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741" r:id="rId2"/>
    <p:sldId id="319" r:id="rId3"/>
    <p:sldId id="326" r:id="rId4"/>
    <p:sldId id="327" r:id="rId5"/>
    <p:sldId id="328" r:id="rId6"/>
    <p:sldId id="329" r:id="rId7"/>
    <p:sldId id="330" r:id="rId8"/>
    <p:sldId id="332" r:id="rId9"/>
    <p:sldId id="331" r:id="rId10"/>
    <p:sldId id="333" r:id="rId11"/>
    <p:sldId id="334" r:id="rId12"/>
    <p:sldId id="335" r:id="rId13"/>
    <p:sldId id="336" r:id="rId14"/>
    <p:sldId id="337" r:id="rId15"/>
    <p:sldId id="338" r:id="rId16"/>
    <p:sldId id="339" r:id="rId17"/>
    <p:sldId id="340" r:id="rId18"/>
    <p:sldId id="341" r:id="rId19"/>
    <p:sldId id="342" r:id="rId20"/>
    <p:sldId id="343" r:id="rId21"/>
    <p:sldId id="345" r:id="rId22"/>
    <p:sldId id="346" r:id="rId23"/>
    <p:sldId id="347" r:id="rId24"/>
    <p:sldId id="349" r:id="rId25"/>
    <p:sldId id="350" r:id="rId26"/>
    <p:sldId id="351" r:id="rId27"/>
    <p:sldId id="348" r:id="rId28"/>
    <p:sldId id="352" r:id="rId29"/>
    <p:sldId id="353" r:id="rId30"/>
    <p:sldId id="354" r:id="rId31"/>
    <p:sldId id="355" r:id="rId32"/>
    <p:sldId id="357" r:id="rId33"/>
    <p:sldId id="356" r:id="rId34"/>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773"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BC244-F5B0-CC4B-7556-706302424C0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63B7565D-78F4-0D77-03C0-52EED2A328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A6498CEF-F5DD-E514-560B-95B1B3507012}"/>
              </a:ext>
            </a:extLst>
          </p:cNvPr>
          <p:cNvSpPr>
            <a:spLocks noGrp="1"/>
          </p:cNvSpPr>
          <p:nvPr>
            <p:ph type="dt" sz="half" idx="10"/>
          </p:nvPr>
        </p:nvSpPr>
        <p:spPr/>
        <p:txBody>
          <a:bodyPr/>
          <a:lstStyle/>
          <a:p>
            <a:fld id="{302FF33B-E105-4D34-93CF-438D948937BD}" type="datetimeFigureOut">
              <a:rPr lang="ar-EG" smtClean="0"/>
              <a:t>24/04/1444</a:t>
            </a:fld>
            <a:endParaRPr lang="ar-EG"/>
          </a:p>
        </p:txBody>
      </p:sp>
      <p:sp>
        <p:nvSpPr>
          <p:cNvPr id="5" name="Footer Placeholder 4">
            <a:extLst>
              <a:ext uri="{FF2B5EF4-FFF2-40B4-BE49-F238E27FC236}">
                <a16:creationId xmlns:a16="http://schemas.microsoft.com/office/drawing/2014/main" id="{AFC9AAF5-88F4-0D08-B079-B2119DB55FA1}"/>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003047DA-6670-4452-230E-0A523ECE3D9A}"/>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803802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EA340-129D-CAA6-CF4F-93B1CF8E6501}"/>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69AFB395-C3E4-965F-B713-7459216598B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9A8BE98F-0858-119C-ED3B-D8EAF2C027A8}"/>
              </a:ext>
            </a:extLst>
          </p:cNvPr>
          <p:cNvSpPr>
            <a:spLocks noGrp="1"/>
          </p:cNvSpPr>
          <p:nvPr>
            <p:ph type="dt" sz="half" idx="10"/>
          </p:nvPr>
        </p:nvSpPr>
        <p:spPr/>
        <p:txBody>
          <a:bodyPr/>
          <a:lstStyle/>
          <a:p>
            <a:fld id="{302FF33B-E105-4D34-93CF-438D948937BD}" type="datetimeFigureOut">
              <a:rPr lang="ar-EG" smtClean="0"/>
              <a:t>24/04/1444</a:t>
            </a:fld>
            <a:endParaRPr lang="ar-EG"/>
          </a:p>
        </p:txBody>
      </p:sp>
      <p:sp>
        <p:nvSpPr>
          <p:cNvPr id="5" name="Footer Placeholder 4">
            <a:extLst>
              <a:ext uri="{FF2B5EF4-FFF2-40B4-BE49-F238E27FC236}">
                <a16:creationId xmlns:a16="http://schemas.microsoft.com/office/drawing/2014/main" id="{A43DFA25-72DF-CA74-3729-1DB4E4431B6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9A12B12F-D250-40F7-F956-11C6BE046125}"/>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1676093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15A71-44D8-2074-3618-8014E2DE6A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9F0E3162-9018-D23B-8D1E-CBF9D89193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70441A5-CF0F-4980-6BBD-B89A99BE820E}"/>
              </a:ext>
            </a:extLst>
          </p:cNvPr>
          <p:cNvSpPr>
            <a:spLocks noGrp="1"/>
          </p:cNvSpPr>
          <p:nvPr>
            <p:ph type="dt" sz="half" idx="10"/>
          </p:nvPr>
        </p:nvSpPr>
        <p:spPr/>
        <p:txBody>
          <a:bodyPr/>
          <a:lstStyle/>
          <a:p>
            <a:fld id="{302FF33B-E105-4D34-93CF-438D948937BD}" type="datetimeFigureOut">
              <a:rPr lang="ar-EG" smtClean="0"/>
              <a:t>24/04/1444</a:t>
            </a:fld>
            <a:endParaRPr lang="ar-EG"/>
          </a:p>
        </p:txBody>
      </p:sp>
      <p:sp>
        <p:nvSpPr>
          <p:cNvPr id="5" name="Footer Placeholder 4">
            <a:extLst>
              <a:ext uri="{FF2B5EF4-FFF2-40B4-BE49-F238E27FC236}">
                <a16:creationId xmlns:a16="http://schemas.microsoft.com/office/drawing/2014/main" id="{4D6DFD43-C6A3-DF11-43AA-BBC54407FD17}"/>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A8D27AC1-876A-B46F-9862-2CB653A53EAB}"/>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133313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4669C2-9A40-442A-79AB-4326AA6D0CDB}"/>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BCC6F96C-3A05-1AB4-7846-0C0719400EE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6A5B70FD-528A-ABF0-A93C-193AADD1A2C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24EDA395-B4BE-90A6-D0DC-169758CACCB5}"/>
              </a:ext>
            </a:extLst>
          </p:cNvPr>
          <p:cNvSpPr>
            <a:spLocks noGrp="1"/>
          </p:cNvSpPr>
          <p:nvPr>
            <p:ph type="dt" sz="half" idx="10"/>
          </p:nvPr>
        </p:nvSpPr>
        <p:spPr/>
        <p:txBody>
          <a:bodyPr/>
          <a:lstStyle/>
          <a:p>
            <a:fld id="{302FF33B-E105-4D34-93CF-438D948937BD}" type="datetimeFigureOut">
              <a:rPr lang="ar-EG" smtClean="0"/>
              <a:t>24/04/1444</a:t>
            </a:fld>
            <a:endParaRPr lang="ar-EG"/>
          </a:p>
        </p:txBody>
      </p:sp>
      <p:sp>
        <p:nvSpPr>
          <p:cNvPr id="6" name="Footer Placeholder 5">
            <a:extLst>
              <a:ext uri="{FF2B5EF4-FFF2-40B4-BE49-F238E27FC236}">
                <a16:creationId xmlns:a16="http://schemas.microsoft.com/office/drawing/2014/main" id="{E195D9B0-5FB9-F1C6-0361-09B2514D6B74}"/>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DE78CBBB-1CDB-CD06-2C48-228DBD6B2EB4}"/>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17620540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C741A-167B-D06B-4B91-54369216C3A9}"/>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0B1D9DCB-56A2-1752-AB93-F8AEF0943B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73265EF-09B6-767E-C48F-966D2ABA0F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ACA74A69-2DDC-8E99-2E1B-0020E13FE55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9BB389-9D53-CC87-C82F-D7CD9BF2B4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FC30E755-F7DC-1370-6932-9D761539DB2A}"/>
              </a:ext>
            </a:extLst>
          </p:cNvPr>
          <p:cNvSpPr>
            <a:spLocks noGrp="1"/>
          </p:cNvSpPr>
          <p:nvPr>
            <p:ph type="dt" sz="half" idx="10"/>
          </p:nvPr>
        </p:nvSpPr>
        <p:spPr/>
        <p:txBody>
          <a:bodyPr/>
          <a:lstStyle/>
          <a:p>
            <a:fld id="{302FF33B-E105-4D34-93CF-438D948937BD}" type="datetimeFigureOut">
              <a:rPr lang="ar-EG" smtClean="0"/>
              <a:t>24/04/1444</a:t>
            </a:fld>
            <a:endParaRPr lang="ar-EG"/>
          </a:p>
        </p:txBody>
      </p:sp>
      <p:sp>
        <p:nvSpPr>
          <p:cNvPr id="8" name="Footer Placeholder 7">
            <a:extLst>
              <a:ext uri="{FF2B5EF4-FFF2-40B4-BE49-F238E27FC236}">
                <a16:creationId xmlns:a16="http://schemas.microsoft.com/office/drawing/2014/main" id="{CE4CDFCF-9116-85E8-0624-0667232DF2A1}"/>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932CD86B-7515-11DB-25DE-557F33CD8029}"/>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26482110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EFFE0-EC8A-601D-5A40-D72CF7252AD1}"/>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C2C3DA55-FC87-3667-9633-BE5635EF742D}"/>
              </a:ext>
            </a:extLst>
          </p:cNvPr>
          <p:cNvSpPr>
            <a:spLocks noGrp="1"/>
          </p:cNvSpPr>
          <p:nvPr>
            <p:ph type="dt" sz="half" idx="10"/>
          </p:nvPr>
        </p:nvSpPr>
        <p:spPr/>
        <p:txBody>
          <a:bodyPr/>
          <a:lstStyle/>
          <a:p>
            <a:fld id="{302FF33B-E105-4D34-93CF-438D948937BD}" type="datetimeFigureOut">
              <a:rPr lang="ar-EG" smtClean="0"/>
              <a:t>24/04/1444</a:t>
            </a:fld>
            <a:endParaRPr lang="ar-EG"/>
          </a:p>
        </p:txBody>
      </p:sp>
      <p:sp>
        <p:nvSpPr>
          <p:cNvPr id="4" name="Footer Placeholder 3">
            <a:extLst>
              <a:ext uri="{FF2B5EF4-FFF2-40B4-BE49-F238E27FC236}">
                <a16:creationId xmlns:a16="http://schemas.microsoft.com/office/drawing/2014/main" id="{CA33C814-FA46-9B5B-83BE-09DAD1C03D10}"/>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C420F713-9BD5-AD50-8A80-1700E1063632}"/>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36212268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E429B1-C09D-4574-CCE9-CFF945554648}"/>
              </a:ext>
            </a:extLst>
          </p:cNvPr>
          <p:cNvSpPr>
            <a:spLocks noGrp="1"/>
          </p:cNvSpPr>
          <p:nvPr>
            <p:ph type="dt" sz="half" idx="10"/>
          </p:nvPr>
        </p:nvSpPr>
        <p:spPr/>
        <p:txBody>
          <a:bodyPr/>
          <a:lstStyle/>
          <a:p>
            <a:fld id="{302FF33B-E105-4D34-93CF-438D948937BD}" type="datetimeFigureOut">
              <a:rPr lang="ar-EG" smtClean="0"/>
              <a:t>24/04/1444</a:t>
            </a:fld>
            <a:endParaRPr lang="ar-EG"/>
          </a:p>
        </p:txBody>
      </p:sp>
      <p:sp>
        <p:nvSpPr>
          <p:cNvPr id="3" name="Footer Placeholder 2">
            <a:extLst>
              <a:ext uri="{FF2B5EF4-FFF2-40B4-BE49-F238E27FC236}">
                <a16:creationId xmlns:a16="http://schemas.microsoft.com/office/drawing/2014/main" id="{2F4761AF-98A5-DBB4-7E7E-8FF4AB2AB037}"/>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91A6D59D-F448-3E0F-CBDB-D0108F1F1B55}"/>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5099454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34E86-0E68-DB8F-339C-58DB45AC9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42A6C966-53AC-02BF-EDD6-AED4BBFCCE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FA5BEC48-E2D0-B69E-FD89-7E450674E2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28E838-9A14-611F-B4D0-10E31ABE0352}"/>
              </a:ext>
            </a:extLst>
          </p:cNvPr>
          <p:cNvSpPr>
            <a:spLocks noGrp="1"/>
          </p:cNvSpPr>
          <p:nvPr>
            <p:ph type="dt" sz="half" idx="10"/>
          </p:nvPr>
        </p:nvSpPr>
        <p:spPr/>
        <p:txBody>
          <a:bodyPr/>
          <a:lstStyle/>
          <a:p>
            <a:fld id="{302FF33B-E105-4D34-93CF-438D948937BD}" type="datetimeFigureOut">
              <a:rPr lang="ar-EG" smtClean="0"/>
              <a:t>24/04/1444</a:t>
            </a:fld>
            <a:endParaRPr lang="ar-EG"/>
          </a:p>
        </p:txBody>
      </p:sp>
      <p:sp>
        <p:nvSpPr>
          <p:cNvPr id="6" name="Footer Placeholder 5">
            <a:extLst>
              <a:ext uri="{FF2B5EF4-FFF2-40B4-BE49-F238E27FC236}">
                <a16:creationId xmlns:a16="http://schemas.microsoft.com/office/drawing/2014/main" id="{B504F5AA-7CE9-209A-23FA-ED9FDED45942}"/>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2A52057D-E2FA-8C5A-99F0-89B5697A67FD}"/>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1204576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CADE4-1295-5270-9594-1EE7F7EAC2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2B086C85-81EF-B481-D729-8EDE6B2A7A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A69407DE-783C-1ED7-3DA1-5A8F51245F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DD50665-4598-CB11-75A9-2C1B21349B50}"/>
              </a:ext>
            </a:extLst>
          </p:cNvPr>
          <p:cNvSpPr>
            <a:spLocks noGrp="1"/>
          </p:cNvSpPr>
          <p:nvPr>
            <p:ph type="dt" sz="half" idx="10"/>
          </p:nvPr>
        </p:nvSpPr>
        <p:spPr/>
        <p:txBody>
          <a:bodyPr/>
          <a:lstStyle/>
          <a:p>
            <a:fld id="{302FF33B-E105-4D34-93CF-438D948937BD}" type="datetimeFigureOut">
              <a:rPr lang="ar-EG" smtClean="0"/>
              <a:t>24/04/1444</a:t>
            </a:fld>
            <a:endParaRPr lang="ar-EG"/>
          </a:p>
        </p:txBody>
      </p:sp>
      <p:sp>
        <p:nvSpPr>
          <p:cNvPr id="6" name="Footer Placeholder 5">
            <a:extLst>
              <a:ext uri="{FF2B5EF4-FFF2-40B4-BE49-F238E27FC236}">
                <a16:creationId xmlns:a16="http://schemas.microsoft.com/office/drawing/2014/main" id="{66169EEC-195F-389D-9CB7-EE8B2A3322FD}"/>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F37DF2F9-D392-4814-38D5-FAA31F26C062}"/>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2202167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08A6B-002D-A858-65EB-9883636A5088}"/>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7F43276B-AE36-6F69-76A6-C76D52E8BA6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A8F7F9B5-F0AE-59A6-A842-9D6549A63795}"/>
              </a:ext>
            </a:extLst>
          </p:cNvPr>
          <p:cNvSpPr>
            <a:spLocks noGrp="1"/>
          </p:cNvSpPr>
          <p:nvPr>
            <p:ph type="dt" sz="half" idx="10"/>
          </p:nvPr>
        </p:nvSpPr>
        <p:spPr/>
        <p:txBody>
          <a:bodyPr/>
          <a:lstStyle/>
          <a:p>
            <a:fld id="{302FF33B-E105-4D34-93CF-438D948937BD}" type="datetimeFigureOut">
              <a:rPr lang="ar-EG" smtClean="0"/>
              <a:t>24/04/1444</a:t>
            </a:fld>
            <a:endParaRPr lang="ar-EG"/>
          </a:p>
        </p:txBody>
      </p:sp>
      <p:sp>
        <p:nvSpPr>
          <p:cNvPr id="5" name="Footer Placeholder 4">
            <a:extLst>
              <a:ext uri="{FF2B5EF4-FFF2-40B4-BE49-F238E27FC236}">
                <a16:creationId xmlns:a16="http://schemas.microsoft.com/office/drawing/2014/main" id="{372580B0-2ABE-8C56-7C15-F285FF9472F6}"/>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3DA09E73-0CE7-2057-9745-236C2040A3CA}"/>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18750929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C652BC-5177-5C3C-C380-EEA0379EE69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CD7194E6-C63E-6A50-5AA9-A98F0B5A5E8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CE62A170-39DF-0FDA-8C50-D098A4A7CEB6}"/>
              </a:ext>
            </a:extLst>
          </p:cNvPr>
          <p:cNvSpPr>
            <a:spLocks noGrp="1"/>
          </p:cNvSpPr>
          <p:nvPr>
            <p:ph type="dt" sz="half" idx="10"/>
          </p:nvPr>
        </p:nvSpPr>
        <p:spPr/>
        <p:txBody>
          <a:bodyPr/>
          <a:lstStyle/>
          <a:p>
            <a:fld id="{302FF33B-E105-4D34-93CF-438D948937BD}" type="datetimeFigureOut">
              <a:rPr lang="ar-EG" smtClean="0"/>
              <a:t>24/04/1444</a:t>
            </a:fld>
            <a:endParaRPr lang="ar-EG"/>
          </a:p>
        </p:txBody>
      </p:sp>
      <p:sp>
        <p:nvSpPr>
          <p:cNvPr id="5" name="Footer Placeholder 4">
            <a:extLst>
              <a:ext uri="{FF2B5EF4-FFF2-40B4-BE49-F238E27FC236}">
                <a16:creationId xmlns:a16="http://schemas.microsoft.com/office/drawing/2014/main" id="{9E610562-52BB-90B2-C365-F633454FDED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7B20EFD2-0DEF-82CF-2DBE-8615E74AE456}"/>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35498297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ACFD1D7-1FF8-4D58-9A68-3308F04BD44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DF80B5CB-0726-37EC-B3CC-80730FB469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6828FFFA-43B9-5CCA-EC92-2C25C094331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2FF33B-E105-4D34-93CF-438D948937BD}" type="datetimeFigureOut">
              <a:rPr lang="ar-EG" smtClean="0"/>
              <a:t>24/04/1444</a:t>
            </a:fld>
            <a:endParaRPr lang="ar-EG"/>
          </a:p>
        </p:txBody>
      </p:sp>
      <p:sp>
        <p:nvSpPr>
          <p:cNvPr id="5" name="Footer Placeholder 4">
            <a:extLst>
              <a:ext uri="{FF2B5EF4-FFF2-40B4-BE49-F238E27FC236}">
                <a16:creationId xmlns:a16="http://schemas.microsoft.com/office/drawing/2014/main" id="{A301717F-860E-E744-4798-EE14A8074C0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0F1BCE29-5E27-50B4-DF0D-8E2EC01FD25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7EC8CD-7B41-4637-B0BE-0848606EC003}" type="slidenum">
              <a:rPr lang="ar-EG" smtClean="0"/>
              <a:t>‹#›</a:t>
            </a:fld>
            <a:endParaRPr lang="ar-EG"/>
          </a:p>
        </p:txBody>
      </p:sp>
    </p:spTree>
    <p:extLst>
      <p:ext uri="{BB962C8B-B14F-4D97-AF65-F5344CB8AC3E}">
        <p14:creationId xmlns:p14="http://schemas.microsoft.com/office/powerpoint/2010/main" val="15486940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3" y="-93134"/>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333280"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dirty="0">
                <a:solidFill>
                  <a:srgbClr val="FF9518"/>
                </a:solidFill>
                <a:latin typeface="Tajawal Medium" panose="00000600000000000000" pitchFamily="2" charset="-78"/>
                <a:cs typeface="Tajawal Medium" panose="00000600000000000000" pitchFamily="2" charset="-78"/>
              </a:rPr>
              <a:t>Lecture 9 </a:t>
            </a:r>
          </a:p>
        </p:txBody>
      </p:sp>
      <p:sp>
        <p:nvSpPr>
          <p:cNvPr id="16" name="TextBox 15"/>
          <p:cNvSpPr txBox="1"/>
          <p:nvPr/>
        </p:nvSpPr>
        <p:spPr>
          <a:xfrm>
            <a:off x="7992040" y="3159395"/>
            <a:ext cx="3183884" cy="1384995"/>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MGM 510</a:t>
            </a:r>
          </a:p>
          <a:p>
            <a:pPr algn="ctr"/>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pPr algn="ct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3955857602"/>
      </p:ext>
    </p:extLst>
  </p:cSld>
  <p:clrMapOvr>
    <a:masterClrMapping/>
  </p:clrMapOvr>
  <mc:AlternateContent xmlns:mc="http://schemas.openxmlformats.org/markup-compatibility/2006" xmlns:p14="http://schemas.microsoft.com/office/powerpoint/2010/main">
    <mc:Choice Requires="p14">
      <p:transition spd="slow" p14:dur="2000" advTm="187063"/>
    </mc:Choice>
    <mc:Fallback xmlns="">
      <p:transition spd="slow" advTm="18706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5BFE96F-52C9-FB97-36BD-1A7522A1F083}"/>
              </a:ext>
            </a:extLst>
          </p:cNvPr>
          <p:cNvSpPr txBox="1"/>
          <p:nvPr/>
        </p:nvSpPr>
        <p:spPr>
          <a:xfrm>
            <a:off x="1014365" y="2617656"/>
            <a:ext cx="9965288" cy="1815882"/>
          </a:xfrm>
          <a:prstGeom prst="rect">
            <a:avLst/>
          </a:prstGeom>
          <a:noFill/>
        </p:spPr>
        <p:txBody>
          <a:bodyPr wrap="square">
            <a:spAutoFit/>
          </a:bodyPr>
          <a:lstStyle/>
          <a:p>
            <a:pPr algn="justLow" fontAlgn="base"/>
            <a:r>
              <a:rPr lang="en-US" sz="2800" b="0" i="0" dirty="0">
                <a:solidFill>
                  <a:srgbClr val="2D2F32"/>
                </a:solidFill>
                <a:effectLst/>
                <a:latin typeface="Fira Sans" panose="020B0503050000020004" pitchFamily="34" charset="0"/>
              </a:rPr>
              <a:t>In today’s connected and digital world, supply chain risk mitigation can be difficult due to globalization and potential cyber interference. That said, there are measures you can take to reduce your business’ exposure to risk:</a:t>
            </a:r>
          </a:p>
        </p:txBody>
      </p:sp>
    </p:spTree>
    <p:custDataLst>
      <p:tags r:id="rId1"/>
    </p:custDataLst>
    <p:extLst>
      <p:ext uri="{BB962C8B-B14F-4D97-AF65-F5344CB8AC3E}">
        <p14:creationId xmlns:p14="http://schemas.microsoft.com/office/powerpoint/2010/main" val="2840702138"/>
      </p:ext>
    </p:extLst>
  </p:cSld>
  <p:clrMapOvr>
    <a:masterClrMapping/>
  </p:clrMapOvr>
  <mc:AlternateContent xmlns:mc="http://schemas.openxmlformats.org/markup-compatibility/2006" xmlns:p14="http://schemas.microsoft.com/office/powerpoint/2010/main">
    <mc:Choice Requires="p14">
      <p:transition spd="slow" p14:dur="2000" advTm="78703"/>
    </mc:Choice>
    <mc:Fallback xmlns="">
      <p:transition spd="slow" advTm="7870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13" name="TextBox 12">
            <a:extLst>
              <a:ext uri="{FF2B5EF4-FFF2-40B4-BE49-F238E27FC236}">
                <a16:creationId xmlns:a16="http://schemas.microsoft.com/office/drawing/2014/main" id="{405FEAA9-5E0B-D9ED-2412-11B5268DF167}"/>
              </a:ext>
            </a:extLst>
          </p:cNvPr>
          <p:cNvSpPr txBox="1"/>
          <p:nvPr/>
        </p:nvSpPr>
        <p:spPr>
          <a:xfrm>
            <a:off x="1092690" y="2106320"/>
            <a:ext cx="10406581" cy="3046988"/>
          </a:xfrm>
          <a:prstGeom prst="rect">
            <a:avLst/>
          </a:prstGeom>
          <a:noFill/>
        </p:spPr>
        <p:txBody>
          <a:bodyPr wrap="square">
            <a:spAutoFit/>
          </a:bodyPr>
          <a:lstStyle/>
          <a:p>
            <a:pPr algn="justLow"/>
            <a:r>
              <a:rPr lang="en-US" sz="2400" b="1" i="0" dirty="0">
                <a:solidFill>
                  <a:srgbClr val="2D2F32"/>
                </a:solidFill>
                <a:effectLst/>
                <a:latin typeface="Fira Sans" panose="020B0503050000020004" pitchFamily="34" charset="0"/>
              </a:rPr>
              <a:t>3- Improve your cyber supply chain risk management.</a:t>
            </a:r>
            <a:r>
              <a:rPr lang="en-US" sz="2400" b="0" i="0" dirty="0">
                <a:solidFill>
                  <a:srgbClr val="2D2F32"/>
                </a:solidFill>
                <a:effectLst/>
                <a:latin typeface="Fira Sans" panose="020B0503050000020004" pitchFamily="34" charset="0"/>
              </a:rPr>
              <a:t> For many businesses, the Internet of Things and other digital technologies play a major role in optimizing supply chain operations, but they also leave businesses exposed to cybersecurity threats, such as malware, ransomware, phishing, and hacking. Environmental risks can further compound these vulnerabilities. To strengthen your cybersecurity defenses, try implementing the following supply chain risk management strategies:</a:t>
            </a:r>
            <a:endParaRPr lang="ar-EG" sz="2400" dirty="0"/>
          </a:p>
        </p:txBody>
      </p:sp>
      <p:sp>
        <p:nvSpPr>
          <p:cNvPr id="9" name="TextBox 8">
            <a:extLst>
              <a:ext uri="{FF2B5EF4-FFF2-40B4-BE49-F238E27FC236}">
                <a16:creationId xmlns:a16="http://schemas.microsoft.com/office/drawing/2014/main" id="{73CFE614-15F0-0913-0C24-7D9152B3D383}"/>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2658178"/>
      </p:ext>
    </p:extLst>
  </p:cSld>
  <p:clrMapOvr>
    <a:masterClrMapping/>
  </p:clrMapOvr>
  <mc:AlternateContent xmlns:mc="http://schemas.openxmlformats.org/markup-compatibility/2006" xmlns:p14="http://schemas.microsoft.com/office/powerpoint/2010/main">
    <mc:Choice Requires="p14">
      <p:transition spd="slow" p14:dur="2000" advTm="125793"/>
    </mc:Choice>
    <mc:Fallback xmlns="">
      <p:transition spd="slow" advTm="1257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1854" y="-152081"/>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14" name="TextBox 13">
            <a:extLst>
              <a:ext uri="{FF2B5EF4-FFF2-40B4-BE49-F238E27FC236}">
                <a16:creationId xmlns:a16="http://schemas.microsoft.com/office/drawing/2014/main" id="{EBB2645F-860D-CAE5-15AB-44C54F26830D}"/>
              </a:ext>
            </a:extLst>
          </p:cNvPr>
          <p:cNvSpPr txBox="1"/>
          <p:nvPr/>
        </p:nvSpPr>
        <p:spPr>
          <a:xfrm>
            <a:off x="490520" y="1653946"/>
            <a:ext cx="11701480" cy="3903889"/>
          </a:xfrm>
          <a:prstGeom prst="rect">
            <a:avLst/>
          </a:prstGeom>
          <a:noFill/>
        </p:spPr>
        <p:txBody>
          <a:bodyPr wrap="square">
            <a:spAutoFit/>
          </a:bodyPr>
          <a:lstStyle/>
          <a:p>
            <a:pPr marL="285750" indent="-285750" algn="l" fontAlgn="base">
              <a:lnSpc>
                <a:spcPct val="150000"/>
              </a:lnSpc>
              <a:buFont typeface="Wingdings" panose="05000000000000000000" pitchFamily="2" charset="2"/>
              <a:buChar char="v"/>
            </a:pPr>
            <a:r>
              <a:rPr lang="en-US" sz="2800" b="0" i="0" dirty="0">
                <a:solidFill>
                  <a:srgbClr val="2D2F32"/>
                </a:solidFill>
                <a:effectLst/>
                <a:latin typeface="Fira Sans" panose="020B0503050000020004" pitchFamily="34" charset="0"/>
              </a:rPr>
              <a:t>Establish compliance standards for all third-party vendors, including manufacturers, suppliers, and distributors.</a:t>
            </a:r>
          </a:p>
          <a:p>
            <a:pPr marL="285750" indent="-285750" fontAlgn="base">
              <a:lnSpc>
                <a:spcPct val="150000"/>
              </a:lnSpc>
              <a:buFont typeface="Wingdings" panose="05000000000000000000" pitchFamily="2" charset="2"/>
              <a:buChar char="v"/>
            </a:pPr>
            <a:r>
              <a:rPr lang="en-US" sz="2800" b="0" i="0" dirty="0">
                <a:solidFill>
                  <a:srgbClr val="2D2F32"/>
                </a:solidFill>
                <a:effectLst/>
                <a:latin typeface="Fira Sans" panose="020B0503050000020004" pitchFamily="34" charset="0"/>
              </a:rPr>
              <a:t>Define user roles and implement security controls to restrict who is able to access your system and what level of clearance they’ve given.</a:t>
            </a:r>
          </a:p>
          <a:p>
            <a:pPr marL="285750" indent="-285750" fontAlgn="base">
              <a:lnSpc>
                <a:spcPct val="150000"/>
              </a:lnSpc>
              <a:buFont typeface="Wingdings" panose="05000000000000000000" pitchFamily="2" charset="2"/>
              <a:buChar char="v"/>
            </a:pPr>
            <a:r>
              <a:rPr lang="en-US" sz="2800" b="0" i="0" dirty="0">
                <a:solidFill>
                  <a:srgbClr val="2D2F32"/>
                </a:solidFill>
                <a:effectLst/>
                <a:latin typeface="Fira Sans" panose="020B0503050000020004" pitchFamily="34" charset="0"/>
              </a:rPr>
              <a:t>Perform a thorough vendor risk assessment prior to signing any contracts.</a:t>
            </a:r>
          </a:p>
        </p:txBody>
      </p:sp>
      <p:sp>
        <p:nvSpPr>
          <p:cNvPr id="11" name="TextBox 10">
            <a:extLst>
              <a:ext uri="{FF2B5EF4-FFF2-40B4-BE49-F238E27FC236}">
                <a16:creationId xmlns:a16="http://schemas.microsoft.com/office/drawing/2014/main" id="{A7AD8339-B822-8600-8B60-3D70B3AD2AE7}"/>
              </a:ext>
            </a:extLst>
          </p:cNvPr>
          <p:cNvSpPr txBox="1"/>
          <p:nvPr/>
        </p:nvSpPr>
        <p:spPr>
          <a:xfrm>
            <a:off x="2762604" y="1262537"/>
            <a:ext cx="7641785" cy="461665"/>
          </a:xfrm>
          <a:prstGeom prst="rect">
            <a:avLst/>
          </a:prstGeom>
          <a:noFill/>
        </p:spPr>
        <p:txBody>
          <a:bodyPr wrap="square">
            <a:spAutoFit/>
          </a:bodyPr>
          <a:lstStyle/>
          <a:p>
            <a:r>
              <a:rPr lang="en-US" sz="2400" b="1" i="0" dirty="0">
                <a:solidFill>
                  <a:srgbClr val="2D2F32"/>
                </a:solidFill>
                <a:effectLst/>
                <a:latin typeface="Fira Sans" panose="020B0503050000020004" pitchFamily="34" charset="0"/>
              </a:rPr>
              <a:t>Improve your cyber supply chain risk management</a:t>
            </a:r>
            <a:endParaRPr lang="ar-EG" sz="2400" dirty="0"/>
          </a:p>
        </p:txBody>
      </p:sp>
      <p:sp>
        <p:nvSpPr>
          <p:cNvPr id="10" name="TextBox 9">
            <a:extLst>
              <a:ext uri="{FF2B5EF4-FFF2-40B4-BE49-F238E27FC236}">
                <a16:creationId xmlns:a16="http://schemas.microsoft.com/office/drawing/2014/main" id="{41D7A5BA-1F36-5981-8499-A1CEA765FD28}"/>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023667563"/>
      </p:ext>
    </p:extLst>
  </p:cSld>
  <p:clrMapOvr>
    <a:masterClrMapping/>
  </p:clrMapOvr>
  <mc:AlternateContent xmlns:mc="http://schemas.openxmlformats.org/markup-compatibility/2006" xmlns:p14="http://schemas.microsoft.com/office/powerpoint/2010/main">
    <mc:Choice Requires="p14">
      <p:transition spd="slow" p14:dur="2000" advTm="234000"/>
    </mc:Choice>
    <mc:Fallback xmlns="">
      <p:transition spd="slow" advTm="234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14" name="TextBox 13">
            <a:extLst>
              <a:ext uri="{FF2B5EF4-FFF2-40B4-BE49-F238E27FC236}">
                <a16:creationId xmlns:a16="http://schemas.microsoft.com/office/drawing/2014/main" id="{EF3E8CB2-111C-19A4-DCC9-41E9CC1A11D5}"/>
              </a:ext>
            </a:extLst>
          </p:cNvPr>
          <p:cNvSpPr txBox="1"/>
          <p:nvPr/>
        </p:nvSpPr>
        <p:spPr>
          <a:xfrm>
            <a:off x="849745" y="1227520"/>
            <a:ext cx="11222930" cy="5021375"/>
          </a:xfrm>
          <a:prstGeom prst="rect">
            <a:avLst/>
          </a:prstGeom>
          <a:noFill/>
        </p:spPr>
        <p:txBody>
          <a:bodyPr wrap="square">
            <a:spAutoFit/>
          </a:bodyPr>
          <a:lstStyle/>
          <a:p>
            <a:pPr marL="285750" indent="-285750" algn="l" fontAlgn="base">
              <a:lnSpc>
                <a:spcPct val="150000"/>
              </a:lnSpc>
              <a:buFont typeface="Wingdings" panose="05000000000000000000" pitchFamily="2" charset="2"/>
              <a:buChar char="v"/>
            </a:pPr>
            <a:r>
              <a:rPr lang="en-US" sz="2400" b="0" i="0" dirty="0">
                <a:solidFill>
                  <a:srgbClr val="2D2F32"/>
                </a:solidFill>
                <a:effectLst/>
                <a:latin typeface="Fira Sans" panose="020B0503050000020004" pitchFamily="34" charset="0"/>
              </a:rPr>
              <a:t>Implement data stewardship standards that define who owns certain data and what they’re to do with that data.</a:t>
            </a:r>
          </a:p>
          <a:p>
            <a:pPr marL="285750" indent="-285750" fontAlgn="base">
              <a:lnSpc>
                <a:spcPct val="150000"/>
              </a:lnSpc>
              <a:buFont typeface="Wingdings" panose="05000000000000000000" pitchFamily="2" charset="2"/>
              <a:buChar char="v"/>
            </a:pPr>
            <a:r>
              <a:rPr lang="en-US" sz="2400" b="0" i="0" dirty="0">
                <a:solidFill>
                  <a:srgbClr val="2D2F32"/>
                </a:solidFill>
                <a:effectLst/>
                <a:latin typeface="Fira Sans" panose="020B0503050000020004" pitchFamily="34" charset="0"/>
              </a:rPr>
              <a:t>Provide comprehensive training for all employees about cybersecurity protocols.</a:t>
            </a:r>
          </a:p>
          <a:p>
            <a:pPr marL="285750" indent="-285750" fontAlgn="base">
              <a:lnSpc>
                <a:spcPct val="150000"/>
              </a:lnSpc>
              <a:buFont typeface="Wingdings" panose="05000000000000000000" pitchFamily="2" charset="2"/>
              <a:buChar char="v"/>
            </a:pPr>
            <a:r>
              <a:rPr lang="en-US" sz="2400" b="0" i="0" dirty="0">
                <a:solidFill>
                  <a:srgbClr val="2D2F32"/>
                </a:solidFill>
                <a:effectLst/>
                <a:latin typeface="Fira Sans" panose="020B0503050000020004" pitchFamily="34" charset="0"/>
              </a:rPr>
              <a:t>Implement a software solution that provides you with total visibility into your supply chain, so you can quickly identify unusual activity.</a:t>
            </a:r>
          </a:p>
          <a:p>
            <a:pPr marL="285750" indent="-285750" fontAlgn="base">
              <a:lnSpc>
                <a:spcPct val="150000"/>
              </a:lnSpc>
              <a:buFont typeface="Wingdings" panose="05000000000000000000" pitchFamily="2" charset="2"/>
              <a:buChar char="v"/>
            </a:pPr>
            <a:r>
              <a:rPr lang="en-US" sz="2400" b="0" i="0" dirty="0">
                <a:solidFill>
                  <a:srgbClr val="2D2F32"/>
                </a:solidFill>
                <a:effectLst/>
                <a:latin typeface="Fira Sans" panose="020B0503050000020004" pitchFamily="34" charset="0"/>
              </a:rPr>
              <a:t>Work with vendors in your supply chain network to develop a unified disaster recovery plan to ensure business continuity.</a:t>
            </a:r>
          </a:p>
          <a:p>
            <a:pPr marL="285750" indent="-285750" algn="l" fontAlgn="base">
              <a:lnSpc>
                <a:spcPct val="150000"/>
              </a:lnSpc>
              <a:buFont typeface="Wingdings" panose="05000000000000000000" pitchFamily="2" charset="2"/>
              <a:buChar char="v"/>
            </a:pPr>
            <a:endParaRPr lang="en-US" sz="2400" b="0" i="0" dirty="0">
              <a:solidFill>
                <a:srgbClr val="2D2F32"/>
              </a:solidFill>
              <a:effectLst/>
              <a:latin typeface="Fira Sans" panose="020B0503050000020004" pitchFamily="34" charset="0"/>
            </a:endParaRPr>
          </a:p>
        </p:txBody>
      </p:sp>
      <p:sp>
        <p:nvSpPr>
          <p:cNvPr id="9" name="TextBox 8">
            <a:extLst>
              <a:ext uri="{FF2B5EF4-FFF2-40B4-BE49-F238E27FC236}">
                <a16:creationId xmlns:a16="http://schemas.microsoft.com/office/drawing/2014/main" id="{FE43F8E4-90A6-62ED-4970-356F50EA882F}"/>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958675280"/>
      </p:ext>
    </p:extLst>
  </p:cSld>
  <p:clrMapOvr>
    <a:masterClrMapping/>
  </p:clrMapOvr>
  <mc:AlternateContent xmlns:mc="http://schemas.openxmlformats.org/markup-compatibility/2006" xmlns:p14="http://schemas.microsoft.com/office/powerpoint/2010/main">
    <mc:Choice Requires="p14">
      <p:transition spd="slow" p14:dur="2000" advTm="204392"/>
    </mc:Choice>
    <mc:Fallback xmlns="">
      <p:transition spd="slow" advTm="2043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additive="base">
                                        <p:cTn id="7"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1" end="1"/>
                                            </p:txEl>
                                          </p:spTgt>
                                        </p:tgtEl>
                                        <p:attrNameLst>
                                          <p:attrName>style.visibility</p:attrName>
                                        </p:attrNameLst>
                                      </p:cBhvr>
                                      <p:to>
                                        <p:strVal val="visible"/>
                                      </p:to>
                                    </p:set>
                                    <p:anim calcmode="lin" valueType="num">
                                      <p:cBhvr additive="base">
                                        <p:cTn id="13"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2" end="2"/>
                                            </p:txEl>
                                          </p:spTgt>
                                        </p:tgtEl>
                                        <p:attrNameLst>
                                          <p:attrName>style.visibility</p:attrName>
                                        </p:attrNameLst>
                                      </p:cBhvr>
                                      <p:to>
                                        <p:strVal val="visible"/>
                                      </p:to>
                                    </p:set>
                                    <p:anim calcmode="lin" valueType="num">
                                      <p:cBhvr additive="base">
                                        <p:cTn id="19"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3" end="3"/>
                                            </p:txEl>
                                          </p:spTgt>
                                        </p:tgtEl>
                                        <p:attrNameLst>
                                          <p:attrName>style.visibility</p:attrName>
                                        </p:attrNameLst>
                                      </p:cBhvr>
                                      <p:to>
                                        <p:strVal val="visible"/>
                                      </p:to>
                                    </p:set>
                                    <p:anim calcmode="lin" valueType="num">
                                      <p:cBhvr additive="base">
                                        <p:cTn id="25"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14" name="TextBox 13">
            <a:extLst>
              <a:ext uri="{FF2B5EF4-FFF2-40B4-BE49-F238E27FC236}">
                <a16:creationId xmlns:a16="http://schemas.microsoft.com/office/drawing/2014/main" id="{F0390128-857A-8EF3-D390-E4F9FB831620}"/>
              </a:ext>
            </a:extLst>
          </p:cNvPr>
          <p:cNvSpPr txBox="1"/>
          <p:nvPr/>
        </p:nvSpPr>
        <p:spPr>
          <a:xfrm>
            <a:off x="767611" y="1876605"/>
            <a:ext cx="11017989" cy="3046988"/>
          </a:xfrm>
          <a:prstGeom prst="rect">
            <a:avLst/>
          </a:prstGeom>
          <a:noFill/>
        </p:spPr>
        <p:txBody>
          <a:bodyPr wrap="square">
            <a:spAutoFit/>
          </a:bodyPr>
          <a:lstStyle/>
          <a:p>
            <a:pPr marL="457200" indent="-457200" algn="justLow" fontAlgn="base">
              <a:buFont typeface="Wingdings" panose="05000000000000000000" pitchFamily="2" charset="2"/>
              <a:buChar char="v"/>
            </a:pPr>
            <a:r>
              <a:rPr lang="en-US" sz="3200" b="0" i="0" dirty="0">
                <a:solidFill>
                  <a:srgbClr val="2D2F32"/>
                </a:solidFill>
                <a:effectLst/>
                <a:latin typeface="Fira Sans" panose="020B0503050000020004" pitchFamily="34" charset="0"/>
              </a:rPr>
              <a:t>Establish backup controls to safeguard your data backups.</a:t>
            </a:r>
          </a:p>
          <a:p>
            <a:pPr marL="457200" indent="-457200" algn="justLow" fontAlgn="base">
              <a:buFont typeface="Wingdings" panose="05000000000000000000" pitchFamily="2" charset="2"/>
              <a:buChar char="v"/>
            </a:pPr>
            <a:r>
              <a:rPr lang="en-US" sz="3200" b="0" i="0" dirty="0">
                <a:solidFill>
                  <a:srgbClr val="2D2F32"/>
                </a:solidFill>
                <a:effectLst/>
                <a:latin typeface="Fira Sans" panose="020B0503050000020004" pitchFamily="34" charset="0"/>
              </a:rPr>
              <a:t>Regularly update your company’s anti-virus, anti-spyware, and firewall software solutions, as well as look into more advanced cybersecurity measures, such as DNS filtering and network access control.</a:t>
            </a:r>
          </a:p>
        </p:txBody>
      </p:sp>
      <p:sp>
        <p:nvSpPr>
          <p:cNvPr id="10" name="TextBox 9">
            <a:extLst>
              <a:ext uri="{FF2B5EF4-FFF2-40B4-BE49-F238E27FC236}">
                <a16:creationId xmlns:a16="http://schemas.microsoft.com/office/drawing/2014/main" id="{796C2AA9-9C22-E311-CD6B-C93094FC85B2}"/>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340970906"/>
      </p:ext>
    </p:extLst>
  </p:cSld>
  <p:clrMapOvr>
    <a:masterClrMapping/>
  </p:clrMapOvr>
  <mc:AlternateContent xmlns:mc="http://schemas.openxmlformats.org/markup-compatibility/2006" xmlns:p14="http://schemas.microsoft.com/office/powerpoint/2010/main">
    <mc:Choice Requires="p14">
      <p:transition spd="slow" p14:dur="2000" advTm="95885"/>
    </mc:Choice>
    <mc:Fallback xmlns="">
      <p:transition spd="slow" advTm="9588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11" name="TextBox 10">
            <a:extLst>
              <a:ext uri="{FF2B5EF4-FFF2-40B4-BE49-F238E27FC236}">
                <a16:creationId xmlns:a16="http://schemas.microsoft.com/office/drawing/2014/main" id="{9F2ED621-98E5-8650-A42D-649B226172EC}"/>
              </a:ext>
            </a:extLst>
          </p:cNvPr>
          <p:cNvSpPr txBox="1"/>
          <p:nvPr/>
        </p:nvSpPr>
        <p:spPr>
          <a:xfrm>
            <a:off x="886691" y="1487517"/>
            <a:ext cx="11185984" cy="4247317"/>
          </a:xfrm>
          <a:prstGeom prst="rect">
            <a:avLst/>
          </a:prstGeom>
          <a:noFill/>
        </p:spPr>
        <p:txBody>
          <a:bodyPr wrap="square">
            <a:spAutoFit/>
          </a:bodyPr>
          <a:lstStyle/>
          <a:p>
            <a:pPr algn="justLow" fontAlgn="base"/>
            <a:r>
              <a:rPr lang="en-US" b="1" i="0" dirty="0">
                <a:solidFill>
                  <a:srgbClr val="2D2F32"/>
                </a:solidFill>
                <a:effectLst/>
                <a:latin typeface="Fira Sans" panose="020B0503050000020004" pitchFamily="34" charset="0"/>
              </a:rPr>
              <a:t>4- Looks for ways to improve supply chain visibility.</a:t>
            </a:r>
            <a:r>
              <a:rPr lang="en-US" b="0" i="0" dirty="0">
                <a:solidFill>
                  <a:srgbClr val="2D2F32"/>
                </a:solidFill>
                <a:effectLst/>
                <a:latin typeface="Fira Sans" panose="020B0503050000020004" pitchFamily="34" charset="0"/>
              </a:rPr>
              <a:t> More information can be beneficial, and a better understanding of all parts of your supply chain can alert you to issues before they become problems . </a:t>
            </a:r>
          </a:p>
          <a:p>
            <a:pPr algn="justLow" fontAlgn="base"/>
            <a:endParaRPr lang="en-US" b="0" i="0" dirty="0">
              <a:solidFill>
                <a:srgbClr val="2D2F32"/>
              </a:solidFill>
              <a:effectLst/>
              <a:latin typeface="Fira Sans" panose="020B0503050000020004" pitchFamily="34" charset="0"/>
            </a:endParaRPr>
          </a:p>
          <a:p>
            <a:pPr algn="justLow" fontAlgn="base"/>
            <a:r>
              <a:rPr lang="en-US" b="0" i="0" dirty="0">
                <a:solidFill>
                  <a:srgbClr val="2D2F32"/>
                </a:solidFill>
                <a:effectLst/>
                <a:latin typeface="Fira Sans" panose="020B0503050000020004" pitchFamily="34" charset="0"/>
              </a:rPr>
              <a:t>A greater visibility into your supplier’s financial stability can assist you with selecting partners. Certain major credit rating agencies offer predictive financial stability reporting on thousands of potential suppliers in order to reduce the external business risk that comes with dealing with third-party vendors. Although this won’t help you with existing vendors, it can help you develop more secure business relationships and reduce your vulnerability to supply chain risk . </a:t>
            </a:r>
          </a:p>
          <a:p>
            <a:pPr algn="justLow" fontAlgn="base"/>
            <a:endParaRPr lang="en-US" b="0" i="0" dirty="0">
              <a:solidFill>
                <a:srgbClr val="2D2F32"/>
              </a:solidFill>
              <a:effectLst/>
              <a:latin typeface="Fira Sans" panose="020B0503050000020004" pitchFamily="34" charset="0"/>
            </a:endParaRPr>
          </a:p>
          <a:p>
            <a:pPr algn="justLow" fontAlgn="base"/>
            <a:r>
              <a:rPr lang="en-US" b="0" i="0" dirty="0">
                <a:solidFill>
                  <a:srgbClr val="2D2F32"/>
                </a:solidFill>
                <a:effectLst/>
                <a:latin typeface="Fira Sans" panose="020B0503050000020004" pitchFamily="34" charset="0"/>
              </a:rPr>
              <a:t>Look into technology that will allow for greater product and shipment visibility so you can keep your customers updated on delivery times and/or take actions earlier to avoid costly delays and missed customer expectations. Service portals, IoT sensors on containers, automated reports on inventory levels, and more can help keep you informed and updated in real time. This is especially vital during the “last mile” of delivery, where 3rd party services can take over and you can lose insight over that stretch of the customer journey experience.</a:t>
            </a:r>
          </a:p>
        </p:txBody>
      </p:sp>
      <p:sp>
        <p:nvSpPr>
          <p:cNvPr id="10" name="TextBox 9">
            <a:extLst>
              <a:ext uri="{FF2B5EF4-FFF2-40B4-BE49-F238E27FC236}">
                <a16:creationId xmlns:a16="http://schemas.microsoft.com/office/drawing/2014/main" id="{FD269F93-A58C-49E5-6A66-BBBE75BBF3AC}"/>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939788107"/>
      </p:ext>
    </p:extLst>
  </p:cSld>
  <p:clrMapOvr>
    <a:masterClrMapping/>
  </p:clrMapOvr>
  <mc:AlternateContent xmlns:mc="http://schemas.openxmlformats.org/markup-compatibility/2006" xmlns:p14="http://schemas.microsoft.com/office/powerpoint/2010/main">
    <mc:Choice Requires="p14">
      <p:transition spd="slow" p14:dur="2000" advTm="230593"/>
    </mc:Choice>
    <mc:Fallback xmlns="">
      <p:transition spd="slow" advTm="23059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12" name="TextBox 11">
            <a:extLst>
              <a:ext uri="{FF2B5EF4-FFF2-40B4-BE49-F238E27FC236}">
                <a16:creationId xmlns:a16="http://schemas.microsoft.com/office/drawing/2014/main" id="{20EF60CE-937C-93A3-67BC-BCE9DA15958D}"/>
              </a:ext>
            </a:extLst>
          </p:cNvPr>
          <p:cNvSpPr txBox="1"/>
          <p:nvPr/>
        </p:nvSpPr>
        <p:spPr>
          <a:xfrm>
            <a:off x="674256" y="1802305"/>
            <a:ext cx="11203708" cy="3416320"/>
          </a:xfrm>
          <a:prstGeom prst="rect">
            <a:avLst/>
          </a:prstGeom>
          <a:noFill/>
        </p:spPr>
        <p:txBody>
          <a:bodyPr wrap="square">
            <a:spAutoFit/>
          </a:bodyPr>
          <a:lstStyle/>
          <a:p>
            <a:pPr algn="justLow"/>
            <a:r>
              <a:rPr lang="en-US" sz="2400" b="1" i="0" dirty="0">
                <a:solidFill>
                  <a:srgbClr val="2D2F32"/>
                </a:solidFill>
                <a:effectLst/>
                <a:latin typeface="Fira Sans" panose="020B0503050000020004" pitchFamily="34" charset="0"/>
              </a:rPr>
              <a:t>5- Track the right freight carrier metrics.</a:t>
            </a:r>
            <a:r>
              <a:rPr lang="en-US" sz="2400" b="0" i="0" dirty="0">
                <a:solidFill>
                  <a:srgbClr val="2D2F32"/>
                </a:solidFill>
                <a:effectLst/>
                <a:latin typeface="Fira Sans" panose="020B0503050000020004" pitchFamily="34" charset="0"/>
              </a:rPr>
              <a:t> Manufacturers need to achieve dependable delivery to clients to build their reputation, while retailers rely on merchandise arriving at the right place at the right time in order to make selling windows. Regardless of where you are in the supply chain, it’s important that you partner with a freight carrier that can deliver consistent results. Unfortunately, not every carrier is up to the challenge, and even a single late delivery can disrupt your entire supply chain. When evaluating new freight carriers — or even re-evaluating your current freight carrier — be sure to consider the following metrics to support supply chain risk management:</a:t>
            </a:r>
            <a:endParaRPr lang="ar-EG" sz="2400" dirty="0"/>
          </a:p>
        </p:txBody>
      </p:sp>
      <p:sp>
        <p:nvSpPr>
          <p:cNvPr id="10" name="TextBox 9">
            <a:extLst>
              <a:ext uri="{FF2B5EF4-FFF2-40B4-BE49-F238E27FC236}">
                <a16:creationId xmlns:a16="http://schemas.microsoft.com/office/drawing/2014/main" id="{DA5570E1-5FFD-77BB-D006-22511C985E2C}"/>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157070841"/>
      </p:ext>
    </p:extLst>
  </p:cSld>
  <p:clrMapOvr>
    <a:masterClrMapping/>
  </p:clrMapOvr>
  <mc:AlternateContent xmlns:mc="http://schemas.openxmlformats.org/markup-compatibility/2006" xmlns:p14="http://schemas.microsoft.com/office/powerpoint/2010/main">
    <mc:Choice Requires="p14">
      <p:transition spd="slow" p14:dur="2000" advTm="165162"/>
    </mc:Choice>
    <mc:Fallback xmlns="">
      <p:transition spd="slow" advTm="16516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13" name="TextBox 12">
            <a:extLst>
              <a:ext uri="{FF2B5EF4-FFF2-40B4-BE49-F238E27FC236}">
                <a16:creationId xmlns:a16="http://schemas.microsoft.com/office/drawing/2014/main" id="{1AD5219E-4212-66E6-AABC-57E0CECDD415}"/>
              </a:ext>
            </a:extLst>
          </p:cNvPr>
          <p:cNvSpPr txBox="1"/>
          <p:nvPr/>
        </p:nvSpPr>
        <p:spPr>
          <a:xfrm>
            <a:off x="651241" y="1721284"/>
            <a:ext cx="11314545" cy="3785652"/>
          </a:xfrm>
          <a:prstGeom prst="rect">
            <a:avLst/>
          </a:prstGeom>
          <a:noFill/>
        </p:spPr>
        <p:txBody>
          <a:bodyPr wrap="square">
            <a:spAutoFit/>
          </a:bodyPr>
          <a:lstStyle/>
          <a:p>
            <a:pPr marL="285750" indent="-285750" algn="justLow" fontAlgn="base">
              <a:buFont typeface="Wingdings" panose="05000000000000000000" pitchFamily="2" charset="2"/>
              <a:buChar char="q"/>
            </a:pPr>
            <a:r>
              <a:rPr lang="en-US" sz="2400" b="0" i="0" dirty="0">
                <a:solidFill>
                  <a:srgbClr val="2D2F32"/>
                </a:solidFill>
                <a:effectLst/>
                <a:latin typeface="Fira Sans" panose="020B0503050000020004" pitchFamily="34" charset="0"/>
              </a:rPr>
              <a:t>Transit Time: This refers to the number of hours or days it takes for a shipment to arrive at the customer’s location after leaving your facility.</a:t>
            </a:r>
          </a:p>
          <a:p>
            <a:pPr marL="285750" indent="-285750" algn="justLow" fontAlgn="base">
              <a:buFont typeface="Wingdings" panose="05000000000000000000" pitchFamily="2" charset="2"/>
              <a:buChar char="q"/>
            </a:pPr>
            <a:r>
              <a:rPr lang="en-US" sz="2400" b="0" i="0" dirty="0">
                <a:solidFill>
                  <a:srgbClr val="2D2F32"/>
                </a:solidFill>
                <a:effectLst/>
                <a:latin typeface="Fira Sans" panose="020B0503050000020004" pitchFamily="34" charset="0"/>
              </a:rPr>
              <a:t>Number of Stops &amp; Average Stop Time: The more stops a freight carrier takes in route to delivering a shipment, the longer it will take your product to reach your customer. Even if a route only includes a few stops, a long average stop time could still jeopardize on-time delivery and disrupt your supply chain. These metrics are important to monitor for the sake of supply chain efficiency.</a:t>
            </a:r>
          </a:p>
          <a:p>
            <a:pPr algn="justLow" fontAlgn="base"/>
            <a:r>
              <a:rPr lang="en-US" sz="2400" b="0" i="0" dirty="0">
                <a:solidFill>
                  <a:srgbClr val="2D2F32"/>
                </a:solidFill>
                <a:effectLst/>
                <a:latin typeface="Fira Sans" panose="020B0503050000020004" pitchFamily="34" charset="0"/>
              </a:rPr>
              <a:t>[</a:t>
            </a:r>
            <a:r>
              <a:rPr lang="en-US" sz="2400" b="1" i="0" dirty="0">
                <a:solidFill>
                  <a:srgbClr val="2D2F32"/>
                </a:solidFill>
                <a:effectLst/>
                <a:latin typeface="Fira Sans" panose="020B0503050000020004" pitchFamily="34" charset="0"/>
              </a:rPr>
              <a:t>Note:</a:t>
            </a:r>
            <a:r>
              <a:rPr lang="en-US" sz="2400" b="0" i="0" dirty="0">
                <a:solidFill>
                  <a:srgbClr val="2D2F32"/>
                </a:solidFill>
                <a:effectLst/>
                <a:latin typeface="Fira Sans" panose="020B0503050000020004" pitchFamily="34" charset="0"/>
              </a:rPr>
              <a:t> It’s important to look for a low number of stops and low average stop time while still being mindful of drivers’ legally regulated hours of service.]</a:t>
            </a:r>
          </a:p>
        </p:txBody>
      </p:sp>
      <p:sp>
        <p:nvSpPr>
          <p:cNvPr id="9" name="TextBox 8">
            <a:extLst>
              <a:ext uri="{FF2B5EF4-FFF2-40B4-BE49-F238E27FC236}">
                <a16:creationId xmlns:a16="http://schemas.microsoft.com/office/drawing/2014/main" id="{71206BD2-7437-9E50-14AD-E0A0EF60E92C}"/>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752614777"/>
      </p:ext>
    </p:extLst>
  </p:cSld>
  <p:clrMapOvr>
    <a:masterClrMapping/>
  </p:clrMapOvr>
  <mc:AlternateContent xmlns:mc="http://schemas.openxmlformats.org/markup-compatibility/2006" xmlns:p14="http://schemas.microsoft.com/office/powerpoint/2010/main">
    <mc:Choice Requires="p14">
      <p:transition spd="slow" p14:dur="2000" advTm="202999"/>
    </mc:Choice>
    <mc:Fallback xmlns="">
      <p:transition spd="slow" advTm="20299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11" name="TextBox 10">
            <a:extLst>
              <a:ext uri="{FF2B5EF4-FFF2-40B4-BE49-F238E27FC236}">
                <a16:creationId xmlns:a16="http://schemas.microsoft.com/office/drawing/2014/main" id="{7668F4BF-5948-F5B1-D096-6E379A1745EF}"/>
              </a:ext>
            </a:extLst>
          </p:cNvPr>
          <p:cNvSpPr txBox="1"/>
          <p:nvPr/>
        </p:nvSpPr>
        <p:spPr>
          <a:xfrm>
            <a:off x="1298703" y="2450713"/>
            <a:ext cx="10126680" cy="2246769"/>
          </a:xfrm>
          <a:prstGeom prst="rect">
            <a:avLst/>
          </a:prstGeom>
          <a:noFill/>
        </p:spPr>
        <p:txBody>
          <a:bodyPr wrap="square">
            <a:spAutoFit/>
          </a:bodyPr>
          <a:lstStyle/>
          <a:p>
            <a:pPr marL="285750" indent="-285750" algn="justLow" fontAlgn="base">
              <a:buFont typeface="Wingdings" panose="05000000000000000000" pitchFamily="2" charset="2"/>
              <a:buChar char="q"/>
            </a:pPr>
            <a:r>
              <a:rPr lang="en-US" sz="2800" b="0" i="0" dirty="0">
                <a:solidFill>
                  <a:srgbClr val="2D2F32"/>
                </a:solidFill>
                <a:effectLst/>
                <a:latin typeface="Fira Sans" panose="020B0503050000020004" pitchFamily="34" charset="0"/>
              </a:rPr>
              <a:t>Average Loading Time: This refers to the amount of time it takes to load a carrier with freight, as well as fill out any necessary paperwork, once it has arrived at the loading dock. Like the previous item on this list, this is a key indicator of supply chain efficiency.</a:t>
            </a:r>
          </a:p>
        </p:txBody>
      </p:sp>
      <p:sp>
        <p:nvSpPr>
          <p:cNvPr id="10" name="TextBox 9">
            <a:extLst>
              <a:ext uri="{FF2B5EF4-FFF2-40B4-BE49-F238E27FC236}">
                <a16:creationId xmlns:a16="http://schemas.microsoft.com/office/drawing/2014/main" id="{89A650FF-CBCE-AD3F-A2C4-07B7441B58F8}"/>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775600236"/>
      </p:ext>
    </p:extLst>
  </p:cSld>
  <p:clrMapOvr>
    <a:masterClrMapping/>
  </p:clrMapOvr>
  <mc:AlternateContent xmlns:mc="http://schemas.openxmlformats.org/markup-compatibility/2006" xmlns:p14="http://schemas.microsoft.com/office/powerpoint/2010/main">
    <mc:Choice Requires="p14">
      <p:transition spd="slow" p14:dur="2000" advTm="171744"/>
    </mc:Choice>
    <mc:Fallback xmlns="">
      <p:transition spd="slow" advTm="17174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6895"/>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11" name="TextBox 10">
            <a:extLst>
              <a:ext uri="{FF2B5EF4-FFF2-40B4-BE49-F238E27FC236}">
                <a16:creationId xmlns:a16="http://schemas.microsoft.com/office/drawing/2014/main" id="{4F54D7A5-1D48-0887-D4AD-C7EEC889D310}"/>
              </a:ext>
            </a:extLst>
          </p:cNvPr>
          <p:cNvSpPr txBox="1"/>
          <p:nvPr/>
        </p:nvSpPr>
        <p:spPr>
          <a:xfrm>
            <a:off x="1597043" y="2429501"/>
            <a:ext cx="9902229" cy="2308324"/>
          </a:xfrm>
          <a:prstGeom prst="rect">
            <a:avLst/>
          </a:prstGeom>
          <a:noFill/>
        </p:spPr>
        <p:txBody>
          <a:bodyPr wrap="square">
            <a:spAutoFit/>
          </a:bodyPr>
          <a:lstStyle/>
          <a:p>
            <a:pPr marL="285750" indent="-285750" algn="justLow" fontAlgn="base">
              <a:buFont typeface="Wingdings" panose="05000000000000000000" pitchFamily="2" charset="2"/>
              <a:buChar char="q"/>
            </a:pPr>
            <a:r>
              <a:rPr lang="en-US" sz="2400" b="1" i="0" dirty="0">
                <a:solidFill>
                  <a:srgbClr val="2D2F32"/>
                </a:solidFill>
                <a:effectLst/>
                <a:latin typeface="Fira Sans" panose="020B0503050000020004" pitchFamily="34" charset="0"/>
              </a:rPr>
              <a:t>Route Optimization</a:t>
            </a:r>
            <a:r>
              <a:rPr lang="en-US" sz="2400" b="0" i="0" dirty="0">
                <a:solidFill>
                  <a:srgbClr val="2D2F32"/>
                </a:solidFill>
                <a:effectLst/>
                <a:latin typeface="Fira Sans" panose="020B0503050000020004" pitchFamily="34" charset="0"/>
              </a:rPr>
              <a:t>: It’s important to consider how field carriers optimize routes for fuel usage and travel time because these have a direct effect on supply chain costs and efficiency. If a business has its own fleet, it can monitor this metric closely; if it partners with a third-party carrier, it can monitor this metric through costs charged for shipping.</a:t>
            </a:r>
          </a:p>
        </p:txBody>
      </p:sp>
      <p:sp>
        <p:nvSpPr>
          <p:cNvPr id="10" name="TextBox 9">
            <a:extLst>
              <a:ext uri="{FF2B5EF4-FFF2-40B4-BE49-F238E27FC236}">
                <a16:creationId xmlns:a16="http://schemas.microsoft.com/office/drawing/2014/main" id="{F6B40FA6-4745-4DB4-0896-A421163408E1}"/>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778568411"/>
      </p:ext>
    </p:extLst>
  </p:cSld>
  <p:clrMapOvr>
    <a:masterClrMapping/>
  </p:clrMapOvr>
  <mc:AlternateContent xmlns:mc="http://schemas.openxmlformats.org/markup-compatibility/2006" xmlns:p14="http://schemas.microsoft.com/office/powerpoint/2010/main">
    <mc:Choice Requires="p14">
      <p:transition spd="slow" p14:dur="2000" advTm="168726"/>
    </mc:Choice>
    <mc:Fallback xmlns="">
      <p:transition spd="slow" advTm="16872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11" name="TextBox 10">
            <a:extLst>
              <a:ext uri="{FF2B5EF4-FFF2-40B4-BE49-F238E27FC236}">
                <a16:creationId xmlns:a16="http://schemas.microsoft.com/office/drawing/2014/main" id="{5B2307E4-FDD5-E200-2B00-DBFF132F39B5}"/>
              </a:ext>
            </a:extLst>
          </p:cNvPr>
          <p:cNvSpPr txBox="1"/>
          <p:nvPr/>
        </p:nvSpPr>
        <p:spPr>
          <a:xfrm>
            <a:off x="892844" y="2101598"/>
            <a:ext cx="10687943" cy="2062103"/>
          </a:xfrm>
          <a:prstGeom prst="rect">
            <a:avLst/>
          </a:prstGeom>
          <a:noFill/>
        </p:spPr>
        <p:txBody>
          <a:bodyPr wrap="square">
            <a:spAutoFit/>
          </a:bodyPr>
          <a:lstStyle/>
          <a:p>
            <a:pPr marL="285750" indent="-285750" algn="justLow" fontAlgn="base">
              <a:buFont typeface="Wingdings" panose="05000000000000000000" pitchFamily="2" charset="2"/>
              <a:buChar char="q"/>
            </a:pPr>
            <a:r>
              <a:rPr lang="en-US" sz="3200" b="0" i="0" dirty="0">
                <a:solidFill>
                  <a:srgbClr val="2D2F32"/>
                </a:solidFill>
                <a:effectLst/>
                <a:latin typeface="Fira Sans" panose="020B0503050000020004" pitchFamily="34" charset="0"/>
              </a:rPr>
              <a:t>Maintenance Schedule: A freight carrier with a consistent maintenance schedule is less likely to break down, which can prevent unnecessary supply chain disruption.</a:t>
            </a:r>
          </a:p>
        </p:txBody>
      </p:sp>
      <p:sp>
        <p:nvSpPr>
          <p:cNvPr id="10" name="TextBox 9">
            <a:extLst>
              <a:ext uri="{FF2B5EF4-FFF2-40B4-BE49-F238E27FC236}">
                <a16:creationId xmlns:a16="http://schemas.microsoft.com/office/drawing/2014/main" id="{D8F11743-5533-0A75-54BB-8ADEDA6B25B6}"/>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492942837"/>
      </p:ext>
    </p:extLst>
  </p:cSld>
  <p:clrMapOvr>
    <a:masterClrMapping/>
  </p:clrMapOvr>
  <mc:AlternateContent xmlns:mc="http://schemas.openxmlformats.org/markup-compatibility/2006" xmlns:p14="http://schemas.microsoft.com/office/powerpoint/2010/main">
    <mc:Choice Requires="p14">
      <p:transition spd="slow" p14:dur="2000" advTm="76803"/>
    </mc:Choice>
    <mc:Fallback xmlns="">
      <p:transition spd="slow" advTm="7680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12" name="TextBox 11">
            <a:extLst>
              <a:ext uri="{FF2B5EF4-FFF2-40B4-BE49-F238E27FC236}">
                <a16:creationId xmlns:a16="http://schemas.microsoft.com/office/drawing/2014/main" id="{1A18395D-6236-3CFE-9CF0-A4B1408C1971}"/>
              </a:ext>
            </a:extLst>
          </p:cNvPr>
          <p:cNvSpPr txBox="1"/>
          <p:nvPr/>
        </p:nvSpPr>
        <p:spPr>
          <a:xfrm>
            <a:off x="1016000" y="1967820"/>
            <a:ext cx="10894637" cy="3046988"/>
          </a:xfrm>
          <a:prstGeom prst="rect">
            <a:avLst/>
          </a:prstGeom>
          <a:noFill/>
        </p:spPr>
        <p:txBody>
          <a:bodyPr wrap="square">
            <a:spAutoFit/>
          </a:bodyPr>
          <a:lstStyle/>
          <a:p>
            <a:pPr algn="justLow"/>
            <a:r>
              <a:rPr lang="en-US" sz="2400" b="1" i="0" dirty="0">
                <a:solidFill>
                  <a:srgbClr val="2D2F32"/>
                </a:solidFill>
                <a:effectLst/>
                <a:latin typeface="Fira Sans" panose="020B0503050000020004" pitchFamily="34" charset="0"/>
              </a:rPr>
              <a:t>Implement a logistics contingency plan.</a:t>
            </a:r>
            <a:r>
              <a:rPr lang="en-US" sz="2400" b="0" i="0" dirty="0">
                <a:solidFill>
                  <a:srgbClr val="2D2F32"/>
                </a:solidFill>
                <a:effectLst/>
                <a:latin typeface="Fira Sans" panose="020B0503050000020004" pitchFamily="34" charset="0"/>
              </a:rPr>
              <a:t> Similar to an emergency response plan, it’s imperative that retailers and manufacturers have a logistics contingency plan in place to ensure business continuity in the event of supply chain disruption. The need for a solid contingency plan — or, preferably, multiple contingency plans — has become especially pertinent in light of the COVID-19 crisis, which caused supply chain disruption on a global scale. Some tips when creating a contingency plan for supply chain risk mitigation:</a:t>
            </a:r>
            <a:endParaRPr lang="ar-EG" sz="2400" dirty="0"/>
          </a:p>
        </p:txBody>
      </p:sp>
      <p:sp>
        <p:nvSpPr>
          <p:cNvPr id="9" name="TextBox 8">
            <a:extLst>
              <a:ext uri="{FF2B5EF4-FFF2-40B4-BE49-F238E27FC236}">
                <a16:creationId xmlns:a16="http://schemas.microsoft.com/office/drawing/2014/main" id="{CF6DF043-8D67-F759-6050-86532E9A97B0}"/>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4291676707"/>
      </p:ext>
    </p:extLst>
  </p:cSld>
  <p:clrMapOvr>
    <a:masterClrMapping/>
  </p:clrMapOvr>
  <mc:AlternateContent xmlns:mc="http://schemas.openxmlformats.org/markup-compatibility/2006" xmlns:p14="http://schemas.microsoft.com/office/powerpoint/2010/main">
    <mc:Choice Requires="p14">
      <p:transition spd="slow" p14:dur="2000" advTm="113927"/>
    </mc:Choice>
    <mc:Fallback xmlns="">
      <p:transition spd="slow" advTm="11392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13" name="TextBox 12">
            <a:extLst>
              <a:ext uri="{FF2B5EF4-FFF2-40B4-BE49-F238E27FC236}">
                <a16:creationId xmlns:a16="http://schemas.microsoft.com/office/drawing/2014/main" id="{87281CC8-0843-3F60-C13B-AB46F1C0F35E}"/>
              </a:ext>
            </a:extLst>
          </p:cNvPr>
          <p:cNvSpPr txBox="1"/>
          <p:nvPr/>
        </p:nvSpPr>
        <p:spPr>
          <a:xfrm>
            <a:off x="1070251" y="1542216"/>
            <a:ext cx="10271584" cy="4550220"/>
          </a:xfrm>
          <a:prstGeom prst="rect">
            <a:avLst/>
          </a:prstGeom>
          <a:noFill/>
        </p:spPr>
        <p:txBody>
          <a:bodyPr wrap="square">
            <a:spAutoFit/>
          </a:bodyPr>
          <a:lstStyle/>
          <a:p>
            <a:pPr marL="285750" indent="-285750" algn="l" fontAlgn="base">
              <a:lnSpc>
                <a:spcPct val="150000"/>
              </a:lnSpc>
              <a:buFont typeface="Wingdings" panose="05000000000000000000" pitchFamily="2" charset="2"/>
              <a:buChar char="q"/>
            </a:pPr>
            <a:r>
              <a:rPr lang="en-US" sz="2800" b="0" i="0" dirty="0">
                <a:solidFill>
                  <a:srgbClr val="2D2F32"/>
                </a:solidFill>
                <a:effectLst/>
                <a:latin typeface="Fira Sans" panose="020B0503050000020004" pitchFamily="34" charset="0"/>
              </a:rPr>
              <a:t>Map out your supply chain to get a clear understanding of which entities are most vulnerable to risk.</a:t>
            </a:r>
          </a:p>
          <a:p>
            <a:pPr marL="285750" indent="-285750" fontAlgn="base">
              <a:lnSpc>
                <a:spcPct val="150000"/>
              </a:lnSpc>
              <a:buFont typeface="Wingdings" panose="05000000000000000000" pitchFamily="2" charset="2"/>
              <a:buChar char="q"/>
            </a:pPr>
            <a:r>
              <a:rPr lang="en-US" sz="2800" b="0" i="0" dirty="0">
                <a:solidFill>
                  <a:srgbClr val="2D2F32"/>
                </a:solidFill>
                <a:effectLst/>
                <a:latin typeface="Fira Sans" panose="020B0503050000020004" pitchFamily="34" charset="0"/>
              </a:rPr>
              <a:t>Perform a full assessment of suppliers based on factors such as political risk, geographic risk, and economic risk.</a:t>
            </a:r>
          </a:p>
          <a:p>
            <a:pPr marL="285750" indent="-285750" fontAlgn="base">
              <a:lnSpc>
                <a:spcPct val="150000"/>
              </a:lnSpc>
              <a:buFont typeface="Wingdings" panose="05000000000000000000" pitchFamily="2" charset="2"/>
              <a:buChar char="q"/>
            </a:pPr>
            <a:r>
              <a:rPr lang="en-US" sz="2800" b="0" i="0" dirty="0">
                <a:solidFill>
                  <a:srgbClr val="2D2F32"/>
                </a:solidFill>
                <a:effectLst/>
                <a:latin typeface="Fira Sans" panose="020B0503050000020004" pitchFamily="34" charset="0"/>
              </a:rPr>
              <a:t>Diversify your supplier network so that you aren’t reliant on a single supplier.</a:t>
            </a:r>
          </a:p>
          <a:p>
            <a:pPr marL="285750" indent="-285750" algn="l" fontAlgn="base">
              <a:lnSpc>
                <a:spcPct val="150000"/>
              </a:lnSpc>
              <a:buFont typeface="Wingdings" panose="05000000000000000000" pitchFamily="2" charset="2"/>
              <a:buChar char="q"/>
            </a:pPr>
            <a:endParaRPr lang="en-US" sz="2800" b="0" i="0" dirty="0">
              <a:solidFill>
                <a:srgbClr val="2D2F32"/>
              </a:solidFill>
              <a:effectLst/>
              <a:latin typeface="Fira Sans" panose="020B0503050000020004" pitchFamily="34" charset="0"/>
            </a:endParaRPr>
          </a:p>
        </p:txBody>
      </p:sp>
      <p:sp>
        <p:nvSpPr>
          <p:cNvPr id="9" name="TextBox 8">
            <a:extLst>
              <a:ext uri="{FF2B5EF4-FFF2-40B4-BE49-F238E27FC236}">
                <a16:creationId xmlns:a16="http://schemas.microsoft.com/office/drawing/2014/main" id="{47644A7A-9CAA-E9B4-8E9F-A0464FC6AFCA}"/>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596291040"/>
      </p:ext>
    </p:extLst>
  </p:cSld>
  <p:clrMapOvr>
    <a:masterClrMapping/>
  </p:clrMapOvr>
  <mc:AlternateContent xmlns:mc="http://schemas.openxmlformats.org/markup-compatibility/2006" xmlns:p14="http://schemas.microsoft.com/office/powerpoint/2010/main">
    <mc:Choice Requires="p14">
      <p:transition spd="slow" p14:dur="2000" advTm="98341"/>
    </mc:Choice>
    <mc:Fallback xmlns="">
      <p:transition spd="slow" advTm="9834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11" name="TextBox 10">
            <a:extLst>
              <a:ext uri="{FF2B5EF4-FFF2-40B4-BE49-F238E27FC236}">
                <a16:creationId xmlns:a16="http://schemas.microsoft.com/office/drawing/2014/main" id="{B9EE81BA-33DB-62E9-D251-1FB1A9E92EF3}"/>
              </a:ext>
            </a:extLst>
          </p:cNvPr>
          <p:cNvSpPr txBox="1"/>
          <p:nvPr/>
        </p:nvSpPr>
        <p:spPr>
          <a:xfrm>
            <a:off x="892844" y="1357396"/>
            <a:ext cx="11025418" cy="5171737"/>
          </a:xfrm>
          <a:prstGeom prst="rect">
            <a:avLst/>
          </a:prstGeom>
          <a:noFill/>
        </p:spPr>
        <p:txBody>
          <a:bodyPr wrap="square">
            <a:spAutoFit/>
          </a:bodyPr>
          <a:lstStyle/>
          <a:p>
            <a:pPr marL="285750" indent="-285750">
              <a:lnSpc>
                <a:spcPct val="150000"/>
              </a:lnSpc>
              <a:buFont typeface="Wingdings" panose="05000000000000000000" pitchFamily="2" charset="2"/>
              <a:buChar char="q"/>
            </a:pPr>
            <a:r>
              <a:rPr lang="ar-EG" sz="3200" dirty="0"/>
              <a:t>Audit logistics providers based on their disaster plans</a:t>
            </a:r>
          </a:p>
          <a:p>
            <a:pPr marL="457200" indent="-457200">
              <a:lnSpc>
                <a:spcPct val="150000"/>
              </a:lnSpc>
              <a:buFont typeface="Wingdings" panose="05000000000000000000" pitchFamily="2" charset="2"/>
              <a:buChar char="q"/>
            </a:pPr>
            <a:r>
              <a:rPr lang="en-US" sz="3200" b="0" i="0" dirty="0">
                <a:solidFill>
                  <a:srgbClr val="2D2F32"/>
                </a:solidFill>
                <a:effectLst/>
                <a:latin typeface="Fira Sans" panose="020B0503050000020004" pitchFamily="34" charset="0"/>
              </a:rPr>
              <a:t>Establish a crisis response team to make critical decisions in the event of an emergency.</a:t>
            </a:r>
          </a:p>
          <a:p>
            <a:pPr marL="457200" indent="-457200">
              <a:lnSpc>
                <a:spcPct val="150000"/>
              </a:lnSpc>
              <a:buFont typeface="Wingdings" panose="05000000000000000000" pitchFamily="2" charset="2"/>
              <a:buChar char="q"/>
            </a:pPr>
            <a:r>
              <a:rPr lang="en-US" sz="3200" b="0" i="0" dirty="0">
                <a:solidFill>
                  <a:srgbClr val="2D2F32"/>
                </a:solidFill>
                <a:effectLst/>
                <a:latin typeface="Fira Sans" panose="020B0503050000020004" pitchFamily="34" charset="0"/>
              </a:rPr>
              <a:t>Develop solid communications channels so that your employees know what their responsibilities are in the event of supply chain disruption.</a:t>
            </a:r>
          </a:p>
          <a:p>
            <a:pPr>
              <a:lnSpc>
                <a:spcPct val="150000"/>
              </a:lnSpc>
            </a:pPr>
            <a:endParaRPr lang="ar-EG" sz="3200" dirty="0"/>
          </a:p>
        </p:txBody>
      </p:sp>
      <p:sp>
        <p:nvSpPr>
          <p:cNvPr id="9" name="TextBox 8">
            <a:extLst>
              <a:ext uri="{FF2B5EF4-FFF2-40B4-BE49-F238E27FC236}">
                <a16:creationId xmlns:a16="http://schemas.microsoft.com/office/drawing/2014/main" id="{1D8F58AF-DC64-BAC6-6FC4-E66630986E9E}"/>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934039474"/>
      </p:ext>
    </p:extLst>
  </p:cSld>
  <p:clrMapOvr>
    <a:masterClrMapping/>
  </p:clrMapOvr>
  <mc:AlternateContent xmlns:mc="http://schemas.openxmlformats.org/markup-compatibility/2006" xmlns:p14="http://schemas.microsoft.com/office/powerpoint/2010/main">
    <mc:Choice Requires="p14">
      <p:transition spd="slow" p14:dur="2000" advTm="85691"/>
    </mc:Choice>
    <mc:Fallback xmlns="">
      <p:transition spd="slow" advTm="8569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13" name="TextBox 12">
            <a:extLst>
              <a:ext uri="{FF2B5EF4-FFF2-40B4-BE49-F238E27FC236}">
                <a16:creationId xmlns:a16="http://schemas.microsoft.com/office/drawing/2014/main" id="{87281CC8-0843-3F60-C13B-AB46F1C0F35E}"/>
              </a:ext>
            </a:extLst>
          </p:cNvPr>
          <p:cNvSpPr txBox="1"/>
          <p:nvPr/>
        </p:nvSpPr>
        <p:spPr>
          <a:xfrm>
            <a:off x="281632" y="1542216"/>
            <a:ext cx="11791043" cy="4524315"/>
          </a:xfrm>
          <a:prstGeom prst="rect">
            <a:avLst/>
          </a:prstGeom>
          <a:noFill/>
        </p:spPr>
        <p:txBody>
          <a:bodyPr wrap="square">
            <a:spAutoFit/>
          </a:bodyPr>
          <a:lstStyle/>
          <a:p>
            <a:pPr algn="justLow" fontAlgn="base"/>
            <a:r>
              <a:rPr lang="en-US" sz="2400" b="1" i="0" dirty="0">
                <a:solidFill>
                  <a:srgbClr val="2D2F32"/>
                </a:solidFill>
                <a:effectLst/>
                <a:latin typeface="Fira Sans" panose="020B0503050000020004" pitchFamily="34" charset="0"/>
              </a:rPr>
              <a:t>7- Conduct internal risk awareness training.</a:t>
            </a:r>
            <a:r>
              <a:rPr lang="en-US" sz="2400" b="0" i="0" dirty="0">
                <a:solidFill>
                  <a:srgbClr val="2D2F32"/>
                </a:solidFill>
                <a:effectLst/>
                <a:latin typeface="Fira Sans" panose="020B0503050000020004" pitchFamily="34" charset="0"/>
              </a:rPr>
              <a:t> Management isn’t the only area of your organization that can assist in supply chain risk mitigation. In fact, building a risk-aware culture requires buy-in at all levels of your business. The easiest way to achieve this is to conduct risk awareness training for your entire workforce. Training curriculum should include the following:</a:t>
            </a:r>
            <a:br>
              <a:rPr lang="en-US" sz="2400" b="0" i="0" dirty="0">
                <a:solidFill>
                  <a:srgbClr val="2D2F32"/>
                </a:solidFill>
                <a:effectLst/>
                <a:latin typeface="Fira Sans" panose="020B0503050000020004" pitchFamily="34" charset="0"/>
              </a:rPr>
            </a:br>
            <a:endParaRPr lang="en-US" sz="2400" b="0" i="0" dirty="0">
              <a:solidFill>
                <a:srgbClr val="2D2F32"/>
              </a:solidFill>
              <a:effectLst/>
              <a:latin typeface="Fira Sans" panose="020B0503050000020004" pitchFamily="34" charset="0"/>
            </a:endParaRPr>
          </a:p>
          <a:p>
            <a:pPr marL="2286000" lvl="4" indent="-457200" algn="justLow" fontAlgn="base">
              <a:buFont typeface="Wingdings" panose="05000000000000000000" pitchFamily="2" charset="2"/>
              <a:buChar char="q"/>
            </a:pPr>
            <a:r>
              <a:rPr lang="en-US" sz="2400" b="0" i="0" dirty="0">
                <a:solidFill>
                  <a:srgbClr val="2D2F32"/>
                </a:solidFill>
                <a:effectLst/>
                <a:latin typeface="Fira Sans" panose="020B0503050000020004" pitchFamily="34" charset="0"/>
              </a:rPr>
              <a:t>Common supply chain management risks and challenges</a:t>
            </a:r>
          </a:p>
          <a:p>
            <a:pPr marL="2286000" lvl="4" indent="-457200" algn="justLow" fontAlgn="base">
              <a:buFont typeface="Wingdings" panose="05000000000000000000" pitchFamily="2" charset="2"/>
              <a:buChar char="q"/>
            </a:pPr>
            <a:r>
              <a:rPr lang="en-US" sz="2400" b="0" i="0" dirty="0">
                <a:solidFill>
                  <a:srgbClr val="2D2F32"/>
                </a:solidFill>
                <a:effectLst/>
                <a:latin typeface="Fira Sans" panose="020B0503050000020004" pitchFamily="34" charset="0"/>
              </a:rPr>
              <a:t>Risk management best practices</a:t>
            </a:r>
          </a:p>
          <a:p>
            <a:pPr marL="2286000" lvl="4" indent="-457200" algn="justLow" fontAlgn="base">
              <a:buFont typeface="Wingdings" panose="05000000000000000000" pitchFamily="2" charset="2"/>
              <a:buChar char="q"/>
            </a:pPr>
            <a:r>
              <a:rPr lang="en-US" sz="2400" b="0" i="0" dirty="0">
                <a:solidFill>
                  <a:srgbClr val="2D2F32"/>
                </a:solidFill>
                <a:effectLst/>
                <a:latin typeface="Fira Sans" panose="020B0503050000020004" pitchFamily="34" charset="0"/>
              </a:rPr>
              <a:t>Computer and internet best practices to improve cybersecurity awareness</a:t>
            </a:r>
          </a:p>
          <a:p>
            <a:pPr marL="2286000" lvl="4" indent="-457200" algn="justLow" fontAlgn="base">
              <a:buFont typeface="Wingdings" panose="05000000000000000000" pitchFamily="2" charset="2"/>
              <a:buChar char="q"/>
            </a:pPr>
            <a:r>
              <a:rPr lang="en-US" sz="2400" b="0" i="0" dirty="0">
                <a:solidFill>
                  <a:srgbClr val="2D2F32"/>
                </a:solidFill>
                <a:effectLst/>
                <a:latin typeface="Fira Sans" panose="020B0503050000020004" pitchFamily="34" charset="0"/>
              </a:rPr>
              <a:t>Supply chain risk assessment software training to encourage end user adoption</a:t>
            </a:r>
          </a:p>
        </p:txBody>
      </p:sp>
      <p:sp>
        <p:nvSpPr>
          <p:cNvPr id="9" name="TextBox 8">
            <a:extLst>
              <a:ext uri="{FF2B5EF4-FFF2-40B4-BE49-F238E27FC236}">
                <a16:creationId xmlns:a16="http://schemas.microsoft.com/office/drawing/2014/main" id="{63B0F4C9-4C3C-C76E-2D81-73BD1271D883}"/>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117388038"/>
      </p:ext>
    </p:extLst>
  </p:cSld>
  <p:clrMapOvr>
    <a:masterClrMapping/>
  </p:clrMapOvr>
  <mc:AlternateContent xmlns:mc="http://schemas.openxmlformats.org/markup-compatibility/2006" xmlns:p14="http://schemas.microsoft.com/office/powerpoint/2010/main">
    <mc:Choice Requires="p14">
      <p:transition spd="slow" p14:dur="2000" advTm="218765"/>
    </mc:Choice>
    <mc:Fallback xmlns="">
      <p:transition spd="slow" advTm="21876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3">
                                            <p:txEl>
                                              <p:pRg st="2" end="2"/>
                                            </p:txEl>
                                          </p:spTgt>
                                        </p:tgtEl>
                                        <p:attrNameLst>
                                          <p:attrName>style.visibility</p:attrName>
                                        </p:attrNameLst>
                                      </p:cBhvr>
                                      <p:to>
                                        <p:strVal val="visible"/>
                                      </p:to>
                                    </p:set>
                                    <p:anim calcmode="lin" valueType="num">
                                      <p:cBhvr additive="base">
                                        <p:cTn id="17"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3">
                                            <p:txEl>
                                              <p:pRg st="3" end="3"/>
                                            </p:txEl>
                                          </p:spTgt>
                                        </p:tgtEl>
                                        <p:attrNameLst>
                                          <p:attrName>style.visibility</p:attrName>
                                        </p:attrNameLst>
                                      </p:cBhvr>
                                      <p:to>
                                        <p:strVal val="visible"/>
                                      </p:to>
                                    </p:set>
                                    <p:anim calcmode="lin" valueType="num">
                                      <p:cBhvr additive="base">
                                        <p:cTn id="21"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3">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3">
                                            <p:txEl>
                                              <p:pRg st="4" end="4"/>
                                            </p:txEl>
                                          </p:spTgt>
                                        </p:tgtEl>
                                        <p:attrNameLst>
                                          <p:attrName>style.visibility</p:attrName>
                                        </p:attrNameLst>
                                      </p:cBhvr>
                                      <p:to>
                                        <p:strVal val="visible"/>
                                      </p:to>
                                    </p:set>
                                    <p:anim calcmode="lin" valueType="num">
                                      <p:cBhvr additive="base">
                                        <p:cTn id="25"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11" name="TextBox 10">
            <a:extLst>
              <a:ext uri="{FF2B5EF4-FFF2-40B4-BE49-F238E27FC236}">
                <a16:creationId xmlns:a16="http://schemas.microsoft.com/office/drawing/2014/main" id="{263119A9-FF7B-1690-94E6-EFB877E373E7}"/>
              </a:ext>
            </a:extLst>
          </p:cNvPr>
          <p:cNvSpPr txBox="1"/>
          <p:nvPr/>
        </p:nvSpPr>
        <p:spPr>
          <a:xfrm>
            <a:off x="591128" y="1643548"/>
            <a:ext cx="11000508" cy="3416320"/>
          </a:xfrm>
          <a:prstGeom prst="rect">
            <a:avLst/>
          </a:prstGeom>
          <a:noFill/>
        </p:spPr>
        <p:txBody>
          <a:bodyPr wrap="square">
            <a:spAutoFit/>
          </a:bodyPr>
          <a:lstStyle/>
          <a:p>
            <a:pPr algn="justLow" fontAlgn="base"/>
            <a:r>
              <a:rPr lang="en-US" sz="2400" b="1" i="0" dirty="0">
                <a:solidFill>
                  <a:srgbClr val="2D2F32"/>
                </a:solidFill>
                <a:effectLst/>
                <a:latin typeface="Fira Sans" panose="020B0503050000020004" pitchFamily="34" charset="0"/>
              </a:rPr>
              <a:t>8- Consistently monitor risk.</a:t>
            </a:r>
            <a:r>
              <a:rPr lang="en-US" sz="2400" b="0" i="0" dirty="0">
                <a:solidFill>
                  <a:srgbClr val="2D2F32"/>
                </a:solidFill>
                <a:effectLst/>
                <a:latin typeface="Fira Sans" panose="020B0503050000020004" pitchFamily="34" charset="0"/>
              </a:rPr>
              <a:t> This might seem like a given, but consistently monitoring supply chain risk factors really is the key to protecting your operations. Many organizations assume that they’re secure once they’ve implemented a supply chain risk mitigation framework, but the work doesn’t stop there. Every level of the supply chain should be carefully observed for potential risk </a:t>
            </a:r>
            <a:r>
              <a:rPr lang="en-US" sz="2400" b="0" i="0" dirty="0" err="1">
                <a:solidFill>
                  <a:srgbClr val="2D2F32"/>
                </a:solidFill>
                <a:effectLst/>
                <a:latin typeface="Fira Sans" panose="020B0503050000020004" pitchFamily="34" charset="0"/>
              </a:rPr>
              <a:t>indicators.The</a:t>
            </a:r>
            <a:r>
              <a:rPr lang="en-US" sz="2400" b="0" i="0" dirty="0">
                <a:solidFill>
                  <a:srgbClr val="2D2F32"/>
                </a:solidFill>
                <a:effectLst/>
                <a:latin typeface="Fira Sans" panose="020B0503050000020004" pitchFamily="34" charset="0"/>
              </a:rPr>
              <a:t> easiest way to do this is to invest in a scalable digital retail solution that automates monitoring for various aspects of your supply chain. This will not only provide you with security and peace of mind, but also valuable intel into how you can streamline business operations.</a:t>
            </a:r>
          </a:p>
        </p:txBody>
      </p:sp>
      <p:sp>
        <p:nvSpPr>
          <p:cNvPr id="10" name="TextBox 9">
            <a:extLst>
              <a:ext uri="{FF2B5EF4-FFF2-40B4-BE49-F238E27FC236}">
                <a16:creationId xmlns:a16="http://schemas.microsoft.com/office/drawing/2014/main" id="{4217E0F4-FA2D-D89D-648F-6543EE290A43}"/>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4121170251"/>
      </p:ext>
    </p:extLst>
  </p:cSld>
  <p:clrMapOvr>
    <a:masterClrMapping/>
  </p:clrMapOvr>
  <mc:AlternateContent xmlns:mc="http://schemas.openxmlformats.org/markup-compatibility/2006" xmlns:p14="http://schemas.microsoft.com/office/powerpoint/2010/main">
    <mc:Choice Requires="p14">
      <p:transition spd="slow" p14:dur="2000" advTm="194918"/>
    </mc:Choice>
    <mc:Fallback xmlns="">
      <p:transition spd="slow" advTm="19491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12" name="TextBox 11">
            <a:extLst>
              <a:ext uri="{FF2B5EF4-FFF2-40B4-BE49-F238E27FC236}">
                <a16:creationId xmlns:a16="http://schemas.microsoft.com/office/drawing/2014/main" id="{B3963B18-BFC6-F498-CFCF-758BF5C2F9D2}"/>
              </a:ext>
            </a:extLst>
          </p:cNvPr>
          <p:cNvSpPr txBox="1"/>
          <p:nvPr/>
        </p:nvSpPr>
        <p:spPr>
          <a:xfrm>
            <a:off x="1093328" y="1542216"/>
            <a:ext cx="10747690" cy="3785652"/>
          </a:xfrm>
          <a:prstGeom prst="rect">
            <a:avLst/>
          </a:prstGeom>
          <a:noFill/>
        </p:spPr>
        <p:txBody>
          <a:bodyPr wrap="square">
            <a:spAutoFit/>
          </a:bodyPr>
          <a:lstStyle/>
          <a:p>
            <a:pPr algn="justLow" fontAlgn="base"/>
            <a:r>
              <a:rPr lang="en-US" sz="2400" b="1" i="0" dirty="0">
                <a:solidFill>
                  <a:srgbClr val="2D2F32"/>
                </a:solidFill>
                <a:effectLst/>
                <a:latin typeface="Fira Sans" panose="020B0503050000020004" pitchFamily="34" charset="0"/>
              </a:rPr>
              <a:t>9- Use data to model key risk event scenarios.</a:t>
            </a:r>
            <a:r>
              <a:rPr lang="en-US" sz="2400" b="0" i="0" dirty="0">
                <a:solidFill>
                  <a:srgbClr val="2D2F32"/>
                </a:solidFill>
                <a:effectLst/>
                <a:latin typeface="Fira Sans" panose="020B0503050000020004" pitchFamily="34" charset="0"/>
              </a:rPr>
              <a:t> Imagine being able to predict a risk event well before it ever happens. Technology hasn’t brought us there just yet but, thanks to data science, predictive analytics, and data modeling, we’ve come pretty close. Big Data has opened up a world of opportunities for businesses, including using data science and predictive analytics to create advanced models for potential risk event </a:t>
            </a:r>
            <a:r>
              <a:rPr lang="en-US" sz="2400" b="0" i="0" dirty="0" err="1">
                <a:solidFill>
                  <a:srgbClr val="2D2F32"/>
                </a:solidFill>
                <a:effectLst/>
                <a:latin typeface="Fira Sans" panose="020B0503050000020004" pitchFamily="34" charset="0"/>
              </a:rPr>
              <a:t>scenarios.By</a:t>
            </a:r>
            <a:r>
              <a:rPr lang="en-US" sz="2400" b="0" i="0" dirty="0">
                <a:solidFill>
                  <a:srgbClr val="2D2F32"/>
                </a:solidFill>
                <a:effectLst/>
                <a:latin typeface="Fira Sans" panose="020B0503050000020004" pitchFamily="34" charset="0"/>
              </a:rPr>
              <a:t> using data models to forecast what could potentially happen during a worst-case scenario, you can develop more comprehensive contingency plans that will better prepare your business for if and when disaster strikes .Curious about how this “intelligent” supply chain works? </a:t>
            </a:r>
          </a:p>
        </p:txBody>
      </p:sp>
      <p:sp>
        <p:nvSpPr>
          <p:cNvPr id="10" name="TextBox 9">
            <a:extLst>
              <a:ext uri="{FF2B5EF4-FFF2-40B4-BE49-F238E27FC236}">
                <a16:creationId xmlns:a16="http://schemas.microsoft.com/office/drawing/2014/main" id="{1D79E915-0FB4-DC28-0A9D-1949B03C87EF}"/>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24577753"/>
      </p:ext>
    </p:extLst>
  </p:cSld>
  <p:clrMapOvr>
    <a:masterClrMapping/>
  </p:clrMapOvr>
  <mc:AlternateContent xmlns:mc="http://schemas.openxmlformats.org/markup-compatibility/2006" xmlns:p14="http://schemas.microsoft.com/office/powerpoint/2010/main">
    <mc:Choice Requires="p14">
      <p:transition spd="slow" p14:dur="2000" advTm="83768"/>
    </mc:Choice>
    <mc:Fallback xmlns="">
      <p:transition spd="slow" advTm="8376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12" name="TextBox 11">
            <a:extLst>
              <a:ext uri="{FF2B5EF4-FFF2-40B4-BE49-F238E27FC236}">
                <a16:creationId xmlns:a16="http://schemas.microsoft.com/office/drawing/2014/main" id="{D60B4FE2-BF16-6623-B531-0E71A647A4ED}"/>
              </a:ext>
            </a:extLst>
          </p:cNvPr>
          <p:cNvSpPr txBox="1"/>
          <p:nvPr/>
        </p:nvSpPr>
        <p:spPr>
          <a:xfrm>
            <a:off x="489528" y="1789188"/>
            <a:ext cx="11249890" cy="3108543"/>
          </a:xfrm>
          <a:prstGeom prst="rect">
            <a:avLst/>
          </a:prstGeom>
          <a:noFill/>
        </p:spPr>
        <p:txBody>
          <a:bodyPr wrap="square">
            <a:spAutoFit/>
          </a:bodyPr>
          <a:lstStyle/>
          <a:p>
            <a:pPr algn="justLow" fontAlgn="base"/>
            <a:r>
              <a:rPr lang="en-US" sz="2800" b="1" i="0" dirty="0">
                <a:solidFill>
                  <a:srgbClr val="2D2F32"/>
                </a:solidFill>
                <a:effectLst/>
                <a:latin typeface="Fira Sans" panose="020B0503050000020004" pitchFamily="34" charset="0"/>
              </a:rPr>
              <a:t>10- Consolidate your data for easy access. </a:t>
            </a:r>
            <a:r>
              <a:rPr lang="en-US" sz="2800" b="0" i="0" dirty="0">
                <a:solidFill>
                  <a:srgbClr val="2D2F32"/>
                </a:solidFill>
                <a:effectLst/>
                <a:latin typeface="Fira Sans" panose="020B0503050000020004" pitchFamily="34" charset="0"/>
              </a:rPr>
              <a:t>Too many solutions in your software ecosystem can gum up the works, especially if you store business data in multiple disparate systems. In order to make it easier to leverage data science, predictive analytics, and data modeling, invest in a comprehensive retail solution that keeps all of your data within a single, centralized, and well-organized repository.</a:t>
            </a:r>
          </a:p>
        </p:txBody>
      </p:sp>
      <p:sp>
        <p:nvSpPr>
          <p:cNvPr id="10" name="TextBox 9">
            <a:extLst>
              <a:ext uri="{FF2B5EF4-FFF2-40B4-BE49-F238E27FC236}">
                <a16:creationId xmlns:a16="http://schemas.microsoft.com/office/drawing/2014/main" id="{8EAED09C-8811-2719-279A-70400E273403}"/>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089533100"/>
      </p:ext>
    </p:extLst>
  </p:cSld>
  <p:clrMapOvr>
    <a:masterClrMapping/>
  </p:clrMapOvr>
  <mc:AlternateContent xmlns:mc="http://schemas.openxmlformats.org/markup-compatibility/2006" xmlns:p14="http://schemas.microsoft.com/office/powerpoint/2010/main">
    <mc:Choice Requires="p14">
      <p:transition spd="slow" p14:dur="2000" advTm="96350"/>
    </mc:Choice>
    <mc:Fallback xmlns="">
      <p:transition spd="slow" advTm="9635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91323"/>
            <a:ext cx="11589584" cy="1610200"/>
          </a:xfrm>
          <a:prstGeom prst="rect">
            <a:avLst/>
          </a:prstGeom>
        </p:spPr>
      </p:pic>
      <p:sp>
        <p:nvSpPr>
          <p:cNvPr id="9" name="TextBox 8">
            <a:extLst>
              <a:ext uri="{FF2B5EF4-FFF2-40B4-BE49-F238E27FC236}">
                <a16:creationId xmlns:a16="http://schemas.microsoft.com/office/drawing/2014/main" id="{32606CF8-EB53-1599-1A90-868DC6481C2B}"/>
              </a:ext>
            </a:extLst>
          </p:cNvPr>
          <p:cNvSpPr txBox="1"/>
          <p:nvPr/>
        </p:nvSpPr>
        <p:spPr>
          <a:xfrm>
            <a:off x="2984000" y="380752"/>
            <a:ext cx="9196711" cy="646331"/>
          </a:xfrm>
          <a:prstGeom prst="rect">
            <a:avLst/>
          </a:prstGeom>
          <a:noFill/>
        </p:spPr>
        <p:txBody>
          <a:bodyPr wrap="square">
            <a:spAutoFit/>
          </a:bodyPr>
          <a:lstStyle/>
          <a:p>
            <a:pPr>
              <a:buClrTx/>
            </a:pPr>
            <a:r>
              <a:rPr lang="en-GB" altLang="ar-EG" sz="3600" b="1" dirty="0">
                <a:solidFill>
                  <a:srgbClr val="FFC000"/>
                </a:solidFill>
              </a:rPr>
              <a:t>Why are today’s supply chains so vulnerable?</a:t>
            </a:r>
            <a:endParaRPr lang="en-US" altLang="ar-EG" sz="3600" b="1" dirty="0">
              <a:solidFill>
                <a:srgbClr val="FFC000"/>
              </a:solidFill>
            </a:endParaRPr>
          </a:p>
        </p:txBody>
      </p:sp>
      <p:sp>
        <p:nvSpPr>
          <p:cNvPr id="12" name="Rectangle 11">
            <a:extLst>
              <a:ext uri="{FF2B5EF4-FFF2-40B4-BE49-F238E27FC236}">
                <a16:creationId xmlns:a16="http://schemas.microsoft.com/office/drawing/2014/main" id="{4ACC4409-5AD6-8314-04E0-E35349DE871F}"/>
              </a:ext>
            </a:extLst>
          </p:cNvPr>
          <p:cNvSpPr>
            <a:spLocks noChangeArrowheads="1"/>
          </p:cNvSpPr>
          <p:nvPr/>
        </p:nvSpPr>
        <p:spPr bwMode="auto">
          <a:xfrm>
            <a:off x="2410284" y="1149434"/>
            <a:ext cx="9536330" cy="4456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algn="l">
              <a:buFont typeface="Verdana" panose="020B0604030504040204" pitchFamily="34" charset="0"/>
              <a:buChar char="●"/>
            </a:pPr>
            <a:r>
              <a:rPr lang="en-GB" altLang="ar-EG" dirty="0"/>
              <a:t>Widespread adoption of ‘lean’ practices</a:t>
            </a:r>
          </a:p>
          <a:p>
            <a:pPr algn="l">
              <a:buFont typeface="Verdana" panose="020B0604030504040204" pitchFamily="34" charset="0"/>
              <a:buChar char="●"/>
            </a:pPr>
            <a:endParaRPr lang="en-GB" altLang="ar-EG" dirty="0"/>
          </a:p>
          <a:p>
            <a:pPr algn="l">
              <a:buFont typeface="Verdana" panose="020B0604030504040204" pitchFamily="34" charset="0"/>
              <a:buChar char="●"/>
            </a:pPr>
            <a:r>
              <a:rPr lang="en-GB" altLang="ar-EG" dirty="0"/>
              <a:t>The move to off-shore manufacturing and sourcing</a:t>
            </a:r>
          </a:p>
          <a:p>
            <a:pPr algn="l">
              <a:buFont typeface="Verdana" panose="020B0604030504040204" pitchFamily="34" charset="0"/>
              <a:buChar char="●"/>
            </a:pPr>
            <a:endParaRPr lang="en-GB" altLang="ar-EG" dirty="0"/>
          </a:p>
          <a:p>
            <a:pPr algn="l">
              <a:buFont typeface="Verdana" panose="020B0604030504040204" pitchFamily="34" charset="0"/>
              <a:buChar char="●"/>
            </a:pPr>
            <a:r>
              <a:rPr lang="en-GB" altLang="ar-EG" dirty="0"/>
              <a:t>Out-sourcing and reduction in the supplier base</a:t>
            </a:r>
          </a:p>
          <a:p>
            <a:pPr algn="l">
              <a:buFont typeface="Verdana" panose="020B0604030504040204" pitchFamily="34" charset="0"/>
              <a:buChar char="●"/>
            </a:pPr>
            <a:endParaRPr lang="en-GB" altLang="ar-EG" dirty="0"/>
          </a:p>
          <a:p>
            <a:pPr algn="l">
              <a:buFont typeface="Verdana" panose="020B0604030504040204" pitchFamily="34" charset="0"/>
              <a:buChar char="●"/>
            </a:pPr>
            <a:r>
              <a:rPr lang="en-GB" altLang="ar-EG" dirty="0"/>
              <a:t>Global consolidation of suppliers</a:t>
            </a:r>
          </a:p>
          <a:p>
            <a:pPr algn="l">
              <a:buFont typeface="Verdana" panose="020B0604030504040204" pitchFamily="34" charset="0"/>
              <a:buChar char="●"/>
            </a:pPr>
            <a:endParaRPr lang="en-GB" altLang="ar-EG" dirty="0"/>
          </a:p>
          <a:p>
            <a:pPr algn="l">
              <a:buFont typeface="Verdana" panose="020B0604030504040204" pitchFamily="34" charset="0"/>
              <a:buChar char="●"/>
            </a:pPr>
            <a:r>
              <a:rPr lang="en-GB" altLang="ar-EG" dirty="0"/>
              <a:t>Centralised production and distribution</a:t>
            </a:r>
          </a:p>
          <a:p>
            <a:pPr algn="l"/>
            <a:endParaRPr lang="en-GB" altLang="ar-EG" dirty="0"/>
          </a:p>
          <a:p>
            <a:pPr algn="l">
              <a:buFontTx/>
              <a:buNone/>
            </a:pPr>
            <a:r>
              <a:rPr lang="en-GB" altLang="ar-EG" sz="2000" dirty="0"/>
              <a:t>All of which combine to make supply chains vulnerable to disruption</a:t>
            </a:r>
            <a:endParaRPr lang="en-US" altLang="ar-EG" sz="2000" dirty="0"/>
          </a:p>
        </p:txBody>
      </p:sp>
      <p:sp>
        <p:nvSpPr>
          <p:cNvPr id="7" name="TextBox 6">
            <a:extLst>
              <a:ext uri="{FF2B5EF4-FFF2-40B4-BE49-F238E27FC236}">
                <a16:creationId xmlns:a16="http://schemas.microsoft.com/office/drawing/2014/main" id="{937D45D6-0DCD-3833-B916-58B7A3A76EA1}"/>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540921578"/>
      </p:ext>
    </p:extLst>
  </p:cSld>
  <p:clrMapOvr>
    <a:masterClrMapping/>
  </p:clrMapOvr>
  <mc:AlternateContent xmlns:mc="http://schemas.openxmlformats.org/markup-compatibility/2006" xmlns:p14="http://schemas.microsoft.com/office/powerpoint/2010/main">
    <mc:Choice Requires="p14">
      <p:transition spd="slow" p14:dur="2000" advTm="125235"/>
    </mc:Choice>
    <mc:Fallback xmlns="">
      <p:transition spd="slow" advTm="1252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91323"/>
            <a:ext cx="10406581" cy="1610200"/>
          </a:xfrm>
          <a:prstGeom prst="rect">
            <a:avLst/>
          </a:prstGeom>
        </p:spPr>
      </p:pic>
      <p:sp>
        <p:nvSpPr>
          <p:cNvPr id="9" name="TextBox 8">
            <a:extLst>
              <a:ext uri="{FF2B5EF4-FFF2-40B4-BE49-F238E27FC236}">
                <a16:creationId xmlns:a16="http://schemas.microsoft.com/office/drawing/2014/main" id="{053AA9F2-E377-2D6D-1598-CA860366D1BC}"/>
              </a:ext>
            </a:extLst>
          </p:cNvPr>
          <p:cNvSpPr txBox="1"/>
          <p:nvPr/>
        </p:nvSpPr>
        <p:spPr>
          <a:xfrm>
            <a:off x="3315856" y="519252"/>
            <a:ext cx="6225308" cy="584775"/>
          </a:xfrm>
          <a:prstGeom prst="rect">
            <a:avLst/>
          </a:prstGeom>
          <a:noFill/>
        </p:spPr>
        <p:txBody>
          <a:bodyPr wrap="square">
            <a:spAutoFit/>
          </a:bodyPr>
          <a:lstStyle/>
          <a:p>
            <a:r>
              <a:rPr lang="en-GB" altLang="ar-EG" sz="3200" b="1" dirty="0">
                <a:solidFill>
                  <a:srgbClr val="FFC000"/>
                </a:solidFill>
              </a:rPr>
              <a:t>Supply chain risk</a:t>
            </a:r>
            <a:endParaRPr lang="ar-EG" sz="3200" dirty="0">
              <a:solidFill>
                <a:srgbClr val="FFC000"/>
              </a:solidFill>
            </a:endParaRPr>
          </a:p>
        </p:txBody>
      </p:sp>
      <p:sp>
        <p:nvSpPr>
          <p:cNvPr id="10" name="Rectangle 9">
            <a:extLst>
              <a:ext uri="{FF2B5EF4-FFF2-40B4-BE49-F238E27FC236}">
                <a16:creationId xmlns:a16="http://schemas.microsoft.com/office/drawing/2014/main" id="{4AAD3D6C-2704-CC41-8CFB-3BD7FD767213}"/>
              </a:ext>
            </a:extLst>
          </p:cNvPr>
          <p:cNvSpPr>
            <a:spLocks noGrp="1" noChangeArrowheads="1"/>
          </p:cNvSpPr>
          <p:nvPr/>
        </p:nvSpPr>
        <p:spPr bwMode="auto">
          <a:xfrm>
            <a:off x="1504057" y="1788897"/>
            <a:ext cx="10281975" cy="34890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marL="342900" indent="-342900" algn="l" rtl="0" fontAlgn="base">
              <a:spcBef>
                <a:spcPct val="20000"/>
              </a:spcBef>
              <a:spcAft>
                <a:spcPct val="0"/>
              </a:spcAft>
              <a:buClr>
                <a:srgbClr val="FF3300"/>
              </a:buClr>
              <a:buChar char="•"/>
              <a:defRPr sz="2400" kern="1200">
                <a:solidFill>
                  <a:schemeClr val="tx1"/>
                </a:solidFill>
                <a:latin typeface="+mn-lt"/>
                <a:ea typeface="+mn-ea"/>
                <a:cs typeface="+mn-cs"/>
              </a:defRPr>
            </a:lvl1pPr>
            <a:lvl2pPr marL="742950" indent="-285750" algn="l" rtl="0" fontAlgn="base">
              <a:spcBef>
                <a:spcPct val="20000"/>
              </a:spcBef>
              <a:spcAft>
                <a:spcPct val="0"/>
              </a:spcAft>
              <a:buClr>
                <a:srgbClr val="FF3300"/>
              </a:buClr>
              <a:buChar char="–"/>
              <a:defRPr sz="2000" kern="1200">
                <a:solidFill>
                  <a:schemeClr val="tx1"/>
                </a:solidFill>
                <a:latin typeface="+mn-lt"/>
                <a:ea typeface="+mn-ea"/>
                <a:cs typeface="+mn-cs"/>
              </a:defRPr>
            </a:lvl2pPr>
            <a:lvl3pPr marL="1143000" indent="-228600" algn="l" rtl="0" fontAlgn="base">
              <a:spcBef>
                <a:spcPct val="20000"/>
              </a:spcBef>
              <a:spcAft>
                <a:spcPct val="0"/>
              </a:spcAft>
              <a:buClr>
                <a:srgbClr val="FF3300"/>
              </a:buClr>
              <a:buChar char="•"/>
              <a:defRPr sz="1600" b="1"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4pPr>
            <a:lvl5pPr marL="2057400" indent="-228600"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buFontTx/>
              <a:buNone/>
            </a:pPr>
            <a:r>
              <a:rPr lang="en-GB" altLang="ar-EG" sz="2800" dirty="0"/>
              <a:t>	“The entire Japanese vehicle industry ground to a halt following an earthquake that stopped production of piston rings for engines provided by Riken, the industry leader in the domestic market.</a:t>
            </a:r>
          </a:p>
          <a:p>
            <a:pPr>
              <a:buFontTx/>
              <a:buNone/>
            </a:pPr>
            <a:endParaRPr lang="en-GB" altLang="ar-EG" sz="2800" dirty="0"/>
          </a:p>
          <a:p>
            <a:pPr>
              <a:buFontTx/>
              <a:buNone/>
            </a:pPr>
            <a:r>
              <a:rPr lang="en-GB" altLang="ar-EG" sz="2800" dirty="0"/>
              <a:t>	Toyota, in particular, was forced to stop operations at all 12 of its domestic plants.”</a:t>
            </a:r>
          </a:p>
          <a:p>
            <a:pPr>
              <a:buFontTx/>
              <a:buNone/>
            </a:pPr>
            <a:endParaRPr lang="en-GB" altLang="ar-EG" sz="2800" dirty="0"/>
          </a:p>
          <a:p>
            <a:pPr>
              <a:buFontTx/>
              <a:buNone/>
            </a:pPr>
            <a:endParaRPr lang="en-GB" altLang="ar-EG" sz="2800" dirty="0"/>
          </a:p>
        </p:txBody>
      </p:sp>
      <p:sp>
        <p:nvSpPr>
          <p:cNvPr id="11" name="TextBox 10">
            <a:extLst>
              <a:ext uri="{FF2B5EF4-FFF2-40B4-BE49-F238E27FC236}">
                <a16:creationId xmlns:a16="http://schemas.microsoft.com/office/drawing/2014/main" id="{640308AB-1829-5C93-4D00-528ED7BF650B}"/>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896625539"/>
      </p:ext>
    </p:extLst>
  </p:cSld>
  <p:clrMapOvr>
    <a:masterClrMapping/>
  </p:clrMapOvr>
  <mc:AlternateContent xmlns:mc="http://schemas.openxmlformats.org/markup-compatibility/2006" xmlns:p14="http://schemas.microsoft.com/office/powerpoint/2010/main">
    <mc:Choice Requires="p14">
      <p:transition spd="slow" p14:dur="2000" advTm="54517"/>
    </mc:Choice>
    <mc:Fallback xmlns="">
      <p:transition spd="slow" advTm="5451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9" name="Rectangle 8">
            <a:extLst>
              <a:ext uri="{FF2B5EF4-FFF2-40B4-BE49-F238E27FC236}">
                <a16:creationId xmlns:a16="http://schemas.microsoft.com/office/drawing/2014/main" id="{E526C694-46B4-54B9-8116-A23544DC1C26}"/>
              </a:ext>
            </a:extLst>
          </p:cNvPr>
          <p:cNvSpPr>
            <a:spLocks noGrp="1" noChangeArrowheads="1"/>
          </p:cNvSpPr>
          <p:nvPr/>
        </p:nvSpPr>
        <p:spPr bwMode="auto">
          <a:xfrm>
            <a:off x="1153391" y="1987634"/>
            <a:ext cx="10188864" cy="3618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marL="342900" indent="-342900" algn="l" rtl="0" fontAlgn="base">
              <a:spcBef>
                <a:spcPct val="20000"/>
              </a:spcBef>
              <a:spcAft>
                <a:spcPct val="0"/>
              </a:spcAft>
              <a:buClr>
                <a:srgbClr val="FF3300"/>
              </a:buClr>
              <a:buChar char="•"/>
              <a:defRPr sz="2400" kern="1200">
                <a:solidFill>
                  <a:schemeClr val="tx1"/>
                </a:solidFill>
                <a:latin typeface="+mn-lt"/>
                <a:ea typeface="+mn-ea"/>
                <a:cs typeface="+mn-cs"/>
              </a:defRPr>
            </a:lvl1pPr>
            <a:lvl2pPr marL="742950" indent="-285750" algn="l" rtl="0" fontAlgn="base">
              <a:spcBef>
                <a:spcPct val="20000"/>
              </a:spcBef>
              <a:spcAft>
                <a:spcPct val="0"/>
              </a:spcAft>
              <a:buClr>
                <a:srgbClr val="FF3300"/>
              </a:buClr>
              <a:buChar char="–"/>
              <a:defRPr sz="2000" kern="1200">
                <a:solidFill>
                  <a:schemeClr val="tx1"/>
                </a:solidFill>
                <a:latin typeface="+mn-lt"/>
                <a:ea typeface="+mn-ea"/>
                <a:cs typeface="+mn-cs"/>
              </a:defRPr>
            </a:lvl2pPr>
            <a:lvl3pPr marL="1143000" indent="-228600" algn="l" rtl="0" fontAlgn="base">
              <a:spcBef>
                <a:spcPct val="20000"/>
              </a:spcBef>
              <a:spcAft>
                <a:spcPct val="0"/>
              </a:spcAft>
              <a:buClr>
                <a:srgbClr val="FF3300"/>
              </a:buClr>
              <a:buChar char="•"/>
              <a:defRPr sz="1600" b="1"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4pPr>
            <a:lvl5pPr marL="2057400" indent="-228600"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buFontTx/>
              <a:buNone/>
            </a:pPr>
            <a:r>
              <a:rPr lang="en-GB" altLang="ar-EG" sz="3200" dirty="0"/>
              <a:t>	“A fire at a key Philips semiconductor factory in 2000 caused a worldwide shortage of the radio frequency chips used by both Nokia and Ericsson.  Nokia immediately lined up another source and redesigned other chips so they could be produced elsewhere.  However, Ericsson responded more slowly and lost an estimated $400 million in mobile phone handsets.”</a:t>
            </a:r>
          </a:p>
          <a:p>
            <a:pPr algn="justLow">
              <a:buFontTx/>
              <a:buNone/>
            </a:pPr>
            <a:endParaRPr lang="en-GB" altLang="ar-EG" sz="3200" dirty="0"/>
          </a:p>
        </p:txBody>
      </p:sp>
      <p:sp>
        <p:nvSpPr>
          <p:cNvPr id="10" name="TextBox 9">
            <a:extLst>
              <a:ext uri="{FF2B5EF4-FFF2-40B4-BE49-F238E27FC236}">
                <a16:creationId xmlns:a16="http://schemas.microsoft.com/office/drawing/2014/main" id="{7CC07904-7DB5-5139-1796-D2B41F25C453}"/>
              </a:ext>
            </a:extLst>
          </p:cNvPr>
          <p:cNvSpPr txBox="1"/>
          <p:nvPr/>
        </p:nvSpPr>
        <p:spPr>
          <a:xfrm>
            <a:off x="3694545" y="552450"/>
            <a:ext cx="6262254" cy="584775"/>
          </a:xfrm>
          <a:prstGeom prst="rect">
            <a:avLst/>
          </a:prstGeom>
          <a:noFill/>
        </p:spPr>
        <p:txBody>
          <a:bodyPr wrap="square">
            <a:spAutoFit/>
          </a:bodyPr>
          <a:lstStyle/>
          <a:p>
            <a:r>
              <a:rPr lang="en-GB" altLang="ar-EG" sz="3200" b="1" dirty="0">
                <a:solidFill>
                  <a:srgbClr val="FFC000"/>
                </a:solidFill>
              </a:rPr>
              <a:t>Supply chain risk</a:t>
            </a:r>
            <a:endParaRPr lang="ar-EG" sz="3200" dirty="0">
              <a:solidFill>
                <a:srgbClr val="FFC000"/>
              </a:solidFill>
            </a:endParaRPr>
          </a:p>
        </p:txBody>
      </p:sp>
      <p:sp>
        <p:nvSpPr>
          <p:cNvPr id="7" name="TextBox 6">
            <a:extLst>
              <a:ext uri="{FF2B5EF4-FFF2-40B4-BE49-F238E27FC236}">
                <a16:creationId xmlns:a16="http://schemas.microsoft.com/office/drawing/2014/main" id="{7F2B7784-7364-C024-0963-19EB76A94FBD}"/>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741732272"/>
      </p:ext>
    </p:extLst>
  </p:cSld>
  <p:clrMapOvr>
    <a:masterClrMapping/>
  </p:clrMapOvr>
  <mc:AlternateContent xmlns:mc="http://schemas.openxmlformats.org/markup-compatibility/2006" xmlns:p14="http://schemas.microsoft.com/office/powerpoint/2010/main">
    <mc:Choice Requires="p14">
      <p:transition spd="slow" p14:dur="2000" advTm="96117"/>
    </mc:Choice>
    <mc:Fallback xmlns="">
      <p:transition spd="slow" advTm="9611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9" name="TextBox 8">
            <a:extLst>
              <a:ext uri="{FF2B5EF4-FFF2-40B4-BE49-F238E27FC236}">
                <a16:creationId xmlns:a16="http://schemas.microsoft.com/office/drawing/2014/main" id="{F600C1F5-787D-A40C-0522-D83C4D7656DD}"/>
              </a:ext>
            </a:extLst>
          </p:cNvPr>
          <p:cNvSpPr txBox="1"/>
          <p:nvPr/>
        </p:nvSpPr>
        <p:spPr>
          <a:xfrm>
            <a:off x="619862" y="1358986"/>
            <a:ext cx="10963564" cy="4401205"/>
          </a:xfrm>
          <a:prstGeom prst="rect">
            <a:avLst/>
          </a:prstGeom>
          <a:noFill/>
        </p:spPr>
        <p:txBody>
          <a:bodyPr wrap="square">
            <a:spAutoFit/>
          </a:bodyPr>
          <a:lstStyle/>
          <a:p>
            <a:pPr>
              <a:buFontTx/>
              <a:buNone/>
            </a:pPr>
            <a:r>
              <a:rPr lang="en-GB" altLang="ar-EG" sz="2800" dirty="0"/>
              <a:t>	“Yesterday it emerged that ice-cream supplies may run short because Unilever’s only UK factory, based in flood-stricken Gloucester, has been closed for the past ten days.</a:t>
            </a:r>
          </a:p>
          <a:p>
            <a:pPr>
              <a:buFontTx/>
              <a:buNone/>
            </a:pPr>
            <a:endParaRPr lang="en-GB" altLang="ar-EG" sz="2800" dirty="0"/>
          </a:p>
          <a:p>
            <a:pPr>
              <a:buFontTx/>
              <a:buNone/>
            </a:pPr>
            <a:r>
              <a:rPr lang="en-GB" altLang="ar-EG" sz="2800" dirty="0"/>
              <a:t>	The company usually manufacturers five million ice-creams and lollipops a day at the plant.  It has stocks in freezers but it could be days before normal production resumes.  Industry insiders predict that there will now be an ice-cream war as rival brands attempt to exploit Unilever’s predicament and gain market share.”</a:t>
            </a:r>
          </a:p>
          <a:p>
            <a:pPr algn="r">
              <a:buFontTx/>
              <a:buNone/>
            </a:pPr>
            <a:r>
              <a:rPr lang="en-GB" altLang="ar-EG" sz="2800" i="1" dirty="0"/>
              <a:t>The Times</a:t>
            </a:r>
            <a:r>
              <a:rPr lang="en-GB" altLang="ar-EG" sz="2800" dirty="0"/>
              <a:t>, 31 July 2007</a:t>
            </a:r>
            <a:endParaRPr lang="en-GB" altLang="ar-EG" sz="2800" i="1" dirty="0"/>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r>
              <a:rPr lang="en-GB" altLang="ar-EG" sz="3200" b="1" dirty="0">
                <a:solidFill>
                  <a:srgbClr val="FFC000"/>
                </a:solidFill>
              </a:rPr>
              <a:t>Supply chain risk</a:t>
            </a:r>
            <a:endParaRPr lang="ar-EG" sz="3200" dirty="0">
              <a:solidFill>
                <a:srgbClr val="FFC000"/>
              </a:solidFill>
            </a:endParaRPr>
          </a:p>
        </p:txBody>
      </p:sp>
      <p:sp>
        <p:nvSpPr>
          <p:cNvPr id="10" name="TextBox 9">
            <a:extLst>
              <a:ext uri="{FF2B5EF4-FFF2-40B4-BE49-F238E27FC236}">
                <a16:creationId xmlns:a16="http://schemas.microsoft.com/office/drawing/2014/main" id="{EFAB03F4-A565-C672-2C8C-5A7E53034898}"/>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510569077"/>
      </p:ext>
    </p:extLst>
  </p:cSld>
  <p:clrMapOvr>
    <a:masterClrMapping/>
  </p:clrMapOvr>
  <mc:AlternateContent xmlns:mc="http://schemas.openxmlformats.org/markup-compatibility/2006" xmlns:p14="http://schemas.microsoft.com/office/powerpoint/2010/main">
    <mc:Choice Requires="p14">
      <p:transition spd="slow" p14:dur="2000" advTm="131811"/>
    </mc:Choice>
    <mc:Fallback xmlns="">
      <p:transition spd="slow" advTm="13181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r>
              <a:rPr lang="en-US" altLang="ar-EG" sz="3200" b="1" dirty="0">
                <a:solidFill>
                  <a:srgbClr val="FFC000"/>
                </a:solidFill>
              </a:rPr>
              <a:t>Supply chain risk is systemic</a:t>
            </a:r>
          </a:p>
        </p:txBody>
      </p:sp>
      <p:sp>
        <p:nvSpPr>
          <p:cNvPr id="10" name="Rectangle 9">
            <a:extLst>
              <a:ext uri="{FF2B5EF4-FFF2-40B4-BE49-F238E27FC236}">
                <a16:creationId xmlns:a16="http://schemas.microsoft.com/office/drawing/2014/main" id="{C5C69A9F-5790-4017-7CF0-5FE9184CB9D3}"/>
              </a:ext>
            </a:extLst>
          </p:cNvPr>
          <p:cNvSpPr>
            <a:spLocks noChangeArrowheads="1"/>
          </p:cNvSpPr>
          <p:nvPr/>
        </p:nvSpPr>
        <p:spPr bwMode="auto">
          <a:xfrm>
            <a:off x="946806" y="1757659"/>
            <a:ext cx="10963562"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r>
              <a:rPr lang="en-GB" altLang="ar-EG" dirty="0"/>
              <a:t>The biggest risk to business continuity may lie outside the company in the wider supply chain</a:t>
            </a:r>
          </a:p>
          <a:p>
            <a:endParaRPr lang="en-GB" altLang="ar-EG" dirty="0"/>
          </a:p>
          <a:p>
            <a:r>
              <a:rPr lang="en-GB" altLang="ar-EG" dirty="0"/>
              <a:t>The complexity and inter-connectedness of modern supply chains increases their vulnerability to disruption</a:t>
            </a:r>
          </a:p>
          <a:p>
            <a:endParaRPr lang="en-GB" altLang="ar-EG" dirty="0"/>
          </a:p>
          <a:p>
            <a:r>
              <a:rPr lang="en-GB" altLang="ar-EG" dirty="0"/>
              <a:t>Environmental risks are outside our control, but systemic risk is created through our own decisions</a:t>
            </a:r>
            <a:endParaRPr lang="en-US" altLang="ar-EG" dirty="0"/>
          </a:p>
        </p:txBody>
      </p:sp>
      <p:sp>
        <p:nvSpPr>
          <p:cNvPr id="7" name="TextBox 6">
            <a:extLst>
              <a:ext uri="{FF2B5EF4-FFF2-40B4-BE49-F238E27FC236}">
                <a16:creationId xmlns:a16="http://schemas.microsoft.com/office/drawing/2014/main" id="{03F1B23C-DC0D-4796-794E-0BE26A744CDA}"/>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851256072"/>
      </p:ext>
    </p:extLst>
  </p:cSld>
  <p:clrMapOvr>
    <a:masterClrMapping/>
  </p:clrMapOvr>
  <mc:AlternateContent xmlns:mc="http://schemas.openxmlformats.org/markup-compatibility/2006" xmlns:p14="http://schemas.microsoft.com/office/powerpoint/2010/main">
    <mc:Choice Requires="p14">
      <p:transition spd="slow" p14:dur="2000" advTm="115847"/>
    </mc:Choice>
    <mc:Fallback xmlns="">
      <p:transition spd="slow" advTm="11584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10406581" cy="1610200"/>
          </a:xfrm>
          <a:prstGeom prst="rect">
            <a:avLst/>
          </a:prstGeom>
        </p:spPr>
      </p:pic>
      <p:sp>
        <p:nvSpPr>
          <p:cNvPr id="11" name="TextBox 10">
            <a:extLst>
              <a:ext uri="{FF2B5EF4-FFF2-40B4-BE49-F238E27FC236}">
                <a16:creationId xmlns:a16="http://schemas.microsoft.com/office/drawing/2014/main" id="{3F0156FC-E24C-CB77-963D-B5BEFC40C12E}"/>
              </a:ext>
            </a:extLst>
          </p:cNvPr>
          <p:cNvSpPr txBox="1"/>
          <p:nvPr/>
        </p:nvSpPr>
        <p:spPr>
          <a:xfrm>
            <a:off x="2327564" y="552450"/>
            <a:ext cx="9171709" cy="954107"/>
          </a:xfrm>
          <a:prstGeom prst="rect">
            <a:avLst/>
          </a:prstGeom>
          <a:noFill/>
        </p:spPr>
        <p:txBody>
          <a:bodyPr wrap="square">
            <a:spAutoFit/>
          </a:bodyPr>
          <a:lstStyle/>
          <a:p>
            <a:pPr>
              <a:buClrTx/>
            </a:pPr>
            <a:r>
              <a:rPr lang="en-GB" altLang="ar-EG" sz="2800" b="1" dirty="0">
                <a:solidFill>
                  <a:srgbClr val="FFC000"/>
                </a:solidFill>
              </a:rPr>
              <a:t>There are two generic categories of supply</a:t>
            </a:r>
            <a:r>
              <a:rPr lang="ar-EG" altLang="ar-EG" sz="2800" b="1" dirty="0">
                <a:solidFill>
                  <a:srgbClr val="FFC000"/>
                </a:solidFill>
              </a:rPr>
              <a:t> </a:t>
            </a:r>
            <a:r>
              <a:rPr lang="en-GB" altLang="ar-EG" sz="2800" b="1" dirty="0">
                <a:solidFill>
                  <a:srgbClr val="FFC000"/>
                </a:solidFill>
              </a:rPr>
              <a:t>chain risk</a:t>
            </a:r>
            <a:br>
              <a:rPr lang="en-GB" altLang="ar-EG" sz="2800" b="1" dirty="0">
                <a:solidFill>
                  <a:srgbClr val="FFC000"/>
                </a:solidFill>
              </a:rPr>
            </a:br>
            <a:endParaRPr lang="en-GB" altLang="ar-EG" sz="2800" b="1" dirty="0">
              <a:solidFill>
                <a:srgbClr val="FFC000"/>
              </a:solidFill>
            </a:endParaRPr>
          </a:p>
        </p:txBody>
      </p:sp>
      <p:sp>
        <p:nvSpPr>
          <p:cNvPr id="10" name="Rectangle 9">
            <a:extLst>
              <a:ext uri="{FF2B5EF4-FFF2-40B4-BE49-F238E27FC236}">
                <a16:creationId xmlns:a16="http://schemas.microsoft.com/office/drawing/2014/main" id="{BE4C02E8-0E24-67FC-B699-C0678F8BA9B6}"/>
              </a:ext>
            </a:extLst>
          </p:cNvPr>
          <p:cNvSpPr>
            <a:spLocks noChangeArrowheads="1"/>
          </p:cNvSpPr>
          <p:nvPr/>
        </p:nvSpPr>
        <p:spPr bwMode="auto">
          <a:xfrm>
            <a:off x="1662545" y="1296795"/>
            <a:ext cx="8550643"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a:lnSpc>
                <a:spcPct val="90000"/>
              </a:lnSpc>
            </a:pPr>
            <a:r>
              <a:rPr lang="en-GB" altLang="ar-EG" dirty="0"/>
              <a:t>Supply chains comprise nodes and links</a:t>
            </a:r>
            <a:br>
              <a:rPr lang="en-GB" altLang="ar-EG" dirty="0"/>
            </a:br>
            <a:br>
              <a:rPr lang="en-GB" altLang="ar-EG" dirty="0"/>
            </a:br>
            <a:br>
              <a:rPr lang="en-GB" altLang="ar-EG" dirty="0"/>
            </a:br>
            <a:br>
              <a:rPr lang="en-GB" altLang="ar-EG" dirty="0"/>
            </a:br>
            <a:br>
              <a:rPr lang="en-GB" altLang="ar-EG" dirty="0"/>
            </a:br>
            <a:br>
              <a:rPr lang="en-GB" altLang="ar-EG" dirty="0"/>
            </a:br>
            <a:br>
              <a:rPr lang="en-GB" altLang="ar-EG" dirty="0"/>
            </a:br>
            <a:br>
              <a:rPr lang="en-GB" altLang="ar-EG" dirty="0"/>
            </a:br>
            <a:br>
              <a:rPr lang="en-GB" altLang="ar-EG" dirty="0"/>
            </a:br>
            <a:endParaRPr lang="en-GB" altLang="ar-EG" dirty="0"/>
          </a:p>
          <a:p>
            <a:pPr>
              <a:lnSpc>
                <a:spcPct val="90000"/>
              </a:lnSpc>
            </a:pPr>
            <a:r>
              <a:rPr lang="en-GB" altLang="ar-EG" dirty="0"/>
              <a:t>Nodes – organisational risk</a:t>
            </a:r>
            <a:br>
              <a:rPr lang="en-GB" altLang="ar-EG" dirty="0"/>
            </a:br>
            <a:endParaRPr lang="en-GB" altLang="ar-EG" dirty="0"/>
          </a:p>
          <a:p>
            <a:pPr>
              <a:lnSpc>
                <a:spcPct val="90000"/>
              </a:lnSpc>
            </a:pPr>
            <a:r>
              <a:rPr lang="en-GB" altLang="ar-EG" dirty="0"/>
              <a:t>Links – network risk</a:t>
            </a:r>
          </a:p>
        </p:txBody>
      </p:sp>
      <p:grpSp>
        <p:nvGrpSpPr>
          <p:cNvPr id="12" name="Group 11">
            <a:extLst>
              <a:ext uri="{FF2B5EF4-FFF2-40B4-BE49-F238E27FC236}">
                <a16:creationId xmlns:a16="http://schemas.microsoft.com/office/drawing/2014/main" id="{7CDCC8C1-36EF-8273-4FCF-686DA26B7136}"/>
              </a:ext>
            </a:extLst>
          </p:cNvPr>
          <p:cNvGrpSpPr>
            <a:grpSpLocks/>
          </p:cNvGrpSpPr>
          <p:nvPr/>
        </p:nvGrpSpPr>
        <p:grpSpPr bwMode="auto">
          <a:xfrm>
            <a:off x="3253509" y="1910047"/>
            <a:ext cx="5943599" cy="2657477"/>
            <a:chOff x="1008" y="1392"/>
            <a:chExt cx="4080" cy="1824"/>
          </a:xfrm>
        </p:grpSpPr>
        <p:sp>
          <p:nvSpPr>
            <p:cNvPr id="13" name="Line 7">
              <a:extLst>
                <a:ext uri="{FF2B5EF4-FFF2-40B4-BE49-F238E27FC236}">
                  <a16:creationId xmlns:a16="http://schemas.microsoft.com/office/drawing/2014/main" id="{B4603452-2705-F428-26A5-CD96924029C3}"/>
                </a:ext>
              </a:extLst>
            </p:cNvPr>
            <p:cNvSpPr>
              <a:spLocks noChangeShapeType="1"/>
            </p:cNvSpPr>
            <p:nvPr/>
          </p:nvSpPr>
          <p:spPr bwMode="auto">
            <a:xfrm flipH="1">
              <a:off x="1200" y="1920"/>
              <a:ext cx="624" cy="48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4" name="Line 8">
              <a:extLst>
                <a:ext uri="{FF2B5EF4-FFF2-40B4-BE49-F238E27FC236}">
                  <a16:creationId xmlns:a16="http://schemas.microsoft.com/office/drawing/2014/main" id="{8BB03B73-BA31-DE19-F28C-697A4736126B}"/>
                </a:ext>
              </a:extLst>
            </p:cNvPr>
            <p:cNvSpPr>
              <a:spLocks noChangeShapeType="1"/>
            </p:cNvSpPr>
            <p:nvPr/>
          </p:nvSpPr>
          <p:spPr bwMode="auto">
            <a:xfrm flipH="1" flipV="1">
              <a:off x="1152" y="1536"/>
              <a:ext cx="672" cy="336"/>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5" name="Line 9">
              <a:extLst>
                <a:ext uri="{FF2B5EF4-FFF2-40B4-BE49-F238E27FC236}">
                  <a16:creationId xmlns:a16="http://schemas.microsoft.com/office/drawing/2014/main" id="{DE6D601F-D2F6-B2CD-8CFC-382AF1612871}"/>
                </a:ext>
              </a:extLst>
            </p:cNvPr>
            <p:cNvSpPr>
              <a:spLocks noChangeShapeType="1"/>
            </p:cNvSpPr>
            <p:nvPr/>
          </p:nvSpPr>
          <p:spPr bwMode="auto">
            <a:xfrm flipV="1">
              <a:off x="2976" y="1728"/>
              <a:ext cx="1296" cy="336"/>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6" name="Line 10">
              <a:extLst>
                <a:ext uri="{FF2B5EF4-FFF2-40B4-BE49-F238E27FC236}">
                  <a16:creationId xmlns:a16="http://schemas.microsoft.com/office/drawing/2014/main" id="{0B7B9AF9-1BCD-6E6E-6275-6BE3E11CA7CC}"/>
                </a:ext>
              </a:extLst>
            </p:cNvPr>
            <p:cNvSpPr>
              <a:spLocks noChangeShapeType="1"/>
            </p:cNvSpPr>
            <p:nvPr/>
          </p:nvSpPr>
          <p:spPr bwMode="auto">
            <a:xfrm flipV="1">
              <a:off x="4272" y="1584"/>
              <a:ext cx="576" cy="144"/>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7" name="Line 11">
              <a:extLst>
                <a:ext uri="{FF2B5EF4-FFF2-40B4-BE49-F238E27FC236}">
                  <a16:creationId xmlns:a16="http://schemas.microsoft.com/office/drawing/2014/main" id="{79AF51F3-EDC5-A58C-3763-742C87BB4FD3}"/>
                </a:ext>
              </a:extLst>
            </p:cNvPr>
            <p:cNvSpPr>
              <a:spLocks noChangeShapeType="1"/>
            </p:cNvSpPr>
            <p:nvPr/>
          </p:nvSpPr>
          <p:spPr bwMode="auto">
            <a:xfrm>
              <a:off x="4272" y="1776"/>
              <a:ext cx="672" cy="48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8" name="Line 12">
              <a:extLst>
                <a:ext uri="{FF2B5EF4-FFF2-40B4-BE49-F238E27FC236}">
                  <a16:creationId xmlns:a16="http://schemas.microsoft.com/office/drawing/2014/main" id="{BA89DA83-941C-16B7-EE7B-BFA2BC83A4B9}"/>
                </a:ext>
              </a:extLst>
            </p:cNvPr>
            <p:cNvSpPr>
              <a:spLocks noChangeShapeType="1"/>
            </p:cNvSpPr>
            <p:nvPr/>
          </p:nvSpPr>
          <p:spPr bwMode="auto">
            <a:xfrm>
              <a:off x="2928" y="2064"/>
              <a:ext cx="576" cy="672"/>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9" name="Line 13">
              <a:extLst>
                <a:ext uri="{FF2B5EF4-FFF2-40B4-BE49-F238E27FC236}">
                  <a16:creationId xmlns:a16="http://schemas.microsoft.com/office/drawing/2014/main" id="{EAFE9202-B141-2170-0B01-03F163A6F4D9}"/>
                </a:ext>
              </a:extLst>
            </p:cNvPr>
            <p:cNvSpPr>
              <a:spLocks noChangeShapeType="1"/>
            </p:cNvSpPr>
            <p:nvPr/>
          </p:nvSpPr>
          <p:spPr bwMode="auto">
            <a:xfrm flipH="1">
              <a:off x="2544" y="2064"/>
              <a:ext cx="384" cy="528"/>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0" name="Line 14">
              <a:extLst>
                <a:ext uri="{FF2B5EF4-FFF2-40B4-BE49-F238E27FC236}">
                  <a16:creationId xmlns:a16="http://schemas.microsoft.com/office/drawing/2014/main" id="{D25527E2-4235-1385-48F1-494EFDF504D4}"/>
                </a:ext>
              </a:extLst>
            </p:cNvPr>
            <p:cNvSpPr>
              <a:spLocks noChangeShapeType="1"/>
            </p:cNvSpPr>
            <p:nvPr/>
          </p:nvSpPr>
          <p:spPr bwMode="auto">
            <a:xfrm flipH="1">
              <a:off x="2448" y="2592"/>
              <a:ext cx="96" cy="48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1" name="Line 15">
              <a:extLst>
                <a:ext uri="{FF2B5EF4-FFF2-40B4-BE49-F238E27FC236}">
                  <a16:creationId xmlns:a16="http://schemas.microsoft.com/office/drawing/2014/main" id="{03E1D558-A512-50A2-DFE5-D8DF04980732}"/>
                </a:ext>
              </a:extLst>
            </p:cNvPr>
            <p:cNvSpPr>
              <a:spLocks noChangeShapeType="1"/>
            </p:cNvSpPr>
            <p:nvPr/>
          </p:nvSpPr>
          <p:spPr bwMode="auto">
            <a:xfrm flipH="1" flipV="1">
              <a:off x="1920" y="2496"/>
              <a:ext cx="624" cy="96"/>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2" name="Line 16">
              <a:extLst>
                <a:ext uri="{FF2B5EF4-FFF2-40B4-BE49-F238E27FC236}">
                  <a16:creationId xmlns:a16="http://schemas.microsoft.com/office/drawing/2014/main" id="{10536BBF-C48F-8B78-36A5-9303BB864D7A}"/>
                </a:ext>
              </a:extLst>
            </p:cNvPr>
            <p:cNvSpPr>
              <a:spLocks noChangeShapeType="1"/>
            </p:cNvSpPr>
            <p:nvPr/>
          </p:nvSpPr>
          <p:spPr bwMode="auto">
            <a:xfrm flipH="1" flipV="1">
              <a:off x="1824" y="1920"/>
              <a:ext cx="1104" cy="144"/>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grpSp>
          <p:nvGrpSpPr>
            <p:cNvPr id="23" name="Group 22">
              <a:extLst>
                <a:ext uri="{FF2B5EF4-FFF2-40B4-BE49-F238E27FC236}">
                  <a16:creationId xmlns:a16="http://schemas.microsoft.com/office/drawing/2014/main" id="{4EF28C4B-2BFC-7796-398B-7E6ED041718C}"/>
                </a:ext>
              </a:extLst>
            </p:cNvPr>
            <p:cNvGrpSpPr>
              <a:grpSpLocks/>
            </p:cNvGrpSpPr>
            <p:nvPr/>
          </p:nvGrpSpPr>
          <p:grpSpPr bwMode="auto">
            <a:xfrm>
              <a:off x="1008" y="1392"/>
              <a:ext cx="4080" cy="1824"/>
              <a:chOff x="1008" y="1392"/>
              <a:chExt cx="4080" cy="1824"/>
            </a:xfrm>
          </p:grpSpPr>
          <p:sp>
            <p:nvSpPr>
              <p:cNvPr id="24" name="Oval 23">
                <a:extLst>
                  <a:ext uri="{FF2B5EF4-FFF2-40B4-BE49-F238E27FC236}">
                    <a16:creationId xmlns:a16="http://schemas.microsoft.com/office/drawing/2014/main" id="{FB45E1E3-9FFC-3EA3-0C88-6ED4994F8F99}"/>
                  </a:ext>
                </a:extLst>
              </p:cNvPr>
              <p:cNvSpPr>
                <a:spLocks noChangeArrowheads="1"/>
              </p:cNvSpPr>
              <p:nvPr/>
            </p:nvSpPr>
            <p:spPr bwMode="auto">
              <a:xfrm>
                <a:off x="1008" y="1392"/>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5" name="Oval 24">
                <a:extLst>
                  <a:ext uri="{FF2B5EF4-FFF2-40B4-BE49-F238E27FC236}">
                    <a16:creationId xmlns:a16="http://schemas.microsoft.com/office/drawing/2014/main" id="{57CE0A7B-2777-2911-17D4-AF279D763608}"/>
                  </a:ext>
                </a:extLst>
              </p:cNvPr>
              <p:cNvSpPr>
                <a:spLocks noChangeArrowheads="1"/>
              </p:cNvSpPr>
              <p:nvPr/>
            </p:nvSpPr>
            <p:spPr bwMode="auto">
              <a:xfrm>
                <a:off x="1056" y="2256"/>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6" name="Oval 25">
                <a:extLst>
                  <a:ext uri="{FF2B5EF4-FFF2-40B4-BE49-F238E27FC236}">
                    <a16:creationId xmlns:a16="http://schemas.microsoft.com/office/drawing/2014/main" id="{84C3F45A-5BB5-22BD-6EC0-ECA04E75B86C}"/>
                  </a:ext>
                </a:extLst>
              </p:cNvPr>
              <p:cNvSpPr>
                <a:spLocks noChangeArrowheads="1"/>
              </p:cNvSpPr>
              <p:nvPr/>
            </p:nvSpPr>
            <p:spPr bwMode="auto">
              <a:xfrm>
                <a:off x="1680" y="1776"/>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7" name="Oval 26">
                <a:extLst>
                  <a:ext uri="{FF2B5EF4-FFF2-40B4-BE49-F238E27FC236}">
                    <a16:creationId xmlns:a16="http://schemas.microsoft.com/office/drawing/2014/main" id="{ECE9D08E-50C0-84B7-79BD-B74A9413CABC}"/>
                  </a:ext>
                </a:extLst>
              </p:cNvPr>
              <p:cNvSpPr>
                <a:spLocks noChangeArrowheads="1"/>
              </p:cNvSpPr>
              <p:nvPr/>
            </p:nvSpPr>
            <p:spPr bwMode="auto">
              <a:xfrm>
                <a:off x="2736" y="1872"/>
                <a:ext cx="384" cy="384"/>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8" name="Oval 27">
                <a:extLst>
                  <a:ext uri="{FF2B5EF4-FFF2-40B4-BE49-F238E27FC236}">
                    <a16:creationId xmlns:a16="http://schemas.microsoft.com/office/drawing/2014/main" id="{0D0C36AA-CB2D-DE20-4804-25C5319CB560}"/>
                  </a:ext>
                </a:extLst>
              </p:cNvPr>
              <p:cNvSpPr>
                <a:spLocks noChangeArrowheads="1"/>
              </p:cNvSpPr>
              <p:nvPr/>
            </p:nvSpPr>
            <p:spPr bwMode="auto">
              <a:xfrm>
                <a:off x="2784" y="1920"/>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9" name="Oval 28">
                <a:extLst>
                  <a:ext uri="{FF2B5EF4-FFF2-40B4-BE49-F238E27FC236}">
                    <a16:creationId xmlns:a16="http://schemas.microsoft.com/office/drawing/2014/main" id="{516BB511-C1F3-FA6A-54FA-29A76A93951A}"/>
                  </a:ext>
                </a:extLst>
              </p:cNvPr>
              <p:cNvSpPr>
                <a:spLocks noChangeArrowheads="1"/>
              </p:cNvSpPr>
              <p:nvPr/>
            </p:nvSpPr>
            <p:spPr bwMode="auto">
              <a:xfrm>
                <a:off x="2400" y="2448"/>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0" name="Oval 29">
                <a:extLst>
                  <a:ext uri="{FF2B5EF4-FFF2-40B4-BE49-F238E27FC236}">
                    <a16:creationId xmlns:a16="http://schemas.microsoft.com/office/drawing/2014/main" id="{BD216124-38C3-2CD2-E177-256775C50F4F}"/>
                  </a:ext>
                </a:extLst>
              </p:cNvPr>
              <p:cNvSpPr>
                <a:spLocks noChangeArrowheads="1"/>
              </p:cNvSpPr>
              <p:nvPr/>
            </p:nvSpPr>
            <p:spPr bwMode="auto">
              <a:xfrm>
                <a:off x="1776" y="2352"/>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1" name="Oval 30">
                <a:extLst>
                  <a:ext uri="{FF2B5EF4-FFF2-40B4-BE49-F238E27FC236}">
                    <a16:creationId xmlns:a16="http://schemas.microsoft.com/office/drawing/2014/main" id="{9EE121BD-CD16-9DCD-15E2-B036C0A452F5}"/>
                  </a:ext>
                </a:extLst>
              </p:cNvPr>
              <p:cNvSpPr>
                <a:spLocks noChangeArrowheads="1"/>
              </p:cNvSpPr>
              <p:nvPr/>
            </p:nvSpPr>
            <p:spPr bwMode="auto">
              <a:xfrm>
                <a:off x="2304" y="2928"/>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2" name="Oval 31">
                <a:extLst>
                  <a:ext uri="{FF2B5EF4-FFF2-40B4-BE49-F238E27FC236}">
                    <a16:creationId xmlns:a16="http://schemas.microsoft.com/office/drawing/2014/main" id="{12DEDB0D-55E4-628E-4BB9-99964ACC4A91}"/>
                  </a:ext>
                </a:extLst>
              </p:cNvPr>
              <p:cNvSpPr>
                <a:spLocks noChangeArrowheads="1"/>
              </p:cNvSpPr>
              <p:nvPr/>
            </p:nvSpPr>
            <p:spPr bwMode="auto">
              <a:xfrm>
                <a:off x="3360" y="2592"/>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3" name="Oval 32">
                <a:extLst>
                  <a:ext uri="{FF2B5EF4-FFF2-40B4-BE49-F238E27FC236}">
                    <a16:creationId xmlns:a16="http://schemas.microsoft.com/office/drawing/2014/main" id="{EB01F630-7906-28FB-CB4B-90EA59DC9BBB}"/>
                  </a:ext>
                </a:extLst>
              </p:cNvPr>
              <p:cNvSpPr>
                <a:spLocks noChangeArrowheads="1"/>
              </p:cNvSpPr>
              <p:nvPr/>
            </p:nvSpPr>
            <p:spPr bwMode="auto">
              <a:xfrm>
                <a:off x="4656" y="1440"/>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4" name="Oval 33">
                <a:extLst>
                  <a:ext uri="{FF2B5EF4-FFF2-40B4-BE49-F238E27FC236}">
                    <a16:creationId xmlns:a16="http://schemas.microsoft.com/office/drawing/2014/main" id="{9936720F-5337-CCCE-152A-9277FC60CB16}"/>
                  </a:ext>
                </a:extLst>
              </p:cNvPr>
              <p:cNvSpPr>
                <a:spLocks noChangeArrowheads="1"/>
              </p:cNvSpPr>
              <p:nvPr/>
            </p:nvSpPr>
            <p:spPr bwMode="auto">
              <a:xfrm>
                <a:off x="4080" y="1584"/>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5" name="Oval 34">
                <a:extLst>
                  <a:ext uri="{FF2B5EF4-FFF2-40B4-BE49-F238E27FC236}">
                    <a16:creationId xmlns:a16="http://schemas.microsoft.com/office/drawing/2014/main" id="{BAB52A79-375D-6B7E-960A-885EF01983D9}"/>
                  </a:ext>
                </a:extLst>
              </p:cNvPr>
              <p:cNvSpPr>
                <a:spLocks noChangeArrowheads="1"/>
              </p:cNvSpPr>
              <p:nvPr/>
            </p:nvSpPr>
            <p:spPr bwMode="auto">
              <a:xfrm>
                <a:off x="4800" y="2112"/>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grpSp>
      </p:grpSp>
      <p:sp>
        <p:nvSpPr>
          <p:cNvPr id="7" name="TextBox 6">
            <a:extLst>
              <a:ext uri="{FF2B5EF4-FFF2-40B4-BE49-F238E27FC236}">
                <a16:creationId xmlns:a16="http://schemas.microsoft.com/office/drawing/2014/main" id="{27692DF0-F542-2A97-F196-F5A148FB09EE}"/>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057184969"/>
      </p:ext>
    </p:extLst>
  </p:cSld>
  <p:clrMapOvr>
    <a:masterClrMapping/>
  </p:clrMapOvr>
  <mc:AlternateContent xmlns:mc="http://schemas.openxmlformats.org/markup-compatibility/2006" xmlns:p14="http://schemas.microsoft.com/office/powerpoint/2010/main">
    <mc:Choice Requires="p14">
      <p:transition spd="slow" p14:dur="2000" advTm="67487"/>
    </mc:Choice>
    <mc:Fallback xmlns="">
      <p:transition spd="slow" advTm="6748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Supply Chain Risk Management</a:t>
            </a:r>
            <a:endParaRPr lang="en-US" altLang="ar-EG" sz="3200" b="1" dirty="0">
              <a:solidFill>
                <a:srgbClr val="FFC000"/>
              </a:solidFill>
            </a:endParaRPr>
          </a:p>
        </p:txBody>
      </p:sp>
      <p:sp>
        <p:nvSpPr>
          <p:cNvPr id="10" name="Rectangle 9">
            <a:extLst>
              <a:ext uri="{FF2B5EF4-FFF2-40B4-BE49-F238E27FC236}">
                <a16:creationId xmlns:a16="http://schemas.microsoft.com/office/drawing/2014/main" id="{A9AF5ED5-2730-AF9A-D44E-4DF47291E244}"/>
              </a:ext>
            </a:extLst>
          </p:cNvPr>
          <p:cNvSpPr>
            <a:spLocks noChangeArrowheads="1"/>
          </p:cNvSpPr>
          <p:nvPr/>
        </p:nvSpPr>
        <p:spPr bwMode="auto">
          <a:xfrm>
            <a:off x="2121333" y="1588556"/>
            <a:ext cx="8177212" cy="173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algn="ctr">
              <a:lnSpc>
                <a:spcPct val="120000"/>
              </a:lnSpc>
              <a:buFontTx/>
              <a:buNone/>
            </a:pPr>
            <a:r>
              <a:rPr lang="en-GB" altLang="ar-EG" sz="2200" dirty="0"/>
              <a:t>“The identification and management of risks within the supply chain and risks external to it through a coordinated approach amongst supply chain members to reduce supply chain vulnerability as a whole”.</a:t>
            </a:r>
            <a:endParaRPr lang="en-US" altLang="ar-EG" sz="2200" dirty="0"/>
          </a:p>
        </p:txBody>
      </p:sp>
      <p:sp>
        <p:nvSpPr>
          <p:cNvPr id="12" name="Rectangle 11">
            <a:extLst>
              <a:ext uri="{FF2B5EF4-FFF2-40B4-BE49-F238E27FC236}">
                <a16:creationId xmlns:a16="http://schemas.microsoft.com/office/drawing/2014/main" id="{215A65EC-EC5C-A6BA-8D6A-A25F4EF9B1CF}"/>
              </a:ext>
            </a:extLst>
          </p:cNvPr>
          <p:cNvSpPr>
            <a:spLocks noChangeArrowheads="1"/>
          </p:cNvSpPr>
          <p:nvPr/>
        </p:nvSpPr>
        <p:spPr bwMode="auto">
          <a:xfrm>
            <a:off x="2394038" y="3696662"/>
            <a:ext cx="7415213" cy="173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algn="ctr">
              <a:lnSpc>
                <a:spcPct val="120000"/>
              </a:lnSpc>
              <a:buFontTx/>
              <a:buNone/>
            </a:pPr>
            <a:r>
              <a:rPr lang="en-US" altLang="ar-EG" sz="2200" dirty="0"/>
              <a:t>“Avoiding the loss of customer confidence and the erosion of shareholder value resulting from supply chain disruption.”</a:t>
            </a:r>
          </a:p>
        </p:txBody>
      </p:sp>
      <p:sp>
        <p:nvSpPr>
          <p:cNvPr id="9" name="TextBox 8">
            <a:extLst>
              <a:ext uri="{FF2B5EF4-FFF2-40B4-BE49-F238E27FC236}">
                <a16:creationId xmlns:a16="http://schemas.microsoft.com/office/drawing/2014/main" id="{2E499F81-4AFB-B132-BE02-EAF50334B4B0}"/>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431677547"/>
      </p:ext>
    </p:extLst>
  </p:cSld>
  <p:clrMapOvr>
    <a:masterClrMapping/>
  </p:clrMapOvr>
  <mc:AlternateContent xmlns:mc="http://schemas.openxmlformats.org/markup-compatibility/2006" xmlns:p14="http://schemas.microsoft.com/office/powerpoint/2010/main">
    <mc:Choice Requires="p14">
      <p:transition spd="slow" p14:dur="2000" advTm="167774"/>
    </mc:Choice>
    <mc:Fallback xmlns="">
      <p:transition spd="slow" advTm="16777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r>
              <a:rPr lang="en-GB" altLang="ar-EG" sz="3200" b="1" dirty="0">
                <a:solidFill>
                  <a:srgbClr val="FFC000"/>
                </a:solidFill>
              </a:rPr>
              <a:t>What's the  risk</a:t>
            </a:r>
            <a:endParaRPr lang="ar-EG" sz="3200" dirty="0">
              <a:solidFill>
                <a:srgbClr val="FFC000"/>
              </a:solidFill>
            </a:endParaRPr>
          </a:p>
        </p:txBody>
      </p:sp>
      <p:sp>
        <p:nvSpPr>
          <p:cNvPr id="10" name="Text Box 3">
            <a:extLst>
              <a:ext uri="{FF2B5EF4-FFF2-40B4-BE49-F238E27FC236}">
                <a16:creationId xmlns:a16="http://schemas.microsoft.com/office/drawing/2014/main" id="{16BC8504-9F8C-FAC3-A8BA-86409ABCFDB2}"/>
              </a:ext>
            </a:extLst>
          </p:cNvPr>
          <p:cNvSpPr txBox="1">
            <a:spLocks noChangeArrowheads="1"/>
          </p:cNvSpPr>
          <p:nvPr/>
        </p:nvSpPr>
        <p:spPr bwMode="auto">
          <a:xfrm>
            <a:off x="1852612" y="3169443"/>
            <a:ext cx="84867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eaLnBrk="0" hangingPunct="0">
              <a:buClrTx/>
            </a:pPr>
            <a:r>
              <a:rPr lang="en-GB" altLang="ar-EG" sz="2800" b="1" dirty="0">
                <a:latin typeface="Arial" panose="020B0604020202020204" pitchFamily="34" charset="0"/>
              </a:rPr>
              <a:t>Risk = probability of occurrence x consequences</a:t>
            </a:r>
          </a:p>
        </p:txBody>
      </p:sp>
      <p:sp>
        <p:nvSpPr>
          <p:cNvPr id="9" name="TextBox 8">
            <a:extLst>
              <a:ext uri="{FF2B5EF4-FFF2-40B4-BE49-F238E27FC236}">
                <a16:creationId xmlns:a16="http://schemas.microsoft.com/office/drawing/2014/main" id="{A8C48C21-2FD3-8B0E-2B79-37DC8E856020}"/>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003421658"/>
      </p:ext>
    </p:extLst>
  </p:cSld>
  <p:clrMapOvr>
    <a:masterClrMapping/>
  </p:clrMapOvr>
  <mc:AlternateContent xmlns:mc="http://schemas.openxmlformats.org/markup-compatibility/2006" xmlns:p14="http://schemas.microsoft.com/office/powerpoint/2010/main">
    <mc:Choice Requires="p14">
      <p:transition spd="slow" p14:dur="2000" advTm="75420"/>
    </mc:Choice>
    <mc:Fallback xmlns="">
      <p:transition spd="slow" advTm="7542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The risk management challenge</a:t>
            </a:r>
          </a:p>
        </p:txBody>
      </p:sp>
      <p:grpSp>
        <p:nvGrpSpPr>
          <p:cNvPr id="24" name="Group 3">
            <a:extLst>
              <a:ext uri="{FF2B5EF4-FFF2-40B4-BE49-F238E27FC236}">
                <a16:creationId xmlns:a16="http://schemas.microsoft.com/office/drawing/2014/main" id="{88885FD1-D86D-39B3-392F-2B2D3F009DAA}"/>
              </a:ext>
            </a:extLst>
          </p:cNvPr>
          <p:cNvGrpSpPr>
            <a:grpSpLocks/>
          </p:cNvGrpSpPr>
          <p:nvPr/>
        </p:nvGrpSpPr>
        <p:grpSpPr bwMode="auto">
          <a:xfrm>
            <a:off x="3232150" y="1524000"/>
            <a:ext cx="3911600" cy="2908300"/>
            <a:chOff x="1344" y="1104"/>
            <a:chExt cx="2464" cy="1832"/>
          </a:xfrm>
        </p:grpSpPr>
        <p:sp>
          <p:nvSpPr>
            <p:cNvPr id="25" name="Rectangle 4">
              <a:extLst>
                <a:ext uri="{FF2B5EF4-FFF2-40B4-BE49-F238E27FC236}">
                  <a16:creationId xmlns:a16="http://schemas.microsoft.com/office/drawing/2014/main" id="{CB3C654C-F7B1-B4D6-FB34-3320146D4587}"/>
                </a:ext>
              </a:extLst>
            </p:cNvPr>
            <p:cNvSpPr>
              <a:spLocks noChangeArrowheads="1"/>
            </p:cNvSpPr>
            <p:nvPr/>
          </p:nvSpPr>
          <p:spPr bwMode="auto">
            <a:xfrm>
              <a:off x="1344" y="1104"/>
              <a:ext cx="1232" cy="911"/>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 name="Rectangle 5">
              <a:extLst>
                <a:ext uri="{FF2B5EF4-FFF2-40B4-BE49-F238E27FC236}">
                  <a16:creationId xmlns:a16="http://schemas.microsoft.com/office/drawing/2014/main" id="{021C762C-79E7-B108-5B42-9AE6DFC0B43B}"/>
                </a:ext>
              </a:extLst>
            </p:cNvPr>
            <p:cNvSpPr>
              <a:spLocks noChangeArrowheads="1"/>
            </p:cNvSpPr>
            <p:nvPr/>
          </p:nvSpPr>
          <p:spPr bwMode="auto">
            <a:xfrm>
              <a:off x="2580" y="1104"/>
              <a:ext cx="1228" cy="911"/>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 name="Rectangle 6">
              <a:extLst>
                <a:ext uri="{FF2B5EF4-FFF2-40B4-BE49-F238E27FC236}">
                  <a16:creationId xmlns:a16="http://schemas.microsoft.com/office/drawing/2014/main" id="{883CA656-FD26-170C-5892-814BD98ED66F}"/>
                </a:ext>
              </a:extLst>
            </p:cNvPr>
            <p:cNvSpPr>
              <a:spLocks noChangeArrowheads="1"/>
            </p:cNvSpPr>
            <p:nvPr/>
          </p:nvSpPr>
          <p:spPr bwMode="auto">
            <a:xfrm>
              <a:off x="2580" y="2023"/>
              <a:ext cx="1228" cy="913"/>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8" name="Rectangle 7">
              <a:extLst>
                <a:ext uri="{FF2B5EF4-FFF2-40B4-BE49-F238E27FC236}">
                  <a16:creationId xmlns:a16="http://schemas.microsoft.com/office/drawing/2014/main" id="{F5E21973-E03A-1111-5342-31006F85B894}"/>
                </a:ext>
              </a:extLst>
            </p:cNvPr>
            <p:cNvSpPr>
              <a:spLocks noChangeArrowheads="1"/>
            </p:cNvSpPr>
            <p:nvPr/>
          </p:nvSpPr>
          <p:spPr bwMode="auto">
            <a:xfrm>
              <a:off x="1345" y="2023"/>
              <a:ext cx="1227" cy="912"/>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sp>
        <p:nvSpPr>
          <p:cNvPr id="29" name="AutoShape 15">
            <a:extLst>
              <a:ext uri="{FF2B5EF4-FFF2-40B4-BE49-F238E27FC236}">
                <a16:creationId xmlns:a16="http://schemas.microsoft.com/office/drawing/2014/main" id="{3B554BB4-287B-58F8-A2DD-96922FFC9727}"/>
              </a:ext>
            </a:extLst>
          </p:cNvPr>
          <p:cNvSpPr>
            <a:spLocks noChangeArrowheads="1"/>
          </p:cNvSpPr>
          <p:nvPr/>
        </p:nvSpPr>
        <p:spPr bwMode="auto">
          <a:xfrm>
            <a:off x="5543550" y="1733550"/>
            <a:ext cx="1219200" cy="1009650"/>
          </a:xfrm>
          <a:prstGeom prst="irregularSeal1">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0" name="Text Box 8">
            <a:extLst>
              <a:ext uri="{FF2B5EF4-FFF2-40B4-BE49-F238E27FC236}">
                <a16:creationId xmlns:a16="http://schemas.microsoft.com/office/drawing/2014/main" id="{80CEDD79-2CF0-D182-F491-24EA31AC4636}"/>
              </a:ext>
            </a:extLst>
          </p:cNvPr>
          <p:cNvSpPr txBox="1">
            <a:spLocks noChangeArrowheads="1"/>
          </p:cNvSpPr>
          <p:nvPr/>
        </p:nvSpPr>
        <p:spPr bwMode="auto">
          <a:xfrm>
            <a:off x="2419350" y="2018506"/>
            <a:ext cx="812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dirty="0">
                <a:latin typeface="Arial" panose="020B0604020202020204" pitchFamily="34" charset="0"/>
              </a:rPr>
              <a:t>High</a:t>
            </a:r>
          </a:p>
        </p:txBody>
      </p:sp>
      <p:sp>
        <p:nvSpPr>
          <p:cNvPr id="31" name="Text Box 9">
            <a:extLst>
              <a:ext uri="{FF2B5EF4-FFF2-40B4-BE49-F238E27FC236}">
                <a16:creationId xmlns:a16="http://schemas.microsoft.com/office/drawing/2014/main" id="{DA0FABCE-6D71-242D-10DF-C78F67ED87A3}"/>
              </a:ext>
            </a:extLst>
          </p:cNvPr>
          <p:cNvSpPr txBox="1">
            <a:spLocks noChangeArrowheads="1"/>
          </p:cNvSpPr>
          <p:nvPr/>
        </p:nvSpPr>
        <p:spPr bwMode="auto">
          <a:xfrm>
            <a:off x="2487613" y="3505200"/>
            <a:ext cx="7445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a:latin typeface="Arial" panose="020B0604020202020204" pitchFamily="34" charset="0"/>
              </a:rPr>
              <a:t>Low</a:t>
            </a:r>
          </a:p>
        </p:txBody>
      </p:sp>
      <p:sp>
        <p:nvSpPr>
          <p:cNvPr id="32" name="Text Box 10">
            <a:extLst>
              <a:ext uri="{FF2B5EF4-FFF2-40B4-BE49-F238E27FC236}">
                <a16:creationId xmlns:a16="http://schemas.microsoft.com/office/drawing/2014/main" id="{75A1FF94-DBAD-0618-500A-4959B9D9F73E}"/>
              </a:ext>
            </a:extLst>
          </p:cNvPr>
          <p:cNvSpPr txBox="1">
            <a:spLocks noChangeArrowheads="1"/>
          </p:cNvSpPr>
          <p:nvPr/>
        </p:nvSpPr>
        <p:spPr bwMode="auto">
          <a:xfrm>
            <a:off x="3859213" y="4419600"/>
            <a:ext cx="7445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a:latin typeface="Arial" panose="020B0604020202020204" pitchFamily="34" charset="0"/>
              </a:rPr>
              <a:t>Low</a:t>
            </a:r>
          </a:p>
        </p:txBody>
      </p:sp>
      <p:sp>
        <p:nvSpPr>
          <p:cNvPr id="33" name="Text Box 11">
            <a:extLst>
              <a:ext uri="{FF2B5EF4-FFF2-40B4-BE49-F238E27FC236}">
                <a16:creationId xmlns:a16="http://schemas.microsoft.com/office/drawing/2014/main" id="{7FD8C6A4-F3A8-14B2-634B-C7EB7D1F29F3}"/>
              </a:ext>
            </a:extLst>
          </p:cNvPr>
          <p:cNvSpPr txBox="1">
            <a:spLocks noChangeArrowheads="1"/>
          </p:cNvSpPr>
          <p:nvPr/>
        </p:nvSpPr>
        <p:spPr bwMode="auto">
          <a:xfrm>
            <a:off x="5772150" y="4419600"/>
            <a:ext cx="812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a:latin typeface="Arial" panose="020B0604020202020204" pitchFamily="34" charset="0"/>
              </a:rPr>
              <a:t>High</a:t>
            </a:r>
          </a:p>
        </p:txBody>
      </p:sp>
      <p:sp>
        <p:nvSpPr>
          <p:cNvPr id="34" name="Text Box 12">
            <a:extLst>
              <a:ext uri="{FF2B5EF4-FFF2-40B4-BE49-F238E27FC236}">
                <a16:creationId xmlns:a16="http://schemas.microsoft.com/office/drawing/2014/main" id="{1681E643-9847-E356-D2B7-B3872FFF9F0C}"/>
              </a:ext>
            </a:extLst>
          </p:cNvPr>
          <p:cNvSpPr txBox="1">
            <a:spLocks noChangeArrowheads="1"/>
          </p:cNvSpPr>
          <p:nvPr/>
        </p:nvSpPr>
        <p:spPr bwMode="auto">
          <a:xfrm>
            <a:off x="3417455" y="4757450"/>
            <a:ext cx="364234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dirty="0">
                <a:latin typeface="Arial" panose="020B0604020202020204" pitchFamily="34" charset="0"/>
              </a:rPr>
              <a:t>Probability of Occurrence</a:t>
            </a:r>
          </a:p>
        </p:txBody>
      </p:sp>
      <p:sp>
        <p:nvSpPr>
          <p:cNvPr id="35" name="Text Box 13">
            <a:extLst>
              <a:ext uri="{FF2B5EF4-FFF2-40B4-BE49-F238E27FC236}">
                <a16:creationId xmlns:a16="http://schemas.microsoft.com/office/drawing/2014/main" id="{25C1BEC5-B0AB-8DDE-12CE-455900143405}"/>
              </a:ext>
            </a:extLst>
          </p:cNvPr>
          <p:cNvSpPr txBox="1">
            <a:spLocks noChangeArrowheads="1"/>
          </p:cNvSpPr>
          <p:nvPr/>
        </p:nvSpPr>
        <p:spPr bwMode="auto">
          <a:xfrm>
            <a:off x="438150" y="2438400"/>
            <a:ext cx="217239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dirty="0">
                <a:latin typeface="Arial" panose="020B0604020202020204" pitchFamily="34" charset="0"/>
              </a:rPr>
              <a:t>Consequence/</a:t>
            </a:r>
          </a:p>
          <a:p>
            <a:pPr eaLnBrk="0" hangingPunct="0">
              <a:buClrTx/>
            </a:pPr>
            <a:r>
              <a:rPr lang="en-GB" altLang="ar-EG" dirty="0">
                <a:latin typeface="Arial" panose="020B0604020202020204" pitchFamily="34" charset="0"/>
              </a:rPr>
              <a:t>Impact</a:t>
            </a:r>
            <a:r>
              <a:rPr lang="ar-EG" altLang="ar-EG" dirty="0">
                <a:latin typeface="Arial" panose="020B0604020202020204" pitchFamily="34" charset="0"/>
              </a:rPr>
              <a:t>  </a:t>
            </a:r>
          </a:p>
          <a:p>
            <a:pPr eaLnBrk="0" hangingPunct="0">
              <a:buClrTx/>
            </a:pPr>
            <a:r>
              <a:rPr lang="ar-EG" altLang="ar-EG" dirty="0">
                <a:latin typeface="Arial" panose="020B0604020202020204" pitchFamily="34" charset="0"/>
              </a:rPr>
              <a:t>عاقبة / تاثير </a:t>
            </a:r>
            <a:endParaRPr lang="en-GB" altLang="ar-EG" dirty="0">
              <a:latin typeface="Arial" panose="020B0604020202020204" pitchFamily="34" charset="0"/>
            </a:endParaRPr>
          </a:p>
        </p:txBody>
      </p:sp>
      <p:sp>
        <p:nvSpPr>
          <p:cNvPr id="36" name="Rectangle 14">
            <a:extLst>
              <a:ext uri="{FF2B5EF4-FFF2-40B4-BE49-F238E27FC236}">
                <a16:creationId xmlns:a16="http://schemas.microsoft.com/office/drawing/2014/main" id="{157CCD22-19CF-6E01-3D77-B43C8544A09D}"/>
              </a:ext>
            </a:extLst>
          </p:cNvPr>
          <p:cNvSpPr>
            <a:spLocks noChangeArrowheads="1"/>
          </p:cNvSpPr>
          <p:nvPr/>
        </p:nvSpPr>
        <p:spPr bwMode="auto">
          <a:xfrm>
            <a:off x="2209800" y="5129299"/>
            <a:ext cx="7772400" cy="65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lgn="l">
              <a:buChar char="•"/>
              <a:defRPr sz="2400">
                <a:solidFill>
                  <a:schemeClr val="tx1"/>
                </a:solidFill>
                <a:latin typeface="Verdana" panose="020B0604030504040204" pitchFamily="34" charset="0"/>
              </a:defRPr>
            </a:lvl1pPr>
            <a:lvl2pPr marL="742950" indent="-285750" algn="l">
              <a:buChar char="–"/>
              <a:defRPr sz="2000">
                <a:solidFill>
                  <a:schemeClr val="tx1"/>
                </a:solidFill>
                <a:latin typeface="Verdana" panose="020B0604030504040204" pitchFamily="34" charset="0"/>
              </a:defRPr>
            </a:lvl2pPr>
            <a:lvl3pPr marL="1143000" indent="-228600" algn="l">
              <a:buChar char="•"/>
              <a:defRPr sz="1600" b="1">
                <a:solidFill>
                  <a:schemeClr val="tx1"/>
                </a:solidFill>
                <a:latin typeface="Verdana" panose="020B0604030504040204" pitchFamily="34" charset="0"/>
              </a:defRPr>
            </a:lvl3pPr>
            <a:lvl4pPr marL="1600200" indent="-228600" algn="l">
              <a:buChar char="–"/>
              <a:defRPr sz="2000">
                <a:solidFill>
                  <a:schemeClr val="tx1"/>
                </a:solidFill>
                <a:latin typeface="Times New Roman" panose="02020603050405020304" pitchFamily="18" charset="0"/>
              </a:defRPr>
            </a:lvl4pPr>
            <a:lvl5pPr marL="2057400" indent="-228600" algn="l">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lnSpc>
                <a:spcPct val="90000"/>
              </a:lnSpc>
              <a:spcBef>
                <a:spcPct val="0"/>
              </a:spcBef>
            </a:pPr>
            <a:r>
              <a:rPr lang="en-GB" altLang="ar-EG" dirty="0"/>
              <a:t>Where can we reduce the probability?</a:t>
            </a:r>
          </a:p>
          <a:p>
            <a:pPr>
              <a:lnSpc>
                <a:spcPct val="90000"/>
              </a:lnSpc>
              <a:spcBef>
                <a:spcPct val="0"/>
              </a:spcBef>
            </a:pPr>
            <a:r>
              <a:rPr lang="en-GB" altLang="ar-EG" dirty="0"/>
              <a:t>How can we reduce the consequence?</a:t>
            </a:r>
          </a:p>
        </p:txBody>
      </p:sp>
      <p:sp>
        <p:nvSpPr>
          <p:cNvPr id="7" name="Thought Bubble: Cloud 6">
            <a:extLst>
              <a:ext uri="{FF2B5EF4-FFF2-40B4-BE49-F238E27FC236}">
                <a16:creationId xmlns:a16="http://schemas.microsoft.com/office/drawing/2014/main" id="{8AC670FB-73DC-11D5-96B7-9653FD13690A}"/>
              </a:ext>
            </a:extLst>
          </p:cNvPr>
          <p:cNvSpPr/>
          <p:nvPr/>
        </p:nvSpPr>
        <p:spPr>
          <a:xfrm>
            <a:off x="7315199" y="4054764"/>
            <a:ext cx="1283855" cy="702686"/>
          </a:xfrm>
          <a:prstGeom prst="cloudCallout">
            <a:avLst>
              <a:gd name="adj1" fmla="val -85342"/>
              <a:gd name="adj2" fmla="val 85802"/>
            </a:avLst>
          </a:prstGeom>
        </p:spPr>
        <p:style>
          <a:lnRef idx="2">
            <a:schemeClr val="accent5"/>
          </a:lnRef>
          <a:fillRef idx="1">
            <a:schemeClr val="lt1"/>
          </a:fillRef>
          <a:effectRef idx="0">
            <a:schemeClr val="accent5"/>
          </a:effectRef>
          <a:fontRef idx="minor">
            <a:schemeClr val="dk1"/>
          </a:fontRef>
        </p:style>
        <p:txBody>
          <a:bodyPr rtlCol="1" anchor="ctr"/>
          <a:lstStyle/>
          <a:p>
            <a:pPr algn="ctr"/>
            <a:r>
              <a:rPr lang="ar-EG" b="1" dirty="0"/>
              <a:t>إحتمالية الحدوث</a:t>
            </a:r>
          </a:p>
        </p:txBody>
      </p:sp>
      <p:sp>
        <p:nvSpPr>
          <p:cNvPr id="10" name="TextBox 9">
            <a:extLst>
              <a:ext uri="{FF2B5EF4-FFF2-40B4-BE49-F238E27FC236}">
                <a16:creationId xmlns:a16="http://schemas.microsoft.com/office/drawing/2014/main" id="{EF7BC15A-145B-B205-9ECC-B8C9885B61AC}"/>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941120938"/>
      </p:ext>
    </p:extLst>
  </p:cSld>
  <p:clrMapOvr>
    <a:masterClrMapping/>
  </p:clrMapOvr>
  <mc:AlternateContent xmlns:mc="http://schemas.openxmlformats.org/markup-compatibility/2006" xmlns:p14="http://schemas.microsoft.com/office/powerpoint/2010/main">
    <mc:Choice Requires="p14">
      <p:transition spd="slow" p14:dur="2000" advTm="84925"/>
    </mc:Choice>
    <mc:Fallback xmlns="">
      <p:transition spd="slow" advTm="8492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11" name="TextBox 10">
            <a:extLst>
              <a:ext uri="{FF2B5EF4-FFF2-40B4-BE49-F238E27FC236}">
                <a16:creationId xmlns:a16="http://schemas.microsoft.com/office/drawing/2014/main" id="{3F0156FC-E24C-CB77-963D-B5BEFC40C12E}"/>
              </a:ext>
            </a:extLst>
          </p:cNvPr>
          <p:cNvSpPr txBox="1"/>
          <p:nvPr/>
        </p:nvSpPr>
        <p:spPr>
          <a:xfrm>
            <a:off x="3851564" y="411530"/>
            <a:ext cx="6262254" cy="584775"/>
          </a:xfrm>
          <a:prstGeom prst="rect">
            <a:avLst/>
          </a:prstGeom>
          <a:noFill/>
        </p:spPr>
        <p:txBody>
          <a:bodyPr wrap="square">
            <a:spAutoFit/>
          </a:bodyPr>
          <a:lstStyle/>
          <a:p>
            <a:r>
              <a:rPr lang="en-GB" altLang="ar-EG" sz="3200" b="1" dirty="0">
                <a:solidFill>
                  <a:srgbClr val="FFC000"/>
                </a:solidFill>
              </a:rPr>
              <a:t>The five sources of risk</a:t>
            </a:r>
            <a:endParaRPr lang="ar-EG" sz="3200" dirty="0">
              <a:solidFill>
                <a:srgbClr val="FFC000"/>
              </a:solidFill>
            </a:endParaRPr>
          </a:p>
        </p:txBody>
      </p:sp>
      <p:sp>
        <p:nvSpPr>
          <p:cNvPr id="12" name="Rectangle 3">
            <a:extLst>
              <a:ext uri="{FF2B5EF4-FFF2-40B4-BE49-F238E27FC236}">
                <a16:creationId xmlns:a16="http://schemas.microsoft.com/office/drawing/2014/main" id="{993F84FE-DCC0-F44B-6DE5-9B3C9E65F6CE}"/>
              </a:ext>
            </a:extLst>
          </p:cNvPr>
          <p:cNvSpPr txBox="1">
            <a:spLocks noChangeArrowheads="1"/>
          </p:cNvSpPr>
          <p:nvPr/>
        </p:nvSpPr>
        <p:spPr>
          <a:xfrm>
            <a:off x="2662382" y="1558764"/>
            <a:ext cx="7772400" cy="4114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ar-EG" dirty="0"/>
              <a:t>Supply risk</a:t>
            </a:r>
            <a:br>
              <a:rPr lang="en-GB" altLang="ar-EG" dirty="0"/>
            </a:br>
            <a:endParaRPr lang="en-GB" altLang="ar-EG" dirty="0"/>
          </a:p>
          <a:p>
            <a:r>
              <a:rPr lang="en-GB" altLang="ar-EG" dirty="0"/>
              <a:t>Demand risk</a:t>
            </a:r>
            <a:br>
              <a:rPr lang="en-GB" altLang="ar-EG" dirty="0"/>
            </a:br>
            <a:endParaRPr lang="en-GB" altLang="ar-EG" dirty="0"/>
          </a:p>
          <a:p>
            <a:r>
              <a:rPr lang="en-GB" altLang="ar-EG" dirty="0"/>
              <a:t>Process risk</a:t>
            </a:r>
            <a:br>
              <a:rPr lang="en-GB" altLang="ar-EG" dirty="0"/>
            </a:br>
            <a:endParaRPr lang="en-GB" altLang="ar-EG" dirty="0"/>
          </a:p>
          <a:p>
            <a:r>
              <a:rPr lang="en-GB" altLang="ar-EG" dirty="0"/>
              <a:t>Control risk</a:t>
            </a:r>
            <a:br>
              <a:rPr lang="en-GB" altLang="ar-EG" dirty="0"/>
            </a:br>
            <a:endParaRPr lang="en-GB" altLang="ar-EG" dirty="0"/>
          </a:p>
          <a:p>
            <a:r>
              <a:rPr lang="en-GB" altLang="ar-EG" dirty="0"/>
              <a:t>Environmental risk</a:t>
            </a:r>
          </a:p>
        </p:txBody>
      </p:sp>
      <p:sp>
        <p:nvSpPr>
          <p:cNvPr id="7" name="TextBox 6">
            <a:extLst>
              <a:ext uri="{FF2B5EF4-FFF2-40B4-BE49-F238E27FC236}">
                <a16:creationId xmlns:a16="http://schemas.microsoft.com/office/drawing/2014/main" id="{0BF42FC3-08C4-9066-9059-99204F8C7BA4}"/>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950750151"/>
      </p:ext>
    </p:extLst>
  </p:cSld>
  <p:clrMapOvr>
    <a:masterClrMapping/>
  </p:clrMapOvr>
  <mc:AlternateContent xmlns:mc="http://schemas.openxmlformats.org/markup-compatibility/2006" xmlns:p14="http://schemas.microsoft.com/office/powerpoint/2010/main">
    <mc:Choice Requires="p14">
      <p:transition spd="slow" p14:dur="2000" advTm="139353"/>
    </mc:Choice>
    <mc:Fallback xmlns="">
      <p:transition spd="slow" advTm="13935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Location of risk in the supply chain</a:t>
            </a:r>
          </a:p>
        </p:txBody>
      </p:sp>
      <p:sp>
        <p:nvSpPr>
          <p:cNvPr id="10" name="AutoShape 5">
            <a:extLst>
              <a:ext uri="{FF2B5EF4-FFF2-40B4-BE49-F238E27FC236}">
                <a16:creationId xmlns:a16="http://schemas.microsoft.com/office/drawing/2014/main" id="{592DA11C-3032-0713-8E96-31322AC01EB9}"/>
              </a:ext>
            </a:extLst>
          </p:cNvPr>
          <p:cNvSpPr>
            <a:spLocks noChangeArrowheads="1"/>
          </p:cNvSpPr>
          <p:nvPr/>
        </p:nvSpPr>
        <p:spPr bwMode="auto">
          <a:xfrm>
            <a:off x="2611582" y="1317000"/>
            <a:ext cx="7239000" cy="4114800"/>
          </a:xfrm>
          <a:prstGeom prst="roundRect">
            <a:avLst>
              <a:gd name="adj" fmla="val 16667"/>
            </a:avLst>
          </a:prstGeom>
          <a:solidFill>
            <a:schemeClr val="accent1"/>
          </a:solidFill>
          <a:ln w="28575">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endParaRPr lang="en-US" altLang="ar-EG">
              <a:latin typeface="Arial" panose="020B0604020202020204" pitchFamily="34" charset="0"/>
            </a:endParaRPr>
          </a:p>
        </p:txBody>
      </p:sp>
      <p:sp>
        <p:nvSpPr>
          <p:cNvPr id="13" name="Rectangle 6">
            <a:extLst>
              <a:ext uri="{FF2B5EF4-FFF2-40B4-BE49-F238E27FC236}">
                <a16:creationId xmlns:a16="http://schemas.microsoft.com/office/drawing/2014/main" id="{322E972B-4024-C459-366D-F5EBB093ECF2}"/>
              </a:ext>
            </a:extLst>
          </p:cNvPr>
          <p:cNvSpPr>
            <a:spLocks noChangeArrowheads="1"/>
          </p:cNvSpPr>
          <p:nvPr/>
        </p:nvSpPr>
        <p:spPr bwMode="auto">
          <a:xfrm>
            <a:off x="3221182" y="1621800"/>
            <a:ext cx="1600200" cy="1447800"/>
          </a:xfrm>
          <a:prstGeom prst="rect">
            <a:avLst/>
          </a:prstGeom>
          <a:gradFill rotWithShape="0">
            <a:gsLst>
              <a:gs pos="0">
                <a:srgbClr val="00FF99"/>
              </a:gs>
              <a:gs pos="50000">
                <a:srgbClr val="FFFFFF"/>
              </a:gs>
              <a:gs pos="100000">
                <a:srgbClr val="00FF99"/>
              </a:gs>
            </a:gsLst>
            <a:lin ang="5400000" scaled="1"/>
          </a:gra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800" dirty="0">
                <a:latin typeface="Arial" panose="020B0604020202020204" pitchFamily="34" charset="0"/>
              </a:rPr>
              <a:t>SUPPLY </a:t>
            </a:r>
          </a:p>
          <a:p>
            <a:pPr algn="ctr" eaLnBrk="0" hangingPunct="0">
              <a:buClrTx/>
            </a:pPr>
            <a:r>
              <a:rPr lang="en-GB" altLang="ar-EG" sz="1800" dirty="0">
                <a:latin typeface="Arial" panose="020B0604020202020204" pitchFamily="34" charset="0"/>
              </a:rPr>
              <a:t>RISK</a:t>
            </a:r>
            <a:endParaRPr lang="en-US" altLang="ar-EG" sz="1800" dirty="0">
              <a:latin typeface="Arial" panose="020B0604020202020204" pitchFamily="34" charset="0"/>
            </a:endParaRPr>
          </a:p>
        </p:txBody>
      </p:sp>
      <p:sp>
        <p:nvSpPr>
          <p:cNvPr id="14" name="Rectangle 7">
            <a:extLst>
              <a:ext uri="{FF2B5EF4-FFF2-40B4-BE49-F238E27FC236}">
                <a16:creationId xmlns:a16="http://schemas.microsoft.com/office/drawing/2014/main" id="{CE4FD40A-D842-F491-136E-05761A20D68C}"/>
              </a:ext>
            </a:extLst>
          </p:cNvPr>
          <p:cNvSpPr>
            <a:spLocks noChangeArrowheads="1"/>
          </p:cNvSpPr>
          <p:nvPr/>
        </p:nvSpPr>
        <p:spPr bwMode="auto">
          <a:xfrm>
            <a:off x="5507182" y="1621800"/>
            <a:ext cx="1600200" cy="1447800"/>
          </a:xfrm>
          <a:prstGeom prst="rect">
            <a:avLst/>
          </a:prstGeom>
          <a:gradFill rotWithShape="0">
            <a:gsLst>
              <a:gs pos="0">
                <a:srgbClr val="00FF99"/>
              </a:gs>
              <a:gs pos="50000">
                <a:srgbClr val="FFFFFF"/>
              </a:gs>
              <a:gs pos="100000">
                <a:srgbClr val="00FF99"/>
              </a:gs>
            </a:gsLst>
            <a:lin ang="5400000" scaled="1"/>
          </a:gra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800" dirty="0">
                <a:latin typeface="Arial" panose="020B0604020202020204" pitchFamily="34" charset="0"/>
              </a:rPr>
              <a:t>PROCESS</a:t>
            </a:r>
          </a:p>
          <a:p>
            <a:pPr algn="ctr" eaLnBrk="0" hangingPunct="0">
              <a:buClrTx/>
            </a:pPr>
            <a:r>
              <a:rPr lang="en-GB" altLang="ar-EG" sz="1800" dirty="0">
                <a:latin typeface="Arial" panose="020B0604020202020204" pitchFamily="34" charset="0"/>
              </a:rPr>
              <a:t>RISK</a:t>
            </a:r>
            <a:endParaRPr lang="en-US" altLang="ar-EG" sz="1800" dirty="0">
              <a:latin typeface="Arial" panose="020B0604020202020204" pitchFamily="34" charset="0"/>
            </a:endParaRPr>
          </a:p>
        </p:txBody>
      </p:sp>
      <p:sp>
        <p:nvSpPr>
          <p:cNvPr id="15" name="Rectangle 8">
            <a:extLst>
              <a:ext uri="{FF2B5EF4-FFF2-40B4-BE49-F238E27FC236}">
                <a16:creationId xmlns:a16="http://schemas.microsoft.com/office/drawing/2014/main" id="{6846E041-729E-7A67-1440-F0EAF5D60765}"/>
              </a:ext>
            </a:extLst>
          </p:cNvPr>
          <p:cNvSpPr>
            <a:spLocks noChangeArrowheads="1"/>
          </p:cNvSpPr>
          <p:nvPr/>
        </p:nvSpPr>
        <p:spPr bwMode="auto">
          <a:xfrm>
            <a:off x="7793182" y="1621800"/>
            <a:ext cx="1600200" cy="1447800"/>
          </a:xfrm>
          <a:prstGeom prst="rect">
            <a:avLst/>
          </a:prstGeom>
          <a:gradFill rotWithShape="0">
            <a:gsLst>
              <a:gs pos="0">
                <a:srgbClr val="00FF99"/>
              </a:gs>
              <a:gs pos="50000">
                <a:srgbClr val="FFFFFF"/>
              </a:gs>
              <a:gs pos="100000">
                <a:srgbClr val="00FF99"/>
              </a:gs>
            </a:gsLst>
            <a:lin ang="5400000" scaled="1"/>
          </a:gra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800">
                <a:latin typeface="Arial" panose="020B0604020202020204" pitchFamily="34" charset="0"/>
              </a:rPr>
              <a:t>DEMAND</a:t>
            </a:r>
          </a:p>
          <a:p>
            <a:pPr algn="ctr" eaLnBrk="0" hangingPunct="0">
              <a:buClrTx/>
            </a:pPr>
            <a:r>
              <a:rPr lang="en-GB" altLang="ar-EG" sz="1800">
                <a:latin typeface="Arial" panose="020B0604020202020204" pitchFamily="34" charset="0"/>
              </a:rPr>
              <a:t>RISK</a:t>
            </a:r>
            <a:endParaRPr lang="en-US" altLang="ar-EG" sz="1800">
              <a:latin typeface="Arial" panose="020B0604020202020204" pitchFamily="34" charset="0"/>
            </a:endParaRPr>
          </a:p>
        </p:txBody>
      </p:sp>
      <p:sp>
        <p:nvSpPr>
          <p:cNvPr id="16" name="Rectangle 9">
            <a:extLst>
              <a:ext uri="{FF2B5EF4-FFF2-40B4-BE49-F238E27FC236}">
                <a16:creationId xmlns:a16="http://schemas.microsoft.com/office/drawing/2014/main" id="{EFAF6E9C-46CF-88C3-5F77-51D2C10C8BCA}"/>
              </a:ext>
            </a:extLst>
          </p:cNvPr>
          <p:cNvSpPr>
            <a:spLocks noChangeArrowheads="1"/>
          </p:cNvSpPr>
          <p:nvPr/>
        </p:nvSpPr>
        <p:spPr bwMode="auto">
          <a:xfrm>
            <a:off x="5507182" y="3679200"/>
            <a:ext cx="1600200" cy="1143000"/>
          </a:xfrm>
          <a:prstGeom prst="rect">
            <a:avLst/>
          </a:prstGeom>
          <a:gradFill rotWithShape="0">
            <a:gsLst>
              <a:gs pos="0">
                <a:srgbClr val="00FF99"/>
              </a:gs>
              <a:gs pos="50000">
                <a:srgbClr val="FFFFFF"/>
              </a:gs>
              <a:gs pos="100000">
                <a:srgbClr val="00FF99"/>
              </a:gs>
            </a:gsLst>
            <a:lin ang="5400000" scaled="1"/>
          </a:gra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800">
                <a:latin typeface="Arial" panose="020B0604020202020204" pitchFamily="34" charset="0"/>
              </a:rPr>
              <a:t>NETWORK/</a:t>
            </a:r>
          </a:p>
          <a:p>
            <a:pPr algn="ctr" eaLnBrk="0" hangingPunct="0">
              <a:buClrTx/>
            </a:pPr>
            <a:r>
              <a:rPr lang="en-GB" altLang="ar-EG" sz="1800">
                <a:latin typeface="Arial" panose="020B0604020202020204" pitchFamily="34" charset="0"/>
              </a:rPr>
              <a:t>CONTROL</a:t>
            </a:r>
          </a:p>
          <a:p>
            <a:pPr algn="ctr" eaLnBrk="0" hangingPunct="0">
              <a:buClrTx/>
            </a:pPr>
            <a:r>
              <a:rPr lang="en-GB" altLang="ar-EG" sz="1800">
                <a:latin typeface="Arial" panose="020B0604020202020204" pitchFamily="34" charset="0"/>
              </a:rPr>
              <a:t>RISK</a:t>
            </a:r>
            <a:endParaRPr lang="en-US" altLang="ar-EG" sz="1800">
              <a:latin typeface="Arial" panose="020B0604020202020204" pitchFamily="34" charset="0"/>
            </a:endParaRPr>
          </a:p>
        </p:txBody>
      </p:sp>
      <p:sp>
        <p:nvSpPr>
          <p:cNvPr id="17" name="Line 11">
            <a:extLst>
              <a:ext uri="{FF2B5EF4-FFF2-40B4-BE49-F238E27FC236}">
                <a16:creationId xmlns:a16="http://schemas.microsoft.com/office/drawing/2014/main" id="{F37D281F-B4B9-8DE6-7A51-76DE141DA3B4}"/>
              </a:ext>
            </a:extLst>
          </p:cNvPr>
          <p:cNvSpPr>
            <a:spLocks noChangeShapeType="1"/>
          </p:cNvSpPr>
          <p:nvPr/>
        </p:nvSpPr>
        <p:spPr bwMode="auto">
          <a:xfrm>
            <a:off x="7107382" y="2231400"/>
            <a:ext cx="685800" cy="0"/>
          </a:xfrm>
          <a:prstGeom prst="line">
            <a:avLst/>
          </a:prstGeom>
          <a:noFill/>
          <a:ln w="38100">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grpSp>
        <p:nvGrpSpPr>
          <p:cNvPr id="18" name="Group 12">
            <a:extLst>
              <a:ext uri="{FF2B5EF4-FFF2-40B4-BE49-F238E27FC236}">
                <a16:creationId xmlns:a16="http://schemas.microsoft.com/office/drawing/2014/main" id="{9E6F478D-AA60-0995-61BE-923E784A8641}"/>
              </a:ext>
            </a:extLst>
          </p:cNvPr>
          <p:cNvGrpSpPr>
            <a:grpSpLocks/>
          </p:cNvGrpSpPr>
          <p:nvPr/>
        </p:nvGrpSpPr>
        <p:grpSpPr bwMode="auto">
          <a:xfrm>
            <a:off x="5202382" y="2231400"/>
            <a:ext cx="304800" cy="2057400"/>
            <a:chOff x="2160" y="1776"/>
            <a:chExt cx="192" cy="1296"/>
          </a:xfrm>
        </p:grpSpPr>
        <p:sp>
          <p:nvSpPr>
            <p:cNvPr id="19" name="Line 13">
              <a:extLst>
                <a:ext uri="{FF2B5EF4-FFF2-40B4-BE49-F238E27FC236}">
                  <a16:creationId xmlns:a16="http://schemas.microsoft.com/office/drawing/2014/main" id="{6D59A715-0353-63E0-77EA-39112EDFF055}"/>
                </a:ext>
              </a:extLst>
            </p:cNvPr>
            <p:cNvSpPr>
              <a:spLocks noChangeShapeType="1"/>
            </p:cNvSpPr>
            <p:nvPr/>
          </p:nvSpPr>
          <p:spPr bwMode="auto">
            <a:xfrm flipH="1">
              <a:off x="2160" y="3072"/>
              <a:ext cx="192" cy="0"/>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20" name="Line 14">
              <a:extLst>
                <a:ext uri="{FF2B5EF4-FFF2-40B4-BE49-F238E27FC236}">
                  <a16:creationId xmlns:a16="http://schemas.microsoft.com/office/drawing/2014/main" id="{A470AFB9-BA61-8DB9-08E6-5E63BE593958}"/>
                </a:ext>
              </a:extLst>
            </p:cNvPr>
            <p:cNvSpPr>
              <a:spLocks noChangeShapeType="1"/>
            </p:cNvSpPr>
            <p:nvPr/>
          </p:nvSpPr>
          <p:spPr bwMode="auto">
            <a:xfrm flipV="1">
              <a:off x="2160" y="1776"/>
              <a:ext cx="0" cy="1296"/>
            </a:xfrm>
            <a:prstGeom prst="line">
              <a:avLst/>
            </a:prstGeom>
            <a:noFill/>
            <a:ln w="28575">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grpSp>
      <p:grpSp>
        <p:nvGrpSpPr>
          <p:cNvPr id="21" name="Group 15">
            <a:extLst>
              <a:ext uri="{FF2B5EF4-FFF2-40B4-BE49-F238E27FC236}">
                <a16:creationId xmlns:a16="http://schemas.microsoft.com/office/drawing/2014/main" id="{683C2EFE-3850-8C94-67CD-0A115CCFCF2A}"/>
              </a:ext>
            </a:extLst>
          </p:cNvPr>
          <p:cNvGrpSpPr>
            <a:grpSpLocks/>
          </p:cNvGrpSpPr>
          <p:nvPr/>
        </p:nvGrpSpPr>
        <p:grpSpPr bwMode="auto">
          <a:xfrm flipH="1">
            <a:off x="7107382" y="2231400"/>
            <a:ext cx="304800" cy="2057400"/>
            <a:chOff x="2160" y="1776"/>
            <a:chExt cx="192" cy="1296"/>
          </a:xfrm>
        </p:grpSpPr>
        <p:sp>
          <p:nvSpPr>
            <p:cNvPr id="22" name="Line 16">
              <a:extLst>
                <a:ext uri="{FF2B5EF4-FFF2-40B4-BE49-F238E27FC236}">
                  <a16:creationId xmlns:a16="http://schemas.microsoft.com/office/drawing/2014/main" id="{33FDD169-0123-4BAE-075B-F7DF5B2D8FC5}"/>
                </a:ext>
              </a:extLst>
            </p:cNvPr>
            <p:cNvSpPr>
              <a:spLocks noChangeShapeType="1"/>
            </p:cNvSpPr>
            <p:nvPr/>
          </p:nvSpPr>
          <p:spPr bwMode="auto">
            <a:xfrm flipH="1">
              <a:off x="2160" y="3072"/>
              <a:ext cx="192" cy="0"/>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23" name="Line 17">
              <a:extLst>
                <a:ext uri="{FF2B5EF4-FFF2-40B4-BE49-F238E27FC236}">
                  <a16:creationId xmlns:a16="http://schemas.microsoft.com/office/drawing/2014/main" id="{224605FC-A2CD-A2F2-7E80-A82B806C750F}"/>
                </a:ext>
              </a:extLst>
            </p:cNvPr>
            <p:cNvSpPr>
              <a:spLocks noChangeShapeType="1"/>
            </p:cNvSpPr>
            <p:nvPr/>
          </p:nvSpPr>
          <p:spPr bwMode="auto">
            <a:xfrm flipV="1">
              <a:off x="2160" y="1776"/>
              <a:ext cx="0" cy="1296"/>
            </a:xfrm>
            <a:prstGeom prst="line">
              <a:avLst/>
            </a:prstGeom>
            <a:noFill/>
            <a:ln w="28575">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grpSp>
      <p:sp>
        <p:nvSpPr>
          <p:cNvPr id="24" name="Text Box 18">
            <a:extLst>
              <a:ext uri="{FF2B5EF4-FFF2-40B4-BE49-F238E27FC236}">
                <a16:creationId xmlns:a16="http://schemas.microsoft.com/office/drawing/2014/main" id="{31BAD646-0CE0-D9CD-9357-57AE133ED9F6}"/>
              </a:ext>
            </a:extLst>
          </p:cNvPr>
          <p:cNvSpPr txBox="1">
            <a:spLocks noChangeArrowheads="1"/>
          </p:cNvSpPr>
          <p:nvPr/>
        </p:nvSpPr>
        <p:spPr bwMode="auto">
          <a:xfrm>
            <a:off x="4903932" y="4974600"/>
            <a:ext cx="28130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a:latin typeface="Arial" panose="020B0604020202020204" pitchFamily="34" charset="0"/>
              </a:rPr>
              <a:t>Environmental Risk</a:t>
            </a:r>
            <a:endParaRPr lang="en-US" altLang="ar-EG">
              <a:latin typeface="Arial" panose="020B0604020202020204" pitchFamily="34" charset="0"/>
            </a:endParaRPr>
          </a:p>
        </p:txBody>
      </p:sp>
      <p:sp>
        <p:nvSpPr>
          <p:cNvPr id="9" name="TextBox 8">
            <a:extLst>
              <a:ext uri="{FF2B5EF4-FFF2-40B4-BE49-F238E27FC236}">
                <a16:creationId xmlns:a16="http://schemas.microsoft.com/office/drawing/2014/main" id="{8CCABC28-27B9-89DA-C07F-8A4FF837748A}"/>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824832421"/>
      </p:ext>
    </p:extLst>
  </p:cSld>
  <p:clrMapOvr>
    <a:masterClrMapping/>
  </p:clrMapOvr>
  <mc:AlternateContent xmlns:mc="http://schemas.openxmlformats.org/markup-compatibility/2006" xmlns:p14="http://schemas.microsoft.com/office/powerpoint/2010/main">
    <mc:Choice Requires="p14">
      <p:transition spd="slow" p14:dur="2000" advTm="115902"/>
    </mc:Choice>
    <mc:Fallback xmlns="">
      <p:transition spd="slow" advTm="11590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The five sources of supply chain risk</a:t>
            </a:r>
            <a:endParaRPr lang="en-US" altLang="ar-EG" sz="3200" b="1" dirty="0">
              <a:solidFill>
                <a:srgbClr val="FFC000"/>
              </a:solidFill>
            </a:endParaRPr>
          </a:p>
        </p:txBody>
      </p:sp>
      <p:sp>
        <p:nvSpPr>
          <p:cNvPr id="21" name="Text Box 5">
            <a:extLst>
              <a:ext uri="{FF2B5EF4-FFF2-40B4-BE49-F238E27FC236}">
                <a16:creationId xmlns:a16="http://schemas.microsoft.com/office/drawing/2014/main" id="{6B3C74AD-212C-42EF-C2B0-3C20FC3B7A4C}"/>
              </a:ext>
            </a:extLst>
          </p:cNvPr>
          <p:cNvSpPr txBox="1">
            <a:spLocks noChangeArrowheads="1"/>
          </p:cNvSpPr>
          <p:nvPr/>
        </p:nvSpPr>
        <p:spPr bwMode="auto">
          <a:xfrm>
            <a:off x="281632" y="2734524"/>
            <a:ext cx="3561654" cy="1994766"/>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2000" dirty="0">
                <a:latin typeface="Arial" panose="020B0604020202020204" pitchFamily="34" charset="0"/>
              </a:rPr>
              <a:t> Loss of major accounts</a:t>
            </a:r>
          </a:p>
          <a:p>
            <a:pPr eaLnBrk="0" hangingPunct="0">
              <a:buClr>
                <a:srgbClr val="FF6600"/>
              </a:buClr>
              <a:buSzPct val="140000"/>
              <a:buFontTx/>
              <a:buChar char="•"/>
            </a:pPr>
            <a:r>
              <a:rPr lang="en-GB" altLang="ar-EG" sz="2000" dirty="0">
                <a:latin typeface="Arial" panose="020B0604020202020204" pitchFamily="34" charset="0"/>
              </a:rPr>
              <a:t> Volatility of demand</a:t>
            </a:r>
          </a:p>
          <a:p>
            <a:pPr eaLnBrk="0" hangingPunct="0">
              <a:buClr>
                <a:srgbClr val="FF6600"/>
              </a:buClr>
              <a:buSzPct val="140000"/>
              <a:buFontTx/>
              <a:buChar char="•"/>
            </a:pPr>
            <a:r>
              <a:rPr lang="en-GB" altLang="ar-EG" sz="2000" dirty="0">
                <a:latin typeface="Arial" panose="020B0604020202020204" pitchFamily="34" charset="0"/>
              </a:rPr>
              <a:t> Concentration of customer</a:t>
            </a:r>
            <a:br>
              <a:rPr lang="en-GB" altLang="ar-EG" sz="2000" dirty="0">
                <a:latin typeface="Arial" panose="020B0604020202020204" pitchFamily="34" charset="0"/>
              </a:rPr>
            </a:br>
            <a:r>
              <a:rPr lang="en-GB" altLang="ar-EG" sz="2000" dirty="0">
                <a:latin typeface="Arial" panose="020B0604020202020204" pitchFamily="34" charset="0"/>
              </a:rPr>
              <a:t>   base</a:t>
            </a:r>
          </a:p>
          <a:p>
            <a:pPr eaLnBrk="0" hangingPunct="0">
              <a:buClr>
                <a:srgbClr val="FF6600"/>
              </a:buClr>
              <a:buSzPct val="140000"/>
              <a:buFontTx/>
              <a:buChar char="•"/>
            </a:pPr>
            <a:r>
              <a:rPr lang="en-GB" altLang="ar-EG" sz="2000" dirty="0">
                <a:latin typeface="Arial" panose="020B0604020202020204" pitchFamily="34" charset="0"/>
              </a:rPr>
              <a:t> Short life cycles</a:t>
            </a:r>
          </a:p>
          <a:p>
            <a:pPr eaLnBrk="0" hangingPunct="0">
              <a:buClr>
                <a:srgbClr val="FF6600"/>
              </a:buClr>
              <a:buSzPct val="140000"/>
              <a:buFontTx/>
              <a:buChar char="•"/>
            </a:pPr>
            <a:r>
              <a:rPr lang="en-GB" altLang="ar-EG" sz="2000" dirty="0">
                <a:latin typeface="Arial" panose="020B0604020202020204" pitchFamily="34" charset="0"/>
              </a:rPr>
              <a:t> Innovative competitors</a:t>
            </a:r>
            <a:endParaRPr lang="en-US" altLang="ar-EG" sz="2000" dirty="0">
              <a:latin typeface="Arial" panose="020B0604020202020204" pitchFamily="34" charset="0"/>
            </a:endParaRPr>
          </a:p>
        </p:txBody>
      </p:sp>
      <p:sp>
        <p:nvSpPr>
          <p:cNvPr id="22" name="Text Box 6">
            <a:extLst>
              <a:ext uri="{FF2B5EF4-FFF2-40B4-BE49-F238E27FC236}">
                <a16:creationId xmlns:a16="http://schemas.microsoft.com/office/drawing/2014/main" id="{843A14DE-37CE-A184-8D46-C8223F79B567}"/>
              </a:ext>
            </a:extLst>
          </p:cNvPr>
          <p:cNvSpPr txBox="1">
            <a:spLocks noChangeArrowheads="1"/>
          </p:cNvSpPr>
          <p:nvPr/>
        </p:nvSpPr>
        <p:spPr bwMode="auto">
          <a:xfrm>
            <a:off x="4267225" y="2941054"/>
            <a:ext cx="3866764" cy="2031325"/>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justLow" eaLnBrk="0" hangingPunct="0">
              <a:buClr>
                <a:srgbClr val="FF6600"/>
              </a:buClr>
              <a:buSzPct val="140000"/>
              <a:buFontTx/>
              <a:buChar char="•"/>
            </a:pPr>
            <a:r>
              <a:rPr lang="en-GB" altLang="ar-EG" sz="1800" dirty="0">
                <a:latin typeface="Arial" panose="020B0604020202020204" pitchFamily="34" charset="0"/>
              </a:rPr>
              <a:t> Dependency on key suppliers</a:t>
            </a:r>
          </a:p>
          <a:p>
            <a:pPr algn="justLow" eaLnBrk="0" hangingPunct="0">
              <a:buClr>
                <a:srgbClr val="FF6600"/>
              </a:buClr>
              <a:buSzPct val="140000"/>
              <a:buFontTx/>
              <a:buChar char="•"/>
            </a:pPr>
            <a:r>
              <a:rPr lang="en-GB" altLang="ar-EG" sz="1800" dirty="0">
                <a:latin typeface="Arial" panose="020B0604020202020204" pitchFamily="34" charset="0"/>
              </a:rPr>
              <a:t> Consolidation in supply markets</a:t>
            </a:r>
          </a:p>
          <a:p>
            <a:pPr algn="justLow" eaLnBrk="0" hangingPunct="0">
              <a:buClr>
                <a:srgbClr val="FF6600"/>
              </a:buClr>
              <a:buSzPct val="140000"/>
              <a:buFontTx/>
              <a:buChar char="•"/>
            </a:pPr>
            <a:r>
              <a:rPr lang="en-GB" altLang="ar-EG" sz="1800" dirty="0">
                <a:latin typeface="Arial" panose="020B0604020202020204" pitchFamily="34" charset="0"/>
              </a:rPr>
              <a:t> </a:t>
            </a:r>
            <a:r>
              <a:rPr lang="en-US" altLang="ar-EG" sz="1800" dirty="0">
                <a:latin typeface="Arial" panose="020B0604020202020204" pitchFamily="34" charset="0"/>
              </a:rPr>
              <a:t>five sources of supply chain risk</a:t>
            </a:r>
            <a:br>
              <a:rPr lang="en-GB" altLang="ar-EG" sz="1800" dirty="0">
                <a:latin typeface="Arial" panose="020B0604020202020204" pitchFamily="34" charset="0"/>
              </a:rPr>
            </a:br>
            <a:r>
              <a:rPr lang="en-GB" altLang="ar-EG" sz="1800" dirty="0">
                <a:latin typeface="Arial" panose="020B0604020202020204" pitchFamily="34" charset="0"/>
              </a:rPr>
              <a:t>   arising from off-shore sourcing</a:t>
            </a:r>
          </a:p>
          <a:p>
            <a:pPr algn="justLow" eaLnBrk="0" hangingPunct="0">
              <a:buClr>
                <a:srgbClr val="FF6600"/>
              </a:buClr>
              <a:buSzPct val="140000"/>
              <a:buFontTx/>
              <a:buChar char="•"/>
            </a:pPr>
            <a:r>
              <a:rPr lang="en-GB" altLang="ar-EG" sz="1800" dirty="0">
                <a:latin typeface="Arial" panose="020B0604020202020204" pitchFamily="34" charset="0"/>
              </a:rPr>
              <a:t> Potential disruption at 2</a:t>
            </a:r>
            <a:r>
              <a:rPr lang="en-GB" altLang="ar-EG" sz="1800" baseline="30000" dirty="0">
                <a:latin typeface="Arial" panose="020B0604020202020204" pitchFamily="34" charset="0"/>
              </a:rPr>
              <a:t>nd</a:t>
            </a:r>
            <a:r>
              <a:rPr lang="en-GB" altLang="ar-EG" sz="1800" dirty="0">
                <a:latin typeface="Arial" panose="020B0604020202020204" pitchFamily="34" charset="0"/>
              </a:rPr>
              <a:t> tier level</a:t>
            </a:r>
          </a:p>
          <a:p>
            <a:pPr algn="justLow" eaLnBrk="0" hangingPunct="0">
              <a:buClr>
                <a:srgbClr val="FF6600"/>
              </a:buClr>
              <a:buSzPct val="140000"/>
              <a:buFontTx/>
              <a:buChar char="•"/>
            </a:pPr>
            <a:r>
              <a:rPr lang="en-GB" altLang="ar-EG" sz="1800" dirty="0">
                <a:latin typeface="Arial" panose="020B0604020202020204" pitchFamily="34" charset="0"/>
              </a:rPr>
              <a:t> Length and variability of</a:t>
            </a:r>
            <a:br>
              <a:rPr lang="en-GB" altLang="ar-EG" sz="1800" dirty="0">
                <a:latin typeface="Arial" panose="020B0604020202020204" pitchFamily="34" charset="0"/>
              </a:rPr>
            </a:br>
            <a:r>
              <a:rPr lang="en-GB" altLang="ar-EG" sz="1800" dirty="0">
                <a:latin typeface="Arial" panose="020B0604020202020204" pitchFamily="34" charset="0"/>
              </a:rPr>
              <a:t>   replenishment lead-times</a:t>
            </a:r>
            <a:endParaRPr lang="en-US" altLang="ar-EG" sz="1800" dirty="0">
              <a:latin typeface="Arial" panose="020B0604020202020204" pitchFamily="34" charset="0"/>
            </a:endParaRPr>
          </a:p>
        </p:txBody>
      </p:sp>
      <p:sp>
        <p:nvSpPr>
          <p:cNvPr id="23" name="Text Box 7">
            <a:extLst>
              <a:ext uri="{FF2B5EF4-FFF2-40B4-BE49-F238E27FC236}">
                <a16:creationId xmlns:a16="http://schemas.microsoft.com/office/drawing/2014/main" id="{469E5DBE-62F3-CC4C-65DF-D89428F66D3D}"/>
              </a:ext>
            </a:extLst>
          </p:cNvPr>
          <p:cNvSpPr txBox="1">
            <a:spLocks noChangeArrowheads="1"/>
          </p:cNvSpPr>
          <p:nvPr/>
        </p:nvSpPr>
        <p:spPr bwMode="auto">
          <a:xfrm>
            <a:off x="5202382" y="2216120"/>
            <a:ext cx="1346200"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Supply Risk</a:t>
            </a:r>
            <a:endParaRPr lang="en-US" altLang="ar-EG" sz="1600" b="1" u="sng" dirty="0">
              <a:latin typeface="Arial" panose="020B0604020202020204" pitchFamily="34" charset="0"/>
            </a:endParaRPr>
          </a:p>
        </p:txBody>
      </p:sp>
      <p:sp>
        <p:nvSpPr>
          <p:cNvPr id="24" name="Text Box 8">
            <a:extLst>
              <a:ext uri="{FF2B5EF4-FFF2-40B4-BE49-F238E27FC236}">
                <a16:creationId xmlns:a16="http://schemas.microsoft.com/office/drawing/2014/main" id="{B7ECE420-196D-D7ED-A3A6-63353CF9BB42}"/>
              </a:ext>
            </a:extLst>
          </p:cNvPr>
          <p:cNvSpPr txBox="1">
            <a:spLocks noChangeArrowheads="1"/>
          </p:cNvSpPr>
          <p:nvPr/>
        </p:nvSpPr>
        <p:spPr bwMode="auto">
          <a:xfrm>
            <a:off x="970310" y="2055615"/>
            <a:ext cx="1470025"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Demand Risk</a:t>
            </a:r>
            <a:endParaRPr lang="en-US" altLang="ar-EG" sz="1600" b="1" u="sng" dirty="0">
              <a:latin typeface="Arial" panose="020B0604020202020204" pitchFamily="34" charset="0"/>
            </a:endParaRPr>
          </a:p>
        </p:txBody>
      </p:sp>
      <p:sp>
        <p:nvSpPr>
          <p:cNvPr id="25" name="Text Box 10">
            <a:extLst>
              <a:ext uri="{FF2B5EF4-FFF2-40B4-BE49-F238E27FC236}">
                <a16:creationId xmlns:a16="http://schemas.microsoft.com/office/drawing/2014/main" id="{8081AF5D-46C2-556B-BE7D-0864B121BA86}"/>
              </a:ext>
            </a:extLst>
          </p:cNvPr>
          <p:cNvSpPr txBox="1">
            <a:spLocks noChangeArrowheads="1"/>
          </p:cNvSpPr>
          <p:nvPr/>
        </p:nvSpPr>
        <p:spPr bwMode="auto">
          <a:xfrm>
            <a:off x="9275712" y="2211029"/>
            <a:ext cx="1458912"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Process Risk</a:t>
            </a:r>
            <a:endParaRPr lang="en-US" altLang="ar-EG" sz="1600" b="1" u="sng" dirty="0">
              <a:latin typeface="Arial" panose="020B0604020202020204" pitchFamily="34" charset="0"/>
            </a:endParaRPr>
          </a:p>
        </p:txBody>
      </p:sp>
      <p:sp>
        <p:nvSpPr>
          <p:cNvPr id="30" name="Text Box 9">
            <a:extLst>
              <a:ext uri="{FF2B5EF4-FFF2-40B4-BE49-F238E27FC236}">
                <a16:creationId xmlns:a16="http://schemas.microsoft.com/office/drawing/2014/main" id="{B2109537-E291-74A7-551A-909DC729EDD8}"/>
              </a:ext>
            </a:extLst>
          </p:cNvPr>
          <p:cNvSpPr txBox="1">
            <a:spLocks noChangeArrowheads="1"/>
          </p:cNvSpPr>
          <p:nvPr/>
        </p:nvSpPr>
        <p:spPr bwMode="auto">
          <a:xfrm>
            <a:off x="8360004" y="3216391"/>
            <a:ext cx="3160964" cy="1815882"/>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Manufacturing yield variability</a:t>
            </a:r>
          </a:p>
          <a:p>
            <a:pPr eaLnBrk="0" hangingPunct="0">
              <a:buClr>
                <a:srgbClr val="FF6600"/>
              </a:buClr>
              <a:buSzPct val="140000"/>
              <a:buFontTx/>
              <a:buChar char="•"/>
            </a:pPr>
            <a:r>
              <a:rPr lang="en-GB" altLang="ar-EG" sz="1600" dirty="0">
                <a:latin typeface="Arial" panose="020B0604020202020204" pitchFamily="34" charset="0"/>
              </a:rPr>
              <a:t> Lengthy set-up times and </a:t>
            </a:r>
            <a:br>
              <a:rPr lang="en-GB" altLang="ar-EG" sz="1600" dirty="0">
                <a:latin typeface="Arial" panose="020B0604020202020204" pitchFamily="34" charset="0"/>
              </a:rPr>
            </a:br>
            <a:r>
              <a:rPr lang="en-GB" altLang="ar-EG" sz="1600" dirty="0">
                <a:latin typeface="Arial" panose="020B0604020202020204" pitchFamily="34" charset="0"/>
              </a:rPr>
              <a:t>   inflexible processes</a:t>
            </a:r>
          </a:p>
          <a:p>
            <a:pPr eaLnBrk="0" hangingPunct="0">
              <a:buClr>
                <a:srgbClr val="FF6600"/>
              </a:buClr>
              <a:buSzPct val="140000"/>
              <a:buFontTx/>
              <a:buChar char="•"/>
            </a:pPr>
            <a:r>
              <a:rPr lang="en-GB" altLang="ar-EG" sz="1600" dirty="0">
                <a:latin typeface="Arial" panose="020B0604020202020204" pitchFamily="34" charset="0"/>
              </a:rPr>
              <a:t> Equipment reliability</a:t>
            </a:r>
          </a:p>
          <a:p>
            <a:pPr eaLnBrk="0" hangingPunct="0">
              <a:buClr>
                <a:srgbClr val="FF6600"/>
              </a:buClr>
              <a:buSzPct val="140000"/>
              <a:buFontTx/>
              <a:buChar char="•"/>
            </a:pPr>
            <a:r>
              <a:rPr lang="en-GB" altLang="ar-EG" sz="1600" dirty="0">
                <a:latin typeface="Arial" panose="020B0604020202020204" pitchFamily="34" charset="0"/>
              </a:rPr>
              <a:t> Limited capacity/bottlenecks</a:t>
            </a:r>
          </a:p>
          <a:p>
            <a:pPr eaLnBrk="0" hangingPunct="0">
              <a:buClr>
                <a:srgbClr val="FF6600"/>
              </a:buClr>
              <a:buSzPct val="140000"/>
              <a:buFontTx/>
              <a:buChar char="•"/>
            </a:pPr>
            <a:r>
              <a:rPr lang="en-GB" altLang="ar-EG" sz="1600" dirty="0">
                <a:latin typeface="Arial" panose="020B0604020202020204" pitchFamily="34" charset="0"/>
              </a:rPr>
              <a:t> Outsourcing key business </a:t>
            </a:r>
            <a:br>
              <a:rPr lang="en-GB" altLang="ar-EG" sz="1600" dirty="0">
                <a:latin typeface="Arial" panose="020B0604020202020204" pitchFamily="34" charset="0"/>
              </a:rPr>
            </a:br>
            <a:r>
              <a:rPr lang="en-GB" altLang="ar-EG" sz="1600" dirty="0">
                <a:latin typeface="Arial" panose="020B0604020202020204" pitchFamily="34" charset="0"/>
              </a:rPr>
              <a:t>   processes</a:t>
            </a:r>
            <a:endParaRPr lang="en-US" altLang="ar-EG" sz="1600" dirty="0">
              <a:latin typeface="Arial" panose="020B0604020202020204" pitchFamily="34" charset="0"/>
            </a:endParaRPr>
          </a:p>
        </p:txBody>
      </p:sp>
      <p:sp>
        <p:nvSpPr>
          <p:cNvPr id="7" name="TextBox 6">
            <a:extLst>
              <a:ext uri="{FF2B5EF4-FFF2-40B4-BE49-F238E27FC236}">
                <a16:creationId xmlns:a16="http://schemas.microsoft.com/office/drawing/2014/main" id="{D2504A53-D7EE-C097-3271-F091831D99C8}"/>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997114994"/>
      </p:ext>
    </p:extLst>
  </p:cSld>
  <p:clrMapOvr>
    <a:masterClrMapping/>
  </p:clrMapOvr>
  <mc:AlternateContent xmlns:mc="http://schemas.openxmlformats.org/markup-compatibility/2006" xmlns:p14="http://schemas.microsoft.com/office/powerpoint/2010/main">
    <mc:Choice Requires="p14">
      <p:transition spd="slow" p14:dur="2000" advTm="28514"/>
    </mc:Choice>
    <mc:Fallback xmlns="">
      <p:transition spd="slow" advTm="285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ppt_x"/>
                                          </p:val>
                                        </p:tav>
                                        <p:tav tm="100000">
                                          <p:val>
                                            <p:strVal val="#ppt_x"/>
                                          </p:val>
                                        </p:tav>
                                      </p:tavLst>
                                    </p:anim>
                                    <p:anim calcmode="lin" valueType="num">
                                      <p:cBhvr additive="base">
                                        <p:cTn id="1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fill="hold"/>
                                        <p:tgtEl>
                                          <p:spTgt spid="24"/>
                                        </p:tgtEl>
                                        <p:attrNameLst>
                                          <p:attrName>ppt_x</p:attrName>
                                        </p:attrNameLst>
                                      </p:cBhvr>
                                      <p:tavLst>
                                        <p:tav tm="0">
                                          <p:val>
                                            <p:strVal val="#ppt_x"/>
                                          </p:val>
                                        </p:tav>
                                        <p:tav tm="100000">
                                          <p:val>
                                            <p:strVal val="#ppt_x"/>
                                          </p:val>
                                        </p:tav>
                                      </p:tavLst>
                                    </p:anim>
                                    <p:anim calcmode="lin" valueType="num">
                                      <p:cBhvr additive="base">
                                        <p:cTn id="3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ppt_x"/>
                                          </p:val>
                                        </p:tav>
                                        <p:tav tm="100000">
                                          <p:val>
                                            <p:strVal val="#ppt_x"/>
                                          </p:val>
                                        </p:tav>
                                      </p:tavLst>
                                    </p:anim>
                                    <p:anim calcmode="lin" valueType="num">
                                      <p:cBhvr additive="base">
                                        <p:cTn id="3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3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The five sources of supply chain risk</a:t>
            </a:r>
            <a:endParaRPr lang="en-US" altLang="ar-EG" sz="3200" b="1" dirty="0">
              <a:solidFill>
                <a:srgbClr val="FFC000"/>
              </a:solidFill>
            </a:endParaRPr>
          </a:p>
        </p:txBody>
      </p:sp>
      <p:sp>
        <p:nvSpPr>
          <p:cNvPr id="26" name="Text Box 11">
            <a:extLst>
              <a:ext uri="{FF2B5EF4-FFF2-40B4-BE49-F238E27FC236}">
                <a16:creationId xmlns:a16="http://schemas.microsoft.com/office/drawing/2014/main" id="{F5CC60A8-E466-08FB-5B5A-B460E7C94F72}"/>
              </a:ext>
            </a:extLst>
          </p:cNvPr>
          <p:cNvSpPr txBox="1">
            <a:spLocks noChangeArrowheads="1"/>
          </p:cNvSpPr>
          <p:nvPr/>
        </p:nvSpPr>
        <p:spPr bwMode="auto">
          <a:xfrm>
            <a:off x="658194" y="2843275"/>
            <a:ext cx="6413935" cy="1938992"/>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dirty="0">
                <a:latin typeface="Arial" panose="020B0604020202020204" pitchFamily="34" charset="0"/>
              </a:rPr>
              <a:t> Asymmetric power relationships</a:t>
            </a:r>
          </a:p>
          <a:p>
            <a:pPr eaLnBrk="0" hangingPunct="0">
              <a:buClr>
                <a:srgbClr val="FF6600"/>
              </a:buClr>
              <a:buSzPct val="140000"/>
              <a:buFontTx/>
              <a:buChar char="•"/>
            </a:pPr>
            <a:r>
              <a:rPr lang="en-GB" altLang="ar-EG" dirty="0">
                <a:latin typeface="Arial" panose="020B0604020202020204" pitchFamily="34" charset="0"/>
              </a:rPr>
              <a:t> Poor visibility along the pipeline</a:t>
            </a:r>
          </a:p>
          <a:p>
            <a:pPr eaLnBrk="0" hangingPunct="0">
              <a:buClr>
                <a:srgbClr val="FF6600"/>
              </a:buClr>
              <a:buSzPct val="140000"/>
              <a:buFontTx/>
              <a:buChar char="•"/>
            </a:pPr>
            <a:r>
              <a:rPr lang="en-GB" altLang="ar-EG" dirty="0">
                <a:latin typeface="Arial" panose="020B0604020202020204" pitchFamily="34" charset="0"/>
              </a:rPr>
              <a:t> Inappropriate rules that distort demand</a:t>
            </a:r>
          </a:p>
          <a:p>
            <a:pPr eaLnBrk="0" hangingPunct="0">
              <a:buClr>
                <a:srgbClr val="FF6600"/>
              </a:buClr>
              <a:buSzPct val="140000"/>
              <a:buFontTx/>
              <a:buChar char="•"/>
            </a:pPr>
            <a:r>
              <a:rPr lang="en-GB" altLang="ar-EG" dirty="0">
                <a:latin typeface="Arial" panose="020B0604020202020204" pitchFamily="34" charset="0"/>
              </a:rPr>
              <a:t> Lack of collaborative planning and forecasts</a:t>
            </a:r>
          </a:p>
          <a:p>
            <a:pPr eaLnBrk="0" hangingPunct="0">
              <a:buClr>
                <a:srgbClr val="FF6600"/>
              </a:buClr>
              <a:buSzPct val="140000"/>
              <a:buFontTx/>
              <a:buChar char="•"/>
            </a:pPr>
            <a:r>
              <a:rPr lang="en-GB" altLang="ar-EG" dirty="0">
                <a:latin typeface="Arial" panose="020B0604020202020204" pitchFamily="34" charset="0"/>
              </a:rPr>
              <a:t> Bullwhip effects due to multiple echelons</a:t>
            </a:r>
            <a:endParaRPr lang="en-US" altLang="ar-EG" dirty="0">
              <a:latin typeface="Arial" panose="020B0604020202020204" pitchFamily="34" charset="0"/>
            </a:endParaRPr>
          </a:p>
        </p:txBody>
      </p:sp>
      <p:sp>
        <p:nvSpPr>
          <p:cNvPr id="27" name="Text Box 12">
            <a:extLst>
              <a:ext uri="{FF2B5EF4-FFF2-40B4-BE49-F238E27FC236}">
                <a16:creationId xmlns:a16="http://schemas.microsoft.com/office/drawing/2014/main" id="{FFEE2030-9734-B544-714B-C10800494CB8}"/>
              </a:ext>
            </a:extLst>
          </p:cNvPr>
          <p:cNvSpPr txBox="1">
            <a:spLocks noChangeArrowheads="1"/>
          </p:cNvSpPr>
          <p:nvPr/>
        </p:nvSpPr>
        <p:spPr bwMode="auto">
          <a:xfrm>
            <a:off x="1596724" y="1988435"/>
            <a:ext cx="3313728" cy="461665"/>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b="1" u="sng" dirty="0">
                <a:latin typeface="Arial" panose="020B0604020202020204" pitchFamily="34" charset="0"/>
              </a:rPr>
              <a:t>Network/Control Risk</a:t>
            </a:r>
            <a:endParaRPr lang="en-US" altLang="ar-EG" b="1" u="sng" dirty="0">
              <a:latin typeface="Arial" panose="020B0604020202020204" pitchFamily="34" charset="0"/>
            </a:endParaRPr>
          </a:p>
        </p:txBody>
      </p:sp>
      <p:sp>
        <p:nvSpPr>
          <p:cNvPr id="28" name="Text Box 13">
            <a:extLst>
              <a:ext uri="{FF2B5EF4-FFF2-40B4-BE49-F238E27FC236}">
                <a16:creationId xmlns:a16="http://schemas.microsoft.com/office/drawing/2014/main" id="{6D790780-1235-DE3C-ED71-3C8D371A10BA}"/>
              </a:ext>
            </a:extLst>
          </p:cNvPr>
          <p:cNvSpPr txBox="1">
            <a:spLocks noChangeArrowheads="1"/>
          </p:cNvSpPr>
          <p:nvPr/>
        </p:nvSpPr>
        <p:spPr bwMode="auto">
          <a:xfrm>
            <a:off x="7599709" y="2929129"/>
            <a:ext cx="3853034" cy="1938992"/>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dirty="0">
                <a:latin typeface="Arial" panose="020B0604020202020204" pitchFamily="34" charset="0"/>
              </a:rPr>
              <a:t> Natural disasters</a:t>
            </a:r>
          </a:p>
          <a:p>
            <a:pPr eaLnBrk="0" hangingPunct="0">
              <a:buClr>
                <a:srgbClr val="FF6600"/>
              </a:buClr>
              <a:buSzPct val="140000"/>
              <a:buFontTx/>
              <a:buChar char="•"/>
            </a:pPr>
            <a:r>
              <a:rPr lang="en-GB" altLang="ar-EG" dirty="0">
                <a:latin typeface="Arial" panose="020B0604020202020204" pitchFamily="34" charset="0"/>
              </a:rPr>
              <a:t> Terrorism and war</a:t>
            </a:r>
          </a:p>
          <a:p>
            <a:pPr eaLnBrk="0" hangingPunct="0">
              <a:buClr>
                <a:srgbClr val="FF6600"/>
              </a:buClr>
              <a:buSzPct val="140000"/>
              <a:buFontTx/>
              <a:buChar char="•"/>
            </a:pPr>
            <a:r>
              <a:rPr lang="en-GB" altLang="ar-EG" dirty="0">
                <a:latin typeface="Arial" panose="020B0604020202020204" pitchFamily="34" charset="0"/>
              </a:rPr>
              <a:t> Regulatory changes</a:t>
            </a:r>
          </a:p>
          <a:p>
            <a:pPr eaLnBrk="0" hangingPunct="0">
              <a:buClr>
                <a:srgbClr val="FF6600"/>
              </a:buClr>
              <a:buSzPct val="140000"/>
              <a:buFontTx/>
              <a:buChar char="•"/>
            </a:pPr>
            <a:r>
              <a:rPr lang="en-GB" altLang="ar-EG" dirty="0">
                <a:latin typeface="Arial" panose="020B0604020202020204" pitchFamily="34" charset="0"/>
              </a:rPr>
              <a:t> Tax, duties and quotas</a:t>
            </a:r>
          </a:p>
          <a:p>
            <a:pPr eaLnBrk="0" hangingPunct="0">
              <a:buClr>
                <a:srgbClr val="FF6600"/>
              </a:buClr>
              <a:buSzPct val="140000"/>
              <a:buFontTx/>
              <a:buChar char="•"/>
            </a:pPr>
            <a:r>
              <a:rPr lang="en-GB" altLang="ar-EG" dirty="0">
                <a:latin typeface="Arial" panose="020B0604020202020204" pitchFamily="34" charset="0"/>
              </a:rPr>
              <a:t> Strikes</a:t>
            </a:r>
            <a:endParaRPr lang="en-US" altLang="ar-EG" dirty="0">
              <a:latin typeface="Arial" panose="020B0604020202020204" pitchFamily="34" charset="0"/>
            </a:endParaRPr>
          </a:p>
        </p:txBody>
      </p:sp>
      <p:sp>
        <p:nvSpPr>
          <p:cNvPr id="29" name="Text Box 14">
            <a:extLst>
              <a:ext uri="{FF2B5EF4-FFF2-40B4-BE49-F238E27FC236}">
                <a16:creationId xmlns:a16="http://schemas.microsoft.com/office/drawing/2014/main" id="{F6E9533F-0528-D0D3-46A0-F364FC10295C}"/>
              </a:ext>
            </a:extLst>
          </p:cNvPr>
          <p:cNvSpPr txBox="1">
            <a:spLocks noChangeArrowheads="1"/>
          </p:cNvSpPr>
          <p:nvPr/>
        </p:nvSpPr>
        <p:spPr bwMode="auto">
          <a:xfrm>
            <a:off x="8074974" y="1873804"/>
            <a:ext cx="2364751" cy="40011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2000" b="1" u="sng" dirty="0">
                <a:latin typeface="Arial" panose="020B0604020202020204" pitchFamily="34" charset="0"/>
              </a:rPr>
              <a:t>Environment Risk</a:t>
            </a:r>
            <a:endParaRPr lang="en-US" altLang="ar-EG" sz="2000" b="1" u="sng" dirty="0">
              <a:latin typeface="Arial" panose="020B0604020202020204" pitchFamily="34" charset="0"/>
            </a:endParaRPr>
          </a:p>
        </p:txBody>
      </p:sp>
      <p:sp>
        <p:nvSpPr>
          <p:cNvPr id="9" name="TextBox 8">
            <a:extLst>
              <a:ext uri="{FF2B5EF4-FFF2-40B4-BE49-F238E27FC236}">
                <a16:creationId xmlns:a16="http://schemas.microsoft.com/office/drawing/2014/main" id="{AC17257E-EEE9-5188-874F-A63D7EA9EFD4}"/>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736554439"/>
      </p:ext>
    </p:extLst>
  </p:cSld>
  <p:clrMapOvr>
    <a:masterClrMapping/>
  </p:clrMapOvr>
  <mc:AlternateContent xmlns:mc="http://schemas.openxmlformats.org/markup-compatibility/2006" xmlns:p14="http://schemas.microsoft.com/office/powerpoint/2010/main">
    <mc:Choice Requires="p14">
      <p:transition spd="slow" p14:dur="2000" advTm="96630"/>
    </mc:Choice>
    <mc:Fallback xmlns="">
      <p:transition spd="slow" advTm="966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7">
                                            <p:txEl>
                                              <p:pRg st="0" end="0"/>
                                            </p:txEl>
                                          </p:spTgt>
                                        </p:tgtEl>
                                        <p:attrNameLst>
                                          <p:attrName>style.visibility</p:attrName>
                                        </p:attrNameLst>
                                      </p:cBhvr>
                                      <p:to>
                                        <p:strVal val="visible"/>
                                      </p:to>
                                    </p:set>
                                    <p:anim calcmode="lin" valueType="num">
                                      <p:cBhvr additive="base">
                                        <p:cTn id="7" dur="500" fill="hold"/>
                                        <p:tgtEl>
                                          <p:spTgt spid="2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ppt_x"/>
                                          </p:val>
                                        </p:tav>
                                        <p:tav tm="100000">
                                          <p:val>
                                            <p:strVal val="#ppt_x"/>
                                          </p:val>
                                        </p:tav>
                                      </p:tavLst>
                                    </p:anim>
                                    <p:anim calcmode="lin" valueType="num">
                                      <p:cBhvr additive="base">
                                        <p:cTn id="1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500" fill="hold"/>
                                        <p:tgtEl>
                                          <p:spTgt spid="29"/>
                                        </p:tgtEl>
                                        <p:attrNameLst>
                                          <p:attrName>ppt_x</p:attrName>
                                        </p:attrNameLst>
                                      </p:cBhvr>
                                      <p:tavLst>
                                        <p:tav tm="0">
                                          <p:val>
                                            <p:strVal val="#ppt_x"/>
                                          </p:val>
                                        </p:tav>
                                        <p:tav tm="100000">
                                          <p:val>
                                            <p:strVal val="#ppt_x"/>
                                          </p:val>
                                        </p:tav>
                                      </p:tavLst>
                                    </p:anim>
                                    <p:anim calcmode="lin" valueType="num">
                                      <p:cBhvr additive="base">
                                        <p:cTn id="2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500" fill="hold"/>
                                        <p:tgtEl>
                                          <p:spTgt spid="28"/>
                                        </p:tgtEl>
                                        <p:attrNameLst>
                                          <p:attrName>ppt_x</p:attrName>
                                        </p:attrNameLst>
                                      </p:cBhvr>
                                      <p:tavLst>
                                        <p:tav tm="0">
                                          <p:val>
                                            <p:strVal val="#ppt_x"/>
                                          </p:val>
                                        </p:tav>
                                        <p:tav tm="100000">
                                          <p:val>
                                            <p:strVal val="#ppt_x"/>
                                          </p:val>
                                        </p:tav>
                                      </p:tavLst>
                                    </p:anim>
                                    <p:anim calcmode="lin" valueType="num">
                                      <p:cBhvr additive="base">
                                        <p:cTn id="26"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8" grpId="0"/>
      <p:bldP spid="2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3460" y="6106071"/>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11" name="TextBox 10">
            <a:extLst>
              <a:ext uri="{FF2B5EF4-FFF2-40B4-BE49-F238E27FC236}">
                <a16:creationId xmlns:a16="http://schemas.microsoft.com/office/drawing/2014/main" id="{3F0156FC-E24C-CB77-963D-B5BEFC40C12E}"/>
              </a:ext>
            </a:extLst>
          </p:cNvPr>
          <p:cNvSpPr txBox="1"/>
          <p:nvPr/>
        </p:nvSpPr>
        <p:spPr>
          <a:xfrm>
            <a:off x="2835564" y="482945"/>
            <a:ext cx="8081818" cy="707886"/>
          </a:xfrm>
          <a:prstGeom prst="rect">
            <a:avLst/>
          </a:prstGeom>
          <a:noFill/>
        </p:spPr>
        <p:txBody>
          <a:bodyPr wrap="square">
            <a:spAutoFit/>
          </a:bodyPr>
          <a:lstStyle/>
          <a:p>
            <a:r>
              <a:rPr lang="en-GB" altLang="ar-EG" sz="4000" b="1" dirty="0">
                <a:solidFill>
                  <a:srgbClr val="FFC000"/>
                </a:solidFill>
              </a:rPr>
              <a:t>The challenge of global logistics</a:t>
            </a:r>
            <a:endParaRPr lang="ar-EG" sz="3200" dirty="0">
              <a:solidFill>
                <a:srgbClr val="FFC000"/>
              </a:solidFill>
            </a:endParaRPr>
          </a:p>
        </p:txBody>
      </p:sp>
      <p:sp>
        <p:nvSpPr>
          <p:cNvPr id="15" name="Freeform 7">
            <a:extLst>
              <a:ext uri="{FF2B5EF4-FFF2-40B4-BE49-F238E27FC236}">
                <a16:creationId xmlns:a16="http://schemas.microsoft.com/office/drawing/2014/main" id="{2491646E-E970-5196-AFCC-90B4ACEB7F2C}"/>
              </a:ext>
            </a:extLst>
          </p:cNvPr>
          <p:cNvSpPr>
            <a:spLocks noChangeAspect="1" noEditPoints="1"/>
          </p:cNvSpPr>
          <p:nvPr/>
        </p:nvSpPr>
        <p:spPr bwMode="auto">
          <a:xfrm>
            <a:off x="3625562" y="1344958"/>
            <a:ext cx="4930775" cy="4346575"/>
          </a:xfrm>
          <a:custGeom>
            <a:avLst/>
            <a:gdLst>
              <a:gd name="T0" fmla="*/ 1366 w 6542"/>
              <a:gd name="T1" fmla="*/ 735 h 5766"/>
              <a:gd name="T2" fmla="*/ 2083 w 6542"/>
              <a:gd name="T3" fmla="*/ 783 h 5766"/>
              <a:gd name="T4" fmla="*/ 3187 w 6542"/>
              <a:gd name="T5" fmla="*/ 351 h 5766"/>
              <a:gd name="T6" fmla="*/ 3204 w 6542"/>
              <a:gd name="T7" fmla="*/ 2 h 5766"/>
              <a:gd name="T8" fmla="*/ 1603 w 6542"/>
              <a:gd name="T9" fmla="*/ 468 h 5766"/>
              <a:gd name="T10" fmla="*/ 621 w 6542"/>
              <a:gd name="T11" fmla="*/ 1410 h 5766"/>
              <a:gd name="T12" fmla="*/ 3659 w 6542"/>
              <a:gd name="T13" fmla="*/ 2328 h 5766"/>
              <a:gd name="T14" fmla="*/ 3154 w 6542"/>
              <a:gd name="T15" fmla="*/ 2387 h 5766"/>
              <a:gd name="T16" fmla="*/ 2545 w 6542"/>
              <a:gd name="T17" fmla="*/ 2340 h 5766"/>
              <a:gd name="T18" fmla="*/ 2236 w 6542"/>
              <a:gd name="T19" fmla="*/ 2023 h 5766"/>
              <a:gd name="T20" fmla="*/ 1507 w 6542"/>
              <a:gd name="T21" fmla="*/ 2234 h 5766"/>
              <a:gd name="T22" fmla="*/ 969 w 6542"/>
              <a:gd name="T23" fmla="*/ 2874 h 5766"/>
              <a:gd name="T24" fmla="*/ 1322 w 6542"/>
              <a:gd name="T25" fmla="*/ 3781 h 5766"/>
              <a:gd name="T26" fmla="*/ 2050 w 6542"/>
              <a:gd name="T27" fmla="*/ 3912 h 5766"/>
              <a:gd name="T28" fmla="*/ 2329 w 6542"/>
              <a:gd name="T29" fmla="*/ 4507 h 5766"/>
              <a:gd name="T30" fmla="*/ 2686 w 6542"/>
              <a:gd name="T31" fmla="*/ 5540 h 5766"/>
              <a:gd name="T32" fmla="*/ 3452 w 6542"/>
              <a:gd name="T33" fmla="*/ 5591 h 5766"/>
              <a:gd name="T34" fmla="*/ 4032 w 6542"/>
              <a:gd name="T35" fmla="*/ 4744 h 5766"/>
              <a:gd name="T36" fmla="*/ 4103 w 6542"/>
              <a:gd name="T37" fmla="*/ 4176 h 5766"/>
              <a:gd name="T38" fmla="*/ 4421 w 6542"/>
              <a:gd name="T39" fmla="*/ 3549 h 5766"/>
              <a:gd name="T40" fmla="*/ 4036 w 6542"/>
              <a:gd name="T41" fmla="*/ 3391 h 5766"/>
              <a:gd name="T42" fmla="*/ 3739 w 6542"/>
              <a:gd name="T43" fmla="*/ 2849 h 5766"/>
              <a:gd name="T44" fmla="*/ 3623 w 6542"/>
              <a:gd name="T45" fmla="*/ 2529 h 5766"/>
              <a:gd name="T46" fmla="*/ 5005 w 6542"/>
              <a:gd name="T47" fmla="*/ 2914 h 5766"/>
              <a:gd name="T48" fmla="*/ 4213 w 6542"/>
              <a:gd name="T49" fmla="*/ 2509 h 5766"/>
              <a:gd name="T50" fmla="*/ 4691 w 6542"/>
              <a:gd name="T51" fmla="*/ 2668 h 5766"/>
              <a:gd name="T52" fmla="*/ 5397 w 6542"/>
              <a:gd name="T53" fmla="*/ 2847 h 5766"/>
              <a:gd name="T54" fmla="*/ 5525 w 6542"/>
              <a:gd name="T55" fmla="*/ 2730 h 5766"/>
              <a:gd name="T56" fmla="*/ 5724 w 6542"/>
              <a:gd name="T57" fmla="*/ 3295 h 5766"/>
              <a:gd name="T58" fmla="*/ 5923 w 6542"/>
              <a:gd name="T59" fmla="*/ 2840 h 5766"/>
              <a:gd name="T60" fmla="*/ 6233 w 6542"/>
              <a:gd name="T61" fmla="*/ 2684 h 5766"/>
              <a:gd name="T62" fmla="*/ 6421 w 6542"/>
              <a:gd name="T63" fmla="*/ 2375 h 5766"/>
              <a:gd name="T64" fmla="*/ 5978 w 6542"/>
              <a:gd name="T65" fmla="*/ 1461 h 5766"/>
              <a:gd name="T66" fmla="*/ 4985 w 6542"/>
              <a:gd name="T67" fmla="*/ 492 h 5766"/>
              <a:gd name="T68" fmla="*/ 4157 w 6542"/>
              <a:gd name="T69" fmla="*/ 244 h 5766"/>
              <a:gd name="T70" fmla="*/ 3996 w 6542"/>
              <a:gd name="T71" fmla="*/ 544 h 5766"/>
              <a:gd name="T72" fmla="*/ 3859 w 6542"/>
              <a:gd name="T73" fmla="*/ 648 h 5766"/>
              <a:gd name="T74" fmla="*/ 3174 w 6542"/>
              <a:gd name="T75" fmla="*/ 542 h 5766"/>
              <a:gd name="T76" fmla="*/ 2962 w 6542"/>
              <a:gd name="T77" fmla="*/ 901 h 5766"/>
              <a:gd name="T78" fmla="*/ 3129 w 6542"/>
              <a:gd name="T79" fmla="*/ 975 h 5766"/>
              <a:gd name="T80" fmla="*/ 2894 w 6542"/>
              <a:gd name="T81" fmla="*/ 1163 h 5766"/>
              <a:gd name="T82" fmla="*/ 2794 w 6542"/>
              <a:gd name="T83" fmla="*/ 1102 h 5766"/>
              <a:gd name="T84" fmla="*/ 2323 w 6542"/>
              <a:gd name="T85" fmla="*/ 1340 h 5766"/>
              <a:gd name="T86" fmla="*/ 2063 w 6542"/>
              <a:gd name="T87" fmla="*/ 1546 h 5766"/>
              <a:gd name="T88" fmla="*/ 1714 w 6542"/>
              <a:gd name="T89" fmla="*/ 1630 h 5766"/>
              <a:gd name="T90" fmla="*/ 1961 w 6542"/>
              <a:gd name="T91" fmla="*/ 2034 h 5766"/>
              <a:gd name="T92" fmla="*/ 2374 w 6542"/>
              <a:gd name="T93" fmla="*/ 1735 h 5766"/>
              <a:gd name="T94" fmla="*/ 2667 w 6542"/>
              <a:gd name="T95" fmla="*/ 2204 h 5766"/>
              <a:gd name="T96" fmla="*/ 3110 w 6542"/>
              <a:gd name="T97" fmla="*/ 2044 h 5766"/>
              <a:gd name="T98" fmla="*/ 3404 w 6542"/>
              <a:gd name="T99" fmla="*/ 1853 h 5766"/>
              <a:gd name="T100" fmla="*/ 3743 w 6542"/>
              <a:gd name="T101" fmla="*/ 1677 h 5766"/>
              <a:gd name="T102" fmla="*/ 3836 w 6542"/>
              <a:gd name="T103" fmla="*/ 2021 h 5766"/>
              <a:gd name="T104" fmla="*/ 3172 w 6542"/>
              <a:gd name="T105" fmla="*/ 1974 h 5766"/>
              <a:gd name="T106" fmla="*/ 4315 w 6542"/>
              <a:gd name="T107" fmla="*/ 1732 h 5766"/>
              <a:gd name="T108" fmla="*/ 4446 w 6542"/>
              <a:gd name="T109" fmla="*/ 1735 h 5766"/>
              <a:gd name="T110" fmla="*/ 387 w 6542"/>
              <a:gd name="T111" fmla="*/ 4325 h 5766"/>
              <a:gd name="T112" fmla="*/ 261 w 6542"/>
              <a:gd name="T113" fmla="*/ 3748 h 5766"/>
              <a:gd name="T114" fmla="*/ 20 w 6542"/>
              <a:gd name="T115" fmla="*/ 3710 h 5766"/>
              <a:gd name="T116" fmla="*/ 4228 w 6542"/>
              <a:gd name="T117" fmla="*/ 5293 h 5766"/>
              <a:gd name="T118" fmla="*/ 4596 w 6542"/>
              <a:gd name="T119" fmla="*/ 4725 h 5766"/>
              <a:gd name="T120" fmla="*/ 4396 w 6542"/>
              <a:gd name="T121" fmla="*/ 5247 h 5766"/>
              <a:gd name="T122" fmla="*/ 6370 w 6542"/>
              <a:gd name="T123" fmla="*/ 3199 h 5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42" h="5766">
                <a:moveTo>
                  <a:pt x="615" y="1479"/>
                </a:moveTo>
                <a:lnTo>
                  <a:pt x="646" y="1468"/>
                </a:lnTo>
                <a:lnTo>
                  <a:pt x="676" y="1453"/>
                </a:lnTo>
                <a:lnTo>
                  <a:pt x="705" y="1435"/>
                </a:lnTo>
                <a:lnTo>
                  <a:pt x="735" y="1416"/>
                </a:lnTo>
                <a:lnTo>
                  <a:pt x="764" y="1394"/>
                </a:lnTo>
                <a:lnTo>
                  <a:pt x="791" y="1371"/>
                </a:lnTo>
                <a:lnTo>
                  <a:pt x="820" y="1345"/>
                </a:lnTo>
                <a:lnTo>
                  <a:pt x="847" y="1319"/>
                </a:lnTo>
                <a:lnTo>
                  <a:pt x="875" y="1290"/>
                </a:lnTo>
                <a:lnTo>
                  <a:pt x="901" y="1260"/>
                </a:lnTo>
                <a:lnTo>
                  <a:pt x="928" y="1230"/>
                </a:lnTo>
                <a:lnTo>
                  <a:pt x="954" y="1198"/>
                </a:lnTo>
                <a:lnTo>
                  <a:pt x="981" y="1167"/>
                </a:lnTo>
                <a:lnTo>
                  <a:pt x="1007" y="1133"/>
                </a:lnTo>
                <a:lnTo>
                  <a:pt x="1032" y="1101"/>
                </a:lnTo>
                <a:lnTo>
                  <a:pt x="1058" y="1068"/>
                </a:lnTo>
                <a:lnTo>
                  <a:pt x="1084" y="1035"/>
                </a:lnTo>
                <a:lnTo>
                  <a:pt x="1109" y="1002"/>
                </a:lnTo>
                <a:lnTo>
                  <a:pt x="1134" y="970"/>
                </a:lnTo>
                <a:lnTo>
                  <a:pt x="1160" y="939"/>
                </a:lnTo>
                <a:lnTo>
                  <a:pt x="1185" y="909"/>
                </a:lnTo>
                <a:lnTo>
                  <a:pt x="1211" y="879"/>
                </a:lnTo>
                <a:lnTo>
                  <a:pt x="1236" y="851"/>
                </a:lnTo>
                <a:lnTo>
                  <a:pt x="1263" y="824"/>
                </a:lnTo>
                <a:lnTo>
                  <a:pt x="1289" y="799"/>
                </a:lnTo>
                <a:lnTo>
                  <a:pt x="1314" y="775"/>
                </a:lnTo>
                <a:lnTo>
                  <a:pt x="1340" y="754"/>
                </a:lnTo>
                <a:lnTo>
                  <a:pt x="1366" y="735"/>
                </a:lnTo>
                <a:lnTo>
                  <a:pt x="1394" y="718"/>
                </a:lnTo>
                <a:lnTo>
                  <a:pt x="1420" y="704"/>
                </a:lnTo>
                <a:lnTo>
                  <a:pt x="1447" y="693"/>
                </a:lnTo>
                <a:lnTo>
                  <a:pt x="1475" y="684"/>
                </a:lnTo>
                <a:lnTo>
                  <a:pt x="1547" y="684"/>
                </a:lnTo>
                <a:lnTo>
                  <a:pt x="1567" y="685"/>
                </a:lnTo>
                <a:lnTo>
                  <a:pt x="1587" y="689"/>
                </a:lnTo>
                <a:lnTo>
                  <a:pt x="1606" y="694"/>
                </a:lnTo>
                <a:lnTo>
                  <a:pt x="1624" y="701"/>
                </a:lnTo>
                <a:lnTo>
                  <a:pt x="1643" y="709"/>
                </a:lnTo>
                <a:lnTo>
                  <a:pt x="1660" y="719"/>
                </a:lnTo>
                <a:lnTo>
                  <a:pt x="1679" y="729"/>
                </a:lnTo>
                <a:lnTo>
                  <a:pt x="1698" y="739"/>
                </a:lnTo>
                <a:lnTo>
                  <a:pt x="1717" y="749"/>
                </a:lnTo>
                <a:lnTo>
                  <a:pt x="1737" y="759"/>
                </a:lnTo>
                <a:lnTo>
                  <a:pt x="1758" y="769"/>
                </a:lnTo>
                <a:lnTo>
                  <a:pt x="1779" y="776"/>
                </a:lnTo>
                <a:lnTo>
                  <a:pt x="1801" y="784"/>
                </a:lnTo>
                <a:lnTo>
                  <a:pt x="1825" y="789"/>
                </a:lnTo>
                <a:lnTo>
                  <a:pt x="1850" y="793"/>
                </a:lnTo>
                <a:lnTo>
                  <a:pt x="1876" y="794"/>
                </a:lnTo>
                <a:lnTo>
                  <a:pt x="1950" y="866"/>
                </a:lnTo>
                <a:lnTo>
                  <a:pt x="1976" y="855"/>
                </a:lnTo>
                <a:lnTo>
                  <a:pt x="1999" y="845"/>
                </a:lnTo>
                <a:lnTo>
                  <a:pt x="2019" y="836"/>
                </a:lnTo>
                <a:lnTo>
                  <a:pt x="2037" y="826"/>
                </a:lnTo>
                <a:lnTo>
                  <a:pt x="2053" y="815"/>
                </a:lnTo>
                <a:lnTo>
                  <a:pt x="2068" y="801"/>
                </a:lnTo>
                <a:lnTo>
                  <a:pt x="2083" y="783"/>
                </a:lnTo>
                <a:lnTo>
                  <a:pt x="2097" y="758"/>
                </a:lnTo>
                <a:lnTo>
                  <a:pt x="2353" y="758"/>
                </a:lnTo>
                <a:lnTo>
                  <a:pt x="2378" y="735"/>
                </a:lnTo>
                <a:lnTo>
                  <a:pt x="2404" y="714"/>
                </a:lnTo>
                <a:lnTo>
                  <a:pt x="2431" y="694"/>
                </a:lnTo>
                <a:lnTo>
                  <a:pt x="2461" y="675"/>
                </a:lnTo>
                <a:lnTo>
                  <a:pt x="2491" y="659"/>
                </a:lnTo>
                <a:lnTo>
                  <a:pt x="2523" y="643"/>
                </a:lnTo>
                <a:lnTo>
                  <a:pt x="2555" y="629"/>
                </a:lnTo>
                <a:lnTo>
                  <a:pt x="2589" y="615"/>
                </a:lnTo>
                <a:lnTo>
                  <a:pt x="2622" y="603"/>
                </a:lnTo>
                <a:lnTo>
                  <a:pt x="2656" y="590"/>
                </a:lnTo>
                <a:lnTo>
                  <a:pt x="2691" y="579"/>
                </a:lnTo>
                <a:lnTo>
                  <a:pt x="2726" y="568"/>
                </a:lnTo>
                <a:lnTo>
                  <a:pt x="2761" y="557"/>
                </a:lnTo>
                <a:lnTo>
                  <a:pt x="2796" y="547"/>
                </a:lnTo>
                <a:lnTo>
                  <a:pt x="2831" y="536"/>
                </a:lnTo>
                <a:lnTo>
                  <a:pt x="2866" y="524"/>
                </a:lnTo>
                <a:lnTo>
                  <a:pt x="2899" y="513"/>
                </a:lnTo>
                <a:lnTo>
                  <a:pt x="2933" y="502"/>
                </a:lnTo>
                <a:lnTo>
                  <a:pt x="2965" y="489"/>
                </a:lnTo>
                <a:lnTo>
                  <a:pt x="2998" y="476"/>
                </a:lnTo>
                <a:lnTo>
                  <a:pt x="3029" y="462"/>
                </a:lnTo>
                <a:lnTo>
                  <a:pt x="3059" y="447"/>
                </a:lnTo>
                <a:lnTo>
                  <a:pt x="3088" y="431"/>
                </a:lnTo>
                <a:lnTo>
                  <a:pt x="3115" y="413"/>
                </a:lnTo>
                <a:lnTo>
                  <a:pt x="3140" y="393"/>
                </a:lnTo>
                <a:lnTo>
                  <a:pt x="3165" y="373"/>
                </a:lnTo>
                <a:lnTo>
                  <a:pt x="3187" y="351"/>
                </a:lnTo>
                <a:lnTo>
                  <a:pt x="3207" y="326"/>
                </a:lnTo>
                <a:lnTo>
                  <a:pt x="3226" y="300"/>
                </a:lnTo>
                <a:lnTo>
                  <a:pt x="3242" y="271"/>
                </a:lnTo>
                <a:lnTo>
                  <a:pt x="3256" y="241"/>
                </a:lnTo>
                <a:lnTo>
                  <a:pt x="3267" y="207"/>
                </a:lnTo>
                <a:lnTo>
                  <a:pt x="3414" y="207"/>
                </a:lnTo>
                <a:lnTo>
                  <a:pt x="3422" y="200"/>
                </a:lnTo>
                <a:lnTo>
                  <a:pt x="3432" y="190"/>
                </a:lnTo>
                <a:lnTo>
                  <a:pt x="3443" y="177"/>
                </a:lnTo>
                <a:lnTo>
                  <a:pt x="3454" y="164"/>
                </a:lnTo>
                <a:lnTo>
                  <a:pt x="3468" y="150"/>
                </a:lnTo>
                <a:lnTo>
                  <a:pt x="3482" y="134"/>
                </a:lnTo>
                <a:lnTo>
                  <a:pt x="3497" y="119"/>
                </a:lnTo>
                <a:lnTo>
                  <a:pt x="3512" y="103"/>
                </a:lnTo>
                <a:lnTo>
                  <a:pt x="3528" y="88"/>
                </a:lnTo>
                <a:lnTo>
                  <a:pt x="3544" y="74"/>
                </a:lnTo>
                <a:lnTo>
                  <a:pt x="3560" y="60"/>
                </a:lnTo>
                <a:lnTo>
                  <a:pt x="3577" y="49"/>
                </a:lnTo>
                <a:lnTo>
                  <a:pt x="3592" y="39"/>
                </a:lnTo>
                <a:lnTo>
                  <a:pt x="3608" y="31"/>
                </a:lnTo>
                <a:lnTo>
                  <a:pt x="3623" y="26"/>
                </a:lnTo>
                <a:lnTo>
                  <a:pt x="3637" y="25"/>
                </a:lnTo>
                <a:lnTo>
                  <a:pt x="3575" y="18"/>
                </a:lnTo>
                <a:lnTo>
                  <a:pt x="3514" y="11"/>
                </a:lnTo>
                <a:lnTo>
                  <a:pt x="3452" y="8"/>
                </a:lnTo>
                <a:lnTo>
                  <a:pt x="3390" y="4"/>
                </a:lnTo>
                <a:lnTo>
                  <a:pt x="3328" y="2"/>
                </a:lnTo>
                <a:lnTo>
                  <a:pt x="3266" y="0"/>
                </a:lnTo>
                <a:lnTo>
                  <a:pt x="3204" y="2"/>
                </a:lnTo>
                <a:lnTo>
                  <a:pt x="3141" y="3"/>
                </a:lnTo>
                <a:lnTo>
                  <a:pt x="3079" y="5"/>
                </a:lnTo>
                <a:lnTo>
                  <a:pt x="3017" y="10"/>
                </a:lnTo>
                <a:lnTo>
                  <a:pt x="2954" y="15"/>
                </a:lnTo>
                <a:lnTo>
                  <a:pt x="2892" y="21"/>
                </a:lnTo>
                <a:lnTo>
                  <a:pt x="2829" y="30"/>
                </a:lnTo>
                <a:lnTo>
                  <a:pt x="2768" y="39"/>
                </a:lnTo>
                <a:lnTo>
                  <a:pt x="2706" y="49"/>
                </a:lnTo>
                <a:lnTo>
                  <a:pt x="2645" y="60"/>
                </a:lnTo>
                <a:lnTo>
                  <a:pt x="2584" y="73"/>
                </a:lnTo>
                <a:lnTo>
                  <a:pt x="2523" y="86"/>
                </a:lnTo>
                <a:lnTo>
                  <a:pt x="2461" y="101"/>
                </a:lnTo>
                <a:lnTo>
                  <a:pt x="2401" y="118"/>
                </a:lnTo>
                <a:lnTo>
                  <a:pt x="2342" y="135"/>
                </a:lnTo>
                <a:lnTo>
                  <a:pt x="2282" y="154"/>
                </a:lnTo>
                <a:lnTo>
                  <a:pt x="2222" y="174"/>
                </a:lnTo>
                <a:lnTo>
                  <a:pt x="2163" y="195"/>
                </a:lnTo>
                <a:lnTo>
                  <a:pt x="2106" y="216"/>
                </a:lnTo>
                <a:lnTo>
                  <a:pt x="2048" y="240"/>
                </a:lnTo>
                <a:lnTo>
                  <a:pt x="1991" y="264"/>
                </a:lnTo>
                <a:lnTo>
                  <a:pt x="1935" y="288"/>
                </a:lnTo>
                <a:lnTo>
                  <a:pt x="1879" y="315"/>
                </a:lnTo>
                <a:lnTo>
                  <a:pt x="1824" y="342"/>
                </a:lnTo>
                <a:lnTo>
                  <a:pt x="1769" y="371"/>
                </a:lnTo>
                <a:lnTo>
                  <a:pt x="1715" y="401"/>
                </a:lnTo>
                <a:lnTo>
                  <a:pt x="1689" y="416"/>
                </a:lnTo>
                <a:lnTo>
                  <a:pt x="1662" y="432"/>
                </a:lnTo>
                <a:lnTo>
                  <a:pt x="1633" y="449"/>
                </a:lnTo>
                <a:lnTo>
                  <a:pt x="1603" y="468"/>
                </a:lnTo>
                <a:lnTo>
                  <a:pt x="1572" y="487"/>
                </a:lnTo>
                <a:lnTo>
                  <a:pt x="1539" y="508"/>
                </a:lnTo>
                <a:lnTo>
                  <a:pt x="1506" y="531"/>
                </a:lnTo>
                <a:lnTo>
                  <a:pt x="1472" y="553"/>
                </a:lnTo>
                <a:lnTo>
                  <a:pt x="1437" y="577"/>
                </a:lnTo>
                <a:lnTo>
                  <a:pt x="1401" y="602"/>
                </a:lnTo>
                <a:lnTo>
                  <a:pt x="1365" y="628"/>
                </a:lnTo>
                <a:lnTo>
                  <a:pt x="1329" y="655"/>
                </a:lnTo>
                <a:lnTo>
                  <a:pt x="1291" y="683"/>
                </a:lnTo>
                <a:lnTo>
                  <a:pt x="1254" y="711"/>
                </a:lnTo>
                <a:lnTo>
                  <a:pt x="1216" y="740"/>
                </a:lnTo>
                <a:lnTo>
                  <a:pt x="1179" y="771"/>
                </a:lnTo>
                <a:lnTo>
                  <a:pt x="1142" y="801"/>
                </a:lnTo>
                <a:lnTo>
                  <a:pt x="1104" y="834"/>
                </a:lnTo>
                <a:lnTo>
                  <a:pt x="1068" y="865"/>
                </a:lnTo>
                <a:lnTo>
                  <a:pt x="1030" y="899"/>
                </a:lnTo>
                <a:lnTo>
                  <a:pt x="994" y="931"/>
                </a:lnTo>
                <a:lnTo>
                  <a:pt x="958" y="966"/>
                </a:lnTo>
                <a:lnTo>
                  <a:pt x="923" y="1000"/>
                </a:lnTo>
                <a:lnTo>
                  <a:pt x="890" y="1035"/>
                </a:lnTo>
                <a:lnTo>
                  <a:pt x="856" y="1070"/>
                </a:lnTo>
                <a:lnTo>
                  <a:pt x="823" y="1106"/>
                </a:lnTo>
                <a:lnTo>
                  <a:pt x="791" y="1142"/>
                </a:lnTo>
                <a:lnTo>
                  <a:pt x="761" y="1178"/>
                </a:lnTo>
                <a:lnTo>
                  <a:pt x="731" y="1214"/>
                </a:lnTo>
                <a:lnTo>
                  <a:pt x="704" y="1252"/>
                </a:lnTo>
                <a:lnTo>
                  <a:pt x="677" y="1288"/>
                </a:lnTo>
                <a:lnTo>
                  <a:pt x="652" y="1325"/>
                </a:lnTo>
                <a:lnTo>
                  <a:pt x="621" y="1410"/>
                </a:lnTo>
                <a:lnTo>
                  <a:pt x="615" y="1479"/>
                </a:lnTo>
                <a:close/>
                <a:moveTo>
                  <a:pt x="3172" y="1974"/>
                </a:moveTo>
                <a:lnTo>
                  <a:pt x="3229" y="1999"/>
                </a:lnTo>
                <a:lnTo>
                  <a:pt x="3229" y="2219"/>
                </a:lnTo>
                <a:lnTo>
                  <a:pt x="3251" y="2222"/>
                </a:lnTo>
                <a:lnTo>
                  <a:pt x="3276" y="2230"/>
                </a:lnTo>
                <a:lnTo>
                  <a:pt x="3300" y="2242"/>
                </a:lnTo>
                <a:lnTo>
                  <a:pt x="3325" y="2255"/>
                </a:lnTo>
                <a:lnTo>
                  <a:pt x="3348" y="2268"/>
                </a:lnTo>
                <a:lnTo>
                  <a:pt x="3368" y="2281"/>
                </a:lnTo>
                <a:lnTo>
                  <a:pt x="3386" y="2288"/>
                </a:lnTo>
                <a:lnTo>
                  <a:pt x="3400" y="2292"/>
                </a:lnTo>
                <a:lnTo>
                  <a:pt x="3411" y="2286"/>
                </a:lnTo>
                <a:lnTo>
                  <a:pt x="3423" y="2280"/>
                </a:lnTo>
                <a:lnTo>
                  <a:pt x="3434" y="2275"/>
                </a:lnTo>
                <a:lnTo>
                  <a:pt x="3448" y="2271"/>
                </a:lnTo>
                <a:lnTo>
                  <a:pt x="3461" y="2267"/>
                </a:lnTo>
                <a:lnTo>
                  <a:pt x="3474" y="2264"/>
                </a:lnTo>
                <a:lnTo>
                  <a:pt x="3487" y="2261"/>
                </a:lnTo>
                <a:lnTo>
                  <a:pt x="3501" y="2260"/>
                </a:lnTo>
                <a:lnTo>
                  <a:pt x="3514" y="2259"/>
                </a:lnTo>
                <a:lnTo>
                  <a:pt x="3527" y="2257"/>
                </a:lnTo>
                <a:lnTo>
                  <a:pt x="3540" y="2256"/>
                </a:lnTo>
                <a:lnTo>
                  <a:pt x="3553" y="2255"/>
                </a:lnTo>
                <a:lnTo>
                  <a:pt x="3567" y="2255"/>
                </a:lnTo>
                <a:lnTo>
                  <a:pt x="3578" y="2255"/>
                </a:lnTo>
                <a:lnTo>
                  <a:pt x="3590" y="2255"/>
                </a:lnTo>
                <a:lnTo>
                  <a:pt x="3602" y="2255"/>
                </a:lnTo>
                <a:lnTo>
                  <a:pt x="3659" y="2328"/>
                </a:lnTo>
                <a:lnTo>
                  <a:pt x="3647" y="2342"/>
                </a:lnTo>
                <a:lnTo>
                  <a:pt x="3633" y="2356"/>
                </a:lnTo>
                <a:lnTo>
                  <a:pt x="3618" y="2370"/>
                </a:lnTo>
                <a:lnTo>
                  <a:pt x="3602" y="2383"/>
                </a:lnTo>
                <a:lnTo>
                  <a:pt x="3584" y="2398"/>
                </a:lnTo>
                <a:lnTo>
                  <a:pt x="3569" y="2412"/>
                </a:lnTo>
                <a:lnTo>
                  <a:pt x="3555" y="2426"/>
                </a:lnTo>
                <a:lnTo>
                  <a:pt x="3543" y="2439"/>
                </a:lnTo>
                <a:lnTo>
                  <a:pt x="3524" y="2427"/>
                </a:lnTo>
                <a:lnTo>
                  <a:pt x="3509" y="2418"/>
                </a:lnTo>
                <a:lnTo>
                  <a:pt x="3497" y="2413"/>
                </a:lnTo>
                <a:lnTo>
                  <a:pt x="3486" y="2411"/>
                </a:lnTo>
                <a:lnTo>
                  <a:pt x="3474" y="2413"/>
                </a:lnTo>
                <a:lnTo>
                  <a:pt x="3462" y="2418"/>
                </a:lnTo>
                <a:lnTo>
                  <a:pt x="3447" y="2427"/>
                </a:lnTo>
                <a:lnTo>
                  <a:pt x="3428" y="2439"/>
                </a:lnTo>
                <a:lnTo>
                  <a:pt x="3371" y="2439"/>
                </a:lnTo>
                <a:lnTo>
                  <a:pt x="3355" y="2433"/>
                </a:lnTo>
                <a:lnTo>
                  <a:pt x="3337" y="2427"/>
                </a:lnTo>
                <a:lnTo>
                  <a:pt x="3320" y="2422"/>
                </a:lnTo>
                <a:lnTo>
                  <a:pt x="3302" y="2417"/>
                </a:lnTo>
                <a:lnTo>
                  <a:pt x="3283" y="2413"/>
                </a:lnTo>
                <a:lnTo>
                  <a:pt x="3266" y="2409"/>
                </a:lnTo>
                <a:lnTo>
                  <a:pt x="3247" y="2406"/>
                </a:lnTo>
                <a:lnTo>
                  <a:pt x="3229" y="2402"/>
                </a:lnTo>
                <a:lnTo>
                  <a:pt x="3209" y="2398"/>
                </a:lnTo>
                <a:lnTo>
                  <a:pt x="3190" y="2396"/>
                </a:lnTo>
                <a:lnTo>
                  <a:pt x="3172" y="2391"/>
                </a:lnTo>
                <a:lnTo>
                  <a:pt x="3154" y="2387"/>
                </a:lnTo>
                <a:lnTo>
                  <a:pt x="3136" y="2383"/>
                </a:lnTo>
                <a:lnTo>
                  <a:pt x="3119" y="2378"/>
                </a:lnTo>
                <a:lnTo>
                  <a:pt x="3101" y="2372"/>
                </a:lnTo>
                <a:lnTo>
                  <a:pt x="3085" y="2366"/>
                </a:lnTo>
                <a:lnTo>
                  <a:pt x="3029" y="2366"/>
                </a:lnTo>
                <a:lnTo>
                  <a:pt x="3017" y="2372"/>
                </a:lnTo>
                <a:lnTo>
                  <a:pt x="3000" y="2376"/>
                </a:lnTo>
                <a:lnTo>
                  <a:pt x="2983" y="2380"/>
                </a:lnTo>
                <a:lnTo>
                  <a:pt x="2963" y="2381"/>
                </a:lnTo>
                <a:lnTo>
                  <a:pt x="2940" y="2382"/>
                </a:lnTo>
                <a:lnTo>
                  <a:pt x="2917" y="2382"/>
                </a:lnTo>
                <a:lnTo>
                  <a:pt x="2892" y="2381"/>
                </a:lnTo>
                <a:lnTo>
                  <a:pt x="2867" y="2380"/>
                </a:lnTo>
                <a:lnTo>
                  <a:pt x="2841" y="2377"/>
                </a:lnTo>
                <a:lnTo>
                  <a:pt x="2816" y="2376"/>
                </a:lnTo>
                <a:lnTo>
                  <a:pt x="2789" y="2373"/>
                </a:lnTo>
                <a:lnTo>
                  <a:pt x="2766" y="2371"/>
                </a:lnTo>
                <a:lnTo>
                  <a:pt x="2742" y="2368"/>
                </a:lnTo>
                <a:lnTo>
                  <a:pt x="2721" y="2367"/>
                </a:lnTo>
                <a:lnTo>
                  <a:pt x="2701" y="2366"/>
                </a:lnTo>
                <a:lnTo>
                  <a:pt x="2683" y="2366"/>
                </a:lnTo>
                <a:lnTo>
                  <a:pt x="2655" y="2402"/>
                </a:lnTo>
                <a:lnTo>
                  <a:pt x="2644" y="2401"/>
                </a:lnTo>
                <a:lnTo>
                  <a:pt x="2630" y="2396"/>
                </a:lnTo>
                <a:lnTo>
                  <a:pt x="2615" y="2388"/>
                </a:lnTo>
                <a:lnTo>
                  <a:pt x="2599" y="2378"/>
                </a:lnTo>
                <a:lnTo>
                  <a:pt x="2582" y="2367"/>
                </a:lnTo>
                <a:lnTo>
                  <a:pt x="2564" y="2353"/>
                </a:lnTo>
                <a:lnTo>
                  <a:pt x="2545" y="2340"/>
                </a:lnTo>
                <a:lnTo>
                  <a:pt x="2526" y="2323"/>
                </a:lnTo>
                <a:lnTo>
                  <a:pt x="2508" y="2308"/>
                </a:lnTo>
                <a:lnTo>
                  <a:pt x="2489" y="2292"/>
                </a:lnTo>
                <a:lnTo>
                  <a:pt x="2471" y="2277"/>
                </a:lnTo>
                <a:lnTo>
                  <a:pt x="2454" y="2262"/>
                </a:lnTo>
                <a:lnTo>
                  <a:pt x="2438" y="2249"/>
                </a:lnTo>
                <a:lnTo>
                  <a:pt x="2423" y="2237"/>
                </a:lnTo>
                <a:lnTo>
                  <a:pt x="2409" y="2226"/>
                </a:lnTo>
                <a:lnTo>
                  <a:pt x="2397" y="2219"/>
                </a:lnTo>
                <a:lnTo>
                  <a:pt x="2398" y="2205"/>
                </a:lnTo>
                <a:lnTo>
                  <a:pt x="2401" y="2192"/>
                </a:lnTo>
                <a:lnTo>
                  <a:pt x="2405" y="2179"/>
                </a:lnTo>
                <a:lnTo>
                  <a:pt x="2411" y="2165"/>
                </a:lnTo>
                <a:lnTo>
                  <a:pt x="2416" y="2151"/>
                </a:lnTo>
                <a:lnTo>
                  <a:pt x="2420" y="2137"/>
                </a:lnTo>
                <a:lnTo>
                  <a:pt x="2424" y="2124"/>
                </a:lnTo>
                <a:lnTo>
                  <a:pt x="2425" y="2110"/>
                </a:lnTo>
                <a:lnTo>
                  <a:pt x="2413" y="2109"/>
                </a:lnTo>
                <a:lnTo>
                  <a:pt x="2399" y="2104"/>
                </a:lnTo>
                <a:lnTo>
                  <a:pt x="2383" y="2099"/>
                </a:lnTo>
                <a:lnTo>
                  <a:pt x="2364" y="2091"/>
                </a:lnTo>
                <a:lnTo>
                  <a:pt x="2345" y="2084"/>
                </a:lnTo>
                <a:lnTo>
                  <a:pt x="2324" y="2079"/>
                </a:lnTo>
                <a:lnTo>
                  <a:pt x="2303" y="2074"/>
                </a:lnTo>
                <a:lnTo>
                  <a:pt x="2282" y="2073"/>
                </a:lnTo>
                <a:lnTo>
                  <a:pt x="2271" y="2059"/>
                </a:lnTo>
                <a:lnTo>
                  <a:pt x="2259" y="2046"/>
                </a:lnTo>
                <a:lnTo>
                  <a:pt x="2248" y="2034"/>
                </a:lnTo>
                <a:lnTo>
                  <a:pt x="2236" y="2023"/>
                </a:lnTo>
                <a:lnTo>
                  <a:pt x="2221" y="2013"/>
                </a:lnTo>
                <a:lnTo>
                  <a:pt x="2204" y="2005"/>
                </a:lnTo>
                <a:lnTo>
                  <a:pt x="2187" y="2000"/>
                </a:lnTo>
                <a:lnTo>
                  <a:pt x="2166" y="1999"/>
                </a:lnTo>
                <a:lnTo>
                  <a:pt x="2166" y="1927"/>
                </a:lnTo>
                <a:lnTo>
                  <a:pt x="2154" y="1934"/>
                </a:lnTo>
                <a:lnTo>
                  <a:pt x="2140" y="1943"/>
                </a:lnTo>
                <a:lnTo>
                  <a:pt x="2123" y="1954"/>
                </a:lnTo>
                <a:lnTo>
                  <a:pt x="2105" y="1965"/>
                </a:lnTo>
                <a:lnTo>
                  <a:pt x="2085" y="1977"/>
                </a:lnTo>
                <a:lnTo>
                  <a:pt x="2063" y="1989"/>
                </a:lnTo>
                <a:lnTo>
                  <a:pt x="2042" y="2001"/>
                </a:lnTo>
                <a:lnTo>
                  <a:pt x="2020" y="2013"/>
                </a:lnTo>
                <a:lnTo>
                  <a:pt x="1996" y="2025"/>
                </a:lnTo>
                <a:lnTo>
                  <a:pt x="1974" y="2036"/>
                </a:lnTo>
                <a:lnTo>
                  <a:pt x="1951" y="2046"/>
                </a:lnTo>
                <a:lnTo>
                  <a:pt x="1929" y="2055"/>
                </a:lnTo>
                <a:lnTo>
                  <a:pt x="1907" y="2063"/>
                </a:lnTo>
                <a:lnTo>
                  <a:pt x="1888" y="2068"/>
                </a:lnTo>
                <a:lnTo>
                  <a:pt x="1869" y="2071"/>
                </a:lnTo>
                <a:lnTo>
                  <a:pt x="1851" y="2073"/>
                </a:lnTo>
                <a:lnTo>
                  <a:pt x="1813" y="2083"/>
                </a:lnTo>
                <a:lnTo>
                  <a:pt x="1773" y="2096"/>
                </a:lnTo>
                <a:lnTo>
                  <a:pt x="1730" y="2114"/>
                </a:lnTo>
                <a:lnTo>
                  <a:pt x="1687" y="2134"/>
                </a:lnTo>
                <a:lnTo>
                  <a:pt x="1643" y="2157"/>
                </a:lnTo>
                <a:lnTo>
                  <a:pt x="1598" y="2182"/>
                </a:lnTo>
                <a:lnTo>
                  <a:pt x="1553" y="2207"/>
                </a:lnTo>
                <a:lnTo>
                  <a:pt x="1507" y="2234"/>
                </a:lnTo>
                <a:lnTo>
                  <a:pt x="1461" y="2259"/>
                </a:lnTo>
                <a:lnTo>
                  <a:pt x="1416" y="2283"/>
                </a:lnTo>
                <a:lnTo>
                  <a:pt x="1371" y="2306"/>
                </a:lnTo>
                <a:lnTo>
                  <a:pt x="1326" y="2325"/>
                </a:lnTo>
                <a:lnTo>
                  <a:pt x="1282" y="2342"/>
                </a:lnTo>
                <a:lnTo>
                  <a:pt x="1241" y="2355"/>
                </a:lnTo>
                <a:lnTo>
                  <a:pt x="1200" y="2363"/>
                </a:lnTo>
                <a:lnTo>
                  <a:pt x="1161" y="2366"/>
                </a:lnTo>
                <a:lnTo>
                  <a:pt x="1143" y="2390"/>
                </a:lnTo>
                <a:lnTo>
                  <a:pt x="1127" y="2413"/>
                </a:lnTo>
                <a:lnTo>
                  <a:pt x="1110" y="2437"/>
                </a:lnTo>
                <a:lnTo>
                  <a:pt x="1095" y="2461"/>
                </a:lnTo>
                <a:lnTo>
                  <a:pt x="1082" y="2483"/>
                </a:lnTo>
                <a:lnTo>
                  <a:pt x="1068" y="2507"/>
                </a:lnTo>
                <a:lnTo>
                  <a:pt x="1057" y="2531"/>
                </a:lnTo>
                <a:lnTo>
                  <a:pt x="1045" y="2553"/>
                </a:lnTo>
                <a:lnTo>
                  <a:pt x="1035" y="2577"/>
                </a:lnTo>
                <a:lnTo>
                  <a:pt x="1025" y="2600"/>
                </a:lnTo>
                <a:lnTo>
                  <a:pt x="1018" y="2624"/>
                </a:lnTo>
                <a:lnTo>
                  <a:pt x="1009" y="2648"/>
                </a:lnTo>
                <a:lnTo>
                  <a:pt x="1003" y="2671"/>
                </a:lnTo>
                <a:lnTo>
                  <a:pt x="997" y="2695"/>
                </a:lnTo>
                <a:lnTo>
                  <a:pt x="991" y="2720"/>
                </a:lnTo>
                <a:lnTo>
                  <a:pt x="986" y="2745"/>
                </a:lnTo>
                <a:lnTo>
                  <a:pt x="982" y="2770"/>
                </a:lnTo>
                <a:lnTo>
                  <a:pt x="977" y="2795"/>
                </a:lnTo>
                <a:lnTo>
                  <a:pt x="974" y="2821"/>
                </a:lnTo>
                <a:lnTo>
                  <a:pt x="971" y="2847"/>
                </a:lnTo>
                <a:lnTo>
                  <a:pt x="969" y="2874"/>
                </a:lnTo>
                <a:lnTo>
                  <a:pt x="967" y="2901"/>
                </a:lnTo>
                <a:lnTo>
                  <a:pt x="966" y="2929"/>
                </a:lnTo>
                <a:lnTo>
                  <a:pt x="964" y="2956"/>
                </a:lnTo>
                <a:lnTo>
                  <a:pt x="963" y="2986"/>
                </a:lnTo>
                <a:lnTo>
                  <a:pt x="962" y="3015"/>
                </a:lnTo>
                <a:lnTo>
                  <a:pt x="962" y="3045"/>
                </a:lnTo>
                <a:lnTo>
                  <a:pt x="961" y="3076"/>
                </a:lnTo>
                <a:lnTo>
                  <a:pt x="961" y="3107"/>
                </a:lnTo>
                <a:lnTo>
                  <a:pt x="961" y="3139"/>
                </a:lnTo>
                <a:lnTo>
                  <a:pt x="961" y="3173"/>
                </a:lnTo>
                <a:lnTo>
                  <a:pt x="961" y="3207"/>
                </a:lnTo>
                <a:lnTo>
                  <a:pt x="982" y="3235"/>
                </a:lnTo>
                <a:lnTo>
                  <a:pt x="1002" y="3267"/>
                </a:lnTo>
                <a:lnTo>
                  <a:pt x="1021" y="3299"/>
                </a:lnTo>
                <a:lnTo>
                  <a:pt x="1039" y="3334"/>
                </a:lnTo>
                <a:lnTo>
                  <a:pt x="1057" y="3370"/>
                </a:lnTo>
                <a:lnTo>
                  <a:pt x="1074" y="3408"/>
                </a:lnTo>
                <a:lnTo>
                  <a:pt x="1092" y="3446"/>
                </a:lnTo>
                <a:lnTo>
                  <a:pt x="1109" y="3485"/>
                </a:lnTo>
                <a:lnTo>
                  <a:pt x="1127" y="3525"/>
                </a:lnTo>
                <a:lnTo>
                  <a:pt x="1145" y="3565"/>
                </a:lnTo>
                <a:lnTo>
                  <a:pt x="1164" y="3605"/>
                </a:lnTo>
                <a:lnTo>
                  <a:pt x="1184" y="3645"/>
                </a:lnTo>
                <a:lnTo>
                  <a:pt x="1205" y="3683"/>
                </a:lnTo>
                <a:lnTo>
                  <a:pt x="1228" y="3721"/>
                </a:lnTo>
                <a:lnTo>
                  <a:pt x="1251" y="3758"/>
                </a:lnTo>
                <a:lnTo>
                  <a:pt x="1277" y="3793"/>
                </a:lnTo>
                <a:lnTo>
                  <a:pt x="1297" y="3787"/>
                </a:lnTo>
                <a:lnTo>
                  <a:pt x="1322" y="3781"/>
                </a:lnTo>
                <a:lnTo>
                  <a:pt x="1352" y="3776"/>
                </a:lnTo>
                <a:lnTo>
                  <a:pt x="1387" y="3772"/>
                </a:lnTo>
                <a:lnTo>
                  <a:pt x="1426" y="3768"/>
                </a:lnTo>
                <a:lnTo>
                  <a:pt x="1466" y="3764"/>
                </a:lnTo>
                <a:lnTo>
                  <a:pt x="1510" y="3762"/>
                </a:lnTo>
                <a:lnTo>
                  <a:pt x="1553" y="3761"/>
                </a:lnTo>
                <a:lnTo>
                  <a:pt x="1598" y="3759"/>
                </a:lnTo>
                <a:lnTo>
                  <a:pt x="1642" y="3758"/>
                </a:lnTo>
                <a:lnTo>
                  <a:pt x="1684" y="3757"/>
                </a:lnTo>
                <a:lnTo>
                  <a:pt x="1725" y="3756"/>
                </a:lnTo>
                <a:lnTo>
                  <a:pt x="1763" y="3756"/>
                </a:lnTo>
                <a:lnTo>
                  <a:pt x="1796" y="3756"/>
                </a:lnTo>
                <a:lnTo>
                  <a:pt x="1826" y="3756"/>
                </a:lnTo>
                <a:lnTo>
                  <a:pt x="1851" y="3756"/>
                </a:lnTo>
                <a:lnTo>
                  <a:pt x="1851" y="3902"/>
                </a:lnTo>
                <a:lnTo>
                  <a:pt x="1868" y="3902"/>
                </a:lnTo>
                <a:lnTo>
                  <a:pt x="1883" y="3903"/>
                </a:lnTo>
                <a:lnTo>
                  <a:pt x="1896" y="3904"/>
                </a:lnTo>
                <a:lnTo>
                  <a:pt x="1911" y="3907"/>
                </a:lnTo>
                <a:lnTo>
                  <a:pt x="1925" y="3909"/>
                </a:lnTo>
                <a:lnTo>
                  <a:pt x="1939" y="3912"/>
                </a:lnTo>
                <a:lnTo>
                  <a:pt x="1952" y="3913"/>
                </a:lnTo>
                <a:lnTo>
                  <a:pt x="1966" y="3915"/>
                </a:lnTo>
                <a:lnTo>
                  <a:pt x="1979" y="3917"/>
                </a:lnTo>
                <a:lnTo>
                  <a:pt x="1992" y="3918"/>
                </a:lnTo>
                <a:lnTo>
                  <a:pt x="2006" y="3918"/>
                </a:lnTo>
                <a:lnTo>
                  <a:pt x="2021" y="3917"/>
                </a:lnTo>
                <a:lnTo>
                  <a:pt x="2035" y="3915"/>
                </a:lnTo>
                <a:lnTo>
                  <a:pt x="2050" y="3912"/>
                </a:lnTo>
                <a:lnTo>
                  <a:pt x="2065" y="3908"/>
                </a:lnTo>
                <a:lnTo>
                  <a:pt x="2081" y="3902"/>
                </a:lnTo>
                <a:lnTo>
                  <a:pt x="2086" y="3915"/>
                </a:lnTo>
                <a:lnTo>
                  <a:pt x="2090" y="3930"/>
                </a:lnTo>
                <a:lnTo>
                  <a:pt x="2092" y="3947"/>
                </a:lnTo>
                <a:lnTo>
                  <a:pt x="2093" y="3963"/>
                </a:lnTo>
                <a:lnTo>
                  <a:pt x="2093" y="3980"/>
                </a:lnTo>
                <a:lnTo>
                  <a:pt x="2093" y="3998"/>
                </a:lnTo>
                <a:lnTo>
                  <a:pt x="2093" y="4016"/>
                </a:lnTo>
                <a:lnTo>
                  <a:pt x="2092" y="4034"/>
                </a:lnTo>
                <a:lnTo>
                  <a:pt x="2090" y="4054"/>
                </a:lnTo>
                <a:lnTo>
                  <a:pt x="2088" y="4073"/>
                </a:lnTo>
                <a:lnTo>
                  <a:pt x="2087" y="4093"/>
                </a:lnTo>
                <a:lnTo>
                  <a:pt x="2085" y="4113"/>
                </a:lnTo>
                <a:lnTo>
                  <a:pt x="2083" y="4132"/>
                </a:lnTo>
                <a:lnTo>
                  <a:pt x="2082" y="4152"/>
                </a:lnTo>
                <a:lnTo>
                  <a:pt x="2081" y="4174"/>
                </a:lnTo>
                <a:lnTo>
                  <a:pt x="2081" y="4194"/>
                </a:lnTo>
                <a:lnTo>
                  <a:pt x="2108" y="4226"/>
                </a:lnTo>
                <a:lnTo>
                  <a:pt x="2135" y="4256"/>
                </a:lnTo>
                <a:lnTo>
                  <a:pt x="2161" y="4285"/>
                </a:lnTo>
                <a:lnTo>
                  <a:pt x="2186" y="4311"/>
                </a:lnTo>
                <a:lnTo>
                  <a:pt x="2211" y="4336"/>
                </a:lnTo>
                <a:lnTo>
                  <a:pt x="2234" y="4362"/>
                </a:lnTo>
                <a:lnTo>
                  <a:pt x="2257" y="4387"/>
                </a:lnTo>
                <a:lnTo>
                  <a:pt x="2278" y="4414"/>
                </a:lnTo>
                <a:lnTo>
                  <a:pt x="2297" y="4442"/>
                </a:lnTo>
                <a:lnTo>
                  <a:pt x="2314" y="4473"/>
                </a:lnTo>
                <a:lnTo>
                  <a:pt x="2329" y="4507"/>
                </a:lnTo>
                <a:lnTo>
                  <a:pt x="2342" y="4544"/>
                </a:lnTo>
                <a:lnTo>
                  <a:pt x="2353" y="4587"/>
                </a:lnTo>
                <a:lnTo>
                  <a:pt x="2360" y="4633"/>
                </a:lnTo>
                <a:lnTo>
                  <a:pt x="2365" y="4685"/>
                </a:lnTo>
                <a:lnTo>
                  <a:pt x="2367" y="4744"/>
                </a:lnTo>
                <a:lnTo>
                  <a:pt x="2309" y="4816"/>
                </a:lnTo>
                <a:lnTo>
                  <a:pt x="2310" y="4854"/>
                </a:lnTo>
                <a:lnTo>
                  <a:pt x="2313" y="4890"/>
                </a:lnTo>
                <a:lnTo>
                  <a:pt x="2319" y="4926"/>
                </a:lnTo>
                <a:lnTo>
                  <a:pt x="2325" y="4962"/>
                </a:lnTo>
                <a:lnTo>
                  <a:pt x="2334" y="4997"/>
                </a:lnTo>
                <a:lnTo>
                  <a:pt x="2345" y="5031"/>
                </a:lnTo>
                <a:lnTo>
                  <a:pt x="2357" y="5064"/>
                </a:lnTo>
                <a:lnTo>
                  <a:pt x="2370" y="5098"/>
                </a:lnTo>
                <a:lnTo>
                  <a:pt x="2385" y="5131"/>
                </a:lnTo>
                <a:lnTo>
                  <a:pt x="2403" y="5163"/>
                </a:lnTo>
                <a:lnTo>
                  <a:pt x="2420" y="5194"/>
                </a:lnTo>
                <a:lnTo>
                  <a:pt x="2438" y="5225"/>
                </a:lnTo>
                <a:lnTo>
                  <a:pt x="2458" y="5257"/>
                </a:lnTo>
                <a:lnTo>
                  <a:pt x="2479" y="5287"/>
                </a:lnTo>
                <a:lnTo>
                  <a:pt x="2500" y="5317"/>
                </a:lnTo>
                <a:lnTo>
                  <a:pt x="2521" y="5346"/>
                </a:lnTo>
                <a:lnTo>
                  <a:pt x="2544" y="5375"/>
                </a:lnTo>
                <a:lnTo>
                  <a:pt x="2567" y="5404"/>
                </a:lnTo>
                <a:lnTo>
                  <a:pt x="2591" y="5431"/>
                </a:lnTo>
                <a:lnTo>
                  <a:pt x="2615" y="5459"/>
                </a:lnTo>
                <a:lnTo>
                  <a:pt x="2639" y="5486"/>
                </a:lnTo>
                <a:lnTo>
                  <a:pt x="2662" y="5514"/>
                </a:lnTo>
                <a:lnTo>
                  <a:pt x="2686" y="5540"/>
                </a:lnTo>
                <a:lnTo>
                  <a:pt x="2710" y="5566"/>
                </a:lnTo>
                <a:lnTo>
                  <a:pt x="2733" y="5592"/>
                </a:lnTo>
                <a:lnTo>
                  <a:pt x="2757" y="5618"/>
                </a:lnTo>
                <a:lnTo>
                  <a:pt x="2781" y="5643"/>
                </a:lnTo>
                <a:lnTo>
                  <a:pt x="2803" y="5668"/>
                </a:lnTo>
                <a:lnTo>
                  <a:pt x="2824" y="5693"/>
                </a:lnTo>
                <a:lnTo>
                  <a:pt x="2846" y="5717"/>
                </a:lnTo>
                <a:lnTo>
                  <a:pt x="2866" y="5742"/>
                </a:lnTo>
                <a:lnTo>
                  <a:pt x="2886" y="5766"/>
                </a:lnTo>
                <a:lnTo>
                  <a:pt x="2918" y="5764"/>
                </a:lnTo>
                <a:lnTo>
                  <a:pt x="2949" y="5763"/>
                </a:lnTo>
                <a:lnTo>
                  <a:pt x="2982" y="5759"/>
                </a:lnTo>
                <a:lnTo>
                  <a:pt x="3014" y="5754"/>
                </a:lnTo>
                <a:lnTo>
                  <a:pt x="3046" y="5749"/>
                </a:lnTo>
                <a:lnTo>
                  <a:pt x="3078" y="5743"/>
                </a:lnTo>
                <a:lnTo>
                  <a:pt x="3110" y="5736"/>
                </a:lnTo>
                <a:lnTo>
                  <a:pt x="3143" y="5729"/>
                </a:lnTo>
                <a:lnTo>
                  <a:pt x="3175" y="5723"/>
                </a:lnTo>
                <a:lnTo>
                  <a:pt x="3207" y="5716"/>
                </a:lnTo>
                <a:lnTo>
                  <a:pt x="3239" y="5710"/>
                </a:lnTo>
                <a:lnTo>
                  <a:pt x="3271" y="5705"/>
                </a:lnTo>
                <a:lnTo>
                  <a:pt x="3303" y="5700"/>
                </a:lnTo>
                <a:lnTo>
                  <a:pt x="3336" y="5696"/>
                </a:lnTo>
                <a:lnTo>
                  <a:pt x="3367" y="5695"/>
                </a:lnTo>
                <a:lnTo>
                  <a:pt x="3400" y="5693"/>
                </a:lnTo>
                <a:lnTo>
                  <a:pt x="3411" y="5666"/>
                </a:lnTo>
                <a:lnTo>
                  <a:pt x="3424" y="5641"/>
                </a:lnTo>
                <a:lnTo>
                  <a:pt x="3438" y="5615"/>
                </a:lnTo>
                <a:lnTo>
                  <a:pt x="3452" y="5591"/>
                </a:lnTo>
                <a:lnTo>
                  <a:pt x="3468" y="5569"/>
                </a:lnTo>
                <a:lnTo>
                  <a:pt x="3484" y="5546"/>
                </a:lnTo>
                <a:lnTo>
                  <a:pt x="3502" y="5526"/>
                </a:lnTo>
                <a:lnTo>
                  <a:pt x="3518" y="5506"/>
                </a:lnTo>
                <a:lnTo>
                  <a:pt x="3537" y="5487"/>
                </a:lnTo>
                <a:lnTo>
                  <a:pt x="3554" y="5471"/>
                </a:lnTo>
                <a:lnTo>
                  <a:pt x="3572" y="5455"/>
                </a:lnTo>
                <a:lnTo>
                  <a:pt x="3590" y="5441"/>
                </a:lnTo>
                <a:lnTo>
                  <a:pt x="3608" y="5429"/>
                </a:lnTo>
                <a:lnTo>
                  <a:pt x="3625" y="5418"/>
                </a:lnTo>
                <a:lnTo>
                  <a:pt x="3643" y="5408"/>
                </a:lnTo>
                <a:lnTo>
                  <a:pt x="3659" y="5400"/>
                </a:lnTo>
                <a:lnTo>
                  <a:pt x="3659" y="5182"/>
                </a:lnTo>
                <a:lnTo>
                  <a:pt x="3691" y="5179"/>
                </a:lnTo>
                <a:lnTo>
                  <a:pt x="3723" y="5171"/>
                </a:lnTo>
                <a:lnTo>
                  <a:pt x="3753" y="5157"/>
                </a:lnTo>
                <a:lnTo>
                  <a:pt x="3781" y="5139"/>
                </a:lnTo>
                <a:lnTo>
                  <a:pt x="3810" y="5117"/>
                </a:lnTo>
                <a:lnTo>
                  <a:pt x="3837" y="5091"/>
                </a:lnTo>
                <a:lnTo>
                  <a:pt x="3864" y="5062"/>
                </a:lnTo>
                <a:lnTo>
                  <a:pt x="3889" y="5031"/>
                </a:lnTo>
                <a:lnTo>
                  <a:pt x="3911" y="4997"/>
                </a:lnTo>
                <a:lnTo>
                  <a:pt x="3933" y="4962"/>
                </a:lnTo>
                <a:lnTo>
                  <a:pt x="3955" y="4926"/>
                </a:lnTo>
                <a:lnTo>
                  <a:pt x="3973" y="4889"/>
                </a:lnTo>
                <a:lnTo>
                  <a:pt x="3991" y="4852"/>
                </a:lnTo>
                <a:lnTo>
                  <a:pt x="4006" y="4815"/>
                </a:lnTo>
                <a:lnTo>
                  <a:pt x="4020" y="4779"/>
                </a:lnTo>
                <a:lnTo>
                  <a:pt x="4032" y="4744"/>
                </a:lnTo>
                <a:lnTo>
                  <a:pt x="4020" y="4730"/>
                </a:lnTo>
                <a:lnTo>
                  <a:pt x="4006" y="4716"/>
                </a:lnTo>
                <a:lnTo>
                  <a:pt x="3990" y="4703"/>
                </a:lnTo>
                <a:lnTo>
                  <a:pt x="3975" y="4688"/>
                </a:lnTo>
                <a:lnTo>
                  <a:pt x="3958" y="4674"/>
                </a:lnTo>
                <a:lnTo>
                  <a:pt x="3942" y="4660"/>
                </a:lnTo>
                <a:lnTo>
                  <a:pt x="3928" y="4647"/>
                </a:lnTo>
                <a:lnTo>
                  <a:pt x="3916" y="4633"/>
                </a:lnTo>
                <a:lnTo>
                  <a:pt x="3916" y="4619"/>
                </a:lnTo>
                <a:lnTo>
                  <a:pt x="3917" y="4604"/>
                </a:lnTo>
                <a:lnTo>
                  <a:pt x="3918" y="4589"/>
                </a:lnTo>
                <a:lnTo>
                  <a:pt x="3921" y="4573"/>
                </a:lnTo>
                <a:lnTo>
                  <a:pt x="3923" y="4555"/>
                </a:lnTo>
                <a:lnTo>
                  <a:pt x="3926" y="4539"/>
                </a:lnTo>
                <a:lnTo>
                  <a:pt x="3928" y="4522"/>
                </a:lnTo>
                <a:lnTo>
                  <a:pt x="3931" y="4504"/>
                </a:lnTo>
                <a:lnTo>
                  <a:pt x="3933" y="4488"/>
                </a:lnTo>
                <a:lnTo>
                  <a:pt x="3936" y="4471"/>
                </a:lnTo>
                <a:lnTo>
                  <a:pt x="3938" y="4454"/>
                </a:lnTo>
                <a:lnTo>
                  <a:pt x="3941" y="4437"/>
                </a:lnTo>
                <a:lnTo>
                  <a:pt x="3943" y="4421"/>
                </a:lnTo>
                <a:lnTo>
                  <a:pt x="3945" y="4406"/>
                </a:lnTo>
                <a:lnTo>
                  <a:pt x="3946" y="4391"/>
                </a:lnTo>
                <a:lnTo>
                  <a:pt x="3946" y="4377"/>
                </a:lnTo>
                <a:lnTo>
                  <a:pt x="3957" y="4346"/>
                </a:lnTo>
                <a:lnTo>
                  <a:pt x="3981" y="4310"/>
                </a:lnTo>
                <a:lnTo>
                  <a:pt x="4015" y="4268"/>
                </a:lnTo>
                <a:lnTo>
                  <a:pt x="4056" y="4224"/>
                </a:lnTo>
                <a:lnTo>
                  <a:pt x="4103" y="4176"/>
                </a:lnTo>
                <a:lnTo>
                  <a:pt x="4155" y="4126"/>
                </a:lnTo>
                <a:lnTo>
                  <a:pt x="4212" y="4076"/>
                </a:lnTo>
                <a:lnTo>
                  <a:pt x="4268" y="4025"/>
                </a:lnTo>
                <a:lnTo>
                  <a:pt x="4324" y="3977"/>
                </a:lnTo>
                <a:lnTo>
                  <a:pt x="4376" y="3930"/>
                </a:lnTo>
                <a:lnTo>
                  <a:pt x="4426" y="3887"/>
                </a:lnTo>
                <a:lnTo>
                  <a:pt x="4469" y="3848"/>
                </a:lnTo>
                <a:lnTo>
                  <a:pt x="4505" y="3814"/>
                </a:lnTo>
                <a:lnTo>
                  <a:pt x="4531" y="3787"/>
                </a:lnTo>
                <a:lnTo>
                  <a:pt x="4546" y="3767"/>
                </a:lnTo>
                <a:lnTo>
                  <a:pt x="4547" y="3756"/>
                </a:lnTo>
                <a:lnTo>
                  <a:pt x="4547" y="3731"/>
                </a:lnTo>
                <a:lnTo>
                  <a:pt x="4547" y="3708"/>
                </a:lnTo>
                <a:lnTo>
                  <a:pt x="4547" y="3690"/>
                </a:lnTo>
                <a:lnTo>
                  <a:pt x="4548" y="3675"/>
                </a:lnTo>
                <a:lnTo>
                  <a:pt x="4550" y="3662"/>
                </a:lnTo>
                <a:lnTo>
                  <a:pt x="4552" y="3651"/>
                </a:lnTo>
                <a:lnTo>
                  <a:pt x="4555" y="3641"/>
                </a:lnTo>
                <a:lnTo>
                  <a:pt x="4558" y="3632"/>
                </a:lnTo>
                <a:lnTo>
                  <a:pt x="4562" y="3623"/>
                </a:lnTo>
                <a:lnTo>
                  <a:pt x="4568" y="3615"/>
                </a:lnTo>
                <a:lnTo>
                  <a:pt x="4575" y="3606"/>
                </a:lnTo>
                <a:lnTo>
                  <a:pt x="4583" y="3596"/>
                </a:lnTo>
                <a:lnTo>
                  <a:pt x="4593" y="3585"/>
                </a:lnTo>
                <a:lnTo>
                  <a:pt x="4605" y="3571"/>
                </a:lnTo>
                <a:lnTo>
                  <a:pt x="4618" y="3555"/>
                </a:lnTo>
                <a:lnTo>
                  <a:pt x="4633" y="3536"/>
                </a:lnTo>
                <a:lnTo>
                  <a:pt x="4432" y="3536"/>
                </a:lnTo>
                <a:lnTo>
                  <a:pt x="4421" y="3549"/>
                </a:lnTo>
                <a:lnTo>
                  <a:pt x="4407" y="3559"/>
                </a:lnTo>
                <a:lnTo>
                  <a:pt x="4394" y="3566"/>
                </a:lnTo>
                <a:lnTo>
                  <a:pt x="4379" y="3572"/>
                </a:lnTo>
                <a:lnTo>
                  <a:pt x="4363" y="3576"/>
                </a:lnTo>
                <a:lnTo>
                  <a:pt x="4346" y="3579"/>
                </a:lnTo>
                <a:lnTo>
                  <a:pt x="4329" y="3580"/>
                </a:lnTo>
                <a:lnTo>
                  <a:pt x="4311" y="3581"/>
                </a:lnTo>
                <a:lnTo>
                  <a:pt x="4294" y="3580"/>
                </a:lnTo>
                <a:lnTo>
                  <a:pt x="4275" y="3579"/>
                </a:lnTo>
                <a:lnTo>
                  <a:pt x="4258" y="3577"/>
                </a:lnTo>
                <a:lnTo>
                  <a:pt x="4239" y="3576"/>
                </a:lnTo>
                <a:lnTo>
                  <a:pt x="4222" y="3574"/>
                </a:lnTo>
                <a:lnTo>
                  <a:pt x="4204" y="3572"/>
                </a:lnTo>
                <a:lnTo>
                  <a:pt x="4187" y="3571"/>
                </a:lnTo>
                <a:lnTo>
                  <a:pt x="4170" y="3571"/>
                </a:lnTo>
                <a:lnTo>
                  <a:pt x="4163" y="3560"/>
                </a:lnTo>
                <a:lnTo>
                  <a:pt x="4154" y="3550"/>
                </a:lnTo>
                <a:lnTo>
                  <a:pt x="4146" y="3539"/>
                </a:lnTo>
                <a:lnTo>
                  <a:pt x="4137" y="3527"/>
                </a:lnTo>
                <a:lnTo>
                  <a:pt x="4128" y="3516"/>
                </a:lnTo>
                <a:lnTo>
                  <a:pt x="4118" y="3504"/>
                </a:lnTo>
                <a:lnTo>
                  <a:pt x="4109" y="3491"/>
                </a:lnTo>
                <a:lnTo>
                  <a:pt x="4099" y="3479"/>
                </a:lnTo>
                <a:lnTo>
                  <a:pt x="4089" y="3466"/>
                </a:lnTo>
                <a:lnTo>
                  <a:pt x="4079" y="3453"/>
                </a:lnTo>
                <a:lnTo>
                  <a:pt x="4068" y="3438"/>
                </a:lnTo>
                <a:lnTo>
                  <a:pt x="4058" y="3423"/>
                </a:lnTo>
                <a:lnTo>
                  <a:pt x="4047" y="3408"/>
                </a:lnTo>
                <a:lnTo>
                  <a:pt x="4036" y="3391"/>
                </a:lnTo>
                <a:lnTo>
                  <a:pt x="4023" y="3375"/>
                </a:lnTo>
                <a:lnTo>
                  <a:pt x="4012" y="3358"/>
                </a:lnTo>
                <a:lnTo>
                  <a:pt x="4002" y="3340"/>
                </a:lnTo>
                <a:lnTo>
                  <a:pt x="3993" y="3323"/>
                </a:lnTo>
                <a:lnTo>
                  <a:pt x="3987" y="3307"/>
                </a:lnTo>
                <a:lnTo>
                  <a:pt x="3982" y="3289"/>
                </a:lnTo>
                <a:lnTo>
                  <a:pt x="3977" y="3273"/>
                </a:lnTo>
                <a:lnTo>
                  <a:pt x="3972" y="3257"/>
                </a:lnTo>
                <a:lnTo>
                  <a:pt x="3965" y="3239"/>
                </a:lnTo>
                <a:lnTo>
                  <a:pt x="3955" y="3222"/>
                </a:lnTo>
                <a:lnTo>
                  <a:pt x="3942" y="3205"/>
                </a:lnTo>
                <a:lnTo>
                  <a:pt x="3923" y="3191"/>
                </a:lnTo>
                <a:lnTo>
                  <a:pt x="3903" y="3177"/>
                </a:lnTo>
                <a:lnTo>
                  <a:pt x="3881" y="3163"/>
                </a:lnTo>
                <a:lnTo>
                  <a:pt x="3857" y="3148"/>
                </a:lnTo>
                <a:lnTo>
                  <a:pt x="3835" y="3133"/>
                </a:lnTo>
                <a:lnTo>
                  <a:pt x="3815" y="3117"/>
                </a:lnTo>
                <a:lnTo>
                  <a:pt x="3799" y="3097"/>
                </a:lnTo>
                <a:lnTo>
                  <a:pt x="3787" y="3074"/>
                </a:lnTo>
                <a:lnTo>
                  <a:pt x="3780" y="3052"/>
                </a:lnTo>
                <a:lnTo>
                  <a:pt x="3776" y="3028"/>
                </a:lnTo>
                <a:lnTo>
                  <a:pt x="3774" y="3003"/>
                </a:lnTo>
                <a:lnTo>
                  <a:pt x="3774" y="2978"/>
                </a:lnTo>
                <a:lnTo>
                  <a:pt x="3773" y="2955"/>
                </a:lnTo>
                <a:lnTo>
                  <a:pt x="3770" y="2931"/>
                </a:lnTo>
                <a:lnTo>
                  <a:pt x="3766" y="2909"/>
                </a:lnTo>
                <a:lnTo>
                  <a:pt x="3760" y="2889"/>
                </a:lnTo>
                <a:lnTo>
                  <a:pt x="3750" y="2869"/>
                </a:lnTo>
                <a:lnTo>
                  <a:pt x="3739" y="2849"/>
                </a:lnTo>
                <a:lnTo>
                  <a:pt x="3726" y="2830"/>
                </a:lnTo>
                <a:lnTo>
                  <a:pt x="3713" y="2811"/>
                </a:lnTo>
                <a:lnTo>
                  <a:pt x="3700" y="2791"/>
                </a:lnTo>
                <a:lnTo>
                  <a:pt x="3686" y="2771"/>
                </a:lnTo>
                <a:lnTo>
                  <a:pt x="3675" y="2751"/>
                </a:lnTo>
                <a:lnTo>
                  <a:pt x="3664" y="2730"/>
                </a:lnTo>
                <a:lnTo>
                  <a:pt x="3652" y="2709"/>
                </a:lnTo>
                <a:lnTo>
                  <a:pt x="3638" y="2688"/>
                </a:lnTo>
                <a:lnTo>
                  <a:pt x="3623" y="2668"/>
                </a:lnTo>
                <a:lnTo>
                  <a:pt x="3608" y="2647"/>
                </a:lnTo>
                <a:lnTo>
                  <a:pt x="3593" y="2627"/>
                </a:lnTo>
                <a:lnTo>
                  <a:pt x="3578" y="2605"/>
                </a:lnTo>
                <a:lnTo>
                  <a:pt x="3563" y="2585"/>
                </a:lnTo>
                <a:lnTo>
                  <a:pt x="3549" y="2565"/>
                </a:lnTo>
                <a:lnTo>
                  <a:pt x="3537" y="2545"/>
                </a:lnTo>
                <a:lnTo>
                  <a:pt x="3524" y="2526"/>
                </a:lnTo>
                <a:lnTo>
                  <a:pt x="3514" y="2507"/>
                </a:lnTo>
                <a:lnTo>
                  <a:pt x="3506" y="2487"/>
                </a:lnTo>
                <a:lnTo>
                  <a:pt x="3499" y="2468"/>
                </a:lnTo>
                <a:lnTo>
                  <a:pt x="3496" y="2448"/>
                </a:lnTo>
                <a:lnTo>
                  <a:pt x="3494" y="2429"/>
                </a:lnTo>
                <a:lnTo>
                  <a:pt x="3511" y="2432"/>
                </a:lnTo>
                <a:lnTo>
                  <a:pt x="3527" y="2438"/>
                </a:lnTo>
                <a:lnTo>
                  <a:pt x="3543" y="2448"/>
                </a:lnTo>
                <a:lnTo>
                  <a:pt x="3559" y="2462"/>
                </a:lnTo>
                <a:lnTo>
                  <a:pt x="3575" y="2477"/>
                </a:lnTo>
                <a:lnTo>
                  <a:pt x="3592" y="2493"/>
                </a:lnTo>
                <a:lnTo>
                  <a:pt x="3608" y="2511"/>
                </a:lnTo>
                <a:lnTo>
                  <a:pt x="3623" y="2529"/>
                </a:lnTo>
                <a:lnTo>
                  <a:pt x="3638" y="2547"/>
                </a:lnTo>
                <a:lnTo>
                  <a:pt x="3653" y="2563"/>
                </a:lnTo>
                <a:lnTo>
                  <a:pt x="3668" y="2578"/>
                </a:lnTo>
                <a:lnTo>
                  <a:pt x="3681" y="2589"/>
                </a:lnTo>
                <a:lnTo>
                  <a:pt x="3694" y="2598"/>
                </a:lnTo>
                <a:lnTo>
                  <a:pt x="3708" y="2604"/>
                </a:lnTo>
                <a:lnTo>
                  <a:pt x="3719" y="2604"/>
                </a:lnTo>
                <a:lnTo>
                  <a:pt x="3730" y="2600"/>
                </a:lnTo>
                <a:lnTo>
                  <a:pt x="3870" y="2814"/>
                </a:lnTo>
                <a:lnTo>
                  <a:pt x="3899" y="3045"/>
                </a:lnTo>
                <a:lnTo>
                  <a:pt x="4108" y="3235"/>
                </a:lnTo>
                <a:lnTo>
                  <a:pt x="4203" y="3464"/>
                </a:lnTo>
                <a:lnTo>
                  <a:pt x="4255" y="3459"/>
                </a:lnTo>
                <a:lnTo>
                  <a:pt x="4306" y="3446"/>
                </a:lnTo>
                <a:lnTo>
                  <a:pt x="4356" y="3426"/>
                </a:lnTo>
                <a:lnTo>
                  <a:pt x="4404" y="3401"/>
                </a:lnTo>
                <a:lnTo>
                  <a:pt x="4451" y="3370"/>
                </a:lnTo>
                <a:lnTo>
                  <a:pt x="4496" y="3336"/>
                </a:lnTo>
                <a:lnTo>
                  <a:pt x="4541" y="3300"/>
                </a:lnTo>
                <a:lnTo>
                  <a:pt x="4586" y="3262"/>
                </a:lnTo>
                <a:lnTo>
                  <a:pt x="4631" y="3224"/>
                </a:lnTo>
                <a:lnTo>
                  <a:pt x="4674" y="3188"/>
                </a:lnTo>
                <a:lnTo>
                  <a:pt x="4718" y="3154"/>
                </a:lnTo>
                <a:lnTo>
                  <a:pt x="4763" y="3123"/>
                </a:lnTo>
                <a:lnTo>
                  <a:pt x="4808" y="3098"/>
                </a:lnTo>
                <a:lnTo>
                  <a:pt x="4853" y="3078"/>
                </a:lnTo>
                <a:lnTo>
                  <a:pt x="4900" y="3066"/>
                </a:lnTo>
                <a:lnTo>
                  <a:pt x="4948" y="3061"/>
                </a:lnTo>
                <a:lnTo>
                  <a:pt x="5005" y="2914"/>
                </a:lnTo>
                <a:lnTo>
                  <a:pt x="5004" y="2900"/>
                </a:lnTo>
                <a:lnTo>
                  <a:pt x="5000" y="2886"/>
                </a:lnTo>
                <a:lnTo>
                  <a:pt x="4996" y="2872"/>
                </a:lnTo>
                <a:lnTo>
                  <a:pt x="4991" y="2859"/>
                </a:lnTo>
                <a:lnTo>
                  <a:pt x="4985" y="2845"/>
                </a:lnTo>
                <a:lnTo>
                  <a:pt x="4981" y="2831"/>
                </a:lnTo>
                <a:lnTo>
                  <a:pt x="4978" y="2819"/>
                </a:lnTo>
                <a:lnTo>
                  <a:pt x="4976" y="2805"/>
                </a:lnTo>
                <a:lnTo>
                  <a:pt x="4862" y="2805"/>
                </a:lnTo>
                <a:lnTo>
                  <a:pt x="4804" y="2731"/>
                </a:lnTo>
                <a:lnTo>
                  <a:pt x="4772" y="2731"/>
                </a:lnTo>
                <a:lnTo>
                  <a:pt x="4738" y="2733"/>
                </a:lnTo>
                <a:lnTo>
                  <a:pt x="4703" y="2734"/>
                </a:lnTo>
                <a:lnTo>
                  <a:pt x="4668" y="2734"/>
                </a:lnTo>
                <a:lnTo>
                  <a:pt x="4632" y="2734"/>
                </a:lnTo>
                <a:lnTo>
                  <a:pt x="4596" y="2731"/>
                </a:lnTo>
                <a:lnTo>
                  <a:pt x="4561" y="2728"/>
                </a:lnTo>
                <a:lnTo>
                  <a:pt x="4526" y="2723"/>
                </a:lnTo>
                <a:lnTo>
                  <a:pt x="4491" y="2714"/>
                </a:lnTo>
                <a:lnTo>
                  <a:pt x="4457" y="2703"/>
                </a:lnTo>
                <a:lnTo>
                  <a:pt x="4425" y="2689"/>
                </a:lnTo>
                <a:lnTo>
                  <a:pt x="4394" y="2670"/>
                </a:lnTo>
                <a:lnTo>
                  <a:pt x="4365" y="2647"/>
                </a:lnTo>
                <a:lnTo>
                  <a:pt x="4338" y="2619"/>
                </a:lnTo>
                <a:lnTo>
                  <a:pt x="4311" y="2587"/>
                </a:lnTo>
                <a:lnTo>
                  <a:pt x="4289" y="2548"/>
                </a:lnTo>
                <a:lnTo>
                  <a:pt x="4259" y="2543"/>
                </a:lnTo>
                <a:lnTo>
                  <a:pt x="4234" y="2529"/>
                </a:lnTo>
                <a:lnTo>
                  <a:pt x="4213" y="2509"/>
                </a:lnTo>
                <a:lnTo>
                  <a:pt x="4195" y="2484"/>
                </a:lnTo>
                <a:lnTo>
                  <a:pt x="4180" y="2456"/>
                </a:lnTo>
                <a:lnTo>
                  <a:pt x="4168" y="2426"/>
                </a:lnTo>
                <a:lnTo>
                  <a:pt x="4157" y="2395"/>
                </a:lnTo>
                <a:lnTo>
                  <a:pt x="4146" y="2366"/>
                </a:lnTo>
                <a:lnTo>
                  <a:pt x="4168" y="2356"/>
                </a:lnTo>
                <a:lnTo>
                  <a:pt x="4190" y="2351"/>
                </a:lnTo>
                <a:lnTo>
                  <a:pt x="4213" y="2352"/>
                </a:lnTo>
                <a:lnTo>
                  <a:pt x="4237" y="2360"/>
                </a:lnTo>
                <a:lnTo>
                  <a:pt x="4259" y="2370"/>
                </a:lnTo>
                <a:lnTo>
                  <a:pt x="4283" y="2385"/>
                </a:lnTo>
                <a:lnTo>
                  <a:pt x="4306" y="2403"/>
                </a:lnTo>
                <a:lnTo>
                  <a:pt x="4329" y="2424"/>
                </a:lnTo>
                <a:lnTo>
                  <a:pt x="4351" y="2448"/>
                </a:lnTo>
                <a:lnTo>
                  <a:pt x="4374" y="2472"/>
                </a:lnTo>
                <a:lnTo>
                  <a:pt x="4395" y="2498"/>
                </a:lnTo>
                <a:lnTo>
                  <a:pt x="4416" y="2524"/>
                </a:lnTo>
                <a:lnTo>
                  <a:pt x="4436" y="2550"/>
                </a:lnTo>
                <a:lnTo>
                  <a:pt x="4455" y="2575"/>
                </a:lnTo>
                <a:lnTo>
                  <a:pt x="4474" y="2599"/>
                </a:lnTo>
                <a:lnTo>
                  <a:pt x="4490" y="2622"/>
                </a:lnTo>
                <a:lnTo>
                  <a:pt x="4512" y="2623"/>
                </a:lnTo>
                <a:lnTo>
                  <a:pt x="4535" y="2627"/>
                </a:lnTo>
                <a:lnTo>
                  <a:pt x="4560" y="2632"/>
                </a:lnTo>
                <a:lnTo>
                  <a:pt x="4585" y="2638"/>
                </a:lnTo>
                <a:lnTo>
                  <a:pt x="4611" y="2645"/>
                </a:lnTo>
                <a:lnTo>
                  <a:pt x="4637" y="2653"/>
                </a:lnTo>
                <a:lnTo>
                  <a:pt x="4663" y="2660"/>
                </a:lnTo>
                <a:lnTo>
                  <a:pt x="4691" y="2668"/>
                </a:lnTo>
                <a:lnTo>
                  <a:pt x="4717" y="2674"/>
                </a:lnTo>
                <a:lnTo>
                  <a:pt x="4744" y="2679"/>
                </a:lnTo>
                <a:lnTo>
                  <a:pt x="4771" y="2681"/>
                </a:lnTo>
                <a:lnTo>
                  <a:pt x="4795" y="2683"/>
                </a:lnTo>
                <a:lnTo>
                  <a:pt x="4822" y="2681"/>
                </a:lnTo>
                <a:lnTo>
                  <a:pt x="4845" y="2678"/>
                </a:lnTo>
                <a:lnTo>
                  <a:pt x="4869" y="2669"/>
                </a:lnTo>
                <a:lnTo>
                  <a:pt x="4892" y="2658"/>
                </a:lnTo>
                <a:lnTo>
                  <a:pt x="4948" y="2731"/>
                </a:lnTo>
                <a:lnTo>
                  <a:pt x="4961" y="2728"/>
                </a:lnTo>
                <a:lnTo>
                  <a:pt x="4978" y="2719"/>
                </a:lnTo>
                <a:lnTo>
                  <a:pt x="4998" y="2706"/>
                </a:lnTo>
                <a:lnTo>
                  <a:pt x="5020" y="2690"/>
                </a:lnTo>
                <a:lnTo>
                  <a:pt x="5041" y="2673"/>
                </a:lnTo>
                <a:lnTo>
                  <a:pt x="5061" y="2654"/>
                </a:lnTo>
                <a:lnTo>
                  <a:pt x="5077" y="2637"/>
                </a:lnTo>
                <a:lnTo>
                  <a:pt x="5091" y="2622"/>
                </a:lnTo>
                <a:lnTo>
                  <a:pt x="5206" y="2622"/>
                </a:lnTo>
                <a:lnTo>
                  <a:pt x="5220" y="2638"/>
                </a:lnTo>
                <a:lnTo>
                  <a:pt x="5237" y="2660"/>
                </a:lnTo>
                <a:lnTo>
                  <a:pt x="5258" y="2684"/>
                </a:lnTo>
                <a:lnTo>
                  <a:pt x="5282" y="2709"/>
                </a:lnTo>
                <a:lnTo>
                  <a:pt x="5306" y="2731"/>
                </a:lnTo>
                <a:lnTo>
                  <a:pt x="5331" y="2751"/>
                </a:lnTo>
                <a:lnTo>
                  <a:pt x="5354" y="2764"/>
                </a:lnTo>
                <a:lnTo>
                  <a:pt x="5377" y="2769"/>
                </a:lnTo>
                <a:lnTo>
                  <a:pt x="5379" y="2795"/>
                </a:lnTo>
                <a:lnTo>
                  <a:pt x="5387" y="2822"/>
                </a:lnTo>
                <a:lnTo>
                  <a:pt x="5397" y="2847"/>
                </a:lnTo>
                <a:lnTo>
                  <a:pt x="5410" y="2872"/>
                </a:lnTo>
                <a:lnTo>
                  <a:pt x="5424" y="2896"/>
                </a:lnTo>
                <a:lnTo>
                  <a:pt x="5439" y="2917"/>
                </a:lnTo>
                <a:lnTo>
                  <a:pt x="5453" y="2935"/>
                </a:lnTo>
                <a:lnTo>
                  <a:pt x="5465" y="2951"/>
                </a:lnTo>
                <a:lnTo>
                  <a:pt x="5465" y="2930"/>
                </a:lnTo>
                <a:lnTo>
                  <a:pt x="5465" y="2906"/>
                </a:lnTo>
                <a:lnTo>
                  <a:pt x="5465" y="2882"/>
                </a:lnTo>
                <a:lnTo>
                  <a:pt x="5465" y="2856"/>
                </a:lnTo>
                <a:lnTo>
                  <a:pt x="5464" y="2830"/>
                </a:lnTo>
                <a:lnTo>
                  <a:pt x="5464" y="2804"/>
                </a:lnTo>
                <a:lnTo>
                  <a:pt x="5463" y="2776"/>
                </a:lnTo>
                <a:lnTo>
                  <a:pt x="5462" y="2749"/>
                </a:lnTo>
                <a:lnTo>
                  <a:pt x="5460" y="2721"/>
                </a:lnTo>
                <a:lnTo>
                  <a:pt x="5458" y="2694"/>
                </a:lnTo>
                <a:lnTo>
                  <a:pt x="5455" y="2668"/>
                </a:lnTo>
                <a:lnTo>
                  <a:pt x="5453" y="2642"/>
                </a:lnTo>
                <a:lnTo>
                  <a:pt x="5449" y="2617"/>
                </a:lnTo>
                <a:lnTo>
                  <a:pt x="5445" y="2592"/>
                </a:lnTo>
                <a:lnTo>
                  <a:pt x="5440" y="2569"/>
                </a:lnTo>
                <a:lnTo>
                  <a:pt x="5435" y="2548"/>
                </a:lnTo>
                <a:lnTo>
                  <a:pt x="5447" y="2563"/>
                </a:lnTo>
                <a:lnTo>
                  <a:pt x="5458" y="2582"/>
                </a:lnTo>
                <a:lnTo>
                  <a:pt x="5470" y="2603"/>
                </a:lnTo>
                <a:lnTo>
                  <a:pt x="5482" y="2625"/>
                </a:lnTo>
                <a:lnTo>
                  <a:pt x="5493" y="2650"/>
                </a:lnTo>
                <a:lnTo>
                  <a:pt x="5504" y="2676"/>
                </a:lnTo>
                <a:lnTo>
                  <a:pt x="5515" y="2704"/>
                </a:lnTo>
                <a:lnTo>
                  <a:pt x="5525" y="2730"/>
                </a:lnTo>
                <a:lnTo>
                  <a:pt x="5534" y="2758"/>
                </a:lnTo>
                <a:lnTo>
                  <a:pt x="5541" y="2785"/>
                </a:lnTo>
                <a:lnTo>
                  <a:pt x="5548" y="2811"/>
                </a:lnTo>
                <a:lnTo>
                  <a:pt x="5553" y="2836"/>
                </a:lnTo>
                <a:lnTo>
                  <a:pt x="5555" y="2859"/>
                </a:lnTo>
                <a:lnTo>
                  <a:pt x="5556" y="2880"/>
                </a:lnTo>
                <a:lnTo>
                  <a:pt x="5554" y="2899"/>
                </a:lnTo>
                <a:lnTo>
                  <a:pt x="5550" y="2914"/>
                </a:lnTo>
                <a:lnTo>
                  <a:pt x="5553" y="2917"/>
                </a:lnTo>
                <a:lnTo>
                  <a:pt x="5559" y="2925"/>
                </a:lnTo>
                <a:lnTo>
                  <a:pt x="5570" y="2937"/>
                </a:lnTo>
                <a:lnTo>
                  <a:pt x="5583" y="2950"/>
                </a:lnTo>
                <a:lnTo>
                  <a:pt x="5596" y="2963"/>
                </a:lnTo>
                <a:lnTo>
                  <a:pt x="5610" y="2976"/>
                </a:lnTo>
                <a:lnTo>
                  <a:pt x="5624" y="2983"/>
                </a:lnTo>
                <a:lnTo>
                  <a:pt x="5636" y="2987"/>
                </a:lnTo>
                <a:lnTo>
                  <a:pt x="5636" y="3008"/>
                </a:lnTo>
                <a:lnTo>
                  <a:pt x="5638" y="3033"/>
                </a:lnTo>
                <a:lnTo>
                  <a:pt x="5640" y="3058"/>
                </a:lnTo>
                <a:lnTo>
                  <a:pt x="5643" y="3084"/>
                </a:lnTo>
                <a:lnTo>
                  <a:pt x="5646" y="3112"/>
                </a:lnTo>
                <a:lnTo>
                  <a:pt x="5651" y="3139"/>
                </a:lnTo>
                <a:lnTo>
                  <a:pt x="5657" y="3167"/>
                </a:lnTo>
                <a:lnTo>
                  <a:pt x="5665" y="3193"/>
                </a:lnTo>
                <a:lnTo>
                  <a:pt x="5674" y="3218"/>
                </a:lnTo>
                <a:lnTo>
                  <a:pt x="5684" y="3242"/>
                </a:lnTo>
                <a:lnTo>
                  <a:pt x="5696" y="3262"/>
                </a:lnTo>
                <a:lnTo>
                  <a:pt x="5709" y="3280"/>
                </a:lnTo>
                <a:lnTo>
                  <a:pt x="5724" y="3295"/>
                </a:lnTo>
                <a:lnTo>
                  <a:pt x="5741" y="3307"/>
                </a:lnTo>
                <a:lnTo>
                  <a:pt x="5760" y="3314"/>
                </a:lnTo>
                <a:lnTo>
                  <a:pt x="5780" y="3317"/>
                </a:lnTo>
                <a:lnTo>
                  <a:pt x="5782" y="3344"/>
                </a:lnTo>
                <a:lnTo>
                  <a:pt x="5790" y="3370"/>
                </a:lnTo>
                <a:lnTo>
                  <a:pt x="5801" y="3395"/>
                </a:lnTo>
                <a:lnTo>
                  <a:pt x="5816" y="3418"/>
                </a:lnTo>
                <a:lnTo>
                  <a:pt x="5833" y="3436"/>
                </a:lnTo>
                <a:lnTo>
                  <a:pt x="5853" y="3451"/>
                </a:lnTo>
                <a:lnTo>
                  <a:pt x="5875" y="3460"/>
                </a:lnTo>
                <a:lnTo>
                  <a:pt x="5896" y="3464"/>
                </a:lnTo>
                <a:lnTo>
                  <a:pt x="5897" y="3438"/>
                </a:lnTo>
                <a:lnTo>
                  <a:pt x="5901" y="3415"/>
                </a:lnTo>
                <a:lnTo>
                  <a:pt x="5906" y="3394"/>
                </a:lnTo>
                <a:lnTo>
                  <a:pt x="5913" y="3376"/>
                </a:lnTo>
                <a:lnTo>
                  <a:pt x="5922" y="3360"/>
                </a:lnTo>
                <a:lnTo>
                  <a:pt x="5931" y="3344"/>
                </a:lnTo>
                <a:lnTo>
                  <a:pt x="5941" y="3330"/>
                </a:lnTo>
                <a:lnTo>
                  <a:pt x="5952" y="3317"/>
                </a:lnTo>
                <a:lnTo>
                  <a:pt x="5937" y="3333"/>
                </a:lnTo>
                <a:lnTo>
                  <a:pt x="5933" y="3330"/>
                </a:lnTo>
                <a:lnTo>
                  <a:pt x="5937" y="3314"/>
                </a:lnTo>
                <a:lnTo>
                  <a:pt x="5946" y="3289"/>
                </a:lnTo>
                <a:lnTo>
                  <a:pt x="5957" y="3260"/>
                </a:lnTo>
                <a:lnTo>
                  <a:pt x="5968" y="3234"/>
                </a:lnTo>
                <a:lnTo>
                  <a:pt x="5977" y="3214"/>
                </a:lnTo>
                <a:lnTo>
                  <a:pt x="5981" y="3207"/>
                </a:lnTo>
                <a:lnTo>
                  <a:pt x="5923" y="3134"/>
                </a:lnTo>
                <a:lnTo>
                  <a:pt x="5923" y="2840"/>
                </a:lnTo>
                <a:lnTo>
                  <a:pt x="5937" y="2825"/>
                </a:lnTo>
                <a:lnTo>
                  <a:pt x="5954" y="2807"/>
                </a:lnTo>
                <a:lnTo>
                  <a:pt x="5974" y="2789"/>
                </a:lnTo>
                <a:lnTo>
                  <a:pt x="5996" y="2768"/>
                </a:lnTo>
                <a:lnTo>
                  <a:pt x="6017" y="2748"/>
                </a:lnTo>
                <a:lnTo>
                  <a:pt x="6037" y="2728"/>
                </a:lnTo>
                <a:lnTo>
                  <a:pt x="6054" y="2710"/>
                </a:lnTo>
                <a:lnTo>
                  <a:pt x="6067" y="2695"/>
                </a:lnTo>
                <a:lnTo>
                  <a:pt x="6058" y="2670"/>
                </a:lnTo>
                <a:lnTo>
                  <a:pt x="6052" y="2652"/>
                </a:lnTo>
                <a:lnTo>
                  <a:pt x="6048" y="2635"/>
                </a:lnTo>
                <a:lnTo>
                  <a:pt x="6047" y="2622"/>
                </a:lnTo>
                <a:lnTo>
                  <a:pt x="6048" y="2608"/>
                </a:lnTo>
                <a:lnTo>
                  <a:pt x="6052" y="2592"/>
                </a:lnTo>
                <a:lnTo>
                  <a:pt x="6058" y="2573"/>
                </a:lnTo>
                <a:lnTo>
                  <a:pt x="6067" y="2548"/>
                </a:lnTo>
                <a:lnTo>
                  <a:pt x="6079" y="2549"/>
                </a:lnTo>
                <a:lnTo>
                  <a:pt x="6093" y="2554"/>
                </a:lnTo>
                <a:lnTo>
                  <a:pt x="6109" y="2559"/>
                </a:lnTo>
                <a:lnTo>
                  <a:pt x="6128" y="2565"/>
                </a:lnTo>
                <a:lnTo>
                  <a:pt x="6147" y="2573"/>
                </a:lnTo>
                <a:lnTo>
                  <a:pt x="6168" y="2578"/>
                </a:lnTo>
                <a:lnTo>
                  <a:pt x="6189" y="2583"/>
                </a:lnTo>
                <a:lnTo>
                  <a:pt x="6210" y="2584"/>
                </a:lnTo>
                <a:lnTo>
                  <a:pt x="6211" y="2605"/>
                </a:lnTo>
                <a:lnTo>
                  <a:pt x="6214" y="2625"/>
                </a:lnTo>
                <a:lnTo>
                  <a:pt x="6219" y="2645"/>
                </a:lnTo>
                <a:lnTo>
                  <a:pt x="6225" y="2665"/>
                </a:lnTo>
                <a:lnTo>
                  <a:pt x="6233" y="2684"/>
                </a:lnTo>
                <a:lnTo>
                  <a:pt x="6243" y="2703"/>
                </a:lnTo>
                <a:lnTo>
                  <a:pt x="6253" y="2720"/>
                </a:lnTo>
                <a:lnTo>
                  <a:pt x="6264" y="2736"/>
                </a:lnTo>
                <a:lnTo>
                  <a:pt x="6276" y="2751"/>
                </a:lnTo>
                <a:lnTo>
                  <a:pt x="6290" y="2764"/>
                </a:lnTo>
                <a:lnTo>
                  <a:pt x="6305" y="2776"/>
                </a:lnTo>
                <a:lnTo>
                  <a:pt x="6320" y="2786"/>
                </a:lnTo>
                <a:lnTo>
                  <a:pt x="6335" y="2794"/>
                </a:lnTo>
                <a:lnTo>
                  <a:pt x="6351" y="2800"/>
                </a:lnTo>
                <a:lnTo>
                  <a:pt x="6367" y="2804"/>
                </a:lnTo>
                <a:lnTo>
                  <a:pt x="6384" y="2805"/>
                </a:lnTo>
                <a:lnTo>
                  <a:pt x="6382" y="2780"/>
                </a:lnTo>
                <a:lnTo>
                  <a:pt x="6380" y="2760"/>
                </a:lnTo>
                <a:lnTo>
                  <a:pt x="6379" y="2741"/>
                </a:lnTo>
                <a:lnTo>
                  <a:pt x="6377" y="2725"/>
                </a:lnTo>
                <a:lnTo>
                  <a:pt x="6380" y="2710"/>
                </a:lnTo>
                <a:lnTo>
                  <a:pt x="6385" y="2691"/>
                </a:lnTo>
                <a:lnTo>
                  <a:pt x="6396" y="2671"/>
                </a:lnTo>
                <a:lnTo>
                  <a:pt x="6413" y="2647"/>
                </a:lnTo>
                <a:lnTo>
                  <a:pt x="6485" y="2638"/>
                </a:lnTo>
                <a:lnTo>
                  <a:pt x="6480" y="2610"/>
                </a:lnTo>
                <a:lnTo>
                  <a:pt x="6473" y="2582"/>
                </a:lnTo>
                <a:lnTo>
                  <a:pt x="6467" y="2553"/>
                </a:lnTo>
                <a:lnTo>
                  <a:pt x="6461" y="2524"/>
                </a:lnTo>
                <a:lnTo>
                  <a:pt x="6453" y="2494"/>
                </a:lnTo>
                <a:lnTo>
                  <a:pt x="6446" y="2466"/>
                </a:lnTo>
                <a:lnTo>
                  <a:pt x="6437" y="2434"/>
                </a:lnTo>
                <a:lnTo>
                  <a:pt x="6430" y="2404"/>
                </a:lnTo>
                <a:lnTo>
                  <a:pt x="6421" y="2375"/>
                </a:lnTo>
                <a:lnTo>
                  <a:pt x="6411" y="2343"/>
                </a:lnTo>
                <a:lnTo>
                  <a:pt x="6402" y="2312"/>
                </a:lnTo>
                <a:lnTo>
                  <a:pt x="6392" y="2281"/>
                </a:lnTo>
                <a:lnTo>
                  <a:pt x="6382" y="2251"/>
                </a:lnTo>
                <a:lnTo>
                  <a:pt x="6372" y="2220"/>
                </a:lnTo>
                <a:lnTo>
                  <a:pt x="6361" y="2189"/>
                </a:lnTo>
                <a:lnTo>
                  <a:pt x="6350" y="2157"/>
                </a:lnTo>
                <a:lnTo>
                  <a:pt x="6339" y="2128"/>
                </a:lnTo>
                <a:lnTo>
                  <a:pt x="6327" y="2098"/>
                </a:lnTo>
                <a:lnTo>
                  <a:pt x="6315" y="2066"/>
                </a:lnTo>
                <a:lnTo>
                  <a:pt x="6304" y="2036"/>
                </a:lnTo>
                <a:lnTo>
                  <a:pt x="6291" y="2008"/>
                </a:lnTo>
                <a:lnTo>
                  <a:pt x="6279" y="1978"/>
                </a:lnTo>
                <a:lnTo>
                  <a:pt x="6266" y="1949"/>
                </a:lnTo>
                <a:lnTo>
                  <a:pt x="6254" y="1920"/>
                </a:lnTo>
                <a:lnTo>
                  <a:pt x="6240" y="1893"/>
                </a:lnTo>
                <a:lnTo>
                  <a:pt x="6228" y="1866"/>
                </a:lnTo>
                <a:lnTo>
                  <a:pt x="6214" y="1839"/>
                </a:lnTo>
                <a:lnTo>
                  <a:pt x="6200" y="1813"/>
                </a:lnTo>
                <a:lnTo>
                  <a:pt x="6186" y="1787"/>
                </a:lnTo>
                <a:lnTo>
                  <a:pt x="6173" y="1763"/>
                </a:lnTo>
                <a:lnTo>
                  <a:pt x="6159" y="1739"/>
                </a:lnTo>
                <a:lnTo>
                  <a:pt x="6145" y="1716"/>
                </a:lnTo>
                <a:lnTo>
                  <a:pt x="6119" y="1673"/>
                </a:lnTo>
                <a:lnTo>
                  <a:pt x="6092" y="1630"/>
                </a:lnTo>
                <a:lnTo>
                  <a:pt x="6064" y="1587"/>
                </a:lnTo>
                <a:lnTo>
                  <a:pt x="6035" y="1545"/>
                </a:lnTo>
                <a:lnTo>
                  <a:pt x="6007" y="1502"/>
                </a:lnTo>
                <a:lnTo>
                  <a:pt x="5978" y="1461"/>
                </a:lnTo>
                <a:lnTo>
                  <a:pt x="5948" y="1419"/>
                </a:lnTo>
                <a:lnTo>
                  <a:pt x="5918" y="1378"/>
                </a:lnTo>
                <a:lnTo>
                  <a:pt x="5887" y="1337"/>
                </a:lnTo>
                <a:lnTo>
                  <a:pt x="5857" y="1297"/>
                </a:lnTo>
                <a:lnTo>
                  <a:pt x="5825" y="1257"/>
                </a:lnTo>
                <a:lnTo>
                  <a:pt x="5793" y="1217"/>
                </a:lnTo>
                <a:lnTo>
                  <a:pt x="5761" y="1178"/>
                </a:lnTo>
                <a:lnTo>
                  <a:pt x="5729" y="1139"/>
                </a:lnTo>
                <a:lnTo>
                  <a:pt x="5696" y="1102"/>
                </a:lnTo>
                <a:lnTo>
                  <a:pt x="5664" y="1065"/>
                </a:lnTo>
                <a:lnTo>
                  <a:pt x="5630" y="1027"/>
                </a:lnTo>
                <a:lnTo>
                  <a:pt x="5598" y="992"/>
                </a:lnTo>
                <a:lnTo>
                  <a:pt x="5564" y="956"/>
                </a:lnTo>
                <a:lnTo>
                  <a:pt x="5530" y="922"/>
                </a:lnTo>
                <a:lnTo>
                  <a:pt x="5497" y="889"/>
                </a:lnTo>
                <a:lnTo>
                  <a:pt x="5463" y="855"/>
                </a:lnTo>
                <a:lnTo>
                  <a:pt x="5428" y="824"/>
                </a:lnTo>
                <a:lnTo>
                  <a:pt x="5394" y="793"/>
                </a:lnTo>
                <a:lnTo>
                  <a:pt x="5361" y="763"/>
                </a:lnTo>
                <a:lnTo>
                  <a:pt x="5326" y="733"/>
                </a:lnTo>
                <a:lnTo>
                  <a:pt x="5292" y="704"/>
                </a:lnTo>
                <a:lnTo>
                  <a:pt x="5258" y="678"/>
                </a:lnTo>
                <a:lnTo>
                  <a:pt x="5223" y="652"/>
                </a:lnTo>
                <a:lnTo>
                  <a:pt x="5190" y="625"/>
                </a:lnTo>
                <a:lnTo>
                  <a:pt x="5156" y="602"/>
                </a:lnTo>
                <a:lnTo>
                  <a:pt x="5122" y="579"/>
                </a:lnTo>
                <a:lnTo>
                  <a:pt x="5079" y="550"/>
                </a:lnTo>
                <a:lnTo>
                  <a:pt x="5032" y="522"/>
                </a:lnTo>
                <a:lnTo>
                  <a:pt x="4985" y="492"/>
                </a:lnTo>
                <a:lnTo>
                  <a:pt x="4938" y="463"/>
                </a:lnTo>
                <a:lnTo>
                  <a:pt x="4888" y="436"/>
                </a:lnTo>
                <a:lnTo>
                  <a:pt x="4838" y="407"/>
                </a:lnTo>
                <a:lnTo>
                  <a:pt x="4787" y="380"/>
                </a:lnTo>
                <a:lnTo>
                  <a:pt x="4736" y="353"/>
                </a:lnTo>
                <a:lnTo>
                  <a:pt x="4684" y="327"/>
                </a:lnTo>
                <a:lnTo>
                  <a:pt x="4633" y="302"/>
                </a:lnTo>
                <a:lnTo>
                  <a:pt x="4582" y="278"/>
                </a:lnTo>
                <a:lnTo>
                  <a:pt x="4532" y="256"/>
                </a:lnTo>
                <a:lnTo>
                  <a:pt x="4482" y="236"/>
                </a:lnTo>
                <a:lnTo>
                  <a:pt x="4434" y="216"/>
                </a:lnTo>
                <a:lnTo>
                  <a:pt x="4388" y="199"/>
                </a:lnTo>
                <a:lnTo>
                  <a:pt x="4341" y="182"/>
                </a:lnTo>
                <a:lnTo>
                  <a:pt x="4262" y="174"/>
                </a:lnTo>
                <a:lnTo>
                  <a:pt x="4243" y="194"/>
                </a:lnTo>
                <a:lnTo>
                  <a:pt x="4229" y="200"/>
                </a:lnTo>
                <a:lnTo>
                  <a:pt x="4220" y="197"/>
                </a:lnTo>
                <a:lnTo>
                  <a:pt x="4215" y="191"/>
                </a:lnTo>
                <a:lnTo>
                  <a:pt x="4214" y="185"/>
                </a:lnTo>
                <a:lnTo>
                  <a:pt x="4217" y="182"/>
                </a:lnTo>
                <a:lnTo>
                  <a:pt x="4223" y="189"/>
                </a:lnTo>
                <a:lnTo>
                  <a:pt x="4233" y="207"/>
                </a:lnTo>
                <a:lnTo>
                  <a:pt x="4222" y="209"/>
                </a:lnTo>
                <a:lnTo>
                  <a:pt x="4210" y="214"/>
                </a:lnTo>
                <a:lnTo>
                  <a:pt x="4199" y="219"/>
                </a:lnTo>
                <a:lnTo>
                  <a:pt x="4189" y="226"/>
                </a:lnTo>
                <a:lnTo>
                  <a:pt x="4178" y="234"/>
                </a:lnTo>
                <a:lnTo>
                  <a:pt x="4167" y="239"/>
                </a:lnTo>
                <a:lnTo>
                  <a:pt x="4157" y="244"/>
                </a:lnTo>
                <a:lnTo>
                  <a:pt x="4146" y="245"/>
                </a:lnTo>
                <a:lnTo>
                  <a:pt x="4154" y="267"/>
                </a:lnTo>
                <a:lnTo>
                  <a:pt x="4158" y="282"/>
                </a:lnTo>
                <a:lnTo>
                  <a:pt x="4159" y="291"/>
                </a:lnTo>
                <a:lnTo>
                  <a:pt x="4160" y="298"/>
                </a:lnTo>
                <a:lnTo>
                  <a:pt x="4160" y="306"/>
                </a:lnTo>
                <a:lnTo>
                  <a:pt x="4162" y="316"/>
                </a:lnTo>
                <a:lnTo>
                  <a:pt x="4165" y="331"/>
                </a:lnTo>
                <a:lnTo>
                  <a:pt x="4174" y="353"/>
                </a:lnTo>
                <a:lnTo>
                  <a:pt x="4059" y="353"/>
                </a:lnTo>
                <a:lnTo>
                  <a:pt x="4062" y="381"/>
                </a:lnTo>
                <a:lnTo>
                  <a:pt x="4069" y="408"/>
                </a:lnTo>
                <a:lnTo>
                  <a:pt x="4079" y="434"/>
                </a:lnTo>
                <a:lnTo>
                  <a:pt x="4092" y="459"/>
                </a:lnTo>
                <a:lnTo>
                  <a:pt x="4106" y="482"/>
                </a:lnTo>
                <a:lnTo>
                  <a:pt x="4121" y="503"/>
                </a:lnTo>
                <a:lnTo>
                  <a:pt x="4133" y="522"/>
                </a:lnTo>
                <a:lnTo>
                  <a:pt x="4146" y="537"/>
                </a:lnTo>
                <a:lnTo>
                  <a:pt x="4134" y="543"/>
                </a:lnTo>
                <a:lnTo>
                  <a:pt x="4123" y="548"/>
                </a:lnTo>
                <a:lnTo>
                  <a:pt x="4111" y="550"/>
                </a:lnTo>
                <a:lnTo>
                  <a:pt x="4098" y="553"/>
                </a:lnTo>
                <a:lnTo>
                  <a:pt x="4084" y="553"/>
                </a:lnTo>
                <a:lnTo>
                  <a:pt x="4071" y="553"/>
                </a:lnTo>
                <a:lnTo>
                  <a:pt x="4057" y="552"/>
                </a:lnTo>
                <a:lnTo>
                  <a:pt x="4042" y="550"/>
                </a:lnTo>
                <a:lnTo>
                  <a:pt x="4027" y="549"/>
                </a:lnTo>
                <a:lnTo>
                  <a:pt x="4012" y="547"/>
                </a:lnTo>
                <a:lnTo>
                  <a:pt x="3996" y="544"/>
                </a:lnTo>
                <a:lnTo>
                  <a:pt x="3981" y="542"/>
                </a:lnTo>
                <a:lnTo>
                  <a:pt x="3965" y="541"/>
                </a:lnTo>
                <a:lnTo>
                  <a:pt x="3948" y="538"/>
                </a:lnTo>
                <a:lnTo>
                  <a:pt x="3932" y="537"/>
                </a:lnTo>
                <a:lnTo>
                  <a:pt x="3916" y="537"/>
                </a:lnTo>
                <a:lnTo>
                  <a:pt x="3906" y="508"/>
                </a:lnTo>
                <a:lnTo>
                  <a:pt x="3894" y="477"/>
                </a:lnTo>
                <a:lnTo>
                  <a:pt x="3881" y="447"/>
                </a:lnTo>
                <a:lnTo>
                  <a:pt x="3866" y="417"/>
                </a:lnTo>
                <a:lnTo>
                  <a:pt x="3849" y="392"/>
                </a:lnTo>
                <a:lnTo>
                  <a:pt x="3827" y="372"/>
                </a:lnTo>
                <a:lnTo>
                  <a:pt x="3802" y="358"/>
                </a:lnTo>
                <a:lnTo>
                  <a:pt x="3773" y="353"/>
                </a:lnTo>
                <a:lnTo>
                  <a:pt x="3771" y="367"/>
                </a:lnTo>
                <a:lnTo>
                  <a:pt x="3768" y="381"/>
                </a:lnTo>
                <a:lnTo>
                  <a:pt x="3764" y="395"/>
                </a:lnTo>
                <a:lnTo>
                  <a:pt x="3759" y="408"/>
                </a:lnTo>
                <a:lnTo>
                  <a:pt x="3753" y="422"/>
                </a:lnTo>
                <a:lnTo>
                  <a:pt x="3749" y="436"/>
                </a:lnTo>
                <a:lnTo>
                  <a:pt x="3745" y="449"/>
                </a:lnTo>
                <a:lnTo>
                  <a:pt x="3744" y="463"/>
                </a:lnTo>
                <a:lnTo>
                  <a:pt x="3756" y="481"/>
                </a:lnTo>
                <a:lnTo>
                  <a:pt x="3770" y="502"/>
                </a:lnTo>
                <a:lnTo>
                  <a:pt x="3785" y="528"/>
                </a:lnTo>
                <a:lnTo>
                  <a:pt x="3801" y="555"/>
                </a:lnTo>
                <a:lnTo>
                  <a:pt x="3817" y="582"/>
                </a:lnTo>
                <a:lnTo>
                  <a:pt x="3834" y="608"/>
                </a:lnTo>
                <a:lnTo>
                  <a:pt x="3847" y="630"/>
                </a:lnTo>
                <a:lnTo>
                  <a:pt x="3859" y="648"/>
                </a:lnTo>
                <a:lnTo>
                  <a:pt x="3837" y="649"/>
                </a:lnTo>
                <a:lnTo>
                  <a:pt x="3815" y="654"/>
                </a:lnTo>
                <a:lnTo>
                  <a:pt x="3794" y="660"/>
                </a:lnTo>
                <a:lnTo>
                  <a:pt x="3773" y="669"/>
                </a:lnTo>
                <a:lnTo>
                  <a:pt x="3750" y="679"/>
                </a:lnTo>
                <a:lnTo>
                  <a:pt x="3729" y="690"/>
                </a:lnTo>
                <a:lnTo>
                  <a:pt x="3706" y="700"/>
                </a:lnTo>
                <a:lnTo>
                  <a:pt x="3684" y="711"/>
                </a:lnTo>
                <a:lnTo>
                  <a:pt x="3660" y="720"/>
                </a:lnTo>
                <a:lnTo>
                  <a:pt x="3637" y="729"/>
                </a:lnTo>
                <a:lnTo>
                  <a:pt x="3613" y="735"/>
                </a:lnTo>
                <a:lnTo>
                  <a:pt x="3589" y="739"/>
                </a:lnTo>
                <a:lnTo>
                  <a:pt x="3564" y="740"/>
                </a:lnTo>
                <a:lnTo>
                  <a:pt x="3538" y="736"/>
                </a:lnTo>
                <a:lnTo>
                  <a:pt x="3512" y="730"/>
                </a:lnTo>
                <a:lnTo>
                  <a:pt x="3486" y="719"/>
                </a:lnTo>
                <a:lnTo>
                  <a:pt x="3492" y="693"/>
                </a:lnTo>
                <a:lnTo>
                  <a:pt x="3488" y="669"/>
                </a:lnTo>
                <a:lnTo>
                  <a:pt x="3477" y="648"/>
                </a:lnTo>
                <a:lnTo>
                  <a:pt x="3459" y="629"/>
                </a:lnTo>
                <a:lnTo>
                  <a:pt x="3436" y="613"/>
                </a:lnTo>
                <a:lnTo>
                  <a:pt x="3408" y="598"/>
                </a:lnTo>
                <a:lnTo>
                  <a:pt x="3376" y="584"/>
                </a:lnTo>
                <a:lnTo>
                  <a:pt x="3342" y="573"/>
                </a:lnTo>
                <a:lnTo>
                  <a:pt x="3307" y="564"/>
                </a:lnTo>
                <a:lnTo>
                  <a:pt x="3271" y="557"/>
                </a:lnTo>
                <a:lnTo>
                  <a:pt x="3236" y="549"/>
                </a:lnTo>
                <a:lnTo>
                  <a:pt x="3204" y="544"/>
                </a:lnTo>
                <a:lnTo>
                  <a:pt x="3174" y="542"/>
                </a:lnTo>
                <a:lnTo>
                  <a:pt x="3149" y="539"/>
                </a:lnTo>
                <a:lnTo>
                  <a:pt x="3128" y="537"/>
                </a:lnTo>
                <a:lnTo>
                  <a:pt x="3114" y="537"/>
                </a:lnTo>
                <a:lnTo>
                  <a:pt x="3056" y="609"/>
                </a:lnTo>
                <a:lnTo>
                  <a:pt x="3043" y="605"/>
                </a:lnTo>
                <a:lnTo>
                  <a:pt x="3025" y="609"/>
                </a:lnTo>
                <a:lnTo>
                  <a:pt x="3003" y="617"/>
                </a:lnTo>
                <a:lnTo>
                  <a:pt x="2978" y="630"/>
                </a:lnTo>
                <a:lnTo>
                  <a:pt x="2949" y="647"/>
                </a:lnTo>
                <a:lnTo>
                  <a:pt x="2919" y="668"/>
                </a:lnTo>
                <a:lnTo>
                  <a:pt x="2888" y="690"/>
                </a:lnTo>
                <a:lnTo>
                  <a:pt x="2856" y="715"/>
                </a:lnTo>
                <a:lnTo>
                  <a:pt x="2823" y="741"/>
                </a:lnTo>
                <a:lnTo>
                  <a:pt x="2792" y="769"/>
                </a:lnTo>
                <a:lnTo>
                  <a:pt x="2762" y="795"/>
                </a:lnTo>
                <a:lnTo>
                  <a:pt x="2733" y="821"/>
                </a:lnTo>
                <a:lnTo>
                  <a:pt x="2708" y="846"/>
                </a:lnTo>
                <a:lnTo>
                  <a:pt x="2686" y="869"/>
                </a:lnTo>
                <a:lnTo>
                  <a:pt x="2668" y="887"/>
                </a:lnTo>
                <a:lnTo>
                  <a:pt x="2655" y="904"/>
                </a:lnTo>
                <a:lnTo>
                  <a:pt x="2740" y="1012"/>
                </a:lnTo>
                <a:lnTo>
                  <a:pt x="2783" y="987"/>
                </a:lnTo>
                <a:lnTo>
                  <a:pt x="2821" y="966"/>
                </a:lnTo>
                <a:lnTo>
                  <a:pt x="2853" y="948"/>
                </a:lnTo>
                <a:lnTo>
                  <a:pt x="2882" y="935"/>
                </a:lnTo>
                <a:lnTo>
                  <a:pt x="2905" y="925"/>
                </a:lnTo>
                <a:lnTo>
                  <a:pt x="2927" y="915"/>
                </a:lnTo>
                <a:lnTo>
                  <a:pt x="2945" y="907"/>
                </a:lnTo>
                <a:lnTo>
                  <a:pt x="2962" y="901"/>
                </a:lnTo>
                <a:lnTo>
                  <a:pt x="2977" y="894"/>
                </a:lnTo>
                <a:lnTo>
                  <a:pt x="2990" y="886"/>
                </a:lnTo>
                <a:lnTo>
                  <a:pt x="3004" y="877"/>
                </a:lnTo>
                <a:lnTo>
                  <a:pt x="3018" y="867"/>
                </a:lnTo>
                <a:lnTo>
                  <a:pt x="3031" y="854"/>
                </a:lnTo>
                <a:lnTo>
                  <a:pt x="3048" y="837"/>
                </a:lnTo>
                <a:lnTo>
                  <a:pt x="3065" y="817"/>
                </a:lnTo>
                <a:lnTo>
                  <a:pt x="3085" y="793"/>
                </a:lnTo>
                <a:lnTo>
                  <a:pt x="3109" y="791"/>
                </a:lnTo>
                <a:lnTo>
                  <a:pt x="3136" y="788"/>
                </a:lnTo>
                <a:lnTo>
                  <a:pt x="3164" y="785"/>
                </a:lnTo>
                <a:lnTo>
                  <a:pt x="3190" y="784"/>
                </a:lnTo>
                <a:lnTo>
                  <a:pt x="3211" y="786"/>
                </a:lnTo>
                <a:lnTo>
                  <a:pt x="3227" y="793"/>
                </a:lnTo>
                <a:lnTo>
                  <a:pt x="3234" y="807"/>
                </a:lnTo>
                <a:lnTo>
                  <a:pt x="3229" y="830"/>
                </a:lnTo>
                <a:lnTo>
                  <a:pt x="3237" y="820"/>
                </a:lnTo>
                <a:lnTo>
                  <a:pt x="3240" y="815"/>
                </a:lnTo>
                <a:lnTo>
                  <a:pt x="3240" y="816"/>
                </a:lnTo>
                <a:lnTo>
                  <a:pt x="3235" y="822"/>
                </a:lnTo>
                <a:lnTo>
                  <a:pt x="3227" y="832"/>
                </a:lnTo>
                <a:lnTo>
                  <a:pt x="3217" y="845"/>
                </a:lnTo>
                <a:lnTo>
                  <a:pt x="3206" y="861"/>
                </a:lnTo>
                <a:lnTo>
                  <a:pt x="3192" y="880"/>
                </a:lnTo>
                <a:lnTo>
                  <a:pt x="3179" y="899"/>
                </a:lnTo>
                <a:lnTo>
                  <a:pt x="3165" y="919"/>
                </a:lnTo>
                <a:lnTo>
                  <a:pt x="3152" y="939"/>
                </a:lnTo>
                <a:lnTo>
                  <a:pt x="3140" y="957"/>
                </a:lnTo>
                <a:lnTo>
                  <a:pt x="3129" y="975"/>
                </a:lnTo>
                <a:lnTo>
                  <a:pt x="3121" y="991"/>
                </a:lnTo>
                <a:lnTo>
                  <a:pt x="3116" y="1003"/>
                </a:lnTo>
                <a:lnTo>
                  <a:pt x="3114" y="1012"/>
                </a:lnTo>
                <a:lnTo>
                  <a:pt x="3115" y="1026"/>
                </a:lnTo>
                <a:lnTo>
                  <a:pt x="3119" y="1040"/>
                </a:lnTo>
                <a:lnTo>
                  <a:pt x="3123" y="1053"/>
                </a:lnTo>
                <a:lnTo>
                  <a:pt x="3129" y="1067"/>
                </a:lnTo>
                <a:lnTo>
                  <a:pt x="3134" y="1081"/>
                </a:lnTo>
                <a:lnTo>
                  <a:pt x="3138" y="1094"/>
                </a:lnTo>
                <a:lnTo>
                  <a:pt x="3141" y="1108"/>
                </a:lnTo>
                <a:lnTo>
                  <a:pt x="3143" y="1122"/>
                </a:lnTo>
                <a:lnTo>
                  <a:pt x="3120" y="1136"/>
                </a:lnTo>
                <a:lnTo>
                  <a:pt x="3095" y="1149"/>
                </a:lnTo>
                <a:lnTo>
                  <a:pt x="3070" y="1163"/>
                </a:lnTo>
                <a:lnTo>
                  <a:pt x="3045" y="1177"/>
                </a:lnTo>
                <a:lnTo>
                  <a:pt x="3023" y="1191"/>
                </a:lnTo>
                <a:lnTo>
                  <a:pt x="3002" y="1204"/>
                </a:lnTo>
                <a:lnTo>
                  <a:pt x="2984" y="1217"/>
                </a:lnTo>
                <a:lnTo>
                  <a:pt x="2970" y="1230"/>
                </a:lnTo>
                <a:lnTo>
                  <a:pt x="2959" y="1229"/>
                </a:lnTo>
                <a:lnTo>
                  <a:pt x="2949" y="1225"/>
                </a:lnTo>
                <a:lnTo>
                  <a:pt x="2938" y="1219"/>
                </a:lnTo>
                <a:lnTo>
                  <a:pt x="2928" y="1213"/>
                </a:lnTo>
                <a:lnTo>
                  <a:pt x="2917" y="1207"/>
                </a:lnTo>
                <a:lnTo>
                  <a:pt x="2907" y="1201"/>
                </a:lnTo>
                <a:lnTo>
                  <a:pt x="2896" y="1197"/>
                </a:lnTo>
                <a:lnTo>
                  <a:pt x="2886" y="1196"/>
                </a:lnTo>
                <a:lnTo>
                  <a:pt x="2888" y="1181"/>
                </a:lnTo>
                <a:lnTo>
                  <a:pt x="2894" y="1163"/>
                </a:lnTo>
                <a:lnTo>
                  <a:pt x="2903" y="1143"/>
                </a:lnTo>
                <a:lnTo>
                  <a:pt x="2914" y="1122"/>
                </a:lnTo>
                <a:lnTo>
                  <a:pt x="2924" y="1102"/>
                </a:lnTo>
                <a:lnTo>
                  <a:pt x="2933" y="1082"/>
                </a:lnTo>
                <a:lnTo>
                  <a:pt x="2939" y="1063"/>
                </a:lnTo>
                <a:lnTo>
                  <a:pt x="2942" y="1048"/>
                </a:lnTo>
                <a:lnTo>
                  <a:pt x="2933" y="1037"/>
                </a:lnTo>
                <a:lnTo>
                  <a:pt x="2927" y="1028"/>
                </a:lnTo>
                <a:lnTo>
                  <a:pt x="2924" y="1021"/>
                </a:lnTo>
                <a:lnTo>
                  <a:pt x="2923" y="1016"/>
                </a:lnTo>
                <a:lnTo>
                  <a:pt x="2923" y="1010"/>
                </a:lnTo>
                <a:lnTo>
                  <a:pt x="2924" y="1003"/>
                </a:lnTo>
                <a:lnTo>
                  <a:pt x="2925" y="995"/>
                </a:lnTo>
                <a:lnTo>
                  <a:pt x="2925" y="983"/>
                </a:lnTo>
                <a:lnTo>
                  <a:pt x="2915" y="985"/>
                </a:lnTo>
                <a:lnTo>
                  <a:pt x="2907" y="987"/>
                </a:lnTo>
                <a:lnTo>
                  <a:pt x="2899" y="992"/>
                </a:lnTo>
                <a:lnTo>
                  <a:pt x="2892" y="996"/>
                </a:lnTo>
                <a:lnTo>
                  <a:pt x="2884" y="1001"/>
                </a:lnTo>
                <a:lnTo>
                  <a:pt x="2876" y="1006"/>
                </a:lnTo>
                <a:lnTo>
                  <a:pt x="2867" y="1008"/>
                </a:lnTo>
                <a:lnTo>
                  <a:pt x="2857" y="1010"/>
                </a:lnTo>
                <a:lnTo>
                  <a:pt x="2787" y="1017"/>
                </a:lnTo>
                <a:lnTo>
                  <a:pt x="2784" y="1045"/>
                </a:lnTo>
                <a:lnTo>
                  <a:pt x="2783" y="1063"/>
                </a:lnTo>
                <a:lnTo>
                  <a:pt x="2784" y="1077"/>
                </a:lnTo>
                <a:lnTo>
                  <a:pt x="2788" y="1087"/>
                </a:lnTo>
                <a:lnTo>
                  <a:pt x="2792" y="1094"/>
                </a:lnTo>
                <a:lnTo>
                  <a:pt x="2794" y="1102"/>
                </a:lnTo>
                <a:lnTo>
                  <a:pt x="2797" y="1111"/>
                </a:lnTo>
                <a:lnTo>
                  <a:pt x="2798" y="1122"/>
                </a:lnTo>
                <a:lnTo>
                  <a:pt x="2784" y="1137"/>
                </a:lnTo>
                <a:lnTo>
                  <a:pt x="2768" y="1154"/>
                </a:lnTo>
                <a:lnTo>
                  <a:pt x="2748" y="1173"/>
                </a:lnTo>
                <a:lnTo>
                  <a:pt x="2727" y="1191"/>
                </a:lnTo>
                <a:lnTo>
                  <a:pt x="2705" y="1205"/>
                </a:lnTo>
                <a:lnTo>
                  <a:pt x="2685" y="1219"/>
                </a:lnTo>
                <a:lnTo>
                  <a:pt x="2668" y="1227"/>
                </a:lnTo>
                <a:lnTo>
                  <a:pt x="2655" y="1230"/>
                </a:lnTo>
                <a:lnTo>
                  <a:pt x="2662" y="1219"/>
                </a:lnTo>
                <a:lnTo>
                  <a:pt x="2665" y="1210"/>
                </a:lnTo>
                <a:lnTo>
                  <a:pt x="2662" y="1204"/>
                </a:lnTo>
                <a:lnTo>
                  <a:pt x="2656" y="1201"/>
                </a:lnTo>
                <a:lnTo>
                  <a:pt x="2645" y="1199"/>
                </a:lnTo>
                <a:lnTo>
                  <a:pt x="2631" y="1199"/>
                </a:lnTo>
                <a:lnTo>
                  <a:pt x="2616" y="1201"/>
                </a:lnTo>
                <a:lnTo>
                  <a:pt x="2597" y="1204"/>
                </a:lnTo>
                <a:lnTo>
                  <a:pt x="2579" y="1208"/>
                </a:lnTo>
                <a:lnTo>
                  <a:pt x="2559" y="1212"/>
                </a:lnTo>
                <a:lnTo>
                  <a:pt x="2537" y="1217"/>
                </a:lnTo>
                <a:lnTo>
                  <a:pt x="2518" y="1220"/>
                </a:lnTo>
                <a:lnTo>
                  <a:pt x="2499" y="1224"/>
                </a:lnTo>
                <a:lnTo>
                  <a:pt x="2483" y="1228"/>
                </a:lnTo>
                <a:lnTo>
                  <a:pt x="2468" y="1229"/>
                </a:lnTo>
                <a:lnTo>
                  <a:pt x="2455" y="1230"/>
                </a:lnTo>
                <a:lnTo>
                  <a:pt x="2367" y="1341"/>
                </a:lnTo>
                <a:lnTo>
                  <a:pt x="2345" y="1341"/>
                </a:lnTo>
                <a:lnTo>
                  <a:pt x="2323" y="1340"/>
                </a:lnTo>
                <a:lnTo>
                  <a:pt x="2300" y="1338"/>
                </a:lnTo>
                <a:lnTo>
                  <a:pt x="2277" y="1337"/>
                </a:lnTo>
                <a:lnTo>
                  <a:pt x="2254" y="1334"/>
                </a:lnTo>
                <a:lnTo>
                  <a:pt x="2231" y="1332"/>
                </a:lnTo>
                <a:lnTo>
                  <a:pt x="2208" y="1329"/>
                </a:lnTo>
                <a:lnTo>
                  <a:pt x="2184" y="1328"/>
                </a:lnTo>
                <a:lnTo>
                  <a:pt x="2162" y="1327"/>
                </a:lnTo>
                <a:lnTo>
                  <a:pt x="2141" y="1325"/>
                </a:lnTo>
                <a:lnTo>
                  <a:pt x="2118" y="1325"/>
                </a:lnTo>
                <a:lnTo>
                  <a:pt x="2098" y="1325"/>
                </a:lnTo>
                <a:lnTo>
                  <a:pt x="2078" y="1328"/>
                </a:lnTo>
                <a:lnTo>
                  <a:pt x="2060" y="1330"/>
                </a:lnTo>
                <a:lnTo>
                  <a:pt x="2041" y="1335"/>
                </a:lnTo>
                <a:lnTo>
                  <a:pt x="2025" y="1341"/>
                </a:lnTo>
                <a:lnTo>
                  <a:pt x="2027" y="1355"/>
                </a:lnTo>
                <a:lnTo>
                  <a:pt x="2033" y="1368"/>
                </a:lnTo>
                <a:lnTo>
                  <a:pt x="2043" y="1380"/>
                </a:lnTo>
                <a:lnTo>
                  <a:pt x="2056" y="1391"/>
                </a:lnTo>
                <a:lnTo>
                  <a:pt x="2070" y="1401"/>
                </a:lnTo>
                <a:lnTo>
                  <a:pt x="2085" y="1409"/>
                </a:lnTo>
                <a:lnTo>
                  <a:pt x="2097" y="1414"/>
                </a:lnTo>
                <a:lnTo>
                  <a:pt x="2110" y="1415"/>
                </a:lnTo>
                <a:lnTo>
                  <a:pt x="2108" y="1440"/>
                </a:lnTo>
                <a:lnTo>
                  <a:pt x="2105" y="1464"/>
                </a:lnTo>
                <a:lnTo>
                  <a:pt x="2100" y="1484"/>
                </a:lnTo>
                <a:lnTo>
                  <a:pt x="2092" y="1501"/>
                </a:lnTo>
                <a:lnTo>
                  <a:pt x="2083" y="1517"/>
                </a:lnTo>
                <a:lnTo>
                  <a:pt x="2073" y="1532"/>
                </a:lnTo>
                <a:lnTo>
                  <a:pt x="2063" y="1546"/>
                </a:lnTo>
                <a:lnTo>
                  <a:pt x="2052" y="1560"/>
                </a:lnTo>
                <a:lnTo>
                  <a:pt x="2033" y="1559"/>
                </a:lnTo>
                <a:lnTo>
                  <a:pt x="2019" y="1555"/>
                </a:lnTo>
                <a:lnTo>
                  <a:pt x="2006" y="1551"/>
                </a:lnTo>
                <a:lnTo>
                  <a:pt x="1995" y="1546"/>
                </a:lnTo>
                <a:lnTo>
                  <a:pt x="1984" y="1545"/>
                </a:lnTo>
                <a:lnTo>
                  <a:pt x="1971" y="1545"/>
                </a:lnTo>
                <a:lnTo>
                  <a:pt x="1956" y="1550"/>
                </a:lnTo>
                <a:lnTo>
                  <a:pt x="1936" y="1560"/>
                </a:lnTo>
                <a:lnTo>
                  <a:pt x="1824" y="1415"/>
                </a:lnTo>
                <a:lnTo>
                  <a:pt x="1813" y="1416"/>
                </a:lnTo>
                <a:lnTo>
                  <a:pt x="1801" y="1421"/>
                </a:lnTo>
                <a:lnTo>
                  <a:pt x="1790" y="1426"/>
                </a:lnTo>
                <a:lnTo>
                  <a:pt x="1780" y="1433"/>
                </a:lnTo>
                <a:lnTo>
                  <a:pt x="1769" y="1440"/>
                </a:lnTo>
                <a:lnTo>
                  <a:pt x="1758" y="1445"/>
                </a:lnTo>
                <a:lnTo>
                  <a:pt x="1747" y="1450"/>
                </a:lnTo>
                <a:lnTo>
                  <a:pt x="1735" y="1451"/>
                </a:lnTo>
                <a:lnTo>
                  <a:pt x="1735" y="1465"/>
                </a:lnTo>
                <a:lnTo>
                  <a:pt x="1734" y="1480"/>
                </a:lnTo>
                <a:lnTo>
                  <a:pt x="1733" y="1496"/>
                </a:lnTo>
                <a:lnTo>
                  <a:pt x="1732" y="1512"/>
                </a:lnTo>
                <a:lnTo>
                  <a:pt x="1729" y="1529"/>
                </a:lnTo>
                <a:lnTo>
                  <a:pt x="1727" y="1545"/>
                </a:lnTo>
                <a:lnTo>
                  <a:pt x="1724" y="1562"/>
                </a:lnTo>
                <a:lnTo>
                  <a:pt x="1722" y="1579"/>
                </a:lnTo>
                <a:lnTo>
                  <a:pt x="1719" y="1596"/>
                </a:lnTo>
                <a:lnTo>
                  <a:pt x="1717" y="1613"/>
                </a:lnTo>
                <a:lnTo>
                  <a:pt x="1714" y="1630"/>
                </a:lnTo>
                <a:lnTo>
                  <a:pt x="1712" y="1646"/>
                </a:lnTo>
                <a:lnTo>
                  <a:pt x="1710" y="1662"/>
                </a:lnTo>
                <a:lnTo>
                  <a:pt x="1709" y="1678"/>
                </a:lnTo>
                <a:lnTo>
                  <a:pt x="1708" y="1693"/>
                </a:lnTo>
                <a:lnTo>
                  <a:pt x="1708" y="1707"/>
                </a:lnTo>
                <a:lnTo>
                  <a:pt x="1622" y="1817"/>
                </a:lnTo>
                <a:lnTo>
                  <a:pt x="1622" y="1963"/>
                </a:lnTo>
                <a:lnTo>
                  <a:pt x="1633" y="1964"/>
                </a:lnTo>
                <a:lnTo>
                  <a:pt x="1643" y="1969"/>
                </a:lnTo>
                <a:lnTo>
                  <a:pt x="1654" y="1974"/>
                </a:lnTo>
                <a:lnTo>
                  <a:pt x="1665" y="1980"/>
                </a:lnTo>
                <a:lnTo>
                  <a:pt x="1675" y="1988"/>
                </a:lnTo>
                <a:lnTo>
                  <a:pt x="1687" y="1993"/>
                </a:lnTo>
                <a:lnTo>
                  <a:pt x="1697" y="1998"/>
                </a:lnTo>
                <a:lnTo>
                  <a:pt x="1708" y="1999"/>
                </a:lnTo>
                <a:lnTo>
                  <a:pt x="1724" y="1994"/>
                </a:lnTo>
                <a:lnTo>
                  <a:pt x="1742" y="1990"/>
                </a:lnTo>
                <a:lnTo>
                  <a:pt x="1759" y="1989"/>
                </a:lnTo>
                <a:lnTo>
                  <a:pt x="1776" y="1989"/>
                </a:lnTo>
                <a:lnTo>
                  <a:pt x="1795" y="1992"/>
                </a:lnTo>
                <a:lnTo>
                  <a:pt x="1814" y="1995"/>
                </a:lnTo>
                <a:lnTo>
                  <a:pt x="1833" y="1999"/>
                </a:lnTo>
                <a:lnTo>
                  <a:pt x="1851" y="2004"/>
                </a:lnTo>
                <a:lnTo>
                  <a:pt x="1870" y="2009"/>
                </a:lnTo>
                <a:lnTo>
                  <a:pt x="1889" y="2015"/>
                </a:lnTo>
                <a:lnTo>
                  <a:pt x="1907" y="2020"/>
                </a:lnTo>
                <a:lnTo>
                  <a:pt x="1926" y="2025"/>
                </a:lnTo>
                <a:lnTo>
                  <a:pt x="1944" y="2030"/>
                </a:lnTo>
                <a:lnTo>
                  <a:pt x="1961" y="2034"/>
                </a:lnTo>
                <a:lnTo>
                  <a:pt x="1979" y="2035"/>
                </a:lnTo>
                <a:lnTo>
                  <a:pt x="1995" y="2036"/>
                </a:lnTo>
                <a:lnTo>
                  <a:pt x="1997" y="2019"/>
                </a:lnTo>
                <a:lnTo>
                  <a:pt x="2005" y="1997"/>
                </a:lnTo>
                <a:lnTo>
                  <a:pt x="2015" y="1972"/>
                </a:lnTo>
                <a:lnTo>
                  <a:pt x="2027" y="1944"/>
                </a:lnTo>
                <a:lnTo>
                  <a:pt x="2041" y="1918"/>
                </a:lnTo>
                <a:lnTo>
                  <a:pt x="2056" y="1892"/>
                </a:lnTo>
                <a:lnTo>
                  <a:pt x="2068" y="1870"/>
                </a:lnTo>
                <a:lnTo>
                  <a:pt x="2081" y="1854"/>
                </a:lnTo>
                <a:lnTo>
                  <a:pt x="2101" y="1856"/>
                </a:lnTo>
                <a:lnTo>
                  <a:pt x="2120" y="1859"/>
                </a:lnTo>
                <a:lnTo>
                  <a:pt x="2136" y="1866"/>
                </a:lnTo>
                <a:lnTo>
                  <a:pt x="2152" y="1872"/>
                </a:lnTo>
                <a:lnTo>
                  <a:pt x="2168" y="1878"/>
                </a:lnTo>
                <a:lnTo>
                  <a:pt x="2186" y="1884"/>
                </a:lnTo>
                <a:lnTo>
                  <a:pt x="2203" y="1888"/>
                </a:lnTo>
                <a:lnTo>
                  <a:pt x="2224" y="1889"/>
                </a:lnTo>
                <a:lnTo>
                  <a:pt x="2236" y="1875"/>
                </a:lnTo>
                <a:lnTo>
                  <a:pt x="2247" y="1861"/>
                </a:lnTo>
                <a:lnTo>
                  <a:pt x="2259" y="1846"/>
                </a:lnTo>
                <a:lnTo>
                  <a:pt x="2272" y="1831"/>
                </a:lnTo>
                <a:lnTo>
                  <a:pt x="2285" y="1814"/>
                </a:lnTo>
                <a:lnTo>
                  <a:pt x="2299" y="1799"/>
                </a:lnTo>
                <a:lnTo>
                  <a:pt x="2313" y="1786"/>
                </a:lnTo>
                <a:lnTo>
                  <a:pt x="2328" y="1771"/>
                </a:lnTo>
                <a:lnTo>
                  <a:pt x="2343" y="1758"/>
                </a:lnTo>
                <a:lnTo>
                  <a:pt x="2358" y="1746"/>
                </a:lnTo>
                <a:lnTo>
                  <a:pt x="2374" y="1735"/>
                </a:lnTo>
                <a:lnTo>
                  <a:pt x="2390" y="1726"/>
                </a:lnTo>
                <a:lnTo>
                  <a:pt x="2406" y="1718"/>
                </a:lnTo>
                <a:lnTo>
                  <a:pt x="2423" y="1712"/>
                </a:lnTo>
                <a:lnTo>
                  <a:pt x="2439" y="1708"/>
                </a:lnTo>
                <a:lnTo>
                  <a:pt x="2455" y="1707"/>
                </a:lnTo>
                <a:lnTo>
                  <a:pt x="2599" y="1889"/>
                </a:lnTo>
                <a:lnTo>
                  <a:pt x="2589" y="1903"/>
                </a:lnTo>
                <a:lnTo>
                  <a:pt x="2581" y="1917"/>
                </a:lnTo>
                <a:lnTo>
                  <a:pt x="2576" y="1930"/>
                </a:lnTo>
                <a:lnTo>
                  <a:pt x="2572" y="1944"/>
                </a:lnTo>
                <a:lnTo>
                  <a:pt x="2570" y="1958"/>
                </a:lnTo>
                <a:lnTo>
                  <a:pt x="2569" y="1972"/>
                </a:lnTo>
                <a:lnTo>
                  <a:pt x="2569" y="1985"/>
                </a:lnTo>
                <a:lnTo>
                  <a:pt x="2569" y="1999"/>
                </a:lnTo>
                <a:lnTo>
                  <a:pt x="2565" y="1999"/>
                </a:lnTo>
                <a:lnTo>
                  <a:pt x="2556" y="2000"/>
                </a:lnTo>
                <a:lnTo>
                  <a:pt x="2542" y="2003"/>
                </a:lnTo>
                <a:lnTo>
                  <a:pt x="2529" y="2008"/>
                </a:lnTo>
                <a:lnTo>
                  <a:pt x="2516" y="2016"/>
                </a:lnTo>
                <a:lnTo>
                  <a:pt x="2508" y="2030"/>
                </a:lnTo>
                <a:lnTo>
                  <a:pt x="2505" y="2049"/>
                </a:lnTo>
                <a:lnTo>
                  <a:pt x="2511" y="2073"/>
                </a:lnTo>
                <a:lnTo>
                  <a:pt x="2518" y="2088"/>
                </a:lnTo>
                <a:lnTo>
                  <a:pt x="2534" y="2106"/>
                </a:lnTo>
                <a:lnTo>
                  <a:pt x="2559" y="2126"/>
                </a:lnTo>
                <a:lnTo>
                  <a:pt x="2586" y="2146"/>
                </a:lnTo>
                <a:lnTo>
                  <a:pt x="2616" y="2167"/>
                </a:lnTo>
                <a:lnTo>
                  <a:pt x="2645" y="2186"/>
                </a:lnTo>
                <a:lnTo>
                  <a:pt x="2667" y="2204"/>
                </a:lnTo>
                <a:lnTo>
                  <a:pt x="2683" y="2219"/>
                </a:lnTo>
                <a:lnTo>
                  <a:pt x="2697" y="2202"/>
                </a:lnTo>
                <a:lnTo>
                  <a:pt x="2715" y="2180"/>
                </a:lnTo>
                <a:lnTo>
                  <a:pt x="2736" y="2155"/>
                </a:lnTo>
                <a:lnTo>
                  <a:pt x="2758" y="2128"/>
                </a:lnTo>
                <a:lnTo>
                  <a:pt x="2783" y="2101"/>
                </a:lnTo>
                <a:lnTo>
                  <a:pt x="2808" y="2075"/>
                </a:lnTo>
                <a:lnTo>
                  <a:pt x="2833" y="2053"/>
                </a:lnTo>
                <a:lnTo>
                  <a:pt x="2856" y="2036"/>
                </a:lnTo>
                <a:lnTo>
                  <a:pt x="2856" y="1889"/>
                </a:lnTo>
                <a:lnTo>
                  <a:pt x="2913" y="1963"/>
                </a:lnTo>
                <a:lnTo>
                  <a:pt x="2913" y="2110"/>
                </a:lnTo>
                <a:lnTo>
                  <a:pt x="2934" y="2114"/>
                </a:lnTo>
                <a:lnTo>
                  <a:pt x="2955" y="2123"/>
                </a:lnTo>
                <a:lnTo>
                  <a:pt x="2975" y="2137"/>
                </a:lnTo>
                <a:lnTo>
                  <a:pt x="2993" y="2156"/>
                </a:lnTo>
                <a:lnTo>
                  <a:pt x="3008" y="2177"/>
                </a:lnTo>
                <a:lnTo>
                  <a:pt x="3019" y="2202"/>
                </a:lnTo>
                <a:lnTo>
                  <a:pt x="3026" y="2229"/>
                </a:lnTo>
                <a:lnTo>
                  <a:pt x="3029" y="2255"/>
                </a:lnTo>
                <a:lnTo>
                  <a:pt x="3030" y="2240"/>
                </a:lnTo>
                <a:lnTo>
                  <a:pt x="3034" y="2221"/>
                </a:lnTo>
                <a:lnTo>
                  <a:pt x="3041" y="2200"/>
                </a:lnTo>
                <a:lnTo>
                  <a:pt x="3049" y="2176"/>
                </a:lnTo>
                <a:lnTo>
                  <a:pt x="3060" y="2151"/>
                </a:lnTo>
                <a:lnTo>
                  <a:pt x="3071" y="2125"/>
                </a:lnTo>
                <a:lnTo>
                  <a:pt x="3084" y="2098"/>
                </a:lnTo>
                <a:lnTo>
                  <a:pt x="3096" y="2070"/>
                </a:lnTo>
                <a:lnTo>
                  <a:pt x="3110" y="2044"/>
                </a:lnTo>
                <a:lnTo>
                  <a:pt x="3124" y="2018"/>
                </a:lnTo>
                <a:lnTo>
                  <a:pt x="3136" y="1993"/>
                </a:lnTo>
                <a:lnTo>
                  <a:pt x="3149" y="1972"/>
                </a:lnTo>
                <a:lnTo>
                  <a:pt x="3160" y="1952"/>
                </a:lnTo>
                <a:lnTo>
                  <a:pt x="3170" y="1934"/>
                </a:lnTo>
                <a:lnTo>
                  <a:pt x="3177" y="1922"/>
                </a:lnTo>
                <a:lnTo>
                  <a:pt x="3184" y="1913"/>
                </a:lnTo>
                <a:lnTo>
                  <a:pt x="3194" y="1914"/>
                </a:lnTo>
                <a:lnTo>
                  <a:pt x="3204" y="1919"/>
                </a:lnTo>
                <a:lnTo>
                  <a:pt x="3214" y="1927"/>
                </a:lnTo>
                <a:lnTo>
                  <a:pt x="3222" y="1935"/>
                </a:lnTo>
                <a:lnTo>
                  <a:pt x="3232" y="1944"/>
                </a:lnTo>
                <a:lnTo>
                  <a:pt x="3242" y="1953"/>
                </a:lnTo>
                <a:lnTo>
                  <a:pt x="3252" y="1958"/>
                </a:lnTo>
                <a:lnTo>
                  <a:pt x="3264" y="1960"/>
                </a:lnTo>
                <a:lnTo>
                  <a:pt x="3295" y="1929"/>
                </a:lnTo>
                <a:lnTo>
                  <a:pt x="3306" y="1930"/>
                </a:lnTo>
                <a:lnTo>
                  <a:pt x="3317" y="1934"/>
                </a:lnTo>
                <a:lnTo>
                  <a:pt x="3328" y="1939"/>
                </a:lnTo>
                <a:lnTo>
                  <a:pt x="3340" y="1944"/>
                </a:lnTo>
                <a:lnTo>
                  <a:pt x="3351" y="1950"/>
                </a:lnTo>
                <a:lnTo>
                  <a:pt x="3362" y="1955"/>
                </a:lnTo>
                <a:lnTo>
                  <a:pt x="3375" y="1959"/>
                </a:lnTo>
                <a:lnTo>
                  <a:pt x="3386" y="1960"/>
                </a:lnTo>
                <a:lnTo>
                  <a:pt x="3387" y="1938"/>
                </a:lnTo>
                <a:lnTo>
                  <a:pt x="3390" y="1915"/>
                </a:lnTo>
                <a:lnTo>
                  <a:pt x="3395" y="1893"/>
                </a:lnTo>
                <a:lnTo>
                  <a:pt x="3400" y="1872"/>
                </a:lnTo>
                <a:lnTo>
                  <a:pt x="3404" y="1853"/>
                </a:lnTo>
                <a:lnTo>
                  <a:pt x="3409" y="1836"/>
                </a:lnTo>
                <a:lnTo>
                  <a:pt x="3412" y="1819"/>
                </a:lnTo>
                <a:lnTo>
                  <a:pt x="3413" y="1807"/>
                </a:lnTo>
                <a:lnTo>
                  <a:pt x="3431" y="1808"/>
                </a:lnTo>
                <a:lnTo>
                  <a:pt x="3447" y="1809"/>
                </a:lnTo>
                <a:lnTo>
                  <a:pt x="3463" y="1812"/>
                </a:lnTo>
                <a:lnTo>
                  <a:pt x="3478" y="1816"/>
                </a:lnTo>
                <a:lnTo>
                  <a:pt x="3493" y="1821"/>
                </a:lnTo>
                <a:lnTo>
                  <a:pt x="3508" y="1826"/>
                </a:lnTo>
                <a:lnTo>
                  <a:pt x="3523" y="1832"/>
                </a:lnTo>
                <a:lnTo>
                  <a:pt x="3538" y="1837"/>
                </a:lnTo>
                <a:lnTo>
                  <a:pt x="3552" y="1842"/>
                </a:lnTo>
                <a:lnTo>
                  <a:pt x="3567" y="1848"/>
                </a:lnTo>
                <a:lnTo>
                  <a:pt x="3582" y="1853"/>
                </a:lnTo>
                <a:lnTo>
                  <a:pt x="3597" y="1857"/>
                </a:lnTo>
                <a:lnTo>
                  <a:pt x="3612" y="1862"/>
                </a:lnTo>
                <a:lnTo>
                  <a:pt x="3628" y="1864"/>
                </a:lnTo>
                <a:lnTo>
                  <a:pt x="3644" y="1866"/>
                </a:lnTo>
                <a:lnTo>
                  <a:pt x="3660" y="1867"/>
                </a:lnTo>
                <a:lnTo>
                  <a:pt x="3661" y="1854"/>
                </a:lnTo>
                <a:lnTo>
                  <a:pt x="3665" y="1839"/>
                </a:lnTo>
                <a:lnTo>
                  <a:pt x="3670" y="1822"/>
                </a:lnTo>
                <a:lnTo>
                  <a:pt x="3676" y="1803"/>
                </a:lnTo>
                <a:lnTo>
                  <a:pt x="3681" y="1782"/>
                </a:lnTo>
                <a:lnTo>
                  <a:pt x="3686" y="1761"/>
                </a:lnTo>
                <a:lnTo>
                  <a:pt x="3690" y="1738"/>
                </a:lnTo>
                <a:lnTo>
                  <a:pt x="3691" y="1716"/>
                </a:lnTo>
                <a:lnTo>
                  <a:pt x="3750" y="1653"/>
                </a:lnTo>
                <a:lnTo>
                  <a:pt x="3743" y="1677"/>
                </a:lnTo>
                <a:lnTo>
                  <a:pt x="3743" y="1701"/>
                </a:lnTo>
                <a:lnTo>
                  <a:pt x="3749" y="1725"/>
                </a:lnTo>
                <a:lnTo>
                  <a:pt x="3760" y="1749"/>
                </a:lnTo>
                <a:lnTo>
                  <a:pt x="3776" y="1773"/>
                </a:lnTo>
                <a:lnTo>
                  <a:pt x="3796" y="1798"/>
                </a:lnTo>
                <a:lnTo>
                  <a:pt x="3819" y="1822"/>
                </a:lnTo>
                <a:lnTo>
                  <a:pt x="3844" y="1844"/>
                </a:lnTo>
                <a:lnTo>
                  <a:pt x="3871" y="1867"/>
                </a:lnTo>
                <a:lnTo>
                  <a:pt x="3897" y="1889"/>
                </a:lnTo>
                <a:lnTo>
                  <a:pt x="3925" y="1909"/>
                </a:lnTo>
                <a:lnTo>
                  <a:pt x="3950" y="1929"/>
                </a:lnTo>
                <a:lnTo>
                  <a:pt x="3975" y="1947"/>
                </a:lnTo>
                <a:lnTo>
                  <a:pt x="3996" y="1963"/>
                </a:lnTo>
                <a:lnTo>
                  <a:pt x="4013" y="1978"/>
                </a:lnTo>
                <a:lnTo>
                  <a:pt x="4027" y="1990"/>
                </a:lnTo>
                <a:lnTo>
                  <a:pt x="4016" y="1995"/>
                </a:lnTo>
                <a:lnTo>
                  <a:pt x="4003" y="2000"/>
                </a:lnTo>
                <a:lnTo>
                  <a:pt x="3990" y="2005"/>
                </a:lnTo>
                <a:lnTo>
                  <a:pt x="3977" y="2008"/>
                </a:lnTo>
                <a:lnTo>
                  <a:pt x="3963" y="2011"/>
                </a:lnTo>
                <a:lnTo>
                  <a:pt x="3948" y="2014"/>
                </a:lnTo>
                <a:lnTo>
                  <a:pt x="3935" y="2016"/>
                </a:lnTo>
                <a:lnTo>
                  <a:pt x="3920" y="2018"/>
                </a:lnTo>
                <a:lnTo>
                  <a:pt x="3906" y="2019"/>
                </a:lnTo>
                <a:lnTo>
                  <a:pt x="3891" y="2020"/>
                </a:lnTo>
                <a:lnTo>
                  <a:pt x="3877" y="2020"/>
                </a:lnTo>
                <a:lnTo>
                  <a:pt x="3862" y="2021"/>
                </a:lnTo>
                <a:lnTo>
                  <a:pt x="3849" y="2021"/>
                </a:lnTo>
                <a:lnTo>
                  <a:pt x="3836" y="2021"/>
                </a:lnTo>
                <a:lnTo>
                  <a:pt x="3824" y="2021"/>
                </a:lnTo>
                <a:lnTo>
                  <a:pt x="3811" y="2021"/>
                </a:lnTo>
                <a:lnTo>
                  <a:pt x="3750" y="1960"/>
                </a:lnTo>
                <a:lnTo>
                  <a:pt x="3739" y="1960"/>
                </a:lnTo>
                <a:lnTo>
                  <a:pt x="3726" y="1960"/>
                </a:lnTo>
                <a:lnTo>
                  <a:pt x="3714" y="1960"/>
                </a:lnTo>
                <a:lnTo>
                  <a:pt x="3701" y="1960"/>
                </a:lnTo>
                <a:lnTo>
                  <a:pt x="3688" y="1959"/>
                </a:lnTo>
                <a:lnTo>
                  <a:pt x="3673" y="1959"/>
                </a:lnTo>
                <a:lnTo>
                  <a:pt x="3659" y="1958"/>
                </a:lnTo>
                <a:lnTo>
                  <a:pt x="3645" y="1957"/>
                </a:lnTo>
                <a:lnTo>
                  <a:pt x="3630" y="1955"/>
                </a:lnTo>
                <a:lnTo>
                  <a:pt x="3617" y="1953"/>
                </a:lnTo>
                <a:lnTo>
                  <a:pt x="3603" y="1950"/>
                </a:lnTo>
                <a:lnTo>
                  <a:pt x="3589" y="1947"/>
                </a:lnTo>
                <a:lnTo>
                  <a:pt x="3575" y="1944"/>
                </a:lnTo>
                <a:lnTo>
                  <a:pt x="3562" y="1939"/>
                </a:lnTo>
                <a:lnTo>
                  <a:pt x="3549" y="1934"/>
                </a:lnTo>
                <a:lnTo>
                  <a:pt x="3538" y="1929"/>
                </a:lnTo>
                <a:lnTo>
                  <a:pt x="3447" y="2021"/>
                </a:lnTo>
                <a:lnTo>
                  <a:pt x="3426" y="2020"/>
                </a:lnTo>
                <a:lnTo>
                  <a:pt x="3406" y="2016"/>
                </a:lnTo>
                <a:lnTo>
                  <a:pt x="3388" y="2011"/>
                </a:lnTo>
                <a:lnTo>
                  <a:pt x="3371" y="2005"/>
                </a:lnTo>
                <a:lnTo>
                  <a:pt x="3353" y="2000"/>
                </a:lnTo>
                <a:lnTo>
                  <a:pt x="3335" y="1995"/>
                </a:lnTo>
                <a:lnTo>
                  <a:pt x="3316" y="1992"/>
                </a:lnTo>
                <a:lnTo>
                  <a:pt x="3295" y="1990"/>
                </a:lnTo>
                <a:lnTo>
                  <a:pt x="3172" y="1974"/>
                </a:lnTo>
                <a:close/>
                <a:moveTo>
                  <a:pt x="4560" y="2075"/>
                </a:moveTo>
                <a:lnTo>
                  <a:pt x="4389" y="2075"/>
                </a:lnTo>
                <a:lnTo>
                  <a:pt x="4389" y="2056"/>
                </a:lnTo>
                <a:lnTo>
                  <a:pt x="4389" y="2039"/>
                </a:lnTo>
                <a:lnTo>
                  <a:pt x="4390" y="2020"/>
                </a:lnTo>
                <a:lnTo>
                  <a:pt x="4393" y="2001"/>
                </a:lnTo>
                <a:lnTo>
                  <a:pt x="4395" y="1984"/>
                </a:lnTo>
                <a:lnTo>
                  <a:pt x="4399" y="1965"/>
                </a:lnTo>
                <a:lnTo>
                  <a:pt x="4405" y="1948"/>
                </a:lnTo>
                <a:lnTo>
                  <a:pt x="4414" y="1929"/>
                </a:lnTo>
                <a:lnTo>
                  <a:pt x="4315" y="1829"/>
                </a:lnTo>
                <a:lnTo>
                  <a:pt x="4217" y="1829"/>
                </a:lnTo>
                <a:lnTo>
                  <a:pt x="4208" y="1821"/>
                </a:lnTo>
                <a:lnTo>
                  <a:pt x="4198" y="1811"/>
                </a:lnTo>
                <a:lnTo>
                  <a:pt x="4190" y="1801"/>
                </a:lnTo>
                <a:lnTo>
                  <a:pt x="4183" y="1789"/>
                </a:lnTo>
                <a:lnTo>
                  <a:pt x="4175" y="1778"/>
                </a:lnTo>
                <a:lnTo>
                  <a:pt x="4170" y="1764"/>
                </a:lnTo>
                <a:lnTo>
                  <a:pt x="4168" y="1749"/>
                </a:lnTo>
                <a:lnTo>
                  <a:pt x="4167" y="1732"/>
                </a:lnTo>
                <a:lnTo>
                  <a:pt x="4192" y="1707"/>
                </a:lnTo>
                <a:lnTo>
                  <a:pt x="4203" y="1708"/>
                </a:lnTo>
                <a:lnTo>
                  <a:pt x="4218" y="1711"/>
                </a:lnTo>
                <a:lnTo>
                  <a:pt x="4235" y="1715"/>
                </a:lnTo>
                <a:lnTo>
                  <a:pt x="4253" y="1720"/>
                </a:lnTo>
                <a:lnTo>
                  <a:pt x="4272" y="1725"/>
                </a:lnTo>
                <a:lnTo>
                  <a:pt x="4288" y="1728"/>
                </a:lnTo>
                <a:lnTo>
                  <a:pt x="4304" y="1731"/>
                </a:lnTo>
                <a:lnTo>
                  <a:pt x="4315" y="1732"/>
                </a:lnTo>
                <a:lnTo>
                  <a:pt x="4316" y="1711"/>
                </a:lnTo>
                <a:lnTo>
                  <a:pt x="4319" y="1687"/>
                </a:lnTo>
                <a:lnTo>
                  <a:pt x="4323" y="1662"/>
                </a:lnTo>
                <a:lnTo>
                  <a:pt x="4328" y="1636"/>
                </a:lnTo>
                <a:lnTo>
                  <a:pt x="4333" y="1612"/>
                </a:lnTo>
                <a:lnTo>
                  <a:pt x="4336" y="1590"/>
                </a:lnTo>
                <a:lnTo>
                  <a:pt x="4339" y="1572"/>
                </a:lnTo>
                <a:lnTo>
                  <a:pt x="4340" y="1560"/>
                </a:lnTo>
                <a:lnTo>
                  <a:pt x="4343" y="1570"/>
                </a:lnTo>
                <a:lnTo>
                  <a:pt x="4348" y="1582"/>
                </a:lnTo>
                <a:lnTo>
                  <a:pt x="4355" y="1594"/>
                </a:lnTo>
                <a:lnTo>
                  <a:pt x="4365" y="1606"/>
                </a:lnTo>
                <a:lnTo>
                  <a:pt x="4374" y="1617"/>
                </a:lnTo>
                <a:lnTo>
                  <a:pt x="4381" y="1626"/>
                </a:lnTo>
                <a:lnTo>
                  <a:pt x="4386" y="1631"/>
                </a:lnTo>
                <a:lnTo>
                  <a:pt x="4389" y="1633"/>
                </a:lnTo>
                <a:lnTo>
                  <a:pt x="4406" y="1635"/>
                </a:lnTo>
                <a:lnTo>
                  <a:pt x="4421" y="1637"/>
                </a:lnTo>
                <a:lnTo>
                  <a:pt x="4435" y="1642"/>
                </a:lnTo>
                <a:lnTo>
                  <a:pt x="4447" y="1648"/>
                </a:lnTo>
                <a:lnTo>
                  <a:pt x="4457" y="1656"/>
                </a:lnTo>
                <a:lnTo>
                  <a:pt x="4467" y="1665"/>
                </a:lnTo>
                <a:lnTo>
                  <a:pt x="4477" y="1673"/>
                </a:lnTo>
                <a:lnTo>
                  <a:pt x="4486" y="1682"/>
                </a:lnTo>
                <a:lnTo>
                  <a:pt x="4477" y="1692"/>
                </a:lnTo>
                <a:lnTo>
                  <a:pt x="4469" y="1701"/>
                </a:lnTo>
                <a:lnTo>
                  <a:pt x="4460" y="1712"/>
                </a:lnTo>
                <a:lnTo>
                  <a:pt x="4452" y="1722"/>
                </a:lnTo>
                <a:lnTo>
                  <a:pt x="4446" y="1735"/>
                </a:lnTo>
                <a:lnTo>
                  <a:pt x="4441" y="1748"/>
                </a:lnTo>
                <a:lnTo>
                  <a:pt x="4439" y="1763"/>
                </a:lnTo>
                <a:lnTo>
                  <a:pt x="4437" y="1781"/>
                </a:lnTo>
                <a:lnTo>
                  <a:pt x="4454" y="1782"/>
                </a:lnTo>
                <a:lnTo>
                  <a:pt x="4466" y="1786"/>
                </a:lnTo>
                <a:lnTo>
                  <a:pt x="4476" y="1791"/>
                </a:lnTo>
                <a:lnTo>
                  <a:pt x="4484" y="1799"/>
                </a:lnTo>
                <a:lnTo>
                  <a:pt x="4490" y="1809"/>
                </a:lnTo>
                <a:lnTo>
                  <a:pt x="4496" y="1822"/>
                </a:lnTo>
                <a:lnTo>
                  <a:pt x="4502" y="1838"/>
                </a:lnTo>
                <a:lnTo>
                  <a:pt x="4511" y="1856"/>
                </a:lnTo>
                <a:lnTo>
                  <a:pt x="4507" y="1880"/>
                </a:lnTo>
                <a:lnTo>
                  <a:pt x="4512" y="1903"/>
                </a:lnTo>
                <a:lnTo>
                  <a:pt x="4525" y="1920"/>
                </a:lnTo>
                <a:lnTo>
                  <a:pt x="4542" y="1938"/>
                </a:lnTo>
                <a:lnTo>
                  <a:pt x="4561" y="1953"/>
                </a:lnTo>
                <a:lnTo>
                  <a:pt x="4580" y="1969"/>
                </a:lnTo>
                <a:lnTo>
                  <a:pt x="4597" y="1985"/>
                </a:lnTo>
                <a:lnTo>
                  <a:pt x="4610" y="2003"/>
                </a:lnTo>
                <a:lnTo>
                  <a:pt x="4560" y="2075"/>
                </a:lnTo>
                <a:close/>
                <a:moveTo>
                  <a:pt x="223" y="4471"/>
                </a:moveTo>
                <a:lnTo>
                  <a:pt x="232" y="4456"/>
                </a:lnTo>
                <a:lnTo>
                  <a:pt x="246" y="4439"/>
                </a:lnTo>
                <a:lnTo>
                  <a:pt x="263" y="4422"/>
                </a:lnTo>
                <a:lnTo>
                  <a:pt x="284" y="4403"/>
                </a:lnTo>
                <a:lnTo>
                  <a:pt x="308" y="4383"/>
                </a:lnTo>
                <a:lnTo>
                  <a:pt x="333" y="4365"/>
                </a:lnTo>
                <a:lnTo>
                  <a:pt x="359" y="4345"/>
                </a:lnTo>
                <a:lnTo>
                  <a:pt x="387" y="4325"/>
                </a:lnTo>
                <a:lnTo>
                  <a:pt x="414" y="4305"/>
                </a:lnTo>
                <a:lnTo>
                  <a:pt x="440" y="4286"/>
                </a:lnTo>
                <a:lnTo>
                  <a:pt x="465" y="4268"/>
                </a:lnTo>
                <a:lnTo>
                  <a:pt x="488" y="4252"/>
                </a:lnTo>
                <a:lnTo>
                  <a:pt x="509" y="4237"/>
                </a:lnTo>
                <a:lnTo>
                  <a:pt x="526" y="4224"/>
                </a:lnTo>
                <a:lnTo>
                  <a:pt x="540" y="4214"/>
                </a:lnTo>
                <a:lnTo>
                  <a:pt x="549" y="4205"/>
                </a:lnTo>
                <a:lnTo>
                  <a:pt x="535" y="4190"/>
                </a:lnTo>
                <a:lnTo>
                  <a:pt x="521" y="4174"/>
                </a:lnTo>
                <a:lnTo>
                  <a:pt x="508" y="4157"/>
                </a:lnTo>
                <a:lnTo>
                  <a:pt x="494" y="4139"/>
                </a:lnTo>
                <a:lnTo>
                  <a:pt x="480" y="4119"/>
                </a:lnTo>
                <a:lnTo>
                  <a:pt x="467" y="4100"/>
                </a:lnTo>
                <a:lnTo>
                  <a:pt x="453" y="4079"/>
                </a:lnTo>
                <a:lnTo>
                  <a:pt x="439" y="4059"/>
                </a:lnTo>
                <a:lnTo>
                  <a:pt x="425" y="4039"/>
                </a:lnTo>
                <a:lnTo>
                  <a:pt x="412" y="4018"/>
                </a:lnTo>
                <a:lnTo>
                  <a:pt x="398" y="3999"/>
                </a:lnTo>
                <a:lnTo>
                  <a:pt x="384" y="3979"/>
                </a:lnTo>
                <a:lnTo>
                  <a:pt x="371" y="3960"/>
                </a:lnTo>
                <a:lnTo>
                  <a:pt x="357" y="3944"/>
                </a:lnTo>
                <a:lnTo>
                  <a:pt x="343" y="3928"/>
                </a:lnTo>
                <a:lnTo>
                  <a:pt x="329" y="3913"/>
                </a:lnTo>
                <a:lnTo>
                  <a:pt x="329" y="3767"/>
                </a:lnTo>
                <a:lnTo>
                  <a:pt x="314" y="3766"/>
                </a:lnTo>
                <a:lnTo>
                  <a:pt x="297" y="3761"/>
                </a:lnTo>
                <a:lnTo>
                  <a:pt x="278" y="3756"/>
                </a:lnTo>
                <a:lnTo>
                  <a:pt x="261" y="3748"/>
                </a:lnTo>
                <a:lnTo>
                  <a:pt x="245" y="3742"/>
                </a:lnTo>
                <a:lnTo>
                  <a:pt x="232" y="3737"/>
                </a:lnTo>
                <a:lnTo>
                  <a:pt x="223" y="3732"/>
                </a:lnTo>
                <a:lnTo>
                  <a:pt x="220" y="3731"/>
                </a:lnTo>
                <a:lnTo>
                  <a:pt x="182" y="3693"/>
                </a:lnTo>
                <a:lnTo>
                  <a:pt x="175" y="3680"/>
                </a:lnTo>
                <a:lnTo>
                  <a:pt x="167" y="3665"/>
                </a:lnTo>
                <a:lnTo>
                  <a:pt x="158" y="3648"/>
                </a:lnTo>
                <a:lnTo>
                  <a:pt x="150" y="3632"/>
                </a:lnTo>
                <a:lnTo>
                  <a:pt x="140" y="3616"/>
                </a:lnTo>
                <a:lnTo>
                  <a:pt x="129" y="3600"/>
                </a:lnTo>
                <a:lnTo>
                  <a:pt x="117" y="3582"/>
                </a:lnTo>
                <a:lnTo>
                  <a:pt x="106" y="3565"/>
                </a:lnTo>
                <a:lnTo>
                  <a:pt x="94" y="3547"/>
                </a:lnTo>
                <a:lnTo>
                  <a:pt x="81" y="3531"/>
                </a:lnTo>
                <a:lnTo>
                  <a:pt x="67" y="3514"/>
                </a:lnTo>
                <a:lnTo>
                  <a:pt x="55" y="3497"/>
                </a:lnTo>
                <a:lnTo>
                  <a:pt x="41" y="3481"/>
                </a:lnTo>
                <a:lnTo>
                  <a:pt x="27" y="3466"/>
                </a:lnTo>
                <a:lnTo>
                  <a:pt x="14" y="3451"/>
                </a:lnTo>
                <a:lnTo>
                  <a:pt x="0" y="3438"/>
                </a:lnTo>
                <a:lnTo>
                  <a:pt x="0" y="3469"/>
                </a:lnTo>
                <a:lnTo>
                  <a:pt x="1" y="3501"/>
                </a:lnTo>
                <a:lnTo>
                  <a:pt x="3" y="3535"/>
                </a:lnTo>
                <a:lnTo>
                  <a:pt x="5" y="3569"/>
                </a:lnTo>
                <a:lnTo>
                  <a:pt x="9" y="3602"/>
                </a:lnTo>
                <a:lnTo>
                  <a:pt x="11" y="3638"/>
                </a:lnTo>
                <a:lnTo>
                  <a:pt x="16" y="3673"/>
                </a:lnTo>
                <a:lnTo>
                  <a:pt x="20" y="3710"/>
                </a:lnTo>
                <a:lnTo>
                  <a:pt x="25" y="3746"/>
                </a:lnTo>
                <a:lnTo>
                  <a:pt x="31" y="3782"/>
                </a:lnTo>
                <a:lnTo>
                  <a:pt x="36" y="3819"/>
                </a:lnTo>
                <a:lnTo>
                  <a:pt x="42" y="3856"/>
                </a:lnTo>
                <a:lnTo>
                  <a:pt x="50" y="3893"/>
                </a:lnTo>
                <a:lnTo>
                  <a:pt x="57" y="3929"/>
                </a:lnTo>
                <a:lnTo>
                  <a:pt x="65" y="3965"/>
                </a:lnTo>
                <a:lnTo>
                  <a:pt x="72" y="4001"/>
                </a:lnTo>
                <a:lnTo>
                  <a:pt x="81" y="4038"/>
                </a:lnTo>
                <a:lnTo>
                  <a:pt x="89" y="4073"/>
                </a:lnTo>
                <a:lnTo>
                  <a:pt x="97" y="4108"/>
                </a:lnTo>
                <a:lnTo>
                  <a:pt x="106" y="4141"/>
                </a:lnTo>
                <a:lnTo>
                  <a:pt x="116" y="4175"/>
                </a:lnTo>
                <a:lnTo>
                  <a:pt x="125" y="4207"/>
                </a:lnTo>
                <a:lnTo>
                  <a:pt x="135" y="4240"/>
                </a:lnTo>
                <a:lnTo>
                  <a:pt x="145" y="4270"/>
                </a:lnTo>
                <a:lnTo>
                  <a:pt x="153" y="4300"/>
                </a:lnTo>
                <a:lnTo>
                  <a:pt x="163" y="4328"/>
                </a:lnTo>
                <a:lnTo>
                  <a:pt x="173" y="4356"/>
                </a:lnTo>
                <a:lnTo>
                  <a:pt x="183" y="4382"/>
                </a:lnTo>
                <a:lnTo>
                  <a:pt x="193" y="4406"/>
                </a:lnTo>
                <a:lnTo>
                  <a:pt x="203" y="4429"/>
                </a:lnTo>
                <a:lnTo>
                  <a:pt x="213" y="4451"/>
                </a:lnTo>
                <a:lnTo>
                  <a:pt x="223" y="4471"/>
                </a:lnTo>
                <a:close/>
                <a:moveTo>
                  <a:pt x="4308" y="5309"/>
                </a:moveTo>
                <a:lnTo>
                  <a:pt x="4293" y="5308"/>
                </a:lnTo>
                <a:lnTo>
                  <a:pt x="4274" y="5304"/>
                </a:lnTo>
                <a:lnTo>
                  <a:pt x="4252" y="5299"/>
                </a:lnTo>
                <a:lnTo>
                  <a:pt x="4228" y="5293"/>
                </a:lnTo>
                <a:lnTo>
                  <a:pt x="4204" y="5288"/>
                </a:lnTo>
                <a:lnTo>
                  <a:pt x="4182" y="5283"/>
                </a:lnTo>
                <a:lnTo>
                  <a:pt x="4163" y="5279"/>
                </a:lnTo>
                <a:lnTo>
                  <a:pt x="4148" y="5278"/>
                </a:lnTo>
                <a:lnTo>
                  <a:pt x="4149" y="5255"/>
                </a:lnTo>
                <a:lnTo>
                  <a:pt x="4153" y="5235"/>
                </a:lnTo>
                <a:lnTo>
                  <a:pt x="4160" y="5218"/>
                </a:lnTo>
                <a:lnTo>
                  <a:pt x="4168" y="5202"/>
                </a:lnTo>
                <a:lnTo>
                  <a:pt x="4178" y="5188"/>
                </a:lnTo>
                <a:lnTo>
                  <a:pt x="4188" y="5174"/>
                </a:lnTo>
                <a:lnTo>
                  <a:pt x="4200" y="5162"/>
                </a:lnTo>
                <a:lnTo>
                  <a:pt x="4212" y="5151"/>
                </a:lnTo>
                <a:lnTo>
                  <a:pt x="4148" y="5087"/>
                </a:lnTo>
                <a:lnTo>
                  <a:pt x="4148" y="5023"/>
                </a:lnTo>
                <a:lnTo>
                  <a:pt x="4212" y="4960"/>
                </a:lnTo>
                <a:lnTo>
                  <a:pt x="4339" y="4960"/>
                </a:lnTo>
                <a:lnTo>
                  <a:pt x="4351" y="4946"/>
                </a:lnTo>
                <a:lnTo>
                  <a:pt x="4366" y="4931"/>
                </a:lnTo>
                <a:lnTo>
                  <a:pt x="4383" y="4912"/>
                </a:lnTo>
                <a:lnTo>
                  <a:pt x="4401" y="4894"/>
                </a:lnTo>
                <a:lnTo>
                  <a:pt x="4421" y="4874"/>
                </a:lnTo>
                <a:lnTo>
                  <a:pt x="4441" y="4852"/>
                </a:lnTo>
                <a:lnTo>
                  <a:pt x="4462" y="4831"/>
                </a:lnTo>
                <a:lnTo>
                  <a:pt x="4485" y="4810"/>
                </a:lnTo>
                <a:lnTo>
                  <a:pt x="4507" y="4790"/>
                </a:lnTo>
                <a:lnTo>
                  <a:pt x="4530" y="4770"/>
                </a:lnTo>
                <a:lnTo>
                  <a:pt x="4552" y="4754"/>
                </a:lnTo>
                <a:lnTo>
                  <a:pt x="4575" y="4738"/>
                </a:lnTo>
                <a:lnTo>
                  <a:pt x="4596" y="4725"/>
                </a:lnTo>
                <a:lnTo>
                  <a:pt x="4617" y="4716"/>
                </a:lnTo>
                <a:lnTo>
                  <a:pt x="4637" y="4710"/>
                </a:lnTo>
                <a:lnTo>
                  <a:pt x="4656" y="4708"/>
                </a:lnTo>
                <a:lnTo>
                  <a:pt x="4642" y="4719"/>
                </a:lnTo>
                <a:lnTo>
                  <a:pt x="4627" y="4731"/>
                </a:lnTo>
                <a:lnTo>
                  <a:pt x="4610" y="4743"/>
                </a:lnTo>
                <a:lnTo>
                  <a:pt x="4592" y="4755"/>
                </a:lnTo>
                <a:lnTo>
                  <a:pt x="4573" y="4768"/>
                </a:lnTo>
                <a:lnTo>
                  <a:pt x="4557" y="4779"/>
                </a:lnTo>
                <a:lnTo>
                  <a:pt x="4541" y="4791"/>
                </a:lnTo>
                <a:lnTo>
                  <a:pt x="4529" y="4802"/>
                </a:lnTo>
                <a:lnTo>
                  <a:pt x="4592" y="4866"/>
                </a:lnTo>
                <a:lnTo>
                  <a:pt x="4581" y="4890"/>
                </a:lnTo>
                <a:lnTo>
                  <a:pt x="4573" y="4914"/>
                </a:lnTo>
                <a:lnTo>
                  <a:pt x="4567" y="4937"/>
                </a:lnTo>
                <a:lnTo>
                  <a:pt x="4563" y="4961"/>
                </a:lnTo>
                <a:lnTo>
                  <a:pt x="4561" y="4985"/>
                </a:lnTo>
                <a:lnTo>
                  <a:pt x="4560" y="5008"/>
                </a:lnTo>
                <a:lnTo>
                  <a:pt x="4560" y="5032"/>
                </a:lnTo>
                <a:lnTo>
                  <a:pt x="4560" y="5056"/>
                </a:lnTo>
                <a:lnTo>
                  <a:pt x="4537" y="5079"/>
                </a:lnTo>
                <a:lnTo>
                  <a:pt x="4515" y="5103"/>
                </a:lnTo>
                <a:lnTo>
                  <a:pt x="4495" y="5126"/>
                </a:lnTo>
                <a:lnTo>
                  <a:pt x="4476" y="5148"/>
                </a:lnTo>
                <a:lnTo>
                  <a:pt x="4459" y="5171"/>
                </a:lnTo>
                <a:lnTo>
                  <a:pt x="4441" y="5192"/>
                </a:lnTo>
                <a:lnTo>
                  <a:pt x="4425" y="5212"/>
                </a:lnTo>
                <a:lnTo>
                  <a:pt x="4410" y="5229"/>
                </a:lnTo>
                <a:lnTo>
                  <a:pt x="4396" y="5247"/>
                </a:lnTo>
                <a:lnTo>
                  <a:pt x="4383" y="5262"/>
                </a:lnTo>
                <a:lnTo>
                  <a:pt x="4369" y="5275"/>
                </a:lnTo>
                <a:lnTo>
                  <a:pt x="4356" y="5287"/>
                </a:lnTo>
                <a:lnTo>
                  <a:pt x="4344" y="5297"/>
                </a:lnTo>
                <a:lnTo>
                  <a:pt x="4331" y="5303"/>
                </a:lnTo>
                <a:lnTo>
                  <a:pt x="4320" y="5308"/>
                </a:lnTo>
                <a:lnTo>
                  <a:pt x="4308" y="5309"/>
                </a:lnTo>
                <a:close/>
                <a:moveTo>
                  <a:pt x="6501" y="3822"/>
                </a:moveTo>
                <a:lnTo>
                  <a:pt x="6488" y="3646"/>
                </a:lnTo>
                <a:lnTo>
                  <a:pt x="6305" y="3464"/>
                </a:lnTo>
                <a:lnTo>
                  <a:pt x="6305" y="3243"/>
                </a:lnTo>
                <a:lnTo>
                  <a:pt x="6291" y="3229"/>
                </a:lnTo>
                <a:lnTo>
                  <a:pt x="6279" y="3215"/>
                </a:lnTo>
                <a:lnTo>
                  <a:pt x="6266" y="3199"/>
                </a:lnTo>
                <a:lnTo>
                  <a:pt x="6256" y="3183"/>
                </a:lnTo>
                <a:lnTo>
                  <a:pt x="6246" y="3166"/>
                </a:lnTo>
                <a:lnTo>
                  <a:pt x="6239" y="3144"/>
                </a:lnTo>
                <a:lnTo>
                  <a:pt x="6234" y="3122"/>
                </a:lnTo>
                <a:lnTo>
                  <a:pt x="6233" y="3096"/>
                </a:lnTo>
                <a:lnTo>
                  <a:pt x="6246" y="3109"/>
                </a:lnTo>
                <a:lnTo>
                  <a:pt x="6260" y="3122"/>
                </a:lnTo>
                <a:lnTo>
                  <a:pt x="6274" y="3133"/>
                </a:lnTo>
                <a:lnTo>
                  <a:pt x="6287" y="3144"/>
                </a:lnTo>
                <a:lnTo>
                  <a:pt x="6301" y="3156"/>
                </a:lnTo>
                <a:lnTo>
                  <a:pt x="6315" y="3166"/>
                </a:lnTo>
                <a:lnTo>
                  <a:pt x="6329" y="3174"/>
                </a:lnTo>
                <a:lnTo>
                  <a:pt x="6342" y="3183"/>
                </a:lnTo>
                <a:lnTo>
                  <a:pt x="6356" y="3192"/>
                </a:lnTo>
                <a:lnTo>
                  <a:pt x="6370" y="3199"/>
                </a:lnTo>
                <a:lnTo>
                  <a:pt x="6384" y="3208"/>
                </a:lnTo>
                <a:lnTo>
                  <a:pt x="6397" y="3215"/>
                </a:lnTo>
                <a:lnTo>
                  <a:pt x="6411" y="3222"/>
                </a:lnTo>
                <a:lnTo>
                  <a:pt x="6425" y="3229"/>
                </a:lnTo>
                <a:lnTo>
                  <a:pt x="6438" y="3237"/>
                </a:lnTo>
                <a:lnTo>
                  <a:pt x="6452" y="3243"/>
                </a:lnTo>
                <a:lnTo>
                  <a:pt x="6452" y="3390"/>
                </a:lnTo>
                <a:lnTo>
                  <a:pt x="6542" y="3464"/>
                </a:lnTo>
                <a:lnTo>
                  <a:pt x="6542" y="3482"/>
                </a:lnTo>
                <a:lnTo>
                  <a:pt x="6542" y="3501"/>
                </a:lnTo>
                <a:lnTo>
                  <a:pt x="6541" y="3521"/>
                </a:lnTo>
                <a:lnTo>
                  <a:pt x="6539" y="3541"/>
                </a:lnTo>
                <a:lnTo>
                  <a:pt x="6538" y="3562"/>
                </a:lnTo>
                <a:lnTo>
                  <a:pt x="6536" y="3584"/>
                </a:lnTo>
                <a:lnTo>
                  <a:pt x="6533" y="3605"/>
                </a:lnTo>
                <a:lnTo>
                  <a:pt x="6530" y="3627"/>
                </a:lnTo>
                <a:lnTo>
                  <a:pt x="6527" y="3650"/>
                </a:lnTo>
                <a:lnTo>
                  <a:pt x="6523" y="3673"/>
                </a:lnTo>
                <a:lnTo>
                  <a:pt x="6520" y="3697"/>
                </a:lnTo>
                <a:lnTo>
                  <a:pt x="6516" y="3721"/>
                </a:lnTo>
                <a:lnTo>
                  <a:pt x="6512" y="3746"/>
                </a:lnTo>
                <a:lnTo>
                  <a:pt x="6508" y="3771"/>
                </a:lnTo>
                <a:lnTo>
                  <a:pt x="6505" y="3796"/>
                </a:lnTo>
                <a:lnTo>
                  <a:pt x="6501" y="3822"/>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 name="Freeform 8">
            <a:extLst>
              <a:ext uri="{FF2B5EF4-FFF2-40B4-BE49-F238E27FC236}">
                <a16:creationId xmlns:a16="http://schemas.microsoft.com/office/drawing/2014/main" id="{EC6E0946-383E-2AAD-F073-F2506684B2DD}"/>
              </a:ext>
            </a:extLst>
          </p:cNvPr>
          <p:cNvSpPr>
            <a:spLocks noChangeAspect="1"/>
          </p:cNvSpPr>
          <p:nvPr/>
        </p:nvSpPr>
        <p:spPr bwMode="auto">
          <a:xfrm>
            <a:off x="4084638" y="1856926"/>
            <a:ext cx="655637" cy="608013"/>
          </a:xfrm>
          <a:custGeom>
            <a:avLst/>
            <a:gdLst>
              <a:gd name="T0" fmla="*/ 860 w 868"/>
              <a:gd name="T1" fmla="*/ 0 h 807"/>
              <a:gd name="T2" fmla="*/ 804 w 868"/>
              <a:gd name="T3" fmla="*/ 20 h 807"/>
              <a:gd name="T4" fmla="*/ 749 w 868"/>
              <a:gd name="T5" fmla="*/ 52 h 807"/>
              <a:gd name="T6" fmla="*/ 697 w 868"/>
              <a:gd name="T7" fmla="*/ 92 h 807"/>
              <a:gd name="T8" fmla="*/ 645 w 868"/>
              <a:gd name="T9" fmla="*/ 141 h 807"/>
              <a:gd name="T10" fmla="*/ 593 w 868"/>
              <a:gd name="T11" fmla="*/ 197 h 807"/>
              <a:gd name="T12" fmla="*/ 542 w 868"/>
              <a:gd name="T13" fmla="*/ 257 h 807"/>
              <a:gd name="T14" fmla="*/ 491 w 868"/>
              <a:gd name="T15" fmla="*/ 320 h 807"/>
              <a:gd name="T16" fmla="*/ 440 w 868"/>
              <a:gd name="T17" fmla="*/ 387 h 807"/>
              <a:gd name="T18" fmla="*/ 389 w 868"/>
              <a:gd name="T19" fmla="*/ 451 h 807"/>
              <a:gd name="T20" fmla="*/ 336 w 868"/>
              <a:gd name="T21" fmla="*/ 516 h 807"/>
              <a:gd name="T22" fmla="*/ 283 w 868"/>
              <a:gd name="T23" fmla="*/ 579 h 807"/>
              <a:gd name="T24" fmla="*/ 229 w 868"/>
              <a:gd name="T25" fmla="*/ 636 h 807"/>
              <a:gd name="T26" fmla="*/ 174 w 868"/>
              <a:gd name="T27" fmla="*/ 688 h 807"/>
              <a:gd name="T28" fmla="*/ 118 w 868"/>
              <a:gd name="T29" fmla="*/ 733 h 807"/>
              <a:gd name="T30" fmla="*/ 61 w 868"/>
              <a:gd name="T31" fmla="*/ 770 h 807"/>
              <a:gd name="T32" fmla="*/ 0 w 868"/>
              <a:gd name="T33" fmla="*/ 794 h 807"/>
              <a:gd name="T34" fmla="*/ 36 w 868"/>
              <a:gd name="T35" fmla="*/ 796 h 807"/>
              <a:gd name="T36" fmla="*/ 96 w 868"/>
              <a:gd name="T37" fmla="*/ 762 h 807"/>
              <a:gd name="T38" fmla="*/ 154 w 868"/>
              <a:gd name="T39" fmla="*/ 721 h 807"/>
              <a:gd name="T40" fmla="*/ 210 w 868"/>
              <a:gd name="T41" fmla="*/ 672 h 807"/>
              <a:gd name="T42" fmla="*/ 267 w 868"/>
              <a:gd name="T43" fmla="*/ 616 h 807"/>
              <a:gd name="T44" fmla="*/ 320 w 868"/>
              <a:gd name="T45" fmla="*/ 556 h 807"/>
              <a:gd name="T46" fmla="*/ 373 w 868"/>
              <a:gd name="T47" fmla="*/ 493 h 807"/>
              <a:gd name="T48" fmla="*/ 424 w 868"/>
              <a:gd name="T49" fmla="*/ 426 h 807"/>
              <a:gd name="T50" fmla="*/ 476 w 868"/>
              <a:gd name="T51" fmla="*/ 360 h 807"/>
              <a:gd name="T52" fmla="*/ 526 w 868"/>
              <a:gd name="T53" fmla="*/ 295 h 807"/>
              <a:gd name="T54" fmla="*/ 577 w 868"/>
              <a:gd name="T55" fmla="*/ 234 h 807"/>
              <a:gd name="T56" fmla="*/ 628 w 868"/>
              <a:gd name="T57" fmla="*/ 177 h 807"/>
              <a:gd name="T58" fmla="*/ 679 w 868"/>
              <a:gd name="T59" fmla="*/ 126 h 807"/>
              <a:gd name="T60" fmla="*/ 731 w 868"/>
              <a:gd name="T61" fmla="*/ 81 h 807"/>
              <a:gd name="T62" fmla="*/ 784 w 868"/>
              <a:gd name="T63" fmla="*/ 45 h 807"/>
              <a:gd name="T64" fmla="*/ 837 w 868"/>
              <a:gd name="T65" fmla="*/ 21 h 807"/>
              <a:gd name="T66" fmla="*/ 862 w 868"/>
              <a:gd name="T67" fmla="*/ 12 h 807"/>
              <a:gd name="T68" fmla="*/ 867 w 868"/>
              <a:gd name="T69" fmla="*/ 10 h 807"/>
              <a:gd name="T70" fmla="*/ 865 w 868"/>
              <a:gd name="T71" fmla="*/ 1 h 807"/>
              <a:gd name="T72" fmla="*/ 862 w 868"/>
              <a:gd name="T73" fmla="*/ 0 h 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68" h="807">
                <a:moveTo>
                  <a:pt x="862" y="0"/>
                </a:moveTo>
                <a:lnTo>
                  <a:pt x="860" y="0"/>
                </a:lnTo>
                <a:lnTo>
                  <a:pt x="832" y="8"/>
                </a:lnTo>
                <a:lnTo>
                  <a:pt x="804" y="20"/>
                </a:lnTo>
                <a:lnTo>
                  <a:pt x="777" y="35"/>
                </a:lnTo>
                <a:lnTo>
                  <a:pt x="749" y="52"/>
                </a:lnTo>
                <a:lnTo>
                  <a:pt x="723" y="71"/>
                </a:lnTo>
                <a:lnTo>
                  <a:pt x="697" y="92"/>
                </a:lnTo>
                <a:lnTo>
                  <a:pt x="672" y="116"/>
                </a:lnTo>
                <a:lnTo>
                  <a:pt x="645" y="141"/>
                </a:lnTo>
                <a:lnTo>
                  <a:pt x="618" y="169"/>
                </a:lnTo>
                <a:lnTo>
                  <a:pt x="593" y="197"/>
                </a:lnTo>
                <a:lnTo>
                  <a:pt x="567" y="227"/>
                </a:lnTo>
                <a:lnTo>
                  <a:pt x="542" y="257"/>
                </a:lnTo>
                <a:lnTo>
                  <a:pt x="516" y="288"/>
                </a:lnTo>
                <a:lnTo>
                  <a:pt x="491" y="320"/>
                </a:lnTo>
                <a:lnTo>
                  <a:pt x="466" y="353"/>
                </a:lnTo>
                <a:lnTo>
                  <a:pt x="440" y="387"/>
                </a:lnTo>
                <a:lnTo>
                  <a:pt x="414" y="419"/>
                </a:lnTo>
                <a:lnTo>
                  <a:pt x="389" y="451"/>
                </a:lnTo>
                <a:lnTo>
                  <a:pt x="363" y="485"/>
                </a:lnTo>
                <a:lnTo>
                  <a:pt x="336" y="516"/>
                </a:lnTo>
                <a:lnTo>
                  <a:pt x="310" y="549"/>
                </a:lnTo>
                <a:lnTo>
                  <a:pt x="283" y="579"/>
                </a:lnTo>
                <a:lnTo>
                  <a:pt x="257" y="609"/>
                </a:lnTo>
                <a:lnTo>
                  <a:pt x="229" y="636"/>
                </a:lnTo>
                <a:lnTo>
                  <a:pt x="203" y="662"/>
                </a:lnTo>
                <a:lnTo>
                  <a:pt x="174" y="688"/>
                </a:lnTo>
                <a:lnTo>
                  <a:pt x="147" y="711"/>
                </a:lnTo>
                <a:lnTo>
                  <a:pt x="118" y="733"/>
                </a:lnTo>
                <a:lnTo>
                  <a:pt x="88" y="752"/>
                </a:lnTo>
                <a:lnTo>
                  <a:pt x="61" y="770"/>
                </a:lnTo>
                <a:lnTo>
                  <a:pt x="31" y="783"/>
                </a:lnTo>
                <a:lnTo>
                  <a:pt x="0" y="794"/>
                </a:lnTo>
                <a:lnTo>
                  <a:pt x="5" y="807"/>
                </a:lnTo>
                <a:lnTo>
                  <a:pt x="36" y="796"/>
                </a:lnTo>
                <a:lnTo>
                  <a:pt x="66" y="780"/>
                </a:lnTo>
                <a:lnTo>
                  <a:pt x="96" y="762"/>
                </a:lnTo>
                <a:lnTo>
                  <a:pt x="126" y="743"/>
                </a:lnTo>
                <a:lnTo>
                  <a:pt x="154" y="721"/>
                </a:lnTo>
                <a:lnTo>
                  <a:pt x="182" y="698"/>
                </a:lnTo>
                <a:lnTo>
                  <a:pt x="210" y="672"/>
                </a:lnTo>
                <a:lnTo>
                  <a:pt x="239" y="646"/>
                </a:lnTo>
                <a:lnTo>
                  <a:pt x="267" y="616"/>
                </a:lnTo>
                <a:lnTo>
                  <a:pt x="293" y="586"/>
                </a:lnTo>
                <a:lnTo>
                  <a:pt x="320" y="556"/>
                </a:lnTo>
                <a:lnTo>
                  <a:pt x="346" y="524"/>
                </a:lnTo>
                <a:lnTo>
                  <a:pt x="373" y="493"/>
                </a:lnTo>
                <a:lnTo>
                  <a:pt x="399" y="459"/>
                </a:lnTo>
                <a:lnTo>
                  <a:pt x="424" y="426"/>
                </a:lnTo>
                <a:lnTo>
                  <a:pt x="450" y="394"/>
                </a:lnTo>
                <a:lnTo>
                  <a:pt x="476" y="360"/>
                </a:lnTo>
                <a:lnTo>
                  <a:pt x="501" y="328"/>
                </a:lnTo>
                <a:lnTo>
                  <a:pt x="526" y="295"/>
                </a:lnTo>
                <a:lnTo>
                  <a:pt x="552" y="264"/>
                </a:lnTo>
                <a:lnTo>
                  <a:pt x="577" y="234"/>
                </a:lnTo>
                <a:lnTo>
                  <a:pt x="603" y="204"/>
                </a:lnTo>
                <a:lnTo>
                  <a:pt x="628" y="177"/>
                </a:lnTo>
                <a:lnTo>
                  <a:pt x="655" y="151"/>
                </a:lnTo>
                <a:lnTo>
                  <a:pt x="679" y="126"/>
                </a:lnTo>
                <a:lnTo>
                  <a:pt x="704" y="102"/>
                </a:lnTo>
                <a:lnTo>
                  <a:pt x="731" y="81"/>
                </a:lnTo>
                <a:lnTo>
                  <a:pt x="757" y="62"/>
                </a:lnTo>
                <a:lnTo>
                  <a:pt x="784" y="45"/>
                </a:lnTo>
                <a:lnTo>
                  <a:pt x="809" y="32"/>
                </a:lnTo>
                <a:lnTo>
                  <a:pt x="837" y="21"/>
                </a:lnTo>
                <a:lnTo>
                  <a:pt x="863" y="12"/>
                </a:lnTo>
                <a:lnTo>
                  <a:pt x="862" y="12"/>
                </a:lnTo>
                <a:lnTo>
                  <a:pt x="863" y="12"/>
                </a:lnTo>
                <a:lnTo>
                  <a:pt x="867" y="10"/>
                </a:lnTo>
                <a:lnTo>
                  <a:pt x="868" y="5"/>
                </a:lnTo>
                <a:lnTo>
                  <a:pt x="865" y="1"/>
                </a:lnTo>
                <a:lnTo>
                  <a:pt x="860" y="0"/>
                </a:lnTo>
                <a:lnTo>
                  <a:pt x="86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 name="Freeform 9">
            <a:extLst>
              <a:ext uri="{FF2B5EF4-FFF2-40B4-BE49-F238E27FC236}">
                <a16:creationId xmlns:a16="http://schemas.microsoft.com/office/drawing/2014/main" id="{A6156303-A44F-CD58-1240-34D6706F3A4D}"/>
              </a:ext>
            </a:extLst>
          </p:cNvPr>
          <p:cNvSpPr>
            <a:spLocks noChangeAspect="1"/>
          </p:cNvSpPr>
          <p:nvPr/>
        </p:nvSpPr>
        <p:spPr bwMode="auto">
          <a:xfrm>
            <a:off x="4735513" y="1856926"/>
            <a:ext cx="60325" cy="9525"/>
          </a:xfrm>
          <a:custGeom>
            <a:avLst/>
            <a:gdLst>
              <a:gd name="T0" fmla="*/ 72 w 78"/>
              <a:gd name="T1" fmla="*/ 0 h 12"/>
              <a:gd name="T2" fmla="*/ 72 w 78"/>
              <a:gd name="T3" fmla="*/ 0 h 12"/>
              <a:gd name="T4" fmla="*/ 0 w 78"/>
              <a:gd name="T5" fmla="*/ 0 h 12"/>
              <a:gd name="T6" fmla="*/ 0 w 78"/>
              <a:gd name="T7" fmla="*/ 12 h 12"/>
              <a:gd name="T8" fmla="*/ 72 w 78"/>
              <a:gd name="T9" fmla="*/ 12 h 12"/>
              <a:gd name="T10" fmla="*/ 72 w 78"/>
              <a:gd name="T11" fmla="*/ 12 h 12"/>
              <a:gd name="T12" fmla="*/ 72 w 78"/>
              <a:gd name="T13" fmla="*/ 12 h 12"/>
              <a:gd name="T14" fmla="*/ 76 w 78"/>
              <a:gd name="T15" fmla="*/ 10 h 12"/>
              <a:gd name="T16" fmla="*/ 78 w 78"/>
              <a:gd name="T17" fmla="*/ 6 h 12"/>
              <a:gd name="T18" fmla="*/ 76 w 78"/>
              <a:gd name="T19" fmla="*/ 2 h 12"/>
              <a:gd name="T20" fmla="*/ 72 w 78"/>
              <a:gd name="T21"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8" h="12">
                <a:moveTo>
                  <a:pt x="72" y="0"/>
                </a:moveTo>
                <a:lnTo>
                  <a:pt x="72" y="0"/>
                </a:lnTo>
                <a:lnTo>
                  <a:pt x="0" y="0"/>
                </a:lnTo>
                <a:lnTo>
                  <a:pt x="0" y="12"/>
                </a:lnTo>
                <a:lnTo>
                  <a:pt x="72" y="12"/>
                </a:lnTo>
                <a:lnTo>
                  <a:pt x="72" y="12"/>
                </a:lnTo>
                <a:lnTo>
                  <a:pt x="72" y="12"/>
                </a:lnTo>
                <a:lnTo>
                  <a:pt x="76" y="10"/>
                </a:lnTo>
                <a:lnTo>
                  <a:pt x="78" y="6"/>
                </a:lnTo>
                <a:lnTo>
                  <a:pt x="76" y="2"/>
                </a:lnTo>
                <a:lnTo>
                  <a:pt x="7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 name="Freeform 10">
            <a:extLst>
              <a:ext uri="{FF2B5EF4-FFF2-40B4-BE49-F238E27FC236}">
                <a16:creationId xmlns:a16="http://schemas.microsoft.com/office/drawing/2014/main" id="{64094667-7BB6-38EB-9F10-F9485E01D64F}"/>
              </a:ext>
            </a:extLst>
          </p:cNvPr>
          <p:cNvSpPr>
            <a:spLocks noChangeAspect="1"/>
          </p:cNvSpPr>
          <p:nvPr/>
        </p:nvSpPr>
        <p:spPr bwMode="auto">
          <a:xfrm>
            <a:off x="4789488" y="1856926"/>
            <a:ext cx="252412" cy="92075"/>
          </a:xfrm>
          <a:custGeom>
            <a:avLst/>
            <a:gdLst>
              <a:gd name="T0" fmla="*/ 333 w 336"/>
              <a:gd name="T1" fmla="*/ 111 h 122"/>
              <a:gd name="T2" fmla="*/ 329 w 336"/>
              <a:gd name="T3" fmla="*/ 110 h 122"/>
              <a:gd name="T4" fmla="*/ 303 w 336"/>
              <a:gd name="T5" fmla="*/ 108 h 122"/>
              <a:gd name="T6" fmla="*/ 279 w 336"/>
              <a:gd name="T7" fmla="*/ 105 h 122"/>
              <a:gd name="T8" fmla="*/ 256 w 336"/>
              <a:gd name="T9" fmla="*/ 100 h 122"/>
              <a:gd name="T10" fmla="*/ 234 w 336"/>
              <a:gd name="T11" fmla="*/ 92 h 122"/>
              <a:gd name="T12" fmla="*/ 213 w 336"/>
              <a:gd name="T13" fmla="*/ 85 h 122"/>
              <a:gd name="T14" fmla="*/ 192 w 336"/>
              <a:gd name="T15" fmla="*/ 76 h 122"/>
              <a:gd name="T16" fmla="*/ 172 w 336"/>
              <a:gd name="T17" fmla="*/ 66 h 122"/>
              <a:gd name="T18" fmla="*/ 153 w 336"/>
              <a:gd name="T19" fmla="*/ 56 h 122"/>
              <a:gd name="T20" fmla="*/ 135 w 336"/>
              <a:gd name="T21" fmla="*/ 46 h 122"/>
              <a:gd name="T22" fmla="*/ 116 w 336"/>
              <a:gd name="T23" fmla="*/ 36 h 122"/>
              <a:gd name="T24" fmla="*/ 99 w 336"/>
              <a:gd name="T25" fmla="*/ 26 h 122"/>
              <a:gd name="T26" fmla="*/ 80 w 336"/>
              <a:gd name="T27" fmla="*/ 17 h 122"/>
              <a:gd name="T28" fmla="*/ 61 w 336"/>
              <a:gd name="T29" fmla="*/ 10 h 122"/>
              <a:gd name="T30" fmla="*/ 41 w 336"/>
              <a:gd name="T31" fmla="*/ 5 h 122"/>
              <a:gd name="T32" fmla="*/ 21 w 336"/>
              <a:gd name="T33" fmla="*/ 1 h 122"/>
              <a:gd name="T34" fmla="*/ 0 w 336"/>
              <a:gd name="T35" fmla="*/ 0 h 122"/>
              <a:gd name="T36" fmla="*/ 0 w 336"/>
              <a:gd name="T37" fmla="*/ 12 h 122"/>
              <a:gd name="T38" fmla="*/ 19 w 336"/>
              <a:gd name="T39" fmla="*/ 13 h 122"/>
              <a:gd name="T40" fmla="*/ 39 w 336"/>
              <a:gd name="T41" fmla="*/ 17 h 122"/>
              <a:gd name="T42" fmla="*/ 56 w 336"/>
              <a:gd name="T43" fmla="*/ 22 h 122"/>
              <a:gd name="T44" fmla="*/ 75 w 336"/>
              <a:gd name="T45" fmla="*/ 30 h 122"/>
              <a:gd name="T46" fmla="*/ 94 w 336"/>
              <a:gd name="T47" fmla="*/ 36 h 122"/>
              <a:gd name="T48" fmla="*/ 111 w 336"/>
              <a:gd name="T49" fmla="*/ 46 h 122"/>
              <a:gd name="T50" fmla="*/ 130 w 336"/>
              <a:gd name="T51" fmla="*/ 56 h 122"/>
              <a:gd name="T52" fmla="*/ 148 w 336"/>
              <a:gd name="T53" fmla="*/ 66 h 122"/>
              <a:gd name="T54" fmla="*/ 167 w 336"/>
              <a:gd name="T55" fmla="*/ 76 h 122"/>
              <a:gd name="T56" fmla="*/ 187 w 336"/>
              <a:gd name="T57" fmla="*/ 86 h 122"/>
              <a:gd name="T58" fmla="*/ 208 w 336"/>
              <a:gd name="T59" fmla="*/ 97 h 122"/>
              <a:gd name="T60" fmla="*/ 229 w 336"/>
              <a:gd name="T61" fmla="*/ 105 h 122"/>
              <a:gd name="T62" fmla="*/ 253 w 336"/>
              <a:gd name="T63" fmla="*/ 112 h 122"/>
              <a:gd name="T64" fmla="*/ 277 w 336"/>
              <a:gd name="T65" fmla="*/ 117 h 122"/>
              <a:gd name="T66" fmla="*/ 303 w 336"/>
              <a:gd name="T67" fmla="*/ 121 h 122"/>
              <a:gd name="T68" fmla="*/ 329 w 336"/>
              <a:gd name="T69" fmla="*/ 122 h 122"/>
              <a:gd name="T70" fmla="*/ 326 w 336"/>
              <a:gd name="T71" fmla="*/ 121 h 122"/>
              <a:gd name="T72" fmla="*/ 329 w 336"/>
              <a:gd name="T73" fmla="*/ 122 h 122"/>
              <a:gd name="T74" fmla="*/ 333 w 336"/>
              <a:gd name="T75" fmla="*/ 120 h 122"/>
              <a:gd name="T76" fmla="*/ 336 w 336"/>
              <a:gd name="T77" fmla="*/ 116 h 122"/>
              <a:gd name="T78" fmla="*/ 333 w 336"/>
              <a:gd name="T79" fmla="*/ 112 h 122"/>
              <a:gd name="T80" fmla="*/ 329 w 336"/>
              <a:gd name="T81" fmla="*/ 110 h 122"/>
              <a:gd name="T82" fmla="*/ 333 w 336"/>
              <a:gd name="T83" fmla="*/ 1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36" h="122">
                <a:moveTo>
                  <a:pt x="333" y="111"/>
                </a:moveTo>
                <a:lnTo>
                  <a:pt x="329" y="110"/>
                </a:lnTo>
                <a:lnTo>
                  <a:pt x="303" y="108"/>
                </a:lnTo>
                <a:lnTo>
                  <a:pt x="279" y="105"/>
                </a:lnTo>
                <a:lnTo>
                  <a:pt x="256" y="100"/>
                </a:lnTo>
                <a:lnTo>
                  <a:pt x="234" y="92"/>
                </a:lnTo>
                <a:lnTo>
                  <a:pt x="213" y="85"/>
                </a:lnTo>
                <a:lnTo>
                  <a:pt x="192" y="76"/>
                </a:lnTo>
                <a:lnTo>
                  <a:pt x="172" y="66"/>
                </a:lnTo>
                <a:lnTo>
                  <a:pt x="153" y="56"/>
                </a:lnTo>
                <a:lnTo>
                  <a:pt x="135" y="46"/>
                </a:lnTo>
                <a:lnTo>
                  <a:pt x="116" y="36"/>
                </a:lnTo>
                <a:lnTo>
                  <a:pt x="99" y="26"/>
                </a:lnTo>
                <a:lnTo>
                  <a:pt x="80" y="17"/>
                </a:lnTo>
                <a:lnTo>
                  <a:pt x="61" y="10"/>
                </a:lnTo>
                <a:lnTo>
                  <a:pt x="41" y="5"/>
                </a:lnTo>
                <a:lnTo>
                  <a:pt x="21" y="1"/>
                </a:lnTo>
                <a:lnTo>
                  <a:pt x="0" y="0"/>
                </a:lnTo>
                <a:lnTo>
                  <a:pt x="0" y="12"/>
                </a:lnTo>
                <a:lnTo>
                  <a:pt x="19" y="13"/>
                </a:lnTo>
                <a:lnTo>
                  <a:pt x="39" y="17"/>
                </a:lnTo>
                <a:lnTo>
                  <a:pt x="56" y="22"/>
                </a:lnTo>
                <a:lnTo>
                  <a:pt x="75" y="30"/>
                </a:lnTo>
                <a:lnTo>
                  <a:pt x="94" y="36"/>
                </a:lnTo>
                <a:lnTo>
                  <a:pt x="111" y="46"/>
                </a:lnTo>
                <a:lnTo>
                  <a:pt x="130" y="56"/>
                </a:lnTo>
                <a:lnTo>
                  <a:pt x="148" y="66"/>
                </a:lnTo>
                <a:lnTo>
                  <a:pt x="167" y="76"/>
                </a:lnTo>
                <a:lnTo>
                  <a:pt x="187" y="86"/>
                </a:lnTo>
                <a:lnTo>
                  <a:pt x="208" y="97"/>
                </a:lnTo>
                <a:lnTo>
                  <a:pt x="229" y="105"/>
                </a:lnTo>
                <a:lnTo>
                  <a:pt x="253" y="112"/>
                </a:lnTo>
                <a:lnTo>
                  <a:pt x="277" y="117"/>
                </a:lnTo>
                <a:lnTo>
                  <a:pt x="303" y="121"/>
                </a:lnTo>
                <a:lnTo>
                  <a:pt x="329" y="122"/>
                </a:lnTo>
                <a:lnTo>
                  <a:pt x="326" y="121"/>
                </a:lnTo>
                <a:lnTo>
                  <a:pt x="329" y="122"/>
                </a:lnTo>
                <a:lnTo>
                  <a:pt x="333" y="120"/>
                </a:lnTo>
                <a:lnTo>
                  <a:pt x="336" y="116"/>
                </a:lnTo>
                <a:lnTo>
                  <a:pt x="333" y="112"/>
                </a:lnTo>
                <a:lnTo>
                  <a:pt x="329" y="110"/>
                </a:lnTo>
                <a:lnTo>
                  <a:pt x="333" y="1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 name="Freeform 11">
            <a:extLst>
              <a:ext uri="{FF2B5EF4-FFF2-40B4-BE49-F238E27FC236}">
                <a16:creationId xmlns:a16="http://schemas.microsoft.com/office/drawing/2014/main" id="{696FE1DE-B33D-E4AD-473C-3E326D931158}"/>
              </a:ext>
            </a:extLst>
          </p:cNvPr>
          <p:cNvSpPr>
            <a:spLocks noChangeAspect="1"/>
          </p:cNvSpPr>
          <p:nvPr/>
        </p:nvSpPr>
        <p:spPr bwMode="auto">
          <a:xfrm>
            <a:off x="5035550" y="1939476"/>
            <a:ext cx="63500" cy="63500"/>
          </a:xfrm>
          <a:custGeom>
            <a:avLst/>
            <a:gdLst>
              <a:gd name="T0" fmla="*/ 74 w 83"/>
              <a:gd name="T1" fmla="*/ 71 h 83"/>
              <a:gd name="T2" fmla="*/ 81 w 83"/>
              <a:gd name="T3" fmla="*/ 72 h 83"/>
              <a:gd name="T4" fmla="*/ 7 w 83"/>
              <a:gd name="T5" fmla="*/ 0 h 83"/>
              <a:gd name="T6" fmla="*/ 0 w 83"/>
              <a:gd name="T7" fmla="*/ 10 h 83"/>
              <a:gd name="T8" fmla="*/ 73 w 83"/>
              <a:gd name="T9" fmla="*/ 82 h 83"/>
              <a:gd name="T10" fmla="*/ 79 w 83"/>
              <a:gd name="T11" fmla="*/ 83 h 83"/>
              <a:gd name="T12" fmla="*/ 73 w 83"/>
              <a:gd name="T13" fmla="*/ 82 h 83"/>
              <a:gd name="T14" fmla="*/ 78 w 83"/>
              <a:gd name="T15" fmla="*/ 83 h 83"/>
              <a:gd name="T16" fmla="*/ 82 w 83"/>
              <a:gd name="T17" fmla="*/ 81 h 83"/>
              <a:gd name="T18" fmla="*/ 83 w 83"/>
              <a:gd name="T19" fmla="*/ 76 h 83"/>
              <a:gd name="T20" fmla="*/ 81 w 83"/>
              <a:gd name="T21" fmla="*/ 72 h 83"/>
              <a:gd name="T22" fmla="*/ 74 w 83"/>
              <a:gd name="T23" fmla="*/ 7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83">
                <a:moveTo>
                  <a:pt x="74" y="71"/>
                </a:moveTo>
                <a:lnTo>
                  <a:pt x="81" y="72"/>
                </a:lnTo>
                <a:lnTo>
                  <a:pt x="7" y="0"/>
                </a:lnTo>
                <a:lnTo>
                  <a:pt x="0" y="10"/>
                </a:lnTo>
                <a:lnTo>
                  <a:pt x="73" y="82"/>
                </a:lnTo>
                <a:lnTo>
                  <a:pt x="79" y="83"/>
                </a:lnTo>
                <a:lnTo>
                  <a:pt x="73" y="82"/>
                </a:lnTo>
                <a:lnTo>
                  <a:pt x="78" y="83"/>
                </a:lnTo>
                <a:lnTo>
                  <a:pt x="82" y="81"/>
                </a:lnTo>
                <a:lnTo>
                  <a:pt x="83" y="76"/>
                </a:lnTo>
                <a:lnTo>
                  <a:pt x="81" y="72"/>
                </a:lnTo>
                <a:lnTo>
                  <a:pt x="74" y="7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 name="Freeform 12">
            <a:extLst>
              <a:ext uri="{FF2B5EF4-FFF2-40B4-BE49-F238E27FC236}">
                <a16:creationId xmlns:a16="http://schemas.microsoft.com/office/drawing/2014/main" id="{707FDE61-6BAD-10DA-853E-09CD17251216}"/>
              </a:ext>
            </a:extLst>
          </p:cNvPr>
          <p:cNvSpPr>
            <a:spLocks noChangeAspect="1"/>
          </p:cNvSpPr>
          <p:nvPr/>
        </p:nvSpPr>
        <p:spPr bwMode="auto">
          <a:xfrm>
            <a:off x="5092700" y="1912489"/>
            <a:ext cx="115888" cy="90487"/>
          </a:xfrm>
          <a:custGeom>
            <a:avLst/>
            <a:gdLst>
              <a:gd name="T0" fmla="*/ 150 w 155"/>
              <a:gd name="T1" fmla="*/ 0 h 121"/>
              <a:gd name="T2" fmla="*/ 145 w 155"/>
              <a:gd name="T3" fmla="*/ 4 h 121"/>
              <a:gd name="T4" fmla="*/ 131 w 155"/>
              <a:gd name="T5" fmla="*/ 28 h 121"/>
              <a:gd name="T6" fmla="*/ 116 w 155"/>
              <a:gd name="T7" fmla="*/ 47 h 121"/>
              <a:gd name="T8" fmla="*/ 103 w 155"/>
              <a:gd name="T9" fmla="*/ 59 h 121"/>
              <a:gd name="T10" fmla="*/ 86 w 155"/>
              <a:gd name="T11" fmla="*/ 70 h 121"/>
              <a:gd name="T12" fmla="*/ 69 w 155"/>
              <a:gd name="T13" fmla="*/ 80 h 121"/>
              <a:gd name="T14" fmla="*/ 49 w 155"/>
              <a:gd name="T15" fmla="*/ 88 h 121"/>
              <a:gd name="T16" fmla="*/ 27 w 155"/>
              <a:gd name="T17" fmla="*/ 98 h 121"/>
              <a:gd name="T18" fmla="*/ 0 w 155"/>
              <a:gd name="T19" fmla="*/ 109 h 121"/>
              <a:gd name="T20" fmla="*/ 5 w 155"/>
              <a:gd name="T21" fmla="*/ 121 h 121"/>
              <a:gd name="T22" fmla="*/ 32 w 155"/>
              <a:gd name="T23" fmla="*/ 110 h 121"/>
              <a:gd name="T24" fmla="*/ 54 w 155"/>
              <a:gd name="T25" fmla="*/ 100 h 121"/>
              <a:gd name="T26" fmla="*/ 74 w 155"/>
              <a:gd name="T27" fmla="*/ 90 h 121"/>
              <a:gd name="T28" fmla="*/ 94 w 155"/>
              <a:gd name="T29" fmla="*/ 80 h 121"/>
              <a:gd name="T30" fmla="*/ 110 w 155"/>
              <a:gd name="T31" fmla="*/ 69 h 121"/>
              <a:gd name="T32" fmla="*/ 126 w 155"/>
              <a:gd name="T33" fmla="*/ 54 h 121"/>
              <a:gd name="T34" fmla="*/ 141 w 155"/>
              <a:gd name="T35" fmla="*/ 35 h 121"/>
              <a:gd name="T36" fmla="*/ 155 w 155"/>
              <a:gd name="T37" fmla="*/ 9 h 121"/>
              <a:gd name="T38" fmla="*/ 150 w 155"/>
              <a:gd name="T39" fmla="*/ 13 h 121"/>
              <a:gd name="T40" fmla="*/ 155 w 155"/>
              <a:gd name="T41" fmla="*/ 9 h 121"/>
              <a:gd name="T42" fmla="*/ 155 w 155"/>
              <a:gd name="T43" fmla="*/ 5 h 121"/>
              <a:gd name="T44" fmla="*/ 153 w 155"/>
              <a:gd name="T45" fmla="*/ 2 h 121"/>
              <a:gd name="T46" fmla="*/ 148 w 155"/>
              <a:gd name="T47" fmla="*/ 2 h 121"/>
              <a:gd name="T48" fmla="*/ 145 w 155"/>
              <a:gd name="T49" fmla="*/ 4 h 121"/>
              <a:gd name="T50" fmla="*/ 150 w 155"/>
              <a:gd name="T51"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5" h="121">
                <a:moveTo>
                  <a:pt x="150" y="0"/>
                </a:moveTo>
                <a:lnTo>
                  <a:pt x="145" y="4"/>
                </a:lnTo>
                <a:lnTo>
                  <a:pt x="131" y="28"/>
                </a:lnTo>
                <a:lnTo>
                  <a:pt x="116" y="47"/>
                </a:lnTo>
                <a:lnTo>
                  <a:pt x="103" y="59"/>
                </a:lnTo>
                <a:lnTo>
                  <a:pt x="86" y="70"/>
                </a:lnTo>
                <a:lnTo>
                  <a:pt x="69" y="80"/>
                </a:lnTo>
                <a:lnTo>
                  <a:pt x="49" y="88"/>
                </a:lnTo>
                <a:lnTo>
                  <a:pt x="27" y="98"/>
                </a:lnTo>
                <a:lnTo>
                  <a:pt x="0" y="109"/>
                </a:lnTo>
                <a:lnTo>
                  <a:pt x="5" y="121"/>
                </a:lnTo>
                <a:lnTo>
                  <a:pt x="32" y="110"/>
                </a:lnTo>
                <a:lnTo>
                  <a:pt x="54" y="100"/>
                </a:lnTo>
                <a:lnTo>
                  <a:pt x="74" y="90"/>
                </a:lnTo>
                <a:lnTo>
                  <a:pt x="94" y="80"/>
                </a:lnTo>
                <a:lnTo>
                  <a:pt x="110" y="69"/>
                </a:lnTo>
                <a:lnTo>
                  <a:pt x="126" y="54"/>
                </a:lnTo>
                <a:lnTo>
                  <a:pt x="141" y="35"/>
                </a:lnTo>
                <a:lnTo>
                  <a:pt x="155" y="9"/>
                </a:lnTo>
                <a:lnTo>
                  <a:pt x="150" y="13"/>
                </a:lnTo>
                <a:lnTo>
                  <a:pt x="155" y="9"/>
                </a:lnTo>
                <a:lnTo>
                  <a:pt x="155" y="5"/>
                </a:lnTo>
                <a:lnTo>
                  <a:pt x="153" y="2"/>
                </a:lnTo>
                <a:lnTo>
                  <a:pt x="148" y="2"/>
                </a:lnTo>
                <a:lnTo>
                  <a:pt x="145" y="4"/>
                </a:lnTo>
                <a:lnTo>
                  <a:pt x="15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 name="Freeform 13">
            <a:extLst>
              <a:ext uri="{FF2B5EF4-FFF2-40B4-BE49-F238E27FC236}">
                <a16:creationId xmlns:a16="http://schemas.microsoft.com/office/drawing/2014/main" id="{9930550F-AC9E-CB54-A8AB-6D3231586E73}"/>
              </a:ext>
            </a:extLst>
          </p:cNvPr>
          <p:cNvSpPr>
            <a:spLocks noChangeAspect="1"/>
          </p:cNvSpPr>
          <p:nvPr/>
        </p:nvSpPr>
        <p:spPr bwMode="auto">
          <a:xfrm>
            <a:off x="5205413" y="1912489"/>
            <a:ext cx="196850" cy="9525"/>
          </a:xfrm>
          <a:custGeom>
            <a:avLst/>
            <a:gdLst>
              <a:gd name="T0" fmla="*/ 251 w 262"/>
              <a:gd name="T1" fmla="*/ 2 h 13"/>
              <a:gd name="T2" fmla="*/ 256 w 262"/>
              <a:gd name="T3" fmla="*/ 0 h 13"/>
              <a:gd name="T4" fmla="*/ 0 w 262"/>
              <a:gd name="T5" fmla="*/ 0 h 13"/>
              <a:gd name="T6" fmla="*/ 0 w 262"/>
              <a:gd name="T7" fmla="*/ 13 h 13"/>
              <a:gd name="T8" fmla="*/ 256 w 262"/>
              <a:gd name="T9" fmla="*/ 13 h 13"/>
              <a:gd name="T10" fmla="*/ 261 w 262"/>
              <a:gd name="T11" fmla="*/ 12 h 13"/>
              <a:gd name="T12" fmla="*/ 256 w 262"/>
              <a:gd name="T13" fmla="*/ 13 h 13"/>
              <a:gd name="T14" fmla="*/ 260 w 262"/>
              <a:gd name="T15" fmla="*/ 10 h 13"/>
              <a:gd name="T16" fmla="*/ 262 w 262"/>
              <a:gd name="T17" fmla="*/ 7 h 13"/>
              <a:gd name="T18" fmla="*/ 260 w 262"/>
              <a:gd name="T19" fmla="*/ 3 h 13"/>
              <a:gd name="T20" fmla="*/ 256 w 262"/>
              <a:gd name="T21" fmla="*/ 0 h 13"/>
              <a:gd name="T22" fmla="*/ 251 w 262"/>
              <a:gd name="T2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2" h="13">
                <a:moveTo>
                  <a:pt x="251" y="2"/>
                </a:moveTo>
                <a:lnTo>
                  <a:pt x="256" y="0"/>
                </a:lnTo>
                <a:lnTo>
                  <a:pt x="0" y="0"/>
                </a:lnTo>
                <a:lnTo>
                  <a:pt x="0" y="13"/>
                </a:lnTo>
                <a:lnTo>
                  <a:pt x="256" y="13"/>
                </a:lnTo>
                <a:lnTo>
                  <a:pt x="261" y="12"/>
                </a:lnTo>
                <a:lnTo>
                  <a:pt x="256" y="13"/>
                </a:lnTo>
                <a:lnTo>
                  <a:pt x="260" y="10"/>
                </a:lnTo>
                <a:lnTo>
                  <a:pt x="262" y="7"/>
                </a:lnTo>
                <a:lnTo>
                  <a:pt x="260" y="3"/>
                </a:lnTo>
                <a:lnTo>
                  <a:pt x="256" y="0"/>
                </a:lnTo>
                <a:lnTo>
                  <a:pt x="25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 name="Freeform 14">
            <a:extLst>
              <a:ext uri="{FF2B5EF4-FFF2-40B4-BE49-F238E27FC236}">
                <a16:creationId xmlns:a16="http://schemas.microsoft.com/office/drawing/2014/main" id="{7066A51A-B630-8969-5F40-8215AD6CC0EF}"/>
              </a:ext>
            </a:extLst>
          </p:cNvPr>
          <p:cNvSpPr>
            <a:spLocks noChangeAspect="1"/>
          </p:cNvSpPr>
          <p:nvPr/>
        </p:nvSpPr>
        <p:spPr bwMode="auto">
          <a:xfrm>
            <a:off x="5394325" y="1498151"/>
            <a:ext cx="696913" cy="422275"/>
          </a:xfrm>
          <a:custGeom>
            <a:avLst/>
            <a:gdLst>
              <a:gd name="T0" fmla="*/ 913 w 926"/>
              <a:gd name="T1" fmla="*/ 5 h 562"/>
              <a:gd name="T2" fmla="*/ 889 w 926"/>
              <a:gd name="T3" fmla="*/ 68 h 562"/>
              <a:gd name="T4" fmla="*/ 854 w 926"/>
              <a:gd name="T5" fmla="*/ 121 h 562"/>
              <a:gd name="T6" fmla="*/ 813 w 926"/>
              <a:gd name="T7" fmla="*/ 167 h 562"/>
              <a:gd name="T8" fmla="*/ 763 w 926"/>
              <a:gd name="T9" fmla="*/ 207 h 562"/>
              <a:gd name="T10" fmla="*/ 708 w 926"/>
              <a:gd name="T11" fmla="*/ 241 h 562"/>
              <a:gd name="T12" fmla="*/ 647 w 926"/>
              <a:gd name="T13" fmla="*/ 268 h 562"/>
              <a:gd name="T14" fmla="*/ 582 w 926"/>
              <a:gd name="T15" fmla="*/ 295 h 562"/>
              <a:gd name="T16" fmla="*/ 515 w 926"/>
              <a:gd name="T17" fmla="*/ 317 h 562"/>
              <a:gd name="T18" fmla="*/ 446 w 926"/>
              <a:gd name="T19" fmla="*/ 340 h 562"/>
              <a:gd name="T20" fmla="*/ 375 w 926"/>
              <a:gd name="T21" fmla="*/ 361 h 562"/>
              <a:gd name="T22" fmla="*/ 305 w 926"/>
              <a:gd name="T23" fmla="*/ 383 h 562"/>
              <a:gd name="T24" fmla="*/ 238 w 926"/>
              <a:gd name="T25" fmla="*/ 408 h 562"/>
              <a:gd name="T26" fmla="*/ 172 w 926"/>
              <a:gd name="T27" fmla="*/ 436 h 562"/>
              <a:gd name="T28" fmla="*/ 110 w 926"/>
              <a:gd name="T29" fmla="*/ 469 h 562"/>
              <a:gd name="T30" fmla="*/ 52 w 926"/>
              <a:gd name="T31" fmla="*/ 508 h 562"/>
              <a:gd name="T32" fmla="*/ 0 w 926"/>
              <a:gd name="T33" fmla="*/ 552 h 562"/>
              <a:gd name="T34" fmla="*/ 34 w 926"/>
              <a:gd name="T35" fmla="*/ 539 h 562"/>
              <a:gd name="T36" fmla="*/ 87 w 926"/>
              <a:gd name="T37" fmla="*/ 498 h 562"/>
              <a:gd name="T38" fmla="*/ 146 w 926"/>
              <a:gd name="T39" fmla="*/ 463 h 562"/>
              <a:gd name="T40" fmla="*/ 209 w 926"/>
              <a:gd name="T41" fmla="*/ 434 h 562"/>
              <a:gd name="T42" fmla="*/ 277 w 926"/>
              <a:gd name="T43" fmla="*/ 408 h 562"/>
              <a:gd name="T44" fmla="*/ 345 w 926"/>
              <a:gd name="T45" fmla="*/ 384 h 562"/>
              <a:gd name="T46" fmla="*/ 414 w 926"/>
              <a:gd name="T47" fmla="*/ 362 h 562"/>
              <a:gd name="T48" fmla="*/ 485 w 926"/>
              <a:gd name="T49" fmla="*/ 341 h 562"/>
              <a:gd name="T50" fmla="*/ 554 w 926"/>
              <a:gd name="T51" fmla="*/ 318 h 562"/>
              <a:gd name="T52" fmla="*/ 620 w 926"/>
              <a:gd name="T53" fmla="*/ 295 h 562"/>
              <a:gd name="T54" fmla="*/ 683 w 926"/>
              <a:gd name="T55" fmla="*/ 267 h 562"/>
              <a:gd name="T56" fmla="*/ 743 w 926"/>
              <a:gd name="T57" fmla="*/ 235 h 562"/>
              <a:gd name="T58" fmla="*/ 796 w 926"/>
              <a:gd name="T59" fmla="*/ 197 h 562"/>
              <a:gd name="T60" fmla="*/ 844 w 926"/>
              <a:gd name="T61" fmla="*/ 154 h 562"/>
              <a:gd name="T62" fmla="*/ 883 w 926"/>
              <a:gd name="T63" fmla="*/ 102 h 562"/>
              <a:gd name="T64" fmla="*/ 914 w 926"/>
              <a:gd name="T65" fmla="*/ 43 h 562"/>
              <a:gd name="T66" fmla="*/ 919 w 926"/>
              <a:gd name="T67" fmla="*/ 13 h 562"/>
              <a:gd name="T68" fmla="*/ 924 w 926"/>
              <a:gd name="T69" fmla="*/ 3 h 562"/>
              <a:gd name="T70" fmla="*/ 916 w 926"/>
              <a:gd name="T71" fmla="*/ 1 h 562"/>
              <a:gd name="T72" fmla="*/ 919 w 926"/>
              <a:gd name="T73" fmla="*/ 0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26" h="562">
                <a:moveTo>
                  <a:pt x="919" y="0"/>
                </a:moveTo>
                <a:lnTo>
                  <a:pt x="913" y="5"/>
                </a:lnTo>
                <a:lnTo>
                  <a:pt x="902" y="38"/>
                </a:lnTo>
                <a:lnTo>
                  <a:pt x="889" y="68"/>
                </a:lnTo>
                <a:lnTo>
                  <a:pt x="873" y="95"/>
                </a:lnTo>
                <a:lnTo>
                  <a:pt x="854" y="121"/>
                </a:lnTo>
                <a:lnTo>
                  <a:pt x="834" y="146"/>
                </a:lnTo>
                <a:lnTo>
                  <a:pt x="813" y="167"/>
                </a:lnTo>
                <a:lnTo>
                  <a:pt x="788" y="187"/>
                </a:lnTo>
                <a:lnTo>
                  <a:pt x="763" y="207"/>
                </a:lnTo>
                <a:lnTo>
                  <a:pt x="736" y="225"/>
                </a:lnTo>
                <a:lnTo>
                  <a:pt x="708" y="241"/>
                </a:lnTo>
                <a:lnTo>
                  <a:pt x="678" y="255"/>
                </a:lnTo>
                <a:lnTo>
                  <a:pt x="647" y="268"/>
                </a:lnTo>
                <a:lnTo>
                  <a:pt x="615" y="282"/>
                </a:lnTo>
                <a:lnTo>
                  <a:pt x="582" y="295"/>
                </a:lnTo>
                <a:lnTo>
                  <a:pt x="549" y="306"/>
                </a:lnTo>
                <a:lnTo>
                  <a:pt x="515" y="317"/>
                </a:lnTo>
                <a:lnTo>
                  <a:pt x="480" y="328"/>
                </a:lnTo>
                <a:lnTo>
                  <a:pt x="446" y="340"/>
                </a:lnTo>
                <a:lnTo>
                  <a:pt x="412" y="349"/>
                </a:lnTo>
                <a:lnTo>
                  <a:pt x="375" y="361"/>
                </a:lnTo>
                <a:lnTo>
                  <a:pt x="340" y="372"/>
                </a:lnTo>
                <a:lnTo>
                  <a:pt x="305" y="383"/>
                </a:lnTo>
                <a:lnTo>
                  <a:pt x="272" y="396"/>
                </a:lnTo>
                <a:lnTo>
                  <a:pt x="238" y="408"/>
                </a:lnTo>
                <a:lnTo>
                  <a:pt x="204" y="422"/>
                </a:lnTo>
                <a:lnTo>
                  <a:pt x="172" y="436"/>
                </a:lnTo>
                <a:lnTo>
                  <a:pt x="141" y="453"/>
                </a:lnTo>
                <a:lnTo>
                  <a:pt x="110" y="469"/>
                </a:lnTo>
                <a:lnTo>
                  <a:pt x="80" y="488"/>
                </a:lnTo>
                <a:lnTo>
                  <a:pt x="52" y="508"/>
                </a:lnTo>
                <a:lnTo>
                  <a:pt x="26" y="529"/>
                </a:lnTo>
                <a:lnTo>
                  <a:pt x="0" y="552"/>
                </a:lnTo>
                <a:lnTo>
                  <a:pt x="10" y="562"/>
                </a:lnTo>
                <a:lnTo>
                  <a:pt x="34" y="539"/>
                </a:lnTo>
                <a:lnTo>
                  <a:pt x="60" y="518"/>
                </a:lnTo>
                <a:lnTo>
                  <a:pt x="87" y="498"/>
                </a:lnTo>
                <a:lnTo>
                  <a:pt x="117" y="479"/>
                </a:lnTo>
                <a:lnTo>
                  <a:pt x="146" y="463"/>
                </a:lnTo>
                <a:lnTo>
                  <a:pt x="177" y="448"/>
                </a:lnTo>
                <a:lnTo>
                  <a:pt x="209" y="434"/>
                </a:lnTo>
                <a:lnTo>
                  <a:pt x="243" y="421"/>
                </a:lnTo>
                <a:lnTo>
                  <a:pt x="277" y="408"/>
                </a:lnTo>
                <a:lnTo>
                  <a:pt x="310" y="396"/>
                </a:lnTo>
                <a:lnTo>
                  <a:pt x="345" y="384"/>
                </a:lnTo>
                <a:lnTo>
                  <a:pt x="380" y="373"/>
                </a:lnTo>
                <a:lnTo>
                  <a:pt x="414" y="362"/>
                </a:lnTo>
                <a:lnTo>
                  <a:pt x="449" y="352"/>
                </a:lnTo>
                <a:lnTo>
                  <a:pt x="485" y="341"/>
                </a:lnTo>
                <a:lnTo>
                  <a:pt x="520" y="330"/>
                </a:lnTo>
                <a:lnTo>
                  <a:pt x="554" y="318"/>
                </a:lnTo>
                <a:lnTo>
                  <a:pt x="587" y="307"/>
                </a:lnTo>
                <a:lnTo>
                  <a:pt x="620" y="295"/>
                </a:lnTo>
                <a:lnTo>
                  <a:pt x="652" y="281"/>
                </a:lnTo>
                <a:lnTo>
                  <a:pt x="683" y="267"/>
                </a:lnTo>
                <a:lnTo>
                  <a:pt x="713" y="251"/>
                </a:lnTo>
                <a:lnTo>
                  <a:pt x="743" y="235"/>
                </a:lnTo>
                <a:lnTo>
                  <a:pt x="771" y="217"/>
                </a:lnTo>
                <a:lnTo>
                  <a:pt x="796" y="197"/>
                </a:lnTo>
                <a:lnTo>
                  <a:pt x="821" y="177"/>
                </a:lnTo>
                <a:lnTo>
                  <a:pt x="844" y="154"/>
                </a:lnTo>
                <a:lnTo>
                  <a:pt x="864" y="129"/>
                </a:lnTo>
                <a:lnTo>
                  <a:pt x="883" y="102"/>
                </a:lnTo>
                <a:lnTo>
                  <a:pt x="899" y="73"/>
                </a:lnTo>
                <a:lnTo>
                  <a:pt x="914" y="43"/>
                </a:lnTo>
                <a:lnTo>
                  <a:pt x="926" y="8"/>
                </a:lnTo>
                <a:lnTo>
                  <a:pt x="919" y="13"/>
                </a:lnTo>
                <a:lnTo>
                  <a:pt x="926" y="8"/>
                </a:lnTo>
                <a:lnTo>
                  <a:pt x="924" y="3"/>
                </a:lnTo>
                <a:lnTo>
                  <a:pt x="921" y="0"/>
                </a:lnTo>
                <a:lnTo>
                  <a:pt x="916" y="1"/>
                </a:lnTo>
                <a:lnTo>
                  <a:pt x="913" y="5"/>
                </a:lnTo>
                <a:lnTo>
                  <a:pt x="919"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 name="Freeform 15">
            <a:extLst>
              <a:ext uri="{FF2B5EF4-FFF2-40B4-BE49-F238E27FC236}">
                <a16:creationId xmlns:a16="http://schemas.microsoft.com/office/drawing/2014/main" id="{21D047EC-E911-822F-9DD2-056E3BD71B50}"/>
              </a:ext>
            </a:extLst>
          </p:cNvPr>
          <p:cNvSpPr>
            <a:spLocks noChangeAspect="1"/>
          </p:cNvSpPr>
          <p:nvPr/>
        </p:nvSpPr>
        <p:spPr bwMode="auto">
          <a:xfrm>
            <a:off x="6088063" y="1498151"/>
            <a:ext cx="114300" cy="7938"/>
          </a:xfrm>
          <a:custGeom>
            <a:avLst/>
            <a:gdLst>
              <a:gd name="T0" fmla="*/ 144 w 154"/>
              <a:gd name="T1" fmla="*/ 1 h 13"/>
              <a:gd name="T2" fmla="*/ 147 w 154"/>
              <a:gd name="T3" fmla="*/ 0 h 13"/>
              <a:gd name="T4" fmla="*/ 0 w 154"/>
              <a:gd name="T5" fmla="*/ 0 h 13"/>
              <a:gd name="T6" fmla="*/ 0 w 154"/>
              <a:gd name="T7" fmla="*/ 13 h 13"/>
              <a:gd name="T8" fmla="*/ 147 w 154"/>
              <a:gd name="T9" fmla="*/ 13 h 13"/>
              <a:gd name="T10" fmla="*/ 151 w 154"/>
              <a:gd name="T11" fmla="*/ 11 h 13"/>
              <a:gd name="T12" fmla="*/ 147 w 154"/>
              <a:gd name="T13" fmla="*/ 13 h 13"/>
              <a:gd name="T14" fmla="*/ 151 w 154"/>
              <a:gd name="T15" fmla="*/ 10 h 13"/>
              <a:gd name="T16" fmla="*/ 154 w 154"/>
              <a:gd name="T17" fmla="*/ 6 h 13"/>
              <a:gd name="T18" fmla="*/ 151 w 154"/>
              <a:gd name="T19" fmla="*/ 3 h 13"/>
              <a:gd name="T20" fmla="*/ 147 w 154"/>
              <a:gd name="T21" fmla="*/ 0 h 13"/>
              <a:gd name="T22" fmla="*/ 144 w 154"/>
              <a:gd name="T23"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4" h="13">
                <a:moveTo>
                  <a:pt x="144" y="1"/>
                </a:moveTo>
                <a:lnTo>
                  <a:pt x="147" y="0"/>
                </a:lnTo>
                <a:lnTo>
                  <a:pt x="0" y="0"/>
                </a:lnTo>
                <a:lnTo>
                  <a:pt x="0" y="13"/>
                </a:lnTo>
                <a:lnTo>
                  <a:pt x="147" y="13"/>
                </a:lnTo>
                <a:lnTo>
                  <a:pt x="151" y="11"/>
                </a:lnTo>
                <a:lnTo>
                  <a:pt x="147" y="13"/>
                </a:lnTo>
                <a:lnTo>
                  <a:pt x="151" y="10"/>
                </a:lnTo>
                <a:lnTo>
                  <a:pt x="154" y="6"/>
                </a:lnTo>
                <a:lnTo>
                  <a:pt x="151" y="3"/>
                </a:lnTo>
                <a:lnTo>
                  <a:pt x="147" y="0"/>
                </a:lnTo>
                <a:lnTo>
                  <a:pt x="144"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 name="Freeform 16">
            <a:extLst>
              <a:ext uri="{FF2B5EF4-FFF2-40B4-BE49-F238E27FC236}">
                <a16:creationId xmlns:a16="http://schemas.microsoft.com/office/drawing/2014/main" id="{C6CC60C6-B2B1-10A2-7983-8C8A2A0032BE}"/>
              </a:ext>
            </a:extLst>
          </p:cNvPr>
          <p:cNvSpPr>
            <a:spLocks noChangeAspect="1"/>
          </p:cNvSpPr>
          <p:nvPr/>
        </p:nvSpPr>
        <p:spPr bwMode="auto">
          <a:xfrm>
            <a:off x="6194425" y="1358451"/>
            <a:ext cx="174625" cy="147638"/>
          </a:xfrm>
          <a:custGeom>
            <a:avLst/>
            <a:gdLst>
              <a:gd name="T0" fmla="*/ 224 w 232"/>
              <a:gd name="T1" fmla="*/ 12 h 193"/>
              <a:gd name="T2" fmla="*/ 226 w 232"/>
              <a:gd name="T3" fmla="*/ 0 h 193"/>
              <a:gd name="T4" fmla="*/ 211 w 232"/>
              <a:gd name="T5" fmla="*/ 1 h 193"/>
              <a:gd name="T6" fmla="*/ 194 w 232"/>
              <a:gd name="T7" fmla="*/ 6 h 193"/>
              <a:gd name="T8" fmla="*/ 178 w 232"/>
              <a:gd name="T9" fmla="*/ 15 h 193"/>
              <a:gd name="T10" fmla="*/ 162 w 232"/>
              <a:gd name="T11" fmla="*/ 25 h 193"/>
              <a:gd name="T12" fmla="*/ 146 w 232"/>
              <a:gd name="T13" fmla="*/ 36 h 193"/>
              <a:gd name="T14" fmla="*/ 129 w 232"/>
              <a:gd name="T15" fmla="*/ 50 h 193"/>
              <a:gd name="T16" fmla="*/ 113 w 232"/>
              <a:gd name="T17" fmla="*/ 64 h 193"/>
              <a:gd name="T18" fmla="*/ 96 w 232"/>
              <a:gd name="T19" fmla="*/ 79 h 193"/>
              <a:gd name="T20" fmla="*/ 81 w 232"/>
              <a:gd name="T21" fmla="*/ 96 h 193"/>
              <a:gd name="T22" fmla="*/ 66 w 232"/>
              <a:gd name="T23" fmla="*/ 111 h 193"/>
              <a:gd name="T24" fmla="*/ 52 w 232"/>
              <a:gd name="T25" fmla="*/ 127 h 193"/>
              <a:gd name="T26" fmla="*/ 38 w 232"/>
              <a:gd name="T27" fmla="*/ 141 h 193"/>
              <a:gd name="T28" fmla="*/ 27 w 232"/>
              <a:gd name="T29" fmla="*/ 155 h 193"/>
              <a:gd name="T30" fmla="*/ 16 w 232"/>
              <a:gd name="T31" fmla="*/ 167 h 193"/>
              <a:gd name="T32" fmla="*/ 6 w 232"/>
              <a:gd name="T33" fmla="*/ 176 h 193"/>
              <a:gd name="T34" fmla="*/ 0 w 232"/>
              <a:gd name="T35" fmla="*/ 183 h 193"/>
              <a:gd name="T36" fmla="*/ 7 w 232"/>
              <a:gd name="T37" fmla="*/ 193 h 193"/>
              <a:gd name="T38" fmla="*/ 16 w 232"/>
              <a:gd name="T39" fmla="*/ 186 h 193"/>
              <a:gd name="T40" fmla="*/ 26 w 232"/>
              <a:gd name="T41" fmla="*/ 175 h 193"/>
              <a:gd name="T42" fmla="*/ 37 w 232"/>
              <a:gd name="T43" fmla="*/ 162 h 193"/>
              <a:gd name="T44" fmla="*/ 48 w 232"/>
              <a:gd name="T45" fmla="*/ 148 h 193"/>
              <a:gd name="T46" fmla="*/ 62 w 232"/>
              <a:gd name="T47" fmla="*/ 135 h 193"/>
              <a:gd name="T48" fmla="*/ 76 w 232"/>
              <a:gd name="T49" fmla="*/ 119 h 193"/>
              <a:gd name="T50" fmla="*/ 91 w 232"/>
              <a:gd name="T51" fmla="*/ 104 h 193"/>
              <a:gd name="T52" fmla="*/ 106 w 232"/>
              <a:gd name="T53" fmla="*/ 89 h 193"/>
              <a:gd name="T54" fmla="*/ 121 w 232"/>
              <a:gd name="T55" fmla="*/ 74 h 193"/>
              <a:gd name="T56" fmla="*/ 137 w 232"/>
              <a:gd name="T57" fmla="*/ 60 h 193"/>
              <a:gd name="T58" fmla="*/ 153 w 232"/>
              <a:gd name="T59" fmla="*/ 46 h 193"/>
              <a:gd name="T60" fmla="*/ 169 w 232"/>
              <a:gd name="T61" fmla="*/ 35 h 193"/>
              <a:gd name="T62" fmla="*/ 183 w 232"/>
              <a:gd name="T63" fmla="*/ 25 h 193"/>
              <a:gd name="T64" fmla="*/ 199 w 232"/>
              <a:gd name="T65" fmla="*/ 19 h 193"/>
              <a:gd name="T66" fmla="*/ 213 w 232"/>
              <a:gd name="T67" fmla="*/ 14 h 193"/>
              <a:gd name="T68" fmla="*/ 226 w 232"/>
              <a:gd name="T69" fmla="*/ 12 h 193"/>
              <a:gd name="T70" fmla="*/ 227 w 232"/>
              <a:gd name="T71" fmla="*/ 0 h 193"/>
              <a:gd name="T72" fmla="*/ 226 w 232"/>
              <a:gd name="T73" fmla="*/ 12 h 193"/>
              <a:gd name="T74" fmla="*/ 229 w 232"/>
              <a:gd name="T75" fmla="*/ 10 h 193"/>
              <a:gd name="T76" fmla="*/ 232 w 232"/>
              <a:gd name="T77" fmla="*/ 6 h 193"/>
              <a:gd name="T78" fmla="*/ 229 w 232"/>
              <a:gd name="T79" fmla="*/ 2 h 193"/>
              <a:gd name="T80" fmla="*/ 226 w 232"/>
              <a:gd name="T81" fmla="*/ 0 h 193"/>
              <a:gd name="T82" fmla="*/ 224 w 232"/>
              <a:gd name="T83" fmla="*/ 1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2" h="193">
                <a:moveTo>
                  <a:pt x="224" y="12"/>
                </a:moveTo>
                <a:lnTo>
                  <a:pt x="226" y="0"/>
                </a:lnTo>
                <a:lnTo>
                  <a:pt x="211" y="1"/>
                </a:lnTo>
                <a:lnTo>
                  <a:pt x="194" y="6"/>
                </a:lnTo>
                <a:lnTo>
                  <a:pt x="178" y="15"/>
                </a:lnTo>
                <a:lnTo>
                  <a:pt x="162" y="25"/>
                </a:lnTo>
                <a:lnTo>
                  <a:pt x="146" y="36"/>
                </a:lnTo>
                <a:lnTo>
                  <a:pt x="129" y="50"/>
                </a:lnTo>
                <a:lnTo>
                  <a:pt x="113" y="64"/>
                </a:lnTo>
                <a:lnTo>
                  <a:pt x="96" y="79"/>
                </a:lnTo>
                <a:lnTo>
                  <a:pt x="81" y="96"/>
                </a:lnTo>
                <a:lnTo>
                  <a:pt x="66" y="111"/>
                </a:lnTo>
                <a:lnTo>
                  <a:pt x="52" y="127"/>
                </a:lnTo>
                <a:lnTo>
                  <a:pt x="38" y="141"/>
                </a:lnTo>
                <a:lnTo>
                  <a:pt x="27" y="155"/>
                </a:lnTo>
                <a:lnTo>
                  <a:pt x="16" y="167"/>
                </a:lnTo>
                <a:lnTo>
                  <a:pt x="6" y="176"/>
                </a:lnTo>
                <a:lnTo>
                  <a:pt x="0" y="183"/>
                </a:lnTo>
                <a:lnTo>
                  <a:pt x="7" y="193"/>
                </a:lnTo>
                <a:lnTo>
                  <a:pt x="16" y="186"/>
                </a:lnTo>
                <a:lnTo>
                  <a:pt x="26" y="175"/>
                </a:lnTo>
                <a:lnTo>
                  <a:pt x="37" y="162"/>
                </a:lnTo>
                <a:lnTo>
                  <a:pt x="48" y="148"/>
                </a:lnTo>
                <a:lnTo>
                  <a:pt x="62" y="135"/>
                </a:lnTo>
                <a:lnTo>
                  <a:pt x="76" y="119"/>
                </a:lnTo>
                <a:lnTo>
                  <a:pt x="91" y="104"/>
                </a:lnTo>
                <a:lnTo>
                  <a:pt x="106" y="89"/>
                </a:lnTo>
                <a:lnTo>
                  <a:pt x="121" y="74"/>
                </a:lnTo>
                <a:lnTo>
                  <a:pt x="137" y="60"/>
                </a:lnTo>
                <a:lnTo>
                  <a:pt x="153" y="46"/>
                </a:lnTo>
                <a:lnTo>
                  <a:pt x="169" y="35"/>
                </a:lnTo>
                <a:lnTo>
                  <a:pt x="183" y="25"/>
                </a:lnTo>
                <a:lnTo>
                  <a:pt x="199" y="19"/>
                </a:lnTo>
                <a:lnTo>
                  <a:pt x="213" y="14"/>
                </a:lnTo>
                <a:lnTo>
                  <a:pt x="226" y="12"/>
                </a:lnTo>
                <a:lnTo>
                  <a:pt x="227" y="0"/>
                </a:lnTo>
                <a:lnTo>
                  <a:pt x="226" y="12"/>
                </a:lnTo>
                <a:lnTo>
                  <a:pt x="229" y="10"/>
                </a:lnTo>
                <a:lnTo>
                  <a:pt x="232" y="6"/>
                </a:lnTo>
                <a:lnTo>
                  <a:pt x="229" y="2"/>
                </a:lnTo>
                <a:lnTo>
                  <a:pt x="226" y="0"/>
                </a:lnTo>
                <a:lnTo>
                  <a:pt x="224"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 name="Freeform 17">
            <a:extLst>
              <a:ext uri="{FF2B5EF4-FFF2-40B4-BE49-F238E27FC236}">
                <a16:creationId xmlns:a16="http://schemas.microsoft.com/office/drawing/2014/main" id="{52DCE12A-EADC-F13B-23E2-DE4B5A7FC141}"/>
              </a:ext>
            </a:extLst>
          </p:cNvPr>
          <p:cNvSpPr>
            <a:spLocks noChangeAspect="1"/>
          </p:cNvSpPr>
          <p:nvPr/>
        </p:nvSpPr>
        <p:spPr bwMode="auto">
          <a:xfrm>
            <a:off x="4914900" y="1340989"/>
            <a:ext cx="1450975" cy="311150"/>
          </a:xfrm>
          <a:custGeom>
            <a:avLst/>
            <a:gdLst>
              <a:gd name="T0" fmla="*/ 5 w 1925"/>
              <a:gd name="T1" fmla="*/ 412 h 412"/>
              <a:gd name="T2" fmla="*/ 113 w 1925"/>
              <a:gd name="T3" fmla="*/ 353 h 412"/>
              <a:gd name="T4" fmla="*/ 224 w 1925"/>
              <a:gd name="T5" fmla="*/ 301 h 412"/>
              <a:gd name="T6" fmla="*/ 338 w 1925"/>
              <a:gd name="T7" fmla="*/ 252 h 412"/>
              <a:gd name="T8" fmla="*/ 453 w 1925"/>
              <a:gd name="T9" fmla="*/ 207 h 412"/>
              <a:gd name="T10" fmla="*/ 571 w 1925"/>
              <a:gd name="T11" fmla="*/ 166 h 412"/>
              <a:gd name="T12" fmla="*/ 690 w 1925"/>
              <a:gd name="T13" fmla="*/ 130 h 412"/>
              <a:gd name="T14" fmla="*/ 811 w 1925"/>
              <a:gd name="T15" fmla="*/ 99 h 412"/>
              <a:gd name="T16" fmla="*/ 933 w 1925"/>
              <a:gd name="T17" fmla="*/ 72 h 412"/>
              <a:gd name="T18" fmla="*/ 1057 w 1925"/>
              <a:gd name="T19" fmla="*/ 51 h 412"/>
              <a:gd name="T20" fmla="*/ 1180 w 1925"/>
              <a:gd name="T21" fmla="*/ 34 h 412"/>
              <a:gd name="T22" fmla="*/ 1304 w 1925"/>
              <a:gd name="T23" fmla="*/ 22 h 412"/>
              <a:gd name="T24" fmla="*/ 1428 w 1925"/>
              <a:gd name="T25" fmla="*/ 15 h 412"/>
              <a:gd name="T26" fmla="*/ 1553 w 1925"/>
              <a:gd name="T27" fmla="*/ 13 h 412"/>
              <a:gd name="T28" fmla="*/ 1677 w 1925"/>
              <a:gd name="T29" fmla="*/ 16 h 412"/>
              <a:gd name="T30" fmla="*/ 1801 w 1925"/>
              <a:gd name="T31" fmla="*/ 24 h 412"/>
              <a:gd name="T32" fmla="*/ 1922 w 1925"/>
              <a:gd name="T33" fmla="*/ 37 h 412"/>
              <a:gd name="T34" fmla="*/ 1864 w 1925"/>
              <a:gd name="T35" fmla="*/ 17 h 412"/>
              <a:gd name="T36" fmla="*/ 1739 w 1925"/>
              <a:gd name="T37" fmla="*/ 8 h 412"/>
              <a:gd name="T38" fmla="*/ 1615 w 1925"/>
              <a:gd name="T39" fmla="*/ 1 h 412"/>
              <a:gd name="T40" fmla="*/ 1491 w 1925"/>
              <a:gd name="T41" fmla="*/ 1 h 412"/>
              <a:gd name="T42" fmla="*/ 1366 w 1925"/>
              <a:gd name="T43" fmla="*/ 5 h 412"/>
              <a:gd name="T44" fmla="*/ 1241 w 1925"/>
              <a:gd name="T45" fmla="*/ 15 h 412"/>
              <a:gd name="T46" fmla="*/ 1115 w 1925"/>
              <a:gd name="T47" fmla="*/ 30 h 412"/>
              <a:gd name="T48" fmla="*/ 992 w 1925"/>
              <a:gd name="T49" fmla="*/ 49 h 412"/>
              <a:gd name="T50" fmla="*/ 869 w 1925"/>
              <a:gd name="T51" fmla="*/ 72 h 412"/>
              <a:gd name="T52" fmla="*/ 747 w 1925"/>
              <a:gd name="T53" fmla="*/ 101 h 412"/>
              <a:gd name="T54" fmla="*/ 627 w 1925"/>
              <a:gd name="T55" fmla="*/ 135 h 412"/>
              <a:gd name="T56" fmla="*/ 506 w 1925"/>
              <a:gd name="T57" fmla="*/ 173 h 412"/>
              <a:gd name="T58" fmla="*/ 390 w 1925"/>
              <a:gd name="T59" fmla="*/ 216 h 412"/>
              <a:gd name="T60" fmla="*/ 276 w 1925"/>
              <a:gd name="T61" fmla="*/ 263 h 412"/>
              <a:gd name="T62" fmla="*/ 163 w 1925"/>
              <a:gd name="T63" fmla="*/ 316 h 412"/>
              <a:gd name="T64" fmla="*/ 54 w 1925"/>
              <a:gd name="T65" fmla="*/ 372 h 412"/>
              <a:gd name="T66" fmla="*/ 0 w 1925"/>
              <a:gd name="T67" fmla="*/ 40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25" h="412">
                <a:moveTo>
                  <a:pt x="5" y="412"/>
                </a:moveTo>
                <a:lnTo>
                  <a:pt x="5" y="412"/>
                </a:lnTo>
                <a:lnTo>
                  <a:pt x="59" y="382"/>
                </a:lnTo>
                <a:lnTo>
                  <a:pt x="113" y="353"/>
                </a:lnTo>
                <a:lnTo>
                  <a:pt x="168" y="326"/>
                </a:lnTo>
                <a:lnTo>
                  <a:pt x="224" y="301"/>
                </a:lnTo>
                <a:lnTo>
                  <a:pt x="281" y="276"/>
                </a:lnTo>
                <a:lnTo>
                  <a:pt x="338" y="252"/>
                </a:lnTo>
                <a:lnTo>
                  <a:pt x="395" y="228"/>
                </a:lnTo>
                <a:lnTo>
                  <a:pt x="453" y="207"/>
                </a:lnTo>
                <a:lnTo>
                  <a:pt x="511" y="186"/>
                </a:lnTo>
                <a:lnTo>
                  <a:pt x="571" y="166"/>
                </a:lnTo>
                <a:lnTo>
                  <a:pt x="630" y="147"/>
                </a:lnTo>
                <a:lnTo>
                  <a:pt x="690" y="130"/>
                </a:lnTo>
                <a:lnTo>
                  <a:pt x="750" y="114"/>
                </a:lnTo>
                <a:lnTo>
                  <a:pt x="811" y="99"/>
                </a:lnTo>
                <a:lnTo>
                  <a:pt x="872" y="85"/>
                </a:lnTo>
                <a:lnTo>
                  <a:pt x="933" y="72"/>
                </a:lnTo>
                <a:lnTo>
                  <a:pt x="994" y="61"/>
                </a:lnTo>
                <a:lnTo>
                  <a:pt x="1057" y="51"/>
                </a:lnTo>
                <a:lnTo>
                  <a:pt x="1118" y="42"/>
                </a:lnTo>
                <a:lnTo>
                  <a:pt x="1180" y="34"/>
                </a:lnTo>
                <a:lnTo>
                  <a:pt x="1241" y="27"/>
                </a:lnTo>
                <a:lnTo>
                  <a:pt x="1304" y="22"/>
                </a:lnTo>
                <a:lnTo>
                  <a:pt x="1366" y="17"/>
                </a:lnTo>
                <a:lnTo>
                  <a:pt x="1428" y="15"/>
                </a:lnTo>
                <a:lnTo>
                  <a:pt x="1491" y="14"/>
                </a:lnTo>
                <a:lnTo>
                  <a:pt x="1553" y="13"/>
                </a:lnTo>
                <a:lnTo>
                  <a:pt x="1615" y="14"/>
                </a:lnTo>
                <a:lnTo>
                  <a:pt x="1677" y="16"/>
                </a:lnTo>
                <a:lnTo>
                  <a:pt x="1739" y="20"/>
                </a:lnTo>
                <a:lnTo>
                  <a:pt x="1801" y="24"/>
                </a:lnTo>
                <a:lnTo>
                  <a:pt x="1861" y="30"/>
                </a:lnTo>
                <a:lnTo>
                  <a:pt x="1922" y="37"/>
                </a:lnTo>
                <a:lnTo>
                  <a:pt x="1925" y="25"/>
                </a:lnTo>
                <a:lnTo>
                  <a:pt x="1864" y="17"/>
                </a:lnTo>
                <a:lnTo>
                  <a:pt x="1801" y="11"/>
                </a:lnTo>
                <a:lnTo>
                  <a:pt x="1739" y="8"/>
                </a:lnTo>
                <a:lnTo>
                  <a:pt x="1677" y="4"/>
                </a:lnTo>
                <a:lnTo>
                  <a:pt x="1615" y="1"/>
                </a:lnTo>
                <a:lnTo>
                  <a:pt x="1553" y="0"/>
                </a:lnTo>
                <a:lnTo>
                  <a:pt x="1491" y="1"/>
                </a:lnTo>
                <a:lnTo>
                  <a:pt x="1428" y="3"/>
                </a:lnTo>
                <a:lnTo>
                  <a:pt x="1366" y="5"/>
                </a:lnTo>
                <a:lnTo>
                  <a:pt x="1304" y="10"/>
                </a:lnTo>
                <a:lnTo>
                  <a:pt x="1241" y="15"/>
                </a:lnTo>
                <a:lnTo>
                  <a:pt x="1178" y="21"/>
                </a:lnTo>
                <a:lnTo>
                  <a:pt x="1115" y="30"/>
                </a:lnTo>
                <a:lnTo>
                  <a:pt x="1054" y="39"/>
                </a:lnTo>
                <a:lnTo>
                  <a:pt x="992" y="49"/>
                </a:lnTo>
                <a:lnTo>
                  <a:pt x="931" y="60"/>
                </a:lnTo>
                <a:lnTo>
                  <a:pt x="869" y="72"/>
                </a:lnTo>
                <a:lnTo>
                  <a:pt x="808" y="86"/>
                </a:lnTo>
                <a:lnTo>
                  <a:pt x="747" y="101"/>
                </a:lnTo>
                <a:lnTo>
                  <a:pt x="687" y="117"/>
                </a:lnTo>
                <a:lnTo>
                  <a:pt x="627" y="135"/>
                </a:lnTo>
                <a:lnTo>
                  <a:pt x="566" y="153"/>
                </a:lnTo>
                <a:lnTo>
                  <a:pt x="506" y="173"/>
                </a:lnTo>
                <a:lnTo>
                  <a:pt x="448" y="195"/>
                </a:lnTo>
                <a:lnTo>
                  <a:pt x="390" y="216"/>
                </a:lnTo>
                <a:lnTo>
                  <a:pt x="333" y="240"/>
                </a:lnTo>
                <a:lnTo>
                  <a:pt x="276" y="263"/>
                </a:lnTo>
                <a:lnTo>
                  <a:pt x="219" y="288"/>
                </a:lnTo>
                <a:lnTo>
                  <a:pt x="163" y="316"/>
                </a:lnTo>
                <a:lnTo>
                  <a:pt x="108" y="343"/>
                </a:lnTo>
                <a:lnTo>
                  <a:pt x="54" y="372"/>
                </a:lnTo>
                <a:lnTo>
                  <a:pt x="0" y="402"/>
                </a:lnTo>
                <a:lnTo>
                  <a:pt x="0" y="402"/>
                </a:lnTo>
                <a:lnTo>
                  <a:pt x="5" y="4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6" name="Freeform 18">
            <a:extLst>
              <a:ext uri="{FF2B5EF4-FFF2-40B4-BE49-F238E27FC236}">
                <a16:creationId xmlns:a16="http://schemas.microsoft.com/office/drawing/2014/main" id="{14AD5D08-31E4-96A1-398E-E1FB738E7848}"/>
              </a:ext>
            </a:extLst>
          </p:cNvPr>
          <p:cNvSpPr>
            <a:spLocks noChangeAspect="1"/>
          </p:cNvSpPr>
          <p:nvPr/>
        </p:nvSpPr>
        <p:spPr bwMode="auto">
          <a:xfrm>
            <a:off x="4111625" y="1644201"/>
            <a:ext cx="808038" cy="704850"/>
          </a:xfrm>
          <a:custGeom>
            <a:avLst/>
            <a:gdLst>
              <a:gd name="T0" fmla="*/ 11 w 1072"/>
              <a:gd name="T1" fmla="*/ 933 h 936"/>
              <a:gd name="T2" fmla="*/ 63 w 1072"/>
              <a:gd name="T3" fmla="*/ 859 h 936"/>
              <a:gd name="T4" fmla="*/ 120 w 1072"/>
              <a:gd name="T5" fmla="*/ 786 h 936"/>
              <a:gd name="T6" fmla="*/ 182 w 1072"/>
              <a:gd name="T7" fmla="*/ 713 h 936"/>
              <a:gd name="T8" fmla="*/ 249 w 1072"/>
              <a:gd name="T9" fmla="*/ 642 h 936"/>
              <a:gd name="T10" fmla="*/ 316 w 1072"/>
              <a:gd name="T11" fmla="*/ 575 h 936"/>
              <a:gd name="T12" fmla="*/ 388 w 1072"/>
              <a:gd name="T13" fmla="*/ 508 h 936"/>
              <a:gd name="T14" fmla="*/ 462 w 1072"/>
              <a:gd name="T15" fmla="*/ 443 h 936"/>
              <a:gd name="T16" fmla="*/ 537 w 1072"/>
              <a:gd name="T17" fmla="*/ 380 h 936"/>
              <a:gd name="T18" fmla="*/ 612 w 1072"/>
              <a:gd name="T19" fmla="*/ 320 h 936"/>
              <a:gd name="T20" fmla="*/ 686 w 1072"/>
              <a:gd name="T21" fmla="*/ 264 h 936"/>
              <a:gd name="T22" fmla="*/ 759 w 1072"/>
              <a:gd name="T23" fmla="*/ 211 h 936"/>
              <a:gd name="T24" fmla="*/ 830 w 1072"/>
              <a:gd name="T25" fmla="*/ 162 h 936"/>
              <a:gd name="T26" fmla="*/ 897 w 1072"/>
              <a:gd name="T27" fmla="*/ 117 h 936"/>
              <a:gd name="T28" fmla="*/ 961 w 1072"/>
              <a:gd name="T29" fmla="*/ 77 h 936"/>
              <a:gd name="T30" fmla="*/ 1019 w 1072"/>
              <a:gd name="T31" fmla="*/ 41 h 936"/>
              <a:gd name="T32" fmla="*/ 1072 w 1072"/>
              <a:gd name="T33" fmla="*/ 10 h 936"/>
              <a:gd name="T34" fmla="*/ 1041 w 1072"/>
              <a:gd name="T35" fmla="*/ 15 h 936"/>
              <a:gd name="T36" fmla="*/ 983 w 1072"/>
              <a:gd name="T37" fmla="*/ 48 h 936"/>
              <a:gd name="T38" fmla="*/ 922 w 1072"/>
              <a:gd name="T39" fmla="*/ 86 h 936"/>
              <a:gd name="T40" fmla="*/ 856 w 1072"/>
              <a:gd name="T41" fmla="*/ 130 h 936"/>
              <a:gd name="T42" fmla="*/ 787 w 1072"/>
              <a:gd name="T43" fmla="*/ 176 h 936"/>
              <a:gd name="T44" fmla="*/ 715 w 1072"/>
              <a:gd name="T45" fmla="*/ 227 h 936"/>
              <a:gd name="T46" fmla="*/ 641 w 1072"/>
              <a:gd name="T47" fmla="*/ 282 h 936"/>
              <a:gd name="T48" fmla="*/ 567 w 1072"/>
              <a:gd name="T49" fmla="*/ 339 h 936"/>
              <a:gd name="T50" fmla="*/ 492 w 1072"/>
              <a:gd name="T51" fmla="*/ 400 h 936"/>
              <a:gd name="T52" fmla="*/ 418 w 1072"/>
              <a:gd name="T53" fmla="*/ 464 h 936"/>
              <a:gd name="T54" fmla="*/ 345 w 1072"/>
              <a:gd name="T55" fmla="*/ 530 h 936"/>
              <a:gd name="T56" fmla="*/ 272 w 1072"/>
              <a:gd name="T57" fmla="*/ 599 h 936"/>
              <a:gd name="T58" fmla="*/ 205 w 1072"/>
              <a:gd name="T59" fmla="*/ 670 h 936"/>
              <a:gd name="T60" fmla="*/ 140 w 1072"/>
              <a:gd name="T61" fmla="*/ 742 h 936"/>
              <a:gd name="T62" fmla="*/ 80 w 1072"/>
              <a:gd name="T63" fmla="*/ 814 h 936"/>
              <a:gd name="T64" fmla="*/ 26 w 1072"/>
              <a:gd name="T65" fmla="*/ 888 h 936"/>
              <a:gd name="T66" fmla="*/ 0 w 1072"/>
              <a:gd name="T67" fmla="*/ 927 h 936"/>
              <a:gd name="T68" fmla="*/ 0 w 1072"/>
              <a:gd name="T69" fmla="*/ 931 h 936"/>
              <a:gd name="T70" fmla="*/ 8 w 1072"/>
              <a:gd name="T71" fmla="*/ 936 h 936"/>
              <a:gd name="T72" fmla="*/ 13 w 1072"/>
              <a:gd name="T73" fmla="*/ 932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2" h="936">
                <a:moveTo>
                  <a:pt x="13" y="932"/>
                </a:moveTo>
                <a:lnTo>
                  <a:pt x="11" y="933"/>
                </a:lnTo>
                <a:lnTo>
                  <a:pt x="36" y="896"/>
                </a:lnTo>
                <a:lnTo>
                  <a:pt x="63" y="859"/>
                </a:lnTo>
                <a:lnTo>
                  <a:pt x="90" y="822"/>
                </a:lnTo>
                <a:lnTo>
                  <a:pt x="120" y="786"/>
                </a:lnTo>
                <a:lnTo>
                  <a:pt x="150" y="750"/>
                </a:lnTo>
                <a:lnTo>
                  <a:pt x="182" y="713"/>
                </a:lnTo>
                <a:lnTo>
                  <a:pt x="215" y="677"/>
                </a:lnTo>
                <a:lnTo>
                  <a:pt x="249" y="642"/>
                </a:lnTo>
                <a:lnTo>
                  <a:pt x="282" y="609"/>
                </a:lnTo>
                <a:lnTo>
                  <a:pt x="316" y="575"/>
                </a:lnTo>
                <a:lnTo>
                  <a:pt x="352" y="540"/>
                </a:lnTo>
                <a:lnTo>
                  <a:pt x="388" y="508"/>
                </a:lnTo>
                <a:lnTo>
                  <a:pt x="426" y="474"/>
                </a:lnTo>
                <a:lnTo>
                  <a:pt x="462" y="443"/>
                </a:lnTo>
                <a:lnTo>
                  <a:pt x="499" y="410"/>
                </a:lnTo>
                <a:lnTo>
                  <a:pt x="537" y="380"/>
                </a:lnTo>
                <a:lnTo>
                  <a:pt x="574" y="349"/>
                </a:lnTo>
                <a:lnTo>
                  <a:pt x="612" y="320"/>
                </a:lnTo>
                <a:lnTo>
                  <a:pt x="649" y="292"/>
                </a:lnTo>
                <a:lnTo>
                  <a:pt x="686" y="264"/>
                </a:lnTo>
                <a:lnTo>
                  <a:pt x="723" y="237"/>
                </a:lnTo>
                <a:lnTo>
                  <a:pt x="759" y="211"/>
                </a:lnTo>
                <a:lnTo>
                  <a:pt x="795" y="186"/>
                </a:lnTo>
                <a:lnTo>
                  <a:pt x="830" y="162"/>
                </a:lnTo>
                <a:lnTo>
                  <a:pt x="864" y="140"/>
                </a:lnTo>
                <a:lnTo>
                  <a:pt x="897" y="117"/>
                </a:lnTo>
                <a:lnTo>
                  <a:pt x="930" y="96"/>
                </a:lnTo>
                <a:lnTo>
                  <a:pt x="961" y="77"/>
                </a:lnTo>
                <a:lnTo>
                  <a:pt x="991" y="58"/>
                </a:lnTo>
                <a:lnTo>
                  <a:pt x="1019" y="41"/>
                </a:lnTo>
                <a:lnTo>
                  <a:pt x="1046" y="25"/>
                </a:lnTo>
                <a:lnTo>
                  <a:pt x="1072" y="10"/>
                </a:lnTo>
                <a:lnTo>
                  <a:pt x="1067" y="0"/>
                </a:lnTo>
                <a:lnTo>
                  <a:pt x="1041" y="15"/>
                </a:lnTo>
                <a:lnTo>
                  <a:pt x="1012" y="31"/>
                </a:lnTo>
                <a:lnTo>
                  <a:pt x="983" y="48"/>
                </a:lnTo>
                <a:lnTo>
                  <a:pt x="953" y="67"/>
                </a:lnTo>
                <a:lnTo>
                  <a:pt x="922" y="86"/>
                </a:lnTo>
                <a:lnTo>
                  <a:pt x="890" y="107"/>
                </a:lnTo>
                <a:lnTo>
                  <a:pt x="856" y="130"/>
                </a:lnTo>
                <a:lnTo>
                  <a:pt x="822" y="152"/>
                </a:lnTo>
                <a:lnTo>
                  <a:pt x="787" y="176"/>
                </a:lnTo>
                <a:lnTo>
                  <a:pt x="751" y="201"/>
                </a:lnTo>
                <a:lnTo>
                  <a:pt x="715" y="227"/>
                </a:lnTo>
                <a:lnTo>
                  <a:pt x="679" y="254"/>
                </a:lnTo>
                <a:lnTo>
                  <a:pt x="641" y="282"/>
                </a:lnTo>
                <a:lnTo>
                  <a:pt x="604" y="310"/>
                </a:lnTo>
                <a:lnTo>
                  <a:pt x="567" y="339"/>
                </a:lnTo>
                <a:lnTo>
                  <a:pt x="529" y="370"/>
                </a:lnTo>
                <a:lnTo>
                  <a:pt x="492" y="400"/>
                </a:lnTo>
                <a:lnTo>
                  <a:pt x="454" y="433"/>
                </a:lnTo>
                <a:lnTo>
                  <a:pt x="418" y="464"/>
                </a:lnTo>
                <a:lnTo>
                  <a:pt x="381" y="498"/>
                </a:lnTo>
                <a:lnTo>
                  <a:pt x="345" y="530"/>
                </a:lnTo>
                <a:lnTo>
                  <a:pt x="308" y="565"/>
                </a:lnTo>
                <a:lnTo>
                  <a:pt x="272" y="599"/>
                </a:lnTo>
                <a:lnTo>
                  <a:pt x="239" y="635"/>
                </a:lnTo>
                <a:lnTo>
                  <a:pt x="205" y="670"/>
                </a:lnTo>
                <a:lnTo>
                  <a:pt x="172" y="706"/>
                </a:lnTo>
                <a:lnTo>
                  <a:pt x="140" y="742"/>
                </a:lnTo>
                <a:lnTo>
                  <a:pt x="110" y="778"/>
                </a:lnTo>
                <a:lnTo>
                  <a:pt x="80" y="814"/>
                </a:lnTo>
                <a:lnTo>
                  <a:pt x="53" y="852"/>
                </a:lnTo>
                <a:lnTo>
                  <a:pt x="26" y="888"/>
                </a:lnTo>
                <a:lnTo>
                  <a:pt x="1" y="926"/>
                </a:lnTo>
                <a:lnTo>
                  <a:pt x="0" y="927"/>
                </a:lnTo>
                <a:lnTo>
                  <a:pt x="1" y="926"/>
                </a:lnTo>
                <a:lnTo>
                  <a:pt x="0" y="931"/>
                </a:lnTo>
                <a:lnTo>
                  <a:pt x="3" y="934"/>
                </a:lnTo>
                <a:lnTo>
                  <a:pt x="8" y="936"/>
                </a:lnTo>
                <a:lnTo>
                  <a:pt x="11" y="933"/>
                </a:lnTo>
                <a:lnTo>
                  <a:pt x="13" y="9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7" name="Freeform 19">
            <a:extLst>
              <a:ext uri="{FF2B5EF4-FFF2-40B4-BE49-F238E27FC236}">
                <a16:creationId xmlns:a16="http://schemas.microsoft.com/office/drawing/2014/main" id="{F3CAD1AC-577F-7DA7-8206-9998033A6CE2}"/>
              </a:ext>
            </a:extLst>
          </p:cNvPr>
          <p:cNvSpPr>
            <a:spLocks noChangeAspect="1"/>
          </p:cNvSpPr>
          <p:nvPr/>
        </p:nvSpPr>
        <p:spPr bwMode="auto">
          <a:xfrm>
            <a:off x="4087813" y="2342701"/>
            <a:ext cx="31750" cy="69850"/>
          </a:xfrm>
          <a:custGeom>
            <a:avLst/>
            <a:gdLst>
              <a:gd name="T0" fmla="*/ 13 w 44"/>
              <a:gd name="T1" fmla="*/ 87 h 93"/>
              <a:gd name="T2" fmla="*/ 13 w 44"/>
              <a:gd name="T3" fmla="*/ 90 h 93"/>
              <a:gd name="T4" fmla="*/ 44 w 44"/>
              <a:gd name="T5" fmla="*/ 5 h 93"/>
              <a:gd name="T6" fmla="*/ 31 w 44"/>
              <a:gd name="T7" fmla="*/ 0 h 93"/>
              <a:gd name="T8" fmla="*/ 0 w 44"/>
              <a:gd name="T9" fmla="*/ 85 h 93"/>
              <a:gd name="T10" fmla="*/ 0 w 44"/>
              <a:gd name="T11" fmla="*/ 87 h 93"/>
              <a:gd name="T12" fmla="*/ 0 w 44"/>
              <a:gd name="T13" fmla="*/ 85 h 93"/>
              <a:gd name="T14" fmla="*/ 0 w 44"/>
              <a:gd name="T15" fmla="*/ 90 h 93"/>
              <a:gd name="T16" fmla="*/ 5 w 44"/>
              <a:gd name="T17" fmla="*/ 92 h 93"/>
              <a:gd name="T18" fmla="*/ 9 w 44"/>
              <a:gd name="T19" fmla="*/ 93 h 93"/>
              <a:gd name="T20" fmla="*/ 13 w 44"/>
              <a:gd name="T21" fmla="*/ 90 h 93"/>
              <a:gd name="T22" fmla="*/ 13 w 44"/>
              <a:gd name="T23" fmla="*/ 87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93">
                <a:moveTo>
                  <a:pt x="13" y="87"/>
                </a:moveTo>
                <a:lnTo>
                  <a:pt x="13" y="90"/>
                </a:lnTo>
                <a:lnTo>
                  <a:pt x="44" y="5"/>
                </a:lnTo>
                <a:lnTo>
                  <a:pt x="31" y="0"/>
                </a:lnTo>
                <a:lnTo>
                  <a:pt x="0" y="85"/>
                </a:lnTo>
                <a:lnTo>
                  <a:pt x="0" y="87"/>
                </a:lnTo>
                <a:lnTo>
                  <a:pt x="0" y="85"/>
                </a:lnTo>
                <a:lnTo>
                  <a:pt x="0" y="90"/>
                </a:lnTo>
                <a:lnTo>
                  <a:pt x="5" y="92"/>
                </a:lnTo>
                <a:lnTo>
                  <a:pt x="9" y="93"/>
                </a:lnTo>
                <a:lnTo>
                  <a:pt x="13" y="90"/>
                </a:lnTo>
                <a:lnTo>
                  <a:pt x="13" y="8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8" name="Freeform 20">
            <a:extLst>
              <a:ext uri="{FF2B5EF4-FFF2-40B4-BE49-F238E27FC236}">
                <a16:creationId xmlns:a16="http://schemas.microsoft.com/office/drawing/2014/main" id="{08D488F2-9C27-28B6-0745-AC09E0BD6EC6}"/>
              </a:ext>
            </a:extLst>
          </p:cNvPr>
          <p:cNvSpPr>
            <a:spLocks noChangeAspect="1"/>
          </p:cNvSpPr>
          <p:nvPr/>
        </p:nvSpPr>
        <p:spPr bwMode="auto">
          <a:xfrm>
            <a:off x="4083050" y="2407789"/>
            <a:ext cx="14288" cy="57150"/>
          </a:xfrm>
          <a:custGeom>
            <a:avLst/>
            <a:gdLst>
              <a:gd name="T0" fmla="*/ 4 w 19"/>
              <a:gd name="T1" fmla="*/ 62 h 75"/>
              <a:gd name="T2" fmla="*/ 12 w 19"/>
              <a:gd name="T3" fmla="*/ 69 h 75"/>
              <a:gd name="T4" fmla="*/ 19 w 19"/>
              <a:gd name="T5" fmla="*/ 0 h 75"/>
              <a:gd name="T6" fmla="*/ 6 w 19"/>
              <a:gd name="T7" fmla="*/ 0 h 75"/>
              <a:gd name="T8" fmla="*/ 0 w 19"/>
              <a:gd name="T9" fmla="*/ 69 h 75"/>
              <a:gd name="T10" fmla="*/ 9 w 19"/>
              <a:gd name="T11" fmla="*/ 75 h 75"/>
              <a:gd name="T12" fmla="*/ 0 w 19"/>
              <a:gd name="T13" fmla="*/ 69 h 75"/>
              <a:gd name="T14" fmla="*/ 2 w 19"/>
              <a:gd name="T15" fmla="*/ 72 h 75"/>
              <a:gd name="T16" fmla="*/ 6 w 19"/>
              <a:gd name="T17" fmla="*/ 74 h 75"/>
              <a:gd name="T18" fmla="*/ 10 w 19"/>
              <a:gd name="T19" fmla="*/ 72 h 75"/>
              <a:gd name="T20" fmla="*/ 12 w 19"/>
              <a:gd name="T21" fmla="*/ 69 h 75"/>
              <a:gd name="T22" fmla="*/ 4 w 19"/>
              <a:gd name="T23" fmla="*/ 6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75">
                <a:moveTo>
                  <a:pt x="4" y="62"/>
                </a:moveTo>
                <a:lnTo>
                  <a:pt x="12" y="69"/>
                </a:lnTo>
                <a:lnTo>
                  <a:pt x="19" y="0"/>
                </a:lnTo>
                <a:lnTo>
                  <a:pt x="6" y="0"/>
                </a:lnTo>
                <a:lnTo>
                  <a:pt x="0" y="69"/>
                </a:lnTo>
                <a:lnTo>
                  <a:pt x="9" y="75"/>
                </a:lnTo>
                <a:lnTo>
                  <a:pt x="0" y="69"/>
                </a:lnTo>
                <a:lnTo>
                  <a:pt x="2" y="72"/>
                </a:lnTo>
                <a:lnTo>
                  <a:pt x="6" y="74"/>
                </a:lnTo>
                <a:lnTo>
                  <a:pt x="10" y="72"/>
                </a:lnTo>
                <a:lnTo>
                  <a:pt x="12" y="69"/>
                </a:lnTo>
                <a:lnTo>
                  <a:pt x="4" y="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9" name="Freeform 21">
            <a:extLst>
              <a:ext uri="{FF2B5EF4-FFF2-40B4-BE49-F238E27FC236}">
                <a16:creationId xmlns:a16="http://schemas.microsoft.com/office/drawing/2014/main" id="{3AA20A74-F955-E7BB-F897-451AD007DF87}"/>
              </a:ext>
            </a:extLst>
          </p:cNvPr>
          <p:cNvSpPr>
            <a:spLocks noChangeAspect="1"/>
          </p:cNvSpPr>
          <p:nvPr/>
        </p:nvSpPr>
        <p:spPr bwMode="auto">
          <a:xfrm>
            <a:off x="6013450" y="2828476"/>
            <a:ext cx="47625" cy="30163"/>
          </a:xfrm>
          <a:custGeom>
            <a:avLst/>
            <a:gdLst>
              <a:gd name="T0" fmla="*/ 65 w 65"/>
              <a:gd name="T1" fmla="*/ 31 h 37"/>
              <a:gd name="T2" fmla="*/ 61 w 65"/>
              <a:gd name="T3" fmla="*/ 25 h 37"/>
              <a:gd name="T4" fmla="*/ 5 w 65"/>
              <a:gd name="T5" fmla="*/ 0 h 37"/>
              <a:gd name="T6" fmla="*/ 0 w 65"/>
              <a:gd name="T7" fmla="*/ 12 h 37"/>
              <a:gd name="T8" fmla="*/ 56 w 65"/>
              <a:gd name="T9" fmla="*/ 37 h 37"/>
              <a:gd name="T10" fmla="*/ 52 w 65"/>
              <a:gd name="T11" fmla="*/ 31 h 37"/>
              <a:gd name="T12" fmla="*/ 56 w 65"/>
              <a:gd name="T13" fmla="*/ 37 h 37"/>
              <a:gd name="T14" fmla="*/ 61 w 65"/>
              <a:gd name="T15" fmla="*/ 37 h 37"/>
              <a:gd name="T16" fmla="*/ 65 w 65"/>
              <a:gd name="T17" fmla="*/ 32 h 37"/>
              <a:gd name="T18" fmla="*/ 65 w 65"/>
              <a:gd name="T19" fmla="*/ 29 h 37"/>
              <a:gd name="T20" fmla="*/ 61 w 65"/>
              <a:gd name="T21" fmla="*/ 25 h 37"/>
              <a:gd name="T22" fmla="*/ 65 w 65"/>
              <a:gd name="T23" fmla="*/ 3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5" h="37">
                <a:moveTo>
                  <a:pt x="65" y="31"/>
                </a:moveTo>
                <a:lnTo>
                  <a:pt x="61" y="25"/>
                </a:lnTo>
                <a:lnTo>
                  <a:pt x="5" y="0"/>
                </a:lnTo>
                <a:lnTo>
                  <a:pt x="0" y="12"/>
                </a:lnTo>
                <a:lnTo>
                  <a:pt x="56" y="37"/>
                </a:lnTo>
                <a:lnTo>
                  <a:pt x="52" y="31"/>
                </a:lnTo>
                <a:lnTo>
                  <a:pt x="56" y="37"/>
                </a:lnTo>
                <a:lnTo>
                  <a:pt x="61" y="37"/>
                </a:lnTo>
                <a:lnTo>
                  <a:pt x="65" y="32"/>
                </a:lnTo>
                <a:lnTo>
                  <a:pt x="65" y="29"/>
                </a:lnTo>
                <a:lnTo>
                  <a:pt x="61" y="25"/>
                </a:lnTo>
                <a:lnTo>
                  <a:pt x="65" y="3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0" name="Freeform 22">
            <a:extLst>
              <a:ext uri="{FF2B5EF4-FFF2-40B4-BE49-F238E27FC236}">
                <a16:creationId xmlns:a16="http://schemas.microsoft.com/office/drawing/2014/main" id="{F4E1546F-8DF1-9DD8-CB88-A20CCDA3CBCE}"/>
              </a:ext>
            </a:extLst>
          </p:cNvPr>
          <p:cNvSpPr>
            <a:spLocks noChangeAspect="1"/>
          </p:cNvSpPr>
          <p:nvPr/>
        </p:nvSpPr>
        <p:spPr bwMode="auto">
          <a:xfrm>
            <a:off x="6053138" y="2853876"/>
            <a:ext cx="7937" cy="168275"/>
          </a:xfrm>
          <a:custGeom>
            <a:avLst/>
            <a:gdLst>
              <a:gd name="T0" fmla="*/ 7 w 13"/>
              <a:gd name="T1" fmla="*/ 213 h 226"/>
              <a:gd name="T2" fmla="*/ 13 w 13"/>
              <a:gd name="T3" fmla="*/ 220 h 226"/>
              <a:gd name="T4" fmla="*/ 13 w 13"/>
              <a:gd name="T5" fmla="*/ 0 h 226"/>
              <a:gd name="T6" fmla="*/ 0 w 13"/>
              <a:gd name="T7" fmla="*/ 0 h 226"/>
              <a:gd name="T8" fmla="*/ 0 w 13"/>
              <a:gd name="T9" fmla="*/ 220 h 226"/>
              <a:gd name="T10" fmla="*/ 7 w 13"/>
              <a:gd name="T11" fmla="*/ 226 h 226"/>
              <a:gd name="T12" fmla="*/ 0 w 13"/>
              <a:gd name="T13" fmla="*/ 220 h 226"/>
              <a:gd name="T14" fmla="*/ 3 w 13"/>
              <a:gd name="T15" fmla="*/ 223 h 226"/>
              <a:gd name="T16" fmla="*/ 7 w 13"/>
              <a:gd name="T17" fmla="*/ 225 h 226"/>
              <a:gd name="T18" fmla="*/ 10 w 13"/>
              <a:gd name="T19" fmla="*/ 223 h 226"/>
              <a:gd name="T20" fmla="*/ 13 w 13"/>
              <a:gd name="T21" fmla="*/ 220 h 226"/>
              <a:gd name="T22" fmla="*/ 7 w 13"/>
              <a:gd name="T23" fmla="*/ 213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226">
                <a:moveTo>
                  <a:pt x="7" y="213"/>
                </a:moveTo>
                <a:lnTo>
                  <a:pt x="13" y="220"/>
                </a:lnTo>
                <a:lnTo>
                  <a:pt x="13" y="0"/>
                </a:lnTo>
                <a:lnTo>
                  <a:pt x="0" y="0"/>
                </a:lnTo>
                <a:lnTo>
                  <a:pt x="0" y="220"/>
                </a:lnTo>
                <a:lnTo>
                  <a:pt x="7" y="226"/>
                </a:lnTo>
                <a:lnTo>
                  <a:pt x="0" y="220"/>
                </a:lnTo>
                <a:lnTo>
                  <a:pt x="3" y="223"/>
                </a:lnTo>
                <a:lnTo>
                  <a:pt x="7" y="225"/>
                </a:lnTo>
                <a:lnTo>
                  <a:pt x="10" y="223"/>
                </a:lnTo>
                <a:lnTo>
                  <a:pt x="13" y="220"/>
                </a:lnTo>
                <a:lnTo>
                  <a:pt x="7" y="2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1" name="Freeform 23">
            <a:extLst>
              <a:ext uri="{FF2B5EF4-FFF2-40B4-BE49-F238E27FC236}">
                <a16:creationId xmlns:a16="http://schemas.microsoft.com/office/drawing/2014/main" id="{483107A9-217F-02EC-589B-585980C4DCB1}"/>
              </a:ext>
            </a:extLst>
          </p:cNvPr>
          <p:cNvSpPr>
            <a:spLocks noChangeAspect="1"/>
          </p:cNvSpPr>
          <p:nvPr/>
        </p:nvSpPr>
        <p:spPr bwMode="auto">
          <a:xfrm>
            <a:off x="6057900" y="3012626"/>
            <a:ext cx="133350" cy="65088"/>
          </a:xfrm>
          <a:custGeom>
            <a:avLst/>
            <a:gdLst>
              <a:gd name="T0" fmla="*/ 167 w 177"/>
              <a:gd name="T1" fmla="*/ 75 h 86"/>
              <a:gd name="T2" fmla="*/ 171 w 177"/>
              <a:gd name="T3" fmla="*/ 74 h 86"/>
              <a:gd name="T4" fmla="*/ 159 w 177"/>
              <a:gd name="T5" fmla="*/ 70 h 86"/>
              <a:gd name="T6" fmla="*/ 142 w 177"/>
              <a:gd name="T7" fmla="*/ 64 h 86"/>
              <a:gd name="T8" fmla="*/ 123 w 177"/>
              <a:gd name="T9" fmla="*/ 52 h 86"/>
              <a:gd name="T10" fmla="*/ 98 w 177"/>
              <a:gd name="T11" fmla="*/ 38 h 86"/>
              <a:gd name="T12" fmla="*/ 73 w 177"/>
              <a:gd name="T13" fmla="*/ 25 h 86"/>
              <a:gd name="T14" fmla="*/ 49 w 177"/>
              <a:gd name="T15" fmla="*/ 12 h 86"/>
              <a:gd name="T16" fmla="*/ 23 w 177"/>
              <a:gd name="T17" fmla="*/ 4 h 86"/>
              <a:gd name="T18" fmla="*/ 0 w 177"/>
              <a:gd name="T19" fmla="*/ 0 h 86"/>
              <a:gd name="T20" fmla="*/ 0 w 177"/>
              <a:gd name="T21" fmla="*/ 13 h 86"/>
              <a:gd name="T22" fmla="*/ 21 w 177"/>
              <a:gd name="T23" fmla="*/ 17 h 86"/>
              <a:gd name="T24" fmla="*/ 45 w 177"/>
              <a:gd name="T25" fmla="*/ 24 h 86"/>
              <a:gd name="T26" fmla="*/ 68 w 177"/>
              <a:gd name="T27" fmla="*/ 35 h 86"/>
              <a:gd name="T28" fmla="*/ 93 w 177"/>
              <a:gd name="T29" fmla="*/ 48 h 86"/>
              <a:gd name="T30" fmla="*/ 116 w 177"/>
              <a:gd name="T31" fmla="*/ 61 h 86"/>
              <a:gd name="T32" fmla="*/ 137 w 177"/>
              <a:gd name="T33" fmla="*/ 74 h 86"/>
              <a:gd name="T34" fmla="*/ 154 w 177"/>
              <a:gd name="T35" fmla="*/ 83 h 86"/>
              <a:gd name="T36" fmla="*/ 171 w 177"/>
              <a:gd name="T37" fmla="*/ 86 h 86"/>
              <a:gd name="T38" fmla="*/ 174 w 177"/>
              <a:gd name="T39" fmla="*/ 85 h 86"/>
              <a:gd name="T40" fmla="*/ 171 w 177"/>
              <a:gd name="T41" fmla="*/ 86 h 86"/>
              <a:gd name="T42" fmla="*/ 174 w 177"/>
              <a:gd name="T43" fmla="*/ 84 h 86"/>
              <a:gd name="T44" fmla="*/ 177 w 177"/>
              <a:gd name="T45" fmla="*/ 80 h 86"/>
              <a:gd name="T46" fmla="*/ 174 w 177"/>
              <a:gd name="T47" fmla="*/ 76 h 86"/>
              <a:gd name="T48" fmla="*/ 171 w 177"/>
              <a:gd name="T49" fmla="*/ 74 h 86"/>
              <a:gd name="T50" fmla="*/ 167 w 177"/>
              <a:gd name="T51" fmla="*/ 75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7" h="86">
                <a:moveTo>
                  <a:pt x="167" y="75"/>
                </a:moveTo>
                <a:lnTo>
                  <a:pt x="171" y="74"/>
                </a:lnTo>
                <a:lnTo>
                  <a:pt x="159" y="70"/>
                </a:lnTo>
                <a:lnTo>
                  <a:pt x="142" y="64"/>
                </a:lnTo>
                <a:lnTo>
                  <a:pt x="123" y="52"/>
                </a:lnTo>
                <a:lnTo>
                  <a:pt x="98" y="38"/>
                </a:lnTo>
                <a:lnTo>
                  <a:pt x="73" y="25"/>
                </a:lnTo>
                <a:lnTo>
                  <a:pt x="49" y="12"/>
                </a:lnTo>
                <a:lnTo>
                  <a:pt x="23" y="4"/>
                </a:lnTo>
                <a:lnTo>
                  <a:pt x="0" y="0"/>
                </a:lnTo>
                <a:lnTo>
                  <a:pt x="0" y="13"/>
                </a:lnTo>
                <a:lnTo>
                  <a:pt x="21" y="17"/>
                </a:lnTo>
                <a:lnTo>
                  <a:pt x="45" y="24"/>
                </a:lnTo>
                <a:lnTo>
                  <a:pt x="68" y="35"/>
                </a:lnTo>
                <a:lnTo>
                  <a:pt x="93" y="48"/>
                </a:lnTo>
                <a:lnTo>
                  <a:pt x="116" y="61"/>
                </a:lnTo>
                <a:lnTo>
                  <a:pt x="137" y="74"/>
                </a:lnTo>
                <a:lnTo>
                  <a:pt x="154" y="83"/>
                </a:lnTo>
                <a:lnTo>
                  <a:pt x="171" y="86"/>
                </a:lnTo>
                <a:lnTo>
                  <a:pt x="174" y="85"/>
                </a:lnTo>
                <a:lnTo>
                  <a:pt x="171" y="86"/>
                </a:lnTo>
                <a:lnTo>
                  <a:pt x="174" y="84"/>
                </a:lnTo>
                <a:lnTo>
                  <a:pt x="177" y="80"/>
                </a:lnTo>
                <a:lnTo>
                  <a:pt x="174" y="76"/>
                </a:lnTo>
                <a:lnTo>
                  <a:pt x="171" y="74"/>
                </a:lnTo>
                <a:lnTo>
                  <a:pt x="167" y="7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2" name="Freeform 24">
            <a:extLst>
              <a:ext uri="{FF2B5EF4-FFF2-40B4-BE49-F238E27FC236}">
                <a16:creationId xmlns:a16="http://schemas.microsoft.com/office/drawing/2014/main" id="{5B00969D-1AB0-E801-CD26-7B7F824499F5}"/>
              </a:ext>
            </a:extLst>
          </p:cNvPr>
          <p:cNvSpPr>
            <a:spLocks noChangeAspect="1"/>
          </p:cNvSpPr>
          <p:nvPr/>
        </p:nvSpPr>
        <p:spPr bwMode="auto">
          <a:xfrm>
            <a:off x="6183313" y="3039614"/>
            <a:ext cx="160337" cy="38100"/>
          </a:xfrm>
          <a:custGeom>
            <a:avLst/>
            <a:gdLst>
              <a:gd name="T0" fmla="*/ 211 w 212"/>
              <a:gd name="T1" fmla="*/ 2 h 48"/>
              <a:gd name="T2" fmla="*/ 206 w 212"/>
              <a:gd name="T3" fmla="*/ 0 h 48"/>
              <a:gd name="T4" fmla="*/ 194 w 212"/>
              <a:gd name="T5" fmla="*/ 0 h 48"/>
              <a:gd name="T6" fmla="*/ 182 w 212"/>
              <a:gd name="T7" fmla="*/ 0 h 48"/>
              <a:gd name="T8" fmla="*/ 171 w 212"/>
              <a:gd name="T9" fmla="*/ 0 h 48"/>
              <a:gd name="T10" fmla="*/ 157 w 212"/>
              <a:gd name="T11" fmla="*/ 0 h 48"/>
              <a:gd name="T12" fmla="*/ 144 w 212"/>
              <a:gd name="T13" fmla="*/ 1 h 48"/>
              <a:gd name="T14" fmla="*/ 131 w 212"/>
              <a:gd name="T15" fmla="*/ 2 h 48"/>
              <a:gd name="T16" fmla="*/ 118 w 212"/>
              <a:gd name="T17" fmla="*/ 3 h 48"/>
              <a:gd name="T18" fmla="*/ 105 w 212"/>
              <a:gd name="T19" fmla="*/ 5 h 48"/>
              <a:gd name="T20" fmla="*/ 90 w 212"/>
              <a:gd name="T21" fmla="*/ 6 h 48"/>
              <a:gd name="T22" fmla="*/ 77 w 212"/>
              <a:gd name="T23" fmla="*/ 8 h 48"/>
              <a:gd name="T24" fmla="*/ 63 w 212"/>
              <a:gd name="T25" fmla="*/ 12 h 48"/>
              <a:gd name="T26" fmla="*/ 51 w 212"/>
              <a:gd name="T27" fmla="*/ 16 h 48"/>
              <a:gd name="T28" fmla="*/ 36 w 212"/>
              <a:gd name="T29" fmla="*/ 19 h 48"/>
              <a:gd name="T30" fmla="*/ 25 w 212"/>
              <a:gd name="T31" fmla="*/ 24 h 48"/>
              <a:gd name="T32" fmla="*/ 12 w 212"/>
              <a:gd name="T33" fmla="*/ 32 h 48"/>
              <a:gd name="T34" fmla="*/ 0 w 212"/>
              <a:gd name="T35" fmla="*/ 38 h 48"/>
              <a:gd name="T36" fmla="*/ 7 w 212"/>
              <a:gd name="T37" fmla="*/ 48 h 48"/>
              <a:gd name="T38" fmla="*/ 17 w 212"/>
              <a:gd name="T39" fmla="*/ 42 h 48"/>
              <a:gd name="T40" fmla="*/ 30 w 212"/>
              <a:gd name="T41" fmla="*/ 37 h 48"/>
              <a:gd name="T42" fmla="*/ 41 w 212"/>
              <a:gd name="T43" fmla="*/ 32 h 48"/>
              <a:gd name="T44" fmla="*/ 53 w 212"/>
              <a:gd name="T45" fmla="*/ 28 h 48"/>
              <a:gd name="T46" fmla="*/ 66 w 212"/>
              <a:gd name="T47" fmla="*/ 24 h 48"/>
              <a:gd name="T48" fmla="*/ 80 w 212"/>
              <a:gd name="T49" fmla="*/ 21 h 48"/>
              <a:gd name="T50" fmla="*/ 92 w 212"/>
              <a:gd name="T51" fmla="*/ 18 h 48"/>
              <a:gd name="T52" fmla="*/ 105 w 212"/>
              <a:gd name="T53" fmla="*/ 17 h 48"/>
              <a:gd name="T54" fmla="*/ 118 w 212"/>
              <a:gd name="T55" fmla="*/ 16 h 48"/>
              <a:gd name="T56" fmla="*/ 131 w 212"/>
              <a:gd name="T57" fmla="*/ 15 h 48"/>
              <a:gd name="T58" fmla="*/ 144 w 212"/>
              <a:gd name="T59" fmla="*/ 13 h 48"/>
              <a:gd name="T60" fmla="*/ 157 w 212"/>
              <a:gd name="T61" fmla="*/ 12 h 48"/>
              <a:gd name="T62" fmla="*/ 171 w 212"/>
              <a:gd name="T63" fmla="*/ 12 h 48"/>
              <a:gd name="T64" fmla="*/ 182 w 212"/>
              <a:gd name="T65" fmla="*/ 12 h 48"/>
              <a:gd name="T66" fmla="*/ 194 w 212"/>
              <a:gd name="T67" fmla="*/ 12 h 48"/>
              <a:gd name="T68" fmla="*/ 206 w 212"/>
              <a:gd name="T69" fmla="*/ 12 h 48"/>
              <a:gd name="T70" fmla="*/ 201 w 212"/>
              <a:gd name="T71" fmla="*/ 10 h 48"/>
              <a:gd name="T72" fmla="*/ 206 w 212"/>
              <a:gd name="T73" fmla="*/ 12 h 48"/>
              <a:gd name="T74" fmla="*/ 209 w 212"/>
              <a:gd name="T75" fmla="*/ 10 h 48"/>
              <a:gd name="T76" fmla="*/ 212 w 212"/>
              <a:gd name="T77" fmla="*/ 6 h 48"/>
              <a:gd name="T78" fmla="*/ 209 w 212"/>
              <a:gd name="T79" fmla="*/ 2 h 48"/>
              <a:gd name="T80" fmla="*/ 206 w 212"/>
              <a:gd name="T81" fmla="*/ 0 h 48"/>
              <a:gd name="T82" fmla="*/ 211 w 212"/>
              <a:gd name="T8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 h="48">
                <a:moveTo>
                  <a:pt x="211" y="2"/>
                </a:moveTo>
                <a:lnTo>
                  <a:pt x="206" y="0"/>
                </a:lnTo>
                <a:lnTo>
                  <a:pt x="194" y="0"/>
                </a:lnTo>
                <a:lnTo>
                  <a:pt x="182" y="0"/>
                </a:lnTo>
                <a:lnTo>
                  <a:pt x="171" y="0"/>
                </a:lnTo>
                <a:lnTo>
                  <a:pt x="157" y="0"/>
                </a:lnTo>
                <a:lnTo>
                  <a:pt x="144" y="1"/>
                </a:lnTo>
                <a:lnTo>
                  <a:pt x="131" y="2"/>
                </a:lnTo>
                <a:lnTo>
                  <a:pt x="118" y="3"/>
                </a:lnTo>
                <a:lnTo>
                  <a:pt x="105" y="5"/>
                </a:lnTo>
                <a:lnTo>
                  <a:pt x="90" y="6"/>
                </a:lnTo>
                <a:lnTo>
                  <a:pt x="77" y="8"/>
                </a:lnTo>
                <a:lnTo>
                  <a:pt x="63" y="12"/>
                </a:lnTo>
                <a:lnTo>
                  <a:pt x="51" y="16"/>
                </a:lnTo>
                <a:lnTo>
                  <a:pt x="36" y="19"/>
                </a:lnTo>
                <a:lnTo>
                  <a:pt x="25" y="24"/>
                </a:lnTo>
                <a:lnTo>
                  <a:pt x="12" y="32"/>
                </a:lnTo>
                <a:lnTo>
                  <a:pt x="0" y="38"/>
                </a:lnTo>
                <a:lnTo>
                  <a:pt x="7" y="48"/>
                </a:lnTo>
                <a:lnTo>
                  <a:pt x="17" y="42"/>
                </a:lnTo>
                <a:lnTo>
                  <a:pt x="30" y="37"/>
                </a:lnTo>
                <a:lnTo>
                  <a:pt x="41" y="32"/>
                </a:lnTo>
                <a:lnTo>
                  <a:pt x="53" y="28"/>
                </a:lnTo>
                <a:lnTo>
                  <a:pt x="66" y="24"/>
                </a:lnTo>
                <a:lnTo>
                  <a:pt x="80" y="21"/>
                </a:lnTo>
                <a:lnTo>
                  <a:pt x="92" y="18"/>
                </a:lnTo>
                <a:lnTo>
                  <a:pt x="105" y="17"/>
                </a:lnTo>
                <a:lnTo>
                  <a:pt x="118" y="16"/>
                </a:lnTo>
                <a:lnTo>
                  <a:pt x="131" y="15"/>
                </a:lnTo>
                <a:lnTo>
                  <a:pt x="144" y="13"/>
                </a:lnTo>
                <a:lnTo>
                  <a:pt x="157" y="12"/>
                </a:lnTo>
                <a:lnTo>
                  <a:pt x="171" y="12"/>
                </a:lnTo>
                <a:lnTo>
                  <a:pt x="182" y="12"/>
                </a:lnTo>
                <a:lnTo>
                  <a:pt x="194" y="12"/>
                </a:lnTo>
                <a:lnTo>
                  <a:pt x="206" y="12"/>
                </a:lnTo>
                <a:lnTo>
                  <a:pt x="201" y="10"/>
                </a:lnTo>
                <a:lnTo>
                  <a:pt x="206" y="12"/>
                </a:lnTo>
                <a:lnTo>
                  <a:pt x="209" y="10"/>
                </a:lnTo>
                <a:lnTo>
                  <a:pt x="212" y="6"/>
                </a:lnTo>
                <a:lnTo>
                  <a:pt x="209" y="2"/>
                </a:lnTo>
                <a:lnTo>
                  <a:pt x="206" y="0"/>
                </a:lnTo>
                <a:lnTo>
                  <a:pt x="21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3" name="Freeform 25">
            <a:extLst>
              <a:ext uri="{FF2B5EF4-FFF2-40B4-BE49-F238E27FC236}">
                <a16:creationId xmlns:a16="http://schemas.microsoft.com/office/drawing/2014/main" id="{6D72BAC3-E1D9-59D7-EAA7-1EB178176EDD}"/>
              </a:ext>
            </a:extLst>
          </p:cNvPr>
          <p:cNvSpPr>
            <a:spLocks noChangeAspect="1"/>
          </p:cNvSpPr>
          <p:nvPr/>
        </p:nvSpPr>
        <p:spPr bwMode="auto">
          <a:xfrm>
            <a:off x="6334125" y="3042789"/>
            <a:ext cx="52388" cy="61912"/>
          </a:xfrm>
          <a:custGeom>
            <a:avLst/>
            <a:gdLst>
              <a:gd name="T0" fmla="*/ 67 w 68"/>
              <a:gd name="T1" fmla="*/ 81 h 84"/>
              <a:gd name="T2" fmla="*/ 67 w 68"/>
              <a:gd name="T3" fmla="*/ 74 h 84"/>
              <a:gd name="T4" fmla="*/ 10 w 68"/>
              <a:gd name="T5" fmla="*/ 0 h 84"/>
              <a:gd name="T6" fmla="*/ 0 w 68"/>
              <a:gd name="T7" fmla="*/ 8 h 84"/>
              <a:gd name="T8" fmla="*/ 57 w 68"/>
              <a:gd name="T9" fmla="*/ 81 h 84"/>
              <a:gd name="T10" fmla="*/ 57 w 68"/>
              <a:gd name="T11" fmla="*/ 74 h 84"/>
              <a:gd name="T12" fmla="*/ 57 w 68"/>
              <a:gd name="T13" fmla="*/ 81 h 84"/>
              <a:gd name="T14" fmla="*/ 62 w 68"/>
              <a:gd name="T15" fmla="*/ 84 h 84"/>
              <a:gd name="T16" fmla="*/ 66 w 68"/>
              <a:gd name="T17" fmla="*/ 82 h 84"/>
              <a:gd name="T18" fmla="*/ 68 w 68"/>
              <a:gd name="T19" fmla="*/ 79 h 84"/>
              <a:gd name="T20" fmla="*/ 67 w 68"/>
              <a:gd name="T21" fmla="*/ 74 h 84"/>
              <a:gd name="T22" fmla="*/ 67 w 68"/>
              <a:gd name="T23" fmla="*/ 8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84">
                <a:moveTo>
                  <a:pt x="67" y="81"/>
                </a:moveTo>
                <a:lnTo>
                  <a:pt x="67" y="74"/>
                </a:lnTo>
                <a:lnTo>
                  <a:pt x="10" y="0"/>
                </a:lnTo>
                <a:lnTo>
                  <a:pt x="0" y="8"/>
                </a:lnTo>
                <a:lnTo>
                  <a:pt x="57" y="81"/>
                </a:lnTo>
                <a:lnTo>
                  <a:pt x="57" y="74"/>
                </a:lnTo>
                <a:lnTo>
                  <a:pt x="57" y="81"/>
                </a:lnTo>
                <a:lnTo>
                  <a:pt x="62" y="84"/>
                </a:lnTo>
                <a:lnTo>
                  <a:pt x="66" y="82"/>
                </a:lnTo>
                <a:lnTo>
                  <a:pt x="68" y="79"/>
                </a:lnTo>
                <a:lnTo>
                  <a:pt x="67" y="74"/>
                </a:lnTo>
                <a:lnTo>
                  <a:pt x="67" y="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4" name="Freeform 26">
            <a:extLst>
              <a:ext uri="{FF2B5EF4-FFF2-40B4-BE49-F238E27FC236}">
                <a16:creationId xmlns:a16="http://schemas.microsoft.com/office/drawing/2014/main" id="{B4DEE657-4C68-3211-C70E-038C4EDE2407}"/>
              </a:ext>
            </a:extLst>
          </p:cNvPr>
          <p:cNvSpPr>
            <a:spLocks noChangeAspect="1"/>
          </p:cNvSpPr>
          <p:nvPr/>
        </p:nvSpPr>
        <p:spPr bwMode="auto">
          <a:xfrm>
            <a:off x="6289675" y="3098351"/>
            <a:ext cx="96838" cy="90488"/>
          </a:xfrm>
          <a:custGeom>
            <a:avLst/>
            <a:gdLst>
              <a:gd name="T0" fmla="*/ 2 w 127"/>
              <a:gd name="T1" fmla="*/ 119 h 121"/>
              <a:gd name="T2" fmla="*/ 11 w 127"/>
              <a:gd name="T3" fmla="*/ 118 h 121"/>
              <a:gd name="T4" fmla="*/ 23 w 127"/>
              <a:gd name="T5" fmla="*/ 104 h 121"/>
              <a:gd name="T6" fmla="*/ 36 w 127"/>
              <a:gd name="T7" fmla="*/ 92 h 121"/>
              <a:gd name="T8" fmla="*/ 51 w 127"/>
              <a:gd name="T9" fmla="*/ 78 h 121"/>
              <a:gd name="T10" fmla="*/ 68 w 127"/>
              <a:gd name="T11" fmla="*/ 63 h 121"/>
              <a:gd name="T12" fmla="*/ 85 w 127"/>
              <a:gd name="T13" fmla="*/ 50 h 121"/>
              <a:gd name="T14" fmla="*/ 100 w 127"/>
              <a:gd name="T15" fmla="*/ 36 h 121"/>
              <a:gd name="T16" fmla="*/ 115 w 127"/>
              <a:gd name="T17" fmla="*/ 21 h 121"/>
              <a:gd name="T18" fmla="*/ 127 w 127"/>
              <a:gd name="T19" fmla="*/ 7 h 121"/>
              <a:gd name="T20" fmla="*/ 117 w 127"/>
              <a:gd name="T21" fmla="*/ 0 h 121"/>
              <a:gd name="T22" fmla="*/ 105 w 127"/>
              <a:gd name="T23" fmla="*/ 13 h 121"/>
              <a:gd name="T24" fmla="*/ 92 w 127"/>
              <a:gd name="T25" fmla="*/ 26 h 121"/>
              <a:gd name="T26" fmla="*/ 77 w 127"/>
              <a:gd name="T27" fmla="*/ 40 h 121"/>
              <a:gd name="T28" fmla="*/ 61 w 127"/>
              <a:gd name="T29" fmla="*/ 53 h 121"/>
              <a:gd name="T30" fmla="*/ 43 w 127"/>
              <a:gd name="T31" fmla="*/ 68 h 121"/>
              <a:gd name="T32" fmla="*/ 28 w 127"/>
              <a:gd name="T33" fmla="*/ 82 h 121"/>
              <a:gd name="T34" fmla="*/ 13 w 127"/>
              <a:gd name="T35" fmla="*/ 97 h 121"/>
              <a:gd name="T36" fmla="*/ 1 w 127"/>
              <a:gd name="T37" fmla="*/ 111 h 121"/>
              <a:gd name="T38" fmla="*/ 10 w 127"/>
              <a:gd name="T39" fmla="*/ 109 h 121"/>
              <a:gd name="T40" fmla="*/ 1 w 127"/>
              <a:gd name="T41" fmla="*/ 111 h 121"/>
              <a:gd name="T42" fmla="*/ 0 w 127"/>
              <a:gd name="T43" fmla="*/ 116 h 121"/>
              <a:gd name="T44" fmla="*/ 2 w 127"/>
              <a:gd name="T45" fmla="*/ 119 h 121"/>
              <a:gd name="T46" fmla="*/ 7 w 127"/>
              <a:gd name="T47" fmla="*/ 121 h 121"/>
              <a:gd name="T48" fmla="*/ 11 w 127"/>
              <a:gd name="T49" fmla="*/ 118 h 121"/>
              <a:gd name="T50" fmla="*/ 2 w 127"/>
              <a:gd name="T51" fmla="*/ 1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7" h="121">
                <a:moveTo>
                  <a:pt x="2" y="119"/>
                </a:moveTo>
                <a:lnTo>
                  <a:pt x="11" y="118"/>
                </a:lnTo>
                <a:lnTo>
                  <a:pt x="23" y="104"/>
                </a:lnTo>
                <a:lnTo>
                  <a:pt x="36" y="92"/>
                </a:lnTo>
                <a:lnTo>
                  <a:pt x="51" y="78"/>
                </a:lnTo>
                <a:lnTo>
                  <a:pt x="68" y="63"/>
                </a:lnTo>
                <a:lnTo>
                  <a:pt x="85" y="50"/>
                </a:lnTo>
                <a:lnTo>
                  <a:pt x="100" y="36"/>
                </a:lnTo>
                <a:lnTo>
                  <a:pt x="115" y="21"/>
                </a:lnTo>
                <a:lnTo>
                  <a:pt x="127" y="7"/>
                </a:lnTo>
                <a:lnTo>
                  <a:pt x="117" y="0"/>
                </a:lnTo>
                <a:lnTo>
                  <a:pt x="105" y="13"/>
                </a:lnTo>
                <a:lnTo>
                  <a:pt x="92" y="26"/>
                </a:lnTo>
                <a:lnTo>
                  <a:pt x="77" y="40"/>
                </a:lnTo>
                <a:lnTo>
                  <a:pt x="61" y="53"/>
                </a:lnTo>
                <a:lnTo>
                  <a:pt x="43" y="68"/>
                </a:lnTo>
                <a:lnTo>
                  <a:pt x="28" y="82"/>
                </a:lnTo>
                <a:lnTo>
                  <a:pt x="13" y="97"/>
                </a:lnTo>
                <a:lnTo>
                  <a:pt x="1" y="111"/>
                </a:lnTo>
                <a:lnTo>
                  <a:pt x="10" y="109"/>
                </a:lnTo>
                <a:lnTo>
                  <a:pt x="1" y="111"/>
                </a:lnTo>
                <a:lnTo>
                  <a:pt x="0" y="116"/>
                </a:lnTo>
                <a:lnTo>
                  <a:pt x="2" y="119"/>
                </a:lnTo>
                <a:lnTo>
                  <a:pt x="7" y="121"/>
                </a:lnTo>
                <a:lnTo>
                  <a:pt x="11" y="118"/>
                </a:lnTo>
                <a:lnTo>
                  <a:pt x="2" y="11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5" name="Freeform 27">
            <a:extLst>
              <a:ext uri="{FF2B5EF4-FFF2-40B4-BE49-F238E27FC236}">
                <a16:creationId xmlns:a16="http://schemas.microsoft.com/office/drawing/2014/main" id="{C70FF4B9-3DF3-E6F4-FBC0-4795B07BD3B0}"/>
              </a:ext>
            </a:extLst>
          </p:cNvPr>
          <p:cNvSpPr>
            <a:spLocks noChangeAspect="1"/>
          </p:cNvSpPr>
          <p:nvPr/>
        </p:nvSpPr>
        <p:spPr bwMode="auto">
          <a:xfrm>
            <a:off x="6203950" y="3158676"/>
            <a:ext cx="92075" cy="30163"/>
          </a:xfrm>
          <a:custGeom>
            <a:avLst/>
            <a:gdLst>
              <a:gd name="T0" fmla="*/ 6 w 125"/>
              <a:gd name="T1" fmla="*/ 42 h 42"/>
              <a:gd name="T2" fmla="*/ 10 w 125"/>
              <a:gd name="T3" fmla="*/ 40 h 42"/>
              <a:gd name="T4" fmla="*/ 29 w 125"/>
              <a:gd name="T5" fmla="*/ 28 h 42"/>
              <a:gd name="T6" fmla="*/ 42 w 125"/>
              <a:gd name="T7" fmla="*/ 19 h 42"/>
              <a:gd name="T8" fmla="*/ 55 w 125"/>
              <a:gd name="T9" fmla="*/ 15 h 42"/>
              <a:gd name="T10" fmla="*/ 64 w 125"/>
              <a:gd name="T11" fmla="*/ 13 h 42"/>
              <a:gd name="T12" fmla="*/ 72 w 125"/>
              <a:gd name="T13" fmla="*/ 15 h 42"/>
              <a:gd name="T14" fmla="*/ 85 w 125"/>
              <a:gd name="T15" fmla="*/ 19 h 42"/>
              <a:gd name="T16" fmla="*/ 99 w 125"/>
              <a:gd name="T17" fmla="*/ 28 h 42"/>
              <a:gd name="T18" fmla="*/ 117 w 125"/>
              <a:gd name="T19" fmla="*/ 40 h 42"/>
              <a:gd name="T20" fmla="*/ 125 w 125"/>
              <a:gd name="T21" fmla="*/ 30 h 42"/>
              <a:gd name="T22" fmla="*/ 106 w 125"/>
              <a:gd name="T23" fmla="*/ 18 h 42"/>
              <a:gd name="T24" fmla="*/ 90 w 125"/>
              <a:gd name="T25" fmla="*/ 9 h 42"/>
              <a:gd name="T26" fmla="*/ 77 w 125"/>
              <a:gd name="T27" fmla="*/ 3 h 42"/>
              <a:gd name="T28" fmla="*/ 64 w 125"/>
              <a:gd name="T29" fmla="*/ 0 h 42"/>
              <a:gd name="T30" fmla="*/ 50 w 125"/>
              <a:gd name="T31" fmla="*/ 3 h 42"/>
              <a:gd name="T32" fmla="*/ 37 w 125"/>
              <a:gd name="T33" fmla="*/ 9 h 42"/>
              <a:gd name="T34" fmla="*/ 21 w 125"/>
              <a:gd name="T35" fmla="*/ 18 h 42"/>
              <a:gd name="T36" fmla="*/ 2 w 125"/>
              <a:gd name="T37" fmla="*/ 30 h 42"/>
              <a:gd name="T38" fmla="*/ 6 w 125"/>
              <a:gd name="T39" fmla="*/ 29 h 42"/>
              <a:gd name="T40" fmla="*/ 2 w 125"/>
              <a:gd name="T41" fmla="*/ 30 h 42"/>
              <a:gd name="T42" fmla="*/ 0 w 125"/>
              <a:gd name="T43" fmla="*/ 34 h 42"/>
              <a:gd name="T44" fmla="*/ 1 w 125"/>
              <a:gd name="T45" fmla="*/ 39 h 42"/>
              <a:gd name="T46" fmla="*/ 5 w 125"/>
              <a:gd name="T47" fmla="*/ 42 h 42"/>
              <a:gd name="T48" fmla="*/ 10 w 125"/>
              <a:gd name="T49" fmla="*/ 40 h 42"/>
              <a:gd name="T50" fmla="*/ 6 w 125"/>
              <a:gd name="T51"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5" h="42">
                <a:moveTo>
                  <a:pt x="6" y="42"/>
                </a:moveTo>
                <a:lnTo>
                  <a:pt x="10" y="40"/>
                </a:lnTo>
                <a:lnTo>
                  <a:pt x="29" y="28"/>
                </a:lnTo>
                <a:lnTo>
                  <a:pt x="42" y="19"/>
                </a:lnTo>
                <a:lnTo>
                  <a:pt x="55" y="15"/>
                </a:lnTo>
                <a:lnTo>
                  <a:pt x="64" y="13"/>
                </a:lnTo>
                <a:lnTo>
                  <a:pt x="72" y="15"/>
                </a:lnTo>
                <a:lnTo>
                  <a:pt x="85" y="19"/>
                </a:lnTo>
                <a:lnTo>
                  <a:pt x="99" y="28"/>
                </a:lnTo>
                <a:lnTo>
                  <a:pt x="117" y="40"/>
                </a:lnTo>
                <a:lnTo>
                  <a:pt x="125" y="30"/>
                </a:lnTo>
                <a:lnTo>
                  <a:pt x="106" y="18"/>
                </a:lnTo>
                <a:lnTo>
                  <a:pt x="90" y="9"/>
                </a:lnTo>
                <a:lnTo>
                  <a:pt x="77" y="3"/>
                </a:lnTo>
                <a:lnTo>
                  <a:pt x="64" y="0"/>
                </a:lnTo>
                <a:lnTo>
                  <a:pt x="50" y="3"/>
                </a:lnTo>
                <a:lnTo>
                  <a:pt x="37" y="9"/>
                </a:lnTo>
                <a:lnTo>
                  <a:pt x="21" y="18"/>
                </a:lnTo>
                <a:lnTo>
                  <a:pt x="2" y="30"/>
                </a:lnTo>
                <a:lnTo>
                  <a:pt x="6" y="29"/>
                </a:lnTo>
                <a:lnTo>
                  <a:pt x="2" y="30"/>
                </a:lnTo>
                <a:lnTo>
                  <a:pt x="0" y="34"/>
                </a:lnTo>
                <a:lnTo>
                  <a:pt x="1" y="39"/>
                </a:lnTo>
                <a:lnTo>
                  <a:pt x="5" y="42"/>
                </a:lnTo>
                <a:lnTo>
                  <a:pt x="10" y="40"/>
                </a:lnTo>
                <a:lnTo>
                  <a:pt x="6"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6" name="Freeform 28">
            <a:extLst>
              <a:ext uri="{FF2B5EF4-FFF2-40B4-BE49-F238E27FC236}">
                <a16:creationId xmlns:a16="http://schemas.microsoft.com/office/drawing/2014/main" id="{F3875143-B4D9-EB35-2285-A6413C89E1A1}"/>
              </a:ext>
            </a:extLst>
          </p:cNvPr>
          <p:cNvSpPr>
            <a:spLocks noChangeAspect="1"/>
          </p:cNvSpPr>
          <p:nvPr/>
        </p:nvSpPr>
        <p:spPr bwMode="auto">
          <a:xfrm>
            <a:off x="6161088" y="3180901"/>
            <a:ext cx="46037" cy="7938"/>
          </a:xfrm>
          <a:custGeom>
            <a:avLst/>
            <a:gdLst>
              <a:gd name="T0" fmla="*/ 2 w 62"/>
              <a:gd name="T1" fmla="*/ 13 h 13"/>
              <a:gd name="T2" fmla="*/ 5 w 62"/>
              <a:gd name="T3" fmla="*/ 13 h 13"/>
              <a:gd name="T4" fmla="*/ 62 w 62"/>
              <a:gd name="T5" fmla="*/ 13 h 13"/>
              <a:gd name="T6" fmla="*/ 62 w 62"/>
              <a:gd name="T7" fmla="*/ 0 h 13"/>
              <a:gd name="T8" fmla="*/ 5 w 62"/>
              <a:gd name="T9" fmla="*/ 0 h 13"/>
              <a:gd name="T10" fmla="*/ 7 w 62"/>
              <a:gd name="T11" fmla="*/ 0 h 13"/>
              <a:gd name="T12" fmla="*/ 5 w 62"/>
              <a:gd name="T13" fmla="*/ 0 h 13"/>
              <a:gd name="T14" fmla="*/ 1 w 62"/>
              <a:gd name="T15" fmla="*/ 3 h 13"/>
              <a:gd name="T16" fmla="*/ 0 w 62"/>
              <a:gd name="T17" fmla="*/ 6 h 13"/>
              <a:gd name="T18" fmla="*/ 1 w 62"/>
              <a:gd name="T19" fmla="*/ 10 h 13"/>
              <a:gd name="T20" fmla="*/ 5 w 62"/>
              <a:gd name="T21" fmla="*/ 13 h 13"/>
              <a:gd name="T22" fmla="*/ 2 w 62"/>
              <a:gd name="T23"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 h="13">
                <a:moveTo>
                  <a:pt x="2" y="13"/>
                </a:moveTo>
                <a:lnTo>
                  <a:pt x="5" y="13"/>
                </a:lnTo>
                <a:lnTo>
                  <a:pt x="62" y="13"/>
                </a:lnTo>
                <a:lnTo>
                  <a:pt x="62" y="0"/>
                </a:lnTo>
                <a:lnTo>
                  <a:pt x="5" y="0"/>
                </a:lnTo>
                <a:lnTo>
                  <a:pt x="7" y="0"/>
                </a:lnTo>
                <a:lnTo>
                  <a:pt x="5" y="0"/>
                </a:lnTo>
                <a:lnTo>
                  <a:pt x="1" y="3"/>
                </a:lnTo>
                <a:lnTo>
                  <a:pt x="0" y="6"/>
                </a:lnTo>
                <a:lnTo>
                  <a:pt x="1" y="10"/>
                </a:lnTo>
                <a:lnTo>
                  <a:pt x="5" y="13"/>
                </a:lnTo>
                <a:lnTo>
                  <a:pt x="2"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7" name="Freeform 29">
            <a:extLst>
              <a:ext uri="{FF2B5EF4-FFF2-40B4-BE49-F238E27FC236}">
                <a16:creationId xmlns:a16="http://schemas.microsoft.com/office/drawing/2014/main" id="{3A991172-F794-C460-A93F-C5643252B4FD}"/>
              </a:ext>
            </a:extLst>
          </p:cNvPr>
          <p:cNvSpPr>
            <a:spLocks noChangeAspect="1"/>
          </p:cNvSpPr>
          <p:nvPr/>
        </p:nvSpPr>
        <p:spPr bwMode="auto">
          <a:xfrm>
            <a:off x="5943600" y="3125339"/>
            <a:ext cx="223838" cy="63500"/>
          </a:xfrm>
          <a:custGeom>
            <a:avLst/>
            <a:gdLst>
              <a:gd name="T0" fmla="*/ 6 w 294"/>
              <a:gd name="T1" fmla="*/ 12 h 86"/>
              <a:gd name="T2" fmla="*/ 4 w 294"/>
              <a:gd name="T3" fmla="*/ 12 h 86"/>
              <a:gd name="T4" fmla="*/ 20 w 294"/>
              <a:gd name="T5" fmla="*/ 18 h 86"/>
              <a:gd name="T6" fmla="*/ 37 w 294"/>
              <a:gd name="T7" fmla="*/ 25 h 86"/>
              <a:gd name="T8" fmla="*/ 56 w 294"/>
              <a:gd name="T9" fmla="*/ 30 h 86"/>
              <a:gd name="T10" fmla="*/ 73 w 294"/>
              <a:gd name="T11" fmla="*/ 33 h 86"/>
              <a:gd name="T12" fmla="*/ 92 w 294"/>
              <a:gd name="T13" fmla="*/ 37 h 86"/>
              <a:gd name="T14" fmla="*/ 110 w 294"/>
              <a:gd name="T15" fmla="*/ 42 h 86"/>
              <a:gd name="T16" fmla="*/ 128 w 294"/>
              <a:gd name="T17" fmla="*/ 44 h 86"/>
              <a:gd name="T18" fmla="*/ 148 w 294"/>
              <a:gd name="T19" fmla="*/ 48 h 86"/>
              <a:gd name="T20" fmla="*/ 167 w 294"/>
              <a:gd name="T21" fmla="*/ 52 h 86"/>
              <a:gd name="T22" fmla="*/ 186 w 294"/>
              <a:gd name="T23" fmla="*/ 56 h 86"/>
              <a:gd name="T24" fmla="*/ 203 w 294"/>
              <a:gd name="T25" fmla="*/ 59 h 86"/>
              <a:gd name="T26" fmla="*/ 222 w 294"/>
              <a:gd name="T27" fmla="*/ 63 h 86"/>
              <a:gd name="T28" fmla="*/ 239 w 294"/>
              <a:gd name="T29" fmla="*/ 68 h 86"/>
              <a:gd name="T30" fmla="*/ 256 w 294"/>
              <a:gd name="T31" fmla="*/ 73 h 86"/>
              <a:gd name="T32" fmla="*/ 273 w 294"/>
              <a:gd name="T33" fmla="*/ 79 h 86"/>
              <a:gd name="T34" fmla="*/ 289 w 294"/>
              <a:gd name="T35" fmla="*/ 86 h 86"/>
              <a:gd name="T36" fmla="*/ 294 w 294"/>
              <a:gd name="T37" fmla="*/ 73 h 86"/>
              <a:gd name="T38" fmla="*/ 278 w 294"/>
              <a:gd name="T39" fmla="*/ 67 h 86"/>
              <a:gd name="T40" fmla="*/ 261 w 294"/>
              <a:gd name="T41" fmla="*/ 61 h 86"/>
              <a:gd name="T42" fmla="*/ 242 w 294"/>
              <a:gd name="T43" fmla="*/ 56 h 86"/>
              <a:gd name="T44" fmla="*/ 224 w 294"/>
              <a:gd name="T45" fmla="*/ 51 h 86"/>
              <a:gd name="T46" fmla="*/ 206 w 294"/>
              <a:gd name="T47" fmla="*/ 47 h 86"/>
              <a:gd name="T48" fmla="*/ 188 w 294"/>
              <a:gd name="T49" fmla="*/ 43 h 86"/>
              <a:gd name="T50" fmla="*/ 170 w 294"/>
              <a:gd name="T51" fmla="*/ 39 h 86"/>
              <a:gd name="T52" fmla="*/ 151 w 294"/>
              <a:gd name="T53" fmla="*/ 36 h 86"/>
              <a:gd name="T54" fmla="*/ 131 w 294"/>
              <a:gd name="T55" fmla="*/ 32 h 86"/>
              <a:gd name="T56" fmla="*/ 112 w 294"/>
              <a:gd name="T57" fmla="*/ 30 h 86"/>
              <a:gd name="T58" fmla="*/ 95 w 294"/>
              <a:gd name="T59" fmla="*/ 25 h 86"/>
              <a:gd name="T60" fmla="*/ 76 w 294"/>
              <a:gd name="T61" fmla="*/ 21 h 86"/>
              <a:gd name="T62" fmla="*/ 59 w 294"/>
              <a:gd name="T63" fmla="*/ 17 h 86"/>
              <a:gd name="T64" fmla="*/ 42 w 294"/>
              <a:gd name="T65" fmla="*/ 12 h 86"/>
              <a:gd name="T66" fmla="*/ 25 w 294"/>
              <a:gd name="T67" fmla="*/ 6 h 86"/>
              <a:gd name="T68" fmla="*/ 9 w 294"/>
              <a:gd name="T69" fmla="*/ 0 h 86"/>
              <a:gd name="T70" fmla="*/ 6 w 294"/>
              <a:gd name="T71" fmla="*/ 0 h 86"/>
              <a:gd name="T72" fmla="*/ 9 w 294"/>
              <a:gd name="T73" fmla="*/ 0 h 86"/>
              <a:gd name="T74" fmla="*/ 4 w 294"/>
              <a:gd name="T75" fmla="*/ 0 h 86"/>
              <a:gd name="T76" fmla="*/ 1 w 294"/>
              <a:gd name="T77" fmla="*/ 3 h 86"/>
              <a:gd name="T78" fmla="*/ 0 w 294"/>
              <a:gd name="T79" fmla="*/ 8 h 86"/>
              <a:gd name="T80" fmla="*/ 4 w 294"/>
              <a:gd name="T81" fmla="*/ 12 h 86"/>
              <a:gd name="T82" fmla="*/ 6 w 294"/>
              <a:gd name="T83" fmla="*/ 1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4" h="86">
                <a:moveTo>
                  <a:pt x="6" y="12"/>
                </a:moveTo>
                <a:lnTo>
                  <a:pt x="4" y="12"/>
                </a:lnTo>
                <a:lnTo>
                  <a:pt x="20" y="18"/>
                </a:lnTo>
                <a:lnTo>
                  <a:pt x="37" y="25"/>
                </a:lnTo>
                <a:lnTo>
                  <a:pt x="56" y="30"/>
                </a:lnTo>
                <a:lnTo>
                  <a:pt x="73" y="33"/>
                </a:lnTo>
                <a:lnTo>
                  <a:pt x="92" y="37"/>
                </a:lnTo>
                <a:lnTo>
                  <a:pt x="110" y="42"/>
                </a:lnTo>
                <a:lnTo>
                  <a:pt x="128" y="44"/>
                </a:lnTo>
                <a:lnTo>
                  <a:pt x="148" y="48"/>
                </a:lnTo>
                <a:lnTo>
                  <a:pt x="167" y="52"/>
                </a:lnTo>
                <a:lnTo>
                  <a:pt x="186" y="56"/>
                </a:lnTo>
                <a:lnTo>
                  <a:pt x="203" y="59"/>
                </a:lnTo>
                <a:lnTo>
                  <a:pt x="222" y="63"/>
                </a:lnTo>
                <a:lnTo>
                  <a:pt x="239" y="68"/>
                </a:lnTo>
                <a:lnTo>
                  <a:pt x="256" y="73"/>
                </a:lnTo>
                <a:lnTo>
                  <a:pt x="273" y="79"/>
                </a:lnTo>
                <a:lnTo>
                  <a:pt x="289" y="86"/>
                </a:lnTo>
                <a:lnTo>
                  <a:pt x="294" y="73"/>
                </a:lnTo>
                <a:lnTo>
                  <a:pt x="278" y="67"/>
                </a:lnTo>
                <a:lnTo>
                  <a:pt x="261" y="61"/>
                </a:lnTo>
                <a:lnTo>
                  <a:pt x="242" y="56"/>
                </a:lnTo>
                <a:lnTo>
                  <a:pt x="224" y="51"/>
                </a:lnTo>
                <a:lnTo>
                  <a:pt x="206" y="47"/>
                </a:lnTo>
                <a:lnTo>
                  <a:pt x="188" y="43"/>
                </a:lnTo>
                <a:lnTo>
                  <a:pt x="170" y="39"/>
                </a:lnTo>
                <a:lnTo>
                  <a:pt x="151" y="36"/>
                </a:lnTo>
                <a:lnTo>
                  <a:pt x="131" y="32"/>
                </a:lnTo>
                <a:lnTo>
                  <a:pt x="112" y="30"/>
                </a:lnTo>
                <a:lnTo>
                  <a:pt x="95" y="25"/>
                </a:lnTo>
                <a:lnTo>
                  <a:pt x="76" y="21"/>
                </a:lnTo>
                <a:lnTo>
                  <a:pt x="59" y="17"/>
                </a:lnTo>
                <a:lnTo>
                  <a:pt x="42" y="12"/>
                </a:lnTo>
                <a:lnTo>
                  <a:pt x="25" y="6"/>
                </a:lnTo>
                <a:lnTo>
                  <a:pt x="9" y="0"/>
                </a:lnTo>
                <a:lnTo>
                  <a:pt x="6" y="0"/>
                </a:lnTo>
                <a:lnTo>
                  <a:pt x="9" y="0"/>
                </a:lnTo>
                <a:lnTo>
                  <a:pt x="4" y="0"/>
                </a:lnTo>
                <a:lnTo>
                  <a:pt x="1" y="3"/>
                </a:lnTo>
                <a:lnTo>
                  <a:pt x="0" y="8"/>
                </a:lnTo>
                <a:lnTo>
                  <a:pt x="4" y="12"/>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8" name="Freeform 30">
            <a:extLst>
              <a:ext uri="{FF2B5EF4-FFF2-40B4-BE49-F238E27FC236}">
                <a16:creationId xmlns:a16="http://schemas.microsoft.com/office/drawing/2014/main" id="{FD95671D-AAAF-D9D0-A0FD-A8AE23306862}"/>
              </a:ext>
            </a:extLst>
          </p:cNvPr>
          <p:cNvSpPr>
            <a:spLocks noChangeAspect="1"/>
          </p:cNvSpPr>
          <p:nvPr/>
        </p:nvSpPr>
        <p:spPr bwMode="auto">
          <a:xfrm>
            <a:off x="5903913" y="3125339"/>
            <a:ext cx="46037" cy="7937"/>
          </a:xfrm>
          <a:custGeom>
            <a:avLst/>
            <a:gdLst>
              <a:gd name="T0" fmla="*/ 9 w 61"/>
              <a:gd name="T1" fmla="*/ 11 h 12"/>
              <a:gd name="T2" fmla="*/ 5 w 61"/>
              <a:gd name="T3" fmla="*/ 12 h 12"/>
              <a:gd name="T4" fmla="*/ 61 w 61"/>
              <a:gd name="T5" fmla="*/ 12 h 12"/>
              <a:gd name="T6" fmla="*/ 61 w 61"/>
              <a:gd name="T7" fmla="*/ 0 h 12"/>
              <a:gd name="T8" fmla="*/ 5 w 61"/>
              <a:gd name="T9" fmla="*/ 0 h 12"/>
              <a:gd name="T10" fmla="*/ 1 w 61"/>
              <a:gd name="T11" fmla="*/ 1 h 12"/>
              <a:gd name="T12" fmla="*/ 5 w 61"/>
              <a:gd name="T13" fmla="*/ 0 h 12"/>
              <a:gd name="T14" fmla="*/ 1 w 61"/>
              <a:gd name="T15" fmla="*/ 2 h 12"/>
              <a:gd name="T16" fmla="*/ 0 w 61"/>
              <a:gd name="T17" fmla="*/ 6 h 12"/>
              <a:gd name="T18" fmla="*/ 1 w 61"/>
              <a:gd name="T19" fmla="*/ 10 h 12"/>
              <a:gd name="T20" fmla="*/ 5 w 61"/>
              <a:gd name="T21" fmla="*/ 12 h 12"/>
              <a:gd name="T22" fmla="*/ 9 w 61"/>
              <a:gd name="T23"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1" h="12">
                <a:moveTo>
                  <a:pt x="9" y="11"/>
                </a:moveTo>
                <a:lnTo>
                  <a:pt x="5" y="12"/>
                </a:lnTo>
                <a:lnTo>
                  <a:pt x="61" y="12"/>
                </a:lnTo>
                <a:lnTo>
                  <a:pt x="61" y="0"/>
                </a:lnTo>
                <a:lnTo>
                  <a:pt x="5" y="0"/>
                </a:lnTo>
                <a:lnTo>
                  <a:pt x="1" y="1"/>
                </a:lnTo>
                <a:lnTo>
                  <a:pt x="5" y="0"/>
                </a:lnTo>
                <a:lnTo>
                  <a:pt x="1" y="2"/>
                </a:lnTo>
                <a:lnTo>
                  <a:pt x="0" y="6"/>
                </a:lnTo>
                <a:lnTo>
                  <a:pt x="1" y="10"/>
                </a:lnTo>
                <a:lnTo>
                  <a:pt x="5" y="12"/>
                </a:lnTo>
                <a:lnTo>
                  <a:pt x="9"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9" name="Freeform 31">
            <a:extLst>
              <a:ext uri="{FF2B5EF4-FFF2-40B4-BE49-F238E27FC236}">
                <a16:creationId xmlns:a16="http://schemas.microsoft.com/office/drawing/2014/main" id="{97B81E35-C683-7F96-E78E-DB1B616CE24D}"/>
              </a:ext>
            </a:extLst>
          </p:cNvPr>
          <p:cNvSpPr>
            <a:spLocks noChangeAspect="1"/>
          </p:cNvSpPr>
          <p:nvPr/>
        </p:nvSpPr>
        <p:spPr bwMode="auto">
          <a:xfrm>
            <a:off x="5641975" y="3125339"/>
            <a:ext cx="266700" cy="20637"/>
          </a:xfrm>
          <a:custGeom>
            <a:avLst/>
            <a:gdLst>
              <a:gd name="T0" fmla="*/ 10 w 355"/>
              <a:gd name="T1" fmla="*/ 10 h 28"/>
              <a:gd name="T2" fmla="*/ 5 w 355"/>
              <a:gd name="T3" fmla="*/ 12 h 28"/>
              <a:gd name="T4" fmla="*/ 23 w 355"/>
              <a:gd name="T5" fmla="*/ 12 h 28"/>
              <a:gd name="T6" fmla="*/ 43 w 355"/>
              <a:gd name="T7" fmla="*/ 13 h 28"/>
              <a:gd name="T8" fmla="*/ 64 w 355"/>
              <a:gd name="T9" fmla="*/ 15 h 28"/>
              <a:gd name="T10" fmla="*/ 87 w 355"/>
              <a:gd name="T11" fmla="*/ 17 h 28"/>
              <a:gd name="T12" fmla="*/ 111 w 355"/>
              <a:gd name="T13" fmla="*/ 20 h 28"/>
              <a:gd name="T14" fmla="*/ 138 w 355"/>
              <a:gd name="T15" fmla="*/ 22 h 28"/>
              <a:gd name="T16" fmla="*/ 163 w 355"/>
              <a:gd name="T17" fmla="*/ 23 h 28"/>
              <a:gd name="T18" fmla="*/ 189 w 355"/>
              <a:gd name="T19" fmla="*/ 26 h 28"/>
              <a:gd name="T20" fmla="*/ 214 w 355"/>
              <a:gd name="T21" fmla="*/ 27 h 28"/>
              <a:gd name="T22" fmla="*/ 239 w 355"/>
              <a:gd name="T23" fmla="*/ 28 h 28"/>
              <a:gd name="T24" fmla="*/ 262 w 355"/>
              <a:gd name="T25" fmla="*/ 28 h 28"/>
              <a:gd name="T26" fmla="*/ 285 w 355"/>
              <a:gd name="T27" fmla="*/ 27 h 28"/>
              <a:gd name="T28" fmla="*/ 306 w 355"/>
              <a:gd name="T29" fmla="*/ 26 h 28"/>
              <a:gd name="T30" fmla="*/ 324 w 355"/>
              <a:gd name="T31" fmla="*/ 22 h 28"/>
              <a:gd name="T32" fmla="*/ 341 w 355"/>
              <a:gd name="T33" fmla="*/ 18 h 28"/>
              <a:gd name="T34" fmla="*/ 355 w 355"/>
              <a:gd name="T35" fmla="*/ 11 h 28"/>
              <a:gd name="T36" fmla="*/ 347 w 355"/>
              <a:gd name="T37" fmla="*/ 1 h 28"/>
              <a:gd name="T38" fmla="*/ 336 w 355"/>
              <a:gd name="T39" fmla="*/ 6 h 28"/>
              <a:gd name="T40" fmla="*/ 321 w 355"/>
              <a:gd name="T41" fmla="*/ 10 h 28"/>
              <a:gd name="T42" fmla="*/ 304 w 355"/>
              <a:gd name="T43" fmla="*/ 13 h 28"/>
              <a:gd name="T44" fmla="*/ 285 w 355"/>
              <a:gd name="T45" fmla="*/ 15 h 28"/>
              <a:gd name="T46" fmla="*/ 262 w 355"/>
              <a:gd name="T47" fmla="*/ 16 h 28"/>
              <a:gd name="T48" fmla="*/ 239 w 355"/>
              <a:gd name="T49" fmla="*/ 16 h 28"/>
              <a:gd name="T50" fmla="*/ 214 w 355"/>
              <a:gd name="T51" fmla="*/ 15 h 28"/>
              <a:gd name="T52" fmla="*/ 189 w 355"/>
              <a:gd name="T53" fmla="*/ 13 h 28"/>
              <a:gd name="T54" fmla="*/ 163 w 355"/>
              <a:gd name="T55" fmla="*/ 11 h 28"/>
              <a:gd name="T56" fmla="*/ 138 w 355"/>
              <a:gd name="T57" fmla="*/ 10 h 28"/>
              <a:gd name="T58" fmla="*/ 111 w 355"/>
              <a:gd name="T59" fmla="*/ 7 h 28"/>
              <a:gd name="T60" fmla="*/ 89 w 355"/>
              <a:gd name="T61" fmla="*/ 5 h 28"/>
              <a:gd name="T62" fmla="*/ 64 w 355"/>
              <a:gd name="T63" fmla="*/ 2 h 28"/>
              <a:gd name="T64" fmla="*/ 43 w 355"/>
              <a:gd name="T65" fmla="*/ 1 h 28"/>
              <a:gd name="T66" fmla="*/ 23 w 355"/>
              <a:gd name="T67" fmla="*/ 0 h 28"/>
              <a:gd name="T68" fmla="*/ 5 w 355"/>
              <a:gd name="T69" fmla="*/ 0 h 28"/>
              <a:gd name="T70" fmla="*/ 0 w 355"/>
              <a:gd name="T71" fmla="*/ 2 h 28"/>
              <a:gd name="T72" fmla="*/ 5 w 355"/>
              <a:gd name="T73" fmla="*/ 0 h 28"/>
              <a:gd name="T74" fmla="*/ 2 w 355"/>
              <a:gd name="T75" fmla="*/ 2 h 28"/>
              <a:gd name="T76" fmla="*/ 0 w 355"/>
              <a:gd name="T77" fmla="*/ 6 h 28"/>
              <a:gd name="T78" fmla="*/ 2 w 355"/>
              <a:gd name="T79" fmla="*/ 10 h 28"/>
              <a:gd name="T80" fmla="*/ 5 w 355"/>
              <a:gd name="T81" fmla="*/ 12 h 28"/>
              <a:gd name="T82" fmla="*/ 10 w 355"/>
              <a:gd name="T83" fmla="*/ 1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55" h="28">
                <a:moveTo>
                  <a:pt x="10" y="10"/>
                </a:moveTo>
                <a:lnTo>
                  <a:pt x="5" y="12"/>
                </a:lnTo>
                <a:lnTo>
                  <a:pt x="23" y="12"/>
                </a:lnTo>
                <a:lnTo>
                  <a:pt x="43" y="13"/>
                </a:lnTo>
                <a:lnTo>
                  <a:pt x="64" y="15"/>
                </a:lnTo>
                <a:lnTo>
                  <a:pt x="87" y="17"/>
                </a:lnTo>
                <a:lnTo>
                  <a:pt x="111" y="20"/>
                </a:lnTo>
                <a:lnTo>
                  <a:pt x="138" y="22"/>
                </a:lnTo>
                <a:lnTo>
                  <a:pt x="163" y="23"/>
                </a:lnTo>
                <a:lnTo>
                  <a:pt x="189" y="26"/>
                </a:lnTo>
                <a:lnTo>
                  <a:pt x="214" y="27"/>
                </a:lnTo>
                <a:lnTo>
                  <a:pt x="239" y="28"/>
                </a:lnTo>
                <a:lnTo>
                  <a:pt x="262" y="28"/>
                </a:lnTo>
                <a:lnTo>
                  <a:pt x="285" y="27"/>
                </a:lnTo>
                <a:lnTo>
                  <a:pt x="306" y="26"/>
                </a:lnTo>
                <a:lnTo>
                  <a:pt x="324" y="22"/>
                </a:lnTo>
                <a:lnTo>
                  <a:pt x="341" y="18"/>
                </a:lnTo>
                <a:lnTo>
                  <a:pt x="355" y="11"/>
                </a:lnTo>
                <a:lnTo>
                  <a:pt x="347" y="1"/>
                </a:lnTo>
                <a:lnTo>
                  <a:pt x="336" y="6"/>
                </a:lnTo>
                <a:lnTo>
                  <a:pt x="321" y="10"/>
                </a:lnTo>
                <a:lnTo>
                  <a:pt x="304" y="13"/>
                </a:lnTo>
                <a:lnTo>
                  <a:pt x="285" y="15"/>
                </a:lnTo>
                <a:lnTo>
                  <a:pt x="262" y="16"/>
                </a:lnTo>
                <a:lnTo>
                  <a:pt x="239" y="16"/>
                </a:lnTo>
                <a:lnTo>
                  <a:pt x="214" y="15"/>
                </a:lnTo>
                <a:lnTo>
                  <a:pt x="189" y="13"/>
                </a:lnTo>
                <a:lnTo>
                  <a:pt x="163" y="11"/>
                </a:lnTo>
                <a:lnTo>
                  <a:pt x="138" y="10"/>
                </a:lnTo>
                <a:lnTo>
                  <a:pt x="111" y="7"/>
                </a:lnTo>
                <a:lnTo>
                  <a:pt x="89" y="5"/>
                </a:lnTo>
                <a:lnTo>
                  <a:pt x="64" y="2"/>
                </a:lnTo>
                <a:lnTo>
                  <a:pt x="43" y="1"/>
                </a:lnTo>
                <a:lnTo>
                  <a:pt x="23" y="0"/>
                </a:lnTo>
                <a:lnTo>
                  <a:pt x="5" y="0"/>
                </a:lnTo>
                <a:lnTo>
                  <a:pt x="0" y="2"/>
                </a:lnTo>
                <a:lnTo>
                  <a:pt x="5" y="0"/>
                </a:lnTo>
                <a:lnTo>
                  <a:pt x="2" y="2"/>
                </a:lnTo>
                <a:lnTo>
                  <a:pt x="0" y="6"/>
                </a:lnTo>
                <a:lnTo>
                  <a:pt x="2"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0" name="Freeform 32">
            <a:extLst>
              <a:ext uri="{FF2B5EF4-FFF2-40B4-BE49-F238E27FC236}">
                <a16:creationId xmlns:a16="http://schemas.microsoft.com/office/drawing/2014/main" id="{4BEF4AE7-322B-97D6-9BE2-74E0DC226152}"/>
              </a:ext>
            </a:extLst>
          </p:cNvPr>
          <p:cNvSpPr>
            <a:spLocks noChangeAspect="1"/>
          </p:cNvSpPr>
          <p:nvPr/>
        </p:nvSpPr>
        <p:spPr bwMode="auto">
          <a:xfrm>
            <a:off x="5619750" y="3126926"/>
            <a:ext cx="30163" cy="33338"/>
          </a:xfrm>
          <a:custGeom>
            <a:avLst/>
            <a:gdLst>
              <a:gd name="T0" fmla="*/ 6 w 39"/>
              <a:gd name="T1" fmla="*/ 46 h 46"/>
              <a:gd name="T2" fmla="*/ 11 w 39"/>
              <a:gd name="T3" fmla="*/ 44 h 46"/>
              <a:gd name="T4" fmla="*/ 39 w 39"/>
              <a:gd name="T5" fmla="*/ 8 h 46"/>
              <a:gd name="T6" fmla="*/ 29 w 39"/>
              <a:gd name="T7" fmla="*/ 0 h 46"/>
              <a:gd name="T8" fmla="*/ 1 w 39"/>
              <a:gd name="T9" fmla="*/ 36 h 46"/>
              <a:gd name="T10" fmla="*/ 6 w 39"/>
              <a:gd name="T11" fmla="*/ 34 h 46"/>
              <a:gd name="T12" fmla="*/ 1 w 39"/>
              <a:gd name="T13" fmla="*/ 36 h 46"/>
              <a:gd name="T14" fmla="*/ 0 w 39"/>
              <a:gd name="T15" fmla="*/ 41 h 46"/>
              <a:gd name="T16" fmla="*/ 2 w 39"/>
              <a:gd name="T17" fmla="*/ 45 h 46"/>
              <a:gd name="T18" fmla="*/ 7 w 39"/>
              <a:gd name="T19" fmla="*/ 46 h 46"/>
              <a:gd name="T20" fmla="*/ 11 w 39"/>
              <a:gd name="T21" fmla="*/ 44 h 46"/>
              <a:gd name="T22" fmla="*/ 6 w 39"/>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6">
                <a:moveTo>
                  <a:pt x="6" y="46"/>
                </a:moveTo>
                <a:lnTo>
                  <a:pt x="11" y="44"/>
                </a:lnTo>
                <a:lnTo>
                  <a:pt x="39" y="8"/>
                </a:lnTo>
                <a:lnTo>
                  <a:pt x="29" y="0"/>
                </a:lnTo>
                <a:lnTo>
                  <a:pt x="1" y="36"/>
                </a:lnTo>
                <a:lnTo>
                  <a:pt x="6" y="34"/>
                </a:lnTo>
                <a:lnTo>
                  <a:pt x="1" y="36"/>
                </a:lnTo>
                <a:lnTo>
                  <a:pt x="0" y="41"/>
                </a:lnTo>
                <a:lnTo>
                  <a:pt x="2" y="45"/>
                </a:lnTo>
                <a:lnTo>
                  <a:pt x="7" y="46"/>
                </a:lnTo>
                <a:lnTo>
                  <a:pt x="11" y="44"/>
                </a:lnTo>
                <a:lnTo>
                  <a:pt x="6" y="4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1" name="Freeform 33">
            <a:extLst>
              <a:ext uri="{FF2B5EF4-FFF2-40B4-BE49-F238E27FC236}">
                <a16:creationId xmlns:a16="http://schemas.microsoft.com/office/drawing/2014/main" id="{FCA75FB1-3A03-D483-5A80-C436A72DB63F}"/>
              </a:ext>
            </a:extLst>
          </p:cNvPr>
          <p:cNvSpPr>
            <a:spLocks noChangeAspect="1"/>
          </p:cNvSpPr>
          <p:nvPr/>
        </p:nvSpPr>
        <p:spPr bwMode="auto">
          <a:xfrm>
            <a:off x="5426075" y="3012626"/>
            <a:ext cx="198438" cy="147638"/>
          </a:xfrm>
          <a:custGeom>
            <a:avLst/>
            <a:gdLst>
              <a:gd name="T0" fmla="*/ 0 w 265"/>
              <a:gd name="T1" fmla="*/ 7 h 196"/>
              <a:gd name="T2" fmla="*/ 3 w 265"/>
              <a:gd name="T3" fmla="*/ 12 h 196"/>
              <a:gd name="T4" fmla="*/ 15 w 265"/>
              <a:gd name="T5" fmla="*/ 19 h 196"/>
              <a:gd name="T6" fmla="*/ 29 w 265"/>
              <a:gd name="T7" fmla="*/ 30 h 196"/>
              <a:gd name="T8" fmla="*/ 44 w 265"/>
              <a:gd name="T9" fmla="*/ 42 h 196"/>
              <a:gd name="T10" fmla="*/ 60 w 265"/>
              <a:gd name="T11" fmla="*/ 55 h 196"/>
              <a:gd name="T12" fmla="*/ 78 w 265"/>
              <a:gd name="T13" fmla="*/ 70 h 196"/>
              <a:gd name="T14" fmla="*/ 95 w 265"/>
              <a:gd name="T15" fmla="*/ 85 h 196"/>
              <a:gd name="T16" fmla="*/ 114 w 265"/>
              <a:gd name="T17" fmla="*/ 101 h 196"/>
              <a:gd name="T18" fmla="*/ 133 w 265"/>
              <a:gd name="T19" fmla="*/ 116 h 196"/>
              <a:gd name="T20" fmla="*/ 151 w 265"/>
              <a:gd name="T21" fmla="*/ 133 h 196"/>
              <a:gd name="T22" fmla="*/ 170 w 265"/>
              <a:gd name="T23" fmla="*/ 146 h 196"/>
              <a:gd name="T24" fmla="*/ 189 w 265"/>
              <a:gd name="T25" fmla="*/ 160 h 196"/>
              <a:gd name="T26" fmla="*/ 205 w 265"/>
              <a:gd name="T27" fmla="*/ 171 h 196"/>
              <a:gd name="T28" fmla="*/ 222 w 265"/>
              <a:gd name="T29" fmla="*/ 181 h 196"/>
              <a:gd name="T30" fmla="*/ 237 w 265"/>
              <a:gd name="T31" fmla="*/ 190 h 196"/>
              <a:gd name="T32" fmla="*/ 252 w 265"/>
              <a:gd name="T33" fmla="*/ 195 h 196"/>
              <a:gd name="T34" fmla="*/ 265 w 265"/>
              <a:gd name="T35" fmla="*/ 196 h 196"/>
              <a:gd name="T36" fmla="*/ 265 w 265"/>
              <a:gd name="T37" fmla="*/ 184 h 196"/>
              <a:gd name="T38" fmla="*/ 255 w 265"/>
              <a:gd name="T39" fmla="*/ 183 h 196"/>
              <a:gd name="T40" fmla="*/ 242 w 265"/>
              <a:gd name="T41" fmla="*/ 178 h 196"/>
              <a:gd name="T42" fmla="*/ 227 w 265"/>
              <a:gd name="T43" fmla="*/ 171 h 196"/>
              <a:gd name="T44" fmla="*/ 212 w 265"/>
              <a:gd name="T45" fmla="*/ 161 h 196"/>
              <a:gd name="T46" fmla="*/ 196 w 265"/>
              <a:gd name="T47" fmla="*/ 150 h 196"/>
              <a:gd name="T48" fmla="*/ 177 w 265"/>
              <a:gd name="T49" fmla="*/ 136 h 196"/>
              <a:gd name="T50" fmla="*/ 159 w 265"/>
              <a:gd name="T51" fmla="*/ 123 h 196"/>
              <a:gd name="T52" fmla="*/ 140 w 265"/>
              <a:gd name="T53" fmla="*/ 106 h 196"/>
              <a:gd name="T54" fmla="*/ 121 w 265"/>
              <a:gd name="T55" fmla="*/ 91 h 196"/>
              <a:gd name="T56" fmla="*/ 103 w 265"/>
              <a:gd name="T57" fmla="*/ 75 h 196"/>
              <a:gd name="T58" fmla="*/ 85 w 265"/>
              <a:gd name="T59" fmla="*/ 60 h 196"/>
              <a:gd name="T60" fmla="*/ 68 w 265"/>
              <a:gd name="T61" fmla="*/ 45 h 196"/>
              <a:gd name="T62" fmla="*/ 51 w 265"/>
              <a:gd name="T63" fmla="*/ 32 h 196"/>
              <a:gd name="T64" fmla="*/ 36 w 265"/>
              <a:gd name="T65" fmla="*/ 20 h 196"/>
              <a:gd name="T66" fmla="*/ 23 w 265"/>
              <a:gd name="T67" fmla="*/ 9 h 196"/>
              <a:gd name="T68" fmla="*/ 10 w 265"/>
              <a:gd name="T69" fmla="*/ 2 h 196"/>
              <a:gd name="T70" fmla="*/ 13 w 265"/>
              <a:gd name="T71" fmla="*/ 7 h 196"/>
              <a:gd name="T72" fmla="*/ 10 w 265"/>
              <a:gd name="T73" fmla="*/ 2 h 196"/>
              <a:gd name="T74" fmla="*/ 5 w 265"/>
              <a:gd name="T75" fmla="*/ 0 h 196"/>
              <a:gd name="T76" fmla="*/ 2 w 265"/>
              <a:gd name="T77" fmla="*/ 3 h 196"/>
              <a:gd name="T78" fmla="*/ 0 w 265"/>
              <a:gd name="T79" fmla="*/ 7 h 196"/>
              <a:gd name="T80" fmla="*/ 3 w 265"/>
              <a:gd name="T81" fmla="*/ 12 h 196"/>
              <a:gd name="T82" fmla="*/ 0 w 265"/>
              <a:gd name="T83" fmla="*/ 7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5" h="196">
                <a:moveTo>
                  <a:pt x="0" y="7"/>
                </a:moveTo>
                <a:lnTo>
                  <a:pt x="3" y="12"/>
                </a:lnTo>
                <a:lnTo>
                  <a:pt x="15" y="19"/>
                </a:lnTo>
                <a:lnTo>
                  <a:pt x="29" y="30"/>
                </a:lnTo>
                <a:lnTo>
                  <a:pt x="44" y="42"/>
                </a:lnTo>
                <a:lnTo>
                  <a:pt x="60" y="55"/>
                </a:lnTo>
                <a:lnTo>
                  <a:pt x="78" y="70"/>
                </a:lnTo>
                <a:lnTo>
                  <a:pt x="95" y="85"/>
                </a:lnTo>
                <a:lnTo>
                  <a:pt x="114" y="101"/>
                </a:lnTo>
                <a:lnTo>
                  <a:pt x="133" y="116"/>
                </a:lnTo>
                <a:lnTo>
                  <a:pt x="151" y="133"/>
                </a:lnTo>
                <a:lnTo>
                  <a:pt x="170" y="146"/>
                </a:lnTo>
                <a:lnTo>
                  <a:pt x="189" y="160"/>
                </a:lnTo>
                <a:lnTo>
                  <a:pt x="205" y="171"/>
                </a:lnTo>
                <a:lnTo>
                  <a:pt x="222" y="181"/>
                </a:lnTo>
                <a:lnTo>
                  <a:pt x="237" y="190"/>
                </a:lnTo>
                <a:lnTo>
                  <a:pt x="252" y="195"/>
                </a:lnTo>
                <a:lnTo>
                  <a:pt x="265" y="196"/>
                </a:lnTo>
                <a:lnTo>
                  <a:pt x="265" y="184"/>
                </a:lnTo>
                <a:lnTo>
                  <a:pt x="255" y="183"/>
                </a:lnTo>
                <a:lnTo>
                  <a:pt x="242" y="178"/>
                </a:lnTo>
                <a:lnTo>
                  <a:pt x="227" y="171"/>
                </a:lnTo>
                <a:lnTo>
                  <a:pt x="212" y="161"/>
                </a:lnTo>
                <a:lnTo>
                  <a:pt x="196" y="150"/>
                </a:lnTo>
                <a:lnTo>
                  <a:pt x="177" y="136"/>
                </a:lnTo>
                <a:lnTo>
                  <a:pt x="159" y="123"/>
                </a:lnTo>
                <a:lnTo>
                  <a:pt x="140" y="106"/>
                </a:lnTo>
                <a:lnTo>
                  <a:pt x="121" y="91"/>
                </a:lnTo>
                <a:lnTo>
                  <a:pt x="103" y="75"/>
                </a:lnTo>
                <a:lnTo>
                  <a:pt x="85" y="60"/>
                </a:lnTo>
                <a:lnTo>
                  <a:pt x="68" y="45"/>
                </a:lnTo>
                <a:lnTo>
                  <a:pt x="51" y="32"/>
                </a:lnTo>
                <a:lnTo>
                  <a:pt x="36" y="20"/>
                </a:lnTo>
                <a:lnTo>
                  <a:pt x="23" y="9"/>
                </a:lnTo>
                <a:lnTo>
                  <a:pt x="10" y="2"/>
                </a:lnTo>
                <a:lnTo>
                  <a:pt x="13" y="7"/>
                </a:lnTo>
                <a:lnTo>
                  <a:pt x="10" y="2"/>
                </a:lnTo>
                <a:lnTo>
                  <a:pt x="5" y="0"/>
                </a:lnTo>
                <a:lnTo>
                  <a:pt x="2" y="3"/>
                </a:lnTo>
                <a:lnTo>
                  <a:pt x="0" y="7"/>
                </a:lnTo>
                <a:lnTo>
                  <a:pt x="3" y="12"/>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2" name="Freeform 34">
            <a:extLst>
              <a:ext uri="{FF2B5EF4-FFF2-40B4-BE49-F238E27FC236}">
                <a16:creationId xmlns:a16="http://schemas.microsoft.com/office/drawing/2014/main" id="{B55EF5A7-33F6-34C0-EA5C-3C50E5B1A601}"/>
              </a:ext>
            </a:extLst>
          </p:cNvPr>
          <p:cNvSpPr>
            <a:spLocks noChangeAspect="1"/>
          </p:cNvSpPr>
          <p:nvPr/>
        </p:nvSpPr>
        <p:spPr bwMode="auto">
          <a:xfrm>
            <a:off x="5426075" y="2931664"/>
            <a:ext cx="31750" cy="85725"/>
          </a:xfrm>
          <a:custGeom>
            <a:avLst/>
            <a:gdLst>
              <a:gd name="T0" fmla="*/ 35 w 41"/>
              <a:gd name="T1" fmla="*/ 12 h 115"/>
              <a:gd name="T2" fmla="*/ 29 w 41"/>
              <a:gd name="T3" fmla="*/ 6 h 115"/>
              <a:gd name="T4" fmla="*/ 28 w 41"/>
              <a:gd name="T5" fmla="*/ 19 h 115"/>
              <a:gd name="T6" fmla="*/ 24 w 41"/>
              <a:gd name="T7" fmla="*/ 32 h 115"/>
              <a:gd name="T8" fmla="*/ 20 w 41"/>
              <a:gd name="T9" fmla="*/ 45 h 115"/>
              <a:gd name="T10" fmla="*/ 15 w 41"/>
              <a:gd name="T11" fmla="*/ 58 h 115"/>
              <a:gd name="T12" fmla="*/ 9 w 41"/>
              <a:gd name="T13" fmla="*/ 72 h 115"/>
              <a:gd name="T14" fmla="*/ 5 w 41"/>
              <a:gd name="T15" fmla="*/ 87 h 115"/>
              <a:gd name="T16" fmla="*/ 2 w 41"/>
              <a:gd name="T17" fmla="*/ 100 h 115"/>
              <a:gd name="T18" fmla="*/ 0 w 41"/>
              <a:gd name="T19" fmla="*/ 115 h 115"/>
              <a:gd name="T20" fmla="*/ 13 w 41"/>
              <a:gd name="T21" fmla="*/ 115 h 115"/>
              <a:gd name="T22" fmla="*/ 14 w 41"/>
              <a:gd name="T23" fmla="*/ 102 h 115"/>
              <a:gd name="T24" fmla="*/ 18 w 41"/>
              <a:gd name="T25" fmla="*/ 90 h 115"/>
              <a:gd name="T26" fmla="*/ 21 w 41"/>
              <a:gd name="T27" fmla="*/ 77 h 115"/>
              <a:gd name="T28" fmla="*/ 28 w 41"/>
              <a:gd name="T29" fmla="*/ 63 h 115"/>
              <a:gd name="T30" fmla="*/ 33 w 41"/>
              <a:gd name="T31" fmla="*/ 50 h 115"/>
              <a:gd name="T32" fmla="*/ 36 w 41"/>
              <a:gd name="T33" fmla="*/ 35 h 115"/>
              <a:gd name="T34" fmla="*/ 40 w 41"/>
              <a:gd name="T35" fmla="*/ 21 h 115"/>
              <a:gd name="T36" fmla="*/ 41 w 41"/>
              <a:gd name="T37" fmla="*/ 6 h 115"/>
              <a:gd name="T38" fmla="*/ 35 w 41"/>
              <a:gd name="T39" fmla="*/ 0 h 115"/>
              <a:gd name="T40" fmla="*/ 41 w 41"/>
              <a:gd name="T41" fmla="*/ 6 h 115"/>
              <a:gd name="T42" fmla="*/ 39 w 41"/>
              <a:gd name="T43" fmla="*/ 2 h 115"/>
              <a:gd name="T44" fmla="*/ 35 w 41"/>
              <a:gd name="T45" fmla="*/ 0 h 115"/>
              <a:gd name="T46" fmla="*/ 31 w 41"/>
              <a:gd name="T47" fmla="*/ 2 h 115"/>
              <a:gd name="T48" fmla="*/ 29 w 41"/>
              <a:gd name="T49" fmla="*/ 6 h 115"/>
              <a:gd name="T50" fmla="*/ 35 w 41"/>
              <a:gd name="T51" fmla="*/ 12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5">
                <a:moveTo>
                  <a:pt x="35" y="12"/>
                </a:moveTo>
                <a:lnTo>
                  <a:pt x="29" y="6"/>
                </a:lnTo>
                <a:lnTo>
                  <a:pt x="28" y="19"/>
                </a:lnTo>
                <a:lnTo>
                  <a:pt x="24" y="32"/>
                </a:lnTo>
                <a:lnTo>
                  <a:pt x="20" y="45"/>
                </a:lnTo>
                <a:lnTo>
                  <a:pt x="15" y="58"/>
                </a:lnTo>
                <a:lnTo>
                  <a:pt x="9" y="72"/>
                </a:lnTo>
                <a:lnTo>
                  <a:pt x="5" y="87"/>
                </a:lnTo>
                <a:lnTo>
                  <a:pt x="2" y="100"/>
                </a:lnTo>
                <a:lnTo>
                  <a:pt x="0" y="115"/>
                </a:lnTo>
                <a:lnTo>
                  <a:pt x="13" y="115"/>
                </a:lnTo>
                <a:lnTo>
                  <a:pt x="14" y="102"/>
                </a:lnTo>
                <a:lnTo>
                  <a:pt x="18" y="90"/>
                </a:lnTo>
                <a:lnTo>
                  <a:pt x="21" y="77"/>
                </a:lnTo>
                <a:lnTo>
                  <a:pt x="28" y="63"/>
                </a:lnTo>
                <a:lnTo>
                  <a:pt x="33" y="50"/>
                </a:lnTo>
                <a:lnTo>
                  <a:pt x="36" y="35"/>
                </a:lnTo>
                <a:lnTo>
                  <a:pt x="40" y="21"/>
                </a:lnTo>
                <a:lnTo>
                  <a:pt x="41" y="6"/>
                </a:lnTo>
                <a:lnTo>
                  <a:pt x="35" y="0"/>
                </a:lnTo>
                <a:lnTo>
                  <a:pt x="41" y="6"/>
                </a:lnTo>
                <a:lnTo>
                  <a:pt x="39" y="2"/>
                </a:lnTo>
                <a:lnTo>
                  <a:pt x="35" y="0"/>
                </a:lnTo>
                <a:lnTo>
                  <a:pt x="31" y="2"/>
                </a:lnTo>
                <a:lnTo>
                  <a:pt x="29" y="6"/>
                </a:lnTo>
                <a:lnTo>
                  <a:pt x="3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3" name="Freeform 35">
            <a:extLst>
              <a:ext uri="{FF2B5EF4-FFF2-40B4-BE49-F238E27FC236}">
                <a16:creationId xmlns:a16="http://schemas.microsoft.com/office/drawing/2014/main" id="{F6316771-5F28-71CE-AF3F-1E7BCC9CE4BE}"/>
              </a:ext>
            </a:extLst>
          </p:cNvPr>
          <p:cNvSpPr>
            <a:spLocks noChangeAspect="1"/>
          </p:cNvSpPr>
          <p:nvPr/>
        </p:nvSpPr>
        <p:spPr bwMode="auto">
          <a:xfrm>
            <a:off x="5338763" y="2903089"/>
            <a:ext cx="114300" cy="38100"/>
          </a:xfrm>
          <a:custGeom>
            <a:avLst/>
            <a:gdLst>
              <a:gd name="T0" fmla="*/ 0 w 148"/>
              <a:gd name="T1" fmla="*/ 10 h 50"/>
              <a:gd name="T2" fmla="*/ 5 w 148"/>
              <a:gd name="T3" fmla="*/ 13 h 50"/>
              <a:gd name="T4" fmla="*/ 25 w 148"/>
              <a:gd name="T5" fmla="*/ 14 h 50"/>
              <a:gd name="T6" fmla="*/ 46 w 148"/>
              <a:gd name="T7" fmla="*/ 19 h 50"/>
              <a:gd name="T8" fmla="*/ 67 w 148"/>
              <a:gd name="T9" fmla="*/ 24 h 50"/>
              <a:gd name="T10" fmla="*/ 85 w 148"/>
              <a:gd name="T11" fmla="*/ 32 h 50"/>
              <a:gd name="T12" fmla="*/ 103 w 148"/>
              <a:gd name="T13" fmla="*/ 39 h 50"/>
              <a:gd name="T14" fmla="*/ 120 w 148"/>
              <a:gd name="T15" fmla="*/ 44 h 50"/>
              <a:gd name="T16" fmla="*/ 134 w 148"/>
              <a:gd name="T17" fmla="*/ 49 h 50"/>
              <a:gd name="T18" fmla="*/ 148 w 148"/>
              <a:gd name="T19" fmla="*/ 50 h 50"/>
              <a:gd name="T20" fmla="*/ 148 w 148"/>
              <a:gd name="T21" fmla="*/ 38 h 50"/>
              <a:gd name="T22" fmla="*/ 137 w 148"/>
              <a:gd name="T23" fmla="*/ 37 h 50"/>
              <a:gd name="T24" fmla="*/ 124 w 148"/>
              <a:gd name="T25" fmla="*/ 32 h 50"/>
              <a:gd name="T26" fmla="*/ 108 w 148"/>
              <a:gd name="T27" fmla="*/ 27 h 50"/>
              <a:gd name="T28" fmla="*/ 90 w 148"/>
              <a:gd name="T29" fmla="*/ 19 h 50"/>
              <a:gd name="T30" fmla="*/ 70 w 148"/>
              <a:gd name="T31" fmla="*/ 12 h 50"/>
              <a:gd name="T32" fmla="*/ 48 w 148"/>
              <a:gd name="T33" fmla="*/ 7 h 50"/>
              <a:gd name="T34" fmla="*/ 27 w 148"/>
              <a:gd name="T35" fmla="*/ 2 h 50"/>
              <a:gd name="T36" fmla="*/ 5 w 148"/>
              <a:gd name="T37" fmla="*/ 0 h 50"/>
              <a:gd name="T38" fmla="*/ 10 w 148"/>
              <a:gd name="T39" fmla="*/ 3 h 50"/>
              <a:gd name="T40" fmla="*/ 5 w 148"/>
              <a:gd name="T41" fmla="*/ 0 h 50"/>
              <a:gd name="T42" fmla="*/ 1 w 148"/>
              <a:gd name="T43" fmla="*/ 3 h 50"/>
              <a:gd name="T44" fmla="*/ 0 w 148"/>
              <a:gd name="T45" fmla="*/ 7 h 50"/>
              <a:gd name="T46" fmla="*/ 1 w 148"/>
              <a:gd name="T47" fmla="*/ 10 h 50"/>
              <a:gd name="T48" fmla="*/ 5 w 148"/>
              <a:gd name="T49" fmla="*/ 13 h 50"/>
              <a:gd name="T50" fmla="*/ 0 w 148"/>
              <a:gd name="T51" fmla="*/ 1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8" h="50">
                <a:moveTo>
                  <a:pt x="0" y="10"/>
                </a:moveTo>
                <a:lnTo>
                  <a:pt x="5" y="13"/>
                </a:lnTo>
                <a:lnTo>
                  <a:pt x="25" y="14"/>
                </a:lnTo>
                <a:lnTo>
                  <a:pt x="46" y="19"/>
                </a:lnTo>
                <a:lnTo>
                  <a:pt x="67" y="24"/>
                </a:lnTo>
                <a:lnTo>
                  <a:pt x="85" y="32"/>
                </a:lnTo>
                <a:lnTo>
                  <a:pt x="103" y="39"/>
                </a:lnTo>
                <a:lnTo>
                  <a:pt x="120" y="44"/>
                </a:lnTo>
                <a:lnTo>
                  <a:pt x="134" y="49"/>
                </a:lnTo>
                <a:lnTo>
                  <a:pt x="148" y="50"/>
                </a:lnTo>
                <a:lnTo>
                  <a:pt x="148" y="38"/>
                </a:lnTo>
                <a:lnTo>
                  <a:pt x="137" y="37"/>
                </a:lnTo>
                <a:lnTo>
                  <a:pt x="124" y="32"/>
                </a:lnTo>
                <a:lnTo>
                  <a:pt x="108" y="27"/>
                </a:lnTo>
                <a:lnTo>
                  <a:pt x="90" y="19"/>
                </a:lnTo>
                <a:lnTo>
                  <a:pt x="70" y="12"/>
                </a:lnTo>
                <a:lnTo>
                  <a:pt x="48" y="7"/>
                </a:lnTo>
                <a:lnTo>
                  <a:pt x="27" y="2"/>
                </a:lnTo>
                <a:lnTo>
                  <a:pt x="5" y="0"/>
                </a:lnTo>
                <a:lnTo>
                  <a:pt x="10" y="3"/>
                </a:lnTo>
                <a:lnTo>
                  <a:pt x="5" y="0"/>
                </a:lnTo>
                <a:lnTo>
                  <a:pt x="1" y="3"/>
                </a:lnTo>
                <a:lnTo>
                  <a:pt x="0" y="7"/>
                </a:lnTo>
                <a:lnTo>
                  <a:pt x="1" y="10"/>
                </a:lnTo>
                <a:lnTo>
                  <a:pt x="5" y="13"/>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4" name="Freeform 36">
            <a:extLst>
              <a:ext uri="{FF2B5EF4-FFF2-40B4-BE49-F238E27FC236}">
                <a16:creationId xmlns:a16="http://schemas.microsoft.com/office/drawing/2014/main" id="{AF770285-0334-9DF2-AD8A-BBB3FDF6AA23}"/>
              </a:ext>
            </a:extLst>
          </p:cNvPr>
          <p:cNvSpPr>
            <a:spLocks noChangeAspect="1"/>
          </p:cNvSpPr>
          <p:nvPr/>
        </p:nvSpPr>
        <p:spPr bwMode="auto">
          <a:xfrm>
            <a:off x="5251450" y="2847526"/>
            <a:ext cx="95250" cy="63500"/>
          </a:xfrm>
          <a:custGeom>
            <a:avLst/>
            <a:gdLst>
              <a:gd name="T0" fmla="*/ 0 w 128"/>
              <a:gd name="T1" fmla="*/ 6 h 83"/>
              <a:gd name="T2" fmla="*/ 7 w 128"/>
              <a:gd name="T3" fmla="*/ 12 h 83"/>
              <a:gd name="T4" fmla="*/ 27 w 128"/>
              <a:gd name="T5" fmla="*/ 13 h 83"/>
              <a:gd name="T6" fmla="*/ 43 w 128"/>
              <a:gd name="T7" fmla="*/ 18 h 83"/>
              <a:gd name="T8" fmla="*/ 59 w 128"/>
              <a:gd name="T9" fmla="*/ 25 h 83"/>
              <a:gd name="T10" fmla="*/ 73 w 128"/>
              <a:gd name="T11" fmla="*/ 35 h 83"/>
              <a:gd name="T12" fmla="*/ 84 w 128"/>
              <a:gd name="T13" fmla="*/ 46 h 83"/>
              <a:gd name="T14" fmla="*/ 95 w 128"/>
              <a:gd name="T15" fmla="*/ 57 h 83"/>
              <a:gd name="T16" fmla="*/ 107 w 128"/>
              <a:gd name="T17" fmla="*/ 70 h 83"/>
              <a:gd name="T18" fmla="*/ 118 w 128"/>
              <a:gd name="T19" fmla="*/ 83 h 83"/>
              <a:gd name="T20" fmla="*/ 128 w 128"/>
              <a:gd name="T21" fmla="*/ 76 h 83"/>
              <a:gd name="T22" fmla="*/ 116 w 128"/>
              <a:gd name="T23" fmla="*/ 62 h 83"/>
              <a:gd name="T24" fmla="*/ 105 w 128"/>
              <a:gd name="T25" fmla="*/ 50 h 83"/>
              <a:gd name="T26" fmla="*/ 94 w 128"/>
              <a:gd name="T27" fmla="*/ 36 h 83"/>
              <a:gd name="T28" fmla="*/ 80 w 128"/>
              <a:gd name="T29" fmla="*/ 25 h 83"/>
              <a:gd name="T30" fmla="*/ 64 w 128"/>
              <a:gd name="T31" fmla="*/ 15 h 83"/>
              <a:gd name="T32" fmla="*/ 48 w 128"/>
              <a:gd name="T33" fmla="*/ 6 h 83"/>
              <a:gd name="T34" fmla="*/ 29 w 128"/>
              <a:gd name="T35" fmla="*/ 1 h 83"/>
              <a:gd name="T36" fmla="*/ 7 w 128"/>
              <a:gd name="T37" fmla="*/ 0 h 83"/>
              <a:gd name="T38" fmla="*/ 13 w 128"/>
              <a:gd name="T39" fmla="*/ 6 h 83"/>
              <a:gd name="T40" fmla="*/ 7 w 128"/>
              <a:gd name="T41" fmla="*/ 0 h 83"/>
              <a:gd name="T42" fmla="*/ 3 w 128"/>
              <a:gd name="T43" fmla="*/ 2 h 83"/>
              <a:gd name="T44" fmla="*/ 2 w 128"/>
              <a:gd name="T45" fmla="*/ 6 h 83"/>
              <a:gd name="T46" fmla="*/ 3 w 128"/>
              <a:gd name="T47" fmla="*/ 10 h 83"/>
              <a:gd name="T48" fmla="*/ 7 w 128"/>
              <a:gd name="T49" fmla="*/ 12 h 83"/>
              <a:gd name="T50" fmla="*/ 0 w 128"/>
              <a:gd name="T51" fmla="*/ 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8" h="83">
                <a:moveTo>
                  <a:pt x="0" y="6"/>
                </a:moveTo>
                <a:lnTo>
                  <a:pt x="7" y="12"/>
                </a:lnTo>
                <a:lnTo>
                  <a:pt x="27" y="13"/>
                </a:lnTo>
                <a:lnTo>
                  <a:pt x="43" y="18"/>
                </a:lnTo>
                <a:lnTo>
                  <a:pt x="59" y="25"/>
                </a:lnTo>
                <a:lnTo>
                  <a:pt x="73" y="35"/>
                </a:lnTo>
                <a:lnTo>
                  <a:pt x="84" y="46"/>
                </a:lnTo>
                <a:lnTo>
                  <a:pt x="95" y="57"/>
                </a:lnTo>
                <a:lnTo>
                  <a:pt x="107" y="70"/>
                </a:lnTo>
                <a:lnTo>
                  <a:pt x="118" y="83"/>
                </a:lnTo>
                <a:lnTo>
                  <a:pt x="128" y="76"/>
                </a:lnTo>
                <a:lnTo>
                  <a:pt x="116" y="62"/>
                </a:lnTo>
                <a:lnTo>
                  <a:pt x="105" y="50"/>
                </a:lnTo>
                <a:lnTo>
                  <a:pt x="94" y="36"/>
                </a:lnTo>
                <a:lnTo>
                  <a:pt x="80" y="25"/>
                </a:lnTo>
                <a:lnTo>
                  <a:pt x="64" y="15"/>
                </a:lnTo>
                <a:lnTo>
                  <a:pt x="48" y="6"/>
                </a:lnTo>
                <a:lnTo>
                  <a:pt x="29" y="1"/>
                </a:lnTo>
                <a:lnTo>
                  <a:pt x="7" y="0"/>
                </a:lnTo>
                <a:lnTo>
                  <a:pt x="13" y="6"/>
                </a:lnTo>
                <a:lnTo>
                  <a:pt x="7" y="0"/>
                </a:lnTo>
                <a:lnTo>
                  <a:pt x="3" y="2"/>
                </a:lnTo>
                <a:lnTo>
                  <a:pt x="2" y="6"/>
                </a:lnTo>
                <a:lnTo>
                  <a:pt x="3" y="10"/>
                </a:lnTo>
                <a:lnTo>
                  <a:pt x="7"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5" name="Freeform 37">
            <a:extLst>
              <a:ext uri="{FF2B5EF4-FFF2-40B4-BE49-F238E27FC236}">
                <a16:creationId xmlns:a16="http://schemas.microsoft.com/office/drawing/2014/main" id="{35B7C4F7-C4E9-CF80-6801-85181342FE37}"/>
              </a:ext>
            </a:extLst>
          </p:cNvPr>
          <p:cNvSpPr>
            <a:spLocks noChangeAspect="1"/>
          </p:cNvSpPr>
          <p:nvPr/>
        </p:nvSpPr>
        <p:spPr bwMode="auto">
          <a:xfrm>
            <a:off x="5251450" y="2793551"/>
            <a:ext cx="9525" cy="60325"/>
          </a:xfrm>
          <a:custGeom>
            <a:avLst/>
            <a:gdLst>
              <a:gd name="T0" fmla="*/ 10 w 13"/>
              <a:gd name="T1" fmla="*/ 12 h 79"/>
              <a:gd name="T2" fmla="*/ 0 w 13"/>
              <a:gd name="T3" fmla="*/ 7 h 79"/>
              <a:gd name="T4" fmla="*/ 0 w 13"/>
              <a:gd name="T5" fmla="*/ 79 h 79"/>
              <a:gd name="T6" fmla="*/ 13 w 13"/>
              <a:gd name="T7" fmla="*/ 79 h 79"/>
              <a:gd name="T8" fmla="*/ 13 w 13"/>
              <a:gd name="T9" fmla="*/ 7 h 79"/>
              <a:gd name="T10" fmla="*/ 3 w 13"/>
              <a:gd name="T11" fmla="*/ 2 h 79"/>
              <a:gd name="T12" fmla="*/ 13 w 13"/>
              <a:gd name="T13" fmla="*/ 7 h 79"/>
              <a:gd name="T14" fmla="*/ 10 w 13"/>
              <a:gd name="T15" fmla="*/ 3 h 79"/>
              <a:gd name="T16" fmla="*/ 7 w 13"/>
              <a:gd name="T17" fmla="*/ 0 h 79"/>
              <a:gd name="T18" fmla="*/ 3 w 13"/>
              <a:gd name="T19" fmla="*/ 3 h 79"/>
              <a:gd name="T20" fmla="*/ 0 w 13"/>
              <a:gd name="T21" fmla="*/ 7 h 79"/>
              <a:gd name="T22" fmla="*/ 10 w 13"/>
              <a:gd name="T23"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79">
                <a:moveTo>
                  <a:pt x="10" y="12"/>
                </a:moveTo>
                <a:lnTo>
                  <a:pt x="0" y="7"/>
                </a:lnTo>
                <a:lnTo>
                  <a:pt x="0" y="79"/>
                </a:lnTo>
                <a:lnTo>
                  <a:pt x="13" y="79"/>
                </a:lnTo>
                <a:lnTo>
                  <a:pt x="13" y="7"/>
                </a:lnTo>
                <a:lnTo>
                  <a:pt x="3" y="2"/>
                </a:lnTo>
                <a:lnTo>
                  <a:pt x="13" y="7"/>
                </a:lnTo>
                <a:lnTo>
                  <a:pt x="10" y="3"/>
                </a:lnTo>
                <a:lnTo>
                  <a:pt x="7" y="0"/>
                </a:lnTo>
                <a:lnTo>
                  <a:pt x="3" y="3"/>
                </a:lnTo>
                <a:lnTo>
                  <a:pt x="0" y="7"/>
                </a:lnTo>
                <a:lnTo>
                  <a:pt x="10"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6" name="Freeform 38">
            <a:extLst>
              <a:ext uri="{FF2B5EF4-FFF2-40B4-BE49-F238E27FC236}">
                <a16:creationId xmlns:a16="http://schemas.microsoft.com/office/drawing/2014/main" id="{15B49DD7-4850-FBE1-18D1-5DC4E3098CC1}"/>
              </a:ext>
            </a:extLst>
          </p:cNvPr>
          <p:cNvSpPr>
            <a:spLocks noChangeAspect="1"/>
          </p:cNvSpPr>
          <p:nvPr/>
        </p:nvSpPr>
        <p:spPr bwMode="auto">
          <a:xfrm>
            <a:off x="5014913" y="2795139"/>
            <a:ext cx="244475" cy="117475"/>
          </a:xfrm>
          <a:custGeom>
            <a:avLst/>
            <a:gdLst>
              <a:gd name="T0" fmla="*/ 7 w 323"/>
              <a:gd name="T1" fmla="*/ 157 h 157"/>
              <a:gd name="T2" fmla="*/ 5 w 323"/>
              <a:gd name="T3" fmla="*/ 157 h 157"/>
              <a:gd name="T4" fmla="*/ 24 w 323"/>
              <a:gd name="T5" fmla="*/ 156 h 157"/>
              <a:gd name="T6" fmla="*/ 43 w 323"/>
              <a:gd name="T7" fmla="*/ 152 h 157"/>
              <a:gd name="T8" fmla="*/ 63 w 323"/>
              <a:gd name="T9" fmla="*/ 147 h 157"/>
              <a:gd name="T10" fmla="*/ 85 w 323"/>
              <a:gd name="T11" fmla="*/ 139 h 157"/>
              <a:gd name="T12" fmla="*/ 108 w 323"/>
              <a:gd name="T13" fmla="*/ 131 h 157"/>
              <a:gd name="T14" fmla="*/ 130 w 323"/>
              <a:gd name="T15" fmla="*/ 121 h 157"/>
              <a:gd name="T16" fmla="*/ 153 w 323"/>
              <a:gd name="T17" fmla="*/ 108 h 157"/>
              <a:gd name="T18" fmla="*/ 176 w 323"/>
              <a:gd name="T19" fmla="*/ 96 h 157"/>
              <a:gd name="T20" fmla="*/ 199 w 323"/>
              <a:gd name="T21" fmla="*/ 84 h 157"/>
              <a:gd name="T22" fmla="*/ 221 w 323"/>
              <a:gd name="T23" fmla="*/ 72 h 157"/>
              <a:gd name="T24" fmla="*/ 241 w 323"/>
              <a:gd name="T25" fmla="*/ 60 h 157"/>
              <a:gd name="T26" fmla="*/ 261 w 323"/>
              <a:gd name="T27" fmla="*/ 48 h 157"/>
              <a:gd name="T28" fmla="*/ 281 w 323"/>
              <a:gd name="T29" fmla="*/ 37 h 157"/>
              <a:gd name="T30" fmla="*/ 297 w 323"/>
              <a:gd name="T31" fmla="*/ 26 h 157"/>
              <a:gd name="T32" fmla="*/ 312 w 323"/>
              <a:gd name="T33" fmla="*/ 17 h 157"/>
              <a:gd name="T34" fmla="*/ 323 w 323"/>
              <a:gd name="T35" fmla="*/ 10 h 157"/>
              <a:gd name="T36" fmla="*/ 316 w 323"/>
              <a:gd name="T37" fmla="*/ 0 h 157"/>
              <a:gd name="T38" fmla="*/ 305 w 323"/>
              <a:gd name="T39" fmla="*/ 7 h 157"/>
              <a:gd name="T40" fmla="*/ 290 w 323"/>
              <a:gd name="T41" fmla="*/ 16 h 157"/>
              <a:gd name="T42" fmla="*/ 274 w 323"/>
              <a:gd name="T43" fmla="*/ 27 h 157"/>
              <a:gd name="T44" fmla="*/ 256 w 323"/>
              <a:gd name="T45" fmla="*/ 38 h 157"/>
              <a:gd name="T46" fmla="*/ 236 w 323"/>
              <a:gd name="T47" fmla="*/ 50 h 157"/>
              <a:gd name="T48" fmla="*/ 214 w 323"/>
              <a:gd name="T49" fmla="*/ 62 h 157"/>
              <a:gd name="T50" fmla="*/ 194 w 323"/>
              <a:gd name="T51" fmla="*/ 75 h 157"/>
              <a:gd name="T52" fmla="*/ 171 w 323"/>
              <a:gd name="T53" fmla="*/ 86 h 157"/>
              <a:gd name="T54" fmla="*/ 148 w 323"/>
              <a:gd name="T55" fmla="*/ 98 h 157"/>
              <a:gd name="T56" fmla="*/ 125 w 323"/>
              <a:gd name="T57" fmla="*/ 108 h 157"/>
              <a:gd name="T58" fmla="*/ 103 w 323"/>
              <a:gd name="T59" fmla="*/ 118 h 157"/>
              <a:gd name="T60" fmla="*/ 80 w 323"/>
              <a:gd name="T61" fmla="*/ 127 h 157"/>
              <a:gd name="T62" fmla="*/ 60 w 323"/>
              <a:gd name="T63" fmla="*/ 134 h 157"/>
              <a:gd name="T64" fmla="*/ 40 w 323"/>
              <a:gd name="T65" fmla="*/ 139 h 157"/>
              <a:gd name="T66" fmla="*/ 22 w 323"/>
              <a:gd name="T67" fmla="*/ 143 h 157"/>
              <a:gd name="T68" fmla="*/ 5 w 323"/>
              <a:gd name="T69" fmla="*/ 144 h 157"/>
              <a:gd name="T70" fmla="*/ 4 w 323"/>
              <a:gd name="T71" fmla="*/ 144 h 157"/>
              <a:gd name="T72" fmla="*/ 5 w 323"/>
              <a:gd name="T73" fmla="*/ 144 h 157"/>
              <a:gd name="T74" fmla="*/ 2 w 323"/>
              <a:gd name="T75" fmla="*/ 147 h 157"/>
              <a:gd name="T76" fmla="*/ 0 w 323"/>
              <a:gd name="T77" fmla="*/ 151 h 157"/>
              <a:gd name="T78" fmla="*/ 2 w 323"/>
              <a:gd name="T79" fmla="*/ 154 h 157"/>
              <a:gd name="T80" fmla="*/ 5 w 323"/>
              <a:gd name="T81" fmla="*/ 157 h 157"/>
              <a:gd name="T82" fmla="*/ 7 w 323"/>
              <a:gd name="T83" fmla="*/ 157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23" h="157">
                <a:moveTo>
                  <a:pt x="7" y="157"/>
                </a:moveTo>
                <a:lnTo>
                  <a:pt x="5" y="157"/>
                </a:lnTo>
                <a:lnTo>
                  <a:pt x="24" y="156"/>
                </a:lnTo>
                <a:lnTo>
                  <a:pt x="43" y="152"/>
                </a:lnTo>
                <a:lnTo>
                  <a:pt x="63" y="147"/>
                </a:lnTo>
                <a:lnTo>
                  <a:pt x="85" y="139"/>
                </a:lnTo>
                <a:lnTo>
                  <a:pt x="108" y="131"/>
                </a:lnTo>
                <a:lnTo>
                  <a:pt x="130" y="121"/>
                </a:lnTo>
                <a:lnTo>
                  <a:pt x="153" y="108"/>
                </a:lnTo>
                <a:lnTo>
                  <a:pt x="176" y="96"/>
                </a:lnTo>
                <a:lnTo>
                  <a:pt x="199" y="84"/>
                </a:lnTo>
                <a:lnTo>
                  <a:pt x="221" y="72"/>
                </a:lnTo>
                <a:lnTo>
                  <a:pt x="241" y="60"/>
                </a:lnTo>
                <a:lnTo>
                  <a:pt x="261" y="48"/>
                </a:lnTo>
                <a:lnTo>
                  <a:pt x="281" y="37"/>
                </a:lnTo>
                <a:lnTo>
                  <a:pt x="297" y="26"/>
                </a:lnTo>
                <a:lnTo>
                  <a:pt x="312" y="17"/>
                </a:lnTo>
                <a:lnTo>
                  <a:pt x="323" y="10"/>
                </a:lnTo>
                <a:lnTo>
                  <a:pt x="316" y="0"/>
                </a:lnTo>
                <a:lnTo>
                  <a:pt x="305" y="7"/>
                </a:lnTo>
                <a:lnTo>
                  <a:pt x="290" y="16"/>
                </a:lnTo>
                <a:lnTo>
                  <a:pt x="274" y="27"/>
                </a:lnTo>
                <a:lnTo>
                  <a:pt x="256" y="38"/>
                </a:lnTo>
                <a:lnTo>
                  <a:pt x="236" y="50"/>
                </a:lnTo>
                <a:lnTo>
                  <a:pt x="214" y="62"/>
                </a:lnTo>
                <a:lnTo>
                  <a:pt x="194" y="75"/>
                </a:lnTo>
                <a:lnTo>
                  <a:pt x="171" y="86"/>
                </a:lnTo>
                <a:lnTo>
                  <a:pt x="148" y="98"/>
                </a:lnTo>
                <a:lnTo>
                  <a:pt x="125" y="108"/>
                </a:lnTo>
                <a:lnTo>
                  <a:pt x="103" y="118"/>
                </a:lnTo>
                <a:lnTo>
                  <a:pt x="80" y="127"/>
                </a:lnTo>
                <a:lnTo>
                  <a:pt x="60" y="134"/>
                </a:lnTo>
                <a:lnTo>
                  <a:pt x="40" y="139"/>
                </a:lnTo>
                <a:lnTo>
                  <a:pt x="22" y="143"/>
                </a:lnTo>
                <a:lnTo>
                  <a:pt x="5" y="144"/>
                </a:lnTo>
                <a:lnTo>
                  <a:pt x="4" y="144"/>
                </a:lnTo>
                <a:lnTo>
                  <a:pt x="5" y="144"/>
                </a:lnTo>
                <a:lnTo>
                  <a:pt x="2" y="147"/>
                </a:lnTo>
                <a:lnTo>
                  <a:pt x="0" y="151"/>
                </a:lnTo>
                <a:lnTo>
                  <a:pt x="2" y="154"/>
                </a:lnTo>
                <a:lnTo>
                  <a:pt x="5" y="157"/>
                </a:lnTo>
                <a:lnTo>
                  <a:pt x="7" y="15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7" name="Freeform 39">
            <a:extLst>
              <a:ext uri="{FF2B5EF4-FFF2-40B4-BE49-F238E27FC236}">
                <a16:creationId xmlns:a16="http://schemas.microsoft.com/office/drawing/2014/main" id="{B6695B41-D299-DE0E-F109-7D883A33039F}"/>
              </a:ext>
            </a:extLst>
          </p:cNvPr>
          <p:cNvSpPr>
            <a:spLocks noChangeAspect="1"/>
          </p:cNvSpPr>
          <p:nvPr/>
        </p:nvSpPr>
        <p:spPr bwMode="auto">
          <a:xfrm>
            <a:off x="4495800" y="2903089"/>
            <a:ext cx="523875" cy="230187"/>
          </a:xfrm>
          <a:custGeom>
            <a:avLst/>
            <a:gdLst>
              <a:gd name="T0" fmla="*/ 10 w 697"/>
              <a:gd name="T1" fmla="*/ 304 h 306"/>
              <a:gd name="T2" fmla="*/ 5 w 697"/>
              <a:gd name="T3" fmla="*/ 306 h 306"/>
              <a:gd name="T4" fmla="*/ 45 w 697"/>
              <a:gd name="T5" fmla="*/ 304 h 306"/>
              <a:gd name="T6" fmla="*/ 87 w 697"/>
              <a:gd name="T7" fmla="*/ 295 h 306"/>
              <a:gd name="T8" fmla="*/ 129 w 697"/>
              <a:gd name="T9" fmla="*/ 282 h 306"/>
              <a:gd name="T10" fmla="*/ 173 w 697"/>
              <a:gd name="T11" fmla="*/ 265 h 306"/>
              <a:gd name="T12" fmla="*/ 218 w 697"/>
              <a:gd name="T13" fmla="*/ 246 h 306"/>
              <a:gd name="T14" fmla="*/ 262 w 697"/>
              <a:gd name="T15" fmla="*/ 222 h 306"/>
              <a:gd name="T16" fmla="*/ 307 w 697"/>
              <a:gd name="T17" fmla="*/ 198 h 306"/>
              <a:gd name="T18" fmla="*/ 354 w 697"/>
              <a:gd name="T19" fmla="*/ 173 h 306"/>
              <a:gd name="T20" fmla="*/ 400 w 697"/>
              <a:gd name="T21" fmla="*/ 146 h 306"/>
              <a:gd name="T22" fmla="*/ 445 w 697"/>
              <a:gd name="T23" fmla="*/ 121 h 306"/>
              <a:gd name="T24" fmla="*/ 490 w 697"/>
              <a:gd name="T25" fmla="*/ 96 h 306"/>
              <a:gd name="T26" fmla="*/ 533 w 697"/>
              <a:gd name="T27" fmla="*/ 73 h 306"/>
              <a:gd name="T28" fmla="*/ 577 w 697"/>
              <a:gd name="T29" fmla="*/ 54 h 306"/>
              <a:gd name="T30" fmla="*/ 619 w 697"/>
              <a:gd name="T31" fmla="*/ 37 h 306"/>
              <a:gd name="T32" fmla="*/ 658 w 697"/>
              <a:gd name="T33" fmla="*/ 23 h 306"/>
              <a:gd name="T34" fmla="*/ 697 w 697"/>
              <a:gd name="T35" fmla="*/ 13 h 306"/>
              <a:gd name="T36" fmla="*/ 694 w 697"/>
              <a:gd name="T37" fmla="*/ 0 h 306"/>
              <a:gd name="T38" fmla="*/ 655 w 697"/>
              <a:gd name="T39" fmla="*/ 10 h 306"/>
              <a:gd name="T40" fmla="*/ 614 w 697"/>
              <a:gd name="T41" fmla="*/ 24 h 306"/>
              <a:gd name="T42" fmla="*/ 572 w 697"/>
              <a:gd name="T43" fmla="*/ 42 h 306"/>
              <a:gd name="T44" fmla="*/ 528 w 697"/>
              <a:gd name="T45" fmla="*/ 63 h 306"/>
              <a:gd name="T46" fmla="*/ 485 w 697"/>
              <a:gd name="T47" fmla="*/ 86 h 306"/>
              <a:gd name="T48" fmla="*/ 440 w 697"/>
              <a:gd name="T49" fmla="*/ 111 h 306"/>
              <a:gd name="T50" fmla="*/ 395 w 697"/>
              <a:gd name="T51" fmla="*/ 136 h 306"/>
              <a:gd name="T52" fmla="*/ 349 w 697"/>
              <a:gd name="T53" fmla="*/ 163 h 306"/>
              <a:gd name="T54" fmla="*/ 302 w 697"/>
              <a:gd name="T55" fmla="*/ 188 h 306"/>
              <a:gd name="T56" fmla="*/ 257 w 697"/>
              <a:gd name="T57" fmla="*/ 212 h 306"/>
              <a:gd name="T58" fmla="*/ 213 w 697"/>
              <a:gd name="T59" fmla="*/ 234 h 306"/>
              <a:gd name="T60" fmla="*/ 168 w 697"/>
              <a:gd name="T61" fmla="*/ 252 h 306"/>
              <a:gd name="T62" fmla="*/ 124 w 697"/>
              <a:gd name="T63" fmla="*/ 270 h 306"/>
              <a:gd name="T64" fmla="*/ 84 w 697"/>
              <a:gd name="T65" fmla="*/ 282 h 306"/>
              <a:gd name="T66" fmla="*/ 43 w 697"/>
              <a:gd name="T67" fmla="*/ 291 h 306"/>
              <a:gd name="T68" fmla="*/ 5 w 697"/>
              <a:gd name="T69" fmla="*/ 294 h 306"/>
              <a:gd name="T70" fmla="*/ 0 w 697"/>
              <a:gd name="T71" fmla="*/ 296 h 306"/>
              <a:gd name="T72" fmla="*/ 5 w 697"/>
              <a:gd name="T73" fmla="*/ 294 h 306"/>
              <a:gd name="T74" fmla="*/ 2 w 697"/>
              <a:gd name="T75" fmla="*/ 296 h 306"/>
              <a:gd name="T76" fmla="*/ 0 w 697"/>
              <a:gd name="T77" fmla="*/ 300 h 306"/>
              <a:gd name="T78" fmla="*/ 2 w 697"/>
              <a:gd name="T79" fmla="*/ 304 h 306"/>
              <a:gd name="T80" fmla="*/ 5 w 697"/>
              <a:gd name="T81" fmla="*/ 306 h 306"/>
              <a:gd name="T82" fmla="*/ 10 w 697"/>
              <a:gd name="T83" fmla="*/ 304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97" h="306">
                <a:moveTo>
                  <a:pt x="10" y="304"/>
                </a:moveTo>
                <a:lnTo>
                  <a:pt x="5" y="306"/>
                </a:lnTo>
                <a:lnTo>
                  <a:pt x="45" y="304"/>
                </a:lnTo>
                <a:lnTo>
                  <a:pt x="87" y="295"/>
                </a:lnTo>
                <a:lnTo>
                  <a:pt x="129" y="282"/>
                </a:lnTo>
                <a:lnTo>
                  <a:pt x="173" y="265"/>
                </a:lnTo>
                <a:lnTo>
                  <a:pt x="218" y="246"/>
                </a:lnTo>
                <a:lnTo>
                  <a:pt x="262" y="222"/>
                </a:lnTo>
                <a:lnTo>
                  <a:pt x="307" y="198"/>
                </a:lnTo>
                <a:lnTo>
                  <a:pt x="354" y="173"/>
                </a:lnTo>
                <a:lnTo>
                  <a:pt x="400" y="146"/>
                </a:lnTo>
                <a:lnTo>
                  <a:pt x="445" y="121"/>
                </a:lnTo>
                <a:lnTo>
                  <a:pt x="490" y="96"/>
                </a:lnTo>
                <a:lnTo>
                  <a:pt x="533" y="73"/>
                </a:lnTo>
                <a:lnTo>
                  <a:pt x="577" y="54"/>
                </a:lnTo>
                <a:lnTo>
                  <a:pt x="619" y="37"/>
                </a:lnTo>
                <a:lnTo>
                  <a:pt x="658" y="23"/>
                </a:lnTo>
                <a:lnTo>
                  <a:pt x="697" y="13"/>
                </a:lnTo>
                <a:lnTo>
                  <a:pt x="694" y="0"/>
                </a:lnTo>
                <a:lnTo>
                  <a:pt x="655" y="10"/>
                </a:lnTo>
                <a:lnTo>
                  <a:pt x="614" y="24"/>
                </a:lnTo>
                <a:lnTo>
                  <a:pt x="572" y="42"/>
                </a:lnTo>
                <a:lnTo>
                  <a:pt x="528" y="63"/>
                </a:lnTo>
                <a:lnTo>
                  <a:pt x="485" y="86"/>
                </a:lnTo>
                <a:lnTo>
                  <a:pt x="440" y="111"/>
                </a:lnTo>
                <a:lnTo>
                  <a:pt x="395" y="136"/>
                </a:lnTo>
                <a:lnTo>
                  <a:pt x="349" y="163"/>
                </a:lnTo>
                <a:lnTo>
                  <a:pt x="302" y="188"/>
                </a:lnTo>
                <a:lnTo>
                  <a:pt x="257" y="212"/>
                </a:lnTo>
                <a:lnTo>
                  <a:pt x="213" y="234"/>
                </a:lnTo>
                <a:lnTo>
                  <a:pt x="168" y="252"/>
                </a:lnTo>
                <a:lnTo>
                  <a:pt x="124" y="270"/>
                </a:lnTo>
                <a:lnTo>
                  <a:pt x="84" y="282"/>
                </a:lnTo>
                <a:lnTo>
                  <a:pt x="43" y="291"/>
                </a:lnTo>
                <a:lnTo>
                  <a:pt x="5" y="294"/>
                </a:lnTo>
                <a:lnTo>
                  <a:pt x="0" y="296"/>
                </a:lnTo>
                <a:lnTo>
                  <a:pt x="5" y="294"/>
                </a:lnTo>
                <a:lnTo>
                  <a:pt x="2" y="296"/>
                </a:lnTo>
                <a:lnTo>
                  <a:pt x="0" y="300"/>
                </a:lnTo>
                <a:lnTo>
                  <a:pt x="2" y="304"/>
                </a:lnTo>
                <a:lnTo>
                  <a:pt x="5" y="306"/>
                </a:lnTo>
                <a:lnTo>
                  <a:pt x="10" y="30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8" name="Freeform 40">
            <a:extLst>
              <a:ext uri="{FF2B5EF4-FFF2-40B4-BE49-F238E27FC236}">
                <a16:creationId xmlns:a16="http://schemas.microsoft.com/office/drawing/2014/main" id="{6CBBB522-749D-AFF9-3236-6FA7435D0294}"/>
              </a:ext>
            </a:extLst>
          </p:cNvPr>
          <p:cNvSpPr>
            <a:spLocks noChangeAspect="1"/>
          </p:cNvSpPr>
          <p:nvPr/>
        </p:nvSpPr>
        <p:spPr bwMode="auto">
          <a:xfrm>
            <a:off x="4343400" y="3126926"/>
            <a:ext cx="158750" cy="639763"/>
          </a:xfrm>
          <a:custGeom>
            <a:avLst/>
            <a:gdLst>
              <a:gd name="T0" fmla="*/ 13 w 212"/>
              <a:gd name="T1" fmla="*/ 845 h 850"/>
              <a:gd name="T2" fmla="*/ 13 w 212"/>
              <a:gd name="T3" fmla="*/ 777 h 850"/>
              <a:gd name="T4" fmla="*/ 13 w 212"/>
              <a:gd name="T5" fmla="*/ 714 h 850"/>
              <a:gd name="T6" fmla="*/ 14 w 212"/>
              <a:gd name="T7" fmla="*/ 653 h 850"/>
              <a:gd name="T8" fmla="*/ 17 w 212"/>
              <a:gd name="T9" fmla="*/ 594 h 850"/>
              <a:gd name="T10" fmla="*/ 19 w 212"/>
              <a:gd name="T11" fmla="*/ 539 h 850"/>
              <a:gd name="T12" fmla="*/ 23 w 212"/>
              <a:gd name="T13" fmla="*/ 485 h 850"/>
              <a:gd name="T14" fmla="*/ 29 w 212"/>
              <a:gd name="T15" fmla="*/ 434 h 850"/>
              <a:gd name="T16" fmla="*/ 38 w 212"/>
              <a:gd name="T17" fmla="*/ 384 h 850"/>
              <a:gd name="T18" fmla="*/ 49 w 212"/>
              <a:gd name="T19" fmla="*/ 334 h 850"/>
              <a:gd name="T20" fmla="*/ 62 w 212"/>
              <a:gd name="T21" fmla="*/ 288 h 850"/>
              <a:gd name="T22" fmla="*/ 78 w 212"/>
              <a:gd name="T23" fmla="*/ 241 h 850"/>
              <a:gd name="T24" fmla="*/ 98 w 212"/>
              <a:gd name="T25" fmla="*/ 193 h 850"/>
              <a:gd name="T26" fmla="*/ 119 w 212"/>
              <a:gd name="T27" fmla="*/ 147 h 850"/>
              <a:gd name="T28" fmla="*/ 146 w 212"/>
              <a:gd name="T29" fmla="*/ 102 h 850"/>
              <a:gd name="T30" fmla="*/ 178 w 212"/>
              <a:gd name="T31" fmla="*/ 55 h 850"/>
              <a:gd name="T32" fmla="*/ 212 w 212"/>
              <a:gd name="T33" fmla="*/ 8 h 850"/>
              <a:gd name="T34" fmla="*/ 184 w 212"/>
              <a:gd name="T35" fmla="*/ 24 h 850"/>
              <a:gd name="T36" fmla="*/ 151 w 212"/>
              <a:gd name="T37" fmla="*/ 71 h 850"/>
              <a:gd name="T38" fmla="*/ 123 w 212"/>
              <a:gd name="T39" fmla="*/ 117 h 850"/>
              <a:gd name="T40" fmla="*/ 98 w 212"/>
              <a:gd name="T41" fmla="*/ 166 h 850"/>
              <a:gd name="T42" fmla="*/ 75 w 212"/>
              <a:gd name="T43" fmla="*/ 212 h 850"/>
              <a:gd name="T44" fmla="*/ 58 w 212"/>
              <a:gd name="T45" fmla="*/ 260 h 850"/>
              <a:gd name="T46" fmla="*/ 43 w 212"/>
              <a:gd name="T47" fmla="*/ 308 h 850"/>
              <a:gd name="T48" fmla="*/ 30 w 212"/>
              <a:gd name="T49" fmla="*/ 357 h 850"/>
              <a:gd name="T50" fmla="*/ 22 w 212"/>
              <a:gd name="T51" fmla="*/ 407 h 850"/>
              <a:gd name="T52" fmla="*/ 14 w 212"/>
              <a:gd name="T53" fmla="*/ 458 h 850"/>
              <a:gd name="T54" fmla="*/ 9 w 212"/>
              <a:gd name="T55" fmla="*/ 512 h 850"/>
              <a:gd name="T56" fmla="*/ 5 w 212"/>
              <a:gd name="T57" fmla="*/ 567 h 850"/>
              <a:gd name="T58" fmla="*/ 3 w 212"/>
              <a:gd name="T59" fmla="*/ 624 h 850"/>
              <a:gd name="T60" fmla="*/ 2 w 212"/>
              <a:gd name="T61" fmla="*/ 683 h 850"/>
              <a:gd name="T62" fmla="*/ 0 w 212"/>
              <a:gd name="T63" fmla="*/ 745 h 850"/>
              <a:gd name="T64" fmla="*/ 0 w 212"/>
              <a:gd name="T65" fmla="*/ 811 h 850"/>
              <a:gd name="T66" fmla="*/ 2 w 212"/>
              <a:gd name="T67" fmla="*/ 848 h 850"/>
              <a:gd name="T68" fmla="*/ 3 w 212"/>
              <a:gd name="T69" fmla="*/ 848 h 850"/>
              <a:gd name="T70" fmla="*/ 10 w 212"/>
              <a:gd name="T71" fmla="*/ 848 h 850"/>
              <a:gd name="T72" fmla="*/ 12 w 212"/>
              <a:gd name="T73" fmla="*/ 841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12" h="850">
                <a:moveTo>
                  <a:pt x="12" y="841"/>
                </a:moveTo>
                <a:lnTo>
                  <a:pt x="13" y="845"/>
                </a:lnTo>
                <a:lnTo>
                  <a:pt x="13" y="811"/>
                </a:lnTo>
                <a:lnTo>
                  <a:pt x="13" y="777"/>
                </a:lnTo>
                <a:lnTo>
                  <a:pt x="13" y="745"/>
                </a:lnTo>
                <a:lnTo>
                  <a:pt x="13" y="714"/>
                </a:lnTo>
                <a:lnTo>
                  <a:pt x="14" y="683"/>
                </a:lnTo>
                <a:lnTo>
                  <a:pt x="14" y="653"/>
                </a:lnTo>
                <a:lnTo>
                  <a:pt x="15" y="624"/>
                </a:lnTo>
                <a:lnTo>
                  <a:pt x="17" y="594"/>
                </a:lnTo>
                <a:lnTo>
                  <a:pt x="18" y="567"/>
                </a:lnTo>
                <a:lnTo>
                  <a:pt x="19" y="539"/>
                </a:lnTo>
                <a:lnTo>
                  <a:pt x="22" y="512"/>
                </a:lnTo>
                <a:lnTo>
                  <a:pt x="23" y="485"/>
                </a:lnTo>
                <a:lnTo>
                  <a:pt x="27" y="460"/>
                </a:lnTo>
                <a:lnTo>
                  <a:pt x="29" y="434"/>
                </a:lnTo>
                <a:lnTo>
                  <a:pt x="34" y="409"/>
                </a:lnTo>
                <a:lnTo>
                  <a:pt x="38" y="384"/>
                </a:lnTo>
                <a:lnTo>
                  <a:pt x="43" y="359"/>
                </a:lnTo>
                <a:lnTo>
                  <a:pt x="49" y="334"/>
                </a:lnTo>
                <a:lnTo>
                  <a:pt x="55" y="311"/>
                </a:lnTo>
                <a:lnTo>
                  <a:pt x="62" y="288"/>
                </a:lnTo>
                <a:lnTo>
                  <a:pt x="70" y="265"/>
                </a:lnTo>
                <a:lnTo>
                  <a:pt x="78" y="241"/>
                </a:lnTo>
                <a:lnTo>
                  <a:pt x="88" y="217"/>
                </a:lnTo>
                <a:lnTo>
                  <a:pt x="98" y="193"/>
                </a:lnTo>
                <a:lnTo>
                  <a:pt x="108" y="171"/>
                </a:lnTo>
                <a:lnTo>
                  <a:pt x="119" y="147"/>
                </a:lnTo>
                <a:lnTo>
                  <a:pt x="133" y="125"/>
                </a:lnTo>
                <a:lnTo>
                  <a:pt x="146" y="102"/>
                </a:lnTo>
                <a:lnTo>
                  <a:pt x="161" y="79"/>
                </a:lnTo>
                <a:lnTo>
                  <a:pt x="178" y="55"/>
                </a:lnTo>
                <a:lnTo>
                  <a:pt x="194" y="31"/>
                </a:lnTo>
                <a:lnTo>
                  <a:pt x="212" y="8"/>
                </a:lnTo>
                <a:lnTo>
                  <a:pt x="202" y="0"/>
                </a:lnTo>
                <a:lnTo>
                  <a:pt x="184" y="24"/>
                </a:lnTo>
                <a:lnTo>
                  <a:pt x="168" y="47"/>
                </a:lnTo>
                <a:lnTo>
                  <a:pt x="151" y="71"/>
                </a:lnTo>
                <a:lnTo>
                  <a:pt x="136" y="95"/>
                </a:lnTo>
                <a:lnTo>
                  <a:pt x="123" y="117"/>
                </a:lnTo>
                <a:lnTo>
                  <a:pt x="109" y="142"/>
                </a:lnTo>
                <a:lnTo>
                  <a:pt x="98" y="166"/>
                </a:lnTo>
                <a:lnTo>
                  <a:pt x="85" y="188"/>
                </a:lnTo>
                <a:lnTo>
                  <a:pt x="75" y="212"/>
                </a:lnTo>
                <a:lnTo>
                  <a:pt x="65" y="236"/>
                </a:lnTo>
                <a:lnTo>
                  <a:pt x="58" y="260"/>
                </a:lnTo>
                <a:lnTo>
                  <a:pt x="49" y="283"/>
                </a:lnTo>
                <a:lnTo>
                  <a:pt x="43" y="308"/>
                </a:lnTo>
                <a:lnTo>
                  <a:pt x="37" y="332"/>
                </a:lnTo>
                <a:lnTo>
                  <a:pt x="30" y="357"/>
                </a:lnTo>
                <a:lnTo>
                  <a:pt x="25" y="382"/>
                </a:lnTo>
                <a:lnTo>
                  <a:pt x="22" y="407"/>
                </a:lnTo>
                <a:lnTo>
                  <a:pt x="17" y="432"/>
                </a:lnTo>
                <a:lnTo>
                  <a:pt x="14" y="458"/>
                </a:lnTo>
                <a:lnTo>
                  <a:pt x="10" y="485"/>
                </a:lnTo>
                <a:lnTo>
                  <a:pt x="9" y="512"/>
                </a:lnTo>
                <a:lnTo>
                  <a:pt x="7" y="539"/>
                </a:lnTo>
                <a:lnTo>
                  <a:pt x="5" y="567"/>
                </a:lnTo>
                <a:lnTo>
                  <a:pt x="4" y="594"/>
                </a:lnTo>
                <a:lnTo>
                  <a:pt x="3" y="624"/>
                </a:lnTo>
                <a:lnTo>
                  <a:pt x="2" y="653"/>
                </a:lnTo>
                <a:lnTo>
                  <a:pt x="2" y="683"/>
                </a:lnTo>
                <a:lnTo>
                  <a:pt x="0" y="714"/>
                </a:lnTo>
                <a:lnTo>
                  <a:pt x="0" y="745"/>
                </a:lnTo>
                <a:lnTo>
                  <a:pt x="0" y="777"/>
                </a:lnTo>
                <a:lnTo>
                  <a:pt x="0" y="811"/>
                </a:lnTo>
                <a:lnTo>
                  <a:pt x="0" y="845"/>
                </a:lnTo>
                <a:lnTo>
                  <a:pt x="2" y="848"/>
                </a:lnTo>
                <a:lnTo>
                  <a:pt x="0" y="845"/>
                </a:lnTo>
                <a:lnTo>
                  <a:pt x="3" y="848"/>
                </a:lnTo>
                <a:lnTo>
                  <a:pt x="7" y="850"/>
                </a:lnTo>
                <a:lnTo>
                  <a:pt x="10" y="848"/>
                </a:lnTo>
                <a:lnTo>
                  <a:pt x="13" y="845"/>
                </a:lnTo>
                <a:lnTo>
                  <a:pt x="12" y="8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9" name="Freeform 41">
            <a:extLst>
              <a:ext uri="{FF2B5EF4-FFF2-40B4-BE49-F238E27FC236}">
                <a16:creationId xmlns:a16="http://schemas.microsoft.com/office/drawing/2014/main" id="{CC03A8C9-27EE-1E18-397B-16E31823C49F}"/>
              </a:ext>
            </a:extLst>
          </p:cNvPr>
          <p:cNvSpPr>
            <a:spLocks noChangeAspect="1"/>
          </p:cNvSpPr>
          <p:nvPr/>
        </p:nvSpPr>
        <p:spPr bwMode="auto">
          <a:xfrm>
            <a:off x="4344988" y="3758751"/>
            <a:ext cx="246062" cy="450850"/>
          </a:xfrm>
          <a:custGeom>
            <a:avLst/>
            <a:gdLst>
              <a:gd name="T0" fmla="*/ 319 w 328"/>
              <a:gd name="T1" fmla="*/ 584 h 596"/>
              <a:gd name="T2" fmla="*/ 326 w 328"/>
              <a:gd name="T3" fmla="*/ 586 h 596"/>
              <a:gd name="T4" fmla="*/ 300 w 328"/>
              <a:gd name="T5" fmla="*/ 551 h 596"/>
              <a:gd name="T6" fmla="*/ 277 w 328"/>
              <a:gd name="T7" fmla="*/ 514 h 596"/>
              <a:gd name="T8" fmla="*/ 254 w 328"/>
              <a:gd name="T9" fmla="*/ 478 h 596"/>
              <a:gd name="T10" fmla="*/ 233 w 328"/>
              <a:gd name="T11" fmla="*/ 439 h 596"/>
              <a:gd name="T12" fmla="*/ 213 w 328"/>
              <a:gd name="T13" fmla="*/ 399 h 596"/>
              <a:gd name="T14" fmla="*/ 195 w 328"/>
              <a:gd name="T15" fmla="*/ 359 h 596"/>
              <a:gd name="T16" fmla="*/ 177 w 328"/>
              <a:gd name="T17" fmla="*/ 319 h 596"/>
              <a:gd name="T18" fmla="*/ 159 w 328"/>
              <a:gd name="T19" fmla="*/ 279 h 596"/>
              <a:gd name="T20" fmla="*/ 142 w 328"/>
              <a:gd name="T21" fmla="*/ 241 h 596"/>
              <a:gd name="T22" fmla="*/ 124 w 328"/>
              <a:gd name="T23" fmla="*/ 202 h 596"/>
              <a:gd name="T24" fmla="*/ 107 w 328"/>
              <a:gd name="T25" fmla="*/ 165 h 596"/>
              <a:gd name="T26" fmla="*/ 88 w 328"/>
              <a:gd name="T27" fmla="*/ 128 h 596"/>
              <a:gd name="T28" fmla="*/ 69 w 328"/>
              <a:gd name="T29" fmla="*/ 94 h 596"/>
              <a:gd name="T30" fmla="*/ 51 w 328"/>
              <a:gd name="T31" fmla="*/ 60 h 596"/>
              <a:gd name="T32" fmla="*/ 31 w 328"/>
              <a:gd name="T33" fmla="*/ 29 h 596"/>
              <a:gd name="T34" fmla="*/ 10 w 328"/>
              <a:gd name="T35" fmla="*/ 0 h 596"/>
              <a:gd name="T36" fmla="*/ 0 w 328"/>
              <a:gd name="T37" fmla="*/ 7 h 596"/>
              <a:gd name="T38" fmla="*/ 21 w 328"/>
              <a:gd name="T39" fmla="*/ 36 h 596"/>
              <a:gd name="T40" fmla="*/ 41 w 328"/>
              <a:gd name="T41" fmla="*/ 67 h 596"/>
              <a:gd name="T42" fmla="*/ 60 w 328"/>
              <a:gd name="T43" fmla="*/ 99 h 596"/>
              <a:gd name="T44" fmla="*/ 78 w 328"/>
              <a:gd name="T45" fmla="*/ 133 h 596"/>
              <a:gd name="T46" fmla="*/ 94 w 328"/>
              <a:gd name="T47" fmla="*/ 170 h 596"/>
              <a:gd name="T48" fmla="*/ 112 w 328"/>
              <a:gd name="T49" fmla="*/ 207 h 596"/>
              <a:gd name="T50" fmla="*/ 129 w 328"/>
              <a:gd name="T51" fmla="*/ 246 h 596"/>
              <a:gd name="T52" fmla="*/ 147 w 328"/>
              <a:gd name="T53" fmla="*/ 284 h 596"/>
              <a:gd name="T54" fmla="*/ 164 w 328"/>
              <a:gd name="T55" fmla="*/ 324 h 596"/>
              <a:gd name="T56" fmla="*/ 183 w 328"/>
              <a:gd name="T57" fmla="*/ 364 h 596"/>
              <a:gd name="T58" fmla="*/ 203 w 328"/>
              <a:gd name="T59" fmla="*/ 404 h 596"/>
              <a:gd name="T60" fmla="*/ 223 w 328"/>
              <a:gd name="T61" fmla="*/ 444 h 596"/>
              <a:gd name="T62" fmla="*/ 244 w 328"/>
              <a:gd name="T63" fmla="*/ 483 h 596"/>
              <a:gd name="T64" fmla="*/ 267 w 328"/>
              <a:gd name="T65" fmla="*/ 522 h 596"/>
              <a:gd name="T66" fmla="*/ 290 w 328"/>
              <a:gd name="T67" fmla="*/ 559 h 596"/>
              <a:gd name="T68" fmla="*/ 316 w 328"/>
              <a:gd name="T69" fmla="*/ 594 h 596"/>
              <a:gd name="T70" fmla="*/ 324 w 328"/>
              <a:gd name="T71" fmla="*/ 596 h 596"/>
              <a:gd name="T72" fmla="*/ 316 w 328"/>
              <a:gd name="T73" fmla="*/ 594 h 596"/>
              <a:gd name="T74" fmla="*/ 321 w 328"/>
              <a:gd name="T75" fmla="*/ 596 h 596"/>
              <a:gd name="T76" fmla="*/ 325 w 328"/>
              <a:gd name="T77" fmla="*/ 595 h 596"/>
              <a:gd name="T78" fmla="*/ 328 w 328"/>
              <a:gd name="T79" fmla="*/ 591 h 596"/>
              <a:gd name="T80" fmla="*/ 326 w 328"/>
              <a:gd name="T81" fmla="*/ 586 h 596"/>
              <a:gd name="T82" fmla="*/ 319 w 328"/>
              <a:gd name="T83" fmla="*/ 584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28" h="596">
                <a:moveTo>
                  <a:pt x="319" y="584"/>
                </a:moveTo>
                <a:lnTo>
                  <a:pt x="326" y="586"/>
                </a:lnTo>
                <a:lnTo>
                  <a:pt x="300" y="551"/>
                </a:lnTo>
                <a:lnTo>
                  <a:pt x="277" y="514"/>
                </a:lnTo>
                <a:lnTo>
                  <a:pt x="254" y="478"/>
                </a:lnTo>
                <a:lnTo>
                  <a:pt x="233" y="439"/>
                </a:lnTo>
                <a:lnTo>
                  <a:pt x="213" y="399"/>
                </a:lnTo>
                <a:lnTo>
                  <a:pt x="195" y="359"/>
                </a:lnTo>
                <a:lnTo>
                  <a:pt x="177" y="319"/>
                </a:lnTo>
                <a:lnTo>
                  <a:pt x="159" y="279"/>
                </a:lnTo>
                <a:lnTo>
                  <a:pt x="142" y="241"/>
                </a:lnTo>
                <a:lnTo>
                  <a:pt x="124" y="202"/>
                </a:lnTo>
                <a:lnTo>
                  <a:pt x="107" y="165"/>
                </a:lnTo>
                <a:lnTo>
                  <a:pt x="88" y="128"/>
                </a:lnTo>
                <a:lnTo>
                  <a:pt x="69" y="94"/>
                </a:lnTo>
                <a:lnTo>
                  <a:pt x="51" y="60"/>
                </a:lnTo>
                <a:lnTo>
                  <a:pt x="31" y="29"/>
                </a:lnTo>
                <a:lnTo>
                  <a:pt x="10" y="0"/>
                </a:lnTo>
                <a:lnTo>
                  <a:pt x="0" y="7"/>
                </a:lnTo>
                <a:lnTo>
                  <a:pt x="21" y="36"/>
                </a:lnTo>
                <a:lnTo>
                  <a:pt x="41" y="67"/>
                </a:lnTo>
                <a:lnTo>
                  <a:pt x="60" y="99"/>
                </a:lnTo>
                <a:lnTo>
                  <a:pt x="78" y="133"/>
                </a:lnTo>
                <a:lnTo>
                  <a:pt x="94" y="170"/>
                </a:lnTo>
                <a:lnTo>
                  <a:pt x="112" y="207"/>
                </a:lnTo>
                <a:lnTo>
                  <a:pt x="129" y="246"/>
                </a:lnTo>
                <a:lnTo>
                  <a:pt x="147" y="284"/>
                </a:lnTo>
                <a:lnTo>
                  <a:pt x="164" y="324"/>
                </a:lnTo>
                <a:lnTo>
                  <a:pt x="183" y="364"/>
                </a:lnTo>
                <a:lnTo>
                  <a:pt x="203" y="404"/>
                </a:lnTo>
                <a:lnTo>
                  <a:pt x="223" y="444"/>
                </a:lnTo>
                <a:lnTo>
                  <a:pt x="244" y="483"/>
                </a:lnTo>
                <a:lnTo>
                  <a:pt x="267" y="522"/>
                </a:lnTo>
                <a:lnTo>
                  <a:pt x="290" y="559"/>
                </a:lnTo>
                <a:lnTo>
                  <a:pt x="316" y="594"/>
                </a:lnTo>
                <a:lnTo>
                  <a:pt x="324" y="596"/>
                </a:lnTo>
                <a:lnTo>
                  <a:pt x="316" y="594"/>
                </a:lnTo>
                <a:lnTo>
                  <a:pt x="321" y="596"/>
                </a:lnTo>
                <a:lnTo>
                  <a:pt x="325" y="595"/>
                </a:lnTo>
                <a:lnTo>
                  <a:pt x="328" y="591"/>
                </a:lnTo>
                <a:lnTo>
                  <a:pt x="326" y="586"/>
                </a:lnTo>
                <a:lnTo>
                  <a:pt x="319" y="58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0" name="Freeform 42">
            <a:extLst>
              <a:ext uri="{FF2B5EF4-FFF2-40B4-BE49-F238E27FC236}">
                <a16:creationId xmlns:a16="http://schemas.microsoft.com/office/drawing/2014/main" id="{050B1E8F-7517-F615-7EDF-C3CE09AD81E9}"/>
              </a:ext>
            </a:extLst>
          </p:cNvPr>
          <p:cNvSpPr>
            <a:spLocks noChangeAspect="1"/>
          </p:cNvSpPr>
          <p:nvPr/>
        </p:nvSpPr>
        <p:spPr bwMode="auto">
          <a:xfrm>
            <a:off x="4584700" y="4173089"/>
            <a:ext cx="439738" cy="36512"/>
          </a:xfrm>
          <a:custGeom>
            <a:avLst/>
            <a:gdLst>
              <a:gd name="T0" fmla="*/ 583 w 583"/>
              <a:gd name="T1" fmla="*/ 7 h 50"/>
              <a:gd name="T2" fmla="*/ 576 w 583"/>
              <a:gd name="T3" fmla="*/ 0 h 50"/>
              <a:gd name="T4" fmla="*/ 551 w 583"/>
              <a:gd name="T5" fmla="*/ 0 h 50"/>
              <a:gd name="T6" fmla="*/ 521 w 583"/>
              <a:gd name="T7" fmla="*/ 0 h 50"/>
              <a:gd name="T8" fmla="*/ 488 w 583"/>
              <a:gd name="T9" fmla="*/ 0 h 50"/>
              <a:gd name="T10" fmla="*/ 450 w 583"/>
              <a:gd name="T11" fmla="*/ 0 h 50"/>
              <a:gd name="T12" fmla="*/ 409 w 583"/>
              <a:gd name="T13" fmla="*/ 2 h 50"/>
              <a:gd name="T14" fmla="*/ 367 w 583"/>
              <a:gd name="T15" fmla="*/ 3 h 50"/>
              <a:gd name="T16" fmla="*/ 323 w 583"/>
              <a:gd name="T17" fmla="*/ 4 h 50"/>
              <a:gd name="T18" fmla="*/ 278 w 583"/>
              <a:gd name="T19" fmla="*/ 5 h 50"/>
              <a:gd name="T20" fmla="*/ 235 w 583"/>
              <a:gd name="T21" fmla="*/ 7 h 50"/>
              <a:gd name="T22" fmla="*/ 191 w 583"/>
              <a:gd name="T23" fmla="*/ 9 h 50"/>
              <a:gd name="T24" fmla="*/ 151 w 583"/>
              <a:gd name="T25" fmla="*/ 13 h 50"/>
              <a:gd name="T26" fmla="*/ 112 w 583"/>
              <a:gd name="T27" fmla="*/ 17 h 50"/>
              <a:gd name="T28" fmla="*/ 76 w 583"/>
              <a:gd name="T29" fmla="*/ 20 h 50"/>
              <a:gd name="T30" fmla="*/ 46 w 583"/>
              <a:gd name="T31" fmla="*/ 25 h 50"/>
              <a:gd name="T32" fmla="*/ 21 w 583"/>
              <a:gd name="T33" fmla="*/ 32 h 50"/>
              <a:gd name="T34" fmla="*/ 0 w 583"/>
              <a:gd name="T35" fmla="*/ 38 h 50"/>
              <a:gd name="T36" fmla="*/ 5 w 583"/>
              <a:gd name="T37" fmla="*/ 50 h 50"/>
              <a:gd name="T38" fmla="*/ 24 w 583"/>
              <a:gd name="T39" fmla="*/ 44 h 50"/>
              <a:gd name="T40" fmla="*/ 49 w 583"/>
              <a:gd name="T41" fmla="*/ 38 h 50"/>
              <a:gd name="T42" fmla="*/ 79 w 583"/>
              <a:gd name="T43" fmla="*/ 33 h 50"/>
              <a:gd name="T44" fmla="*/ 112 w 583"/>
              <a:gd name="T45" fmla="*/ 29 h 50"/>
              <a:gd name="T46" fmla="*/ 151 w 583"/>
              <a:gd name="T47" fmla="*/ 25 h 50"/>
              <a:gd name="T48" fmla="*/ 191 w 583"/>
              <a:gd name="T49" fmla="*/ 22 h 50"/>
              <a:gd name="T50" fmla="*/ 235 w 583"/>
              <a:gd name="T51" fmla="*/ 19 h 50"/>
              <a:gd name="T52" fmla="*/ 278 w 583"/>
              <a:gd name="T53" fmla="*/ 18 h 50"/>
              <a:gd name="T54" fmla="*/ 323 w 583"/>
              <a:gd name="T55" fmla="*/ 17 h 50"/>
              <a:gd name="T56" fmla="*/ 367 w 583"/>
              <a:gd name="T57" fmla="*/ 15 h 50"/>
              <a:gd name="T58" fmla="*/ 409 w 583"/>
              <a:gd name="T59" fmla="*/ 14 h 50"/>
              <a:gd name="T60" fmla="*/ 450 w 583"/>
              <a:gd name="T61" fmla="*/ 13 h 50"/>
              <a:gd name="T62" fmla="*/ 488 w 583"/>
              <a:gd name="T63" fmla="*/ 13 h 50"/>
              <a:gd name="T64" fmla="*/ 521 w 583"/>
              <a:gd name="T65" fmla="*/ 13 h 50"/>
              <a:gd name="T66" fmla="*/ 551 w 583"/>
              <a:gd name="T67" fmla="*/ 13 h 50"/>
              <a:gd name="T68" fmla="*/ 576 w 583"/>
              <a:gd name="T69" fmla="*/ 13 h 50"/>
              <a:gd name="T70" fmla="*/ 570 w 583"/>
              <a:gd name="T71" fmla="*/ 7 h 50"/>
              <a:gd name="T72" fmla="*/ 576 w 583"/>
              <a:gd name="T73" fmla="*/ 13 h 50"/>
              <a:gd name="T74" fmla="*/ 580 w 583"/>
              <a:gd name="T75" fmla="*/ 10 h 50"/>
              <a:gd name="T76" fmla="*/ 583 w 583"/>
              <a:gd name="T77" fmla="*/ 7 h 50"/>
              <a:gd name="T78" fmla="*/ 580 w 583"/>
              <a:gd name="T79" fmla="*/ 3 h 50"/>
              <a:gd name="T80" fmla="*/ 576 w 583"/>
              <a:gd name="T81" fmla="*/ 0 h 50"/>
              <a:gd name="T82" fmla="*/ 583 w 583"/>
              <a:gd name="T83" fmla="*/ 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83" h="50">
                <a:moveTo>
                  <a:pt x="583" y="7"/>
                </a:moveTo>
                <a:lnTo>
                  <a:pt x="576" y="0"/>
                </a:lnTo>
                <a:lnTo>
                  <a:pt x="551" y="0"/>
                </a:lnTo>
                <a:lnTo>
                  <a:pt x="521" y="0"/>
                </a:lnTo>
                <a:lnTo>
                  <a:pt x="488" y="0"/>
                </a:lnTo>
                <a:lnTo>
                  <a:pt x="450" y="0"/>
                </a:lnTo>
                <a:lnTo>
                  <a:pt x="409" y="2"/>
                </a:lnTo>
                <a:lnTo>
                  <a:pt x="367" y="3"/>
                </a:lnTo>
                <a:lnTo>
                  <a:pt x="323" y="4"/>
                </a:lnTo>
                <a:lnTo>
                  <a:pt x="278" y="5"/>
                </a:lnTo>
                <a:lnTo>
                  <a:pt x="235" y="7"/>
                </a:lnTo>
                <a:lnTo>
                  <a:pt x="191" y="9"/>
                </a:lnTo>
                <a:lnTo>
                  <a:pt x="151" y="13"/>
                </a:lnTo>
                <a:lnTo>
                  <a:pt x="112" y="17"/>
                </a:lnTo>
                <a:lnTo>
                  <a:pt x="76" y="20"/>
                </a:lnTo>
                <a:lnTo>
                  <a:pt x="46" y="25"/>
                </a:lnTo>
                <a:lnTo>
                  <a:pt x="21" y="32"/>
                </a:lnTo>
                <a:lnTo>
                  <a:pt x="0" y="38"/>
                </a:lnTo>
                <a:lnTo>
                  <a:pt x="5" y="50"/>
                </a:lnTo>
                <a:lnTo>
                  <a:pt x="24" y="44"/>
                </a:lnTo>
                <a:lnTo>
                  <a:pt x="49" y="38"/>
                </a:lnTo>
                <a:lnTo>
                  <a:pt x="79" y="33"/>
                </a:lnTo>
                <a:lnTo>
                  <a:pt x="112" y="29"/>
                </a:lnTo>
                <a:lnTo>
                  <a:pt x="151" y="25"/>
                </a:lnTo>
                <a:lnTo>
                  <a:pt x="191" y="22"/>
                </a:lnTo>
                <a:lnTo>
                  <a:pt x="235" y="19"/>
                </a:lnTo>
                <a:lnTo>
                  <a:pt x="278" y="18"/>
                </a:lnTo>
                <a:lnTo>
                  <a:pt x="323" y="17"/>
                </a:lnTo>
                <a:lnTo>
                  <a:pt x="367" y="15"/>
                </a:lnTo>
                <a:lnTo>
                  <a:pt x="409" y="14"/>
                </a:lnTo>
                <a:lnTo>
                  <a:pt x="450" y="13"/>
                </a:lnTo>
                <a:lnTo>
                  <a:pt x="488" y="13"/>
                </a:lnTo>
                <a:lnTo>
                  <a:pt x="521" y="13"/>
                </a:lnTo>
                <a:lnTo>
                  <a:pt x="551" y="13"/>
                </a:lnTo>
                <a:lnTo>
                  <a:pt x="576" y="13"/>
                </a:lnTo>
                <a:lnTo>
                  <a:pt x="570" y="7"/>
                </a:lnTo>
                <a:lnTo>
                  <a:pt x="576" y="13"/>
                </a:lnTo>
                <a:lnTo>
                  <a:pt x="580" y="10"/>
                </a:lnTo>
                <a:lnTo>
                  <a:pt x="583" y="7"/>
                </a:lnTo>
                <a:lnTo>
                  <a:pt x="580" y="3"/>
                </a:lnTo>
                <a:lnTo>
                  <a:pt x="576" y="0"/>
                </a:lnTo>
                <a:lnTo>
                  <a:pt x="583"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1" name="Freeform 43">
            <a:extLst>
              <a:ext uri="{FF2B5EF4-FFF2-40B4-BE49-F238E27FC236}">
                <a16:creationId xmlns:a16="http://schemas.microsoft.com/office/drawing/2014/main" id="{F5C8F74C-CE06-64EF-0B1F-BCDE86B5FFAB}"/>
              </a:ext>
            </a:extLst>
          </p:cNvPr>
          <p:cNvSpPr>
            <a:spLocks noChangeAspect="1"/>
          </p:cNvSpPr>
          <p:nvPr/>
        </p:nvSpPr>
        <p:spPr bwMode="auto">
          <a:xfrm>
            <a:off x="5014913" y="4177851"/>
            <a:ext cx="9525" cy="114300"/>
          </a:xfrm>
          <a:custGeom>
            <a:avLst/>
            <a:gdLst>
              <a:gd name="T0" fmla="*/ 6 w 13"/>
              <a:gd name="T1" fmla="*/ 139 h 152"/>
              <a:gd name="T2" fmla="*/ 13 w 13"/>
              <a:gd name="T3" fmla="*/ 146 h 152"/>
              <a:gd name="T4" fmla="*/ 13 w 13"/>
              <a:gd name="T5" fmla="*/ 0 h 152"/>
              <a:gd name="T6" fmla="*/ 0 w 13"/>
              <a:gd name="T7" fmla="*/ 0 h 152"/>
              <a:gd name="T8" fmla="*/ 0 w 13"/>
              <a:gd name="T9" fmla="*/ 146 h 152"/>
              <a:gd name="T10" fmla="*/ 6 w 13"/>
              <a:gd name="T11" fmla="*/ 152 h 152"/>
              <a:gd name="T12" fmla="*/ 0 w 13"/>
              <a:gd name="T13" fmla="*/ 146 h 152"/>
              <a:gd name="T14" fmla="*/ 3 w 13"/>
              <a:gd name="T15" fmla="*/ 149 h 152"/>
              <a:gd name="T16" fmla="*/ 6 w 13"/>
              <a:gd name="T17" fmla="*/ 151 h 152"/>
              <a:gd name="T18" fmla="*/ 10 w 13"/>
              <a:gd name="T19" fmla="*/ 149 h 152"/>
              <a:gd name="T20" fmla="*/ 13 w 13"/>
              <a:gd name="T21" fmla="*/ 146 h 152"/>
              <a:gd name="T22" fmla="*/ 6 w 13"/>
              <a:gd name="T23" fmla="*/ 139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152">
                <a:moveTo>
                  <a:pt x="6" y="139"/>
                </a:moveTo>
                <a:lnTo>
                  <a:pt x="13" y="146"/>
                </a:lnTo>
                <a:lnTo>
                  <a:pt x="13" y="0"/>
                </a:lnTo>
                <a:lnTo>
                  <a:pt x="0" y="0"/>
                </a:lnTo>
                <a:lnTo>
                  <a:pt x="0" y="146"/>
                </a:lnTo>
                <a:lnTo>
                  <a:pt x="6" y="152"/>
                </a:lnTo>
                <a:lnTo>
                  <a:pt x="0" y="146"/>
                </a:lnTo>
                <a:lnTo>
                  <a:pt x="3" y="149"/>
                </a:lnTo>
                <a:lnTo>
                  <a:pt x="6" y="151"/>
                </a:lnTo>
                <a:lnTo>
                  <a:pt x="10" y="149"/>
                </a:lnTo>
                <a:lnTo>
                  <a:pt x="13" y="146"/>
                </a:lnTo>
                <a:lnTo>
                  <a:pt x="6" y="1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2" name="Freeform 44">
            <a:extLst>
              <a:ext uri="{FF2B5EF4-FFF2-40B4-BE49-F238E27FC236}">
                <a16:creationId xmlns:a16="http://schemas.microsoft.com/office/drawing/2014/main" id="{74999B40-81FA-18E7-20D0-230BAE110079}"/>
              </a:ext>
            </a:extLst>
          </p:cNvPr>
          <p:cNvSpPr>
            <a:spLocks noChangeAspect="1"/>
          </p:cNvSpPr>
          <p:nvPr/>
        </p:nvSpPr>
        <p:spPr bwMode="auto">
          <a:xfrm>
            <a:off x="5019675" y="4282626"/>
            <a:ext cx="177800" cy="20638"/>
          </a:xfrm>
          <a:custGeom>
            <a:avLst/>
            <a:gdLst>
              <a:gd name="T0" fmla="*/ 236 w 236"/>
              <a:gd name="T1" fmla="*/ 4 h 29"/>
              <a:gd name="T2" fmla="*/ 227 w 236"/>
              <a:gd name="T3" fmla="*/ 0 h 29"/>
              <a:gd name="T4" fmla="*/ 211 w 236"/>
              <a:gd name="T5" fmla="*/ 7 h 29"/>
              <a:gd name="T6" fmla="*/ 197 w 236"/>
              <a:gd name="T7" fmla="*/ 10 h 29"/>
              <a:gd name="T8" fmla="*/ 182 w 236"/>
              <a:gd name="T9" fmla="*/ 14 h 29"/>
              <a:gd name="T10" fmla="*/ 170 w 236"/>
              <a:gd name="T11" fmla="*/ 15 h 29"/>
              <a:gd name="T12" fmla="*/ 155 w 236"/>
              <a:gd name="T13" fmla="*/ 17 h 29"/>
              <a:gd name="T14" fmla="*/ 141 w 236"/>
              <a:gd name="T15" fmla="*/ 17 h 29"/>
              <a:gd name="T16" fmla="*/ 128 w 236"/>
              <a:gd name="T17" fmla="*/ 15 h 29"/>
              <a:gd name="T18" fmla="*/ 116 w 236"/>
              <a:gd name="T19" fmla="*/ 14 h 29"/>
              <a:gd name="T20" fmla="*/ 103 w 236"/>
              <a:gd name="T21" fmla="*/ 12 h 29"/>
              <a:gd name="T22" fmla="*/ 89 w 236"/>
              <a:gd name="T23" fmla="*/ 10 h 29"/>
              <a:gd name="T24" fmla="*/ 75 w 236"/>
              <a:gd name="T25" fmla="*/ 8 h 29"/>
              <a:gd name="T26" fmla="*/ 61 w 236"/>
              <a:gd name="T27" fmla="*/ 5 h 29"/>
              <a:gd name="T28" fmla="*/ 47 w 236"/>
              <a:gd name="T29" fmla="*/ 3 h 29"/>
              <a:gd name="T30" fmla="*/ 32 w 236"/>
              <a:gd name="T31" fmla="*/ 2 h 29"/>
              <a:gd name="T32" fmla="*/ 17 w 236"/>
              <a:gd name="T33" fmla="*/ 0 h 29"/>
              <a:gd name="T34" fmla="*/ 0 w 236"/>
              <a:gd name="T35" fmla="*/ 0 h 29"/>
              <a:gd name="T36" fmla="*/ 0 w 236"/>
              <a:gd name="T37" fmla="*/ 13 h 29"/>
              <a:gd name="T38" fmla="*/ 17 w 236"/>
              <a:gd name="T39" fmla="*/ 13 h 29"/>
              <a:gd name="T40" fmla="*/ 32 w 236"/>
              <a:gd name="T41" fmla="*/ 14 h 29"/>
              <a:gd name="T42" fmla="*/ 44 w 236"/>
              <a:gd name="T43" fmla="*/ 15 h 29"/>
              <a:gd name="T44" fmla="*/ 59 w 236"/>
              <a:gd name="T45" fmla="*/ 18 h 29"/>
              <a:gd name="T46" fmla="*/ 73 w 236"/>
              <a:gd name="T47" fmla="*/ 20 h 29"/>
              <a:gd name="T48" fmla="*/ 86 w 236"/>
              <a:gd name="T49" fmla="*/ 23 h 29"/>
              <a:gd name="T50" fmla="*/ 100 w 236"/>
              <a:gd name="T51" fmla="*/ 24 h 29"/>
              <a:gd name="T52" fmla="*/ 114 w 236"/>
              <a:gd name="T53" fmla="*/ 27 h 29"/>
              <a:gd name="T54" fmla="*/ 128 w 236"/>
              <a:gd name="T55" fmla="*/ 28 h 29"/>
              <a:gd name="T56" fmla="*/ 141 w 236"/>
              <a:gd name="T57" fmla="*/ 29 h 29"/>
              <a:gd name="T58" fmla="*/ 155 w 236"/>
              <a:gd name="T59" fmla="*/ 29 h 29"/>
              <a:gd name="T60" fmla="*/ 170 w 236"/>
              <a:gd name="T61" fmla="*/ 28 h 29"/>
              <a:gd name="T62" fmla="*/ 185 w 236"/>
              <a:gd name="T63" fmla="*/ 27 h 29"/>
              <a:gd name="T64" fmla="*/ 200 w 236"/>
              <a:gd name="T65" fmla="*/ 23 h 29"/>
              <a:gd name="T66" fmla="*/ 216 w 236"/>
              <a:gd name="T67" fmla="*/ 19 h 29"/>
              <a:gd name="T68" fmla="*/ 232 w 236"/>
              <a:gd name="T69" fmla="*/ 13 h 29"/>
              <a:gd name="T70" fmla="*/ 224 w 236"/>
              <a:gd name="T71" fmla="*/ 9 h 29"/>
              <a:gd name="T72" fmla="*/ 232 w 236"/>
              <a:gd name="T73" fmla="*/ 13 h 29"/>
              <a:gd name="T74" fmla="*/ 236 w 236"/>
              <a:gd name="T75" fmla="*/ 9 h 29"/>
              <a:gd name="T76" fmla="*/ 236 w 236"/>
              <a:gd name="T77" fmla="*/ 4 h 29"/>
              <a:gd name="T78" fmla="*/ 232 w 236"/>
              <a:gd name="T79" fmla="*/ 0 h 29"/>
              <a:gd name="T80" fmla="*/ 227 w 236"/>
              <a:gd name="T81" fmla="*/ 0 h 29"/>
              <a:gd name="T82" fmla="*/ 236 w 236"/>
              <a:gd name="T83"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9">
                <a:moveTo>
                  <a:pt x="236" y="4"/>
                </a:moveTo>
                <a:lnTo>
                  <a:pt x="227" y="0"/>
                </a:lnTo>
                <a:lnTo>
                  <a:pt x="211" y="7"/>
                </a:lnTo>
                <a:lnTo>
                  <a:pt x="197" y="10"/>
                </a:lnTo>
                <a:lnTo>
                  <a:pt x="182" y="14"/>
                </a:lnTo>
                <a:lnTo>
                  <a:pt x="170" y="15"/>
                </a:lnTo>
                <a:lnTo>
                  <a:pt x="155" y="17"/>
                </a:lnTo>
                <a:lnTo>
                  <a:pt x="141" y="17"/>
                </a:lnTo>
                <a:lnTo>
                  <a:pt x="128" y="15"/>
                </a:lnTo>
                <a:lnTo>
                  <a:pt x="116" y="14"/>
                </a:lnTo>
                <a:lnTo>
                  <a:pt x="103" y="12"/>
                </a:lnTo>
                <a:lnTo>
                  <a:pt x="89" y="10"/>
                </a:lnTo>
                <a:lnTo>
                  <a:pt x="75" y="8"/>
                </a:lnTo>
                <a:lnTo>
                  <a:pt x="61" y="5"/>
                </a:lnTo>
                <a:lnTo>
                  <a:pt x="47" y="3"/>
                </a:lnTo>
                <a:lnTo>
                  <a:pt x="32" y="2"/>
                </a:lnTo>
                <a:lnTo>
                  <a:pt x="17" y="0"/>
                </a:lnTo>
                <a:lnTo>
                  <a:pt x="0" y="0"/>
                </a:lnTo>
                <a:lnTo>
                  <a:pt x="0" y="13"/>
                </a:lnTo>
                <a:lnTo>
                  <a:pt x="17" y="13"/>
                </a:lnTo>
                <a:lnTo>
                  <a:pt x="32" y="14"/>
                </a:lnTo>
                <a:lnTo>
                  <a:pt x="44" y="15"/>
                </a:lnTo>
                <a:lnTo>
                  <a:pt x="59" y="18"/>
                </a:lnTo>
                <a:lnTo>
                  <a:pt x="73" y="20"/>
                </a:lnTo>
                <a:lnTo>
                  <a:pt x="86" y="23"/>
                </a:lnTo>
                <a:lnTo>
                  <a:pt x="100" y="24"/>
                </a:lnTo>
                <a:lnTo>
                  <a:pt x="114" y="27"/>
                </a:lnTo>
                <a:lnTo>
                  <a:pt x="128" y="28"/>
                </a:lnTo>
                <a:lnTo>
                  <a:pt x="141" y="29"/>
                </a:lnTo>
                <a:lnTo>
                  <a:pt x="155" y="29"/>
                </a:lnTo>
                <a:lnTo>
                  <a:pt x="170" y="28"/>
                </a:lnTo>
                <a:lnTo>
                  <a:pt x="185" y="27"/>
                </a:lnTo>
                <a:lnTo>
                  <a:pt x="200" y="23"/>
                </a:lnTo>
                <a:lnTo>
                  <a:pt x="216" y="19"/>
                </a:lnTo>
                <a:lnTo>
                  <a:pt x="232" y="13"/>
                </a:lnTo>
                <a:lnTo>
                  <a:pt x="224" y="9"/>
                </a:lnTo>
                <a:lnTo>
                  <a:pt x="232" y="13"/>
                </a:lnTo>
                <a:lnTo>
                  <a:pt x="236" y="9"/>
                </a:lnTo>
                <a:lnTo>
                  <a:pt x="236" y="4"/>
                </a:lnTo>
                <a:lnTo>
                  <a:pt x="232" y="0"/>
                </a:lnTo>
                <a:lnTo>
                  <a:pt x="227" y="0"/>
                </a:lnTo>
                <a:lnTo>
                  <a:pt x="236" y="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3" name="Freeform 45">
            <a:extLst>
              <a:ext uri="{FF2B5EF4-FFF2-40B4-BE49-F238E27FC236}">
                <a16:creationId xmlns:a16="http://schemas.microsoft.com/office/drawing/2014/main" id="{2ADF616A-5DB9-BE22-AE99-93E41680F38C}"/>
              </a:ext>
            </a:extLst>
          </p:cNvPr>
          <p:cNvSpPr>
            <a:spLocks noChangeAspect="1"/>
          </p:cNvSpPr>
          <p:nvPr/>
        </p:nvSpPr>
        <p:spPr bwMode="auto">
          <a:xfrm>
            <a:off x="5187950" y="4285801"/>
            <a:ext cx="19050" cy="223838"/>
          </a:xfrm>
          <a:custGeom>
            <a:avLst/>
            <a:gdLst>
              <a:gd name="T0" fmla="*/ 11 w 25"/>
              <a:gd name="T1" fmla="*/ 291 h 300"/>
              <a:gd name="T2" fmla="*/ 12 w 25"/>
              <a:gd name="T3" fmla="*/ 295 h 300"/>
              <a:gd name="T4" fmla="*/ 12 w 25"/>
              <a:gd name="T5" fmla="*/ 275 h 300"/>
              <a:gd name="T6" fmla="*/ 13 w 25"/>
              <a:gd name="T7" fmla="*/ 253 h 300"/>
              <a:gd name="T8" fmla="*/ 15 w 25"/>
              <a:gd name="T9" fmla="*/ 233 h 300"/>
              <a:gd name="T10" fmla="*/ 16 w 25"/>
              <a:gd name="T11" fmla="*/ 214 h 300"/>
              <a:gd name="T12" fmla="*/ 18 w 25"/>
              <a:gd name="T13" fmla="*/ 194 h 300"/>
              <a:gd name="T14" fmla="*/ 20 w 25"/>
              <a:gd name="T15" fmla="*/ 174 h 300"/>
              <a:gd name="T16" fmla="*/ 21 w 25"/>
              <a:gd name="T17" fmla="*/ 155 h 300"/>
              <a:gd name="T18" fmla="*/ 23 w 25"/>
              <a:gd name="T19" fmla="*/ 135 h 300"/>
              <a:gd name="T20" fmla="*/ 25 w 25"/>
              <a:gd name="T21" fmla="*/ 117 h 300"/>
              <a:gd name="T22" fmla="*/ 25 w 25"/>
              <a:gd name="T23" fmla="*/ 99 h 300"/>
              <a:gd name="T24" fmla="*/ 25 w 25"/>
              <a:gd name="T25" fmla="*/ 81 h 300"/>
              <a:gd name="T26" fmla="*/ 25 w 25"/>
              <a:gd name="T27" fmla="*/ 64 h 300"/>
              <a:gd name="T28" fmla="*/ 23 w 25"/>
              <a:gd name="T29" fmla="*/ 46 h 300"/>
              <a:gd name="T30" fmla="*/ 21 w 25"/>
              <a:gd name="T31" fmla="*/ 30 h 300"/>
              <a:gd name="T32" fmla="*/ 17 w 25"/>
              <a:gd name="T33" fmla="*/ 15 h 300"/>
              <a:gd name="T34" fmla="*/ 12 w 25"/>
              <a:gd name="T35" fmla="*/ 0 h 300"/>
              <a:gd name="T36" fmla="*/ 0 w 25"/>
              <a:gd name="T37" fmla="*/ 5 h 300"/>
              <a:gd name="T38" fmla="*/ 5 w 25"/>
              <a:gd name="T39" fmla="*/ 18 h 300"/>
              <a:gd name="T40" fmla="*/ 8 w 25"/>
              <a:gd name="T41" fmla="*/ 33 h 300"/>
              <a:gd name="T42" fmla="*/ 11 w 25"/>
              <a:gd name="T43" fmla="*/ 49 h 300"/>
              <a:gd name="T44" fmla="*/ 12 w 25"/>
              <a:gd name="T45" fmla="*/ 64 h 300"/>
              <a:gd name="T46" fmla="*/ 12 w 25"/>
              <a:gd name="T47" fmla="*/ 81 h 300"/>
              <a:gd name="T48" fmla="*/ 12 w 25"/>
              <a:gd name="T49" fmla="*/ 99 h 300"/>
              <a:gd name="T50" fmla="*/ 12 w 25"/>
              <a:gd name="T51" fmla="*/ 117 h 300"/>
              <a:gd name="T52" fmla="*/ 11 w 25"/>
              <a:gd name="T53" fmla="*/ 135 h 300"/>
              <a:gd name="T54" fmla="*/ 8 w 25"/>
              <a:gd name="T55" fmla="*/ 155 h 300"/>
              <a:gd name="T56" fmla="*/ 7 w 25"/>
              <a:gd name="T57" fmla="*/ 174 h 300"/>
              <a:gd name="T58" fmla="*/ 6 w 25"/>
              <a:gd name="T59" fmla="*/ 194 h 300"/>
              <a:gd name="T60" fmla="*/ 3 w 25"/>
              <a:gd name="T61" fmla="*/ 214 h 300"/>
              <a:gd name="T62" fmla="*/ 2 w 25"/>
              <a:gd name="T63" fmla="*/ 233 h 300"/>
              <a:gd name="T64" fmla="*/ 1 w 25"/>
              <a:gd name="T65" fmla="*/ 253 h 300"/>
              <a:gd name="T66" fmla="*/ 0 w 25"/>
              <a:gd name="T67" fmla="*/ 275 h 300"/>
              <a:gd name="T68" fmla="*/ 0 w 25"/>
              <a:gd name="T69" fmla="*/ 295 h 300"/>
              <a:gd name="T70" fmla="*/ 1 w 25"/>
              <a:gd name="T71" fmla="*/ 298 h 300"/>
              <a:gd name="T72" fmla="*/ 0 w 25"/>
              <a:gd name="T73" fmla="*/ 295 h 300"/>
              <a:gd name="T74" fmla="*/ 2 w 25"/>
              <a:gd name="T75" fmla="*/ 298 h 300"/>
              <a:gd name="T76" fmla="*/ 6 w 25"/>
              <a:gd name="T77" fmla="*/ 300 h 300"/>
              <a:gd name="T78" fmla="*/ 10 w 25"/>
              <a:gd name="T79" fmla="*/ 298 h 300"/>
              <a:gd name="T80" fmla="*/ 12 w 25"/>
              <a:gd name="T81" fmla="*/ 295 h 300"/>
              <a:gd name="T82" fmla="*/ 11 w 25"/>
              <a:gd name="T83" fmla="*/ 291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 h="300">
                <a:moveTo>
                  <a:pt x="11" y="291"/>
                </a:moveTo>
                <a:lnTo>
                  <a:pt x="12" y="295"/>
                </a:lnTo>
                <a:lnTo>
                  <a:pt x="12" y="275"/>
                </a:lnTo>
                <a:lnTo>
                  <a:pt x="13" y="253"/>
                </a:lnTo>
                <a:lnTo>
                  <a:pt x="15" y="233"/>
                </a:lnTo>
                <a:lnTo>
                  <a:pt x="16" y="214"/>
                </a:lnTo>
                <a:lnTo>
                  <a:pt x="18" y="194"/>
                </a:lnTo>
                <a:lnTo>
                  <a:pt x="20" y="174"/>
                </a:lnTo>
                <a:lnTo>
                  <a:pt x="21" y="155"/>
                </a:lnTo>
                <a:lnTo>
                  <a:pt x="23" y="135"/>
                </a:lnTo>
                <a:lnTo>
                  <a:pt x="25" y="117"/>
                </a:lnTo>
                <a:lnTo>
                  <a:pt x="25" y="99"/>
                </a:lnTo>
                <a:lnTo>
                  <a:pt x="25" y="81"/>
                </a:lnTo>
                <a:lnTo>
                  <a:pt x="25" y="64"/>
                </a:lnTo>
                <a:lnTo>
                  <a:pt x="23" y="46"/>
                </a:lnTo>
                <a:lnTo>
                  <a:pt x="21" y="30"/>
                </a:lnTo>
                <a:lnTo>
                  <a:pt x="17" y="15"/>
                </a:lnTo>
                <a:lnTo>
                  <a:pt x="12" y="0"/>
                </a:lnTo>
                <a:lnTo>
                  <a:pt x="0" y="5"/>
                </a:lnTo>
                <a:lnTo>
                  <a:pt x="5" y="18"/>
                </a:lnTo>
                <a:lnTo>
                  <a:pt x="8" y="33"/>
                </a:lnTo>
                <a:lnTo>
                  <a:pt x="11" y="49"/>
                </a:lnTo>
                <a:lnTo>
                  <a:pt x="12" y="64"/>
                </a:lnTo>
                <a:lnTo>
                  <a:pt x="12" y="81"/>
                </a:lnTo>
                <a:lnTo>
                  <a:pt x="12" y="99"/>
                </a:lnTo>
                <a:lnTo>
                  <a:pt x="12" y="117"/>
                </a:lnTo>
                <a:lnTo>
                  <a:pt x="11" y="135"/>
                </a:lnTo>
                <a:lnTo>
                  <a:pt x="8" y="155"/>
                </a:lnTo>
                <a:lnTo>
                  <a:pt x="7" y="174"/>
                </a:lnTo>
                <a:lnTo>
                  <a:pt x="6" y="194"/>
                </a:lnTo>
                <a:lnTo>
                  <a:pt x="3" y="214"/>
                </a:lnTo>
                <a:lnTo>
                  <a:pt x="2" y="233"/>
                </a:lnTo>
                <a:lnTo>
                  <a:pt x="1" y="253"/>
                </a:lnTo>
                <a:lnTo>
                  <a:pt x="0" y="275"/>
                </a:lnTo>
                <a:lnTo>
                  <a:pt x="0" y="295"/>
                </a:lnTo>
                <a:lnTo>
                  <a:pt x="1" y="298"/>
                </a:lnTo>
                <a:lnTo>
                  <a:pt x="0" y="295"/>
                </a:lnTo>
                <a:lnTo>
                  <a:pt x="2" y="298"/>
                </a:lnTo>
                <a:lnTo>
                  <a:pt x="6" y="300"/>
                </a:lnTo>
                <a:lnTo>
                  <a:pt x="10" y="298"/>
                </a:lnTo>
                <a:lnTo>
                  <a:pt x="12" y="295"/>
                </a:lnTo>
                <a:lnTo>
                  <a:pt x="11" y="29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4" name="Freeform 46">
            <a:extLst>
              <a:ext uri="{FF2B5EF4-FFF2-40B4-BE49-F238E27FC236}">
                <a16:creationId xmlns:a16="http://schemas.microsoft.com/office/drawing/2014/main" id="{C39FDD94-D689-03C2-1969-7B3768E8F991}"/>
              </a:ext>
            </a:extLst>
          </p:cNvPr>
          <p:cNvSpPr>
            <a:spLocks noChangeAspect="1"/>
          </p:cNvSpPr>
          <p:nvPr/>
        </p:nvSpPr>
        <p:spPr bwMode="auto">
          <a:xfrm>
            <a:off x="5189538" y="4504876"/>
            <a:ext cx="222250" cy="420688"/>
          </a:xfrm>
          <a:custGeom>
            <a:avLst/>
            <a:gdLst>
              <a:gd name="T0" fmla="*/ 296 w 297"/>
              <a:gd name="T1" fmla="*/ 558 h 559"/>
              <a:gd name="T2" fmla="*/ 297 w 297"/>
              <a:gd name="T3" fmla="*/ 554 h 559"/>
              <a:gd name="T4" fmla="*/ 296 w 297"/>
              <a:gd name="T5" fmla="*/ 495 h 559"/>
              <a:gd name="T6" fmla="*/ 291 w 297"/>
              <a:gd name="T7" fmla="*/ 442 h 559"/>
              <a:gd name="T8" fmla="*/ 283 w 297"/>
              <a:gd name="T9" fmla="*/ 395 h 559"/>
              <a:gd name="T10" fmla="*/ 272 w 297"/>
              <a:gd name="T11" fmla="*/ 353 h 559"/>
              <a:gd name="T12" fmla="*/ 259 w 297"/>
              <a:gd name="T13" fmla="*/ 314 h 559"/>
              <a:gd name="T14" fmla="*/ 243 w 297"/>
              <a:gd name="T15" fmla="*/ 281 h 559"/>
              <a:gd name="T16" fmla="*/ 226 w 297"/>
              <a:gd name="T17" fmla="*/ 248 h 559"/>
              <a:gd name="T18" fmla="*/ 207 w 297"/>
              <a:gd name="T19" fmla="*/ 221 h 559"/>
              <a:gd name="T20" fmla="*/ 186 w 297"/>
              <a:gd name="T21" fmla="*/ 193 h 559"/>
              <a:gd name="T22" fmla="*/ 163 w 297"/>
              <a:gd name="T23" fmla="*/ 168 h 559"/>
              <a:gd name="T24" fmla="*/ 140 w 297"/>
              <a:gd name="T25" fmla="*/ 142 h 559"/>
              <a:gd name="T26" fmla="*/ 115 w 297"/>
              <a:gd name="T27" fmla="*/ 117 h 559"/>
              <a:gd name="T28" fmla="*/ 90 w 297"/>
              <a:gd name="T29" fmla="*/ 91 h 559"/>
              <a:gd name="T30" fmla="*/ 64 w 297"/>
              <a:gd name="T31" fmla="*/ 62 h 559"/>
              <a:gd name="T32" fmla="*/ 37 w 297"/>
              <a:gd name="T33" fmla="*/ 32 h 559"/>
              <a:gd name="T34" fmla="*/ 10 w 297"/>
              <a:gd name="T35" fmla="*/ 0 h 559"/>
              <a:gd name="T36" fmla="*/ 0 w 297"/>
              <a:gd name="T37" fmla="*/ 7 h 559"/>
              <a:gd name="T38" fmla="*/ 27 w 297"/>
              <a:gd name="T39" fmla="*/ 40 h 559"/>
              <a:gd name="T40" fmla="*/ 54 w 297"/>
              <a:gd name="T41" fmla="*/ 70 h 559"/>
              <a:gd name="T42" fmla="*/ 80 w 297"/>
              <a:gd name="T43" fmla="*/ 98 h 559"/>
              <a:gd name="T44" fmla="*/ 105 w 297"/>
              <a:gd name="T45" fmla="*/ 125 h 559"/>
              <a:gd name="T46" fmla="*/ 130 w 297"/>
              <a:gd name="T47" fmla="*/ 150 h 559"/>
              <a:gd name="T48" fmla="*/ 153 w 297"/>
              <a:gd name="T49" fmla="*/ 176 h 559"/>
              <a:gd name="T50" fmla="*/ 176 w 297"/>
              <a:gd name="T51" fmla="*/ 201 h 559"/>
              <a:gd name="T52" fmla="*/ 197 w 297"/>
              <a:gd name="T53" fmla="*/ 228 h 559"/>
              <a:gd name="T54" fmla="*/ 216 w 297"/>
              <a:gd name="T55" fmla="*/ 256 h 559"/>
              <a:gd name="T56" fmla="*/ 233 w 297"/>
              <a:gd name="T57" fmla="*/ 286 h 559"/>
              <a:gd name="T58" fmla="*/ 247 w 297"/>
              <a:gd name="T59" fmla="*/ 319 h 559"/>
              <a:gd name="T60" fmla="*/ 259 w 297"/>
              <a:gd name="T61" fmla="*/ 355 h 559"/>
              <a:gd name="T62" fmla="*/ 271 w 297"/>
              <a:gd name="T63" fmla="*/ 398 h 559"/>
              <a:gd name="T64" fmla="*/ 278 w 297"/>
              <a:gd name="T65" fmla="*/ 444 h 559"/>
              <a:gd name="T66" fmla="*/ 283 w 297"/>
              <a:gd name="T67" fmla="*/ 495 h 559"/>
              <a:gd name="T68" fmla="*/ 284 w 297"/>
              <a:gd name="T69" fmla="*/ 554 h 559"/>
              <a:gd name="T70" fmla="*/ 286 w 297"/>
              <a:gd name="T71" fmla="*/ 550 h 559"/>
              <a:gd name="T72" fmla="*/ 284 w 297"/>
              <a:gd name="T73" fmla="*/ 554 h 559"/>
              <a:gd name="T74" fmla="*/ 287 w 297"/>
              <a:gd name="T75" fmla="*/ 558 h 559"/>
              <a:gd name="T76" fmla="*/ 291 w 297"/>
              <a:gd name="T77" fmla="*/ 559 h 559"/>
              <a:gd name="T78" fmla="*/ 294 w 297"/>
              <a:gd name="T79" fmla="*/ 558 h 559"/>
              <a:gd name="T80" fmla="*/ 297 w 297"/>
              <a:gd name="T81" fmla="*/ 554 h 559"/>
              <a:gd name="T82" fmla="*/ 296 w 297"/>
              <a:gd name="T83" fmla="*/ 558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7" h="559">
                <a:moveTo>
                  <a:pt x="296" y="558"/>
                </a:moveTo>
                <a:lnTo>
                  <a:pt x="297" y="554"/>
                </a:lnTo>
                <a:lnTo>
                  <a:pt x="296" y="495"/>
                </a:lnTo>
                <a:lnTo>
                  <a:pt x="291" y="442"/>
                </a:lnTo>
                <a:lnTo>
                  <a:pt x="283" y="395"/>
                </a:lnTo>
                <a:lnTo>
                  <a:pt x="272" y="353"/>
                </a:lnTo>
                <a:lnTo>
                  <a:pt x="259" y="314"/>
                </a:lnTo>
                <a:lnTo>
                  <a:pt x="243" y="281"/>
                </a:lnTo>
                <a:lnTo>
                  <a:pt x="226" y="248"/>
                </a:lnTo>
                <a:lnTo>
                  <a:pt x="207" y="221"/>
                </a:lnTo>
                <a:lnTo>
                  <a:pt x="186" y="193"/>
                </a:lnTo>
                <a:lnTo>
                  <a:pt x="163" y="168"/>
                </a:lnTo>
                <a:lnTo>
                  <a:pt x="140" y="142"/>
                </a:lnTo>
                <a:lnTo>
                  <a:pt x="115" y="117"/>
                </a:lnTo>
                <a:lnTo>
                  <a:pt x="90" y="91"/>
                </a:lnTo>
                <a:lnTo>
                  <a:pt x="64" y="62"/>
                </a:lnTo>
                <a:lnTo>
                  <a:pt x="37" y="32"/>
                </a:lnTo>
                <a:lnTo>
                  <a:pt x="10" y="0"/>
                </a:lnTo>
                <a:lnTo>
                  <a:pt x="0" y="7"/>
                </a:lnTo>
                <a:lnTo>
                  <a:pt x="27" y="40"/>
                </a:lnTo>
                <a:lnTo>
                  <a:pt x="54" y="70"/>
                </a:lnTo>
                <a:lnTo>
                  <a:pt x="80" y="98"/>
                </a:lnTo>
                <a:lnTo>
                  <a:pt x="105" y="125"/>
                </a:lnTo>
                <a:lnTo>
                  <a:pt x="130" y="150"/>
                </a:lnTo>
                <a:lnTo>
                  <a:pt x="153" y="176"/>
                </a:lnTo>
                <a:lnTo>
                  <a:pt x="176" y="201"/>
                </a:lnTo>
                <a:lnTo>
                  <a:pt x="197" y="228"/>
                </a:lnTo>
                <a:lnTo>
                  <a:pt x="216" y="256"/>
                </a:lnTo>
                <a:lnTo>
                  <a:pt x="233" y="286"/>
                </a:lnTo>
                <a:lnTo>
                  <a:pt x="247" y="319"/>
                </a:lnTo>
                <a:lnTo>
                  <a:pt x="259" y="355"/>
                </a:lnTo>
                <a:lnTo>
                  <a:pt x="271" y="398"/>
                </a:lnTo>
                <a:lnTo>
                  <a:pt x="278" y="444"/>
                </a:lnTo>
                <a:lnTo>
                  <a:pt x="283" y="495"/>
                </a:lnTo>
                <a:lnTo>
                  <a:pt x="284" y="554"/>
                </a:lnTo>
                <a:lnTo>
                  <a:pt x="286" y="550"/>
                </a:lnTo>
                <a:lnTo>
                  <a:pt x="284" y="554"/>
                </a:lnTo>
                <a:lnTo>
                  <a:pt x="287" y="558"/>
                </a:lnTo>
                <a:lnTo>
                  <a:pt x="291" y="559"/>
                </a:lnTo>
                <a:lnTo>
                  <a:pt x="294" y="558"/>
                </a:lnTo>
                <a:lnTo>
                  <a:pt x="297" y="554"/>
                </a:lnTo>
                <a:lnTo>
                  <a:pt x="296" y="5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5" name="Freeform 47">
            <a:extLst>
              <a:ext uri="{FF2B5EF4-FFF2-40B4-BE49-F238E27FC236}">
                <a16:creationId xmlns:a16="http://schemas.microsoft.com/office/drawing/2014/main" id="{71B6A8E6-38CE-B2AD-DD13-19ABCE598847}"/>
              </a:ext>
            </a:extLst>
          </p:cNvPr>
          <p:cNvSpPr>
            <a:spLocks noChangeAspect="1"/>
          </p:cNvSpPr>
          <p:nvPr/>
        </p:nvSpPr>
        <p:spPr bwMode="auto">
          <a:xfrm>
            <a:off x="5359400" y="4919214"/>
            <a:ext cx="52388" cy="61912"/>
          </a:xfrm>
          <a:custGeom>
            <a:avLst/>
            <a:gdLst>
              <a:gd name="T0" fmla="*/ 12 w 69"/>
              <a:gd name="T1" fmla="*/ 76 h 82"/>
              <a:gd name="T2" fmla="*/ 11 w 69"/>
              <a:gd name="T3" fmla="*/ 80 h 82"/>
              <a:gd name="T4" fmla="*/ 69 w 69"/>
              <a:gd name="T5" fmla="*/ 8 h 82"/>
              <a:gd name="T6" fmla="*/ 59 w 69"/>
              <a:gd name="T7" fmla="*/ 0 h 82"/>
              <a:gd name="T8" fmla="*/ 1 w 69"/>
              <a:gd name="T9" fmla="*/ 72 h 82"/>
              <a:gd name="T10" fmla="*/ 0 w 69"/>
              <a:gd name="T11" fmla="*/ 76 h 82"/>
              <a:gd name="T12" fmla="*/ 1 w 69"/>
              <a:gd name="T13" fmla="*/ 72 h 82"/>
              <a:gd name="T14" fmla="*/ 0 w 69"/>
              <a:gd name="T15" fmla="*/ 77 h 82"/>
              <a:gd name="T16" fmla="*/ 2 w 69"/>
              <a:gd name="T17" fmla="*/ 81 h 82"/>
              <a:gd name="T18" fmla="*/ 7 w 69"/>
              <a:gd name="T19" fmla="*/ 82 h 82"/>
              <a:gd name="T20" fmla="*/ 11 w 69"/>
              <a:gd name="T21" fmla="*/ 80 h 82"/>
              <a:gd name="T22" fmla="*/ 12 w 69"/>
              <a:gd name="T23" fmla="*/ 7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82">
                <a:moveTo>
                  <a:pt x="12" y="76"/>
                </a:moveTo>
                <a:lnTo>
                  <a:pt x="11" y="80"/>
                </a:lnTo>
                <a:lnTo>
                  <a:pt x="69" y="8"/>
                </a:lnTo>
                <a:lnTo>
                  <a:pt x="59" y="0"/>
                </a:lnTo>
                <a:lnTo>
                  <a:pt x="1" y="72"/>
                </a:lnTo>
                <a:lnTo>
                  <a:pt x="0" y="76"/>
                </a:lnTo>
                <a:lnTo>
                  <a:pt x="1" y="72"/>
                </a:lnTo>
                <a:lnTo>
                  <a:pt x="0" y="77"/>
                </a:lnTo>
                <a:lnTo>
                  <a:pt x="2" y="81"/>
                </a:lnTo>
                <a:lnTo>
                  <a:pt x="7" y="82"/>
                </a:lnTo>
                <a:lnTo>
                  <a:pt x="11" y="80"/>
                </a:lnTo>
                <a:lnTo>
                  <a:pt x="12" y="7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6" name="Freeform 48">
            <a:extLst>
              <a:ext uri="{FF2B5EF4-FFF2-40B4-BE49-F238E27FC236}">
                <a16:creationId xmlns:a16="http://schemas.microsoft.com/office/drawing/2014/main" id="{0961B6ED-C5A7-464E-98CB-AB767BBC3348}"/>
              </a:ext>
            </a:extLst>
          </p:cNvPr>
          <p:cNvSpPr>
            <a:spLocks noChangeAspect="1"/>
          </p:cNvSpPr>
          <p:nvPr/>
        </p:nvSpPr>
        <p:spPr bwMode="auto">
          <a:xfrm>
            <a:off x="5359400" y="4976364"/>
            <a:ext cx="444500" cy="720725"/>
          </a:xfrm>
          <a:custGeom>
            <a:avLst/>
            <a:gdLst>
              <a:gd name="T0" fmla="*/ 588 w 589"/>
              <a:gd name="T1" fmla="*/ 946 h 956"/>
              <a:gd name="T2" fmla="*/ 548 w 589"/>
              <a:gd name="T3" fmla="*/ 897 h 956"/>
              <a:gd name="T4" fmla="*/ 505 w 589"/>
              <a:gd name="T5" fmla="*/ 849 h 956"/>
              <a:gd name="T6" fmla="*/ 459 w 589"/>
              <a:gd name="T7" fmla="*/ 799 h 956"/>
              <a:gd name="T8" fmla="*/ 412 w 589"/>
              <a:gd name="T9" fmla="*/ 746 h 956"/>
              <a:gd name="T10" fmla="*/ 364 w 589"/>
              <a:gd name="T11" fmla="*/ 694 h 956"/>
              <a:gd name="T12" fmla="*/ 317 w 589"/>
              <a:gd name="T13" fmla="*/ 639 h 956"/>
              <a:gd name="T14" fmla="*/ 269 w 589"/>
              <a:gd name="T15" fmla="*/ 584 h 956"/>
              <a:gd name="T16" fmla="*/ 223 w 589"/>
              <a:gd name="T17" fmla="*/ 527 h 956"/>
              <a:gd name="T18" fmla="*/ 181 w 589"/>
              <a:gd name="T19" fmla="*/ 467 h 956"/>
              <a:gd name="T20" fmla="*/ 140 w 589"/>
              <a:gd name="T21" fmla="*/ 406 h 956"/>
              <a:gd name="T22" fmla="*/ 105 w 589"/>
              <a:gd name="T23" fmla="*/ 345 h 956"/>
              <a:gd name="T24" fmla="*/ 74 w 589"/>
              <a:gd name="T25" fmla="*/ 280 h 956"/>
              <a:gd name="T26" fmla="*/ 49 w 589"/>
              <a:gd name="T27" fmla="*/ 212 h 956"/>
              <a:gd name="T28" fmla="*/ 29 w 589"/>
              <a:gd name="T29" fmla="*/ 145 h 956"/>
              <a:gd name="T30" fmla="*/ 16 w 589"/>
              <a:gd name="T31" fmla="*/ 73 h 956"/>
              <a:gd name="T32" fmla="*/ 12 w 589"/>
              <a:gd name="T33" fmla="*/ 0 h 956"/>
              <a:gd name="T34" fmla="*/ 1 w 589"/>
              <a:gd name="T35" fmla="*/ 38 h 956"/>
              <a:gd name="T36" fmla="*/ 10 w 589"/>
              <a:gd name="T37" fmla="*/ 111 h 956"/>
              <a:gd name="T38" fmla="*/ 25 w 589"/>
              <a:gd name="T39" fmla="*/ 182 h 956"/>
              <a:gd name="T40" fmla="*/ 47 w 589"/>
              <a:gd name="T41" fmla="*/ 251 h 956"/>
              <a:gd name="T42" fmla="*/ 77 w 589"/>
              <a:gd name="T43" fmla="*/ 317 h 956"/>
              <a:gd name="T44" fmla="*/ 112 w 589"/>
              <a:gd name="T45" fmla="*/ 381 h 956"/>
              <a:gd name="T46" fmla="*/ 150 w 589"/>
              <a:gd name="T47" fmla="*/ 444 h 956"/>
              <a:gd name="T48" fmla="*/ 192 w 589"/>
              <a:gd name="T49" fmla="*/ 504 h 956"/>
              <a:gd name="T50" fmla="*/ 236 w 589"/>
              <a:gd name="T51" fmla="*/ 563 h 956"/>
              <a:gd name="T52" fmla="*/ 283 w 589"/>
              <a:gd name="T53" fmla="*/ 619 h 956"/>
              <a:gd name="T54" fmla="*/ 331 w 589"/>
              <a:gd name="T55" fmla="*/ 674 h 956"/>
              <a:gd name="T56" fmla="*/ 378 w 589"/>
              <a:gd name="T57" fmla="*/ 728 h 956"/>
              <a:gd name="T58" fmla="*/ 425 w 589"/>
              <a:gd name="T59" fmla="*/ 780 h 956"/>
              <a:gd name="T60" fmla="*/ 473 w 589"/>
              <a:gd name="T61" fmla="*/ 831 h 956"/>
              <a:gd name="T62" fmla="*/ 516 w 589"/>
              <a:gd name="T63" fmla="*/ 881 h 956"/>
              <a:gd name="T64" fmla="*/ 558 w 589"/>
              <a:gd name="T65" fmla="*/ 930 h 956"/>
              <a:gd name="T66" fmla="*/ 583 w 589"/>
              <a:gd name="T67" fmla="*/ 956 h 956"/>
              <a:gd name="T68" fmla="*/ 583 w 589"/>
              <a:gd name="T69" fmla="*/ 956 h 956"/>
              <a:gd name="T70" fmla="*/ 589 w 589"/>
              <a:gd name="T71" fmla="*/ 951 h 956"/>
              <a:gd name="T72" fmla="*/ 583 w 589"/>
              <a:gd name="T73" fmla="*/ 943 h 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89" h="956">
                <a:moveTo>
                  <a:pt x="583" y="943"/>
                </a:moveTo>
                <a:lnTo>
                  <a:pt x="588" y="946"/>
                </a:lnTo>
                <a:lnTo>
                  <a:pt x="568" y="922"/>
                </a:lnTo>
                <a:lnTo>
                  <a:pt x="548" y="897"/>
                </a:lnTo>
                <a:lnTo>
                  <a:pt x="526" y="874"/>
                </a:lnTo>
                <a:lnTo>
                  <a:pt x="505" y="849"/>
                </a:lnTo>
                <a:lnTo>
                  <a:pt x="483" y="824"/>
                </a:lnTo>
                <a:lnTo>
                  <a:pt x="459" y="799"/>
                </a:lnTo>
                <a:lnTo>
                  <a:pt x="435" y="772"/>
                </a:lnTo>
                <a:lnTo>
                  <a:pt x="412" y="746"/>
                </a:lnTo>
                <a:lnTo>
                  <a:pt x="388" y="720"/>
                </a:lnTo>
                <a:lnTo>
                  <a:pt x="364" y="694"/>
                </a:lnTo>
                <a:lnTo>
                  <a:pt x="341" y="666"/>
                </a:lnTo>
                <a:lnTo>
                  <a:pt x="317" y="639"/>
                </a:lnTo>
                <a:lnTo>
                  <a:pt x="293" y="612"/>
                </a:lnTo>
                <a:lnTo>
                  <a:pt x="269" y="584"/>
                </a:lnTo>
                <a:lnTo>
                  <a:pt x="246" y="555"/>
                </a:lnTo>
                <a:lnTo>
                  <a:pt x="223" y="527"/>
                </a:lnTo>
                <a:lnTo>
                  <a:pt x="202" y="497"/>
                </a:lnTo>
                <a:lnTo>
                  <a:pt x="181" y="467"/>
                </a:lnTo>
                <a:lnTo>
                  <a:pt x="160" y="437"/>
                </a:lnTo>
                <a:lnTo>
                  <a:pt x="140" y="406"/>
                </a:lnTo>
                <a:lnTo>
                  <a:pt x="122" y="376"/>
                </a:lnTo>
                <a:lnTo>
                  <a:pt x="105" y="345"/>
                </a:lnTo>
                <a:lnTo>
                  <a:pt x="87" y="312"/>
                </a:lnTo>
                <a:lnTo>
                  <a:pt x="74" y="280"/>
                </a:lnTo>
                <a:lnTo>
                  <a:pt x="60" y="246"/>
                </a:lnTo>
                <a:lnTo>
                  <a:pt x="49" y="212"/>
                </a:lnTo>
                <a:lnTo>
                  <a:pt x="37" y="180"/>
                </a:lnTo>
                <a:lnTo>
                  <a:pt x="29" y="145"/>
                </a:lnTo>
                <a:lnTo>
                  <a:pt x="22" y="109"/>
                </a:lnTo>
                <a:lnTo>
                  <a:pt x="16" y="73"/>
                </a:lnTo>
                <a:lnTo>
                  <a:pt x="14" y="38"/>
                </a:lnTo>
                <a:lnTo>
                  <a:pt x="12" y="0"/>
                </a:lnTo>
                <a:lnTo>
                  <a:pt x="0" y="0"/>
                </a:lnTo>
                <a:lnTo>
                  <a:pt x="1" y="38"/>
                </a:lnTo>
                <a:lnTo>
                  <a:pt x="4" y="75"/>
                </a:lnTo>
                <a:lnTo>
                  <a:pt x="10" y="111"/>
                </a:lnTo>
                <a:lnTo>
                  <a:pt x="16" y="147"/>
                </a:lnTo>
                <a:lnTo>
                  <a:pt x="25" y="182"/>
                </a:lnTo>
                <a:lnTo>
                  <a:pt x="36" y="217"/>
                </a:lnTo>
                <a:lnTo>
                  <a:pt x="47" y="251"/>
                </a:lnTo>
                <a:lnTo>
                  <a:pt x="61" y="285"/>
                </a:lnTo>
                <a:lnTo>
                  <a:pt x="77" y="317"/>
                </a:lnTo>
                <a:lnTo>
                  <a:pt x="95" y="350"/>
                </a:lnTo>
                <a:lnTo>
                  <a:pt x="112" y="381"/>
                </a:lnTo>
                <a:lnTo>
                  <a:pt x="130" y="413"/>
                </a:lnTo>
                <a:lnTo>
                  <a:pt x="150" y="444"/>
                </a:lnTo>
                <a:lnTo>
                  <a:pt x="171" y="474"/>
                </a:lnTo>
                <a:lnTo>
                  <a:pt x="192" y="504"/>
                </a:lnTo>
                <a:lnTo>
                  <a:pt x="213" y="534"/>
                </a:lnTo>
                <a:lnTo>
                  <a:pt x="236" y="563"/>
                </a:lnTo>
                <a:lnTo>
                  <a:pt x="259" y="592"/>
                </a:lnTo>
                <a:lnTo>
                  <a:pt x="283" y="619"/>
                </a:lnTo>
                <a:lnTo>
                  <a:pt x="307" y="646"/>
                </a:lnTo>
                <a:lnTo>
                  <a:pt x="331" y="674"/>
                </a:lnTo>
                <a:lnTo>
                  <a:pt x="354" y="701"/>
                </a:lnTo>
                <a:lnTo>
                  <a:pt x="378" y="728"/>
                </a:lnTo>
                <a:lnTo>
                  <a:pt x="402" y="754"/>
                </a:lnTo>
                <a:lnTo>
                  <a:pt x="425" y="780"/>
                </a:lnTo>
                <a:lnTo>
                  <a:pt x="449" y="806"/>
                </a:lnTo>
                <a:lnTo>
                  <a:pt x="473" y="831"/>
                </a:lnTo>
                <a:lnTo>
                  <a:pt x="495" y="856"/>
                </a:lnTo>
                <a:lnTo>
                  <a:pt x="516" y="881"/>
                </a:lnTo>
                <a:lnTo>
                  <a:pt x="538" y="905"/>
                </a:lnTo>
                <a:lnTo>
                  <a:pt x="558" y="930"/>
                </a:lnTo>
                <a:lnTo>
                  <a:pt x="578" y="953"/>
                </a:lnTo>
                <a:lnTo>
                  <a:pt x="583" y="956"/>
                </a:lnTo>
                <a:lnTo>
                  <a:pt x="578" y="953"/>
                </a:lnTo>
                <a:lnTo>
                  <a:pt x="583" y="956"/>
                </a:lnTo>
                <a:lnTo>
                  <a:pt x="586" y="955"/>
                </a:lnTo>
                <a:lnTo>
                  <a:pt x="589" y="951"/>
                </a:lnTo>
                <a:lnTo>
                  <a:pt x="588" y="946"/>
                </a:lnTo>
                <a:lnTo>
                  <a:pt x="583" y="94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7" name="Freeform 49">
            <a:extLst>
              <a:ext uri="{FF2B5EF4-FFF2-40B4-BE49-F238E27FC236}">
                <a16:creationId xmlns:a16="http://schemas.microsoft.com/office/drawing/2014/main" id="{7540B94E-E739-2DBD-0DFD-159C31D2EB2C}"/>
              </a:ext>
            </a:extLst>
          </p:cNvPr>
          <p:cNvSpPr>
            <a:spLocks noChangeAspect="1"/>
          </p:cNvSpPr>
          <p:nvPr/>
        </p:nvSpPr>
        <p:spPr bwMode="auto">
          <a:xfrm>
            <a:off x="5799138" y="5633589"/>
            <a:ext cx="392112" cy="63500"/>
          </a:xfrm>
          <a:custGeom>
            <a:avLst/>
            <a:gdLst>
              <a:gd name="T0" fmla="*/ 507 w 520"/>
              <a:gd name="T1" fmla="*/ 4 h 85"/>
              <a:gd name="T2" fmla="*/ 514 w 520"/>
              <a:gd name="T3" fmla="*/ 0 h 85"/>
              <a:gd name="T4" fmla="*/ 481 w 520"/>
              <a:gd name="T5" fmla="*/ 1 h 85"/>
              <a:gd name="T6" fmla="*/ 450 w 520"/>
              <a:gd name="T7" fmla="*/ 3 h 85"/>
              <a:gd name="T8" fmla="*/ 416 w 520"/>
              <a:gd name="T9" fmla="*/ 6 h 85"/>
              <a:gd name="T10" fmla="*/ 384 w 520"/>
              <a:gd name="T11" fmla="*/ 11 h 85"/>
              <a:gd name="T12" fmla="*/ 351 w 520"/>
              <a:gd name="T13" fmla="*/ 16 h 85"/>
              <a:gd name="T14" fmla="*/ 320 w 520"/>
              <a:gd name="T15" fmla="*/ 23 h 85"/>
              <a:gd name="T16" fmla="*/ 288 w 520"/>
              <a:gd name="T17" fmla="*/ 30 h 85"/>
              <a:gd name="T18" fmla="*/ 255 w 520"/>
              <a:gd name="T19" fmla="*/ 36 h 85"/>
              <a:gd name="T20" fmla="*/ 223 w 520"/>
              <a:gd name="T21" fmla="*/ 42 h 85"/>
              <a:gd name="T22" fmla="*/ 190 w 520"/>
              <a:gd name="T23" fmla="*/ 50 h 85"/>
              <a:gd name="T24" fmla="*/ 159 w 520"/>
              <a:gd name="T25" fmla="*/ 56 h 85"/>
              <a:gd name="T26" fmla="*/ 127 w 520"/>
              <a:gd name="T27" fmla="*/ 61 h 85"/>
              <a:gd name="T28" fmla="*/ 94 w 520"/>
              <a:gd name="T29" fmla="*/ 66 h 85"/>
              <a:gd name="T30" fmla="*/ 63 w 520"/>
              <a:gd name="T31" fmla="*/ 70 h 85"/>
              <a:gd name="T32" fmla="*/ 32 w 520"/>
              <a:gd name="T33" fmla="*/ 71 h 85"/>
              <a:gd name="T34" fmla="*/ 0 w 520"/>
              <a:gd name="T35" fmla="*/ 72 h 85"/>
              <a:gd name="T36" fmla="*/ 0 w 520"/>
              <a:gd name="T37" fmla="*/ 85 h 85"/>
              <a:gd name="T38" fmla="*/ 32 w 520"/>
              <a:gd name="T39" fmla="*/ 84 h 85"/>
              <a:gd name="T40" fmla="*/ 63 w 520"/>
              <a:gd name="T41" fmla="*/ 82 h 85"/>
              <a:gd name="T42" fmla="*/ 97 w 520"/>
              <a:gd name="T43" fmla="*/ 79 h 85"/>
              <a:gd name="T44" fmla="*/ 129 w 520"/>
              <a:gd name="T45" fmla="*/ 74 h 85"/>
              <a:gd name="T46" fmla="*/ 162 w 520"/>
              <a:gd name="T47" fmla="*/ 69 h 85"/>
              <a:gd name="T48" fmla="*/ 193 w 520"/>
              <a:gd name="T49" fmla="*/ 62 h 85"/>
              <a:gd name="T50" fmla="*/ 225 w 520"/>
              <a:gd name="T51" fmla="*/ 55 h 85"/>
              <a:gd name="T52" fmla="*/ 258 w 520"/>
              <a:gd name="T53" fmla="*/ 49 h 85"/>
              <a:gd name="T54" fmla="*/ 290 w 520"/>
              <a:gd name="T55" fmla="*/ 42 h 85"/>
              <a:gd name="T56" fmla="*/ 323 w 520"/>
              <a:gd name="T57" fmla="*/ 35 h 85"/>
              <a:gd name="T58" fmla="*/ 354 w 520"/>
              <a:gd name="T59" fmla="*/ 29 h 85"/>
              <a:gd name="T60" fmla="*/ 386 w 520"/>
              <a:gd name="T61" fmla="*/ 24 h 85"/>
              <a:gd name="T62" fmla="*/ 419 w 520"/>
              <a:gd name="T63" fmla="*/ 19 h 85"/>
              <a:gd name="T64" fmla="*/ 450 w 520"/>
              <a:gd name="T65" fmla="*/ 15 h 85"/>
              <a:gd name="T66" fmla="*/ 481 w 520"/>
              <a:gd name="T67" fmla="*/ 14 h 85"/>
              <a:gd name="T68" fmla="*/ 514 w 520"/>
              <a:gd name="T69" fmla="*/ 13 h 85"/>
              <a:gd name="T70" fmla="*/ 520 w 520"/>
              <a:gd name="T71" fmla="*/ 9 h 85"/>
              <a:gd name="T72" fmla="*/ 514 w 520"/>
              <a:gd name="T73" fmla="*/ 13 h 85"/>
              <a:gd name="T74" fmla="*/ 517 w 520"/>
              <a:gd name="T75" fmla="*/ 10 h 85"/>
              <a:gd name="T76" fmla="*/ 520 w 520"/>
              <a:gd name="T77" fmla="*/ 6 h 85"/>
              <a:gd name="T78" fmla="*/ 517 w 520"/>
              <a:gd name="T79" fmla="*/ 3 h 85"/>
              <a:gd name="T80" fmla="*/ 514 w 520"/>
              <a:gd name="T81" fmla="*/ 0 h 85"/>
              <a:gd name="T82" fmla="*/ 507 w 520"/>
              <a:gd name="T83" fmla="*/ 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20" h="85">
                <a:moveTo>
                  <a:pt x="507" y="4"/>
                </a:moveTo>
                <a:lnTo>
                  <a:pt x="514" y="0"/>
                </a:lnTo>
                <a:lnTo>
                  <a:pt x="481" y="1"/>
                </a:lnTo>
                <a:lnTo>
                  <a:pt x="450" y="3"/>
                </a:lnTo>
                <a:lnTo>
                  <a:pt x="416" y="6"/>
                </a:lnTo>
                <a:lnTo>
                  <a:pt x="384" y="11"/>
                </a:lnTo>
                <a:lnTo>
                  <a:pt x="351" y="16"/>
                </a:lnTo>
                <a:lnTo>
                  <a:pt x="320" y="23"/>
                </a:lnTo>
                <a:lnTo>
                  <a:pt x="288" y="30"/>
                </a:lnTo>
                <a:lnTo>
                  <a:pt x="255" y="36"/>
                </a:lnTo>
                <a:lnTo>
                  <a:pt x="223" y="42"/>
                </a:lnTo>
                <a:lnTo>
                  <a:pt x="190" y="50"/>
                </a:lnTo>
                <a:lnTo>
                  <a:pt x="159" y="56"/>
                </a:lnTo>
                <a:lnTo>
                  <a:pt x="127" y="61"/>
                </a:lnTo>
                <a:lnTo>
                  <a:pt x="94" y="66"/>
                </a:lnTo>
                <a:lnTo>
                  <a:pt x="63" y="70"/>
                </a:lnTo>
                <a:lnTo>
                  <a:pt x="32" y="71"/>
                </a:lnTo>
                <a:lnTo>
                  <a:pt x="0" y="72"/>
                </a:lnTo>
                <a:lnTo>
                  <a:pt x="0" y="85"/>
                </a:lnTo>
                <a:lnTo>
                  <a:pt x="32" y="84"/>
                </a:lnTo>
                <a:lnTo>
                  <a:pt x="63" y="82"/>
                </a:lnTo>
                <a:lnTo>
                  <a:pt x="97" y="79"/>
                </a:lnTo>
                <a:lnTo>
                  <a:pt x="129" y="74"/>
                </a:lnTo>
                <a:lnTo>
                  <a:pt x="162" y="69"/>
                </a:lnTo>
                <a:lnTo>
                  <a:pt x="193" y="62"/>
                </a:lnTo>
                <a:lnTo>
                  <a:pt x="225" y="55"/>
                </a:lnTo>
                <a:lnTo>
                  <a:pt x="258" y="49"/>
                </a:lnTo>
                <a:lnTo>
                  <a:pt x="290" y="42"/>
                </a:lnTo>
                <a:lnTo>
                  <a:pt x="323" y="35"/>
                </a:lnTo>
                <a:lnTo>
                  <a:pt x="354" y="29"/>
                </a:lnTo>
                <a:lnTo>
                  <a:pt x="386" y="24"/>
                </a:lnTo>
                <a:lnTo>
                  <a:pt x="419" y="19"/>
                </a:lnTo>
                <a:lnTo>
                  <a:pt x="450" y="15"/>
                </a:lnTo>
                <a:lnTo>
                  <a:pt x="481" y="14"/>
                </a:lnTo>
                <a:lnTo>
                  <a:pt x="514" y="13"/>
                </a:lnTo>
                <a:lnTo>
                  <a:pt x="520" y="9"/>
                </a:lnTo>
                <a:lnTo>
                  <a:pt x="514" y="13"/>
                </a:lnTo>
                <a:lnTo>
                  <a:pt x="517" y="10"/>
                </a:lnTo>
                <a:lnTo>
                  <a:pt x="520" y="6"/>
                </a:lnTo>
                <a:lnTo>
                  <a:pt x="517" y="3"/>
                </a:lnTo>
                <a:lnTo>
                  <a:pt x="514" y="0"/>
                </a:lnTo>
                <a:lnTo>
                  <a:pt x="507" y="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8" name="Freeform 50">
            <a:extLst>
              <a:ext uri="{FF2B5EF4-FFF2-40B4-BE49-F238E27FC236}">
                <a16:creationId xmlns:a16="http://schemas.microsoft.com/office/drawing/2014/main" id="{0089D3ED-8278-B618-41DC-8434EDFC5C5F}"/>
              </a:ext>
            </a:extLst>
          </p:cNvPr>
          <p:cNvSpPr>
            <a:spLocks noChangeAspect="1"/>
          </p:cNvSpPr>
          <p:nvPr/>
        </p:nvSpPr>
        <p:spPr bwMode="auto">
          <a:xfrm>
            <a:off x="6181725" y="5411339"/>
            <a:ext cx="204788" cy="228600"/>
          </a:xfrm>
          <a:custGeom>
            <a:avLst/>
            <a:gdLst>
              <a:gd name="T0" fmla="*/ 260 w 272"/>
              <a:gd name="T1" fmla="*/ 6 h 302"/>
              <a:gd name="T2" fmla="*/ 263 w 272"/>
              <a:gd name="T3" fmla="*/ 0 h 302"/>
              <a:gd name="T4" fmla="*/ 247 w 272"/>
              <a:gd name="T5" fmla="*/ 9 h 302"/>
              <a:gd name="T6" fmla="*/ 229 w 272"/>
              <a:gd name="T7" fmla="*/ 19 h 302"/>
              <a:gd name="T8" fmla="*/ 211 w 272"/>
              <a:gd name="T9" fmla="*/ 30 h 302"/>
              <a:gd name="T10" fmla="*/ 194 w 272"/>
              <a:gd name="T11" fmla="*/ 42 h 302"/>
              <a:gd name="T12" fmla="*/ 175 w 272"/>
              <a:gd name="T13" fmla="*/ 56 h 302"/>
              <a:gd name="T14" fmla="*/ 157 w 272"/>
              <a:gd name="T15" fmla="*/ 72 h 302"/>
              <a:gd name="T16" fmla="*/ 140 w 272"/>
              <a:gd name="T17" fmla="*/ 88 h 302"/>
              <a:gd name="T18" fmla="*/ 120 w 272"/>
              <a:gd name="T19" fmla="*/ 108 h 302"/>
              <a:gd name="T20" fmla="*/ 104 w 272"/>
              <a:gd name="T21" fmla="*/ 128 h 302"/>
              <a:gd name="T22" fmla="*/ 86 w 272"/>
              <a:gd name="T23" fmla="*/ 148 h 302"/>
              <a:gd name="T24" fmla="*/ 70 w 272"/>
              <a:gd name="T25" fmla="*/ 171 h 302"/>
              <a:gd name="T26" fmla="*/ 54 w 272"/>
              <a:gd name="T27" fmla="*/ 193 h 302"/>
              <a:gd name="T28" fmla="*/ 40 w 272"/>
              <a:gd name="T29" fmla="*/ 218 h 302"/>
              <a:gd name="T30" fmla="*/ 26 w 272"/>
              <a:gd name="T31" fmla="*/ 244 h 302"/>
              <a:gd name="T32" fmla="*/ 11 w 272"/>
              <a:gd name="T33" fmla="*/ 269 h 302"/>
              <a:gd name="T34" fmla="*/ 0 w 272"/>
              <a:gd name="T35" fmla="*/ 297 h 302"/>
              <a:gd name="T36" fmla="*/ 13 w 272"/>
              <a:gd name="T37" fmla="*/ 302 h 302"/>
              <a:gd name="T38" fmla="*/ 24 w 272"/>
              <a:gd name="T39" fmla="*/ 274 h 302"/>
              <a:gd name="T40" fmla="*/ 36 w 272"/>
              <a:gd name="T41" fmla="*/ 249 h 302"/>
              <a:gd name="T42" fmla="*/ 50 w 272"/>
              <a:gd name="T43" fmla="*/ 223 h 302"/>
              <a:gd name="T44" fmla="*/ 64 w 272"/>
              <a:gd name="T45" fmla="*/ 201 h 302"/>
              <a:gd name="T46" fmla="*/ 80 w 272"/>
              <a:gd name="T47" fmla="*/ 178 h 302"/>
              <a:gd name="T48" fmla="*/ 96 w 272"/>
              <a:gd name="T49" fmla="*/ 156 h 302"/>
              <a:gd name="T50" fmla="*/ 114 w 272"/>
              <a:gd name="T51" fmla="*/ 136 h 302"/>
              <a:gd name="T52" fmla="*/ 130 w 272"/>
              <a:gd name="T53" fmla="*/ 116 h 302"/>
              <a:gd name="T54" fmla="*/ 147 w 272"/>
              <a:gd name="T55" fmla="*/ 98 h 302"/>
              <a:gd name="T56" fmla="*/ 165 w 272"/>
              <a:gd name="T57" fmla="*/ 82 h 302"/>
              <a:gd name="T58" fmla="*/ 182 w 272"/>
              <a:gd name="T59" fmla="*/ 66 h 302"/>
              <a:gd name="T60" fmla="*/ 201 w 272"/>
              <a:gd name="T61" fmla="*/ 52 h 302"/>
              <a:gd name="T62" fmla="*/ 219 w 272"/>
              <a:gd name="T63" fmla="*/ 40 h 302"/>
              <a:gd name="T64" fmla="*/ 236 w 272"/>
              <a:gd name="T65" fmla="*/ 29 h 302"/>
              <a:gd name="T66" fmla="*/ 252 w 272"/>
              <a:gd name="T67" fmla="*/ 19 h 302"/>
              <a:gd name="T68" fmla="*/ 268 w 272"/>
              <a:gd name="T69" fmla="*/ 12 h 302"/>
              <a:gd name="T70" fmla="*/ 272 w 272"/>
              <a:gd name="T71" fmla="*/ 6 h 302"/>
              <a:gd name="T72" fmla="*/ 268 w 272"/>
              <a:gd name="T73" fmla="*/ 12 h 302"/>
              <a:gd name="T74" fmla="*/ 272 w 272"/>
              <a:gd name="T75" fmla="*/ 9 h 302"/>
              <a:gd name="T76" fmla="*/ 272 w 272"/>
              <a:gd name="T77" fmla="*/ 4 h 302"/>
              <a:gd name="T78" fmla="*/ 268 w 272"/>
              <a:gd name="T79" fmla="*/ 0 h 302"/>
              <a:gd name="T80" fmla="*/ 263 w 272"/>
              <a:gd name="T81" fmla="*/ 0 h 302"/>
              <a:gd name="T82" fmla="*/ 260 w 272"/>
              <a:gd name="T83" fmla="*/ 6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2" h="302">
                <a:moveTo>
                  <a:pt x="260" y="6"/>
                </a:moveTo>
                <a:lnTo>
                  <a:pt x="263" y="0"/>
                </a:lnTo>
                <a:lnTo>
                  <a:pt x="247" y="9"/>
                </a:lnTo>
                <a:lnTo>
                  <a:pt x="229" y="19"/>
                </a:lnTo>
                <a:lnTo>
                  <a:pt x="211" y="30"/>
                </a:lnTo>
                <a:lnTo>
                  <a:pt x="194" y="42"/>
                </a:lnTo>
                <a:lnTo>
                  <a:pt x="175" y="56"/>
                </a:lnTo>
                <a:lnTo>
                  <a:pt x="157" y="72"/>
                </a:lnTo>
                <a:lnTo>
                  <a:pt x="140" y="88"/>
                </a:lnTo>
                <a:lnTo>
                  <a:pt x="120" y="108"/>
                </a:lnTo>
                <a:lnTo>
                  <a:pt x="104" y="128"/>
                </a:lnTo>
                <a:lnTo>
                  <a:pt x="86" y="148"/>
                </a:lnTo>
                <a:lnTo>
                  <a:pt x="70" y="171"/>
                </a:lnTo>
                <a:lnTo>
                  <a:pt x="54" y="193"/>
                </a:lnTo>
                <a:lnTo>
                  <a:pt x="40" y="218"/>
                </a:lnTo>
                <a:lnTo>
                  <a:pt x="26" y="244"/>
                </a:lnTo>
                <a:lnTo>
                  <a:pt x="11" y="269"/>
                </a:lnTo>
                <a:lnTo>
                  <a:pt x="0" y="297"/>
                </a:lnTo>
                <a:lnTo>
                  <a:pt x="13" y="302"/>
                </a:lnTo>
                <a:lnTo>
                  <a:pt x="24" y="274"/>
                </a:lnTo>
                <a:lnTo>
                  <a:pt x="36" y="249"/>
                </a:lnTo>
                <a:lnTo>
                  <a:pt x="50" y="223"/>
                </a:lnTo>
                <a:lnTo>
                  <a:pt x="64" y="201"/>
                </a:lnTo>
                <a:lnTo>
                  <a:pt x="80" y="178"/>
                </a:lnTo>
                <a:lnTo>
                  <a:pt x="96" y="156"/>
                </a:lnTo>
                <a:lnTo>
                  <a:pt x="114" y="136"/>
                </a:lnTo>
                <a:lnTo>
                  <a:pt x="130" y="116"/>
                </a:lnTo>
                <a:lnTo>
                  <a:pt x="147" y="98"/>
                </a:lnTo>
                <a:lnTo>
                  <a:pt x="165" y="82"/>
                </a:lnTo>
                <a:lnTo>
                  <a:pt x="182" y="66"/>
                </a:lnTo>
                <a:lnTo>
                  <a:pt x="201" y="52"/>
                </a:lnTo>
                <a:lnTo>
                  <a:pt x="219" y="40"/>
                </a:lnTo>
                <a:lnTo>
                  <a:pt x="236" y="29"/>
                </a:lnTo>
                <a:lnTo>
                  <a:pt x="252" y="19"/>
                </a:lnTo>
                <a:lnTo>
                  <a:pt x="268" y="12"/>
                </a:lnTo>
                <a:lnTo>
                  <a:pt x="272" y="6"/>
                </a:lnTo>
                <a:lnTo>
                  <a:pt x="268" y="12"/>
                </a:lnTo>
                <a:lnTo>
                  <a:pt x="272" y="9"/>
                </a:lnTo>
                <a:lnTo>
                  <a:pt x="272" y="4"/>
                </a:lnTo>
                <a:lnTo>
                  <a:pt x="268" y="0"/>
                </a:lnTo>
                <a:lnTo>
                  <a:pt x="263" y="0"/>
                </a:lnTo>
                <a:lnTo>
                  <a:pt x="26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9" name="Freeform 51">
            <a:extLst>
              <a:ext uri="{FF2B5EF4-FFF2-40B4-BE49-F238E27FC236}">
                <a16:creationId xmlns:a16="http://schemas.microsoft.com/office/drawing/2014/main" id="{1CF89770-A6D4-D933-D282-CAB625DAEC55}"/>
              </a:ext>
            </a:extLst>
          </p:cNvPr>
          <p:cNvSpPr>
            <a:spLocks noChangeAspect="1"/>
          </p:cNvSpPr>
          <p:nvPr/>
        </p:nvSpPr>
        <p:spPr bwMode="auto">
          <a:xfrm>
            <a:off x="6376988" y="5247826"/>
            <a:ext cx="9525" cy="168275"/>
          </a:xfrm>
          <a:custGeom>
            <a:avLst/>
            <a:gdLst>
              <a:gd name="T0" fmla="*/ 6 w 12"/>
              <a:gd name="T1" fmla="*/ 0 h 224"/>
              <a:gd name="T2" fmla="*/ 0 w 12"/>
              <a:gd name="T3" fmla="*/ 6 h 224"/>
              <a:gd name="T4" fmla="*/ 0 w 12"/>
              <a:gd name="T5" fmla="*/ 224 h 224"/>
              <a:gd name="T6" fmla="*/ 12 w 12"/>
              <a:gd name="T7" fmla="*/ 224 h 224"/>
              <a:gd name="T8" fmla="*/ 12 w 12"/>
              <a:gd name="T9" fmla="*/ 6 h 224"/>
              <a:gd name="T10" fmla="*/ 6 w 12"/>
              <a:gd name="T11" fmla="*/ 12 h 224"/>
              <a:gd name="T12" fmla="*/ 12 w 12"/>
              <a:gd name="T13" fmla="*/ 6 h 224"/>
              <a:gd name="T14" fmla="*/ 10 w 12"/>
              <a:gd name="T15" fmla="*/ 2 h 224"/>
              <a:gd name="T16" fmla="*/ 6 w 12"/>
              <a:gd name="T17" fmla="*/ 0 h 224"/>
              <a:gd name="T18" fmla="*/ 2 w 12"/>
              <a:gd name="T19" fmla="*/ 2 h 224"/>
              <a:gd name="T20" fmla="*/ 0 w 12"/>
              <a:gd name="T21" fmla="*/ 6 h 224"/>
              <a:gd name="T22" fmla="*/ 6 w 12"/>
              <a:gd name="T23" fmla="*/ 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224">
                <a:moveTo>
                  <a:pt x="6" y="0"/>
                </a:moveTo>
                <a:lnTo>
                  <a:pt x="0" y="6"/>
                </a:lnTo>
                <a:lnTo>
                  <a:pt x="0" y="224"/>
                </a:lnTo>
                <a:lnTo>
                  <a:pt x="12" y="224"/>
                </a:lnTo>
                <a:lnTo>
                  <a:pt x="12" y="6"/>
                </a:lnTo>
                <a:lnTo>
                  <a:pt x="6" y="12"/>
                </a:lnTo>
                <a:lnTo>
                  <a:pt x="12" y="6"/>
                </a:lnTo>
                <a:lnTo>
                  <a:pt x="10" y="2"/>
                </a:lnTo>
                <a:lnTo>
                  <a:pt x="6" y="0"/>
                </a:lnTo>
                <a:lnTo>
                  <a:pt x="2" y="2"/>
                </a:lnTo>
                <a:lnTo>
                  <a:pt x="0" y="6"/>
                </a:lnTo>
                <a:lnTo>
                  <a:pt x="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0" name="Freeform 52">
            <a:extLst>
              <a:ext uri="{FF2B5EF4-FFF2-40B4-BE49-F238E27FC236}">
                <a16:creationId xmlns:a16="http://schemas.microsoft.com/office/drawing/2014/main" id="{B9F6F1AB-6A79-FBA1-1801-DEAE6302878D}"/>
              </a:ext>
            </a:extLst>
          </p:cNvPr>
          <p:cNvSpPr>
            <a:spLocks noChangeAspect="1"/>
          </p:cNvSpPr>
          <p:nvPr/>
        </p:nvSpPr>
        <p:spPr bwMode="auto">
          <a:xfrm>
            <a:off x="6381750" y="4917626"/>
            <a:ext cx="285750" cy="339725"/>
          </a:xfrm>
          <a:custGeom>
            <a:avLst/>
            <a:gdLst>
              <a:gd name="T0" fmla="*/ 368 w 379"/>
              <a:gd name="T1" fmla="*/ 10 h 450"/>
              <a:gd name="T2" fmla="*/ 367 w 379"/>
              <a:gd name="T3" fmla="*/ 3 h 450"/>
              <a:gd name="T4" fmla="*/ 354 w 379"/>
              <a:gd name="T5" fmla="*/ 38 h 450"/>
              <a:gd name="T6" fmla="*/ 341 w 379"/>
              <a:gd name="T7" fmla="*/ 74 h 450"/>
              <a:gd name="T8" fmla="*/ 326 w 379"/>
              <a:gd name="T9" fmla="*/ 112 h 450"/>
              <a:gd name="T10" fmla="*/ 309 w 379"/>
              <a:gd name="T11" fmla="*/ 148 h 450"/>
              <a:gd name="T12" fmla="*/ 291 w 379"/>
              <a:gd name="T13" fmla="*/ 185 h 450"/>
              <a:gd name="T14" fmla="*/ 269 w 379"/>
              <a:gd name="T15" fmla="*/ 220 h 450"/>
              <a:gd name="T16" fmla="*/ 247 w 379"/>
              <a:gd name="T17" fmla="*/ 255 h 450"/>
              <a:gd name="T18" fmla="*/ 225 w 379"/>
              <a:gd name="T19" fmla="*/ 289 h 450"/>
              <a:gd name="T20" fmla="*/ 200 w 379"/>
              <a:gd name="T21" fmla="*/ 320 h 450"/>
              <a:gd name="T22" fmla="*/ 173 w 379"/>
              <a:gd name="T23" fmla="*/ 349 h 450"/>
              <a:gd name="T24" fmla="*/ 147 w 379"/>
              <a:gd name="T25" fmla="*/ 374 h 450"/>
              <a:gd name="T26" fmla="*/ 118 w 379"/>
              <a:gd name="T27" fmla="*/ 396 h 450"/>
              <a:gd name="T28" fmla="*/ 91 w 379"/>
              <a:gd name="T29" fmla="*/ 414 h 450"/>
              <a:gd name="T30" fmla="*/ 61 w 379"/>
              <a:gd name="T31" fmla="*/ 426 h 450"/>
              <a:gd name="T32" fmla="*/ 31 w 379"/>
              <a:gd name="T33" fmla="*/ 435 h 450"/>
              <a:gd name="T34" fmla="*/ 0 w 379"/>
              <a:gd name="T35" fmla="*/ 438 h 450"/>
              <a:gd name="T36" fmla="*/ 0 w 379"/>
              <a:gd name="T37" fmla="*/ 450 h 450"/>
              <a:gd name="T38" fmla="*/ 34 w 379"/>
              <a:gd name="T39" fmla="*/ 447 h 450"/>
              <a:gd name="T40" fmla="*/ 66 w 379"/>
              <a:gd name="T41" fmla="*/ 439 h 450"/>
              <a:gd name="T42" fmla="*/ 96 w 379"/>
              <a:gd name="T43" fmla="*/ 424 h 450"/>
              <a:gd name="T44" fmla="*/ 126 w 379"/>
              <a:gd name="T45" fmla="*/ 406 h 450"/>
              <a:gd name="T46" fmla="*/ 155 w 379"/>
              <a:gd name="T47" fmla="*/ 384 h 450"/>
              <a:gd name="T48" fmla="*/ 183 w 379"/>
              <a:gd name="T49" fmla="*/ 356 h 450"/>
              <a:gd name="T50" fmla="*/ 210 w 379"/>
              <a:gd name="T51" fmla="*/ 328 h 450"/>
              <a:gd name="T52" fmla="*/ 235 w 379"/>
              <a:gd name="T53" fmla="*/ 297 h 450"/>
              <a:gd name="T54" fmla="*/ 257 w 379"/>
              <a:gd name="T55" fmla="*/ 263 h 450"/>
              <a:gd name="T56" fmla="*/ 279 w 379"/>
              <a:gd name="T57" fmla="*/ 228 h 450"/>
              <a:gd name="T58" fmla="*/ 301 w 379"/>
              <a:gd name="T59" fmla="*/ 190 h 450"/>
              <a:gd name="T60" fmla="*/ 319 w 379"/>
              <a:gd name="T61" fmla="*/ 153 h 450"/>
              <a:gd name="T62" fmla="*/ 338 w 379"/>
              <a:gd name="T63" fmla="*/ 117 h 450"/>
              <a:gd name="T64" fmla="*/ 353 w 379"/>
              <a:gd name="T65" fmla="*/ 79 h 450"/>
              <a:gd name="T66" fmla="*/ 367 w 379"/>
              <a:gd name="T67" fmla="*/ 43 h 450"/>
              <a:gd name="T68" fmla="*/ 379 w 379"/>
              <a:gd name="T69" fmla="*/ 8 h 450"/>
              <a:gd name="T70" fmla="*/ 378 w 379"/>
              <a:gd name="T71" fmla="*/ 2 h 450"/>
              <a:gd name="T72" fmla="*/ 379 w 379"/>
              <a:gd name="T73" fmla="*/ 8 h 450"/>
              <a:gd name="T74" fmla="*/ 379 w 379"/>
              <a:gd name="T75" fmla="*/ 3 h 450"/>
              <a:gd name="T76" fmla="*/ 375 w 379"/>
              <a:gd name="T77" fmla="*/ 0 h 450"/>
              <a:gd name="T78" fmla="*/ 370 w 379"/>
              <a:gd name="T79" fmla="*/ 0 h 450"/>
              <a:gd name="T80" fmla="*/ 367 w 379"/>
              <a:gd name="T81" fmla="*/ 3 h 450"/>
              <a:gd name="T82" fmla="*/ 368 w 379"/>
              <a:gd name="T83" fmla="*/ 1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79" h="450">
                <a:moveTo>
                  <a:pt x="368" y="10"/>
                </a:moveTo>
                <a:lnTo>
                  <a:pt x="367" y="3"/>
                </a:lnTo>
                <a:lnTo>
                  <a:pt x="354" y="38"/>
                </a:lnTo>
                <a:lnTo>
                  <a:pt x="341" y="74"/>
                </a:lnTo>
                <a:lnTo>
                  <a:pt x="326" y="112"/>
                </a:lnTo>
                <a:lnTo>
                  <a:pt x="309" y="148"/>
                </a:lnTo>
                <a:lnTo>
                  <a:pt x="291" y="185"/>
                </a:lnTo>
                <a:lnTo>
                  <a:pt x="269" y="220"/>
                </a:lnTo>
                <a:lnTo>
                  <a:pt x="247" y="255"/>
                </a:lnTo>
                <a:lnTo>
                  <a:pt x="225" y="289"/>
                </a:lnTo>
                <a:lnTo>
                  <a:pt x="200" y="320"/>
                </a:lnTo>
                <a:lnTo>
                  <a:pt x="173" y="349"/>
                </a:lnTo>
                <a:lnTo>
                  <a:pt x="147" y="374"/>
                </a:lnTo>
                <a:lnTo>
                  <a:pt x="118" y="396"/>
                </a:lnTo>
                <a:lnTo>
                  <a:pt x="91" y="414"/>
                </a:lnTo>
                <a:lnTo>
                  <a:pt x="61" y="426"/>
                </a:lnTo>
                <a:lnTo>
                  <a:pt x="31" y="435"/>
                </a:lnTo>
                <a:lnTo>
                  <a:pt x="0" y="438"/>
                </a:lnTo>
                <a:lnTo>
                  <a:pt x="0" y="450"/>
                </a:lnTo>
                <a:lnTo>
                  <a:pt x="34" y="447"/>
                </a:lnTo>
                <a:lnTo>
                  <a:pt x="66" y="439"/>
                </a:lnTo>
                <a:lnTo>
                  <a:pt x="96" y="424"/>
                </a:lnTo>
                <a:lnTo>
                  <a:pt x="126" y="406"/>
                </a:lnTo>
                <a:lnTo>
                  <a:pt x="155" y="384"/>
                </a:lnTo>
                <a:lnTo>
                  <a:pt x="183" y="356"/>
                </a:lnTo>
                <a:lnTo>
                  <a:pt x="210" y="328"/>
                </a:lnTo>
                <a:lnTo>
                  <a:pt x="235" y="297"/>
                </a:lnTo>
                <a:lnTo>
                  <a:pt x="257" y="263"/>
                </a:lnTo>
                <a:lnTo>
                  <a:pt x="279" y="228"/>
                </a:lnTo>
                <a:lnTo>
                  <a:pt x="301" y="190"/>
                </a:lnTo>
                <a:lnTo>
                  <a:pt x="319" y="153"/>
                </a:lnTo>
                <a:lnTo>
                  <a:pt x="338" y="117"/>
                </a:lnTo>
                <a:lnTo>
                  <a:pt x="353" y="79"/>
                </a:lnTo>
                <a:lnTo>
                  <a:pt x="367" y="43"/>
                </a:lnTo>
                <a:lnTo>
                  <a:pt x="379" y="8"/>
                </a:lnTo>
                <a:lnTo>
                  <a:pt x="378" y="2"/>
                </a:lnTo>
                <a:lnTo>
                  <a:pt x="379" y="8"/>
                </a:lnTo>
                <a:lnTo>
                  <a:pt x="379" y="3"/>
                </a:lnTo>
                <a:lnTo>
                  <a:pt x="375" y="0"/>
                </a:lnTo>
                <a:lnTo>
                  <a:pt x="370" y="0"/>
                </a:lnTo>
                <a:lnTo>
                  <a:pt x="367" y="3"/>
                </a:lnTo>
                <a:lnTo>
                  <a:pt x="368"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1" name="Freeform 53">
            <a:extLst>
              <a:ext uri="{FF2B5EF4-FFF2-40B4-BE49-F238E27FC236}">
                <a16:creationId xmlns:a16="http://schemas.microsoft.com/office/drawing/2014/main" id="{326C4012-5A31-9CF4-8B38-AEBE7502A128}"/>
              </a:ext>
            </a:extLst>
          </p:cNvPr>
          <p:cNvSpPr>
            <a:spLocks noChangeAspect="1"/>
          </p:cNvSpPr>
          <p:nvPr/>
        </p:nvSpPr>
        <p:spPr bwMode="auto">
          <a:xfrm>
            <a:off x="6570663" y="4833489"/>
            <a:ext cx="95250" cy="92075"/>
          </a:xfrm>
          <a:custGeom>
            <a:avLst/>
            <a:gdLst>
              <a:gd name="T0" fmla="*/ 0 w 127"/>
              <a:gd name="T1" fmla="*/ 6 h 121"/>
              <a:gd name="T2" fmla="*/ 1 w 127"/>
              <a:gd name="T3" fmla="*/ 10 h 121"/>
              <a:gd name="T4" fmla="*/ 13 w 127"/>
              <a:gd name="T5" fmla="*/ 23 h 121"/>
              <a:gd name="T6" fmla="*/ 28 w 127"/>
              <a:gd name="T7" fmla="*/ 38 h 121"/>
              <a:gd name="T8" fmla="*/ 45 w 127"/>
              <a:gd name="T9" fmla="*/ 52 h 121"/>
              <a:gd name="T10" fmla="*/ 61 w 127"/>
              <a:gd name="T11" fmla="*/ 66 h 121"/>
              <a:gd name="T12" fmla="*/ 76 w 127"/>
              <a:gd name="T13" fmla="*/ 81 h 121"/>
              <a:gd name="T14" fmla="*/ 92 w 127"/>
              <a:gd name="T15" fmla="*/ 94 h 121"/>
              <a:gd name="T16" fmla="*/ 105 w 127"/>
              <a:gd name="T17" fmla="*/ 107 h 121"/>
              <a:gd name="T18" fmla="*/ 117 w 127"/>
              <a:gd name="T19" fmla="*/ 121 h 121"/>
              <a:gd name="T20" fmla="*/ 127 w 127"/>
              <a:gd name="T21" fmla="*/ 113 h 121"/>
              <a:gd name="T22" fmla="*/ 115 w 127"/>
              <a:gd name="T23" fmla="*/ 99 h 121"/>
              <a:gd name="T24" fmla="*/ 100 w 127"/>
              <a:gd name="T25" fmla="*/ 84 h 121"/>
              <a:gd name="T26" fmla="*/ 83 w 127"/>
              <a:gd name="T27" fmla="*/ 71 h 121"/>
              <a:gd name="T28" fmla="*/ 68 w 127"/>
              <a:gd name="T29" fmla="*/ 56 h 121"/>
              <a:gd name="T30" fmla="*/ 52 w 127"/>
              <a:gd name="T31" fmla="*/ 42 h 121"/>
              <a:gd name="T32" fmla="*/ 36 w 127"/>
              <a:gd name="T33" fmla="*/ 28 h 121"/>
              <a:gd name="T34" fmla="*/ 23 w 127"/>
              <a:gd name="T35" fmla="*/ 16 h 121"/>
              <a:gd name="T36" fmla="*/ 11 w 127"/>
              <a:gd name="T37" fmla="*/ 2 h 121"/>
              <a:gd name="T38" fmla="*/ 12 w 127"/>
              <a:gd name="T39" fmla="*/ 6 h 121"/>
              <a:gd name="T40" fmla="*/ 11 w 127"/>
              <a:gd name="T41" fmla="*/ 2 h 121"/>
              <a:gd name="T42" fmla="*/ 7 w 127"/>
              <a:gd name="T43" fmla="*/ 0 h 121"/>
              <a:gd name="T44" fmla="*/ 2 w 127"/>
              <a:gd name="T45" fmla="*/ 1 h 121"/>
              <a:gd name="T46" fmla="*/ 0 w 127"/>
              <a:gd name="T47" fmla="*/ 5 h 121"/>
              <a:gd name="T48" fmla="*/ 1 w 127"/>
              <a:gd name="T49" fmla="*/ 10 h 121"/>
              <a:gd name="T50" fmla="*/ 0 w 127"/>
              <a:gd name="T5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7" h="121">
                <a:moveTo>
                  <a:pt x="0" y="6"/>
                </a:moveTo>
                <a:lnTo>
                  <a:pt x="1" y="10"/>
                </a:lnTo>
                <a:lnTo>
                  <a:pt x="13" y="23"/>
                </a:lnTo>
                <a:lnTo>
                  <a:pt x="28" y="38"/>
                </a:lnTo>
                <a:lnTo>
                  <a:pt x="45" y="52"/>
                </a:lnTo>
                <a:lnTo>
                  <a:pt x="61" y="66"/>
                </a:lnTo>
                <a:lnTo>
                  <a:pt x="76" y="81"/>
                </a:lnTo>
                <a:lnTo>
                  <a:pt x="92" y="94"/>
                </a:lnTo>
                <a:lnTo>
                  <a:pt x="105" y="107"/>
                </a:lnTo>
                <a:lnTo>
                  <a:pt x="117" y="121"/>
                </a:lnTo>
                <a:lnTo>
                  <a:pt x="127" y="113"/>
                </a:lnTo>
                <a:lnTo>
                  <a:pt x="115" y="99"/>
                </a:lnTo>
                <a:lnTo>
                  <a:pt x="100" y="84"/>
                </a:lnTo>
                <a:lnTo>
                  <a:pt x="83" y="71"/>
                </a:lnTo>
                <a:lnTo>
                  <a:pt x="68" y="56"/>
                </a:lnTo>
                <a:lnTo>
                  <a:pt x="52" y="42"/>
                </a:lnTo>
                <a:lnTo>
                  <a:pt x="36" y="28"/>
                </a:lnTo>
                <a:lnTo>
                  <a:pt x="23" y="16"/>
                </a:lnTo>
                <a:lnTo>
                  <a:pt x="11" y="2"/>
                </a:lnTo>
                <a:lnTo>
                  <a:pt x="12" y="6"/>
                </a:lnTo>
                <a:lnTo>
                  <a:pt x="11" y="2"/>
                </a:lnTo>
                <a:lnTo>
                  <a:pt x="7" y="0"/>
                </a:lnTo>
                <a:lnTo>
                  <a:pt x="2" y="1"/>
                </a:lnTo>
                <a:lnTo>
                  <a:pt x="0" y="5"/>
                </a:lnTo>
                <a:lnTo>
                  <a:pt x="1" y="10"/>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2" name="Freeform 54">
            <a:extLst>
              <a:ext uri="{FF2B5EF4-FFF2-40B4-BE49-F238E27FC236}">
                <a16:creationId xmlns:a16="http://schemas.microsoft.com/office/drawing/2014/main" id="{5E60D673-89F5-624E-5ABE-3395A9B1156E}"/>
              </a:ext>
            </a:extLst>
          </p:cNvPr>
          <p:cNvSpPr>
            <a:spLocks noChangeAspect="1"/>
          </p:cNvSpPr>
          <p:nvPr/>
        </p:nvSpPr>
        <p:spPr bwMode="auto">
          <a:xfrm>
            <a:off x="6570663" y="4644576"/>
            <a:ext cx="31750" cy="193675"/>
          </a:xfrm>
          <a:custGeom>
            <a:avLst/>
            <a:gdLst>
              <a:gd name="T0" fmla="*/ 30 w 42"/>
              <a:gd name="T1" fmla="*/ 0 h 257"/>
              <a:gd name="T2" fmla="*/ 30 w 42"/>
              <a:gd name="T3" fmla="*/ 1 h 257"/>
              <a:gd name="T4" fmla="*/ 30 w 42"/>
              <a:gd name="T5" fmla="*/ 15 h 257"/>
              <a:gd name="T6" fmla="*/ 28 w 42"/>
              <a:gd name="T7" fmla="*/ 30 h 257"/>
              <a:gd name="T8" fmla="*/ 27 w 42"/>
              <a:gd name="T9" fmla="*/ 43 h 257"/>
              <a:gd name="T10" fmla="*/ 25 w 42"/>
              <a:gd name="T11" fmla="*/ 60 h 257"/>
              <a:gd name="T12" fmla="*/ 22 w 42"/>
              <a:gd name="T13" fmla="*/ 77 h 257"/>
              <a:gd name="T14" fmla="*/ 20 w 42"/>
              <a:gd name="T15" fmla="*/ 93 h 257"/>
              <a:gd name="T16" fmla="*/ 17 w 42"/>
              <a:gd name="T17" fmla="*/ 111 h 257"/>
              <a:gd name="T18" fmla="*/ 15 w 42"/>
              <a:gd name="T19" fmla="*/ 127 h 257"/>
              <a:gd name="T20" fmla="*/ 12 w 42"/>
              <a:gd name="T21" fmla="*/ 145 h 257"/>
              <a:gd name="T22" fmla="*/ 10 w 42"/>
              <a:gd name="T23" fmla="*/ 162 h 257"/>
              <a:gd name="T24" fmla="*/ 7 w 42"/>
              <a:gd name="T25" fmla="*/ 178 h 257"/>
              <a:gd name="T26" fmla="*/ 5 w 42"/>
              <a:gd name="T27" fmla="*/ 196 h 257"/>
              <a:gd name="T28" fmla="*/ 2 w 42"/>
              <a:gd name="T29" fmla="*/ 212 h 257"/>
              <a:gd name="T30" fmla="*/ 1 w 42"/>
              <a:gd name="T31" fmla="*/ 228 h 257"/>
              <a:gd name="T32" fmla="*/ 0 w 42"/>
              <a:gd name="T33" fmla="*/ 243 h 257"/>
              <a:gd name="T34" fmla="*/ 0 w 42"/>
              <a:gd name="T35" fmla="*/ 257 h 257"/>
              <a:gd name="T36" fmla="*/ 12 w 42"/>
              <a:gd name="T37" fmla="*/ 257 h 257"/>
              <a:gd name="T38" fmla="*/ 12 w 42"/>
              <a:gd name="T39" fmla="*/ 243 h 257"/>
              <a:gd name="T40" fmla="*/ 13 w 42"/>
              <a:gd name="T41" fmla="*/ 228 h 257"/>
              <a:gd name="T42" fmla="*/ 15 w 42"/>
              <a:gd name="T43" fmla="*/ 214 h 257"/>
              <a:gd name="T44" fmla="*/ 17 w 42"/>
              <a:gd name="T45" fmla="*/ 198 h 257"/>
              <a:gd name="T46" fmla="*/ 20 w 42"/>
              <a:gd name="T47" fmla="*/ 181 h 257"/>
              <a:gd name="T48" fmla="*/ 22 w 42"/>
              <a:gd name="T49" fmla="*/ 164 h 257"/>
              <a:gd name="T50" fmla="*/ 25 w 42"/>
              <a:gd name="T51" fmla="*/ 147 h 257"/>
              <a:gd name="T52" fmla="*/ 27 w 42"/>
              <a:gd name="T53" fmla="*/ 130 h 257"/>
              <a:gd name="T54" fmla="*/ 30 w 42"/>
              <a:gd name="T55" fmla="*/ 113 h 257"/>
              <a:gd name="T56" fmla="*/ 32 w 42"/>
              <a:gd name="T57" fmla="*/ 96 h 257"/>
              <a:gd name="T58" fmla="*/ 35 w 42"/>
              <a:gd name="T59" fmla="*/ 80 h 257"/>
              <a:gd name="T60" fmla="*/ 37 w 42"/>
              <a:gd name="T61" fmla="*/ 62 h 257"/>
              <a:gd name="T62" fmla="*/ 40 w 42"/>
              <a:gd name="T63" fmla="*/ 46 h 257"/>
              <a:gd name="T64" fmla="*/ 41 w 42"/>
              <a:gd name="T65" fmla="*/ 30 h 257"/>
              <a:gd name="T66" fmla="*/ 42 w 42"/>
              <a:gd name="T67" fmla="*/ 15 h 257"/>
              <a:gd name="T68" fmla="*/ 42 w 42"/>
              <a:gd name="T69" fmla="*/ 1 h 257"/>
              <a:gd name="T70" fmla="*/ 42 w 42"/>
              <a:gd name="T71" fmla="*/ 2 h 257"/>
              <a:gd name="T72" fmla="*/ 30 w 42"/>
              <a:gd name="T73"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2" h="257">
                <a:moveTo>
                  <a:pt x="30" y="0"/>
                </a:moveTo>
                <a:lnTo>
                  <a:pt x="30" y="1"/>
                </a:lnTo>
                <a:lnTo>
                  <a:pt x="30" y="15"/>
                </a:lnTo>
                <a:lnTo>
                  <a:pt x="28" y="30"/>
                </a:lnTo>
                <a:lnTo>
                  <a:pt x="27" y="43"/>
                </a:lnTo>
                <a:lnTo>
                  <a:pt x="25" y="60"/>
                </a:lnTo>
                <a:lnTo>
                  <a:pt x="22" y="77"/>
                </a:lnTo>
                <a:lnTo>
                  <a:pt x="20" y="93"/>
                </a:lnTo>
                <a:lnTo>
                  <a:pt x="17" y="111"/>
                </a:lnTo>
                <a:lnTo>
                  <a:pt x="15" y="127"/>
                </a:lnTo>
                <a:lnTo>
                  <a:pt x="12" y="145"/>
                </a:lnTo>
                <a:lnTo>
                  <a:pt x="10" y="162"/>
                </a:lnTo>
                <a:lnTo>
                  <a:pt x="7" y="178"/>
                </a:lnTo>
                <a:lnTo>
                  <a:pt x="5" y="196"/>
                </a:lnTo>
                <a:lnTo>
                  <a:pt x="2" y="212"/>
                </a:lnTo>
                <a:lnTo>
                  <a:pt x="1" y="228"/>
                </a:lnTo>
                <a:lnTo>
                  <a:pt x="0" y="243"/>
                </a:lnTo>
                <a:lnTo>
                  <a:pt x="0" y="257"/>
                </a:lnTo>
                <a:lnTo>
                  <a:pt x="12" y="257"/>
                </a:lnTo>
                <a:lnTo>
                  <a:pt x="12" y="243"/>
                </a:lnTo>
                <a:lnTo>
                  <a:pt x="13" y="228"/>
                </a:lnTo>
                <a:lnTo>
                  <a:pt x="15" y="214"/>
                </a:lnTo>
                <a:lnTo>
                  <a:pt x="17" y="198"/>
                </a:lnTo>
                <a:lnTo>
                  <a:pt x="20" y="181"/>
                </a:lnTo>
                <a:lnTo>
                  <a:pt x="22" y="164"/>
                </a:lnTo>
                <a:lnTo>
                  <a:pt x="25" y="147"/>
                </a:lnTo>
                <a:lnTo>
                  <a:pt x="27" y="130"/>
                </a:lnTo>
                <a:lnTo>
                  <a:pt x="30" y="113"/>
                </a:lnTo>
                <a:lnTo>
                  <a:pt x="32" y="96"/>
                </a:lnTo>
                <a:lnTo>
                  <a:pt x="35" y="80"/>
                </a:lnTo>
                <a:lnTo>
                  <a:pt x="37" y="62"/>
                </a:lnTo>
                <a:lnTo>
                  <a:pt x="40" y="46"/>
                </a:lnTo>
                <a:lnTo>
                  <a:pt x="41" y="30"/>
                </a:lnTo>
                <a:lnTo>
                  <a:pt x="42" y="15"/>
                </a:lnTo>
                <a:lnTo>
                  <a:pt x="42" y="1"/>
                </a:lnTo>
                <a:lnTo>
                  <a:pt x="42" y="2"/>
                </a:lnTo>
                <a:lnTo>
                  <a:pt x="3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3" name="Freeform 55">
            <a:extLst>
              <a:ext uri="{FF2B5EF4-FFF2-40B4-BE49-F238E27FC236}">
                <a16:creationId xmlns:a16="http://schemas.microsoft.com/office/drawing/2014/main" id="{F82405FD-8086-F87F-6134-EEC0D71C29FF}"/>
              </a:ext>
            </a:extLst>
          </p:cNvPr>
          <p:cNvSpPr>
            <a:spLocks noChangeAspect="1"/>
          </p:cNvSpPr>
          <p:nvPr/>
        </p:nvSpPr>
        <p:spPr bwMode="auto">
          <a:xfrm>
            <a:off x="6594475" y="4173089"/>
            <a:ext cx="461963" cy="473075"/>
          </a:xfrm>
          <a:custGeom>
            <a:avLst/>
            <a:gdLst>
              <a:gd name="T0" fmla="*/ 601 w 613"/>
              <a:gd name="T1" fmla="*/ 7 h 629"/>
              <a:gd name="T2" fmla="*/ 602 w 613"/>
              <a:gd name="T3" fmla="*/ 10 h 629"/>
              <a:gd name="T4" fmla="*/ 601 w 613"/>
              <a:gd name="T5" fmla="*/ 15 h 629"/>
              <a:gd name="T6" fmla="*/ 586 w 613"/>
              <a:gd name="T7" fmla="*/ 34 h 629"/>
              <a:gd name="T8" fmla="*/ 561 w 613"/>
              <a:gd name="T9" fmla="*/ 60 h 629"/>
              <a:gd name="T10" fmla="*/ 525 w 613"/>
              <a:gd name="T11" fmla="*/ 94 h 629"/>
              <a:gd name="T12" fmla="*/ 482 w 613"/>
              <a:gd name="T13" fmla="*/ 133 h 629"/>
              <a:gd name="T14" fmla="*/ 433 w 613"/>
              <a:gd name="T15" fmla="*/ 176 h 629"/>
              <a:gd name="T16" fmla="*/ 380 w 613"/>
              <a:gd name="T17" fmla="*/ 223 h 629"/>
              <a:gd name="T18" fmla="*/ 324 w 613"/>
              <a:gd name="T19" fmla="*/ 271 h 629"/>
              <a:gd name="T20" fmla="*/ 268 w 613"/>
              <a:gd name="T21" fmla="*/ 322 h 629"/>
              <a:gd name="T22" fmla="*/ 212 w 613"/>
              <a:gd name="T23" fmla="*/ 372 h 629"/>
              <a:gd name="T24" fmla="*/ 159 w 613"/>
              <a:gd name="T25" fmla="*/ 422 h 629"/>
              <a:gd name="T26" fmla="*/ 111 w 613"/>
              <a:gd name="T27" fmla="*/ 471 h 629"/>
              <a:gd name="T28" fmla="*/ 70 w 613"/>
              <a:gd name="T29" fmla="*/ 516 h 629"/>
              <a:gd name="T30" fmla="*/ 36 w 613"/>
              <a:gd name="T31" fmla="*/ 557 h 629"/>
              <a:gd name="T32" fmla="*/ 12 w 613"/>
              <a:gd name="T33" fmla="*/ 594 h 629"/>
              <a:gd name="T34" fmla="*/ 0 w 613"/>
              <a:gd name="T35" fmla="*/ 627 h 629"/>
              <a:gd name="T36" fmla="*/ 12 w 613"/>
              <a:gd name="T37" fmla="*/ 629 h 629"/>
              <a:gd name="T38" fmla="*/ 22 w 613"/>
              <a:gd name="T39" fmla="*/ 599 h 629"/>
              <a:gd name="T40" fmla="*/ 46 w 613"/>
              <a:gd name="T41" fmla="*/ 564 h 629"/>
              <a:gd name="T42" fmla="*/ 80 w 613"/>
              <a:gd name="T43" fmla="*/ 523 h 629"/>
              <a:gd name="T44" fmla="*/ 121 w 613"/>
              <a:gd name="T45" fmla="*/ 478 h 629"/>
              <a:gd name="T46" fmla="*/ 167 w 613"/>
              <a:gd name="T47" fmla="*/ 432 h 629"/>
              <a:gd name="T48" fmla="*/ 219 w 613"/>
              <a:gd name="T49" fmla="*/ 382 h 629"/>
              <a:gd name="T50" fmla="*/ 275 w 613"/>
              <a:gd name="T51" fmla="*/ 332 h 629"/>
              <a:gd name="T52" fmla="*/ 332 w 613"/>
              <a:gd name="T53" fmla="*/ 281 h 629"/>
              <a:gd name="T54" fmla="*/ 388 w 613"/>
              <a:gd name="T55" fmla="*/ 233 h 629"/>
              <a:gd name="T56" fmla="*/ 440 w 613"/>
              <a:gd name="T57" fmla="*/ 186 h 629"/>
              <a:gd name="T58" fmla="*/ 490 w 613"/>
              <a:gd name="T59" fmla="*/ 143 h 629"/>
              <a:gd name="T60" fmla="*/ 532 w 613"/>
              <a:gd name="T61" fmla="*/ 104 h 629"/>
              <a:gd name="T62" fmla="*/ 569 w 613"/>
              <a:gd name="T63" fmla="*/ 70 h 629"/>
              <a:gd name="T64" fmla="*/ 596 w 613"/>
              <a:gd name="T65" fmla="*/ 42 h 629"/>
              <a:gd name="T66" fmla="*/ 611 w 613"/>
              <a:gd name="T67" fmla="*/ 20 h 629"/>
              <a:gd name="T68" fmla="*/ 612 w 613"/>
              <a:gd name="T69" fmla="*/ 3 h 629"/>
              <a:gd name="T70" fmla="*/ 613 w 613"/>
              <a:gd name="T71" fmla="*/ 7 h 629"/>
              <a:gd name="T72" fmla="*/ 612 w 613"/>
              <a:gd name="T73" fmla="*/ 3 h 629"/>
              <a:gd name="T74" fmla="*/ 608 w 613"/>
              <a:gd name="T75" fmla="*/ 0 h 629"/>
              <a:gd name="T76" fmla="*/ 603 w 613"/>
              <a:gd name="T77" fmla="*/ 2 h 629"/>
              <a:gd name="T78" fmla="*/ 601 w 613"/>
              <a:gd name="T79" fmla="*/ 5 h 629"/>
              <a:gd name="T80" fmla="*/ 602 w 613"/>
              <a:gd name="T81" fmla="*/ 10 h 629"/>
              <a:gd name="T82" fmla="*/ 601 w 613"/>
              <a:gd name="T83" fmla="*/ 7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13" h="629">
                <a:moveTo>
                  <a:pt x="601" y="7"/>
                </a:moveTo>
                <a:lnTo>
                  <a:pt x="602" y="10"/>
                </a:lnTo>
                <a:lnTo>
                  <a:pt x="601" y="15"/>
                </a:lnTo>
                <a:lnTo>
                  <a:pt x="586" y="34"/>
                </a:lnTo>
                <a:lnTo>
                  <a:pt x="561" y="60"/>
                </a:lnTo>
                <a:lnTo>
                  <a:pt x="525" y="94"/>
                </a:lnTo>
                <a:lnTo>
                  <a:pt x="482" y="133"/>
                </a:lnTo>
                <a:lnTo>
                  <a:pt x="433" y="176"/>
                </a:lnTo>
                <a:lnTo>
                  <a:pt x="380" y="223"/>
                </a:lnTo>
                <a:lnTo>
                  <a:pt x="324" y="271"/>
                </a:lnTo>
                <a:lnTo>
                  <a:pt x="268" y="322"/>
                </a:lnTo>
                <a:lnTo>
                  <a:pt x="212" y="372"/>
                </a:lnTo>
                <a:lnTo>
                  <a:pt x="159" y="422"/>
                </a:lnTo>
                <a:lnTo>
                  <a:pt x="111" y="471"/>
                </a:lnTo>
                <a:lnTo>
                  <a:pt x="70" y="516"/>
                </a:lnTo>
                <a:lnTo>
                  <a:pt x="36" y="557"/>
                </a:lnTo>
                <a:lnTo>
                  <a:pt x="12" y="594"/>
                </a:lnTo>
                <a:lnTo>
                  <a:pt x="0" y="627"/>
                </a:lnTo>
                <a:lnTo>
                  <a:pt x="12" y="629"/>
                </a:lnTo>
                <a:lnTo>
                  <a:pt x="22" y="599"/>
                </a:lnTo>
                <a:lnTo>
                  <a:pt x="46" y="564"/>
                </a:lnTo>
                <a:lnTo>
                  <a:pt x="80" y="523"/>
                </a:lnTo>
                <a:lnTo>
                  <a:pt x="121" y="478"/>
                </a:lnTo>
                <a:lnTo>
                  <a:pt x="167" y="432"/>
                </a:lnTo>
                <a:lnTo>
                  <a:pt x="219" y="382"/>
                </a:lnTo>
                <a:lnTo>
                  <a:pt x="275" y="332"/>
                </a:lnTo>
                <a:lnTo>
                  <a:pt x="332" y="281"/>
                </a:lnTo>
                <a:lnTo>
                  <a:pt x="388" y="233"/>
                </a:lnTo>
                <a:lnTo>
                  <a:pt x="440" y="186"/>
                </a:lnTo>
                <a:lnTo>
                  <a:pt x="490" y="143"/>
                </a:lnTo>
                <a:lnTo>
                  <a:pt x="532" y="104"/>
                </a:lnTo>
                <a:lnTo>
                  <a:pt x="569" y="70"/>
                </a:lnTo>
                <a:lnTo>
                  <a:pt x="596" y="42"/>
                </a:lnTo>
                <a:lnTo>
                  <a:pt x="611" y="20"/>
                </a:lnTo>
                <a:lnTo>
                  <a:pt x="612" y="3"/>
                </a:lnTo>
                <a:lnTo>
                  <a:pt x="613" y="7"/>
                </a:lnTo>
                <a:lnTo>
                  <a:pt x="612" y="3"/>
                </a:lnTo>
                <a:lnTo>
                  <a:pt x="608" y="0"/>
                </a:lnTo>
                <a:lnTo>
                  <a:pt x="603" y="2"/>
                </a:lnTo>
                <a:lnTo>
                  <a:pt x="601" y="5"/>
                </a:lnTo>
                <a:lnTo>
                  <a:pt x="602" y="10"/>
                </a:lnTo>
                <a:lnTo>
                  <a:pt x="601"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4" name="Freeform 56">
            <a:extLst>
              <a:ext uri="{FF2B5EF4-FFF2-40B4-BE49-F238E27FC236}">
                <a16:creationId xmlns:a16="http://schemas.microsoft.com/office/drawing/2014/main" id="{B9F8A737-9E99-529A-B33C-E8AD87C44A87}"/>
              </a:ext>
            </a:extLst>
          </p:cNvPr>
          <p:cNvSpPr>
            <a:spLocks noChangeAspect="1"/>
          </p:cNvSpPr>
          <p:nvPr/>
        </p:nvSpPr>
        <p:spPr bwMode="auto">
          <a:xfrm>
            <a:off x="7045325" y="4006401"/>
            <a:ext cx="76200" cy="171450"/>
          </a:xfrm>
          <a:custGeom>
            <a:avLst/>
            <a:gdLst>
              <a:gd name="T0" fmla="*/ 92 w 99"/>
              <a:gd name="T1" fmla="*/ 12 h 226"/>
              <a:gd name="T2" fmla="*/ 87 w 99"/>
              <a:gd name="T3" fmla="*/ 2 h 226"/>
              <a:gd name="T4" fmla="*/ 72 w 99"/>
              <a:gd name="T5" fmla="*/ 21 h 226"/>
              <a:gd name="T6" fmla="*/ 59 w 99"/>
              <a:gd name="T7" fmla="*/ 37 h 226"/>
              <a:gd name="T8" fmla="*/ 47 w 99"/>
              <a:gd name="T9" fmla="*/ 51 h 226"/>
              <a:gd name="T10" fmla="*/ 37 w 99"/>
              <a:gd name="T11" fmla="*/ 62 h 226"/>
              <a:gd name="T12" fmla="*/ 29 w 99"/>
              <a:gd name="T13" fmla="*/ 72 h 226"/>
              <a:gd name="T14" fmla="*/ 22 w 99"/>
              <a:gd name="T15" fmla="*/ 81 h 226"/>
              <a:gd name="T16" fmla="*/ 16 w 99"/>
              <a:gd name="T17" fmla="*/ 91 h 226"/>
              <a:gd name="T18" fmla="*/ 11 w 99"/>
              <a:gd name="T19" fmla="*/ 100 h 226"/>
              <a:gd name="T20" fmla="*/ 7 w 99"/>
              <a:gd name="T21" fmla="*/ 108 h 226"/>
              <a:gd name="T22" fmla="*/ 5 w 99"/>
              <a:gd name="T23" fmla="*/ 120 h 226"/>
              <a:gd name="T24" fmla="*/ 2 w 99"/>
              <a:gd name="T25" fmla="*/ 131 h 226"/>
              <a:gd name="T26" fmla="*/ 1 w 99"/>
              <a:gd name="T27" fmla="*/ 145 h 226"/>
              <a:gd name="T28" fmla="*/ 0 w 99"/>
              <a:gd name="T29" fmla="*/ 160 h 226"/>
              <a:gd name="T30" fmla="*/ 0 w 99"/>
              <a:gd name="T31" fmla="*/ 178 h 226"/>
              <a:gd name="T32" fmla="*/ 0 w 99"/>
              <a:gd name="T33" fmla="*/ 201 h 226"/>
              <a:gd name="T34" fmla="*/ 0 w 99"/>
              <a:gd name="T35" fmla="*/ 226 h 226"/>
              <a:gd name="T36" fmla="*/ 12 w 99"/>
              <a:gd name="T37" fmla="*/ 226 h 226"/>
              <a:gd name="T38" fmla="*/ 12 w 99"/>
              <a:gd name="T39" fmla="*/ 201 h 226"/>
              <a:gd name="T40" fmla="*/ 12 w 99"/>
              <a:gd name="T41" fmla="*/ 178 h 226"/>
              <a:gd name="T42" fmla="*/ 12 w 99"/>
              <a:gd name="T43" fmla="*/ 160 h 226"/>
              <a:gd name="T44" fmla="*/ 14 w 99"/>
              <a:gd name="T45" fmla="*/ 145 h 226"/>
              <a:gd name="T46" fmla="*/ 15 w 99"/>
              <a:gd name="T47" fmla="*/ 133 h 226"/>
              <a:gd name="T48" fmla="*/ 17 w 99"/>
              <a:gd name="T49" fmla="*/ 122 h 226"/>
              <a:gd name="T50" fmla="*/ 20 w 99"/>
              <a:gd name="T51" fmla="*/ 113 h 226"/>
              <a:gd name="T52" fmla="*/ 24 w 99"/>
              <a:gd name="T53" fmla="*/ 105 h 226"/>
              <a:gd name="T54" fmla="*/ 26 w 99"/>
              <a:gd name="T55" fmla="*/ 96 h 226"/>
              <a:gd name="T56" fmla="*/ 32 w 99"/>
              <a:gd name="T57" fmla="*/ 88 h 226"/>
              <a:gd name="T58" fmla="*/ 39 w 99"/>
              <a:gd name="T59" fmla="*/ 80 h 226"/>
              <a:gd name="T60" fmla="*/ 47 w 99"/>
              <a:gd name="T61" fmla="*/ 70 h 226"/>
              <a:gd name="T62" fmla="*/ 57 w 99"/>
              <a:gd name="T63" fmla="*/ 59 h 226"/>
              <a:gd name="T64" fmla="*/ 69 w 99"/>
              <a:gd name="T65" fmla="*/ 45 h 226"/>
              <a:gd name="T66" fmla="*/ 82 w 99"/>
              <a:gd name="T67" fmla="*/ 29 h 226"/>
              <a:gd name="T68" fmla="*/ 97 w 99"/>
              <a:gd name="T69" fmla="*/ 10 h 226"/>
              <a:gd name="T70" fmla="*/ 92 w 99"/>
              <a:gd name="T71" fmla="*/ 0 h 226"/>
              <a:gd name="T72" fmla="*/ 97 w 99"/>
              <a:gd name="T73" fmla="*/ 10 h 226"/>
              <a:gd name="T74" fmla="*/ 99 w 99"/>
              <a:gd name="T75" fmla="*/ 5 h 226"/>
              <a:gd name="T76" fmla="*/ 96 w 99"/>
              <a:gd name="T77" fmla="*/ 1 h 226"/>
              <a:gd name="T78" fmla="*/ 92 w 99"/>
              <a:gd name="T79" fmla="*/ 0 h 226"/>
              <a:gd name="T80" fmla="*/ 87 w 99"/>
              <a:gd name="T81" fmla="*/ 2 h 226"/>
              <a:gd name="T82" fmla="*/ 92 w 99"/>
              <a:gd name="T83" fmla="*/ 1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9" h="226">
                <a:moveTo>
                  <a:pt x="92" y="12"/>
                </a:moveTo>
                <a:lnTo>
                  <a:pt x="87" y="2"/>
                </a:lnTo>
                <a:lnTo>
                  <a:pt x="72" y="21"/>
                </a:lnTo>
                <a:lnTo>
                  <a:pt x="59" y="37"/>
                </a:lnTo>
                <a:lnTo>
                  <a:pt x="47" y="51"/>
                </a:lnTo>
                <a:lnTo>
                  <a:pt x="37" y="62"/>
                </a:lnTo>
                <a:lnTo>
                  <a:pt x="29" y="72"/>
                </a:lnTo>
                <a:lnTo>
                  <a:pt x="22" y="81"/>
                </a:lnTo>
                <a:lnTo>
                  <a:pt x="16" y="91"/>
                </a:lnTo>
                <a:lnTo>
                  <a:pt x="11" y="100"/>
                </a:lnTo>
                <a:lnTo>
                  <a:pt x="7" y="108"/>
                </a:lnTo>
                <a:lnTo>
                  <a:pt x="5" y="120"/>
                </a:lnTo>
                <a:lnTo>
                  <a:pt x="2" y="131"/>
                </a:lnTo>
                <a:lnTo>
                  <a:pt x="1" y="145"/>
                </a:lnTo>
                <a:lnTo>
                  <a:pt x="0" y="160"/>
                </a:lnTo>
                <a:lnTo>
                  <a:pt x="0" y="178"/>
                </a:lnTo>
                <a:lnTo>
                  <a:pt x="0" y="201"/>
                </a:lnTo>
                <a:lnTo>
                  <a:pt x="0" y="226"/>
                </a:lnTo>
                <a:lnTo>
                  <a:pt x="12" y="226"/>
                </a:lnTo>
                <a:lnTo>
                  <a:pt x="12" y="201"/>
                </a:lnTo>
                <a:lnTo>
                  <a:pt x="12" y="178"/>
                </a:lnTo>
                <a:lnTo>
                  <a:pt x="12" y="160"/>
                </a:lnTo>
                <a:lnTo>
                  <a:pt x="14" y="145"/>
                </a:lnTo>
                <a:lnTo>
                  <a:pt x="15" y="133"/>
                </a:lnTo>
                <a:lnTo>
                  <a:pt x="17" y="122"/>
                </a:lnTo>
                <a:lnTo>
                  <a:pt x="20" y="113"/>
                </a:lnTo>
                <a:lnTo>
                  <a:pt x="24" y="105"/>
                </a:lnTo>
                <a:lnTo>
                  <a:pt x="26" y="96"/>
                </a:lnTo>
                <a:lnTo>
                  <a:pt x="32" y="88"/>
                </a:lnTo>
                <a:lnTo>
                  <a:pt x="39" y="80"/>
                </a:lnTo>
                <a:lnTo>
                  <a:pt x="47" y="70"/>
                </a:lnTo>
                <a:lnTo>
                  <a:pt x="57" y="59"/>
                </a:lnTo>
                <a:lnTo>
                  <a:pt x="69" y="45"/>
                </a:lnTo>
                <a:lnTo>
                  <a:pt x="82" y="29"/>
                </a:lnTo>
                <a:lnTo>
                  <a:pt x="97" y="10"/>
                </a:lnTo>
                <a:lnTo>
                  <a:pt x="92" y="0"/>
                </a:lnTo>
                <a:lnTo>
                  <a:pt x="97" y="10"/>
                </a:lnTo>
                <a:lnTo>
                  <a:pt x="99" y="5"/>
                </a:lnTo>
                <a:lnTo>
                  <a:pt x="96" y="1"/>
                </a:lnTo>
                <a:lnTo>
                  <a:pt x="92" y="0"/>
                </a:lnTo>
                <a:lnTo>
                  <a:pt x="87" y="2"/>
                </a:lnTo>
                <a:lnTo>
                  <a:pt x="92"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5" name="Freeform 57">
            <a:extLst>
              <a:ext uri="{FF2B5EF4-FFF2-40B4-BE49-F238E27FC236}">
                <a16:creationId xmlns:a16="http://schemas.microsoft.com/office/drawing/2014/main" id="{C72845BA-DB58-D20A-76E8-C74037B38354}"/>
              </a:ext>
            </a:extLst>
          </p:cNvPr>
          <p:cNvSpPr>
            <a:spLocks noChangeAspect="1"/>
          </p:cNvSpPr>
          <p:nvPr/>
        </p:nvSpPr>
        <p:spPr bwMode="auto">
          <a:xfrm>
            <a:off x="6961188" y="4006401"/>
            <a:ext cx="155575" cy="9525"/>
          </a:xfrm>
          <a:custGeom>
            <a:avLst/>
            <a:gdLst>
              <a:gd name="T0" fmla="*/ 10 w 206"/>
              <a:gd name="T1" fmla="*/ 10 h 12"/>
              <a:gd name="T2" fmla="*/ 5 w 206"/>
              <a:gd name="T3" fmla="*/ 12 h 12"/>
              <a:gd name="T4" fmla="*/ 206 w 206"/>
              <a:gd name="T5" fmla="*/ 12 h 12"/>
              <a:gd name="T6" fmla="*/ 206 w 206"/>
              <a:gd name="T7" fmla="*/ 0 h 12"/>
              <a:gd name="T8" fmla="*/ 5 w 206"/>
              <a:gd name="T9" fmla="*/ 0 h 12"/>
              <a:gd name="T10" fmla="*/ 0 w 206"/>
              <a:gd name="T11" fmla="*/ 2 h 12"/>
              <a:gd name="T12" fmla="*/ 5 w 206"/>
              <a:gd name="T13" fmla="*/ 0 h 12"/>
              <a:gd name="T14" fmla="*/ 2 w 206"/>
              <a:gd name="T15" fmla="*/ 2 h 12"/>
              <a:gd name="T16" fmla="*/ 0 w 206"/>
              <a:gd name="T17" fmla="*/ 6 h 12"/>
              <a:gd name="T18" fmla="*/ 2 w 206"/>
              <a:gd name="T19" fmla="*/ 10 h 12"/>
              <a:gd name="T20" fmla="*/ 5 w 206"/>
              <a:gd name="T21" fmla="*/ 12 h 12"/>
              <a:gd name="T22" fmla="*/ 10 w 206"/>
              <a:gd name="T23"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12">
                <a:moveTo>
                  <a:pt x="10" y="10"/>
                </a:moveTo>
                <a:lnTo>
                  <a:pt x="5" y="12"/>
                </a:lnTo>
                <a:lnTo>
                  <a:pt x="206" y="12"/>
                </a:lnTo>
                <a:lnTo>
                  <a:pt x="206" y="0"/>
                </a:lnTo>
                <a:lnTo>
                  <a:pt x="5" y="0"/>
                </a:lnTo>
                <a:lnTo>
                  <a:pt x="0" y="2"/>
                </a:lnTo>
                <a:lnTo>
                  <a:pt x="5" y="0"/>
                </a:lnTo>
                <a:lnTo>
                  <a:pt x="2" y="2"/>
                </a:lnTo>
                <a:lnTo>
                  <a:pt x="0" y="6"/>
                </a:lnTo>
                <a:lnTo>
                  <a:pt x="2"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6" name="Freeform 58">
            <a:extLst>
              <a:ext uri="{FF2B5EF4-FFF2-40B4-BE49-F238E27FC236}">
                <a16:creationId xmlns:a16="http://schemas.microsoft.com/office/drawing/2014/main" id="{9330479F-9A0F-42A1-F940-1D54D5C57B61}"/>
              </a:ext>
            </a:extLst>
          </p:cNvPr>
          <p:cNvSpPr>
            <a:spLocks noChangeAspect="1"/>
          </p:cNvSpPr>
          <p:nvPr/>
        </p:nvSpPr>
        <p:spPr bwMode="auto">
          <a:xfrm>
            <a:off x="6764338" y="4007989"/>
            <a:ext cx="204787" cy="42862"/>
          </a:xfrm>
          <a:custGeom>
            <a:avLst/>
            <a:gdLst>
              <a:gd name="T0" fmla="*/ 0 w 272"/>
              <a:gd name="T1" fmla="*/ 43 h 55"/>
              <a:gd name="T2" fmla="*/ 5 w 272"/>
              <a:gd name="T3" fmla="*/ 45 h 55"/>
              <a:gd name="T4" fmla="*/ 22 w 272"/>
              <a:gd name="T5" fmla="*/ 45 h 55"/>
              <a:gd name="T6" fmla="*/ 39 w 272"/>
              <a:gd name="T7" fmla="*/ 47 h 55"/>
              <a:gd name="T8" fmla="*/ 55 w 272"/>
              <a:gd name="T9" fmla="*/ 48 h 55"/>
              <a:gd name="T10" fmla="*/ 73 w 272"/>
              <a:gd name="T11" fmla="*/ 50 h 55"/>
              <a:gd name="T12" fmla="*/ 93 w 272"/>
              <a:gd name="T13" fmla="*/ 52 h 55"/>
              <a:gd name="T14" fmla="*/ 110 w 272"/>
              <a:gd name="T15" fmla="*/ 53 h 55"/>
              <a:gd name="T16" fmla="*/ 129 w 272"/>
              <a:gd name="T17" fmla="*/ 54 h 55"/>
              <a:gd name="T18" fmla="*/ 146 w 272"/>
              <a:gd name="T19" fmla="*/ 55 h 55"/>
              <a:gd name="T20" fmla="*/ 164 w 272"/>
              <a:gd name="T21" fmla="*/ 54 h 55"/>
              <a:gd name="T22" fmla="*/ 183 w 272"/>
              <a:gd name="T23" fmla="*/ 53 h 55"/>
              <a:gd name="T24" fmla="*/ 199 w 272"/>
              <a:gd name="T25" fmla="*/ 50 h 55"/>
              <a:gd name="T26" fmla="*/ 216 w 272"/>
              <a:gd name="T27" fmla="*/ 47 h 55"/>
              <a:gd name="T28" fmla="*/ 231 w 272"/>
              <a:gd name="T29" fmla="*/ 39 h 55"/>
              <a:gd name="T30" fmla="*/ 246 w 272"/>
              <a:gd name="T31" fmla="*/ 32 h 55"/>
              <a:gd name="T32" fmla="*/ 260 w 272"/>
              <a:gd name="T33" fmla="*/ 22 h 55"/>
              <a:gd name="T34" fmla="*/ 272 w 272"/>
              <a:gd name="T35" fmla="*/ 8 h 55"/>
              <a:gd name="T36" fmla="*/ 262 w 272"/>
              <a:gd name="T37" fmla="*/ 0 h 55"/>
              <a:gd name="T38" fmla="*/ 252 w 272"/>
              <a:gd name="T39" fmla="*/ 12 h 55"/>
              <a:gd name="T40" fmla="*/ 239 w 272"/>
              <a:gd name="T41" fmla="*/ 22 h 55"/>
              <a:gd name="T42" fmla="*/ 226 w 272"/>
              <a:gd name="T43" fmla="*/ 29 h 55"/>
              <a:gd name="T44" fmla="*/ 211 w 272"/>
              <a:gd name="T45" fmla="*/ 34 h 55"/>
              <a:gd name="T46" fmla="*/ 196 w 272"/>
              <a:gd name="T47" fmla="*/ 38 h 55"/>
              <a:gd name="T48" fmla="*/ 180 w 272"/>
              <a:gd name="T49" fmla="*/ 40 h 55"/>
              <a:gd name="T50" fmla="*/ 164 w 272"/>
              <a:gd name="T51" fmla="*/ 42 h 55"/>
              <a:gd name="T52" fmla="*/ 146 w 272"/>
              <a:gd name="T53" fmla="*/ 43 h 55"/>
              <a:gd name="T54" fmla="*/ 129 w 272"/>
              <a:gd name="T55" fmla="*/ 42 h 55"/>
              <a:gd name="T56" fmla="*/ 110 w 272"/>
              <a:gd name="T57" fmla="*/ 40 h 55"/>
              <a:gd name="T58" fmla="*/ 93 w 272"/>
              <a:gd name="T59" fmla="*/ 39 h 55"/>
              <a:gd name="T60" fmla="*/ 75 w 272"/>
              <a:gd name="T61" fmla="*/ 38 h 55"/>
              <a:gd name="T62" fmla="*/ 58 w 272"/>
              <a:gd name="T63" fmla="*/ 35 h 55"/>
              <a:gd name="T64" fmla="*/ 39 w 272"/>
              <a:gd name="T65" fmla="*/ 34 h 55"/>
              <a:gd name="T66" fmla="*/ 22 w 272"/>
              <a:gd name="T67" fmla="*/ 33 h 55"/>
              <a:gd name="T68" fmla="*/ 5 w 272"/>
              <a:gd name="T69" fmla="*/ 33 h 55"/>
              <a:gd name="T70" fmla="*/ 10 w 272"/>
              <a:gd name="T71" fmla="*/ 35 h 55"/>
              <a:gd name="T72" fmla="*/ 5 w 272"/>
              <a:gd name="T73" fmla="*/ 33 h 55"/>
              <a:gd name="T74" fmla="*/ 2 w 272"/>
              <a:gd name="T75" fmla="*/ 35 h 55"/>
              <a:gd name="T76" fmla="*/ 0 w 272"/>
              <a:gd name="T77" fmla="*/ 39 h 55"/>
              <a:gd name="T78" fmla="*/ 2 w 272"/>
              <a:gd name="T79" fmla="*/ 43 h 55"/>
              <a:gd name="T80" fmla="*/ 5 w 272"/>
              <a:gd name="T81" fmla="*/ 45 h 55"/>
              <a:gd name="T82" fmla="*/ 0 w 272"/>
              <a:gd name="T83" fmla="*/ 43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2" h="55">
                <a:moveTo>
                  <a:pt x="0" y="43"/>
                </a:moveTo>
                <a:lnTo>
                  <a:pt x="5" y="45"/>
                </a:lnTo>
                <a:lnTo>
                  <a:pt x="22" y="45"/>
                </a:lnTo>
                <a:lnTo>
                  <a:pt x="39" y="47"/>
                </a:lnTo>
                <a:lnTo>
                  <a:pt x="55" y="48"/>
                </a:lnTo>
                <a:lnTo>
                  <a:pt x="73" y="50"/>
                </a:lnTo>
                <a:lnTo>
                  <a:pt x="93" y="52"/>
                </a:lnTo>
                <a:lnTo>
                  <a:pt x="110" y="53"/>
                </a:lnTo>
                <a:lnTo>
                  <a:pt x="129" y="54"/>
                </a:lnTo>
                <a:lnTo>
                  <a:pt x="146" y="55"/>
                </a:lnTo>
                <a:lnTo>
                  <a:pt x="164" y="54"/>
                </a:lnTo>
                <a:lnTo>
                  <a:pt x="183" y="53"/>
                </a:lnTo>
                <a:lnTo>
                  <a:pt x="199" y="50"/>
                </a:lnTo>
                <a:lnTo>
                  <a:pt x="216" y="47"/>
                </a:lnTo>
                <a:lnTo>
                  <a:pt x="231" y="39"/>
                </a:lnTo>
                <a:lnTo>
                  <a:pt x="246" y="32"/>
                </a:lnTo>
                <a:lnTo>
                  <a:pt x="260" y="22"/>
                </a:lnTo>
                <a:lnTo>
                  <a:pt x="272" y="8"/>
                </a:lnTo>
                <a:lnTo>
                  <a:pt x="262" y="0"/>
                </a:lnTo>
                <a:lnTo>
                  <a:pt x="252" y="12"/>
                </a:lnTo>
                <a:lnTo>
                  <a:pt x="239" y="22"/>
                </a:lnTo>
                <a:lnTo>
                  <a:pt x="226" y="29"/>
                </a:lnTo>
                <a:lnTo>
                  <a:pt x="211" y="34"/>
                </a:lnTo>
                <a:lnTo>
                  <a:pt x="196" y="38"/>
                </a:lnTo>
                <a:lnTo>
                  <a:pt x="180" y="40"/>
                </a:lnTo>
                <a:lnTo>
                  <a:pt x="164" y="42"/>
                </a:lnTo>
                <a:lnTo>
                  <a:pt x="146" y="43"/>
                </a:lnTo>
                <a:lnTo>
                  <a:pt x="129" y="42"/>
                </a:lnTo>
                <a:lnTo>
                  <a:pt x="110" y="40"/>
                </a:lnTo>
                <a:lnTo>
                  <a:pt x="93" y="39"/>
                </a:lnTo>
                <a:lnTo>
                  <a:pt x="75" y="38"/>
                </a:lnTo>
                <a:lnTo>
                  <a:pt x="58" y="35"/>
                </a:lnTo>
                <a:lnTo>
                  <a:pt x="39" y="34"/>
                </a:lnTo>
                <a:lnTo>
                  <a:pt x="22" y="33"/>
                </a:lnTo>
                <a:lnTo>
                  <a:pt x="5" y="33"/>
                </a:lnTo>
                <a:lnTo>
                  <a:pt x="10" y="35"/>
                </a:lnTo>
                <a:lnTo>
                  <a:pt x="5" y="33"/>
                </a:lnTo>
                <a:lnTo>
                  <a:pt x="2" y="35"/>
                </a:lnTo>
                <a:lnTo>
                  <a:pt x="0" y="39"/>
                </a:lnTo>
                <a:lnTo>
                  <a:pt x="2" y="43"/>
                </a:lnTo>
                <a:lnTo>
                  <a:pt x="5" y="45"/>
                </a:lnTo>
                <a:lnTo>
                  <a:pt x="0" y="4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7" name="Freeform 59">
            <a:extLst>
              <a:ext uri="{FF2B5EF4-FFF2-40B4-BE49-F238E27FC236}">
                <a16:creationId xmlns:a16="http://schemas.microsoft.com/office/drawing/2014/main" id="{E7DFC908-E9C5-8DD2-40F1-3A87CDE67E73}"/>
              </a:ext>
            </a:extLst>
          </p:cNvPr>
          <p:cNvSpPr>
            <a:spLocks noChangeAspect="1"/>
          </p:cNvSpPr>
          <p:nvPr/>
        </p:nvSpPr>
        <p:spPr bwMode="auto">
          <a:xfrm>
            <a:off x="6645275" y="3874639"/>
            <a:ext cx="127000" cy="165100"/>
          </a:xfrm>
          <a:custGeom>
            <a:avLst/>
            <a:gdLst>
              <a:gd name="T0" fmla="*/ 0 w 168"/>
              <a:gd name="T1" fmla="*/ 7 h 221"/>
              <a:gd name="T2" fmla="*/ 0 w 168"/>
              <a:gd name="T3" fmla="*/ 7 h 221"/>
              <a:gd name="T4" fmla="*/ 11 w 168"/>
              <a:gd name="T5" fmla="*/ 25 h 221"/>
              <a:gd name="T6" fmla="*/ 24 w 168"/>
              <a:gd name="T7" fmla="*/ 41 h 221"/>
              <a:gd name="T8" fmla="*/ 35 w 168"/>
              <a:gd name="T9" fmla="*/ 57 h 221"/>
              <a:gd name="T10" fmla="*/ 46 w 168"/>
              <a:gd name="T11" fmla="*/ 72 h 221"/>
              <a:gd name="T12" fmla="*/ 56 w 168"/>
              <a:gd name="T13" fmla="*/ 87 h 221"/>
              <a:gd name="T14" fmla="*/ 67 w 168"/>
              <a:gd name="T15" fmla="*/ 102 h 221"/>
              <a:gd name="T16" fmla="*/ 77 w 168"/>
              <a:gd name="T17" fmla="*/ 116 h 221"/>
              <a:gd name="T18" fmla="*/ 87 w 168"/>
              <a:gd name="T19" fmla="*/ 128 h 221"/>
              <a:gd name="T20" fmla="*/ 97 w 168"/>
              <a:gd name="T21" fmla="*/ 141 h 221"/>
              <a:gd name="T22" fmla="*/ 106 w 168"/>
              <a:gd name="T23" fmla="*/ 153 h 221"/>
              <a:gd name="T24" fmla="*/ 116 w 168"/>
              <a:gd name="T25" fmla="*/ 166 h 221"/>
              <a:gd name="T26" fmla="*/ 125 w 168"/>
              <a:gd name="T27" fmla="*/ 177 h 221"/>
              <a:gd name="T28" fmla="*/ 134 w 168"/>
              <a:gd name="T29" fmla="*/ 188 h 221"/>
              <a:gd name="T30" fmla="*/ 142 w 168"/>
              <a:gd name="T31" fmla="*/ 200 h 221"/>
              <a:gd name="T32" fmla="*/ 151 w 168"/>
              <a:gd name="T33" fmla="*/ 210 h 221"/>
              <a:gd name="T34" fmla="*/ 158 w 168"/>
              <a:gd name="T35" fmla="*/ 221 h 221"/>
              <a:gd name="T36" fmla="*/ 168 w 168"/>
              <a:gd name="T37" fmla="*/ 213 h 221"/>
              <a:gd name="T38" fmla="*/ 161 w 168"/>
              <a:gd name="T39" fmla="*/ 202 h 221"/>
              <a:gd name="T40" fmla="*/ 152 w 168"/>
              <a:gd name="T41" fmla="*/ 192 h 221"/>
              <a:gd name="T42" fmla="*/ 144 w 168"/>
              <a:gd name="T43" fmla="*/ 181 h 221"/>
              <a:gd name="T44" fmla="*/ 135 w 168"/>
              <a:gd name="T45" fmla="*/ 170 h 221"/>
              <a:gd name="T46" fmla="*/ 126 w 168"/>
              <a:gd name="T47" fmla="*/ 158 h 221"/>
              <a:gd name="T48" fmla="*/ 116 w 168"/>
              <a:gd name="T49" fmla="*/ 146 h 221"/>
              <a:gd name="T50" fmla="*/ 107 w 168"/>
              <a:gd name="T51" fmla="*/ 133 h 221"/>
              <a:gd name="T52" fmla="*/ 97 w 168"/>
              <a:gd name="T53" fmla="*/ 121 h 221"/>
              <a:gd name="T54" fmla="*/ 87 w 168"/>
              <a:gd name="T55" fmla="*/ 108 h 221"/>
              <a:gd name="T56" fmla="*/ 77 w 168"/>
              <a:gd name="T57" fmla="*/ 95 h 221"/>
              <a:gd name="T58" fmla="*/ 66 w 168"/>
              <a:gd name="T59" fmla="*/ 80 h 221"/>
              <a:gd name="T60" fmla="*/ 56 w 168"/>
              <a:gd name="T61" fmla="*/ 65 h 221"/>
              <a:gd name="T62" fmla="*/ 45 w 168"/>
              <a:gd name="T63" fmla="*/ 50 h 221"/>
              <a:gd name="T64" fmla="*/ 34 w 168"/>
              <a:gd name="T65" fmla="*/ 34 h 221"/>
              <a:gd name="T66" fmla="*/ 21 w 168"/>
              <a:gd name="T67" fmla="*/ 17 h 221"/>
              <a:gd name="T68" fmla="*/ 10 w 168"/>
              <a:gd name="T69" fmla="*/ 0 h 221"/>
              <a:gd name="T70" fmla="*/ 10 w 168"/>
              <a:gd name="T71" fmla="*/ 0 h 221"/>
              <a:gd name="T72" fmla="*/ 0 w 168"/>
              <a:gd name="T73" fmla="*/ 7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8" h="221">
                <a:moveTo>
                  <a:pt x="0" y="7"/>
                </a:moveTo>
                <a:lnTo>
                  <a:pt x="0" y="7"/>
                </a:lnTo>
                <a:lnTo>
                  <a:pt x="11" y="25"/>
                </a:lnTo>
                <a:lnTo>
                  <a:pt x="24" y="41"/>
                </a:lnTo>
                <a:lnTo>
                  <a:pt x="35" y="57"/>
                </a:lnTo>
                <a:lnTo>
                  <a:pt x="46" y="72"/>
                </a:lnTo>
                <a:lnTo>
                  <a:pt x="56" y="87"/>
                </a:lnTo>
                <a:lnTo>
                  <a:pt x="67" y="102"/>
                </a:lnTo>
                <a:lnTo>
                  <a:pt x="77" y="116"/>
                </a:lnTo>
                <a:lnTo>
                  <a:pt x="87" y="128"/>
                </a:lnTo>
                <a:lnTo>
                  <a:pt x="97" y="141"/>
                </a:lnTo>
                <a:lnTo>
                  <a:pt x="106" y="153"/>
                </a:lnTo>
                <a:lnTo>
                  <a:pt x="116" y="166"/>
                </a:lnTo>
                <a:lnTo>
                  <a:pt x="125" y="177"/>
                </a:lnTo>
                <a:lnTo>
                  <a:pt x="134" y="188"/>
                </a:lnTo>
                <a:lnTo>
                  <a:pt x="142" y="200"/>
                </a:lnTo>
                <a:lnTo>
                  <a:pt x="151" y="210"/>
                </a:lnTo>
                <a:lnTo>
                  <a:pt x="158" y="221"/>
                </a:lnTo>
                <a:lnTo>
                  <a:pt x="168" y="213"/>
                </a:lnTo>
                <a:lnTo>
                  <a:pt x="161" y="202"/>
                </a:lnTo>
                <a:lnTo>
                  <a:pt x="152" y="192"/>
                </a:lnTo>
                <a:lnTo>
                  <a:pt x="144" y="181"/>
                </a:lnTo>
                <a:lnTo>
                  <a:pt x="135" y="170"/>
                </a:lnTo>
                <a:lnTo>
                  <a:pt x="126" y="158"/>
                </a:lnTo>
                <a:lnTo>
                  <a:pt x="116" y="146"/>
                </a:lnTo>
                <a:lnTo>
                  <a:pt x="107" y="133"/>
                </a:lnTo>
                <a:lnTo>
                  <a:pt x="97" y="121"/>
                </a:lnTo>
                <a:lnTo>
                  <a:pt x="87" y="108"/>
                </a:lnTo>
                <a:lnTo>
                  <a:pt x="77" y="95"/>
                </a:lnTo>
                <a:lnTo>
                  <a:pt x="66" y="80"/>
                </a:lnTo>
                <a:lnTo>
                  <a:pt x="56" y="65"/>
                </a:lnTo>
                <a:lnTo>
                  <a:pt x="45" y="50"/>
                </a:lnTo>
                <a:lnTo>
                  <a:pt x="34" y="34"/>
                </a:lnTo>
                <a:lnTo>
                  <a:pt x="21" y="17"/>
                </a:lnTo>
                <a:lnTo>
                  <a:pt x="10" y="0"/>
                </a:lnTo>
                <a:lnTo>
                  <a:pt x="10" y="0"/>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8" name="Freeform 60">
            <a:extLst>
              <a:ext uri="{FF2B5EF4-FFF2-40B4-BE49-F238E27FC236}">
                <a16:creationId xmlns:a16="http://schemas.microsoft.com/office/drawing/2014/main" id="{2D79939B-C61B-273B-FF29-29C249DCFC29}"/>
              </a:ext>
            </a:extLst>
          </p:cNvPr>
          <p:cNvSpPr>
            <a:spLocks noChangeAspect="1"/>
          </p:cNvSpPr>
          <p:nvPr/>
        </p:nvSpPr>
        <p:spPr bwMode="auto">
          <a:xfrm>
            <a:off x="6600825" y="3771451"/>
            <a:ext cx="52388" cy="107950"/>
          </a:xfrm>
          <a:custGeom>
            <a:avLst/>
            <a:gdLst>
              <a:gd name="T0" fmla="*/ 0 w 67"/>
              <a:gd name="T1" fmla="*/ 7 h 143"/>
              <a:gd name="T2" fmla="*/ 0 w 67"/>
              <a:gd name="T3" fmla="*/ 7 h 143"/>
              <a:gd name="T4" fmla="*/ 10 w 67"/>
              <a:gd name="T5" fmla="*/ 24 h 143"/>
              <a:gd name="T6" fmla="*/ 16 w 67"/>
              <a:gd name="T7" fmla="*/ 41 h 143"/>
              <a:gd name="T8" fmla="*/ 21 w 67"/>
              <a:gd name="T9" fmla="*/ 56 h 143"/>
              <a:gd name="T10" fmla="*/ 26 w 67"/>
              <a:gd name="T11" fmla="*/ 72 h 143"/>
              <a:gd name="T12" fmla="*/ 31 w 67"/>
              <a:gd name="T13" fmla="*/ 91 h 143"/>
              <a:gd name="T14" fmla="*/ 37 w 67"/>
              <a:gd name="T15" fmla="*/ 107 h 143"/>
              <a:gd name="T16" fmla="*/ 47 w 67"/>
              <a:gd name="T17" fmla="*/ 125 h 143"/>
              <a:gd name="T18" fmla="*/ 57 w 67"/>
              <a:gd name="T19" fmla="*/ 143 h 143"/>
              <a:gd name="T20" fmla="*/ 67 w 67"/>
              <a:gd name="T21" fmla="*/ 136 h 143"/>
              <a:gd name="T22" fmla="*/ 57 w 67"/>
              <a:gd name="T23" fmla="*/ 120 h 143"/>
              <a:gd name="T24" fmla="*/ 50 w 67"/>
              <a:gd name="T25" fmla="*/ 102 h 143"/>
              <a:gd name="T26" fmla="*/ 43 w 67"/>
              <a:gd name="T27" fmla="*/ 86 h 143"/>
              <a:gd name="T28" fmla="*/ 38 w 67"/>
              <a:gd name="T29" fmla="*/ 70 h 143"/>
              <a:gd name="T30" fmla="*/ 33 w 67"/>
              <a:gd name="T31" fmla="*/ 54 h 143"/>
              <a:gd name="T32" fmla="*/ 28 w 67"/>
              <a:gd name="T33" fmla="*/ 36 h 143"/>
              <a:gd name="T34" fmla="*/ 20 w 67"/>
              <a:gd name="T35" fmla="*/ 19 h 143"/>
              <a:gd name="T36" fmla="*/ 10 w 67"/>
              <a:gd name="T37" fmla="*/ 0 h 143"/>
              <a:gd name="T38" fmla="*/ 10 w 67"/>
              <a:gd name="T39" fmla="*/ 0 h 143"/>
              <a:gd name="T40" fmla="*/ 0 w 67"/>
              <a:gd name="T41" fmla="*/ 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7" h="143">
                <a:moveTo>
                  <a:pt x="0" y="7"/>
                </a:moveTo>
                <a:lnTo>
                  <a:pt x="0" y="7"/>
                </a:lnTo>
                <a:lnTo>
                  <a:pt x="10" y="24"/>
                </a:lnTo>
                <a:lnTo>
                  <a:pt x="16" y="41"/>
                </a:lnTo>
                <a:lnTo>
                  <a:pt x="21" y="56"/>
                </a:lnTo>
                <a:lnTo>
                  <a:pt x="26" y="72"/>
                </a:lnTo>
                <a:lnTo>
                  <a:pt x="31" y="91"/>
                </a:lnTo>
                <a:lnTo>
                  <a:pt x="37" y="107"/>
                </a:lnTo>
                <a:lnTo>
                  <a:pt x="47" y="125"/>
                </a:lnTo>
                <a:lnTo>
                  <a:pt x="57" y="143"/>
                </a:lnTo>
                <a:lnTo>
                  <a:pt x="67" y="136"/>
                </a:lnTo>
                <a:lnTo>
                  <a:pt x="57" y="120"/>
                </a:lnTo>
                <a:lnTo>
                  <a:pt x="50" y="102"/>
                </a:lnTo>
                <a:lnTo>
                  <a:pt x="43" y="86"/>
                </a:lnTo>
                <a:lnTo>
                  <a:pt x="38" y="70"/>
                </a:lnTo>
                <a:lnTo>
                  <a:pt x="33" y="54"/>
                </a:lnTo>
                <a:lnTo>
                  <a:pt x="28" y="36"/>
                </a:lnTo>
                <a:lnTo>
                  <a:pt x="20" y="19"/>
                </a:lnTo>
                <a:lnTo>
                  <a:pt x="10" y="0"/>
                </a:lnTo>
                <a:lnTo>
                  <a:pt x="10" y="0"/>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9" name="Freeform 61">
            <a:extLst>
              <a:ext uri="{FF2B5EF4-FFF2-40B4-BE49-F238E27FC236}">
                <a16:creationId xmlns:a16="http://schemas.microsoft.com/office/drawing/2014/main" id="{438D4AF0-2F2D-CE06-EEA9-C1327C39E01E}"/>
              </a:ext>
            </a:extLst>
          </p:cNvPr>
          <p:cNvSpPr>
            <a:spLocks noChangeAspect="1"/>
          </p:cNvSpPr>
          <p:nvPr/>
        </p:nvSpPr>
        <p:spPr bwMode="auto">
          <a:xfrm>
            <a:off x="6483350" y="3677789"/>
            <a:ext cx="125413" cy="100012"/>
          </a:xfrm>
          <a:custGeom>
            <a:avLst/>
            <a:gdLst>
              <a:gd name="T0" fmla="*/ 0 w 166"/>
              <a:gd name="T1" fmla="*/ 8 h 132"/>
              <a:gd name="T2" fmla="*/ 0 w 166"/>
              <a:gd name="T3" fmla="*/ 8 h 132"/>
              <a:gd name="T4" fmla="*/ 16 w 166"/>
              <a:gd name="T5" fmla="*/ 29 h 132"/>
              <a:gd name="T6" fmla="*/ 37 w 166"/>
              <a:gd name="T7" fmla="*/ 45 h 132"/>
              <a:gd name="T8" fmla="*/ 60 w 166"/>
              <a:gd name="T9" fmla="*/ 60 h 132"/>
              <a:gd name="T10" fmla="*/ 83 w 166"/>
              <a:gd name="T11" fmla="*/ 75 h 132"/>
              <a:gd name="T12" fmla="*/ 106 w 166"/>
              <a:gd name="T13" fmla="*/ 89 h 132"/>
              <a:gd name="T14" fmla="*/ 126 w 166"/>
              <a:gd name="T15" fmla="*/ 102 h 132"/>
              <a:gd name="T16" fmla="*/ 143 w 166"/>
              <a:gd name="T17" fmla="*/ 117 h 132"/>
              <a:gd name="T18" fmla="*/ 156 w 166"/>
              <a:gd name="T19" fmla="*/ 132 h 132"/>
              <a:gd name="T20" fmla="*/ 166 w 166"/>
              <a:gd name="T21" fmla="*/ 125 h 132"/>
              <a:gd name="T22" fmla="*/ 153 w 166"/>
              <a:gd name="T23" fmla="*/ 107 h 132"/>
              <a:gd name="T24" fmla="*/ 133 w 166"/>
              <a:gd name="T25" fmla="*/ 93 h 132"/>
              <a:gd name="T26" fmla="*/ 113 w 166"/>
              <a:gd name="T27" fmla="*/ 79 h 132"/>
              <a:gd name="T28" fmla="*/ 91 w 166"/>
              <a:gd name="T29" fmla="*/ 65 h 132"/>
              <a:gd name="T30" fmla="*/ 67 w 166"/>
              <a:gd name="T31" fmla="*/ 50 h 132"/>
              <a:gd name="T32" fmla="*/ 45 w 166"/>
              <a:gd name="T33" fmla="*/ 35 h 132"/>
              <a:gd name="T34" fmla="*/ 26 w 166"/>
              <a:gd name="T35" fmla="*/ 19 h 132"/>
              <a:gd name="T36" fmla="*/ 10 w 166"/>
              <a:gd name="T37" fmla="*/ 0 h 132"/>
              <a:gd name="T38" fmla="*/ 10 w 166"/>
              <a:gd name="T39" fmla="*/ 0 h 132"/>
              <a:gd name="T40" fmla="*/ 0 w 166"/>
              <a:gd name="T41" fmla="*/ 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6" h="132">
                <a:moveTo>
                  <a:pt x="0" y="8"/>
                </a:moveTo>
                <a:lnTo>
                  <a:pt x="0" y="8"/>
                </a:lnTo>
                <a:lnTo>
                  <a:pt x="16" y="29"/>
                </a:lnTo>
                <a:lnTo>
                  <a:pt x="37" y="45"/>
                </a:lnTo>
                <a:lnTo>
                  <a:pt x="60" y="60"/>
                </a:lnTo>
                <a:lnTo>
                  <a:pt x="83" y="75"/>
                </a:lnTo>
                <a:lnTo>
                  <a:pt x="106" y="89"/>
                </a:lnTo>
                <a:lnTo>
                  <a:pt x="126" y="102"/>
                </a:lnTo>
                <a:lnTo>
                  <a:pt x="143" y="117"/>
                </a:lnTo>
                <a:lnTo>
                  <a:pt x="156" y="132"/>
                </a:lnTo>
                <a:lnTo>
                  <a:pt x="166" y="125"/>
                </a:lnTo>
                <a:lnTo>
                  <a:pt x="153" y="107"/>
                </a:lnTo>
                <a:lnTo>
                  <a:pt x="133" y="93"/>
                </a:lnTo>
                <a:lnTo>
                  <a:pt x="113" y="79"/>
                </a:lnTo>
                <a:lnTo>
                  <a:pt x="91" y="65"/>
                </a:lnTo>
                <a:lnTo>
                  <a:pt x="67" y="50"/>
                </a:lnTo>
                <a:lnTo>
                  <a:pt x="45" y="35"/>
                </a:lnTo>
                <a:lnTo>
                  <a:pt x="26" y="19"/>
                </a:lnTo>
                <a:lnTo>
                  <a:pt x="10" y="0"/>
                </a:lnTo>
                <a:lnTo>
                  <a:pt x="10" y="0"/>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0" name="Freeform 62">
            <a:extLst>
              <a:ext uri="{FF2B5EF4-FFF2-40B4-BE49-F238E27FC236}">
                <a16:creationId xmlns:a16="http://schemas.microsoft.com/office/drawing/2014/main" id="{C81458D7-3DDD-CE50-46D4-038811EB41D1}"/>
              </a:ext>
            </a:extLst>
          </p:cNvPr>
          <p:cNvSpPr>
            <a:spLocks noChangeAspect="1"/>
          </p:cNvSpPr>
          <p:nvPr/>
        </p:nvSpPr>
        <p:spPr bwMode="auto">
          <a:xfrm>
            <a:off x="6457950" y="3538089"/>
            <a:ext cx="33338" cy="144462"/>
          </a:xfrm>
          <a:custGeom>
            <a:avLst/>
            <a:gdLst>
              <a:gd name="T0" fmla="*/ 0 w 44"/>
              <a:gd name="T1" fmla="*/ 3 h 194"/>
              <a:gd name="T2" fmla="*/ 0 w 44"/>
              <a:gd name="T3" fmla="*/ 3 h 194"/>
              <a:gd name="T4" fmla="*/ 4 w 44"/>
              <a:gd name="T5" fmla="*/ 25 h 194"/>
              <a:gd name="T6" fmla="*/ 6 w 44"/>
              <a:gd name="T7" fmla="*/ 48 h 194"/>
              <a:gd name="T8" fmla="*/ 8 w 44"/>
              <a:gd name="T9" fmla="*/ 71 h 194"/>
              <a:gd name="T10" fmla="*/ 8 w 44"/>
              <a:gd name="T11" fmla="*/ 96 h 194"/>
              <a:gd name="T12" fmla="*/ 10 w 44"/>
              <a:gd name="T13" fmla="*/ 123 h 194"/>
              <a:gd name="T14" fmla="*/ 14 w 44"/>
              <a:gd name="T15" fmla="*/ 146 h 194"/>
              <a:gd name="T16" fmla="*/ 21 w 44"/>
              <a:gd name="T17" fmla="*/ 170 h 194"/>
              <a:gd name="T18" fmla="*/ 34 w 44"/>
              <a:gd name="T19" fmla="*/ 194 h 194"/>
              <a:gd name="T20" fmla="*/ 44 w 44"/>
              <a:gd name="T21" fmla="*/ 186 h 194"/>
              <a:gd name="T22" fmla="*/ 34 w 44"/>
              <a:gd name="T23" fmla="*/ 165 h 194"/>
              <a:gd name="T24" fmla="*/ 26 w 44"/>
              <a:gd name="T25" fmla="*/ 144 h 194"/>
              <a:gd name="T26" fmla="*/ 22 w 44"/>
              <a:gd name="T27" fmla="*/ 120 h 194"/>
              <a:gd name="T28" fmla="*/ 20 w 44"/>
              <a:gd name="T29" fmla="*/ 96 h 194"/>
              <a:gd name="T30" fmla="*/ 20 w 44"/>
              <a:gd name="T31" fmla="*/ 71 h 194"/>
              <a:gd name="T32" fmla="*/ 19 w 44"/>
              <a:gd name="T33" fmla="*/ 48 h 194"/>
              <a:gd name="T34" fmla="*/ 16 w 44"/>
              <a:gd name="T35" fmla="*/ 23 h 194"/>
              <a:gd name="T36" fmla="*/ 13 w 44"/>
              <a:gd name="T37" fmla="*/ 0 h 194"/>
              <a:gd name="T38" fmla="*/ 13 w 44"/>
              <a:gd name="T39" fmla="*/ 0 h 194"/>
              <a:gd name="T40" fmla="*/ 0 w 44"/>
              <a:gd name="T41" fmla="*/ 3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 h="194">
                <a:moveTo>
                  <a:pt x="0" y="3"/>
                </a:moveTo>
                <a:lnTo>
                  <a:pt x="0" y="3"/>
                </a:lnTo>
                <a:lnTo>
                  <a:pt x="4" y="25"/>
                </a:lnTo>
                <a:lnTo>
                  <a:pt x="6" y="48"/>
                </a:lnTo>
                <a:lnTo>
                  <a:pt x="8" y="71"/>
                </a:lnTo>
                <a:lnTo>
                  <a:pt x="8" y="96"/>
                </a:lnTo>
                <a:lnTo>
                  <a:pt x="10" y="123"/>
                </a:lnTo>
                <a:lnTo>
                  <a:pt x="14" y="146"/>
                </a:lnTo>
                <a:lnTo>
                  <a:pt x="21" y="170"/>
                </a:lnTo>
                <a:lnTo>
                  <a:pt x="34" y="194"/>
                </a:lnTo>
                <a:lnTo>
                  <a:pt x="44" y="186"/>
                </a:lnTo>
                <a:lnTo>
                  <a:pt x="34" y="165"/>
                </a:lnTo>
                <a:lnTo>
                  <a:pt x="26" y="144"/>
                </a:lnTo>
                <a:lnTo>
                  <a:pt x="22" y="120"/>
                </a:lnTo>
                <a:lnTo>
                  <a:pt x="20" y="96"/>
                </a:lnTo>
                <a:lnTo>
                  <a:pt x="20" y="71"/>
                </a:lnTo>
                <a:lnTo>
                  <a:pt x="19" y="48"/>
                </a:lnTo>
                <a:lnTo>
                  <a:pt x="16" y="23"/>
                </a:lnTo>
                <a:lnTo>
                  <a:pt x="13" y="0"/>
                </a:lnTo>
                <a:lnTo>
                  <a:pt x="13" y="0"/>
                </a:lnTo>
                <a:lnTo>
                  <a:pt x="0"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1" name="Freeform 63">
            <a:extLst>
              <a:ext uri="{FF2B5EF4-FFF2-40B4-BE49-F238E27FC236}">
                <a16:creationId xmlns:a16="http://schemas.microsoft.com/office/drawing/2014/main" id="{7531E9CB-453F-643F-99FF-A97581E254D1}"/>
              </a:ext>
            </a:extLst>
          </p:cNvPr>
          <p:cNvSpPr>
            <a:spLocks noChangeAspect="1"/>
          </p:cNvSpPr>
          <p:nvPr/>
        </p:nvSpPr>
        <p:spPr bwMode="auto">
          <a:xfrm>
            <a:off x="6389688" y="3417439"/>
            <a:ext cx="77787" cy="122237"/>
          </a:xfrm>
          <a:custGeom>
            <a:avLst/>
            <a:gdLst>
              <a:gd name="T0" fmla="*/ 0 w 103"/>
              <a:gd name="T1" fmla="*/ 5 h 161"/>
              <a:gd name="T2" fmla="*/ 0 w 103"/>
              <a:gd name="T3" fmla="*/ 5 h 161"/>
              <a:gd name="T4" fmla="*/ 11 w 103"/>
              <a:gd name="T5" fmla="*/ 26 h 161"/>
              <a:gd name="T6" fmla="*/ 25 w 103"/>
              <a:gd name="T7" fmla="*/ 46 h 161"/>
              <a:gd name="T8" fmla="*/ 38 w 103"/>
              <a:gd name="T9" fmla="*/ 66 h 161"/>
              <a:gd name="T10" fmla="*/ 51 w 103"/>
              <a:gd name="T11" fmla="*/ 85 h 161"/>
              <a:gd name="T12" fmla="*/ 64 w 103"/>
              <a:gd name="T13" fmla="*/ 103 h 161"/>
              <a:gd name="T14" fmla="*/ 75 w 103"/>
              <a:gd name="T15" fmla="*/ 122 h 161"/>
              <a:gd name="T16" fmla="*/ 84 w 103"/>
              <a:gd name="T17" fmla="*/ 142 h 161"/>
              <a:gd name="T18" fmla="*/ 90 w 103"/>
              <a:gd name="T19" fmla="*/ 161 h 161"/>
              <a:gd name="T20" fmla="*/ 103 w 103"/>
              <a:gd name="T21" fmla="*/ 158 h 161"/>
              <a:gd name="T22" fmla="*/ 96 w 103"/>
              <a:gd name="T23" fmla="*/ 137 h 161"/>
              <a:gd name="T24" fmla="*/ 85 w 103"/>
              <a:gd name="T25" fmla="*/ 117 h 161"/>
              <a:gd name="T26" fmla="*/ 74 w 103"/>
              <a:gd name="T27" fmla="*/ 96 h 161"/>
              <a:gd name="T28" fmla="*/ 61 w 103"/>
              <a:gd name="T29" fmla="*/ 77 h 161"/>
              <a:gd name="T30" fmla="*/ 48 w 103"/>
              <a:gd name="T31" fmla="*/ 58 h 161"/>
              <a:gd name="T32" fmla="*/ 35 w 103"/>
              <a:gd name="T33" fmla="*/ 39 h 161"/>
              <a:gd name="T34" fmla="*/ 21 w 103"/>
              <a:gd name="T35" fmla="*/ 19 h 161"/>
              <a:gd name="T36" fmla="*/ 10 w 103"/>
              <a:gd name="T37" fmla="*/ 0 h 161"/>
              <a:gd name="T38" fmla="*/ 10 w 103"/>
              <a:gd name="T39" fmla="*/ 0 h 161"/>
              <a:gd name="T40" fmla="*/ 0 w 103"/>
              <a:gd name="T41" fmla="*/ 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 h="161">
                <a:moveTo>
                  <a:pt x="0" y="5"/>
                </a:moveTo>
                <a:lnTo>
                  <a:pt x="0" y="5"/>
                </a:lnTo>
                <a:lnTo>
                  <a:pt x="11" y="26"/>
                </a:lnTo>
                <a:lnTo>
                  <a:pt x="25" y="46"/>
                </a:lnTo>
                <a:lnTo>
                  <a:pt x="38" y="66"/>
                </a:lnTo>
                <a:lnTo>
                  <a:pt x="51" y="85"/>
                </a:lnTo>
                <a:lnTo>
                  <a:pt x="64" y="103"/>
                </a:lnTo>
                <a:lnTo>
                  <a:pt x="75" y="122"/>
                </a:lnTo>
                <a:lnTo>
                  <a:pt x="84" y="142"/>
                </a:lnTo>
                <a:lnTo>
                  <a:pt x="90" y="161"/>
                </a:lnTo>
                <a:lnTo>
                  <a:pt x="103" y="158"/>
                </a:lnTo>
                <a:lnTo>
                  <a:pt x="96" y="137"/>
                </a:lnTo>
                <a:lnTo>
                  <a:pt x="85" y="117"/>
                </a:lnTo>
                <a:lnTo>
                  <a:pt x="74" y="96"/>
                </a:lnTo>
                <a:lnTo>
                  <a:pt x="61" y="77"/>
                </a:lnTo>
                <a:lnTo>
                  <a:pt x="48" y="58"/>
                </a:lnTo>
                <a:lnTo>
                  <a:pt x="35" y="39"/>
                </a:lnTo>
                <a:lnTo>
                  <a:pt x="21" y="19"/>
                </a:lnTo>
                <a:lnTo>
                  <a:pt x="10" y="0"/>
                </a:lnTo>
                <a:lnTo>
                  <a:pt x="10" y="0"/>
                </a:lnTo>
                <a:lnTo>
                  <a:pt x="0" y="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2" name="Freeform 64">
            <a:extLst>
              <a:ext uri="{FF2B5EF4-FFF2-40B4-BE49-F238E27FC236}">
                <a16:creationId xmlns:a16="http://schemas.microsoft.com/office/drawing/2014/main" id="{4FF436D3-6DE3-4C56-41FA-FC80818C3F8B}"/>
              </a:ext>
            </a:extLst>
          </p:cNvPr>
          <p:cNvSpPr>
            <a:spLocks noChangeAspect="1"/>
          </p:cNvSpPr>
          <p:nvPr/>
        </p:nvSpPr>
        <p:spPr bwMode="auto">
          <a:xfrm>
            <a:off x="6253163" y="3172964"/>
            <a:ext cx="144462" cy="249237"/>
          </a:xfrm>
          <a:custGeom>
            <a:avLst/>
            <a:gdLst>
              <a:gd name="T0" fmla="*/ 6 w 192"/>
              <a:gd name="T1" fmla="*/ 0 h 331"/>
              <a:gd name="T2" fmla="*/ 0 w 192"/>
              <a:gd name="T3" fmla="*/ 6 h 331"/>
              <a:gd name="T4" fmla="*/ 1 w 192"/>
              <a:gd name="T5" fmla="*/ 26 h 331"/>
              <a:gd name="T6" fmla="*/ 5 w 192"/>
              <a:gd name="T7" fmla="*/ 46 h 331"/>
              <a:gd name="T8" fmla="*/ 11 w 192"/>
              <a:gd name="T9" fmla="*/ 66 h 331"/>
              <a:gd name="T10" fmla="*/ 21 w 192"/>
              <a:gd name="T11" fmla="*/ 86 h 331"/>
              <a:gd name="T12" fmla="*/ 31 w 192"/>
              <a:gd name="T13" fmla="*/ 106 h 331"/>
              <a:gd name="T14" fmla="*/ 44 w 192"/>
              <a:gd name="T15" fmla="*/ 126 h 331"/>
              <a:gd name="T16" fmla="*/ 56 w 192"/>
              <a:gd name="T17" fmla="*/ 146 h 331"/>
              <a:gd name="T18" fmla="*/ 70 w 192"/>
              <a:gd name="T19" fmla="*/ 166 h 331"/>
              <a:gd name="T20" fmla="*/ 85 w 192"/>
              <a:gd name="T21" fmla="*/ 186 h 331"/>
              <a:gd name="T22" fmla="*/ 100 w 192"/>
              <a:gd name="T23" fmla="*/ 207 h 331"/>
              <a:gd name="T24" fmla="*/ 115 w 192"/>
              <a:gd name="T25" fmla="*/ 227 h 331"/>
              <a:gd name="T26" fmla="*/ 130 w 192"/>
              <a:gd name="T27" fmla="*/ 248 h 331"/>
              <a:gd name="T28" fmla="*/ 145 w 192"/>
              <a:gd name="T29" fmla="*/ 268 h 331"/>
              <a:gd name="T30" fmla="*/ 159 w 192"/>
              <a:gd name="T31" fmla="*/ 290 h 331"/>
              <a:gd name="T32" fmla="*/ 171 w 192"/>
              <a:gd name="T33" fmla="*/ 310 h 331"/>
              <a:gd name="T34" fmla="*/ 182 w 192"/>
              <a:gd name="T35" fmla="*/ 331 h 331"/>
              <a:gd name="T36" fmla="*/ 192 w 192"/>
              <a:gd name="T37" fmla="*/ 326 h 331"/>
              <a:gd name="T38" fmla="*/ 181 w 192"/>
              <a:gd name="T39" fmla="*/ 305 h 331"/>
              <a:gd name="T40" fmla="*/ 168 w 192"/>
              <a:gd name="T41" fmla="*/ 282 h 331"/>
              <a:gd name="T42" fmla="*/ 155 w 192"/>
              <a:gd name="T43" fmla="*/ 261 h 331"/>
              <a:gd name="T44" fmla="*/ 140 w 192"/>
              <a:gd name="T45" fmla="*/ 241 h 331"/>
              <a:gd name="T46" fmla="*/ 125 w 192"/>
              <a:gd name="T47" fmla="*/ 220 h 331"/>
              <a:gd name="T48" fmla="*/ 110 w 192"/>
              <a:gd name="T49" fmla="*/ 200 h 331"/>
              <a:gd name="T50" fmla="*/ 95 w 192"/>
              <a:gd name="T51" fmla="*/ 179 h 331"/>
              <a:gd name="T52" fmla="*/ 80 w 192"/>
              <a:gd name="T53" fmla="*/ 159 h 331"/>
              <a:gd name="T54" fmla="*/ 66 w 192"/>
              <a:gd name="T55" fmla="*/ 139 h 331"/>
              <a:gd name="T56" fmla="*/ 54 w 192"/>
              <a:gd name="T57" fmla="*/ 119 h 331"/>
              <a:gd name="T58" fmla="*/ 41 w 192"/>
              <a:gd name="T59" fmla="*/ 99 h 331"/>
              <a:gd name="T60" fmla="*/ 31 w 192"/>
              <a:gd name="T61" fmla="*/ 81 h 331"/>
              <a:gd name="T62" fmla="*/ 24 w 192"/>
              <a:gd name="T63" fmla="*/ 61 h 331"/>
              <a:gd name="T64" fmla="*/ 18 w 192"/>
              <a:gd name="T65" fmla="*/ 44 h 331"/>
              <a:gd name="T66" fmla="*/ 14 w 192"/>
              <a:gd name="T67" fmla="*/ 24 h 331"/>
              <a:gd name="T68" fmla="*/ 13 w 192"/>
              <a:gd name="T69" fmla="*/ 6 h 331"/>
              <a:gd name="T70" fmla="*/ 6 w 192"/>
              <a:gd name="T71" fmla="*/ 13 h 331"/>
              <a:gd name="T72" fmla="*/ 13 w 192"/>
              <a:gd name="T73" fmla="*/ 6 h 331"/>
              <a:gd name="T74" fmla="*/ 10 w 192"/>
              <a:gd name="T75" fmla="*/ 3 h 331"/>
              <a:gd name="T76" fmla="*/ 6 w 192"/>
              <a:gd name="T77" fmla="*/ 0 h 331"/>
              <a:gd name="T78" fmla="*/ 3 w 192"/>
              <a:gd name="T79" fmla="*/ 3 h 331"/>
              <a:gd name="T80" fmla="*/ 0 w 192"/>
              <a:gd name="T81" fmla="*/ 6 h 331"/>
              <a:gd name="T82" fmla="*/ 6 w 192"/>
              <a:gd name="T83" fmla="*/ 0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2" h="331">
                <a:moveTo>
                  <a:pt x="6" y="0"/>
                </a:moveTo>
                <a:lnTo>
                  <a:pt x="0" y="6"/>
                </a:lnTo>
                <a:lnTo>
                  <a:pt x="1" y="26"/>
                </a:lnTo>
                <a:lnTo>
                  <a:pt x="5" y="46"/>
                </a:lnTo>
                <a:lnTo>
                  <a:pt x="11" y="66"/>
                </a:lnTo>
                <a:lnTo>
                  <a:pt x="21" y="86"/>
                </a:lnTo>
                <a:lnTo>
                  <a:pt x="31" y="106"/>
                </a:lnTo>
                <a:lnTo>
                  <a:pt x="44" y="126"/>
                </a:lnTo>
                <a:lnTo>
                  <a:pt x="56" y="146"/>
                </a:lnTo>
                <a:lnTo>
                  <a:pt x="70" y="166"/>
                </a:lnTo>
                <a:lnTo>
                  <a:pt x="85" y="186"/>
                </a:lnTo>
                <a:lnTo>
                  <a:pt x="100" y="207"/>
                </a:lnTo>
                <a:lnTo>
                  <a:pt x="115" y="227"/>
                </a:lnTo>
                <a:lnTo>
                  <a:pt x="130" y="248"/>
                </a:lnTo>
                <a:lnTo>
                  <a:pt x="145" y="268"/>
                </a:lnTo>
                <a:lnTo>
                  <a:pt x="159" y="290"/>
                </a:lnTo>
                <a:lnTo>
                  <a:pt x="171" y="310"/>
                </a:lnTo>
                <a:lnTo>
                  <a:pt x="182" y="331"/>
                </a:lnTo>
                <a:lnTo>
                  <a:pt x="192" y="326"/>
                </a:lnTo>
                <a:lnTo>
                  <a:pt x="181" y="305"/>
                </a:lnTo>
                <a:lnTo>
                  <a:pt x="168" y="282"/>
                </a:lnTo>
                <a:lnTo>
                  <a:pt x="155" y="261"/>
                </a:lnTo>
                <a:lnTo>
                  <a:pt x="140" y="241"/>
                </a:lnTo>
                <a:lnTo>
                  <a:pt x="125" y="220"/>
                </a:lnTo>
                <a:lnTo>
                  <a:pt x="110" y="200"/>
                </a:lnTo>
                <a:lnTo>
                  <a:pt x="95" y="179"/>
                </a:lnTo>
                <a:lnTo>
                  <a:pt x="80" y="159"/>
                </a:lnTo>
                <a:lnTo>
                  <a:pt x="66" y="139"/>
                </a:lnTo>
                <a:lnTo>
                  <a:pt x="54" y="119"/>
                </a:lnTo>
                <a:lnTo>
                  <a:pt x="41" y="99"/>
                </a:lnTo>
                <a:lnTo>
                  <a:pt x="31" y="81"/>
                </a:lnTo>
                <a:lnTo>
                  <a:pt x="24" y="61"/>
                </a:lnTo>
                <a:lnTo>
                  <a:pt x="18" y="44"/>
                </a:lnTo>
                <a:lnTo>
                  <a:pt x="14" y="24"/>
                </a:lnTo>
                <a:lnTo>
                  <a:pt x="13" y="6"/>
                </a:lnTo>
                <a:lnTo>
                  <a:pt x="6" y="13"/>
                </a:lnTo>
                <a:lnTo>
                  <a:pt x="13" y="6"/>
                </a:lnTo>
                <a:lnTo>
                  <a:pt x="10" y="3"/>
                </a:lnTo>
                <a:lnTo>
                  <a:pt x="6" y="0"/>
                </a:lnTo>
                <a:lnTo>
                  <a:pt x="3" y="3"/>
                </a:lnTo>
                <a:lnTo>
                  <a:pt x="0" y="6"/>
                </a:lnTo>
                <a:lnTo>
                  <a:pt x="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3" name="Freeform 65">
            <a:extLst>
              <a:ext uri="{FF2B5EF4-FFF2-40B4-BE49-F238E27FC236}">
                <a16:creationId xmlns:a16="http://schemas.microsoft.com/office/drawing/2014/main" id="{86EE05CF-7AFE-0DA1-0735-BD8DA85B3FF7}"/>
              </a:ext>
            </a:extLst>
          </p:cNvPr>
          <p:cNvSpPr>
            <a:spLocks noChangeAspect="1"/>
          </p:cNvSpPr>
          <p:nvPr/>
        </p:nvSpPr>
        <p:spPr bwMode="auto">
          <a:xfrm>
            <a:off x="6257925" y="3172964"/>
            <a:ext cx="182563" cy="139700"/>
          </a:xfrm>
          <a:custGeom>
            <a:avLst/>
            <a:gdLst>
              <a:gd name="T0" fmla="*/ 241 w 242"/>
              <a:gd name="T1" fmla="*/ 174 h 187"/>
              <a:gd name="T2" fmla="*/ 232 w 242"/>
              <a:gd name="T3" fmla="*/ 172 h 187"/>
              <a:gd name="T4" fmla="*/ 224 w 242"/>
              <a:gd name="T5" fmla="*/ 175 h 187"/>
              <a:gd name="T6" fmla="*/ 215 w 242"/>
              <a:gd name="T7" fmla="*/ 175 h 187"/>
              <a:gd name="T8" fmla="*/ 202 w 242"/>
              <a:gd name="T9" fmla="*/ 170 h 187"/>
              <a:gd name="T10" fmla="*/ 191 w 242"/>
              <a:gd name="T11" fmla="*/ 161 h 187"/>
              <a:gd name="T12" fmla="*/ 177 w 242"/>
              <a:gd name="T13" fmla="*/ 150 h 187"/>
              <a:gd name="T14" fmla="*/ 164 w 242"/>
              <a:gd name="T15" fmla="*/ 136 h 187"/>
              <a:gd name="T16" fmla="*/ 149 w 242"/>
              <a:gd name="T17" fmla="*/ 120 h 187"/>
              <a:gd name="T18" fmla="*/ 134 w 242"/>
              <a:gd name="T19" fmla="*/ 103 h 187"/>
              <a:gd name="T20" fmla="*/ 119 w 242"/>
              <a:gd name="T21" fmla="*/ 84 h 187"/>
              <a:gd name="T22" fmla="*/ 103 w 242"/>
              <a:gd name="T23" fmla="*/ 66 h 187"/>
              <a:gd name="T24" fmla="*/ 85 w 242"/>
              <a:gd name="T25" fmla="*/ 49 h 187"/>
              <a:gd name="T26" fmla="*/ 69 w 242"/>
              <a:gd name="T27" fmla="*/ 34 h 187"/>
              <a:gd name="T28" fmla="*/ 53 w 242"/>
              <a:gd name="T29" fmla="*/ 20 h 187"/>
              <a:gd name="T30" fmla="*/ 35 w 242"/>
              <a:gd name="T31" fmla="*/ 10 h 187"/>
              <a:gd name="T32" fmla="*/ 18 w 242"/>
              <a:gd name="T33" fmla="*/ 3 h 187"/>
              <a:gd name="T34" fmla="*/ 0 w 242"/>
              <a:gd name="T35" fmla="*/ 0 h 187"/>
              <a:gd name="T36" fmla="*/ 0 w 242"/>
              <a:gd name="T37" fmla="*/ 13 h 187"/>
              <a:gd name="T38" fmla="*/ 15 w 242"/>
              <a:gd name="T39" fmla="*/ 15 h 187"/>
              <a:gd name="T40" fmla="*/ 30 w 242"/>
              <a:gd name="T41" fmla="*/ 20 h 187"/>
              <a:gd name="T42" fmla="*/ 45 w 242"/>
              <a:gd name="T43" fmla="*/ 30 h 187"/>
              <a:gd name="T44" fmla="*/ 61 w 242"/>
              <a:gd name="T45" fmla="*/ 44 h 187"/>
              <a:gd name="T46" fmla="*/ 78 w 242"/>
              <a:gd name="T47" fmla="*/ 59 h 187"/>
              <a:gd name="T48" fmla="*/ 93 w 242"/>
              <a:gd name="T49" fmla="*/ 74 h 187"/>
              <a:gd name="T50" fmla="*/ 109 w 242"/>
              <a:gd name="T51" fmla="*/ 91 h 187"/>
              <a:gd name="T52" fmla="*/ 124 w 242"/>
              <a:gd name="T53" fmla="*/ 110 h 187"/>
              <a:gd name="T54" fmla="*/ 139 w 242"/>
              <a:gd name="T55" fmla="*/ 127 h 187"/>
              <a:gd name="T56" fmla="*/ 154 w 242"/>
              <a:gd name="T57" fmla="*/ 144 h 187"/>
              <a:gd name="T58" fmla="*/ 170 w 242"/>
              <a:gd name="T59" fmla="*/ 160 h 187"/>
              <a:gd name="T60" fmla="*/ 184 w 242"/>
              <a:gd name="T61" fmla="*/ 171 h 187"/>
              <a:gd name="T62" fmla="*/ 197 w 242"/>
              <a:gd name="T63" fmla="*/ 180 h 187"/>
              <a:gd name="T64" fmla="*/ 212 w 242"/>
              <a:gd name="T65" fmla="*/ 187 h 187"/>
              <a:gd name="T66" fmla="*/ 226 w 242"/>
              <a:gd name="T67" fmla="*/ 187 h 187"/>
              <a:gd name="T68" fmla="*/ 240 w 242"/>
              <a:gd name="T69" fmla="*/ 182 h 187"/>
              <a:gd name="T70" fmla="*/ 231 w 242"/>
              <a:gd name="T71" fmla="*/ 181 h 187"/>
              <a:gd name="T72" fmla="*/ 240 w 242"/>
              <a:gd name="T73" fmla="*/ 182 h 187"/>
              <a:gd name="T74" fmla="*/ 242 w 242"/>
              <a:gd name="T75" fmla="*/ 177 h 187"/>
              <a:gd name="T76" fmla="*/ 241 w 242"/>
              <a:gd name="T77" fmla="*/ 174 h 187"/>
              <a:gd name="T78" fmla="*/ 237 w 242"/>
              <a:gd name="T79" fmla="*/ 171 h 187"/>
              <a:gd name="T80" fmla="*/ 232 w 242"/>
              <a:gd name="T81" fmla="*/ 172 h 187"/>
              <a:gd name="T82" fmla="*/ 241 w 242"/>
              <a:gd name="T83" fmla="*/ 174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42" h="187">
                <a:moveTo>
                  <a:pt x="241" y="174"/>
                </a:moveTo>
                <a:lnTo>
                  <a:pt x="232" y="172"/>
                </a:lnTo>
                <a:lnTo>
                  <a:pt x="224" y="175"/>
                </a:lnTo>
                <a:lnTo>
                  <a:pt x="215" y="175"/>
                </a:lnTo>
                <a:lnTo>
                  <a:pt x="202" y="170"/>
                </a:lnTo>
                <a:lnTo>
                  <a:pt x="191" y="161"/>
                </a:lnTo>
                <a:lnTo>
                  <a:pt x="177" y="150"/>
                </a:lnTo>
                <a:lnTo>
                  <a:pt x="164" y="136"/>
                </a:lnTo>
                <a:lnTo>
                  <a:pt x="149" y="120"/>
                </a:lnTo>
                <a:lnTo>
                  <a:pt x="134" y="103"/>
                </a:lnTo>
                <a:lnTo>
                  <a:pt x="119" y="84"/>
                </a:lnTo>
                <a:lnTo>
                  <a:pt x="103" y="66"/>
                </a:lnTo>
                <a:lnTo>
                  <a:pt x="85" y="49"/>
                </a:lnTo>
                <a:lnTo>
                  <a:pt x="69" y="34"/>
                </a:lnTo>
                <a:lnTo>
                  <a:pt x="53" y="20"/>
                </a:lnTo>
                <a:lnTo>
                  <a:pt x="35" y="10"/>
                </a:lnTo>
                <a:lnTo>
                  <a:pt x="18" y="3"/>
                </a:lnTo>
                <a:lnTo>
                  <a:pt x="0" y="0"/>
                </a:lnTo>
                <a:lnTo>
                  <a:pt x="0" y="13"/>
                </a:lnTo>
                <a:lnTo>
                  <a:pt x="15" y="15"/>
                </a:lnTo>
                <a:lnTo>
                  <a:pt x="30" y="20"/>
                </a:lnTo>
                <a:lnTo>
                  <a:pt x="45" y="30"/>
                </a:lnTo>
                <a:lnTo>
                  <a:pt x="61" y="44"/>
                </a:lnTo>
                <a:lnTo>
                  <a:pt x="78" y="59"/>
                </a:lnTo>
                <a:lnTo>
                  <a:pt x="93" y="74"/>
                </a:lnTo>
                <a:lnTo>
                  <a:pt x="109" y="91"/>
                </a:lnTo>
                <a:lnTo>
                  <a:pt x="124" y="110"/>
                </a:lnTo>
                <a:lnTo>
                  <a:pt x="139" y="127"/>
                </a:lnTo>
                <a:lnTo>
                  <a:pt x="154" y="144"/>
                </a:lnTo>
                <a:lnTo>
                  <a:pt x="170" y="160"/>
                </a:lnTo>
                <a:lnTo>
                  <a:pt x="184" y="171"/>
                </a:lnTo>
                <a:lnTo>
                  <a:pt x="197" y="180"/>
                </a:lnTo>
                <a:lnTo>
                  <a:pt x="212" y="187"/>
                </a:lnTo>
                <a:lnTo>
                  <a:pt x="226" y="187"/>
                </a:lnTo>
                <a:lnTo>
                  <a:pt x="240" y="182"/>
                </a:lnTo>
                <a:lnTo>
                  <a:pt x="231" y="181"/>
                </a:lnTo>
                <a:lnTo>
                  <a:pt x="240" y="182"/>
                </a:lnTo>
                <a:lnTo>
                  <a:pt x="242" y="177"/>
                </a:lnTo>
                <a:lnTo>
                  <a:pt x="241" y="174"/>
                </a:lnTo>
                <a:lnTo>
                  <a:pt x="237" y="171"/>
                </a:lnTo>
                <a:lnTo>
                  <a:pt x="232" y="172"/>
                </a:lnTo>
                <a:lnTo>
                  <a:pt x="241" y="1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4" name="Freeform 66">
            <a:extLst>
              <a:ext uri="{FF2B5EF4-FFF2-40B4-BE49-F238E27FC236}">
                <a16:creationId xmlns:a16="http://schemas.microsoft.com/office/drawing/2014/main" id="{749E9DD8-E4C1-73B9-B616-7167CCDBD162}"/>
              </a:ext>
            </a:extLst>
          </p:cNvPr>
          <p:cNvSpPr>
            <a:spLocks noChangeAspect="1"/>
          </p:cNvSpPr>
          <p:nvPr/>
        </p:nvSpPr>
        <p:spPr bwMode="auto">
          <a:xfrm>
            <a:off x="6432550" y="3303139"/>
            <a:ext cx="112713" cy="168275"/>
          </a:xfrm>
          <a:custGeom>
            <a:avLst/>
            <a:gdLst>
              <a:gd name="T0" fmla="*/ 151 w 151"/>
              <a:gd name="T1" fmla="*/ 215 h 223"/>
              <a:gd name="T2" fmla="*/ 150 w 151"/>
              <a:gd name="T3" fmla="*/ 213 h 223"/>
              <a:gd name="T4" fmla="*/ 10 w 151"/>
              <a:gd name="T5" fmla="*/ 0 h 223"/>
              <a:gd name="T6" fmla="*/ 0 w 151"/>
              <a:gd name="T7" fmla="*/ 7 h 223"/>
              <a:gd name="T8" fmla="*/ 140 w 151"/>
              <a:gd name="T9" fmla="*/ 220 h 223"/>
              <a:gd name="T10" fmla="*/ 139 w 151"/>
              <a:gd name="T11" fmla="*/ 218 h 223"/>
              <a:gd name="T12" fmla="*/ 140 w 151"/>
              <a:gd name="T13" fmla="*/ 220 h 223"/>
              <a:gd name="T14" fmla="*/ 145 w 151"/>
              <a:gd name="T15" fmla="*/ 223 h 223"/>
              <a:gd name="T16" fmla="*/ 149 w 151"/>
              <a:gd name="T17" fmla="*/ 222 h 223"/>
              <a:gd name="T18" fmla="*/ 151 w 151"/>
              <a:gd name="T19" fmla="*/ 218 h 223"/>
              <a:gd name="T20" fmla="*/ 150 w 151"/>
              <a:gd name="T21" fmla="*/ 213 h 223"/>
              <a:gd name="T22" fmla="*/ 151 w 151"/>
              <a:gd name="T23" fmla="*/ 215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1" h="223">
                <a:moveTo>
                  <a:pt x="151" y="215"/>
                </a:moveTo>
                <a:lnTo>
                  <a:pt x="150" y="213"/>
                </a:lnTo>
                <a:lnTo>
                  <a:pt x="10" y="0"/>
                </a:lnTo>
                <a:lnTo>
                  <a:pt x="0" y="7"/>
                </a:lnTo>
                <a:lnTo>
                  <a:pt x="140" y="220"/>
                </a:lnTo>
                <a:lnTo>
                  <a:pt x="139" y="218"/>
                </a:lnTo>
                <a:lnTo>
                  <a:pt x="140" y="220"/>
                </a:lnTo>
                <a:lnTo>
                  <a:pt x="145" y="223"/>
                </a:lnTo>
                <a:lnTo>
                  <a:pt x="149" y="222"/>
                </a:lnTo>
                <a:lnTo>
                  <a:pt x="151" y="218"/>
                </a:lnTo>
                <a:lnTo>
                  <a:pt x="150" y="213"/>
                </a:lnTo>
                <a:lnTo>
                  <a:pt x="151" y="2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5" name="Freeform 67">
            <a:extLst>
              <a:ext uri="{FF2B5EF4-FFF2-40B4-BE49-F238E27FC236}">
                <a16:creationId xmlns:a16="http://schemas.microsoft.com/office/drawing/2014/main" id="{6CE8289A-8AC5-CF2D-1A58-E13D9790E100}"/>
              </a:ext>
            </a:extLst>
          </p:cNvPr>
          <p:cNvSpPr>
            <a:spLocks noChangeAspect="1"/>
          </p:cNvSpPr>
          <p:nvPr/>
        </p:nvSpPr>
        <p:spPr bwMode="auto">
          <a:xfrm>
            <a:off x="6535738" y="3465064"/>
            <a:ext cx="30162" cy="179387"/>
          </a:xfrm>
          <a:custGeom>
            <a:avLst/>
            <a:gdLst>
              <a:gd name="T0" fmla="*/ 38 w 41"/>
              <a:gd name="T1" fmla="*/ 228 h 238"/>
              <a:gd name="T2" fmla="*/ 41 w 41"/>
              <a:gd name="T3" fmla="*/ 231 h 238"/>
              <a:gd name="T4" fmla="*/ 12 w 41"/>
              <a:gd name="T5" fmla="*/ 0 h 238"/>
              <a:gd name="T6" fmla="*/ 0 w 41"/>
              <a:gd name="T7" fmla="*/ 3 h 238"/>
              <a:gd name="T8" fmla="*/ 28 w 41"/>
              <a:gd name="T9" fmla="*/ 234 h 238"/>
              <a:gd name="T10" fmla="*/ 31 w 41"/>
              <a:gd name="T11" fmla="*/ 238 h 238"/>
              <a:gd name="T12" fmla="*/ 28 w 41"/>
              <a:gd name="T13" fmla="*/ 234 h 238"/>
              <a:gd name="T14" fmla="*/ 31 w 41"/>
              <a:gd name="T15" fmla="*/ 238 h 238"/>
              <a:gd name="T16" fmla="*/ 36 w 41"/>
              <a:gd name="T17" fmla="*/ 238 h 238"/>
              <a:gd name="T18" fmla="*/ 39 w 41"/>
              <a:gd name="T19" fmla="*/ 236 h 238"/>
              <a:gd name="T20" fmla="*/ 41 w 41"/>
              <a:gd name="T21" fmla="*/ 231 h 238"/>
              <a:gd name="T22" fmla="*/ 38 w 41"/>
              <a:gd name="T23" fmla="*/ 2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 h="238">
                <a:moveTo>
                  <a:pt x="38" y="228"/>
                </a:moveTo>
                <a:lnTo>
                  <a:pt x="41" y="231"/>
                </a:lnTo>
                <a:lnTo>
                  <a:pt x="12" y="0"/>
                </a:lnTo>
                <a:lnTo>
                  <a:pt x="0" y="3"/>
                </a:lnTo>
                <a:lnTo>
                  <a:pt x="28" y="234"/>
                </a:lnTo>
                <a:lnTo>
                  <a:pt x="31" y="238"/>
                </a:lnTo>
                <a:lnTo>
                  <a:pt x="28" y="234"/>
                </a:lnTo>
                <a:lnTo>
                  <a:pt x="31" y="238"/>
                </a:lnTo>
                <a:lnTo>
                  <a:pt x="36" y="238"/>
                </a:lnTo>
                <a:lnTo>
                  <a:pt x="39" y="236"/>
                </a:lnTo>
                <a:lnTo>
                  <a:pt x="41" y="231"/>
                </a:lnTo>
                <a:lnTo>
                  <a:pt x="38" y="2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6" name="Freeform 68">
            <a:extLst>
              <a:ext uri="{FF2B5EF4-FFF2-40B4-BE49-F238E27FC236}">
                <a16:creationId xmlns:a16="http://schemas.microsoft.com/office/drawing/2014/main" id="{E1036F21-1CA3-D3FD-E8E3-E31E7D804979}"/>
              </a:ext>
            </a:extLst>
          </p:cNvPr>
          <p:cNvSpPr>
            <a:spLocks noChangeAspect="1"/>
          </p:cNvSpPr>
          <p:nvPr/>
        </p:nvSpPr>
        <p:spPr bwMode="auto">
          <a:xfrm>
            <a:off x="6559550" y="3638101"/>
            <a:ext cx="165100" cy="150813"/>
          </a:xfrm>
          <a:custGeom>
            <a:avLst/>
            <a:gdLst>
              <a:gd name="T0" fmla="*/ 219 w 219"/>
              <a:gd name="T1" fmla="*/ 193 h 202"/>
              <a:gd name="T2" fmla="*/ 217 w 219"/>
              <a:gd name="T3" fmla="*/ 190 h 202"/>
              <a:gd name="T4" fmla="*/ 7 w 219"/>
              <a:gd name="T5" fmla="*/ 0 h 202"/>
              <a:gd name="T6" fmla="*/ 0 w 219"/>
              <a:gd name="T7" fmla="*/ 10 h 202"/>
              <a:gd name="T8" fmla="*/ 209 w 219"/>
              <a:gd name="T9" fmla="*/ 200 h 202"/>
              <a:gd name="T10" fmla="*/ 207 w 219"/>
              <a:gd name="T11" fmla="*/ 198 h 202"/>
              <a:gd name="T12" fmla="*/ 209 w 219"/>
              <a:gd name="T13" fmla="*/ 200 h 202"/>
              <a:gd name="T14" fmla="*/ 214 w 219"/>
              <a:gd name="T15" fmla="*/ 202 h 202"/>
              <a:gd name="T16" fmla="*/ 218 w 219"/>
              <a:gd name="T17" fmla="*/ 199 h 202"/>
              <a:gd name="T18" fmla="*/ 219 w 219"/>
              <a:gd name="T19" fmla="*/ 194 h 202"/>
              <a:gd name="T20" fmla="*/ 217 w 219"/>
              <a:gd name="T21" fmla="*/ 190 h 202"/>
              <a:gd name="T22" fmla="*/ 219 w 219"/>
              <a:gd name="T23" fmla="*/ 193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 h="202">
                <a:moveTo>
                  <a:pt x="219" y="193"/>
                </a:moveTo>
                <a:lnTo>
                  <a:pt x="217" y="190"/>
                </a:lnTo>
                <a:lnTo>
                  <a:pt x="7" y="0"/>
                </a:lnTo>
                <a:lnTo>
                  <a:pt x="0" y="10"/>
                </a:lnTo>
                <a:lnTo>
                  <a:pt x="209" y="200"/>
                </a:lnTo>
                <a:lnTo>
                  <a:pt x="207" y="198"/>
                </a:lnTo>
                <a:lnTo>
                  <a:pt x="209" y="200"/>
                </a:lnTo>
                <a:lnTo>
                  <a:pt x="214" y="202"/>
                </a:lnTo>
                <a:lnTo>
                  <a:pt x="218" y="199"/>
                </a:lnTo>
                <a:lnTo>
                  <a:pt x="219" y="194"/>
                </a:lnTo>
                <a:lnTo>
                  <a:pt x="217" y="190"/>
                </a:lnTo>
                <a:lnTo>
                  <a:pt x="219" y="19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7" name="Freeform 69">
            <a:extLst>
              <a:ext uri="{FF2B5EF4-FFF2-40B4-BE49-F238E27FC236}">
                <a16:creationId xmlns:a16="http://schemas.microsoft.com/office/drawing/2014/main" id="{58B5FEF1-32CB-D6C3-E936-26C9A5C5A684}"/>
              </a:ext>
            </a:extLst>
          </p:cNvPr>
          <p:cNvSpPr>
            <a:spLocks noChangeAspect="1"/>
          </p:cNvSpPr>
          <p:nvPr/>
        </p:nvSpPr>
        <p:spPr bwMode="auto">
          <a:xfrm>
            <a:off x="6715125" y="3782564"/>
            <a:ext cx="82550" cy="179387"/>
          </a:xfrm>
          <a:custGeom>
            <a:avLst/>
            <a:gdLst>
              <a:gd name="T0" fmla="*/ 101 w 107"/>
              <a:gd name="T1" fmla="*/ 225 h 237"/>
              <a:gd name="T2" fmla="*/ 107 w 107"/>
              <a:gd name="T3" fmla="*/ 228 h 237"/>
              <a:gd name="T4" fmla="*/ 12 w 107"/>
              <a:gd name="T5" fmla="*/ 0 h 237"/>
              <a:gd name="T6" fmla="*/ 0 w 107"/>
              <a:gd name="T7" fmla="*/ 5 h 237"/>
              <a:gd name="T8" fmla="*/ 95 w 107"/>
              <a:gd name="T9" fmla="*/ 233 h 237"/>
              <a:gd name="T10" fmla="*/ 101 w 107"/>
              <a:gd name="T11" fmla="*/ 237 h 237"/>
              <a:gd name="T12" fmla="*/ 95 w 107"/>
              <a:gd name="T13" fmla="*/ 233 h 237"/>
              <a:gd name="T14" fmla="*/ 98 w 107"/>
              <a:gd name="T15" fmla="*/ 237 h 237"/>
              <a:gd name="T16" fmla="*/ 103 w 107"/>
              <a:gd name="T17" fmla="*/ 236 h 237"/>
              <a:gd name="T18" fmla="*/ 107 w 107"/>
              <a:gd name="T19" fmla="*/ 233 h 237"/>
              <a:gd name="T20" fmla="*/ 107 w 107"/>
              <a:gd name="T21" fmla="*/ 228 h 237"/>
              <a:gd name="T22" fmla="*/ 101 w 107"/>
              <a:gd name="T23" fmla="*/ 225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7" h="237">
                <a:moveTo>
                  <a:pt x="101" y="225"/>
                </a:moveTo>
                <a:lnTo>
                  <a:pt x="107" y="228"/>
                </a:lnTo>
                <a:lnTo>
                  <a:pt x="12" y="0"/>
                </a:lnTo>
                <a:lnTo>
                  <a:pt x="0" y="5"/>
                </a:lnTo>
                <a:lnTo>
                  <a:pt x="95" y="233"/>
                </a:lnTo>
                <a:lnTo>
                  <a:pt x="101" y="237"/>
                </a:lnTo>
                <a:lnTo>
                  <a:pt x="95" y="233"/>
                </a:lnTo>
                <a:lnTo>
                  <a:pt x="98" y="237"/>
                </a:lnTo>
                <a:lnTo>
                  <a:pt x="103" y="236"/>
                </a:lnTo>
                <a:lnTo>
                  <a:pt x="107" y="233"/>
                </a:lnTo>
                <a:lnTo>
                  <a:pt x="107" y="228"/>
                </a:lnTo>
                <a:lnTo>
                  <a:pt x="101" y="22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8" name="Freeform 70">
            <a:extLst>
              <a:ext uri="{FF2B5EF4-FFF2-40B4-BE49-F238E27FC236}">
                <a16:creationId xmlns:a16="http://schemas.microsoft.com/office/drawing/2014/main" id="{925E1C29-F0AD-4BD5-4A65-A864CD2E5AAD}"/>
              </a:ext>
            </a:extLst>
          </p:cNvPr>
          <p:cNvSpPr>
            <a:spLocks noChangeAspect="1"/>
          </p:cNvSpPr>
          <p:nvPr/>
        </p:nvSpPr>
        <p:spPr bwMode="auto">
          <a:xfrm>
            <a:off x="6791325" y="3647626"/>
            <a:ext cx="566738" cy="314325"/>
          </a:xfrm>
          <a:custGeom>
            <a:avLst/>
            <a:gdLst>
              <a:gd name="T0" fmla="*/ 738 w 751"/>
              <a:gd name="T1" fmla="*/ 3 h 415"/>
              <a:gd name="T2" fmla="*/ 745 w 751"/>
              <a:gd name="T3" fmla="*/ 0 h 415"/>
              <a:gd name="T4" fmla="*/ 696 w 751"/>
              <a:gd name="T5" fmla="*/ 5 h 415"/>
              <a:gd name="T6" fmla="*/ 647 w 751"/>
              <a:gd name="T7" fmla="*/ 17 h 415"/>
              <a:gd name="T8" fmla="*/ 602 w 751"/>
              <a:gd name="T9" fmla="*/ 38 h 415"/>
              <a:gd name="T10" fmla="*/ 556 w 751"/>
              <a:gd name="T11" fmla="*/ 63 h 415"/>
              <a:gd name="T12" fmla="*/ 511 w 751"/>
              <a:gd name="T13" fmla="*/ 94 h 415"/>
              <a:gd name="T14" fmla="*/ 468 w 751"/>
              <a:gd name="T15" fmla="*/ 128 h 415"/>
              <a:gd name="T16" fmla="*/ 424 w 751"/>
              <a:gd name="T17" fmla="*/ 164 h 415"/>
              <a:gd name="T18" fmla="*/ 379 w 751"/>
              <a:gd name="T19" fmla="*/ 202 h 415"/>
              <a:gd name="T20" fmla="*/ 334 w 751"/>
              <a:gd name="T21" fmla="*/ 240 h 415"/>
              <a:gd name="T22" fmla="*/ 289 w 751"/>
              <a:gd name="T23" fmla="*/ 276 h 415"/>
              <a:gd name="T24" fmla="*/ 244 w 751"/>
              <a:gd name="T25" fmla="*/ 310 h 415"/>
              <a:gd name="T26" fmla="*/ 197 w 751"/>
              <a:gd name="T27" fmla="*/ 341 h 415"/>
              <a:gd name="T28" fmla="*/ 151 w 751"/>
              <a:gd name="T29" fmla="*/ 365 h 415"/>
              <a:gd name="T30" fmla="*/ 101 w 751"/>
              <a:gd name="T31" fmla="*/ 385 h 415"/>
              <a:gd name="T32" fmla="*/ 51 w 751"/>
              <a:gd name="T33" fmla="*/ 398 h 415"/>
              <a:gd name="T34" fmla="*/ 0 w 751"/>
              <a:gd name="T35" fmla="*/ 403 h 415"/>
              <a:gd name="T36" fmla="*/ 0 w 751"/>
              <a:gd name="T37" fmla="*/ 415 h 415"/>
              <a:gd name="T38" fmla="*/ 54 w 751"/>
              <a:gd name="T39" fmla="*/ 410 h 415"/>
              <a:gd name="T40" fmla="*/ 106 w 751"/>
              <a:gd name="T41" fmla="*/ 398 h 415"/>
              <a:gd name="T42" fmla="*/ 156 w 751"/>
              <a:gd name="T43" fmla="*/ 378 h 415"/>
              <a:gd name="T44" fmla="*/ 204 w 751"/>
              <a:gd name="T45" fmla="*/ 351 h 415"/>
              <a:gd name="T46" fmla="*/ 252 w 751"/>
              <a:gd name="T47" fmla="*/ 320 h 415"/>
              <a:gd name="T48" fmla="*/ 297 w 751"/>
              <a:gd name="T49" fmla="*/ 286 h 415"/>
              <a:gd name="T50" fmla="*/ 342 w 751"/>
              <a:gd name="T51" fmla="*/ 250 h 415"/>
              <a:gd name="T52" fmla="*/ 387 w 751"/>
              <a:gd name="T53" fmla="*/ 212 h 415"/>
              <a:gd name="T54" fmla="*/ 432 w 751"/>
              <a:gd name="T55" fmla="*/ 174 h 415"/>
              <a:gd name="T56" fmla="*/ 475 w 751"/>
              <a:gd name="T57" fmla="*/ 138 h 415"/>
              <a:gd name="T58" fmla="*/ 519 w 751"/>
              <a:gd name="T59" fmla="*/ 104 h 415"/>
              <a:gd name="T60" fmla="*/ 564 w 751"/>
              <a:gd name="T61" fmla="*/ 73 h 415"/>
              <a:gd name="T62" fmla="*/ 607 w 751"/>
              <a:gd name="T63" fmla="*/ 48 h 415"/>
              <a:gd name="T64" fmla="*/ 652 w 751"/>
              <a:gd name="T65" fmla="*/ 29 h 415"/>
              <a:gd name="T66" fmla="*/ 699 w 751"/>
              <a:gd name="T67" fmla="*/ 17 h 415"/>
              <a:gd name="T68" fmla="*/ 745 w 751"/>
              <a:gd name="T69" fmla="*/ 12 h 415"/>
              <a:gd name="T70" fmla="*/ 751 w 751"/>
              <a:gd name="T71" fmla="*/ 8 h 415"/>
              <a:gd name="T72" fmla="*/ 745 w 751"/>
              <a:gd name="T73" fmla="*/ 12 h 415"/>
              <a:gd name="T74" fmla="*/ 748 w 751"/>
              <a:gd name="T75" fmla="*/ 9 h 415"/>
              <a:gd name="T76" fmla="*/ 751 w 751"/>
              <a:gd name="T77" fmla="*/ 6 h 415"/>
              <a:gd name="T78" fmla="*/ 748 w 751"/>
              <a:gd name="T79" fmla="*/ 2 h 415"/>
              <a:gd name="T80" fmla="*/ 745 w 751"/>
              <a:gd name="T81" fmla="*/ 0 h 415"/>
              <a:gd name="T82" fmla="*/ 738 w 751"/>
              <a:gd name="T83" fmla="*/ 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51" h="415">
                <a:moveTo>
                  <a:pt x="738" y="3"/>
                </a:moveTo>
                <a:lnTo>
                  <a:pt x="745" y="0"/>
                </a:lnTo>
                <a:lnTo>
                  <a:pt x="696" y="5"/>
                </a:lnTo>
                <a:lnTo>
                  <a:pt x="647" y="17"/>
                </a:lnTo>
                <a:lnTo>
                  <a:pt x="602" y="38"/>
                </a:lnTo>
                <a:lnTo>
                  <a:pt x="556" y="63"/>
                </a:lnTo>
                <a:lnTo>
                  <a:pt x="511" y="94"/>
                </a:lnTo>
                <a:lnTo>
                  <a:pt x="468" y="128"/>
                </a:lnTo>
                <a:lnTo>
                  <a:pt x="424" y="164"/>
                </a:lnTo>
                <a:lnTo>
                  <a:pt x="379" y="202"/>
                </a:lnTo>
                <a:lnTo>
                  <a:pt x="334" y="240"/>
                </a:lnTo>
                <a:lnTo>
                  <a:pt x="289" y="276"/>
                </a:lnTo>
                <a:lnTo>
                  <a:pt x="244" y="310"/>
                </a:lnTo>
                <a:lnTo>
                  <a:pt x="197" y="341"/>
                </a:lnTo>
                <a:lnTo>
                  <a:pt x="151" y="365"/>
                </a:lnTo>
                <a:lnTo>
                  <a:pt x="101" y="385"/>
                </a:lnTo>
                <a:lnTo>
                  <a:pt x="51" y="398"/>
                </a:lnTo>
                <a:lnTo>
                  <a:pt x="0" y="403"/>
                </a:lnTo>
                <a:lnTo>
                  <a:pt x="0" y="415"/>
                </a:lnTo>
                <a:lnTo>
                  <a:pt x="54" y="410"/>
                </a:lnTo>
                <a:lnTo>
                  <a:pt x="106" y="398"/>
                </a:lnTo>
                <a:lnTo>
                  <a:pt x="156" y="378"/>
                </a:lnTo>
                <a:lnTo>
                  <a:pt x="204" y="351"/>
                </a:lnTo>
                <a:lnTo>
                  <a:pt x="252" y="320"/>
                </a:lnTo>
                <a:lnTo>
                  <a:pt x="297" y="286"/>
                </a:lnTo>
                <a:lnTo>
                  <a:pt x="342" y="250"/>
                </a:lnTo>
                <a:lnTo>
                  <a:pt x="387" y="212"/>
                </a:lnTo>
                <a:lnTo>
                  <a:pt x="432" y="174"/>
                </a:lnTo>
                <a:lnTo>
                  <a:pt x="475" y="138"/>
                </a:lnTo>
                <a:lnTo>
                  <a:pt x="519" y="104"/>
                </a:lnTo>
                <a:lnTo>
                  <a:pt x="564" y="73"/>
                </a:lnTo>
                <a:lnTo>
                  <a:pt x="607" y="48"/>
                </a:lnTo>
                <a:lnTo>
                  <a:pt x="652" y="29"/>
                </a:lnTo>
                <a:lnTo>
                  <a:pt x="699" y="17"/>
                </a:lnTo>
                <a:lnTo>
                  <a:pt x="745" y="12"/>
                </a:lnTo>
                <a:lnTo>
                  <a:pt x="751" y="8"/>
                </a:lnTo>
                <a:lnTo>
                  <a:pt x="745" y="12"/>
                </a:lnTo>
                <a:lnTo>
                  <a:pt x="748" y="9"/>
                </a:lnTo>
                <a:lnTo>
                  <a:pt x="751" y="6"/>
                </a:lnTo>
                <a:lnTo>
                  <a:pt x="748" y="2"/>
                </a:lnTo>
                <a:lnTo>
                  <a:pt x="745" y="0"/>
                </a:lnTo>
                <a:lnTo>
                  <a:pt x="738"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9" name="Freeform 71">
            <a:extLst>
              <a:ext uri="{FF2B5EF4-FFF2-40B4-BE49-F238E27FC236}">
                <a16:creationId xmlns:a16="http://schemas.microsoft.com/office/drawing/2014/main" id="{AF9F678F-CAC9-E1FA-C166-27DE100500B7}"/>
              </a:ext>
            </a:extLst>
          </p:cNvPr>
          <p:cNvSpPr>
            <a:spLocks noChangeAspect="1"/>
          </p:cNvSpPr>
          <p:nvPr/>
        </p:nvSpPr>
        <p:spPr bwMode="auto">
          <a:xfrm>
            <a:off x="7348538" y="3538089"/>
            <a:ext cx="53975" cy="117475"/>
          </a:xfrm>
          <a:custGeom>
            <a:avLst/>
            <a:gdLst>
              <a:gd name="T0" fmla="*/ 58 w 70"/>
              <a:gd name="T1" fmla="*/ 7 h 156"/>
              <a:gd name="T2" fmla="*/ 58 w 70"/>
              <a:gd name="T3" fmla="*/ 4 h 156"/>
              <a:gd name="T4" fmla="*/ 0 w 70"/>
              <a:gd name="T5" fmla="*/ 151 h 156"/>
              <a:gd name="T6" fmla="*/ 13 w 70"/>
              <a:gd name="T7" fmla="*/ 156 h 156"/>
              <a:gd name="T8" fmla="*/ 70 w 70"/>
              <a:gd name="T9" fmla="*/ 9 h 156"/>
              <a:gd name="T10" fmla="*/ 70 w 70"/>
              <a:gd name="T11" fmla="*/ 7 h 156"/>
              <a:gd name="T12" fmla="*/ 70 w 70"/>
              <a:gd name="T13" fmla="*/ 9 h 156"/>
              <a:gd name="T14" fmla="*/ 70 w 70"/>
              <a:gd name="T15" fmla="*/ 4 h 156"/>
              <a:gd name="T16" fmla="*/ 67 w 70"/>
              <a:gd name="T17" fmla="*/ 0 h 156"/>
              <a:gd name="T18" fmla="*/ 62 w 70"/>
              <a:gd name="T19" fmla="*/ 0 h 156"/>
              <a:gd name="T20" fmla="*/ 58 w 70"/>
              <a:gd name="T21" fmla="*/ 4 h 156"/>
              <a:gd name="T22" fmla="*/ 58 w 70"/>
              <a:gd name="T23" fmla="*/ 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156">
                <a:moveTo>
                  <a:pt x="58" y="7"/>
                </a:moveTo>
                <a:lnTo>
                  <a:pt x="58" y="4"/>
                </a:lnTo>
                <a:lnTo>
                  <a:pt x="0" y="151"/>
                </a:lnTo>
                <a:lnTo>
                  <a:pt x="13" y="156"/>
                </a:lnTo>
                <a:lnTo>
                  <a:pt x="70" y="9"/>
                </a:lnTo>
                <a:lnTo>
                  <a:pt x="70" y="7"/>
                </a:lnTo>
                <a:lnTo>
                  <a:pt x="70" y="9"/>
                </a:lnTo>
                <a:lnTo>
                  <a:pt x="70" y="4"/>
                </a:lnTo>
                <a:lnTo>
                  <a:pt x="67" y="0"/>
                </a:lnTo>
                <a:lnTo>
                  <a:pt x="62" y="0"/>
                </a:lnTo>
                <a:lnTo>
                  <a:pt x="58" y="4"/>
                </a:lnTo>
                <a:lnTo>
                  <a:pt x="58"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0" name="Freeform 72">
            <a:extLst>
              <a:ext uri="{FF2B5EF4-FFF2-40B4-BE49-F238E27FC236}">
                <a16:creationId xmlns:a16="http://schemas.microsoft.com/office/drawing/2014/main" id="{2E7CFCDC-D9B9-F0F7-CE8B-161F81A51F88}"/>
              </a:ext>
            </a:extLst>
          </p:cNvPr>
          <p:cNvSpPr>
            <a:spLocks noChangeAspect="1"/>
          </p:cNvSpPr>
          <p:nvPr/>
        </p:nvSpPr>
        <p:spPr bwMode="auto">
          <a:xfrm>
            <a:off x="7370763" y="3455539"/>
            <a:ext cx="31750" cy="87312"/>
          </a:xfrm>
          <a:custGeom>
            <a:avLst/>
            <a:gdLst>
              <a:gd name="T0" fmla="*/ 6 w 41"/>
              <a:gd name="T1" fmla="*/ 12 h 115"/>
              <a:gd name="T2" fmla="*/ 0 w 41"/>
              <a:gd name="T3" fmla="*/ 6 h 115"/>
              <a:gd name="T4" fmla="*/ 1 w 41"/>
              <a:gd name="T5" fmla="*/ 21 h 115"/>
              <a:gd name="T6" fmla="*/ 5 w 41"/>
              <a:gd name="T7" fmla="*/ 33 h 115"/>
              <a:gd name="T8" fmla="*/ 9 w 41"/>
              <a:gd name="T9" fmla="*/ 48 h 115"/>
              <a:gd name="T10" fmla="*/ 15 w 41"/>
              <a:gd name="T11" fmla="*/ 62 h 115"/>
              <a:gd name="T12" fmla="*/ 20 w 41"/>
              <a:gd name="T13" fmla="*/ 76 h 115"/>
              <a:gd name="T14" fmla="*/ 24 w 41"/>
              <a:gd name="T15" fmla="*/ 88 h 115"/>
              <a:gd name="T16" fmla="*/ 28 w 41"/>
              <a:gd name="T17" fmla="*/ 102 h 115"/>
              <a:gd name="T18" fmla="*/ 29 w 41"/>
              <a:gd name="T19" fmla="*/ 115 h 115"/>
              <a:gd name="T20" fmla="*/ 41 w 41"/>
              <a:gd name="T21" fmla="*/ 115 h 115"/>
              <a:gd name="T22" fmla="*/ 40 w 41"/>
              <a:gd name="T23" fmla="*/ 100 h 115"/>
              <a:gd name="T24" fmla="*/ 36 w 41"/>
              <a:gd name="T25" fmla="*/ 86 h 115"/>
              <a:gd name="T26" fmla="*/ 33 w 41"/>
              <a:gd name="T27" fmla="*/ 71 h 115"/>
              <a:gd name="T28" fmla="*/ 28 w 41"/>
              <a:gd name="T29" fmla="*/ 57 h 115"/>
              <a:gd name="T30" fmla="*/ 21 w 41"/>
              <a:gd name="T31" fmla="*/ 43 h 115"/>
              <a:gd name="T32" fmla="*/ 18 w 41"/>
              <a:gd name="T33" fmla="*/ 31 h 115"/>
              <a:gd name="T34" fmla="*/ 14 w 41"/>
              <a:gd name="T35" fmla="*/ 18 h 115"/>
              <a:gd name="T36" fmla="*/ 13 w 41"/>
              <a:gd name="T37" fmla="*/ 6 h 115"/>
              <a:gd name="T38" fmla="*/ 6 w 41"/>
              <a:gd name="T39" fmla="*/ 0 h 115"/>
              <a:gd name="T40" fmla="*/ 13 w 41"/>
              <a:gd name="T41" fmla="*/ 6 h 115"/>
              <a:gd name="T42" fmla="*/ 10 w 41"/>
              <a:gd name="T43" fmla="*/ 2 h 115"/>
              <a:gd name="T44" fmla="*/ 6 w 41"/>
              <a:gd name="T45" fmla="*/ 0 h 115"/>
              <a:gd name="T46" fmla="*/ 3 w 41"/>
              <a:gd name="T47" fmla="*/ 2 h 115"/>
              <a:gd name="T48" fmla="*/ 0 w 41"/>
              <a:gd name="T49" fmla="*/ 6 h 115"/>
              <a:gd name="T50" fmla="*/ 6 w 41"/>
              <a:gd name="T51" fmla="*/ 12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5">
                <a:moveTo>
                  <a:pt x="6" y="12"/>
                </a:moveTo>
                <a:lnTo>
                  <a:pt x="0" y="6"/>
                </a:lnTo>
                <a:lnTo>
                  <a:pt x="1" y="21"/>
                </a:lnTo>
                <a:lnTo>
                  <a:pt x="5" y="33"/>
                </a:lnTo>
                <a:lnTo>
                  <a:pt x="9" y="48"/>
                </a:lnTo>
                <a:lnTo>
                  <a:pt x="15" y="62"/>
                </a:lnTo>
                <a:lnTo>
                  <a:pt x="20" y="76"/>
                </a:lnTo>
                <a:lnTo>
                  <a:pt x="24" y="88"/>
                </a:lnTo>
                <a:lnTo>
                  <a:pt x="28" y="102"/>
                </a:lnTo>
                <a:lnTo>
                  <a:pt x="29" y="115"/>
                </a:lnTo>
                <a:lnTo>
                  <a:pt x="41" y="115"/>
                </a:lnTo>
                <a:lnTo>
                  <a:pt x="40" y="100"/>
                </a:lnTo>
                <a:lnTo>
                  <a:pt x="36" y="86"/>
                </a:lnTo>
                <a:lnTo>
                  <a:pt x="33" y="71"/>
                </a:lnTo>
                <a:lnTo>
                  <a:pt x="28" y="57"/>
                </a:lnTo>
                <a:lnTo>
                  <a:pt x="21" y="43"/>
                </a:lnTo>
                <a:lnTo>
                  <a:pt x="18" y="31"/>
                </a:lnTo>
                <a:lnTo>
                  <a:pt x="14" y="18"/>
                </a:lnTo>
                <a:lnTo>
                  <a:pt x="13" y="6"/>
                </a:lnTo>
                <a:lnTo>
                  <a:pt x="6" y="0"/>
                </a:lnTo>
                <a:lnTo>
                  <a:pt x="13" y="6"/>
                </a:lnTo>
                <a:lnTo>
                  <a:pt x="10" y="2"/>
                </a:lnTo>
                <a:lnTo>
                  <a:pt x="6" y="0"/>
                </a:lnTo>
                <a:lnTo>
                  <a:pt x="3" y="2"/>
                </a:lnTo>
                <a:lnTo>
                  <a:pt x="0" y="6"/>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1" name="Freeform 73">
            <a:extLst>
              <a:ext uri="{FF2B5EF4-FFF2-40B4-BE49-F238E27FC236}">
                <a16:creationId xmlns:a16="http://schemas.microsoft.com/office/drawing/2014/main" id="{91300760-F391-019B-C0A7-E3E956ABD949}"/>
              </a:ext>
            </a:extLst>
          </p:cNvPr>
          <p:cNvSpPr>
            <a:spLocks noChangeAspect="1"/>
          </p:cNvSpPr>
          <p:nvPr/>
        </p:nvSpPr>
        <p:spPr bwMode="auto">
          <a:xfrm>
            <a:off x="7283450" y="3455539"/>
            <a:ext cx="90488" cy="9525"/>
          </a:xfrm>
          <a:custGeom>
            <a:avLst/>
            <a:gdLst>
              <a:gd name="T0" fmla="*/ 0 w 119"/>
              <a:gd name="T1" fmla="*/ 10 h 12"/>
              <a:gd name="T2" fmla="*/ 5 w 119"/>
              <a:gd name="T3" fmla="*/ 12 h 12"/>
              <a:gd name="T4" fmla="*/ 119 w 119"/>
              <a:gd name="T5" fmla="*/ 12 h 12"/>
              <a:gd name="T6" fmla="*/ 119 w 119"/>
              <a:gd name="T7" fmla="*/ 0 h 12"/>
              <a:gd name="T8" fmla="*/ 5 w 119"/>
              <a:gd name="T9" fmla="*/ 0 h 12"/>
              <a:gd name="T10" fmla="*/ 10 w 119"/>
              <a:gd name="T11" fmla="*/ 2 h 12"/>
              <a:gd name="T12" fmla="*/ 5 w 119"/>
              <a:gd name="T13" fmla="*/ 0 h 12"/>
              <a:gd name="T14" fmla="*/ 1 w 119"/>
              <a:gd name="T15" fmla="*/ 2 h 12"/>
              <a:gd name="T16" fmla="*/ 0 w 119"/>
              <a:gd name="T17" fmla="*/ 6 h 12"/>
              <a:gd name="T18" fmla="*/ 1 w 119"/>
              <a:gd name="T19" fmla="*/ 10 h 12"/>
              <a:gd name="T20" fmla="*/ 5 w 119"/>
              <a:gd name="T21" fmla="*/ 12 h 12"/>
              <a:gd name="T22" fmla="*/ 0 w 119"/>
              <a:gd name="T23"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9" h="12">
                <a:moveTo>
                  <a:pt x="0" y="10"/>
                </a:moveTo>
                <a:lnTo>
                  <a:pt x="5" y="12"/>
                </a:lnTo>
                <a:lnTo>
                  <a:pt x="119" y="12"/>
                </a:lnTo>
                <a:lnTo>
                  <a:pt x="119" y="0"/>
                </a:lnTo>
                <a:lnTo>
                  <a:pt x="5" y="0"/>
                </a:lnTo>
                <a:lnTo>
                  <a:pt x="10" y="2"/>
                </a:lnTo>
                <a:lnTo>
                  <a:pt x="5" y="0"/>
                </a:lnTo>
                <a:lnTo>
                  <a:pt x="1" y="2"/>
                </a:lnTo>
                <a:lnTo>
                  <a:pt x="0" y="6"/>
                </a:lnTo>
                <a:lnTo>
                  <a:pt x="1" y="10"/>
                </a:lnTo>
                <a:lnTo>
                  <a:pt x="5" y="12"/>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2" name="Freeform 74">
            <a:extLst>
              <a:ext uri="{FF2B5EF4-FFF2-40B4-BE49-F238E27FC236}">
                <a16:creationId xmlns:a16="http://schemas.microsoft.com/office/drawing/2014/main" id="{8D826218-45F4-A69D-C98B-C2637BFC84BB}"/>
              </a:ext>
            </a:extLst>
          </p:cNvPr>
          <p:cNvSpPr>
            <a:spLocks noChangeAspect="1"/>
          </p:cNvSpPr>
          <p:nvPr/>
        </p:nvSpPr>
        <p:spPr bwMode="auto">
          <a:xfrm>
            <a:off x="7240588" y="3399976"/>
            <a:ext cx="50800" cy="61913"/>
          </a:xfrm>
          <a:custGeom>
            <a:avLst/>
            <a:gdLst>
              <a:gd name="T0" fmla="*/ 6 w 69"/>
              <a:gd name="T1" fmla="*/ 13 h 84"/>
              <a:gd name="T2" fmla="*/ 1 w 69"/>
              <a:gd name="T3" fmla="*/ 10 h 84"/>
              <a:gd name="T4" fmla="*/ 59 w 69"/>
              <a:gd name="T5" fmla="*/ 84 h 84"/>
              <a:gd name="T6" fmla="*/ 69 w 69"/>
              <a:gd name="T7" fmla="*/ 76 h 84"/>
              <a:gd name="T8" fmla="*/ 11 w 69"/>
              <a:gd name="T9" fmla="*/ 3 h 84"/>
              <a:gd name="T10" fmla="*/ 6 w 69"/>
              <a:gd name="T11" fmla="*/ 0 h 84"/>
              <a:gd name="T12" fmla="*/ 11 w 69"/>
              <a:gd name="T13" fmla="*/ 3 h 84"/>
              <a:gd name="T14" fmla="*/ 7 w 69"/>
              <a:gd name="T15" fmla="*/ 0 h 84"/>
              <a:gd name="T16" fmla="*/ 2 w 69"/>
              <a:gd name="T17" fmla="*/ 1 h 84"/>
              <a:gd name="T18" fmla="*/ 0 w 69"/>
              <a:gd name="T19" fmla="*/ 5 h 84"/>
              <a:gd name="T20" fmla="*/ 1 w 69"/>
              <a:gd name="T21" fmla="*/ 10 h 84"/>
              <a:gd name="T22" fmla="*/ 6 w 69"/>
              <a:gd name="T23" fmla="*/ 1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84">
                <a:moveTo>
                  <a:pt x="6" y="13"/>
                </a:moveTo>
                <a:lnTo>
                  <a:pt x="1" y="10"/>
                </a:lnTo>
                <a:lnTo>
                  <a:pt x="59" y="84"/>
                </a:lnTo>
                <a:lnTo>
                  <a:pt x="69" y="76"/>
                </a:lnTo>
                <a:lnTo>
                  <a:pt x="11" y="3"/>
                </a:lnTo>
                <a:lnTo>
                  <a:pt x="6" y="0"/>
                </a:lnTo>
                <a:lnTo>
                  <a:pt x="11" y="3"/>
                </a:lnTo>
                <a:lnTo>
                  <a:pt x="7" y="0"/>
                </a:lnTo>
                <a:lnTo>
                  <a:pt x="2" y="1"/>
                </a:lnTo>
                <a:lnTo>
                  <a:pt x="0" y="5"/>
                </a:lnTo>
                <a:lnTo>
                  <a:pt x="1" y="10"/>
                </a:lnTo>
                <a:lnTo>
                  <a:pt x="6"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3" name="Freeform 75">
            <a:extLst>
              <a:ext uri="{FF2B5EF4-FFF2-40B4-BE49-F238E27FC236}">
                <a16:creationId xmlns:a16="http://schemas.microsoft.com/office/drawing/2014/main" id="{404C1369-2181-71E2-BB25-0B9FF2BE4A94}"/>
              </a:ext>
            </a:extLst>
          </p:cNvPr>
          <p:cNvSpPr>
            <a:spLocks noChangeAspect="1"/>
          </p:cNvSpPr>
          <p:nvPr/>
        </p:nvSpPr>
        <p:spPr bwMode="auto">
          <a:xfrm>
            <a:off x="6853238" y="3261864"/>
            <a:ext cx="392112" cy="149225"/>
          </a:xfrm>
          <a:custGeom>
            <a:avLst/>
            <a:gdLst>
              <a:gd name="T0" fmla="*/ 5 w 520"/>
              <a:gd name="T1" fmla="*/ 12 h 198"/>
              <a:gd name="T2" fmla="*/ 0 w 520"/>
              <a:gd name="T3" fmla="*/ 8 h 198"/>
              <a:gd name="T4" fmla="*/ 22 w 520"/>
              <a:gd name="T5" fmla="*/ 48 h 198"/>
              <a:gd name="T6" fmla="*/ 49 w 520"/>
              <a:gd name="T7" fmla="*/ 81 h 198"/>
              <a:gd name="T8" fmla="*/ 77 w 520"/>
              <a:gd name="T9" fmla="*/ 110 h 198"/>
              <a:gd name="T10" fmla="*/ 106 w 520"/>
              <a:gd name="T11" fmla="*/ 133 h 198"/>
              <a:gd name="T12" fmla="*/ 138 w 520"/>
              <a:gd name="T13" fmla="*/ 152 h 198"/>
              <a:gd name="T14" fmla="*/ 171 w 520"/>
              <a:gd name="T15" fmla="*/ 167 h 198"/>
              <a:gd name="T16" fmla="*/ 206 w 520"/>
              <a:gd name="T17" fmla="*/ 178 h 198"/>
              <a:gd name="T18" fmla="*/ 241 w 520"/>
              <a:gd name="T19" fmla="*/ 187 h 198"/>
              <a:gd name="T20" fmla="*/ 276 w 520"/>
              <a:gd name="T21" fmla="*/ 192 h 198"/>
              <a:gd name="T22" fmla="*/ 312 w 520"/>
              <a:gd name="T23" fmla="*/ 196 h 198"/>
              <a:gd name="T24" fmla="*/ 348 w 520"/>
              <a:gd name="T25" fmla="*/ 198 h 198"/>
              <a:gd name="T26" fmla="*/ 384 w 520"/>
              <a:gd name="T27" fmla="*/ 198 h 198"/>
              <a:gd name="T28" fmla="*/ 419 w 520"/>
              <a:gd name="T29" fmla="*/ 198 h 198"/>
              <a:gd name="T30" fmla="*/ 454 w 520"/>
              <a:gd name="T31" fmla="*/ 197 h 198"/>
              <a:gd name="T32" fmla="*/ 488 w 520"/>
              <a:gd name="T33" fmla="*/ 196 h 198"/>
              <a:gd name="T34" fmla="*/ 520 w 520"/>
              <a:gd name="T35" fmla="*/ 196 h 198"/>
              <a:gd name="T36" fmla="*/ 520 w 520"/>
              <a:gd name="T37" fmla="*/ 183 h 198"/>
              <a:gd name="T38" fmla="*/ 488 w 520"/>
              <a:gd name="T39" fmla="*/ 183 h 198"/>
              <a:gd name="T40" fmla="*/ 454 w 520"/>
              <a:gd name="T41" fmla="*/ 184 h 198"/>
              <a:gd name="T42" fmla="*/ 419 w 520"/>
              <a:gd name="T43" fmla="*/ 186 h 198"/>
              <a:gd name="T44" fmla="*/ 384 w 520"/>
              <a:gd name="T45" fmla="*/ 186 h 198"/>
              <a:gd name="T46" fmla="*/ 348 w 520"/>
              <a:gd name="T47" fmla="*/ 186 h 198"/>
              <a:gd name="T48" fmla="*/ 312 w 520"/>
              <a:gd name="T49" fmla="*/ 183 h 198"/>
              <a:gd name="T50" fmla="*/ 278 w 520"/>
              <a:gd name="T51" fmla="*/ 179 h 198"/>
              <a:gd name="T52" fmla="*/ 243 w 520"/>
              <a:gd name="T53" fmla="*/ 174 h 198"/>
              <a:gd name="T54" fmla="*/ 208 w 520"/>
              <a:gd name="T55" fmla="*/ 166 h 198"/>
              <a:gd name="T56" fmla="*/ 176 w 520"/>
              <a:gd name="T57" fmla="*/ 154 h 198"/>
              <a:gd name="T58" fmla="*/ 143 w 520"/>
              <a:gd name="T59" fmla="*/ 142 h 198"/>
              <a:gd name="T60" fmla="*/ 114 w 520"/>
              <a:gd name="T61" fmla="*/ 123 h 198"/>
              <a:gd name="T62" fmla="*/ 85 w 520"/>
              <a:gd name="T63" fmla="*/ 100 h 198"/>
              <a:gd name="T64" fmla="*/ 59 w 520"/>
              <a:gd name="T65" fmla="*/ 73 h 198"/>
              <a:gd name="T66" fmla="*/ 32 w 520"/>
              <a:gd name="T67" fmla="*/ 41 h 198"/>
              <a:gd name="T68" fmla="*/ 10 w 520"/>
              <a:gd name="T69" fmla="*/ 3 h 198"/>
              <a:gd name="T70" fmla="*/ 5 w 520"/>
              <a:gd name="T71" fmla="*/ 0 h 198"/>
              <a:gd name="T72" fmla="*/ 10 w 520"/>
              <a:gd name="T73" fmla="*/ 3 h 198"/>
              <a:gd name="T74" fmla="*/ 7 w 520"/>
              <a:gd name="T75" fmla="*/ 1 h 198"/>
              <a:gd name="T76" fmla="*/ 4 w 520"/>
              <a:gd name="T77" fmla="*/ 1 h 198"/>
              <a:gd name="T78" fmla="*/ 0 w 520"/>
              <a:gd name="T79" fmla="*/ 5 h 198"/>
              <a:gd name="T80" fmla="*/ 0 w 520"/>
              <a:gd name="T81" fmla="*/ 8 h 198"/>
              <a:gd name="T82" fmla="*/ 5 w 520"/>
              <a:gd name="T83" fmla="*/ 1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20" h="198">
                <a:moveTo>
                  <a:pt x="5" y="12"/>
                </a:moveTo>
                <a:lnTo>
                  <a:pt x="0" y="8"/>
                </a:lnTo>
                <a:lnTo>
                  <a:pt x="22" y="48"/>
                </a:lnTo>
                <a:lnTo>
                  <a:pt x="49" y="81"/>
                </a:lnTo>
                <a:lnTo>
                  <a:pt x="77" y="110"/>
                </a:lnTo>
                <a:lnTo>
                  <a:pt x="106" y="133"/>
                </a:lnTo>
                <a:lnTo>
                  <a:pt x="138" y="152"/>
                </a:lnTo>
                <a:lnTo>
                  <a:pt x="171" y="167"/>
                </a:lnTo>
                <a:lnTo>
                  <a:pt x="206" y="178"/>
                </a:lnTo>
                <a:lnTo>
                  <a:pt x="241" y="187"/>
                </a:lnTo>
                <a:lnTo>
                  <a:pt x="276" y="192"/>
                </a:lnTo>
                <a:lnTo>
                  <a:pt x="312" y="196"/>
                </a:lnTo>
                <a:lnTo>
                  <a:pt x="348" y="198"/>
                </a:lnTo>
                <a:lnTo>
                  <a:pt x="384" y="198"/>
                </a:lnTo>
                <a:lnTo>
                  <a:pt x="419" y="198"/>
                </a:lnTo>
                <a:lnTo>
                  <a:pt x="454" y="197"/>
                </a:lnTo>
                <a:lnTo>
                  <a:pt x="488" y="196"/>
                </a:lnTo>
                <a:lnTo>
                  <a:pt x="520" y="196"/>
                </a:lnTo>
                <a:lnTo>
                  <a:pt x="520" y="183"/>
                </a:lnTo>
                <a:lnTo>
                  <a:pt x="488" y="183"/>
                </a:lnTo>
                <a:lnTo>
                  <a:pt x="454" y="184"/>
                </a:lnTo>
                <a:lnTo>
                  <a:pt x="419" y="186"/>
                </a:lnTo>
                <a:lnTo>
                  <a:pt x="384" y="186"/>
                </a:lnTo>
                <a:lnTo>
                  <a:pt x="348" y="186"/>
                </a:lnTo>
                <a:lnTo>
                  <a:pt x="312" y="183"/>
                </a:lnTo>
                <a:lnTo>
                  <a:pt x="278" y="179"/>
                </a:lnTo>
                <a:lnTo>
                  <a:pt x="243" y="174"/>
                </a:lnTo>
                <a:lnTo>
                  <a:pt x="208" y="166"/>
                </a:lnTo>
                <a:lnTo>
                  <a:pt x="176" y="154"/>
                </a:lnTo>
                <a:lnTo>
                  <a:pt x="143" y="142"/>
                </a:lnTo>
                <a:lnTo>
                  <a:pt x="114" y="123"/>
                </a:lnTo>
                <a:lnTo>
                  <a:pt x="85" y="100"/>
                </a:lnTo>
                <a:lnTo>
                  <a:pt x="59" y="73"/>
                </a:lnTo>
                <a:lnTo>
                  <a:pt x="32" y="41"/>
                </a:lnTo>
                <a:lnTo>
                  <a:pt x="10" y="3"/>
                </a:lnTo>
                <a:lnTo>
                  <a:pt x="5" y="0"/>
                </a:lnTo>
                <a:lnTo>
                  <a:pt x="10" y="3"/>
                </a:lnTo>
                <a:lnTo>
                  <a:pt x="7" y="1"/>
                </a:lnTo>
                <a:lnTo>
                  <a:pt x="4" y="1"/>
                </a:lnTo>
                <a:lnTo>
                  <a:pt x="0" y="5"/>
                </a:lnTo>
                <a:lnTo>
                  <a:pt x="0" y="8"/>
                </a:lnTo>
                <a:lnTo>
                  <a:pt x="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4" name="Freeform 76">
            <a:extLst>
              <a:ext uri="{FF2B5EF4-FFF2-40B4-BE49-F238E27FC236}">
                <a16:creationId xmlns:a16="http://schemas.microsoft.com/office/drawing/2014/main" id="{4DCB4D63-4E35-4EC6-61EE-98E6313FAA0A}"/>
              </a:ext>
            </a:extLst>
          </p:cNvPr>
          <p:cNvSpPr>
            <a:spLocks noChangeAspect="1"/>
          </p:cNvSpPr>
          <p:nvPr/>
        </p:nvSpPr>
        <p:spPr bwMode="auto">
          <a:xfrm>
            <a:off x="6745288" y="3125339"/>
            <a:ext cx="111125" cy="146050"/>
          </a:xfrm>
          <a:custGeom>
            <a:avLst/>
            <a:gdLst>
              <a:gd name="T0" fmla="*/ 3 w 150"/>
              <a:gd name="T1" fmla="*/ 1 h 194"/>
              <a:gd name="T2" fmla="*/ 0 w 150"/>
              <a:gd name="T3" fmla="*/ 8 h 194"/>
              <a:gd name="T4" fmla="*/ 12 w 150"/>
              <a:gd name="T5" fmla="*/ 37 h 194"/>
              <a:gd name="T6" fmla="*/ 23 w 150"/>
              <a:gd name="T7" fmla="*/ 68 h 194"/>
              <a:gd name="T8" fmla="*/ 35 w 150"/>
              <a:gd name="T9" fmla="*/ 98 h 194"/>
              <a:gd name="T10" fmla="*/ 51 w 150"/>
              <a:gd name="T11" fmla="*/ 128 h 194"/>
              <a:gd name="T12" fmla="*/ 69 w 150"/>
              <a:gd name="T13" fmla="*/ 153 h 194"/>
              <a:gd name="T14" fmla="*/ 91 w 150"/>
              <a:gd name="T15" fmla="*/ 174 h 194"/>
              <a:gd name="T16" fmla="*/ 118 w 150"/>
              <a:gd name="T17" fmla="*/ 189 h 194"/>
              <a:gd name="T18" fmla="*/ 150 w 150"/>
              <a:gd name="T19" fmla="*/ 194 h 194"/>
              <a:gd name="T20" fmla="*/ 150 w 150"/>
              <a:gd name="T21" fmla="*/ 182 h 194"/>
              <a:gd name="T22" fmla="*/ 123 w 150"/>
              <a:gd name="T23" fmla="*/ 177 h 194"/>
              <a:gd name="T24" fmla="*/ 99 w 150"/>
              <a:gd name="T25" fmla="*/ 164 h 194"/>
              <a:gd name="T26" fmla="*/ 79 w 150"/>
              <a:gd name="T27" fmla="*/ 146 h 194"/>
              <a:gd name="T28" fmla="*/ 61 w 150"/>
              <a:gd name="T29" fmla="*/ 121 h 194"/>
              <a:gd name="T30" fmla="*/ 48 w 150"/>
              <a:gd name="T31" fmla="*/ 93 h 194"/>
              <a:gd name="T32" fmla="*/ 35 w 150"/>
              <a:gd name="T33" fmla="*/ 63 h 194"/>
              <a:gd name="T34" fmla="*/ 24 w 150"/>
              <a:gd name="T35" fmla="*/ 32 h 194"/>
              <a:gd name="T36" fmla="*/ 13 w 150"/>
              <a:gd name="T37" fmla="*/ 3 h 194"/>
              <a:gd name="T38" fmla="*/ 10 w 150"/>
              <a:gd name="T39" fmla="*/ 11 h 194"/>
              <a:gd name="T40" fmla="*/ 13 w 150"/>
              <a:gd name="T41" fmla="*/ 3 h 194"/>
              <a:gd name="T42" fmla="*/ 9 w 150"/>
              <a:gd name="T43" fmla="*/ 0 h 194"/>
              <a:gd name="T44" fmla="*/ 5 w 150"/>
              <a:gd name="T45" fmla="*/ 0 h 194"/>
              <a:gd name="T46" fmla="*/ 0 w 150"/>
              <a:gd name="T47" fmla="*/ 3 h 194"/>
              <a:gd name="T48" fmla="*/ 0 w 150"/>
              <a:gd name="T49" fmla="*/ 8 h 194"/>
              <a:gd name="T50" fmla="*/ 3 w 150"/>
              <a:gd name="T51" fmla="*/ 1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0" h="194">
                <a:moveTo>
                  <a:pt x="3" y="1"/>
                </a:moveTo>
                <a:lnTo>
                  <a:pt x="0" y="8"/>
                </a:lnTo>
                <a:lnTo>
                  <a:pt x="12" y="37"/>
                </a:lnTo>
                <a:lnTo>
                  <a:pt x="23" y="68"/>
                </a:lnTo>
                <a:lnTo>
                  <a:pt x="35" y="98"/>
                </a:lnTo>
                <a:lnTo>
                  <a:pt x="51" y="128"/>
                </a:lnTo>
                <a:lnTo>
                  <a:pt x="69" y="153"/>
                </a:lnTo>
                <a:lnTo>
                  <a:pt x="91" y="174"/>
                </a:lnTo>
                <a:lnTo>
                  <a:pt x="118" y="189"/>
                </a:lnTo>
                <a:lnTo>
                  <a:pt x="150" y="194"/>
                </a:lnTo>
                <a:lnTo>
                  <a:pt x="150" y="182"/>
                </a:lnTo>
                <a:lnTo>
                  <a:pt x="123" y="177"/>
                </a:lnTo>
                <a:lnTo>
                  <a:pt x="99" y="164"/>
                </a:lnTo>
                <a:lnTo>
                  <a:pt x="79" y="146"/>
                </a:lnTo>
                <a:lnTo>
                  <a:pt x="61" y="121"/>
                </a:lnTo>
                <a:lnTo>
                  <a:pt x="48" y="93"/>
                </a:lnTo>
                <a:lnTo>
                  <a:pt x="35" y="63"/>
                </a:lnTo>
                <a:lnTo>
                  <a:pt x="24" y="32"/>
                </a:lnTo>
                <a:lnTo>
                  <a:pt x="13" y="3"/>
                </a:lnTo>
                <a:lnTo>
                  <a:pt x="10" y="11"/>
                </a:lnTo>
                <a:lnTo>
                  <a:pt x="13" y="3"/>
                </a:lnTo>
                <a:lnTo>
                  <a:pt x="9" y="0"/>
                </a:lnTo>
                <a:lnTo>
                  <a:pt x="5" y="0"/>
                </a:lnTo>
                <a:lnTo>
                  <a:pt x="0" y="3"/>
                </a:lnTo>
                <a:lnTo>
                  <a:pt x="0" y="8"/>
                </a:lnTo>
                <a:lnTo>
                  <a:pt x="3"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5" name="Freeform 77">
            <a:extLst>
              <a:ext uri="{FF2B5EF4-FFF2-40B4-BE49-F238E27FC236}">
                <a16:creationId xmlns:a16="http://schemas.microsoft.com/office/drawing/2014/main" id="{82D4A8EB-BB3F-0255-18F1-0A32518074CB}"/>
              </a:ext>
            </a:extLst>
          </p:cNvPr>
          <p:cNvSpPr>
            <a:spLocks noChangeAspect="1"/>
          </p:cNvSpPr>
          <p:nvPr/>
        </p:nvSpPr>
        <p:spPr bwMode="auto">
          <a:xfrm>
            <a:off x="6745288" y="3112639"/>
            <a:ext cx="268287" cy="214312"/>
          </a:xfrm>
          <a:custGeom>
            <a:avLst/>
            <a:gdLst>
              <a:gd name="T0" fmla="*/ 348 w 354"/>
              <a:gd name="T1" fmla="*/ 270 h 283"/>
              <a:gd name="T2" fmla="*/ 353 w 354"/>
              <a:gd name="T3" fmla="*/ 273 h 283"/>
              <a:gd name="T4" fmla="*/ 337 w 354"/>
              <a:gd name="T5" fmla="*/ 250 h 283"/>
              <a:gd name="T6" fmla="*/ 318 w 354"/>
              <a:gd name="T7" fmla="*/ 227 h 283"/>
              <a:gd name="T8" fmla="*/ 299 w 354"/>
              <a:gd name="T9" fmla="*/ 202 h 283"/>
              <a:gd name="T10" fmla="*/ 279 w 354"/>
              <a:gd name="T11" fmla="*/ 176 h 283"/>
              <a:gd name="T12" fmla="*/ 258 w 354"/>
              <a:gd name="T13" fmla="*/ 149 h 283"/>
              <a:gd name="T14" fmla="*/ 237 w 354"/>
              <a:gd name="T15" fmla="*/ 123 h 283"/>
              <a:gd name="T16" fmla="*/ 214 w 354"/>
              <a:gd name="T17" fmla="*/ 99 h 283"/>
              <a:gd name="T18" fmla="*/ 192 w 354"/>
              <a:gd name="T19" fmla="*/ 74 h 283"/>
              <a:gd name="T20" fmla="*/ 168 w 354"/>
              <a:gd name="T21" fmla="*/ 53 h 283"/>
              <a:gd name="T22" fmla="*/ 144 w 354"/>
              <a:gd name="T23" fmla="*/ 35 h 283"/>
              <a:gd name="T24" fmla="*/ 120 w 354"/>
              <a:gd name="T25" fmla="*/ 20 h 283"/>
              <a:gd name="T26" fmla="*/ 97 w 354"/>
              <a:gd name="T27" fmla="*/ 8 h 283"/>
              <a:gd name="T28" fmla="*/ 72 w 354"/>
              <a:gd name="T29" fmla="*/ 1 h 283"/>
              <a:gd name="T30" fmla="*/ 48 w 354"/>
              <a:gd name="T31" fmla="*/ 0 h 283"/>
              <a:gd name="T32" fmla="*/ 23 w 354"/>
              <a:gd name="T33" fmla="*/ 5 h 283"/>
              <a:gd name="T34" fmla="*/ 0 w 354"/>
              <a:gd name="T35" fmla="*/ 16 h 283"/>
              <a:gd name="T36" fmla="*/ 7 w 354"/>
              <a:gd name="T37" fmla="*/ 26 h 283"/>
              <a:gd name="T38" fmla="*/ 28 w 354"/>
              <a:gd name="T39" fmla="*/ 17 h 283"/>
              <a:gd name="T40" fmla="*/ 48 w 354"/>
              <a:gd name="T41" fmla="*/ 12 h 283"/>
              <a:gd name="T42" fmla="*/ 70 w 354"/>
              <a:gd name="T43" fmla="*/ 13 h 283"/>
              <a:gd name="T44" fmla="*/ 92 w 354"/>
              <a:gd name="T45" fmla="*/ 21 h 283"/>
              <a:gd name="T46" fmla="*/ 115 w 354"/>
              <a:gd name="T47" fmla="*/ 30 h 283"/>
              <a:gd name="T48" fmla="*/ 137 w 354"/>
              <a:gd name="T49" fmla="*/ 45 h 283"/>
              <a:gd name="T50" fmla="*/ 161 w 354"/>
              <a:gd name="T51" fmla="*/ 63 h 283"/>
              <a:gd name="T52" fmla="*/ 182 w 354"/>
              <a:gd name="T53" fmla="*/ 84 h 283"/>
              <a:gd name="T54" fmla="*/ 204 w 354"/>
              <a:gd name="T55" fmla="*/ 107 h 283"/>
              <a:gd name="T56" fmla="*/ 227 w 354"/>
              <a:gd name="T57" fmla="*/ 131 h 283"/>
              <a:gd name="T58" fmla="*/ 248 w 354"/>
              <a:gd name="T59" fmla="*/ 157 h 283"/>
              <a:gd name="T60" fmla="*/ 269 w 354"/>
              <a:gd name="T61" fmla="*/ 183 h 283"/>
              <a:gd name="T62" fmla="*/ 289 w 354"/>
              <a:gd name="T63" fmla="*/ 209 h 283"/>
              <a:gd name="T64" fmla="*/ 308 w 354"/>
              <a:gd name="T65" fmla="*/ 234 h 283"/>
              <a:gd name="T66" fmla="*/ 327 w 354"/>
              <a:gd name="T67" fmla="*/ 258 h 283"/>
              <a:gd name="T68" fmla="*/ 343 w 354"/>
              <a:gd name="T69" fmla="*/ 280 h 283"/>
              <a:gd name="T70" fmla="*/ 348 w 354"/>
              <a:gd name="T71" fmla="*/ 283 h 283"/>
              <a:gd name="T72" fmla="*/ 343 w 354"/>
              <a:gd name="T73" fmla="*/ 280 h 283"/>
              <a:gd name="T74" fmla="*/ 348 w 354"/>
              <a:gd name="T75" fmla="*/ 283 h 283"/>
              <a:gd name="T76" fmla="*/ 352 w 354"/>
              <a:gd name="T77" fmla="*/ 282 h 283"/>
              <a:gd name="T78" fmla="*/ 354 w 354"/>
              <a:gd name="T79" fmla="*/ 278 h 283"/>
              <a:gd name="T80" fmla="*/ 353 w 354"/>
              <a:gd name="T81" fmla="*/ 273 h 283"/>
              <a:gd name="T82" fmla="*/ 348 w 354"/>
              <a:gd name="T83" fmla="*/ 27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54" h="283">
                <a:moveTo>
                  <a:pt x="348" y="270"/>
                </a:moveTo>
                <a:lnTo>
                  <a:pt x="353" y="273"/>
                </a:lnTo>
                <a:lnTo>
                  <a:pt x="337" y="250"/>
                </a:lnTo>
                <a:lnTo>
                  <a:pt x="318" y="227"/>
                </a:lnTo>
                <a:lnTo>
                  <a:pt x="299" y="202"/>
                </a:lnTo>
                <a:lnTo>
                  <a:pt x="279" y="176"/>
                </a:lnTo>
                <a:lnTo>
                  <a:pt x="258" y="149"/>
                </a:lnTo>
                <a:lnTo>
                  <a:pt x="237" y="123"/>
                </a:lnTo>
                <a:lnTo>
                  <a:pt x="214" y="99"/>
                </a:lnTo>
                <a:lnTo>
                  <a:pt x="192" y="74"/>
                </a:lnTo>
                <a:lnTo>
                  <a:pt x="168" y="53"/>
                </a:lnTo>
                <a:lnTo>
                  <a:pt x="144" y="35"/>
                </a:lnTo>
                <a:lnTo>
                  <a:pt x="120" y="20"/>
                </a:lnTo>
                <a:lnTo>
                  <a:pt x="97" y="8"/>
                </a:lnTo>
                <a:lnTo>
                  <a:pt x="72" y="1"/>
                </a:lnTo>
                <a:lnTo>
                  <a:pt x="48" y="0"/>
                </a:lnTo>
                <a:lnTo>
                  <a:pt x="23" y="5"/>
                </a:lnTo>
                <a:lnTo>
                  <a:pt x="0" y="16"/>
                </a:lnTo>
                <a:lnTo>
                  <a:pt x="7" y="26"/>
                </a:lnTo>
                <a:lnTo>
                  <a:pt x="28" y="17"/>
                </a:lnTo>
                <a:lnTo>
                  <a:pt x="48" y="12"/>
                </a:lnTo>
                <a:lnTo>
                  <a:pt x="70" y="13"/>
                </a:lnTo>
                <a:lnTo>
                  <a:pt x="92" y="21"/>
                </a:lnTo>
                <a:lnTo>
                  <a:pt x="115" y="30"/>
                </a:lnTo>
                <a:lnTo>
                  <a:pt x="137" y="45"/>
                </a:lnTo>
                <a:lnTo>
                  <a:pt x="161" y="63"/>
                </a:lnTo>
                <a:lnTo>
                  <a:pt x="182" y="84"/>
                </a:lnTo>
                <a:lnTo>
                  <a:pt x="204" y="107"/>
                </a:lnTo>
                <a:lnTo>
                  <a:pt x="227" y="131"/>
                </a:lnTo>
                <a:lnTo>
                  <a:pt x="248" y="157"/>
                </a:lnTo>
                <a:lnTo>
                  <a:pt x="269" y="183"/>
                </a:lnTo>
                <a:lnTo>
                  <a:pt x="289" y="209"/>
                </a:lnTo>
                <a:lnTo>
                  <a:pt x="308" y="234"/>
                </a:lnTo>
                <a:lnTo>
                  <a:pt x="327" y="258"/>
                </a:lnTo>
                <a:lnTo>
                  <a:pt x="343" y="280"/>
                </a:lnTo>
                <a:lnTo>
                  <a:pt x="348" y="283"/>
                </a:lnTo>
                <a:lnTo>
                  <a:pt x="343" y="280"/>
                </a:lnTo>
                <a:lnTo>
                  <a:pt x="348" y="283"/>
                </a:lnTo>
                <a:lnTo>
                  <a:pt x="352" y="282"/>
                </a:lnTo>
                <a:lnTo>
                  <a:pt x="354" y="278"/>
                </a:lnTo>
                <a:lnTo>
                  <a:pt x="353" y="273"/>
                </a:lnTo>
                <a:lnTo>
                  <a:pt x="348" y="27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6" name="Freeform 78">
            <a:extLst>
              <a:ext uri="{FF2B5EF4-FFF2-40B4-BE49-F238E27FC236}">
                <a16:creationId xmlns:a16="http://schemas.microsoft.com/office/drawing/2014/main" id="{E8A619FC-AE86-146A-DD6A-EF666CF364A7}"/>
              </a:ext>
            </a:extLst>
          </p:cNvPr>
          <p:cNvSpPr>
            <a:spLocks noChangeAspect="1"/>
          </p:cNvSpPr>
          <p:nvPr/>
        </p:nvSpPr>
        <p:spPr bwMode="auto">
          <a:xfrm>
            <a:off x="7008813" y="3317426"/>
            <a:ext cx="306387" cy="53975"/>
          </a:xfrm>
          <a:custGeom>
            <a:avLst/>
            <a:gdLst>
              <a:gd name="T0" fmla="*/ 407 w 408"/>
              <a:gd name="T1" fmla="*/ 39 h 74"/>
              <a:gd name="T2" fmla="*/ 398 w 408"/>
              <a:gd name="T3" fmla="*/ 38 h 74"/>
              <a:gd name="T4" fmla="*/ 377 w 408"/>
              <a:gd name="T5" fmla="*/ 48 h 74"/>
              <a:gd name="T6" fmla="*/ 354 w 408"/>
              <a:gd name="T7" fmla="*/ 56 h 74"/>
              <a:gd name="T8" fmla="*/ 332 w 408"/>
              <a:gd name="T9" fmla="*/ 60 h 74"/>
              <a:gd name="T10" fmla="*/ 305 w 408"/>
              <a:gd name="T11" fmla="*/ 61 h 74"/>
              <a:gd name="T12" fmla="*/ 281 w 408"/>
              <a:gd name="T13" fmla="*/ 60 h 74"/>
              <a:gd name="T14" fmla="*/ 256 w 408"/>
              <a:gd name="T15" fmla="*/ 58 h 74"/>
              <a:gd name="T16" fmla="*/ 228 w 408"/>
              <a:gd name="T17" fmla="*/ 53 h 74"/>
              <a:gd name="T18" fmla="*/ 202 w 408"/>
              <a:gd name="T19" fmla="*/ 47 h 74"/>
              <a:gd name="T20" fmla="*/ 174 w 408"/>
              <a:gd name="T21" fmla="*/ 39 h 74"/>
              <a:gd name="T22" fmla="*/ 148 w 408"/>
              <a:gd name="T23" fmla="*/ 32 h 74"/>
              <a:gd name="T24" fmla="*/ 122 w 408"/>
              <a:gd name="T25" fmla="*/ 24 h 74"/>
              <a:gd name="T26" fmla="*/ 96 w 408"/>
              <a:gd name="T27" fmla="*/ 17 h 74"/>
              <a:gd name="T28" fmla="*/ 71 w 408"/>
              <a:gd name="T29" fmla="*/ 10 h 74"/>
              <a:gd name="T30" fmla="*/ 46 w 408"/>
              <a:gd name="T31" fmla="*/ 5 h 74"/>
              <a:gd name="T32" fmla="*/ 24 w 408"/>
              <a:gd name="T33" fmla="*/ 2 h 74"/>
              <a:gd name="T34" fmla="*/ 0 w 408"/>
              <a:gd name="T35" fmla="*/ 0 h 74"/>
              <a:gd name="T36" fmla="*/ 0 w 408"/>
              <a:gd name="T37" fmla="*/ 13 h 74"/>
              <a:gd name="T38" fmla="*/ 21 w 408"/>
              <a:gd name="T39" fmla="*/ 14 h 74"/>
              <a:gd name="T40" fmla="*/ 43 w 408"/>
              <a:gd name="T41" fmla="*/ 18 h 74"/>
              <a:gd name="T42" fmla="*/ 68 w 408"/>
              <a:gd name="T43" fmla="*/ 23 h 74"/>
              <a:gd name="T44" fmla="*/ 93 w 408"/>
              <a:gd name="T45" fmla="*/ 29 h 74"/>
              <a:gd name="T46" fmla="*/ 120 w 408"/>
              <a:gd name="T47" fmla="*/ 37 h 74"/>
              <a:gd name="T48" fmla="*/ 146 w 408"/>
              <a:gd name="T49" fmla="*/ 44 h 74"/>
              <a:gd name="T50" fmla="*/ 172 w 408"/>
              <a:gd name="T51" fmla="*/ 51 h 74"/>
              <a:gd name="T52" fmla="*/ 199 w 408"/>
              <a:gd name="T53" fmla="*/ 59 h 74"/>
              <a:gd name="T54" fmla="*/ 226 w 408"/>
              <a:gd name="T55" fmla="*/ 65 h 74"/>
              <a:gd name="T56" fmla="*/ 253 w 408"/>
              <a:gd name="T57" fmla="*/ 70 h 74"/>
              <a:gd name="T58" fmla="*/ 281 w 408"/>
              <a:gd name="T59" fmla="*/ 73 h 74"/>
              <a:gd name="T60" fmla="*/ 305 w 408"/>
              <a:gd name="T61" fmla="*/ 74 h 74"/>
              <a:gd name="T62" fmla="*/ 332 w 408"/>
              <a:gd name="T63" fmla="*/ 73 h 74"/>
              <a:gd name="T64" fmla="*/ 357 w 408"/>
              <a:gd name="T65" fmla="*/ 69 h 74"/>
              <a:gd name="T66" fmla="*/ 382 w 408"/>
              <a:gd name="T67" fmla="*/ 60 h 74"/>
              <a:gd name="T68" fmla="*/ 405 w 408"/>
              <a:gd name="T69" fmla="*/ 48 h 74"/>
              <a:gd name="T70" fmla="*/ 397 w 408"/>
              <a:gd name="T71" fmla="*/ 47 h 74"/>
              <a:gd name="T72" fmla="*/ 405 w 408"/>
              <a:gd name="T73" fmla="*/ 48 h 74"/>
              <a:gd name="T74" fmla="*/ 408 w 408"/>
              <a:gd name="T75" fmla="*/ 43 h 74"/>
              <a:gd name="T76" fmla="*/ 407 w 408"/>
              <a:gd name="T77" fmla="*/ 39 h 74"/>
              <a:gd name="T78" fmla="*/ 403 w 408"/>
              <a:gd name="T79" fmla="*/ 37 h 74"/>
              <a:gd name="T80" fmla="*/ 398 w 408"/>
              <a:gd name="T81" fmla="*/ 38 h 74"/>
              <a:gd name="T82" fmla="*/ 407 w 408"/>
              <a:gd name="T83" fmla="*/ 3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08" h="74">
                <a:moveTo>
                  <a:pt x="407" y="39"/>
                </a:moveTo>
                <a:lnTo>
                  <a:pt x="398" y="38"/>
                </a:lnTo>
                <a:lnTo>
                  <a:pt x="377" y="48"/>
                </a:lnTo>
                <a:lnTo>
                  <a:pt x="354" y="56"/>
                </a:lnTo>
                <a:lnTo>
                  <a:pt x="332" y="60"/>
                </a:lnTo>
                <a:lnTo>
                  <a:pt x="305" y="61"/>
                </a:lnTo>
                <a:lnTo>
                  <a:pt x="281" y="60"/>
                </a:lnTo>
                <a:lnTo>
                  <a:pt x="256" y="58"/>
                </a:lnTo>
                <a:lnTo>
                  <a:pt x="228" y="53"/>
                </a:lnTo>
                <a:lnTo>
                  <a:pt x="202" y="47"/>
                </a:lnTo>
                <a:lnTo>
                  <a:pt x="174" y="39"/>
                </a:lnTo>
                <a:lnTo>
                  <a:pt x="148" y="32"/>
                </a:lnTo>
                <a:lnTo>
                  <a:pt x="122" y="24"/>
                </a:lnTo>
                <a:lnTo>
                  <a:pt x="96" y="17"/>
                </a:lnTo>
                <a:lnTo>
                  <a:pt x="71" y="10"/>
                </a:lnTo>
                <a:lnTo>
                  <a:pt x="46" y="5"/>
                </a:lnTo>
                <a:lnTo>
                  <a:pt x="24" y="2"/>
                </a:lnTo>
                <a:lnTo>
                  <a:pt x="0" y="0"/>
                </a:lnTo>
                <a:lnTo>
                  <a:pt x="0" y="13"/>
                </a:lnTo>
                <a:lnTo>
                  <a:pt x="21" y="14"/>
                </a:lnTo>
                <a:lnTo>
                  <a:pt x="43" y="18"/>
                </a:lnTo>
                <a:lnTo>
                  <a:pt x="68" y="23"/>
                </a:lnTo>
                <a:lnTo>
                  <a:pt x="93" y="29"/>
                </a:lnTo>
                <a:lnTo>
                  <a:pt x="120" y="37"/>
                </a:lnTo>
                <a:lnTo>
                  <a:pt x="146" y="44"/>
                </a:lnTo>
                <a:lnTo>
                  <a:pt x="172" y="51"/>
                </a:lnTo>
                <a:lnTo>
                  <a:pt x="199" y="59"/>
                </a:lnTo>
                <a:lnTo>
                  <a:pt x="226" y="65"/>
                </a:lnTo>
                <a:lnTo>
                  <a:pt x="253" y="70"/>
                </a:lnTo>
                <a:lnTo>
                  <a:pt x="281" y="73"/>
                </a:lnTo>
                <a:lnTo>
                  <a:pt x="305" y="74"/>
                </a:lnTo>
                <a:lnTo>
                  <a:pt x="332" y="73"/>
                </a:lnTo>
                <a:lnTo>
                  <a:pt x="357" y="69"/>
                </a:lnTo>
                <a:lnTo>
                  <a:pt x="382" y="60"/>
                </a:lnTo>
                <a:lnTo>
                  <a:pt x="405" y="48"/>
                </a:lnTo>
                <a:lnTo>
                  <a:pt x="397" y="47"/>
                </a:lnTo>
                <a:lnTo>
                  <a:pt x="405" y="48"/>
                </a:lnTo>
                <a:lnTo>
                  <a:pt x="408" y="43"/>
                </a:lnTo>
                <a:lnTo>
                  <a:pt x="407" y="39"/>
                </a:lnTo>
                <a:lnTo>
                  <a:pt x="403" y="37"/>
                </a:lnTo>
                <a:lnTo>
                  <a:pt x="398" y="38"/>
                </a:lnTo>
                <a:lnTo>
                  <a:pt x="407" y="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7" name="Freeform 79">
            <a:extLst>
              <a:ext uri="{FF2B5EF4-FFF2-40B4-BE49-F238E27FC236}">
                <a16:creationId xmlns:a16="http://schemas.microsoft.com/office/drawing/2014/main" id="{9ADFA3E5-BEE0-66F5-1C3B-B242A39D0EC5}"/>
              </a:ext>
            </a:extLst>
          </p:cNvPr>
          <p:cNvSpPr>
            <a:spLocks noChangeAspect="1"/>
          </p:cNvSpPr>
          <p:nvPr/>
        </p:nvSpPr>
        <p:spPr bwMode="auto">
          <a:xfrm>
            <a:off x="7307263" y="3346001"/>
            <a:ext cx="50800" cy="63500"/>
          </a:xfrm>
          <a:custGeom>
            <a:avLst/>
            <a:gdLst>
              <a:gd name="T0" fmla="*/ 61 w 67"/>
              <a:gd name="T1" fmla="*/ 71 h 84"/>
              <a:gd name="T2" fmla="*/ 66 w 67"/>
              <a:gd name="T3" fmla="*/ 74 h 84"/>
              <a:gd name="T4" fmla="*/ 10 w 67"/>
              <a:gd name="T5" fmla="*/ 0 h 84"/>
              <a:gd name="T6" fmla="*/ 0 w 67"/>
              <a:gd name="T7" fmla="*/ 8 h 84"/>
              <a:gd name="T8" fmla="*/ 56 w 67"/>
              <a:gd name="T9" fmla="*/ 81 h 84"/>
              <a:gd name="T10" fmla="*/ 61 w 67"/>
              <a:gd name="T11" fmla="*/ 84 h 84"/>
              <a:gd name="T12" fmla="*/ 56 w 67"/>
              <a:gd name="T13" fmla="*/ 81 h 84"/>
              <a:gd name="T14" fmla="*/ 61 w 67"/>
              <a:gd name="T15" fmla="*/ 84 h 84"/>
              <a:gd name="T16" fmla="*/ 64 w 67"/>
              <a:gd name="T17" fmla="*/ 82 h 84"/>
              <a:gd name="T18" fmla="*/ 67 w 67"/>
              <a:gd name="T19" fmla="*/ 79 h 84"/>
              <a:gd name="T20" fmla="*/ 66 w 67"/>
              <a:gd name="T21" fmla="*/ 74 h 84"/>
              <a:gd name="T22" fmla="*/ 61 w 67"/>
              <a:gd name="T23" fmla="*/ 7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84">
                <a:moveTo>
                  <a:pt x="61" y="71"/>
                </a:moveTo>
                <a:lnTo>
                  <a:pt x="66" y="74"/>
                </a:lnTo>
                <a:lnTo>
                  <a:pt x="10" y="0"/>
                </a:lnTo>
                <a:lnTo>
                  <a:pt x="0" y="8"/>
                </a:lnTo>
                <a:lnTo>
                  <a:pt x="56" y="81"/>
                </a:lnTo>
                <a:lnTo>
                  <a:pt x="61" y="84"/>
                </a:lnTo>
                <a:lnTo>
                  <a:pt x="56" y="81"/>
                </a:lnTo>
                <a:lnTo>
                  <a:pt x="61" y="84"/>
                </a:lnTo>
                <a:lnTo>
                  <a:pt x="64" y="82"/>
                </a:lnTo>
                <a:lnTo>
                  <a:pt x="67" y="79"/>
                </a:lnTo>
                <a:lnTo>
                  <a:pt x="66" y="74"/>
                </a:lnTo>
                <a:lnTo>
                  <a:pt x="61" y="7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8" name="Freeform 80">
            <a:extLst>
              <a:ext uri="{FF2B5EF4-FFF2-40B4-BE49-F238E27FC236}">
                <a16:creationId xmlns:a16="http://schemas.microsoft.com/office/drawing/2014/main" id="{84ECB86A-0D8F-DF80-20BD-AADC5562E684}"/>
              </a:ext>
            </a:extLst>
          </p:cNvPr>
          <p:cNvSpPr>
            <a:spLocks noChangeAspect="1"/>
          </p:cNvSpPr>
          <p:nvPr/>
        </p:nvSpPr>
        <p:spPr bwMode="auto">
          <a:xfrm>
            <a:off x="7353300" y="3317426"/>
            <a:ext cx="112713" cy="92075"/>
          </a:xfrm>
          <a:custGeom>
            <a:avLst/>
            <a:gdLst>
              <a:gd name="T0" fmla="*/ 143 w 149"/>
              <a:gd name="T1" fmla="*/ 0 h 123"/>
              <a:gd name="T2" fmla="*/ 138 w 149"/>
              <a:gd name="T3" fmla="*/ 3 h 123"/>
              <a:gd name="T4" fmla="*/ 124 w 149"/>
              <a:gd name="T5" fmla="*/ 18 h 123"/>
              <a:gd name="T6" fmla="*/ 108 w 149"/>
              <a:gd name="T7" fmla="*/ 34 h 123"/>
              <a:gd name="T8" fmla="*/ 89 w 149"/>
              <a:gd name="T9" fmla="*/ 53 h 123"/>
              <a:gd name="T10" fmla="*/ 68 w 149"/>
              <a:gd name="T11" fmla="*/ 70 h 123"/>
              <a:gd name="T12" fmla="*/ 46 w 149"/>
              <a:gd name="T13" fmla="*/ 86 h 123"/>
              <a:gd name="T14" fmla="*/ 26 w 149"/>
              <a:gd name="T15" fmla="*/ 99 h 123"/>
              <a:gd name="T16" fmla="*/ 11 w 149"/>
              <a:gd name="T17" fmla="*/ 106 h 123"/>
              <a:gd name="T18" fmla="*/ 0 w 149"/>
              <a:gd name="T19" fmla="*/ 110 h 123"/>
              <a:gd name="T20" fmla="*/ 0 w 149"/>
              <a:gd name="T21" fmla="*/ 123 h 123"/>
              <a:gd name="T22" fmla="*/ 16 w 149"/>
              <a:gd name="T23" fmla="*/ 119 h 123"/>
              <a:gd name="T24" fmla="*/ 33 w 149"/>
              <a:gd name="T25" fmla="*/ 109 h 123"/>
              <a:gd name="T26" fmla="*/ 53 w 149"/>
              <a:gd name="T27" fmla="*/ 96 h 123"/>
              <a:gd name="T28" fmla="*/ 76 w 149"/>
              <a:gd name="T29" fmla="*/ 80 h 123"/>
              <a:gd name="T30" fmla="*/ 97 w 149"/>
              <a:gd name="T31" fmla="*/ 63 h 123"/>
              <a:gd name="T32" fmla="*/ 118 w 149"/>
              <a:gd name="T33" fmla="*/ 44 h 123"/>
              <a:gd name="T34" fmla="*/ 134 w 149"/>
              <a:gd name="T35" fmla="*/ 25 h 123"/>
              <a:gd name="T36" fmla="*/ 148 w 149"/>
              <a:gd name="T37" fmla="*/ 10 h 123"/>
              <a:gd name="T38" fmla="*/ 143 w 149"/>
              <a:gd name="T39" fmla="*/ 13 h 123"/>
              <a:gd name="T40" fmla="*/ 148 w 149"/>
              <a:gd name="T41" fmla="*/ 10 h 123"/>
              <a:gd name="T42" fmla="*/ 149 w 149"/>
              <a:gd name="T43" fmla="*/ 5 h 123"/>
              <a:gd name="T44" fmla="*/ 147 w 149"/>
              <a:gd name="T45" fmla="*/ 2 h 123"/>
              <a:gd name="T46" fmla="*/ 143 w 149"/>
              <a:gd name="T47" fmla="*/ 0 h 123"/>
              <a:gd name="T48" fmla="*/ 138 w 149"/>
              <a:gd name="T49" fmla="*/ 3 h 123"/>
              <a:gd name="T50" fmla="*/ 143 w 149"/>
              <a:gd name="T51"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9" h="123">
                <a:moveTo>
                  <a:pt x="143" y="0"/>
                </a:moveTo>
                <a:lnTo>
                  <a:pt x="138" y="3"/>
                </a:lnTo>
                <a:lnTo>
                  <a:pt x="124" y="18"/>
                </a:lnTo>
                <a:lnTo>
                  <a:pt x="108" y="34"/>
                </a:lnTo>
                <a:lnTo>
                  <a:pt x="89" y="53"/>
                </a:lnTo>
                <a:lnTo>
                  <a:pt x="68" y="70"/>
                </a:lnTo>
                <a:lnTo>
                  <a:pt x="46" y="86"/>
                </a:lnTo>
                <a:lnTo>
                  <a:pt x="26" y="99"/>
                </a:lnTo>
                <a:lnTo>
                  <a:pt x="11" y="106"/>
                </a:lnTo>
                <a:lnTo>
                  <a:pt x="0" y="110"/>
                </a:lnTo>
                <a:lnTo>
                  <a:pt x="0" y="123"/>
                </a:lnTo>
                <a:lnTo>
                  <a:pt x="16" y="119"/>
                </a:lnTo>
                <a:lnTo>
                  <a:pt x="33" y="109"/>
                </a:lnTo>
                <a:lnTo>
                  <a:pt x="53" y="96"/>
                </a:lnTo>
                <a:lnTo>
                  <a:pt x="76" y="80"/>
                </a:lnTo>
                <a:lnTo>
                  <a:pt x="97" y="63"/>
                </a:lnTo>
                <a:lnTo>
                  <a:pt x="118" y="44"/>
                </a:lnTo>
                <a:lnTo>
                  <a:pt x="134" y="25"/>
                </a:lnTo>
                <a:lnTo>
                  <a:pt x="148" y="10"/>
                </a:lnTo>
                <a:lnTo>
                  <a:pt x="143" y="13"/>
                </a:lnTo>
                <a:lnTo>
                  <a:pt x="148" y="10"/>
                </a:lnTo>
                <a:lnTo>
                  <a:pt x="149" y="5"/>
                </a:lnTo>
                <a:lnTo>
                  <a:pt x="147" y="2"/>
                </a:lnTo>
                <a:lnTo>
                  <a:pt x="143" y="0"/>
                </a:lnTo>
                <a:lnTo>
                  <a:pt x="138" y="3"/>
                </a:lnTo>
                <a:lnTo>
                  <a:pt x="14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9" name="Freeform 81">
            <a:extLst>
              <a:ext uri="{FF2B5EF4-FFF2-40B4-BE49-F238E27FC236}">
                <a16:creationId xmlns:a16="http://schemas.microsoft.com/office/drawing/2014/main" id="{0536BD3F-C6E7-478F-5C10-E9BF91DC0408}"/>
              </a:ext>
            </a:extLst>
          </p:cNvPr>
          <p:cNvSpPr>
            <a:spLocks noChangeAspect="1"/>
          </p:cNvSpPr>
          <p:nvPr/>
        </p:nvSpPr>
        <p:spPr bwMode="auto">
          <a:xfrm>
            <a:off x="7462838" y="3317426"/>
            <a:ext cx="90487" cy="9525"/>
          </a:xfrm>
          <a:custGeom>
            <a:avLst/>
            <a:gdLst>
              <a:gd name="T0" fmla="*/ 120 w 121"/>
              <a:gd name="T1" fmla="*/ 3 h 13"/>
              <a:gd name="T2" fmla="*/ 115 w 121"/>
              <a:gd name="T3" fmla="*/ 0 h 13"/>
              <a:gd name="T4" fmla="*/ 0 w 121"/>
              <a:gd name="T5" fmla="*/ 0 h 13"/>
              <a:gd name="T6" fmla="*/ 0 w 121"/>
              <a:gd name="T7" fmla="*/ 13 h 13"/>
              <a:gd name="T8" fmla="*/ 115 w 121"/>
              <a:gd name="T9" fmla="*/ 13 h 13"/>
              <a:gd name="T10" fmla="*/ 110 w 121"/>
              <a:gd name="T11" fmla="*/ 10 h 13"/>
              <a:gd name="T12" fmla="*/ 115 w 121"/>
              <a:gd name="T13" fmla="*/ 13 h 13"/>
              <a:gd name="T14" fmla="*/ 119 w 121"/>
              <a:gd name="T15" fmla="*/ 10 h 13"/>
              <a:gd name="T16" fmla="*/ 121 w 121"/>
              <a:gd name="T17" fmla="*/ 7 h 13"/>
              <a:gd name="T18" fmla="*/ 119 w 121"/>
              <a:gd name="T19" fmla="*/ 3 h 13"/>
              <a:gd name="T20" fmla="*/ 115 w 121"/>
              <a:gd name="T21" fmla="*/ 0 h 13"/>
              <a:gd name="T22" fmla="*/ 120 w 121"/>
              <a:gd name="T23"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1" h="13">
                <a:moveTo>
                  <a:pt x="120" y="3"/>
                </a:moveTo>
                <a:lnTo>
                  <a:pt x="115" y="0"/>
                </a:lnTo>
                <a:lnTo>
                  <a:pt x="0" y="0"/>
                </a:lnTo>
                <a:lnTo>
                  <a:pt x="0" y="13"/>
                </a:lnTo>
                <a:lnTo>
                  <a:pt x="115" y="13"/>
                </a:lnTo>
                <a:lnTo>
                  <a:pt x="110" y="10"/>
                </a:lnTo>
                <a:lnTo>
                  <a:pt x="115" y="13"/>
                </a:lnTo>
                <a:lnTo>
                  <a:pt x="119" y="10"/>
                </a:lnTo>
                <a:lnTo>
                  <a:pt x="121" y="7"/>
                </a:lnTo>
                <a:lnTo>
                  <a:pt x="119" y="3"/>
                </a:lnTo>
                <a:lnTo>
                  <a:pt x="115" y="0"/>
                </a:lnTo>
                <a:lnTo>
                  <a:pt x="120"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0" name="Freeform 82">
            <a:extLst>
              <a:ext uri="{FF2B5EF4-FFF2-40B4-BE49-F238E27FC236}">
                <a16:creationId xmlns:a16="http://schemas.microsoft.com/office/drawing/2014/main" id="{1F5CE78F-EC9C-D8F5-83E8-60584023DB17}"/>
              </a:ext>
            </a:extLst>
          </p:cNvPr>
          <p:cNvSpPr>
            <a:spLocks noChangeAspect="1"/>
          </p:cNvSpPr>
          <p:nvPr/>
        </p:nvSpPr>
        <p:spPr bwMode="auto">
          <a:xfrm>
            <a:off x="7543800" y="3319014"/>
            <a:ext cx="138113" cy="119062"/>
          </a:xfrm>
          <a:custGeom>
            <a:avLst/>
            <a:gdLst>
              <a:gd name="T0" fmla="*/ 182 w 182"/>
              <a:gd name="T1" fmla="*/ 151 h 157"/>
              <a:gd name="T2" fmla="*/ 176 w 182"/>
              <a:gd name="T3" fmla="*/ 145 h 157"/>
              <a:gd name="T4" fmla="*/ 156 w 182"/>
              <a:gd name="T5" fmla="*/ 140 h 157"/>
              <a:gd name="T6" fmla="*/ 133 w 182"/>
              <a:gd name="T7" fmla="*/ 128 h 157"/>
              <a:gd name="T8" fmla="*/ 108 w 182"/>
              <a:gd name="T9" fmla="*/ 108 h 157"/>
              <a:gd name="T10" fmla="*/ 86 w 182"/>
              <a:gd name="T11" fmla="*/ 86 h 157"/>
              <a:gd name="T12" fmla="*/ 62 w 182"/>
              <a:gd name="T13" fmla="*/ 62 h 157"/>
              <a:gd name="T14" fmla="*/ 41 w 182"/>
              <a:gd name="T15" fmla="*/ 39 h 157"/>
              <a:gd name="T16" fmla="*/ 24 w 182"/>
              <a:gd name="T17" fmla="*/ 16 h 157"/>
              <a:gd name="T18" fmla="*/ 10 w 182"/>
              <a:gd name="T19" fmla="*/ 0 h 157"/>
              <a:gd name="T20" fmla="*/ 0 w 182"/>
              <a:gd name="T21" fmla="*/ 7 h 157"/>
              <a:gd name="T22" fmla="*/ 14 w 182"/>
              <a:gd name="T23" fmla="*/ 24 h 157"/>
              <a:gd name="T24" fmla="*/ 31 w 182"/>
              <a:gd name="T25" fmla="*/ 46 h 157"/>
              <a:gd name="T26" fmla="*/ 52 w 182"/>
              <a:gd name="T27" fmla="*/ 70 h 157"/>
              <a:gd name="T28" fmla="*/ 76 w 182"/>
              <a:gd name="T29" fmla="*/ 96 h 157"/>
              <a:gd name="T30" fmla="*/ 101 w 182"/>
              <a:gd name="T31" fmla="*/ 118 h 157"/>
              <a:gd name="T32" fmla="*/ 126 w 182"/>
              <a:gd name="T33" fmla="*/ 138 h 157"/>
              <a:gd name="T34" fmla="*/ 151 w 182"/>
              <a:gd name="T35" fmla="*/ 152 h 157"/>
              <a:gd name="T36" fmla="*/ 176 w 182"/>
              <a:gd name="T37" fmla="*/ 157 h 157"/>
              <a:gd name="T38" fmla="*/ 170 w 182"/>
              <a:gd name="T39" fmla="*/ 151 h 157"/>
              <a:gd name="T40" fmla="*/ 176 w 182"/>
              <a:gd name="T41" fmla="*/ 157 h 157"/>
              <a:gd name="T42" fmla="*/ 180 w 182"/>
              <a:gd name="T43" fmla="*/ 155 h 157"/>
              <a:gd name="T44" fmla="*/ 182 w 182"/>
              <a:gd name="T45" fmla="*/ 151 h 157"/>
              <a:gd name="T46" fmla="*/ 180 w 182"/>
              <a:gd name="T47" fmla="*/ 147 h 157"/>
              <a:gd name="T48" fmla="*/ 176 w 182"/>
              <a:gd name="T49" fmla="*/ 145 h 157"/>
              <a:gd name="T50" fmla="*/ 182 w 182"/>
              <a:gd name="T51" fmla="*/ 151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157">
                <a:moveTo>
                  <a:pt x="182" y="151"/>
                </a:moveTo>
                <a:lnTo>
                  <a:pt x="176" y="145"/>
                </a:lnTo>
                <a:lnTo>
                  <a:pt x="156" y="140"/>
                </a:lnTo>
                <a:lnTo>
                  <a:pt x="133" y="128"/>
                </a:lnTo>
                <a:lnTo>
                  <a:pt x="108" y="108"/>
                </a:lnTo>
                <a:lnTo>
                  <a:pt x="86" y="86"/>
                </a:lnTo>
                <a:lnTo>
                  <a:pt x="62" y="62"/>
                </a:lnTo>
                <a:lnTo>
                  <a:pt x="41" y="39"/>
                </a:lnTo>
                <a:lnTo>
                  <a:pt x="24" y="16"/>
                </a:lnTo>
                <a:lnTo>
                  <a:pt x="10" y="0"/>
                </a:lnTo>
                <a:lnTo>
                  <a:pt x="0" y="7"/>
                </a:lnTo>
                <a:lnTo>
                  <a:pt x="14" y="24"/>
                </a:lnTo>
                <a:lnTo>
                  <a:pt x="31" y="46"/>
                </a:lnTo>
                <a:lnTo>
                  <a:pt x="52" y="70"/>
                </a:lnTo>
                <a:lnTo>
                  <a:pt x="76" y="96"/>
                </a:lnTo>
                <a:lnTo>
                  <a:pt x="101" y="118"/>
                </a:lnTo>
                <a:lnTo>
                  <a:pt x="126" y="138"/>
                </a:lnTo>
                <a:lnTo>
                  <a:pt x="151" y="152"/>
                </a:lnTo>
                <a:lnTo>
                  <a:pt x="176" y="157"/>
                </a:lnTo>
                <a:lnTo>
                  <a:pt x="170" y="151"/>
                </a:lnTo>
                <a:lnTo>
                  <a:pt x="176" y="157"/>
                </a:lnTo>
                <a:lnTo>
                  <a:pt x="180" y="155"/>
                </a:lnTo>
                <a:lnTo>
                  <a:pt x="182" y="151"/>
                </a:lnTo>
                <a:lnTo>
                  <a:pt x="180" y="147"/>
                </a:lnTo>
                <a:lnTo>
                  <a:pt x="176" y="145"/>
                </a:lnTo>
                <a:lnTo>
                  <a:pt x="182"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1" name="Freeform 83">
            <a:extLst>
              <a:ext uri="{FF2B5EF4-FFF2-40B4-BE49-F238E27FC236}">
                <a16:creationId xmlns:a16="http://schemas.microsoft.com/office/drawing/2014/main" id="{E253BD4D-F199-D213-2F1C-CBA64A2DF327}"/>
              </a:ext>
            </a:extLst>
          </p:cNvPr>
          <p:cNvSpPr>
            <a:spLocks noChangeAspect="1"/>
          </p:cNvSpPr>
          <p:nvPr/>
        </p:nvSpPr>
        <p:spPr bwMode="auto">
          <a:xfrm>
            <a:off x="7672388" y="3431726"/>
            <a:ext cx="76200" cy="144463"/>
          </a:xfrm>
          <a:custGeom>
            <a:avLst/>
            <a:gdLst>
              <a:gd name="T0" fmla="*/ 88 w 101"/>
              <a:gd name="T1" fmla="*/ 182 h 188"/>
              <a:gd name="T2" fmla="*/ 99 w 101"/>
              <a:gd name="T3" fmla="*/ 178 h 188"/>
              <a:gd name="T4" fmla="*/ 87 w 101"/>
              <a:gd name="T5" fmla="*/ 162 h 188"/>
              <a:gd name="T6" fmla="*/ 73 w 101"/>
              <a:gd name="T7" fmla="*/ 145 h 188"/>
              <a:gd name="T8" fmla="*/ 58 w 101"/>
              <a:gd name="T9" fmla="*/ 123 h 188"/>
              <a:gd name="T10" fmla="*/ 44 w 101"/>
              <a:gd name="T11" fmla="*/ 101 h 188"/>
              <a:gd name="T12" fmla="*/ 32 w 101"/>
              <a:gd name="T13" fmla="*/ 76 h 188"/>
              <a:gd name="T14" fmla="*/ 22 w 101"/>
              <a:gd name="T15" fmla="*/ 51 h 188"/>
              <a:gd name="T16" fmla="*/ 15 w 101"/>
              <a:gd name="T17" fmla="*/ 25 h 188"/>
              <a:gd name="T18" fmla="*/ 12 w 101"/>
              <a:gd name="T19" fmla="*/ 0 h 188"/>
              <a:gd name="T20" fmla="*/ 0 w 101"/>
              <a:gd name="T21" fmla="*/ 0 h 188"/>
              <a:gd name="T22" fmla="*/ 2 w 101"/>
              <a:gd name="T23" fmla="*/ 27 h 188"/>
              <a:gd name="T24" fmla="*/ 10 w 101"/>
              <a:gd name="T25" fmla="*/ 56 h 188"/>
              <a:gd name="T26" fmla="*/ 20 w 101"/>
              <a:gd name="T27" fmla="*/ 81 h 188"/>
              <a:gd name="T28" fmla="*/ 34 w 101"/>
              <a:gd name="T29" fmla="*/ 106 h 188"/>
              <a:gd name="T30" fmla="*/ 48 w 101"/>
              <a:gd name="T31" fmla="*/ 131 h 188"/>
              <a:gd name="T32" fmla="*/ 63 w 101"/>
              <a:gd name="T33" fmla="*/ 152 h 188"/>
              <a:gd name="T34" fmla="*/ 77 w 101"/>
              <a:gd name="T35" fmla="*/ 169 h 188"/>
              <a:gd name="T36" fmla="*/ 89 w 101"/>
              <a:gd name="T37" fmla="*/ 186 h 188"/>
              <a:gd name="T38" fmla="*/ 101 w 101"/>
              <a:gd name="T39" fmla="*/ 182 h 188"/>
              <a:gd name="T40" fmla="*/ 89 w 101"/>
              <a:gd name="T41" fmla="*/ 186 h 188"/>
              <a:gd name="T42" fmla="*/ 94 w 101"/>
              <a:gd name="T43" fmla="*/ 188 h 188"/>
              <a:gd name="T44" fmla="*/ 98 w 101"/>
              <a:gd name="T45" fmla="*/ 187 h 188"/>
              <a:gd name="T46" fmla="*/ 101 w 101"/>
              <a:gd name="T47" fmla="*/ 183 h 188"/>
              <a:gd name="T48" fmla="*/ 99 w 101"/>
              <a:gd name="T49" fmla="*/ 178 h 188"/>
              <a:gd name="T50" fmla="*/ 88 w 101"/>
              <a:gd name="T51" fmla="*/ 182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1" h="188">
                <a:moveTo>
                  <a:pt x="88" y="182"/>
                </a:moveTo>
                <a:lnTo>
                  <a:pt x="99" y="178"/>
                </a:lnTo>
                <a:lnTo>
                  <a:pt x="87" y="162"/>
                </a:lnTo>
                <a:lnTo>
                  <a:pt x="73" y="145"/>
                </a:lnTo>
                <a:lnTo>
                  <a:pt x="58" y="123"/>
                </a:lnTo>
                <a:lnTo>
                  <a:pt x="44" y="101"/>
                </a:lnTo>
                <a:lnTo>
                  <a:pt x="32" y="76"/>
                </a:lnTo>
                <a:lnTo>
                  <a:pt x="22" y="51"/>
                </a:lnTo>
                <a:lnTo>
                  <a:pt x="15" y="25"/>
                </a:lnTo>
                <a:lnTo>
                  <a:pt x="12" y="0"/>
                </a:lnTo>
                <a:lnTo>
                  <a:pt x="0" y="0"/>
                </a:lnTo>
                <a:lnTo>
                  <a:pt x="2" y="27"/>
                </a:lnTo>
                <a:lnTo>
                  <a:pt x="10" y="56"/>
                </a:lnTo>
                <a:lnTo>
                  <a:pt x="20" y="81"/>
                </a:lnTo>
                <a:lnTo>
                  <a:pt x="34" y="106"/>
                </a:lnTo>
                <a:lnTo>
                  <a:pt x="48" y="131"/>
                </a:lnTo>
                <a:lnTo>
                  <a:pt x="63" y="152"/>
                </a:lnTo>
                <a:lnTo>
                  <a:pt x="77" y="169"/>
                </a:lnTo>
                <a:lnTo>
                  <a:pt x="89" y="186"/>
                </a:lnTo>
                <a:lnTo>
                  <a:pt x="101" y="182"/>
                </a:lnTo>
                <a:lnTo>
                  <a:pt x="89" y="186"/>
                </a:lnTo>
                <a:lnTo>
                  <a:pt x="94" y="188"/>
                </a:lnTo>
                <a:lnTo>
                  <a:pt x="98" y="187"/>
                </a:lnTo>
                <a:lnTo>
                  <a:pt x="101" y="183"/>
                </a:lnTo>
                <a:lnTo>
                  <a:pt x="99" y="178"/>
                </a:lnTo>
                <a:lnTo>
                  <a:pt x="88" y="1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2" name="Freeform 84">
            <a:extLst>
              <a:ext uri="{FF2B5EF4-FFF2-40B4-BE49-F238E27FC236}">
                <a16:creationId xmlns:a16="http://schemas.microsoft.com/office/drawing/2014/main" id="{BF7030DB-0B2E-0F0B-28CC-E6CF2EDB7F55}"/>
              </a:ext>
            </a:extLst>
          </p:cNvPr>
          <p:cNvSpPr>
            <a:spLocks noChangeAspect="1"/>
          </p:cNvSpPr>
          <p:nvPr/>
        </p:nvSpPr>
        <p:spPr bwMode="auto">
          <a:xfrm>
            <a:off x="7716838" y="3261864"/>
            <a:ext cx="31750" cy="307975"/>
          </a:xfrm>
          <a:custGeom>
            <a:avLst/>
            <a:gdLst>
              <a:gd name="T0" fmla="*/ 11 w 43"/>
              <a:gd name="T1" fmla="*/ 2 h 409"/>
              <a:gd name="T2" fmla="*/ 0 w 43"/>
              <a:gd name="T3" fmla="*/ 7 h 409"/>
              <a:gd name="T4" fmla="*/ 5 w 43"/>
              <a:gd name="T5" fmla="*/ 28 h 409"/>
              <a:gd name="T6" fmla="*/ 10 w 43"/>
              <a:gd name="T7" fmla="*/ 51 h 409"/>
              <a:gd name="T8" fmla="*/ 14 w 43"/>
              <a:gd name="T9" fmla="*/ 76 h 409"/>
              <a:gd name="T10" fmla="*/ 18 w 43"/>
              <a:gd name="T11" fmla="*/ 101 h 409"/>
              <a:gd name="T12" fmla="*/ 20 w 43"/>
              <a:gd name="T13" fmla="*/ 126 h 409"/>
              <a:gd name="T14" fmla="*/ 23 w 43"/>
              <a:gd name="T15" fmla="*/ 152 h 409"/>
              <a:gd name="T16" fmla="*/ 25 w 43"/>
              <a:gd name="T17" fmla="*/ 179 h 409"/>
              <a:gd name="T18" fmla="*/ 26 w 43"/>
              <a:gd name="T19" fmla="*/ 207 h 409"/>
              <a:gd name="T20" fmla="*/ 28 w 43"/>
              <a:gd name="T21" fmla="*/ 234 h 409"/>
              <a:gd name="T22" fmla="*/ 29 w 43"/>
              <a:gd name="T23" fmla="*/ 262 h 409"/>
              <a:gd name="T24" fmla="*/ 29 w 43"/>
              <a:gd name="T25" fmla="*/ 288 h 409"/>
              <a:gd name="T26" fmla="*/ 30 w 43"/>
              <a:gd name="T27" fmla="*/ 314 h 409"/>
              <a:gd name="T28" fmla="*/ 30 w 43"/>
              <a:gd name="T29" fmla="*/ 340 h 409"/>
              <a:gd name="T30" fmla="*/ 30 w 43"/>
              <a:gd name="T31" fmla="*/ 364 h 409"/>
              <a:gd name="T32" fmla="*/ 30 w 43"/>
              <a:gd name="T33" fmla="*/ 388 h 409"/>
              <a:gd name="T34" fmla="*/ 30 w 43"/>
              <a:gd name="T35" fmla="*/ 409 h 409"/>
              <a:gd name="T36" fmla="*/ 43 w 43"/>
              <a:gd name="T37" fmla="*/ 409 h 409"/>
              <a:gd name="T38" fmla="*/ 43 w 43"/>
              <a:gd name="T39" fmla="*/ 388 h 409"/>
              <a:gd name="T40" fmla="*/ 43 w 43"/>
              <a:gd name="T41" fmla="*/ 364 h 409"/>
              <a:gd name="T42" fmla="*/ 43 w 43"/>
              <a:gd name="T43" fmla="*/ 340 h 409"/>
              <a:gd name="T44" fmla="*/ 43 w 43"/>
              <a:gd name="T45" fmla="*/ 314 h 409"/>
              <a:gd name="T46" fmla="*/ 41 w 43"/>
              <a:gd name="T47" fmla="*/ 288 h 409"/>
              <a:gd name="T48" fmla="*/ 41 w 43"/>
              <a:gd name="T49" fmla="*/ 262 h 409"/>
              <a:gd name="T50" fmla="*/ 40 w 43"/>
              <a:gd name="T51" fmla="*/ 234 h 409"/>
              <a:gd name="T52" fmla="*/ 39 w 43"/>
              <a:gd name="T53" fmla="*/ 207 h 409"/>
              <a:gd name="T54" fmla="*/ 38 w 43"/>
              <a:gd name="T55" fmla="*/ 179 h 409"/>
              <a:gd name="T56" fmla="*/ 35 w 43"/>
              <a:gd name="T57" fmla="*/ 152 h 409"/>
              <a:gd name="T58" fmla="*/ 33 w 43"/>
              <a:gd name="T59" fmla="*/ 126 h 409"/>
              <a:gd name="T60" fmla="*/ 30 w 43"/>
              <a:gd name="T61" fmla="*/ 98 h 409"/>
              <a:gd name="T62" fmla="*/ 26 w 43"/>
              <a:gd name="T63" fmla="*/ 73 h 409"/>
              <a:gd name="T64" fmla="*/ 23 w 43"/>
              <a:gd name="T65" fmla="*/ 48 h 409"/>
              <a:gd name="T66" fmla="*/ 18 w 43"/>
              <a:gd name="T67" fmla="*/ 26 h 409"/>
              <a:gd name="T68" fmla="*/ 13 w 43"/>
              <a:gd name="T69" fmla="*/ 5 h 409"/>
              <a:gd name="T70" fmla="*/ 1 w 43"/>
              <a:gd name="T71" fmla="*/ 10 h 409"/>
              <a:gd name="T72" fmla="*/ 13 w 43"/>
              <a:gd name="T73" fmla="*/ 5 h 409"/>
              <a:gd name="T74" fmla="*/ 10 w 43"/>
              <a:gd name="T75" fmla="*/ 1 h 409"/>
              <a:gd name="T76" fmla="*/ 5 w 43"/>
              <a:gd name="T77" fmla="*/ 0 h 409"/>
              <a:gd name="T78" fmla="*/ 1 w 43"/>
              <a:gd name="T79" fmla="*/ 2 h 409"/>
              <a:gd name="T80" fmla="*/ 0 w 43"/>
              <a:gd name="T81" fmla="*/ 7 h 409"/>
              <a:gd name="T82" fmla="*/ 11 w 43"/>
              <a:gd name="T83" fmla="*/ 2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3" h="409">
                <a:moveTo>
                  <a:pt x="11" y="2"/>
                </a:moveTo>
                <a:lnTo>
                  <a:pt x="0" y="7"/>
                </a:lnTo>
                <a:lnTo>
                  <a:pt x="5" y="28"/>
                </a:lnTo>
                <a:lnTo>
                  <a:pt x="10" y="51"/>
                </a:lnTo>
                <a:lnTo>
                  <a:pt x="14" y="76"/>
                </a:lnTo>
                <a:lnTo>
                  <a:pt x="18" y="101"/>
                </a:lnTo>
                <a:lnTo>
                  <a:pt x="20" y="126"/>
                </a:lnTo>
                <a:lnTo>
                  <a:pt x="23" y="152"/>
                </a:lnTo>
                <a:lnTo>
                  <a:pt x="25" y="179"/>
                </a:lnTo>
                <a:lnTo>
                  <a:pt x="26" y="207"/>
                </a:lnTo>
                <a:lnTo>
                  <a:pt x="28" y="234"/>
                </a:lnTo>
                <a:lnTo>
                  <a:pt x="29" y="262"/>
                </a:lnTo>
                <a:lnTo>
                  <a:pt x="29" y="288"/>
                </a:lnTo>
                <a:lnTo>
                  <a:pt x="30" y="314"/>
                </a:lnTo>
                <a:lnTo>
                  <a:pt x="30" y="340"/>
                </a:lnTo>
                <a:lnTo>
                  <a:pt x="30" y="364"/>
                </a:lnTo>
                <a:lnTo>
                  <a:pt x="30" y="388"/>
                </a:lnTo>
                <a:lnTo>
                  <a:pt x="30" y="409"/>
                </a:lnTo>
                <a:lnTo>
                  <a:pt x="43" y="409"/>
                </a:lnTo>
                <a:lnTo>
                  <a:pt x="43" y="388"/>
                </a:lnTo>
                <a:lnTo>
                  <a:pt x="43" y="364"/>
                </a:lnTo>
                <a:lnTo>
                  <a:pt x="43" y="340"/>
                </a:lnTo>
                <a:lnTo>
                  <a:pt x="43" y="314"/>
                </a:lnTo>
                <a:lnTo>
                  <a:pt x="41" y="288"/>
                </a:lnTo>
                <a:lnTo>
                  <a:pt x="41" y="262"/>
                </a:lnTo>
                <a:lnTo>
                  <a:pt x="40" y="234"/>
                </a:lnTo>
                <a:lnTo>
                  <a:pt x="39" y="207"/>
                </a:lnTo>
                <a:lnTo>
                  <a:pt x="38" y="179"/>
                </a:lnTo>
                <a:lnTo>
                  <a:pt x="35" y="152"/>
                </a:lnTo>
                <a:lnTo>
                  <a:pt x="33" y="126"/>
                </a:lnTo>
                <a:lnTo>
                  <a:pt x="30" y="98"/>
                </a:lnTo>
                <a:lnTo>
                  <a:pt x="26" y="73"/>
                </a:lnTo>
                <a:lnTo>
                  <a:pt x="23" y="48"/>
                </a:lnTo>
                <a:lnTo>
                  <a:pt x="18" y="26"/>
                </a:lnTo>
                <a:lnTo>
                  <a:pt x="13" y="5"/>
                </a:lnTo>
                <a:lnTo>
                  <a:pt x="1" y="10"/>
                </a:lnTo>
                <a:lnTo>
                  <a:pt x="13" y="5"/>
                </a:lnTo>
                <a:lnTo>
                  <a:pt x="10" y="1"/>
                </a:lnTo>
                <a:lnTo>
                  <a:pt x="5" y="0"/>
                </a:lnTo>
                <a:lnTo>
                  <a:pt x="1" y="2"/>
                </a:lnTo>
                <a:lnTo>
                  <a:pt x="0" y="7"/>
                </a:lnTo>
                <a:lnTo>
                  <a:pt x="1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3" name="Freeform 85">
            <a:extLst>
              <a:ext uri="{FF2B5EF4-FFF2-40B4-BE49-F238E27FC236}">
                <a16:creationId xmlns:a16="http://schemas.microsoft.com/office/drawing/2014/main" id="{833D3941-AC28-E306-7DE2-226B928FEC23}"/>
              </a:ext>
            </a:extLst>
          </p:cNvPr>
          <p:cNvSpPr>
            <a:spLocks noChangeAspect="1"/>
          </p:cNvSpPr>
          <p:nvPr/>
        </p:nvSpPr>
        <p:spPr bwMode="auto">
          <a:xfrm>
            <a:off x="7716838" y="3263451"/>
            <a:ext cx="100012" cy="284163"/>
          </a:xfrm>
          <a:custGeom>
            <a:avLst/>
            <a:gdLst>
              <a:gd name="T0" fmla="*/ 125 w 133"/>
              <a:gd name="T1" fmla="*/ 366 h 376"/>
              <a:gd name="T2" fmla="*/ 126 w 133"/>
              <a:gd name="T3" fmla="*/ 372 h 376"/>
              <a:gd name="T4" fmla="*/ 130 w 133"/>
              <a:gd name="T5" fmla="*/ 356 h 376"/>
              <a:gd name="T6" fmla="*/ 133 w 133"/>
              <a:gd name="T7" fmla="*/ 336 h 376"/>
              <a:gd name="T8" fmla="*/ 131 w 133"/>
              <a:gd name="T9" fmla="*/ 315 h 376"/>
              <a:gd name="T10" fmla="*/ 129 w 133"/>
              <a:gd name="T11" fmla="*/ 291 h 376"/>
              <a:gd name="T12" fmla="*/ 124 w 133"/>
              <a:gd name="T13" fmla="*/ 266 h 376"/>
              <a:gd name="T14" fmla="*/ 118 w 133"/>
              <a:gd name="T15" fmla="*/ 240 h 376"/>
              <a:gd name="T16" fmla="*/ 110 w 133"/>
              <a:gd name="T17" fmla="*/ 212 h 376"/>
              <a:gd name="T18" fmla="*/ 101 w 133"/>
              <a:gd name="T19" fmla="*/ 184 h 376"/>
              <a:gd name="T20" fmla="*/ 92 w 133"/>
              <a:gd name="T21" fmla="*/ 157 h 376"/>
              <a:gd name="T22" fmla="*/ 80 w 133"/>
              <a:gd name="T23" fmla="*/ 130 h 376"/>
              <a:gd name="T24" fmla="*/ 69 w 133"/>
              <a:gd name="T25" fmla="*/ 104 h 376"/>
              <a:gd name="T26" fmla="*/ 58 w 133"/>
              <a:gd name="T27" fmla="*/ 79 h 376"/>
              <a:gd name="T28" fmla="*/ 45 w 133"/>
              <a:gd name="T29" fmla="*/ 56 h 376"/>
              <a:gd name="T30" fmla="*/ 33 w 133"/>
              <a:gd name="T31" fmla="*/ 34 h 376"/>
              <a:gd name="T32" fmla="*/ 22 w 133"/>
              <a:gd name="T33" fmla="*/ 15 h 376"/>
              <a:gd name="T34" fmla="*/ 10 w 133"/>
              <a:gd name="T35" fmla="*/ 0 h 376"/>
              <a:gd name="T36" fmla="*/ 0 w 133"/>
              <a:gd name="T37" fmla="*/ 8 h 376"/>
              <a:gd name="T38" fmla="*/ 12 w 133"/>
              <a:gd name="T39" fmla="*/ 23 h 376"/>
              <a:gd name="T40" fmla="*/ 23 w 133"/>
              <a:gd name="T41" fmla="*/ 41 h 376"/>
              <a:gd name="T42" fmla="*/ 35 w 133"/>
              <a:gd name="T43" fmla="*/ 61 h 376"/>
              <a:gd name="T44" fmla="*/ 45 w 133"/>
              <a:gd name="T45" fmla="*/ 84 h 376"/>
              <a:gd name="T46" fmla="*/ 57 w 133"/>
              <a:gd name="T47" fmla="*/ 109 h 376"/>
              <a:gd name="T48" fmla="*/ 68 w 133"/>
              <a:gd name="T49" fmla="*/ 135 h 376"/>
              <a:gd name="T50" fmla="*/ 79 w 133"/>
              <a:gd name="T51" fmla="*/ 162 h 376"/>
              <a:gd name="T52" fmla="*/ 89 w 133"/>
              <a:gd name="T53" fmla="*/ 189 h 376"/>
              <a:gd name="T54" fmla="*/ 98 w 133"/>
              <a:gd name="T55" fmla="*/ 215 h 376"/>
              <a:gd name="T56" fmla="*/ 105 w 133"/>
              <a:gd name="T57" fmla="*/ 242 h 376"/>
              <a:gd name="T58" fmla="*/ 111 w 133"/>
              <a:gd name="T59" fmla="*/ 268 h 376"/>
              <a:gd name="T60" fmla="*/ 116 w 133"/>
              <a:gd name="T61" fmla="*/ 293 h 376"/>
              <a:gd name="T62" fmla="*/ 119 w 133"/>
              <a:gd name="T63" fmla="*/ 315 h 376"/>
              <a:gd name="T64" fmla="*/ 120 w 133"/>
              <a:gd name="T65" fmla="*/ 336 h 376"/>
              <a:gd name="T66" fmla="*/ 118 w 133"/>
              <a:gd name="T67" fmla="*/ 353 h 376"/>
              <a:gd name="T68" fmla="*/ 114 w 133"/>
              <a:gd name="T69" fmla="*/ 367 h 376"/>
              <a:gd name="T70" fmla="*/ 115 w 133"/>
              <a:gd name="T71" fmla="*/ 373 h 376"/>
              <a:gd name="T72" fmla="*/ 114 w 133"/>
              <a:gd name="T73" fmla="*/ 367 h 376"/>
              <a:gd name="T74" fmla="*/ 114 w 133"/>
              <a:gd name="T75" fmla="*/ 372 h 376"/>
              <a:gd name="T76" fmla="*/ 119 w 133"/>
              <a:gd name="T77" fmla="*/ 375 h 376"/>
              <a:gd name="T78" fmla="*/ 123 w 133"/>
              <a:gd name="T79" fmla="*/ 376 h 376"/>
              <a:gd name="T80" fmla="*/ 126 w 133"/>
              <a:gd name="T81" fmla="*/ 372 h 376"/>
              <a:gd name="T82" fmla="*/ 125 w 133"/>
              <a:gd name="T83" fmla="*/ 36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3" h="376">
                <a:moveTo>
                  <a:pt x="125" y="366"/>
                </a:moveTo>
                <a:lnTo>
                  <a:pt x="126" y="372"/>
                </a:lnTo>
                <a:lnTo>
                  <a:pt x="130" y="356"/>
                </a:lnTo>
                <a:lnTo>
                  <a:pt x="133" y="336"/>
                </a:lnTo>
                <a:lnTo>
                  <a:pt x="131" y="315"/>
                </a:lnTo>
                <a:lnTo>
                  <a:pt x="129" y="291"/>
                </a:lnTo>
                <a:lnTo>
                  <a:pt x="124" y="266"/>
                </a:lnTo>
                <a:lnTo>
                  <a:pt x="118" y="240"/>
                </a:lnTo>
                <a:lnTo>
                  <a:pt x="110" y="212"/>
                </a:lnTo>
                <a:lnTo>
                  <a:pt x="101" y="184"/>
                </a:lnTo>
                <a:lnTo>
                  <a:pt x="92" y="157"/>
                </a:lnTo>
                <a:lnTo>
                  <a:pt x="80" y="130"/>
                </a:lnTo>
                <a:lnTo>
                  <a:pt x="69" y="104"/>
                </a:lnTo>
                <a:lnTo>
                  <a:pt x="58" y="79"/>
                </a:lnTo>
                <a:lnTo>
                  <a:pt x="45" y="56"/>
                </a:lnTo>
                <a:lnTo>
                  <a:pt x="33" y="34"/>
                </a:lnTo>
                <a:lnTo>
                  <a:pt x="22" y="15"/>
                </a:lnTo>
                <a:lnTo>
                  <a:pt x="10" y="0"/>
                </a:lnTo>
                <a:lnTo>
                  <a:pt x="0" y="8"/>
                </a:lnTo>
                <a:lnTo>
                  <a:pt x="12" y="23"/>
                </a:lnTo>
                <a:lnTo>
                  <a:pt x="23" y="41"/>
                </a:lnTo>
                <a:lnTo>
                  <a:pt x="35" y="61"/>
                </a:lnTo>
                <a:lnTo>
                  <a:pt x="45" y="84"/>
                </a:lnTo>
                <a:lnTo>
                  <a:pt x="57" y="109"/>
                </a:lnTo>
                <a:lnTo>
                  <a:pt x="68" y="135"/>
                </a:lnTo>
                <a:lnTo>
                  <a:pt x="79" y="162"/>
                </a:lnTo>
                <a:lnTo>
                  <a:pt x="89" y="189"/>
                </a:lnTo>
                <a:lnTo>
                  <a:pt x="98" y="215"/>
                </a:lnTo>
                <a:lnTo>
                  <a:pt x="105" y="242"/>
                </a:lnTo>
                <a:lnTo>
                  <a:pt x="111" y="268"/>
                </a:lnTo>
                <a:lnTo>
                  <a:pt x="116" y="293"/>
                </a:lnTo>
                <a:lnTo>
                  <a:pt x="119" y="315"/>
                </a:lnTo>
                <a:lnTo>
                  <a:pt x="120" y="336"/>
                </a:lnTo>
                <a:lnTo>
                  <a:pt x="118" y="353"/>
                </a:lnTo>
                <a:lnTo>
                  <a:pt x="114" y="367"/>
                </a:lnTo>
                <a:lnTo>
                  <a:pt x="115" y="373"/>
                </a:lnTo>
                <a:lnTo>
                  <a:pt x="114" y="367"/>
                </a:lnTo>
                <a:lnTo>
                  <a:pt x="114" y="372"/>
                </a:lnTo>
                <a:lnTo>
                  <a:pt x="119" y="375"/>
                </a:lnTo>
                <a:lnTo>
                  <a:pt x="123" y="376"/>
                </a:lnTo>
                <a:lnTo>
                  <a:pt x="126" y="372"/>
                </a:lnTo>
                <a:lnTo>
                  <a:pt x="125" y="36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4" name="Freeform 86">
            <a:extLst>
              <a:ext uri="{FF2B5EF4-FFF2-40B4-BE49-F238E27FC236}">
                <a16:creationId xmlns:a16="http://schemas.microsoft.com/office/drawing/2014/main" id="{CDE40FBC-6932-0213-7E85-F7FC53D3A588}"/>
              </a:ext>
            </a:extLst>
          </p:cNvPr>
          <p:cNvSpPr>
            <a:spLocks noChangeAspect="1"/>
          </p:cNvSpPr>
          <p:nvPr/>
        </p:nvSpPr>
        <p:spPr bwMode="auto">
          <a:xfrm>
            <a:off x="7804150" y="3539676"/>
            <a:ext cx="73025" cy="63500"/>
          </a:xfrm>
          <a:custGeom>
            <a:avLst/>
            <a:gdLst>
              <a:gd name="T0" fmla="*/ 98 w 98"/>
              <a:gd name="T1" fmla="*/ 77 h 83"/>
              <a:gd name="T2" fmla="*/ 91 w 98"/>
              <a:gd name="T3" fmla="*/ 71 h 83"/>
              <a:gd name="T4" fmla="*/ 81 w 98"/>
              <a:gd name="T5" fmla="*/ 67 h 83"/>
              <a:gd name="T6" fmla="*/ 69 w 98"/>
              <a:gd name="T7" fmla="*/ 61 h 83"/>
              <a:gd name="T8" fmla="*/ 55 w 98"/>
              <a:gd name="T9" fmla="*/ 48 h 83"/>
              <a:gd name="T10" fmla="*/ 43 w 98"/>
              <a:gd name="T11" fmla="*/ 35 h 83"/>
              <a:gd name="T12" fmla="*/ 30 w 98"/>
              <a:gd name="T13" fmla="*/ 23 h 83"/>
              <a:gd name="T14" fmla="*/ 19 w 98"/>
              <a:gd name="T15" fmla="*/ 11 h 83"/>
              <a:gd name="T16" fmla="*/ 13 w 98"/>
              <a:gd name="T17" fmla="*/ 4 h 83"/>
              <a:gd name="T18" fmla="*/ 10 w 98"/>
              <a:gd name="T19" fmla="*/ 0 h 83"/>
              <a:gd name="T20" fmla="*/ 0 w 98"/>
              <a:gd name="T21" fmla="*/ 7 h 83"/>
              <a:gd name="T22" fmla="*/ 3 w 98"/>
              <a:gd name="T23" fmla="*/ 11 h 83"/>
              <a:gd name="T24" fmla="*/ 9 w 98"/>
              <a:gd name="T25" fmla="*/ 19 h 83"/>
              <a:gd name="T26" fmla="*/ 20 w 98"/>
              <a:gd name="T27" fmla="*/ 31 h 83"/>
              <a:gd name="T28" fmla="*/ 33 w 98"/>
              <a:gd name="T29" fmla="*/ 45 h 83"/>
              <a:gd name="T30" fmla="*/ 48 w 98"/>
              <a:gd name="T31" fmla="*/ 58 h 83"/>
              <a:gd name="T32" fmla="*/ 61 w 98"/>
              <a:gd name="T33" fmla="*/ 71 h 83"/>
              <a:gd name="T34" fmla="*/ 76 w 98"/>
              <a:gd name="T35" fmla="*/ 80 h 83"/>
              <a:gd name="T36" fmla="*/ 91 w 98"/>
              <a:gd name="T37" fmla="*/ 83 h 83"/>
              <a:gd name="T38" fmla="*/ 85 w 98"/>
              <a:gd name="T39" fmla="*/ 77 h 83"/>
              <a:gd name="T40" fmla="*/ 91 w 98"/>
              <a:gd name="T41" fmla="*/ 83 h 83"/>
              <a:gd name="T42" fmla="*/ 95 w 98"/>
              <a:gd name="T43" fmla="*/ 81 h 83"/>
              <a:gd name="T44" fmla="*/ 98 w 98"/>
              <a:gd name="T45" fmla="*/ 77 h 83"/>
              <a:gd name="T46" fmla="*/ 95 w 98"/>
              <a:gd name="T47" fmla="*/ 73 h 83"/>
              <a:gd name="T48" fmla="*/ 91 w 98"/>
              <a:gd name="T49" fmla="*/ 71 h 83"/>
              <a:gd name="T50" fmla="*/ 98 w 98"/>
              <a:gd name="T51" fmla="*/ 7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8" h="83">
                <a:moveTo>
                  <a:pt x="98" y="77"/>
                </a:moveTo>
                <a:lnTo>
                  <a:pt x="91" y="71"/>
                </a:lnTo>
                <a:lnTo>
                  <a:pt x="81" y="67"/>
                </a:lnTo>
                <a:lnTo>
                  <a:pt x="69" y="61"/>
                </a:lnTo>
                <a:lnTo>
                  <a:pt x="55" y="48"/>
                </a:lnTo>
                <a:lnTo>
                  <a:pt x="43" y="35"/>
                </a:lnTo>
                <a:lnTo>
                  <a:pt x="30" y="23"/>
                </a:lnTo>
                <a:lnTo>
                  <a:pt x="19" y="11"/>
                </a:lnTo>
                <a:lnTo>
                  <a:pt x="13" y="4"/>
                </a:lnTo>
                <a:lnTo>
                  <a:pt x="10" y="0"/>
                </a:lnTo>
                <a:lnTo>
                  <a:pt x="0" y="7"/>
                </a:lnTo>
                <a:lnTo>
                  <a:pt x="3" y="11"/>
                </a:lnTo>
                <a:lnTo>
                  <a:pt x="9" y="19"/>
                </a:lnTo>
                <a:lnTo>
                  <a:pt x="20" y="31"/>
                </a:lnTo>
                <a:lnTo>
                  <a:pt x="33" y="45"/>
                </a:lnTo>
                <a:lnTo>
                  <a:pt x="48" y="58"/>
                </a:lnTo>
                <a:lnTo>
                  <a:pt x="61" y="71"/>
                </a:lnTo>
                <a:lnTo>
                  <a:pt x="76" y="80"/>
                </a:lnTo>
                <a:lnTo>
                  <a:pt x="91" y="83"/>
                </a:lnTo>
                <a:lnTo>
                  <a:pt x="85" y="77"/>
                </a:lnTo>
                <a:lnTo>
                  <a:pt x="91" y="83"/>
                </a:lnTo>
                <a:lnTo>
                  <a:pt x="95" y="81"/>
                </a:lnTo>
                <a:lnTo>
                  <a:pt x="98" y="77"/>
                </a:lnTo>
                <a:lnTo>
                  <a:pt x="95" y="73"/>
                </a:lnTo>
                <a:lnTo>
                  <a:pt x="91" y="71"/>
                </a:lnTo>
                <a:lnTo>
                  <a:pt x="98" y="7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5" name="Freeform 87">
            <a:extLst>
              <a:ext uri="{FF2B5EF4-FFF2-40B4-BE49-F238E27FC236}">
                <a16:creationId xmlns:a16="http://schemas.microsoft.com/office/drawing/2014/main" id="{3EFD5A17-12FE-35C0-5F6B-81475C9C69DF}"/>
              </a:ext>
            </a:extLst>
          </p:cNvPr>
          <p:cNvSpPr>
            <a:spLocks noChangeAspect="1"/>
          </p:cNvSpPr>
          <p:nvPr/>
        </p:nvSpPr>
        <p:spPr bwMode="auto">
          <a:xfrm>
            <a:off x="7867650" y="3598414"/>
            <a:ext cx="117475" cy="250825"/>
          </a:xfrm>
          <a:custGeom>
            <a:avLst/>
            <a:gdLst>
              <a:gd name="T0" fmla="*/ 156 w 156"/>
              <a:gd name="T1" fmla="*/ 330 h 336"/>
              <a:gd name="T2" fmla="*/ 150 w 156"/>
              <a:gd name="T3" fmla="*/ 323 h 336"/>
              <a:gd name="T4" fmla="*/ 131 w 156"/>
              <a:gd name="T5" fmla="*/ 321 h 336"/>
              <a:gd name="T6" fmla="*/ 114 w 156"/>
              <a:gd name="T7" fmla="*/ 315 h 336"/>
              <a:gd name="T8" fmla="*/ 97 w 156"/>
              <a:gd name="T9" fmla="*/ 303 h 336"/>
              <a:gd name="T10" fmla="*/ 84 w 156"/>
              <a:gd name="T11" fmla="*/ 290 h 336"/>
              <a:gd name="T12" fmla="*/ 71 w 156"/>
              <a:gd name="T13" fmla="*/ 271 h 336"/>
              <a:gd name="T14" fmla="*/ 59 w 156"/>
              <a:gd name="T15" fmla="*/ 252 h 336"/>
              <a:gd name="T16" fmla="*/ 50 w 156"/>
              <a:gd name="T17" fmla="*/ 228 h 336"/>
              <a:gd name="T18" fmla="*/ 41 w 156"/>
              <a:gd name="T19" fmla="*/ 204 h 336"/>
              <a:gd name="T20" fmla="*/ 34 w 156"/>
              <a:gd name="T21" fmla="*/ 179 h 336"/>
              <a:gd name="T22" fmla="*/ 27 w 156"/>
              <a:gd name="T23" fmla="*/ 151 h 336"/>
              <a:gd name="T24" fmla="*/ 23 w 156"/>
              <a:gd name="T25" fmla="*/ 124 h 336"/>
              <a:gd name="T26" fmla="*/ 19 w 156"/>
              <a:gd name="T27" fmla="*/ 96 h 336"/>
              <a:gd name="T28" fmla="*/ 16 w 156"/>
              <a:gd name="T29" fmla="*/ 71 h 336"/>
              <a:gd name="T30" fmla="*/ 14 w 156"/>
              <a:gd name="T31" fmla="*/ 46 h 336"/>
              <a:gd name="T32" fmla="*/ 13 w 156"/>
              <a:gd name="T33" fmla="*/ 21 h 336"/>
              <a:gd name="T34" fmla="*/ 13 w 156"/>
              <a:gd name="T35" fmla="*/ 0 h 336"/>
              <a:gd name="T36" fmla="*/ 0 w 156"/>
              <a:gd name="T37" fmla="*/ 0 h 336"/>
              <a:gd name="T38" fmla="*/ 0 w 156"/>
              <a:gd name="T39" fmla="*/ 21 h 336"/>
              <a:gd name="T40" fmla="*/ 1 w 156"/>
              <a:gd name="T41" fmla="*/ 46 h 336"/>
              <a:gd name="T42" fmla="*/ 4 w 156"/>
              <a:gd name="T43" fmla="*/ 71 h 336"/>
              <a:gd name="T44" fmla="*/ 6 w 156"/>
              <a:gd name="T45" fmla="*/ 99 h 336"/>
              <a:gd name="T46" fmla="*/ 10 w 156"/>
              <a:gd name="T47" fmla="*/ 126 h 336"/>
              <a:gd name="T48" fmla="*/ 15 w 156"/>
              <a:gd name="T49" fmla="*/ 154 h 336"/>
              <a:gd name="T50" fmla="*/ 21 w 156"/>
              <a:gd name="T51" fmla="*/ 181 h 336"/>
              <a:gd name="T52" fmla="*/ 29 w 156"/>
              <a:gd name="T53" fmla="*/ 208 h 336"/>
              <a:gd name="T54" fmla="*/ 37 w 156"/>
              <a:gd name="T55" fmla="*/ 233 h 336"/>
              <a:gd name="T56" fmla="*/ 49 w 156"/>
              <a:gd name="T57" fmla="*/ 257 h 336"/>
              <a:gd name="T58" fmla="*/ 61 w 156"/>
              <a:gd name="T59" fmla="*/ 278 h 336"/>
              <a:gd name="T60" fmla="*/ 74 w 156"/>
              <a:gd name="T61" fmla="*/ 297 h 336"/>
              <a:gd name="T62" fmla="*/ 90 w 156"/>
              <a:gd name="T63" fmla="*/ 313 h 336"/>
              <a:gd name="T64" fmla="*/ 109 w 156"/>
              <a:gd name="T65" fmla="*/ 325 h 336"/>
              <a:gd name="T66" fmla="*/ 129 w 156"/>
              <a:gd name="T67" fmla="*/ 333 h 336"/>
              <a:gd name="T68" fmla="*/ 150 w 156"/>
              <a:gd name="T69" fmla="*/ 336 h 336"/>
              <a:gd name="T70" fmla="*/ 144 w 156"/>
              <a:gd name="T71" fmla="*/ 330 h 336"/>
              <a:gd name="T72" fmla="*/ 150 w 156"/>
              <a:gd name="T73" fmla="*/ 336 h 336"/>
              <a:gd name="T74" fmla="*/ 153 w 156"/>
              <a:gd name="T75" fmla="*/ 333 h 336"/>
              <a:gd name="T76" fmla="*/ 156 w 156"/>
              <a:gd name="T77" fmla="*/ 330 h 336"/>
              <a:gd name="T78" fmla="*/ 153 w 156"/>
              <a:gd name="T79" fmla="*/ 326 h 336"/>
              <a:gd name="T80" fmla="*/ 150 w 156"/>
              <a:gd name="T81" fmla="*/ 323 h 336"/>
              <a:gd name="T82" fmla="*/ 156 w 156"/>
              <a:gd name="T83" fmla="*/ 33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6" h="336">
                <a:moveTo>
                  <a:pt x="156" y="330"/>
                </a:moveTo>
                <a:lnTo>
                  <a:pt x="150" y="323"/>
                </a:lnTo>
                <a:lnTo>
                  <a:pt x="131" y="321"/>
                </a:lnTo>
                <a:lnTo>
                  <a:pt x="114" y="315"/>
                </a:lnTo>
                <a:lnTo>
                  <a:pt x="97" y="303"/>
                </a:lnTo>
                <a:lnTo>
                  <a:pt x="84" y="290"/>
                </a:lnTo>
                <a:lnTo>
                  <a:pt x="71" y="271"/>
                </a:lnTo>
                <a:lnTo>
                  <a:pt x="59" y="252"/>
                </a:lnTo>
                <a:lnTo>
                  <a:pt x="50" y="228"/>
                </a:lnTo>
                <a:lnTo>
                  <a:pt x="41" y="204"/>
                </a:lnTo>
                <a:lnTo>
                  <a:pt x="34" y="179"/>
                </a:lnTo>
                <a:lnTo>
                  <a:pt x="27" y="151"/>
                </a:lnTo>
                <a:lnTo>
                  <a:pt x="23" y="124"/>
                </a:lnTo>
                <a:lnTo>
                  <a:pt x="19" y="96"/>
                </a:lnTo>
                <a:lnTo>
                  <a:pt x="16" y="71"/>
                </a:lnTo>
                <a:lnTo>
                  <a:pt x="14" y="46"/>
                </a:lnTo>
                <a:lnTo>
                  <a:pt x="13" y="21"/>
                </a:lnTo>
                <a:lnTo>
                  <a:pt x="13" y="0"/>
                </a:lnTo>
                <a:lnTo>
                  <a:pt x="0" y="0"/>
                </a:lnTo>
                <a:lnTo>
                  <a:pt x="0" y="21"/>
                </a:lnTo>
                <a:lnTo>
                  <a:pt x="1" y="46"/>
                </a:lnTo>
                <a:lnTo>
                  <a:pt x="4" y="71"/>
                </a:lnTo>
                <a:lnTo>
                  <a:pt x="6" y="99"/>
                </a:lnTo>
                <a:lnTo>
                  <a:pt x="10" y="126"/>
                </a:lnTo>
                <a:lnTo>
                  <a:pt x="15" y="154"/>
                </a:lnTo>
                <a:lnTo>
                  <a:pt x="21" y="181"/>
                </a:lnTo>
                <a:lnTo>
                  <a:pt x="29" y="208"/>
                </a:lnTo>
                <a:lnTo>
                  <a:pt x="37" y="233"/>
                </a:lnTo>
                <a:lnTo>
                  <a:pt x="49" y="257"/>
                </a:lnTo>
                <a:lnTo>
                  <a:pt x="61" y="278"/>
                </a:lnTo>
                <a:lnTo>
                  <a:pt x="74" y="297"/>
                </a:lnTo>
                <a:lnTo>
                  <a:pt x="90" y="313"/>
                </a:lnTo>
                <a:lnTo>
                  <a:pt x="109" y="325"/>
                </a:lnTo>
                <a:lnTo>
                  <a:pt x="129" y="333"/>
                </a:lnTo>
                <a:lnTo>
                  <a:pt x="150" y="336"/>
                </a:lnTo>
                <a:lnTo>
                  <a:pt x="144" y="330"/>
                </a:lnTo>
                <a:lnTo>
                  <a:pt x="150" y="336"/>
                </a:lnTo>
                <a:lnTo>
                  <a:pt x="153" y="333"/>
                </a:lnTo>
                <a:lnTo>
                  <a:pt x="156" y="330"/>
                </a:lnTo>
                <a:lnTo>
                  <a:pt x="153" y="326"/>
                </a:lnTo>
                <a:lnTo>
                  <a:pt x="150" y="323"/>
                </a:lnTo>
                <a:lnTo>
                  <a:pt x="156" y="3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6" name="Freeform 88">
            <a:extLst>
              <a:ext uri="{FF2B5EF4-FFF2-40B4-BE49-F238E27FC236}">
                <a16:creationId xmlns:a16="http://schemas.microsoft.com/office/drawing/2014/main" id="{CE3F3FD7-39E2-53A8-B05A-DF3D682481FF}"/>
              </a:ext>
            </a:extLst>
          </p:cNvPr>
          <p:cNvSpPr>
            <a:spLocks noChangeAspect="1"/>
          </p:cNvSpPr>
          <p:nvPr/>
        </p:nvSpPr>
        <p:spPr bwMode="auto">
          <a:xfrm>
            <a:off x="7975600" y="3846064"/>
            <a:ext cx="96838" cy="115887"/>
          </a:xfrm>
          <a:custGeom>
            <a:avLst/>
            <a:gdLst>
              <a:gd name="T0" fmla="*/ 116 w 128"/>
              <a:gd name="T1" fmla="*/ 147 h 153"/>
              <a:gd name="T2" fmla="*/ 122 w 128"/>
              <a:gd name="T3" fmla="*/ 141 h 153"/>
              <a:gd name="T4" fmla="*/ 102 w 128"/>
              <a:gd name="T5" fmla="*/ 137 h 153"/>
              <a:gd name="T6" fmla="*/ 82 w 128"/>
              <a:gd name="T7" fmla="*/ 129 h 153"/>
              <a:gd name="T8" fmla="*/ 63 w 128"/>
              <a:gd name="T9" fmla="*/ 114 h 153"/>
              <a:gd name="T10" fmla="*/ 47 w 128"/>
              <a:gd name="T11" fmla="*/ 97 h 153"/>
              <a:gd name="T12" fmla="*/ 32 w 128"/>
              <a:gd name="T13" fmla="*/ 76 h 153"/>
              <a:gd name="T14" fmla="*/ 22 w 128"/>
              <a:gd name="T15" fmla="*/ 51 h 153"/>
              <a:gd name="T16" fmla="*/ 14 w 128"/>
              <a:gd name="T17" fmla="*/ 26 h 153"/>
              <a:gd name="T18" fmla="*/ 12 w 128"/>
              <a:gd name="T19" fmla="*/ 0 h 153"/>
              <a:gd name="T20" fmla="*/ 0 w 128"/>
              <a:gd name="T21" fmla="*/ 0 h 153"/>
              <a:gd name="T22" fmla="*/ 2 w 128"/>
              <a:gd name="T23" fmla="*/ 28 h 153"/>
              <a:gd name="T24" fmla="*/ 9 w 128"/>
              <a:gd name="T25" fmla="*/ 56 h 153"/>
              <a:gd name="T26" fmla="*/ 22 w 128"/>
              <a:gd name="T27" fmla="*/ 81 h 153"/>
              <a:gd name="T28" fmla="*/ 37 w 128"/>
              <a:gd name="T29" fmla="*/ 104 h 153"/>
              <a:gd name="T30" fmla="*/ 56 w 128"/>
              <a:gd name="T31" fmla="*/ 124 h 153"/>
              <a:gd name="T32" fmla="*/ 77 w 128"/>
              <a:gd name="T33" fmla="*/ 139 h 153"/>
              <a:gd name="T34" fmla="*/ 99 w 128"/>
              <a:gd name="T35" fmla="*/ 149 h 153"/>
              <a:gd name="T36" fmla="*/ 122 w 128"/>
              <a:gd name="T37" fmla="*/ 153 h 153"/>
              <a:gd name="T38" fmla="*/ 128 w 128"/>
              <a:gd name="T39" fmla="*/ 147 h 153"/>
              <a:gd name="T40" fmla="*/ 122 w 128"/>
              <a:gd name="T41" fmla="*/ 153 h 153"/>
              <a:gd name="T42" fmla="*/ 126 w 128"/>
              <a:gd name="T43" fmla="*/ 150 h 153"/>
              <a:gd name="T44" fmla="*/ 128 w 128"/>
              <a:gd name="T45" fmla="*/ 147 h 153"/>
              <a:gd name="T46" fmla="*/ 126 w 128"/>
              <a:gd name="T47" fmla="*/ 143 h 153"/>
              <a:gd name="T48" fmla="*/ 122 w 128"/>
              <a:gd name="T49" fmla="*/ 141 h 153"/>
              <a:gd name="T50" fmla="*/ 116 w 128"/>
              <a:gd name="T51" fmla="*/ 147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8" h="153">
                <a:moveTo>
                  <a:pt x="116" y="147"/>
                </a:moveTo>
                <a:lnTo>
                  <a:pt x="122" y="141"/>
                </a:lnTo>
                <a:lnTo>
                  <a:pt x="102" y="137"/>
                </a:lnTo>
                <a:lnTo>
                  <a:pt x="82" y="129"/>
                </a:lnTo>
                <a:lnTo>
                  <a:pt x="63" y="114"/>
                </a:lnTo>
                <a:lnTo>
                  <a:pt x="47" y="97"/>
                </a:lnTo>
                <a:lnTo>
                  <a:pt x="32" y="76"/>
                </a:lnTo>
                <a:lnTo>
                  <a:pt x="22" y="51"/>
                </a:lnTo>
                <a:lnTo>
                  <a:pt x="14" y="26"/>
                </a:lnTo>
                <a:lnTo>
                  <a:pt x="12" y="0"/>
                </a:lnTo>
                <a:lnTo>
                  <a:pt x="0" y="0"/>
                </a:lnTo>
                <a:lnTo>
                  <a:pt x="2" y="28"/>
                </a:lnTo>
                <a:lnTo>
                  <a:pt x="9" y="56"/>
                </a:lnTo>
                <a:lnTo>
                  <a:pt x="22" y="81"/>
                </a:lnTo>
                <a:lnTo>
                  <a:pt x="37" y="104"/>
                </a:lnTo>
                <a:lnTo>
                  <a:pt x="56" y="124"/>
                </a:lnTo>
                <a:lnTo>
                  <a:pt x="77" y="139"/>
                </a:lnTo>
                <a:lnTo>
                  <a:pt x="99" y="149"/>
                </a:lnTo>
                <a:lnTo>
                  <a:pt x="122" y="153"/>
                </a:lnTo>
                <a:lnTo>
                  <a:pt x="128" y="147"/>
                </a:lnTo>
                <a:lnTo>
                  <a:pt x="122" y="153"/>
                </a:lnTo>
                <a:lnTo>
                  <a:pt x="126" y="150"/>
                </a:lnTo>
                <a:lnTo>
                  <a:pt x="128" y="147"/>
                </a:lnTo>
                <a:lnTo>
                  <a:pt x="126" y="143"/>
                </a:lnTo>
                <a:lnTo>
                  <a:pt x="122" y="141"/>
                </a:lnTo>
                <a:lnTo>
                  <a:pt x="116" y="14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7" name="Freeform 89">
            <a:extLst>
              <a:ext uri="{FF2B5EF4-FFF2-40B4-BE49-F238E27FC236}">
                <a16:creationId xmlns:a16="http://schemas.microsoft.com/office/drawing/2014/main" id="{48222424-E0BD-913B-4420-724FAB03F698}"/>
              </a:ext>
            </a:extLst>
          </p:cNvPr>
          <p:cNvSpPr>
            <a:spLocks noChangeAspect="1"/>
          </p:cNvSpPr>
          <p:nvPr/>
        </p:nvSpPr>
        <p:spPr bwMode="auto">
          <a:xfrm>
            <a:off x="8062913" y="3841301"/>
            <a:ext cx="52387" cy="115888"/>
          </a:xfrm>
          <a:custGeom>
            <a:avLst/>
            <a:gdLst>
              <a:gd name="T0" fmla="*/ 67 w 68"/>
              <a:gd name="T1" fmla="*/ 10 h 154"/>
              <a:gd name="T2" fmla="*/ 57 w 68"/>
              <a:gd name="T3" fmla="*/ 3 h 154"/>
              <a:gd name="T4" fmla="*/ 46 w 68"/>
              <a:gd name="T5" fmla="*/ 17 h 154"/>
              <a:gd name="T6" fmla="*/ 36 w 68"/>
              <a:gd name="T7" fmla="*/ 30 h 154"/>
              <a:gd name="T8" fmla="*/ 27 w 68"/>
              <a:gd name="T9" fmla="*/ 48 h 154"/>
              <a:gd name="T10" fmla="*/ 18 w 68"/>
              <a:gd name="T11" fmla="*/ 64 h 154"/>
              <a:gd name="T12" fmla="*/ 10 w 68"/>
              <a:gd name="T13" fmla="*/ 81 h 154"/>
              <a:gd name="T14" fmla="*/ 5 w 68"/>
              <a:gd name="T15" fmla="*/ 104 h 154"/>
              <a:gd name="T16" fmla="*/ 1 w 68"/>
              <a:gd name="T17" fmla="*/ 126 h 154"/>
              <a:gd name="T18" fmla="*/ 0 w 68"/>
              <a:gd name="T19" fmla="*/ 154 h 154"/>
              <a:gd name="T20" fmla="*/ 12 w 68"/>
              <a:gd name="T21" fmla="*/ 154 h 154"/>
              <a:gd name="T22" fmla="*/ 13 w 68"/>
              <a:gd name="T23" fmla="*/ 129 h 154"/>
              <a:gd name="T24" fmla="*/ 17 w 68"/>
              <a:gd name="T25" fmla="*/ 106 h 154"/>
              <a:gd name="T26" fmla="*/ 22 w 68"/>
              <a:gd name="T27" fmla="*/ 86 h 154"/>
              <a:gd name="T28" fmla="*/ 28 w 68"/>
              <a:gd name="T29" fmla="*/ 69 h 154"/>
              <a:gd name="T30" fmla="*/ 37 w 68"/>
              <a:gd name="T31" fmla="*/ 53 h 154"/>
              <a:gd name="T32" fmla="*/ 46 w 68"/>
              <a:gd name="T33" fmla="*/ 38 h 154"/>
              <a:gd name="T34" fmla="*/ 56 w 68"/>
              <a:gd name="T35" fmla="*/ 24 h 154"/>
              <a:gd name="T36" fmla="*/ 67 w 68"/>
              <a:gd name="T37" fmla="*/ 10 h 154"/>
              <a:gd name="T38" fmla="*/ 57 w 68"/>
              <a:gd name="T39" fmla="*/ 3 h 154"/>
              <a:gd name="T40" fmla="*/ 67 w 68"/>
              <a:gd name="T41" fmla="*/ 10 h 154"/>
              <a:gd name="T42" fmla="*/ 68 w 68"/>
              <a:gd name="T43" fmla="*/ 5 h 154"/>
              <a:gd name="T44" fmla="*/ 66 w 68"/>
              <a:gd name="T45" fmla="*/ 2 h 154"/>
              <a:gd name="T46" fmla="*/ 62 w 68"/>
              <a:gd name="T47" fmla="*/ 0 h 154"/>
              <a:gd name="T48" fmla="*/ 57 w 68"/>
              <a:gd name="T49" fmla="*/ 3 h 154"/>
              <a:gd name="T50" fmla="*/ 67 w 68"/>
              <a:gd name="T51" fmla="*/ 1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8" h="154">
                <a:moveTo>
                  <a:pt x="67" y="10"/>
                </a:moveTo>
                <a:lnTo>
                  <a:pt x="57" y="3"/>
                </a:lnTo>
                <a:lnTo>
                  <a:pt x="46" y="17"/>
                </a:lnTo>
                <a:lnTo>
                  <a:pt x="36" y="30"/>
                </a:lnTo>
                <a:lnTo>
                  <a:pt x="27" y="48"/>
                </a:lnTo>
                <a:lnTo>
                  <a:pt x="18" y="64"/>
                </a:lnTo>
                <a:lnTo>
                  <a:pt x="10" y="81"/>
                </a:lnTo>
                <a:lnTo>
                  <a:pt x="5" y="104"/>
                </a:lnTo>
                <a:lnTo>
                  <a:pt x="1" y="126"/>
                </a:lnTo>
                <a:lnTo>
                  <a:pt x="0" y="154"/>
                </a:lnTo>
                <a:lnTo>
                  <a:pt x="12" y="154"/>
                </a:lnTo>
                <a:lnTo>
                  <a:pt x="13" y="129"/>
                </a:lnTo>
                <a:lnTo>
                  <a:pt x="17" y="106"/>
                </a:lnTo>
                <a:lnTo>
                  <a:pt x="22" y="86"/>
                </a:lnTo>
                <a:lnTo>
                  <a:pt x="28" y="69"/>
                </a:lnTo>
                <a:lnTo>
                  <a:pt x="37" y="53"/>
                </a:lnTo>
                <a:lnTo>
                  <a:pt x="46" y="38"/>
                </a:lnTo>
                <a:lnTo>
                  <a:pt x="56" y="24"/>
                </a:lnTo>
                <a:lnTo>
                  <a:pt x="67" y="10"/>
                </a:lnTo>
                <a:lnTo>
                  <a:pt x="57" y="3"/>
                </a:lnTo>
                <a:lnTo>
                  <a:pt x="67" y="10"/>
                </a:lnTo>
                <a:lnTo>
                  <a:pt x="68" y="5"/>
                </a:lnTo>
                <a:lnTo>
                  <a:pt x="66" y="2"/>
                </a:lnTo>
                <a:lnTo>
                  <a:pt x="62" y="0"/>
                </a:lnTo>
                <a:lnTo>
                  <a:pt x="57" y="3"/>
                </a:lnTo>
                <a:lnTo>
                  <a:pt x="67"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8" name="Freeform 90">
            <a:extLst>
              <a:ext uri="{FF2B5EF4-FFF2-40B4-BE49-F238E27FC236}">
                <a16:creationId xmlns:a16="http://schemas.microsoft.com/office/drawing/2014/main" id="{1AADFD87-2292-4DE8-61AD-146E55DEDBA0}"/>
              </a:ext>
            </a:extLst>
          </p:cNvPr>
          <p:cNvSpPr>
            <a:spLocks noChangeAspect="1"/>
          </p:cNvSpPr>
          <p:nvPr/>
        </p:nvSpPr>
        <p:spPr bwMode="auto">
          <a:xfrm>
            <a:off x="8091488" y="3758751"/>
            <a:ext cx="44450" cy="103188"/>
          </a:xfrm>
          <a:custGeom>
            <a:avLst/>
            <a:gdLst>
              <a:gd name="T0" fmla="*/ 49 w 60"/>
              <a:gd name="T1" fmla="*/ 10 h 138"/>
              <a:gd name="T2" fmla="*/ 47 w 60"/>
              <a:gd name="T3" fmla="*/ 4 h 138"/>
              <a:gd name="T4" fmla="*/ 44 w 60"/>
              <a:gd name="T5" fmla="*/ 12 h 138"/>
              <a:gd name="T6" fmla="*/ 35 w 60"/>
              <a:gd name="T7" fmla="*/ 32 h 138"/>
              <a:gd name="T8" fmla="*/ 24 w 60"/>
              <a:gd name="T9" fmla="*/ 58 h 138"/>
              <a:gd name="T10" fmla="*/ 12 w 60"/>
              <a:gd name="T11" fmla="*/ 87 h 138"/>
              <a:gd name="T12" fmla="*/ 4 w 60"/>
              <a:gd name="T13" fmla="*/ 113 h 138"/>
              <a:gd name="T14" fmla="*/ 0 w 60"/>
              <a:gd name="T15" fmla="*/ 130 h 138"/>
              <a:gd name="T16" fmla="*/ 14 w 60"/>
              <a:gd name="T17" fmla="*/ 138 h 138"/>
              <a:gd name="T18" fmla="*/ 30 w 60"/>
              <a:gd name="T19" fmla="*/ 120 h 138"/>
              <a:gd name="T20" fmla="*/ 20 w 60"/>
              <a:gd name="T21" fmla="*/ 113 h 138"/>
              <a:gd name="T22" fmla="*/ 6 w 60"/>
              <a:gd name="T23" fmla="*/ 128 h 138"/>
              <a:gd name="T24" fmla="*/ 12 w 60"/>
              <a:gd name="T25" fmla="*/ 130 h 138"/>
              <a:gd name="T26" fmla="*/ 16 w 60"/>
              <a:gd name="T27" fmla="*/ 115 h 138"/>
              <a:gd name="T28" fmla="*/ 25 w 60"/>
              <a:gd name="T29" fmla="*/ 92 h 138"/>
              <a:gd name="T30" fmla="*/ 36 w 60"/>
              <a:gd name="T31" fmla="*/ 63 h 138"/>
              <a:gd name="T32" fmla="*/ 47 w 60"/>
              <a:gd name="T33" fmla="*/ 37 h 138"/>
              <a:gd name="T34" fmla="*/ 56 w 60"/>
              <a:gd name="T35" fmla="*/ 17 h 138"/>
              <a:gd name="T36" fmla="*/ 60 w 60"/>
              <a:gd name="T37" fmla="*/ 9 h 138"/>
              <a:gd name="T38" fmla="*/ 59 w 60"/>
              <a:gd name="T39" fmla="*/ 3 h 138"/>
              <a:gd name="T40" fmla="*/ 60 w 60"/>
              <a:gd name="T41" fmla="*/ 9 h 138"/>
              <a:gd name="T42" fmla="*/ 60 w 60"/>
              <a:gd name="T43" fmla="*/ 4 h 138"/>
              <a:gd name="T44" fmla="*/ 56 w 60"/>
              <a:gd name="T45" fmla="*/ 0 h 138"/>
              <a:gd name="T46" fmla="*/ 51 w 60"/>
              <a:gd name="T47" fmla="*/ 0 h 138"/>
              <a:gd name="T48" fmla="*/ 47 w 60"/>
              <a:gd name="T49" fmla="*/ 4 h 138"/>
              <a:gd name="T50" fmla="*/ 49 w 60"/>
              <a:gd name="T51" fmla="*/ 1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138">
                <a:moveTo>
                  <a:pt x="49" y="10"/>
                </a:moveTo>
                <a:lnTo>
                  <a:pt x="47" y="4"/>
                </a:lnTo>
                <a:lnTo>
                  <a:pt x="44" y="12"/>
                </a:lnTo>
                <a:lnTo>
                  <a:pt x="35" y="32"/>
                </a:lnTo>
                <a:lnTo>
                  <a:pt x="24" y="58"/>
                </a:lnTo>
                <a:lnTo>
                  <a:pt x="12" y="87"/>
                </a:lnTo>
                <a:lnTo>
                  <a:pt x="4" y="113"/>
                </a:lnTo>
                <a:lnTo>
                  <a:pt x="0" y="130"/>
                </a:lnTo>
                <a:lnTo>
                  <a:pt x="14" y="138"/>
                </a:lnTo>
                <a:lnTo>
                  <a:pt x="30" y="120"/>
                </a:lnTo>
                <a:lnTo>
                  <a:pt x="20" y="113"/>
                </a:lnTo>
                <a:lnTo>
                  <a:pt x="6" y="128"/>
                </a:lnTo>
                <a:lnTo>
                  <a:pt x="12" y="130"/>
                </a:lnTo>
                <a:lnTo>
                  <a:pt x="16" y="115"/>
                </a:lnTo>
                <a:lnTo>
                  <a:pt x="25" y="92"/>
                </a:lnTo>
                <a:lnTo>
                  <a:pt x="36" y="63"/>
                </a:lnTo>
                <a:lnTo>
                  <a:pt x="47" y="37"/>
                </a:lnTo>
                <a:lnTo>
                  <a:pt x="56" y="17"/>
                </a:lnTo>
                <a:lnTo>
                  <a:pt x="60" y="9"/>
                </a:lnTo>
                <a:lnTo>
                  <a:pt x="59" y="3"/>
                </a:lnTo>
                <a:lnTo>
                  <a:pt x="60" y="9"/>
                </a:lnTo>
                <a:lnTo>
                  <a:pt x="60" y="4"/>
                </a:lnTo>
                <a:lnTo>
                  <a:pt x="56" y="0"/>
                </a:lnTo>
                <a:lnTo>
                  <a:pt x="51" y="0"/>
                </a:lnTo>
                <a:lnTo>
                  <a:pt x="47" y="4"/>
                </a:lnTo>
                <a:lnTo>
                  <a:pt x="49"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9" name="Freeform 91">
            <a:extLst>
              <a:ext uri="{FF2B5EF4-FFF2-40B4-BE49-F238E27FC236}">
                <a16:creationId xmlns:a16="http://schemas.microsoft.com/office/drawing/2014/main" id="{5CC18600-92B5-D68E-AF08-34C4F0DDCFA3}"/>
              </a:ext>
            </a:extLst>
          </p:cNvPr>
          <p:cNvSpPr>
            <a:spLocks noChangeAspect="1"/>
          </p:cNvSpPr>
          <p:nvPr/>
        </p:nvSpPr>
        <p:spPr bwMode="auto">
          <a:xfrm>
            <a:off x="8083550" y="3703189"/>
            <a:ext cx="52388" cy="61912"/>
          </a:xfrm>
          <a:custGeom>
            <a:avLst/>
            <a:gdLst>
              <a:gd name="T0" fmla="*/ 0 w 69"/>
              <a:gd name="T1" fmla="*/ 6 h 82"/>
              <a:gd name="T2" fmla="*/ 1 w 69"/>
              <a:gd name="T3" fmla="*/ 10 h 82"/>
              <a:gd name="T4" fmla="*/ 59 w 69"/>
              <a:gd name="T5" fmla="*/ 82 h 82"/>
              <a:gd name="T6" fmla="*/ 69 w 69"/>
              <a:gd name="T7" fmla="*/ 75 h 82"/>
              <a:gd name="T8" fmla="*/ 11 w 69"/>
              <a:gd name="T9" fmla="*/ 3 h 82"/>
              <a:gd name="T10" fmla="*/ 12 w 69"/>
              <a:gd name="T11" fmla="*/ 6 h 82"/>
              <a:gd name="T12" fmla="*/ 11 w 69"/>
              <a:gd name="T13" fmla="*/ 3 h 82"/>
              <a:gd name="T14" fmla="*/ 7 w 69"/>
              <a:gd name="T15" fmla="*/ 0 h 82"/>
              <a:gd name="T16" fmla="*/ 2 w 69"/>
              <a:gd name="T17" fmla="*/ 1 h 82"/>
              <a:gd name="T18" fmla="*/ 0 w 69"/>
              <a:gd name="T19" fmla="*/ 5 h 82"/>
              <a:gd name="T20" fmla="*/ 1 w 69"/>
              <a:gd name="T21" fmla="*/ 10 h 82"/>
              <a:gd name="T22" fmla="*/ 0 w 69"/>
              <a:gd name="T23" fmla="*/ 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82">
                <a:moveTo>
                  <a:pt x="0" y="6"/>
                </a:moveTo>
                <a:lnTo>
                  <a:pt x="1" y="10"/>
                </a:lnTo>
                <a:lnTo>
                  <a:pt x="59" y="82"/>
                </a:lnTo>
                <a:lnTo>
                  <a:pt x="69" y="75"/>
                </a:lnTo>
                <a:lnTo>
                  <a:pt x="11" y="3"/>
                </a:lnTo>
                <a:lnTo>
                  <a:pt x="12" y="6"/>
                </a:lnTo>
                <a:lnTo>
                  <a:pt x="11" y="3"/>
                </a:lnTo>
                <a:lnTo>
                  <a:pt x="7" y="0"/>
                </a:lnTo>
                <a:lnTo>
                  <a:pt x="2" y="1"/>
                </a:lnTo>
                <a:lnTo>
                  <a:pt x="0" y="5"/>
                </a:lnTo>
                <a:lnTo>
                  <a:pt x="1" y="10"/>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0" name="Freeform 92">
            <a:extLst>
              <a:ext uri="{FF2B5EF4-FFF2-40B4-BE49-F238E27FC236}">
                <a16:creationId xmlns:a16="http://schemas.microsoft.com/office/drawing/2014/main" id="{0C413CA3-F9FC-D238-6CED-EC71EB5FDD03}"/>
              </a:ext>
            </a:extLst>
          </p:cNvPr>
          <p:cNvSpPr>
            <a:spLocks noChangeAspect="1"/>
          </p:cNvSpPr>
          <p:nvPr/>
        </p:nvSpPr>
        <p:spPr bwMode="auto">
          <a:xfrm>
            <a:off x="8083550" y="3482526"/>
            <a:ext cx="9525" cy="225425"/>
          </a:xfrm>
          <a:custGeom>
            <a:avLst/>
            <a:gdLst>
              <a:gd name="T0" fmla="*/ 1 w 12"/>
              <a:gd name="T1" fmla="*/ 2 h 300"/>
              <a:gd name="T2" fmla="*/ 0 w 12"/>
              <a:gd name="T3" fmla="*/ 6 h 300"/>
              <a:gd name="T4" fmla="*/ 0 w 12"/>
              <a:gd name="T5" fmla="*/ 300 h 300"/>
              <a:gd name="T6" fmla="*/ 12 w 12"/>
              <a:gd name="T7" fmla="*/ 300 h 300"/>
              <a:gd name="T8" fmla="*/ 12 w 12"/>
              <a:gd name="T9" fmla="*/ 6 h 300"/>
              <a:gd name="T10" fmla="*/ 11 w 12"/>
              <a:gd name="T11" fmla="*/ 10 h 300"/>
              <a:gd name="T12" fmla="*/ 12 w 12"/>
              <a:gd name="T13" fmla="*/ 6 h 300"/>
              <a:gd name="T14" fmla="*/ 10 w 12"/>
              <a:gd name="T15" fmla="*/ 2 h 300"/>
              <a:gd name="T16" fmla="*/ 6 w 12"/>
              <a:gd name="T17" fmla="*/ 0 h 300"/>
              <a:gd name="T18" fmla="*/ 2 w 12"/>
              <a:gd name="T19" fmla="*/ 2 h 300"/>
              <a:gd name="T20" fmla="*/ 0 w 12"/>
              <a:gd name="T21" fmla="*/ 6 h 300"/>
              <a:gd name="T22" fmla="*/ 1 w 12"/>
              <a:gd name="T23" fmla="*/ 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300">
                <a:moveTo>
                  <a:pt x="1" y="2"/>
                </a:moveTo>
                <a:lnTo>
                  <a:pt x="0" y="6"/>
                </a:lnTo>
                <a:lnTo>
                  <a:pt x="0" y="300"/>
                </a:lnTo>
                <a:lnTo>
                  <a:pt x="12" y="300"/>
                </a:lnTo>
                <a:lnTo>
                  <a:pt x="12" y="6"/>
                </a:lnTo>
                <a:lnTo>
                  <a:pt x="11" y="10"/>
                </a:lnTo>
                <a:lnTo>
                  <a:pt x="12" y="6"/>
                </a:lnTo>
                <a:lnTo>
                  <a:pt x="10" y="2"/>
                </a:lnTo>
                <a:lnTo>
                  <a:pt x="6" y="0"/>
                </a:lnTo>
                <a:lnTo>
                  <a:pt x="2" y="2"/>
                </a:lnTo>
                <a:lnTo>
                  <a:pt x="0" y="6"/>
                </a:lnTo>
                <a:lnTo>
                  <a:pt x="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1" name="Freeform 93">
            <a:extLst>
              <a:ext uri="{FF2B5EF4-FFF2-40B4-BE49-F238E27FC236}">
                <a16:creationId xmlns:a16="http://schemas.microsoft.com/office/drawing/2014/main" id="{56CCD347-B9F8-8D7C-4182-1E82652FDD5C}"/>
              </a:ext>
            </a:extLst>
          </p:cNvPr>
          <p:cNvSpPr>
            <a:spLocks noChangeAspect="1"/>
          </p:cNvSpPr>
          <p:nvPr/>
        </p:nvSpPr>
        <p:spPr bwMode="auto">
          <a:xfrm>
            <a:off x="8085138" y="3371401"/>
            <a:ext cx="115887" cy="117475"/>
          </a:xfrm>
          <a:custGeom>
            <a:avLst/>
            <a:gdLst>
              <a:gd name="T0" fmla="*/ 142 w 155"/>
              <a:gd name="T1" fmla="*/ 9 h 155"/>
              <a:gd name="T2" fmla="*/ 144 w 155"/>
              <a:gd name="T3" fmla="*/ 2 h 155"/>
              <a:gd name="T4" fmla="*/ 131 w 155"/>
              <a:gd name="T5" fmla="*/ 17 h 155"/>
              <a:gd name="T6" fmla="*/ 114 w 155"/>
              <a:gd name="T7" fmla="*/ 34 h 155"/>
              <a:gd name="T8" fmla="*/ 95 w 155"/>
              <a:gd name="T9" fmla="*/ 54 h 155"/>
              <a:gd name="T10" fmla="*/ 74 w 155"/>
              <a:gd name="T11" fmla="*/ 74 h 155"/>
              <a:gd name="T12" fmla="*/ 53 w 155"/>
              <a:gd name="T13" fmla="*/ 95 h 155"/>
              <a:gd name="T14" fmla="*/ 33 w 155"/>
              <a:gd name="T15" fmla="*/ 113 h 155"/>
              <a:gd name="T16" fmla="*/ 14 w 155"/>
              <a:gd name="T17" fmla="*/ 132 h 155"/>
              <a:gd name="T18" fmla="*/ 0 w 155"/>
              <a:gd name="T19" fmla="*/ 147 h 155"/>
              <a:gd name="T20" fmla="*/ 10 w 155"/>
              <a:gd name="T21" fmla="*/ 155 h 155"/>
              <a:gd name="T22" fmla="*/ 24 w 155"/>
              <a:gd name="T23" fmla="*/ 140 h 155"/>
              <a:gd name="T24" fmla="*/ 40 w 155"/>
              <a:gd name="T25" fmla="*/ 123 h 155"/>
              <a:gd name="T26" fmla="*/ 60 w 155"/>
              <a:gd name="T27" fmla="*/ 105 h 155"/>
              <a:gd name="T28" fmla="*/ 81 w 155"/>
              <a:gd name="T29" fmla="*/ 84 h 155"/>
              <a:gd name="T30" fmla="*/ 103 w 155"/>
              <a:gd name="T31" fmla="*/ 64 h 155"/>
              <a:gd name="T32" fmla="*/ 124 w 155"/>
              <a:gd name="T33" fmla="*/ 44 h 155"/>
              <a:gd name="T34" fmla="*/ 141 w 155"/>
              <a:gd name="T35" fmla="*/ 25 h 155"/>
              <a:gd name="T36" fmla="*/ 154 w 155"/>
              <a:gd name="T37" fmla="*/ 10 h 155"/>
              <a:gd name="T38" fmla="*/ 155 w 155"/>
              <a:gd name="T39" fmla="*/ 4 h 155"/>
              <a:gd name="T40" fmla="*/ 154 w 155"/>
              <a:gd name="T41" fmla="*/ 10 h 155"/>
              <a:gd name="T42" fmla="*/ 155 w 155"/>
              <a:gd name="T43" fmla="*/ 5 h 155"/>
              <a:gd name="T44" fmla="*/ 152 w 155"/>
              <a:gd name="T45" fmla="*/ 1 h 155"/>
              <a:gd name="T46" fmla="*/ 149 w 155"/>
              <a:gd name="T47" fmla="*/ 0 h 155"/>
              <a:gd name="T48" fmla="*/ 144 w 155"/>
              <a:gd name="T49" fmla="*/ 2 h 155"/>
              <a:gd name="T50" fmla="*/ 142 w 155"/>
              <a:gd name="T51" fmla="*/ 9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5" h="155">
                <a:moveTo>
                  <a:pt x="142" y="9"/>
                </a:moveTo>
                <a:lnTo>
                  <a:pt x="144" y="2"/>
                </a:lnTo>
                <a:lnTo>
                  <a:pt x="131" y="17"/>
                </a:lnTo>
                <a:lnTo>
                  <a:pt x="114" y="34"/>
                </a:lnTo>
                <a:lnTo>
                  <a:pt x="95" y="54"/>
                </a:lnTo>
                <a:lnTo>
                  <a:pt x="74" y="74"/>
                </a:lnTo>
                <a:lnTo>
                  <a:pt x="53" y="95"/>
                </a:lnTo>
                <a:lnTo>
                  <a:pt x="33" y="113"/>
                </a:lnTo>
                <a:lnTo>
                  <a:pt x="14" y="132"/>
                </a:lnTo>
                <a:lnTo>
                  <a:pt x="0" y="147"/>
                </a:lnTo>
                <a:lnTo>
                  <a:pt x="10" y="155"/>
                </a:lnTo>
                <a:lnTo>
                  <a:pt x="24" y="140"/>
                </a:lnTo>
                <a:lnTo>
                  <a:pt x="40" y="123"/>
                </a:lnTo>
                <a:lnTo>
                  <a:pt x="60" y="105"/>
                </a:lnTo>
                <a:lnTo>
                  <a:pt x="81" y="84"/>
                </a:lnTo>
                <a:lnTo>
                  <a:pt x="103" y="64"/>
                </a:lnTo>
                <a:lnTo>
                  <a:pt x="124" y="44"/>
                </a:lnTo>
                <a:lnTo>
                  <a:pt x="141" y="25"/>
                </a:lnTo>
                <a:lnTo>
                  <a:pt x="154" y="10"/>
                </a:lnTo>
                <a:lnTo>
                  <a:pt x="155" y="4"/>
                </a:lnTo>
                <a:lnTo>
                  <a:pt x="154" y="10"/>
                </a:lnTo>
                <a:lnTo>
                  <a:pt x="155" y="5"/>
                </a:lnTo>
                <a:lnTo>
                  <a:pt x="152" y="1"/>
                </a:lnTo>
                <a:lnTo>
                  <a:pt x="149" y="0"/>
                </a:lnTo>
                <a:lnTo>
                  <a:pt x="144" y="2"/>
                </a:lnTo>
                <a:lnTo>
                  <a:pt x="142"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2" name="Freeform 94">
            <a:extLst>
              <a:ext uri="{FF2B5EF4-FFF2-40B4-BE49-F238E27FC236}">
                <a16:creationId xmlns:a16="http://schemas.microsoft.com/office/drawing/2014/main" id="{F0D66AA9-0B67-FDC6-7BD8-E9BF9ECAA47E}"/>
              </a:ext>
            </a:extLst>
          </p:cNvPr>
          <p:cNvSpPr>
            <a:spLocks noChangeAspect="1"/>
          </p:cNvSpPr>
          <p:nvPr/>
        </p:nvSpPr>
        <p:spPr bwMode="auto">
          <a:xfrm>
            <a:off x="8177213" y="3261864"/>
            <a:ext cx="23812" cy="117475"/>
          </a:xfrm>
          <a:custGeom>
            <a:avLst/>
            <a:gdLst>
              <a:gd name="T0" fmla="*/ 27 w 33"/>
              <a:gd name="T1" fmla="*/ 0 h 156"/>
              <a:gd name="T2" fmla="*/ 20 w 33"/>
              <a:gd name="T3" fmla="*/ 3 h 156"/>
              <a:gd name="T4" fmla="*/ 12 w 33"/>
              <a:gd name="T5" fmla="*/ 28 h 156"/>
              <a:gd name="T6" fmla="*/ 5 w 33"/>
              <a:gd name="T7" fmla="*/ 48 h 156"/>
              <a:gd name="T8" fmla="*/ 2 w 33"/>
              <a:gd name="T9" fmla="*/ 65 h 156"/>
              <a:gd name="T10" fmla="*/ 0 w 33"/>
              <a:gd name="T11" fmla="*/ 80 h 156"/>
              <a:gd name="T12" fmla="*/ 2 w 33"/>
              <a:gd name="T13" fmla="*/ 95 h 156"/>
              <a:gd name="T14" fmla="*/ 5 w 33"/>
              <a:gd name="T15" fmla="*/ 111 h 156"/>
              <a:gd name="T16" fmla="*/ 12 w 33"/>
              <a:gd name="T17" fmla="*/ 131 h 156"/>
              <a:gd name="T18" fmla="*/ 20 w 33"/>
              <a:gd name="T19" fmla="*/ 156 h 156"/>
              <a:gd name="T20" fmla="*/ 33 w 33"/>
              <a:gd name="T21" fmla="*/ 151 h 156"/>
              <a:gd name="T22" fmla="*/ 24 w 33"/>
              <a:gd name="T23" fmla="*/ 126 h 156"/>
              <a:gd name="T24" fmla="*/ 18 w 33"/>
              <a:gd name="T25" fmla="*/ 108 h 156"/>
              <a:gd name="T26" fmla="*/ 14 w 33"/>
              <a:gd name="T27" fmla="*/ 92 h 156"/>
              <a:gd name="T28" fmla="*/ 13 w 33"/>
              <a:gd name="T29" fmla="*/ 80 h 156"/>
              <a:gd name="T30" fmla="*/ 14 w 33"/>
              <a:gd name="T31" fmla="*/ 67 h 156"/>
              <a:gd name="T32" fmla="*/ 18 w 33"/>
              <a:gd name="T33" fmla="*/ 51 h 156"/>
              <a:gd name="T34" fmla="*/ 24 w 33"/>
              <a:gd name="T35" fmla="*/ 33 h 156"/>
              <a:gd name="T36" fmla="*/ 33 w 33"/>
              <a:gd name="T37" fmla="*/ 8 h 156"/>
              <a:gd name="T38" fmla="*/ 27 w 33"/>
              <a:gd name="T39" fmla="*/ 12 h 156"/>
              <a:gd name="T40" fmla="*/ 33 w 33"/>
              <a:gd name="T41" fmla="*/ 8 h 156"/>
              <a:gd name="T42" fmla="*/ 33 w 33"/>
              <a:gd name="T43" fmla="*/ 3 h 156"/>
              <a:gd name="T44" fmla="*/ 29 w 33"/>
              <a:gd name="T45" fmla="*/ 0 h 156"/>
              <a:gd name="T46" fmla="*/ 24 w 33"/>
              <a:gd name="T47" fmla="*/ 0 h 156"/>
              <a:gd name="T48" fmla="*/ 20 w 33"/>
              <a:gd name="T49" fmla="*/ 3 h 156"/>
              <a:gd name="T50" fmla="*/ 27 w 33"/>
              <a:gd name="T5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 h="156">
                <a:moveTo>
                  <a:pt x="27" y="0"/>
                </a:moveTo>
                <a:lnTo>
                  <a:pt x="20" y="3"/>
                </a:lnTo>
                <a:lnTo>
                  <a:pt x="12" y="28"/>
                </a:lnTo>
                <a:lnTo>
                  <a:pt x="5" y="48"/>
                </a:lnTo>
                <a:lnTo>
                  <a:pt x="2" y="65"/>
                </a:lnTo>
                <a:lnTo>
                  <a:pt x="0" y="80"/>
                </a:lnTo>
                <a:lnTo>
                  <a:pt x="2" y="95"/>
                </a:lnTo>
                <a:lnTo>
                  <a:pt x="5" y="111"/>
                </a:lnTo>
                <a:lnTo>
                  <a:pt x="12" y="131"/>
                </a:lnTo>
                <a:lnTo>
                  <a:pt x="20" y="156"/>
                </a:lnTo>
                <a:lnTo>
                  <a:pt x="33" y="151"/>
                </a:lnTo>
                <a:lnTo>
                  <a:pt x="24" y="126"/>
                </a:lnTo>
                <a:lnTo>
                  <a:pt x="18" y="108"/>
                </a:lnTo>
                <a:lnTo>
                  <a:pt x="14" y="92"/>
                </a:lnTo>
                <a:lnTo>
                  <a:pt x="13" y="80"/>
                </a:lnTo>
                <a:lnTo>
                  <a:pt x="14" y="67"/>
                </a:lnTo>
                <a:lnTo>
                  <a:pt x="18" y="51"/>
                </a:lnTo>
                <a:lnTo>
                  <a:pt x="24" y="33"/>
                </a:lnTo>
                <a:lnTo>
                  <a:pt x="33" y="8"/>
                </a:lnTo>
                <a:lnTo>
                  <a:pt x="27" y="12"/>
                </a:lnTo>
                <a:lnTo>
                  <a:pt x="33" y="8"/>
                </a:lnTo>
                <a:lnTo>
                  <a:pt x="33" y="3"/>
                </a:lnTo>
                <a:lnTo>
                  <a:pt x="29" y="0"/>
                </a:lnTo>
                <a:lnTo>
                  <a:pt x="24" y="0"/>
                </a:lnTo>
                <a:lnTo>
                  <a:pt x="20" y="3"/>
                </a:lnTo>
                <a:lnTo>
                  <a:pt x="2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3" name="Freeform 95">
            <a:extLst>
              <a:ext uri="{FF2B5EF4-FFF2-40B4-BE49-F238E27FC236}">
                <a16:creationId xmlns:a16="http://schemas.microsoft.com/office/drawing/2014/main" id="{03DF0BD3-D5B4-DA2A-42A4-93C00FE71623}"/>
              </a:ext>
            </a:extLst>
          </p:cNvPr>
          <p:cNvSpPr>
            <a:spLocks noChangeAspect="1"/>
          </p:cNvSpPr>
          <p:nvPr/>
        </p:nvSpPr>
        <p:spPr bwMode="auto">
          <a:xfrm>
            <a:off x="8196263" y="3261864"/>
            <a:ext cx="112712" cy="36512"/>
          </a:xfrm>
          <a:custGeom>
            <a:avLst/>
            <a:gdLst>
              <a:gd name="T0" fmla="*/ 149 w 149"/>
              <a:gd name="T1" fmla="*/ 42 h 48"/>
              <a:gd name="T2" fmla="*/ 143 w 149"/>
              <a:gd name="T3" fmla="*/ 36 h 48"/>
              <a:gd name="T4" fmla="*/ 123 w 149"/>
              <a:gd name="T5" fmla="*/ 35 h 48"/>
              <a:gd name="T6" fmla="*/ 102 w 149"/>
              <a:gd name="T7" fmla="*/ 30 h 48"/>
              <a:gd name="T8" fmla="*/ 81 w 149"/>
              <a:gd name="T9" fmla="*/ 25 h 48"/>
              <a:gd name="T10" fmla="*/ 63 w 149"/>
              <a:gd name="T11" fmla="*/ 17 h 48"/>
              <a:gd name="T12" fmla="*/ 45 w 149"/>
              <a:gd name="T13" fmla="*/ 11 h 48"/>
              <a:gd name="T14" fmla="*/ 28 w 149"/>
              <a:gd name="T15" fmla="*/ 6 h 48"/>
              <a:gd name="T16" fmla="*/ 13 w 149"/>
              <a:gd name="T17" fmla="*/ 1 h 48"/>
              <a:gd name="T18" fmla="*/ 0 w 149"/>
              <a:gd name="T19" fmla="*/ 0 h 48"/>
              <a:gd name="T20" fmla="*/ 0 w 149"/>
              <a:gd name="T21" fmla="*/ 12 h 48"/>
              <a:gd name="T22" fmla="*/ 11 w 149"/>
              <a:gd name="T23" fmla="*/ 13 h 48"/>
              <a:gd name="T24" fmla="*/ 23 w 149"/>
              <a:gd name="T25" fmla="*/ 18 h 48"/>
              <a:gd name="T26" fmla="*/ 40 w 149"/>
              <a:gd name="T27" fmla="*/ 23 h 48"/>
              <a:gd name="T28" fmla="*/ 58 w 149"/>
              <a:gd name="T29" fmla="*/ 30 h 48"/>
              <a:gd name="T30" fmla="*/ 78 w 149"/>
              <a:gd name="T31" fmla="*/ 37 h 48"/>
              <a:gd name="T32" fmla="*/ 99 w 149"/>
              <a:gd name="T33" fmla="*/ 42 h 48"/>
              <a:gd name="T34" fmla="*/ 121 w 149"/>
              <a:gd name="T35" fmla="*/ 47 h 48"/>
              <a:gd name="T36" fmla="*/ 143 w 149"/>
              <a:gd name="T37" fmla="*/ 48 h 48"/>
              <a:gd name="T38" fmla="*/ 137 w 149"/>
              <a:gd name="T39" fmla="*/ 42 h 48"/>
              <a:gd name="T40" fmla="*/ 143 w 149"/>
              <a:gd name="T41" fmla="*/ 48 h 48"/>
              <a:gd name="T42" fmla="*/ 147 w 149"/>
              <a:gd name="T43" fmla="*/ 46 h 48"/>
              <a:gd name="T44" fmla="*/ 149 w 149"/>
              <a:gd name="T45" fmla="*/ 42 h 48"/>
              <a:gd name="T46" fmla="*/ 147 w 149"/>
              <a:gd name="T47" fmla="*/ 38 h 48"/>
              <a:gd name="T48" fmla="*/ 143 w 149"/>
              <a:gd name="T49" fmla="*/ 36 h 48"/>
              <a:gd name="T50" fmla="*/ 149 w 149"/>
              <a:gd name="T51" fmla="*/ 4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9" h="48">
                <a:moveTo>
                  <a:pt x="149" y="42"/>
                </a:moveTo>
                <a:lnTo>
                  <a:pt x="143" y="36"/>
                </a:lnTo>
                <a:lnTo>
                  <a:pt x="123" y="35"/>
                </a:lnTo>
                <a:lnTo>
                  <a:pt x="102" y="30"/>
                </a:lnTo>
                <a:lnTo>
                  <a:pt x="81" y="25"/>
                </a:lnTo>
                <a:lnTo>
                  <a:pt x="63" y="17"/>
                </a:lnTo>
                <a:lnTo>
                  <a:pt x="45" y="11"/>
                </a:lnTo>
                <a:lnTo>
                  <a:pt x="28" y="6"/>
                </a:lnTo>
                <a:lnTo>
                  <a:pt x="13" y="1"/>
                </a:lnTo>
                <a:lnTo>
                  <a:pt x="0" y="0"/>
                </a:lnTo>
                <a:lnTo>
                  <a:pt x="0" y="12"/>
                </a:lnTo>
                <a:lnTo>
                  <a:pt x="11" y="13"/>
                </a:lnTo>
                <a:lnTo>
                  <a:pt x="23" y="18"/>
                </a:lnTo>
                <a:lnTo>
                  <a:pt x="40" y="23"/>
                </a:lnTo>
                <a:lnTo>
                  <a:pt x="58" y="30"/>
                </a:lnTo>
                <a:lnTo>
                  <a:pt x="78" y="37"/>
                </a:lnTo>
                <a:lnTo>
                  <a:pt x="99" y="42"/>
                </a:lnTo>
                <a:lnTo>
                  <a:pt x="121" y="47"/>
                </a:lnTo>
                <a:lnTo>
                  <a:pt x="143" y="48"/>
                </a:lnTo>
                <a:lnTo>
                  <a:pt x="137" y="42"/>
                </a:lnTo>
                <a:lnTo>
                  <a:pt x="143" y="48"/>
                </a:lnTo>
                <a:lnTo>
                  <a:pt x="147" y="46"/>
                </a:lnTo>
                <a:lnTo>
                  <a:pt x="149" y="42"/>
                </a:lnTo>
                <a:lnTo>
                  <a:pt x="147" y="38"/>
                </a:lnTo>
                <a:lnTo>
                  <a:pt x="143" y="36"/>
                </a:lnTo>
                <a:lnTo>
                  <a:pt x="149"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4" name="Freeform 96">
            <a:extLst>
              <a:ext uri="{FF2B5EF4-FFF2-40B4-BE49-F238E27FC236}">
                <a16:creationId xmlns:a16="http://schemas.microsoft.com/office/drawing/2014/main" id="{07B96959-69DC-8D03-55DC-79F08FBA4DA1}"/>
              </a:ext>
            </a:extLst>
          </p:cNvPr>
          <p:cNvSpPr>
            <a:spLocks noChangeAspect="1"/>
          </p:cNvSpPr>
          <p:nvPr/>
        </p:nvSpPr>
        <p:spPr bwMode="auto">
          <a:xfrm>
            <a:off x="8301038" y="3293614"/>
            <a:ext cx="139700" cy="171450"/>
          </a:xfrm>
          <a:custGeom>
            <a:avLst/>
            <a:gdLst>
              <a:gd name="T0" fmla="*/ 173 w 186"/>
              <a:gd name="T1" fmla="*/ 221 h 227"/>
              <a:gd name="T2" fmla="*/ 180 w 186"/>
              <a:gd name="T3" fmla="*/ 215 h 227"/>
              <a:gd name="T4" fmla="*/ 165 w 186"/>
              <a:gd name="T5" fmla="*/ 213 h 227"/>
              <a:gd name="T6" fmla="*/ 148 w 186"/>
              <a:gd name="T7" fmla="*/ 210 h 227"/>
              <a:gd name="T8" fmla="*/ 133 w 186"/>
              <a:gd name="T9" fmla="*/ 204 h 227"/>
              <a:gd name="T10" fmla="*/ 118 w 186"/>
              <a:gd name="T11" fmla="*/ 197 h 227"/>
              <a:gd name="T12" fmla="*/ 105 w 186"/>
              <a:gd name="T13" fmla="*/ 187 h 227"/>
              <a:gd name="T14" fmla="*/ 90 w 186"/>
              <a:gd name="T15" fmla="*/ 175 h 227"/>
              <a:gd name="T16" fmla="*/ 77 w 186"/>
              <a:gd name="T17" fmla="*/ 164 h 227"/>
              <a:gd name="T18" fmla="*/ 65 w 186"/>
              <a:gd name="T19" fmla="*/ 149 h 227"/>
              <a:gd name="T20" fmla="*/ 54 w 186"/>
              <a:gd name="T21" fmla="*/ 132 h 227"/>
              <a:gd name="T22" fmla="*/ 44 w 186"/>
              <a:gd name="T23" fmla="*/ 116 h 227"/>
              <a:gd name="T24" fmla="*/ 35 w 186"/>
              <a:gd name="T25" fmla="*/ 97 h 227"/>
              <a:gd name="T26" fmla="*/ 27 w 186"/>
              <a:gd name="T27" fmla="*/ 79 h 227"/>
              <a:gd name="T28" fmla="*/ 21 w 186"/>
              <a:gd name="T29" fmla="*/ 60 h 227"/>
              <a:gd name="T30" fmla="*/ 16 w 186"/>
              <a:gd name="T31" fmla="*/ 40 h 227"/>
              <a:gd name="T32" fmla="*/ 14 w 186"/>
              <a:gd name="T33" fmla="*/ 21 h 227"/>
              <a:gd name="T34" fmla="*/ 12 w 186"/>
              <a:gd name="T35" fmla="*/ 0 h 227"/>
              <a:gd name="T36" fmla="*/ 0 w 186"/>
              <a:gd name="T37" fmla="*/ 0 h 227"/>
              <a:gd name="T38" fmla="*/ 1 w 186"/>
              <a:gd name="T39" fmla="*/ 21 h 227"/>
              <a:gd name="T40" fmla="*/ 4 w 186"/>
              <a:gd name="T41" fmla="*/ 43 h 227"/>
              <a:gd name="T42" fmla="*/ 9 w 186"/>
              <a:gd name="T43" fmla="*/ 63 h 227"/>
              <a:gd name="T44" fmla="*/ 15 w 186"/>
              <a:gd name="T45" fmla="*/ 84 h 227"/>
              <a:gd name="T46" fmla="*/ 22 w 186"/>
              <a:gd name="T47" fmla="*/ 102 h 227"/>
              <a:gd name="T48" fmla="*/ 34 w 186"/>
              <a:gd name="T49" fmla="*/ 121 h 227"/>
              <a:gd name="T50" fmla="*/ 44 w 186"/>
              <a:gd name="T51" fmla="*/ 140 h 227"/>
              <a:gd name="T52" fmla="*/ 55 w 186"/>
              <a:gd name="T53" fmla="*/ 156 h 227"/>
              <a:gd name="T54" fmla="*/ 67 w 186"/>
              <a:gd name="T55" fmla="*/ 171 h 227"/>
              <a:gd name="T56" fmla="*/ 82 w 186"/>
              <a:gd name="T57" fmla="*/ 185 h 227"/>
              <a:gd name="T58" fmla="*/ 97 w 186"/>
              <a:gd name="T59" fmla="*/ 197 h 227"/>
              <a:gd name="T60" fmla="*/ 113 w 186"/>
              <a:gd name="T61" fmla="*/ 207 h 227"/>
              <a:gd name="T62" fmla="*/ 128 w 186"/>
              <a:gd name="T63" fmla="*/ 216 h 227"/>
              <a:gd name="T64" fmla="*/ 146 w 186"/>
              <a:gd name="T65" fmla="*/ 222 h 227"/>
              <a:gd name="T66" fmla="*/ 162 w 186"/>
              <a:gd name="T67" fmla="*/ 226 h 227"/>
              <a:gd name="T68" fmla="*/ 180 w 186"/>
              <a:gd name="T69" fmla="*/ 227 h 227"/>
              <a:gd name="T70" fmla="*/ 186 w 186"/>
              <a:gd name="T71" fmla="*/ 221 h 227"/>
              <a:gd name="T72" fmla="*/ 180 w 186"/>
              <a:gd name="T73" fmla="*/ 227 h 227"/>
              <a:gd name="T74" fmla="*/ 183 w 186"/>
              <a:gd name="T75" fmla="*/ 225 h 227"/>
              <a:gd name="T76" fmla="*/ 186 w 186"/>
              <a:gd name="T77" fmla="*/ 221 h 227"/>
              <a:gd name="T78" fmla="*/ 183 w 186"/>
              <a:gd name="T79" fmla="*/ 217 h 227"/>
              <a:gd name="T80" fmla="*/ 180 w 186"/>
              <a:gd name="T81" fmla="*/ 215 h 227"/>
              <a:gd name="T82" fmla="*/ 173 w 186"/>
              <a:gd name="T83" fmla="*/ 22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86" h="227">
                <a:moveTo>
                  <a:pt x="173" y="221"/>
                </a:moveTo>
                <a:lnTo>
                  <a:pt x="180" y="215"/>
                </a:lnTo>
                <a:lnTo>
                  <a:pt x="165" y="213"/>
                </a:lnTo>
                <a:lnTo>
                  <a:pt x="148" y="210"/>
                </a:lnTo>
                <a:lnTo>
                  <a:pt x="133" y="204"/>
                </a:lnTo>
                <a:lnTo>
                  <a:pt x="118" y="197"/>
                </a:lnTo>
                <a:lnTo>
                  <a:pt x="105" y="187"/>
                </a:lnTo>
                <a:lnTo>
                  <a:pt x="90" y="175"/>
                </a:lnTo>
                <a:lnTo>
                  <a:pt x="77" y="164"/>
                </a:lnTo>
                <a:lnTo>
                  <a:pt x="65" y="149"/>
                </a:lnTo>
                <a:lnTo>
                  <a:pt x="54" y="132"/>
                </a:lnTo>
                <a:lnTo>
                  <a:pt x="44" y="116"/>
                </a:lnTo>
                <a:lnTo>
                  <a:pt x="35" y="97"/>
                </a:lnTo>
                <a:lnTo>
                  <a:pt x="27" y="79"/>
                </a:lnTo>
                <a:lnTo>
                  <a:pt x="21" y="60"/>
                </a:lnTo>
                <a:lnTo>
                  <a:pt x="16" y="40"/>
                </a:lnTo>
                <a:lnTo>
                  <a:pt x="14" y="21"/>
                </a:lnTo>
                <a:lnTo>
                  <a:pt x="12" y="0"/>
                </a:lnTo>
                <a:lnTo>
                  <a:pt x="0" y="0"/>
                </a:lnTo>
                <a:lnTo>
                  <a:pt x="1" y="21"/>
                </a:lnTo>
                <a:lnTo>
                  <a:pt x="4" y="43"/>
                </a:lnTo>
                <a:lnTo>
                  <a:pt x="9" y="63"/>
                </a:lnTo>
                <a:lnTo>
                  <a:pt x="15" y="84"/>
                </a:lnTo>
                <a:lnTo>
                  <a:pt x="22" y="102"/>
                </a:lnTo>
                <a:lnTo>
                  <a:pt x="34" y="121"/>
                </a:lnTo>
                <a:lnTo>
                  <a:pt x="44" y="140"/>
                </a:lnTo>
                <a:lnTo>
                  <a:pt x="55" y="156"/>
                </a:lnTo>
                <a:lnTo>
                  <a:pt x="67" y="171"/>
                </a:lnTo>
                <a:lnTo>
                  <a:pt x="82" y="185"/>
                </a:lnTo>
                <a:lnTo>
                  <a:pt x="97" y="197"/>
                </a:lnTo>
                <a:lnTo>
                  <a:pt x="113" y="207"/>
                </a:lnTo>
                <a:lnTo>
                  <a:pt x="128" y="216"/>
                </a:lnTo>
                <a:lnTo>
                  <a:pt x="146" y="222"/>
                </a:lnTo>
                <a:lnTo>
                  <a:pt x="162" y="226"/>
                </a:lnTo>
                <a:lnTo>
                  <a:pt x="180" y="227"/>
                </a:lnTo>
                <a:lnTo>
                  <a:pt x="186" y="221"/>
                </a:lnTo>
                <a:lnTo>
                  <a:pt x="180" y="227"/>
                </a:lnTo>
                <a:lnTo>
                  <a:pt x="183" y="225"/>
                </a:lnTo>
                <a:lnTo>
                  <a:pt x="186" y="221"/>
                </a:lnTo>
                <a:lnTo>
                  <a:pt x="183" y="217"/>
                </a:lnTo>
                <a:lnTo>
                  <a:pt x="180" y="215"/>
                </a:lnTo>
                <a:lnTo>
                  <a:pt x="173" y="2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5" name="Freeform 97">
            <a:extLst>
              <a:ext uri="{FF2B5EF4-FFF2-40B4-BE49-F238E27FC236}">
                <a16:creationId xmlns:a16="http://schemas.microsoft.com/office/drawing/2014/main" id="{97880375-7BDC-E3A0-130A-C0A4F260E9DD}"/>
              </a:ext>
            </a:extLst>
          </p:cNvPr>
          <p:cNvSpPr>
            <a:spLocks noChangeAspect="1"/>
          </p:cNvSpPr>
          <p:nvPr/>
        </p:nvSpPr>
        <p:spPr bwMode="auto">
          <a:xfrm>
            <a:off x="8426450" y="3336476"/>
            <a:ext cx="36513" cy="122238"/>
          </a:xfrm>
          <a:custGeom>
            <a:avLst/>
            <a:gdLst>
              <a:gd name="T0" fmla="*/ 41 w 49"/>
              <a:gd name="T1" fmla="*/ 0 h 165"/>
              <a:gd name="T2" fmla="*/ 37 w 49"/>
              <a:gd name="T3" fmla="*/ 3 h 165"/>
              <a:gd name="T4" fmla="*/ 20 w 49"/>
              <a:gd name="T5" fmla="*/ 28 h 165"/>
              <a:gd name="T6" fmla="*/ 8 w 49"/>
              <a:gd name="T7" fmla="*/ 49 h 165"/>
              <a:gd name="T8" fmla="*/ 3 w 49"/>
              <a:gd name="T9" fmla="*/ 69 h 165"/>
              <a:gd name="T10" fmla="*/ 0 w 49"/>
              <a:gd name="T11" fmla="*/ 85 h 165"/>
              <a:gd name="T12" fmla="*/ 1 w 49"/>
              <a:gd name="T13" fmla="*/ 101 h 165"/>
              <a:gd name="T14" fmla="*/ 3 w 49"/>
              <a:gd name="T15" fmla="*/ 120 h 165"/>
              <a:gd name="T16" fmla="*/ 5 w 49"/>
              <a:gd name="T17" fmla="*/ 140 h 165"/>
              <a:gd name="T18" fmla="*/ 6 w 49"/>
              <a:gd name="T19" fmla="*/ 165 h 165"/>
              <a:gd name="T20" fmla="*/ 19 w 49"/>
              <a:gd name="T21" fmla="*/ 165 h 165"/>
              <a:gd name="T22" fmla="*/ 18 w 49"/>
              <a:gd name="T23" fmla="*/ 140 h 165"/>
              <a:gd name="T24" fmla="*/ 15 w 49"/>
              <a:gd name="T25" fmla="*/ 120 h 165"/>
              <a:gd name="T26" fmla="*/ 14 w 49"/>
              <a:gd name="T27" fmla="*/ 101 h 165"/>
              <a:gd name="T28" fmla="*/ 13 w 49"/>
              <a:gd name="T29" fmla="*/ 85 h 165"/>
              <a:gd name="T30" fmla="*/ 15 w 49"/>
              <a:gd name="T31" fmla="*/ 71 h 165"/>
              <a:gd name="T32" fmla="*/ 20 w 49"/>
              <a:gd name="T33" fmla="*/ 54 h 165"/>
              <a:gd name="T34" fmla="*/ 30 w 49"/>
              <a:gd name="T35" fmla="*/ 35 h 165"/>
              <a:gd name="T36" fmla="*/ 47 w 49"/>
              <a:gd name="T37" fmla="*/ 10 h 165"/>
              <a:gd name="T38" fmla="*/ 44 w 49"/>
              <a:gd name="T39" fmla="*/ 13 h 165"/>
              <a:gd name="T40" fmla="*/ 47 w 49"/>
              <a:gd name="T41" fmla="*/ 10 h 165"/>
              <a:gd name="T42" fmla="*/ 49 w 49"/>
              <a:gd name="T43" fmla="*/ 5 h 165"/>
              <a:gd name="T44" fmla="*/ 46 w 49"/>
              <a:gd name="T45" fmla="*/ 2 h 165"/>
              <a:gd name="T46" fmla="*/ 42 w 49"/>
              <a:gd name="T47" fmla="*/ 0 h 165"/>
              <a:gd name="T48" fmla="*/ 37 w 49"/>
              <a:gd name="T49" fmla="*/ 3 h 165"/>
              <a:gd name="T50" fmla="*/ 41 w 49"/>
              <a:gd name="T51"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9" h="165">
                <a:moveTo>
                  <a:pt x="41" y="0"/>
                </a:moveTo>
                <a:lnTo>
                  <a:pt x="37" y="3"/>
                </a:lnTo>
                <a:lnTo>
                  <a:pt x="20" y="28"/>
                </a:lnTo>
                <a:lnTo>
                  <a:pt x="8" y="49"/>
                </a:lnTo>
                <a:lnTo>
                  <a:pt x="3" y="69"/>
                </a:lnTo>
                <a:lnTo>
                  <a:pt x="0" y="85"/>
                </a:lnTo>
                <a:lnTo>
                  <a:pt x="1" y="101"/>
                </a:lnTo>
                <a:lnTo>
                  <a:pt x="3" y="120"/>
                </a:lnTo>
                <a:lnTo>
                  <a:pt x="5" y="140"/>
                </a:lnTo>
                <a:lnTo>
                  <a:pt x="6" y="165"/>
                </a:lnTo>
                <a:lnTo>
                  <a:pt x="19" y="165"/>
                </a:lnTo>
                <a:lnTo>
                  <a:pt x="18" y="140"/>
                </a:lnTo>
                <a:lnTo>
                  <a:pt x="15" y="120"/>
                </a:lnTo>
                <a:lnTo>
                  <a:pt x="14" y="101"/>
                </a:lnTo>
                <a:lnTo>
                  <a:pt x="13" y="85"/>
                </a:lnTo>
                <a:lnTo>
                  <a:pt x="15" y="71"/>
                </a:lnTo>
                <a:lnTo>
                  <a:pt x="20" y="54"/>
                </a:lnTo>
                <a:lnTo>
                  <a:pt x="30" y="35"/>
                </a:lnTo>
                <a:lnTo>
                  <a:pt x="47" y="10"/>
                </a:lnTo>
                <a:lnTo>
                  <a:pt x="44" y="13"/>
                </a:lnTo>
                <a:lnTo>
                  <a:pt x="47" y="10"/>
                </a:lnTo>
                <a:lnTo>
                  <a:pt x="49" y="5"/>
                </a:lnTo>
                <a:lnTo>
                  <a:pt x="46" y="2"/>
                </a:lnTo>
                <a:lnTo>
                  <a:pt x="42" y="0"/>
                </a:lnTo>
                <a:lnTo>
                  <a:pt x="37" y="3"/>
                </a:lnTo>
                <a:lnTo>
                  <a:pt x="4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6" name="Freeform 98">
            <a:extLst>
              <a:ext uri="{FF2B5EF4-FFF2-40B4-BE49-F238E27FC236}">
                <a16:creationId xmlns:a16="http://schemas.microsoft.com/office/drawing/2014/main" id="{8C97143C-8F46-88D2-B9CD-D2B6753E8776}"/>
              </a:ext>
            </a:extLst>
          </p:cNvPr>
          <p:cNvSpPr>
            <a:spLocks noChangeAspect="1"/>
          </p:cNvSpPr>
          <p:nvPr/>
        </p:nvSpPr>
        <p:spPr bwMode="auto">
          <a:xfrm>
            <a:off x="8456613" y="3330126"/>
            <a:ext cx="58737" cy="14288"/>
          </a:xfrm>
          <a:custGeom>
            <a:avLst/>
            <a:gdLst>
              <a:gd name="T0" fmla="*/ 66 w 79"/>
              <a:gd name="T1" fmla="*/ 7 h 21"/>
              <a:gd name="T2" fmla="*/ 71 w 79"/>
              <a:gd name="T3" fmla="*/ 0 h 21"/>
              <a:gd name="T4" fmla="*/ 0 w 79"/>
              <a:gd name="T5" fmla="*/ 8 h 21"/>
              <a:gd name="T6" fmla="*/ 3 w 79"/>
              <a:gd name="T7" fmla="*/ 21 h 21"/>
              <a:gd name="T8" fmla="*/ 74 w 79"/>
              <a:gd name="T9" fmla="*/ 12 h 21"/>
              <a:gd name="T10" fmla="*/ 79 w 79"/>
              <a:gd name="T11" fmla="*/ 5 h 21"/>
              <a:gd name="T12" fmla="*/ 74 w 79"/>
              <a:gd name="T13" fmla="*/ 12 h 21"/>
              <a:gd name="T14" fmla="*/ 78 w 79"/>
              <a:gd name="T15" fmla="*/ 10 h 21"/>
              <a:gd name="T16" fmla="*/ 79 w 79"/>
              <a:gd name="T17" fmla="*/ 5 h 21"/>
              <a:gd name="T18" fmla="*/ 76 w 79"/>
              <a:gd name="T19" fmla="*/ 1 h 21"/>
              <a:gd name="T20" fmla="*/ 71 w 79"/>
              <a:gd name="T21" fmla="*/ 0 h 21"/>
              <a:gd name="T22" fmla="*/ 66 w 79"/>
              <a:gd name="T23"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21">
                <a:moveTo>
                  <a:pt x="66" y="7"/>
                </a:moveTo>
                <a:lnTo>
                  <a:pt x="71" y="0"/>
                </a:lnTo>
                <a:lnTo>
                  <a:pt x="0" y="8"/>
                </a:lnTo>
                <a:lnTo>
                  <a:pt x="3" y="21"/>
                </a:lnTo>
                <a:lnTo>
                  <a:pt x="74" y="12"/>
                </a:lnTo>
                <a:lnTo>
                  <a:pt x="79" y="5"/>
                </a:lnTo>
                <a:lnTo>
                  <a:pt x="74" y="12"/>
                </a:lnTo>
                <a:lnTo>
                  <a:pt x="78" y="10"/>
                </a:lnTo>
                <a:lnTo>
                  <a:pt x="79" y="5"/>
                </a:lnTo>
                <a:lnTo>
                  <a:pt x="76" y="1"/>
                </a:lnTo>
                <a:lnTo>
                  <a:pt x="71" y="0"/>
                </a:lnTo>
                <a:lnTo>
                  <a:pt x="66"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7" name="Freeform 99">
            <a:extLst>
              <a:ext uri="{FF2B5EF4-FFF2-40B4-BE49-F238E27FC236}">
                <a16:creationId xmlns:a16="http://schemas.microsoft.com/office/drawing/2014/main" id="{78B80154-B0E2-1B39-EA14-82FB608D8249}"/>
              </a:ext>
            </a:extLst>
          </p:cNvPr>
          <p:cNvSpPr>
            <a:spLocks noChangeAspect="1"/>
          </p:cNvSpPr>
          <p:nvPr/>
        </p:nvSpPr>
        <p:spPr bwMode="auto">
          <a:xfrm>
            <a:off x="8251825" y="2636389"/>
            <a:ext cx="263525" cy="700087"/>
          </a:xfrm>
          <a:custGeom>
            <a:avLst/>
            <a:gdLst>
              <a:gd name="T0" fmla="*/ 0 w 351"/>
              <a:gd name="T1" fmla="*/ 8 h 927"/>
              <a:gd name="T2" fmla="*/ 28 w 351"/>
              <a:gd name="T3" fmla="*/ 55 h 927"/>
              <a:gd name="T4" fmla="*/ 55 w 351"/>
              <a:gd name="T5" fmla="*/ 104 h 927"/>
              <a:gd name="T6" fmla="*/ 83 w 351"/>
              <a:gd name="T7" fmla="*/ 156 h 927"/>
              <a:gd name="T8" fmla="*/ 108 w 351"/>
              <a:gd name="T9" fmla="*/ 211 h 927"/>
              <a:gd name="T10" fmla="*/ 133 w 351"/>
              <a:gd name="T11" fmla="*/ 268 h 927"/>
              <a:gd name="T12" fmla="*/ 157 w 351"/>
              <a:gd name="T13" fmla="*/ 327 h 927"/>
              <a:gd name="T14" fmla="*/ 181 w 351"/>
              <a:gd name="T15" fmla="*/ 388 h 927"/>
              <a:gd name="T16" fmla="*/ 204 w 351"/>
              <a:gd name="T17" fmla="*/ 448 h 927"/>
              <a:gd name="T18" fmla="*/ 226 w 351"/>
              <a:gd name="T19" fmla="*/ 510 h 927"/>
              <a:gd name="T20" fmla="*/ 246 w 351"/>
              <a:gd name="T21" fmla="*/ 571 h 927"/>
              <a:gd name="T22" fmla="*/ 265 w 351"/>
              <a:gd name="T23" fmla="*/ 633 h 927"/>
              <a:gd name="T24" fmla="*/ 283 w 351"/>
              <a:gd name="T25" fmla="*/ 694 h 927"/>
              <a:gd name="T26" fmla="*/ 300 w 351"/>
              <a:gd name="T27" fmla="*/ 755 h 927"/>
              <a:gd name="T28" fmla="*/ 315 w 351"/>
              <a:gd name="T29" fmla="*/ 814 h 927"/>
              <a:gd name="T30" fmla="*/ 327 w 351"/>
              <a:gd name="T31" fmla="*/ 871 h 927"/>
              <a:gd name="T32" fmla="*/ 338 w 351"/>
              <a:gd name="T33" fmla="*/ 927 h 927"/>
              <a:gd name="T34" fmla="*/ 346 w 351"/>
              <a:gd name="T35" fmla="*/ 897 h 927"/>
              <a:gd name="T36" fmla="*/ 333 w 351"/>
              <a:gd name="T37" fmla="*/ 840 h 927"/>
              <a:gd name="T38" fmla="*/ 320 w 351"/>
              <a:gd name="T39" fmla="*/ 781 h 927"/>
              <a:gd name="T40" fmla="*/ 303 w 351"/>
              <a:gd name="T41" fmla="*/ 721 h 927"/>
              <a:gd name="T42" fmla="*/ 287 w 351"/>
              <a:gd name="T43" fmla="*/ 661 h 927"/>
              <a:gd name="T44" fmla="*/ 268 w 351"/>
              <a:gd name="T45" fmla="*/ 599 h 927"/>
              <a:gd name="T46" fmla="*/ 249 w 351"/>
              <a:gd name="T47" fmla="*/ 537 h 927"/>
              <a:gd name="T48" fmla="*/ 227 w 351"/>
              <a:gd name="T49" fmla="*/ 474 h 927"/>
              <a:gd name="T50" fmla="*/ 205 w 351"/>
              <a:gd name="T51" fmla="*/ 413 h 927"/>
              <a:gd name="T52" fmla="*/ 181 w 351"/>
              <a:gd name="T53" fmla="*/ 352 h 927"/>
              <a:gd name="T54" fmla="*/ 157 w 351"/>
              <a:gd name="T55" fmla="*/ 293 h 927"/>
              <a:gd name="T56" fmla="*/ 133 w 351"/>
              <a:gd name="T57" fmla="*/ 235 h 927"/>
              <a:gd name="T58" fmla="*/ 106 w 351"/>
              <a:gd name="T59" fmla="*/ 178 h 927"/>
              <a:gd name="T60" fmla="*/ 79 w 351"/>
              <a:gd name="T61" fmla="*/ 125 h 927"/>
              <a:gd name="T62" fmla="*/ 51 w 351"/>
              <a:gd name="T63" fmla="*/ 72 h 927"/>
              <a:gd name="T64" fmla="*/ 24 w 351"/>
              <a:gd name="T65" fmla="*/ 24 h 927"/>
              <a:gd name="T66" fmla="*/ 10 w 351"/>
              <a:gd name="T67"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1" h="927">
                <a:moveTo>
                  <a:pt x="0" y="8"/>
                </a:moveTo>
                <a:lnTo>
                  <a:pt x="0" y="8"/>
                </a:lnTo>
                <a:lnTo>
                  <a:pt x="14" y="31"/>
                </a:lnTo>
                <a:lnTo>
                  <a:pt x="28" y="55"/>
                </a:lnTo>
                <a:lnTo>
                  <a:pt x="41" y="77"/>
                </a:lnTo>
                <a:lnTo>
                  <a:pt x="55" y="104"/>
                </a:lnTo>
                <a:lnTo>
                  <a:pt x="69" y="130"/>
                </a:lnTo>
                <a:lnTo>
                  <a:pt x="83" y="156"/>
                </a:lnTo>
                <a:lnTo>
                  <a:pt x="94" y="183"/>
                </a:lnTo>
                <a:lnTo>
                  <a:pt x="108" y="211"/>
                </a:lnTo>
                <a:lnTo>
                  <a:pt x="120" y="240"/>
                </a:lnTo>
                <a:lnTo>
                  <a:pt x="133" y="268"/>
                </a:lnTo>
                <a:lnTo>
                  <a:pt x="145" y="298"/>
                </a:lnTo>
                <a:lnTo>
                  <a:pt x="157" y="327"/>
                </a:lnTo>
                <a:lnTo>
                  <a:pt x="169" y="357"/>
                </a:lnTo>
                <a:lnTo>
                  <a:pt x="181" y="388"/>
                </a:lnTo>
                <a:lnTo>
                  <a:pt x="192" y="418"/>
                </a:lnTo>
                <a:lnTo>
                  <a:pt x="204" y="448"/>
                </a:lnTo>
                <a:lnTo>
                  <a:pt x="215" y="479"/>
                </a:lnTo>
                <a:lnTo>
                  <a:pt x="226" y="510"/>
                </a:lnTo>
                <a:lnTo>
                  <a:pt x="236" y="542"/>
                </a:lnTo>
                <a:lnTo>
                  <a:pt x="246" y="571"/>
                </a:lnTo>
                <a:lnTo>
                  <a:pt x="256" y="601"/>
                </a:lnTo>
                <a:lnTo>
                  <a:pt x="265" y="633"/>
                </a:lnTo>
                <a:lnTo>
                  <a:pt x="275" y="664"/>
                </a:lnTo>
                <a:lnTo>
                  <a:pt x="283" y="694"/>
                </a:lnTo>
                <a:lnTo>
                  <a:pt x="291" y="724"/>
                </a:lnTo>
                <a:lnTo>
                  <a:pt x="300" y="755"/>
                </a:lnTo>
                <a:lnTo>
                  <a:pt x="307" y="784"/>
                </a:lnTo>
                <a:lnTo>
                  <a:pt x="315" y="814"/>
                </a:lnTo>
                <a:lnTo>
                  <a:pt x="321" y="842"/>
                </a:lnTo>
                <a:lnTo>
                  <a:pt x="327" y="871"/>
                </a:lnTo>
                <a:lnTo>
                  <a:pt x="333" y="900"/>
                </a:lnTo>
                <a:lnTo>
                  <a:pt x="338" y="927"/>
                </a:lnTo>
                <a:lnTo>
                  <a:pt x="351" y="925"/>
                </a:lnTo>
                <a:lnTo>
                  <a:pt x="346" y="897"/>
                </a:lnTo>
                <a:lnTo>
                  <a:pt x="340" y="868"/>
                </a:lnTo>
                <a:lnTo>
                  <a:pt x="333" y="840"/>
                </a:lnTo>
                <a:lnTo>
                  <a:pt x="327" y="811"/>
                </a:lnTo>
                <a:lnTo>
                  <a:pt x="320" y="781"/>
                </a:lnTo>
                <a:lnTo>
                  <a:pt x="312" y="752"/>
                </a:lnTo>
                <a:lnTo>
                  <a:pt x="303" y="721"/>
                </a:lnTo>
                <a:lnTo>
                  <a:pt x="296" y="691"/>
                </a:lnTo>
                <a:lnTo>
                  <a:pt x="287" y="661"/>
                </a:lnTo>
                <a:lnTo>
                  <a:pt x="277" y="630"/>
                </a:lnTo>
                <a:lnTo>
                  <a:pt x="268" y="599"/>
                </a:lnTo>
                <a:lnTo>
                  <a:pt x="259" y="566"/>
                </a:lnTo>
                <a:lnTo>
                  <a:pt x="249" y="537"/>
                </a:lnTo>
                <a:lnTo>
                  <a:pt x="239" y="505"/>
                </a:lnTo>
                <a:lnTo>
                  <a:pt x="227" y="474"/>
                </a:lnTo>
                <a:lnTo>
                  <a:pt x="216" y="443"/>
                </a:lnTo>
                <a:lnTo>
                  <a:pt x="205" y="413"/>
                </a:lnTo>
                <a:lnTo>
                  <a:pt x="194" y="383"/>
                </a:lnTo>
                <a:lnTo>
                  <a:pt x="181" y="352"/>
                </a:lnTo>
                <a:lnTo>
                  <a:pt x="170" y="322"/>
                </a:lnTo>
                <a:lnTo>
                  <a:pt x="157" y="293"/>
                </a:lnTo>
                <a:lnTo>
                  <a:pt x="145" y="263"/>
                </a:lnTo>
                <a:lnTo>
                  <a:pt x="133" y="235"/>
                </a:lnTo>
                <a:lnTo>
                  <a:pt x="120" y="206"/>
                </a:lnTo>
                <a:lnTo>
                  <a:pt x="106" y="178"/>
                </a:lnTo>
                <a:lnTo>
                  <a:pt x="93" y="151"/>
                </a:lnTo>
                <a:lnTo>
                  <a:pt x="79" y="125"/>
                </a:lnTo>
                <a:lnTo>
                  <a:pt x="65" y="99"/>
                </a:lnTo>
                <a:lnTo>
                  <a:pt x="51" y="72"/>
                </a:lnTo>
                <a:lnTo>
                  <a:pt x="38" y="47"/>
                </a:lnTo>
                <a:lnTo>
                  <a:pt x="24" y="24"/>
                </a:lnTo>
                <a:lnTo>
                  <a:pt x="10" y="0"/>
                </a:lnTo>
                <a:lnTo>
                  <a:pt x="10" y="0"/>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8" name="Freeform 100">
            <a:extLst>
              <a:ext uri="{FF2B5EF4-FFF2-40B4-BE49-F238E27FC236}">
                <a16:creationId xmlns:a16="http://schemas.microsoft.com/office/drawing/2014/main" id="{691C04BC-E549-028D-A489-9A47ACDCD4B0}"/>
              </a:ext>
            </a:extLst>
          </p:cNvPr>
          <p:cNvSpPr>
            <a:spLocks noChangeAspect="1"/>
          </p:cNvSpPr>
          <p:nvPr/>
        </p:nvSpPr>
        <p:spPr bwMode="auto">
          <a:xfrm>
            <a:off x="7481888" y="1777551"/>
            <a:ext cx="777875" cy="865188"/>
          </a:xfrm>
          <a:custGeom>
            <a:avLst/>
            <a:gdLst>
              <a:gd name="T0" fmla="*/ 0 w 1031"/>
              <a:gd name="T1" fmla="*/ 10 h 1146"/>
              <a:gd name="T2" fmla="*/ 67 w 1031"/>
              <a:gd name="T3" fmla="*/ 56 h 1146"/>
              <a:gd name="T4" fmla="*/ 136 w 1031"/>
              <a:gd name="T5" fmla="*/ 109 h 1146"/>
              <a:gd name="T6" fmla="*/ 203 w 1031"/>
              <a:gd name="T7" fmla="*/ 164 h 1146"/>
              <a:gd name="T8" fmla="*/ 272 w 1031"/>
              <a:gd name="T9" fmla="*/ 224 h 1146"/>
              <a:gd name="T10" fmla="*/ 340 w 1031"/>
              <a:gd name="T11" fmla="*/ 286 h 1146"/>
              <a:gd name="T12" fmla="*/ 406 w 1031"/>
              <a:gd name="T13" fmla="*/ 353 h 1146"/>
              <a:gd name="T14" fmla="*/ 474 w 1031"/>
              <a:gd name="T15" fmla="*/ 422 h 1146"/>
              <a:gd name="T16" fmla="*/ 540 w 1031"/>
              <a:gd name="T17" fmla="*/ 494 h 1146"/>
              <a:gd name="T18" fmla="*/ 605 w 1031"/>
              <a:gd name="T19" fmla="*/ 569 h 1146"/>
              <a:gd name="T20" fmla="*/ 669 w 1031"/>
              <a:gd name="T21" fmla="*/ 646 h 1146"/>
              <a:gd name="T22" fmla="*/ 733 w 1031"/>
              <a:gd name="T23" fmla="*/ 726 h 1146"/>
              <a:gd name="T24" fmla="*/ 794 w 1031"/>
              <a:gd name="T25" fmla="*/ 807 h 1146"/>
              <a:gd name="T26" fmla="*/ 854 w 1031"/>
              <a:gd name="T27" fmla="*/ 891 h 1146"/>
              <a:gd name="T28" fmla="*/ 912 w 1031"/>
              <a:gd name="T29" fmla="*/ 975 h 1146"/>
              <a:gd name="T30" fmla="*/ 968 w 1031"/>
              <a:gd name="T31" fmla="*/ 1059 h 1146"/>
              <a:gd name="T32" fmla="*/ 1021 w 1031"/>
              <a:gd name="T33" fmla="*/ 1146 h 1146"/>
              <a:gd name="T34" fmla="*/ 1005 w 1031"/>
              <a:gd name="T35" fmla="*/ 1096 h 1146"/>
              <a:gd name="T36" fmla="*/ 950 w 1031"/>
              <a:gd name="T37" fmla="*/ 1010 h 1146"/>
              <a:gd name="T38" fmla="*/ 893 w 1031"/>
              <a:gd name="T39" fmla="*/ 925 h 1146"/>
              <a:gd name="T40" fmla="*/ 834 w 1031"/>
              <a:gd name="T41" fmla="*/ 841 h 1146"/>
              <a:gd name="T42" fmla="*/ 773 w 1031"/>
              <a:gd name="T43" fmla="*/ 759 h 1146"/>
              <a:gd name="T44" fmla="*/ 711 w 1031"/>
              <a:gd name="T45" fmla="*/ 679 h 1146"/>
              <a:gd name="T46" fmla="*/ 647 w 1031"/>
              <a:gd name="T47" fmla="*/ 600 h 1146"/>
              <a:gd name="T48" fmla="*/ 582 w 1031"/>
              <a:gd name="T49" fmla="*/ 524 h 1146"/>
              <a:gd name="T50" fmla="*/ 516 w 1031"/>
              <a:gd name="T51" fmla="*/ 449 h 1146"/>
              <a:gd name="T52" fmla="*/ 450 w 1031"/>
              <a:gd name="T53" fmla="*/ 378 h 1146"/>
              <a:gd name="T54" fmla="*/ 383 w 1031"/>
              <a:gd name="T55" fmla="*/ 310 h 1146"/>
              <a:gd name="T56" fmla="*/ 313 w 1031"/>
              <a:gd name="T57" fmla="*/ 245 h 1146"/>
              <a:gd name="T58" fmla="*/ 245 w 1031"/>
              <a:gd name="T59" fmla="*/ 184 h 1146"/>
              <a:gd name="T60" fmla="*/ 177 w 1031"/>
              <a:gd name="T61" fmla="*/ 125 h 1146"/>
              <a:gd name="T62" fmla="*/ 108 w 1031"/>
              <a:gd name="T63" fmla="*/ 73 h 1146"/>
              <a:gd name="T64" fmla="*/ 41 w 1031"/>
              <a:gd name="T65" fmla="*/ 23 h 1146"/>
              <a:gd name="T66" fmla="*/ 7 w 1031"/>
              <a:gd name="T67" fmla="*/ 0 h 1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31" h="1146">
                <a:moveTo>
                  <a:pt x="0" y="10"/>
                </a:moveTo>
                <a:lnTo>
                  <a:pt x="0" y="10"/>
                </a:lnTo>
                <a:lnTo>
                  <a:pt x="33" y="33"/>
                </a:lnTo>
                <a:lnTo>
                  <a:pt x="67" y="56"/>
                </a:lnTo>
                <a:lnTo>
                  <a:pt x="101" y="83"/>
                </a:lnTo>
                <a:lnTo>
                  <a:pt x="136" y="109"/>
                </a:lnTo>
                <a:lnTo>
                  <a:pt x="169" y="135"/>
                </a:lnTo>
                <a:lnTo>
                  <a:pt x="203" y="164"/>
                </a:lnTo>
                <a:lnTo>
                  <a:pt x="238" y="194"/>
                </a:lnTo>
                <a:lnTo>
                  <a:pt x="272" y="224"/>
                </a:lnTo>
                <a:lnTo>
                  <a:pt x="305" y="255"/>
                </a:lnTo>
                <a:lnTo>
                  <a:pt x="340" y="286"/>
                </a:lnTo>
                <a:lnTo>
                  <a:pt x="373" y="320"/>
                </a:lnTo>
                <a:lnTo>
                  <a:pt x="406" y="353"/>
                </a:lnTo>
                <a:lnTo>
                  <a:pt x="440" y="386"/>
                </a:lnTo>
                <a:lnTo>
                  <a:pt x="474" y="422"/>
                </a:lnTo>
                <a:lnTo>
                  <a:pt x="506" y="457"/>
                </a:lnTo>
                <a:lnTo>
                  <a:pt x="540" y="494"/>
                </a:lnTo>
                <a:lnTo>
                  <a:pt x="572" y="532"/>
                </a:lnTo>
                <a:lnTo>
                  <a:pt x="605" y="569"/>
                </a:lnTo>
                <a:lnTo>
                  <a:pt x="637" y="608"/>
                </a:lnTo>
                <a:lnTo>
                  <a:pt x="669" y="646"/>
                </a:lnTo>
                <a:lnTo>
                  <a:pt x="701" y="686"/>
                </a:lnTo>
                <a:lnTo>
                  <a:pt x="733" y="726"/>
                </a:lnTo>
                <a:lnTo>
                  <a:pt x="763" y="766"/>
                </a:lnTo>
                <a:lnTo>
                  <a:pt x="794" y="807"/>
                </a:lnTo>
                <a:lnTo>
                  <a:pt x="824" y="849"/>
                </a:lnTo>
                <a:lnTo>
                  <a:pt x="854" y="891"/>
                </a:lnTo>
                <a:lnTo>
                  <a:pt x="883" y="932"/>
                </a:lnTo>
                <a:lnTo>
                  <a:pt x="912" y="975"/>
                </a:lnTo>
                <a:lnTo>
                  <a:pt x="940" y="1017"/>
                </a:lnTo>
                <a:lnTo>
                  <a:pt x="968" y="1059"/>
                </a:lnTo>
                <a:lnTo>
                  <a:pt x="995" y="1103"/>
                </a:lnTo>
                <a:lnTo>
                  <a:pt x="1021" y="1146"/>
                </a:lnTo>
                <a:lnTo>
                  <a:pt x="1031" y="1138"/>
                </a:lnTo>
                <a:lnTo>
                  <a:pt x="1005" y="1096"/>
                </a:lnTo>
                <a:lnTo>
                  <a:pt x="978" y="1052"/>
                </a:lnTo>
                <a:lnTo>
                  <a:pt x="950" y="1010"/>
                </a:lnTo>
                <a:lnTo>
                  <a:pt x="921" y="967"/>
                </a:lnTo>
                <a:lnTo>
                  <a:pt x="893" y="925"/>
                </a:lnTo>
                <a:lnTo>
                  <a:pt x="864" y="884"/>
                </a:lnTo>
                <a:lnTo>
                  <a:pt x="834" y="841"/>
                </a:lnTo>
                <a:lnTo>
                  <a:pt x="804" y="800"/>
                </a:lnTo>
                <a:lnTo>
                  <a:pt x="773" y="759"/>
                </a:lnTo>
                <a:lnTo>
                  <a:pt x="743" y="719"/>
                </a:lnTo>
                <a:lnTo>
                  <a:pt x="711" y="679"/>
                </a:lnTo>
                <a:lnTo>
                  <a:pt x="679" y="639"/>
                </a:lnTo>
                <a:lnTo>
                  <a:pt x="647" y="600"/>
                </a:lnTo>
                <a:lnTo>
                  <a:pt x="615" y="562"/>
                </a:lnTo>
                <a:lnTo>
                  <a:pt x="582" y="524"/>
                </a:lnTo>
                <a:lnTo>
                  <a:pt x="550" y="487"/>
                </a:lnTo>
                <a:lnTo>
                  <a:pt x="516" y="449"/>
                </a:lnTo>
                <a:lnTo>
                  <a:pt x="484" y="414"/>
                </a:lnTo>
                <a:lnTo>
                  <a:pt x="450" y="378"/>
                </a:lnTo>
                <a:lnTo>
                  <a:pt x="416" y="343"/>
                </a:lnTo>
                <a:lnTo>
                  <a:pt x="383" y="310"/>
                </a:lnTo>
                <a:lnTo>
                  <a:pt x="348" y="276"/>
                </a:lnTo>
                <a:lnTo>
                  <a:pt x="313" y="245"/>
                </a:lnTo>
                <a:lnTo>
                  <a:pt x="279" y="214"/>
                </a:lnTo>
                <a:lnTo>
                  <a:pt x="245" y="184"/>
                </a:lnTo>
                <a:lnTo>
                  <a:pt x="210" y="154"/>
                </a:lnTo>
                <a:lnTo>
                  <a:pt x="177" y="125"/>
                </a:lnTo>
                <a:lnTo>
                  <a:pt x="143" y="99"/>
                </a:lnTo>
                <a:lnTo>
                  <a:pt x="108" y="73"/>
                </a:lnTo>
                <a:lnTo>
                  <a:pt x="74" y="46"/>
                </a:lnTo>
                <a:lnTo>
                  <a:pt x="41" y="23"/>
                </a:lnTo>
                <a:lnTo>
                  <a:pt x="7" y="0"/>
                </a:lnTo>
                <a:lnTo>
                  <a:pt x="7" y="0"/>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9" name="Freeform 101">
            <a:extLst>
              <a:ext uri="{FF2B5EF4-FFF2-40B4-BE49-F238E27FC236}">
                <a16:creationId xmlns:a16="http://schemas.microsoft.com/office/drawing/2014/main" id="{0121C9A9-1EF8-350D-85B4-D01F3BDA740A}"/>
              </a:ext>
            </a:extLst>
          </p:cNvPr>
          <p:cNvSpPr>
            <a:spLocks noChangeAspect="1"/>
          </p:cNvSpPr>
          <p:nvPr/>
        </p:nvSpPr>
        <p:spPr bwMode="auto">
          <a:xfrm>
            <a:off x="6892925" y="1477514"/>
            <a:ext cx="595313" cy="307975"/>
          </a:xfrm>
          <a:custGeom>
            <a:avLst/>
            <a:gdLst>
              <a:gd name="T0" fmla="*/ 5 w 791"/>
              <a:gd name="T1" fmla="*/ 13 h 408"/>
              <a:gd name="T2" fmla="*/ 4 w 791"/>
              <a:gd name="T3" fmla="*/ 13 h 408"/>
              <a:gd name="T4" fmla="*/ 50 w 791"/>
              <a:gd name="T5" fmla="*/ 29 h 408"/>
              <a:gd name="T6" fmla="*/ 96 w 791"/>
              <a:gd name="T7" fmla="*/ 46 h 408"/>
              <a:gd name="T8" fmla="*/ 145 w 791"/>
              <a:gd name="T9" fmla="*/ 66 h 408"/>
              <a:gd name="T10" fmla="*/ 195 w 791"/>
              <a:gd name="T11" fmla="*/ 86 h 408"/>
              <a:gd name="T12" fmla="*/ 245 w 791"/>
              <a:gd name="T13" fmla="*/ 109 h 408"/>
              <a:gd name="T14" fmla="*/ 296 w 791"/>
              <a:gd name="T15" fmla="*/ 132 h 408"/>
              <a:gd name="T16" fmla="*/ 347 w 791"/>
              <a:gd name="T17" fmla="*/ 156 h 408"/>
              <a:gd name="T18" fmla="*/ 398 w 791"/>
              <a:gd name="T19" fmla="*/ 182 h 408"/>
              <a:gd name="T20" fmla="*/ 449 w 791"/>
              <a:gd name="T21" fmla="*/ 209 h 408"/>
              <a:gd name="T22" fmla="*/ 500 w 791"/>
              <a:gd name="T23" fmla="*/ 236 h 408"/>
              <a:gd name="T24" fmla="*/ 550 w 791"/>
              <a:gd name="T25" fmla="*/ 265 h 408"/>
              <a:gd name="T26" fmla="*/ 600 w 791"/>
              <a:gd name="T27" fmla="*/ 292 h 408"/>
              <a:gd name="T28" fmla="*/ 646 w 791"/>
              <a:gd name="T29" fmla="*/ 321 h 408"/>
              <a:gd name="T30" fmla="*/ 694 w 791"/>
              <a:gd name="T31" fmla="*/ 351 h 408"/>
              <a:gd name="T32" fmla="*/ 740 w 791"/>
              <a:gd name="T33" fmla="*/ 379 h 408"/>
              <a:gd name="T34" fmla="*/ 784 w 791"/>
              <a:gd name="T35" fmla="*/ 408 h 408"/>
              <a:gd name="T36" fmla="*/ 791 w 791"/>
              <a:gd name="T37" fmla="*/ 398 h 408"/>
              <a:gd name="T38" fmla="*/ 747 w 791"/>
              <a:gd name="T39" fmla="*/ 369 h 408"/>
              <a:gd name="T40" fmla="*/ 701 w 791"/>
              <a:gd name="T41" fmla="*/ 341 h 408"/>
              <a:gd name="T42" fmla="*/ 654 w 791"/>
              <a:gd name="T43" fmla="*/ 311 h 408"/>
              <a:gd name="T44" fmla="*/ 605 w 791"/>
              <a:gd name="T45" fmla="*/ 282 h 408"/>
              <a:gd name="T46" fmla="*/ 555 w 791"/>
              <a:gd name="T47" fmla="*/ 255 h 408"/>
              <a:gd name="T48" fmla="*/ 505 w 791"/>
              <a:gd name="T49" fmla="*/ 226 h 408"/>
              <a:gd name="T50" fmla="*/ 454 w 791"/>
              <a:gd name="T51" fmla="*/ 199 h 408"/>
              <a:gd name="T52" fmla="*/ 403 w 791"/>
              <a:gd name="T53" fmla="*/ 172 h 408"/>
              <a:gd name="T54" fmla="*/ 352 w 791"/>
              <a:gd name="T55" fmla="*/ 146 h 408"/>
              <a:gd name="T56" fmla="*/ 301 w 791"/>
              <a:gd name="T57" fmla="*/ 120 h 408"/>
              <a:gd name="T58" fmla="*/ 250 w 791"/>
              <a:gd name="T59" fmla="*/ 96 h 408"/>
              <a:gd name="T60" fmla="*/ 200 w 791"/>
              <a:gd name="T61" fmla="*/ 74 h 408"/>
              <a:gd name="T62" fmla="*/ 150 w 791"/>
              <a:gd name="T63" fmla="*/ 54 h 408"/>
              <a:gd name="T64" fmla="*/ 101 w 791"/>
              <a:gd name="T65" fmla="*/ 34 h 408"/>
              <a:gd name="T66" fmla="*/ 55 w 791"/>
              <a:gd name="T67" fmla="*/ 16 h 408"/>
              <a:gd name="T68" fmla="*/ 9 w 791"/>
              <a:gd name="T69" fmla="*/ 0 h 408"/>
              <a:gd name="T70" fmla="*/ 8 w 791"/>
              <a:gd name="T71" fmla="*/ 0 h 408"/>
              <a:gd name="T72" fmla="*/ 9 w 791"/>
              <a:gd name="T73" fmla="*/ 0 h 408"/>
              <a:gd name="T74" fmla="*/ 4 w 791"/>
              <a:gd name="T75" fmla="*/ 0 h 408"/>
              <a:gd name="T76" fmla="*/ 1 w 791"/>
              <a:gd name="T77" fmla="*/ 4 h 408"/>
              <a:gd name="T78" fmla="*/ 0 w 791"/>
              <a:gd name="T79" fmla="*/ 9 h 408"/>
              <a:gd name="T80" fmla="*/ 4 w 791"/>
              <a:gd name="T81" fmla="*/ 13 h 408"/>
              <a:gd name="T82" fmla="*/ 5 w 791"/>
              <a:gd name="T83" fmla="*/ 13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91" h="408">
                <a:moveTo>
                  <a:pt x="5" y="13"/>
                </a:moveTo>
                <a:lnTo>
                  <a:pt x="4" y="13"/>
                </a:lnTo>
                <a:lnTo>
                  <a:pt x="50" y="29"/>
                </a:lnTo>
                <a:lnTo>
                  <a:pt x="96" y="46"/>
                </a:lnTo>
                <a:lnTo>
                  <a:pt x="145" y="66"/>
                </a:lnTo>
                <a:lnTo>
                  <a:pt x="195" y="86"/>
                </a:lnTo>
                <a:lnTo>
                  <a:pt x="245" y="109"/>
                </a:lnTo>
                <a:lnTo>
                  <a:pt x="296" y="132"/>
                </a:lnTo>
                <a:lnTo>
                  <a:pt x="347" y="156"/>
                </a:lnTo>
                <a:lnTo>
                  <a:pt x="398" y="182"/>
                </a:lnTo>
                <a:lnTo>
                  <a:pt x="449" y="209"/>
                </a:lnTo>
                <a:lnTo>
                  <a:pt x="500" y="236"/>
                </a:lnTo>
                <a:lnTo>
                  <a:pt x="550" y="265"/>
                </a:lnTo>
                <a:lnTo>
                  <a:pt x="600" y="292"/>
                </a:lnTo>
                <a:lnTo>
                  <a:pt x="646" y="321"/>
                </a:lnTo>
                <a:lnTo>
                  <a:pt x="694" y="351"/>
                </a:lnTo>
                <a:lnTo>
                  <a:pt x="740" y="379"/>
                </a:lnTo>
                <a:lnTo>
                  <a:pt x="784" y="408"/>
                </a:lnTo>
                <a:lnTo>
                  <a:pt x="791" y="398"/>
                </a:lnTo>
                <a:lnTo>
                  <a:pt x="747" y="369"/>
                </a:lnTo>
                <a:lnTo>
                  <a:pt x="701" y="341"/>
                </a:lnTo>
                <a:lnTo>
                  <a:pt x="654" y="311"/>
                </a:lnTo>
                <a:lnTo>
                  <a:pt x="605" y="282"/>
                </a:lnTo>
                <a:lnTo>
                  <a:pt x="555" y="255"/>
                </a:lnTo>
                <a:lnTo>
                  <a:pt x="505" y="226"/>
                </a:lnTo>
                <a:lnTo>
                  <a:pt x="454" y="199"/>
                </a:lnTo>
                <a:lnTo>
                  <a:pt x="403" y="172"/>
                </a:lnTo>
                <a:lnTo>
                  <a:pt x="352" y="146"/>
                </a:lnTo>
                <a:lnTo>
                  <a:pt x="301" y="120"/>
                </a:lnTo>
                <a:lnTo>
                  <a:pt x="250" y="96"/>
                </a:lnTo>
                <a:lnTo>
                  <a:pt x="200" y="74"/>
                </a:lnTo>
                <a:lnTo>
                  <a:pt x="150" y="54"/>
                </a:lnTo>
                <a:lnTo>
                  <a:pt x="101" y="34"/>
                </a:lnTo>
                <a:lnTo>
                  <a:pt x="55" y="16"/>
                </a:lnTo>
                <a:lnTo>
                  <a:pt x="9" y="0"/>
                </a:lnTo>
                <a:lnTo>
                  <a:pt x="8" y="0"/>
                </a:lnTo>
                <a:lnTo>
                  <a:pt x="9" y="0"/>
                </a:lnTo>
                <a:lnTo>
                  <a:pt x="4" y="0"/>
                </a:lnTo>
                <a:lnTo>
                  <a:pt x="1" y="4"/>
                </a:lnTo>
                <a:lnTo>
                  <a:pt x="0" y="9"/>
                </a:lnTo>
                <a:lnTo>
                  <a:pt x="4" y="13"/>
                </a:lnTo>
                <a:lnTo>
                  <a:pt x="5"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0" name="Freeform 102">
            <a:extLst>
              <a:ext uri="{FF2B5EF4-FFF2-40B4-BE49-F238E27FC236}">
                <a16:creationId xmlns:a16="http://schemas.microsoft.com/office/drawing/2014/main" id="{D7F40E04-E70F-3412-54A3-0E8FF9C0F920}"/>
              </a:ext>
            </a:extLst>
          </p:cNvPr>
          <p:cNvSpPr>
            <a:spLocks noChangeAspect="1"/>
          </p:cNvSpPr>
          <p:nvPr/>
        </p:nvSpPr>
        <p:spPr bwMode="auto">
          <a:xfrm>
            <a:off x="6832600" y="1472751"/>
            <a:ext cx="63500" cy="14288"/>
          </a:xfrm>
          <a:custGeom>
            <a:avLst/>
            <a:gdLst>
              <a:gd name="T0" fmla="*/ 10 w 86"/>
              <a:gd name="T1" fmla="*/ 10 h 22"/>
              <a:gd name="T2" fmla="*/ 3 w 86"/>
              <a:gd name="T3" fmla="*/ 13 h 22"/>
              <a:gd name="T4" fmla="*/ 83 w 86"/>
              <a:gd name="T5" fmla="*/ 22 h 22"/>
              <a:gd name="T6" fmla="*/ 86 w 86"/>
              <a:gd name="T7" fmla="*/ 9 h 22"/>
              <a:gd name="T8" fmla="*/ 6 w 86"/>
              <a:gd name="T9" fmla="*/ 0 h 22"/>
              <a:gd name="T10" fmla="*/ 0 w 86"/>
              <a:gd name="T11" fmla="*/ 3 h 22"/>
              <a:gd name="T12" fmla="*/ 6 w 86"/>
              <a:gd name="T13" fmla="*/ 0 h 22"/>
              <a:gd name="T14" fmla="*/ 1 w 86"/>
              <a:gd name="T15" fmla="*/ 2 h 22"/>
              <a:gd name="T16" fmla="*/ 0 w 86"/>
              <a:gd name="T17" fmla="*/ 5 h 22"/>
              <a:gd name="T18" fmla="*/ 0 w 86"/>
              <a:gd name="T19" fmla="*/ 10 h 22"/>
              <a:gd name="T20" fmla="*/ 3 w 86"/>
              <a:gd name="T21" fmla="*/ 13 h 22"/>
              <a:gd name="T22" fmla="*/ 10 w 86"/>
              <a:gd name="T23" fmla="*/ 1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 h="22">
                <a:moveTo>
                  <a:pt x="10" y="10"/>
                </a:moveTo>
                <a:lnTo>
                  <a:pt x="3" y="13"/>
                </a:lnTo>
                <a:lnTo>
                  <a:pt x="83" y="22"/>
                </a:lnTo>
                <a:lnTo>
                  <a:pt x="86" y="9"/>
                </a:lnTo>
                <a:lnTo>
                  <a:pt x="6" y="0"/>
                </a:lnTo>
                <a:lnTo>
                  <a:pt x="0" y="3"/>
                </a:lnTo>
                <a:lnTo>
                  <a:pt x="6" y="0"/>
                </a:lnTo>
                <a:lnTo>
                  <a:pt x="1" y="2"/>
                </a:lnTo>
                <a:lnTo>
                  <a:pt x="0" y="5"/>
                </a:lnTo>
                <a:lnTo>
                  <a:pt x="0" y="10"/>
                </a:lnTo>
                <a:lnTo>
                  <a:pt x="3" y="13"/>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1" name="Freeform 103">
            <a:extLst>
              <a:ext uri="{FF2B5EF4-FFF2-40B4-BE49-F238E27FC236}">
                <a16:creationId xmlns:a16="http://schemas.microsoft.com/office/drawing/2014/main" id="{4076A537-15AB-0BD3-1C25-4386CA6DF99C}"/>
              </a:ext>
            </a:extLst>
          </p:cNvPr>
          <p:cNvSpPr>
            <a:spLocks noChangeAspect="1"/>
          </p:cNvSpPr>
          <p:nvPr/>
        </p:nvSpPr>
        <p:spPr bwMode="auto">
          <a:xfrm>
            <a:off x="6796088" y="1474339"/>
            <a:ext cx="42862" cy="31750"/>
          </a:xfrm>
          <a:custGeom>
            <a:avLst/>
            <a:gdLst>
              <a:gd name="T0" fmla="*/ 25 w 59"/>
              <a:gd name="T1" fmla="*/ 44 h 44"/>
              <a:gd name="T2" fmla="*/ 31 w 59"/>
              <a:gd name="T3" fmla="*/ 35 h 44"/>
              <a:gd name="T4" fmla="*/ 20 w 59"/>
              <a:gd name="T5" fmla="*/ 15 h 44"/>
              <a:gd name="T6" fmla="*/ 11 w 59"/>
              <a:gd name="T7" fmla="*/ 6 h 44"/>
              <a:gd name="T8" fmla="*/ 0 w 59"/>
              <a:gd name="T9" fmla="*/ 14 h 44"/>
              <a:gd name="T10" fmla="*/ 2 w 59"/>
              <a:gd name="T11" fmla="*/ 24 h 44"/>
              <a:gd name="T12" fmla="*/ 9 w 59"/>
              <a:gd name="T13" fmla="*/ 32 h 44"/>
              <a:gd name="T14" fmla="*/ 22 w 59"/>
              <a:gd name="T15" fmla="*/ 36 h 44"/>
              <a:gd name="T16" fmla="*/ 39 w 59"/>
              <a:gd name="T17" fmla="*/ 29 h 44"/>
              <a:gd name="T18" fmla="*/ 59 w 59"/>
              <a:gd name="T19" fmla="*/ 7 h 44"/>
              <a:gd name="T20" fmla="*/ 49 w 59"/>
              <a:gd name="T21" fmla="*/ 0 h 44"/>
              <a:gd name="T22" fmla="*/ 31 w 59"/>
              <a:gd name="T23" fmla="*/ 19 h 44"/>
              <a:gd name="T24" fmla="*/ 20 w 59"/>
              <a:gd name="T25" fmla="*/ 24 h 44"/>
              <a:gd name="T26" fmla="*/ 16 w 59"/>
              <a:gd name="T27" fmla="*/ 22 h 44"/>
              <a:gd name="T28" fmla="*/ 12 w 59"/>
              <a:gd name="T29" fmla="*/ 19 h 44"/>
              <a:gd name="T30" fmla="*/ 12 w 59"/>
              <a:gd name="T31" fmla="*/ 16 h 44"/>
              <a:gd name="T32" fmla="*/ 6 w 59"/>
              <a:gd name="T33" fmla="*/ 19 h 44"/>
              <a:gd name="T34" fmla="*/ 10 w 59"/>
              <a:gd name="T35" fmla="*/ 22 h 44"/>
              <a:gd name="T36" fmla="*/ 19 w 59"/>
              <a:gd name="T37" fmla="*/ 40 h 44"/>
              <a:gd name="T38" fmla="*/ 25 w 59"/>
              <a:gd name="T39" fmla="*/ 31 h 44"/>
              <a:gd name="T40" fmla="*/ 19 w 59"/>
              <a:gd name="T41" fmla="*/ 40 h 44"/>
              <a:gd name="T42" fmla="*/ 22 w 59"/>
              <a:gd name="T43" fmla="*/ 44 h 44"/>
              <a:gd name="T44" fmla="*/ 27 w 59"/>
              <a:gd name="T45" fmla="*/ 42 h 44"/>
              <a:gd name="T46" fmla="*/ 31 w 59"/>
              <a:gd name="T47" fmla="*/ 40 h 44"/>
              <a:gd name="T48" fmla="*/ 31 w 59"/>
              <a:gd name="T49" fmla="*/ 35 h 44"/>
              <a:gd name="T50" fmla="*/ 25 w 59"/>
              <a:gd name="T5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9" h="44">
                <a:moveTo>
                  <a:pt x="25" y="44"/>
                </a:moveTo>
                <a:lnTo>
                  <a:pt x="31" y="35"/>
                </a:lnTo>
                <a:lnTo>
                  <a:pt x="20" y="15"/>
                </a:lnTo>
                <a:lnTo>
                  <a:pt x="11" y="6"/>
                </a:lnTo>
                <a:lnTo>
                  <a:pt x="0" y="14"/>
                </a:lnTo>
                <a:lnTo>
                  <a:pt x="2" y="24"/>
                </a:lnTo>
                <a:lnTo>
                  <a:pt x="9" y="32"/>
                </a:lnTo>
                <a:lnTo>
                  <a:pt x="22" y="36"/>
                </a:lnTo>
                <a:lnTo>
                  <a:pt x="39" y="29"/>
                </a:lnTo>
                <a:lnTo>
                  <a:pt x="59" y="7"/>
                </a:lnTo>
                <a:lnTo>
                  <a:pt x="49" y="0"/>
                </a:lnTo>
                <a:lnTo>
                  <a:pt x="31" y="19"/>
                </a:lnTo>
                <a:lnTo>
                  <a:pt x="20" y="24"/>
                </a:lnTo>
                <a:lnTo>
                  <a:pt x="16" y="22"/>
                </a:lnTo>
                <a:lnTo>
                  <a:pt x="12" y="19"/>
                </a:lnTo>
                <a:lnTo>
                  <a:pt x="12" y="16"/>
                </a:lnTo>
                <a:lnTo>
                  <a:pt x="6" y="19"/>
                </a:lnTo>
                <a:lnTo>
                  <a:pt x="10" y="22"/>
                </a:lnTo>
                <a:lnTo>
                  <a:pt x="19" y="40"/>
                </a:lnTo>
                <a:lnTo>
                  <a:pt x="25" y="31"/>
                </a:lnTo>
                <a:lnTo>
                  <a:pt x="19" y="40"/>
                </a:lnTo>
                <a:lnTo>
                  <a:pt x="22" y="44"/>
                </a:lnTo>
                <a:lnTo>
                  <a:pt x="27" y="42"/>
                </a:lnTo>
                <a:lnTo>
                  <a:pt x="31" y="40"/>
                </a:lnTo>
                <a:lnTo>
                  <a:pt x="31" y="35"/>
                </a:lnTo>
                <a:lnTo>
                  <a:pt x="25" y="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2" name="Freeform 104">
            <a:extLst>
              <a:ext uri="{FF2B5EF4-FFF2-40B4-BE49-F238E27FC236}">
                <a16:creationId xmlns:a16="http://schemas.microsoft.com/office/drawing/2014/main" id="{25D3FB98-7A0E-2BBA-01E5-A5013A2C7753}"/>
              </a:ext>
            </a:extLst>
          </p:cNvPr>
          <p:cNvSpPr>
            <a:spLocks noChangeAspect="1"/>
          </p:cNvSpPr>
          <p:nvPr/>
        </p:nvSpPr>
        <p:spPr bwMode="auto">
          <a:xfrm>
            <a:off x="6745288" y="1498151"/>
            <a:ext cx="68262" cy="38100"/>
          </a:xfrm>
          <a:custGeom>
            <a:avLst/>
            <a:gdLst>
              <a:gd name="T0" fmla="*/ 13 w 94"/>
              <a:gd name="T1" fmla="*/ 41 h 50"/>
              <a:gd name="T2" fmla="*/ 7 w 94"/>
              <a:gd name="T3" fmla="*/ 50 h 50"/>
              <a:gd name="T4" fmla="*/ 19 w 94"/>
              <a:gd name="T5" fmla="*/ 49 h 50"/>
              <a:gd name="T6" fmla="*/ 30 w 94"/>
              <a:gd name="T7" fmla="*/ 44 h 50"/>
              <a:gd name="T8" fmla="*/ 41 w 94"/>
              <a:gd name="T9" fmla="*/ 38 h 50"/>
              <a:gd name="T10" fmla="*/ 54 w 94"/>
              <a:gd name="T11" fmla="*/ 30 h 50"/>
              <a:gd name="T12" fmla="*/ 64 w 94"/>
              <a:gd name="T13" fmla="*/ 23 h 50"/>
              <a:gd name="T14" fmla="*/ 74 w 94"/>
              <a:gd name="T15" fmla="*/ 19 h 50"/>
              <a:gd name="T16" fmla="*/ 84 w 94"/>
              <a:gd name="T17" fmla="*/ 14 h 50"/>
              <a:gd name="T18" fmla="*/ 94 w 94"/>
              <a:gd name="T19" fmla="*/ 13 h 50"/>
              <a:gd name="T20" fmla="*/ 94 w 94"/>
              <a:gd name="T21" fmla="*/ 0 h 50"/>
              <a:gd name="T22" fmla="*/ 81 w 94"/>
              <a:gd name="T23" fmla="*/ 1 h 50"/>
              <a:gd name="T24" fmla="*/ 69 w 94"/>
              <a:gd name="T25" fmla="*/ 6 h 50"/>
              <a:gd name="T26" fmla="*/ 56 w 94"/>
              <a:gd name="T27" fmla="*/ 13 h 50"/>
              <a:gd name="T28" fmla="*/ 46 w 94"/>
              <a:gd name="T29" fmla="*/ 20 h 50"/>
              <a:gd name="T30" fmla="*/ 36 w 94"/>
              <a:gd name="T31" fmla="*/ 28 h 50"/>
              <a:gd name="T32" fmla="*/ 25 w 94"/>
              <a:gd name="T33" fmla="*/ 31 h 50"/>
              <a:gd name="T34" fmla="*/ 16 w 94"/>
              <a:gd name="T35" fmla="*/ 36 h 50"/>
              <a:gd name="T36" fmla="*/ 7 w 94"/>
              <a:gd name="T37" fmla="*/ 38 h 50"/>
              <a:gd name="T38" fmla="*/ 0 w 94"/>
              <a:gd name="T39" fmla="*/ 46 h 50"/>
              <a:gd name="T40" fmla="*/ 7 w 94"/>
              <a:gd name="T41" fmla="*/ 38 h 50"/>
              <a:gd name="T42" fmla="*/ 3 w 94"/>
              <a:gd name="T43" fmla="*/ 40 h 50"/>
              <a:gd name="T44" fmla="*/ 2 w 94"/>
              <a:gd name="T45" fmla="*/ 44 h 50"/>
              <a:gd name="T46" fmla="*/ 3 w 94"/>
              <a:gd name="T47" fmla="*/ 48 h 50"/>
              <a:gd name="T48" fmla="*/ 7 w 94"/>
              <a:gd name="T49" fmla="*/ 50 h 50"/>
              <a:gd name="T50" fmla="*/ 13 w 94"/>
              <a:gd name="T51" fmla="*/ 4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4" h="50">
                <a:moveTo>
                  <a:pt x="13" y="41"/>
                </a:moveTo>
                <a:lnTo>
                  <a:pt x="7" y="50"/>
                </a:lnTo>
                <a:lnTo>
                  <a:pt x="19" y="49"/>
                </a:lnTo>
                <a:lnTo>
                  <a:pt x="30" y="44"/>
                </a:lnTo>
                <a:lnTo>
                  <a:pt x="41" y="38"/>
                </a:lnTo>
                <a:lnTo>
                  <a:pt x="54" y="30"/>
                </a:lnTo>
                <a:lnTo>
                  <a:pt x="64" y="23"/>
                </a:lnTo>
                <a:lnTo>
                  <a:pt x="74" y="19"/>
                </a:lnTo>
                <a:lnTo>
                  <a:pt x="84" y="14"/>
                </a:lnTo>
                <a:lnTo>
                  <a:pt x="94" y="13"/>
                </a:lnTo>
                <a:lnTo>
                  <a:pt x="94" y="0"/>
                </a:lnTo>
                <a:lnTo>
                  <a:pt x="81" y="1"/>
                </a:lnTo>
                <a:lnTo>
                  <a:pt x="69" y="6"/>
                </a:lnTo>
                <a:lnTo>
                  <a:pt x="56" y="13"/>
                </a:lnTo>
                <a:lnTo>
                  <a:pt x="46" y="20"/>
                </a:lnTo>
                <a:lnTo>
                  <a:pt x="36" y="28"/>
                </a:lnTo>
                <a:lnTo>
                  <a:pt x="25" y="31"/>
                </a:lnTo>
                <a:lnTo>
                  <a:pt x="16" y="36"/>
                </a:lnTo>
                <a:lnTo>
                  <a:pt x="7" y="38"/>
                </a:lnTo>
                <a:lnTo>
                  <a:pt x="0" y="46"/>
                </a:lnTo>
                <a:lnTo>
                  <a:pt x="7" y="38"/>
                </a:lnTo>
                <a:lnTo>
                  <a:pt x="3" y="40"/>
                </a:lnTo>
                <a:lnTo>
                  <a:pt x="2" y="44"/>
                </a:lnTo>
                <a:lnTo>
                  <a:pt x="3" y="48"/>
                </a:lnTo>
                <a:lnTo>
                  <a:pt x="7" y="50"/>
                </a:lnTo>
                <a:lnTo>
                  <a:pt x="13"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3" name="Freeform 105">
            <a:extLst>
              <a:ext uri="{FF2B5EF4-FFF2-40B4-BE49-F238E27FC236}">
                <a16:creationId xmlns:a16="http://schemas.microsoft.com/office/drawing/2014/main" id="{F3D4E7FB-2B3D-097B-1F86-A76F81D97E53}"/>
              </a:ext>
            </a:extLst>
          </p:cNvPr>
          <p:cNvSpPr>
            <a:spLocks noChangeAspect="1"/>
          </p:cNvSpPr>
          <p:nvPr/>
        </p:nvSpPr>
        <p:spPr bwMode="auto">
          <a:xfrm>
            <a:off x="6745288" y="1528314"/>
            <a:ext cx="30162" cy="88900"/>
          </a:xfrm>
          <a:custGeom>
            <a:avLst/>
            <a:gdLst>
              <a:gd name="T0" fmla="*/ 35 w 41"/>
              <a:gd name="T1" fmla="*/ 118 h 118"/>
              <a:gd name="T2" fmla="*/ 41 w 41"/>
              <a:gd name="T3" fmla="*/ 109 h 118"/>
              <a:gd name="T4" fmla="*/ 33 w 41"/>
              <a:gd name="T5" fmla="*/ 86 h 118"/>
              <a:gd name="T6" fmla="*/ 29 w 41"/>
              <a:gd name="T7" fmla="*/ 73 h 118"/>
              <a:gd name="T8" fmla="*/ 28 w 41"/>
              <a:gd name="T9" fmla="*/ 64 h 118"/>
              <a:gd name="T10" fmla="*/ 28 w 41"/>
              <a:gd name="T11" fmla="*/ 56 h 118"/>
              <a:gd name="T12" fmla="*/ 26 w 41"/>
              <a:gd name="T13" fmla="*/ 48 h 118"/>
              <a:gd name="T14" fmla="*/ 25 w 41"/>
              <a:gd name="T15" fmla="*/ 39 h 118"/>
              <a:gd name="T16" fmla="*/ 21 w 41"/>
              <a:gd name="T17" fmla="*/ 23 h 118"/>
              <a:gd name="T18" fmla="*/ 13 w 41"/>
              <a:gd name="T19" fmla="*/ 0 h 118"/>
              <a:gd name="T20" fmla="*/ 0 w 41"/>
              <a:gd name="T21" fmla="*/ 5 h 118"/>
              <a:gd name="T22" fmla="*/ 9 w 41"/>
              <a:gd name="T23" fmla="*/ 28 h 118"/>
              <a:gd name="T24" fmla="*/ 13 w 41"/>
              <a:gd name="T25" fmla="*/ 41 h 118"/>
              <a:gd name="T26" fmla="*/ 14 w 41"/>
              <a:gd name="T27" fmla="*/ 50 h 118"/>
              <a:gd name="T28" fmla="*/ 15 w 41"/>
              <a:gd name="T29" fmla="*/ 56 h 118"/>
              <a:gd name="T30" fmla="*/ 15 w 41"/>
              <a:gd name="T31" fmla="*/ 64 h 118"/>
              <a:gd name="T32" fmla="*/ 16 w 41"/>
              <a:gd name="T33" fmla="*/ 75 h 118"/>
              <a:gd name="T34" fmla="*/ 20 w 41"/>
              <a:gd name="T35" fmla="*/ 91 h 118"/>
              <a:gd name="T36" fmla="*/ 29 w 41"/>
              <a:gd name="T37" fmla="*/ 114 h 118"/>
              <a:gd name="T38" fmla="*/ 35 w 41"/>
              <a:gd name="T39" fmla="*/ 105 h 118"/>
              <a:gd name="T40" fmla="*/ 29 w 41"/>
              <a:gd name="T41" fmla="*/ 114 h 118"/>
              <a:gd name="T42" fmla="*/ 33 w 41"/>
              <a:gd name="T43" fmla="*/ 118 h 118"/>
              <a:gd name="T44" fmla="*/ 38 w 41"/>
              <a:gd name="T45" fmla="*/ 116 h 118"/>
              <a:gd name="T46" fmla="*/ 41 w 41"/>
              <a:gd name="T47" fmla="*/ 114 h 118"/>
              <a:gd name="T48" fmla="*/ 41 w 41"/>
              <a:gd name="T49" fmla="*/ 109 h 118"/>
              <a:gd name="T50" fmla="*/ 35 w 41"/>
              <a:gd name="T51"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8">
                <a:moveTo>
                  <a:pt x="35" y="118"/>
                </a:moveTo>
                <a:lnTo>
                  <a:pt x="41" y="109"/>
                </a:lnTo>
                <a:lnTo>
                  <a:pt x="33" y="86"/>
                </a:lnTo>
                <a:lnTo>
                  <a:pt x="29" y="73"/>
                </a:lnTo>
                <a:lnTo>
                  <a:pt x="28" y="64"/>
                </a:lnTo>
                <a:lnTo>
                  <a:pt x="28" y="56"/>
                </a:lnTo>
                <a:lnTo>
                  <a:pt x="26" y="48"/>
                </a:lnTo>
                <a:lnTo>
                  <a:pt x="25" y="39"/>
                </a:lnTo>
                <a:lnTo>
                  <a:pt x="21" y="23"/>
                </a:lnTo>
                <a:lnTo>
                  <a:pt x="13" y="0"/>
                </a:lnTo>
                <a:lnTo>
                  <a:pt x="0" y="5"/>
                </a:lnTo>
                <a:lnTo>
                  <a:pt x="9" y="28"/>
                </a:lnTo>
                <a:lnTo>
                  <a:pt x="13" y="41"/>
                </a:lnTo>
                <a:lnTo>
                  <a:pt x="14" y="50"/>
                </a:lnTo>
                <a:lnTo>
                  <a:pt x="15" y="56"/>
                </a:lnTo>
                <a:lnTo>
                  <a:pt x="15" y="64"/>
                </a:lnTo>
                <a:lnTo>
                  <a:pt x="16" y="75"/>
                </a:lnTo>
                <a:lnTo>
                  <a:pt x="20" y="91"/>
                </a:lnTo>
                <a:lnTo>
                  <a:pt x="29" y="114"/>
                </a:lnTo>
                <a:lnTo>
                  <a:pt x="35" y="105"/>
                </a:lnTo>
                <a:lnTo>
                  <a:pt x="29" y="114"/>
                </a:lnTo>
                <a:lnTo>
                  <a:pt x="33" y="118"/>
                </a:lnTo>
                <a:lnTo>
                  <a:pt x="38" y="116"/>
                </a:lnTo>
                <a:lnTo>
                  <a:pt x="41" y="114"/>
                </a:lnTo>
                <a:lnTo>
                  <a:pt x="41" y="109"/>
                </a:lnTo>
                <a:lnTo>
                  <a:pt x="35" y="11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4" name="Freeform 106">
            <a:extLst>
              <a:ext uri="{FF2B5EF4-FFF2-40B4-BE49-F238E27FC236}">
                <a16:creationId xmlns:a16="http://schemas.microsoft.com/office/drawing/2014/main" id="{15F8A6BE-7312-9BFD-805E-6D3367A86071}"/>
              </a:ext>
            </a:extLst>
          </p:cNvPr>
          <p:cNvSpPr>
            <a:spLocks noChangeAspect="1"/>
          </p:cNvSpPr>
          <p:nvPr/>
        </p:nvSpPr>
        <p:spPr bwMode="auto">
          <a:xfrm>
            <a:off x="6680200" y="1607689"/>
            <a:ext cx="90488" cy="9525"/>
          </a:xfrm>
          <a:custGeom>
            <a:avLst/>
            <a:gdLst>
              <a:gd name="T0" fmla="*/ 13 w 121"/>
              <a:gd name="T1" fmla="*/ 6 h 13"/>
              <a:gd name="T2" fmla="*/ 6 w 121"/>
              <a:gd name="T3" fmla="*/ 13 h 13"/>
              <a:gd name="T4" fmla="*/ 121 w 121"/>
              <a:gd name="T5" fmla="*/ 13 h 13"/>
              <a:gd name="T6" fmla="*/ 121 w 121"/>
              <a:gd name="T7" fmla="*/ 0 h 13"/>
              <a:gd name="T8" fmla="*/ 6 w 121"/>
              <a:gd name="T9" fmla="*/ 0 h 13"/>
              <a:gd name="T10" fmla="*/ 0 w 121"/>
              <a:gd name="T11" fmla="*/ 6 h 13"/>
              <a:gd name="T12" fmla="*/ 6 w 121"/>
              <a:gd name="T13" fmla="*/ 0 h 13"/>
              <a:gd name="T14" fmla="*/ 3 w 121"/>
              <a:gd name="T15" fmla="*/ 3 h 13"/>
              <a:gd name="T16" fmla="*/ 1 w 121"/>
              <a:gd name="T17" fmla="*/ 6 h 13"/>
              <a:gd name="T18" fmla="*/ 3 w 121"/>
              <a:gd name="T19" fmla="*/ 10 h 13"/>
              <a:gd name="T20" fmla="*/ 6 w 121"/>
              <a:gd name="T21" fmla="*/ 13 h 13"/>
              <a:gd name="T22" fmla="*/ 13 w 121"/>
              <a:gd name="T23"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1" h="13">
                <a:moveTo>
                  <a:pt x="13" y="6"/>
                </a:moveTo>
                <a:lnTo>
                  <a:pt x="6" y="13"/>
                </a:lnTo>
                <a:lnTo>
                  <a:pt x="121" y="13"/>
                </a:lnTo>
                <a:lnTo>
                  <a:pt x="121" y="0"/>
                </a:lnTo>
                <a:lnTo>
                  <a:pt x="6" y="0"/>
                </a:lnTo>
                <a:lnTo>
                  <a:pt x="0" y="6"/>
                </a:lnTo>
                <a:lnTo>
                  <a:pt x="6" y="0"/>
                </a:lnTo>
                <a:lnTo>
                  <a:pt x="3" y="3"/>
                </a:lnTo>
                <a:lnTo>
                  <a:pt x="1" y="6"/>
                </a:lnTo>
                <a:lnTo>
                  <a:pt x="3" y="10"/>
                </a:lnTo>
                <a:lnTo>
                  <a:pt x="6" y="13"/>
                </a:lnTo>
                <a:lnTo>
                  <a:pt x="13"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5" name="Freeform 107">
            <a:extLst>
              <a:ext uri="{FF2B5EF4-FFF2-40B4-BE49-F238E27FC236}">
                <a16:creationId xmlns:a16="http://schemas.microsoft.com/office/drawing/2014/main" id="{FAB084EB-B62F-A661-8053-32C6983206FA}"/>
              </a:ext>
            </a:extLst>
          </p:cNvPr>
          <p:cNvSpPr>
            <a:spLocks noChangeAspect="1"/>
          </p:cNvSpPr>
          <p:nvPr/>
        </p:nvSpPr>
        <p:spPr bwMode="auto">
          <a:xfrm>
            <a:off x="6680200" y="1612451"/>
            <a:ext cx="73025" cy="141288"/>
          </a:xfrm>
          <a:custGeom>
            <a:avLst/>
            <a:gdLst>
              <a:gd name="T0" fmla="*/ 96 w 99"/>
              <a:gd name="T1" fmla="*/ 189 h 190"/>
              <a:gd name="T2" fmla="*/ 98 w 99"/>
              <a:gd name="T3" fmla="*/ 180 h 190"/>
              <a:gd name="T4" fmla="*/ 85 w 99"/>
              <a:gd name="T5" fmla="*/ 165 h 190"/>
              <a:gd name="T6" fmla="*/ 73 w 99"/>
              <a:gd name="T7" fmla="*/ 146 h 190"/>
              <a:gd name="T8" fmla="*/ 58 w 99"/>
              <a:gd name="T9" fmla="*/ 125 h 190"/>
              <a:gd name="T10" fmla="*/ 44 w 99"/>
              <a:gd name="T11" fmla="*/ 104 h 190"/>
              <a:gd name="T12" fmla="*/ 33 w 99"/>
              <a:gd name="T13" fmla="*/ 79 h 190"/>
              <a:gd name="T14" fmla="*/ 23 w 99"/>
              <a:gd name="T15" fmla="*/ 53 h 190"/>
              <a:gd name="T16" fmla="*/ 15 w 99"/>
              <a:gd name="T17" fmla="*/ 27 h 190"/>
              <a:gd name="T18" fmla="*/ 13 w 99"/>
              <a:gd name="T19" fmla="*/ 0 h 190"/>
              <a:gd name="T20" fmla="*/ 0 w 99"/>
              <a:gd name="T21" fmla="*/ 0 h 190"/>
              <a:gd name="T22" fmla="*/ 3 w 99"/>
              <a:gd name="T23" fmla="*/ 29 h 190"/>
              <a:gd name="T24" fmla="*/ 10 w 99"/>
              <a:gd name="T25" fmla="*/ 58 h 190"/>
              <a:gd name="T26" fmla="*/ 20 w 99"/>
              <a:gd name="T27" fmla="*/ 84 h 190"/>
              <a:gd name="T28" fmla="*/ 34 w 99"/>
              <a:gd name="T29" fmla="*/ 109 h 190"/>
              <a:gd name="T30" fmla="*/ 48 w 99"/>
              <a:gd name="T31" fmla="*/ 133 h 190"/>
              <a:gd name="T32" fmla="*/ 63 w 99"/>
              <a:gd name="T33" fmla="*/ 154 h 190"/>
              <a:gd name="T34" fmla="*/ 75 w 99"/>
              <a:gd name="T35" fmla="*/ 173 h 190"/>
              <a:gd name="T36" fmla="*/ 88 w 99"/>
              <a:gd name="T37" fmla="*/ 188 h 190"/>
              <a:gd name="T38" fmla="*/ 89 w 99"/>
              <a:gd name="T39" fmla="*/ 179 h 190"/>
              <a:gd name="T40" fmla="*/ 88 w 99"/>
              <a:gd name="T41" fmla="*/ 188 h 190"/>
              <a:gd name="T42" fmla="*/ 93 w 99"/>
              <a:gd name="T43" fmla="*/ 190 h 190"/>
              <a:gd name="T44" fmla="*/ 96 w 99"/>
              <a:gd name="T45" fmla="*/ 189 h 190"/>
              <a:gd name="T46" fmla="*/ 99 w 99"/>
              <a:gd name="T47" fmla="*/ 185 h 190"/>
              <a:gd name="T48" fmla="*/ 98 w 99"/>
              <a:gd name="T49" fmla="*/ 180 h 190"/>
              <a:gd name="T50" fmla="*/ 96 w 99"/>
              <a:gd name="T51"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9" h="190">
                <a:moveTo>
                  <a:pt x="96" y="189"/>
                </a:moveTo>
                <a:lnTo>
                  <a:pt x="98" y="180"/>
                </a:lnTo>
                <a:lnTo>
                  <a:pt x="85" y="165"/>
                </a:lnTo>
                <a:lnTo>
                  <a:pt x="73" y="146"/>
                </a:lnTo>
                <a:lnTo>
                  <a:pt x="58" y="125"/>
                </a:lnTo>
                <a:lnTo>
                  <a:pt x="44" y="104"/>
                </a:lnTo>
                <a:lnTo>
                  <a:pt x="33" y="79"/>
                </a:lnTo>
                <a:lnTo>
                  <a:pt x="23" y="53"/>
                </a:lnTo>
                <a:lnTo>
                  <a:pt x="15" y="27"/>
                </a:lnTo>
                <a:lnTo>
                  <a:pt x="13" y="0"/>
                </a:lnTo>
                <a:lnTo>
                  <a:pt x="0" y="0"/>
                </a:lnTo>
                <a:lnTo>
                  <a:pt x="3" y="29"/>
                </a:lnTo>
                <a:lnTo>
                  <a:pt x="10" y="58"/>
                </a:lnTo>
                <a:lnTo>
                  <a:pt x="20" y="84"/>
                </a:lnTo>
                <a:lnTo>
                  <a:pt x="34" y="109"/>
                </a:lnTo>
                <a:lnTo>
                  <a:pt x="48" y="133"/>
                </a:lnTo>
                <a:lnTo>
                  <a:pt x="63" y="154"/>
                </a:lnTo>
                <a:lnTo>
                  <a:pt x="75" y="173"/>
                </a:lnTo>
                <a:lnTo>
                  <a:pt x="88" y="188"/>
                </a:lnTo>
                <a:lnTo>
                  <a:pt x="89" y="179"/>
                </a:lnTo>
                <a:lnTo>
                  <a:pt x="88" y="188"/>
                </a:lnTo>
                <a:lnTo>
                  <a:pt x="93" y="190"/>
                </a:lnTo>
                <a:lnTo>
                  <a:pt x="96" y="189"/>
                </a:lnTo>
                <a:lnTo>
                  <a:pt x="99" y="185"/>
                </a:lnTo>
                <a:lnTo>
                  <a:pt x="98" y="180"/>
                </a:lnTo>
                <a:lnTo>
                  <a:pt x="96" y="18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6" name="Freeform 108">
            <a:extLst>
              <a:ext uri="{FF2B5EF4-FFF2-40B4-BE49-F238E27FC236}">
                <a16:creationId xmlns:a16="http://schemas.microsoft.com/office/drawing/2014/main" id="{C8492BFB-A4DC-D48E-603E-FE12FAAE6A89}"/>
              </a:ext>
            </a:extLst>
          </p:cNvPr>
          <p:cNvSpPr>
            <a:spLocks noChangeAspect="1"/>
          </p:cNvSpPr>
          <p:nvPr/>
        </p:nvSpPr>
        <p:spPr bwMode="auto">
          <a:xfrm>
            <a:off x="6570663" y="1745801"/>
            <a:ext cx="180975" cy="22225"/>
          </a:xfrm>
          <a:custGeom>
            <a:avLst/>
            <a:gdLst>
              <a:gd name="T0" fmla="*/ 0 w 239"/>
              <a:gd name="T1" fmla="*/ 8 h 28"/>
              <a:gd name="T2" fmla="*/ 6 w 239"/>
              <a:gd name="T3" fmla="*/ 12 h 28"/>
              <a:gd name="T4" fmla="*/ 22 w 239"/>
              <a:gd name="T5" fmla="*/ 12 h 28"/>
              <a:gd name="T6" fmla="*/ 37 w 239"/>
              <a:gd name="T7" fmla="*/ 13 h 28"/>
              <a:gd name="T8" fmla="*/ 53 w 239"/>
              <a:gd name="T9" fmla="*/ 16 h 28"/>
              <a:gd name="T10" fmla="*/ 70 w 239"/>
              <a:gd name="T11" fmla="*/ 17 h 28"/>
              <a:gd name="T12" fmla="*/ 85 w 239"/>
              <a:gd name="T13" fmla="*/ 19 h 28"/>
              <a:gd name="T14" fmla="*/ 101 w 239"/>
              <a:gd name="T15" fmla="*/ 22 h 28"/>
              <a:gd name="T16" fmla="*/ 116 w 239"/>
              <a:gd name="T17" fmla="*/ 24 h 28"/>
              <a:gd name="T18" fmla="*/ 132 w 239"/>
              <a:gd name="T19" fmla="*/ 26 h 28"/>
              <a:gd name="T20" fmla="*/ 147 w 239"/>
              <a:gd name="T21" fmla="*/ 27 h 28"/>
              <a:gd name="T22" fmla="*/ 161 w 239"/>
              <a:gd name="T23" fmla="*/ 28 h 28"/>
              <a:gd name="T24" fmla="*/ 174 w 239"/>
              <a:gd name="T25" fmla="*/ 28 h 28"/>
              <a:gd name="T26" fmla="*/ 188 w 239"/>
              <a:gd name="T27" fmla="*/ 28 h 28"/>
              <a:gd name="T28" fmla="*/ 202 w 239"/>
              <a:gd name="T29" fmla="*/ 26 h 28"/>
              <a:gd name="T30" fmla="*/ 216 w 239"/>
              <a:gd name="T31" fmla="*/ 23 h 28"/>
              <a:gd name="T32" fmla="*/ 227 w 239"/>
              <a:gd name="T33" fmla="*/ 17 h 28"/>
              <a:gd name="T34" fmla="*/ 239 w 239"/>
              <a:gd name="T35" fmla="*/ 11 h 28"/>
              <a:gd name="T36" fmla="*/ 232 w 239"/>
              <a:gd name="T37" fmla="*/ 1 h 28"/>
              <a:gd name="T38" fmla="*/ 222 w 239"/>
              <a:gd name="T39" fmla="*/ 7 h 28"/>
              <a:gd name="T40" fmla="*/ 211 w 239"/>
              <a:gd name="T41" fmla="*/ 11 h 28"/>
              <a:gd name="T42" fmla="*/ 199 w 239"/>
              <a:gd name="T43" fmla="*/ 13 h 28"/>
              <a:gd name="T44" fmla="*/ 188 w 239"/>
              <a:gd name="T45" fmla="*/ 16 h 28"/>
              <a:gd name="T46" fmla="*/ 174 w 239"/>
              <a:gd name="T47" fmla="*/ 16 h 28"/>
              <a:gd name="T48" fmla="*/ 161 w 239"/>
              <a:gd name="T49" fmla="*/ 16 h 28"/>
              <a:gd name="T50" fmla="*/ 147 w 239"/>
              <a:gd name="T51" fmla="*/ 14 h 28"/>
              <a:gd name="T52" fmla="*/ 132 w 239"/>
              <a:gd name="T53" fmla="*/ 13 h 28"/>
              <a:gd name="T54" fmla="*/ 118 w 239"/>
              <a:gd name="T55" fmla="*/ 12 h 28"/>
              <a:gd name="T56" fmla="*/ 103 w 239"/>
              <a:gd name="T57" fmla="*/ 10 h 28"/>
              <a:gd name="T58" fmla="*/ 87 w 239"/>
              <a:gd name="T59" fmla="*/ 7 h 28"/>
              <a:gd name="T60" fmla="*/ 72 w 239"/>
              <a:gd name="T61" fmla="*/ 5 h 28"/>
              <a:gd name="T62" fmla="*/ 56 w 239"/>
              <a:gd name="T63" fmla="*/ 3 h 28"/>
              <a:gd name="T64" fmla="*/ 40 w 239"/>
              <a:gd name="T65" fmla="*/ 1 h 28"/>
              <a:gd name="T66" fmla="*/ 22 w 239"/>
              <a:gd name="T67" fmla="*/ 0 h 28"/>
              <a:gd name="T68" fmla="*/ 6 w 239"/>
              <a:gd name="T69" fmla="*/ 0 h 28"/>
              <a:gd name="T70" fmla="*/ 12 w 239"/>
              <a:gd name="T71" fmla="*/ 3 h 28"/>
              <a:gd name="T72" fmla="*/ 6 w 239"/>
              <a:gd name="T73" fmla="*/ 0 h 28"/>
              <a:gd name="T74" fmla="*/ 2 w 239"/>
              <a:gd name="T75" fmla="*/ 2 h 28"/>
              <a:gd name="T76" fmla="*/ 1 w 239"/>
              <a:gd name="T77" fmla="*/ 6 h 28"/>
              <a:gd name="T78" fmla="*/ 2 w 239"/>
              <a:gd name="T79" fmla="*/ 10 h 28"/>
              <a:gd name="T80" fmla="*/ 6 w 239"/>
              <a:gd name="T81" fmla="*/ 12 h 28"/>
              <a:gd name="T82" fmla="*/ 0 w 239"/>
              <a:gd name="T83" fmla="*/ 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9" h="28">
                <a:moveTo>
                  <a:pt x="0" y="8"/>
                </a:moveTo>
                <a:lnTo>
                  <a:pt x="6" y="12"/>
                </a:lnTo>
                <a:lnTo>
                  <a:pt x="22" y="12"/>
                </a:lnTo>
                <a:lnTo>
                  <a:pt x="37" y="13"/>
                </a:lnTo>
                <a:lnTo>
                  <a:pt x="53" y="16"/>
                </a:lnTo>
                <a:lnTo>
                  <a:pt x="70" y="17"/>
                </a:lnTo>
                <a:lnTo>
                  <a:pt x="85" y="19"/>
                </a:lnTo>
                <a:lnTo>
                  <a:pt x="101" y="22"/>
                </a:lnTo>
                <a:lnTo>
                  <a:pt x="116" y="24"/>
                </a:lnTo>
                <a:lnTo>
                  <a:pt x="132" y="26"/>
                </a:lnTo>
                <a:lnTo>
                  <a:pt x="147" y="27"/>
                </a:lnTo>
                <a:lnTo>
                  <a:pt x="161" y="28"/>
                </a:lnTo>
                <a:lnTo>
                  <a:pt x="174" y="28"/>
                </a:lnTo>
                <a:lnTo>
                  <a:pt x="188" y="28"/>
                </a:lnTo>
                <a:lnTo>
                  <a:pt x="202" y="26"/>
                </a:lnTo>
                <a:lnTo>
                  <a:pt x="216" y="23"/>
                </a:lnTo>
                <a:lnTo>
                  <a:pt x="227" y="17"/>
                </a:lnTo>
                <a:lnTo>
                  <a:pt x="239" y="11"/>
                </a:lnTo>
                <a:lnTo>
                  <a:pt x="232" y="1"/>
                </a:lnTo>
                <a:lnTo>
                  <a:pt x="222" y="7"/>
                </a:lnTo>
                <a:lnTo>
                  <a:pt x="211" y="11"/>
                </a:lnTo>
                <a:lnTo>
                  <a:pt x="199" y="13"/>
                </a:lnTo>
                <a:lnTo>
                  <a:pt x="188" y="16"/>
                </a:lnTo>
                <a:lnTo>
                  <a:pt x="174" y="16"/>
                </a:lnTo>
                <a:lnTo>
                  <a:pt x="161" y="16"/>
                </a:lnTo>
                <a:lnTo>
                  <a:pt x="147" y="14"/>
                </a:lnTo>
                <a:lnTo>
                  <a:pt x="132" y="13"/>
                </a:lnTo>
                <a:lnTo>
                  <a:pt x="118" y="12"/>
                </a:lnTo>
                <a:lnTo>
                  <a:pt x="103" y="10"/>
                </a:lnTo>
                <a:lnTo>
                  <a:pt x="87" y="7"/>
                </a:lnTo>
                <a:lnTo>
                  <a:pt x="72" y="5"/>
                </a:lnTo>
                <a:lnTo>
                  <a:pt x="56" y="3"/>
                </a:lnTo>
                <a:lnTo>
                  <a:pt x="40" y="1"/>
                </a:lnTo>
                <a:lnTo>
                  <a:pt x="22" y="0"/>
                </a:lnTo>
                <a:lnTo>
                  <a:pt x="6" y="0"/>
                </a:lnTo>
                <a:lnTo>
                  <a:pt x="12" y="3"/>
                </a:lnTo>
                <a:lnTo>
                  <a:pt x="6" y="0"/>
                </a:lnTo>
                <a:lnTo>
                  <a:pt x="2" y="2"/>
                </a:lnTo>
                <a:lnTo>
                  <a:pt x="1" y="6"/>
                </a:lnTo>
                <a:lnTo>
                  <a:pt x="2" y="10"/>
                </a:lnTo>
                <a:lnTo>
                  <a:pt x="6" y="12"/>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7" name="Freeform 109">
            <a:extLst>
              <a:ext uri="{FF2B5EF4-FFF2-40B4-BE49-F238E27FC236}">
                <a16:creationId xmlns:a16="http://schemas.microsoft.com/office/drawing/2014/main" id="{824346FF-0B04-1C60-0B5E-3979975DC172}"/>
              </a:ext>
            </a:extLst>
          </p:cNvPr>
          <p:cNvSpPr>
            <a:spLocks noChangeAspect="1"/>
          </p:cNvSpPr>
          <p:nvPr/>
        </p:nvSpPr>
        <p:spPr bwMode="auto">
          <a:xfrm>
            <a:off x="6462713" y="1607689"/>
            <a:ext cx="117475" cy="144462"/>
          </a:xfrm>
          <a:custGeom>
            <a:avLst/>
            <a:gdLst>
              <a:gd name="T0" fmla="*/ 13 w 156"/>
              <a:gd name="T1" fmla="*/ 6 h 192"/>
              <a:gd name="T2" fmla="*/ 7 w 156"/>
              <a:gd name="T3" fmla="*/ 13 h 192"/>
              <a:gd name="T4" fmla="*/ 34 w 156"/>
              <a:gd name="T5" fmla="*/ 18 h 192"/>
              <a:gd name="T6" fmla="*/ 58 w 156"/>
              <a:gd name="T7" fmla="*/ 30 h 192"/>
              <a:gd name="T8" fmla="*/ 78 w 156"/>
              <a:gd name="T9" fmla="*/ 49 h 192"/>
              <a:gd name="T10" fmla="*/ 95 w 156"/>
              <a:gd name="T11" fmla="*/ 74 h 192"/>
              <a:gd name="T12" fmla="*/ 109 w 156"/>
              <a:gd name="T13" fmla="*/ 102 h 192"/>
              <a:gd name="T14" fmla="*/ 121 w 156"/>
              <a:gd name="T15" fmla="*/ 132 h 192"/>
              <a:gd name="T16" fmla="*/ 134 w 156"/>
              <a:gd name="T17" fmla="*/ 164 h 192"/>
              <a:gd name="T18" fmla="*/ 144 w 156"/>
              <a:gd name="T19" fmla="*/ 192 h 192"/>
              <a:gd name="T20" fmla="*/ 156 w 156"/>
              <a:gd name="T21" fmla="*/ 187 h 192"/>
              <a:gd name="T22" fmla="*/ 146 w 156"/>
              <a:gd name="T23" fmla="*/ 159 h 192"/>
              <a:gd name="T24" fmla="*/ 134 w 156"/>
              <a:gd name="T25" fmla="*/ 127 h 192"/>
              <a:gd name="T26" fmla="*/ 121 w 156"/>
              <a:gd name="T27" fmla="*/ 97 h 192"/>
              <a:gd name="T28" fmla="*/ 105 w 156"/>
              <a:gd name="T29" fmla="*/ 66 h 192"/>
              <a:gd name="T30" fmla="*/ 88 w 156"/>
              <a:gd name="T31" fmla="*/ 41 h 192"/>
              <a:gd name="T32" fmla="*/ 65 w 156"/>
              <a:gd name="T33" fmla="*/ 20 h 192"/>
              <a:gd name="T34" fmla="*/ 39 w 156"/>
              <a:gd name="T35" fmla="*/ 5 h 192"/>
              <a:gd name="T36" fmla="*/ 7 w 156"/>
              <a:gd name="T37" fmla="*/ 0 h 192"/>
              <a:gd name="T38" fmla="*/ 0 w 156"/>
              <a:gd name="T39" fmla="*/ 6 h 192"/>
              <a:gd name="T40" fmla="*/ 7 w 156"/>
              <a:gd name="T41" fmla="*/ 0 h 192"/>
              <a:gd name="T42" fmla="*/ 3 w 156"/>
              <a:gd name="T43" fmla="*/ 3 h 192"/>
              <a:gd name="T44" fmla="*/ 2 w 156"/>
              <a:gd name="T45" fmla="*/ 6 h 192"/>
              <a:gd name="T46" fmla="*/ 3 w 156"/>
              <a:gd name="T47" fmla="*/ 10 h 192"/>
              <a:gd name="T48" fmla="*/ 7 w 156"/>
              <a:gd name="T49" fmla="*/ 13 h 192"/>
              <a:gd name="T50" fmla="*/ 13 w 156"/>
              <a:gd name="T51" fmla="*/ 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6" h="192">
                <a:moveTo>
                  <a:pt x="13" y="6"/>
                </a:moveTo>
                <a:lnTo>
                  <a:pt x="7" y="13"/>
                </a:lnTo>
                <a:lnTo>
                  <a:pt x="34" y="18"/>
                </a:lnTo>
                <a:lnTo>
                  <a:pt x="58" y="30"/>
                </a:lnTo>
                <a:lnTo>
                  <a:pt x="78" y="49"/>
                </a:lnTo>
                <a:lnTo>
                  <a:pt x="95" y="74"/>
                </a:lnTo>
                <a:lnTo>
                  <a:pt x="109" y="102"/>
                </a:lnTo>
                <a:lnTo>
                  <a:pt x="121" y="132"/>
                </a:lnTo>
                <a:lnTo>
                  <a:pt x="134" y="164"/>
                </a:lnTo>
                <a:lnTo>
                  <a:pt x="144" y="192"/>
                </a:lnTo>
                <a:lnTo>
                  <a:pt x="156" y="187"/>
                </a:lnTo>
                <a:lnTo>
                  <a:pt x="146" y="159"/>
                </a:lnTo>
                <a:lnTo>
                  <a:pt x="134" y="127"/>
                </a:lnTo>
                <a:lnTo>
                  <a:pt x="121" y="97"/>
                </a:lnTo>
                <a:lnTo>
                  <a:pt x="105" y="66"/>
                </a:lnTo>
                <a:lnTo>
                  <a:pt x="88" y="41"/>
                </a:lnTo>
                <a:lnTo>
                  <a:pt x="65" y="20"/>
                </a:lnTo>
                <a:lnTo>
                  <a:pt x="39" y="5"/>
                </a:lnTo>
                <a:lnTo>
                  <a:pt x="7" y="0"/>
                </a:lnTo>
                <a:lnTo>
                  <a:pt x="0" y="6"/>
                </a:lnTo>
                <a:lnTo>
                  <a:pt x="7" y="0"/>
                </a:lnTo>
                <a:lnTo>
                  <a:pt x="3" y="3"/>
                </a:lnTo>
                <a:lnTo>
                  <a:pt x="2" y="6"/>
                </a:lnTo>
                <a:lnTo>
                  <a:pt x="3" y="10"/>
                </a:lnTo>
                <a:lnTo>
                  <a:pt x="7" y="13"/>
                </a:lnTo>
                <a:lnTo>
                  <a:pt x="13"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8" name="Freeform 110">
            <a:extLst>
              <a:ext uri="{FF2B5EF4-FFF2-40B4-BE49-F238E27FC236}">
                <a16:creationId xmlns:a16="http://schemas.microsoft.com/office/drawing/2014/main" id="{0818E7AC-4E6C-A210-CC15-CBFE2B9E9882}"/>
              </a:ext>
            </a:extLst>
          </p:cNvPr>
          <p:cNvSpPr>
            <a:spLocks noChangeAspect="1"/>
          </p:cNvSpPr>
          <p:nvPr/>
        </p:nvSpPr>
        <p:spPr bwMode="auto">
          <a:xfrm>
            <a:off x="6442075" y="1612451"/>
            <a:ext cx="30163" cy="85725"/>
          </a:xfrm>
          <a:custGeom>
            <a:avLst/>
            <a:gdLst>
              <a:gd name="T0" fmla="*/ 11 w 41"/>
              <a:gd name="T1" fmla="*/ 106 h 115"/>
              <a:gd name="T2" fmla="*/ 12 w 41"/>
              <a:gd name="T3" fmla="*/ 110 h 115"/>
              <a:gd name="T4" fmla="*/ 13 w 41"/>
              <a:gd name="T5" fmla="*/ 98 h 115"/>
              <a:gd name="T6" fmla="*/ 17 w 41"/>
              <a:gd name="T7" fmla="*/ 84 h 115"/>
              <a:gd name="T8" fmla="*/ 21 w 41"/>
              <a:gd name="T9" fmla="*/ 71 h 115"/>
              <a:gd name="T10" fmla="*/ 27 w 41"/>
              <a:gd name="T11" fmla="*/ 58 h 115"/>
              <a:gd name="T12" fmla="*/ 32 w 41"/>
              <a:gd name="T13" fmla="*/ 44 h 115"/>
              <a:gd name="T14" fmla="*/ 36 w 41"/>
              <a:gd name="T15" fmla="*/ 29 h 115"/>
              <a:gd name="T16" fmla="*/ 39 w 41"/>
              <a:gd name="T17" fmla="*/ 15 h 115"/>
              <a:gd name="T18" fmla="*/ 41 w 41"/>
              <a:gd name="T19" fmla="*/ 0 h 115"/>
              <a:gd name="T20" fmla="*/ 28 w 41"/>
              <a:gd name="T21" fmla="*/ 0 h 115"/>
              <a:gd name="T22" fmla="*/ 27 w 41"/>
              <a:gd name="T23" fmla="*/ 13 h 115"/>
              <a:gd name="T24" fmla="*/ 23 w 41"/>
              <a:gd name="T25" fmla="*/ 27 h 115"/>
              <a:gd name="T26" fmla="*/ 20 w 41"/>
              <a:gd name="T27" fmla="*/ 39 h 115"/>
              <a:gd name="T28" fmla="*/ 15 w 41"/>
              <a:gd name="T29" fmla="*/ 53 h 115"/>
              <a:gd name="T30" fmla="*/ 8 w 41"/>
              <a:gd name="T31" fmla="*/ 66 h 115"/>
              <a:gd name="T32" fmla="*/ 5 w 41"/>
              <a:gd name="T33" fmla="*/ 81 h 115"/>
              <a:gd name="T34" fmla="*/ 1 w 41"/>
              <a:gd name="T35" fmla="*/ 95 h 115"/>
              <a:gd name="T36" fmla="*/ 0 w 41"/>
              <a:gd name="T37" fmla="*/ 110 h 115"/>
              <a:gd name="T38" fmla="*/ 1 w 41"/>
              <a:gd name="T39" fmla="*/ 114 h 115"/>
              <a:gd name="T40" fmla="*/ 0 w 41"/>
              <a:gd name="T41" fmla="*/ 110 h 115"/>
              <a:gd name="T42" fmla="*/ 2 w 41"/>
              <a:gd name="T43" fmla="*/ 114 h 115"/>
              <a:gd name="T44" fmla="*/ 6 w 41"/>
              <a:gd name="T45" fmla="*/ 115 h 115"/>
              <a:gd name="T46" fmla="*/ 10 w 41"/>
              <a:gd name="T47" fmla="*/ 114 h 115"/>
              <a:gd name="T48" fmla="*/ 12 w 41"/>
              <a:gd name="T49" fmla="*/ 110 h 115"/>
              <a:gd name="T50" fmla="*/ 11 w 41"/>
              <a:gd name="T51" fmla="*/ 106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5">
                <a:moveTo>
                  <a:pt x="11" y="106"/>
                </a:moveTo>
                <a:lnTo>
                  <a:pt x="12" y="110"/>
                </a:lnTo>
                <a:lnTo>
                  <a:pt x="13" y="98"/>
                </a:lnTo>
                <a:lnTo>
                  <a:pt x="17" y="84"/>
                </a:lnTo>
                <a:lnTo>
                  <a:pt x="21" y="71"/>
                </a:lnTo>
                <a:lnTo>
                  <a:pt x="27" y="58"/>
                </a:lnTo>
                <a:lnTo>
                  <a:pt x="32" y="44"/>
                </a:lnTo>
                <a:lnTo>
                  <a:pt x="36" y="29"/>
                </a:lnTo>
                <a:lnTo>
                  <a:pt x="39" y="15"/>
                </a:lnTo>
                <a:lnTo>
                  <a:pt x="41" y="0"/>
                </a:lnTo>
                <a:lnTo>
                  <a:pt x="28" y="0"/>
                </a:lnTo>
                <a:lnTo>
                  <a:pt x="27" y="13"/>
                </a:lnTo>
                <a:lnTo>
                  <a:pt x="23" y="27"/>
                </a:lnTo>
                <a:lnTo>
                  <a:pt x="20" y="39"/>
                </a:lnTo>
                <a:lnTo>
                  <a:pt x="15" y="53"/>
                </a:lnTo>
                <a:lnTo>
                  <a:pt x="8" y="66"/>
                </a:lnTo>
                <a:lnTo>
                  <a:pt x="5" y="81"/>
                </a:lnTo>
                <a:lnTo>
                  <a:pt x="1" y="95"/>
                </a:lnTo>
                <a:lnTo>
                  <a:pt x="0" y="110"/>
                </a:lnTo>
                <a:lnTo>
                  <a:pt x="1" y="114"/>
                </a:lnTo>
                <a:lnTo>
                  <a:pt x="0" y="110"/>
                </a:lnTo>
                <a:lnTo>
                  <a:pt x="2" y="114"/>
                </a:lnTo>
                <a:lnTo>
                  <a:pt x="6" y="115"/>
                </a:lnTo>
                <a:lnTo>
                  <a:pt x="10" y="114"/>
                </a:lnTo>
                <a:lnTo>
                  <a:pt x="12" y="110"/>
                </a:lnTo>
                <a:lnTo>
                  <a:pt x="11" y="10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9" name="Freeform 111">
            <a:extLst>
              <a:ext uri="{FF2B5EF4-FFF2-40B4-BE49-F238E27FC236}">
                <a16:creationId xmlns:a16="http://schemas.microsoft.com/office/drawing/2014/main" id="{0E2A7CA4-FBEC-FCFA-92F7-828472ACDACC}"/>
              </a:ext>
            </a:extLst>
          </p:cNvPr>
          <p:cNvSpPr>
            <a:spLocks noChangeAspect="1"/>
          </p:cNvSpPr>
          <p:nvPr/>
        </p:nvSpPr>
        <p:spPr bwMode="auto">
          <a:xfrm>
            <a:off x="6442075" y="1691826"/>
            <a:ext cx="93663" cy="146050"/>
          </a:xfrm>
          <a:custGeom>
            <a:avLst/>
            <a:gdLst>
              <a:gd name="T0" fmla="*/ 120 w 126"/>
              <a:gd name="T1" fmla="*/ 195 h 195"/>
              <a:gd name="T2" fmla="*/ 125 w 126"/>
              <a:gd name="T3" fmla="*/ 185 h 195"/>
              <a:gd name="T4" fmla="*/ 113 w 126"/>
              <a:gd name="T5" fmla="*/ 168 h 195"/>
              <a:gd name="T6" fmla="*/ 100 w 126"/>
              <a:gd name="T7" fmla="*/ 145 h 195"/>
              <a:gd name="T8" fmla="*/ 83 w 126"/>
              <a:gd name="T9" fmla="*/ 119 h 195"/>
              <a:gd name="T10" fmla="*/ 67 w 126"/>
              <a:gd name="T11" fmla="*/ 93 h 195"/>
              <a:gd name="T12" fmla="*/ 51 w 126"/>
              <a:gd name="T13" fmla="*/ 67 h 195"/>
              <a:gd name="T14" fmla="*/ 36 w 126"/>
              <a:gd name="T15" fmla="*/ 39 h 195"/>
              <a:gd name="T16" fmla="*/ 22 w 126"/>
              <a:gd name="T17" fmla="*/ 18 h 195"/>
              <a:gd name="T18" fmla="*/ 10 w 126"/>
              <a:gd name="T19" fmla="*/ 0 h 195"/>
              <a:gd name="T20" fmla="*/ 0 w 126"/>
              <a:gd name="T21" fmla="*/ 8 h 195"/>
              <a:gd name="T22" fmla="*/ 12 w 126"/>
              <a:gd name="T23" fmla="*/ 25 h 195"/>
              <a:gd name="T24" fmla="*/ 26 w 126"/>
              <a:gd name="T25" fmla="*/ 47 h 195"/>
              <a:gd name="T26" fmla="*/ 41 w 126"/>
              <a:gd name="T27" fmla="*/ 72 h 195"/>
              <a:gd name="T28" fmla="*/ 57 w 126"/>
              <a:gd name="T29" fmla="*/ 100 h 195"/>
              <a:gd name="T30" fmla="*/ 73 w 126"/>
              <a:gd name="T31" fmla="*/ 126 h 195"/>
              <a:gd name="T32" fmla="*/ 90 w 126"/>
              <a:gd name="T33" fmla="*/ 153 h 195"/>
              <a:gd name="T34" fmla="*/ 103 w 126"/>
              <a:gd name="T35" fmla="*/ 175 h 195"/>
              <a:gd name="T36" fmla="*/ 115 w 126"/>
              <a:gd name="T37" fmla="*/ 193 h 195"/>
              <a:gd name="T38" fmla="*/ 120 w 126"/>
              <a:gd name="T39" fmla="*/ 183 h 195"/>
              <a:gd name="T40" fmla="*/ 115 w 126"/>
              <a:gd name="T41" fmla="*/ 193 h 195"/>
              <a:gd name="T42" fmla="*/ 120 w 126"/>
              <a:gd name="T43" fmla="*/ 195 h 195"/>
              <a:gd name="T44" fmla="*/ 123 w 126"/>
              <a:gd name="T45" fmla="*/ 194 h 195"/>
              <a:gd name="T46" fmla="*/ 126 w 126"/>
              <a:gd name="T47" fmla="*/ 190 h 195"/>
              <a:gd name="T48" fmla="*/ 125 w 126"/>
              <a:gd name="T49" fmla="*/ 185 h 195"/>
              <a:gd name="T50" fmla="*/ 120 w 126"/>
              <a:gd name="T51" fmla="*/ 195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6" h="195">
                <a:moveTo>
                  <a:pt x="120" y="195"/>
                </a:moveTo>
                <a:lnTo>
                  <a:pt x="125" y="185"/>
                </a:lnTo>
                <a:lnTo>
                  <a:pt x="113" y="168"/>
                </a:lnTo>
                <a:lnTo>
                  <a:pt x="100" y="145"/>
                </a:lnTo>
                <a:lnTo>
                  <a:pt x="83" y="119"/>
                </a:lnTo>
                <a:lnTo>
                  <a:pt x="67" y="93"/>
                </a:lnTo>
                <a:lnTo>
                  <a:pt x="51" y="67"/>
                </a:lnTo>
                <a:lnTo>
                  <a:pt x="36" y="39"/>
                </a:lnTo>
                <a:lnTo>
                  <a:pt x="22" y="18"/>
                </a:lnTo>
                <a:lnTo>
                  <a:pt x="10" y="0"/>
                </a:lnTo>
                <a:lnTo>
                  <a:pt x="0" y="8"/>
                </a:lnTo>
                <a:lnTo>
                  <a:pt x="12" y="25"/>
                </a:lnTo>
                <a:lnTo>
                  <a:pt x="26" y="47"/>
                </a:lnTo>
                <a:lnTo>
                  <a:pt x="41" y="72"/>
                </a:lnTo>
                <a:lnTo>
                  <a:pt x="57" y="100"/>
                </a:lnTo>
                <a:lnTo>
                  <a:pt x="73" y="126"/>
                </a:lnTo>
                <a:lnTo>
                  <a:pt x="90" y="153"/>
                </a:lnTo>
                <a:lnTo>
                  <a:pt x="103" y="175"/>
                </a:lnTo>
                <a:lnTo>
                  <a:pt x="115" y="193"/>
                </a:lnTo>
                <a:lnTo>
                  <a:pt x="120" y="183"/>
                </a:lnTo>
                <a:lnTo>
                  <a:pt x="115" y="193"/>
                </a:lnTo>
                <a:lnTo>
                  <a:pt x="120" y="195"/>
                </a:lnTo>
                <a:lnTo>
                  <a:pt x="123" y="194"/>
                </a:lnTo>
                <a:lnTo>
                  <a:pt x="126" y="190"/>
                </a:lnTo>
                <a:lnTo>
                  <a:pt x="125" y="185"/>
                </a:lnTo>
                <a:lnTo>
                  <a:pt x="120" y="19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0" name="Freeform 112">
            <a:extLst>
              <a:ext uri="{FF2B5EF4-FFF2-40B4-BE49-F238E27FC236}">
                <a16:creationId xmlns:a16="http://schemas.microsoft.com/office/drawing/2014/main" id="{DA8BA014-2538-1FEA-EFE9-D481DF2CE60B}"/>
              </a:ext>
            </a:extLst>
          </p:cNvPr>
          <p:cNvSpPr>
            <a:spLocks noChangeAspect="1"/>
          </p:cNvSpPr>
          <p:nvPr/>
        </p:nvSpPr>
        <p:spPr bwMode="auto">
          <a:xfrm>
            <a:off x="6246813" y="1829939"/>
            <a:ext cx="285750" cy="77787"/>
          </a:xfrm>
          <a:custGeom>
            <a:avLst/>
            <a:gdLst>
              <a:gd name="T0" fmla="*/ 0 w 380"/>
              <a:gd name="T1" fmla="*/ 74 h 104"/>
              <a:gd name="T2" fmla="*/ 4 w 380"/>
              <a:gd name="T3" fmla="*/ 82 h 104"/>
              <a:gd name="T4" fmla="*/ 30 w 380"/>
              <a:gd name="T5" fmla="*/ 94 h 104"/>
              <a:gd name="T6" fmla="*/ 58 w 380"/>
              <a:gd name="T7" fmla="*/ 101 h 104"/>
              <a:gd name="T8" fmla="*/ 85 w 380"/>
              <a:gd name="T9" fmla="*/ 104 h 104"/>
              <a:gd name="T10" fmla="*/ 111 w 380"/>
              <a:gd name="T11" fmla="*/ 103 h 104"/>
              <a:gd name="T12" fmla="*/ 135 w 380"/>
              <a:gd name="T13" fmla="*/ 99 h 104"/>
              <a:gd name="T14" fmla="*/ 160 w 380"/>
              <a:gd name="T15" fmla="*/ 93 h 104"/>
              <a:gd name="T16" fmla="*/ 184 w 380"/>
              <a:gd name="T17" fmla="*/ 84 h 104"/>
              <a:gd name="T18" fmla="*/ 207 w 380"/>
              <a:gd name="T19" fmla="*/ 76 h 104"/>
              <a:gd name="T20" fmla="*/ 230 w 380"/>
              <a:gd name="T21" fmla="*/ 64 h 104"/>
              <a:gd name="T22" fmla="*/ 252 w 380"/>
              <a:gd name="T23" fmla="*/ 53 h 104"/>
              <a:gd name="T24" fmla="*/ 274 w 380"/>
              <a:gd name="T25" fmla="*/ 42 h 104"/>
              <a:gd name="T26" fmla="*/ 296 w 380"/>
              <a:gd name="T27" fmla="*/ 33 h 104"/>
              <a:gd name="T28" fmla="*/ 317 w 380"/>
              <a:gd name="T29" fmla="*/ 25 h 104"/>
              <a:gd name="T30" fmla="*/ 337 w 380"/>
              <a:gd name="T31" fmla="*/ 18 h 104"/>
              <a:gd name="T32" fmla="*/ 360 w 380"/>
              <a:gd name="T33" fmla="*/ 13 h 104"/>
              <a:gd name="T34" fmla="*/ 380 w 380"/>
              <a:gd name="T35" fmla="*/ 12 h 104"/>
              <a:gd name="T36" fmla="*/ 380 w 380"/>
              <a:gd name="T37" fmla="*/ 0 h 104"/>
              <a:gd name="T38" fmla="*/ 357 w 380"/>
              <a:gd name="T39" fmla="*/ 1 h 104"/>
              <a:gd name="T40" fmla="*/ 335 w 380"/>
              <a:gd name="T41" fmla="*/ 6 h 104"/>
              <a:gd name="T42" fmla="*/ 312 w 380"/>
              <a:gd name="T43" fmla="*/ 12 h 104"/>
              <a:gd name="T44" fmla="*/ 291 w 380"/>
              <a:gd name="T45" fmla="*/ 21 h 104"/>
              <a:gd name="T46" fmla="*/ 269 w 380"/>
              <a:gd name="T47" fmla="*/ 32 h 104"/>
              <a:gd name="T48" fmla="*/ 247 w 380"/>
              <a:gd name="T49" fmla="*/ 43 h 104"/>
              <a:gd name="T50" fmla="*/ 225 w 380"/>
              <a:gd name="T51" fmla="*/ 52 h 104"/>
              <a:gd name="T52" fmla="*/ 202 w 380"/>
              <a:gd name="T53" fmla="*/ 63 h 104"/>
              <a:gd name="T54" fmla="*/ 179 w 380"/>
              <a:gd name="T55" fmla="*/ 72 h 104"/>
              <a:gd name="T56" fmla="*/ 155 w 380"/>
              <a:gd name="T57" fmla="*/ 81 h 104"/>
              <a:gd name="T58" fmla="*/ 133 w 380"/>
              <a:gd name="T59" fmla="*/ 87 h 104"/>
              <a:gd name="T60" fmla="*/ 109 w 380"/>
              <a:gd name="T61" fmla="*/ 91 h 104"/>
              <a:gd name="T62" fmla="*/ 85 w 380"/>
              <a:gd name="T63" fmla="*/ 92 h 104"/>
              <a:gd name="T64" fmla="*/ 60 w 380"/>
              <a:gd name="T65" fmla="*/ 88 h 104"/>
              <a:gd name="T66" fmla="*/ 35 w 380"/>
              <a:gd name="T67" fmla="*/ 82 h 104"/>
              <a:gd name="T68" fmla="*/ 9 w 380"/>
              <a:gd name="T69" fmla="*/ 72 h 104"/>
              <a:gd name="T70" fmla="*/ 13 w 380"/>
              <a:gd name="T71" fmla="*/ 79 h 104"/>
              <a:gd name="T72" fmla="*/ 9 w 380"/>
              <a:gd name="T73" fmla="*/ 72 h 104"/>
              <a:gd name="T74" fmla="*/ 5 w 380"/>
              <a:gd name="T75" fmla="*/ 72 h 104"/>
              <a:gd name="T76" fmla="*/ 2 w 380"/>
              <a:gd name="T77" fmla="*/ 74 h 104"/>
              <a:gd name="T78" fmla="*/ 2 w 380"/>
              <a:gd name="T79" fmla="*/ 79 h 104"/>
              <a:gd name="T80" fmla="*/ 4 w 380"/>
              <a:gd name="T81" fmla="*/ 82 h 104"/>
              <a:gd name="T82" fmla="*/ 0 w 380"/>
              <a:gd name="T83" fmla="*/ 7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0" h="104">
                <a:moveTo>
                  <a:pt x="0" y="74"/>
                </a:moveTo>
                <a:lnTo>
                  <a:pt x="4" y="82"/>
                </a:lnTo>
                <a:lnTo>
                  <a:pt x="30" y="94"/>
                </a:lnTo>
                <a:lnTo>
                  <a:pt x="58" y="101"/>
                </a:lnTo>
                <a:lnTo>
                  <a:pt x="85" y="104"/>
                </a:lnTo>
                <a:lnTo>
                  <a:pt x="111" y="103"/>
                </a:lnTo>
                <a:lnTo>
                  <a:pt x="135" y="99"/>
                </a:lnTo>
                <a:lnTo>
                  <a:pt x="160" y="93"/>
                </a:lnTo>
                <a:lnTo>
                  <a:pt x="184" y="84"/>
                </a:lnTo>
                <a:lnTo>
                  <a:pt x="207" y="76"/>
                </a:lnTo>
                <a:lnTo>
                  <a:pt x="230" y="64"/>
                </a:lnTo>
                <a:lnTo>
                  <a:pt x="252" y="53"/>
                </a:lnTo>
                <a:lnTo>
                  <a:pt x="274" y="42"/>
                </a:lnTo>
                <a:lnTo>
                  <a:pt x="296" y="33"/>
                </a:lnTo>
                <a:lnTo>
                  <a:pt x="317" y="25"/>
                </a:lnTo>
                <a:lnTo>
                  <a:pt x="337" y="18"/>
                </a:lnTo>
                <a:lnTo>
                  <a:pt x="360" y="13"/>
                </a:lnTo>
                <a:lnTo>
                  <a:pt x="380" y="12"/>
                </a:lnTo>
                <a:lnTo>
                  <a:pt x="380" y="0"/>
                </a:lnTo>
                <a:lnTo>
                  <a:pt x="357" y="1"/>
                </a:lnTo>
                <a:lnTo>
                  <a:pt x="335" y="6"/>
                </a:lnTo>
                <a:lnTo>
                  <a:pt x="312" y="12"/>
                </a:lnTo>
                <a:lnTo>
                  <a:pt x="291" y="21"/>
                </a:lnTo>
                <a:lnTo>
                  <a:pt x="269" y="32"/>
                </a:lnTo>
                <a:lnTo>
                  <a:pt x="247" y="43"/>
                </a:lnTo>
                <a:lnTo>
                  <a:pt x="225" y="52"/>
                </a:lnTo>
                <a:lnTo>
                  <a:pt x="202" y="63"/>
                </a:lnTo>
                <a:lnTo>
                  <a:pt x="179" y="72"/>
                </a:lnTo>
                <a:lnTo>
                  <a:pt x="155" y="81"/>
                </a:lnTo>
                <a:lnTo>
                  <a:pt x="133" y="87"/>
                </a:lnTo>
                <a:lnTo>
                  <a:pt x="109" y="91"/>
                </a:lnTo>
                <a:lnTo>
                  <a:pt x="85" y="92"/>
                </a:lnTo>
                <a:lnTo>
                  <a:pt x="60" y="88"/>
                </a:lnTo>
                <a:lnTo>
                  <a:pt x="35" y="82"/>
                </a:lnTo>
                <a:lnTo>
                  <a:pt x="9" y="72"/>
                </a:lnTo>
                <a:lnTo>
                  <a:pt x="13" y="79"/>
                </a:lnTo>
                <a:lnTo>
                  <a:pt x="9" y="72"/>
                </a:lnTo>
                <a:lnTo>
                  <a:pt x="5" y="72"/>
                </a:lnTo>
                <a:lnTo>
                  <a:pt x="2" y="74"/>
                </a:lnTo>
                <a:lnTo>
                  <a:pt x="2" y="79"/>
                </a:lnTo>
                <a:lnTo>
                  <a:pt x="4" y="82"/>
                </a:lnTo>
                <a:lnTo>
                  <a:pt x="0"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1" name="Freeform 113">
            <a:extLst>
              <a:ext uri="{FF2B5EF4-FFF2-40B4-BE49-F238E27FC236}">
                <a16:creationId xmlns:a16="http://schemas.microsoft.com/office/drawing/2014/main" id="{49CEEE75-56F1-D6EF-6E55-F2BCEB308A74}"/>
              </a:ext>
            </a:extLst>
          </p:cNvPr>
          <p:cNvSpPr>
            <a:spLocks noChangeAspect="1"/>
          </p:cNvSpPr>
          <p:nvPr/>
        </p:nvSpPr>
        <p:spPr bwMode="auto">
          <a:xfrm>
            <a:off x="5967413" y="1745801"/>
            <a:ext cx="293687" cy="144463"/>
          </a:xfrm>
          <a:custGeom>
            <a:avLst/>
            <a:gdLst>
              <a:gd name="T0" fmla="*/ 10 w 389"/>
              <a:gd name="T1" fmla="*/ 10 h 190"/>
              <a:gd name="T2" fmla="*/ 5 w 389"/>
              <a:gd name="T3" fmla="*/ 12 h 190"/>
              <a:gd name="T4" fmla="*/ 19 w 389"/>
              <a:gd name="T5" fmla="*/ 12 h 190"/>
              <a:gd name="T6" fmla="*/ 39 w 389"/>
              <a:gd name="T7" fmla="*/ 14 h 190"/>
              <a:gd name="T8" fmla="*/ 65 w 389"/>
              <a:gd name="T9" fmla="*/ 17 h 190"/>
              <a:gd name="T10" fmla="*/ 93 w 389"/>
              <a:gd name="T11" fmla="*/ 19 h 190"/>
              <a:gd name="T12" fmla="*/ 126 w 389"/>
              <a:gd name="T13" fmla="*/ 24 h 190"/>
              <a:gd name="T14" fmla="*/ 161 w 389"/>
              <a:gd name="T15" fmla="*/ 32 h 190"/>
              <a:gd name="T16" fmla="*/ 197 w 389"/>
              <a:gd name="T17" fmla="*/ 39 h 190"/>
              <a:gd name="T18" fmla="*/ 232 w 389"/>
              <a:gd name="T19" fmla="*/ 48 h 190"/>
              <a:gd name="T20" fmla="*/ 264 w 389"/>
              <a:gd name="T21" fmla="*/ 59 h 190"/>
              <a:gd name="T22" fmla="*/ 297 w 389"/>
              <a:gd name="T23" fmla="*/ 72 h 190"/>
              <a:gd name="T24" fmla="*/ 323 w 389"/>
              <a:gd name="T25" fmla="*/ 87 h 190"/>
              <a:gd name="T26" fmla="*/ 347 w 389"/>
              <a:gd name="T27" fmla="*/ 103 h 190"/>
              <a:gd name="T28" fmla="*/ 363 w 389"/>
              <a:gd name="T29" fmla="*/ 121 h 190"/>
              <a:gd name="T30" fmla="*/ 373 w 389"/>
              <a:gd name="T31" fmla="*/ 141 h 190"/>
              <a:gd name="T32" fmla="*/ 377 w 389"/>
              <a:gd name="T33" fmla="*/ 162 h 190"/>
              <a:gd name="T34" fmla="*/ 370 w 389"/>
              <a:gd name="T35" fmla="*/ 185 h 190"/>
              <a:gd name="T36" fmla="*/ 383 w 389"/>
              <a:gd name="T37" fmla="*/ 190 h 190"/>
              <a:gd name="T38" fmla="*/ 389 w 389"/>
              <a:gd name="T39" fmla="*/ 162 h 190"/>
              <a:gd name="T40" fmla="*/ 385 w 389"/>
              <a:gd name="T41" fmla="*/ 136 h 190"/>
              <a:gd name="T42" fmla="*/ 373 w 389"/>
              <a:gd name="T43" fmla="*/ 113 h 190"/>
              <a:gd name="T44" fmla="*/ 354 w 389"/>
              <a:gd name="T45" fmla="*/ 93 h 190"/>
              <a:gd name="T46" fmla="*/ 330 w 389"/>
              <a:gd name="T47" fmla="*/ 77 h 190"/>
              <a:gd name="T48" fmla="*/ 302 w 389"/>
              <a:gd name="T49" fmla="*/ 62 h 190"/>
              <a:gd name="T50" fmla="*/ 269 w 389"/>
              <a:gd name="T51" fmla="*/ 47 h 190"/>
              <a:gd name="T52" fmla="*/ 234 w 389"/>
              <a:gd name="T53" fmla="*/ 36 h 190"/>
              <a:gd name="T54" fmla="*/ 199 w 389"/>
              <a:gd name="T55" fmla="*/ 27 h 190"/>
              <a:gd name="T56" fmla="*/ 163 w 389"/>
              <a:gd name="T57" fmla="*/ 19 h 190"/>
              <a:gd name="T58" fmla="*/ 128 w 389"/>
              <a:gd name="T59" fmla="*/ 12 h 190"/>
              <a:gd name="T60" fmla="*/ 96 w 389"/>
              <a:gd name="T61" fmla="*/ 7 h 190"/>
              <a:gd name="T62" fmla="*/ 65 w 389"/>
              <a:gd name="T63" fmla="*/ 5 h 190"/>
              <a:gd name="T64" fmla="*/ 41 w 389"/>
              <a:gd name="T65" fmla="*/ 2 h 190"/>
              <a:gd name="T66" fmla="*/ 19 w 389"/>
              <a:gd name="T67" fmla="*/ 0 h 190"/>
              <a:gd name="T68" fmla="*/ 5 w 389"/>
              <a:gd name="T69" fmla="*/ 0 h 190"/>
              <a:gd name="T70" fmla="*/ 0 w 389"/>
              <a:gd name="T71" fmla="*/ 2 h 190"/>
              <a:gd name="T72" fmla="*/ 5 w 389"/>
              <a:gd name="T73" fmla="*/ 0 h 190"/>
              <a:gd name="T74" fmla="*/ 1 w 389"/>
              <a:gd name="T75" fmla="*/ 2 h 190"/>
              <a:gd name="T76" fmla="*/ 0 w 389"/>
              <a:gd name="T77" fmla="*/ 6 h 190"/>
              <a:gd name="T78" fmla="*/ 1 w 389"/>
              <a:gd name="T79" fmla="*/ 10 h 190"/>
              <a:gd name="T80" fmla="*/ 5 w 389"/>
              <a:gd name="T81" fmla="*/ 12 h 190"/>
              <a:gd name="T82" fmla="*/ 10 w 389"/>
              <a:gd name="T83" fmla="*/ 1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9" h="190">
                <a:moveTo>
                  <a:pt x="10" y="10"/>
                </a:moveTo>
                <a:lnTo>
                  <a:pt x="5" y="12"/>
                </a:lnTo>
                <a:lnTo>
                  <a:pt x="19" y="12"/>
                </a:lnTo>
                <a:lnTo>
                  <a:pt x="39" y="14"/>
                </a:lnTo>
                <a:lnTo>
                  <a:pt x="65" y="17"/>
                </a:lnTo>
                <a:lnTo>
                  <a:pt x="93" y="19"/>
                </a:lnTo>
                <a:lnTo>
                  <a:pt x="126" y="24"/>
                </a:lnTo>
                <a:lnTo>
                  <a:pt x="161" y="32"/>
                </a:lnTo>
                <a:lnTo>
                  <a:pt x="197" y="39"/>
                </a:lnTo>
                <a:lnTo>
                  <a:pt x="232" y="48"/>
                </a:lnTo>
                <a:lnTo>
                  <a:pt x="264" y="59"/>
                </a:lnTo>
                <a:lnTo>
                  <a:pt x="297" y="72"/>
                </a:lnTo>
                <a:lnTo>
                  <a:pt x="323" y="87"/>
                </a:lnTo>
                <a:lnTo>
                  <a:pt x="347" y="103"/>
                </a:lnTo>
                <a:lnTo>
                  <a:pt x="363" y="121"/>
                </a:lnTo>
                <a:lnTo>
                  <a:pt x="373" y="141"/>
                </a:lnTo>
                <a:lnTo>
                  <a:pt x="377" y="162"/>
                </a:lnTo>
                <a:lnTo>
                  <a:pt x="370" y="185"/>
                </a:lnTo>
                <a:lnTo>
                  <a:pt x="383" y="190"/>
                </a:lnTo>
                <a:lnTo>
                  <a:pt x="389" y="162"/>
                </a:lnTo>
                <a:lnTo>
                  <a:pt x="385" y="136"/>
                </a:lnTo>
                <a:lnTo>
                  <a:pt x="373" y="113"/>
                </a:lnTo>
                <a:lnTo>
                  <a:pt x="354" y="93"/>
                </a:lnTo>
                <a:lnTo>
                  <a:pt x="330" y="77"/>
                </a:lnTo>
                <a:lnTo>
                  <a:pt x="302" y="62"/>
                </a:lnTo>
                <a:lnTo>
                  <a:pt x="269" y="47"/>
                </a:lnTo>
                <a:lnTo>
                  <a:pt x="234" y="36"/>
                </a:lnTo>
                <a:lnTo>
                  <a:pt x="199" y="27"/>
                </a:lnTo>
                <a:lnTo>
                  <a:pt x="163" y="19"/>
                </a:lnTo>
                <a:lnTo>
                  <a:pt x="128" y="12"/>
                </a:lnTo>
                <a:lnTo>
                  <a:pt x="96" y="7"/>
                </a:lnTo>
                <a:lnTo>
                  <a:pt x="65" y="5"/>
                </a:lnTo>
                <a:lnTo>
                  <a:pt x="41" y="2"/>
                </a:lnTo>
                <a:lnTo>
                  <a:pt x="19" y="0"/>
                </a:lnTo>
                <a:lnTo>
                  <a:pt x="5" y="0"/>
                </a:lnTo>
                <a:lnTo>
                  <a:pt x="0" y="2"/>
                </a:lnTo>
                <a:lnTo>
                  <a:pt x="5" y="0"/>
                </a:lnTo>
                <a:lnTo>
                  <a:pt x="1" y="2"/>
                </a:lnTo>
                <a:lnTo>
                  <a:pt x="0" y="6"/>
                </a:lnTo>
                <a:lnTo>
                  <a:pt x="1"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2" name="Freeform 114">
            <a:extLst>
              <a:ext uri="{FF2B5EF4-FFF2-40B4-BE49-F238E27FC236}">
                <a16:creationId xmlns:a16="http://schemas.microsoft.com/office/drawing/2014/main" id="{96C61937-3F7D-4B10-6DE3-CF5CA500D449}"/>
              </a:ext>
            </a:extLst>
          </p:cNvPr>
          <p:cNvSpPr>
            <a:spLocks noChangeAspect="1"/>
          </p:cNvSpPr>
          <p:nvPr/>
        </p:nvSpPr>
        <p:spPr bwMode="auto">
          <a:xfrm>
            <a:off x="5922963" y="1747389"/>
            <a:ext cx="50800" cy="61912"/>
          </a:xfrm>
          <a:custGeom>
            <a:avLst/>
            <a:gdLst>
              <a:gd name="T0" fmla="*/ 3 w 69"/>
              <a:gd name="T1" fmla="*/ 81 h 82"/>
              <a:gd name="T2" fmla="*/ 11 w 69"/>
              <a:gd name="T3" fmla="*/ 80 h 82"/>
              <a:gd name="T4" fmla="*/ 69 w 69"/>
              <a:gd name="T5" fmla="*/ 8 h 82"/>
              <a:gd name="T6" fmla="*/ 59 w 69"/>
              <a:gd name="T7" fmla="*/ 0 h 82"/>
              <a:gd name="T8" fmla="*/ 1 w 69"/>
              <a:gd name="T9" fmla="*/ 72 h 82"/>
              <a:gd name="T10" fmla="*/ 10 w 69"/>
              <a:gd name="T11" fmla="*/ 71 h 82"/>
              <a:gd name="T12" fmla="*/ 1 w 69"/>
              <a:gd name="T13" fmla="*/ 72 h 82"/>
              <a:gd name="T14" fmla="*/ 0 w 69"/>
              <a:gd name="T15" fmla="*/ 77 h 82"/>
              <a:gd name="T16" fmla="*/ 3 w 69"/>
              <a:gd name="T17" fmla="*/ 81 h 82"/>
              <a:gd name="T18" fmla="*/ 8 w 69"/>
              <a:gd name="T19" fmla="*/ 82 h 82"/>
              <a:gd name="T20" fmla="*/ 11 w 69"/>
              <a:gd name="T21" fmla="*/ 80 h 82"/>
              <a:gd name="T22" fmla="*/ 3 w 69"/>
              <a:gd name="T23" fmla="*/ 81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82">
                <a:moveTo>
                  <a:pt x="3" y="81"/>
                </a:moveTo>
                <a:lnTo>
                  <a:pt x="11" y="80"/>
                </a:lnTo>
                <a:lnTo>
                  <a:pt x="69" y="8"/>
                </a:lnTo>
                <a:lnTo>
                  <a:pt x="59" y="0"/>
                </a:lnTo>
                <a:lnTo>
                  <a:pt x="1" y="72"/>
                </a:lnTo>
                <a:lnTo>
                  <a:pt x="10" y="71"/>
                </a:lnTo>
                <a:lnTo>
                  <a:pt x="1" y="72"/>
                </a:lnTo>
                <a:lnTo>
                  <a:pt x="0" y="77"/>
                </a:lnTo>
                <a:lnTo>
                  <a:pt x="3" y="81"/>
                </a:lnTo>
                <a:lnTo>
                  <a:pt x="8" y="82"/>
                </a:lnTo>
                <a:lnTo>
                  <a:pt x="11" y="80"/>
                </a:lnTo>
                <a:lnTo>
                  <a:pt x="3" y="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3" name="Freeform 115">
            <a:extLst>
              <a:ext uri="{FF2B5EF4-FFF2-40B4-BE49-F238E27FC236}">
                <a16:creationId xmlns:a16="http://schemas.microsoft.com/office/drawing/2014/main" id="{56F93317-6C36-B81A-7BF6-679960AEBB69}"/>
              </a:ext>
            </a:extLst>
          </p:cNvPr>
          <p:cNvSpPr>
            <a:spLocks noChangeAspect="1"/>
          </p:cNvSpPr>
          <p:nvPr/>
        </p:nvSpPr>
        <p:spPr bwMode="auto">
          <a:xfrm>
            <a:off x="5619750" y="1798189"/>
            <a:ext cx="311150" cy="233362"/>
          </a:xfrm>
          <a:custGeom>
            <a:avLst/>
            <a:gdLst>
              <a:gd name="T0" fmla="*/ 11 w 411"/>
              <a:gd name="T1" fmla="*/ 301 h 311"/>
              <a:gd name="T2" fmla="*/ 11 w 411"/>
              <a:gd name="T3" fmla="*/ 308 h 311"/>
              <a:gd name="T4" fmla="*/ 24 w 411"/>
              <a:gd name="T5" fmla="*/ 292 h 311"/>
              <a:gd name="T6" fmla="*/ 42 w 411"/>
              <a:gd name="T7" fmla="*/ 273 h 311"/>
              <a:gd name="T8" fmla="*/ 64 w 411"/>
              <a:gd name="T9" fmla="*/ 252 h 311"/>
              <a:gd name="T10" fmla="*/ 88 w 411"/>
              <a:gd name="T11" fmla="*/ 227 h 311"/>
              <a:gd name="T12" fmla="*/ 117 w 411"/>
              <a:gd name="T13" fmla="*/ 201 h 311"/>
              <a:gd name="T14" fmla="*/ 147 w 411"/>
              <a:gd name="T15" fmla="*/ 175 h 311"/>
              <a:gd name="T16" fmla="*/ 178 w 411"/>
              <a:gd name="T17" fmla="*/ 147 h 311"/>
              <a:gd name="T18" fmla="*/ 210 w 411"/>
              <a:gd name="T19" fmla="*/ 121 h 311"/>
              <a:gd name="T20" fmla="*/ 243 w 411"/>
              <a:gd name="T21" fmla="*/ 96 h 311"/>
              <a:gd name="T22" fmla="*/ 274 w 411"/>
              <a:gd name="T23" fmla="*/ 74 h 311"/>
              <a:gd name="T24" fmla="*/ 304 w 411"/>
              <a:gd name="T25" fmla="*/ 53 h 311"/>
              <a:gd name="T26" fmla="*/ 331 w 411"/>
              <a:gd name="T27" fmla="*/ 36 h 311"/>
              <a:gd name="T28" fmla="*/ 356 w 411"/>
              <a:gd name="T29" fmla="*/ 24 h 311"/>
              <a:gd name="T30" fmla="*/ 377 w 411"/>
              <a:gd name="T31" fmla="*/ 16 h 311"/>
              <a:gd name="T32" fmla="*/ 394 w 411"/>
              <a:gd name="T33" fmla="*/ 13 h 311"/>
              <a:gd name="T34" fmla="*/ 404 w 411"/>
              <a:gd name="T35" fmla="*/ 15 h 311"/>
              <a:gd name="T36" fmla="*/ 411 w 411"/>
              <a:gd name="T37" fmla="*/ 5 h 311"/>
              <a:gd name="T38" fmla="*/ 394 w 411"/>
              <a:gd name="T39" fmla="*/ 0 h 311"/>
              <a:gd name="T40" fmla="*/ 375 w 411"/>
              <a:gd name="T41" fmla="*/ 4 h 311"/>
              <a:gd name="T42" fmla="*/ 351 w 411"/>
              <a:gd name="T43" fmla="*/ 11 h 311"/>
              <a:gd name="T44" fmla="*/ 326 w 411"/>
              <a:gd name="T45" fmla="*/ 26 h 311"/>
              <a:gd name="T46" fmla="*/ 296 w 411"/>
              <a:gd name="T47" fmla="*/ 43 h 311"/>
              <a:gd name="T48" fmla="*/ 266 w 411"/>
              <a:gd name="T49" fmla="*/ 64 h 311"/>
              <a:gd name="T50" fmla="*/ 235 w 411"/>
              <a:gd name="T51" fmla="*/ 86 h 311"/>
              <a:gd name="T52" fmla="*/ 203 w 411"/>
              <a:gd name="T53" fmla="*/ 111 h 311"/>
              <a:gd name="T54" fmla="*/ 170 w 411"/>
              <a:gd name="T55" fmla="*/ 137 h 311"/>
              <a:gd name="T56" fmla="*/ 139 w 411"/>
              <a:gd name="T57" fmla="*/ 165 h 311"/>
              <a:gd name="T58" fmla="*/ 109 w 411"/>
              <a:gd name="T59" fmla="*/ 191 h 311"/>
              <a:gd name="T60" fmla="*/ 81 w 411"/>
              <a:gd name="T61" fmla="*/ 217 h 311"/>
              <a:gd name="T62" fmla="*/ 54 w 411"/>
              <a:gd name="T63" fmla="*/ 242 h 311"/>
              <a:gd name="T64" fmla="*/ 32 w 411"/>
              <a:gd name="T65" fmla="*/ 266 h 311"/>
              <a:gd name="T66" fmla="*/ 14 w 411"/>
              <a:gd name="T67" fmla="*/ 285 h 311"/>
              <a:gd name="T68" fmla="*/ 1 w 411"/>
              <a:gd name="T69" fmla="*/ 301 h 311"/>
              <a:gd name="T70" fmla="*/ 1 w 411"/>
              <a:gd name="T71" fmla="*/ 308 h 311"/>
              <a:gd name="T72" fmla="*/ 1 w 411"/>
              <a:gd name="T73" fmla="*/ 301 h 311"/>
              <a:gd name="T74" fmla="*/ 0 w 411"/>
              <a:gd name="T75" fmla="*/ 306 h 311"/>
              <a:gd name="T76" fmla="*/ 2 w 411"/>
              <a:gd name="T77" fmla="*/ 310 h 311"/>
              <a:gd name="T78" fmla="*/ 7 w 411"/>
              <a:gd name="T79" fmla="*/ 311 h 311"/>
              <a:gd name="T80" fmla="*/ 11 w 411"/>
              <a:gd name="T81" fmla="*/ 308 h 311"/>
              <a:gd name="T82" fmla="*/ 11 w 411"/>
              <a:gd name="T83" fmla="*/ 301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11" h="311">
                <a:moveTo>
                  <a:pt x="11" y="301"/>
                </a:moveTo>
                <a:lnTo>
                  <a:pt x="11" y="308"/>
                </a:lnTo>
                <a:lnTo>
                  <a:pt x="24" y="292"/>
                </a:lnTo>
                <a:lnTo>
                  <a:pt x="42" y="273"/>
                </a:lnTo>
                <a:lnTo>
                  <a:pt x="64" y="252"/>
                </a:lnTo>
                <a:lnTo>
                  <a:pt x="88" y="227"/>
                </a:lnTo>
                <a:lnTo>
                  <a:pt x="117" y="201"/>
                </a:lnTo>
                <a:lnTo>
                  <a:pt x="147" y="175"/>
                </a:lnTo>
                <a:lnTo>
                  <a:pt x="178" y="147"/>
                </a:lnTo>
                <a:lnTo>
                  <a:pt x="210" y="121"/>
                </a:lnTo>
                <a:lnTo>
                  <a:pt x="243" y="96"/>
                </a:lnTo>
                <a:lnTo>
                  <a:pt x="274" y="74"/>
                </a:lnTo>
                <a:lnTo>
                  <a:pt x="304" y="53"/>
                </a:lnTo>
                <a:lnTo>
                  <a:pt x="331" y="36"/>
                </a:lnTo>
                <a:lnTo>
                  <a:pt x="356" y="24"/>
                </a:lnTo>
                <a:lnTo>
                  <a:pt x="377" y="16"/>
                </a:lnTo>
                <a:lnTo>
                  <a:pt x="394" y="13"/>
                </a:lnTo>
                <a:lnTo>
                  <a:pt x="404" y="15"/>
                </a:lnTo>
                <a:lnTo>
                  <a:pt x="411" y="5"/>
                </a:lnTo>
                <a:lnTo>
                  <a:pt x="394" y="0"/>
                </a:lnTo>
                <a:lnTo>
                  <a:pt x="375" y="4"/>
                </a:lnTo>
                <a:lnTo>
                  <a:pt x="351" y="11"/>
                </a:lnTo>
                <a:lnTo>
                  <a:pt x="326" y="26"/>
                </a:lnTo>
                <a:lnTo>
                  <a:pt x="296" y="43"/>
                </a:lnTo>
                <a:lnTo>
                  <a:pt x="266" y="64"/>
                </a:lnTo>
                <a:lnTo>
                  <a:pt x="235" y="86"/>
                </a:lnTo>
                <a:lnTo>
                  <a:pt x="203" y="111"/>
                </a:lnTo>
                <a:lnTo>
                  <a:pt x="170" y="137"/>
                </a:lnTo>
                <a:lnTo>
                  <a:pt x="139" y="165"/>
                </a:lnTo>
                <a:lnTo>
                  <a:pt x="109" y="191"/>
                </a:lnTo>
                <a:lnTo>
                  <a:pt x="81" y="217"/>
                </a:lnTo>
                <a:lnTo>
                  <a:pt x="54" y="242"/>
                </a:lnTo>
                <a:lnTo>
                  <a:pt x="32" y="266"/>
                </a:lnTo>
                <a:lnTo>
                  <a:pt x="14" y="285"/>
                </a:lnTo>
                <a:lnTo>
                  <a:pt x="1" y="301"/>
                </a:lnTo>
                <a:lnTo>
                  <a:pt x="1" y="308"/>
                </a:lnTo>
                <a:lnTo>
                  <a:pt x="1" y="301"/>
                </a:lnTo>
                <a:lnTo>
                  <a:pt x="0" y="306"/>
                </a:lnTo>
                <a:lnTo>
                  <a:pt x="2" y="310"/>
                </a:lnTo>
                <a:lnTo>
                  <a:pt x="7" y="311"/>
                </a:lnTo>
                <a:lnTo>
                  <a:pt x="11" y="308"/>
                </a:lnTo>
                <a:lnTo>
                  <a:pt x="11" y="3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4" name="Freeform 116">
            <a:extLst>
              <a:ext uri="{FF2B5EF4-FFF2-40B4-BE49-F238E27FC236}">
                <a16:creationId xmlns:a16="http://schemas.microsoft.com/office/drawing/2014/main" id="{8A1FC667-888A-F532-AD85-1FE5288D9942}"/>
              </a:ext>
            </a:extLst>
          </p:cNvPr>
          <p:cNvSpPr>
            <a:spLocks noChangeAspect="1"/>
          </p:cNvSpPr>
          <p:nvPr/>
        </p:nvSpPr>
        <p:spPr bwMode="auto">
          <a:xfrm>
            <a:off x="5621338" y="2023614"/>
            <a:ext cx="73025" cy="88900"/>
          </a:xfrm>
          <a:custGeom>
            <a:avLst/>
            <a:gdLst>
              <a:gd name="T0" fmla="*/ 86 w 96"/>
              <a:gd name="T1" fmla="*/ 107 h 118"/>
              <a:gd name="T2" fmla="*/ 95 w 96"/>
              <a:gd name="T3" fmla="*/ 108 h 118"/>
              <a:gd name="T4" fmla="*/ 10 w 96"/>
              <a:gd name="T5" fmla="*/ 0 h 118"/>
              <a:gd name="T6" fmla="*/ 0 w 96"/>
              <a:gd name="T7" fmla="*/ 7 h 118"/>
              <a:gd name="T8" fmla="*/ 85 w 96"/>
              <a:gd name="T9" fmla="*/ 116 h 118"/>
              <a:gd name="T10" fmla="*/ 93 w 96"/>
              <a:gd name="T11" fmla="*/ 117 h 118"/>
              <a:gd name="T12" fmla="*/ 85 w 96"/>
              <a:gd name="T13" fmla="*/ 116 h 118"/>
              <a:gd name="T14" fmla="*/ 90 w 96"/>
              <a:gd name="T15" fmla="*/ 118 h 118"/>
              <a:gd name="T16" fmla="*/ 93 w 96"/>
              <a:gd name="T17" fmla="*/ 117 h 118"/>
              <a:gd name="T18" fmla="*/ 96 w 96"/>
              <a:gd name="T19" fmla="*/ 113 h 118"/>
              <a:gd name="T20" fmla="*/ 95 w 96"/>
              <a:gd name="T21" fmla="*/ 108 h 118"/>
              <a:gd name="T22" fmla="*/ 86 w 96"/>
              <a:gd name="T23" fmla="*/ 10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6" h="118">
                <a:moveTo>
                  <a:pt x="86" y="107"/>
                </a:moveTo>
                <a:lnTo>
                  <a:pt x="95" y="108"/>
                </a:lnTo>
                <a:lnTo>
                  <a:pt x="10" y="0"/>
                </a:lnTo>
                <a:lnTo>
                  <a:pt x="0" y="7"/>
                </a:lnTo>
                <a:lnTo>
                  <a:pt x="85" y="116"/>
                </a:lnTo>
                <a:lnTo>
                  <a:pt x="93" y="117"/>
                </a:lnTo>
                <a:lnTo>
                  <a:pt x="85" y="116"/>
                </a:lnTo>
                <a:lnTo>
                  <a:pt x="90" y="118"/>
                </a:lnTo>
                <a:lnTo>
                  <a:pt x="93" y="117"/>
                </a:lnTo>
                <a:lnTo>
                  <a:pt x="96" y="113"/>
                </a:lnTo>
                <a:lnTo>
                  <a:pt x="95" y="108"/>
                </a:lnTo>
                <a:lnTo>
                  <a:pt x="86" y="10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5" name="Freeform 117">
            <a:extLst>
              <a:ext uri="{FF2B5EF4-FFF2-40B4-BE49-F238E27FC236}">
                <a16:creationId xmlns:a16="http://schemas.microsoft.com/office/drawing/2014/main" id="{873D1765-DAA6-E13A-3F47-D0B7E548AABE}"/>
              </a:ext>
            </a:extLst>
          </p:cNvPr>
          <p:cNvSpPr>
            <a:spLocks noChangeAspect="1"/>
          </p:cNvSpPr>
          <p:nvPr/>
        </p:nvSpPr>
        <p:spPr bwMode="auto">
          <a:xfrm>
            <a:off x="5686425" y="1937889"/>
            <a:ext cx="268288" cy="174625"/>
          </a:xfrm>
          <a:custGeom>
            <a:avLst/>
            <a:gdLst>
              <a:gd name="T0" fmla="*/ 349 w 355"/>
              <a:gd name="T1" fmla="*/ 0 h 231"/>
              <a:gd name="T2" fmla="*/ 344 w 355"/>
              <a:gd name="T3" fmla="*/ 3 h 231"/>
              <a:gd name="T4" fmla="*/ 324 w 355"/>
              <a:gd name="T5" fmla="*/ 28 h 231"/>
              <a:gd name="T6" fmla="*/ 307 w 355"/>
              <a:gd name="T7" fmla="*/ 48 h 231"/>
              <a:gd name="T8" fmla="*/ 290 w 355"/>
              <a:gd name="T9" fmla="*/ 63 h 231"/>
              <a:gd name="T10" fmla="*/ 278 w 355"/>
              <a:gd name="T11" fmla="*/ 76 h 231"/>
              <a:gd name="T12" fmla="*/ 264 w 355"/>
              <a:gd name="T13" fmla="*/ 86 h 231"/>
              <a:gd name="T14" fmla="*/ 251 w 355"/>
              <a:gd name="T15" fmla="*/ 95 h 231"/>
              <a:gd name="T16" fmla="*/ 238 w 355"/>
              <a:gd name="T17" fmla="*/ 103 h 231"/>
              <a:gd name="T18" fmla="*/ 223 w 355"/>
              <a:gd name="T19" fmla="*/ 109 h 231"/>
              <a:gd name="T20" fmla="*/ 207 w 355"/>
              <a:gd name="T21" fmla="*/ 115 h 231"/>
              <a:gd name="T22" fmla="*/ 188 w 355"/>
              <a:gd name="T23" fmla="*/ 123 h 231"/>
              <a:gd name="T24" fmla="*/ 167 w 355"/>
              <a:gd name="T25" fmla="*/ 133 h 231"/>
              <a:gd name="T26" fmla="*/ 143 w 355"/>
              <a:gd name="T27" fmla="*/ 143 h 231"/>
              <a:gd name="T28" fmla="*/ 115 w 355"/>
              <a:gd name="T29" fmla="*/ 157 h 231"/>
              <a:gd name="T30" fmla="*/ 82 w 355"/>
              <a:gd name="T31" fmla="*/ 175 h 231"/>
              <a:gd name="T32" fmla="*/ 45 w 355"/>
              <a:gd name="T33" fmla="*/ 196 h 231"/>
              <a:gd name="T34" fmla="*/ 0 w 355"/>
              <a:gd name="T35" fmla="*/ 221 h 231"/>
              <a:gd name="T36" fmla="*/ 7 w 355"/>
              <a:gd name="T37" fmla="*/ 231 h 231"/>
              <a:gd name="T38" fmla="*/ 50 w 355"/>
              <a:gd name="T39" fmla="*/ 206 h 231"/>
              <a:gd name="T40" fmla="*/ 87 w 355"/>
              <a:gd name="T41" fmla="*/ 185 h 231"/>
              <a:gd name="T42" fmla="*/ 120 w 355"/>
              <a:gd name="T43" fmla="*/ 167 h 231"/>
              <a:gd name="T44" fmla="*/ 148 w 355"/>
              <a:gd name="T45" fmla="*/ 155 h 231"/>
              <a:gd name="T46" fmla="*/ 172 w 355"/>
              <a:gd name="T47" fmla="*/ 145 h 231"/>
              <a:gd name="T48" fmla="*/ 193 w 355"/>
              <a:gd name="T49" fmla="*/ 135 h 231"/>
              <a:gd name="T50" fmla="*/ 212 w 355"/>
              <a:gd name="T51" fmla="*/ 128 h 231"/>
              <a:gd name="T52" fmla="*/ 228 w 355"/>
              <a:gd name="T53" fmla="*/ 121 h 231"/>
              <a:gd name="T54" fmla="*/ 243 w 355"/>
              <a:gd name="T55" fmla="*/ 113 h 231"/>
              <a:gd name="T56" fmla="*/ 258 w 355"/>
              <a:gd name="T57" fmla="*/ 105 h 231"/>
              <a:gd name="T58" fmla="*/ 272 w 355"/>
              <a:gd name="T59" fmla="*/ 96 h 231"/>
              <a:gd name="T60" fmla="*/ 286 w 355"/>
              <a:gd name="T61" fmla="*/ 86 h 231"/>
              <a:gd name="T62" fmla="*/ 300 w 355"/>
              <a:gd name="T63" fmla="*/ 73 h 231"/>
              <a:gd name="T64" fmla="*/ 317 w 355"/>
              <a:gd name="T65" fmla="*/ 55 h 231"/>
              <a:gd name="T66" fmla="*/ 334 w 355"/>
              <a:gd name="T67" fmla="*/ 35 h 231"/>
              <a:gd name="T68" fmla="*/ 354 w 355"/>
              <a:gd name="T69" fmla="*/ 10 h 231"/>
              <a:gd name="T70" fmla="*/ 349 w 355"/>
              <a:gd name="T71" fmla="*/ 13 h 231"/>
              <a:gd name="T72" fmla="*/ 354 w 355"/>
              <a:gd name="T73" fmla="*/ 10 h 231"/>
              <a:gd name="T74" fmla="*/ 355 w 355"/>
              <a:gd name="T75" fmla="*/ 5 h 231"/>
              <a:gd name="T76" fmla="*/ 353 w 355"/>
              <a:gd name="T77" fmla="*/ 2 h 231"/>
              <a:gd name="T78" fmla="*/ 349 w 355"/>
              <a:gd name="T79" fmla="*/ 0 h 231"/>
              <a:gd name="T80" fmla="*/ 344 w 355"/>
              <a:gd name="T81" fmla="*/ 3 h 231"/>
              <a:gd name="T82" fmla="*/ 349 w 355"/>
              <a:gd name="T83"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55" h="231">
                <a:moveTo>
                  <a:pt x="349" y="0"/>
                </a:moveTo>
                <a:lnTo>
                  <a:pt x="344" y="3"/>
                </a:lnTo>
                <a:lnTo>
                  <a:pt x="324" y="28"/>
                </a:lnTo>
                <a:lnTo>
                  <a:pt x="307" y="48"/>
                </a:lnTo>
                <a:lnTo>
                  <a:pt x="290" y="63"/>
                </a:lnTo>
                <a:lnTo>
                  <a:pt x="278" y="76"/>
                </a:lnTo>
                <a:lnTo>
                  <a:pt x="264" y="86"/>
                </a:lnTo>
                <a:lnTo>
                  <a:pt x="251" y="95"/>
                </a:lnTo>
                <a:lnTo>
                  <a:pt x="238" y="103"/>
                </a:lnTo>
                <a:lnTo>
                  <a:pt x="223" y="109"/>
                </a:lnTo>
                <a:lnTo>
                  <a:pt x="207" y="115"/>
                </a:lnTo>
                <a:lnTo>
                  <a:pt x="188" y="123"/>
                </a:lnTo>
                <a:lnTo>
                  <a:pt x="167" y="133"/>
                </a:lnTo>
                <a:lnTo>
                  <a:pt x="143" y="143"/>
                </a:lnTo>
                <a:lnTo>
                  <a:pt x="115" y="157"/>
                </a:lnTo>
                <a:lnTo>
                  <a:pt x="82" y="175"/>
                </a:lnTo>
                <a:lnTo>
                  <a:pt x="45" y="196"/>
                </a:lnTo>
                <a:lnTo>
                  <a:pt x="0" y="221"/>
                </a:lnTo>
                <a:lnTo>
                  <a:pt x="7" y="231"/>
                </a:lnTo>
                <a:lnTo>
                  <a:pt x="50" y="206"/>
                </a:lnTo>
                <a:lnTo>
                  <a:pt x="87" y="185"/>
                </a:lnTo>
                <a:lnTo>
                  <a:pt x="120" y="167"/>
                </a:lnTo>
                <a:lnTo>
                  <a:pt x="148" y="155"/>
                </a:lnTo>
                <a:lnTo>
                  <a:pt x="172" y="145"/>
                </a:lnTo>
                <a:lnTo>
                  <a:pt x="193" y="135"/>
                </a:lnTo>
                <a:lnTo>
                  <a:pt x="212" y="128"/>
                </a:lnTo>
                <a:lnTo>
                  <a:pt x="228" y="121"/>
                </a:lnTo>
                <a:lnTo>
                  <a:pt x="243" y="113"/>
                </a:lnTo>
                <a:lnTo>
                  <a:pt x="258" y="105"/>
                </a:lnTo>
                <a:lnTo>
                  <a:pt x="272" y="96"/>
                </a:lnTo>
                <a:lnTo>
                  <a:pt x="286" y="86"/>
                </a:lnTo>
                <a:lnTo>
                  <a:pt x="300" y="73"/>
                </a:lnTo>
                <a:lnTo>
                  <a:pt x="317" y="55"/>
                </a:lnTo>
                <a:lnTo>
                  <a:pt x="334" y="35"/>
                </a:lnTo>
                <a:lnTo>
                  <a:pt x="354" y="10"/>
                </a:lnTo>
                <a:lnTo>
                  <a:pt x="349" y="13"/>
                </a:lnTo>
                <a:lnTo>
                  <a:pt x="354" y="10"/>
                </a:lnTo>
                <a:lnTo>
                  <a:pt x="355" y="5"/>
                </a:lnTo>
                <a:lnTo>
                  <a:pt x="353" y="2"/>
                </a:lnTo>
                <a:lnTo>
                  <a:pt x="349" y="0"/>
                </a:lnTo>
                <a:lnTo>
                  <a:pt x="344" y="3"/>
                </a:lnTo>
                <a:lnTo>
                  <a:pt x="349"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6" name="Freeform 118">
            <a:extLst>
              <a:ext uri="{FF2B5EF4-FFF2-40B4-BE49-F238E27FC236}">
                <a16:creationId xmlns:a16="http://schemas.microsoft.com/office/drawing/2014/main" id="{4ECADA1D-E8DB-8857-C2AA-21687E7E2488}"/>
              </a:ext>
            </a:extLst>
          </p:cNvPr>
          <p:cNvSpPr>
            <a:spLocks noChangeAspect="1"/>
          </p:cNvSpPr>
          <p:nvPr/>
        </p:nvSpPr>
        <p:spPr bwMode="auto">
          <a:xfrm>
            <a:off x="5949950" y="1931539"/>
            <a:ext cx="115888" cy="44450"/>
          </a:xfrm>
          <a:custGeom>
            <a:avLst/>
            <a:gdLst>
              <a:gd name="T0" fmla="*/ 139 w 155"/>
              <a:gd name="T1" fmla="*/ 48 h 58"/>
              <a:gd name="T2" fmla="*/ 150 w 155"/>
              <a:gd name="T3" fmla="*/ 54 h 58"/>
              <a:gd name="T4" fmla="*/ 155 w 155"/>
              <a:gd name="T5" fmla="*/ 29 h 58"/>
              <a:gd name="T6" fmla="*/ 146 w 155"/>
              <a:gd name="T7" fmla="*/ 10 h 58"/>
              <a:gd name="T8" fmla="*/ 127 w 155"/>
              <a:gd name="T9" fmla="*/ 2 h 58"/>
              <a:gd name="T10" fmla="*/ 105 w 155"/>
              <a:gd name="T11" fmla="*/ 0 h 58"/>
              <a:gd name="T12" fmla="*/ 79 w 155"/>
              <a:gd name="T13" fmla="*/ 1 h 58"/>
              <a:gd name="T14" fmla="*/ 50 w 155"/>
              <a:gd name="T15" fmla="*/ 3 h 58"/>
              <a:gd name="T16" fmla="*/ 24 w 155"/>
              <a:gd name="T17" fmla="*/ 7 h 58"/>
              <a:gd name="T18" fmla="*/ 0 w 155"/>
              <a:gd name="T19" fmla="*/ 8 h 58"/>
              <a:gd name="T20" fmla="*/ 0 w 155"/>
              <a:gd name="T21" fmla="*/ 21 h 58"/>
              <a:gd name="T22" fmla="*/ 24 w 155"/>
              <a:gd name="T23" fmla="*/ 20 h 58"/>
              <a:gd name="T24" fmla="*/ 53 w 155"/>
              <a:gd name="T25" fmla="*/ 16 h 58"/>
              <a:gd name="T26" fmla="*/ 79 w 155"/>
              <a:gd name="T27" fmla="*/ 13 h 58"/>
              <a:gd name="T28" fmla="*/ 105 w 155"/>
              <a:gd name="T29" fmla="*/ 12 h 58"/>
              <a:gd name="T30" fmla="*/ 125 w 155"/>
              <a:gd name="T31" fmla="*/ 15 h 58"/>
              <a:gd name="T32" fmla="*/ 139 w 155"/>
              <a:gd name="T33" fmla="*/ 20 h 58"/>
              <a:gd name="T34" fmla="*/ 142 w 155"/>
              <a:gd name="T35" fmla="*/ 29 h 58"/>
              <a:gd name="T36" fmla="*/ 137 w 155"/>
              <a:gd name="T37" fmla="*/ 49 h 58"/>
              <a:gd name="T38" fmla="*/ 149 w 155"/>
              <a:gd name="T39" fmla="*/ 56 h 58"/>
              <a:gd name="T40" fmla="*/ 137 w 155"/>
              <a:gd name="T41" fmla="*/ 49 h 58"/>
              <a:gd name="T42" fmla="*/ 137 w 155"/>
              <a:gd name="T43" fmla="*/ 54 h 58"/>
              <a:gd name="T44" fmla="*/ 142 w 155"/>
              <a:gd name="T45" fmla="*/ 57 h 58"/>
              <a:gd name="T46" fmla="*/ 146 w 155"/>
              <a:gd name="T47" fmla="*/ 58 h 58"/>
              <a:gd name="T48" fmla="*/ 150 w 155"/>
              <a:gd name="T49" fmla="*/ 54 h 58"/>
              <a:gd name="T50" fmla="*/ 139 w 155"/>
              <a:gd name="T51" fmla="*/ 4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5" h="58">
                <a:moveTo>
                  <a:pt x="139" y="48"/>
                </a:moveTo>
                <a:lnTo>
                  <a:pt x="150" y="54"/>
                </a:lnTo>
                <a:lnTo>
                  <a:pt x="155" y="29"/>
                </a:lnTo>
                <a:lnTo>
                  <a:pt x="146" y="10"/>
                </a:lnTo>
                <a:lnTo>
                  <a:pt x="127" y="2"/>
                </a:lnTo>
                <a:lnTo>
                  <a:pt x="105" y="0"/>
                </a:lnTo>
                <a:lnTo>
                  <a:pt x="79" y="1"/>
                </a:lnTo>
                <a:lnTo>
                  <a:pt x="50" y="3"/>
                </a:lnTo>
                <a:lnTo>
                  <a:pt x="24" y="7"/>
                </a:lnTo>
                <a:lnTo>
                  <a:pt x="0" y="8"/>
                </a:lnTo>
                <a:lnTo>
                  <a:pt x="0" y="21"/>
                </a:lnTo>
                <a:lnTo>
                  <a:pt x="24" y="20"/>
                </a:lnTo>
                <a:lnTo>
                  <a:pt x="53" y="16"/>
                </a:lnTo>
                <a:lnTo>
                  <a:pt x="79" y="13"/>
                </a:lnTo>
                <a:lnTo>
                  <a:pt x="105" y="12"/>
                </a:lnTo>
                <a:lnTo>
                  <a:pt x="125" y="15"/>
                </a:lnTo>
                <a:lnTo>
                  <a:pt x="139" y="20"/>
                </a:lnTo>
                <a:lnTo>
                  <a:pt x="142" y="29"/>
                </a:lnTo>
                <a:lnTo>
                  <a:pt x="137" y="49"/>
                </a:lnTo>
                <a:lnTo>
                  <a:pt x="149" y="56"/>
                </a:lnTo>
                <a:lnTo>
                  <a:pt x="137" y="49"/>
                </a:lnTo>
                <a:lnTo>
                  <a:pt x="137" y="54"/>
                </a:lnTo>
                <a:lnTo>
                  <a:pt x="142" y="57"/>
                </a:lnTo>
                <a:lnTo>
                  <a:pt x="146" y="58"/>
                </a:lnTo>
                <a:lnTo>
                  <a:pt x="150" y="54"/>
                </a:lnTo>
                <a:lnTo>
                  <a:pt x="139" y="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7" name="Freeform 119">
            <a:extLst>
              <a:ext uri="{FF2B5EF4-FFF2-40B4-BE49-F238E27FC236}">
                <a16:creationId xmlns:a16="http://schemas.microsoft.com/office/drawing/2014/main" id="{5316D29A-80AF-5CB0-5A7A-216140B17EB0}"/>
              </a:ext>
            </a:extLst>
          </p:cNvPr>
          <p:cNvSpPr>
            <a:spLocks noChangeAspect="1"/>
          </p:cNvSpPr>
          <p:nvPr/>
        </p:nvSpPr>
        <p:spPr bwMode="auto">
          <a:xfrm>
            <a:off x="5967413" y="1956939"/>
            <a:ext cx="101600" cy="155575"/>
          </a:xfrm>
          <a:custGeom>
            <a:avLst/>
            <a:gdLst>
              <a:gd name="T0" fmla="*/ 12 w 137"/>
              <a:gd name="T1" fmla="*/ 201 h 206"/>
              <a:gd name="T2" fmla="*/ 12 w 137"/>
              <a:gd name="T3" fmla="*/ 201 h 206"/>
              <a:gd name="T4" fmla="*/ 15 w 137"/>
              <a:gd name="T5" fmla="*/ 195 h 206"/>
              <a:gd name="T6" fmla="*/ 20 w 137"/>
              <a:gd name="T7" fmla="*/ 182 h 206"/>
              <a:gd name="T8" fmla="*/ 26 w 137"/>
              <a:gd name="T9" fmla="*/ 166 h 206"/>
              <a:gd name="T10" fmla="*/ 37 w 137"/>
              <a:gd name="T11" fmla="*/ 150 h 206"/>
              <a:gd name="T12" fmla="*/ 49 w 137"/>
              <a:gd name="T13" fmla="*/ 131 h 206"/>
              <a:gd name="T14" fmla="*/ 62 w 137"/>
              <a:gd name="T15" fmla="*/ 111 h 206"/>
              <a:gd name="T16" fmla="*/ 76 w 137"/>
              <a:gd name="T17" fmla="*/ 91 h 206"/>
              <a:gd name="T18" fmla="*/ 89 w 137"/>
              <a:gd name="T19" fmla="*/ 73 h 206"/>
              <a:gd name="T20" fmla="*/ 103 w 137"/>
              <a:gd name="T21" fmla="*/ 54 h 206"/>
              <a:gd name="T22" fmla="*/ 114 w 137"/>
              <a:gd name="T23" fmla="*/ 38 h 206"/>
              <a:gd name="T24" fmla="*/ 124 w 137"/>
              <a:gd name="T25" fmla="*/ 25 h 206"/>
              <a:gd name="T26" fmla="*/ 132 w 137"/>
              <a:gd name="T27" fmla="*/ 15 h 206"/>
              <a:gd name="T28" fmla="*/ 137 w 137"/>
              <a:gd name="T29" fmla="*/ 9 h 206"/>
              <a:gd name="T30" fmla="*/ 127 w 137"/>
              <a:gd name="T31" fmla="*/ 0 h 206"/>
              <a:gd name="T32" fmla="*/ 124 w 137"/>
              <a:gd name="T33" fmla="*/ 5 h 206"/>
              <a:gd name="T34" fmla="*/ 116 w 137"/>
              <a:gd name="T35" fmla="*/ 15 h 206"/>
              <a:gd name="T36" fmla="*/ 126 w 137"/>
              <a:gd name="T37" fmla="*/ 23 h 206"/>
              <a:gd name="T38" fmla="*/ 134 w 137"/>
              <a:gd name="T39" fmla="*/ 13 h 206"/>
              <a:gd name="T40" fmla="*/ 137 w 137"/>
              <a:gd name="T41" fmla="*/ 8 h 206"/>
              <a:gd name="T42" fmla="*/ 127 w 137"/>
              <a:gd name="T43" fmla="*/ 1 h 206"/>
              <a:gd name="T44" fmla="*/ 122 w 137"/>
              <a:gd name="T45" fmla="*/ 8 h 206"/>
              <a:gd name="T46" fmla="*/ 114 w 137"/>
              <a:gd name="T47" fmla="*/ 18 h 206"/>
              <a:gd name="T48" fmla="*/ 104 w 137"/>
              <a:gd name="T49" fmla="*/ 30 h 206"/>
              <a:gd name="T50" fmla="*/ 93 w 137"/>
              <a:gd name="T51" fmla="*/ 46 h 206"/>
              <a:gd name="T52" fmla="*/ 79 w 137"/>
              <a:gd name="T53" fmla="*/ 65 h 206"/>
              <a:gd name="T54" fmla="*/ 66 w 137"/>
              <a:gd name="T55" fmla="*/ 84 h 206"/>
              <a:gd name="T56" fmla="*/ 52 w 137"/>
              <a:gd name="T57" fmla="*/ 104 h 206"/>
              <a:gd name="T58" fmla="*/ 40 w 137"/>
              <a:gd name="T59" fmla="*/ 124 h 206"/>
              <a:gd name="T60" fmla="*/ 27 w 137"/>
              <a:gd name="T61" fmla="*/ 142 h 206"/>
              <a:gd name="T62" fmla="*/ 16 w 137"/>
              <a:gd name="T63" fmla="*/ 161 h 206"/>
              <a:gd name="T64" fmla="*/ 7 w 137"/>
              <a:gd name="T65" fmla="*/ 177 h 206"/>
              <a:gd name="T66" fmla="*/ 2 w 137"/>
              <a:gd name="T67" fmla="*/ 190 h 206"/>
              <a:gd name="T68" fmla="*/ 0 w 137"/>
              <a:gd name="T69" fmla="*/ 201 h 206"/>
              <a:gd name="T70" fmla="*/ 0 w 137"/>
              <a:gd name="T71" fmla="*/ 201 h 206"/>
              <a:gd name="T72" fmla="*/ 0 w 137"/>
              <a:gd name="T73" fmla="*/ 201 h 206"/>
              <a:gd name="T74" fmla="*/ 2 w 137"/>
              <a:gd name="T75" fmla="*/ 205 h 206"/>
              <a:gd name="T76" fmla="*/ 6 w 137"/>
              <a:gd name="T77" fmla="*/ 206 h 206"/>
              <a:gd name="T78" fmla="*/ 10 w 137"/>
              <a:gd name="T79" fmla="*/ 205 h 206"/>
              <a:gd name="T80" fmla="*/ 12 w 137"/>
              <a:gd name="T81" fmla="*/ 201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7" h="206">
                <a:moveTo>
                  <a:pt x="12" y="201"/>
                </a:moveTo>
                <a:lnTo>
                  <a:pt x="12" y="201"/>
                </a:lnTo>
                <a:lnTo>
                  <a:pt x="15" y="195"/>
                </a:lnTo>
                <a:lnTo>
                  <a:pt x="20" y="182"/>
                </a:lnTo>
                <a:lnTo>
                  <a:pt x="26" y="166"/>
                </a:lnTo>
                <a:lnTo>
                  <a:pt x="37" y="150"/>
                </a:lnTo>
                <a:lnTo>
                  <a:pt x="49" y="131"/>
                </a:lnTo>
                <a:lnTo>
                  <a:pt x="62" y="111"/>
                </a:lnTo>
                <a:lnTo>
                  <a:pt x="76" y="91"/>
                </a:lnTo>
                <a:lnTo>
                  <a:pt x="89" y="73"/>
                </a:lnTo>
                <a:lnTo>
                  <a:pt x="103" y="54"/>
                </a:lnTo>
                <a:lnTo>
                  <a:pt x="114" y="38"/>
                </a:lnTo>
                <a:lnTo>
                  <a:pt x="124" y="25"/>
                </a:lnTo>
                <a:lnTo>
                  <a:pt x="132" y="15"/>
                </a:lnTo>
                <a:lnTo>
                  <a:pt x="137" y="9"/>
                </a:lnTo>
                <a:lnTo>
                  <a:pt x="127" y="0"/>
                </a:lnTo>
                <a:lnTo>
                  <a:pt x="124" y="5"/>
                </a:lnTo>
                <a:lnTo>
                  <a:pt x="116" y="15"/>
                </a:lnTo>
                <a:lnTo>
                  <a:pt x="126" y="23"/>
                </a:lnTo>
                <a:lnTo>
                  <a:pt x="134" y="13"/>
                </a:lnTo>
                <a:lnTo>
                  <a:pt x="137" y="8"/>
                </a:lnTo>
                <a:lnTo>
                  <a:pt x="127" y="1"/>
                </a:lnTo>
                <a:lnTo>
                  <a:pt x="122" y="8"/>
                </a:lnTo>
                <a:lnTo>
                  <a:pt x="114" y="18"/>
                </a:lnTo>
                <a:lnTo>
                  <a:pt x="104" y="30"/>
                </a:lnTo>
                <a:lnTo>
                  <a:pt x="93" y="46"/>
                </a:lnTo>
                <a:lnTo>
                  <a:pt x="79" y="65"/>
                </a:lnTo>
                <a:lnTo>
                  <a:pt x="66" y="84"/>
                </a:lnTo>
                <a:lnTo>
                  <a:pt x="52" y="104"/>
                </a:lnTo>
                <a:lnTo>
                  <a:pt x="40" y="124"/>
                </a:lnTo>
                <a:lnTo>
                  <a:pt x="27" y="142"/>
                </a:lnTo>
                <a:lnTo>
                  <a:pt x="16" y="161"/>
                </a:lnTo>
                <a:lnTo>
                  <a:pt x="7" y="177"/>
                </a:lnTo>
                <a:lnTo>
                  <a:pt x="2" y="190"/>
                </a:lnTo>
                <a:lnTo>
                  <a:pt x="0" y="201"/>
                </a:lnTo>
                <a:lnTo>
                  <a:pt x="0" y="201"/>
                </a:lnTo>
                <a:lnTo>
                  <a:pt x="0" y="201"/>
                </a:lnTo>
                <a:lnTo>
                  <a:pt x="2" y="205"/>
                </a:lnTo>
                <a:lnTo>
                  <a:pt x="6" y="206"/>
                </a:lnTo>
                <a:lnTo>
                  <a:pt x="10" y="205"/>
                </a:lnTo>
                <a:lnTo>
                  <a:pt x="12" y="2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8" name="Freeform 120">
            <a:extLst>
              <a:ext uri="{FF2B5EF4-FFF2-40B4-BE49-F238E27FC236}">
                <a16:creationId xmlns:a16="http://schemas.microsoft.com/office/drawing/2014/main" id="{BD06DB20-ED66-43B7-8FBE-1996FAF27D1D}"/>
              </a:ext>
            </a:extLst>
          </p:cNvPr>
          <p:cNvSpPr>
            <a:spLocks noChangeAspect="1"/>
          </p:cNvSpPr>
          <p:nvPr/>
        </p:nvSpPr>
        <p:spPr bwMode="auto">
          <a:xfrm>
            <a:off x="5967413" y="2107751"/>
            <a:ext cx="30162" cy="87313"/>
          </a:xfrm>
          <a:custGeom>
            <a:avLst/>
            <a:gdLst>
              <a:gd name="T0" fmla="*/ 38 w 41"/>
              <a:gd name="T1" fmla="*/ 115 h 115"/>
              <a:gd name="T2" fmla="*/ 41 w 41"/>
              <a:gd name="T3" fmla="*/ 110 h 115"/>
              <a:gd name="T4" fmla="*/ 40 w 41"/>
              <a:gd name="T5" fmla="*/ 95 h 115"/>
              <a:gd name="T6" fmla="*/ 36 w 41"/>
              <a:gd name="T7" fmla="*/ 81 h 115"/>
              <a:gd name="T8" fmla="*/ 32 w 41"/>
              <a:gd name="T9" fmla="*/ 66 h 115"/>
              <a:gd name="T10" fmla="*/ 27 w 41"/>
              <a:gd name="T11" fmla="*/ 53 h 115"/>
              <a:gd name="T12" fmla="*/ 21 w 41"/>
              <a:gd name="T13" fmla="*/ 39 h 115"/>
              <a:gd name="T14" fmla="*/ 17 w 41"/>
              <a:gd name="T15" fmla="*/ 26 h 115"/>
              <a:gd name="T16" fmla="*/ 13 w 41"/>
              <a:gd name="T17" fmla="*/ 13 h 115"/>
              <a:gd name="T18" fmla="*/ 12 w 41"/>
              <a:gd name="T19" fmla="*/ 0 h 115"/>
              <a:gd name="T20" fmla="*/ 0 w 41"/>
              <a:gd name="T21" fmla="*/ 0 h 115"/>
              <a:gd name="T22" fmla="*/ 1 w 41"/>
              <a:gd name="T23" fmla="*/ 15 h 115"/>
              <a:gd name="T24" fmla="*/ 5 w 41"/>
              <a:gd name="T25" fmla="*/ 29 h 115"/>
              <a:gd name="T26" fmla="*/ 8 w 41"/>
              <a:gd name="T27" fmla="*/ 44 h 115"/>
              <a:gd name="T28" fmla="*/ 15 w 41"/>
              <a:gd name="T29" fmla="*/ 58 h 115"/>
              <a:gd name="T30" fmla="*/ 20 w 41"/>
              <a:gd name="T31" fmla="*/ 71 h 115"/>
              <a:gd name="T32" fmla="*/ 23 w 41"/>
              <a:gd name="T33" fmla="*/ 84 h 115"/>
              <a:gd name="T34" fmla="*/ 27 w 41"/>
              <a:gd name="T35" fmla="*/ 97 h 115"/>
              <a:gd name="T36" fmla="*/ 28 w 41"/>
              <a:gd name="T37" fmla="*/ 110 h 115"/>
              <a:gd name="T38" fmla="*/ 31 w 41"/>
              <a:gd name="T39" fmla="*/ 105 h 115"/>
              <a:gd name="T40" fmla="*/ 28 w 41"/>
              <a:gd name="T41" fmla="*/ 110 h 115"/>
              <a:gd name="T42" fmla="*/ 31 w 41"/>
              <a:gd name="T43" fmla="*/ 114 h 115"/>
              <a:gd name="T44" fmla="*/ 35 w 41"/>
              <a:gd name="T45" fmla="*/ 115 h 115"/>
              <a:gd name="T46" fmla="*/ 38 w 41"/>
              <a:gd name="T47" fmla="*/ 114 h 115"/>
              <a:gd name="T48" fmla="*/ 41 w 41"/>
              <a:gd name="T49" fmla="*/ 110 h 115"/>
              <a:gd name="T50" fmla="*/ 38 w 41"/>
              <a:gd name="T51"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5">
                <a:moveTo>
                  <a:pt x="38" y="115"/>
                </a:moveTo>
                <a:lnTo>
                  <a:pt x="41" y="110"/>
                </a:lnTo>
                <a:lnTo>
                  <a:pt x="40" y="95"/>
                </a:lnTo>
                <a:lnTo>
                  <a:pt x="36" y="81"/>
                </a:lnTo>
                <a:lnTo>
                  <a:pt x="32" y="66"/>
                </a:lnTo>
                <a:lnTo>
                  <a:pt x="27" y="53"/>
                </a:lnTo>
                <a:lnTo>
                  <a:pt x="21" y="39"/>
                </a:lnTo>
                <a:lnTo>
                  <a:pt x="17" y="26"/>
                </a:lnTo>
                <a:lnTo>
                  <a:pt x="13" y="13"/>
                </a:lnTo>
                <a:lnTo>
                  <a:pt x="12" y="0"/>
                </a:lnTo>
                <a:lnTo>
                  <a:pt x="0" y="0"/>
                </a:lnTo>
                <a:lnTo>
                  <a:pt x="1" y="15"/>
                </a:lnTo>
                <a:lnTo>
                  <a:pt x="5" y="29"/>
                </a:lnTo>
                <a:lnTo>
                  <a:pt x="8" y="44"/>
                </a:lnTo>
                <a:lnTo>
                  <a:pt x="15" y="58"/>
                </a:lnTo>
                <a:lnTo>
                  <a:pt x="20" y="71"/>
                </a:lnTo>
                <a:lnTo>
                  <a:pt x="23" y="84"/>
                </a:lnTo>
                <a:lnTo>
                  <a:pt x="27" y="97"/>
                </a:lnTo>
                <a:lnTo>
                  <a:pt x="28" y="110"/>
                </a:lnTo>
                <a:lnTo>
                  <a:pt x="31" y="105"/>
                </a:lnTo>
                <a:lnTo>
                  <a:pt x="28" y="110"/>
                </a:lnTo>
                <a:lnTo>
                  <a:pt x="31" y="114"/>
                </a:lnTo>
                <a:lnTo>
                  <a:pt x="35" y="115"/>
                </a:lnTo>
                <a:lnTo>
                  <a:pt x="38" y="114"/>
                </a:lnTo>
                <a:lnTo>
                  <a:pt x="41" y="110"/>
                </a:lnTo>
                <a:lnTo>
                  <a:pt x="38" y="1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9" name="Freeform 121">
            <a:extLst>
              <a:ext uri="{FF2B5EF4-FFF2-40B4-BE49-F238E27FC236}">
                <a16:creationId xmlns:a16="http://schemas.microsoft.com/office/drawing/2014/main" id="{9982B898-ED1B-817A-DE47-A8E26A4AF9B1}"/>
              </a:ext>
            </a:extLst>
          </p:cNvPr>
          <p:cNvSpPr>
            <a:spLocks noChangeAspect="1"/>
          </p:cNvSpPr>
          <p:nvPr/>
        </p:nvSpPr>
        <p:spPr bwMode="auto">
          <a:xfrm>
            <a:off x="5857875" y="2187126"/>
            <a:ext cx="138113" cy="90488"/>
          </a:xfrm>
          <a:custGeom>
            <a:avLst/>
            <a:gdLst>
              <a:gd name="T0" fmla="*/ 6 w 182"/>
              <a:gd name="T1" fmla="*/ 120 h 120"/>
              <a:gd name="T2" fmla="*/ 11 w 182"/>
              <a:gd name="T3" fmla="*/ 117 h 120"/>
              <a:gd name="T4" fmla="*/ 24 w 182"/>
              <a:gd name="T5" fmla="*/ 105 h 120"/>
              <a:gd name="T6" fmla="*/ 41 w 182"/>
              <a:gd name="T7" fmla="*/ 92 h 120"/>
              <a:gd name="T8" fmla="*/ 62 w 182"/>
              <a:gd name="T9" fmla="*/ 79 h 120"/>
              <a:gd name="T10" fmla="*/ 84 w 182"/>
              <a:gd name="T11" fmla="*/ 65 h 120"/>
              <a:gd name="T12" fmla="*/ 109 w 182"/>
              <a:gd name="T13" fmla="*/ 51 h 120"/>
              <a:gd name="T14" fmla="*/ 134 w 182"/>
              <a:gd name="T15" fmla="*/ 37 h 120"/>
              <a:gd name="T16" fmla="*/ 159 w 182"/>
              <a:gd name="T17" fmla="*/ 24 h 120"/>
              <a:gd name="T18" fmla="*/ 182 w 182"/>
              <a:gd name="T19" fmla="*/ 10 h 120"/>
              <a:gd name="T20" fmla="*/ 175 w 182"/>
              <a:gd name="T21" fmla="*/ 0 h 120"/>
              <a:gd name="T22" fmla="*/ 154 w 182"/>
              <a:gd name="T23" fmla="*/ 14 h 120"/>
              <a:gd name="T24" fmla="*/ 129 w 182"/>
              <a:gd name="T25" fmla="*/ 27 h 120"/>
              <a:gd name="T26" fmla="*/ 104 w 182"/>
              <a:gd name="T27" fmla="*/ 41 h 120"/>
              <a:gd name="T28" fmla="*/ 79 w 182"/>
              <a:gd name="T29" fmla="*/ 55 h 120"/>
              <a:gd name="T30" fmla="*/ 55 w 182"/>
              <a:gd name="T31" fmla="*/ 69 h 120"/>
              <a:gd name="T32" fmla="*/ 34 w 182"/>
              <a:gd name="T33" fmla="*/ 82 h 120"/>
              <a:gd name="T34" fmla="*/ 16 w 182"/>
              <a:gd name="T35" fmla="*/ 95 h 120"/>
              <a:gd name="T36" fmla="*/ 1 w 182"/>
              <a:gd name="T37" fmla="*/ 110 h 120"/>
              <a:gd name="T38" fmla="*/ 6 w 182"/>
              <a:gd name="T39" fmla="*/ 107 h 120"/>
              <a:gd name="T40" fmla="*/ 1 w 182"/>
              <a:gd name="T41" fmla="*/ 110 h 120"/>
              <a:gd name="T42" fmla="*/ 0 w 182"/>
              <a:gd name="T43" fmla="*/ 115 h 120"/>
              <a:gd name="T44" fmla="*/ 3 w 182"/>
              <a:gd name="T45" fmla="*/ 118 h 120"/>
              <a:gd name="T46" fmla="*/ 8 w 182"/>
              <a:gd name="T47" fmla="*/ 120 h 120"/>
              <a:gd name="T48" fmla="*/ 11 w 182"/>
              <a:gd name="T49" fmla="*/ 117 h 120"/>
              <a:gd name="T50" fmla="*/ 6 w 182"/>
              <a:gd name="T51" fmla="*/ 12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120">
                <a:moveTo>
                  <a:pt x="6" y="120"/>
                </a:moveTo>
                <a:lnTo>
                  <a:pt x="11" y="117"/>
                </a:lnTo>
                <a:lnTo>
                  <a:pt x="24" y="105"/>
                </a:lnTo>
                <a:lnTo>
                  <a:pt x="41" y="92"/>
                </a:lnTo>
                <a:lnTo>
                  <a:pt x="62" y="79"/>
                </a:lnTo>
                <a:lnTo>
                  <a:pt x="84" y="65"/>
                </a:lnTo>
                <a:lnTo>
                  <a:pt x="109" y="51"/>
                </a:lnTo>
                <a:lnTo>
                  <a:pt x="134" y="37"/>
                </a:lnTo>
                <a:lnTo>
                  <a:pt x="159" y="24"/>
                </a:lnTo>
                <a:lnTo>
                  <a:pt x="182" y="10"/>
                </a:lnTo>
                <a:lnTo>
                  <a:pt x="175" y="0"/>
                </a:lnTo>
                <a:lnTo>
                  <a:pt x="154" y="14"/>
                </a:lnTo>
                <a:lnTo>
                  <a:pt x="129" y="27"/>
                </a:lnTo>
                <a:lnTo>
                  <a:pt x="104" y="41"/>
                </a:lnTo>
                <a:lnTo>
                  <a:pt x="79" y="55"/>
                </a:lnTo>
                <a:lnTo>
                  <a:pt x="55" y="69"/>
                </a:lnTo>
                <a:lnTo>
                  <a:pt x="34" y="82"/>
                </a:lnTo>
                <a:lnTo>
                  <a:pt x="16" y="95"/>
                </a:lnTo>
                <a:lnTo>
                  <a:pt x="1" y="110"/>
                </a:lnTo>
                <a:lnTo>
                  <a:pt x="6" y="107"/>
                </a:lnTo>
                <a:lnTo>
                  <a:pt x="1" y="110"/>
                </a:lnTo>
                <a:lnTo>
                  <a:pt x="0" y="115"/>
                </a:lnTo>
                <a:lnTo>
                  <a:pt x="3" y="118"/>
                </a:lnTo>
                <a:lnTo>
                  <a:pt x="8" y="120"/>
                </a:lnTo>
                <a:lnTo>
                  <a:pt x="11" y="117"/>
                </a:lnTo>
                <a:lnTo>
                  <a:pt x="6" y="1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0" name="Freeform 122">
            <a:extLst>
              <a:ext uri="{FF2B5EF4-FFF2-40B4-BE49-F238E27FC236}">
                <a16:creationId xmlns:a16="http://schemas.microsoft.com/office/drawing/2014/main" id="{1BC3122F-DAE9-041F-F27D-64971DD35676}"/>
              </a:ext>
            </a:extLst>
          </p:cNvPr>
          <p:cNvSpPr>
            <a:spLocks noChangeAspect="1"/>
          </p:cNvSpPr>
          <p:nvPr/>
        </p:nvSpPr>
        <p:spPr bwMode="auto">
          <a:xfrm>
            <a:off x="5794375" y="2242689"/>
            <a:ext cx="68263" cy="34925"/>
          </a:xfrm>
          <a:custGeom>
            <a:avLst/>
            <a:gdLst>
              <a:gd name="T0" fmla="*/ 0 w 91"/>
              <a:gd name="T1" fmla="*/ 7 h 48"/>
              <a:gd name="T2" fmla="*/ 7 w 91"/>
              <a:gd name="T3" fmla="*/ 13 h 48"/>
              <a:gd name="T4" fmla="*/ 15 w 91"/>
              <a:gd name="T5" fmla="*/ 14 h 48"/>
              <a:gd name="T6" fmla="*/ 25 w 91"/>
              <a:gd name="T7" fmla="*/ 18 h 48"/>
              <a:gd name="T8" fmla="*/ 34 w 91"/>
              <a:gd name="T9" fmla="*/ 23 h 48"/>
              <a:gd name="T10" fmla="*/ 45 w 91"/>
              <a:gd name="T11" fmla="*/ 29 h 48"/>
              <a:gd name="T12" fmla="*/ 55 w 91"/>
              <a:gd name="T13" fmla="*/ 35 h 48"/>
              <a:gd name="T14" fmla="*/ 68 w 91"/>
              <a:gd name="T15" fmla="*/ 43 h 48"/>
              <a:gd name="T16" fmla="*/ 79 w 91"/>
              <a:gd name="T17" fmla="*/ 46 h 48"/>
              <a:gd name="T18" fmla="*/ 91 w 91"/>
              <a:gd name="T19" fmla="*/ 48 h 48"/>
              <a:gd name="T20" fmla="*/ 91 w 91"/>
              <a:gd name="T21" fmla="*/ 35 h 48"/>
              <a:gd name="T22" fmla="*/ 81 w 91"/>
              <a:gd name="T23" fmla="*/ 34 h 48"/>
              <a:gd name="T24" fmla="*/ 73 w 91"/>
              <a:gd name="T25" fmla="*/ 30 h 48"/>
              <a:gd name="T26" fmla="*/ 63 w 91"/>
              <a:gd name="T27" fmla="*/ 25 h 48"/>
              <a:gd name="T28" fmla="*/ 53 w 91"/>
              <a:gd name="T29" fmla="*/ 19 h 48"/>
              <a:gd name="T30" fmla="*/ 41 w 91"/>
              <a:gd name="T31" fmla="*/ 13 h 48"/>
              <a:gd name="T32" fmla="*/ 30 w 91"/>
              <a:gd name="T33" fmla="*/ 5 h 48"/>
              <a:gd name="T34" fmla="*/ 18 w 91"/>
              <a:gd name="T35" fmla="*/ 2 h 48"/>
              <a:gd name="T36" fmla="*/ 7 w 91"/>
              <a:gd name="T37" fmla="*/ 0 h 48"/>
              <a:gd name="T38" fmla="*/ 13 w 91"/>
              <a:gd name="T39" fmla="*/ 7 h 48"/>
              <a:gd name="T40" fmla="*/ 7 w 91"/>
              <a:gd name="T41" fmla="*/ 0 h 48"/>
              <a:gd name="T42" fmla="*/ 3 w 91"/>
              <a:gd name="T43" fmla="*/ 3 h 48"/>
              <a:gd name="T44" fmla="*/ 2 w 91"/>
              <a:gd name="T45" fmla="*/ 7 h 48"/>
              <a:gd name="T46" fmla="*/ 3 w 91"/>
              <a:gd name="T47" fmla="*/ 10 h 48"/>
              <a:gd name="T48" fmla="*/ 7 w 91"/>
              <a:gd name="T49" fmla="*/ 13 h 48"/>
              <a:gd name="T50" fmla="*/ 0 w 91"/>
              <a:gd name="T51" fmla="*/ 7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1" h="48">
                <a:moveTo>
                  <a:pt x="0" y="7"/>
                </a:moveTo>
                <a:lnTo>
                  <a:pt x="7" y="13"/>
                </a:lnTo>
                <a:lnTo>
                  <a:pt x="15" y="14"/>
                </a:lnTo>
                <a:lnTo>
                  <a:pt x="25" y="18"/>
                </a:lnTo>
                <a:lnTo>
                  <a:pt x="34" y="23"/>
                </a:lnTo>
                <a:lnTo>
                  <a:pt x="45" y="29"/>
                </a:lnTo>
                <a:lnTo>
                  <a:pt x="55" y="35"/>
                </a:lnTo>
                <a:lnTo>
                  <a:pt x="68" y="43"/>
                </a:lnTo>
                <a:lnTo>
                  <a:pt x="79" y="46"/>
                </a:lnTo>
                <a:lnTo>
                  <a:pt x="91" y="48"/>
                </a:lnTo>
                <a:lnTo>
                  <a:pt x="91" y="35"/>
                </a:lnTo>
                <a:lnTo>
                  <a:pt x="81" y="34"/>
                </a:lnTo>
                <a:lnTo>
                  <a:pt x="73" y="30"/>
                </a:lnTo>
                <a:lnTo>
                  <a:pt x="63" y="25"/>
                </a:lnTo>
                <a:lnTo>
                  <a:pt x="53" y="19"/>
                </a:lnTo>
                <a:lnTo>
                  <a:pt x="41" y="13"/>
                </a:lnTo>
                <a:lnTo>
                  <a:pt x="30" y="5"/>
                </a:lnTo>
                <a:lnTo>
                  <a:pt x="18" y="2"/>
                </a:lnTo>
                <a:lnTo>
                  <a:pt x="7" y="0"/>
                </a:lnTo>
                <a:lnTo>
                  <a:pt x="13" y="7"/>
                </a:lnTo>
                <a:lnTo>
                  <a:pt x="7" y="0"/>
                </a:lnTo>
                <a:lnTo>
                  <a:pt x="3" y="3"/>
                </a:lnTo>
                <a:lnTo>
                  <a:pt x="2" y="7"/>
                </a:lnTo>
                <a:lnTo>
                  <a:pt x="3" y="10"/>
                </a:lnTo>
                <a:lnTo>
                  <a:pt x="7" y="13"/>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1" name="Freeform 123">
            <a:extLst>
              <a:ext uri="{FF2B5EF4-FFF2-40B4-BE49-F238E27FC236}">
                <a16:creationId xmlns:a16="http://schemas.microsoft.com/office/drawing/2014/main" id="{820E5C62-CC06-0B24-5B37-8A53F8ADE1C6}"/>
              </a:ext>
            </a:extLst>
          </p:cNvPr>
          <p:cNvSpPr>
            <a:spLocks noChangeAspect="1"/>
          </p:cNvSpPr>
          <p:nvPr/>
        </p:nvSpPr>
        <p:spPr bwMode="auto">
          <a:xfrm>
            <a:off x="5794375" y="2131564"/>
            <a:ext cx="52388" cy="115887"/>
          </a:xfrm>
          <a:custGeom>
            <a:avLst/>
            <a:gdLst>
              <a:gd name="T0" fmla="*/ 58 w 69"/>
              <a:gd name="T1" fmla="*/ 10 h 154"/>
              <a:gd name="T2" fmla="*/ 56 w 69"/>
              <a:gd name="T3" fmla="*/ 6 h 154"/>
              <a:gd name="T4" fmla="*/ 54 w 69"/>
              <a:gd name="T5" fmla="*/ 20 h 154"/>
              <a:gd name="T6" fmla="*/ 48 w 69"/>
              <a:gd name="T7" fmla="*/ 37 h 154"/>
              <a:gd name="T8" fmla="*/ 39 w 69"/>
              <a:gd name="T9" fmla="*/ 57 h 154"/>
              <a:gd name="T10" fmla="*/ 30 w 69"/>
              <a:gd name="T11" fmla="*/ 77 h 154"/>
              <a:gd name="T12" fmla="*/ 19 w 69"/>
              <a:gd name="T13" fmla="*/ 99 h 154"/>
              <a:gd name="T14" fmla="*/ 9 w 69"/>
              <a:gd name="T15" fmla="*/ 119 h 154"/>
              <a:gd name="T16" fmla="*/ 3 w 69"/>
              <a:gd name="T17" fmla="*/ 137 h 154"/>
              <a:gd name="T18" fmla="*/ 0 w 69"/>
              <a:gd name="T19" fmla="*/ 154 h 154"/>
              <a:gd name="T20" fmla="*/ 13 w 69"/>
              <a:gd name="T21" fmla="*/ 154 h 154"/>
              <a:gd name="T22" fmla="*/ 15 w 69"/>
              <a:gd name="T23" fmla="*/ 140 h 154"/>
              <a:gd name="T24" fmla="*/ 21 w 69"/>
              <a:gd name="T25" fmla="*/ 124 h 154"/>
              <a:gd name="T26" fmla="*/ 29 w 69"/>
              <a:gd name="T27" fmla="*/ 104 h 154"/>
              <a:gd name="T28" fmla="*/ 40 w 69"/>
              <a:gd name="T29" fmla="*/ 82 h 154"/>
              <a:gd name="T30" fmla="*/ 51 w 69"/>
              <a:gd name="T31" fmla="*/ 62 h 154"/>
              <a:gd name="T32" fmla="*/ 60 w 69"/>
              <a:gd name="T33" fmla="*/ 42 h 154"/>
              <a:gd name="T34" fmla="*/ 66 w 69"/>
              <a:gd name="T35" fmla="*/ 23 h 154"/>
              <a:gd name="T36" fmla="*/ 69 w 69"/>
              <a:gd name="T37" fmla="*/ 6 h 154"/>
              <a:gd name="T38" fmla="*/ 68 w 69"/>
              <a:gd name="T39" fmla="*/ 3 h 154"/>
              <a:gd name="T40" fmla="*/ 69 w 69"/>
              <a:gd name="T41" fmla="*/ 6 h 154"/>
              <a:gd name="T42" fmla="*/ 66 w 69"/>
              <a:gd name="T43" fmla="*/ 3 h 154"/>
              <a:gd name="T44" fmla="*/ 63 w 69"/>
              <a:gd name="T45" fmla="*/ 0 h 154"/>
              <a:gd name="T46" fmla="*/ 59 w 69"/>
              <a:gd name="T47" fmla="*/ 3 h 154"/>
              <a:gd name="T48" fmla="*/ 56 w 69"/>
              <a:gd name="T49" fmla="*/ 6 h 154"/>
              <a:gd name="T50" fmla="*/ 58 w 69"/>
              <a:gd name="T51" fmla="*/ 1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9" h="154">
                <a:moveTo>
                  <a:pt x="58" y="10"/>
                </a:moveTo>
                <a:lnTo>
                  <a:pt x="56" y="6"/>
                </a:lnTo>
                <a:lnTo>
                  <a:pt x="54" y="20"/>
                </a:lnTo>
                <a:lnTo>
                  <a:pt x="48" y="37"/>
                </a:lnTo>
                <a:lnTo>
                  <a:pt x="39" y="57"/>
                </a:lnTo>
                <a:lnTo>
                  <a:pt x="30" y="77"/>
                </a:lnTo>
                <a:lnTo>
                  <a:pt x="19" y="99"/>
                </a:lnTo>
                <a:lnTo>
                  <a:pt x="9" y="119"/>
                </a:lnTo>
                <a:lnTo>
                  <a:pt x="3" y="137"/>
                </a:lnTo>
                <a:lnTo>
                  <a:pt x="0" y="154"/>
                </a:lnTo>
                <a:lnTo>
                  <a:pt x="13" y="154"/>
                </a:lnTo>
                <a:lnTo>
                  <a:pt x="15" y="140"/>
                </a:lnTo>
                <a:lnTo>
                  <a:pt x="21" y="124"/>
                </a:lnTo>
                <a:lnTo>
                  <a:pt x="29" y="104"/>
                </a:lnTo>
                <a:lnTo>
                  <a:pt x="40" y="82"/>
                </a:lnTo>
                <a:lnTo>
                  <a:pt x="51" y="62"/>
                </a:lnTo>
                <a:lnTo>
                  <a:pt x="60" y="42"/>
                </a:lnTo>
                <a:lnTo>
                  <a:pt x="66" y="23"/>
                </a:lnTo>
                <a:lnTo>
                  <a:pt x="69" y="6"/>
                </a:lnTo>
                <a:lnTo>
                  <a:pt x="68" y="3"/>
                </a:lnTo>
                <a:lnTo>
                  <a:pt x="69" y="6"/>
                </a:lnTo>
                <a:lnTo>
                  <a:pt x="66" y="3"/>
                </a:lnTo>
                <a:lnTo>
                  <a:pt x="63" y="0"/>
                </a:lnTo>
                <a:lnTo>
                  <a:pt x="59" y="3"/>
                </a:lnTo>
                <a:lnTo>
                  <a:pt x="56" y="6"/>
                </a:lnTo>
                <a:lnTo>
                  <a:pt x="58"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2" name="Freeform 124">
            <a:extLst>
              <a:ext uri="{FF2B5EF4-FFF2-40B4-BE49-F238E27FC236}">
                <a16:creationId xmlns:a16="http://schemas.microsoft.com/office/drawing/2014/main" id="{7460300F-DC2B-5F5C-8F48-6E0928EA9CDC}"/>
              </a:ext>
            </a:extLst>
          </p:cNvPr>
          <p:cNvSpPr>
            <a:spLocks noChangeAspect="1"/>
          </p:cNvSpPr>
          <p:nvPr/>
        </p:nvSpPr>
        <p:spPr bwMode="auto">
          <a:xfrm>
            <a:off x="5821363" y="2082351"/>
            <a:ext cx="23812" cy="55563"/>
          </a:xfrm>
          <a:custGeom>
            <a:avLst/>
            <a:gdLst>
              <a:gd name="T0" fmla="*/ 8 w 30"/>
              <a:gd name="T1" fmla="*/ 13 h 75"/>
              <a:gd name="T2" fmla="*/ 2 w 30"/>
              <a:gd name="T3" fmla="*/ 6 h 75"/>
              <a:gd name="T4" fmla="*/ 2 w 30"/>
              <a:gd name="T5" fmla="*/ 18 h 75"/>
              <a:gd name="T6" fmla="*/ 1 w 30"/>
              <a:gd name="T7" fmla="*/ 25 h 75"/>
              <a:gd name="T8" fmla="*/ 0 w 30"/>
              <a:gd name="T9" fmla="*/ 33 h 75"/>
              <a:gd name="T10" fmla="*/ 0 w 30"/>
              <a:gd name="T11" fmla="*/ 40 h 75"/>
              <a:gd name="T12" fmla="*/ 1 w 30"/>
              <a:gd name="T13" fmla="*/ 45 h 75"/>
              <a:gd name="T14" fmla="*/ 5 w 30"/>
              <a:gd name="T15" fmla="*/ 54 h 75"/>
              <a:gd name="T16" fmla="*/ 11 w 30"/>
              <a:gd name="T17" fmla="*/ 64 h 75"/>
              <a:gd name="T18" fmla="*/ 20 w 30"/>
              <a:gd name="T19" fmla="*/ 75 h 75"/>
              <a:gd name="T20" fmla="*/ 30 w 30"/>
              <a:gd name="T21" fmla="*/ 68 h 75"/>
              <a:gd name="T22" fmla="*/ 21 w 30"/>
              <a:gd name="T23" fmla="*/ 56 h 75"/>
              <a:gd name="T24" fmla="*/ 15 w 30"/>
              <a:gd name="T25" fmla="*/ 49 h 75"/>
              <a:gd name="T26" fmla="*/ 13 w 30"/>
              <a:gd name="T27" fmla="*/ 43 h 75"/>
              <a:gd name="T28" fmla="*/ 12 w 30"/>
              <a:gd name="T29" fmla="*/ 38 h 75"/>
              <a:gd name="T30" fmla="*/ 12 w 30"/>
              <a:gd name="T31" fmla="*/ 33 h 75"/>
              <a:gd name="T32" fmla="*/ 13 w 30"/>
              <a:gd name="T33" fmla="*/ 28 h 75"/>
              <a:gd name="T34" fmla="*/ 15 w 30"/>
              <a:gd name="T35" fmla="*/ 18 h 75"/>
              <a:gd name="T36" fmla="*/ 15 w 30"/>
              <a:gd name="T37" fmla="*/ 6 h 75"/>
              <a:gd name="T38" fmla="*/ 8 w 30"/>
              <a:gd name="T39" fmla="*/ 0 h 75"/>
              <a:gd name="T40" fmla="*/ 15 w 30"/>
              <a:gd name="T41" fmla="*/ 6 h 75"/>
              <a:gd name="T42" fmla="*/ 12 w 30"/>
              <a:gd name="T43" fmla="*/ 3 h 75"/>
              <a:gd name="T44" fmla="*/ 8 w 30"/>
              <a:gd name="T45" fmla="*/ 0 h 75"/>
              <a:gd name="T46" fmla="*/ 5 w 30"/>
              <a:gd name="T47" fmla="*/ 3 h 75"/>
              <a:gd name="T48" fmla="*/ 2 w 30"/>
              <a:gd name="T49" fmla="*/ 6 h 75"/>
              <a:gd name="T50" fmla="*/ 8 w 30"/>
              <a:gd name="T51" fmla="*/ 1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75">
                <a:moveTo>
                  <a:pt x="8" y="13"/>
                </a:moveTo>
                <a:lnTo>
                  <a:pt x="2" y="6"/>
                </a:lnTo>
                <a:lnTo>
                  <a:pt x="2" y="18"/>
                </a:lnTo>
                <a:lnTo>
                  <a:pt x="1" y="25"/>
                </a:lnTo>
                <a:lnTo>
                  <a:pt x="0" y="33"/>
                </a:lnTo>
                <a:lnTo>
                  <a:pt x="0" y="40"/>
                </a:lnTo>
                <a:lnTo>
                  <a:pt x="1" y="45"/>
                </a:lnTo>
                <a:lnTo>
                  <a:pt x="5" y="54"/>
                </a:lnTo>
                <a:lnTo>
                  <a:pt x="11" y="64"/>
                </a:lnTo>
                <a:lnTo>
                  <a:pt x="20" y="75"/>
                </a:lnTo>
                <a:lnTo>
                  <a:pt x="30" y="68"/>
                </a:lnTo>
                <a:lnTo>
                  <a:pt x="21" y="56"/>
                </a:lnTo>
                <a:lnTo>
                  <a:pt x="15" y="49"/>
                </a:lnTo>
                <a:lnTo>
                  <a:pt x="13" y="43"/>
                </a:lnTo>
                <a:lnTo>
                  <a:pt x="12" y="38"/>
                </a:lnTo>
                <a:lnTo>
                  <a:pt x="12" y="33"/>
                </a:lnTo>
                <a:lnTo>
                  <a:pt x="13" y="28"/>
                </a:lnTo>
                <a:lnTo>
                  <a:pt x="15" y="18"/>
                </a:lnTo>
                <a:lnTo>
                  <a:pt x="15" y="6"/>
                </a:lnTo>
                <a:lnTo>
                  <a:pt x="8" y="0"/>
                </a:lnTo>
                <a:lnTo>
                  <a:pt x="15" y="6"/>
                </a:lnTo>
                <a:lnTo>
                  <a:pt x="12" y="3"/>
                </a:lnTo>
                <a:lnTo>
                  <a:pt x="8" y="0"/>
                </a:lnTo>
                <a:lnTo>
                  <a:pt x="5" y="3"/>
                </a:lnTo>
                <a:lnTo>
                  <a:pt x="2" y="6"/>
                </a:lnTo>
                <a:lnTo>
                  <a:pt x="8"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3" name="Freeform 125">
            <a:extLst>
              <a:ext uri="{FF2B5EF4-FFF2-40B4-BE49-F238E27FC236}">
                <a16:creationId xmlns:a16="http://schemas.microsoft.com/office/drawing/2014/main" id="{79AF3AA3-21A4-21BF-B8AB-7E5A8E396D2C}"/>
              </a:ext>
            </a:extLst>
          </p:cNvPr>
          <p:cNvSpPr>
            <a:spLocks noChangeAspect="1"/>
          </p:cNvSpPr>
          <p:nvPr/>
        </p:nvSpPr>
        <p:spPr bwMode="auto">
          <a:xfrm>
            <a:off x="5773738" y="2082351"/>
            <a:ext cx="55562" cy="28575"/>
          </a:xfrm>
          <a:custGeom>
            <a:avLst/>
            <a:gdLst>
              <a:gd name="T0" fmla="*/ 6 w 73"/>
              <a:gd name="T1" fmla="*/ 39 h 39"/>
              <a:gd name="T2" fmla="*/ 5 w 73"/>
              <a:gd name="T3" fmla="*/ 39 h 39"/>
              <a:gd name="T4" fmla="*/ 16 w 73"/>
              <a:gd name="T5" fmla="*/ 38 h 39"/>
              <a:gd name="T6" fmla="*/ 26 w 73"/>
              <a:gd name="T7" fmla="*/ 35 h 39"/>
              <a:gd name="T8" fmla="*/ 36 w 73"/>
              <a:gd name="T9" fmla="*/ 29 h 39"/>
              <a:gd name="T10" fmla="*/ 44 w 73"/>
              <a:gd name="T11" fmla="*/ 24 h 39"/>
              <a:gd name="T12" fmla="*/ 51 w 73"/>
              <a:gd name="T13" fmla="*/ 20 h 39"/>
              <a:gd name="T14" fmla="*/ 57 w 73"/>
              <a:gd name="T15" fmla="*/ 16 h 39"/>
              <a:gd name="T16" fmla="*/ 65 w 73"/>
              <a:gd name="T17" fmla="*/ 14 h 39"/>
              <a:gd name="T18" fmla="*/ 73 w 73"/>
              <a:gd name="T19" fmla="*/ 13 h 39"/>
              <a:gd name="T20" fmla="*/ 73 w 73"/>
              <a:gd name="T21" fmla="*/ 0 h 39"/>
              <a:gd name="T22" fmla="*/ 62 w 73"/>
              <a:gd name="T23" fmla="*/ 1 h 39"/>
              <a:gd name="T24" fmla="*/ 52 w 73"/>
              <a:gd name="T25" fmla="*/ 4 h 39"/>
              <a:gd name="T26" fmla="*/ 44 w 73"/>
              <a:gd name="T27" fmla="*/ 10 h 39"/>
              <a:gd name="T28" fmla="*/ 36 w 73"/>
              <a:gd name="T29" fmla="*/ 14 h 39"/>
              <a:gd name="T30" fmla="*/ 29 w 73"/>
              <a:gd name="T31" fmla="*/ 19 h 39"/>
              <a:gd name="T32" fmla="*/ 21 w 73"/>
              <a:gd name="T33" fmla="*/ 23 h 39"/>
              <a:gd name="T34" fmla="*/ 14 w 73"/>
              <a:gd name="T35" fmla="*/ 25 h 39"/>
              <a:gd name="T36" fmla="*/ 5 w 73"/>
              <a:gd name="T37" fmla="*/ 26 h 39"/>
              <a:gd name="T38" fmla="*/ 4 w 73"/>
              <a:gd name="T39" fmla="*/ 26 h 39"/>
              <a:gd name="T40" fmla="*/ 5 w 73"/>
              <a:gd name="T41" fmla="*/ 26 h 39"/>
              <a:gd name="T42" fmla="*/ 1 w 73"/>
              <a:gd name="T43" fmla="*/ 29 h 39"/>
              <a:gd name="T44" fmla="*/ 0 w 73"/>
              <a:gd name="T45" fmla="*/ 33 h 39"/>
              <a:gd name="T46" fmla="*/ 1 w 73"/>
              <a:gd name="T47" fmla="*/ 36 h 39"/>
              <a:gd name="T48" fmla="*/ 5 w 73"/>
              <a:gd name="T49" fmla="*/ 39 h 39"/>
              <a:gd name="T50" fmla="*/ 6 w 73"/>
              <a:gd name="T51"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39">
                <a:moveTo>
                  <a:pt x="6" y="39"/>
                </a:moveTo>
                <a:lnTo>
                  <a:pt x="5" y="39"/>
                </a:lnTo>
                <a:lnTo>
                  <a:pt x="16" y="38"/>
                </a:lnTo>
                <a:lnTo>
                  <a:pt x="26" y="35"/>
                </a:lnTo>
                <a:lnTo>
                  <a:pt x="36" y="29"/>
                </a:lnTo>
                <a:lnTo>
                  <a:pt x="44" y="24"/>
                </a:lnTo>
                <a:lnTo>
                  <a:pt x="51" y="20"/>
                </a:lnTo>
                <a:lnTo>
                  <a:pt x="57" y="16"/>
                </a:lnTo>
                <a:lnTo>
                  <a:pt x="65" y="14"/>
                </a:lnTo>
                <a:lnTo>
                  <a:pt x="73" y="13"/>
                </a:lnTo>
                <a:lnTo>
                  <a:pt x="73" y="0"/>
                </a:lnTo>
                <a:lnTo>
                  <a:pt x="62" y="1"/>
                </a:lnTo>
                <a:lnTo>
                  <a:pt x="52" y="4"/>
                </a:lnTo>
                <a:lnTo>
                  <a:pt x="44" y="10"/>
                </a:lnTo>
                <a:lnTo>
                  <a:pt x="36" y="14"/>
                </a:lnTo>
                <a:lnTo>
                  <a:pt x="29" y="19"/>
                </a:lnTo>
                <a:lnTo>
                  <a:pt x="21" y="23"/>
                </a:lnTo>
                <a:lnTo>
                  <a:pt x="14" y="25"/>
                </a:lnTo>
                <a:lnTo>
                  <a:pt x="5" y="26"/>
                </a:lnTo>
                <a:lnTo>
                  <a:pt x="4" y="26"/>
                </a:lnTo>
                <a:lnTo>
                  <a:pt x="5" y="26"/>
                </a:lnTo>
                <a:lnTo>
                  <a:pt x="1" y="29"/>
                </a:lnTo>
                <a:lnTo>
                  <a:pt x="0" y="33"/>
                </a:lnTo>
                <a:lnTo>
                  <a:pt x="1" y="36"/>
                </a:lnTo>
                <a:lnTo>
                  <a:pt x="5" y="39"/>
                </a:lnTo>
                <a:lnTo>
                  <a:pt x="6" y="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4" name="Freeform 126">
            <a:extLst>
              <a:ext uri="{FF2B5EF4-FFF2-40B4-BE49-F238E27FC236}">
                <a16:creationId xmlns:a16="http://schemas.microsoft.com/office/drawing/2014/main" id="{76AFCB52-04C4-91EA-3915-85C48699747D}"/>
              </a:ext>
            </a:extLst>
          </p:cNvPr>
          <p:cNvSpPr>
            <a:spLocks noChangeAspect="1"/>
          </p:cNvSpPr>
          <p:nvPr/>
        </p:nvSpPr>
        <p:spPr bwMode="auto">
          <a:xfrm>
            <a:off x="5719763" y="2102989"/>
            <a:ext cx="58737" cy="14287"/>
          </a:xfrm>
          <a:custGeom>
            <a:avLst/>
            <a:gdLst>
              <a:gd name="T0" fmla="*/ 12 w 77"/>
              <a:gd name="T1" fmla="*/ 15 h 20"/>
              <a:gd name="T2" fmla="*/ 7 w 77"/>
              <a:gd name="T3" fmla="*/ 20 h 20"/>
              <a:gd name="T4" fmla="*/ 77 w 77"/>
              <a:gd name="T5" fmla="*/ 13 h 20"/>
              <a:gd name="T6" fmla="*/ 75 w 77"/>
              <a:gd name="T7" fmla="*/ 0 h 20"/>
              <a:gd name="T8" fmla="*/ 5 w 77"/>
              <a:gd name="T9" fmla="*/ 8 h 20"/>
              <a:gd name="T10" fmla="*/ 0 w 77"/>
              <a:gd name="T11" fmla="*/ 13 h 20"/>
              <a:gd name="T12" fmla="*/ 5 w 77"/>
              <a:gd name="T13" fmla="*/ 8 h 20"/>
              <a:gd name="T14" fmla="*/ 1 w 77"/>
              <a:gd name="T15" fmla="*/ 10 h 20"/>
              <a:gd name="T16" fmla="*/ 1 w 77"/>
              <a:gd name="T17" fmla="*/ 15 h 20"/>
              <a:gd name="T18" fmla="*/ 2 w 77"/>
              <a:gd name="T19" fmla="*/ 19 h 20"/>
              <a:gd name="T20" fmla="*/ 7 w 77"/>
              <a:gd name="T21" fmla="*/ 20 h 20"/>
              <a:gd name="T22" fmla="*/ 12 w 77"/>
              <a:gd name="T23" fmla="*/ 1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 h="20">
                <a:moveTo>
                  <a:pt x="12" y="15"/>
                </a:moveTo>
                <a:lnTo>
                  <a:pt x="7" y="20"/>
                </a:lnTo>
                <a:lnTo>
                  <a:pt x="77" y="13"/>
                </a:lnTo>
                <a:lnTo>
                  <a:pt x="75" y="0"/>
                </a:lnTo>
                <a:lnTo>
                  <a:pt x="5" y="8"/>
                </a:lnTo>
                <a:lnTo>
                  <a:pt x="0" y="13"/>
                </a:lnTo>
                <a:lnTo>
                  <a:pt x="5" y="8"/>
                </a:lnTo>
                <a:lnTo>
                  <a:pt x="1" y="10"/>
                </a:lnTo>
                <a:lnTo>
                  <a:pt x="1" y="15"/>
                </a:lnTo>
                <a:lnTo>
                  <a:pt x="2" y="19"/>
                </a:lnTo>
                <a:lnTo>
                  <a:pt x="7" y="20"/>
                </a:lnTo>
                <a:lnTo>
                  <a:pt x="12"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5" name="Freeform 127">
            <a:extLst>
              <a:ext uri="{FF2B5EF4-FFF2-40B4-BE49-F238E27FC236}">
                <a16:creationId xmlns:a16="http://schemas.microsoft.com/office/drawing/2014/main" id="{DCD3E959-AC2B-48BC-A494-1297AF1C94FF}"/>
              </a:ext>
            </a:extLst>
          </p:cNvPr>
          <p:cNvSpPr>
            <a:spLocks noChangeAspect="1"/>
          </p:cNvSpPr>
          <p:nvPr/>
        </p:nvSpPr>
        <p:spPr bwMode="auto">
          <a:xfrm>
            <a:off x="5716588" y="2110926"/>
            <a:ext cx="20637" cy="84138"/>
          </a:xfrm>
          <a:custGeom>
            <a:avLst/>
            <a:gdLst>
              <a:gd name="T0" fmla="*/ 26 w 27"/>
              <a:gd name="T1" fmla="*/ 110 h 111"/>
              <a:gd name="T2" fmla="*/ 27 w 27"/>
              <a:gd name="T3" fmla="*/ 106 h 111"/>
              <a:gd name="T4" fmla="*/ 26 w 27"/>
              <a:gd name="T5" fmla="*/ 93 h 111"/>
              <a:gd name="T6" fmla="*/ 24 w 27"/>
              <a:gd name="T7" fmla="*/ 85 h 111"/>
              <a:gd name="T8" fmla="*/ 21 w 27"/>
              <a:gd name="T9" fmla="*/ 76 h 111"/>
              <a:gd name="T10" fmla="*/ 17 w 27"/>
              <a:gd name="T11" fmla="*/ 68 h 111"/>
              <a:gd name="T12" fmla="*/ 14 w 27"/>
              <a:gd name="T13" fmla="*/ 60 h 111"/>
              <a:gd name="T14" fmla="*/ 12 w 27"/>
              <a:gd name="T15" fmla="*/ 47 h 111"/>
              <a:gd name="T16" fmla="*/ 14 w 27"/>
              <a:gd name="T17" fmla="*/ 29 h 111"/>
              <a:gd name="T18" fmla="*/ 16 w 27"/>
              <a:gd name="T19" fmla="*/ 2 h 111"/>
              <a:gd name="T20" fmla="*/ 4 w 27"/>
              <a:gd name="T21" fmla="*/ 0 h 111"/>
              <a:gd name="T22" fmla="*/ 1 w 27"/>
              <a:gd name="T23" fmla="*/ 29 h 111"/>
              <a:gd name="T24" fmla="*/ 0 w 27"/>
              <a:gd name="T25" fmla="*/ 47 h 111"/>
              <a:gd name="T26" fmla="*/ 1 w 27"/>
              <a:gd name="T27" fmla="*/ 62 h 111"/>
              <a:gd name="T28" fmla="*/ 5 w 27"/>
              <a:gd name="T29" fmla="*/ 73 h 111"/>
              <a:gd name="T30" fmla="*/ 9 w 27"/>
              <a:gd name="T31" fmla="*/ 81 h 111"/>
              <a:gd name="T32" fmla="*/ 11 w 27"/>
              <a:gd name="T33" fmla="*/ 87 h 111"/>
              <a:gd name="T34" fmla="*/ 14 w 27"/>
              <a:gd name="T35" fmla="*/ 96 h 111"/>
              <a:gd name="T36" fmla="*/ 15 w 27"/>
              <a:gd name="T37" fmla="*/ 106 h 111"/>
              <a:gd name="T38" fmla="*/ 16 w 27"/>
              <a:gd name="T39" fmla="*/ 102 h 111"/>
              <a:gd name="T40" fmla="*/ 15 w 27"/>
              <a:gd name="T41" fmla="*/ 106 h 111"/>
              <a:gd name="T42" fmla="*/ 17 w 27"/>
              <a:gd name="T43" fmla="*/ 110 h 111"/>
              <a:gd name="T44" fmla="*/ 21 w 27"/>
              <a:gd name="T45" fmla="*/ 111 h 111"/>
              <a:gd name="T46" fmla="*/ 25 w 27"/>
              <a:gd name="T47" fmla="*/ 110 h 111"/>
              <a:gd name="T48" fmla="*/ 27 w 27"/>
              <a:gd name="T49" fmla="*/ 106 h 111"/>
              <a:gd name="T50" fmla="*/ 26 w 27"/>
              <a:gd name="T51" fmla="*/ 11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 h="111">
                <a:moveTo>
                  <a:pt x="26" y="110"/>
                </a:moveTo>
                <a:lnTo>
                  <a:pt x="27" y="106"/>
                </a:lnTo>
                <a:lnTo>
                  <a:pt x="26" y="93"/>
                </a:lnTo>
                <a:lnTo>
                  <a:pt x="24" y="85"/>
                </a:lnTo>
                <a:lnTo>
                  <a:pt x="21" y="76"/>
                </a:lnTo>
                <a:lnTo>
                  <a:pt x="17" y="68"/>
                </a:lnTo>
                <a:lnTo>
                  <a:pt x="14" y="60"/>
                </a:lnTo>
                <a:lnTo>
                  <a:pt x="12" y="47"/>
                </a:lnTo>
                <a:lnTo>
                  <a:pt x="14" y="29"/>
                </a:lnTo>
                <a:lnTo>
                  <a:pt x="16" y="2"/>
                </a:lnTo>
                <a:lnTo>
                  <a:pt x="4" y="0"/>
                </a:lnTo>
                <a:lnTo>
                  <a:pt x="1" y="29"/>
                </a:lnTo>
                <a:lnTo>
                  <a:pt x="0" y="47"/>
                </a:lnTo>
                <a:lnTo>
                  <a:pt x="1" y="62"/>
                </a:lnTo>
                <a:lnTo>
                  <a:pt x="5" y="73"/>
                </a:lnTo>
                <a:lnTo>
                  <a:pt x="9" y="81"/>
                </a:lnTo>
                <a:lnTo>
                  <a:pt x="11" y="87"/>
                </a:lnTo>
                <a:lnTo>
                  <a:pt x="14" y="96"/>
                </a:lnTo>
                <a:lnTo>
                  <a:pt x="15" y="106"/>
                </a:lnTo>
                <a:lnTo>
                  <a:pt x="16" y="102"/>
                </a:lnTo>
                <a:lnTo>
                  <a:pt x="15" y="106"/>
                </a:lnTo>
                <a:lnTo>
                  <a:pt x="17" y="110"/>
                </a:lnTo>
                <a:lnTo>
                  <a:pt x="21" y="111"/>
                </a:lnTo>
                <a:lnTo>
                  <a:pt x="25" y="110"/>
                </a:lnTo>
                <a:lnTo>
                  <a:pt x="27" y="106"/>
                </a:lnTo>
                <a:lnTo>
                  <a:pt x="26" y="1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6" name="Freeform 128">
            <a:extLst>
              <a:ext uri="{FF2B5EF4-FFF2-40B4-BE49-F238E27FC236}">
                <a16:creationId xmlns:a16="http://schemas.microsoft.com/office/drawing/2014/main" id="{A58133DB-0E32-D973-CF5B-C9521803A21E}"/>
              </a:ext>
            </a:extLst>
          </p:cNvPr>
          <p:cNvSpPr>
            <a:spLocks noChangeAspect="1"/>
          </p:cNvSpPr>
          <p:nvPr/>
        </p:nvSpPr>
        <p:spPr bwMode="auto">
          <a:xfrm>
            <a:off x="5621338" y="2188714"/>
            <a:ext cx="115887" cy="88900"/>
          </a:xfrm>
          <a:custGeom>
            <a:avLst/>
            <a:gdLst>
              <a:gd name="T0" fmla="*/ 0 w 153"/>
              <a:gd name="T1" fmla="*/ 109 h 119"/>
              <a:gd name="T2" fmla="*/ 5 w 153"/>
              <a:gd name="T3" fmla="*/ 119 h 119"/>
              <a:gd name="T4" fmla="*/ 21 w 153"/>
              <a:gd name="T5" fmla="*/ 115 h 119"/>
              <a:gd name="T6" fmla="*/ 38 w 153"/>
              <a:gd name="T7" fmla="*/ 106 h 119"/>
              <a:gd name="T8" fmla="*/ 58 w 153"/>
              <a:gd name="T9" fmla="*/ 92 h 119"/>
              <a:gd name="T10" fmla="*/ 81 w 153"/>
              <a:gd name="T11" fmla="*/ 78 h 119"/>
              <a:gd name="T12" fmla="*/ 102 w 153"/>
              <a:gd name="T13" fmla="*/ 60 h 119"/>
              <a:gd name="T14" fmla="*/ 123 w 153"/>
              <a:gd name="T15" fmla="*/ 41 h 119"/>
              <a:gd name="T16" fmla="*/ 139 w 153"/>
              <a:gd name="T17" fmla="*/ 23 h 119"/>
              <a:gd name="T18" fmla="*/ 153 w 153"/>
              <a:gd name="T19" fmla="*/ 8 h 119"/>
              <a:gd name="T20" fmla="*/ 143 w 153"/>
              <a:gd name="T21" fmla="*/ 0 h 119"/>
              <a:gd name="T22" fmla="*/ 129 w 153"/>
              <a:gd name="T23" fmla="*/ 15 h 119"/>
              <a:gd name="T24" fmla="*/ 113 w 153"/>
              <a:gd name="T25" fmla="*/ 31 h 119"/>
              <a:gd name="T26" fmla="*/ 95 w 153"/>
              <a:gd name="T27" fmla="*/ 50 h 119"/>
              <a:gd name="T28" fmla="*/ 73 w 153"/>
              <a:gd name="T29" fmla="*/ 68 h 119"/>
              <a:gd name="T30" fmla="*/ 51 w 153"/>
              <a:gd name="T31" fmla="*/ 83 h 119"/>
              <a:gd name="T32" fmla="*/ 31 w 153"/>
              <a:gd name="T33" fmla="*/ 96 h 119"/>
              <a:gd name="T34" fmla="*/ 16 w 153"/>
              <a:gd name="T35" fmla="*/ 102 h 119"/>
              <a:gd name="T36" fmla="*/ 5 w 153"/>
              <a:gd name="T37" fmla="*/ 106 h 119"/>
              <a:gd name="T38" fmla="*/ 10 w 153"/>
              <a:gd name="T39" fmla="*/ 116 h 119"/>
              <a:gd name="T40" fmla="*/ 5 w 153"/>
              <a:gd name="T41" fmla="*/ 106 h 119"/>
              <a:gd name="T42" fmla="*/ 1 w 153"/>
              <a:gd name="T43" fmla="*/ 109 h 119"/>
              <a:gd name="T44" fmla="*/ 0 w 153"/>
              <a:gd name="T45" fmla="*/ 112 h 119"/>
              <a:gd name="T46" fmla="*/ 1 w 153"/>
              <a:gd name="T47" fmla="*/ 116 h 119"/>
              <a:gd name="T48" fmla="*/ 5 w 153"/>
              <a:gd name="T49" fmla="*/ 119 h 119"/>
              <a:gd name="T50" fmla="*/ 0 w 153"/>
              <a:gd name="T51" fmla="*/ 10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3" h="119">
                <a:moveTo>
                  <a:pt x="0" y="109"/>
                </a:moveTo>
                <a:lnTo>
                  <a:pt x="5" y="119"/>
                </a:lnTo>
                <a:lnTo>
                  <a:pt x="21" y="115"/>
                </a:lnTo>
                <a:lnTo>
                  <a:pt x="38" y="106"/>
                </a:lnTo>
                <a:lnTo>
                  <a:pt x="58" y="92"/>
                </a:lnTo>
                <a:lnTo>
                  <a:pt x="81" y="78"/>
                </a:lnTo>
                <a:lnTo>
                  <a:pt x="102" y="60"/>
                </a:lnTo>
                <a:lnTo>
                  <a:pt x="123" y="41"/>
                </a:lnTo>
                <a:lnTo>
                  <a:pt x="139" y="23"/>
                </a:lnTo>
                <a:lnTo>
                  <a:pt x="153" y="8"/>
                </a:lnTo>
                <a:lnTo>
                  <a:pt x="143" y="0"/>
                </a:lnTo>
                <a:lnTo>
                  <a:pt x="129" y="15"/>
                </a:lnTo>
                <a:lnTo>
                  <a:pt x="113" y="31"/>
                </a:lnTo>
                <a:lnTo>
                  <a:pt x="95" y="50"/>
                </a:lnTo>
                <a:lnTo>
                  <a:pt x="73" y="68"/>
                </a:lnTo>
                <a:lnTo>
                  <a:pt x="51" y="83"/>
                </a:lnTo>
                <a:lnTo>
                  <a:pt x="31" y="96"/>
                </a:lnTo>
                <a:lnTo>
                  <a:pt x="16" y="102"/>
                </a:lnTo>
                <a:lnTo>
                  <a:pt x="5" y="106"/>
                </a:lnTo>
                <a:lnTo>
                  <a:pt x="10" y="116"/>
                </a:lnTo>
                <a:lnTo>
                  <a:pt x="5" y="106"/>
                </a:lnTo>
                <a:lnTo>
                  <a:pt x="1" y="109"/>
                </a:lnTo>
                <a:lnTo>
                  <a:pt x="0" y="112"/>
                </a:lnTo>
                <a:lnTo>
                  <a:pt x="1" y="116"/>
                </a:lnTo>
                <a:lnTo>
                  <a:pt x="5" y="119"/>
                </a:lnTo>
                <a:lnTo>
                  <a:pt x="0" y="10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7" name="Freeform 129">
            <a:extLst>
              <a:ext uri="{FF2B5EF4-FFF2-40B4-BE49-F238E27FC236}">
                <a16:creationId xmlns:a16="http://schemas.microsoft.com/office/drawing/2014/main" id="{6DF5343C-A805-15AB-294E-0E2BABDF62A1}"/>
              </a:ext>
            </a:extLst>
          </p:cNvPr>
          <p:cNvSpPr>
            <a:spLocks noChangeAspect="1"/>
          </p:cNvSpPr>
          <p:nvPr/>
        </p:nvSpPr>
        <p:spPr bwMode="auto">
          <a:xfrm>
            <a:off x="5470525" y="2245864"/>
            <a:ext cx="166688" cy="31750"/>
          </a:xfrm>
          <a:custGeom>
            <a:avLst/>
            <a:gdLst>
              <a:gd name="T0" fmla="*/ 10 w 221"/>
              <a:gd name="T1" fmla="*/ 41 h 44"/>
              <a:gd name="T2" fmla="*/ 5 w 221"/>
              <a:gd name="T3" fmla="*/ 44 h 44"/>
              <a:gd name="T4" fmla="*/ 18 w 221"/>
              <a:gd name="T5" fmla="*/ 42 h 44"/>
              <a:gd name="T6" fmla="*/ 34 w 221"/>
              <a:gd name="T7" fmla="*/ 41 h 44"/>
              <a:gd name="T8" fmla="*/ 50 w 221"/>
              <a:gd name="T9" fmla="*/ 37 h 44"/>
              <a:gd name="T10" fmla="*/ 69 w 221"/>
              <a:gd name="T11" fmla="*/ 34 h 44"/>
              <a:gd name="T12" fmla="*/ 89 w 221"/>
              <a:gd name="T13" fmla="*/ 30 h 44"/>
              <a:gd name="T14" fmla="*/ 110 w 221"/>
              <a:gd name="T15" fmla="*/ 25 h 44"/>
              <a:gd name="T16" fmla="*/ 130 w 221"/>
              <a:gd name="T17" fmla="*/ 21 h 44"/>
              <a:gd name="T18" fmla="*/ 149 w 221"/>
              <a:gd name="T19" fmla="*/ 17 h 44"/>
              <a:gd name="T20" fmla="*/ 167 w 221"/>
              <a:gd name="T21" fmla="*/ 14 h 44"/>
              <a:gd name="T22" fmla="*/ 181 w 221"/>
              <a:gd name="T23" fmla="*/ 12 h 44"/>
              <a:gd name="T24" fmla="*/ 195 w 221"/>
              <a:gd name="T25" fmla="*/ 12 h 44"/>
              <a:gd name="T26" fmla="*/ 205 w 221"/>
              <a:gd name="T27" fmla="*/ 14 h 44"/>
              <a:gd name="T28" fmla="*/ 207 w 221"/>
              <a:gd name="T29" fmla="*/ 15 h 44"/>
              <a:gd name="T30" fmla="*/ 208 w 221"/>
              <a:gd name="T31" fmla="*/ 17 h 44"/>
              <a:gd name="T32" fmla="*/ 207 w 221"/>
              <a:gd name="T33" fmla="*/ 24 h 44"/>
              <a:gd name="T34" fmla="*/ 200 w 221"/>
              <a:gd name="T35" fmla="*/ 34 h 44"/>
              <a:gd name="T36" fmla="*/ 210 w 221"/>
              <a:gd name="T37" fmla="*/ 41 h 44"/>
              <a:gd name="T38" fmla="*/ 217 w 221"/>
              <a:gd name="T39" fmla="*/ 29 h 44"/>
              <a:gd name="T40" fmla="*/ 221 w 221"/>
              <a:gd name="T41" fmla="*/ 17 h 44"/>
              <a:gd name="T42" fmla="*/ 217 w 221"/>
              <a:gd name="T43" fmla="*/ 8 h 44"/>
              <a:gd name="T44" fmla="*/ 207 w 221"/>
              <a:gd name="T45" fmla="*/ 1 h 44"/>
              <a:gd name="T46" fmla="*/ 195 w 221"/>
              <a:gd name="T47" fmla="*/ 0 h 44"/>
              <a:gd name="T48" fmla="*/ 181 w 221"/>
              <a:gd name="T49" fmla="*/ 0 h 44"/>
              <a:gd name="T50" fmla="*/ 165 w 221"/>
              <a:gd name="T51" fmla="*/ 1 h 44"/>
              <a:gd name="T52" fmla="*/ 146 w 221"/>
              <a:gd name="T53" fmla="*/ 5 h 44"/>
              <a:gd name="T54" fmla="*/ 127 w 221"/>
              <a:gd name="T55" fmla="*/ 9 h 44"/>
              <a:gd name="T56" fmla="*/ 107 w 221"/>
              <a:gd name="T57" fmla="*/ 12 h 44"/>
              <a:gd name="T58" fmla="*/ 86 w 221"/>
              <a:gd name="T59" fmla="*/ 17 h 44"/>
              <a:gd name="T60" fmla="*/ 66 w 221"/>
              <a:gd name="T61" fmla="*/ 21 h 44"/>
              <a:gd name="T62" fmla="*/ 48 w 221"/>
              <a:gd name="T63" fmla="*/ 25 h 44"/>
              <a:gd name="T64" fmla="*/ 31 w 221"/>
              <a:gd name="T65" fmla="*/ 29 h 44"/>
              <a:gd name="T66" fmla="*/ 18 w 221"/>
              <a:gd name="T67" fmla="*/ 30 h 44"/>
              <a:gd name="T68" fmla="*/ 5 w 221"/>
              <a:gd name="T69" fmla="*/ 31 h 44"/>
              <a:gd name="T70" fmla="*/ 0 w 221"/>
              <a:gd name="T71" fmla="*/ 34 h 44"/>
              <a:gd name="T72" fmla="*/ 5 w 221"/>
              <a:gd name="T73" fmla="*/ 31 h 44"/>
              <a:gd name="T74" fmla="*/ 1 w 221"/>
              <a:gd name="T75" fmla="*/ 34 h 44"/>
              <a:gd name="T76" fmla="*/ 0 w 221"/>
              <a:gd name="T77" fmla="*/ 37 h 44"/>
              <a:gd name="T78" fmla="*/ 1 w 221"/>
              <a:gd name="T79" fmla="*/ 41 h 44"/>
              <a:gd name="T80" fmla="*/ 5 w 221"/>
              <a:gd name="T81" fmla="*/ 44 h 44"/>
              <a:gd name="T82" fmla="*/ 10 w 221"/>
              <a:gd name="T83" fmla="*/ 4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1" h="44">
                <a:moveTo>
                  <a:pt x="10" y="41"/>
                </a:moveTo>
                <a:lnTo>
                  <a:pt x="5" y="44"/>
                </a:lnTo>
                <a:lnTo>
                  <a:pt x="18" y="42"/>
                </a:lnTo>
                <a:lnTo>
                  <a:pt x="34" y="41"/>
                </a:lnTo>
                <a:lnTo>
                  <a:pt x="50" y="37"/>
                </a:lnTo>
                <a:lnTo>
                  <a:pt x="69" y="34"/>
                </a:lnTo>
                <a:lnTo>
                  <a:pt x="89" y="30"/>
                </a:lnTo>
                <a:lnTo>
                  <a:pt x="110" y="25"/>
                </a:lnTo>
                <a:lnTo>
                  <a:pt x="130" y="21"/>
                </a:lnTo>
                <a:lnTo>
                  <a:pt x="149" y="17"/>
                </a:lnTo>
                <a:lnTo>
                  <a:pt x="167" y="14"/>
                </a:lnTo>
                <a:lnTo>
                  <a:pt x="181" y="12"/>
                </a:lnTo>
                <a:lnTo>
                  <a:pt x="195" y="12"/>
                </a:lnTo>
                <a:lnTo>
                  <a:pt x="205" y="14"/>
                </a:lnTo>
                <a:lnTo>
                  <a:pt x="207" y="15"/>
                </a:lnTo>
                <a:lnTo>
                  <a:pt x="208" y="17"/>
                </a:lnTo>
                <a:lnTo>
                  <a:pt x="207" y="24"/>
                </a:lnTo>
                <a:lnTo>
                  <a:pt x="200" y="34"/>
                </a:lnTo>
                <a:lnTo>
                  <a:pt x="210" y="41"/>
                </a:lnTo>
                <a:lnTo>
                  <a:pt x="217" y="29"/>
                </a:lnTo>
                <a:lnTo>
                  <a:pt x="221" y="17"/>
                </a:lnTo>
                <a:lnTo>
                  <a:pt x="217" y="8"/>
                </a:lnTo>
                <a:lnTo>
                  <a:pt x="207" y="1"/>
                </a:lnTo>
                <a:lnTo>
                  <a:pt x="195" y="0"/>
                </a:lnTo>
                <a:lnTo>
                  <a:pt x="181" y="0"/>
                </a:lnTo>
                <a:lnTo>
                  <a:pt x="165" y="1"/>
                </a:lnTo>
                <a:lnTo>
                  <a:pt x="146" y="5"/>
                </a:lnTo>
                <a:lnTo>
                  <a:pt x="127" y="9"/>
                </a:lnTo>
                <a:lnTo>
                  <a:pt x="107" y="12"/>
                </a:lnTo>
                <a:lnTo>
                  <a:pt x="86" y="17"/>
                </a:lnTo>
                <a:lnTo>
                  <a:pt x="66" y="21"/>
                </a:lnTo>
                <a:lnTo>
                  <a:pt x="48" y="25"/>
                </a:lnTo>
                <a:lnTo>
                  <a:pt x="31" y="29"/>
                </a:lnTo>
                <a:lnTo>
                  <a:pt x="18" y="30"/>
                </a:lnTo>
                <a:lnTo>
                  <a:pt x="5" y="31"/>
                </a:lnTo>
                <a:lnTo>
                  <a:pt x="0" y="34"/>
                </a:lnTo>
                <a:lnTo>
                  <a:pt x="5" y="31"/>
                </a:lnTo>
                <a:lnTo>
                  <a:pt x="1" y="34"/>
                </a:lnTo>
                <a:lnTo>
                  <a:pt x="0" y="37"/>
                </a:lnTo>
                <a:lnTo>
                  <a:pt x="1" y="41"/>
                </a:lnTo>
                <a:lnTo>
                  <a:pt x="5" y="44"/>
                </a:lnTo>
                <a:lnTo>
                  <a:pt x="10"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8" name="Freeform 130">
            <a:extLst>
              <a:ext uri="{FF2B5EF4-FFF2-40B4-BE49-F238E27FC236}">
                <a16:creationId xmlns:a16="http://schemas.microsoft.com/office/drawing/2014/main" id="{8BC0DEAE-F821-EF8B-6774-E8695C3FC57D}"/>
              </a:ext>
            </a:extLst>
          </p:cNvPr>
          <p:cNvSpPr>
            <a:spLocks noChangeAspect="1"/>
          </p:cNvSpPr>
          <p:nvPr/>
        </p:nvSpPr>
        <p:spPr bwMode="auto">
          <a:xfrm>
            <a:off x="5402263" y="2269676"/>
            <a:ext cx="76200" cy="92075"/>
          </a:xfrm>
          <a:custGeom>
            <a:avLst/>
            <a:gdLst>
              <a:gd name="T0" fmla="*/ 7 w 100"/>
              <a:gd name="T1" fmla="*/ 121 h 121"/>
              <a:gd name="T2" fmla="*/ 12 w 100"/>
              <a:gd name="T3" fmla="*/ 118 h 121"/>
              <a:gd name="T4" fmla="*/ 100 w 100"/>
              <a:gd name="T5" fmla="*/ 7 h 121"/>
              <a:gd name="T6" fmla="*/ 90 w 100"/>
              <a:gd name="T7" fmla="*/ 0 h 121"/>
              <a:gd name="T8" fmla="*/ 2 w 100"/>
              <a:gd name="T9" fmla="*/ 111 h 121"/>
              <a:gd name="T10" fmla="*/ 7 w 100"/>
              <a:gd name="T11" fmla="*/ 108 h 121"/>
              <a:gd name="T12" fmla="*/ 2 w 100"/>
              <a:gd name="T13" fmla="*/ 111 h 121"/>
              <a:gd name="T14" fmla="*/ 0 w 100"/>
              <a:gd name="T15" fmla="*/ 116 h 121"/>
              <a:gd name="T16" fmla="*/ 3 w 100"/>
              <a:gd name="T17" fmla="*/ 119 h 121"/>
              <a:gd name="T18" fmla="*/ 8 w 100"/>
              <a:gd name="T19" fmla="*/ 121 h 121"/>
              <a:gd name="T20" fmla="*/ 12 w 100"/>
              <a:gd name="T21" fmla="*/ 118 h 121"/>
              <a:gd name="T22" fmla="*/ 7 w 100"/>
              <a:gd name="T23" fmla="*/ 12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121">
                <a:moveTo>
                  <a:pt x="7" y="121"/>
                </a:moveTo>
                <a:lnTo>
                  <a:pt x="12" y="118"/>
                </a:lnTo>
                <a:lnTo>
                  <a:pt x="100" y="7"/>
                </a:lnTo>
                <a:lnTo>
                  <a:pt x="90" y="0"/>
                </a:lnTo>
                <a:lnTo>
                  <a:pt x="2" y="111"/>
                </a:lnTo>
                <a:lnTo>
                  <a:pt x="7" y="108"/>
                </a:lnTo>
                <a:lnTo>
                  <a:pt x="2" y="111"/>
                </a:lnTo>
                <a:lnTo>
                  <a:pt x="0" y="116"/>
                </a:lnTo>
                <a:lnTo>
                  <a:pt x="3" y="119"/>
                </a:lnTo>
                <a:lnTo>
                  <a:pt x="8" y="121"/>
                </a:lnTo>
                <a:lnTo>
                  <a:pt x="12" y="118"/>
                </a:lnTo>
                <a:lnTo>
                  <a:pt x="7" y="1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9" name="Freeform 131">
            <a:extLst>
              <a:ext uri="{FF2B5EF4-FFF2-40B4-BE49-F238E27FC236}">
                <a16:creationId xmlns:a16="http://schemas.microsoft.com/office/drawing/2014/main" id="{F404DEF9-DFE5-1B5D-B7E7-DD6BC210E74F}"/>
              </a:ext>
            </a:extLst>
          </p:cNvPr>
          <p:cNvSpPr>
            <a:spLocks noChangeAspect="1"/>
          </p:cNvSpPr>
          <p:nvPr/>
        </p:nvSpPr>
        <p:spPr bwMode="auto">
          <a:xfrm>
            <a:off x="5145088" y="2341114"/>
            <a:ext cx="261937" cy="20637"/>
          </a:xfrm>
          <a:custGeom>
            <a:avLst/>
            <a:gdLst>
              <a:gd name="T0" fmla="*/ 12 w 348"/>
              <a:gd name="T1" fmla="*/ 22 h 29"/>
              <a:gd name="T2" fmla="*/ 8 w 348"/>
              <a:gd name="T3" fmla="*/ 29 h 29"/>
              <a:gd name="T4" fmla="*/ 24 w 348"/>
              <a:gd name="T5" fmla="*/ 22 h 29"/>
              <a:gd name="T6" fmla="*/ 42 w 348"/>
              <a:gd name="T7" fmla="*/ 18 h 29"/>
              <a:gd name="T8" fmla="*/ 61 w 348"/>
              <a:gd name="T9" fmla="*/ 15 h 29"/>
              <a:gd name="T10" fmla="*/ 79 w 348"/>
              <a:gd name="T11" fmla="*/ 13 h 29"/>
              <a:gd name="T12" fmla="*/ 99 w 348"/>
              <a:gd name="T13" fmla="*/ 13 h 29"/>
              <a:gd name="T14" fmla="*/ 122 w 348"/>
              <a:gd name="T15" fmla="*/ 13 h 29"/>
              <a:gd name="T16" fmla="*/ 143 w 348"/>
              <a:gd name="T17" fmla="*/ 14 h 29"/>
              <a:gd name="T18" fmla="*/ 165 w 348"/>
              <a:gd name="T19" fmla="*/ 15 h 29"/>
              <a:gd name="T20" fmla="*/ 189 w 348"/>
              <a:gd name="T21" fmla="*/ 16 h 29"/>
              <a:gd name="T22" fmla="*/ 210 w 348"/>
              <a:gd name="T23" fmla="*/ 19 h 29"/>
              <a:gd name="T24" fmla="*/ 234 w 348"/>
              <a:gd name="T25" fmla="*/ 21 h 29"/>
              <a:gd name="T26" fmla="*/ 258 w 348"/>
              <a:gd name="T27" fmla="*/ 24 h 29"/>
              <a:gd name="T28" fmla="*/ 281 w 348"/>
              <a:gd name="T29" fmla="*/ 25 h 29"/>
              <a:gd name="T30" fmla="*/ 304 w 348"/>
              <a:gd name="T31" fmla="*/ 27 h 29"/>
              <a:gd name="T32" fmla="*/ 326 w 348"/>
              <a:gd name="T33" fmla="*/ 29 h 29"/>
              <a:gd name="T34" fmla="*/ 348 w 348"/>
              <a:gd name="T35" fmla="*/ 29 h 29"/>
              <a:gd name="T36" fmla="*/ 348 w 348"/>
              <a:gd name="T37" fmla="*/ 16 h 29"/>
              <a:gd name="T38" fmla="*/ 326 w 348"/>
              <a:gd name="T39" fmla="*/ 16 h 29"/>
              <a:gd name="T40" fmla="*/ 304 w 348"/>
              <a:gd name="T41" fmla="*/ 15 h 29"/>
              <a:gd name="T42" fmla="*/ 281 w 348"/>
              <a:gd name="T43" fmla="*/ 13 h 29"/>
              <a:gd name="T44" fmla="*/ 258 w 348"/>
              <a:gd name="T45" fmla="*/ 11 h 29"/>
              <a:gd name="T46" fmla="*/ 237 w 348"/>
              <a:gd name="T47" fmla="*/ 9 h 29"/>
              <a:gd name="T48" fmla="*/ 213 w 348"/>
              <a:gd name="T49" fmla="*/ 6 h 29"/>
              <a:gd name="T50" fmla="*/ 189 w 348"/>
              <a:gd name="T51" fmla="*/ 4 h 29"/>
              <a:gd name="T52" fmla="*/ 165 w 348"/>
              <a:gd name="T53" fmla="*/ 3 h 29"/>
              <a:gd name="T54" fmla="*/ 143 w 348"/>
              <a:gd name="T55" fmla="*/ 1 h 29"/>
              <a:gd name="T56" fmla="*/ 122 w 348"/>
              <a:gd name="T57" fmla="*/ 0 h 29"/>
              <a:gd name="T58" fmla="*/ 99 w 348"/>
              <a:gd name="T59" fmla="*/ 0 h 29"/>
              <a:gd name="T60" fmla="*/ 79 w 348"/>
              <a:gd name="T61" fmla="*/ 0 h 29"/>
              <a:gd name="T62" fmla="*/ 58 w 348"/>
              <a:gd name="T63" fmla="*/ 3 h 29"/>
              <a:gd name="T64" fmla="*/ 39 w 348"/>
              <a:gd name="T65" fmla="*/ 5 h 29"/>
              <a:gd name="T66" fmla="*/ 19 w 348"/>
              <a:gd name="T67" fmla="*/ 10 h 29"/>
              <a:gd name="T68" fmla="*/ 3 w 348"/>
              <a:gd name="T69" fmla="*/ 16 h 29"/>
              <a:gd name="T70" fmla="*/ 0 w 348"/>
              <a:gd name="T71" fmla="*/ 22 h 29"/>
              <a:gd name="T72" fmla="*/ 3 w 348"/>
              <a:gd name="T73" fmla="*/ 16 h 29"/>
              <a:gd name="T74" fmla="*/ 0 w 348"/>
              <a:gd name="T75" fmla="*/ 20 h 29"/>
              <a:gd name="T76" fmla="*/ 1 w 348"/>
              <a:gd name="T77" fmla="*/ 24 h 29"/>
              <a:gd name="T78" fmla="*/ 3 w 348"/>
              <a:gd name="T79" fmla="*/ 29 h 29"/>
              <a:gd name="T80" fmla="*/ 8 w 348"/>
              <a:gd name="T81" fmla="*/ 29 h 29"/>
              <a:gd name="T82" fmla="*/ 12 w 348"/>
              <a:gd name="T83" fmla="*/ 22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8" h="29">
                <a:moveTo>
                  <a:pt x="12" y="22"/>
                </a:moveTo>
                <a:lnTo>
                  <a:pt x="8" y="29"/>
                </a:lnTo>
                <a:lnTo>
                  <a:pt x="24" y="22"/>
                </a:lnTo>
                <a:lnTo>
                  <a:pt x="42" y="18"/>
                </a:lnTo>
                <a:lnTo>
                  <a:pt x="61" y="15"/>
                </a:lnTo>
                <a:lnTo>
                  <a:pt x="79" y="13"/>
                </a:lnTo>
                <a:lnTo>
                  <a:pt x="99" y="13"/>
                </a:lnTo>
                <a:lnTo>
                  <a:pt x="122" y="13"/>
                </a:lnTo>
                <a:lnTo>
                  <a:pt x="143" y="14"/>
                </a:lnTo>
                <a:lnTo>
                  <a:pt x="165" y="15"/>
                </a:lnTo>
                <a:lnTo>
                  <a:pt x="189" y="16"/>
                </a:lnTo>
                <a:lnTo>
                  <a:pt x="210" y="19"/>
                </a:lnTo>
                <a:lnTo>
                  <a:pt x="234" y="21"/>
                </a:lnTo>
                <a:lnTo>
                  <a:pt x="258" y="24"/>
                </a:lnTo>
                <a:lnTo>
                  <a:pt x="281" y="25"/>
                </a:lnTo>
                <a:lnTo>
                  <a:pt x="304" y="27"/>
                </a:lnTo>
                <a:lnTo>
                  <a:pt x="326" y="29"/>
                </a:lnTo>
                <a:lnTo>
                  <a:pt x="348" y="29"/>
                </a:lnTo>
                <a:lnTo>
                  <a:pt x="348" y="16"/>
                </a:lnTo>
                <a:lnTo>
                  <a:pt x="326" y="16"/>
                </a:lnTo>
                <a:lnTo>
                  <a:pt x="304" y="15"/>
                </a:lnTo>
                <a:lnTo>
                  <a:pt x="281" y="13"/>
                </a:lnTo>
                <a:lnTo>
                  <a:pt x="258" y="11"/>
                </a:lnTo>
                <a:lnTo>
                  <a:pt x="237" y="9"/>
                </a:lnTo>
                <a:lnTo>
                  <a:pt x="213" y="6"/>
                </a:lnTo>
                <a:lnTo>
                  <a:pt x="189" y="4"/>
                </a:lnTo>
                <a:lnTo>
                  <a:pt x="165" y="3"/>
                </a:lnTo>
                <a:lnTo>
                  <a:pt x="143" y="1"/>
                </a:lnTo>
                <a:lnTo>
                  <a:pt x="122" y="0"/>
                </a:lnTo>
                <a:lnTo>
                  <a:pt x="99" y="0"/>
                </a:lnTo>
                <a:lnTo>
                  <a:pt x="79" y="0"/>
                </a:lnTo>
                <a:lnTo>
                  <a:pt x="58" y="3"/>
                </a:lnTo>
                <a:lnTo>
                  <a:pt x="39" y="5"/>
                </a:lnTo>
                <a:lnTo>
                  <a:pt x="19" y="10"/>
                </a:lnTo>
                <a:lnTo>
                  <a:pt x="3" y="16"/>
                </a:lnTo>
                <a:lnTo>
                  <a:pt x="0" y="22"/>
                </a:lnTo>
                <a:lnTo>
                  <a:pt x="3" y="16"/>
                </a:lnTo>
                <a:lnTo>
                  <a:pt x="0" y="20"/>
                </a:lnTo>
                <a:lnTo>
                  <a:pt x="1" y="24"/>
                </a:lnTo>
                <a:lnTo>
                  <a:pt x="3" y="29"/>
                </a:lnTo>
                <a:lnTo>
                  <a:pt x="8" y="29"/>
                </a:lnTo>
                <a:lnTo>
                  <a:pt x="12" y="2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0" name="Freeform 132">
            <a:extLst>
              <a:ext uri="{FF2B5EF4-FFF2-40B4-BE49-F238E27FC236}">
                <a16:creationId xmlns:a16="http://schemas.microsoft.com/office/drawing/2014/main" id="{E03CB839-9D23-BE1E-7672-8B1B277C1EC2}"/>
              </a:ext>
            </a:extLst>
          </p:cNvPr>
          <p:cNvSpPr>
            <a:spLocks noChangeAspect="1"/>
          </p:cNvSpPr>
          <p:nvPr/>
        </p:nvSpPr>
        <p:spPr bwMode="auto">
          <a:xfrm>
            <a:off x="5145088" y="2356989"/>
            <a:ext cx="74612" cy="60325"/>
          </a:xfrm>
          <a:custGeom>
            <a:avLst/>
            <a:gdLst>
              <a:gd name="T0" fmla="*/ 97 w 97"/>
              <a:gd name="T1" fmla="*/ 74 h 80"/>
              <a:gd name="T2" fmla="*/ 91 w 97"/>
              <a:gd name="T3" fmla="*/ 68 h 80"/>
              <a:gd name="T4" fmla="*/ 79 w 97"/>
              <a:gd name="T5" fmla="*/ 67 h 80"/>
              <a:gd name="T6" fmla="*/ 68 w 97"/>
              <a:gd name="T7" fmla="*/ 62 h 80"/>
              <a:gd name="T8" fmla="*/ 54 w 97"/>
              <a:gd name="T9" fmla="*/ 55 h 80"/>
              <a:gd name="T10" fmla="*/ 41 w 97"/>
              <a:gd name="T11" fmla="*/ 45 h 80"/>
              <a:gd name="T12" fmla="*/ 29 w 97"/>
              <a:gd name="T13" fmla="*/ 35 h 80"/>
              <a:gd name="T14" fmla="*/ 19 w 97"/>
              <a:gd name="T15" fmla="*/ 23 h 80"/>
              <a:gd name="T16" fmla="*/ 14 w 97"/>
              <a:gd name="T17" fmla="*/ 12 h 80"/>
              <a:gd name="T18" fmla="*/ 12 w 97"/>
              <a:gd name="T19" fmla="*/ 0 h 80"/>
              <a:gd name="T20" fmla="*/ 0 w 97"/>
              <a:gd name="T21" fmla="*/ 0 h 80"/>
              <a:gd name="T22" fmla="*/ 2 w 97"/>
              <a:gd name="T23" fmla="*/ 17 h 80"/>
              <a:gd name="T24" fmla="*/ 9 w 97"/>
              <a:gd name="T25" fmla="*/ 30 h 80"/>
              <a:gd name="T26" fmla="*/ 19 w 97"/>
              <a:gd name="T27" fmla="*/ 43 h 80"/>
              <a:gd name="T28" fmla="*/ 33 w 97"/>
              <a:gd name="T29" fmla="*/ 55 h 80"/>
              <a:gd name="T30" fmla="*/ 47 w 97"/>
              <a:gd name="T31" fmla="*/ 65 h 80"/>
              <a:gd name="T32" fmla="*/ 63 w 97"/>
              <a:gd name="T33" fmla="*/ 74 h 80"/>
              <a:gd name="T34" fmla="*/ 77 w 97"/>
              <a:gd name="T35" fmla="*/ 79 h 80"/>
              <a:gd name="T36" fmla="*/ 91 w 97"/>
              <a:gd name="T37" fmla="*/ 80 h 80"/>
              <a:gd name="T38" fmla="*/ 84 w 97"/>
              <a:gd name="T39" fmla="*/ 74 h 80"/>
              <a:gd name="T40" fmla="*/ 91 w 97"/>
              <a:gd name="T41" fmla="*/ 80 h 80"/>
              <a:gd name="T42" fmla="*/ 94 w 97"/>
              <a:gd name="T43" fmla="*/ 78 h 80"/>
              <a:gd name="T44" fmla="*/ 97 w 97"/>
              <a:gd name="T45" fmla="*/ 74 h 80"/>
              <a:gd name="T46" fmla="*/ 94 w 97"/>
              <a:gd name="T47" fmla="*/ 70 h 80"/>
              <a:gd name="T48" fmla="*/ 91 w 97"/>
              <a:gd name="T49" fmla="*/ 68 h 80"/>
              <a:gd name="T50" fmla="*/ 97 w 97"/>
              <a:gd name="T51" fmla="*/ 7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7" h="80">
                <a:moveTo>
                  <a:pt x="97" y="74"/>
                </a:moveTo>
                <a:lnTo>
                  <a:pt x="91" y="68"/>
                </a:lnTo>
                <a:lnTo>
                  <a:pt x="79" y="67"/>
                </a:lnTo>
                <a:lnTo>
                  <a:pt x="68" y="62"/>
                </a:lnTo>
                <a:lnTo>
                  <a:pt x="54" y="55"/>
                </a:lnTo>
                <a:lnTo>
                  <a:pt x="41" y="45"/>
                </a:lnTo>
                <a:lnTo>
                  <a:pt x="29" y="35"/>
                </a:lnTo>
                <a:lnTo>
                  <a:pt x="19" y="23"/>
                </a:lnTo>
                <a:lnTo>
                  <a:pt x="14" y="12"/>
                </a:lnTo>
                <a:lnTo>
                  <a:pt x="12" y="0"/>
                </a:lnTo>
                <a:lnTo>
                  <a:pt x="0" y="0"/>
                </a:lnTo>
                <a:lnTo>
                  <a:pt x="2" y="17"/>
                </a:lnTo>
                <a:lnTo>
                  <a:pt x="9" y="30"/>
                </a:lnTo>
                <a:lnTo>
                  <a:pt x="19" y="43"/>
                </a:lnTo>
                <a:lnTo>
                  <a:pt x="33" y="55"/>
                </a:lnTo>
                <a:lnTo>
                  <a:pt x="47" y="65"/>
                </a:lnTo>
                <a:lnTo>
                  <a:pt x="63" y="74"/>
                </a:lnTo>
                <a:lnTo>
                  <a:pt x="77" y="79"/>
                </a:lnTo>
                <a:lnTo>
                  <a:pt x="91" y="80"/>
                </a:lnTo>
                <a:lnTo>
                  <a:pt x="84" y="74"/>
                </a:lnTo>
                <a:lnTo>
                  <a:pt x="91" y="80"/>
                </a:lnTo>
                <a:lnTo>
                  <a:pt x="94" y="78"/>
                </a:lnTo>
                <a:lnTo>
                  <a:pt x="97" y="74"/>
                </a:lnTo>
                <a:lnTo>
                  <a:pt x="94" y="70"/>
                </a:lnTo>
                <a:lnTo>
                  <a:pt x="91" y="68"/>
                </a:lnTo>
                <a:lnTo>
                  <a:pt x="97"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1" name="Freeform 133">
            <a:extLst>
              <a:ext uri="{FF2B5EF4-FFF2-40B4-BE49-F238E27FC236}">
                <a16:creationId xmlns:a16="http://schemas.microsoft.com/office/drawing/2014/main" id="{EA1D5049-901B-3203-0413-CBD4AC362036}"/>
              </a:ext>
            </a:extLst>
          </p:cNvPr>
          <p:cNvSpPr>
            <a:spLocks noChangeAspect="1"/>
          </p:cNvSpPr>
          <p:nvPr/>
        </p:nvSpPr>
        <p:spPr bwMode="auto">
          <a:xfrm>
            <a:off x="5165725" y="2412551"/>
            <a:ext cx="53975" cy="114300"/>
          </a:xfrm>
          <a:custGeom>
            <a:avLst/>
            <a:gdLst>
              <a:gd name="T0" fmla="*/ 6 w 70"/>
              <a:gd name="T1" fmla="*/ 151 h 151"/>
              <a:gd name="T2" fmla="*/ 11 w 70"/>
              <a:gd name="T3" fmla="*/ 149 h 151"/>
              <a:gd name="T4" fmla="*/ 22 w 70"/>
              <a:gd name="T5" fmla="*/ 135 h 151"/>
              <a:gd name="T6" fmla="*/ 32 w 70"/>
              <a:gd name="T7" fmla="*/ 121 h 151"/>
              <a:gd name="T8" fmla="*/ 42 w 70"/>
              <a:gd name="T9" fmla="*/ 106 h 151"/>
              <a:gd name="T10" fmla="*/ 51 w 70"/>
              <a:gd name="T11" fmla="*/ 89 h 151"/>
              <a:gd name="T12" fmla="*/ 60 w 70"/>
              <a:gd name="T13" fmla="*/ 71 h 151"/>
              <a:gd name="T14" fmla="*/ 65 w 70"/>
              <a:gd name="T15" fmla="*/ 50 h 151"/>
              <a:gd name="T16" fmla="*/ 69 w 70"/>
              <a:gd name="T17" fmla="*/ 26 h 151"/>
              <a:gd name="T18" fmla="*/ 70 w 70"/>
              <a:gd name="T19" fmla="*/ 0 h 151"/>
              <a:gd name="T20" fmla="*/ 57 w 70"/>
              <a:gd name="T21" fmla="*/ 0 h 151"/>
              <a:gd name="T22" fmla="*/ 56 w 70"/>
              <a:gd name="T23" fmla="*/ 24 h 151"/>
              <a:gd name="T24" fmla="*/ 52 w 70"/>
              <a:gd name="T25" fmla="*/ 48 h 151"/>
              <a:gd name="T26" fmla="*/ 47 w 70"/>
              <a:gd name="T27" fmla="*/ 66 h 151"/>
              <a:gd name="T28" fmla="*/ 41 w 70"/>
              <a:gd name="T29" fmla="*/ 84 h 151"/>
              <a:gd name="T30" fmla="*/ 32 w 70"/>
              <a:gd name="T31" fmla="*/ 99 h 151"/>
              <a:gd name="T32" fmla="*/ 22 w 70"/>
              <a:gd name="T33" fmla="*/ 114 h 151"/>
              <a:gd name="T34" fmla="*/ 12 w 70"/>
              <a:gd name="T35" fmla="*/ 127 h 151"/>
              <a:gd name="T36" fmla="*/ 1 w 70"/>
              <a:gd name="T37" fmla="*/ 141 h 151"/>
              <a:gd name="T38" fmla="*/ 6 w 70"/>
              <a:gd name="T39" fmla="*/ 139 h 151"/>
              <a:gd name="T40" fmla="*/ 1 w 70"/>
              <a:gd name="T41" fmla="*/ 141 h 151"/>
              <a:gd name="T42" fmla="*/ 0 w 70"/>
              <a:gd name="T43" fmla="*/ 146 h 151"/>
              <a:gd name="T44" fmla="*/ 2 w 70"/>
              <a:gd name="T45" fmla="*/ 150 h 151"/>
              <a:gd name="T46" fmla="*/ 7 w 70"/>
              <a:gd name="T47" fmla="*/ 151 h 151"/>
              <a:gd name="T48" fmla="*/ 11 w 70"/>
              <a:gd name="T49" fmla="*/ 149 h 151"/>
              <a:gd name="T50" fmla="*/ 6 w 70"/>
              <a:gd name="T51" fmla="*/ 15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151">
                <a:moveTo>
                  <a:pt x="6" y="151"/>
                </a:moveTo>
                <a:lnTo>
                  <a:pt x="11" y="149"/>
                </a:lnTo>
                <a:lnTo>
                  <a:pt x="22" y="135"/>
                </a:lnTo>
                <a:lnTo>
                  <a:pt x="32" y="121"/>
                </a:lnTo>
                <a:lnTo>
                  <a:pt x="42" y="106"/>
                </a:lnTo>
                <a:lnTo>
                  <a:pt x="51" y="89"/>
                </a:lnTo>
                <a:lnTo>
                  <a:pt x="60" y="71"/>
                </a:lnTo>
                <a:lnTo>
                  <a:pt x="65" y="50"/>
                </a:lnTo>
                <a:lnTo>
                  <a:pt x="69" y="26"/>
                </a:lnTo>
                <a:lnTo>
                  <a:pt x="70" y="0"/>
                </a:lnTo>
                <a:lnTo>
                  <a:pt x="57" y="0"/>
                </a:lnTo>
                <a:lnTo>
                  <a:pt x="56" y="24"/>
                </a:lnTo>
                <a:lnTo>
                  <a:pt x="52" y="48"/>
                </a:lnTo>
                <a:lnTo>
                  <a:pt x="47" y="66"/>
                </a:lnTo>
                <a:lnTo>
                  <a:pt x="41" y="84"/>
                </a:lnTo>
                <a:lnTo>
                  <a:pt x="32" y="99"/>
                </a:lnTo>
                <a:lnTo>
                  <a:pt x="22" y="114"/>
                </a:lnTo>
                <a:lnTo>
                  <a:pt x="12" y="127"/>
                </a:lnTo>
                <a:lnTo>
                  <a:pt x="1" y="141"/>
                </a:lnTo>
                <a:lnTo>
                  <a:pt x="6" y="139"/>
                </a:lnTo>
                <a:lnTo>
                  <a:pt x="1" y="141"/>
                </a:lnTo>
                <a:lnTo>
                  <a:pt x="0" y="146"/>
                </a:lnTo>
                <a:lnTo>
                  <a:pt x="2" y="150"/>
                </a:lnTo>
                <a:lnTo>
                  <a:pt x="7" y="151"/>
                </a:lnTo>
                <a:lnTo>
                  <a:pt x="11" y="149"/>
                </a:lnTo>
                <a:lnTo>
                  <a:pt x="6"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2" name="Freeform 134">
            <a:extLst>
              <a:ext uri="{FF2B5EF4-FFF2-40B4-BE49-F238E27FC236}">
                <a16:creationId xmlns:a16="http://schemas.microsoft.com/office/drawing/2014/main" id="{100E804A-42C5-42CC-B32F-DE5123C4D69D}"/>
              </a:ext>
            </a:extLst>
          </p:cNvPr>
          <p:cNvSpPr>
            <a:spLocks noChangeAspect="1"/>
          </p:cNvSpPr>
          <p:nvPr/>
        </p:nvSpPr>
        <p:spPr bwMode="auto">
          <a:xfrm>
            <a:off x="5078413" y="2504626"/>
            <a:ext cx="92075" cy="22225"/>
          </a:xfrm>
          <a:custGeom>
            <a:avLst/>
            <a:gdLst>
              <a:gd name="T0" fmla="*/ 1 w 122"/>
              <a:gd name="T1" fmla="*/ 25 h 27"/>
              <a:gd name="T2" fmla="*/ 10 w 122"/>
              <a:gd name="T3" fmla="*/ 26 h 27"/>
              <a:gd name="T4" fmla="*/ 29 w 122"/>
              <a:gd name="T5" fmla="*/ 17 h 27"/>
              <a:gd name="T6" fmla="*/ 42 w 122"/>
              <a:gd name="T7" fmla="*/ 12 h 27"/>
              <a:gd name="T8" fmla="*/ 54 w 122"/>
              <a:gd name="T9" fmla="*/ 12 h 27"/>
              <a:gd name="T10" fmla="*/ 64 w 122"/>
              <a:gd name="T11" fmla="*/ 13 h 27"/>
              <a:gd name="T12" fmla="*/ 74 w 122"/>
              <a:gd name="T13" fmla="*/ 18 h 27"/>
              <a:gd name="T14" fmla="*/ 87 w 122"/>
              <a:gd name="T15" fmla="*/ 22 h 27"/>
              <a:gd name="T16" fmla="*/ 102 w 122"/>
              <a:gd name="T17" fmla="*/ 26 h 27"/>
              <a:gd name="T18" fmla="*/ 122 w 122"/>
              <a:gd name="T19" fmla="*/ 27 h 27"/>
              <a:gd name="T20" fmla="*/ 122 w 122"/>
              <a:gd name="T21" fmla="*/ 15 h 27"/>
              <a:gd name="T22" fmla="*/ 105 w 122"/>
              <a:gd name="T23" fmla="*/ 13 h 27"/>
              <a:gd name="T24" fmla="*/ 90 w 122"/>
              <a:gd name="T25" fmla="*/ 10 h 27"/>
              <a:gd name="T26" fmla="*/ 79 w 122"/>
              <a:gd name="T27" fmla="*/ 6 h 27"/>
              <a:gd name="T28" fmla="*/ 66 w 122"/>
              <a:gd name="T29" fmla="*/ 1 h 27"/>
              <a:gd name="T30" fmla="*/ 54 w 122"/>
              <a:gd name="T31" fmla="*/ 0 h 27"/>
              <a:gd name="T32" fmla="*/ 40 w 122"/>
              <a:gd name="T33" fmla="*/ 0 h 27"/>
              <a:gd name="T34" fmla="*/ 24 w 122"/>
              <a:gd name="T35" fmla="*/ 5 h 27"/>
              <a:gd name="T36" fmla="*/ 2 w 122"/>
              <a:gd name="T37" fmla="*/ 16 h 27"/>
              <a:gd name="T38" fmla="*/ 11 w 122"/>
              <a:gd name="T39" fmla="*/ 17 h 27"/>
              <a:gd name="T40" fmla="*/ 2 w 122"/>
              <a:gd name="T41" fmla="*/ 16 h 27"/>
              <a:gd name="T42" fmla="*/ 0 w 122"/>
              <a:gd name="T43" fmla="*/ 20 h 27"/>
              <a:gd name="T44" fmla="*/ 1 w 122"/>
              <a:gd name="T45" fmla="*/ 25 h 27"/>
              <a:gd name="T46" fmla="*/ 5 w 122"/>
              <a:gd name="T47" fmla="*/ 27 h 27"/>
              <a:gd name="T48" fmla="*/ 10 w 122"/>
              <a:gd name="T49" fmla="*/ 26 h 27"/>
              <a:gd name="T50" fmla="*/ 1 w 122"/>
              <a:gd name="T51" fmla="*/ 2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2" h="27">
                <a:moveTo>
                  <a:pt x="1" y="25"/>
                </a:moveTo>
                <a:lnTo>
                  <a:pt x="10" y="26"/>
                </a:lnTo>
                <a:lnTo>
                  <a:pt x="29" y="17"/>
                </a:lnTo>
                <a:lnTo>
                  <a:pt x="42" y="12"/>
                </a:lnTo>
                <a:lnTo>
                  <a:pt x="54" y="12"/>
                </a:lnTo>
                <a:lnTo>
                  <a:pt x="64" y="13"/>
                </a:lnTo>
                <a:lnTo>
                  <a:pt x="74" y="18"/>
                </a:lnTo>
                <a:lnTo>
                  <a:pt x="87" y="22"/>
                </a:lnTo>
                <a:lnTo>
                  <a:pt x="102" y="26"/>
                </a:lnTo>
                <a:lnTo>
                  <a:pt x="122" y="27"/>
                </a:lnTo>
                <a:lnTo>
                  <a:pt x="122" y="15"/>
                </a:lnTo>
                <a:lnTo>
                  <a:pt x="105" y="13"/>
                </a:lnTo>
                <a:lnTo>
                  <a:pt x="90" y="10"/>
                </a:lnTo>
                <a:lnTo>
                  <a:pt x="79" y="6"/>
                </a:lnTo>
                <a:lnTo>
                  <a:pt x="66" y="1"/>
                </a:lnTo>
                <a:lnTo>
                  <a:pt x="54" y="0"/>
                </a:lnTo>
                <a:lnTo>
                  <a:pt x="40" y="0"/>
                </a:lnTo>
                <a:lnTo>
                  <a:pt x="24" y="5"/>
                </a:lnTo>
                <a:lnTo>
                  <a:pt x="2" y="16"/>
                </a:lnTo>
                <a:lnTo>
                  <a:pt x="11" y="17"/>
                </a:lnTo>
                <a:lnTo>
                  <a:pt x="2" y="16"/>
                </a:lnTo>
                <a:lnTo>
                  <a:pt x="0" y="20"/>
                </a:lnTo>
                <a:lnTo>
                  <a:pt x="1" y="25"/>
                </a:lnTo>
                <a:lnTo>
                  <a:pt x="5" y="27"/>
                </a:lnTo>
                <a:lnTo>
                  <a:pt x="10" y="26"/>
                </a:lnTo>
                <a:lnTo>
                  <a:pt x="1" y="2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3" name="Freeform 135">
            <a:extLst>
              <a:ext uri="{FF2B5EF4-FFF2-40B4-BE49-F238E27FC236}">
                <a16:creationId xmlns:a16="http://schemas.microsoft.com/office/drawing/2014/main" id="{5C5BD494-5D53-B624-8C35-2EFAA3A59E39}"/>
              </a:ext>
            </a:extLst>
          </p:cNvPr>
          <p:cNvSpPr>
            <a:spLocks noChangeAspect="1"/>
          </p:cNvSpPr>
          <p:nvPr/>
        </p:nvSpPr>
        <p:spPr bwMode="auto">
          <a:xfrm>
            <a:off x="4994275" y="2407789"/>
            <a:ext cx="93663" cy="117475"/>
          </a:xfrm>
          <a:custGeom>
            <a:avLst/>
            <a:gdLst>
              <a:gd name="T0" fmla="*/ 6 w 123"/>
              <a:gd name="T1" fmla="*/ 12 h 155"/>
              <a:gd name="T2" fmla="*/ 1 w 123"/>
              <a:gd name="T3" fmla="*/ 10 h 155"/>
              <a:gd name="T4" fmla="*/ 113 w 123"/>
              <a:gd name="T5" fmla="*/ 155 h 155"/>
              <a:gd name="T6" fmla="*/ 123 w 123"/>
              <a:gd name="T7" fmla="*/ 147 h 155"/>
              <a:gd name="T8" fmla="*/ 11 w 123"/>
              <a:gd name="T9" fmla="*/ 2 h 155"/>
              <a:gd name="T10" fmla="*/ 6 w 123"/>
              <a:gd name="T11" fmla="*/ 0 h 155"/>
              <a:gd name="T12" fmla="*/ 11 w 123"/>
              <a:gd name="T13" fmla="*/ 2 h 155"/>
              <a:gd name="T14" fmla="*/ 7 w 123"/>
              <a:gd name="T15" fmla="*/ 0 h 155"/>
              <a:gd name="T16" fmla="*/ 2 w 123"/>
              <a:gd name="T17" fmla="*/ 1 h 155"/>
              <a:gd name="T18" fmla="*/ 0 w 123"/>
              <a:gd name="T19" fmla="*/ 5 h 155"/>
              <a:gd name="T20" fmla="*/ 1 w 123"/>
              <a:gd name="T21" fmla="*/ 10 h 155"/>
              <a:gd name="T22" fmla="*/ 6 w 123"/>
              <a:gd name="T23" fmla="*/ 1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 h="155">
                <a:moveTo>
                  <a:pt x="6" y="12"/>
                </a:moveTo>
                <a:lnTo>
                  <a:pt x="1" y="10"/>
                </a:lnTo>
                <a:lnTo>
                  <a:pt x="113" y="155"/>
                </a:lnTo>
                <a:lnTo>
                  <a:pt x="123" y="147"/>
                </a:lnTo>
                <a:lnTo>
                  <a:pt x="11" y="2"/>
                </a:lnTo>
                <a:lnTo>
                  <a:pt x="6" y="0"/>
                </a:lnTo>
                <a:lnTo>
                  <a:pt x="11" y="2"/>
                </a:lnTo>
                <a:lnTo>
                  <a:pt x="7" y="0"/>
                </a:lnTo>
                <a:lnTo>
                  <a:pt x="2" y="1"/>
                </a:lnTo>
                <a:lnTo>
                  <a:pt x="0" y="5"/>
                </a:lnTo>
                <a:lnTo>
                  <a:pt x="1" y="10"/>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4" name="Freeform 136">
            <a:extLst>
              <a:ext uri="{FF2B5EF4-FFF2-40B4-BE49-F238E27FC236}">
                <a16:creationId xmlns:a16="http://schemas.microsoft.com/office/drawing/2014/main" id="{66FAAEFA-0F56-E960-848C-9711D9059A52}"/>
              </a:ext>
            </a:extLst>
          </p:cNvPr>
          <p:cNvSpPr>
            <a:spLocks noChangeAspect="1"/>
          </p:cNvSpPr>
          <p:nvPr/>
        </p:nvSpPr>
        <p:spPr bwMode="auto">
          <a:xfrm>
            <a:off x="4927600" y="2407789"/>
            <a:ext cx="71438" cy="36512"/>
          </a:xfrm>
          <a:custGeom>
            <a:avLst/>
            <a:gdLst>
              <a:gd name="T0" fmla="*/ 13 w 95"/>
              <a:gd name="T1" fmla="*/ 42 h 49"/>
              <a:gd name="T2" fmla="*/ 6 w 95"/>
              <a:gd name="T3" fmla="*/ 49 h 49"/>
              <a:gd name="T4" fmla="*/ 19 w 95"/>
              <a:gd name="T5" fmla="*/ 47 h 49"/>
              <a:gd name="T6" fmla="*/ 31 w 95"/>
              <a:gd name="T7" fmla="*/ 42 h 49"/>
              <a:gd name="T8" fmla="*/ 43 w 95"/>
              <a:gd name="T9" fmla="*/ 36 h 49"/>
              <a:gd name="T10" fmla="*/ 55 w 95"/>
              <a:gd name="T11" fmla="*/ 29 h 49"/>
              <a:gd name="T12" fmla="*/ 64 w 95"/>
              <a:gd name="T13" fmla="*/ 22 h 49"/>
              <a:gd name="T14" fmla="*/ 75 w 95"/>
              <a:gd name="T15" fmla="*/ 19 h 49"/>
              <a:gd name="T16" fmla="*/ 85 w 95"/>
              <a:gd name="T17" fmla="*/ 14 h 49"/>
              <a:gd name="T18" fmla="*/ 95 w 95"/>
              <a:gd name="T19" fmla="*/ 12 h 49"/>
              <a:gd name="T20" fmla="*/ 95 w 95"/>
              <a:gd name="T21" fmla="*/ 0 h 49"/>
              <a:gd name="T22" fmla="*/ 82 w 95"/>
              <a:gd name="T23" fmla="*/ 1 h 49"/>
              <a:gd name="T24" fmla="*/ 70 w 95"/>
              <a:gd name="T25" fmla="*/ 6 h 49"/>
              <a:gd name="T26" fmla="*/ 59 w 95"/>
              <a:gd name="T27" fmla="*/ 12 h 49"/>
              <a:gd name="T28" fmla="*/ 47 w 95"/>
              <a:gd name="T29" fmla="*/ 19 h 49"/>
              <a:gd name="T30" fmla="*/ 38 w 95"/>
              <a:gd name="T31" fmla="*/ 26 h 49"/>
              <a:gd name="T32" fmla="*/ 26 w 95"/>
              <a:gd name="T33" fmla="*/ 30 h 49"/>
              <a:gd name="T34" fmla="*/ 16 w 95"/>
              <a:gd name="T35" fmla="*/ 35 h 49"/>
              <a:gd name="T36" fmla="*/ 6 w 95"/>
              <a:gd name="T37" fmla="*/ 36 h 49"/>
              <a:gd name="T38" fmla="*/ 0 w 95"/>
              <a:gd name="T39" fmla="*/ 42 h 49"/>
              <a:gd name="T40" fmla="*/ 6 w 95"/>
              <a:gd name="T41" fmla="*/ 36 h 49"/>
              <a:gd name="T42" fmla="*/ 3 w 95"/>
              <a:gd name="T43" fmla="*/ 39 h 49"/>
              <a:gd name="T44" fmla="*/ 1 w 95"/>
              <a:gd name="T45" fmla="*/ 42 h 49"/>
              <a:gd name="T46" fmla="*/ 3 w 95"/>
              <a:gd name="T47" fmla="*/ 46 h 49"/>
              <a:gd name="T48" fmla="*/ 6 w 95"/>
              <a:gd name="T49" fmla="*/ 49 h 49"/>
              <a:gd name="T50" fmla="*/ 13 w 95"/>
              <a:gd name="T51" fmla="*/ 4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5" h="49">
                <a:moveTo>
                  <a:pt x="13" y="42"/>
                </a:moveTo>
                <a:lnTo>
                  <a:pt x="6" y="49"/>
                </a:lnTo>
                <a:lnTo>
                  <a:pt x="19" y="47"/>
                </a:lnTo>
                <a:lnTo>
                  <a:pt x="31" y="42"/>
                </a:lnTo>
                <a:lnTo>
                  <a:pt x="43" y="36"/>
                </a:lnTo>
                <a:lnTo>
                  <a:pt x="55" y="29"/>
                </a:lnTo>
                <a:lnTo>
                  <a:pt x="64" y="22"/>
                </a:lnTo>
                <a:lnTo>
                  <a:pt x="75" y="19"/>
                </a:lnTo>
                <a:lnTo>
                  <a:pt x="85" y="14"/>
                </a:lnTo>
                <a:lnTo>
                  <a:pt x="95" y="12"/>
                </a:lnTo>
                <a:lnTo>
                  <a:pt x="95" y="0"/>
                </a:lnTo>
                <a:lnTo>
                  <a:pt x="82" y="1"/>
                </a:lnTo>
                <a:lnTo>
                  <a:pt x="70" y="6"/>
                </a:lnTo>
                <a:lnTo>
                  <a:pt x="59" y="12"/>
                </a:lnTo>
                <a:lnTo>
                  <a:pt x="47" y="19"/>
                </a:lnTo>
                <a:lnTo>
                  <a:pt x="38" y="26"/>
                </a:lnTo>
                <a:lnTo>
                  <a:pt x="26" y="30"/>
                </a:lnTo>
                <a:lnTo>
                  <a:pt x="16" y="35"/>
                </a:lnTo>
                <a:lnTo>
                  <a:pt x="6" y="36"/>
                </a:lnTo>
                <a:lnTo>
                  <a:pt x="0" y="42"/>
                </a:lnTo>
                <a:lnTo>
                  <a:pt x="6" y="36"/>
                </a:lnTo>
                <a:lnTo>
                  <a:pt x="3" y="39"/>
                </a:lnTo>
                <a:lnTo>
                  <a:pt x="1" y="42"/>
                </a:lnTo>
                <a:lnTo>
                  <a:pt x="3" y="46"/>
                </a:lnTo>
                <a:lnTo>
                  <a:pt x="6" y="49"/>
                </a:lnTo>
                <a:lnTo>
                  <a:pt x="13"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5" name="Freeform 137">
            <a:extLst>
              <a:ext uri="{FF2B5EF4-FFF2-40B4-BE49-F238E27FC236}">
                <a16:creationId xmlns:a16="http://schemas.microsoft.com/office/drawing/2014/main" id="{05A91DBD-4DD1-4D53-55F3-410D10ED56DA}"/>
              </a:ext>
            </a:extLst>
          </p:cNvPr>
          <p:cNvSpPr>
            <a:spLocks noChangeAspect="1"/>
          </p:cNvSpPr>
          <p:nvPr/>
        </p:nvSpPr>
        <p:spPr bwMode="auto">
          <a:xfrm>
            <a:off x="4906963" y="2439539"/>
            <a:ext cx="30162" cy="196850"/>
          </a:xfrm>
          <a:custGeom>
            <a:avLst/>
            <a:gdLst>
              <a:gd name="T0" fmla="*/ 11 w 40"/>
              <a:gd name="T1" fmla="*/ 260 h 261"/>
              <a:gd name="T2" fmla="*/ 12 w 40"/>
              <a:gd name="T3" fmla="*/ 256 h 261"/>
              <a:gd name="T4" fmla="*/ 12 w 40"/>
              <a:gd name="T5" fmla="*/ 242 h 261"/>
              <a:gd name="T6" fmla="*/ 13 w 40"/>
              <a:gd name="T7" fmla="*/ 227 h 261"/>
              <a:gd name="T8" fmla="*/ 15 w 40"/>
              <a:gd name="T9" fmla="*/ 211 h 261"/>
              <a:gd name="T10" fmla="*/ 16 w 40"/>
              <a:gd name="T11" fmla="*/ 196 h 261"/>
              <a:gd name="T12" fmla="*/ 18 w 40"/>
              <a:gd name="T13" fmla="*/ 180 h 261"/>
              <a:gd name="T14" fmla="*/ 21 w 40"/>
              <a:gd name="T15" fmla="*/ 164 h 261"/>
              <a:gd name="T16" fmla="*/ 23 w 40"/>
              <a:gd name="T17" fmla="*/ 146 h 261"/>
              <a:gd name="T18" fmla="*/ 26 w 40"/>
              <a:gd name="T19" fmla="*/ 129 h 261"/>
              <a:gd name="T20" fmla="*/ 28 w 40"/>
              <a:gd name="T21" fmla="*/ 113 h 261"/>
              <a:gd name="T22" fmla="*/ 31 w 40"/>
              <a:gd name="T23" fmla="*/ 95 h 261"/>
              <a:gd name="T24" fmla="*/ 33 w 40"/>
              <a:gd name="T25" fmla="*/ 79 h 261"/>
              <a:gd name="T26" fmla="*/ 36 w 40"/>
              <a:gd name="T27" fmla="*/ 63 h 261"/>
              <a:gd name="T28" fmla="*/ 37 w 40"/>
              <a:gd name="T29" fmla="*/ 45 h 261"/>
              <a:gd name="T30" fmla="*/ 38 w 40"/>
              <a:gd name="T31" fmla="*/ 29 h 261"/>
              <a:gd name="T32" fmla="*/ 40 w 40"/>
              <a:gd name="T33" fmla="*/ 14 h 261"/>
              <a:gd name="T34" fmla="*/ 40 w 40"/>
              <a:gd name="T35" fmla="*/ 0 h 261"/>
              <a:gd name="T36" fmla="*/ 27 w 40"/>
              <a:gd name="T37" fmla="*/ 0 h 261"/>
              <a:gd name="T38" fmla="*/ 27 w 40"/>
              <a:gd name="T39" fmla="*/ 14 h 261"/>
              <a:gd name="T40" fmla="*/ 26 w 40"/>
              <a:gd name="T41" fmla="*/ 29 h 261"/>
              <a:gd name="T42" fmla="*/ 25 w 40"/>
              <a:gd name="T43" fmla="*/ 45 h 261"/>
              <a:gd name="T44" fmla="*/ 23 w 40"/>
              <a:gd name="T45" fmla="*/ 60 h 261"/>
              <a:gd name="T46" fmla="*/ 21 w 40"/>
              <a:gd name="T47" fmla="*/ 76 h 261"/>
              <a:gd name="T48" fmla="*/ 18 w 40"/>
              <a:gd name="T49" fmla="*/ 93 h 261"/>
              <a:gd name="T50" fmla="*/ 16 w 40"/>
              <a:gd name="T51" fmla="*/ 110 h 261"/>
              <a:gd name="T52" fmla="*/ 13 w 40"/>
              <a:gd name="T53" fmla="*/ 126 h 261"/>
              <a:gd name="T54" fmla="*/ 11 w 40"/>
              <a:gd name="T55" fmla="*/ 144 h 261"/>
              <a:gd name="T56" fmla="*/ 8 w 40"/>
              <a:gd name="T57" fmla="*/ 161 h 261"/>
              <a:gd name="T58" fmla="*/ 6 w 40"/>
              <a:gd name="T59" fmla="*/ 177 h 261"/>
              <a:gd name="T60" fmla="*/ 3 w 40"/>
              <a:gd name="T61" fmla="*/ 194 h 261"/>
              <a:gd name="T62" fmla="*/ 2 w 40"/>
              <a:gd name="T63" fmla="*/ 211 h 261"/>
              <a:gd name="T64" fmla="*/ 1 w 40"/>
              <a:gd name="T65" fmla="*/ 227 h 261"/>
              <a:gd name="T66" fmla="*/ 0 w 40"/>
              <a:gd name="T67" fmla="*/ 242 h 261"/>
              <a:gd name="T68" fmla="*/ 0 w 40"/>
              <a:gd name="T69" fmla="*/ 256 h 261"/>
              <a:gd name="T70" fmla="*/ 1 w 40"/>
              <a:gd name="T71" fmla="*/ 252 h 261"/>
              <a:gd name="T72" fmla="*/ 0 w 40"/>
              <a:gd name="T73" fmla="*/ 256 h 261"/>
              <a:gd name="T74" fmla="*/ 2 w 40"/>
              <a:gd name="T75" fmla="*/ 260 h 261"/>
              <a:gd name="T76" fmla="*/ 6 w 40"/>
              <a:gd name="T77" fmla="*/ 261 h 261"/>
              <a:gd name="T78" fmla="*/ 10 w 40"/>
              <a:gd name="T79" fmla="*/ 260 h 261"/>
              <a:gd name="T80" fmla="*/ 12 w 40"/>
              <a:gd name="T81" fmla="*/ 256 h 261"/>
              <a:gd name="T82" fmla="*/ 11 w 40"/>
              <a:gd name="T83" fmla="*/ 26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0" h="261">
                <a:moveTo>
                  <a:pt x="11" y="260"/>
                </a:moveTo>
                <a:lnTo>
                  <a:pt x="12" y="256"/>
                </a:lnTo>
                <a:lnTo>
                  <a:pt x="12" y="242"/>
                </a:lnTo>
                <a:lnTo>
                  <a:pt x="13" y="227"/>
                </a:lnTo>
                <a:lnTo>
                  <a:pt x="15" y="211"/>
                </a:lnTo>
                <a:lnTo>
                  <a:pt x="16" y="196"/>
                </a:lnTo>
                <a:lnTo>
                  <a:pt x="18" y="180"/>
                </a:lnTo>
                <a:lnTo>
                  <a:pt x="21" y="164"/>
                </a:lnTo>
                <a:lnTo>
                  <a:pt x="23" y="146"/>
                </a:lnTo>
                <a:lnTo>
                  <a:pt x="26" y="129"/>
                </a:lnTo>
                <a:lnTo>
                  <a:pt x="28" y="113"/>
                </a:lnTo>
                <a:lnTo>
                  <a:pt x="31" y="95"/>
                </a:lnTo>
                <a:lnTo>
                  <a:pt x="33" y="79"/>
                </a:lnTo>
                <a:lnTo>
                  <a:pt x="36" y="63"/>
                </a:lnTo>
                <a:lnTo>
                  <a:pt x="37" y="45"/>
                </a:lnTo>
                <a:lnTo>
                  <a:pt x="38" y="29"/>
                </a:lnTo>
                <a:lnTo>
                  <a:pt x="40" y="14"/>
                </a:lnTo>
                <a:lnTo>
                  <a:pt x="40" y="0"/>
                </a:lnTo>
                <a:lnTo>
                  <a:pt x="27" y="0"/>
                </a:lnTo>
                <a:lnTo>
                  <a:pt x="27" y="14"/>
                </a:lnTo>
                <a:lnTo>
                  <a:pt x="26" y="29"/>
                </a:lnTo>
                <a:lnTo>
                  <a:pt x="25" y="45"/>
                </a:lnTo>
                <a:lnTo>
                  <a:pt x="23" y="60"/>
                </a:lnTo>
                <a:lnTo>
                  <a:pt x="21" y="76"/>
                </a:lnTo>
                <a:lnTo>
                  <a:pt x="18" y="93"/>
                </a:lnTo>
                <a:lnTo>
                  <a:pt x="16" y="110"/>
                </a:lnTo>
                <a:lnTo>
                  <a:pt x="13" y="126"/>
                </a:lnTo>
                <a:lnTo>
                  <a:pt x="11" y="144"/>
                </a:lnTo>
                <a:lnTo>
                  <a:pt x="8" y="161"/>
                </a:lnTo>
                <a:lnTo>
                  <a:pt x="6" y="177"/>
                </a:lnTo>
                <a:lnTo>
                  <a:pt x="3" y="194"/>
                </a:lnTo>
                <a:lnTo>
                  <a:pt x="2" y="211"/>
                </a:lnTo>
                <a:lnTo>
                  <a:pt x="1" y="227"/>
                </a:lnTo>
                <a:lnTo>
                  <a:pt x="0" y="242"/>
                </a:lnTo>
                <a:lnTo>
                  <a:pt x="0" y="256"/>
                </a:lnTo>
                <a:lnTo>
                  <a:pt x="1" y="252"/>
                </a:lnTo>
                <a:lnTo>
                  <a:pt x="0" y="256"/>
                </a:lnTo>
                <a:lnTo>
                  <a:pt x="2" y="260"/>
                </a:lnTo>
                <a:lnTo>
                  <a:pt x="6" y="261"/>
                </a:lnTo>
                <a:lnTo>
                  <a:pt x="10" y="260"/>
                </a:lnTo>
                <a:lnTo>
                  <a:pt x="12" y="256"/>
                </a:lnTo>
                <a:lnTo>
                  <a:pt x="11" y="26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6" name="Freeform 138">
            <a:extLst>
              <a:ext uri="{FF2B5EF4-FFF2-40B4-BE49-F238E27FC236}">
                <a16:creationId xmlns:a16="http://schemas.microsoft.com/office/drawing/2014/main" id="{5A03CD4A-C39F-A0D1-246D-3EC790ED3F1B}"/>
              </a:ext>
            </a:extLst>
          </p:cNvPr>
          <p:cNvSpPr>
            <a:spLocks noChangeAspect="1"/>
          </p:cNvSpPr>
          <p:nvPr/>
        </p:nvSpPr>
        <p:spPr bwMode="auto">
          <a:xfrm>
            <a:off x="4841875" y="2630039"/>
            <a:ext cx="73025" cy="90487"/>
          </a:xfrm>
          <a:custGeom>
            <a:avLst/>
            <a:gdLst>
              <a:gd name="T0" fmla="*/ 12 w 97"/>
              <a:gd name="T1" fmla="*/ 114 h 120"/>
              <a:gd name="T2" fmla="*/ 11 w 97"/>
              <a:gd name="T3" fmla="*/ 118 h 120"/>
              <a:gd name="T4" fmla="*/ 97 w 97"/>
              <a:gd name="T5" fmla="*/ 8 h 120"/>
              <a:gd name="T6" fmla="*/ 87 w 97"/>
              <a:gd name="T7" fmla="*/ 0 h 120"/>
              <a:gd name="T8" fmla="*/ 1 w 97"/>
              <a:gd name="T9" fmla="*/ 110 h 120"/>
              <a:gd name="T10" fmla="*/ 0 w 97"/>
              <a:gd name="T11" fmla="*/ 114 h 120"/>
              <a:gd name="T12" fmla="*/ 1 w 97"/>
              <a:gd name="T13" fmla="*/ 110 h 120"/>
              <a:gd name="T14" fmla="*/ 0 w 97"/>
              <a:gd name="T15" fmla="*/ 115 h 120"/>
              <a:gd name="T16" fmla="*/ 2 w 97"/>
              <a:gd name="T17" fmla="*/ 119 h 120"/>
              <a:gd name="T18" fmla="*/ 7 w 97"/>
              <a:gd name="T19" fmla="*/ 120 h 120"/>
              <a:gd name="T20" fmla="*/ 11 w 97"/>
              <a:gd name="T21" fmla="*/ 118 h 120"/>
              <a:gd name="T22" fmla="*/ 12 w 97"/>
              <a:gd name="T23" fmla="*/ 11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20">
                <a:moveTo>
                  <a:pt x="12" y="114"/>
                </a:moveTo>
                <a:lnTo>
                  <a:pt x="11" y="118"/>
                </a:lnTo>
                <a:lnTo>
                  <a:pt x="97" y="8"/>
                </a:lnTo>
                <a:lnTo>
                  <a:pt x="87" y="0"/>
                </a:lnTo>
                <a:lnTo>
                  <a:pt x="1" y="110"/>
                </a:lnTo>
                <a:lnTo>
                  <a:pt x="0" y="114"/>
                </a:lnTo>
                <a:lnTo>
                  <a:pt x="1" y="110"/>
                </a:lnTo>
                <a:lnTo>
                  <a:pt x="0" y="115"/>
                </a:lnTo>
                <a:lnTo>
                  <a:pt x="2" y="119"/>
                </a:lnTo>
                <a:lnTo>
                  <a:pt x="7" y="120"/>
                </a:lnTo>
                <a:lnTo>
                  <a:pt x="11" y="118"/>
                </a:lnTo>
                <a:lnTo>
                  <a:pt x="12" y="11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7" name="Freeform 139">
            <a:extLst>
              <a:ext uri="{FF2B5EF4-FFF2-40B4-BE49-F238E27FC236}">
                <a16:creationId xmlns:a16="http://schemas.microsoft.com/office/drawing/2014/main" id="{443E13B5-59D4-A215-6BD5-E64B2B11F5F2}"/>
              </a:ext>
            </a:extLst>
          </p:cNvPr>
          <p:cNvSpPr>
            <a:spLocks noChangeAspect="1"/>
          </p:cNvSpPr>
          <p:nvPr/>
        </p:nvSpPr>
        <p:spPr bwMode="auto">
          <a:xfrm>
            <a:off x="4841875" y="2714176"/>
            <a:ext cx="9525" cy="115888"/>
          </a:xfrm>
          <a:custGeom>
            <a:avLst/>
            <a:gdLst>
              <a:gd name="T0" fmla="*/ 6 w 12"/>
              <a:gd name="T1" fmla="*/ 140 h 152"/>
              <a:gd name="T2" fmla="*/ 12 w 12"/>
              <a:gd name="T3" fmla="*/ 146 h 152"/>
              <a:gd name="T4" fmla="*/ 12 w 12"/>
              <a:gd name="T5" fmla="*/ 0 h 152"/>
              <a:gd name="T6" fmla="*/ 0 w 12"/>
              <a:gd name="T7" fmla="*/ 0 h 152"/>
              <a:gd name="T8" fmla="*/ 0 w 12"/>
              <a:gd name="T9" fmla="*/ 146 h 152"/>
              <a:gd name="T10" fmla="*/ 6 w 12"/>
              <a:gd name="T11" fmla="*/ 152 h 152"/>
              <a:gd name="T12" fmla="*/ 0 w 12"/>
              <a:gd name="T13" fmla="*/ 146 h 152"/>
              <a:gd name="T14" fmla="*/ 2 w 12"/>
              <a:gd name="T15" fmla="*/ 150 h 152"/>
              <a:gd name="T16" fmla="*/ 6 w 12"/>
              <a:gd name="T17" fmla="*/ 151 h 152"/>
              <a:gd name="T18" fmla="*/ 10 w 12"/>
              <a:gd name="T19" fmla="*/ 150 h 152"/>
              <a:gd name="T20" fmla="*/ 12 w 12"/>
              <a:gd name="T21" fmla="*/ 146 h 152"/>
              <a:gd name="T22" fmla="*/ 6 w 12"/>
              <a:gd name="T23" fmla="*/ 14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152">
                <a:moveTo>
                  <a:pt x="6" y="140"/>
                </a:moveTo>
                <a:lnTo>
                  <a:pt x="12" y="146"/>
                </a:lnTo>
                <a:lnTo>
                  <a:pt x="12" y="0"/>
                </a:lnTo>
                <a:lnTo>
                  <a:pt x="0" y="0"/>
                </a:lnTo>
                <a:lnTo>
                  <a:pt x="0" y="146"/>
                </a:lnTo>
                <a:lnTo>
                  <a:pt x="6" y="152"/>
                </a:lnTo>
                <a:lnTo>
                  <a:pt x="0" y="146"/>
                </a:lnTo>
                <a:lnTo>
                  <a:pt x="2" y="150"/>
                </a:lnTo>
                <a:lnTo>
                  <a:pt x="6" y="151"/>
                </a:lnTo>
                <a:lnTo>
                  <a:pt x="10" y="150"/>
                </a:lnTo>
                <a:lnTo>
                  <a:pt x="12" y="146"/>
                </a:lnTo>
                <a:lnTo>
                  <a:pt x="6" y="14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8" name="Freeform 140">
            <a:extLst>
              <a:ext uri="{FF2B5EF4-FFF2-40B4-BE49-F238E27FC236}">
                <a16:creationId xmlns:a16="http://schemas.microsoft.com/office/drawing/2014/main" id="{F8CDF430-16BB-C79A-81DC-C9CD10F1096C}"/>
              </a:ext>
            </a:extLst>
          </p:cNvPr>
          <p:cNvSpPr>
            <a:spLocks noChangeAspect="1"/>
          </p:cNvSpPr>
          <p:nvPr/>
        </p:nvSpPr>
        <p:spPr bwMode="auto">
          <a:xfrm>
            <a:off x="4846638" y="2820539"/>
            <a:ext cx="69850" cy="38100"/>
          </a:xfrm>
          <a:custGeom>
            <a:avLst/>
            <a:gdLst>
              <a:gd name="T0" fmla="*/ 83 w 92"/>
              <a:gd name="T1" fmla="*/ 36 h 48"/>
              <a:gd name="T2" fmla="*/ 86 w 92"/>
              <a:gd name="T3" fmla="*/ 36 h 48"/>
              <a:gd name="T4" fmla="*/ 76 w 92"/>
              <a:gd name="T5" fmla="*/ 35 h 48"/>
              <a:gd name="T6" fmla="*/ 67 w 92"/>
              <a:gd name="T7" fmla="*/ 30 h 48"/>
              <a:gd name="T8" fmla="*/ 57 w 92"/>
              <a:gd name="T9" fmla="*/ 26 h 48"/>
              <a:gd name="T10" fmla="*/ 47 w 92"/>
              <a:gd name="T11" fmla="*/ 18 h 48"/>
              <a:gd name="T12" fmla="*/ 35 w 92"/>
              <a:gd name="T13" fmla="*/ 12 h 48"/>
              <a:gd name="T14" fmla="*/ 24 w 92"/>
              <a:gd name="T15" fmla="*/ 6 h 48"/>
              <a:gd name="T16" fmla="*/ 12 w 92"/>
              <a:gd name="T17" fmla="*/ 1 h 48"/>
              <a:gd name="T18" fmla="*/ 0 w 92"/>
              <a:gd name="T19" fmla="*/ 0 h 48"/>
              <a:gd name="T20" fmla="*/ 0 w 92"/>
              <a:gd name="T21" fmla="*/ 12 h 48"/>
              <a:gd name="T22" fmla="*/ 10 w 92"/>
              <a:gd name="T23" fmla="*/ 13 h 48"/>
              <a:gd name="T24" fmla="*/ 19 w 92"/>
              <a:gd name="T25" fmla="*/ 18 h 48"/>
              <a:gd name="T26" fmla="*/ 30 w 92"/>
              <a:gd name="T27" fmla="*/ 22 h 48"/>
              <a:gd name="T28" fmla="*/ 40 w 92"/>
              <a:gd name="T29" fmla="*/ 28 h 48"/>
              <a:gd name="T30" fmla="*/ 50 w 92"/>
              <a:gd name="T31" fmla="*/ 36 h 48"/>
              <a:gd name="T32" fmla="*/ 62 w 92"/>
              <a:gd name="T33" fmla="*/ 42 h 48"/>
              <a:gd name="T34" fmla="*/ 73 w 92"/>
              <a:gd name="T35" fmla="*/ 47 h 48"/>
              <a:gd name="T36" fmla="*/ 86 w 92"/>
              <a:gd name="T37" fmla="*/ 48 h 48"/>
              <a:gd name="T38" fmla="*/ 88 w 92"/>
              <a:gd name="T39" fmla="*/ 48 h 48"/>
              <a:gd name="T40" fmla="*/ 86 w 92"/>
              <a:gd name="T41" fmla="*/ 48 h 48"/>
              <a:gd name="T42" fmla="*/ 90 w 92"/>
              <a:gd name="T43" fmla="*/ 46 h 48"/>
              <a:gd name="T44" fmla="*/ 92 w 92"/>
              <a:gd name="T45" fmla="*/ 42 h 48"/>
              <a:gd name="T46" fmla="*/ 90 w 92"/>
              <a:gd name="T47" fmla="*/ 38 h 48"/>
              <a:gd name="T48" fmla="*/ 86 w 92"/>
              <a:gd name="T49" fmla="*/ 36 h 48"/>
              <a:gd name="T50" fmla="*/ 83 w 92"/>
              <a:gd name="T51" fmla="*/ 3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2" h="48">
                <a:moveTo>
                  <a:pt x="83" y="36"/>
                </a:moveTo>
                <a:lnTo>
                  <a:pt x="86" y="36"/>
                </a:lnTo>
                <a:lnTo>
                  <a:pt x="76" y="35"/>
                </a:lnTo>
                <a:lnTo>
                  <a:pt x="67" y="30"/>
                </a:lnTo>
                <a:lnTo>
                  <a:pt x="57" y="26"/>
                </a:lnTo>
                <a:lnTo>
                  <a:pt x="47" y="18"/>
                </a:lnTo>
                <a:lnTo>
                  <a:pt x="35" y="12"/>
                </a:lnTo>
                <a:lnTo>
                  <a:pt x="24" y="6"/>
                </a:lnTo>
                <a:lnTo>
                  <a:pt x="12" y="1"/>
                </a:lnTo>
                <a:lnTo>
                  <a:pt x="0" y="0"/>
                </a:lnTo>
                <a:lnTo>
                  <a:pt x="0" y="12"/>
                </a:lnTo>
                <a:lnTo>
                  <a:pt x="10" y="13"/>
                </a:lnTo>
                <a:lnTo>
                  <a:pt x="19" y="18"/>
                </a:lnTo>
                <a:lnTo>
                  <a:pt x="30" y="22"/>
                </a:lnTo>
                <a:lnTo>
                  <a:pt x="40" y="28"/>
                </a:lnTo>
                <a:lnTo>
                  <a:pt x="50" y="36"/>
                </a:lnTo>
                <a:lnTo>
                  <a:pt x="62" y="42"/>
                </a:lnTo>
                <a:lnTo>
                  <a:pt x="73" y="47"/>
                </a:lnTo>
                <a:lnTo>
                  <a:pt x="86" y="48"/>
                </a:lnTo>
                <a:lnTo>
                  <a:pt x="88" y="48"/>
                </a:lnTo>
                <a:lnTo>
                  <a:pt x="86" y="48"/>
                </a:lnTo>
                <a:lnTo>
                  <a:pt x="90" y="46"/>
                </a:lnTo>
                <a:lnTo>
                  <a:pt x="92" y="42"/>
                </a:lnTo>
                <a:lnTo>
                  <a:pt x="90" y="38"/>
                </a:lnTo>
                <a:lnTo>
                  <a:pt x="86" y="36"/>
                </a:lnTo>
                <a:lnTo>
                  <a:pt x="83"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9" name="Freeform 141">
            <a:extLst>
              <a:ext uri="{FF2B5EF4-FFF2-40B4-BE49-F238E27FC236}">
                <a16:creationId xmlns:a16="http://schemas.microsoft.com/office/drawing/2014/main" id="{E3C7D179-262B-5428-F753-8D7C894BC03B}"/>
              </a:ext>
            </a:extLst>
          </p:cNvPr>
          <p:cNvSpPr>
            <a:spLocks noChangeAspect="1"/>
          </p:cNvSpPr>
          <p:nvPr/>
        </p:nvSpPr>
        <p:spPr bwMode="auto">
          <a:xfrm>
            <a:off x="4910138" y="2839589"/>
            <a:ext cx="222250" cy="46037"/>
          </a:xfrm>
          <a:custGeom>
            <a:avLst/>
            <a:gdLst>
              <a:gd name="T0" fmla="*/ 284 w 296"/>
              <a:gd name="T1" fmla="*/ 53 h 60"/>
              <a:gd name="T2" fmla="*/ 290 w 296"/>
              <a:gd name="T3" fmla="*/ 47 h 60"/>
              <a:gd name="T4" fmla="*/ 274 w 296"/>
              <a:gd name="T5" fmla="*/ 46 h 60"/>
              <a:gd name="T6" fmla="*/ 257 w 296"/>
              <a:gd name="T7" fmla="*/ 45 h 60"/>
              <a:gd name="T8" fmla="*/ 240 w 296"/>
              <a:gd name="T9" fmla="*/ 41 h 60"/>
              <a:gd name="T10" fmla="*/ 222 w 296"/>
              <a:gd name="T11" fmla="*/ 36 h 60"/>
              <a:gd name="T12" fmla="*/ 204 w 296"/>
              <a:gd name="T13" fmla="*/ 31 h 60"/>
              <a:gd name="T14" fmla="*/ 185 w 296"/>
              <a:gd name="T15" fmla="*/ 26 h 60"/>
              <a:gd name="T16" fmla="*/ 166 w 296"/>
              <a:gd name="T17" fmla="*/ 20 h 60"/>
              <a:gd name="T18" fmla="*/ 148 w 296"/>
              <a:gd name="T19" fmla="*/ 15 h 60"/>
              <a:gd name="T20" fmla="*/ 129 w 296"/>
              <a:gd name="T21" fmla="*/ 10 h 60"/>
              <a:gd name="T22" fmla="*/ 110 w 296"/>
              <a:gd name="T23" fmla="*/ 6 h 60"/>
              <a:gd name="T24" fmla="*/ 91 w 296"/>
              <a:gd name="T25" fmla="*/ 2 h 60"/>
              <a:gd name="T26" fmla="*/ 71 w 296"/>
              <a:gd name="T27" fmla="*/ 0 h 60"/>
              <a:gd name="T28" fmla="*/ 54 w 296"/>
              <a:gd name="T29" fmla="*/ 0 h 60"/>
              <a:gd name="T30" fmla="*/ 35 w 296"/>
              <a:gd name="T31" fmla="*/ 1 h 60"/>
              <a:gd name="T32" fmla="*/ 18 w 296"/>
              <a:gd name="T33" fmla="*/ 5 h 60"/>
              <a:gd name="T34" fmla="*/ 0 w 296"/>
              <a:gd name="T35" fmla="*/ 10 h 60"/>
              <a:gd name="T36" fmla="*/ 5 w 296"/>
              <a:gd name="T37" fmla="*/ 22 h 60"/>
              <a:gd name="T38" fmla="*/ 20 w 296"/>
              <a:gd name="T39" fmla="*/ 17 h 60"/>
              <a:gd name="T40" fmla="*/ 38 w 296"/>
              <a:gd name="T41" fmla="*/ 14 h 60"/>
              <a:gd name="T42" fmla="*/ 54 w 296"/>
              <a:gd name="T43" fmla="*/ 12 h 60"/>
              <a:gd name="T44" fmla="*/ 71 w 296"/>
              <a:gd name="T45" fmla="*/ 12 h 60"/>
              <a:gd name="T46" fmla="*/ 89 w 296"/>
              <a:gd name="T47" fmla="*/ 15 h 60"/>
              <a:gd name="T48" fmla="*/ 108 w 296"/>
              <a:gd name="T49" fmla="*/ 18 h 60"/>
              <a:gd name="T50" fmla="*/ 126 w 296"/>
              <a:gd name="T51" fmla="*/ 22 h 60"/>
              <a:gd name="T52" fmla="*/ 145 w 296"/>
              <a:gd name="T53" fmla="*/ 27 h 60"/>
              <a:gd name="T54" fmla="*/ 164 w 296"/>
              <a:gd name="T55" fmla="*/ 32 h 60"/>
              <a:gd name="T56" fmla="*/ 183 w 296"/>
              <a:gd name="T57" fmla="*/ 38 h 60"/>
              <a:gd name="T58" fmla="*/ 201 w 296"/>
              <a:gd name="T59" fmla="*/ 43 h 60"/>
              <a:gd name="T60" fmla="*/ 220 w 296"/>
              <a:gd name="T61" fmla="*/ 48 h 60"/>
              <a:gd name="T62" fmla="*/ 237 w 296"/>
              <a:gd name="T63" fmla="*/ 53 h 60"/>
              <a:gd name="T64" fmla="*/ 255 w 296"/>
              <a:gd name="T65" fmla="*/ 57 h 60"/>
              <a:gd name="T66" fmla="*/ 274 w 296"/>
              <a:gd name="T67" fmla="*/ 58 h 60"/>
              <a:gd name="T68" fmla="*/ 290 w 296"/>
              <a:gd name="T69" fmla="*/ 60 h 60"/>
              <a:gd name="T70" fmla="*/ 296 w 296"/>
              <a:gd name="T71" fmla="*/ 53 h 60"/>
              <a:gd name="T72" fmla="*/ 290 w 296"/>
              <a:gd name="T73" fmla="*/ 60 h 60"/>
              <a:gd name="T74" fmla="*/ 294 w 296"/>
              <a:gd name="T75" fmla="*/ 57 h 60"/>
              <a:gd name="T76" fmla="*/ 296 w 296"/>
              <a:gd name="T77" fmla="*/ 53 h 60"/>
              <a:gd name="T78" fmla="*/ 294 w 296"/>
              <a:gd name="T79" fmla="*/ 50 h 60"/>
              <a:gd name="T80" fmla="*/ 290 w 296"/>
              <a:gd name="T81" fmla="*/ 47 h 60"/>
              <a:gd name="T82" fmla="*/ 284 w 296"/>
              <a:gd name="T83" fmla="*/ 5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6" h="60">
                <a:moveTo>
                  <a:pt x="284" y="53"/>
                </a:moveTo>
                <a:lnTo>
                  <a:pt x="290" y="47"/>
                </a:lnTo>
                <a:lnTo>
                  <a:pt x="274" y="46"/>
                </a:lnTo>
                <a:lnTo>
                  <a:pt x="257" y="45"/>
                </a:lnTo>
                <a:lnTo>
                  <a:pt x="240" y="41"/>
                </a:lnTo>
                <a:lnTo>
                  <a:pt x="222" y="36"/>
                </a:lnTo>
                <a:lnTo>
                  <a:pt x="204" y="31"/>
                </a:lnTo>
                <a:lnTo>
                  <a:pt x="185" y="26"/>
                </a:lnTo>
                <a:lnTo>
                  <a:pt x="166" y="20"/>
                </a:lnTo>
                <a:lnTo>
                  <a:pt x="148" y="15"/>
                </a:lnTo>
                <a:lnTo>
                  <a:pt x="129" y="10"/>
                </a:lnTo>
                <a:lnTo>
                  <a:pt x="110" y="6"/>
                </a:lnTo>
                <a:lnTo>
                  <a:pt x="91" y="2"/>
                </a:lnTo>
                <a:lnTo>
                  <a:pt x="71" y="0"/>
                </a:lnTo>
                <a:lnTo>
                  <a:pt x="54" y="0"/>
                </a:lnTo>
                <a:lnTo>
                  <a:pt x="35" y="1"/>
                </a:lnTo>
                <a:lnTo>
                  <a:pt x="18" y="5"/>
                </a:lnTo>
                <a:lnTo>
                  <a:pt x="0" y="10"/>
                </a:lnTo>
                <a:lnTo>
                  <a:pt x="5" y="22"/>
                </a:lnTo>
                <a:lnTo>
                  <a:pt x="20" y="17"/>
                </a:lnTo>
                <a:lnTo>
                  <a:pt x="38" y="14"/>
                </a:lnTo>
                <a:lnTo>
                  <a:pt x="54" y="12"/>
                </a:lnTo>
                <a:lnTo>
                  <a:pt x="71" y="12"/>
                </a:lnTo>
                <a:lnTo>
                  <a:pt x="89" y="15"/>
                </a:lnTo>
                <a:lnTo>
                  <a:pt x="108" y="18"/>
                </a:lnTo>
                <a:lnTo>
                  <a:pt x="126" y="22"/>
                </a:lnTo>
                <a:lnTo>
                  <a:pt x="145" y="27"/>
                </a:lnTo>
                <a:lnTo>
                  <a:pt x="164" y="32"/>
                </a:lnTo>
                <a:lnTo>
                  <a:pt x="183" y="38"/>
                </a:lnTo>
                <a:lnTo>
                  <a:pt x="201" y="43"/>
                </a:lnTo>
                <a:lnTo>
                  <a:pt x="220" y="48"/>
                </a:lnTo>
                <a:lnTo>
                  <a:pt x="237" y="53"/>
                </a:lnTo>
                <a:lnTo>
                  <a:pt x="255" y="57"/>
                </a:lnTo>
                <a:lnTo>
                  <a:pt x="274" y="58"/>
                </a:lnTo>
                <a:lnTo>
                  <a:pt x="290" y="60"/>
                </a:lnTo>
                <a:lnTo>
                  <a:pt x="296" y="53"/>
                </a:lnTo>
                <a:lnTo>
                  <a:pt x="290" y="60"/>
                </a:lnTo>
                <a:lnTo>
                  <a:pt x="294" y="57"/>
                </a:lnTo>
                <a:lnTo>
                  <a:pt x="296" y="53"/>
                </a:lnTo>
                <a:lnTo>
                  <a:pt x="294" y="50"/>
                </a:lnTo>
                <a:lnTo>
                  <a:pt x="290" y="47"/>
                </a:lnTo>
                <a:lnTo>
                  <a:pt x="284" y="5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0" name="Freeform 142">
            <a:extLst>
              <a:ext uri="{FF2B5EF4-FFF2-40B4-BE49-F238E27FC236}">
                <a16:creationId xmlns:a16="http://schemas.microsoft.com/office/drawing/2014/main" id="{25D1373C-FEB0-32A8-C01C-8946061B540E}"/>
              </a:ext>
            </a:extLst>
          </p:cNvPr>
          <p:cNvSpPr>
            <a:spLocks noChangeAspect="1"/>
          </p:cNvSpPr>
          <p:nvPr/>
        </p:nvSpPr>
        <p:spPr bwMode="auto">
          <a:xfrm>
            <a:off x="5122863" y="2737989"/>
            <a:ext cx="74612" cy="142875"/>
          </a:xfrm>
          <a:custGeom>
            <a:avLst/>
            <a:gdLst>
              <a:gd name="T0" fmla="*/ 92 w 98"/>
              <a:gd name="T1" fmla="*/ 0 h 188"/>
              <a:gd name="T2" fmla="*/ 87 w 98"/>
              <a:gd name="T3" fmla="*/ 3 h 188"/>
              <a:gd name="T4" fmla="*/ 74 w 98"/>
              <a:gd name="T5" fmla="*/ 19 h 188"/>
              <a:gd name="T6" fmla="*/ 62 w 98"/>
              <a:gd name="T7" fmla="*/ 41 h 188"/>
              <a:gd name="T8" fmla="*/ 47 w 98"/>
              <a:gd name="T9" fmla="*/ 67 h 188"/>
              <a:gd name="T10" fmla="*/ 33 w 98"/>
              <a:gd name="T11" fmla="*/ 94 h 188"/>
              <a:gd name="T12" fmla="*/ 20 w 98"/>
              <a:gd name="T13" fmla="*/ 121 h 188"/>
              <a:gd name="T14" fmla="*/ 10 w 98"/>
              <a:gd name="T15" fmla="*/ 146 h 188"/>
              <a:gd name="T16" fmla="*/ 2 w 98"/>
              <a:gd name="T17" fmla="*/ 170 h 188"/>
              <a:gd name="T18" fmla="*/ 0 w 98"/>
              <a:gd name="T19" fmla="*/ 188 h 188"/>
              <a:gd name="T20" fmla="*/ 12 w 98"/>
              <a:gd name="T21" fmla="*/ 188 h 188"/>
              <a:gd name="T22" fmla="*/ 15 w 98"/>
              <a:gd name="T23" fmla="*/ 172 h 188"/>
              <a:gd name="T24" fmla="*/ 22 w 98"/>
              <a:gd name="T25" fmla="*/ 151 h 188"/>
              <a:gd name="T26" fmla="*/ 32 w 98"/>
              <a:gd name="T27" fmla="*/ 126 h 188"/>
              <a:gd name="T28" fmla="*/ 43 w 98"/>
              <a:gd name="T29" fmla="*/ 99 h 188"/>
              <a:gd name="T30" fmla="*/ 57 w 98"/>
              <a:gd name="T31" fmla="*/ 72 h 188"/>
              <a:gd name="T32" fmla="*/ 72 w 98"/>
              <a:gd name="T33" fmla="*/ 46 h 188"/>
              <a:gd name="T34" fmla="*/ 84 w 98"/>
              <a:gd name="T35" fmla="*/ 26 h 188"/>
              <a:gd name="T36" fmla="*/ 97 w 98"/>
              <a:gd name="T37" fmla="*/ 10 h 188"/>
              <a:gd name="T38" fmla="*/ 92 w 98"/>
              <a:gd name="T39" fmla="*/ 13 h 188"/>
              <a:gd name="T40" fmla="*/ 97 w 98"/>
              <a:gd name="T41" fmla="*/ 10 h 188"/>
              <a:gd name="T42" fmla="*/ 98 w 98"/>
              <a:gd name="T43" fmla="*/ 5 h 188"/>
              <a:gd name="T44" fmla="*/ 96 w 98"/>
              <a:gd name="T45" fmla="*/ 1 h 188"/>
              <a:gd name="T46" fmla="*/ 92 w 98"/>
              <a:gd name="T47" fmla="*/ 0 h 188"/>
              <a:gd name="T48" fmla="*/ 87 w 98"/>
              <a:gd name="T49" fmla="*/ 3 h 188"/>
              <a:gd name="T50" fmla="*/ 92 w 98"/>
              <a:gd name="T51"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8" h="188">
                <a:moveTo>
                  <a:pt x="92" y="0"/>
                </a:moveTo>
                <a:lnTo>
                  <a:pt x="87" y="3"/>
                </a:lnTo>
                <a:lnTo>
                  <a:pt x="74" y="19"/>
                </a:lnTo>
                <a:lnTo>
                  <a:pt x="62" y="41"/>
                </a:lnTo>
                <a:lnTo>
                  <a:pt x="47" y="67"/>
                </a:lnTo>
                <a:lnTo>
                  <a:pt x="33" y="94"/>
                </a:lnTo>
                <a:lnTo>
                  <a:pt x="20" y="121"/>
                </a:lnTo>
                <a:lnTo>
                  <a:pt x="10" y="146"/>
                </a:lnTo>
                <a:lnTo>
                  <a:pt x="2" y="170"/>
                </a:lnTo>
                <a:lnTo>
                  <a:pt x="0" y="188"/>
                </a:lnTo>
                <a:lnTo>
                  <a:pt x="12" y="188"/>
                </a:lnTo>
                <a:lnTo>
                  <a:pt x="15" y="172"/>
                </a:lnTo>
                <a:lnTo>
                  <a:pt x="22" y="151"/>
                </a:lnTo>
                <a:lnTo>
                  <a:pt x="32" y="126"/>
                </a:lnTo>
                <a:lnTo>
                  <a:pt x="43" y="99"/>
                </a:lnTo>
                <a:lnTo>
                  <a:pt x="57" y="72"/>
                </a:lnTo>
                <a:lnTo>
                  <a:pt x="72" y="46"/>
                </a:lnTo>
                <a:lnTo>
                  <a:pt x="84" y="26"/>
                </a:lnTo>
                <a:lnTo>
                  <a:pt x="97" y="10"/>
                </a:lnTo>
                <a:lnTo>
                  <a:pt x="92" y="13"/>
                </a:lnTo>
                <a:lnTo>
                  <a:pt x="97" y="10"/>
                </a:lnTo>
                <a:lnTo>
                  <a:pt x="98" y="5"/>
                </a:lnTo>
                <a:lnTo>
                  <a:pt x="96" y="1"/>
                </a:lnTo>
                <a:lnTo>
                  <a:pt x="92" y="0"/>
                </a:lnTo>
                <a:lnTo>
                  <a:pt x="87" y="3"/>
                </a:lnTo>
                <a:lnTo>
                  <a:pt x="9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1" name="Freeform 143">
            <a:extLst>
              <a:ext uri="{FF2B5EF4-FFF2-40B4-BE49-F238E27FC236}">
                <a16:creationId xmlns:a16="http://schemas.microsoft.com/office/drawing/2014/main" id="{61E0F5D2-D3F4-8418-AC8D-8BB23059FE8E}"/>
              </a:ext>
            </a:extLst>
          </p:cNvPr>
          <p:cNvSpPr>
            <a:spLocks noChangeAspect="1"/>
          </p:cNvSpPr>
          <p:nvPr/>
        </p:nvSpPr>
        <p:spPr bwMode="auto">
          <a:xfrm>
            <a:off x="5191125" y="2737989"/>
            <a:ext cx="114300" cy="36512"/>
          </a:xfrm>
          <a:custGeom>
            <a:avLst/>
            <a:gdLst>
              <a:gd name="T0" fmla="*/ 138 w 150"/>
              <a:gd name="T1" fmla="*/ 37 h 47"/>
              <a:gd name="T2" fmla="*/ 143 w 150"/>
              <a:gd name="T3" fmla="*/ 35 h 47"/>
              <a:gd name="T4" fmla="*/ 123 w 150"/>
              <a:gd name="T5" fmla="*/ 34 h 47"/>
              <a:gd name="T6" fmla="*/ 106 w 150"/>
              <a:gd name="T7" fmla="*/ 30 h 47"/>
              <a:gd name="T8" fmla="*/ 90 w 150"/>
              <a:gd name="T9" fmla="*/ 24 h 47"/>
              <a:gd name="T10" fmla="*/ 73 w 150"/>
              <a:gd name="T11" fmla="*/ 18 h 47"/>
              <a:gd name="T12" fmla="*/ 57 w 150"/>
              <a:gd name="T13" fmla="*/ 11 h 47"/>
              <a:gd name="T14" fmla="*/ 40 w 150"/>
              <a:gd name="T15" fmla="*/ 5 h 47"/>
              <a:gd name="T16" fmla="*/ 21 w 150"/>
              <a:gd name="T17" fmla="*/ 1 h 47"/>
              <a:gd name="T18" fmla="*/ 0 w 150"/>
              <a:gd name="T19" fmla="*/ 0 h 47"/>
              <a:gd name="T20" fmla="*/ 0 w 150"/>
              <a:gd name="T21" fmla="*/ 13 h 47"/>
              <a:gd name="T22" fmla="*/ 19 w 150"/>
              <a:gd name="T23" fmla="*/ 14 h 47"/>
              <a:gd name="T24" fmla="*/ 37 w 150"/>
              <a:gd name="T25" fmla="*/ 18 h 47"/>
              <a:gd name="T26" fmla="*/ 52 w 150"/>
              <a:gd name="T27" fmla="*/ 24 h 47"/>
              <a:gd name="T28" fmla="*/ 68 w 150"/>
              <a:gd name="T29" fmla="*/ 30 h 47"/>
              <a:gd name="T30" fmla="*/ 85 w 150"/>
              <a:gd name="T31" fmla="*/ 36 h 47"/>
              <a:gd name="T32" fmla="*/ 103 w 150"/>
              <a:gd name="T33" fmla="*/ 42 h 47"/>
              <a:gd name="T34" fmla="*/ 121 w 150"/>
              <a:gd name="T35" fmla="*/ 46 h 47"/>
              <a:gd name="T36" fmla="*/ 143 w 150"/>
              <a:gd name="T37" fmla="*/ 47 h 47"/>
              <a:gd name="T38" fmla="*/ 148 w 150"/>
              <a:gd name="T39" fmla="*/ 45 h 47"/>
              <a:gd name="T40" fmla="*/ 143 w 150"/>
              <a:gd name="T41" fmla="*/ 47 h 47"/>
              <a:gd name="T42" fmla="*/ 147 w 150"/>
              <a:gd name="T43" fmla="*/ 45 h 47"/>
              <a:gd name="T44" fmla="*/ 150 w 150"/>
              <a:gd name="T45" fmla="*/ 41 h 47"/>
              <a:gd name="T46" fmla="*/ 147 w 150"/>
              <a:gd name="T47" fmla="*/ 37 h 47"/>
              <a:gd name="T48" fmla="*/ 143 w 150"/>
              <a:gd name="T49" fmla="*/ 35 h 47"/>
              <a:gd name="T50" fmla="*/ 138 w 150"/>
              <a:gd name="T51" fmla="*/ 3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0" h="47">
                <a:moveTo>
                  <a:pt x="138" y="37"/>
                </a:moveTo>
                <a:lnTo>
                  <a:pt x="143" y="35"/>
                </a:lnTo>
                <a:lnTo>
                  <a:pt x="123" y="34"/>
                </a:lnTo>
                <a:lnTo>
                  <a:pt x="106" y="30"/>
                </a:lnTo>
                <a:lnTo>
                  <a:pt x="90" y="24"/>
                </a:lnTo>
                <a:lnTo>
                  <a:pt x="73" y="18"/>
                </a:lnTo>
                <a:lnTo>
                  <a:pt x="57" y="11"/>
                </a:lnTo>
                <a:lnTo>
                  <a:pt x="40" y="5"/>
                </a:lnTo>
                <a:lnTo>
                  <a:pt x="21" y="1"/>
                </a:lnTo>
                <a:lnTo>
                  <a:pt x="0" y="0"/>
                </a:lnTo>
                <a:lnTo>
                  <a:pt x="0" y="13"/>
                </a:lnTo>
                <a:lnTo>
                  <a:pt x="19" y="14"/>
                </a:lnTo>
                <a:lnTo>
                  <a:pt x="37" y="18"/>
                </a:lnTo>
                <a:lnTo>
                  <a:pt x="52" y="24"/>
                </a:lnTo>
                <a:lnTo>
                  <a:pt x="68" y="30"/>
                </a:lnTo>
                <a:lnTo>
                  <a:pt x="85" y="36"/>
                </a:lnTo>
                <a:lnTo>
                  <a:pt x="103" y="42"/>
                </a:lnTo>
                <a:lnTo>
                  <a:pt x="121" y="46"/>
                </a:lnTo>
                <a:lnTo>
                  <a:pt x="143" y="47"/>
                </a:lnTo>
                <a:lnTo>
                  <a:pt x="148" y="45"/>
                </a:lnTo>
                <a:lnTo>
                  <a:pt x="143" y="47"/>
                </a:lnTo>
                <a:lnTo>
                  <a:pt x="147" y="45"/>
                </a:lnTo>
                <a:lnTo>
                  <a:pt x="150" y="41"/>
                </a:lnTo>
                <a:lnTo>
                  <a:pt x="147" y="37"/>
                </a:lnTo>
                <a:lnTo>
                  <a:pt x="143" y="35"/>
                </a:lnTo>
                <a:lnTo>
                  <a:pt x="138"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2" name="Freeform 144">
            <a:extLst>
              <a:ext uri="{FF2B5EF4-FFF2-40B4-BE49-F238E27FC236}">
                <a16:creationId xmlns:a16="http://schemas.microsoft.com/office/drawing/2014/main" id="{C405107B-F258-3A39-8A35-5C2E12E8A94C}"/>
              </a:ext>
            </a:extLst>
          </p:cNvPr>
          <p:cNvSpPr>
            <a:spLocks noChangeAspect="1"/>
          </p:cNvSpPr>
          <p:nvPr/>
        </p:nvSpPr>
        <p:spPr bwMode="auto">
          <a:xfrm>
            <a:off x="5297488" y="2626864"/>
            <a:ext cx="182562" cy="144462"/>
          </a:xfrm>
          <a:custGeom>
            <a:avLst/>
            <a:gdLst>
              <a:gd name="T0" fmla="*/ 241 w 242"/>
              <a:gd name="T1" fmla="*/ 2 h 192"/>
              <a:gd name="T2" fmla="*/ 236 w 242"/>
              <a:gd name="T3" fmla="*/ 0 h 192"/>
              <a:gd name="T4" fmla="*/ 219 w 242"/>
              <a:gd name="T5" fmla="*/ 1 h 192"/>
              <a:gd name="T6" fmla="*/ 202 w 242"/>
              <a:gd name="T7" fmla="*/ 5 h 192"/>
              <a:gd name="T8" fmla="*/ 185 w 242"/>
              <a:gd name="T9" fmla="*/ 11 h 192"/>
              <a:gd name="T10" fmla="*/ 169 w 242"/>
              <a:gd name="T11" fmla="*/ 20 h 192"/>
              <a:gd name="T12" fmla="*/ 151 w 242"/>
              <a:gd name="T13" fmla="*/ 29 h 192"/>
              <a:gd name="T14" fmla="*/ 135 w 242"/>
              <a:gd name="T15" fmla="*/ 40 h 192"/>
              <a:gd name="T16" fmla="*/ 120 w 242"/>
              <a:gd name="T17" fmla="*/ 52 h 192"/>
              <a:gd name="T18" fmla="*/ 105 w 242"/>
              <a:gd name="T19" fmla="*/ 65 h 192"/>
              <a:gd name="T20" fmla="*/ 89 w 242"/>
              <a:gd name="T21" fmla="*/ 80 h 192"/>
              <a:gd name="T22" fmla="*/ 75 w 242"/>
              <a:gd name="T23" fmla="*/ 95 h 192"/>
              <a:gd name="T24" fmla="*/ 61 w 242"/>
              <a:gd name="T25" fmla="*/ 110 h 192"/>
              <a:gd name="T26" fmla="*/ 48 w 242"/>
              <a:gd name="T27" fmla="*/ 126 h 192"/>
              <a:gd name="T28" fmla="*/ 35 w 242"/>
              <a:gd name="T29" fmla="*/ 141 h 192"/>
              <a:gd name="T30" fmla="*/ 23 w 242"/>
              <a:gd name="T31" fmla="*/ 156 h 192"/>
              <a:gd name="T32" fmla="*/ 12 w 242"/>
              <a:gd name="T33" fmla="*/ 171 h 192"/>
              <a:gd name="T34" fmla="*/ 0 w 242"/>
              <a:gd name="T35" fmla="*/ 184 h 192"/>
              <a:gd name="T36" fmla="*/ 10 w 242"/>
              <a:gd name="T37" fmla="*/ 192 h 192"/>
              <a:gd name="T38" fmla="*/ 22 w 242"/>
              <a:gd name="T39" fmla="*/ 178 h 192"/>
              <a:gd name="T40" fmla="*/ 33 w 242"/>
              <a:gd name="T41" fmla="*/ 163 h 192"/>
              <a:gd name="T42" fmla="*/ 45 w 242"/>
              <a:gd name="T43" fmla="*/ 148 h 192"/>
              <a:gd name="T44" fmla="*/ 58 w 242"/>
              <a:gd name="T45" fmla="*/ 133 h 192"/>
              <a:gd name="T46" fmla="*/ 71 w 242"/>
              <a:gd name="T47" fmla="*/ 117 h 192"/>
              <a:gd name="T48" fmla="*/ 85 w 242"/>
              <a:gd name="T49" fmla="*/ 102 h 192"/>
              <a:gd name="T50" fmla="*/ 99 w 242"/>
              <a:gd name="T51" fmla="*/ 90 h 192"/>
              <a:gd name="T52" fmla="*/ 113 w 242"/>
              <a:gd name="T53" fmla="*/ 75 h 192"/>
              <a:gd name="T54" fmla="*/ 128 w 242"/>
              <a:gd name="T55" fmla="*/ 62 h 192"/>
              <a:gd name="T56" fmla="*/ 143 w 242"/>
              <a:gd name="T57" fmla="*/ 50 h 192"/>
              <a:gd name="T58" fmla="*/ 159 w 242"/>
              <a:gd name="T59" fmla="*/ 38 h 192"/>
              <a:gd name="T60" fmla="*/ 174 w 242"/>
              <a:gd name="T61" fmla="*/ 30 h 192"/>
              <a:gd name="T62" fmla="*/ 190 w 242"/>
              <a:gd name="T63" fmla="*/ 24 h 192"/>
              <a:gd name="T64" fmla="*/ 205 w 242"/>
              <a:gd name="T65" fmla="*/ 17 h 192"/>
              <a:gd name="T66" fmla="*/ 221 w 242"/>
              <a:gd name="T67" fmla="*/ 14 h 192"/>
              <a:gd name="T68" fmla="*/ 236 w 242"/>
              <a:gd name="T69" fmla="*/ 12 h 192"/>
              <a:gd name="T70" fmla="*/ 231 w 242"/>
              <a:gd name="T71" fmla="*/ 10 h 192"/>
              <a:gd name="T72" fmla="*/ 236 w 242"/>
              <a:gd name="T73" fmla="*/ 12 h 192"/>
              <a:gd name="T74" fmla="*/ 240 w 242"/>
              <a:gd name="T75" fmla="*/ 10 h 192"/>
              <a:gd name="T76" fmla="*/ 242 w 242"/>
              <a:gd name="T77" fmla="*/ 6 h 192"/>
              <a:gd name="T78" fmla="*/ 240 w 242"/>
              <a:gd name="T79" fmla="*/ 2 h 192"/>
              <a:gd name="T80" fmla="*/ 236 w 242"/>
              <a:gd name="T81" fmla="*/ 0 h 192"/>
              <a:gd name="T82" fmla="*/ 241 w 242"/>
              <a:gd name="T83" fmla="*/ 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42" h="192">
                <a:moveTo>
                  <a:pt x="241" y="2"/>
                </a:moveTo>
                <a:lnTo>
                  <a:pt x="236" y="0"/>
                </a:lnTo>
                <a:lnTo>
                  <a:pt x="219" y="1"/>
                </a:lnTo>
                <a:lnTo>
                  <a:pt x="202" y="5"/>
                </a:lnTo>
                <a:lnTo>
                  <a:pt x="185" y="11"/>
                </a:lnTo>
                <a:lnTo>
                  <a:pt x="169" y="20"/>
                </a:lnTo>
                <a:lnTo>
                  <a:pt x="151" y="29"/>
                </a:lnTo>
                <a:lnTo>
                  <a:pt x="135" y="40"/>
                </a:lnTo>
                <a:lnTo>
                  <a:pt x="120" y="52"/>
                </a:lnTo>
                <a:lnTo>
                  <a:pt x="105" y="65"/>
                </a:lnTo>
                <a:lnTo>
                  <a:pt x="89" y="80"/>
                </a:lnTo>
                <a:lnTo>
                  <a:pt x="75" y="95"/>
                </a:lnTo>
                <a:lnTo>
                  <a:pt x="61" y="110"/>
                </a:lnTo>
                <a:lnTo>
                  <a:pt x="48" y="126"/>
                </a:lnTo>
                <a:lnTo>
                  <a:pt x="35" y="141"/>
                </a:lnTo>
                <a:lnTo>
                  <a:pt x="23" y="156"/>
                </a:lnTo>
                <a:lnTo>
                  <a:pt x="12" y="171"/>
                </a:lnTo>
                <a:lnTo>
                  <a:pt x="0" y="184"/>
                </a:lnTo>
                <a:lnTo>
                  <a:pt x="10" y="192"/>
                </a:lnTo>
                <a:lnTo>
                  <a:pt x="22" y="178"/>
                </a:lnTo>
                <a:lnTo>
                  <a:pt x="33" y="163"/>
                </a:lnTo>
                <a:lnTo>
                  <a:pt x="45" y="148"/>
                </a:lnTo>
                <a:lnTo>
                  <a:pt x="58" y="133"/>
                </a:lnTo>
                <a:lnTo>
                  <a:pt x="71" y="117"/>
                </a:lnTo>
                <a:lnTo>
                  <a:pt x="85" y="102"/>
                </a:lnTo>
                <a:lnTo>
                  <a:pt x="99" y="90"/>
                </a:lnTo>
                <a:lnTo>
                  <a:pt x="113" y="75"/>
                </a:lnTo>
                <a:lnTo>
                  <a:pt x="128" y="62"/>
                </a:lnTo>
                <a:lnTo>
                  <a:pt x="143" y="50"/>
                </a:lnTo>
                <a:lnTo>
                  <a:pt x="159" y="38"/>
                </a:lnTo>
                <a:lnTo>
                  <a:pt x="174" y="30"/>
                </a:lnTo>
                <a:lnTo>
                  <a:pt x="190" y="24"/>
                </a:lnTo>
                <a:lnTo>
                  <a:pt x="205" y="17"/>
                </a:lnTo>
                <a:lnTo>
                  <a:pt x="221" y="14"/>
                </a:lnTo>
                <a:lnTo>
                  <a:pt x="236" y="12"/>
                </a:lnTo>
                <a:lnTo>
                  <a:pt x="231" y="10"/>
                </a:lnTo>
                <a:lnTo>
                  <a:pt x="236" y="12"/>
                </a:lnTo>
                <a:lnTo>
                  <a:pt x="240" y="10"/>
                </a:lnTo>
                <a:lnTo>
                  <a:pt x="242" y="6"/>
                </a:lnTo>
                <a:lnTo>
                  <a:pt x="240" y="2"/>
                </a:lnTo>
                <a:lnTo>
                  <a:pt x="236" y="0"/>
                </a:lnTo>
                <a:lnTo>
                  <a:pt x="24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3" name="Freeform 145">
            <a:extLst>
              <a:ext uri="{FF2B5EF4-FFF2-40B4-BE49-F238E27FC236}">
                <a16:creationId xmlns:a16="http://schemas.microsoft.com/office/drawing/2014/main" id="{810F8942-5BC7-12B4-823A-8C049FEF2988}"/>
              </a:ext>
            </a:extLst>
          </p:cNvPr>
          <p:cNvSpPr>
            <a:spLocks noChangeAspect="1"/>
          </p:cNvSpPr>
          <p:nvPr/>
        </p:nvSpPr>
        <p:spPr bwMode="auto">
          <a:xfrm>
            <a:off x="5470525" y="2630039"/>
            <a:ext cx="115888" cy="144462"/>
          </a:xfrm>
          <a:custGeom>
            <a:avLst/>
            <a:gdLst>
              <a:gd name="T0" fmla="*/ 154 w 155"/>
              <a:gd name="T1" fmla="*/ 190 h 192"/>
              <a:gd name="T2" fmla="*/ 154 w 155"/>
              <a:gd name="T3" fmla="*/ 182 h 192"/>
              <a:gd name="T4" fmla="*/ 10 w 155"/>
              <a:gd name="T5" fmla="*/ 0 h 192"/>
              <a:gd name="T6" fmla="*/ 0 w 155"/>
              <a:gd name="T7" fmla="*/ 8 h 192"/>
              <a:gd name="T8" fmla="*/ 144 w 155"/>
              <a:gd name="T9" fmla="*/ 190 h 192"/>
              <a:gd name="T10" fmla="*/ 144 w 155"/>
              <a:gd name="T11" fmla="*/ 182 h 192"/>
              <a:gd name="T12" fmla="*/ 144 w 155"/>
              <a:gd name="T13" fmla="*/ 190 h 192"/>
              <a:gd name="T14" fmla="*/ 149 w 155"/>
              <a:gd name="T15" fmla="*/ 192 h 192"/>
              <a:gd name="T16" fmla="*/ 152 w 155"/>
              <a:gd name="T17" fmla="*/ 191 h 192"/>
              <a:gd name="T18" fmla="*/ 155 w 155"/>
              <a:gd name="T19" fmla="*/ 187 h 192"/>
              <a:gd name="T20" fmla="*/ 154 w 155"/>
              <a:gd name="T21" fmla="*/ 182 h 192"/>
              <a:gd name="T22" fmla="*/ 154 w 155"/>
              <a:gd name="T23" fmla="*/ 19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5" h="192">
                <a:moveTo>
                  <a:pt x="154" y="190"/>
                </a:moveTo>
                <a:lnTo>
                  <a:pt x="154" y="182"/>
                </a:lnTo>
                <a:lnTo>
                  <a:pt x="10" y="0"/>
                </a:lnTo>
                <a:lnTo>
                  <a:pt x="0" y="8"/>
                </a:lnTo>
                <a:lnTo>
                  <a:pt x="144" y="190"/>
                </a:lnTo>
                <a:lnTo>
                  <a:pt x="144" y="182"/>
                </a:lnTo>
                <a:lnTo>
                  <a:pt x="144" y="190"/>
                </a:lnTo>
                <a:lnTo>
                  <a:pt x="149" y="192"/>
                </a:lnTo>
                <a:lnTo>
                  <a:pt x="152" y="191"/>
                </a:lnTo>
                <a:lnTo>
                  <a:pt x="155" y="187"/>
                </a:lnTo>
                <a:lnTo>
                  <a:pt x="154" y="182"/>
                </a:lnTo>
                <a:lnTo>
                  <a:pt x="154" y="19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4" name="Freeform 146">
            <a:extLst>
              <a:ext uri="{FF2B5EF4-FFF2-40B4-BE49-F238E27FC236}">
                <a16:creationId xmlns:a16="http://schemas.microsoft.com/office/drawing/2014/main" id="{349CF425-B465-90B7-830A-80A2D1BD9CC7}"/>
              </a:ext>
            </a:extLst>
          </p:cNvPr>
          <p:cNvSpPr>
            <a:spLocks noChangeAspect="1"/>
          </p:cNvSpPr>
          <p:nvPr/>
        </p:nvSpPr>
        <p:spPr bwMode="auto">
          <a:xfrm>
            <a:off x="5554663" y="2768151"/>
            <a:ext cx="31750" cy="90488"/>
          </a:xfrm>
          <a:custGeom>
            <a:avLst/>
            <a:gdLst>
              <a:gd name="T0" fmla="*/ 7 w 42"/>
              <a:gd name="T1" fmla="*/ 120 h 120"/>
              <a:gd name="T2" fmla="*/ 13 w 42"/>
              <a:gd name="T3" fmla="*/ 114 h 120"/>
              <a:gd name="T4" fmla="*/ 13 w 42"/>
              <a:gd name="T5" fmla="*/ 100 h 120"/>
              <a:gd name="T6" fmla="*/ 13 w 42"/>
              <a:gd name="T7" fmla="*/ 87 h 120"/>
              <a:gd name="T8" fmla="*/ 14 w 42"/>
              <a:gd name="T9" fmla="*/ 74 h 120"/>
              <a:gd name="T10" fmla="*/ 17 w 42"/>
              <a:gd name="T11" fmla="*/ 60 h 120"/>
              <a:gd name="T12" fmla="*/ 20 w 42"/>
              <a:gd name="T13" fmla="*/ 48 h 120"/>
              <a:gd name="T14" fmla="*/ 25 w 42"/>
              <a:gd name="T15" fmla="*/ 34 h 120"/>
              <a:gd name="T16" fmla="*/ 32 w 42"/>
              <a:gd name="T17" fmla="*/ 22 h 120"/>
              <a:gd name="T18" fmla="*/ 42 w 42"/>
              <a:gd name="T19" fmla="*/ 8 h 120"/>
              <a:gd name="T20" fmla="*/ 32 w 42"/>
              <a:gd name="T21" fmla="*/ 0 h 120"/>
              <a:gd name="T22" fmla="*/ 22 w 42"/>
              <a:gd name="T23" fmla="*/ 14 h 120"/>
              <a:gd name="T24" fmla="*/ 13 w 42"/>
              <a:gd name="T25" fmla="*/ 29 h 120"/>
              <a:gd name="T26" fmla="*/ 8 w 42"/>
              <a:gd name="T27" fmla="*/ 43 h 120"/>
              <a:gd name="T28" fmla="*/ 4 w 42"/>
              <a:gd name="T29" fmla="*/ 58 h 120"/>
              <a:gd name="T30" fmla="*/ 2 w 42"/>
              <a:gd name="T31" fmla="*/ 72 h 120"/>
              <a:gd name="T32" fmla="*/ 0 w 42"/>
              <a:gd name="T33" fmla="*/ 87 h 120"/>
              <a:gd name="T34" fmla="*/ 0 w 42"/>
              <a:gd name="T35" fmla="*/ 100 h 120"/>
              <a:gd name="T36" fmla="*/ 0 w 42"/>
              <a:gd name="T37" fmla="*/ 114 h 120"/>
              <a:gd name="T38" fmla="*/ 7 w 42"/>
              <a:gd name="T39" fmla="*/ 108 h 120"/>
              <a:gd name="T40" fmla="*/ 0 w 42"/>
              <a:gd name="T41" fmla="*/ 114 h 120"/>
              <a:gd name="T42" fmla="*/ 3 w 42"/>
              <a:gd name="T43" fmla="*/ 118 h 120"/>
              <a:gd name="T44" fmla="*/ 7 w 42"/>
              <a:gd name="T45" fmla="*/ 119 h 120"/>
              <a:gd name="T46" fmla="*/ 10 w 42"/>
              <a:gd name="T47" fmla="*/ 118 h 120"/>
              <a:gd name="T48" fmla="*/ 13 w 42"/>
              <a:gd name="T49" fmla="*/ 114 h 120"/>
              <a:gd name="T50" fmla="*/ 7 w 42"/>
              <a:gd name="T51" fmla="*/ 12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2" h="120">
                <a:moveTo>
                  <a:pt x="7" y="120"/>
                </a:moveTo>
                <a:lnTo>
                  <a:pt x="13" y="114"/>
                </a:lnTo>
                <a:lnTo>
                  <a:pt x="13" y="100"/>
                </a:lnTo>
                <a:lnTo>
                  <a:pt x="13" y="87"/>
                </a:lnTo>
                <a:lnTo>
                  <a:pt x="14" y="74"/>
                </a:lnTo>
                <a:lnTo>
                  <a:pt x="17" y="60"/>
                </a:lnTo>
                <a:lnTo>
                  <a:pt x="20" y="48"/>
                </a:lnTo>
                <a:lnTo>
                  <a:pt x="25" y="34"/>
                </a:lnTo>
                <a:lnTo>
                  <a:pt x="32" y="22"/>
                </a:lnTo>
                <a:lnTo>
                  <a:pt x="42" y="8"/>
                </a:lnTo>
                <a:lnTo>
                  <a:pt x="32" y="0"/>
                </a:lnTo>
                <a:lnTo>
                  <a:pt x="22" y="14"/>
                </a:lnTo>
                <a:lnTo>
                  <a:pt x="13" y="29"/>
                </a:lnTo>
                <a:lnTo>
                  <a:pt x="8" y="43"/>
                </a:lnTo>
                <a:lnTo>
                  <a:pt x="4" y="58"/>
                </a:lnTo>
                <a:lnTo>
                  <a:pt x="2" y="72"/>
                </a:lnTo>
                <a:lnTo>
                  <a:pt x="0" y="87"/>
                </a:lnTo>
                <a:lnTo>
                  <a:pt x="0" y="100"/>
                </a:lnTo>
                <a:lnTo>
                  <a:pt x="0" y="114"/>
                </a:lnTo>
                <a:lnTo>
                  <a:pt x="7" y="108"/>
                </a:lnTo>
                <a:lnTo>
                  <a:pt x="0" y="114"/>
                </a:lnTo>
                <a:lnTo>
                  <a:pt x="3" y="118"/>
                </a:lnTo>
                <a:lnTo>
                  <a:pt x="7" y="119"/>
                </a:lnTo>
                <a:lnTo>
                  <a:pt x="10" y="118"/>
                </a:lnTo>
                <a:lnTo>
                  <a:pt x="13" y="114"/>
                </a:lnTo>
                <a:lnTo>
                  <a:pt x="7" y="1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5" name="Freeform 147">
            <a:extLst>
              <a:ext uri="{FF2B5EF4-FFF2-40B4-BE49-F238E27FC236}">
                <a16:creationId xmlns:a16="http://schemas.microsoft.com/office/drawing/2014/main" id="{842DB17A-D71F-B369-6C66-522C1D24AC63}"/>
              </a:ext>
            </a:extLst>
          </p:cNvPr>
          <p:cNvSpPr>
            <a:spLocks noChangeAspect="1"/>
          </p:cNvSpPr>
          <p:nvPr/>
        </p:nvSpPr>
        <p:spPr bwMode="auto">
          <a:xfrm>
            <a:off x="5507038" y="2847526"/>
            <a:ext cx="52387" cy="65088"/>
          </a:xfrm>
          <a:custGeom>
            <a:avLst/>
            <a:gdLst>
              <a:gd name="T0" fmla="*/ 19 w 70"/>
              <a:gd name="T1" fmla="*/ 80 h 86"/>
              <a:gd name="T2" fmla="*/ 19 w 70"/>
              <a:gd name="T3" fmla="*/ 77 h 86"/>
              <a:gd name="T4" fmla="*/ 12 w 70"/>
              <a:gd name="T5" fmla="*/ 56 h 86"/>
              <a:gd name="T6" fmla="*/ 15 w 70"/>
              <a:gd name="T7" fmla="*/ 40 h 86"/>
              <a:gd name="T8" fmla="*/ 22 w 70"/>
              <a:gd name="T9" fmla="*/ 27 h 86"/>
              <a:gd name="T10" fmla="*/ 32 w 70"/>
              <a:gd name="T11" fmla="*/ 20 h 86"/>
              <a:gd name="T12" fmla="*/ 45 w 70"/>
              <a:gd name="T13" fmla="*/ 16 h 86"/>
              <a:gd name="T14" fmla="*/ 58 w 70"/>
              <a:gd name="T15" fmla="*/ 13 h 86"/>
              <a:gd name="T16" fmla="*/ 66 w 70"/>
              <a:gd name="T17" fmla="*/ 12 h 86"/>
              <a:gd name="T18" fmla="*/ 70 w 70"/>
              <a:gd name="T19" fmla="*/ 12 h 86"/>
              <a:gd name="T20" fmla="*/ 70 w 70"/>
              <a:gd name="T21" fmla="*/ 0 h 86"/>
              <a:gd name="T22" fmla="*/ 66 w 70"/>
              <a:gd name="T23" fmla="*/ 0 h 86"/>
              <a:gd name="T24" fmla="*/ 56 w 70"/>
              <a:gd name="T25" fmla="*/ 1 h 86"/>
              <a:gd name="T26" fmla="*/ 42 w 70"/>
              <a:gd name="T27" fmla="*/ 4 h 86"/>
              <a:gd name="T28" fmla="*/ 27 w 70"/>
              <a:gd name="T29" fmla="*/ 10 h 86"/>
              <a:gd name="T30" fmla="*/ 12 w 70"/>
              <a:gd name="T31" fmla="*/ 20 h 86"/>
              <a:gd name="T32" fmla="*/ 2 w 70"/>
              <a:gd name="T33" fmla="*/ 35 h 86"/>
              <a:gd name="T34" fmla="*/ 0 w 70"/>
              <a:gd name="T35" fmla="*/ 56 h 86"/>
              <a:gd name="T36" fmla="*/ 6 w 70"/>
              <a:gd name="T37" fmla="*/ 82 h 86"/>
              <a:gd name="T38" fmla="*/ 6 w 70"/>
              <a:gd name="T39" fmla="*/ 80 h 86"/>
              <a:gd name="T40" fmla="*/ 6 w 70"/>
              <a:gd name="T41" fmla="*/ 82 h 86"/>
              <a:gd name="T42" fmla="*/ 10 w 70"/>
              <a:gd name="T43" fmla="*/ 86 h 86"/>
              <a:gd name="T44" fmla="*/ 15 w 70"/>
              <a:gd name="T45" fmla="*/ 85 h 86"/>
              <a:gd name="T46" fmla="*/ 19 w 70"/>
              <a:gd name="T47" fmla="*/ 82 h 86"/>
              <a:gd name="T48" fmla="*/ 19 w 70"/>
              <a:gd name="T49" fmla="*/ 77 h 86"/>
              <a:gd name="T50" fmla="*/ 19 w 70"/>
              <a:gd name="T51" fmla="*/ 8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86">
                <a:moveTo>
                  <a:pt x="19" y="80"/>
                </a:moveTo>
                <a:lnTo>
                  <a:pt x="19" y="77"/>
                </a:lnTo>
                <a:lnTo>
                  <a:pt x="12" y="56"/>
                </a:lnTo>
                <a:lnTo>
                  <a:pt x="15" y="40"/>
                </a:lnTo>
                <a:lnTo>
                  <a:pt x="22" y="27"/>
                </a:lnTo>
                <a:lnTo>
                  <a:pt x="32" y="20"/>
                </a:lnTo>
                <a:lnTo>
                  <a:pt x="45" y="16"/>
                </a:lnTo>
                <a:lnTo>
                  <a:pt x="58" y="13"/>
                </a:lnTo>
                <a:lnTo>
                  <a:pt x="66" y="12"/>
                </a:lnTo>
                <a:lnTo>
                  <a:pt x="70" y="12"/>
                </a:lnTo>
                <a:lnTo>
                  <a:pt x="70" y="0"/>
                </a:lnTo>
                <a:lnTo>
                  <a:pt x="66" y="0"/>
                </a:lnTo>
                <a:lnTo>
                  <a:pt x="56" y="1"/>
                </a:lnTo>
                <a:lnTo>
                  <a:pt x="42" y="4"/>
                </a:lnTo>
                <a:lnTo>
                  <a:pt x="27" y="10"/>
                </a:lnTo>
                <a:lnTo>
                  <a:pt x="12" y="20"/>
                </a:lnTo>
                <a:lnTo>
                  <a:pt x="2" y="35"/>
                </a:lnTo>
                <a:lnTo>
                  <a:pt x="0" y="56"/>
                </a:lnTo>
                <a:lnTo>
                  <a:pt x="6" y="82"/>
                </a:lnTo>
                <a:lnTo>
                  <a:pt x="6" y="80"/>
                </a:lnTo>
                <a:lnTo>
                  <a:pt x="6" y="82"/>
                </a:lnTo>
                <a:lnTo>
                  <a:pt x="10" y="86"/>
                </a:lnTo>
                <a:lnTo>
                  <a:pt x="15" y="85"/>
                </a:lnTo>
                <a:lnTo>
                  <a:pt x="19" y="82"/>
                </a:lnTo>
                <a:lnTo>
                  <a:pt x="19" y="77"/>
                </a:lnTo>
                <a:lnTo>
                  <a:pt x="19" y="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6" name="Freeform 148">
            <a:extLst>
              <a:ext uri="{FF2B5EF4-FFF2-40B4-BE49-F238E27FC236}">
                <a16:creationId xmlns:a16="http://schemas.microsoft.com/office/drawing/2014/main" id="{1BB35C53-CDBF-9C19-96BE-13FEF704724A}"/>
              </a:ext>
            </a:extLst>
          </p:cNvPr>
          <p:cNvSpPr>
            <a:spLocks noChangeAspect="1"/>
          </p:cNvSpPr>
          <p:nvPr/>
        </p:nvSpPr>
        <p:spPr bwMode="auto">
          <a:xfrm>
            <a:off x="5513388" y="2907851"/>
            <a:ext cx="138112" cy="114300"/>
          </a:xfrm>
          <a:custGeom>
            <a:avLst/>
            <a:gdLst>
              <a:gd name="T0" fmla="*/ 173 w 185"/>
              <a:gd name="T1" fmla="*/ 142 h 152"/>
              <a:gd name="T2" fmla="*/ 183 w 185"/>
              <a:gd name="T3" fmla="*/ 142 h 152"/>
              <a:gd name="T4" fmla="*/ 166 w 185"/>
              <a:gd name="T5" fmla="*/ 126 h 152"/>
              <a:gd name="T6" fmla="*/ 144 w 185"/>
              <a:gd name="T7" fmla="*/ 108 h 152"/>
              <a:gd name="T8" fmla="*/ 115 w 185"/>
              <a:gd name="T9" fmla="*/ 89 h 152"/>
              <a:gd name="T10" fmla="*/ 85 w 185"/>
              <a:gd name="T11" fmla="*/ 68 h 152"/>
              <a:gd name="T12" fmla="*/ 57 w 185"/>
              <a:gd name="T13" fmla="*/ 48 h 152"/>
              <a:gd name="T14" fmla="*/ 32 w 185"/>
              <a:gd name="T15" fmla="*/ 28 h 152"/>
              <a:gd name="T16" fmla="*/ 18 w 185"/>
              <a:gd name="T17" fmla="*/ 11 h 152"/>
              <a:gd name="T18" fmla="*/ 13 w 185"/>
              <a:gd name="T19" fmla="*/ 0 h 152"/>
              <a:gd name="T20" fmla="*/ 0 w 185"/>
              <a:gd name="T21" fmla="*/ 0 h 152"/>
              <a:gd name="T22" fmla="*/ 8 w 185"/>
              <a:gd name="T23" fmla="*/ 18 h 152"/>
              <a:gd name="T24" fmla="*/ 25 w 185"/>
              <a:gd name="T25" fmla="*/ 38 h 152"/>
              <a:gd name="T26" fmla="*/ 50 w 185"/>
              <a:gd name="T27" fmla="*/ 58 h 152"/>
              <a:gd name="T28" fmla="*/ 77 w 185"/>
              <a:gd name="T29" fmla="*/ 78 h 152"/>
              <a:gd name="T30" fmla="*/ 107 w 185"/>
              <a:gd name="T31" fmla="*/ 99 h 152"/>
              <a:gd name="T32" fmla="*/ 136 w 185"/>
              <a:gd name="T33" fmla="*/ 118 h 152"/>
              <a:gd name="T34" fmla="*/ 158 w 185"/>
              <a:gd name="T35" fmla="*/ 136 h 152"/>
              <a:gd name="T36" fmla="*/ 173 w 185"/>
              <a:gd name="T37" fmla="*/ 149 h 152"/>
              <a:gd name="T38" fmla="*/ 183 w 185"/>
              <a:gd name="T39" fmla="*/ 149 h 152"/>
              <a:gd name="T40" fmla="*/ 173 w 185"/>
              <a:gd name="T41" fmla="*/ 149 h 152"/>
              <a:gd name="T42" fmla="*/ 178 w 185"/>
              <a:gd name="T43" fmla="*/ 152 h 152"/>
              <a:gd name="T44" fmla="*/ 182 w 185"/>
              <a:gd name="T45" fmla="*/ 151 h 152"/>
              <a:gd name="T46" fmla="*/ 185 w 185"/>
              <a:gd name="T47" fmla="*/ 147 h 152"/>
              <a:gd name="T48" fmla="*/ 183 w 185"/>
              <a:gd name="T49" fmla="*/ 142 h 152"/>
              <a:gd name="T50" fmla="*/ 173 w 185"/>
              <a:gd name="T51" fmla="*/ 1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5" h="152">
                <a:moveTo>
                  <a:pt x="173" y="142"/>
                </a:moveTo>
                <a:lnTo>
                  <a:pt x="183" y="142"/>
                </a:lnTo>
                <a:lnTo>
                  <a:pt x="166" y="126"/>
                </a:lnTo>
                <a:lnTo>
                  <a:pt x="144" y="108"/>
                </a:lnTo>
                <a:lnTo>
                  <a:pt x="115" y="89"/>
                </a:lnTo>
                <a:lnTo>
                  <a:pt x="85" y="68"/>
                </a:lnTo>
                <a:lnTo>
                  <a:pt x="57" y="48"/>
                </a:lnTo>
                <a:lnTo>
                  <a:pt x="32" y="28"/>
                </a:lnTo>
                <a:lnTo>
                  <a:pt x="18" y="11"/>
                </a:lnTo>
                <a:lnTo>
                  <a:pt x="13" y="0"/>
                </a:lnTo>
                <a:lnTo>
                  <a:pt x="0" y="0"/>
                </a:lnTo>
                <a:lnTo>
                  <a:pt x="8" y="18"/>
                </a:lnTo>
                <a:lnTo>
                  <a:pt x="25" y="38"/>
                </a:lnTo>
                <a:lnTo>
                  <a:pt x="50" y="58"/>
                </a:lnTo>
                <a:lnTo>
                  <a:pt x="77" y="78"/>
                </a:lnTo>
                <a:lnTo>
                  <a:pt x="107" y="99"/>
                </a:lnTo>
                <a:lnTo>
                  <a:pt x="136" y="118"/>
                </a:lnTo>
                <a:lnTo>
                  <a:pt x="158" y="136"/>
                </a:lnTo>
                <a:lnTo>
                  <a:pt x="173" y="149"/>
                </a:lnTo>
                <a:lnTo>
                  <a:pt x="183" y="149"/>
                </a:lnTo>
                <a:lnTo>
                  <a:pt x="173" y="149"/>
                </a:lnTo>
                <a:lnTo>
                  <a:pt x="178" y="152"/>
                </a:lnTo>
                <a:lnTo>
                  <a:pt x="182" y="151"/>
                </a:lnTo>
                <a:lnTo>
                  <a:pt x="185" y="147"/>
                </a:lnTo>
                <a:lnTo>
                  <a:pt x="183" y="142"/>
                </a:lnTo>
                <a:lnTo>
                  <a:pt x="173"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7" name="Freeform 149">
            <a:extLst>
              <a:ext uri="{FF2B5EF4-FFF2-40B4-BE49-F238E27FC236}">
                <a16:creationId xmlns:a16="http://schemas.microsoft.com/office/drawing/2014/main" id="{00CB6038-6AB1-1154-FABC-B1AE6B41C2A0}"/>
              </a:ext>
            </a:extLst>
          </p:cNvPr>
          <p:cNvSpPr>
            <a:spLocks noChangeAspect="1"/>
          </p:cNvSpPr>
          <p:nvPr/>
        </p:nvSpPr>
        <p:spPr bwMode="auto">
          <a:xfrm>
            <a:off x="5641975" y="2876101"/>
            <a:ext cx="139700" cy="144463"/>
          </a:xfrm>
          <a:custGeom>
            <a:avLst/>
            <a:gdLst>
              <a:gd name="T0" fmla="*/ 171 w 184"/>
              <a:gd name="T1" fmla="*/ 6 h 192"/>
              <a:gd name="T2" fmla="*/ 174 w 184"/>
              <a:gd name="T3" fmla="*/ 1 h 192"/>
              <a:gd name="T4" fmla="*/ 151 w 184"/>
              <a:gd name="T5" fmla="*/ 18 h 192"/>
              <a:gd name="T6" fmla="*/ 126 w 184"/>
              <a:gd name="T7" fmla="*/ 40 h 192"/>
              <a:gd name="T8" fmla="*/ 100 w 184"/>
              <a:gd name="T9" fmla="*/ 68 h 192"/>
              <a:gd name="T10" fmla="*/ 75 w 184"/>
              <a:gd name="T11" fmla="*/ 94 h 192"/>
              <a:gd name="T12" fmla="*/ 53 w 184"/>
              <a:gd name="T13" fmla="*/ 121 h 192"/>
              <a:gd name="T14" fmla="*/ 32 w 184"/>
              <a:gd name="T15" fmla="*/ 146 h 192"/>
              <a:gd name="T16" fmla="*/ 14 w 184"/>
              <a:gd name="T17" fmla="*/ 169 h 192"/>
              <a:gd name="T18" fmla="*/ 0 w 184"/>
              <a:gd name="T19" fmla="*/ 185 h 192"/>
              <a:gd name="T20" fmla="*/ 10 w 184"/>
              <a:gd name="T21" fmla="*/ 192 h 192"/>
              <a:gd name="T22" fmla="*/ 24 w 184"/>
              <a:gd name="T23" fmla="*/ 176 h 192"/>
              <a:gd name="T24" fmla="*/ 42 w 184"/>
              <a:gd name="T25" fmla="*/ 154 h 192"/>
              <a:gd name="T26" fmla="*/ 63 w 184"/>
              <a:gd name="T27" fmla="*/ 129 h 192"/>
              <a:gd name="T28" fmla="*/ 85 w 184"/>
              <a:gd name="T29" fmla="*/ 101 h 192"/>
              <a:gd name="T30" fmla="*/ 110 w 184"/>
              <a:gd name="T31" fmla="*/ 75 h 192"/>
              <a:gd name="T32" fmla="*/ 134 w 184"/>
              <a:gd name="T33" fmla="*/ 50 h 192"/>
              <a:gd name="T34" fmla="*/ 159 w 184"/>
              <a:gd name="T35" fmla="*/ 28 h 192"/>
              <a:gd name="T36" fmla="*/ 181 w 184"/>
              <a:gd name="T37" fmla="*/ 11 h 192"/>
              <a:gd name="T38" fmla="*/ 184 w 184"/>
              <a:gd name="T39" fmla="*/ 6 h 192"/>
              <a:gd name="T40" fmla="*/ 181 w 184"/>
              <a:gd name="T41" fmla="*/ 11 h 192"/>
              <a:gd name="T42" fmla="*/ 184 w 184"/>
              <a:gd name="T43" fmla="*/ 6 h 192"/>
              <a:gd name="T44" fmla="*/ 183 w 184"/>
              <a:gd name="T45" fmla="*/ 3 h 192"/>
              <a:gd name="T46" fmla="*/ 179 w 184"/>
              <a:gd name="T47" fmla="*/ 0 h 192"/>
              <a:gd name="T48" fmla="*/ 174 w 184"/>
              <a:gd name="T49" fmla="*/ 1 h 192"/>
              <a:gd name="T50" fmla="*/ 171 w 184"/>
              <a:gd name="T51" fmla="*/ 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4" h="192">
                <a:moveTo>
                  <a:pt x="171" y="6"/>
                </a:moveTo>
                <a:lnTo>
                  <a:pt x="174" y="1"/>
                </a:lnTo>
                <a:lnTo>
                  <a:pt x="151" y="18"/>
                </a:lnTo>
                <a:lnTo>
                  <a:pt x="126" y="40"/>
                </a:lnTo>
                <a:lnTo>
                  <a:pt x="100" y="68"/>
                </a:lnTo>
                <a:lnTo>
                  <a:pt x="75" y="94"/>
                </a:lnTo>
                <a:lnTo>
                  <a:pt x="53" y="121"/>
                </a:lnTo>
                <a:lnTo>
                  <a:pt x="32" y="146"/>
                </a:lnTo>
                <a:lnTo>
                  <a:pt x="14" y="169"/>
                </a:lnTo>
                <a:lnTo>
                  <a:pt x="0" y="185"/>
                </a:lnTo>
                <a:lnTo>
                  <a:pt x="10" y="192"/>
                </a:lnTo>
                <a:lnTo>
                  <a:pt x="24" y="176"/>
                </a:lnTo>
                <a:lnTo>
                  <a:pt x="42" y="154"/>
                </a:lnTo>
                <a:lnTo>
                  <a:pt x="63" y="129"/>
                </a:lnTo>
                <a:lnTo>
                  <a:pt x="85" y="101"/>
                </a:lnTo>
                <a:lnTo>
                  <a:pt x="110" y="75"/>
                </a:lnTo>
                <a:lnTo>
                  <a:pt x="134" y="50"/>
                </a:lnTo>
                <a:lnTo>
                  <a:pt x="159" y="28"/>
                </a:lnTo>
                <a:lnTo>
                  <a:pt x="181" y="11"/>
                </a:lnTo>
                <a:lnTo>
                  <a:pt x="184" y="6"/>
                </a:lnTo>
                <a:lnTo>
                  <a:pt x="181" y="11"/>
                </a:lnTo>
                <a:lnTo>
                  <a:pt x="184" y="6"/>
                </a:lnTo>
                <a:lnTo>
                  <a:pt x="183" y="3"/>
                </a:lnTo>
                <a:lnTo>
                  <a:pt x="179" y="0"/>
                </a:lnTo>
                <a:lnTo>
                  <a:pt x="174" y="1"/>
                </a:lnTo>
                <a:lnTo>
                  <a:pt x="171"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8" name="Freeform 150">
            <a:extLst>
              <a:ext uri="{FF2B5EF4-FFF2-40B4-BE49-F238E27FC236}">
                <a16:creationId xmlns:a16="http://schemas.microsoft.com/office/drawing/2014/main" id="{63065465-CD90-9389-58EF-7297945B131F}"/>
              </a:ext>
            </a:extLst>
          </p:cNvPr>
          <p:cNvSpPr>
            <a:spLocks noChangeAspect="1"/>
          </p:cNvSpPr>
          <p:nvPr/>
        </p:nvSpPr>
        <p:spPr bwMode="auto">
          <a:xfrm>
            <a:off x="5772150" y="2764976"/>
            <a:ext cx="9525" cy="115888"/>
          </a:xfrm>
          <a:custGeom>
            <a:avLst/>
            <a:gdLst>
              <a:gd name="T0" fmla="*/ 12 w 13"/>
              <a:gd name="T1" fmla="*/ 2 h 153"/>
              <a:gd name="T2" fmla="*/ 0 w 13"/>
              <a:gd name="T3" fmla="*/ 6 h 153"/>
              <a:gd name="T4" fmla="*/ 0 w 13"/>
              <a:gd name="T5" fmla="*/ 153 h 153"/>
              <a:gd name="T6" fmla="*/ 13 w 13"/>
              <a:gd name="T7" fmla="*/ 153 h 153"/>
              <a:gd name="T8" fmla="*/ 13 w 13"/>
              <a:gd name="T9" fmla="*/ 6 h 153"/>
              <a:gd name="T10" fmla="*/ 2 w 13"/>
              <a:gd name="T11" fmla="*/ 10 h 153"/>
              <a:gd name="T12" fmla="*/ 13 w 13"/>
              <a:gd name="T13" fmla="*/ 6 h 153"/>
              <a:gd name="T14" fmla="*/ 10 w 13"/>
              <a:gd name="T15" fmla="*/ 2 h 153"/>
              <a:gd name="T16" fmla="*/ 7 w 13"/>
              <a:gd name="T17" fmla="*/ 0 h 153"/>
              <a:gd name="T18" fmla="*/ 3 w 13"/>
              <a:gd name="T19" fmla="*/ 2 h 153"/>
              <a:gd name="T20" fmla="*/ 0 w 13"/>
              <a:gd name="T21" fmla="*/ 6 h 153"/>
              <a:gd name="T22" fmla="*/ 12 w 13"/>
              <a:gd name="T23" fmla="*/ 2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153">
                <a:moveTo>
                  <a:pt x="12" y="2"/>
                </a:moveTo>
                <a:lnTo>
                  <a:pt x="0" y="6"/>
                </a:lnTo>
                <a:lnTo>
                  <a:pt x="0" y="153"/>
                </a:lnTo>
                <a:lnTo>
                  <a:pt x="13" y="153"/>
                </a:lnTo>
                <a:lnTo>
                  <a:pt x="13" y="6"/>
                </a:lnTo>
                <a:lnTo>
                  <a:pt x="2" y="10"/>
                </a:lnTo>
                <a:lnTo>
                  <a:pt x="13" y="6"/>
                </a:lnTo>
                <a:lnTo>
                  <a:pt x="10" y="2"/>
                </a:lnTo>
                <a:lnTo>
                  <a:pt x="7" y="0"/>
                </a:lnTo>
                <a:lnTo>
                  <a:pt x="3" y="2"/>
                </a:lnTo>
                <a:lnTo>
                  <a:pt x="0" y="6"/>
                </a:lnTo>
                <a:lnTo>
                  <a:pt x="12"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9" name="Freeform 151">
            <a:extLst>
              <a:ext uri="{FF2B5EF4-FFF2-40B4-BE49-F238E27FC236}">
                <a16:creationId xmlns:a16="http://schemas.microsoft.com/office/drawing/2014/main" id="{658E39CF-416D-4F29-61B8-A734229D1DC4}"/>
              </a:ext>
            </a:extLst>
          </p:cNvPr>
          <p:cNvSpPr>
            <a:spLocks noChangeAspect="1"/>
          </p:cNvSpPr>
          <p:nvPr/>
        </p:nvSpPr>
        <p:spPr bwMode="auto">
          <a:xfrm>
            <a:off x="5772150" y="2768151"/>
            <a:ext cx="52388" cy="61913"/>
          </a:xfrm>
          <a:custGeom>
            <a:avLst/>
            <a:gdLst>
              <a:gd name="T0" fmla="*/ 68 w 68"/>
              <a:gd name="T1" fmla="*/ 78 h 84"/>
              <a:gd name="T2" fmla="*/ 67 w 68"/>
              <a:gd name="T3" fmla="*/ 74 h 84"/>
              <a:gd name="T4" fmla="*/ 10 w 68"/>
              <a:gd name="T5" fmla="*/ 0 h 84"/>
              <a:gd name="T6" fmla="*/ 0 w 68"/>
              <a:gd name="T7" fmla="*/ 8 h 84"/>
              <a:gd name="T8" fmla="*/ 57 w 68"/>
              <a:gd name="T9" fmla="*/ 82 h 84"/>
              <a:gd name="T10" fmla="*/ 56 w 68"/>
              <a:gd name="T11" fmla="*/ 78 h 84"/>
              <a:gd name="T12" fmla="*/ 57 w 68"/>
              <a:gd name="T13" fmla="*/ 82 h 84"/>
              <a:gd name="T14" fmla="*/ 62 w 68"/>
              <a:gd name="T15" fmla="*/ 84 h 84"/>
              <a:gd name="T16" fmla="*/ 66 w 68"/>
              <a:gd name="T17" fmla="*/ 83 h 84"/>
              <a:gd name="T18" fmla="*/ 68 w 68"/>
              <a:gd name="T19" fmla="*/ 79 h 84"/>
              <a:gd name="T20" fmla="*/ 67 w 68"/>
              <a:gd name="T21" fmla="*/ 74 h 84"/>
              <a:gd name="T22" fmla="*/ 68 w 68"/>
              <a:gd name="T23" fmla="*/ 7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84">
                <a:moveTo>
                  <a:pt x="68" y="78"/>
                </a:moveTo>
                <a:lnTo>
                  <a:pt x="67" y="74"/>
                </a:lnTo>
                <a:lnTo>
                  <a:pt x="10" y="0"/>
                </a:lnTo>
                <a:lnTo>
                  <a:pt x="0" y="8"/>
                </a:lnTo>
                <a:lnTo>
                  <a:pt x="57" y="82"/>
                </a:lnTo>
                <a:lnTo>
                  <a:pt x="56" y="78"/>
                </a:lnTo>
                <a:lnTo>
                  <a:pt x="57" y="82"/>
                </a:lnTo>
                <a:lnTo>
                  <a:pt x="62" y="84"/>
                </a:lnTo>
                <a:lnTo>
                  <a:pt x="66" y="83"/>
                </a:lnTo>
                <a:lnTo>
                  <a:pt x="68" y="79"/>
                </a:lnTo>
                <a:lnTo>
                  <a:pt x="67" y="74"/>
                </a:lnTo>
                <a:lnTo>
                  <a:pt x="68" y="7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0" name="Freeform 152">
            <a:extLst>
              <a:ext uri="{FF2B5EF4-FFF2-40B4-BE49-F238E27FC236}">
                <a16:creationId xmlns:a16="http://schemas.microsoft.com/office/drawing/2014/main" id="{5B9F3B47-1EAA-68F4-07B0-B53DA710458F}"/>
              </a:ext>
            </a:extLst>
          </p:cNvPr>
          <p:cNvSpPr>
            <a:spLocks noChangeAspect="1"/>
          </p:cNvSpPr>
          <p:nvPr/>
        </p:nvSpPr>
        <p:spPr bwMode="auto">
          <a:xfrm>
            <a:off x="5815013" y="2825301"/>
            <a:ext cx="9525" cy="115888"/>
          </a:xfrm>
          <a:custGeom>
            <a:avLst/>
            <a:gdLst>
              <a:gd name="T0" fmla="*/ 6 w 12"/>
              <a:gd name="T1" fmla="*/ 141 h 153"/>
              <a:gd name="T2" fmla="*/ 12 w 12"/>
              <a:gd name="T3" fmla="*/ 147 h 153"/>
              <a:gd name="T4" fmla="*/ 12 w 12"/>
              <a:gd name="T5" fmla="*/ 0 h 153"/>
              <a:gd name="T6" fmla="*/ 0 w 12"/>
              <a:gd name="T7" fmla="*/ 0 h 153"/>
              <a:gd name="T8" fmla="*/ 0 w 12"/>
              <a:gd name="T9" fmla="*/ 147 h 153"/>
              <a:gd name="T10" fmla="*/ 6 w 12"/>
              <a:gd name="T11" fmla="*/ 153 h 153"/>
              <a:gd name="T12" fmla="*/ 0 w 12"/>
              <a:gd name="T13" fmla="*/ 147 h 153"/>
              <a:gd name="T14" fmla="*/ 2 w 12"/>
              <a:gd name="T15" fmla="*/ 151 h 153"/>
              <a:gd name="T16" fmla="*/ 6 w 12"/>
              <a:gd name="T17" fmla="*/ 152 h 153"/>
              <a:gd name="T18" fmla="*/ 10 w 12"/>
              <a:gd name="T19" fmla="*/ 151 h 153"/>
              <a:gd name="T20" fmla="*/ 12 w 12"/>
              <a:gd name="T21" fmla="*/ 147 h 153"/>
              <a:gd name="T22" fmla="*/ 6 w 12"/>
              <a:gd name="T23" fmla="*/ 1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153">
                <a:moveTo>
                  <a:pt x="6" y="141"/>
                </a:moveTo>
                <a:lnTo>
                  <a:pt x="12" y="147"/>
                </a:lnTo>
                <a:lnTo>
                  <a:pt x="12" y="0"/>
                </a:lnTo>
                <a:lnTo>
                  <a:pt x="0" y="0"/>
                </a:lnTo>
                <a:lnTo>
                  <a:pt x="0" y="147"/>
                </a:lnTo>
                <a:lnTo>
                  <a:pt x="6" y="153"/>
                </a:lnTo>
                <a:lnTo>
                  <a:pt x="0" y="147"/>
                </a:lnTo>
                <a:lnTo>
                  <a:pt x="2" y="151"/>
                </a:lnTo>
                <a:lnTo>
                  <a:pt x="6" y="152"/>
                </a:lnTo>
                <a:lnTo>
                  <a:pt x="10" y="151"/>
                </a:lnTo>
                <a:lnTo>
                  <a:pt x="12" y="147"/>
                </a:lnTo>
                <a:lnTo>
                  <a:pt x="6" y="1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1" name="Freeform 153">
            <a:extLst>
              <a:ext uri="{FF2B5EF4-FFF2-40B4-BE49-F238E27FC236}">
                <a16:creationId xmlns:a16="http://schemas.microsoft.com/office/drawing/2014/main" id="{051C1A33-4DB8-00F8-723A-C5548E301889}"/>
              </a:ext>
            </a:extLst>
          </p:cNvPr>
          <p:cNvSpPr>
            <a:spLocks noChangeAspect="1"/>
          </p:cNvSpPr>
          <p:nvPr/>
        </p:nvSpPr>
        <p:spPr bwMode="auto">
          <a:xfrm>
            <a:off x="5818188" y="2931664"/>
            <a:ext cx="93662" cy="117475"/>
          </a:xfrm>
          <a:custGeom>
            <a:avLst/>
            <a:gdLst>
              <a:gd name="T0" fmla="*/ 110 w 122"/>
              <a:gd name="T1" fmla="*/ 151 h 156"/>
              <a:gd name="T2" fmla="*/ 122 w 122"/>
              <a:gd name="T3" fmla="*/ 151 h 156"/>
              <a:gd name="T4" fmla="*/ 120 w 122"/>
              <a:gd name="T5" fmla="*/ 123 h 156"/>
              <a:gd name="T6" fmla="*/ 112 w 122"/>
              <a:gd name="T7" fmla="*/ 96 h 156"/>
              <a:gd name="T8" fmla="*/ 100 w 122"/>
              <a:gd name="T9" fmla="*/ 71 h 156"/>
              <a:gd name="T10" fmla="*/ 85 w 122"/>
              <a:gd name="T11" fmla="*/ 48 h 156"/>
              <a:gd name="T12" fmla="*/ 66 w 122"/>
              <a:gd name="T13" fmla="*/ 29 h 156"/>
              <a:gd name="T14" fmla="*/ 45 w 122"/>
              <a:gd name="T15" fmla="*/ 14 h 156"/>
              <a:gd name="T16" fmla="*/ 22 w 122"/>
              <a:gd name="T17" fmla="*/ 4 h 156"/>
              <a:gd name="T18" fmla="*/ 0 w 122"/>
              <a:gd name="T19" fmla="*/ 0 h 156"/>
              <a:gd name="T20" fmla="*/ 0 w 122"/>
              <a:gd name="T21" fmla="*/ 12 h 156"/>
              <a:gd name="T22" fmla="*/ 20 w 122"/>
              <a:gd name="T23" fmla="*/ 16 h 156"/>
              <a:gd name="T24" fmla="*/ 40 w 122"/>
              <a:gd name="T25" fmla="*/ 24 h 156"/>
              <a:gd name="T26" fmla="*/ 59 w 122"/>
              <a:gd name="T27" fmla="*/ 38 h 156"/>
              <a:gd name="T28" fmla="*/ 75 w 122"/>
              <a:gd name="T29" fmla="*/ 56 h 156"/>
              <a:gd name="T30" fmla="*/ 90 w 122"/>
              <a:gd name="T31" fmla="*/ 76 h 156"/>
              <a:gd name="T32" fmla="*/ 100 w 122"/>
              <a:gd name="T33" fmla="*/ 101 h 156"/>
              <a:gd name="T34" fmla="*/ 107 w 122"/>
              <a:gd name="T35" fmla="*/ 126 h 156"/>
              <a:gd name="T36" fmla="*/ 110 w 122"/>
              <a:gd name="T37" fmla="*/ 151 h 156"/>
              <a:gd name="T38" fmla="*/ 122 w 122"/>
              <a:gd name="T39" fmla="*/ 151 h 156"/>
              <a:gd name="T40" fmla="*/ 110 w 122"/>
              <a:gd name="T41" fmla="*/ 151 h 156"/>
              <a:gd name="T42" fmla="*/ 112 w 122"/>
              <a:gd name="T43" fmla="*/ 155 h 156"/>
              <a:gd name="T44" fmla="*/ 116 w 122"/>
              <a:gd name="T45" fmla="*/ 156 h 156"/>
              <a:gd name="T46" fmla="*/ 120 w 122"/>
              <a:gd name="T47" fmla="*/ 155 h 156"/>
              <a:gd name="T48" fmla="*/ 122 w 122"/>
              <a:gd name="T49" fmla="*/ 151 h 156"/>
              <a:gd name="T50" fmla="*/ 110 w 122"/>
              <a:gd name="T51" fmla="*/ 15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2" h="156">
                <a:moveTo>
                  <a:pt x="110" y="151"/>
                </a:moveTo>
                <a:lnTo>
                  <a:pt x="122" y="151"/>
                </a:lnTo>
                <a:lnTo>
                  <a:pt x="120" y="123"/>
                </a:lnTo>
                <a:lnTo>
                  <a:pt x="112" y="96"/>
                </a:lnTo>
                <a:lnTo>
                  <a:pt x="100" y="71"/>
                </a:lnTo>
                <a:lnTo>
                  <a:pt x="85" y="48"/>
                </a:lnTo>
                <a:lnTo>
                  <a:pt x="66" y="29"/>
                </a:lnTo>
                <a:lnTo>
                  <a:pt x="45" y="14"/>
                </a:lnTo>
                <a:lnTo>
                  <a:pt x="22" y="4"/>
                </a:lnTo>
                <a:lnTo>
                  <a:pt x="0" y="0"/>
                </a:lnTo>
                <a:lnTo>
                  <a:pt x="0" y="12"/>
                </a:lnTo>
                <a:lnTo>
                  <a:pt x="20" y="16"/>
                </a:lnTo>
                <a:lnTo>
                  <a:pt x="40" y="24"/>
                </a:lnTo>
                <a:lnTo>
                  <a:pt x="59" y="38"/>
                </a:lnTo>
                <a:lnTo>
                  <a:pt x="75" y="56"/>
                </a:lnTo>
                <a:lnTo>
                  <a:pt x="90" y="76"/>
                </a:lnTo>
                <a:lnTo>
                  <a:pt x="100" y="101"/>
                </a:lnTo>
                <a:lnTo>
                  <a:pt x="107" y="126"/>
                </a:lnTo>
                <a:lnTo>
                  <a:pt x="110" y="151"/>
                </a:lnTo>
                <a:lnTo>
                  <a:pt x="122" y="151"/>
                </a:lnTo>
                <a:lnTo>
                  <a:pt x="110" y="151"/>
                </a:lnTo>
                <a:lnTo>
                  <a:pt x="112" y="155"/>
                </a:lnTo>
                <a:lnTo>
                  <a:pt x="116" y="156"/>
                </a:lnTo>
                <a:lnTo>
                  <a:pt x="120" y="155"/>
                </a:lnTo>
                <a:lnTo>
                  <a:pt x="122" y="151"/>
                </a:lnTo>
                <a:lnTo>
                  <a:pt x="110"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2" name="Freeform 154">
            <a:extLst>
              <a:ext uri="{FF2B5EF4-FFF2-40B4-BE49-F238E27FC236}">
                <a16:creationId xmlns:a16="http://schemas.microsoft.com/office/drawing/2014/main" id="{BD367BA9-7D86-A5DB-A427-207D3675440A}"/>
              </a:ext>
            </a:extLst>
          </p:cNvPr>
          <p:cNvSpPr>
            <a:spLocks noChangeAspect="1"/>
          </p:cNvSpPr>
          <p:nvPr/>
        </p:nvSpPr>
        <p:spPr bwMode="auto">
          <a:xfrm>
            <a:off x="5902325" y="2782439"/>
            <a:ext cx="125413" cy="261937"/>
          </a:xfrm>
          <a:custGeom>
            <a:avLst/>
            <a:gdLst>
              <a:gd name="T0" fmla="*/ 161 w 167"/>
              <a:gd name="T1" fmla="*/ 0 h 348"/>
              <a:gd name="T2" fmla="*/ 156 w 167"/>
              <a:gd name="T3" fmla="*/ 2 h 348"/>
              <a:gd name="T4" fmla="*/ 149 w 167"/>
              <a:gd name="T5" fmla="*/ 11 h 348"/>
              <a:gd name="T6" fmla="*/ 142 w 167"/>
              <a:gd name="T7" fmla="*/ 25 h 348"/>
              <a:gd name="T8" fmla="*/ 132 w 167"/>
              <a:gd name="T9" fmla="*/ 42 h 348"/>
              <a:gd name="T10" fmla="*/ 121 w 167"/>
              <a:gd name="T11" fmla="*/ 62 h 348"/>
              <a:gd name="T12" fmla="*/ 108 w 167"/>
              <a:gd name="T13" fmla="*/ 83 h 348"/>
              <a:gd name="T14" fmla="*/ 96 w 167"/>
              <a:gd name="T15" fmla="*/ 108 h 348"/>
              <a:gd name="T16" fmla="*/ 82 w 167"/>
              <a:gd name="T17" fmla="*/ 134 h 348"/>
              <a:gd name="T18" fmla="*/ 68 w 167"/>
              <a:gd name="T19" fmla="*/ 161 h 348"/>
              <a:gd name="T20" fmla="*/ 55 w 167"/>
              <a:gd name="T21" fmla="*/ 188 h 348"/>
              <a:gd name="T22" fmla="*/ 42 w 167"/>
              <a:gd name="T23" fmla="*/ 216 h 348"/>
              <a:gd name="T24" fmla="*/ 31 w 167"/>
              <a:gd name="T25" fmla="*/ 242 h 348"/>
              <a:gd name="T26" fmla="*/ 20 w 167"/>
              <a:gd name="T27" fmla="*/ 267 h 348"/>
              <a:gd name="T28" fmla="*/ 12 w 167"/>
              <a:gd name="T29" fmla="*/ 290 h 348"/>
              <a:gd name="T30" fmla="*/ 5 w 167"/>
              <a:gd name="T31" fmla="*/ 313 h 348"/>
              <a:gd name="T32" fmla="*/ 1 w 167"/>
              <a:gd name="T33" fmla="*/ 332 h 348"/>
              <a:gd name="T34" fmla="*/ 0 w 167"/>
              <a:gd name="T35" fmla="*/ 348 h 348"/>
              <a:gd name="T36" fmla="*/ 12 w 167"/>
              <a:gd name="T37" fmla="*/ 348 h 348"/>
              <a:gd name="T38" fmla="*/ 13 w 167"/>
              <a:gd name="T39" fmla="*/ 334 h 348"/>
              <a:gd name="T40" fmla="*/ 17 w 167"/>
              <a:gd name="T41" fmla="*/ 315 h 348"/>
              <a:gd name="T42" fmla="*/ 25 w 167"/>
              <a:gd name="T43" fmla="*/ 295 h 348"/>
              <a:gd name="T44" fmla="*/ 32 w 167"/>
              <a:gd name="T45" fmla="*/ 272 h 348"/>
              <a:gd name="T46" fmla="*/ 43 w 167"/>
              <a:gd name="T47" fmla="*/ 247 h 348"/>
              <a:gd name="T48" fmla="*/ 55 w 167"/>
              <a:gd name="T49" fmla="*/ 221 h 348"/>
              <a:gd name="T50" fmla="*/ 67 w 167"/>
              <a:gd name="T51" fmla="*/ 193 h 348"/>
              <a:gd name="T52" fmla="*/ 78 w 167"/>
              <a:gd name="T53" fmla="*/ 166 h 348"/>
              <a:gd name="T54" fmla="*/ 92 w 167"/>
              <a:gd name="T55" fmla="*/ 139 h 348"/>
              <a:gd name="T56" fmla="*/ 106 w 167"/>
              <a:gd name="T57" fmla="*/ 113 h 348"/>
              <a:gd name="T58" fmla="*/ 118 w 167"/>
              <a:gd name="T59" fmla="*/ 88 h 348"/>
              <a:gd name="T60" fmla="*/ 131 w 167"/>
              <a:gd name="T61" fmla="*/ 67 h 348"/>
              <a:gd name="T62" fmla="*/ 142 w 167"/>
              <a:gd name="T63" fmla="*/ 47 h 348"/>
              <a:gd name="T64" fmla="*/ 152 w 167"/>
              <a:gd name="T65" fmla="*/ 30 h 348"/>
              <a:gd name="T66" fmla="*/ 159 w 167"/>
              <a:gd name="T67" fmla="*/ 18 h 348"/>
              <a:gd name="T68" fmla="*/ 166 w 167"/>
              <a:gd name="T69" fmla="*/ 10 h 348"/>
              <a:gd name="T70" fmla="*/ 161 w 167"/>
              <a:gd name="T71" fmla="*/ 12 h 348"/>
              <a:gd name="T72" fmla="*/ 166 w 167"/>
              <a:gd name="T73" fmla="*/ 10 h 348"/>
              <a:gd name="T74" fmla="*/ 167 w 167"/>
              <a:gd name="T75" fmla="*/ 5 h 348"/>
              <a:gd name="T76" fmla="*/ 164 w 167"/>
              <a:gd name="T77" fmla="*/ 1 h 348"/>
              <a:gd name="T78" fmla="*/ 161 w 167"/>
              <a:gd name="T79" fmla="*/ 0 h 348"/>
              <a:gd name="T80" fmla="*/ 156 w 167"/>
              <a:gd name="T81" fmla="*/ 2 h 348"/>
              <a:gd name="T82" fmla="*/ 161 w 167"/>
              <a:gd name="T83" fmla="*/ 0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7" h="348">
                <a:moveTo>
                  <a:pt x="161" y="0"/>
                </a:moveTo>
                <a:lnTo>
                  <a:pt x="156" y="2"/>
                </a:lnTo>
                <a:lnTo>
                  <a:pt x="149" y="11"/>
                </a:lnTo>
                <a:lnTo>
                  <a:pt x="142" y="25"/>
                </a:lnTo>
                <a:lnTo>
                  <a:pt x="132" y="42"/>
                </a:lnTo>
                <a:lnTo>
                  <a:pt x="121" y="62"/>
                </a:lnTo>
                <a:lnTo>
                  <a:pt x="108" y="83"/>
                </a:lnTo>
                <a:lnTo>
                  <a:pt x="96" y="108"/>
                </a:lnTo>
                <a:lnTo>
                  <a:pt x="82" y="134"/>
                </a:lnTo>
                <a:lnTo>
                  <a:pt x="68" y="161"/>
                </a:lnTo>
                <a:lnTo>
                  <a:pt x="55" y="188"/>
                </a:lnTo>
                <a:lnTo>
                  <a:pt x="42" y="216"/>
                </a:lnTo>
                <a:lnTo>
                  <a:pt x="31" y="242"/>
                </a:lnTo>
                <a:lnTo>
                  <a:pt x="20" y="267"/>
                </a:lnTo>
                <a:lnTo>
                  <a:pt x="12" y="290"/>
                </a:lnTo>
                <a:lnTo>
                  <a:pt x="5" y="313"/>
                </a:lnTo>
                <a:lnTo>
                  <a:pt x="1" y="332"/>
                </a:lnTo>
                <a:lnTo>
                  <a:pt x="0" y="348"/>
                </a:lnTo>
                <a:lnTo>
                  <a:pt x="12" y="348"/>
                </a:lnTo>
                <a:lnTo>
                  <a:pt x="13" y="334"/>
                </a:lnTo>
                <a:lnTo>
                  <a:pt x="17" y="315"/>
                </a:lnTo>
                <a:lnTo>
                  <a:pt x="25" y="295"/>
                </a:lnTo>
                <a:lnTo>
                  <a:pt x="32" y="272"/>
                </a:lnTo>
                <a:lnTo>
                  <a:pt x="43" y="247"/>
                </a:lnTo>
                <a:lnTo>
                  <a:pt x="55" y="221"/>
                </a:lnTo>
                <a:lnTo>
                  <a:pt x="67" y="193"/>
                </a:lnTo>
                <a:lnTo>
                  <a:pt x="78" y="166"/>
                </a:lnTo>
                <a:lnTo>
                  <a:pt x="92" y="139"/>
                </a:lnTo>
                <a:lnTo>
                  <a:pt x="106" y="113"/>
                </a:lnTo>
                <a:lnTo>
                  <a:pt x="118" y="88"/>
                </a:lnTo>
                <a:lnTo>
                  <a:pt x="131" y="67"/>
                </a:lnTo>
                <a:lnTo>
                  <a:pt x="142" y="47"/>
                </a:lnTo>
                <a:lnTo>
                  <a:pt x="152" y="30"/>
                </a:lnTo>
                <a:lnTo>
                  <a:pt x="159" y="18"/>
                </a:lnTo>
                <a:lnTo>
                  <a:pt x="166" y="10"/>
                </a:lnTo>
                <a:lnTo>
                  <a:pt x="161" y="12"/>
                </a:lnTo>
                <a:lnTo>
                  <a:pt x="166" y="10"/>
                </a:lnTo>
                <a:lnTo>
                  <a:pt x="167" y="5"/>
                </a:lnTo>
                <a:lnTo>
                  <a:pt x="164" y="1"/>
                </a:lnTo>
                <a:lnTo>
                  <a:pt x="161" y="0"/>
                </a:lnTo>
                <a:lnTo>
                  <a:pt x="156" y="2"/>
                </a:lnTo>
                <a:lnTo>
                  <a:pt x="16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3" name="Freeform 155">
            <a:extLst>
              <a:ext uri="{FF2B5EF4-FFF2-40B4-BE49-F238E27FC236}">
                <a16:creationId xmlns:a16="http://schemas.microsoft.com/office/drawing/2014/main" id="{C70CD8D6-06F3-C2AC-4D4D-FE6E86C05A40}"/>
              </a:ext>
            </a:extLst>
          </p:cNvPr>
          <p:cNvSpPr>
            <a:spLocks noChangeAspect="1"/>
          </p:cNvSpPr>
          <p:nvPr/>
        </p:nvSpPr>
        <p:spPr bwMode="auto">
          <a:xfrm>
            <a:off x="6024563" y="2782439"/>
            <a:ext cx="63500" cy="46037"/>
          </a:xfrm>
          <a:custGeom>
            <a:avLst/>
            <a:gdLst>
              <a:gd name="T0" fmla="*/ 75 w 86"/>
              <a:gd name="T1" fmla="*/ 48 h 60"/>
              <a:gd name="T2" fmla="*/ 80 w 86"/>
              <a:gd name="T3" fmla="*/ 47 h 60"/>
              <a:gd name="T4" fmla="*/ 71 w 86"/>
              <a:gd name="T5" fmla="*/ 45 h 60"/>
              <a:gd name="T6" fmla="*/ 62 w 86"/>
              <a:gd name="T7" fmla="*/ 41 h 60"/>
              <a:gd name="T8" fmla="*/ 52 w 86"/>
              <a:gd name="T9" fmla="*/ 32 h 60"/>
              <a:gd name="T10" fmla="*/ 42 w 86"/>
              <a:gd name="T11" fmla="*/ 23 h 60"/>
              <a:gd name="T12" fmla="*/ 33 w 86"/>
              <a:gd name="T13" fmla="*/ 15 h 60"/>
              <a:gd name="T14" fmla="*/ 23 w 86"/>
              <a:gd name="T15" fmla="*/ 7 h 60"/>
              <a:gd name="T16" fmla="*/ 11 w 86"/>
              <a:gd name="T17" fmla="*/ 1 h 60"/>
              <a:gd name="T18" fmla="*/ 0 w 86"/>
              <a:gd name="T19" fmla="*/ 0 h 60"/>
              <a:gd name="T20" fmla="*/ 0 w 86"/>
              <a:gd name="T21" fmla="*/ 12 h 60"/>
              <a:gd name="T22" fmla="*/ 8 w 86"/>
              <a:gd name="T23" fmla="*/ 13 h 60"/>
              <a:gd name="T24" fmla="*/ 16 w 86"/>
              <a:gd name="T25" fmla="*/ 17 h 60"/>
              <a:gd name="T26" fmla="*/ 26 w 86"/>
              <a:gd name="T27" fmla="*/ 25 h 60"/>
              <a:gd name="T28" fmla="*/ 35 w 86"/>
              <a:gd name="T29" fmla="*/ 33 h 60"/>
              <a:gd name="T30" fmla="*/ 45 w 86"/>
              <a:gd name="T31" fmla="*/ 42 h 60"/>
              <a:gd name="T32" fmla="*/ 55 w 86"/>
              <a:gd name="T33" fmla="*/ 51 h 60"/>
              <a:gd name="T34" fmla="*/ 66 w 86"/>
              <a:gd name="T35" fmla="*/ 57 h 60"/>
              <a:gd name="T36" fmla="*/ 80 w 86"/>
              <a:gd name="T37" fmla="*/ 60 h 60"/>
              <a:gd name="T38" fmla="*/ 85 w 86"/>
              <a:gd name="T39" fmla="*/ 58 h 60"/>
              <a:gd name="T40" fmla="*/ 80 w 86"/>
              <a:gd name="T41" fmla="*/ 60 h 60"/>
              <a:gd name="T42" fmla="*/ 83 w 86"/>
              <a:gd name="T43" fmla="*/ 57 h 60"/>
              <a:gd name="T44" fmla="*/ 86 w 86"/>
              <a:gd name="T45" fmla="*/ 53 h 60"/>
              <a:gd name="T46" fmla="*/ 83 w 86"/>
              <a:gd name="T47" fmla="*/ 50 h 60"/>
              <a:gd name="T48" fmla="*/ 80 w 86"/>
              <a:gd name="T49" fmla="*/ 47 h 60"/>
              <a:gd name="T50" fmla="*/ 75 w 86"/>
              <a:gd name="T51" fmla="*/ 4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60">
                <a:moveTo>
                  <a:pt x="75" y="48"/>
                </a:moveTo>
                <a:lnTo>
                  <a:pt x="80" y="47"/>
                </a:lnTo>
                <a:lnTo>
                  <a:pt x="71" y="45"/>
                </a:lnTo>
                <a:lnTo>
                  <a:pt x="62" y="41"/>
                </a:lnTo>
                <a:lnTo>
                  <a:pt x="52" y="32"/>
                </a:lnTo>
                <a:lnTo>
                  <a:pt x="42" y="23"/>
                </a:lnTo>
                <a:lnTo>
                  <a:pt x="33" y="15"/>
                </a:lnTo>
                <a:lnTo>
                  <a:pt x="23" y="7"/>
                </a:lnTo>
                <a:lnTo>
                  <a:pt x="11" y="1"/>
                </a:lnTo>
                <a:lnTo>
                  <a:pt x="0" y="0"/>
                </a:lnTo>
                <a:lnTo>
                  <a:pt x="0" y="12"/>
                </a:lnTo>
                <a:lnTo>
                  <a:pt x="8" y="13"/>
                </a:lnTo>
                <a:lnTo>
                  <a:pt x="16" y="17"/>
                </a:lnTo>
                <a:lnTo>
                  <a:pt x="26" y="25"/>
                </a:lnTo>
                <a:lnTo>
                  <a:pt x="35" y="33"/>
                </a:lnTo>
                <a:lnTo>
                  <a:pt x="45" y="42"/>
                </a:lnTo>
                <a:lnTo>
                  <a:pt x="55" y="51"/>
                </a:lnTo>
                <a:lnTo>
                  <a:pt x="66" y="57"/>
                </a:lnTo>
                <a:lnTo>
                  <a:pt x="80" y="60"/>
                </a:lnTo>
                <a:lnTo>
                  <a:pt x="85" y="58"/>
                </a:lnTo>
                <a:lnTo>
                  <a:pt x="80" y="60"/>
                </a:lnTo>
                <a:lnTo>
                  <a:pt x="83" y="57"/>
                </a:lnTo>
                <a:lnTo>
                  <a:pt x="86" y="53"/>
                </a:lnTo>
                <a:lnTo>
                  <a:pt x="83" y="50"/>
                </a:lnTo>
                <a:lnTo>
                  <a:pt x="80" y="47"/>
                </a:lnTo>
                <a:lnTo>
                  <a:pt x="75" y="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4" name="Freeform 156">
            <a:extLst>
              <a:ext uri="{FF2B5EF4-FFF2-40B4-BE49-F238E27FC236}">
                <a16:creationId xmlns:a16="http://schemas.microsoft.com/office/drawing/2014/main" id="{8BDE099B-83D1-DA7E-85C0-5A450FDF7308}"/>
              </a:ext>
            </a:extLst>
          </p:cNvPr>
          <p:cNvSpPr>
            <a:spLocks noChangeAspect="1"/>
          </p:cNvSpPr>
          <p:nvPr/>
        </p:nvSpPr>
        <p:spPr bwMode="auto">
          <a:xfrm>
            <a:off x="6080125" y="2795139"/>
            <a:ext cx="33338" cy="33337"/>
          </a:xfrm>
          <a:custGeom>
            <a:avLst/>
            <a:gdLst>
              <a:gd name="T0" fmla="*/ 36 w 43"/>
              <a:gd name="T1" fmla="*/ 1 h 43"/>
              <a:gd name="T2" fmla="*/ 31 w 43"/>
              <a:gd name="T3" fmla="*/ 2 h 43"/>
              <a:gd name="T4" fmla="*/ 0 w 43"/>
              <a:gd name="T5" fmla="*/ 33 h 43"/>
              <a:gd name="T6" fmla="*/ 10 w 43"/>
              <a:gd name="T7" fmla="*/ 43 h 43"/>
              <a:gd name="T8" fmla="*/ 41 w 43"/>
              <a:gd name="T9" fmla="*/ 12 h 43"/>
              <a:gd name="T10" fmla="*/ 36 w 43"/>
              <a:gd name="T11" fmla="*/ 13 h 43"/>
              <a:gd name="T12" fmla="*/ 41 w 43"/>
              <a:gd name="T13" fmla="*/ 12 h 43"/>
              <a:gd name="T14" fmla="*/ 43 w 43"/>
              <a:gd name="T15" fmla="*/ 7 h 43"/>
              <a:gd name="T16" fmla="*/ 41 w 43"/>
              <a:gd name="T17" fmla="*/ 2 h 43"/>
              <a:gd name="T18" fmla="*/ 36 w 43"/>
              <a:gd name="T19" fmla="*/ 0 h 43"/>
              <a:gd name="T20" fmla="*/ 31 w 43"/>
              <a:gd name="T21" fmla="*/ 2 h 43"/>
              <a:gd name="T22" fmla="*/ 36 w 43"/>
              <a:gd name="T23" fmla="*/ 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3" h="43">
                <a:moveTo>
                  <a:pt x="36" y="1"/>
                </a:moveTo>
                <a:lnTo>
                  <a:pt x="31" y="2"/>
                </a:lnTo>
                <a:lnTo>
                  <a:pt x="0" y="33"/>
                </a:lnTo>
                <a:lnTo>
                  <a:pt x="10" y="43"/>
                </a:lnTo>
                <a:lnTo>
                  <a:pt x="41" y="12"/>
                </a:lnTo>
                <a:lnTo>
                  <a:pt x="36" y="13"/>
                </a:lnTo>
                <a:lnTo>
                  <a:pt x="41" y="12"/>
                </a:lnTo>
                <a:lnTo>
                  <a:pt x="43" y="7"/>
                </a:lnTo>
                <a:lnTo>
                  <a:pt x="41" y="2"/>
                </a:lnTo>
                <a:lnTo>
                  <a:pt x="36" y="0"/>
                </a:lnTo>
                <a:lnTo>
                  <a:pt x="31" y="2"/>
                </a:lnTo>
                <a:lnTo>
                  <a:pt x="36"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5" name="Freeform 157">
            <a:extLst>
              <a:ext uri="{FF2B5EF4-FFF2-40B4-BE49-F238E27FC236}">
                <a16:creationId xmlns:a16="http://schemas.microsoft.com/office/drawing/2014/main" id="{814AED2F-6DCF-CEB0-B7D6-824AE454C529}"/>
              </a:ext>
            </a:extLst>
          </p:cNvPr>
          <p:cNvSpPr>
            <a:spLocks noChangeAspect="1"/>
          </p:cNvSpPr>
          <p:nvPr/>
        </p:nvSpPr>
        <p:spPr bwMode="auto">
          <a:xfrm>
            <a:off x="6107113" y="2795139"/>
            <a:ext cx="73025" cy="33337"/>
          </a:xfrm>
          <a:custGeom>
            <a:avLst/>
            <a:gdLst>
              <a:gd name="T0" fmla="*/ 85 w 97"/>
              <a:gd name="T1" fmla="*/ 37 h 44"/>
              <a:gd name="T2" fmla="*/ 91 w 97"/>
              <a:gd name="T3" fmla="*/ 31 h 44"/>
              <a:gd name="T4" fmla="*/ 81 w 97"/>
              <a:gd name="T5" fmla="*/ 30 h 44"/>
              <a:gd name="T6" fmla="*/ 70 w 97"/>
              <a:gd name="T7" fmla="*/ 26 h 44"/>
              <a:gd name="T8" fmla="*/ 58 w 97"/>
              <a:gd name="T9" fmla="*/ 22 h 44"/>
              <a:gd name="T10" fmla="*/ 47 w 97"/>
              <a:gd name="T11" fmla="*/ 16 h 44"/>
              <a:gd name="T12" fmla="*/ 36 w 97"/>
              <a:gd name="T13" fmla="*/ 10 h 44"/>
              <a:gd name="T14" fmla="*/ 25 w 97"/>
              <a:gd name="T15" fmla="*/ 5 h 44"/>
              <a:gd name="T16" fmla="*/ 12 w 97"/>
              <a:gd name="T17" fmla="*/ 1 h 44"/>
              <a:gd name="T18" fmla="*/ 0 w 97"/>
              <a:gd name="T19" fmla="*/ 0 h 44"/>
              <a:gd name="T20" fmla="*/ 0 w 97"/>
              <a:gd name="T21" fmla="*/ 12 h 44"/>
              <a:gd name="T22" fmla="*/ 10 w 97"/>
              <a:gd name="T23" fmla="*/ 14 h 44"/>
              <a:gd name="T24" fmla="*/ 20 w 97"/>
              <a:gd name="T25" fmla="*/ 17 h 44"/>
              <a:gd name="T26" fmla="*/ 31 w 97"/>
              <a:gd name="T27" fmla="*/ 22 h 44"/>
              <a:gd name="T28" fmla="*/ 42 w 97"/>
              <a:gd name="T29" fmla="*/ 26 h 44"/>
              <a:gd name="T30" fmla="*/ 53 w 97"/>
              <a:gd name="T31" fmla="*/ 32 h 44"/>
              <a:gd name="T32" fmla="*/ 65 w 97"/>
              <a:gd name="T33" fmla="*/ 39 h 44"/>
              <a:gd name="T34" fmla="*/ 78 w 97"/>
              <a:gd name="T35" fmla="*/ 42 h 44"/>
              <a:gd name="T36" fmla="*/ 91 w 97"/>
              <a:gd name="T37" fmla="*/ 44 h 44"/>
              <a:gd name="T38" fmla="*/ 97 w 97"/>
              <a:gd name="T39" fmla="*/ 37 h 44"/>
              <a:gd name="T40" fmla="*/ 91 w 97"/>
              <a:gd name="T41" fmla="*/ 44 h 44"/>
              <a:gd name="T42" fmla="*/ 95 w 97"/>
              <a:gd name="T43" fmla="*/ 41 h 44"/>
              <a:gd name="T44" fmla="*/ 97 w 97"/>
              <a:gd name="T45" fmla="*/ 37 h 44"/>
              <a:gd name="T46" fmla="*/ 95 w 97"/>
              <a:gd name="T47" fmla="*/ 34 h 44"/>
              <a:gd name="T48" fmla="*/ 91 w 97"/>
              <a:gd name="T49" fmla="*/ 31 h 44"/>
              <a:gd name="T50" fmla="*/ 85 w 97"/>
              <a:gd name="T51" fmla="*/ 3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7" h="44">
                <a:moveTo>
                  <a:pt x="85" y="37"/>
                </a:moveTo>
                <a:lnTo>
                  <a:pt x="91" y="31"/>
                </a:lnTo>
                <a:lnTo>
                  <a:pt x="81" y="30"/>
                </a:lnTo>
                <a:lnTo>
                  <a:pt x="70" y="26"/>
                </a:lnTo>
                <a:lnTo>
                  <a:pt x="58" y="22"/>
                </a:lnTo>
                <a:lnTo>
                  <a:pt x="47" y="16"/>
                </a:lnTo>
                <a:lnTo>
                  <a:pt x="36" y="10"/>
                </a:lnTo>
                <a:lnTo>
                  <a:pt x="25" y="5"/>
                </a:lnTo>
                <a:lnTo>
                  <a:pt x="12" y="1"/>
                </a:lnTo>
                <a:lnTo>
                  <a:pt x="0" y="0"/>
                </a:lnTo>
                <a:lnTo>
                  <a:pt x="0" y="12"/>
                </a:lnTo>
                <a:lnTo>
                  <a:pt x="10" y="14"/>
                </a:lnTo>
                <a:lnTo>
                  <a:pt x="20" y="17"/>
                </a:lnTo>
                <a:lnTo>
                  <a:pt x="31" y="22"/>
                </a:lnTo>
                <a:lnTo>
                  <a:pt x="42" y="26"/>
                </a:lnTo>
                <a:lnTo>
                  <a:pt x="53" y="32"/>
                </a:lnTo>
                <a:lnTo>
                  <a:pt x="65" y="39"/>
                </a:lnTo>
                <a:lnTo>
                  <a:pt x="78" y="42"/>
                </a:lnTo>
                <a:lnTo>
                  <a:pt x="91" y="44"/>
                </a:lnTo>
                <a:lnTo>
                  <a:pt x="97" y="37"/>
                </a:lnTo>
                <a:lnTo>
                  <a:pt x="91" y="44"/>
                </a:lnTo>
                <a:lnTo>
                  <a:pt x="95" y="41"/>
                </a:lnTo>
                <a:lnTo>
                  <a:pt x="97" y="37"/>
                </a:lnTo>
                <a:lnTo>
                  <a:pt x="95" y="34"/>
                </a:lnTo>
                <a:lnTo>
                  <a:pt x="91" y="31"/>
                </a:lnTo>
                <a:lnTo>
                  <a:pt x="85"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6" name="Freeform 158">
            <a:extLst>
              <a:ext uri="{FF2B5EF4-FFF2-40B4-BE49-F238E27FC236}">
                <a16:creationId xmlns:a16="http://schemas.microsoft.com/office/drawing/2014/main" id="{74CC7FF8-DA7C-AA26-4279-CA74390071EC}"/>
              </a:ext>
            </a:extLst>
          </p:cNvPr>
          <p:cNvSpPr>
            <a:spLocks noChangeAspect="1"/>
          </p:cNvSpPr>
          <p:nvPr/>
        </p:nvSpPr>
        <p:spPr bwMode="auto">
          <a:xfrm>
            <a:off x="6172200" y="2703064"/>
            <a:ext cx="30163" cy="120650"/>
          </a:xfrm>
          <a:custGeom>
            <a:avLst/>
            <a:gdLst>
              <a:gd name="T0" fmla="*/ 33 w 39"/>
              <a:gd name="T1" fmla="*/ 0 h 159"/>
              <a:gd name="T2" fmla="*/ 27 w 39"/>
              <a:gd name="T3" fmla="*/ 6 h 159"/>
              <a:gd name="T4" fmla="*/ 26 w 39"/>
              <a:gd name="T5" fmla="*/ 17 h 159"/>
              <a:gd name="T6" fmla="*/ 23 w 39"/>
              <a:gd name="T7" fmla="*/ 33 h 159"/>
              <a:gd name="T8" fmla="*/ 18 w 39"/>
              <a:gd name="T9" fmla="*/ 51 h 159"/>
              <a:gd name="T10" fmla="*/ 13 w 39"/>
              <a:gd name="T11" fmla="*/ 69 h 159"/>
              <a:gd name="T12" fmla="*/ 8 w 39"/>
              <a:gd name="T13" fmla="*/ 91 h 159"/>
              <a:gd name="T14" fmla="*/ 3 w 39"/>
              <a:gd name="T15" fmla="*/ 113 h 159"/>
              <a:gd name="T16" fmla="*/ 1 w 39"/>
              <a:gd name="T17" fmla="*/ 137 h 159"/>
              <a:gd name="T18" fmla="*/ 0 w 39"/>
              <a:gd name="T19" fmla="*/ 159 h 159"/>
              <a:gd name="T20" fmla="*/ 12 w 39"/>
              <a:gd name="T21" fmla="*/ 159 h 159"/>
              <a:gd name="T22" fmla="*/ 13 w 39"/>
              <a:gd name="T23" fmla="*/ 137 h 159"/>
              <a:gd name="T24" fmla="*/ 16 w 39"/>
              <a:gd name="T25" fmla="*/ 116 h 159"/>
              <a:gd name="T26" fmla="*/ 21 w 39"/>
              <a:gd name="T27" fmla="*/ 93 h 159"/>
              <a:gd name="T28" fmla="*/ 26 w 39"/>
              <a:gd name="T29" fmla="*/ 72 h 159"/>
              <a:gd name="T30" fmla="*/ 31 w 39"/>
              <a:gd name="T31" fmla="*/ 53 h 159"/>
              <a:gd name="T32" fmla="*/ 36 w 39"/>
              <a:gd name="T33" fmla="*/ 36 h 159"/>
              <a:gd name="T34" fmla="*/ 38 w 39"/>
              <a:gd name="T35" fmla="*/ 20 h 159"/>
              <a:gd name="T36" fmla="*/ 39 w 39"/>
              <a:gd name="T37" fmla="*/ 6 h 159"/>
              <a:gd name="T38" fmla="*/ 33 w 39"/>
              <a:gd name="T39" fmla="*/ 12 h 159"/>
              <a:gd name="T40" fmla="*/ 39 w 39"/>
              <a:gd name="T41" fmla="*/ 6 h 159"/>
              <a:gd name="T42" fmla="*/ 37 w 39"/>
              <a:gd name="T43" fmla="*/ 2 h 159"/>
              <a:gd name="T44" fmla="*/ 33 w 39"/>
              <a:gd name="T45" fmla="*/ 0 h 159"/>
              <a:gd name="T46" fmla="*/ 29 w 39"/>
              <a:gd name="T47" fmla="*/ 2 h 159"/>
              <a:gd name="T48" fmla="*/ 27 w 39"/>
              <a:gd name="T49" fmla="*/ 6 h 159"/>
              <a:gd name="T50" fmla="*/ 33 w 39"/>
              <a:gd name="T5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 h="159">
                <a:moveTo>
                  <a:pt x="33" y="0"/>
                </a:moveTo>
                <a:lnTo>
                  <a:pt x="27" y="6"/>
                </a:lnTo>
                <a:lnTo>
                  <a:pt x="26" y="17"/>
                </a:lnTo>
                <a:lnTo>
                  <a:pt x="23" y="33"/>
                </a:lnTo>
                <a:lnTo>
                  <a:pt x="18" y="51"/>
                </a:lnTo>
                <a:lnTo>
                  <a:pt x="13" y="69"/>
                </a:lnTo>
                <a:lnTo>
                  <a:pt x="8" y="91"/>
                </a:lnTo>
                <a:lnTo>
                  <a:pt x="3" y="113"/>
                </a:lnTo>
                <a:lnTo>
                  <a:pt x="1" y="137"/>
                </a:lnTo>
                <a:lnTo>
                  <a:pt x="0" y="159"/>
                </a:lnTo>
                <a:lnTo>
                  <a:pt x="12" y="159"/>
                </a:lnTo>
                <a:lnTo>
                  <a:pt x="13" y="137"/>
                </a:lnTo>
                <a:lnTo>
                  <a:pt x="16" y="116"/>
                </a:lnTo>
                <a:lnTo>
                  <a:pt x="21" y="93"/>
                </a:lnTo>
                <a:lnTo>
                  <a:pt x="26" y="72"/>
                </a:lnTo>
                <a:lnTo>
                  <a:pt x="31" y="53"/>
                </a:lnTo>
                <a:lnTo>
                  <a:pt x="36" y="36"/>
                </a:lnTo>
                <a:lnTo>
                  <a:pt x="38" y="20"/>
                </a:lnTo>
                <a:lnTo>
                  <a:pt x="39" y="6"/>
                </a:lnTo>
                <a:lnTo>
                  <a:pt x="33" y="12"/>
                </a:lnTo>
                <a:lnTo>
                  <a:pt x="39" y="6"/>
                </a:lnTo>
                <a:lnTo>
                  <a:pt x="37" y="2"/>
                </a:lnTo>
                <a:lnTo>
                  <a:pt x="33" y="0"/>
                </a:lnTo>
                <a:lnTo>
                  <a:pt x="29" y="2"/>
                </a:lnTo>
                <a:lnTo>
                  <a:pt x="27" y="6"/>
                </a:lnTo>
                <a:lnTo>
                  <a:pt x="3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7" name="Freeform 159">
            <a:extLst>
              <a:ext uri="{FF2B5EF4-FFF2-40B4-BE49-F238E27FC236}">
                <a16:creationId xmlns:a16="http://schemas.microsoft.com/office/drawing/2014/main" id="{680A00B3-9DE9-EEB1-2114-FF456F51413C}"/>
              </a:ext>
            </a:extLst>
          </p:cNvPr>
          <p:cNvSpPr>
            <a:spLocks noChangeAspect="1"/>
          </p:cNvSpPr>
          <p:nvPr/>
        </p:nvSpPr>
        <p:spPr bwMode="auto">
          <a:xfrm>
            <a:off x="6197600" y="2703064"/>
            <a:ext cx="188913" cy="53975"/>
          </a:xfrm>
          <a:custGeom>
            <a:avLst/>
            <a:gdLst>
              <a:gd name="T0" fmla="*/ 241 w 253"/>
              <a:gd name="T1" fmla="*/ 66 h 72"/>
              <a:gd name="T2" fmla="*/ 247 w 253"/>
              <a:gd name="T3" fmla="*/ 60 h 72"/>
              <a:gd name="T4" fmla="*/ 231 w 253"/>
              <a:gd name="T5" fmla="*/ 58 h 72"/>
              <a:gd name="T6" fmla="*/ 216 w 253"/>
              <a:gd name="T7" fmla="*/ 57 h 72"/>
              <a:gd name="T8" fmla="*/ 200 w 253"/>
              <a:gd name="T9" fmla="*/ 55 h 72"/>
              <a:gd name="T10" fmla="*/ 185 w 253"/>
              <a:gd name="T11" fmla="*/ 50 h 72"/>
              <a:gd name="T12" fmla="*/ 170 w 253"/>
              <a:gd name="T13" fmla="*/ 46 h 72"/>
              <a:gd name="T14" fmla="*/ 156 w 253"/>
              <a:gd name="T15" fmla="*/ 41 h 72"/>
              <a:gd name="T16" fmla="*/ 141 w 253"/>
              <a:gd name="T17" fmla="*/ 35 h 72"/>
              <a:gd name="T18" fmla="*/ 127 w 253"/>
              <a:gd name="T19" fmla="*/ 30 h 72"/>
              <a:gd name="T20" fmla="*/ 113 w 253"/>
              <a:gd name="T21" fmla="*/ 25 h 72"/>
              <a:gd name="T22" fmla="*/ 98 w 253"/>
              <a:gd name="T23" fmla="*/ 18 h 72"/>
              <a:gd name="T24" fmla="*/ 83 w 253"/>
              <a:gd name="T25" fmla="*/ 13 h 72"/>
              <a:gd name="T26" fmla="*/ 66 w 253"/>
              <a:gd name="T27" fmla="*/ 8 h 72"/>
              <a:gd name="T28" fmla="*/ 51 w 253"/>
              <a:gd name="T29" fmla="*/ 5 h 72"/>
              <a:gd name="T30" fmla="*/ 35 w 253"/>
              <a:gd name="T31" fmla="*/ 2 h 72"/>
              <a:gd name="T32" fmla="*/ 18 w 253"/>
              <a:gd name="T33" fmla="*/ 1 h 72"/>
              <a:gd name="T34" fmla="*/ 0 w 253"/>
              <a:gd name="T35" fmla="*/ 0 h 72"/>
              <a:gd name="T36" fmla="*/ 0 w 253"/>
              <a:gd name="T37" fmla="*/ 12 h 72"/>
              <a:gd name="T38" fmla="*/ 18 w 253"/>
              <a:gd name="T39" fmla="*/ 13 h 72"/>
              <a:gd name="T40" fmla="*/ 33 w 253"/>
              <a:gd name="T41" fmla="*/ 15 h 72"/>
              <a:gd name="T42" fmla="*/ 49 w 253"/>
              <a:gd name="T43" fmla="*/ 17 h 72"/>
              <a:gd name="T44" fmla="*/ 64 w 253"/>
              <a:gd name="T45" fmla="*/ 21 h 72"/>
              <a:gd name="T46" fmla="*/ 78 w 253"/>
              <a:gd name="T47" fmla="*/ 26 h 72"/>
              <a:gd name="T48" fmla="*/ 93 w 253"/>
              <a:gd name="T49" fmla="*/ 31 h 72"/>
              <a:gd name="T50" fmla="*/ 108 w 253"/>
              <a:gd name="T51" fmla="*/ 37 h 72"/>
              <a:gd name="T52" fmla="*/ 122 w 253"/>
              <a:gd name="T53" fmla="*/ 42 h 72"/>
              <a:gd name="T54" fmla="*/ 136 w 253"/>
              <a:gd name="T55" fmla="*/ 47 h 72"/>
              <a:gd name="T56" fmla="*/ 151 w 253"/>
              <a:gd name="T57" fmla="*/ 53 h 72"/>
              <a:gd name="T58" fmla="*/ 167 w 253"/>
              <a:gd name="T59" fmla="*/ 58 h 72"/>
              <a:gd name="T60" fmla="*/ 182 w 253"/>
              <a:gd name="T61" fmla="*/ 62 h 72"/>
              <a:gd name="T62" fmla="*/ 197 w 253"/>
              <a:gd name="T63" fmla="*/ 67 h 72"/>
              <a:gd name="T64" fmla="*/ 214 w 253"/>
              <a:gd name="T65" fmla="*/ 69 h 72"/>
              <a:gd name="T66" fmla="*/ 231 w 253"/>
              <a:gd name="T67" fmla="*/ 71 h 72"/>
              <a:gd name="T68" fmla="*/ 247 w 253"/>
              <a:gd name="T69" fmla="*/ 72 h 72"/>
              <a:gd name="T70" fmla="*/ 253 w 253"/>
              <a:gd name="T71" fmla="*/ 66 h 72"/>
              <a:gd name="T72" fmla="*/ 247 w 253"/>
              <a:gd name="T73" fmla="*/ 72 h 72"/>
              <a:gd name="T74" fmla="*/ 251 w 253"/>
              <a:gd name="T75" fmla="*/ 69 h 72"/>
              <a:gd name="T76" fmla="*/ 253 w 253"/>
              <a:gd name="T77" fmla="*/ 66 h 72"/>
              <a:gd name="T78" fmla="*/ 251 w 253"/>
              <a:gd name="T79" fmla="*/ 62 h 72"/>
              <a:gd name="T80" fmla="*/ 247 w 253"/>
              <a:gd name="T81" fmla="*/ 60 h 72"/>
              <a:gd name="T82" fmla="*/ 241 w 253"/>
              <a:gd name="T83"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3" h="72">
                <a:moveTo>
                  <a:pt x="241" y="66"/>
                </a:moveTo>
                <a:lnTo>
                  <a:pt x="247" y="60"/>
                </a:lnTo>
                <a:lnTo>
                  <a:pt x="231" y="58"/>
                </a:lnTo>
                <a:lnTo>
                  <a:pt x="216" y="57"/>
                </a:lnTo>
                <a:lnTo>
                  <a:pt x="200" y="55"/>
                </a:lnTo>
                <a:lnTo>
                  <a:pt x="185" y="50"/>
                </a:lnTo>
                <a:lnTo>
                  <a:pt x="170" y="46"/>
                </a:lnTo>
                <a:lnTo>
                  <a:pt x="156" y="41"/>
                </a:lnTo>
                <a:lnTo>
                  <a:pt x="141" y="35"/>
                </a:lnTo>
                <a:lnTo>
                  <a:pt x="127" y="30"/>
                </a:lnTo>
                <a:lnTo>
                  <a:pt x="113" y="25"/>
                </a:lnTo>
                <a:lnTo>
                  <a:pt x="98" y="18"/>
                </a:lnTo>
                <a:lnTo>
                  <a:pt x="83" y="13"/>
                </a:lnTo>
                <a:lnTo>
                  <a:pt x="66" y="8"/>
                </a:lnTo>
                <a:lnTo>
                  <a:pt x="51" y="5"/>
                </a:lnTo>
                <a:lnTo>
                  <a:pt x="35" y="2"/>
                </a:lnTo>
                <a:lnTo>
                  <a:pt x="18" y="1"/>
                </a:lnTo>
                <a:lnTo>
                  <a:pt x="0" y="0"/>
                </a:lnTo>
                <a:lnTo>
                  <a:pt x="0" y="12"/>
                </a:lnTo>
                <a:lnTo>
                  <a:pt x="18" y="13"/>
                </a:lnTo>
                <a:lnTo>
                  <a:pt x="33" y="15"/>
                </a:lnTo>
                <a:lnTo>
                  <a:pt x="49" y="17"/>
                </a:lnTo>
                <a:lnTo>
                  <a:pt x="64" y="21"/>
                </a:lnTo>
                <a:lnTo>
                  <a:pt x="78" y="26"/>
                </a:lnTo>
                <a:lnTo>
                  <a:pt x="93" y="31"/>
                </a:lnTo>
                <a:lnTo>
                  <a:pt x="108" y="37"/>
                </a:lnTo>
                <a:lnTo>
                  <a:pt x="122" y="42"/>
                </a:lnTo>
                <a:lnTo>
                  <a:pt x="136" y="47"/>
                </a:lnTo>
                <a:lnTo>
                  <a:pt x="151" y="53"/>
                </a:lnTo>
                <a:lnTo>
                  <a:pt x="167" y="58"/>
                </a:lnTo>
                <a:lnTo>
                  <a:pt x="182" y="62"/>
                </a:lnTo>
                <a:lnTo>
                  <a:pt x="197" y="67"/>
                </a:lnTo>
                <a:lnTo>
                  <a:pt x="214" y="69"/>
                </a:lnTo>
                <a:lnTo>
                  <a:pt x="231" y="71"/>
                </a:lnTo>
                <a:lnTo>
                  <a:pt x="247" y="72"/>
                </a:lnTo>
                <a:lnTo>
                  <a:pt x="253" y="66"/>
                </a:lnTo>
                <a:lnTo>
                  <a:pt x="247" y="72"/>
                </a:lnTo>
                <a:lnTo>
                  <a:pt x="251" y="69"/>
                </a:lnTo>
                <a:lnTo>
                  <a:pt x="253" y="66"/>
                </a:lnTo>
                <a:lnTo>
                  <a:pt x="251" y="62"/>
                </a:lnTo>
                <a:lnTo>
                  <a:pt x="247" y="60"/>
                </a:lnTo>
                <a:lnTo>
                  <a:pt x="241" y="6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8" name="Freeform 160">
            <a:extLst>
              <a:ext uri="{FF2B5EF4-FFF2-40B4-BE49-F238E27FC236}">
                <a16:creationId xmlns:a16="http://schemas.microsoft.com/office/drawing/2014/main" id="{9C8D73B5-BDE6-7CAB-939D-294FAE9DD5B9}"/>
              </a:ext>
            </a:extLst>
          </p:cNvPr>
          <p:cNvSpPr>
            <a:spLocks noChangeAspect="1"/>
          </p:cNvSpPr>
          <p:nvPr/>
        </p:nvSpPr>
        <p:spPr bwMode="auto">
          <a:xfrm>
            <a:off x="6378575" y="2634801"/>
            <a:ext cx="33338" cy="117475"/>
          </a:xfrm>
          <a:custGeom>
            <a:avLst/>
            <a:gdLst>
              <a:gd name="T0" fmla="*/ 32 w 44"/>
              <a:gd name="T1" fmla="*/ 2 h 157"/>
              <a:gd name="T2" fmla="*/ 31 w 44"/>
              <a:gd name="T3" fmla="*/ 6 h 157"/>
              <a:gd name="T4" fmla="*/ 30 w 44"/>
              <a:gd name="T5" fmla="*/ 27 h 157"/>
              <a:gd name="T6" fmla="*/ 26 w 44"/>
              <a:gd name="T7" fmla="*/ 49 h 157"/>
              <a:gd name="T8" fmla="*/ 21 w 44"/>
              <a:gd name="T9" fmla="*/ 71 h 157"/>
              <a:gd name="T10" fmla="*/ 16 w 44"/>
              <a:gd name="T11" fmla="*/ 92 h 157"/>
              <a:gd name="T12" fmla="*/ 10 w 44"/>
              <a:gd name="T13" fmla="*/ 111 h 157"/>
              <a:gd name="T14" fmla="*/ 5 w 44"/>
              <a:gd name="T15" fmla="*/ 128 h 157"/>
              <a:gd name="T16" fmla="*/ 1 w 44"/>
              <a:gd name="T17" fmla="*/ 143 h 157"/>
              <a:gd name="T18" fmla="*/ 0 w 44"/>
              <a:gd name="T19" fmla="*/ 157 h 157"/>
              <a:gd name="T20" fmla="*/ 12 w 44"/>
              <a:gd name="T21" fmla="*/ 157 h 157"/>
              <a:gd name="T22" fmla="*/ 14 w 44"/>
              <a:gd name="T23" fmla="*/ 146 h 157"/>
              <a:gd name="T24" fmla="*/ 17 w 44"/>
              <a:gd name="T25" fmla="*/ 131 h 157"/>
              <a:gd name="T26" fmla="*/ 22 w 44"/>
              <a:gd name="T27" fmla="*/ 113 h 157"/>
              <a:gd name="T28" fmla="*/ 29 w 44"/>
              <a:gd name="T29" fmla="*/ 94 h 157"/>
              <a:gd name="T30" fmla="*/ 34 w 44"/>
              <a:gd name="T31" fmla="*/ 73 h 157"/>
              <a:gd name="T32" fmla="*/ 39 w 44"/>
              <a:gd name="T33" fmla="*/ 52 h 157"/>
              <a:gd name="T34" fmla="*/ 42 w 44"/>
              <a:gd name="T35" fmla="*/ 29 h 157"/>
              <a:gd name="T36" fmla="*/ 44 w 44"/>
              <a:gd name="T37" fmla="*/ 6 h 157"/>
              <a:gd name="T38" fmla="*/ 42 w 44"/>
              <a:gd name="T39" fmla="*/ 10 h 157"/>
              <a:gd name="T40" fmla="*/ 44 w 44"/>
              <a:gd name="T41" fmla="*/ 6 h 157"/>
              <a:gd name="T42" fmla="*/ 41 w 44"/>
              <a:gd name="T43" fmla="*/ 2 h 157"/>
              <a:gd name="T44" fmla="*/ 37 w 44"/>
              <a:gd name="T45" fmla="*/ 0 h 157"/>
              <a:gd name="T46" fmla="*/ 34 w 44"/>
              <a:gd name="T47" fmla="*/ 2 h 157"/>
              <a:gd name="T48" fmla="*/ 31 w 44"/>
              <a:gd name="T49" fmla="*/ 6 h 157"/>
              <a:gd name="T50" fmla="*/ 32 w 44"/>
              <a:gd name="T51" fmla="*/ 2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157">
                <a:moveTo>
                  <a:pt x="32" y="2"/>
                </a:moveTo>
                <a:lnTo>
                  <a:pt x="31" y="6"/>
                </a:lnTo>
                <a:lnTo>
                  <a:pt x="30" y="27"/>
                </a:lnTo>
                <a:lnTo>
                  <a:pt x="26" y="49"/>
                </a:lnTo>
                <a:lnTo>
                  <a:pt x="21" y="71"/>
                </a:lnTo>
                <a:lnTo>
                  <a:pt x="16" y="92"/>
                </a:lnTo>
                <a:lnTo>
                  <a:pt x="10" y="111"/>
                </a:lnTo>
                <a:lnTo>
                  <a:pt x="5" y="128"/>
                </a:lnTo>
                <a:lnTo>
                  <a:pt x="1" y="143"/>
                </a:lnTo>
                <a:lnTo>
                  <a:pt x="0" y="157"/>
                </a:lnTo>
                <a:lnTo>
                  <a:pt x="12" y="157"/>
                </a:lnTo>
                <a:lnTo>
                  <a:pt x="14" y="146"/>
                </a:lnTo>
                <a:lnTo>
                  <a:pt x="17" y="131"/>
                </a:lnTo>
                <a:lnTo>
                  <a:pt x="22" y="113"/>
                </a:lnTo>
                <a:lnTo>
                  <a:pt x="29" y="94"/>
                </a:lnTo>
                <a:lnTo>
                  <a:pt x="34" y="73"/>
                </a:lnTo>
                <a:lnTo>
                  <a:pt x="39" y="52"/>
                </a:lnTo>
                <a:lnTo>
                  <a:pt x="42" y="29"/>
                </a:lnTo>
                <a:lnTo>
                  <a:pt x="44" y="6"/>
                </a:lnTo>
                <a:lnTo>
                  <a:pt x="42" y="10"/>
                </a:lnTo>
                <a:lnTo>
                  <a:pt x="44" y="6"/>
                </a:lnTo>
                <a:lnTo>
                  <a:pt x="41" y="2"/>
                </a:lnTo>
                <a:lnTo>
                  <a:pt x="37" y="0"/>
                </a:lnTo>
                <a:lnTo>
                  <a:pt x="34" y="2"/>
                </a:lnTo>
                <a:lnTo>
                  <a:pt x="31" y="6"/>
                </a:lnTo>
                <a:lnTo>
                  <a:pt x="32"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9" name="Freeform 161">
            <a:extLst>
              <a:ext uri="{FF2B5EF4-FFF2-40B4-BE49-F238E27FC236}">
                <a16:creationId xmlns:a16="http://schemas.microsoft.com/office/drawing/2014/main" id="{585CCE99-8AD8-BCE2-99C2-4C414F35E2CA}"/>
              </a:ext>
            </a:extLst>
          </p:cNvPr>
          <p:cNvSpPr>
            <a:spLocks noChangeAspect="1"/>
          </p:cNvSpPr>
          <p:nvPr/>
        </p:nvSpPr>
        <p:spPr bwMode="auto">
          <a:xfrm>
            <a:off x="6402388" y="2587176"/>
            <a:ext cx="52387" cy="55563"/>
          </a:xfrm>
          <a:custGeom>
            <a:avLst/>
            <a:gdLst>
              <a:gd name="T0" fmla="*/ 69 w 70"/>
              <a:gd name="T1" fmla="*/ 9 h 73"/>
              <a:gd name="T2" fmla="*/ 59 w 70"/>
              <a:gd name="T3" fmla="*/ 3 h 73"/>
              <a:gd name="T4" fmla="*/ 0 w 70"/>
              <a:gd name="T5" fmla="*/ 65 h 73"/>
              <a:gd name="T6" fmla="*/ 10 w 70"/>
              <a:gd name="T7" fmla="*/ 73 h 73"/>
              <a:gd name="T8" fmla="*/ 69 w 70"/>
              <a:gd name="T9" fmla="*/ 10 h 73"/>
              <a:gd name="T10" fmla="*/ 59 w 70"/>
              <a:gd name="T11" fmla="*/ 4 h 73"/>
              <a:gd name="T12" fmla="*/ 69 w 70"/>
              <a:gd name="T13" fmla="*/ 10 h 73"/>
              <a:gd name="T14" fmla="*/ 70 w 70"/>
              <a:gd name="T15" fmla="*/ 5 h 73"/>
              <a:gd name="T16" fmla="*/ 68 w 70"/>
              <a:gd name="T17" fmla="*/ 1 h 73"/>
              <a:gd name="T18" fmla="*/ 64 w 70"/>
              <a:gd name="T19" fmla="*/ 0 h 73"/>
              <a:gd name="T20" fmla="*/ 59 w 70"/>
              <a:gd name="T21" fmla="*/ 3 h 73"/>
              <a:gd name="T22" fmla="*/ 69 w 70"/>
              <a:gd name="T23" fmla="*/ 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73">
                <a:moveTo>
                  <a:pt x="69" y="9"/>
                </a:moveTo>
                <a:lnTo>
                  <a:pt x="59" y="3"/>
                </a:lnTo>
                <a:lnTo>
                  <a:pt x="0" y="65"/>
                </a:lnTo>
                <a:lnTo>
                  <a:pt x="10" y="73"/>
                </a:lnTo>
                <a:lnTo>
                  <a:pt x="69" y="10"/>
                </a:lnTo>
                <a:lnTo>
                  <a:pt x="59" y="4"/>
                </a:lnTo>
                <a:lnTo>
                  <a:pt x="69" y="10"/>
                </a:lnTo>
                <a:lnTo>
                  <a:pt x="70" y="5"/>
                </a:lnTo>
                <a:lnTo>
                  <a:pt x="68" y="1"/>
                </a:lnTo>
                <a:lnTo>
                  <a:pt x="64" y="0"/>
                </a:lnTo>
                <a:lnTo>
                  <a:pt x="59" y="3"/>
                </a:lnTo>
                <a:lnTo>
                  <a:pt x="69"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0" name="Freeform 162">
            <a:extLst>
              <a:ext uri="{FF2B5EF4-FFF2-40B4-BE49-F238E27FC236}">
                <a16:creationId xmlns:a16="http://schemas.microsoft.com/office/drawing/2014/main" id="{138A64DB-2925-BBFE-E057-458FFCEA2DCE}"/>
              </a:ext>
            </a:extLst>
          </p:cNvPr>
          <p:cNvSpPr>
            <a:spLocks noChangeAspect="1"/>
          </p:cNvSpPr>
          <p:nvPr/>
        </p:nvSpPr>
        <p:spPr bwMode="auto">
          <a:xfrm>
            <a:off x="6440488" y="2588764"/>
            <a:ext cx="223837" cy="261937"/>
          </a:xfrm>
          <a:custGeom>
            <a:avLst/>
            <a:gdLst>
              <a:gd name="T0" fmla="*/ 293 w 297"/>
              <a:gd name="T1" fmla="*/ 344 h 346"/>
              <a:gd name="T2" fmla="*/ 296 w 297"/>
              <a:gd name="T3" fmla="*/ 336 h 346"/>
              <a:gd name="T4" fmla="*/ 281 w 297"/>
              <a:gd name="T5" fmla="*/ 322 h 346"/>
              <a:gd name="T6" fmla="*/ 264 w 297"/>
              <a:gd name="T7" fmla="*/ 307 h 346"/>
              <a:gd name="T8" fmla="*/ 242 w 297"/>
              <a:gd name="T9" fmla="*/ 291 h 346"/>
              <a:gd name="T10" fmla="*/ 217 w 297"/>
              <a:gd name="T11" fmla="*/ 273 h 346"/>
              <a:gd name="T12" fmla="*/ 192 w 297"/>
              <a:gd name="T13" fmla="*/ 253 h 346"/>
              <a:gd name="T14" fmla="*/ 165 w 297"/>
              <a:gd name="T15" fmla="*/ 233 h 346"/>
              <a:gd name="T16" fmla="*/ 139 w 297"/>
              <a:gd name="T17" fmla="*/ 211 h 346"/>
              <a:gd name="T18" fmla="*/ 111 w 297"/>
              <a:gd name="T19" fmla="*/ 188 h 346"/>
              <a:gd name="T20" fmla="*/ 86 w 297"/>
              <a:gd name="T21" fmla="*/ 166 h 346"/>
              <a:gd name="T22" fmla="*/ 65 w 297"/>
              <a:gd name="T23" fmla="*/ 143 h 346"/>
              <a:gd name="T24" fmla="*/ 45 w 297"/>
              <a:gd name="T25" fmla="*/ 118 h 346"/>
              <a:gd name="T26" fmla="*/ 29 w 297"/>
              <a:gd name="T27" fmla="*/ 96 h 346"/>
              <a:gd name="T28" fmla="*/ 19 w 297"/>
              <a:gd name="T29" fmla="*/ 71 h 346"/>
              <a:gd name="T30" fmla="*/ 13 w 297"/>
              <a:gd name="T31" fmla="*/ 49 h 346"/>
              <a:gd name="T32" fmla="*/ 13 w 297"/>
              <a:gd name="T33" fmla="*/ 27 h 346"/>
              <a:gd name="T34" fmla="*/ 19 w 297"/>
              <a:gd name="T35" fmla="*/ 5 h 346"/>
              <a:gd name="T36" fmla="*/ 9 w 297"/>
              <a:gd name="T37" fmla="*/ 0 h 346"/>
              <a:gd name="T38" fmla="*/ 0 w 297"/>
              <a:gd name="T39" fmla="*/ 25 h 346"/>
              <a:gd name="T40" fmla="*/ 0 w 297"/>
              <a:gd name="T41" fmla="*/ 51 h 346"/>
              <a:gd name="T42" fmla="*/ 7 w 297"/>
              <a:gd name="T43" fmla="*/ 76 h 346"/>
              <a:gd name="T44" fmla="*/ 19 w 297"/>
              <a:gd name="T45" fmla="*/ 101 h 346"/>
              <a:gd name="T46" fmla="*/ 35 w 297"/>
              <a:gd name="T47" fmla="*/ 126 h 346"/>
              <a:gd name="T48" fmla="*/ 55 w 297"/>
              <a:gd name="T49" fmla="*/ 151 h 346"/>
              <a:gd name="T50" fmla="*/ 79 w 297"/>
              <a:gd name="T51" fmla="*/ 176 h 346"/>
              <a:gd name="T52" fmla="*/ 104 w 297"/>
              <a:gd name="T53" fmla="*/ 198 h 346"/>
              <a:gd name="T54" fmla="*/ 131 w 297"/>
              <a:gd name="T55" fmla="*/ 221 h 346"/>
              <a:gd name="T56" fmla="*/ 158 w 297"/>
              <a:gd name="T57" fmla="*/ 243 h 346"/>
              <a:gd name="T58" fmla="*/ 185 w 297"/>
              <a:gd name="T59" fmla="*/ 263 h 346"/>
              <a:gd name="T60" fmla="*/ 210 w 297"/>
              <a:gd name="T61" fmla="*/ 283 h 346"/>
              <a:gd name="T62" fmla="*/ 235 w 297"/>
              <a:gd name="T63" fmla="*/ 301 h 346"/>
              <a:gd name="T64" fmla="*/ 256 w 297"/>
              <a:gd name="T65" fmla="*/ 317 h 346"/>
              <a:gd name="T66" fmla="*/ 274 w 297"/>
              <a:gd name="T67" fmla="*/ 332 h 346"/>
              <a:gd name="T68" fmla="*/ 286 w 297"/>
              <a:gd name="T69" fmla="*/ 343 h 346"/>
              <a:gd name="T70" fmla="*/ 289 w 297"/>
              <a:gd name="T71" fmla="*/ 334 h 346"/>
              <a:gd name="T72" fmla="*/ 286 w 297"/>
              <a:gd name="T73" fmla="*/ 343 h 346"/>
              <a:gd name="T74" fmla="*/ 291 w 297"/>
              <a:gd name="T75" fmla="*/ 346 h 346"/>
              <a:gd name="T76" fmla="*/ 295 w 297"/>
              <a:gd name="T77" fmla="*/ 344 h 346"/>
              <a:gd name="T78" fmla="*/ 297 w 297"/>
              <a:gd name="T79" fmla="*/ 341 h 346"/>
              <a:gd name="T80" fmla="*/ 296 w 297"/>
              <a:gd name="T81" fmla="*/ 336 h 346"/>
              <a:gd name="T82" fmla="*/ 293 w 297"/>
              <a:gd name="T83" fmla="*/ 344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7" h="346">
                <a:moveTo>
                  <a:pt x="293" y="344"/>
                </a:moveTo>
                <a:lnTo>
                  <a:pt x="296" y="336"/>
                </a:lnTo>
                <a:lnTo>
                  <a:pt x="281" y="322"/>
                </a:lnTo>
                <a:lnTo>
                  <a:pt x="264" y="307"/>
                </a:lnTo>
                <a:lnTo>
                  <a:pt x="242" y="291"/>
                </a:lnTo>
                <a:lnTo>
                  <a:pt x="217" y="273"/>
                </a:lnTo>
                <a:lnTo>
                  <a:pt x="192" y="253"/>
                </a:lnTo>
                <a:lnTo>
                  <a:pt x="165" y="233"/>
                </a:lnTo>
                <a:lnTo>
                  <a:pt x="139" y="211"/>
                </a:lnTo>
                <a:lnTo>
                  <a:pt x="111" y="188"/>
                </a:lnTo>
                <a:lnTo>
                  <a:pt x="86" y="166"/>
                </a:lnTo>
                <a:lnTo>
                  <a:pt x="65" y="143"/>
                </a:lnTo>
                <a:lnTo>
                  <a:pt x="45" y="118"/>
                </a:lnTo>
                <a:lnTo>
                  <a:pt x="29" y="96"/>
                </a:lnTo>
                <a:lnTo>
                  <a:pt x="19" y="71"/>
                </a:lnTo>
                <a:lnTo>
                  <a:pt x="13" y="49"/>
                </a:lnTo>
                <a:lnTo>
                  <a:pt x="13" y="27"/>
                </a:lnTo>
                <a:lnTo>
                  <a:pt x="19" y="5"/>
                </a:lnTo>
                <a:lnTo>
                  <a:pt x="9" y="0"/>
                </a:lnTo>
                <a:lnTo>
                  <a:pt x="0" y="25"/>
                </a:lnTo>
                <a:lnTo>
                  <a:pt x="0" y="51"/>
                </a:lnTo>
                <a:lnTo>
                  <a:pt x="7" y="76"/>
                </a:lnTo>
                <a:lnTo>
                  <a:pt x="19" y="101"/>
                </a:lnTo>
                <a:lnTo>
                  <a:pt x="35" y="126"/>
                </a:lnTo>
                <a:lnTo>
                  <a:pt x="55" y="151"/>
                </a:lnTo>
                <a:lnTo>
                  <a:pt x="79" y="176"/>
                </a:lnTo>
                <a:lnTo>
                  <a:pt x="104" y="198"/>
                </a:lnTo>
                <a:lnTo>
                  <a:pt x="131" y="221"/>
                </a:lnTo>
                <a:lnTo>
                  <a:pt x="158" y="243"/>
                </a:lnTo>
                <a:lnTo>
                  <a:pt x="185" y="263"/>
                </a:lnTo>
                <a:lnTo>
                  <a:pt x="210" y="283"/>
                </a:lnTo>
                <a:lnTo>
                  <a:pt x="235" y="301"/>
                </a:lnTo>
                <a:lnTo>
                  <a:pt x="256" y="317"/>
                </a:lnTo>
                <a:lnTo>
                  <a:pt x="274" y="332"/>
                </a:lnTo>
                <a:lnTo>
                  <a:pt x="286" y="343"/>
                </a:lnTo>
                <a:lnTo>
                  <a:pt x="289" y="334"/>
                </a:lnTo>
                <a:lnTo>
                  <a:pt x="286" y="343"/>
                </a:lnTo>
                <a:lnTo>
                  <a:pt x="291" y="346"/>
                </a:lnTo>
                <a:lnTo>
                  <a:pt x="295" y="344"/>
                </a:lnTo>
                <a:lnTo>
                  <a:pt x="297" y="341"/>
                </a:lnTo>
                <a:lnTo>
                  <a:pt x="296" y="336"/>
                </a:lnTo>
                <a:lnTo>
                  <a:pt x="293" y="3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1" name="Freeform 163">
            <a:extLst>
              <a:ext uri="{FF2B5EF4-FFF2-40B4-BE49-F238E27FC236}">
                <a16:creationId xmlns:a16="http://schemas.microsoft.com/office/drawing/2014/main" id="{D8ECAF45-833E-D851-AA0A-7FB7612FAE48}"/>
              </a:ext>
            </a:extLst>
          </p:cNvPr>
          <p:cNvSpPr>
            <a:spLocks noChangeAspect="1"/>
          </p:cNvSpPr>
          <p:nvPr/>
        </p:nvSpPr>
        <p:spPr bwMode="auto">
          <a:xfrm>
            <a:off x="6492875" y="2842764"/>
            <a:ext cx="168275" cy="31750"/>
          </a:xfrm>
          <a:custGeom>
            <a:avLst/>
            <a:gdLst>
              <a:gd name="T0" fmla="*/ 0 w 223"/>
              <a:gd name="T1" fmla="*/ 41 h 43"/>
              <a:gd name="T2" fmla="*/ 5 w 223"/>
              <a:gd name="T3" fmla="*/ 43 h 43"/>
              <a:gd name="T4" fmla="*/ 18 w 223"/>
              <a:gd name="T5" fmla="*/ 43 h 43"/>
              <a:gd name="T6" fmla="*/ 30 w 223"/>
              <a:gd name="T7" fmla="*/ 43 h 43"/>
              <a:gd name="T8" fmla="*/ 43 w 223"/>
              <a:gd name="T9" fmla="*/ 43 h 43"/>
              <a:gd name="T10" fmla="*/ 56 w 223"/>
              <a:gd name="T11" fmla="*/ 43 h 43"/>
              <a:gd name="T12" fmla="*/ 71 w 223"/>
              <a:gd name="T13" fmla="*/ 41 h 43"/>
              <a:gd name="T14" fmla="*/ 85 w 223"/>
              <a:gd name="T15" fmla="*/ 41 h 43"/>
              <a:gd name="T16" fmla="*/ 100 w 223"/>
              <a:gd name="T17" fmla="*/ 40 h 43"/>
              <a:gd name="T18" fmla="*/ 114 w 223"/>
              <a:gd name="T19" fmla="*/ 39 h 43"/>
              <a:gd name="T20" fmla="*/ 130 w 223"/>
              <a:gd name="T21" fmla="*/ 38 h 43"/>
              <a:gd name="T22" fmla="*/ 144 w 223"/>
              <a:gd name="T23" fmla="*/ 35 h 43"/>
              <a:gd name="T24" fmla="*/ 159 w 223"/>
              <a:gd name="T25" fmla="*/ 33 h 43"/>
              <a:gd name="T26" fmla="*/ 172 w 223"/>
              <a:gd name="T27" fmla="*/ 29 h 43"/>
              <a:gd name="T28" fmla="*/ 185 w 223"/>
              <a:gd name="T29" fmla="*/ 26 h 43"/>
              <a:gd name="T30" fmla="*/ 200 w 223"/>
              <a:gd name="T31" fmla="*/ 21 h 43"/>
              <a:gd name="T32" fmla="*/ 212 w 223"/>
              <a:gd name="T33" fmla="*/ 16 h 43"/>
              <a:gd name="T34" fmla="*/ 223 w 223"/>
              <a:gd name="T35" fmla="*/ 10 h 43"/>
              <a:gd name="T36" fmla="*/ 219 w 223"/>
              <a:gd name="T37" fmla="*/ 0 h 43"/>
              <a:gd name="T38" fmla="*/ 207 w 223"/>
              <a:gd name="T39" fmla="*/ 4 h 43"/>
              <a:gd name="T40" fmla="*/ 195 w 223"/>
              <a:gd name="T41" fmla="*/ 9 h 43"/>
              <a:gd name="T42" fmla="*/ 182 w 223"/>
              <a:gd name="T43" fmla="*/ 14 h 43"/>
              <a:gd name="T44" fmla="*/ 170 w 223"/>
              <a:gd name="T45" fmla="*/ 16 h 43"/>
              <a:gd name="T46" fmla="*/ 156 w 223"/>
              <a:gd name="T47" fmla="*/ 20 h 43"/>
              <a:gd name="T48" fmla="*/ 141 w 223"/>
              <a:gd name="T49" fmla="*/ 23 h 43"/>
              <a:gd name="T50" fmla="*/ 127 w 223"/>
              <a:gd name="T51" fmla="*/ 25 h 43"/>
              <a:gd name="T52" fmla="*/ 114 w 223"/>
              <a:gd name="T53" fmla="*/ 26 h 43"/>
              <a:gd name="T54" fmla="*/ 100 w 223"/>
              <a:gd name="T55" fmla="*/ 28 h 43"/>
              <a:gd name="T56" fmla="*/ 85 w 223"/>
              <a:gd name="T57" fmla="*/ 29 h 43"/>
              <a:gd name="T58" fmla="*/ 71 w 223"/>
              <a:gd name="T59" fmla="*/ 29 h 43"/>
              <a:gd name="T60" fmla="*/ 56 w 223"/>
              <a:gd name="T61" fmla="*/ 30 h 43"/>
              <a:gd name="T62" fmla="*/ 43 w 223"/>
              <a:gd name="T63" fmla="*/ 30 h 43"/>
              <a:gd name="T64" fmla="*/ 30 w 223"/>
              <a:gd name="T65" fmla="*/ 30 h 43"/>
              <a:gd name="T66" fmla="*/ 18 w 223"/>
              <a:gd name="T67" fmla="*/ 30 h 43"/>
              <a:gd name="T68" fmla="*/ 5 w 223"/>
              <a:gd name="T69" fmla="*/ 30 h 43"/>
              <a:gd name="T70" fmla="*/ 10 w 223"/>
              <a:gd name="T71" fmla="*/ 31 h 43"/>
              <a:gd name="T72" fmla="*/ 5 w 223"/>
              <a:gd name="T73" fmla="*/ 30 h 43"/>
              <a:gd name="T74" fmla="*/ 1 w 223"/>
              <a:gd name="T75" fmla="*/ 33 h 43"/>
              <a:gd name="T76" fmla="*/ 0 w 223"/>
              <a:gd name="T77" fmla="*/ 36 h 43"/>
              <a:gd name="T78" fmla="*/ 1 w 223"/>
              <a:gd name="T79" fmla="*/ 40 h 43"/>
              <a:gd name="T80" fmla="*/ 5 w 223"/>
              <a:gd name="T81" fmla="*/ 43 h 43"/>
              <a:gd name="T82" fmla="*/ 0 w 223"/>
              <a:gd name="T83" fmla="*/ 4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3" h="43">
                <a:moveTo>
                  <a:pt x="0" y="41"/>
                </a:moveTo>
                <a:lnTo>
                  <a:pt x="5" y="43"/>
                </a:lnTo>
                <a:lnTo>
                  <a:pt x="18" y="43"/>
                </a:lnTo>
                <a:lnTo>
                  <a:pt x="30" y="43"/>
                </a:lnTo>
                <a:lnTo>
                  <a:pt x="43" y="43"/>
                </a:lnTo>
                <a:lnTo>
                  <a:pt x="56" y="43"/>
                </a:lnTo>
                <a:lnTo>
                  <a:pt x="71" y="41"/>
                </a:lnTo>
                <a:lnTo>
                  <a:pt x="85" y="41"/>
                </a:lnTo>
                <a:lnTo>
                  <a:pt x="100" y="40"/>
                </a:lnTo>
                <a:lnTo>
                  <a:pt x="114" y="39"/>
                </a:lnTo>
                <a:lnTo>
                  <a:pt x="130" y="38"/>
                </a:lnTo>
                <a:lnTo>
                  <a:pt x="144" y="35"/>
                </a:lnTo>
                <a:lnTo>
                  <a:pt x="159" y="33"/>
                </a:lnTo>
                <a:lnTo>
                  <a:pt x="172" y="29"/>
                </a:lnTo>
                <a:lnTo>
                  <a:pt x="185" y="26"/>
                </a:lnTo>
                <a:lnTo>
                  <a:pt x="200" y="21"/>
                </a:lnTo>
                <a:lnTo>
                  <a:pt x="212" y="16"/>
                </a:lnTo>
                <a:lnTo>
                  <a:pt x="223" y="10"/>
                </a:lnTo>
                <a:lnTo>
                  <a:pt x="219" y="0"/>
                </a:lnTo>
                <a:lnTo>
                  <a:pt x="207" y="4"/>
                </a:lnTo>
                <a:lnTo>
                  <a:pt x="195" y="9"/>
                </a:lnTo>
                <a:lnTo>
                  <a:pt x="182" y="14"/>
                </a:lnTo>
                <a:lnTo>
                  <a:pt x="170" y="16"/>
                </a:lnTo>
                <a:lnTo>
                  <a:pt x="156" y="20"/>
                </a:lnTo>
                <a:lnTo>
                  <a:pt x="141" y="23"/>
                </a:lnTo>
                <a:lnTo>
                  <a:pt x="127" y="25"/>
                </a:lnTo>
                <a:lnTo>
                  <a:pt x="114" y="26"/>
                </a:lnTo>
                <a:lnTo>
                  <a:pt x="100" y="28"/>
                </a:lnTo>
                <a:lnTo>
                  <a:pt x="85" y="29"/>
                </a:lnTo>
                <a:lnTo>
                  <a:pt x="71" y="29"/>
                </a:lnTo>
                <a:lnTo>
                  <a:pt x="56" y="30"/>
                </a:lnTo>
                <a:lnTo>
                  <a:pt x="43" y="30"/>
                </a:lnTo>
                <a:lnTo>
                  <a:pt x="30" y="30"/>
                </a:lnTo>
                <a:lnTo>
                  <a:pt x="18" y="30"/>
                </a:lnTo>
                <a:lnTo>
                  <a:pt x="5" y="30"/>
                </a:lnTo>
                <a:lnTo>
                  <a:pt x="10" y="31"/>
                </a:lnTo>
                <a:lnTo>
                  <a:pt x="5" y="30"/>
                </a:lnTo>
                <a:lnTo>
                  <a:pt x="1" y="33"/>
                </a:lnTo>
                <a:lnTo>
                  <a:pt x="0" y="36"/>
                </a:lnTo>
                <a:lnTo>
                  <a:pt x="1" y="40"/>
                </a:lnTo>
                <a:lnTo>
                  <a:pt x="5" y="43"/>
                </a:lnTo>
                <a:lnTo>
                  <a:pt x="0"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2" name="Freeform 164">
            <a:extLst>
              <a:ext uri="{FF2B5EF4-FFF2-40B4-BE49-F238E27FC236}">
                <a16:creationId xmlns:a16="http://schemas.microsoft.com/office/drawing/2014/main" id="{D0F7B129-1794-D224-1BA4-C30CA6A57A86}"/>
              </a:ext>
            </a:extLst>
          </p:cNvPr>
          <p:cNvSpPr>
            <a:spLocks noChangeAspect="1"/>
          </p:cNvSpPr>
          <p:nvPr/>
        </p:nvSpPr>
        <p:spPr bwMode="auto">
          <a:xfrm>
            <a:off x="6445250" y="2817364"/>
            <a:ext cx="55563" cy="55562"/>
          </a:xfrm>
          <a:custGeom>
            <a:avLst/>
            <a:gdLst>
              <a:gd name="T0" fmla="*/ 7 w 73"/>
              <a:gd name="T1" fmla="*/ 14 h 73"/>
              <a:gd name="T2" fmla="*/ 2 w 73"/>
              <a:gd name="T3" fmla="*/ 12 h 73"/>
              <a:gd name="T4" fmla="*/ 63 w 73"/>
              <a:gd name="T5" fmla="*/ 73 h 73"/>
              <a:gd name="T6" fmla="*/ 73 w 73"/>
              <a:gd name="T7" fmla="*/ 63 h 73"/>
              <a:gd name="T8" fmla="*/ 12 w 73"/>
              <a:gd name="T9" fmla="*/ 2 h 73"/>
              <a:gd name="T10" fmla="*/ 7 w 73"/>
              <a:gd name="T11" fmla="*/ 1 h 73"/>
              <a:gd name="T12" fmla="*/ 12 w 73"/>
              <a:gd name="T13" fmla="*/ 2 h 73"/>
              <a:gd name="T14" fmla="*/ 7 w 73"/>
              <a:gd name="T15" fmla="*/ 0 h 73"/>
              <a:gd name="T16" fmla="*/ 2 w 73"/>
              <a:gd name="T17" fmla="*/ 2 h 73"/>
              <a:gd name="T18" fmla="*/ 0 w 73"/>
              <a:gd name="T19" fmla="*/ 7 h 73"/>
              <a:gd name="T20" fmla="*/ 2 w 73"/>
              <a:gd name="T21" fmla="*/ 12 h 73"/>
              <a:gd name="T22" fmla="*/ 7 w 73"/>
              <a:gd name="T23" fmla="*/ 14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3">
                <a:moveTo>
                  <a:pt x="7" y="14"/>
                </a:moveTo>
                <a:lnTo>
                  <a:pt x="2" y="12"/>
                </a:lnTo>
                <a:lnTo>
                  <a:pt x="63" y="73"/>
                </a:lnTo>
                <a:lnTo>
                  <a:pt x="73" y="63"/>
                </a:lnTo>
                <a:lnTo>
                  <a:pt x="12" y="2"/>
                </a:lnTo>
                <a:lnTo>
                  <a:pt x="7" y="1"/>
                </a:lnTo>
                <a:lnTo>
                  <a:pt x="12" y="2"/>
                </a:lnTo>
                <a:lnTo>
                  <a:pt x="7" y="0"/>
                </a:lnTo>
                <a:lnTo>
                  <a:pt x="2" y="2"/>
                </a:lnTo>
                <a:lnTo>
                  <a:pt x="0" y="7"/>
                </a:lnTo>
                <a:lnTo>
                  <a:pt x="2" y="12"/>
                </a:lnTo>
                <a:lnTo>
                  <a:pt x="7" y="1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3" name="Freeform 165">
            <a:extLst>
              <a:ext uri="{FF2B5EF4-FFF2-40B4-BE49-F238E27FC236}">
                <a16:creationId xmlns:a16="http://schemas.microsoft.com/office/drawing/2014/main" id="{4DBCF43F-CEC3-3358-FB2C-BAF27A2A1225}"/>
              </a:ext>
            </a:extLst>
          </p:cNvPr>
          <p:cNvSpPr>
            <a:spLocks noChangeAspect="1"/>
          </p:cNvSpPr>
          <p:nvPr/>
        </p:nvSpPr>
        <p:spPr bwMode="auto">
          <a:xfrm>
            <a:off x="6286500" y="2796726"/>
            <a:ext cx="163513" cy="31750"/>
          </a:xfrm>
          <a:custGeom>
            <a:avLst/>
            <a:gdLst>
              <a:gd name="T0" fmla="*/ 10 w 217"/>
              <a:gd name="T1" fmla="*/ 9 h 43"/>
              <a:gd name="T2" fmla="*/ 2 w 217"/>
              <a:gd name="T3" fmla="*/ 10 h 43"/>
              <a:gd name="T4" fmla="*/ 14 w 217"/>
              <a:gd name="T5" fmla="*/ 16 h 43"/>
              <a:gd name="T6" fmla="*/ 26 w 217"/>
              <a:gd name="T7" fmla="*/ 21 h 43"/>
              <a:gd name="T8" fmla="*/ 41 w 217"/>
              <a:gd name="T9" fmla="*/ 26 h 43"/>
              <a:gd name="T10" fmla="*/ 55 w 217"/>
              <a:gd name="T11" fmla="*/ 29 h 43"/>
              <a:gd name="T12" fmla="*/ 69 w 217"/>
              <a:gd name="T13" fmla="*/ 33 h 43"/>
              <a:gd name="T14" fmla="*/ 82 w 217"/>
              <a:gd name="T15" fmla="*/ 35 h 43"/>
              <a:gd name="T16" fmla="*/ 96 w 217"/>
              <a:gd name="T17" fmla="*/ 38 h 43"/>
              <a:gd name="T18" fmla="*/ 112 w 217"/>
              <a:gd name="T19" fmla="*/ 39 h 43"/>
              <a:gd name="T20" fmla="*/ 126 w 217"/>
              <a:gd name="T21" fmla="*/ 40 h 43"/>
              <a:gd name="T22" fmla="*/ 140 w 217"/>
              <a:gd name="T23" fmla="*/ 41 h 43"/>
              <a:gd name="T24" fmla="*/ 155 w 217"/>
              <a:gd name="T25" fmla="*/ 41 h 43"/>
              <a:gd name="T26" fmla="*/ 168 w 217"/>
              <a:gd name="T27" fmla="*/ 43 h 43"/>
              <a:gd name="T28" fmla="*/ 181 w 217"/>
              <a:gd name="T29" fmla="*/ 43 h 43"/>
              <a:gd name="T30" fmla="*/ 193 w 217"/>
              <a:gd name="T31" fmla="*/ 43 h 43"/>
              <a:gd name="T32" fmla="*/ 206 w 217"/>
              <a:gd name="T33" fmla="*/ 43 h 43"/>
              <a:gd name="T34" fmla="*/ 217 w 217"/>
              <a:gd name="T35" fmla="*/ 43 h 43"/>
              <a:gd name="T36" fmla="*/ 217 w 217"/>
              <a:gd name="T37" fmla="*/ 30 h 43"/>
              <a:gd name="T38" fmla="*/ 206 w 217"/>
              <a:gd name="T39" fmla="*/ 30 h 43"/>
              <a:gd name="T40" fmla="*/ 193 w 217"/>
              <a:gd name="T41" fmla="*/ 30 h 43"/>
              <a:gd name="T42" fmla="*/ 181 w 217"/>
              <a:gd name="T43" fmla="*/ 30 h 43"/>
              <a:gd name="T44" fmla="*/ 168 w 217"/>
              <a:gd name="T45" fmla="*/ 30 h 43"/>
              <a:gd name="T46" fmla="*/ 155 w 217"/>
              <a:gd name="T47" fmla="*/ 29 h 43"/>
              <a:gd name="T48" fmla="*/ 140 w 217"/>
              <a:gd name="T49" fmla="*/ 29 h 43"/>
              <a:gd name="T50" fmla="*/ 126 w 217"/>
              <a:gd name="T51" fmla="*/ 28 h 43"/>
              <a:gd name="T52" fmla="*/ 112 w 217"/>
              <a:gd name="T53" fmla="*/ 26 h 43"/>
              <a:gd name="T54" fmla="*/ 99 w 217"/>
              <a:gd name="T55" fmla="*/ 25 h 43"/>
              <a:gd name="T56" fmla="*/ 85 w 217"/>
              <a:gd name="T57" fmla="*/ 23 h 43"/>
              <a:gd name="T58" fmla="*/ 71 w 217"/>
              <a:gd name="T59" fmla="*/ 20 h 43"/>
              <a:gd name="T60" fmla="*/ 57 w 217"/>
              <a:gd name="T61" fmla="*/ 16 h 43"/>
              <a:gd name="T62" fmla="*/ 44 w 217"/>
              <a:gd name="T63" fmla="*/ 14 h 43"/>
              <a:gd name="T64" fmla="*/ 31 w 217"/>
              <a:gd name="T65" fmla="*/ 9 h 43"/>
              <a:gd name="T66" fmla="*/ 19 w 217"/>
              <a:gd name="T67" fmla="*/ 4 h 43"/>
              <a:gd name="T68" fmla="*/ 7 w 217"/>
              <a:gd name="T69" fmla="*/ 0 h 43"/>
              <a:gd name="T70" fmla="*/ 0 w 217"/>
              <a:gd name="T71" fmla="*/ 1 h 43"/>
              <a:gd name="T72" fmla="*/ 7 w 217"/>
              <a:gd name="T73" fmla="*/ 0 h 43"/>
              <a:gd name="T74" fmla="*/ 4 w 217"/>
              <a:gd name="T75" fmla="*/ 0 h 43"/>
              <a:gd name="T76" fmla="*/ 0 w 217"/>
              <a:gd name="T77" fmla="*/ 3 h 43"/>
              <a:gd name="T78" fmla="*/ 0 w 217"/>
              <a:gd name="T79" fmla="*/ 8 h 43"/>
              <a:gd name="T80" fmla="*/ 2 w 217"/>
              <a:gd name="T81" fmla="*/ 10 h 43"/>
              <a:gd name="T82" fmla="*/ 10 w 217"/>
              <a:gd name="T83" fmla="*/ 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7" h="43">
                <a:moveTo>
                  <a:pt x="10" y="9"/>
                </a:moveTo>
                <a:lnTo>
                  <a:pt x="2" y="10"/>
                </a:lnTo>
                <a:lnTo>
                  <a:pt x="14" y="16"/>
                </a:lnTo>
                <a:lnTo>
                  <a:pt x="26" y="21"/>
                </a:lnTo>
                <a:lnTo>
                  <a:pt x="41" y="26"/>
                </a:lnTo>
                <a:lnTo>
                  <a:pt x="55" y="29"/>
                </a:lnTo>
                <a:lnTo>
                  <a:pt x="69" y="33"/>
                </a:lnTo>
                <a:lnTo>
                  <a:pt x="82" y="35"/>
                </a:lnTo>
                <a:lnTo>
                  <a:pt x="96" y="38"/>
                </a:lnTo>
                <a:lnTo>
                  <a:pt x="112" y="39"/>
                </a:lnTo>
                <a:lnTo>
                  <a:pt x="126" y="40"/>
                </a:lnTo>
                <a:lnTo>
                  <a:pt x="140" y="41"/>
                </a:lnTo>
                <a:lnTo>
                  <a:pt x="155" y="41"/>
                </a:lnTo>
                <a:lnTo>
                  <a:pt x="168" y="43"/>
                </a:lnTo>
                <a:lnTo>
                  <a:pt x="181" y="43"/>
                </a:lnTo>
                <a:lnTo>
                  <a:pt x="193" y="43"/>
                </a:lnTo>
                <a:lnTo>
                  <a:pt x="206" y="43"/>
                </a:lnTo>
                <a:lnTo>
                  <a:pt x="217" y="43"/>
                </a:lnTo>
                <a:lnTo>
                  <a:pt x="217" y="30"/>
                </a:lnTo>
                <a:lnTo>
                  <a:pt x="206" y="30"/>
                </a:lnTo>
                <a:lnTo>
                  <a:pt x="193" y="30"/>
                </a:lnTo>
                <a:lnTo>
                  <a:pt x="181" y="30"/>
                </a:lnTo>
                <a:lnTo>
                  <a:pt x="168" y="30"/>
                </a:lnTo>
                <a:lnTo>
                  <a:pt x="155" y="29"/>
                </a:lnTo>
                <a:lnTo>
                  <a:pt x="140" y="29"/>
                </a:lnTo>
                <a:lnTo>
                  <a:pt x="126" y="28"/>
                </a:lnTo>
                <a:lnTo>
                  <a:pt x="112" y="26"/>
                </a:lnTo>
                <a:lnTo>
                  <a:pt x="99" y="25"/>
                </a:lnTo>
                <a:lnTo>
                  <a:pt x="85" y="23"/>
                </a:lnTo>
                <a:lnTo>
                  <a:pt x="71" y="20"/>
                </a:lnTo>
                <a:lnTo>
                  <a:pt x="57" y="16"/>
                </a:lnTo>
                <a:lnTo>
                  <a:pt x="44" y="14"/>
                </a:lnTo>
                <a:lnTo>
                  <a:pt x="31" y="9"/>
                </a:lnTo>
                <a:lnTo>
                  <a:pt x="19" y="4"/>
                </a:lnTo>
                <a:lnTo>
                  <a:pt x="7" y="0"/>
                </a:lnTo>
                <a:lnTo>
                  <a:pt x="0" y="1"/>
                </a:lnTo>
                <a:lnTo>
                  <a:pt x="7" y="0"/>
                </a:lnTo>
                <a:lnTo>
                  <a:pt x="4" y="0"/>
                </a:lnTo>
                <a:lnTo>
                  <a:pt x="0" y="3"/>
                </a:lnTo>
                <a:lnTo>
                  <a:pt x="0" y="8"/>
                </a:lnTo>
                <a:lnTo>
                  <a:pt x="2" y="10"/>
                </a:lnTo>
                <a:lnTo>
                  <a:pt x="10"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4" name="Freeform 166">
            <a:extLst>
              <a:ext uri="{FF2B5EF4-FFF2-40B4-BE49-F238E27FC236}">
                <a16:creationId xmlns:a16="http://schemas.microsoft.com/office/drawing/2014/main" id="{1E7A5CCD-6815-2C80-1AF0-366F3F032705}"/>
              </a:ext>
            </a:extLst>
          </p:cNvPr>
          <p:cNvSpPr>
            <a:spLocks noChangeAspect="1"/>
          </p:cNvSpPr>
          <p:nvPr/>
        </p:nvSpPr>
        <p:spPr bwMode="auto">
          <a:xfrm>
            <a:off x="6216650" y="2798314"/>
            <a:ext cx="77788" cy="76200"/>
          </a:xfrm>
          <a:custGeom>
            <a:avLst/>
            <a:gdLst>
              <a:gd name="T0" fmla="*/ 6 w 102"/>
              <a:gd name="T1" fmla="*/ 103 h 103"/>
              <a:gd name="T2" fmla="*/ 11 w 102"/>
              <a:gd name="T3" fmla="*/ 100 h 103"/>
              <a:gd name="T4" fmla="*/ 102 w 102"/>
              <a:gd name="T5" fmla="*/ 8 h 103"/>
              <a:gd name="T6" fmla="*/ 92 w 102"/>
              <a:gd name="T7" fmla="*/ 0 h 103"/>
              <a:gd name="T8" fmla="*/ 1 w 102"/>
              <a:gd name="T9" fmla="*/ 93 h 103"/>
              <a:gd name="T10" fmla="*/ 6 w 102"/>
              <a:gd name="T11" fmla="*/ 90 h 103"/>
              <a:gd name="T12" fmla="*/ 1 w 102"/>
              <a:gd name="T13" fmla="*/ 93 h 103"/>
              <a:gd name="T14" fmla="*/ 0 w 102"/>
              <a:gd name="T15" fmla="*/ 98 h 103"/>
              <a:gd name="T16" fmla="*/ 2 w 102"/>
              <a:gd name="T17" fmla="*/ 101 h 103"/>
              <a:gd name="T18" fmla="*/ 7 w 102"/>
              <a:gd name="T19" fmla="*/ 103 h 103"/>
              <a:gd name="T20" fmla="*/ 11 w 102"/>
              <a:gd name="T21" fmla="*/ 100 h 103"/>
              <a:gd name="T22" fmla="*/ 6 w 102"/>
              <a:gd name="T23" fmla="*/ 10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 h="103">
                <a:moveTo>
                  <a:pt x="6" y="103"/>
                </a:moveTo>
                <a:lnTo>
                  <a:pt x="11" y="100"/>
                </a:lnTo>
                <a:lnTo>
                  <a:pt x="102" y="8"/>
                </a:lnTo>
                <a:lnTo>
                  <a:pt x="92" y="0"/>
                </a:lnTo>
                <a:lnTo>
                  <a:pt x="1" y="93"/>
                </a:lnTo>
                <a:lnTo>
                  <a:pt x="6" y="90"/>
                </a:lnTo>
                <a:lnTo>
                  <a:pt x="1" y="93"/>
                </a:lnTo>
                <a:lnTo>
                  <a:pt x="0" y="98"/>
                </a:lnTo>
                <a:lnTo>
                  <a:pt x="2" y="101"/>
                </a:lnTo>
                <a:lnTo>
                  <a:pt x="7" y="103"/>
                </a:lnTo>
                <a:lnTo>
                  <a:pt x="11" y="100"/>
                </a:lnTo>
                <a:lnTo>
                  <a:pt x="6" y="10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5" name="Freeform 167">
            <a:extLst>
              <a:ext uri="{FF2B5EF4-FFF2-40B4-BE49-F238E27FC236}">
                <a16:creationId xmlns:a16="http://schemas.microsoft.com/office/drawing/2014/main" id="{5A460DD4-8AC9-2450-589A-CFE0D24AA13A}"/>
              </a:ext>
            </a:extLst>
          </p:cNvPr>
          <p:cNvSpPr>
            <a:spLocks noChangeAspect="1"/>
          </p:cNvSpPr>
          <p:nvPr/>
        </p:nvSpPr>
        <p:spPr bwMode="auto">
          <a:xfrm>
            <a:off x="6103938" y="2841176"/>
            <a:ext cx="117475" cy="33338"/>
          </a:xfrm>
          <a:custGeom>
            <a:avLst/>
            <a:gdLst>
              <a:gd name="T0" fmla="*/ 3 w 157"/>
              <a:gd name="T1" fmla="*/ 13 h 44"/>
              <a:gd name="T2" fmla="*/ 5 w 157"/>
              <a:gd name="T3" fmla="*/ 13 h 44"/>
              <a:gd name="T4" fmla="*/ 25 w 157"/>
              <a:gd name="T5" fmla="*/ 14 h 44"/>
              <a:gd name="T6" fmla="*/ 43 w 157"/>
              <a:gd name="T7" fmla="*/ 17 h 44"/>
              <a:gd name="T8" fmla="*/ 62 w 157"/>
              <a:gd name="T9" fmla="*/ 22 h 44"/>
              <a:gd name="T10" fmla="*/ 78 w 157"/>
              <a:gd name="T11" fmla="*/ 27 h 44"/>
              <a:gd name="T12" fmla="*/ 96 w 157"/>
              <a:gd name="T13" fmla="*/ 34 h 44"/>
              <a:gd name="T14" fmla="*/ 114 w 157"/>
              <a:gd name="T15" fmla="*/ 39 h 44"/>
              <a:gd name="T16" fmla="*/ 134 w 157"/>
              <a:gd name="T17" fmla="*/ 42 h 44"/>
              <a:gd name="T18" fmla="*/ 157 w 157"/>
              <a:gd name="T19" fmla="*/ 44 h 44"/>
              <a:gd name="T20" fmla="*/ 157 w 157"/>
              <a:gd name="T21" fmla="*/ 31 h 44"/>
              <a:gd name="T22" fmla="*/ 137 w 157"/>
              <a:gd name="T23" fmla="*/ 30 h 44"/>
              <a:gd name="T24" fmla="*/ 117 w 157"/>
              <a:gd name="T25" fmla="*/ 26 h 44"/>
              <a:gd name="T26" fmla="*/ 101 w 157"/>
              <a:gd name="T27" fmla="*/ 21 h 44"/>
              <a:gd name="T28" fmla="*/ 83 w 157"/>
              <a:gd name="T29" fmla="*/ 15 h 44"/>
              <a:gd name="T30" fmla="*/ 65 w 157"/>
              <a:gd name="T31" fmla="*/ 10 h 44"/>
              <a:gd name="T32" fmla="*/ 46 w 157"/>
              <a:gd name="T33" fmla="*/ 5 h 44"/>
              <a:gd name="T34" fmla="*/ 27 w 157"/>
              <a:gd name="T35" fmla="*/ 1 h 44"/>
              <a:gd name="T36" fmla="*/ 5 w 157"/>
              <a:gd name="T37" fmla="*/ 0 h 44"/>
              <a:gd name="T38" fmla="*/ 6 w 157"/>
              <a:gd name="T39" fmla="*/ 0 h 44"/>
              <a:gd name="T40" fmla="*/ 5 w 157"/>
              <a:gd name="T41" fmla="*/ 0 h 44"/>
              <a:gd name="T42" fmla="*/ 1 w 157"/>
              <a:gd name="T43" fmla="*/ 3 h 44"/>
              <a:gd name="T44" fmla="*/ 0 w 157"/>
              <a:gd name="T45" fmla="*/ 6 h 44"/>
              <a:gd name="T46" fmla="*/ 1 w 157"/>
              <a:gd name="T47" fmla="*/ 10 h 44"/>
              <a:gd name="T48" fmla="*/ 5 w 157"/>
              <a:gd name="T49" fmla="*/ 13 h 44"/>
              <a:gd name="T50" fmla="*/ 3 w 157"/>
              <a:gd name="T51" fmla="*/ 1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44">
                <a:moveTo>
                  <a:pt x="3" y="13"/>
                </a:moveTo>
                <a:lnTo>
                  <a:pt x="5" y="13"/>
                </a:lnTo>
                <a:lnTo>
                  <a:pt x="25" y="14"/>
                </a:lnTo>
                <a:lnTo>
                  <a:pt x="43" y="17"/>
                </a:lnTo>
                <a:lnTo>
                  <a:pt x="62" y="22"/>
                </a:lnTo>
                <a:lnTo>
                  <a:pt x="78" y="27"/>
                </a:lnTo>
                <a:lnTo>
                  <a:pt x="96" y="34"/>
                </a:lnTo>
                <a:lnTo>
                  <a:pt x="114" y="39"/>
                </a:lnTo>
                <a:lnTo>
                  <a:pt x="134" y="42"/>
                </a:lnTo>
                <a:lnTo>
                  <a:pt x="157" y="44"/>
                </a:lnTo>
                <a:lnTo>
                  <a:pt x="157" y="31"/>
                </a:lnTo>
                <a:lnTo>
                  <a:pt x="137" y="30"/>
                </a:lnTo>
                <a:lnTo>
                  <a:pt x="117" y="26"/>
                </a:lnTo>
                <a:lnTo>
                  <a:pt x="101" y="21"/>
                </a:lnTo>
                <a:lnTo>
                  <a:pt x="83" y="15"/>
                </a:lnTo>
                <a:lnTo>
                  <a:pt x="65" y="10"/>
                </a:lnTo>
                <a:lnTo>
                  <a:pt x="46" y="5"/>
                </a:lnTo>
                <a:lnTo>
                  <a:pt x="27" y="1"/>
                </a:lnTo>
                <a:lnTo>
                  <a:pt x="5" y="0"/>
                </a:lnTo>
                <a:lnTo>
                  <a:pt x="6" y="0"/>
                </a:lnTo>
                <a:lnTo>
                  <a:pt x="5" y="0"/>
                </a:lnTo>
                <a:lnTo>
                  <a:pt x="1" y="3"/>
                </a:lnTo>
                <a:lnTo>
                  <a:pt x="0" y="6"/>
                </a:lnTo>
                <a:lnTo>
                  <a:pt x="1" y="10"/>
                </a:lnTo>
                <a:lnTo>
                  <a:pt x="5" y="13"/>
                </a:lnTo>
                <a:lnTo>
                  <a:pt x="3"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6" name="Freeform 168">
            <a:extLst>
              <a:ext uri="{FF2B5EF4-FFF2-40B4-BE49-F238E27FC236}">
                <a16:creationId xmlns:a16="http://schemas.microsoft.com/office/drawing/2014/main" id="{11E3E04E-C8BB-C7FE-3328-388BB4EC21FE}"/>
              </a:ext>
            </a:extLst>
          </p:cNvPr>
          <p:cNvSpPr>
            <a:spLocks noChangeAspect="1"/>
          </p:cNvSpPr>
          <p:nvPr/>
        </p:nvSpPr>
        <p:spPr bwMode="auto">
          <a:xfrm>
            <a:off x="6011863" y="2828476"/>
            <a:ext cx="96837" cy="22225"/>
          </a:xfrm>
          <a:custGeom>
            <a:avLst/>
            <a:gdLst>
              <a:gd name="T0" fmla="*/ 8 w 129"/>
              <a:gd name="T1" fmla="*/ 0 h 29"/>
              <a:gd name="T2" fmla="*/ 4 w 129"/>
              <a:gd name="T3" fmla="*/ 12 h 29"/>
              <a:gd name="T4" fmla="*/ 126 w 129"/>
              <a:gd name="T5" fmla="*/ 29 h 29"/>
              <a:gd name="T6" fmla="*/ 129 w 129"/>
              <a:gd name="T7" fmla="*/ 16 h 29"/>
              <a:gd name="T8" fmla="*/ 7 w 129"/>
              <a:gd name="T9" fmla="*/ 0 h 29"/>
              <a:gd name="T10" fmla="*/ 3 w 129"/>
              <a:gd name="T11" fmla="*/ 12 h 29"/>
              <a:gd name="T12" fmla="*/ 7 w 129"/>
              <a:gd name="T13" fmla="*/ 0 h 29"/>
              <a:gd name="T14" fmla="*/ 2 w 129"/>
              <a:gd name="T15" fmla="*/ 1 h 29"/>
              <a:gd name="T16" fmla="*/ 0 w 129"/>
              <a:gd name="T17" fmla="*/ 5 h 29"/>
              <a:gd name="T18" fmla="*/ 0 w 129"/>
              <a:gd name="T19" fmla="*/ 10 h 29"/>
              <a:gd name="T20" fmla="*/ 4 w 129"/>
              <a:gd name="T21" fmla="*/ 12 h 29"/>
              <a:gd name="T22" fmla="*/ 8 w 129"/>
              <a:gd name="T23"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9" h="29">
                <a:moveTo>
                  <a:pt x="8" y="0"/>
                </a:moveTo>
                <a:lnTo>
                  <a:pt x="4" y="12"/>
                </a:lnTo>
                <a:lnTo>
                  <a:pt x="126" y="29"/>
                </a:lnTo>
                <a:lnTo>
                  <a:pt x="129" y="16"/>
                </a:lnTo>
                <a:lnTo>
                  <a:pt x="7" y="0"/>
                </a:lnTo>
                <a:lnTo>
                  <a:pt x="3" y="12"/>
                </a:lnTo>
                <a:lnTo>
                  <a:pt x="7" y="0"/>
                </a:lnTo>
                <a:lnTo>
                  <a:pt x="2" y="1"/>
                </a:lnTo>
                <a:lnTo>
                  <a:pt x="0" y="5"/>
                </a:lnTo>
                <a:lnTo>
                  <a:pt x="0" y="10"/>
                </a:lnTo>
                <a:lnTo>
                  <a:pt x="4" y="12"/>
                </a:lnTo>
                <a:lnTo>
                  <a:pt x="8"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7" name="Freeform 169">
            <a:extLst>
              <a:ext uri="{FF2B5EF4-FFF2-40B4-BE49-F238E27FC236}">
                <a16:creationId xmlns:a16="http://schemas.microsoft.com/office/drawing/2014/main" id="{210196C0-7B66-9729-22C7-2F7BE5CDDFEF}"/>
              </a:ext>
            </a:extLst>
          </p:cNvPr>
          <p:cNvSpPr>
            <a:spLocks noChangeAspect="1"/>
          </p:cNvSpPr>
          <p:nvPr/>
        </p:nvSpPr>
        <p:spPr bwMode="auto">
          <a:xfrm>
            <a:off x="6926263" y="2904676"/>
            <a:ext cx="134937" cy="11113"/>
          </a:xfrm>
          <a:custGeom>
            <a:avLst/>
            <a:gdLst>
              <a:gd name="T0" fmla="*/ 0 w 177"/>
              <a:gd name="T1" fmla="*/ 6 h 12"/>
              <a:gd name="T2" fmla="*/ 6 w 177"/>
              <a:gd name="T3" fmla="*/ 12 h 12"/>
              <a:gd name="T4" fmla="*/ 177 w 177"/>
              <a:gd name="T5" fmla="*/ 12 h 12"/>
              <a:gd name="T6" fmla="*/ 177 w 177"/>
              <a:gd name="T7" fmla="*/ 0 h 12"/>
              <a:gd name="T8" fmla="*/ 6 w 177"/>
              <a:gd name="T9" fmla="*/ 0 h 12"/>
              <a:gd name="T10" fmla="*/ 12 w 177"/>
              <a:gd name="T11" fmla="*/ 6 h 12"/>
              <a:gd name="T12" fmla="*/ 6 w 177"/>
              <a:gd name="T13" fmla="*/ 0 h 12"/>
              <a:gd name="T14" fmla="*/ 2 w 177"/>
              <a:gd name="T15" fmla="*/ 2 h 12"/>
              <a:gd name="T16" fmla="*/ 1 w 177"/>
              <a:gd name="T17" fmla="*/ 6 h 12"/>
              <a:gd name="T18" fmla="*/ 2 w 177"/>
              <a:gd name="T19" fmla="*/ 10 h 12"/>
              <a:gd name="T20" fmla="*/ 6 w 177"/>
              <a:gd name="T21" fmla="*/ 12 h 12"/>
              <a:gd name="T22" fmla="*/ 0 w 177"/>
              <a:gd name="T23" fmla="*/ 6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7" h="12">
                <a:moveTo>
                  <a:pt x="0" y="6"/>
                </a:moveTo>
                <a:lnTo>
                  <a:pt x="6" y="12"/>
                </a:lnTo>
                <a:lnTo>
                  <a:pt x="177" y="12"/>
                </a:lnTo>
                <a:lnTo>
                  <a:pt x="177" y="0"/>
                </a:lnTo>
                <a:lnTo>
                  <a:pt x="6" y="0"/>
                </a:lnTo>
                <a:lnTo>
                  <a:pt x="12" y="6"/>
                </a:lnTo>
                <a:lnTo>
                  <a:pt x="6" y="0"/>
                </a:lnTo>
                <a:lnTo>
                  <a:pt x="2" y="2"/>
                </a:lnTo>
                <a:lnTo>
                  <a:pt x="1" y="6"/>
                </a:lnTo>
                <a:lnTo>
                  <a:pt x="2" y="10"/>
                </a:lnTo>
                <a:lnTo>
                  <a:pt x="6"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8" name="Freeform 170">
            <a:extLst>
              <a:ext uri="{FF2B5EF4-FFF2-40B4-BE49-F238E27FC236}">
                <a16:creationId xmlns:a16="http://schemas.microsoft.com/office/drawing/2014/main" id="{33D9B495-3CDD-ABA2-45BB-E40629CC49A4}"/>
              </a:ext>
            </a:extLst>
          </p:cNvPr>
          <p:cNvSpPr>
            <a:spLocks noChangeAspect="1"/>
          </p:cNvSpPr>
          <p:nvPr/>
        </p:nvSpPr>
        <p:spPr bwMode="auto">
          <a:xfrm>
            <a:off x="6926263" y="2796726"/>
            <a:ext cx="28575" cy="114300"/>
          </a:xfrm>
          <a:custGeom>
            <a:avLst/>
            <a:gdLst>
              <a:gd name="T0" fmla="*/ 26 w 36"/>
              <a:gd name="T1" fmla="*/ 9 h 151"/>
              <a:gd name="T2" fmla="*/ 26 w 36"/>
              <a:gd name="T3" fmla="*/ 3 h 151"/>
              <a:gd name="T4" fmla="*/ 16 w 36"/>
              <a:gd name="T5" fmla="*/ 21 h 151"/>
              <a:gd name="T6" fmla="*/ 10 w 36"/>
              <a:gd name="T7" fmla="*/ 40 h 151"/>
              <a:gd name="T8" fmla="*/ 6 w 36"/>
              <a:gd name="T9" fmla="*/ 59 h 151"/>
              <a:gd name="T10" fmla="*/ 3 w 36"/>
              <a:gd name="T11" fmla="*/ 76 h 151"/>
              <a:gd name="T12" fmla="*/ 1 w 36"/>
              <a:gd name="T13" fmla="*/ 96 h 151"/>
              <a:gd name="T14" fmla="*/ 0 w 36"/>
              <a:gd name="T15" fmla="*/ 115 h 151"/>
              <a:gd name="T16" fmla="*/ 0 w 36"/>
              <a:gd name="T17" fmla="*/ 132 h 151"/>
              <a:gd name="T18" fmla="*/ 0 w 36"/>
              <a:gd name="T19" fmla="*/ 151 h 151"/>
              <a:gd name="T20" fmla="*/ 12 w 36"/>
              <a:gd name="T21" fmla="*/ 151 h 151"/>
              <a:gd name="T22" fmla="*/ 12 w 36"/>
              <a:gd name="T23" fmla="*/ 132 h 151"/>
              <a:gd name="T24" fmla="*/ 12 w 36"/>
              <a:gd name="T25" fmla="*/ 115 h 151"/>
              <a:gd name="T26" fmla="*/ 13 w 36"/>
              <a:gd name="T27" fmla="*/ 96 h 151"/>
              <a:gd name="T28" fmla="*/ 16 w 36"/>
              <a:gd name="T29" fmla="*/ 79 h 151"/>
              <a:gd name="T30" fmla="*/ 18 w 36"/>
              <a:gd name="T31" fmla="*/ 61 h 151"/>
              <a:gd name="T32" fmla="*/ 22 w 36"/>
              <a:gd name="T33" fmla="*/ 43 h 151"/>
              <a:gd name="T34" fmla="*/ 28 w 36"/>
              <a:gd name="T35" fmla="*/ 26 h 151"/>
              <a:gd name="T36" fmla="*/ 36 w 36"/>
              <a:gd name="T37" fmla="*/ 8 h 151"/>
              <a:gd name="T38" fmla="*/ 36 w 36"/>
              <a:gd name="T39" fmla="*/ 1 h 151"/>
              <a:gd name="T40" fmla="*/ 36 w 36"/>
              <a:gd name="T41" fmla="*/ 8 h 151"/>
              <a:gd name="T42" fmla="*/ 36 w 36"/>
              <a:gd name="T43" fmla="*/ 4 h 151"/>
              <a:gd name="T44" fmla="*/ 33 w 36"/>
              <a:gd name="T45" fmla="*/ 0 h 151"/>
              <a:gd name="T46" fmla="*/ 28 w 36"/>
              <a:gd name="T47" fmla="*/ 0 h 151"/>
              <a:gd name="T48" fmla="*/ 26 w 36"/>
              <a:gd name="T49" fmla="*/ 3 h 151"/>
              <a:gd name="T50" fmla="*/ 26 w 36"/>
              <a:gd name="T51"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 h="151">
                <a:moveTo>
                  <a:pt x="26" y="9"/>
                </a:moveTo>
                <a:lnTo>
                  <a:pt x="26" y="3"/>
                </a:lnTo>
                <a:lnTo>
                  <a:pt x="16" y="21"/>
                </a:lnTo>
                <a:lnTo>
                  <a:pt x="10" y="40"/>
                </a:lnTo>
                <a:lnTo>
                  <a:pt x="6" y="59"/>
                </a:lnTo>
                <a:lnTo>
                  <a:pt x="3" y="76"/>
                </a:lnTo>
                <a:lnTo>
                  <a:pt x="1" y="96"/>
                </a:lnTo>
                <a:lnTo>
                  <a:pt x="0" y="115"/>
                </a:lnTo>
                <a:lnTo>
                  <a:pt x="0" y="132"/>
                </a:lnTo>
                <a:lnTo>
                  <a:pt x="0" y="151"/>
                </a:lnTo>
                <a:lnTo>
                  <a:pt x="12" y="151"/>
                </a:lnTo>
                <a:lnTo>
                  <a:pt x="12" y="132"/>
                </a:lnTo>
                <a:lnTo>
                  <a:pt x="12" y="115"/>
                </a:lnTo>
                <a:lnTo>
                  <a:pt x="13" y="96"/>
                </a:lnTo>
                <a:lnTo>
                  <a:pt x="16" y="79"/>
                </a:lnTo>
                <a:lnTo>
                  <a:pt x="18" y="61"/>
                </a:lnTo>
                <a:lnTo>
                  <a:pt x="22" y="43"/>
                </a:lnTo>
                <a:lnTo>
                  <a:pt x="28" y="26"/>
                </a:lnTo>
                <a:lnTo>
                  <a:pt x="36" y="8"/>
                </a:lnTo>
                <a:lnTo>
                  <a:pt x="36" y="1"/>
                </a:lnTo>
                <a:lnTo>
                  <a:pt x="36" y="8"/>
                </a:lnTo>
                <a:lnTo>
                  <a:pt x="36" y="4"/>
                </a:lnTo>
                <a:lnTo>
                  <a:pt x="33" y="0"/>
                </a:lnTo>
                <a:lnTo>
                  <a:pt x="28" y="0"/>
                </a:lnTo>
                <a:lnTo>
                  <a:pt x="26" y="3"/>
                </a:lnTo>
                <a:lnTo>
                  <a:pt x="26"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9" name="Freeform 171">
            <a:extLst>
              <a:ext uri="{FF2B5EF4-FFF2-40B4-BE49-F238E27FC236}">
                <a16:creationId xmlns:a16="http://schemas.microsoft.com/office/drawing/2014/main" id="{6EF55D4D-AAD4-3DC4-A773-456478E2CBA7}"/>
              </a:ext>
            </a:extLst>
          </p:cNvPr>
          <p:cNvSpPr>
            <a:spLocks noChangeAspect="1"/>
          </p:cNvSpPr>
          <p:nvPr/>
        </p:nvSpPr>
        <p:spPr bwMode="auto">
          <a:xfrm>
            <a:off x="6870700" y="2720526"/>
            <a:ext cx="84138" cy="80963"/>
          </a:xfrm>
          <a:custGeom>
            <a:avLst/>
            <a:gdLst>
              <a:gd name="T0" fmla="*/ 6 w 110"/>
              <a:gd name="T1" fmla="*/ 13 h 110"/>
              <a:gd name="T2" fmla="*/ 1 w 110"/>
              <a:gd name="T3" fmla="*/ 10 h 110"/>
              <a:gd name="T4" fmla="*/ 100 w 110"/>
              <a:gd name="T5" fmla="*/ 110 h 110"/>
              <a:gd name="T6" fmla="*/ 110 w 110"/>
              <a:gd name="T7" fmla="*/ 102 h 110"/>
              <a:gd name="T8" fmla="*/ 11 w 110"/>
              <a:gd name="T9" fmla="*/ 3 h 110"/>
              <a:gd name="T10" fmla="*/ 6 w 110"/>
              <a:gd name="T11" fmla="*/ 0 h 110"/>
              <a:gd name="T12" fmla="*/ 11 w 110"/>
              <a:gd name="T13" fmla="*/ 3 h 110"/>
              <a:gd name="T14" fmla="*/ 7 w 110"/>
              <a:gd name="T15" fmla="*/ 0 h 110"/>
              <a:gd name="T16" fmla="*/ 2 w 110"/>
              <a:gd name="T17" fmla="*/ 1 h 110"/>
              <a:gd name="T18" fmla="*/ 0 w 110"/>
              <a:gd name="T19" fmla="*/ 5 h 110"/>
              <a:gd name="T20" fmla="*/ 1 w 110"/>
              <a:gd name="T21" fmla="*/ 10 h 110"/>
              <a:gd name="T22" fmla="*/ 6 w 110"/>
              <a:gd name="T23" fmla="*/ 1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110">
                <a:moveTo>
                  <a:pt x="6" y="13"/>
                </a:moveTo>
                <a:lnTo>
                  <a:pt x="1" y="10"/>
                </a:lnTo>
                <a:lnTo>
                  <a:pt x="100" y="110"/>
                </a:lnTo>
                <a:lnTo>
                  <a:pt x="110" y="102"/>
                </a:lnTo>
                <a:lnTo>
                  <a:pt x="11" y="3"/>
                </a:lnTo>
                <a:lnTo>
                  <a:pt x="6" y="0"/>
                </a:lnTo>
                <a:lnTo>
                  <a:pt x="11" y="3"/>
                </a:lnTo>
                <a:lnTo>
                  <a:pt x="7" y="0"/>
                </a:lnTo>
                <a:lnTo>
                  <a:pt x="2" y="1"/>
                </a:lnTo>
                <a:lnTo>
                  <a:pt x="0" y="5"/>
                </a:lnTo>
                <a:lnTo>
                  <a:pt x="1" y="10"/>
                </a:lnTo>
                <a:lnTo>
                  <a:pt x="6"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0" name="Freeform 172">
            <a:extLst>
              <a:ext uri="{FF2B5EF4-FFF2-40B4-BE49-F238E27FC236}">
                <a16:creationId xmlns:a16="http://schemas.microsoft.com/office/drawing/2014/main" id="{5C4C265E-36B6-237D-A515-033D2BCD25ED}"/>
              </a:ext>
            </a:extLst>
          </p:cNvPr>
          <p:cNvSpPr>
            <a:spLocks noChangeAspect="1"/>
          </p:cNvSpPr>
          <p:nvPr/>
        </p:nvSpPr>
        <p:spPr bwMode="auto">
          <a:xfrm>
            <a:off x="6799263" y="2720526"/>
            <a:ext cx="77787" cy="9525"/>
          </a:xfrm>
          <a:custGeom>
            <a:avLst/>
            <a:gdLst>
              <a:gd name="T0" fmla="*/ 0 w 103"/>
              <a:gd name="T1" fmla="*/ 11 h 13"/>
              <a:gd name="T2" fmla="*/ 5 w 103"/>
              <a:gd name="T3" fmla="*/ 13 h 13"/>
              <a:gd name="T4" fmla="*/ 103 w 103"/>
              <a:gd name="T5" fmla="*/ 13 h 13"/>
              <a:gd name="T6" fmla="*/ 103 w 103"/>
              <a:gd name="T7" fmla="*/ 0 h 13"/>
              <a:gd name="T8" fmla="*/ 5 w 103"/>
              <a:gd name="T9" fmla="*/ 0 h 13"/>
              <a:gd name="T10" fmla="*/ 10 w 103"/>
              <a:gd name="T11" fmla="*/ 1 h 13"/>
              <a:gd name="T12" fmla="*/ 5 w 103"/>
              <a:gd name="T13" fmla="*/ 0 h 13"/>
              <a:gd name="T14" fmla="*/ 1 w 103"/>
              <a:gd name="T15" fmla="*/ 3 h 13"/>
              <a:gd name="T16" fmla="*/ 0 w 103"/>
              <a:gd name="T17" fmla="*/ 6 h 13"/>
              <a:gd name="T18" fmla="*/ 1 w 103"/>
              <a:gd name="T19" fmla="*/ 10 h 13"/>
              <a:gd name="T20" fmla="*/ 5 w 103"/>
              <a:gd name="T21" fmla="*/ 13 h 13"/>
              <a:gd name="T22" fmla="*/ 0 w 103"/>
              <a:gd name="T23"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3" h="13">
                <a:moveTo>
                  <a:pt x="0" y="11"/>
                </a:moveTo>
                <a:lnTo>
                  <a:pt x="5" y="13"/>
                </a:lnTo>
                <a:lnTo>
                  <a:pt x="103" y="13"/>
                </a:lnTo>
                <a:lnTo>
                  <a:pt x="103" y="0"/>
                </a:lnTo>
                <a:lnTo>
                  <a:pt x="5" y="0"/>
                </a:lnTo>
                <a:lnTo>
                  <a:pt x="10" y="1"/>
                </a:lnTo>
                <a:lnTo>
                  <a:pt x="5" y="0"/>
                </a:lnTo>
                <a:lnTo>
                  <a:pt x="1" y="3"/>
                </a:lnTo>
                <a:lnTo>
                  <a:pt x="0" y="6"/>
                </a:lnTo>
                <a:lnTo>
                  <a:pt x="1" y="10"/>
                </a:lnTo>
                <a:lnTo>
                  <a:pt x="5" y="13"/>
                </a:lnTo>
                <a:lnTo>
                  <a:pt x="0"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1" name="Freeform 173">
            <a:extLst>
              <a:ext uri="{FF2B5EF4-FFF2-40B4-BE49-F238E27FC236}">
                <a16:creationId xmlns:a16="http://schemas.microsoft.com/office/drawing/2014/main" id="{0AD942D3-BC20-DEFA-C182-60D33A05A1D3}"/>
              </a:ext>
            </a:extLst>
          </p:cNvPr>
          <p:cNvSpPr>
            <a:spLocks noChangeAspect="1"/>
          </p:cNvSpPr>
          <p:nvPr/>
        </p:nvSpPr>
        <p:spPr bwMode="auto">
          <a:xfrm>
            <a:off x="6759575" y="2647501"/>
            <a:ext cx="46038" cy="80963"/>
          </a:xfrm>
          <a:custGeom>
            <a:avLst/>
            <a:gdLst>
              <a:gd name="T0" fmla="*/ 2 w 62"/>
              <a:gd name="T1" fmla="*/ 1 h 108"/>
              <a:gd name="T2" fmla="*/ 0 w 62"/>
              <a:gd name="T3" fmla="*/ 6 h 108"/>
              <a:gd name="T4" fmla="*/ 2 w 62"/>
              <a:gd name="T5" fmla="*/ 25 h 108"/>
              <a:gd name="T6" fmla="*/ 4 w 62"/>
              <a:gd name="T7" fmla="*/ 40 h 108"/>
              <a:gd name="T8" fmla="*/ 10 w 62"/>
              <a:gd name="T9" fmla="*/ 55 h 108"/>
              <a:gd name="T10" fmla="*/ 18 w 62"/>
              <a:gd name="T11" fmla="*/ 67 h 108"/>
              <a:gd name="T12" fmla="*/ 25 w 62"/>
              <a:gd name="T13" fmla="*/ 78 h 108"/>
              <a:gd name="T14" fmla="*/ 33 w 62"/>
              <a:gd name="T15" fmla="*/ 88 h 108"/>
              <a:gd name="T16" fmla="*/ 43 w 62"/>
              <a:gd name="T17" fmla="*/ 100 h 108"/>
              <a:gd name="T18" fmla="*/ 52 w 62"/>
              <a:gd name="T19" fmla="*/ 108 h 108"/>
              <a:gd name="T20" fmla="*/ 62 w 62"/>
              <a:gd name="T21" fmla="*/ 98 h 108"/>
              <a:gd name="T22" fmla="*/ 53 w 62"/>
              <a:gd name="T23" fmla="*/ 90 h 108"/>
              <a:gd name="T24" fmla="*/ 43 w 62"/>
              <a:gd name="T25" fmla="*/ 81 h 108"/>
              <a:gd name="T26" fmla="*/ 35 w 62"/>
              <a:gd name="T27" fmla="*/ 71 h 108"/>
              <a:gd name="T28" fmla="*/ 28 w 62"/>
              <a:gd name="T29" fmla="*/ 60 h 108"/>
              <a:gd name="T30" fmla="*/ 20 w 62"/>
              <a:gd name="T31" fmla="*/ 50 h 108"/>
              <a:gd name="T32" fmla="*/ 17 w 62"/>
              <a:gd name="T33" fmla="*/ 37 h 108"/>
              <a:gd name="T34" fmla="*/ 14 w 62"/>
              <a:gd name="T35" fmla="*/ 22 h 108"/>
              <a:gd name="T36" fmla="*/ 13 w 62"/>
              <a:gd name="T37" fmla="*/ 6 h 108"/>
              <a:gd name="T38" fmla="*/ 12 w 62"/>
              <a:gd name="T39" fmla="*/ 11 h 108"/>
              <a:gd name="T40" fmla="*/ 13 w 62"/>
              <a:gd name="T41" fmla="*/ 6 h 108"/>
              <a:gd name="T42" fmla="*/ 10 w 62"/>
              <a:gd name="T43" fmla="*/ 2 h 108"/>
              <a:gd name="T44" fmla="*/ 7 w 62"/>
              <a:gd name="T45" fmla="*/ 0 h 108"/>
              <a:gd name="T46" fmla="*/ 3 w 62"/>
              <a:gd name="T47" fmla="*/ 2 h 108"/>
              <a:gd name="T48" fmla="*/ 0 w 62"/>
              <a:gd name="T49" fmla="*/ 6 h 108"/>
              <a:gd name="T50" fmla="*/ 2 w 62"/>
              <a:gd name="T51" fmla="*/ 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108">
                <a:moveTo>
                  <a:pt x="2" y="1"/>
                </a:moveTo>
                <a:lnTo>
                  <a:pt x="0" y="6"/>
                </a:lnTo>
                <a:lnTo>
                  <a:pt x="2" y="25"/>
                </a:lnTo>
                <a:lnTo>
                  <a:pt x="4" y="40"/>
                </a:lnTo>
                <a:lnTo>
                  <a:pt x="10" y="55"/>
                </a:lnTo>
                <a:lnTo>
                  <a:pt x="18" y="67"/>
                </a:lnTo>
                <a:lnTo>
                  <a:pt x="25" y="78"/>
                </a:lnTo>
                <a:lnTo>
                  <a:pt x="33" y="88"/>
                </a:lnTo>
                <a:lnTo>
                  <a:pt x="43" y="100"/>
                </a:lnTo>
                <a:lnTo>
                  <a:pt x="52" y="108"/>
                </a:lnTo>
                <a:lnTo>
                  <a:pt x="62" y="98"/>
                </a:lnTo>
                <a:lnTo>
                  <a:pt x="53" y="90"/>
                </a:lnTo>
                <a:lnTo>
                  <a:pt x="43" y="81"/>
                </a:lnTo>
                <a:lnTo>
                  <a:pt x="35" y="71"/>
                </a:lnTo>
                <a:lnTo>
                  <a:pt x="28" y="60"/>
                </a:lnTo>
                <a:lnTo>
                  <a:pt x="20" y="50"/>
                </a:lnTo>
                <a:lnTo>
                  <a:pt x="17" y="37"/>
                </a:lnTo>
                <a:lnTo>
                  <a:pt x="14" y="22"/>
                </a:lnTo>
                <a:lnTo>
                  <a:pt x="13" y="6"/>
                </a:lnTo>
                <a:lnTo>
                  <a:pt x="12" y="11"/>
                </a:lnTo>
                <a:lnTo>
                  <a:pt x="13" y="6"/>
                </a:lnTo>
                <a:lnTo>
                  <a:pt x="10" y="2"/>
                </a:lnTo>
                <a:lnTo>
                  <a:pt x="7" y="0"/>
                </a:lnTo>
                <a:lnTo>
                  <a:pt x="3" y="2"/>
                </a:lnTo>
                <a:lnTo>
                  <a:pt x="0" y="6"/>
                </a:lnTo>
                <a:lnTo>
                  <a:pt x="2"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2" name="Freeform 174">
            <a:extLst>
              <a:ext uri="{FF2B5EF4-FFF2-40B4-BE49-F238E27FC236}">
                <a16:creationId xmlns:a16="http://schemas.microsoft.com/office/drawing/2014/main" id="{DD335B17-D8DB-201B-B9BD-207EC6001A08}"/>
              </a:ext>
            </a:extLst>
          </p:cNvPr>
          <p:cNvSpPr>
            <a:spLocks noChangeAspect="1"/>
          </p:cNvSpPr>
          <p:nvPr/>
        </p:nvSpPr>
        <p:spPr bwMode="auto">
          <a:xfrm>
            <a:off x="6761163" y="2626864"/>
            <a:ext cx="28575" cy="26987"/>
          </a:xfrm>
          <a:custGeom>
            <a:avLst/>
            <a:gdLst>
              <a:gd name="T0" fmla="*/ 30 w 37"/>
              <a:gd name="T1" fmla="*/ 1 h 37"/>
              <a:gd name="T2" fmla="*/ 25 w 37"/>
              <a:gd name="T3" fmla="*/ 2 h 37"/>
              <a:gd name="T4" fmla="*/ 0 w 37"/>
              <a:gd name="T5" fmla="*/ 27 h 37"/>
              <a:gd name="T6" fmla="*/ 10 w 37"/>
              <a:gd name="T7" fmla="*/ 37 h 37"/>
              <a:gd name="T8" fmla="*/ 35 w 37"/>
              <a:gd name="T9" fmla="*/ 12 h 37"/>
              <a:gd name="T10" fmla="*/ 30 w 37"/>
              <a:gd name="T11" fmla="*/ 13 h 37"/>
              <a:gd name="T12" fmla="*/ 35 w 37"/>
              <a:gd name="T13" fmla="*/ 12 h 37"/>
              <a:gd name="T14" fmla="*/ 37 w 37"/>
              <a:gd name="T15" fmla="*/ 7 h 37"/>
              <a:gd name="T16" fmla="*/ 35 w 37"/>
              <a:gd name="T17" fmla="*/ 2 h 37"/>
              <a:gd name="T18" fmla="*/ 30 w 37"/>
              <a:gd name="T19" fmla="*/ 0 h 37"/>
              <a:gd name="T20" fmla="*/ 25 w 37"/>
              <a:gd name="T21" fmla="*/ 2 h 37"/>
              <a:gd name="T22" fmla="*/ 30 w 37"/>
              <a:gd name="T23"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37">
                <a:moveTo>
                  <a:pt x="30" y="1"/>
                </a:moveTo>
                <a:lnTo>
                  <a:pt x="25" y="2"/>
                </a:lnTo>
                <a:lnTo>
                  <a:pt x="0" y="27"/>
                </a:lnTo>
                <a:lnTo>
                  <a:pt x="10" y="37"/>
                </a:lnTo>
                <a:lnTo>
                  <a:pt x="35" y="12"/>
                </a:lnTo>
                <a:lnTo>
                  <a:pt x="30" y="13"/>
                </a:lnTo>
                <a:lnTo>
                  <a:pt x="35" y="12"/>
                </a:lnTo>
                <a:lnTo>
                  <a:pt x="37" y="7"/>
                </a:lnTo>
                <a:lnTo>
                  <a:pt x="35" y="2"/>
                </a:lnTo>
                <a:lnTo>
                  <a:pt x="30" y="0"/>
                </a:lnTo>
                <a:lnTo>
                  <a:pt x="25" y="2"/>
                </a:lnTo>
                <a:lnTo>
                  <a:pt x="30"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3" name="Freeform 175">
            <a:extLst>
              <a:ext uri="{FF2B5EF4-FFF2-40B4-BE49-F238E27FC236}">
                <a16:creationId xmlns:a16="http://schemas.microsoft.com/office/drawing/2014/main" id="{C7D28C02-F855-0935-3383-0AF9B4C1EE51}"/>
              </a:ext>
            </a:extLst>
          </p:cNvPr>
          <p:cNvSpPr>
            <a:spLocks noChangeAspect="1"/>
          </p:cNvSpPr>
          <p:nvPr/>
        </p:nvSpPr>
        <p:spPr bwMode="auto">
          <a:xfrm>
            <a:off x="6783388" y="2626864"/>
            <a:ext cx="98425" cy="28575"/>
          </a:xfrm>
          <a:custGeom>
            <a:avLst/>
            <a:gdLst>
              <a:gd name="T0" fmla="*/ 117 w 129"/>
              <a:gd name="T1" fmla="*/ 31 h 37"/>
              <a:gd name="T2" fmla="*/ 123 w 129"/>
              <a:gd name="T3" fmla="*/ 25 h 37"/>
              <a:gd name="T4" fmla="*/ 113 w 129"/>
              <a:gd name="T5" fmla="*/ 24 h 37"/>
              <a:gd name="T6" fmla="*/ 97 w 129"/>
              <a:gd name="T7" fmla="*/ 21 h 37"/>
              <a:gd name="T8" fmla="*/ 81 w 129"/>
              <a:gd name="T9" fmla="*/ 17 h 37"/>
              <a:gd name="T10" fmla="*/ 62 w 129"/>
              <a:gd name="T11" fmla="*/ 12 h 37"/>
              <a:gd name="T12" fmla="*/ 45 w 129"/>
              <a:gd name="T13" fmla="*/ 7 h 37"/>
              <a:gd name="T14" fmla="*/ 27 w 129"/>
              <a:gd name="T15" fmla="*/ 4 h 37"/>
              <a:gd name="T16" fmla="*/ 12 w 129"/>
              <a:gd name="T17" fmla="*/ 1 h 37"/>
              <a:gd name="T18" fmla="*/ 0 w 129"/>
              <a:gd name="T19" fmla="*/ 0 h 37"/>
              <a:gd name="T20" fmla="*/ 0 w 129"/>
              <a:gd name="T21" fmla="*/ 12 h 37"/>
              <a:gd name="T22" fmla="*/ 10 w 129"/>
              <a:gd name="T23" fmla="*/ 14 h 37"/>
              <a:gd name="T24" fmla="*/ 25 w 129"/>
              <a:gd name="T25" fmla="*/ 16 h 37"/>
              <a:gd name="T26" fmla="*/ 42 w 129"/>
              <a:gd name="T27" fmla="*/ 20 h 37"/>
              <a:gd name="T28" fmla="*/ 60 w 129"/>
              <a:gd name="T29" fmla="*/ 25 h 37"/>
              <a:gd name="T30" fmla="*/ 78 w 129"/>
              <a:gd name="T31" fmla="*/ 30 h 37"/>
              <a:gd name="T32" fmla="*/ 94 w 129"/>
              <a:gd name="T33" fmla="*/ 34 h 37"/>
              <a:gd name="T34" fmla="*/ 111 w 129"/>
              <a:gd name="T35" fmla="*/ 36 h 37"/>
              <a:gd name="T36" fmla="*/ 123 w 129"/>
              <a:gd name="T37" fmla="*/ 37 h 37"/>
              <a:gd name="T38" fmla="*/ 129 w 129"/>
              <a:gd name="T39" fmla="*/ 31 h 37"/>
              <a:gd name="T40" fmla="*/ 123 w 129"/>
              <a:gd name="T41" fmla="*/ 37 h 37"/>
              <a:gd name="T42" fmla="*/ 127 w 129"/>
              <a:gd name="T43" fmla="*/ 35 h 37"/>
              <a:gd name="T44" fmla="*/ 129 w 129"/>
              <a:gd name="T45" fmla="*/ 31 h 37"/>
              <a:gd name="T46" fmla="*/ 127 w 129"/>
              <a:gd name="T47" fmla="*/ 27 h 37"/>
              <a:gd name="T48" fmla="*/ 123 w 129"/>
              <a:gd name="T49" fmla="*/ 25 h 37"/>
              <a:gd name="T50" fmla="*/ 117 w 129"/>
              <a:gd name="T51" fmla="*/ 3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37">
                <a:moveTo>
                  <a:pt x="117" y="31"/>
                </a:moveTo>
                <a:lnTo>
                  <a:pt x="123" y="25"/>
                </a:lnTo>
                <a:lnTo>
                  <a:pt x="113" y="24"/>
                </a:lnTo>
                <a:lnTo>
                  <a:pt x="97" y="21"/>
                </a:lnTo>
                <a:lnTo>
                  <a:pt x="81" y="17"/>
                </a:lnTo>
                <a:lnTo>
                  <a:pt x="62" y="12"/>
                </a:lnTo>
                <a:lnTo>
                  <a:pt x="45" y="7"/>
                </a:lnTo>
                <a:lnTo>
                  <a:pt x="27" y="4"/>
                </a:lnTo>
                <a:lnTo>
                  <a:pt x="12" y="1"/>
                </a:lnTo>
                <a:lnTo>
                  <a:pt x="0" y="0"/>
                </a:lnTo>
                <a:lnTo>
                  <a:pt x="0" y="12"/>
                </a:lnTo>
                <a:lnTo>
                  <a:pt x="10" y="14"/>
                </a:lnTo>
                <a:lnTo>
                  <a:pt x="25" y="16"/>
                </a:lnTo>
                <a:lnTo>
                  <a:pt x="42" y="20"/>
                </a:lnTo>
                <a:lnTo>
                  <a:pt x="60" y="25"/>
                </a:lnTo>
                <a:lnTo>
                  <a:pt x="78" y="30"/>
                </a:lnTo>
                <a:lnTo>
                  <a:pt x="94" y="34"/>
                </a:lnTo>
                <a:lnTo>
                  <a:pt x="111" y="36"/>
                </a:lnTo>
                <a:lnTo>
                  <a:pt x="123" y="37"/>
                </a:lnTo>
                <a:lnTo>
                  <a:pt x="129" y="31"/>
                </a:lnTo>
                <a:lnTo>
                  <a:pt x="123" y="37"/>
                </a:lnTo>
                <a:lnTo>
                  <a:pt x="127" y="35"/>
                </a:lnTo>
                <a:lnTo>
                  <a:pt x="129" y="31"/>
                </a:lnTo>
                <a:lnTo>
                  <a:pt x="127" y="27"/>
                </a:lnTo>
                <a:lnTo>
                  <a:pt x="123" y="25"/>
                </a:lnTo>
                <a:lnTo>
                  <a:pt x="117" y="3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4" name="Freeform 176">
            <a:extLst>
              <a:ext uri="{FF2B5EF4-FFF2-40B4-BE49-F238E27FC236}">
                <a16:creationId xmlns:a16="http://schemas.microsoft.com/office/drawing/2014/main" id="{FF02119B-0675-8C58-5444-4FF8F0CB616E}"/>
              </a:ext>
            </a:extLst>
          </p:cNvPr>
          <p:cNvSpPr>
            <a:spLocks noChangeAspect="1"/>
          </p:cNvSpPr>
          <p:nvPr/>
        </p:nvSpPr>
        <p:spPr bwMode="auto">
          <a:xfrm>
            <a:off x="6870700" y="2517326"/>
            <a:ext cx="28575" cy="133350"/>
          </a:xfrm>
          <a:custGeom>
            <a:avLst/>
            <a:gdLst>
              <a:gd name="T0" fmla="*/ 37 w 37"/>
              <a:gd name="T1" fmla="*/ 6 h 178"/>
              <a:gd name="T2" fmla="*/ 25 w 37"/>
              <a:gd name="T3" fmla="*/ 6 h 178"/>
              <a:gd name="T4" fmla="*/ 24 w 37"/>
              <a:gd name="T5" fmla="*/ 17 h 178"/>
              <a:gd name="T6" fmla="*/ 21 w 37"/>
              <a:gd name="T7" fmla="*/ 35 h 178"/>
              <a:gd name="T8" fmla="*/ 17 w 37"/>
              <a:gd name="T9" fmla="*/ 57 h 178"/>
              <a:gd name="T10" fmla="*/ 12 w 37"/>
              <a:gd name="T11" fmla="*/ 81 h 178"/>
              <a:gd name="T12" fmla="*/ 7 w 37"/>
              <a:gd name="T13" fmla="*/ 107 h 178"/>
              <a:gd name="T14" fmla="*/ 4 w 37"/>
              <a:gd name="T15" fmla="*/ 132 h 178"/>
              <a:gd name="T16" fmla="*/ 1 w 37"/>
              <a:gd name="T17" fmla="*/ 157 h 178"/>
              <a:gd name="T18" fmla="*/ 0 w 37"/>
              <a:gd name="T19" fmla="*/ 178 h 178"/>
              <a:gd name="T20" fmla="*/ 12 w 37"/>
              <a:gd name="T21" fmla="*/ 178 h 178"/>
              <a:gd name="T22" fmla="*/ 14 w 37"/>
              <a:gd name="T23" fmla="*/ 157 h 178"/>
              <a:gd name="T24" fmla="*/ 16 w 37"/>
              <a:gd name="T25" fmla="*/ 134 h 178"/>
              <a:gd name="T26" fmla="*/ 20 w 37"/>
              <a:gd name="T27" fmla="*/ 109 h 178"/>
              <a:gd name="T28" fmla="*/ 25 w 37"/>
              <a:gd name="T29" fmla="*/ 83 h 178"/>
              <a:gd name="T30" fmla="*/ 30 w 37"/>
              <a:gd name="T31" fmla="*/ 59 h 178"/>
              <a:gd name="T32" fmla="*/ 34 w 37"/>
              <a:gd name="T33" fmla="*/ 37 h 178"/>
              <a:gd name="T34" fmla="*/ 36 w 37"/>
              <a:gd name="T35" fmla="*/ 20 h 178"/>
              <a:gd name="T36" fmla="*/ 37 w 37"/>
              <a:gd name="T37" fmla="*/ 6 h 178"/>
              <a:gd name="T38" fmla="*/ 25 w 37"/>
              <a:gd name="T39" fmla="*/ 6 h 178"/>
              <a:gd name="T40" fmla="*/ 37 w 37"/>
              <a:gd name="T41" fmla="*/ 6 h 178"/>
              <a:gd name="T42" fmla="*/ 35 w 37"/>
              <a:gd name="T43" fmla="*/ 2 h 178"/>
              <a:gd name="T44" fmla="*/ 31 w 37"/>
              <a:gd name="T45" fmla="*/ 0 h 178"/>
              <a:gd name="T46" fmla="*/ 27 w 37"/>
              <a:gd name="T47" fmla="*/ 2 h 178"/>
              <a:gd name="T48" fmla="*/ 25 w 37"/>
              <a:gd name="T49" fmla="*/ 6 h 178"/>
              <a:gd name="T50" fmla="*/ 37 w 37"/>
              <a:gd name="T51" fmla="*/ 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7" h="178">
                <a:moveTo>
                  <a:pt x="37" y="6"/>
                </a:moveTo>
                <a:lnTo>
                  <a:pt x="25" y="6"/>
                </a:lnTo>
                <a:lnTo>
                  <a:pt x="24" y="17"/>
                </a:lnTo>
                <a:lnTo>
                  <a:pt x="21" y="35"/>
                </a:lnTo>
                <a:lnTo>
                  <a:pt x="17" y="57"/>
                </a:lnTo>
                <a:lnTo>
                  <a:pt x="12" y="81"/>
                </a:lnTo>
                <a:lnTo>
                  <a:pt x="7" y="107"/>
                </a:lnTo>
                <a:lnTo>
                  <a:pt x="4" y="132"/>
                </a:lnTo>
                <a:lnTo>
                  <a:pt x="1" y="157"/>
                </a:lnTo>
                <a:lnTo>
                  <a:pt x="0" y="178"/>
                </a:lnTo>
                <a:lnTo>
                  <a:pt x="12" y="178"/>
                </a:lnTo>
                <a:lnTo>
                  <a:pt x="14" y="157"/>
                </a:lnTo>
                <a:lnTo>
                  <a:pt x="16" y="134"/>
                </a:lnTo>
                <a:lnTo>
                  <a:pt x="20" y="109"/>
                </a:lnTo>
                <a:lnTo>
                  <a:pt x="25" y="83"/>
                </a:lnTo>
                <a:lnTo>
                  <a:pt x="30" y="59"/>
                </a:lnTo>
                <a:lnTo>
                  <a:pt x="34" y="37"/>
                </a:lnTo>
                <a:lnTo>
                  <a:pt x="36" y="20"/>
                </a:lnTo>
                <a:lnTo>
                  <a:pt x="37" y="6"/>
                </a:lnTo>
                <a:lnTo>
                  <a:pt x="25" y="6"/>
                </a:lnTo>
                <a:lnTo>
                  <a:pt x="37" y="6"/>
                </a:lnTo>
                <a:lnTo>
                  <a:pt x="35" y="2"/>
                </a:lnTo>
                <a:lnTo>
                  <a:pt x="31" y="0"/>
                </a:lnTo>
                <a:lnTo>
                  <a:pt x="27" y="2"/>
                </a:lnTo>
                <a:lnTo>
                  <a:pt x="25" y="6"/>
                </a:lnTo>
                <a:lnTo>
                  <a:pt x="37"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5" name="Freeform 177">
            <a:extLst>
              <a:ext uri="{FF2B5EF4-FFF2-40B4-BE49-F238E27FC236}">
                <a16:creationId xmlns:a16="http://schemas.microsoft.com/office/drawing/2014/main" id="{709D0A92-A80D-F232-ABD9-AED58468FEF4}"/>
              </a:ext>
            </a:extLst>
          </p:cNvPr>
          <p:cNvSpPr>
            <a:spLocks noChangeAspect="1"/>
          </p:cNvSpPr>
          <p:nvPr/>
        </p:nvSpPr>
        <p:spPr bwMode="auto">
          <a:xfrm>
            <a:off x="6891338" y="2522089"/>
            <a:ext cx="46037" cy="60325"/>
          </a:xfrm>
          <a:custGeom>
            <a:avLst/>
            <a:gdLst>
              <a:gd name="T0" fmla="*/ 55 w 62"/>
              <a:gd name="T1" fmla="*/ 67 h 81"/>
              <a:gd name="T2" fmla="*/ 60 w 62"/>
              <a:gd name="T3" fmla="*/ 68 h 81"/>
              <a:gd name="T4" fmla="*/ 57 w 62"/>
              <a:gd name="T5" fmla="*/ 66 h 81"/>
              <a:gd name="T6" fmla="*/ 52 w 62"/>
              <a:gd name="T7" fmla="*/ 62 h 81"/>
              <a:gd name="T8" fmla="*/ 45 w 62"/>
              <a:gd name="T9" fmla="*/ 53 h 81"/>
              <a:gd name="T10" fmla="*/ 36 w 62"/>
              <a:gd name="T11" fmla="*/ 42 h 81"/>
              <a:gd name="T12" fmla="*/ 26 w 62"/>
              <a:gd name="T13" fmla="*/ 30 h 81"/>
              <a:gd name="T14" fmla="*/ 19 w 62"/>
              <a:gd name="T15" fmla="*/ 20 h 81"/>
              <a:gd name="T16" fmla="*/ 15 w 62"/>
              <a:gd name="T17" fmla="*/ 7 h 81"/>
              <a:gd name="T18" fmla="*/ 12 w 62"/>
              <a:gd name="T19" fmla="*/ 0 h 81"/>
              <a:gd name="T20" fmla="*/ 0 w 62"/>
              <a:gd name="T21" fmla="*/ 0 h 81"/>
              <a:gd name="T22" fmla="*/ 2 w 62"/>
              <a:gd name="T23" fmla="*/ 12 h 81"/>
              <a:gd name="T24" fmla="*/ 9 w 62"/>
              <a:gd name="T25" fmla="*/ 25 h 81"/>
              <a:gd name="T26" fmla="*/ 16 w 62"/>
              <a:gd name="T27" fmla="*/ 37 h 81"/>
              <a:gd name="T28" fmla="*/ 26 w 62"/>
              <a:gd name="T29" fmla="*/ 50 h 81"/>
              <a:gd name="T30" fmla="*/ 35 w 62"/>
              <a:gd name="T31" fmla="*/ 61 h 81"/>
              <a:gd name="T32" fmla="*/ 42 w 62"/>
              <a:gd name="T33" fmla="*/ 70 h 81"/>
              <a:gd name="T34" fmla="*/ 47 w 62"/>
              <a:gd name="T35" fmla="*/ 76 h 81"/>
              <a:gd name="T36" fmla="*/ 50 w 62"/>
              <a:gd name="T37" fmla="*/ 78 h 81"/>
              <a:gd name="T38" fmla="*/ 55 w 62"/>
              <a:gd name="T39" fmla="*/ 80 h 81"/>
              <a:gd name="T40" fmla="*/ 50 w 62"/>
              <a:gd name="T41" fmla="*/ 78 h 81"/>
              <a:gd name="T42" fmla="*/ 55 w 62"/>
              <a:gd name="T43" fmla="*/ 81 h 81"/>
              <a:gd name="T44" fmla="*/ 60 w 62"/>
              <a:gd name="T45" fmla="*/ 78 h 81"/>
              <a:gd name="T46" fmla="*/ 62 w 62"/>
              <a:gd name="T47" fmla="*/ 73 h 81"/>
              <a:gd name="T48" fmla="*/ 60 w 62"/>
              <a:gd name="T49" fmla="*/ 68 h 81"/>
              <a:gd name="T50" fmla="*/ 55 w 62"/>
              <a:gd name="T51" fmla="*/ 6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81">
                <a:moveTo>
                  <a:pt x="55" y="67"/>
                </a:moveTo>
                <a:lnTo>
                  <a:pt x="60" y="68"/>
                </a:lnTo>
                <a:lnTo>
                  <a:pt x="57" y="66"/>
                </a:lnTo>
                <a:lnTo>
                  <a:pt x="52" y="62"/>
                </a:lnTo>
                <a:lnTo>
                  <a:pt x="45" y="53"/>
                </a:lnTo>
                <a:lnTo>
                  <a:pt x="36" y="42"/>
                </a:lnTo>
                <a:lnTo>
                  <a:pt x="26" y="30"/>
                </a:lnTo>
                <a:lnTo>
                  <a:pt x="19" y="20"/>
                </a:lnTo>
                <a:lnTo>
                  <a:pt x="15" y="7"/>
                </a:lnTo>
                <a:lnTo>
                  <a:pt x="12" y="0"/>
                </a:lnTo>
                <a:lnTo>
                  <a:pt x="0" y="0"/>
                </a:lnTo>
                <a:lnTo>
                  <a:pt x="2" y="12"/>
                </a:lnTo>
                <a:lnTo>
                  <a:pt x="9" y="25"/>
                </a:lnTo>
                <a:lnTo>
                  <a:pt x="16" y="37"/>
                </a:lnTo>
                <a:lnTo>
                  <a:pt x="26" y="50"/>
                </a:lnTo>
                <a:lnTo>
                  <a:pt x="35" y="61"/>
                </a:lnTo>
                <a:lnTo>
                  <a:pt x="42" y="70"/>
                </a:lnTo>
                <a:lnTo>
                  <a:pt x="47" y="76"/>
                </a:lnTo>
                <a:lnTo>
                  <a:pt x="50" y="78"/>
                </a:lnTo>
                <a:lnTo>
                  <a:pt x="55" y="80"/>
                </a:lnTo>
                <a:lnTo>
                  <a:pt x="50" y="78"/>
                </a:lnTo>
                <a:lnTo>
                  <a:pt x="55" y="81"/>
                </a:lnTo>
                <a:lnTo>
                  <a:pt x="60" y="78"/>
                </a:lnTo>
                <a:lnTo>
                  <a:pt x="62" y="73"/>
                </a:lnTo>
                <a:lnTo>
                  <a:pt x="60" y="68"/>
                </a:lnTo>
                <a:lnTo>
                  <a:pt x="55" y="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6" name="Freeform 178">
            <a:extLst>
              <a:ext uri="{FF2B5EF4-FFF2-40B4-BE49-F238E27FC236}">
                <a16:creationId xmlns:a16="http://schemas.microsoft.com/office/drawing/2014/main" id="{654D300C-5E84-407D-5172-21C0A11C54F0}"/>
              </a:ext>
            </a:extLst>
          </p:cNvPr>
          <p:cNvSpPr>
            <a:spLocks noChangeAspect="1"/>
          </p:cNvSpPr>
          <p:nvPr/>
        </p:nvSpPr>
        <p:spPr bwMode="auto">
          <a:xfrm>
            <a:off x="6931025" y="2572889"/>
            <a:ext cx="80963" cy="46037"/>
          </a:xfrm>
          <a:custGeom>
            <a:avLst/>
            <a:gdLst>
              <a:gd name="T0" fmla="*/ 102 w 105"/>
              <a:gd name="T1" fmla="*/ 59 h 63"/>
              <a:gd name="T2" fmla="*/ 102 w 105"/>
              <a:gd name="T3" fmla="*/ 50 h 63"/>
              <a:gd name="T4" fmla="*/ 92 w 105"/>
              <a:gd name="T5" fmla="*/ 41 h 63"/>
              <a:gd name="T6" fmla="*/ 82 w 105"/>
              <a:gd name="T7" fmla="*/ 33 h 63"/>
              <a:gd name="T8" fmla="*/ 72 w 105"/>
              <a:gd name="T9" fmla="*/ 24 h 63"/>
              <a:gd name="T10" fmla="*/ 62 w 105"/>
              <a:gd name="T11" fmla="*/ 16 h 63"/>
              <a:gd name="T12" fmla="*/ 48 w 105"/>
              <a:gd name="T13" fmla="*/ 9 h 63"/>
              <a:gd name="T14" fmla="*/ 33 w 105"/>
              <a:gd name="T15" fmla="*/ 4 h 63"/>
              <a:gd name="T16" fmla="*/ 18 w 105"/>
              <a:gd name="T17" fmla="*/ 1 h 63"/>
              <a:gd name="T18" fmla="*/ 0 w 105"/>
              <a:gd name="T19" fmla="*/ 0 h 63"/>
              <a:gd name="T20" fmla="*/ 0 w 105"/>
              <a:gd name="T21" fmla="*/ 13 h 63"/>
              <a:gd name="T22" fmla="*/ 16 w 105"/>
              <a:gd name="T23" fmla="*/ 14 h 63"/>
              <a:gd name="T24" fmla="*/ 31 w 105"/>
              <a:gd name="T25" fmla="*/ 16 h 63"/>
              <a:gd name="T26" fmla="*/ 43 w 105"/>
              <a:gd name="T27" fmla="*/ 21 h 63"/>
              <a:gd name="T28" fmla="*/ 55 w 105"/>
              <a:gd name="T29" fmla="*/ 26 h 63"/>
              <a:gd name="T30" fmla="*/ 65 w 105"/>
              <a:gd name="T31" fmla="*/ 34 h 63"/>
              <a:gd name="T32" fmla="*/ 75 w 105"/>
              <a:gd name="T33" fmla="*/ 43 h 63"/>
              <a:gd name="T34" fmla="*/ 85 w 105"/>
              <a:gd name="T35" fmla="*/ 51 h 63"/>
              <a:gd name="T36" fmla="*/ 92 w 105"/>
              <a:gd name="T37" fmla="*/ 60 h 63"/>
              <a:gd name="T38" fmla="*/ 92 w 105"/>
              <a:gd name="T39" fmla="*/ 51 h 63"/>
              <a:gd name="T40" fmla="*/ 92 w 105"/>
              <a:gd name="T41" fmla="*/ 60 h 63"/>
              <a:gd name="T42" fmla="*/ 97 w 105"/>
              <a:gd name="T43" fmla="*/ 63 h 63"/>
              <a:gd name="T44" fmla="*/ 102 w 105"/>
              <a:gd name="T45" fmla="*/ 60 h 63"/>
              <a:gd name="T46" fmla="*/ 105 w 105"/>
              <a:gd name="T47" fmla="*/ 55 h 63"/>
              <a:gd name="T48" fmla="*/ 102 w 105"/>
              <a:gd name="T49" fmla="*/ 50 h 63"/>
              <a:gd name="T50" fmla="*/ 102 w 105"/>
              <a:gd name="T51" fmla="*/ 5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5" h="63">
                <a:moveTo>
                  <a:pt x="102" y="59"/>
                </a:moveTo>
                <a:lnTo>
                  <a:pt x="102" y="50"/>
                </a:lnTo>
                <a:lnTo>
                  <a:pt x="92" y="41"/>
                </a:lnTo>
                <a:lnTo>
                  <a:pt x="82" y="33"/>
                </a:lnTo>
                <a:lnTo>
                  <a:pt x="72" y="24"/>
                </a:lnTo>
                <a:lnTo>
                  <a:pt x="62" y="16"/>
                </a:lnTo>
                <a:lnTo>
                  <a:pt x="48" y="9"/>
                </a:lnTo>
                <a:lnTo>
                  <a:pt x="33" y="4"/>
                </a:lnTo>
                <a:lnTo>
                  <a:pt x="18" y="1"/>
                </a:lnTo>
                <a:lnTo>
                  <a:pt x="0" y="0"/>
                </a:lnTo>
                <a:lnTo>
                  <a:pt x="0" y="13"/>
                </a:lnTo>
                <a:lnTo>
                  <a:pt x="16" y="14"/>
                </a:lnTo>
                <a:lnTo>
                  <a:pt x="31" y="16"/>
                </a:lnTo>
                <a:lnTo>
                  <a:pt x="43" y="21"/>
                </a:lnTo>
                <a:lnTo>
                  <a:pt x="55" y="26"/>
                </a:lnTo>
                <a:lnTo>
                  <a:pt x="65" y="34"/>
                </a:lnTo>
                <a:lnTo>
                  <a:pt x="75" y="43"/>
                </a:lnTo>
                <a:lnTo>
                  <a:pt x="85" y="51"/>
                </a:lnTo>
                <a:lnTo>
                  <a:pt x="92" y="60"/>
                </a:lnTo>
                <a:lnTo>
                  <a:pt x="92" y="51"/>
                </a:lnTo>
                <a:lnTo>
                  <a:pt x="92" y="60"/>
                </a:lnTo>
                <a:lnTo>
                  <a:pt x="97" y="63"/>
                </a:lnTo>
                <a:lnTo>
                  <a:pt x="102" y="60"/>
                </a:lnTo>
                <a:lnTo>
                  <a:pt x="105" y="55"/>
                </a:lnTo>
                <a:lnTo>
                  <a:pt x="102" y="50"/>
                </a:lnTo>
                <a:lnTo>
                  <a:pt x="102" y="5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7" name="Freeform 179">
            <a:extLst>
              <a:ext uri="{FF2B5EF4-FFF2-40B4-BE49-F238E27FC236}">
                <a16:creationId xmlns:a16="http://schemas.microsoft.com/office/drawing/2014/main" id="{E2733FE3-BA6A-4AD3-FDDE-92B9CE71228F}"/>
              </a:ext>
            </a:extLst>
          </p:cNvPr>
          <p:cNvSpPr>
            <a:spLocks noChangeAspect="1"/>
          </p:cNvSpPr>
          <p:nvPr/>
        </p:nvSpPr>
        <p:spPr bwMode="auto">
          <a:xfrm>
            <a:off x="6964363" y="2610989"/>
            <a:ext cx="46037" cy="80962"/>
          </a:xfrm>
          <a:custGeom>
            <a:avLst/>
            <a:gdLst>
              <a:gd name="T0" fmla="*/ 6 w 60"/>
              <a:gd name="T1" fmla="*/ 96 h 109"/>
              <a:gd name="T2" fmla="*/ 13 w 60"/>
              <a:gd name="T3" fmla="*/ 103 h 109"/>
              <a:gd name="T4" fmla="*/ 14 w 60"/>
              <a:gd name="T5" fmla="*/ 86 h 109"/>
              <a:gd name="T6" fmla="*/ 16 w 60"/>
              <a:gd name="T7" fmla="*/ 71 h 109"/>
              <a:gd name="T8" fmla="*/ 21 w 60"/>
              <a:gd name="T9" fmla="*/ 59 h 109"/>
              <a:gd name="T10" fmla="*/ 26 w 60"/>
              <a:gd name="T11" fmla="*/ 48 h 109"/>
              <a:gd name="T12" fmla="*/ 34 w 60"/>
              <a:gd name="T13" fmla="*/ 38 h 109"/>
              <a:gd name="T14" fmla="*/ 43 w 60"/>
              <a:gd name="T15" fmla="*/ 27 h 109"/>
              <a:gd name="T16" fmla="*/ 51 w 60"/>
              <a:gd name="T17" fmla="*/ 18 h 109"/>
              <a:gd name="T18" fmla="*/ 60 w 60"/>
              <a:gd name="T19" fmla="*/ 8 h 109"/>
              <a:gd name="T20" fmla="*/ 50 w 60"/>
              <a:gd name="T21" fmla="*/ 0 h 109"/>
              <a:gd name="T22" fmla="*/ 41 w 60"/>
              <a:gd name="T23" fmla="*/ 10 h 109"/>
              <a:gd name="T24" fmla="*/ 33 w 60"/>
              <a:gd name="T25" fmla="*/ 19 h 109"/>
              <a:gd name="T26" fmla="*/ 24 w 60"/>
              <a:gd name="T27" fmla="*/ 30 h 109"/>
              <a:gd name="T28" fmla="*/ 16 w 60"/>
              <a:gd name="T29" fmla="*/ 40 h 109"/>
              <a:gd name="T30" fmla="*/ 9 w 60"/>
              <a:gd name="T31" fmla="*/ 54 h 109"/>
              <a:gd name="T32" fmla="*/ 4 w 60"/>
              <a:gd name="T33" fmla="*/ 69 h 109"/>
              <a:gd name="T34" fmla="*/ 1 w 60"/>
              <a:gd name="T35" fmla="*/ 84 h 109"/>
              <a:gd name="T36" fmla="*/ 0 w 60"/>
              <a:gd name="T37" fmla="*/ 103 h 109"/>
              <a:gd name="T38" fmla="*/ 6 w 60"/>
              <a:gd name="T39" fmla="*/ 109 h 109"/>
              <a:gd name="T40" fmla="*/ 0 w 60"/>
              <a:gd name="T41" fmla="*/ 103 h 109"/>
              <a:gd name="T42" fmla="*/ 3 w 60"/>
              <a:gd name="T43" fmla="*/ 106 h 109"/>
              <a:gd name="T44" fmla="*/ 6 w 60"/>
              <a:gd name="T45" fmla="*/ 108 h 109"/>
              <a:gd name="T46" fmla="*/ 10 w 60"/>
              <a:gd name="T47" fmla="*/ 106 h 109"/>
              <a:gd name="T48" fmla="*/ 13 w 60"/>
              <a:gd name="T49" fmla="*/ 103 h 109"/>
              <a:gd name="T50" fmla="*/ 6 w 60"/>
              <a:gd name="T51" fmla="*/ 9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109">
                <a:moveTo>
                  <a:pt x="6" y="96"/>
                </a:moveTo>
                <a:lnTo>
                  <a:pt x="13" y="103"/>
                </a:lnTo>
                <a:lnTo>
                  <a:pt x="14" y="86"/>
                </a:lnTo>
                <a:lnTo>
                  <a:pt x="16" y="71"/>
                </a:lnTo>
                <a:lnTo>
                  <a:pt x="21" y="59"/>
                </a:lnTo>
                <a:lnTo>
                  <a:pt x="26" y="48"/>
                </a:lnTo>
                <a:lnTo>
                  <a:pt x="34" y="38"/>
                </a:lnTo>
                <a:lnTo>
                  <a:pt x="43" y="27"/>
                </a:lnTo>
                <a:lnTo>
                  <a:pt x="51" y="18"/>
                </a:lnTo>
                <a:lnTo>
                  <a:pt x="60" y="8"/>
                </a:lnTo>
                <a:lnTo>
                  <a:pt x="50" y="0"/>
                </a:lnTo>
                <a:lnTo>
                  <a:pt x="41" y="10"/>
                </a:lnTo>
                <a:lnTo>
                  <a:pt x="33" y="19"/>
                </a:lnTo>
                <a:lnTo>
                  <a:pt x="24" y="30"/>
                </a:lnTo>
                <a:lnTo>
                  <a:pt x="16" y="40"/>
                </a:lnTo>
                <a:lnTo>
                  <a:pt x="9" y="54"/>
                </a:lnTo>
                <a:lnTo>
                  <a:pt x="4" y="69"/>
                </a:lnTo>
                <a:lnTo>
                  <a:pt x="1" y="84"/>
                </a:lnTo>
                <a:lnTo>
                  <a:pt x="0" y="103"/>
                </a:lnTo>
                <a:lnTo>
                  <a:pt x="6" y="109"/>
                </a:lnTo>
                <a:lnTo>
                  <a:pt x="0" y="103"/>
                </a:lnTo>
                <a:lnTo>
                  <a:pt x="3" y="106"/>
                </a:lnTo>
                <a:lnTo>
                  <a:pt x="6" y="108"/>
                </a:lnTo>
                <a:lnTo>
                  <a:pt x="10" y="106"/>
                </a:lnTo>
                <a:lnTo>
                  <a:pt x="13" y="103"/>
                </a:lnTo>
                <a:lnTo>
                  <a:pt x="6" y="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8" name="Freeform 180">
            <a:extLst>
              <a:ext uri="{FF2B5EF4-FFF2-40B4-BE49-F238E27FC236}">
                <a16:creationId xmlns:a16="http://schemas.microsoft.com/office/drawing/2014/main" id="{05FD3FBB-42AE-30DE-BEA8-16D9453C35D8}"/>
              </a:ext>
            </a:extLst>
          </p:cNvPr>
          <p:cNvSpPr>
            <a:spLocks noChangeAspect="1"/>
          </p:cNvSpPr>
          <p:nvPr/>
        </p:nvSpPr>
        <p:spPr bwMode="auto">
          <a:xfrm>
            <a:off x="6969125" y="2682426"/>
            <a:ext cx="60325" cy="65088"/>
          </a:xfrm>
          <a:custGeom>
            <a:avLst/>
            <a:gdLst>
              <a:gd name="T0" fmla="*/ 80 w 80"/>
              <a:gd name="T1" fmla="*/ 84 h 87"/>
              <a:gd name="T2" fmla="*/ 79 w 80"/>
              <a:gd name="T3" fmla="*/ 79 h 87"/>
              <a:gd name="T4" fmla="*/ 72 w 80"/>
              <a:gd name="T5" fmla="*/ 62 h 87"/>
              <a:gd name="T6" fmla="*/ 65 w 80"/>
              <a:gd name="T7" fmla="*/ 45 h 87"/>
              <a:gd name="T8" fmla="*/ 58 w 80"/>
              <a:gd name="T9" fmla="*/ 33 h 87"/>
              <a:gd name="T10" fmla="*/ 52 w 80"/>
              <a:gd name="T11" fmla="*/ 22 h 87"/>
              <a:gd name="T12" fmla="*/ 43 w 80"/>
              <a:gd name="T13" fmla="*/ 12 h 87"/>
              <a:gd name="T14" fmla="*/ 32 w 80"/>
              <a:gd name="T15" fmla="*/ 5 h 87"/>
              <a:gd name="T16" fmla="*/ 18 w 80"/>
              <a:gd name="T17" fmla="*/ 2 h 87"/>
              <a:gd name="T18" fmla="*/ 0 w 80"/>
              <a:gd name="T19" fmla="*/ 0 h 87"/>
              <a:gd name="T20" fmla="*/ 0 w 80"/>
              <a:gd name="T21" fmla="*/ 13 h 87"/>
              <a:gd name="T22" fmla="*/ 15 w 80"/>
              <a:gd name="T23" fmla="*/ 14 h 87"/>
              <a:gd name="T24" fmla="*/ 27 w 80"/>
              <a:gd name="T25" fmla="*/ 18 h 87"/>
              <a:gd name="T26" fmla="*/ 35 w 80"/>
              <a:gd name="T27" fmla="*/ 22 h 87"/>
              <a:gd name="T28" fmla="*/ 42 w 80"/>
              <a:gd name="T29" fmla="*/ 29 h 87"/>
              <a:gd name="T30" fmla="*/ 48 w 80"/>
              <a:gd name="T31" fmla="*/ 38 h 87"/>
              <a:gd name="T32" fmla="*/ 53 w 80"/>
              <a:gd name="T33" fmla="*/ 50 h 87"/>
              <a:gd name="T34" fmla="*/ 59 w 80"/>
              <a:gd name="T35" fmla="*/ 67 h 87"/>
              <a:gd name="T36" fmla="*/ 69 w 80"/>
              <a:gd name="T37" fmla="*/ 84 h 87"/>
              <a:gd name="T38" fmla="*/ 68 w 80"/>
              <a:gd name="T39" fmla="*/ 79 h 87"/>
              <a:gd name="T40" fmla="*/ 69 w 80"/>
              <a:gd name="T41" fmla="*/ 84 h 87"/>
              <a:gd name="T42" fmla="*/ 72 w 80"/>
              <a:gd name="T43" fmla="*/ 87 h 87"/>
              <a:gd name="T44" fmla="*/ 77 w 80"/>
              <a:gd name="T45" fmla="*/ 87 h 87"/>
              <a:gd name="T46" fmla="*/ 79 w 80"/>
              <a:gd name="T47" fmla="*/ 83 h 87"/>
              <a:gd name="T48" fmla="*/ 79 w 80"/>
              <a:gd name="T49" fmla="*/ 79 h 87"/>
              <a:gd name="T50" fmla="*/ 80 w 80"/>
              <a:gd name="T51" fmla="*/ 8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 h="87">
                <a:moveTo>
                  <a:pt x="80" y="84"/>
                </a:moveTo>
                <a:lnTo>
                  <a:pt x="79" y="79"/>
                </a:lnTo>
                <a:lnTo>
                  <a:pt x="72" y="62"/>
                </a:lnTo>
                <a:lnTo>
                  <a:pt x="65" y="45"/>
                </a:lnTo>
                <a:lnTo>
                  <a:pt x="58" y="33"/>
                </a:lnTo>
                <a:lnTo>
                  <a:pt x="52" y="22"/>
                </a:lnTo>
                <a:lnTo>
                  <a:pt x="43" y="12"/>
                </a:lnTo>
                <a:lnTo>
                  <a:pt x="32" y="5"/>
                </a:lnTo>
                <a:lnTo>
                  <a:pt x="18" y="2"/>
                </a:lnTo>
                <a:lnTo>
                  <a:pt x="0" y="0"/>
                </a:lnTo>
                <a:lnTo>
                  <a:pt x="0" y="13"/>
                </a:lnTo>
                <a:lnTo>
                  <a:pt x="15" y="14"/>
                </a:lnTo>
                <a:lnTo>
                  <a:pt x="27" y="18"/>
                </a:lnTo>
                <a:lnTo>
                  <a:pt x="35" y="22"/>
                </a:lnTo>
                <a:lnTo>
                  <a:pt x="42" y="29"/>
                </a:lnTo>
                <a:lnTo>
                  <a:pt x="48" y="38"/>
                </a:lnTo>
                <a:lnTo>
                  <a:pt x="53" y="50"/>
                </a:lnTo>
                <a:lnTo>
                  <a:pt x="59" y="67"/>
                </a:lnTo>
                <a:lnTo>
                  <a:pt x="69" y="84"/>
                </a:lnTo>
                <a:lnTo>
                  <a:pt x="68" y="79"/>
                </a:lnTo>
                <a:lnTo>
                  <a:pt x="69" y="84"/>
                </a:lnTo>
                <a:lnTo>
                  <a:pt x="72" y="87"/>
                </a:lnTo>
                <a:lnTo>
                  <a:pt x="77" y="87"/>
                </a:lnTo>
                <a:lnTo>
                  <a:pt x="79" y="83"/>
                </a:lnTo>
                <a:lnTo>
                  <a:pt x="79" y="79"/>
                </a:lnTo>
                <a:lnTo>
                  <a:pt x="80" y="8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9" name="Freeform 181">
            <a:extLst>
              <a:ext uri="{FF2B5EF4-FFF2-40B4-BE49-F238E27FC236}">
                <a16:creationId xmlns:a16="http://schemas.microsoft.com/office/drawing/2014/main" id="{E09E0D1C-68A1-ABED-4427-9540536CAF70}"/>
              </a:ext>
            </a:extLst>
          </p:cNvPr>
          <p:cNvSpPr>
            <a:spLocks noChangeAspect="1"/>
          </p:cNvSpPr>
          <p:nvPr/>
        </p:nvSpPr>
        <p:spPr bwMode="auto">
          <a:xfrm>
            <a:off x="7016750" y="2742751"/>
            <a:ext cx="85725" cy="115888"/>
          </a:xfrm>
          <a:custGeom>
            <a:avLst/>
            <a:gdLst>
              <a:gd name="T0" fmla="*/ 114 w 114"/>
              <a:gd name="T1" fmla="*/ 153 h 155"/>
              <a:gd name="T2" fmla="*/ 114 w 114"/>
              <a:gd name="T3" fmla="*/ 147 h 155"/>
              <a:gd name="T4" fmla="*/ 101 w 114"/>
              <a:gd name="T5" fmla="*/ 129 h 155"/>
              <a:gd name="T6" fmla="*/ 82 w 114"/>
              <a:gd name="T7" fmla="*/ 111 h 155"/>
              <a:gd name="T8" fmla="*/ 64 w 114"/>
              <a:gd name="T9" fmla="*/ 95 h 155"/>
              <a:gd name="T10" fmla="*/ 45 w 114"/>
              <a:gd name="T11" fmla="*/ 80 h 155"/>
              <a:gd name="T12" fmla="*/ 29 w 114"/>
              <a:gd name="T13" fmla="*/ 64 h 155"/>
              <a:gd name="T14" fmla="*/ 18 w 114"/>
              <a:gd name="T15" fmla="*/ 47 h 155"/>
              <a:gd name="T16" fmla="*/ 13 w 114"/>
              <a:gd name="T17" fmla="*/ 27 h 155"/>
              <a:gd name="T18" fmla="*/ 16 w 114"/>
              <a:gd name="T19" fmla="*/ 5 h 155"/>
              <a:gd name="T20" fmla="*/ 4 w 114"/>
              <a:gd name="T21" fmla="*/ 0 h 155"/>
              <a:gd name="T22" fmla="*/ 0 w 114"/>
              <a:gd name="T23" fmla="*/ 27 h 155"/>
              <a:gd name="T24" fmla="*/ 5 w 114"/>
              <a:gd name="T25" fmla="*/ 52 h 155"/>
              <a:gd name="T26" fmla="*/ 19 w 114"/>
              <a:gd name="T27" fmla="*/ 71 h 155"/>
              <a:gd name="T28" fmla="*/ 37 w 114"/>
              <a:gd name="T29" fmla="*/ 90 h 155"/>
              <a:gd name="T30" fmla="*/ 56 w 114"/>
              <a:gd name="T31" fmla="*/ 105 h 155"/>
              <a:gd name="T32" fmla="*/ 75 w 114"/>
              <a:gd name="T33" fmla="*/ 121 h 155"/>
              <a:gd name="T34" fmla="*/ 91 w 114"/>
              <a:gd name="T35" fmla="*/ 136 h 155"/>
              <a:gd name="T36" fmla="*/ 104 w 114"/>
              <a:gd name="T37" fmla="*/ 152 h 155"/>
              <a:gd name="T38" fmla="*/ 104 w 114"/>
              <a:gd name="T39" fmla="*/ 146 h 155"/>
              <a:gd name="T40" fmla="*/ 104 w 114"/>
              <a:gd name="T41" fmla="*/ 152 h 155"/>
              <a:gd name="T42" fmla="*/ 106 w 114"/>
              <a:gd name="T43" fmla="*/ 155 h 155"/>
              <a:gd name="T44" fmla="*/ 111 w 114"/>
              <a:gd name="T45" fmla="*/ 155 h 155"/>
              <a:gd name="T46" fmla="*/ 114 w 114"/>
              <a:gd name="T47" fmla="*/ 151 h 155"/>
              <a:gd name="T48" fmla="*/ 114 w 114"/>
              <a:gd name="T49" fmla="*/ 147 h 155"/>
              <a:gd name="T50" fmla="*/ 114 w 114"/>
              <a:gd name="T51" fmla="*/ 153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4" h="155">
                <a:moveTo>
                  <a:pt x="114" y="153"/>
                </a:moveTo>
                <a:lnTo>
                  <a:pt x="114" y="147"/>
                </a:lnTo>
                <a:lnTo>
                  <a:pt x="101" y="129"/>
                </a:lnTo>
                <a:lnTo>
                  <a:pt x="82" y="111"/>
                </a:lnTo>
                <a:lnTo>
                  <a:pt x="64" y="95"/>
                </a:lnTo>
                <a:lnTo>
                  <a:pt x="45" y="80"/>
                </a:lnTo>
                <a:lnTo>
                  <a:pt x="29" y="64"/>
                </a:lnTo>
                <a:lnTo>
                  <a:pt x="18" y="47"/>
                </a:lnTo>
                <a:lnTo>
                  <a:pt x="13" y="27"/>
                </a:lnTo>
                <a:lnTo>
                  <a:pt x="16" y="5"/>
                </a:lnTo>
                <a:lnTo>
                  <a:pt x="4" y="0"/>
                </a:lnTo>
                <a:lnTo>
                  <a:pt x="0" y="27"/>
                </a:lnTo>
                <a:lnTo>
                  <a:pt x="5" y="52"/>
                </a:lnTo>
                <a:lnTo>
                  <a:pt x="19" y="71"/>
                </a:lnTo>
                <a:lnTo>
                  <a:pt x="37" y="90"/>
                </a:lnTo>
                <a:lnTo>
                  <a:pt x="56" y="105"/>
                </a:lnTo>
                <a:lnTo>
                  <a:pt x="75" y="121"/>
                </a:lnTo>
                <a:lnTo>
                  <a:pt x="91" y="136"/>
                </a:lnTo>
                <a:lnTo>
                  <a:pt x="104" y="152"/>
                </a:lnTo>
                <a:lnTo>
                  <a:pt x="104" y="146"/>
                </a:lnTo>
                <a:lnTo>
                  <a:pt x="104" y="152"/>
                </a:lnTo>
                <a:lnTo>
                  <a:pt x="106" y="155"/>
                </a:lnTo>
                <a:lnTo>
                  <a:pt x="111" y="155"/>
                </a:lnTo>
                <a:lnTo>
                  <a:pt x="114" y="151"/>
                </a:lnTo>
                <a:lnTo>
                  <a:pt x="114" y="147"/>
                </a:lnTo>
                <a:lnTo>
                  <a:pt x="114" y="15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0" name="Freeform 182">
            <a:extLst>
              <a:ext uri="{FF2B5EF4-FFF2-40B4-BE49-F238E27FC236}">
                <a16:creationId xmlns:a16="http://schemas.microsoft.com/office/drawing/2014/main" id="{82672A29-55CD-B2CA-4211-B5AC7C5995AF}"/>
              </a:ext>
            </a:extLst>
          </p:cNvPr>
          <p:cNvSpPr>
            <a:spLocks noChangeAspect="1"/>
          </p:cNvSpPr>
          <p:nvPr/>
        </p:nvSpPr>
        <p:spPr bwMode="auto">
          <a:xfrm>
            <a:off x="7056438" y="2853876"/>
            <a:ext cx="46037" cy="61913"/>
          </a:xfrm>
          <a:custGeom>
            <a:avLst/>
            <a:gdLst>
              <a:gd name="T0" fmla="*/ 7 w 62"/>
              <a:gd name="T1" fmla="*/ 82 h 82"/>
              <a:gd name="T2" fmla="*/ 12 w 62"/>
              <a:gd name="T3" fmla="*/ 80 h 82"/>
              <a:gd name="T4" fmla="*/ 62 w 62"/>
              <a:gd name="T5" fmla="*/ 7 h 82"/>
              <a:gd name="T6" fmla="*/ 52 w 62"/>
              <a:gd name="T7" fmla="*/ 0 h 82"/>
              <a:gd name="T8" fmla="*/ 2 w 62"/>
              <a:gd name="T9" fmla="*/ 72 h 82"/>
              <a:gd name="T10" fmla="*/ 7 w 62"/>
              <a:gd name="T11" fmla="*/ 70 h 82"/>
              <a:gd name="T12" fmla="*/ 2 w 62"/>
              <a:gd name="T13" fmla="*/ 72 h 82"/>
              <a:gd name="T14" fmla="*/ 0 w 62"/>
              <a:gd name="T15" fmla="*/ 77 h 82"/>
              <a:gd name="T16" fmla="*/ 3 w 62"/>
              <a:gd name="T17" fmla="*/ 81 h 82"/>
              <a:gd name="T18" fmla="*/ 8 w 62"/>
              <a:gd name="T19" fmla="*/ 82 h 82"/>
              <a:gd name="T20" fmla="*/ 12 w 62"/>
              <a:gd name="T21" fmla="*/ 80 h 82"/>
              <a:gd name="T22" fmla="*/ 7 w 62"/>
              <a:gd name="T23"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 h="82">
                <a:moveTo>
                  <a:pt x="7" y="82"/>
                </a:moveTo>
                <a:lnTo>
                  <a:pt x="12" y="80"/>
                </a:lnTo>
                <a:lnTo>
                  <a:pt x="62" y="7"/>
                </a:lnTo>
                <a:lnTo>
                  <a:pt x="52" y="0"/>
                </a:lnTo>
                <a:lnTo>
                  <a:pt x="2" y="72"/>
                </a:lnTo>
                <a:lnTo>
                  <a:pt x="7" y="70"/>
                </a:lnTo>
                <a:lnTo>
                  <a:pt x="2" y="72"/>
                </a:lnTo>
                <a:lnTo>
                  <a:pt x="0" y="77"/>
                </a:lnTo>
                <a:lnTo>
                  <a:pt x="3" y="81"/>
                </a:lnTo>
                <a:lnTo>
                  <a:pt x="8" y="82"/>
                </a:lnTo>
                <a:lnTo>
                  <a:pt x="12" y="80"/>
                </a:lnTo>
                <a:lnTo>
                  <a:pt x="7" y="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1" name="Freeform 183">
            <a:extLst>
              <a:ext uri="{FF2B5EF4-FFF2-40B4-BE49-F238E27FC236}">
                <a16:creationId xmlns:a16="http://schemas.microsoft.com/office/drawing/2014/main" id="{4207A6DD-DB8B-9B93-94F6-A3EF62375C9C}"/>
              </a:ext>
            </a:extLst>
          </p:cNvPr>
          <p:cNvSpPr>
            <a:spLocks noChangeAspect="1"/>
          </p:cNvSpPr>
          <p:nvPr/>
        </p:nvSpPr>
        <p:spPr bwMode="auto">
          <a:xfrm>
            <a:off x="3787775" y="4509639"/>
            <a:ext cx="255588" cy="209550"/>
          </a:xfrm>
          <a:custGeom>
            <a:avLst/>
            <a:gdLst>
              <a:gd name="T0" fmla="*/ 326 w 337"/>
              <a:gd name="T1" fmla="*/ 10 h 274"/>
              <a:gd name="T2" fmla="*/ 326 w 337"/>
              <a:gd name="T3" fmla="*/ 2 h 274"/>
              <a:gd name="T4" fmla="*/ 318 w 337"/>
              <a:gd name="T5" fmla="*/ 10 h 274"/>
              <a:gd name="T6" fmla="*/ 305 w 337"/>
              <a:gd name="T7" fmla="*/ 20 h 274"/>
              <a:gd name="T8" fmla="*/ 287 w 337"/>
              <a:gd name="T9" fmla="*/ 33 h 274"/>
              <a:gd name="T10" fmla="*/ 266 w 337"/>
              <a:gd name="T11" fmla="*/ 48 h 274"/>
              <a:gd name="T12" fmla="*/ 244 w 337"/>
              <a:gd name="T13" fmla="*/ 64 h 274"/>
              <a:gd name="T14" fmla="*/ 219 w 337"/>
              <a:gd name="T15" fmla="*/ 82 h 274"/>
              <a:gd name="T16" fmla="*/ 192 w 337"/>
              <a:gd name="T17" fmla="*/ 101 h 274"/>
              <a:gd name="T18" fmla="*/ 165 w 337"/>
              <a:gd name="T19" fmla="*/ 121 h 274"/>
              <a:gd name="T20" fmla="*/ 138 w 337"/>
              <a:gd name="T21" fmla="*/ 141 h 274"/>
              <a:gd name="T22" fmla="*/ 111 w 337"/>
              <a:gd name="T23" fmla="*/ 161 h 274"/>
              <a:gd name="T24" fmla="*/ 86 w 337"/>
              <a:gd name="T25" fmla="*/ 179 h 274"/>
              <a:gd name="T26" fmla="*/ 63 w 337"/>
              <a:gd name="T27" fmla="*/ 199 h 274"/>
              <a:gd name="T28" fmla="*/ 42 w 337"/>
              <a:gd name="T29" fmla="*/ 218 h 274"/>
              <a:gd name="T30" fmla="*/ 23 w 337"/>
              <a:gd name="T31" fmla="*/ 237 h 274"/>
              <a:gd name="T32" fmla="*/ 9 w 337"/>
              <a:gd name="T33" fmla="*/ 253 h 274"/>
              <a:gd name="T34" fmla="*/ 0 w 337"/>
              <a:gd name="T35" fmla="*/ 269 h 274"/>
              <a:gd name="T36" fmla="*/ 10 w 337"/>
              <a:gd name="T37" fmla="*/ 274 h 274"/>
              <a:gd name="T38" fmla="*/ 19 w 337"/>
              <a:gd name="T39" fmla="*/ 260 h 274"/>
              <a:gd name="T40" fmla="*/ 33 w 337"/>
              <a:gd name="T41" fmla="*/ 244 h 274"/>
              <a:gd name="T42" fmla="*/ 49 w 337"/>
              <a:gd name="T43" fmla="*/ 228 h 274"/>
              <a:gd name="T44" fmla="*/ 70 w 337"/>
              <a:gd name="T45" fmla="*/ 209 h 274"/>
              <a:gd name="T46" fmla="*/ 94 w 337"/>
              <a:gd name="T47" fmla="*/ 189 h 274"/>
              <a:gd name="T48" fmla="*/ 119 w 337"/>
              <a:gd name="T49" fmla="*/ 171 h 274"/>
              <a:gd name="T50" fmla="*/ 145 w 337"/>
              <a:gd name="T51" fmla="*/ 151 h 274"/>
              <a:gd name="T52" fmla="*/ 173 w 337"/>
              <a:gd name="T53" fmla="*/ 131 h 274"/>
              <a:gd name="T54" fmla="*/ 200 w 337"/>
              <a:gd name="T55" fmla="*/ 111 h 274"/>
              <a:gd name="T56" fmla="*/ 226 w 337"/>
              <a:gd name="T57" fmla="*/ 92 h 274"/>
              <a:gd name="T58" fmla="*/ 251 w 337"/>
              <a:gd name="T59" fmla="*/ 74 h 274"/>
              <a:gd name="T60" fmla="*/ 274 w 337"/>
              <a:gd name="T61" fmla="*/ 58 h 274"/>
              <a:gd name="T62" fmla="*/ 295 w 337"/>
              <a:gd name="T63" fmla="*/ 43 h 274"/>
              <a:gd name="T64" fmla="*/ 312 w 337"/>
              <a:gd name="T65" fmla="*/ 30 h 274"/>
              <a:gd name="T66" fmla="*/ 326 w 337"/>
              <a:gd name="T67" fmla="*/ 20 h 274"/>
              <a:gd name="T68" fmla="*/ 336 w 337"/>
              <a:gd name="T69" fmla="*/ 10 h 274"/>
              <a:gd name="T70" fmla="*/ 336 w 337"/>
              <a:gd name="T71" fmla="*/ 2 h 274"/>
              <a:gd name="T72" fmla="*/ 336 w 337"/>
              <a:gd name="T73" fmla="*/ 10 h 274"/>
              <a:gd name="T74" fmla="*/ 337 w 337"/>
              <a:gd name="T75" fmla="*/ 5 h 274"/>
              <a:gd name="T76" fmla="*/ 335 w 337"/>
              <a:gd name="T77" fmla="*/ 1 h 274"/>
              <a:gd name="T78" fmla="*/ 331 w 337"/>
              <a:gd name="T79" fmla="*/ 0 h 274"/>
              <a:gd name="T80" fmla="*/ 326 w 337"/>
              <a:gd name="T81" fmla="*/ 2 h 274"/>
              <a:gd name="T82" fmla="*/ 326 w 337"/>
              <a:gd name="T83" fmla="*/ 1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37" h="274">
                <a:moveTo>
                  <a:pt x="326" y="10"/>
                </a:moveTo>
                <a:lnTo>
                  <a:pt x="326" y="2"/>
                </a:lnTo>
                <a:lnTo>
                  <a:pt x="318" y="10"/>
                </a:lnTo>
                <a:lnTo>
                  <a:pt x="305" y="20"/>
                </a:lnTo>
                <a:lnTo>
                  <a:pt x="287" y="33"/>
                </a:lnTo>
                <a:lnTo>
                  <a:pt x="266" y="48"/>
                </a:lnTo>
                <a:lnTo>
                  <a:pt x="244" y="64"/>
                </a:lnTo>
                <a:lnTo>
                  <a:pt x="219" y="82"/>
                </a:lnTo>
                <a:lnTo>
                  <a:pt x="192" y="101"/>
                </a:lnTo>
                <a:lnTo>
                  <a:pt x="165" y="121"/>
                </a:lnTo>
                <a:lnTo>
                  <a:pt x="138" y="141"/>
                </a:lnTo>
                <a:lnTo>
                  <a:pt x="111" y="161"/>
                </a:lnTo>
                <a:lnTo>
                  <a:pt x="86" y="179"/>
                </a:lnTo>
                <a:lnTo>
                  <a:pt x="63" y="199"/>
                </a:lnTo>
                <a:lnTo>
                  <a:pt x="42" y="218"/>
                </a:lnTo>
                <a:lnTo>
                  <a:pt x="23" y="237"/>
                </a:lnTo>
                <a:lnTo>
                  <a:pt x="9" y="253"/>
                </a:lnTo>
                <a:lnTo>
                  <a:pt x="0" y="269"/>
                </a:lnTo>
                <a:lnTo>
                  <a:pt x="10" y="274"/>
                </a:lnTo>
                <a:lnTo>
                  <a:pt x="19" y="260"/>
                </a:lnTo>
                <a:lnTo>
                  <a:pt x="33" y="244"/>
                </a:lnTo>
                <a:lnTo>
                  <a:pt x="49" y="228"/>
                </a:lnTo>
                <a:lnTo>
                  <a:pt x="70" y="209"/>
                </a:lnTo>
                <a:lnTo>
                  <a:pt x="94" y="189"/>
                </a:lnTo>
                <a:lnTo>
                  <a:pt x="119" y="171"/>
                </a:lnTo>
                <a:lnTo>
                  <a:pt x="145" y="151"/>
                </a:lnTo>
                <a:lnTo>
                  <a:pt x="173" y="131"/>
                </a:lnTo>
                <a:lnTo>
                  <a:pt x="200" y="111"/>
                </a:lnTo>
                <a:lnTo>
                  <a:pt x="226" y="92"/>
                </a:lnTo>
                <a:lnTo>
                  <a:pt x="251" y="74"/>
                </a:lnTo>
                <a:lnTo>
                  <a:pt x="274" y="58"/>
                </a:lnTo>
                <a:lnTo>
                  <a:pt x="295" y="43"/>
                </a:lnTo>
                <a:lnTo>
                  <a:pt x="312" y="30"/>
                </a:lnTo>
                <a:lnTo>
                  <a:pt x="326" y="20"/>
                </a:lnTo>
                <a:lnTo>
                  <a:pt x="336" y="10"/>
                </a:lnTo>
                <a:lnTo>
                  <a:pt x="336" y="2"/>
                </a:lnTo>
                <a:lnTo>
                  <a:pt x="336" y="10"/>
                </a:lnTo>
                <a:lnTo>
                  <a:pt x="337" y="5"/>
                </a:lnTo>
                <a:lnTo>
                  <a:pt x="335" y="1"/>
                </a:lnTo>
                <a:lnTo>
                  <a:pt x="331" y="0"/>
                </a:lnTo>
                <a:lnTo>
                  <a:pt x="326" y="2"/>
                </a:lnTo>
                <a:lnTo>
                  <a:pt x="326"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2" name="Freeform 184">
            <a:extLst>
              <a:ext uri="{FF2B5EF4-FFF2-40B4-BE49-F238E27FC236}">
                <a16:creationId xmlns:a16="http://schemas.microsoft.com/office/drawing/2014/main" id="{C5A025B6-7D38-01A3-A119-2C01898C87CC}"/>
              </a:ext>
            </a:extLst>
          </p:cNvPr>
          <p:cNvSpPr>
            <a:spLocks noChangeAspect="1"/>
          </p:cNvSpPr>
          <p:nvPr/>
        </p:nvSpPr>
        <p:spPr bwMode="auto">
          <a:xfrm>
            <a:off x="3867150" y="4290564"/>
            <a:ext cx="174625" cy="227012"/>
          </a:xfrm>
          <a:custGeom>
            <a:avLst/>
            <a:gdLst>
              <a:gd name="T0" fmla="*/ 1 w 232"/>
              <a:gd name="T1" fmla="*/ 8 h 304"/>
              <a:gd name="T2" fmla="*/ 2 w 232"/>
              <a:gd name="T3" fmla="*/ 13 h 304"/>
              <a:gd name="T4" fmla="*/ 16 w 232"/>
              <a:gd name="T5" fmla="*/ 27 h 304"/>
              <a:gd name="T6" fmla="*/ 30 w 232"/>
              <a:gd name="T7" fmla="*/ 43 h 304"/>
              <a:gd name="T8" fmla="*/ 44 w 232"/>
              <a:gd name="T9" fmla="*/ 59 h 304"/>
              <a:gd name="T10" fmla="*/ 57 w 232"/>
              <a:gd name="T11" fmla="*/ 78 h 304"/>
              <a:gd name="T12" fmla="*/ 71 w 232"/>
              <a:gd name="T13" fmla="*/ 98 h 304"/>
              <a:gd name="T14" fmla="*/ 85 w 232"/>
              <a:gd name="T15" fmla="*/ 116 h 304"/>
              <a:gd name="T16" fmla="*/ 98 w 232"/>
              <a:gd name="T17" fmla="*/ 138 h 304"/>
              <a:gd name="T18" fmla="*/ 112 w 232"/>
              <a:gd name="T19" fmla="*/ 158 h 304"/>
              <a:gd name="T20" fmla="*/ 126 w 232"/>
              <a:gd name="T21" fmla="*/ 178 h 304"/>
              <a:gd name="T22" fmla="*/ 140 w 232"/>
              <a:gd name="T23" fmla="*/ 199 h 304"/>
              <a:gd name="T24" fmla="*/ 153 w 232"/>
              <a:gd name="T25" fmla="*/ 218 h 304"/>
              <a:gd name="T26" fmla="*/ 167 w 232"/>
              <a:gd name="T27" fmla="*/ 237 h 304"/>
              <a:gd name="T28" fmla="*/ 181 w 232"/>
              <a:gd name="T29" fmla="*/ 256 h 304"/>
              <a:gd name="T30" fmla="*/ 195 w 232"/>
              <a:gd name="T31" fmla="*/ 272 h 304"/>
              <a:gd name="T32" fmla="*/ 208 w 232"/>
              <a:gd name="T33" fmla="*/ 289 h 304"/>
              <a:gd name="T34" fmla="*/ 222 w 232"/>
              <a:gd name="T35" fmla="*/ 304 h 304"/>
              <a:gd name="T36" fmla="*/ 232 w 232"/>
              <a:gd name="T37" fmla="*/ 296 h 304"/>
              <a:gd name="T38" fmla="*/ 218 w 232"/>
              <a:gd name="T39" fmla="*/ 281 h 304"/>
              <a:gd name="T40" fmla="*/ 204 w 232"/>
              <a:gd name="T41" fmla="*/ 265 h 304"/>
              <a:gd name="T42" fmla="*/ 191 w 232"/>
              <a:gd name="T43" fmla="*/ 249 h 304"/>
              <a:gd name="T44" fmla="*/ 177 w 232"/>
              <a:gd name="T45" fmla="*/ 230 h 304"/>
              <a:gd name="T46" fmla="*/ 163 w 232"/>
              <a:gd name="T47" fmla="*/ 210 h 304"/>
              <a:gd name="T48" fmla="*/ 150 w 232"/>
              <a:gd name="T49" fmla="*/ 191 h 304"/>
              <a:gd name="T50" fmla="*/ 136 w 232"/>
              <a:gd name="T51" fmla="*/ 170 h 304"/>
              <a:gd name="T52" fmla="*/ 122 w 232"/>
              <a:gd name="T53" fmla="*/ 150 h 304"/>
              <a:gd name="T54" fmla="*/ 108 w 232"/>
              <a:gd name="T55" fmla="*/ 130 h 304"/>
              <a:gd name="T56" fmla="*/ 95 w 232"/>
              <a:gd name="T57" fmla="*/ 109 h 304"/>
              <a:gd name="T58" fmla="*/ 81 w 232"/>
              <a:gd name="T59" fmla="*/ 90 h 304"/>
              <a:gd name="T60" fmla="*/ 67 w 232"/>
              <a:gd name="T61" fmla="*/ 70 h 304"/>
              <a:gd name="T62" fmla="*/ 54 w 232"/>
              <a:gd name="T63" fmla="*/ 52 h 304"/>
              <a:gd name="T64" fmla="*/ 40 w 232"/>
              <a:gd name="T65" fmla="*/ 35 h 304"/>
              <a:gd name="T66" fmla="*/ 26 w 232"/>
              <a:gd name="T67" fmla="*/ 19 h 304"/>
              <a:gd name="T68" fmla="*/ 12 w 232"/>
              <a:gd name="T69" fmla="*/ 3 h 304"/>
              <a:gd name="T70" fmla="*/ 14 w 232"/>
              <a:gd name="T71" fmla="*/ 8 h 304"/>
              <a:gd name="T72" fmla="*/ 12 w 232"/>
              <a:gd name="T73" fmla="*/ 3 h 304"/>
              <a:gd name="T74" fmla="*/ 7 w 232"/>
              <a:gd name="T75" fmla="*/ 0 h 304"/>
              <a:gd name="T76" fmla="*/ 2 w 232"/>
              <a:gd name="T77" fmla="*/ 3 h 304"/>
              <a:gd name="T78" fmla="*/ 0 w 232"/>
              <a:gd name="T79" fmla="*/ 8 h 304"/>
              <a:gd name="T80" fmla="*/ 2 w 232"/>
              <a:gd name="T81" fmla="*/ 13 h 304"/>
              <a:gd name="T82" fmla="*/ 1 w 232"/>
              <a:gd name="T83" fmla="*/ 8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2" h="304">
                <a:moveTo>
                  <a:pt x="1" y="8"/>
                </a:moveTo>
                <a:lnTo>
                  <a:pt x="2" y="13"/>
                </a:lnTo>
                <a:lnTo>
                  <a:pt x="16" y="27"/>
                </a:lnTo>
                <a:lnTo>
                  <a:pt x="30" y="43"/>
                </a:lnTo>
                <a:lnTo>
                  <a:pt x="44" y="59"/>
                </a:lnTo>
                <a:lnTo>
                  <a:pt x="57" y="78"/>
                </a:lnTo>
                <a:lnTo>
                  <a:pt x="71" y="98"/>
                </a:lnTo>
                <a:lnTo>
                  <a:pt x="85" y="116"/>
                </a:lnTo>
                <a:lnTo>
                  <a:pt x="98" y="138"/>
                </a:lnTo>
                <a:lnTo>
                  <a:pt x="112" y="158"/>
                </a:lnTo>
                <a:lnTo>
                  <a:pt x="126" y="178"/>
                </a:lnTo>
                <a:lnTo>
                  <a:pt x="140" y="199"/>
                </a:lnTo>
                <a:lnTo>
                  <a:pt x="153" y="218"/>
                </a:lnTo>
                <a:lnTo>
                  <a:pt x="167" y="237"/>
                </a:lnTo>
                <a:lnTo>
                  <a:pt x="181" y="256"/>
                </a:lnTo>
                <a:lnTo>
                  <a:pt x="195" y="272"/>
                </a:lnTo>
                <a:lnTo>
                  <a:pt x="208" y="289"/>
                </a:lnTo>
                <a:lnTo>
                  <a:pt x="222" y="304"/>
                </a:lnTo>
                <a:lnTo>
                  <a:pt x="232" y="296"/>
                </a:lnTo>
                <a:lnTo>
                  <a:pt x="218" y="281"/>
                </a:lnTo>
                <a:lnTo>
                  <a:pt x="204" y="265"/>
                </a:lnTo>
                <a:lnTo>
                  <a:pt x="191" y="249"/>
                </a:lnTo>
                <a:lnTo>
                  <a:pt x="177" y="230"/>
                </a:lnTo>
                <a:lnTo>
                  <a:pt x="163" y="210"/>
                </a:lnTo>
                <a:lnTo>
                  <a:pt x="150" y="191"/>
                </a:lnTo>
                <a:lnTo>
                  <a:pt x="136" y="170"/>
                </a:lnTo>
                <a:lnTo>
                  <a:pt x="122" y="150"/>
                </a:lnTo>
                <a:lnTo>
                  <a:pt x="108" y="130"/>
                </a:lnTo>
                <a:lnTo>
                  <a:pt x="95" y="109"/>
                </a:lnTo>
                <a:lnTo>
                  <a:pt x="81" y="90"/>
                </a:lnTo>
                <a:lnTo>
                  <a:pt x="67" y="70"/>
                </a:lnTo>
                <a:lnTo>
                  <a:pt x="54" y="52"/>
                </a:lnTo>
                <a:lnTo>
                  <a:pt x="40" y="35"/>
                </a:lnTo>
                <a:lnTo>
                  <a:pt x="26" y="19"/>
                </a:lnTo>
                <a:lnTo>
                  <a:pt x="12" y="3"/>
                </a:lnTo>
                <a:lnTo>
                  <a:pt x="14" y="8"/>
                </a:lnTo>
                <a:lnTo>
                  <a:pt x="12" y="3"/>
                </a:lnTo>
                <a:lnTo>
                  <a:pt x="7" y="0"/>
                </a:lnTo>
                <a:lnTo>
                  <a:pt x="2" y="3"/>
                </a:lnTo>
                <a:lnTo>
                  <a:pt x="0" y="8"/>
                </a:lnTo>
                <a:lnTo>
                  <a:pt x="2" y="13"/>
                </a:lnTo>
                <a:lnTo>
                  <a:pt x="1"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3" name="Freeform 185">
            <a:extLst>
              <a:ext uri="{FF2B5EF4-FFF2-40B4-BE49-F238E27FC236}">
                <a16:creationId xmlns:a16="http://schemas.microsoft.com/office/drawing/2014/main" id="{97EDFBEF-2E4E-2FC1-7315-69D5B2C6BA08}"/>
              </a:ext>
            </a:extLst>
          </p:cNvPr>
          <p:cNvSpPr>
            <a:spLocks noChangeAspect="1"/>
          </p:cNvSpPr>
          <p:nvPr/>
        </p:nvSpPr>
        <p:spPr bwMode="auto">
          <a:xfrm>
            <a:off x="3868738" y="4179439"/>
            <a:ext cx="7937" cy="115887"/>
          </a:xfrm>
          <a:custGeom>
            <a:avLst/>
            <a:gdLst>
              <a:gd name="T0" fmla="*/ 6 w 13"/>
              <a:gd name="T1" fmla="*/ 12 h 152"/>
              <a:gd name="T2" fmla="*/ 0 w 13"/>
              <a:gd name="T3" fmla="*/ 6 h 152"/>
              <a:gd name="T4" fmla="*/ 0 w 13"/>
              <a:gd name="T5" fmla="*/ 152 h 152"/>
              <a:gd name="T6" fmla="*/ 13 w 13"/>
              <a:gd name="T7" fmla="*/ 152 h 152"/>
              <a:gd name="T8" fmla="*/ 13 w 13"/>
              <a:gd name="T9" fmla="*/ 6 h 152"/>
              <a:gd name="T10" fmla="*/ 6 w 13"/>
              <a:gd name="T11" fmla="*/ 0 h 152"/>
              <a:gd name="T12" fmla="*/ 13 w 13"/>
              <a:gd name="T13" fmla="*/ 6 h 152"/>
              <a:gd name="T14" fmla="*/ 10 w 13"/>
              <a:gd name="T15" fmla="*/ 2 h 152"/>
              <a:gd name="T16" fmla="*/ 6 w 13"/>
              <a:gd name="T17" fmla="*/ 0 h 152"/>
              <a:gd name="T18" fmla="*/ 3 w 13"/>
              <a:gd name="T19" fmla="*/ 2 h 152"/>
              <a:gd name="T20" fmla="*/ 0 w 13"/>
              <a:gd name="T21" fmla="*/ 6 h 152"/>
              <a:gd name="T22" fmla="*/ 6 w 13"/>
              <a:gd name="T23" fmla="*/ 1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152">
                <a:moveTo>
                  <a:pt x="6" y="12"/>
                </a:moveTo>
                <a:lnTo>
                  <a:pt x="0" y="6"/>
                </a:lnTo>
                <a:lnTo>
                  <a:pt x="0" y="152"/>
                </a:lnTo>
                <a:lnTo>
                  <a:pt x="13" y="152"/>
                </a:lnTo>
                <a:lnTo>
                  <a:pt x="13" y="6"/>
                </a:lnTo>
                <a:lnTo>
                  <a:pt x="6" y="0"/>
                </a:lnTo>
                <a:lnTo>
                  <a:pt x="13" y="6"/>
                </a:lnTo>
                <a:lnTo>
                  <a:pt x="10" y="2"/>
                </a:lnTo>
                <a:lnTo>
                  <a:pt x="6" y="0"/>
                </a:lnTo>
                <a:lnTo>
                  <a:pt x="3" y="2"/>
                </a:lnTo>
                <a:lnTo>
                  <a:pt x="0" y="6"/>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4" name="Freeform 186">
            <a:extLst>
              <a:ext uri="{FF2B5EF4-FFF2-40B4-BE49-F238E27FC236}">
                <a16:creationId xmlns:a16="http://schemas.microsoft.com/office/drawing/2014/main" id="{6AFAACC2-1025-883F-AF6B-A65CAA7F9D0A}"/>
              </a:ext>
            </a:extLst>
          </p:cNvPr>
          <p:cNvSpPr>
            <a:spLocks noChangeAspect="1"/>
          </p:cNvSpPr>
          <p:nvPr/>
        </p:nvSpPr>
        <p:spPr bwMode="auto">
          <a:xfrm>
            <a:off x="3784600" y="4154039"/>
            <a:ext cx="88900" cy="36512"/>
          </a:xfrm>
          <a:custGeom>
            <a:avLst/>
            <a:gdLst>
              <a:gd name="T0" fmla="*/ 0 w 114"/>
              <a:gd name="T1" fmla="*/ 10 h 47"/>
              <a:gd name="T2" fmla="*/ 2 w 114"/>
              <a:gd name="T3" fmla="*/ 10 h 47"/>
              <a:gd name="T4" fmla="*/ 6 w 114"/>
              <a:gd name="T5" fmla="*/ 11 h 47"/>
              <a:gd name="T6" fmla="*/ 15 w 114"/>
              <a:gd name="T7" fmla="*/ 17 h 47"/>
              <a:gd name="T8" fmla="*/ 27 w 114"/>
              <a:gd name="T9" fmla="*/ 22 h 47"/>
              <a:gd name="T10" fmla="*/ 43 w 114"/>
              <a:gd name="T11" fmla="*/ 28 h 47"/>
              <a:gd name="T12" fmla="*/ 61 w 114"/>
              <a:gd name="T13" fmla="*/ 36 h 47"/>
              <a:gd name="T14" fmla="*/ 81 w 114"/>
              <a:gd name="T15" fmla="*/ 41 h 47"/>
              <a:gd name="T16" fmla="*/ 98 w 114"/>
              <a:gd name="T17" fmla="*/ 46 h 47"/>
              <a:gd name="T18" fmla="*/ 114 w 114"/>
              <a:gd name="T19" fmla="*/ 47 h 47"/>
              <a:gd name="T20" fmla="*/ 114 w 114"/>
              <a:gd name="T21" fmla="*/ 35 h 47"/>
              <a:gd name="T22" fmla="*/ 101 w 114"/>
              <a:gd name="T23" fmla="*/ 33 h 47"/>
              <a:gd name="T24" fmla="*/ 83 w 114"/>
              <a:gd name="T25" fmla="*/ 28 h 47"/>
              <a:gd name="T26" fmla="*/ 66 w 114"/>
              <a:gd name="T27" fmla="*/ 23 h 47"/>
              <a:gd name="T28" fmla="*/ 48 w 114"/>
              <a:gd name="T29" fmla="*/ 16 h 47"/>
              <a:gd name="T30" fmla="*/ 32 w 114"/>
              <a:gd name="T31" fmla="*/ 10 h 47"/>
              <a:gd name="T32" fmla="*/ 20 w 114"/>
              <a:gd name="T33" fmla="*/ 5 h 47"/>
              <a:gd name="T34" fmla="*/ 11 w 114"/>
              <a:gd name="T35" fmla="*/ 1 h 47"/>
              <a:gd name="T36" fmla="*/ 7 w 114"/>
              <a:gd name="T37" fmla="*/ 0 h 47"/>
              <a:gd name="T38" fmla="*/ 10 w 114"/>
              <a:gd name="T39" fmla="*/ 0 h 47"/>
              <a:gd name="T40" fmla="*/ 7 w 114"/>
              <a:gd name="T41" fmla="*/ 0 h 47"/>
              <a:gd name="T42" fmla="*/ 3 w 114"/>
              <a:gd name="T43" fmla="*/ 0 h 47"/>
              <a:gd name="T44" fmla="*/ 0 w 114"/>
              <a:gd name="T45" fmla="*/ 2 h 47"/>
              <a:gd name="T46" fmla="*/ 0 w 114"/>
              <a:gd name="T47" fmla="*/ 7 h 47"/>
              <a:gd name="T48" fmla="*/ 2 w 114"/>
              <a:gd name="T49" fmla="*/ 10 h 47"/>
              <a:gd name="T50" fmla="*/ 0 w 114"/>
              <a:gd name="T51" fmla="*/ 1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4" h="47">
                <a:moveTo>
                  <a:pt x="0" y="10"/>
                </a:moveTo>
                <a:lnTo>
                  <a:pt x="2" y="10"/>
                </a:lnTo>
                <a:lnTo>
                  <a:pt x="6" y="11"/>
                </a:lnTo>
                <a:lnTo>
                  <a:pt x="15" y="17"/>
                </a:lnTo>
                <a:lnTo>
                  <a:pt x="27" y="22"/>
                </a:lnTo>
                <a:lnTo>
                  <a:pt x="43" y="28"/>
                </a:lnTo>
                <a:lnTo>
                  <a:pt x="61" y="36"/>
                </a:lnTo>
                <a:lnTo>
                  <a:pt x="81" y="41"/>
                </a:lnTo>
                <a:lnTo>
                  <a:pt x="98" y="46"/>
                </a:lnTo>
                <a:lnTo>
                  <a:pt x="114" y="47"/>
                </a:lnTo>
                <a:lnTo>
                  <a:pt x="114" y="35"/>
                </a:lnTo>
                <a:lnTo>
                  <a:pt x="101" y="33"/>
                </a:lnTo>
                <a:lnTo>
                  <a:pt x="83" y="28"/>
                </a:lnTo>
                <a:lnTo>
                  <a:pt x="66" y="23"/>
                </a:lnTo>
                <a:lnTo>
                  <a:pt x="48" y="16"/>
                </a:lnTo>
                <a:lnTo>
                  <a:pt x="32" y="10"/>
                </a:lnTo>
                <a:lnTo>
                  <a:pt x="20" y="5"/>
                </a:lnTo>
                <a:lnTo>
                  <a:pt x="11" y="1"/>
                </a:lnTo>
                <a:lnTo>
                  <a:pt x="7" y="0"/>
                </a:lnTo>
                <a:lnTo>
                  <a:pt x="10" y="0"/>
                </a:lnTo>
                <a:lnTo>
                  <a:pt x="7" y="0"/>
                </a:lnTo>
                <a:lnTo>
                  <a:pt x="3" y="0"/>
                </a:lnTo>
                <a:lnTo>
                  <a:pt x="0" y="2"/>
                </a:lnTo>
                <a:lnTo>
                  <a:pt x="0" y="7"/>
                </a:lnTo>
                <a:lnTo>
                  <a:pt x="2" y="10"/>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5" name="Freeform 187">
            <a:extLst>
              <a:ext uri="{FF2B5EF4-FFF2-40B4-BE49-F238E27FC236}">
                <a16:creationId xmlns:a16="http://schemas.microsoft.com/office/drawing/2014/main" id="{FC6E4E4B-6831-4A48-142D-307BBB79BA27}"/>
              </a:ext>
            </a:extLst>
          </p:cNvPr>
          <p:cNvSpPr>
            <a:spLocks noChangeAspect="1"/>
          </p:cNvSpPr>
          <p:nvPr/>
        </p:nvSpPr>
        <p:spPr bwMode="auto">
          <a:xfrm>
            <a:off x="3754438" y="4123876"/>
            <a:ext cx="38100" cy="38100"/>
          </a:xfrm>
          <a:custGeom>
            <a:avLst/>
            <a:gdLst>
              <a:gd name="T0" fmla="*/ 1 w 50"/>
              <a:gd name="T1" fmla="*/ 10 h 50"/>
              <a:gd name="T2" fmla="*/ 2 w 50"/>
              <a:gd name="T3" fmla="*/ 12 h 50"/>
              <a:gd name="T4" fmla="*/ 40 w 50"/>
              <a:gd name="T5" fmla="*/ 50 h 50"/>
              <a:gd name="T6" fmla="*/ 50 w 50"/>
              <a:gd name="T7" fmla="*/ 40 h 50"/>
              <a:gd name="T8" fmla="*/ 12 w 50"/>
              <a:gd name="T9" fmla="*/ 2 h 50"/>
              <a:gd name="T10" fmla="*/ 13 w 50"/>
              <a:gd name="T11" fmla="*/ 5 h 50"/>
              <a:gd name="T12" fmla="*/ 12 w 50"/>
              <a:gd name="T13" fmla="*/ 2 h 50"/>
              <a:gd name="T14" fmla="*/ 7 w 50"/>
              <a:gd name="T15" fmla="*/ 0 h 50"/>
              <a:gd name="T16" fmla="*/ 2 w 50"/>
              <a:gd name="T17" fmla="*/ 2 h 50"/>
              <a:gd name="T18" fmla="*/ 0 w 50"/>
              <a:gd name="T19" fmla="*/ 7 h 50"/>
              <a:gd name="T20" fmla="*/ 2 w 50"/>
              <a:gd name="T21" fmla="*/ 12 h 50"/>
              <a:gd name="T22" fmla="*/ 1 w 50"/>
              <a:gd name="T23" fmla="*/ 1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50">
                <a:moveTo>
                  <a:pt x="1" y="10"/>
                </a:moveTo>
                <a:lnTo>
                  <a:pt x="2" y="12"/>
                </a:lnTo>
                <a:lnTo>
                  <a:pt x="40" y="50"/>
                </a:lnTo>
                <a:lnTo>
                  <a:pt x="50" y="40"/>
                </a:lnTo>
                <a:lnTo>
                  <a:pt x="12" y="2"/>
                </a:lnTo>
                <a:lnTo>
                  <a:pt x="13" y="5"/>
                </a:lnTo>
                <a:lnTo>
                  <a:pt x="12" y="2"/>
                </a:lnTo>
                <a:lnTo>
                  <a:pt x="7" y="0"/>
                </a:lnTo>
                <a:lnTo>
                  <a:pt x="2" y="2"/>
                </a:lnTo>
                <a:lnTo>
                  <a:pt x="0" y="7"/>
                </a:lnTo>
                <a:lnTo>
                  <a:pt x="2" y="12"/>
                </a:lnTo>
                <a:lnTo>
                  <a:pt x="1"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6" name="Freeform 188">
            <a:extLst>
              <a:ext uri="{FF2B5EF4-FFF2-40B4-BE49-F238E27FC236}">
                <a16:creationId xmlns:a16="http://schemas.microsoft.com/office/drawing/2014/main" id="{CAAD131E-6980-9935-34A0-EE86B76C57AD}"/>
              </a:ext>
            </a:extLst>
          </p:cNvPr>
          <p:cNvSpPr>
            <a:spLocks noChangeAspect="1"/>
          </p:cNvSpPr>
          <p:nvPr/>
        </p:nvSpPr>
        <p:spPr bwMode="auto">
          <a:xfrm>
            <a:off x="3619500" y="3933376"/>
            <a:ext cx="146050" cy="198438"/>
          </a:xfrm>
          <a:custGeom>
            <a:avLst/>
            <a:gdLst>
              <a:gd name="T0" fmla="*/ 12 w 194"/>
              <a:gd name="T1" fmla="*/ 7 h 265"/>
              <a:gd name="T2" fmla="*/ 2 w 194"/>
              <a:gd name="T3" fmla="*/ 12 h 265"/>
              <a:gd name="T4" fmla="*/ 15 w 194"/>
              <a:gd name="T5" fmla="*/ 24 h 265"/>
              <a:gd name="T6" fmla="*/ 28 w 194"/>
              <a:gd name="T7" fmla="*/ 39 h 265"/>
              <a:gd name="T8" fmla="*/ 42 w 194"/>
              <a:gd name="T9" fmla="*/ 54 h 265"/>
              <a:gd name="T10" fmla="*/ 56 w 194"/>
              <a:gd name="T11" fmla="*/ 70 h 265"/>
              <a:gd name="T12" fmla="*/ 68 w 194"/>
              <a:gd name="T13" fmla="*/ 86 h 265"/>
              <a:gd name="T14" fmla="*/ 82 w 194"/>
              <a:gd name="T15" fmla="*/ 104 h 265"/>
              <a:gd name="T16" fmla="*/ 95 w 194"/>
              <a:gd name="T17" fmla="*/ 120 h 265"/>
              <a:gd name="T18" fmla="*/ 107 w 194"/>
              <a:gd name="T19" fmla="*/ 138 h 265"/>
              <a:gd name="T20" fmla="*/ 118 w 194"/>
              <a:gd name="T21" fmla="*/ 155 h 265"/>
              <a:gd name="T22" fmla="*/ 130 w 194"/>
              <a:gd name="T23" fmla="*/ 172 h 265"/>
              <a:gd name="T24" fmla="*/ 141 w 194"/>
              <a:gd name="T25" fmla="*/ 189 h 265"/>
              <a:gd name="T26" fmla="*/ 151 w 194"/>
              <a:gd name="T27" fmla="*/ 205 h 265"/>
              <a:gd name="T28" fmla="*/ 159 w 194"/>
              <a:gd name="T29" fmla="*/ 220 h 265"/>
              <a:gd name="T30" fmla="*/ 168 w 194"/>
              <a:gd name="T31" fmla="*/ 236 h 265"/>
              <a:gd name="T32" fmla="*/ 176 w 194"/>
              <a:gd name="T33" fmla="*/ 251 h 265"/>
              <a:gd name="T34" fmla="*/ 182 w 194"/>
              <a:gd name="T35" fmla="*/ 265 h 265"/>
              <a:gd name="T36" fmla="*/ 194 w 194"/>
              <a:gd name="T37" fmla="*/ 260 h 265"/>
              <a:gd name="T38" fmla="*/ 186 w 194"/>
              <a:gd name="T39" fmla="*/ 246 h 265"/>
              <a:gd name="T40" fmla="*/ 178 w 194"/>
              <a:gd name="T41" fmla="*/ 231 h 265"/>
              <a:gd name="T42" fmla="*/ 169 w 194"/>
              <a:gd name="T43" fmla="*/ 215 h 265"/>
              <a:gd name="T44" fmla="*/ 161 w 194"/>
              <a:gd name="T45" fmla="*/ 197 h 265"/>
              <a:gd name="T46" fmla="*/ 151 w 194"/>
              <a:gd name="T47" fmla="*/ 181 h 265"/>
              <a:gd name="T48" fmla="*/ 140 w 194"/>
              <a:gd name="T49" fmla="*/ 165 h 265"/>
              <a:gd name="T50" fmla="*/ 128 w 194"/>
              <a:gd name="T51" fmla="*/ 148 h 265"/>
              <a:gd name="T52" fmla="*/ 117 w 194"/>
              <a:gd name="T53" fmla="*/ 130 h 265"/>
              <a:gd name="T54" fmla="*/ 105 w 194"/>
              <a:gd name="T55" fmla="*/ 113 h 265"/>
              <a:gd name="T56" fmla="*/ 92 w 194"/>
              <a:gd name="T57" fmla="*/ 96 h 265"/>
              <a:gd name="T58" fmla="*/ 78 w 194"/>
              <a:gd name="T59" fmla="*/ 79 h 265"/>
              <a:gd name="T60" fmla="*/ 66 w 194"/>
              <a:gd name="T61" fmla="*/ 63 h 265"/>
              <a:gd name="T62" fmla="*/ 52 w 194"/>
              <a:gd name="T63" fmla="*/ 46 h 265"/>
              <a:gd name="T64" fmla="*/ 38 w 194"/>
              <a:gd name="T65" fmla="*/ 31 h 265"/>
              <a:gd name="T66" fmla="*/ 25 w 194"/>
              <a:gd name="T67" fmla="*/ 17 h 265"/>
              <a:gd name="T68" fmla="*/ 10 w 194"/>
              <a:gd name="T69" fmla="*/ 2 h 265"/>
              <a:gd name="T70" fmla="*/ 0 w 194"/>
              <a:gd name="T71" fmla="*/ 7 h 265"/>
              <a:gd name="T72" fmla="*/ 10 w 194"/>
              <a:gd name="T73" fmla="*/ 2 h 265"/>
              <a:gd name="T74" fmla="*/ 5 w 194"/>
              <a:gd name="T75" fmla="*/ 0 h 265"/>
              <a:gd name="T76" fmla="*/ 1 w 194"/>
              <a:gd name="T77" fmla="*/ 3 h 265"/>
              <a:gd name="T78" fmla="*/ 0 w 194"/>
              <a:gd name="T79" fmla="*/ 7 h 265"/>
              <a:gd name="T80" fmla="*/ 2 w 194"/>
              <a:gd name="T81" fmla="*/ 12 h 265"/>
              <a:gd name="T82" fmla="*/ 12 w 194"/>
              <a:gd name="T83" fmla="*/ 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4" h="265">
                <a:moveTo>
                  <a:pt x="12" y="7"/>
                </a:moveTo>
                <a:lnTo>
                  <a:pt x="2" y="12"/>
                </a:lnTo>
                <a:lnTo>
                  <a:pt x="15" y="24"/>
                </a:lnTo>
                <a:lnTo>
                  <a:pt x="28" y="39"/>
                </a:lnTo>
                <a:lnTo>
                  <a:pt x="42" y="54"/>
                </a:lnTo>
                <a:lnTo>
                  <a:pt x="56" y="70"/>
                </a:lnTo>
                <a:lnTo>
                  <a:pt x="68" y="86"/>
                </a:lnTo>
                <a:lnTo>
                  <a:pt x="82" y="104"/>
                </a:lnTo>
                <a:lnTo>
                  <a:pt x="95" y="120"/>
                </a:lnTo>
                <a:lnTo>
                  <a:pt x="107" y="138"/>
                </a:lnTo>
                <a:lnTo>
                  <a:pt x="118" y="155"/>
                </a:lnTo>
                <a:lnTo>
                  <a:pt x="130" y="172"/>
                </a:lnTo>
                <a:lnTo>
                  <a:pt x="141" y="189"/>
                </a:lnTo>
                <a:lnTo>
                  <a:pt x="151" y="205"/>
                </a:lnTo>
                <a:lnTo>
                  <a:pt x="159" y="220"/>
                </a:lnTo>
                <a:lnTo>
                  <a:pt x="168" y="236"/>
                </a:lnTo>
                <a:lnTo>
                  <a:pt x="176" y="251"/>
                </a:lnTo>
                <a:lnTo>
                  <a:pt x="182" y="265"/>
                </a:lnTo>
                <a:lnTo>
                  <a:pt x="194" y="260"/>
                </a:lnTo>
                <a:lnTo>
                  <a:pt x="186" y="246"/>
                </a:lnTo>
                <a:lnTo>
                  <a:pt x="178" y="231"/>
                </a:lnTo>
                <a:lnTo>
                  <a:pt x="169" y="215"/>
                </a:lnTo>
                <a:lnTo>
                  <a:pt x="161" y="197"/>
                </a:lnTo>
                <a:lnTo>
                  <a:pt x="151" y="181"/>
                </a:lnTo>
                <a:lnTo>
                  <a:pt x="140" y="165"/>
                </a:lnTo>
                <a:lnTo>
                  <a:pt x="128" y="148"/>
                </a:lnTo>
                <a:lnTo>
                  <a:pt x="117" y="130"/>
                </a:lnTo>
                <a:lnTo>
                  <a:pt x="105" y="113"/>
                </a:lnTo>
                <a:lnTo>
                  <a:pt x="92" y="96"/>
                </a:lnTo>
                <a:lnTo>
                  <a:pt x="78" y="79"/>
                </a:lnTo>
                <a:lnTo>
                  <a:pt x="66" y="63"/>
                </a:lnTo>
                <a:lnTo>
                  <a:pt x="52" y="46"/>
                </a:lnTo>
                <a:lnTo>
                  <a:pt x="38" y="31"/>
                </a:lnTo>
                <a:lnTo>
                  <a:pt x="25" y="17"/>
                </a:lnTo>
                <a:lnTo>
                  <a:pt x="10" y="2"/>
                </a:lnTo>
                <a:lnTo>
                  <a:pt x="0" y="7"/>
                </a:lnTo>
                <a:lnTo>
                  <a:pt x="10" y="2"/>
                </a:lnTo>
                <a:lnTo>
                  <a:pt x="5" y="0"/>
                </a:lnTo>
                <a:lnTo>
                  <a:pt x="1" y="3"/>
                </a:lnTo>
                <a:lnTo>
                  <a:pt x="0" y="7"/>
                </a:lnTo>
                <a:lnTo>
                  <a:pt x="2" y="12"/>
                </a:lnTo>
                <a:lnTo>
                  <a:pt x="12"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7" name="Freeform 189">
            <a:extLst>
              <a:ext uri="{FF2B5EF4-FFF2-40B4-BE49-F238E27FC236}">
                <a16:creationId xmlns:a16="http://schemas.microsoft.com/office/drawing/2014/main" id="{50641272-FD18-C4EF-5AA2-761684E9FD69}"/>
              </a:ext>
            </a:extLst>
          </p:cNvPr>
          <p:cNvSpPr>
            <a:spLocks noChangeAspect="1"/>
          </p:cNvSpPr>
          <p:nvPr/>
        </p:nvSpPr>
        <p:spPr bwMode="auto">
          <a:xfrm>
            <a:off x="3619500" y="3938139"/>
            <a:ext cx="176213" cy="782637"/>
          </a:xfrm>
          <a:custGeom>
            <a:avLst/>
            <a:gdLst>
              <a:gd name="T0" fmla="*/ 234 w 234"/>
              <a:gd name="T1" fmla="*/ 1030 h 1038"/>
              <a:gd name="T2" fmla="*/ 216 w 234"/>
              <a:gd name="T3" fmla="*/ 989 h 1038"/>
              <a:gd name="T4" fmla="*/ 196 w 234"/>
              <a:gd name="T5" fmla="*/ 942 h 1038"/>
              <a:gd name="T6" fmla="*/ 176 w 234"/>
              <a:gd name="T7" fmla="*/ 888 h 1038"/>
              <a:gd name="T8" fmla="*/ 157 w 234"/>
              <a:gd name="T9" fmla="*/ 830 h 1038"/>
              <a:gd name="T10" fmla="*/ 137 w 234"/>
              <a:gd name="T11" fmla="*/ 768 h 1038"/>
              <a:gd name="T12" fmla="*/ 118 w 234"/>
              <a:gd name="T13" fmla="*/ 702 h 1038"/>
              <a:gd name="T14" fmla="*/ 101 w 234"/>
              <a:gd name="T15" fmla="*/ 633 h 1038"/>
              <a:gd name="T16" fmla="*/ 85 w 234"/>
              <a:gd name="T17" fmla="*/ 562 h 1038"/>
              <a:gd name="T18" fmla="*/ 70 w 234"/>
              <a:gd name="T19" fmla="*/ 490 h 1038"/>
              <a:gd name="T20" fmla="*/ 55 w 234"/>
              <a:gd name="T21" fmla="*/ 416 h 1038"/>
              <a:gd name="T22" fmla="*/ 43 w 234"/>
              <a:gd name="T23" fmla="*/ 343 h 1038"/>
              <a:gd name="T24" fmla="*/ 32 w 234"/>
              <a:gd name="T25" fmla="*/ 270 h 1038"/>
              <a:gd name="T26" fmla="*/ 24 w 234"/>
              <a:gd name="T27" fmla="*/ 199 h 1038"/>
              <a:gd name="T28" fmla="*/ 17 w 234"/>
              <a:gd name="T29" fmla="*/ 131 h 1038"/>
              <a:gd name="T30" fmla="*/ 14 w 234"/>
              <a:gd name="T31" fmla="*/ 63 h 1038"/>
              <a:gd name="T32" fmla="*/ 12 w 234"/>
              <a:gd name="T33" fmla="*/ 0 h 1038"/>
              <a:gd name="T34" fmla="*/ 0 w 234"/>
              <a:gd name="T35" fmla="*/ 31 h 1038"/>
              <a:gd name="T36" fmla="*/ 2 w 234"/>
              <a:gd name="T37" fmla="*/ 97 h 1038"/>
              <a:gd name="T38" fmla="*/ 9 w 234"/>
              <a:gd name="T39" fmla="*/ 164 h 1038"/>
              <a:gd name="T40" fmla="*/ 16 w 234"/>
              <a:gd name="T41" fmla="*/ 237 h 1038"/>
              <a:gd name="T42" fmla="*/ 25 w 234"/>
              <a:gd name="T43" fmla="*/ 309 h 1038"/>
              <a:gd name="T44" fmla="*/ 36 w 234"/>
              <a:gd name="T45" fmla="*/ 383 h 1038"/>
              <a:gd name="T46" fmla="*/ 50 w 234"/>
              <a:gd name="T47" fmla="*/ 456 h 1038"/>
              <a:gd name="T48" fmla="*/ 65 w 234"/>
              <a:gd name="T49" fmla="*/ 529 h 1038"/>
              <a:gd name="T50" fmla="*/ 81 w 234"/>
              <a:gd name="T51" fmla="*/ 601 h 1038"/>
              <a:gd name="T52" fmla="*/ 97 w 234"/>
              <a:gd name="T53" fmla="*/ 671 h 1038"/>
              <a:gd name="T54" fmla="*/ 116 w 234"/>
              <a:gd name="T55" fmla="*/ 738 h 1038"/>
              <a:gd name="T56" fmla="*/ 135 w 234"/>
              <a:gd name="T57" fmla="*/ 804 h 1038"/>
              <a:gd name="T58" fmla="*/ 153 w 234"/>
              <a:gd name="T59" fmla="*/ 864 h 1038"/>
              <a:gd name="T60" fmla="*/ 173 w 234"/>
              <a:gd name="T61" fmla="*/ 920 h 1038"/>
              <a:gd name="T62" fmla="*/ 193 w 234"/>
              <a:gd name="T63" fmla="*/ 970 h 1038"/>
              <a:gd name="T64" fmla="*/ 214 w 234"/>
              <a:gd name="T65" fmla="*/ 1015 h 1038"/>
              <a:gd name="T66" fmla="*/ 234 w 234"/>
              <a:gd name="T67" fmla="*/ 1035 h 1038"/>
              <a:gd name="T68" fmla="*/ 227 w 234"/>
              <a:gd name="T69" fmla="*/ 1038 h 1038"/>
              <a:gd name="T70" fmla="*/ 234 w 234"/>
              <a:gd name="T71" fmla="*/ 1034 h 1038"/>
              <a:gd name="T72" fmla="*/ 224 w 234"/>
              <a:gd name="T73" fmla="*/ 1030 h 10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34" h="1038">
                <a:moveTo>
                  <a:pt x="224" y="1030"/>
                </a:moveTo>
                <a:lnTo>
                  <a:pt x="234" y="1030"/>
                </a:lnTo>
                <a:lnTo>
                  <a:pt x="224" y="1010"/>
                </a:lnTo>
                <a:lnTo>
                  <a:pt x="216" y="989"/>
                </a:lnTo>
                <a:lnTo>
                  <a:pt x="206" y="965"/>
                </a:lnTo>
                <a:lnTo>
                  <a:pt x="196" y="942"/>
                </a:lnTo>
                <a:lnTo>
                  <a:pt x="186" y="915"/>
                </a:lnTo>
                <a:lnTo>
                  <a:pt x="176" y="888"/>
                </a:lnTo>
                <a:lnTo>
                  <a:pt x="166" y="859"/>
                </a:lnTo>
                <a:lnTo>
                  <a:pt x="157" y="830"/>
                </a:lnTo>
                <a:lnTo>
                  <a:pt x="147" y="799"/>
                </a:lnTo>
                <a:lnTo>
                  <a:pt x="137" y="768"/>
                </a:lnTo>
                <a:lnTo>
                  <a:pt x="128" y="736"/>
                </a:lnTo>
                <a:lnTo>
                  <a:pt x="118" y="702"/>
                </a:lnTo>
                <a:lnTo>
                  <a:pt x="110" y="668"/>
                </a:lnTo>
                <a:lnTo>
                  <a:pt x="101" y="633"/>
                </a:lnTo>
                <a:lnTo>
                  <a:pt x="93" y="598"/>
                </a:lnTo>
                <a:lnTo>
                  <a:pt x="85" y="562"/>
                </a:lnTo>
                <a:lnTo>
                  <a:pt x="77" y="526"/>
                </a:lnTo>
                <a:lnTo>
                  <a:pt x="70" y="490"/>
                </a:lnTo>
                <a:lnTo>
                  <a:pt x="62" y="454"/>
                </a:lnTo>
                <a:lnTo>
                  <a:pt x="55" y="416"/>
                </a:lnTo>
                <a:lnTo>
                  <a:pt x="48" y="380"/>
                </a:lnTo>
                <a:lnTo>
                  <a:pt x="43" y="343"/>
                </a:lnTo>
                <a:lnTo>
                  <a:pt x="37" y="306"/>
                </a:lnTo>
                <a:lnTo>
                  <a:pt x="32" y="270"/>
                </a:lnTo>
                <a:lnTo>
                  <a:pt x="28" y="234"/>
                </a:lnTo>
                <a:lnTo>
                  <a:pt x="24" y="199"/>
                </a:lnTo>
                <a:lnTo>
                  <a:pt x="21" y="164"/>
                </a:lnTo>
                <a:lnTo>
                  <a:pt x="17" y="131"/>
                </a:lnTo>
                <a:lnTo>
                  <a:pt x="15" y="97"/>
                </a:lnTo>
                <a:lnTo>
                  <a:pt x="14" y="63"/>
                </a:lnTo>
                <a:lnTo>
                  <a:pt x="12" y="31"/>
                </a:lnTo>
                <a:lnTo>
                  <a:pt x="12" y="0"/>
                </a:lnTo>
                <a:lnTo>
                  <a:pt x="0" y="0"/>
                </a:lnTo>
                <a:lnTo>
                  <a:pt x="0" y="31"/>
                </a:lnTo>
                <a:lnTo>
                  <a:pt x="1" y="63"/>
                </a:lnTo>
                <a:lnTo>
                  <a:pt x="2" y="97"/>
                </a:lnTo>
                <a:lnTo>
                  <a:pt x="5" y="131"/>
                </a:lnTo>
                <a:lnTo>
                  <a:pt x="9" y="164"/>
                </a:lnTo>
                <a:lnTo>
                  <a:pt x="11" y="202"/>
                </a:lnTo>
                <a:lnTo>
                  <a:pt x="16" y="237"/>
                </a:lnTo>
                <a:lnTo>
                  <a:pt x="20" y="273"/>
                </a:lnTo>
                <a:lnTo>
                  <a:pt x="25" y="309"/>
                </a:lnTo>
                <a:lnTo>
                  <a:pt x="31" y="345"/>
                </a:lnTo>
                <a:lnTo>
                  <a:pt x="36" y="383"/>
                </a:lnTo>
                <a:lnTo>
                  <a:pt x="42" y="419"/>
                </a:lnTo>
                <a:lnTo>
                  <a:pt x="50" y="456"/>
                </a:lnTo>
                <a:lnTo>
                  <a:pt x="57" y="492"/>
                </a:lnTo>
                <a:lnTo>
                  <a:pt x="65" y="529"/>
                </a:lnTo>
                <a:lnTo>
                  <a:pt x="72" y="565"/>
                </a:lnTo>
                <a:lnTo>
                  <a:pt x="81" y="601"/>
                </a:lnTo>
                <a:lnTo>
                  <a:pt x="88" y="636"/>
                </a:lnTo>
                <a:lnTo>
                  <a:pt x="97" y="671"/>
                </a:lnTo>
                <a:lnTo>
                  <a:pt x="106" y="704"/>
                </a:lnTo>
                <a:lnTo>
                  <a:pt x="116" y="738"/>
                </a:lnTo>
                <a:lnTo>
                  <a:pt x="125" y="771"/>
                </a:lnTo>
                <a:lnTo>
                  <a:pt x="135" y="804"/>
                </a:lnTo>
                <a:lnTo>
                  <a:pt x="145" y="833"/>
                </a:lnTo>
                <a:lnTo>
                  <a:pt x="153" y="864"/>
                </a:lnTo>
                <a:lnTo>
                  <a:pt x="163" y="893"/>
                </a:lnTo>
                <a:lnTo>
                  <a:pt x="173" y="920"/>
                </a:lnTo>
                <a:lnTo>
                  <a:pt x="183" y="947"/>
                </a:lnTo>
                <a:lnTo>
                  <a:pt x="193" y="970"/>
                </a:lnTo>
                <a:lnTo>
                  <a:pt x="203" y="994"/>
                </a:lnTo>
                <a:lnTo>
                  <a:pt x="214" y="1015"/>
                </a:lnTo>
                <a:lnTo>
                  <a:pt x="224" y="1035"/>
                </a:lnTo>
                <a:lnTo>
                  <a:pt x="234" y="1035"/>
                </a:lnTo>
                <a:lnTo>
                  <a:pt x="224" y="1035"/>
                </a:lnTo>
                <a:lnTo>
                  <a:pt x="227" y="1038"/>
                </a:lnTo>
                <a:lnTo>
                  <a:pt x="232" y="1038"/>
                </a:lnTo>
                <a:lnTo>
                  <a:pt x="234" y="1034"/>
                </a:lnTo>
                <a:lnTo>
                  <a:pt x="234" y="1030"/>
                </a:lnTo>
                <a:lnTo>
                  <a:pt x="224" y="10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8" name="Freeform 190">
            <a:extLst>
              <a:ext uri="{FF2B5EF4-FFF2-40B4-BE49-F238E27FC236}">
                <a16:creationId xmlns:a16="http://schemas.microsoft.com/office/drawing/2014/main" id="{8E129D7F-121F-8C4C-0D11-EDB5ED9F0D25}"/>
              </a:ext>
            </a:extLst>
          </p:cNvPr>
          <p:cNvSpPr>
            <a:spLocks noChangeAspect="1"/>
          </p:cNvSpPr>
          <p:nvPr/>
        </p:nvSpPr>
        <p:spPr bwMode="auto">
          <a:xfrm>
            <a:off x="6745288" y="5320851"/>
            <a:ext cx="125412" cy="31750"/>
          </a:xfrm>
          <a:custGeom>
            <a:avLst/>
            <a:gdLst>
              <a:gd name="T0" fmla="*/ 0 w 166"/>
              <a:gd name="T1" fmla="*/ 6 h 43"/>
              <a:gd name="T2" fmla="*/ 6 w 166"/>
              <a:gd name="T3" fmla="*/ 12 h 43"/>
              <a:gd name="T4" fmla="*/ 20 w 166"/>
              <a:gd name="T5" fmla="*/ 13 h 43"/>
              <a:gd name="T6" fmla="*/ 38 w 166"/>
              <a:gd name="T7" fmla="*/ 17 h 43"/>
              <a:gd name="T8" fmla="*/ 61 w 166"/>
              <a:gd name="T9" fmla="*/ 22 h 43"/>
              <a:gd name="T10" fmla="*/ 85 w 166"/>
              <a:gd name="T11" fmla="*/ 27 h 43"/>
              <a:gd name="T12" fmla="*/ 108 w 166"/>
              <a:gd name="T13" fmla="*/ 33 h 43"/>
              <a:gd name="T14" fmla="*/ 131 w 166"/>
              <a:gd name="T15" fmla="*/ 38 h 43"/>
              <a:gd name="T16" fmla="*/ 149 w 166"/>
              <a:gd name="T17" fmla="*/ 42 h 43"/>
              <a:gd name="T18" fmla="*/ 166 w 166"/>
              <a:gd name="T19" fmla="*/ 43 h 43"/>
              <a:gd name="T20" fmla="*/ 166 w 166"/>
              <a:gd name="T21" fmla="*/ 31 h 43"/>
              <a:gd name="T22" fmla="*/ 152 w 166"/>
              <a:gd name="T23" fmla="*/ 30 h 43"/>
              <a:gd name="T24" fmla="*/ 133 w 166"/>
              <a:gd name="T25" fmla="*/ 26 h 43"/>
              <a:gd name="T26" fmla="*/ 111 w 166"/>
              <a:gd name="T27" fmla="*/ 21 h 43"/>
              <a:gd name="T28" fmla="*/ 87 w 166"/>
              <a:gd name="T29" fmla="*/ 15 h 43"/>
              <a:gd name="T30" fmla="*/ 63 w 166"/>
              <a:gd name="T31" fmla="*/ 10 h 43"/>
              <a:gd name="T32" fmla="*/ 41 w 166"/>
              <a:gd name="T33" fmla="*/ 5 h 43"/>
              <a:gd name="T34" fmla="*/ 22 w 166"/>
              <a:gd name="T35" fmla="*/ 1 h 43"/>
              <a:gd name="T36" fmla="*/ 6 w 166"/>
              <a:gd name="T37" fmla="*/ 0 h 43"/>
              <a:gd name="T38" fmla="*/ 12 w 166"/>
              <a:gd name="T39" fmla="*/ 6 h 43"/>
              <a:gd name="T40" fmla="*/ 6 w 166"/>
              <a:gd name="T41" fmla="*/ 0 h 43"/>
              <a:gd name="T42" fmla="*/ 2 w 166"/>
              <a:gd name="T43" fmla="*/ 2 h 43"/>
              <a:gd name="T44" fmla="*/ 1 w 166"/>
              <a:gd name="T45" fmla="*/ 6 h 43"/>
              <a:gd name="T46" fmla="*/ 2 w 166"/>
              <a:gd name="T47" fmla="*/ 10 h 43"/>
              <a:gd name="T48" fmla="*/ 6 w 166"/>
              <a:gd name="T49" fmla="*/ 12 h 43"/>
              <a:gd name="T50" fmla="*/ 0 w 166"/>
              <a:gd name="T51" fmla="*/ 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6" h="43">
                <a:moveTo>
                  <a:pt x="0" y="6"/>
                </a:moveTo>
                <a:lnTo>
                  <a:pt x="6" y="12"/>
                </a:lnTo>
                <a:lnTo>
                  <a:pt x="20" y="13"/>
                </a:lnTo>
                <a:lnTo>
                  <a:pt x="38" y="17"/>
                </a:lnTo>
                <a:lnTo>
                  <a:pt x="61" y="22"/>
                </a:lnTo>
                <a:lnTo>
                  <a:pt x="85" y="27"/>
                </a:lnTo>
                <a:lnTo>
                  <a:pt x="108" y="33"/>
                </a:lnTo>
                <a:lnTo>
                  <a:pt x="131" y="38"/>
                </a:lnTo>
                <a:lnTo>
                  <a:pt x="149" y="42"/>
                </a:lnTo>
                <a:lnTo>
                  <a:pt x="166" y="43"/>
                </a:lnTo>
                <a:lnTo>
                  <a:pt x="166" y="31"/>
                </a:lnTo>
                <a:lnTo>
                  <a:pt x="152" y="30"/>
                </a:lnTo>
                <a:lnTo>
                  <a:pt x="133" y="26"/>
                </a:lnTo>
                <a:lnTo>
                  <a:pt x="111" y="21"/>
                </a:lnTo>
                <a:lnTo>
                  <a:pt x="87" y="15"/>
                </a:lnTo>
                <a:lnTo>
                  <a:pt x="63" y="10"/>
                </a:lnTo>
                <a:lnTo>
                  <a:pt x="41" y="5"/>
                </a:lnTo>
                <a:lnTo>
                  <a:pt x="22" y="1"/>
                </a:lnTo>
                <a:lnTo>
                  <a:pt x="6" y="0"/>
                </a:lnTo>
                <a:lnTo>
                  <a:pt x="12" y="6"/>
                </a:lnTo>
                <a:lnTo>
                  <a:pt x="6" y="0"/>
                </a:lnTo>
                <a:lnTo>
                  <a:pt x="2" y="2"/>
                </a:lnTo>
                <a:lnTo>
                  <a:pt x="1" y="6"/>
                </a:lnTo>
                <a:lnTo>
                  <a:pt x="2" y="10"/>
                </a:lnTo>
                <a:lnTo>
                  <a:pt x="6"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9" name="Freeform 191">
            <a:extLst>
              <a:ext uri="{FF2B5EF4-FFF2-40B4-BE49-F238E27FC236}">
                <a16:creationId xmlns:a16="http://schemas.microsoft.com/office/drawing/2014/main" id="{D697F000-5DF5-CC72-3975-DE62936E2D9E}"/>
              </a:ext>
            </a:extLst>
          </p:cNvPr>
          <p:cNvSpPr>
            <a:spLocks noChangeAspect="1"/>
          </p:cNvSpPr>
          <p:nvPr/>
        </p:nvSpPr>
        <p:spPr bwMode="auto">
          <a:xfrm>
            <a:off x="6745288" y="5224014"/>
            <a:ext cx="60325" cy="100012"/>
          </a:xfrm>
          <a:custGeom>
            <a:avLst/>
            <a:gdLst>
              <a:gd name="T0" fmla="*/ 65 w 77"/>
              <a:gd name="T1" fmla="*/ 13 h 135"/>
              <a:gd name="T2" fmla="*/ 65 w 77"/>
              <a:gd name="T3" fmla="*/ 3 h 135"/>
              <a:gd name="T4" fmla="*/ 53 w 77"/>
              <a:gd name="T5" fmla="*/ 14 h 135"/>
              <a:gd name="T6" fmla="*/ 41 w 77"/>
              <a:gd name="T7" fmla="*/ 28 h 135"/>
              <a:gd name="T8" fmla="*/ 31 w 77"/>
              <a:gd name="T9" fmla="*/ 41 h 135"/>
              <a:gd name="T10" fmla="*/ 21 w 77"/>
              <a:gd name="T11" fmla="*/ 56 h 135"/>
              <a:gd name="T12" fmla="*/ 12 w 77"/>
              <a:gd name="T13" fmla="*/ 72 h 135"/>
              <a:gd name="T14" fmla="*/ 5 w 77"/>
              <a:gd name="T15" fmla="*/ 91 h 135"/>
              <a:gd name="T16" fmla="*/ 1 w 77"/>
              <a:gd name="T17" fmla="*/ 111 h 135"/>
              <a:gd name="T18" fmla="*/ 0 w 77"/>
              <a:gd name="T19" fmla="*/ 135 h 135"/>
              <a:gd name="T20" fmla="*/ 12 w 77"/>
              <a:gd name="T21" fmla="*/ 135 h 135"/>
              <a:gd name="T22" fmla="*/ 13 w 77"/>
              <a:gd name="T23" fmla="*/ 114 h 135"/>
              <a:gd name="T24" fmla="*/ 17 w 77"/>
              <a:gd name="T25" fmla="*/ 94 h 135"/>
              <a:gd name="T26" fmla="*/ 25 w 77"/>
              <a:gd name="T27" fmla="*/ 77 h 135"/>
              <a:gd name="T28" fmla="*/ 31 w 77"/>
              <a:gd name="T29" fmla="*/ 61 h 135"/>
              <a:gd name="T30" fmla="*/ 41 w 77"/>
              <a:gd name="T31" fmla="*/ 49 h 135"/>
              <a:gd name="T32" fmla="*/ 51 w 77"/>
              <a:gd name="T33" fmla="*/ 35 h 135"/>
              <a:gd name="T34" fmla="*/ 63 w 77"/>
              <a:gd name="T35" fmla="*/ 24 h 135"/>
              <a:gd name="T36" fmla="*/ 75 w 77"/>
              <a:gd name="T37" fmla="*/ 13 h 135"/>
              <a:gd name="T38" fmla="*/ 75 w 77"/>
              <a:gd name="T39" fmla="*/ 3 h 135"/>
              <a:gd name="T40" fmla="*/ 75 w 77"/>
              <a:gd name="T41" fmla="*/ 13 h 135"/>
              <a:gd name="T42" fmla="*/ 77 w 77"/>
              <a:gd name="T43" fmla="*/ 8 h 135"/>
              <a:gd name="T44" fmla="*/ 75 w 77"/>
              <a:gd name="T45" fmla="*/ 3 h 135"/>
              <a:gd name="T46" fmla="*/ 70 w 77"/>
              <a:gd name="T47" fmla="*/ 0 h 135"/>
              <a:gd name="T48" fmla="*/ 65 w 77"/>
              <a:gd name="T49" fmla="*/ 3 h 135"/>
              <a:gd name="T50" fmla="*/ 65 w 77"/>
              <a:gd name="T51" fmla="*/ 13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7" h="135">
                <a:moveTo>
                  <a:pt x="65" y="13"/>
                </a:moveTo>
                <a:lnTo>
                  <a:pt x="65" y="3"/>
                </a:lnTo>
                <a:lnTo>
                  <a:pt x="53" y="14"/>
                </a:lnTo>
                <a:lnTo>
                  <a:pt x="41" y="28"/>
                </a:lnTo>
                <a:lnTo>
                  <a:pt x="31" y="41"/>
                </a:lnTo>
                <a:lnTo>
                  <a:pt x="21" y="56"/>
                </a:lnTo>
                <a:lnTo>
                  <a:pt x="12" y="72"/>
                </a:lnTo>
                <a:lnTo>
                  <a:pt x="5" y="91"/>
                </a:lnTo>
                <a:lnTo>
                  <a:pt x="1" y="111"/>
                </a:lnTo>
                <a:lnTo>
                  <a:pt x="0" y="135"/>
                </a:lnTo>
                <a:lnTo>
                  <a:pt x="12" y="135"/>
                </a:lnTo>
                <a:lnTo>
                  <a:pt x="13" y="114"/>
                </a:lnTo>
                <a:lnTo>
                  <a:pt x="17" y="94"/>
                </a:lnTo>
                <a:lnTo>
                  <a:pt x="25" y="77"/>
                </a:lnTo>
                <a:lnTo>
                  <a:pt x="31" y="61"/>
                </a:lnTo>
                <a:lnTo>
                  <a:pt x="41" y="49"/>
                </a:lnTo>
                <a:lnTo>
                  <a:pt x="51" y="35"/>
                </a:lnTo>
                <a:lnTo>
                  <a:pt x="63" y="24"/>
                </a:lnTo>
                <a:lnTo>
                  <a:pt x="75" y="13"/>
                </a:lnTo>
                <a:lnTo>
                  <a:pt x="75" y="3"/>
                </a:lnTo>
                <a:lnTo>
                  <a:pt x="75" y="13"/>
                </a:lnTo>
                <a:lnTo>
                  <a:pt x="77" y="8"/>
                </a:lnTo>
                <a:lnTo>
                  <a:pt x="75" y="3"/>
                </a:lnTo>
                <a:lnTo>
                  <a:pt x="70" y="0"/>
                </a:lnTo>
                <a:lnTo>
                  <a:pt x="65" y="3"/>
                </a:lnTo>
                <a:lnTo>
                  <a:pt x="65"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0" name="Freeform 192">
            <a:extLst>
              <a:ext uri="{FF2B5EF4-FFF2-40B4-BE49-F238E27FC236}">
                <a16:creationId xmlns:a16="http://schemas.microsoft.com/office/drawing/2014/main" id="{D13AAEB2-49A9-7A0B-548C-EFC679A03D4B}"/>
              </a:ext>
            </a:extLst>
          </p:cNvPr>
          <p:cNvSpPr>
            <a:spLocks noChangeAspect="1"/>
          </p:cNvSpPr>
          <p:nvPr/>
        </p:nvSpPr>
        <p:spPr bwMode="auto">
          <a:xfrm>
            <a:off x="6745288" y="5174801"/>
            <a:ext cx="57150" cy="57150"/>
          </a:xfrm>
          <a:custGeom>
            <a:avLst/>
            <a:gdLst>
              <a:gd name="T0" fmla="*/ 1 w 76"/>
              <a:gd name="T1" fmla="*/ 8 h 77"/>
              <a:gd name="T2" fmla="*/ 2 w 76"/>
              <a:gd name="T3" fmla="*/ 13 h 77"/>
              <a:gd name="T4" fmla="*/ 66 w 76"/>
              <a:gd name="T5" fmla="*/ 77 h 77"/>
              <a:gd name="T6" fmla="*/ 76 w 76"/>
              <a:gd name="T7" fmla="*/ 67 h 77"/>
              <a:gd name="T8" fmla="*/ 12 w 76"/>
              <a:gd name="T9" fmla="*/ 3 h 77"/>
              <a:gd name="T10" fmla="*/ 13 w 76"/>
              <a:gd name="T11" fmla="*/ 8 h 77"/>
              <a:gd name="T12" fmla="*/ 12 w 76"/>
              <a:gd name="T13" fmla="*/ 3 h 77"/>
              <a:gd name="T14" fmla="*/ 7 w 76"/>
              <a:gd name="T15" fmla="*/ 0 h 77"/>
              <a:gd name="T16" fmla="*/ 2 w 76"/>
              <a:gd name="T17" fmla="*/ 3 h 77"/>
              <a:gd name="T18" fmla="*/ 0 w 76"/>
              <a:gd name="T19" fmla="*/ 8 h 77"/>
              <a:gd name="T20" fmla="*/ 2 w 76"/>
              <a:gd name="T21" fmla="*/ 13 h 77"/>
              <a:gd name="T22" fmla="*/ 1 w 76"/>
              <a:gd name="T23" fmla="*/ 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77">
                <a:moveTo>
                  <a:pt x="1" y="8"/>
                </a:moveTo>
                <a:lnTo>
                  <a:pt x="2" y="13"/>
                </a:lnTo>
                <a:lnTo>
                  <a:pt x="66" y="77"/>
                </a:lnTo>
                <a:lnTo>
                  <a:pt x="76" y="67"/>
                </a:lnTo>
                <a:lnTo>
                  <a:pt x="12" y="3"/>
                </a:lnTo>
                <a:lnTo>
                  <a:pt x="13" y="8"/>
                </a:lnTo>
                <a:lnTo>
                  <a:pt x="12" y="3"/>
                </a:lnTo>
                <a:lnTo>
                  <a:pt x="7" y="0"/>
                </a:lnTo>
                <a:lnTo>
                  <a:pt x="2" y="3"/>
                </a:lnTo>
                <a:lnTo>
                  <a:pt x="0" y="8"/>
                </a:lnTo>
                <a:lnTo>
                  <a:pt x="2" y="13"/>
                </a:lnTo>
                <a:lnTo>
                  <a:pt x="1"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1" name="Freeform 193">
            <a:extLst>
              <a:ext uri="{FF2B5EF4-FFF2-40B4-BE49-F238E27FC236}">
                <a16:creationId xmlns:a16="http://schemas.microsoft.com/office/drawing/2014/main" id="{ECAC4EBC-6DD0-5454-DF2C-F9E26555FEF5}"/>
              </a:ext>
            </a:extLst>
          </p:cNvPr>
          <p:cNvSpPr>
            <a:spLocks noChangeAspect="1"/>
          </p:cNvSpPr>
          <p:nvPr/>
        </p:nvSpPr>
        <p:spPr bwMode="auto">
          <a:xfrm>
            <a:off x="6745288" y="5128764"/>
            <a:ext cx="9525" cy="50800"/>
          </a:xfrm>
          <a:custGeom>
            <a:avLst/>
            <a:gdLst>
              <a:gd name="T0" fmla="*/ 1 w 12"/>
              <a:gd name="T1" fmla="*/ 1 h 70"/>
              <a:gd name="T2" fmla="*/ 0 w 12"/>
              <a:gd name="T3" fmla="*/ 6 h 70"/>
              <a:gd name="T4" fmla="*/ 0 w 12"/>
              <a:gd name="T5" fmla="*/ 70 h 70"/>
              <a:gd name="T6" fmla="*/ 12 w 12"/>
              <a:gd name="T7" fmla="*/ 70 h 70"/>
              <a:gd name="T8" fmla="*/ 12 w 12"/>
              <a:gd name="T9" fmla="*/ 6 h 70"/>
              <a:gd name="T10" fmla="*/ 11 w 12"/>
              <a:gd name="T11" fmla="*/ 11 h 70"/>
              <a:gd name="T12" fmla="*/ 12 w 12"/>
              <a:gd name="T13" fmla="*/ 6 h 70"/>
              <a:gd name="T14" fmla="*/ 10 w 12"/>
              <a:gd name="T15" fmla="*/ 3 h 70"/>
              <a:gd name="T16" fmla="*/ 6 w 12"/>
              <a:gd name="T17" fmla="*/ 0 h 70"/>
              <a:gd name="T18" fmla="*/ 2 w 12"/>
              <a:gd name="T19" fmla="*/ 3 h 70"/>
              <a:gd name="T20" fmla="*/ 0 w 12"/>
              <a:gd name="T21" fmla="*/ 6 h 70"/>
              <a:gd name="T22" fmla="*/ 1 w 12"/>
              <a:gd name="T2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70">
                <a:moveTo>
                  <a:pt x="1" y="1"/>
                </a:moveTo>
                <a:lnTo>
                  <a:pt x="0" y="6"/>
                </a:lnTo>
                <a:lnTo>
                  <a:pt x="0" y="70"/>
                </a:lnTo>
                <a:lnTo>
                  <a:pt x="12" y="70"/>
                </a:lnTo>
                <a:lnTo>
                  <a:pt x="12" y="6"/>
                </a:lnTo>
                <a:lnTo>
                  <a:pt x="11" y="11"/>
                </a:lnTo>
                <a:lnTo>
                  <a:pt x="12" y="6"/>
                </a:lnTo>
                <a:lnTo>
                  <a:pt x="10" y="3"/>
                </a:lnTo>
                <a:lnTo>
                  <a:pt x="6" y="0"/>
                </a:lnTo>
                <a:lnTo>
                  <a:pt x="2" y="3"/>
                </a:lnTo>
                <a:lnTo>
                  <a:pt x="0" y="6"/>
                </a:lnTo>
                <a:lnTo>
                  <a:pt x="1"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2" name="Freeform 194">
            <a:extLst>
              <a:ext uri="{FF2B5EF4-FFF2-40B4-BE49-F238E27FC236}">
                <a16:creationId xmlns:a16="http://schemas.microsoft.com/office/drawing/2014/main" id="{8A8C112B-E462-C1CF-AB73-1CD881AB1558}"/>
              </a:ext>
            </a:extLst>
          </p:cNvPr>
          <p:cNvSpPr>
            <a:spLocks noChangeAspect="1"/>
          </p:cNvSpPr>
          <p:nvPr/>
        </p:nvSpPr>
        <p:spPr bwMode="auto">
          <a:xfrm>
            <a:off x="6746875" y="5079551"/>
            <a:ext cx="58738" cy="57150"/>
          </a:xfrm>
          <a:custGeom>
            <a:avLst/>
            <a:gdLst>
              <a:gd name="T0" fmla="*/ 69 w 76"/>
              <a:gd name="T1" fmla="*/ 1 h 76"/>
              <a:gd name="T2" fmla="*/ 64 w 76"/>
              <a:gd name="T3" fmla="*/ 3 h 76"/>
              <a:gd name="T4" fmla="*/ 0 w 76"/>
              <a:gd name="T5" fmla="*/ 66 h 76"/>
              <a:gd name="T6" fmla="*/ 10 w 76"/>
              <a:gd name="T7" fmla="*/ 76 h 76"/>
              <a:gd name="T8" fmla="*/ 74 w 76"/>
              <a:gd name="T9" fmla="*/ 13 h 76"/>
              <a:gd name="T10" fmla="*/ 69 w 76"/>
              <a:gd name="T11" fmla="*/ 14 h 76"/>
              <a:gd name="T12" fmla="*/ 74 w 76"/>
              <a:gd name="T13" fmla="*/ 13 h 76"/>
              <a:gd name="T14" fmla="*/ 76 w 76"/>
              <a:gd name="T15" fmla="*/ 8 h 76"/>
              <a:gd name="T16" fmla="*/ 74 w 76"/>
              <a:gd name="T17" fmla="*/ 3 h 76"/>
              <a:gd name="T18" fmla="*/ 69 w 76"/>
              <a:gd name="T19" fmla="*/ 0 h 76"/>
              <a:gd name="T20" fmla="*/ 64 w 76"/>
              <a:gd name="T21" fmla="*/ 3 h 76"/>
              <a:gd name="T22" fmla="*/ 69 w 76"/>
              <a:gd name="T23" fmla="*/ 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76">
                <a:moveTo>
                  <a:pt x="69" y="1"/>
                </a:moveTo>
                <a:lnTo>
                  <a:pt x="64" y="3"/>
                </a:lnTo>
                <a:lnTo>
                  <a:pt x="0" y="66"/>
                </a:lnTo>
                <a:lnTo>
                  <a:pt x="10" y="76"/>
                </a:lnTo>
                <a:lnTo>
                  <a:pt x="74" y="13"/>
                </a:lnTo>
                <a:lnTo>
                  <a:pt x="69" y="14"/>
                </a:lnTo>
                <a:lnTo>
                  <a:pt x="74" y="13"/>
                </a:lnTo>
                <a:lnTo>
                  <a:pt x="76" y="8"/>
                </a:lnTo>
                <a:lnTo>
                  <a:pt x="74" y="3"/>
                </a:lnTo>
                <a:lnTo>
                  <a:pt x="69" y="0"/>
                </a:lnTo>
                <a:lnTo>
                  <a:pt x="64" y="3"/>
                </a:lnTo>
                <a:lnTo>
                  <a:pt x="69"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3" name="Freeform 195">
            <a:extLst>
              <a:ext uri="{FF2B5EF4-FFF2-40B4-BE49-F238E27FC236}">
                <a16:creationId xmlns:a16="http://schemas.microsoft.com/office/drawing/2014/main" id="{95E06C40-A857-85A4-C528-07A2EEEBE106}"/>
              </a:ext>
            </a:extLst>
          </p:cNvPr>
          <p:cNvSpPr>
            <a:spLocks noChangeAspect="1"/>
          </p:cNvSpPr>
          <p:nvPr/>
        </p:nvSpPr>
        <p:spPr bwMode="auto">
          <a:xfrm>
            <a:off x="6799263" y="5081139"/>
            <a:ext cx="100012" cy="7937"/>
          </a:xfrm>
          <a:custGeom>
            <a:avLst/>
            <a:gdLst>
              <a:gd name="T0" fmla="*/ 122 w 133"/>
              <a:gd name="T1" fmla="*/ 3 h 13"/>
              <a:gd name="T2" fmla="*/ 127 w 133"/>
              <a:gd name="T3" fmla="*/ 0 h 13"/>
              <a:gd name="T4" fmla="*/ 0 w 133"/>
              <a:gd name="T5" fmla="*/ 0 h 13"/>
              <a:gd name="T6" fmla="*/ 0 w 133"/>
              <a:gd name="T7" fmla="*/ 13 h 13"/>
              <a:gd name="T8" fmla="*/ 127 w 133"/>
              <a:gd name="T9" fmla="*/ 13 h 13"/>
              <a:gd name="T10" fmla="*/ 132 w 133"/>
              <a:gd name="T11" fmla="*/ 10 h 13"/>
              <a:gd name="T12" fmla="*/ 127 w 133"/>
              <a:gd name="T13" fmla="*/ 13 h 13"/>
              <a:gd name="T14" fmla="*/ 131 w 133"/>
              <a:gd name="T15" fmla="*/ 10 h 13"/>
              <a:gd name="T16" fmla="*/ 133 w 133"/>
              <a:gd name="T17" fmla="*/ 7 h 13"/>
              <a:gd name="T18" fmla="*/ 131 w 133"/>
              <a:gd name="T19" fmla="*/ 3 h 13"/>
              <a:gd name="T20" fmla="*/ 127 w 133"/>
              <a:gd name="T21" fmla="*/ 0 h 13"/>
              <a:gd name="T22" fmla="*/ 122 w 133"/>
              <a:gd name="T23"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13">
                <a:moveTo>
                  <a:pt x="122" y="3"/>
                </a:moveTo>
                <a:lnTo>
                  <a:pt x="127" y="0"/>
                </a:lnTo>
                <a:lnTo>
                  <a:pt x="0" y="0"/>
                </a:lnTo>
                <a:lnTo>
                  <a:pt x="0" y="13"/>
                </a:lnTo>
                <a:lnTo>
                  <a:pt x="127" y="13"/>
                </a:lnTo>
                <a:lnTo>
                  <a:pt x="132" y="10"/>
                </a:lnTo>
                <a:lnTo>
                  <a:pt x="127" y="13"/>
                </a:lnTo>
                <a:lnTo>
                  <a:pt x="131" y="10"/>
                </a:lnTo>
                <a:lnTo>
                  <a:pt x="133" y="7"/>
                </a:lnTo>
                <a:lnTo>
                  <a:pt x="131" y="3"/>
                </a:lnTo>
                <a:lnTo>
                  <a:pt x="127" y="0"/>
                </a:lnTo>
                <a:lnTo>
                  <a:pt x="122"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4" name="Freeform 196">
            <a:extLst>
              <a:ext uri="{FF2B5EF4-FFF2-40B4-BE49-F238E27FC236}">
                <a16:creationId xmlns:a16="http://schemas.microsoft.com/office/drawing/2014/main" id="{1E4D45F4-0823-65C8-E93F-104F4D4DCB84}"/>
              </a:ext>
            </a:extLst>
          </p:cNvPr>
          <p:cNvSpPr>
            <a:spLocks noChangeAspect="1"/>
          </p:cNvSpPr>
          <p:nvPr/>
        </p:nvSpPr>
        <p:spPr bwMode="auto">
          <a:xfrm>
            <a:off x="6891338" y="4890639"/>
            <a:ext cx="246062" cy="196850"/>
          </a:xfrm>
          <a:custGeom>
            <a:avLst/>
            <a:gdLst>
              <a:gd name="T0" fmla="*/ 325 w 328"/>
              <a:gd name="T1" fmla="*/ 12 h 262"/>
              <a:gd name="T2" fmla="*/ 322 w 328"/>
              <a:gd name="T3" fmla="*/ 0 h 262"/>
              <a:gd name="T4" fmla="*/ 302 w 328"/>
              <a:gd name="T5" fmla="*/ 3 h 262"/>
              <a:gd name="T6" fmla="*/ 281 w 328"/>
              <a:gd name="T7" fmla="*/ 9 h 262"/>
              <a:gd name="T8" fmla="*/ 259 w 328"/>
              <a:gd name="T9" fmla="*/ 19 h 262"/>
              <a:gd name="T10" fmla="*/ 237 w 328"/>
              <a:gd name="T11" fmla="*/ 32 h 262"/>
              <a:gd name="T12" fmla="*/ 214 w 328"/>
              <a:gd name="T13" fmla="*/ 48 h 262"/>
              <a:gd name="T14" fmla="*/ 192 w 328"/>
              <a:gd name="T15" fmla="*/ 64 h 262"/>
              <a:gd name="T16" fmla="*/ 170 w 328"/>
              <a:gd name="T17" fmla="*/ 84 h 262"/>
              <a:gd name="T18" fmla="*/ 147 w 328"/>
              <a:gd name="T19" fmla="*/ 104 h 262"/>
              <a:gd name="T20" fmla="*/ 125 w 328"/>
              <a:gd name="T21" fmla="*/ 125 h 262"/>
              <a:gd name="T22" fmla="*/ 102 w 328"/>
              <a:gd name="T23" fmla="*/ 148 h 262"/>
              <a:gd name="T24" fmla="*/ 82 w 328"/>
              <a:gd name="T25" fmla="*/ 169 h 262"/>
              <a:gd name="T26" fmla="*/ 62 w 328"/>
              <a:gd name="T27" fmla="*/ 188 h 262"/>
              <a:gd name="T28" fmla="*/ 44 w 328"/>
              <a:gd name="T29" fmla="*/ 208 h 262"/>
              <a:gd name="T30" fmla="*/ 27 w 328"/>
              <a:gd name="T31" fmla="*/ 226 h 262"/>
              <a:gd name="T32" fmla="*/ 12 w 328"/>
              <a:gd name="T33" fmla="*/ 241 h 262"/>
              <a:gd name="T34" fmla="*/ 0 w 328"/>
              <a:gd name="T35" fmla="*/ 255 h 262"/>
              <a:gd name="T36" fmla="*/ 10 w 328"/>
              <a:gd name="T37" fmla="*/ 262 h 262"/>
              <a:gd name="T38" fmla="*/ 22 w 328"/>
              <a:gd name="T39" fmla="*/ 249 h 262"/>
              <a:gd name="T40" fmla="*/ 37 w 328"/>
              <a:gd name="T41" fmla="*/ 234 h 262"/>
              <a:gd name="T42" fmla="*/ 54 w 328"/>
              <a:gd name="T43" fmla="*/ 215 h 262"/>
              <a:gd name="T44" fmla="*/ 72 w 328"/>
              <a:gd name="T45" fmla="*/ 198 h 262"/>
              <a:gd name="T46" fmla="*/ 92 w 328"/>
              <a:gd name="T47" fmla="*/ 176 h 262"/>
              <a:gd name="T48" fmla="*/ 112 w 328"/>
              <a:gd name="T49" fmla="*/ 155 h 262"/>
              <a:gd name="T50" fmla="*/ 132 w 328"/>
              <a:gd name="T51" fmla="*/ 135 h 262"/>
              <a:gd name="T52" fmla="*/ 155 w 328"/>
              <a:gd name="T53" fmla="*/ 114 h 262"/>
              <a:gd name="T54" fmla="*/ 177 w 328"/>
              <a:gd name="T55" fmla="*/ 94 h 262"/>
              <a:gd name="T56" fmla="*/ 199 w 328"/>
              <a:gd name="T57" fmla="*/ 74 h 262"/>
              <a:gd name="T58" fmla="*/ 222 w 328"/>
              <a:gd name="T59" fmla="*/ 58 h 262"/>
              <a:gd name="T60" fmla="*/ 244 w 328"/>
              <a:gd name="T61" fmla="*/ 42 h 262"/>
              <a:gd name="T62" fmla="*/ 264 w 328"/>
              <a:gd name="T63" fmla="*/ 29 h 262"/>
              <a:gd name="T64" fmla="*/ 286 w 328"/>
              <a:gd name="T65" fmla="*/ 22 h 262"/>
              <a:gd name="T66" fmla="*/ 304 w 328"/>
              <a:gd name="T67" fmla="*/ 15 h 262"/>
              <a:gd name="T68" fmla="*/ 322 w 328"/>
              <a:gd name="T69" fmla="*/ 13 h 262"/>
              <a:gd name="T70" fmla="*/ 318 w 328"/>
              <a:gd name="T71" fmla="*/ 2 h 262"/>
              <a:gd name="T72" fmla="*/ 322 w 328"/>
              <a:gd name="T73" fmla="*/ 13 h 262"/>
              <a:gd name="T74" fmla="*/ 325 w 328"/>
              <a:gd name="T75" fmla="*/ 10 h 262"/>
              <a:gd name="T76" fmla="*/ 328 w 328"/>
              <a:gd name="T77" fmla="*/ 7 h 262"/>
              <a:gd name="T78" fmla="*/ 325 w 328"/>
              <a:gd name="T79" fmla="*/ 3 h 262"/>
              <a:gd name="T80" fmla="*/ 322 w 328"/>
              <a:gd name="T81" fmla="*/ 0 h 262"/>
              <a:gd name="T82" fmla="*/ 325 w 328"/>
              <a:gd name="T83" fmla="*/ 1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28" h="262">
                <a:moveTo>
                  <a:pt x="325" y="12"/>
                </a:moveTo>
                <a:lnTo>
                  <a:pt x="322" y="0"/>
                </a:lnTo>
                <a:lnTo>
                  <a:pt x="302" y="3"/>
                </a:lnTo>
                <a:lnTo>
                  <a:pt x="281" y="9"/>
                </a:lnTo>
                <a:lnTo>
                  <a:pt x="259" y="19"/>
                </a:lnTo>
                <a:lnTo>
                  <a:pt x="237" y="32"/>
                </a:lnTo>
                <a:lnTo>
                  <a:pt x="214" y="48"/>
                </a:lnTo>
                <a:lnTo>
                  <a:pt x="192" y="64"/>
                </a:lnTo>
                <a:lnTo>
                  <a:pt x="170" y="84"/>
                </a:lnTo>
                <a:lnTo>
                  <a:pt x="147" y="104"/>
                </a:lnTo>
                <a:lnTo>
                  <a:pt x="125" y="125"/>
                </a:lnTo>
                <a:lnTo>
                  <a:pt x="102" y="148"/>
                </a:lnTo>
                <a:lnTo>
                  <a:pt x="82" y="169"/>
                </a:lnTo>
                <a:lnTo>
                  <a:pt x="62" y="188"/>
                </a:lnTo>
                <a:lnTo>
                  <a:pt x="44" y="208"/>
                </a:lnTo>
                <a:lnTo>
                  <a:pt x="27" y="226"/>
                </a:lnTo>
                <a:lnTo>
                  <a:pt x="12" y="241"/>
                </a:lnTo>
                <a:lnTo>
                  <a:pt x="0" y="255"/>
                </a:lnTo>
                <a:lnTo>
                  <a:pt x="10" y="262"/>
                </a:lnTo>
                <a:lnTo>
                  <a:pt x="22" y="249"/>
                </a:lnTo>
                <a:lnTo>
                  <a:pt x="37" y="234"/>
                </a:lnTo>
                <a:lnTo>
                  <a:pt x="54" y="215"/>
                </a:lnTo>
                <a:lnTo>
                  <a:pt x="72" y="198"/>
                </a:lnTo>
                <a:lnTo>
                  <a:pt x="92" y="176"/>
                </a:lnTo>
                <a:lnTo>
                  <a:pt x="112" y="155"/>
                </a:lnTo>
                <a:lnTo>
                  <a:pt x="132" y="135"/>
                </a:lnTo>
                <a:lnTo>
                  <a:pt x="155" y="114"/>
                </a:lnTo>
                <a:lnTo>
                  <a:pt x="177" y="94"/>
                </a:lnTo>
                <a:lnTo>
                  <a:pt x="199" y="74"/>
                </a:lnTo>
                <a:lnTo>
                  <a:pt x="222" y="58"/>
                </a:lnTo>
                <a:lnTo>
                  <a:pt x="244" y="42"/>
                </a:lnTo>
                <a:lnTo>
                  <a:pt x="264" y="29"/>
                </a:lnTo>
                <a:lnTo>
                  <a:pt x="286" y="22"/>
                </a:lnTo>
                <a:lnTo>
                  <a:pt x="304" y="15"/>
                </a:lnTo>
                <a:lnTo>
                  <a:pt x="322" y="13"/>
                </a:lnTo>
                <a:lnTo>
                  <a:pt x="318" y="2"/>
                </a:lnTo>
                <a:lnTo>
                  <a:pt x="322" y="13"/>
                </a:lnTo>
                <a:lnTo>
                  <a:pt x="325" y="10"/>
                </a:lnTo>
                <a:lnTo>
                  <a:pt x="328" y="7"/>
                </a:lnTo>
                <a:lnTo>
                  <a:pt x="325" y="3"/>
                </a:lnTo>
                <a:lnTo>
                  <a:pt x="322" y="0"/>
                </a:lnTo>
                <a:lnTo>
                  <a:pt x="32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5" name="Freeform 197">
            <a:extLst>
              <a:ext uri="{FF2B5EF4-FFF2-40B4-BE49-F238E27FC236}">
                <a16:creationId xmlns:a16="http://schemas.microsoft.com/office/drawing/2014/main" id="{5D365558-15D9-E46F-39CD-42EE538C62B1}"/>
              </a:ext>
            </a:extLst>
          </p:cNvPr>
          <p:cNvSpPr>
            <a:spLocks noChangeAspect="1"/>
          </p:cNvSpPr>
          <p:nvPr/>
        </p:nvSpPr>
        <p:spPr bwMode="auto">
          <a:xfrm>
            <a:off x="7032625" y="4890639"/>
            <a:ext cx="103188" cy="80962"/>
          </a:xfrm>
          <a:custGeom>
            <a:avLst/>
            <a:gdLst>
              <a:gd name="T0" fmla="*/ 12 w 138"/>
              <a:gd name="T1" fmla="*/ 94 h 107"/>
              <a:gd name="T2" fmla="*/ 12 w 138"/>
              <a:gd name="T3" fmla="*/ 104 h 107"/>
              <a:gd name="T4" fmla="*/ 24 w 138"/>
              <a:gd name="T5" fmla="*/ 93 h 107"/>
              <a:gd name="T6" fmla="*/ 40 w 138"/>
              <a:gd name="T7" fmla="*/ 81 h 107"/>
              <a:gd name="T8" fmla="*/ 56 w 138"/>
              <a:gd name="T9" fmla="*/ 70 h 107"/>
              <a:gd name="T10" fmla="*/ 75 w 138"/>
              <a:gd name="T11" fmla="*/ 57 h 107"/>
              <a:gd name="T12" fmla="*/ 92 w 138"/>
              <a:gd name="T13" fmla="*/ 45 h 107"/>
              <a:gd name="T14" fmla="*/ 110 w 138"/>
              <a:gd name="T15" fmla="*/ 33 h 107"/>
              <a:gd name="T16" fmla="*/ 125 w 138"/>
              <a:gd name="T17" fmla="*/ 21 h 107"/>
              <a:gd name="T18" fmla="*/ 138 w 138"/>
              <a:gd name="T19" fmla="*/ 10 h 107"/>
              <a:gd name="T20" fmla="*/ 131 w 138"/>
              <a:gd name="T21" fmla="*/ 0 h 107"/>
              <a:gd name="T22" fmla="*/ 117 w 138"/>
              <a:gd name="T23" fmla="*/ 11 h 107"/>
              <a:gd name="T24" fmla="*/ 102 w 138"/>
              <a:gd name="T25" fmla="*/ 23 h 107"/>
              <a:gd name="T26" fmla="*/ 85 w 138"/>
              <a:gd name="T27" fmla="*/ 35 h 107"/>
              <a:gd name="T28" fmla="*/ 67 w 138"/>
              <a:gd name="T29" fmla="*/ 47 h 107"/>
              <a:gd name="T30" fmla="*/ 49 w 138"/>
              <a:gd name="T31" fmla="*/ 60 h 107"/>
              <a:gd name="T32" fmla="*/ 32 w 138"/>
              <a:gd name="T33" fmla="*/ 71 h 107"/>
              <a:gd name="T34" fmla="*/ 16 w 138"/>
              <a:gd name="T35" fmla="*/ 83 h 107"/>
              <a:gd name="T36" fmla="*/ 3 w 138"/>
              <a:gd name="T37" fmla="*/ 94 h 107"/>
              <a:gd name="T38" fmla="*/ 3 w 138"/>
              <a:gd name="T39" fmla="*/ 104 h 107"/>
              <a:gd name="T40" fmla="*/ 3 w 138"/>
              <a:gd name="T41" fmla="*/ 94 h 107"/>
              <a:gd name="T42" fmla="*/ 0 w 138"/>
              <a:gd name="T43" fmla="*/ 99 h 107"/>
              <a:gd name="T44" fmla="*/ 3 w 138"/>
              <a:gd name="T45" fmla="*/ 104 h 107"/>
              <a:gd name="T46" fmla="*/ 8 w 138"/>
              <a:gd name="T47" fmla="*/ 107 h 107"/>
              <a:gd name="T48" fmla="*/ 12 w 138"/>
              <a:gd name="T49" fmla="*/ 104 h 107"/>
              <a:gd name="T50" fmla="*/ 12 w 138"/>
              <a:gd name="T51" fmla="*/ 9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8" h="107">
                <a:moveTo>
                  <a:pt x="12" y="94"/>
                </a:moveTo>
                <a:lnTo>
                  <a:pt x="12" y="104"/>
                </a:lnTo>
                <a:lnTo>
                  <a:pt x="24" y="93"/>
                </a:lnTo>
                <a:lnTo>
                  <a:pt x="40" y="81"/>
                </a:lnTo>
                <a:lnTo>
                  <a:pt x="56" y="70"/>
                </a:lnTo>
                <a:lnTo>
                  <a:pt x="75" y="57"/>
                </a:lnTo>
                <a:lnTo>
                  <a:pt x="92" y="45"/>
                </a:lnTo>
                <a:lnTo>
                  <a:pt x="110" y="33"/>
                </a:lnTo>
                <a:lnTo>
                  <a:pt x="125" y="21"/>
                </a:lnTo>
                <a:lnTo>
                  <a:pt x="138" y="10"/>
                </a:lnTo>
                <a:lnTo>
                  <a:pt x="131" y="0"/>
                </a:lnTo>
                <a:lnTo>
                  <a:pt x="117" y="11"/>
                </a:lnTo>
                <a:lnTo>
                  <a:pt x="102" y="23"/>
                </a:lnTo>
                <a:lnTo>
                  <a:pt x="85" y="35"/>
                </a:lnTo>
                <a:lnTo>
                  <a:pt x="67" y="47"/>
                </a:lnTo>
                <a:lnTo>
                  <a:pt x="49" y="60"/>
                </a:lnTo>
                <a:lnTo>
                  <a:pt x="32" y="71"/>
                </a:lnTo>
                <a:lnTo>
                  <a:pt x="16" y="83"/>
                </a:lnTo>
                <a:lnTo>
                  <a:pt x="3" y="94"/>
                </a:lnTo>
                <a:lnTo>
                  <a:pt x="3" y="104"/>
                </a:lnTo>
                <a:lnTo>
                  <a:pt x="3" y="94"/>
                </a:lnTo>
                <a:lnTo>
                  <a:pt x="0" y="99"/>
                </a:lnTo>
                <a:lnTo>
                  <a:pt x="3" y="104"/>
                </a:lnTo>
                <a:lnTo>
                  <a:pt x="8" y="107"/>
                </a:lnTo>
                <a:lnTo>
                  <a:pt x="12" y="104"/>
                </a:lnTo>
                <a:lnTo>
                  <a:pt x="12" y="9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6" name="Freeform 198">
            <a:extLst>
              <a:ext uri="{FF2B5EF4-FFF2-40B4-BE49-F238E27FC236}">
                <a16:creationId xmlns:a16="http://schemas.microsoft.com/office/drawing/2014/main" id="{AC697F12-E383-CF4D-5A7E-0C990278E7BE}"/>
              </a:ext>
            </a:extLst>
          </p:cNvPr>
          <p:cNvSpPr>
            <a:spLocks noChangeAspect="1"/>
          </p:cNvSpPr>
          <p:nvPr/>
        </p:nvSpPr>
        <p:spPr bwMode="auto">
          <a:xfrm>
            <a:off x="7034213" y="4962076"/>
            <a:ext cx="57150" cy="58738"/>
          </a:xfrm>
          <a:custGeom>
            <a:avLst/>
            <a:gdLst>
              <a:gd name="T0" fmla="*/ 73 w 76"/>
              <a:gd name="T1" fmla="*/ 72 h 77"/>
              <a:gd name="T2" fmla="*/ 73 w 76"/>
              <a:gd name="T3" fmla="*/ 64 h 77"/>
              <a:gd name="T4" fmla="*/ 9 w 76"/>
              <a:gd name="T5" fmla="*/ 0 h 77"/>
              <a:gd name="T6" fmla="*/ 0 w 76"/>
              <a:gd name="T7" fmla="*/ 10 h 77"/>
              <a:gd name="T8" fmla="*/ 63 w 76"/>
              <a:gd name="T9" fmla="*/ 74 h 77"/>
              <a:gd name="T10" fmla="*/ 63 w 76"/>
              <a:gd name="T11" fmla="*/ 67 h 77"/>
              <a:gd name="T12" fmla="*/ 63 w 76"/>
              <a:gd name="T13" fmla="*/ 74 h 77"/>
              <a:gd name="T14" fmla="*/ 68 w 76"/>
              <a:gd name="T15" fmla="*/ 77 h 77"/>
              <a:gd name="T16" fmla="*/ 73 w 76"/>
              <a:gd name="T17" fmla="*/ 74 h 77"/>
              <a:gd name="T18" fmla="*/ 76 w 76"/>
              <a:gd name="T19" fmla="*/ 69 h 77"/>
              <a:gd name="T20" fmla="*/ 73 w 76"/>
              <a:gd name="T21" fmla="*/ 64 h 77"/>
              <a:gd name="T22" fmla="*/ 73 w 76"/>
              <a:gd name="T23" fmla="*/ 7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77">
                <a:moveTo>
                  <a:pt x="73" y="72"/>
                </a:moveTo>
                <a:lnTo>
                  <a:pt x="73" y="64"/>
                </a:lnTo>
                <a:lnTo>
                  <a:pt x="9" y="0"/>
                </a:lnTo>
                <a:lnTo>
                  <a:pt x="0" y="10"/>
                </a:lnTo>
                <a:lnTo>
                  <a:pt x="63" y="74"/>
                </a:lnTo>
                <a:lnTo>
                  <a:pt x="63" y="67"/>
                </a:lnTo>
                <a:lnTo>
                  <a:pt x="63" y="74"/>
                </a:lnTo>
                <a:lnTo>
                  <a:pt x="68" y="77"/>
                </a:lnTo>
                <a:lnTo>
                  <a:pt x="73" y="74"/>
                </a:lnTo>
                <a:lnTo>
                  <a:pt x="76" y="69"/>
                </a:lnTo>
                <a:lnTo>
                  <a:pt x="73" y="64"/>
                </a:lnTo>
                <a:lnTo>
                  <a:pt x="73" y="7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7" name="Freeform 199">
            <a:extLst>
              <a:ext uri="{FF2B5EF4-FFF2-40B4-BE49-F238E27FC236}">
                <a16:creationId xmlns:a16="http://schemas.microsoft.com/office/drawing/2014/main" id="{76E850A9-0445-9B54-58E8-A5E767977C73}"/>
              </a:ext>
            </a:extLst>
          </p:cNvPr>
          <p:cNvSpPr>
            <a:spLocks noChangeAspect="1"/>
          </p:cNvSpPr>
          <p:nvPr/>
        </p:nvSpPr>
        <p:spPr bwMode="auto">
          <a:xfrm>
            <a:off x="7056438" y="5012876"/>
            <a:ext cx="33337" cy="147638"/>
          </a:xfrm>
          <a:custGeom>
            <a:avLst/>
            <a:gdLst>
              <a:gd name="T0" fmla="*/ 12 w 44"/>
              <a:gd name="T1" fmla="*/ 197 h 197"/>
              <a:gd name="T2" fmla="*/ 13 w 44"/>
              <a:gd name="T3" fmla="*/ 192 h 197"/>
              <a:gd name="T4" fmla="*/ 13 w 44"/>
              <a:gd name="T5" fmla="*/ 168 h 197"/>
              <a:gd name="T6" fmla="*/ 13 w 44"/>
              <a:gd name="T7" fmla="*/ 144 h 197"/>
              <a:gd name="T8" fmla="*/ 14 w 44"/>
              <a:gd name="T9" fmla="*/ 121 h 197"/>
              <a:gd name="T10" fmla="*/ 17 w 44"/>
              <a:gd name="T11" fmla="*/ 98 h 197"/>
              <a:gd name="T12" fmla="*/ 20 w 44"/>
              <a:gd name="T13" fmla="*/ 74 h 197"/>
              <a:gd name="T14" fmla="*/ 27 w 44"/>
              <a:gd name="T15" fmla="*/ 51 h 197"/>
              <a:gd name="T16" fmla="*/ 34 w 44"/>
              <a:gd name="T17" fmla="*/ 28 h 197"/>
              <a:gd name="T18" fmla="*/ 44 w 44"/>
              <a:gd name="T19" fmla="*/ 5 h 197"/>
              <a:gd name="T20" fmla="*/ 34 w 44"/>
              <a:gd name="T21" fmla="*/ 0 h 197"/>
              <a:gd name="T22" fmla="*/ 22 w 44"/>
              <a:gd name="T23" fmla="*/ 23 h 197"/>
              <a:gd name="T24" fmla="*/ 14 w 44"/>
              <a:gd name="T25" fmla="*/ 48 h 197"/>
              <a:gd name="T26" fmla="*/ 8 w 44"/>
              <a:gd name="T27" fmla="*/ 72 h 197"/>
              <a:gd name="T28" fmla="*/ 4 w 44"/>
              <a:gd name="T29" fmla="*/ 96 h 197"/>
              <a:gd name="T30" fmla="*/ 2 w 44"/>
              <a:gd name="T31" fmla="*/ 121 h 197"/>
              <a:gd name="T32" fmla="*/ 0 w 44"/>
              <a:gd name="T33" fmla="*/ 144 h 197"/>
              <a:gd name="T34" fmla="*/ 0 w 44"/>
              <a:gd name="T35" fmla="*/ 168 h 197"/>
              <a:gd name="T36" fmla="*/ 0 w 44"/>
              <a:gd name="T37" fmla="*/ 192 h 197"/>
              <a:gd name="T38" fmla="*/ 2 w 44"/>
              <a:gd name="T39" fmla="*/ 187 h 197"/>
              <a:gd name="T40" fmla="*/ 0 w 44"/>
              <a:gd name="T41" fmla="*/ 192 h 197"/>
              <a:gd name="T42" fmla="*/ 3 w 44"/>
              <a:gd name="T43" fmla="*/ 195 h 197"/>
              <a:gd name="T44" fmla="*/ 7 w 44"/>
              <a:gd name="T45" fmla="*/ 197 h 197"/>
              <a:gd name="T46" fmla="*/ 10 w 44"/>
              <a:gd name="T47" fmla="*/ 195 h 197"/>
              <a:gd name="T48" fmla="*/ 13 w 44"/>
              <a:gd name="T49" fmla="*/ 192 h 197"/>
              <a:gd name="T50" fmla="*/ 12 w 44"/>
              <a:gd name="T51" fmla="*/ 19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197">
                <a:moveTo>
                  <a:pt x="12" y="197"/>
                </a:moveTo>
                <a:lnTo>
                  <a:pt x="13" y="192"/>
                </a:lnTo>
                <a:lnTo>
                  <a:pt x="13" y="168"/>
                </a:lnTo>
                <a:lnTo>
                  <a:pt x="13" y="144"/>
                </a:lnTo>
                <a:lnTo>
                  <a:pt x="14" y="121"/>
                </a:lnTo>
                <a:lnTo>
                  <a:pt x="17" y="98"/>
                </a:lnTo>
                <a:lnTo>
                  <a:pt x="20" y="74"/>
                </a:lnTo>
                <a:lnTo>
                  <a:pt x="27" y="51"/>
                </a:lnTo>
                <a:lnTo>
                  <a:pt x="34" y="28"/>
                </a:lnTo>
                <a:lnTo>
                  <a:pt x="44" y="5"/>
                </a:lnTo>
                <a:lnTo>
                  <a:pt x="34" y="0"/>
                </a:lnTo>
                <a:lnTo>
                  <a:pt x="22" y="23"/>
                </a:lnTo>
                <a:lnTo>
                  <a:pt x="14" y="48"/>
                </a:lnTo>
                <a:lnTo>
                  <a:pt x="8" y="72"/>
                </a:lnTo>
                <a:lnTo>
                  <a:pt x="4" y="96"/>
                </a:lnTo>
                <a:lnTo>
                  <a:pt x="2" y="121"/>
                </a:lnTo>
                <a:lnTo>
                  <a:pt x="0" y="144"/>
                </a:lnTo>
                <a:lnTo>
                  <a:pt x="0" y="168"/>
                </a:lnTo>
                <a:lnTo>
                  <a:pt x="0" y="192"/>
                </a:lnTo>
                <a:lnTo>
                  <a:pt x="2" y="187"/>
                </a:lnTo>
                <a:lnTo>
                  <a:pt x="0" y="192"/>
                </a:lnTo>
                <a:lnTo>
                  <a:pt x="3" y="195"/>
                </a:lnTo>
                <a:lnTo>
                  <a:pt x="7" y="197"/>
                </a:lnTo>
                <a:lnTo>
                  <a:pt x="10" y="195"/>
                </a:lnTo>
                <a:lnTo>
                  <a:pt x="13" y="192"/>
                </a:lnTo>
                <a:lnTo>
                  <a:pt x="12" y="19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8" name="Freeform 200">
            <a:extLst>
              <a:ext uri="{FF2B5EF4-FFF2-40B4-BE49-F238E27FC236}">
                <a16:creationId xmlns:a16="http://schemas.microsoft.com/office/drawing/2014/main" id="{74CB6394-7BE7-8B7F-058B-1EF5F7C2F395}"/>
              </a:ext>
            </a:extLst>
          </p:cNvPr>
          <p:cNvSpPr>
            <a:spLocks noChangeAspect="1"/>
          </p:cNvSpPr>
          <p:nvPr/>
        </p:nvSpPr>
        <p:spPr bwMode="auto">
          <a:xfrm>
            <a:off x="6865938" y="5152576"/>
            <a:ext cx="198437" cy="200025"/>
          </a:xfrm>
          <a:custGeom>
            <a:avLst/>
            <a:gdLst>
              <a:gd name="T0" fmla="*/ 5 w 262"/>
              <a:gd name="T1" fmla="*/ 264 h 264"/>
              <a:gd name="T2" fmla="*/ 5 w 262"/>
              <a:gd name="T3" fmla="*/ 264 h 264"/>
              <a:gd name="T4" fmla="*/ 18 w 262"/>
              <a:gd name="T5" fmla="*/ 263 h 264"/>
              <a:gd name="T6" fmla="*/ 31 w 262"/>
              <a:gd name="T7" fmla="*/ 258 h 264"/>
              <a:gd name="T8" fmla="*/ 45 w 262"/>
              <a:gd name="T9" fmla="*/ 251 h 264"/>
              <a:gd name="T10" fmla="*/ 57 w 262"/>
              <a:gd name="T11" fmla="*/ 241 h 264"/>
              <a:gd name="T12" fmla="*/ 70 w 262"/>
              <a:gd name="T13" fmla="*/ 229 h 264"/>
              <a:gd name="T14" fmla="*/ 85 w 262"/>
              <a:gd name="T15" fmla="*/ 214 h 264"/>
              <a:gd name="T16" fmla="*/ 98 w 262"/>
              <a:gd name="T17" fmla="*/ 199 h 264"/>
              <a:gd name="T18" fmla="*/ 112 w 262"/>
              <a:gd name="T19" fmla="*/ 182 h 264"/>
              <a:gd name="T20" fmla="*/ 127 w 262"/>
              <a:gd name="T21" fmla="*/ 164 h 264"/>
              <a:gd name="T22" fmla="*/ 143 w 262"/>
              <a:gd name="T23" fmla="*/ 144 h 264"/>
              <a:gd name="T24" fmla="*/ 161 w 262"/>
              <a:gd name="T25" fmla="*/ 123 h 264"/>
              <a:gd name="T26" fmla="*/ 178 w 262"/>
              <a:gd name="T27" fmla="*/ 101 h 264"/>
              <a:gd name="T28" fmla="*/ 197 w 262"/>
              <a:gd name="T29" fmla="*/ 78 h 264"/>
              <a:gd name="T30" fmla="*/ 217 w 262"/>
              <a:gd name="T31" fmla="*/ 56 h 264"/>
              <a:gd name="T32" fmla="*/ 239 w 262"/>
              <a:gd name="T33" fmla="*/ 32 h 264"/>
              <a:gd name="T34" fmla="*/ 262 w 262"/>
              <a:gd name="T35" fmla="*/ 10 h 264"/>
              <a:gd name="T36" fmla="*/ 252 w 262"/>
              <a:gd name="T37" fmla="*/ 0 h 264"/>
              <a:gd name="T38" fmla="*/ 229 w 262"/>
              <a:gd name="T39" fmla="*/ 25 h 264"/>
              <a:gd name="T40" fmla="*/ 207 w 262"/>
              <a:gd name="T41" fmla="*/ 48 h 264"/>
              <a:gd name="T42" fmla="*/ 187 w 262"/>
              <a:gd name="T43" fmla="*/ 71 h 264"/>
              <a:gd name="T44" fmla="*/ 168 w 262"/>
              <a:gd name="T45" fmla="*/ 93 h 264"/>
              <a:gd name="T46" fmla="*/ 151 w 262"/>
              <a:gd name="T47" fmla="*/ 116 h 264"/>
              <a:gd name="T48" fmla="*/ 133 w 262"/>
              <a:gd name="T49" fmla="*/ 137 h 264"/>
              <a:gd name="T50" fmla="*/ 117 w 262"/>
              <a:gd name="T51" fmla="*/ 157 h 264"/>
              <a:gd name="T52" fmla="*/ 102 w 262"/>
              <a:gd name="T53" fmla="*/ 174 h 264"/>
              <a:gd name="T54" fmla="*/ 88 w 262"/>
              <a:gd name="T55" fmla="*/ 192 h 264"/>
              <a:gd name="T56" fmla="*/ 75 w 262"/>
              <a:gd name="T57" fmla="*/ 207 h 264"/>
              <a:gd name="T58" fmla="*/ 62 w 262"/>
              <a:gd name="T59" fmla="*/ 219 h 264"/>
              <a:gd name="T60" fmla="*/ 50 w 262"/>
              <a:gd name="T61" fmla="*/ 231 h 264"/>
              <a:gd name="T62" fmla="*/ 37 w 262"/>
              <a:gd name="T63" fmla="*/ 241 h 264"/>
              <a:gd name="T64" fmla="*/ 26 w 262"/>
              <a:gd name="T65" fmla="*/ 246 h 264"/>
              <a:gd name="T66" fmla="*/ 16 w 262"/>
              <a:gd name="T67" fmla="*/ 251 h 264"/>
              <a:gd name="T68" fmla="*/ 5 w 262"/>
              <a:gd name="T69" fmla="*/ 252 h 264"/>
              <a:gd name="T70" fmla="*/ 5 w 262"/>
              <a:gd name="T71" fmla="*/ 252 h 264"/>
              <a:gd name="T72" fmla="*/ 5 w 262"/>
              <a:gd name="T73" fmla="*/ 252 h 264"/>
              <a:gd name="T74" fmla="*/ 1 w 262"/>
              <a:gd name="T75" fmla="*/ 254 h 264"/>
              <a:gd name="T76" fmla="*/ 0 w 262"/>
              <a:gd name="T77" fmla="*/ 258 h 264"/>
              <a:gd name="T78" fmla="*/ 1 w 262"/>
              <a:gd name="T79" fmla="*/ 262 h 264"/>
              <a:gd name="T80" fmla="*/ 5 w 262"/>
              <a:gd name="T81" fmla="*/ 264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62" h="264">
                <a:moveTo>
                  <a:pt x="5" y="264"/>
                </a:moveTo>
                <a:lnTo>
                  <a:pt x="5" y="264"/>
                </a:lnTo>
                <a:lnTo>
                  <a:pt x="18" y="263"/>
                </a:lnTo>
                <a:lnTo>
                  <a:pt x="31" y="258"/>
                </a:lnTo>
                <a:lnTo>
                  <a:pt x="45" y="251"/>
                </a:lnTo>
                <a:lnTo>
                  <a:pt x="57" y="241"/>
                </a:lnTo>
                <a:lnTo>
                  <a:pt x="70" y="229"/>
                </a:lnTo>
                <a:lnTo>
                  <a:pt x="85" y="214"/>
                </a:lnTo>
                <a:lnTo>
                  <a:pt x="98" y="199"/>
                </a:lnTo>
                <a:lnTo>
                  <a:pt x="112" y="182"/>
                </a:lnTo>
                <a:lnTo>
                  <a:pt x="127" y="164"/>
                </a:lnTo>
                <a:lnTo>
                  <a:pt x="143" y="144"/>
                </a:lnTo>
                <a:lnTo>
                  <a:pt x="161" y="123"/>
                </a:lnTo>
                <a:lnTo>
                  <a:pt x="178" y="101"/>
                </a:lnTo>
                <a:lnTo>
                  <a:pt x="197" y="78"/>
                </a:lnTo>
                <a:lnTo>
                  <a:pt x="217" y="56"/>
                </a:lnTo>
                <a:lnTo>
                  <a:pt x="239" y="32"/>
                </a:lnTo>
                <a:lnTo>
                  <a:pt x="262" y="10"/>
                </a:lnTo>
                <a:lnTo>
                  <a:pt x="252" y="0"/>
                </a:lnTo>
                <a:lnTo>
                  <a:pt x="229" y="25"/>
                </a:lnTo>
                <a:lnTo>
                  <a:pt x="207" y="48"/>
                </a:lnTo>
                <a:lnTo>
                  <a:pt x="187" y="71"/>
                </a:lnTo>
                <a:lnTo>
                  <a:pt x="168" y="93"/>
                </a:lnTo>
                <a:lnTo>
                  <a:pt x="151" y="116"/>
                </a:lnTo>
                <a:lnTo>
                  <a:pt x="133" y="137"/>
                </a:lnTo>
                <a:lnTo>
                  <a:pt x="117" y="157"/>
                </a:lnTo>
                <a:lnTo>
                  <a:pt x="102" y="174"/>
                </a:lnTo>
                <a:lnTo>
                  <a:pt x="88" y="192"/>
                </a:lnTo>
                <a:lnTo>
                  <a:pt x="75" y="207"/>
                </a:lnTo>
                <a:lnTo>
                  <a:pt x="62" y="219"/>
                </a:lnTo>
                <a:lnTo>
                  <a:pt x="50" y="231"/>
                </a:lnTo>
                <a:lnTo>
                  <a:pt x="37" y="241"/>
                </a:lnTo>
                <a:lnTo>
                  <a:pt x="26" y="246"/>
                </a:lnTo>
                <a:lnTo>
                  <a:pt x="16" y="251"/>
                </a:lnTo>
                <a:lnTo>
                  <a:pt x="5" y="252"/>
                </a:lnTo>
                <a:lnTo>
                  <a:pt x="5" y="252"/>
                </a:lnTo>
                <a:lnTo>
                  <a:pt x="5" y="252"/>
                </a:lnTo>
                <a:lnTo>
                  <a:pt x="1" y="254"/>
                </a:lnTo>
                <a:lnTo>
                  <a:pt x="0" y="258"/>
                </a:lnTo>
                <a:lnTo>
                  <a:pt x="1" y="262"/>
                </a:lnTo>
                <a:lnTo>
                  <a:pt x="5" y="26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9" name="Freeform 201">
            <a:extLst>
              <a:ext uri="{FF2B5EF4-FFF2-40B4-BE49-F238E27FC236}">
                <a16:creationId xmlns:a16="http://schemas.microsoft.com/office/drawing/2014/main" id="{21DEBD0A-4D92-4208-0BA1-84261ECFE1ED}"/>
              </a:ext>
            </a:extLst>
          </p:cNvPr>
          <p:cNvSpPr>
            <a:spLocks noChangeAspect="1"/>
          </p:cNvSpPr>
          <p:nvPr/>
        </p:nvSpPr>
        <p:spPr bwMode="auto">
          <a:xfrm>
            <a:off x="8510588" y="4090539"/>
            <a:ext cx="19050" cy="136525"/>
          </a:xfrm>
          <a:custGeom>
            <a:avLst/>
            <a:gdLst>
              <a:gd name="T0" fmla="*/ 1 w 25"/>
              <a:gd name="T1" fmla="*/ 11 h 182"/>
              <a:gd name="T2" fmla="*/ 0 w 25"/>
              <a:gd name="T3" fmla="*/ 6 h 182"/>
              <a:gd name="T4" fmla="*/ 13 w 25"/>
              <a:gd name="T5" fmla="*/ 182 h 182"/>
              <a:gd name="T6" fmla="*/ 25 w 25"/>
              <a:gd name="T7" fmla="*/ 182 h 182"/>
              <a:gd name="T8" fmla="*/ 13 w 25"/>
              <a:gd name="T9" fmla="*/ 6 h 182"/>
              <a:gd name="T10" fmla="*/ 11 w 25"/>
              <a:gd name="T11" fmla="*/ 1 h 182"/>
              <a:gd name="T12" fmla="*/ 13 w 25"/>
              <a:gd name="T13" fmla="*/ 6 h 182"/>
              <a:gd name="T14" fmla="*/ 10 w 25"/>
              <a:gd name="T15" fmla="*/ 2 h 182"/>
              <a:gd name="T16" fmla="*/ 6 w 25"/>
              <a:gd name="T17" fmla="*/ 0 h 182"/>
              <a:gd name="T18" fmla="*/ 3 w 25"/>
              <a:gd name="T19" fmla="*/ 2 h 182"/>
              <a:gd name="T20" fmla="*/ 0 w 25"/>
              <a:gd name="T21" fmla="*/ 6 h 182"/>
              <a:gd name="T22" fmla="*/ 1 w 25"/>
              <a:gd name="T23" fmla="*/ 11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 h="182">
                <a:moveTo>
                  <a:pt x="1" y="11"/>
                </a:moveTo>
                <a:lnTo>
                  <a:pt x="0" y="6"/>
                </a:lnTo>
                <a:lnTo>
                  <a:pt x="13" y="182"/>
                </a:lnTo>
                <a:lnTo>
                  <a:pt x="25" y="182"/>
                </a:lnTo>
                <a:lnTo>
                  <a:pt x="13" y="6"/>
                </a:lnTo>
                <a:lnTo>
                  <a:pt x="11" y="1"/>
                </a:lnTo>
                <a:lnTo>
                  <a:pt x="13" y="6"/>
                </a:lnTo>
                <a:lnTo>
                  <a:pt x="10" y="2"/>
                </a:lnTo>
                <a:lnTo>
                  <a:pt x="6" y="0"/>
                </a:lnTo>
                <a:lnTo>
                  <a:pt x="3" y="2"/>
                </a:lnTo>
                <a:lnTo>
                  <a:pt x="0" y="6"/>
                </a:lnTo>
                <a:lnTo>
                  <a:pt x="1"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0" name="Freeform 202">
            <a:extLst>
              <a:ext uri="{FF2B5EF4-FFF2-40B4-BE49-F238E27FC236}">
                <a16:creationId xmlns:a16="http://schemas.microsoft.com/office/drawing/2014/main" id="{7E01B280-585F-7110-F680-B9587CC71218}"/>
              </a:ext>
            </a:extLst>
          </p:cNvPr>
          <p:cNvSpPr>
            <a:spLocks noChangeAspect="1"/>
          </p:cNvSpPr>
          <p:nvPr/>
        </p:nvSpPr>
        <p:spPr bwMode="auto">
          <a:xfrm>
            <a:off x="8370888" y="3950839"/>
            <a:ext cx="147637" cy="146050"/>
          </a:xfrm>
          <a:custGeom>
            <a:avLst/>
            <a:gdLst>
              <a:gd name="T0" fmla="*/ 2 w 196"/>
              <a:gd name="T1" fmla="*/ 8 h 195"/>
              <a:gd name="T2" fmla="*/ 3 w 196"/>
              <a:gd name="T3" fmla="*/ 13 h 195"/>
              <a:gd name="T4" fmla="*/ 186 w 196"/>
              <a:gd name="T5" fmla="*/ 195 h 195"/>
              <a:gd name="T6" fmla="*/ 196 w 196"/>
              <a:gd name="T7" fmla="*/ 185 h 195"/>
              <a:gd name="T8" fmla="*/ 13 w 196"/>
              <a:gd name="T9" fmla="*/ 3 h 195"/>
              <a:gd name="T10" fmla="*/ 14 w 196"/>
              <a:gd name="T11" fmla="*/ 8 h 195"/>
              <a:gd name="T12" fmla="*/ 13 w 196"/>
              <a:gd name="T13" fmla="*/ 3 h 195"/>
              <a:gd name="T14" fmla="*/ 8 w 196"/>
              <a:gd name="T15" fmla="*/ 0 h 195"/>
              <a:gd name="T16" fmla="*/ 3 w 196"/>
              <a:gd name="T17" fmla="*/ 3 h 195"/>
              <a:gd name="T18" fmla="*/ 0 w 196"/>
              <a:gd name="T19" fmla="*/ 8 h 195"/>
              <a:gd name="T20" fmla="*/ 3 w 196"/>
              <a:gd name="T21" fmla="*/ 13 h 195"/>
              <a:gd name="T22" fmla="*/ 2 w 196"/>
              <a:gd name="T23" fmla="*/ 8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95">
                <a:moveTo>
                  <a:pt x="2" y="8"/>
                </a:moveTo>
                <a:lnTo>
                  <a:pt x="3" y="13"/>
                </a:lnTo>
                <a:lnTo>
                  <a:pt x="186" y="195"/>
                </a:lnTo>
                <a:lnTo>
                  <a:pt x="196" y="185"/>
                </a:lnTo>
                <a:lnTo>
                  <a:pt x="13" y="3"/>
                </a:lnTo>
                <a:lnTo>
                  <a:pt x="14" y="8"/>
                </a:lnTo>
                <a:lnTo>
                  <a:pt x="13" y="3"/>
                </a:lnTo>
                <a:lnTo>
                  <a:pt x="8" y="0"/>
                </a:lnTo>
                <a:lnTo>
                  <a:pt x="3" y="3"/>
                </a:lnTo>
                <a:lnTo>
                  <a:pt x="0" y="8"/>
                </a:lnTo>
                <a:lnTo>
                  <a:pt x="3" y="13"/>
                </a:lnTo>
                <a:lnTo>
                  <a:pt x="2"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1" name="Freeform 203">
            <a:extLst>
              <a:ext uri="{FF2B5EF4-FFF2-40B4-BE49-F238E27FC236}">
                <a16:creationId xmlns:a16="http://schemas.microsoft.com/office/drawing/2014/main" id="{AB18DDF4-01A9-00DD-820A-2D54DE28F15A}"/>
              </a:ext>
            </a:extLst>
          </p:cNvPr>
          <p:cNvSpPr>
            <a:spLocks noChangeAspect="1"/>
          </p:cNvSpPr>
          <p:nvPr/>
        </p:nvSpPr>
        <p:spPr bwMode="auto">
          <a:xfrm>
            <a:off x="8370888" y="3785739"/>
            <a:ext cx="11112" cy="171450"/>
          </a:xfrm>
          <a:custGeom>
            <a:avLst/>
            <a:gdLst>
              <a:gd name="T0" fmla="*/ 1 w 12"/>
              <a:gd name="T1" fmla="*/ 10 h 227"/>
              <a:gd name="T2" fmla="*/ 0 w 12"/>
              <a:gd name="T3" fmla="*/ 6 h 227"/>
              <a:gd name="T4" fmla="*/ 0 w 12"/>
              <a:gd name="T5" fmla="*/ 227 h 227"/>
              <a:gd name="T6" fmla="*/ 12 w 12"/>
              <a:gd name="T7" fmla="*/ 227 h 227"/>
              <a:gd name="T8" fmla="*/ 12 w 12"/>
              <a:gd name="T9" fmla="*/ 6 h 227"/>
              <a:gd name="T10" fmla="*/ 11 w 12"/>
              <a:gd name="T11" fmla="*/ 2 h 227"/>
              <a:gd name="T12" fmla="*/ 12 w 12"/>
              <a:gd name="T13" fmla="*/ 6 h 227"/>
              <a:gd name="T14" fmla="*/ 10 w 12"/>
              <a:gd name="T15" fmla="*/ 2 h 227"/>
              <a:gd name="T16" fmla="*/ 6 w 12"/>
              <a:gd name="T17" fmla="*/ 0 h 227"/>
              <a:gd name="T18" fmla="*/ 2 w 12"/>
              <a:gd name="T19" fmla="*/ 2 h 227"/>
              <a:gd name="T20" fmla="*/ 0 w 12"/>
              <a:gd name="T21" fmla="*/ 6 h 227"/>
              <a:gd name="T22" fmla="*/ 1 w 12"/>
              <a:gd name="T23" fmla="*/ 1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227">
                <a:moveTo>
                  <a:pt x="1" y="10"/>
                </a:moveTo>
                <a:lnTo>
                  <a:pt x="0" y="6"/>
                </a:lnTo>
                <a:lnTo>
                  <a:pt x="0" y="227"/>
                </a:lnTo>
                <a:lnTo>
                  <a:pt x="12" y="227"/>
                </a:lnTo>
                <a:lnTo>
                  <a:pt x="12" y="6"/>
                </a:lnTo>
                <a:lnTo>
                  <a:pt x="11" y="2"/>
                </a:lnTo>
                <a:lnTo>
                  <a:pt x="12" y="6"/>
                </a:lnTo>
                <a:lnTo>
                  <a:pt x="10" y="2"/>
                </a:lnTo>
                <a:lnTo>
                  <a:pt x="6" y="0"/>
                </a:lnTo>
                <a:lnTo>
                  <a:pt x="2" y="2"/>
                </a:lnTo>
                <a:lnTo>
                  <a:pt x="0" y="6"/>
                </a:lnTo>
                <a:lnTo>
                  <a:pt x="1"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2" name="Freeform 204">
            <a:extLst>
              <a:ext uri="{FF2B5EF4-FFF2-40B4-BE49-F238E27FC236}">
                <a16:creationId xmlns:a16="http://schemas.microsoft.com/office/drawing/2014/main" id="{FC98FDF9-674E-B368-6338-F8CD71B372F5}"/>
              </a:ext>
            </a:extLst>
          </p:cNvPr>
          <p:cNvSpPr>
            <a:spLocks noChangeAspect="1"/>
          </p:cNvSpPr>
          <p:nvPr/>
        </p:nvSpPr>
        <p:spPr bwMode="auto">
          <a:xfrm>
            <a:off x="8316913" y="3674614"/>
            <a:ext cx="63500" cy="117475"/>
          </a:xfrm>
          <a:custGeom>
            <a:avLst/>
            <a:gdLst>
              <a:gd name="T0" fmla="*/ 12 w 84"/>
              <a:gd name="T1" fmla="*/ 3 h 158"/>
              <a:gd name="T2" fmla="*/ 0 w 84"/>
              <a:gd name="T3" fmla="*/ 7 h 158"/>
              <a:gd name="T4" fmla="*/ 2 w 84"/>
              <a:gd name="T5" fmla="*/ 34 h 158"/>
              <a:gd name="T6" fmla="*/ 7 w 84"/>
              <a:gd name="T7" fmla="*/ 57 h 158"/>
              <a:gd name="T8" fmla="*/ 14 w 84"/>
              <a:gd name="T9" fmla="*/ 79 h 158"/>
              <a:gd name="T10" fmla="*/ 25 w 84"/>
              <a:gd name="T11" fmla="*/ 98 h 158"/>
              <a:gd name="T12" fmla="*/ 35 w 84"/>
              <a:gd name="T13" fmla="*/ 114 h 158"/>
              <a:gd name="T14" fmla="*/ 48 w 84"/>
              <a:gd name="T15" fmla="*/ 130 h 158"/>
              <a:gd name="T16" fmla="*/ 60 w 84"/>
              <a:gd name="T17" fmla="*/ 144 h 158"/>
              <a:gd name="T18" fmla="*/ 74 w 84"/>
              <a:gd name="T19" fmla="*/ 158 h 158"/>
              <a:gd name="T20" fmla="*/ 84 w 84"/>
              <a:gd name="T21" fmla="*/ 150 h 158"/>
              <a:gd name="T22" fmla="*/ 70 w 84"/>
              <a:gd name="T23" fmla="*/ 136 h 158"/>
              <a:gd name="T24" fmla="*/ 58 w 84"/>
              <a:gd name="T25" fmla="*/ 123 h 158"/>
              <a:gd name="T26" fmla="*/ 45 w 84"/>
              <a:gd name="T27" fmla="*/ 106 h 158"/>
              <a:gd name="T28" fmla="*/ 35 w 84"/>
              <a:gd name="T29" fmla="*/ 90 h 158"/>
              <a:gd name="T30" fmla="*/ 27 w 84"/>
              <a:gd name="T31" fmla="*/ 74 h 158"/>
              <a:gd name="T32" fmla="*/ 19 w 84"/>
              <a:gd name="T33" fmla="*/ 54 h 158"/>
              <a:gd name="T34" fmla="*/ 14 w 84"/>
              <a:gd name="T35" fmla="*/ 32 h 158"/>
              <a:gd name="T36" fmla="*/ 13 w 84"/>
              <a:gd name="T37" fmla="*/ 7 h 158"/>
              <a:gd name="T38" fmla="*/ 2 w 84"/>
              <a:gd name="T39" fmla="*/ 10 h 158"/>
              <a:gd name="T40" fmla="*/ 13 w 84"/>
              <a:gd name="T41" fmla="*/ 7 h 158"/>
              <a:gd name="T42" fmla="*/ 10 w 84"/>
              <a:gd name="T43" fmla="*/ 3 h 158"/>
              <a:gd name="T44" fmla="*/ 7 w 84"/>
              <a:gd name="T45" fmla="*/ 0 h 158"/>
              <a:gd name="T46" fmla="*/ 3 w 84"/>
              <a:gd name="T47" fmla="*/ 3 h 158"/>
              <a:gd name="T48" fmla="*/ 0 w 84"/>
              <a:gd name="T49" fmla="*/ 7 h 158"/>
              <a:gd name="T50" fmla="*/ 12 w 84"/>
              <a:gd name="T51" fmla="*/ 3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 h="158">
                <a:moveTo>
                  <a:pt x="12" y="3"/>
                </a:moveTo>
                <a:lnTo>
                  <a:pt x="0" y="7"/>
                </a:lnTo>
                <a:lnTo>
                  <a:pt x="2" y="34"/>
                </a:lnTo>
                <a:lnTo>
                  <a:pt x="7" y="57"/>
                </a:lnTo>
                <a:lnTo>
                  <a:pt x="14" y="79"/>
                </a:lnTo>
                <a:lnTo>
                  <a:pt x="25" y="98"/>
                </a:lnTo>
                <a:lnTo>
                  <a:pt x="35" y="114"/>
                </a:lnTo>
                <a:lnTo>
                  <a:pt x="48" y="130"/>
                </a:lnTo>
                <a:lnTo>
                  <a:pt x="60" y="144"/>
                </a:lnTo>
                <a:lnTo>
                  <a:pt x="74" y="158"/>
                </a:lnTo>
                <a:lnTo>
                  <a:pt x="84" y="150"/>
                </a:lnTo>
                <a:lnTo>
                  <a:pt x="70" y="136"/>
                </a:lnTo>
                <a:lnTo>
                  <a:pt x="58" y="123"/>
                </a:lnTo>
                <a:lnTo>
                  <a:pt x="45" y="106"/>
                </a:lnTo>
                <a:lnTo>
                  <a:pt x="35" y="90"/>
                </a:lnTo>
                <a:lnTo>
                  <a:pt x="27" y="74"/>
                </a:lnTo>
                <a:lnTo>
                  <a:pt x="19" y="54"/>
                </a:lnTo>
                <a:lnTo>
                  <a:pt x="14" y="32"/>
                </a:lnTo>
                <a:lnTo>
                  <a:pt x="13" y="7"/>
                </a:lnTo>
                <a:lnTo>
                  <a:pt x="2" y="10"/>
                </a:lnTo>
                <a:lnTo>
                  <a:pt x="13" y="7"/>
                </a:lnTo>
                <a:lnTo>
                  <a:pt x="10" y="3"/>
                </a:lnTo>
                <a:lnTo>
                  <a:pt x="7" y="0"/>
                </a:lnTo>
                <a:lnTo>
                  <a:pt x="3" y="3"/>
                </a:lnTo>
                <a:lnTo>
                  <a:pt x="0" y="7"/>
                </a:lnTo>
                <a:lnTo>
                  <a:pt x="12"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3" name="Freeform 205">
            <a:extLst>
              <a:ext uri="{FF2B5EF4-FFF2-40B4-BE49-F238E27FC236}">
                <a16:creationId xmlns:a16="http://schemas.microsoft.com/office/drawing/2014/main" id="{D17426DC-EA93-B6CF-290F-5ED4D611972E}"/>
              </a:ext>
            </a:extLst>
          </p:cNvPr>
          <p:cNvSpPr>
            <a:spLocks noChangeAspect="1"/>
          </p:cNvSpPr>
          <p:nvPr/>
        </p:nvSpPr>
        <p:spPr bwMode="auto">
          <a:xfrm>
            <a:off x="8318500" y="3676201"/>
            <a:ext cx="173038" cy="117475"/>
          </a:xfrm>
          <a:custGeom>
            <a:avLst/>
            <a:gdLst>
              <a:gd name="T0" fmla="*/ 230 w 230"/>
              <a:gd name="T1" fmla="*/ 151 h 156"/>
              <a:gd name="T2" fmla="*/ 227 w 230"/>
              <a:gd name="T3" fmla="*/ 146 h 156"/>
              <a:gd name="T4" fmla="*/ 213 w 230"/>
              <a:gd name="T5" fmla="*/ 140 h 156"/>
              <a:gd name="T6" fmla="*/ 199 w 230"/>
              <a:gd name="T7" fmla="*/ 132 h 156"/>
              <a:gd name="T8" fmla="*/ 185 w 230"/>
              <a:gd name="T9" fmla="*/ 125 h 156"/>
              <a:gd name="T10" fmla="*/ 172 w 230"/>
              <a:gd name="T11" fmla="*/ 118 h 156"/>
              <a:gd name="T12" fmla="*/ 159 w 230"/>
              <a:gd name="T13" fmla="*/ 111 h 156"/>
              <a:gd name="T14" fmla="*/ 146 w 230"/>
              <a:gd name="T15" fmla="*/ 102 h 156"/>
              <a:gd name="T16" fmla="*/ 132 w 230"/>
              <a:gd name="T17" fmla="*/ 95 h 156"/>
              <a:gd name="T18" fmla="*/ 118 w 230"/>
              <a:gd name="T19" fmla="*/ 86 h 156"/>
              <a:gd name="T20" fmla="*/ 104 w 230"/>
              <a:gd name="T21" fmla="*/ 77 h 156"/>
              <a:gd name="T22" fmla="*/ 91 w 230"/>
              <a:gd name="T23" fmla="*/ 69 h 156"/>
              <a:gd name="T24" fmla="*/ 77 w 230"/>
              <a:gd name="T25" fmla="*/ 59 h 156"/>
              <a:gd name="T26" fmla="*/ 63 w 230"/>
              <a:gd name="T27" fmla="*/ 47 h 156"/>
              <a:gd name="T28" fmla="*/ 50 w 230"/>
              <a:gd name="T29" fmla="*/ 36 h 156"/>
              <a:gd name="T30" fmla="*/ 36 w 230"/>
              <a:gd name="T31" fmla="*/ 25 h 156"/>
              <a:gd name="T32" fmla="*/ 22 w 230"/>
              <a:gd name="T33" fmla="*/ 12 h 156"/>
              <a:gd name="T34" fmla="*/ 10 w 230"/>
              <a:gd name="T35" fmla="*/ 0 h 156"/>
              <a:gd name="T36" fmla="*/ 0 w 230"/>
              <a:gd name="T37" fmla="*/ 7 h 156"/>
              <a:gd name="T38" fmla="*/ 15 w 230"/>
              <a:gd name="T39" fmla="*/ 22 h 156"/>
              <a:gd name="T40" fmla="*/ 28 w 230"/>
              <a:gd name="T41" fmla="*/ 35 h 156"/>
              <a:gd name="T42" fmla="*/ 42 w 230"/>
              <a:gd name="T43" fmla="*/ 46 h 156"/>
              <a:gd name="T44" fmla="*/ 56 w 230"/>
              <a:gd name="T45" fmla="*/ 57 h 156"/>
              <a:gd name="T46" fmla="*/ 69 w 230"/>
              <a:gd name="T47" fmla="*/ 69 h 156"/>
              <a:gd name="T48" fmla="*/ 83 w 230"/>
              <a:gd name="T49" fmla="*/ 79 h 156"/>
              <a:gd name="T50" fmla="*/ 97 w 230"/>
              <a:gd name="T51" fmla="*/ 87 h 156"/>
              <a:gd name="T52" fmla="*/ 111 w 230"/>
              <a:gd name="T53" fmla="*/ 96 h 156"/>
              <a:gd name="T54" fmla="*/ 124 w 230"/>
              <a:gd name="T55" fmla="*/ 105 h 156"/>
              <a:gd name="T56" fmla="*/ 138 w 230"/>
              <a:gd name="T57" fmla="*/ 112 h 156"/>
              <a:gd name="T58" fmla="*/ 152 w 230"/>
              <a:gd name="T59" fmla="*/ 121 h 156"/>
              <a:gd name="T60" fmla="*/ 167 w 230"/>
              <a:gd name="T61" fmla="*/ 128 h 156"/>
              <a:gd name="T62" fmla="*/ 180 w 230"/>
              <a:gd name="T63" fmla="*/ 135 h 156"/>
              <a:gd name="T64" fmla="*/ 194 w 230"/>
              <a:gd name="T65" fmla="*/ 142 h 156"/>
              <a:gd name="T66" fmla="*/ 208 w 230"/>
              <a:gd name="T67" fmla="*/ 150 h 156"/>
              <a:gd name="T68" fmla="*/ 222 w 230"/>
              <a:gd name="T69" fmla="*/ 156 h 156"/>
              <a:gd name="T70" fmla="*/ 218 w 230"/>
              <a:gd name="T71" fmla="*/ 151 h 156"/>
              <a:gd name="T72" fmla="*/ 222 w 230"/>
              <a:gd name="T73" fmla="*/ 156 h 156"/>
              <a:gd name="T74" fmla="*/ 225 w 230"/>
              <a:gd name="T75" fmla="*/ 156 h 156"/>
              <a:gd name="T76" fmla="*/ 229 w 230"/>
              <a:gd name="T77" fmla="*/ 152 h 156"/>
              <a:gd name="T78" fmla="*/ 229 w 230"/>
              <a:gd name="T79" fmla="*/ 148 h 156"/>
              <a:gd name="T80" fmla="*/ 227 w 230"/>
              <a:gd name="T81" fmla="*/ 146 h 156"/>
              <a:gd name="T82" fmla="*/ 230 w 230"/>
              <a:gd name="T83" fmla="*/ 15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0" h="156">
                <a:moveTo>
                  <a:pt x="230" y="151"/>
                </a:moveTo>
                <a:lnTo>
                  <a:pt x="227" y="146"/>
                </a:lnTo>
                <a:lnTo>
                  <a:pt x="213" y="140"/>
                </a:lnTo>
                <a:lnTo>
                  <a:pt x="199" y="132"/>
                </a:lnTo>
                <a:lnTo>
                  <a:pt x="185" y="125"/>
                </a:lnTo>
                <a:lnTo>
                  <a:pt x="172" y="118"/>
                </a:lnTo>
                <a:lnTo>
                  <a:pt x="159" y="111"/>
                </a:lnTo>
                <a:lnTo>
                  <a:pt x="146" y="102"/>
                </a:lnTo>
                <a:lnTo>
                  <a:pt x="132" y="95"/>
                </a:lnTo>
                <a:lnTo>
                  <a:pt x="118" y="86"/>
                </a:lnTo>
                <a:lnTo>
                  <a:pt x="104" y="77"/>
                </a:lnTo>
                <a:lnTo>
                  <a:pt x="91" y="69"/>
                </a:lnTo>
                <a:lnTo>
                  <a:pt x="77" y="59"/>
                </a:lnTo>
                <a:lnTo>
                  <a:pt x="63" y="47"/>
                </a:lnTo>
                <a:lnTo>
                  <a:pt x="50" y="36"/>
                </a:lnTo>
                <a:lnTo>
                  <a:pt x="36" y="25"/>
                </a:lnTo>
                <a:lnTo>
                  <a:pt x="22" y="12"/>
                </a:lnTo>
                <a:lnTo>
                  <a:pt x="10" y="0"/>
                </a:lnTo>
                <a:lnTo>
                  <a:pt x="0" y="7"/>
                </a:lnTo>
                <a:lnTo>
                  <a:pt x="15" y="22"/>
                </a:lnTo>
                <a:lnTo>
                  <a:pt x="28" y="35"/>
                </a:lnTo>
                <a:lnTo>
                  <a:pt x="42" y="46"/>
                </a:lnTo>
                <a:lnTo>
                  <a:pt x="56" y="57"/>
                </a:lnTo>
                <a:lnTo>
                  <a:pt x="69" y="69"/>
                </a:lnTo>
                <a:lnTo>
                  <a:pt x="83" y="79"/>
                </a:lnTo>
                <a:lnTo>
                  <a:pt x="97" y="87"/>
                </a:lnTo>
                <a:lnTo>
                  <a:pt x="111" y="96"/>
                </a:lnTo>
                <a:lnTo>
                  <a:pt x="124" y="105"/>
                </a:lnTo>
                <a:lnTo>
                  <a:pt x="138" y="112"/>
                </a:lnTo>
                <a:lnTo>
                  <a:pt x="152" y="121"/>
                </a:lnTo>
                <a:lnTo>
                  <a:pt x="167" y="128"/>
                </a:lnTo>
                <a:lnTo>
                  <a:pt x="180" y="135"/>
                </a:lnTo>
                <a:lnTo>
                  <a:pt x="194" y="142"/>
                </a:lnTo>
                <a:lnTo>
                  <a:pt x="208" y="150"/>
                </a:lnTo>
                <a:lnTo>
                  <a:pt x="222" y="156"/>
                </a:lnTo>
                <a:lnTo>
                  <a:pt x="218" y="151"/>
                </a:lnTo>
                <a:lnTo>
                  <a:pt x="222" y="156"/>
                </a:lnTo>
                <a:lnTo>
                  <a:pt x="225" y="156"/>
                </a:lnTo>
                <a:lnTo>
                  <a:pt x="229" y="152"/>
                </a:lnTo>
                <a:lnTo>
                  <a:pt x="229" y="148"/>
                </a:lnTo>
                <a:lnTo>
                  <a:pt x="227" y="146"/>
                </a:lnTo>
                <a:lnTo>
                  <a:pt x="230"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4" name="Freeform 206">
            <a:extLst>
              <a:ext uri="{FF2B5EF4-FFF2-40B4-BE49-F238E27FC236}">
                <a16:creationId xmlns:a16="http://schemas.microsoft.com/office/drawing/2014/main" id="{DDA08939-B041-8CBF-C27F-4211AA6C86F7}"/>
              </a:ext>
            </a:extLst>
          </p:cNvPr>
          <p:cNvSpPr>
            <a:spLocks noChangeAspect="1"/>
          </p:cNvSpPr>
          <p:nvPr/>
        </p:nvSpPr>
        <p:spPr bwMode="auto">
          <a:xfrm>
            <a:off x="8482013" y="3788914"/>
            <a:ext cx="9525" cy="117475"/>
          </a:xfrm>
          <a:custGeom>
            <a:avLst/>
            <a:gdLst>
              <a:gd name="T0" fmla="*/ 10 w 12"/>
              <a:gd name="T1" fmla="*/ 142 h 152"/>
              <a:gd name="T2" fmla="*/ 12 w 12"/>
              <a:gd name="T3" fmla="*/ 147 h 152"/>
              <a:gd name="T4" fmla="*/ 12 w 12"/>
              <a:gd name="T5" fmla="*/ 0 h 152"/>
              <a:gd name="T6" fmla="*/ 0 w 12"/>
              <a:gd name="T7" fmla="*/ 0 h 152"/>
              <a:gd name="T8" fmla="*/ 0 w 12"/>
              <a:gd name="T9" fmla="*/ 147 h 152"/>
              <a:gd name="T10" fmla="*/ 2 w 12"/>
              <a:gd name="T11" fmla="*/ 152 h 152"/>
              <a:gd name="T12" fmla="*/ 0 w 12"/>
              <a:gd name="T13" fmla="*/ 147 h 152"/>
              <a:gd name="T14" fmla="*/ 2 w 12"/>
              <a:gd name="T15" fmla="*/ 151 h 152"/>
              <a:gd name="T16" fmla="*/ 6 w 12"/>
              <a:gd name="T17" fmla="*/ 152 h 152"/>
              <a:gd name="T18" fmla="*/ 10 w 12"/>
              <a:gd name="T19" fmla="*/ 151 h 152"/>
              <a:gd name="T20" fmla="*/ 12 w 12"/>
              <a:gd name="T21" fmla="*/ 147 h 152"/>
              <a:gd name="T22" fmla="*/ 10 w 12"/>
              <a:gd name="T23" fmla="*/ 1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152">
                <a:moveTo>
                  <a:pt x="10" y="142"/>
                </a:moveTo>
                <a:lnTo>
                  <a:pt x="12" y="147"/>
                </a:lnTo>
                <a:lnTo>
                  <a:pt x="12" y="0"/>
                </a:lnTo>
                <a:lnTo>
                  <a:pt x="0" y="0"/>
                </a:lnTo>
                <a:lnTo>
                  <a:pt x="0" y="147"/>
                </a:lnTo>
                <a:lnTo>
                  <a:pt x="2" y="152"/>
                </a:lnTo>
                <a:lnTo>
                  <a:pt x="0" y="147"/>
                </a:lnTo>
                <a:lnTo>
                  <a:pt x="2" y="151"/>
                </a:lnTo>
                <a:lnTo>
                  <a:pt x="6" y="152"/>
                </a:lnTo>
                <a:lnTo>
                  <a:pt x="10" y="151"/>
                </a:lnTo>
                <a:lnTo>
                  <a:pt x="12" y="147"/>
                </a:lnTo>
                <a:lnTo>
                  <a:pt x="10"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5" name="Freeform 207">
            <a:extLst>
              <a:ext uri="{FF2B5EF4-FFF2-40B4-BE49-F238E27FC236}">
                <a16:creationId xmlns:a16="http://schemas.microsoft.com/office/drawing/2014/main" id="{C2CDA6AE-1321-F57D-A05B-622522668254}"/>
              </a:ext>
            </a:extLst>
          </p:cNvPr>
          <p:cNvSpPr>
            <a:spLocks noChangeAspect="1"/>
          </p:cNvSpPr>
          <p:nvPr/>
        </p:nvSpPr>
        <p:spPr bwMode="auto">
          <a:xfrm>
            <a:off x="8485188" y="3898451"/>
            <a:ext cx="74612" cy="63500"/>
          </a:xfrm>
          <a:custGeom>
            <a:avLst/>
            <a:gdLst>
              <a:gd name="T0" fmla="*/ 100 w 100"/>
              <a:gd name="T1" fmla="*/ 79 h 85"/>
              <a:gd name="T2" fmla="*/ 98 w 100"/>
              <a:gd name="T3" fmla="*/ 74 h 85"/>
              <a:gd name="T4" fmla="*/ 8 w 100"/>
              <a:gd name="T5" fmla="*/ 0 h 85"/>
              <a:gd name="T6" fmla="*/ 0 w 100"/>
              <a:gd name="T7" fmla="*/ 10 h 85"/>
              <a:gd name="T8" fmla="*/ 90 w 100"/>
              <a:gd name="T9" fmla="*/ 84 h 85"/>
              <a:gd name="T10" fmla="*/ 88 w 100"/>
              <a:gd name="T11" fmla="*/ 79 h 85"/>
              <a:gd name="T12" fmla="*/ 90 w 100"/>
              <a:gd name="T13" fmla="*/ 84 h 85"/>
              <a:gd name="T14" fmla="*/ 95 w 100"/>
              <a:gd name="T15" fmla="*/ 85 h 85"/>
              <a:gd name="T16" fmla="*/ 99 w 100"/>
              <a:gd name="T17" fmla="*/ 82 h 85"/>
              <a:gd name="T18" fmla="*/ 100 w 100"/>
              <a:gd name="T19" fmla="*/ 77 h 85"/>
              <a:gd name="T20" fmla="*/ 98 w 100"/>
              <a:gd name="T21" fmla="*/ 74 h 85"/>
              <a:gd name="T22" fmla="*/ 100 w 100"/>
              <a:gd name="T23" fmla="*/ 7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85">
                <a:moveTo>
                  <a:pt x="100" y="79"/>
                </a:moveTo>
                <a:lnTo>
                  <a:pt x="98" y="74"/>
                </a:lnTo>
                <a:lnTo>
                  <a:pt x="8" y="0"/>
                </a:lnTo>
                <a:lnTo>
                  <a:pt x="0" y="10"/>
                </a:lnTo>
                <a:lnTo>
                  <a:pt x="90" y="84"/>
                </a:lnTo>
                <a:lnTo>
                  <a:pt x="88" y="79"/>
                </a:lnTo>
                <a:lnTo>
                  <a:pt x="90" y="84"/>
                </a:lnTo>
                <a:lnTo>
                  <a:pt x="95" y="85"/>
                </a:lnTo>
                <a:lnTo>
                  <a:pt x="99" y="82"/>
                </a:lnTo>
                <a:lnTo>
                  <a:pt x="100" y="77"/>
                </a:lnTo>
                <a:lnTo>
                  <a:pt x="98" y="74"/>
                </a:lnTo>
                <a:lnTo>
                  <a:pt x="100" y="79"/>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6" name="Freeform 208">
            <a:extLst>
              <a:ext uri="{FF2B5EF4-FFF2-40B4-BE49-F238E27FC236}">
                <a16:creationId xmlns:a16="http://schemas.microsoft.com/office/drawing/2014/main" id="{1F29C8C4-006A-74E4-6D5E-D11AEC819E7F}"/>
              </a:ext>
            </a:extLst>
          </p:cNvPr>
          <p:cNvSpPr>
            <a:spLocks noChangeAspect="1"/>
          </p:cNvSpPr>
          <p:nvPr/>
        </p:nvSpPr>
        <p:spPr bwMode="auto">
          <a:xfrm>
            <a:off x="8520113" y="3957189"/>
            <a:ext cx="39687" cy="273050"/>
          </a:xfrm>
          <a:custGeom>
            <a:avLst/>
            <a:gdLst>
              <a:gd name="T0" fmla="*/ 0 w 53"/>
              <a:gd name="T1" fmla="*/ 358 h 363"/>
              <a:gd name="T2" fmla="*/ 12 w 53"/>
              <a:gd name="T3" fmla="*/ 359 h 363"/>
              <a:gd name="T4" fmla="*/ 16 w 53"/>
              <a:gd name="T5" fmla="*/ 333 h 363"/>
              <a:gd name="T6" fmla="*/ 20 w 53"/>
              <a:gd name="T7" fmla="*/ 308 h 363"/>
              <a:gd name="T8" fmla="*/ 23 w 53"/>
              <a:gd name="T9" fmla="*/ 283 h 363"/>
              <a:gd name="T10" fmla="*/ 27 w 53"/>
              <a:gd name="T11" fmla="*/ 258 h 363"/>
              <a:gd name="T12" fmla="*/ 31 w 53"/>
              <a:gd name="T13" fmla="*/ 234 h 363"/>
              <a:gd name="T14" fmla="*/ 35 w 53"/>
              <a:gd name="T15" fmla="*/ 211 h 363"/>
              <a:gd name="T16" fmla="*/ 38 w 53"/>
              <a:gd name="T17" fmla="*/ 187 h 363"/>
              <a:gd name="T18" fmla="*/ 41 w 53"/>
              <a:gd name="T19" fmla="*/ 164 h 363"/>
              <a:gd name="T20" fmla="*/ 44 w 53"/>
              <a:gd name="T21" fmla="*/ 142 h 363"/>
              <a:gd name="T22" fmla="*/ 47 w 53"/>
              <a:gd name="T23" fmla="*/ 121 h 363"/>
              <a:gd name="T24" fmla="*/ 49 w 53"/>
              <a:gd name="T25" fmla="*/ 98 h 363"/>
              <a:gd name="T26" fmla="*/ 51 w 53"/>
              <a:gd name="T27" fmla="*/ 77 h 363"/>
              <a:gd name="T28" fmla="*/ 52 w 53"/>
              <a:gd name="T29" fmla="*/ 57 h 363"/>
              <a:gd name="T30" fmla="*/ 53 w 53"/>
              <a:gd name="T31" fmla="*/ 37 h 363"/>
              <a:gd name="T32" fmla="*/ 53 w 53"/>
              <a:gd name="T33" fmla="*/ 18 h 363"/>
              <a:gd name="T34" fmla="*/ 53 w 53"/>
              <a:gd name="T35" fmla="*/ 0 h 363"/>
              <a:gd name="T36" fmla="*/ 41 w 53"/>
              <a:gd name="T37" fmla="*/ 0 h 363"/>
              <a:gd name="T38" fmla="*/ 41 w 53"/>
              <a:gd name="T39" fmla="*/ 18 h 363"/>
              <a:gd name="T40" fmla="*/ 41 w 53"/>
              <a:gd name="T41" fmla="*/ 37 h 363"/>
              <a:gd name="T42" fmla="*/ 39 w 53"/>
              <a:gd name="T43" fmla="*/ 57 h 363"/>
              <a:gd name="T44" fmla="*/ 38 w 53"/>
              <a:gd name="T45" fmla="*/ 77 h 363"/>
              <a:gd name="T46" fmla="*/ 37 w 53"/>
              <a:gd name="T47" fmla="*/ 98 h 363"/>
              <a:gd name="T48" fmla="*/ 35 w 53"/>
              <a:gd name="T49" fmla="*/ 118 h 363"/>
              <a:gd name="T50" fmla="*/ 32 w 53"/>
              <a:gd name="T51" fmla="*/ 139 h 363"/>
              <a:gd name="T52" fmla="*/ 28 w 53"/>
              <a:gd name="T53" fmla="*/ 162 h 363"/>
              <a:gd name="T54" fmla="*/ 26 w 53"/>
              <a:gd name="T55" fmla="*/ 184 h 363"/>
              <a:gd name="T56" fmla="*/ 22 w 53"/>
              <a:gd name="T57" fmla="*/ 208 h 363"/>
              <a:gd name="T58" fmla="*/ 18 w 53"/>
              <a:gd name="T59" fmla="*/ 232 h 363"/>
              <a:gd name="T60" fmla="*/ 15 w 53"/>
              <a:gd name="T61" fmla="*/ 256 h 363"/>
              <a:gd name="T62" fmla="*/ 11 w 53"/>
              <a:gd name="T63" fmla="*/ 280 h 363"/>
              <a:gd name="T64" fmla="*/ 7 w 53"/>
              <a:gd name="T65" fmla="*/ 305 h 363"/>
              <a:gd name="T66" fmla="*/ 3 w 53"/>
              <a:gd name="T67" fmla="*/ 330 h 363"/>
              <a:gd name="T68" fmla="*/ 0 w 53"/>
              <a:gd name="T69" fmla="*/ 357 h 363"/>
              <a:gd name="T70" fmla="*/ 12 w 53"/>
              <a:gd name="T71" fmla="*/ 358 h 363"/>
              <a:gd name="T72" fmla="*/ 0 w 53"/>
              <a:gd name="T73" fmla="*/ 357 h 363"/>
              <a:gd name="T74" fmla="*/ 1 w 53"/>
              <a:gd name="T75" fmla="*/ 362 h 363"/>
              <a:gd name="T76" fmla="*/ 5 w 53"/>
              <a:gd name="T77" fmla="*/ 363 h 363"/>
              <a:gd name="T78" fmla="*/ 10 w 53"/>
              <a:gd name="T79" fmla="*/ 363 h 363"/>
              <a:gd name="T80" fmla="*/ 12 w 53"/>
              <a:gd name="T81" fmla="*/ 359 h 363"/>
              <a:gd name="T82" fmla="*/ 0 w 53"/>
              <a:gd name="T83" fmla="*/ 358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3" h="363">
                <a:moveTo>
                  <a:pt x="0" y="358"/>
                </a:moveTo>
                <a:lnTo>
                  <a:pt x="12" y="359"/>
                </a:lnTo>
                <a:lnTo>
                  <a:pt x="16" y="333"/>
                </a:lnTo>
                <a:lnTo>
                  <a:pt x="20" y="308"/>
                </a:lnTo>
                <a:lnTo>
                  <a:pt x="23" y="283"/>
                </a:lnTo>
                <a:lnTo>
                  <a:pt x="27" y="258"/>
                </a:lnTo>
                <a:lnTo>
                  <a:pt x="31" y="234"/>
                </a:lnTo>
                <a:lnTo>
                  <a:pt x="35" y="211"/>
                </a:lnTo>
                <a:lnTo>
                  <a:pt x="38" y="187"/>
                </a:lnTo>
                <a:lnTo>
                  <a:pt x="41" y="164"/>
                </a:lnTo>
                <a:lnTo>
                  <a:pt x="44" y="142"/>
                </a:lnTo>
                <a:lnTo>
                  <a:pt x="47" y="121"/>
                </a:lnTo>
                <a:lnTo>
                  <a:pt x="49" y="98"/>
                </a:lnTo>
                <a:lnTo>
                  <a:pt x="51" y="77"/>
                </a:lnTo>
                <a:lnTo>
                  <a:pt x="52" y="57"/>
                </a:lnTo>
                <a:lnTo>
                  <a:pt x="53" y="37"/>
                </a:lnTo>
                <a:lnTo>
                  <a:pt x="53" y="18"/>
                </a:lnTo>
                <a:lnTo>
                  <a:pt x="53" y="0"/>
                </a:lnTo>
                <a:lnTo>
                  <a:pt x="41" y="0"/>
                </a:lnTo>
                <a:lnTo>
                  <a:pt x="41" y="18"/>
                </a:lnTo>
                <a:lnTo>
                  <a:pt x="41" y="37"/>
                </a:lnTo>
                <a:lnTo>
                  <a:pt x="39" y="57"/>
                </a:lnTo>
                <a:lnTo>
                  <a:pt x="38" y="77"/>
                </a:lnTo>
                <a:lnTo>
                  <a:pt x="37" y="98"/>
                </a:lnTo>
                <a:lnTo>
                  <a:pt x="35" y="118"/>
                </a:lnTo>
                <a:lnTo>
                  <a:pt x="32" y="139"/>
                </a:lnTo>
                <a:lnTo>
                  <a:pt x="28" y="162"/>
                </a:lnTo>
                <a:lnTo>
                  <a:pt x="26" y="184"/>
                </a:lnTo>
                <a:lnTo>
                  <a:pt x="22" y="208"/>
                </a:lnTo>
                <a:lnTo>
                  <a:pt x="18" y="232"/>
                </a:lnTo>
                <a:lnTo>
                  <a:pt x="15" y="256"/>
                </a:lnTo>
                <a:lnTo>
                  <a:pt x="11" y="280"/>
                </a:lnTo>
                <a:lnTo>
                  <a:pt x="7" y="305"/>
                </a:lnTo>
                <a:lnTo>
                  <a:pt x="3" y="330"/>
                </a:lnTo>
                <a:lnTo>
                  <a:pt x="0" y="357"/>
                </a:lnTo>
                <a:lnTo>
                  <a:pt x="12" y="358"/>
                </a:lnTo>
                <a:lnTo>
                  <a:pt x="0" y="357"/>
                </a:lnTo>
                <a:lnTo>
                  <a:pt x="1" y="362"/>
                </a:lnTo>
                <a:lnTo>
                  <a:pt x="5" y="363"/>
                </a:lnTo>
                <a:lnTo>
                  <a:pt x="10" y="363"/>
                </a:lnTo>
                <a:lnTo>
                  <a:pt x="12" y="359"/>
                </a:lnTo>
                <a:lnTo>
                  <a:pt x="0" y="358"/>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7" name="Freeform 209">
            <a:extLst>
              <a:ext uri="{FF2B5EF4-FFF2-40B4-BE49-F238E27FC236}">
                <a16:creationId xmlns:a16="http://schemas.microsoft.com/office/drawing/2014/main" id="{25310414-AA43-93AE-1BE4-1FFDDD20240A}"/>
              </a:ext>
            </a:extLst>
          </p:cNvPr>
          <p:cNvSpPr>
            <a:spLocks noChangeAspect="1"/>
          </p:cNvSpPr>
          <p:nvPr/>
        </p:nvSpPr>
        <p:spPr bwMode="auto">
          <a:xfrm>
            <a:off x="3614738" y="3250751"/>
            <a:ext cx="4551362" cy="1516063"/>
          </a:xfrm>
          <a:custGeom>
            <a:avLst/>
            <a:gdLst>
              <a:gd name="T0" fmla="*/ 5649 w 6037"/>
              <a:gd name="T1" fmla="*/ 461 h 2012"/>
              <a:gd name="T2" fmla="*/ 5330 w 6037"/>
              <a:gd name="T3" fmla="*/ 556 h 2012"/>
              <a:gd name="T4" fmla="*/ 4989 w 6037"/>
              <a:gd name="T5" fmla="*/ 632 h 2012"/>
              <a:gd name="T6" fmla="*/ 4628 w 6037"/>
              <a:gd name="T7" fmla="*/ 689 h 2012"/>
              <a:gd name="T8" fmla="*/ 4251 w 6037"/>
              <a:gd name="T9" fmla="*/ 728 h 2012"/>
              <a:gd name="T10" fmla="*/ 3863 w 6037"/>
              <a:gd name="T11" fmla="*/ 748 h 2012"/>
              <a:gd name="T12" fmla="*/ 3468 w 6037"/>
              <a:gd name="T13" fmla="*/ 752 h 2012"/>
              <a:gd name="T14" fmla="*/ 3069 w 6037"/>
              <a:gd name="T15" fmla="*/ 738 h 2012"/>
              <a:gd name="T16" fmla="*/ 2669 w 6037"/>
              <a:gd name="T17" fmla="*/ 708 h 2012"/>
              <a:gd name="T18" fmla="*/ 2275 w 6037"/>
              <a:gd name="T19" fmla="*/ 662 h 2012"/>
              <a:gd name="T20" fmla="*/ 1890 w 6037"/>
              <a:gd name="T21" fmla="*/ 600 h 2012"/>
              <a:gd name="T22" fmla="*/ 1517 w 6037"/>
              <a:gd name="T23" fmla="*/ 522 h 2012"/>
              <a:gd name="T24" fmla="*/ 1159 w 6037"/>
              <a:gd name="T25" fmla="*/ 430 h 2012"/>
              <a:gd name="T26" fmla="*/ 822 w 6037"/>
              <a:gd name="T27" fmla="*/ 324 h 2012"/>
              <a:gd name="T28" fmla="*/ 509 w 6037"/>
              <a:gd name="T29" fmla="*/ 204 h 2012"/>
              <a:gd name="T30" fmla="*/ 224 w 6037"/>
              <a:gd name="T31" fmla="*/ 71 h 2012"/>
              <a:gd name="T32" fmla="*/ 85 w 6037"/>
              <a:gd name="T33" fmla="*/ 38 h 2012"/>
              <a:gd name="T34" fmla="*/ 67 w 6037"/>
              <a:gd name="T35" fmla="*/ 116 h 2012"/>
              <a:gd name="T36" fmla="*/ 52 w 6037"/>
              <a:gd name="T37" fmla="*/ 193 h 2012"/>
              <a:gd name="T38" fmla="*/ 40 w 6037"/>
              <a:gd name="T39" fmla="*/ 271 h 2012"/>
              <a:gd name="T40" fmla="*/ 27 w 6037"/>
              <a:gd name="T41" fmla="*/ 349 h 2012"/>
              <a:gd name="T42" fmla="*/ 19 w 6037"/>
              <a:gd name="T43" fmla="*/ 426 h 2012"/>
              <a:gd name="T44" fmla="*/ 11 w 6037"/>
              <a:gd name="T45" fmla="*/ 505 h 2012"/>
              <a:gd name="T46" fmla="*/ 5 w 6037"/>
              <a:gd name="T47" fmla="*/ 582 h 2012"/>
              <a:gd name="T48" fmla="*/ 1 w 6037"/>
              <a:gd name="T49" fmla="*/ 661 h 2012"/>
              <a:gd name="T50" fmla="*/ 0 w 6037"/>
              <a:gd name="T51" fmla="*/ 738 h 2012"/>
              <a:gd name="T52" fmla="*/ 0 w 6037"/>
              <a:gd name="T53" fmla="*/ 817 h 2012"/>
              <a:gd name="T54" fmla="*/ 4 w 6037"/>
              <a:gd name="T55" fmla="*/ 895 h 2012"/>
              <a:gd name="T56" fmla="*/ 9 w 6037"/>
              <a:gd name="T57" fmla="*/ 973 h 2012"/>
              <a:gd name="T58" fmla="*/ 15 w 6037"/>
              <a:gd name="T59" fmla="*/ 1051 h 2012"/>
              <a:gd name="T60" fmla="*/ 25 w 6037"/>
              <a:gd name="T61" fmla="*/ 1130 h 2012"/>
              <a:gd name="T62" fmla="*/ 37 w 6037"/>
              <a:gd name="T63" fmla="*/ 1208 h 2012"/>
              <a:gd name="T64" fmla="*/ 174 w 6037"/>
              <a:gd name="T65" fmla="*/ 1320 h 2012"/>
              <a:gd name="T66" fmla="*/ 461 w 6037"/>
              <a:gd name="T67" fmla="*/ 1454 h 2012"/>
              <a:gd name="T68" fmla="*/ 778 w 6037"/>
              <a:gd name="T69" fmla="*/ 1575 h 2012"/>
              <a:gd name="T70" fmla="*/ 1120 w 6037"/>
              <a:gd name="T71" fmla="*/ 1683 h 2012"/>
              <a:gd name="T72" fmla="*/ 1483 w 6037"/>
              <a:gd name="T73" fmla="*/ 1776 h 2012"/>
              <a:gd name="T74" fmla="*/ 1865 w 6037"/>
              <a:gd name="T75" fmla="*/ 1855 h 2012"/>
              <a:gd name="T76" fmla="*/ 2258 w 6037"/>
              <a:gd name="T77" fmla="*/ 1918 h 2012"/>
              <a:gd name="T78" fmla="*/ 2661 w 6037"/>
              <a:gd name="T79" fmla="*/ 1966 h 2012"/>
              <a:gd name="T80" fmla="*/ 3069 w 6037"/>
              <a:gd name="T81" fmla="*/ 1997 h 2012"/>
              <a:gd name="T82" fmla="*/ 3477 w 6037"/>
              <a:gd name="T83" fmla="*/ 2011 h 2012"/>
              <a:gd name="T84" fmla="*/ 3881 w 6037"/>
              <a:gd name="T85" fmla="*/ 2008 h 2012"/>
              <a:gd name="T86" fmla="*/ 4278 w 6037"/>
              <a:gd name="T87" fmla="*/ 1988 h 2012"/>
              <a:gd name="T88" fmla="*/ 4662 w 6037"/>
              <a:gd name="T89" fmla="*/ 1950 h 2012"/>
              <a:gd name="T90" fmla="*/ 5030 w 6037"/>
              <a:gd name="T91" fmla="*/ 1892 h 2012"/>
              <a:gd name="T92" fmla="*/ 5378 w 6037"/>
              <a:gd name="T93" fmla="*/ 1815 h 2012"/>
              <a:gd name="T94" fmla="*/ 5702 w 6037"/>
              <a:gd name="T95" fmla="*/ 1719 h 2012"/>
              <a:gd name="T96" fmla="*/ 6037 w 6037"/>
              <a:gd name="T97" fmla="*/ 1034 h 20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037" h="2012">
                <a:moveTo>
                  <a:pt x="5798" y="406"/>
                </a:moveTo>
                <a:lnTo>
                  <a:pt x="5649" y="461"/>
                </a:lnTo>
                <a:lnTo>
                  <a:pt x="5493" y="511"/>
                </a:lnTo>
                <a:lnTo>
                  <a:pt x="5330" y="556"/>
                </a:lnTo>
                <a:lnTo>
                  <a:pt x="5162" y="597"/>
                </a:lnTo>
                <a:lnTo>
                  <a:pt x="4989" y="632"/>
                </a:lnTo>
                <a:lnTo>
                  <a:pt x="4810" y="663"/>
                </a:lnTo>
                <a:lnTo>
                  <a:pt x="4628" y="689"/>
                </a:lnTo>
                <a:lnTo>
                  <a:pt x="4441" y="711"/>
                </a:lnTo>
                <a:lnTo>
                  <a:pt x="4251" y="728"/>
                </a:lnTo>
                <a:lnTo>
                  <a:pt x="4058" y="741"/>
                </a:lnTo>
                <a:lnTo>
                  <a:pt x="3863" y="748"/>
                </a:lnTo>
                <a:lnTo>
                  <a:pt x="3666" y="752"/>
                </a:lnTo>
                <a:lnTo>
                  <a:pt x="3468" y="752"/>
                </a:lnTo>
                <a:lnTo>
                  <a:pt x="3268" y="747"/>
                </a:lnTo>
                <a:lnTo>
                  <a:pt x="3069" y="738"/>
                </a:lnTo>
                <a:lnTo>
                  <a:pt x="2869" y="724"/>
                </a:lnTo>
                <a:lnTo>
                  <a:pt x="2669" y="708"/>
                </a:lnTo>
                <a:lnTo>
                  <a:pt x="2472" y="687"/>
                </a:lnTo>
                <a:lnTo>
                  <a:pt x="2275" y="662"/>
                </a:lnTo>
                <a:lnTo>
                  <a:pt x="2082" y="632"/>
                </a:lnTo>
                <a:lnTo>
                  <a:pt x="1890" y="600"/>
                </a:lnTo>
                <a:lnTo>
                  <a:pt x="1701" y="562"/>
                </a:lnTo>
                <a:lnTo>
                  <a:pt x="1517" y="522"/>
                </a:lnTo>
                <a:lnTo>
                  <a:pt x="1336" y="479"/>
                </a:lnTo>
                <a:lnTo>
                  <a:pt x="1159" y="430"/>
                </a:lnTo>
                <a:lnTo>
                  <a:pt x="988" y="379"/>
                </a:lnTo>
                <a:lnTo>
                  <a:pt x="822" y="324"/>
                </a:lnTo>
                <a:lnTo>
                  <a:pt x="662" y="267"/>
                </a:lnTo>
                <a:lnTo>
                  <a:pt x="509" y="204"/>
                </a:lnTo>
                <a:lnTo>
                  <a:pt x="363" y="139"/>
                </a:lnTo>
                <a:lnTo>
                  <a:pt x="224" y="71"/>
                </a:lnTo>
                <a:lnTo>
                  <a:pt x="93" y="0"/>
                </a:lnTo>
                <a:lnTo>
                  <a:pt x="85" y="38"/>
                </a:lnTo>
                <a:lnTo>
                  <a:pt x="76" y="77"/>
                </a:lnTo>
                <a:lnTo>
                  <a:pt x="67" y="116"/>
                </a:lnTo>
                <a:lnTo>
                  <a:pt x="60" y="154"/>
                </a:lnTo>
                <a:lnTo>
                  <a:pt x="52" y="193"/>
                </a:lnTo>
                <a:lnTo>
                  <a:pt x="46" y="232"/>
                </a:lnTo>
                <a:lnTo>
                  <a:pt x="40" y="271"/>
                </a:lnTo>
                <a:lnTo>
                  <a:pt x="33" y="310"/>
                </a:lnTo>
                <a:lnTo>
                  <a:pt x="27" y="349"/>
                </a:lnTo>
                <a:lnTo>
                  <a:pt x="22" y="388"/>
                </a:lnTo>
                <a:lnTo>
                  <a:pt x="19" y="426"/>
                </a:lnTo>
                <a:lnTo>
                  <a:pt x="15" y="466"/>
                </a:lnTo>
                <a:lnTo>
                  <a:pt x="11" y="505"/>
                </a:lnTo>
                <a:lnTo>
                  <a:pt x="7" y="543"/>
                </a:lnTo>
                <a:lnTo>
                  <a:pt x="5" y="582"/>
                </a:lnTo>
                <a:lnTo>
                  <a:pt x="4" y="621"/>
                </a:lnTo>
                <a:lnTo>
                  <a:pt x="1" y="661"/>
                </a:lnTo>
                <a:lnTo>
                  <a:pt x="0" y="699"/>
                </a:lnTo>
                <a:lnTo>
                  <a:pt x="0" y="738"/>
                </a:lnTo>
                <a:lnTo>
                  <a:pt x="0" y="778"/>
                </a:lnTo>
                <a:lnTo>
                  <a:pt x="0" y="817"/>
                </a:lnTo>
                <a:lnTo>
                  <a:pt x="1" y="855"/>
                </a:lnTo>
                <a:lnTo>
                  <a:pt x="4" y="895"/>
                </a:lnTo>
                <a:lnTo>
                  <a:pt x="5" y="934"/>
                </a:lnTo>
                <a:lnTo>
                  <a:pt x="9" y="973"/>
                </a:lnTo>
                <a:lnTo>
                  <a:pt x="11" y="1013"/>
                </a:lnTo>
                <a:lnTo>
                  <a:pt x="15" y="1051"/>
                </a:lnTo>
                <a:lnTo>
                  <a:pt x="20" y="1090"/>
                </a:lnTo>
                <a:lnTo>
                  <a:pt x="25" y="1130"/>
                </a:lnTo>
                <a:lnTo>
                  <a:pt x="31" y="1169"/>
                </a:lnTo>
                <a:lnTo>
                  <a:pt x="37" y="1208"/>
                </a:lnTo>
                <a:lnTo>
                  <a:pt x="43" y="1247"/>
                </a:lnTo>
                <a:lnTo>
                  <a:pt x="174" y="1320"/>
                </a:lnTo>
                <a:lnTo>
                  <a:pt x="314" y="1388"/>
                </a:lnTo>
                <a:lnTo>
                  <a:pt x="461" y="1454"/>
                </a:lnTo>
                <a:lnTo>
                  <a:pt x="616" y="1517"/>
                </a:lnTo>
                <a:lnTo>
                  <a:pt x="778" y="1575"/>
                </a:lnTo>
                <a:lnTo>
                  <a:pt x="945" y="1630"/>
                </a:lnTo>
                <a:lnTo>
                  <a:pt x="1120" y="1683"/>
                </a:lnTo>
                <a:lnTo>
                  <a:pt x="1300" y="1731"/>
                </a:lnTo>
                <a:lnTo>
                  <a:pt x="1483" y="1776"/>
                </a:lnTo>
                <a:lnTo>
                  <a:pt x="1671" y="1817"/>
                </a:lnTo>
                <a:lnTo>
                  <a:pt x="1865" y="1855"/>
                </a:lnTo>
                <a:lnTo>
                  <a:pt x="2059" y="1888"/>
                </a:lnTo>
                <a:lnTo>
                  <a:pt x="2258" y="1918"/>
                </a:lnTo>
                <a:lnTo>
                  <a:pt x="2459" y="1943"/>
                </a:lnTo>
                <a:lnTo>
                  <a:pt x="2661" y="1966"/>
                </a:lnTo>
                <a:lnTo>
                  <a:pt x="2864" y="1983"/>
                </a:lnTo>
                <a:lnTo>
                  <a:pt x="3069" y="1997"/>
                </a:lnTo>
                <a:lnTo>
                  <a:pt x="3272" y="2006"/>
                </a:lnTo>
                <a:lnTo>
                  <a:pt x="3477" y="2011"/>
                </a:lnTo>
                <a:lnTo>
                  <a:pt x="3679" y="2012"/>
                </a:lnTo>
                <a:lnTo>
                  <a:pt x="3881" y="2008"/>
                </a:lnTo>
                <a:lnTo>
                  <a:pt x="4080" y="2001"/>
                </a:lnTo>
                <a:lnTo>
                  <a:pt x="4278" y="1988"/>
                </a:lnTo>
                <a:lnTo>
                  <a:pt x="4471" y="1971"/>
                </a:lnTo>
                <a:lnTo>
                  <a:pt x="4662" y="1950"/>
                </a:lnTo>
                <a:lnTo>
                  <a:pt x="4848" y="1923"/>
                </a:lnTo>
                <a:lnTo>
                  <a:pt x="5030" y="1892"/>
                </a:lnTo>
                <a:lnTo>
                  <a:pt x="5207" y="1856"/>
                </a:lnTo>
                <a:lnTo>
                  <a:pt x="5378" y="1815"/>
                </a:lnTo>
                <a:lnTo>
                  <a:pt x="5544" y="1769"/>
                </a:lnTo>
                <a:lnTo>
                  <a:pt x="5702" y="1719"/>
                </a:lnTo>
                <a:lnTo>
                  <a:pt x="5853" y="1663"/>
                </a:lnTo>
                <a:lnTo>
                  <a:pt x="6037" y="1034"/>
                </a:lnTo>
                <a:lnTo>
                  <a:pt x="5798" y="40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8" name="Freeform 210">
            <a:extLst>
              <a:ext uri="{FF2B5EF4-FFF2-40B4-BE49-F238E27FC236}">
                <a16:creationId xmlns:a16="http://schemas.microsoft.com/office/drawing/2014/main" id="{1E9E864D-F875-C540-A0FC-175089E96404}"/>
              </a:ext>
            </a:extLst>
          </p:cNvPr>
          <p:cNvSpPr>
            <a:spLocks noChangeAspect="1"/>
          </p:cNvSpPr>
          <p:nvPr/>
        </p:nvSpPr>
        <p:spPr bwMode="auto">
          <a:xfrm>
            <a:off x="3679825" y="3239639"/>
            <a:ext cx="4308475" cy="584200"/>
          </a:xfrm>
          <a:custGeom>
            <a:avLst/>
            <a:gdLst>
              <a:gd name="T0" fmla="*/ 3 w 5717"/>
              <a:gd name="T1" fmla="*/ 21 h 775"/>
              <a:gd name="T2" fmla="*/ 274 w 5717"/>
              <a:gd name="T3" fmla="*/ 161 h 775"/>
              <a:gd name="T4" fmla="*/ 575 w 5717"/>
              <a:gd name="T5" fmla="*/ 289 h 775"/>
              <a:gd name="T6" fmla="*/ 900 w 5717"/>
              <a:gd name="T7" fmla="*/ 402 h 775"/>
              <a:gd name="T8" fmla="*/ 1248 w 5717"/>
              <a:gd name="T9" fmla="*/ 501 h 775"/>
              <a:gd name="T10" fmla="*/ 1615 w 5717"/>
              <a:gd name="T11" fmla="*/ 585 h 775"/>
              <a:gd name="T12" fmla="*/ 1996 w 5717"/>
              <a:gd name="T13" fmla="*/ 655 h 775"/>
              <a:gd name="T14" fmla="*/ 2386 w 5717"/>
              <a:gd name="T15" fmla="*/ 710 h 775"/>
              <a:gd name="T16" fmla="*/ 2783 w 5717"/>
              <a:gd name="T17" fmla="*/ 747 h 775"/>
              <a:gd name="T18" fmla="*/ 3183 w 5717"/>
              <a:gd name="T19" fmla="*/ 770 h 775"/>
              <a:gd name="T20" fmla="*/ 3581 w 5717"/>
              <a:gd name="T21" fmla="*/ 775 h 775"/>
              <a:gd name="T22" fmla="*/ 3973 w 5717"/>
              <a:gd name="T23" fmla="*/ 763 h 775"/>
              <a:gd name="T24" fmla="*/ 4357 w 5717"/>
              <a:gd name="T25" fmla="*/ 733 h 775"/>
              <a:gd name="T26" fmla="*/ 4726 w 5717"/>
              <a:gd name="T27" fmla="*/ 686 h 775"/>
              <a:gd name="T28" fmla="*/ 5080 w 5717"/>
              <a:gd name="T29" fmla="*/ 620 h 775"/>
              <a:gd name="T30" fmla="*/ 5410 w 5717"/>
              <a:gd name="T31" fmla="*/ 534 h 775"/>
              <a:gd name="T32" fmla="*/ 5717 w 5717"/>
              <a:gd name="T33" fmla="*/ 429 h 775"/>
              <a:gd name="T34" fmla="*/ 5561 w 5717"/>
              <a:gd name="T35" fmla="*/ 466 h 775"/>
              <a:gd name="T36" fmla="*/ 5243 w 5717"/>
              <a:gd name="T37" fmla="*/ 561 h 775"/>
              <a:gd name="T38" fmla="*/ 4902 w 5717"/>
              <a:gd name="T39" fmla="*/ 637 h 775"/>
              <a:gd name="T40" fmla="*/ 4542 w 5717"/>
              <a:gd name="T41" fmla="*/ 695 h 775"/>
              <a:gd name="T42" fmla="*/ 4165 w 5717"/>
              <a:gd name="T43" fmla="*/ 733 h 775"/>
              <a:gd name="T44" fmla="*/ 3778 w 5717"/>
              <a:gd name="T45" fmla="*/ 753 h 775"/>
              <a:gd name="T46" fmla="*/ 3383 w 5717"/>
              <a:gd name="T47" fmla="*/ 757 h 775"/>
              <a:gd name="T48" fmla="*/ 2984 w 5717"/>
              <a:gd name="T49" fmla="*/ 743 h 775"/>
              <a:gd name="T50" fmla="*/ 2586 w 5717"/>
              <a:gd name="T51" fmla="*/ 713 h 775"/>
              <a:gd name="T52" fmla="*/ 2192 w 5717"/>
              <a:gd name="T53" fmla="*/ 667 h 775"/>
              <a:gd name="T54" fmla="*/ 1806 w 5717"/>
              <a:gd name="T55" fmla="*/ 605 h 775"/>
              <a:gd name="T56" fmla="*/ 1434 w 5717"/>
              <a:gd name="T57" fmla="*/ 528 h 775"/>
              <a:gd name="T58" fmla="*/ 1076 w 5717"/>
              <a:gd name="T59" fmla="*/ 435 h 775"/>
              <a:gd name="T60" fmla="*/ 739 w 5717"/>
              <a:gd name="T61" fmla="*/ 329 h 775"/>
              <a:gd name="T62" fmla="*/ 428 w 5717"/>
              <a:gd name="T63" fmla="*/ 211 h 775"/>
              <a:gd name="T64" fmla="*/ 143 w 5717"/>
              <a:gd name="T65" fmla="*/ 77 h 775"/>
              <a:gd name="T66" fmla="*/ 0 w 5717"/>
              <a:gd name="T67" fmla="*/ 11 h 775"/>
              <a:gd name="T68" fmla="*/ 2 w 5717"/>
              <a:gd name="T69" fmla="*/ 0 h 775"/>
              <a:gd name="T70" fmla="*/ 17 w 5717"/>
              <a:gd name="T71" fmla="*/ 16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17" h="775">
                <a:moveTo>
                  <a:pt x="17" y="16"/>
                </a:moveTo>
                <a:lnTo>
                  <a:pt x="3" y="21"/>
                </a:lnTo>
                <a:lnTo>
                  <a:pt x="136" y="92"/>
                </a:lnTo>
                <a:lnTo>
                  <a:pt x="274" y="161"/>
                </a:lnTo>
                <a:lnTo>
                  <a:pt x="420" y="226"/>
                </a:lnTo>
                <a:lnTo>
                  <a:pt x="575" y="289"/>
                </a:lnTo>
                <a:lnTo>
                  <a:pt x="734" y="347"/>
                </a:lnTo>
                <a:lnTo>
                  <a:pt x="900" y="402"/>
                </a:lnTo>
                <a:lnTo>
                  <a:pt x="1071" y="453"/>
                </a:lnTo>
                <a:lnTo>
                  <a:pt x="1248" y="501"/>
                </a:lnTo>
                <a:lnTo>
                  <a:pt x="1429" y="545"/>
                </a:lnTo>
                <a:lnTo>
                  <a:pt x="1615" y="585"/>
                </a:lnTo>
                <a:lnTo>
                  <a:pt x="1804" y="622"/>
                </a:lnTo>
                <a:lnTo>
                  <a:pt x="1996" y="655"/>
                </a:lnTo>
                <a:lnTo>
                  <a:pt x="2189" y="685"/>
                </a:lnTo>
                <a:lnTo>
                  <a:pt x="2386" y="710"/>
                </a:lnTo>
                <a:lnTo>
                  <a:pt x="2583" y="731"/>
                </a:lnTo>
                <a:lnTo>
                  <a:pt x="2783" y="747"/>
                </a:lnTo>
                <a:lnTo>
                  <a:pt x="2984" y="761"/>
                </a:lnTo>
                <a:lnTo>
                  <a:pt x="3183" y="770"/>
                </a:lnTo>
                <a:lnTo>
                  <a:pt x="3383" y="775"/>
                </a:lnTo>
                <a:lnTo>
                  <a:pt x="3581" y="775"/>
                </a:lnTo>
                <a:lnTo>
                  <a:pt x="3778" y="771"/>
                </a:lnTo>
                <a:lnTo>
                  <a:pt x="3973" y="763"/>
                </a:lnTo>
                <a:lnTo>
                  <a:pt x="4168" y="751"/>
                </a:lnTo>
                <a:lnTo>
                  <a:pt x="4357" y="733"/>
                </a:lnTo>
                <a:lnTo>
                  <a:pt x="4544" y="712"/>
                </a:lnTo>
                <a:lnTo>
                  <a:pt x="4726" y="686"/>
                </a:lnTo>
                <a:lnTo>
                  <a:pt x="4905" y="655"/>
                </a:lnTo>
                <a:lnTo>
                  <a:pt x="5080" y="620"/>
                </a:lnTo>
                <a:lnTo>
                  <a:pt x="5248" y="579"/>
                </a:lnTo>
                <a:lnTo>
                  <a:pt x="5410" y="534"/>
                </a:lnTo>
                <a:lnTo>
                  <a:pt x="5566" y="484"/>
                </a:lnTo>
                <a:lnTo>
                  <a:pt x="5717" y="429"/>
                </a:lnTo>
                <a:lnTo>
                  <a:pt x="5709" y="412"/>
                </a:lnTo>
                <a:lnTo>
                  <a:pt x="5561" y="466"/>
                </a:lnTo>
                <a:lnTo>
                  <a:pt x="5405" y="516"/>
                </a:lnTo>
                <a:lnTo>
                  <a:pt x="5243" y="561"/>
                </a:lnTo>
                <a:lnTo>
                  <a:pt x="5075" y="602"/>
                </a:lnTo>
                <a:lnTo>
                  <a:pt x="4902" y="637"/>
                </a:lnTo>
                <a:lnTo>
                  <a:pt x="4724" y="669"/>
                </a:lnTo>
                <a:lnTo>
                  <a:pt x="4542" y="695"/>
                </a:lnTo>
                <a:lnTo>
                  <a:pt x="4355" y="716"/>
                </a:lnTo>
                <a:lnTo>
                  <a:pt x="4165" y="733"/>
                </a:lnTo>
                <a:lnTo>
                  <a:pt x="3973" y="746"/>
                </a:lnTo>
                <a:lnTo>
                  <a:pt x="3778" y="753"/>
                </a:lnTo>
                <a:lnTo>
                  <a:pt x="3581" y="757"/>
                </a:lnTo>
                <a:lnTo>
                  <a:pt x="3383" y="757"/>
                </a:lnTo>
                <a:lnTo>
                  <a:pt x="3183" y="752"/>
                </a:lnTo>
                <a:lnTo>
                  <a:pt x="2984" y="743"/>
                </a:lnTo>
                <a:lnTo>
                  <a:pt x="2785" y="730"/>
                </a:lnTo>
                <a:lnTo>
                  <a:pt x="2586" y="713"/>
                </a:lnTo>
                <a:lnTo>
                  <a:pt x="2389" y="692"/>
                </a:lnTo>
                <a:lnTo>
                  <a:pt x="2192" y="667"/>
                </a:lnTo>
                <a:lnTo>
                  <a:pt x="1998" y="637"/>
                </a:lnTo>
                <a:lnTo>
                  <a:pt x="1806" y="605"/>
                </a:lnTo>
                <a:lnTo>
                  <a:pt x="1618" y="567"/>
                </a:lnTo>
                <a:lnTo>
                  <a:pt x="1434" y="528"/>
                </a:lnTo>
                <a:lnTo>
                  <a:pt x="1253" y="484"/>
                </a:lnTo>
                <a:lnTo>
                  <a:pt x="1076" y="435"/>
                </a:lnTo>
                <a:lnTo>
                  <a:pt x="905" y="384"/>
                </a:lnTo>
                <a:lnTo>
                  <a:pt x="739" y="329"/>
                </a:lnTo>
                <a:lnTo>
                  <a:pt x="580" y="272"/>
                </a:lnTo>
                <a:lnTo>
                  <a:pt x="428" y="211"/>
                </a:lnTo>
                <a:lnTo>
                  <a:pt x="282" y="146"/>
                </a:lnTo>
                <a:lnTo>
                  <a:pt x="143" y="77"/>
                </a:lnTo>
                <a:lnTo>
                  <a:pt x="13" y="6"/>
                </a:lnTo>
                <a:lnTo>
                  <a:pt x="0" y="11"/>
                </a:lnTo>
                <a:lnTo>
                  <a:pt x="13" y="6"/>
                </a:lnTo>
                <a:lnTo>
                  <a:pt x="2" y="0"/>
                </a:lnTo>
                <a:lnTo>
                  <a:pt x="0" y="11"/>
                </a:lnTo>
                <a:lnTo>
                  <a:pt x="17"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9" name="Freeform 211">
            <a:extLst>
              <a:ext uri="{FF2B5EF4-FFF2-40B4-BE49-F238E27FC236}">
                <a16:creationId xmlns:a16="http://schemas.microsoft.com/office/drawing/2014/main" id="{265C7064-C682-841F-4AB7-368685752744}"/>
              </a:ext>
            </a:extLst>
          </p:cNvPr>
          <p:cNvSpPr>
            <a:spLocks noChangeAspect="1"/>
          </p:cNvSpPr>
          <p:nvPr/>
        </p:nvSpPr>
        <p:spPr bwMode="auto">
          <a:xfrm>
            <a:off x="3609975" y="3249164"/>
            <a:ext cx="84138" cy="946150"/>
          </a:xfrm>
          <a:custGeom>
            <a:avLst/>
            <a:gdLst>
              <a:gd name="T0" fmla="*/ 61 w 111"/>
              <a:gd name="T1" fmla="*/ 1249 h 1258"/>
              <a:gd name="T2" fmla="*/ 49 w 111"/>
              <a:gd name="T3" fmla="*/ 1170 h 1258"/>
              <a:gd name="T4" fmla="*/ 38 w 111"/>
              <a:gd name="T5" fmla="*/ 1092 h 1258"/>
              <a:gd name="T6" fmla="*/ 29 w 111"/>
              <a:gd name="T7" fmla="*/ 1014 h 1258"/>
              <a:gd name="T8" fmla="*/ 23 w 111"/>
              <a:gd name="T9" fmla="*/ 937 h 1258"/>
              <a:gd name="T10" fmla="*/ 19 w 111"/>
              <a:gd name="T11" fmla="*/ 858 h 1258"/>
              <a:gd name="T12" fmla="*/ 18 w 111"/>
              <a:gd name="T13" fmla="*/ 781 h 1258"/>
              <a:gd name="T14" fmla="*/ 18 w 111"/>
              <a:gd name="T15" fmla="*/ 702 h 1258"/>
              <a:gd name="T16" fmla="*/ 21 w 111"/>
              <a:gd name="T17" fmla="*/ 624 h 1258"/>
              <a:gd name="T18" fmla="*/ 25 w 111"/>
              <a:gd name="T19" fmla="*/ 548 h 1258"/>
              <a:gd name="T20" fmla="*/ 33 w 111"/>
              <a:gd name="T21" fmla="*/ 470 h 1258"/>
              <a:gd name="T22" fmla="*/ 40 w 111"/>
              <a:gd name="T23" fmla="*/ 392 h 1258"/>
              <a:gd name="T24" fmla="*/ 51 w 111"/>
              <a:gd name="T25" fmla="*/ 314 h 1258"/>
              <a:gd name="T26" fmla="*/ 64 w 111"/>
              <a:gd name="T27" fmla="*/ 236 h 1258"/>
              <a:gd name="T28" fmla="*/ 77 w 111"/>
              <a:gd name="T29" fmla="*/ 158 h 1258"/>
              <a:gd name="T30" fmla="*/ 94 w 111"/>
              <a:gd name="T31" fmla="*/ 82 h 1258"/>
              <a:gd name="T32" fmla="*/ 111 w 111"/>
              <a:gd name="T33" fmla="*/ 5 h 1258"/>
              <a:gd name="T34" fmla="*/ 85 w 111"/>
              <a:gd name="T35" fmla="*/ 39 h 1258"/>
              <a:gd name="T36" fmla="*/ 67 w 111"/>
              <a:gd name="T37" fmla="*/ 117 h 1258"/>
              <a:gd name="T38" fmla="*/ 52 w 111"/>
              <a:gd name="T39" fmla="*/ 195 h 1258"/>
              <a:gd name="T40" fmla="*/ 40 w 111"/>
              <a:gd name="T41" fmla="*/ 273 h 1258"/>
              <a:gd name="T42" fmla="*/ 28 w 111"/>
              <a:gd name="T43" fmla="*/ 351 h 1258"/>
              <a:gd name="T44" fmla="*/ 19 w 111"/>
              <a:gd name="T45" fmla="*/ 428 h 1258"/>
              <a:gd name="T46" fmla="*/ 11 w 111"/>
              <a:gd name="T47" fmla="*/ 507 h 1258"/>
              <a:gd name="T48" fmla="*/ 5 w 111"/>
              <a:gd name="T49" fmla="*/ 585 h 1258"/>
              <a:gd name="T50" fmla="*/ 1 w 111"/>
              <a:gd name="T51" fmla="*/ 664 h 1258"/>
              <a:gd name="T52" fmla="*/ 0 w 111"/>
              <a:gd name="T53" fmla="*/ 741 h 1258"/>
              <a:gd name="T54" fmla="*/ 0 w 111"/>
              <a:gd name="T55" fmla="*/ 820 h 1258"/>
              <a:gd name="T56" fmla="*/ 4 w 111"/>
              <a:gd name="T57" fmla="*/ 898 h 1258"/>
              <a:gd name="T58" fmla="*/ 9 w 111"/>
              <a:gd name="T59" fmla="*/ 977 h 1258"/>
              <a:gd name="T60" fmla="*/ 15 w 111"/>
              <a:gd name="T61" fmla="*/ 1056 h 1258"/>
              <a:gd name="T62" fmla="*/ 25 w 111"/>
              <a:gd name="T63" fmla="*/ 1134 h 1258"/>
              <a:gd name="T64" fmla="*/ 38 w 111"/>
              <a:gd name="T65" fmla="*/ 1213 h 1258"/>
              <a:gd name="T66" fmla="*/ 49 w 111"/>
              <a:gd name="T67" fmla="*/ 1258 h 1258"/>
              <a:gd name="T68" fmla="*/ 45 w 111"/>
              <a:gd name="T69" fmla="*/ 1255 h 1258"/>
              <a:gd name="T70" fmla="*/ 56 w 111"/>
              <a:gd name="T71" fmla="*/ 1243 h 1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1" h="1258">
                <a:moveTo>
                  <a:pt x="56" y="1243"/>
                </a:moveTo>
                <a:lnTo>
                  <a:pt x="61" y="1249"/>
                </a:lnTo>
                <a:lnTo>
                  <a:pt x="55" y="1210"/>
                </a:lnTo>
                <a:lnTo>
                  <a:pt x="49" y="1170"/>
                </a:lnTo>
                <a:lnTo>
                  <a:pt x="42" y="1132"/>
                </a:lnTo>
                <a:lnTo>
                  <a:pt x="38" y="1092"/>
                </a:lnTo>
                <a:lnTo>
                  <a:pt x="33" y="1053"/>
                </a:lnTo>
                <a:lnTo>
                  <a:pt x="29" y="1014"/>
                </a:lnTo>
                <a:lnTo>
                  <a:pt x="26" y="974"/>
                </a:lnTo>
                <a:lnTo>
                  <a:pt x="23" y="937"/>
                </a:lnTo>
                <a:lnTo>
                  <a:pt x="21" y="898"/>
                </a:lnTo>
                <a:lnTo>
                  <a:pt x="19" y="858"/>
                </a:lnTo>
                <a:lnTo>
                  <a:pt x="18" y="820"/>
                </a:lnTo>
                <a:lnTo>
                  <a:pt x="18" y="781"/>
                </a:lnTo>
                <a:lnTo>
                  <a:pt x="18" y="741"/>
                </a:lnTo>
                <a:lnTo>
                  <a:pt x="18" y="702"/>
                </a:lnTo>
                <a:lnTo>
                  <a:pt x="19" y="664"/>
                </a:lnTo>
                <a:lnTo>
                  <a:pt x="21" y="624"/>
                </a:lnTo>
                <a:lnTo>
                  <a:pt x="23" y="585"/>
                </a:lnTo>
                <a:lnTo>
                  <a:pt x="25" y="548"/>
                </a:lnTo>
                <a:lnTo>
                  <a:pt x="29" y="509"/>
                </a:lnTo>
                <a:lnTo>
                  <a:pt x="33" y="470"/>
                </a:lnTo>
                <a:lnTo>
                  <a:pt x="36" y="430"/>
                </a:lnTo>
                <a:lnTo>
                  <a:pt x="40" y="392"/>
                </a:lnTo>
                <a:lnTo>
                  <a:pt x="45" y="353"/>
                </a:lnTo>
                <a:lnTo>
                  <a:pt x="51" y="314"/>
                </a:lnTo>
                <a:lnTo>
                  <a:pt x="57" y="276"/>
                </a:lnTo>
                <a:lnTo>
                  <a:pt x="64" y="236"/>
                </a:lnTo>
                <a:lnTo>
                  <a:pt x="70" y="197"/>
                </a:lnTo>
                <a:lnTo>
                  <a:pt x="77" y="158"/>
                </a:lnTo>
                <a:lnTo>
                  <a:pt x="85" y="120"/>
                </a:lnTo>
                <a:lnTo>
                  <a:pt x="94" y="82"/>
                </a:lnTo>
                <a:lnTo>
                  <a:pt x="102" y="44"/>
                </a:lnTo>
                <a:lnTo>
                  <a:pt x="111" y="5"/>
                </a:lnTo>
                <a:lnTo>
                  <a:pt x="94" y="0"/>
                </a:lnTo>
                <a:lnTo>
                  <a:pt x="85" y="39"/>
                </a:lnTo>
                <a:lnTo>
                  <a:pt x="76" y="77"/>
                </a:lnTo>
                <a:lnTo>
                  <a:pt x="67" y="117"/>
                </a:lnTo>
                <a:lnTo>
                  <a:pt x="60" y="156"/>
                </a:lnTo>
                <a:lnTo>
                  <a:pt x="52" y="195"/>
                </a:lnTo>
                <a:lnTo>
                  <a:pt x="46" y="233"/>
                </a:lnTo>
                <a:lnTo>
                  <a:pt x="40" y="273"/>
                </a:lnTo>
                <a:lnTo>
                  <a:pt x="34" y="312"/>
                </a:lnTo>
                <a:lnTo>
                  <a:pt x="28" y="351"/>
                </a:lnTo>
                <a:lnTo>
                  <a:pt x="23" y="389"/>
                </a:lnTo>
                <a:lnTo>
                  <a:pt x="19" y="428"/>
                </a:lnTo>
                <a:lnTo>
                  <a:pt x="15" y="468"/>
                </a:lnTo>
                <a:lnTo>
                  <a:pt x="11" y="507"/>
                </a:lnTo>
                <a:lnTo>
                  <a:pt x="8" y="545"/>
                </a:lnTo>
                <a:lnTo>
                  <a:pt x="5" y="585"/>
                </a:lnTo>
                <a:lnTo>
                  <a:pt x="4" y="624"/>
                </a:lnTo>
                <a:lnTo>
                  <a:pt x="1" y="664"/>
                </a:lnTo>
                <a:lnTo>
                  <a:pt x="0" y="702"/>
                </a:lnTo>
                <a:lnTo>
                  <a:pt x="0" y="741"/>
                </a:lnTo>
                <a:lnTo>
                  <a:pt x="0" y="781"/>
                </a:lnTo>
                <a:lnTo>
                  <a:pt x="0" y="820"/>
                </a:lnTo>
                <a:lnTo>
                  <a:pt x="1" y="858"/>
                </a:lnTo>
                <a:lnTo>
                  <a:pt x="4" y="898"/>
                </a:lnTo>
                <a:lnTo>
                  <a:pt x="5" y="937"/>
                </a:lnTo>
                <a:lnTo>
                  <a:pt x="9" y="977"/>
                </a:lnTo>
                <a:lnTo>
                  <a:pt x="11" y="1017"/>
                </a:lnTo>
                <a:lnTo>
                  <a:pt x="15" y="1056"/>
                </a:lnTo>
                <a:lnTo>
                  <a:pt x="20" y="1094"/>
                </a:lnTo>
                <a:lnTo>
                  <a:pt x="25" y="1134"/>
                </a:lnTo>
                <a:lnTo>
                  <a:pt x="31" y="1173"/>
                </a:lnTo>
                <a:lnTo>
                  <a:pt x="38" y="1213"/>
                </a:lnTo>
                <a:lnTo>
                  <a:pt x="44" y="1251"/>
                </a:lnTo>
                <a:lnTo>
                  <a:pt x="49" y="1258"/>
                </a:lnTo>
                <a:lnTo>
                  <a:pt x="44" y="1251"/>
                </a:lnTo>
                <a:lnTo>
                  <a:pt x="45" y="1255"/>
                </a:lnTo>
                <a:lnTo>
                  <a:pt x="49" y="1258"/>
                </a:lnTo>
                <a:lnTo>
                  <a:pt x="56" y="12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0" name="Freeform 212">
            <a:extLst>
              <a:ext uri="{FF2B5EF4-FFF2-40B4-BE49-F238E27FC236}">
                <a16:creationId xmlns:a16="http://schemas.microsoft.com/office/drawing/2014/main" id="{DCC65121-86D0-D3D0-259E-80D6E9DD1786}"/>
              </a:ext>
            </a:extLst>
          </p:cNvPr>
          <p:cNvSpPr>
            <a:spLocks noChangeAspect="1"/>
          </p:cNvSpPr>
          <p:nvPr/>
        </p:nvSpPr>
        <p:spPr bwMode="auto">
          <a:xfrm>
            <a:off x="3644900" y="4184201"/>
            <a:ext cx="4389438" cy="588963"/>
          </a:xfrm>
          <a:custGeom>
            <a:avLst/>
            <a:gdLst>
              <a:gd name="T0" fmla="*/ 5809 w 5822"/>
              <a:gd name="T1" fmla="*/ 414 h 781"/>
              <a:gd name="T2" fmla="*/ 5501 w 5822"/>
              <a:gd name="T3" fmla="*/ 520 h 781"/>
              <a:gd name="T4" fmla="*/ 5164 w 5822"/>
              <a:gd name="T5" fmla="*/ 607 h 781"/>
              <a:gd name="T6" fmla="*/ 4806 w 5822"/>
              <a:gd name="T7" fmla="*/ 675 h 781"/>
              <a:gd name="T8" fmla="*/ 4430 w 5822"/>
              <a:gd name="T9" fmla="*/ 722 h 781"/>
              <a:gd name="T10" fmla="*/ 4040 w 5822"/>
              <a:gd name="T11" fmla="*/ 752 h 781"/>
              <a:gd name="T12" fmla="*/ 3639 w 5822"/>
              <a:gd name="T13" fmla="*/ 763 h 781"/>
              <a:gd name="T14" fmla="*/ 3232 w 5822"/>
              <a:gd name="T15" fmla="*/ 757 h 781"/>
              <a:gd name="T16" fmla="*/ 2825 w 5822"/>
              <a:gd name="T17" fmla="*/ 735 h 781"/>
              <a:gd name="T18" fmla="*/ 2420 w 5822"/>
              <a:gd name="T19" fmla="*/ 695 h 781"/>
              <a:gd name="T20" fmla="*/ 2021 w 5822"/>
              <a:gd name="T21" fmla="*/ 640 h 781"/>
              <a:gd name="T22" fmla="*/ 1633 w 5822"/>
              <a:gd name="T23" fmla="*/ 569 h 781"/>
              <a:gd name="T24" fmla="*/ 1262 w 5822"/>
              <a:gd name="T25" fmla="*/ 483 h 781"/>
              <a:gd name="T26" fmla="*/ 908 w 5822"/>
              <a:gd name="T27" fmla="*/ 381 h 781"/>
              <a:gd name="T28" fmla="*/ 579 w 5822"/>
              <a:gd name="T29" fmla="*/ 268 h 781"/>
              <a:gd name="T30" fmla="*/ 278 w 5822"/>
              <a:gd name="T31" fmla="*/ 141 h 781"/>
              <a:gd name="T32" fmla="*/ 7 w 5822"/>
              <a:gd name="T33" fmla="*/ 0 h 781"/>
              <a:gd name="T34" fmla="*/ 131 w 5822"/>
              <a:gd name="T35" fmla="*/ 87 h 781"/>
              <a:gd name="T36" fmla="*/ 418 w 5822"/>
              <a:gd name="T37" fmla="*/ 222 h 781"/>
              <a:gd name="T38" fmla="*/ 736 w 5822"/>
              <a:gd name="T39" fmla="*/ 344 h 781"/>
              <a:gd name="T40" fmla="*/ 1078 w 5822"/>
              <a:gd name="T41" fmla="*/ 451 h 781"/>
              <a:gd name="T42" fmla="*/ 1441 w 5822"/>
              <a:gd name="T43" fmla="*/ 545 h 781"/>
              <a:gd name="T44" fmla="*/ 1824 w 5822"/>
              <a:gd name="T45" fmla="*/ 623 h 781"/>
              <a:gd name="T46" fmla="*/ 2217 w 5822"/>
              <a:gd name="T47" fmla="*/ 687 h 781"/>
              <a:gd name="T48" fmla="*/ 2620 w 5822"/>
              <a:gd name="T49" fmla="*/ 735 h 781"/>
              <a:gd name="T50" fmla="*/ 3029 w 5822"/>
              <a:gd name="T51" fmla="*/ 766 h 781"/>
              <a:gd name="T52" fmla="*/ 3437 w 5822"/>
              <a:gd name="T53" fmla="*/ 779 h 781"/>
              <a:gd name="T54" fmla="*/ 3841 w 5822"/>
              <a:gd name="T55" fmla="*/ 777 h 781"/>
              <a:gd name="T56" fmla="*/ 4239 w 5822"/>
              <a:gd name="T57" fmla="*/ 757 h 781"/>
              <a:gd name="T58" fmla="*/ 4623 w 5822"/>
              <a:gd name="T59" fmla="*/ 718 h 781"/>
              <a:gd name="T60" fmla="*/ 4991 w 5822"/>
              <a:gd name="T61" fmla="*/ 661 h 781"/>
              <a:gd name="T62" fmla="*/ 5340 w 5822"/>
              <a:gd name="T63" fmla="*/ 584 h 781"/>
              <a:gd name="T64" fmla="*/ 5665 w 5822"/>
              <a:gd name="T65" fmla="*/ 488 h 781"/>
              <a:gd name="T66" fmla="*/ 5822 w 5822"/>
              <a:gd name="T67" fmla="*/ 425 h 781"/>
              <a:gd name="T68" fmla="*/ 5821 w 5822"/>
              <a:gd name="T69" fmla="*/ 429 h 781"/>
              <a:gd name="T70" fmla="*/ 5804 w 5822"/>
              <a:gd name="T71" fmla="*/ 420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822" h="781">
                <a:moveTo>
                  <a:pt x="5804" y="420"/>
                </a:moveTo>
                <a:lnTo>
                  <a:pt x="5809" y="414"/>
                </a:lnTo>
                <a:lnTo>
                  <a:pt x="5660" y="470"/>
                </a:lnTo>
                <a:lnTo>
                  <a:pt x="5501" y="520"/>
                </a:lnTo>
                <a:lnTo>
                  <a:pt x="5335" y="566"/>
                </a:lnTo>
                <a:lnTo>
                  <a:pt x="5164" y="607"/>
                </a:lnTo>
                <a:lnTo>
                  <a:pt x="4989" y="643"/>
                </a:lnTo>
                <a:lnTo>
                  <a:pt x="4806" y="675"/>
                </a:lnTo>
                <a:lnTo>
                  <a:pt x="4621" y="701"/>
                </a:lnTo>
                <a:lnTo>
                  <a:pt x="4430" y="722"/>
                </a:lnTo>
                <a:lnTo>
                  <a:pt x="4236" y="740"/>
                </a:lnTo>
                <a:lnTo>
                  <a:pt x="4040" y="752"/>
                </a:lnTo>
                <a:lnTo>
                  <a:pt x="3841" y="759"/>
                </a:lnTo>
                <a:lnTo>
                  <a:pt x="3639" y="763"/>
                </a:lnTo>
                <a:lnTo>
                  <a:pt x="3437" y="762"/>
                </a:lnTo>
                <a:lnTo>
                  <a:pt x="3232" y="757"/>
                </a:lnTo>
                <a:lnTo>
                  <a:pt x="3029" y="748"/>
                </a:lnTo>
                <a:lnTo>
                  <a:pt x="2825" y="735"/>
                </a:lnTo>
                <a:lnTo>
                  <a:pt x="2622" y="717"/>
                </a:lnTo>
                <a:lnTo>
                  <a:pt x="2420" y="695"/>
                </a:lnTo>
                <a:lnTo>
                  <a:pt x="2219" y="670"/>
                </a:lnTo>
                <a:lnTo>
                  <a:pt x="2021" y="640"/>
                </a:lnTo>
                <a:lnTo>
                  <a:pt x="1826" y="606"/>
                </a:lnTo>
                <a:lnTo>
                  <a:pt x="1633" y="569"/>
                </a:lnTo>
                <a:lnTo>
                  <a:pt x="1446" y="527"/>
                </a:lnTo>
                <a:lnTo>
                  <a:pt x="1262" y="483"/>
                </a:lnTo>
                <a:lnTo>
                  <a:pt x="1083" y="434"/>
                </a:lnTo>
                <a:lnTo>
                  <a:pt x="908" y="381"/>
                </a:lnTo>
                <a:lnTo>
                  <a:pt x="741" y="327"/>
                </a:lnTo>
                <a:lnTo>
                  <a:pt x="579" y="268"/>
                </a:lnTo>
                <a:lnTo>
                  <a:pt x="425" y="207"/>
                </a:lnTo>
                <a:lnTo>
                  <a:pt x="278" y="141"/>
                </a:lnTo>
                <a:lnTo>
                  <a:pt x="138" y="72"/>
                </a:lnTo>
                <a:lnTo>
                  <a:pt x="7" y="0"/>
                </a:lnTo>
                <a:lnTo>
                  <a:pt x="0" y="15"/>
                </a:lnTo>
                <a:lnTo>
                  <a:pt x="131" y="87"/>
                </a:lnTo>
                <a:lnTo>
                  <a:pt x="270" y="156"/>
                </a:lnTo>
                <a:lnTo>
                  <a:pt x="418" y="222"/>
                </a:lnTo>
                <a:lnTo>
                  <a:pt x="574" y="285"/>
                </a:lnTo>
                <a:lnTo>
                  <a:pt x="736" y="344"/>
                </a:lnTo>
                <a:lnTo>
                  <a:pt x="903" y="399"/>
                </a:lnTo>
                <a:lnTo>
                  <a:pt x="1078" y="451"/>
                </a:lnTo>
                <a:lnTo>
                  <a:pt x="1257" y="500"/>
                </a:lnTo>
                <a:lnTo>
                  <a:pt x="1441" y="545"/>
                </a:lnTo>
                <a:lnTo>
                  <a:pt x="1630" y="586"/>
                </a:lnTo>
                <a:lnTo>
                  <a:pt x="1824" y="623"/>
                </a:lnTo>
                <a:lnTo>
                  <a:pt x="2018" y="657"/>
                </a:lnTo>
                <a:lnTo>
                  <a:pt x="2217" y="687"/>
                </a:lnTo>
                <a:lnTo>
                  <a:pt x="2417" y="712"/>
                </a:lnTo>
                <a:lnTo>
                  <a:pt x="2620" y="735"/>
                </a:lnTo>
                <a:lnTo>
                  <a:pt x="2823" y="752"/>
                </a:lnTo>
                <a:lnTo>
                  <a:pt x="3029" y="766"/>
                </a:lnTo>
                <a:lnTo>
                  <a:pt x="3232" y="774"/>
                </a:lnTo>
                <a:lnTo>
                  <a:pt x="3437" y="779"/>
                </a:lnTo>
                <a:lnTo>
                  <a:pt x="3639" y="781"/>
                </a:lnTo>
                <a:lnTo>
                  <a:pt x="3841" y="777"/>
                </a:lnTo>
                <a:lnTo>
                  <a:pt x="4040" y="769"/>
                </a:lnTo>
                <a:lnTo>
                  <a:pt x="4239" y="757"/>
                </a:lnTo>
                <a:lnTo>
                  <a:pt x="4432" y="740"/>
                </a:lnTo>
                <a:lnTo>
                  <a:pt x="4623" y="718"/>
                </a:lnTo>
                <a:lnTo>
                  <a:pt x="4809" y="692"/>
                </a:lnTo>
                <a:lnTo>
                  <a:pt x="4991" y="661"/>
                </a:lnTo>
                <a:lnTo>
                  <a:pt x="5169" y="625"/>
                </a:lnTo>
                <a:lnTo>
                  <a:pt x="5340" y="584"/>
                </a:lnTo>
                <a:lnTo>
                  <a:pt x="5506" y="537"/>
                </a:lnTo>
                <a:lnTo>
                  <a:pt x="5665" y="488"/>
                </a:lnTo>
                <a:lnTo>
                  <a:pt x="5817" y="431"/>
                </a:lnTo>
                <a:lnTo>
                  <a:pt x="5822" y="425"/>
                </a:lnTo>
                <a:lnTo>
                  <a:pt x="5817" y="431"/>
                </a:lnTo>
                <a:lnTo>
                  <a:pt x="5821" y="429"/>
                </a:lnTo>
                <a:lnTo>
                  <a:pt x="5822" y="425"/>
                </a:lnTo>
                <a:lnTo>
                  <a:pt x="5804" y="4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1" name="Freeform 213">
            <a:extLst>
              <a:ext uri="{FF2B5EF4-FFF2-40B4-BE49-F238E27FC236}">
                <a16:creationId xmlns:a16="http://schemas.microsoft.com/office/drawing/2014/main" id="{7EDC332E-ACA0-024A-F2C4-5963E5CE7A76}"/>
              </a:ext>
            </a:extLst>
          </p:cNvPr>
          <p:cNvSpPr>
            <a:spLocks noChangeAspect="1"/>
          </p:cNvSpPr>
          <p:nvPr/>
        </p:nvSpPr>
        <p:spPr bwMode="auto">
          <a:xfrm>
            <a:off x="8021638" y="4028626"/>
            <a:ext cx="150812" cy="477838"/>
          </a:xfrm>
          <a:custGeom>
            <a:avLst/>
            <a:gdLst>
              <a:gd name="T0" fmla="*/ 184 w 201"/>
              <a:gd name="T1" fmla="*/ 5 h 634"/>
              <a:gd name="T2" fmla="*/ 184 w 201"/>
              <a:gd name="T3" fmla="*/ 0 h 634"/>
              <a:gd name="T4" fmla="*/ 0 w 201"/>
              <a:gd name="T5" fmla="*/ 629 h 634"/>
              <a:gd name="T6" fmla="*/ 18 w 201"/>
              <a:gd name="T7" fmla="*/ 634 h 634"/>
              <a:gd name="T8" fmla="*/ 201 w 201"/>
              <a:gd name="T9" fmla="*/ 5 h 634"/>
              <a:gd name="T10" fmla="*/ 201 w 201"/>
              <a:gd name="T11" fmla="*/ 0 h 634"/>
              <a:gd name="T12" fmla="*/ 201 w 201"/>
              <a:gd name="T13" fmla="*/ 5 h 634"/>
              <a:gd name="T14" fmla="*/ 201 w 201"/>
              <a:gd name="T15" fmla="*/ 3 h 634"/>
              <a:gd name="T16" fmla="*/ 201 w 201"/>
              <a:gd name="T17" fmla="*/ 0 h 634"/>
              <a:gd name="T18" fmla="*/ 184 w 201"/>
              <a:gd name="T19" fmla="*/ 5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1" h="634">
                <a:moveTo>
                  <a:pt x="184" y="5"/>
                </a:moveTo>
                <a:lnTo>
                  <a:pt x="184" y="0"/>
                </a:lnTo>
                <a:lnTo>
                  <a:pt x="0" y="629"/>
                </a:lnTo>
                <a:lnTo>
                  <a:pt x="18" y="634"/>
                </a:lnTo>
                <a:lnTo>
                  <a:pt x="201" y="5"/>
                </a:lnTo>
                <a:lnTo>
                  <a:pt x="201" y="0"/>
                </a:lnTo>
                <a:lnTo>
                  <a:pt x="201" y="5"/>
                </a:lnTo>
                <a:lnTo>
                  <a:pt x="201" y="3"/>
                </a:lnTo>
                <a:lnTo>
                  <a:pt x="201" y="0"/>
                </a:lnTo>
                <a:lnTo>
                  <a:pt x="184"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2" name="Freeform 214">
            <a:extLst>
              <a:ext uri="{FF2B5EF4-FFF2-40B4-BE49-F238E27FC236}">
                <a16:creationId xmlns:a16="http://schemas.microsoft.com/office/drawing/2014/main" id="{40C97E0D-35DC-5065-B61A-7ACC524B32CD}"/>
              </a:ext>
            </a:extLst>
          </p:cNvPr>
          <p:cNvSpPr>
            <a:spLocks noChangeAspect="1"/>
          </p:cNvSpPr>
          <p:nvPr/>
        </p:nvSpPr>
        <p:spPr bwMode="auto">
          <a:xfrm>
            <a:off x="7980363" y="3549201"/>
            <a:ext cx="192087" cy="482600"/>
          </a:xfrm>
          <a:custGeom>
            <a:avLst/>
            <a:gdLst>
              <a:gd name="T0" fmla="*/ 12 w 255"/>
              <a:gd name="T1" fmla="*/ 20 h 641"/>
              <a:gd name="T2" fmla="*/ 0 w 255"/>
              <a:gd name="T3" fmla="*/ 14 h 641"/>
              <a:gd name="T4" fmla="*/ 238 w 255"/>
              <a:gd name="T5" fmla="*/ 641 h 641"/>
              <a:gd name="T6" fmla="*/ 255 w 255"/>
              <a:gd name="T7" fmla="*/ 636 h 641"/>
              <a:gd name="T8" fmla="*/ 17 w 255"/>
              <a:gd name="T9" fmla="*/ 9 h 641"/>
              <a:gd name="T10" fmla="*/ 4 w 255"/>
              <a:gd name="T11" fmla="*/ 3 h 641"/>
              <a:gd name="T12" fmla="*/ 17 w 255"/>
              <a:gd name="T13" fmla="*/ 9 h 641"/>
              <a:gd name="T14" fmla="*/ 13 w 255"/>
              <a:gd name="T15" fmla="*/ 0 h 641"/>
              <a:gd name="T16" fmla="*/ 4 w 255"/>
              <a:gd name="T17" fmla="*/ 3 h 641"/>
              <a:gd name="T18" fmla="*/ 12 w 255"/>
              <a:gd name="T19" fmla="*/ 20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5" h="641">
                <a:moveTo>
                  <a:pt x="12" y="20"/>
                </a:moveTo>
                <a:lnTo>
                  <a:pt x="0" y="14"/>
                </a:lnTo>
                <a:lnTo>
                  <a:pt x="238" y="641"/>
                </a:lnTo>
                <a:lnTo>
                  <a:pt x="255" y="636"/>
                </a:lnTo>
                <a:lnTo>
                  <a:pt x="17" y="9"/>
                </a:lnTo>
                <a:lnTo>
                  <a:pt x="4" y="3"/>
                </a:lnTo>
                <a:lnTo>
                  <a:pt x="17" y="9"/>
                </a:lnTo>
                <a:lnTo>
                  <a:pt x="13" y="0"/>
                </a:lnTo>
                <a:lnTo>
                  <a:pt x="4" y="3"/>
                </a:lnTo>
                <a:lnTo>
                  <a:pt x="12"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3" name="Freeform 215">
            <a:extLst>
              <a:ext uri="{FF2B5EF4-FFF2-40B4-BE49-F238E27FC236}">
                <a16:creationId xmlns:a16="http://schemas.microsoft.com/office/drawing/2014/main" id="{25E7EEF4-B0F7-88D2-0033-0FF45DFE8020}"/>
              </a:ext>
            </a:extLst>
          </p:cNvPr>
          <p:cNvSpPr>
            <a:spLocks noChangeAspect="1"/>
          </p:cNvSpPr>
          <p:nvPr/>
        </p:nvSpPr>
        <p:spPr bwMode="auto">
          <a:xfrm>
            <a:off x="8018463" y="3258689"/>
            <a:ext cx="558800" cy="1220787"/>
          </a:xfrm>
          <a:custGeom>
            <a:avLst/>
            <a:gdLst>
              <a:gd name="T0" fmla="*/ 248 w 741"/>
              <a:gd name="T1" fmla="*/ 1006 h 1618"/>
              <a:gd name="T2" fmla="*/ 45 w 741"/>
              <a:gd name="T3" fmla="*/ 358 h 1618"/>
              <a:gd name="T4" fmla="*/ 133 w 741"/>
              <a:gd name="T5" fmla="*/ 318 h 1618"/>
              <a:gd name="T6" fmla="*/ 220 w 741"/>
              <a:gd name="T7" fmla="*/ 274 h 1618"/>
              <a:gd name="T8" fmla="*/ 307 w 741"/>
              <a:gd name="T9" fmla="*/ 228 h 1618"/>
              <a:gd name="T10" fmla="*/ 390 w 741"/>
              <a:gd name="T11" fmla="*/ 181 h 1618"/>
              <a:gd name="T12" fmla="*/ 471 w 741"/>
              <a:gd name="T13" fmla="*/ 131 h 1618"/>
              <a:gd name="T14" fmla="*/ 547 w 741"/>
              <a:gd name="T15" fmla="*/ 80 h 1618"/>
              <a:gd name="T16" fmla="*/ 621 w 741"/>
              <a:gd name="T17" fmla="*/ 27 h 1618"/>
              <a:gd name="T18" fmla="*/ 665 w 741"/>
              <a:gd name="T19" fmla="*/ 40 h 1618"/>
              <a:gd name="T20" fmla="*/ 681 w 741"/>
              <a:gd name="T21" fmla="*/ 119 h 1618"/>
              <a:gd name="T22" fmla="*/ 695 w 741"/>
              <a:gd name="T23" fmla="*/ 197 h 1618"/>
              <a:gd name="T24" fmla="*/ 707 w 741"/>
              <a:gd name="T25" fmla="*/ 276 h 1618"/>
              <a:gd name="T26" fmla="*/ 717 w 741"/>
              <a:gd name="T27" fmla="*/ 356 h 1618"/>
              <a:gd name="T28" fmla="*/ 726 w 741"/>
              <a:gd name="T29" fmla="*/ 434 h 1618"/>
              <a:gd name="T30" fmla="*/ 732 w 741"/>
              <a:gd name="T31" fmla="*/ 513 h 1618"/>
              <a:gd name="T32" fmla="*/ 737 w 741"/>
              <a:gd name="T33" fmla="*/ 591 h 1618"/>
              <a:gd name="T34" fmla="*/ 739 w 741"/>
              <a:gd name="T35" fmla="*/ 671 h 1618"/>
              <a:gd name="T36" fmla="*/ 741 w 741"/>
              <a:gd name="T37" fmla="*/ 750 h 1618"/>
              <a:gd name="T38" fmla="*/ 739 w 741"/>
              <a:gd name="T39" fmla="*/ 828 h 1618"/>
              <a:gd name="T40" fmla="*/ 737 w 741"/>
              <a:gd name="T41" fmla="*/ 907 h 1618"/>
              <a:gd name="T42" fmla="*/ 732 w 741"/>
              <a:gd name="T43" fmla="*/ 987 h 1618"/>
              <a:gd name="T44" fmla="*/ 726 w 741"/>
              <a:gd name="T45" fmla="*/ 1065 h 1618"/>
              <a:gd name="T46" fmla="*/ 717 w 741"/>
              <a:gd name="T47" fmla="*/ 1144 h 1618"/>
              <a:gd name="T48" fmla="*/ 707 w 741"/>
              <a:gd name="T49" fmla="*/ 1223 h 1618"/>
              <a:gd name="T50" fmla="*/ 656 w 741"/>
              <a:gd name="T51" fmla="*/ 1294 h 1618"/>
              <a:gd name="T52" fmla="*/ 570 w 741"/>
              <a:gd name="T53" fmla="*/ 1354 h 1618"/>
              <a:gd name="T54" fmla="*/ 486 w 741"/>
              <a:gd name="T55" fmla="*/ 1407 h 1618"/>
              <a:gd name="T56" fmla="*/ 406 w 741"/>
              <a:gd name="T57" fmla="*/ 1456 h 1618"/>
              <a:gd name="T58" fmla="*/ 330 w 741"/>
              <a:gd name="T59" fmla="*/ 1500 h 1618"/>
              <a:gd name="T60" fmla="*/ 255 w 741"/>
              <a:gd name="T61" fmla="*/ 1538 h 1618"/>
              <a:gd name="T62" fmla="*/ 184 w 741"/>
              <a:gd name="T63" fmla="*/ 1573 h 1618"/>
              <a:gd name="T64" fmla="*/ 116 w 741"/>
              <a:gd name="T65" fmla="*/ 1604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41" h="1618">
                <a:moveTo>
                  <a:pt x="82" y="1618"/>
                </a:moveTo>
                <a:lnTo>
                  <a:pt x="248" y="1006"/>
                </a:lnTo>
                <a:lnTo>
                  <a:pt x="0" y="378"/>
                </a:lnTo>
                <a:lnTo>
                  <a:pt x="45" y="358"/>
                </a:lnTo>
                <a:lnTo>
                  <a:pt x="89" y="338"/>
                </a:lnTo>
                <a:lnTo>
                  <a:pt x="133" y="318"/>
                </a:lnTo>
                <a:lnTo>
                  <a:pt x="178" y="296"/>
                </a:lnTo>
                <a:lnTo>
                  <a:pt x="220" y="274"/>
                </a:lnTo>
                <a:lnTo>
                  <a:pt x="264" y="252"/>
                </a:lnTo>
                <a:lnTo>
                  <a:pt x="307" y="228"/>
                </a:lnTo>
                <a:lnTo>
                  <a:pt x="349" y="205"/>
                </a:lnTo>
                <a:lnTo>
                  <a:pt x="390" y="181"/>
                </a:lnTo>
                <a:lnTo>
                  <a:pt x="431" y="156"/>
                </a:lnTo>
                <a:lnTo>
                  <a:pt x="471" y="131"/>
                </a:lnTo>
                <a:lnTo>
                  <a:pt x="510" y="106"/>
                </a:lnTo>
                <a:lnTo>
                  <a:pt x="547" y="80"/>
                </a:lnTo>
                <a:lnTo>
                  <a:pt x="585" y="54"/>
                </a:lnTo>
                <a:lnTo>
                  <a:pt x="621" y="27"/>
                </a:lnTo>
                <a:lnTo>
                  <a:pt x="656" y="0"/>
                </a:lnTo>
                <a:lnTo>
                  <a:pt x="665" y="40"/>
                </a:lnTo>
                <a:lnTo>
                  <a:pt x="673" y="79"/>
                </a:lnTo>
                <a:lnTo>
                  <a:pt x="681" y="119"/>
                </a:lnTo>
                <a:lnTo>
                  <a:pt x="688" y="157"/>
                </a:lnTo>
                <a:lnTo>
                  <a:pt x="695" y="197"/>
                </a:lnTo>
                <a:lnTo>
                  <a:pt x="701" y="237"/>
                </a:lnTo>
                <a:lnTo>
                  <a:pt x="707" y="276"/>
                </a:lnTo>
                <a:lnTo>
                  <a:pt x="712" y="316"/>
                </a:lnTo>
                <a:lnTo>
                  <a:pt x="717" y="356"/>
                </a:lnTo>
                <a:lnTo>
                  <a:pt x="722" y="394"/>
                </a:lnTo>
                <a:lnTo>
                  <a:pt x="726" y="434"/>
                </a:lnTo>
                <a:lnTo>
                  <a:pt x="729" y="473"/>
                </a:lnTo>
                <a:lnTo>
                  <a:pt x="732" y="513"/>
                </a:lnTo>
                <a:lnTo>
                  <a:pt x="734" y="553"/>
                </a:lnTo>
                <a:lnTo>
                  <a:pt x="737" y="591"/>
                </a:lnTo>
                <a:lnTo>
                  <a:pt x="738" y="631"/>
                </a:lnTo>
                <a:lnTo>
                  <a:pt x="739" y="671"/>
                </a:lnTo>
                <a:lnTo>
                  <a:pt x="741" y="710"/>
                </a:lnTo>
                <a:lnTo>
                  <a:pt x="741" y="750"/>
                </a:lnTo>
                <a:lnTo>
                  <a:pt x="741" y="790"/>
                </a:lnTo>
                <a:lnTo>
                  <a:pt x="739" y="828"/>
                </a:lnTo>
                <a:lnTo>
                  <a:pt x="738" y="868"/>
                </a:lnTo>
                <a:lnTo>
                  <a:pt x="737" y="907"/>
                </a:lnTo>
                <a:lnTo>
                  <a:pt x="734" y="947"/>
                </a:lnTo>
                <a:lnTo>
                  <a:pt x="732" y="987"/>
                </a:lnTo>
                <a:lnTo>
                  <a:pt x="729" y="1026"/>
                </a:lnTo>
                <a:lnTo>
                  <a:pt x="726" y="1065"/>
                </a:lnTo>
                <a:lnTo>
                  <a:pt x="722" y="1105"/>
                </a:lnTo>
                <a:lnTo>
                  <a:pt x="717" y="1144"/>
                </a:lnTo>
                <a:lnTo>
                  <a:pt x="712" y="1184"/>
                </a:lnTo>
                <a:lnTo>
                  <a:pt x="707" y="1223"/>
                </a:lnTo>
                <a:lnTo>
                  <a:pt x="701" y="1263"/>
                </a:lnTo>
                <a:lnTo>
                  <a:pt x="656" y="1294"/>
                </a:lnTo>
                <a:lnTo>
                  <a:pt x="612" y="1325"/>
                </a:lnTo>
                <a:lnTo>
                  <a:pt x="570" y="1354"/>
                </a:lnTo>
                <a:lnTo>
                  <a:pt x="527" y="1381"/>
                </a:lnTo>
                <a:lnTo>
                  <a:pt x="486" y="1407"/>
                </a:lnTo>
                <a:lnTo>
                  <a:pt x="446" y="1432"/>
                </a:lnTo>
                <a:lnTo>
                  <a:pt x="406" y="1456"/>
                </a:lnTo>
                <a:lnTo>
                  <a:pt x="368" y="1478"/>
                </a:lnTo>
                <a:lnTo>
                  <a:pt x="330" y="1500"/>
                </a:lnTo>
                <a:lnTo>
                  <a:pt x="293" y="1520"/>
                </a:lnTo>
                <a:lnTo>
                  <a:pt x="255" y="1538"/>
                </a:lnTo>
                <a:lnTo>
                  <a:pt x="219" y="1557"/>
                </a:lnTo>
                <a:lnTo>
                  <a:pt x="184" y="1573"/>
                </a:lnTo>
                <a:lnTo>
                  <a:pt x="149" y="1589"/>
                </a:lnTo>
                <a:lnTo>
                  <a:pt x="116" y="1604"/>
                </a:lnTo>
                <a:lnTo>
                  <a:pt x="82" y="16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4" name="Freeform 216">
            <a:extLst>
              <a:ext uri="{FF2B5EF4-FFF2-40B4-BE49-F238E27FC236}">
                <a16:creationId xmlns:a16="http://schemas.microsoft.com/office/drawing/2014/main" id="{BE805FCB-D0C0-7610-6D96-1C31644BFDD6}"/>
              </a:ext>
            </a:extLst>
          </p:cNvPr>
          <p:cNvSpPr>
            <a:spLocks noChangeAspect="1"/>
          </p:cNvSpPr>
          <p:nvPr/>
        </p:nvSpPr>
        <p:spPr bwMode="auto">
          <a:xfrm>
            <a:off x="8074025" y="4014339"/>
            <a:ext cx="138113" cy="466725"/>
          </a:xfrm>
          <a:custGeom>
            <a:avLst/>
            <a:gdLst>
              <a:gd name="T0" fmla="*/ 166 w 184"/>
              <a:gd name="T1" fmla="*/ 7 h 619"/>
              <a:gd name="T2" fmla="*/ 166 w 184"/>
              <a:gd name="T3" fmla="*/ 1 h 619"/>
              <a:gd name="T4" fmla="*/ 0 w 184"/>
              <a:gd name="T5" fmla="*/ 614 h 619"/>
              <a:gd name="T6" fmla="*/ 18 w 184"/>
              <a:gd name="T7" fmla="*/ 619 h 619"/>
              <a:gd name="T8" fmla="*/ 184 w 184"/>
              <a:gd name="T9" fmla="*/ 6 h 619"/>
              <a:gd name="T10" fmla="*/ 184 w 184"/>
              <a:gd name="T11" fmla="*/ 0 h 619"/>
              <a:gd name="T12" fmla="*/ 184 w 184"/>
              <a:gd name="T13" fmla="*/ 6 h 619"/>
              <a:gd name="T14" fmla="*/ 184 w 184"/>
              <a:gd name="T15" fmla="*/ 4 h 619"/>
              <a:gd name="T16" fmla="*/ 184 w 184"/>
              <a:gd name="T17" fmla="*/ 0 h 619"/>
              <a:gd name="T18" fmla="*/ 166 w 184"/>
              <a:gd name="T19" fmla="*/ 7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619">
                <a:moveTo>
                  <a:pt x="166" y="7"/>
                </a:moveTo>
                <a:lnTo>
                  <a:pt x="166" y="1"/>
                </a:lnTo>
                <a:lnTo>
                  <a:pt x="0" y="614"/>
                </a:lnTo>
                <a:lnTo>
                  <a:pt x="18" y="619"/>
                </a:lnTo>
                <a:lnTo>
                  <a:pt x="184" y="6"/>
                </a:lnTo>
                <a:lnTo>
                  <a:pt x="184" y="0"/>
                </a:lnTo>
                <a:lnTo>
                  <a:pt x="184" y="6"/>
                </a:lnTo>
                <a:lnTo>
                  <a:pt x="184" y="4"/>
                </a:lnTo>
                <a:lnTo>
                  <a:pt x="184" y="0"/>
                </a:lnTo>
                <a:lnTo>
                  <a:pt x="166"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5" name="Freeform 217">
            <a:extLst>
              <a:ext uri="{FF2B5EF4-FFF2-40B4-BE49-F238E27FC236}">
                <a16:creationId xmlns:a16="http://schemas.microsoft.com/office/drawing/2014/main" id="{DABD42CF-C828-1321-8D45-F0680574010E}"/>
              </a:ext>
            </a:extLst>
          </p:cNvPr>
          <p:cNvSpPr>
            <a:spLocks noChangeAspect="1"/>
          </p:cNvSpPr>
          <p:nvPr/>
        </p:nvSpPr>
        <p:spPr bwMode="auto">
          <a:xfrm>
            <a:off x="8010525" y="3538089"/>
            <a:ext cx="201613" cy="482600"/>
          </a:xfrm>
          <a:custGeom>
            <a:avLst/>
            <a:gdLst>
              <a:gd name="T0" fmla="*/ 8 w 269"/>
              <a:gd name="T1" fmla="*/ 0 h 638"/>
              <a:gd name="T2" fmla="*/ 3 w 269"/>
              <a:gd name="T3" fmla="*/ 11 h 638"/>
              <a:gd name="T4" fmla="*/ 251 w 269"/>
              <a:gd name="T5" fmla="*/ 638 h 638"/>
              <a:gd name="T6" fmla="*/ 269 w 269"/>
              <a:gd name="T7" fmla="*/ 631 h 638"/>
              <a:gd name="T8" fmla="*/ 20 w 269"/>
              <a:gd name="T9" fmla="*/ 3 h 638"/>
              <a:gd name="T10" fmla="*/ 15 w 269"/>
              <a:gd name="T11" fmla="*/ 15 h 638"/>
              <a:gd name="T12" fmla="*/ 8 w 269"/>
              <a:gd name="T13" fmla="*/ 0 h 638"/>
              <a:gd name="T14" fmla="*/ 0 w 269"/>
              <a:gd name="T15" fmla="*/ 2 h 638"/>
              <a:gd name="T16" fmla="*/ 3 w 269"/>
              <a:gd name="T17" fmla="*/ 11 h 638"/>
              <a:gd name="T18" fmla="*/ 8 w 269"/>
              <a:gd name="T19" fmla="*/ 0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9" h="638">
                <a:moveTo>
                  <a:pt x="8" y="0"/>
                </a:moveTo>
                <a:lnTo>
                  <a:pt x="3" y="11"/>
                </a:lnTo>
                <a:lnTo>
                  <a:pt x="251" y="638"/>
                </a:lnTo>
                <a:lnTo>
                  <a:pt x="269" y="631"/>
                </a:lnTo>
                <a:lnTo>
                  <a:pt x="20" y="3"/>
                </a:lnTo>
                <a:lnTo>
                  <a:pt x="15" y="15"/>
                </a:lnTo>
                <a:lnTo>
                  <a:pt x="8" y="0"/>
                </a:lnTo>
                <a:lnTo>
                  <a:pt x="0" y="2"/>
                </a:lnTo>
                <a:lnTo>
                  <a:pt x="3" y="11"/>
                </a:lnTo>
                <a:lnTo>
                  <a:pt x="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6" name="Freeform 218">
            <a:extLst>
              <a:ext uri="{FF2B5EF4-FFF2-40B4-BE49-F238E27FC236}">
                <a16:creationId xmlns:a16="http://schemas.microsoft.com/office/drawing/2014/main" id="{92B77570-D47D-728F-93C3-6E83442A2C92}"/>
              </a:ext>
            </a:extLst>
          </p:cNvPr>
          <p:cNvSpPr>
            <a:spLocks noChangeAspect="1"/>
          </p:cNvSpPr>
          <p:nvPr/>
        </p:nvSpPr>
        <p:spPr bwMode="auto">
          <a:xfrm>
            <a:off x="8015288" y="3249164"/>
            <a:ext cx="504825" cy="301625"/>
          </a:xfrm>
          <a:custGeom>
            <a:avLst/>
            <a:gdLst>
              <a:gd name="T0" fmla="*/ 669 w 669"/>
              <a:gd name="T1" fmla="*/ 12 h 401"/>
              <a:gd name="T2" fmla="*/ 655 w 669"/>
              <a:gd name="T3" fmla="*/ 9 h 401"/>
              <a:gd name="T4" fmla="*/ 620 w 669"/>
              <a:gd name="T5" fmla="*/ 35 h 401"/>
              <a:gd name="T6" fmla="*/ 584 w 669"/>
              <a:gd name="T7" fmla="*/ 61 h 401"/>
              <a:gd name="T8" fmla="*/ 546 w 669"/>
              <a:gd name="T9" fmla="*/ 87 h 401"/>
              <a:gd name="T10" fmla="*/ 509 w 669"/>
              <a:gd name="T11" fmla="*/ 114 h 401"/>
              <a:gd name="T12" fmla="*/ 470 w 669"/>
              <a:gd name="T13" fmla="*/ 139 h 401"/>
              <a:gd name="T14" fmla="*/ 430 w 669"/>
              <a:gd name="T15" fmla="*/ 163 h 401"/>
              <a:gd name="T16" fmla="*/ 389 w 669"/>
              <a:gd name="T17" fmla="*/ 188 h 401"/>
              <a:gd name="T18" fmla="*/ 349 w 669"/>
              <a:gd name="T19" fmla="*/ 212 h 401"/>
              <a:gd name="T20" fmla="*/ 307 w 669"/>
              <a:gd name="T21" fmla="*/ 236 h 401"/>
              <a:gd name="T22" fmla="*/ 264 w 669"/>
              <a:gd name="T23" fmla="*/ 260 h 401"/>
              <a:gd name="T24" fmla="*/ 221 w 669"/>
              <a:gd name="T25" fmla="*/ 282 h 401"/>
              <a:gd name="T26" fmla="*/ 178 w 669"/>
              <a:gd name="T27" fmla="*/ 303 h 401"/>
              <a:gd name="T28" fmla="*/ 133 w 669"/>
              <a:gd name="T29" fmla="*/ 326 h 401"/>
              <a:gd name="T30" fmla="*/ 90 w 669"/>
              <a:gd name="T31" fmla="*/ 346 h 401"/>
              <a:gd name="T32" fmla="*/ 45 w 669"/>
              <a:gd name="T33" fmla="*/ 366 h 401"/>
              <a:gd name="T34" fmla="*/ 0 w 669"/>
              <a:gd name="T35" fmla="*/ 386 h 401"/>
              <a:gd name="T36" fmla="*/ 7 w 669"/>
              <a:gd name="T37" fmla="*/ 401 h 401"/>
              <a:gd name="T38" fmla="*/ 52 w 669"/>
              <a:gd name="T39" fmla="*/ 381 h 401"/>
              <a:gd name="T40" fmla="*/ 97 w 669"/>
              <a:gd name="T41" fmla="*/ 361 h 401"/>
              <a:gd name="T42" fmla="*/ 141 w 669"/>
              <a:gd name="T43" fmla="*/ 341 h 401"/>
              <a:gd name="T44" fmla="*/ 186 w 669"/>
              <a:gd name="T45" fmla="*/ 318 h 401"/>
              <a:gd name="T46" fmla="*/ 228 w 669"/>
              <a:gd name="T47" fmla="*/ 297 h 401"/>
              <a:gd name="T48" fmla="*/ 272 w 669"/>
              <a:gd name="T49" fmla="*/ 274 h 401"/>
              <a:gd name="T50" fmla="*/ 314 w 669"/>
              <a:gd name="T51" fmla="*/ 251 h 401"/>
              <a:gd name="T52" fmla="*/ 357 w 669"/>
              <a:gd name="T53" fmla="*/ 227 h 401"/>
              <a:gd name="T54" fmla="*/ 399 w 669"/>
              <a:gd name="T55" fmla="*/ 203 h 401"/>
              <a:gd name="T56" fmla="*/ 440 w 669"/>
              <a:gd name="T57" fmla="*/ 178 h 401"/>
              <a:gd name="T58" fmla="*/ 480 w 669"/>
              <a:gd name="T59" fmla="*/ 153 h 401"/>
              <a:gd name="T60" fmla="*/ 519 w 669"/>
              <a:gd name="T61" fmla="*/ 129 h 401"/>
              <a:gd name="T62" fmla="*/ 556 w 669"/>
              <a:gd name="T63" fmla="*/ 102 h 401"/>
              <a:gd name="T64" fmla="*/ 594 w 669"/>
              <a:gd name="T65" fmla="*/ 76 h 401"/>
              <a:gd name="T66" fmla="*/ 630 w 669"/>
              <a:gd name="T67" fmla="*/ 50 h 401"/>
              <a:gd name="T68" fmla="*/ 665 w 669"/>
              <a:gd name="T69" fmla="*/ 21 h 401"/>
              <a:gd name="T70" fmla="*/ 651 w 669"/>
              <a:gd name="T71" fmla="*/ 17 h 401"/>
              <a:gd name="T72" fmla="*/ 669 w 669"/>
              <a:gd name="T73" fmla="*/ 12 h 401"/>
              <a:gd name="T74" fmla="*/ 665 w 669"/>
              <a:gd name="T75" fmla="*/ 0 h 401"/>
              <a:gd name="T76" fmla="*/ 655 w 669"/>
              <a:gd name="T77" fmla="*/ 9 h 401"/>
              <a:gd name="T78" fmla="*/ 669 w 669"/>
              <a:gd name="T79" fmla="*/ 12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69" h="401">
                <a:moveTo>
                  <a:pt x="669" y="12"/>
                </a:moveTo>
                <a:lnTo>
                  <a:pt x="655" y="9"/>
                </a:lnTo>
                <a:lnTo>
                  <a:pt x="620" y="35"/>
                </a:lnTo>
                <a:lnTo>
                  <a:pt x="584" y="61"/>
                </a:lnTo>
                <a:lnTo>
                  <a:pt x="546" y="87"/>
                </a:lnTo>
                <a:lnTo>
                  <a:pt x="509" y="114"/>
                </a:lnTo>
                <a:lnTo>
                  <a:pt x="470" y="139"/>
                </a:lnTo>
                <a:lnTo>
                  <a:pt x="430" y="163"/>
                </a:lnTo>
                <a:lnTo>
                  <a:pt x="389" y="188"/>
                </a:lnTo>
                <a:lnTo>
                  <a:pt x="349" y="212"/>
                </a:lnTo>
                <a:lnTo>
                  <a:pt x="307" y="236"/>
                </a:lnTo>
                <a:lnTo>
                  <a:pt x="264" y="260"/>
                </a:lnTo>
                <a:lnTo>
                  <a:pt x="221" y="282"/>
                </a:lnTo>
                <a:lnTo>
                  <a:pt x="178" y="303"/>
                </a:lnTo>
                <a:lnTo>
                  <a:pt x="133" y="326"/>
                </a:lnTo>
                <a:lnTo>
                  <a:pt x="90" y="346"/>
                </a:lnTo>
                <a:lnTo>
                  <a:pt x="45" y="366"/>
                </a:lnTo>
                <a:lnTo>
                  <a:pt x="0" y="386"/>
                </a:lnTo>
                <a:lnTo>
                  <a:pt x="7" y="401"/>
                </a:lnTo>
                <a:lnTo>
                  <a:pt x="52" y="381"/>
                </a:lnTo>
                <a:lnTo>
                  <a:pt x="97" y="361"/>
                </a:lnTo>
                <a:lnTo>
                  <a:pt x="141" y="341"/>
                </a:lnTo>
                <a:lnTo>
                  <a:pt x="186" y="318"/>
                </a:lnTo>
                <a:lnTo>
                  <a:pt x="228" y="297"/>
                </a:lnTo>
                <a:lnTo>
                  <a:pt x="272" y="274"/>
                </a:lnTo>
                <a:lnTo>
                  <a:pt x="314" y="251"/>
                </a:lnTo>
                <a:lnTo>
                  <a:pt x="357" y="227"/>
                </a:lnTo>
                <a:lnTo>
                  <a:pt x="399" y="203"/>
                </a:lnTo>
                <a:lnTo>
                  <a:pt x="440" y="178"/>
                </a:lnTo>
                <a:lnTo>
                  <a:pt x="480" y="153"/>
                </a:lnTo>
                <a:lnTo>
                  <a:pt x="519" y="129"/>
                </a:lnTo>
                <a:lnTo>
                  <a:pt x="556" y="102"/>
                </a:lnTo>
                <a:lnTo>
                  <a:pt x="594" y="76"/>
                </a:lnTo>
                <a:lnTo>
                  <a:pt x="630" y="50"/>
                </a:lnTo>
                <a:lnTo>
                  <a:pt x="665" y="21"/>
                </a:lnTo>
                <a:lnTo>
                  <a:pt x="651" y="17"/>
                </a:lnTo>
                <a:lnTo>
                  <a:pt x="669" y="12"/>
                </a:lnTo>
                <a:lnTo>
                  <a:pt x="665" y="0"/>
                </a:lnTo>
                <a:lnTo>
                  <a:pt x="655" y="9"/>
                </a:lnTo>
                <a:lnTo>
                  <a:pt x="669" y="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7" name="Freeform 219">
            <a:extLst>
              <a:ext uri="{FF2B5EF4-FFF2-40B4-BE49-F238E27FC236}">
                <a16:creationId xmlns:a16="http://schemas.microsoft.com/office/drawing/2014/main" id="{AC96F814-B9C0-A301-30D9-F000817215BD}"/>
              </a:ext>
            </a:extLst>
          </p:cNvPr>
          <p:cNvSpPr>
            <a:spLocks noChangeAspect="1"/>
          </p:cNvSpPr>
          <p:nvPr/>
        </p:nvSpPr>
        <p:spPr bwMode="auto">
          <a:xfrm>
            <a:off x="8507413" y="3257101"/>
            <a:ext cx="76200" cy="958850"/>
          </a:xfrm>
          <a:custGeom>
            <a:avLst/>
            <a:gdLst>
              <a:gd name="T0" fmla="*/ 62 w 102"/>
              <a:gd name="T1" fmla="*/ 1267 h 1273"/>
              <a:gd name="T2" fmla="*/ 74 w 102"/>
              <a:gd name="T3" fmla="*/ 1188 h 1273"/>
              <a:gd name="T4" fmla="*/ 84 w 102"/>
              <a:gd name="T5" fmla="*/ 1110 h 1273"/>
              <a:gd name="T6" fmla="*/ 91 w 102"/>
              <a:gd name="T7" fmla="*/ 1030 h 1273"/>
              <a:gd name="T8" fmla="*/ 96 w 102"/>
              <a:gd name="T9" fmla="*/ 950 h 1273"/>
              <a:gd name="T10" fmla="*/ 100 w 102"/>
              <a:gd name="T11" fmla="*/ 871 h 1273"/>
              <a:gd name="T12" fmla="*/ 102 w 102"/>
              <a:gd name="T13" fmla="*/ 793 h 1273"/>
              <a:gd name="T14" fmla="*/ 102 w 102"/>
              <a:gd name="T15" fmla="*/ 713 h 1273"/>
              <a:gd name="T16" fmla="*/ 100 w 102"/>
              <a:gd name="T17" fmla="*/ 634 h 1273"/>
              <a:gd name="T18" fmla="*/ 96 w 102"/>
              <a:gd name="T19" fmla="*/ 556 h 1273"/>
              <a:gd name="T20" fmla="*/ 91 w 102"/>
              <a:gd name="T21" fmla="*/ 475 h 1273"/>
              <a:gd name="T22" fmla="*/ 84 w 102"/>
              <a:gd name="T23" fmla="*/ 396 h 1273"/>
              <a:gd name="T24" fmla="*/ 74 w 102"/>
              <a:gd name="T25" fmla="*/ 317 h 1273"/>
              <a:gd name="T26" fmla="*/ 62 w 102"/>
              <a:gd name="T27" fmla="*/ 239 h 1273"/>
              <a:gd name="T28" fmla="*/ 50 w 102"/>
              <a:gd name="T29" fmla="*/ 159 h 1273"/>
              <a:gd name="T30" fmla="*/ 35 w 102"/>
              <a:gd name="T31" fmla="*/ 80 h 1273"/>
              <a:gd name="T32" fmla="*/ 18 w 102"/>
              <a:gd name="T33" fmla="*/ 0 h 1273"/>
              <a:gd name="T34" fmla="*/ 9 w 102"/>
              <a:gd name="T35" fmla="*/ 45 h 1273"/>
              <a:gd name="T36" fmla="*/ 25 w 102"/>
              <a:gd name="T37" fmla="*/ 123 h 1273"/>
              <a:gd name="T38" fmla="*/ 39 w 102"/>
              <a:gd name="T39" fmla="*/ 201 h 1273"/>
              <a:gd name="T40" fmla="*/ 51 w 102"/>
              <a:gd name="T41" fmla="*/ 280 h 1273"/>
              <a:gd name="T42" fmla="*/ 61 w 102"/>
              <a:gd name="T43" fmla="*/ 360 h 1273"/>
              <a:gd name="T44" fmla="*/ 70 w 102"/>
              <a:gd name="T45" fmla="*/ 438 h 1273"/>
              <a:gd name="T46" fmla="*/ 76 w 102"/>
              <a:gd name="T47" fmla="*/ 516 h 1273"/>
              <a:gd name="T48" fmla="*/ 81 w 102"/>
              <a:gd name="T49" fmla="*/ 594 h 1273"/>
              <a:gd name="T50" fmla="*/ 84 w 102"/>
              <a:gd name="T51" fmla="*/ 674 h 1273"/>
              <a:gd name="T52" fmla="*/ 85 w 102"/>
              <a:gd name="T53" fmla="*/ 753 h 1273"/>
              <a:gd name="T54" fmla="*/ 84 w 102"/>
              <a:gd name="T55" fmla="*/ 831 h 1273"/>
              <a:gd name="T56" fmla="*/ 81 w 102"/>
              <a:gd name="T57" fmla="*/ 910 h 1273"/>
              <a:gd name="T58" fmla="*/ 76 w 102"/>
              <a:gd name="T59" fmla="*/ 990 h 1273"/>
              <a:gd name="T60" fmla="*/ 70 w 102"/>
              <a:gd name="T61" fmla="*/ 1067 h 1273"/>
              <a:gd name="T62" fmla="*/ 61 w 102"/>
              <a:gd name="T63" fmla="*/ 1146 h 1273"/>
              <a:gd name="T64" fmla="*/ 51 w 102"/>
              <a:gd name="T65" fmla="*/ 1224 h 1273"/>
              <a:gd name="T66" fmla="*/ 49 w 102"/>
              <a:gd name="T67" fmla="*/ 1258 h 1273"/>
              <a:gd name="T68" fmla="*/ 61 w 102"/>
              <a:gd name="T69" fmla="*/ 1271 h 1273"/>
              <a:gd name="T70" fmla="*/ 59 w 102"/>
              <a:gd name="T71" fmla="*/ 1273 h 1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2" h="1273">
                <a:moveTo>
                  <a:pt x="59" y="1273"/>
                </a:moveTo>
                <a:lnTo>
                  <a:pt x="62" y="1267"/>
                </a:lnTo>
                <a:lnTo>
                  <a:pt x="69" y="1227"/>
                </a:lnTo>
                <a:lnTo>
                  <a:pt x="74" y="1188"/>
                </a:lnTo>
                <a:lnTo>
                  <a:pt x="79" y="1148"/>
                </a:lnTo>
                <a:lnTo>
                  <a:pt x="84" y="1110"/>
                </a:lnTo>
                <a:lnTo>
                  <a:pt x="87" y="1070"/>
                </a:lnTo>
                <a:lnTo>
                  <a:pt x="91" y="1030"/>
                </a:lnTo>
                <a:lnTo>
                  <a:pt x="94" y="990"/>
                </a:lnTo>
                <a:lnTo>
                  <a:pt x="96" y="950"/>
                </a:lnTo>
                <a:lnTo>
                  <a:pt x="99" y="910"/>
                </a:lnTo>
                <a:lnTo>
                  <a:pt x="100" y="871"/>
                </a:lnTo>
                <a:lnTo>
                  <a:pt x="101" y="831"/>
                </a:lnTo>
                <a:lnTo>
                  <a:pt x="102" y="793"/>
                </a:lnTo>
                <a:lnTo>
                  <a:pt x="102" y="753"/>
                </a:lnTo>
                <a:lnTo>
                  <a:pt x="102" y="713"/>
                </a:lnTo>
                <a:lnTo>
                  <a:pt x="101" y="674"/>
                </a:lnTo>
                <a:lnTo>
                  <a:pt x="100" y="634"/>
                </a:lnTo>
                <a:lnTo>
                  <a:pt x="99" y="594"/>
                </a:lnTo>
                <a:lnTo>
                  <a:pt x="96" y="556"/>
                </a:lnTo>
                <a:lnTo>
                  <a:pt x="94" y="516"/>
                </a:lnTo>
                <a:lnTo>
                  <a:pt x="91" y="475"/>
                </a:lnTo>
                <a:lnTo>
                  <a:pt x="87" y="436"/>
                </a:lnTo>
                <a:lnTo>
                  <a:pt x="84" y="396"/>
                </a:lnTo>
                <a:lnTo>
                  <a:pt x="79" y="357"/>
                </a:lnTo>
                <a:lnTo>
                  <a:pt x="74" y="317"/>
                </a:lnTo>
                <a:lnTo>
                  <a:pt x="69" y="277"/>
                </a:lnTo>
                <a:lnTo>
                  <a:pt x="62" y="239"/>
                </a:lnTo>
                <a:lnTo>
                  <a:pt x="56" y="199"/>
                </a:lnTo>
                <a:lnTo>
                  <a:pt x="50" y="159"/>
                </a:lnTo>
                <a:lnTo>
                  <a:pt x="43" y="120"/>
                </a:lnTo>
                <a:lnTo>
                  <a:pt x="35" y="80"/>
                </a:lnTo>
                <a:lnTo>
                  <a:pt x="26" y="40"/>
                </a:lnTo>
                <a:lnTo>
                  <a:pt x="18" y="0"/>
                </a:lnTo>
                <a:lnTo>
                  <a:pt x="0" y="5"/>
                </a:lnTo>
                <a:lnTo>
                  <a:pt x="9" y="45"/>
                </a:lnTo>
                <a:lnTo>
                  <a:pt x="18" y="83"/>
                </a:lnTo>
                <a:lnTo>
                  <a:pt x="25" y="123"/>
                </a:lnTo>
                <a:lnTo>
                  <a:pt x="33" y="161"/>
                </a:lnTo>
                <a:lnTo>
                  <a:pt x="39" y="201"/>
                </a:lnTo>
                <a:lnTo>
                  <a:pt x="45" y="241"/>
                </a:lnTo>
                <a:lnTo>
                  <a:pt x="51" y="280"/>
                </a:lnTo>
                <a:lnTo>
                  <a:pt x="56" y="320"/>
                </a:lnTo>
                <a:lnTo>
                  <a:pt x="61" y="360"/>
                </a:lnTo>
                <a:lnTo>
                  <a:pt x="66" y="398"/>
                </a:lnTo>
                <a:lnTo>
                  <a:pt x="70" y="438"/>
                </a:lnTo>
                <a:lnTo>
                  <a:pt x="74" y="477"/>
                </a:lnTo>
                <a:lnTo>
                  <a:pt x="76" y="516"/>
                </a:lnTo>
                <a:lnTo>
                  <a:pt x="79" y="556"/>
                </a:lnTo>
                <a:lnTo>
                  <a:pt x="81" y="594"/>
                </a:lnTo>
                <a:lnTo>
                  <a:pt x="82" y="634"/>
                </a:lnTo>
                <a:lnTo>
                  <a:pt x="84" y="674"/>
                </a:lnTo>
                <a:lnTo>
                  <a:pt x="85" y="713"/>
                </a:lnTo>
                <a:lnTo>
                  <a:pt x="85" y="753"/>
                </a:lnTo>
                <a:lnTo>
                  <a:pt x="85" y="793"/>
                </a:lnTo>
                <a:lnTo>
                  <a:pt x="84" y="831"/>
                </a:lnTo>
                <a:lnTo>
                  <a:pt x="82" y="871"/>
                </a:lnTo>
                <a:lnTo>
                  <a:pt x="81" y="910"/>
                </a:lnTo>
                <a:lnTo>
                  <a:pt x="79" y="950"/>
                </a:lnTo>
                <a:lnTo>
                  <a:pt x="76" y="990"/>
                </a:lnTo>
                <a:lnTo>
                  <a:pt x="74" y="1027"/>
                </a:lnTo>
                <a:lnTo>
                  <a:pt x="70" y="1067"/>
                </a:lnTo>
                <a:lnTo>
                  <a:pt x="66" y="1107"/>
                </a:lnTo>
                <a:lnTo>
                  <a:pt x="61" y="1146"/>
                </a:lnTo>
                <a:lnTo>
                  <a:pt x="56" y="1186"/>
                </a:lnTo>
                <a:lnTo>
                  <a:pt x="51" y="1224"/>
                </a:lnTo>
                <a:lnTo>
                  <a:pt x="45" y="1264"/>
                </a:lnTo>
                <a:lnTo>
                  <a:pt x="49" y="1258"/>
                </a:lnTo>
                <a:lnTo>
                  <a:pt x="59" y="1273"/>
                </a:lnTo>
                <a:lnTo>
                  <a:pt x="61" y="1271"/>
                </a:lnTo>
                <a:lnTo>
                  <a:pt x="62" y="1267"/>
                </a:lnTo>
                <a:lnTo>
                  <a:pt x="59" y="127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8" name="Freeform 220">
            <a:extLst>
              <a:ext uri="{FF2B5EF4-FFF2-40B4-BE49-F238E27FC236}">
                <a16:creationId xmlns:a16="http://schemas.microsoft.com/office/drawing/2014/main" id="{428BEF06-4C54-1908-11DA-0E5DA7AAFFC0}"/>
              </a:ext>
            </a:extLst>
          </p:cNvPr>
          <p:cNvSpPr>
            <a:spLocks noChangeAspect="1"/>
          </p:cNvSpPr>
          <p:nvPr/>
        </p:nvSpPr>
        <p:spPr bwMode="auto">
          <a:xfrm>
            <a:off x="8072438" y="4206426"/>
            <a:ext cx="479425" cy="284163"/>
          </a:xfrm>
          <a:custGeom>
            <a:avLst/>
            <a:gdLst>
              <a:gd name="T0" fmla="*/ 3 w 636"/>
              <a:gd name="T1" fmla="*/ 361 h 378"/>
              <a:gd name="T2" fmla="*/ 16 w 636"/>
              <a:gd name="T3" fmla="*/ 371 h 378"/>
              <a:gd name="T4" fmla="*/ 49 w 636"/>
              <a:gd name="T5" fmla="*/ 357 h 378"/>
              <a:gd name="T6" fmla="*/ 83 w 636"/>
              <a:gd name="T7" fmla="*/ 342 h 378"/>
              <a:gd name="T8" fmla="*/ 118 w 636"/>
              <a:gd name="T9" fmla="*/ 326 h 378"/>
              <a:gd name="T10" fmla="*/ 153 w 636"/>
              <a:gd name="T11" fmla="*/ 310 h 378"/>
              <a:gd name="T12" fmla="*/ 189 w 636"/>
              <a:gd name="T13" fmla="*/ 291 h 378"/>
              <a:gd name="T14" fmla="*/ 227 w 636"/>
              <a:gd name="T15" fmla="*/ 272 h 378"/>
              <a:gd name="T16" fmla="*/ 264 w 636"/>
              <a:gd name="T17" fmla="*/ 252 h 378"/>
              <a:gd name="T18" fmla="*/ 301 w 636"/>
              <a:gd name="T19" fmla="*/ 231 h 378"/>
              <a:gd name="T20" fmla="*/ 341 w 636"/>
              <a:gd name="T21" fmla="*/ 208 h 378"/>
              <a:gd name="T22" fmla="*/ 381 w 636"/>
              <a:gd name="T23" fmla="*/ 185 h 378"/>
              <a:gd name="T24" fmla="*/ 421 w 636"/>
              <a:gd name="T25" fmla="*/ 160 h 378"/>
              <a:gd name="T26" fmla="*/ 462 w 636"/>
              <a:gd name="T27" fmla="*/ 134 h 378"/>
              <a:gd name="T28" fmla="*/ 505 w 636"/>
              <a:gd name="T29" fmla="*/ 106 h 378"/>
              <a:gd name="T30" fmla="*/ 547 w 636"/>
              <a:gd name="T31" fmla="*/ 77 h 378"/>
              <a:gd name="T32" fmla="*/ 591 w 636"/>
              <a:gd name="T33" fmla="*/ 46 h 378"/>
              <a:gd name="T34" fmla="*/ 636 w 636"/>
              <a:gd name="T35" fmla="*/ 15 h 378"/>
              <a:gd name="T36" fmla="*/ 626 w 636"/>
              <a:gd name="T37" fmla="*/ 0 h 378"/>
              <a:gd name="T38" fmla="*/ 581 w 636"/>
              <a:gd name="T39" fmla="*/ 31 h 378"/>
              <a:gd name="T40" fmla="*/ 537 w 636"/>
              <a:gd name="T41" fmla="*/ 63 h 378"/>
              <a:gd name="T42" fmla="*/ 495 w 636"/>
              <a:gd name="T43" fmla="*/ 91 h 378"/>
              <a:gd name="T44" fmla="*/ 452 w 636"/>
              <a:gd name="T45" fmla="*/ 119 h 378"/>
              <a:gd name="T46" fmla="*/ 411 w 636"/>
              <a:gd name="T47" fmla="*/ 145 h 378"/>
              <a:gd name="T48" fmla="*/ 371 w 636"/>
              <a:gd name="T49" fmla="*/ 170 h 378"/>
              <a:gd name="T50" fmla="*/ 331 w 636"/>
              <a:gd name="T51" fmla="*/ 194 h 378"/>
              <a:gd name="T52" fmla="*/ 294 w 636"/>
              <a:gd name="T53" fmla="*/ 216 h 378"/>
              <a:gd name="T54" fmla="*/ 257 w 636"/>
              <a:gd name="T55" fmla="*/ 237 h 378"/>
              <a:gd name="T56" fmla="*/ 219 w 636"/>
              <a:gd name="T57" fmla="*/ 257 h 378"/>
              <a:gd name="T58" fmla="*/ 182 w 636"/>
              <a:gd name="T59" fmla="*/ 276 h 378"/>
              <a:gd name="T60" fmla="*/ 145 w 636"/>
              <a:gd name="T61" fmla="*/ 295 h 378"/>
              <a:gd name="T62" fmla="*/ 111 w 636"/>
              <a:gd name="T63" fmla="*/ 311 h 378"/>
              <a:gd name="T64" fmla="*/ 76 w 636"/>
              <a:gd name="T65" fmla="*/ 327 h 378"/>
              <a:gd name="T66" fmla="*/ 42 w 636"/>
              <a:gd name="T67" fmla="*/ 342 h 378"/>
              <a:gd name="T68" fmla="*/ 8 w 636"/>
              <a:gd name="T69" fmla="*/ 356 h 378"/>
              <a:gd name="T70" fmla="*/ 21 w 636"/>
              <a:gd name="T71" fmla="*/ 366 h 378"/>
              <a:gd name="T72" fmla="*/ 3 w 636"/>
              <a:gd name="T73" fmla="*/ 361 h 378"/>
              <a:gd name="T74" fmla="*/ 0 w 636"/>
              <a:gd name="T75" fmla="*/ 378 h 378"/>
              <a:gd name="T76" fmla="*/ 16 w 636"/>
              <a:gd name="T77" fmla="*/ 371 h 378"/>
              <a:gd name="T78" fmla="*/ 3 w 636"/>
              <a:gd name="T79" fmla="*/ 361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36" h="378">
                <a:moveTo>
                  <a:pt x="3" y="361"/>
                </a:moveTo>
                <a:lnTo>
                  <a:pt x="16" y="371"/>
                </a:lnTo>
                <a:lnTo>
                  <a:pt x="49" y="357"/>
                </a:lnTo>
                <a:lnTo>
                  <a:pt x="83" y="342"/>
                </a:lnTo>
                <a:lnTo>
                  <a:pt x="118" y="326"/>
                </a:lnTo>
                <a:lnTo>
                  <a:pt x="153" y="310"/>
                </a:lnTo>
                <a:lnTo>
                  <a:pt x="189" y="291"/>
                </a:lnTo>
                <a:lnTo>
                  <a:pt x="227" y="272"/>
                </a:lnTo>
                <a:lnTo>
                  <a:pt x="264" y="252"/>
                </a:lnTo>
                <a:lnTo>
                  <a:pt x="301" y="231"/>
                </a:lnTo>
                <a:lnTo>
                  <a:pt x="341" y="208"/>
                </a:lnTo>
                <a:lnTo>
                  <a:pt x="381" y="185"/>
                </a:lnTo>
                <a:lnTo>
                  <a:pt x="421" y="160"/>
                </a:lnTo>
                <a:lnTo>
                  <a:pt x="462" y="134"/>
                </a:lnTo>
                <a:lnTo>
                  <a:pt x="505" y="106"/>
                </a:lnTo>
                <a:lnTo>
                  <a:pt x="547" y="77"/>
                </a:lnTo>
                <a:lnTo>
                  <a:pt x="591" y="46"/>
                </a:lnTo>
                <a:lnTo>
                  <a:pt x="636" y="15"/>
                </a:lnTo>
                <a:lnTo>
                  <a:pt x="626" y="0"/>
                </a:lnTo>
                <a:lnTo>
                  <a:pt x="581" y="31"/>
                </a:lnTo>
                <a:lnTo>
                  <a:pt x="537" y="63"/>
                </a:lnTo>
                <a:lnTo>
                  <a:pt x="495" y="91"/>
                </a:lnTo>
                <a:lnTo>
                  <a:pt x="452" y="119"/>
                </a:lnTo>
                <a:lnTo>
                  <a:pt x="411" y="145"/>
                </a:lnTo>
                <a:lnTo>
                  <a:pt x="371" y="170"/>
                </a:lnTo>
                <a:lnTo>
                  <a:pt x="331" y="194"/>
                </a:lnTo>
                <a:lnTo>
                  <a:pt x="294" y="216"/>
                </a:lnTo>
                <a:lnTo>
                  <a:pt x="257" y="237"/>
                </a:lnTo>
                <a:lnTo>
                  <a:pt x="219" y="257"/>
                </a:lnTo>
                <a:lnTo>
                  <a:pt x="182" y="276"/>
                </a:lnTo>
                <a:lnTo>
                  <a:pt x="145" y="295"/>
                </a:lnTo>
                <a:lnTo>
                  <a:pt x="111" y="311"/>
                </a:lnTo>
                <a:lnTo>
                  <a:pt x="76" y="327"/>
                </a:lnTo>
                <a:lnTo>
                  <a:pt x="42" y="342"/>
                </a:lnTo>
                <a:lnTo>
                  <a:pt x="8" y="356"/>
                </a:lnTo>
                <a:lnTo>
                  <a:pt x="21" y="366"/>
                </a:lnTo>
                <a:lnTo>
                  <a:pt x="3" y="361"/>
                </a:lnTo>
                <a:lnTo>
                  <a:pt x="0" y="378"/>
                </a:lnTo>
                <a:lnTo>
                  <a:pt x="16" y="371"/>
                </a:lnTo>
                <a:lnTo>
                  <a:pt x="3" y="36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9" name="Freeform 221">
            <a:extLst>
              <a:ext uri="{FF2B5EF4-FFF2-40B4-BE49-F238E27FC236}">
                <a16:creationId xmlns:a16="http://schemas.microsoft.com/office/drawing/2014/main" id="{4DA8841C-630D-854F-B54D-CC16794524F6}"/>
              </a:ext>
            </a:extLst>
          </p:cNvPr>
          <p:cNvSpPr>
            <a:spLocks noChangeAspect="1"/>
          </p:cNvSpPr>
          <p:nvPr/>
        </p:nvSpPr>
        <p:spPr bwMode="auto">
          <a:xfrm>
            <a:off x="3606800" y="1326701"/>
            <a:ext cx="2489200" cy="2492375"/>
          </a:xfrm>
          <a:custGeom>
            <a:avLst/>
            <a:gdLst>
              <a:gd name="T0" fmla="*/ 25 w 3302"/>
              <a:gd name="T1" fmla="*/ 3305 h 3305"/>
              <a:gd name="T2" fmla="*/ 43 w 3302"/>
              <a:gd name="T3" fmla="*/ 2971 h 3305"/>
              <a:gd name="T4" fmla="*/ 93 w 3302"/>
              <a:gd name="T5" fmla="*/ 2645 h 3305"/>
              <a:gd name="T6" fmla="*/ 172 w 3302"/>
              <a:gd name="T7" fmla="*/ 2332 h 3305"/>
              <a:gd name="T8" fmla="*/ 284 w 3302"/>
              <a:gd name="T9" fmla="*/ 2030 h 3305"/>
              <a:gd name="T10" fmla="*/ 422 w 3302"/>
              <a:gd name="T11" fmla="*/ 1744 h 3305"/>
              <a:gd name="T12" fmla="*/ 585 w 3302"/>
              <a:gd name="T13" fmla="*/ 1472 h 3305"/>
              <a:gd name="T14" fmla="*/ 775 w 3302"/>
              <a:gd name="T15" fmla="*/ 1220 h 3305"/>
              <a:gd name="T16" fmla="*/ 987 w 3302"/>
              <a:gd name="T17" fmla="*/ 987 h 3305"/>
              <a:gd name="T18" fmla="*/ 1219 w 3302"/>
              <a:gd name="T19" fmla="*/ 776 h 3305"/>
              <a:gd name="T20" fmla="*/ 1471 w 3302"/>
              <a:gd name="T21" fmla="*/ 586 h 3305"/>
              <a:gd name="T22" fmla="*/ 1743 w 3302"/>
              <a:gd name="T23" fmla="*/ 422 h 3305"/>
              <a:gd name="T24" fmla="*/ 2029 w 3302"/>
              <a:gd name="T25" fmla="*/ 283 h 3305"/>
              <a:gd name="T26" fmla="*/ 2329 w 3302"/>
              <a:gd name="T27" fmla="*/ 172 h 3305"/>
              <a:gd name="T28" fmla="*/ 2644 w 3302"/>
              <a:gd name="T29" fmla="*/ 92 h 3305"/>
              <a:gd name="T30" fmla="*/ 2968 w 3302"/>
              <a:gd name="T31" fmla="*/ 42 h 3305"/>
              <a:gd name="T32" fmla="*/ 3302 w 3302"/>
              <a:gd name="T33" fmla="*/ 25 h 3305"/>
              <a:gd name="T34" fmla="*/ 3134 w 3302"/>
              <a:gd name="T35" fmla="*/ 4 h 3305"/>
              <a:gd name="T36" fmla="*/ 2801 w 3302"/>
              <a:gd name="T37" fmla="*/ 37 h 3305"/>
              <a:gd name="T38" fmla="*/ 2479 w 3302"/>
              <a:gd name="T39" fmla="*/ 105 h 3305"/>
              <a:gd name="T40" fmla="*/ 2170 w 3302"/>
              <a:gd name="T41" fmla="*/ 202 h 3305"/>
              <a:gd name="T42" fmla="*/ 1873 w 3302"/>
              <a:gd name="T43" fmla="*/ 327 h 3305"/>
              <a:gd name="T44" fmla="*/ 1592 w 3302"/>
              <a:gd name="T45" fmla="*/ 480 h 3305"/>
              <a:gd name="T46" fmla="*/ 1329 w 3302"/>
              <a:gd name="T47" fmla="*/ 658 h 3305"/>
              <a:gd name="T48" fmla="*/ 1083 w 3302"/>
              <a:gd name="T49" fmla="*/ 861 h 3305"/>
              <a:gd name="T50" fmla="*/ 860 w 3302"/>
              <a:gd name="T51" fmla="*/ 1084 h 3305"/>
              <a:gd name="T52" fmla="*/ 658 w 3302"/>
              <a:gd name="T53" fmla="*/ 1330 h 3305"/>
              <a:gd name="T54" fmla="*/ 481 w 3302"/>
              <a:gd name="T55" fmla="*/ 1593 h 3305"/>
              <a:gd name="T56" fmla="*/ 327 w 3302"/>
              <a:gd name="T57" fmla="*/ 1874 h 3305"/>
              <a:gd name="T58" fmla="*/ 201 w 3302"/>
              <a:gd name="T59" fmla="*/ 2171 h 3305"/>
              <a:gd name="T60" fmla="*/ 105 w 3302"/>
              <a:gd name="T61" fmla="*/ 2482 h 3305"/>
              <a:gd name="T62" fmla="*/ 38 w 3302"/>
              <a:gd name="T63" fmla="*/ 2804 h 3305"/>
              <a:gd name="T64" fmla="*/ 4 w 3302"/>
              <a:gd name="T65" fmla="*/ 3137 h 3305"/>
              <a:gd name="T66" fmla="*/ 0 w 3302"/>
              <a:gd name="T67" fmla="*/ 3305 h 3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02" h="3305">
                <a:moveTo>
                  <a:pt x="25" y="3305"/>
                </a:moveTo>
                <a:lnTo>
                  <a:pt x="25" y="3305"/>
                </a:lnTo>
                <a:lnTo>
                  <a:pt x="29" y="3137"/>
                </a:lnTo>
                <a:lnTo>
                  <a:pt x="43" y="2971"/>
                </a:lnTo>
                <a:lnTo>
                  <a:pt x="63" y="2806"/>
                </a:lnTo>
                <a:lnTo>
                  <a:pt x="93" y="2645"/>
                </a:lnTo>
                <a:lnTo>
                  <a:pt x="128" y="2487"/>
                </a:lnTo>
                <a:lnTo>
                  <a:pt x="172" y="2332"/>
                </a:lnTo>
                <a:lnTo>
                  <a:pt x="224" y="2178"/>
                </a:lnTo>
                <a:lnTo>
                  <a:pt x="284" y="2030"/>
                </a:lnTo>
                <a:lnTo>
                  <a:pt x="350" y="1884"/>
                </a:lnTo>
                <a:lnTo>
                  <a:pt x="422" y="1744"/>
                </a:lnTo>
                <a:lnTo>
                  <a:pt x="501" y="1606"/>
                </a:lnTo>
                <a:lnTo>
                  <a:pt x="585" y="1472"/>
                </a:lnTo>
                <a:lnTo>
                  <a:pt x="678" y="1345"/>
                </a:lnTo>
                <a:lnTo>
                  <a:pt x="775" y="1220"/>
                </a:lnTo>
                <a:lnTo>
                  <a:pt x="877" y="1102"/>
                </a:lnTo>
                <a:lnTo>
                  <a:pt x="987" y="987"/>
                </a:lnTo>
                <a:lnTo>
                  <a:pt x="1101" y="878"/>
                </a:lnTo>
                <a:lnTo>
                  <a:pt x="1219" y="776"/>
                </a:lnTo>
                <a:lnTo>
                  <a:pt x="1344" y="678"/>
                </a:lnTo>
                <a:lnTo>
                  <a:pt x="1471" y="586"/>
                </a:lnTo>
                <a:lnTo>
                  <a:pt x="1605" y="500"/>
                </a:lnTo>
                <a:lnTo>
                  <a:pt x="1743" y="422"/>
                </a:lnTo>
                <a:lnTo>
                  <a:pt x="1883" y="349"/>
                </a:lnTo>
                <a:lnTo>
                  <a:pt x="2029" y="283"/>
                </a:lnTo>
                <a:lnTo>
                  <a:pt x="2177" y="225"/>
                </a:lnTo>
                <a:lnTo>
                  <a:pt x="2329" y="172"/>
                </a:lnTo>
                <a:lnTo>
                  <a:pt x="2484" y="127"/>
                </a:lnTo>
                <a:lnTo>
                  <a:pt x="2644" y="92"/>
                </a:lnTo>
                <a:lnTo>
                  <a:pt x="2803" y="62"/>
                </a:lnTo>
                <a:lnTo>
                  <a:pt x="2968" y="42"/>
                </a:lnTo>
                <a:lnTo>
                  <a:pt x="3134" y="29"/>
                </a:lnTo>
                <a:lnTo>
                  <a:pt x="3302" y="25"/>
                </a:lnTo>
                <a:lnTo>
                  <a:pt x="3302" y="0"/>
                </a:lnTo>
                <a:lnTo>
                  <a:pt x="3134" y="4"/>
                </a:lnTo>
                <a:lnTo>
                  <a:pt x="2966" y="18"/>
                </a:lnTo>
                <a:lnTo>
                  <a:pt x="2801" y="37"/>
                </a:lnTo>
                <a:lnTo>
                  <a:pt x="2639" y="67"/>
                </a:lnTo>
                <a:lnTo>
                  <a:pt x="2479" y="105"/>
                </a:lnTo>
                <a:lnTo>
                  <a:pt x="2322" y="150"/>
                </a:lnTo>
                <a:lnTo>
                  <a:pt x="2170" y="202"/>
                </a:lnTo>
                <a:lnTo>
                  <a:pt x="2019" y="261"/>
                </a:lnTo>
                <a:lnTo>
                  <a:pt x="1873" y="327"/>
                </a:lnTo>
                <a:lnTo>
                  <a:pt x="1731" y="399"/>
                </a:lnTo>
                <a:lnTo>
                  <a:pt x="1592" y="480"/>
                </a:lnTo>
                <a:lnTo>
                  <a:pt x="1459" y="567"/>
                </a:lnTo>
                <a:lnTo>
                  <a:pt x="1329" y="658"/>
                </a:lnTo>
                <a:lnTo>
                  <a:pt x="1204" y="756"/>
                </a:lnTo>
                <a:lnTo>
                  <a:pt x="1083" y="861"/>
                </a:lnTo>
                <a:lnTo>
                  <a:pt x="970" y="969"/>
                </a:lnTo>
                <a:lnTo>
                  <a:pt x="860" y="1084"/>
                </a:lnTo>
                <a:lnTo>
                  <a:pt x="755" y="1205"/>
                </a:lnTo>
                <a:lnTo>
                  <a:pt x="658" y="1330"/>
                </a:lnTo>
                <a:lnTo>
                  <a:pt x="565" y="1460"/>
                </a:lnTo>
                <a:lnTo>
                  <a:pt x="481" y="1593"/>
                </a:lnTo>
                <a:lnTo>
                  <a:pt x="400" y="1732"/>
                </a:lnTo>
                <a:lnTo>
                  <a:pt x="327" y="1874"/>
                </a:lnTo>
                <a:lnTo>
                  <a:pt x="261" y="2020"/>
                </a:lnTo>
                <a:lnTo>
                  <a:pt x="201" y="2171"/>
                </a:lnTo>
                <a:lnTo>
                  <a:pt x="150" y="2324"/>
                </a:lnTo>
                <a:lnTo>
                  <a:pt x="105" y="2482"/>
                </a:lnTo>
                <a:lnTo>
                  <a:pt x="68" y="2640"/>
                </a:lnTo>
                <a:lnTo>
                  <a:pt x="38" y="2804"/>
                </a:lnTo>
                <a:lnTo>
                  <a:pt x="18" y="2968"/>
                </a:lnTo>
                <a:lnTo>
                  <a:pt x="4" y="3137"/>
                </a:lnTo>
                <a:lnTo>
                  <a:pt x="0" y="3305"/>
                </a:lnTo>
                <a:lnTo>
                  <a:pt x="0" y="3305"/>
                </a:lnTo>
                <a:lnTo>
                  <a:pt x="25" y="330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0" name="Freeform 224">
            <a:extLst>
              <a:ext uri="{FF2B5EF4-FFF2-40B4-BE49-F238E27FC236}">
                <a16:creationId xmlns:a16="http://schemas.microsoft.com/office/drawing/2014/main" id="{2F24E788-4BF8-F751-6BCF-E6B9577B4EC4}"/>
              </a:ext>
            </a:extLst>
          </p:cNvPr>
          <p:cNvSpPr>
            <a:spLocks noChangeAspect="1"/>
          </p:cNvSpPr>
          <p:nvPr/>
        </p:nvSpPr>
        <p:spPr bwMode="auto">
          <a:xfrm>
            <a:off x="6096000" y="1326701"/>
            <a:ext cx="2490788" cy="2492375"/>
          </a:xfrm>
          <a:custGeom>
            <a:avLst/>
            <a:gdLst>
              <a:gd name="T0" fmla="*/ 0 w 3305"/>
              <a:gd name="T1" fmla="*/ 25 h 3305"/>
              <a:gd name="T2" fmla="*/ 335 w 3305"/>
              <a:gd name="T3" fmla="*/ 42 h 3305"/>
              <a:gd name="T4" fmla="*/ 660 w 3305"/>
              <a:gd name="T5" fmla="*/ 92 h 3305"/>
              <a:gd name="T6" fmla="*/ 974 w 3305"/>
              <a:gd name="T7" fmla="*/ 172 h 3305"/>
              <a:gd name="T8" fmla="*/ 1275 w 3305"/>
              <a:gd name="T9" fmla="*/ 283 h 3305"/>
              <a:gd name="T10" fmla="*/ 1561 w 3305"/>
              <a:gd name="T11" fmla="*/ 422 h 3305"/>
              <a:gd name="T12" fmla="*/ 1833 w 3305"/>
              <a:gd name="T13" fmla="*/ 586 h 3305"/>
              <a:gd name="T14" fmla="*/ 2085 w 3305"/>
              <a:gd name="T15" fmla="*/ 776 h 3305"/>
              <a:gd name="T16" fmla="*/ 2318 w 3305"/>
              <a:gd name="T17" fmla="*/ 987 h 3305"/>
              <a:gd name="T18" fmla="*/ 2529 w 3305"/>
              <a:gd name="T19" fmla="*/ 1220 h 3305"/>
              <a:gd name="T20" fmla="*/ 2719 w 3305"/>
              <a:gd name="T21" fmla="*/ 1472 h 3305"/>
              <a:gd name="T22" fmla="*/ 2883 w 3305"/>
              <a:gd name="T23" fmla="*/ 1744 h 3305"/>
              <a:gd name="T24" fmla="*/ 3022 w 3305"/>
              <a:gd name="T25" fmla="*/ 2030 h 3305"/>
              <a:gd name="T26" fmla="*/ 3133 w 3305"/>
              <a:gd name="T27" fmla="*/ 2332 h 3305"/>
              <a:gd name="T28" fmla="*/ 3213 w 3305"/>
              <a:gd name="T29" fmla="*/ 2645 h 3305"/>
              <a:gd name="T30" fmla="*/ 3263 w 3305"/>
              <a:gd name="T31" fmla="*/ 2971 h 3305"/>
              <a:gd name="T32" fmla="*/ 3280 w 3305"/>
              <a:gd name="T33" fmla="*/ 3305 h 3305"/>
              <a:gd name="T34" fmla="*/ 3301 w 3305"/>
              <a:gd name="T35" fmla="*/ 3137 h 3305"/>
              <a:gd name="T36" fmla="*/ 3268 w 3305"/>
              <a:gd name="T37" fmla="*/ 2804 h 3305"/>
              <a:gd name="T38" fmla="*/ 3200 w 3305"/>
              <a:gd name="T39" fmla="*/ 2482 h 3305"/>
              <a:gd name="T40" fmla="*/ 3103 w 3305"/>
              <a:gd name="T41" fmla="*/ 2171 h 3305"/>
              <a:gd name="T42" fmla="*/ 2978 w 3305"/>
              <a:gd name="T43" fmla="*/ 1874 h 3305"/>
              <a:gd name="T44" fmla="*/ 2825 w 3305"/>
              <a:gd name="T45" fmla="*/ 1593 h 3305"/>
              <a:gd name="T46" fmla="*/ 2648 w 3305"/>
              <a:gd name="T47" fmla="*/ 1330 h 3305"/>
              <a:gd name="T48" fmla="*/ 2444 w 3305"/>
              <a:gd name="T49" fmla="*/ 1084 h 3305"/>
              <a:gd name="T50" fmla="*/ 2221 w 3305"/>
              <a:gd name="T51" fmla="*/ 861 h 3305"/>
              <a:gd name="T52" fmla="*/ 1975 w 3305"/>
              <a:gd name="T53" fmla="*/ 658 h 3305"/>
              <a:gd name="T54" fmla="*/ 1712 w 3305"/>
              <a:gd name="T55" fmla="*/ 480 h 3305"/>
              <a:gd name="T56" fmla="*/ 1431 w 3305"/>
              <a:gd name="T57" fmla="*/ 327 h 3305"/>
              <a:gd name="T58" fmla="*/ 1134 w 3305"/>
              <a:gd name="T59" fmla="*/ 202 h 3305"/>
              <a:gd name="T60" fmla="*/ 824 w 3305"/>
              <a:gd name="T61" fmla="*/ 105 h 3305"/>
              <a:gd name="T62" fmla="*/ 502 w 3305"/>
              <a:gd name="T63" fmla="*/ 37 h 3305"/>
              <a:gd name="T64" fmla="*/ 169 w 3305"/>
              <a:gd name="T65" fmla="*/ 4 h 3305"/>
              <a:gd name="T66" fmla="*/ 0 w 3305"/>
              <a:gd name="T67" fmla="*/ 0 h 3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05" h="3305">
                <a:moveTo>
                  <a:pt x="0" y="25"/>
                </a:moveTo>
                <a:lnTo>
                  <a:pt x="0" y="25"/>
                </a:lnTo>
                <a:lnTo>
                  <a:pt x="169" y="29"/>
                </a:lnTo>
                <a:lnTo>
                  <a:pt x="335" y="42"/>
                </a:lnTo>
                <a:lnTo>
                  <a:pt x="499" y="62"/>
                </a:lnTo>
                <a:lnTo>
                  <a:pt x="660" y="92"/>
                </a:lnTo>
                <a:lnTo>
                  <a:pt x="819" y="127"/>
                </a:lnTo>
                <a:lnTo>
                  <a:pt x="974" y="172"/>
                </a:lnTo>
                <a:lnTo>
                  <a:pt x="1127" y="225"/>
                </a:lnTo>
                <a:lnTo>
                  <a:pt x="1275" y="283"/>
                </a:lnTo>
                <a:lnTo>
                  <a:pt x="1421" y="349"/>
                </a:lnTo>
                <a:lnTo>
                  <a:pt x="1561" y="422"/>
                </a:lnTo>
                <a:lnTo>
                  <a:pt x="1700" y="500"/>
                </a:lnTo>
                <a:lnTo>
                  <a:pt x="1833" y="586"/>
                </a:lnTo>
                <a:lnTo>
                  <a:pt x="1960" y="678"/>
                </a:lnTo>
                <a:lnTo>
                  <a:pt x="2085" y="776"/>
                </a:lnTo>
                <a:lnTo>
                  <a:pt x="2204" y="878"/>
                </a:lnTo>
                <a:lnTo>
                  <a:pt x="2318" y="987"/>
                </a:lnTo>
                <a:lnTo>
                  <a:pt x="2427" y="1102"/>
                </a:lnTo>
                <a:lnTo>
                  <a:pt x="2529" y="1220"/>
                </a:lnTo>
                <a:lnTo>
                  <a:pt x="2628" y="1345"/>
                </a:lnTo>
                <a:lnTo>
                  <a:pt x="2719" y="1472"/>
                </a:lnTo>
                <a:lnTo>
                  <a:pt x="2805" y="1606"/>
                </a:lnTo>
                <a:lnTo>
                  <a:pt x="2883" y="1744"/>
                </a:lnTo>
                <a:lnTo>
                  <a:pt x="2956" y="1884"/>
                </a:lnTo>
                <a:lnTo>
                  <a:pt x="3022" y="2030"/>
                </a:lnTo>
                <a:lnTo>
                  <a:pt x="3081" y="2178"/>
                </a:lnTo>
                <a:lnTo>
                  <a:pt x="3133" y="2332"/>
                </a:lnTo>
                <a:lnTo>
                  <a:pt x="3178" y="2487"/>
                </a:lnTo>
                <a:lnTo>
                  <a:pt x="3213" y="2645"/>
                </a:lnTo>
                <a:lnTo>
                  <a:pt x="3243" y="2806"/>
                </a:lnTo>
                <a:lnTo>
                  <a:pt x="3263" y="2971"/>
                </a:lnTo>
                <a:lnTo>
                  <a:pt x="3276" y="3137"/>
                </a:lnTo>
                <a:lnTo>
                  <a:pt x="3280" y="3305"/>
                </a:lnTo>
                <a:lnTo>
                  <a:pt x="3305" y="3305"/>
                </a:lnTo>
                <a:lnTo>
                  <a:pt x="3301" y="3137"/>
                </a:lnTo>
                <a:lnTo>
                  <a:pt x="3288" y="2968"/>
                </a:lnTo>
                <a:lnTo>
                  <a:pt x="3268" y="2804"/>
                </a:lnTo>
                <a:lnTo>
                  <a:pt x="3238" y="2640"/>
                </a:lnTo>
                <a:lnTo>
                  <a:pt x="3200" y="2482"/>
                </a:lnTo>
                <a:lnTo>
                  <a:pt x="3155" y="2324"/>
                </a:lnTo>
                <a:lnTo>
                  <a:pt x="3103" y="2171"/>
                </a:lnTo>
                <a:lnTo>
                  <a:pt x="3044" y="2020"/>
                </a:lnTo>
                <a:lnTo>
                  <a:pt x="2978" y="1874"/>
                </a:lnTo>
                <a:lnTo>
                  <a:pt x="2906" y="1732"/>
                </a:lnTo>
                <a:lnTo>
                  <a:pt x="2825" y="1593"/>
                </a:lnTo>
                <a:lnTo>
                  <a:pt x="2739" y="1460"/>
                </a:lnTo>
                <a:lnTo>
                  <a:pt x="2648" y="1330"/>
                </a:lnTo>
                <a:lnTo>
                  <a:pt x="2549" y="1205"/>
                </a:lnTo>
                <a:lnTo>
                  <a:pt x="2444" y="1084"/>
                </a:lnTo>
                <a:lnTo>
                  <a:pt x="2336" y="969"/>
                </a:lnTo>
                <a:lnTo>
                  <a:pt x="2221" y="861"/>
                </a:lnTo>
                <a:lnTo>
                  <a:pt x="2100" y="756"/>
                </a:lnTo>
                <a:lnTo>
                  <a:pt x="1975" y="658"/>
                </a:lnTo>
                <a:lnTo>
                  <a:pt x="1846" y="567"/>
                </a:lnTo>
                <a:lnTo>
                  <a:pt x="1712" y="480"/>
                </a:lnTo>
                <a:lnTo>
                  <a:pt x="1574" y="399"/>
                </a:lnTo>
                <a:lnTo>
                  <a:pt x="1431" y="327"/>
                </a:lnTo>
                <a:lnTo>
                  <a:pt x="1285" y="261"/>
                </a:lnTo>
                <a:lnTo>
                  <a:pt x="1134" y="202"/>
                </a:lnTo>
                <a:lnTo>
                  <a:pt x="981" y="150"/>
                </a:lnTo>
                <a:lnTo>
                  <a:pt x="824" y="105"/>
                </a:lnTo>
                <a:lnTo>
                  <a:pt x="665" y="67"/>
                </a:lnTo>
                <a:lnTo>
                  <a:pt x="502" y="37"/>
                </a:lnTo>
                <a:lnTo>
                  <a:pt x="337" y="18"/>
                </a:lnTo>
                <a:lnTo>
                  <a:pt x="169" y="4"/>
                </a:lnTo>
                <a:lnTo>
                  <a:pt x="0" y="0"/>
                </a:lnTo>
                <a:lnTo>
                  <a:pt x="0" y="0"/>
                </a:lnTo>
                <a:lnTo>
                  <a:pt x="0" y="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1" name="Freeform 225">
            <a:extLst>
              <a:ext uri="{FF2B5EF4-FFF2-40B4-BE49-F238E27FC236}">
                <a16:creationId xmlns:a16="http://schemas.microsoft.com/office/drawing/2014/main" id="{B9DD22A1-8385-8B4B-52B4-EED5579BC2AA}"/>
              </a:ext>
            </a:extLst>
          </p:cNvPr>
          <p:cNvSpPr>
            <a:spLocks noChangeAspect="1"/>
          </p:cNvSpPr>
          <p:nvPr/>
        </p:nvSpPr>
        <p:spPr bwMode="auto">
          <a:xfrm>
            <a:off x="4225925" y="3495226"/>
            <a:ext cx="84138" cy="560388"/>
          </a:xfrm>
          <a:custGeom>
            <a:avLst/>
            <a:gdLst>
              <a:gd name="T0" fmla="*/ 111 w 113"/>
              <a:gd name="T1" fmla="*/ 743 h 743"/>
              <a:gd name="T2" fmla="*/ 113 w 113"/>
              <a:gd name="T3" fmla="*/ 739 h 743"/>
              <a:gd name="T4" fmla="*/ 18 w 113"/>
              <a:gd name="T5" fmla="*/ 0 h 743"/>
              <a:gd name="T6" fmla="*/ 0 w 113"/>
              <a:gd name="T7" fmla="*/ 2 h 743"/>
              <a:gd name="T8" fmla="*/ 95 w 113"/>
              <a:gd name="T9" fmla="*/ 741 h 743"/>
              <a:gd name="T10" fmla="*/ 97 w 113"/>
              <a:gd name="T11" fmla="*/ 736 h 743"/>
              <a:gd name="T12" fmla="*/ 111 w 113"/>
              <a:gd name="T13" fmla="*/ 743 h 743"/>
              <a:gd name="T14" fmla="*/ 113 w 113"/>
              <a:gd name="T15" fmla="*/ 741 h 743"/>
              <a:gd name="T16" fmla="*/ 113 w 113"/>
              <a:gd name="T17" fmla="*/ 739 h 743"/>
              <a:gd name="T18" fmla="*/ 111 w 113"/>
              <a:gd name="T19" fmla="*/ 743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743">
                <a:moveTo>
                  <a:pt x="111" y="743"/>
                </a:moveTo>
                <a:lnTo>
                  <a:pt x="113" y="739"/>
                </a:lnTo>
                <a:lnTo>
                  <a:pt x="18" y="0"/>
                </a:lnTo>
                <a:lnTo>
                  <a:pt x="0" y="2"/>
                </a:lnTo>
                <a:lnTo>
                  <a:pt x="95" y="741"/>
                </a:lnTo>
                <a:lnTo>
                  <a:pt x="97" y="736"/>
                </a:lnTo>
                <a:lnTo>
                  <a:pt x="111" y="743"/>
                </a:lnTo>
                <a:lnTo>
                  <a:pt x="113" y="741"/>
                </a:lnTo>
                <a:lnTo>
                  <a:pt x="113" y="739"/>
                </a:lnTo>
                <a:lnTo>
                  <a:pt x="111" y="7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2" name="Freeform 226">
            <a:extLst>
              <a:ext uri="{FF2B5EF4-FFF2-40B4-BE49-F238E27FC236}">
                <a16:creationId xmlns:a16="http://schemas.microsoft.com/office/drawing/2014/main" id="{D05B2796-409D-2927-A83B-1216D8DF7C64}"/>
              </a:ext>
            </a:extLst>
          </p:cNvPr>
          <p:cNvSpPr>
            <a:spLocks noChangeAspect="1"/>
          </p:cNvSpPr>
          <p:nvPr/>
        </p:nvSpPr>
        <p:spPr bwMode="auto">
          <a:xfrm>
            <a:off x="4108450" y="4049264"/>
            <a:ext cx="201613" cy="352425"/>
          </a:xfrm>
          <a:custGeom>
            <a:avLst/>
            <a:gdLst>
              <a:gd name="T0" fmla="*/ 7 w 266"/>
              <a:gd name="T1" fmla="*/ 464 h 468"/>
              <a:gd name="T2" fmla="*/ 14 w 266"/>
              <a:gd name="T3" fmla="*/ 468 h 468"/>
              <a:gd name="T4" fmla="*/ 266 w 266"/>
              <a:gd name="T5" fmla="*/ 7 h 468"/>
              <a:gd name="T6" fmla="*/ 252 w 266"/>
              <a:gd name="T7" fmla="*/ 0 h 468"/>
              <a:gd name="T8" fmla="*/ 0 w 266"/>
              <a:gd name="T9" fmla="*/ 460 h 468"/>
              <a:gd name="T10" fmla="*/ 7 w 266"/>
              <a:gd name="T11" fmla="*/ 464 h 468"/>
            </a:gdLst>
            <a:ahLst/>
            <a:cxnLst>
              <a:cxn ang="0">
                <a:pos x="T0" y="T1"/>
              </a:cxn>
              <a:cxn ang="0">
                <a:pos x="T2" y="T3"/>
              </a:cxn>
              <a:cxn ang="0">
                <a:pos x="T4" y="T5"/>
              </a:cxn>
              <a:cxn ang="0">
                <a:pos x="T6" y="T7"/>
              </a:cxn>
              <a:cxn ang="0">
                <a:pos x="T8" y="T9"/>
              </a:cxn>
              <a:cxn ang="0">
                <a:pos x="T10" y="T11"/>
              </a:cxn>
            </a:cxnLst>
            <a:rect l="0" t="0" r="r" b="b"/>
            <a:pathLst>
              <a:path w="266" h="468">
                <a:moveTo>
                  <a:pt x="7" y="464"/>
                </a:moveTo>
                <a:lnTo>
                  <a:pt x="14" y="468"/>
                </a:lnTo>
                <a:lnTo>
                  <a:pt x="266" y="7"/>
                </a:lnTo>
                <a:lnTo>
                  <a:pt x="252" y="0"/>
                </a:lnTo>
                <a:lnTo>
                  <a:pt x="0" y="460"/>
                </a:lnTo>
                <a:lnTo>
                  <a:pt x="7" y="4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3" name="Freeform 227">
            <a:extLst>
              <a:ext uri="{FF2B5EF4-FFF2-40B4-BE49-F238E27FC236}">
                <a16:creationId xmlns:a16="http://schemas.microsoft.com/office/drawing/2014/main" id="{2F0020D2-6874-31E9-B3E5-F6F69359169D}"/>
              </a:ext>
            </a:extLst>
          </p:cNvPr>
          <p:cNvSpPr>
            <a:spLocks noChangeAspect="1"/>
          </p:cNvSpPr>
          <p:nvPr/>
        </p:nvSpPr>
        <p:spPr bwMode="auto">
          <a:xfrm>
            <a:off x="4913313" y="3703189"/>
            <a:ext cx="1096962" cy="1041400"/>
          </a:xfrm>
          <a:custGeom>
            <a:avLst/>
            <a:gdLst>
              <a:gd name="T0" fmla="*/ 1092 w 1456"/>
              <a:gd name="T1" fmla="*/ 1380 h 1381"/>
              <a:gd name="T2" fmla="*/ 1023 w 1456"/>
              <a:gd name="T3" fmla="*/ 1375 h 1381"/>
              <a:gd name="T4" fmla="*/ 955 w 1456"/>
              <a:gd name="T5" fmla="*/ 1370 h 1381"/>
              <a:gd name="T6" fmla="*/ 886 w 1456"/>
              <a:gd name="T7" fmla="*/ 1364 h 1381"/>
              <a:gd name="T8" fmla="*/ 816 w 1456"/>
              <a:gd name="T9" fmla="*/ 1356 h 1381"/>
              <a:gd name="T10" fmla="*/ 746 w 1456"/>
              <a:gd name="T11" fmla="*/ 1349 h 1381"/>
              <a:gd name="T12" fmla="*/ 677 w 1456"/>
              <a:gd name="T13" fmla="*/ 1340 h 1381"/>
              <a:gd name="T14" fmla="*/ 607 w 1456"/>
              <a:gd name="T15" fmla="*/ 1331 h 1381"/>
              <a:gd name="T16" fmla="*/ 537 w 1456"/>
              <a:gd name="T17" fmla="*/ 1321 h 1381"/>
              <a:gd name="T18" fmla="*/ 466 w 1456"/>
              <a:gd name="T19" fmla="*/ 1310 h 1381"/>
              <a:gd name="T20" fmla="*/ 395 w 1456"/>
              <a:gd name="T21" fmla="*/ 1299 h 1381"/>
              <a:gd name="T22" fmla="*/ 323 w 1456"/>
              <a:gd name="T23" fmla="*/ 1286 h 1381"/>
              <a:gd name="T24" fmla="*/ 252 w 1456"/>
              <a:gd name="T25" fmla="*/ 1274 h 1381"/>
              <a:gd name="T26" fmla="*/ 181 w 1456"/>
              <a:gd name="T27" fmla="*/ 1261 h 1381"/>
              <a:gd name="T28" fmla="*/ 109 w 1456"/>
              <a:gd name="T29" fmla="*/ 1248 h 1381"/>
              <a:gd name="T30" fmla="*/ 37 w 1456"/>
              <a:gd name="T31" fmla="*/ 1233 h 1381"/>
              <a:gd name="T32" fmla="*/ 264 w 1456"/>
              <a:gd name="T33" fmla="*/ 712 h 1381"/>
              <a:gd name="T34" fmla="*/ 178 w 1456"/>
              <a:gd name="T35" fmla="*/ 6 h 1381"/>
              <a:gd name="T36" fmla="*/ 247 w 1456"/>
              <a:gd name="T37" fmla="*/ 17 h 1381"/>
              <a:gd name="T38" fmla="*/ 317 w 1456"/>
              <a:gd name="T39" fmla="*/ 29 h 1381"/>
              <a:gd name="T40" fmla="*/ 387 w 1456"/>
              <a:gd name="T41" fmla="*/ 39 h 1381"/>
              <a:gd name="T42" fmla="*/ 456 w 1456"/>
              <a:gd name="T43" fmla="*/ 49 h 1381"/>
              <a:gd name="T44" fmla="*/ 526 w 1456"/>
              <a:gd name="T45" fmla="*/ 59 h 1381"/>
              <a:gd name="T46" fmla="*/ 595 w 1456"/>
              <a:gd name="T47" fmla="*/ 68 h 1381"/>
              <a:gd name="T48" fmla="*/ 665 w 1456"/>
              <a:gd name="T49" fmla="*/ 77 h 1381"/>
              <a:gd name="T50" fmla="*/ 734 w 1456"/>
              <a:gd name="T51" fmla="*/ 86 h 1381"/>
              <a:gd name="T52" fmla="*/ 804 w 1456"/>
              <a:gd name="T53" fmla="*/ 93 h 1381"/>
              <a:gd name="T54" fmla="*/ 874 w 1456"/>
              <a:gd name="T55" fmla="*/ 101 h 1381"/>
              <a:gd name="T56" fmla="*/ 942 w 1456"/>
              <a:gd name="T57" fmla="*/ 107 h 1381"/>
              <a:gd name="T58" fmla="*/ 1012 w 1456"/>
              <a:gd name="T59" fmla="*/ 113 h 1381"/>
              <a:gd name="T60" fmla="*/ 1081 w 1456"/>
              <a:gd name="T61" fmla="*/ 120 h 1381"/>
              <a:gd name="T62" fmla="*/ 1149 w 1456"/>
              <a:gd name="T63" fmla="*/ 123 h 1381"/>
              <a:gd name="T64" fmla="*/ 1218 w 1456"/>
              <a:gd name="T65" fmla="*/ 128 h 1381"/>
              <a:gd name="T66" fmla="*/ 1456 w 1456"/>
              <a:gd name="T67" fmla="*/ 803 h 1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456" h="1381">
                <a:moveTo>
                  <a:pt x="1126" y="1381"/>
                </a:moveTo>
                <a:lnTo>
                  <a:pt x="1092" y="1380"/>
                </a:lnTo>
                <a:lnTo>
                  <a:pt x="1057" y="1377"/>
                </a:lnTo>
                <a:lnTo>
                  <a:pt x="1023" y="1375"/>
                </a:lnTo>
                <a:lnTo>
                  <a:pt x="988" y="1372"/>
                </a:lnTo>
                <a:lnTo>
                  <a:pt x="955" y="1370"/>
                </a:lnTo>
                <a:lnTo>
                  <a:pt x="920" y="1366"/>
                </a:lnTo>
                <a:lnTo>
                  <a:pt x="886" y="1364"/>
                </a:lnTo>
                <a:lnTo>
                  <a:pt x="851" y="1360"/>
                </a:lnTo>
                <a:lnTo>
                  <a:pt x="816" y="1356"/>
                </a:lnTo>
                <a:lnTo>
                  <a:pt x="781" y="1352"/>
                </a:lnTo>
                <a:lnTo>
                  <a:pt x="746" y="1349"/>
                </a:lnTo>
                <a:lnTo>
                  <a:pt x="711" y="1345"/>
                </a:lnTo>
                <a:lnTo>
                  <a:pt x="677" y="1340"/>
                </a:lnTo>
                <a:lnTo>
                  <a:pt x="642" y="1336"/>
                </a:lnTo>
                <a:lnTo>
                  <a:pt x="607" y="1331"/>
                </a:lnTo>
                <a:lnTo>
                  <a:pt x="572" y="1326"/>
                </a:lnTo>
                <a:lnTo>
                  <a:pt x="537" y="1321"/>
                </a:lnTo>
                <a:lnTo>
                  <a:pt x="502" y="1316"/>
                </a:lnTo>
                <a:lnTo>
                  <a:pt x="466" y="1310"/>
                </a:lnTo>
                <a:lnTo>
                  <a:pt x="431" y="1305"/>
                </a:lnTo>
                <a:lnTo>
                  <a:pt x="395" y="1299"/>
                </a:lnTo>
                <a:lnTo>
                  <a:pt x="360" y="1292"/>
                </a:lnTo>
                <a:lnTo>
                  <a:pt x="323" y="1286"/>
                </a:lnTo>
                <a:lnTo>
                  <a:pt x="289" y="1280"/>
                </a:lnTo>
                <a:lnTo>
                  <a:pt x="252" y="1274"/>
                </a:lnTo>
                <a:lnTo>
                  <a:pt x="216" y="1267"/>
                </a:lnTo>
                <a:lnTo>
                  <a:pt x="181" y="1261"/>
                </a:lnTo>
                <a:lnTo>
                  <a:pt x="145" y="1254"/>
                </a:lnTo>
                <a:lnTo>
                  <a:pt x="109" y="1248"/>
                </a:lnTo>
                <a:lnTo>
                  <a:pt x="73" y="1240"/>
                </a:lnTo>
                <a:lnTo>
                  <a:pt x="37" y="1233"/>
                </a:lnTo>
                <a:lnTo>
                  <a:pt x="0" y="1225"/>
                </a:lnTo>
                <a:lnTo>
                  <a:pt x="264" y="712"/>
                </a:lnTo>
                <a:lnTo>
                  <a:pt x="143" y="0"/>
                </a:lnTo>
                <a:lnTo>
                  <a:pt x="178" y="6"/>
                </a:lnTo>
                <a:lnTo>
                  <a:pt x="212" y="11"/>
                </a:lnTo>
                <a:lnTo>
                  <a:pt x="247" y="17"/>
                </a:lnTo>
                <a:lnTo>
                  <a:pt x="282" y="22"/>
                </a:lnTo>
                <a:lnTo>
                  <a:pt x="317" y="29"/>
                </a:lnTo>
                <a:lnTo>
                  <a:pt x="352" y="34"/>
                </a:lnTo>
                <a:lnTo>
                  <a:pt x="387" y="39"/>
                </a:lnTo>
                <a:lnTo>
                  <a:pt x="421" y="44"/>
                </a:lnTo>
                <a:lnTo>
                  <a:pt x="456" y="49"/>
                </a:lnTo>
                <a:lnTo>
                  <a:pt x="491" y="54"/>
                </a:lnTo>
                <a:lnTo>
                  <a:pt x="526" y="59"/>
                </a:lnTo>
                <a:lnTo>
                  <a:pt x="561" y="64"/>
                </a:lnTo>
                <a:lnTo>
                  <a:pt x="595" y="68"/>
                </a:lnTo>
                <a:lnTo>
                  <a:pt x="630" y="73"/>
                </a:lnTo>
                <a:lnTo>
                  <a:pt x="665" y="77"/>
                </a:lnTo>
                <a:lnTo>
                  <a:pt x="700" y="81"/>
                </a:lnTo>
                <a:lnTo>
                  <a:pt x="734" y="86"/>
                </a:lnTo>
                <a:lnTo>
                  <a:pt x="769" y="90"/>
                </a:lnTo>
                <a:lnTo>
                  <a:pt x="804" y="93"/>
                </a:lnTo>
                <a:lnTo>
                  <a:pt x="839" y="97"/>
                </a:lnTo>
                <a:lnTo>
                  <a:pt x="874" y="101"/>
                </a:lnTo>
                <a:lnTo>
                  <a:pt x="907" y="105"/>
                </a:lnTo>
                <a:lnTo>
                  <a:pt x="942" y="107"/>
                </a:lnTo>
                <a:lnTo>
                  <a:pt x="977" y="111"/>
                </a:lnTo>
                <a:lnTo>
                  <a:pt x="1012" y="113"/>
                </a:lnTo>
                <a:lnTo>
                  <a:pt x="1046" y="116"/>
                </a:lnTo>
                <a:lnTo>
                  <a:pt x="1081" y="120"/>
                </a:lnTo>
                <a:lnTo>
                  <a:pt x="1116" y="122"/>
                </a:lnTo>
                <a:lnTo>
                  <a:pt x="1149" y="123"/>
                </a:lnTo>
                <a:lnTo>
                  <a:pt x="1184" y="126"/>
                </a:lnTo>
                <a:lnTo>
                  <a:pt x="1218" y="128"/>
                </a:lnTo>
                <a:lnTo>
                  <a:pt x="1253" y="130"/>
                </a:lnTo>
                <a:lnTo>
                  <a:pt x="1456" y="803"/>
                </a:lnTo>
                <a:lnTo>
                  <a:pt x="1126" y="1381"/>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4" name="Freeform 228">
            <a:extLst>
              <a:ext uri="{FF2B5EF4-FFF2-40B4-BE49-F238E27FC236}">
                <a16:creationId xmlns:a16="http://schemas.microsoft.com/office/drawing/2014/main" id="{A7646477-3A71-7F5C-0EBB-D90B498A5DE5}"/>
              </a:ext>
            </a:extLst>
          </p:cNvPr>
          <p:cNvSpPr>
            <a:spLocks noChangeAspect="1"/>
          </p:cNvSpPr>
          <p:nvPr/>
        </p:nvSpPr>
        <p:spPr bwMode="auto">
          <a:xfrm>
            <a:off x="4903788" y="4620764"/>
            <a:ext cx="858837" cy="130175"/>
          </a:xfrm>
          <a:custGeom>
            <a:avLst/>
            <a:gdLst>
              <a:gd name="T0" fmla="*/ 11 w 1138"/>
              <a:gd name="T1" fmla="*/ 18 h 174"/>
              <a:gd name="T2" fmla="*/ 83 w 1138"/>
              <a:gd name="T3" fmla="*/ 33 h 174"/>
              <a:gd name="T4" fmla="*/ 156 w 1138"/>
              <a:gd name="T5" fmla="*/ 46 h 174"/>
              <a:gd name="T6" fmla="*/ 227 w 1138"/>
              <a:gd name="T7" fmla="*/ 60 h 174"/>
              <a:gd name="T8" fmla="*/ 299 w 1138"/>
              <a:gd name="T9" fmla="*/ 73 h 174"/>
              <a:gd name="T10" fmla="*/ 370 w 1138"/>
              <a:gd name="T11" fmla="*/ 85 h 174"/>
              <a:gd name="T12" fmla="*/ 442 w 1138"/>
              <a:gd name="T13" fmla="*/ 98 h 174"/>
              <a:gd name="T14" fmla="*/ 513 w 1138"/>
              <a:gd name="T15" fmla="*/ 109 h 174"/>
              <a:gd name="T16" fmla="*/ 582 w 1138"/>
              <a:gd name="T17" fmla="*/ 119 h 174"/>
              <a:gd name="T18" fmla="*/ 652 w 1138"/>
              <a:gd name="T19" fmla="*/ 129 h 174"/>
              <a:gd name="T20" fmla="*/ 722 w 1138"/>
              <a:gd name="T21" fmla="*/ 138 h 174"/>
              <a:gd name="T22" fmla="*/ 792 w 1138"/>
              <a:gd name="T23" fmla="*/ 145 h 174"/>
              <a:gd name="T24" fmla="*/ 862 w 1138"/>
              <a:gd name="T25" fmla="*/ 153 h 174"/>
              <a:gd name="T26" fmla="*/ 931 w 1138"/>
              <a:gd name="T27" fmla="*/ 159 h 174"/>
              <a:gd name="T28" fmla="*/ 1000 w 1138"/>
              <a:gd name="T29" fmla="*/ 165 h 174"/>
              <a:gd name="T30" fmla="*/ 1069 w 1138"/>
              <a:gd name="T31" fmla="*/ 170 h 174"/>
              <a:gd name="T32" fmla="*/ 1138 w 1138"/>
              <a:gd name="T33" fmla="*/ 174 h 174"/>
              <a:gd name="T34" fmla="*/ 1104 w 1138"/>
              <a:gd name="T35" fmla="*/ 155 h 174"/>
              <a:gd name="T36" fmla="*/ 1035 w 1138"/>
              <a:gd name="T37" fmla="*/ 150 h 174"/>
              <a:gd name="T38" fmla="*/ 968 w 1138"/>
              <a:gd name="T39" fmla="*/ 145 h 174"/>
              <a:gd name="T40" fmla="*/ 899 w 1138"/>
              <a:gd name="T41" fmla="*/ 139 h 174"/>
              <a:gd name="T42" fmla="*/ 829 w 1138"/>
              <a:gd name="T43" fmla="*/ 131 h 174"/>
              <a:gd name="T44" fmla="*/ 760 w 1138"/>
              <a:gd name="T45" fmla="*/ 124 h 174"/>
              <a:gd name="T46" fmla="*/ 690 w 1138"/>
              <a:gd name="T47" fmla="*/ 115 h 174"/>
              <a:gd name="T48" fmla="*/ 620 w 1138"/>
              <a:gd name="T49" fmla="*/ 106 h 174"/>
              <a:gd name="T50" fmla="*/ 550 w 1138"/>
              <a:gd name="T51" fmla="*/ 96 h 174"/>
              <a:gd name="T52" fmla="*/ 479 w 1138"/>
              <a:gd name="T53" fmla="*/ 85 h 174"/>
              <a:gd name="T54" fmla="*/ 408 w 1138"/>
              <a:gd name="T55" fmla="*/ 74 h 174"/>
              <a:gd name="T56" fmla="*/ 337 w 1138"/>
              <a:gd name="T57" fmla="*/ 61 h 174"/>
              <a:gd name="T58" fmla="*/ 266 w 1138"/>
              <a:gd name="T59" fmla="*/ 49 h 174"/>
              <a:gd name="T60" fmla="*/ 195 w 1138"/>
              <a:gd name="T61" fmla="*/ 37 h 174"/>
              <a:gd name="T62" fmla="*/ 122 w 1138"/>
              <a:gd name="T63" fmla="*/ 23 h 174"/>
              <a:gd name="T64" fmla="*/ 50 w 1138"/>
              <a:gd name="T65" fmla="*/ 8 h 174"/>
              <a:gd name="T66" fmla="*/ 20 w 1138"/>
              <a:gd name="T67" fmla="*/ 13 h 174"/>
              <a:gd name="T68" fmla="*/ 0 w 1138"/>
              <a:gd name="T69" fmla="*/ 15 h 174"/>
              <a:gd name="T70" fmla="*/ 5 w 1138"/>
              <a:gd name="T71" fmla="*/ 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38" h="174">
                <a:moveTo>
                  <a:pt x="5" y="5"/>
                </a:moveTo>
                <a:lnTo>
                  <a:pt x="11" y="18"/>
                </a:lnTo>
                <a:lnTo>
                  <a:pt x="47" y="25"/>
                </a:lnTo>
                <a:lnTo>
                  <a:pt x="83" y="33"/>
                </a:lnTo>
                <a:lnTo>
                  <a:pt x="120" y="40"/>
                </a:lnTo>
                <a:lnTo>
                  <a:pt x="156" y="46"/>
                </a:lnTo>
                <a:lnTo>
                  <a:pt x="192" y="54"/>
                </a:lnTo>
                <a:lnTo>
                  <a:pt x="227" y="60"/>
                </a:lnTo>
                <a:lnTo>
                  <a:pt x="263" y="66"/>
                </a:lnTo>
                <a:lnTo>
                  <a:pt x="299" y="73"/>
                </a:lnTo>
                <a:lnTo>
                  <a:pt x="334" y="79"/>
                </a:lnTo>
                <a:lnTo>
                  <a:pt x="370" y="85"/>
                </a:lnTo>
                <a:lnTo>
                  <a:pt x="405" y="91"/>
                </a:lnTo>
                <a:lnTo>
                  <a:pt x="442" y="98"/>
                </a:lnTo>
                <a:lnTo>
                  <a:pt x="476" y="103"/>
                </a:lnTo>
                <a:lnTo>
                  <a:pt x="513" y="109"/>
                </a:lnTo>
                <a:lnTo>
                  <a:pt x="548" y="114"/>
                </a:lnTo>
                <a:lnTo>
                  <a:pt x="582" y="119"/>
                </a:lnTo>
                <a:lnTo>
                  <a:pt x="617" y="124"/>
                </a:lnTo>
                <a:lnTo>
                  <a:pt x="652" y="129"/>
                </a:lnTo>
                <a:lnTo>
                  <a:pt x="687" y="133"/>
                </a:lnTo>
                <a:lnTo>
                  <a:pt x="722" y="138"/>
                </a:lnTo>
                <a:lnTo>
                  <a:pt x="757" y="141"/>
                </a:lnTo>
                <a:lnTo>
                  <a:pt x="792" y="145"/>
                </a:lnTo>
                <a:lnTo>
                  <a:pt x="827" y="149"/>
                </a:lnTo>
                <a:lnTo>
                  <a:pt x="862" y="153"/>
                </a:lnTo>
                <a:lnTo>
                  <a:pt x="897" y="156"/>
                </a:lnTo>
                <a:lnTo>
                  <a:pt x="931" y="159"/>
                </a:lnTo>
                <a:lnTo>
                  <a:pt x="965" y="163"/>
                </a:lnTo>
                <a:lnTo>
                  <a:pt x="1000" y="165"/>
                </a:lnTo>
                <a:lnTo>
                  <a:pt x="1035" y="168"/>
                </a:lnTo>
                <a:lnTo>
                  <a:pt x="1069" y="170"/>
                </a:lnTo>
                <a:lnTo>
                  <a:pt x="1104" y="173"/>
                </a:lnTo>
                <a:lnTo>
                  <a:pt x="1138" y="174"/>
                </a:lnTo>
                <a:lnTo>
                  <a:pt x="1138" y="156"/>
                </a:lnTo>
                <a:lnTo>
                  <a:pt x="1104" y="155"/>
                </a:lnTo>
                <a:lnTo>
                  <a:pt x="1069" y="153"/>
                </a:lnTo>
                <a:lnTo>
                  <a:pt x="1035" y="150"/>
                </a:lnTo>
                <a:lnTo>
                  <a:pt x="1000" y="148"/>
                </a:lnTo>
                <a:lnTo>
                  <a:pt x="968" y="145"/>
                </a:lnTo>
                <a:lnTo>
                  <a:pt x="933" y="141"/>
                </a:lnTo>
                <a:lnTo>
                  <a:pt x="899" y="139"/>
                </a:lnTo>
                <a:lnTo>
                  <a:pt x="864" y="135"/>
                </a:lnTo>
                <a:lnTo>
                  <a:pt x="829" y="131"/>
                </a:lnTo>
                <a:lnTo>
                  <a:pt x="795" y="128"/>
                </a:lnTo>
                <a:lnTo>
                  <a:pt x="760" y="124"/>
                </a:lnTo>
                <a:lnTo>
                  <a:pt x="725" y="120"/>
                </a:lnTo>
                <a:lnTo>
                  <a:pt x="690" y="115"/>
                </a:lnTo>
                <a:lnTo>
                  <a:pt x="655" y="111"/>
                </a:lnTo>
                <a:lnTo>
                  <a:pt x="620" y="106"/>
                </a:lnTo>
                <a:lnTo>
                  <a:pt x="585" y="101"/>
                </a:lnTo>
                <a:lnTo>
                  <a:pt x="550" y="96"/>
                </a:lnTo>
                <a:lnTo>
                  <a:pt x="515" y="91"/>
                </a:lnTo>
                <a:lnTo>
                  <a:pt x="479" y="85"/>
                </a:lnTo>
                <a:lnTo>
                  <a:pt x="444" y="80"/>
                </a:lnTo>
                <a:lnTo>
                  <a:pt x="408" y="74"/>
                </a:lnTo>
                <a:lnTo>
                  <a:pt x="373" y="68"/>
                </a:lnTo>
                <a:lnTo>
                  <a:pt x="337" y="61"/>
                </a:lnTo>
                <a:lnTo>
                  <a:pt x="302" y="55"/>
                </a:lnTo>
                <a:lnTo>
                  <a:pt x="266" y="49"/>
                </a:lnTo>
                <a:lnTo>
                  <a:pt x="229" y="43"/>
                </a:lnTo>
                <a:lnTo>
                  <a:pt x="195" y="37"/>
                </a:lnTo>
                <a:lnTo>
                  <a:pt x="158" y="29"/>
                </a:lnTo>
                <a:lnTo>
                  <a:pt x="122" y="23"/>
                </a:lnTo>
                <a:lnTo>
                  <a:pt x="86" y="15"/>
                </a:lnTo>
                <a:lnTo>
                  <a:pt x="50" y="8"/>
                </a:lnTo>
                <a:lnTo>
                  <a:pt x="14" y="0"/>
                </a:lnTo>
                <a:lnTo>
                  <a:pt x="20" y="13"/>
                </a:lnTo>
                <a:lnTo>
                  <a:pt x="5" y="5"/>
                </a:lnTo>
                <a:lnTo>
                  <a:pt x="0" y="15"/>
                </a:lnTo>
                <a:lnTo>
                  <a:pt x="11" y="18"/>
                </a:lnTo>
                <a:lnTo>
                  <a:pt x="5"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5" name="Freeform 229">
            <a:extLst>
              <a:ext uri="{FF2B5EF4-FFF2-40B4-BE49-F238E27FC236}">
                <a16:creationId xmlns:a16="http://schemas.microsoft.com/office/drawing/2014/main" id="{3ACA6312-2E7D-26AF-A490-7EFF548A1E57}"/>
              </a:ext>
            </a:extLst>
          </p:cNvPr>
          <p:cNvSpPr>
            <a:spLocks noChangeAspect="1"/>
          </p:cNvSpPr>
          <p:nvPr/>
        </p:nvSpPr>
        <p:spPr bwMode="auto">
          <a:xfrm>
            <a:off x="4906963" y="4238176"/>
            <a:ext cx="211137" cy="392113"/>
          </a:xfrm>
          <a:custGeom>
            <a:avLst/>
            <a:gdLst>
              <a:gd name="T0" fmla="*/ 262 w 279"/>
              <a:gd name="T1" fmla="*/ 5 h 520"/>
              <a:gd name="T2" fmla="*/ 263 w 279"/>
              <a:gd name="T3" fmla="*/ 0 h 520"/>
              <a:gd name="T4" fmla="*/ 0 w 279"/>
              <a:gd name="T5" fmla="*/ 512 h 520"/>
              <a:gd name="T6" fmla="*/ 15 w 279"/>
              <a:gd name="T7" fmla="*/ 520 h 520"/>
              <a:gd name="T8" fmla="*/ 278 w 279"/>
              <a:gd name="T9" fmla="*/ 7 h 520"/>
              <a:gd name="T10" fmla="*/ 279 w 279"/>
              <a:gd name="T11" fmla="*/ 2 h 520"/>
              <a:gd name="T12" fmla="*/ 278 w 279"/>
              <a:gd name="T13" fmla="*/ 7 h 520"/>
              <a:gd name="T14" fmla="*/ 279 w 279"/>
              <a:gd name="T15" fmla="*/ 5 h 520"/>
              <a:gd name="T16" fmla="*/ 279 w 279"/>
              <a:gd name="T17" fmla="*/ 2 h 520"/>
              <a:gd name="T18" fmla="*/ 262 w 279"/>
              <a:gd name="T19" fmla="*/ 5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9" h="520">
                <a:moveTo>
                  <a:pt x="262" y="5"/>
                </a:moveTo>
                <a:lnTo>
                  <a:pt x="263" y="0"/>
                </a:lnTo>
                <a:lnTo>
                  <a:pt x="0" y="512"/>
                </a:lnTo>
                <a:lnTo>
                  <a:pt x="15" y="520"/>
                </a:lnTo>
                <a:lnTo>
                  <a:pt x="278" y="7"/>
                </a:lnTo>
                <a:lnTo>
                  <a:pt x="279" y="2"/>
                </a:lnTo>
                <a:lnTo>
                  <a:pt x="278" y="7"/>
                </a:lnTo>
                <a:lnTo>
                  <a:pt x="279" y="5"/>
                </a:lnTo>
                <a:lnTo>
                  <a:pt x="279" y="2"/>
                </a:lnTo>
                <a:lnTo>
                  <a:pt x="262"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6" name="Freeform 230">
            <a:extLst>
              <a:ext uri="{FF2B5EF4-FFF2-40B4-BE49-F238E27FC236}">
                <a16:creationId xmlns:a16="http://schemas.microsoft.com/office/drawing/2014/main" id="{7467BA00-9CB2-1856-5834-248CCB96B222}"/>
              </a:ext>
            </a:extLst>
          </p:cNvPr>
          <p:cNvSpPr>
            <a:spLocks noChangeAspect="1"/>
          </p:cNvSpPr>
          <p:nvPr/>
        </p:nvSpPr>
        <p:spPr bwMode="auto">
          <a:xfrm>
            <a:off x="5013325" y="3695251"/>
            <a:ext cx="104775" cy="546100"/>
          </a:xfrm>
          <a:custGeom>
            <a:avLst/>
            <a:gdLst>
              <a:gd name="T0" fmla="*/ 11 w 139"/>
              <a:gd name="T1" fmla="*/ 1 h 724"/>
              <a:gd name="T2" fmla="*/ 1 w 139"/>
              <a:gd name="T3" fmla="*/ 11 h 724"/>
              <a:gd name="T4" fmla="*/ 122 w 139"/>
              <a:gd name="T5" fmla="*/ 724 h 724"/>
              <a:gd name="T6" fmla="*/ 139 w 139"/>
              <a:gd name="T7" fmla="*/ 721 h 724"/>
              <a:gd name="T8" fmla="*/ 18 w 139"/>
              <a:gd name="T9" fmla="*/ 9 h 724"/>
              <a:gd name="T10" fmla="*/ 8 w 139"/>
              <a:gd name="T11" fmla="*/ 19 h 724"/>
              <a:gd name="T12" fmla="*/ 11 w 139"/>
              <a:gd name="T13" fmla="*/ 1 h 724"/>
              <a:gd name="T14" fmla="*/ 0 w 139"/>
              <a:gd name="T15" fmla="*/ 0 h 724"/>
              <a:gd name="T16" fmla="*/ 1 w 139"/>
              <a:gd name="T17" fmla="*/ 11 h 724"/>
              <a:gd name="T18" fmla="*/ 11 w 139"/>
              <a:gd name="T19" fmla="*/ 1 h 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724">
                <a:moveTo>
                  <a:pt x="11" y="1"/>
                </a:moveTo>
                <a:lnTo>
                  <a:pt x="1" y="11"/>
                </a:lnTo>
                <a:lnTo>
                  <a:pt x="122" y="724"/>
                </a:lnTo>
                <a:lnTo>
                  <a:pt x="139" y="721"/>
                </a:lnTo>
                <a:lnTo>
                  <a:pt x="18" y="9"/>
                </a:lnTo>
                <a:lnTo>
                  <a:pt x="8" y="19"/>
                </a:lnTo>
                <a:lnTo>
                  <a:pt x="11" y="1"/>
                </a:lnTo>
                <a:lnTo>
                  <a:pt x="0" y="0"/>
                </a:lnTo>
                <a:lnTo>
                  <a:pt x="1" y="11"/>
                </a:lnTo>
                <a:lnTo>
                  <a:pt x="11"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7" name="Freeform 231">
            <a:extLst>
              <a:ext uri="{FF2B5EF4-FFF2-40B4-BE49-F238E27FC236}">
                <a16:creationId xmlns:a16="http://schemas.microsoft.com/office/drawing/2014/main" id="{4439C062-6C09-7AFC-89E6-9B6772021529}"/>
              </a:ext>
            </a:extLst>
          </p:cNvPr>
          <p:cNvSpPr>
            <a:spLocks noChangeAspect="1"/>
          </p:cNvSpPr>
          <p:nvPr/>
        </p:nvSpPr>
        <p:spPr bwMode="auto">
          <a:xfrm>
            <a:off x="5019675" y="3696839"/>
            <a:ext cx="844550" cy="111125"/>
          </a:xfrm>
          <a:custGeom>
            <a:avLst/>
            <a:gdLst>
              <a:gd name="T0" fmla="*/ 1112 w 1121"/>
              <a:gd name="T1" fmla="*/ 130 h 147"/>
              <a:gd name="T2" fmla="*/ 1043 w 1121"/>
              <a:gd name="T3" fmla="*/ 126 h 147"/>
              <a:gd name="T4" fmla="*/ 975 w 1121"/>
              <a:gd name="T5" fmla="*/ 122 h 147"/>
              <a:gd name="T6" fmla="*/ 906 w 1121"/>
              <a:gd name="T7" fmla="*/ 116 h 147"/>
              <a:gd name="T8" fmla="*/ 837 w 1121"/>
              <a:gd name="T9" fmla="*/ 111 h 147"/>
              <a:gd name="T10" fmla="*/ 768 w 1121"/>
              <a:gd name="T11" fmla="*/ 105 h 147"/>
              <a:gd name="T12" fmla="*/ 699 w 1121"/>
              <a:gd name="T13" fmla="*/ 97 h 147"/>
              <a:gd name="T14" fmla="*/ 629 w 1121"/>
              <a:gd name="T15" fmla="*/ 90 h 147"/>
              <a:gd name="T16" fmla="*/ 560 w 1121"/>
              <a:gd name="T17" fmla="*/ 81 h 147"/>
              <a:gd name="T18" fmla="*/ 491 w 1121"/>
              <a:gd name="T19" fmla="*/ 74 h 147"/>
              <a:gd name="T20" fmla="*/ 421 w 1121"/>
              <a:gd name="T21" fmla="*/ 64 h 147"/>
              <a:gd name="T22" fmla="*/ 351 w 1121"/>
              <a:gd name="T23" fmla="*/ 54 h 147"/>
              <a:gd name="T24" fmla="*/ 281 w 1121"/>
              <a:gd name="T25" fmla="*/ 44 h 147"/>
              <a:gd name="T26" fmla="*/ 212 w 1121"/>
              <a:gd name="T27" fmla="*/ 34 h 147"/>
              <a:gd name="T28" fmla="*/ 143 w 1121"/>
              <a:gd name="T29" fmla="*/ 23 h 147"/>
              <a:gd name="T30" fmla="*/ 73 w 1121"/>
              <a:gd name="T31" fmla="*/ 11 h 147"/>
              <a:gd name="T32" fmla="*/ 3 w 1121"/>
              <a:gd name="T33" fmla="*/ 0 h 147"/>
              <a:gd name="T34" fmla="*/ 35 w 1121"/>
              <a:gd name="T35" fmla="*/ 24 h 147"/>
              <a:gd name="T36" fmla="*/ 105 w 1121"/>
              <a:gd name="T37" fmla="*/ 35 h 147"/>
              <a:gd name="T38" fmla="*/ 175 w 1121"/>
              <a:gd name="T39" fmla="*/ 46 h 147"/>
              <a:gd name="T40" fmla="*/ 245 w 1121"/>
              <a:gd name="T41" fmla="*/ 56 h 147"/>
              <a:gd name="T42" fmla="*/ 313 w 1121"/>
              <a:gd name="T43" fmla="*/ 66 h 147"/>
              <a:gd name="T44" fmla="*/ 383 w 1121"/>
              <a:gd name="T45" fmla="*/ 76 h 147"/>
              <a:gd name="T46" fmla="*/ 453 w 1121"/>
              <a:gd name="T47" fmla="*/ 86 h 147"/>
              <a:gd name="T48" fmla="*/ 523 w 1121"/>
              <a:gd name="T49" fmla="*/ 95 h 147"/>
              <a:gd name="T50" fmla="*/ 592 w 1121"/>
              <a:gd name="T51" fmla="*/ 104 h 147"/>
              <a:gd name="T52" fmla="*/ 662 w 1121"/>
              <a:gd name="T53" fmla="*/ 111 h 147"/>
              <a:gd name="T54" fmla="*/ 731 w 1121"/>
              <a:gd name="T55" fmla="*/ 119 h 147"/>
              <a:gd name="T56" fmla="*/ 800 w 1121"/>
              <a:gd name="T57" fmla="*/ 125 h 147"/>
              <a:gd name="T58" fmla="*/ 871 w 1121"/>
              <a:gd name="T59" fmla="*/ 131 h 147"/>
              <a:gd name="T60" fmla="*/ 938 w 1121"/>
              <a:gd name="T61" fmla="*/ 137 h 147"/>
              <a:gd name="T62" fmla="*/ 1008 w 1121"/>
              <a:gd name="T63" fmla="*/ 141 h 147"/>
              <a:gd name="T64" fmla="*/ 1077 w 1121"/>
              <a:gd name="T65" fmla="*/ 146 h 147"/>
              <a:gd name="T66" fmla="*/ 1103 w 1121"/>
              <a:gd name="T67" fmla="*/ 141 h 147"/>
              <a:gd name="T68" fmla="*/ 1118 w 1121"/>
              <a:gd name="T69" fmla="*/ 130 h 147"/>
              <a:gd name="T70" fmla="*/ 1121 w 1121"/>
              <a:gd name="T7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21" h="147">
                <a:moveTo>
                  <a:pt x="1121" y="136"/>
                </a:moveTo>
                <a:lnTo>
                  <a:pt x="1112" y="130"/>
                </a:lnTo>
                <a:lnTo>
                  <a:pt x="1077" y="129"/>
                </a:lnTo>
                <a:lnTo>
                  <a:pt x="1043" y="126"/>
                </a:lnTo>
                <a:lnTo>
                  <a:pt x="1008" y="124"/>
                </a:lnTo>
                <a:lnTo>
                  <a:pt x="975" y="122"/>
                </a:lnTo>
                <a:lnTo>
                  <a:pt x="941" y="120"/>
                </a:lnTo>
                <a:lnTo>
                  <a:pt x="906" y="116"/>
                </a:lnTo>
                <a:lnTo>
                  <a:pt x="871" y="114"/>
                </a:lnTo>
                <a:lnTo>
                  <a:pt x="837" y="111"/>
                </a:lnTo>
                <a:lnTo>
                  <a:pt x="802" y="107"/>
                </a:lnTo>
                <a:lnTo>
                  <a:pt x="768" y="105"/>
                </a:lnTo>
                <a:lnTo>
                  <a:pt x="734" y="101"/>
                </a:lnTo>
                <a:lnTo>
                  <a:pt x="699" y="97"/>
                </a:lnTo>
                <a:lnTo>
                  <a:pt x="664" y="94"/>
                </a:lnTo>
                <a:lnTo>
                  <a:pt x="629" y="90"/>
                </a:lnTo>
                <a:lnTo>
                  <a:pt x="594" y="86"/>
                </a:lnTo>
                <a:lnTo>
                  <a:pt x="560" y="81"/>
                </a:lnTo>
                <a:lnTo>
                  <a:pt x="526" y="77"/>
                </a:lnTo>
                <a:lnTo>
                  <a:pt x="491" y="74"/>
                </a:lnTo>
                <a:lnTo>
                  <a:pt x="456" y="69"/>
                </a:lnTo>
                <a:lnTo>
                  <a:pt x="421" y="64"/>
                </a:lnTo>
                <a:lnTo>
                  <a:pt x="386" y="59"/>
                </a:lnTo>
                <a:lnTo>
                  <a:pt x="351" y="54"/>
                </a:lnTo>
                <a:lnTo>
                  <a:pt x="316" y="49"/>
                </a:lnTo>
                <a:lnTo>
                  <a:pt x="281" y="44"/>
                </a:lnTo>
                <a:lnTo>
                  <a:pt x="247" y="39"/>
                </a:lnTo>
                <a:lnTo>
                  <a:pt x="212" y="34"/>
                </a:lnTo>
                <a:lnTo>
                  <a:pt x="177" y="29"/>
                </a:lnTo>
                <a:lnTo>
                  <a:pt x="143" y="23"/>
                </a:lnTo>
                <a:lnTo>
                  <a:pt x="108" y="18"/>
                </a:lnTo>
                <a:lnTo>
                  <a:pt x="73" y="11"/>
                </a:lnTo>
                <a:lnTo>
                  <a:pt x="38" y="6"/>
                </a:lnTo>
                <a:lnTo>
                  <a:pt x="3" y="0"/>
                </a:lnTo>
                <a:lnTo>
                  <a:pt x="0" y="18"/>
                </a:lnTo>
                <a:lnTo>
                  <a:pt x="35" y="24"/>
                </a:lnTo>
                <a:lnTo>
                  <a:pt x="70" y="29"/>
                </a:lnTo>
                <a:lnTo>
                  <a:pt x="105" y="35"/>
                </a:lnTo>
                <a:lnTo>
                  <a:pt x="140" y="40"/>
                </a:lnTo>
                <a:lnTo>
                  <a:pt x="175" y="46"/>
                </a:lnTo>
                <a:lnTo>
                  <a:pt x="210" y="51"/>
                </a:lnTo>
                <a:lnTo>
                  <a:pt x="245" y="56"/>
                </a:lnTo>
                <a:lnTo>
                  <a:pt x="279" y="61"/>
                </a:lnTo>
                <a:lnTo>
                  <a:pt x="313" y="66"/>
                </a:lnTo>
                <a:lnTo>
                  <a:pt x="348" y="71"/>
                </a:lnTo>
                <a:lnTo>
                  <a:pt x="383" y="76"/>
                </a:lnTo>
                <a:lnTo>
                  <a:pt x="418" y="81"/>
                </a:lnTo>
                <a:lnTo>
                  <a:pt x="453" y="86"/>
                </a:lnTo>
                <a:lnTo>
                  <a:pt x="488" y="91"/>
                </a:lnTo>
                <a:lnTo>
                  <a:pt x="523" y="95"/>
                </a:lnTo>
                <a:lnTo>
                  <a:pt x="558" y="99"/>
                </a:lnTo>
                <a:lnTo>
                  <a:pt x="592" y="104"/>
                </a:lnTo>
                <a:lnTo>
                  <a:pt x="627" y="107"/>
                </a:lnTo>
                <a:lnTo>
                  <a:pt x="662" y="111"/>
                </a:lnTo>
                <a:lnTo>
                  <a:pt x="696" y="115"/>
                </a:lnTo>
                <a:lnTo>
                  <a:pt x="731" y="119"/>
                </a:lnTo>
                <a:lnTo>
                  <a:pt x="765" y="122"/>
                </a:lnTo>
                <a:lnTo>
                  <a:pt x="800" y="125"/>
                </a:lnTo>
                <a:lnTo>
                  <a:pt x="835" y="129"/>
                </a:lnTo>
                <a:lnTo>
                  <a:pt x="871" y="131"/>
                </a:lnTo>
                <a:lnTo>
                  <a:pt x="904" y="134"/>
                </a:lnTo>
                <a:lnTo>
                  <a:pt x="938" y="137"/>
                </a:lnTo>
                <a:lnTo>
                  <a:pt x="975" y="140"/>
                </a:lnTo>
                <a:lnTo>
                  <a:pt x="1008" y="141"/>
                </a:lnTo>
                <a:lnTo>
                  <a:pt x="1043" y="144"/>
                </a:lnTo>
                <a:lnTo>
                  <a:pt x="1077" y="146"/>
                </a:lnTo>
                <a:lnTo>
                  <a:pt x="1112" y="147"/>
                </a:lnTo>
                <a:lnTo>
                  <a:pt x="1103" y="141"/>
                </a:lnTo>
                <a:lnTo>
                  <a:pt x="1121" y="136"/>
                </a:lnTo>
                <a:lnTo>
                  <a:pt x="1118" y="130"/>
                </a:lnTo>
                <a:lnTo>
                  <a:pt x="1112" y="130"/>
                </a:lnTo>
                <a:lnTo>
                  <a:pt x="1121" y="13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8" name="Freeform 232">
            <a:extLst>
              <a:ext uri="{FF2B5EF4-FFF2-40B4-BE49-F238E27FC236}">
                <a16:creationId xmlns:a16="http://schemas.microsoft.com/office/drawing/2014/main" id="{2359BDD3-ABB8-6E3A-ABA4-537FC79630F9}"/>
              </a:ext>
            </a:extLst>
          </p:cNvPr>
          <p:cNvSpPr>
            <a:spLocks noChangeAspect="1"/>
          </p:cNvSpPr>
          <p:nvPr/>
        </p:nvSpPr>
        <p:spPr bwMode="auto">
          <a:xfrm>
            <a:off x="5851525" y="3798439"/>
            <a:ext cx="166688" cy="512762"/>
          </a:xfrm>
          <a:custGeom>
            <a:avLst/>
            <a:gdLst>
              <a:gd name="T0" fmla="*/ 220 w 222"/>
              <a:gd name="T1" fmla="*/ 680 h 680"/>
              <a:gd name="T2" fmla="*/ 221 w 222"/>
              <a:gd name="T3" fmla="*/ 674 h 680"/>
              <a:gd name="T4" fmla="*/ 18 w 222"/>
              <a:gd name="T5" fmla="*/ 0 h 680"/>
              <a:gd name="T6" fmla="*/ 0 w 222"/>
              <a:gd name="T7" fmla="*/ 5 h 680"/>
              <a:gd name="T8" fmla="*/ 203 w 222"/>
              <a:gd name="T9" fmla="*/ 679 h 680"/>
              <a:gd name="T10" fmla="*/ 205 w 222"/>
              <a:gd name="T11" fmla="*/ 673 h 680"/>
              <a:gd name="T12" fmla="*/ 220 w 222"/>
              <a:gd name="T13" fmla="*/ 680 h 680"/>
              <a:gd name="T14" fmla="*/ 222 w 222"/>
              <a:gd name="T15" fmla="*/ 678 h 680"/>
              <a:gd name="T16" fmla="*/ 221 w 222"/>
              <a:gd name="T17" fmla="*/ 674 h 680"/>
              <a:gd name="T18" fmla="*/ 220 w 222"/>
              <a:gd name="T19" fmla="*/ 680 h 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 h="680">
                <a:moveTo>
                  <a:pt x="220" y="680"/>
                </a:moveTo>
                <a:lnTo>
                  <a:pt x="221" y="674"/>
                </a:lnTo>
                <a:lnTo>
                  <a:pt x="18" y="0"/>
                </a:lnTo>
                <a:lnTo>
                  <a:pt x="0" y="5"/>
                </a:lnTo>
                <a:lnTo>
                  <a:pt x="203" y="679"/>
                </a:lnTo>
                <a:lnTo>
                  <a:pt x="205" y="673"/>
                </a:lnTo>
                <a:lnTo>
                  <a:pt x="220" y="680"/>
                </a:lnTo>
                <a:lnTo>
                  <a:pt x="222" y="678"/>
                </a:lnTo>
                <a:lnTo>
                  <a:pt x="221" y="674"/>
                </a:lnTo>
                <a:lnTo>
                  <a:pt x="220" y="6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9" name="Freeform 233">
            <a:extLst>
              <a:ext uri="{FF2B5EF4-FFF2-40B4-BE49-F238E27FC236}">
                <a16:creationId xmlns:a16="http://schemas.microsoft.com/office/drawing/2014/main" id="{95AEF361-2004-337D-C028-AA1A697CE9A1}"/>
              </a:ext>
            </a:extLst>
          </p:cNvPr>
          <p:cNvSpPr>
            <a:spLocks noChangeAspect="1"/>
          </p:cNvSpPr>
          <p:nvPr/>
        </p:nvSpPr>
        <p:spPr bwMode="auto">
          <a:xfrm>
            <a:off x="5756275" y="4304851"/>
            <a:ext cx="260350" cy="446088"/>
          </a:xfrm>
          <a:custGeom>
            <a:avLst/>
            <a:gdLst>
              <a:gd name="T0" fmla="*/ 8 w 346"/>
              <a:gd name="T1" fmla="*/ 590 h 590"/>
              <a:gd name="T2" fmla="*/ 15 w 346"/>
              <a:gd name="T3" fmla="*/ 585 h 590"/>
              <a:gd name="T4" fmla="*/ 346 w 346"/>
              <a:gd name="T5" fmla="*/ 7 h 590"/>
              <a:gd name="T6" fmla="*/ 331 w 346"/>
              <a:gd name="T7" fmla="*/ 0 h 590"/>
              <a:gd name="T8" fmla="*/ 0 w 346"/>
              <a:gd name="T9" fmla="*/ 577 h 590"/>
              <a:gd name="T10" fmla="*/ 8 w 346"/>
              <a:gd name="T11" fmla="*/ 572 h 590"/>
              <a:gd name="T12" fmla="*/ 8 w 346"/>
              <a:gd name="T13" fmla="*/ 590 h 590"/>
              <a:gd name="T14" fmla="*/ 13 w 346"/>
              <a:gd name="T15" fmla="*/ 590 h 590"/>
              <a:gd name="T16" fmla="*/ 15 w 346"/>
              <a:gd name="T17" fmla="*/ 585 h 590"/>
              <a:gd name="T18" fmla="*/ 8 w 346"/>
              <a:gd name="T19" fmla="*/ 59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590">
                <a:moveTo>
                  <a:pt x="8" y="590"/>
                </a:moveTo>
                <a:lnTo>
                  <a:pt x="15" y="585"/>
                </a:lnTo>
                <a:lnTo>
                  <a:pt x="346" y="7"/>
                </a:lnTo>
                <a:lnTo>
                  <a:pt x="331" y="0"/>
                </a:lnTo>
                <a:lnTo>
                  <a:pt x="0" y="577"/>
                </a:lnTo>
                <a:lnTo>
                  <a:pt x="8" y="572"/>
                </a:lnTo>
                <a:lnTo>
                  <a:pt x="8" y="590"/>
                </a:lnTo>
                <a:lnTo>
                  <a:pt x="13" y="590"/>
                </a:lnTo>
                <a:lnTo>
                  <a:pt x="15" y="585"/>
                </a:lnTo>
                <a:lnTo>
                  <a:pt x="8" y="5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0" name="Freeform 234">
            <a:extLst>
              <a:ext uri="{FF2B5EF4-FFF2-40B4-BE49-F238E27FC236}">
                <a16:creationId xmlns:a16="http://schemas.microsoft.com/office/drawing/2014/main" id="{AB518FF9-8656-A9CA-F049-D2CC65C3B8AA}"/>
              </a:ext>
            </a:extLst>
          </p:cNvPr>
          <p:cNvSpPr>
            <a:spLocks noChangeAspect="1"/>
          </p:cNvSpPr>
          <p:nvPr/>
        </p:nvSpPr>
        <p:spPr bwMode="auto">
          <a:xfrm>
            <a:off x="6567488" y="3733351"/>
            <a:ext cx="1001712" cy="1023938"/>
          </a:xfrm>
          <a:custGeom>
            <a:avLst/>
            <a:gdLst>
              <a:gd name="T0" fmla="*/ 35 w 1332"/>
              <a:gd name="T1" fmla="*/ 1361 h 1361"/>
              <a:gd name="T2" fmla="*/ 104 w 1332"/>
              <a:gd name="T3" fmla="*/ 1361 h 1361"/>
              <a:gd name="T4" fmla="*/ 174 w 1332"/>
              <a:gd name="T5" fmla="*/ 1358 h 1361"/>
              <a:gd name="T6" fmla="*/ 243 w 1332"/>
              <a:gd name="T7" fmla="*/ 1356 h 1361"/>
              <a:gd name="T8" fmla="*/ 312 w 1332"/>
              <a:gd name="T9" fmla="*/ 1352 h 1361"/>
              <a:gd name="T10" fmla="*/ 382 w 1332"/>
              <a:gd name="T11" fmla="*/ 1348 h 1361"/>
              <a:gd name="T12" fmla="*/ 451 w 1332"/>
              <a:gd name="T13" fmla="*/ 1342 h 1361"/>
              <a:gd name="T14" fmla="*/ 521 w 1332"/>
              <a:gd name="T15" fmla="*/ 1336 h 1361"/>
              <a:gd name="T16" fmla="*/ 591 w 1332"/>
              <a:gd name="T17" fmla="*/ 1328 h 1361"/>
              <a:gd name="T18" fmla="*/ 659 w 1332"/>
              <a:gd name="T19" fmla="*/ 1320 h 1361"/>
              <a:gd name="T20" fmla="*/ 729 w 1332"/>
              <a:gd name="T21" fmla="*/ 1311 h 1361"/>
              <a:gd name="T22" fmla="*/ 799 w 1332"/>
              <a:gd name="T23" fmla="*/ 1301 h 1361"/>
              <a:gd name="T24" fmla="*/ 869 w 1332"/>
              <a:gd name="T25" fmla="*/ 1291 h 1361"/>
              <a:gd name="T26" fmla="*/ 937 w 1332"/>
              <a:gd name="T27" fmla="*/ 1278 h 1361"/>
              <a:gd name="T28" fmla="*/ 1007 w 1332"/>
              <a:gd name="T29" fmla="*/ 1267 h 1361"/>
              <a:gd name="T30" fmla="*/ 1077 w 1332"/>
              <a:gd name="T31" fmla="*/ 1253 h 1361"/>
              <a:gd name="T32" fmla="*/ 1332 w 1332"/>
              <a:gd name="T33" fmla="*/ 636 h 1361"/>
              <a:gd name="T34" fmla="*/ 1041 w 1332"/>
              <a:gd name="T35" fmla="*/ 5 h 1361"/>
              <a:gd name="T36" fmla="*/ 990 w 1332"/>
              <a:gd name="T37" fmla="*/ 15 h 1361"/>
              <a:gd name="T38" fmla="*/ 939 w 1332"/>
              <a:gd name="T39" fmla="*/ 23 h 1361"/>
              <a:gd name="T40" fmla="*/ 885 w 1332"/>
              <a:gd name="T41" fmla="*/ 32 h 1361"/>
              <a:gd name="T42" fmla="*/ 831 w 1332"/>
              <a:gd name="T43" fmla="*/ 41 h 1361"/>
              <a:gd name="T44" fmla="*/ 776 w 1332"/>
              <a:gd name="T45" fmla="*/ 48 h 1361"/>
              <a:gd name="T46" fmla="*/ 720 w 1332"/>
              <a:gd name="T47" fmla="*/ 56 h 1361"/>
              <a:gd name="T48" fmla="*/ 663 w 1332"/>
              <a:gd name="T49" fmla="*/ 62 h 1361"/>
              <a:gd name="T50" fmla="*/ 604 w 1332"/>
              <a:gd name="T51" fmla="*/ 69 h 1361"/>
              <a:gd name="T52" fmla="*/ 544 w 1332"/>
              <a:gd name="T53" fmla="*/ 74 h 1361"/>
              <a:gd name="T54" fmla="*/ 482 w 1332"/>
              <a:gd name="T55" fmla="*/ 81 h 1361"/>
              <a:gd name="T56" fmla="*/ 420 w 1332"/>
              <a:gd name="T57" fmla="*/ 84 h 1361"/>
              <a:gd name="T58" fmla="*/ 355 w 1332"/>
              <a:gd name="T59" fmla="*/ 89 h 1361"/>
              <a:gd name="T60" fmla="*/ 289 w 1332"/>
              <a:gd name="T61" fmla="*/ 92 h 1361"/>
              <a:gd name="T62" fmla="*/ 221 w 1332"/>
              <a:gd name="T63" fmla="*/ 96 h 1361"/>
              <a:gd name="T64" fmla="*/ 151 w 1332"/>
              <a:gd name="T65" fmla="*/ 97 h 1361"/>
              <a:gd name="T66" fmla="*/ 327 w 1332"/>
              <a:gd name="T67" fmla="*/ 764 h 1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32" h="1361">
                <a:moveTo>
                  <a:pt x="0" y="1361"/>
                </a:moveTo>
                <a:lnTo>
                  <a:pt x="35" y="1361"/>
                </a:lnTo>
                <a:lnTo>
                  <a:pt x="70" y="1361"/>
                </a:lnTo>
                <a:lnTo>
                  <a:pt x="104" y="1361"/>
                </a:lnTo>
                <a:lnTo>
                  <a:pt x="139" y="1359"/>
                </a:lnTo>
                <a:lnTo>
                  <a:pt x="174" y="1358"/>
                </a:lnTo>
                <a:lnTo>
                  <a:pt x="209" y="1357"/>
                </a:lnTo>
                <a:lnTo>
                  <a:pt x="243" y="1356"/>
                </a:lnTo>
                <a:lnTo>
                  <a:pt x="277" y="1355"/>
                </a:lnTo>
                <a:lnTo>
                  <a:pt x="312" y="1352"/>
                </a:lnTo>
                <a:lnTo>
                  <a:pt x="347" y="1350"/>
                </a:lnTo>
                <a:lnTo>
                  <a:pt x="382" y="1348"/>
                </a:lnTo>
                <a:lnTo>
                  <a:pt x="416" y="1345"/>
                </a:lnTo>
                <a:lnTo>
                  <a:pt x="451" y="1342"/>
                </a:lnTo>
                <a:lnTo>
                  <a:pt x="486" y="1340"/>
                </a:lnTo>
                <a:lnTo>
                  <a:pt x="521" y="1336"/>
                </a:lnTo>
                <a:lnTo>
                  <a:pt x="556" y="1332"/>
                </a:lnTo>
                <a:lnTo>
                  <a:pt x="591" y="1328"/>
                </a:lnTo>
                <a:lnTo>
                  <a:pt x="624" y="1325"/>
                </a:lnTo>
                <a:lnTo>
                  <a:pt x="659" y="1320"/>
                </a:lnTo>
                <a:lnTo>
                  <a:pt x="694" y="1316"/>
                </a:lnTo>
                <a:lnTo>
                  <a:pt x="729" y="1311"/>
                </a:lnTo>
                <a:lnTo>
                  <a:pt x="764" y="1306"/>
                </a:lnTo>
                <a:lnTo>
                  <a:pt x="799" y="1301"/>
                </a:lnTo>
                <a:lnTo>
                  <a:pt x="834" y="1296"/>
                </a:lnTo>
                <a:lnTo>
                  <a:pt x="869" y="1291"/>
                </a:lnTo>
                <a:lnTo>
                  <a:pt x="902" y="1285"/>
                </a:lnTo>
                <a:lnTo>
                  <a:pt x="937" y="1278"/>
                </a:lnTo>
                <a:lnTo>
                  <a:pt x="972" y="1273"/>
                </a:lnTo>
                <a:lnTo>
                  <a:pt x="1007" y="1267"/>
                </a:lnTo>
                <a:lnTo>
                  <a:pt x="1042" y="1261"/>
                </a:lnTo>
                <a:lnTo>
                  <a:pt x="1077" y="1253"/>
                </a:lnTo>
                <a:lnTo>
                  <a:pt x="1112" y="1247"/>
                </a:lnTo>
                <a:lnTo>
                  <a:pt x="1332" y="636"/>
                </a:lnTo>
                <a:lnTo>
                  <a:pt x="1066" y="0"/>
                </a:lnTo>
                <a:lnTo>
                  <a:pt x="1041" y="5"/>
                </a:lnTo>
                <a:lnTo>
                  <a:pt x="1016" y="10"/>
                </a:lnTo>
                <a:lnTo>
                  <a:pt x="990" y="15"/>
                </a:lnTo>
                <a:lnTo>
                  <a:pt x="965" y="18"/>
                </a:lnTo>
                <a:lnTo>
                  <a:pt x="939" y="23"/>
                </a:lnTo>
                <a:lnTo>
                  <a:pt x="912" y="27"/>
                </a:lnTo>
                <a:lnTo>
                  <a:pt x="885" y="32"/>
                </a:lnTo>
                <a:lnTo>
                  <a:pt x="859" y="36"/>
                </a:lnTo>
                <a:lnTo>
                  <a:pt x="831" y="41"/>
                </a:lnTo>
                <a:lnTo>
                  <a:pt x="804" y="44"/>
                </a:lnTo>
                <a:lnTo>
                  <a:pt x="776" y="48"/>
                </a:lnTo>
                <a:lnTo>
                  <a:pt x="749" y="52"/>
                </a:lnTo>
                <a:lnTo>
                  <a:pt x="720" y="56"/>
                </a:lnTo>
                <a:lnTo>
                  <a:pt x="692" y="59"/>
                </a:lnTo>
                <a:lnTo>
                  <a:pt x="663" y="62"/>
                </a:lnTo>
                <a:lnTo>
                  <a:pt x="634" y="66"/>
                </a:lnTo>
                <a:lnTo>
                  <a:pt x="604" y="69"/>
                </a:lnTo>
                <a:lnTo>
                  <a:pt x="574" y="72"/>
                </a:lnTo>
                <a:lnTo>
                  <a:pt x="544" y="74"/>
                </a:lnTo>
                <a:lnTo>
                  <a:pt x="513" y="77"/>
                </a:lnTo>
                <a:lnTo>
                  <a:pt x="482" y="81"/>
                </a:lnTo>
                <a:lnTo>
                  <a:pt x="451" y="82"/>
                </a:lnTo>
                <a:lnTo>
                  <a:pt x="420" y="84"/>
                </a:lnTo>
                <a:lnTo>
                  <a:pt x="387" y="87"/>
                </a:lnTo>
                <a:lnTo>
                  <a:pt x="355" y="89"/>
                </a:lnTo>
                <a:lnTo>
                  <a:pt x="322" y="91"/>
                </a:lnTo>
                <a:lnTo>
                  <a:pt x="289" y="92"/>
                </a:lnTo>
                <a:lnTo>
                  <a:pt x="255" y="94"/>
                </a:lnTo>
                <a:lnTo>
                  <a:pt x="221" y="96"/>
                </a:lnTo>
                <a:lnTo>
                  <a:pt x="186" y="97"/>
                </a:lnTo>
                <a:lnTo>
                  <a:pt x="151" y="97"/>
                </a:lnTo>
                <a:lnTo>
                  <a:pt x="117" y="98"/>
                </a:lnTo>
                <a:lnTo>
                  <a:pt x="327" y="764"/>
                </a:lnTo>
                <a:lnTo>
                  <a:pt x="0" y="1361"/>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1" name="Freeform 235">
            <a:extLst>
              <a:ext uri="{FF2B5EF4-FFF2-40B4-BE49-F238E27FC236}">
                <a16:creationId xmlns:a16="http://schemas.microsoft.com/office/drawing/2014/main" id="{2BC7143E-3C35-F764-72C2-DA2AC1D2EFF4}"/>
              </a:ext>
            </a:extLst>
          </p:cNvPr>
          <p:cNvSpPr>
            <a:spLocks noChangeAspect="1"/>
          </p:cNvSpPr>
          <p:nvPr/>
        </p:nvSpPr>
        <p:spPr bwMode="auto">
          <a:xfrm>
            <a:off x="6567488" y="4665214"/>
            <a:ext cx="844550" cy="100012"/>
          </a:xfrm>
          <a:custGeom>
            <a:avLst/>
            <a:gdLst>
              <a:gd name="T0" fmla="*/ 1111 w 1121"/>
              <a:gd name="T1" fmla="*/ 0 h 131"/>
              <a:gd name="T2" fmla="*/ 1041 w 1121"/>
              <a:gd name="T3" fmla="*/ 14 h 131"/>
              <a:gd name="T4" fmla="*/ 971 w 1121"/>
              <a:gd name="T5" fmla="*/ 27 h 131"/>
              <a:gd name="T6" fmla="*/ 901 w 1121"/>
              <a:gd name="T7" fmla="*/ 38 h 131"/>
              <a:gd name="T8" fmla="*/ 833 w 1121"/>
              <a:gd name="T9" fmla="*/ 49 h 131"/>
              <a:gd name="T10" fmla="*/ 763 w 1121"/>
              <a:gd name="T11" fmla="*/ 59 h 131"/>
              <a:gd name="T12" fmla="*/ 693 w 1121"/>
              <a:gd name="T13" fmla="*/ 69 h 131"/>
              <a:gd name="T14" fmla="*/ 623 w 1121"/>
              <a:gd name="T15" fmla="*/ 78 h 131"/>
              <a:gd name="T16" fmla="*/ 554 w 1121"/>
              <a:gd name="T17" fmla="*/ 85 h 131"/>
              <a:gd name="T18" fmla="*/ 485 w 1121"/>
              <a:gd name="T19" fmla="*/ 93 h 131"/>
              <a:gd name="T20" fmla="*/ 415 w 1121"/>
              <a:gd name="T21" fmla="*/ 98 h 131"/>
              <a:gd name="T22" fmla="*/ 347 w 1121"/>
              <a:gd name="T23" fmla="*/ 103 h 131"/>
              <a:gd name="T24" fmla="*/ 277 w 1121"/>
              <a:gd name="T25" fmla="*/ 108 h 131"/>
              <a:gd name="T26" fmla="*/ 209 w 1121"/>
              <a:gd name="T27" fmla="*/ 110 h 131"/>
              <a:gd name="T28" fmla="*/ 139 w 1121"/>
              <a:gd name="T29" fmla="*/ 113 h 131"/>
              <a:gd name="T30" fmla="*/ 70 w 1121"/>
              <a:gd name="T31" fmla="*/ 114 h 131"/>
              <a:gd name="T32" fmla="*/ 0 w 1121"/>
              <a:gd name="T33" fmla="*/ 114 h 131"/>
              <a:gd name="T34" fmla="*/ 35 w 1121"/>
              <a:gd name="T35" fmla="*/ 131 h 131"/>
              <a:gd name="T36" fmla="*/ 104 w 1121"/>
              <a:gd name="T37" fmla="*/ 131 h 131"/>
              <a:gd name="T38" fmla="*/ 174 w 1121"/>
              <a:gd name="T39" fmla="*/ 129 h 131"/>
              <a:gd name="T40" fmla="*/ 243 w 1121"/>
              <a:gd name="T41" fmla="*/ 126 h 131"/>
              <a:gd name="T42" fmla="*/ 312 w 1121"/>
              <a:gd name="T43" fmla="*/ 123 h 131"/>
              <a:gd name="T44" fmla="*/ 382 w 1121"/>
              <a:gd name="T45" fmla="*/ 119 h 131"/>
              <a:gd name="T46" fmla="*/ 451 w 1121"/>
              <a:gd name="T47" fmla="*/ 113 h 131"/>
              <a:gd name="T48" fmla="*/ 522 w 1121"/>
              <a:gd name="T49" fmla="*/ 107 h 131"/>
              <a:gd name="T50" fmla="*/ 592 w 1121"/>
              <a:gd name="T51" fmla="*/ 99 h 131"/>
              <a:gd name="T52" fmla="*/ 660 w 1121"/>
              <a:gd name="T53" fmla="*/ 90 h 131"/>
              <a:gd name="T54" fmla="*/ 730 w 1121"/>
              <a:gd name="T55" fmla="*/ 82 h 131"/>
              <a:gd name="T56" fmla="*/ 800 w 1121"/>
              <a:gd name="T57" fmla="*/ 72 h 131"/>
              <a:gd name="T58" fmla="*/ 870 w 1121"/>
              <a:gd name="T59" fmla="*/ 62 h 131"/>
              <a:gd name="T60" fmla="*/ 939 w 1121"/>
              <a:gd name="T61" fmla="*/ 49 h 131"/>
              <a:gd name="T62" fmla="*/ 1008 w 1121"/>
              <a:gd name="T63" fmla="*/ 38 h 131"/>
              <a:gd name="T64" fmla="*/ 1078 w 1121"/>
              <a:gd name="T65" fmla="*/ 24 h 131"/>
              <a:gd name="T66" fmla="*/ 1121 w 1121"/>
              <a:gd name="T67" fmla="*/ 12 h 131"/>
              <a:gd name="T68" fmla="*/ 1118 w 1121"/>
              <a:gd name="T69" fmla="*/ 17 h 131"/>
              <a:gd name="T70" fmla="*/ 1103 w 1121"/>
              <a:gd name="T71" fmla="*/ 7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21" h="131">
                <a:moveTo>
                  <a:pt x="1103" y="7"/>
                </a:moveTo>
                <a:lnTo>
                  <a:pt x="1111" y="0"/>
                </a:lnTo>
                <a:lnTo>
                  <a:pt x="1076" y="7"/>
                </a:lnTo>
                <a:lnTo>
                  <a:pt x="1041" y="14"/>
                </a:lnTo>
                <a:lnTo>
                  <a:pt x="1006" y="20"/>
                </a:lnTo>
                <a:lnTo>
                  <a:pt x="971" y="27"/>
                </a:lnTo>
                <a:lnTo>
                  <a:pt x="936" y="32"/>
                </a:lnTo>
                <a:lnTo>
                  <a:pt x="901" y="38"/>
                </a:lnTo>
                <a:lnTo>
                  <a:pt x="868" y="44"/>
                </a:lnTo>
                <a:lnTo>
                  <a:pt x="833" y="49"/>
                </a:lnTo>
                <a:lnTo>
                  <a:pt x="798" y="54"/>
                </a:lnTo>
                <a:lnTo>
                  <a:pt x="763" y="59"/>
                </a:lnTo>
                <a:lnTo>
                  <a:pt x="728" y="64"/>
                </a:lnTo>
                <a:lnTo>
                  <a:pt x="693" y="69"/>
                </a:lnTo>
                <a:lnTo>
                  <a:pt x="658" y="73"/>
                </a:lnTo>
                <a:lnTo>
                  <a:pt x="623" y="78"/>
                </a:lnTo>
                <a:lnTo>
                  <a:pt x="589" y="82"/>
                </a:lnTo>
                <a:lnTo>
                  <a:pt x="554" y="85"/>
                </a:lnTo>
                <a:lnTo>
                  <a:pt x="519" y="89"/>
                </a:lnTo>
                <a:lnTo>
                  <a:pt x="485" y="93"/>
                </a:lnTo>
                <a:lnTo>
                  <a:pt x="451" y="95"/>
                </a:lnTo>
                <a:lnTo>
                  <a:pt x="415" y="98"/>
                </a:lnTo>
                <a:lnTo>
                  <a:pt x="382" y="102"/>
                </a:lnTo>
                <a:lnTo>
                  <a:pt x="347" y="103"/>
                </a:lnTo>
                <a:lnTo>
                  <a:pt x="312" y="105"/>
                </a:lnTo>
                <a:lnTo>
                  <a:pt x="277" y="108"/>
                </a:lnTo>
                <a:lnTo>
                  <a:pt x="243" y="109"/>
                </a:lnTo>
                <a:lnTo>
                  <a:pt x="209" y="110"/>
                </a:lnTo>
                <a:lnTo>
                  <a:pt x="174" y="112"/>
                </a:lnTo>
                <a:lnTo>
                  <a:pt x="139" y="113"/>
                </a:lnTo>
                <a:lnTo>
                  <a:pt x="104" y="114"/>
                </a:lnTo>
                <a:lnTo>
                  <a:pt x="70" y="114"/>
                </a:lnTo>
                <a:lnTo>
                  <a:pt x="35" y="114"/>
                </a:lnTo>
                <a:lnTo>
                  <a:pt x="0" y="114"/>
                </a:lnTo>
                <a:lnTo>
                  <a:pt x="0" y="131"/>
                </a:lnTo>
                <a:lnTo>
                  <a:pt x="35" y="131"/>
                </a:lnTo>
                <a:lnTo>
                  <a:pt x="70" y="131"/>
                </a:lnTo>
                <a:lnTo>
                  <a:pt x="104" y="131"/>
                </a:lnTo>
                <a:lnTo>
                  <a:pt x="139" y="130"/>
                </a:lnTo>
                <a:lnTo>
                  <a:pt x="174" y="129"/>
                </a:lnTo>
                <a:lnTo>
                  <a:pt x="209" y="128"/>
                </a:lnTo>
                <a:lnTo>
                  <a:pt x="243" y="126"/>
                </a:lnTo>
                <a:lnTo>
                  <a:pt x="277" y="125"/>
                </a:lnTo>
                <a:lnTo>
                  <a:pt x="312" y="123"/>
                </a:lnTo>
                <a:lnTo>
                  <a:pt x="347" y="120"/>
                </a:lnTo>
                <a:lnTo>
                  <a:pt x="382" y="119"/>
                </a:lnTo>
                <a:lnTo>
                  <a:pt x="417" y="115"/>
                </a:lnTo>
                <a:lnTo>
                  <a:pt x="451" y="113"/>
                </a:lnTo>
                <a:lnTo>
                  <a:pt x="487" y="110"/>
                </a:lnTo>
                <a:lnTo>
                  <a:pt x="522" y="107"/>
                </a:lnTo>
                <a:lnTo>
                  <a:pt x="557" y="103"/>
                </a:lnTo>
                <a:lnTo>
                  <a:pt x="592" y="99"/>
                </a:lnTo>
                <a:lnTo>
                  <a:pt x="626" y="95"/>
                </a:lnTo>
                <a:lnTo>
                  <a:pt x="660" y="90"/>
                </a:lnTo>
                <a:lnTo>
                  <a:pt x="695" y="87"/>
                </a:lnTo>
                <a:lnTo>
                  <a:pt x="730" y="82"/>
                </a:lnTo>
                <a:lnTo>
                  <a:pt x="765" y="77"/>
                </a:lnTo>
                <a:lnTo>
                  <a:pt x="800" y="72"/>
                </a:lnTo>
                <a:lnTo>
                  <a:pt x="835" y="67"/>
                </a:lnTo>
                <a:lnTo>
                  <a:pt x="870" y="62"/>
                </a:lnTo>
                <a:lnTo>
                  <a:pt x="904" y="55"/>
                </a:lnTo>
                <a:lnTo>
                  <a:pt x="939" y="49"/>
                </a:lnTo>
                <a:lnTo>
                  <a:pt x="974" y="44"/>
                </a:lnTo>
                <a:lnTo>
                  <a:pt x="1008" y="38"/>
                </a:lnTo>
                <a:lnTo>
                  <a:pt x="1043" y="32"/>
                </a:lnTo>
                <a:lnTo>
                  <a:pt x="1078" y="24"/>
                </a:lnTo>
                <a:lnTo>
                  <a:pt x="1113" y="18"/>
                </a:lnTo>
                <a:lnTo>
                  <a:pt x="1121" y="12"/>
                </a:lnTo>
                <a:lnTo>
                  <a:pt x="1113" y="18"/>
                </a:lnTo>
                <a:lnTo>
                  <a:pt x="1118" y="17"/>
                </a:lnTo>
                <a:lnTo>
                  <a:pt x="1121" y="12"/>
                </a:lnTo>
                <a:lnTo>
                  <a:pt x="110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2" name="Freeform 236">
            <a:extLst>
              <a:ext uri="{FF2B5EF4-FFF2-40B4-BE49-F238E27FC236}">
                <a16:creationId xmlns:a16="http://schemas.microsoft.com/office/drawing/2014/main" id="{35374132-CE03-3077-DA5B-95B8668A4B79}"/>
              </a:ext>
            </a:extLst>
          </p:cNvPr>
          <p:cNvSpPr>
            <a:spLocks noChangeAspect="1"/>
          </p:cNvSpPr>
          <p:nvPr/>
        </p:nvSpPr>
        <p:spPr bwMode="auto">
          <a:xfrm>
            <a:off x="7397750" y="4209601"/>
            <a:ext cx="179388" cy="465138"/>
          </a:xfrm>
          <a:custGeom>
            <a:avLst/>
            <a:gdLst>
              <a:gd name="T0" fmla="*/ 221 w 237"/>
              <a:gd name="T1" fmla="*/ 8 h 618"/>
              <a:gd name="T2" fmla="*/ 220 w 237"/>
              <a:gd name="T3" fmla="*/ 1 h 618"/>
              <a:gd name="T4" fmla="*/ 0 w 237"/>
              <a:gd name="T5" fmla="*/ 613 h 618"/>
              <a:gd name="T6" fmla="*/ 18 w 237"/>
              <a:gd name="T7" fmla="*/ 618 h 618"/>
              <a:gd name="T8" fmla="*/ 237 w 237"/>
              <a:gd name="T9" fmla="*/ 6 h 618"/>
              <a:gd name="T10" fmla="*/ 236 w 237"/>
              <a:gd name="T11" fmla="*/ 0 h 618"/>
              <a:gd name="T12" fmla="*/ 237 w 237"/>
              <a:gd name="T13" fmla="*/ 6 h 618"/>
              <a:gd name="T14" fmla="*/ 237 w 237"/>
              <a:gd name="T15" fmla="*/ 4 h 618"/>
              <a:gd name="T16" fmla="*/ 236 w 237"/>
              <a:gd name="T17" fmla="*/ 0 h 618"/>
              <a:gd name="T18" fmla="*/ 221 w 237"/>
              <a:gd name="T19" fmla="*/ 8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7" h="618">
                <a:moveTo>
                  <a:pt x="221" y="8"/>
                </a:moveTo>
                <a:lnTo>
                  <a:pt x="220" y="1"/>
                </a:lnTo>
                <a:lnTo>
                  <a:pt x="0" y="613"/>
                </a:lnTo>
                <a:lnTo>
                  <a:pt x="18" y="618"/>
                </a:lnTo>
                <a:lnTo>
                  <a:pt x="237" y="6"/>
                </a:lnTo>
                <a:lnTo>
                  <a:pt x="236" y="0"/>
                </a:lnTo>
                <a:lnTo>
                  <a:pt x="237" y="6"/>
                </a:lnTo>
                <a:lnTo>
                  <a:pt x="237" y="4"/>
                </a:lnTo>
                <a:lnTo>
                  <a:pt x="236" y="0"/>
                </a:lnTo>
                <a:lnTo>
                  <a:pt x="221"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3" name="Freeform 237">
            <a:extLst>
              <a:ext uri="{FF2B5EF4-FFF2-40B4-BE49-F238E27FC236}">
                <a16:creationId xmlns:a16="http://schemas.microsoft.com/office/drawing/2014/main" id="{F9507613-F8AE-E3C7-C2D3-2B304D34DD3D}"/>
              </a:ext>
            </a:extLst>
          </p:cNvPr>
          <p:cNvSpPr>
            <a:spLocks noChangeAspect="1"/>
          </p:cNvSpPr>
          <p:nvPr/>
        </p:nvSpPr>
        <p:spPr bwMode="auto">
          <a:xfrm>
            <a:off x="7364413" y="3725414"/>
            <a:ext cx="211137" cy="488950"/>
          </a:xfrm>
          <a:custGeom>
            <a:avLst/>
            <a:gdLst>
              <a:gd name="T0" fmla="*/ 9 w 281"/>
              <a:gd name="T1" fmla="*/ 18 h 650"/>
              <a:gd name="T2" fmla="*/ 0 w 281"/>
              <a:gd name="T3" fmla="*/ 13 h 650"/>
              <a:gd name="T4" fmla="*/ 266 w 281"/>
              <a:gd name="T5" fmla="*/ 650 h 650"/>
              <a:gd name="T6" fmla="*/ 281 w 281"/>
              <a:gd name="T7" fmla="*/ 642 h 650"/>
              <a:gd name="T8" fmla="*/ 15 w 281"/>
              <a:gd name="T9" fmla="*/ 6 h 650"/>
              <a:gd name="T10" fmla="*/ 7 w 281"/>
              <a:gd name="T11" fmla="*/ 1 h 650"/>
              <a:gd name="T12" fmla="*/ 15 w 281"/>
              <a:gd name="T13" fmla="*/ 6 h 650"/>
              <a:gd name="T14" fmla="*/ 13 w 281"/>
              <a:gd name="T15" fmla="*/ 0 h 650"/>
              <a:gd name="T16" fmla="*/ 7 w 281"/>
              <a:gd name="T17" fmla="*/ 1 h 650"/>
              <a:gd name="T18" fmla="*/ 9 w 281"/>
              <a:gd name="T19" fmla="*/ 1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1" h="650">
                <a:moveTo>
                  <a:pt x="9" y="18"/>
                </a:moveTo>
                <a:lnTo>
                  <a:pt x="0" y="13"/>
                </a:lnTo>
                <a:lnTo>
                  <a:pt x="266" y="650"/>
                </a:lnTo>
                <a:lnTo>
                  <a:pt x="281" y="642"/>
                </a:lnTo>
                <a:lnTo>
                  <a:pt x="15" y="6"/>
                </a:lnTo>
                <a:lnTo>
                  <a:pt x="7" y="1"/>
                </a:lnTo>
                <a:lnTo>
                  <a:pt x="15" y="6"/>
                </a:lnTo>
                <a:lnTo>
                  <a:pt x="13" y="0"/>
                </a:lnTo>
                <a:lnTo>
                  <a:pt x="7" y="1"/>
                </a:lnTo>
                <a:lnTo>
                  <a:pt x="9"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4" name="Freeform 238">
            <a:extLst>
              <a:ext uri="{FF2B5EF4-FFF2-40B4-BE49-F238E27FC236}">
                <a16:creationId xmlns:a16="http://schemas.microsoft.com/office/drawing/2014/main" id="{296F64B9-6F4F-D20F-3AD2-22FF2034BF6F}"/>
              </a:ext>
            </a:extLst>
          </p:cNvPr>
          <p:cNvSpPr>
            <a:spLocks noChangeAspect="1"/>
          </p:cNvSpPr>
          <p:nvPr/>
        </p:nvSpPr>
        <p:spPr bwMode="auto">
          <a:xfrm>
            <a:off x="6645275" y="3725414"/>
            <a:ext cx="725488" cy="87312"/>
          </a:xfrm>
          <a:custGeom>
            <a:avLst/>
            <a:gdLst>
              <a:gd name="T0" fmla="*/ 12 w 962"/>
              <a:gd name="T1" fmla="*/ 116 h 116"/>
              <a:gd name="T2" fmla="*/ 81 w 962"/>
              <a:gd name="T3" fmla="*/ 115 h 116"/>
              <a:gd name="T4" fmla="*/ 150 w 962"/>
              <a:gd name="T5" fmla="*/ 112 h 116"/>
              <a:gd name="T6" fmla="*/ 217 w 962"/>
              <a:gd name="T7" fmla="*/ 108 h 116"/>
              <a:gd name="T8" fmla="*/ 283 w 962"/>
              <a:gd name="T9" fmla="*/ 105 h 116"/>
              <a:gd name="T10" fmla="*/ 346 w 962"/>
              <a:gd name="T11" fmla="*/ 100 h 116"/>
              <a:gd name="T12" fmla="*/ 409 w 962"/>
              <a:gd name="T13" fmla="*/ 95 h 116"/>
              <a:gd name="T14" fmla="*/ 471 w 962"/>
              <a:gd name="T15" fmla="*/ 90 h 116"/>
              <a:gd name="T16" fmla="*/ 530 w 962"/>
              <a:gd name="T17" fmla="*/ 83 h 116"/>
              <a:gd name="T18" fmla="*/ 588 w 962"/>
              <a:gd name="T19" fmla="*/ 77 h 116"/>
              <a:gd name="T20" fmla="*/ 645 w 962"/>
              <a:gd name="T21" fmla="*/ 70 h 116"/>
              <a:gd name="T22" fmla="*/ 700 w 962"/>
              <a:gd name="T23" fmla="*/ 62 h 116"/>
              <a:gd name="T24" fmla="*/ 755 w 962"/>
              <a:gd name="T25" fmla="*/ 53 h 116"/>
              <a:gd name="T26" fmla="*/ 809 w 962"/>
              <a:gd name="T27" fmla="*/ 45 h 116"/>
              <a:gd name="T28" fmla="*/ 861 w 962"/>
              <a:gd name="T29" fmla="*/ 36 h 116"/>
              <a:gd name="T30" fmla="*/ 912 w 962"/>
              <a:gd name="T31" fmla="*/ 27 h 116"/>
              <a:gd name="T32" fmla="*/ 962 w 962"/>
              <a:gd name="T33" fmla="*/ 17 h 116"/>
              <a:gd name="T34" fmla="*/ 935 w 962"/>
              <a:gd name="T35" fmla="*/ 5 h 116"/>
              <a:gd name="T36" fmla="*/ 884 w 962"/>
              <a:gd name="T37" fmla="*/ 15 h 116"/>
              <a:gd name="T38" fmla="*/ 832 w 962"/>
              <a:gd name="T39" fmla="*/ 24 h 116"/>
              <a:gd name="T40" fmla="*/ 779 w 962"/>
              <a:gd name="T41" fmla="*/ 32 h 116"/>
              <a:gd name="T42" fmla="*/ 725 w 962"/>
              <a:gd name="T43" fmla="*/ 41 h 116"/>
              <a:gd name="T44" fmla="*/ 670 w 962"/>
              <a:gd name="T45" fmla="*/ 48 h 116"/>
              <a:gd name="T46" fmla="*/ 614 w 962"/>
              <a:gd name="T47" fmla="*/ 56 h 116"/>
              <a:gd name="T48" fmla="*/ 557 w 962"/>
              <a:gd name="T49" fmla="*/ 62 h 116"/>
              <a:gd name="T50" fmla="*/ 498 w 962"/>
              <a:gd name="T51" fmla="*/ 70 h 116"/>
              <a:gd name="T52" fmla="*/ 438 w 962"/>
              <a:gd name="T53" fmla="*/ 75 h 116"/>
              <a:gd name="T54" fmla="*/ 376 w 962"/>
              <a:gd name="T55" fmla="*/ 81 h 116"/>
              <a:gd name="T56" fmla="*/ 313 w 962"/>
              <a:gd name="T57" fmla="*/ 85 h 116"/>
              <a:gd name="T58" fmla="*/ 250 w 962"/>
              <a:gd name="T59" fmla="*/ 90 h 116"/>
              <a:gd name="T60" fmla="*/ 184 w 962"/>
              <a:gd name="T61" fmla="*/ 92 h 116"/>
              <a:gd name="T62" fmla="*/ 116 w 962"/>
              <a:gd name="T63" fmla="*/ 96 h 116"/>
              <a:gd name="T64" fmla="*/ 46 w 962"/>
              <a:gd name="T65" fmla="*/ 97 h 116"/>
              <a:gd name="T66" fmla="*/ 3 w 962"/>
              <a:gd name="T67" fmla="*/ 110 h 116"/>
              <a:gd name="T68" fmla="*/ 0 w 962"/>
              <a:gd name="T69" fmla="*/ 98 h 116"/>
              <a:gd name="T70" fmla="*/ 20 w 962"/>
              <a:gd name="T71" fmla="*/ 10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62" h="116">
                <a:moveTo>
                  <a:pt x="20" y="105"/>
                </a:moveTo>
                <a:lnTo>
                  <a:pt x="12" y="116"/>
                </a:lnTo>
                <a:lnTo>
                  <a:pt x="46" y="115"/>
                </a:lnTo>
                <a:lnTo>
                  <a:pt x="81" y="115"/>
                </a:lnTo>
                <a:lnTo>
                  <a:pt x="116" y="113"/>
                </a:lnTo>
                <a:lnTo>
                  <a:pt x="150" y="112"/>
                </a:lnTo>
                <a:lnTo>
                  <a:pt x="184" y="110"/>
                </a:lnTo>
                <a:lnTo>
                  <a:pt x="217" y="108"/>
                </a:lnTo>
                <a:lnTo>
                  <a:pt x="250" y="107"/>
                </a:lnTo>
                <a:lnTo>
                  <a:pt x="283" y="105"/>
                </a:lnTo>
                <a:lnTo>
                  <a:pt x="316" y="102"/>
                </a:lnTo>
                <a:lnTo>
                  <a:pt x="346" y="100"/>
                </a:lnTo>
                <a:lnTo>
                  <a:pt x="378" y="98"/>
                </a:lnTo>
                <a:lnTo>
                  <a:pt x="409" y="95"/>
                </a:lnTo>
                <a:lnTo>
                  <a:pt x="441" y="92"/>
                </a:lnTo>
                <a:lnTo>
                  <a:pt x="471" y="90"/>
                </a:lnTo>
                <a:lnTo>
                  <a:pt x="501" y="87"/>
                </a:lnTo>
                <a:lnTo>
                  <a:pt x="530" y="83"/>
                </a:lnTo>
                <a:lnTo>
                  <a:pt x="559" y="80"/>
                </a:lnTo>
                <a:lnTo>
                  <a:pt x="588" y="77"/>
                </a:lnTo>
                <a:lnTo>
                  <a:pt x="617" y="73"/>
                </a:lnTo>
                <a:lnTo>
                  <a:pt x="645" y="70"/>
                </a:lnTo>
                <a:lnTo>
                  <a:pt x="673" y="66"/>
                </a:lnTo>
                <a:lnTo>
                  <a:pt x="700" y="62"/>
                </a:lnTo>
                <a:lnTo>
                  <a:pt x="728" y="58"/>
                </a:lnTo>
                <a:lnTo>
                  <a:pt x="755" y="53"/>
                </a:lnTo>
                <a:lnTo>
                  <a:pt x="781" y="50"/>
                </a:lnTo>
                <a:lnTo>
                  <a:pt x="809" y="45"/>
                </a:lnTo>
                <a:lnTo>
                  <a:pt x="835" y="41"/>
                </a:lnTo>
                <a:lnTo>
                  <a:pt x="861" y="36"/>
                </a:lnTo>
                <a:lnTo>
                  <a:pt x="886" y="32"/>
                </a:lnTo>
                <a:lnTo>
                  <a:pt x="912" y="27"/>
                </a:lnTo>
                <a:lnTo>
                  <a:pt x="937" y="22"/>
                </a:lnTo>
                <a:lnTo>
                  <a:pt x="962" y="17"/>
                </a:lnTo>
                <a:lnTo>
                  <a:pt x="960" y="0"/>
                </a:lnTo>
                <a:lnTo>
                  <a:pt x="935" y="5"/>
                </a:lnTo>
                <a:lnTo>
                  <a:pt x="910" y="10"/>
                </a:lnTo>
                <a:lnTo>
                  <a:pt x="884" y="15"/>
                </a:lnTo>
                <a:lnTo>
                  <a:pt x="859" y="19"/>
                </a:lnTo>
                <a:lnTo>
                  <a:pt x="832" y="24"/>
                </a:lnTo>
                <a:lnTo>
                  <a:pt x="806" y="27"/>
                </a:lnTo>
                <a:lnTo>
                  <a:pt x="779" y="32"/>
                </a:lnTo>
                <a:lnTo>
                  <a:pt x="753" y="36"/>
                </a:lnTo>
                <a:lnTo>
                  <a:pt x="725" y="41"/>
                </a:lnTo>
                <a:lnTo>
                  <a:pt x="698" y="45"/>
                </a:lnTo>
                <a:lnTo>
                  <a:pt x="670" y="48"/>
                </a:lnTo>
                <a:lnTo>
                  <a:pt x="643" y="52"/>
                </a:lnTo>
                <a:lnTo>
                  <a:pt x="614" y="56"/>
                </a:lnTo>
                <a:lnTo>
                  <a:pt x="585" y="60"/>
                </a:lnTo>
                <a:lnTo>
                  <a:pt x="557" y="62"/>
                </a:lnTo>
                <a:lnTo>
                  <a:pt x="528" y="66"/>
                </a:lnTo>
                <a:lnTo>
                  <a:pt x="498" y="70"/>
                </a:lnTo>
                <a:lnTo>
                  <a:pt x="468" y="72"/>
                </a:lnTo>
                <a:lnTo>
                  <a:pt x="438" y="75"/>
                </a:lnTo>
                <a:lnTo>
                  <a:pt x="407" y="77"/>
                </a:lnTo>
                <a:lnTo>
                  <a:pt x="376" y="81"/>
                </a:lnTo>
                <a:lnTo>
                  <a:pt x="346" y="82"/>
                </a:lnTo>
                <a:lnTo>
                  <a:pt x="313" y="85"/>
                </a:lnTo>
                <a:lnTo>
                  <a:pt x="281" y="87"/>
                </a:lnTo>
                <a:lnTo>
                  <a:pt x="250" y="90"/>
                </a:lnTo>
                <a:lnTo>
                  <a:pt x="217" y="91"/>
                </a:lnTo>
                <a:lnTo>
                  <a:pt x="184" y="92"/>
                </a:lnTo>
                <a:lnTo>
                  <a:pt x="150" y="95"/>
                </a:lnTo>
                <a:lnTo>
                  <a:pt x="116" y="96"/>
                </a:lnTo>
                <a:lnTo>
                  <a:pt x="81" y="97"/>
                </a:lnTo>
                <a:lnTo>
                  <a:pt x="46" y="97"/>
                </a:lnTo>
                <a:lnTo>
                  <a:pt x="12" y="98"/>
                </a:lnTo>
                <a:lnTo>
                  <a:pt x="3" y="110"/>
                </a:lnTo>
                <a:lnTo>
                  <a:pt x="12" y="98"/>
                </a:lnTo>
                <a:lnTo>
                  <a:pt x="0" y="98"/>
                </a:lnTo>
                <a:lnTo>
                  <a:pt x="3" y="110"/>
                </a:lnTo>
                <a:lnTo>
                  <a:pt x="20" y="10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5" name="Freeform 239">
            <a:extLst>
              <a:ext uri="{FF2B5EF4-FFF2-40B4-BE49-F238E27FC236}">
                <a16:creationId xmlns:a16="http://schemas.microsoft.com/office/drawing/2014/main" id="{584E0CF9-26EA-1479-818D-2C4D8CB4192C}"/>
              </a:ext>
            </a:extLst>
          </p:cNvPr>
          <p:cNvSpPr>
            <a:spLocks noChangeAspect="1"/>
          </p:cNvSpPr>
          <p:nvPr/>
        </p:nvSpPr>
        <p:spPr bwMode="auto">
          <a:xfrm>
            <a:off x="6646863" y="3804789"/>
            <a:ext cx="173037" cy="506412"/>
          </a:xfrm>
          <a:custGeom>
            <a:avLst/>
            <a:gdLst>
              <a:gd name="T0" fmla="*/ 227 w 229"/>
              <a:gd name="T1" fmla="*/ 672 h 672"/>
              <a:gd name="T2" fmla="*/ 228 w 229"/>
              <a:gd name="T3" fmla="*/ 666 h 672"/>
              <a:gd name="T4" fmla="*/ 17 w 229"/>
              <a:gd name="T5" fmla="*/ 0 h 672"/>
              <a:gd name="T6" fmla="*/ 0 w 229"/>
              <a:gd name="T7" fmla="*/ 5 h 672"/>
              <a:gd name="T8" fmla="*/ 211 w 229"/>
              <a:gd name="T9" fmla="*/ 671 h 672"/>
              <a:gd name="T10" fmla="*/ 212 w 229"/>
              <a:gd name="T11" fmla="*/ 665 h 672"/>
              <a:gd name="T12" fmla="*/ 227 w 229"/>
              <a:gd name="T13" fmla="*/ 672 h 672"/>
              <a:gd name="T14" fmla="*/ 229 w 229"/>
              <a:gd name="T15" fmla="*/ 670 h 672"/>
              <a:gd name="T16" fmla="*/ 228 w 229"/>
              <a:gd name="T17" fmla="*/ 666 h 672"/>
              <a:gd name="T18" fmla="*/ 227 w 229"/>
              <a:gd name="T19" fmla="*/ 672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9" h="672">
                <a:moveTo>
                  <a:pt x="227" y="672"/>
                </a:moveTo>
                <a:lnTo>
                  <a:pt x="228" y="666"/>
                </a:lnTo>
                <a:lnTo>
                  <a:pt x="17" y="0"/>
                </a:lnTo>
                <a:lnTo>
                  <a:pt x="0" y="5"/>
                </a:lnTo>
                <a:lnTo>
                  <a:pt x="211" y="671"/>
                </a:lnTo>
                <a:lnTo>
                  <a:pt x="212" y="665"/>
                </a:lnTo>
                <a:lnTo>
                  <a:pt x="227" y="672"/>
                </a:lnTo>
                <a:lnTo>
                  <a:pt x="229" y="670"/>
                </a:lnTo>
                <a:lnTo>
                  <a:pt x="228" y="666"/>
                </a:lnTo>
                <a:lnTo>
                  <a:pt x="227" y="6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6" name="Freeform 240">
            <a:extLst>
              <a:ext uri="{FF2B5EF4-FFF2-40B4-BE49-F238E27FC236}">
                <a16:creationId xmlns:a16="http://schemas.microsoft.com/office/drawing/2014/main" id="{C471FF12-E8B4-698C-E095-E8A8C262F5E5}"/>
              </a:ext>
            </a:extLst>
          </p:cNvPr>
          <p:cNvSpPr>
            <a:spLocks noChangeAspect="1"/>
          </p:cNvSpPr>
          <p:nvPr/>
        </p:nvSpPr>
        <p:spPr bwMode="auto">
          <a:xfrm>
            <a:off x="6554788" y="4304851"/>
            <a:ext cx="263525" cy="460375"/>
          </a:xfrm>
          <a:custGeom>
            <a:avLst/>
            <a:gdLst>
              <a:gd name="T0" fmla="*/ 14 w 349"/>
              <a:gd name="T1" fmla="*/ 591 h 608"/>
              <a:gd name="T2" fmla="*/ 22 w 349"/>
              <a:gd name="T3" fmla="*/ 603 h 608"/>
              <a:gd name="T4" fmla="*/ 349 w 349"/>
              <a:gd name="T5" fmla="*/ 7 h 608"/>
              <a:gd name="T6" fmla="*/ 334 w 349"/>
              <a:gd name="T7" fmla="*/ 0 h 608"/>
              <a:gd name="T8" fmla="*/ 7 w 349"/>
              <a:gd name="T9" fmla="*/ 596 h 608"/>
              <a:gd name="T10" fmla="*/ 14 w 349"/>
              <a:gd name="T11" fmla="*/ 608 h 608"/>
              <a:gd name="T12" fmla="*/ 7 w 349"/>
              <a:gd name="T13" fmla="*/ 596 h 608"/>
              <a:gd name="T14" fmla="*/ 0 w 349"/>
              <a:gd name="T15" fmla="*/ 608 h 608"/>
              <a:gd name="T16" fmla="*/ 14 w 349"/>
              <a:gd name="T17" fmla="*/ 608 h 608"/>
              <a:gd name="T18" fmla="*/ 14 w 349"/>
              <a:gd name="T19" fmla="*/ 591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9" h="608">
                <a:moveTo>
                  <a:pt x="14" y="591"/>
                </a:moveTo>
                <a:lnTo>
                  <a:pt x="22" y="603"/>
                </a:lnTo>
                <a:lnTo>
                  <a:pt x="349" y="7"/>
                </a:lnTo>
                <a:lnTo>
                  <a:pt x="334" y="0"/>
                </a:lnTo>
                <a:lnTo>
                  <a:pt x="7" y="596"/>
                </a:lnTo>
                <a:lnTo>
                  <a:pt x="14" y="608"/>
                </a:lnTo>
                <a:lnTo>
                  <a:pt x="7" y="596"/>
                </a:lnTo>
                <a:lnTo>
                  <a:pt x="0" y="608"/>
                </a:lnTo>
                <a:lnTo>
                  <a:pt x="14" y="608"/>
                </a:lnTo>
                <a:lnTo>
                  <a:pt x="14" y="59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7" name="Freeform 241">
            <a:extLst>
              <a:ext uri="{FF2B5EF4-FFF2-40B4-BE49-F238E27FC236}">
                <a16:creationId xmlns:a16="http://schemas.microsoft.com/office/drawing/2014/main" id="{44D14FE0-BFD5-E4B5-59C1-70D6F128B58A}"/>
              </a:ext>
            </a:extLst>
          </p:cNvPr>
          <p:cNvSpPr>
            <a:spLocks noChangeAspect="1"/>
          </p:cNvSpPr>
          <p:nvPr/>
        </p:nvSpPr>
        <p:spPr bwMode="auto">
          <a:xfrm>
            <a:off x="3638550" y="3247576"/>
            <a:ext cx="4413250" cy="771525"/>
          </a:xfrm>
          <a:custGeom>
            <a:avLst/>
            <a:gdLst>
              <a:gd name="T0" fmla="*/ 0 w 5856"/>
              <a:gd name="T1" fmla="*/ 280 h 1024"/>
              <a:gd name="T2" fmla="*/ 365 w 5856"/>
              <a:gd name="T3" fmla="*/ 448 h 1024"/>
              <a:gd name="T4" fmla="*/ 752 w 5856"/>
              <a:gd name="T5" fmla="*/ 592 h 1024"/>
              <a:gd name="T6" fmla="*/ 1155 w 5856"/>
              <a:gd name="T7" fmla="*/ 715 h 1024"/>
              <a:gd name="T8" fmla="*/ 1572 w 5856"/>
              <a:gd name="T9" fmla="*/ 814 h 1024"/>
              <a:gd name="T10" fmla="*/ 1996 w 5856"/>
              <a:gd name="T11" fmla="*/ 896 h 1024"/>
              <a:gd name="T12" fmla="*/ 2424 w 5856"/>
              <a:gd name="T13" fmla="*/ 955 h 1024"/>
              <a:gd name="T14" fmla="*/ 2850 w 5856"/>
              <a:gd name="T15" fmla="*/ 995 h 1024"/>
              <a:gd name="T16" fmla="*/ 3271 w 5856"/>
              <a:gd name="T17" fmla="*/ 1019 h 1024"/>
              <a:gd name="T18" fmla="*/ 3680 w 5856"/>
              <a:gd name="T19" fmla="*/ 1024 h 1024"/>
              <a:gd name="T20" fmla="*/ 4074 w 5856"/>
              <a:gd name="T21" fmla="*/ 1012 h 1024"/>
              <a:gd name="T22" fmla="*/ 4447 w 5856"/>
              <a:gd name="T23" fmla="*/ 984 h 1024"/>
              <a:gd name="T24" fmla="*/ 4798 w 5856"/>
              <a:gd name="T25" fmla="*/ 942 h 1024"/>
              <a:gd name="T26" fmla="*/ 5117 w 5856"/>
              <a:gd name="T27" fmla="*/ 884 h 1024"/>
              <a:gd name="T28" fmla="*/ 5404 w 5856"/>
              <a:gd name="T29" fmla="*/ 814 h 1024"/>
              <a:gd name="T30" fmla="*/ 5651 w 5856"/>
              <a:gd name="T31" fmla="*/ 731 h 1024"/>
              <a:gd name="T32" fmla="*/ 5856 w 5856"/>
              <a:gd name="T33" fmla="*/ 635 h 1024"/>
              <a:gd name="T34" fmla="*/ 5630 w 5856"/>
              <a:gd name="T35" fmla="*/ 460 h 1024"/>
              <a:gd name="T36" fmla="*/ 5348 w 5856"/>
              <a:gd name="T37" fmla="*/ 552 h 1024"/>
              <a:gd name="T38" fmla="*/ 5033 w 5856"/>
              <a:gd name="T39" fmla="*/ 627 h 1024"/>
              <a:gd name="T40" fmla="*/ 4692 w 5856"/>
              <a:gd name="T41" fmla="*/ 685 h 1024"/>
              <a:gd name="T42" fmla="*/ 4326 w 5856"/>
              <a:gd name="T43" fmla="*/ 726 h 1024"/>
              <a:gd name="T44" fmla="*/ 3943 w 5856"/>
              <a:gd name="T45" fmla="*/ 751 h 1024"/>
              <a:gd name="T46" fmla="*/ 3548 w 5856"/>
              <a:gd name="T47" fmla="*/ 758 h 1024"/>
              <a:gd name="T48" fmla="*/ 3142 w 5856"/>
              <a:gd name="T49" fmla="*/ 750 h 1024"/>
              <a:gd name="T50" fmla="*/ 2734 w 5856"/>
              <a:gd name="T51" fmla="*/ 725 h 1024"/>
              <a:gd name="T52" fmla="*/ 2329 w 5856"/>
              <a:gd name="T53" fmla="*/ 681 h 1024"/>
              <a:gd name="T54" fmla="*/ 1928 w 5856"/>
              <a:gd name="T55" fmla="*/ 622 h 1024"/>
              <a:gd name="T56" fmla="*/ 1539 w 5856"/>
              <a:gd name="T57" fmla="*/ 546 h 1024"/>
              <a:gd name="T58" fmla="*/ 1166 w 5856"/>
              <a:gd name="T59" fmla="*/ 454 h 1024"/>
              <a:gd name="T60" fmla="*/ 814 w 5856"/>
              <a:gd name="T61" fmla="*/ 345 h 1024"/>
              <a:gd name="T62" fmla="*/ 489 w 5856"/>
              <a:gd name="T63" fmla="*/ 219 h 1024"/>
              <a:gd name="T64" fmla="*/ 194 w 5856"/>
              <a:gd name="T65" fmla="*/ 77 h 1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56" h="1024">
                <a:moveTo>
                  <a:pt x="60" y="0"/>
                </a:moveTo>
                <a:lnTo>
                  <a:pt x="0" y="280"/>
                </a:lnTo>
                <a:lnTo>
                  <a:pt x="179" y="367"/>
                </a:lnTo>
                <a:lnTo>
                  <a:pt x="365" y="448"/>
                </a:lnTo>
                <a:lnTo>
                  <a:pt x="556" y="523"/>
                </a:lnTo>
                <a:lnTo>
                  <a:pt x="752" y="592"/>
                </a:lnTo>
                <a:lnTo>
                  <a:pt x="952" y="656"/>
                </a:lnTo>
                <a:lnTo>
                  <a:pt x="1155" y="715"/>
                </a:lnTo>
                <a:lnTo>
                  <a:pt x="1362" y="767"/>
                </a:lnTo>
                <a:lnTo>
                  <a:pt x="1572" y="814"/>
                </a:lnTo>
                <a:lnTo>
                  <a:pt x="1784" y="857"/>
                </a:lnTo>
                <a:lnTo>
                  <a:pt x="1996" y="896"/>
                </a:lnTo>
                <a:lnTo>
                  <a:pt x="2210" y="928"/>
                </a:lnTo>
                <a:lnTo>
                  <a:pt x="2424" y="955"/>
                </a:lnTo>
                <a:lnTo>
                  <a:pt x="2637" y="978"/>
                </a:lnTo>
                <a:lnTo>
                  <a:pt x="2850" y="995"/>
                </a:lnTo>
                <a:lnTo>
                  <a:pt x="3061" y="1009"/>
                </a:lnTo>
                <a:lnTo>
                  <a:pt x="3271" y="1019"/>
                </a:lnTo>
                <a:lnTo>
                  <a:pt x="3477" y="1023"/>
                </a:lnTo>
                <a:lnTo>
                  <a:pt x="3680" y="1024"/>
                </a:lnTo>
                <a:lnTo>
                  <a:pt x="3878" y="1020"/>
                </a:lnTo>
                <a:lnTo>
                  <a:pt x="4074" y="1012"/>
                </a:lnTo>
                <a:lnTo>
                  <a:pt x="4264" y="1000"/>
                </a:lnTo>
                <a:lnTo>
                  <a:pt x="4447" y="984"/>
                </a:lnTo>
                <a:lnTo>
                  <a:pt x="4626" y="965"/>
                </a:lnTo>
                <a:lnTo>
                  <a:pt x="4798" y="942"/>
                </a:lnTo>
                <a:lnTo>
                  <a:pt x="4961" y="916"/>
                </a:lnTo>
                <a:lnTo>
                  <a:pt x="5117" y="884"/>
                </a:lnTo>
                <a:lnTo>
                  <a:pt x="5265" y="851"/>
                </a:lnTo>
                <a:lnTo>
                  <a:pt x="5404" y="814"/>
                </a:lnTo>
                <a:lnTo>
                  <a:pt x="5532" y="773"/>
                </a:lnTo>
                <a:lnTo>
                  <a:pt x="5651" y="731"/>
                </a:lnTo>
                <a:lnTo>
                  <a:pt x="5760" y="683"/>
                </a:lnTo>
                <a:lnTo>
                  <a:pt x="5856" y="635"/>
                </a:lnTo>
                <a:lnTo>
                  <a:pt x="5757" y="408"/>
                </a:lnTo>
                <a:lnTo>
                  <a:pt x="5630" y="460"/>
                </a:lnTo>
                <a:lnTo>
                  <a:pt x="5494" y="508"/>
                </a:lnTo>
                <a:lnTo>
                  <a:pt x="5348" y="552"/>
                </a:lnTo>
                <a:lnTo>
                  <a:pt x="5194" y="591"/>
                </a:lnTo>
                <a:lnTo>
                  <a:pt x="5033" y="627"/>
                </a:lnTo>
                <a:lnTo>
                  <a:pt x="4866" y="659"/>
                </a:lnTo>
                <a:lnTo>
                  <a:pt x="4692" y="685"/>
                </a:lnTo>
                <a:lnTo>
                  <a:pt x="4512" y="708"/>
                </a:lnTo>
                <a:lnTo>
                  <a:pt x="4326" y="726"/>
                </a:lnTo>
                <a:lnTo>
                  <a:pt x="4136" y="741"/>
                </a:lnTo>
                <a:lnTo>
                  <a:pt x="3943" y="751"/>
                </a:lnTo>
                <a:lnTo>
                  <a:pt x="3746" y="757"/>
                </a:lnTo>
                <a:lnTo>
                  <a:pt x="3548" y="758"/>
                </a:lnTo>
                <a:lnTo>
                  <a:pt x="3346" y="756"/>
                </a:lnTo>
                <a:lnTo>
                  <a:pt x="3142" y="750"/>
                </a:lnTo>
                <a:lnTo>
                  <a:pt x="2939" y="738"/>
                </a:lnTo>
                <a:lnTo>
                  <a:pt x="2734" y="725"/>
                </a:lnTo>
                <a:lnTo>
                  <a:pt x="2531" y="705"/>
                </a:lnTo>
                <a:lnTo>
                  <a:pt x="2329" y="681"/>
                </a:lnTo>
                <a:lnTo>
                  <a:pt x="2127" y="654"/>
                </a:lnTo>
                <a:lnTo>
                  <a:pt x="1928" y="622"/>
                </a:lnTo>
                <a:lnTo>
                  <a:pt x="1733" y="586"/>
                </a:lnTo>
                <a:lnTo>
                  <a:pt x="1539" y="546"/>
                </a:lnTo>
                <a:lnTo>
                  <a:pt x="1351" y="503"/>
                </a:lnTo>
                <a:lnTo>
                  <a:pt x="1166" y="454"/>
                </a:lnTo>
                <a:lnTo>
                  <a:pt x="988" y="402"/>
                </a:lnTo>
                <a:lnTo>
                  <a:pt x="814" y="345"/>
                </a:lnTo>
                <a:lnTo>
                  <a:pt x="648" y="284"/>
                </a:lnTo>
                <a:lnTo>
                  <a:pt x="489" y="219"/>
                </a:lnTo>
                <a:lnTo>
                  <a:pt x="338" y="151"/>
                </a:lnTo>
                <a:lnTo>
                  <a:pt x="194" y="77"/>
                </a:lnTo>
                <a:lnTo>
                  <a:pt x="6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8" name="Freeform 242">
            <a:extLst>
              <a:ext uri="{FF2B5EF4-FFF2-40B4-BE49-F238E27FC236}">
                <a16:creationId xmlns:a16="http://schemas.microsoft.com/office/drawing/2014/main" id="{E297F12F-252E-2758-066C-CFD45E78EBAB}"/>
              </a:ext>
            </a:extLst>
          </p:cNvPr>
          <p:cNvSpPr>
            <a:spLocks noChangeAspect="1"/>
          </p:cNvSpPr>
          <p:nvPr/>
        </p:nvSpPr>
        <p:spPr bwMode="auto">
          <a:xfrm>
            <a:off x="3630613" y="3245989"/>
            <a:ext cx="60325" cy="219075"/>
          </a:xfrm>
          <a:custGeom>
            <a:avLst/>
            <a:gdLst>
              <a:gd name="T0" fmla="*/ 13 w 78"/>
              <a:gd name="T1" fmla="*/ 274 h 289"/>
              <a:gd name="T2" fmla="*/ 18 w 78"/>
              <a:gd name="T3" fmla="*/ 283 h 289"/>
              <a:gd name="T4" fmla="*/ 78 w 78"/>
              <a:gd name="T5" fmla="*/ 2 h 289"/>
              <a:gd name="T6" fmla="*/ 61 w 78"/>
              <a:gd name="T7" fmla="*/ 0 h 289"/>
              <a:gd name="T8" fmla="*/ 1 w 78"/>
              <a:gd name="T9" fmla="*/ 280 h 289"/>
              <a:gd name="T10" fmla="*/ 6 w 78"/>
              <a:gd name="T11" fmla="*/ 289 h 289"/>
              <a:gd name="T12" fmla="*/ 1 w 78"/>
              <a:gd name="T13" fmla="*/ 280 h 289"/>
              <a:gd name="T14" fmla="*/ 0 w 78"/>
              <a:gd name="T15" fmla="*/ 286 h 289"/>
              <a:gd name="T16" fmla="*/ 6 w 78"/>
              <a:gd name="T17" fmla="*/ 289 h 289"/>
              <a:gd name="T18" fmla="*/ 13 w 78"/>
              <a:gd name="T19" fmla="*/ 274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 h="289">
                <a:moveTo>
                  <a:pt x="13" y="274"/>
                </a:moveTo>
                <a:lnTo>
                  <a:pt x="18" y="283"/>
                </a:lnTo>
                <a:lnTo>
                  <a:pt x="78" y="2"/>
                </a:lnTo>
                <a:lnTo>
                  <a:pt x="61" y="0"/>
                </a:lnTo>
                <a:lnTo>
                  <a:pt x="1" y="280"/>
                </a:lnTo>
                <a:lnTo>
                  <a:pt x="6" y="289"/>
                </a:lnTo>
                <a:lnTo>
                  <a:pt x="1" y="280"/>
                </a:lnTo>
                <a:lnTo>
                  <a:pt x="0" y="286"/>
                </a:lnTo>
                <a:lnTo>
                  <a:pt x="6" y="289"/>
                </a:lnTo>
                <a:lnTo>
                  <a:pt x="13" y="27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9" name="Freeform 243">
            <a:extLst>
              <a:ext uri="{FF2B5EF4-FFF2-40B4-BE49-F238E27FC236}">
                <a16:creationId xmlns:a16="http://schemas.microsoft.com/office/drawing/2014/main" id="{34E93BE7-1F20-D509-5C75-CEB692FD0C4B}"/>
              </a:ext>
            </a:extLst>
          </p:cNvPr>
          <p:cNvSpPr>
            <a:spLocks noChangeAspect="1"/>
          </p:cNvSpPr>
          <p:nvPr/>
        </p:nvSpPr>
        <p:spPr bwMode="auto">
          <a:xfrm>
            <a:off x="3636963" y="3453951"/>
            <a:ext cx="4424362" cy="571500"/>
          </a:xfrm>
          <a:custGeom>
            <a:avLst/>
            <a:gdLst>
              <a:gd name="T0" fmla="*/ 5856 w 5871"/>
              <a:gd name="T1" fmla="*/ 354 h 760"/>
              <a:gd name="T2" fmla="*/ 5651 w 5871"/>
              <a:gd name="T3" fmla="*/ 449 h 760"/>
              <a:gd name="T4" fmla="*/ 5405 w 5871"/>
              <a:gd name="T5" fmla="*/ 533 h 760"/>
              <a:gd name="T6" fmla="*/ 5120 w 5871"/>
              <a:gd name="T7" fmla="*/ 603 h 760"/>
              <a:gd name="T8" fmla="*/ 4800 w 5871"/>
              <a:gd name="T9" fmla="*/ 660 h 760"/>
              <a:gd name="T10" fmla="*/ 4450 w 5871"/>
              <a:gd name="T11" fmla="*/ 702 h 760"/>
              <a:gd name="T12" fmla="*/ 4078 w 5871"/>
              <a:gd name="T13" fmla="*/ 730 h 760"/>
              <a:gd name="T14" fmla="*/ 3684 w 5871"/>
              <a:gd name="T15" fmla="*/ 742 h 760"/>
              <a:gd name="T16" fmla="*/ 3275 w 5871"/>
              <a:gd name="T17" fmla="*/ 737 h 760"/>
              <a:gd name="T18" fmla="*/ 2854 w 5871"/>
              <a:gd name="T19" fmla="*/ 714 h 760"/>
              <a:gd name="T20" fmla="*/ 2429 w 5871"/>
              <a:gd name="T21" fmla="*/ 674 h 760"/>
              <a:gd name="T22" fmla="*/ 2001 w 5871"/>
              <a:gd name="T23" fmla="*/ 614 h 760"/>
              <a:gd name="T24" fmla="*/ 1577 w 5871"/>
              <a:gd name="T25" fmla="*/ 533 h 760"/>
              <a:gd name="T26" fmla="*/ 1161 w 5871"/>
              <a:gd name="T27" fmla="*/ 433 h 760"/>
              <a:gd name="T28" fmla="*/ 758 w 5871"/>
              <a:gd name="T29" fmla="*/ 311 h 760"/>
              <a:gd name="T30" fmla="*/ 373 w 5871"/>
              <a:gd name="T31" fmla="*/ 167 h 760"/>
              <a:gd name="T32" fmla="*/ 7 w 5871"/>
              <a:gd name="T33" fmla="*/ 0 h 760"/>
              <a:gd name="T34" fmla="*/ 180 w 5871"/>
              <a:gd name="T35" fmla="*/ 101 h 760"/>
              <a:gd name="T36" fmla="*/ 558 w 5871"/>
              <a:gd name="T37" fmla="*/ 258 h 760"/>
              <a:gd name="T38" fmla="*/ 953 w 5871"/>
              <a:gd name="T39" fmla="*/ 392 h 760"/>
              <a:gd name="T40" fmla="*/ 1364 w 5871"/>
              <a:gd name="T41" fmla="*/ 503 h 760"/>
              <a:gd name="T42" fmla="*/ 1786 w 5871"/>
              <a:gd name="T43" fmla="*/ 593 h 760"/>
              <a:gd name="T44" fmla="*/ 2213 w 5871"/>
              <a:gd name="T45" fmla="*/ 664 h 760"/>
              <a:gd name="T46" fmla="*/ 2640 w 5871"/>
              <a:gd name="T47" fmla="*/ 714 h 760"/>
              <a:gd name="T48" fmla="*/ 3065 w 5871"/>
              <a:gd name="T49" fmla="*/ 745 h 760"/>
              <a:gd name="T50" fmla="*/ 3481 w 5871"/>
              <a:gd name="T51" fmla="*/ 759 h 760"/>
              <a:gd name="T52" fmla="*/ 3882 w 5871"/>
              <a:gd name="T53" fmla="*/ 756 h 760"/>
              <a:gd name="T54" fmla="*/ 4268 w 5871"/>
              <a:gd name="T55" fmla="*/ 736 h 760"/>
              <a:gd name="T56" fmla="*/ 4631 w 5871"/>
              <a:gd name="T57" fmla="*/ 701 h 760"/>
              <a:gd name="T58" fmla="*/ 4966 w 5871"/>
              <a:gd name="T59" fmla="*/ 651 h 760"/>
              <a:gd name="T60" fmla="*/ 5272 w 5871"/>
              <a:gd name="T61" fmla="*/ 586 h 760"/>
              <a:gd name="T62" fmla="*/ 5539 w 5871"/>
              <a:gd name="T63" fmla="*/ 509 h 760"/>
              <a:gd name="T64" fmla="*/ 5767 w 5871"/>
              <a:gd name="T65" fmla="*/ 418 h 760"/>
              <a:gd name="T66" fmla="*/ 5867 w 5871"/>
              <a:gd name="T67" fmla="*/ 358 h 760"/>
              <a:gd name="T68" fmla="*/ 5871 w 5871"/>
              <a:gd name="T69" fmla="*/ 366 h 760"/>
              <a:gd name="T70" fmla="*/ 5852 w 5871"/>
              <a:gd name="T71" fmla="*/ 366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871" h="760">
                <a:moveTo>
                  <a:pt x="5852" y="366"/>
                </a:moveTo>
                <a:lnTo>
                  <a:pt x="5856" y="354"/>
                </a:lnTo>
                <a:lnTo>
                  <a:pt x="5760" y="403"/>
                </a:lnTo>
                <a:lnTo>
                  <a:pt x="5651" y="449"/>
                </a:lnTo>
                <a:lnTo>
                  <a:pt x="5534" y="492"/>
                </a:lnTo>
                <a:lnTo>
                  <a:pt x="5405" y="533"/>
                </a:lnTo>
                <a:lnTo>
                  <a:pt x="5267" y="569"/>
                </a:lnTo>
                <a:lnTo>
                  <a:pt x="5120" y="603"/>
                </a:lnTo>
                <a:lnTo>
                  <a:pt x="4964" y="634"/>
                </a:lnTo>
                <a:lnTo>
                  <a:pt x="4800" y="660"/>
                </a:lnTo>
                <a:lnTo>
                  <a:pt x="4628" y="684"/>
                </a:lnTo>
                <a:lnTo>
                  <a:pt x="4450" y="702"/>
                </a:lnTo>
                <a:lnTo>
                  <a:pt x="4268" y="719"/>
                </a:lnTo>
                <a:lnTo>
                  <a:pt x="4078" y="730"/>
                </a:lnTo>
                <a:lnTo>
                  <a:pt x="3882" y="739"/>
                </a:lnTo>
                <a:lnTo>
                  <a:pt x="3684" y="742"/>
                </a:lnTo>
                <a:lnTo>
                  <a:pt x="3481" y="741"/>
                </a:lnTo>
                <a:lnTo>
                  <a:pt x="3275" y="737"/>
                </a:lnTo>
                <a:lnTo>
                  <a:pt x="3065" y="727"/>
                </a:lnTo>
                <a:lnTo>
                  <a:pt x="2854" y="714"/>
                </a:lnTo>
                <a:lnTo>
                  <a:pt x="2642" y="696"/>
                </a:lnTo>
                <a:lnTo>
                  <a:pt x="2429" y="674"/>
                </a:lnTo>
                <a:lnTo>
                  <a:pt x="2216" y="646"/>
                </a:lnTo>
                <a:lnTo>
                  <a:pt x="2001" y="614"/>
                </a:lnTo>
                <a:lnTo>
                  <a:pt x="1789" y="575"/>
                </a:lnTo>
                <a:lnTo>
                  <a:pt x="1577" y="533"/>
                </a:lnTo>
                <a:lnTo>
                  <a:pt x="1369" y="485"/>
                </a:lnTo>
                <a:lnTo>
                  <a:pt x="1161" y="433"/>
                </a:lnTo>
                <a:lnTo>
                  <a:pt x="958" y="374"/>
                </a:lnTo>
                <a:lnTo>
                  <a:pt x="758" y="311"/>
                </a:lnTo>
                <a:lnTo>
                  <a:pt x="563" y="241"/>
                </a:lnTo>
                <a:lnTo>
                  <a:pt x="373" y="167"/>
                </a:lnTo>
                <a:lnTo>
                  <a:pt x="187" y="86"/>
                </a:lnTo>
                <a:lnTo>
                  <a:pt x="7" y="0"/>
                </a:lnTo>
                <a:lnTo>
                  <a:pt x="0" y="15"/>
                </a:lnTo>
                <a:lnTo>
                  <a:pt x="180" y="101"/>
                </a:lnTo>
                <a:lnTo>
                  <a:pt x="366" y="182"/>
                </a:lnTo>
                <a:lnTo>
                  <a:pt x="558" y="258"/>
                </a:lnTo>
                <a:lnTo>
                  <a:pt x="754" y="328"/>
                </a:lnTo>
                <a:lnTo>
                  <a:pt x="953" y="392"/>
                </a:lnTo>
                <a:lnTo>
                  <a:pt x="1156" y="450"/>
                </a:lnTo>
                <a:lnTo>
                  <a:pt x="1364" y="503"/>
                </a:lnTo>
                <a:lnTo>
                  <a:pt x="1574" y="550"/>
                </a:lnTo>
                <a:lnTo>
                  <a:pt x="1786" y="593"/>
                </a:lnTo>
                <a:lnTo>
                  <a:pt x="1999" y="631"/>
                </a:lnTo>
                <a:lnTo>
                  <a:pt x="2213" y="664"/>
                </a:lnTo>
                <a:lnTo>
                  <a:pt x="2426" y="691"/>
                </a:lnTo>
                <a:lnTo>
                  <a:pt x="2640" y="714"/>
                </a:lnTo>
                <a:lnTo>
                  <a:pt x="2854" y="731"/>
                </a:lnTo>
                <a:lnTo>
                  <a:pt x="3065" y="745"/>
                </a:lnTo>
                <a:lnTo>
                  <a:pt x="3275" y="755"/>
                </a:lnTo>
                <a:lnTo>
                  <a:pt x="3481" y="759"/>
                </a:lnTo>
                <a:lnTo>
                  <a:pt x="3684" y="760"/>
                </a:lnTo>
                <a:lnTo>
                  <a:pt x="3882" y="756"/>
                </a:lnTo>
                <a:lnTo>
                  <a:pt x="4078" y="747"/>
                </a:lnTo>
                <a:lnTo>
                  <a:pt x="4268" y="736"/>
                </a:lnTo>
                <a:lnTo>
                  <a:pt x="4452" y="720"/>
                </a:lnTo>
                <a:lnTo>
                  <a:pt x="4631" y="701"/>
                </a:lnTo>
                <a:lnTo>
                  <a:pt x="4803" y="677"/>
                </a:lnTo>
                <a:lnTo>
                  <a:pt x="4966" y="651"/>
                </a:lnTo>
                <a:lnTo>
                  <a:pt x="5122" y="620"/>
                </a:lnTo>
                <a:lnTo>
                  <a:pt x="5272" y="586"/>
                </a:lnTo>
                <a:lnTo>
                  <a:pt x="5410" y="550"/>
                </a:lnTo>
                <a:lnTo>
                  <a:pt x="5539" y="509"/>
                </a:lnTo>
                <a:lnTo>
                  <a:pt x="5659" y="467"/>
                </a:lnTo>
                <a:lnTo>
                  <a:pt x="5767" y="418"/>
                </a:lnTo>
                <a:lnTo>
                  <a:pt x="5863" y="369"/>
                </a:lnTo>
                <a:lnTo>
                  <a:pt x="5867" y="358"/>
                </a:lnTo>
                <a:lnTo>
                  <a:pt x="5863" y="369"/>
                </a:lnTo>
                <a:lnTo>
                  <a:pt x="5871" y="366"/>
                </a:lnTo>
                <a:lnTo>
                  <a:pt x="5867" y="358"/>
                </a:lnTo>
                <a:lnTo>
                  <a:pt x="5852" y="3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0" name="Freeform 244">
            <a:extLst>
              <a:ext uri="{FF2B5EF4-FFF2-40B4-BE49-F238E27FC236}">
                <a16:creationId xmlns:a16="http://schemas.microsoft.com/office/drawing/2014/main" id="{AD2D4B26-FF49-1985-B288-193C5C4036E1}"/>
              </a:ext>
            </a:extLst>
          </p:cNvPr>
          <p:cNvSpPr>
            <a:spLocks noChangeAspect="1"/>
          </p:cNvSpPr>
          <p:nvPr/>
        </p:nvSpPr>
        <p:spPr bwMode="auto">
          <a:xfrm>
            <a:off x="7972425" y="3546026"/>
            <a:ext cx="85725" cy="182563"/>
          </a:xfrm>
          <a:custGeom>
            <a:avLst/>
            <a:gdLst>
              <a:gd name="T0" fmla="*/ 11 w 113"/>
              <a:gd name="T1" fmla="*/ 18 h 242"/>
              <a:gd name="T2" fmla="*/ 0 w 113"/>
              <a:gd name="T3" fmla="*/ 14 h 242"/>
              <a:gd name="T4" fmla="*/ 98 w 113"/>
              <a:gd name="T5" fmla="*/ 242 h 242"/>
              <a:gd name="T6" fmla="*/ 113 w 113"/>
              <a:gd name="T7" fmla="*/ 234 h 242"/>
              <a:gd name="T8" fmla="*/ 14 w 113"/>
              <a:gd name="T9" fmla="*/ 7 h 242"/>
              <a:gd name="T10" fmla="*/ 3 w 113"/>
              <a:gd name="T11" fmla="*/ 3 h 242"/>
              <a:gd name="T12" fmla="*/ 14 w 113"/>
              <a:gd name="T13" fmla="*/ 7 h 242"/>
              <a:gd name="T14" fmla="*/ 12 w 113"/>
              <a:gd name="T15" fmla="*/ 0 h 242"/>
              <a:gd name="T16" fmla="*/ 3 w 113"/>
              <a:gd name="T17" fmla="*/ 3 h 242"/>
              <a:gd name="T18" fmla="*/ 11 w 113"/>
              <a:gd name="T19" fmla="*/ 18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242">
                <a:moveTo>
                  <a:pt x="11" y="18"/>
                </a:moveTo>
                <a:lnTo>
                  <a:pt x="0" y="14"/>
                </a:lnTo>
                <a:lnTo>
                  <a:pt x="98" y="242"/>
                </a:lnTo>
                <a:lnTo>
                  <a:pt x="113" y="234"/>
                </a:lnTo>
                <a:lnTo>
                  <a:pt x="14" y="7"/>
                </a:lnTo>
                <a:lnTo>
                  <a:pt x="3" y="3"/>
                </a:lnTo>
                <a:lnTo>
                  <a:pt x="14" y="7"/>
                </a:lnTo>
                <a:lnTo>
                  <a:pt x="12" y="0"/>
                </a:lnTo>
                <a:lnTo>
                  <a:pt x="3" y="3"/>
                </a:lnTo>
                <a:lnTo>
                  <a:pt x="11"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1" name="Freeform 245">
            <a:extLst>
              <a:ext uri="{FF2B5EF4-FFF2-40B4-BE49-F238E27FC236}">
                <a16:creationId xmlns:a16="http://schemas.microsoft.com/office/drawing/2014/main" id="{A98A31BB-CDC4-0B8B-34C5-E0F61B7DC0DB}"/>
              </a:ext>
            </a:extLst>
          </p:cNvPr>
          <p:cNvSpPr>
            <a:spLocks noChangeAspect="1"/>
          </p:cNvSpPr>
          <p:nvPr/>
        </p:nvSpPr>
        <p:spPr bwMode="auto">
          <a:xfrm>
            <a:off x="3676650" y="3236464"/>
            <a:ext cx="4305300" cy="588962"/>
          </a:xfrm>
          <a:custGeom>
            <a:avLst/>
            <a:gdLst>
              <a:gd name="T0" fmla="*/ 4 w 5710"/>
              <a:gd name="T1" fmla="*/ 21 h 781"/>
              <a:gd name="T2" fmla="*/ 283 w 5710"/>
              <a:gd name="T3" fmla="*/ 172 h 781"/>
              <a:gd name="T4" fmla="*/ 594 w 5710"/>
              <a:gd name="T5" fmla="*/ 307 h 781"/>
              <a:gd name="T6" fmla="*/ 934 w 5710"/>
              <a:gd name="T7" fmla="*/ 424 h 781"/>
              <a:gd name="T8" fmla="*/ 1297 w 5710"/>
              <a:gd name="T9" fmla="*/ 525 h 781"/>
              <a:gd name="T10" fmla="*/ 1680 w 5710"/>
              <a:gd name="T11" fmla="*/ 609 h 781"/>
              <a:gd name="T12" fmla="*/ 2075 w 5710"/>
              <a:gd name="T13" fmla="*/ 676 h 781"/>
              <a:gd name="T14" fmla="*/ 2479 w 5710"/>
              <a:gd name="T15" fmla="*/ 727 h 781"/>
              <a:gd name="T16" fmla="*/ 2888 w 5710"/>
              <a:gd name="T17" fmla="*/ 761 h 781"/>
              <a:gd name="T18" fmla="*/ 3295 w 5710"/>
              <a:gd name="T19" fmla="*/ 779 h 781"/>
              <a:gd name="T20" fmla="*/ 3695 w 5710"/>
              <a:gd name="T21" fmla="*/ 780 h 781"/>
              <a:gd name="T22" fmla="*/ 4085 w 5710"/>
              <a:gd name="T23" fmla="*/ 764 h 781"/>
              <a:gd name="T24" fmla="*/ 4462 w 5710"/>
              <a:gd name="T25" fmla="*/ 731 h 781"/>
              <a:gd name="T26" fmla="*/ 4817 w 5710"/>
              <a:gd name="T27" fmla="*/ 681 h 781"/>
              <a:gd name="T28" fmla="*/ 5146 w 5710"/>
              <a:gd name="T29" fmla="*/ 614 h 781"/>
              <a:gd name="T30" fmla="*/ 5445 w 5710"/>
              <a:gd name="T31" fmla="*/ 530 h 781"/>
              <a:gd name="T32" fmla="*/ 5710 w 5710"/>
              <a:gd name="T33" fmla="*/ 429 h 781"/>
              <a:gd name="T34" fmla="*/ 5576 w 5710"/>
              <a:gd name="T35" fmla="*/ 465 h 781"/>
              <a:gd name="T36" fmla="*/ 5294 w 5710"/>
              <a:gd name="T37" fmla="*/ 558 h 781"/>
              <a:gd name="T38" fmla="*/ 4981 w 5710"/>
              <a:gd name="T39" fmla="*/ 633 h 781"/>
              <a:gd name="T40" fmla="*/ 4639 w 5710"/>
              <a:gd name="T41" fmla="*/ 690 h 781"/>
              <a:gd name="T42" fmla="*/ 4274 w 5710"/>
              <a:gd name="T43" fmla="*/ 731 h 781"/>
              <a:gd name="T44" fmla="*/ 3892 w 5710"/>
              <a:gd name="T45" fmla="*/ 756 h 781"/>
              <a:gd name="T46" fmla="*/ 3497 w 5710"/>
              <a:gd name="T47" fmla="*/ 764 h 781"/>
              <a:gd name="T48" fmla="*/ 3091 w 5710"/>
              <a:gd name="T49" fmla="*/ 755 h 781"/>
              <a:gd name="T50" fmla="*/ 2685 w 5710"/>
              <a:gd name="T51" fmla="*/ 730 h 781"/>
              <a:gd name="T52" fmla="*/ 2279 w 5710"/>
              <a:gd name="T53" fmla="*/ 686 h 781"/>
              <a:gd name="T54" fmla="*/ 1879 w 5710"/>
              <a:gd name="T55" fmla="*/ 628 h 781"/>
              <a:gd name="T56" fmla="*/ 1489 w 5710"/>
              <a:gd name="T57" fmla="*/ 552 h 781"/>
              <a:gd name="T58" fmla="*/ 1118 w 5710"/>
              <a:gd name="T59" fmla="*/ 459 h 781"/>
              <a:gd name="T60" fmla="*/ 766 w 5710"/>
              <a:gd name="T61" fmla="*/ 351 h 781"/>
              <a:gd name="T62" fmla="*/ 442 w 5710"/>
              <a:gd name="T63" fmla="*/ 226 h 781"/>
              <a:gd name="T64" fmla="*/ 147 w 5710"/>
              <a:gd name="T65" fmla="*/ 84 h 781"/>
              <a:gd name="T66" fmla="*/ 0 w 5710"/>
              <a:gd name="T67" fmla="*/ 13 h 781"/>
              <a:gd name="T68" fmla="*/ 2 w 5710"/>
              <a:gd name="T69" fmla="*/ 0 h 781"/>
              <a:gd name="T70" fmla="*/ 17 w 5710"/>
              <a:gd name="T71" fmla="*/ 15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10" h="781">
                <a:moveTo>
                  <a:pt x="17" y="15"/>
                </a:moveTo>
                <a:lnTo>
                  <a:pt x="4" y="21"/>
                </a:lnTo>
                <a:lnTo>
                  <a:pt x="140" y="99"/>
                </a:lnTo>
                <a:lnTo>
                  <a:pt x="283" y="172"/>
                </a:lnTo>
                <a:lnTo>
                  <a:pt x="434" y="241"/>
                </a:lnTo>
                <a:lnTo>
                  <a:pt x="594" y="307"/>
                </a:lnTo>
                <a:lnTo>
                  <a:pt x="761" y="368"/>
                </a:lnTo>
                <a:lnTo>
                  <a:pt x="934" y="424"/>
                </a:lnTo>
                <a:lnTo>
                  <a:pt x="1113" y="477"/>
                </a:lnTo>
                <a:lnTo>
                  <a:pt x="1297" y="525"/>
                </a:lnTo>
                <a:lnTo>
                  <a:pt x="1487" y="569"/>
                </a:lnTo>
                <a:lnTo>
                  <a:pt x="1680" y="609"/>
                </a:lnTo>
                <a:lnTo>
                  <a:pt x="1876" y="645"/>
                </a:lnTo>
                <a:lnTo>
                  <a:pt x="2075" y="676"/>
                </a:lnTo>
                <a:lnTo>
                  <a:pt x="2277" y="704"/>
                </a:lnTo>
                <a:lnTo>
                  <a:pt x="2479" y="727"/>
                </a:lnTo>
                <a:lnTo>
                  <a:pt x="2682" y="747"/>
                </a:lnTo>
                <a:lnTo>
                  <a:pt x="2888" y="761"/>
                </a:lnTo>
                <a:lnTo>
                  <a:pt x="3091" y="772"/>
                </a:lnTo>
                <a:lnTo>
                  <a:pt x="3295" y="779"/>
                </a:lnTo>
                <a:lnTo>
                  <a:pt x="3497" y="781"/>
                </a:lnTo>
                <a:lnTo>
                  <a:pt x="3695" y="780"/>
                </a:lnTo>
                <a:lnTo>
                  <a:pt x="3892" y="774"/>
                </a:lnTo>
                <a:lnTo>
                  <a:pt x="4085" y="764"/>
                </a:lnTo>
                <a:lnTo>
                  <a:pt x="4276" y="749"/>
                </a:lnTo>
                <a:lnTo>
                  <a:pt x="4462" y="731"/>
                </a:lnTo>
                <a:lnTo>
                  <a:pt x="4642" y="707"/>
                </a:lnTo>
                <a:lnTo>
                  <a:pt x="4817" y="681"/>
                </a:lnTo>
                <a:lnTo>
                  <a:pt x="4984" y="650"/>
                </a:lnTo>
                <a:lnTo>
                  <a:pt x="5146" y="614"/>
                </a:lnTo>
                <a:lnTo>
                  <a:pt x="5299" y="575"/>
                </a:lnTo>
                <a:lnTo>
                  <a:pt x="5445" y="530"/>
                </a:lnTo>
                <a:lnTo>
                  <a:pt x="5581" y="483"/>
                </a:lnTo>
                <a:lnTo>
                  <a:pt x="5710" y="429"/>
                </a:lnTo>
                <a:lnTo>
                  <a:pt x="5702" y="414"/>
                </a:lnTo>
                <a:lnTo>
                  <a:pt x="5576" y="465"/>
                </a:lnTo>
                <a:lnTo>
                  <a:pt x="5440" y="513"/>
                </a:lnTo>
                <a:lnTo>
                  <a:pt x="5294" y="558"/>
                </a:lnTo>
                <a:lnTo>
                  <a:pt x="5141" y="596"/>
                </a:lnTo>
                <a:lnTo>
                  <a:pt x="4981" y="633"/>
                </a:lnTo>
                <a:lnTo>
                  <a:pt x="4814" y="664"/>
                </a:lnTo>
                <a:lnTo>
                  <a:pt x="4639" y="690"/>
                </a:lnTo>
                <a:lnTo>
                  <a:pt x="4460" y="714"/>
                </a:lnTo>
                <a:lnTo>
                  <a:pt x="4274" y="731"/>
                </a:lnTo>
                <a:lnTo>
                  <a:pt x="4085" y="746"/>
                </a:lnTo>
                <a:lnTo>
                  <a:pt x="3892" y="756"/>
                </a:lnTo>
                <a:lnTo>
                  <a:pt x="3695" y="762"/>
                </a:lnTo>
                <a:lnTo>
                  <a:pt x="3497" y="764"/>
                </a:lnTo>
                <a:lnTo>
                  <a:pt x="3295" y="761"/>
                </a:lnTo>
                <a:lnTo>
                  <a:pt x="3091" y="755"/>
                </a:lnTo>
                <a:lnTo>
                  <a:pt x="2888" y="744"/>
                </a:lnTo>
                <a:lnTo>
                  <a:pt x="2685" y="730"/>
                </a:lnTo>
                <a:lnTo>
                  <a:pt x="2481" y="710"/>
                </a:lnTo>
                <a:lnTo>
                  <a:pt x="2279" y="686"/>
                </a:lnTo>
                <a:lnTo>
                  <a:pt x="2077" y="659"/>
                </a:lnTo>
                <a:lnTo>
                  <a:pt x="1879" y="628"/>
                </a:lnTo>
                <a:lnTo>
                  <a:pt x="1683" y="591"/>
                </a:lnTo>
                <a:lnTo>
                  <a:pt x="1489" y="552"/>
                </a:lnTo>
                <a:lnTo>
                  <a:pt x="1302" y="508"/>
                </a:lnTo>
                <a:lnTo>
                  <a:pt x="1118" y="459"/>
                </a:lnTo>
                <a:lnTo>
                  <a:pt x="939" y="407"/>
                </a:lnTo>
                <a:lnTo>
                  <a:pt x="766" y="351"/>
                </a:lnTo>
                <a:lnTo>
                  <a:pt x="601" y="289"/>
                </a:lnTo>
                <a:lnTo>
                  <a:pt x="442" y="226"/>
                </a:lnTo>
                <a:lnTo>
                  <a:pt x="291" y="157"/>
                </a:lnTo>
                <a:lnTo>
                  <a:pt x="147" y="84"/>
                </a:lnTo>
                <a:lnTo>
                  <a:pt x="14" y="6"/>
                </a:lnTo>
                <a:lnTo>
                  <a:pt x="0" y="13"/>
                </a:lnTo>
                <a:lnTo>
                  <a:pt x="14" y="6"/>
                </a:lnTo>
                <a:lnTo>
                  <a:pt x="2" y="0"/>
                </a:lnTo>
                <a:lnTo>
                  <a:pt x="0" y="13"/>
                </a:lnTo>
                <a:lnTo>
                  <a:pt x="17"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2" name="Freeform 246">
            <a:extLst>
              <a:ext uri="{FF2B5EF4-FFF2-40B4-BE49-F238E27FC236}">
                <a16:creationId xmlns:a16="http://schemas.microsoft.com/office/drawing/2014/main" id="{6FB3F91A-8BF7-543B-61C7-CF6F571AF9B9}"/>
              </a:ext>
            </a:extLst>
          </p:cNvPr>
          <p:cNvSpPr>
            <a:spLocks noChangeAspect="1"/>
          </p:cNvSpPr>
          <p:nvPr/>
        </p:nvSpPr>
        <p:spPr bwMode="auto">
          <a:xfrm>
            <a:off x="4906963" y="4238176"/>
            <a:ext cx="211137" cy="387350"/>
          </a:xfrm>
          <a:custGeom>
            <a:avLst/>
            <a:gdLst>
              <a:gd name="T0" fmla="*/ 263 w 280"/>
              <a:gd name="T1" fmla="*/ 5 h 514"/>
              <a:gd name="T2" fmla="*/ 264 w 280"/>
              <a:gd name="T3" fmla="*/ 0 h 514"/>
              <a:gd name="T4" fmla="*/ 0 w 280"/>
              <a:gd name="T5" fmla="*/ 506 h 514"/>
              <a:gd name="T6" fmla="*/ 15 w 280"/>
              <a:gd name="T7" fmla="*/ 514 h 514"/>
              <a:gd name="T8" fmla="*/ 279 w 280"/>
              <a:gd name="T9" fmla="*/ 7 h 514"/>
              <a:gd name="T10" fmla="*/ 280 w 280"/>
              <a:gd name="T11" fmla="*/ 2 h 514"/>
              <a:gd name="T12" fmla="*/ 279 w 280"/>
              <a:gd name="T13" fmla="*/ 7 h 514"/>
              <a:gd name="T14" fmla="*/ 280 w 280"/>
              <a:gd name="T15" fmla="*/ 5 h 514"/>
              <a:gd name="T16" fmla="*/ 280 w 280"/>
              <a:gd name="T17" fmla="*/ 2 h 514"/>
              <a:gd name="T18" fmla="*/ 263 w 280"/>
              <a:gd name="T19" fmla="*/ 5 h 5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0" h="514">
                <a:moveTo>
                  <a:pt x="263" y="5"/>
                </a:moveTo>
                <a:lnTo>
                  <a:pt x="264" y="0"/>
                </a:lnTo>
                <a:lnTo>
                  <a:pt x="0" y="506"/>
                </a:lnTo>
                <a:lnTo>
                  <a:pt x="15" y="514"/>
                </a:lnTo>
                <a:lnTo>
                  <a:pt x="279" y="7"/>
                </a:lnTo>
                <a:lnTo>
                  <a:pt x="280" y="2"/>
                </a:lnTo>
                <a:lnTo>
                  <a:pt x="279" y="7"/>
                </a:lnTo>
                <a:lnTo>
                  <a:pt x="280" y="5"/>
                </a:lnTo>
                <a:lnTo>
                  <a:pt x="280" y="2"/>
                </a:lnTo>
                <a:lnTo>
                  <a:pt x="263"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3" name="Freeform 247">
            <a:extLst>
              <a:ext uri="{FF2B5EF4-FFF2-40B4-BE49-F238E27FC236}">
                <a16:creationId xmlns:a16="http://schemas.microsoft.com/office/drawing/2014/main" id="{27E49FEC-6EB8-F479-9B96-B6238685A7C9}"/>
              </a:ext>
            </a:extLst>
          </p:cNvPr>
          <p:cNvSpPr>
            <a:spLocks noChangeAspect="1"/>
          </p:cNvSpPr>
          <p:nvPr/>
        </p:nvSpPr>
        <p:spPr bwMode="auto">
          <a:xfrm>
            <a:off x="5008563" y="3695251"/>
            <a:ext cx="109537" cy="546100"/>
          </a:xfrm>
          <a:custGeom>
            <a:avLst/>
            <a:gdLst>
              <a:gd name="T0" fmla="*/ 9 w 146"/>
              <a:gd name="T1" fmla="*/ 1 h 725"/>
              <a:gd name="T2" fmla="*/ 0 w 146"/>
              <a:gd name="T3" fmla="*/ 2 h 725"/>
              <a:gd name="T4" fmla="*/ 129 w 146"/>
              <a:gd name="T5" fmla="*/ 725 h 725"/>
              <a:gd name="T6" fmla="*/ 146 w 146"/>
              <a:gd name="T7" fmla="*/ 722 h 725"/>
              <a:gd name="T8" fmla="*/ 18 w 146"/>
              <a:gd name="T9" fmla="*/ 0 h 725"/>
              <a:gd name="T10" fmla="*/ 9 w 146"/>
              <a:gd name="T11" fmla="*/ 1 h 725"/>
            </a:gdLst>
            <a:ahLst/>
            <a:cxnLst>
              <a:cxn ang="0">
                <a:pos x="T0" y="T1"/>
              </a:cxn>
              <a:cxn ang="0">
                <a:pos x="T2" y="T3"/>
              </a:cxn>
              <a:cxn ang="0">
                <a:pos x="T4" y="T5"/>
              </a:cxn>
              <a:cxn ang="0">
                <a:pos x="T6" y="T7"/>
              </a:cxn>
              <a:cxn ang="0">
                <a:pos x="T8" y="T9"/>
              </a:cxn>
              <a:cxn ang="0">
                <a:pos x="T10" y="T11"/>
              </a:cxn>
            </a:cxnLst>
            <a:rect l="0" t="0" r="r" b="b"/>
            <a:pathLst>
              <a:path w="146" h="725">
                <a:moveTo>
                  <a:pt x="9" y="1"/>
                </a:moveTo>
                <a:lnTo>
                  <a:pt x="0" y="2"/>
                </a:lnTo>
                <a:lnTo>
                  <a:pt x="129" y="725"/>
                </a:lnTo>
                <a:lnTo>
                  <a:pt x="146" y="722"/>
                </a:lnTo>
                <a:lnTo>
                  <a:pt x="18" y="0"/>
                </a:lnTo>
                <a:lnTo>
                  <a:pt x="9"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4" name="Freeform 248">
            <a:extLst>
              <a:ext uri="{FF2B5EF4-FFF2-40B4-BE49-F238E27FC236}">
                <a16:creationId xmlns:a16="http://schemas.microsoft.com/office/drawing/2014/main" id="{14DD0F64-D534-8D2C-D05C-B9918F853A0F}"/>
              </a:ext>
            </a:extLst>
          </p:cNvPr>
          <p:cNvSpPr>
            <a:spLocks noChangeAspect="1"/>
          </p:cNvSpPr>
          <p:nvPr/>
        </p:nvSpPr>
        <p:spPr bwMode="auto">
          <a:xfrm>
            <a:off x="5754688" y="4303264"/>
            <a:ext cx="261937" cy="442912"/>
          </a:xfrm>
          <a:custGeom>
            <a:avLst/>
            <a:gdLst>
              <a:gd name="T0" fmla="*/ 330 w 349"/>
              <a:gd name="T1" fmla="*/ 6 h 586"/>
              <a:gd name="T2" fmla="*/ 331 w 349"/>
              <a:gd name="T3" fmla="*/ 0 h 586"/>
              <a:gd name="T4" fmla="*/ 0 w 349"/>
              <a:gd name="T5" fmla="*/ 579 h 586"/>
              <a:gd name="T6" fmla="*/ 15 w 349"/>
              <a:gd name="T7" fmla="*/ 586 h 586"/>
              <a:gd name="T8" fmla="*/ 346 w 349"/>
              <a:gd name="T9" fmla="*/ 7 h 586"/>
              <a:gd name="T10" fmla="*/ 348 w 349"/>
              <a:gd name="T11" fmla="*/ 1 h 586"/>
              <a:gd name="T12" fmla="*/ 346 w 349"/>
              <a:gd name="T13" fmla="*/ 7 h 586"/>
              <a:gd name="T14" fmla="*/ 349 w 349"/>
              <a:gd name="T15" fmla="*/ 5 h 586"/>
              <a:gd name="T16" fmla="*/ 348 w 349"/>
              <a:gd name="T17" fmla="*/ 1 h 586"/>
              <a:gd name="T18" fmla="*/ 330 w 349"/>
              <a:gd name="T19" fmla="*/ 6 h 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9" h="586">
                <a:moveTo>
                  <a:pt x="330" y="6"/>
                </a:moveTo>
                <a:lnTo>
                  <a:pt x="331" y="0"/>
                </a:lnTo>
                <a:lnTo>
                  <a:pt x="0" y="579"/>
                </a:lnTo>
                <a:lnTo>
                  <a:pt x="15" y="586"/>
                </a:lnTo>
                <a:lnTo>
                  <a:pt x="346" y="7"/>
                </a:lnTo>
                <a:lnTo>
                  <a:pt x="348" y="1"/>
                </a:lnTo>
                <a:lnTo>
                  <a:pt x="346" y="7"/>
                </a:lnTo>
                <a:lnTo>
                  <a:pt x="349" y="5"/>
                </a:lnTo>
                <a:lnTo>
                  <a:pt x="348" y="1"/>
                </a:lnTo>
                <a:lnTo>
                  <a:pt x="33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5" name="Freeform 249">
            <a:extLst>
              <a:ext uri="{FF2B5EF4-FFF2-40B4-BE49-F238E27FC236}">
                <a16:creationId xmlns:a16="http://schemas.microsoft.com/office/drawing/2014/main" id="{78E8A0B6-A89B-0D3E-11E2-0EEB3284B823}"/>
              </a:ext>
            </a:extLst>
          </p:cNvPr>
          <p:cNvSpPr>
            <a:spLocks noChangeAspect="1"/>
          </p:cNvSpPr>
          <p:nvPr/>
        </p:nvSpPr>
        <p:spPr bwMode="auto">
          <a:xfrm>
            <a:off x="5853113" y="3795264"/>
            <a:ext cx="163512" cy="512762"/>
          </a:xfrm>
          <a:custGeom>
            <a:avLst/>
            <a:gdLst>
              <a:gd name="T0" fmla="*/ 8 w 217"/>
              <a:gd name="T1" fmla="*/ 3 h 679"/>
              <a:gd name="T2" fmla="*/ 0 w 217"/>
              <a:gd name="T3" fmla="*/ 5 h 679"/>
              <a:gd name="T4" fmla="*/ 199 w 217"/>
              <a:gd name="T5" fmla="*/ 679 h 679"/>
              <a:gd name="T6" fmla="*/ 217 w 217"/>
              <a:gd name="T7" fmla="*/ 674 h 679"/>
              <a:gd name="T8" fmla="*/ 17 w 217"/>
              <a:gd name="T9" fmla="*/ 0 h 679"/>
              <a:gd name="T10" fmla="*/ 8 w 217"/>
              <a:gd name="T11" fmla="*/ 3 h 679"/>
            </a:gdLst>
            <a:ahLst/>
            <a:cxnLst>
              <a:cxn ang="0">
                <a:pos x="T0" y="T1"/>
              </a:cxn>
              <a:cxn ang="0">
                <a:pos x="T2" y="T3"/>
              </a:cxn>
              <a:cxn ang="0">
                <a:pos x="T4" y="T5"/>
              </a:cxn>
              <a:cxn ang="0">
                <a:pos x="T6" y="T7"/>
              </a:cxn>
              <a:cxn ang="0">
                <a:pos x="T8" y="T9"/>
              </a:cxn>
              <a:cxn ang="0">
                <a:pos x="T10" y="T11"/>
              </a:cxn>
            </a:cxnLst>
            <a:rect l="0" t="0" r="r" b="b"/>
            <a:pathLst>
              <a:path w="217" h="679">
                <a:moveTo>
                  <a:pt x="8" y="3"/>
                </a:moveTo>
                <a:lnTo>
                  <a:pt x="0" y="5"/>
                </a:lnTo>
                <a:lnTo>
                  <a:pt x="199" y="679"/>
                </a:lnTo>
                <a:lnTo>
                  <a:pt x="217" y="674"/>
                </a:lnTo>
                <a:lnTo>
                  <a:pt x="17" y="0"/>
                </a:lnTo>
                <a:lnTo>
                  <a:pt x="8"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6" name="Freeform 250">
            <a:extLst>
              <a:ext uri="{FF2B5EF4-FFF2-40B4-BE49-F238E27FC236}">
                <a16:creationId xmlns:a16="http://schemas.microsoft.com/office/drawing/2014/main" id="{30C95F93-B5EE-1650-7940-94A7672DA280}"/>
              </a:ext>
            </a:extLst>
          </p:cNvPr>
          <p:cNvSpPr>
            <a:spLocks noChangeAspect="1"/>
          </p:cNvSpPr>
          <p:nvPr/>
        </p:nvSpPr>
        <p:spPr bwMode="auto">
          <a:xfrm>
            <a:off x="6559550" y="4303264"/>
            <a:ext cx="260350" cy="461962"/>
          </a:xfrm>
          <a:custGeom>
            <a:avLst/>
            <a:gdLst>
              <a:gd name="T0" fmla="*/ 326 w 345"/>
              <a:gd name="T1" fmla="*/ 6 h 612"/>
              <a:gd name="T2" fmla="*/ 328 w 345"/>
              <a:gd name="T3" fmla="*/ 0 h 612"/>
              <a:gd name="T4" fmla="*/ 0 w 345"/>
              <a:gd name="T5" fmla="*/ 605 h 612"/>
              <a:gd name="T6" fmla="*/ 14 w 345"/>
              <a:gd name="T7" fmla="*/ 612 h 612"/>
              <a:gd name="T8" fmla="*/ 343 w 345"/>
              <a:gd name="T9" fmla="*/ 7 h 612"/>
              <a:gd name="T10" fmla="*/ 344 w 345"/>
              <a:gd name="T11" fmla="*/ 1 h 612"/>
              <a:gd name="T12" fmla="*/ 343 w 345"/>
              <a:gd name="T13" fmla="*/ 7 h 612"/>
              <a:gd name="T14" fmla="*/ 345 w 345"/>
              <a:gd name="T15" fmla="*/ 5 h 612"/>
              <a:gd name="T16" fmla="*/ 344 w 345"/>
              <a:gd name="T17" fmla="*/ 1 h 612"/>
              <a:gd name="T18" fmla="*/ 326 w 345"/>
              <a:gd name="T19" fmla="*/ 6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5" h="612">
                <a:moveTo>
                  <a:pt x="326" y="6"/>
                </a:moveTo>
                <a:lnTo>
                  <a:pt x="328" y="0"/>
                </a:lnTo>
                <a:lnTo>
                  <a:pt x="0" y="605"/>
                </a:lnTo>
                <a:lnTo>
                  <a:pt x="14" y="612"/>
                </a:lnTo>
                <a:lnTo>
                  <a:pt x="343" y="7"/>
                </a:lnTo>
                <a:lnTo>
                  <a:pt x="344" y="1"/>
                </a:lnTo>
                <a:lnTo>
                  <a:pt x="343" y="7"/>
                </a:lnTo>
                <a:lnTo>
                  <a:pt x="345" y="5"/>
                </a:lnTo>
                <a:lnTo>
                  <a:pt x="344" y="1"/>
                </a:lnTo>
                <a:lnTo>
                  <a:pt x="32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7" name="Freeform 251">
            <a:extLst>
              <a:ext uri="{FF2B5EF4-FFF2-40B4-BE49-F238E27FC236}">
                <a16:creationId xmlns:a16="http://schemas.microsoft.com/office/drawing/2014/main" id="{099407DA-10C3-B818-C02C-C1BA3DB80E3D}"/>
              </a:ext>
            </a:extLst>
          </p:cNvPr>
          <p:cNvSpPr>
            <a:spLocks noChangeAspect="1"/>
          </p:cNvSpPr>
          <p:nvPr/>
        </p:nvSpPr>
        <p:spPr bwMode="auto">
          <a:xfrm>
            <a:off x="6646863" y="3811139"/>
            <a:ext cx="171450" cy="496887"/>
          </a:xfrm>
          <a:custGeom>
            <a:avLst/>
            <a:gdLst>
              <a:gd name="T0" fmla="*/ 8 w 228"/>
              <a:gd name="T1" fmla="*/ 3 h 660"/>
              <a:gd name="T2" fmla="*/ 0 w 228"/>
              <a:gd name="T3" fmla="*/ 5 h 660"/>
              <a:gd name="T4" fmla="*/ 210 w 228"/>
              <a:gd name="T5" fmla="*/ 660 h 660"/>
              <a:gd name="T6" fmla="*/ 228 w 228"/>
              <a:gd name="T7" fmla="*/ 655 h 660"/>
              <a:gd name="T8" fmla="*/ 17 w 228"/>
              <a:gd name="T9" fmla="*/ 0 h 660"/>
              <a:gd name="T10" fmla="*/ 8 w 228"/>
              <a:gd name="T11" fmla="*/ 3 h 660"/>
            </a:gdLst>
            <a:ahLst/>
            <a:cxnLst>
              <a:cxn ang="0">
                <a:pos x="T0" y="T1"/>
              </a:cxn>
              <a:cxn ang="0">
                <a:pos x="T2" y="T3"/>
              </a:cxn>
              <a:cxn ang="0">
                <a:pos x="T4" y="T5"/>
              </a:cxn>
              <a:cxn ang="0">
                <a:pos x="T6" y="T7"/>
              </a:cxn>
              <a:cxn ang="0">
                <a:pos x="T8" y="T9"/>
              </a:cxn>
              <a:cxn ang="0">
                <a:pos x="T10" y="T11"/>
              </a:cxn>
            </a:cxnLst>
            <a:rect l="0" t="0" r="r" b="b"/>
            <a:pathLst>
              <a:path w="228" h="660">
                <a:moveTo>
                  <a:pt x="8" y="3"/>
                </a:moveTo>
                <a:lnTo>
                  <a:pt x="0" y="5"/>
                </a:lnTo>
                <a:lnTo>
                  <a:pt x="210" y="660"/>
                </a:lnTo>
                <a:lnTo>
                  <a:pt x="228" y="655"/>
                </a:lnTo>
                <a:lnTo>
                  <a:pt x="17" y="0"/>
                </a:lnTo>
                <a:lnTo>
                  <a:pt x="8"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8" name="Freeform 252">
            <a:extLst>
              <a:ext uri="{FF2B5EF4-FFF2-40B4-BE49-F238E27FC236}">
                <a16:creationId xmlns:a16="http://schemas.microsoft.com/office/drawing/2014/main" id="{F675EDD0-50A9-A36C-E487-8EAA852DD504}"/>
              </a:ext>
            </a:extLst>
          </p:cNvPr>
          <p:cNvSpPr>
            <a:spLocks noChangeAspect="1"/>
          </p:cNvSpPr>
          <p:nvPr/>
        </p:nvSpPr>
        <p:spPr bwMode="auto">
          <a:xfrm>
            <a:off x="7394575" y="4203251"/>
            <a:ext cx="182563" cy="474663"/>
          </a:xfrm>
          <a:custGeom>
            <a:avLst/>
            <a:gdLst>
              <a:gd name="T0" fmla="*/ 227 w 244"/>
              <a:gd name="T1" fmla="*/ 7 h 630"/>
              <a:gd name="T2" fmla="*/ 226 w 244"/>
              <a:gd name="T3" fmla="*/ 1 h 630"/>
              <a:gd name="T4" fmla="*/ 0 w 244"/>
              <a:gd name="T5" fmla="*/ 625 h 630"/>
              <a:gd name="T6" fmla="*/ 18 w 244"/>
              <a:gd name="T7" fmla="*/ 630 h 630"/>
              <a:gd name="T8" fmla="*/ 244 w 244"/>
              <a:gd name="T9" fmla="*/ 6 h 630"/>
              <a:gd name="T10" fmla="*/ 242 w 244"/>
              <a:gd name="T11" fmla="*/ 0 h 630"/>
              <a:gd name="T12" fmla="*/ 244 w 244"/>
              <a:gd name="T13" fmla="*/ 6 h 630"/>
              <a:gd name="T14" fmla="*/ 244 w 244"/>
              <a:gd name="T15" fmla="*/ 3 h 630"/>
              <a:gd name="T16" fmla="*/ 242 w 244"/>
              <a:gd name="T17" fmla="*/ 0 h 630"/>
              <a:gd name="T18" fmla="*/ 227 w 244"/>
              <a:gd name="T19" fmla="*/ 7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630">
                <a:moveTo>
                  <a:pt x="227" y="7"/>
                </a:moveTo>
                <a:lnTo>
                  <a:pt x="226" y="1"/>
                </a:lnTo>
                <a:lnTo>
                  <a:pt x="0" y="625"/>
                </a:lnTo>
                <a:lnTo>
                  <a:pt x="18" y="630"/>
                </a:lnTo>
                <a:lnTo>
                  <a:pt x="244" y="6"/>
                </a:lnTo>
                <a:lnTo>
                  <a:pt x="242" y="0"/>
                </a:lnTo>
                <a:lnTo>
                  <a:pt x="244" y="6"/>
                </a:lnTo>
                <a:lnTo>
                  <a:pt x="244" y="3"/>
                </a:lnTo>
                <a:lnTo>
                  <a:pt x="242" y="0"/>
                </a:lnTo>
                <a:lnTo>
                  <a:pt x="227"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9" name="Freeform 253">
            <a:extLst>
              <a:ext uri="{FF2B5EF4-FFF2-40B4-BE49-F238E27FC236}">
                <a16:creationId xmlns:a16="http://schemas.microsoft.com/office/drawing/2014/main" id="{971C1433-68F1-CC88-3B09-137D273DE347}"/>
              </a:ext>
            </a:extLst>
          </p:cNvPr>
          <p:cNvSpPr>
            <a:spLocks noChangeAspect="1"/>
          </p:cNvSpPr>
          <p:nvPr/>
        </p:nvSpPr>
        <p:spPr bwMode="auto">
          <a:xfrm>
            <a:off x="7361238" y="3727001"/>
            <a:ext cx="215900" cy="482600"/>
          </a:xfrm>
          <a:custGeom>
            <a:avLst/>
            <a:gdLst>
              <a:gd name="T0" fmla="*/ 7 w 284"/>
              <a:gd name="T1" fmla="*/ 4 h 640"/>
              <a:gd name="T2" fmla="*/ 0 w 284"/>
              <a:gd name="T3" fmla="*/ 8 h 640"/>
              <a:gd name="T4" fmla="*/ 269 w 284"/>
              <a:gd name="T5" fmla="*/ 640 h 640"/>
              <a:gd name="T6" fmla="*/ 284 w 284"/>
              <a:gd name="T7" fmla="*/ 633 h 640"/>
              <a:gd name="T8" fmla="*/ 15 w 284"/>
              <a:gd name="T9" fmla="*/ 0 h 640"/>
              <a:gd name="T10" fmla="*/ 7 w 284"/>
              <a:gd name="T11" fmla="*/ 4 h 640"/>
            </a:gdLst>
            <a:ahLst/>
            <a:cxnLst>
              <a:cxn ang="0">
                <a:pos x="T0" y="T1"/>
              </a:cxn>
              <a:cxn ang="0">
                <a:pos x="T2" y="T3"/>
              </a:cxn>
              <a:cxn ang="0">
                <a:pos x="T4" y="T5"/>
              </a:cxn>
              <a:cxn ang="0">
                <a:pos x="T6" y="T7"/>
              </a:cxn>
              <a:cxn ang="0">
                <a:pos x="T8" y="T9"/>
              </a:cxn>
              <a:cxn ang="0">
                <a:pos x="T10" y="T11"/>
              </a:cxn>
            </a:cxnLst>
            <a:rect l="0" t="0" r="r" b="b"/>
            <a:pathLst>
              <a:path w="284" h="640">
                <a:moveTo>
                  <a:pt x="7" y="4"/>
                </a:moveTo>
                <a:lnTo>
                  <a:pt x="0" y="8"/>
                </a:lnTo>
                <a:lnTo>
                  <a:pt x="269" y="640"/>
                </a:lnTo>
                <a:lnTo>
                  <a:pt x="284" y="633"/>
                </a:lnTo>
                <a:lnTo>
                  <a:pt x="15" y="0"/>
                </a:lnTo>
                <a:lnTo>
                  <a:pt x="7"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60" name="Arc 256">
            <a:extLst>
              <a:ext uri="{FF2B5EF4-FFF2-40B4-BE49-F238E27FC236}">
                <a16:creationId xmlns:a16="http://schemas.microsoft.com/office/drawing/2014/main" id="{B82CD85E-3E9A-23A7-273F-5E0E52B0AAA1}"/>
              </a:ext>
            </a:extLst>
          </p:cNvPr>
          <p:cNvSpPr>
            <a:spLocks noChangeAspect="1"/>
          </p:cNvSpPr>
          <p:nvPr/>
        </p:nvSpPr>
        <p:spPr bwMode="auto">
          <a:xfrm rot="11280000">
            <a:off x="3857625" y="2693539"/>
            <a:ext cx="676275" cy="663575"/>
          </a:xfrm>
          <a:custGeom>
            <a:avLst/>
            <a:gdLst>
              <a:gd name="G0" fmla="+- 34 0 0"/>
              <a:gd name="G1" fmla="+- 21600 0 0"/>
              <a:gd name="G2" fmla="+- 21600 0 0"/>
              <a:gd name="T0" fmla="*/ 0 w 15020"/>
              <a:gd name="T1" fmla="*/ 0 h 21600"/>
              <a:gd name="T2" fmla="*/ 15020 w 15020"/>
              <a:gd name="T3" fmla="*/ 6045 h 21600"/>
              <a:gd name="T4" fmla="*/ 34 w 15020"/>
              <a:gd name="T5" fmla="*/ 21600 h 21600"/>
            </a:gdLst>
            <a:ahLst/>
            <a:cxnLst>
              <a:cxn ang="0">
                <a:pos x="T0" y="T1"/>
              </a:cxn>
              <a:cxn ang="0">
                <a:pos x="T2" y="T3"/>
              </a:cxn>
              <a:cxn ang="0">
                <a:pos x="T4" y="T5"/>
              </a:cxn>
            </a:cxnLst>
            <a:rect l="0" t="0" r="r" b="b"/>
            <a:pathLst>
              <a:path w="15020" h="21600" fill="none" extrusionOk="0">
                <a:moveTo>
                  <a:pt x="0" y="0"/>
                </a:moveTo>
                <a:cubicBezTo>
                  <a:pt x="11" y="0"/>
                  <a:pt x="22" y="0"/>
                  <a:pt x="34" y="0"/>
                </a:cubicBezTo>
                <a:cubicBezTo>
                  <a:pt x="5623" y="0"/>
                  <a:pt x="10995" y="2166"/>
                  <a:pt x="15020" y="6044"/>
                </a:cubicBezTo>
              </a:path>
              <a:path w="15020" h="21600" stroke="0" extrusionOk="0">
                <a:moveTo>
                  <a:pt x="0" y="0"/>
                </a:moveTo>
                <a:cubicBezTo>
                  <a:pt x="11" y="0"/>
                  <a:pt x="22" y="0"/>
                  <a:pt x="34" y="0"/>
                </a:cubicBezTo>
                <a:cubicBezTo>
                  <a:pt x="5623" y="0"/>
                  <a:pt x="10995" y="2166"/>
                  <a:pt x="15020" y="6044"/>
                </a:cubicBezTo>
                <a:lnTo>
                  <a:pt x="34" y="21600"/>
                </a:lnTo>
                <a:close/>
              </a:path>
            </a:pathLst>
          </a:custGeom>
          <a:noFill/>
          <a:ln w="50800" cap="rnd">
            <a:solidFill>
              <a:schemeClr val="tx1"/>
            </a:solidFill>
            <a:round/>
            <a:headEnd type="triangle" w="med" len="me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1" name="Arc 257">
            <a:extLst>
              <a:ext uri="{FF2B5EF4-FFF2-40B4-BE49-F238E27FC236}">
                <a16:creationId xmlns:a16="http://schemas.microsoft.com/office/drawing/2014/main" id="{1E9AEE79-9F59-D361-2F5C-A426B87D0876}"/>
              </a:ext>
            </a:extLst>
          </p:cNvPr>
          <p:cNvSpPr>
            <a:spLocks noChangeAspect="1"/>
          </p:cNvSpPr>
          <p:nvPr/>
        </p:nvSpPr>
        <p:spPr bwMode="auto">
          <a:xfrm rot="10320000">
            <a:off x="7686675" y="2777676"/>
            <a:ext cx="674688" cy="661988"/>
          </a:xfrm>
          <a:custGeom>
            <a:avLst/>
            <a:gdLst>
              <a:gd name="G0" fmla="+- 15004 0 0"/>
              <a:gd name="G1" fmla="+- 21600 0 0"/>
              <a:gd name="G2" fmla="+- 21600 0 0"/>
              <a:gd name="T0" fmla="*/ 0 w 15004"/>
              <a:gd name="T1" fmla="*/ 6061 h 21600"/>
              <a:gd name="T2" fmla="*/ 14970 w 15004"/>
              <a:gd name="T3" fmla="*/ 0 h 21600"/>
              <a:gd name="T4" fmla="*/ 15004 w 15004"/>
              <a:gd name="T5" fmla="*/ 21600 h 21600"/>
            </a:gdLst>
            <a:ahLst/>
            <a:cxnLst>
              <a:cxn ang="0">
                <a:pos x="T0" y="T1"/>
              </a:cxn>
              <a:cxn ang="0">
                <a:pos x="T2" y="T3"/>
              </a:cxn>
              <a:cxn ang="0">
                <a:pos x="T4" y="T5"/>
              </a:cxn>
            </a:cxnLst>
            <a:rect l="0" t="0" r="r" b="b"/>
            <a:pathLst>
              <a:path w="15004" h="21600" fill="none" extrusionOk="0">
                <a:moveTo>
                  <a:pt x="0" y="6061"/>
                </a:moveTo>
                <a:cubicBezTo>
                  <a:pt x="4018" y="2181"/>
                  <a:pt x="9384" y="8"/>
                  <a:pt x="14970" y="0"/>
                </a:cubicBezTo>
              </a:path>
              <a:path w="15004" h="21600" stroke="0" extrusionOk="0">
                <a:moveTo>
                  <a:pt x="0" y="6061"/>
                </a:moveTo>
                <a:cubicBezTo>
                  <a:pt x="4018" y="2181"/>
                  <a:pt x="9384" y="8"/>
                  <a:pt x="14970" y="0"/>
                </a:cubicBezTo>
                <a:lnTo>
                  <a:pt x="15004" y="21600"/>
                </a:lnTo>
                <a:close/>
              </a:path>
            </a:pathLst>
          </a:custGeom>
          <a:noFill/>
          <a:ln w="50800" cap="rnd">
            <a:solidFill>
              <a:schemeClr val="tx1"/>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nvGrpSpPr>
          <p:cNvPr id="262" name="Group 258">
            <a:extLst>
              <a:ext uri="{FF2B5EF4-FFF2-40B4-BE49-F238E27FC236}">
                <a16:creationId xmlns:a16="http://schemas.microsoft.com/office/drawing/2014/main" id="{2B72A741-CE60-AC3F-0CB5-720CD3CB04B2}"/>
              </a:ext>
            </a:extLst>
          </p:cNvPr>
          <p:cNvGrpSpPr>
            <a:grpSpLocks noChangeAspect="1"/>
          </p:cNvGrpSpPr>
          <p:nvPr/>
        </p:nvGrpSpPr>
        <p:grpSpPr bwMode="auto">
          <a:xfrm>
            <a:off x="5545138" y="3550789"/>
            <a:ext cx="1306512" cy="103187"/>
            <a:chOff x="2530" y="2265"/>
            <a:chExt cx="867" cy="69"/>
          </a:xfrm>
        </p:grpSpPr>
        <p:sp>
          <p:nvSpPr>
            <p:cNvPr id="263" name="Arc 259">
              <a:extLst>
                <a:ext uri="{FF2B5EF4-FFF2-40B4-BE49-F238E27FC236}">
                  <a16:creationId xmlns:a16="http://schemas.microsoft.com/office/drawing/2014/main" id="{35E886B4-D21D-9D04-5855-F9F0BA4BF3DF}"/>
                </a:ext>
              </a:extLst>
            </p:cNvPr>
            <p:cNvSpPr>
              <a:spLocks noChangeAspect="1"/>
            </p:cNvSpPr>
            <p:nvPr/>
          </p:nvSpPr>
          <p:spPr bwMode="auto">
            <a:xfrm>
              <a:off x="2530" y="2265"/>
              <a:ext cx="449" cy="69"/>
            </a:xfrm>
            <a:custGeom>
              <a:avLst/>
              <a:gdLst>
                <a:gd name="G0" fmla="+- 21600 0 0"/>
                <a:gd name="G1" fmla="+- 0 0 0"/>
                <a:gd name="G2" fmla="+- 21600 0 0"/>
                <a:gd name="T0" fmla="*/ 2160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50800" cap="rnd">
              <a:solidFill>
                <a:schemeClr val="tx1"/>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4" name="Arc 260">
              <a:extLst>
                <a:ext uri="{FF2B5EF4-FFF2-40B4-BE49-F238E27FC236}">
                  <a16:creationId xmlns:a16="http://schemas.microsoft.com/office/drawing/2014/main" id="{36D8B001-0972-8097-FF67-7EE3AA0028AF}"/>
                </a:ext>
              </a:extLst>
            </p:cNvPr>
            <p:cNvSpPr>
              <a:spLocks noChangeAspect="1"/>
            </p:cNvSpPr>
            <p:nvPr/>
          </p:nvSpPr>
          <p:spPr bwMode="auto">
            <a:xfrm>
              <a:off x="2948" y="2265"/>
              <a:ext cx="449" cy="69"/>
            </a:xfrm>
            <a:custGeom>
              <a:avLst/>
              <a:gdLst>
                <a:gd name="G0" fmla="+- 0 0 0"/>
                <a:gd name="G1" fmla="+- 0 0 0"/>
                <a:gd name="G2" fmla="+- 21600 0 0"/>
                <a:gd name="T0" fmla="*/ 21600 w 21600"/>
                <a:gd name="T1" fmla="*/ 0 h 21600"/>
                <a:gd name="T2" fmla="*/ 0 w 21600"/>
                <a:gd name="T3" fmla="*/ 21600 h 21600"/>
                <a:gd name="T4" fmla="*/ 0 w 21600"/>
                <a:gd name="T5" fmla="*/ 0 h 21600"/>
              </a:gdLst>
              <a:ahLst/>
              <a:cxnLst>
                <a:cxn ang="0">
                  <a:pos x="T0" y="T1"/>
                </a:cxn>
                <a:cxn ang="0">
                  <a:pos x="T2" y="T3"/>
                </a:cxn>
                <a:cxn ang="0">
                  <a:pos x="T4" y="T5"/>
                </a:cxn>
              </a:cxnLst>
              <a:rect l="0" t="0" r="r" b="b"/>
              <a:pathLst>
                <a:path w="21600" h="21600" fill="none" extrusionOk="0">
                  <a:moveTo>
                    <a:pt x="21600" y="0"/>
                  </a:moveTo>
                  <a:cubicBezTo>
                    <a:pt x="21600" y="11929"/>
                    <a:pt x="11929" y="21600"/>
                    <a:pt x="0" y="21600"/>
                  </a:cubicBezTo>
                </a:path>
                <a:path w="21600" h="21600" stroke="0" extrusionOk="0">
                  <a:moveTo>
                    <a:pt x="21600" y="0"/>
                  </a:moveTo>
                  <a:cubicBezTo>
                    <a:pt x="21600" y="11929"/>
                    <a:pt x="11929" y="21600"/>
                    <a:pt x="0" y="21600"/>
                  </a:cubicBezTo>
                  <a:lnTo>
                    <a:pt x="0" y="0"/>
                  </a:lnTo>
                  <a:close/>
                </a:path>
              </a:pathLst>
            </a:custGeom>
            <a:noFill/>
            <a:ln w="50800" cap="rnd">
              <a:solidFill>
                <a:schemeClr val="tx1"/>
              </a:solidFill>
              <a:round/>
              <a:headEnd type="triangle" w="med" len="me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sp>
        <p:nvSpPr>
          <p:cNvPr id="265" name="Rectangle 261">
            <a:extLst>
              <a:ext uri="{FF2B5EF4-FFF2-40B4-BE49-F238E27FC236}">
                <a16:creationId xmlns:a16="http://schemas.microsoft.com/office/drawing/2014/main" id="{C58EE80C-C231-2DE7-C74E-F8457110681C}"/>
              </a:ext>
            </a:extLst>
          </p:cNvPr>
          <p:cNvSpPr>
            <a:spLocks noChangeAspect="1" noChangeArrowheads="1"/>
          </p:cNvSpPr>
          <p:nvPr/>
        </p:nvSpPr>
        <p:spPr bwMode="auto">
          <a:xfrm>
            <a:off x="5453063" y="2887214"/>
            <a:ext cx="1595437" cy="711200"/>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2000" b="1">
                <a:latin typeface="Arial Narrow" panose="020B0606020202030204" pitchFamily="34" charset="0"/>
              </a:rPr>
              <a:t>PRODUCTION</a:t>
            </a:r>
          </a:p>
          <a:p>
            <a:pPr algn="ctr" eaLnBrk="0" hangingPunct="0">
              <a:buClrTx/>
            </a:pPr>
            <a:r>
              <a:rPr lang="en-GB" altLang="ar-EG" sz="2000" b="1">
                <a:latin typeface="Arial Narrow" panose="020B0606020202030204" pitchFamily="34" charset="0"/>
              </a:rPr>
              <a:t>DISPERSION</a:t>
            </a:r>
          </a:p>
        </p:txBody>
      </p:sp>
      <p:sp>
        <p:nvSpPr>
          <p:cNvPr id="266" name="Rectangle 262">
            <a:extLst>
              <a:ext uri="{FF2B5EF4-FFF2-40B4-BE49-F238E27FC236}">
                <a16:creationId xmlns:a16="http://schemas.microsoft.com/office/drawing/2014/main" id="{E0ED2A32-D840-1ACF-BA1B-666BD0C9689B}"/>
              </a:ext>
            </a:extLst>
          </p:cNvPr>
          <p:cNvSpPr>
            <a:spLocks noChangeAspect="1" noChangeArrowheads="1"/>
          </p:cNvSpPr>
          <p:nvPr/>
        </p:nvSpPr>
        <p:spPr bwMode="auto">
          <a:xfrm>
            <a:off x="1741229" y="2550428"/>
            <a:ext cx="1832234" cy="705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sz="2000" b="1" dirty="0">
                <a:latin typeface="Arial Narrow" panose="020B0606020202030204" pitchFamily="34" charset="0"/>
              </a:rPr>
              <a:t>PRODUCT</a:t>
            </a:r>
          </a:p>
          <a:p>
            <a:pPr eaLnBrk="0" hangingPunct="0">
              <a:buClrTx/>
            </a:pPr>
            <a:r>
              <a:rPr lang="en-GB" altLang="ar-EG" sz="2000" b="1" dirty="0">
                <a:latin typeface="Arial Narrow" panose="020B0606020202030204" pitchFamily="34" charset="0"/>
              </a:rPr>
              <a:t>LINE DIVERSITY</a:t>
            </a:r>
          </a:p>
        </p:txBody>
      </p:sp>
      <p:sp>
        <p:nvSpPr>
          <p:cNvPr id="267" name="Line 264">
            <a:extLst>
              <a:ext uri="{FF2B5EF4-FFF2-40B4-BE49-F238E27FC236}">
                <a16:creationId xmlns:a16="http://schemas.microsoft.com/office/drawing/2014/main" id="{38EEC0C2-0FC4-F08B-3047-02EE118316D7}"/>
              </a:ext>
            </a:extLst>
          </p:cNvPr>
          <p:cNvSpPr>
            <a:spLocks noChangeAspect="1" noChangeShapeType="1"/>
          </p:cNvSpPr>
          <p:nvPr/>
        </p:nvSpPr>
        <p:spPr bwMode="auto">
          <a:xfrm>
            <a:off x="3883025" y="4325489"/>
            <a:ext cx="0" cy="222250"/>
          </a:xfrm>
          <a:prstGeom prst="line">
            <a:avLst/>
          </a:prstGeom>
          <a:noFill/>
          <a:ln w="127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8" name="Line 265">
            <a:extLst>
              <a:ext uri="{FF2B5EF4-FFF2-40B4-BE49-F238E27FC236}">
                <a16:creationId xmlns:a16="http://schemas.microsoft.com/office/drawing/2014/main" id="{B4D94E2C-B363-562A-FAE6-9249223F8E27}"/>
              </a:ext>
            </a:extLst>
          </p:cNvPr>
          <p:cNvSpPr>
            <a:spLocks noChangeAspect="1" noChangeShapeType="1"/>
          </p:cNvSpPr>
          <p:nvPr/>
        </p:nvSpPr>
        <p:spPr bwMode="auto">
          <a:xfrm>
            <a:off x="4503738" y="4546151"/>
            <a:ext cx="0" cy="223838"/>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9" name="Line 266">
            <a:extLst>
              <a:ext uri="{FF2B5EF4-FFF2-40B4-BE49-F238E27FC236}">
                <a16:creationId xmlns:a16="http://schemas.microsoft.com/office/drawing/2014/main" id="{F0DDF502-EF62-12A3-C87D-F9691DE528D3}"/>
              </a:ext>
            </a:extLst>
          </p:cNvPr>
          <p:cNvSpPr>
            <a:spLocks noChangeAspect="1" noChangeShapeType="1"/>
          </p:cNvSpPr>
          <p:nvPr/>
        </p:nvSpPr>
        <p:spPr bwMode="auto">
          <a:xfrm>
            <a:off x="5351463" y="4722364"/>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0" name="Line 267">
            <a:extLst>
              <a:ext uri="{FF2B5EF4-FFF2-40B4-BE49-F238E27FC236}">
                <a16:creationId xmlns:a16="http://schemas.microsoft.com/office/drawing/2014/main" id="{D4407985-3726-46BF-2B97-AC6F6D29FEAA}"/>
              </a:ext>
            </a:extLst>
          </p:cNvPr>
          <p:cNvSpPr>
            <a:spLocks noChangeAspect="1" noChangeShapeType="1"/>
          </p:cNvSpPr>
          <p:nvPr/>
        </p:nvSpPr>
        <p:spPr bwMode="auto">
          <a:xfrm>
            <a:off x="6208713" y="4777926"/>
            <a:ext cx="0" cy="222250"/>
          </a:xfrm>
          <a:prstGeom prst="line">
            <a:avLst/>
          </a:prstGeom>
          <a:noFill/>
          <a:ln w="127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1" name="Line 268">
            <a:extLst>
              <a:ext uri="{FF2B5EF4-FFF2-40B4-BE49-F238E27FC236}">
                <a16:creationId xmlns:a16="http://schemas.microsoft.com/office/drawing/2014/main" id="{D8DA409E-F74F-9758-F02E-751F972D557A}"/>
              </a:ext>
            </a:extLst>
          </p:cNvPr>
          <p:cNvSpPr>
            <a:spLocks noChangeAspect="1" noChangeShapeType="1"/>
          </p:cNvSpPr>
          <p:nvPr/>
        </p:nvSpPr>
        <p:spPr bwMode="auto">
          <a:xfrm>
            <a:off x="7035800" y="4749351"/>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2" name="Line 269">
            <a:extLst>
              <a:ext uri="{FF2B5EF4-FFF2-40B4-BE49-F238E27FC236}">
                <a16:creationId xmlns:a16="http://schemas.microsoft.com/office/drawing/2014/main" id="{69204FDB-3676-7B4A-8533-AD9086E333B6}"/>
              </a:ext>
            </a:extLst>
          </p:cNvPr>
          <p:cNvSpPr>
            <a:spLocks noChangeAspect="1" noChangeShapeType="1"/>
          </p:cNvSpPr>
          <p:nvPr/>
        </p:nvSpPr>
        <p:spPr bwMode="auto">
          <a:xfrm>
            <a:off x="7786688" y="4603301"/>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3" name="Rectangle 270">
            <a:extLst>
              <a:ext uri="{FF2B5EF4-FFF2-40B4-BE49-F238E27FC236}">
                <a16:creationId xmlns:a16="http://schemas.microsoft.com/office/drawing/2014/main" id="{CD606B2D-9AD7-E34F-D329-054FC36CB05E}"/>
              </a:ext>
            </a:extLst>
          </p:cNvPr>
          <p:cNvSpPr>
            <a:spLocks noChangeAspect="1" noChangeArrowheads="1"/>
          </p:cNvSpPr>
          <p:nvPr/>
        </p:nvSpPr>
        <p:spPr bwMode="auto">
          <a:xfrm>
            <a:off x="3575050" y="3620639"/>
            <a:ext cx="757238" cy="636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Techno-</a:t>
            </a:r>
          </a:p>
          <a:p>
            <a:pPr algn="ctr" eaLnBrk="0" hangingPunct="0">
              <a:buClrTx/>
            </a:pPr>
            <a:r>
              <a:rPr lang="en-GB" altLang="ar-EG" sz="1200">
                <a:latin typeface="Arial Narrow" panose="020B0606020202030204" pitchFamily="34" charset="0"/>
              </a:rPr>
              <a:t>logy / dev-</a:t>
            </a:r>
          </a:p>
          <a:p>
            <a:pPr algn="ctr" eaLnBrk="0" hangingPunct="0">
              <a:buClrTx/>
            </a:pPr>
            <a:r>
              <a:rPr lang="en-GB" altLang="ar-EG" sz="1200">
                <a:latin typeface="Arial Narrow" panose="020B0606020202030204" pitchFamily="34" charset="0"/>
              </a:rPr>
              <a:t>elopment</a:t>
            </a:r>
            <a:endParaRPr lang="en-GB" altLang="ar-EG" sz="1300">
              <a:latin typeface="Arial Narrow" panose="020B0606020202030204" pitchFamily="34" charset="0"/>
            </a:endParaRPr>
          </a:p>
        </p:txBody>
      </p:sp>
      <p:sp>
        <p:nvSpPr>
          <p:cNvPr id="274" name="Rectangle 271">
            <a:extLst>
              <a:ext uri="{FF2B5EF4-FFF2-40B4-BE49-F238E27FC236}">
                <a16:creationId xmlns:a16="http://schemas.microsoft.com/office/drawing/2014/main" id="{65409CAB-A3CC-040A-0095-9018BAE5D19D}"/>
              </a:ext>
            </a:extLst>
          </p:cNvPr>
          <p:cNvSpPr>
            <a:spLocks noChangeAspect="1" noChangeArrowheads="1"/>
          </p:cNvSpPr>
          <p:nvPr/>
        </p:nvSpPr>
        <p:spPr bwMode="auto">
          <a:xfrm>
            <a:off x="4229100" y="3927026"/>
            <a:ext cx="89217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Parts /</a:t>
            </a:r>
          </a:p>
          <a:p>
            <a:pPr algn="ctr" eaLnBrk="0" hangingPunct="0">
              <a:buClrTx/>
            </a:pPr>
            <a:r>
              <a:rPr lang="en-GB" altLang="ar-EG" sz="1200">
                <a:latin typeface="Arial Narrow" panose="020B0606020202030204" pitchFamily="34" charset="0"/>
              </a:rPr>
              <a:t>Components</a:t>
            </a:r>
            <a:endParaRPr lang="en-GB" altLang="ar-EG" sz="1300">
              <a:latin typeface="Arial Narrow" panose="020B0606020202030204" pitchFamily="34" charset="0"/>
            </a:endParaRPr>
          </a:p>
        </p:txBody>
      </p:sp>
      <p:sp>
        <p:nvSpPr>
          <p:cNvPr id="275" name="Rectangle 272">
            <a:extLst>
              <a:ext uri="{FF2B5EF4-FFF2-40B4-BE49-F238E27FC236}">
                <a16:creationId xmlns:a16="http://schemas.microsoft.com/office/drawing/2014/main" id="{CBB07107-5343-F607-9598-5B8C5CB8A625}"/>
              </a:ext>
            </a:extLst>
          </p:cNvPr>
          <p:cNvSpPr>
            <a:spLocks noChangeAspect="1" noChangeArrowheads="1"/>
          </p:cNvSpPr>
          <p:nvPr/>
        </p:nvSpPr>
        <p:spPr bwMode="auto">
          <a:xfrm>
            <a:off x="5186363" y="4081014"/>
            <a:ext cx="635000"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Inbound</a:t>
            </a:r>
          </a:p>
          <a:p>
            <a:pPr algn="ctr" eaLnBrk="0" hangingPunct="0">
              <a:buClrTx/>
            </a:pPr>
            <a:r>
              <a:rPr lang="en-GB" altLang="ar-EG" sz="1200">
                <a:latin typeface="Arial Narrow" panose="020B0606020202030204" pitchFamily="34" charset="0"/>
              </a:rPr>
              <a:t>supply</a:t>
            </a:r>
          </a:p>
        </p:txBody>
      </p:sp>
      <p:sp>
        <p:nvSpPr>
          <p:cNvPr id="276" name="Rectangle 273">
            <a:extLst>
              <a:ext uri="{FF2B5EF4-FFF2-40B4-BE49-F238E27FC236}">
                <a16:creationId xmlns:a16="http://schemas.microsoft.com/office/drawing/2014/main" id="{E193CA77-2153-FD84-CE9C-7CBAC3224658}"/>
              </a:ext>
            </a:extLst>
          </p:cNvPr>
          <p:cNvSpPr>
            <a:spLocks noChangeAspect="1" noChangeArrowheads="1"/>
          </p:cNvSpPr>
          <p:nvPr/>
        </p:nvSpPr>
        <p:spPr bwMode="auto">
          <a:xfrm>
            <a:off x="5999163" y="4233414"/>
            <a:ext cx="722312" cy="271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Assembly</a:t>
            </a:r>
            <a:endParaRPr lang="en-GB" altLang="ar-EG" sz="1300">
              <a:latin typeface="Arial Narrow" panose="020B0606020202030204" pitchFamily="34" charset="0"/>
            </a:endParaRPr>
          </a:p>
        </p:txBody>
      </p:sp>
      <p:sp>
        <p:nvSpPr>
          <p:cNvPr id="277" name="Rectangle 274">
            <a:extLst>
              <a:ext uri="{FF2B5EF4-FFF2-40B4-BE49-F238E27FC236}">
                <a16:creationId xmlns:a16="http://schemas.microsoft.com/office/drawing/2014/main" id="{84B8E163-873E-2DD1-50A0-D3637F870546}"/>
              </a:ext>
            </a:extLst>
          </p:cNvPr>
          <p:cNvSpPr>
            <a:spLocks noChangeAspect="1" noChangeArrowheads="1"/>
          </p:cNvSpPr>
          <p:nvPr/>
        </p:nvSpPr>
        <p:spPr bwMode="auto">
          <a:xfrm>
            <a:off x="6731000" y="4088951"/>
            <a:ext cx="78422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Physical</a:t>
            </a:r>
          </a:p>
          <a:p>
            <a:pPr algn="ctr" eaLnBrk="0" hangingPunct="0">
              <a:buClrTx/>
            </a:pPr>
            <a:r>
              <a:rPr lang="en-GB" altLang="ar-EG" sz="1200">
                <a:latin typeface="Arial Narrow" panose="020B0606020202030204" pitchFamily="34" charset="0"/>
              </a:rPr>
              <a:t>distribution</a:t>
            </a:r>
            <a:endParaRPr lang="en-GB" altLang="ar-EG" sz="1300">
              <a:latin typeface="Arial Narrow" panose="020B0606020202030204" pitchFamily="34" charset="0"/>
            </a:endParaRPr>
          </a:p>
        </p:txBody>
      </p:sp>
      <p:sp>
        <p:nvSpPr>
          <p:cNvPr id="278" name="Rectangle 275">
            <a:extLst>
              <a:ext uri="{FF2B5EF4-FFF2-40B4-BE49-F238E27FC236}">
                <a16:creationId xmlns:a16="http://schemas.microsoft.com/office/drawing/2014/main" id="{BF176AB8-556D-2FC1-2E4A-5E9E94A7E642}"/>
              </a:ext>
            </a:extLst>
          </p:cNvPr>
          <p:cNvSpPr>
            <a:spLocks noChangeAspect="1" noChangeArrowheads="1"/>
          </p:cNvSpPr>
          <p:nvPr/>
        </p:nvSpPr>
        <p:spPr bwMode="auto">
          <a:xfrm>
            <a:off x="7453313" y="3963539"/>
            <a:ext cx="747712"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Marketing</a:t>
            </a:r>
          </a:p>
          <a:p>
            <a:pPr algn="ctr" eaLnBrk="0" hangingPunct="0">
              <a:buClrTx/>
            </a:pPr>
            <a:r>
              <a:rPr lang="en-GB" altLang="ar-EG" sz="1200">
                <a:latin typeface="Arial Narrow" panose="020B0606020202030204" pitchFamily="34" charset="0"/>
              </a:rPr>
              <a:t>/retailing</a:t>
            </a:r>
            <a:endParaRPr lang="en-GB" altLang="ar-EG" sz="1300">
              <a:latin typeface="Arial Narrow" panose="020B0606020202030204" pitchFamily="34" charset="0"/>
            </a:endParaRPr>
          </a:p>
        </p:txBody>
      </p:sp>
      <p:sp>
        <p:nvSpPr>
          <p:cNvPr id="279" name="Rectangle 276">
            <a:extLst>
              <a:ext uri="{FF2B5EF4-FFF2-40B4-BE49-F238E27FC236}">
                <a16:creationId xmlns:a16="http://schemas.microsoft.com/office/drawing/2014/main" id="{2E813AED-E066-C6FC-24FE-6EA1FE16E364}"/>
              </a:ext>
            </a:extLst>
          </p:cNvPr>
          <p:cNvSpPr>
            <a:spLocks noChangeAspect="1" noChangeArrowheads="1"/>
          </p:cNvSpPr>
          <p:nvPr/>
        </p:nvSpPr>
        <p:spPr bwMode="auto">
          <a:xfrm>
            <a:off x="8080375" y="3690489"/>
            <a:ext cx="54927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Custo-</a:t>
            </a:r>
          </a:p>
          <a:p>
            <a:pPr algn="ctr" eaLnBrk="0" hangingPunct="0">
              <a:buClrTx/>
            </a:pPr>
            <a:r>
              <a:rPr lang="en-GB" altLang="ar-EG" sz="1200">
                <a:latin typeface="Arial Narrow" panose="020B0606020202030204" pitchFamily="34" charset="0"/>
              </a:rPr>
              <a:t>mer</a:t>
            </a:r>
          </a:p>
        </p:txBody>
      </p:sp>
      <p:sp>
        <p:nvSpPr>
          <p:cNvPr id="280" name="Rectangle 277">
            <a:extLst>
              <a:ext uri="{FF2B5EF4-FFF2-40B4-BE49-F238E27FC236}">
                <a16:creationId xmlns:a16="http://schemas.microsoft.com/office/drawing/2014/main" id="{EB22B688-70D3-4238-90A9-1387E309C5BB}"/>
              </a:ext>
            </a:extLst>
          </p:cNvPr>
          <p:cNvSpPr>
            <a:spLocks noChangeAspect="1" noChangeArrowheads="1"/>
          </p:cNvSpPr>
          <p:nvPr/>
        </p:nvSpPr>
        <p:spPr bwMode="auto">
          <a:xfrm>
            <a:off x="3967163" y="4782689"/>
            <a:ext cx="1212850"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
                <a:schemeClr val="accent2"/>
              </a:buClr>
              <a:buFontTx/>
              <a:buChar char="•"/>
            </a:pPr>
            <a:r>
              <a:rPr lang="en-GB" altLang="ar-EG" sz="1300" dirty="0">
                <a:latin typeface="Arial Narrow" panose="020B0606020202030204" pitchFamily="34" charset="0"/>
              </a:rPr>
              <a:t> </a:t>
            </a:r>
            <a:r>
              <a:rPr lang="en-GB" altLang="ar-EG" sz="1200" b="1" dirty="0">
                <a:latin typeface="Arial Narrow" panose="020B0606020202030204" pitchFamily="34" charset="0"/>
              </a:rPr>
              <a:t>Shorter product</a:t>
            </a:r>
            <a:br>
              <a:rPr lang="en-GB" altLang="ar-EG" sz="1200" b="1" dirty="0">
                <a:latin typeface="Arial Narrow" panose="020B0606020202030204" pitchFamily="34" charset="0"/>
              </a:rPr>
            </a:br>
            <a:r>
              <a:rPr lang="en-GB" altLang="ar-EG" sz="1200" b="1" dirty="0">
                <a:latin typeface="Arial Narrow" panose="020B0606020202030204" pitchFamily="34" charset="0"/>
              </a:rPr>
              <a:t>   life cycles</a:t>
            </a:r>
            <a:endParaRPr lang="en-GB" altLang="ar-EG" sz="1300" dirty="0">
              <a:latin typeface="Arial Narrow" panose="020B0606020202030204" pitchFamily="34" charset="0"/>
            </a:endParaRPr>
          </a:p>
        </p:txBody>
      </p:sp>
      <p:sp>
        <p:nvSpPr>
          <p:cNvPr id="281" name="Rectangle 278">
            <a:extLst>
              <a:ext uri="{FF2B5EF4-FFF2-40B4-BE49-F238E27FC236}">
                <a16:creationId xmlns:a16="http://schemas.microsoft.com/office/drawing/2014/main" id="{AF0AE339-1CB7-2D9B-8092-2BF8DEF0F991}"/>
              </a:ext>
            </a:extLst>
          </p:cNvPr>
          <p:cNvSpPr>
            <a:spLocks noChangeAspect="1" noChangeArrowheads="1"/>
          </p:cNvSpPr>
          <p:nvPr/>
        </p:nvSpPr>
        <p:spPr bwMode="auto">
          <a:xfrm>
            <a:off x="4335463" y="5193851"/>
            <a:ext cx="1212850"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
                <a:schemeClr val="accent2"/>
              </a:buClr>
              <a:buFontTx/>
              <a:buChar char="•"/>
            </a:pPr>
            <a:r>
              <a:rPr lang="en-GB" altLang="ar-EG" sz="1300">
                <a:latin typeface="Arial Narrow" panose="020B0606020202030204" pitchFamily="34" charset="0"/>
              </a:rPr>
              <a:t> </a:t>
            </a:r>
            <a:r>
              <a:rPr lang="en-GB" altLang="ar-EG" sz="1200" b="1">
                <a:latin typeface="Arial Narrow" panose="020B0606020202030204" pitchFamily="34" charset="0"/>
              </a:rPr>
              <a:t>Product / model</a:t>
            </a:r>
            <a:br>
              <a:rPr lang="en-GB" altLang="ar-EG" sz="1200" b="1">
                <a:latin typeface="Arial Narrow" panose="020B0606020202030204" pitchFamily="34" charset="0"/>
              </a:rPr>
            </a:br>
            <a:r>
              <a:rPr lang="en-GB" altLang="ar-EG" sz="1200" b="1">
                <a:latin typeface="Arial Narrow" panose="020B0606020202030204" pitchFamily="34" charset="0"/>
              </a:rPr>
              <a:t>   proliferation</a:t>
            </a:r>
            <a:endParaRPr lang="en-GB" altLang="ar-EG" sz="1300">
              <a:latin typeface="Arial Narrow" panose="020B0606020202030204" pitchFamily="34" charset="0"/>
            </a:endParaRPr>
          </a:p>
        </p:txBody>
      </p:sp>
      <p:sp>
        <p:nvSpPr>
          <p:cNvPr id="282" name="Rectangle 279">
            <a:extLst>
              <a:ext uri="{FF2B5EF4-FFF2-40B4-BE49-F238E27FC236}">
                <a16:creationId xmlns:a16="http://schemas.microsoft.com/office/drawing/2014/main" id="{A42F65F0-F29A-6C0A-59DF-FA4454DD75C8}"/>
              </a:ext>
            </a:extLst>
          </p:cNvPr>
          <p:cNvSpPr>
            <a:spLocks noChangeAspect="1" noChangeArrowheads="1"/>
          </p:cNvSpPr>
          <p:nvPr/>
        </p:nvSpPr>
        <p:spPr bwMode="auto">
          <a:xfrm>
            <a:off x="5581650" y="5657401"/>
            <a:ext cx="13319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
                <a:schemeClr val="accent2"/>
              </a:buClr>
              <a:buFontTx/>
              <a:buChar char="•"/>
            </a:pPr>
            <a:r>
              <a:rPr lang="en-GB" altLang="ar-EG" sz="1300" dirty="0">
                <a:latin typeface="Arial Narrow" panose="020B0606020202030204" pitchFamily="34" charset="0"/>
              </a:rPr>
              <a:t> </a:t>
            </a:r>
            <a:r>
              <a:rPr lang="en-GB" altLang="ar-EG" sz="1200" b="1" dirty="0">
                <a:latin typeface="Arial Narrow" panose="020B0606020202030204" pitchFamily="34" charset="0"/>
              </a:rPr>
              <a:t>Global sourcing</a:t>
            </a:r>
          </a:p>
          <a:p>
            <a:pPr eaLnBrk="0" hangingPunct="0">
              <a:buClr>
                <a:schemeClr val="accent2"/>
              </a:buClr>
              <a:buFontTx/>
              <a:buChar char="•"/>
            </a:pPr>
            <a:r>
              <a:rPr lang="en-GB" altLang="ar-EG" sz="1200" b="1" dirty="0">
                <a:latin typeface="Arial Narrow" panose="020B0606020202030204" pitchFamily="34" charset="0"/>
              </a:rPr>
              <a:t> Focused factories</a:t>
            </a:r>
            <a:endParaRPr lang="en-GB" altLang="ar-EG" sz="1300" dirty="0">
              <a:latin typeface="Arial Narrow" panose="020B0606020202030204" pitchFamily="34" charset="0"/>
            </a:endParaRPr>
          </a:p>
        </p:txBody>
      </p:sp>
      <p:sp>
        <p:nvSpPr>
          <p:cNvPr id="283" name="Rectangle 280">
            <a:extLst>
              <a:ext uri="{FF2B5EF4-FFF2-40B4-BE49-F238E27FC236}">
                <a16:creationId xmlns:a16="http://schemas.microsoft.com/office/drawing/2014/main" id="{11D02A0D-21DD-9CFB-09BB-991F703A06E7}"/>
              </a:ext>
            </a:extLst>
          </p:cNvPr>
          <p:cNvSpPr>
            <a:spLocks noChangeAspect="1" noChangeArrowheads="1"/>
          </p:cNvSpPr>
          <p:nvPr/>
        </p:nvSpPr>
        <p:spPr bwMode="auto">
          <a:xfrm>
            <a:off x="7056438" y="4843014"/>
            <a:ext cx="1073150" cy="652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
                <a:schemeClr val="accent2"/>
              </a:buClr>
              <a:buFontTx/>
              <a:buChar char="•"/>
            </a:pPr>
            <a:r>
              <a:rPr lang="en-GB" altLang="ar-EG" sz="1300">
                <a:latin typeface="Arial Narrow" panose="020B0606020202030204" pitchFamily="34" charset="0"/>
              </a:rPr>
              <a:t> </a:t>
            </a:r>
            <a:r>
              <a:rPr lang="en-GB" altLang="ar-EG" sz="1200" b="1">
                <a:latin typeface="Arial Narrow" panose="020B0606020202030204" pitchFamily="34" charset="0"/>
              </a:rPr>
              <a:t>Concentrated</a:t>
            </a:r>
            <a:br>
              <a:rPr lang="en-GB" altLang="ar-EG" sz="1200" b="1">
                <a:latin typeface="Arial Narrow" panose="020B0606020202030204" pitchFamily="34" charset="0"/>
              </a:rPr>
            </a:br>
            <a:r>
              <a:rPr lang="en-GB" altLang="ar-EG" sz="1200" b="1">
                <a:latin typeface="Arial Narrow" panose="020B0606020202030204" pitchFamily="34" charset="0"/>
              </a:rPr>
              <a:t>   demand</a:t>
            </a:r>
          </a:p>
          <a:p>
            <a:pPr eaLnBrk="0" hangingPunct="0">
              <a:buClr>
                <a:schemeClr val="accent2"/>
              </a:buClr>
              <a:buFontTx/>
              <a:buChar char="•"/>
            </a:pPr>
            <a:r>
              <a:rPr lang="en-GB" altLang="ar-EG" sz="1200" b="1">
                <a:latin typeface="Arial Narrow" panose="020B0606020202030204" pitchFamily="34" charset="0"/>
              </a:rPr>
              <a:t> Price erosion</a:t>
            </a:r>
            <a:endParaRPr lang="en-GB" altLang="ar-EG" sz="1300">
              <a:latin typeface="Arial Narrow" panose="020B0606020202030204" pitchFamily="34" charset="0"/>
            </a:endParaRPr>
          </a:p>
        </p:txBody>
      </p:sp>
      <p:sp>
        <p:nvSpPr>
          <p:cNvPr id="284" name="Line 282">
            <a:extLst>
              <a:ext uri="{FF2B5EF4-FFF2-40B4-BE49-F238E27FC236}">
                <a16:creationId xmlns:a16="http://schemas.microsoft.com/office/drawing/2014/main" id="{73CFEB95-4442-08C4-A5F8-0DBBD41825BA}"/>
              </a:ext>
            </a:extLst>
          </p:cNvPr>
          <p:cNvSpPr>
            <a:spLocks noChangeAspect="1" noChangeShapeType="1"/>
          </p:cNvSpPr>
          <p:nvPr/>
        </p:nvSpPr>
        <p:spPr bwMode="auto">
          <a:xfrm>
            <a:off x="6029325" y="4776339"/>
            <a:ext cx="0" cy="917575"/>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85" name="Rectangle 263">
            <a:extLst>
              <a:ext uri="{FF2B5EF4-FFF2-40B4-BE49-F238E27FC236}">
                <a16:creationId xmlns:a16="http://schemas.microsoft.com/office/drawing/2014/main" id="{D00C5AE4-38DF-A23E-530C-3BDC5497FF61}"/>
              </a:ext>
            </a:extLst>
          </p:cNvPr>
          <p:cNvSpPr>
            <a:spLocks noChangeAspect="1" noChangeArrowheads="1"/>
          </p:cNvSpPr>
          <p:nvPr/>
        </p:nvSpPr>
        <p:spPr bwMode="auto">
          <a:xfrm>
            <a:off x="9100850" y="2544314"/>
            <a:ext cx="2011362"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sz="2000" b="1" dirty="0">
                <a:latin typeface="Arial Narrow" panose="020B0606020202030204" pitchFamily="34" charset="0"/>
              </a:rPr>
              <a:t>MARKET</a:t>
            </a:r>
          </a:p>
          <a:p>
            <a:pPr eaLnBrk="0" hangingPunct="0">
              <a:buClrTx/>
            </a:pPr>
            <a:r>
              <a:rPr lang="en-GB" altLang="ar-EG" sz="2000" b="1" dirty="0">
                <a:latin typeface="Arial Narrow" panose="020B0606020202030204" pitchFamily="34" charset="0"/>
              </a:rPr>
              <a:t>CONCENTRATION</a:t>
            </a:r>
          </a:p>
        </p:txBody>
      </p:sp>
      <p:sp>
        <p:nvSpPr>
          <p:cNvPr id="9" name="TextBox 8">
            <a:extLst>
              <a:ext uri="{FF2B5EF4-FFF2-40B4-BE49-F238E27FC236}">
                <a16:creationId xmlns:a16="http://schemas.microsoft.com/office/drawing/2014/main" id="{A105E751-623C-E2A4-EE81-158C47BC19DA}"/>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340085289"/>
      </p:ext>
    </p:extLst>
  </p:cSld>
  <p:clrMapOvr>
    <a:masterClrMapping/>
  </p:clrMapOvr>
  <mc:AlternateContent xmlns:mc="http://schemas.openxmlformats.org/markup-compatibility/2006" xmlns:p14="http://schemas.microsoft.com/office/powerpoint/2010/main">
    <mc:Choice Requires="p14">
      <p:transition spd="slow" p14:dur="2000" advTm="268015"/>
    </mc:Choice>
    <mc:Fallback xmlns="">
      <p:transition spd="slow" advTm="268015"/>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3.2|5.3"/>
</p:tagLst>
</file>

<file path=ppt/tags/tag2.xml><?xml version="1.0" encoding="utf-8"?>
<p:tagLst xmlns:a="http://schemas.openxmlformats.org/drawingml/2006/main" xmlns:r="http://schemas.openxmlformats.org/officeDocument/2006/relationships" xmlns:p="http://schemas.openxmlformats.org/presentationml/2006/main">
  <p:tag name="TIMING" val="|3.2|5.3"/>
</p:tagLst>
</file>

<file path=ppt/tags/tag3.xml><?xml version="1.0" encoding="utf-8"?>
<p:tagLst xmlns:a="http://schemas.openxmlformats.org/drawingml/2006/main" xmlns:r="http://schemas.openxmlformats.org/officeDocument/2006/relationships" xmlns:p="http://schemas.openxmlformats.org/presentationml/2006/main">
  <p:tag name="TIMING" val="|3.2|5.3"/>
</p:tagLst>
</file>

<file path=ppt/tags/tag4.xml><?xml version="1.0" encoding="utf-8"?>
<p:tagLst xmlns:a="http://schemas.openxmlformats.org/drawingml/2006/main" xmlns:r="http://schemas.openxmlformats.org/officeDocument/2006/relationships" xmlns:p="http://schemas.openxmlformats.org/presentationml/2006/main">
  <p:tag name="TIMING" val="|2.8|16|23.9|67.1"/>
</p:tagLst>
</file>

<file path=ppt/tags/tag5.xml><?xml version="1.0" encoding="utf-8"?>
<p:tagLst xmlns:a="http://schemas.openxmlformats.org/drawingml/2006/main" xmlns:r="http://schemas.openxmlformats.org/officeDocument/2006/relationships" xmlns:p="http://schemas.openxmlformats.org/presentationml/2006/main">
  <p:tag name="TIMING" val="|3.2|5.3"/>
</p:tagLst>
</file>

<file path=ppt/tags/tag6.xml><?xml version="1.0" encoding="utf-8"?>
<p:tagLst xmlns:a="http://schemas.openxmlformats.org/drawingml/2006/main" xmlns:r="http://schemas.openxmlformats.org/officeDocument/2006/relationships" xmlns:p="http://schemas.openxmlformats.org/presentationml/2006/main">
  <p:tag name="TIMING" val="|3.2|5.3"/>
</p:tagLst>
</file>

<file path=ppt/tags/tag7.xml><?xml version="1.0" encoding="utf-8"?>
<p:tagLst xmlns:a="http://schemas.openxmlformats.org/drawingml/2006/main" xmlns:r="http://schemas.openxmlformats.org/officeDocument/2006/relationships" xmlns:p="http://schemas.openxmlformats.org/presentationml/2006/main">
  <p:tag name="TIMING" val="|3.2|5.3"/>
</p:tagLst>
</file>

<file path=ppt/tags/tag8.xml><?xml version="1.0" encoding="utf-8"?>
<p:tagLst xmlns:a="http://schemas.openxmlformats.org/drawingml/2006/main" xmlns:r="http://schemas.openxmlformats.org/officeDocument/2006/relationships" xmlns:p="http://schemas.openxmlformats.org/presentationml/2006/main">
  <p:tag name="TIMING" val="|3.2|5.3"/>
</p:tagLst>
</file>

<file path=ppt/tags/tag9.xml><?xml version="1.0" encoding="utf-8"?>
<p:tagLst xmlns:a="http://schemas.openxmlformats.org/drawingml/2006/main" xmlns:r="http://schemas.openxmlformats.org/officeDocument/2006/relationships" xmlns:p="http://schemas.openxmlformats.org/presentationml/2006/main">
  <p:tag name="TIMING" val="|3.2|5.3"/>
</p:tagLst>
</file>

<file path=ppt/tags/tag10.xml><?xml version="1.0" encoding="utf-8"?>
<p:tagLst xmlns:a="http://schemas.openxmlformats.org/drawingml/2006/main" xmlns:r="http://schemas.openxmlformats.org/officeDocument/2006/relationships" xmlns:p="http://schemas.openxmlformats.org/presentationml/2006/main">
  <p:tag name="TIMING" val="|3.2|5.3"/>
</p:tagLst>
</file>

<file path=ppt/tags/tag11.xml><?xml version="1.0" encoding="utf-8"?>
<p:tagLst xmlns:a="http://schemas.openxmlformats.org/drawingml/2006/main" xmlns:r="http://schemas.openxmlformats.org/officeDocument/2006/relationships" xmlns:p="http://schemas.openxmlformats.org/presentationml/2006/main">
  <p:tag name="TIMING" val="|3.2|5.3"/>
</p:tagLst>
</file>

<file path=ppt/tags/tag12.xml><?xml version="1.0" encoding="utf-8"?>
<p:tagLst xmlns:a="http://schemas.openxmlformats.org/drawingml/2006/main" xmlns:r="http://schemas.openxmlformats.org/officeDocument/2006/relationships" xmlns:p="http://schemas.openxmlformats.org/presentationml/2006/main">
  <p:tag name="TIMING" val="|3.2|5.3"/>
</p:tagLst>
</file>

<file path=ppt/tags/tag13.xml><?xml version="1.0" encoding="utf-8"?>
<p:tagLst xmlns:a="http://schemas.openxmlformats.org/drawingml/2006/main" xmlns:r="http://schemas.openxmlformats.org/officeDocument/2006/relationships" xmlns:p="http://schemas.openxmlformats.org/presentationml/2006/main">
  <p:tag name="TIMING" val="|3.2|5.3"/>
</p:tagLst>
</file>

<file path=ppt/tags/tag14.xml><?xml version="1.0" encoding="utf-8"?>
<p:tagLst xmlns:a="http://schemas.openxmlformats.org/drawingml/2006/main" xmlns:r="http://schemas.openxmlformats.org/officeDocument/2006/relationships" xmlns:p="http://schemas.openxmlformats.org/presentationml/2006/main">
  <p:tag name="TIMING" val="|3.2|5.3"/>
</p:tagLst>
</file>

<file path=ppt/tags/tag15.xml><?xml version="1.0" encoding="utf-8"?>
<p:tagLst xmlns:a="http://schemas.openxmlformats.org/drawingml/2006/main" xmlns:r="http://schemas.openxmlformats.org/officeDocument/2006/relationships" xmlns:p="http://schemas.openxmlformats.org/presentationml/2006/main">
  <p:tag name="TIMING" val="|1.5|72.8"/>
</p:tagLst>
</file>

<file path=ppt/tags/tag16.xml><?xml version="1.0" encoding="utf-8"?>
<p:tagLst xmlns:a="http://schemas.openxmlformats.org/drawingml/2006/main" xmlns:r="http://schemas.openxmlformats.org/officeDocument/2006/relationships" xmlns:p="http://schemas.openxmlformats.org/presentationml/2006/main">
  <p:tag name="TIMING" val="|3.2|5.3"/>
</p:tagLst>
</file>

<file path=ppt/tags/tag17.xml><?xml version="1.0" encoding="utf-8"?>
<p:tagLst xmlns:a="http://schemas.openxmlformats.org/drawingml/2006/main" xmlns:r="http://schemas.openxmlformats.org/officeDocument/2006/relationships" xmlns:p="http://schemas.openxmlformats.org/presentationml/2006/main">
  <p:tag name="TIMING" val="|3.2|5.3"/>
</p:tagLst>
</file>

<file path=ppt/tags/tag18.xml><?xml version="1.0" encoding="utf-8"?>
<p:tagLst xmlns:a="http://schemas.openxmlformats.org/drawingml/2006/main" xmlns:r="http://schemas.openxmlformats.org/officeDocument/2006/relationships" xmlns:p="http://schemas.openxmlformats.org/presentationml/2006/main">
  <p:tag name="TIMING" val="|3.2|5.3"/>
</p:tagLst>
</file>

<file path=ppt/tags/tag19.xml><?xml version="1.0" encoding="utf-8"?>
<p:tagLst xmlns:a="http://schemas.openxmlformats.org/drawingml/2006/main" xmlns:r="http://schemas.openxmlformats.org/officeDocument/2006/relationships" xmlns:p="http://schemas.openxmlformats.org/presentationml/2006/main">
  <p:tag name="TIMING" val="|10.4"/>
</p:tagLst>
</file>

<file path=ppt/tags/tag20.xml><?xml version="1.0" encoding="utf-8"?>
<p:tagLst xmlns:a="http://schemas.openxmlformats.org/drawingml/2006/main" xmlns:r="http://schemas.openxmlformats.org/officeDocument/2006/relationships" xmlns:p="http://schemas.openxmlformats.org/presentationml/2006/main">
  <p:tag name="TIMING" val="|3.2|5.3"/>
</p:tagLst>
</file>

<file path=ppt/tags/tag21.xml><?xml version="1.0" encoding="utf-8"?>
<p:tagLst xmlns:a="http://schemas.openxmlformats.org/drawingml/2006/main" xmlns:r="http://schemas.openxmlformats.org/officeDocument/2006/relationships" xmlns:p="http://schemas.openxmlformats.org/presentationml/2006/main">
  <p:tag name="TIMING" val="|3.2|5.3"/>
</p:tagLst>
</file>

<file path=ppt/tags/tag22.xml><?xml version="1.0" encoding="utf-8"?>
<p:tagLst xmlns:a="http://schemas.openxmlformats.org/drawingml/2006/main" xmlns:r="http://schemas.openxmlformats.org/officeDocument/2006/relationships" xmlns:p="http://schemas.openxmlformats.org/presentationml/2006/main">
  <p:tag name="TIMING" val="|3.2|5.3"/>
</p:tagLst>
</file>

<file path=ppt/tags/tag23.xml><?xml version="1.0" encoding="utf-8"?>
<p:tagLst xmlns:a="http://schemas.openxmlformats.org/drawingml/2006/main" xmlns:r="http://schemas.openxmlformats.org/officeDocument/2006/relationships" xmlns:p="http://schemas.openxmlformats.org/presentationml/2006/main">
  <p:tag name="TIMING" val="|3.2|5.3"/>
</p:tagLst>
</file>

<file path=ppt/tags/tag24.xml><?xml version="1.0" encoding="utf-8"?>
<p:tagLst xmlns:a="http://schemas.openxmlformats.org/drawingml/2006/main" xmlns:r="http://schemas.openxmlformats.org/officeDocument/2006/relationships" xmlns:p="http://schemas.openxmlformats.org/presentationml/2006/main">
  <p:tag name="TIMING" val="|3.2|5.3"/>
</p:tagLst>
</file>

<file path=ppt/tags/tag25.xml><?xml version="1.0" encoding="utf-8"?>
<p:tagLst xmlns:a="http://schemas.openxmlformats.org/drawingml/2006/main" xmlns:r="http://schemas.openxmlformats.org/officeDocument/2006/relationships" xmlns:p="http://schemas.openxmlformats.org/presentationml/2006/main">
  <p:tag name="TIMING" val="|3.2|5.3"/>
</p:tagLst>
</file>

<file path=ppt/tags/tag26.xml><?xml version="1.0" encoding="utf-8"?>
<p:tagLst xmlns:a="http://schemas.openxmlformats.org/drawingml/2006/main" xmlns:r="http://schemas.openxmlformats.org/officeDocument/2006/relationships" xmlns:p="http://schemas.openxmlformats.org/presentationml/2006/main">
  <p:tag name="TIMING" val="|3.2|5.3"/>
</p:tagLst>
</file>

<file path=ppt/tags/tag27.xml><?xml version="1.0" encoding="utf-8"?>
<p:tagLst xmlns:a="http://schemas.openxmlformats.org/drawingml/2006/main" xmlns:r="http://schemas.openxmlformats.org/officeDocument/2006/relationships" xmlns:p="http://schemas.openxmlformats.org/presentationml/2006/main">
  <p:tag name="TIMING" val="|3.2|5.3"/>
</p:tagLst>
</file>

<file path=ppt/tags/tag28.xml><?xml version="1.0" encoding="utf-8"?>
<p:tagLst xmlns:a="http://schemas.openxmlformats.org/drawingml/2006/main" xmlns:r="http://schemas.openxmlformats.org/officeDocument/2006/relationships" xmlns:p="http://schemas.openxmlformats.org/presentationml/2006/main">
  <p:tag name="TIMING" val="|3.2|5.3"/>
</p:tagLst>
</file>

<file path=ppt/tags/tag29.xml><?xml version="1.0" encoding="utf-8"?>
<p:tagLst xmlns:a="http://schemas.openxmlformats.org/drawingml/2006/main" xmlns:r="http://schemas.openxmlformats.org/officeDocument/2006/relationships" xmlns:p="http://schemas.openxmlformats.org/presentationml/2006/main">
  <p:tag name="TIMING" val="|3.2|5.3"/>
</p:tagLst>
</file>

<file path=ppt/tags/tag30.xml><?xml version="1.0" encoding="utf-8"?>
<p:tagLst xmlns:a="http://schemas.openxmlformats.org/drawingml/2006/main" xmlns:r="http://schemas.openxmlformats.org/officeDocument/2006/relationships" xmlns:p="http://schemas.openxmlformats.org/presentationml/2006/main">
  <p:tag name="TIMING" val="|8.6|8.1|115.2|4.9|104.3|3.6"/>
</p:tagLst>
</file>

<file path=ppt/tags/tag31.xml><?xml version="1.0" encoding="utf-8"?>
<p:tagLst xmlns:a="http://schemas.openxmlformats.org/drawingml/2006/main" xmlns:r="http://schemas.openxmlformats.org/officeDocument/2006/relationships" xmlns:p="http://schemas.openxmlformats.org/presentationml/2006/main">
  <p:tag name="TIMING" val="|5.4|9.9|57.6|5.1"/>
</p:tagLst>
</file>

<file path=ppt/tags/tag32.xml><?xml version="1.0" encoding="utf-8"?>
<p:tagLst xmlns:a="http://schemas.openxmlformats.org/drawingml/2006/main" xmlns:r="http://schemas.openxmlformats.org/officeDocument/2006/relationships" xmlns:p="http://schemas.openxmlformats.org/presentationml/2006/main">
  <p:tag name="TIMING" val="|3.2|5.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374</TotalTime>
  <Words>2368</Words>
  <Application>Microsoft Office PowerPoint</Application>
  <PresentationFormat>Widescreen</PresentationFormat>
  <Paragraphs>220</Paragraphs>
  <Slides>33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33</vt:i4>
      </vt:variant>
    </vt:vector>
  </HeadingPairs>
  <TitlesOfParts>
    <vt:vector size="42" baseType="lpstr">
      <vt:lpstr>Arial</vt:lpstr>
      <vt:lpstr>Arial Narrow</vt:lpstr>
      <vt:lpstr>Calibri</vt:lpstr>
      <vt:lpstr>Calibri Light</vt:lpstr>
      <vt:lpstr>Fira Sans</vt:lpstr>
      <vt:lpstr>Tajawal Medium</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dode hosne</dc:creator>
  <cp:lastModifiedBy>NEW LAP</cp:lastModifiedBy>
  <cp:revision>20</cp:revision>
  <dcterms:created xsi:type="dcterms:W3CDTF">2022-06-18T13:13:35Z</dcterms:created>
  <dcterms:modified xsi:type="dcterms:W3CDTF">2022-11-18T21:37:11Z</dcterms:modified>
</cp:coreProperties>
</file>