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1" r:id="rId4"/>
    <p:sldId id="282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27/01/2023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7011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49A0725-04CC-D2DA-E5CC-C860B3EEA517}"/>
              </a:ext>
            </a:extLst>
          </p:cNvPr>
          <p:cNvSpPr txBox="1">
            <a:spLocks/>
          </p:cNvSpPr>
          <p:nvPr/>
        </p:nvSpPr>
        <p:spPr>
          <a:xfrm>
            <a:off x="318052" y="702365"/>
            <a:ext cx="5777948" cy="136497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000" b="1" dirty="0">
                <a:solidFill>
                  <a:schemeClr val="bg1"/>
                </a:solidFill>
              </a:rPr>
              <a:t>MGM112- Introduction to Economics</a:t>
            </a:r>
          </a:p>
          <a:p>
            <a:pPr>
              <a:lnSpc>
                <a:spcPct val="170000"/>
              </a:lnSpc>
            </a:pPr>
            <a:r>
              <a:rPr lang="en-US" sz="4000" b="1" dirty="0">
                <a:solidFill>
                  <a:schemeClr val="accent4"/>
                </a:solidFill>
              </a:rPr>
              <a:t>Prepared by Ms. Dina </a:t>
            </a:r>
            <a:r>
              <a:rPr lang="en-US" sz="4000" b="1" dirty="0" err="1">
                <a:solidFill>
                  <a:schemeClr val="accent4"/>
                </a:solidFill>
              </a:rPr>
              <a:t>ElWakkad</a:t>
            </a:r>
            <a:endParaRPr lang="en-US" sz="4000" b="1" dirty="0">
              <a:solidFill>
                <a:schemeClr val="accent4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8240D26-D55E-0596-C5F1-CBA3DBDD3D37}"/>
              </a:ext>
            </a:extLst>
          </p:cNvPr>
          <p:cNvSpPr txBox="1">
            <a:spLocks/>
          </p:cNvSpPr>
          <p:nvPr/>
        </p:nvSpPr>
        <p:spPr>
          <a:xfrm>
            <a:off x="6861313" y="3233530"/>
            <a:ext cx="4634948" cy="840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</a:rPr>
              <a:t>Orientation Lecture</a:t>
            </a:r>
          </a:p>
          <a:p>
            <a:r>
              <a:rPr lang="en-US" sz="5100" b="1" dirty="0">
                <a:solidFill>
                  <a:schemeClr val="accent2"/>
                </a:solidFill>
              </a:rPr>
              <a:t>What is Economics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Course Aim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779442"/>
            <a:ext cx="10515600" cy="20002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b="1" dirty="0"/>
              <a:t>This course will </a:t>
            </a:r>
            <a:r>
              <a:rPr lang="en-US" b="1" dirty="0">
                <a:solidFill>
                  <a:srgbClr val="FF0000"/>
                </a:solidFill>
              </a:rPr>
              <a:t>introduce you to the fundamentals of economic analysis and reasoning.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b="1" i="0" u="none" strike="noStrike" dirty="0">
                <a:solidFill>
                  <a:srgbClr val="1F497D"/>
                </a:solidFill>
                <a:effectLst/>
                <a:latin typeface="Calibri" panose="020F0502020204030204" pitchFamily="34" charset="0"/>
              </a:rPr>
              <a:t>Credit Hours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 3 credit hours </a:t>
            </a:r>
            <a:endParaRPr lang="en-US" sz="3600" b="1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1F9C2B-CAEE-59C2-D4C1-97E88B6AE351}"/>
              </a:ext>
            </a:extLst>
          </p:cNvPr>
          <p:cNvSpPr txBox="1"/>
          <p:nvPr/>
        </p:nvSpPr>
        <p:spPr>
          <a:xfrm>
            <a:off x="318051" y="456453"/>
            <a:ext cx="1556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2682757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Learning Outcomes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639849"/>
            <a:ext cx="10515600" cy="38394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At the end of this course, students should be able to:</a:t>
            </a:r>
            <a:endParaRPr lang="en-US" sz="3600" b="1" dirty="0">
              <a:solidFill>
                <a:srgbClr val="FF0000"/>
              </a:solidFill>
              <a:effectLst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Describe and evaluate the models and methods used in economic analysis.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Formulate real world examples in the language of economic modeling.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Apply and use the economic models to analyze these issues.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Assess the potential and limitations of the models and methods used in economic analysis.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program level competencies.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1F9C2B-CAEE-59C2-D4C1-97E88B6AE351}"/>
              </a:ext>
            </a:extLst>
          </p:cNvPr>
          <p:cNvSpPr txBox="1"/>
          <p:nvPr/>
        </p:nvSpPr>
        <p:spPr>
          <a:xfrm>
            <a:off x="318051" y="456453"/>
            <a:ext cx="1556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111301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639849"/>
            <a:ext cx="10515600" cy="38394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1F9C2B-CAEE-59C2-D4C1-97E88B6AE351}"/>
              </a:ext>
            </a:extLst>
          </p:cNvPr>
          <p:cNvSpPr txBox="1"/>
          <p:nvPr/>
        </p:nvSpPr>
        <p:spPr>
          <a:xfrm>
            <a:off x="318051" y="456453"/>
            <a:ext cx="1556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Program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06CCA3D6-8565-08C1-92E4-37181A1289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512565"/>
              </p:ext>
            </p:extLst>
          </p:nvPr>
        </p:nvGraphicFramePr>
        <p:xfrm>
          <a:off x="2032000" y="2180974"/>
          <a:ext cx="8128000" cy="283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46017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5481983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1501289">
                <a:tc rowSpan="2"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FF0000"/>
                          </a:solidFill>
                        </a:rPr>
                        <a:t>Exams &amp; Marks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3384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3448878" y="533303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Objectives of this Lecture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43844" y="1946669"/>
            <a:ext cx="10515600" cy="29676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lecture, you will be able to: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Define economics and distinguish between microeconomics and macroeconomics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three big questions of microeconomics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three big questions of macroeconomics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ideas that define the economic way of thinking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99AAE6-4B79-8F87-BBB5-F39CD4428D88}"/>
              </a:ext>
            </a:extLst>
          </p:cNvPr>
          <p:cNvSpPr txBox="1"/>
          <p:nvPr/>
        </p:nvSpPr>
        <p:spPr>
          <a:xfrm>
            <a:off x="130614" y="265450"/>
            <a:ext cx="18297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001943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3163413" y="533303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b="1" dirty="0">
                <a:solidFill>
                  <a:srgbClr val="FF0000"/>
                </a:solidFill>
              </a:rPr>
              <a:t>1. WHAT IS ECONOMICS?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A0B63E6D-BF05-B957-D73C-9AAE5469316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05" b="1393"/>
          <a:stretch/>
        </p:blipFill>
        <p:spPr>
          <a:xfrm>
            <a:off x="2574388" y="1179634"/>
            <a:ext cx="7426926" cy="4579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5543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B8132E-C49E-91F6-84D4-FE88BA8D0F56}"/>
              </a:ext>
            </a:extLst>
          </p:cNvPr>
          <p:cNvSpPr txBox="1"/>
          <p:nvPr/>
        </p:nvSpPr>
        <p:spPr>
          <a:xfrm>
            <a:off x="3163413" y="533303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b="1" dirty="0">
                <a:solidFill>
                  <a:srgbClr val="FF0000"/>
                </a:solidFill>
              </a:rPr>
              <a:t>1. WHAT IS ECONOMICS?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B761C47-606D-A74B-31C8-4CE32965963E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Scarcity</a:t>
            </a:r>
          </a:p>
          <a:p>
            <a:pPr lvl="1">
              <a:defRPr/>
            </a:pPr>
            <a:r>
              <a:rPr lang="en-US" altLang="en-US" dirty="0"/>
              <a:t>All economic questions arise because we are unable to satisfy all our wants</a:t>
            </a:r>
            <a:r>
              <a:rPr lang="en-US" altLang="en-US" dirty="0">
                <a:latin typeface="Gill Sans MT" panose="020B0502020104020203" pitchFamily="34" charset="0"/>
              </a:rPr>
              <a:t>—</a:t>
            </a:r>
            <a:r>
              <a:rPr lang="en-US" altLang="en-US" dirty="0"/>
              <a:t>because we face </a:t>
            </a:r>
            <a:r>
              <a:rPr lang="en-US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scarcity</a:t>
            </a:r>
            <a:r>
              <a:rPr lang="en-US" altLang="en-US" dirty="0"/>
              <a:t>.</a:t>
            </a:r>
          </a:p>
          <a:p>
            <a:pPr lvl="1">
              <a:defRPr/>
            </a:pPr>
            <a:endParaRPr lang="en-US" altLang="en-US" dirty="0"/>
          </a:p>
          <a:p>
            <a:pPr lvl="1">
              <a:defRPr/>
            </a:pPr>
            <a:endParaRPr lang="en-US" altLang="en-US" dirty="0"/>
          </a:p>
          <a:p>
            <a:pPr lvl="1">
              <a:defRPr/>
            </a:pPr>
            <a:r>
              <a:rPr lang="en-US" altLang="en-US" b="1" dirty="0">
                <a:solidFill>
                  <a:srgbClr val="FF0000"/>
                </a:solidFill>
              </a:rPr>
              <a:t>Economics</a:t>
            </a:r>
            <a:r>
              <a:rPr lang="en-US" altLang="en-US" dirty="0"/>
              <a:t> is the social science that studies the </a:t>
            </a:r>
            <a:r>
              <a:rPr lang="en-US" altLang="en-US" dirty="0">
                <a:solidFill>
                  <a:srgbClr val="C00000"/>
                </a:solidFill>
                <a:highlight>
                  <a:srgbClr val="FFFF00"/>
                </a:highlight>
              </a:rPr>
              <a:t>choices</a:t>
            </a:r>
            <a:r>
              <a:rPr lang="en-US" altLang="en-US" dirty="0"/>
              <a:t> that individuals, businesses, governments, and societies make as they cope with </a:t>
            </a:r>
            <a:r>
              <a:rPr lang="en-US" altLang="en-US" dirty="0">
                <a:solidFill>
                  <a:srgbClr val="C00000"/>
                </a:solidFill>
                <a:highlight>
                  <a:srgbClr val="FFFF00"/>
                </a:highlight>
              </a:rPr>
              <a:t>scarcity</a:t>
            </a:r>
            <a:r>
              <a:rPr lang="en-US" altLang="en-US" dirty="0"/>
              <a:t>.</a:t>
            </a:r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44CAA92B-5C23-70A0-366C-6483F6B13D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1012" y="3099560"/>
            <a:ext cx="6149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b="1" dirty="0">
                <a:latin typeface="Century Gothic" panose="020B0502020202020204" pitchFamily="34" charset="0"/>
              </a:rPr>
              <a:t>Limited Resources vs. Unlimited Needs</a:t>
            </a:r>
          </a:p>
        </p:txBody>
      </p:sp>
    </p:spTree>
    <p:extLst>
      <p:ext uri="{BB962C8B-B14F-4D97-AF65-F5344CB8AC3E}">
        <p14:creationId xmlns:p14="http://schemas.microsoft.com/office/powerpoint/2010/main" val="2483969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587323"/>
            <a:ext cx="1051560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4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4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4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400" b="1" u="sng" dirty="0"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>
                <a:latin typeface="AGaramond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8573530" y="2050465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708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2. Compare between Microeconomics and Macroeconomics.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2997226-62B5-1194-0139-7732D1903A97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364869"/>
            <a:ext cx="9817610" cy="4654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200" dirty="0">
                <a:solidFill>
                  <a:srgbClr val="002060"/>
                </a:solidFill>
                <a:latin typeface="Calibri (Body)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</a:t>
            </a:r>
            <a:r>
              <a:rPr lang="en-US" sz="2200" dirty="0">
                <a:solidFill>
                  <a:srgbClr val="00206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Microeconomics, 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Macroeconomics</a:t>
            </a:r>
            <a:endParaRPr lang="en-US" sz="2200" dirty="0">
              <a:solidFill>
                <a:srgbClr val="00206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092F78B-2565-7722-B07C-8027A66E6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21715"/>
              </p:ext>
            </p:extLst>
          </p:nvPr>
        </p:nvGraphicFramePr>
        <p:xfrm>
          <a:off x="423672" y="1966927"/>
          <a:ext cx="10917938" cy="3542052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Microeconomics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Macroeconomics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Definition 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Microeconomics </a:t>
                      </a:r>
                      <a:r>
                        <a:rPr lang="en-US" sz="1500" b="1" cap="none" spc="0" dirty="0">
                          <a:solidFill>
                            <a:srgbClr val="FF0000"/>
                          </a:solidFill>
                          <a:effectLst/>
                        </a:rPr>
                        <a:t>is the study of choices that individuals and businesses </a:t>
                      </a: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make, the way those choices interact in markets, and the influence of governments.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Macroeconomics is </a:t>
                      </a:r>
                      <a:r>
                        <a:rPr lang="en-US" sz="1500" b="1" cap="none" spc="0" dirty="0">
                          <a:solidFill>
                            <a:srgbClr val="FF0000"/>
                          </a:solidFill>
                          <a:effectLst/>
                        </a:rPr>
                        <a:t>the study of the performance of the national and global economies</a:t>
                      </a: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Examples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Why are people buying more e-books and fewer hard copy books?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Why is the unemployment rate so high? 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Questions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3)Why Does Our Economy Fluctuate?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147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4406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2. Compare between Microeconomics and Macroeconomics.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943F69DF-2947-5F36-3CF1-966CC74E12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0900" y="1383921"/>
            <a:ext cx="617816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93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3.Explain the three big questions of Microeconomics?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3B2153-FCB3-B382-8A52-EC9208A85F2D}"/>
              </a:ext>
            </a:extLst>
          </p:cNvPr>
          <p:cNvSpPr txBox="1">
            <a:spLocks noChangeArrowheads="1"/>
          </p:cNvSpPr>
          <p:nvPr/>
        </p:nvSpPr>
        <p:spPr>
          <a:xfrm>
            <a:off x="1113183" y="1921566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>
                <a:highlight>
                  <a:srgbClr val="FFFF00"/>
                </a:highlight>
              </a:rPr>
              <a:t>Microeconomics</a:t>
            </a:r>
            <a:r>
              <a:rPr lang="en-US" altLang="en-US"/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77E23-6B5E-F888-6FDE-457CB0CEEC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618" y="2742235"/>
            <a:ext cx="10989165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798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3.Explain the three big questions of Microeconomics?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3B2153-FCB3-B382-8A52-EC9208A85F2D}"/>
              </a:ext>
            </a:extLst>
          </p:cNvPr>
          <p:cNvSpPr txBox="1">
            <a:spLocks noChangeArrowheads="1"/>
          </p:cNvSpPr>
          <p:nvPr/>
        </p:nvSpPr>
        <p:spPr>
          <a:xfrm>
            <a:off x="527029" y="2038178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dirty="0">
                <a:highlight>
                  <a:srgbClr val="FFFF00"/>
                </a:highlight>
              </a:rPr>
              <a:t>Microeconomics</a:t>
            </a:r>
            <a:r>
              <a:rPr lang="en-US" altLang="en-US" dirty="0"/>
              <a:t> seeks to understand what determines:</a:t>
            </a: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  <a:endParaRPr lang="en-US" sz="24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7" name="Picture 6" descr="Fig0101j.gif">
            <a:extLst>
              <a:ext uri="{FF2B5EF4-FFF2-40B4-BE49-F238E27FC236}">
                <a16:creationId xmlns:a16="http://schemas.microsoft.com/office/drawing/2014/main" id="{7E2C01B6-1351-CD0B-9794-9323868340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535" y="1842052"/>
            <a:ext cx="519112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851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3.Explain the three big questions of Microeconomics?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3B2153-FCB3-B382-8A52-EC9208A85F2D}"/>
              </a:ext>
            </a:extLst>
          </p:cNvPr>
          <p:cNvSpPr txBox="1">
            <a:spLocks noChangeArrowheads="1"/>
          </p:cNvSpPr>
          <p:nvPr/>
        </p:nvSpPr>
        <p:spPr>
          <a:xfrm>
            <a:off x="527029" y="2038178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dirty="0">
                <a:highlight>
                  <a:srgbClr val="FFFF00"/>
                </a:highlight>
              </a:rPr>
              <a:t>Microeconomics</a:t>
            </a:r>
            <a:r>
              <a:rPr lang="en-US" altLang="en-US" dirty="0"/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4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4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9D8411-BE83-424B-A58F-F42A71454F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097" y="1610199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275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3.Explain the three big questions of Microeconomics?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3B2153-FCB3-B382-8A52-EC9208A85F2D}"/>
              </a:ext>
            </a:extLst>
          </p:cNvPr>
          <p:cNvSpPr txBox="1">
            <a:spLocks noChangeArrowheads="1"/>
          </p:cNvSpPr>
          <p:nvPr/>
        </p:nvSpPr>
        <p:spPr>
          <a:xfrm>
            <a:off x="288489" y="1610200"/>
            <a:ext cx="7701531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Labor: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Capital: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 eaLnBrk="1" hangingPunct="1">
              <a:buNone/>
              <a:defRPr/>
            </a:pPr>
            <a:endParaRPr lang="en-US" altLang="en-US" sz="11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9D8411-BE83-424B-A58F-F42A71454F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0021" y="1646642"/>
            <a:ext cx="3587281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00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3.Explain the three big questions of Microeconomics?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3B2153-FCB3-B382-8A52-EC9208A85F2D}"/>
              </a:ext>
            </a:extLst>
          </p:cNvPr>
          <p:cNvSpPr txBox="1">
            <a:spLocks noChangeArrowheads="1"/>
          </p:cNvSpPr>
          <p:nvPr/>
        </p:nvSpPr>
        <p:spPr>
          <a:xfrm>
            <a:off x="996384" y="1765883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19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5847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587323"/>
            <a:ext cx="858686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18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9937414" y="2067339"/>
            <a:ext cx="2135261" cy="284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77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2193400"/>
            <a:ext cx="8586865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9457309" y="1574991"/>
            <a:ext cx="2135261" cy="284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732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4.Explain the three big questions of Macroeconomics?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  <a:endParaRPr lang="en-US" sz="20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951687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4.Explain the three big questions of Macroeconomics?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40FFCF29-21F3-9588-BD98-35DAC5A5EA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006" y="2500313"/>
            <a:ext cx="8346515" cy="29755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2425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5. Compare ,contrast between Positive statements and Normative statements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AECADFC-9D5E-21DA-59C3-A158CEA23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745339"/>
              </p:ext>
            </p:extLst>
          </p:nvPr>
        </p:nvGraphicFramePr>
        <p:xfrm>
          <a:off x="1092971" y="1555045"/>
          <a:ext cx="10447288" cy="4472772"/>
        </p:xfrm>
        <a:graphic>
          <a:graphicData uri="http://schemas.openxmlformats.org/drawingml/2006/table">
            <a:tbl>
              <a:tblPr firstRow="1" firstCol="1" bandRow="1"/>
              <a:tblGrid>
                <a:gridCol w="1330862">
                  <a:extLst>
                    <a:ext uri="{9D8B030D-6E8A-4147-A177-3AD203B41FA5}">
                      <a16:colId xmlns:a16="http://schemas.microsoft.com/office/drawing/2014/main" val="205115405"/>
                    </a:ext>
                  </a:extLst>
                </a:gridCol>
                <a:gridCol w="4607970">
                  <a:extLst>
                    <a:ext uri="{9D8B030D-6E8A-4147-A177-3AD203B41FA5}">
                      <a16:colId xmlns:a16="http://schemas.microsoft.com/office/drawing/2014/main" val="547591342"/>
                    </a:ext>
                  </a:extLst>
                </a:gridCol>
                <a:gridCol w="4508456">
                  <a:extLst>
                    <a:ext uri="{9D8B030D-6E8A-4147-A177-3AD203B41FA5}">
                      <a16:colId xmlns:a16="http://schemas.microsoft.com/office/drawing/2014/main" val="355742099"/>
                    </a:ext>
                  </a:extLst>
                </a:gridCol>
              </a:tblGrid>
              <a:tr h="559256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6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901712"/>
                  </a:ext>
                </a:extLst>
              </a:tr>
              <a:tr h="2282375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u="sng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92304"/>
                  </a:ext>
                </a:extLst>
              </a:tr>
              <a:tr h="1552569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7427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587323"/>
            <a:ext cx="858686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statement “Prices rise more in countries with rapid growth in the money supply” is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"Government should act to reduce poverty levels."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9937414" y="2067339"/>
            <a:ext cx="2135261" cy="284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29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dirty="0"/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Comparison between Positive statements and Normative statements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659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1213</Words>
  <Application>Microsoft Office PowerPoint</Application>
  <PresentationFormat>Widescreen</PresentationFormat>
  <Paragraphs>198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AGaramond</vt:lpstr>
      <vt:lpstr>Arial</vt:lpstr>
      <vt:lpstr>Calibri</vt:lpstr>
      <vt:lpstr>Calibri (Body)</vt:lpstr>
      <vt:lpstr>Calibri Light</vt:lpstr>
      <vt:lpstr>Century Gothic</vt:lpstr>
      <vt:lpstr>Courier New</vt:lpstr>
      <vt:lpstr>Gill Sans MT</vt:lpstr>
      <vt:lpstr>Noto Sans Symbols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39</cp:revision>
  <dcterms:created xsi:type="dcterms:W3CDTF">2021-08-03T13:03:26Z</dcterms:created>
  <dcterms:modified xsi:type="dcterms:W3CDTF">2023-01-26T22:14:28Z</dcterms:modified>
</cp:coreProperties>
</file>