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svg" ContentType="image/svg"/>
  <Override PartName="/customXml/item1.xml" ContentType="application/xml"/>
  <Override PartName="/customXml/item2.xml" ContentType="application/xml"/>
  <Override PartName="/customXml/item3.xml" ContentType="applicatio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revisionInfo.xml" ContentType="application/vnd.ms-powerpoint.revisioninfo+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19.12-->
<p:presentation xmlns:r="http://schemas.openxmlformats.org/officeDocument/2006/relationships" xmlns:a="http://schemas.openxmlformats.org/drawingml/2006/main" xmlns:p="http://schemas.openxmlformats.org/presentationml/2006/main">
  <p:sldMasterIdLst>
    <p:sldMasterId id="2147483648" r:id="rId4"/>
  </p:sldMasterIdLst>
  <p:notesMasterIdLst>
    <p:notesMasterId r:id="rId5"/>
  </p:notesMasterIdLst>
  <p:sldIdLst>
    <p:sldId id="480" r:id="rId6"/>
    <p:sldId id="303" r:id="rId7"/>
    <p:sldId id="271" r:id="rId8"/>
    <p:sldId id="313" r:id="rId9"/>
    <p:sldId id="558" r:id="rId10"/>
    <p:sldId id="559" r:id="rId11"/>
    <p:sldId id="560" r:id="rId12"/>
    <p:sldId id="533" r:id="rId13"/>
    <p:sldId id="276" r:id="rId14"/>
    <p:sldId id="534" r:id="rId15"/>
    <p:sldId id="563" r:id="rId16"/>
    <p:sldId id="496" r:id="rId17"/>
    <p:sldId id="538" r:id="rId18"/>
    <p:sldId id="535" r:id="rId19"/>
    <p:sldId id="556" r:id="rId20"/>
    <p:sldId id="539" r:id="rId21"/>
    <p:sldId id="540" r:id="rId22"/>
    <p:sldId id="541" r:id="rId23"/>
    <p:sldId id="497" r:id="rId24"/>
    <p:sldId id="557" r:id="rId25"/>
    <p:sldId id="542" r:id="rId26"/>
    <p:sldId id="543" r:id="rId27"/>
    <p:sldId id="544" r:id="rId28"/>
    <p:sldId id="564" r:id="rId29"/>
    <p:sldId id="499" r:id="rId30"/>
    <p:sldId id="545" r:id="rId31"/>
    <p:sldId id="547" r:id="rId32"/>
    <p:sldId id="546" r:id="rId33"/>
    <p:sldId id="565" r:id="rId34"/>
    <p:sldId id="501" r:id="rId35"/>
    <p:sldId id="570" r:id="rId36"/>
    <p:sldId id="548" r:id="rId37"/>
    <p:sldId id="502" r:id="rId38"/>
    <p:sldId id="504" r:id="rId39"/>
    <p:sldId id="549" r:id="rId40"/>
    <p:sldId id="550" r:id="rId41"/>
    <p:sldId id="506" r:id="rId42"/>
    <p:sldId id="551" r:id="rId43"/>
    <p:sldId id="566" r:id="rId44"/>
    <p:sldId id="552" r:id="rId45"/>
    <p:sldId id="512" r:id="rId46"/>
    <p:sldId id="513" r:id="rId47"/>
    <p:sldId id="572" r:id="rId48"/>
    <p:sldId id="571" r:id="rId49"/>
    <p:sldId id="573" r:id="rId50"/>
    <p:sldId id="574" r:id="rId51"/>
    <p:sldId id="575" r:id="rId52"/>
    <p:sldId id="576" r:id="rId53"/>
    <p:sldId id="514" r:id="rId54"/>
    <p:sldId id="553" r:id="rId55"/>
    <p:sldId id="515" r:id="rId56"/>
    <p:sldId id="517" r:id="rId57"/>
    <p:sldId id="518" r:id="rId58"/>
    <p:sldId id="519" r:id="rId59"/>
    <p:sldId id="520" r:id="rId60"/>
    <p:sldId id="555" r:id="rId61"/>
    <p:sldId id="521" r:id="rId62"/>
    <p:sldId id="567" r:id="rId63"/>
    <p:sldId id="523" r:id="rId64"/>
    <p:sldId id="525" r:id="rId65"/>
    <p:sldId id="568" r:id="rId66"/>
    <p:sldId id="528" r:id="rId67"/>
    <p:sldId id="569" r:id="rId68"/>
    <p:sldId id="349" r:id="rId69"/>
  </p:sldIdLst>
  <p:sldSz cx="12192000" cy="6858000"/>
  <p:notesSz cx="6858000" cy="9144000"/>
  <p:custDataLst>
    <p:tags r:id="rId70"/>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244DAC0-AA43-4367-B925-2DB350BCBA84}">
          <p14:sldIdLst>
            <p14:sldId id="480"/>
            <p14:sldId id="303"/>
            <p14:sldId id="271"/>
            <p14:sldId id="313"/>
            <p14:sldId id="558"/>
            <p14:sldId id="559"/>
            <p14:sldId id="560"/>
            <p14:sldId id="533"/>
            <p14:sldId id="276"/>
            <p14:sldId id="534"/>
            <p14:sldId id="563"/>
            <p14:sldId id="496"/>
            <p14:sldId id="538"/>
            <p14:sldId id="535"/>
            <p14:sldId id="556"/>
            <p14:sldId id="539"/>
            <p14:sldId id="540"/>
            <p14:sldId id="541"/>
            <p14:sldId id="497"/>
            <p14:sldId id="557"/>
            <p14:sldId id="542"/>
            <p14:sldId id="543"/>
            <p14:sldId id="544"/>
            <p14:sldId id="564"/>
            <p14:sldId id="499"/>
            <p14:sldId id="545"/>
            <p14:sldId id="547"/>
            <p14:sldId id="546"/>
            <p14:sldId id="565"/>
            <p14:sldId id="501"/>
            <p14:sldId id="570"/>
            <p14:sldId id="548"/>
            <p14:sldId id="502"/>
            <p14:sldId id="504"/>
            <p14:sldId id="549"/>
            <p14:sldId id="550"/>
            <p14:sldId id="506"/>
            <p14:sldId id="551"/>
            <p14:sldId id="566"/>
            <p14:sldId id="552"/>
            <p14:sldId id="512"/>
            <p14:sldId id="513"/>
            <p14:sldId id="572"/>
            <p14:sldId id="571"/>
            <p14:sldId id="573"/>
            <p14:sldId id="574"/>
            <p14:sldId id="575"/>
            <p14:sldId id="576"/>
            <p14:sldId id="514"/>
            <p14:sldId id="553"/>
            <p14:sldId id="515"/>
            <p14:sldId id="517"/>
            <p14:sldId id="518"/>
            <p14:sldId id="519"/>
            <p14:sldId id="520"/>
            <p14:sldId id="555"/>
            <p14:sldId id="521"/>
            <p14:sldId id="567"/>
            <p14:sldId id="523"/>
            <p14:sldId id="525"/>
            <p14:sldId id="568"/>
            <p14:sldId id="528"/>
            <p14:sldId id="569"/>
            <p14:sldId id="349"/>
          </p14:sldIdLst>
        </p14:section>
        <p14:section name="Untitled Section" id="{B0B9237A-3C58-456F-9BE4-BD135857936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58221"/>
    <a:srgbClr val="FFD200"/>
    <a:srgbClr val="00AEEF"/>
    <a:srgbClr val="203E5F"/>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530"/>
    <p:restoredTop sz="94658"/>
  </p:normalViewPr>
  <p:slideViewPr>
    <p:cSldViewPr snapToGrid="0">
      <p:cViewPr varScale="1">
        <p:scale>
          <a:sx n="120" d="100"/>
          <a:sy n="120" d="100"/>
        </p:scale>
        <p:origin x="544" y="192"/>
      </p:cViewPr>
      <p:guideLst/>
    </p:cSldViewPr>
  </p:slideViewPr>
  <p:notesTextViewPr>
    <p:cViewPr>
      <p:scale>
        <a:sx n="1" d="1"/>
        <a:sy n="1" d="1"/>
      </p:scale>
      <p:origin x="0" y="0"/>
    </p:cViewPr>
  </p:notesTextViewPr>
  <p:notesViewPr>
    <p:cSldViewPr>
      <p:cViewPr>
        <p:scale>
          <a:sx n="1" d="100"/>
          <a:sy n="1" d="100"/>
        </p:scale>
        <p:origin x="0" y="0"/>
      </p:cViewPr>
    </p:cSldViewPr>
  </p:notesViewPr>
  <p:gridSpacing cx="76200" cy="76200"/>
</p:viewPr>
</file>

<file path=ppt/_rels/presentation.xml.rels>&#65279;<?xml version="1.0" encoding="utf-8" standalone="yes"?><Relationships xmlns="http://schemas.openxmlformats.org/package/2006/relationships"><Relationship Id="rId1" Type="http://schemas.openxmlformats.org/officeDocument/2006/relationships/customXml" Target="../customXml/item1.xml" /><Relationship Id="rId10" Type="http://schemas.openxmlformats.org/officeDocument/2006/relationships/slide" Target="slides/slide5.xml" /><Relationship Id="rId11" Type="http://schemas.openxmlformats.org/officeDocument/2006/relationships/slide" Target="slides/slide6.xml" /><Relationship Id="rId12" Type="http://schemas.openxmlformats.org/officeDocument/2006/relationships/slide" Target="slides/slide7.xml" /><Relationship Id="rId13" Type="http://schemas.openxmlformats.org/officeDocument/2006/relationships/slide" Target="slides/slide8.xml" /><Relationship Id="rId14" Type="http://schemas.openxmlformats.org/officeDocument/2006/relationships/slide" Target="slides/slide9.xml" /><Relationship Id="rId15" Type="http://schemas.openxmlformats.org/officeDocument/2006/relationships/slide" Target="slides/slide10.xml" /><Relationship Id="rId16" Type="http://schemas.openxmlformats.org/officeDocument/2006/relationships/slide" Target="slides/slide11.xml" /><Relationship Id="rId17" Type="http://schemas.openxmlformats.org/officeDocument/2006/relationships/slide" Target="slides/slide12.xml" /><Relationship Id="rId18" Type="http://schemas.openxmlformats.org/officeDocument/2006/relationships/slide" Target="slides/slide13.xml" /><Relationship Id="rId19" Type="http://schemas.openxmlformats.org/officeDocument/2006/relationships/slide" Target="slides/slide14.xml" /><Relationship Id="rId2" Type="http://schemas.openxmlformats.org/officeDocument/2006/relationships/customXml" Target="../customXml/item2.xml" /><Relationship Id="rId20" Type="http://schemas.openxmlformats.org/officeDocument/2006/relationships/slide" Target="slides/slide15.xml" /><Relationship Id="rId21" Type="http://schemas.openxmlformats.org/officeDocument/2006/relationships/slide" Target="slides/slide16.xml" /><Relationship Id="rId22" Type="http://schemas.openxmlformats.org/officeDocument/2006/relationships/slide" Target="slides/slide17.xml" /><Relationship Id="rId23" Type="http://schemas.openxmlformats.org/officeDocument/2006/relationships/slide" Target="slides/slide18.xml" /><Relationship Id="rId24" Type="http://schemas.openxmlformats.org/officeDocument/2006/relationships/slide" Target="slides/slide19.xml" /><Relationship Id="rId25" Type="http://schemas.openxmlformats.org/officeDocument/2006/relationships/slide" Target="slides/slide20.xml" /><Relationship Id="rId26" Type="http://schemas.openxmlformats.org/officeDocument/2006/relationships/slide" Target="slides/slide21.xml" /><Relationship Id="rId27" Type="http://schemas.openxmlformats.org/officeDocument/2006/relationships/slide" Target="slides/slide22.xml" /><Relationship Id="rId28" Type="http://schemas.openxmlformats.org/officeDocument/2006/relationships/slide" Target="slides/slide23.xml" /><Relationship Id="rId29" Type="http://schemas.openxmlformats.org/officeDocument/2006/relationships/slide" Target="slides/slide24.xml" /><Relationship Id="rId3" Type="http://schemas.openxmlformats.org/officeDocument/2006/relationships/customXml" Target="../customXml/item3.xml" /><Relationship Id="rId30" Type="http://schemas.openxmlformats.org/officeDocument/2006/relationships/slide" Target="slides/slide25.xml" /><Relationship Id="rId31" Type="http://schemas.openxmlformats.org/officeDocument/2006/relationships/slide" Target="slides/slide26.xml" /><Relationship Id="rId32" Type="http://schemas.openxmlformats.org/officeDocument/2006/relationships/slide" Target="slides/slide27.xml" /><Relationship Id="rId33" Type="http://schemas.openxmlformats.org/officeDocument/2006/relationships/slide" Target="slides/slide28.xml" /><Relationship Id="rId34" Type="http://schemas.openxmlformats.org/officeDocument/2006/relationships/slide" Target="slides/slide29.xml" /><Relationship Id="rId35" Type="http://schemas.openxmlformats.org/officeDocument/2006/relationships/slide" Target="slides/slide30.xml" /><Relationship Id="rId36" Type="http://schemas.openxmlformats.org/officeDocument/2006/relationships/slide" Target="slides/slide31.xml" /><Relationship Id="rId37" Type="http://schemas.openxmlformats.org/officeDocument/2006/relationships/slide" Target="slides/slide32.xml" /><Relationship Id="rId38" Type="http://schemas.openxmlformats.org/officeDocument/2006/relationships/slide" Target="slides/slide33.xml" /><Relationship Id="rId39" Type="http://schemas.openxmlformats.org/officeDocument/2006/relationships/slide" Target="slides/slide34.xml" /><Relationship Id="rId4" Type="http://schemas.openxmlformats.org/officeDocument/2006/relationships/slideMaster" Target="slideMasters/slideMaster1.xml" /><Relationship Id="rId40" Type="http://schemas.openxmlformats.org/officeDocument/2006/relationships/slide" Target="slides/slide35.xml" /><Relationship Id="rId41" Type="http://schemas.openxmlformats.org/officeDocument/2006/relationships/slide" Target="slides/slide36.xml" /><Relationship Id="rId42" Type="http://schemas.openxmlformats.org/officeDocument/2006/relationships/slide" Target="slides/slide37.xml" /><Relationship Id="rId43" Type="http://schemas.openxmlformats.org/officeDocument/2006/relationships/slide" Target="slides/slide38.xml" /><Relationship Id="rId44" Type="http://schemas.openxmlformats.org/officeDocument/2006/relationships/slide" Target="slides/slide39.xml" /><Relationship Id="rId45" Type="http://schemas.openxmlformats.org/officeDocument/2006/relationships/slide" Target="slides/slide40.xml" /><Relationship Id="rId46" Type="http://schemas.openxmlformats.org/officeDocument/2006/relationships/slide" Target="slides/slide41.xml" /><Relationship Id="rId47" Type="http://schemas.openxmlformats.org/officeDocument/2006/relationships/slide" Target="slides/slide42.xml" /><Relationship Id="rId48" Type="http://schemas.openxmlformats.org/officeDocument/2006/relationships/slide" Target="slides/slide43.xml" /><Relationship Id="rId49" Type="http://schemas.openxmlformats.org/officeDocument/2006/relationships/slide" Target="slides/slide44.xml" /><Relationship Id="rId5" Type="http://schemas.openxmlformats.org/officeDocument/2006/relationships/notesMaster" Target="notesMasters/notesMaster1.xml" /><Relationship Id="rId50" Type="http://schemas.openxmlformats.org/officeDocument/2006/relationships/slide" Target="slides/slide45.xml" /><Relationship Id="rId51" Type="http://schemas.openxmlformats.org/officeDocument/2006/relationships/slide" Target="slides/slide46.xml" /><Relationship Id="rId52" Type="http://schemas.openxmlformats.org/officeDocument/2006/relationships/slide" Target="slides/slide47.xml" /><Relationship Id="rId53" Type="http://schemas.openxmlformats.org/officeDocument/2006/relationships/slide" Target="slides/slide48.xml" /><Relationship Id="rId54" Type="http://schemas.openxmlformats.org/officeDocument/2006/relationships/slide" Target="slides/slide49.xml" /><Relationship Id="rId55" Type="http://schemas.openxmlformats.org/officeDocument/2006/relationships/slide" Target="slides/slide50.xml" /><Relationship Id="rId56" Type="http://schemas.openxmlformats.org/officeDocument/2006/relationships/slide" Target="slides/slide51.xml" /><Relationship Id="rId57" Type="http://schemas.openxmlformats.org/officeDocument/2006/relationships/slide" Target="slides/slide52.xml" /><Relationship Id="rId58" Type="http://schemas.openxmlformats.org/officeDocument/2006/relationships/slide" Target="slides/slide53.xml" /><Relationship Id="rId59" Type="http://schemas.openxmlformats.org/officeDocument/2006/relationships/slide" Target="slides/slide54.xml" /><Relationship Id="rId6" Type="http://schemas.openxmlformats.org/officeDocument/2006/relationships/slide" Target="slides/slide1.xml" /><Relationship Id="rId60" Type="http://schemas.openxmlformats.org/officeDocument/2006/relationships/slide" Target="slides/slide55.xml" /><Relationship Id="rId61" Type="http://schemas.openxmlformats.org/officeDocument/2006/relationships/slide" Target="slides/slide56.xml" /><Relationship Id="rId62" Type="http://schemas.openxmlformats.org/officeDocument/2006/relationships/slide" Target="slides/slide57.xml" /><Relationship Id="rId63" Type="http://schemas.openxmlformats.org/officeDocument/2006/relationships/slide" Target="slides/slide58.xml" /><Relationship Id="rId64" Type="http://schemas.openxmlformats.org/officeDocument/2006/relationships/slide" Target="slides/slide59.xml" /><Relationship Id="rId65" Type="http://schemas.openxmlformats.org/officeDocument/2006/relationships/slide" Target="slides/slide60.xml" /><Relationship Id="rId66" Type="http://schemas.openxmlformats.org/officeDocument/2006/relationships/slide" Target="slides/slide61.xml" /><Relationship Id="rId67" Type="http://schemas.openxmlformats.org/officeDocument/2006/relationships/slide" Target="slides/slide62.xml" /><Relationship Id="rId68" Type="http://schemas.openxmlformats.org/officeDocument/2006/relationships/slide" Target="slides/slide63.xml" /><Relationship Id="rId69" Type="http://schemas.openxmlformats.org/officeDocument/2006/relationships/slide" Target="slides/slide64.xml" /><Relationship Id="rId7" Type="http://schemas.openxmlformats.org/officeDocument/2006/relationships/slide" Target="slides/slide2.xml" /><Relationship Id="rId70" Type="http://schemas.openxmlformats.org/officeDocument/2006/relationships/tags" Target="tags/tag1.xml" /><Relationship Id="rId71" Type="http://schemas.openxmlformats.org/officeDocument/2006/relationships/presProps" Target="presProps.xml" /><Relationship Id="rId72" Type="http://schemas.openxmlformats.org/officeDocument/2006/relationships/viewProps" Target="viewProps.xml" /><Relationship Id="rId73" Type="http://schemas.openxmlformats.org/officeDocument/2006/relationships/theme" Target="theme/theme1.xml" /><Relationship Id="rId74" Type="http://schemas.microsoft.com/office/2015/10/relationships/revisionInfo" Target="revisionInfo.xml" /><Relationship Id="rId75" Type="http://schemas.openxmlformats.org/officeDocument/2006/relationships/tableStyles" Target="tableStyles.xml" /><Relationship Id="rId8" Type="http://schemas.openxmlformats.org/officeDocument/2006/relationships/slide" Target="slides/slide3.xml" /><Relationship Id="rId9" Type="http://schemas.openxmlformats.org/officeDocument/2006/relationships/slide" Target="slides/slide4.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bg>
      <p:bgRef idx="1001">
        <a:schemeClr val="bg1"/>
      </p:bgRef>
    </p:bg>
    <p:spTree>
      <p:nvGrpSpPr>
        <p:cNvPr id="1" name=""/>
        <p:cNvGrpSpPr/>
        <p:nvPr/>
      </p:nvGrpSpPr>
      <p:grpSpPr>
        <a:xfrm>
          <a:off x="0" y="0"/>
          <a: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10/4/24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29.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39.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58.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61.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63.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15361" name="Slide Image Placeholder 1">
            <a:extLst>
              <a:ext uri="{FF2B5EF4-FFF2-40B4-BE49-F238E27FC236}">
                <a16:creationId xmlns:a16="http://schemas.microsoft.com/office/drawing/2014/main" id="{8C56EB0F-A8D4-017C-14DB-B8EF8D340438}"/>
              </a:ext>
            </a:extLst>
          </p:cNvPr>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B803C71F-58A5-249B-CD76-2EBF3ED40D8E}"/>
              </a:ext>
            </a:extLst>
          </p:cNvPr>
          <p:cNvSpPr>
            <a:spLocks noGrp="1"/>
          </p:cNvSpPr>
          <p:nvPr>
            <p:ph type="body" idx="1"/>
          </p:nvPr>
        </p:nvSpPr>
        <p:spPr/>
        <p:txBody>
          <a:bodyPr rtlCol="0"/>
          <a:lstStyle/>
          <a:p>
            <a:pPr defTabSz="516072" eaLnBrk="1" fontAlgn="auto" hangingPunct="1">
              <a:spcBef>
                <a:spcPct val="0"/>
              </a:spcBef>
              <a:spcAft>
                <a:spcPct val="0"/>
              </a:spcAft>
              <a:defRPr/>
            </a:pPr>
            <a:endParaRPr lang="en-US" sz="677"/>
          </a:p>
        </p:txBody>
      </p:sp>
      <p:sp>
        <p:nvSpPr>
          <p:cNvPr id="15363" name="Slide Number Placeholder 3">
            <a:extLst>
              <a:ext uri="{FF2B5EF4-FFF2-40B4-BE49-F238E27FC236}">
                <a16:creationId xmlns:a16="http://schemas.microsoft.com/office/drawing/2014/main" id="{C9856FC0-36EA-1997-F0FC-C2382B13CBA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E6CB63F4-1FF0-4137-8F5B-98864D6DFC78}" type="slidenum">
              <a:rPr lang="en-US" altLang="en-US" smtClean="0"/>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0397222E-3FAF-4613-019A-8C5A36F6FB5A}"/>
            </a:ext>
          </a:extLst>
        </p:cNvPr>
        <p:cNvGrpSpPr/>
        <p:nvPr/>
      </p:nvGrpSpPr>
      <p:grpSpPr>
        <a:xfrm>
          <a:off x="0" y="0"/>
          <a:ext cx="0" cy="0"/>
        </a:xfrm>
      </p:grpSpPr>
      <p:sp>
        <p:nvSpPr>
          <p:cNvPr id="2" name="Slide Image Placeholder 1">
            <a:extLst>
              <a:ext uri="{FF2B5EF4-FFF2-40B4-BE49-F238E27FC236}">
                <a16:creationId xmlns:a16="http://schemas.microsoft.com/office/drawing/2014/main" id="{BA2C83DB-D57D-557D-80A1-2002EA8C40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CED6E1-AAE7-FF04-9B8B-FC2AF8067E4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5267B58-5C02-02CE-02C5-969FA9E22FA3}"/>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110936201"/>
      </p:ext>
    </p:extLst>
  </p:cSld>
  <p:clrMapOvr>
    <a:masterClrMapping/>
  </p:clrMapOvr>
</p:notes>
</file>

<file path=ppt/notesSlides/notesSlide5.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01288B98-A18E-7676-AF4E-E803F9C88C04}"/>
            </a:ext>
          </a:extLst>
        </p:cNvPr>
        <p:cNvGrpSpPr/>
        <p:nvPr/>
      </p:nvGrpSpPr>
      <p:grpSpPr>
        <a:xfrm>
          <a:off x="0" y="0"/>
          <a:ext cx="0" cy="0"/>
        </a:xfrm>
      </p:grpSpPr>
      <p:sp>
        <p:nvSpPr>
          <p:cNvPr id="2" name="Slide Image Placeholder 1">
            <a:extLst>
              <a:ext uri="{FF2B5EF4-FFF2-40B4-BE49-F238E27FC236}">
                <a16:creationId xmlns:a16="http://schemas.microsoft.com/office/drawing/2014/main" id="{0BDE066B-910A-4274-4B4A-A035298C12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6E33A7-DB73-CEDE-0C04-630FC6EE69C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4CA561A-ADD3-9F8E-CECA-E6DCAFA83629}"/>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446761613"/>
      </p:ext>
    </p:extLst>
  </p:cSld>
  <p:clrMapOvr>
    <a:masterClrMapping/>
  </p:clrMapOvr>
</p:notes>
</file>

<file path=ppt/notesSlides/notesSlide6.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10798D39-BC8B-3209-2504-6BA009D3B311}"/>
            </a:ext>
          </a:extLst>
        </p:cNvPr>
        <p:cNvGrpSpPr/>
        <p:nvPr/>
      </p:nvGrpSpPr>
      <p:grpSpPr>
        <a:xfrm>
          <a:off x="0" y="0"/>
          <a:ext cx="0" cy="0"/>
        </a:xfrm>
      </p:grpSpPr>
      <p:sp>
        <p:nvSpPr>
          <p:cNvPr id="2" name="Slide Image Placeholder 1">
            <a:extLst>
              <a:ext uri="{FF2B5EF4-FFF2-40B4-BE49-F238E27FC236}">
                <a16:creationId xmlns:a16="http://schemas.microsoft.com/office/drawing/2014/main" id="{6ACAB7BC-6AB2-0D93-A059-CCDD975C22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29A6FC-4BFA-E717-E25E-D24EEEA013E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234B3F1-D4B0-8A4C-24FD-54164FE9D539}"/>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103713148"/>
      </p:ext>
    </p:extLst>
  </p:cSld>
  <p:clrMapOvr>
    <a:masterClrMapping/>
  </p:clrMapOvr>
</p:notes>
</file>

<file path=ppt/notesSlides/notesSlide7.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F5977514-A36C-7F61-0694-74696395DF98}"/>
            </a:ext>
          </a:extLst>
        </p:cNvPr>
        <p:cNvGrpSpPr/>
        <p:nvPr/>
      </p:nvGrpSpPr>
      <p:grpSpPr>
        <a:xfrm>
          <a:off x="0" y="0"/>
          <a:ext cx="0" cy="0"/>
        </a:xfrm>
      </p:grpSpPr>
      <p:sp>
        <p:nvSpPr>
          <p:cNvPr id="2" name="Slide Image Placeholder 1">
            <a:extLst>
              <a:ext uri="{FF2B5EF4-FFF2-40B4-BE49-F238E27FC236}">
                <a16:creationId xmlns:a16="http://schemas.microsoft.com/office/drawing/2014/main" id="{6F0CBBA5-8712-DC66-D6D2-2959B2465E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A91124-2A2C-EDC9-76D0-10C5AE5A0B8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E72AC80-1C2B-94AA-4B1A-F9F937F2FF29}"/>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963286889"/>
      </p:ext>
    </p:extLst>
  </p:cSld>
  <p:clrMapOvr>
    <a:masterClrMapping/>
  </p:clrMapOvr>
</p:notes>
</file>

<file path=ppt/notesSlides/notesSlide8.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E8B9E52F-78F3-EC73-CAC8-82F437154D46}"/>
            </a:ext>
          </a:extLst>
        </p:cNvPr>
        <p:cNvGrpSpPr/>
        <p:nvPr/>
      </p:nvGrpSpPr>
      <p:grpSpPr>
        <a:xfrm>
          <a:off x="0" y="0"/>
          <a:ext cx="0" cy="0"/>
        </a:xfrm>
      </p:grpSpPr>
      <p:sp>
        <p:nvSpPr>
          <p:cNvPr id="2" name="Slide Image Placeholder 1">
            <a:extLst>
              <a:ext uri="{FF2B5EF4-FFF2-40B4-BE49-F238E27FC236}">
                <a16:creationId xmlns:a16="http://schemas.microsoft.com/office/drawing/2014/main" id="{36B9F989-E85F-9B6E-58EC-095E0E2B29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E7EB0F-4494-FAB7-6B02-287E32BF483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951E13E-074B-46CA-C9BF-E0E3327E89D0}"/>
              </a:ext>
            </a:extLst>
          </p:cNvPr>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1658126239"/>
      </p:ext>
    </p:extLst>
  </p:cSld>
  <p:clrMapOvr>
    <a:masterClrMapping/>
  </p:clrMapOvr>
</p:notes>
</file>

<file path=ppt/notesSlides/notesSlide9.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2F59FEF0-38A7-E366-4F82-3926D8F1CC1F}"/>
            </a:ext>
          </a:extLst>
        </p:cNvPr>
        <p:cNvGrpSpPr/>
        <p:nvPr/>
      </p:nvGrpSpPr>
      <p:grpSpPr>
        <a:xfrm>
          <a:off x="0" y="0"/>
          <a:ext cx="0" cy="0"/>
        </a:xfrm>
      </p:grpSpPr>
      <p:sp>
        <p:nvSpPr>
          <p:cNvPr id="2" name="Slide Image Placeholder 1">
            <a:extLst>
              <a:ext uri="{FF2B5EF4-FFF2-40B4-BE49-F238E27FC236}">
                <a16:creationId xmlns:a16="http://schemas.microsoft.com/office/drawing/2014/main" id="{876CFB3C-BB7D-3C85-3F4D-6EC2999522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00A457-75FD-DAE1-F9EE-B3304586489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B3EAAAD-2C71-EF95-802A-D8FA286961FA}"/>
              </a:ext>
            </a:extLst>
          </p:cNvPr>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1426013233"/>
      </p:ext>
    </p:extLst>
  </p:cSld>
  <p:clrMapOvr>
    <a:masterClrMapping/>
  </p:clrMapOvr>
</p:notes>
</file>

<file path=ppt/notesSlides/notesSlide10.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741276BE-26B0-EB3C-F551-3EBF1F5196F4}"/>
            </a:ext>
          </a:extLst>
        </p:cNvPr>
        <p:cNvGrpSpPr/>
        <p:nvPr/>
      </p:nvGrpSpPr>
      <p:grpSpPr>
        <a:xfrm>
          <a:off x="0" y="0"/>
          <a:ext cx="0" cy="0"/>
        </a:xfrm>
      </p:grpSpPr>
      <p:sp>
        <p:nvSpPr>
          <p:cNvPr id="2" name="Slide Image Placeholder 1">
            <a:extLst>
              <a:ext uri="{FF2B5EF4-FFF2-40B4-BE49-F238E27FC236}">
                <a16:creationId xmlns:a16="http://schemas.microsoft.com/office/drawing/2014/main" id="{683F176B-43B2-CD91-1DD3-4231305954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66B028-8BB8-FF5D-19B1-502BFE66B36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3274F5D-551A-BBE2-37C8-32B1790619EF}"/>
              </a:ext>
            </a:extLst>
          </p:cNvPr>
          <p:cNvSpPr>
            <a:spLocks noGrp="1"/>
          </p:cNvSpPr>
          <p:nvPr>
            <p:ph type="sldNum" sz="quarter" idx="5"/>
          </p:nvPr>
        </p:nvSpPr>
        <p:spPr/>
        <p:txBody>
          <a:bodyPr/>
          <a:lstStyle/>
          <a:p>
            <a:fld id="{E88088B5-5D3D-41C5-9929-9FAB3A249D9E}" type="slidenum">
              <a:rPr lang="en-US" smtClean="0"/>
              <a:t>63</a:t>
            </a:fld>
            <a:endParaRPr lang="en-US"/>
          </a:p>
        </p:txBody>
      </p:sp>
    </p:spTree>
    <p:extLst>
      <p:ext uri="{BB962C8B-B14F-4D97-AF65-F5344CB8AC3E}">
        <p14:creationId xmlns:p14="http://schemas.microsoft.com/office/powerpoint/2010/main" val="2101908653"/>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userDrawn="1">
  <p:cSld name="23_Title Slide">
    <p:spTree>
      <p:nvGrpSpPr>
        <p:cNvPr id="1" name=""/>
        <p:cNvGrpSpPr/>
        <p:nvPr/>
      </p:nvGrpSpPr>
      <p:grpSpPr>
        <a:xfrm>
          <a:off x="0" y="0"/>
          <a:ext cx="0" cy="0"/>
        </a:xfrm>
      </p:grpSpPr>
      <p:sp>
        <p:nvSpPr>
          <p:cNvPr id="14" name="Picture Placeholder 13"/>
          <p:cNvSpPr>
            <a:spLocks noGrp="1"/>
          </p:cNvSpPr>
          <p:nvPr>
            <p:ph type="pic" sz="quarter" idx="10"/>
          </p:nvPr>
        </p:nvSpPr>
        <p:spPr>
          <a:xfrm>
            <a:off x="1" y="0"/>
            <a:ext cx="9740898" cy="5962650"/>
          </a:xfrm>
          <a:custGeom>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userDrawn="1">
  <p:cSld name="29_Title Slide">
    <p:spTree>
      <p:nvGrpSpPr>
        <p:cNvPr id="1" name=""/>
        <p:cNvGrpSpPr/>
        <p:nvPr/>
      </p:nvGrpSpPr>
      <p:grpSpPr>
        <a:xfrm>
          <a:off x="0" y="0"/>
          <a:ext cx="0" cy="0"/>
        </a:xfrm>
      </p:grpSpPr>
      <p:sp>
        <p:nvSpPr>
          <p:cNvPr id="7" name="Picture Placeholder 6"/>
          <p:cNvSpPr>
            <a:spLocks noGrp="1"/>
          </p:cNvSpPr>
          <p:nvPr>
            <p:ph type="pic" sz="quarter" idx="10"/>
          </p:nvPr>
        </p:nvSpPr>
        <p:spPr>
          <a:xfrm>
            <a:off x="1127760" y="1123950"/>
            <a:ext cx="9936480" cy="4610100"/>
          </a:xfrm>
          <a:custGeom>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userDrawn="1">
  <p:cSld name="33_Title Slide">
    <p:spTree>
      <p:nvGrpSpPr>
        <p:cNvPr id="1" name=""/>
        <p:cNvGrpSpPr/>
        <p:nvPr/>
      </p:nvGrpSpPr>
      <p:grpSpPr>
        <a:xfrm>
          <a:off x="0" y="0"/>
          <a:ext cx="0" cy="0"/>
        </a:xfrm>
      </p:grpSpPr>
      <p:sp>
        <p:nvSpPr>
          <p:cNvPr id="4" name="Picture Placeholder 3"/>
          <p:cNvSpPr>
            <a:spLocks noGrp="1"/>
          </p:cNvSpPr>
          <p:nvPr>
            <p:ph type="pic" sz="quarter" idx="10"/>
          </p:nvPr>
        </p:nvSpPr>
        <p:spPr>
          <a:xfrm>
            <a:off x="0" y="1"/>
            <a:ext cx="6826172" cy="6857998"/>
          </a:xfrm>
          <a:custGeom>
            <a:gdLst>
              <a:gd name="connsiteX0" fmla="*/ 0 w 6826172"/>
              <a:gd name="connsiteY0" fmla="*/ 0 h 6857998"/>
              <a:gd name="connsiteX1" fmla="*/ 6826172 w 6826172"/>
              <a:gd name="connsiteY1" fmla="*/ 0 h 6857998"/>
              <a:gd name="connsiteX2" fmla="*/ 0 w 6826172"/>
              <a:gd name="connsiteY2" fmla="*/ 6857998 h 6857998"/>
            </a:gdLst>
            <a:cxnLst>
              <a:cxn ang="0">
                <a:pos x="connsiteX0" y="connsiteY0"/>
              </a:cxn>
              <a:cxn ang="0">
                <a:pos x="connsiteX1" y="connsiteY1"/>
              </a:cxn>
              <a:cxn ang="0">
                <a:pos x="connsiteX2" y="connsiteY2"/>
              </a:cxn>
            </a:cxnLst>
            <a:rect l="l" t="t" r="r" b="b"/>
            <a:pathLst>
              <a:path w="6826172" h="6857997">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userDrawn="1">
  <p:cSld name="3_Title Slide">
    <p:spTree>
      <p:nvGrpSpPr>
        <p:cNvPr id="1" name=""/>
        <p:cNvGrpSpPr/>
        <p:nvPr/>
      </p:nvGrpSpPr>
      <p:grpSpPr>
        <a:xfrm>
          <a:off x="0" y="0"/>
          <a: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userDrawn="1">
  <p:cSld name="48_Title Slide">
    <p:spTree>
      <p:nvGrpSpPr>
        <p:cNvPr id="1" name=""/>
        <p:cNvGrpSpPr/>
        <p:nvPr/>
      </p:nvGrpSpPr>
      <p:grpSpPr>
        <a:xfrm>
          <a:off x="0" y="0"/>
          <a:ext cx="0" cy="0"/>
        </a:xfrm>
      </p:grpSpPr>
      <p:sp>
        <p:nvSpPr>
          <p:cNvPr id="4" name="Picture Placeholder 3"/>
          <p:cNvSpPr>
            <a:spLocks noGrp="1"/>
          </p:cNvSpPr>
          <p:nvPr>
            <p:ph type="pic" sz="quarter" idx="10"/>
          </p:nvPr>
        </p:nvSpPr>
        <p:spPr>
          <a:xfrm>
            <a:off x="3452649" y="-3"/>
            <a:ext cx="8739351" cy="6858000"/>
          </a:xfrm>
          <a:custGeom>
            <a:gdLst>
              <a:gd name="connsiteX0" fmla="*/ 0 w 8739351"/>
              <a:gd name="connsiteY0" fmla="*/ 0 h 6858000"/>
              <a:gd name="connsiteX1" fmla="*/ 8739351 w 8739351"/>
              <a:gd name="connsiteY1" fmla="*/ 0 h 6858000"/>
              <a:gd name="connsiteX2" fmla="*/ 8739351 w 8739351"/>
              <a:gd name="connsiteY2" fmla="*/ 6858000 h 6858000"/>
            </a:gd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userDrawn="1">
  <p:cSld name="8_Title Slide">
    <p:spTree>
      <p:nvGrpSpPr>
        <p:cNvPr id="1" name=""/>
        <p:cNvGrpSpPr/>
        <p:nvPr/>
      </p:nvGrpSpPr>
      <p:grpSpPr>
        <a:xfrm>
          <a:off x="0" y="0"/>
          <a:ext cx="0" cy="0"/>
        </a:xfrm>
      </p:grpSpPr>
      <p:sp>
        <p:nvSpPr>
          <p:cNvPr id="11" name="Picture Placeholder 10"/>
          <p:cNvSpPr>
            <a:spLocks noGrp="1"/>
          </p:cNvSpPr>
          <p:nvPr>
            <p:ph type="pic" sz="quarter" idx="10"/>
          </p:nvPr>
        </p:nvSpPr>
        <p:spPr>
          <a:xfrm>
            <a:off x="0" y="0"/>
            <a:ext cx="12192000" cy="6858000"/>
          </a:xfrm>
          <a:custGeom>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cxnLst>
              <a:cxn ang="0">
                <a:pos x="connsiteX0" y="connsiteY0"/>
              </a:cxn>
              <a:cxn ang="0">
                <a:pos x="connsiteX1" y="connsiteY1"/>
              </a:cxn>
              <a:cxn ang="0">
                <a:pos x="connsiteX2" y="connsiteY2"/>
              </a:cxn>
              <a:cxn ang="0">
                <a:pos x="connsiteX3" y="connsiteY3"/>
              </a:cxn>
            </a:cxnLst>
            <a:rect l="l" t="t" r="r" b="b"/>
            <a:pathLst>
              <a:path w="8118763" h="2521527">
                <a:moveTo>
                  <a:pt x="0" y="0"/>
                </a:moveTo>
                <a:lnTo>
                  <a:pt x="8118764" y="0"/>
                </a:lnTo>
                <a:lnTo>
                  <a:pt x="8118764" y="2521527"/>
                </a:lnTo>
                <a:lnTo>
                  <a:pt x="0" y="2521527"/>
                </a:lnTo>
                <a:close/>
              </a:path>
            </a:pathLst>
          </a:custGeom>
        </p:spPr>
        <p:txBody>
          <a:bodyPr rtlCol="0">
            <a:noAutofit/>
          </a:bodyPr>
          <a:lstStyle/>
          <a:p>
            <a:pPr lvl="0"/>
            <a:endParaRPr lang="en-US" noProof="0"/>
          </a:p>
        </p:txBody>
      </p:sp>
    </p:spTree>
    <p:extLst>
      <p:ext uri="{BB962C8B-B14F-4D97-AF65-F5344CB8AC3E}">
        <p14:creationId xmlns:p14="http://schemas.microsoft.com/office/powerpoint/2010/main" val="449735784"/>
      </p:ext>
    </p:extLst>
  </p:cSld>
  <p:clrMapOvr>
    <a:masterClrMapping/>
  </p:clrMapOvr>
  <p:transition spd="slow">
    <p:fade/>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image" Target="../media/image1.png" /><Relationship Id="rId8"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dpi="0" rotWithShape="1">
          <a:blip r:embed="rId7">
            <a:lum/>
          </a:blip>
          <a:stretch>
            <a:fillRect/>
          </a:stretch>
        </a:blipFill>
        <a:effectLst/>
      </p:bgPr>
    </p:bg>
    <p:spTree>
      <p:nvGrpSpPr>
        <p:cNvPr id="1" name=""/>
        <p:cNvGrpSpPr/>
        <p:nvPr/>
      </p:nvGrpSpPr>
      <p:grpSpPr>
        <a:xfrm>
          <a:off x="0" y="0"/>
          <a: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10/4/24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1.xml" /><Relationship Id="rId3" Type="http://schemas.openxmlformats.org/officeDocument/2006/relationships/image" Target="../media/image2.png" /><Relationship Id="rId4" Type="http://schemas.openxmlformats.org/officeDocument/2006/relationships/image" Target="../media/image3.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xml" /><Relationship Id="rId3" Type="http://schemas.openxmlformats.org/officeDocument/2006/relationships/image" Target="../media/image4.jpeg" /><Relationship Id="rId4" Type="http://schemas.openxmlformats.org/officeDocument/2006/relationships/image" Target="../media/image5.jpeg" /><Relationship Id="rId5" Type="http://schemas.openxmlformats.org/officeDocument/2006/relationships/image" Target="../media/image6.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jpeg" /><Relationship Id="rId3" Type="http://schemas.openxmlformats.org/officeDocument/2006/relationships/image" Target="../media/image6.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3.xml" /><Relationship Id="rId3" Type="http://schemas.openxmlformats.org/officeDocument/2006/relationships/image" Target="../media/image8.jpeg" /><Relationship Id="rId4" Type="http://schemas.openxmlformats.org/officeDocument/2006/relationships/image" Target="../media/image6.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9.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10.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11.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12.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4.xml" /><Relationship Id="rId3" Type="http://schemas.openxmlformats.org/officeDocument/2006/relationships/image" Target="../media/image8.jpeg" /><Relationship Id="rId4" Type="http://schemas.openxmlformats.org/officeDocument/2006/relationships/image" Target="../media/image6.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13.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13.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14.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14.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5.xml" /><Relationship Id="rId3" Type="http://schemas.openxmlformats.org/officeDocument/2006/relationships/image" Target="../media/image8.jpeg" /><Relationship Id="rId4" Type="http://schemas.openxmlformats.org/officeDocument/2006/relationships/image" Target="../media/image6.jpe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15.jpe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6.xml" /><Relationship Id="rId3" Type="http://schemas.openxmlformats.org/officeDocument/2006/relationships/image" Target="../media/image8.jpeg" /><Relationship Id="rId4" Type="http://schemas.openxmlformats.org/officeDocument/2006/relationships/image" Target="../media/image6.jpe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16.jpe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16.jpe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17.jpeg" /><Relationship Id="rId4" Type="http://schemas.openxmlformats.org/officeDocument/2006/relationships/image" Target="../media/image18.jpeg" /><Relationship Id="rId5" Type="http://schemas.openxmlformats.org/officeDocument/2006/relationships/image" Target="../media/image19.jpeg"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20.jpe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21.jpe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22.jpeg"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23.jpeg"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24.jpeg"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25.jpeg"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7.xml" /><Relationship Id="rId3" Type="http://schemas.openxmlformats.org/officeDocument/2006/relationships/image" Target="../media/image8.jpeg" /><Relationship Id="rId4" Type="http://schemas.openxmlformats.org/officeDocument/2006/relationships/image" Target="../media/image6.jpeg"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26.jpeg"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27.jpeg"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28.jpeg"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29.jpeg"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30.jpeg"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31.jpeg"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32.jpeg"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28.jpeg"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33.jpeg"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34.jpeg"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35.jpeg" /></Relationships>
</file>

<file path=ppt/slides/_rels/slide53.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36.jpeg" /></Relationships>
</file>

<file path=ppt/slides/_rels/slide54.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37.jpeg" /></Relationships>
</file>

<file path=ppt/slides/_rels/slide55.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37.jpeg" /></Relationships>
</file>

<file path=ppt/slides/_rels/slide56.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37.jpeg" /></Relationships>
</file>

<file path=ppt/slides/_rels/slide57.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38.jpeg" /></Relationships>
</file>

<file path=ppt/slides/_rels/slide58.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8.xml" /><Relationship Id="rId3" Type="http://schemas.openxmlformats.org/officeDocument/2006/relationships/image" Target="../media/image8.jpeg" /><Relationship Id="rId4" Type="http://schemas.openxmlformats.org/officeDocument/2006/relationships/image" Target="../media/image6.jpeg" /></Relationships>
</file>

<file path=ppt/slides/_rels/slide59.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s>
</file>

<file path=ppt/slides/_rels/slide60.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s>
</file>

<file path=ppt/slides/_rels/slide61.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9.xml" /><Relationship Id="rId3" Type="http://schemas.openxmlformats.org/officeDocument/2006/relationships/image" Target="../media/image8.jpeg" /><Relationship Id="rId4" Type="http://schemas.openxmlformats.org/officeDocument/2006/relationships/image" Target="../media/image6.jpeg" /></Relationships>
</file>

<file path=ppt/slides/_rels/slide62.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s>
</file>

<file path=ppt/slides/_rels/slide63.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0.xml" /><Relationship Id="rId3" Type="http://schemas.openxmlformats.org/officeDocument/2006/relationships/image" Target="../media/image8.jpeg" /><Relationship Id="rId4" Type="http://schemas.openxmlformats.org/officeDocument/2006/relationships/image" Target="../media/image6.jpeg" /></Relationships>
</file>

<file path=ppt/slides/_rels/slide64.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39.jpeg" /><Relationship Id="rId3" Type="http://schemas.openxmlformats.org/officeDocument/2006/relationships/image" Target="../media/image40.png" /><Relationship Id="rId4" Type="http://schemas.openxmlformats.org/officeDocument/2006/relationships/image" Target="../media/image41.svg" /><Relationship Id="rId5" Type="http://schemas.openxmlformats.org/officeDocument/2006/relationships/image" Target="../media/image42.jpeg" /></Relationships>
</file>

<file path=ppt/slides/slide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8" name="Oval 17">
            <a:extLst>
              <a:ext uri="{FF2B5EF4-FFF2-40B4-BE49-F238E27FC236}">
                <a16:creationId xmlns:a16="http://schemas.microsoft.com/office/drawing/2014/main" id="{168C843E-8B27-50E0-7698-9C8142FB1997}"/>
              </a:ext>
            </a:extLst>
          </p:cNvPr>
          <p:cNvSpPr/>
          <p:nvPr/>
        </p:nvSpPr>
        <p:spPr>
          <a:xfrm>
            <a:off x="6211888" y="-720725"/>
            <a:ext cx="7624762"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ct val="0"/>
              </a:spcBef>
              <a:spcAft>
                <a:spcPct val="0"/>
              </a:spcAft>
              <a:defRPr/>
            </a:pPr>
            <a:endParaRPr lang="en-US"/>
          </a:p>
        </p:txBody>
      </p:sp>
      <p:sp>
        <p:nvSpPr>
          <p:cNvPr id="14338" name="TextBox 29">
            <a:extLst>
              <a:ext uri="{FF2B5EF4-FFF2-40B4-BE49-F238E27FC236}">
                <a16:creationId xmlns:a16="http://schemas.microsoft.com/office/drawing/2014/main" id="{2F955308-7F19-C6DE-E3D0-50A3F4151F42}"/>
              </a:ext>
            </a:extLst>
          </p:cNvPr>
          <p:cNvSpPr txBox="1">
            <a:spLocks noChangeArrowheads="1"/>
          </p:cNvSpPr>
          <p:nvPr/>
        </p:nvSpPr>
        <p:spPr bwMode="auto">
          <a:xfrm>
            <a:off x="763588" y="3794125"/>
            <a:ext cx="5216525"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b="1">
                <a:latin typeface="Alexandria" pitchFamily="2" charset="-78"/>
                <a:cs typeface="Alexandria" pitchFamily="2" charset="-78"/>
              </a:rPr>
              <a:t>Prepared by </a:t>
            </a:r>
          </a:p>
          <a:p>
            <a:pPr algn="l" rtl="0" eaLnBrk="1" hangingPunct="1">
              <a:lnSpc>
                <a:spcPct val="100000"/>
              </a:lnSpc>
              <a:spcBef>
                <a:spcPct val="0"/>
              </a:spcBef>
              <a:buFontTx/>
              <a:buNone/>
            </a:pPr>
            <a:r>
              <a:rPr lang="en-US" altLang="en-US" b="1">
                <a:latin typeface="Alexandria" pitchFamily="2" charset="-78"/>
                <a:cs typeface="Alexandria" pitchFamily="2" charset="-78"/>
              </a:rPr>
              <a:t>Dr. Mohamed Hussein</a:t>
            </a:r>
          </a:p>
          <a:p>
            <a:pPr algn="l" rtl="0" eaLnBrk="1" hangingPunct="1">
              <a:lnSpc>
                <a:spcPct val="100000"/>
              </a:lnSpc>
              <a:spcBef>
                <a:spcPct val="0"/>
              </a:spcBef>
              <a:buFontTx/>
              <a:buNone/>
            </a:pPr>
            <a:r>
              <a:rPr lang="en-US" altLang="en-US" sz="2000" b="1">
                <a:latin typeface="Alexandria" pitchFamily="2" charset="-78"/>
                <a:cs typeface="Alexandria" pitchFamily="2" charset="-78"/>
              </a:rPr>
              <a:t>Assistant Professor of Accounting </a:t>
            </a:r>
          </a:p>
        </p:txBody>
      </p:sp>
      <p:sp>
        <p:nvSpPr>
          <p:cNvPr id="14339" name="TextBox 30">
            <a:extLst>
              <a:ext uri="{FF2B5EF4-FFF2-40B4-BE49-F238E27FC236}">
                <a16:creationId xmlns:a16="http://schemas.microsoft.com/office/drawing/2014/main" id="{2079E1AD-DE4E-7DA5-C33D-D0C9E594ECE7}"/>
              </a:ext>
            </a:extLst>
          </p:cNvPr>
          <p:cNvSpPr txBox="1">
            <a:spLocks noChangeArrowheads="1"/>
          </p:cNvSpPr>
          <p:nvPr/>
        </p:nvSpPr>
        <p:spPr bwMode="auto">
          <a:xfrm>
            <a:off x="68263" y="2259013"/>
            <a:ext cx="4954587"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4400" b="1">
                <a:solidFill>
                  <a:srgbClr val="00B0F0"/>
                </a:solidFill>
                <a:latin typeface="Alexandria" pitchFamily="2" charset="-78"/>
                <a:cs typeface="Alexandria" pitchFamily="2" charset="-78"/>
              </a:rPr>
              <a:t>Introduction to Finance</a:t>
            </a:r>
          </a:p>
        </p:txBody>
      </p:sp>
      <p:sp>
        <p:nvSpPr>
          <p:cNvPr id="34" name="Rectangle: Rounded Corners 33">
            <a:extLst>
              <a:ext uri="{FF2B5EF4-FFF2-40B4-BE49-F238E27FC236}">
                <a16:creationId xmlns:a16="http://schemas.microsoft.com/office/drawing/2014/main" id="{5A455A60-4A7E-BDEE-0629-49CC8F40E34F}"/>
              </a:ext>
            </a:extLst>
          </p:cNvPr>
          <p:cNvSpPr/>
          <p:nvPr/>
        </p:nvSpPr>
        <p:spPr>
          <a:xfrm>
            <a:off x="328613" y="5565775"/>
            <a:ext cx="3517900" cy="52863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ct val="0"/>
              </a:spcBef>
              <a:spcAft>
                <a:spcPct val="0"/>
              </a:spcAft>
              <a:defRPr/>
            </a:pPr>
            <a:r>
              <a:rPr lang="en-US" sz="2800" b="1">
                <a:solidFill>
                  <a:schemeClr val="bg1"/>
                </a:solidFill>
                <a:latin typeface="Alexandria" charset="0"/>
                <a:cs typeface="Alexandria" charset="0"/>
              </a:rPr>
              <a:t>Lecture 1</a:t>
            </a:r>
          </a:p>
        </p:txBody>
      </p:sp>
      <p:sp>
        <p:nvSpPr>
          <p:cNvPr id="14341" name="TextBox 45">
            <a:extLst>
              <a:ext uri="{FF2B5EF4-FFF2-40B4-BE49-F238E27FC236}">
                <a16:creationId xmlns:a16="http://schemas.microsoft.com/office/drawing/2014/main" id="{B2D42BF5-F545-76E8-03A0-C8D4217BC599}"/>
              </a:ext>
            </a:extLst>
          </p:cNvPr>
          <p:cNvSpPr txBox="1">
            <a:spLocks noChangeArrowheads="1"/>
          </p:cNvSpPr>
          <p:nvPr/>
        </p:nvSpPr>
        <p:spPr bwMode="auto">
          <a:xfrm>
            <a:off x="328613" y="5103813"/>
            <a:ext cx="11636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2400" b="1" u="sng">
                <a:latin typeface="Sakkal Majalla" panose="02000000000000000000" pitchFamily="2" charset="-78"/>
                <a:cs typeface="Calibri" panose="020f0502020204030204" pitchFamily="34" charset="0"/>
              </a:rPr>
              <a:t>MGM237</a:t>
            </a:r>
          </a:p>
        </p:txBody>
      </p:sp>
      <p:grpSp>
        <p:nvGrpSpPr>
          <p:cNvPr id="14" name="Oval 13">
            <a:extLst>
              <a:ext uri="{FF2B5EF4-FFF2-40B4-BE49-F238E27FC236}">
                <a16:creationId xmlns:a16="http://schemas.microsoft.com/office/drawing/2014/main" id="{C6E0D08D-60C8-5147-5CAB-2BC189BB00F5}"/>
              </a:ext>
            </a:extLst>
          </p:cNvPr>
          <p:cNvGrpSpPr/>
          <p:nvPr/>
        </p:nvGrpSpPr>
        <p:grpSpPr>
          <a:xfrm>
            <a:off x="6273800" y="-330200"/>
            <a:ext cx="7353300" cy="7429500"/>
            <a:chOff x="3952" y="-208"/>
            <a:chExt cx="4632" cy="4680"/>
          </a:xfrm>
        </p:grpSpPr>
        <p:pic>
          <p:nvPicPr>
            <p:cNvPr id="14342" name="Oval 13">
              <a:extLst>
                <a:ext uri="{FF2B5EF4-FFF2-40B4-BE49-F238E27FC236}">
                  <a16:creationId xmlns:a16="http://schemas.microsoft.com/office/drawing/2014/main" id="{B07F38F0-C532-09D7-36F0-7D3966127F5E}"/>
                </a:ext>
              </a:extLst>
            </p:cNvPr>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952" y="-208"/>
              <a:ext cx="4632" cy="4680"/>
            </a:xfrm>
            <a:prstGeom prst="rect">
              <a:avLst/>
            </a:prstGeom>
            <a:noFill/>
            <a:extLst>
              <a:ext uri="{909E8E84-426E-40DD-AFC4-6F175D3DCCD1}">
                <a14:hiddenFill xmlns:a14="http://schemas.microsoft.com/office/drawing/2010/main">
                  <a:solidFill>
                    <a:srgbClr val="FFFFFF"/>
                  </a:solidFill>
                </a14:hiddenFill>
              </a:ext>
            </a:extLst>
          </p:spPr>
        </p:pic>
        <p:sp>
          <p:nvSpPr>
            <p:cNvPr id="14343" name="Text Box 7">
              <a:extLst>
                <a:ext uri="{FF2B5EF4-FFF2-40B4-BE49-F238E27FC236}">
                  <a16:creationId xmlns:a16="http://schemas.microsoft.com/office/drawing/2014/main" id="{B0E6583F-B673-B25D-0C20-A6AA427BA50C}"/>
                </a:ext>
              </a:extLst>
            </p:cNvPr>
            <p:cNvSpPr txBox="1">
              <a:spLocks noChangeArrowheads="1"/>
            </p:cNvSpPr>
            <p:nvPr/>
          </p:nvSpPr>
          <p:spPr bwMode="auto">
            <a:xfrm>
              <a:off x="4638" y="482"/>
              <a:ext cx="3261" cy="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US" altLang="en-US">
                <a:solidFill>
                  <a:srgbClr val="FFFFFF"/>
                </a:solidFill>
              </a:endParaRPr>
            </a:p>
          </p:txBody>
        </p:sp>
      </p:grpSp>
      <p:pic>
        <p:nvPicPr>
          <p:cNvPr id="14345" name="Graphic 21">
            <a:extLst>
              <a:ext uri="{FF2B5EF4-FFF2-40B4-BE49-F238E27FC236}">
                <a16:creationId xmlns:a16="http://schemas.microsoft.com/office/drawing/2014/main" id="{AF3F0665-C794-453A-3516-C37BF3846D3B}"/>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95263" y="269875"/>
            <a:ext cx="2954337"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sld>
</file>

<file path=ppt/slides/slide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232523" cy="584775"/>
          </a:xfrm>
          <a:prstGeom prst="rect">
            <a:avLst/>
          </a:prstGeom>
          <a:noFill/>
        </p:spPr>
        <p:txBody>
          <a:bodyPr wrap="none" rtlCol="0">
            <a:spAutoFit/>
          </a:bodyPr>
          <a:lstStyle/>
          <a:p>
            <a:r>
              <a:rPr lang="en-US" sz="3200" b="1">
                <a:solidFill>
                  <a:srgbClr val="00B0F0"/>
                </a:solidFill>
                <a:latin typeface="Alexandria" charset="0"/>
                <a:cs typeface="Alexandria" charset="0"/>
              </a:rPr>
              <a:t>Introduction To Finance</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Alexandria" charset="0"/>
                <a:cs typeface="Alexandria" charset="0"/>
              </a:rPr>
              <a:t>Lecture 1</a:t>
            </a:r>
          </a:p>
        </p:txBody>
      </p:sp>
      <p:sp>
        <p:nvSpPr>
          <p:cNvPr id="11" name="TextBox 10"/>
          <p:cNvSpPr txBox="1"/>
          <p:nvPr/>
        </p:nvSpPr>
        <p:spPr>
          <a:xfrm>
            <a:off x="6370224" y="4802552"/>
            <a:ext cx="3698641" cy="400110"/>
          </a:xfrm>
          <a:prstGeom prst="rect">
            <a:avLst/>
          </a:prstGeom>
          <a:noFill/>
        </p:spPr>
        <p:txBody>
          <a:bodyPr wrap="none" rtlCol="0">
            <a:spAutoFit/>
          </a:bodyPr>
          <a:lstStyle/>
          <a:p>
            <a:r>
              <a:rPr lang="en-US" sz="2000">
                <a:latin typeface="Alexandria" charset="0"/>
                <a:cs typeface="Alexandria" charset="0"/>
              </a:rPr>
              <a:t>MGM237 An Overview of Finance</a:t>
            </a:r>
          </a:p>
        </p:txBody>
      </p:sp>
      <p:sp>
        <p:nvSpPr>
          <p:cNvPr id="12" name="TextBox 11"/>
          <p:cNvSpPr txBox="1"/>
          <p:nvPr/>
        </p:nvSpPr>
        <p:spPr>
          <a:xfrm>
            <a:off x="459185" y="6187539"/>
            <a:ext cx="5925553" cy="523220"/>
          </a:xfrm>
          <a:prstGeom prst="rect">
            <a:avLst/>
          </a:prstGeom>
          <a:noFill/>
        </p:spPr>
        <p:txBody>
          <a:bodyPr wrap="square" rtlCol="0">
            <a:spAutoFit/>
          </a:bodyPr>
          <a:lstStyle/>
          <a:p>
            <a:r>
              <a:rPr lang="en-US" sz="2800" b="1">
                <a:solidFill>
                  <a:srgbClr val="00B0F0"/>
                </a:solidFill>
                <a:latin typeface="Alexandria" charset="0"/>
                <a:cs typeface="Alexandria" charset="0"/>
              </a:rPr>
              <a:t>Dr. Mohamed Hussein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3720570" cy="523220"/>
          </a:xfrm>
          <a:prstGeom prst="rect">
            <a:avLst/>
          </a:prstGeom>
          <a:noFill/>
        </p:spPr>
        <p:txBody>
          <a:bodyPr wrap="none" rtlCol="0">
            <a:spAutoFit/>
          </a:bodyPr>
          <a:lstStyle/>
          <a:p>
            <a:r>
              <a:rPr lang="en-US" sz="2800" b="1">
                <a:solidFill>
                  <a:srgbClr val="00B0F0"/>
                </a:solidFill>
                <a:latin typeface="Alexandria" charset="0"/>
                <a:cs typeface="Alexandria" charset="0"/>
              </a:rPr>
              <a:t>An Overview of Finance</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6" grpId="1"/>
    </p:bldLst>
  </p:timing>
</p:sld>
</file>

<file path=ppt/slides/slide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a:solidFill>
                  <a:srgbClr val="00B0F0"/>
                </a:solidFill>
                <a:latin typeface="Alexandria" charset="0"/>
                <a:cs typeface="Alexandria" charset="0"/>
              </a:rPr>
              <a:t>An Overview of Finance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73751" y="2450589"/>
            <a:ext cx="8172149" cy="4308872"/>
          </a:xfrm>
          <a:prstGeom prst="rect">
            <a:avLst/>
          </a:prstGeom>
          <a:noFill/>
        </p:spPr>
        <p:txBody>
          <a:bodyPr wrap="square" rtlCol="0">
            <a:spAutoFit/>
          </a:bodyPr>
          <a:lstStyle/>
          <a:p>
            <a:r>
              <a:rPr lang="en-US" sz="2000">
                <a:latin typeface="Alexandria" charset="0"/>
                <a:cs typeface="Alexandria" charset="0"/>
              </a:rPr>
              <a:t>What is Finance ?</a:t>
            </a:r>
          </a:p>
          <a:p>
            <a:endParaRPr lang="en-US" sz="2000">
              <a:latin typeface="Alexandria" charset="0"/>
              <a:cs typeface="Alexandria"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n-US" sz="2000">
                <a:latin typeface="Alexandria" charset="0"/>
                <a:cs typeface="Alexandria" charset="0"/>
              </a:rPr>
              <a:t>Areas of Finance</a:t>
            </a:r>
          </a:p>
          <a:p>
            <a:endParaRPr lang="en-US" sz="2000">
              <a:latin typeface="Alexandria" charset="0"/>
              <a:cs typeface="Alexandria" charset="0"/>
            </a:endParaRPr>
          </a:p>
          <a:p>
            <a:r>
              <a:rPr lang="en-US" sz="2000">
                <a:latin typeface="Alexandria" charset="0"/>
                <a:cs typeface="Alexandria" charset="0"/>
              </a:rPr>
              <a:t>Finance Versus Economics and Accounting</a:t>
            </a:r>
          </a:p>
          <a:p>
            <a:endParaRPr lang="en-US" sz="2000">
              <a:latin typeface="Alexandria" charset="0"/>
            </a:endParaRPr>
          </a:p>
          <a:p>
            <a:r>
              <a:rPr lang="en-US" sz="2000">
                <a:latin typeface="Alexandria" charset="0"/>
              </a:rPr>
              <a:t>Forms of Business Organization </a:t>
            </a:r>
          </a:p>
          <a:p>
            <a:endParaRPr lang="en-US" sz="2000">
              <a:latin typeface="Alexandria" charset="0"/>
            </a:endParaRPr>
          </a:p>
          <a:p>
            <a:r>
              <a:rPr lang="en-US" sz="2000">
                <a:latin typeface="Alexandria" charset="0"/>
              </a:rPr>
              <a:t>The Main Financial Goal: Creating Value for Investors</a:t>
            </a:r>
          </a:p>
          <a:p>
            <a:endParaRPr lang="en-US" sz="2000">
              <a:latin typeface="Alexandria" charset="0"/>
            </a:endParaRPr>
          </a:p>
          <a:p>
            <a:r>
              <a:rPr lang="en-US" sz="2000">
                <a:latin typeface="Alexandria" charset="0"/>
              </a:rPr>
              <a:t>Stockholder–Manager Conflicts</a:t>
            </a:r>
          </a:p>
          <a:p>
            <a:endParaRPr lang="en-US" sz="2000">
              <a:latin typeface="Alexandria" charset="0"/>
            </a:endParaRPr>
          </a:p>
          <a:p>
            <a:r>
              <a:rPr lang="en-US" sz="2000">
                <a:latin typeface="Alexandria" charset="0"/>
              </a:rPr>
              <a:t> Stockholder–Debtholder Conflicts</a:t>
            </a:r>
          </a:p>
          <a:p>
            <a:endParaRPr lang="en-US" sz="140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473752" y="1599946"/>
            <a:ext cx="91692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1</a:t>
            </a:r>
          </a:p>
        </p:txBody>
      </p:sp>
      <p:pic>
        <p:nvPicPr>
          <p:cNvPr id="6" name="Graphic 21"/>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What Is Finance?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889001" y="2391844"/>
            <a:ext cx="5589210" cy="3170099"/>
          </a:xfrm>
          <a:prstGeom prst="rect">
            <a:avLst/>
          </a:prstGeom>
          <a:noFill/>
        </p:spPr>
        <p:txBody>
          <a:bodyPr wrap="square" rtlCol="0">
            <a:spAutoFit/>
          </a:bodyPr>
          <a:lstStyle/>
          <a:p>
            <a:r>
              <a:rPr lang="en-US" sz="2400"/>
              <a:t>Finance is the study </a:t>
            </a:r>
            <a:r>
              <a:rPr lang="en-US" sz="2400" b="1"/>
              <a:t>and management of money</a:t>
            </a:r>
            <a:r>
              <a:rPr lang="en-US" sz="2400"/>
              <a:t>, </a:t>
            </a:r>
            <a:r>
              <a:rPr lang="en-US" sz="2400" b="1"/>
              <a:t>investments</a:t>
            </a:r>
            <a:r>
              <a:rPr lang="en-US" sz="2400"/>
              <a:t>, and other </a:t>
            </a:r>
            <a:r>
              <a:rPr lang="en-US" sz="2400" b="1"/>
              <a:t>financial instruments. </a:t>
            </a:r>
          </a:p>
          <a:p>
            <a:r>
              <a:rPr lang="en-US" sz="2400"/>
              <a:t>It involves the </a:t>
            </a:r>
            <a:r>
              <a:rPr lang="en-US" sz="2400" b="1"/>
              <a:t>processes</a:t>
            </a:r>
            <a:r>
              <a:rPr lang="en-US" sz="2400"/>
              <a:t> of </a:t>
            </a:r>
            <a:r>
              <a:rPr lang="en-US" sz="2400" b="1"/>
              <a:t>raising capital</a:t>
            </a:r>
            <a:r>
              <a:rPr lang="en-US" sz="2400"/>
              <a:t>, </a:t>
            </a:r>
            <a:r>
              <a:rPr lang="en-US" sz="2400" b="1"/>
              <a:t>managing assets</a:t>
            </a:r>
            <a:r>
              <a:rPr lang="en-US" sz="2400"/>
              <a:t>, and </a:t>
            </a:r>
            <a:r>
              <a:rPr lang="en-US" sz="2400" b="1"/>
              <a:t>making decisions </a:t>
            </a:r>
            <a:r>
              <a:rPr lang="en-US" sz="2400"/>
              <a:t>about how to </a:t>
            </a:r>
            <a:r>
              <a:rPr lang="en-US" sz="2400" b="1"/>
              <a:t>allocate resources to optimize returns and minimize risks</a:t>
            </a:r>
            <a:r>
              <a:rPr lang="en-US" sz="2400"/>
              <a:t>. </a:t>
            </a:r>
          </a:p>
          <a:p>
            <a:endParaRPr lang="en-US" sz="1600">
              <a:latin typeface="Alexandria" charset="0"/>
              <a:cs typeface="Alexandria" charset="0"/>
            </a:endParaRPr>
          </a:p>
          <a:p>
            <a:endParaRPr lang="en-US" sz="1600">
              <a:latin typeface="Alexandria" charset="0"/>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erson holding a tablet and a digital tablet&#10;&#10;Description automatically generated">
            <a:extLst>
              <a:ext uri="{FF2B5EF4-FFF2-40B4-BE49-F238E27FC236}">
                <a16:creationId xmlns:a16="http://schemas.microsoft.com/office/drawing/2014/main" id="{2280825A-8CEF-7853-404C-6A803AEB03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66819" y="1920723"/>
            <a:ext cx="3907972" cy="3710819"/>
          </a:xfrm>
          <a:prstGeom prst="rect">
            <a:avLst/>
          </a:prstGeom>
        </p:spPr>
      </p:pic>
    </p:spTree>
    <p:extLst>
      <p:ext uri="{BB962C8B-B14F-4D97-AF65-F5344CB8AC3E}">
        <p14:creationId xmlns:p14="http://schemas.microsoft.com/office/powerpoint/2010/main" val="15181286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What Is Finance?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855133" y="2095405"/>
            <a:ext cx="6382657" cy="3293209"/>
          </a:xfrm>
          <a:prstGeom prst="rect">
            <a:avLst/>
          </a:prstGeom>
          <a:noFill/>
        </p:spPr>
        <p:txBody>
          <a:bodyPr wrap="square" rtlCol="0">
            <a:spAutoFit/>
          </a:bodyPr>
          <a:lstStyle/>
          <a:p>
            <a:r>
              <a:rPr lang="en-US" sz="2000">
                <a:latin typeface="Alexandria" charset="0"/>
                <a:cs typeface="Alexandria" charset="0"/>
              </a:rPr>
              <a:t>Finance encompasses a broad range of activities, including:</a:t>
            </a:r>
          </a:p>
          <a:p>
            <a:pPr marL="342900" indent="-342900">
              <a:buFont typeface="Arial" panose="020b0604020202020204" pitchFamily="34" charset="0"/>
              <a:buChar char="•"/>
            </a:pPr>
            <a:r>
              <a:rPr lang="en-US" sz="2400" b="1"/>
              <a:t>Personal Finance: </a:t>
            </a:r>
            <a:r>
              <a:rPr lang="en-US" sz="2400"/>
              <a:t>Managing individual or household budgets, savings, investments, and debt.</a:t>
            </a:r>
          </a:p>
          <a:p>
            <a:pPr marL="342900" indent="-342900">
              <a:buFont typeface="Arial" panose="020b0604020202020204" pitchFamily="34" charset="0"/>
              <a:buChar char="•"/>
            </a:pPr>
            <a:r>
              <a:rPr lang="en-US" sz="2400" b="1"/>
              <a:t>Corporate Finance: </a:t>
            </a:r>
            <a:r>
              <a:rPr lang="en-US" sz="2400"/>
              <a:t>Focusing on the financial decisions made by businesses, including capital structure, investment strategy, and financing decisions.</a:t>
            </a: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collage of a couple of people sitting at a desk&#10;&#10;Description automatically generated">
            <a:extLst>
              <a:ext uri="{FF2B5EF4-FFF2-40B4-BE49-F238E27FC236}">
                <a16:creationId xmlns:a16="http://schemas.microsoft.com/office/drawing/2014/main" id="{7E2D0B93-FF2D-6BE9-BDEE-28BA2075D7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40385" y="1897967"/>
            <a:ext cx="3877733" cy="3877733"/>
          </a:xfrm>
          <a:prstGeom prst="rect">
            <a:avLst/>
          </a:prstGeom>
        </p:spPr>
      </p:pic>
    </p:spTree>
    <p:extLst>
      <p:ext uri="{BB962C8B-B14F-4D97-AF65-F5344CB8AC3E}">
        <p14:creationId xmlns:p14="http://schemas.microsoft.com/office/powerpoint/2010/main" val="27168711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What Is Finance?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855133" y="2095405"/>
            <a:ext cx="6121400" cy="3785652"/>
          </a:xfrm>
          <a:prstGeom prst="rect">
            <a:avLst/>
          </a:prstGeom>
          <a:noFill/>
        </p:spPr>
        <p:txBody>
          <a:bodyPr wrap="square" rtlCol="0">
            <a:spAutoFit/>
          </a:bodyPr>
          <a:lstStyle/>
          <a:p>
            <a:pPr marL="342900" indent="-342900">
              <a:buFont typeface="Arial" panose="020b0604020202020204" pitchFamily="34" charset="0"/>
              <a:buChar char="•"/>
            </a:pPr>
            <a:r>
              <a:rPr lang="en-US" sz="2400" b="1"/>
              <a:t>Public Finance: </a:t>
            </a:r>
            <a:r>
              <a:rPr lang="en-US" sz="2400"/>
              <a:t>Involves government expenditures, taxation, and budgeting to manage public funds and infrastructure investments.</a:t>
            </a:r>
          </a:p>
          <a:p>
            <a:pPr marL="342900" indent="-342900">
              <a:buFont typeface="Arial" panose="020b0604020202020204" pitchFamily="34" charset="0"/>
              <a:buChar char="•"/>
            </a:pPr>
            <a:r>
              <a:rPr lang="en-US" sz="2400" b="1"/>
              <a:t>Financial Markets</a:t>
            </a:r>
            <a:r>
              <a:rPr lang="en-US" sz="2400"/>
              <a:t>: Where financial instruments, such as stocks, bonds, and derivatives, are traded.</a:t>
            </a:r>
          </a:p>
          <a:p>
            <a:r>
              <a:rPr lang="en-US" sz="2400"/>
              <a:t>Overall, finance seeks to optimize the allocation of funds to achieve objectives such as profitability, liquidity, and solvency.</a:t>
            </a: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a building and various graphs&#10;&#10;Description automatically generated with medium confidence">
            <a:extLst>
              <a:ext uri="{FF2B5EF4-FFF2-40B4-BE49-F238E27FC236}">
                <a16:creationId xmlns:a16="http://schemas.microsoft.com/office/drawing/2014/main" id="{CC672BB7-0E70-FA54-B6D2-61ABB442C4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01561" y="1896635"/>
            <a:ext cx="3948131" cy="3948131"/>
          </a:xfrm>
          <a:prstGeom prst="rect">
            <a:avLst/>
          </a:prstGeom>
        </p:spPr>
      </p:pic>
    </p:spTree>
    <p:extLst>
      <p:ext uri="{BB962C8B-B14F-4D97-AF65-F5344CB8AC3E}">
        <p14:creationId xmlns:p14="http://schemas.microsoft.com/office/powerpoint/2010/main" val="24258169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7000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What Is Finance?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821267" y="2061138"/>
            <a:ext cx="5071533" cy="3046988"/>
          </a:xfrm>
          <a:prstGeom prst="rect">
            <a:avLst/>
          </a:prstGeom>
          <a:noFill/>
        </p:spPr>
        <p:txBody>
          <a:bodyPr wrap="square" rtlCol="0">
            <a:spAutoFit/>
          </a:bodyPr>
          <a:lstStyle/>
          <a:p>
            <a:r>
              <a:rPr lang="en-US" sz="2400"/>
              <a:t>Finance is defined by Webster’s Dictionary as “the system that includes the circulation of money, the granting of credit, the making of investments, and the provision of banking facilities.” </a:t>
            </a:r>
          </a:p>
          <a:p>
            <a:r>
              <a:rPr lang="en-US" sz="2400"/>
              <a:t>Finance has many facets, which makes it difficult to provide one concise definition. </a:t>
            </a:r>
            <a:endParaRPr lang="ar-EG" sz="2400"/>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lobe with many different icons around it&#10;&#10;Description automatically generated with medium confidence">
            <a:extLst>
              <a:ext uri="{FF2B5EF4-FFF2-40B4-BE49-F238E27FC236}">
                <a16:creationId xmlns:a16="http://schemas.microsoft.com/office/drawing/2014/main" id="{94D8749E-9471-3027-1397-79552452A6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98229" y="2061138"/>
            <a:ext cx="3708400" cy="3708400"/>
          </a:xfrm>
          <a:prstGeom prst="rect">
            <a:avLst/>
          </a:prstGeom>
        </p:spPr>
      </p:pic>
    </p:spTree>
    <p:extLst>
      <p:ext uri="{BB962C8B-B14F-4D97-AF65-F5344CB8AC3E}">
        <p14:creationId xmlns:p14="http://schemas.microsoft.com/office/powerpoint/2010/main" val="2237956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6074259" cy="52322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Key Components of Finance: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942308" y="2003166"/>
            <a:ext cx="10541000" cy="4708981"/>
          </a:xfrm>
          <a:prstGeom prst="rect">
            <a:avLst/>
          </a:prstGeom>
          <a:noFill/>
        </p:spPr>
        <p:txBody>
          <a:bodyPr wrap="square" rtlCol="0">
            <a:spAutoFit/>
          </a:bodyPr>
          <a:lstStyle/>
          <a:p>
            <a:endParaRPr lang="en-US" sz="2000">
              <a:latin typeface="Alexandria" charset="0"/>
              <a:cs typeface="Alexandria" charset="0"/>
            </a:endParaRPr>
          </a:p>
          <a:p>
            <a:r>
              <a:rPr lang="en-US" sz="2400" b="1"/>
              <a:t>Circulation of Money:</a:t>
            </a:r>
            <a:endParaRPr lang="en-US" sz="2400"/>
          </a:p>
          <a:p>
            <a:pPr>
              <a:buFont typeface="Arial" panose="020b0604020202020204" pitchFamily="34" charset="0"/>
              <a:buChar char="•"/>
            </a:pPr>
            <a:r>
              <a:rPr lang="en-US" sz="2400"/>
              <a:t>Involves the movement of funds between individuals, businesses, and financial institutions.</a:t>
            </a:r>
          </a:p>
          <a:p>
            <a:pPr>
              <a:buFont typeface="Arial" panose="020b0604020202020204" pitchFamily="34" charset="0"/>
              <a:buChar char="•"/>
            </a:pPr>
            <a:r>
              <a:rPr lang="en-US" sz="2400"/>
              <a:t>Facilitates economic activities by ensuring that money flows smoothly within the economy.</a:t>
            </a:r>
          </a:p>
          <a:p>
            <a:r>
              <a:rPr lang="en-US" sz="2400" b="1"/>
              <a:t>Granting of Credit:</a:t>
            </a:r>
            <a:endParaRPr lang="en-US" sz="2400"/>
          </a:p>
          <a:p>
            <a:pPr>
              <a:buFont typeface="Arial" panose="020b0604020202020204" pitchFamily="34" charset="0"/>
              <a:buChar char="•"/>
            </a:pPr>
            <a:r>
              <a:rPr lang="en-US" sz="2400"/>
              <a:t>Pertains to the provision of loans and credit facilities to individuals and businesses.</a:t>
            </a:r>
          </a:p>
          <a:p>
            <a:pPr>
              <a:buFont typeface="Arial" panose="020b0604020202020204" pitchFamily="34" charset="0"/>
              <a:buChar char="•"/>
            </a:pPr>
            <a:r>
              <a:rPr lang="en-US" sz="2400"/>
              <a:t>Enables consumers to make purchases and businesses to invest and expand operations without needing immediate capital.</a:t>
            </a:r>
          </a:p>
          <a:p>
            <a:endParaRPr lang="en-US" sz="1600"/>
          </a:p>
          <a:p>
            <a:endParaRPr lang="en-US" sz="1600"/>
          </a:p>
          <a:p>
            <a:endParaRPr lang="en-US" sz="1600">
              <a:latin typeface="Alexandria" charset="0"/>
              <a:cs typeface="Alexandria" charset="0"/>
            </a:endParaRPr>
          </a:p>
          <a:p>
            <a:endParaRPr lang="en-US" sz="1600">
              <a:latin typeface="Alexandria" charset="0"/>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136671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6074259" cy="52322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Key Components of Finance: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942307" y="2003166"/>
            <a:ext cx="11041683" cy="4339650"/>
          </a:xfrm>
          <a:prstGeom prst="rect">
            <a:avLst/>
          </a:prstGeom>
          <a:noFill/>
        </p:spPr>
        <p:txBody>
          <a:bodyPr wrap="square" rtlCol="0">
            <a:spAutoFit/>
          </a:bodyPr>
          <a:lstStyle/>
          <a:p>
            <a:endParaRPr lang="en-US" sz="2000">
              <a:latin typeface="Alexandria" charset="0"/>
              <a:cs typeface="Alexandria" charset="0"/>
            </a:endParaRPr>
          </a:p>
          <a:p>
            <a:r>
              <a:rPr lang="en-US" sz="2400" b="1"/>
              <a:t>Making of Investments:</a:t>
            </a:r>
            <a:endParaRPr lang="en-US" sz="2400"/>
          </a:p>
          <a:p>
            <a:pPr>
              <a:buFont typeface="Arial" panose="020b0604020202020204" pitchFamily="34" charset="0"/>
              <a:buChar char="•"/>
            </a:pPr>
            <a:r>
              <a:rPr lang="en-US" sz="2400"/>
              <a:t>Involves allocating funds into various assets such as stocks, bonds, real estate, and other investment vehicles.</a:t>
            </a:r>
          </a:p>
          <a:p>
            <a:pPr>
              <a:buFont typeface="Arial" panose="020b0604020202020204" pitchFamily="34" charset="0"/>
              <a:buChar char="•"/>
            </a:pPr>
            <a:r>
              <a:rPr lang="en-US" sz="2400"/>
              <a:t>Aims to generate returns and grow wealth over time.</a:t>
            </a:r>
          </a:p>
          <a:p>
            <a:r>
              <a:rPr lang="en-US" sz="2400" b="1"/>
              <a:t>Provision of Banking Facilities:</a:t>
            </a:r>
            <a:endParaRPr lang="en-US" sz="2400"/>
          </a:p>
          <a:p>
            <a:pPr>
              <a:buFont typeface="Arial" panose="020b0604020202020204" pitchFamily="34" charset="0"/>
              <a:buChar char="•"/>
            </a:pPr>
            <a:r>
              <a:rPr lang="en-US" sz="2400"/>
              <a:t>Encompasses a range of services provided by banks and financial institutions, including checking and savings accounts, mortgages, and financial advising.</a:t>
            </a:r>
          </a:p>
          <a:p>
            <a:pPr>
              <a:buFont typeface="Arial" panose="020b0604020202020204" pitchFamily="34" charset="0"/>
              <a:buChar char="•"/>
            </a:pPr>
            <a:r>
              <a:rPr lang="en-US" sz="2400"/>
              <a:t>Supports both personal and business financial needs.</a:t>
            </a:r>
          </a:p>
          <a:p>
            <a:endParaRPr lang="en-US" sz="1600"/>
          </a:p>
          <a:p>
            <a:endParaRPr lang="en-US" sz="1600"/>
          </a:p>
          <a:p>
            <a:endParaRPr lang="en-US" sz="1600">
              <a:latin typeface="Alexandria" charset="0"/>
              <a:cs typeface="Alexandria" charset="0"/>
            </a:endParaRPr>
          </a:p>
          <a:p>
            <a:endParaRPr lang="en-US" sz="1600">
              <a:latin typeface="Alexandria" charset="0"/>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672478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A6A9C8D6-AF1B-8552-DC9D-31FA74DACBE9}"/>
            </a:ext>
          </a:extLst>
        </p:cNvPr>
        <p:cNvGrpSpPr/>
        <p:nvPr/>
      </p:nvGrpSpPr>
      <p:grpSpPr>
        <a:xfrm>
          <a:off x="0" y="0"/>
          <a:ext cx="0" cy="0"/>
        </a:xfrm>
      </p:grpSpPr>
      <p:pic>
        <p:nvPicPr>
          <p:cNvPr id="5" name="Picture Placeholder 4">
            <a:extLst>
              <a:ext uri="{FF2B5EF4-FFF2-40B4-BE49-F238E27FC236}">
                <a16:creationId xmlns:a16="http://schemas.microsoft.com/office/drawing/2014/main" id="{6DAF4A09-30D2-7A12-9DD4-36098A73A38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F894633-B8C2-1081-C4EF-750AAA8C148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66BC842F-2C5B-7139-A5CE-B7C55CD1B18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23EF95B-1CE3-6457-7B48-1A35AC8F57DE}"/>
              </a:ext>
            </a:extLst>
          </p:cNvPr>
          <p:cNvSpPr txBox="1"/>
          <p:nvPr/>
        </p:nvSpPr>
        <p:spPr>
          <a:xfrm>
            <a:off x="4689259" y="1412953"/>
            <a:ext cx="4113898" cy="460375"/>
          </a:xfrm>
          <a:prstGeom prst="rect">
            <a:avLst/>
          </a:prstGeom>
          <a:noFill/>
        </p:spPr>
        <p:txBody>
          <a:bodyPr wrap="square" rtlCol="0">
            <a:spAutoFit/>
          </a:bodyPr>
          <a:lstStyle/>
          <a:p>
            <a:r>
              <a:rPr lang="en-US" sz="2400" b="1">
                <a:solidFill>
                  <a:srgbClr val="00B0F0"/>
                </a:solidFill>
                <a:latin typeface="Alexandria" charset="0"/>
                <a:cs typeface="Alexandria" charset="0"/>
              </a:rPr>
              <a:t>An Overview of Finance</a:t>
            </a:r>
          </a:p>
        </p:txBody>
      </p:sp>
      <p:sp>
        <p:nvSpPr>
          <p:cNvPr id="28" name="Rectangle 27">
            <a:extLst>
              <a:ext uri="{FF2B5EF4-FFF2-40B4-BE49-F238E27FC236}">
                <a16:creationId xmlns:a16="http://schemas.microsoft.com/office/drawing/2014/main" id="{AB480294-BEB9-9429-8D04-1605B03D22A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1D77F89-061B-9CC8-D36A-972632005214}"/>
              </a:ext>
            </a:extLst>
          </p:cNvPr>
          <p:cNvSpPr txBox="1"/>
          <p:nvPr/>
        </p:nvSpPr>
        <p:spPr>
          <a:xfrm>
            <a:off x="3473751" y="2450589"/>
            <a:ext cx="8172149" cy="4308872"/>
          </a:xfrm>
          <a:prstGeom prst="rect">
            <a:avLst/>
          </a:prstGeom>
          <a:noFill/>
        </p:spPr>
        <p:txBody>
          <a:bodyPr wrap="square" rtlCol="0">
            <a:spAutoFit/>
          </a:bodyPr>
          <a:lstStyle/>
          <a:p>
            <a:r>
              <a:rPr lang="en-US" sz="2000" strike="sngStrike">
                <a:latin typeface="Alexandria" charset="0"/>
                <a:cs typeface="Alexandria" charset="0"/>
              </a:rPr>
              <a:t>What is Finance ?</a:t>
            </a:r>
          </a:p>
          <a:p>
            <a:endParaRPr lang="en-US" sz="2000">
              <a:latin typeface="Alexandria" charset="0"/>
              <a:cs typeface="Alexandria"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n-US" sz="2000">
                <a:latin typeface="Alexandria" charset="0"/>
                <a:cs typeface="Alexandria" charset="0"/>
              </a:rPr>
              <a:t>Areas of Finance</a:t>
            </a:r>
          </a:p>
          <a:p>
            <a:endParaRPr lang="en-US" sz="2000">
              <a:latin typeface="Alexandria" charset="0"/>
              <a:cs typeface="Alexandria" charset="0"/>
            </a:endParaRPr>
          </a:p>
          <a:p>
            <a:r>
              <a:rPr lang="en-US" sz="2000">
                <a:latin typeface="Alexandria" charset="0"/>
                <a:cs typeface="Alexandria" charset="0"/>
              </a:rPr>
              <a:t>Finance Versus Economics and Accounting</a:t>
            </a:r>
          </a:p>
          <a:p>
            <a:endParaRPr lang="en-US" sz="2000">
              <a:latin typeface="Alexandria" charset="0"/>
            </a:endParaRPr>
          </a:p>
          <a:p>
            <a:r>
              <a:rPr lang="en-US" sz="2000">
                <a:latin typeface="Alexandria" charset="0"/>
              </a:rPr>
              <a:t>Forms of Business Organization </a:t>
            </a:r>
          </a:p>
          <a:p>
            <a:endParaRPr lang="en-US" sz="2000">
              <a:latin typeface="Alexandria" charset="0"/>
            </a:endParaRPr>
          </a:p>
          <a:p>
            <a:r>
              <a:rPr lang="en-US" sz="2000">
                <a:latin typeface="Alexandria" charset="0"/>
              </a:rPr>
              <a:t>The Main Financial Goal: Creating Value for Investors</a:t>
            </a:r>
          </a:p>
          <a:p>
            <a:endParaRPr lang="en-US" sz="2000">
              <a:latin typeface="Alexandria" charset="0"/>
            </a:endParaRPr>
          </a:p>
          <a:p>
            <a:r>
              <a:rPr lang="en-US" sz="2000">
                <a:latin typeface="Alexandria" charset="0"/>
              </a:rPr>
              <a:t>Stockholder–Manager Conflicts</a:t>
            </a:r>
          </a:p>
          <a:p>
            <a:endParaRPr lang="en-US" sz="2000">
              <a:latin typeface="Alexandria" charset="0"/>
            </a:endParaRPr>
          </a:p>
          <a:p>
            <a:r>
              <a:rPr lang="en-US" sz="2000">
                <a:latin typeface="Alexandria" charset="0"/>
              </a:rPr>
              <a:t> Stockholder–Debtholder Conflicts</a:t>
            </a:r>
          </a:p>
          <a:p>
            <a:endParaRPr lang="en-US" sz="1400">
              <a:latin typeface="Alexandria" charset="0"/>
              <a:cs typeface="Alexandria" charset="0"/>
            </a:endParaRPr>
          </a:p>
        </p:txBody>
      </p:sp>
      <p:sp>
        <p:nvSpPr>
          <p:cNvPr id="32" name="Rectangle 31">
            <a:extLst>
              <a:ext uri="{FF2B5EF4-FFF2-40B4-BE49-F238E27FC236}">
                <a16:creationId xmlns:a16="http://schemas.microsoft.com/office/drawing/2014/main" id="{41D62C7E-A611-ACC0-C4B5-BA4804342328}"/>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BEEE8C4E-C4F7-30DD-586E-B9A6118E7CD9}"/>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61F1E809-8A37-CFA8-10D5-24FCAB507503}"/>
              </a:ext>
            </a:extLst>
          </p:cNvPr>
          <p:cNvSpPr txBox="1"/>
          <p:nvPr/>
        </p:nvSpPr>
        <p:spPr>
          <a:xfrm>
            <a:off x="3473752" y="1599946"/>
            <a:ext cx="91692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1</a:t>
            </a:r>
          </a:p>
        </p:txBody>
      </p:sp>
      <p:pic>
        <p:nvPicPr>
          <p:cNvPr id="6" name="Graphic 21">
            <a:extLst>
              <a:ext uri="{FF2B5EF4-FFF2-40B4-BE49-F238E27FC236}">
                <a16:creationId xmlns:a16="http://schemas.microsoft.com/office/drawing/2014/main" id="{18473DAF-6FB2-A3C4-C154-1A57950901EF}"/>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70116017"/>
      </p:ext>
    </p:extLst>
  </p:cSld>
  <p:clrMapOvr>
    <a:masterClrMapping/>
  </p:clrMapOvr>
  <p:transition/>
  <p:timing/>
</p:sld>
</file>

<file path=ppt/slides/slide1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Areas OF Finance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889001" y="2000139"/>
            <a:ext cx="6411685" cy="4154984"/>
          </a:xfrm>
          <a:prstGeom prst="rect">
            <a:avLst/>
          </a:prstGeom>
          <a:noFill/>
        </p:spPr>
        <p:txBody>
          <a:bodyPr wrap="square" rtlCol="0">
            <a:spAutoFit/>
          </a:bodyPr>
          <a:lstStyle/>
          <a:p>
            <a:r>
              <a:rPr lang="en-US" sz="2400">
                <a:cs typeface="Alexandria" charset="0"/>
              </a:rPr>
              <a:t>Finance as taught in universities is generally divided into three areas: </a:t>
            </a:r>
            <a:endParaRPr lang="ar-EG" sz="2400">
              <a:cs typeface="Alexandria" charset="0"/>
            </a:endParaRPr>
          </a:p>
          <a:p>
            <a:pPr marL="457200" indent="-457200">
              <a:buAutoNum type="arabicParenBoth"/>
            </a:pPr>
            <a:r>
              <a:rPr lang="en-US" sz="2400">
                <a:cs typeface="Alexandria" charset="0"/>
              </a:rPr>
              <a:t>Financial</a:t>
            </a:r>
            <a:r>
              <a:rPr lang="ar-EG" sz="2400">
                <a:cs typeface="Alexandria" charset="0"/>
              </a:rPr>
              <a:t> </a:t>
            </a:r>
            <a:r>
              <a:rPr lang="en-US" sz="2400">
                <a:cs typeface="Alexandria" charset="0"/>
              </a:rPr>
              <a:t>management</a:t>
            </a:r>
            <a:r>
              <a:rPr lang="ar-EG" sz="2400">
                <a:cs typeface="Alexandria" charset="0"/>
              </a:rPr>
              <a:t>.</a:t>
            </a:r>
          </a:p>
          <a:p>
            <a:pPr marL="457200" indent="-457200">
              <a:buAutoNum type="arabicParenBoth"/>
            </a:pPr>
            <a:r>
              <a:rPr lang="en-US" sz="2400">
                <a:cs typeface="Alexandria" charset="0"/>
              </a:rPr>
              <a:t>capital markets</a:t>
            </a:r>
            <a:r>
              <a:rPr lang="ar-EG" sz="2400">
                <a:cs typeface="Alexandria" charset="0"/>
              </a:rPr>
              <a:t>.</a:t>
            </a:r>
          </a:p>
          <a:p>
            <a:pPr marL="457200" indent="-457200">
              <a:buAutoNum type="arabicParenBoth"/>
            </a:pPr>
            <a:r>
              <a:rPr lang="en-US" sz="2400">
                <a:cs typeface="Alexandria" charset="0"/>
              </a:rPr>
              <a:t>investments.</a:t>
            </a:r>
          </a:p>
          <a:p>
            <a:r>
              <a:rPr lang="en-US" sz="2400" b="1">
                <a:solidFill>
                  <a:srgbClr val="F58221"/>
                </a:solidFill>
                <a:cs typeface="Alexandria" charset="0"/>
              </a:rPr>
              <a:t>Financial management</a:t>
            </a:r>
            <a:r>
              <a:rPr lang="en-US" sz="2400">
                <a:cs typeface="Alexandria" charset="0"/>
              </a:rPr>
              <a:t>, also called corporate finance, focuses on decisions relating to how much and what types of assets to acquire, how to raise the capital</a:t>
            </a:r>
          </a:p>
          <a:p>
            <a:r>
              <a:rPr lang="en-US" sz="2400">
                <a:cs typeface="Alexandria" charset="0"/>
              </a:rPr>
              <a:t>needed to purchase assets, and how to run the firm to maximize its value.</a:t>
            </a: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financial management and capital/major city markets">
            <a:extLst>
              <a:ext uri="{FF2B5EF4-FFF2-40B4-BE49-F238E27FC236}">
                <a16:creationId xmlns:a16="http://schemas.microsoft.com/office/drawing/2014/main" id="{B253FF9E-903F-E0D7-1DE5-DCE8BF70BF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53993" y="2000140"/>
            <a:ext cx="3895699" cy="3737841"/>
          </a:xfrm>
          <a:prstGeom prst="rect">
            <a:avLst/>
          </a:prstGeom>
        </p:spPr>
      </p:pic>
    </p:spTree>
    <p:extLst>
      <p:ext uri="{BB962C8B-B14F-4D97-AF65-F5344CB8AC3E}">
        <p14:creationId xmlns:p14="http://schemas.microsoft.com/office/powerpoint/2010/main" val="5991049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73393" y="975974"/>
            <a:ext cx="8237014" cy="52322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Financial Management (Corporate Finance)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889000" y="2024034"/>
            <a:ext cx="10541000" cy="4031873"/>
          </a:xfrm>
          <a:prstGeom prst="rect">
            <a:avLst/>
          </a:prstGeom>
          <a:noFill/>
        </p:spPr>
        <p:txBody>
          <a:bodyPr wrap="square" rtlCol="0">
            <a:spAutoFit/>
          </a:bodyPr>
          <a:lstStyle/>
          <a:p>
            <a:r>
              <a:rPr lang="en-US" sz="2400" b="1"/>
              <a:t>Key Areas:</a:t>
            </a:r>
            <a:endParaRPr lang="en-US" sz="2400"/>
          </a:p>
          <a:p>
            <a:pPr>
              <a:buFont typeface="Arial" panose="020b0604020202020204" pitchFamily="34" charset="0"/>
              <a:buChar char="•"/>
            </a:pPr>
            <a:r>
              <a:rPr lang="en-US" sz="2400" b="1"/>
              <a:t>Operational Management:</a:t>
            </a:r>
            <a:endParaRPr lang="en-US" sz="2400"/>
          </a:p>
          <a:p>
            <a:pPr marL="742950" lvl="1" indent="-285750">
              <a:buFont typeface="Arial" panose="020b0604020202020204" pitchFamily="34" charset="0"/>
              <a:buChar char="•"/>
            </a:pPr>
            <a:r>
              <a:rPr lang="en-US" sz="2400"/>
              <a:t>Managing the company's financial operations to ensure efficiency and profitability.</a:t>
            </a:r>
          </a:p>
          <a:p>
            <a:pPr marL="742950" lvl="1" indent="-285750">
              <a:buFont typeface="Arial" panose="020b0604020202020204" pitchFamily="34" charset="0"/>
              <a:buChar char="•"/>
            </a:pPr>
            <a:r>
              <a:rPr lang="en-US" sz="2400"/>
              <a:t>Implementing budgeting processes, financial reporting, and performance monitoring to maintain and enhance the company's financial health.</a:t>
            </a:r>
          </a:p>
          <a:p>
            <a:r>
              <a:rPr lang="en-US" sz="2400" b="1"/>
              <a:t>Objectives:</a:t>
            </a:r>
            <a:endParaRPr lang="en-US" sz="2400"/>
          </a:p>
          <a:p>
            <a:pPr>
              <a:buFont typeface="Arial" panose="020b0604020202020204" pitchFamily="34" charset="0"/>
              <a:buChar char="•"/>
            </a:pPr>
            <a:r>
              <a:rPr lang="en-US" sz="2400"/>
              <a:t>Optimize the capital structure to balance debt and equity.</a:t>
            </a:r>
          </a:p>
          <a:p>
            <a:pPr>
              <a:buFont typeface="Arial" panose="020b0604020202020204" pitchFamily="34" charset="0"/>
              <a:buChar char="•"/>
            </a:pPr>
            <a:r>
              <a:rPr lang="en-US" sz="2400"/>
              <a:t>Ensure sufficient liquidity to meet short-term obligations.</a:t>
            </a:r>
          </a:p>
          <a:p>
            <a:pPr>
              <a:buFont typeface="Arial" panose="020b0604020202020204" pitchFamily="34" charset="0"/>
              <a:buChar char="•"/>
            </a:pPr>
            <a:r>
              <a:rPr lang="en-US" sz="2400"/>
              <a:t>Enhance shareholder value through strategic financial decisions.</a:t>
            </a:r>
          </a:p>
          <a:p>
            <a:endParaRPr lang="en-US" sz="1600">
              <a:latin typeface="Alexandria" charset="0"/>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590277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115065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73393" y="975974"/>
            <a:ext cx="8237014" cy="52322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Financial Management (Corporate Finance)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889000" y="1998453"/>
            <a:ext cx="10812720" cy="4154984"/>
          </a:xfrm>
          <a:prstGeom prst="rect">
            <a:avLst/>
          </a:prstGeom>
          <a:noFill/>
        </p:spPr>
        <p:txBody>
          <a:bodyPr wrap="square" rtlCol="0">
            <a:spAutoFit/>
          </a:bodyPr>
          <a:lstStyle/>
          <a:p>
            <a:r>
              <a:rPr lang="en-US" sz="2400" b="1"/>
              <a:t>Key Areas:</a:t>
            </a:r>
            <a:endParaRPr lang="en-US" sz="2400"/>
          </a:p>
          <a:p>
            <a:pPr>
              <a:buFont typeface="Arial" panose="020b0604020202020204" pitchFamily="34" charset="0"/>
              <a:buChar char="•"/>
            </a:pPr>
            <a:r>
              <a:rPr lang="en-US" sz="2400" b="1"/>
              <a:t>Asset Acquisition:</a:t>
            </a:r>
            <a:endParaRPr lang="en-US" sz="2400"/>
          </a:p>
          <a:p>
            <a:pPr marL="742950" lvl="1" indent="-285750">
              <a:buFont typeface="Arial" panose="020b0604020202020204" pitchFamily="34" charset="0"/>
              <a:buChar char="•"/>
            </a:pPr>
            <a:r>
              <a:rPr lang="en-US" sz="2400"/>
              <a:t>Determining the types and amounts of assets the company needs to acquire to achieve its business objectives.</a:t>
            </a:r>
          </a:p>
          <a:p>
            <a:pPr marL="742950" lvl="1" indent="-285750">
              <a:buFont typeface="Arial" panose="020b0604020202020204" pitchFamily="34" charset="0"/>
              <a:buChar char="•"/>
            </a:pPr>
            <a:r>
              <a:rPr lang="en-US" sz="2400"/>
              <a:t>Evaluating potential investments in assets such as machinery, technology, real estate, and other capital goods.</a:t>
            </a:r>
          </a:p>
          <a:p>
            <a:pPr>
              <a:buFont typeface="Arial" panose="020b0604020202020204" pitchFamily="34" charset="0"/>
              <a:buChar char="•"/>
            </a:pPr>
            <a:r>
              <a:rPr lang="en-US" sz="2400" b="1"/>
              <a:t>Capital Raising:</a:t>
            </a:r>
            <a:endParaRPr lang="en-US" sz="2400"/>
          </a:p>
          <a:p>
            <a:pPr marL="742950" lvl="1" indent="-285750">
              <a:buFont typeface="Arial" panose="020b0604020202020204" pitchFamily="34" charset="0"/>
              <a:buChar char="•"/>
            </a:pPr>
            <a:r>
              <a:rPr lang="en-US" sz="2400"/>
              <a:t>Identifying and securing the necessary capital to purchase assets.</a:t>
            </a:r>
          </a:p>
          <a:p>
            <a:pPr marL="742950" lvl="1" indent="-285750">
              <a:buFont typeface="Arial" panose="020b0604020202020204" pitchFamily="34" charset="0"/>
              <a:buChar char="•"/>
            </a:pPr>
            <a:r>
              <a:rPr lang="en-US" sz="2400"/>
              <a:t>Deciding between different sources of financing, such as equity (issuing stocks), debt (taking loans or issuing bonds), or internal funds (retained earnings).</a:t>
            </a:r>
          </a:p>
          <a:p>
            <a:endParaRPr lang="en-US" sz="2400">
              <a:latin typeface="Alexandria" charset="0"/>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207431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Areas OF Finance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889000" y="2062715"/>
            <a:ext cx="6578600" cy="3785652"/>
          </a:xfrm>
          <a:prstGeom prst="rect">
            <a:avLst/>
          </a:prstGeom>
          <a:noFill/>
        </p:spPr>
        <p:txBody>
          <a:bodyPr wrap="square" rtlCol="0">
            <a:spAutoFit/>
          </a:bodyPr>
          <a:lstStyle/>
          <a:p>
            <a:r>
              <a:rPr lang="en-US" sz="2400" b="1">
                <a:solidFill>
                  <a:srgbClr val="F58221"/>
                </a:solidFill>
                <a:latin typeface="Calibri" panose="020f0502020204030204" pitchFamily="34" charset="0"/>
                <a:cs typeface="Calibri" panose="020f0502020204030204" pitchFamily="34" charset="0"/>
              </a:rPr>
              <a:t>Capital markets </a:t>
            </a:r>
            <a:r>
              <a:rPr lang="en-US" sz="2400">
                <a:latin typeface="Calibri" panose="020f0502020204030204" pitchFamily="34" charset="0"/>
                <a:cs typeface="Calibri" panose="020f0502020204030204" pitchFamily="34" charset="0"/>
              </a:rPr>
              <a:t>relate to the markets where interest rates, along with stock</a:t>
            </a:r>
          </a:p>
          <a:p>
            <a:r>
              <a:rPr lang="en-US" sz="2400">
                <a:latin typeface="Calibri" panose="020f0502020204030204" pitchFamily="34" charset="0"/>
                <a:cs typeface="Calibri" panose="020f0502020204030204" pitchFamily="34" charset="0"/>
              </a:rPr>
              <a:t>and bond prices, are determined. Also studied here are the financial institutions that supply capital to businesses. Banks, investment banks, stockbrokers,</a:t>
            </a:r>
          </a:p>
          <a:p>
            <a:r>
              <a:rPr lang="en-US" sz="2400">
                <a:latin typeface="Calibri" panose="020f0502020204030204" pitchFamily="34" charset="0"/>
                <a:cs typeface="Calibri" panose="020f0502020204030204" pitchFamily="34" charset="0"/>
              </a:rPr>
              <a:t>mutual funds, insurance companies, and the like bring together “savers” who</a:t>
            </a:r>
          </a:p>
          <a:p>
            <a:r>
              <a:rPr lang="en-US" sz="2400">
                <a:latin typeface="Calibri" panose="020f0502020204030204" pitchFamily="34" charset="0"/>
                <a:cs typeface="Calibri" panose="020f0502020204030204" pitchFamily="34" charset="0"/>
              </a:rPr>
              <a:t>have money to invest and businesses, individuals, and other entities that need capital for various purposes.</a:t>
            </a: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diagram of financial management and capital/major city markets">
            <a:extLst>
              <a:ext uri="{FF2B5EF4-FFF2-40B4-BE49-F238E27FC236}">
                <a16:creationId xmlns:a16="http://schemas.microsoft.com/office/drawing/2014/main" id="{2D29D097-DDB9-C053-9E2E-A97BD8F903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67600" y="2000140"/>
            <a:ext cx="3782092" cy="3737841"/>
          </a:xfrm>
          <a:prstGeom prst="rect">
            <a:avLst/>
          </a:prstGeom>
        </p:spPr>
      </p:pic>
    </p:spTree>
    <p:extLst>
      <p:ext uri="{BB962C8B-B14F-4D97-AF65-F5344CB8AC3E}">
        <p14:creationId xmlns:p14="http://schemas.microsoft.com/office/powerpoint/2010/main" val="36385665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73393" y="975974"/>
            <a:ext cx="8237014" cy="523220"/>
          </a:xfrm>
          <a:prstGeom prst="rect">
            <a:avLst/>
          </a:prstGeom>
          <a:noFill/>
        </p:spPr>
        <p:txBody>
          <a:bodyPr wrap="square" rtlCol="0">
            <a:spAutoFit/>
          </a:bodyPr>
          <a:lstStyle/>
          <a:p>
            <a:r>
              <a:rPr lang="en-US" sz="2800" b="1">
                <a:solidFill>
                  <a:schemeClr val="accent1"/>
                </a:solidFill>
                <a:latin typeface="Alexandria" charset="0"/>
                <a:cs typeface="Alexandria" charset="0"/>
              </a:rPr>
              <a:t>Capital Markets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889000" y="2024034"/>
            <a:ext cx="10541000" cy="4154984"/>
          </a:xfrm>
          <a:prstGeom prst="rect">
            <a:avLst/>
          </a:prstGeom>
          <a:noFill/>
        </p:spPr>
        <p:txBody>
          <a:bodyPr wrap="square" rtlCol="0">
            <a:spAutoFit/>
          </a:bodyPr>
          <a:lstStyle/>
          <a:p>
            <a:r>
              <a:rPr lang="en-US" sz="2400" b="1"/>
              <a:t>Focus:</a:t>
            </a:r>
            <a:r>
              <a:rPr lang="en-US" sz="2400"/>
              <a:t> Capital Markets pertain to the venues where financial securities such as stocks and bonds are issued and traded. This area involves understanding how interest rates and security prices are determined and the role of various financial institutions in facilitating the flow of capital.</a:t>
            </a:r>
          </a:p>
          <a:p>
            <a:r>
              <a:rPr lang="en-US" sz="2400" b="1"/>
              <a:t>Key Areas:</a:t>
            </a:r>
            <a:endParaRPr lang="en-US" sz="2400"/>
          </a:p>
          <a:p>
            <a:pPr>
              <a:buFont typeface="Arial" panose="020b0604020202020204" pitchFamily="34" charset="0"/>
              <a:buChar char="•"/>
            </a:pPr>
            <a:r>
              <a:rPr lang="en-US" sz="2400" b="1"/>
              <a:t>Interest Rates and Security Pricing:</a:t>
            </a:r>
            <a:endParaRPr lang="en-US" sz="2400"/>
          </a:p>
          <a:p>
            <a:pPr marL="742950" lvl="1" indent="-285750">
              <a:buFont typeface="Arial" panose="020b0604020202020204" pitchFamily="34" charset="0"/>
              <a:buChar char="•"/>
            </a:pPr>
            <a:r>
              <a:rPr lang="en-US" sz="2400"/>
              <a:t>Analyzing how interest rates are set and how they influence the pricing of financial instruments like bonds and stocks.</a:t>
            </a:r>
          </a:p>
          <a:p>
            <a:pPr marL="742950" lvl="1" indent="-285750">
              <a:buFont typeface="Arial" panose="020b0604020202020204" pitchFamily="34" charset="0"/>
              <a:buChar char="•"/>
            </a:pPr>
            <a:r>
              <a:rPr lang="en-US" sz="2400"/>
              <a:t>Understanding the factors that drive supply and demand in the markets, thereby affecting asset prices.</a:t>
            </a:r>
          </a:p>
          <a:p>
            <a:endParaRPr lang="en-US" sz="2400">
              <a:latin typeface="Alexandria" charset="0"/>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705530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73393" y="975974"/>
            <a:ext cx="8237014" cy="523220"/>
          </a:xfrm>
          <a:prstGeom prst="rect">
            <a:avLst/>
          </a:prstGeom>
          <a:noFill/>
        </p:spPr>
        <p:txBody>
          <a:bodyPr wrap="square" rtlCol="0">
            <a:spAutoFit/>
          </a:bodyPr>
          <a:lstStyle/>
          <a:p>
            <a:r>
              <a:rPr lang="en-US" sz="2800" b="1">
                <a:solidFill>
                  <a:schemeClr val="accent1"/>
                </a:solidFill>
                <a:latin typeface="Alexandria" charset="0"/>
                <a:cs typeface="Alexandria" charset="0"/>
              </a:rPr>
              <a:t>Capital Markets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sp>
        <p:nvSpPr>
          <p:cNvPr id="48" name="TextBox 47"/>
          <p:cNvSpPr txBox="1"/>
          <p:nvPr/>
        </p:nvSpPr>
        <p:spPr>
          <a:xfrm>
            <a:off x="889000" y="2024034"/>
            <a:ext cx="10541000" cy="3046988"/>
          </a:xfrm>
          <a:prstGeom prst="rect">
            <a:avLst/>
          </a:prstGeom>
          <a:noFill/>
        </p:spPr>
        <p:txBody>
          <a:bodyPr wrap="square" rtlCol="0">
            <a:spAutoFit/>
          </a:bodyPr>
          <a:lstStyle/>
          <a:p>
            <a:r>
              <a:rPr lang="en-US" sz="2400" b="1"/>
              <a:t>Key Areas:</a:t>
            </a:r>
            <a:endParaRPr lang="en-US" sz="2400"/>
          </a:p>
          <a:p>
            <a:pPr>
              <a:buFont typeface="Arial" panose="020b0604020202020204" pitchFamily="34" charset="0"/>
              <a:buChar char="•"/>
            </a:pPr>
            <a:r>
              <a:rPr lang="en-US" sz="2400" b="1"/>
              <a:t>Financial Institutions:</a:t>
            </a:r>
            <a:endParaRPr lang="en-US" sz="2400"/>
          </a:p>
          <a:p>
            <a:pPr marL="742950" lvl="1" indent="-285750">
              <a:buFont typeface="Arial" panose="020b0604020202020204" pitchFamily="34" charset="0"/>
              <a:buChar char="•"/>
            </a:pPr>
            <a:r>
              <a:rPr lang="en-US" sz="2400"/>
              <a:t>Studying the roles of different financial institutions, including banks, investment banks, stockbrokers, mutual funds, and insurance companies.</a:t>
            </a:r>
          </a:p>
          <a:p>
            <a:pPr marL="742950" lvl="1" indent="-285750">
              <a:buFont typeface="Arial" panose="020b0604020202020204" pitchFamily="34" charset="0"/>
              <a:buChar char="•"/>
            </a:pPr>
            <a:r>
              <a:rPr lang="en-US" sz="2400"/>
              <a:t>Understanding how these institutions mobilize savings from individuals ("savers") and channel them to businesses, individuals, and other entities in need of capital.</a:t>
            </a:r>
          </a:p>
          <a:p>
            <a:endParaRPr lang="en-US" sz="2400">
              <a:latin typeface="Alexandria" charset="0"/>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575701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73393" y="975974"/>
            <a:ext cx="8237014" cy="523220"/>
          </a:xfrm>
          <a:prstGeom prst="rect">
            <a:avLst/>
          </a:prstGeom>
          <a:noFill/>
        </p:spPr>
        <p:txBody>
          <a:bodyPr wrap="square" rtlCol="0">
            <a:spAutoFit/>
          </a:bodyPr>
          <a:lstStyle/>
          <a:p>
            <a:r>
              <a:rPr lang="en-US" sz="2800" b="1">
                <a:solidFill>
                  <a:schemeClr val="accent1"/>
                </a:solidFill>
                <a:latin typeface="Alexandria" charset="0"/>
                <a:cs typeface="Alexandria" charset="0"/>
              </a:rPr>
              <a:t>Capital Markets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sp>
        <p:nvSpPr>
          <p:cNvPr id="48" name="TextBox 47"/>
          <p:cNvSpPr txBox="1"/>
          <p:nvPr/>
        </p:nvSpPr>
        <p:spPr>
          <a:xfrm>
            <a:off x="889000" y="2024034"/>
            <a:ext cx="10541000" cy="4524315"/>
          </a:xfrm>
          <a:prstGeom prst="rect">
            <a:avLst/>
          </a:prstGeom>
          <a:noFill/>
        </p:spPr>
        <p:txBody>
          <a:bodyPr wrap="square" rtlCol="0">
            <a:spAutoFit/>
          </a:bodyPr>
          <a:lstStyle/>
          <a:p>
            <a:r>
              <a:rPr lang="en-US" sz="2400" b="1"/>
              <a:t>Key Areas:</a:t>
            </a:r>
            <a:endParaRPr lang="en-US" sz="2400"/>
          </a:p>
          <a:p>
            <a:pPr>
              <a:buFont typeface="Arial" panose="020b0604020202020204" pitchFamily="34" charset="0"/>
              <a:buChar char="•"/>
            </a:pPr>
            <a:r>
              <a:rPr lang="en-US" sz="2400" b="1"/>
              <a:t>Market Dynamics:</a:t>
            </a:r>
            <a:endParaRPr lang="en-US" sz="2400"/>
          </a:p>
          <a:p>
            <a:pPr marL="742950" lvl="1" indent="-285750">
              <a:buFont typeface="Arial" panose="020b0604020202020204" pitchFamily="34" charset="0"/>
              <a:buChar char="•"/>
            </a:pPr>
            <a:r>
              <a:rPr lang="en-US" sz="2400"/>
              <a:t>Exploring how information, regulations, and economic indicators impact capital markets.</a:t>
            </a:r>
          </a:p>
          <a:p>
            <a:pPr marL="742950" lvl="1" indent="-285750">
              <a:buFont typeface="Arial" panose="020b0604020202020204" pitchFamily="34" charset="0"/>
              <a:buChar char="•"/>
            </a:pPr>
            <a:r>
              <a:rPr lang="en-US" sz="2400"/>
              <a:t>Analyzing market trends, investor behavior, and the impact of global events on financial markets.</a:t>
            </a:r>
          </a:p>
          <a:p>
            <a:r>
              <a:rPr lang="en-US" sz="2400" b="1"/>
              <a:t>Objectives:</a:t>
            </a:r>
            <a:endParaRPr lang="en-US" sz="2400"/>
          </a:p>
          <a:p>
            <a:pPr>
              <a:buFont typeface="Arial" panose="020b0604020202020204" pitchFamily="34" charset="0"/>
              <a:buChar char="•"/>
            </a:pPr>
            <a:r>
              <a:rPr lang="en-US" sz="2400"/>
              <a:t>Facilitate efficient allocation of capital within the economy.</a:t>
            </a:r>
          </a:p>
          <a:p>
            <a:pPr>
              <a:buFont typeface="Arial" panose="020b0604020202020204" pitchFamily="34" charset="0"/>
              <a:buChar char="•"/>
            </a:pPr>
            <a:r>
              <a:rPr lang="en-US" sz="2400"/>
              <a:t>Provide mechanisms for risk management and liquidity.</a:t>
            </a:r>
          </a:p>
          <a:p>
            <a:pPr>
              <a:buFont typeface="Arial" panose="020b0604020202020204" pitchFamily="34" charset="0"/>
              <a:buChar char="•"/>
            </a:pPr>
            <a:r>
              <a:rPr lang="en-US" sz="2400"/>
              <a:t>Support economic growth by enabling businesses to raise funds for expansion and innovation.</a:t>
            </a:r>
          </a:p>
          <a:p>
            <a:endParaRPr lang="en-US" sz="2400">
              <a:latin typeface="Alexandria" charset="0"/>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413009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275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Areas OF Finance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859972" y="2031938"/>
            <a:ext cx="6310085" cy="3416320"/>
          </a:xfrm>
          <a:prstGeom prst="rect">
            <a:avLst/>
          </a:prstGeom>
          <a:noFill/>
        </p:spPr>
        <p:txBody>
          <a:bodyPr wrap="square" rtlCol="0">
            <a:spAutoFit/>
          </a:bodyPr>
          <a:lstStyle/>
          <a:p>
            <a:r>
              <a:rPr lang="en-US" sz="2400" b="1">
                <a:solidFill>
                  <a:srgbClr val="F58221"/>
                </a:solidFill>
                <a:latin typeface="Calibri" panose="020f0502020204030204" pitchFamily="34" charset="0"/>
                <a:cs typeface="Calibri" panose="020f0502020204030204" pitchFamily="34" charset="0"/>
              </a:rPr>
              <a:t>Investments</a:t>
            </a:r>
            <a:r>
              <a:rPr lang="en-US" sz="2400">
                <a:latin typeface="Calibri" panose="020f0502020204030204" pitchFamily="34" charset="0"/>
                <a:cs typeface="Calibri" panose="020f0502020204030204" pitchFamily="34" charset="0"/>
              </a:rPr>
              <a:t>, relate to decisions concerning stocks and bonds and include a</a:t>
            </a:r>
            <a:r>
              <a:rPr lang="ar-EG" sz="2400">
                <a:latin typeface="Calibri" panose="020f0502020204030204" pitchFamily="34" charset="0"/>
                <a:cs typeface="Calibri" panose="020f0502020204030204" pitchFamily="34" charset="0"/>
              </a:rPr>
              <a:t> </a:t>
            </a:r>
            <a:r>
              <a:rPr lang="en-US" sz="2400">
                <a:latin typeface="Calibri" panose="020f0502020204030204" pitchFamily="34" charset="0"/>
                <a:cs typeface="Calibri" panose="020f0502020204030204" pitchFamily="34" charset="0"/>
              </a:rPr>
              <a:t>number of activities:</a:t>
            </a:r>
            <a:endParaRPr lang="ar-EG" sz="2400">
              <a:latin typeface="Calibri" panose="020f0502020204030204" pitchFamily="34" charset="0"/>
              <a:cs typeface="Calibri" panose="020f0502020204030204" pitchFamily="34" charset="0"/>
            </a:endParaRPr>
          </a:p>
          <a:p>
            <a:r>
              <a:rPr lang="en-US" sz="2400">
                <a:latin typeface="Calibri" panose="020f0502020204030204" pitchFamily="34" charset="0"/>
                <a:cs typeface="Calibri" panose="020f0502020204030204" pitchFamily="34" charset="0"/>
              </a:rPr>
              <a:t>(1) Security analysis deals with finding the proper values of</a:t>
            </a:r>
            <a:r>
              <a:rPr lang="ar-EG" sz="2400">
                <a:latin typeface="Calibri" panose="020f0502020204030204" pitchFamily="34" charset="0"/>
                <a:cs typeface="Calibri" panose="020f0502020204030204" pitchFamily="34" charset="0"/>
              </a:rPr>
              <a:t> </a:t>
            </a:r>
            <a:r>
              <a:rPr lang="en-US" sz="2400">
                <a:latin typeface="Calibri" panose="020f0502020204030204" pitchFamily="34" charset="0"/>
                <a:cs typeface="Calibri" panose="020f0502020204030204" pitchFamily="34" charset="0"/>
              </a:rPr>
              <a:t>individual securities (i.e., stocks and bonds).</a:t>
            </a:r>
          </a:p>
          <a:p>
            <a:r>
              <a:rPr lang="en-US" sz="2400">
                <a:latin typeface="Calibri" panose="020f0502020204030204" pitchFamily="34" charset="0"/>
                <a:cs typeface="Calibri" panose="020f0502020204030204" pitchFamily="34" charset="0"/>
              </a:rPr>
              <a:t>(2) Portfolio theory deals with the best way to structure portfolios, or “baskets,” of stocks and bonds. </a:t>
            </a: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diagram of financial management and capital/major city markets">
            <a:extLst>
              <a:ext uri="{FF2B5EF4-FFF2-40B4-BE49-F238E27FC236}">
                <a16:creationId xmlns:a16="http://schemas.microsoft.com/office/drawing/2014/main" id="{6AD44D38-6854-9526-91DA-5B0BD9E866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524" y="2031938"/>
            <a:ext cx="3436168" cy="3706043"/>
          </a:xfrm>
          <a:prstGeom prst="rect">
            <a:avLst/>
          </a:prstGeom>
        </p:spPr>
      </p:pic>
    </p:spTree>
    <p:extLst>
      <p:ext uri="{BB962C8B-B14F-4D97-AF65-F5344CB8AC3E}">
        <p14:creationId xmlns:p14="http://schemas.microsoft.com/office/powerpoint/2010/main" val="24538674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Areas OF Finance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855133" y="2327819"/>
            <a:ext cx="5985934" cy="2677656"/>
          </a:xfrm>
          <a:prstGeom prst="rect">
            <a:avLst/>
          </a:prstGeom>
          <a:noFill/>
        </p:spPr>
        <p:txBody>
          <a:bodyPr wrap="square" rtlCol="0">
            <a:spAutoFit/>
          </a:bodyPr>
          <a:lstStyle/>
          <a:p>
            <a:r>
              <a:rPr lang="en-US" sz="2400">
                <a:latin typeface="Calibri" panose="020f0502020204030204" pitchFamily="34" charset="0"/>
                <a:cs typeface="Calibri" panose="020f0502020204030204" pitchFamily="34" charset="0"/>
              </a:rPr>
              <a:t>Rational investors want to hold diversified portfolios in order to limit risks, so choosing a properly balanced portfolio is an important issue for any investor. </a:t>
            </a:r>
          </a:p>
          <a:p>
            <a:r>
              <a:rPr lang="en-US" sz="2400">
                <a:latin typeface="Calibri" panose="020f0502020204030204" pitchFamily="34" charset="0"/>
                <a:cs typeface="Calibri" panose="020f0502020204030204" pitchFamily="34" charset="0"/>
              </a:rPr>
              <a:t>(3) Market analysis deals with the issue of whether stock and bond markets at any given time are “too high,” “too low,” or “about right.”</a:t>
            </a: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diagram of financial management and capital/major city markets">
            <a:extLst>
              <a:ext uri="{FF2B5EF4-FFF2-40B4-BE49-F238E27FC236}">
                <a16:creationId xmlns:a16="http://schemas.microsoft.com/office/drawing/2014/main" id="{6AD44D38-6854-9526-91DA-5B0BD9E866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524" y="2031938"/>
            <a:ext cx="3436168" cy="3706043"/>
          </a:xfrm>
          <a:prstGeom prst="rect">
            <a:avLst/>
          </a:prstGeom>
        </p:spPr>
      </p:pic>
    </p:spTree>
    <p:extLst>
      <p:ext uri="{BB962C8B-B14F-4D97-AF65-F5344CB8AC3E}">
        <p14:creationId xmlns:p14="http://schemas.microsoft.com/office/powerpoint/2010/main" val="42944677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73393" y="975974"/>
            <a:ext cx="8237014" cy="523220"/>
          </a:xfrm>
          <a:prstGeom prst="rect">
            <a:avLst/>
          </a:prstGeom>
          <a:noFill/>
        </p:spPr>
        <p:txBody>
          <a:bodyPr wrap="square" rtlCol="0">
            <a:spAutoFit/>
          </a:bodyPr>
          <a:lstStyle/>
          <a:p>
            <a:r>
              <a:rPr lang="en-US" sz="2800" b="1">
                <a:solidFill>
                  <a:schemeClr val="accent1"/>
                </a:solidFill>
                <a:latin typeface="Alexandria" charset="0"/>
                <a:cs typeface="Alexandria" charset="0"/>
              </a:rPr>
              <a:t>Investments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889000" y="2024034"/>
            <a:ext cx="10541000" cy="4154984"/>
          </a:xfrm>
          <a:prstGeom prst="rect">
            <a:avLst/>
          </a:prstGeom>
          <a:noFill/>
        </p:spPr>
        <p:txBody>
          <a:bodyPr wrap="square" rtlCol="0">
            <a:spAutoFit/>
          </a:bodyPr>
          <a:lstStyle/>
          <a:p>
            <a:r>
              <a:rPr lang="en-US" sz="2400" b="1"/>
              <a:t>Focus:</a:t>
            </a:r>
            <a:r>
              <a:rPr lang="en-US" sz="2400"/>
              <a:t> The Investments area concentrates on how individuals and institutions allocate their capital into various financial instruments to achieve desired returns. It involves analyzing different types of investment vehicles, assessing their risk and return profiles, and making informed investment decisions.</a:t>
            </a:r>
          </a:p>
          <a:p>
            <a:r>
              <a:rPr lang="en-US" sz="2400" b="1"/>
              <a:t>Key Areas:</a:t>
            </a:r>
            <a:endParaRPr lang="en-US" sz="2400"/>
          </a:p>
          <a:p>
            <a:pPr>
              <a:buFont typeface="Arial" panose="020b0604020202020204" pitchFamily="34" charset="0"/>
              <a:buChar char="•"/>
            </a:pPr>
            <a:r>
              <a:rPr lang="en-US" sz="2400" b="1"/>
              <a:t>Investment Vehicles:</a:t>
            </a:r>
            <a:endParaRPr lang="en-US" sz="2400"/>
          </a:p>
          <a:p>
            <a:pPr marL="742950" lvl="1" indent="-285750">
              <a:buFont typeface="Arial" panose="020b0604020202020204" pitchFamily="34" charset="0"/>
              <a:buChar char="•"/>
            </a:pPr>
            <a:r>
              <a:rPr lang="en-US" sz="2400"/>
              <a:t>Studying a range of investment options including stocks, bonds, real estate, mutual funds, exchange-traded funds (ETFs), and alternative investments.</a:t>
            </a:r>
          </a:p>
          <a:p>
            <a:pPr marL="742950" lvl="1" indent="-285750">
              <a:buFont typeface="Arial" panose="020b0604020202020204" pitchFamily="34" charset="0"/>
              <a:buChar char="•"/>
            </a:pPr>
            <a:r>
              <a:rPr lang="en-US" sz="2400"/>
              <a:t>Understanding the characteristics, advantages, and disadvantages of each investment type.</a:t>
            </a:r>
          </a:p>
          <a:p>
            <a:endParaRPr lang="en-US" sz="2400">
              <a:latin typeface="Alexandria" charset="0"/>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643620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73393" y="975974"/>
            <a:ext cx="8237014" cy="523220"/>
          </a:xfrm>
          <a:prstGeom prst="rect">
            <a:avLst/>
          </a:prstGeom>
          <a:noFill/>
        </p:spPr>
        <p:txBody>
          <a:bodyPr wrap="square" rtlCol="0">
            <a:spAutoFit/>
          </a:bodyPr>
          <a:lstStyle/>
          <a:p>
            <a:r>
              <a:rPr lang="en-US" sz="2800" b="1">
                <a:solidFill>
                  <a:schemeClr val="accent1"/>
                </a:solidFill>
                <a:latin typeface="Alexandria" charset="0"/>
                <a:cs typeface="Alexandria" charset="0"/>
              </a:rPr>
              <a:t>Investments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889000" y="2024034"/>
            <a:ext cx="10541000" cy="3785652"/>
          </a:xfrm>
          <a:prstGeom prst="rect">
            <a:avLst/>
          </a:prstGeom>
          <a:noFill/>
        </p:spPr>
        <p:txBody>
          <a:bodyPr wrap="square" rtlCol="0">
            <a:spAutoFit/>
          </a:bodyPr>
          <a:lstStyle/>
          <a:p>
            <a:r>
              <a:rPr lang="en-US" sz="2400" b="1"/>
              <a:t>Portfolio Management:</a:t>
            </a:r>
            <a:endParaRPr lang="en-US" sz="2400"/>
          </a:p>
          <a:p>
            <a:pPr>
              <a:buFont typeface="Arial" panose="020b0604020202020204" pitchFamily="34" charset="0"/>
              <a:buChar char="•"/>
            </a:pPr>
            <a:r>
              <a:rPr lang="en-US" sz="2400"/>
              <a:t>Learning how to construct and manage investment portfolios to optimize returns while managing risk.</a:t>
            </a:r>
          </a:p>
          <a:p>
            <a:pPr>
              <a:buFont typeface="Arial" panose="020b0604020202020204" pitchFamily="34" charset="0"/>
              <a:buChar char="•"/>
            </a:pPr>
            <a:r>
              <a:rPr lang="en-US" sz="2400"/>
              <a:t>Implementing diversification strategies to spread risk across different asset classes and securities.</a:t>
            </a:r>
          </a:p>
          <a:p>
            <a:r>
              <a:rPr lang="en-US" sz="2400" b="1"/>
              <a:t>Risk and Return Analysis:</a:t>
            </a:r>
            <a:endParaRPr lang="en-US" sz="2400"/>
          </a:p>
          <a:p>
            <a:pPr>
              <a:buFont typeface="Arial" panose="020b0604020202020204" pitchFamily="34" charset="0"/>
              <a:buChar char="•"/>
            </a:pPr>
            <a:r>
              <a:rPr lang="en-US" sz="2400"/>
              <a:t>Evaluating the relationship between risk and expected returns.</a:t>
            </a:r>
          </a:p>
          <a:p>
            <a:pPr>
              <a:buFont typeface="Arial" panose="020b0604020202020204" pitchFamily="34" charset="0"/>
              <a:buChar char="•"/>
            </a:pPr>
            <a:r>
              <a:rPr lang="en-US" sz="2400"/>
              <a:t>Utilizing financial models and metrics to assess the performance of investments and make data-driven decisions.</a:t>
            </a:r>
          </a:p>
          <a:p>
            <a:endParaRPr lang="en-US" sz="2400">
              <a:latin typeface="Alexandria" charset="0"/>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366047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108444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73393" y="975974"/>
            <a:ext cx="8237014" cy="523220"/>
          </a:xfrm>
          <a:prstGeom prst="rect">
            <a:avLst/>
          </a:prstGeom>
          <a:noFill/>
        </p:spPr>
        <p:txBody>
          <a:bodyPr wrap="square" rtlCol="0">
            <a:spAutoFit/>
          </a:bodyPr>
          <a:lstStyle/>
          <a:p>
            <a:r>
              <a:rPr lang="en-US" sz="2800" b="1">
                <a:solidFill>
                  <a:schemeClr val="accent1"/>
                </a:solidFill>
                <a:latin typeface="Alexandria" charset="0"/>
                <a:cs typeface="Alexandria" charset="0"/>
              </a:rPr>
              <a:t>Investments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889000" y="2024034"/>
            <a:ext cx="10812720" cy="3785652"/>
          </a:xfrm>
          <a:prstGeom prst="rect">
            <a:avLst/>
          </a:prstGeom>
          <a:noFill/>
        </p:spPr>
        <p:txBody>
          <a:bodyPr wrap="square" rtlCol="0">
            <a:spAutoFit/>
          </a:bodyPr>
          <a:lstStyle/>
          <a:p>
            <a:r>
              <a:rPr lang="en-US" sz="2400" b="1"/>
              <a:t>Portfolio Management:</a:t>
            </a:r>
            <a:endParaRPr lang="en-US" sz="2400"/>
          </a:p>
          <a:p>
            <a:pPr>
              <a:buFont typeface="Arial" panose="020b0604020202020204" pitchFamily="34" charset="0"/>
              <a:buChar char="•"/>
            </a:pPr>
            <a:r>
              <a:rPr lang="en-US" sz="2400"/>
              <a:t>Learning how to construct and manage investment portfolios to optimize returns while managing risk.</a:t>
            </a:r>
          </a:p>
          <a:p>
            <a:pPr>
              <a:buFont typeface="Arial" panose="020b0604020202020204" pitchFamily="34" charset="0"/>
              <a:buChar char="•"/>
            </a:pPr>
            <a:r>
              <a:rPr lang="en-US" sz="2400"/>
              <a:t>Implementing diversification strategies to spread risk across different asset classes and securities.</a:t>
            </a:r>
          </a:p>
          <a:p>
            <a:r>
              <a:rPr lang="en-US" sz="2400" b="1"/>
              <a:t>Risk and Return Analysis:</a:t>
            </a:r>
            <a:endParaRPr lang="en-US" sz="2400"/>
          </a:p>
          <a:p>
            <a:pPr>
              <a:buFont typeface="Arial" panose="020b0604020202020204" pitchFamily="34" charset="0"/>
              <a:buChar char="•"/>
            </a:pPr>
            <a:r>
              <a:rPr lang="en-US" sz="2400"/>
              <a:t>Evaluating the relationship between risk and expected returns.</a:t>
            </a:r>
          </a:p>
          <a:p>
            <a:pPr>
              <a:buFont typeface="Arial" panose="020b0604020202020204" pitchFamily="34" charset="0"/>
              <a:buChar char="•"/>
            </a:pPr>
            <a:r>
              <a:rPr lang="en-US" sz="2400"/>
              <a:t>Utilizing financial models and metrics to assess the performance of investments and make data-driven decisions.</a:t>
            </a:r>
          </a:p>
          <a:p>
            <a:endParaRPr lang="en-US" sz="2400">
              <a:latin typeface="Alexandria" charset="0"/>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916604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7A942F5A-B820-C6B3-CB13-4BF9777FC033}"/>
            </a:ext>
          </a:extLst>
        </p:cNvPr>
        <p:cNvGrpSpPr/>
        <p:nvPr/>
      </p:nvGrpSpPr>
      <p:grpSpPr>
        <a:xfrm>
          <a:off x="0" y="0"/>
          <a:ext cx="0" cy="0"/>
        </a:xfrm>
      </p:grpSpPr>
      <p:pic>
        <p:nvPicPr>
          <p:cNvPr id="5" name="Picture Placeholder 4">
            <a:extLst>
              <a:ext uri="{FF2B5EF4-FFF2-40B4-BE49-F238E27FC236}">
                <a16:creationId xmlns:a16="http://schemas.microsoft.com/office/drawing/2014/main" id="{52E8FFF0-B040-A815-FFB6-6438CFC1A00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E87467A-7A6C-061E-B100-B47DA5D9AD9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62A4B90A-26C7-C3D0-A54C-BAB5908ACD3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0987DAA6-1E20-C61C-1963-817313F587B0}"/>
              </a:ext>
            </a:extLst>
          </p:cNvPr>
          <p:cNvSpPr txBox="1"/>
          <p:nvPr/>
        </p:nvSpPr>
        <p:spPr>
          <a:xfrm>
            <a:off x="4689259" y="1412953"/>
            <a:ext cx="4113898" cy="460375"/>
          </a:xfrm>
          <a:prstGeom prst="rect">
            <a:avLst/>
          </a:prstGeom>
          <a:noFill/>
        </p:spPr>
        <p:txBody>
          <a:bodyPr wrap="square" rtlCol="0">
            <a:spAutoFit/>
          </a:bodyPr>
          <a:lstStyle/>
          <a:p>
            <a:r>
              <a:rPr lang="en-US" sz="2400" b="1">
                <a:solidFill>
                  <a:srgbClr val="00B0F0"/>
                </a:solidFill>
                <a:latin typeface="Alexandria" charset="0"/>
                <a:cs typeface="Alexandria" charset="0"/>
              </a:rPr>
              <a:t>An Overview of Finance</a:t>
            </a:r>
          </a:p>
        </p:txBody>
      </p:sp>
      <p:sp>
        <p:nvSpPr>
          <p:cNvPr id="28" name="Rectangle 27">
            <a:extLst>
              <a:ext uri="{FF2B5EF4-FFF2-40B4-BE49-F238E27FC236}">
                <a16:creationId xmlns:a16="http://schemas.microsoft.com/office/drawing/2014/main" id="{4CDB3601-1357-498D-1E62-CFDF83AADA9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303BB10-9892-0A79-179D-8D1B48CFBA7A}"/>
              </a:ext>
            </a:extLst>
          </p:cNvPr>
          <p:cNvSpPr txBox="1"/>
          <p:nvPr/>
        </p:nvSpPr>
        <p:spPr>
          <a:xfrm>
            <a:off x="3473751" y="2450589"/>
            <a:ext cx="8172149" cy="4308872"/>
          </a:xfrm>
          <a:prstGeom prst="rect">
            <a:avLst/>
          </a:prstGeom>
          <a:noFill/>
        </p:spPr>
        <p:txBody>
          <a:bodyPr wrap="square" rtlCol="0">
            <a:spAutoFit/>
          </a:bodyPr>
          <a:lstStyle/>
          <a:p>
            <a:r>
              <a:rPr lang="en-US" sz="2000" strike="sngStrike">
                <a:latin typeface="Alexandria" charset="0"/>
                <a:cs typeface="Alexandria" charset="0"/>
              </a:rPr>
              <a:t>What is Finance ?</a:t>
            </a:r>
          </a:p>
          <a:p>
            <a:endParaRPr lang="en-US" sz="2000">
              <a:latin typeface="Alexandria" charset="0"/>
              <a:cs typeface="Alexandria"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n-US" sz="2000" strike="sngStrike">
                <a:latin typeface="Alexandria" charset="0"/>
                <a:cs typeface="Alexandria" charset="0"/>
              </a:rPr>
              <a:t>Areas of Finance</a:t>
            </a:r>
          </a:p>
          <a:p>
            <a:endParaRPr lang="en-US" sz="2000">
              <a:latin typeface="Alexandria" charset="0"/>
              <a:cs typeface="Alexandria" charset="0"/>
            </a:endParaRPr>
          </a:p>
          <a:p>
            <a:r>
              <a:rPr lang="en-US" sz="2000">
                <a:latin typeface="Alexandria" charset="0"/>
                <a:cs typeface="Alexandria" charset="0"/>
              </a:rPr>
              <a:t>Finance Versus Economics and Accounting</a:t>
            </a:r>
          </a:p>
          <a:p>
            <a:endParaRPr lang="en-US" sz="2000">
              <a:latin typeface="Alexandria" charset="0"/>
            </a:endParaRPr>
          </a:p>
          <a:p>
            <a:r>
              <a:rPr lang="en-US" sz="2000">
                <a:latin typeface="Alexandria" charset="0"/>
              </a:rPr>
              <a:t>Forms of Business Organization </a:t>
            </a:r>
          </a:p>
          <a:p>
            <a:endParaRPr lang="en-US" sz="2000">
              <a:latin typeface="Alexandria" charset="0"/>
            </a:endParaRPr>
          </a:p>
          <a:p>
            <a:r>
              <a:rPr lang="en-US" sz="2000">
                <a:latin typeface="Alexandria" charset="0"/>
              </a:rPr>
              <a:t>The Main Financial Goal: Creating Value for Investors</a:t>
            </a:r>
          </a:p>
          <a:p>
            <a:endParaRPr lang="en-US" sz="2000">
              <a:latin typeface="Alexandria" charset="0"/>
            </a:endParaRPr>
          </a:p>
          <a:p>
            <a:r>
              <a:rPr lang="en-US" sz="2000">
                <a:latin typeface="Alexandria" charset="0"/>
              </a:rPr>
              <a:t>Stockholder–Manager Conflicts</a:t>
            </a:r>
          </a:p>
          <a:p>
            <a:endParaRPr lang="en-US" sz="2000">
              <a:latin typeface="Alexandria" charset="0"/>
            </a:endParaRPr>
          </a:p>
          <a:p>
            <a:r>
              <a:rPr lang="en-US" sz="2000">
                <a:latin typeface="Alexandria" charset="0"/>
              </a:rPr>
              <a:t> Stockholder–Debtholder Conflicts</a:t>
            </a:r>
          </a:p>
          <a:p>
            <a:endParaRPr lang="en-US" sz="1400">
              <a:latin typeface="Alexandria" charset="0"/>
              <a:cs typeface="Alexandria" charset="0"/>
            </a:endParaRPr>
          </a:p>
        </p:txBody>
      </p:sp>
      <p:sp>
        <p:nvSpPr>
          <p:cNvPr id="32" name="Rectangle 31">
            <a:extLst>
              <a:ext uri="{FF2B5EF4-FFF2-40B4-BE49-F238E27FC236}">
                <a16:creationId xmlns:a16="http://schemas.microsoft.com/office/drawing/2014/main" id="{181552B2-D24B-C5B6-A684-29C909C38F8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0F4AE30-83F3-26EA-FF96-052E43B6B285}"/>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B1E9888D-8B63-C87F-9215-876ACB65BD0A}"/>
              </a:ext>
            </a:extLst>
          </p:cNvPr>
          <p:cNvSpPr txBox="1"/>
          <p:nvPr/>
        </p:nvSpPr>
        <p:spPr>
          <a:xfrm>
            <a:off x="3473752" y="1599946"/>
            <a:ext cx="91692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1</a:t>
            </a:r>
          </a:p>
        </p:txBody>
      </p:sp>
      <p:pic>
        <p:nvPicPr>
          <p:cNvPr id="6" name="Graphic 21">
            <a:extLst>
              <a:ext uri="{FF2B5EF4-FFF2-40B4-BE49-F238E27FC236}">
                <a16:creationId xmlns:a16="http://schemas.microsoft.com/office/drawing/2014/main" id="{42659D70-EFEF-ACD8-B654-03FC2AE05356}"/>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3023851"/>
      </p:ext>
    </p:extLst>
  </p:cSld>
  <p:clrMapOvr>
    <a:masterClrMapping/>
  </p:clrMapOvr>
  <p:transition/>
  <p:timing/>
</p:sld>
</file>

<file path=ppt/slides/slide2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66749" y="1092744"/>
            <a:ext cx="8464671" cy="52322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Finance Versus Economics and Accounting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1410586" y="2670372"/>
            <a:ext cx="2884967" cy="2246769"/>
          </a:xfrm>
          <a:prstGeom prst="rect">
            <a:avLst/>
          </a:prstGeom>
          <a:noFill/>
        </p:spPr>
        <p:txBody>
          <a:bodyPr wrap="square" rtlCol="0">
            <a:spAutoFit/>
          </a:bodyPr>
          <a:lstStyle/>
          <a:p>
            <a:pPr marL="342900" indent="-342900">
              <a:buFont typeface="Arial" panose="020b0604020202020204" pitchFamily="34" charset="0"/>
              <a:buChar char="•"/>
            </a:pPr>
            <a:r>
              <a:rPr lang="en-US" sz="2800"/>
              <a:t>Primary Focus</a:t>
            </a:r>
          </a:p>
          <a:p>
            <a:pPr marL="342900" indent="-342900">
              <a:buFont typeface="Arial" panose="020b0604020202020204" pitchFamily="34" charset="0"/>
              <a:buChar char="•"/>
            </a:pPr>
            <a:endParaRPr lang="en-US" sz="2800"/>
          </a:p>
          <a:p>
            <a:pPr marL="342900" indent="-342900">
              <a:buFont typeface="Arial" panose="020b0604020202020204" pitchFamily="34" charset="0"/>
              <a:buChar char="•"/>
            </a:pPr>
            <a:r>
              <a:rPr lang="en-US" sz="2800"/>
              <a:t>Main Areas</a:t>
            </a:r>
          </a:p>
          <a:p>
            <a:endParaRPr lang="en-US" sz="2800"/>
          </a:p>
          <a:p>
            <a:pPr marL="342900" indent="-342900">
              <a:buFont typeface="Arial" panose="020b0604020202020204" pitchFamily="34" charset="0"/>
              <a:buChar char="•"/>
            </a:pPr>
            <a:r>
              <a:rPr lang="en-US" sz="2800"/>
              <a:t>Core Objectives</a:t>
            </a: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calculator and a globe with graphs and charts&#10;&#10;Description automatically generated">
            <a:extLst>
              <a:ext uri="{FF2B5EF4-FFF2-40B4-BE49-F238E27FC236}">
                <a16:creationId xmlns:a16="http://schemas.microsoft.com/office/drawing/2014/main" id="{9E8B40AA-F358-8385-046F-C6E80FD3C4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81555" y="1904489"/>
            <a:ext cx="4545122" cy="4001123"/>
          </a:xfrm>
          <a:prstGeom prst="rect">
            <a:avLst/>
          </a:prstGeom>
        </p:spPr>
      </p:pic>
    </p:spTree>
    <p:extLst>
      <p:ext uri="{BB962C8B-B14F-4D97-AF65-F5344CB8AC3E}">
        <p14:creationId xmlns:p14="http://schemas.microsoft.com/office/powerpoint/2010/main" val="239615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324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8464671" cy="52322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Finance Versus Economics and Accounting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889000" y="2391844"/>
            <a:ext cx="10541000" cy="400110"/>
          </a:xfrm>
          <a:prstGeom prst="rect">
            <a:avLst/>
          </a:prstGeom>
          <a:noFill/>
        </p:spPr>
        <p:txBody>
          <a:bodyPr wrap="square" rtlCol="0">
            <a:spAutoFit/>
          </a:bodyPr>
          <a:lstStyle/>
          <a:p>
            <a:r>
              <a:rPr lang="en-US" sz="2000">
                <a:latin typeface="Alexandria" charset="0"/>
                <a:cs typeface="Alexandria" charset="0"/>
              </a:rPr>
              <a:t> </a:t>
            </a:r>
            <a:endParaRPr lang="en-US" sz="1600">
              <a:latin typeface="Alexandria" charset="0"/>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5" name="Table 14">
            <a:extLst>
              <a:ext uri="{FF2B5EF4-FFF2-40B4-BE49-F238E27FC236}">
                <a16:creationId xmlns:a16="http://schemas.microsoft.com/office/drawing/2014/main" id="{9346312A-A12E-BEBA-71B3-E7A3EE959D68}"/>
              </a:ext>
            </a:extLst>
          </p:cNvPr>
          <p:cNvGraphicFramePr>
            <a:graphicFrameLocks noGrp="1"/>
          </p:cNvGraphicFramePr>
          <p:nvPr>
            <p:extLst>
              <p:ext uri="{D42A27DB-BD31-4B8C-83A1-F6EECF244321}">
                <p14:modId xmlns:p14="http://schemas.microsoft.com/office/powerpoint/2010/main" val="59813577"/>
              </p:ext>
            </p:extLst>
          </p:nvPr>
        </p:nvGraphicFramePr>
        <p:xfrm>
          <a:off x="1455089" y="2239389"/>
          <a:ext cx="9522732" cy="2958064"/>
        </p:xfrm>
        <a:graphic>
          <a:graphicData uri="http://schemas.openxmlformats.org/drawingml/2006/table">
            <a:tbl>
              <a:tblPr firstRow="1" bandRow="1">
                <a:tableStyleId>{5C22544A-7EE6-4342-B048-85BDC9FD1C3A}</a:tableStyleId>
              </a:tblPr>
              <a:tblGrid>
                <a:gridCol w="2380683">
                  <a:extLst>
                    <a:ext uri="{9D8B030D-6E8A-4147-A177-3AD203B41FA5}">
                      <a16:colId xmlns:a16="http://schemas.microsoft.com/office/drawing/2014/main" val="1672634735"/>
                    </a:ext>
                  </a:extLst>
                </a:gridCol>
                <a:gridCol w="2380683">
                  <a:extLst>
                    <a:ext uri="{9D8B030D-6E8A-4147-A177-3AD203B41FA5}">
                      <a16:colId xmlns:a16="http://schemas.microsoft.com/office/drawing/2014/main" val="373052172"/>
                    </a:ext>
                  </a:extLst>
                </a:gridCol>
                <a:gridCol w="2380683">
                  <a:extLst>
                    <a:ext uri="{9D8B030D-6E8A-4147-A177-3AD203B41FA5}">
                      <a16:colId xmlns:a16="http://schemas.microsoft.com/office/drawing/2014/main" val="860867928"/>
                    </a:ext>
                  </a:extLst>
                </a:gridCol>
                <a:gridCol w="2380683">
                  <a:extLst>
                    <a:ext uri="{9D8B030D-6E8A-4147-A177-3AD203B41FA5}">
                      <a16:colId xmlns:a16="http://schemas.microsoft.com/office/drawing/2014/main" val="3622414176"/>
                    </a:ext>
                  </a:extLst>
                </a:gridCol>
              </a:tblGrid>
              <a:tr h="733024">
                <a:tc>
                  <a:txBody>
                    <a:bodyPr vert="horz" wrap="square"/>
                    <a:lstStyle/>
                    <a:p>
                      <a:pPr algn="ctr"/>
                      <a:r>
                        <a:rPr lang="en-US" sz="2000"/>
                        <a:t>Criteria</a:t>
                      </a:r>
                    </a:p>
                  </a:txBody>
                  <a:tcPr anchor="ctr"/>
                </a:tc>
                <a:tc>
                  <a:txBody>
                    <a:bodyPr vert="horz" wrap="square"/>
                    <a:lstStyle/>
                    <a:p>
                      <a:pPr algn="ctr"/>
                      <a:r>
                        <a:rPr lang="en-US" sz="2000" b="1"/>
                        <a:t>Finance</a:t>
                      </a:r>
                      <a:endParaRPr lang="en-US" sz="2000"/>
                    </a:p>
                  </a:txBody>
                  <a:tcPr anchor="ctr"/>
                </a:tc>
                <a:tc>
                  <a:txBody>
                    <a:bodyPr vert="horz" wrap="square"/>
                    <a:lstStyle/>
                    <a:p>
                      <a:pPr algn="ctr"/>
                      <a:r>
                        <a:rPr lang="en-US" sz="2000" b="1"/>
                        <a:t>Economics</a:t>
                      </a:r>
                      <a:endParaRPr lang="en-US" sz="2000"/>
                    </a:p>
                  </a:txBody>
                  <a:tcPr anchor="ctr"/>
                </a:tc>
                <a:tc>
                  <a:txBody>
                    <a:bodyPr vert="horz" wrap="square"/>
                    <a:lstStyle/>
                    <a:p>
                      <a:pPr algn="ctr"/>
                      <a:r>
                        <a:rPr lang="en-US" sz="2000"/>
                        <a:t>Accounting</a:t>
                      </a:r>
                    </a:p>
                  </a:txBody>
                  <a:tcPr anchor="ctr"/>
                </a:tc>
                <a:extLst>
                  <a:ext uri="{0D108BD9-81ED-4DB2-BD59-A6C34878D82A}">
                    <a16:rowId xmlns:a16="http://schemas.microsoft.com/office/drawing/2014/main" val="3592815899"/>
                  </a:ext>
                </a:extLst>
              </a:tr>
              <a:tr h="743206">
                <a:tc>
                  <a:txBody>
                    <a:bodyPr vert="horz" wrap="square"/>
                    <a:lstStyle/>
                    <a:p>
                      <a:pPr algn="ctr"/>
                      <a:r>
                        <a:rPr lang="en-US" sz="2000"/>
                        <a:t>Primary Focus</a:t>
                      </a:r>
                    </a:p>
                  </a:txBody>
                  <a:tcPr/>
                </a:tc>
                <a:tc>
                  <a:txBody>
                    <a:bodyPr vert="horz" wrap="square"/>
                    <a:lstStyle/>
                    <a:p>
                      <a:pPr algn="ctr"/>
                      <a:r>
                        <a:rPr lang="en-US" sz="2000"/>
                        <a:t>Managing money, investments, and the allocation of financial resources to maximize value.</a:t>
                      </a:r>
                    </a:p>
                  </a:txBody>
                  <a:tcPr/>
                </a:tc>
                <a:tc>
                  <a:txBody>
                    <a:bodyPr vert="horz" wrap="square"/>
                    <a:lstStyle/>
                    <a:p>
                      <a:pPr algn="ctr"/>
                      <a:r>
                        <a:rPr lang="en-US" sz="2000"/>
                        <a:t>Studying how societies allocate scarce resources to produce and distribute goods and services.</a:t>
                      </a:r>
                    </a:p>
                  </a:txBody>
                  <a:tcPr/>
                </a:tc>
                <a:tc>
                  <a:txBody>
                    <a:bodyPr vert="horz" wrap="square"/>
                    <a:lstStyle/>
                    <a:p>
                      <a:pPr algn="ctr"/>
                      <a:r>
                        <a:rPr lang="en-US" sz="2000"/>
                        <a:t>Recording, classifying, and summarizing financial transactions to provide accurate financial information for decision-making.</a:t>
                      </a:r>
                    </a:p>
                  </a:txBody>
                  <a:tcPr/>
                </a:tc>
                <a:extLst>
                  <a:ext uri="{0D108BD9-81ED-4DB2-BD59-A6C34878D82A}">
                    <a16:rowId xmlns:a16="http://schemas.microsoft.com/office/drawing/2014/main" val="3604965750"/>
                  </a:ext>
                </a:extLst>
              </a:tr>
            </a:tbl>
          </a:graphicData>
        </a:graphic>
      </p:graphicFrame>
    </p:spTree>
    <p:extLst>
      <p:ext uri="{BB962C8B-B14F-4D97-AF65-F5344CB8AC3E}">
        <p14:creationId xmlns:p14="http://schemas.microsoft.com/office/powerpoint/2010/main" val="13710794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324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8464671" cy="52322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Finance Versus Economics and Accounting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889000" y="2391844"/>
            <a:ext cx="10541000" cy="400110"/>
          </a:xfrm>
          <a:prstGeom prst="rect">
            <a:avLst/>
          </a:prstGeom>
          <a:noFill/>
        </p:spPr>
        <p:txBody>
          <a:bodyPr wrap="square" rtlCol="0">
            <a:spAutoFit/>
          </a:bodyPr>
          <a:lstStyle/>
          <a:p>
            <a:r>
              <a:rPr lang="en-US" sz="2000">
                <a:latin typeface="Alexandria" charset="0"/>
                <a:cs typeface="Alexandria" charset="0"/>
              </a:rPr>
              <a:t> </a:t>
            </a:r>
            <a:endParaRPr lang="en-US" sz="1600">
              <a:latin typeface="Alexandria" charset="0"/>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5" name="Table 14">
            <a:extLst>
              <a:ext uri="{FF2B5EF4-FFF2-40B4-BE49-F238E27FC236}">
                <a16:creationId xmlns:a16="http://schemas.microsoft.com/office/drawing/2014/main" id="{9346312A-A12E-BEBA-71B3-E7A3EE959D68}"/>
              </a:ext>
            </a:extLst>
          </p:cNvPr>
          <p:cNvGraphicFramePr>
            <a:graphicFrameLocks noGrp="1"/>
          </p:cNvGraphicFramePr>
          <p:nvPr>
            <p:extLst>
              <p:ext uri="{D42A27DB-BD31-4B8C-83A1-F6EECF244321}">
                <p14:modId xmlns:p14="http://schemas.microsoft.com/office/powerpoint/2010/main" val="2983063923"/>
              </p:ext>
            </p:extLst>
          </p:nvPr>
        </p:nvGraphicFramePr>
        <p:xfrm>
          <a:off x="1455089" y="2239389"/>
          <a:ext cx="9522732" cy="2653264"/>
        </p:xfrm>
        <a:graphic>
          <a:graphicData uri="http://schemas.openxmlformats.org/drawingml/2006/table">
            <a:tbl>
              <a:tblPr firstRow="1" bandRow="1">
                <a:tableStyleId>{5C22544A-7EE6-4342-B048-85BDC9FD1C3A}</a:tableStyleId>
              </a:tblPr>
              <a:tblGrid>
                <a:gridCol w="2380683">
                  <a:extLst>
                    <a:ext uri="{9D8B030D-6E8A-4147-A177-3AD203B41FA5}">
                      <a16:colId xmlns:a16="http://schemas.microsoft.com/office/drawing/2014/main" val="1672634735"/>
                    </a:ext>
                  </a:extLst>
                </a:gridCol>
                <a:gridCol w="2380683">
                  <a:extLst>
                    <a:ext uri="{9D8B030D-6E8A-4147-A177-3AD203B41FA5}">
                      <a16:colId xmlns:a16="http://schemas.microsoft.com/office/drawing/2014/main" val="373052172"/>
                    </a:ext>
                  </a:extLst>
                </a:gridCol>
                <a:gridCol w="2380683">
                  <a:extLst>
                    <a:ext uri="{9D8B030D-6E8A-4147-A177-3AD203B41FA5}">
                      <a16:colId xmlns:a16="http://schemas.microsoft.com/office/drawing/2014/main" val="860867928"/>
                    </a:ext>
                  </a:extLst>
                </a:gridCol>
                <a:gridCol w="2380683">
                  <a:extLst>
                    <a:ext uri="{9D8B030D-6E8A-4147-A177-3AD203B41FA5}">
                      <a16:colId xmlns:a16="http://schemas.microsoft.com/office/drawing/2014/main" val="3622414176"/>
                    </a:ext>
                  </a:extLst>
                </a:gridCol>
              </a:tblGrid>
              <a:tr h="733024">
                <a:tc>
                  <a:txBody>
                    <a:bodyPr vert="horz" wrap="square"/>
                    <a:lstStyle/>
                    <a:p>
                      <a:pPr algn="ctr"/>
                      <a:r>
                        <a:rPr lang="en-US" sz="2000"/>
                        <a:t>Criteria</a:t>
                      </a:r>
                    </a:p>
                  </a:txBody>
                  <a:tcPr anchor="ctr"/>
                </a:tc>
                <a:tc>
                  <a:txBody>
                    <a:bodyPr vert="horz" wrap="square"/>
                    <a:lstStyle/>
                    <a:p>
                      <a:pPr algn="ctr"/>
                      <a:r>
                        <a:rPr lang="en-US" sz="2000" b="1"/>
                        <a:t>Finance</a:t>
                      </a:r>
                      <a:endParaRPr lang="en-US" sz="2000"/>
                    </a:p>
                  </a:txBody>
                  <a:tcPr anchor="ctr"/>
                </a:tc>
                <a:tc>
                  <a:txBody>
                    <a:bodyPr vert="horz" wrap="square"/>
                    <a:lstStyle/>
                    <a:p>
                      <a:pPr algn="ctr"/>
                      <a:r>
                        <a:rPr lang="en-US" sz="2000" b="1"/>
                        <a:t>Economics</a:t>
                      </a:r>
                      <a:endParaRPr lang="en-US" sz="2000"/>
                    </a:p>
                  </a:txBody>
                  <a:tcPr anchor="ctr"/>
                </a:tc>
                <a:tc>
                  <a:txBody>
                    <a:bodyPr vert="horz" wrap="square"/>
                    <a:lstStyle/>
                    <a:p>
                      <a:pPr algn="ctr"/>
                      <a:r>
                        <a:rPr lang="en-US" sz="2000"/>
                        <a:t>Accounting</a:t>
                      </a:r>
                    </a:p>
                  </a:txBody>
                  <a:tcPr anchor="ctr"/>
                </a:tc>
                <a:extLst>
                  <a:ext uri="{0D108BD9-81ED-4DB2-BD59-A6C34878D82A}">
                    <a16:rowId xmlns:a16="http://schemas.microsoft.com/office/drawing/2014/main" val="3592815899"/>
                  </a:ext>
                </a:extLst>
              </a:tr>
              <a:tr h="743206">
                <a:tc>
                  <a:txBody>
                    <a:bodyPr vert="horz" wrap="square"/>
                    <a:lstStyle/>
                    <a:p>
                      <a:pPr algn="ctr"/>
                      <a:r>
                        <a:rPr lang="en-US" sz="2000"/>
                        <a:t>Main Areas</a:t>
                      </a:r>
                    </a:p>
                  </a:txBody>
                  <a:tcPr/>
                </a:tc>
                <a:tc>
                  <a:txBody>
                    <a:bodyPr vert="horz" wrap="square"/>
                    <a:lstStyle/>
                    <a:p>
                      <a:pPr marL="342900" marR="0" lvl="0" indent="-342900" algn="ctr" defTabSz="914400" rtl="0" eaLnBrk="1" fontAlgn="auto" latinLnBrk="0" hangingPunct="1">
                        <a:lnSpc>
                          <a:spcPct val="100000"/>
                        </a:lnSpc>
                        <a:spcBef>
                          <a:spcPct val="0"/>
                        </a:spcBef>
                        <a:spcAft>
                          <a:spcPct val="0"/>
                        </a:spcAft>
                        <a:buClrTx/>
                        <a:buSzTx/>
                        <a:buFontTx/>
                        <a:buChar char="-"/>
                        <a:defRPr/>
                      </a:pPr>
                      <a:r>
                        <a:rPr lang="en-US" sz="2000" kern="1200" noProof="0">
                          <a:solidFill>
                            <a:schemeClr val="dk1"/>
                          </a:solidFill>
                          <a:latin typeface="+mn-lt"/>
                          <a:ea typeface="+mn-ea"/>
                          <a:cs typeface="+mn-cs"/>
                        </a:rPr>
                        <a:t>Financial</a:t>
                      </a:r>
                      <a:r>
                        <a:rPr lang="ar-EG" sz="2000" kern="1200" noProof="0">
                          <a:solidFill>
                            <a:schemeClr val="dk1"/>
                          </a:solidFill>
                          <a:latin typeface="+mn-lt"/>
                          <a:ea typeface="+mn-ea"/>
                          <a:cs typeface="+mn-cs"/>
                        </a:rPr>
                        <a:t> </a:t>
                      </a:r>
                      <a:r>
                        <a:rPr lang="en-US" sz="2000" kern="1200" noProof="0">
                          <a:solidFill>
                            <a:schemeClr val="dk1"/>
                          </a:solidFill>
                          <a:latin typeface="+mn-lt"/>
                          <a:ea typeface="+mn-ea"/>
                          <a:cs typeface="+mn-cs"/>
                        </a:rPr>
                        <a:t>management</a:t>
                      </a:r>
                      <a:r>
                        <a:rPr lang="ar-EG" sz="2000" kern="1200" noProof="0">
                          <a:solidFill>
                            <a:schemeClr val="dk1"/>
                          </a:solidFill>
                          <a:latin typeface="+mn-lt"/>
                          <a:ea typeface="+mn-ea"/>
                          <a:cs typeface="+mn-cs"/>
                        </a:rPr>
                        <a:t>.</a:t>
                      </a:r>
                      <a:br>
                        <a:rPr lang="en-US" sz="2000"/>
                      </a:br>
                      <a:r>
                        <a:rPr lang="en-US" sz="2000" kern="1200">
                          <a:solidFill>
                            <a:schemeClr val="dk1"/>
                          </a:solidFill>
                          <a:latin typeface="+mn-lt"/>
                          <a:ea typeface="+mn-ea"/>
                          <a:cs typeface="+mn-cs"/>
                        </a:rPr>
                        <a:t>- Capital Markets</a:t>
                      </a:r>
                      <a:br>
                        <a:rPr lang="en-US" sz="2000" kern="1200">
                          <a:solidFill>
                            <a:schemeClr val="dk1"/>
                          </a:solidFill>
                          <a:latin typeface="+mn-lt"/>
                          <a:ea typeface="+mn-ea"/>
                          <a:cs typeface="+mn-cs"/>
                        </a:rPr>
                      </a:br>
                      <a:r>
                        <a:rPr lang="en-US" sz="2000" kern="1200">
                          <a:solidFill>
                            <a:schemeClr val="dk1"/>
                          </a:solidFill>
                          <a:latin typeface="+mn-lt"/>
                          <a:ea typeface="+mn-ea"/>
                          <a:cs typeface="+mn-cs"/>
                        </a:rPr>
                        <a:t>- Investments</a:t>
                      </a:r>
                      <a:br>
                        <a:rPr lang="en-US" sz="2000"/>
                      </a:br>
                      <a:endParaRPr lang="en-US" sz="2000" kern="1200">
                        <a:solidFill>
                          <a:schemeClr val="dk1"/>
                        </a:solidFill>
                        <a:latin typeface="+mn-lt"/>
                        <a:ea typeface="+mn-ea"/>
                        <a:cs typeface="+mn-cs"/>
                      </a:endParaRPr>
                    </a:p>
                  </a:txBody>
                  <a:tcPr/>
                </a:tc>
                <a:tc>
                  <a:txBody>
                    <a:bodyPr vert="horz" wrap="square"/>
                    <a:lstStyle/>
                    <a:p>
                      <a:pPr algn="ctr"/>
                      <a:r>
                        <a:rPr lang="en-US" sz="2000"/>
                        <a:t>- Microeconomics</a:t>
                      </a:r>
                      <a:br>
                        <a:rPr lang="en-US" sz="2000"/>
                      </a:br>
                      <a:r>
                        <a:rPr lang="en-US" sz="2000"/>
                        <a:t>- Macroeconomics</a:t>
                      </a:r>
                      <a:br>
                        <a:rPr lang="en-US" sz="2000"/>
                      </a:br>
                      <a:r>
                        <a:rPr lang="en-US" sz="2000"/>
                        <a:t>- International Economics</a:t>
                      </a:r>
                      <a:br>
                        <a:rPr lang="en-US" sz="2000"/>
                      </a:br>
                      <a:r>
                        <a:rPr lang="en-US" sz="2000"/>
                        <a:t>- Development Economics</a:t>
                      </a:r>
                    </a:p>
                  </a:txBody>
                  <a:tcPr/>
                </a:tc>
                <a:tc>
                  <a:txBody>
                    <a:bodyPr vert="horz" wrap="square"/>
                    <a:lstStyle/>
                    <a:p>
                      <a:pPr algn="ctr"/>
                      <a:r>
                        <a:rPr lang="en-US" sz="2000"/>
                        <a:t>- Financial Accounting</a:t>
                      </a:r>
                      <a:br>
                        <a:rPr lang="en-US" sz="2000"/>
                      </a:br>
                      <a:r>
                        <a:rPr lang="en-US" sz="2000"/>
                        <a:t>- Management Accounting</a:t>
                      </a:r>
                      <a:br>
                        <a:rPr lang="en-US" sz="2000"/>
                      </a:br>
                      <a:r>
                        <a:rPr lang="en-US" sz="2000"/>
                        <a:t>- Tax Accounting</a:t>
                      </a:r>
                      <a:br>
                        <a:rPr lang="en-US" sz="2000"/>
                      </a:br>
                      <a:r>
                        <a:rPr lang="en-US" sz="2000"/>
                        <a:t>- Auditing</a:t>
                      </a:r>
                    </a:p>
                  </a:txBody>
                  <a:tcPr/>
                </a:tc>
                <a:extLst>
                  <a:ext uri="{0D108BD9-81ED-4DB2-BD59-A6C34878D82A}">
                    <a16:rowId xmlns:a16="http://schemas.microsoft.com/office/drawing/2014/main" val="2639112247"/>
                  </a:ext>
                </a:extLst>
              </a:tr>
            </a:tbl>
          </a:graphicData>
        </a:graphic>
      </p:graphicFrame>
    </p:spTree>
    <p:extLst>
      <p:ext uri="{BB962C8B-B14F-4D97-AF65-F5344CB8AC3E}">
        <p14:creationId xmlns:p14="http://schemas.microsoft.com/office/powerpoint/2010/main" val="15726870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324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8464671" cy="52322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Finance Versus Economics and Accounting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sp>
        <p:nvSpPr>
          <p:cNvPr id="48" name="TextBox 47"/>
          <p:cNvSpPr txBox="1"/>
          <p:nvPr/>
        </p:nvSpPr>
        <p:spPr>
          <a:xfrm>
            <a:off x="889000" y="2391844"/>
            <a:ext cx="10541000" cy="400110"/>
          </a:xfrm>
          <a:prstGeom prst="rect">
            <a:avLst/>
          </a:prstGeom>
          <a:noFill/>
        </p:spPr>
        <p:txBody>
          <a:bodyPr wrap="square" rtlCol="0">
            <a:spAutoFit/>
          </a:bodyPr>
          <a:lstStyle/>
          <a:p>
            <a:r>
              <a:rPr lang="en-US" sz="2000">
                <a:latin typeface="Alexandria" charset="0"/>
                <a:cs typeface="Alexandria" charset="0"/>
              </a:rPr>
              <a:t> </a:t>
            </a:r>
            <a:endParaRPr lang="en-US" sz="1600">
              <a:latin typeface="Alexandria" charset="0"/>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5" name="Table 14">
            <a:extLst>
              <a:ext uri="{FF2B5EF4-FFF2-40B4-BE49-F238E27FC236}">
                <a16:creationId xmlns:a16="http://schemas.microsoft.com/office/drawing/2014/main" id="{9346312A-A12E-BEBA-71B3-E7A3EE959D68}"/>
              </a:ext>
            </a:extLst>
          </p:cNvPr>
          <p:cNvGraphicFramePr>
            <a:graphicFrameLocks noGrp="1"/>
          </p:cNvGraphicFramePr>
          <p:nvPr>
            <p:extLst>
              <p:ext uri="{D42A27DB-BD31-4B8C-83A1-F6EECF244321}">
                <p14:modId xmlns:p14="http://schemas.microsoft.com/office/powerpoint/2010/main" val="1263136619"/>
              </p:ext>
            </p:extLst>
          </p:nvPr>
        </p:nvGraphicFramePr>
        <p:xfrm>
          <a:off x="1455089" y="2239389"/>
          <a:ext cx="9522732" cy="3567664"/>
        </p:xfrm>
        <a:graphic>
          <a:graphicData uri="http://schemas.openxmlformats.org/drawingml/2006/table">
            <a:tbl>
              <a:tblPr firstRow="1" bandRow="1">
                <a:tableStyleId>{5C22544A-7EE6-4342-B048-85BDC9FD1C3A}</a:tableStyleId>
              </a:tblPr>
              <a:tblGrid>
                <a:gridCol w="2380683">
                  <a:extLst>
                    <a:ext uri="{9D8B030D-6E8A-4147-A177-3AD203B41FA5}">
                      <a16:colId xmlns:a16="http://schemas.microsoft.com/office/drawing/2014/main" val="1672634735"/>
                    </a:ext>
                  </a:extLst>
                </a:gridCol>
                <a:gridCol w="2380683">
                  <a:extLst>
                    <a:ext uri="{9D8B030D-6E8A-4147-A177-3AD203B41FA5}">
                      <a16:colId xmlns:a16="http://schemas.microsoft.com/office/drawing/2014/main" val="373052172"/>
                    </a:ext>
                  </a:extLst>
                </a:gridCol>
                <a:gridCol w="2380683">
                  <a:extLst>
                    <a:ext uri="{9D8B030D-6E8A-4147-A177-3AD203B41FA5}">
                      <a16:colId xmlns:a16="http://schemas.microsoft.com/office/drawing/2014/main" val="860867928"/>
                    </a:ext>
                  </a:extLst>
                </a:gridCol>
                <a:gridCol w="2380683">
                  <a:extLst>
                    <a:ext uri="{9D8B030D-6E8A-4147-A177-3AD203B41FA5}">
                      <a16:colId xmlns:a16="http://schemas.microsoft.com/office/drawing/2014/main" val="3622414176"/>
                    </a:ext>
                  </a:extLst>
                </a:gridCol>
              </a:tblGrid>
              <a:tr h="733024">
                <a:tc>
                  <a:txBody>
                    <a:bodyPr vert="horz" wrap="square"/>
                    <a:lstStyle/>
                    <a:p>
                      <a:pPr algn="ctr"/>
                      <a:r>
                        <a:rPr lang="en-US" sz="2000"/>
                        <a:t>Criteria</a:t>
                      </a:r>
                    </a:p>
                  </a:txBody>
                  <a:tcPr anchor="ctr"/>
                </a:tc>
                <a:tc>
                  <a:txBody>
                    <a:bodyPr vert="horz" wrap="square"/>
                    <a:lstStyle/>
                    <a:p>
                      <a:pPr algn="ctr"/>
                      <a:r>
                        <a:rPr lang="en-US" sz="2000" b="1"/>
                        <a:t>Finance</a:t>
                      </a:r>
                      <a:endParaRPr lang="en-US" sz="2000"/>
                    </a:p>
                  </a:txBody>
                  <a:tcPr anchor="ctr"/>
                </a:tc>
                <a:tc>
                  <a:txBody>
                    <a:bodyPr vert="horz" wrap="square"/>
                    <a:lstStyle/>
                    <a:p>
                      <a:pPr algn="ctr"/>
                      <a:r>
                        <a:rPr lang="en-US" sz="2000" b="1"/>
                        <a:t>Economics</a:t>
                      </a:r>
                      <a:endParaRPr lang="en-US" sz="2000"/>
                    </a:p>
                  </a:txBody>
                  <a:tcPr anchor="ctr"/>
                </a:tc>
                <a:tc>
                  <a:txBody>
                    <a:bodyPr vert="horz" wrap="square"/>
                    <a:lstStyle/>
                    <a:p>
                      <a:pPr algn="ctr"/>
                      <a:r>
                        <a:rPr lang="en-US" sz="2000"/>
                        <a:t>Accounting</a:t>
                      </a:r>
                    </a:p>
                  </a:txBody>
                  <a:tcPr anchor="ctr"/>
                </a:tc>
                <a:extLst>
                  <a:ext uri="{0D108BD9-81ED-4DB2-BD59-A6C34878D82A}">
                    <a16:rowId xmlns:a16="http://schemas.microsoft.com/office/drawing/2014/main" val="3592815899"/>
                  </a:ext>
                </a:extLst>
              </a:tr>
              <a:tr h="743206">
                <a:tc>
                  <a:txBody>
                    <a:bodyPr vert="horz" wrap="square"/>
                    <a:lstStyle/>
                    <a:p>
                      <a:pPr algn="ctr"/>
                      <a:r>
                        <a:rPr lang="en-US" sz="2000"/>
                        <a:t>Core Objectives</a:t>
                      </a:r>
                    </a:p>
                  </a:txBody>
                  <a:tcPr/>
                </a:tc>
                <a:tc>
                  <a:txBody>
                    <a:bodyPr vert="horz" wrap="square"/>
                    <a:lstStyle/>
                    <a:p>
                      <a:pPr algn="ctr"/>
                      <a:r>
                        <a:rPr lang="en-US" sz="2000"/>
                        <a:t>- Maximizing investment returns</a:t>
                      </a:r>
                      <a:br>
                        <a:rPr lang="en-US" sz="2000"/>
                      </a:br>
                      <a:r>
                        <a:rPr lang="en-US" sz="2000"/>
                        <a:t>- Minimizing financial risks</a:t>
                      </a:r>
                      <a:br>
                        <a:rPr lang="en-US" sz="2000"/>
                      </a:br>
                      <a:r>
                        <a:rPr lang="en-US" sz="2000"/>
                        <a:t>- Optimizing capital structure</a:t>
                      </a:r>
                    </a:p>
                  </a:txBody>
                  <a:tcPr/>
                </a:tc>
                <a:tc>
                  <a:txBody>
                    <a:bodyPr vert="horz" wrap="square"/>
                    <a:lstStyle/>
                    <a:p>
                      <a:pPr algn="ctr"/>
                      <a:r>
                        <a:rPr lang="en-US" sz="2000"/>
                        <a:t>- Understanding economic growth and development</a:t>
                      </a:r>
                      <a:br>
                        <a:rPr lang="en-US" sz="2000"/>
                      </a:br>
                      <a:r>
                        <a:rPr lang="en-US" sz="2000"/>
                        <a:t>- Analyzing the impact of economic policies</a:t>
                      </a:r>
                      <a:br>
                        <a:rPr lang="en-US" sz="2000"/>
                      </a:br>
                      <a:r>
                        <a:rPr lang="en-US" sz="2000"/>
                        <a:t>- Studying resource and wealth distribution</a:t>
                      </a:r>
                    </a:p>
                  </a:txBody>
                  <a:tcPr/>
                </a:tc>
                <a:tc>
                  <a:txBody>
                    <a:bodyPr vert="horz" wrap="square"/>
                    <a:lstStyle/>
                    <a:p>
                      <a:pPr algn="ctr"/>
                      <a:r>
                        <a:rPr lang="en-US" sz="2000"/>
                        <a:t>- Ensuring accuracy of financial records</a:t>
                      </a:r>
                      <a:br>
                        <a:rPr lang="en-US" sz="2000"/>
                      </a:br>
                      <a:r>
                        <a:rPr lang="en-US" sz="2000"/>
                        <a:t>- Compliance with financial regulations and standards</a:t>
                      </a:r>
                      <a:br>
                        <a:rPr lang="en-US" sz="2000"/>
                      </a:br>
                      <a:r>
                        <a:rPr lang="en-US" sz="2000"/>
                        <a:t>- Providing useful information for management decisions</a:t>
                      </a:r>
                    </a:p>
                  </a:txBody>
                  <a:tcPr/>
                </a:tc>
                <a:extLst>
                  <a:ext uri="{0D108BD9-81ED-4DB2-BD59-A6C34878D82A}">
                    <a16:rowId xmlns:a16="http://schemas.microsoft.com/office/drawing/2014/main" val="1844619218"/>
                  </a:ext>
                </a:extLst>
              </a:tr>
            </a:tbl>
          </a:graphicData>
        </a:graphic>
      </p:graphicFrame>
    </p:spTree>
    <p:extLst>
      <p:ext uri="{BB962C8B-B14F-4D97-AF65-F5344CB8AC3E}">
        <p14:creationId xmlns:p14="http://schemas.microsoft.com/office/powerpoint/2010/main" val="24119293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C0ECAEC5-46BC-7B72-C0DE-1BF35C817C81}"/>
            </a:ext>
          </a:extLst>
        </p:cNvPr>
        <p:cNvGrpSpPr/>
        <p:nvPr/>
      </p:nvGrpSpPr>
      <p:grpSpPr>
        <a:xfrm>
          <a:off x="0" y="0"/>
          <a:ext cx="0" cy="0"/>
        </a:xfrm>
      </p:grpSpPr>
      <p:pic>
        <p:nvPicPr>
          <p:cNvPr id="5" name="Picture Placeholder 4">
            <a:extLst>
              <a:ext uri="{FF2B5EF4-FFF2-40B4-BE49-F238E27FC236}">
                <a16:creationId xmlns:a16="http://schemas.microsoft.com/office/drawing/2014/main" id="{E9367516-1B86-FB1C-99D0-E338B51297EE}"/>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23584A7D-A686-6D80-B9DA-C05713546A3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86F6009-9159-31C8-1317-9E15B273264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D848A28E-7018-5F56-7578-D2B0D9203EDD}"/>
              </a:ext>
            </a:extLst>
          </p:cNvPr>
          <p:cNvSpPr txBox="1"/>
          <p:nvPr/>
        </p:nvSpPr>
        <p:spPr>
          <a:xfrm>
            <a:off x="4689259" y="1412953"/>
            <a:ext cx="4113898" cy="460375"/>
          </a:xfrm>
          <a:prstGeom prst="rect">
            <a:avLst/>
          </a:prstGeom>
          <a:noFill/>
        </p:spPr>
        <p:txBody>
          <a:bodyPr wrap="square" rtlCol="0">
            <a:spAutoFit/>
          </a:bodyPr>
          <a:lstStyle/>
          <a:p>
            <a:r>
              <a:rPr lang="en-US" sz="2400" b="1">
                <a:solidFill>
                  <a:srgbClr val="00B0F0"/>
                </a:solidFill>
                <a:latin typeface="Alexandria" charset="0"/>
                <a:cs typeface="Alexandria" charset="0"/>
              </a:rPr>
              <a:t>An Overview of Finance</a:t>
            </a:r>
          </a:p>
        </p:txBody>
      </p:sp>
      <p:sp>
        <p:nvSpPr>
          <p:cNvPr id="28" name="Rectangle 27">
            <a:extLst>
              <a:ext uri="{FF2B5EF4-FFF2-40B4-BE49-F238E27FC236}">
                <a16:creationId xmlns:a16="http://schemas.microsoft.com/office/drawing/2014/main" id="{5FFF5259-C7E1-7340-1B01-46EC910658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3001D09-758C-6F7E-7D32-3D9E4B479EBD}"/>
              </a:ext>
            </a:extLst>
          </p:cNvPr>
          <p:cNvSpPr txBox="1"/>
          <p:nvPr/>
        </p:nvSpPr>
        <p:spPr>
          <a:xfrm>
            <a:off x="3473751" y="2450589"/>
            <a:ext cx="8172149" cy="4308872"/>
          </a:xfrm>
          <a:prstGeom prst="rect">
            <a:avLst/>
          </a:prstGeom>
          <a:noFill/>
        </p:spPr>
        <p:txBody>
          <a:bodyPr wrap="square" rtlCol="0">
            <a:spAutoFit/>
          </a:bodyPr>
          <a:lstStyle/>
          <a:p>
            <a:r>
              <a:rPr lang="en-US" sz="2000" strike="sngStrike">
                <a:latin typeface="Alexandria" charset="0"/>
                <a:cs typeface="Alexandria" charset="0"/>
              </a:rPr>
              <a:t>What is Finance ?</a:t>
            </a:r>
          </a:p>
          <a:p>
            <a:endParaRPr lang="en-US" sz="2000">
              <a:latin typeface="Alexandria" charset="0"/>
              <a:cs typeface="Alexandria"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n-US" sz="2000" strike="sngStrike">
                <a:latin typeface="Alexandria" charset="0"/>
                <a:cs typeface="Alexandria" charset="0"/>
              </a:rPr>
              <a:t>Areas of Finance</a:t>
            </a:r>
          </a:p>
          <a:p>
            <a:endParaRPr lang="en-US" sz="2000">
              <a:latin typeface="Alexandria" charset="0"/>
              <a:cs typeface="Alexandria" charset="0"/>
            </a:endParaRPr>
          </a:p>
          <a:p>
            <a:r>
              <a:rPr lang="en-US" sz="2000" strike="sngStrike">
                <a:latin typeface="Alexandria" charset="0"/>
                <a:cs typeface="Alexandria" charset="0"/>
              </a:rPr>
              <a:t>Finance Versus Economics and Accounting</a:t>
            </a:r>
          </a:p>
          <a:p>
            <a:endParaRPr lang="en-US" sz="2000">
              <a:latin typeface="Alexandria" charset="0"/>
            </a:endParaRPr>
          </a:p>
          <a:p>
            <a:r>
              <a:rPr lang="en-US" sz="2000">
                <a:latin typeface="Alexandria" charset="0"/>
              </a:rPr>
              <a:t>Forms of Business Organization </a:t>
            </a:r>
          </a:p>
          <a:p>
            <a:endParaRPr lang="en-US" sz="2000">
              <a:latin typeface="Alexandria" charset="0"/>
            </a:endParaRPr>
          </a:p>
          <a:p>
            <a:r>
              <a:rPr lang="en-US" sz="2000">
                <a:latin typeface="Alexandria" charset="0"/>
              </a:rPr>
              <a:t>The Main Financial Goal: Creating Value for Investors</a:t>
            </a:r>
          </a:p>
          <a:p>
            <a:endParaRPr lang="en-US" sz="2000">
              <a:latin typeface="Alexandria" charset="0"/>
            </a:endParaRPr>
          </a:p>
          <a:p>
            <a:r>
              <a:rPr lang="en-US" sz="2000">
                <a:latin typeface="Alexandria" charset="0"/>
              </a:rPr>
              <a:t>Stockholder–Manager Conflicts</a:t>
            </a:r>
          </a:p>
          <a:p>
            <a:endParaRPr lang="en-US" sz="2000">
              <a:latin typeface="Alexandria" charset="0"/>
            </a:endParaRPr>
          </a:p>
          <a:p>
            <a:r>
              <a:rPr lang="en-US" sz="2000">
                <a:latin typeface="Alexandria" charset="0"/>
              </a:rPr>
              <a:t> Stockholder–Debtholder Conflicts</a:t>
            </a:r>
          </a:p>
          <a:p>
            <a:endParaRPr lang="en-US" sz="1400">
              <a:latin typeface="Alexandria" charset="0"/>
              <a:cs typeface="Alexandria" charset="0"/>
            </a:endParaRPr>
          </a:p>
        </p:txBody>
      </p:sp>
      <p:sp>
        <p:nvSpPr>
          <p:cNvPr id="32" name="Rectangle 31">
            <a:extLst>
              <a:ext uri="{FF2B5EF4-FFF2-40B4-BE49-F238E27FC236}">
                <a16:creationId xmlns:a16="http://schemas.microsoft.com/office/drawing/2014/main" id="{71B87FF2-7155-ED4D-5801-89D6C80BDFE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3B24D48A-0CC7-F06D-9008-DD70297C9A4B}"/>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BDDBA455-FC15-902F-9640-16E2908E378A}"/>
              </a:ext>
            </a:extLst>
          </p:cNvPr>
          <p:cNvSpPr txBox="1"/>
          <p:nvPr/>
        </p:nvSpPr>
        <p:spPr>
          <a:xfrm>
            <a:off x="3473752" y="1599946"/>
            <a:ext cx="91692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1</a:t>
            </a:r>
          </a:p>
        </p:txBody>
      </p:sp>
      <p:pic>
        <p:nvPicPr>
          <p:cNvPr id="6" name="Graphic 21">
            <a:extLst>
              <a:ext uri="{FF2B5EF4-FFF2-40B4-BE49-F238E27FC236}">
                <a16:creationId xmlns:a16="http://schemas.microsoft.com/office/drawing/2014/main" id="{1E2383E2-BF49-0295-CACB-6E757F1F51BD}"/>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03151753"/>
      </p:ext>
    </p:extLst>
  </p:cSld>
  <p:clrMapOvr>
    <a:masterClrMapping/>
  </p:clrMapOvr>
  <p:transition/>
  <p:timing/>
</p:sld>
</file>

<file path=ppt/slides/slide3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7908107" cy="52322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FORMS OF BUSINESS ORGANIZATION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874485" y="2161197"/>
            <a:ext cx="5221515" cy="2677656"/>
          </a:xfrm>
          <a:prstGeom prst="rect">
            <a:avLst/>
          </a:prstGeom>
          <a:noFill/>
        </p:spPr>
        <p:txBody>
          <a:bodyPr wrap="square" rtlCol="0">
            <a:spAutoFit/>
          </a:bodyPr>
          <a:lstStyle/>
          <a:p>
            <a:r>
              <a:rPr lang="en-US" sz="2400">
                <a:latin typeface="Calibri" panose="020f0502020204030204" pitchFamily="34" charset="0"/>
                <a:cs typeface="Calibri" panose="020f0502020204030204" pitchFamily="34" charset="0"/>
              </a:rPr>
              <a:t>The basics of financial management are the same for all businesses, large or small,</a:t>
            </a:r>
          </a:p>
          <a:p>
            <a:r>
              <a:rPr lang="en-US" sz="2400">
                <a:latin typeface="Calibri" panose="020f0502020204030204" pitchFamily="34" charset="0"/>
                <a:cs typeface="Calibri" panose="020f0502020204030204" pitchFamily="34" charset="0"/>
              </a:rPr>
              <a:t>regardless of how they are organized. Still, a firm’s legal structure affects its</a:t>
            </a:r>
          </a:p>
          <a:p>
            <a:r>
              <a:rPr lang="en-US" sz="2400">
                <a:latin typeface="Calibri" panose="020f0502020204030204" pitchFamily="34" charset="0"/>
                <a:cs typeface="Calibri" panose="020f0502020204030204" pitchFamily="34" charset="0"/>
              </a:rPr>
              <a:t>operations and thus should be recognized. </a:t>
            </a:r>
            <a:endParaRPr lang="ar-EG" sz="2400">
              <a:latin typeface="Calibri" panose="020f0502020204030204" pitchFamily="34" charset="0"/>
              <a:cs typeface="Calibri" panose="020f0502020204030204" pitchFamily="34"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of a company&#10;&#10;Description automatically generated with medium confidence">
            <a:extLst>
              <a:ext uri="{FF2B5EF4-FFF2-40B4-BE49-F238E27FC236}">
                <a16:creationId xmlns:a16="http://schemas.microsoft.com/office/drawing/2014/main" id="{AA05A553-E258-8703-CFEB-F9350614F0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66819" y="1882477"/>
            <a:ext cx="3972620" cy="4106503"/>
          </a:xfrm>
          <a:prstGeom prst="rect">
            <a:avLst/>
          </a:prstGeom>
        </p:spPr>
      </p:pic>
    </p:spTree>
    <p:extLst>
      <p:ext uri="{BB962C8B-B14F-4D97-AF65-F5344CB8AC3E}">
        <p14:creationId xmlns:p14="http://schemas.microsoft.com/office/powerpoint/2010/main" val="3166246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3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E51D8AAF-AB59-FA2D-1EE9-D39899D82EF3}"/>
            </a:ext>
          </a:extLst>
        </p:cNvPr>
        <p:cNvGrpSpPr/>
        <p:nvPr/>
      </p:nvGrpSpPr>
      <p:grpSpPr>
        <a:xfrm>
          <a:off x="0" y="0"/>
          <a:ext cx="0" cy="0"/>
        </a:xfrm>
      </p:grpSpPr>
      <p:sp>
        <p:nvSpPr>
          <p:cNvPr id="25" name="Rectangle: Rounded Corners 24">
            <a:extLst>
              <a:ext uri="{FF2B5EF4-FFF2-40B4-BE49-F238E27FC236}">
                <a16:creationId xmlns:a16="http://schemas.microsoft.com/office/drawing/2014/main" id="{294E4362-BD43-46A6-920E-47EB7BB79FF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A088C3A-2E5A-2CE2-019E-628C5DFE56F7}"/>
              </a:ext>
            </a:extLst>
          </p:cNvPr>
          <p:cNvSpPr txBox="1"/>
          <p:nvPr/>
        </p:nvSpPr>
        <p:spPr>
          <a:xfrm>
            <a:off x="2513149" y="1019069"/>
            <a:ext cx="7908107" cy="52322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FORMS OF BUSINESS ORGANIZATION</a:t>
            </a:r>
          </a:p>
        </p:txBody>
      </p:sp>
      <p:sp>
        <p:nvSpPr>
          <p:cNvPr id="5" name="Rectangle 4">
            <a:extLst>
              <a:ext uri="{FF2B5EF4-FFF2-40B4-BE49-F238E27FC236}">
                <a16:creationId xmlns:a16="http://schemas.microsoft.com/office/drawing/2014/main" id="{D466A890-EDB1-2AB8-D300-47840D267E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EBD150F-7E99-EC0A-5038-1111EC861FE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C6B4ACB-22F5-0AFE-9BA4-B4E93341B4AC}"/>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364FF088-A458-1B8E-E627-2B1F8E1F045A}"/>
              </a:ext>
            </a:extLst>
          </p:cNvPr>
          <p:cNvSpPr txBox="1"/>
          <p:nvPr/>
        </p:nvSpPr>
        <p:spPr>
          <a:xfrm>
            <a:off x="874485" y="2161197"/>
            <a:ext cx="5717701" cy="2677656"/>
          </a:xfrm>
          <a:prstGeom prst="rect">
            <a:avLst/>
          </a:prstGeom>
          <a:noFill/>
        </p:spPr>
        <p:txBody>
          <a:bodyPr wrap="square" rtlCol="0">
            <a:spAutoFit/>
          </a:bodyPr>
          <a:lstStyle/>
          <a:p>
            <a:r>
              <a:rPr lang="en-US" sz="2400" b="1">
                <a:solidFill>
                  <a:srgbClr val="F58221"/>
                </a:solidFill>
                <a:latin typeface="Calibri" panose="020f0502020204030204" pitchFamily="34" charset="0"/>
                <a:cs typeface="Calibri" panose="020f0502020204030204" pitchFamily="34" charset="0"/>
              </a:rPr>
              <a:t>There are three main forms of business</a:t>
            </a:r>
            <a:r>
              <a:rPr lang="ar-EG" sz="2400" b="1">
                <a:solidFill>
                  <a:srgbClr val="F58221"/>
                </a:solidFill>
                <a:latin typeface="Calibri" panose="020f0502020204030204" pitchFamily="34" charset="0"/>
                <a:cs typeface="Calibri" panose="020f0502020204030204" pitchFamily="34" charset="0"/>
              </a:rPr>
              <a:t> </a:t>
            </a:r>
            <a:r>
              <a:rPr lang="en-US" sz="2400" b="1">
                <a:solidFill>
                  <a:srgbClr val="F58221"/>
                </a:solidFill>
                <a:latin typeface="Calibri" panose="020f0502020204030204" pitchFamily="34" charset="0"/>
                <a:cs typeface="Calibri" panose="020f0502020204030204" pitchFamily="34" charset="0"/>
              </a:rPr>
              <a:t>organizations:</a:t>
            </a:r>
            <a:r>
              <a:rPr lang="en-US" sz="2400">
                <a:latin typeface="Calibri" panose="020f0502020204030204" pitchFamily="34" charset="0"/>
                <a:cs typeface="Calibri" panose="020f0502020204030204" pitchFamily="34" charset="0"/>
              </a:rPr>
              <a:t> </a:t>
            </a:r>
            <a:endParaRPr lang="ar-EG" sz="2400">
              <a:latin typeface="Calibri" panose="020f0502020204030204" pitchFamily="34" charset="0"/>
              <a:cs typeface="Calibri" panose="020f0502020204030204" pitchFamily="34" charset="0"/>
            </a:endParaRPr>
          </a:p>
          <a:p>
            <a:pPr marL="457200" indent="-457200">
              <a:buAutoNum type="arabicParenBoth"/>
            </a:pPr>
            <a:r>
              <a:rPr lang="en-US" sz="2400">
                <a:latin typeface="Calibri" panose="020f0502020204030204" pitchFamily="34" charset="0"/>
                <a:cs typeface="Calibri" panose="020f0502020204030204" pitchFamily="34" charset="0"/>
              </a:rPr>
              <a:t>Proprietorships</a:t>
            </a:r>
            <a:r>
              <a:rPr lang="ar-EG" sz="2400">
                <a:latin typeface="Calibri" panose="020f0502020204030204" pitchFamily="34" charset="0"/>
                <a:cs typeface="Calibri" panose="020f0502020204030204" pitchFamily="34" charset="0"/>
              </a:rPr>
              <a:t>.</a:t>
            </a:r>
            <a:r>
              <a:rPr lang="en-US" sz="2400">
                <a:latin typeface="Calibri" panose="020f0502020204030204" pitchFamily="34" charset="0"/>
                <a:cs typeface="Calibri" panose="020f0502020204030204" pitchFamily="34" charset="0"/>
              </a:rPr>
              <a:t> </a:t>
            </a:r>
            <a:endParaRPr lang="ar-EG" sz="2400">
              <a:latin typeface="Calibri" panose="020f0502020204030204" pitchFamily="34" charset="0"/>
              <a:cs typeface="Calibri" panose="020f0502020204030204" pitchFamily="34" charset="0"/>
            </a:endParaRPr>
          </a:p>
          <a:p>
            <a:pPr marL="457200" indent="-457200">
              <a:buAutoNum type="arabicParenBoth"/>
            </a:pPr>
            <a:r>
              <a:rPr lang="en-US" sz="2400">
                <a:latin typeface="Calibri" panose="020f0502020204030204" pitchFamily="34" charset="0"/>
                <a:cs typeface="Calibri" panose="020f0502020204030204" pitchFamily="34" charset="0"/>
              </a:rPr>
              <a:t>Partnerships</a:t>
            </a:r>
            <a:r>
              <a:rPr lang="ar-EG" sz="2400">
                <a:latin typeface="Calibri" panose="020f0502020204030204" pitchFamily="34" charset="0"/>
                <a:cs typeface="Calibri" panose="020f0502020204030204" pitchFamily="34" charset="0"/>
              </a:rPr>
              <a:t>.</a:t>
            </a:r>
            <a:r>
              <a:rPr lang="en-US" sz="2400">
                <a:latin typeface="Calibri" panose="020f0502020204030204" pitchFamily="34" charset="0"/>
                <a:cs typeface="Calibri" panose="020f0502020204030204" pitchFamily="34" charset="0"/>
              </a:rPr>
              <a:t> </a:t>
            </a:r>
            <a:endParaRPr lang="ar-EG" sz="2400">
              <a:latin typeface="Calibri" panose="020f0502020204030204" pitchFamily="34" charset="0"/>
              <a:cs typeface="Calibri" panose="020f0502020204030204" pitchFamily="34" charset="0"/>
            </a:endParaRPr>
          </a:p>
          <a:p>
            <a:pPr marL="457200" indent="-457200">
              <a:buAutoNum type="arabicParenBoth"/>
            </a:pPr>
            <a:r>
              <a:rPr lang="en-US" sz="2400">
                <a:latin typeface="Calibri" panose="020f0502020204030204" pitchFamily="34" charset="0"/>
                <a:cs typeface="Calibri" panose="020f0502020204030204" pitchFamily="34" charset="0"/>
              </a:rPr>
              <a:t>Corporations</a:t>
            </a:r>
            <a:r>
              <a:rPr lang="ar-EG" sz="2400">
                <a:latin typeface="Calibri" panose="020f0502020204030204" pitchFamily="34" charset="0"/>
                <a:cs typeface="Calibri" panose="020f0502020204030204" pitchFamily="34" charset="0"/>
              </a:rPr>
              <a:t>.</a:t>
            </a:r>
          </a:p>
          <a:p>
            <a:pPr marL="457200" indent="-457200">
              <a:buFont typeface="Wingdings" panose="05000000000000000000" pitchFamily="2" charset="2"/>
              <a:buChar char="Ø"/>
            </a:pPr>
            <a:r>
              <a:rPr lang="en-US" sz="2400">
                <a:latin typeface="Calibri" panose="020f0502020204030204" pitchFamily="34" charset="0"/>
                <a:cs typeface="Calibri" panose="020f0502020204030204" pitchFamily="34" charset="0"/>
              </a:rPr>
              <a:t>limited liability companies (LLCs) </a:t>
            </a:r>
            <a:endParaRPr lang="ar-EG" sz="2400">
              <a:latin typeface="Calibri" panose="020f0502020204030204" pitchFamily="34" charset="0"/>
              <a:cs typeface="Calibri" panose="020f0502020204030204" pitchFamily="34" charset="0"/>
            </a:endParaRPr>
          </a:p>
          <a:p>
            <a:pPr marL="457200" indent="-457200">
              <a:buFont typeface="Wingdings" panose="05000000000000000000" pitchFamily="2" charset="2"/>
              <a:buChar char="Ø"/>
            </a:pPr>
            <a:r>
              <a:rPr lang="en-US" sz="2400">
                <a:latin typeface="Calibri" panose="020f0502020204030204" pitchFamily="34" charset="0"/>
                <a:cs typeface="Calibri" panose="020f0502020204030204" pitchFamily="34" charset="0"/>
              </a:rPr>
              <a:t>limited liability partnerships (LLPs)</a:t>
            </a:r>
          </a:p>
        </p:txBody>
      </p:sp>
      <p:pic>
        <p:nvPicPr>
          <p:cNvPr id="7" name="Graphic 21">
            <a:extLst>
              <a:ext uri="{FF2B5EF4-FFF2-40B4-BE49-F238E27FC236}">
                <a16:creationId xmlns:a16="http://schemas.microsoft.com/office/drawing/2014/main" id="{4871572C-109D-ED27-7C8C-43D19AA89823}"/>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of a company&#10;&#10;Description automatically generated with medium confidence">
            <a:extLst>
              <a:ext uri="{FF2B5EF4-FFF2-40B4-BE49-F238E27FC236}">
                <a16:creationId xmlns:a16="http://schemas.microsoft.com/office/drawing/2014/main" id="{00EA75C8-FDA0-7AF7-C2B3-6555D611C9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66819" y="1882477"/>
            <a:ext cx="3972620" cy="4106503"/>
          </a:xfrm>
          <a:prstGeom prst="rect">
            <a:avLst/>
          </a:prstGeom>
        </p:spPr>
      </p:pic>
    </p:spTree>
    <p:extLst>
      <p:ext uri="{BB962C8B-B14F-4D97-AF65-F5344CB8AC3E}">
        <p14:creationId xmlns:p14="http://schemas.microsoft.com/office/powerpoint/2010/main" val="12184812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3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70981"/>
            <a:ext cx="10812720" cy="49180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287316" y="1050730"/>
            <a:ext cx="7472648" cy="52322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FORMS OF BUSINESS ORGANIZATION</a:t>
            </a:r>
          </a:p>
        </p:txBody>
      </p:sp>
      <p:sp>
        <p:nvSpPr>
          <p:cNvPr id="5" name="Rectangle 4"/>
          <p:cNvSpPr/>
          <p:nvPr/>
        </p:nvSpPr>
        <p:spPr>
          <a:xfrm>
            <a:off x="995064" y="7293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6" name="Rectangle 5">
            <a:extLst>
              <a:ext uri="{FF2B5EF4-FFF2-40B4-BE49-F238E27FC236}">
                <a16:creationId xmlns:a16="http://schemas.microsoft.com/office/drawing/2014/main" id="{16891C7D-C656-8E5A-7EDD-F9F539EEB532}"/>
              </a:ext>
            </a:extLst>
          </p:cNvPr>
          <p:cNvSpPr>
            <a:spLocks noChangeArrowheads="1"/>
          </p:cNvSpPr>
          <p:nvPr/>
        </p:nvSpPr>
        <p:spPr bwMode="auto">
          <a:xfrm>
            <a:off x="4470543" y="3693631"/>
            <a:ext cx="3344755" cy="2875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342900" indent="-342900" algn="l">
              <a:spcBef>
                <a:spcPct val="20000"/>
              </a:spcBef>
              <a:buClr>
                <a:schemeClr val="accent2"/>
              </a:buClr>
              <a:buSzPct val="75000"/>
              <a:buFont typeface="Wingdings" panose="05000000000000000000" pitchFamily="2" charset="2"/>
              <a:buChar char="l"/>
              <a:defRPr sz="2800" b="1">
                <a:solidFill>
                  <a:schemeClr val="bg2"/>
                </a:solidFill>
                <a:latin typeface="Arial"/>
              </a:defRPr>
            </a:lvl1pPr>
            <a:lvl2pPr marL="742950" indent="-285750" algn="l">
              <a:spcBef>
                <a:spcPct val="20000"/>
              </a:spcBef>
              <a:buClr>
                <a:schemeClr val="accent2"/>
              </a:buClr>
              <a:buSzPct val="75000"/>
              <a:buFont typeface="Wingdings" panose="05000000000000000000" pitchFamily="2" charset="2"/>
              <a:buChar char="l"/>
              <a:defRPr sz="2400" b="1">
                <a:solidFill>
                  <a:schemeClr val="bg2"/>
                </a:solidFill>
                <a:latin typeface="Arial"/>
              </a:defRPr>
            </a:lvl2pPr>
            <a:lvl3pPr marL="1143000" indent="-228600" algn="l">
              <a:spcBef>
                <a:spcPct val="20000"/>
              </a:spcBef>
              <a:buClr>
                <a:schemeClr val="accent2"/>
              </a:buClr>
              <a:buSzPct val="75000"/>
              <a:buFont typeface="Wingdings" panose="05000000000000000000" pitchFamily="2" charset="2"/>
              <a:buChar char="l"/>
              <a:defRPr sz="2000" b="1">
                <a:solidFill>
                  <a:schemeClr val="bg2"/>
                </a:solidFill>
                <a:latin typeface="Arial"/>
              </a:defRPr>
            </a:lvl3pPr>
            <a:lvl4pPr marL="1600200" indent="-228600" algn="l">
              <a:spcBef>
                <a:spcPct val="20000"/>
              </a:spcBef>
              <a:buClr>
                <a:schemeClr val="accent2"/>
              </a:buClr>
              <a:buSzPct val="75000"/>
              <a:buFont typeface="Wingdings" panose="05000000000000000000" pitchFamily="2" charset="2"/>
              <a:buChar char="l"/>
              <a:defRPr sz="2000" b="1">
                <a:solidFill>
                  <a:schemeClr val="bg2"/>
                </a:solidFill>
                <a:latin typeface="Arial"/>
              </a:defRPr>
            </a:lvl4pPr>
            <a:lvl5pPr marL="2057400" indent="-228600" algn="l">
              <a:spcBef>
                <a:spcPct val="20000"/>
              </a:spcBef>
              <a:buClr>
                <a:schemeClr val="accent2"/>
              </a:buClr>
              <a:buSzPct val="75000"/>
              <a:buFont typeface="Wingdings" panose="05000000000000000000" pitchFamily="2" charset="2"/>
              <a:buChar char="l"/>
              <a:defRPr sz="2000" b="1">
                <a:solidFill>
                  <a:schemeClr val="bg2"/>
                </a:solidFill>
                <a:latin typeface="Arial"/>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a:defRPr>
            </a:lvl9pPr>
          </a:lstStyle>
          <a:p>
            <a:pPr>
              <a:lnSpc>
                <a:spcPct val="110000"/>
              </a:lnSpc>
              <a:spcBef>
                <a:spcPct val="45000"/>
              </a:spcBef>
              <a:buClr>
                <a:srgbClr val="800000"/>
              </a:buClr>
              <a:buSzPct val="80000"/>
              <a:buFont typeface="Wingdings" panose="05000000000000000000" pitchFamily="2" charset="2"/>
              <a:buChar char="u"/>
            </a:pPr>
            <a:r>
              <a:rPr lang="en-US" altLang="en-US" sz="1900" b="0">
                <a:solidFill>
                  <a:schemeClr val="tx1"/>
                </a:solidFill>
                <a:latin typeface="Liberation Sans" panose="020b0604020202020204" pitchFamily="34" charset="0"/>
              </a:rPr>
              <a:t>Owned by two or more persons</a:t>
            </a:r>
          </a:p>
          <a:p>
            <a:pPr>
              <a:lnSpc>
                <a:spcPct val="110000"/>
              </a:lnSpc>
              <a:spcBef>
                <a:spcPct val="45000"/>
              </a:spcBef>
              <a:buClr>
                <a:srgbClr val="800000"/>
              </a:buClr>
              <a:buSzPct val="80000"/>
              <a:buFont typeface="Wingdings" panose="05000000000000000000" pitchFamily="2" charset="2"/>
              <a:buChar char="u"/>
            </a:pPr>
            <a:r>
              <a:rPr lang="en-US" altLang="en-US" sz="1900" b="0">
                <a:solidFill>
                  <a:schemeClr val="tx1"/>
                </a:solidFill>
                <a:latin typeface="Liberation Sans" panose="020b0604020202020204" pitchFamily="34" charset="0"/>
              </a:rPr>
              <a:t>Often retail and service-type businesses</a:t>
            </a:r>
          </a:p>
          <a:p>
            <a:pPr>
              <a:lnSpc>
                <a:spcPct val="110000"/>
              </a:lnSpc>
              <a:spcBef>
                <a:spcPct val="45000"/>
              </a:spcBef>
              <a:buClr>
                <a:srgbClr val="800000"/>
              </a:buClr>
              <a:buSzPct val="80000"/>
              <a:buFont typeface="Wingdings" panose="05000000000000000000" pitchFamily="2" charset="2"/>
              <a:buChar char="u"/>
            </a:pPr>
            <a:r>
              <a:rPr lang="en-US" altLang="en-US" sz="1900" b="0">
                <a:solidFill>
                  <a:schemeClr val="tx1"/>
                </a:solidFill>
                <a:latin typeface="Liberation Sans" panose="020b0604020202020204" pitchFamily="34" charset="0"/>
              </a:rPr>
              <a:t>Generally unlimited personal liability</a:t>
            </a:r>
          </a:p>
          <a:p>
            <a:pPr>
              <a:lnSpc>
                <a:spcPct val="110000"/>
              </a:lnSpc>
              <a:spcBef>
                <a:spcPct val="45000"/>
              </a:spcBef>
              <a:buClr>
                <a:srgbClr val="800000"/>
              </a:buClr>
              <a:buSzPct val="80000"/>
              <a:buFont typeface="Wingdings" panose="05000000000000000000" pitchFamily="2" charset="2"/>
              <a:buChar char="u"/>
            </a:pPr>
            <a:r>
              <a:rPr lang="en-US" altLang="en-US" sz="1900" b="0">
                <a:solidFill>
                  <a:schemeClr val="tx1"/>
                </a:solidFill>
                <a:latin typeface="Liberation Sans" panose="020b0604020202020204" pitchFamily="34" charset="0"/>
              </a:rPr>
              <a:t>Partnership agreement</a:t>
            </a:r>
            <a:endParaRPr lang="ar-EG" altLang="en-US" sz="1900" b="0">
              <a:solidFill>
                <a:schemeClr val="tx1"/>
              </a:solidFill>
              <a:latin typeface="Liberation Sans" panose="020b0604020202020204" pitchFamily="34" charset="0"/>
            </a:endParaRPr>
          </a:p>
        </p:txBody>
      </p:sp>
      <p:sp>
        <p:nvSpPr>
          <p:cNvPr id="17" name="Rectangle 6">
            <a:extLst>
              <a:ext uri="{FF2B5EF4-FFF2-40B4-BE49-F238E27FC236}">
                <a16:creationId xmlns:a16="http://schemas.microsoft.com/office/drawing/2014/main" id="{5738D108-795F-6A5E-EE49-276CCDACFF3E}"/>
              </a:ext>
            </a:extLst>
          </p:cNvPr>
          <p:cNvSpPr>
            <a:spLocks noChangeArrowheads="1"/>
          </p:cNvSpPr>
          <p:nvPr/>
        </p:nvSpPr>
        <p:spPr bwMode="auto">
          <a:xfrm>
            <a:off x="8012573" y="3742581"/>
            <a:ext cx="3154438" cy="3393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342900" indent="-342900" algn="l">
              <a:spcBef>
                <a:spcPct val="20000"/>
              </a:spcBef>
              <a:buClr>
                <a:schemeClr val="accent2"/>
              </a:buClr>
              <a:buSzPct val="75000"/>
              <a:buFont typeface="Wingdings" panose="05000000000000000000" pitchFamily="2" charset="2"/>
              <a:buChar char="l"/>
              <a:defRPr sz="2800" b="1">
                <a:solidFill>
                  <a:schemeClr val="bg2"/>
                </a:solidFill>
                <a:latin typeface="Arial"/>
              </a:defRPr>
            </a:lvl1pPr>
            <a:lvl2pPr marL="742950" indent="-285750" algn="l">
              <a:spcBef>
                <a:spcPct val="20000"/>
              </a:spcBef>
              <a:buClr>
                <a:schemeClr val="accent2"/>
              </a:buClr>
              <a:buSzPct val="75000"/>
              <a:buFont typeface="Wingdings" panose="05000000000000000000" pitchFamily="2" charset="2"/>
              <a:buChar char="l"/>
              <a:defRPr sz="2400" b="1">
                <a:solidFill>
                  <a:schemeClr val="bg2"/>
                </a:solidFill>
                <a:latin typeface="Arial"/>
              </a:defRPr>
            </a:lvl2pPr>
            <a:lvl3pPr marL="1143000" indent="-228600" algn="l">
              <a:spcBef>
                <a:spcPct val="20000"/>
              </a:spcBef>
              <a:buClr>
                <a:schemeClr val="accent2"/>
              </a:buClr>
              <a:buSzPct val="75000"/>
              <a:buFont typeface="Wingdings" panose="05000000000000000000" pitchFamily="2" charset="2"/>
              <a:buChar char="l"/>
              <a:defRPr sz="2000" b="1">
                <a:solidFill>
                  <a:schemeClr val="bg2"/>
                </a:solidFill>
                <a:latin typeface="Arial"/>
              </a:defRPr>
            </a:lvl3pPr>
            <a:lvl4pPr marL="1600200" indent="-228600" algn="l">
              <a:spcBef>
                <a:spcPct val="20000"/>
              </a:spcBef>
              <a:buClr>
                <a:schemeClr val="accent2"/>
              </a:buClr>
              <a:buSzPct val="75000"/>
              <a:buFont typeface="Wingdings" panose="05000000000000000000" pitchFamily="2" charset="2"/>
              <a:buChar char="l"/>
              <a:defRPr sz="2000" b="1">
                <a:solidFill>
                  <a:schemeClr val="bg2"/>
                </a:solidFill>
                <a:latin typeface="Arial"/>
              </a:defRPr>
            </a:lvl4pPr>
            <a:lvl5pPr marL="2057400" indent="-228600" algn="l">
              <a:spcBef>
                <a:spcPct val="20000"/>
              </a:spcBef>
              <a:buClr>
                <a:schemeClr val="accent2"/>
              </a:buClr>
              <a:buSzPct val="75000"/>
              <a:buFont typeface="Wingdings" panose="05000000000000000000" pitchFamily="2" charset="2"/>
              <a:buChar char="l"/>
              <a:defRPr sz="2000" b="1">
                <a:solidFill>
                  <a:schemeClr val="bg2"/>
                </a:solidFill>
                <a:latin typeface="Arial"/>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a:defRPr>
            </a:lvl9pPr>
          </a:lstStyle>
          <a:p>
            <a:pPr>
              <a:lnSpc>
                <a:spcPct val="110000"/>
              </a:lnSpc>
              <a:spcBef>
                <a:spcPct val="45000"/>
              </a:spcBef>
              <a:buClr>
                <a:srgbClr val="800000"/>
              </a:buClr>
              <a:buSzPct val="80000"/>
              <a:buFont typeface="Wingdings" panose="05000000000000000000" pitchFamily="2" charset="2"/>
              <a:buChar char="u"/>
            </a:pPr>
            <a:r>
              <a:rPr lang="en-US" altLang="en-US" sz="1900" b="0">
                <a:solidFill>
                  <a:schemeClr val="tx1"/>
                </a:solidFill>
                <a:latin typeface="Liberation Sans" panose="020b0604020202020204" pitchFamily="34" charset="0"/>
              </a:rPr>
              <a:t>Ownership divided into shares of stock</a:t>
            </a:r>
          </a:p>
          <a:p>
            <a:pPr>
              <a:lnSpc>
                <a:spcPct val="110000"/>
              </a:lnSpc>
              <a:spcBef>
                <a:spcPct val="45000"/>
              </a:spcBef>
              <a:buClr>
                <a:srgbClr val="800000"/>
              </a:buClr>
              <a:buSzPct val="80000"/>
              <a:buFont typeface="Wingdings" panose="05000000000000000000" pitchFamily="2" charset="2"/>
              <a:buChar char="u"/>
            </a:pPr>
            <a:r>
              <a:rPr lang="en-US" altLang="en-US" sz="1900" b="0">
                <a:solidFill>
                  <a:schemeClr val="tx1"/>
                </a:solidFill>
                <a:latin typeface="Liberation Sans" panose="020b0604020202020204" pitchFamily="34" charset="0"/>
              </a:rPr>
              <a:t>Separate legal entity organized under state corporation law</a:t>
            </a:r>
          </a:p>
          <a:p>
            <a:pPr>
              <a:lnSpc>
                <a:spcPct val="110000"/>
              </a:lnSpc>
              <a:spcBef>
                <a:spcPct val="45000"/>
              </a:spcBef>
              <a:buClr>
                <a:srgbClr val="800000"/>
              </a:buClr>
              <a:buSzPct val="80000"/>
              <a:buFont typeface="Wingdings" panose="05000000000000000000" pitchFamily="2" charset="2"/>
              <a:buChar char="u"/>
            </a:pPr>
            <a:r>
              <a:rPr lang="en-US" altLang="en-US" sz="1900" b="0">
                <a:solidFill>
                  <a:schemeClr val="tx1"/>
                </a:solidFill>
                <a:latin typeface="Liberation Sans" panose="020b0604020202020204" pitchFamily="34" charset="0"/>
              </a:rPr>
              <a:t>Limited liability</a:t>
            </a:r>
          </a:p>
          <a:p>
            <a:pPr>
              <a:lnSpc>
                <a:spcPct val="110000"/>
              </a:lnSpc>
              <a:spcBef>
                <a:spcPct val="45000"/>
              </a:spcBef>
              <a:buClr>
                <a:srgbClr val="800000"/>
              </a:buClr>
              <a:buSzPct val="80000"/>
              <a:buFont typeface="Wingdings" panose="05000000000000000000" pitchFamily="2" charset="2"/>
              <a:buChar char="u"/>
            </a:pPr>
            <a:endParaRPr lang="en-US" altLang="en-US" sz="1900" b="0">
              <a:solidFill>
                <a:schemeClr val="tx1"/>
              </a:solidFill>
              <a:latin typeface="Liberation Sans" panose="020b0604020202020204" pitchFamily="34" charset="0"/>
            </a:endParaRPr>
          </a:p>
        </p:txBody>
      </p:sp>
      <p:sp>
        <p:nvSpPr>
          <p:cNvPr id="18" name="Rectangle 8">
            <a:extLst>
              <a:ext uri="{FF2B5EF4-FFF2-40B4-BE49-F238E27FC236}">
                <a16:creationId xmlns:a16="http://schemas.microsoft.com/office/drawing/2014/main" id="{B147E15B-9388-69A3-5235-C7EC8245A790}"/>
              </a:ext>
            </a:extLst>
          </p:cNvPr>
          <p:cNvSpPr>
            <a:spLocks noChangeArrowheads="1"/>
          </p:cNvSpPr>
          <p:nvPr/>
        </p:nvSpPr>
        <p:spPr bwMode="auto">
          <a:xfrm>
            <a:off x="1090476" y="3690851"/>
            <a:ext cx="3154438" cy="2946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342900" indent="-342900" algn="l">
              <a:spcBef>
                <a:spcPct val="20000"/>
              </a:spcBef>
              <a:buClr>
                <a:schemeClr val="accent2"/>
              </a:buClr>
              <a:buSzPct val="75000"/>
              <a:buFont typeface="Wingdings" panose="05000000000000000000" pitchFamily="2" charset="2"/>
              <a:buChar char="l"/>
              <a:defRPr sz="2800" b="1">
                <a:solidFill>
                  <a:schemeClr val="bg2"/>
                </a:solidFill>
                <a:latin typeface="Arial"/>
              </a:defRPr>
            </a:lvl1pPr>
            <a:lvl2pPr marL="742950" indent="-285750" algn="l">
              <a:spcBef>
                <a:spcPct val="20000"/>
              </a:spcBef>
              <a:buClr>
                <a:schemeClr val="accent2"/>
              </a:buClr>
              <a:buSzPct val="75000"/>
              <a:buFont typeface="Wingdings" panose="05000000000000000000" pitchFamily="2" charset="2"/>
              <a:buChar char="l"/>
              <a:defRPr sz="2400" b="1">
                <a:solidFill>
                  <a:schemeClr val="bg2"/>
                </a:solidFill>
                <a:latin typeface="Arial"/>
              </a:defRPr>
            </a:lvl2pPr>
            <a:lvl3pPr marL="1143000" indent="-228600" algn="l">
              <a:spcBef>
                <a:spcPct val="20000"/>
              </a:spcBef>
              <a:buClr>
                <a:schemeClr val="accent2"/>
              </a:buClr>
              <a:buSzPct val="75000"/>
              <a:buFont typeface="Wingdings" panose="05000000000000000000" pitchFamily="2" charset="2"/>
              <a:buChar char="l"/>
              <a:defRPr sz="2000" b="1">
                <a:solidFill>
                  <a:schemeClr val="bg2"/>
                </a:solidFill>
                <a:latin typeface="Arial"/>
              </a:defRPr>
            </a:lvl3pPr>
            <a:lvl4pPr marL="1600200" indent="-228600" algn="l">
              <a:spcBef>
                <a:spcPct val="20000"/>
              </a:spcBef>
              <a:buClr>
                <a:schemeClr val="accent2"/>
              </a:buClr>
              <a:buSzPct val="75000"/>
              <a:buFont typeface="Wingdings" panose="05000000000000000000" pitchFamily="2" charset="2"/>
              <a:buChar char="l"/>
              <a:defRPr sz="2000" b="1">
                <a:solidFill>
                  <a:schemeClr val="bg2"/>
                </a:solidFill>
                <a:latin typeface="Arial"/>
              </a:defRPr>
            </a:lvl4pPr>
            <a:lvl5pPr marL="2057400" indent="-228600" algn="l">
              <a:spcBef>
                <a:spcPct val="20000"/>
              </a:spcBef>
              <a:buClr>
                <a:schemeClr val="accent2"/>
              </a:buClr>
              <a:buSzPct val="75000"/>
              <a:buFont typeface="Wingdings" panose="05000000000000000000" pitchFamily="2" charset="2"/>
              <a:buChar char="l"/>
              <a:defRPr sz="2000" b="1">
                <a:solidFill>
                  <a:schemeClr val="bg2"/>
                </a:solidFill>
                <a:latin typeface="Arial"/>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a:defRPr>
            </a:lvl9pPr>
          </a:lstStyle>
          <a:p>
            <a:pPr>
              <a:lnSpc>
                <a:spcPct val="110000"/>
              </a:lnSpc>
              <a:spcBef>
                <a:spcPct val="45000"/>
              </a:spcBef>
              <a:buClr>
                <a:srgbClr val="800000"/>
              </a:buClr>
              <a:buSzPct val="80000"/>
              <a:buFont typeface="Wingdings" panose="05000000000000000000" pitchFamily="2" charset="2"/>
              <a:buChar char="u"/>
            </a:pPr>
            <a:r>
              <a:rPr lang="en-US" altLang="en-US" sz="1900" b="0">
                <a:solidFill>
                  <a:schemeClr val="tx1"/>
                </a:solidFill>
                <a:latin typeface="Liberation Sans" panose="020b0604020202020204" pitchFamily="34" charset="0"/>
              </a:rPr>
              <a:t>Owned by one person</a:t>
            </a:r>
          </a:p>
          <a:p>
            <a:pPr>
              <a:lnSpc>
                <a:spcPct val="110000"/>
              </a:lnSpc>
              <a:spcBef>
                <a:spcPct val="45000"/>
              </a:spcBef>
              <a:buClr>
                <a:srgbClr val="800000"/>
              </a:buClr>
              <a:buSzPct val="80000"/>
              <a:buFont typeface="Wingdings" panose="05000000000000000000" pitchFamily="2" charset="2"/>
              <a:buChar char="u"/>
            </a:pPr>
            <a:r>
              <a:rPr lang="en-US" altLang="en-US" sz="1900" b="0">
                <a:solidFill>
                  <a:schemeClr val="tx1"/>
                </a:solidFill>
                <a:latin typeface="Liberation Sans" panose="020b0604020202020204" pitchFamily="34" charset="0"/>
              </a:rPr>
              <a:t>Owner is often manager/operator</a:t>
            </a:r>
          </a:p>
          <a:p>
            <a:pPr>
              <a:lnSpc>
                <a:spcPct val="110000"/>
              </a:lnSpc>
              <a:spcBef>
                <a:spcPct val="45000"/>
              </a:spcBef>
              <a:buClr>
                <a:srgbClr val="800000"/>
              </a:buClr>
              <a:buSzPct val="80000"/>
              <a:buFont typeface="Wingdings" panose="05000000000000000000" pitchFamily="2" charset="2"/>
              <a:buChar char="u"/>
            </a:pPr>
            <a:r>
              <a:rPr lang="en-US" altLang="en-US" sz="1900" b="0">
                <a:solidFill>
                  <a:schemeClr val="tx1"/>
                </a:solidFill>
                <a:latin typeface="Liberation Sans" panose="020b0604020202020204" pitchFamily="34" charset="0"/>
              </a:rPr>
              <a:t>Owner receives any profits, suffers any losses, and is personally liable for all debts</a:t>
            </a:r>
          </a:p>
        </p:txBody>
      </p:sp>
      <p:pic>
        <p:nvPicPr>
          <p:cNvPr id="4" name="Picture 3" descr="A poster with text and images on it&#10;&#10;Description automatically generated">
            <a:extLst>
              <a:ext uri="{FF2B5EF4-FFF2-40B4-BE49-F238E27FC236}">
                <a16:creationId xmlns:a16="http://schemas.microsoft.com/office/drawing/2014/main" id="{C6C7004A-862A-2784-2015-0E44568D4E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4179" y="1938060"/>
            <a:ext cx="2843313" cy="1640601"/>
          </a:xfrm>
          <a:prstGeom prst="rect">
            <a:avLst/>
          </a:prstGeom>
        </p:spPr>
      </p:pic>
      <p:pic>
        <p:nvPicPr>
          <p:cNvPr id="9" name="Picture 8" descr="A graphic of a business diagram">
            <a:extLst>
              <a:ext uri="{FF2B5EF4-FFF2-40B4-BE49-F238E27FC236}">
                <a16:creationId xmlns:a16="http://schemas.microsoft.com/office/drawing/2014/main" id="{44C16A8A-52AE-6F22-9140-0FDBBC345AB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54391" y="1938061"/>
            <a:ext cx="2699514" cy="1640600"/>
          </a:xfrm>
          <a:prstGeom prst="rect">
            <a:avLst/>
          </a:prstGeom>
        </p:spPr>
      </p:pic>
      <p:pic>
        <p:nvPicPr>
          <p:cNvPr id="12" name="Picture 11" descr="A graphic of a company's company's company's company's company's company's company's company's company's company's company's company'">
            <a:extLst>
              <a:ext uri="{FF2B5EF4-FFF2-40B4-BE49-F238E27FC236}">
                <a16:creationId xmlns:a16="http://schemas.microsoft.com/office/drawing/2014/main" id="{0FCFE769-3CCE-8737-90DD-97C9FD5E2DB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14889" y="1938061"/>
            <a:ext cx="2962932" cy="1640600"/>
          </a:xfrm>
          <a:prstGeom prst="rect">
            <a:avLst/>
          </a:prstGeom>
        </p:spPr>
      </p:pic>
    </p:spTree>
    <p:extLst>
      <p:ext uri="{BB962C8B-B14F-4D97-AF65-F5344CB8AC3E}">
        <p14:creationId xmlns:p14="http://schemas.microsoft.com/office/powerpoint/2010/main" val="19982254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500"/>
                                        <p:tgtEl>
                                          <p:spTgt spid="1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up)">
                                      <p:cBhvr>
                                        <p:cTn id="12" dur="500"/>
                                        <p:tgtEl>
                                          <p:spTgt spid="1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up)">
                                      <p:cBhvr>
                                        <p:cTn id="1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1"/>
      <p:bldP spid="18" grpId="2"/>
    </p:bldLst>
  </p:timing>
</p:sld>
</file>

<file path=ppt/slides/slide3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8087117" cy="52322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FORMS OF BUSINESS ORGANIZATION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762000" y="2095405"/>
            <a:ext cx="6531935" cy="4093428"/>
          </a:xfrm>
          <a:prstGeom prst="rect">
            <a:avLst/>
          </a:prstGeom>
          <a:noFill/>
        </p:spPr>
        <p:txBody>
          <a:bodyPr wrap="square" rtlCol="0">
            <a:spAutoFit/>
          </a:bodyPr>
          <a:lstStyle/>
          <a:p>
            <a:r>
              <a:rPr lang="en-US" sz="2400" b="1">
                <a:solidFill>
                  <a:schemeClr val="accent2"/>
                </a:solidFill>
                <a:latin typeface="Calibri" panose="020f0502020204030204" pitchFamily="34" charset="0"/>
                <a:cs typeface="Calibri" panose="020f0502020204030204" pitchFamily="34" charset="0"/>
              </a:rPr>
              <a:t>A proprietorship </a:t>
            </a:r>
            <a:r>
              <a:rPr lang="en-US" sz="2400">
                <a:latin typeface="Calibri" panose="020f0502020204030204" pitchFamily="34" charset="0"/>
                <a:cs typeface="Calibri" panose="020f0502020204030204" pitchFamily="34" charset="0"/>
              </a:rPr>
              <a:t>is an unincorporated business owned by one individual. Going</a:t>
            </a:r>
          </a:p>
          <a:p>
            <a:r>
              <a:rPr lang="en-US" sz="2400">
                <a:latin typeface="Calibri" panose="020f0502020204030204" pitchFamily="34" charset="0"/>
                <a:cs typeface="Calibri" panose="020f0502020204030204" pitchFamily="34" charset="0"/>
              </a:rPr>
              <a:t>into business as a sole proprietor is easy—a person begins business operations.</a:t>
            </a:r>
          </a:p>
          <a:p>
            <a:r>
              <a:rPr lang="en-US" sz="2400">
                <a:latin typeface="Calibri" panose="020f0502020204030204" pitchFamily="34" charset="0"/>
                <a:cs typeface="Calibri" panose="020f0502020204030204" pitchFamily="34" charset="0"/>
              </a:rPr>
              <a:t>Proprietorships have three important advantages:</a:t>
            </a:r>
          </a:p>
          <a:p>
            <a:r>
              <a:rPr lang="en-US" sz="2400">
                <a:latin typeface="Calibri" panose="020f0502020204030204" pitchFamily="34" charset="0"/>
                <a:cs typeface="Calibri" panose="020f0502020204030204" pitchFamily="34" charset="0"/>
              </a:rPr>
              <a:t>(1) They are easy to form. </a:t>
            </a:r>
          </a:p>
          <a:p>
            <a:r>
              <a:rPr lang="en-US" sz="2400">
                <a:latin typeface="Calibri" panose="020f0502020204030204" pitchFamily="34" charset="0"/>
                <a:cs typeface="Calibri" panose="020f0502020204030204" pitchFamily="34" charset="0"/>
              </a:rPr>
              <a:t>(2) They are subject to few government regulations.</a:t>
            </a:r>
          </a:p>
          <a:p>
            <a:r>
              <a:rPr lang="en-US" sz="2400">
                <a:latin typeface="Calibri" panose="020f0502020204030204" pitchFamily="34" charset="0"/>
                <a:cs typeface="Calibri" panose="020f0502020204030204" pitchFamily="34" charset="0"/>
              </a:rPr>
              <a:t>(3) They are subject to lower income taxes than are corporations.</a:t>
            </a:r>
          </a:p>
          <a:p>
            <a:r>
              <a:rPr lang="en-US" sz="2000">
                <a:latin typeface="Alexandria" charset="0"/>
                <a:cs typeface="Alexandria" charset="0"/>
              </a:rPr>
              <a:t>.</a:t>
            </a:r>
            <a:endParaRPr lang="en-US" sz="1600">
              <a:latin typeface="Alexandria" charset="0"/>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7C851EEC-8E45-05B8-0193-9F7AAD6FEA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26475" y="2095405"/>
            <a:ext cx="3787019" cy="3665272"/>
          </a:xfrm>
          <a:prstGeom prst="rect">
            <a:avLst/>
          </a:prstGeom>
        </p:spPr>
      </p:pic>
    </p:spTree>
    <p:extLst>
      <p:ext uri="{BB962C8B-B14F-4D97-AF65-F5344CB8AC3E}">
        <p14:creationId xmlns:p14="http://schemas.microsoft.com/office/powerpoint/2010/main" val="19647471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3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429136" cy="52322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FORMS OF BUSINESS ORGANIZATION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761999" y="2095405"/>
            <a:ext cx="6484547" cy="3785652"/>
          </a:xfrm>
          <a:prstGeom prst="rect">
            <a:avLst/>
          </a:prstGeom>
          <a:noFill/>
        </p:spPr>
        <p:txBody>
          <a:bodyPr wrap="square" rtlCol="0">
            <a:spAutoFit/>
          </a:bodyPr>
          <a:lstStyle/>
          <a:p>
            <a:r>
              <a:rPr lang="en-US" sz="2400" b="1">
                <a:solidFill>
                  <a:schemeClr val="accent2"/>
                </a:solidFill>
                <a:latin typeface="Calibri" panose="020f0502020204030204" pitchFamily="34" charset="0"/>
                <a:cs typeface="Calibri" panose="020f0502020204030204" pitchFamily="34" charset="0"/>
              </a:rPr>
              <a:t>A partnership </a:t>
            </a:r>
            <a:r>
              <a:rPr lang="en-US" sz="2400">
                <a:latin typeface="Calibri" panose="020f0502020204030204" pitchFamily="34" charset="0"/>
                <a:cs typeface="Calibri" panose="020f0502020204030204" pitchFamily="34" charset="0"/>
              </a:rPr>
              <a:t>is a </a:t>
            </a:r>
            <a:r>
              <a:rPr lang="en-US" sz="2400" b="1">
                <a:latin typeface="Calibri" panose="020f0502020204030204" pitchFamily="34" charset="0"/>
                <a:cs typeface="Calibri" panose="020f0502020204030204" pitchFamily="34" charset="0"/>
              </a:rPr>
              <a:t>legal arrangement </a:t>
            </a:r>
            <a:r>
              <a:rPr lang="en-US" sz="2400">
                <a:latin typeface="Calibri" panose="020f0502020204030204" pitchFamily="34" charset="0"/>
                <a:cs typeface="Calibri" panose="020f0502020204030204" pitchFamily="34" charset="0"/>
              </a:rPr>
              <a:t>between </a:t>
            </a:r>
            <a:r>
              <a:rPr lang="en-US" sz="2400" b="1">
                <a:latin typeface="Calibri" panose="020f0502020204030204" pitchFamily="34" charset="0"/>
                <a:cs typeface="Calibri" panose="020f0502020204030204" pitchFamily="34" charset="0"/>
              </a:rPr>
              <a:t>two or more people</a:t>
            </a:r>
            <a:r>
              <a:rPr lang="en-US" sz="2400">
                <a:latin typeface="Calibri" panose="020f0502020204030204" pitchFamily="34" charset="0"/>
                <a:cs typeface="Calibri" panose="020f0502020204030204" pitchFamily="34" charset="0"/>
              </a:rPr>
              <a:t>  Who decide to do business together. Partnerships are </a:t>
            </a:r>
            <a:r>
              <a:rPr lang="en-US" sz="2400" b="1">
                <a:latin typeface="Calibri" panose="020f0502020204030204" pitchFamily="34" charset="0"/>
                <a:cs typeface="Calibri" panose="020f0502020204030204" pitchFamily="34" charset="0"/>
              </a:rPr>
              <a:t>similar to </a:t>
            </a:r>
            <a:r>
              <a:rPr lang="en-US" sz="2400">
                <a:latin typeface="Calibri" panose="020f0502020204030204" pitchFamily="34" charset="0"/>
                <a:cs typeface="Calibri" panose="020f0502020204030204" pitchFamily="34" charset="0"/>
              </a:rPr>
              <a:t>proprietorships in that they can be established relatively easily and inexpensively. </a:t>
            </a:r>
          </a:p>
          <a:p>
            <a:r>
              <a:rPr lang="en-US" sz="2400">
                <a:latin typeface="Calibri" panose="020f0502020204030204" pitchFamily="34" charset="0"/>
                <a:cs typeface="Calibri" panose="020f0502020204030204" pitchFamily="34" charset="0"/>
              </a:rPr>
              <a:t>Moreover, the firm’s income is allocated on a pro rata basis to the partners and is taxed on an individual basis.</a:t>
            </a:r>
          </a:p>
          <a:p>
            <a:r>
              <a:rPr lang="en-US" sz="2400">
                <a:latin typeface="Calibri" panose="020f0502020204030204" pitchFamily="34" charset="0"/>
                <a:cs typeface="Calibri" panose="020f0502020204030204" pitchFamily="34" charset="0"/>
              </a:rPr>
              <a:t>This allows the firm to avoid the corporate income tax. </a:t>
            </a: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BAEC159F-2F9B-A87A-DE63-5CEAA18401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42521" y="1847088"/>
            <a:ext cx="3991504" cy="3886055"/>
          </a:xfrm>
          <a:prstGeom prst="rect">
            <a:avLst/>
          </a:prstGeom>
        </p:spPr>
      </p:pic>
    </p:spTree>
    <p:extLst>
      <p:ext uri="{BB962C8B-B14F-4D97-AF65-F5344CB8AC3E}">
        <p14:creationId xmlns:p14="http://schemas.microsoft.com/office/powerpoint/2010/main" val="14817287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3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49360" y="1048836"/>
            <a:ext cx="7611900" cy="52322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FORMS OF BUSINESS ORGANIZATION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762000" y="2095405"/>
            <a:ext cx="6858000" cy="3785652"/>
          </a:xfrm>
          <a:prstGeom prst="rect">
            <a:avLst/>
          </a:prstGeom>
          <a:noFill/>
        </p:spPr>
        <p:txBody>
          <a:bodyPr wrap="square" rtlCol="0">
            <a:spAutoFit/>
          </a:bodyPr>
          <a:lstStyle/>
          <a:p>
            <a:r>
              <a:rPr lang="en-US" sz="2000" b="1">
                <a:solidFill>
                  <a:srgbClr val="F58221"/>
                </a:solidFill>
              </a:rPr>
              <a:t>Limited Liability Company (LLC)</a:t>
            </a:r>
          </a:p>
          <a:p>
            <a:pPr>
              <a:buFont typeface="Arial" panose="020b0604020202020204" pitchFamily="34" charset="0"/>
              <a:buChar char="•"/>
            </a:pPr>
            <a:r>
              <a:rPr lang="en-US" sz="2000" b="1"/>
              <a:t>Hybrid Structure</a:t>
            </a:r>
            <a:r>
              <a:rPr lang="en-US" sz="2000"/>
              <a:t>: Combines elements of corporations and partnerships/sole proprietorships.</a:t>
            </a:r>
          </a:p>
          <a:p>
            <a:pPr>
              <a:buFont typeface="Arial" panose="020b0604020202020204" pitchFamily="34" charset="0"/>
              <a:buChar char="•"/>
            </a:pPr>
            <a:r>
              <a:rPr lang="en-US" sz="2000" b="1"/>
              <a:t>Limited Liability</a:t>
            </a:r>
            <a:r>
              <a:rPr lang="en-US" sz="2000"/>
              <a:t>: Owners (called members) are protected from personal liability for business debts.</a:t>
            </a:r>
          </a:p>
          <a:p>
            <a:pPr>
              <a:buFont typeface="Arial" panose="020b0604020202020204" pitchFamily="34" charset="0"/>
              <a:buChar char="•"/>
            </a:pPr>
            <a:r>
              <a:rPr lang="en-US" sz="2000" b="1"/>
              <a:t>Flexible Management</a:t>
            </a:r>
            <a:r>
              <a:rPr lang="en-US" sz="2000"/>
              <a:t>: Can be managed by members or designated managers.</a:t>
            </a:r>
          </a:p>
          <a:p>
            <a:pPr>
              <a:buFont typeface="Arial" panose="020b0604020202020204" pitchFamily="34" charset="0"/>
              <a:buChar char="•"/>
            </a:pPr>
            <a:r>
              <a:rPr lang="en-US" sz="2000" b="1"/>
              <a:t>Pass-Through Taxation</a:t>
            </a:r>
            <a:r>
              <a:rPr lang="en-US" sz="2000"/>
              <a:t>: Profits are passed to owners without corporate taxes, similar to a partnership or sole proprietorship.</a:t>
            </a:r>
          </a:p>
          <a:p>
            <a:pPr>
              <a:buFont typeface="Arial" panose="020b0604020202020204" pitchFamily="34" charset="0"/>
              <a:buChar char="•"/>
            </a:pPr>
            <a:r>
              <a:rPr lang="en-US" sz="2000" b="1"/>
              <a:t>Ownership</a:t>
            </a:r>
            <a:r>
              <a:rPr lang="en-US" sz="2000"/>
              <a:t>: Can be owned by one or more members (individuals, corporations, or even other LLCs).</a:t>
            </a:r>
          </a:p>
          <a:p>
            <a:r>
              <a:rPr lang="en-US" sz="2000">
                <a:latin typeface="Alexandria" charset="0"/>
                <a:cs typeface="Alexandria" charset="0"/>
              </a:rPr>
              <a:t>.</a:t>
            </a:r>
            <a:endParaRPr lang="en-US" sz="1600">
              <a:latin typeface="Alexandria" charset="0"/>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roup of people sitting at tables in a room with a cube shaped cube">
            <a:extLst>
              <a:ext uri="{FF2B5EF4-FFF2-40B4-BE49-F238E27FC236}">
                <a16:creationId xmlns:a16="http://schemas.microsoft.com/office/drawing/2014/main" id="{DE9672D2-C3C1-367E-B30F-B022C17C03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26477" y="1832626"/>
            <a:ext cx="3738638" cy="3840250"/>
          </a:xfrm>
          <a:prstGeom prst="rect">
            <a:avLst/>
          </a:prstGeom>
        </p:spPr>
      </p:pic>
    </p:spTree>
    <p:extLst>
      <p:ext uri="{BB962C8B-B14F-4D97-AF65-F5344CB8AC3E}">
        <p14:creationId xmlns:p14="http://schemas.microsoft.com/office/powerpoint/2010/main" val="9187186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3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49360" y="1048836"/>
            <a:ext cx="7611900" cy="52322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FORMS OF BUSINESS ORGANIZATION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762000" y="2095405"/>
            <a:ext cx="6804780" cy="3170099"/>
          </a:xfrm>
          <a:prstGeom prst="rect">
            <a:avLst/>
          </a:prstGeom>
          <a:noFill/>
        </p:spPr>
        <p:txBody>
          <a:bodyPr wrap="square" rtlCol="0">
            <a:spAutoFit/>
          </a:bodyPr>
          <a:lstStyle/>
          <a:p>
            <a:r>
              <a:rPr lang="en-US" sz="2000" b="1">
                <a:solidFill>
                  <a:srgbClr val="F58221"/>
                </a:solidFill>
              </a:rPr>
              <a:t>Limited Liability Partnership (LLP)</a:t>
            </a:r>
          </a:p>
          <a:p>
            <a:pPr>
              <a:buFont typeface="Arial" panose="020b0604020202020204" pitchFamily="34" charset="0"/>
              <a:buChar char="•"/>
            </a:pPr>
            <a:r>
              <a:rPr lang="en-US" sz="2000" b="1"/>
              <a:t>Partnership with Limited Liability</a:t>
            </a:r>
            <a:r>
              <a:rPr lang="en-US" sz="2000"/>
              <a:t>: Primarily used by professionals like lawyers, doctors, accountants.</a:t>
            </a:r>
          </a:p>
          <a:p>
            <a:pPr>
              <a:buFont typeface="Arial" panose="020b0604020202020204" pitchFamily="34" charset="0"/>
              <a:buChar char="•"/>
            </a:pPr>
            <a:r>
              <a:rPr lang="en-US" sz="2000" b="1"/>
              <a:t>Limited Liability</a:t>
            </a:r>
            <a:r>
              <a:rPr lang="en-US" sz="2000"/>
              <a:t>: Partners are not personally liable for the actions or debts of other partners, though they might be liable for their own misconduct.</a:t>
            </a:r>
          </a:p>
          <a:p>
            <a:pPr>
              <a:buFont typeface="Arial" panose="020b0604020202020204" pitchFamily="34" charset="0"/>
              <a:buChar char="•"/>
            </a:pPr>
            <a:r>
              <a:rPr lang="en-US" sz="2000" b="1"/>
              <a:t>Pass-Through Taxation</a:t>
            </a:r>
            <a:r>
              <a:rPr lang="en-US" sz="2000"/>
              <a:t>: Profits pass through to partners who report them on their personal tax returns.</a:t>
            </a:r>
          </a:p>
          <a:p>
            <a:pPr>
              <a:buFont typeface="Arial" panose="020b0604020202020204" pitchFamily="34" charset="0"/>
              <a:buChar char="•"/>
            </a:pPr>
            <a:r>
              <a:rPr lang="en-US" sz="2000" b="1"/>
              <a:t>Flexible Structure</a:t>
            </a:r>
            <a:r>
              <a:rPr lang="en-US" sz="2000"/>
              <a:t>: Partners share in management but enjoy personal liability protection</a:t>
            </a:r>
            <a:r>
              <a:rPr lang="en-US" sz="2000">
                <a:latin typeface="Alexandria" charset="0"/>
                <a:cs typeface="Alexandria" charset="0"/>
              </a:rPr>
              <a:t>.</a:t>
            </a:r>
            <a:endParaRPr lang="en-US" sz="1600">
              <a:latin typeface="Alexandria" charset="0"/>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roup of people around a table&#10;&#10;Description automatically generated">
            <a:extLst>
              <a:ext uri="{FF2B5EF4-FFF2-40B4-BE49-F238E27FC236}">
                <a16:creationId xmlns:a16="http://schemas.microsoft.com/office/drawing/2014/main" id="{0B80FA8C-B4D5-6146-2889-7CA3E7833F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6780" y="1877181"/>
            <a:ext cx="3569305" cy="3860800"/>
          </a:xfrm>
          <a:prstGeom prst="rect">
            <a:avLst/>
          </a:prstGeom>
        </p:spPr>
      </p:pic>
    </p:spTree>
    <p:extLst>
      <p:ext uri="{BB962C8B-B14F-4D97-AF65-F5344CB8AC3E}">
        <p14:creationId xmlns:p14="http://schemas.microsoft.com/office/powerpoint/2010/main" val="17046680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3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525898" cy="52322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FORMS OF BUSINESS ORGANIZATION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762000" y="2095405"/>
            <a:ext cx="5678716" cy="3416320"/>
          </a:xfrm>
          <a:prstGeom prst="rect">
            <a:avLst/>
          </a:prstGeom>
          <a:noFill/>
        </p:spPr>
        <p:txBody>
          <a:bodyPr wrap="square" rtlCol="0">
            <a:spAutoFit/>
          </a:bodyPr>
          <a:lstStyle/>
          <a:p>
            <a:r>
              <a:rPr lang="en-US" sz="2400" b="1">
                <a:solidFill>
                  <a:schemeClr val="accent2"/>
                </a:solidFill>
                <a:latin typeface="Calibri" panose="020f0502020204030204" pitchFamily="34" charset="0"/>
                <a:cs typeface="Calibri" panose="020f0502020204030204" pitchFamily="34" charset="0"/>
              </a:rPr>
              <a:t>A corporation </a:t>
            </a:r>
            <a:r>
              <a:rPr lang="en-US" sz="2400">
                <a:latin typeface="Calibri" panose="020f0502020204030204" pitchFamily="34" charset="0"/>
                <a:cs typeface="Calibri" panose="020f0502020204030204" pitchFamily="34" charset="0"/>
              </a:rPr>
              <a:t>is a </a:t>
            </a:r>
            <a:r>
              <a:rPr lang="en-US" sz="2400" b="1">
                <a:latin typeface="Calibri" panose="020f0502020204030204" pitchFamily="34" charset="0"/>
                <a:cs typeface="Calibri" panose="020f0502020204030204" pitchFamily="34" charset="0"/>
              </a:rPr>
              <a:t>legal entity </a:t>
            </a:r>
            <a:r>
              <a:rPr lang="en-US" sz="2400">
                <a:latin typeface="Calibri" panose="020f0502020204030204" pitchFamily="34" charset="0"/>
                <a:cs typeface="Calibri" panose="020f0502020204030204" pitchFamily="34" charset="0"/>
              </a:rPr>
              <a:t>created by a state, and it is separate and distinct from its owners and managers. </a:t>
            </a:r>
            <a:endParaRPr lang="ar-EG" sz="2400">
              <a:latin typeface="Calibri" panose="020f0502020204030204" pitchFamily="34" charset="0"/>
              <a:cs typeface="Calibri" panose="020f0502020204030204" pitchFamily="34" charset="0"/>
            </a:endParaRPr>
          </a:p>
          <a:p>
            <a:r>
              <a:rPr lang="en-US" sz="2400">
                <a:latin typeface="Calibri" panose="020f0502020204030204" pitchFamily="34" charset="0"/>
                <a:cs typeface="Calibri" panose="020f0502020204030204" pitchFamily="34" charset="0"/>
              </a:rPr>
              <a:t>It is this </a:t>
            </a:r>
            <a:r>
              <a:rPr lang="en-US" sz="2400" b="1">
                <a:latin typeface="Calibri" panose="020f0502020204030204" pitchFamily="34" charset="0"/>
                <a:cs typeface="Calibri" panose="020f0502020204030204" pitchFamily="34" charset="0"/>
              </a:rPr>
              <a:t>separation</a:t>
            </a:r>
            <a:r>
              <a:rPr lang="en-US" sz="2400">
                <a:latin typeface="Calibri" panose="020f0502020204030204" pitchFamily="34" charset="0"/>
                <a:cs typeface="Calibri" panose="020f0502020204030204" pitchFamily="34" charset="0"/>
              </a:rPr>
              <a:t> that limits stockholders’ losses to the amount they invested in the firm</a:t>
            </a:r>
            <a:r>
              <a:rPr lang="ar-EG" sz="2400">
                <a:latin typeface="Calibri" panose="020f0502020204030204" pitchFamily="34" charset="0"/>
                <a:cs typeface="Calibri" panose="020f0502020204030204" pitchFamily="34" charset="0"/>
              </a:rPr>
              <a:t>.</a:t>
            </a:r>
          </a:p>
          <a:p>
            <a:r>
              <a:rPr lang="en-US" sz="2400">
                <a:latin typeface="Calibri" panose="020f0502020204030204" pitchFamily="34" charset="0"/>
                <a:cs typeface="Calibri" panose="020f0502020204030204" pitchFamily="34" charset="0"/>
              </a:rPr>
              <a:t>the corporation can lose all of its money, but its owners can lose only the funds that they invested in the company.</a:t>
            </a: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roup of people sitting at a table in a conference room&#10;&#10;Description automatically generated">
            <a:extLst>
              <a:ext uri="{FF2B5EF4-FFF2-40B4-BE49-F238E27FC236}">
                <a16:creationId xmlns:a16="http://schemas.microsoft.com/office/drawing/2014/main" id="{7C284459-D5C6-52CD-4F40-501174DAA7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83011" y="1882478"/>
            <a:ext cx="4304694" cy="4025297"/>
          </a:xfrm>
          <a:prstGeom prst="rect">
            <a:avLst/>
          </a:prstGeom>
        </p:spPr>
      </p:pic>
    </p:spTree>
    <p:extLst>
      <p:ext uri="{BB962C8B-B14F-4D97-AF65-F5344CB8AC3E}">
        <p14:creationId xmlns:p14="http://schemas.microsoft.com/office/powerpoint/2010/main" val="25337679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3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4"/>
            <a:ext cx="10812720" cy="46330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356564" cy="52322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FORMS OF BUSINESS ORGANIZATION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762001" y="2095405"/>
            <a:ext cx="6957236" cy="3785652"/>
          </a:xfrm>
          <a:prstGeom prst="rect">
            <a:avLst/>
          </a:prstGeom>
          <a:noFill/>
        </p:spPr>
        <p:txBody>
          <a:bodyPr wrap="square" rtlCol="0">
            <a:spAutoFit/>
          </a:bodyPr>
          <a:lstStyle/>
          <a:p>
            <a:r>
              <a:rPr lang="en-US" sz="2400" b="1">
                <a:solidFill>
                  <a:schemeClr val="accent2"/>
                </a:solidFill>
                <a:latin typeface="Calibri" panose="020f0502020204030204" pitchFamily="34" charset="0"/>
                <a:cs typeface="Calibri" panose="020f0502020204030204" pitchFamily="34" charset="0"/>
              </a:rPr>
              <a:t>Corporations </a:t>
            </a:r>
            <a:r>
              <a:rPr lang="en-US" sz="2400">
                <a:latin typeface="Calibri" panose="020f0502020204030204" pitchFamily="34" charset="0"/>
                <a:cs typeface="Calibri" panose="020f0502020204030204" pitchFamily="34" charset="0"/>
              </a:rPr>
              <a:t>also have unlimited lives, and it is easier to transfer shares of stock in a corporation than one’s interest in an unincorporated business.</a:t>
            </a:r>
          </a:p>
          <a:p>
            <a:r>
              <a:rPr lang="en-US" sz="2400">
                <a:latin typeface="Calibri" panose="020f0502020204030204" pitchFamily="34" charset="0"/>
                <a:cs typeface="Calibri" panose="020f0502020204030204" pitchFamily="34" charset="0"/>
              </a:rPr>
              <a:t>These factors make it much easier for corporations to raise the capital necessary to operate large businesses. </a:t>
            </a:r>
          </a:p>
          <a:p>
            <a:r>
              <a:rPr lang="en-US" sz="2400">
                <a:latin typeface="Calibri" panose="020f0502020204030204" pitchFamily="34" charset="0"/>
                <a:cs typeface="Calibri" panose="020f0502020204030204" pitchFamily="34" charset="0"/>
              </a:rPr>
              <a:t>Thus, companies such as Hewlett-Packard and Microsoft generally</a:t>
            </a:r>
          </a:p>
          <a:p>
            <a:r>
              <a:rPr lang="en-US" sz="2400">
                <a:latin typeface="Calibri" panose="020f0502020204030204" pitchFamily="34" charset="0"/>
                <a:cs typeface="Calibri" panose="020f0502020204030204" pitchFamily="34" charset="0"/>
              </a:rPr>
              <a:t>begin as proprietorships or partnerships, but at some point, they find it advantageous to become a corporation.</a:t>
            </a: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roup of people in a room with a large screen with graphics">
            <a:extLst>
              <a:ext uri="{FF2B5EF4-FFF2-40B4-BE49-F238E27FC236}">
                <a16:creationId xmlns:a16="http://schemas.microsoft.com/office/drawing/2014/main" id="{640CBA2A-C125-FB0D-E867-23583AA8F2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19237" y="1882478"/>
            <a:ext cx="3530454" cy="4093428"/>
          </a:xfrm>
          <a:prstGeom prst="rect">
            <a:avLst/>
          </a:prstGeom>
        </p:spPr>
      </p:pic>
    </p:spTree>
    <p:extLst>
      <p:ext uri="{BB962C8B-B14F-4D97-AF65-F5344CB8AC3E}">
        <p14:creationId xmlns:p14="http://schemas.microsoft.com/office/powerpoint/2010/main" val="35445970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3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3B1CA093-39F6-82E5-41DB-E757A58890DA}"/>
            </a:ext>
          </a:extLst>
        </p:cNvPr>
        <p:cNvGrpSpPr/>
        <p:nvPr/>
      </p:nvGrpSpPr>
      <p:grpSpPr>
        <a:xfrm>
          <a:off x="0" y="0"/>
          <a:ext cx="0" cy="0"/>
        </a:xfrm>
      </p:grpSpPr>
      <p:pic>
        <p:nvPicPr>
          <p:cNvPr id="5" name="Picture Placeholder 4">
            <a:extLst>
              <a:ext uri="{FF2B5EF4-FFF2-40B4-BE49-F238E27FC236}">
                <a16:creationId xmlns:a16="http://schemas.microsoft.com/office/drawing/2014/main" id="{6AD94736-9894-0E52-75D6-99ABEFDD7B28}"/>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4C7309D-1113-083B-A9C2-3504C10F3BA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988397D-E8A2-D865-35A9-FA233ACC1BE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666D55FE-9D47-B34F-3BD1-48D6FE9D967F}"/>
              </a:ext>
            </a:extLst>
          </p:cNvPr>
          <p:cNvSpPr txBox="1"/>
          <p:nvPr/>
        </p:nvSpPr>
        <p:spPr>
          <a:xfrm>
            <a:off x="4689259" y="1412953"/>
            <a:ext cx="4113898" cy="460375"/>
          </a:xfrm>
          <a:prstGeom prst="rect">
            <a:avLst/>
          </a:prstGeom>
          <a:noFill/>
        </p:spPr>
        <p:txBody>
          <a:bodyPr wrap="square" rtlCol="0">
            <a:spAutoFit/>
          </a:bodyPr>
          <a:lstStyle/>
          <a:p>
            <a:r>
              <a:rPr lang="en-US" sz="2400" b="1">
                <a:solidFill>
                  <a:srgbClr val="00B0F0"/>
                </a:solidFill>
                <a:latin typeface="Alexandria" charset="0"/>
                <a:cs typeface="Alexandria" charset="0"/>
              </a:rPr>
              <a:t>An Overview of Finance</a:t>
            </a:r>
          </a:p>
        </p:txBody>
      </p:sp>
      <p:sp>
        <p:nvSpPr>
          <p:cNvPr id="28" name="Rectangle 27">
            <a:extLst>
              <a:ext uri="{FF2B5EF4-FFF2-40B4-BE49-F238E27FC236}">
                <a16:creationId xmlns:a16="http://schemas.microsoft.com/office/drawing/2014/main" id="{DC2E1B3B-2DCA-0781-987F-16AD4D99368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1CA6776-C3DF-66D0-CF91-D469E624AA4D}"/>
              </a:ext>
            </a:extLst>
          </p:cNvPr>
          <p:cNvSpPr txBox="1"/>
          <p:nvPr/>
        </p:nvSpPr>
        <p:spPr>
          <a:xfrm>
            <a:off x="3473751" y="2450589"/>
            <a:ext cx="8172149" cy="4308872"/>
          </a:xfrm>
          <a:prstGeom prst="rect">
            <a:avLst/>
          </a:prstGeom>
          <a:noFill/>
        </p:spPr>
        <p:txBody>
          <a:bodyPr wrap="square" rtlCol="0">
            <a:spAutoFit/>
          </a:bodyPr>
          <a:lstStyle/>
          <a:p>
            <a:r>
              <a:rPr lang="en-US" sz="2000" strike="sngStrike">
                <a:latin typeface="Alexandria" charset="0"/>
                <a:cs typeface="Alexandria" charset="0"/>
              </a:rPr>
              <a:t>What is Finance ?</a:t>
            </a:r>
          </a:p>
          <a:p>
            <a:endParaRPr lang="en-US" sz="2000">
              <a:latin typeface="Alexandria" charset="0"/>
              <a:cs typeface="Alexandria"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n-US" sz="2000" strike="sngStrike">
                <a:latin typeface="Alexandria" charset="0"/>
                <a:cs typeface="Alexandria" charset="0"/>
              </a:rPr>
              <a:t>Areas of Finance</a:t>
            </a:r>
          </a:p>
          <a:p>
            <a:endParaRPr lang="en-US" sz="2000">
              <a:latin typeface="Alexandria" charset="0"/>
              <a:cs typeface="Alexandria" charset="0"/>
            </a:endParaRPr>
          </a:p>
          <a:p>
            <a:r>
              <a:rPr lang="en-US" sz="2000" strike="sngStrike">
                <a:latin typeface="Alexandria" charset="0"/>
                <a:cs typeface="Alexandria" charset="0"/>
              </a:rPr>
              <a:t>Finance Versus Economics and Accounting</a:t>
            </a:r>
          </a:p>
          <a:p>
            <a:endParaRPr lang="en-US" sz="2000">
              <a:latin typeface="Alexandria" charset="0"/>
            </a:endParaRPr>
          </a:p>
          <a:p>
            <a:r>
              <a:rPr lang="en-US" sz="2000" strike="sngStrike">
                <a:latin typeface="Alexandria" charset="0"/>
              </a:rPr>
              <a:t>Forms of Business Organization </a:t>
            </a:r>
          </a:p>
          <a:p>
            <a:endParaRPr lang="en-US" sz="2000">
              <a:latin typeface="Alexandria" charset="0"/>
            </a:endParaRPr>
          </a:p>
          <a:p>
            <a:r>
              <a:rPr lang="en-US" sz="2000">
                <a:latin typeface="Alexandria" charset="0"/>
              </a:rPr>
              <a:t>The Main Financial Goal: Creating Value for Investors</a:t>
            </a:r>
          </a:p>
          <a:p>
            <a:endParaRPr lang="en-US" sz="2000">
              <a:latin typeface="Alexandria" charset="0"/>
            </a:endParaRPr>
          </a:p>
          <a:p>
            <a:r>
              <a:rPr lang="en-US" sz="2000">
                <a:latin typeface="Alexandria" charset="0"/>
              </a:rPr>
              <a:t>Stockholder–Manager Conflicts</a:t>
            </a:r>
          </a:p>
          <a:p>
            <a:endParaRPr lang="en-US" sz="2000">
              <a:latin typeface="Alexandria" charset="0"/>
            </a:endParaRPr>
          </a:p>
          <a:p>
            <a:r>
              <a:rPr lang="en-US" sz="2000">
                <a:latin typeface="Alexandria" charset="0"/>
              </a:rPr>
              <a:t> Stockholder–Debtholder Conflicts</a:t>
            </a:r>
          </a:p>
          <a:p>
            <a:endParaRPr lang="en-US" sz="1400">
              <a:latin typeface="Alexandria" charset="0"/>
              <a:cs typeface="Alexandria" charset="0"/>
            </a:endParaRPr>
          </a:p>
        </p:txBody>
      </p:sp>
      <p:sp>
        <p:nvSpPr>
          <p:cNvPr id="32" name="Rectangle 31">
            <a:extLst>
              <a:ext uri="{FF2B5EF4-FFF2-40B4-BE49-F238E27FC236}">
                <a16:creationId xmlns:a16="http://schemas.microsoft.com/office/drawing/2014/main" id="{2CA14D86-F29A-0F68-A004-1710A4FD93E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C444565D-1A95-7661-88F2-50B73C5A10EC}"/>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F2A70490-3639-E0F7-B21C-4F17F20BB8A5}"/>
              </a:ext>
            </a:extLst>
          </p:cNvPr>
          <p:cNvSpPr txBox="1"/>
          <p:nvPr/>
        </p:nvSpPr>
        <p:spPr>
          <a:xfrm>
            <a:off x="3473752" y="1599946"/>
            <a:ext cx="91692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1</a:t>
            </a:r>
          </a:p>
        </p:txBody>
      </p:sp>
      <p:pic>
        <p:nvPicPr>
          <p:cNvPr id="6" name="Graphic 21">
            <a:extLst>
              <a:ext uri="{FF2B5EF4-FFF2-40B4-BE49-F238E27FC236}">
                <a16:creationId xmlns:a16="http://schemas.microsoft.com/office/drawing/2014/main" id="{D2D6F1E4-FB80-0873-8DF0-2559AD18FA1C}"/>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06142493"/>
      </p:ext>
    </p:extLst>
  </p:cSld>
  <p:clrMapOvr>
    <a:masterClrMapping/>
  </p:clrMapOvr>
  <p:transition/>
  <p:timing/>
</p:sld>
</file>

<file path=ppt/slides/slide4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802093"/>
            <a:ext cx="8976244" cy="1384995"/>
          </a:xfrm>
          <a:prstGeom prst="rect">
            <a:avLst/>
          </a:prstGeom>
          <a:noFill/>
        </p:spPr>
        <p:txBody>
          <a:bodyPr wrap="square" rtlCol="0">
            <a:spAutoFit/>
          </a:bodyPr>
          <a:lstStyle/>
          <a:p>
            <a:r>
              <a:rPr lang="en-US" sz="2800" b="1">
                <a:solidFill>
                  <a:schemeClr val="accent1"/>
                </a:solidFill>
                <a:latin typeface="Alexandria" charset="0"/>
                <a:cs typeface="Alexandria" charset="0"/>
              </a:rPr>
              <a:t>The Main Financial Goal: Creating Value for Investors</a:t>
            </a:r>
          </a:p>
          <a:p>
            <a:endParaRPr lang="en-US" sz="2800" b="1">
              <a:solidFill>
                <a:schemeClr val="accent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762000" y="2095405"/>
            <a:ext cx="8849833" cy="2862322"/>
          </a:xfrm>
          <a:prstGeom prst="rect">
            <a:avLst/>
          </a:prstGeom>
          <a:noFill/>
        </p:spPr>
        <p:txBody>
          <a:bodyPr wrap="square" rtlCol="0">
            <a:spAutoFit/>
          </a:bodyPr>
          <a:lstStyle/>
          <a:p>
            <a:r>
              <a:rPr lang="en-US" sz="2000">
                <a:latin typeface="Alexandria" charset="0"/>
                <a:cs typeface="Alexandria" charset="0"/>
              </a:rPr>
              <a:t>In public corporations, managers and employees work on behalf of the shareholders</a:t>
            </a:r>
            <a:r>
              <a:rPr lang="ar-EG" sz="2000">
                <a:latin typeface="Alexandria" charset="0"/>
                <a:cs typeface="Alexandria" charset="0"/>
              </a:rPr>
              <a:t> ,</a:t>
            </a:r>
            <a:r>
              <a:rPr lang="en-US" sz="2000">
                <a:latin typeface="Alexandria" charset="0"/>
                <a:cs typeface="Alexandria" charset="0"/>
              </a:rPr>
              <a:t>who own the business, and therefore they have an obligation to pursue policies that</a:t>
            </a:r>
            <a:r>
              <a:rPr lang="ar-EG" sz="2000">
                <a:latin typeface="Alexandria" charset="0"/>
                <a:cs typeface="Alexandria" charset="0"/>
              </a:rPr>
              <a:t> </a:t>
            </a:r>
            <a:r>
              <a:rPr lang="en-US" sz="2000">
                <a:latin typeface="Alexandria" charset="0"/>
                <a:cs typeface="Alexandria" charset="0"/>
              </a:rPr>
              <a:t>promote stockholder value. </a:t>
            </a:r>
          </a:p>
          <a:p>
            <a:endParaRPr lang="en-US" sz="2000">
              <a:latin typeface="Alexandria" charset="0"/>
              <a:cs typeface="Alexandria" charset="0"/>
            </a:endParaRPr>
          </a:p>
          <a:p>
            <a:r>
              <a:rPr lang="en-US" sz="2000">
                <a:latin typeface="Alexandria" charset="0"/>
                <a:cs typeface="Alexandria" charset="0"/>
              </a:rPr>
              <a:t>While many companies focus on maximizing a broad</a:t>
            </a:r>
            <a:r>
              <a:rPr lang="ar-EG" sz="2000">
                <a:latin typeface="Alexandria" charset="0"/>
                <a:cs typeface="Alexandria" charset="0"/>
              </a:rPr>
              <a:t> </a:t>
            </a:r>
            <a:r>
              <a:rPr lang="en-US" sz="2000">
                <a:latin typeface="Alexandria" charset="0"/>
                <a:cs typeface="Alexandria" charset="0"/>
              </a:rPr>
              <a:t>range of financial objectives, such as growth, earnings per share, and market share,</a:t>
            </a:r>
            <a:r>
              <a:rPr lang="ar-EG" sz="2000">
                <a:latin typeface="Alexandria" charset="0"/>
                <a:cs typeface="Alexandria" charset="0"/>
              </a:rPr>
              <a:t> </a:t>
            </a:r>
            <a:r>
              <a:rPr lang="en-US" sz="2000">
                <a:latin typeface="Alexandria" charset="0"/>
                <a:cs typeface="Alexandria" charset="0"/>
              </a:rPr>
              <a:t>these goals should not take precedence over the main financial goal, which is to create value for investors.</a:t>
            </a:r>
          </a:p>
          <a:p>
            <a:endParaRPr lang="en-US" sz="2000">
              <a:latin typeface="Alexandria" charset="0"/>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6991" y="-140947"/>
            <a:ext cx="2305141" cy="1076343"/>
          </a:xfrm>
          <a:prstGeom prst="rect">
            <a:avLst/>
          </a:prstGeom>
        </p:spPr>
      </p:pic>
    </p:spTree>
    <p:extLst>
      <p:ext uri="{BB962C8B-B14F-4D97-AF65-F5344CB8AC3E}">
        <p14:creationId xmlns:p14="http://schemas.microsoft.com/office/powerpoint/2010/main" val="37257198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4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802093"/>
            <a:ext cx="8078308" cy="954107"/>
          </a:xfrm>
          <a:prstGeom prst="rect">
            <a:avLst/>
          </a:prstGeom>
          <a:noFill/>
        </p:spPr>
        <p:txBody>
          <a:bodyPr wrap="square" rtlCol="0">
            <a:spAutoFit/>
          </a:bodyPr>
          <a:lstStyle/>
          <a:p>
            <a:r>
              <a:rPr lang="en-US" sz="2800" b="1">
                <a:solidFill>
                  <a:schemeClr val="accent1"/>
                </a:solidFill>
                <a:latin typeface="Alexandria" charset="0"/>
                <a:cs typeface="Alexandria" charset="0"/>
              </a:rPr>
              <a:t>The Main Financial Goal: Creating Value for Investors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762000" y="2095405"/>
            <a:ext cx="9620552" cy="3477875"/>
          </a:xfrm>
          <a:prstGeom prst="rect">
            <a:avLst/>
          </a:prstGeom>
          <a:noFill/>
        </p:spPr>
        <p:txBody>
          <a:bodyPr wrap="square" rtlCol="0">
            <a:spAutoFit/>
          </a:bodyPr>
          <a:lstStyle/>
          <a:p>
            <a:r>
              <a:rPr lang="en-US" sz="2000">
                <a:latin typeface="Alexandria" charset="0"/>
                <a:cs typeface="Alexandria" charset="0"/>
              </a:rPr>
              <a:t>If a manager is to maximize stockholder wealth, he or she must know how</a:t>
            </a:r>
          </a:p>
          <a:p>
            <a:r>
              <a:rPr lang="en-US" sz="2000">
                <a:latin typeface="Alexandria" charset="0"/>
                <a:cs typeface="Alexandria" charset="0"/>
              </a:rPr>
              <a:t>that wealth is determined.</a:t>
            </a:r>
          </a:p>
          <a:p>
            <a:r>
              <a:rPr lang="en-US" sz="2000">
                <a:latin typeface="Alexandria" charset="0"/>
                <a:cs typeface="Alexandria" charset="0"/>
              </a:rPr>
              <a:t> </a:t>
            </a:r>
          </a:p>
          <a:p>
            <a:r>
              <a:rPr lang="en-US" sz="2000">
                <a:latin typeface="Alexandria" charset="0"/>
                <a:cs typeface="Alexandria" charset="0"/>
              </a:rPr>
              <a:t>we shall see that the value of any asset is the present value of the stream of cash flows that the asset provides to its owners over time. </a:t>
            </a:r>
          </a:p>
          <a:p>
            <a:endParaRPr lang="en-US" sz="2000">
              <a:latin typeface="Alexandria" charset="0"/>
              <a:cs typeface="Alexandria" charset="0"/>
            </a:endParaRPr>
          </a:p>
          <a:p>
            <a:r>
              <a:rPr lang="en-US" sz="2000">
                <a:latin typeface="Alexandria" charset="0"/>
                <a:cs typeface="Alexandria" charset="0"/>
              </a:rPr>
              <a:t>stock prices are based on cash flows expected in future years, not just in the current year. Thus, stock price maximization requires us to take a long-run view of operations. At the same time, managerial actions that affect a company’s value may not immediately be reflected in the company’s stock price.</a:t>
            </a: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6991" y="-140947"/>
            <a:ext cx="2305141" cy="1076343"/>
          </a:xfrm>
          <a:prstGeom prst="rect">
            <a:avLst/>
          </a:prstGeom>
        </p:spPr>
      </p:pic>
    </p:spTree>
    <p:extLst>
      <p:ext uri="{BB962C8B-B14F-4D97-AF65-F5344CB8AC3E}">
        <p14:creationId xmlns:p14="http://schemas.microsoft.com/office/powerpoint/2010/main" val="5801758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4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802093"/>
            <a:ext cx="8078308" cy="1384995"/>
          </a:xfrm>
          <a:prstGeom prst="rect">
            <a:avLst/>
          </a:prstGeom>
          <a:noFill/>
        </p:spPr>
        <p:txBody>
          <a:bodyPr wrap="square" rtlCol="0">
            <a:spAutoFit/>
          </a:bodyPr>
          <a:lstStyle/>
          <a:p>
            <a:r>
              <a:rPr lang="en-US" sz="2800" b="1">
                <a:solidFill>
                  <a:schemeClr val="accent1"/>
                </a:solidFill>
                <a:latin typeface="Alexandria" charset="0"/>
                <a:cs typeface="Alexandria" charset="0"/>
              </a:rPr>
              <a:t>The Main Financial Goal: Creating Value for Investors</a:t>
            </a:r>
          </a:p>
          <a:p>
            <a:endParaRPr lang="en-US" sz="2800" b="1">
              <a:solidFill>
                <a:schemeClr val="accent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6991" y="-140947"/>
            <a:ext cx="2305141" cy="1076343"/>
          </a:xfrm>
          <a:prstGeom prst="rect">
            <a:avLst/>
          </a:prstGeom>
        </p:spPr>
      </p:pic>
      <p:pic>
        <p:nvPicPr>
          <p:cNvPr id="4" name="Picture 3">
            <a:extLst>
              <a:ext uri="{FF2B5EF4-FFF2-40B4-BE49-F238E27FC236}">
                <a16:creationId xmlns:a16="http://schemas.microsoft.com/office/drawing/2014/main" id="{25CB8BEF-663F-BDCF-1911-A2F160A78914}"/>
              </a:ext>
            </a:extLst>
          </p:cNvPr>
          <p:cNvPicPr>
            <a:picLocks noChangeAspect="1"/>
          </p:cNvPicPr>
          <p:nvPr/>
        </p:nvPicPr>
        <p:blipFill>
          <a:blip r:embed="rId3"/>
          <a:stretch>
            <a:fillRect/>
          </a:stretch>
        </p:blipFill>
        <p:spPr>
          <a:xfrm>
            <a:off x="1659050" y="2000139"/>
            <a:ext cx="9228683" cy="4008238"/>
          </a:xfrm>
          <a:prstGeom prst="rect">
            <a:avLst/>
          </a:prstGeom>
        </p:spPr>
      </p:pic>
    </p:spTree>
    <p:extLst>
      <p:ext uri="{BB962C8B-B14F-4D97-AF65-F5344CB8AC3E}">
        <p14:creationId xmlns:p14="http://schemas.microsoft.com/office/powerpoint/2010/main" val="22751687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4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6A1AF7F3-4CC3-1310-B66E-C29A720F610D}"/>
            </a:ext>
          </a:extLst>
        </p:cNvPr>
        <p:cNvGrpSpPr/>
        <p:nvPr/>
      </p:nvGrpSpPr>
      <p:grpSpPr>
        <a:xfrm>
          <a:off x="0" y="0"/>
          <a:ext cx="0" cy="0"/>
        </a:xfrm>
      </p:grpSpPr>
      <p:sp>
        <p:nvSpPr>
          <p:cNvPr id="25" name="Rectangle: Rounded Corners 24">
            <a:extLst>
              <a:ext uri="{FF2B5EF4-FFF2-40B4-BE49-F238E27FC236}">
                <a16:creationId xmlns:a16="http://schemas.microsoft.com/office/drawing/2014/main" id="{433CEC1F-BAE8-6F73-E7D0-B297D03CE51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6123CDD-8E0B-0BCE-C472-5A14BA41062B}"/>
              </a:ext>
            </a:extLst>
          </p:cNvPr>
          <p:cNvSpPr txBox="1"/>
          <p:nvPr/>
        </p:nvSpPr>
        <p:spPr>
          <a:xfrm>
            <a:off x="2407795" y="802093"/>
            <a:ext cx="8078308" cy="954107"/>
          </a:xfrm>
          <a:prstGeom prst="rect">
            <a:avLst/>
          </a:prstGeom>
          <a:noFill/>
        </p:spPr>
        <p:txBody>
          <a:bodyPr wrap="square" rtlCol="0">
            <a:spAutoFit/>
          </a:bodyPr>
          <a:lstStyle/>
          <a:p>
            <a:r>
              <a:rPr lang="en-US" sz="2800" b="1">
                <a:solidFill>
                  <a:schemeClr val="accent1"/>
                </a:solidFill>
                <a:latin typeface="Alexandria" charset="0"/>
                <a:cs typeface="Alexandria" charset="0"/>
              </a:rPr>
              <a:t>The Main Financial Goal: Creating Value for Investors</a:t>
            </a:r>
          </a:p>
        </p:txBody>
      </p:sp>
      <p:sp>
        <p:nvSpPr>
          <p:cNvPr id="5" name="Rectangle 4">
            <a:extLst>
              <a:ext uri="{FF2B5EF4-FFF2-40B4-BE49-F238E27FC236}">
                <a16:creationId xmlns:a16="http://schemas.microsoft.com/office/drawing/2014/main" id="{8E35EF6B-D2B8-13BD-7BA3-9EC0B5FE162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BA8E7C5-BE98-9210-6CA6-3AAFE7F0A28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1144939-F0C9-6B67-B2E3-DCB4CA81A3CA}"/>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0DC619D8-6BDC-A9C9-C6C3-E9FE5FFBBFC9}"/>
              </a:ext>
            </a:extLst>
          </p:cNvPr>
          <p:cNvSpPr txBox="1"/>
          <p:nvPr/>
        </p:nvSpPr>
        <p:spPr>
          <a:xfrm>
            <a:off x="762000" y="2012015"/>
            <a:ext cx="6591905" cy="3662541"/>
          </a:xfrm>
          <a:prstGeom prst="rect">
            <a:avLst/>
          </a:prstGeom>
          <a:noFill/>
        </p:spPr>
        <p:txBody>
          <a:bodyPr wrap="square" rtlCol="0">
            <a:spAutoFit/>
          </a:bodyPr>
          <a:lstStyle/>
          <a:p>
            <a:endParaRPr lang="en-US" sz="2000">
              <a:latin typeface="Alexandria" charset="0"/>
              <a:cs typeface="Alexandria" charset="0"/>
            </a:endParaRPr>
          </a:p>
          <a:p>
            <a:r>
              <a:rPr lang="en-US" sz="2000" b="1">
                <a:solidFill>
                  <a:srgbClr val="0070C0"/>
                </a:solidFill>
              </a:rPr>
              <a:t>1</a:t>
            </a:r>
            <a:r>
              <a:rPr lang="en-US" sz="2400" b="1">
                <a:solidFill>
                  <a:srgbClr val="0070C0"/>
                </a:solidFill>
              </a:rPr>
              <a:t>. Managerial Actions, the Economic Environment, Taxes, and the Political Climate</a:t>
            </a:r>
          </a:p>
          <a:p>
            <a:pPr>
              <a:buFont typeface="Arial" panose="020b0604020202020204" pitchFamily="34" charset="0"/>
              <a:buChar char="•"/>
            </a:pPr>
            <a:r>
              <a:rPr lang="en-US" sz="2400">
                <a:solidFill>
                  <a:srgbClr val="000000"/>
                </a:solidFill>
              </a:rPr>
              <a:t>This top section represents the external factors and actions that influence investor behavior and the stock's value. These factors can change investor expectations, risks, and cash flows, ultimately affecting both the intrinsic and perceived value of the stock.</a:t>
            </a:r>
          </a:p>
          <a:p>
            <a:endParaRPr lang="en-US" sz="2000">
              <a:latin typeface="Alexandria" charset="0"/>
              <a:cs typeface="Alexandria" charset="0"/>
            </a:endParaRPr>
          </a:p>
        </p:txBody>
      </p:sp>
      <p:pic>
        <p:nvPicPr>
          <p:cNvPr id="7" name="Graphic 21">
            <a:extLst>
              <a:ext uri="{FF2B5EF4-FFF2-40B4-BE49-F238E27FC236}">
                <a16:creationId xmlns:a16="http://schemas.microsoft.com/office/drawing/2014/main" id="{973FA895-A82A-A200-B3E9-FC98AB7A077F}"/>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6991" y="-140947"/>
            <a:ext cx="2305141" cy="1076343"/>
          </a:xfrm>
          <a:prstGeom prst="rect">
            <a:avLst/>
          </a:prstGeom>
        </p:spPr>
      </p:pic>
      <p:pic>
        <p:nvPicPr>
          <p:cNvPr id="2" name="Picture 1" descr="A person standing at a desk with a globe and graph&#10;&#10;Description automatically generated with medium confidence">
            <a:extLst>
              <a:ext uri="{FF2B5EF4-FFF2-40B4-BE49-F238E27FC236}">
                <a16:creationId xmlns:a16="http://schemas.microsoft.com/office/drawing/2014/main" id="{CC030BEB-70C2-1DB5-C04B-CC7FB9768A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98625" y="2096389"/>
            <a:ext cx="3662541" cy="3662541"/>
          </a:xfrm>
          <a:prstGeom prst="rect">
            <a:avLst/>
          </a:prstGeom>
        </p:spPr>
      </p:pic>
    </p:spTree>
    <p:extLst>
      <p:ext uri="{BB962C8B-B14F-4D97-AF65-F5344CB8AC3E}">
        <p14:creationId xmlns:p14="http://schemas.microsoft.com/office/powerpoint/2010/main" val="18990532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4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0A76EF8B-C4FD-56A0-FD92-01F8E0A8D840}"/>
            </a:ext>
          </a:extLst>
        </p:cNvPr>
        <p:cNvGrpSpPr/>
        <p:nvPr/>
      </p:nvGrpSpPr>
      <p:grpSpPr>
        <a:xfrm>
          <a:off x="0" y="0"/>
          <a:ext cx="0" cy="0"/>
        </a:xfrm>
      </p:grpSpPr>
      <p:sp>
        <p:nvSpPr>
          <p:cNvPr id="25" name="Rectangle: Rounded Corners 24">
            <a:extLst>
              <a:ext uri="{FF2B5EF4-FFF2-40B4-BE49-F238E27FC236}">
                <a16:creationId xmlns:a16="http://schemas.microsoft.com/office/drawing/2014/main" id="{F691F7C1-2BA8-3155-2F40-D11A0C13751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BFFC441-D396-FB4D-AB87-38054BCD2EF7}"/>
              </a:ext>
            </a:extLst>
          </p:cNvPr>
          <p:cNvSpPr txBox="1"/>
          <p:nvPr/>
        </p:nvSpPr>
        <p:spPr>
          <a:xfrm>
            <a:off x="2407795" y="802093"/>
            <a:ext cx="8078308" cy="954107"/>
          </a:xfrm>
          <a:prstGeom prst="rect">
            <a:avLst/>
          </a:prstGeom>
          <a:noFill/>
        </p:spPr>
        <p:txBody>
          <a:bodyPr wrap="square" rtlCol="0">
            <a:spAutoFit/>
          </a:bodyPr>
          <a:lstStyle/>
          <a:p>
            <a:r>
              <a:rPr lang="en-US" sz="2800" b="1">
                <a:solidFill>
                  <a:schemeClr val="accent1"/>
                </a:solidFill>
                <a:latin typeface="Alexandria" charset="0"/>
                <a:cs typeface="Alexandria" charset="0"/>
              </a:rPr>
              <a:t>The Main Financial Goal: Creating Value for Investors</a:t>
            </a:r>
          </a:p>
        </p:txBody>
      </p:sp>
      <p:sp>
        <p:nvSpPr>
          <p:cNvPr id="5" name="Rectangle 4">
            <a:extLst>
              <a:ext uri="{FF2B5EF4-FFF2-40B4-BE49-F238E27FC236}">
                <a16:creationId xmlns:a16="http://schemas.microsoft.com/office/drawing/2014/main" id="{BEAC6C25-2101-8389-3667-9F423CE8DC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AB6D01-D475-0459-CF37-CC742407A08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7DE041A-0D61-CDD2-B97A-FB63E35FC226}"/>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A9FBB086-5DD5-DFE8-9E06-9EEFE242B05F}"/>
              </a:ext>
            </a:extLst>
          </p:cNvPr>
          <p:cNvSpPr txBox="1"/>
          <p:nvPr/>
        </p:nvSpPr>
        <p:spPr>
          <a:xfrm>
            <a:off x="762000" y="2012015"/>
            <a:ext cx="6591905" cy="3293209"/>
          </a:xfrm>
          <a:prstGeom prst="rect">
            <a:avLst/>
          </a:prstGeom>
          <a:noFill/>
        </p:spPr>
        <p:txBody>
          <a:bodyPr wrap="square" rtlCol="0">
            <a:spAutoFit/>
          </a:bodyPr>
          <a:lstStyle/>
          <a:p>
            <a:endParaRPr lang="en-US" sz="2000">
              <a:latin typeface="Alexandria" charset="0"/>
              <a:cs typeface="Alexandria" charset="0"/>
            </a:endParaRPr>
          </a:p>
          <a:p>
            <a:r>
              <a:rPr lang="en-US" sz="2400" b="1">
                <a:solidFill>
                  <a:srgbClr val="92D050"/>
                </a:solidFill>
              </a:rPr>
              <a:t>2. "True" Investor Cash Flows and "True" Risk</a:t>
            </a:r>
          </a:p>
          <a:p>
            <a:pPr>
              <a:buFont typeface="Arial" panose="020b0604020202020204" pitchFamily="34" charset="0"/>
              <a:buChar char="•"/>
            </a:pPr>
            <a:r>
              <a:rPr lang="en-US" sz="2400">
                <a:solidFill>
                  <a:srgbClr val="000000"/>
                </a:solidFill>
              </a:rPr>
              <a:t>These are fundamental factors related to the intrinsic value of the stock.</a:t>
            </a:r>
          </a:p>
          <a:p>
            <a:pPr>
              <a:buFont typeface="Arial" panose="020b0604020202020204" pitchFamily="34" charset="0"/>
              <a:buChar char="•"/>
            </a:pPr>
            <a:r>
              <a:rPr lang="en-US" sz="2400" b="1">
                <a:solidFill>
                  <a:srgbClr val="92D050"/>
                </a:solidFill>
              </a:rPr>
              <a:t>"True" Investor Cash Flows</a:t>
            </a:r>
            <a:r>
              <a:rPr lang="en-US" sz="2400">
                <a:solidFill>
                  <a:srgbClr val="92D050"/>
                </a:solidFill>
              </a:rPr>
              <a:t>: </a:t>
            </a:r>
            <a:r>
              <a:rPr lang="en-US" sz="2400">
                <a:solidFill>
                  <a:srgbClr val="000000"/>
                </a:solidFill>
              </a:rPr>
              <a:t>The actual or fundamental cash flows expected by investors.</a:t>
            </a:r>
          </a:p>
          <a:p>
            <a:pPr>
              <a:buFont typeface="Arial" panose="020b0604020202020204" pitchFamily="34" charset="0"/>
              <a:buChar char="•"/>
            </a:pPr>
            <a:r>
              <a:rPr lang="en-US" sz="2400" b="1">
                <a:solidFill>
                  <a:srgbClr val="92D050"/>
                </a:solidFill>
              </a:rPr>
              <a:t>"True" Risk</a:t>
            </a:r>
            <a:r>
              <a:rPr lang="en-US" sz="2400">
                <a:solidFill>
                  <a:srgbClr val="92D050"/>
                </a:solidFill>
              </a:rPr>
              <a:t>: </a:t>
            </a:r>
            <a:r>
              <a:rPr lang="en-US" sz="2400">
                <a:solidFill>
                  <a:srgbClr val="000000"/>
                </a:solidFill>
              </a:rPr>
              <a:t>The real risks associated with the stock that investors consider.</a:t>
            </a:r>
          </a:p>
          <a:p>
            <a:endParaRPr lang="en-US" sz="2000">
              <a:latin typeface="Alexandria" charset="0"/>
              <a:cs typeface="Alexandria" charset="0"/>
            </a:endParaRPr>
          </a:p>
        </p:txBody>
      </p:sp>
      <p:pic>
        <p:nvPicPr>
          <p:cNvPr id="7" name="Graphic 21">
            <a:extLst>
              <a:ext uri="{FF2B5EF4-FFF2-40B4-BE49-F238E27FC236}">
                <a16:creationId xmlns:a16="http://schemas.microsoft.com/office/drawing/2014/main" id="{B4D45222-97D4-729B-C91B-FC8E0565B384}"/>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6991" y="-140947"/>
            <a:ext cx="2305141" cy="1076343"/>
          </a:xfrm>
          <a:prstGeom prst="rect">
            <a:avLst/>
          </a:prstGeom>
        </p:spPr>
      </p:pic>
      <p:pic>
        <p:nvPicPr>
          <p:cNvPr id="4" name="Picture 3" descr="A group of people sitting at a table with a chart and icons">
            <a:extLst>
              <a:ext uri="{FF2B5EF4-FFF2-40B4-BE49-F238E27FC236}">
                <a16:creationId xmlns:a16="http://schemas.microsoft.com/office/drawing/2014/main" id="{F876F292-6C78-77F2-889E-3490618A10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78932" y="1878436"/>
            <a:ext cx="3570760" cy="3921276"/>
          </a:xfrm>
          <a:prstGeom prst="rect">
            <a:avLst/>
          </a:prstGeom>
        </p:spPr>
      </p:pic>
    </p:spTree>
    <p:extLst>
      <p:ext uri="{BB962C8B-B14F-4D97-AF65-F5344CB8AC3E}">
        <p14:creationId xmlns:p14="http://schemas.microsoft.com/office/powerpoint/2010/main" val="38548579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4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94ECB77D-236A-4DB4-4DAD-35F9E55DB244}"/>
            </a:ext>
          </a:extLst>
        </p:cNvPr>
        <p:cNvGrpSpPr/>
        <p:nvPr/>
      </p:nvGrpSpPr>
      <p:grpSpPr>
        <a:xfrm>
          <a:off x="0" y="0"/>
          <a:ext cx="0" cy="0"/>
        </a:xfrm>
      </p:grpSpPr>
      <p:sp>
        <p:nvSpPr>
          <p:cNvPr id="25" name="Rectangle: Rounded Corners 24">
            <a:extLst>
              <a:ext uri="{FF2B5EF4-FFF2-40B4-BE49-F238E27FC236}">
                <a16:creationId xmlns:a16="http://schemas.microsoft.com/office/drawing/2014/main" id="{ED258F61-92BE-236D-9A57-923683D65E3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957A535-8E79-A52A-FA81-2D118EEEA981}"/>
              </a:ext>
            </a:extLst>
          </p:cNvPr>
          <p:cNvSpPr txBox="1"/>
          <p:nvPr/>
        </p:nvSpPr>
        <p:spPr>
          <a:xfrm>
            <a:off x="2407795" y="802093"/>
            <a:ext cx="8078308" cy="954107"/>
          </a:xfrm>
          <a:prstGeom prst="rect">
            <a:avLst/>
          </a:prstGeom>
          <a:noFill/>
        </p:spPr>
        <p:txBody>
          <a:bodyPr wrap="square" rtlCol="0">
            <a:spAutoFit/>
          </a:bodyPr>
          <a:lstStyle/>
          <a:p>
            <a:r>
              <a:rPr lang="en-US" sz="2800" b="1">
                <a:solidFill>
                  <a:schemeClr val="accent1"/>
                </a:solidFill>
                <a:latin typeface="Alexandria" charset="0"/>
                <a:cs typeface="Alexandria" charset="0"/>
              </a:rPr>
              <a:t>The Main Financial Goal: Creating Value for Investors</a:t>
            </a:r>
          </a:p>
        </p:txBody>
      </p:sp>
      <p:sp>
        <p:nvSpPr>
          <p:cNvPr id="5" name="Rectangle 4">
            <a:extLst>
              <a:ext uri="{FF2B5EF4-FFF2-40B4-BE49-F238E27FC236}">
                <a16:creationId xmlns:a16="http://schemas.microsoft.com/office/drawing/2014/main" id="{1322D965-6B2D-6130-4AF9-4AFF3EB2028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AEBEAF-DDAF-A64D-5DAC-10097B0422C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3F2E382-DF7F-43EB-BB64-3A47D231EA9A}"/>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BF7945EB-130A-FA67-8CEA-882C17A3EEFA}"/>
              </a:ext>
            </a:extLst>
          </p:cNvPr>
          <p:cNvSpPr txBox="1"/>
          <p:nvPr/>
        </p:nvSpPr>
        <p:spPr>
          <a:xfrm>
            <a:off x="762000" y="2012015"/>
            <a:ext cx="6591905" cy="2554545"/>
          </a:xfrm>
          <a:prstGeom prst="rect">
            <a:avLst/>
          </a:prstGeom>
          <a:noFill/>
        </p:spPr>
        <p:txBody>
          <a:bodyPr wrap="square" rtlCol="0">
            <a:spAutoFit/>
          </a:bodyPr>
          <a:lstStyle/>
          <a:p>
            <a:endParaRPr lang="en-US" sz="2000">
              <a:latin typeface="Alexandria" charset="0"/>
              <a:cs typeface="Alexandria" charset="0"/>
            </a:endParaRPr>
          </a:p>
          <a:p>
            <a:r>
              <a:rPr lang="en-US" sz="2400" b="1">
                <a:solidFill>
                  <a:srgbClr val="FFC000"/>
                </a:solidFill>
              </a:rPr>
              <a:t>3. Stock’s Intrinsic Value</a:t>
            </a:r>
          </a:p>
          <a:p>
            <a:pPr>
              <a:buFont typeface="Arial" panose="020b0604020202020204" pitchFamily="34" charset="0"/>
              <a:buChar char="•"/>
            </a:pPr>
            <a:r>
              <a:rPr lang="en-US" sz="2400">
                <a:solidFill>
                  <a:srgbClr val="000000"/>
                </a:solidFill>
              </a:rPr>
              <a:t>Based on true cash flows and risks, this represents the actual or fundamental value of the stock. This is what the stock is theoretically worth based on all available information.</a:t>
            </a:r>
          </a:p>
          <a:p>
            <a:endParaRPr lang="en-US" sz="2000">
              <a:latin typeface="Alexandria" charset="0"/>
              <a:cs typeface="Alexandria" charset="0"/>
            </a:endParaRPr>
          </a:p>
        </p:txBody>
      </p:sp>
      <p:pic>
        <p:nvPicPr>
          <p:cNvPr id="7" name="Graphic 21">
            <a:extLst>
              <a:ext uri="{FF2B5EF4-FFF2-40B4-BE49-F238E27FC236}">
                <a16:creationId xmlns:a16="http://schemas.microsoft.com/office/drawing/2014/main" id="{EAAFFD45-FBE2-9DA7-209D-479D087040F3}"/>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6991" y="-140947"/>
            <a:ext cx="2305141" cy="1076343"/>
          </a:xfrm>
          <a:prstGeom prst="rect">
            <a:avLst/>
          </a:prstGeom>
        </p:spPr>
      </p:pic>
      <p:pic>
        <p:nvPicPr>
          <p:cNvPr id="8" name="Picture 7" descr="A globe with arrows and graphs&#10;&#10;Description automatically generated with medium confidence">
            <a:extLst>
              <a:ext uri="{FF2B5EF4-FFF2-40B4-BE49-F238E27FC236}">
                <a16:creationId xmlns:a16="http://schemas.microsoft.com/office/drawing/2014/main" id="{45B98205-0B6A-FD89-453B-CAEB60093D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58831" y="1878436"/>
            <a:ext cx="3890861" cy="3890861"/>
          </a:xfrm>
          <a:prstGeom prst="rect">
            <a:avLst/>
          </a:prstGeom>
        </p:spPr>
      </p:pic>
    </p:spTree>
    <p:extLst>
      <p:ext uri="{BB962C8B-B14F-4D97-AF65-F5344CB8AC3E}">
        <p14:creationId xmlns:p14="http://schemas.microsoft.com/office/powerpoint/2010/main" val="19012382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4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D4F34C53-8AF6-8E89-A8E7-D5E3EE74272F}"/>
            </a:ext>
          </a:extLst>
        </p:cNvPr>
        <p:cNvGrpSpPr/>
        <p:nvPr/>
      </p:nvGrpSpPr>
      <p:grpSpPr>
        <a:xfrm>
          <a:off x="0" y="0"/>
          <a:ext cx="0" cy="0"/>
        </a:xfrm>
      </p:grpSpPr>
      <p:sp>
        <p:nvSpPr>
          <p:cNvPr id="25" name="Rectangle: Rounded Corners 24">
            <a:extLst>
              <a:ext uri="{FF2B5EF4-FFF2-40B4-BE49-F238E27FC236}">
                <a16:creationId xmlns:a16="http://schemas.microsoft.com/office/drawing/2014/main" id="{5A3CA82E-FE82-D363-B1C7-380365EE618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F501312-B443-886F-0645-65EBFE3A3996}"/>
              </a:ext>
            </a:extLst>
          </p:cNvPr>
          <p:cNvSpPr txBox="1"/>
          <p:nvPr/>
        </p:nvSpPr>
        <p:spPr>
          <a:xfrm>
            <a:off x="2407795" y="802093"/>
            <a:ext cx="8078308" cy="954107"/>
          </a:xfrm>
          <a:prstGeom prst="rect">
            <a:avLst/>
          </a:prstGeom>
          <a:noFill/>
        </p:spPr>
        <p:txBody>
          <a:bodyPr wrap="square" rtlCol="0">
            <a:spAutoFit/>
          </a:bodyPr>
          <a:lstStyle/>
          <a:p>
            <a:r>
              <a:rPr lang="en-US" sz="2800" b="1">
                <a:solidFill>
                  <a:schemeClr val="accent1"/>
                </a:solidFill>
                <a:latin typeface="Alexandria" charset="0"/>
                <a:cs typeface="Alexandria" charset="0"/>
              </a:rPr>
              <a:t>The Main Financial Goal: Creating Value for Investors</a:t>
            </a:r>
          </a:p>
        </p:txBody>
      </p:sp>
      <p:sp>
        <p:nvSpPr>
          <p:cNvPr id="5" name="Rectangle 4">
            <a:extLst>
              <a:ext uri="{FF2B5EF4-FFF2-40B4-BE49-F238E27FC236}">
                <a16:creationId xmlns:a16="http://schemas.microsoft.com/office/drawing/2014/main" id="{A5823398-468B-57A1-7228-39C4D320922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00DD3D-ECE0-4AA7-F7A4-A2F7E58D22D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21048E2-249C-2A92-89A9-208279714807}"/>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EA7370A5-E6E5-6D99-598D-651C3ECDC6B5}"/>
              </a:ext>
            </a:extLst>
          </p:cNvPr>
          <p:cNvSpPr txBox="1"/>
          <p:nvPr/>
        </p:nvSpPr>
        <p:spPr>
          <a:xfrm>
            <a:off x="762000" y="2012015"/>
            <a:ext cx="6591905" cy="4031873"/>
          </a:xfrm>
          <a:prstGeom prst="rect">
            <a:avLst/>
          </a:prstGeom>
          <a:noFill/>
        </p:spPr>
        <p:txBody>
          <a:bodyPr wrap="square" rtlCol="0">
            <a:spAutoFit/>
          </a:bodyPr>
          <a:lstStyle/>
          <a:p>
            <a:endParaRPr lang="en-US" sz="2000">
              <a:latin typeface="Alexandria" charset="0"/>
              <a:cs typeface="Alexandria" charset="0"/>
            </a:endParaRPr>
          </a:p>
          <a:p>
            <a:r>
              <a:rPr lang="en-US" sz="2400" b="1">
                <a:solidFill>
                  <a:srgbClr val="92D050"/>
                </a:solidFill>
              </a:rPr>
              <a:t>4. "Perceived" Investor Cash Flows and "Perceived" Risk</a:t>
            </a:r>
          </a:p>
          <a:p>
            <a:pPr>
              <a:buFont typeface="Arial" panose="020b0604020202020204" pitchFamily="34" charset="0"/>
              <a:buChar char="•"/>
            </a:pPr>
            <a:r>
              <a:rPr lang="en-US" sz="2400">
                <a:solidFill>
                  <a:srgbClr val="000000"/>
                </a:solidFill>
              </a:rPr>
              <a:t>These represent the investors' perceptions of the stock's future cash flows and risks, which may differ from the actual or "true" values.</a:t>
            </a:r>
          </a:p>
          <a:p>
            <a:pPr>
              <a:buFont typeface="Arial" panose="020b0604020202020204" pitchFamily="34" charset="0"/>
              <a:buChar char="•"/>
            </a:pPr>
            <a:r>
              <a:rPr lang="en-US" sz="2400" b="1">
                <a:solidFill>
                  <a:srgbClr val="92D050"/>
                </a:solidFill>
              </a:rPr>
              <a:t>"Perceived" Investor Cash Flows</a:t>
            </a:r>
            <a:r>
              <a:rPr lang="en-US" sz="2400">
                <a:solidFill>
                  <a:srgbClr val="92D050"/>
                </a:solidFill>
              </a:rPr>
              <a:t>: </a:t>
            </a:r>
            <a:r>
              <a:rPr lang="en-US" sz="2400">
                <a:solidFill>
                  <a:srgbClr val="000000"/>
                </a:solidFill>
              </a:rPr>
              <a:t>What investors believe will be the future cash flows.</a:t>
            </a:r>
          </a:p>
          <a:p>
            <a:pPr>
              <a:buFont typeface="Arial" panose="020b0604020202020204" pitchFamily="34" charset="0"/>
              <a:buChar char="•"/>
            </a:pPr>
            <a:r>
              <a:rPr lang="en-US" sz="2400" b="1">
                <a:solidFill>
                  <a:srgbClr val="92D050"/>
                </a:solidFill>
              </a:rPr>
              <a:t>"Perceived" Risk</a:t>
            </a:r>
            <a:r>
              <a:rPr lang="en-US" sz="2400">
                <a:solidFill>
                  <a:srgbClr val="92D050"/>
                </a:solidFill>
              </a:rPr>
              <a:t>: </a:t>
            </a:r>
            <a:r>
              <a:rPr lang="en-US" sz="2400">
                <a:solidFill>
                  <a:srgbClr val="000000"/>
                </a:solidFill>
              </a:rPr>
              <a:t>The risks that investors think the stock carries.</a:t>
            </a:r>
          </a:p>
          <a:p>
            <a:endParaRPr lang="en-US" sz="2000">
              <a:latin typeface="Alexandria" charset="0"/>
              <a:cs typeface="Alexandria" charset="0"/>
            </a:endParaRPr>
          </a:p>
        </p:txBody>
      </p:sp>
      <p:pic>
        <p:nvPicPr>
          <p:cNvPr id="7" name="Graphic 21">
            <a:extLst>
              <a:ext uri="{FF2B5EF4-FFF2-40B4-BE49-F238E27FC236}">
                <a16:creationId xmlns:a16="http://schemas.microsoft.com/office/drawing/2014/main" id="{79CF0161-661D-0BD9-EA17-F0867EE24316}"/>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6991" y="-140947"/>
            <a:ext cx="2305141" cy="1076343"/>
          </a:xfrm>
          <a:prstGeom prst="rect">
            <a:avLst/>
          </a:prstGeom>
        </p:spPr>
      </p:pic>
      <p:pic>
        <p:nvPicPr>
          <p:cNvPr id="8" name="Picture 7" descr="A magnifying glass on a graph&#10;&#10;Description automatically generated">
            <a:extLst>
              <a:ext uri="{FF2B5EF4-FFF2-40B4-BE49-F238E27FC236}">
                <a16:creationId xmlns:a16="http://schemas.microsoft.com/office/drawing/2014/main" id="{4C1DA5A5-45F9-B741-4CD4-530ACC6588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84585" y="2012015"/>
            <a:ext cx="3765107" cy="3765107"/>
          </a:xfrm>
          <a:prstGeom prst="rect">
            <a:avLst/>
          </a:prstGeom>
        </p:spPr>
      </p:pic>
    </p:spTree>
    <p:extLst>
      <p:ext uri="{BB962C8B-B14F-4D97-AF65-F5344CB8AC3E}">
        <p14:creationId xmlns:p14="http://schemas.microsoft.com/office/powerpoint/2010/main" val="40826602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4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886E4A3D-49C1-8B3C-D667-8D1001A4204F}"/>
            </a:ext>
          </a:extLst>
        </p:cNvPr>
        <p:cNvGrpSpPr/>
        <p:nvPr/>
      </p:nvGrpSpPr>
      <p:grpSpPr>
        <a:xfrm>
          <a:off x="0" y="0"/>
          <a:ext cx="0" cy="0"/>
        </a:xfrm>
      </p:grpSpPr>
      <p:sp>
        <p:nvSpPr>
          <p:cNvPr id="25" name="Rectangle: Rounded Corners 24">
            <a:extLst>
              <a:ext uri="{FF2B5EF4-FFF2-40B4-BE49-F238E27FC236}">
                <a16:creationId xmlns:a16="http://schemas.microsoft.com/office/drawing/2014/main" id="{0B90E5AF-3D1D-F6BF-B342-5EC9B3BF2E8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D53C178-3C4A-BA9C-75FD-E9BCEB8939E5}"/>
              </a:ext>
            </a:extLst>
          </p:cNvPr>
          <p:cNvSpPr txBox="1"/>
          <p:nvPr/>
        </p:nvSpPr>
        <p:spPr>
          <a:xfrm>
            <a:off x="2407795" y="802093"/>
            <a:ext cx="8078308" cy="954107"/>
          </a:xfrm>
          <a:prstGeom prst="rect">
            <a:avLst/>
          </a:prstGeom>
          <a:noFill/>
        </p:spPr>
        <p:txBody>
          <a:bodyPr wrap="square" rtlCol="0">
            <a:spAutoFit/>
          </a:bodyPr>
          <a:lstStyle/>
          <a:p>
            <a:r>
              <a:rPr lang="en-US" sz="2800" b="1">
                <a:solidFill>
                  <a:schemeClr val="accent1"/>
                </a:solidFill>
                <a:latin typeface="Alexandria" charset="0"/>
                <a:cs typeface="Alexandria" charset="0"/>
              </a:rPr>
              <a:t>The Main Financial Goal: Creating Value for Investors</a:t>
            </a:r>
          </a:p>
        </p:txBody>
      </p:sp>
      <p:sp>
        <p:nvSpPr>
          <p:cNvPr id="5" name="Rectangle 4">
            <a:extLst>
              <a:ext uri="{FF2B5EF4-FFF2-40B4-BE49-F238E27FC236}">
                <a16:creationId xmlns:a16="http://schemas.microsoft.com/office/drawing/2014/main" id="{D7DF80A8-2A32-659E-24FA-20F4E4D4C8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CDB062D-5674-5310-7F34-E0BB2691C72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339401E-3CAF-9855-7E0B-C81BF6B8B752}"/>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F5724643-8278-7D66-27D4-021B6EF09C96}"/>
              </a:ext>
            </a:extLst>
          </p:cNvPr>
          <p:cNvSpPr txBox="1"/>
          <p:nvPr/>
        </p:nvSpPr>
        <p:spPr>
          <a:xfrm>
            <a:off x="762000" y="2012015"/>
            <a:ext cx="6591905" cy="2554545"/>
          </a:xfrm>
          <a:prstGeom prst="rect">
            <a:avLst/>
          </a:prstGeom>
          <a:noFill/>
        </p:spPr>
        <p:txBody>
          <a:bodyPr wrap="square" rtlCol="0">
            <a:spAutoFit/>
          </a:bodyPr>
          <a:lstStyle/>
          <a:p>
            <a:endParaRPr lang="en-US" sz="2000">
              <a:latin typeface="Alexandria" charset="0"/>
              <a:cs typeface="Alexandria" charset="0"/>
            </a:endParaRPr>
          </a:p>
          <a:p>
            <a:r>
              <a:rPr lang="en-US" sz="2400" b="1">
                <a:solidFill>
                  <a:srgbClr val="FFD200"/>
                </a:solidFill>
              </a:rPr>
              <a:t>5. Stock’s Market Price</a:t>
            </a:r>
          </a:p>
          <a:p>
            <a:pPr>
              <a:buFont typeface="Arial" panose="020b0604020202020204" pitchFamily="34" charset="0"/>
              <a:buChar char="•"/>
            </a:pPr>
            <a:r>
              <a:rPr lang="en-US" sz="2400">
                <a:solidFill>
                  <a:srgbClr val="000000"/>
                </a:solidFill>
              </a:rPr>
              <a:t>Based on perceived investor cash flows and risks, this is the price at which the stock is currently trading in the market. It reflects the collective perceptions of all market participants.</a:t>
            </a:r>
          </a:p>
          <a:p>
            <a:endParaRPr lang="en-US" sz="2000">
              <a:latin typeface="Alexandria" charset="0"/>
              <a:cs typeface="Alexandria" charset="0"/>
            </a:endParaRPr>
          </a:p>
        </p:txBody>
      </p:sp>
      <p:pic>
        <p:nvPicPr>
          <p:cNvPr id="7" name="Graphic 21">
            <a:extLst>
              <a:ext uri="{FF2B5EF4-FFF2-40B4-BE49-F238E27FC236}">
                <a16:creationId xmlns:a16="http://schemas.microsoft.com/office/drawing/2014/main" id="{ECB62504-4EAC-4A3E-E2C8-0B52F40BCFEA}"/>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6991" y="-140947"/>
            <a:ext cx="2305141" cy="1076343"/>
          </a:xfrm>
          <a:prstGeom prst="rect">
            <a:avLst/>
          </a:prstGeom>
        </p:spPr>
      </p:pic>
      <p:pic>
        <p:nvPicPr>
          <p:cNvPr id="8" name="Picture 7" descr="A group of people looking at a digital screen&#10;&#10;Description automatically generated">
            <a:extLst>
              <a:ext uri="{FF2B5EF4-FFF2-40B4-BE49-F238E27FC236}">
                <a16:creationId xmlns:a16="http://schemas.microsoft.com/office/drawing/2014/main" id="{0778AAF1-DAD0-E735-FA1A-E9870C6FFE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53905" y="1993464"/>
            <a:ext cx="3754474" cy="3754474"/>
          </a:xfrm>
          <a:prstGeom prst="rect">
            <a:avLst/>
          </a:prstGeom>
        </p:spPr>
      </p:pic>
    </p:spTree>
    <p:extLst>
      <p:ext uri="{BB962C8B-B14F-4D97-AF65-F5344CB8AC3E}">
        <p14:creationId xmlns:p14="http://schemas.microsoft.com/office/powerpoint/2010/main" val="1113747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4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869079CA-78FB-84B9-3B5C-C5ED693CB7C7}"/>
            </a:ext>
          </a:extLst>
        </p:cNvPr>
        <p:cNvGrpSpPr/>
        <p:nvPr/>
      </p:nvGrpSpPr>
      <p:grpSpPr>
        <a:xfrm>
          <a:off x="0" y="0"/>
          <a:ext cx="0" cy="0"/>
        </a:xfrm>
      </p:grpSpPr>
      <p:sp>
        <p:nvSpPr>
          <p:cNvPr id="25" name="Rectangle: Rounded Corners 24">
            <a:extLst>
              <a:ext uri="{FF2B5EF4-FFF2-40B4-BE49-F238E27FC236}">
                <a16:creationId xmlns:a16="http://schemas.microsoft.com/office/drawing/2014/main" id="{DA944664-6E26-24E5-FC44-7B77F680938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7D360DB-53AB-E272-7BA7-6862CE0BAA0B}"/>
              </a:ext>
            </a:extLst>
          </p:cNvPr>
          <p:cNvSpPr txBox="1"/>
          <p:nvPr/>
        </p:nvSpPr>
        <p:spPr>
          <a:xfrm>
            <a:off x="2407795" y="802093"/>
            <a:ext cx="8078308" cy="954107"/>
          </a:xfrm>
          <a:prstGeom prst="rect">
            <a:avLst/>
          </a:prstGeom>
          <a:noFill/>
        </p:spPr>
        <p:txBody>
          <a:bodyPr wrap="square" rtlCol="0">
            <a:spAutoFit/>
          </a:bodyPr>
          <a:lstStyle/>
          <a:p>
            <a:r>
              <a:rPr lang="en-US" sz="2800" b="1">
                <a:solidFill>
                  <a:schemeClr val="accent1"/>
                </a:solidFill>
                <a:latin typeface="Alexandria" charset="0"/>
                <a:cs typeface="Alexandria" charset="0"/>
              </a:rPr>
              <a:t>The Main Financial Goal: Creating Value for Investors</a:t>
            </a:r>
          </a:p>
        </p:txBody>
      </p:sp>
      <p:sp>
        <p:nvSpPr>
          <p:cNvPr id="5" name="Rectangle 4">
            <a:extLst>
              <a:ext uri="{FF2B5EF4-FFF2-40B4-BE49-F238E27FC236}">
                <a16:creationId xmlns:a16="http://schemas.microsoft.com/office/drawing/2014/main" id="{79B95717-5DCD-7FD4-2788-0653B96BF4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C0E056D-ECFB-9B53-17C7-424A0A6EB9A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78A4563-13A4-CCA3-5505-6729B417CF71}"/>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9CE0B8E2-E205-90BF-737C-500D680824AA}"/>
              </a:ext>
            </a:extLst>
          </p:cNvPr>
          <p:cNvSpPr txBox="1"/>
          <p:nvPr/>
        </p:nvSpPr>
        <p:spPr>
          <a:xfrm>
            <a:off x="762000" y="2012015"/>
            <a:ext cx="6591905" cy="2923877"/>
          </a:xfrm>
          <a:prstGeom prst="rect">
            <a:avLst/>
          </a:prstGeom>
          <a:noFill/>
        </p:spPr>
        <p:txBody>
          <a:bodyPr wrap="square" rtlCol="0">
            <a:spAutoFit/>
          </a:bodyPr>
          <a:lstStyle/>
          <a:p>
            <a:endParaRPr lang="en-US" sz="2000">
              <a:latin typeface="Alexandria" charset="0"/>
              <a:cs typeface="Alexandria" charset="0"/>
            </a:endParaRPr>
          </a:p>
          <a:p>
            <a:r>
              <a:rPr lang="en-US" sz="2400" b="1">
                <a:solidFill>
                  <a:srgbClr val="F58221"/>
                </a:solidFill>
              </a:rPr>
              <a:t>6. Market Equilibrium</a:t>
            </a:r>
          </a:p>
          <a:p>
            <a:pPr>
              <a:buFont typeface="Arial" panose="020b0604020202020204" pitchFamily="34" charset="0"/>
              <a:buChar char="•"/>
            </a:pPr>
            <a:r>
              <a:rPr lang="en-US" sz="2400">
                <a:solidFill>
                  <a:srgbClr val="000000"/>
                </a:solidFill>
              </a:rPr>
              <a:t>The diagram indicates that market equilibrium is achieved when the stock’s intrinsic value equals its market price. This means that investor perceptions align with the stock's actual value, resulting in no pressure for the price to change.</a:t>
            </a:r>
          </a:p>
          <a:p>
            <a:endParaRPr lang="en-US" sz="2000">
              <a:latin typeface="Alexandria" charset="0"/>
              <a:cs typeface="Alexandria" charset="0"/>
            </a:endParaRPr>
          </a:p>
        </p:txBody>
      </p:sp>
      <p:pic>
        <p:nvPicPr>
          <p:cNvPr id="7" name="Graphic 21">
            <a:extLst>
              <a:ext uri="{FF2B5EF4-FFF2-40B4-BE49-F238E27FC236}">
                <a16:creationId xmlns:a16="http://schemas.microsoft.com/office/drawing/2014/main" id="{6F547FF7-72F2-F8C6-1BF2-C90B208074DC}"/>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6991" y="-140947"/>
            <a:ext cx="2305141" cy="1076343"/>
          </a:xfrm>
          <a:prstGeom prst="rect">
            <a:avLst/>
          </a:prstGeom>
        </p:spPr>
      </p:pic>
      <p:pic>
        <p:nvPicPr>
          <p:cNvPr id="8" name="Picture 7" descr="A scale with a crowd of people standing around it&#10;&#10;Description automatically generated">
            <a:extLst>
              <a:ext uri="{FF2B5EF4-FFF2-40B4-BE49-F238E27FC236}">
                <a16:creationId xmlns:a16="http://schemas.microsoft.com/office/drawing/2014/main" id="{D8B1A823-EF4F-3C8A-FCC7-20076069E4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01543" y="2096389"/>
            <a:ext cx="3648149" cy="3648149"/>
          </a:xfrm>
          <a:prstGeom prst="rect">
            <a:avLst/>
          </a:prstGeom>
        </p:spPr>
      </p:pic>
    </p:spTree>
    <p:extLst>
      <p:ext uri="{BB962C8B-B14F-4D97-AF65-F5344CB8AC3E}">
        <p14:creationId xmlns:p14="http://schemas.microsoft.com/office/powerpoint/2010/main" val="31921956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4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802093"/>
            <a:ext cx="8078308" cy="954107"/>
          </a:xfrm>
          <a:prstGeom prst="rect">
            <a:avLst/>
          </a:prstGeom>
          <a:noFill/>
        </p:spPr>
        <p:txBody>
          <a:bodyPr wrap="square" rtlCol="0">
            <a:spAutoFit/>
          </a:bodyPr>
          <a:lstStyle/>
          <a:p>
            <a:r>
              <a:rPr lang="en-US" sz="2800" b="1">
                <a:solidFill>
                  <a:schemeClr val="accent1"/>
                </a:solidFill>
                <a:latin typeface="Alexandria" charset="0"/>
                <a:cs typeface="Alexandria" charset="0"/>
              </a:rPr>
              <a:t>The Main Financial Goal: Creating Value for Investors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762000" y="2012015"/>
            <a:ext cx="6591905" cy="3477875"/>
          </a:xfrm>
          <a:prstGeom prst="rect">
            <a:avLst/>
          </a:prstGeom>
          <a:noFill/>
        </p:spPr>
        <p:txBody>
          <a:bodyPr wrap="square" rtlCol="0">
            <a:spAutoFit/>
          </a:bodyPr>
          <a:lstStyle/>
          <a:p>
            <a:r>
              <a:rPr lang="en-US" sz="2000">
                <a:latin typeface="Alexandria" charset="0"/>
                <a:cs typeface="Alexandria" charset="0"/>
              </a:rPr>
              <a:t>The top box indicates that </a:t>
            </a:r>
            <a:r>
              <a:rPr lang="en-US" sz="2000" b="1">
                <a:latin typeface="Alexandria" charset="0"/>
                <a:cs typeface="Alexandria" charset="0"/>
              </a:rPr>
              <a:t>managerial actions</a:t>
            </a:r>
            <a:r>
              <a:rPr lang="en-US" sz="2000">
                <a:latin typeface="Alexandria" charset="0"/>
                <a:cs typeface="Alexandria" charset="0"/>
              </a:rPr>
              <a:t>, combined with </a:t>
            </a:r>
            <a:r>
              <a:rPr lang="en-US" sz="2000" b="1">
                <a:latin typeface="Alexandria" charset="0"/>
                <a:cs typeface="Alexandria" charset="0"/>
              </a:rPr>
              <a:t>the economy</a:t>
            </a:r>
            <a:r>
              <a:rPr lang="en-US" sz="2000">
                <a:latin typeface="Alexandria" charset="0"/>
                <a:cs typeface="Alexandria" charset="0"/>
              </a:rPr>
              <a:t>, </a:t>
            </a:r>
            <a:r>
              <a:rPr lang="en-US" sz="2000" b="1">
                <a:latin typeface="Alexandria" charset="0"/>
                <a:cs typeface="Alexandria" charset="0"/>
              </a:rPr>
              <a:t>taxes</a:t>
            </a:r>
            <a:r>
              <a:rPr lang="en-US" sz="2000">
                <a:latin typeface="Alexandria" charset="0"/>
                <a:cs typeface="Alexandria" charset="0"/>
              </a:rPr>
              <a:t>, and </a:t>
            </a:r>
            <a:r>
              <a:rPr lang="en-US" sz="2000" b="1">
                <a:latin typeface="Alexandria" charset="0"/>
                <a:cs typeface="Alexandria" charset="0"/>
              </a:rPr>
              <a:t>political conditions</a:t>
            </a:r>
            <a:r>
              <a:rPr lang="en-US" sz="2000">
                <a:latin typeface="Alexandria" charset="0"/>
                <a:cs typeface="Alexandria" charset="0"/>
              </a:rPr>
              <a:t>, </a:t>
            </a:r>
            <a:r>
              <a:rPr lang="en-US" sz="2000" b="1">
                <a:latin typeface="Alexandria" charset="0"/>
                <a:cs typeface="Alexandria" charset="0"/>
              </a:rPr>
              <a:t>influence</a:t>
            </a:r>
            <a:r>
              <a:rPr lang="en-US" sz="2000">
                <a:latin typeface="Alexandria" charset="0"/>
                <a:cs typeface="Alexandria" charset="0"/>
              </a:rPr>
              <a:t> the level and riskiness of the company’s future cash flows, which ultimately determine the company’s stock price.</a:t>
            </a:r>
          </a:p>
          <a:p>
            <a:endParaRPr lang="en-US" sz="2000">
              <a:latin typeface="Alexandria" charset="0"/>
              <a:cs typeface="Alexandria" charset="0"/>
            </a:endParaRPr>
          </a:p>
          <a:p>
            <a:r>
              <a:rPr lang="en-US" sz="2000">
                <a:latin typeface="Alexandria" charset="0"/>
                <a:cs typeface="Alexandria" charset="0"/>
              </a:rPr>
              <a:t> As you might expect, investors like higher expected cash flows, but they dislike risk; so, the larger the expected cash flows and the lower the perceived risk, the higher the stock’s price.</a:t>
            </a:r>
          </a:p>
          <a:p>
            <a:endParaRPr lang="en-US" sz="2000">
              <a:latin typeface="Alexandria" charset="0"/>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6991" y="-140947"/>
            <a:ext cx="2305141" cy="1076343"/>
          </a:xfrm>
          <a:prstGeom prst="rect">
            <a:avLst/>
          </a:prstGeom>
        </p:spPr>
      </p:pic>
      <p:pic>
        <p:nvPicPr>
          <p:cNvPr id="4" name="Picture 3" descr="A group of people sitting at a table with a chart and icons">
            <a:extLst>
              <a:ext uri="{FF2B5EF4-FFF2-40B4-BE49-F238E27FC236}">
                <a16:creationId xmlns:a16="http://schemas.microsoft.com/office/drawing/2014/main" id="{A386205A-DAF8-EDEE-9131-CFEF553CDF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78932" y="1878436"/>
            <a:ext cx="3570760" cy="3921276"/>
          </a:xfrm>
          <a:prstGeom prst="rect">
            <a:avLst/>
          </a:prstGeom>
        </p:spPr>
      </p:pic>
    </p:spTree>
    <p:extLst>
      <p:ext uri="{BB962C8B-B14F-4D97-AF65-F5344CB8AC3E}">
        <p14:creationId xmlns:p14="http://schemas.microsoft.com/office/powerpoint/2010/main" val="9835618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5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802093"/>
            <a:ext cx="8078308" cy="954107"/>
          </a:xfrm>
          <a:prstGeom prst="rect">
            <a:avLst/>
          </a:prstGeom>
          <a:noFill/>
        </p:spPr>
        <p:txBody>
          <a:bodyPr wrap="square" rtlCol="0">
            <a:spAutoFit/>
          </a:bodyPr>
          <a:lstStyle/>
          <a:p>
            <a:r>
              <a:rPr lang="en-US" sz="2800" b="1">
                <a:solidFill>
                  <a:schemeClr val="accent1"/>
                </a:solidFill>
                <a:latin typeface="Alexandria" charset="0"/>
                <a:cs typeface="Alexandria" charset="0"/>
              </a:rPr>
              <a:t>The Main Financial Goal: Creating Value for Investors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762000" y="2262798"/>
            <a:ext cx="6277428" cy="3170099"/>
          </a:xfrm>
          <a:prstGeom prst="rect">
            <a:avLst/>
          </a:prstGeom>
          <a:noFill/>
        </p:spPr>
        <p:txBody>
          <a:bodyPr wrap="square" rtlCol="0">
            <a:spAutoFit/>
          </a:bodyPr>
          <a:lstStyle/>
          <a:p>
            <a:r>
              <a:rPr lang="en-US" sz="2000">
                <a:latin typeface="Alexandria" charset="0"/>
                <a:cs typeface="Alexandria" charset="0"/>
              </a:rPr>
              <a:t>The second row of boxes differentiates what we call “true” expected cash flows</a:t>
            </a:r>
          </a:p>
          <a:p>
            <a:r>
              <a:rPr lang="en-US" sz="2000">
                <a:latin typeface="Alexandria" charset="0"/>
                <a:cs typeface="Alexandria" charset="0"/>
              </a:rPr>
              <a:t>and “true” risk from “perceived” cash flows and “perceived” risk. </a:t>
            </a:r>
          </a:p>
          <a:p>
            <a:endParaRPr lang="en-US" sz="2000">
              <a:latin typeface="Alexandria" charset="0"/>
              <a:cs typeface="Alexandria" charset="0"/>
            </a:endParaRPr>
          </a:p>
          <a:p>
            <a:r>
              <a:rPr lang="en-US" sz="2000">
                <a:latin typeface="Alexandria" charset="0"/>
                <a:cs typeface="Alexandria" charset="0"/>
              </a:rPr>
              <a:t>By “true,” we mean the cash flows and risk that investors would expect if they had all of the information that existed about a company. “Perceived” means what investors expect,</a:t>
            </a:r>
          </a:p>
          <a:p>
            <a:r>
              <a:rPr lang="en-US" sz="2000">
                <a:latin typeface="Alexandria" charset="0"/>
                <a:cs typeface="Alexandria" charset="0"/>
              </a:rPr>
              <a:t>given the limited information they have. </a:t>
            </a: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6991" y="-140947"/>
            <a:ext cx="2305141" cy="1076343"/>
          </a:xfrm>
          <a:prstGeom prst="rect">
            <a:avLst/>
          </a:prstGeom>
        </p:spPr>
      </p:pic>
      <p:pic>
        <p:nvPicPr>
          <p:cNvPr id="9" name="Picture 8" descr="A group of people standing in front of a chart&#10;&#10;Description automatically generated">
            <a:extLst>
              <a:ext uri="{FF2B5EF4-FFF2-40B4-BE49-F238E27FC236}">
                <a16:creationId xmlns:a16="http://schemas.microsoft.com/office/drawing/2014/main" id="{38688B24-4F1F-57CD-AB70-E7B0F61D13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64456" y="2025094"/>
            <a:ext cx="3901425" cy="3645505"/>
          </a:xfrm>
          <a:prstGeom prst="rect">
            <a:avLst/>
          </a:prstGeom>
        </p:spPr>
      </p:pic>
    </p:spTree>
    <p:extLst>
      <p:ext uri="{BB962C8B-B14F-4D97-AF65-F5344CB8AC3E}">
        <p14:creationId xmlns:p14="http://schemas.microsoft.com/office/powerpoint/2010/main" val="36688391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5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802093"/>
            <a:ext cx="8078308" cy="954107"/>
          </a:xfrm>
          <a:prstGeom prst="rect">
            <a:avLst/>
          </a:prstGeom>
          <a:noFill/>
        </p:spPr>
        <p:txBody>
          <a:bodyPr wrap="square" rtlCol="0">
            <a:spAutoFit/>
          </a:bodyPr>
          <a:lstStyle/>
          <a:p>
            <a:r>
              <a:rPr lang="en-US" sz="2800" b="1">
                <a:solidFill>
                  <a:schemeClr val="accent1"/>
                </a:solidFill>
                <a:latin typeface="Alexandria" charset="0"/>
                <a:cs typeface="Alexandria" charset="0"/>
              </a:rPr>
              <a:t>The Main Financial Goal: Creating Value for Investors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762000" y="2012015"/>
            <a:ext cx="6577390" cy="3477875"/>
          </a:xfrm>
          <a:prstGeom prst="rect">
            <a:avLst/>
          </a:prstGeom>
          <a:noFill/>
        </p:spPr>
        <p:txBody>
          <a:bodyPr wrap="square" rtlCol="0">
            <a:spAutoFit/>
          </a:bodyPr>
          <a:lstStyle/>
          <a:p>
            <a:r>
              <a:rPr lang="en-US" sz="2000">
                <a:latin typeface="Alexandria" charset="0"/>
                <a:cs typeface="Alexandria" charset="0"/>
              </a:rPr>
              <a:t>To illustrate, in early 2001, investors had information that caused them to think Enron was highly profitable and would enjoy high and rising future profits. </a:t>
            </a:r>
          </a:p>
          <a:p>
            <a:r>
              <a:rPr lang="en-US" sz="2000">
                <a:latin typeface="Alexandria" charset="0"/>
                <a:cs typeface="Alexandria" charset="0"/>
              </a:rPr>
              <a:t>They also thought that actual results would be close to the expected levels and hence that Enron’s risk was low.</a:t>
            </a:r>
          </a:p>
          <a:p>
            <a:r>
              <a:rPr lang="en-US" sz="2000">
                <a:latin typeface="Alexandria" charset="0"/>
                <a:cs typeface="Alexandria" charset="0"/>
              </a:rPr>
              <a:t>However, true estimates of Enron’s profits, which were known by its executives, but not the investing public, were much lower; Enron’s true situation was extremely risky</a:t>
            </a: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6991" y="-140947"/>
            <a:ext cx="2305141" cy="1076343"/>
          </a:xfrm>
          <a:prstGeom prst="rect">
            <a:avLst/>
          </a:prstGeom>
        </p:spPr>
      </p:pic>
      <p:pic>
        <p:nvPicPr>
          <p:cNvPr id="8" name="Picture 7" descr="A red arrow going through a hole in the ground&#10;&#10;Description automatically generated">
            <a:extLst>
              <a:ext uri="{FF2B5EF4-FFF2-40B4-BE49-F238E27FC236}">
                <a16:creationId xmlns:a16="http://schemas.microsoft.com/office/drawing/2014/main" id="{A7146D54-E051-C3D7-2460-71AA22E220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64418" y="2012015"/>
            <a:ext cx="3337076" cy="3658232"/>
          </a:xfrm>
          <a:prstGeom prst="rect">
            <a:avLst/>
          </a:prstGeom>
        </p:spPr>
      </p:pic>
    </p:spTree>
    <p:extLst>
      <p:ext uri="{BB962C8B-B14F-4D97-AF65-F5344CB8AC3E}">
        <p14:creationId xmlns:p14="http://schemas.microsoft.com/office/powerpoint/2010/main" val="29287761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5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802093"/>
            <a:ext cx="8078308" cy="1384995"/>
          </a:xfrm>
          <a:prstGeom prst="rect">
            <a:avLst/>
          </a:prstGeom>
          <a:noFill/>
        </p:spPr>
        <p:txBody>
          <a:bodyPr wrap="square" rtlCol="0">
            <a:spAutoFit/>
          </a:bodyPr>
          <a:lstStyle/>
          <a:p>
            <a:r>
              <a:rPr lang="en-US" sz="2800" b="1">
                <a:solidFill>
                  <a:schemeClr val="accent1"/>
                </a:solidFill>
                <a:latin typeface="Alexandria" charset="0"/>
                <a:cs typeface="Alexandria" charset="0"/>
              </a:rPr>
              <a:t>The Main Financial Goal: Creating Value for Investors</a:t>
            </a:r>
          </a:p>
          <a:p>
            <a:endParaRPr lang="en-US" sz="2800" b="1">
              <a:solidFill>
                <a:schemeClr val="accent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762000" y="2012015"/>
            <a:ext cx="7598229" cy="4093428"/>
          </a:xfrm>
          <a:prstGeom prst="rect">
            <a:avLst/>
          </a:prstGeom>
          <a:noFill/>
        </p:spPr>
        <p:txBody>
          <a:bodyPr wrap="square" rtlCol="0">
            <a:spAutoFit/>
          </a:bodyPr>
          <a:lstStyle/>
          <a:p>
            <a:r>
              <a:rPr lang="en-US" sz="2000" b="1">
                <a:solidFill>
                  <a:schemeClr val="accent2"/>
                </a:solidFill>
                <a:latin typeface="Alexandria" charset="0"/>
                <a:cs typeface="Alexandria" charset="0"/>
              </a:rPr>
              <a:t>Consequences OF Having a Short- run  Focus</a:t>
            </a:r>
          </a:p>
          <a:p>
            <a:endParaRPr lang="en-US" sz="2000" b="1">
              <a:solidFill>
                <a:schemeClr val="accent2"/>
              </a:solidFill>
              <a:latin typeface="Alexandria" charset="0"/>
              <a:cs typeface="Alexandria" charset="0"/>
            </a:endParaRPr>
          </a:p>
          <a:p>
            <a:r>
              <a:rPr lang="en-US" sz="2000">
                <a:latin typeface="Alexandria" charset="0"/>
                <a:cs typeface="Alexandria" charset="0"/>
              </a:rPr>
              <a:t>Ideally, managers adhere to this long-run focus, but there are numerous examples in recent years where the focus for many companies shifted to the short run.</a:t>
            </a:r>
          </a:p>
          <a:p>
            <a:endParaRPr lang="en-US" sz="2000">
              <a:latin typeface="Alexandria" charset="0"/>
              <a:cs typeface="Alexandria" charset="0"/>
            </a:endParaRPr>
          </a:p>
          <a:p>
            <a:r>
              <a:rPr lang="en-US" sz="2000">
                <a:latin typeface="Alexandria" charset="0"/>
                <a:cs typeface="Alexandria" charset="0"/>
              </a:rPr>
              <a:t>Perhaps most notably, prior to the recent financial crisis, many Wall</a:t>
            </a:r>
          </a:p>
          <a:p>
            <a:r>
              <a:rPr lang="en-US" sz="2000">
                <a:latin typeface="Alexandria" charset="0"/>
                <a:cs typeface="Alexandria" charset="0"/>
              </a:rPr>
              <a:t>Street executives received huge bonuses for engaging in risky transactions that</a:t>
            </a:r>
          </a:p>
          <a:p>
            <a:r>
              <a:rPr lang="en-US" sz="2000">
                <a:latin typeface="Alexandria" charset="0"/>
                <a:cs typeface="Alexandria" charset="0"/>
              </a:rPr>
              <a:t>generated short-term profits. Subsequently, the value of these transactions collapsed, causing many of these Wall Street firms to seek a massive government bailout.</a:t>
            </a: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6991" y="-140947"/>
            <a:ext cx="2305141" cy="1076343"/>
          </a:xfrm>
          <a:prstGeom prst="rect">
            <a:avLst/>
          </a:prstGeom>
        </p:spPr>
      </p:pic>
      <p:pic>
        <p:nvPicPr>
          <p:cNvPr id="9" name="Picture 8" descr="A person in suit holding money bags with a person in front of a group of people&#10;&#10;Description automatically generated">
            <a:extLst>
              <a:ext uri="{FF2B5EF4-FFF2-40B4-BE49-F238E27FC236}">
                <a16:creationId xmlns:a16="http://schemas.microsoft.com/office/drawing/2014/main" id="{CD3904D8-606E-1D9E-9A1D-421C7C61F6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96944" y="2014978"/>
            <a:ext cx="3178628" cy="3815594"/>
          </a:xfrm>
          <a:prstGeom prst="rect">
            <a:avLst/>
          </a:prstGeom>
        </p:spPr>
      </p:pic>
    </p:spTree>
    <p:extLst>
      <p:ext uri="{BB962C8B-B14F-4D97-AF65-F5344CB8AC3E}">
        <p14:creationId xmlns:p14="http://schemas.microsoft.com/office/powerpoint/2010/main" val="38311927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5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802093"/>
            <a:ext cx="8078308" cy="954107"/>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The Main Financial Goal: Creating Value for Investors</a:t>
            </a:r>
          </a:p>
          <a:p>
            <a:endParaRPr lang="en-US" sz="2800" b="1">
              <a:solidFill>
                <a:schemeClr val="accent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762000" y="2012015"/>
            <a:ext cx="6470952" cy="1631216"/>
          </a:xfrm>
          <a:prstGeom prst="rect">
            <a:avLst/>
          </a:prstGeom>
          <a:noFill/>
        </p:spPr>
        <p:txBody>
          <a:bodyPr wrap="square" rtlCol="0">
            <a:spAutoFit/>
          </a:bodyPr>
          <a:lstStyle/>
          <a:p>
            <a:r>
              <a:rPr lang="en-US" sz="2000" b="1">
                <a:solidFill>
                  <a:schemeClr val="accent2"/>
                </a:solidFill>
                <a:latin typeface="Alexandria" charset="0"/>
                <a:cs typeface="Alexandria" charset="0"/>
              </a:rPr>
              <a:t>Consequences OF Having a Short- run  Focus</a:t>
            </a:r>
          </a:p>
          <a:p>
            <a:endParaRPr lang="en-US" sz="2000" b="1">
              <a:solidFill>
                <a:schemeClr val="accent2"/>
              </a:solidFill>
              <a:latin typeface="Alexandria" charset="0"/>
              <a:cs typeface="Alexandria" charset="0"/>
            </a:endParaRPr>
          </a:p>
          <a:p>
            <a:r>
              <a:rPr lang="en-US" sz="2000" b="1">
                <a:latin typeface="Alexandria" charset="0"/>
                <a:cs typeface="Alexandria" charset="0"/>
              </a:rPr>
              <a:t>A bailout </a:t>
            </a:r>
            <a:r>
              <a:rPr lang="en-US" sz="2000">
                <a:latin typeface="Alexandria" charset="0"/>
                <a:cs typeface="Alexandria" charset="0"/>
              </a:rPr>
              <a:t>is when the government gives financial support to rescue a company that is in financial trouble and possibly at risk for bankruptcy.</a:t>
            </a: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6991" y="-140947"/>
            <a:ext cx="2305141" cy="1076343"/>
          </a:xfrm>
          <a:prstGeom prst="rect">
            <a:avLst/>
          </a:prstGeom>
        </p:spPr>
      </p:pic>
      <p:pic>
        <p:nvPicPr>
          <p:cNvPr id="4" name="Picture 3">
            <a:extLst>
              <a:ext uri="{FF2B5EF4-FFF2-40B4-BE49-F238E27FC236}">
                <a16:creationId xmlns:a16="http://schemas.microsoft.com/office/drawing/2014/main" id="{32425B86-E4B8-DD80-A576-A64CB0DE90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3260" y="2063890"/>
            <a:ext cx="3613622" cy="3613622"/>
          </a:xfrm>
          <a:prstGeom prst="rect">
            <a:avLst/>
          </a:prstGeom>
        </p:spPr>
      </p:pic>
    </p:spTree>
    <p:extLst>
      <p:ext uri="{BB962C8B-B14F-4D97-AF65-F5344CB8AC3E}">
        <p14:creationId xmlns:p14="http://schemas.microsoft.com/office/powerpoint/2010/main" val="30700959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5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802093"/>
            <a:ext cx="8078308" cy="954107"/>
          </a:xfrm>
          <a:prstGeom prst="rect">
            <a:avLst/>
          </a:prstGeom>
          <a:noFill/>
        </p:spPr>
        <p:txBody>
          <a:bodyPr wrap="square" rtlCol="0">
            <a:spAutoFit/>
          </a:bodyPr>
          <a:lstStyle/>
          <a:p>
            <a:r>
              <a:rPr lang="en-US" sz="2800" b="1">
                <a:solidFill>
                  <a:schemeClr val="accent1"/>
                </a:solidFill>
                <a:latin typeface="Alexandria" charset="0"/>
                <a:cs typeface="Alexandria" charset="0"/>
              </a:rPr>
              <a:t>The Main Financial Goal: Creating Value for Investors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762000" y="2012015"/>
            <a:ext cx="6425609" cy="3785652"/>
          </a:xfrm>
          <a:prstGeom prst="rect">
            <a:avLst/>
          </a:prstGeom>
          <a:noFill/>
        </p:spPr>
        <p:txBody>
          <a:bodyPr wrap="square" rtlCol="0">
            <a:spAutoFit/>
          </a:bodyPr>
          <a:lstStyle/>
          <a:p>
            <a:r>
              <a:rPr lang="en-US" sz="2400" b="1">
                <a:solidFill>
                  <a:schemeClr val="accent2"/>
                </a:solidFill>
                <a:latin typeface="Calibri" panose="020f0502020204030204" pitchFamily="34" charset="0"/>
                <a:cs typeface="Calibri" panose="020f0502020204030204" pitchFamily="34" charset="0"/>
              </a:rPr>
              <a:t>Consequences OF Having a Short- run  Focus</a:t>
            </a:r>
          </a:p>
          <a:p>
            <a:r>
              <a:rPr lang="en-US" sz="2400">
                <a:latin typeface="Calibri" panose="020f0502020204030204" pitchFamily="34" charset="0"/>
                <a:cs typeface="Calibri" panose="020f0502020204030204" pitchFamily="34" charset="0"/>
              </a:rPr>
              <a:t>there have been other examples where managers have focused on short-run profits to the detriment of long-term value.</a:t>
            </a:r>
          </a:p>
          <a:p>
            <a:r>
              <a:rPr lang="en-US" sz="2400" b="1">
                <a:solidFill>
                  <a:schemeClr val="accent2"/>
                </a:solidFill>
                <a:latin typeface="Calibri" panose="020f0502020204030204" pitchFamily="34" charset="0"/>
                <a:cs typeface="Calibri" panose="020f0502020204030204" pitchFamily="34" charset="0"/>
              </a:rPr>
              <a:t> For example, </a:t>
            </a:r>
            <a:r>
              <a:rPr lang="en-US" sz="2400">
                <a:latin typeface="Calibri" panose="020f0502020204030204" pitchFamily="34" charset="0"/>
                <a:cs typeface="Calibri" panose="020f0502020204030204" pitchFamily="34" charset="0"/>
              </a:rPr>
              <a:t>Wells Fargo implemented incentives to reward employees for signing up customers to new accounts. </a:t>
            </a:r>
          </a:p>
          <a:p>
            <a:r>
              <a:rPr lang="en-US" sz="2400">
                <a:latin typeface="Calibri" panose="020f0502020204030204" pitchFamily="34" charset="0"/>
                <a:cs typeface="Calibri" panose="020f0502020204030204" pitchFamily="34" charset="0"/>
              </a:rPr>
              <a:t>Unfortunately, to obtain bonuses some employees created fake accounts or signed up customers for unauthorized credit cards. </a:t>
            </a: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6991" y="-140947"/>
            <a:ext cx="2305141" cy="1076343"/>
          </a:xfrm>
          <a:prstGeom prst="rect">
            <a:avLst/>
          </a:prstGeom>
        </p:spPr>
      </p:pic>
      <p:pic>
        <p:nvPicPr>
          <p:cNvPr id="8" name="Picture 7" descr="A group of people sitting at tables in front of a bank&#10;&#10;Description automatically generated">
            <a:extLst>
              <a:ext uri="{FF2B5EF4-FFF2-40B4-BE49-F238E27FC236}">
                <a16:creationId xmlns:a16="http://schemas.microsoft.com/office/drawing/2014/main" id="{4937D65C-644B-F666-A0FB-FC1D38470B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63327" y="2082720"/>
            <a:ext cx="4015376" cy="3808852"/>
          </a:xfrm>
          <a:prstGeom prst="rect">
            <a:avLst/>
          </a:prstGeom>
        </p:spPr>
      </p:pic>
    </p:spTree>
    <p:extLst>
      <p:ext uri="{BB962C8B-B14F-4D97-AF65-F5344CB8AC3E}">
        <p14:creationId xmlns:p14="http://schemas.microsoft.com/office/powerpoint/2010/main" val="13773850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5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802093"/>
            <a:ext cx="8078308" cy="954107"/>
          </a:xfrm>
          <a:prstGeom prst="rect">
            <a:avLst/>
          </a:prstGeom>
          <a:noFill/>
        </p:spPr>
        <p:txBody>
          <a:bodyPr wrap="square" rtlCol="0">
            <a:spAutoFit/>
          </a:bodyPr>
          <a:lstStyle/>
          <a:p>
            <a:r>
              <a:rPr lang="en-US" sz="2800" b="1">
                <a:solidFill>
                  <a:schemeClr val="accent1"/>
                </a:solidFill>
                <a:latin typeface="Alexandria" charset="0"/>
                <a:cs typeface="Alexandria" charset="0"/>
              </a:rPr>
              <a:t>The Main Financial Goal: Creating Value for Investors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762000" y="1969459"/>
            <a:ext cx="6550030" cy="3416320"/>
          </a:xfrm>
          <a:prstGeom prst="rect">
            <a:avLst/>
          </a:prstGeom>
          <a:noFill/>
        </p:spPr>
        <p:txBody>
          <a:bodyPr wrap="square" rtlCol="0">
            <a:spAutoFit/>
          </a:bodyPr>
          <a:lstStyle/>
          <a:p>
            <a:r>
              <a:rPr lang="en-US" sz="2400" b="1">
                <a:solidFill>
                  <a:schemeClr val="accent2"/>
                </a:solidFill>
                <a:latin typeface="Calibri" panose="020f0502020204030204" pitchFamily="34" charset="0"/>
                <a:cs typeface="Calibri" panose="020f0502020204030204" pitchFamily="34" charset="0"/>
              </a:rPr>
              <a:t>Consequences OF Having a Short- run  Focus</a:t>
            </a:r>
          </a:p>
          <a:p>
            <a:r>
              <a:rPr lang="en-US" sz="2400">
                <a:latin typeface="Calibri" panose="020f0502020204030204" pitchFamily="34" charset="0"/>
                <a:cs typeface="Calibri" panose="020f0502020204030204" pitchFamily="34" charset="0"/>
              </a:rPr>
              <a:t>This led to the firing of thousands of employees, as well as its CEO and other senior managers, and millions of dollars in fines for Wells Fargo.</a:t>
            </a:r>
          </a:p>
          <a:p>
            <a:r>
              <a:rPr lang="en-US" sz="2400">
                <a:latin typeface="Calibri" panose="020f0502020204030204" pitchFamily="34" charset="0"/>
                <a:cs typeface="Calibri" panose="020f0502020204030204" pitchFamily="34" charset="0"/>
              </a:rPr>
              <a:t>With these types of concerns in mind, many academics and practitioners stress the need for</a:t>
            </a:r>
          </a:p>
          <a:p>
            <a:r>
              <a:rPr lang="en-US" sz="2400">
                <a:latin typeface="Calibri" panose="020f0502020204030204" pitchFamily="34" charset="0"/>
                <a:cs typeface="Calibri" panose="020f0502020204030204" pitchFamily="34" charset="0"/>
              </a:rPr>
              <a:t>boards and directors to establish effective procedures for corporate governance.</a:t>
            </a:r>
          </a:p>
          <a:p>
            <a:r>
              <a:rPr lang="en-US" sz="2400">
                <a:latin typeface="Calibri" panose="020f0502020204030204" pitchFamily="34" charset="0"/>
                <a:cs typeface="Calibri" panose="020f0502020204030204" pitchFamily="34" charset="0"/>
              </a:rPr>
              <a:t>Component of strong governance.</a:t>
            </a: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6991" y="-140947"/>
            <a:ext cx="2305141" cy="1076343"/>
          </a:xfrm>
          <a:prstGeom prst="rect">
            <a:avLst/>
          </a:prstGeom>
        </p:spPr>
      </p:pic>
      <p:pic>
        <p:nvPicPr>
          <p:cNvPr id="4" name="Picture 3" descr="A group of people sitting at tables in front of a bank&#10;&#10;Description automatically generated">
            <a:extLst>
              <a:ext uri="{FF2B5EF4-FFF2-40B4-BE49-F238E27FC236}">
                <a16:creationId xmlns:a16="http://schemas.microsoft.com/office/drawing/2014/main" id="{1FD9D36C-9243-F494-255B-D42C12D4F7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63327" y="2082720"/>
            <a:ext cx="4015376" cy="3808852"/>
          </a:xfrm>
          <a:prstGeom prst="rect">
            <a:avLst/>
          </a:prstGeom>
        </p:spPr>
      </p:pic>
    </p:spTree>
    <p:extLst>
      <p:ext uri="{BB962C8B-B14F-4D97-AF65-F5344CB8AC3E}">
        <p14:creationId xmlns:p14="http://schemas.microsoft.com/office/powerpoint/2010/main" val="36132782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5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802093"/>
            <a:ext cx="8078308" cy="954107"/>
          </a:xfrm>
          <a:prstGeom prst="rect">
            <a:avLst/>
          </a:prstGeom>
          <a:noFill/>
        </p:spPr>
        <p:txBody>
          <a:bodyPr wrap="square" rtlCol="0">
            <a:spAutoFit/>
          </a:bodyPr>
          <a:lstStyle/>
          <a:p>
            <a:r>
              <a:rPr lang="en-US" sz="2800" b="1">
                <a:solidFill>
                  <a:schemeClr val="accent1"/>
                </a:solidFill>
                <a:latin typeface="Alexandria" charset="0"/>
                <a:cs typeface="Alexandria" charset="0"/>
              </a:rPr>
              <a:t>The Main Financial Goal: Creating Value for Investors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762001" y="2012015"/>
            <a:ext cx="6010940" cy="3724096"/>
          </a:xfrm>
          <a:prstGeom prst="rect">
            <a:avLst/>
          </a:prstGeom>
          <a:noFill/>
        </p:spPr>
        <p:txBody>
          <a:bodyPr wrap="square" rtlCol="0">
            <a:spAutoFit/>
          </a:bodyPr>
          <a:lstStyle/>
          <a:p>
            <a:r>
              <a:rPr lang="en-US" sz="2000" b="1">
                <a:solidFill>
                  <a:schemeClr val="accent2"/>
                </a:solidFill>
                <a:latin typeface="Alexandria" charset="0"/>
                <a:cs typeface="Alexandria" charset="0"/>
              </a:rPr>
              <a:t>Consequences OF Having a Short- run  Focus</a:t>
            </a:r>
            <a:endParaRPr lang="en-US" sz="2000">
              <a:latin typeface="Alexandria" charset="0"/>
              <a:cs typeface="Alexandria" charset="0"/>
            </a:endParaRPr>
          </a:p>
          <a:p>
            <a:r>
              <a:rPr lang="en-US" sz="2400">
                <a:latin typeface="Calibri" panose="020f0502020204030204" pitchFamily="34" charset="0"/>
                <a:cs typeface="Calibri" panose="020f0502020204030204" pitchFamily="34" charset="0"/>
              </a:rPr>
              <a:t>This involves putting in place a set of rules and practices to ensure that managers act in shareholders’ interests while also balancing the needs of other key constituencies such as customers, employees, and affected citizens. </a:t>
            </a:r>
          </a:p>
          <a:p>
            <a:endParaRPr lang="en-US" sz="2400">
              <a:latin typeface="Calibri" panose="020f0502020204030204" pitchFamily="34" charset="0"/>
              <a:cs typeface="Calibri" panose="020f0502020204030204" pitchFamily="34" charset="0"/>
            </a:endParaRPr>
          </a:p>
          <a:p>
            <a:r>
              <a:rPr lang="en-US" sz="2400">
                <a:latin typeface="Calibri" panose="020f0502020204030204" pitchFamily="34" charset="0"/>
                <a:cs typeface="Calibri" panose="020f0502020204030204" pitchFamily="34" charset="0"/>
              </a:rPr>
              <a:t>Having a strong, independent board of directors is viewed as an important component of strong governance.</a:t>
            </a: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6991" y="-140947"/>
            <a:ext cx="2305141" cy="1076343"/>
          </a:xfrm>
          <a:prstGeom prst="rect">
            <a:avLst/>
          </a:prstGeom>
        </p:spPr>
      </p:pic>
      <p:pic>
        <p:nvPicPr>
          <p:cNvPr id="4" name="Picture 3" descr="A group of people sitting at tables in front of a bank&#10;&#10;Description automatically generated">
            <a:extLst>
              <a:ext uri="{FF2B5EF4-FFF2-40B4-BE49-F238E27FC236}">
                <a16:creationId xmlns:a16="http://schemas.microsoft.com/office/drawing/2014/main" id="{ECA88F75-2573-4181-0A91-3C832D34B8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63327" y="2082720"/>
            <a:ext cx="4015376" cy="3808852"/>
          </a:xfrm>
          <a:prstGeom prst="rect">
            <a:avLst/>
          </a:prstGeom>
        </p:spPr>
      </p:pic>
    </p:spTree>
    <p:extLst>
      <p:ext uri="{BB962C8B-B14F-4D97-AF65-F5344CB8AC3E}">
        <p14:creationId xmlns:p14="http://schemas.microsoft.com/office/powerpoint/2010/main" val="20298687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5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802093"/>
            <a:ext cx="8078308" cy="954107"/>
          </a:xfrm>
          <a:prstGeom prst="rect">
            <a:avLst/>
          </a:prstGeom>
          <a:noFill/>
        </p:spPr>
        <p:txBody>
          <a:bodyPr wrap="square" rtlCol="0">
            <a:spAutoFit/>
          </a:bodyPr>
          <a:lstStyle/>
          <a:p>
            <a:r>
              <a:rPr lang="en-US" sz="2800" b="1">
                <a:solidFill>
                  <a:schemeClr val="accent1"/>
                </a:solidFill>
                <a:latin typeface="Alexandria" charset="0"/>
                <a:cs typeface="Alexandria" charset="0"/>
              </a:rPr>
              <a:t>The Main Financial Goal: Creating Value for Investors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762001" y="2012015"/>
            <a:ext cx="6426612" cy="2616101"/>
          </a:xfrm>
          <a:prstGeom prst="rect">
            <a:avLst/>
          </a:prstGeom>
          <a:noFill/>
        </p:spPr>
        <p:txBody>
          <a:bodyPr wrap="square" rtlCol="0">
            <a:spAutoFit/>
          </a:bodyPr>
          <a:lstStyle/>
          <a:p>
            <a:endParaRPr lang="en-US" sz="2000" b="1">
              <a:solidFill>
                <a:schemeClr val="accent2"/>
              </a:solidFill>
              <a:latin typeface="Alexandria" charset="0"/>
              <a:cs typeface="Alexandria" charset="0"/>
            </a:endParaRPr>
          </a:p>
          <a:p>
            <a:r>
              <a:rPr lang="en-US" sz="2400" b="1">
                <a:solidFill>
                  <a:schemeClr val="accent2"/>
                </a:solidFill>
                <a:latin typeface="Calibri" panose="020f0502020204030204" pitchFamily="34" charset="0"/>
                <a:cs typeface="Calibri" panose="020f0502020204030204" pitchFamily="34" charset="0"/>
              </a:rPr>
              <a:t>Effective governance </a:t>
            </a:r>
            <a:r>
              <a:rPr lang="en-US" sz="2400">
                <a:latin typeface="Calibri" panose="020f0502020204030204" pitchFamily="34" charset="0"/>
                <a:cs typeface="Calibri" panose="020f0502020204030204" pitchFamily="34" charset="0"/>
              </a:rPr>
              <a:t>requires holding managers accountable for poor performance and understanding the important role that executive compensation plays</a:t>
            </a:r>
          </a:p>
          <a:p>
            <a:r>
              <a:rPr lang="en-US" sz="2400">
                <a:latin typeface="Calibri" panose="020f0502020204030204" pitchFamily="34" charset="0"/>
                <a:cs typeface="Calibri" panose="020f0502020204030204" pitchFamily="34" charset="0"/>
              </a:rPr>
              <a:t>in encouraging managers to focus on the proper objectives.</a:t>
            </a: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6991" y="-140947"/>
            <a:ext cx="2305141" cy="1076343"/>
          </a:xfrm>
          <a:prstGeom prst="rect">
            <a:avLst/>
          </a:prstGeom>
        </p:spPr>
      </p:pic>
      <p:pic>
        <p:nvPicPr>
          <p:cNvPr id="8" name="Picture 7" descr="A person holding a scale of money&#10;&#10;Description automatically generated">
            <a:extLst>
              <a:ext uri="{FF2B5EF4-FFF2-40B4-BE49-F238E27FC236}">
                <a16:creationId xmlns:a16="http://schemas.microsoft.com/office/drawing/2014/main" id="{4992DF84-4213-8DAD-4C92-A8A2672F6C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68920" y="2012015"/>
            <a:ext cx="3880772" cy="3880772"/>
          </a:xfrm>
          <a:prstGeom prst="rect">
            <a:avLst/>
          </a:prstGeom>
        </p:spPr>
      </p:pic>
    </p:spTree>
    <p:extLst>
      <p:ext uri="{BB962C8B-B14F-4D97-AF65-F5344CB8AC3E}">
        <p14:creationId xmlns:p14="http://schemas.microsoft.com/office/powerpoint/2010/main" val="31752829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5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87B996F9-05FE-8EA1-F5AE-511E49F28174}"/>
            </a:ext>
          </a:extLst>
        </p:cNvPr>
        <p:cNvGrpSpPr/>
        <p:nvPr/>
      </p:nvGrpSpPr>
      <p:grpSpPr>
        <a:xfrm>
          <a:off x="0" y="0"/>
          <a:ext cx="0" cy="0"/>
        </a:xfrm>
      </p:grpSpPr>
      <p:pic>
        <p:nvPicPr>
          <p:cNvPr id="5" name="Picture Placeholder 4">
            <a:extLst>
              <a:ext uri="{FF2B5EF4-FFF2-40B4-BE49-F238E27FC236}">
                <a16:creationId xmlns:a16="http://schemas.microsoft.com/office/drawing/2014/main" id="{90A35931-CA9F-C0E7-1F4D-1385A22962F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0276BD5F-E5EB-BD98-2B8E-F4E592E8196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0FEE100E-4E4D-E0AD-5943-9876681C1F7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1A854E2E-96A3-79A2-5E0B-2E563F5C762C}"/>
              </a:ext>
            </a:extLst>
          </p:cNvPr>
          <p:cNvSpPr txBox="1"/>
          <p:nvPr/>
        </p:nvSpPr>
        <p:spPr>
          <a:xfrm>
            <a:off x="4689259" y="1412953"/>
            <a:ext cx="4113898" cy="460375"/>
          </a:xfrm>
          <a:prstGeom prst="rect">
            <a:avLst/>
          </a:prstGeom>
          <a:noFill/>
        </p:spPr>
        <p:txBody>
          <a:bodyPr wrap="square" rtlCol="0">
            <a:spAutoFit/>
          </a:bodyPr>
          <a:lstStyle/>
          <a:p>
            <a:r>
              <a:rPr lang="en-US" sz="2400" b="1">
                <a:solidFill>
                  <a:srgbClr val="00B0F0"/>
                </a:solidFill>
                <a:latin typeface="Alexandria" charset="0"/>
                <a:cs typeface="Alexandria" charset="0"/>
              </a:rPr>
              <a:t>An Overview of Finance</a:t>
            </a:r>
          </a:p>
        </p:txBody>
      </p:sp>
      <p:sp>
        <p:nvSpPr>
          <p:cNvPr id="28" name="Rectangle 27">
            <a:extLst>
              <a:ext uri="{FF2B5EF4-FFF2-40B4-BE49-F238E27FC236}">
                <a16:creationId xmlns:a16="http://schemas.microsoft.com/office/drawing/2014/main" id="{5CF3359E-7775-CF9A-7AE1-86EDD8615F7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4C2F3BA-74E4-42A4-DB8B-287F56E54593}"/>
              </a:ext>
            </a:extLst>
          </p:cNvPr>
          <p:cNvSpPr txBox="1"/>
          <p:nvPr/>
        </p:nvSpPr>
        <p:spPr>
          <a:xfrm>
            <a:off x="3473751" y="2450589"/>
            <a:ext cx="8172149" cy="4308872"/>
          </a:xfrm>
          <a:prstGeom prst="rect">
            <a:avLst/>
          </a:prstGeom>
          <a:noFill/>
        </p:spPr>
        <p:txBody>
          <a:bodyPr wrap="square" rtlCol="0">
            <a:spAutoFit/>
          </a:bodyPr>
          <a:lstStyle/>
          <a:p>
            <a:r>
              <a:rPr lang="en-US" sz="2000" strike="sngStrike">
                <a:latin typeface="Alexandria" charset="0"/>
                <a:cs typeface="Alexandria" charset="0"/>
              </a:rPr>
              <a:t>What is Finance ?</a:t>
            </a:r>
          </a:p>
          <a:p>
            <a:endParaRPr lang="en-US" sz="2000">
              <a:latin typeface="Alexandria" charset="0"/>
              <a:cs typeface="Alexandria"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n-US" sz="2000" strike="sngStrike">
                <a:latin typeface="Alexandria" charset="0"/>
                <a:cs typeface="Alexandria" charset="0"/>
              </a:rPr>
              <a:t>Areas of Finance</a:t>
            </a:r>
          </a:p>
          <a:p>
            <a:endParaRPr lang="en-US" sz="2000">
              <a:latin typeface="Alexandria" charset="0"/>
              <a:cs typeface="Alexandria" charset="0"/>
            </a:endParaRPr>
          </a:p>
          <a:p>
            <a:r>
              <a:rPr lang="en-US" sz="2000" strike="sngStrike">
                <a:latin typeface="Alexandria" charset="0"/>
                <a:cs typeface="Alexandria" charset="0"/>
              </a:rPr>
              <a:t>Finance Versus Economics and Accounting</a:t>
            </a:r>
          </a:p>
          <a:p>
            <a:endParaRPr lang="en-US" sz="2000">
              <a:latin typeface="Alexandria" charset="0"/>
            </a:endParaRPr>
          </a:p>
          <a:p>
            <a:r>
              <a:rPr lang="en-US" sz="2000" strike="sngStrike">
                <a:latin typeface="Alexandria" charset="0"/>
              </a:rPr>
              <a:t>Forms of Business Organization </a:t>
            </a:r>
          </a:p>
          <a:p>
            <a:endParaRPr lang="en-US" sz="2000">
              <a:latin typeface="Alexandria" charset="0"/>
            </a:endParaRPr>
          </a:p>
          <a:p>
            <a:r>
              <a:rPr lang="en-US" sz="2000" strike="sngStrike">
                <a:latin typeface="Alexandria" charset="0"/>
              </a:rPr>
              <a:t>The Main Financial Goal: Creating Value for Investors</a:t>
            </a:r>
          </a:p>
          <a:p>
            <a:endParaRPr lang="en-US" sz="2000">
              <a:latin typeface="Alexandria" charset="0"/>
            </a:endParaRPr>
          </a:p>
          <a:p>
            <a:r>
              <a:rPr lang="en-US" sz="2000">
                <a:latin typeface="Alexandria" charset="0"/>
              </a:rPr>
              <a:t>Stockholder–Manager Conflicts</a:t>
            </a:r>
          </a:p>
          <a:p>
            <a:endParaRPr lang="en-US" sz="2000">
              <a:latin typeface="Alexandria" charset="0"/>
            </a:endParaRPr>
          </a:p>
          <a:p>
            <a:r>
              <a:rPr lang="en-US" sz="2000">
                <a:latin typeface="Alexandria" charset="0"/>
              </a:rPr>
              <a:t> Stockholder–Debtholder Conflicts</a:t>
            </a:r>
          </a:p>
          <a:p>
            <a:endParaRPr lang="en-US" sz="1400">
              <a:latin typeface="Alexandria" charset="0"/>
              <a:cs typeface="Alexandria" charset="0"/>
            </a:endParaRPr>
          </a:p>
        </p:txBody>
      </p:sp>
      <p:sp>
        <p:nvSpPr>
          <p:cNvPr id="32" name="Rectangle 31">
            <a:extLst>
              <a:ext uri="{FF2B5EF4-FFF2-40B4-BE49-F238E27FC236}">
                <a16:creationId xmlns:a16="http://schemas.microsoft.com/office/drawing/2014/main" id="{DE1E2180-0D40-2628-AFAF-09DA0D856FE4}"/>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6BBD6AC-36F8-5D61-96C3-2725425DB7D4}"/>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837E7F39-B6D0-22B9-418B-D4D023E349FC}"/>
              </a:ext>
            </a:extLst>
          </p:cNvPr>
          <p:cNvSpPr txBox="1"/>
          <p:nvPr/>
        </p:nvSpPr>
        <p:spPr>
          <a:xfrm>
            <a:off x="3473752" y="1599946"/>
            <a:ext cx="91692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1</a:t>
            </a:r>
          </a:p>
        </p:txBody>
      </p:sp>
      <p:pic>
        <p:nvPicPr>
          <p:cNvPr id="6" name="Graphic 21">
            <a:extLst>
              <a:ext uri="{FF2B5EF4-FFF2-40B4-BE49-F238E27FC236}">
                <a16:creationId xmlns:a16="http://schemas.microsoft.com/office/drawing/2014/main" id="{C5454FB1-81C0-BF6D-44DA-F294C6682E36}"/>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64318023"/>
      </p:ext>
    </p:extLst>
  </p:cSld>
  <p:clrMapOvr>
    <a:masterClrMapping/>
  </p:clrMapOvr>
  <p:transition/>
  <p:timing/>
</p:sld>
</file>

<file path=ppt/slides/slide5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1083696"/>
            <a:ext cx="8078308" cy="52322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Stockholder–Manager Conflicts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762000" y="2012015"/>
            <a:ext cx="10541000" cy="4339650"/>
          </a:xfrm>
          <a:prstGeom prst="rect">
            <a:avLst/>
          </a:prstGeom>
          <a:noFill/>
        </p:spPr>
        <p:txBody>
          <a:bodyPr wrap="square" rtlCol="0">
            <a:spAutoFit/>
          </a:bodyPr>
          <a:lstStyle/>
          <a:p>
            <a:endParaRPr lang="en-US" sz="2000" b="1">
              <a:solidFill>
                <a:schemeClr val="accent2"/>
              </a:solidFill>
              <a:latin typeface="Alexandria" charset="0"/>
              <a:cs typeface="Alexandria" charset="0"/>
            </a:endParaRPr>
          </a:p>
          <a:p>
            <a:r>
              <a:rPr lang="en-US" sz="2400">
                <a:latin typeface="Calibri" panose="020f0502020204030204" pitchFamily="34" charset="0"/>
                <a:cs typeface="Calibri" panose="020f0502020204030204" pitchFamily="34" charset="0"/>
              </a:rPr>
              <a:t>It has long been recognized that managers’ personal goals may compete with</a:t>
            </a:r>
          </a:p>
          <a:p>
            <a:r>
              <a:rPr lang="en-US" sz="2400">
                <a:latin typeface="Calibri" panose="020f0502020204030204" pitchFamily="34" charset="0"/>
                <a:cs typeface="Calibri" panose="020f0502020204030204" pitchFamily="34" charset="0"/>
              </a:rPr>
              <a:t>shareholder wealth maximization.</a:t>
            </a:r>
          </a:p>
          <a:p>
            <a:r>
              <a:rPr lang="en-US" sz="2400">
                <a:latin typeface="Calibri" panose="020f0502020204030204" pitchFamily="34" charset="0"/>
                <a:cs typeface="Calibri" panose="020f0502020204030204" pitchFamily="34" charset="0"/>
              </a:rPr>
              <a:t>Managers might be more interested in maximizing their own wealth than their stockholders’ wealth; therefore, managers might pay themselves excessive salaries.</a:t>
            </a:r>
          </a:p>
          <a:p>
            <a:r>
              <a:rPr lang="en-US" sz="2400">
                <a:latin typeface="Calibri" panose="020f0502020204030204" pitchFamily="34" charset="0"/>
                <a:cs typeface="Calibri" panose="020f0502020204030204" pitchFamily="34" charset="0"/>
              </a:rPr>
              <a:t>Effective executive compensation plans motivate managers to act in their stockholders’ best interests.</a:t>
            </a:r>
          </a:p>
          <a:p>
            <a:endParaRPr lang="en-US" sz="2400">
              <a:latin typeface="Calibri" panose="020f0502020204030204" pitchFamily="34" charset="0"/>
              <a:cs typeface="Calibri" panose="020f0502020204030204" pitchFamily="34" charset="0"/>
            </a:endParaRPr>
          </a:p>
          <a:p>
            <a:r>
              <a:rPr lang="en-US" sz="2400" b="1">
                <a:solidFill>
                  <a:schemeClr val="accent2"/>
                </a:solidFill>
                <a:latin typeface="Calibri" panose="020f0502020204030204" pitchFamily="34" charset="0"/>
                <a:cs typeface="Calibri" panose="020f0502020204030204" pitchFamily="34" charset="0"/>
              </a:rPr>
              <a:t>Agency problem: </a:t>
            </a:r>
            <a:r>
              <a:rPr lang="en-US" sz="2400">
                <a:latin typeface="Calibri" panose="020f0502020204030204" pitchFamily="34" charset="0"/>
                <a:cs typeface="Calibri" panose="020f0502020204030204" pitchFamily="34" charset="0"/>
              </a:rPr>
              <a:t>the likelihood that managers may place personal goals ahead of corporate goals </a:t>
            </a:r>
          </a:p>
          <a:p>
            <a:endParaRPr lang="en-US" sz="2000">
              <a:latin typeface="Alexandria" charset="0"/>
              <a:cs typeface="Alexandria" charset="0"/>
            </a:endParaRPr>
          </a:p>
          <a:p>
            <a:endParaRPr lang="en-US" sz="2000">
              <a:latin typeface="Alexandria" charset="0"/>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6991" y="-140947"/>
            <a:ext cx="2305141" cy="1076343"/>
          </a:xfrm>
          <a:prstGeom prst="rect">
            <a:avLst/>
          </a:prstGeom>
        </p:spPr>
      </p:pic>
    </p:spTree>
    <p:extLst>
      <p:ext uri="{BB962C8B-B14F-4D97-AF65-F5344CB8AC3E}">
        <p14:creationId xmlns:p14="http://schemas.microsoft.com/office/powerpoint/2010/main" val="42087611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6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46765" y="1063925"/>
            <a:ext cx="8078308" cy="52322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Stockholder–Manager Conflicts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762000" y="2012015"/>
            <a:ext cx="10541000" cy="3662541"/>
          </a:xfrm>
          <a:prstGeom prst="rect">
            <a:avLst/>
          </a:prstGeom>
          <a:noFill/>
        </p:spPr>
        <p:txBody>
          <a:bodyPr wrap="square" rtlCol="0">
            <a:spAutoFit/>
          </a:bodyPr>
          <a:lstStyle/>
          <a:p>
            <a:r>
              <a:rPr lang="en-US" sz="2400" b="1">
                <a:solidFill>
                  <a:schemeClr val="accent2"/>
                </a:solidFill>
                <a:latin typeface="Calibri" panose="020f0502020204030204" pitchFamily="34" charset="0"/>
                <a:cs typeface="Calibri" panose="020f0502020204030204" pitchFamily="34" charset="0"/>
              </a:rPr>
              <a:t>Useful motivational tools include </a:t>
            </a:r>
          </a:p>
          <a:p>
            <a:pPr marL="457200" indent="-457200">
              <a:buAutoNum type="arabicParenBoth"/>
            </a:pPr>
            <a:r>
              <a:rPr lang="en-US" sz="2400">
                <a:latin typeface="Calibri" panose="020f0502020204030204" pitchFamily="34" charset="0"/>
                <a:cs typeface="Calibri" panose="020f0502020204030204" pitchFamily="34" charset="0"/>
              </a:rPr>
              <a:t>reasonable compensation packages, </a:t>
            </a:r>
          </a:p>
          <a:p>
            <a:pPr marL="457200" indent="-457200">
              <a:buAutoNum type="arabicParenBoth"/>
            </a:pPr>
            <a:r>
              <a:rPr lang="en-US" sz="2400">
                <a:latin typeface="Calibri" panose="020f0502020204030204" pitchFamily="34" charset="0"/>
                <a:cs typeface="Calibri" panose="020f0502020204030204" pitchFamily="34" charset="0"/>
              </a:rPr>
              <a:t>firing of managers who don’t perform well </a:t>
            </a:r>
          </a:p>
          <a:p>
            <a:pPr marL="457200" indent="-457200">
              <a:buAutoNum type="arabicParenBoth"/>
            </a:pPr>
            <a:r>
              <a:rPr lang="en-US" sz="2400">
                <a:latin typeface="Calibri" panose="020f0502020204030204" pitchFamily="34" charset="0"/>
                <a:cs typeface="Calibri" panose="020f0502020204030204" pitchFamily="34" charset="0"/>
              </a:rPr>
              <a:t>The threat of hostile takeovers</a:t>
            </a:r>
          </a:p>
          <a:p>
            <a:endParaRPr lang="en-US" sz="2400" b="1">
              <a:solidFill>
                <a:schemeClr val="accent2"/>
              </a:solidFill>
              <a:latin typeface="Calibri" panose="020f0502020204030204" pitchFamily="34" charset="0"/>
              <a:cs typeface="Calibri" panose="020f0502020204030204" pitchFamily="34" charset="0"/>
            </a:endParaRPr>
          </a:p>
          <a:p>
            <a:r>
              <a:rPr lang="en-US" sz="2400" b="1">
                <a:solidFill>
                  <a:schemeClr val="accent2"/>
                </a:solidFill>
                <a:latin typeface="Calibri" panose="020f0502020204030204" pitchFamily="34" charset="0"/>
                <a:cs typeface="Calibri" panose="020f0502020204030204" pitchFamily="34" charset="0"/>
              </a:rPr>
              <a:t>Compensation packages </a:t>
            </a:r>
            <a:r>
              <a:rPr lang="en-US" sz="2400">
                <a:latin typeface="Calibri" panose="020f0502020204030204" pitchFamily="34" charset="0"/>
                <a:cs typeface="Calibri" panose="020f0502020204030204" pitchFamily="34" charset="0"/>
              </a:rPr>
              <a:t>should be sufficient to attract and retain able managers, but they should not go beyond what is needed.</a:t>
            </a:r>
          </a:p>
          <a:p>
            <a:r>
              <a:rPr lang="en-US" sz="2400">
                <a:latin typeface="Calibri" panose="020f0502020204030204" pitchFamily="34" charset="0"/>
                <a:cs typeface="Calibri" panose="020f0502020204030204" pitchFamily="34" charset="0"/>
              </a:rPr>
              <a:t>Compensation policies need to be consistent over time.</a:t>
            </a:r>
          </a:p>
          <a:p>
            <a:endParaRPr lang="en-US" sz="2000">
              <a:latin typeface="Alexandria" charset="0"/>
              <a:cs typeface="Alexandria" charset="0"/>
            </a:endParaRPr>
          </a:p>
          <a:p>
            <a:r>
              <a:rPr lang="en-US" sz="2000">
                <a:latin typeface="Alexandria" charset="0"/>
                <a:cs typeface="Alexandria" charset="0"/>
              </a:rPr>
              <a:t> </a:t>
            </a: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6991" y="-140947"/>
            <a:ext cx="2305141" cy="1076343"/>
          </a:xfrm>
          <a:prstGeom prst="rect">
            <a:avLst/>
          </a:prstGeom>
        </p:spPr>
      </p:pic>
    </p:spTree>
    <p:extLst>
      <p:ext uri="{BB962C8B-B14F-4D97-AF65-F5344CB8AC3E}">
        <p14:creationId xmlns:p14="http://schemas.microsoft.com/office/powerpoint/2010/main" val="26344535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6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8D32B97F-C69A-93AE-F26C-D1D0F50445F0}"/>
            </a:ext>
          </a:extLst>
        </p:cNvPr>
        <p:cNvGrpSpPr/>
        <p:nvPr/>
      </p:nvGrpSpPr>
      <p:grpSpPr>
        <a:xfrm>
          <a:off x="0" y="0"/>
          <a:ext cx="0" cy="0"/>
        </a:xfrm>
      </p:grpSpPr>
      <p:pic>
        <p:nvPicPr>
          <p:cNvPr id="5" name="Picture Placeholder 4">
            <a:extLst>
              <a:ext uri="{FF2B5EF4-FFF2-40B4-BE49-F238E27FC236}">
                <a16:creationId xmlns:a16="http://schemas.microsoft.com/office/drawing/2014/main" id="{C8A53B52-434E-CA7A-B2D7-8F0DE75C076F}"/>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4525317-1CDD-98B7-06FF-9C4A2CB7FF3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6CD569C-D3C7-EA17-E4B8-3DB89EE50D4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EE72B3B4-789B-3A6B-0EDE-56A044E3FD43}"/>
              </a:ext>
            </a:extLst>
          </p:cNvPr>
          <p:cNvSpPr txBox="1"/>
          <p:nvPr/>
        </p:nvSpPr>
        <p:spPr>
          <a:xfrm>
            <a:off x="4689259" y="1412953"/>
            <a:ext cx="4113898" cy="460375"/>
          </a:xfrm>
          <a:prstGeom prst="rect">
            <a:avLst/>
          </a:prstGeom>
          <a:noFill/>
        </p:spPr>
        <p:txBody>
          <a:bodyPr wrap="square" rtlCol="0">
            <a:spAutoFit/>
          </a:bodyPr>
          <a:lstStyle/>
          <a:p>
            <a:r>
              <a:rPr lang="en-US" sz="2400" b="1">
                <a:solidFill>
                  <a:srgbClr val="00B0F0"/>
                </a:solidFill>
                <a:latin typeface="Alexandria" charset="0"/>
                <a:cs typeface="Alexandria" charset="0"/>
              </a:rPr>
              <a:t>An Overview of Finance</a:t>
            </a:r>
          </a:p>
        </p:txBody>
      </p:sp>
      <p:sp>
        <p:nvSpPr>
          <p:cNvPr id="28" name="Rectangle 27">
            <a:extLst>
              <a:ext uri="{FF2B5EF4-FFF2-40B4-BE49-F238E27FC236}">
                <a16:creationId xmlns:a16="http://schemas.microsoft.com/office/drawing/2014/main" id="{2BAED5BB-E607-87A5-E0F4-4F081A6F782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B51EC7A-8CB9-B175-FA80-35C230EC5CF1}"/>
              </a:ext>
            </a:extLst>
          </p:cNvPr>
          <p:cNvSpPr txBox="1"/>
          <p:nvPr/>
        </p:nvSpPr>
        <p:spPr>
          <a:xfrm>
            <a:off x="3473751" y="2450589"/>
            <a:ext cx="8172149" cy="4308872"/>
          </a:xfrm>
          <a:prstGeom prst="rect">
            <a:avLst/>
          </a:prstGeom>
          <a:noFill/>
        </p:spPr>
        <p:txBody>
          <a:bodyPr wrap="square" rtlCol="0">
            <a:spAutoFit/>
          </a:bodyPr>
          <a:lstStyle/>
          <a:p>
            <a:r>
              <a:rPr lang="en-US" sz="2000" strike="sngStrike">
                <a:latin typeface="Alexandria" charset="0"/>
                <a:cs typeface="Alexandria" charset="0"/>
              </a:rPr>
              <a:t>What is Finance ?</a:t>
            </a:r>
          </a:p>
          <a:p>
            <a:endParaRPr lang="en-US" sz="2000">
              <a:latin typeface="Alexandria" charset="0"/>
              <a:cs typeface="Alexandria"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n-US" sz="2000" strike="sngStrike">
                <a:latin typeface="Alexandria" charset="0"/>
                <a:cs typeface="Alexandria" charset="0"/>
              </a:rPr>
              <a:t>Areas of Finance</a:t>
            </a:r>
          </a:p>
          <a:p>
            <a:endParaRPr lang="en-US" sz="2000">
              <a:latin typeface="Alexandria" charset="0"/>
              <a:cs typeface="Alexandria" charset="0"/>
            </a:endParaRPr>
          </a:p>
          <a:p>
            <a:r>
              <a:rPr lang="en-US" sz="2000" strike="sngStrike">
                <a:latin typeface="Alexandria" charset="0"/>
                <a:cs typeface="Alexandria" charset="0"/>
              </a:rPr>
              <a:t>Finance Versus Economics and Accounting</a:t>
            </a:r>
          </a:p>
          <a:p>
            <a:endParaRPr lang="en-US" sz="2000">
              <a:latin typeface="Alexandria" charset="0"/>
            </a:endParaRPr>
          </a:p>
          <a:p>
            <a:r>
              <a:rPr lang="en-US" sz="2000" strike="sngStrike">
                <a:latin typeface="Alexandria" charset="0"/>
              </a:rPr>
              <a:t>Forms of Business Organization </a:t>
            </a:r>
          </a:p>
          <a:p>
            <a:endParaRPr lang="en-US" sz="2000">
              <a:latin typeface="Alexandria" charset="0"/>
            </a:endParaRPr>
          </a:p>
          <a:p>
            <a:r>
              <a:rPr lang="en-US" sz="2000" strike="sngStrike">
                <a:latin typeface="Alexandria" charset="0"/>
              </a:rPr>
              <a:t>The Main Financial Goal: Creating Value for Investors</a:t>
            </a:r>
          </a:p>
          <a:p>
            <a:endParaRPr lang="en-US" sz="2000">
              <a:latin typeface="Alexandria" charset="0"/>
            </a:endParaRPr>
          </a:p>
          <a:p>
            <a:r>
              <a:rPr lang="en-US" sz="2000" strike="sngStrike">
                <a:latin typeface="Alexandria" charset="0"/>
              </a:rPr>
              <a:t>Stockholder–Manager Conflicts</a:t>
            </a:r>
          </a:p>
          <a:p>
            <a:endParaRPr lang="en-US" sz="2000">
              <a:latin typeface="Alexandria" charset="0"/>
            </a:endParaRPr>
          </a:p>
          <a:p>
            <a:r>
              <a:rPr lang="en-US" sz="2000">
                <a:latin typeface="Alexandria" charset="0"/>
              </a:rPr>
              <a:t> Stockholder–Debtholder Conflicts</a:t>
            </a:r>
          </a:p>
          <a:p>
            <a:endParaRPr lang="en-US" sz="1400">
              <a:latin typeface="Alexandria" charset="0"/>
              <a:cs typeface="Alexandria" charset="0"/>
            </a:endParaRPr>
          </a:p>
        </p:txBody>
      </p:sp>
      <p:sp>
        <p:nvSpPr>
          <p:cNvPr id="32" name="Rectangle 31">
            <a:extLst>
              <a:ext uri="{FF2B5EF4-FFF2-40B4-BE49-F238E27FC236}">
                <a16:creationId xmlns:a16="http://schemas.microsoft.com/office/drawing/2014/main" id="{88BEBDC7-1D03-35C8-7A10-6733F902D6D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E14D495-EB70-A19A-2BB0-59EA14D93697}"/>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F960DF39-AC94-A334-FABC-FFFCE898B492}"/>
              </a:ext>
            </a:extLst>
          </p:cNvPr>
          <p:cNvSpPr txBox="1"/>
          <p:nvPr/>
        </p:nvSpPr>
        <p:spPr>
          <a:xfrm>
            <a:off x="3473752" y="1599946"/>
            <a:ext cx="91692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1</a:t>
            </a:r>
          </a:p>
        </p:txBody>
      </p:sp>
      <p:pic>
        <p:nvPicPr>
          <p:cNvPr id="6" name="Graphic 21">
            <a:extLst>
              <a:ext uri="{FF2B5EF4-FFF2-40B4-BE49-F238E27FC236}">
                <a16:creationId xmlns:a16="http://schemas.microsoft.com/office/drawing/2014/main" id="{6133DAAC-A5DC-CB3D-B701-3FD666EBAA2F}"/>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75359469"/>
      </p:ext>
    </p:extLst>
  </p:cSld>
  <p:clrMapOvr>
    <a:masterClrMapping/>
  </p:clrMapOvr>
  <p:transition/>
  <p:timing/>
</p:sld>
</file>

<file path=ppt/slides/slide6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51147"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46765" y="1092744"/>
            <a:ext cx="8078308" cy="52322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Stockholder–Debtholder Conflicts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762000" y="2012015"/>
            <a:ext cx="10541000" cy="2246769"/>
          </a:xfrm>
          <a:prstGeom prst="rect">
            <a:avLst/>
          </a:prstGeom>
          <a:noFill/>
        </p:spPr>
        <p:txBody>
          <a:bodyPr wrap="square" rtlCol="0">
            <a:spAutoFit/>
          </a:bodyPr>
          <a:lstStyle/>
          <a:p>
            <a:endParaRPr lang="en-US" sz="2000" b="1">
              <a:solidFill>
                <a:schemeClr val="accent2"/>
              </a:solidFill>
              <a:latin typeface="Alexandria" charset="0"/>
              <a:cs typeface="Alexandria" charset="0"/>
            </a:endParaRPr>
          </a:p>
          <a:p>
            <a:r>
              <a:rPr lang="en-US" sz="2000">
                <a:latin typeface="Alexandria" charset="0"/>
                <a:cs typeface="Alexandria" charset="0"/>
              </a:rPr>
              <a:t>Conflicts can also arise between stockholders and debtholders. Debtholders, which</a:t>
            </a:r>
          </a:p>
          <a:p>
            <a:r>
              <a:rPr lang="en-US" sz="2000">
                <a:latin typeface="Alexandria" charset="0"/>
                <a:cs typeface="Alexandria" charset="0"/>
              </a:rPr>
              <a:t>include the company’s bankers and its bondholders, generally receive fixed payments regardless of how well the company does, while stockholders do better when the company does better.</a:t>
            </a:r>
          </a:p>
          <a:p>
            <a:endParaRPr lang="en-US" sz="2000">
              <a:latin typeface="Alexandria" charset="0"/>
              <a:cs typeface="Alexandria" charset="0"/>
            </a:endParaRPr>
          </a:p>
          <a:p>
            <a:r>
              <a:rPr lang="en-US" sz="2000">
                <a:latin typeface="Alexandria" charset="0"/>
                <a:cs typeface="Alexandria" charset="0"/>
              </a:rPr>
              <a:t> This situation leads to conflicts between these two groups, to the extent that stockholders are typically more willing to take on risky projects.</a:t>
            </a: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6991" y="-140947"/>
            <a:ext cx="2305141" cy="1076343"/>
          </a:xfrm>
          <a:prstGeom prst="rect">
            <a:avLst/>
          </a:prstGeom>
        </p:spPr>
      </p:pic>
    </p:spTree>
    <p:extLst>
      <p:ext uri="{BB962C8B-B14F-4D97-AF65-F5344CB8AC3E}">
        <p14:creationId xmlns:p14="http://schemas.microsoft.com/office/powerpoint/2010/main" val="38960888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6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05AF42AF-D9AC-2EB7-8829-423786C63594}"/>
            </a:ext>
          </a:extLst>
        </p:cNvPr>
        <p:cNvGrpSpPr/>
        <p:nvPr/>
      </p:nvGrpSpPr>
      <p:grpSpPr>
        <a:xfrm>
          <a:off x="0" y="0"/>
          <a:ext cx="0" cy="0"/>
        </a:xfrm>
      </p:grpSpPr>
      <p:pic>
        <p:nvPicPr>
          <p:cNvPr id="5" name="Picture Placeholder 4">
            <a:extLst>
              <a:ext uri="{FF2B5EF4-FFF2-40B4-BE49-F238E27FC236}">
                <a16:creationId xmlns:a16="http://schemas.microsoft.com/office/drawing/2014/main" id="{BF6C76F9-643F-BC6C-506D-D2453E062A9C}"/>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A89BC15-4764-A741-F1D7-90E7D814209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C0F49E8-8630-68ED-5CEF-4620503CD085}"/>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86410159-0D0A-7844-DA86-87607283E327}"/>
              </a:ext>
            </a:extLst>
          </p:cNvPr>
          <p:cNvSpPr txBox="1"/>
          <p:nvPr/>
        </p:nvSpPr>
        <p:spPr>
          <a:xfrm>
            <a:off x="4689259" y="1412953"/>
            <a:ext cx="4113898" cy="460375"/>
          </a:xfrm>
          <a:prstGeom prst="rect">
            <a:avLst/>
          </a:prstGeom>
          <a:noFill/>
        </p:spPr>
        <p:txBody>
          <a:bodyPr wrap="square" rtlCol="0">
            <a:spAutoFit/>
          </a:bodyPr>
          <a:lstStyle/>
          <a:p>
            <a:r>
              <a:rPr lang="en-US" sz="2400" b="1">
                <a:solidFill>
                  <a:srgbClr val="00B0F0"/>
                </a:solidFill>
                <a:latin typeface="Alexandria" charset="0"/>
                <a:cs typeface="Alexandria" charset="0"/>
              </a:rPr>
              <a:t>An Overview of Finance</a:t>
            </a:r>
          </a:p>
        </p:txBody>
      </p:sp>
      <p:sp>
        <p:nvSpPr>
          <p:cNvPr id="28" name="Rectangle 27">
            <a:extLst>
              <a:ext uri="{FF2B5EF4-FFF2-40B4-BE49-F238E27FC236}">
                <a16:creationId xmlns:a16="http://schemas.microsoft.com/office/drawing/2014/main" id="{371A028C-07A3-8D2C-6A89-5E85B8DACDF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FDC3EDA8-4B21-E2F2-4743-EEA977C45725}"/>
              </a:ext>
            </a:extLst>
          </p:cNvPr>
          <p:cNvSpPr txBox="1"/>
          <p:nvPr/>
        </p:nvSpPr>
        <p:spPr>
          <a:xfrm>
            <a:off x="3473751" y="2450589"/>
            <a:ext cx="8172149" cy="4308872"/>
          </a:xfrm>
          <a:prstGeom prst="rect">
            <a:avLst/>
          </a:prstGeom>
          <a:noFill/>
        </p:spPr>
        <p:txBody>
          <a:bodyPr wrap="square" rtlCol="0">
            <a:spAutoFit/>
          </a:bodyPr>
          <a:lstStyle/>
          <a:p>
            <a:r>
              <a:rPr lang="en-US" sz="2000" strike="sngStrike">
                <a:latin typeface="Alexandria" charset="0"/>
                <a:cs typeface="Alexandria" charset="0"/>
              </a:rPr>
              <a:t>What is Finance ?</a:t>
            </a:r>
          </a:p>
          <a:p>
            <a:endParaRPr lang="en-US" sz="2000">
              <a:latin typeface="Alexandria" charset="0"/>
              <a:cs typeface="Alexandria"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n-US" sz="2000" strike="sngStrike">
                <a:latin typeface="Alexandria" charset="0"/>
                <a:cs typeface="Alexandria" charset="0"/>
              </a:rPr>
              <a:t>Areas of Finance</a:t>
            </a:r>
          </a:p>
          <a:p>
            <a:endParaRPr lang="en-US" sz="2000">
              <a:latin typeface="Alexandria" charset="0"/>
              <a:cs typeface="Alexandria" charset="0"/>
            </a:endParaRPr>
          </a:p>
          <a:p>
            <a:r>
              <a:rPr lang="en-US" sz="2000" strike="sngStrike">
                <a:latin typeface="Alexandria" charset="0"/>
                <a:cs typeface="Alexandria" charset="0"/>
              </a:rPr>
              <a:t>Finance Versus Economics and Accounting</a:t>
            </a:r>
          </a:p>
          <a:p>
            <a:endParaRPr lang="en-US" sz="2000">
              <a:latin typeface="Alexandria" charset="0"/>
            </a:endParaRPr>
          </a:p>
          <a:p>
            <a:r>
              <a:rPr lang="en-US" sz="2000" strike="sngStrike">
                <a:latin typeface="Alexandria" charset="0"/>
              </a:rPr>
              <a:t>Forms of Business Organization </a:t>
            </a:r>
          </a:p>
          <a:p>
            <a:endParaRPr lang="en-US" sz="2000">
              <a:latin typeface="Alexandria" charset="0"/>
            </a:endParaRPr>
          </a:p>
          <a:p>
            <a:r>
              <a:rPr lang="en-US" sz="2000" strike="sngStrike">
                <a:latin typeface="Alexandria" charset="0"/>
              </a:rPr>
              <a:t>The Main Financial Goal: Creating Value for Investors</a:t>
            </a:r>
          </a:p>
          <a:p>
            <a:endParaRPr lang="en-US" sz="2000">
              <a:latin typeface="Alexandria" charset="0"/>
            </a:endParaRPr>
          </a:p>
          <a:p>
            <a:r>
              <a:rPr lang="en-US" sz="2000" strike="sngStrike">
                <a:latin typeface="Alexandria" charset="0"/>
              </a:rPr>
              <a:t>Stockholder–Manager Conflicts</a:t>
            </a:r>
          </a:p>
          <a:p>
            <a:endParaRPr lang="en-US" sz="2000">
              <a:latin typeface="Alexandria" charset="0"/>
            </a:endParaRPr>
          </a:p>
          <a:p>
            <a:r>
              <a:rPr lang="en-US" sz="2000" strike="sngStrike">
                <a:latin typeface="Alexandria" charset="0"/>
              </a:rPr>
              <a:t>Stockholder–Debtholder Conflicts</a:t>
            </a:r>
          </a:p>
          <a:p>
            <a:endParaRPr lang="en-US" sz="1400">
              <a:latin typeface="Alexandria" charset="0"/>
              <a:cs typeface="Alexandria" charset="0"/>
            </a:endParaRPr>
          </a:p>
        </p:txBody>
      </p:sp>
      <p:sp>
        <p:nvSpPr>
          <p:cNvPr id="32" name="Rectangle 31">
            <a:extLst>
              <a:ext uri="{FF2B5EF4-FFF2-40B4-BE49-F238E27FC236}">
                <a16:creationId xmlns:a16="http://schemas.microsoft.com/office/drawing/2014/main" id="{E91E7794-EBF0-ADA4-B6D6-E11297917E2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9539DE9-65FD-2086-023B-69FC7A18DBAC}"/>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E06EDCC7-330F-0FDC-43EA-00ECBE5ED573}"/>
              </a:ext>
            </a:extLst>
          </p:cNvPr>
          <p:cNvSpPr txBox="1"/>
          <p:nvPr/>
        </p:nvSpPr>
        <p:spPr>
          <a:xfrm>
            <a:off x="3473752" y="1599946"/>
            <a:ext cx="91692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1</a:t>
            </a:r>
          </a:p>
        </p:txBody>
      </p:sp>
      <p:pic>
        <p:nvPicPr>
          <p:cNvPr id="6" name="Graphic 21">
            <a:extLst>
              <a:ext uri="{FF2B5EF4-FFF2-40B4-BE49-F238E27FC236}">
                <a16:creationId xmlns:a16="http://schemas.microsoft.com/office/drawing/2014/main" id="{8C75C43A-4E86-73DF-FC01-642128621C1A}"/>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22872703"/>
      </p:ext>
    </p:extLst>
  </p:cSld>
  <p:clrMapOvr>
    <a:masterClrMapping/>
  </p:clrMapOvr>
  <p:transition/>
  <p:timing/>
</p:sld>
</file>

<file path=ppt/slides/slide6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p:timing/>
</p:sld>
</file>

<file path=ppt/tags/tag1.xml><?xml version="1.0" encoding="utf-8"?>
<p:tagLst xmlns:p="http://schemas.openxmlformats.org/presentationml/2006/main">
  <p:tag name="AS_NET" val="4.0.30319.42000"/>
  <p:tag name="AS_OS" val="Microsoft Windows NT 10.0.14393.0"/>
  <p:tag name="AS_RELEASE_DATE" val="2019.12.14"/>
  <p:tag name="AS_TITLE" val="Aspose.Slides for .NET 4.0 Client Profile"/>
  <p:tag name="AS_VERSION" val="19.12"/>
</p:tagLst>
</file>

<file path=ppt/theme/theme1.xml><?xml version="1.0" encoding="utf-8"?>
<a:theme xmlns:r="http://schemas.openxmlformats.org/officeDocument/2006/relationships"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customXml/_rels/item1.xml.rels>&#65279;<?xml version="1.0" encoding="utf-8" standalone="yes"?><Relationships xmlns="http://schemas.openxmlformats.org/package/2006/relationships"><Relationship Id="rId1" Type="http://schemas.openxmlformats.org/officeDocument/2006/relationships/customXmlProps" Target="itemProps1.xml" /></Relationships>
</file>

<file path=customXml/_rels/item2.xml.rels>&#65279;<?xml version="1.0" encoding="utf-8" standalone="yes"?><Relationships xmlns="http://schemas.openxmlformats.org/package/2006/relationships"><Relationship Id="rId1" Type="http://schemas.openxmlformats.org/officeDocument/2006/relationships/customXmlProps" Target="itemProps2.xml" /></Relationships>
</file>

<file path=customXml/_rels/item3.xml.rels>&#65279;<?xml version="1.0" encoding="utf-8" standalone="yes"?><Relationships xmlns="http://schemas.openxmlformats.org/package/2006/relationships"><Relationship Id="rId1" Type="http://schemas.openxmlformats.org/officeDocument/2006/relationships/customXmlProps" Target="itemProps3.xml" /></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vt="http://schemas.openxmlformats.org/officeDocument/2006/docPropsVTypes" xmlns="http://schemas.openxmlformats.org/officeDocument/2006/extended-properties">
  <Company/>
  <PresentationFormat>Widescreen</PresentationFormat>
  <Paragraphs>459</Paragraphs>
  <Slides>64</Slides>
  <Notes>10</Notes>
  <TotalTime>933</TotalTime>
  <HiddenSlides>0</HiddenSlides>
  <MMClips>0</MMClips>
  <ScaleCrop>0</ScaleCrop>
  <HeadingPairs>
    <vt:vector baseType="variant" size="6">
      <vt:variant>
        <vt:lpstr>Fonts used</vt:lpstr>
      </vt:variant>
      <vt:variant>
        <vt:i4>8</vt:i4>
      </vt:variant>
      <vt:variant>
        <vt:lpstr>Theme</vt:lpstr>
      </vt:variant>
      <vt:variant>
        <vt:i4>1</vt:i4>
      </vt:variant>
      <vt:variant>
        <vt:lpstr>Slide Titles</vt:lpstr>
      </vt:variant>
      <vt:variant>
        <vt:i4>64</vt:i4>
      </vt:variant>
    </vt:vector>
  </HeadingPairs>
  <TitlesOfParts>
    <vt:vector baseType="lpstr" size="73">
      <vt:lpstr>Arial</vt:lpstr>
      <vt:lpstr>Calibri Light</vt:lpstr>
      <vt:lpstr>Calibri</vt:lpstr>
      <vt:lpstr>Alexandria</vt:lpstr>
      <vt:lpstr>Sakkal Majalla</vt:lpstr>
      <vt:lpstr>Roboto Light</vt:lpstr>
      <vt:lpstr>Wingdings</vt:lpstr>
      <vt:lpstr>Liberation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19.1200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Presentation</dc:title>
  <dc:creator>start</dc:creator>
  <cp:lastModifiedBy>Mohamed Hussein</cp:lastModifiedBy>
  <cp:revision>70</cp:revision>
  <dcterms:created xsi:type="dcterms:W3CDTF">2023-04-29T09:08:00Z</dcterms:created>
  <dcterms:modified xsi:type="dcterms:W3CDTF">2024-10-04T18:27:52Z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ContentTypeId">
    <vt:lpwstr>0x010100DC69378573D04C4981F1C0E645EFE562</vt:lpwstr>
  </property>
  <property fmtid="{D5CDD505-2E9C-101B-9397-08002B2CF9AE}" pid="3" name="ICV">
    <vt:lpwstr>17AA779C58B4485E9875EC7763513157_12</vt:lpwstr>
  </property>
  <property fmtid="{D5CDD505-2E9C-101B-9397-08002B2CF9AE}" pid="4" name="KSOProductBuildVer">
    <vt:lpwstr>1033-12.2.0.13359</vt:lpwstr>
  </property>
  <property fmtid="{D5CDD505-2E9C-101B-9397-08002B2CF9AE}" pid="5" name="MediaServiceImageTags">
    <vt:lpwstr/>
  </property>
  <property fmtid="{D5CDD505-2E9C-101B-9397-08002B2CF9AE}" pid="6" name="MSIP_Label_ea4c0c79-1302-4598-89cc-fc5f9b666c02_ActionId">
    <vt:lpwstr>625c5d9c-7051-46fb-b87a-03164bf66fd8</vt:lpwstr>
  </property>
  <property fmtid="{D5CDD505-2E9C-101B-9397-08002B2CF9AE}" pid="7" name="MSIP_Label_ea4c0c79-1302-4598-89cc-fc5f9b666c02_ContentBits">
    <vt:lpwstr>0</vt:lpwstr>
  </property>
  <property fmtid="{D5CDD505-2E9C-101B-9397-08002B2CF9AE}" pid="8" name="MSIP_Label_ea4c0c79-1302-4598-89cc-fc5f9b666c02_Enabled">
    <vt:lpwstr>true</vt:lpwstr>
  </property>
  <property fmtid="{D5CDD505-2E9C-101B-9397-08002B2CF9AE}" pid="9" name="MSIP_Label_ea4c0c79-1302-4598-89cc-fc5f9b666c02_Method">
    <vt:lpwstr>Standard</vt:lpwstr>
  </property>
  <property fmtid="{D5CDD505-2E9C-101B-9397-08002B2CF9AE}" pid="10" name="MSIP_Label_ea4c0c79-1302-4598-89cc-fc5f9b666c02_Name">
    <vt:lpwstr>defa4170-0d19-0005-0004-bc88714345d2</vt:lpwstr>
  </property>
  <property fmtid="{D5CDD505-2E9C-101B-9397-08002B2CF9AE}" pid="11" name="MSIP_Label_ea4c0c79-1302-4598-89cc-fc5f9b666c02_SetDate">
    <vt:lpwstr>2024-10-02T23:04:28Z</vt:lpwstr>
  </property>
  <property fmtid="{D5CDD505-2E9C-101B-9397-08002B2CF9AE}" pid="12" name="MSIP_Label_ea4c0c79-1302-4598-89cc-fc5f9b666c02_SiteId">
    <vt:lpwstr>d929240e-472e-4f27-9319-d188d429d45e</vt:lpwstr>
  </property>
</Properties>
</file>