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6" r:id="rId2"/>
  </p:sldMasterIdLst>
  <p:notesMasterIdLst>
    <p:notesMasterId r:id="rId44"/>
  </p:notesMasterIdLst>
  <p:sldIdLst>
    <p:sldId id="585" r:id="rId3"/>
    <p:sldId id="619" r:id="rId4"/>
    <p:sldId id="693" r:id="rId5"/>
    <p:sldId id="694" r:id="rId6"/>
    <p:sldId id="695" r:id="rId7"/>
    <p:sldId id="696" r:id="rId8"/>
    <p:sldId id="697" r:id="rId9"/>
    <p:sldId id="698" r:id="rId10"/>
    <p:sldId id="699" r:id="rId11"/>
    <p:sldId id="700" r:id="rId12"/>
    <p:sldId id="701" r:id="rId13"/>
    <p:sldId id="702" r:id="rId14"/>
    <p:sldId id="703" r:id="rId15"/>
    <p:sldId id="704" r:id="rId16"/>
    <p:sldId id="705" r:id="rId17"/>
    <p:sldId id="706" r:id="rId18"/>
    <p:sldId id="707" r:id="rId19"/>
    <p:sldId id="708" r:id="rId20"/>
    <p:sldId id="709" r:id="rId21"/>
    <p:sldId id="710" r:id="rId22"/>
    <p:sldId id="711" r:id="rId23"/>
    <p:sldId id="712" r:id="rId24"/>
    <p:sldId id="713" r:id="rId25"/>
    <p:sldId id="714" r:id="rId26"/>
    <p:sldId id="715" r:id="rId27"/>
    <p:sldId id="716" r:id="rId28"/>
    <p:sldId id="717" r:id="rId29"/>
    <p:sldId id="718" r:id="rId30"/>
    <p:sldId id="719" r:id="rId31"/>
    <p:sldId id="720" r:id="rId32"/>
    <p:sldId id="721" r:id="rId33"/>
    <p:sldId id="722" r:id="rId34"/>
    <p:sldId id="723" r:id="rId35"/>
    <p:sldId id="724" r:id="rId36"/>
    <p:sldId id="725" r:id="rId37"/>
    <p:sldId id="726" r:id="rId38"/>
    <p:sldId id="728" r:id="rId39"/>
    <p:sldId id="729" r:id="rId40"/>
    <p:sldId id="730" r:id="rId41"/>
    <p:sldId id="727" r:id="rId42"/>
    <p:sldId id="5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5"/>
            <p14:sldId id="619"/>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8"/>
            <p14:sldId id="719"/>
            <p14:sldId id="720"/>
            <p14:sldId id="721"/>
            <p14:sldId id="722"/>
            <p14:sldId id="723"/>
            <p14:sldId id="724"/>
            <p14:sldId id="725"/>
            <p14:sldId id="726"/>
            <p14:sldId id="728"/>
            <p14:sldId id="729"/>
            <p14:sldId id="730"/>
            <p14:sldId id="727"/>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449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255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1029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69653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2220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2917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2728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13485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6769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95544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74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71205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42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6460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2803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8733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53726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30142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34215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95672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12559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92802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21244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2434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7226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4292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528939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94847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6582129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1" r:id="rId12"/>
    <p:sldLayoutId id="2147483682" r:id="rId13"/>
    <p:sldLayoutId id="2147483683" r:id="rId14"/>
    <p:sldLayoutId id="2147483684" r:id="rId15"/>
    <p:sldLayoutId id="214748368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43413962"/>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8.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093402"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Economics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1" name="TextBox 10"/>
          <p:cNvSpPr txBox="1"/>
          <p:nvPr/>
        </p:nvSpPr>
        <p:spPr>
          <a:xfrm>
            <a:off x="6370224" y="4802552"/>
            <a:ext cx="2340705" cy="707886"/>
          </a:xfrm>
          <a:prstGeom prst="rect">
            <a:avLst/>
          </a:prstGeom>
          <a:noFill/>
        </p:spPr>
        <p:txBody>
          <a:bodyPr wrap="none" rtlCol="0">
            <a:spAutoFit/>
          </a:bodyPr>
          <a:lstStyle/>
          <a:p>
            <a:r>
              <a:rPr lang="en-US" sz="2000" dirty="0">
                <a:latin typeface="Alexandria" charset="0"/>
                <a:cs typeface="Alexandria" charset="0"/>
              </a:rPr>
              <a:t>MGM112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Production, and Cost</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528" y="189477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Production, and Cost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الإنتاج والتكاليف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sp>
        <p:nvSpPr>
          <p:cNvPr id="2" name="Content Placeholder 2">
            <a:extLst>
              <a:ext uri="{FF2B5EF4-FFF2-40B4-BE49-F238E27FC236}">
                <a16:creationId xmlns:a16="http://schemas.microsoft.com/office/drawing/2014/main" id="{E0284B9B-0BC8-60D1-64C1-E7EE14C2588F}"/>
              </a:ext>
            </a:extLst>
          </p:cNvPr>
          <p:cNvSpPr>
            <a:spLocks noGrp="1"/>
          </p:cNvSpPr>
          <p:nvPr/>
        </p:nvSpPr>
        <p:spPr bwMode="auto">
          <a:xfrm>
            <a:off x="942308" y="2515940"/>
            <a:ext cx="4578626" cy="295604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pitchFamily="2" charset="2"/>
              <a:buChar char="§"/>
              <a:defRPr sz="2800" kern="1200">
                <a:solidFill>
                  <a:schemeClr val="tx1"/>
                </a:solidFill>
                <a:latin typeface="Arial" pitchFamily="34" charset="0"/>
                <a:ea typeface="+mn-ea"/>
                <a:cs typeface="Arial" pitchFamily="34" charset="0"/>
              </a:defRPr>
            </a:lvl1pPr>
            <a:lvl2pPr marL="742950" indent="-285750" algn="l" rtl="0" eaLnBrk="0" fontAlgn="base" hangingPunct="0">
              <a:lnSpc>
                <a:spcPct val="105000"/>
              </a:lnSpc>
              <a:spcBef>
                <a:spcPts val="300"/>
              </a:spcBef>
              <a:spcAft>
                <a:spcPct val="0"/>
              </a:spcAft>
              <a:buClr>
                <a:srgbClr val="CC9900"/>
              </a:buClr>
              <a:buFont typeface="Wingdings" pitchFamily="2" charset="2"/>
              <a:buChar char="§"/>
              <a:defRPr sz="2700" kern="1200">
                <a:solidFill>
                  <a:schemeClr val="tx1"/>
                </a:solidFill>
                <a:latin typeface="Arial" pitchFamily="34" charset="0"/>
                <a:ea typeface="+mn-ea"/>
                <a:cs typeface="Arial" pitchFamily="34" charset="0"/>
              </a:defRPr>
            </a:lvl2pPr>
            <a:lvl3pPr marL="1143000" indent="-228600" algn="l" rtl="0" eaLnBrk="0" fontAlgn="base" hangingPunct="0">
              <a:lnSpc>
                <a:spcPct val="105000"/>
              </a:lnSpc>
              <a:spcBef>
                <a:spcPts val="300"/>
              </a:spcBef>
              <a:spcAft>
                <a:spcPct val="0"/>
              </a:spcAft>
              <a:buClr>
                <a:schemeClr val="accent4">
                  <a:lumMod val="60000"/>
                  <a:lumOff val="40000"/>
                </a:schemeClr>
              </a:buClr>
              <a:buFont typeface="Wingdings" pitchFamily="2" charset="2"/>
              <a:buChar char="§"/>
              <a:defRPr sz="2400" kern="1200">
                <a:solidFill>
                  <a:schemeClr val="tx1"/>
                </a:solidFill>
                <a:latin typeface="Arial" pitchFamily="34" charset="0"/>
                <a:ea typeface="+mn-ea"/>
                <a:cs typeface="Arial" pitchFamily="34" charset="0"/>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85750" indent="-285750" eaLnBrk="1" hangingPunct="1">
              <a:buClr>
                <a:srgbClr val="6C45BB"/>
              </a:buClr>
              <a:buSzPct val="120000"/>
              <a:buFont typeface="Arial" charset="0"/>
              <a:buChar char="•"/>
            </a:pPr>
            <a:r>
              <a:rPr lang="en-US" sz="2000" dirty="0">
                <a:latin typeface="Alexandria"/>
              </a:rPr>
              <a:t>Explain how economists measure a firm’s cost of production and profit.</a:t>
            </a:r>
          </a:p>
          <a:p>
            <a:pPr marL="285750" indent="-285750" eaLnBrk="1" hangingPunct="1">
              <a:buClr>
                <a:srgbClr val="6C45BB"/>
              </a:buClr>
              <a:buSzPct val="120000"/>
              <a:buFont typeface="Arial" charset="0"/>
              <a:buChar char="•"/>
            </a:pPr>
            <a:r>
              <a:rPr lang="en-US" sz="2000" dirty="0">
                <a:latin typeface="Alexandria"/>
              </a:rPr>
              <a:t>Explain the firm’s Production </a:t>
            </a:r>
          </a:p>
          <a:p>
            <a:pPr marL="285750" indent="-285750" eaLnBrk="1" hangingPunct="1">
              <a:buClr>
                <a:srgbClr val="6C45BB"/>
              </a:buClr>
              <a:buSzPct val="120000"/>
              <a:buFont typeface="Arial" charset="0"/>
              <a:buChar char="•"/>
            </a:pPr>
            <a:r>
              <a:rPr lang="en-US" sz="2000" dirty="0">
                <a:latin typeface="Alexandria"/>
              </a:rPr>
              <a:t>Explain the relationship between a firm’s output and labor employed in the short run.</a:t>
            </a:r>
          </a:p>
          <a:p>
            <a:pPr marL="285750" indent="-285750" eaLnBrk="1" hangingPunct="1">
              <a:buClr>
                <a:srgbClr val="6C45BB"/>
              </a:buClr>
              <a:buSzPct val="120000"/>
              <a:buFont typeface="Arial" charset="0"/>
              <a:buChar char="•"/>
            </a:pPr>
            <a:r>
              <a:rPr lang="en-US" sz="2000" dirty="0">
                <a:latin typeface="Alexandria"/>
              </a:rPr>
              <a:t>Explain the firm’s costs in the short run.</a:t>
            </a:r>
            <a:endParaRPr lang="ar-EG" sz="2000" dirty="0">
              <a:latin typeface="Alexandria"/>
            </a:endParaRPr>
          </a:p>
          <a:p>
            <a:pPr marL="285750" indent="-285750" eaLnBrk="1" hangingPunct="1">
              <a:buClr>
                <a:srgbClr val="6C45BB"/>
              </a:buClr>
              <a:buSzPct val="120000"/>
              <a:buFont typeface="Arial" charset="0"/>
              <a:buChar char="•"/>
            </a:pPr>
            <a:endParaRPr lang="en-US" sz="2000" dirty="0">
              <a:latin typeface="Alexandria"/>
              <a:cs typeface="ＭＳ Ｐゴシック" charset="-128"/>
            </a:endParaRPr>
          </a:p>
        </p:txBody>
      </p:sp>
      <p:sp>
        <p:nvSpPr>
          <p:cNvPr id="10" name="TextBox 9">
            <a:extLst>
              <a:ext uri="{FF2B5EF4-FFF2-40B4-BE49-F238E27FC236}">
                <a16:creationId xmlns:a16="http://schemas.microsoft.com/office/drawing/2014/main" id="{1E4DB0CD-AD46-373F-BCF6-16AC7B80C7E6}"/>
              </a:ext>
            </a:extLst>
          </p:cNvPr>
          <p:cNvSpPr txBox="1"/>
          <p:nvPr/>
        </p:nvSpPr>
        <p:spPr>
          <a:xfrm>
            <a:off x="5957888" y="2547262"/>
            <a:ext cx="5037080" cy="1938992"/>
          </a:xfrm>
          <a:prstGeom prst="rect">
            <a:avLst/>
          </a:prstGeom>
          <a:noFill/>
        </p:spPr>
        <p:txBody>
          <a:bodyPr wrap="square">
            <a:spAutoFit/>
          </a:bodyPr>
          <a:lstStyle/>
          <a:p>
            <a:pPr marL="342900" indent="-342900" algn="r" rtl="1">
              <a:buFont typeface="Arial" panose="020B0604020202020204" pitchFamily="34" charset="0"/>
              <a:buChar char="•"/>
            </a:pPr>
            <a:r>
              <a:rPr lang="en-US" sz="2000" dirty="0" err="1"/>
              <a:t>اشرح</a:t>
            </a:r>
            <a:r>
              <a:rPr lang="en-US" sz="2000" dirty="0"/>
              <a:t> </a:t>
            </a:r>
            <a:r>
              <a:rPr lang="en-US" sz="2000" dirty="0" err="1"/>
              <a:t>كيف</a:t>
            </a:r>
            <a:r>
              <a:rPr lang="en-US" sz="2000" dirty="0"/>
              <a:t> </a:t>
            </a:r>
            <a:r>
              <a:rPr lang="en-US" sz="2000" dirty="0" err="1"/>
              <a:t>يقيس</a:t>
            </a:r>
            <a:r>
              <a:rPr lang="en-US" sz="2000" dirty="0"/>
              <a:t> </a:t>
            </a:r>
            <a:r>
              <a:rPr lang="en-US" sz="2000" dirty="0" err="1"/>
              <a:t>خبراء</a:t>
            </a:r>
            <a:r>
              <a:rPr lang="en-US" sz="2000" dirty="0"/>
              <a:t> </a:t>
            </a:r>
            <a:r>
              <a:rPr lang="en-US" sz="2000" dirty="0" err="1"/>
              <a:t>الاقتصاد</a:t>
            </a:r>
            <a:r>
              <a:rPr lang="en-US" sz="2000" dirty="0"/>
              <a:t> </a:t>
            </a:r>
            <a:r>
              <a:rPr lang="en-US" sz="2000" dirty="0" err="1"/>
              <a:t>تكلفة</a:t>
            </a:r>
            <a:r>
              <a:rPr lang="en-US" sz="2000" dirty="0"/>
              <a:t> </a:t>
            </a:r>
            <a:r>
              <a:rPr lang="en-US" sz="2000" dirty="0" err="1"/>
              <a:t>الإنتاج</a:t>
            </a:r>
            <a:r>
              <a:rPr lang="en-US" sz="2000" dirty="0"/>
              <a:t> </a:t>
            </a:r>
            <a:r>
              <a:rPr lang="en-US" sz="2000" dirty="0" err="1"/>
              <a:t>والربح</a:t>
            </a:r>
            <a:r>
              <a:rPr lang="en-US" sz="2000" dirty="0"/>
              <a:t> </a:t>
            </a:r>
            <a:r>
              <a:rPr lang="en-US" sz="2000" dirty="0" err="1"/>
              <a:t>للشركة</a:t>
            </a:r>
            <a:r>
              <a:rPr lang="en-US" sz="2000" dirty="0"/>
              <a:t>.</a:t>
            </a:r>
          </a:p>
          <a:p>
            <a:pPr marL="342900" indent="-342900" algn="r" rtl="1">
              <a:buFont typeface="Arial" panose="020B0604020202020204" pitchFamily="34" charset="0"/>
              <a:buChar char="•"/>
            </a:pPr>
            <a:r>
              <a:rPr lang="en-US" sz="2000" dirty="0" err="1"/>
              <a:t>اشرح</a:t>
            </a:r>
            <a:r>
              <a:rPr lang="en-US" sz="2000" dirty="0"/>
              <a:t> </a:t>
            </a:r>
            <a:r>
              <a:rPr lang="en-US" sz="2000" dirty="0" err="1"/>
              <a:t>إنتاج</a:t>
            </a:r>
            <a:r>
              <a:rPr lang="en-US" sz="2000" dirty="0"/>
              <a:t> </a:t>
            </a:r>
            <a:r>
              <a:rPr lang="en-US" sz="2000" dirty="0" err="1"/>
              <a:t>الشركة</a:t>
            </a:r>
            <a:endParaRPr lang="en-US" sz="2000" dirty="0"/>
          </a:p>
          <a:p>
            <a:pPr marL="342900" indent="-342900" algn="r" rtl="1">
              <a:buFont typeface="Arial" panose="020B0604020202020204" pitchFamily="34" charset="0"/>
              <a:buChar char="•"/>
            </a:pPr>
            <a:r>
              <a:rPr lang="en-US" sz="2000" dirty="0" err="1"/>
              <a:t>اشرح</a:t>
            </a:r>
            <a:r>
              <a:rPr lang="en-US" sz="2000" dirty="0"/>
              <a:t> </a:t>
            </a:r>
            <a:r>
              <a:rPr lang="en-US" sz="2000" dirty="0" err="1"/>
              <a:t>العلاقة</a:t>
            </a:r>
            <a:r>
              <a:rPr lang="en-US" sz="2000" dirty="0"/>
              <a:t> </a:t>
            </a:r>
            <a:r>
              <a:rPr lang="en-US" sz="2000" dirty="0" err="1"/>
              <a:t>بين</a:t>
            </a:r>
            <a:r>
              <a:rPr lang="en-US" sz="2000" dirty="0"/>
              <a:t> </a:t>
            </a:r>
            <a:r>
              <a:rPr lang="en-US" sz="2000" dirty="0" err="1"/>
              <a:t>ناتج</a:t>
            </a:r>
            <a:r>
              <a:rPr lang="en-US" sz="2000" dirty="0"/>
              <a:t> </a:t>
            </a:r>
            <a:r>
              <a:rPr lang="en-US" sz="2000" dirty="0" err="1"/>
              <a:t>الشركة</a:t>
            </a:r>
            <a:r>
              <a:rPr lang="en-US" sz="2000" dirty="0"/>
              <a:t> </a:t>
            </a:r>
            <a:r>
              <a:rPr lang="en-US" sz="2000" dirty="0" err="1"/>
              <a:t>والعمالة</a:t>
            </a:r>
            <a:r>
              <a:rPr lang="en-US" sz="2000" dirty="0"/>
              <a:t> </a:t>
            </a:r>
            <a:r>
              <a:rPr lang="en-US" sz="2000" dirty="0" err="1"/>
              <a:t>المستخدمة</a:t>
            </a:r>
            <a:r>
              <a:rPr lang="en-US" sz="2000" dirty="0"/>
              <a:t> </a:t>
            </a:r>
            <a:r>
              <a:rPr lang="en-US" sz="2000" dirty="0" err="1"/>
              <a:t>في</a:t>
            </a:r>
            <a:r>
              <a:rPr lang="en-US" sz="2000" dirty="0"/>
              <a:t> </a:t>
            </a:r>
            <a:r>
              <a:rPr lang="en-US" sz="2000" dirty="0" err="1"/>
              <a:t>الأمد</a:t>
            </a:r>
            <a:r>
              <a:rPr lang="en-US" sz="2000" dirty="0"/>
              <a:t> </a:t>
            </a:r>
            <a:r>
              <a:rPr lang="en-US" sz="2000" dirty="0" err="1"/>
              <a:t>القريب</a:t>
            </a:r>
            <a:r>
              <a:rPr lang="en-US" sz="2000" dirty="0"/>
              <a:t>.</a:t>
            </a:r>
          </a:p>
          <a:p>
            <a:pPr marL="342900" indent="-342900" algn="r" rtl="1">
              <a:buFont typeface="Arial" panose="020B0604020202020204" pitchFamily="34" charset="0"/>
              <a:buChar char="•"/>
            </a:pPr>
            <a:r>
              <a:rPr lang="en-US" sz="2000" dirty="0" err="1"/>
              <a:t>اشرح</a:t>
            </a:r>
            <a:r>
              <a:rPr lang="en-US" sz="2000" dirty="0"/>
              <a:t> </a:t>
            </a:r>
            <a:r>
              <a:rPr lang="en-US" sz="2000" dirty="0" err="1"/>
              <a:t>تكاليف</a:t>
            </a:r>
            <a:r>
              <a:rPr lang="en-US" sz="2000" dirty="0"/>
              <a:t> </a:t>
            </a:r>
            <a:r>
              <a:rPr lang="en-US" sz="2000" dirty="0" err="1"/>
              <a:t>الشركة</a:t>
            </a:r>
            <a:r>
              <a:rPr lang="en-US" sz="2000" dirty="0"/>
              <a:t> </a:t>
            </a:r>
            <a:r>
              <a:rPr lang="en-US" sz="2000" dirty="0" err="1"/>
              <a:t>في</a:t>
            </a:r>
            <a:r>
              <a:rPr lang="en-US" sz="2000" dirty="0"/>
              <a:t> </a:t>
            </a:r>
            <a:r>
              <a:rPr lang="en-US" sz="2000" dirty="0" err="1"/>
              <a:t>الأمد</a:t>
            </a:r>
            <a:r>
              <a:rPr lang="en-US" sz="2000" dirty="0"/>
              <a:t> </a:t>
            </a:r>
            <a:r>
              <a:rPr lang="en-US" sz="2000" dirty="0" err="1"/>
              <a:t>القريب</a:t>
            </a:r>
            <a:r>
              <a:rPr lang="en-US" sz="2000" dirty="0"/>
              <a:t>.</a:t>
            </a:r>
          </a:p>
        </p:txBody>
      </p:sp>
    </p:spTree>
    <p:extLst>
      <p:ext uri="{BB962C8B-B14F-4D97-AF65-F5344CB8AC3E}">
        <p14:creationId xmlns:p14="http://schemas.microsoft.com/office/powerpoint/2010/main" val="3594378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E180D4A7-C9FB-4DFB-919C-405C955672EB}">
      <p14:showEvtLst xmlns:p14="http://schemas.microsoft.com/office/powerpoint/2010/main">
        <p14:playEvt time="0" objId="9"/>
        <p14:pauseEvt time="0" objId="9"/>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Production, and Cost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الإنتاج والتكاليف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sp>
        <p:nvSpPr>
          <p:cNvPr id="9" name="Rectangle: Rounded Corners 8">
            <a:extLst>
              <a:ext uri="{FF2B5EF4-FFF2-40B4-BE49-F238E27FC236}">
                <a16:creationId xmlns:a16="http://schemas.microsoft.com/office/drawing/2014/main" id="{52093E53-2631-0D8C-7493-32FE46D6B400}"/>
              </a:ext>
            </a:extLst>
          </p:cNvPr>
          <p:cNvSpPr/>
          <p:nvPr/>
        </p:nvSpPr>
        <p:spPr>
          <a:xfrm>
            <a:off x="2916460" y="2136073"/>
            <a:ext cx="6359080" cy="3179540"/>
          </a:xfrm>
          <a:prstGeom prst="roundRect">
            <a:avLst>
              <a:gd name="adj" fmla="val 10000"/>
            </a:avLst>
          </a:prstGeom>
          <a:solidFill>
            <a:schemeClr val="bg1"/>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D432D8E6-9D55-48C6-F29E-0ADD0E2D075B}"/>
              </a:ext>
            </a:extLst>
          </p:cNvPr>
          <p:cNvSpPr txBox="1"/>
          <p:nvPr/>
        </p:nvSpPr>
        <p:spPr>
          <a:xfrm>
            <a:off x="3009586" y="2229199"/>
            <a:ext cx="6172828" cy="2993288"/>
          </a:xfrm>
          <a:prstGeom prst="rect">
            <a:avLst/>
          </a:prstGeom>
          <a:solidFill>
            <a:schemeClr val="bg1"/>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en-US" sz="2400" b="1" kern="1200" dirty="0">
                <a:solidFill>
                  <a:srgbClr val="002060"/>
                </a:solidFill>
                <a:latin typeface="Alexandria"/>
              </a:rPr>
              <a:t>1) Calculating Profit</a:t>
            </a:r>
            <a:r>
              <a:rPr lang="ar-EG" sz="2400" b="1" kern="1200" dirty="0">
                <a:solidFill>
                  <a:srgbClr val="002060"/>
                </a:solidFill>
                <a:latin typeface="Alexandria"/>
              </a:rPr>
              <a:t>حساب الربح </a:t>
            </a:r>
            <a:endParaRPr lang="en-US" sz="2400" b="1" kern="1200" dirty="0">
              <a:solidFill>
                <a:srgbClr val="002060"/>
              </a:solidFill>
              <a:latin typeface="Alexandria"/>
            </a:endParaRPr>
          </a:p>
        </p:txBody>
      </p:sp>
    </p:spTree>
    <p:extLst>
      <p:ext uri="{BB962C8B-B14F-4D97-AF65-F5344CB8AC3E}">
        <p14:creationId xmlns:p14="http://schemas.microsoft.com/office/powerpoint/2010/main" val="676342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1) Calculating Profit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الربح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pic>
        <p:nvPicPr>
          <p:cNvPr id="9" name="Picture 8">
            <a:extLst>
              <a:ext uri="{FF2B5EF4-FFF2-40B4-BE49-F238E27FC236}">
                <a16:creationId xmlns:a16="http://schemas.microsoft.com/office/drawing/2014/main" id="{B00B3927-B61D-40BB-DA4B-772239CE740C}"/>
              </a:ext>
            </a:extLst>
          </p:cNvPr>
          <p:cNvPicPr>
            <a:picLocks noChangeAspect="1"/>
          </p:cNvPicPr>
          <p:nvPr/>
        </p:nvPicPr>
        <p:blipFill rotWithShape="1">
          <a:blip r:embed="rId3"/>
          <a:srcRect l="52609" t="29942" r="5345" b="35839"/>
          <a:stretch/>
        </p:blipFill>
        <p:spPr>
          <a:xfrm>
            <a:off x="2146586" y="1832510"/>
            <a:ext cx="8938591" cy="4090094"/>
          </a:xfrm>
          <a:prstGeom prst="rect">
            <a:avLst/>
          </a:prstGeom>
        </p:spPr>
      </p:pic>
    </p:spTree>
    <p:extLst>
      <p:ext uri="{BB962C8B-B14F-4D97-AF65-F5344CB8AC3E}">
        <p14:creationId xmlns:p14="http://schemas.microsoft.com/office/powerpoint/2010/main" val="70175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1) Calculating Profit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الربح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pic>
        <p:nvPicPr>
          <p:cNvPr id="2" name="Picture 1">
            <a:extLst>
              <a:ext uri="{FF2B5EF4-FFF2-40B4-BE49-F238E27FC236}">
                <a16:creationId xmlns:a16="http://schemas.microsoft.com/office/drawing/2014/main" id="{D96C3054-A9F6-A5BA-D6DF-072972D7EC76}"/>
              </a:ext>
            </a:extLst>
          </p:cNvPr>
          <p:cNvPicPr>
            <a:picLocks noChangeAspect="1"/>
          </p:cNvPicPr>
          <p:nvPr/>
        </p:nvPicPr>
        <p:blipFill rotWithShape="1">
          <a:blip r:embed="rId3"/>
          <a:srcRect l="57826" t="36894" r="10435" b="37191"/>
          <a:stretch/>
        </p:blipFill>
        <p:spPr>
          <a:xfrm>
            <a:off x="762000" y="2385111"/>
            <a:ext cx="5124450" cy="3354416"/>
          </a:xfrm>
          <a:prstGeom prst="rect">
            <a:avLst/>
          </a:prstGeom>
        </p:spPr>
      </p:pic>
      <p:sp>
        <p:nvSpPr>
          <p:cNvPr id="10" name="TextBox 9">
            <a:extLst>
              <a:ext uri="{FF2B5EF4-FFF2-40B4-BE49-F238E27FC236}">
                <a16:creationId xmlns:a16="http://schemas.microsoft.com/office/drawing/2014/main" id="{1E4DB0CD-AD46-373F-BCF6-16AC7B80C7E6}"/>
              </a:ext>
            </a:extLst>
          </p:cNvPr>
          <p:cNvSpPr txBox="1"/>
          <p:nvPr/>
        </p:nvSpPr>
        <p:spPr>
          <a:xfrm>
            <a:off x="5886450" y="2927614"/>
            <a:ext cx="5191125" cy="400110"/>
          </a:xfrm>
          <a:prstGeom prst="rect">
            <a:avLst/>
          </a:prstGeom>
          <a:noFill/>
        </p:spPr>
        <p:txBody>
          <a:bodyPr wrap="square">
            <a:spAutoFit/>
          </a:bodyPr>
          <a:lstStyle/>
          <a:p>
            <a:pPr marL="342900" indent="-342900" algn="r" rtl="1">
              <a:buFont typeface="Arial" panose="020B0604020202020204" pitchFamily="34" charset="0"/>
              <a:buChar char="•"/>
            </a:pPr>
            <a:r>
              <a:rPr lang="ar-EG" sz="2000" dirty="0"/>
              <a:t>الربح المحاسبي = الإيراد الكلي – التكاليف الصريحة</a:t>
            </a:r>
            <a:endParaRPr lang="en-US" sz="2000" dirty="0"/>
          </a:p>
        </p:txBody>
      </p:sp>
      <p:sp>
        <p:nvSpPr>
          <p:cNvPr id="11" name="TextBox 10">
            <a:extLst>
              <a:ext uri="{FF2B5EF4-FFF2-40B4-BE49-F238E27FC236}">
                <a16:creationId xmlns:a16="http://schemas.microsoft.com/office/drawing/2014/main" id="{153C3C29-A517-C745-BF45-848BB469E515}"/>
              </a:ext>
            </a:extLst>
          </p:cNvPr>
          <p:cNvSpPr txBox="1"/>
          <p:nvPr/>
        </p:nvSpPr>
        <p:spPr>
          <a:xfrm>
            <a:off x="5886450" y="4611412"/>
            <a:ext cx="5191125" cy="707886"/>
          </a:xfrm>
          <a:prstGeom prst="rect">
            <a:avLst/>
          </a:prstGeom>
          <a:noFill/>
        </p:spPr>
        <p:txBody>
          <a:bodyPr wrap="square">
            <a:spAutoFit/>
          </a:bodyPr>
          <a:lstStyle/>
          <a:p>
            <a:pPr marL="342900" indent="-342900" algn="r" rtl="1">
              <a:buFont typeface="Arial" panose="020B0604020202020204" pitchFamily="34" charset="0"/>
              <a:buChar char="•"/>
            </a:pPr>
            <a:r>
              <a:rPr lang="ar-EG" sz="2000" dirty="0"/>
              <a:t>الربح الاقتصادي = الإيراد الكلي – (التكاليف الصريحة + التكاليف الضمنية)</a:t>
            </a:r>
            <a:endParaRPr lang="en-US" sz="2000" dirty="0"/>
          </a:p>
        </p:txBody>
      </p:sp>
    </p:spTree>
    <p:extLst>
      <p:ext uri="{BB962C8B-B14F-4D97-AF65-F5344CB8AC3E}">
        <p14:creationId xmlns:p14="http://schemas.microsoft.com/office/powerpoint/2010/main" val="1161781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1) Calculating Profit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الربح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pic>
        <p:nvPicPr>
          <p:cNvPr id="9" name="Picture 8">
            <a:extLst>
              <a:ext uri="{FF2B5EF4-FFF2-40B4-BE49-F238E27FC236}">
                <a16:creationId xmlns:a16="http://schemas.microsoft.com/office/drawing/2014/main" id="{72F71640-B6ED-5B55-7113-698A83F756A7}"/>
              </a:ext>
            </a:extLst>
          </p:cNvPr>
          <p:cNvPicPr>
            <a:picLocks noChangeAspect="1"/>
          </p:cNvPicPr>
          <p:nvPr/>
        </p:nvPicPr>
        <p:blipFill rotWithShape="1">
          <a:blip r:embed="rId3">
            <a:extLst>
              <a:ext uri="{28A0092B-C50C-407E-A947-70E740481C1C}">
                <a14:useLocalDpi xmlns:a14="http://schemas.microsoft.com/office/drawing/2010/main" val="0"/>
              </a:ext>
            </a:extLst>
          </a:blip>
          <a:srcRect r="1685" b="6962"/>
          <a:stretch/>
        </p:blipFill>
        <p:spPr bwMode="auto">
          <a:xfrm>
            <a:off x="1779122" y="1825076"/>
            <a:ext cx="8489035" cy="3237921"/>
          </a:xfrm>
          <a:prstGeom prst="rect">
            <a:avLst/>
          </a:prstGeom>
          <a:ln>
            <a:noFill/>
          </a:ln>
          <a:extLst>
            <a:ext uri="{53640926-AAD7-44D8-BBD7-CCE9431645EC}">
              <a14:shadowObscured xmlns:a14="http://schemas.microsoft.com/office/drawing/2010/main"/>
            </a:ext>
          </a:extLst>
        </p:spPr>
      </p:pic>
      <p:sp>
        <p:nvSpPr>
          <p:cNvPr id="11" name="TextBox 10">
            <a:extLst>
              <a:ext uri="{FF2B5EF4-FFF2-40B4-BE49-F238E27FC236}">
                <a16:creationId xmlns:a16="http://schemas.microsoft.com/office/drawing/2014/main" id="{3A3F7E82-CB17-EEF0-7C43-CC67077D4B46}"/>
              </a:ext>
            </a:extLst>
          </p:cNvPr>
          <p:cNvSpPr txBox="1"/>
          <p:nvPr/>
        </p:nvSpPr>
        <p:spPr>
          <a:xfrm>
            <a:off x="6159499" y="5040244"/>
            <a:ext cx="4500562" cy="1015663"/>
          </a:xfrm>
          <a:prstGeom prst="rect">
            <a:avLst/>
          </a:prstGeom>
          <a:noFill/>
        </p:spPr>
        <p:txBody>
          <a:bodyPr wrap="square">
            <a:spAutoFit/>
          </a:bodyPr>
          <a:lstStyle/>
          <a:p>
            <a:pPr marR="0" lvl="0" rtl="0">
              <a:spcBef>
                <a:spcPts val="0"/>
              </a:spcBef>
              <a:spcAft>
                <a:spcPts val="0"/>
              </a:spcAft>
            </a:pPr>
            <a:r>
              <a:rPr lang="en-US" sz="2000" dirty="0">
                <a:effectLst/>
                <a:latin typeface="+mj-lt"/>
                <a:ea typeface="Times New Roman" panose="02020603050405020304" pitchFamily="18" charset="0"/>
              </a:rPr>
              <a:t>The cost of treating diseases that result from pollution would be considered an Economic implicit cost of production.  </a:t>
            </a:r>
          </a:p>
        </p:txBody>
      </p:sp>
    </p:spTree>
    <p:extLst>
      <p:ext uri="{BB962C8B-B14F-4D97-AF65-F5344CB8AC3E}">
        <p14:creationId xmlns:p14="http://schemas.microsoft.com/office/powerpoint/2010/main" val="3262037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1) Calculating Profit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الربح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pic>
        <p:nvPicPr>
          <p:cNvPr id="9" name="Picture 8">
            <a:extLst>
              <a:ext uri="{FF2B5EF4-FFF2-40B4-BE49-F238E27FC236}">
                <a16:creationId xmlns:a16="http://schemas.microsoft.com/office/drawing/2014/main" id="{66FB6818-4E1A-F0C1-AD4A-7D39BAACDB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24026" y="1903342"/>
            <a:ext cx="8611064" cy="4041596"/>
          </a:xfrm>
          <a:prstGeom prst="rect">
            <a:avLst/>
          </a:prstGeom>
        </p:spPr>
      </p:pic>
    </p:spTree>
    <p:extLst>
      <p:ext uri="{BB962C8B-B14F-4D97-AF65-F5344CB8AC3E}">
        <p14:creationId xmlns:p14="http://schemas.microsoft.com/office/powerpoint/2010/main" val="2613222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84840" y="1685495"/>
            <a:ext cx="114223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1) Calculating Profit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الربح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pic>
        <p:nvPicPr>
          <p:cNvPr id="2" name="Picture 1">
            <a:extLst>
              <a:ext uri="{FF2B5EF4-FFF2-40B4-BE49-F238E27FC236}">
                <a16:creationId xmlns:a16="http://schemas.microsoft.com/office/drawing/2014/main" id="{99CD61BB-F157-AA30-8727-628896F3A8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6198" y="1955824"/>
            <a:ext cx="5529262" cy="4682216"/>
          </a:xfrm>
          <a:prstGeom prst="rect">
            <a:avLst/>
          </a:prstGeom>
        </p:spPr>
      </p:pic>
      <p:sp>
        <p:nvSpPr>
          <p:cNvPr id="11" name="TextBox 10">
            <a:extLst>
              <a:ext uri="{FF2B5EF4-FFF2-40B4-BE49-F238E27FC236}">
                <a16:creationId xmlns:a16="http://schemas.microsoft.com/office/drawing/2014/main" id="{FB1BC182-579D-88B6-EF1B-18B4B111284F}"/>
              </a:ext>
            </a:extLst>
          </p:cNvPr>
          <p:cNvSpPr txBox="1"/>
          <p:nvPr/>
        </p:nvSpPr>
        <p:spPr>
          <a:xfrm>
            <a:off x="6277900" y="1975427"/>
            <a:ext cx="5191125" cy="4708981"/>
          </a:xfrm>
          <a:prstGeom prst="rect">
            <a:avLst/>
          </a:prstGeom>
          <a:noFill/>
        </p:spPr>
        <p:txBody>
          <a:bodyPr wrap="square">
            <a:spAutoFit/>
          </a:bodyPr>
          <a:lstStyle/>
          <a:p>
            <a:pPr algn="r" rtl="1"/>
            <a:r>
              <a:rPr lang="ar-EG" sz="2000" dirty="0"/>
              <a:t>إذا كان </a:t>
            </a:r>
          </a:p>
          <a:p>
            <a:pPr marL="342900" indent="-342900" algn="r" rtl="1">
              <a:buFont typeface="Arial" panose="020B0604020202020204" pitchFamily="34" charset="0"/>
              <a:buChar char="•"/>
            </a:pPr>
            <a:r>
              <a:rPr lang="ar-EG" sz="2000" dirty="0" err="1"/>
              <a:t>الايراد</a:t>
            </a:r>
            <a:r>
              <a:rPr lang="ar-EG" sz="2000" dirty="0"/>
              <a:t> الكلي = 1000000</a:t>
            </a:r>
          </a:p>
          <a:p>
            <a:pPr marL="342900" indent="-342900" algn="r" rtl="1">
              <a:buFont typeface="Arial" panose="020B0604020202020204" pitchFamily="34" charset="0"/>
              <a:buChar char="•"/>
            </a:pPr>
            <a:r>
              <a:rPr lang="ar-EG" sz="2000" dirty="0"/>
              <a:t>الأجور للعمال = 300000</a:t>
            </a:r>
          </a:p>
          <a:p>
            <a:pPr marL="342900" indent="-342900" algn="r" rtl="1">
              <a:buFont typeface="Arial" panose="020B0604020202020204" pitchFamily="34" charset="0"/>
              <a:buChar char="•"/>
            </a:pPr>
            <a:r>
              <a:rPr lang="ar-EG" sz="2000" dirty="0"/>
              <a:t>المنافع = 10000</a:t>
            </a:r>
          </a:p>
          <a:p>
            <a:pPr marL="342900" indent="-342900" algn="r" rtl="1">
              <a:buFont typeface="Arial" panose="020B0604020202020204" pitchFamily="34" charset="0"/>
              <a:buChar char="•"/>
            </a:pPr>
            <a:r>
              <a:rPr lang="ar-EG" sz="2000" dirty="0"/>
              <a:t>التأمين = 20000</a:t>
            </a:r>
          </a:p>
          <a:p>
            <a:pPr marL="342900" indent="-342900" algn="r" rtl="1">
              <a:buFont typeface="Arial" panose="020B0604020202020204" pitchFamily="34" charset="0"/>
              <a:buChar char="•"/>
            </a:pPr>
            <a:r>
              <a:rPr lang="ar-EG" sz="2000" dirty="0"/>
              <a:t>شراء معدات = 500000</a:t>
            </a:r>
          </a:p>
          <a:p>
            <a:pPr algn="r" rtl="1"/>
            <a:r>
              <a:rPr lang="ar-EG" sz="2000" b="1" dirty="0">
                <a:solidFill>
                  <a:schemeClr val="accent5"/>
                </a:solidFill>
              </a:rPr>
              <a:t>احسب الربح المحاسبي</a:t>
            </a:r>
          </a:p>
          <a:p>
            <a:pPr marL="342900" indent="-342900" algn="r" rtl="1">
              <a:buFont typeface="Arial" panose="020B0604020202020204" pitchFamily="34" charset="0"/>
              <a:buChar char="•"/>
            </a:pPr>
            <a:r>
              <a:rPr lang="ar-EG" sz="2000" dirty="0"/>
              <a:t>الربح المحاسبي = الإيراد الكلي – التكاليف الصريحة = 1000000 – 300000-10000-20000-500000 = </a:t>
            </a:r>
            <a:r>
              <a:rPr lang="ar-EG" sz="2000" b="1" u="sng" dirty="0"/>
              <a:t>170000 $</a:t>
            </a:r>
          </a:p>
          <a:p>
            <a:pPr marL="342900" indent="-342900" algn="r" rtl="1">
              <a:buFont typeface="Arial" panose="020B0604020202020204" pitchFamily="34" charset="0"/>
              <a:buChar char="•"/>
            </a:pPr>
            <a:r>
              <a:rPr lang="ar-EG" sz="2000" b="1" dirty="0">
                <a:solidFill>
                  <a:schemeClr val="accent5"/>
                </a:solidFill>
              </a:rPr>
              <a:t>احسب الربح الاقتصادي</a:t>
            </a:r>
          </a:p>
          <a:p>
            <a:pPr marL="342900" indent="-342900" algn="r" rtl="1">
              <a:buFont typeface="Arial" panose="020B0604020202020204" pitchFamily="34" charset="0"/>
              <a:buChar char="•"/>
            </a:pPr>
            <a:r>
              <a:rPr lang="ar-EG" sz="2000" dirty="0"/>
              <a:t>الإيراد الكلي – (التكاليف الصريحة + التكاليف الضمنية) = 1000000 – 300000 – 10000- 20000 – 500000- 80000 – 50000 </a:t>
            </a:r>
            <a:r>
              <a:rPr lang="ar-EG" sz="2000" b="1" u="sng" dirty="0"/>
              <a:t>= 40000$</a:t>
            </a:r>
            <a:endParaRPr lang="en-US" sz="2000" b="1" u="sng" dirty="0"/>
          </a:p>
          <a:p>
            <a:pPr marL="342900" indent="-342900" algn="r" rtl="1">
              <a:buFont typeface="Arial" panose="020B0604020202020204" pitchFamily="34" charset="0"/>
              <a:buChar char="•"/>
            </a:pPr>
            <a:r>
              <a:rPr lang="ar-EG" sz="2000" dirty="0"/>
              <a:t> </a:t>
            </a:r>
            <a:endParaRPr lang="en-US" sz="2000" dirty="0"/>
          </a:p>
        </p:txBody>
      </p:sp>
    </p:spTree>
    <p:extLst>
      <p:ext uri="{BB962C8B-B14F-4D97-AF65-F5344CB8AC3E}">
        <p14:creationId xmlns:p14="http://schemas.microsoft.com/office/powerpoint/2010/main" val="42267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Production, and Cost</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الانتاج</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والتكاليف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sp>
        <p:nvSpPr>
          <p:cNvPr id="9" name="Rectangle: Rounded Corners 8">
            <a:extLst>
              <a:ext uri="{FF2B5EF4-FFF2-40B4-BE49-F238E27FC236}">
                <a16:creationId xmlns:a16="http://schemas.microsoft.com/office/drawing/2014/main" id="{52093E53-2631-0D8C-7493-32FE46D6B400}"/>
              </a:ext>
            </a:extLst>
          </p:cNvPr>
          <p:cNvSpPr/>
          <p:nvPr/>
        </p:nvSpPr>
        <p:spPr>
          <a:xfrm>
            <a:off x="2916460" y="2136073"/>
            <a:ext cx="6359080" cy="3179540"/>
          </a:xfrm>
          <a:prstGeom prst="roundRect">
            <a:avLst>
              <a:gd name="adj" fmla="val 10000"/>
            </a:avLst>
          </a:prstGeom>
          <a:solidFill>
            <a:schemeClr val="bg1"/>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D432D8E6-9D55-48C6-F29E-0ADD0E2D075B}"/>
              </a:ext>
            </a:extLst>
          </p:cNvPr>
          <p:cNvSpPr txBox="1"/>
          <p:nvPr/>
        </p:nvSpPr>
        <p:spPr>
          <a:xfrm>
            <a:off x="3009586" y="2229199"/>
            <a:ext cx="6172828" cy="2993288"/>
          </a:xfrm>
          <a:prstGeom prst="rect">
            <a:avLst/>
          </a:prstGeom>
          <a:solidFill>
            <a:schemeClr val="bg1"/>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en-US" sz="2400" b="1" kern="1200" dirty="0">
                <a:solidFill>
                  <a:srgbClr val="002060"/>
                </a:solidFill>
                <a:latin typeface="Alexandria"/>
              </a:rPr>
              <a:t>2) Production</a:t>
            </a:r>
            <a:r>
              <a:rPr lang="ar-EG" sz="2400" b="1" kern="1200" dirty="0" err="1">
                <a:solidFill>
                  <a:srgbClr val="002060"/>
                </a:solidFill>
                <a:latin typeface="Alexandria"/>
              </a:rPr>
              <a:t>الانتاج</a:t>
            </a:r>
            <a:r>
              <a:rPr lang="ar-EG" sz="2400" b="1" kern="1200" dirty="0">
                <a:solidFill>
                  <a:srgbClr val="002060"/>
                </a:solidFill>
                <a:latin typeface="Alexandria"/>
              </a:rPr>
              <a:t> </a:t>
            </a:r>
            <a:endParaRPr lang="en-US" sz="2400" b="1" kern="1200" dirty="0">
              <a:solidFill>
                <a:srgbClr val="002060"/>
              </a:solidFill>
              <a:latin typeface="Alexandria"/>
            </a:endParaRPr>
          </a:p>
        </p:txBody>
      </p:sp>
    </p:spTree>
    <p:extLst>
      <p:ext uri="{BB962C8B-B14F-4D97-AF65-F5344CB8AC3E}">
        <p14:creationId xmlns:p14="http://schemas.microsoft.com/office/powerpoint/2010/main" val="1613553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Production</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الانتاج</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pic>
        <p:nvPicPr>
          <p:cNvPr id="9" name="Picture 8">
            <a:extLst>
              <a:ext uri="{FF2B5EF4-FFF2-40B4-BE49-F238E27FC236}">
                <a16:creationId xmlns:a16="http://schemas.microsoft.com/office/drawing/2014/main" id="{63EA76C8-9DDE-B54B-5506-2CC3F216AFCA}"/>
              </a:ext>
            </a:extLst>
          </p:cNvPr>
          <p:cNvPicPr>
            <a:picLocks noChangeAspect="1"/>
          </p:cNvPicPr>
          <p:nvPr/>
        </p:nvPicPr>
        <p:blipFill rotWithShape="1">
          <a:blip r:embed="rId3"/>
          <a:srcRect l="8458" t="16688" r="36789" b="51313"/>
          <a:stretch/>
        </p:blipFill>
        <p:spPr>
          <a:xfrm>
            <a:off x="894094" y="2764585"/>
            <a:ext cx="5363831" cy="2212231"/>
          </a:xfrm>
          <a:prstGeom prst="rect">
            <a:avLst/>
          </a:prstGeom>
          <a:solidFill>
            <a:schemeClr val="bg1"/>
          </a:solidFill>
        </p:spPr>
      </p:pic>
      <p:sp>
        <p:nvSpPr>
          <p:cNvPr id="10" name="TextBox 9">
            <a:extLst>
              <a:ext uri="{FF2B5EF4-FFF2-40B4-BE49-F238E27FC236}">
                <a16:creationId xmlns:a16="http://schemas.microsoft.com/office/drawing/2014/main" id="{4AF4E778-C6E6-D420-8E46-7C41E94FD2E1}"/>
              </a:ext>
            </a:extLst>
          </p:cNvPr>
          <p:cNvSpPr txBox="1"/>
          <p:nvPr/>
        </p:nvSpPr>
        <p:spPr>
          <a:xfrm>
            <a:off x="6257925" y="2901205"/>
            <a:ext cx="4622798" cy="1938992"/>
          </a:xfrm>
          <a:prstGeom prst="rect">
            <a:avLst/>
          </a:prstGeom>
          <a:noFill/>
        </p:spPr>
        <p:txBody>
          <a:bodyPr wrap="square">
            <a:spAutoFit/>
          </a:bodyPr>
          <a:lstStyle/>
          <a:p>
            <a:pPr marL="342900" indent="-342900" algn="r" rtl="1">
              <a:buFont typeface="Arial" panose="020B0604020202020204" pitchFamily="34" charset="0"/>
              <a:buChar char="•"/>
            </a:pPr>
            <a:r>
              <a:rPr lang="ar-EG" sz="2400" b="1" dirty="0"/>
              <a:t>الإنتاج</a:t>
            </a:r>
            <a:r>
              <a:rPr lang="ar-EG" sz="2400" dirty="0"/>
              <a:t> يعني: أي نشاط يخلق قيمة </a:t>
            </a:r>
          </a:p>
          <a:p>
            <a:pPr marL="342900" indent="-342900" algn="r" rtl="1">
              <a:buFont typeface="Arial" panose="020B0604020202020204" pitchFamily="34" charset="0"/>
              <a:buChar char="•"/>
            </a:pPr>
            <a:r>
              <a:rPr lang="ar-EG" sz="2400" dirty="0" err="1"/>
              <a:t>او</a:t>
            </a:r>
            <a:r>
              <a:rPr lang="ar-EG" sz="2400" dirty="0"/>
              <a:t> بعبارة </a:t>
            </a:r>
            <a:r>
              <a:rPr lang="ar-EG" sz="2400" dirty="0" err="1"/>
              <a:t>اخري</a:t>
            </a:r>
            <a:r>
              <a:rPr lang="ar-EG" sz="2400" dirty="0"/>
              <a:t> الإنتاج هو تحويل المدخلات مثل (رأس المال والمعدات والعمالة والأرض وما الي ذلك) الي مخرجات مثل السلع أو الخدمات.</a:t>
            </a:r>
            <a:endParaRPr lang="en-US" sz="2400" dirty="0"/>
          </a:p>
        </p:txBody>
      </p:sp>
    </p:spTree>
    <p:extLst>
      <p:ext uri="{BB962C8B-B14F-4D97-AF65-F5344CB8AC3E}">
        <p14:creationId xmlns:p14="http://schemas.microsoft.com/office/powerpoint/2010/main" val="2948142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Production</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الانتاج</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pic>
        <p:nvPicPr>
          <p:cNvPr id="2" name="Picture 1">
            <a:extLst>
              <a:ext uri="{FF2B5EF4-FFF2-40B4-BE49-F238E27FC236}">
                <a16:creationId xmlns:a16="http://schemas.microsoft.com/office/drawing/2014/main" id="{E7A536DB-9C18-97F4-E711-B8B13C4F915A}"/>
              </a:ext>
            </a:extLst>
          </p:cNvPr>
          <p:cNvPicPr>
            <a:picLocks noChangeAspect="1"/>
          </p:cNvPicPr>
          <p:nvPr/>
        </p:nvPicPr>
        <p:blipFill rotWithShape="1">
          <a:blip r:embed="rId3"/>
          <a:srcRect l="10326" t="15248" r="40326" b="23465"/>
          <a:stretch/>
        </p:blipFill>
        <p:spPr>
          <a:xfrm>
            <a:off x="2032009" y="1862057"/>
            <a:ext cx="8540716" cy="4150562"/>
          </a:xfrm>
          <a:prstGeom prst="rect">
            <a:avLst/>
          </a:prstGeom>
        </p:spPr>
      </p:pic>
    </p:spTree>
    <p:extLst>
      <p:ext uri="{BB962C8B-B14F-4D97-AF65-F5344CB8AC3E}">
        <p14:creationId xmlns:p14="http://schemas.microsoft.com/office/powerpoint/2010/main" val="4152676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Production</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الانتاج</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pic>
        <p:nvPicPr>
          <p:cNvPr id="9" name="Picture 8">
            <a:extLst>
              <a:ext uri="{FF2B5EF4-FFF2-40B4-BE49-F238E27FC236}">
                <a16:creationId xmlns:a16="http://schemas.microsoft.com/office/drawing/2014/main" id="{962B9075-6EE5-66F8-6CB3-E8A66CF0A9A9}"/>
              </a:ext>
            </a:extLst>
          </p:cNvPr>
          <p:cNvPicPr>
            <a:picLocks noChangeAspect="1"/>
          </p:cNvPicPr>
          <p:nvPr/>
        </p:nvPicPr>
        <p:blipFill rotWithShape="1">
          <a:blip r:embed="rId3"/>
          <a:srcRect l="8410" t="10244" r="43636" b="53537"/>
          <a:stretch/>
        </p:blipFill>
        <p:spPr>
          <a:xfrm>
            <a:off x="1055576" y="2666139"/>
            <a:ext cx="5202349" cy="2409124"/>
          </a:xfrm>
          <a:prstGeom prst="rect">
            <a:avLst/>
          </a:prstGeom>
        </p:spPr>
      </p:pic>
      <p:sp>
        <p:nvSpPr>
          <p:cNvPr id="2" name="TextBox 1">
            <a:extLst>
              <a:ext uri="{FF2B5EF4-FFF2-40B4-BE49-F238E27FC236}">
                <a16:creationId xmlns:a16="http://schemas.microsoft.com/office/drawing/2014/main" id="{8FF0C420-F72A-81E2-705C-A5334FA7225B}"/>
              </a:ext>
            </a:extLst>
          </p:cNvPr>
          <p:cNvSpPr txBox="1"/>
          <p:nvPr/>
        </p:nvSpPr>
        <p:spPr>
          <a:xfrm>
            <a:off x="5209750" y="2839135"/>
            <a:ext cx="5621670" cy="1569660"/>
          </a:xfrm>
          <a:prstGeom prst="rect">
            <a:avLst/>
          </a:prstGeom>
          <a:noFill/>
        </p:spPr>
        <p:txBody>
          <a:bodyPr wrap="square">
            <a:spAutoFit/>
          </a:bodyPr>
          <a:lstStyle/>
          <a:p>
            <a:pPr marL="342900" indent="-342900" algn="r" rtl="1">
              <a:buFont typeface="Arial" panose="020B0604020202020204" pitchFamily="34" charset="0"/>
              <a:buChar char="•"/>
            </a:pPr>
            <a:r>
              <a:rPr lang="ar-EG" sz="2400" b="1" dirty="0"/>
              <a:t>هناك 3 مفاهيم للإنتاج:</a:t>
            </a:r>
            <a:endParaRPr lang="ar-EG" sz="2400" dirty="0"/>
          </a:p>
          <a:p>
            <a:pPr marL="342900" indent="-342900" algn="r" rtl="1">
              <a:buFont typeface="Arial" panose="020B0604020202020204" pitchFamily="34" charset="0"/>
              <a:buChar char="•"/>
            </a:pPr>
            <a:r>
              <a:rPr lang="ar-EG" sz="2400" dirty="0"/>
              <a:t>الإنتاج الكلي</a:t>
            </a:r>
          </a:p>
          <a:p>
            <a:pPr marL="342900" indent="-342900" algn="r" rtl="1">
              <a:buFont typeface="Arial" panose="020B0604020202020204" pitchFamily="34" charset="0"/>
              <a:buChar char="•"/>
            </a:pPr>
            <a:r>
              <a:rPr lang="ar-EG" sz="2400" dirty="0"/>
              <a:t>الإنتاج المتوسط</a:t>
            </a:r>
          </a:p>
          <a:p>
            <a:pPr marL="342900" indent="-342900" algn="r" rtl="1">
              <a:buFont typeface="Arial" panose="020B0604020202020204" pitchFamily="34" charset="0"/>
              <a:buChar char="•"/>
            </a:pPr>
            <a:r>
              <a:rPr lang="ar-EG" sz="2400" dirty="0"/>
              <a:t>الإنتاج الحدي</a:t>
            </a:r>
            <a:endParaRPr lang="en-US" sz="2400" dirty="0"/>
          </a:p>
        </p:txBody>
      </p:sp>
    </p:spTree>
    <p:extLst>
      <p:ext uri="{BB962C8B-B14F-4D97-AF65-F5344CB8AC3E}">
        <p14:creationId xmlns:p14="http://schemas.microsoft.com/office/powerpoint/2010/main" val="714683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Production</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الانتاج</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pic>
        <p:nvPicPr>
          <p:cNvPr id="2" name="Picture 1">
            <a:extLst>
              <a:ext uri="{FF2B5EF4-FFF2-40B4-BE49-F238E27FC236}">
                <a16:creationId xmlns:a16="http://schemas.microsoft.com/office/drawing/2014/main" id="{7FAF793E-5F9D-D401-DE6B-402B10B421B3}"/>
              </a:ext>
            </a:extLst>
          </p:cNvPr>
          <p:cNvPicPr>
            <a:picLocks noChangeAspect="1"/>
          </p:cNvPicPr>
          <p:nvPr/>
        </p:nvPicPr>
        <p:blipFill rotWithShape="1">
          <a:blip r:embed="rId3"/>
          <a:srcRect l="8262" t="10245" r="36304" b="60471"/>
          <a:stretch/>
        </p:blipFill>
        <p:spPr>
          <a:xfrm>
            <a:off x="1055577" y="2769935"/>
            <a:ext cx="5691818" cy="2577560"/>
          </a:xfrm>
          <a:prstGeom prst="rect">
            <a:avLst/>
          </a:prstGeom>
        </p:spPr>
      </p:pic>
      <p:sp>
        <p:nvSpPr>
          <p:cNvPr id="10" name="Rectangle 9">
            <a:extLst>
              <a:ext uri="{FF2B5EF4-FFF2-40B4-BE49-F238E27FC236}">
                <a16:creationId xmlns:a16="http://schemas.microsoft.com/office/drawing/2014/main" id="{A348B7A0-A807-AD71-5591-EBC748AADABE}"/>
              </a:ext>
            </a:extLst>
          </p:cNvPr>
          <p:cNvSpPr>
            <a:spLocks noGrp="1" noChangeArrowheads="1"/>
          </p:cNvSpPr>
          <p:nvPr/>
        </p:nvSpPr>
        <p:spPr bwMode="auto">
          <a:xfrm>
            <a:off x="5504950" y="1883964"/>
            <a:ext cx="909588" cy="78076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indent="0">
              <a:spcBef>
                <a:spcPts val="0"/>
              </a:spcBef>
              <a:spcAft>
                <a:spcPts val="0"/>
              </a:spcAft>
              <a:buNone/>
            </a:pPr>
            <a:r>
              <a:rPr lang="en-US" sz="2400" b="1" u="sng" dirty="0">
                <a:effectLst>
                  <a:outerShdw blurRad="38100" dist="19050" dir="2700000" algn="tl">
                    <a:schemeClr val="dk1">
                      <a:alpha val="40000"/>
                    </a:schemeClr>
                  </a:outerShdw>
                </a:effectLst>
                <a:latin typeface="Times New Roman" panose="02020603050405020304" pitchFamily="18" charset="0"/>
                <a:ea typeface="Times New Roman" panose="02020603050405020304" pitchFamily="18" charset="0"/>
              </a:rPr>
              <a:t>(1)</a:t>
            </a:r>
            <a:endParaRPr lang="en-US" sz="2400" b="1" dirty="0">
              <a:effectLst/>
              <a:latin typeface="Times New Roman" panose="02020603050405020304" pitchFamily="18" charset="0"/>
              <a:ea typeface="Times New Roman" panose="02020603050405020304" pitchFamily="18" charset="0"/>
            </a:endParaRPr>
          </a:p>
        </p:txBody>
      </p:sp>
      <p:sp>
        <p:nvSpPr>
          <p:cNvPr id="11" name="TextBox 10">
            <a:extLst>
              <a:ext uri="{FF2B5EF4-FFF2-40B4-BE49-F238E27FC236}">
                <a16:creationId xmlns:a16="http://schemas.microsoft.com/office/drawing/2014/main" id="{73762647-3AE2-52C1-D247-3350D20FDECE}"/>
              </a:ext>
            </a:extLst>
          </p:cNvPr>
          <p:cNvSpPr txBox="1"/>
          <p:nvPr/>
        </p:nvSpPr>
        <p:spPr>
          <a:xfrm>
            <a:off x="6666320" y="3120488"/>
            <a:ext cx="4548998" cy="1200329"/>
          </a:xfrm>
          <a:prstGeom prst="rect">
            <a:avLst/>
          </a:prstGeom>
          <a:noFill/>
        </p:spPr>
        <p:txBody>
          <a:bodyPr wrap="square">
            <a:spAutoFit/>
          </a:bodyPr>
          <a:lstStyle/>
          <a:p>
            <a:pPr marL="342900" indent="-342900" algn="r" rtl="1">
              <a:buFont typeface="Arial" panose="020B0604020202020204" pitchFamily="34" charset="0"/>
              <a:buChar char="•"/>
            </a:pPr>
            <a:r>
              <a:rPr lang="ar-EG" sz="2400" b="1" dirty="0"/>
              <a:t>الإنتاج الكلي هو </a:t>
            </a:r>
            <a:r>
              <a:rPr lang="ar-EG" sz="2400" b="1" dirty="0" err="1"/>
              <a:t>اجمالي</a:t>
            </a:r>
            <a:r>
              <a:rPr lang="ar-EG" sz="2400" b="1" dirty="0"/>
              <a:t> كمية السلع والخدمات التي تم </a:t>
            </a:r>
            <a:r>
              <a:rPr lang="ar-EG" sz="2400" b="1" dirty="0" err="1"/>
              <a:t>انتاجها</a:t>
            </a:r>
            <a:r>
              <a:rPr lang="ar-EG" sz="2400" b="1" dirty="0"/>
              <a:t> بواسطة الشركة خلال فترة زمنية معينة </a:t>
            </a:r>
            <a:endParaRPr lang="en-US" sz="2400" dirty="0"/>
          </a:p>
        </p:txBody>
      </p:sp>
    </p:spTree>
    <p:extLst>
      <p:ext uri="{BB962C8B-B14F-4D97-AF65-F5344CB8AC3E}">
        <p14:creationId xmlns:p14="http://schemas.microsoft.com/office/powerpoint/2010/main" val="2122993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Production</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الانتاج</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sp>
        <p:nvSpPr>
          <p:cNvPr id="10" name="Rectangle 9">
            <a:extLst>
              <a:ext uri="{FF2B5EF4-FFF2-40B4-BE49-F238E27FC236}">
                <a16:creationId xmlns:a16="http://schemas.microsoft.com/office/drawing/2014/main" id="{A348B7A0-A807-AD71-5591-EBC748AADABE}"/>
              </a:ext>
            </a:extLst>
          </p:cNvPr>
          <p:cNvSpPr>
            <a:spLocks noGrp="1" noChangeArrowheads="1"/>
          </p:cNvSpPr>
          <p:nvPr/>
        </p:nvSpPr>
        <p:spPr bwMode="auto">
          <a:xfrm>
            <a:off x="5504950" y="1883964"/>
            <a:ext cx="909588" cy="78076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indent="0">
              <a:spcBef>
                <a:spcPts val="0"/>
              </a:spcBef>
              <a:spcAft>
                <a:spcPts val="0"/>
              </a:spcAft>
              <a:buNone/>
            </a:pPr>
            <a:r>
              <a:rPr lang="en-US" sz="2400" b="1" u="sng" dirty="0">
                <a:effectLst>
                  <a:outerShdw blurRad="38100" dist="19050" dir="2700000" algn="tl">
                    <a:schemeClr val="dk1">
                      <a:alpha val="40000"/>
                    </a:schemeClr>
                  </a:outerShdw>
                </a:effectLst>
                <a:latin typeface="Times New Roman" panose="02020603050405020304" pitchFamily="18" charset="0"/>
                <a:ea typeface="Times New Roman" panose="02020603050405020304" pitchFamily="18" charset="0"/>
              </a:rPr>
              <a:t>(2)</a:t>
            </a:r>
            <a:endParaRPr lang="en-US" sz="2400" b="1" dirty="0">
              <a:effectLst/>
              <a:latin typeface="Times New Roman" panose="02020603050405020304" pitchFamily="18" charset="0"/>
              <a:ea typeface="Times New Roman" panose="02020603050405020304" pitchFamily="18" charset="0"/>
            </a:endParaRPr>
          </a:p>
        </p:txBody>
      </p:sp>
      <p:pic>
        <p:nvPicPr>
          <p:cNvPr id="11" name="Picture 10">
            <a:extLst>
              <a:ext uri="{FF2B5EF4-FFF2-40B4-BE49-F238E27FC236}">
                <a16:creationId xmlns:a16="http://schemas.microsoft.com/office/drawing/2014/main" id="{FE7F9DF2-0CAA-288A-2526-84C07527E397}"/>
              </a:ext>
            </a:extLst>
          </p:cNvPr>
          <p:cNvPicPr>
            <a:picLocks noChangeAspect="1"/>
          </p:cNvPicPr>
          <p:nvPr/>
        </p:nvPicPr>
        <p:blipFill rotWithShape="1">
          <a:blip r:embed="rId3"/>
          <a:srcRect l="8044" t="10245" r="37608" b="36225"/>
          <a:stretch/>
        </p:blipFill>
        <p:spPr>
          <a:xfrm>
            <a:off x="1194213" y="2384435"/>
            <a:ext cx="5206975" cy="3506997"/>
          </a:xfrm>
          <a:prstGeom prst="rect">
            <a:avLst/>
          </a:prstGeom>
        </p:spPr>
      </p:pic>
      <p:sp>
        <p:nvSpPr>
          <p:cNvPr id="9" name="TextBox 8">
            <a:extLst>
              <a:ext uri="{FF2B5EF4-FFF2-40B4-BE49-F238E27FC236}">
                <a16:creationId xmlns:a16="http://schemas.microsoft.com/office/drawing/2014/main" id="{7D5B7952-5BD2-F11A-6C5A-BAAD8BF3E268}"/>
              </a:ext>
            </a:extLst>
          </p:cNvPr>
          <p:cNvSpPr txBox="1"/>
          <p:nvPr/>
        </p:nvSpPr>
        <p:spPr>
          <a:xfrm>
            <a:off x="6641095" y="3304724"/>
            <a:ext cx="4548998" cy="830997"/>
          </a:xfrm>
          <a:prstGeom prst="rect">
            <a:avLst/>
          </a:prstGeom>
          <a:noFill/>
        </p:spPr>
        <p:txBody>
          <a:bodyPr wrap="square">
            <a:spAutoFit/>
          </a:bodyPr>
          <a:lstStyle/>
          <a:p>
            <a:pPr marL="342900" indent="-342900" algn="r" rtl="1">
              <a:buFont typeface="Arial" panose="020B0604020202020204" pitchFamily="34" charset="0"/>
              <a:buChar char="•"/>
            </a:pPr>
            <a:r>
              <a:rPr lang="ar-EG" sz="2400" b="1" dirty="0"/>
              <a:t>الإنتاج المتوسط هو </a:t>
            </a:r>
            <a:r>
              <a:rPr lang="ar-EG" sz="2400" b="1" dirty="0" err="1"/>
              <a:t>اجمالي</a:t>
            </a:r>
            <a:r>
              <a:rPr lang="ar-EG" sz="2400" b="1" dirty="0"/>
              <a:t> الإنتاج علي عامل الإنتاج مثل عدد العمال</a:t>
            </a:r>
            <a:endParaRPr lang="en-US" sz="2400" dirty="0"/>
          </a:p>
        </p:txBody>
      </p:sp>
    </p:spTree>
    <p:extLst>
      <p:ext uri="{BB962C8B-B14F-4D97-AF65-F5344CB8AC3E}">
        <p14:creationId xmlns:p14="http://schemas.microsoft.com/office/powerpoint/2010/main" val="3752620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Production</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الانتاج</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sp>
        <p:nvSpPr>
          <p:cNvPr id="10" name="Rectangle 9">
            <a:extLst>
              <a:ext uri="{FF2B5EF4-FFF2-40B4-BE49-F238E27FC236}">
                <a16:creationId xmlns:a16="http://schemas.microsoft.com/office/drawing/2014/main" id="{A348B7A0-A807-AD71-5591-EBC748AADABE}"/>
              </a:ext>
            </a:extLst>
          </p:cNvPr>
          <p:cNvSpPr>
            <a:spLocks noGrp="1" noChangeArrowheads="1"/>
          </p:cNvSpPr>
          <p:nvPr/>
        </p:nvSpPr>
        <p:spPr bwMode="auto">
          <a:xfrm>
            <a:off x="5504950" y="1883964"/>
            <a:ext cx="909588" cy="78076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indent="0">
              <a:spcBef>
                <a:spcPts val="0"/>
              </a:spcBef>
              <a:spcAft>
                <a:spcPts val="0"/>
              </a:spcAft>
              <a:buNone/>
            </a:pPr>
            <a:r>
              <a:rPr lang="en-US" sz="2400" b="1" u="sng" dirty="0">
                <a:effectLst>
                  <a:outerShdw blurRad="38100" dist="19050" dir="2700000" algn="tl">
                    <a:schemeClr val="dk1">
                      <a:alpha val="40000"/>
                    </a:schemeClr>
                  </a:outerShdw>
                </a:effectLst>
                <a:latin typeface="Times New Roman" panose="02020603050405020304" pitchFamily="18" charset="0"/>
                <a:ea typeface="Times New Roman" panose="02020603050405020304" pitchFamily="18" charset="0"/>
              </a:rPr>
              <a:t>(3)</a:t>
            </a:r>
            <a:endParaRPr lang="en-US" sz="2400" b="1" dirty="0">
              <a:effectLst/>
              <a:latin typeface="Times New Roman" panose="02020603050405020304" pitchFamily="18" charset="0"/>
              <a:ea typeface="Times New Roman" panose="02020603050405020304" pitchFamily="18" charset="0"/>
            </a:endParaRPr>
          </a:p>
        </p:txBody>
      </p:sp>
      <p:pic>
        <p:nvPicPr>
          <p:cNvPr id="9" name="Picture 8">
            <a:extLst>
              <a:ext uri="{FF2B5EF4-FFF2-40B4-BE49-F238E27FC236}">
                <a16:creationId xmlns:a16="http://schemas.microsoft.com/office/drawing/2014/main" id="{451F0940-6897-C7AC-16AB-C532B7839FA9}"/>
              </a:ext>
            </a:extLst>
          </p:cNvPr>
          <p:cNvPicPr>
            <a:picLocks noChangeAspect="1"/>
          </p:cNvPicPr>
          <p:nvPr/>
        </p:nvPicPr>
        <p:blipFill rotWithShape="1">
          <a:blip r:embed="rId3"/>
          <a:srcRect l="7935" t="10245" r="37935" b="26459"/>
          <a:stretch/>
        </p:blipFill>
        <p:spPr>
          <a:xfrm>
            <a:off x="1055577" y="2313252"/>
            <a:ext cx="5706025" cy="3374349"/>
          </a:xfrm>
          <a:prstGeom prst="rect">
            <a:avLst/>
          </a:prstGeom>
        </p:spPr>
      </p:pic>
      <p:sp>
        <p:nvSpPr>
          <p:cNvPr id="11" name="TextBox 10">
            <a:extLst>
              <a:ext uri="{FF2B5EF4-FFF2-40B4-BE49-F238E27FC236}">
                <a16:creationId xmlns:a16="http://schemas.microsoft.com/office/drawing/2014/main" id="{5E18F88F-4B07-4738-B58E-F16A902D8B1E}"/>
              </a:ext>
            </a:extLst>
          </p:cNvPr>
          <p:cNvSpPr txBox="1"/>
          <p:nvPr/>
        </p:nvSpPr>
        <p:spPr>
          <a:xfrm>
            <a:off x="6865713" y="2439540"/>
            <a:ext cx="4548998" cy="2862322"/>
          </a:xfrm>
          <a:prstGeom prst="rect">
            <a:avLst/>
          </a:prstGeom>
          <a:noFill/>
        </p:spPr>
        <p:txBody>
          <a:bodyPr wrap="square">
            <a:spAutoFit/>
          </a:bodyPr>
          <a:lstStyle/>
          <a:p>
            <a:pPr marL="342900" indent="-342900" algn="r" rtl="1">
              <a:buFont typeface="Arial" panose="020B0604020202020204" pitchFamily="34" charset="0"/>
              <a:buChar char="•"/>
            </a:pPr>
            <a:r>
              <a:rPr lang="ar-EG" b="1" dirty="0"/>
              <a:t>الإنتاج الحدي هو:</a:t>
            </a:r>
          </a:p>
          <a:p>
            <a:pPr marL="800100" lvl="1" indent="-342900" algn="r" rtl="1">
              <a:buFont typeface="Arial" panose="020B0604020202020204" pitchFamily="34" charset="0"/>
              <a:buChar char="•"/>
            </a:pPr>
            <a:r>
              <a:rPr lang="ar-EG" b="1" dirty="0"/>
              <a:t> معدل التغير في إجمالي الإنتاج بالنسبة لعامل ما</a:t>
            </a:r>
          </a:p>
          <a:p>
            <a:pPr marL="800100" lvl="1" indent="-342900" algn="r" rtl="1">
              <a:buFont typeface="Arial" panose="020B0604020202020204" pitchFamily="34" charset="0"/>
              <a:buChar char="•"/>
            </a:pPr>
            <a:r>
              <a:rPr lang="ar-EG" b="1" dirty="0"/>
              <a:t>أو هو معدل التغير في إجمالي الإنتاج مقسوما علي معدل التغير في عدد العمال مع بقاء العوامل </a:t>
            </a:r>
            <a:r>
              <a:rPr lang="ar-EG" b="1" dirty="0" err="1"/>
              <a:t>الاخري</a:t>
            </a:r>
            <a:endParaRPr lang="ar-EG" b="1" dirty="0"/>
          </a:p>
          <a:p>
            <a:pPr marL="800100" lvl="1" indent="-342900" algn="r" rtl="1">
              <a:buFont typeface="Arial" panose="020B0604020202020204" pitchFamily="34" charset="0"/>
              <a:buChar char="•"/>
            </a:pPr>
            <a:r>
              <a:rPr lang="ar-EG" b="1" dirty="0"/>
              <a:t>أو هو الإضافة الي إجمالي الإنتاج نتيجة زيادة وحدة واحدة إضافية من مدخلات الإنتاج (علي سبيل المثال زيادة عامل واحد) مع بقاء العوامل </a:t>
            </a:r>
            <a:r>
              <a:rPr lang="ar-EG" b="1" dirty="0" err="1"/>
              <a:t>الاخري</a:t>
            </a:r>
            <a:endParaRPr lang="en-US" dirty="0"/>
          </a:p>
        </p:txBody>
      </p:sp>
    </p:spTree>
    <p:extLst>
      <p:ext uri="{BB962C8B-B14F-4D97-AF65-F5344CB8AC3E}">
        <p14:creationId xmlns:p14="http://schemas.microsoft.com/office/powerpoint/2010/main" val="658671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Production</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الانتاج</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sp>
        <p:nvSpPr>
          <p:cNvPr id="2" name="TextBox 1">
            <a:extLst>
              <a:ext uri="{FF2B5EF4-FFF2-40B4-BE49-F238E27FC236}">
                <a16:creationId xmlns:a16="http://schemas.microsoft.com/office/drawing/2014/main" id="{2049D351-A81A-F151-FD98-9CCC340FA9A9}"/>
              </a:ext>
            </a:extLst>
          </p:cNvPr>
          <p:cNvSpPr txBox="1"/>
          <p:nvPr/>
        </p:nvSpPr>
        <p:spPr>
          <a:xfrm>
            <a:off x="673313" y="2223738"/>
            <a:ext cx="4741650" cy="707886"/>
          </a:xfrm>
          <a:prstGeom prst="rect">
            <a:avLst/>
          </a:prstGeom>
          <a:noFill/>
        </p:spPr>
        <p:txBody>
          <a:bodyPr wrap="square">
            <a:spAutoFit/>
          </a:bodyPr>
          <a:lstStyle/>
          <a:p>
            <a:pPr marL="457200" indent="-457200" algn="ctr">
              <a:buAutoNum type="alphaUcParenR"/>
            </a:pPr>
            <a:r>
              <a:rPr lang="en-US" sz="2000" b="1" dirty="0">
                <a:solidFill>
                  <a:srgbClr val="0070C0"/>
                </a:solidFill>
                <a:latin typeface="Alexandria"/>
              </a:rPr>
              <a:t>The relationship between a firm’s output and labor employed</a:t>
            </a:r>
            <a:endParaRPr lang="ar-EG" sz="2000" b="1" dirty="0">
              <a:solidFill>
                <a:srgbClr val="0070C0"/>
              </a:solidFill>
              <a:latin typeface="Alexandria"/>
            </a:endParaRPr>
          </a:p>
        </p:txBody>
      </p:sp>
      <p:sp>
        <p:nvSpPr>
          <p:cNvPr id="11" name="Rectangle 10">
            <a:extLst>
              <a:ext uri="{FF2B5EF4-FFF2-40B4-BE49-F238E27FC236}">
                <a16:creationId xmlns:a16="http://schemas.microsoft.com/office/drawing/2014/main" id="{F4F46C8B-793C-12E3-1E3E-686BC6F1FC43}"/>
              </a:ext>
            </a:extLst>
          </p:cNvPr>
          <p:cNvSpPr>
            <a:spLocks noGrp="1" noChangeArrowheads="1"/>
          </p:cNvSpPr>
          <p:nvPr/>
        </p:nvSpPr>
        <p:spPr bwMode="auto">
          <a:xfrm>
            <a:off x="673313" y="3037541"/>
            <a:ext cx="5556038" cy="26402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a:spcBef>
                <a:spcPts val="0"/>
              </a:spcBef>
              <a:spcAft>
                <a:spcPts val="0"/>
              </a:spcAft>
            </a:pPr>
            <a:r>
              <a:rPr lang="en-US" sz="2000" u="sng" dirty="0">
                <a:ln>
                  <a:noFill/>
                </a:ln>
                <a:solidFill>
                  <a:srgbClr val="000000"/>
                </a:solidFill>
                <a:effectLst>
                  <a:outerShdw blurRad="38100" dist="19050" dir="2700000" algn="tl">
                    <a:schemeClr val="dk1">
                      <a:alpha val="40000"/>
                    </a:schemeClr>
                  </a:outerShdw>
                </a:effectLst>
                <a:latin typeface="Alexandria"/>
                <a:ea typeface="Times New Roman" panose="02020603050405020304" pitchFamily="18" charset="0"/>
              </a:rPr>
              <a:t>In Short run</a:t>
            </a:r>
            <a:r>
              <a:rPr lang="en-US" sz="2000" dirty="0">
                <a:effectLst/>
                <a:latin typeface="Alexandria"/>
                <a:ea typeface="Times New Roman" panose="02020603050405020304" pitchFamily="18" charset="0"/>
              </a:rPr>
              <a:t>: :It is a time frame in which to </a:t>
            </a:r>
            <a:r>
              <a:rPr lang="en-US" sz="2000" b="1" u="sng" dirty="0">
                <a:effectLst/>
                <a:latin typeface="Alexandria"/>
                <a:ea typeface="Times New Roman" panose="02020603050405020304" pitchFamily="18" charset="0"/>
              </a:rPr>
              <a:t>increase output</a:t>
            </a:r>
            <a:r>
              <a:rPr lang="en-US" sz="2000" dirty="0">
                <a:effectLst/>
                <a:latin typeface="Alexandria"/>
                <a:ea typeface="Times New Roman" panose="02020603050405020304" pitchFamily="18" charset="0"/>
              </a:rPr>
              <a:t> with </a:t>
            </a:r>
            <a:r>
              <a:rPr lang="en-US" sz="2000" b="1" u="sng" dirty="0">
                <a:effectLst/>
                <a:latin typeface="Alexandria"/>
                <a:ea typeface="Times New Roman" panose="02020603050405020304" pitchFamily="18" charset="0"/>
              </a:rPr>
              <a:t>a fixed capital</a:t>
            </a:r>
            <a:r>
              <a:rPr lang="en-US" sz="2000" dirty="0">
                <a:effectLst/>
                <a:latin typeface="Alexandria"/>
                <a:ea typeface="Times New Roman" panose="02020603050405020304" pitchFamily="18" charset="0"/>
              </a:rPr>
              <a:t>, a firm must </a:t>
            </a:r>
            <a:r>
              <a:rPr lang="en-US" sz="2000" b="1" u="sng" dirty="0">
                <a:effectLst/>
                <a:latin typeface="Alexandria"/>
                <a:ea typeface="Times New Roman" panose="02020603050405020304" pitchFamily="18" charset="0"/>
              </a:rPr>
              <a:t>increase the quantity of labor</a:t>
            </a:r>
            <a:r>
              <a:rPr lang="en-US" sz="2000" dirty="0">
                <a:effectLst/>
                <a:latin typeface="Alexandria"/>
                <a:ea typeface="Times New Roman" panose="02020603050405020304" pitchFamily="18" charset="0"/>
              </a:rPr>
              <a:t> it uses</a:t>
            </a:r>
          </a:p>
          <a:p>
            <a:pPr marL="0" marR="0">
              <a:spcBef>
                <a:spcPts val="0"/>
              </a:spcBef>
              <a:spcAft>
                <a:spcPts val="0"/>
              </a:spcAft>
            </a:pPr>
            <a:endParaRPr lang="en-US" sz="2000" dirty="0">
              <a:effectLst/>
              <a:latin typeface="Alexandria"/>
              <a:ea typeface="Times New Roman" panose="02020603050405020304" pitchFamily="18" charset="0"/>
            </a:endParaRPr>
          </a:p>
          <a:p>
            <a:pPr marL="0" indent="0">
              <a:spcBef>
                <a:spcPts val="0"/>
              </a:spcBef>
              <a:spcAft>
                <a:spcPts val="0"/>
              </a:spcAft>
              <a:buNone/>
            </a:pPr>
            <a:r>
              <a:rPr lang="en-US" sz="2000" dirty="0">
                <a:solidFill>
                  <a:srgbClr val="000000"/>
                </a:solidFill>
                <a:effectLst>
                  <a:outerShdw blurRad="38100" dist="19050" dir="2700000" algn="tl">
                    <a:schemeClr val="dk1">
                      <a:alpha val="40000"/>
                    </a:schemeClr>
                  </a:outerShdw>
                </a:effectLst>
                <a:latin typeface="Alexandria"/>
              </a:rPr>
              <a:t>The short run is a time period in which some resources are fixed, and other variables</a:t>
            </a:r>
            <a:endParaRPr lang="ar-EG" sz="2000" dirty="0">
              <a:solidFill>
                <a:srgbClr val="000000"/>
              </a:solidFill>
              <a:effectLst>
                <a:outerShdw blurRad="38100" dist="19050" dir="2700000" algn="tl">
                  <a:schemeClr val="dk1">
                    <a:alpha val="40000"/>
                  </a:schemeClr>
                </a:outerShdw>
              </a:effectLst>
              <a:latin typeface="Alexandria"/>
            </a:endParaRPr>
          </a:p>
          <a:p>
            <a:pPr marL="0" indent="0">
              <a:spcBef>
                <a:spcPts val="0"/>
              </a:spcBef>
              <a:spcAft>
                <a:spcPts val="0"/>
              </a:spcAft>
              <a:buNone/>
            </a:pPr>
            <a:endParaRPr lang="ar-EG" sz="2000" dirty="0">
              <a:solidFill>
                <a:srgbClr val="000000"/>
              </a:solidFill>
              <a:effectLst>
                <a:outerShdw blurRad="38100" dist="19050" dir="2700000" algn="tl">
                  <a:schemeClr val="dk1">
                    <a:alpha val="40000"/>
                  </a:schemeClr>
                </a:outerShdw>
              </a:effectLst>
              <a:latin typeface="Alexandria"/>
            </a:endParaRPr>
          </a:p>
        </p:txBody>
      </p:sp>
      <p:sp>
        <p:nvSpPr>
          <p:cNvPr id="10" name="Rectangle 9">
            <a:extLst>
              <a:ext uri="{FF2B5EF4-FFF2-40B4-BE49-F238E27FC236}">
                <a16:creationId xmlns:a16="http://schemas.microsoft.com/office/drawing/2014/main" id="{CEB93455-70E0-AEAB-CD47-A4E980A963FB}"/>
              </a:ext>
            </a:extLst>
          </p:cNvPr>
          <p:cNvSpPr>
            <a:spLocks noGrp="1" noChangeArrowheads="1"/>
          </p:cNvSpPr>
          <p:nvPr/>
        </p:nvSpPr>
        <p:spPr bwMode="auto">
          <a:xfrm>
            <a:off x="5696268" y="2838397"/>
            <a:ext cx="5556038" cy="26402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0"/>
              </a:spcAft>
              <a:buNone/>
            </a:pPr>
            <a:endParaRPr lang="ar-EG" sz="2000" dirty="0">
              <a:solidFill>
                <a:srgbClr val="000000"/>
              </a:solidFill>
              <a:effectLst>
                <a:outerShdw blurRad="38100" dist="19050" dir="2700000" algn="tl">
                  <a:schemeClr val="dk1">
                    <a:alpha val="40000"/>
                  </a:schemeClr>
                </a:outerShdw>
              </a:effectLst>
              <a:latin typeface="Alexandria"/>
            </a:endParaRPr>
          </a:p>
          <a:p>
            <a:pPr marL="0" indent="0" algn="r" rtl="1">
              <a:spcBef>
                <a:spcPts val="0"/>
              </a:spcBef>
              <a:spcAft>
                <a:spcPts val="0"/>
              </a:spcAft>
              <a:buNone/>
            </a:pPr>
            <a:r>
              <a:rPr lang="ar-EG" sz="2000" dirty="0">
                <a:solidFill>
                  <a:srgbClr val="000000"/>
                </a:solidFill>
                <a:effectLst>
                  <a:outerShdw blurRad="38100" dist="19050" dir="2700000" algn="tl">
                    <a:schemeClr val="dk1">
                      <a:alpha val="40000"/>
                    </a:schemeClr>
                  </a:outerShdw>
                </a:effectLst>
                <a:latin typeface="Alexandria"/>
              </a:rPr>
              <a:t>في المدى القصير: :إنه إطار زمني لزيادة الإنتاج برأس مال ثابت، يجب على الشركة زيادة كمية العمالة التي تستخدمها</a:t>
            </a:r>
          </a:p>
          <a:p>
            <a:pPr marL="0" indent="0" algn="r" rtl="1">
              <a:spcBef>
                <a:spcPts val="0"/>
              </a:spcBef>
              <a:spcAft>
                <a:spcPts val="0"/>
              </a:spcAft>
              <a:buNone/>
            </a:pPr>
            <a:endParaRPr lang="ar-EG" sz="2000" dirty="0">
              <a:solidFill>
                <a:srgbClr val="000000"/>
              </a:solidFill>
              <a:effectLst>
                <a:outerShdw blurRad="38100" dist="19050" dir="2700000" algn="tl">
                  <a:schemeClr val="dk1">
                    <a:alpha val="40000"/>
                  </a:schemeClr>
                </a:outerShdw>
              </a:effectLst>
              <a:latin typeface="Alexandria"/>
            </a:endParaRPr>
          </a:p>
          <a:p>
            <a:pPr marL="0" indent="0" algn="r" rtl="1">
              <a:spcBef>
                <a:spcPts val="0"/>
              </a:spcBef>
              <a:spcAft>
                <a:spcPts val="0"/>
              </a:spcAft>
              <a:buNone/>
            </a:pPr>
            <a:r>
              <a:rPr lang="ar-EG" sz="2000" dirty="0">
                <a:solidFill>
                  <a:srgbClr val="000000"/>
                </a:solidFill>
                <a:effectLst>
                  <a:outerShdw blurRad="38100" dist="19050" dir="2700000" algn="tl">
                    <a:schemeClr val="dk1">
                      <a:alpha val="40000"/>
                    </a:schemeClr>
                  </a:outerShdw>
                </a:effectLst>
                <a:latin typeface="Alexandria"/>
              </a:rPr>
              <a:t>المدى القصير هو فترة زمنية تكون فيها بعض الموارد ثابتة، ومورد </a:t>
            </a:r>
            <a:r>
              <a:rPr lang="ar-EG" sz="2000" dirty="0" err="1">
                <a:solidFill>
                  <a:srgbClr val="000000"/>
                </a:solidFill>
                <a:effectLst>
                  <a:outerShdw blurRad="38100" dist="19050" dir="2700000" algn="tl">
                    <a:schemeClr val="dk1">
                      <a:alpha val="40000"/>
                    </a:schemeClr>
                  </a:outerShdw>
                </a:effectLst>
                <a:latin typeface="Alexandria"/>
              </a:rPr>
              <a:t>اخر</a:t>
            </a:r>
            <a:r>
              <a:rPr lang="ar-EG" sz="2000" dirty="0">
                <a:solidFill>
                  <a:srgbClr val="000000"/>
                </a:solidFill>
                <a:effectLst>
                  <a:outerShdw blurRad="38100" dist="19050" dir="2700000" algn="tl">
                    <a:schemeClr val="dk1">
                      <a:alpha val="40000"/>
                    </a:schemeClr>
                  </a:outerShdw>
                </a:effectLst>
                <a:latin typeface="Alexandria"/>
              </a:rPr>
              <a:t> متغير</a:t>
            </a:r>
            <a:endParaRPr lang="en-US" sz="2000" dirty="0">
              <a:solidFill>
                <a:srgbClr val="000000"/>
              </a:solidFill>
              <a:effectLst>
                <a:outerShdw blurRad="38100" dist="19050" dir="2700000" algn="tl">
                  <a:schemeClr val="dk1">
                    <a:alpha val="40000"/>
                  </a:schemeClr>
                </a:outerShdw>
              </a:effectLst>
              <a:latin typeface="Alexandria"/>
            </a:endParaRPr>
          </a:p>
          <a:p>
            <a:pPr marL="114300" marR="0" indent="0">
              <a:spcBef>
                <a:spcPts val="0"/>
              </a:spcBef>
              <a:spcAft>
                <a:spcPts val="0"/>
              </a:spcAft>
              <a:buNone/>
            </a:pPr>
            <a:r>
              <a:rPr lang="en-US" sz="2000" dirty="0">
                <a:effectLst/>
                <a:latin typeface="Alexandria"/>
                <a:ea typeface="Times New Roman" panose="02020603050405020304" pitchFamily="18" charset="0"/>
              </a:rPr>
              <a:t> </a:t>
            </a:r>
          </a:p>
        </p:txBody>
      </p:sp>
      <p:sp>
        <p:nvSpPr>
          <p:cNvPr id="12" name="TextBox 11">
            <a:extLst>
              <a:ext uri="{FF2B5EF4-FFF2-40B4-BE49-F238E27FC236}">
                <a16:creationId xmlns:a16="http://schemas.microsoft.com/office/drawing/2014/main" id="{6AA577C3-26C2-7251-BD49-801467DFFD8A}"/>
              </a:ext>
            </a:extLst>
          </p:cNvPr>
          <p:cNvSpPr txBox="1"/>
          <p:nvPr/>
        </p:nvSpPr>
        <p:spPr>
          <a:xfrm>
            <a:off x="6282453" y="2195623"/>
            <a:ext cx="4741650" cy="400110"/>
          </a:xfrm>
          <a:prstGeom prst="rect">
            <a:avLst/>
          </a:prstGeom>
          <a:noFill/>
        </p:spPr>
        <p:txBody>
          <a:bodyPr wrap="square">
            <a:spAutoFit/>
          </a:bodyPr>
          <a:lstStyle/>
          <a:p>
            <a:pPr algn="ctr"/>
            <a:r>
              <a:rPr lang="ar-EG" sz="2000" b="1" dirty="0">
                <a:solidFill>
                  <a:srgbClr val="0070C0"/>
                </a:solidFill>
                <a:latin typeface="Alexandria"/>
              </a:rPr>
              <a:t>العلاقة بين إنتاج الشركة والعمالة المستخدمة</a:t>
            </a:r>
            <a:endParaRPr lang="en-US" sz="2000" b="1" dirty="0">
              <a:solidFill>
                <a:srgbClr val="0070C0"/>
              </a:solidFill>
              <a:latin typeface="Alexandria"/>
            </a:endParaRPr>
          </a:p>
        </p:txBody>
      </p:sp>
    </p:spTree>
    <p:extLst>
      <p:ext uri="{BB962C8B-B14F-4D97-AF65-F5344CB8AC3E}">
        <p14:creationId xmlns:p14="http://schemas.microsoft.com/office/powerpoint/2010/main" val="3200283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Production</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الانتاج</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pic>
        <p:nvPicPr>
          <p:cNvPr id="9" name="Picture 8">
            <a:extLst>
              <a:ext uri="{FF2B5EF4-FFF2-40B4-BE49-F238E27FC236}">
                <a16:creationId xmlns:a16="http://schemas.microsoft.com/office/drawing/2014/main" id="{1CD8F9B2-D355-E573-37DA-28E794C78569}"/>
              </a:ext>
            </a:extLst>
          </p:cNvPr>
          <p:cNvPicPr>
            <a:picLocks noChangeAspect="1"/>
          </p:cNvPicPr>
          <p:nvPr/>
        </p:nvPicPr>
        <p:blipFill rotWithShape="1">
          <a:blip r:embed="rId3"/>
          <a:srcRect l="49239" t="48435" r="23587" b="24625"/>
          <a:stretch/>
        </p:blipFill>
        <p:spPr>
          <a:xfrm>
            <a:off x="2671793" y="1903342"/>
            <a:ext cx="7216781" cy="4022527"/>
          </a:xfrm>
          <a:prstGeom prst="rect">
            <a:avLst/>
          </a:prstGeom>
        </p:spPr>
      </p:pic>
    </p:spTree>
    <p:extLst>
      <p:ext uri="{BB962C8B-B14F-4D97-AF65-F5344CB8AC3E}">
        <p14:creationId xmlns:p14="http://schemas.microsoft.com/office/powerpoint/2010/main" val="181815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1951"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8217" y="313791"/>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255220" y="513748"/>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416037" y="784077"/>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pic>
        <p:nvPicPr>
          <p:cNvPr id="10" name="Picture 9">
            <a:extLst>
              <a:ext uri="{FF2B5EF4-FFF2-40B4-BE49-F238E27FC236}">
                <a16:creationId xmlns:a16="http://schemas.microsoft.com/office/drawing/2014/main" id="{89451D15-BE03-33DE-21CD-B06E1A4AFA88}"/>
              </a:ext>
            </a:extLst>
          </p:cNvPr>
          <p:cNvPicPr>
            <a:picLocks noChangeAspect="1"/>
          </p:cNvPicPr>
          <p:nvPr/>
        </p:nvPicPr>
        <p:blipFill rotWithShape="1">
          <a:blip r:embed="rId3"/>
          <a:srcRect l="39782" t="27429" r="13913" b="7919"/>
          <a:stretch/>
        </p:blipFill>
        <p:spPr>
          <a:xfrm>
            <a:off x="1437041" y="134481"/>
            <a:ext cx="8351176" cy="6589037"/>
          </a:xfrm>
          <a:prstGeom prst="rect">
            <a:avLst/>
          </a:prstGeom>
        </p:spPr>
      </p:pic>
    </p:spTree>
    <p:extLst>
      <p:ext uri="{BB962C8B-B14F-4D97-AF65-F5344CB8AC3E}">
        <p14:creationId xmlns:p14="http://schemas.microsoft.com/office/powerpoint/2010/main" val="3344343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Production</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الانتاج</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sp>
        <p:nvSpPr>
          <p:cNvPr id="2" name="TextBox 1">
            <a:extLst>
              <a:ext uri="{FF2B5EF4-FFF2-40B4-BE49-F238E27FC236}">
                <a16:creationId xmlns:a16="http://schemas.microsoft.com/office/drawing/2014/main" id="{068BAD25-74C5-F8FF-7C1C-9A7293F0EC51}"/>
              </a:ext>
            </a:extLst>
          </p:cNvPr>
          <p:cNvSpPr txBox="1"/>
          <p:nvPr/>
        </p:nvSpPr>
        <p:spPr>
          <a:xfrm>
            <a:off x="2440788" y="2474893"/>
            <a:ext cx="7127282" cy="1569660"/>
          </a:xfrm>
          <a:prstGeom prst="rect">
            <a:avLst/>
          </a:prstGeom>
          <a:noFill/>
        </p:spPr>
        <p:txBody>
          <a:bodyPr wrap="square">
            <a:spAutoFit/>
          </a:bodyPr>
          <a:lstStyle/>
          <a:p>
            <a:pPr algn="ctr"/>
            <a:r>
              <a:rPr lang="ar-EG" sz="2400" b="1" dirty="0">
                <a:solidFill>
                  <a:srgbClr val="0070C0"/>
                </a:solidFill>
                <a:latin typeface="Alexandria"/>
              </a:rPr>
              <a:t>العلاقة بين الإنتاجية الكلية والإنتاجية الحدية والإنتاجية المتوسطة</a:t>
            </a:r>
          </a:p>
          <a:p>
            <a:pPr algn="ctr"/>
            <a:r>
              <a:rPr lang="en-US" sz="2400" b="1" dirty="0">
                <a:solidFill>
                  <a:srgbClr val="0070C0"/>
                </a:solidFill>
                <a:latin typeface="Alexandria"/>
              </a:rPr>
              <a:t>B) The relationship between total, marginal and average productivity</a:t>
            </a:r>
            <a:endParaRPr lang="ar-EG" sz="2400" b="1" dirty="0">
              <a:solidFill>
                <a:srgbClr val="0070C0"/>
              </a:solidFill>
              <a:latin typeface="Alexandria"/>
            </a:endParaRPr>
          </a:p>
          <a:p>
            <a:pPr algn="ctr"/>
            <a:r>
              <a:rPr lang="en-US" sz="2400" b="1" dirty="0">
                <a:solidFill>
                  <a:srgbClr val="0070C0"/>
                </a:solidFill>
                <a:latin typeface="Alexandria"/>
              </a:rPr>
              <a:t>TP, AP, MP</a:t>
            </a:r>
          </a:p>
        </p:txBody>
      </p:sp>
    </p:spTree>
    <p:extLst>
      <p:ext uri="{BB962C8B-B14F-4D97-AF65-F5344CB8AC3E}">
        <p14:creationId xmlns:p14="http://schemas.microsoft.com/office/powerpoint/2010/main" val="3632595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74562"/>
            <a:ext cx="2305141" cy="1076343"/>
          </a:xfrm>
          <a:prstGeom prst="rect">
            <a:avLst/>
          </a:prstGeom>
        </p:spPr>
      </p:pic>
      <p:pic>
        <p:nvPicPr>
          <p:cNvPr id="9" name="Picture 8">
            <a:extLst>
              <a:ext uri="{FF2B5EF4-FFF2-40B4-BE49-F238E27FC236}">
                <a16:creationId xmlns:a16="http://schemas.microsoft.com/office/drawing/2014/main" id="{F954DCD0-CAE0-F11A-FBB1-4AE7781D2200}"/>
              </a:ext>
            </a:extLst>
          </p:cNvPr>
          <p:cNvPicPr>
            <a:picLocks noChangeAspect="1"/>
          </p:cNvPicPr>
          <p:nvPr/>
        </p:nvPicPr>
        <p:blipFill rotWithShape="1">
          <a:blip r:embed="rId3"/>
          <a:srcRect l="39782" t="29749" r="31087" b="14959"/>
          <a:stretch/>
        </p:blipFill>
        <p:spPr>
          <a:xfrm>
            <a:off x="0" y="82629"/>
            <a:ext cx="6414975" cy="6692741"/>
          </a:xfrm>
          <a:prstGeom prst="rect">
            <a:avLst/>
          </a:prstGeom>
        </p:spPr>
      </p:pic>
      <p:pic>
        <p:nvPicPr>
          <p:cNvPr id="10" name="Picture 9">
            <a:extLst>
              <a:ext uri="{FF2B5EF4-FFF2-40B4-BE49-F238E27FC236}">
                <a16:creationId xmlns:a16="http://schemas.microsoft.com/office/drawing/2014/main" id="{245B4E56-EF75-8277-62F5-AAE5D4CE76EF}"/>
              </a:ext>
            </a:extLst>
          </p:cNvPr>
          <p:cNvPicPr>
            <a:picLocks noChangeAspect="1"/>
          </p:cNvPicPr>
          <p:nvPr/>
        </p:nvPicPr>
        <p:blipFill rotWithShape="1">
          <a:blip r:embed="rId4"/>
          <a:srcRect l="64130" t="28405" r="11413" b="34292"/>
          <a:stretch/>
        </p:blipFill>
        <p:spPr>
          <a:xfrm>
            <a:off x="6414974" y="1212844"/>
            <a:ext cx="5777025" cy="5079787"/>
          </a:xfrm>
          <a:prstGeom prst="rect">
            <a:avLst/>
          </a:prstGeom>
        </p:spPr>
      </p:pic>
    </p:spTree>
    <p:extLst>
      <p:ext uri="{BB962C8B-B14F-4D97-AF65-F5344CB8AC3E}">
        <p14:creationId xmlns:p14="http://schemas.microsoft.com/office/powerpoint/2010/main" val="2992240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Production, and Cost</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الانتاج</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والتكاليف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sp>
        <p:nvSpPr>
          <p:cNvPr id="9" name="Rectangle: Rounded Corners 8">
            <a:extLst>
              <a:ext uri="{FF2B5EF4-FFF2-40B4-BE49-F238E27FC236}">
                <a16:creationId xmlns:a16="http://schemas.microsoft.com/office/drawing/2014/main" id="{52093E53-2631-0D8C-7493-32FE46D6B400}"/>
              </a:ext>
            </a:extLst>
          </p:cNvPr>
          <p:cNvSpPr/>
          <p:nvPr/>
        </p:nvSpPr>
        <p:spPr>
          <a:xfrm>
            <a:off x="2916460" y="2136073"/>
            <a:ext cx="6359080" cy="3179540"/>
          </a:xfrm>
          <a:prstGeom prst="roundRect">
            <a:avLst>
              <a:gd name="adj" fmla="val 10000"/>
            </a:avLst>
          </a:prstGeom>
          <a:solidFill>
            <a:schemeClr val="bg1"/>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D432D8E6-9D55-48C6-F29E-0ADD0E2D075B}"/>
              </a:ext>
            </a:extLst>
          </p:cNvPr>
          <p:cNvSpPr txBox="1"/>
          <p:nvPr/>
        </p:nvSpPr>
        <p:spPr>
          <a:xfrm>
            <a:off x="3009586" y="2229199"/>
            <a:ext cx="6172828" cy="2993288"/>
          </a:xfrm>
          <a:prstGeom prst="rect">
            <a:avLst/>
          </a:prstGeom>
          <a:solidFill>
            <a:schemeClr val="bg1"/>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en-US" sz="2400" b="1" kern="1200" dirty="0">
                <a:solidFill>
                  <a:srgbClr val="002060"/>
                </a:solidFill>
                <a:latin typeface="Alexandria"/>
              </a:rPr>
              <a:t>3) Cost</a:t>
            </a:r>
            <a:r>
              <a:rPr lang="ar-EG" sz="2400" b="1" kern="1200" dirty="0">
                <a:solidFill>
                  <a:srgbClr val="002060"/>
                </a:solidFill>
                <a:latin typeface="Alexandria"/>
              </a:rPr>
              <a:t>التكاليف </a:t>
            </a:r>
            <a:endParaRPr lang="en-US" sz="2400" b="1" kern="1200" dirty="0">
              <a:solidFill>
                <a:srgbClr val="002060"/>
              </a:solidFill>
              <a:latin typeface="Alexandria"/>
            </a:endParaRPr>
          </a:p>
        </p:txBody>
      </p:sp>
    </p:spTree>
    <p:extLst>
      <p:ext uri="{BB962C8B-B14F-4D97-AF65-F5344CB8AC3E}">
        <p14:creationId xmlns:p14="http://schemas.microsoft.com/office/powerpoint/2010/main" val="3625012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Cost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التكاليف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pic>
        <p:nvPicPr>
          <p:cNvPr id="2" name="Picture 1">
            <a:extLst>
              <a:ext uri="{FF2B5EF4-FFF2-40B4-BE49-F238E27FC236}">
                <a16:creationId xmlns:a16="http://schemas.microsoft.com/office/drawing/2014/main" id="{4B985FCE-A34B-939F-EE05-A290EE82EC79}"/>
              </a:ext>
            </a:extLst>
          </p:cNvPr>
          <p:cNvPicPr>
            <a:picLocks noChangeAspect="1"/>
          </p:cNvPicPr>
          <p:nvPr/>
        </p:nvPicPr>
        <p:blipFill rotWithShape="1">
          <a:blip r:embed="rId3"/>
          <a:srcRect l="22426" t="23214" r="27500" b="19656"/>
          <a:stretch/>
        </p:blipFill>
        <p:spPr>
          <a:xfrm>
            <a:off x="762000" y="1955824"/>
            <a:ext cx="5760909" cy="3892386"/>
          </a:xfrm>
          <a:prstGeom prst="rect">
            <a:avLst/>
          </a:prstGeom>
        </p:spPr>
      </p:pic>
      <p:sp>
        <p:nvSpPr>
          <p:cNvPr id="10" name="TextBox 9">
            <a:extLst>
              <a:ext uri="{FF2B5EF4-FFF2-40B4-BE49-F238E27FC236}">
                <a16:creationId xmlns:a16="http://schemas.microsoft.com/office/drawing/2014/main" id="{C68DA994-7756-7CDA-10BD-E6C7163367F9}"/>
              </a:ext>
            </a:extLst>
          </p:cNvPr>
          <p:cNvSpPr txBox="1"/>
          <p:nvPr/>
        </p:nvSpPr>
        <p:spPr>
          <a:xfrm>
            <a:off x="6352815" y="2273779"/>
            <a:ext cx="5020487" cy="3477875"/>
          </a:xfrm>
          <a:prstGeom prst="rect">
            <a:avLst/>
          </a:prstGeom>
          <a:noFill/>
        </p:spPr>
        <p:txBody>
          <a:bodyPr wrap="square">
            <a:spAutoFit/>
          </a:bodyPr>
          <a:lstStyle/>
          <a:p>
            <a:pPr marL="342900" indent="-342900" algn="r" rtl="1">
              <a:buFont typeface="Arial" panose="020B0604020202020204" pitchFamily="34" charset="0"/>
              <a:buChar char="•"/>
            </a:pPr>
            <a:r>
              <a:rPr lang="ar-EG" sz="2000" dirty="0"/>
              <a:t>إجمالي التكاليف </a:t>
            </a:r>
            <a:r>
              <a:rPr lang="ar-EG" sz="2000" dirty="0" err="1"/>
              <a:t>او</a:t>
            </a:r>
            <a:r>
              <a:rPr lang="ar-EG" sz="2000" dirty="0"/>
              <a:t> التكاليف الكلية:</a:t>
            </a:r>
          </a:p>
          <a:p>
            <a:pPr marL="342900" indent="-342900" algn="r" rtl="1">
              <a:buFont typeface="Arial" panose="020B0604020202020204" pitchFamily="34" charset="0"/>
              <a:buChar char="•"/>
            </a:pPr>
            <a:r>
              <a:rPr lang="ar-EG" sz="2000" b="1" dirty="0">
                <a:solidFill>
                  <a:schemeClr val="accent5"/>
                </a:solidFill>
              </a:rPr>
              <a:t>إجمالي التكاليف </a:t>
            </a:r>
            <a:r>
              <a:rPr lang="ar-EG" sz="2000" b="1" dirty="0" err="1">
                <a:solidFill>
                  <a:schemeClr val="accent5"/>
                </a:solidFill>
              </a:rPr>
              <a:t>او</a:t>
            </a:r>
            <a:r>
              <a:rPr lang="ar-EG" sz="2000" b="1" dirty="0">
                <a:solidFill>
                  <a:schemeClr val="accent5"/>
                </a:solidFill>
              </a:rPr>
              <a:t> التكاليف الكلية </a:t>
            </a:r>
            <a:r>
              <a:rPr lang="ar-EG" sz="2000" dirty="0"/>
              <a:t>للشركة هي تكلفة جميع الموارد المستخدمة</a:t>
            </a:r>
          </a:p>
          <a:p>
            <a:pPr marL="342900" indent="-342900" algn="r" rtl="1">
              <a:buFont typeface="Arial" panose="020B0604020202020204" pitchFamily="34" charset="0"/>
              <a:buChar char="•"/>
            </a:pPr>
            <a:r>
              <a:rPr lang="ar-EG" sz="2000" b="1" dirty="0">
                <a:solidFill>
                  <a:schemeClr val="accent5"/>
                </a:solidFill>
              </a:rPr>
              <a:t>التكلفة الثابتة</a:t>
            </a:r>
            <a:r>
              <a:rPr lang="ar-EG" sz="2000" dirty="0"/>
              <a:t> هي تكلفة مدخلات الإنتاج الثابتة للشركة والتي لا تتغير مع الناتج</a:t>
            </a:r>
          </a:p>
          <a:p>
            <a:pPr marL="342900" indent="-342900" algn="r" rtl="1">
              <a:buFont typeface="Arial" panose="020B0604020202020204" pitchFamily="34" charset="0"/>
              <a:buChar char="•"/>
            </a:pPr>
            <a:r>
              <a:rPr lang="ar-EG" sz="2000" b="1" dirty="0">
                <a:solidFill>
                  <a:schemeClr val="accent5"/>
                </a:solidFill>
              </a:rPr>
              <a:t>التكلفة المتغيرة </a:t>
            </a:r>
            <a:r>
              <a:rPr lang="ar-EG" sz="2000" dirty="0"/>
              <a:t>هي تكلفة مدخلات الإنتاج المتغيرة للشركة والتي تتغير مع الناتج</a:t>
            </a:r>
          </a:p>
          <a:p>
            <a:pPr marL="342900" indent="-342900" algn="r" rtl="1">
              <a:buFont typeface="Arial" panose="020B0604020202020204" pitchFamily="34" charset="0"/>
              <a:buChar char="•"/>
            </a:pPr>
            <a:r>
              <a:rPr lang="ar-EG" sz="2000" b="1" dirty="0">
                <a:solidFill>
                  <a:schemeClr val="accent5"/>
                </a:solidFill>
              </a:rPr>
              <a:t>إجمالي التكاليف </a:t>
            </a:r>
            <a:r>
              <a:rPr lang="ar-EG" sz="2000" b="1" dirty="0" err="1">
                <a:solidFill>
                  <a:schemeClr val="accent5"/>
                </a:solidFill>
              </a:rPr>
              <a:t>او</a:t>
            </a:r>
            <a:r>
              <a:rPr lang="ar-EG" sz="2000" b="1" dirty="0">
                <a:solidFill>
                  <a:schemeClr val="accent5"/>
                </a:solidFill>
              </a:rPr>
              <a:t> التكاليف الكلية = التكلفة الثابتة  + التكلفة المتغيرة </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endParaRPr lang="en-US" sz="2000" dirty="0"/>
          </a:p>
        </p:txBody>
      </p:sp>
    </p:spTree>
    <p:extLst>
      <p:ext uri="{BB962C8B-B14F-4D97-AF65-F5344CB8AC3E}">
        <p14:creationId xmlns:p14="http://schemas.microsoft.com/office/powerpoint/2010/main" val="3137857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Cost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التكاليف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pic>
        <p:nvPicPr>
          <p:cNvPr id="9" name="Picture 8">
            <a:extLst>
              <a:ext uri="{FF2B5EF4-FFF2-40B4-BE49-F238E27FC236}">
                <a16:creationId xmlns:a16="http://schemas.microsoft.com/office/drawing/2014/main" id="{3BAABAAC-5F9E-5036-5583-BCA40F92F0C3}"/>
              </a:ext>
            </a:extLst>
          </p:cNvPr>
          <p:cNvPicPr>
            <a:picLocks noChangeAspect="1"/>
          </p:cNvPicPr>
          <p:nvPr/>
        </p:nvPicPr>
        <p:blipFill rotWithShape="1">
          <a:blip r:embed="rId3"/>
          <a:srcRect l="25761" t="41542" r="39457" b="30232"/>
          <a:stretch/>
        </p:blipFill>
        <p:spPr>
          <a:xfrm>
            <a:off x="2478775" y="2024268"/>
            <a:ext cx="8093950" cy="3692865"/>
          </a:xfrm>
          <a:prstGeom prst="rect">
            <a:avLst/>
          </a:prstGeom>
        </p:spPr>
      </p:pic>
    </p:spTree>
    <p:extLst>
      <p:ext uri="{BB962C8B-B14F-4D97-AF65-F5344CB8AC3E}">
        <p14:creationId xmlns:p14="http://schemas.microsoft.com/office/powerpoint/2010/main" val="731691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Cost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التكاليف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pic>
        <p:nvPicPr>
          <p:cNvPr id="12" name="Picture 11">
            <a:extLst>
              <a:ext uri="{FF2B5EF4-FFF2-40B4-BE49-F238E27FC236}">
                <a16:creationId xmlns:a16="http://schemas.microsoft.com/office/drawing/2014/main" id="{B0D0DE1E-B30D-BAE7-7AC1-1EC3A1E11854}"/>
              </a:ext>
            </a:extLst>
          </p:cNvPr>
          <p:cNvPicPr>
            <a:picLocks noChangeAspect="1"/>
          </p:cNvPicPr>
          <p:nvPr/>
        </p:nvPicPr>
        <p:blipFill rotWithShape="1">
          <a:blip r:embed="rId3"/>
          <a:srcRect l="31630" t="10245" r="32501" b="29845"/>
          <a:stretch/>
        </p:blipFill>
        <p:spPr>
          <a:xfrm>
            <a:off x="4329113" y="1850620"/>
            <a:ext cx="4447811" cy="4175638"/>
          </a:xfrm>
          <a:prstGeom prst="rect">
            <a:avLst/>
          </a:prstGeom>
        </p:spPr>
      </p:pic>
      <p:sp>
        <p:nvSpPr>
          <p:cNvPr id="13" name="Content Placeholder 2">
            <a:extLst>
              <a:ext uri="{FF2B5EF4-FFF2-40B4-BE49-F238E27FC236}">
                <a16:creationId xmlns:a16="http://schemas.microsoft.com/office/drawing/2014/main" id="{08F86E78-066C-41F3-87D3-1E1586144CDA}"/>
              </a:ext>
            </a:extLst>
          </p:cNvPr>
          <p:cNvSpPr txBox="1">
            <a:spLocks/>
          </p:cNvSpPr>
          <p:nvPr/>
        </p:nvSpPr>
        <p:spPr>
          <a:xfrm>
            <a:off x="762001" y="2206600"/>
            <a:ext cx="3567112" cy="35541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US" sz="2000" b="1" dirty="0">
                <a:solidFill>
                  <a:srgbClr val="0070C0"/>
                </a:solidFill>
                <a:effectLst/>
                <a:latin typeface="Alexandria"/>
                <a:ea typeface="Calibri" panose="020F0502020204030204" pitchFamily="34" charset="0"/>
                <a:cs typeface="Times New Roman" panose="02020603050405020304" pitchFamily="18" charset="0"/>
              </a:rPr>
              <a:t>(TC</a:t>
            </a:r>
            <a:r>
              <a:rPr lang="en-US" sz="2000" b="1" i="1" u="sng" dirty="0">
                <a:solidFill>
                  <a:srgbClr val="0070C0"/>
                </a:solidFill>
                <a:effectLst/>
                <a:latin typeface="Alexandria"/>
                <a:ea typeface="Calibri" panose="020F0502020204030204" pitchFamily="34" charset="0"/>
                <a:cs typeface="Times New Roman" panose="02020603050405020304" pitchFamily="18" charset="0"/>
              </a:rPr>
              <a:t>) increases</a:t>
            </a:r>
            <a:r>
              <a:rPr lang="en-US" sz="2000" b="1" dirty="0">
                <a:solidFill>
                  <a:srgbClr val="0070C0"/>
                </a:solidFill>
                <a:effectLst/>
                <a:latin typeface="Alexandria"/>
                <a:ea typeface="Calibri" panose="020F0502020204030204" pitchFamily="34" charset="0"/>
                <a:cs typeface="Times New Roman" panose="02020603050405020304" pitchFamily="18" charset="0"/>
              </a:rPr>
              <a:t> </a:t>
            </a:r>
            <a:r>
              <a:rPr lang="en-US" sz="2000" b="1" dirty="0">
                <a:solidFill>
                  <a:srgbClr val="000000"/>
                </a:solidFill>
                <a:effectLst/>
                <a:latin typeface="Alexandria"/>
                <a:ea typeface="Calibri" panose="020F0502020204030204" pitchFamily="34" charset="0"/>
                <a:cs typeface="Times New Roman" panose="02020603050405020304" pitchFamily="18" charset="0"/>
              </a:rPr>
              <a:t>as output increases.</a:t>
            </a:r>
          </a:p>
          <a:p>
            <a:pPr>
              <a:spcBef>
                <a:spcPts val="0"/>
              </a:spcBef>
            </a:pPr>
            <a:r>
              <a:rPr lang="en-US" sz="2000" b="1" dirty="0">
                <a:solidFill>
                  <a:srgbClr val="0070C0"/>
                </a:solidFill>
                <a:effectLst/>
                <a:latin typeface="Alexandria"/>
                <a:ea typeface="Calibri" panose="020F0502020204030204" pitchFamily="34" charset="0"/>
                <a:cs typeface="Times New Roman" panose="02020603050405020304" pitchFamily="18" charset="0"/>
              </a:rPr>
              <a:t>TVC </a:t>
            </a:r>
            <a:r>
              <a:rPr lang="en-US" sz="2000" b="1" i="1" u="sng" dirty="0">
                <a:solidFill>
                  <a:srgbClr val="0070C0"/>
                </a:solidFill>
                <a:effectLst/>
                <a:latin typeface="Alexandria"/>
                <a:ea typeface="Calibri" panose="020F0502020204030204" pitchFamily="34" charset="0"/>
                <a:cs typeface="Times New Roman" panose="02020603050405020304" pitchFamily="18" charset="0"/>
              </a:rPr>
              <a:t>increases</a:t>
            </a:r>
            <a:r>
              <a:rPr lang="en-US" sz="2000" b="1" dirty="0">
                <a:solidFill>
                  <a:srgbClr val="0070C0"/>
                </a:solidFill>
                <a:effectLst/>
                <a:latin typeface="Alexandria"/>
                <a:ea typeface="Calibri" panose="020F0502020204030204" pitchFamily="34" charset="0"/>
                <a:cs typeface="Times New Roman" panose="02020603050405020304" pitchFamily="18" charset="0"/>
              </a:rPr>
              <a:t> </a:t>
            </a:r>
            <a:r>
              <a:rPr lang="en-US" sz="2000" b="1" dirty="0">
                <a:solidFill>
                  <a:srgbClr val="000000"/>
                </a:solidFill>
                <a:effectLst/>
                <a:latin typeface="Alexandria"/>
                <a:ea typeface="Calibri" panose="020F0502020204030204" pitchFamily="34" charset="0"/>
                <a:cs typeface="Times New Roman" panose="02020603050405020304" pitchFamily="18" charset="0"/>
              </a:rPr>
              <a:t>as output increases</a:t>
            </a:r>
          </a:p>
          <a:p>
            <a:pPr>
              <a:spcBef>
                <a:spcPts val="0"/>
              </a:spcBef>
            </a:pPr>
            <a:r>
              <a:rPr lang="en-US" sz="2000" b="1" dirty="0">
                <a:solidFill>
                  <a:srgbClr val="0070C0"/>
                </a:solidFill>
                <a:effectLst/>
                <a:latin typeface="Alexandria"/>
                <a:ea typeface="Calibri" panose="020F0502020204030204" pitchFamily="34" charset="0"/>
                <a:cs typeface="Times New Roman" panose="02020603050405020304" pitchFamily="18" charset="0"/>
              </a:rPr>
              <a:t>(TFC) is </a:t>
            </a:r>
            <a:r>
              <a:rPr lang="en-US" sz="2000" b="1" i="1" u="sng" dirty="0">
                <a:solidFill>
                  <a:srgbClr val="0070C0"/>
                </a:solidFill>
                <a:effectLst/>
                <a:latin typeface="Alexandria"/>
                <a:ea typeface="Calibri" panose="020F0502020204030204" pitchFamily="34" charset="0"/>
                <a:cs typeface="Times New Roman" panose="02020603050405020304" pitchFamily="18" charset="0"/>
              </a:rPr>
              <a:t>constant</a:t>
            </a:r>
            <a:r>
              <a:rPr lang="en-US" sz="2000" b="1" dirty="0">
                <a:solidFill>
                  <a:srgbClr val="000000"/>
                </a:solidFill>
                <a:effectLst/>
                <a:latin typeface="Alexandria"/>
                <a:ea typeface="Calibri" panose="020F0502020204030204" pitchFamily="34" charset="0"/>
                <a:cs typeface="Times New Roman" panose="02020603050405020304" pitchFamily="18" charset="0"/>
              </a:rPr>
              <a:t>—it graphs as </a:t>
            </a:r>
            <a:r>
              <a:rPr lang="en-US" sz="2000" b="1" i="1" u="sng" dirty="0">
                <a:solidFill>
                  <a:srgbClr val="000000"/>
                </a:solidFill>
                <a:effectLst/>
                <a:latin typeface="Alexandria"/>
                <a:ea typeface="Calibri" panose="020F0502020204030204" pitchFamily="34" charset="0"/>
                <a:cs typeface="Times New Roman" panose="02020603050405020304" pitchFamily="18" charset="0"/>
              </a:rPr>
              <a:t>a horizontal line</a:t>
            </a:r>
          </a:p>
          <a:p>
            <a:pPr>
              <a:spcBef>
                <a:spcPts val="0"/>
              </a:spcBef>
            </a:pPr>
            <a:r>
              <a:rPr lang="en-US" sz="2000" b="1" u="sng" dirty="0">
                <a:solidFill>
                  <a:srgbClr val="0070C0"/>
                </a:solidFill>
                <a:effectLst/>
                <a:latin typeface="Alexandria"/>
                <a:ea typeface="Calibri" panose="020F0502020204030204" pitchFamily="34" charset="0"/>
                <a:cs typeface="Times New Roman" panose="02020603050405020304" pitchFamily="18" charset="0"/>
              </a:rPr>
              <a:t>The vertical distance</a:t>
            </a:r>
            <a:r>
              <a:rPr lang="en-US" sz="2000" u="sng" dirty="0">
                <a:solidFill>
                  <a:srgbClr val="0070C0"/>
                </a:solidFill>
                <a:effectLst/>
                <a:latin typeface="Alexandria"/>
                <a:ea typeface="Calibri" panose="020F0502020204030204" pitchFamily="34" charset="0"/>
                <a:cs typeface="Times New Roman" panose="02020603050405020304" pitchFamily="18" charset="0"/>
              </a:rPr>
              <a:t> </a:t>
            </a:r>
            <a:r>
              <a:rPr lang="en-US" sz="2000" dirty="0">
                <a:effectLst/>
                <a:latin typeface="Alexandria"/>
                <a:ea typeface="Calibri" panose="020F0502020204030204" pitchFamily="34" charset="0"/>
                <a:cs typeface="Times New Roman" panose="02020603050405020304" pitchFamily="18" charset="0"/>
              </a:rPr>
              <a:t>between the TC curve and the TVC curve is </a:t>
            </a:r>
            <a:r>
              <a:rPr lang="en-US" sz="2000" b="1" u="sng" dirty="0">
                <a:effectLst/>
                <a:latin typeface="Alexandria"/>
                <a:ea typeface="Calibri" panose="020F0502020204030204" pitchFamily="34" charset="0"/>
                <a:cs typeface="Times New Roman" panose="02020603050405020304" pitchFamily="18" charset="0"/>
              </a:rPr>
              <a:t>TFC</a:t>
            </a:r>
            <a:r>
              <a:rPr lang="en-US" sz="2000" dirty="0">
                <a:effectLst/>
                <a:latin typeface="Alexandria"/>
                <a:ea typeface="Calibri" panose="020F0502020204030204" pitchFamily="34" charset="0"/>
                <a:cs typeface="Times New Roman" panose="02020603050405020304" pitchFamily="18" charset="0"/>
              </a:rPr>
              <a:t> as illustrated by the two arrows.</a:t>
            </a:r>
            <a:r>
              <a:rPr lang="en-US" sz="2000" dirty="0">
                <a:latin typeface="Alexandria"/>
                <a:ea typeface="Calibri" panose="020F0502020204030204" pitchFamily="34" charset="0"/>
                <a:cs typeface="Times New Roman" panose="02020603050405020304" pitchFamily="18" charset="0"/>
              </a:rPr>
              <a:t> </a:t>
            </a:r>
            <a:r>
              <a:rPr lang="en-US" sz="2000" b="1" dirty="0">
                <a:effectLst/>
                <a:latin typeface="Alexandria"/>
                <a:ea typeface="Calibri" panose="020F0502020204030204" pitchFamily="34" charset="0"/>
                <a:cs typeface="Times New Roman" panose="02020603050405020304" pitchFamily="18" charset="0"/>
              </a:rPr>
              <a:t>TFC = TC – TVC</a:t>
            </a:r>
            <a:endParaRPr lang="en-US" sz="2000" b="1" u="sng" dirty="0">
              <a:effectLst/>
              <a:latin typeface="Alexandria"/>
              <a:ea typeface="Calibri" panose="020F0502020204030204" pitchFamily="34" charset="0"/>
              <a:cs typeface="Times New Roman" panose="02020603050405020304" pitchFamily="18" charset="0"/>
            </a:endParaRPr>
          </a:p>
          <a:p>
            <a:pPr marL="0" indent="0">
              <a:spcBef>
                <a:spcPts val="0"/>
              </a:spcBef>
              <a:buNone/>
            </a:pPr>
            <a:endParaRPr lang="en-US" sz="20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lgn="r" rtl="1">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9" name="Content Placeholder 2">
            <a:extLst>
              <a:ext uri="{FF2B5EF4-FFF2-40B4-BE49-F238E27FC236}">
                <a16:creationId xmlns:a16="http://schemas.microsoft.com/office/drawing/2014/main" id="{AB9E4431-25A7-8AF1-99C2-DD31BAC0F480}"/>
              </a:ext>
            </a:extLst>
          </p:cNvPr>
          <p:cNvSpPr txBox="1">
            <a:spLocks/>
          </p:cNvSpPr>
          <p:nvPr/>
        </p:nvSpPr>
        <p:spPr>
          <a:xfrm>
            <a:off x="7734664" y="2640118"/>
            <a:ext cx="3567112" cy="35541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endParaRPr lang="en-US" sz="2000" b="1" i="1" u="sng" dirty="0">
              <a:solidFill>
                <a:srgbClr val="000000"/>
              </a:solidFill>
              <a:latin typeface="Alexandria"/>
              <a:ea typeface="Times New Roman" panose="02020603050405020304" pitchFamily="18" charset="0"/>
              <a:cs typeface="Palatino Linotype" panose="02040502050505030304" pitchFamily="18" charset="0"/>
            </a:endParaRPr>
          </a:p>
          <a:p>
            <a:pPr algn="r" rtl="1">
              <a:spcBef>
                <a:spcPts val="0"/>
              </a:spcBef>
            </a:pPr>
            <a:r>
              <a:rPr lang="en-US" sz="2000" b="1" dirty="0"/>
              <a:t>(TC) </a:t>
            </a:r>
            <a:r>
              <a:rPr lang="ar-EG" sz="2000" b="1" dirty="0"/>
              <a:t>تزداد مع زيادة الإنتاج.</a:t>
            </a:r>
          </a:p>
          <a:p>
            <a:pPr algn="r" rtl="1">
              <a:spcBef>
                <a:spcPts val="0"/>
              </a:spcBef>
            </a:pPr>
            <a:r>
              <a:rPr lang="en-US" sz="2000" b="1" dirty="0"/>
              <a:t>TVC </a:t>
            </a:r>
            <a:r>
              <a:rPr lang="ar-EG" sz="2000" b="1" dirty="0"/>
              <a:t>تزداد مع زيادة الإنتاج</a:t>
            </a:r>
          </a:p>
          <a:p>
            <a:pPr algn="r" rtl="1">
              <a:spcBef>
                <a:spcPts val="0"/>
              </a:spcBef>
            </a:pPr>
            <a:r>
              <a:rPr lang="ar-EG" sz="2000" b="1" dirty="0"/>
              <a:t>(</a:t>
            </a:r>
            <a:r>
              <a:rPr lang="en-US" sz="2000" b="1" dirty="0"/>
              <a:t>TFC) </a:t>
            </a:r>
            <a:r>
              <a:rPr lang="ar-EG" sz="2000" b="1" dirty="0"/>
              <a:t>ثابتة—تظهر على شكل خط أفقي</a:t>
            </a:r>
          </a:p>
          <a:p>
            <a:pPr algn="r" rtl="1">
              <a:spcBef>
                <a:spcPts val="0"/>
              </a:spcBef>
            </a:pPr>
            <a:r>
              <a:rPr lang="ar-EG" sz="2000" b="1" dirty="0"/>
              <a:t>المسافة الرأسية بين منحنى </a:t>
            </a:r>
            <a:r>
              <a:rPr lang="en-US" sz="2000" b="1" dirty="0"/>
              <a:t>TC </a:t>
            </a:r>
            <a:r>
              <a:rPr lang="ar-EG" sz="2000" b="1" dirty="0"/>
              <a:t>ومنحنى </a:t>
            </a:r>
            <a:r>
              <a:rPr lang="en-US" sz="2000" b="1" dirty="0"/>
              <a:t>TVC </a:t>
            </a:r>
            <a:r>
              <a:rPr lang="ar-EG" sz="2000" b="1" dirty="0"/>
              <a:t>هي </a:t>
            </a:r>
            <a:r>
              <a:rPr lang="en-US" sz="2000" b="1" dirty="0"/>
              <a:t>TFC </a:t>
            </a:r>
            <a:r>
              <a:rPr lang="ar-EG" sz="2000" b="1" dirty="0"/>
              <a:t>كما هو موضح بالسهمين. </a:t>
            </a:r>
            <a:r>
              <a:rPr lang="en-US" sz="2000" b="1" dirty="0"/>
              <a:t>TFC = TC – TVC</a:t>
            </a:r>
          </a:p>
          <a:p>
            <a:pPr marL="0" indent="0">
              <a:spcBef>
                <a:spcPts val="0"/>
              </a:spcBef>
              <a:buNone/>
            </a:pPr>
            <a:endParaRPr lang="en-US"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2546509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Cost</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pic>
        <p:nvPicPr>
          <p:cNvPr id="2" name="Picture 1">
            <a:extLst>
              <a:ext uri="{FF2B5EF4-FFF2-40B4-BE49-F238E27FC236}">
                <a16:creationId xmlns:a16="http://schemas.microsoft.com/office/drawing/2014/main" id="{D5644846-1508-7790-4E25-4F9A75A4D94E}"/>
              </a:ext>
            </a:extLst>
          </p:cNvPr>
          <p:cNvPicPr>
            <a:picLocks noChangeAspect="1"/>
          </p:cNvPicPr>
          <p:nvPr/>
        </p:nvPicPr>
        <p:blipFill rotWithShape="1">
          <a:blip r:embed="rId3"/>
          <a:srcRect l="25543" t="10245" r="26304" b="24239"/>
          <a:stretch/>
        </p:blipFill>
        <p:spPr>
          <a:xfrm>
            <a:off x="2671793" y="1854382"/>
            <a:ext cx="7367425" cy="4032638"/>
          </a:xfrm>
          <a:prstGeom prst="rect">
            <a:avLst/>
          </a:prstGeom>
        </p:spPr>
      </p:pic>
    </p:spTree>
    <p:extLst>
      <p:ext uri="{BB962C8B-B14F-4D97-AF65-F5344CB8AC3E}">
        <p14:creationId xmlns:p14="http://schemas.microsoft.com/office/powerpoint/2010/main" val="3947916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830997"/>
          </a:xfrm>
          <a:prstGeom prst="rect">
            <a:avLst/>
          </a:prstGeom>
          <a:noFill/>
        </p:spPr>
        <p:txBody>
          <a:bodyPr wrap="square" rtlCol="0">
            <a:spAutoFit/>
          </a:bodyPr>
          <a:lstStyle/>
          <a:p>
            <a:pPr algn="ctr">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Cost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التكاليف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sp>
        <p:nvSpPr>
          <p:cNvPr id="9" name="Content Placeholder 2">
            <a:extLst>
              <a:ext uri="{FF2B5EF4-FFF2-40B4-BE49-F238E27FC236}">
                <a16:creationId xmlns:a16="http://schemas.microsoft.com/office/drawing/2014/main" id="{BC710828-B5FF-28CA-54BF-C2F69378D585}"/>
              </a:ext>
            </a:extLst>
          </p:cNvPr>
          <p:cNvSpPr txBox="1">
            <a:spLocks/>
          </p:cNvSpPr>
          <p:nvPr/>
        </p:nvSpPr>
        <p:spPr>
          <a:xfrm>
            <a:off x="2150295" y="2190809"/>
            <a:ext cx="3734730" cy="5804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buNone/>
            </a:pPr>
            <a:r>
              <a:rPr lang="en-US" sz="2000" b="1" dirty="0">
                <a:solidFill>
                  <a:srgbClr val="0070C0"/>
                </a:solidFill>
                <a:effectLst/>
                <a:latin typeface="Alexandria"/>
                <a:ea typeface="Calibri" panose="020F0502020204030204" pitchFamily="34" charset="0"/>
                <a:cs typeface="Times New Roman" panose="02020603050405020304" pitchFamily="18" charset="0"/>
              </a:rPr>
              <a:t>Graphically</a:t>
            </a:r>
            <a:endParaRPr lang="en-US" sz="2000" b="1" u="sng" dirty="0">
              <a:solidFill>
                <a:srgbClr val="0070C0"/>
              </a:solidFill>
              <a:effectLst/>
              <a:latin typeface="Alexandria"/>
              <a:ea typeface="Calibri" panose="020F0502020204030204" pitchFamily="34" charset="0"/>
              <a:cs typeface="Times New Roman" panose="02020603050405020304" pitchFamily="18" charset="0"/>
            </a:endParaRPr>
          </a:p>
          <a:p>
            <a:pPr marL="0" indent="0">
              <a:spcBef>
                <a:spcPts val="0"/>
              </a:spcBef>
              <a:buNone/>
            </a:pPr>
            <a:endParaRPr lang="en-US" sz="2000" b="1" i="1" u="sng" dirty="0">
              <a:solidFill>
                <a:srgbClr val="0070C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solidFill>
                <a:srgbClr val="0070C0"/>
              </a:solidFill>
              <a:effectLst/>
              <a:latin typeface="Alexandria"/>
              <a:ea typeface="Times New Roman" panose="02020603050405020304" pitchFamily="18" charset="0"/>
            </a:endParaRPr>
          </a:p>
          <a:p>
            <a:pPr marL="0" indent="0">
              <a:spcBef>
                <a:spcPts val="0"/>
              </a:spcBef>
              <a:buNone/>
            </a:pP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p:txBody>
      </p:sp>
      <p:pic>
        <p:nvPicPr>
          <p:cNvPr id="10" name="Picture 9">
            <a:extLst>
              <a:ext uri="{FF2B5EF4-FFF2-40B4-BE49-F238E27FC236}">
                <a16:creationId xmlns:a16="http://schemas.microsoft.com/office/drawing/2014/main" id="{E58558F9-0AE7-BD23-2352-97EE9B7D3598}"/>
              </a:ext>
            </a:extLst>
          </p:cNvPr>
          <p:cNvPicPr>
            <a:picLocks noChangeAspect="1"/>
          </p:cNvPicPr>
          <p:nvPr/>
        </p:nvPicPr>
        <p:blipFill rotWithShape="1">
          <a:blip r:embed="rId3"/>
          <a:srcRect l="44022" t="42535" r="18043" b="35066"/>
          <a:stretch/>
        </p:blipFill>
        <p:spPr>
          <a:xfrm>
            <a:off x="689640" y="2955210"/>
            <a:ext cx="6195664" cy="2217295"/>
          </a:xfrm>
          <a:prstGeom prst="rect">
            <a:avLst/>
          </a:prstGeom>
        </p:spPr>
      </p:pic>
      <p:pic>
        <p:nvPicPr>
          <p:cNvPr id="11" name="Picture 10">
            <a:extLst>
              <a:ext uri="{FF2B5EF4-FFF2-40B4-BE49-F238E27FC236}">
                <a16:creationId xmlns:a16="http://schemas.microsoft.com/office/drawing/2014/main" id="{D6C15BEF-5339-C240-6C68-15645C5AA1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57664" y="1927329"/>
            <a:ext cx="4292028" cy="3886743"/>
          </a:xfrm>
          <a:prstGeom prst="rect">
            <a:avLst/>
          </a:prstGeom>
        </p:spPr>
      </p:pic>
    </p:spTree>
    <p:extLst>
      <p:ext uri="{BB962C8B-B14F-4D97-AF65-F5344CB8AC3E}">
        <p14:creationId xmlns:p14="http://schemas.microsoft.com/office/powerpoint/2010/main" val="4152310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40164"/>
            <a:ext cx="11728425" cy="55654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647700" y="59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56527" y="47373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Cost</a:t>
            </a:r>
          </a:p>
        </p:txBody>
      </p:sp>
      <p:sp>
        <p:nvSpPr>
          <p:cNvPr id="6" name="TextBox 5">
            <a:extLst>
              <a:ext uri="{FF2B5EF4-FFF2-40B4-BE49-F238E27FC236}">
                <a16:creationId xmlns:a16="http://schemas.microsoft.com/office/drawing/2014/main" id="{932BEBEE-8394-147A-E71E-5726CD6C1E0C}"/>
              </a:ext>
            </a:extLst>
          </p:cNvPr>
          <p:cNvSpPr txBox="1"/>
          <p:nvPr/>
        </p:nvSpPr>
        <p:spPr>
          <a:xfrm>
            <a:off x="760969" y="304454"/>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921786" y="574783"/>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sp>
        <p:nvSpPr>
          <p:cNvPr id="9" name="Content Placeholder 2">
            <a:extLst>
              <a:ext uri="{FF2B5EF4-FFF2-40B4-BE49-F238E27FC236}">
                <a16:creationId xmlns:a16="http://schemas.microsoft.com/office/drawing/2014/main" id="{D88B9BC5-7134-F261-0F56-2D35CA916CC2}"/>
              </a:ext>
            </a:extLst>
          </p:cNvPr>
          <p:cNvSpPr txBox="1">
            <a:spLocks/>
          </p:cNvSpPr>
          <p:nvPr/>
        </p:nvSpPr>
        <p:spPr>
          <a:xfrm>
            <a:off x="418015" y="1710689"/>
            <a:ext cx="3692874" cy="45819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ctr">
              <a:spcBef>
                <a:spcPts val="0"/>
              </a:spcBef>
              <a:spcAft>
                <a:spcPts val="0"/>
              </a:spcAft>
              <a:buNone/>
              <a:tabLst>
                <a:tab pos="1466850" algn="l"/>
              </a:tabLst>
            </a:pPr>
            <a:r>
              <a:rPr lang="en-US" sz="1800" b="1" dirty="0">
                <a:solidFill>
                  <a:srgbClr val="FF0000"/>
                </a:solidFill>
                <a:latin typeface="Alexandria"/>
                <a:ea typeface="Times New Roman" panose="02020603050405020304" pitchFamily="18" charset="0"/>
              </a:rPr>
              <a:t>T</a:t>
            </a:r>
            <a:r>
              <a:rPr lang="en-US" sz="1800" b="1" dirty="0">
                <a:solidFill>
                  <a:srgbClr val="FF0000"/>
                </a:solidFill>
                <a:effectLst/>
                <a:latin typeface="Alexandria"/>
                <a:ea typeface="Times New Roman" panose="02020603050405020304" pitchFamily="18" charset="0"/>
              </a:rPr>
              <a:t>he relation between AVC &amp; MC with the help of the diagram</a:t>
            </a:r>
            <a:endParaRPr lang="en-US" sz="1800" dirty="0">
              <a:effectLst/>
              <a:latin typeface="Alexandria"/>
              <a:ea typeface="Times New Roman" panose="02020603050405020304" pitchFamily="18" charset="0"/>
            </a:endParaRPr>
          </a:p>
          <a:p>
            <a:pPr marL="0" marR="0">
              <a:spcBef>
                <a:spcPts val="0"/>
              </a:spcBef>
              <a:spcAft>
                <a:spcPts val="0"/>
              </a:spcAft>
              <a:tabLst>
                <a:tab pos="1466850" algn="l"/>
              </a:tabLst>
            </a:pPr>
            <a:r>
              <a:rPr lang="en-US" sz="1800" b="1" dirty="0">
                <a:solidFill>
                  <a:srgbClr val="FF0000"/>
                </a:solidFill>
                <a:effectLst/>
                <a:latin typeface="Alexandria"/>
                <a:ea typeface="Times New Roman" panose="02020603050405020304" pitchFamily="18" charset="0"/>
              </a:rPr>
              <a:t> </a:t>
            </a:r>
            <a:r>
              <a:rPr lang="en-US" sz="1800" b="1" dirty="0">
                <a:solidFill>
                  <a:srgbClr val="000000"/>
                </a:solidFill>
                <a:effectLst/>
                <a:latin typeface="Alexandria"/>
                <a:ea typeface="Calibri" panose="020F0502020204030204" pitchFamily="34" charset="0"/>
                <a:cs typeface="Times New Roman" panose="02020603050405020304" pitchFamily="18" charset="0"/>
              </a:rPr>
              <a:t>MC curve is </a:t>
            </a:r>
            <a:r>
              <a:rPr lang="en-US" sz="1800" b="1" i="1" dirty="0">
                <a:solidFill>
                  <a:srgbClr val="0070C0"/>
                </a:solidFill>
                <a:effectLst/>
                <a:latin typeface="Alexandria"/>
                <a:ea typeface="Calibri" panose="020F0502020204030204" pitchFamily="34" charset="0"/>
                <a:cs typeface="Times New Roman" panose="02020603050405020304" pitchFamily="18" charset="0"/>
              </a:rPr>
              <a:t>U-shaped.</a:t>
            </a:r>
            <a:endParaRPr lang="en-US" sz="1800" dirty="0">
              <a:effectLst/>
              <a:latin typeface="Alexandria"/>
              <a:ea typeface="Times New Roman" panose="02020603050405020304" pitchFamily="18" charset="0"/>
            </a:endParaRPr>
          </a:p>
          <a:p>
            <a:pPr marL="0" marR="0">
              <a:spcBef>
                <a:spcPts val="0"/>
              </a:spcBef>
              <a:spcAft>
                <a:spcPts val="0"/>
              </a:spcAft>
            </a:pPr>
            <a:r>
              <a:rPr lang="en-US" sz="1800" b="1" dirty="0">
                <a:solidFill>
                  <a:srgbClr val="000000"/>
                </a:solidFill>
                <a:effectLst/>
                <a:latin typeface="Alexandria"/>
                <a:ea typeface="Calibri" panose="020F0502020204030204" pitchFamily="34" charset="0"/>
                <a:cs typeface="Times New Roman" panose="02020603050405020304" pitchFamily="18" charset="0"/>
              </a:rPr>
              <a:t>The </a:t>
            </a:r>
            <a:r>
              <a:rPr lang="en-US" sz="1800" b="1" i="1" dirty="0">
                <a:solidFill>
                  <a:srgbClr val="000000"/>
                </a:solidFill>
                <a:effectLst/>
                <a:latin typeface="Alexandria"/>
                <a:ea typeface="Calibri" panose="020F0502020204030204" pitchFamily="34" charset="0"/>
                <a:cs typeface="Times New Roman" panose="02020603050405020304" pitchFamily="18" charset="0"/>
              </a:rPr>
              <a:t>AVC</a:t>
            </a:r>
            <a:r>
              <a:rPr lang="en-US" sz="1800" b="1" dirty="0">
                <a:solidFill>
                  <a:srgbClr val="000000"/>
                </a:solidFill>
                <a:effectLst/>
                <a:latin typeface="Alexandria"/>
                <a:ea typeface="Calibri" panose="020F0502020204030204" pitchFamily="34" charset="0"/>
                <a:cs typeface="Times New Roman" panose="02020603050405020304" pitchFamily="18" charset="0"/>
              </a:rPr>
              <a:t> &amp; ATC curves are </a:t>
            </a:r>
            <a:r>
              <a:rPr lang="en-US" sz="1800" b="1" i="1" dirty="0">
                <a:solidFill>
                  <a:srgbClr val="0070C0"/>
                </a:solidFill>
                <a:effectLst/>
                <a:latin typeface="Alexandria"/>
                <a:ea typeface="Calibri" panose="020F0502020204030204" pitchFamily="34" charset="0"/>
                <a:cs typeface="Times New Roman" panose="02020603050405020304" pitchFamily="18" charset="0"/>
              </a:rPr>
              <a:t>U-shaped:</a:t>
            </a:r>
            <a:endParaRPr lang="en-US" sz="1800" dirty="0">
              <a:effectLst/>
              <a:latin typeface="Alexandria"/>
              <a:ea typeface="Times New Roman" panose="02020603050405020304" pitchFamily="18" charset="0"/>
            </a:endParaRPr>
          </a:p>
          <a:p>
            <a:pPr marL="800100" lvl="1" indent="-342900">
              <a:spcBef>
                <a:spcPts val="0"/>
              </a:spcBef>
              <a:buFont typeface="Symbol" panose="05050102010706020507" pitchFamily="18" charset="2"/>
              <a:buChar char=""/>
            </a:pPr>
            <a:r>
              <a:rPr lang="en-US" sz="1800" dirty="0">
                <a:solidFill>
                  <a:srgbClr val="002060"/>
                </a:solidFill>
                <a:effectLst/>
                <a:latin typeface="Alexandria"/>
                <a:ea typeface="Calibri" panose="020F0502020204030204" pitchFamily="34" charset="0"/>
                <a:cs typeface="Times New Roman" panose="02020603050405020304" pitchFamily="18" charset="0"/>
              </a:rPr>
              <a:t>The outputs over which AC is falling, MC is below AVC.</a:t>
            </a:r>
            <a:endParaRPr lang="en-US" sz="1800" dirty="0">
              <a:solidFill>
                <a:srgbClr val="002060"/>
              </a:solidFill>
              <a:effectLst/>
              <a:latin typeface="Alexandria"/>
              <a:ea typeface="Times New Roman" panose="02020603050405020304" pitchFamily="18" charset="0"/>
            </a:endParaRPr>
          </a:p>
          <a:p>
            <a:pPr marL="800100" lvl="1" indent="-342900">
              <a:spcBef>
                <a:spcPts val="0"/>
              </a:spcBef>
              <a:buFont typeface="Symbol" panose="05050102010706020507" pitchFamily="18" charset="2"/>
              <a:buChar char=""/>
            </a:pPr>
            <a:r>
              <a:rPr lang="en-US" sz="1800" dirty="0">
                <a:solidFill>
                  <a:srgbClr val="002060"/>
                </a:solidFill>
                <a:effectLst/>
                <a:latin typeface="Alexandria"/>
                <a:ea typeface="Calibri" panose="020F0502020204030204" pitchFamily="34" charset="0"/>
                <a:cs typeface="Times New Roman" panose="02020603050405020304" pitchFamily="18" charset="0"/>
              </a:rPr>
              <a:t>The outputs over which </a:t>
            </a:r>
            <a:r>
              <a:rPr lang="en-US" sz="1800" i="1" dirty="0">
                <a:solidFill>
                  <a:srgbClr val="002060"/>
                </a:solidFill>
                <a:effectLst/>
                <a:latin typeface="Alexandria"/>
                <a:ea typeface="Calibri" panose="020F0502020204030204" pitchFamily="34" charset="0"/>
                <a:cs typeface="Times New Roman" panose="02020603050405020304" pitchFamily="18" charset="0"/>
              </a:rPr>
              <a:t>AVC</a:t>
            </a:r>
            <a:r>
              <a:rPr lang="en-US" sz="1800" dirty="0">
                <a:solidFill>
                  <a:srgbClr val="002060"/>
                </a:solidFill>
                <a:effectLst/>
                <a:latin typeface="Alexandria"/>
                <a:ea typeface="Calibri" panose="020F0502020204030204" pitchFamily="34" charset="0"/>
                <a:cs typeface="Times New Roman" panose="02020603050405020304" pitchFamily="18" charset="0"/>
              </a:rPr>
              <a:t> is rising, </a:t>
            </a:r>
            <a:r>
              <a:rPr lang="en-US" sz="1800" i="1" dirty="0">
                <a:solidFill>
                  <a:srgbClr val="002060"/>
                </a:solidFill>
                <a:effectLst/>
                <a:latin typeface="Alexandria"/>
                <a:ea typeface="Calibri" panose="020F0502020204030204" pitchFamily="34" charset="0"/>
                <a:cs typeface="Times New Roman" panose="02020603050405020304" pitchFamily="18" charset="0"/>
              </a:rPr>
              <a:t>MC</a:t>
            </a:r>
            <a:r>
              <a:rPr lang="en-US" sz="1800" dirty="0">
                <a:solidFill>
                  <a:srgbClr val="002060"/>
                </a:solidFill>
                <a:effectLst/>
                <a:latin typeface="Alexandria"/>
                <a:ea typeface="Calibri" panose="020F0502020204030204" pitchFamily="34" charset="0"/>
                <a:cs typeface="Times New Roman" panose="02020603050405020304" pitchFamily="18" charset="0"/>
              </a:rPr>
              <a:t> is </a:t>
            </a:r>
            <a:r>
              <a:rPr lang="en-US" sz="1800" i="1" dirty="0">
                <a:solidFill>
                  <a:srgbClr val="002060"/>
                </a:solidFill>
                <a:effectLst/>
                <a:latin typeface="Alexandria"/>
                <a:ea typeface="Calibri" panose="020F0502020204030204" pitchFamily="34" charset="0"/>
                <a:cs typeface="Times New Roman" panose="02020603050405020304" pitchFamily="18" charset="0"/>
              </a:rPr>
              <a:t>above AC</a:t>
            </a:r>
            <a:r>
              <a:rPr lang="en-US" sz="1800" dirty="0">
                <a:solidFill>
                  <a:srgbClr val="002060"/>
                </a:solidFill>
                <a:effectLst/>
                <a:latin typeface="Alexandria"/>
                <a:ea typeface="Calibri" panose="020F0502020204030204" pitchFamily="34" charset="0"/>
                <a:cs typeface="Times New Roman" panose="02020603050405020304" pitchFamily="18" charset="0"/>
              </a:rPr>
              <a:t>.</a:t>
            </a:r>
            <a:endParaRPr lang="en-US" sz="1800" dirty="0">
              <a:solidFill>
                <a:srgbClr val="002060"/>
              </a:solidFill>
              <a:effectLst/>
              <a:latin typeface="Alexandria"/>
              <a:ea typeface="Times New Roman" panose="02020603050405020304" pitchFamily="18" charset="0"/>
            </a:endParaRPr>
          </a:p>
          <a:p>
            <a:pPr marL="800100" lvl="1" indent="-342900">
              <a:spcBef>
                <a:spcPts val="0"/>
              </a:spcBef>
              <a:buFont typeface="Symbol" panose="05050102010706020507" pitchFamily="18" charset="2"/>
              <a:buChar char=""/>
            </a:pPr>
            <a:r>
              <a:rPr lang="en-US" sz="1800" dirty="0">
                <a:solidFill>
                  <a:srgbClr val="002060"/>
                </a:solidFill>
                <a:effectLst/>
                <a:latin typeface="Alexandria"/>
                <a:ea typeface="Calibri" panose="020F0502020204030204" pitchFamily="34" charset="0"/>
                <a:cs typeface="Times New Roman" panose="02020603050405020304" pitchFamily="18" charset="0"/>
              </a:rPr>
              <a:t>The output at which </a:t>
            </a:r>
            <a:r>
              <a:rPr lang="en-US" sz="1800" i="1" dirty="0">
                <a:solidFill>
                  <a:srgbClr val="002060"/>
                </a:solidFill>
                <a:effectLst/>
                <a:latin typeface="Alexandria"/>
                <a:ea typeface="Calibri" panose="020F0502020204030204" pitchFamily="34" charset="0"/>
                <a:cs typeface="Times New Roman" panose="02020603050405020304" pitchFamily="18" charset="0"/>
              </a:rPr>
              <a:t>AVC is at </a:t>
            </a:r>
            <a:r>
              <a:rPr lang="en-US" sz="1800" dirty="0">
                <a:solidFill>
                  <a:srgbClr val="002060"/>
                </a:solidFill>
                <a:effectLst/>
                <a:latin typeface="Alexandria"/>
                <a:ea typeface="Calibri" panose="020F0502020204030204" pitchFamily="34" charset="0"/>
                <a:cs typeface="Times New Roman" panose="02020603050405020304" pitchFamily="18" charset="0"/>
              </a:rPr>
              <a:t>the minimum, </a:t>
            </a:r>
            <a:r>
              <a:rPr lang="en-US" sz="1800" i="1" dirty="0">
                <a:solidFill>
                  <a:srgbClr val="002060"/>
                </a:solidFill>
                <a:effectLst/>
                <a:latin typeface="Alexandria"/>
                <a:ea typeface="Calibri" panose="020F0502020204030204" pitchFamily="34" charset="0"/>
                <a:cs typeface="Times New Roman" panose="02020603050405020304" pitchFamily="18" charset="0"/>
              </a:rPr>
              <a:t>MC</a:t>
            </a:r>
            <a:r>
              <a:rPr lang="en-US" sz="1800" dirty="0">
                <a:solidFill>
                  <a:srgbClr val="002060"/>
                </a:solidFill>
                <a:effectLst/>
                <a:latin typeface="Alexandria"/>
                <a:ea typeface="Calibri" panose="020F0502020204030204" pitchFamily="34" charset="0"/>
                <a:cs typeface="Times New Roman" panose="02020603050405020304" pitchFamily="18" charset="0"/>
              </a:rPr>
              <a:t> </a:t>
            </a:r>
            <a:r>
              <a:rPr lang="en-US" sz="1800" i="1" dirty="0">
                <a:solidFill>
                  <a:srgbClr val="002060"/>
                </a:solidFill>
                <a:effectLst/>
                <a:latin typeface="Alexandria"/>
                <a:ea typeface="Calibri" panose="020F0502020204030204" pitchFamily="34" charset="0"/>
                <a:cs typeface="Times New Roman" panose="02020603050405020304" pitchFamily="18" charset="0"/>
              </a:rPr>
              <a:t>equals</a:t>
            </a:r>
            <a:r>
              <a:rPr lang="en-US" sz="1800" dirty="0">
                <a:solidFill>
                  <a:srgbClr val="002060"/>
                </a:solidFill>
                <a:effectLst/>
                <a:latin typeface="Alexandria"/>
                <a:ea typeface="Calibri" panose="020F0502020204030204" pitchFamily="34" charset="0"/>
                <a:cs typeface="Times New Roman" panose="02020603050405020304" pitchFamily="18" charset="0"/>
              </a:rPr>
              <a:t> </a:t>
            </a:r>
            <a:r>
              <a:rPr lang="en-US" sz="1800" i="1" dirty="0">
                <a:solidFill>
                  <a:srgbClr val="002060"/>
                </a:solidFill>
                <a:effectLst/>
                <a:latin typeface="Alexandria"/>
                <a:ea typeface="Calibri" panose="020F0502020204030204" pitchFamily="34" charset="0"/>
                <a:cs typeface="Times New Roman" panose="02020603050405020304" pitchFamily="18" charset="0"/>
              </a:rPr>
              <a:t>AC</a:t>
            </a:r>
            <a:r>
              <a:rPr lang="en-US" sz="1800" dirty="0">
                <a:solidFill>
                  <a:srgbClr val="002060"/>
                </a:solidFill>
                <a:effectLst/>
                <a:latin typeface="Alexandria"/>
                <a:ea typeface="Calibri" panose="020F0502020204030204" pitchFamily="34" charset="0"/>
                <a:cs typeface="Times New Roman" panose="02020603050405020304" pitchFamily="18" charset="0"/>
              </a:rPr>
              <a:t>.</a:t>
            </a:r>
          </a:p>
          <a:p>
            <a:pPr marL="800100" lvl="1" indent="-342900">
              <a:spcBef>
                <a:spcPts val="0"/>
              </a:spcBef>
              <a:buFont typeface="Symbol" panose="05050102010706020507" pitchFamily="18" charset="2"/>
              <a:buChar char=""/>
            </a:pPr>
            <a:r>
              <a:rPr lang="en-US" sz="1800" dirty="0">
                <a:effectLst/>
                <a:latin typeface="Alexandria"/>
                <a:ea typeface="Times New Roman" panose="02020603050405020304" pitchFamily="18" charset="0"/>
              </a:rPr>
              <a:t>a minimum are listed in order : </a:t>
            </a:r>
            <a:r>
              <a:rPr lang="en-US" sz="1800" b="1" u="sng" dirty="0">
                <a:effectLst/>
                <a:highlight>
                  <a:srgbClr val="00FFFF"/>
                </a:highlight>
                <a:latin typeface="Alexandria"/>
                <a:ea typeface="Times New Roman" panose="02020603050405020304" pitchFamily="18" charset="0"/>
              </a:rPr>
              <a:t>MC, AVC, ATC</a:t>
            </a:r>
            <a:endParaRPr lang="en-US" sz="1800" b="1" u="sng" dirty="0">
              <a:solidFill>
                <a:srgbClr val="002060"/>
              </a:solidFill>
              <a:effectLst/>
              <a:highlight>
                <a:srgbClr val="00FFFF"/>
              </a:highlight>
              <a:latin typeface="Alexandria"/>
              <a:ea typeface="Times New Roman" panose="02020603050405020304" pitchFamily="18" charset="0"/>
            </a:endParaRPr>
          </a:p>
          <a:p>
            <a:pPr marL="266700" marR="0" indent="0">
              <a:spcBef>
                <a:spcPts val="0"/>
              </a:spcBef>
              <a:spcAft>
                <a:spcPts val="0"/>
              </a:spcAft>
              <a:buNone/>
            </a:pPr>
            <a:r>
              <a:rPr lang="en-US" sz="1800" b="1" dirty="0">
                <a:solidFill>
                  <a:srgbClr val="000000"/>
                </a:solidFill>
                <a:effectLst/>
                <a:latin typeface="Alexandria"/>
                <a:ea typeface="Calibri" panose="020F0502020204030204" pitchFamily="34" charset="0"/>
                <a:cs typeface="Times New Roman" panose="02020603050405020304" pitchFamily="18" charset="0"/>
              </a:rPr>
              <a:t> </a:t>
            </a:r>
            <a:endParaRPr lang="en-US" sz="1800" dirty="0">
              <a:effectLst/>
              <a:latin typeface="Alexandria"/>
              <a:ea typeface="Times New Roman" panose="02020603050405020304" pitchFamily="18" charset="0"/>
            </a:endParaRPr>
          </a:p>
          <a:p>
            <a:pPr marL="0" indent="0" algn="ctr">
              <a:spcBef>
                <a:spcPts val="0"/>
              </a:spcBef>
              <a:buNone/>
            </a:pPr>
            <a:endParaRPr lang="en-US" sz="1800" b="1" u="sng" dirty="0">
              <a:effectLst/>
              <a:latin typeface="Alexandria"/>
              <a:ea typeface="Calibri" panose="020F0502020204030204" pitchFamily="34" charset="0"/>
              <a:cs typeface="Times New Roman" panose="02020603050405020304" pitchFamily="18" charset="0"/>
            </a:endParaRPr>
          </a:p>
          <a:p>
            <a:pPr marL="0" indent="0">
              <a:spcBef>
                <a:spcPts val="0"/>
              </a:spcBef>
              <a:buNone/>
            </a:pPr>
            <a:endParaRPr lang="en-US" sz="18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1800" dirty="0">
              <a:effectLst/>
              <a:latin typeface="Alexandria"/>
              <a:ea typeface="Times New Roman" panose="0202060305040502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pic>
        <p:nvPicPr>
          <p:cNvPr id="10" name="Picture 9">
            <a:extLst>
              <a:ext uri="{FF2B5EF4-FFF2-40B4-BE49-F238E27FC236}">
                <a16:creationId xmlns:a16="http://schemas.microsoft.com/office/drawing/2014/main" id="{28E9E328-671E-F652-84D2-7A9B699D62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10889" y="1710689"/>
            <a:ext cx="4259216" cy="4736461"/>
          </a:xfrm>
          <a:prstGeom prst="rect">
            <a:avLst/>
          </a:prstGeom>
        </p:spPr>
      </p:pic>
      <p:pic>
        <p:nvPicPr>
          <p:cNvPr id="11" name="Picture 10">
            <a:extLst>
              <a:ext uri="{FF2B5EF4-FFF2-40B4-BE49-F238E27FC236}">
                <a16:creationId xmlns:a16="http://schemas.microsoft.com/office/drawing/2014/main" id="{430AFFD0-B642-4BF5-F815-BDDCFE4734E5}"/>
              </a:ext>
            </a:extLst>
          </p:cNvPr>
          <p:cNvPicPr>
            <a:picLocks noChangeAspect="1"/>
          </p:cNvPicPr>
          <p:nvPr/>
        </p:nvPicPr>
        <p:blipFill rotWithShape="1">
          <a:blip r:embed="rId4"/>
          <a:srcRect l="41848" t="61842" r="43043" b="30038"/>
          <a:stretch/>
        </p:blipFill>
        <p:spPr>
          <a:xfrm>
            <a:off x="1050994" y="5343871"/>
            <a:ext cx="2247623" cy="1209675"/>
          </a:xfrm>
          <a:prstGeom prst="rect">
            <a:avLst/>
          </a:prstGeom>
        </p:spPr>
      </p:pic>
      <p:sp>
        <p:nvSpPr>
          <p:cNvPr id="2" name="TextBox 1">
            <a:extLst>
              <a:ext uri="{FF2B5EF4-FFF2-40B4-BE49-F238E27FC236}">
                <a16:creationId xmlns:a16="http://schemas.microsoft.com/office/drawing/2014/main" id="{347D9B1B-82BB-94D3-5CBF-C2C3B5B03E52}"/>
              </a:ext>
            </a:extLst>
          </p:cNvPr>
          <p:cNvSpPr txBox="1"/>
          <p:nvPr/>
        </p:nvSpPr>
        <p:spPr>
          <a:xfrm>
            <a:off x="8370105" y="1658621"/>
            <a:ext cx="3364695" cy="4093428"/>
          </a:xfrm>
          <a:prstGeom prst="rect">
            <a:avLst/>
          </a:prstGeom>
          <a:noFill/>
        </p:spPr>
        <p:txBody>
          <a:bodyPr wrap="square">
            <a:spAutoFit/>
          </a:bodyPr>
          <a:lstStyle/>
          <a:p>
            <a:pPr algn="r" rtl="1"/>
            <a:r>
              <a:rPr lang="en-US" sz="2000" b="1" dirty="0" err="1"/>
              <a:t>العلاقة</a:t>
            </a:r>
            <a:r>
              <a:rPr lang="en-US" sz="2000" b="1" dirty="0"/>
              <a:t> </a:t>
            </a:r>
            <a:r>
              <a:rPr lang="en-US" sz="2000" b="1" dirty="0" err="1"/>
              <a:t>بين</a:t>
            </a:r>
            <a:r>
              <a:rPr lang="en-US" sz="2000" b="1" dirty="0"/>
              <a:t> AVC </a:t>
            </a:r>
            <a:r>
              <a:rPr lang="en-US" sz="2000" b="1" dirty="0" err="1"/>
              <a:t>وMC</a:t>
            </a:r>
            <a:r>
              <a:rPr lang="en-US" sz="2000" b="1" dirty="0"/>
              <a:t> </a:t>
            </a:r>
            <a:r>
              <a:rPr lang="en-US" sz="2000" b="1" dirty="0" err="1"/>
              <a:t>بمساعدة</a:t>
            </a:r>
            <a:r>
              <a:rPr lang="en-US" sz="2000" b="1" dirty="0"/>
              <a:t> </a:t>
            </a:r>
            <a:r>
              <a:rPr lang="en-US" sz="2000" b="1" dirty="0" err="1"/>
              <a:t>الرسم</a:t>
            </a:r>
            <a:r>
              <a:rPr lang="en-US" sz="2000" b="1" dirty="0"/>
              <a:t> </a:t>
            </a:r>
            <a:r>
              <a:rPr lang="en-US" sz="2000" b="1" dirty="0" err="1"/>
              <a:t>البياني</a:t>
            </a:r>
            <a:endParaRPr lang="en-US" sz="2000" b="1" dirty="0"/>
          </a:p>
          <a:p>
            <a:pPr marL="285750" indent="-285750" algn="r" rtl="1">
              <a:buFont typeface="Arial" panose="020B0604020202020204" pitchFamily="34" charset="0"/>
              <a:buChar char="•"/>
            </a:pPr>
            <a:r>
              <a:rPr lang="en-US" sz="2000" dirty="0" err="1"/>
              <a:t>منحنى</a:t>
            </a:r>
            <a:r>
              <a:rPr lang="en-US" sz="2000" dirty="0"/>
              <a:t> MC </a:t>
            </a:r>
            <a:r>
              <a:rPr lang="en-US" sz="2000" dirty="0" err="1"/>
              <a:t>على</a:t>
            </a:r>
            <a:r>
              <a:rPr lang="en-US" sz="2000" dirty="0"/>
              <a:t> </a:t>
            </a:r>
            <a:r>
              <a:rPr lang="en-US" sz="2000" dirty="0" err="1"/>
              <a:t>شكل</a:t>
            </a:r>
            <a:r>
              <a:rPr lang="en-US" sz="2000" dirty="0"/>
              <a:t> </a:t>
            </a:r>
            <a:r>
              <a:rPr lang="en-US" sz="2000" dirty="0" err="1"/>
              <a:t>حرف</a:t>
            </a:r>
            <a:r>
              <a:rPr lang="en-US" sz="2000" dirty="0"/>
              <a:t> U.</a:t>
            </a:r>
          </a:p>
          <a:p>
            <a:pPr marL="285750" indent="-285750" algn="r" rtl="1">
              <a:buFont typeface="Arial" panose="020B0604020202020204" pitchFamily="34" charset="0"/>
              <a:buChar char="•"/>
            </a:pPr>
            <a:r>
              <a:rPr lang="en-US" sz="2000" dirty="0" err="1"/>
              <a:t>منحني</a:t>
            </a:r>
            <a:r>
              <a:rPr lang="en-US" sz="2000" dirty="0"/>
              <a:t> AVC </a:t>
            </a:r>
            <a:r>
              <a:rPr lang="en-US" sz="2000" dirty="0" err="1"/>
              <a:t>وATC</a:t>
            </a:r>
            <a:r>
              <a:rPr lang="en-US" sz="2000" dirty="0"/>
              <a:t> </a:t>
            </a:r>
            <a:r>
              <a:rPr lang="en-US" sz="2000" dirty="0" err="1"/>
              <a:t>على</a:t>
            </a:r>
            <a:r>
              <a:rPr lang="en-US" sz="2000" dirty="0"/>
              <a:t> </a:t>
            </a:r>
            <a:r>
              <a:rPr lang="en-US" sz="2000" dirty="0" err="1"/>
              <a:t>شكل</a:t>
            </a:r>
            <a:r>
              <a:rPr lang="en-US" sz="2000" dirty="0"/>
              <a:t> </a:t>
            </a:r>
            <a:r>
              <a:rPr lang="en-US" sz="2000" dirty="0" err="1"/>
              <a:t>حرف</a:t>
            </a:r>
            <a:r>
              <a:rPr lang="en-US" sz="2000" dirty="0"/>
              <a:t> U:</a:t>
            </a:r>
          </a:p>
          <a:p>
            <a:pPr marL="285750" indent="-285750" algn="r" rtl="1">
              <a:buFont typeface="Arial" panose="020B0604020202020204" pitchFamily="34" charset="0"/>
              <a:buChar char="•"/>
            </a:pPr>
            <a:r>
              <a:rPr lang="en-US" sz="2000" dirty="0" err="1"/>
              <a:t>المخرجات</a:t>
            </a:r>
            <a:r>
              <a:rPr lang="en-US" sz="2000" dirty="0"/>
              <a:t> </a:t>
            </a:r>
            <a:r>
              <a:rPr lang="en-US" sz="2000" dirty="0" err="1"/>
              <a:t>التي</a:t>
            </a:r>
            <a:r>
              <a:rPr lang="en-US" sz="2000" dirty="0"/>
              <a:t> </a:t>
            </a:r>
            <a:r>
              <a:rPr lang="en-US" sz="2000" dirty="0" err="1"/>
              <a:t>ينخفض</a:t>
            </a:r>
            <a:r>
              <a:rPr lang="en-US" sz="2000" dirty="0"/>
              <a:t> ​​</a:t>
            </a:r>
            <a:r>
              <a:rPr lang="en-US" sz="2000" dirty="0" err="1"/>
              <a:t>عندها</a:t>
            </a:r>
            <a:r>
              <a:rPr lang="en-US" sz="2000" dirty="0"/>
              <a:t> AC، MC </a:t>
            </a:r>
            <a:r>
              <a:rPr lang="en-US" sz="2000" dirty="0" err="1"/>
              <a:t>أقل</a:t>
            </a:r>
            <a:r>
              <a:rPr lang="en-US" sz="2000" dirty="0"/>
              <a:t> </a:t>
            </a:r>
            <a:r>
              <a:rPr lang="en-US" sz="2000" dirty="0" err="1"/>
              <a:t>من</a:t>
            </a:r>
            <a:r>
              <a:rPr lang="en-US" sz="2000" dirty="0"/>
              <a:t> AVC.</a:t>
            </a:r>
          </a:p>
          <a:p>
            <a:pPr marL="285750" indent="-285750" algn="r" rtl="1">
              <a:buFont typeface="Arial" panose="020B0604020202020204" pitchFamily="34" charset="0"/>
              <a:buChar char="•"/>
            </a:pPr>
            <a:r>
              <a:rPr lang="en-US" sz="2000" dirty="0" err="1"/>
              <a:t>المخرجات</a:t>
            </a:r>
            <a:r>
              <a:rPr lang="en-US" sz="2000" dirty="0"/>
              <a:t> </a:t>
            </a:r>
            <a:r>
              <a:rPr lang="en-US" sz="2000" dirty="0" err="1"/>
              <a:t>التي</a:t>
            </a:r>
            <a:r>
              <a:rPr lang="en-US" sz="2000" dirty="0"/>
              <a:t> </a:t>
            </a:r>
            <a:r>
              <a:rPr lang="en-US" sz="2000" dirty="0" err="1"/>
              <a:t>يرتفع</a:t>
            </a:r>
            <a:r>
              <a:rPr lang="en-US" sz="2000" dirty="0"/>
              <a:t> </a:t>
            </a:r>
            <a:r>
              <a:rPr lang="en-US" sz="2000" dirty="0" err="1"/>
              <a:t>عندها</a:t>
            </a:r>
            <a:r>
              <a:rPr lang="en-US" sz="2000" dirty="0"/>
              <a:t> AVC، MC </a:t>
            </a:r>
            <a:r>
              <a:rPr lang="en-US" sz="2000" dirty="0" err="1"/>
              <a:t>أعلى</a:t>
            </a:r>
            <a:r>
              <a:rPr lang="en-US" sz="2000" dirty="0"/>
              <a:t> </a:t>
            </a:r>
            <a:r>
              <a:rPr lang="en-US" sz="2000" dirty="0" err="1"/>
              <a:t>من</a:t>
            </a:r>
            <a:r>
              <a:rPr lang="en-US" sz="2000" dirty="0"/>
              <a:t> AC.</a:t>
            </a:r>
          </a:p>
          <a:p>
            <a:pPr marL="285750" indent="-285750" algn="r" rtl="1">
              <a:buFont typeface="Arial" panose="020B0604020202020204" pitchFamily="34" charset="0"/>
              <a:buChar char="•"/>
            </a:pPr>
            <a:r>
              <a:rPr lang="en-US" sz="2000" dirty="0" err="1"/>
              <a:t>المخرج</a:t>
            </a:r>
            <a:r>
              <a:rPr lang="en-US" sz="2000" dirty="0"/>
              <a:t> </a:t>
            </a:r>
            <a:r>
              <a:rPr lang="en-US" sz="2000" dirty="0" err="1"/>
              <a:t>الذي</a:t>
            </a:r>
            <a:r>
              <a:rPr lang="en-US" sz="2000" dirty="0"/>
              <a:t> </a:t>
            </a:r>
            <a:r>
              <a:rPr lang="en-US" sz="2000" dirty="0" err="1"/>
              <a:t>يكون</a:t>
            </a:r>
            <a:r>
              <a:rPr lang="en-US" sz="2000" dirty="0"/>
              <a:t> </a:t>
            </a:r>
            <a:r>
              <a:rPr lang="en-US" sz="2000" dirty="0" err="1"/>
              <a:t>عنده</a:t>
            </a:r>
            <a:r>
              <a:rPr lang="en-US" sz="2000" dirty="0"/>
              <a:t> AVC </a:t>
            </a:r>
            <a:r>
              <a:rPr lang="en-US" sz="2000" dirty="0" err="1"/>
              <a:t>عند</a:t>
            </a:r>
            <a:r>
              <a:rPr lang="en-US" sz="2000" dirty="0"/>
              <a:t> </a:t>
            </a:r>
            <a:r>
              <a:rPr lang="en-US" sz="2000" dirty="0" err="1"/>
              <a:t>الحد</a:t>
            </a:r>
            <a:r>
              <a:rPr lang="en-US" sz="2000" dirty="0"/>
              <a:t> </a:t>
            </a:r>
            <a:r>
              <a:rPr lang="en-US" sz="2000" dirty="0" err="1"/>
              <a:t>الأدنى</a:t>
            </a:r>
            <a:r>
              <a:rPr lang="en-US" sz="2000" dirty="0"/>
              <a:t>، MC </a:t>
            </a:r>
            <a:r>
              <a:rPr lang="en-US" sz="2000" dirty="0" err="1"/>
              <a:t>يساوي</a:t>
            </a:r>
            <a:r>
              <a:rPr lang="en-US" sz="2000" dirty="0"/>
              <a:t> AC.</a:t>
            </a:r>
          </a:p>
          <a:p>
            <a:pPr marL="285750" indent="-285750" algn="r" rtl="1">
              <a:buFont typeface="Arial" panose="020B0604020202020204" pitchFamily="34" charset="0"/>
              <a:buChar char="•"/>
            </a:pPr>
            <a:r>
              <a:rPr lang="en-US" sz="2000" dirty="0" err="1"/>
              <a:t>يتم</a:t>
            </a:r>
            <a:r>
              <a:rPr lang="en-US" sz="2000" dirty="0"/>
              <a:t> </a:t>
            </a:r>
            <a:r>
              <a:rPr lang="en-US" sz="2000" dirty="0" err="1"/>
              <a:t>سرد</a:t>
            </a:r>
            <a:r>
              <a:rPr lang="en-US" sz="2000" dirty="0"/>
              <a:t> </a:t>
            </a:r>
            <a:r>
              <a:rPr lang="en-US" sz="2000" dirty="0" err="1"/>
              <a:t>الحد</a:t>
            </a:r>
            <a:r>
              <a:rPr lang="en-US" sz="2000" dirty="0"/>
              <a:t> </a:t>
            </a:r>
            <a:r>
              <a:rPr lang="en-US" sz="2000" dirty="0" err="1"/>
              <a:t>الأدنى</a:t>
            </a:r>
            <a:r>
              <a:rPr lang="en-US" sz="2000" dirty="0"/>
              <a:t> </a:t>
            </a:r>
            <a:r>
              <a:rPr lang="en-US" sz="2000" dirty="0" err="1"/>
              <a:t>بالترتيب</a:t>
            </a:r>
            <a:r>
              <a:rPr lang="en-US" sz="2000" dirty="0"/>
              <a:t>: MC، AVC، ATC</a:t>
            </a:r>
          </a:p>
        </p:txBody>
      </p:sp>
    </p:spTree>
    <p:extLst>
      <p:ext uri="{BB962C8B-B14F-4D97-AF65-F5344CB8AC3E}">
        <p14:creationId xmlns:p14="http://schemas.microsoft.com/office/powerpoint/2010/main" val="1407573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8718" y="17646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830997"/>
          </a:xfrm>
          <a:prstGeom prst="rect">
            <a:avLst/>
          </a:prstGeom>
          <a:noFill/>
        </p:spPr>
        <p:txBody>
          <a:bodyPr wrap="square" rtlCol="0">
            <a:spAutoFit/>
          </a:bodyPr>
          <a:lstStyle/>
          <a:p>
            <a:pPr algn="ctr">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Cost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التكاليف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sp>
        <p:nvSpPr>
          <p:cNvPr id="12" name="Content Placeholder 2">
            <a:extLst>
              <a:ext uri="{FF2B5EF4-FFF2-40B4-BE49-F238E27FC236}">
                <a16:creationId xmlns:a16="http://schemas.microsoft.com/office/drawing/2014/main" id="{8857B2D3-216B-ACF8-6241-4C34EC29F08C}"/>
              </a:ext>
            </a:extLst>
          </p:cNvPr>
          <p:cNvSpPr txBox="1">
            <a:spLocks/>
          </p:cNvSpPr>
          <p:nvPr/>
        </p:nvSpPr>
        <p:spPr>
          <a:xfrm>
            <a:off x="1729083" y="2346181"/>
            <a:ext cx="2943890" cy="28165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6700" marR="0" indent="0">
              <a:spcBef>
                <a:spcPts val="0"/>
              </a:spcBef>
              <a:spcAft>
                <a:spcPts val="0"/>
              </a:spcAft>
              <a:buNone/>
            </a:pPr>
            <a:r>
              <a:rPr lang="en-US" sz="2000" b="1" dirty="0">
                <a:solidFill>
                  <a:srgbClr val="000000"/>
                </a:solidFill>
                <a:effectLst/>
                <a:latin typeface="Alexandria"/>
                <a:ea typeface="Calibri" panose="020F0502020204030204" pitchFamily="34" charset="0"/>
                <a:cs typeface="Times New Roman" panose="02020603050405020304" pitchFamily="18" charset="0"/>
              </a:rPr>
              <a:t>TC = VC+ FC</a:t>
            </a:r>
          </a:p>
          <a:p>
            <a:pPr marL="266700" marR="0" indent="0">
              <a:spcBef>
                <a:spcPts val="0"/>
              </a:spcBef>
              <a:spcAft>
                <a:spcPts val="0"/>
              </a:spcAft>
              <a:buNone/>
            </a:pPr>
            <a:r>
              <a:rPr lang="en-US" sz="2000" b="1" dirty="0">
                <a:solidFill>
                  <a:srgbClr val="000000"/>
                </a:solidFill>
                <a:latin typeface="Alexandria"/>
                <a:ea typeface="Times New Roman" panose="02020603050405020304" pitchFamily="18" charset="0"/>
                <a:cs typeface="Times New Roman" panose="02020603050405020304" pitchFamily="18" charset="0"/>
              </a:rPr>
              <a:t>TC = ATC*Q</a:t>
            </a:r>
          </a:p>
          <a:p>
            <a:pPr marL="266700" marR="0" indent="0">
              <a:spcBef>
                <a:spcPts val="0"/>
              </a:spcBef>
              <a:spcAft>
                <a:spcPts val="0"/>
              </a:spcAft>
              <a:buNone/>
            </a:pPr>
            <a:endParaRPr lang="en-US" sz="2000" b="1" dirty="0">
              <a:solidFill>
                <a:srgbClr val="000000"/>
              </a:solidFill>
              <a:latin typeface="Alexandria"/>
              <a:ea typeface="Times New Roman" panose="02020603050405020304" pitchFamily="18" charset="0"/>
              <a:cs typeface="Times New Roman" panose="02020603050405020304" pitchFamily="18" charset="0"/>
            </a:endParaRPr>
          </a:p>
          <a:p>
            <a:pPr marL="266700" marR="0" indent="0">
              <a:spcBef>
                <a:spcPts val="0"/>
              </a:spcBef>
              <a:spcAft>
                <a:spcPts val="0"/>
              </a:spcAft>
              <a:buNone/>
            </a:pPr>
            <a:r>
              <a:rPr lang="en-US" sz="2000" b="1" dirty="0">
                <a:solidFill>
                  <a:srgbClr val="000000"/>
                </a:solidFill>
                <a:effectLst/>
                <a:latin typeface="Alexandria"/>
                <a:ea typeface="Times New Roman" panose="02020603050405020304" pitchFamily="18" charset="0"/>
                <a:cs typeface="Times New Roman" panose="02020603050405020304" pitchFamily="18" charset="0"/>
              </a:rPr>
              <a:t>VC= TC-FC</a:t>
            </a:r>
          </a:p>
          <a:p>
            <a:pPr marL="266700" marR="0" indent="0">
              <a:spcBef>
                <a:spcPts val="0"/>
              </a:spcBef>
              <a:spcAft>
                <a:spcPts val="0"/>
              </a:spcAft>
              <a:buNone/>
            </a:pPr>
            <a:r>
              <a:rPr lang="en-US" sz="2000" b="1" dirty="0">
                <a:solidFill>
                  <a:srgbClr val="000000"/>
                </a:solidFill>
                <a:latin typeface="Alexandria"/>
                <a:ea typeface="Times New Roman" panose="02020603050405020304" pitchFamily="18" charset="0"/>
                <a:cs typeface="Times New Roman" panose="02020603050405020304" pitchFamily="18" charset="0"/>
              </a:rPr>
              <a:t>VC= AVC*Q</a:t>
            </a:r>
          </a:p>
          <a:p>
            <a:pPr marL="266700" marR="0" indent="0">
              <a:spcBef>
                <a:spcPts val="0"/>
              </a:spcBef>
              <a:spcAft>
                <a:spcPts val="0"/>
              </a:spcAft>
              <a:buNone/>
            </a:pPr>
            <a:endParaRPr lang="en-US" sz="2000" b="1" dirty="0">
              <a:solidFill>
                <a:srgbClr val="000000"/>
              </a:solidFill>
              <a:effectLst/>
              <a:latin typeface="Alexandria"/>
              <a:ea typeface="Times New Roman" panose="02020603050405020304" pitchFamily="18" charset="0"/>
              <a:cs typeface="Times New Roman" panose="02020603050405020304" pitchFamily="18" charset="0"/>
            </a:endParaRPr>
          </a:p>
          <a:p>
            <a:pPr marL="266700" marR="0" indent="0">
              <a:spcBef>
                <a:spcPts val="0"/>
              </a:spcBef>
              <a:spcAft>
                <a:spcPts val="0"/>
              </a:spcAft>
              <a:buNone/>
            </a:pPr>
            <a:r>
              <a:rPr lang="en-US" sz="2000" b="1" dirty="0">
                <a:solidFill>
                  <a:srgbClr val="000000"/>
                </a:solidFill>
                <a:latin typeface="Alexandria"/>
                <a:ea typeface="Times New Roman" panose="02020603050405020304" pitchFamily="18" charset="0"/>
                <a:cs typeface="Times New Roman" panose="02020603050405020304" pitchFamily="18" charset="0"/>
              </a:rPr>
              <a:t>FC=TC-VC</a:t>
            </a:r>
          </a:p>
          <a:p>
            <a:pPr marL="266700" marR="0" indent="0">
              <a:spcBef>
                <a:spcPts val="0"/>
              </a:spcBef>
              <a:spcAft>
                <a:spcPts val="0"/>
              </a:spcAft>
              <a:buNone/>
            </a:pPr>
            <a:r>
              <a:rPr lang="en-US" sz="2000" b="1" dirty="0">
                <a:solidFill>
                  <a:srgbClr val="000000"/>
                </a:solidFill>
                <a:effectLst/>
                <a:latin typeface="Alexandria"/>
                <a:ea typeface="Times New Roman" panose="02020603050405020304" pitchFamily="18" charset="0"/>
                <a:cs typeface="Times New Roman" panose="02020603050405020304" pitchFamily="18" charset="0"/>
              </a:rPr>
              <a:t>FC=AFC*Q</a:t>
            </a:r>
          </a:p>
          <a:p>
            <a:pPr marL="266700" marR="0" indent="0">
              <a:spcBef>
                <a:spcPts val="0"/>
              </a:spcBef>
              <a:spcAft>
                <a:spcPts val="0"/>
              </a:spcAft>
              <a:buNone/>
            </a:pPr>
            <a:endParaRPr lang="en-US" sz="2000" b="1" dirty="0">
              <a:solidFill>
                <a:srgbClr val="000000"/>
              </a:solidFill>
              <a:latin typeface="Alexandria"/>
              <a:ea typeface="Times New Roman" panose="02020603050405020304" pitchFamily="18" charset="0"/>
              <a:cs typeface="Times New Roman" panose="02020603050405020304" pitchFamily="18" charset="0"/>
            </a:endParaRPr>
          </a:p>
          <a:p>
            <a:pPr marL="266700" marR="0" indent="0">
              <a:spcBef>
                <a:spcPts val="0"/>
              </a:spcBef>
              <a:spcAft>
                <a:spcPts val="0"/>
              </a:spcAft>
              <a:buNone/>
            </a:pPr>
            <a:endParaRPr lang="en-US" sz="2000" dirty="0">
              <a:effectLst/>
              <a:latin typeface="Alexandria"/>
              <a:ea typeface="Times New Roman" panose="02020603050405020304" pitchFamily="18" charset="0"/>
            </a:endParaRPr>
          </a:p>
          <a:p>
            <a:pPr marL="266700" marR="0" indent="0">
              <a:spcBef>
                <a:spcPts val="0"/>
              </a:spcBef>
              <a:spcAft>
                <a:spcPts val="0"/>
              </a:spcAft>
              <a:buNone/>
            </a:pPr>
            <a:endParaRPr lang="en-US" sz="2000" dirty="0">
              <a:effectLst/>
              <a:latin typeface="Alexandria"/>
              <a:ea typeface="Times New Roman" panose="02020603050405020304" pitchFamily="18" charset="0"/>
            </a:endParaRPr>
          </a:p>
          <a:p>
            <a:pPr marL="0" indent="0" algn="ctr">
              <a:spcBef>
                <a:spcPts val="0"/>
              </a:spcBef>
              <a:buNone/>
            </a:pPr>
            <a:endParaRPr lang="en-US" sz="2000" b="1" u="sng" dirty="0">
              <a:effectLst/>
              <a:latin typeface="Alexandria"/>
              <a:ea typeface="Calibri" panose="020F0502020204030204" pitchFamily="34" charset="0"/>
              <a:cs typeface="Times New Roman" panose="02020603050405020304" pitchFamily="18" charset="0"/>
            </a:endParaRPr>
          </a:p>
          <a:p>
            <a:pPr marL="0" indent="0" algn="ctr">
              <a:spcBef>
                <a:spcPts val="0"/>
              </a:spcBef>
              <a:buNone/>
            </a:pPr>
            <a:endParaRPr lang="en-US" sz="2000" b="1" u="sng" dirty="0">
              <a:effectLst/>
              <a:latin typeface="Alexandria"/>
              <a:ea typeface="Calibri" panose="020F0502020204030204" pitchFamily="34" charset="0"/>
              <a:cs typeface="Times New Roman" panose="02020603050405020304" pitchFamily="18" charset="0"/>
            </a:endParaRPr>
          </a:p>
          <a:p>
            <a:pPr marL="0" indent="0">
              <a:spcBef>
                <a:spcPts val="0"/>
              </a:spcBef>
              <a:buNone/>
            </a:pPr>
            <a:endParaRPr lang="en-US" sz="20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3" name="Content Placeholder 2">
            <a:extLst>
              <a:ext uri="{FF2B5EF4-FFF2-40B4-BE49-F238E27FC236}">
                <a16:creationId xmlns:a16="http://schemas.microsoft.com/office/drawing/2014/main" id="{4C267B51-40CF-71DB-1E8D-D91E8FFA480F}"/>
              </a:ext>
            </a:extLst>
          </p:cNvPr>
          <p:cNvSpPr txBox="1">
            <a:spLocks/>
          </p:cNvSpPr>
          <p:nvPr/>
        </p:nvSpPr>
        <p:spPr>
          <a:xfrm>
            <a:off x="7971015" y="2683124"/>
            <a:ext cx="2943890" cy="21538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6700" marR="0" indent="0">
              <a:lnSpc>
                <a:spcPct val="150000"/>
              </a:lnSpc>
              <a:spcBef>
                <a:spcPts val="0"/>
              </a:spcBef>
              <a:spcAft>
                <a:spcPts val="0"/>
              </a:spcAft>
              <a:buNone/>
            </a:pPr>
            <a:r>
              <a:rPr lang="en-US" sz="2000" b="1" dirty="0">
                <a:effectLst/>
                <a:latin typeface="Alexandria"/>
                <a:ea typeface="Times New Roman" panose="02020603050405020304" pitchFamily="18" charset="0"/>
                <a:cs typeface="Times New Roman" panose="02020603050405020304" pitchFamily="18" charset="0"/>
              </a:rPr>
              <a:t>MC = ∆TC / ∆Q</a:t>
            </a:r>
          </a:p>
          <a:p>
            <a:pPr marL="266700" marR="0" indent="0">
              <a:lnSpc>
                <a:spcPct val="150000"/>
              </a:lnSpc>
              <a:spcBef>
                <a:spcPts val="0"/>
              </a:spcBef>
              <a:spcAft>
                <a:spcPts val="0"/>
              </a:spcAft>
              <a:buNone/>
            </a:pPr>
            <a:r>
              <a:rPr lang="en-US" sz="2000" b="1" dirty="0">
                <a:solidFill>
                  <a:srgbClr val="FF0000"/>
                </a:solidFill>
                <a:latin typeface="Alexandria"/>
                <a:ea typeface="Times New Roman" panose="02020603050405020304" pitchFamily="18" charset="0"/>
                <a:cs typeface="Times New Roman" panose="02020603050405020304" pitchFamily="18" charset="0"/>
              </a:rPr>
              <a:t>AP = TP / L</a:t>
            </a:r>
          </a:p>
          <a:p>
            <a:pPr marL="266700" indent="0">
              <a:lnSpc>
                <a:spcPct val="150000"/>
              </a:lnSpc>
              <a:spcBef>
                <a:spcPts val="0"/>
              </a:spcBef>
              <a:buNone/>
            </a:pPr>
            <a:r>
              <a:rPr lang="en-US" sz="2000" b="1">
                <a:solidFill>
                  <a:srgbClr val="FF0000"/>
                </a:solidFill>
                <a:effectLst/>
                <a:latin typeface="Alexandria"/>
                <a:ea typeface="Times New Roman" panose="02020603050405020304" pitchFamily="18" charset="0"/>
                <a:cs typeface="Times New Roman" panose="02020603050405020304" pitchFamily="18" charset="0"/>
              </a:rPr>
              <a:t>MP = ∆TP / ∆L</a:t>
            </a:r>
            <a:endParaRPr lang="en-US" sz="2000" b="1">
              <a:solidFill>
                <a:srgbClr val="FF0000"/>
              </a:solidFill>
              <a:latin typeface="Alexandria"/>
              <a:ea typeface="Times New Roman" panose="02020603050405020304" pitchFamily="18" charset="0"/>
              <a:cs typeface="Times New Roman" panose="02020603050405020304" pitchFamily="18" charset="0"/>
            </a:endParaRPr>
          </a:p>
          <a:p>
            <a:pPr marL="266700" marR="0" indent="0">
              <a:spcBef>
                <a:spcPts val="0"/>
              </a:spcBef>
              <a:spcAft>
                <a:spcPts val="0"/>
              </a:spcAft>
              <a:buNone/>
            </a:pPr>
            <a:endParaRPr lang="en-US" sz="2000" b="1" dirty="0">
              <a:latin typeface="Alexandria"/>
              <a:ea typeface="Times New Roman" panose="02020603050405020304" pitchFamily="18" charset="0"/>
              <a:cs typeface="Times New Roman" panose="02020603050405020304" pitchFamily="18" charset="0"/>
            </a:endParaRPr>
          </a:p>
          <a:p>
            <a:pPr marL="266700" marR="0" indent="0">
              <a:spcBef>
                <a:spcPts val="0"/>
              </a:spcBef>
              <a:spcAft>
                <a:spcPts val="0"/>
              </a:spcAft>
              <a:buNone/>
            </a:pPr>
            <a:endParaRPr lang="en-US" sz="2000" dirty="0">
              <a:effectLst/>
              <a:latin typeface="Alexandria"/>
              <a:ea typeface="Times New Roman" panose="02020603050405020304" pitchFamily="18" charset="0"/>
            </a:endParaRPr>
          </a:p>
          <a:p>
            <a:pPr marL="266700" marR="0" indent="0">
              <a:spcBef>
                <a:spcPts val="0"/>
              </a:spcBef>
              <a:spcAft>
                <a:spcPts val="0"/>
              </a:spcAft>
              <a:buNone/>
            </a:pPr>
            <a:endParaRPr lang="en-US" sz="2000" dirty="0">
              <a:effectLst/>
              <a:latin typeface="Alexandria"/>
              <a:ea typeface="Times New Roman" panose="02020603050405020304" pitchFamily="18" charset="0"/>
            </a:endParaRPr>
          </a:p>
          <a:p>
            <a:pPr marL="266700" marR="0" indent="0">
              <a:spcBef>
                <a:spcPts val="0"/>
              </a:spcBef>
              <a:spcAft>
                <a:spcPts val="0"/>
              </a:spcAft>
              <a:buNone/>
            </a:pPr>
            <a:endParaRPr lang="en-US" sz="2000" dirty="0">
              <a:effectLst/>
              <a:latin typeface="Alexandria"/>
              <a:ea typeface="Times New Roman" panose="02020603050405020304" pitchFamily="18" charset="0"/>
            </a:endParaRPr>
          </a:p>
          <a:p>
            <a:pPr marL="0" indent="0" algn="ctr">
              <a:spcBef>
                <a:spcPts val="0"/>
              </a:spcBef>
              <a:buNone/>
            </a:pPr>
            <a:endParaRPr lang="en-US" sz="2000" b="1" u="sng" dirty="0">
              <a:effectLst/>
              <a:latin typeface="Alexandria"/>
              <a:ea typeface="Calibri" panose="020F0502020204030204" pitchFamily="34" charset="0"/>
              <a:cs typeface="Times New Roman" panose="02020603050405020304" pitchFamily="18" charset="0"/>
            </a:endParaRPr>
          </a:p>
          <a:p>
            <a:pPr marL="0" indent="0" algn="ctr">
              <a:spcBef>
                <a:spcPts val="0"/>
              </a:spcBef>
              <a:buNone/>
            </a:pPr>
            <a:endParaRPr lang="en-US" sz="2000" b="1" u="sng" dirty="0">
              <a:effectLst/>
              <a:latin typeface="Alexandria"/>
              <a:ea typeface="Calibri" panose="020F0502020204030204" pitchFamily="34" charset="0"/>
              <a:cs typeface="Times New Roman" panose="02020603050405020304" pitchFamily="18" charset="0"/>
            </a:endParaRPr>
          </a:p>
          <a:p>
            <a:pPr marL="0" indent="0">
              <a:spcBef>
                <a:spcPts val="0"/>
              </a:spcBef>
              <a:buNone/>
            </a:pPr>
            <a:endParaRPr lang="en-US" sz="20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4" name="Content Placeholder 2">
            <a:extLst>
              <a:ext uri="{FF2B5EF4-FFF2-40B4-BE49-F238E27FC236}">
                <a16:creationId xmlns:a16="http://schemas.microsoft.com/office/drawing/2014/main" id="{64675C48-A0C7-EBB8-7BB4-074A47559E8B}"/>
              </a:ext>
            </a:extLst>
          </p:cNvPr>
          <p:cNvSpPr txBox="1">
            <a:spLocks/>
          </p:cNvSpPr>
          <p:nvPr/>
        </p:nvSpPr>
        <p:spPr>
          <a:xfrm>
            <a:off x="4531648" y="2116303"/>
            <a:ext cx="2943890" cy="3276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6700" marR="0" indent="0">
              <a:spcBef>
                <a:spcPts val="0"/>
              </a:spcBef>
              <a:spcAft>
                <a:spcPts val="0"/>
              </a:spcAft>
              <a:buNone/>
            </a:pPr>
            <a:endParaRPr lang="en-US" sz="2000" b="1" dirty="0">
              <a:solidFill>
                <a:srgbClr val="000000"/>
              </a:solidFill>
              <a:latin typeface="Alexandria"/>
              <a:ea typeface="Times New Roman" panose="02020603050405020304" pitchFamily="18" charset="0"/>
              <a:cs typeface="Times New Roman" panose="02020603050405020304" pitchFamily="18" charset="0"/>
            </a:endParaRPr>
          </a:p>
          <a:p>
            <a:pPr marL="266700" marR="0" indent="0">
              <a:spcBef>
                <a:spcPts val="0"/>
              </a:spcBef>
              <a:spcAft>
                <a:spcPts val="0"/>
              </a:spcAft>
              <a:buNone/>
            </a:pPr>
            <a:r>
              <a:rPr lang="en-US" sz="2000" b="1" dirty="0">
                <a:solidFill>
                  <a:srgbClr val="000000"/>
                </a:solidFill>
                <a:effectLst/>
                <a:latin typeface="Alexandria"/>
                <a:ea typeface="Times New Roman" panose="02020603050405020304" pitchFamily="18" charset="0"/>
                <a:cs typeface="Times New Roman" panose="02020603050405020304" pitchFamily="18" charset="0"/>
              </a:rPr>
              <a:t>ATC = TC/Q</a:t>
            </a:r>
          </a:p>
          <a:p>
            <a:pPr marL="266700" marR="0" indent="0">
              <a:spcBef>
                <a:spcPts val="0"/>
              </a:spcBef>
              <a:spcAft>
                <a:spcPts val="0"/>
              </a:spcAft>
              <a:buNone/>
            </a:pPr>
            <a:r>
              <a:rPr lang="en-US" sz="2000" b="1" dirty="0">
                <a:solidFill>
                  <a:srgbClr val="000000"/>
                </a:solidFill>
                <a:latin typeface="Alexandria"/>
                <a:ea typeface="Times New Roman" panose="02020603050405020304" pitchFamily="18" charset="0"/>
                <a:cs typeface="Times New Roman" panose="02020603050405020304" pitchFamily="18" charset="0"/>
              </a:rPr>
              <a:t>ATC= AVC+AFC</a:t>
            </a:r>
          </a:p>
          <a:p>
            <a:pPr marL="266700" marR="0" indent="0">
              <a:spcBef>
                <a:spcPts val="0"/>
              </a:spcBef>
              <a:spcAft>
                <a:spcPts val="0"/>
              </a:spcAft>
              <a:buNone/>
            </a:pPr>
            <a:endParaRPr lang="en-US" sz="2000" b="1" dirty="0">
              <a:solidFill>
                <a:srgbClr val="000000"/>
              </a:solidFill>
              <a:effectLst/>
              <a:latin typeface="Alexandria"/>
              <a:ea typeface="Times New Roman" panose="02020603050405020304" pitchFamily="18" charset="0"/>
              <a:cs typeface="Times New Roman" panose="02020603050405020304" pitchFamily="18" charset="0"/>
            </a:endParaRPr>
          </a:p>
          <a:p>
            <a:pPr marL="266700" marR="0" indent="0">
              <a:spcBef>
                <a:spcPts val="0"/>
              </a:spcBef>
              <a:spcAft>
                <a:spcPts val="0"/>
              </a:spcAft>
              <a:buNone/>
            </a:pPr>
            <a:r>
              <a:rPr lang="en-US" sz="2000" b="1" dirty="0">
                <a:solidFill>
                  <a:srgbClr val="000000"/>
                </a:solidFill>
                <a:effectLst/>
                <a:latin typeface="Alexandria"/>
                <a:ea typeface="Times New Roman" panose="02020603050405020304" pitchFamily="18" charset="0"/>
                <a:cs typeface="Times New Roman" panose="02020603050405020304" pitchFamily="18" charset="0"/>
              </a:rPr>
              <a:t>AVC = VC/Q</a:t>
            </a:r>
          </a:p>
          <a:p>
            <a:pPr marL="266700" marR="0" indent="0">
              <a:spcBef>
                <a:spcPts val="0"/>
              </a:spcBef>
              <a:spcAft>
                <a:spcPts val="0"/>
              </a:spcAft>
              <a:buNone/>
            </a:pPr>
            <a:r>
              <a:rPr lang="en-US" sz="2000" b="1" dirty="0">
                <a:solidFill>
                  <a:srgbClr val="000000"/>
                </a:solidFill>
                <a:latin typeface="Alexandria"/>
                <a:ea typeface="Times New Roman" panose="02020603050405020304" pitchFamily="18" charset="0"/>
                <a:cs typeface="Times New Roman" panose="02020603050405020304" pitchFamily="18" charset="0"/>
              </a:rPr>
              <a:t>AVC= ATC-AFC</a:t>
            </a:r>
          </a:p>
          <a:p>
            <a:pPr marL="266700" marR="0" indent="0">
              <a:spcBef>
                <a:spcPts val="0"/>
              </a:spcBef>
              <a:spcAft>
                <a:spcPts val="0"/>
              </a:spcAft>
              <a:buNone/>
            </a:pPr>
            <a:endParaRPr lang="en-US" sz="2000" b="1" dirty="0">
              <a:solidFill>
                <a:srgbClr val="000000"/>
              </a:solidFill>
              <a:latin typeface="Alexandria"/>
              <a:ea typeface="Times New Roman" panose="02020603050405020304" pitchFamily="18" charset="0"/>
              <a:cs typeface="Times New Roman" panose="02020603050405020304" pitchFamily="18" charset="0"/>
            </a:endParaRPr>
          </a:p>
          <a:p>
            <a:pPr marL="266700" marR="0" indent="0">
              <a:spcBef>
                <a:spcPts val="0"/>
              </a:spcBef>
              <a:spcAft>
                <a:spcPts val="0"/>
              </a:spcAft>
              <a:buNone/>
            </a:pPr>
            <a:r>
              <a:rPr lang="en-US" sz="2000" b="1" dirty="0">
                <a:solidFill>
                  <a:srgbClr val="000000"/>
                </a:solidFill>
                <a:effectLst/>
                <a:latin typeface="Alexandria"/>
                <a:ea typeface="Times New Roman" panose="02020603050405020304" pitchFamily="18" charset="0"/>
                <a:cs typeface="Times New Roman" panose="02020603050405020304" pitchFamily="18" charset="0"/>
              </a:rPr>
              <a:t>AFC = FC/Q</a:t>
            </a:r>
          </a:p>
          <a:p>
            <a:pPr marL="266700" marR="0" indent="0">
              <a:spcBef>
                <a:spcPts val="0"/>
              </a:spcBef>
              <a:spcAft>
                <a:spcPts val="0"/>
              </a:spcAft>
              <a:buNone/>
            </a:pPr>
            <a:r>
              <a:rPr lang="en-US" sz="2000" b="1" dirty="0">
                <a:solidFill>
                  <a:srgbClr val="000000"/>
                </a:solidFill>
                <a:latin typeface="Alexandria"/>
                <a:ea typeface="Times New Roman" panose="02020603050405020304" pitchFamily="18" charset="0"/>
                <a:cs typeface="Times New Roman" panose="02020603050405020304" pitchFamily="18" charset="0"/>
              </a:rPr>
              <a:t>AFC= ATC-AVC</a:t>
            </a:r>
            <a:endParaRPr lang="en-US" sz="2000" dirty="0">
              <a:effectLst/>
              <a:latin typeface="Alexandria"/>
              <a:ea typeface="Times New Roman" panose="02020603050405020304" pitchFamily="18" charset="0"/>
            </a:endParaRPr>
          </a:p>
          <a:p>
            <a:pPr marL="266700" marR="0" indent="0">
              <a:spcBef>
                <a:spcPts val="0"/>
              </a:spcBef>
              <a:spcAft>
                <a:spcPts val="0"/>
              </a:spcAft>
              <a:buNone/>
            </a:pPr>
            <a:endParaRPr lang="en-US" sz="2000" dirty="0">
              <a:effectLst/>
              <a:latin typeface="Alexandria"/>
              <a:ea typeface="Times New Roman" panose="02020603050405020304" pitchFamily="18" charset="0"/>
            </a:endParaRPr>
          </a:p>
          <a:p>
            <a:pPr marL="266700" marR="0" indent="0">
              <a:spcBef>
                <a:spcPts val="0"/>
              </a:spcBef>
              <a:spcAft>
                <a:spcPts val="0"/>
              </a:spcAft>
              <a:buNone/>
            </a:pPr>
            <a:endParaRPr lang="en-US" sz="2000" dirty="0">
              <a:effectLst/>
              <a:latin typeface="Alexandria"/>
              <a:ea typeface="Times New Roman" panose="02020603050405020304" pitchFamily="18" charset="0"/>
            </a:endParaRPr>
          </a:p>
          <a:p>
            <a:pPr marL="0" indent="0" algn="ctr">
              <a:spcBef>
                <a:spcPts val="0"/>
              </a:spcBef>
              <a:buNone/>
            </a:pPr>
            <a:endParaRPr lang="en-US" sz="2000" b="1" u="sng" dirty="0">
              <a:effectLst/>
              <a:latin typeface="Alexandria"/>
              <a:ea typeface="Calibri" panose="020F0502020204030204" pitchFamily="34" charset="0"/>
              <a:cs typeface="Times New Roman" panose="02020603050405020304" pitchFamily="18" charset="0"/>
            </a:endParaRPr>
          </a:p>
          <a:p>
            <a:pPr marL="0" indent="0" algn="ctr">
              <a:spcBef>
                <a:spcPts val="0"/>
              </a:spcBef>
              <a:buNone/>
            </a:pPr>
            <a:endParaRPr lang="en-US" sz="2000" b="1" u="sng" dirty="0">
              <a:effectLst/>
              <a:latin typeface="Alexandria"/>
              <a:ea typeface="Calibri" panose="020F0502020204030204" pitchFamily="34" charset="0"/>
              <a:cs typeface="Times New Roman" panose="02020603050405020304" pitchFamily="18" charset="0"/>
            </a:endParaRPr>
          </a:p>
          <a:p>
            <a:pPr marL="0" indent="0">
              <a:spcBef>
                <a:spcPts val="0"/>
              </a:spcBef>
              <a:buNone/>
            </a:pPr>
            <a:endParaRPr lang="en-US" sz="20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3671137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9855258" y="2881982"/>
            <a:ext cx="1142638" cy="1523519"/>
          </a:xfrm>
          <a:prstGeom prst="rect">
            <a:avLst/>
          </a:prstGeom>
        </p:spPr>
      </p:pic>
      <p:pic>
        <p:nvPicPr>
          <p:cNvPr id="6" name="Picture 5">
            <a:extLst>
              <a:ext uri="{FF2B5EF4-FFF2-40B4-BE49-F238E27FC236}">
                <a16:creationId xmlns:a16="http://schemas.microsoft.com/office/drawing/2014/main" id="{6206011C-9DF8-1E34-3ECC-6C30BC8842AC}"/>
              </a:ext>
            </a:extLst>
          </p:cNvPr>
          <p:cNvPicPr>
            <a:picLocks noChangeAspect="1"/>
          </p:cNvPicPr>
          <p:nvPr/>
        </p:nvPicPr>
        <p:blipFill rotWithShape="1">
          <a:blip r:embed="rId4"/>
          <a:srcRect l="43523" t="36559" r="17840" b="27666"/>
          <a:stretch/>
        </p:blipFill>
        <p:spPr>
          <a:xfrm>
            <a:off x="2057400" y="2095789"/>
            <a:ext cx="7515617" cy="3912540"/>
          </a:xfrm>
          <a:prstGeom prst="rect">
            <a:avLst/>
          </a:prstGeom>
        </p:spPr>
      </p:pic>
    </p:spTree>
    <p:extLst>
      <p:ext uri="{BB962C8B-B14F-4D97-AF65-F5344CB8AC3E}">
        <p14:creationId xmlns:p14="http://schemas.microsoft.com/office/powerpoint/2010/main" val="2316575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5"/>
            <a:ext cx="11569649"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ED83FE72-DA8A-3CED-84F0-1765ADA5FBCE}"/>
              </a:ext>
            </a:extLst>
          </p:cNvPr>
          <p:cNvSpPr txBox="1">
            <a:spLocks/>
          </p:cNvSpPr>
          <p:nvPr/>
        </p:nvSpPr>
        <p:spPr>
          <a:xfrm>
            <a:off x="942308" y="2441585"/>
            <a:ext cx="5543550" cy="35125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rPr>
              <a:t>A cost that can be easily adjusted is known as -----</a:t>
            </a:r>
            <a:endParaRPr lang="en-US" sz="2000" dirty="0">
              <a:solidFill>
                <a:srgbClr val="0070C0"/>
              </a:solidFill>
              <a:effectLst/>
              <a:latin typeface="Alexandria"/>
              <a:ea typeface="Times New Roman" panose="02020603050405020304" pitchFamily="18" charset="0"/>
            </a:endParaRPr>
          </a:p>
          <a:p>
            <a:pPr marL="0" indent="0">
              <a:spcBef>
                <a:spcPts val="0"/>
              </a:spcBef>
              <a:buNone/>
            </a:pPr>
            <a:r>
              <a:rPr lang="en-US" sz="2000" dirty="0">
                <a:effectLst/>
                <a:latin typeface="Alexandria"/>
                <a:ea typeface="Times New Roman" panose="02020603050405020304" pitchFamily="18" charset="0"/>
              </a:rPr>
              <a:t>total cost.</a:t>
            </a:r>
          </a:p>
          <a:p>
            <a:pPr marL="0" indent="0">
              <a:spcBef>
                <a:spcPts val="0"/>
              </a:spcBef>
              <a:buNone/>
            </a:pPr>
            <a:r>
              <a:rPr lang="en-US" sz="2000" b="1" u="sng" dirty="0">
                <a:effectLst/>
                <a:latin typeface="Alexandria"/>
                <a:ea typeface="Times New Roman" panose="02020603050405020304" pitchFamily="18" charset="0"/>
              </a:rPr>
              <a:t>variable cost.</a:t>
            </a:r>
            <a:endParaRPr lang="en-US" sz="2000" dirty="0">
              <a:effectLst/>
              <a:latin typeface="Alexandria"/>
              <a:ea typeface="Times New Roman" panose="02020603050405020304" pitchFamily="18" charset="0"/>
            </a:endParaRPr>
          </a:p>
          <a:p>
            <a:pPr marL="0" indent="0">
              <a:spcBef>
                <a:spcPts val="0"/>
              </a:spcBef>
              <a:buNone/>
            </a:pPr>
            <a:r>
              <a:rPr lang="en-US" sz="2000" dirty="0">
                <a:effectLst/>
                <a:latin typeface="Alexandria"/>
                <a:ea typeface="Times New Roman" panose="02020603050405020304" pitchFamily="18" charset="0"/>
              </a:rPr>
              <a:t>fixed cost.</a:t>
            </a:r>
          </a:p>
          <a:p>
            <a:pPr marL="0" indent="0">
              <a:spcBef>
                <a:spcPts val="0"/>
              </a:spcBef>
              <a:buNone/>
            </a:pPr>
            <a:r>
              <a:rPr lang="en-US" sz="2000" dirty="0">
                <a:effectLst/>
                <a:latin typeface="Alexandria"/>
                <a:ea typeface="Times New Roman" panose="02020603050405020304" pitchFamily="18" charset="0"/>
              </a:rPr>
              <a:t>average fixed cost.</a:t>
            </a:r>
          </a:p>
          <a:p>
            <a:pPr marL="0" marR="0" indent="0">
              <a:spcBef>
                <a:spcPts val="0"/>
              </a:spcBef>
              <a:spcAft>
                <a:spcPts val="0"/>
              </a:spcAft>
              <a:buNone/>
            </a:pPr>
            <a:r>
              <a:rPr lang="en-US" sz="2000" b="1" dirty="0">
                <a:solidFill>
                  <a:srgbClr val="FF0000"/>
                </a:solidFill>
                <a:effectLst/>
                <a:latin typeface="Alexandria"/>
                <a:ea typeface="Times New Roman" panose="02020603050405020304" pitchFamily="18" charset="0"/>
              </a:rPr>
              <a:t> </a:t>
            </a:r>
            <a:endParaRPr lang="en-US" sz="2000" dirty="0">
              <a:effectLst/>
              <a:latin typeface="Alexandria"/>
              <a:ea typeface="Times New Roman" panose="02020603050405020304" pitchFamily="18" charset="0"/>
            </a:endParaRP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rPr>
              <a:t>The short run is a time frame in which </a:t>
            </a:r>
            <a:endParaRPr lang="en-US" sz="20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A) the firm is not able to hire more workers. </a:t>
            </a:r>
          </a:p>
          <a:p>
            <a:pPr marL="0" marR="0" indent="0">
              <a:spcBef>
                <a:spcPts val="0"/>
              </a:spcBef>
              <a:spcAft>
                <a:spcPts val="0"/>
              </a:spcAft>
              <a:buNone/>
            </a:pPr>
            <a:r>
              <a:rPr lang="en-US" sz="2000" dirty="0">
                <a:effectLst/>
                <a:latin typeface="Alexandria"/>
                <a:ea typeface="Times New Roman" panose="02020603050405020304" pitchFamily="18" charset="0"/>
              </a:rPr>
              <a:t>B) the amount of output produced is fixed. </a:t>
            </a:r>
          </a:p>
          <a:p>
            <a:pPr marL="0" marR="0" indent="0">
              <a:spcBef>
                <a:spcPts val="0"/>
              </a:spcBef>
              <a:spcAft>
                <a:spcPts val="0"/>
              </a:spcAft>
              <a:buNone/>
            </a:pPr>
            <a:r>
              <a:rPr lang="en-US" sz="2000" dirty="0">
                <a:effectLst/>
                <a:latin typeface="Alexandria"/>
                <a:ea typeface="Times New Roman" panose="02020603050405020304" pitchFamily="18" charset="0"/>
              </a:rPr>
              <a:t>C) there is a shortage of most factors of production. </a:t>
            </a:r>
          </a:p>
          <a:p>
            <a:pPr marL="0" marR="0" indent="0">
              <a:spcBef>
                <a:spcPts val="0"/>
              </a:spcBef>
              <a:spcAft>
                <a:spcPts val="0"/>
              </a:spcAft>
              <a:buNone/>
            </a:pPr>
            <a:r>
              <a:rPr lang="en-US" sz="2000" b="1" u="sng" dirty="0">
                <a:effectLst/>
                <a:latin typeface="Alexandria"/>
                <a:ea typeface="Times New Roman" panose="02020603050405020304" pitchFamily="18" charset="0"/>
              </a:rPr>
              <a:t>D) at least one factor of production is fixed. </a:t>
            </a:r>
            <a:endParaRPr lang="en-US" sz="2000" dirty="0">
              <a:effectLst/>
              <a:latin typeface="Alexandria"/>
              <a:ea typeface="Times New Roman" panose="02020603050405020304" pitchFamily="18" charset="0"/>
            </a:endParaRPr>
          </a:p>
          <a:p>
            <a:pPr marL="0" indent="0">
              <a:spcBef>
                <a:spcPts val="0"/>
              </a:spcBef>
              <a:buNone/>
            </a:pPr>
            <a:endParaRPr lang="en-US" sz="20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7A73222A-7EF6-FFE2-FACF-CC79F6454D9A}"/>
              </a:ext>
            </a:extLst>
          </p:cNvPr>
          <p:cNvSpPr txBox="1"/>
          <p:nvPr/>
        </p:nvSpPr>
        <p:spPr>
          <a:xfrm>
            <a:off x="6095999" y="2455872"/>
            <a:ext cx="5281190" cy="3139321"/>
          </a:xfrm>
          <a:prstGeom prst="rect">
            <a:avLst/>
          </a:prstGeom>
          <a:noFill/>
        </p:spPr>
        <p:txBody>
          <a:bodyPr wrap="square">
            <a:spAutoFit/>
          </a:bodyPr>
          <a:lstStyle/>
          <a:p>
            <a:pPr algn="r" rtl="1"/>
            <a:r>
              <a:rPr lang="en-US" b="1" dirty="0" err="1">
                <a:solidFill>
                  <a:schemeClr val="accent1"/>
                </a:solidFill>
              </a:rPr>
              <a:t>التكلفة</a:t>
            </a:r>
            <a:r>
              <a:rPr lang="en-US" b="1" dirty="0">
                <a:solidFill>
                  <a:schemeClr val="accent1"/>
                </a:solidFill>
              </a:rPr>
              <a:t> </a:t>
            </a:r>
            <a:r>
              <a:rPr lang="en-US" b="1" dirty="0" err="1">
                <a:solidFill>
                  <a:schemeClr val="accent1"/>
                </a:solidFill>
              </a:rPr>
              <a:t>التي</a:t>
            </a:r>
            <a:r>
              <a:rPr lang="en-US" b="1" dirty="0">
                <a:solidFill>
                  <a:schemeClr val="accent1"/>
                </a:solidFill>
              </a:rPr>
              <a:t> </a:t>
            </a:r>
            <a:r>
              <a:rPr lang="en-US" b="1" dirty="0" err="1">
                <a:solidFill>
                  <a:schemeClr val="accent1"/>
                </a:solidFill>
              </a:rPr>
              <a:t>يمكن</a:t>
            </a:r>
            <a:r>
              <a:rPr lang="en-US" b="1" dirty="0">
                <a:solidFill>
                  <a:schemeClr val="accent1"/>
                </a:solidFill>
              </a:rPr>
              <a:t> </a:t>
            </a:r>
            <a:r>
              <a:rPr lang="en-US" b="1" dirty="0" err="1">
                <a:solidFill>
                  <a:schemeClr val="accent1"/>
                </a:solidFill>
              </a:rPr>
              <a:t>تعديلها</a:t>
            </a:r>
            <a:r>
              <a:rPr lang="en-US" b="1" dirty="0">
                <a:solidFill>
                  <a:schemeClr val="accent1"/>
                </a:solidFill>
              </a:rPr>
              <a:t> </a:t>
            </a:r>
            <a:r>
              <a:rPr lang="en-US" b="1" dirty="0" err="1">
                <a:solidFill>
                  <a:schemeClr val="accent1"/>
                </a:solidFill>
              </a:rPr>
              <a:t>بسهولة</a:t>
            </a:r>
            <a:r>
              <a:rPr lang="en-US" b="1" dirty="0">
                <a:solidFill>
                  <a:schemeClr val="accent1"/>
                </a:solidFill>
              </a:rPr>
              <a:t> </a:t>
            </a:r>
            <a:r>
              <a:rPr lang="en-US" b="1" dirty="0" err="1">
                <a:solidFill>
                  <a:schemeClr val="accent1"/>
                </a:solidFill>
              </a:rPr>
              <a:t>تُعرف</a:t>
            </a:r>
            <a:r>
              <a:rPr lang="en-US" b="1" dirty="0">
                <a:solidFill>
                  <a:schemeClr val="accent1"/>
                </a:solidFill>
              </a:rPr>
              <a:t> </a:t>
            </a:r>
            <a:r>
              <a:rPr lang="en-US" b="1" dirty="0" err="1">
                <a:solidFill>
                  <a:schemeClr val="accent1"/>
                </a:solidFill>
              </a:rPr>
              <a:t>باسم</a:t>
            </a:r>
            <a:r>
              <a:rPr lang="en-US" b="1" dirty="0">
                <a:solidFill>
                  <a:schemeClr val="accent1"/>
                </a:solidFill>
              </a:rPr>
              <a:t> -----</a:t>
            </a:r>
          </a:p>
          <a:p>
            <a:pPr algn="r" rtl="1"/>
            <a:r>
              <a:rPr lang="en-US" dirty="0" err="1"/>
              <a:t>التكلفة</a:t>
            </a:r>
            <a:r>
              <a:rPr lang="en-US" dirty="0"/>
              <a:t> </a:t>
            </a:r>
            <a:r>
              <a:rPr lang="en-US" dirty="0" err="1"/>
              <a:t>الإجمالية</a:t>
            </a:r>
            <a:r>
              <a:rPr lang="en-US" dirty="0"/>
              <a:t>.</a:t>
            </a:r>
          </a:p>
          <a:p>
            <a:pPr algn="r" rtl="1"/>
            <a:r>
              <a:rPr lang="en-US" b="1" u="sng" dirty="0" err="1"/>
              <a:t>التكلفة</a:t>
            </a:r>
            <a:r>
              <a:rPr lang="en-US" b="1" u="sng" dirty="0"/>
              <a:t> </a:t>
            </a:r>
            <a:r>
              <a:rPr lang="en-US" b="1" u="sng" dirty="0" err="1"/>
              <a:t>المتغيرة</a:t>
            </a:r>
            <a:r>
              <a:rPr lang="en-US" b="1" u="sng" dirty="0"/>
              <a:t>.</a:t>
            </a:r>
          </a:p>
          <a:p>
            <a:pPr algn="r" rtl="1"/>
            <a:r>
              <a:rPr lang="en-US" dirty="0" err="1"/>
              <a:t>التكلفة</a:t>
            </a:r>
            <a:r>
              <a:rPr lang="en-US" dirty="0"/>
              <a:t> </a:t>
            </a:r>
            <a:r>
              <a:rPr lang="en-US" dirty="0" err="1"/>
              <a:t>الثابتة</a:t>
            </a:r>
            <a:r>
              <a:rPr lang="en-US" dirty="0"/>
              <a:t>.</a:t>
            </a:r>
          </a:p>
          <a:p>
            <a:pPr algn="r" rtl="1"/>
            <a:r>
              <a:rPr lang="en-US" dirty="0" err="1"/>
              <a:t>التكلفة</a:t>
            </a:r>
            <a:r>
              <a:rPr lang="en-US" dirty="0"/>
              <a:t> </a:t>
            </a:r>
            <a:r>
              <a:rPr lang="en-US" dirty="0" err="1"/>
              <a:t>الثابتة</a:t>
            </a:r>
            <a:r>
              <a:rPr lang="en-US" dirty="0"/>
              <a:t> </a:t>
            </a:r>
            <a:r>
              <a:rPr lang="en-US" dirty="0" err="1"/>
              <a:t>المتوسطة</a:t>
            </a:r>
            <a:r>
              <a:rPr lang="en-US" dirty="0"/>
              <a:t>.</a:t>
            </a:r>
          </a:p>
          <a:p>
            <a:pPr algn="r" rtl="1"/>
            <a:endParaRPr lang="en-US" dirty="0"/>
          </a:p>
          <a:p>
            <a:pPr algn="r" rtl="1"/>
            <a:r>
              <a:rPr lang="en-US" b="1" dirty="0" err="1">
                <a:solidFill>
                  <a:schemeClr val="accent1"/>
                </a:solidFill>
              </a:rPr>
              <a:t>الأجل</a:t>
            </a:r>
            <a:r>
              <a:rPr lang="en-US" b="1" dirty="0">
                <a:solidFill>
                  <a:schemeClr val="accent1"/>
                </a:solidFill>
              </a:rPr>
              <a:t> </a:t>
            </a:r>
            <a:r>
              <a:rPr lang="en-US" b="1" dirty="0" err="1">
                <a:solidFill>
                  <a:schemeClr val="accent1"/>
                </a:solidFill>
              </a:rPr>
              <a:t>القصير</a:t>
            </a:r>
            <a:r>
              <a:rPr lang="en-US" b="1" dirty="0">
                <a:solidFill>
                  <a:schemeClr val="accent1"/>
                </a:solidFill>
              </a:rPr>
              <a:t> </a:t>
            </a:r>
            <a:r>
              <a:rPr lang="en-US" b="1" dirty="0" err="1">
                <a:solidFill>
                  <a:schemeClr val="accent1"/>
                </a:solidFill>
              </a:rPr>
              <a:t>هو</a:t>
            </a:r>
            <a:r>
              <a:rPr lang="en-US" b="1" dirty="0">
                <a:solidFill>
                  <a:schemeClr val="accent1"/>
                </a:solidFill>
              </a:rPr>
              <a:t> </a:t>
            </a:r>
            <a:r>
              <a:rPr lang="en-US" b="1" dirty="0" err="1">
                <a:solidFill>
                  <a:schemeClr val="accent1"/>
                </a:solidFill>
              </a:rPr>
              <a:t>إطار</a:t>
            </a:r>
            <a:r>
              <a:rPr lang="en-US" b="1" dirty="0">
                <a:solidFill>
                  <a:schemeClr val="accent1"/>
                </a:solidFill>
              </a:rPr>
              <a:t> </a:t>
            </a:r>
            <a:r>
              <a:rPr lang="en-US" b="1" dirty="0" err="1">
                <a:solidFill>
                  <a:schemeClr val="accent1"/>
                </a:solidFill>
              </a:rPr>
              <a:t>زمني</a:t>
            </a:r>
            <a:endParaRPr lang="en-US" b="1" dirty="0">
              <a:solidFill>
                <a:schemeClr val="accent1"/>
              </a:solidFill>
            </a:endParaRPr>
          </a:p>
          <a:p>
            <a:pPr algn="r" rtl="1"/>
            <a:r>
              <a:rPr lang="en-US" dirty="0"/>
              <a:t>أ) </a:t>
            </a:r>
            <a:r>
              <a:rPr lang="en-US" dirty="0" err="1"/>
              <a:t>لا</a:t>
            </a:r>
            <a:r>
              <a:rPr lang="en-US" dirty="0"/>
              <a:t> </a:t>
            </a:r>
            <a:r>
              <a:rPr lang="en-US" dirty="0" err="1"/>
              <a:t>تتمكن</a:t>
            </a:r>
            <a:r>
              <a:rPr lang="en-US" dirty="0"/>
              <a:t> </a:t>
            </a:r>
            <a:r>
              <a:rPr lang="en-US" dirty="0" err="1"/>
              <a:t>الشركة</a:t>
            </a:r>
            <a:r>
              <a:rPr lang="en-US" dirty="0"/>
              <a:t> </a:t>
            </a:r>
            <a:r>
              <a:rPr lang="en-US" dirty="0" err="1"/>
              <a:t>فيه</a:t>
            </a:r>
            <a:r>
              <a:rPr lang="en-US" dirty="0"/>
              <a:t> </a:t>
            </a:r>
            <a:r>
              <a:rPr lang="en-US" dirty="0" err="1"/>
              <a:t>من</a:t>
            </a:r>
            <a:r>
              <a:rPr lang="en-US" dirty="0"/>
              <a:t> </a:t>
            </a:r>
            <a:r>
              <a:rPr lang="en-US" dirty="0" err="1"/>
              <a:t>توظيف</a:t>
            </a:r>
            <a:r>
              <a:rPr lang="en-US" dirty="0"/>
              <a:t> </a:t>
            </a:r>
            <a:r>
              <a:rPr lang="en-US" dirty="0" err="1"/>
              <a:t>المزيد</a:t>
            </a:r>
            <a:r>
              <a:rPr lang="en-US" dirty="0"/>
              <a:t> </a:t>
            </a:r>
            <a:r>
              <a:rPr lang="en-US" dirty="0" err="1"/>
              <a:t>من</a:t>
            </a:r>
            <a:r>
              <a:rPr lang="en-US" dirty="0"/>
              <a:t> </a:t>
            </a:r>
            <a:r>
              <a:rPr lang="en-US" dirty="0" err="1"/>
              <a:t>العمال</a:t>
            </a:r>
            <a:r>
              <a:rPr lang="en-US" dirty="0"/>
              <a:t>.</a:t>
            </a:r>
          </a:p>
          <a:p>
            <a:pPr algn="r" rtl="1"/>
            <a:r>
              <a:rPr lang="en-US" dirty="0"/>
              <a:t>ب) </a:t>
            </a:r>
            <a:r>
              <a:rPr lang="en-US" dirty="0" err="1"/>
              <a:t>كمية</a:t>
            </a:r>
            <a:r>
              <a:rPr lang="en-US" dirty="0"/>
              <a:t> </a:t>
            </a:r>
            <a:r>
              <a:rPr lang="en-US" dirty="0" err="1"/>
              <a:t>الناتج</a:t>
            </a:r>
            <a:r>
              <a:rPr lang="en-US" dirty="0"/>
              <a:t> </a:t>
            </a:r>
            <a:r>
              <a:rPr lang="en-US" dirty="0" err="1"/>
              <a:t>المنتج</a:t>
            </a:r>
            <a:r>
              <a:rPr lang="en-US" dirty="0"/>
              <a:t> </a:t>
            </a:r>
            <a:r>
              <a:rPr lang="en-US" dirty="0" err="1"/>
              <a:t>ثابتة</a:t>
            </a:r>
            <a:r>
              <a:rPr lang="en-US" dirty="0"/>
              <a:t>.</a:t>
            </a:r>
          </a:p>
          <a:p>
            <a:pPr algn="r" rtl="1"/>
            <a:r>
              <a:rPr lang="en-US" dirty="0"/>
              <a:t>ج) </a:t>
            </a:r>
            <a:r>
              <a:rPr lang="en-US" dirty="0" err="1"/>
              <a:t>يوجد</a:t>
            </a:r>
            <a:r>
              <a:rPr lang="en-US" dirty="0"/>
              <a:t> </a:t>
            </a:r>
            <a:r>
              <a:rPr lang="en-US" dirty="0" err="1"/>
              <a:t>نقص</a:t>
            </a:r>
            <a:r>
              <a:rPr lang="en-US" dirty="0"/>
              <a:t> </a:t>
            </a:r>
            <a:r>
              <a:rPr lang="en-US" dirty="0" err="1"/>
              <a:t>في</a:t>
            </a:r>
            <a:r>
              <a:rPr lang="en-US" dirty="0"/>
              <a:t> </a:t>
            </a:r>
            <a:r>
              <a:rPr lang="en-US" dirty="0" err="1"/>
              <a:t>معظم</a:t>
            </a:r>
            <a:r>
              <a:rPr lang="en-US" dirty="0"/>
              <a:t> </a:t>
            </a:r>
            <a:r>
              <a:rPr lang="en-US" dirty="0" err="1"/>
              <a:t>عوامل</a:t>
            </a:r>
            <a:r>
              <a:rPr lang="en-US" dirty="0"/>
              <a:t> </a:t>
            </a:r>
            <a:r>
              <a:rPr lang="en-US" dirty="0" err="1"/>
              <a:t>الإنتاج</a:t>
            </a:r>
            <a:r>
              <a:rPr lang="en-US" dirty="0"/>
              <a:t>.</a:t>
            </a:r>
          </a:p>
          <a:p>
            <a:pPr algn="r" rtl="1"/>
            <a:r>
              <a:rPr lang="en-US" b="1" u="sng" dirty="0"/>
              <a:t>د) </a:t>
            </a:r>
            <a:r>
              <a:rPr lang="en-US" b="1" u="sng" dirty="0" err="1"/>
              <a:t>عامل</a:t>
            </a:r>
            <a:r>
              <a:rPr lang="en-US" b="1" u="sng" dirty="0"/>
              <a:t> </a:t>
            </a:r>
            <a:r>
              <a:rPr lang="en-US" b="1" u="sng" dirty="0" err="1"/>
              <a:t>إنتاج</a:t>
            </a:r>
            <a:r>
              <a:rPr lang="en-US" b="1" u="sng" dirty="0"/>
              <a:t> </a:t>
            </a:r>
            <a:r>
              <a:rPr lang="en-US" b="1" u="sng" dirty="0" err="1"/>
              <a:t>واحد</a:t>
            </a:r>
            <a:r>
              <a:rPr lang="en-US" b="1" u="sng" dirty="0"/>
              <a:t> </a:t>
            </a:r>
            <a:r>
              <a:rPr lang="en-US" b="1" u="sng" dirty="0" err="1"/>
              <a:t>على</a:t>
            </a:r>
            <a:r>
              <a:rPr lang="en-US" b="1" u="sng" dirty="0"/>
              <a:t> </a:t>
            </a:r>
            <a:r>
              <a:rPr lang="en-US" b="1" u="sng" dirty="0" err="1"/>
              <a:t>الأقل</a:t>
            </a:r>
            <a:r>
              <a:rPr lang="en-US" b="1" u="sng" dirty="0"/>
              <a:t> </a:t>
            </a:r>
            <a:r>
              <a:rPr lang="en-US" b="1" u="sng" dirty="0" err="1"/>
              <a:t>ثابت</a:t>
            </a:r>
            <a:r>
              <a:rPr lang="en-US" b="1" u="sng" dirty="0"/>
              <a:t>.</a:t>
            </a:r>
          </a:p>
        </p:txBody>
      </p:sp>
    </p:spTree>
    <p:extLst>
      <p:ext uri="{BB962C8B-B14F-4D97-AF65-F5344CB8AC3E}">
        <p14:creationId xmlns:p14="http://schemas.microsoft.com/office/powerpoint/2010/main" val="4134656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985EDDAF-A807-C72A-8CB1-D64F75E373A5}"/>
              </a:ext>
            </a:extLst>
          </p:cNvPr>
          <p:cNvSpPr txBox="1">
            <a:spLocks/>
          </p:cNvSpPr>
          <p:nvPr/>
        </p:nvSpPr>
        <p:spPr>
          <a:xfrm>
            <a:off x="942308" y="2313252"/>
            <a:ext cx="5284612" cy="35125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rPr>
              <a:t>The marginal cost (MC) curve intersects the </a:t>
            </a:r>
            <a:endParaRPr lang="en-US" sz="20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A) ATC, AVC, and AFC curves at their minimum points. </a:t>
            </a:r>
          </a:p>
          <a:p>
            <a:pPr marL="0" marR="0" indent="0">
              <a:spcBef>
                <a:spcPts val="0"/>
              </a:spcBef>
              <a:spcAft>
                <a:spcPts val="0"/>
              </a:spcAft>
              <a:buNone/>
            </a:pPr>
            <a:r>
              <a:rPr lang="en-US" sz="2000" dirty="0">
                <a:effectLst/>
                <a:latin typeface="Alexandria"/>
                <a:ea typeface="Times New Roman" panose="02020603050405020304" pitchFamily="18" charset="0"/>
              </a:rPr>
              <a:t>B) ATC and AFC curves at their minimum points. </a:t>
            </a:r>
          </a:p>
          <a:p>
            <a:pPr marL="0" marR="0" indent="0">
              <a:spcBef>
                <a:spcPts val="0"/>
              </a:spcBef>
              <a:spcAft>
                <a:spcPts val="0"/>
              </a:spcAft>
              <a:buNone/>
            </a:pPr>
            <a:r>
              <a:rPr lang="en-US" sz="2000" dirty="0">
                <a:effectLst/>
                <a:latin typeface="Alexandria"/>
                <a:ea typeface="Times New Roman" panose="02020603050405020304" pitchFamily="18" charset="0"/>
              </a:rPr>
              <a:t>C) AVC and AFC curves at their minimum points. </a:t>
            </a:r>
          </a:p>
          <a:p>
            <a:pPr marL="0" marR="0" indent="0">
              <a:spcBef>
                <a:spcPts val="0"/>
              </a:spcBef>
              <a:spcAft>
                <a:spcPts val="0"/>
              </a:spcAft>
              <a:buNone/>
            </a:pPr>
            <a:r>
              <a:rPr lang="en-US" sz="2000" b="1" u="sng" dirty="0">
                <a:effectLst/>
                <a:latin typeface="Alexandria"/>
                <a:ea typeface="Times New Roman" panose="02020603050405020304" pitchFamily="18" charset="0"/>
              </a:rPr>
              <a:t>D) ATC and AVC curves at their minimum points. </a:t>
            </a:r>
            <a:endParaRPr lang="en-US" sz="2000" dirty="0">
              <a:effectLst/>
              <a:latin typeface="Alexandria"/>
              <a:ea typeface="Times New Roman" panose="02020603050405020304" pitchFamily="18" charset="0"/>
            </a:endParaRPr>
          </a:p>
          <a:p>
            <a:pPr marL="0" marR="0" indent="0">
              <a:spcBef>
                <a:spcPts val="0"/>
              </a:spcBef>
              <a:spcAft>
                <a:spcPts val="0"/>
              </a:spcAft>
              <a:buNone/>
            </a:pPr>
            <a:r>
              <a:rPr lang="en-US" sz="2000" dirty="0">
                <a:solidFill>
                  <a:srgbClr val="44546A"/>
                </a:solidFill>
                <a:effectLst/>
                <a:latin typeface="Alexandria"/>
                <a:ea typeface="Times New Roman" panose="02020603050405020304" pitchFamily="18" charset="0"/>
              </a:rPr>
              <a:t> </a:t>
            </a:r>
            <a:endParaRPr lang="en-US" sz="2000" dirty="0">
              <a:effectLst/>
              <a:latin typeface="Alexandria"/>
              <a:ea typeface="Times New Roman" panose="02020603050405020304" pitchFamily="18" charset="0"/>
            </a:endParaRP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rPr>
              <a:t>If ATC is falling, then MC must be. </a:t>
            </a:r>
            <a:endParaRPr lang="en-US" sz="20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A) rising                            </a:t>
            </a:r>
          </a:p>
          <a:p>
            <a:pPr marL="0" marR="0" indent="0">
              <a:spcBef>
                <a:spcPts val="0"/>
              </a:spcBef>
              <a:spcAft>
                <a:spcPts val="0"/>
              </a:spcAft>
              <a:buNone/>
            </a:pPr>
            <a:r>
              <a:rPr lang="en-US" sz="2000" dirty="0">
                <a:effectLst/>
                <a:latin typeface="Alexandria"/>
                <a:ea typeface="Times New Roman" panose="02020603050405020304" pitchFamily="18" charset="0"/>
              </a:rPr>
              <a:t>B) falling. </a:t>
            </a:r>
          </a:p>
          <a:p>
            <a:pPr marL="0" marR="0" indent="0">
              <a:spcBef>
                <a:spcPts val="0"/>
              </a:spcBef>
              <a:spcAft>
                <a:spcPts val="0"/>
              </a:spcAft>
              <a:buNone/>
            </a:pPr>
            <a:r>
              <a:rPr lang="en-US" sz="2000" dirty="0">
                <a:effectLst/>
                <a:latin typeface="Alexandria"/>
                <a:ea typeface="Times New Roman" panose="02020603050405020304" pitchFamily="18" charset="0"/>
              </a:rPr>
              <a:t>C) equal to ATC.                </a:t>
            </a:r>
          </a:p>
          <a:p>
            <a:pPr marL="0" marR="0" indent="0">
              <a:spcBef>
                <a:spcPts val="0"/>
              </a:spcBef>
              <a:spcAft>
                <a:spcPts val="0"/>
              </a:spcAft>
              <a:buNone/>
            </a:pPr>
            <a:r>
              <a:rPr lang="en-US" sz="2000" b="1" u="sng" dirty="0">
                <a:effectLst/>
                <a:latin typeface="Alexandria"/>
                <a:ea typeface="Times New Roman" panose="02020603050405020304" pitchFamily="18" charset="0"/>
              </a:rPr>
              <a:t>D) above ATC.                     </a:t>
            </a:r>
            <a:endParaRPr lang="en-US" sz="2000" dirty="0">
              <a:effectLst/>
              <a:latin typeface="Alexandria"/>
              <a:ea typeface="Times New Roman" panose="02020603050405020304" pitchFamily="18" charset="0"/>
            </a:endParaRPr>
          </a:p>
          <a:p>
            <a:pPr marL="0" indent="0">
              <a:spcBef>
                <a:spcPts val="0"/>
              </a:spcBef>
              <a:buNone/>
            </a:pPr>
            <a:endParaRPr lang="en-US" sz="20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1D0C2160-D279-D951-B9A1-AFB1B845EAD1}"/>
              </a:ext>
            </a:extLst>
          </p:cNvPr>
          <p:cNvSpPr txBox="1"/>
          <p:nvPr/>
        </p:nvSpPr>
        <p:spPr>
          <a:xfrm>
            <a:off x="6551948" y="2313252"/>
            <a:ext cx="4501230" cy="3139321"/>
          </a:xfrm>
          <a:prstGeom prst="rect">
            <a:avLst/>
          </a:prstGeom>
          <a:noFill/>
        </p:spPr>
        <p:txBody>
          <a:bodyPr wrap="square">
            <a:spAutoFit/>
          </a:bodyPr>
          <a:lstStyle/>
          <a:p>
            <a:pPr algn="r" rtl="1"/>
            <a:r>
              <a:rPr lang="en-US" b="1" dirty="0" err="1">
                <a:solidFill>
                  <a:schemeClr val="accent1"/>
                </a:solidFill>
              </a:rPr>
              <a:t>يتقاطع</a:t>
            </a:r>
            <a:r>
              <a:rPr lang="en-US" b="1" dirty="0">
                <a:solidFill>
                  <a:schemeClr val="accent1"/>
                </a:solidFill>
              </a:rPr>
              <a:t> </a:t>
            </a:r>
            <a:r>
              <a:rPr lang="en-US" b="1" dirty="0" err="1">
                <a:solidFill>
                  <a:schemeClr val="accent1"/>
                </a:solidFill>
              </a:rPr>
              <a:t>منحنى</a:t>
            </a:r>
            <a:r>
              <a:rPr lang="en-US" b="1" dirty="0">
                <a:solidFill>
                  <a:schemeClr val="accent1"/>
                </a:solidFill>
              </a:rPr>
              <a:t> </a:t>
            </a:r>
            <a:r>
              <a:rPr lang="en-US" b="1" dirty="0" err="1">
                <a:solidFill>
                  <a:schemeClr val="accent1"/>
                </a:solidFill>
              </a:rPr>
              <a:t>التكلفة</a:t>
            </a:r>
            <a:r>
              <a:rPr lang="en-US" b="1" dirty="0">
                <a:solidFill>
                  <a:schemeClr val="accent1"/>
                </a:solidFill>
              </a:rPr>
              <a:t> </a:t>
            </a:r>
            <a:r>
              <a:rPr lang="ar-EG" b="1" dirty="0">
                <a:solidFill>
                  <a:schemeClr val="accent1"/>
                </a:solidFill>
              </a:rPr>
              <a:t>الحدية</a:t>
            </a:r>
            <a:r>
              <a:rPr lang="en-US" b="1" dirty="0">
                <a:solidFill>
                  <a:schemeClr val="accent1"/>
                </a:solidFill>
              </a:rPr>
              <a:t> (MC) </a:t>
            </a:r>
            <a:r>
              <a:rPr lang="en-US" b="1" dirty="0" err="1">
                <a:solidFill>
                  <a:schemeClr val="accent1"/>
                </a:solidFill>
              </a:rPr>
              <a:t>مع</a:t>
            </a:r>
            <a:r>
              <a:rPr lang="en-US" b="1" dirty="0">
                <a:solidFill>
                  <a:schemeClr val="accent1"/>
                </a:solidFill>
              </a:rPr>
              <a:t> </a:t>
            </a:r>
            <a:r>
              <a:rPr lang="en-US" b="1" dirty="0" err="1">
                <a:solidFill>
                  <a:schemeClr val="accent1"/>
                </a:solidFill>
              </a:rPr>
              <a:t>منحنيات</a:t>
            </a:r>
            <a:endParaRPr lang="en-US" b="1" dirty="0">
              <a:solidFill>
                <a:schemeClr val="accent1"/>
              </a:solidFill>
            </a:endParaRPr>
          </a:p>
          <a:p>
            <a:pPr algn="r" rtl="1"/>
            <a:r>
              <a:rPr lang="en-US" dirty="0"/>
              <a:t>ATC </a:t>
            </a:r>
            <a:r>
              <a:rPr lang="en-US" dirty="0" err="1"/>
              <a:t>وAVC</a:t>
            </a:r>
            <a:r>
              <a:rPr lang="en-US" dirty="0"/>
              <a:t> </a:t>
            </a:r>
            <a:r>
              <a:rPr lang="en-US" dirty="0" err="1"/>
              <a:t>وAFC</a:t>
            </a:r>
            <a:r>
              <a:rPr lang="en-US" dirty="0"/>
              <a:t> </a:t>
            </a:r>
            <a:r>
              <a:rPr lang="en-US" dirty="0" err="1"/>
              <a:t>عند</a:t>
            </a:r>
            <a:r>
              <a:rPr lang="en-US" dirty="0"/>
              <a:t> </a:t>
            </a:r>
            <a:r>
              <a:rPr lang="en-US" dirty="0" err="1"/>
              <a:t>نقاطها</a:t>
            </a:r>
            <a:r>
              <a:rPr lang="en-US" dirty="0"/>
              <a:t> </a:t>
            </a:r>
            <a:r>
              <a:rPr lang="en-US" dirty="0" err="1"/>
              <a:t>الدنيا</a:t>
            </a:r>
            <a:r>
              <a:rPr lang="en-US" dirty="0"/>
              <a:t>.</a:t>
            </a:r>
          </a:p>
          <a:p>
            <a:pPr algn="r" rtl="1"/>
            <a:r>
              <a:rPr lang="en-US" dirty="0"/>
              <a:t>B) </a:t>
            </a:r>
            <a:r>
              <a:rPr lang="en-US" dirty="0" err="1"/>
              <a:t>منحنيات</a:t>
            </a:r>
            <a:r>
              <a:rPr lang="en-US" dirty="0"/>
              <a:t> ATC </a:t>
            </a:r>
            <a:r>
              <a:rPr lang="en-US" dirty="0" err="1"/>
              <a:t>وAFC</a:t>
            </a:r>
            <a:r>
              <a:rPr lang="en-US" dirty="0"/>
              <a:t> </a:t>
            </a:r>
            <a:r>
              <a:rPr lang="en-US" dirty="0" err="1"/>
              <a:t>عند</a:t>
            </a:r>
            <a:r>
              <a:rPr lang="en-US" dirty="0"/>
              <a:t> </a:t>
            </a:r>
            <a:r>
              <a:rPr lang="en-US" dirty="0" err="1"/>
              <a:t>نقاطها</a:t>
            </a:r>
            <a:r>
              <a:rPr lang="en-US" dirty="0"/>
              <a:t> </a:t>
            </a:r>
            <a:r>
              <a:rPr lang="en-US" dirty="0" err="1"/>
              <a:t>الدنيا</a:t>
            </a:r>
            <a:r>
              <a:rPr lang="en-US" dirty="0"/>
              <a:t>.</a:t>
            </a:r>
          </a:p>
          <a:p>
            <a:pPr algn="r" rtl="1"/>
            <a:r>
              <a:rPr lang="en-US" dirty="0"/>
              <a:t>C) </a:t>
            </a:r>
            <a:r>
              <a:rPr lang="en-US" dirty="0" err="1"/>
              <a:t>منحنيات</a:t>
            </a:r>
            <a:r>
              <a:rPr lang="en-US" dirty="0"/>
              <a:t> AVC </a:t>
            </a:r>
            <a:r>
              <a:rPr lang="en-US" dirty="0" err="1"/>
              <a:t>وAFC</a:t>
            </a:r>
            <a:r>
              <a:rPr lang="en-US" dirty="0"/>
              <a:t> </a:t>
            </a:r>
            <a:r>
              <a:rPr lang="en-US" dirty="0" err="1"/>
              <a:t>عند</a:t>
            </a:r>
            <a:r>
              <a:rPr lang="en-US" dirty="0"/>
              <a:t> </a:t>
            </a:r>
            <a:r>
              <a:rPr lang="en-US" dirty="0" err="1"/>
              <a:t>نقاطها</a:t>
            </a:r>
            <a:r>
              <a:rPr lang="en-US" dirty="0"/>
              <a:t> </a:t>
            </a:r>
            <a:r>
              <a:rPr lang="en-US" dirty="0" err="1"/>
              <a:t>الدنيا</a:t>
            </a:r>
            <a:r>
              <a:rPr lang="en-US" dirty="0"/>
              <a:t>.</a:t>
            </a:r>
          </a:p>
          <a:p>
            <a:pPr algn="r" rtl="1"/>
            <a:r>
              <a:rPr lang="en-US" b="1" u="sng" dirty="0"/>
              <a:t>D) </a:t>
            </a:r>
            <a:r>
              <a:rPr lang="en-US" b="1" u="sng" dirty="0" err="1"/>
              <a:t>منحنيات</a:t>
            </a:r>
            <a:r>
              <a:rPr lang="en-US" b="1" u="sng" dirty="0"/>
              <a:t> ATC </a:t>
            </a:r>
            <a:r>
              <a:rPr lang="en-US" b="1" u="sng" dirty="0" err="1"/>
              <a:t>وAVC</a:t>
            </a:r>
            <a:r>
              <a:rPr lang="en-US" b="1" u="sng" dirty="0"/>
              <a:t> </a:t>
            </a:r>
            <a:r>
              <a:rPr lang="en-US" b="1" u="sng" dirty="0" err="1"/>
              <a:t>عند</a:t>
            </a:r>
            <a:r>
              <a:rPr lang="en-US" b="1" u="sng" dirty="0"/>
              <a:t> </a:t>
            </a:r>
            <a:r>
              <a:rPr lang="en-US" b="1" u="sng" dirty="0" err="1"/>
              <a:t>نقاطها</a:t>
            </a:r>
            <a:r>
              <a:rPr lang="en-US" b="1" u="sng" dirty="0"/>
              <a:t> </a:t>
            </a:r>
            <a:r>
              <a:rPr lang="en-US" b="1" u="sng" dirty="0" err="1"/>
              <a:t>الدنيا</a:t>
            </a:r>
            <a:r>
              <a:rPr lang="en-US" b="1" u="sng" dirty="0"/>
              <a:t>.</a:t>
            </a:r>
          </a:p>
          <a:p>
            <a:pPr algn="r" rtl="1"/>
            <a:endParaRPr lang="en-US" dirty="0"/>
          </a:p>
          <a:p>
            <a:pPr algn="r" rtl="1"/>
            <a:r>
              <a:rPr lang="en-US" b="1" dirty="0" err="1">
                <a:solidFill>
                  <a:schemeClr val="accent1"/>
                </a:solidFill>
              </a:rPr>
              <a:t>إذا</a:t>
            </a:r>
            <a:r>
              <a:rPr lang="en-US" b="1" dirty="0">
                <a:solidFill>
                  <a:schemeClr val="accent1"/>
                </a:solidFill>
              </a:rPr>
              <a:t> </a:t>
            </a:r>
            <a:r>
              <a:rPr lang="en-US" b="1" dirty="0" err="1">
                <a:solidFill>
                  <a:schemeClr val="accent1"/>
                </a:solidFill>
              </a:rPr>
              <a:t>كانت</a:t>
            </a:r>
            <a:r>
              <a:rPr lang="en-US" b="1" dirty="0">
                <a:solidFill>
                  <a:schemeClr val="accent1"/>
                </a:solidFill>
              </a:rPr>
              <a:t> ATC </a:t>
            </a:r>
            <a:r>
              <a:rPr lang="en-US" b="1" dirty="0" err="1">
                <a:solidFill>
                  <a:schemeClr val="accent1"/>
                </a:solidFill>
              </a:rPr>
              <a:t>في</a:t>
            </a:r>
            <a:r>
              <a:rPr lang="en-US" b="1" dirty="0">
                <a:solidFill>
                  <a:schemeClr val="accent1"/>
                </a:solidFill>
              </a:rPr>
              <a:t> </a:t>
            </a:r>
            <a:r>
              <a:rPr lang="en-US" b="1" dirty="0" err="1">
                <a:solidFill>
                  <a:schemeClr val="accent1"/>
                </a:solidFill>
              </a:rPr>
              <a:t>انخفاض</a:t>
            </a:r>
            <a:r>
              <a:rPr lang="en-US" b="1" dirty="0">
                <a:solidFill>
                  <a:schemeClr val="accent1"/>
                </a:solidFill>
              </a:rPr>
              <a:t>، </a:t>
            </a:r>
            <a:r>
              <a:rPr lang="en-US" b="1" dirty="0" err="1">
                <a:solidFill>
                  <a:schemeClr val="accent1"/>
                </a:solidFill>
              </a:rPr>
              <a:t>فيجب</a:t>
            </a:r>
            <a:r>
              <a:rPr lang="en-US" b="1" dirty="0">
                <a:solidFill>
                  <a:schemeClr val="accent1"/>
                </a:solidFill>
              </a:rPr>
              <a:t> </a:t>
            </a:r>
            <a:r>
              <a:rPr lang="en-US" b="1" dirty="0" err="1">
                <a:solidFill>
                  <a:schemeClr val="accent1"/>
                </a:solidFill>
              </a:rPr>
              <a:t>أن</a:t>
            </a:r>
            <a:r>
              <a:rPr lang="en-US" b="1" dirty="0">
                <a:solidFill>
                  <a:schemeClr val="accent1"/>
                </a:solidFill>
              </a:rPr>
              <a:t> </a:t>
            </a:r>
            <a:r>
              <a:rPr lang="en-US" b="1" dirty="0" err="1">
                <a:solidFill>
                  <a:schemeClr val="accent1"/>
                </a:solidFill>
              </a:rPr>
              <a:t>تكون</a:t>
            </a:r>
            <a:r>
              <a:rPr lang="en-US" b="1" dirty="0">
                <a:solidFill>
                  <a:schemeClr val="accent1"/>
                </a:solidFill>
              </a:rPr>
              <a:t> MC </a:t>
            </a:r>
            <a:r>
              <a:rPr lang="en-US" b="1" dirty="0" err="1">
                <a:solidFill>
                  <a:schemeClr val="accent1"/>
                </a:solidFill>
              </a:rPr>
              <a:t>في</a:t>
            </a:r>
            <a:r>
              <a:rPr lang="en-US" b="1" dirty="0">
                <a:solidFill>
                  <a:schemeClr val="accent1"/>
                </a:solidFill>
              </a:rPr>
              <a:t> </a:t>
            </a:r>
            <a:endParaRPr lang="ar-EG" b="1" dirty="0">
              <a:solidFill>
                <a:schemeClr val="accent1"/>
              </a:solidFill>
            </a:endParaRPr>
          </a:p>
          <a:p>
            <a:pPr algn="r" rtl="1"/>
            <a:r>
              <a:rPr lang="en-US" dirty="0"/>
              <a:t>A) </a:t>
            </a:r>
            <a:r>
              <a:rPr lang="ar-EG" dirty="0"/>
              <a:t>صعود</a:t>
            </a:r>
            <a:endParaRPr lang="en-US" dirty="0"/>
          </a:p>
          <a:p>
            <a:pPr algn="r" rtl="1"/>
            <a:r>
              <a:rPr lang="en-US" dirty="0"/>
              <a:t>B) </a:t>
            </a:r>
            <a:r>
              <a:rPr lang="ar-EG" dirty="0"/>
              <a:t>هبوط</a:t>
            </a:r>
            <a:endParaRPr lang="en-US" dirty="0"/>
          </a:p>
          <a:p>
            <a:pPr algn="r" rtl="1"/>
            <a:r>
              <a:rPr lang="en-US" dirty="0"/>
              <a:t>C) </a:t>
            </a:r>
            <a:r>
              <a:rPr lang="en-US" dirty="0" err="1"/>
              <a:t>مساوية</a:t>
            </a:r>
            <a:r>
              <a:rPr lang="en-US" dirty="0"/>
              <a:t> لـ ATC.</a:t>
            </a:r>
          </a:p>
          <a:p>
            <a:pPr algn="r" rtl="1"/>
            <a:r>
              <a:rPr lang="en-US" b="1" u="sng" dirty="0"/>
              <a:t>D) </a:t>
            </a:r>
            <a:r>
              <a:rPr lang="en-US" b="1" u="sng" dirty="0" err="1"/>
              <a:t>أعلى</a:t>
            </a:r>
            <a:r>
              <a:rPr lang="en-US" b="1" u="sng" dirty="0"/>
              <a:t> </a:t>
            </a:r>
            <a:r>
              <a:rPr lang="en-US" b="1" u="sng" dirty="0" err="1"/>
              <a:t>من</a:t>
            </a:r>
            <a:r>
              <a:rPr lang="en-US" b="1" u="sng" dirty="0"/>
              <a:t> ATC.</a:t>
            </a:r>
          </a:p>
        </p:txBody>
      </p:sp>
    </p:spTree>
    <p:extLst>
      <p:ext uri="{BB962C8B-B14F-4D97-AF65-F5344CB8AC3E}">
        <p14:creationId xmlns:p14="http://schemas.microsoft.com/office/powerpoint/2010/main" val="3850277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0E2FCD05-3741-BB43-14F5-18A199351007}"/>
              </a:ext>
            </a:extLst>
          </p:cNvPr>
          <p:cNvSpPr txBox="1">
            <a:spLocks/>
          </p:cNvSpPr>
          <p:nvPr/>
        </p:nvSpPr>
        <p:spPr>
          <a:xfrm>
            <a:off x="1130095" y="2278031"/>
            <a:ext cx="5318534" cy="42675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At that amount of output were diminishing marginal returns first sets in,</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effectLst/>
                <a:latin typeface="Alexandria"/>
                <a:ea typeface="Times New Roman" panose="02020603050405020304" pitchFamily="18" charset="0"/>
              </a:rPr>
              <a:t>A) average product begins to decrease.</a:t>
            </a:r>
          </a:p>
          <a:p>
            <a:pPr marL="0" marR="0" indent="0">
              <a:spcBef>
                <a:spcPts val="0"/>
              </a:spcBef>
              <a:spcAft>
                <a:spcPts val="0"/>
              </a:spcAft>
              <a:buNone/>
            </a:pPr>
            <a:r>
              <a:rPr lang="en-US" sz="1800" dirty="0">
                <a:effectLst/>
                <a:latin typeface="Alexandria"/>
                <a:ea typeface="Times New Roman" panose="02020603050405020304" pitchFamily="18" charset="0"/>
              </a:rPr>
              <a:t>B) total product begins to decrease.</a:t>
            </a:r>
          </a:p>
          <a:p>
            <a:pPr marL="0" marR="0" indent="0">
              <a:spcBef>
                <a:spcPts val="0"/>
              </a:spcBef>
              <a:spcAft>
                <a:spcPts val="0"/>
              </a:spcAft>
              <a:buNone/>
            </a:pPr>
            <a:r>
              <a:rPr lang="en-US" sz="1800" dirty="0">
                <a:effectLst/>
                <a:latin typeface="Alexandria"/>
                <a:ea typeface="Times New Roman" panose="02020603050405020304" pitchFamily="18" charset="0"/>
              </a:rPr>
              <a:t>C) marginal cost begins to decrease.</a:t>
            </a:r>
          </a:p>
          <a:p>
            <a:pPr marL="0" marR="0" indent="0">
              <a:spcBef>
                <a:spcPts val="0"/>
              </a:spcBef>
              <a:spcAft>
                <a:spcPts val="0"/>
              </a:spcAft>
              <a:buNone/>
            </a:pPr>
            <a:r>
              <a:rPr lang="en-US" sz="1800" b="1" u="sng" dirty="0">
                <a:effectLst/>
                <a:latin typeface="Alexandria"/>
                <a:ea typeface="Times New Roman" panose="02020603050405020304" pitchFamily="18" charset="0"/>
              </a:rPr>
              <a:t>D) marginal product begins to decrease.</a:t>
            </a:r>
            <a:endParaRPr lang="en-US" sz="1800" dirty="0">
              <a:effectLst/>
              <a:latin typeface="Alexandria"/>
              <a:ea typeface="Times New Roman" panose="02020603050405020304" pitchFamily="18" charset="0"/>
            </a:endParaRPr>
          </a:p>
          <a:p>
            <a:pPr marL="0" marR="0" indent="0">
              <a:spcBef>
                <a:spcPts val="0"/>
              </a:spcBef>
              <a:spcAft>
                <a:spcPts val="0"/>
              </a:spcAft>
              <a:buNone/>
            </a:pPr>
            <a:r>
              <a:rPr lang="en-US" sz="1800" dirty="0">
                <a:effectLst/>
                <a:latin typeface="Alexandria"/>
                <a:ea typeface="Times New Roman" panose="0202060305040502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Which one of the following statements is correct?</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effectLst/>
                <a:latin typeface="Alexandria"/>
                <a:ea typeface="Times New Roman" panose="02020603050405020304" pitchFamily="18" charset="0"/>
                <a:cs typeface="Times-Roman"/>
              </a:rPr>
              <a:t>A) When marginal product is increasing, average product is decreasing.</a:t>
            </a:r>
            <a:endParaRPr lang="en-US" sz="1800" dirty="0">
              <a:effectLst/>
              <a:latin typeface="Alexandria"/>
              <a:ea typeface="Times New Roman" panose="02020603050405020304" pitchFamily="18" charset="0"/>
            </a:endParaRPr>
          </a:p>
          <a:p>
            <a:pPr marL="0" marR="0" indent="0">
              <a:spcBef>
                <a:spcPts val="0"/>
              </a:spcBef>
              <a:spcAft>
                <a:spcPts val="0"/>
              </a:spcAft>
              <a:buNone/>
            </a:pPr>
            <a:r>
              <a:rPr lang="en-US" sz="1800" dirty="0">
                <a:effectLst/>
                <a:latin typeface="Alexandria"/>
                <a:ea typeface="Times New Roman" panose="02020603050405020304" pitchFamily="18" charset="0"/>
                <a:cs typeface="Times-Roman"/>
              </a:rPr>
              <a:t>B) When average product is less than zero, marginal product is positive.</a:t>
            </a:r>
            <a:endParaRPr lang="en-US" sz="1800" dirty="0">
              <a:effectLst/>
              <a:latin typeface="Alexandria"/>
              <a:ea typeface="Times New Roman" panose="02020603050405020304" pitchFamily="18" charset="0"/>
            </a:endParaRPr>
          </a:p>
          <a:p>
            <a:pPr marL="0" marR="0" indent="0">
              <a:spcBef>
                <a:spcPts val="0"/>
              </a:spcBef>
              <a:spcAft>
                <a:spcPts val="0"/>
              </a:spcAft>
              <a:buNone/>
            </a:pPr>
            <a:r>
              <a:rPr lang="en-US" sz="1800" b="1" u="sng" dirty="0">
                <a:effectLst/>
                <a:latin typeface="Alexandria"/>
                <a:ea typeface="Times New Roman" panose="02020603050405020304" pitchFamily="18" charset="0"/>
                <a:cs typeface="Times-Roman"/>
              </a:rPr>
              <a:t>C) When marginal product is increasing and greater than average product, average product is increasing.</a:t>
            </a:r>
            <a:endParaRPr lang="en-US" sz="1800" dirty="0">
              <a:effectLst/>
              <a:latin typeface="Alexandria"/>
              <a:ea typeface="Times New Roman" panose="02020603050405020304" pitchFamily="18" charset="0"/>
            </a:endParaRPr>
          </a:p>
          <a:p>
            <a:pPr marL="0" marR="0" indent="0">
              <a:spcBef>
                <a:spcPts val="0"/>
              </a:spcBef>
              <a:spcAft>
                <a:spcPts val="0"/>
              </a:spcAft>
              <a:buNone/>
            </a:pPr>
            <a:r>
              <a:rPr lang="en-US" sz="1800" dirty="0">
                <a:effectLst/>
                <a:latin typeface="Alexandria"/>
                <a:ea typeface="Times New Roman" panose="02020603050405020304" pitchFamily="18" charset="0"/>
                <a:cs typeface="Times-Roman"/>
              </a:rPr>
              <a:t>D) When marginal product is zero, total product is at its minimum.</a:t>
            </a:r>
            <a:endParaRPr lang="en-US" sz="1800" dirty="0">
              <a:effectLst/>
              <a:latin typeface="Alexandria"/>
              <a:ea typeface="Times New Roman" panose="02020603050405020304" pitchFamily="18" charset="0"/>
            </a:endParaRPr>
          </a:p>
          <a:p>
            <a:pPr marL="0" indent="0">
              <a:spcBef>
                <a:spcPts val="0"/>
              </a:spcBef>
              <a:buNone/>
            </a:pPr>
            <a:endParaRPr lang="en-US" sz="18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1800" dirty="0">
              <a:effectLst/>
              <a:latin typeface="Alexandria"/>
              <a:ea typeface="Times New Roman" panose="0202060305040502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6" name="Content Placeholder 2">
            <a:extLst>
              <a:ext uri="{FF2B5EF4-FFF2-40B4-BE49-F238E27FC236}">
                <a16:creationId xmlns:a16="http://schemas.microsoft.com/office/drawing/2014/main" id="{600D0DEA-C0B3-EA26-426A-317AAE8017B8}"/>
              </a:ext>
            </a:extLst>
          </p:cNvPr>
          <p:cNvSpPr txBox="1">
            <a:spLocks/>
          </p:cNvSpPr>
          <p:nvPr/>
        </p:nvSpPr>
        <p:spPr>
          <a:xfrm>
            <a:off x="6448629" y="2381002"/>
            <a:ext cx="4844130" cy="35125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spcBef>
                <a:spcPts val="0"/>
              </a:spcBef>
              <a:buNone/>
            </a:pPr>
            <a:r>
              <a:rPr lang="ar-EG" sz="1800" b="1" dirty="0">
                <a:solidFill>
                  <a:schemeClr val="accent1"/>
                </a:solidFill>
                <a:effectLst/>
                <a:latin typeface="Alexandria"/>
                <a:ea typeface="Times New Roman" panose="02020603050405020304" pitchFamily="18" charset="0"/>
              </a:rPr>
              <a:t>عند هذا القدر من الإنتاج، يبدأ تناقص المنفعة الحدية أولاً، عندما----</a:t>
            </a:r>
          </a:p>
          <a:p>
            <a:pPr marL="0" indent="0" algn="r" rtl="1">
              <a:spcBef>
                <a:spcPts val="0"/>
              </a:spcBef>
              <a:buNone/>
            </a:pPr>
            <a:r>
              <a:rPr lang="ar-EG" sz="1800" dirty="0">
                <a:effectLst/>
                <a:latin typeface="Alexandria"/>
                <a:ea typeface="Times New Roman" panose="02020603050405020304" pitchFamily="18" charset="0"/>
              </a:rPr>
              <a:t>أ) يبدأ متوسط ​​الناتج في الانخفاض.</a:t>
            </a:r>
          </a:p>
          <a:p>
            <a:pPr marL="0" indent="0" algn="r" rtl="1">
              <a:spcBef>
                <a:spcPts val="0"/>
              </a:spcBef>
              <a:buNone/>
            </a:pPr>
            <a:r>
              <a:rPr lang="ar-EG" sz="1800" dirty="0">
                <a:effectLst/>
                <a:latin typeface="Alexandria"/>
                <a:ea typeface="Times New Roman" panose="02020603050405020304" pitchFamily="18" charset="0"/>
              </a:rPr>
              <a:t>ب) يبدأ إجمالي الناتج في الانخفاض.</a:t>
            </a:r>
          </a:p>
          <a:p>
            <a:pPr marL="0" indent="0" algn="r" rtl="1">
              <a:spcBef>
                <a:spcPts val="0"/>
              </a:spcBef>
              <a:buNone/>
            </a:pPr>
            <a:r>
              <a:rPr lang="ar-EG" sz="1800" dirty="0">
                <a:effectLst/>
                <a:latin typeface="Alexandria"/>
                <a:ea typeface="Times New Roman" panose="02020603050405020304" pitchFamily="18" charset="0"/>
              </a:rPr>
              <a:t>ج) تبدأ التكلفة الحدية في الانخفاض.</a:t>
            </a:r>
          </a:p>
          <a:p>
            <a:pPr marL="0" indent="0" algn="r" rtl="1">
              <a:spcBef>
                <a:spcPts val="0"/>
              </a:spcBef>
              <a:buNone/>
            </a:pPr>
            <a:r>
              <a:rPr lang="ar-EG" sz="1800" b="1" u="sng" dirty="0">
                <a:effectLst/>
                <a:latin typeface="Alexandria"/>
                <a:ea typeface="Times New Roman" panose="02020603050405020304" pitchFamily="18" charset="0"/>
              </a:rPr>
              <a:t>د) يبدأ الإنتاج الحدي في الانخفاض.</a:t>
            </a:r>
          </a:p>
          <a:p>
            <a:pPr marL="0" indent="0" algn="r" rtl="1">
              <a:spcBef>
                <a:spcPts val="0"/>
              </a:spcBef>
              <a:buNone/>
            </a:pPr>
            <a:endParaRPr lang="ar-EG" sz="1800" dirty="0">
              <a:effectLst/>
              <a:latin typeface="Alexandria"/>
              <a:ea typeface="Times New Roman" panose="02020603050405020304" pitchFamily="18" charset="0"/>
            </a:endParaRPr>
          </a:p>
          <a:p>
            <a:pPr marL="0" indent="0" algn="r" rtl="1">
              <a:spcBef>
                <a:spcPts val="0"/>
              </a:spcBef>
              <a:buNone/>
            </a:pPr>
            <a:r>
              <a:rPr lang="ar-EG" sz="1800" b="1" dirty="0">
                <a:solidFill>
                  <a:schemeClr val="accent1"/>
                </a:solidFill>
                <a:effectLst/>
                <a:latin typeface="Alexandria"/>
                <a:ea typeface="Times New Roman" panose="02020603050405020304" pitchFamily="18" charset="0"/>
              </a:rPr>
              <a:t>أي من العبارات التالية صحيحة؟</a:t>
            </a:r>
          </a:p>
          <a:p>
            <a:pPr marL="0" indent="0" algn="r" rtl="1">
              <a:spcBef>
                <a:spcPts val="0"/>
              </a:spcBef>
              <a:buNone/>
            </a:pPr>
            <a:r>
              <a:rPr lang="ar-EG" sz="1800" dirty="0">
                <a:effectLst/>
                <a:latin typeface="Alexandria"/>
                <a:ea typeface="Times New Roman" panose="02020603050405020304" pitchFamily="18" charset="0"/>
              </a:rPr>
              <a:t>أ) عندما يتزايد الإنتاج الحدي ، يتناقص متوسط ​​الناتج.</a:t>
            </a:r>
          </a:p>
          <a:p>
            <a:pPr marL="0" indent="0" algn="r" rtl="1">
              <a:spcBef>
                <a:spcPts val="0"/>
              </a:spcBef>
              <a:buNone/>
            </a:pPr>
            <a:r>
              <a:rPr lang="ar-EG" sz="1800" dirty="0">
                <a:effectLst/>
                <a:latin typeface="Alexandria"/>
                <a:ea typeface="Times New Roman" panose="02020603050405020304" pitchFamily="18" charset="0"/>
              </a:rPr>
              <a:t>ب) عندما يكون متوسط ​​الناتج أقل من الصفر، يكون الإنتاج الحدي موجبًا.  </a:t>
            </a:r>
          </a:p>
          <a:p>
            <a:pPr marL="0" indent="0" algn="r" rtl="1">
              <a:spcBef>
                <a:spcPts val="0"/>
              </a:spcBef>
              <a:buNone/>
            </a:pPr>
            <a:r>
              <a:rPr lang="ar-EG" sz="1800" b="1" u="sng" dirty="0">
                <a:effectLst/>
                <a:latin typeface="Alexandria"/>
                <a:ea typeface="Times New Roman" panose="02020603050405020304" pitchFamily="18" charset="0"/>
              </a:rPr>
              <a:t>ج) عندما يتزايد الإنتاج الحدي ويكون أكبر من متوسط ​​الناتج، يتزايد متوسط ​​الناتج. </a:t>
            </a:r>
          </a:p>
          <a:p>
            <a:pPr marL="0" indent="0" algn="r" rtl="1">
              <a:spcBef>
                <a:spcPts val="0"/>
              </a:spcBef>
              <a:buNone/>
            </a:pPr>
            <a:r>
              <a:rPr lang="ar-EG" sz="1800" dirty="0">
                <a:effectLst/>
                <a:latin typeface="Alexandria"/>
                <a:ea typeface="Times New Roman" panose="02020603050405020304" pitchFamily="18" charset="0"/>
              </a:rPr>
              <a:t>د) عندما يكون الإنتاج الحدي صفرًا، يكون إجمالي الناتج عند أدنى مستوياته.</a:t>
            </a:r>
            <a:endParaRPr lang="en-US" sz="1800" dirty="0">
              <a:effectLst/>
              <a:latin typeface="Alexandria"/>
              <a:ea typeface="Times New Roman" panose="0202060305040502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2145507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5"/>
            <a:ext cx="11672815"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1B0C40E4-D090-CF41-F2CB-AF60893658A1}"/>
              </a:ext>
            </a:extLst>
          </p:cNvPr>
          <p:cNvSpPr txBox="1">
            <a:spLocks/>
          </p:cNvSpPr>
          <p:nvPr/>
        </p:nvSpPr>
        <p:spPr>
          <a:xfrm>
            <a:off x="614363" y="2223738"/>
            <a:ext cx="5194187" cy="413412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r>
              <a:rPr lang="en-US" sz="1800" b="1" dirty="0">
                <a:solidFill>
                  <a:srgbClr val="0070C0"/>
                </a:solidFill>
                <a:effectLst/>
                <a:latin typeface="Alexandria"/>
                <a:ea typeface="Times New Roman" panose="02020603050405020304" pitchFamily="18" charset="0"/>
              </a:rPr>
              <a:t>Diminishing marginal returns occur when the marginal product of an additional worker is </a:t>
            </a:r>
            <a:r>
              <a:rPr lang="ar-EG" sz="1800" b="1" dirty="0">
                <a:solidFill>
                  <a:srgbClr val="0070C0"/>
                </a:solidFill>
                <a:effectLst/>
                <a:latin typeface="Alexandria"/>
                <a:ea typeface="Times New Roman" panose="02020603050405020304" pitchFamily="18" charset="0"/>
              </a:rPr>
              <a:t>---</a:t>
            </a:r>
            <a:endParaRPr lang="en-US" sz="18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1800" dirty="0">
                <a:effectLst/>
                <a:latin typeface="Alexandria"/>
                <a:ea typeface="Times New Roman" panose="02020603050405020304" pitchFamily="18" charset="0"/>
              </a:rPr>
              <a:t>less than zero.</a:t>
            </a:r>
          </a:p>
          <a:p>
            <a:pPr marL="342900" marR="0" lvl="0" indent="-342900">
              <a:spcBef>
                <a:spcPts val="0"/>
              </a:spcBef>
              <a:spcAft>
                <a:spcPts val="0"/>
              </a:spcAft>
              <a:buFont typeface="+mj-lt"/>
              <a:buAutoNum type="alphaUcPeriod"/>
            </a:pPr>
            <a:r>
              <a:rPr lang="en-US" sz="1800" b="1" u="sng" dirty="0">
                <a:effectLst/>
                <a:latin typeface="Alexandria"/>
                <a:ea typeface="Times New Roman" panose="02020603050405020304" pitchFamily="18" charset="0"/>
              </a:rPr>
              <a:t>less than the marginal product of the previous worker.</a:t>
            </a:r>
          </a:p>
          <a:p>
            <a:pPr marL="342900" marR="0" lvl="0" indent="-342900">
              <a:spcBef>
                <a:spcPts val="0"/>
              </a:spcBef>
              <a:spcAft>
                <a:spcPts val="0"/>
              </a:spcAft>
              <a:buFont typeface="+mj-lt"/>
              <a:buAutoNum type="alphaUcPeriod"/>
            </a:pPr>
            <a:r>
              <a:rPr lang="en-US" sz="1800" dirty="0">
                <a:effectLst/>
                <a:latin typeface="Alexandria"/>
                <a:ea typeface="Times New Roman" panose="02020603050405020304" pitchFamily="18" charset="0"/>
              </a:rPr>
              <a:t>equal to the marginal product of the previous worker.</a:t>
            </a:r>
          </a:p>
          <a:p>
            <a:pPr marL="342900" marR="0" lvl="0" indent="-342900">
              <a:spcBef>
                <a:spcPts val="0"/>
              </a:spcBef>
              <a:spcAft>
                <a:spcPts val="0"/>
              </a:spcAft>
              <a:buFont typeface="+mj-lt"/>
              <a:buAutoNum type="alphaUcPeriod"/>
            </a:pPr>
            <a:r>
              <a:rPr lang="en-US" sz="1800" dirty="0">
                <a:effectLst/>
                <a:latin typeface="Alexandria"/>
                <a:ea typeface="Times New Roman" panose="02020603050405020304" pitchFamily="18" charset="0"/>
              </a:rPr>
              <a:t>greater than the marginal product of the previous worker.</a:t>
            </a:r>
          </a:p>
          <a:p>
            <a:pPr marL="0" indent="0">
              <a:spcBef>
                <a:spcPts val="0"/>
              </a:spcBef>
              <a:buNone/>
            </a:pPr>
            <a:endParaRPr lang="en-US" sz="1800" dirty="0">
              <a:effectLst/>
              <a:latin typeface="Alexandria"/>
              <a:ea typeface="Times New Roman" panose="02020603050405020304" pitchFamily="18" charset="0"/>
            </a:endParaRPr>
          </a:p>
          <a:p>
            <a:pPr marL="0" marR="0">
              <a:spcBef>
                <a:spcPts val="0"/>
              </a:spcBef>
              <a:spcAft>
                <a:spcPts val="0"/>
              </a:spcAft>
            </a:pPr>
            <a:r>
              <a:rPr lang="en-US" sz="1800" b="1" dirty="0">
                <a:solidFill>
                  <a:srgbClr val="0070C0"/>
                </a:solidFill>
                <a:effectLst/>
                <a:latin typeface="Alexandria"/>
                <a:ea typeface="Times New Roman" panose="02020603050405020304" pitchFamily="18" charset="0"/>
              </a:rPr>
              <a:t>When the average product is greater than the marginal product, then the average product is </a:t>
            </a:r>
            <a:endParaRPr lang="en-US" sz="18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1800" dirty="0">
                <a:effectLst/>
                <a:latin typeface="Alexandria"/>
                <a:ea typeface="Times New Roman" panose="02020603050405020304" pitchFamily="18" charset="0"/>
              </a:rPr>
              <a:t>equal to zero.</a:t>
            </a:r>
          </a:p>
          <a:p>
            <a:pPr marL="342900" marR="0" lvl="0" indent="-342900">
              <a:spcBef>
                <a:spcPts val="0"/>
              </a:spcBef>
              <a:spcAft>
                <a:spcPts val="0"/>
              </a:spcAft>
              <a:buFont typeface="+mj-lt"/>
              <a:buAutoNum type="alphaUcPeriod"/>
            </a:pPr>
            <a:r>
              <a:rPr lang="en-US" sz="1800" b="1" u="sng" dirty="0">
                <a:effectLst/>
                <a:latin typeface="Alexandria"/>
                <a:ea typeface="Times New Roman" panose="02020603050405020304" pitchFamily="18" charset="0"/>
              </a:rPr>
              <a:t>falling.</a:t>
            </a:r>
          </a:p>
          <a:p>
            <a:pPr marL="342900" marR="0" lvl="0" indent="-342900">
              <a:spcBef>
                <a:spcPts val="0"/>
              </a:spcBef>
              <a:spcAft>
                <a:spcPts val="0"/>
              </a:spcAft>
              <a:buFont typeface="+mj-lt"/>
              <a:buAutoNum type="alphaUcPeriod"/>
            </a:pPr>
            <a:r>
              <a:rPr lang="en-US" sz="1800" dirty="0">
                <a:effectLst/>
                <a:latin typeface="Alexandria"/>
                <a:ea typeface="Times New Roman" panose="02020603050405020304" pitchFamily="18" charset="0"/>
              </a:rPr>
              <a:t>not changing.</a:t>
            </a:r>
          </a:p>
          <a:p>
            <a:pPr marL="342900" marR="0" lvl="0" indent="-342900">
              <a:spcBef>
                <a:spcPts val="0"/>
              </a:spcBef>
              <a:spcAft>
                <a:spcPts val="0"/>
              </a:spcAft>
              <a:buFont typeface="+mj-lt"/>
              <a:buAutoNum type="alphaUcPeriod"/>
            </a:pPr>
            <a:r>
              <a:rPr lang="en-US" sz="1800" dirty="0">
                <a:effectLst/>
                <a:latin typeface="Alexandria"/>
                <a:ea typeface="Times New Roman" panose="02020603050405020304" pitchFamily="18" charset="0"/>
              </a:rPr>
              <a:t>rising.</a:t>
            </a:r>
          </a:p>
          <a:p>
            <a:pPr marL="0" indent="0">
              <a:spcBef>
                <a:spcPts val="0"/>
              </a:spcBef>
              <a:buNone/>
            </a:pPr>
            <a:endParaRPr lang="en-US" sz="1800" dirty="0">
              <a:effectLst/>
              <a:latin typeface="Alexandria"/>
              <a:ea typeface="Times New Roman" panose="0202060305040502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204AD2D2-779B-DD5B-D4D2-AFA5D00979BB}"/>
              </a:ext>
            </a:extLst>
          </p:cNvPr>
          <p:cNvSpPr txBox="1"/>
          <p:nvPr/>
        </p:nvSpPr>
        <p:spPr>
          <a:xfrm>
            <a:off x="6016738" y="2280903"/>
            <a:ext cx="5718062" cy="3416320"/>
          </a:xfrm>
          <a:prstGeom prst="rect">
            <a:avLst/>
          </a:prstGeom>
          <a:noFill/>
        </p:spPr>
        <p:txBody>
          <a:bodyPr wrap="square">
            <a:spAutoFit/>
          </a:bodyPr>
          <a:lstStyle/>
          <a:p>
            <a:pPr algn="r" rtl="1"/>
            <a:r>
              <a:rPr lang="ar-EG" b="1" dirty="0">
                <a:solidFill>
                  <a:schemeClr val="accent1"/>
                </a:solidFill>
              </a:rPr>
              <a:t>ي</a:t>
            </a:r>
            <a:r>
              <a:rPr lang="en-US" b="1" dirty="0" err="1">
                <a:solidFill>
                  <a:schemeClr val="accent1"/>
                </a:solidFill>
              </a:rPr>
              <a:t>حدث</a:t>
            </a:r>
            <a:r>
              <a:rPr lang="en-US" b="1" dirty="0">
                <a:solidFill>
                  <a:schemeClr val="accent1"/>
                </a:solidFill>
              </a:rPr>
              <a:t> </a:t>
            </a:r>
            <a:r>
              <a:rPr lang="ar-EG" b="1" dirty="0">
                <a:solidFill>
                  <a:schemeClr val="accent1"/>
                </a:solidFill>
              </a:rPr>
              <a:t>الإنتاج الحدي </a:t>
            </a:r>
            <a:r>
              <a:rPr lang="en-US" b="1" dirty="0" err="1">
                <a:solidFill>
                  <a:schemeClr val="accent1"/>
                </a:solidFill>
              </a:rPr>
              <a:t>المتناقص</a:t>
            </a:r>
            <a:r>
              <a:rPr lang="en-US" b="1" dirty="0">
                <a:solidFill>
                  <a:schemeClr val="accent1"/>
                </a:solidFill>
              </a:rPr>
              <a:t> </a:t>
            </a:r>
            <a:r>
              <a:rPr lang="en-US" b="1" dirty="0" err="1">
                <a:solidFill>
                  <a:schemeClr val="accent1"/>
                </a:solidFill>
              </a:rPr>
              <a:t>عندما</a:t>
            </a:r>
            <a:r>
              <a:rPr lang="en-US" b="1" dirty="0">
                <a:solidFill>
                  <a:schemeClr val="accent1"/>
                </a:solidFill>
              </a:rPr>
              <a:t> </a:t>
            </a:r>
            <a:r>
              <a:rPr lang="en-US" b="1" dirty="0" err="1">
                <a:solidFill>
                  <a:schemeClr val="accent1"/>
                </a:solidFill>
              </a:rPr>
              <a:t>يكون</a:t>
            </a:r>
            <a:r>
              <a:rPr lang="en-US" b="1" dirty="0">
                <a:solidFill>
                  <a:schemeClr val="accent1"/>
                </a:solidFill>
              </a:rPr>
              <a:t> </a:t>
            </a:r>
            <a:r>
              <a:rPr lang="en-US" b="1" dirty="0" err="1">
                <a:solidFill>
                  <a:schemeClr val="accent1"/>
                </a:solidFill>
              </a:rPr>
              <a:t>الناتج</a:t>
            </a:r>
            <a:r>
              <a:rPr lang="en-US" b="1" dirty="0">
                <a:solidFill>
                  <a:schemeClr val="accent1"/>
                </a:solidFill>
              </a:rPr>
              <a:t> </a:t>
            </a:r>
            <a:r>
              <a:rPr lang="ar-EG" b="1" dirty="0">
                <a:solidFill>
                  <a:schemeClr val="accent1"/>
                </a:solidFill>
              </a:rPr>
              <a:t>الحدي</a:t>
            </a:r>
            <a:r>
              <a:rPr lang="en-US" b="1" dirty="0">
                <a:solidFill>
                  <a:schemeClr val="accent1"/>
                </a:solidFill>
              </a:rPr>
              <a:t> </a:t>
            </a:r>
            <a:r>
              <a:rPr lang="en-US" b="1" dirty="0" err="1">
                <a:solidFill>
                  <a:schemeClr val="accent1"/>
                </a:solidFill>
              </a:rPr>
              <a:t>لعامل</a:t>
            </a:r>
            <a:r>
              <a:rPr lang="en-US" b="1" dirty="0">
                <a:solidFill>
                  <a:schemeClr val="accent1"/>
                </a:solidFill>
              </a:rPr>
              <a:t> </a:t>
            </a:r>
            <a:r>
              <a:rPr lang="en-US" b="1" dirty="0" err="1">
                <a:solidFill>
                  <a:schemeClr val="accent1"/>
                </a:solidFill>
              </a:rPr>
              <a:t>إضافي</a:t>
            </a:r>
            <a:r>
              <a:rPr lang="ar-EG" b="1" dirty="0">
                <a:solidFill>
                  <a:schemeClr val="accent1"/>
                </a:solidFill>
              </a:rPr>
              <a:t>--</a:t>
            </a:r>
            <a:endParaRPr lang="en-US" b="1" dirty="0">
              <a:solidFill>
                <a:schemeClr val="accent1"/>
              </a:solidFill>
            </a:endParaRPr>
          </a:p>
          <a:p>
            <a:pPr algn="r" rtl="1"/>
            <a:r>
              <a:rPr lang="en-US" dirty="0" err="1"/>
              <a:t>أقل</a:t>
            </a:r>
            <a:r>
              <a:rPr lang="en-US" dirty="0"/>
              <a:t> </a:t>
            </a:r>
            <a:r>
              <a:rPr lang="en-US" dirty="0" err="1"/>
              <a:t>من</a:t>
            </a:r>
            <a:r>
              <a:rPr lang="en-US" dirty="0"/>
              <a:t> </a:t>
            </a:r>
            <a:r>
              <a:rPr lang="en-US" dirty="0" err="1"/>
              <a:t>الصفر</a:t>
            </a:r>
            <a:r>
              <a:rPr lang="en-US" dirty="0"/>
              <a:t>.</a:t>
            </a:r>
          </a:p>
          <a:p>
            <a:pPr algn="r" rtl="1"/>
            <a:r>
              <a:rPr lang="en-US" b="1" u="sng" dirty="0" err="1"/>
              <a:t>أقل</a:t>
            </a:r>
            <a:r>
              <a:rPr lang="en-US" b="1" u="sng" dirty="0"/>
              <a:t> </a:t>
            </a:r>
            <a:r>
              <a:rPr lang="en-US" b="1" u="sng" dirty="0" err="1"/>
              <a:t>من</a:t>
            </a:r>
            <a:r>
              <a:rPr lang="en-US" b="1" u="sng" dirty="0"/>
              <a:t> </a:t>
            </a:r>
            <a:r>
              <a:rPr lang="en-US" b="1" u="sng" dirty="0" err="1"/>
              <a:t>الناتج</a:t>
            </a:r>
            <a:r>
              <a:rPr lang="en-US" b="1" u="sng" dirty="0"/>
              <a:t> </a:t>
            </a:r>
            <a:r>
              <a:rPr lang="ar-EG" b="1" u="sng" dirty="0"/>
              <a:t>الحدي</a:t>
            </a:r>
            <a:r>
              <a:rPr lang="en-US" b="1" u="sng" dirty="0"/>
              <a:t> </a:t>
            </a:r>
            <a:r>
              <a:rPr lang="en-US" b="1" u="sng" dirty="0" err="1"/>
              <a:t>للعامل</a:t>
            </a:r>
            <a:r>
              <a:rPr lang="en-US" b="1" u="sng" dirty="0"/>
              <a:t> </a:t>
            </a:r>
            <a:r>
              <a:rPr lang="en-US" b="1" u="sng" dirty="0" err="1"/>
              <a:t>السابق</a:t>
            </a:r>
            <a:r>
              <a:rPr lang="en-US" b="1" u="sng" dirty="0"/>
              <a:t>.</a:t>
            </a:r>
          </a:p>
          <a:p>
            <a:pPr algn="r" rtl="1"/>
            <a:r>
              <a:rPr lang="en-US" dirty="0" err="1"/>
              <a:t>مساوٍ</a:t>
            </a:r>
            <a:r>
              <a:rPr lang="en-US" dirty="0"/>
              <a:t> </a:t>
            </a:r>
            <a:r>
              <a:rPr lang="en-US" dirty="0" err="1"/>
              <a:t>للناتج</a:t>
            </a:r>
            <a:r>
              <a:rPr lang="en-US" dirty="0"/>
              <a:t> </a:t>
            </a:r>
            <a:r>
              <a:rPr lang="ar-EG" dirty="0"/>
              <a:t>الحدي</a:t>
            </a:r>
            <a:r>
              <a:rPr lang="en-US" dirty="0"/>
              <a:t> </a:t>
            </a:r>
            <a:r>
              <a:rPr lang="en-US" dirty="0" err="1"/>
              <a:t>للعامل</a:t>
            </a:r>
            <a:r>
              <a:rPr lang="en-US" dirty="0"/>
              <a:t> </a:t>
            </a:r>
            <a:r>
              <a:rPr lang="en-US" dirty="0" err="1"/>
              <a:t>السابق</a:t>
            </a:r>
            <a:r>
              <a:rPr lang="en-US" dirty="0"/>
              <a:t>.</a:t>
            </a:r>
          </a:p>
          <a:p>
            <a:pPr algn="r" rtl="1"/>
            <a:r>
              <a:rPr lang="en-US" dirty="0" err="1"/>
              <a:t>أكبر</a:t>
            </a:r>
            <a:r>
              <a:rPr lang="en-US" dirty="0"/>
              <a:t> </a:t>
            </a:r>
            <a:r>
              <a:rPr lang="en-US" dirty="0" err="1"/>
              <a:t>من</a:t>
            </a:r>
            <a:r>
              <a:rPr lang="en-US" dirty="0"/>
              <a:t> </a:t>
            </a:r>
            <a:r>
              <a:rPr lang="en-US" dirty="0" err="1"/>
              <a:t>الناتج</a:t>
            </a:r>
            <a:r>
              <a:rPr lang="en-US" dirty="0"/>
              <a:t> </a:t>
            </a:r>
            <a:r>
              <a:rPr lang="ar-EG" dirty="0"/>
              <a:t>الحدي</a:t>
            </a:r>
            <a:r>
              <a:rPr lang="en-US" dirty="0"/>
              <a:t> </a:t>
            </a:r>
            <a:r>
              <a:rPr lang="en-US" dirty="0" err="1"/>
              <a:t>للعامل</a:t>
            </a:r>
            <a:r>
              <a:rPr lang="en-US" dirty="0"/>
              <a:t> </a:t>
            </a:r>
            <a:r>
              <a:rPr lang="en-US" dirty="0" err="1"/>
              <a:t>السابق</a:t>
            </a:r>
            <a:r>
              <a:rPr lang="en-US" dirty="0"/>
              <a:t>.</a:t>
            </a:r>
          </a:p>
          <a:p>
            <a:pPr algn="r" rtl="1"/>
            <a:endParaRPr lang="en-US" dirty="0"/>
          </a:p>
          <a:p>
            <a:pPr algn="r" rtl="1"/>
            <a:r>
              <a:rPr lang="en-US" b="1" dirty="0" err="1">
                <a:solidFill>
                  <a:schemeClr val="accent1"/>
                </a:solidFill>
              </a:rPr>
              <a:t>عندما</a:t>
            </a:r>
            <a:r>
              <a:rPr lang="en-US" b="1" dirty="0">
                <a:solidFill>
                  <a:schemeClr val="accent1"/>
                </a:solidFill>
              </a:rPr>
              <a:t> </a:t>
            </a:r>
            <a:r>
              <a:rPr lang="en-US" b="1" dirty="0" err="1">
                <a:solidFill>
                  <a:schemeClr val="accent1"/>
                </a:solidFill>
              </a:rPr>
              <a:t>يكون</a:t>
            </a:r>
            <a:r>
              <a:rPr lang="en-US" b="1" dirty="0">
                <a:solidFill>
                  <a:schemeClr val="accent1"/>
                </a:solidFill>
              </a:rPr>
              <a:t> </a:t>
            </a:r>
            <a:r>
              <a:rPr lang="en-US" b="1" dirty="0" err="1">
                <a:solidFill>
                  <a:schemeClr val="accent1"/>
                </a:solidFill>
              </a:rPr>
              <a:t>الناتج</a:t>
            </a:r>
            <a:r>
              <a:rPr lang="en-US" b="1" dirty="0">
                <a:solidFill>
                  <a:schemeClr val="accent1"/>
                </a:solidFill>
              </a:rPr>
              <a:t> </a:t>
            </a:r>
            <a:r>
              <a:rPr lang="en-US" b="1" dirty="0" err="1">
                <a:solidFill>
                  <a:schemeClr val="accent1"/>
                </a:solidFill>
              </a:rPr>
              <a:t>المتوسط</a:t>
            </a:r>
            <a:r>
              <a:rPr lang="en-US" b="1" dirty="0">
                <a:solidFill>
                  <a:schemeClr val="accent1"/>
                </a:solidFill>
              </a:rPr>
              <a:t> ​​</a:t>
            </a:r>
            <a:r>
              <a:rPr lang="en-US" b="1" dirty="0" err="1">
                <a:solidFill>
                  <a:schemeClr val="accent1"/>
                </a:solidFill>
              </a:rPr>
              <a:t>أكبر</a:t>
            </a:r>
            <a:r>
              <a:rPr lang="en-US" b="1" dirty="0">
                <a:solidFill>
                  <a:schemeClr val="accent1"/>
                </a:solidFill>
              </a:rPr>
              <a:t> </a:t>
            </a:r>
            <a:r>
              <a:rPr lang="en-US" b="1" dirty="0" err="1">
                <a:solidFill>
                  <a:schemeClr val="accent1"/>
                </a:solidFill>
              </a:rPr>
              <a:t>من</a:t>
            </a:r>
            <a:r>
              <a:rPr lang="en-US" b="1" dirty="0">
                <a:solidFill>
                  <a:schemeClr val="accent1"/>
                </a:solidFill>
              </a:rPr>
              <a:t> </a:t>
            </a:r>
            <a:r>
              <a:rPr lang="en-US" b="1" dirty="0" err="1">
                <a:solidFill>
                  <a:schemeClr val="accent1"/>
                </a:solidFill>
              </a:rPr>
              <a:t>الناتج</a:t>
            </a:r>
            <a:r>
              <a:rPr lang="en-US" b="1" dirty="0">
                <a:solidFill>
                  <a:schemeClr val="accent1"/>
                </a:solidFill>
              </a:rPr>
              <a:t> </a:t>
            </a:r>
            <a:r>
              <a:rPr lang="ar-EG" b="1" dirty="0">
                <a:solidFill>
                  <a:schemeClr val="accent1"/>
                </a:solidFill>
              </a:rPr>
              <a:t>الحدي</a:t>
            </a:r>
            <a:r>
              <a:rPr lang="en-US" b="1" dirty="0">
                <a:solidFill>
                  <a:schemeClr val="accent1"/>
                </a:solidFill>
              </a:rPr>
              <a:t>، </a:t>
            </a:r>
            <a:r>
              <a:rPr lang="en-US" b="1" dirty="0" err="1">
                <a:solidFill>
                  <a:schemeClr val="accent1"/>
                </a:solidFill>
              </a:rPr>
              <a:t>فإن</a:t>
            </a:r>
            <a:r>
              <a:rPr lang="en-US" b="1" dirty="0">
                <a:solidFill>
                  <a:schemeClr val="accent1"/>
                </a:solidFill>
              </a:rPr>
              <a:t> </a:t>
            </a:r>
            <a:r>
              <a:rPr lang="en-US" b="1" dirty="0" err="1">
                <a:solidFill>
                  <a:schemeClr val="accent1"/>
                </a:solidFill>
              </a:rPr>
              <a:t>الناتج</a:t>
            </a:r>
            <a:r>
              <a:rPr lang="ar-EG" b="1" dirty="0">
                <a:solidFill>
                  <a:schemeClr val="accent1"/>
                </a:solidFill>
              </a:rPr>
              <a:t> </a:t>
            </a:r>
            <a:r>
              <a:rPr lang="en-US" b="1" dirty="0" err="1">
                <a:solidFill>
                  <a:schemeClr val="accent1"/>
                </a:solidFill>
              </a:rPr>
              <a:t>المتوسط</a:t>
            </a:r>
            <a:r>
              <a:rPr lang="en-US" b="1" dirty="0">
                <a:solidFill>
                  <a:schemeClr val="accent1"/>
                </a:solidFill>
              </a:rPr>
              <a:t> ​​</a:t>
            </a:r>
            <a:r>
              <a:rPr lang="en-US" b="1" dirty="0" err="1">
                <a:solidFill>
                  <a:schemeClr val="accent1"/>
                </a:solidFill>
              </a:rPr>
              <a:t>يكون</a:t>
            </a:r>
            <a:r>
              <a:rPr lang="ar-EG" b="1" dirty="0">
                <a:solidFill>
                  <a:schemeClr val="accent1"/>
                </a:solidFill>
              </a:rPr>
              <a:t>-----</a:t>
            </a:r>
            <a:endParaRPr lang="en-US" b="1" dirty="0">
              <a:solidFill>
                <a:schemeClr val="accent1"/>
              </a:solidFill>
            </a:endParaRPr>
          </a:p>
          <a:p>
            <a:pPr algn="r" rtl="1"/>
            <a:r>
              <a:rPr lang="en-US" dirty="0" err="1"/>
              <a:t>يساوي</a:t>
            </a:r>
            <a:r>
              <a:rPr lang="en-US" dirty="0"/>
              <a:t> </a:t>
            </a:r>
            <a:r>
              <a:rPr lang="en-US" dirty="0" err="1"/>
              <a:t>الصفر</a:t>
            </a:r>
            <a:r>
              <a:rPr lang="en-US" dirty="0"/>
              <a:t>.</a:t>
            </a:r>
          </a:p>
          <a:p>
            <a:pPr algn="r" rtl="1"/>
            <a:r>
              <a:rPr lang="en-US" b="1" u="sng" dirty="0" err="1"/>
              <a:t>متراجع</a:t>
            </a:r>
            <a:r>
              <a:rPr lang="en-US" b="1" u="sng" dirty="0"/>
              <a:t>.</a:t>
            </a:r>
          </a:p>
          <a:p>
            <a:pPr algn="r" rtl="1"/>
            <a:r>
              <a:rPr lang="en-US" dirty="0" err="1"/>
              <a:t>لا</a:t>
            </a:r>
            <a:r>
              <a:rPr lang="en-US" dirty="0"/>
              <a:t> </a:t>
            </a:r>
            <a:r>
              <a:rPr lang="en-US" dirty="0" err="1"/>
              <a:t>يتغير</a:t>
            </a:r>
            <a:r>
              <a:rPr lang="en-US" dirty="0"/>
              <a:t>.</a:t>
            </a:r>
          </a:p>
          <a:p>
            <a:pPr algn="r" rtl="1"/>
            <a:r>
              <a:rPr lang="en-US" dirty="0" err="1"/>
              <a:t>مرتفع</a:t>
            </a:r>
            <a:r>
              <a:rPr lang="en-US" dirty="0"/>
              <a:t>.</a:t>
            </a:r>
          </a:p>
        </p:txBody>
      </p:sp>
    </p:spTree>
    <p:extLst>
      <p:ext uri="{BB962C8B-B14F-4D97-AF65-F5344CB8AC3E}">
        <p14:creationId xmlns:p14="http://schemas.microsoft.com/office/powerpoint/2010/main" val="2670651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D490C732-DC01-9B38-42E1-A2DDFFEA8B2E}"/>
              </a:ext>
            </a:extLst>
          </p:cNvPr>
          <p:cNvSpPr txBox="1">
            <a:spLocks/>
          </p:cNvSpPr>
          <p:nvPr/>
        </p:nvSpPr>
        <p:spPr>
          <a:xfrm>
            <a:off x="1135905" y="2322388"/>
            <a:ext cx="5427487" cy="35125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Implicit costs are: </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effectLst/>
                <a:latin typeface="Alexandria"/>
                <a:ea typeface="Times New Roman" panose="02020603050405020304" pitchFamily="18" charset="0"/>
              </a:rPr>
              <a:t>A) equal to total fixed costs. </a:t>
            </a:r>
          </a:p>
          <a:p>
            <a:pPr marL="0" marR="0" indent="0">
              <a:spcBef>
                <a:spcPts val="0"/>
              </a:spcBef>
              <a:spcAft>
                <a:spcPts val="0"/>
              </a:spcAft>
              <a:buNone/>
            </a:pPr>
            <a:r>
              <a:rPr lang="en-US" sz="1800" dirty="0">
                <a:effectLst/>
                <a:latin typeface="Alexandria"/>
                <a:ea typeface="Times New Roman" panose="02020603050405020304" pitchFamily="18" charset="0"/>
              </a:rPr>
              <a:t>B) comprised entirely of variable costs. </a:t>
            </a:r>
          </a:p>
          <a:p>
            <a:pPr marL="0" marR="0" indent="0">
              <a:spcBef>
                <a:spcPts val="0"/>
              </a:spcBef>
              <a:spcAft>
                <a:spcPts val="0"/>
              </a:spcAft>
              <a:buNone/>
            </a:pPr>
            <a:r>
              <a:rPr lang="en-US" sz="1800" b="1" u="sng" dirty="0">
                <a:effectLst/>
                <a:latin typeface="Alexandria"/>
                <a:ea typeface="Times New Roman" panose="02020603050405020304" pitchFamily="18" charset="0"/>
              </a:rPr>
              <a:t>C) "payments" for self-employed resources. </a:t>
            </a:r>
          </a:p>
          <a:p>
            <a:pPr marL="0" marR="0" indent="0">
              <a:spcBef>
                <a:spcPts val="0"/>
              </a:spcBef>
              <a:spcAft>
                <a:spcPts val="0"/>
              </a:spcAft>
              <a:buNone/>
            </a:pPr>
            <a:r>
              <a:rPr lang="en-US" sz="1800" dirty="0">
                <a:effectLst/>
                <a:latin typeface="Alexandria"/>
                <a:ea typeface="Times New Roman" panose="02020603050405020304" pitchFamily="18" charset="0"/>
              </a:rPr>
              <a:t>D) always greater in the short run than in the long run.</a:t>
            </a:r>
          </a:p>
          <a:p>
            <a:pPr marL="0" marR="0" indent="0">
              <a:spcBef>
                <a:spcPts val="0"/>
              </a:spcBef>
              <a:spcAft>
                <a:spcPts val="0"/>
              </a:spcAft>
              <a:buNone/>
            </a:pPr>
            <a:endParaRPr lang="en-US" sz="1800" dirty="0">
              <a:latin typeface="Alexandria"/>
              <a:ea typeface="Times New Roman" panose="0202060305040502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Which would be an implicit cost for a firm? The cost: </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effectLst/>
                <a:latin typeface="Alexandria"/>
                <a:ea typeface="Times New Roman" panose="02020603050405020304" pitchFamily="18" charset="0"/>
              </a:rPr>
              <a:t>A) of worker wages and salaries for the firm. </a:t>
            </a:r>
          </a:p>
          <a:p>
            <a:pPr marL="0" marR="0" indent="0">
              <a:spcBef>
                <a:spcPts val="0"/>
              </a:spcBef>
              <a:spcAft>
                <a:spcPts val="0"/>
              </a:spcAft>
              <a:buNone/>
            </a:pPr>
            <a:r>
              <a:rPr lang="en-US" sz="1800" dirty="0">
                <a:effectLst/>
                <a:latin typeface="Alexandria"/>
                <a:ea typeface="Times New Roman" panose="02020603050405020304" pitchFamily="18" charset="0"/>
              </a:rPr>
              <a:t>B) paid for leasing a building for the firm. </a:t>
            </a:r>
          </a:p>
          <a:p>
            <a:pPr marL="0" marR="0" indent="0">
              <a:spcBef>
                <a:spcPts val="0"/>
              </a:spcBef>
              <a:spcAft>
                <a:spcPts val="0"/>
              </a:spcAft>
              <a:buNone/>
            </a:pPr>
            <a:r>
              <a:rPr lang="en-US" sz="1800" dirty="0">
                <a:effectLst/>
                <a:latin typeface="Alexandria"/>
                <a:ea typeface="Times New Roman" panose="02020603050405020304" pitchFamily="18" charset="0"/>
              </a:rPr>
              <a:t>C) paid for production supplies for the firm. </a:t>
            </a:r>
          </a:p>
          <a:p>
            <a:pPr marL="0" marR="0" indent="0">
              <a:spcBef>
                <a:spcPts val="0"/>
              </a:spcBef>
              <a:spcAft>
                <a:spcPts val="0"/>
              </a:spcAft>
              <a:buNone/>
            </a:pPr>
            <a:r>
              <a:rPr lang="en-US" sz="1800" b="1" u="sng" dirty="0">
                <a:effectLst/>
                <a:latin typeface="Alexandria"/>
                <a:ea typeface="Times New Roman" panose="02020603050405020304" pitchFamily="18" charset="0"/>
              </a:rPr>
              <a:t>D) of wages foregone by the owner of the firm</a:t>
            </a:r>
          </a:p>
          <a:p>
            <a:pPr marL="0" marR="0" indent="0">
              <a:spcBef>
                <a:spcPts val="0"/>
              </a:spcBef>
              <a:spcAft>
                <a:spcPts val="0"/>
              </a:spcAft>
              <a:buNone/>
            </a:pPr>
            <a:endParaRPr lang="en-US" sz="1800" dirty="0">
              <a:effectLst/>
              <a:latin typeface="Alexandria"/>
              <a:ea typeface="Times New Roman" panose="02020603050405020304" pitchFamily="18" charset="0"/>
            </a:endParaRPr>
          </a:p>
          <a:p>
            <a:pPr marL="0" indent="0">
              <a:spcBef>
                <a:spcPts val="0"/>
              </a:spcBef>
              <a:buNone/>
            </a:pPr>
            <a:endParaRPr lang="en-US" sz="1800" dirty="0">
              <a:effectLst/>
              <a:latin typeface="Alexandria"/>
              <a:ea typeface="Times New Roman" panose="0202060305040502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2BEF6231-F39F-C715-1FC8-947F97F66644}"/>
              </a:ext>
            </a:extLst>
          </p:cNvPr>
          <p:cNvSpPr txBox="1"/>
          <p:nvPr/>
        </p:nvSpPr>
        <p:spPr>
          <a:xfrm>
            <a:off x="6297690" y="2176391"/>
            <a:ext cx="4758405" cy="3388620"/>
          </a:xfrm>
          <a:prstGeom prst="rect">
            <a:avLst/>
          </a:prstGeom>
          <a:noFill/>
        </p:spPr>
        <p:txBody>
          <a:bodyPr wrap="square">
            <a:spAutoFit/>
          </a:bodyPr>
          <a:lstStyle/>
          <a:p>
            <a:pPr algn="r" rtl="1">
              <a:lnSpc>
                <a:spcPct val="90000"/>
              </a:lnSpc>
            </a:pPr>
            <a:r>
              <a:rPr lang="en-US" b="1" dirty="0" err="1">
                <a:solidFill>
                  <a:srgbClr val="0070C0"/>
                </a:solidFill>
                <a:latin typeface="Alexandria"/>
              </a:rPr>
              <a:t>التكاليف</a:t>
            </a:r>
            <a:r>
              <a:rPr lang="en-US" b="1" dirty="0">
                <a:solidFill>
                  <a:srgbClr val="0070C0"/>
                </a:solidFill>
                <a:latin typeface="Alexandria"/>
              </a:rPr>
              <a:t> </a:t>
            </a:r>
            <a:r>
              <a:rPr lang="en-US" b="1" dirty="0" err="1">
                <a:solidFill>
                  <a:srgbClr val="0070C0"/>
                </a:solidFill>
                <a:latin typeface="Alexandria"/>
              </a:rPr>
              <a:t>الضمنية</a:t>
            </a:r>
            <a:r>
              <a:rPr lang="en-US" b="1" dirty="0">
                <a:solidFill>
                  <a:srgbClr val="0070C0"/>
                </a:solidFill>
                <a:latin typeface="Alexandria"/>
              </a:rPr>
              <a:t> </a:t>
            </a:r>
            <a:r>
              <a:rPr lang="en-US" b="1" dirty="0" err="1">
                <a:solidFill>
                  <a:srgbClr val="0070C0"/>
                </a:solidFill>
                <a:latin typeface="Alexandria"/>
              </a:rPr>
              <a:t>هي</a:t>
            </a:r>
            <a:r>
              <a:rPr lang="en-US" b="1" dirty="0">
                <a:solidFill>
                  <a:srgbClr val="0070C0"/>
                </a:solidFill>
                <a:latin typeface="Alexandria"/>
              </a:rPr>
              <a:t>:</a:t>
            </a:r>
          </a:p>
          <a:p>
            <a:pPr algn="r" rtl="1"/>
            <a:r>
              <a:rPr lang="en-US" dirty="0"/>
              <a:t>أ) </a:t>
            </a:r>
            <a:r>
              <a:rPr lang="en-US" dirty="0" err="1"/>
              <a:t>تساوي</a:t>
            </a:r>
            <a:r>
              <a:rPr lang="en-US" dirty="0"/>
              <a:t> </a:t>
            </a:r>
            <a:r>
              <a:rPr lang="en-US" dirty="0" err="1"/>
              <a:t>إجمالي</a:t>
            </a:r>
            <a:r>
              <a:rPr lang="en-US" dirty="0"/>
              <a:t> </a:t>
            </a:r>
            <a:r>
              <a:rPr lang="en-US" dirty="0" err="1"/>
              <a:t>التكاليف</a:t>
            </a:r>
            <a:r>
              <a:rPr lang="en-US" dirty="0"/>
              <a:t> </a:t>
            </a:r>
            <a:r>
              <a:rPr lang="en-US" dirty="0" err="1"/>
              <a:t>الثابتة</a:t>
            </a:r>
            <a:r>
              <a:rPr lang="en-US" dirty="0"/>
              <a:t>.</a:t>
            </a:r>
          </a:p>
          <a:p>
            <a:pPr algn="r" rtl="1"/>
            <a:r>
              <a:rPr lang="en-US" dirty="0"/>
              <a:t>ب) </a:t>
            </a:r>
            <a:r>
              <a:rPr lang="en-US" dirty="0" err="1"/>
              <a:t>تتألف</a:t>
            </a:r>
            <a:r>
              <a:rPr lang="en-US" dirty="0"/>
              <a:t> </a:t>
            </a:r>
            <a:r>
              <a:rPr lang="en-US" dirty="0" err="1"/>
              <a:t>بالكامل</a:t>
            </a:r>
            <a:r>
              <a:rPr lang="en-US" dirty="0"/>
              <a:t> </a:t>
            </a:r>
            <a:r>
              <a:rPr lang="en-US" dirty="0" err="1"/>
              <a:t>من</a:t>
            </a:r>
            <a:r>
              <a:rPr lang="en-US" dirty="0"/>
              <a:t> </a:t>
            </a:r>
            <a:r>
              <a:rPr lang="en-US" dirty="0" err="1"/>
              <a:t>تكاليف</a:t>
            </a:r>
            <a:r>
              <a:rPr lang="en-US" dirty="0"/>
              <a:t> </a:t>
            </a:r>
            <a:r>
              <a:rPr lang="en-US" dirty="0" err="1"/>
              <a:t>متغيرة</a:t>
            </a:r>
            <a:r>
              <a:rPr lang="en-US" dirty="0"/>
              <a:t>.</a:t>
            </a:r>
          </a:p>
          <a:p>
            <a:pPr algn="r" rtl="1"/>
            <a:r>
              <a:rPr lang="en-US" b="1" u="sng" dirty="0"/>
              <a:t>ج) "</a:t>
            </a:r>
            <a:r>
              <a:rPr lang="en-US" b="1" u="sng" dirty="0" err="1"/>
              <a:t>مدفوعات</a:t>
            </a:r>
            <a:r>
              <a:rPr lang="en-US" b="1" u="sng" dirty="0"/>
              <a:t>" </a:t>
            </a:r>
            <a:r>
              <a:rPr lang="en-US" b="1" u="sng" dirty="0" err="1"/>
              <a:t>للموارد</a:t>
            </a:r>
            <a:r>
              <a:rPr lang="en-US" b="1" u="sng" dirty="0"/>
              <a:t> </a:t>
            </a:r>
            <a:r>
              <a:rPr lang="ar-EG" b="1" u="sng" dirty="0"/>
              <a:t>المستخدمة من قبل أصحاب الشركة</a:t>
            </a:r>
            <a:r>
              <a:rPr lang="en-US" b="1" u="sng" dirty="0"/>
              <a:t>.</a:t>
            </a:r>
          </a:p>
          <a:p>
            <a:pPr algn="r" rtl="1"/>
            <a:r>
              <a:rPr lang="en-US" dirty="0"/>
              <a:t>د) </a:t>
            </a:r>
            <a:r>
              <a:rPr lang="en-US" dirty="0" err="1"/>
              <a:t>تكون</a:t>
            </a:r>
            <a:r>
              <a:rPr lang="en-US" dirty="0"/>
              <a:t> </a:t>
            </a:r>
            <a:r>
              <a:rPr lang="en-US" dirty="0" err="1"/>
              <a:t>دائمًا</a:t>
            </a:r>
            <a:r>
              <a:rPr lang="en-US" dirty="0"/>
              <a:t> </a:t>
            </a:r>
            <a:r>
              <a:rPr lang="en-US" dirty="0" err="1"/>
              <a:t>أكبر</a:t>
            </a:r>
            <a:r>
              <a:rPr lang="en-US" dirty="0"/>
              <a:t> </a:t>
            </a:r>
            <a:r>
              <a:rPr lang="en-US" dirty="0" err="1"/>
              <a:t>في</a:t>
            </a:r>
            <a:r>
              <a:rPr lang="en-US" dirty="0"/>
              <a:t> </a:t>
            </a:r>
            <a:r>
              <a:rPr lang="en-US" dirty="0" err="1"/>
              <a:t>الأمد</a:t>
            </a:r>
            <a:r>
              <a:rPr lang="en-US" dirty="0"/>
              <a:t> </a:t>
            </a:r>
            <a:r>
              <a:rPr lang="en-US" dirty="0" err="1"/>
              <a:t>القريب</a:t>
            </a:r>
            <a:r>
              <a:rPr lang="en-US" dirty="0"/>
              <a:t> </a:t>
            </a:r>
            <a:r>
              <a:rPr lang="en-US" dirty="0" err="1"/>
              <a:t>منها</a:t>
            </a:r>
            <a:r>
              <a:rPr lang="en-US" dirty="0"/>
              <a:t> </a:t>
            </a:r>
            <a:r>
              <a:rPr lang="en-US" dirty="0" err="1"/>
              <a:t>في</a:t>
            </a:r>
            <a:r>
              <a:rPr lang="en-US" dirty="0"/>
              <a:t> </a:t>
            </a:r>
            <a:r>
              <a:rPr lang="en-US" dirty="0" err="1"/>
              <a:t>الأمد</a:t>
            </a:r>
            <a:r>
              <a:rPr lang="en-US" dirty="0"/>
              <a:t> </a:t>
            </a:r>
            <a:r>
              <a:rPr lang="en-US" dirty="0" err="1"/>
              <a:t>البعيد</a:t>
            </a:r>
            <a:r>
              <a:rPr lang="en-US" dirty="0"/>
              <a:t>.</a:t>
            </a:r>
          </a:p>
          <a:p>
            <a:pPr algn="r" rtl="1"/>
            <a:endParaRPr lang="en-US" dirty="0"/>
          </a:p>
          <a:p>
            <a:pPr algn="r" rtl="1"/>
            <a:r>
              <a:rPr lang="en-US" b="1" dirty="0" err="1">
                <a:solidFill>
                  <a:schemeClr val="accent1"/>
                </a:solidFill>
              </a:rPr>
              <a:t>ما</a:t>
            </a:r>
            <a:r>
              <a:rPr lang="en-US" b="1" dirty="0">
                <a:solidFill>
                  <a:schemeClr val="accent1"/>
                </a:solidFill>
              </a:rPr>
              <a:t> </a:t>
            </a:r>
            <a:r>
              <a:rPr lang="en-US" b="1" dirty="0" err="1">
                <a:solidFill>
                  <a:schemeClr val="accent1"/>
                </a:solidFill>
              </a:rPr>
              <a:t>هي</a:t>
            </a:r>
            <a:r>
              <a:rPr lang="en-US" b="1" dirty="0">
                <a:solidFill>
                  <a:schemeClr val="accent1"/>
                </a:solidFill>
              </a:rPr>
              <a:t> </a:t>
            </a:r>
            <a:r>
              <a:rPr lang="en-US" b="1" dirty="0" err="1">
                <a:solidFill>
                  <a:schemeClr val="accent1"/>
                </a:solidFill>
              </a:rPr>
              <a:t>التكلفة</a:t>
            </a:r>
            <a:r>
              <a:rPr lang="en-US" b="1" dirty="0">
                <a:solidFill>
                  <a:schemeClr val="accent1"/>
                </a:solidFill>
              </a:rPr>
              <a:t> </a:t>
            </a:r>
            <a:r>
              <a:rPr lang="en-US" b="1" dirty="0" err="1">
                <a:solidFill>
                  <a:schemeClr val="accent1"/>
                </a:solidFill>
              </a:rPr>
              <a:t>الضمنية</a:t>
            </a:r>
            <a:r>
              <a:rPr lang="en-US" b="1" dirty="0">
                <a:solidFill>
                  <a:schemeClr val="accent1"/>
                </a:solidFill>
              </a:rPr>
              <a:t> </a:t>
            </a:r>
            <a:r>
              <a:rPr lang="en-US" b="1" dirty="0" err="1">
                <a:solidFill>
                  <a:schemeClr val="accent1"/>
                </a:solidFill>
              </a:rPr>
              <a:t>للشركة</a:t>
            </a:r>
            <a:r>
              <a:rPr lang="en-US" b="1" dirty="0">
                <a:solidFill>
                  <a:schemeClr val="accent1"/>
                </a:solidFill>
              </a:rPr>
              <a:t>؟ </a:t>
            </a:r>
            <a:r>
              <a:rPr lang="en-US" b="1" dirty="0" err="1">
                <a:solidFill>
                  <a:schemeClr val="accent1"/>
                </a:solidFill>
              </a:rPr>
              <a:t>التكلفة</a:t>
            </a:r>
            <a:r>
              <a:rPr lang="en-US" b="1" dirty="0">
                <a:solidFill>
                  <a:schemeClr val="accent1"/>
                </a:solidFill>
              </a:rPr>
              <a:t>:</a:t>
            </a:r>
          </a:p>
          <a:p>
            <a:pPr algn="r" rtl="1"/>
            <a:r>
              <a:rPr lang="en-US" dirty="0"/>
              <a:t>أ) </a:t>
            </a:r>
            <a:r>
              <a:rPr lang="en-US" dirty="0" err="1"/>
              <a:t>أجور</a:t>
            </a:r>
            <a:r>
              <a:rPr lang="en-US" dirty="0"/>
              <a:t> </a:t>
            </a:r>
            <a:r>
              <a:rPr lang="en-US" dirty="0" err="1"/>
              <a:t>العمال</a:t>
            </a:r>
            <a:r>
              <a:rPr lang="en-US" dirty="0"/>
              <a:t> </a:t>
            </a:r>
            <a:r>
              <a:rPr lang="en-US" dirty="0" err="1"/>
              <a:t>ورواتبهم</a:t>
            </a:r>
            <a:r>
              <a:rPr lang="en-US" dirty="0"/>
              <a:t> </a:t>
            </a:r>
            <a:r>
              <a:rPr lang="en-US" dirty="0" err="1"/>
              <a:t>للشركة</a:t>
            </a:r>
            <a:r>
              <a:rPr lang="en-US" dirty="0"/>
              <a:t>.</a:t>
            </a:r>
          </a:p>
          <a:p>
            <a:pPr algn="r" rtl="1"/>
            <a:r>
              <a:rPr lang="en-US" dirty="0"/>
              <a:t>ب) </a:t>
            </a:r>
            <a:r>
              <a:rPr lang="en-US" dirty="0" err="1"/>
              <a:t>تدفع</a:t>
            </a:r>
            <a:r>
              <a:rPr lang="en-US" dirty="0"/>
              <a:t> </a:t>
            </a:r>
            <a:r>
              <a:rPr lang="en-US" dirty="0" err="1"/>
              <a:t>مقابل</a:t>
            </a:r>
            <a:r>
              <a:rPr lang="en-US" dirty="0"/>
              <a:t> </a:t>
            </a:r>
            <a:r>
              <a:rPr lang="en-US" dirty="0" err="1"/>
              <a:t>استئجار</a:t>
            </a:r>
            <a:r>
              <a:rPr lang="en-US" dirty="0"/>
              <a:t> </a:t>
            </a:r>
            <a:r>
              <a:rPr lang="en-US" dirty="0" err="1"/>
              <a:t>مبنى</a:t>
            </a:r>
            <a:r>
              <a:rPr lang="en-US" dirty="0"/>
              <a:t> </a:t>
            </a:r>
            <a:r>
              <a:rPr lang="en-US" dirty="0" err="1"/>
              <a:t>للشركة</a:t>
            </a:r>
            <a:r>
              <a:rPr lang="en-US" dirty="0"/>
              <a:t>.</a:t>
            </a:r>
          </a:p>
          <a:p>
            <a:pPr algn="r" rtl="1"/>
            <a:r>
              <a:rPr lang="en-US" dirty="0"/>
              <a:t>ج) </a:t>
            </a:r>
            <a:r>
              <a:rPr lang="en-US" dirty="0" err="1"/>
              <a:t>تدفع</a:t>
            </a:r>
            <a:r>
              <a:rPr lang="en-US" dirty="0"/>
              <a:t> </a:t>
            </a:r>
            <a:r>
              <a:rPr lang="en-US" dirty="0" err="1"/>
              <a:t>مقابل</a:t>
            </a:r>
            <a:r>
              <a:rPr lang="en-US" dirty="0"/>
              <a:t> </a:t>
            </a:r>
            <a:r>
              <a:rPr lang="en-US" dirty="0" err="1"/>
              <a:t>مستلزمات</a:t>
            </a:r>
            <a:r>
              <a:rPr lang="en-US" dirty="0"/>
              <a:t> </a:t>
            </a:r>
            <a:r>
              <a:rPr lang="en-US" dirty="0" err="1"/>
              <a:t>الإنتاج</a:t>
            </a:r>
            <a:r>
              <a:rPr lang="en-US" dirty="0"/>
              <a:t> </a:t>
            </a:r>
            <a:r>
              <a:rPr lang="en-US" dirty="0" err="1"/>
              <a:t>للشركة</a:t>
            </a:r>
            <a:r>
              <a:rPr lang="en-US" dirty="0"/>
              <a:t>.</a:t>
            </a:r>
          </a:p>
          <a:p>
            <a:pPr algn="r" rtl="1"/>
            <a:r>
              <a:rPr lang="en-US" b="1" u="sng" dirty="0"/>
              <a:t>د) </a:t>
            </a:r>
            <a:r>
              <a:rPr lang="ar-EG" b="1" u="sng" dirty="0"/>
              <a:t>اجر صاحب الشركة الذي</a:t>
            </a:r>
            <a:r>
              <a:rPr lang="en-US" b="1" u="sng" dirty="0"/>
              <a:t> </a:t>
            </a:r>
            <a:r>
              <a:rPr lang="en-US" b="1" u="sng" dirty="0" err="1"/>
              <a:t>تنازل</a:t>
            </a:r>
            <a:r>
              <a:rPr lang="en-US" b="1" u="sng" dirty="0"/>
              <a:t> </a:t>
            </a:r>
            <a:r>
              <a:rPr lang="ar-EG" b="1" u="sng" dirty="0"/>
              <a:t>عنه</a:t>
            </a:r>
            <a:endParaRPr lang="en-US" b="1" u="sng" dirty="0"/>
          </a:p>
        </p:txBody>
      </p:sp>
    </p:spTree>
    <p:extLst>
      <p:ext uri="{BB962C8B-B14F-4D97-AF65-F5344CB8AC3E}">
        <p14:creationId xmlns:p14="http://schemas.microsoft.com/office/powerpoint/2010/main" val="117691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72524"/>
            <a:ext cx="10812720" cy="54330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31887" y="4037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688519"/>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D1131749-3202-2CC7-6DBE-08F8961E403A}"/>
              </a:ext>
            </a:extLst>
          </p:cNvPr>
          <p:cNvSpPr txBox="1">
            <a:spLocks/>
          </p:cNvSpPr>
          <p:nvPr/>
        </p:nvSpPr>
        <p:spPr>
          <a:xfrm>
            <a:off x="762000" y="1600817"/>
            <a:ext cx="4909729" cy="40118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Suppose that a firm revenue is $5,000,000. The explicit costs of production are $2,500,000 and the implicit costs of production are $200,000. The firm has an accounting profit of: </a:t>
            </a:r>
            <a:endParaRPr lang="ar-EG" sz="1800" b="1"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b="1" u="sng" dirty="0">
                <a:effectLst/>
                <a:latin typeface="Alexandria"/>
                <a:ea typeface="Times New Roman" panose="02020603050405020304" pitchFamily="18" charset="0"/>
              </a:rPr>
              <a:t>A) $2,500,000 and an economic profit of $2,300,000 . </a:t>
            </a:r>
          </a:p>
          <a:p>
            <a:pPr marL="0" marR="0" indent="0">
              <a:spcBef>
                <a:spcPts val="0"/>
              </a:spcBef>
              <a:spcAft>
                <a:spcPts val="0"/>
              </a:spcAft>
              <a:buNone/>
            </a:pPr>
            <a:r>
              <a:rPr lang="en-US" sz="1800" dirty="0">
                <a:effectLst/>
                <a:latin typeface="Alexandria"/>
                <a:ea typeface="Times New Roman" panose="02020603050405020304" pitchFamily="18" charset="0"/>
              </a:rPr>
              <a:t>B) $6,000,000 and an economic profit of $2,000,000. </a:t>
            </a:r>
          </a:p>
          <a:p>
            <a:pPr marL="0" marR="0" indent="0">
              <a:spcBef>
                <a:spcPts val="0"/>
              </a:spcBef>
              <a:spcAft>
                <a:spcPts val="0"/>
              </a:spcAft>
              <a:buNone/>
            </a:pPr>
            <a:r>
              <a:rPr lang="en-US" sz="1800" dirty="0">
                <a:effectLst/>
                <a:latin typeface="Alexandria"/>
                <a:ea typeface="Times New Roman" panose="02020603050405020304" pitchFamily="18" charset="0"/>
              </a:rPr>
              <a:t>C) $7,000,000 and an economic profit of $4,000,000. </a:t>
            </a:r>
          </a:p>
          <a:p>
            <a:pPr marL="0" marR="0" indent="0">
              <a:spcBef>
                <a:spcPts val="0"/>
              </a:spcBef>
              <a:spcAft>
                <a:spcPts val="0"/>
              </a:spcAft>
              <a:buNone/>
            </a:pPr>
            <a:r>
              <a:rPr lang="en-US" sz="1800" dirty="0">
                <a:effectLst/>
                <a:latin typeface="Alexandria"/>
                <a:ea typeface="Times New Roman" panose="02020603050405020304" pitchFamily="18" charset="0"/>
              </a:rPr>
              <a:t>D) $8,000,000 and an economic profit of $5,000,000.</a:t>
            </a:r>
          </a:p>
          <a:p>
            <a:pPr marL="0" marR="0" indent="0" algn="ctr">
              <a:spcBef>
                <a:spcPts val="0"/>
              </a:spcBef>
              <a:spcAft>
                <a:spcPts val="0"/>
              </a:spcAft>
              <a:buNone/>
            </a:pPr>
            <a:r>
              <a:rPr lang="en-US" sz="1800" b="1" u="sng" dirty="0">
                <a:solidFill>
                  <a:srgbClr val="0070C0"/>
                </a:solidFill>
                <a:effectLst/>
                <a:latin typeface="Alexandria"/>
                <a:ea typeface="Times New Roman" panose="02020603050405020304" pitchFamily="18" charset="0"/>
              </a:rPr>
              <a:t>The Answer:</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TR= $5,000,000</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The explicit costs= $2,500,000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implicit costs= $200,000</a:t>
            </a:r>
          </a:p>
          <a:p>
            <a:pPr marL="0" indent="0">
              <a:spcBef>
                <a:spcPts val="0"/>
              </a:spcBef>
              <a:buNone/>
            </a:pPr>
            <a:r>
              <a:rPr lang="en-US" sz="1800" b="1" dirty="0">
                <a:latin typeface="Alexandria"/>
                <a:ea typeface="Times New Roman" panose="02020603050405020304" pitchFamily="18" charset="0"/>
              </a:rPr>
              <a:t>Eco. Profit = TR- (</a:t>
            </a:r>
            <a:r>
              <a:rPr lang="en-US" sz="1800" b="1" dirty="0">
                <a:effectLst/>
                <a:latin typeface="Alexandria"/>
                <a:ea typeface="Times New Roman" panose="02020603050405020304" pitchFamily="18" charset="0"/>
              </a:rPr>
              <a:t>explicit + implicit) = $5,000,000- ($2,500,000 + $200,000) = </a:t>
            </a:r>
            <a:r>
              <a:rPr lang="en-US" sz="1800" b="1" u="sng" dirty="0">
                <a:effectLst/>
                <a:latin typeface="Alexandria"/>
                <a:ea typeface="Times New Roman" panose="02020603050405020304" pitchFamily="18" charset="0"/>
              </a:rPr>
              <a:t>$2,300,000</a:t>
            </a:r>
          </a:p>
          <a:p>
            <a:pPr marL="0" indent="0">
              <a:spcBef>
                <a:spcPts val="0"/>
              </a:spcBef>
              <a:buNone/>
            </a:pPr>
            <a:r>
              <a:rPr lang="en-US" sz="1800" b="1" dirty="0">
                <a:effectLst/>
                <a:latin typeface="Alexandria"/>
                <a:ea typeface="Times New Roman" panose="02020603050405020304" pitchFamily="18" charset="0"/>
              </a:rPr>
              <a:t>Acc.</a:t>
            </a:r>
            <a:r>
              <a:rPr lang="en-US" sz="1800" b="1" dirty="0">
                <a:latin typeface="Alexandria"/>
                <a:ea typeface="Times New Roman" panose="02020603050405020304" pitchFamily="18" charset="0"/>
              </a:rPr>
              <a:t> Profit = TR- </a:t>
            </a:r>
            <a:r>
              <a:rPr lang="en-US" sz="1800" b="1" dirty="0">
                <a:effectLst/>
                <a:latin typeface="Alexandria"/>
                <a:ea typeface="Times New Roman" panose="02020603050405020304" pitchFamily="18" charset="0"/>
              </a:rPr>
              <a:t>explicit cost= $5,000,000- $2,500,000 = </a:t>
            </a:r>
            <a:r>
              <a:rPr lang="en-US" sz="1800" b="1" u="sng" dirty="0">
                <a:effectLst/>
                <a:latin typeface="Alexandria"/>
                <a:ea typeface="Times New Roman" panose="02020603050405020304" pitchFamily="18" charset="0"/>
              </a:rPr>
              <a:t>$2,500,000 </a:t>
            </a:r>
            <a:endParaRPr lang="en-US" sz="1800" b="1" dirty="0">
              <a:effectLst/>
              <a:latin typeface="Alexandria"/>
              <a:ea typeface="Times New Roman" panose="02020603050405020304" pitchFamily="18" charset="0"/>
            </a:endParaRPr>
          </a:p>
          <a:p>
            <a:pPr marL="0" marR="0" indent="0">
              <a:spcBef>
                <a:spcPts val="0"/>
              </a:spcBef>
              <a:spcAft>
                <a:spcPts val="0"/>
              </a:spcAft>
              <a:buNone/>
            </a:pPr>
            <a:endParaRPr lang="en-US" sz="1800" dirty="0">
              <a:effectLst/>
              <a:latin typeface="Alexandria"/>
              <a:ea typeface="Times New Roman" panose="02020603050405020304" pitchFamily="18" charset="0"/>
            </a:endParaRPr>
          </a:p>
          <a:p>
            <a:pPr marL="0" indent="0">
              <a:spcBef>
                <a:spcPts val="0"/>
              </a:spcBef>
              <a:buNone/>
            </a:pPr>
            <a:endParaRPr lang="en-US" sz="1800" dirty="0">
              <a:effectLst/>
              <a:latin typeface="Alexandria"/>
              <a:ea typeface="Times New Roman" panose="0202060305040502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6" name="Content Placeholder 2">
            <a:extLst>
              <a:ext uri="{FF2B5EF4-FFF2-40B4-BE49-F238E27FC236}">
                <a16:creationId xmlns:a16="http://schemas.microsoft.com/office/drawing/2014/main" id="{D1131749-3202-2CC7-6DBE-08F8961E403A}"/>
              </a:ext>
            </a:extLst>
          </p:cNvPr>
          <p:cNvSpPr txBox="1">
            <a:spLocks/>
          </p:cNvSpPr>
          <p:nvPr/>
        </p:nvSpPr>
        <p:spPr>
          <a:xfrm>
            <a:off x="6015677" y="1569740"/>
            <a:ext cx="5093852" cy="40118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spcBef>
                <a:spcPts val="0"/>
              </a:spcBef>
              <a:spcAft>
                <a:spcPts val="0"/>
              </a:spcAft>
              <a:buNone/>
            </a:pPr>
            <a:r>
              <a:rPr lang="ar-EG" sz="1800" dirty="0">
                <a:solidFill>
                  <a:srgbClr val="0070C0"/>
                </a:solidFill>
                <a:effectLst/>
                <a:latin typeface="Alexandria"/>
                <a:ea typeface="Times New Roman" panose="02020603050405020304" pitchFamily="18" charset="0"/>
              </a:rPr>
              <a:t>لنفترض أن إيرادات الشركة تبلغ 5,000,000 دولار. وتكاليف الإنتاج الصريحة تبلغ 2,500,000 دولار وتكاليف الإنتاج الضمنية تبلغ 200,000 دولار. وبذلك يكون لدى الشركة ربح محاسبي قدره--------------------وربح اقتصادي قدره-----</a:t>
            </a:r>
            <a:endParaRPr lang="en-US" sz="1800" dirty="0">
              <a:solidFill>
                <a:srgbClr val="0070C0"/>
              </a:solidFill>
              <a:effectLst/>
              <a:latin typeface="Alexandria"/>
              <a:ea typeface="Times New Roman" panose="02020603050405020304" pitchFamily="18" charset="0"/>
            </a:endParaRPr>
          </a:p>
          <a:p>
            <a:pPr marL="0" marR="0" indent="0" algn="r" rtl="1">
              <a:spcBef>
                <a:spcPts val="0"/>
              </a:spcBef>
              <a:spcAft>
                <a:spcPts val="0"/>
              </a:spcAft>
              <a:buNone/>
            </a:pPr>
            <a:r>
              <a:rPr lang="en-US" sz="1800" b="1" u="sng" dirty="0">
                <a:effectLst/>
                <a:latin typeface="Alexandria"/>
                <a:ea typeface="Times New Roman" panose="02020603050405020304" pitchFamily="18" charset="0"/>
              </a:rPr>
              <a:t>A) $2,500,000 and an economic profit of $2,300,000 . </a:t>
            </a:r>
          </a:p>
          <a:p>
            <a:pPr marL="0" marR="0" indent="0" algn="r" rtl="1">
              <a:spcBef>
                <a:spcPts val="0"/>
              </a:spcBef>
              <a:spcAft>
                <a:spcPts val="0"/>
              </a:spcAft>
              <a:buNone/>
            </a:pPr>
            <a:r>
              <a:rPr lang="en-US" sz="1800" dirty="0">
                <a:effectLst/>
                <a:latin typeface="Alexandria"/>
                <a:ea typeface="Times New Roman" panose="02020603050405020304" pitchFamily="18" charset="0"/>
              </a:rPr>
              <a:t>B) $6,000,000 and an economic profit of $2,000,000. </a:t>
            </a:r>
          </a:p>
          <a:p>
            <a:pPr marL="0" marR="0" indent="0" algn="r" rtl="1">
              <a:spcBef>
                <a:spcPts val="0"/>
              </a:spcBef>
              <a:spcAft>
                <a:spcPts val="0"/>
              </a:spcAft>
              <a:buNone/>
            </a:pPr>
            <a:r>
              <a:rPr lang="en-US" sz="1800" dirty="0">
                <a:effectLst/>
                <a:latin typeface="Alexandria"/>
                <a:ea typeface="Times New Roman" panose="02020603050405020304" pitchFamily="18" charset="0"/>
              </a:rPr>
              <a:t>C) $7,000,000 and an economic profit of $4,000,000. </a:t>
            </a:r>
          </a:p>
          <a:p>
            <a:pPr marL="0" marR="0" indent="0" algn="r" rtl="1">
              <a:spcBef>
                <a:spcPts val="0"/>
              </a:spcBef>
              <a:spcAft>
                <a:spcPts val="0"/>
              </a:spcAft>
              <a:buNone/>
            </a:pPr>
            <a:r>
              <a:rPr lang="en-US" sz="1800" dirty="0">
                <a:effectLst/>
                <a:latin typeface="Alexandria"/>
                <a:ea typeface="Times New Roman" panose="02020603050405020304" pitchFamily="18" charset="0"/>
              </a:rPr>
              <a:t>D) $8,000,000 and an economic profit of $5,000,000.</a:t>
            </a:r>
          </a:p>
          <a:p>
            <a:pPr marL="0" marR="0" indent="0" algn="r" rtl="1">
              <a:spcBef>
                <a:spcPts val="0"/>
              </a:spcBef>
              <a:spcAft>
                <a:spcPts val="0"/>
              </a:spcAft>
              <a:buNone/>
            </a:pPr>
            <a:endParaRPr lang="en-US" sz="1800" dirty="0">
              <a:effectLst/>
              <a:latin typeface="Alexandria"/>
              <a:ea typeface="Times New Roman" panose="02020603050405020304" pitchFamily="18" charset="0"/>
            </a:endParaRPr>
          </a:p>
          <a:p>
            <a:pPr marL="0" marR="0" indent="0" algn="ctr" rtl="1">
              <a:spcBef>
                <a:spcPts val="0"/>
              </a:spcBef>
              <a:spcAft>
                <a:spcPts val="0"/>
              </a:spcAft>
              <a:buNone/>
            </a:pPr>
            <a:r>
              <a:rPr lang="ar-EG" sz="1800" b="1" u="sng" dirty="0" err="1">
                <a:solidFill>
                  <a:srgbClr val="0070C0"/>
                </a:solidFill>
                <a:effectLst/>
                <a:latin typeface="Alexandria"/>
                <a:ea typeface="Times New Roman" panose="02020603050405020304" pitchFamily="18" charset="0"/>
              </a:rPr>
              <a:t>الاجابة</a:t>
            </a:r>
            <a:endParaRPr lang="en-US" sz="1800" b="1" u="sng" dirty="0">
              <a:solidFill>
                <a:srgbClr val="0070C0"/>
              </a:solidFill>
              <a:effectLst/>
              <a:latin typeface="Alexandria"/>
              <a:ea typeface="Times New Roman" panose="02020603050405020304" pitchFamily="18" charset="0"/>
            </a:endParaRPr>
          </a:p>
          <a:p>
            <a:pPr marL="0" marR="0" indent="0" algn="r" rtl="1">
              <a:spcBef>
                <a:spcPts val="0"/>
              </a:spcBef>
              <a:spcAft>
                <a:spcPts val="0"/>
              </a:spcAft>
              <a:buNone/>
            </a:pPr>
            <a:r>
              <a:rPr lang="ar-EG" sz="1800" b="1" dirty="0">
                <a:solidFill>
                  <a:srgbClr val="0070C0"/>
                </a:solidFill>
                <a:effectLst/>
                <a:latin typeface="Alexandria"/>
                <a:ea typeface="Times New Roman" panose="02020603050405020304" pitchFamily="18" charset="0"/>
              </a:rPr>
              <a:t>الإيرادات الكلية = </a:t>
            </a:r>
            <a:r>
              <a:rPr lang="en-US" sz="1800" b="1" dirty="0">
                <a:solidFill>
                  <a:srgbClr val="0070C0"/>
                </a:solidFill>
                <a:effectLst/>
                <a:latin typeface="Alexandria"/>
                <a:ea typeface="Times New Roman" panose="02020603050405020304" pitchFamily="18" charset="0"/>
              </a:rPr>
              <a:t> $5,000,000</a:t>
            </a:r>
          </a:p>
          <a:p>
            <a:pPr marL="0" marR="0" indent="0" algn="r" rtl="1">
              <a:spcBef>
                <a:spcPts val="0"/>
              </a:spcBef>
              <a:spcAft>
                <a:spcPts val="0"/>
              </a:spcAft>
              <a:buNone/>
            </a:pPr>
            <a:r>
              <a:rPr lang="ar-EG" sz="1800" b="1" dirty="0">
                <a:solidFill>
                  <a:srgbClr val="0070C0"/>
                </a:solidFill>
                <a:effectLst/>
                <a:latin typeface="Alexandria"/>
                <a:ea typeface="Times New Roman" panose="02020603050405020304" pitchFamily="18" charset="0"/>
              </a:rPr>
              <a:t>التكاليف الصريحة= </a:t>
            </a:r>
            <a:r>
              <a:rPr lang="en-US" sz="1800" b="1" dirty="0">
                <a:solidFill>
                  <a:srgbClr val="0070C0"/>
                </a:solidFill>
                <a:effectLst/>
                <a:latin typeface="Alexandria"/>
                <a:ea typeface="Times New Roman" panose="02020603050405020304" pitchFamily="18" charset="0"/>
              </a:rPr>
              <a:t> $2,500,000 </a:t>
            </a:r>
          </a:p>
          <a:p>
            <a:pPr marL="0" marR="0" indent="0" algn="r" rtl="1">
              <a:spcBef>
                <a:spcPts val="0"/>
              </a:spcBef>
              <a:spcAft>
                <a:spcPts val="0"/>
              </a:spcAft>
              <a:buNone/>
            </a:pPr>
            <a:r>
              <a:rPr lang="ar-EG" sz="1800" b="1" dirty="0">
                <a:solidFill>
                  <a:srgbClr val="0070C0"/>
                </a:solidFill>
                <a:effectLst/>
                <a:latin typeface="Alexandria"/>
                <a:ea typeface="Times New Roman" panose="02020603050405020304" pitchFamily="18" charset="0"/>
              </a:rPr>
              <a:t>التكاليف الضمنية = </a:t>
            </a:r>
            <a:r>
              <a:rPr lang="en-US" sz="1800" b="1" dirty="0">
                <a:solidFill>
                  <a:srgbClr val="0070C0"/>
                </a:solidFill>
                <a:effectLst/>
                <a:latin typeface="Alexandria"/>
                <a:ea typeface="Times New Roman" panose="02020603050405020304" pitchFamily="18" charset="0"/>
              </a:rPr>
              <a:t>$200,000</a:t>
            </a:r>
          </a:p>
          <a:p>
            <a:pPr marL="0" indent="0" algn="r" rtl="1">
              <a:spcBef>
                <a:spcPts val="0"/>
              </a:spcBef>
              <a:buNone/>
            </a:pPr>
            <a:r>
              <a:rPr lang="ar-EG" sz="1800" b="1" dirty="0">
                <a:latin typeface="Alexandria"/>
                <a:ea typeface="Times New Roman" panose="02020603050405020304" pitchFamily="18" charset="0"/>
              </a:rPr>
              <a:t>الربح الاقتصادي = </a:t>
            </a:r>
            <a:r>
              <a:rPr lang="en-US" sz="1800" b="1" dirty="0">
                <a:latin typeface="Alexandria"/>
                <a:ea typeface="Times New Roman" panose="02020603050405020304" pitchFamily="18" charset="0"/>
              </a:rPr>
              <a:t>= TR- (</a:t>
            </a:r>
            <a:r>
              <a:rPr lang="en-US" sz="1800" b="1" dirty="0">
                <a:effectLst/>
                <a:latin typeface="Alexandria"/>
                <a:ea typeface="Times New Roman" panose="02020603050405020304" pitchFamily="18" charset="0"/>
              </a:rPr>
              <a:t>explicit + implicit) = $5,000,000- ($2,500,000 + $200,000) = </a:t>
            </a:r>
            <a:r>
              <a:rPr lang="en-US" sz="1800" b="1" u="sng" dirty="0">
                <a:effectLst/>
                <a:latin typeface="Alexandria"/>
                <a:ea typeface="Times New Roman" panose="02020603050405020304" pitchFamily="18" charset="0"/>
              </a:rPr>
              <a:t>$2,300,000</a:t>
            </a:r>
          </a:p>
          <a:p>
            <a:pPr marL="0" indent="0" algn="r" rtl="1">
              <a:spcBef>
                <a:spcPts val="0"/>
              </a:spcBef>
              <a:buNone/>
            </a:pPr>
            <a:r>
              <a:rPr lang="ar-EG" sz="1800" b="1" dirty="0">
                <a:effectLst/>
                <a:latin typeface="Alexandria"/>
                <a:ea typeface="Times New Roman" panose="02020603050405020304" pitchFamily="18" charset="0"/>
              </a:rPr>
              <a:t>الربح المحاسبي = </a:t>
            </a:r>
            <a:r>
              <a:rPr lang="en-US" sz="1800" b="1" dirty="0">
                <a:latin typeface="Alexandria"/>
                <a:ea typeface="Times New Roman" panose="02020603050405020304" pitchFamily="18" charset="0"/>
              </a:rPr>
              <a:t>= TR- </a:t>
            </a:r>
            <a:r>
              <a:rPr lang="en-US" sz="1800" b="1" dirty="0">
                <a:effectLst/>
                <a:latin typeface="Alexandria"/>
                <a:ea typeface="Times New Roman" panose="02020603050405020304" pitchFamily="18" charset="0"/>
              </a:rPr>
              <a:t>explicit cost= $5,000,000- $2,500,000 = </a:t>
            </a:r>
            <a:r>
              <a:rPr lang="en-US" sz="1800" b="1" u="sng" dirty="0">
                <a:effectLst/>
                <a:latin typeface="Alexandria"/>
                <a:ea typeface="Times New Roman" panose="02020603050405020304" pitchFamily="18" charset="0"/>
              </a:rPr>
              <a:t>$2,500,000 </a:t>
            </a:r>
            <a:endParaRPr lang="en-US" sz="1800" b="1" dirty="0">
              <a:effectLst/>
              <a:latin typeface="Alexandria"/>
              <a:ea typeface="Times New Roman" panose="02020603050405020304" pitchFamily="18" charset="0"/>
            </a:endParaRPr>
          </a:p>
          <a:p>
            <a:pPr marL="0" marR="0" indent="0" algn="r" rtl="1">
              <a:spcBef>
                <a:spcPts val="0"/>
              </a:spcBef>
              <a:spcAft>
                <a:spcPts val="0"/>
              </a:spcAft>
              <a:buNone/>
            </a:pPr>
            <a:endParaRPr lang="en-US" sz="1800" dirty="0">
              <a:effectLst/>
              <a:latin typeface="Alexandria"/>
              <a:ea typeface="Times New Roman" panose="02020603050405020304" pitchFamily="18" charset="0"/>
            </a:endParaRPr>
          </a:p>
          <a:p>
            <a:pPr marL="0" indent="0" algn="r" rtl="1">
              <a:spcBef>
                <a:spcPts val="0"/>
              </a:spcBef>
              <a:buNone/>
            </a:pPr>
            <a:endParaRPr lang="en-US" sz="1800" dirty="0">
              <a:effectLst/>
              <a:latin typeface="Alexandria"/>
              <a:ea typeface="Times New Roman" panose="02020603050405020304" pitchFamily="18" charset="0"/>
            </a:endParaRPr>
          </a:p>
          <a:p>
            <a:pPr marL="0" indent="0" algn="r" rtl="1">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3680693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EF0790F7-2E41-784A-B571-4F8E2A9FD533}"/>
              </a:ext>
            </a:extLst>
          </p:cNvPr>
          <p:cNvSpPr txBox="1">
            <a:spLocks/>
          </p:cNvSpPr>
          <p:nvPr/>
        </p:nvSpPr>
        <p:spPr>
          <a:xfrm>
            <a:off x="762001" y="2295526"/>
            <a:ext cx="5334000" cy="35125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rPr>
              <a:t>When marginal product reaches its maximum, what can be said of total product? </a:t>
            </a:r>
            <a:endParaRPr lang="en-US" sz="20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A) total product must be at its maximum </a:t>
            </a:r>
          </a:p>
          <a:p>
            <a:pPr marL="0" marR="0" indent="0">
              <a:spcBef>
                <a:spcPts val="0"/>
              </a:spcBef>
              <a:spcAft>
                <a:spcPts val="0"/>
              </a:spcAft>
              <a:buNone/>
            </a:pPr>
            <a:r>
              <a:rPr lang="en-US" sz="2000" dirty="0">
                <a:effectLst/>
                <a:latin typeface="Alexandria"/>
                <a:ea typeface="Times New Roman" panose="02020603050405020304" pitchFamily="18" charset="0"/>
              </a:rPr>
              <a:t>B) total product starts to decline even if marginal product is positive </a:t>
            </a:r>
          </a:p>
          <a:p>
            <a:pPr marL="0" marR="0" indent="0">
              <a:spcBef>
                <a:spcPts val="0"/>
              </a:spcBef>
              <a:spcAft>
                <a:spcPts val="0"/>
              </a:spcAft>
              <a:buNone/>
            </a:pPr>
            <a:r>
              <a:rPr lang="en-US" sz="2000" b="1" u="sng" dirty="0">
                <a:effectLst/>
                <a:latin typeface="Alexandria"/>
                <a:ea typeface="Times New Roman" panose="02020603050405020304" pitchFamily="18" charset="0"/>
              </a:rPr>
              <a:t>C) total product is increasing if marginal product is still positive </a:t>
            </a:r>
          </a:p>
          <a:p>
            <a:pPr marL="0" marR="0" indent="0">
              <a:spcBef>
                <a:spcPts val="0"/>
              </a:spcBef>
              <a:spcAft>
                <a:spcPts val="0"/>
              </a:spcAft>
              <a:buNone/>
            </a:pPr>
            <a:r>
              <a:rPr lang="en-US" sz="2000" dirty="0">
                <a:effectLst/>
                <a:latin typeface="Alexandria"/>
                <a:ea typeface="Times New Roman" panose="02020603050405020304" pitchFamily="18" charset="0"/>
              </a:rPr>
              <a:t>D) total product levels off</a:t>
            </a:r>
          </a:p>
          <a:p>
            <a:pPr marL="0" marR="0" indent="0" algn="r" rtl="1">
              <a:spcBef>
                <a:spcPts val="0"/>
              </a:spcBef>
              <a:spcAft>
                <a:spcPts val="0"/>
              </a:spcAft>
              <a:buNone/>
            </a:pPr>
            <a:endParaRPr lang="ar-EG"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6" name="Content Placeholder 2">
            <a:extLst>
              <a:ext uri="{FF2B5EF4-FFF2-40B4-BE49-F238E27FC236}">
                <a16:creationId xmlns:a16="http://schemas.microsoft.com/office/drawing/2014/main" id="{3C2EB80A-EBF5-DCA9-2556-A667F29AEF71}"/>
              </a:ext>
            </a:extLst>
          </p:cNvPr>
          <p:cNvSpPr txBox="1">
            <a:spLocks/>
          </p:cNvSpPr>
          <p:nvPr/>
        </p:nvSpPr>
        <p:spPr>
          <a:xfrm>
            <a:off x="6023640" y="2173184"/>
            <a:ext cx="5334000" cy="35125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spcBef>
                <a:spcPts val="0"/>
              </a:spcBef>
              <a:spcAft>
                <a:spcPts val="0"/>
              </a:spcAft>
              <a:buNone/>
            </a:pPr>
            <a:endParaRPr lang="ar-EG" sz="2000" dirty="0">
              <a:effectLst/>
              <a:latin typeface="Alexandria"/>
              <a:ea typeface="Times New Roman" panose="02020603050405020304" pitchFamily="18" charset="0"/>
            </a:endParaRPr>
          </a:p>
          <a:p>
            <a:pPr marL="0" marR="0" indent="0" algn="r" rtl="1">
              <a:spcBef>
                <a:spcPts val="0"/>
              </a:spcBef>
              <a:spcAft>
                <a:spcPts val="0"/>
              </a:spcAft>
              <a:buNone/>
            </a:pPr>
            <a:r>
              <a:rPr lang="ar-EG" sz="2000" b="1" dirty="0">
                <a:solidFill>
                  <a:schemeClr val="accent1"/>
                </a:solidFill>
                <a:effectLst/>
                <a:latin typeface="Alexandria"/>
                <a:ea typeface="Times New Roman" panose="02020603050405020304" pitchFamily="18" charset="0"/>
              </a:rPr>
              <a:t>عندما يصل الناتج الحدي إلى أقصى حد له، فماذا يمكن أن يقال عن الناتج الإجمالي؟</a:t>
            </a:r>
          </a:p>
          <a:p>
            <a:pPr marL="0" marR="0" indent="0" algn="r" rtl="1">
              <a:spcBef>
                <a:spcPts val="0"/>
              </a:spcBef>
              <a:spcAft>
                <a:spcPts val="0"/>
              </a:spcAft>
              <a:buNone/>
            </a:pPr>
            <a:r>
              <a:rPr lang="ar-EG" sz="2000" dirty="0">
                <a:effectLst/>
                <a:latin typeface="Alexandria"/>
                <a:ea typeface="Times New Roman" panose="02020603050405020304" pitchFamily="18" charset="0"/>
              </a:rPr>
              <a:t>أ) يجب أن يكون الناتج الإجمالي عند أقصى حد له</a:t>
            </a:r>
          </a:p>
          <a:p>
            <a:pPr marL="0" marR="0" indent="0" algn="r" rtl="1">
              <a:spcBef>
                <a:spcPts val="0"/>
              </a:spcBef>
              <a:spcAft>
                <a:spcPts val="0"/>
              </a:spcAft>
              <a:buNone/>
            </a:pPr>
            <a:r>
              <a:rPr lang="ar-EG" sz="2000" dirty="0">
                <a:effectLst/>
                <a:latin typeface="Alexandria"/>
                <a:ea typeface="Times New Roman" panose="02020603050405020304" pitchFamily="18" charset="0"/>
              </a:rPr>
              <a:t>ب) يبدأ الناتج الإجمالي في الانخفاض حتى لو كان الناتج الحدي موجبًا</a:t>
            </a:r>
          </a:p>
          <a:p>
            <a:pPr marL="0" marR="0" indent="0" algn="r" rtl="1">
              <a:spcBef>
                <a:spcPts val="0"/>
              </a:spcBef>
              <a:spcAft>
                <a:spcPts val="0"/>
              </a:spcAft>
              <a:buNone/>
            </a:pPr>
            <a:r>
              <a:rPr lang="ar-EG" sz="2000" b="1" u="sng" dirty="0">
                <a:effectLst/>
                <a:latin typeface="Alexandria"/>
                <a:ea typeface="Times New Roman" panose="02020603050405020304" pitchFamily="18" charset="0"/>
              </a:rPr>
              <a:t>ج) يتزايد الناتج الإجمالي إذا كان الناتج الحدي لا يزال موجبًا</a:t>
            </a:r>
          </a:p>
          <a:p>
            <a:pPr marL="0" marR="0" indent="0" algn="r" rtl="1">
              <a:spcBef>
                <a:spcPts val="0"/>
              </a:spcBef>
              <a:spcAft>
                <a:spcPts val="0"/>
              </a:spcAft>
              <a:buNone/>
            </a:pPr>
            <a:r>
              <a:rPr lang="ar-EG" sz="2000" dirty="0">
                <a:effectLst/>
                <a:latin typeface="Alexandria"/>
                <a:ea typeface="Times New Roman" panose="02020603050405020304" pitchFamily="18" charset="0"/>
              </a:rPr>
              <a:t>د) يستقر الناتج الإجمالي</a:t>
            </a:r>
            <a:endParaRPr lang="en-US" sz="2000" dirty="0">
              <a:effectLst/>
              <a:latin typeface="Alexandria"/>
              <a:ea typeface="Times New Roman" panose="02020603050405020304" pitchFamily="18" charset="0"/>
            </a:endParaRPr>
          </a:p>
          <a:p>
            <a:pPr marL="0" indent="0">
              <a:spcBef>
                <a:spcPts val="0"/>
              </a:spcBef>
              <a:buNone/>
            </a:pPr>
            <a:endParaRPr lang="en-US"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3959622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654835722"/>
              </p:ext>
            </p:extLst>
          </p:nvPr>
        </p:nvGraphicFramePr>
        <p:xfrm>
          <a:off x="1072283" y="2313252"/>
          <a:ext cx="9902713" cy="3291840"/>
        </p:xfrm>
        <a:graphic>
          <a:graphicData uri="http://schemas.openxmlformats.org/drawingml/2006/table">
            <a:tbl>
              <a:tblPr rtl="1" firstRow="1" firstCol="1" bandRow="1">
                <a:tableStyleId>{5FD0F851-EC5A-4D38-B0AD-8093EC10F338}</a:tableStyleId>
              </a:tblPr>
              <a:tblGrid>
                <a:gridCol w="4910436">
                  <a:extLst>
                    <a:ext uri="{9D8B030D-6E8A-4147-A177-3AD203B41FA5}">
                      <a16:colId xmlns:a16="http://schemas.microsoft.com/office/drawing/2014/main" val="1931245309"/>
                    </a:ext>
                  </a:extLst>
                </a:gridCol>
                <a:gridCol w="4992277">
                  <a:extLst>
                    <a:ext uri="{9D8B030D-6E8A-4147-A177-3AD203B41FA5}">
                      <a16:colId xmlns:a16="http://schemas.microsoft.com/office/drawing/2014/main" val="845976059"/>
                    </a:ext>
                  </a:extLst>
                </a:gridCol>
              </a:tblGrid>
              <a:tr h="0">
                <a:tc>
                  <a:txBody>
                    <a:bodyPr/>
                    <a:lstStyle/>
                    <a:p>
                      <a:pPr marL="628650" marR="0" algn="r" rtl="1">
                        <a:spcBef>
                          <a:spcPts val="0"/>
                        </a:spcBef>
                        <a:spcAft>
                          <a:spcPts val="1200"/>
                        </a:spcAft>
                      </a:pPr>
                      <a:r>
                        <a:rPr lang="ar-SA" sz="1800" b="1">
                          <a:effectLst/>
                        </a:rPr>
                        <a:t>تلوث مصنع ورق نهرًا محليًا من خلال طرح نفايات تحتوي على الكلور ومواد كيميائية سامة أخرى. تكاليف علاج الأمراض الناتجة عن هذا التلوث ستُعتبر تكلفة اقتصادية للإنتاج</a:t>
                      </a:r>
                      <a:r>
                        <a:rPr lang="en-US" sz="1800" b="1">
                          <a:effectLst/>
                        </a:rPr>
                        <a:t>.</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algn="just" rtl="0">
                        <a:spcBef>
                          <a:spcPts val="0"/>
                        </a:spcBef>
                        <a:spcAft>
                          <a:spcPts val="1200"/>
                        </a:spcAft>
                      </a:pPr>
                      <a:r>
                        <a:rPr lang="en-US" sz="1800" b="1" dirty="0">
                          <a:effectLst/>
                        </a:rPr>
                        <a:t>A paper mill pollutes a local river by discharging waste containing chlorine and other toxic chemicals. </a:t>
                      </a:r>
                      <a:r>
                        <a:rPr lang="en-US" sz="1800" b="1" dirty="0">
                          <a:effectLst/>
                          <a:highlight>
                            <a:srgbClr val="FFFF00"/>
                          </a:highlight>
                        </a:rPr>
                        <a:t>The cost of treating diseases</a:t>
                      </a:r>
                      <a:r>
                        <a:rPr lang="en-US" sz="1800" b="1" dirty="0">
                          <a:effectLst/>
                        </a:rPr>
                        <a:t> that result from this pollution would be considered an </a:t>
                      </a:r>
                      <a:r>
                        <a:rPr lang="en-US" sz="1800" b="1" dirty="0">
                          <a:effectLst/>
                          <a:highlight>
                            <a:srgbClr val="FFFF00"/>
                          </a:highlight>
                        </a:rPr>
                        <a:t>economic cost</a:t>
                      </a:r>
                      <a:r>
                        <a:rPr lang="en-US" sz="1800" b="1" dirty="0">
                          <a:effectLst/>
                        </a:rPr>
                        <a:t> of production.  </a:t>
                      </a:r>
                      <a:r>
                        <a:rPr lang="en-US" sz="1800" b="1" dirty="0">
                          <a:solidFill>
                            <a:schemeClr val="accent1"/>
                          </a:solidFill>
                          <a:effectLst/>
                        </a:rPr>
                        <a:t>True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099718784"/>
                  </a:ext>
                </a:extLst>
              </a:tr>
              <a:tr h="0">
                <a:tc>
                  <a:txBody>
                    <a:bodyPr/>
                    <a:lstStyle/>
                    <a:p>
                      <a:pPr marL="628650" marR="0" algn="r" rtl="1">
                        <a:spcBef>
                          <a:spcPts val="0"/>
                        </a:spcBef>
                        <a:spcAft>
                          <a:spcPts val="1200"/>
                        </a:spcAft>
                      </a:pPr>
                      <a:r>
                        <a:rPr lang="ar-SA" sz="1800" b="1">
                          <a:effectLst/>
                        </a:rPr>
                        <a:t>التكاليف الضمنية هي المدفوعات "للموارد المستخدمة من قبل أصحاب المشروع</a:t>
                      </a:r>
                      <a:r>
                        <a:rPr lang="en-US" sz="1800" b="1">
                          <a:effectLst/>
                        </a:rPr>
                        <a:t>".</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algn="just" rtl="0">
                        <a:spcBef>
                          <a:spcPts val="0"/>
                        </a:spcBef>
                        <a:spcAft>
                          <a:spcPts val="1200"/>
                        </a:spcAft>
                      </a:pPr>
                      <a:r>
                        <a:rPr lang="en-US" sz="1800" b="1" dirty="0">
                          <a:effectLst/>
                          <a:highlight>
                            <a:srgbClr val="FFFF00"/>
                          </a:highlight>
                        </a:rPr>
                        <a:t>Implicit costs</a:t>
                      </a:r>
                      <a:r>
                        <a:rPr lang="en-US" sz="1800" b="1" dirty="0">
                          <a:effectLst/>
                        </a:rPr>
                        <a:t> are payments" for </a:t>
                      </a:r>
                      <a:r>
                        <a:rPr lang="en-US" sz="1800" b="1" dirty="0">
                          <a:effectLst/>
                          <a:highlight>
                            <a:srgbClr val="FFFF00"/>
                          </a:highlight>
                        </a:rPr>
                        <a:t>self-employed resources</a:t>
                      </a:r>
                      <a:r>
                        <a:rPr lang="en-US" sz="1800" b="1" dirty="0">
                          <a:effectLst/>
                        </a:rPr>
                        <a:t>. </a:t>
                      </a:r>
                      <a:r>
                        <a:rPr lang="en-US" sz="1800" b="1" dirty="0">
                          <a:solidFill>
                            <a:schemeClr val="accent1"/>
                          </a:solidFill>
                          <a:effectLst/>
                        </a:rPr>
                        <a:t>True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463691445"/>
                  </a:ext>
                </a:extLst>
              </a:tr>
              <a:tr h="0">
                <a:tc>
                  <a:txBody>
                    <a:bodyPr/>
                    <a:lstStyle/>
                    <a:p>
                      <a:pPr marL="628650" marR="0" algn="r" rtl="1">
                        <a:spcBef>
                          <a:spcPts val="0"/>
                        </a:spcBef>
                        <a:spcAft>
                          <a:spcPts val="1200"/>
                        </a:spcAft>
                      </a:pPr>
                      <a:r>
                        <a:rPr lang="ar-SA" sz="1800" b="1">
                          <a:effectLst/>
                        </a:rPr>
                        <a:t>تكلفة الأجور المتنازل عنها من قبل صاحب الشركة هي تكلفة صريحة</a:t>
                      </a:r>
                      <a:r>
                        <a:rPr lang="en-US" sz="1800" b="1">
                          <a:effectLst/>
                        </a:rPr>
                        <a:t>.</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algn="just" rtl="0">
                        <a:spcBef>
                          <a:spcPts val="0"/>
                        </a:spcBef>
                        <a:spcAft>
                          <a:spcPts val="1200"/>
                        </a:spcAft>
                      </a:pPr>
                      <a:r>
                        <a:rPr lang="en-US" sz="1800" b="1" dirty="0">
                          <a:effectLst/>
                          <a:highlight>
                            <a:srgbClr val="FFFF00"/>
                          </a:highlight>
                        </a:rPr>
                        <a:t>The cost</a:t>
                      </a:r>
                      <a:r>
                        <a:rPr lang="en-US" sz="1800" b="1" kern="1200" dirty="0">
                          <a:effectLst/>
                          <a:highlight>
                            <a:srgbClr val="FFFF00"/>
                          </a:highlight>
                        </a:rPr>
                        <a:t> </a:t>
                      </a:r>
                      <a:r>
                        <a:rPr lang="en-US" sz="1800" b="1" dirty="0">
                          <a:effectLst/>
                          <a:highlight>
                            <a:srgbClr val="FFFF00"/>
                          </a:highlight>
                        </a:rPr>
                        <a:t>of wages foregone</a:t>
                      </a:r>
                      <a:r>
                        <a:rPr lang="en-US" sz="1800" b="1" dirty="0">
                          <a:effectLst/>
                        </a:rPr>
                        <a:t> by the owner of the firm is </a:t>
                      </a:r>
                      <a:r>
                        <a:rPr lang="en-US" sz="1800" b="1" dirty="0">
                          <a:effectLst/>
                          <a:highlight>
                            <a:srgbClr val="FFFF00"/>
                          </a:highlight>
                        </a:rPr>
                        <a:t>explicit cost</a:t>
                      </a:r>
                      <a:r>
                        <a:rPr lang="en-US" sz="1800" b="1" dirty="0">
                          <a:effectLst/>
                        </a:rPr>
                        <a:t>. </a:t>
                      </a:r>
                      <a:r>
                        <a:rPr lang="en-US" sz="1800" b="1" dirty="0">
                          <a:solidFill>
                            <a:schemeClr val="accent1"/>
                          </a:solidFill>
                          <a:effectLst/>
                        </a:rPr>
                        <a:t>False</a:t>
                      </a:r>
                      <a:r>
                        <a:rPr lang="en-US" sz="1800" b="1" dirty="0">
                          <a:effectLst/>
                        </a:rPr>
                        <a:t> </a:t>
                      </a:r>
                      <a:endParaRPr lang="en-US" sz="18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088262024"/>
                  </a:ext>
                </a:extLst>
              </a:tr>
              <a:tr h="0">
                <a:tc>
                  <a:txBody>
                    <a:bodyPr/>
                    <a:lstStyle/>
                    <a:p>
                      <a:pPr marL="628650" marR="0" algn="r" rtl="1">
                        <a:spcBef>
                          <a:spcPts val="0"/>
                        </a:spcBef>
                        <a:spcAft>
                          <a:spcPts val="1200"/>
                        </a:spcAft>
                      </a:pPr>
                      <a:r>
                        <a:rPr lang="ar-SA" sz="1800" b="1">
                          <a:effectLst/>
                        </a:rPr>
                        <a:t>الربح المحاسبي يختلف عن الربح الاقتصادي</a:t>
                      </a:r>
                      <a:r>
                        <a:rPr lang="en-US" sz="1800" b="1">
                          <a:effectLst/>
                        </a:rPr>
                        <a:t>.</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algn="just" rtl="0">
                        <a:spcBef>
                          <a:spcPts val="0"/>
                        </a:spcBef>
                        <a:spcAft>
                          <a:spcPts val="1200"/>
                        </a:spcAft>
                      </a:pPr>
                      <a:r>
                        <a:rPr lang="en-US" sz="1800" b="1" dirty="0">
                          <a:effectLst/>
                        </a:rPr>
                        <a:t>The accounting profit differs from economic profit. </a:t>
                      </a:r>
                      <a:r>
                        <a:rPr lang="en-US" sz="1800" b="1" dirty="0">
                          <a:solidFill>
                            <a:schemeClr val="accent1"/>
                          </a:solidFill>
                          <a:effectLst/>
                        </a:rPr>
                        <a:t>True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470462949"/>
                  </a:ext>
                </a:extLst>
              </a:tr>
            </a:tbl>
          </a:graphicData>
        </a:graphic>
      </p:graphicFrame>
    </p:spTree>
    <p:extLst>
      <p:ext uri="{BB962C8B-B14F-4D97-AF65-F5344CB8AC3E}">
        <p14:creationId xmlns:p14="http://schemas.microsoft.com/office/powerpoint/2010/main" val="4017209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7857" y="1345305"/>
            <a:ext cx="10812720" cy="4681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45127" y="36759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97282" y="77768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907770536"/>
              </p:ext>
            </p:extLst>
          </p:nvPr>
        </p:nvGraphicFramePr>
        <p:xfrm>
          <a:off x="557857" y="1643634"/>
          <a:ext cx="10418619" cy="4114800"/>
        </p:xfrm>
        <a:graphic>
          <a:graphicData uri="http://schemas.openxmlformats.org/drawingml/2006/table">
            <a:tbl>
              <a:tblPr rtl="1" firstRow="1" firstCol="1" bandRow="1">
                <a:tableStyleId>{5FD0F851-EC5A-4D38-B0AD-8093EC10F338}</a:tableStyleId>
              </a:tblPr>
              <a:tblGrid>
                <a:gridCol w="5166258">
                  <a:extLst>
                    <a:ext uri="{9D8B030D-6E8A-4147-A177-3AD203B41FA5}">
                      <a16:colId xmlns:a16="http://schemas.microsoft.com/office/drawing/2014/main" val="3432810806"/>
                    </a:ext>
                  </a:extLst>
                </a:gridCol>
                <a:gridCol w="5252361">
                  <a:extLst>
                    <a:ext uri="{9D8B030D-6E8A-4147-A177-3AD203B41FA5}">
                      <a16:colId xmlns:a16="http://schemas.microsoft.com/office/drawing/2014/main" val="859787238"/>
                    </a:ext>
                  </a:extLst>
                </a:gridCol>
              </a:tblGrid>
              <a:tr h="0">
                <a:tc>
                  <a:txBody>
                    <a:bodyPr/>
                    <a:lstStyle/>
                    <a:p>
                      <a:pPr marL="628650" marR="0" algn="r" rtl="1">
                        <a:spcBef>
                          <a:spcPts val="0"/>
                        </a:spcBef>
                        <a:spcAft>
                          <a:spcPts val="1200"/>
                        </a:spcAft>
                      </a:pPr>
                      <a:r>
                        <a:rPr lang="ar-SA" sz="1800" b="1">
                          <a:effectLst/>
                        </a:rPr>
                        <a:t>تفتح عبير مستقرًا ومكانُا لركوب الخيل. وهي تأخذ في الاعتبار تكلفة شراء الخيول وشراء أدوات الركوب وتأجير المساحة. ومع ذلك، لا تأخذ في الاعتبار تكلفة الفرصة البديلة لوقتها. تدرس عبير التكاليف الاقتصادية لمشروعها</a:t>
                      </a:r>
                      <a:r>
                        <a:rPr lang="en-US" sz="1800" b="1">
                          <a:effectLst/>
                        </a:rPr>
                        <a:t>.</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algn="just" rtl="0">
                        <a:spcBef>
                          <a:spcPts val="0"/>
                        </a:spcBef>
                        <a:spcAft>
                          <a:spcPts val="1200"/>
                        </a:spcAft>
                      </a:pPr>
                      <a:r>
                        <a:rPr lang="en-US" sz="1800" b="1" dirty="0" err="1">
                          <a:effectLst/>
                        </a:rPr>
                        <a:t>Abeer</a:t>
                      </a:r>
                      <a:r>
                        <a:rPr lang="en-US" sz="1800" b="1" dirty="0">
                          <a:effectLst/>
                        </a:rPr>
                        <a:t> opens a riding stable. She factors in the cost of buying horses, buying riding tackle, and renting space. However, she </a:t>
                      </a:r>
                      <a:r>
                        <a:rPr lang="en-US" sz="1800" b="1" dirty="0">
                          <a:effectLst/>
                          <a:highlight>
                            <a:srgbClr val="FFFF00"/>
                          </a:highlight>
                        </a:rPr>
                        <a:t>does not consider the opportunity cost</a:t>
                      </a:r>
                      <a:r>
                        <a:rPr lang="en-US" sz="1800" b="1" dirty="0">
                          <a:effectLst/>
                        </a:rPr>
                        <a:t> of her time. </a:t>
                      </a:r>
                      <a:r>
                        <a:rPr lang="en-US" sz="1800" b="1" dirty="0" err="1">
                          <a:effectLst/>
                        </a:rPr>
                        <a:t>Abeer</a:t>
                      </a:r>
                      <a:r>
                        <a:rPr lang="en-US" sz="1800" b="1" dirty="0">
                          <a:effectLst/>
                        </a:rPr>
                        <a:t> is considering </a:t>
                      </a:r>
                      <a:r>
                        <a:rPr lang="en-US" sz="1800" b="1" dirty="0">
                          <a:effectLst/>
                          <a:highlight>
                            <a:srgbClr val="FFFF00"/>
                          </a:highlight>
                        </a:rPr>
                        <a:t>the economic costs</a:t>
                      </a:r>
                      <a:r>
                        <a:rPr lang="en-US" sz="1800" b="1" dirty="0">
                          <a:effectLst/>
                        </a:rPr>
                        <a:t> of her project. </a:t>
                      </a:r>
                      <a:r>
                        <a:rPr lang="en-US" sz="1800" b="1" dirty="0">
                          <a:solidFill>
                            <a:schemeClr val="accent1"/>
                          </a:solidFill>
                          <a:effectLst/>
                        </a:rPr>
                        <a:t>False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46667052"/>
                  </a:ext>
                </a:extLst>
              </a:tr>
              <a:tr h="0">
                <a:tc>
                  <a:txBody>
                    <a:bodyPr/>
                    <a:lstStyle/>
                    <a:p>
                      <a:pPr marL="628650" marR="0" algn="r" rtl="1">
                        <a:spcBef>
                          <a:spcPts val="0"/>
                        </a:spcBef>
                        <a:spcAft>
                          <a:spcPts val="1200"/>
                        </a:spcAft>
                      </a:pPr>
                      <a:r>
                        <a:rPr lang="ar-SA" sz="1800" b="1">
                          <a:effectLst/>
                        </a:rPr>
                        <a:t>المدى القصير هو فترة زمنية يتم خلالها تثبيت جميع الموارد</a:t>
                      </a:r>
                      <a:r>
                        <a:rPr lang="en-US" sz="1800" b="1">
                          <a:effectLst/>
                        </a:rPr>
                        <a:t>.</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algn="just" rtl="0">
                        <a:spcBef>
                          <a:spcPts val="0"/>
                        </a:spcBef>
                        <a:spcAft>
                          <a:spcPts val="1200"/>
                        </a:spcAft>
                      </a:pPr>
                      <a:r>
                        <a:rPr lang="en-US" sz="1800" b="1" dirty="0">
                          <a:effectLst/>
                        </a:rPr>
                        <a:t>The </a:t>
                      </a:r>
                      <a:r>
                        <a:rPr lang="en-US" sz="1800" b="1" dirty="0">
                          <a:effectLst/>
                          <a:highlight>
                            <a:srgbClr val="FFFF00"/>
                          </a:highlight>
                        </a:rPr>
                        <a:t>short run</a:t>
                      </a:r>
                      <a:r>
                        <a:rPr lang="en-US" sz="1800" b="1" dirty="0">
                          <a:effectLst/>
                        </a:rPr>
                        <a:t> is a time period in which </a:t>
                      </a:r>
                      <a:r>
                        <a:rPr lang="en-US" sz="1800" b="1" dirty="0">
                          <a:effectLst/>
                          <a:highlight>
                            <a:srgbClr val="FFFF00"/>
                          </a:highlight>
                        </a:rPr>
                        <a:t>all resources are fixed</a:t>
                      </a:r>
                      <a:r>
                        <a:rPr lang="en-US" sz="1800" b="1" dirty="0">
                          <a:effectLst/>
                        </a:rPr>
                        <a:t>. </a:t>
                      </a:r>
                      <a:r>
                        <a:rPr lang="en-US" sz="1800" b="1" dirty="0">
                          <a:solidFill>
                            <a:schemeClr val="accent1"/>
                          </a:solidFill>
                          <a:effectLst/>
                        </a:rPr>
                        <a:t>False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142870957"/>
                  </a:ext>
                </a:extLst>
              </a:tr>
              <a:tr h="0">
                <a:tc>
                  <a:txBody>
                    <a:bodyPr/>
                    <a:lstStyle/>
                    <a:p>
                      <a:pPr marL="628650" marR="0" algn="r" rtl="1">
                        <a:spcBef>
                          <a:spcPts val="0"/>
                        </a:spcBef>
                        <a:spcAft>
                          <a:spcPts val="1200"/>
                        </a:spcAft>
                      </a:pPr>
                      <a:r>
                        <a:rPr lang="ar-SA" sz="1800" b="1">
                          <a:effectLst/>
                        </a:rPr>
                        <a:t>دالة الإنتاج توضح العلاقة بين أنواع أو كميات المدخلات وكمية المخرجات</a:t>
                      </a:r>
                      <a:r>
                        <a:rPr lang="en-US" sz="1800" b="1">
                          <a:effectLst/>
                        </a:rPr>
                        <a:t>.</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algn="just" rtl="0">
                        <a:spcBef>
                          <a:spcPts val="0"/>
                        </a:spcBef>
                        <a:spcAft>
                          <a:spcPts val="1200"/>
                        </a:spcAft>
                      </a:pPr>
                      <a:r>
                        <a:rPr lang="en-US" sz="1800" b="1" dirty="0">
                          <a:effectLst/>
                        </a:rPr>
                        <a:t>Production function shows the relationship between types or quantities of inputs and quantity of the output. </a:t>
                      </a:r>
                      <a:r>
                        <a:rPr lang="en-US" sz="1800" b="1" dirty="0">
                          <a:solidFill>
                            <a:schemeClr val="accent1"/>
                          </a:solidFill>
                          <a:effectLst/>
                        </a:rPr>
                        <a:t>True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451424826"/>
                  </a:ext>
                </a:extLst>
              </a:tr>
              <a:tr h="0">
                <a:tc>
                  <a:txBody>
                    <a:bodyPr/>
                    <a:lstStyle/>
                    <a:p>
                      <a:pPr marL="628650" marR="0" algn="r" rtl="1">
                        <a:spcBef>
                          <a:spcPts val="0"/>
                        </a:spcBef>
                        <a:spcAft>
                          <a:spcPts val="1200"/>
                        </a:spcAft>
                      </a:pPr>
                      <a:r>
                        <a:rPr lang="ar-SA" sz="1800" b="1">
                          <a:effectLst/>
                        </a:rPr>
                        <a:t>يتم حساب الناتج المتوسط عن طريق قسمة إجمالي الناتج على عدد العمال</a:t>
                      </a:r>
                      <a:r>
                        <a:rPr lang="en-US" sz="1800" b="1">
                          <a:effectLst/>
                        </a:rPr>
                        <a:t>.</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algn="just" rtl="0">
                        <a:spcBef>
                          <a:spcPts val="0"/>
                        </a:spcBef>
                        <a:spcAft>
                          <a:spcPts val="1200"/>
                        </a:spcAft>
                      </a:pPr>
                      <a:r>
                        <a:rPr lang="en-US" sz="1800" b="1" dirty="0">
                          <a:effectLst/>
                          <a:highlight>
                            <a:srgbClr val="FFFF00"/>
                          </a:highlight>
                        </a:rPr>
                        <a:t>Average</a:t>
                      </a:r>
                      <a:r>
                        <a:rPr lang="en-US" sz="1800" b="1" dirty="0">
                          <a:effectLst/>
                        </a:rPr>
                        <a:t> </a:t>
                      </a:r>
                      <a:r>
                        <a:rPr lang="en-US" sz="1800" b="1" dirty="0">
                          <a:effectLst/>
                          <a:highlight>
                            <a:srgbClr val="FFFF00"/>
                          </a:highlight>
                        </a:rPr>
                        <a:t>Product</a:t>
                      </a:r>
                      <a:r>
                        <a:rPr lang="en-US" sz="1800" b="1" dirty="0">
                          <a:effectLst/>
                        </a:rPr>
                        <a:t> is calculated by dividing </a:t>
                      </a:r>
                      <a:r>
                        <a:rPr lang="en-US" sz="1800" b="1" dirty="0">
                          <a:effectLst/>
                          <a:highlight>
                            <a:srgbClr val="FFFF00"/>
                          </a:highlight>
                        </a:rPr>
                        <a:t>the total Product by number of labor</a:t>
                      </a:r>
                      <a:r>
                        <a:rPr lang="en-US" sz="1800" b="1" dirty="0">
                          <a:effectLst/>
                        </a:rPr>
                        <a:t>. </a:t>
                      </a:r>
                      <a:r>
                        <a:rPr lang="en-US" sz="1800" b="1" dirty="0">
                          <a:solidFill>
                            <a:schemeClr val="accent1"/>
                          </a:solidFill>
                          <a:effectLst/>
                        </a:rPr>
                        <a:t>True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607912282"/>
                  </a:ext>
                </a:extLst>
              </a:tr>
            </a:tbl>
          </a:graphicData>
        </a:graphic>
      </p:graphicFrame>
    </p:spTree>
    <p:extLst>
      <p:ext uri="{BB962C8B-B14F-4D97-AF65-F5344CB8AC3E}">
        <p14:creationId xmlns:p14="http://schemas.microsoft.com/office/powerpoint/2010/main" val="3914473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793287878"/>
              </p:ext>
            </p:extLst>
          </p:nvPr>
        </p:nvGraphicFramePr>
        <p:xfrm>
          <a:off x="942308" y="2104063"/>
          <a:ext cx="10141527" cy="3566160"/>
        </p:xfrm>
        <a:graphic>
          <a:graphicData uri="http://schemas.openxmlformats.org/drawingml/2006/table">
            <a:tbl>
              <a:tblPr rtl="1" firstRow="1" firstCol="1" bandRow="1">
                <a:tableStyleId>{5FD0F851-EC5A-4D38-B0AD-8093EC10F338}</a:tableStyleId>
              </a:tblPr>
              <a:tblGrid>
                <a:gridCol w="5028857">
                  <a:extLst>
                    <a:ext uri="{9D8B030D-6E8A-4147-A177-3AD203B41FA5}">
                      <a16:colId xmlns:a16="http://schemas.microsoft.com/office/drawing/2014/main" val="2282880359"/>
                    </a:ext>
                  </a:extLst>
                </a:gridCol>
                <a:gridCol w="5112670">
                  <a:extLst>
                    <a:ext uri="{9D8B030D-6E8A-4147-A177-3AD203B41FA5}">
                      <a16:colId xmlns:a16="http://schemas.microsoft.com/office/drawing/2014/main" val="242962553"/>
                    </a:ext>
                  </a:extLst>
                </a:gridCol>
              </a:tblGrid>
              <a:tr h="0">
                <a:tc>
                  <a:txBody>
                    <a:bodyPr/>
                    <a:lstStyle/>
                    <a:p>
                      <a:pPr marL="628650" marR="0" algn="r" rtl="1">
                        <a:spcBef>
                          <a:spcPts val="0"/>
                        </a:spcBef>
                        <a:spcAft>
                          <a:spcPts val="1200"/>
                        </a:spcAft>
                      </a:pPr>
                      <a:r>
                        <a:rPr lang="ar-SA" sz="1800" b="1">
                          <a:effectLst/>
                        </a:rPr>
                        <a:t>الإنتاج الحدي لمدخل هو الإضافة إلى إجمالي الناتج عند توظيف عامل إضافي</a:t>
                      </a:r>
                      <a:r>
                        <a:rPr lang="en-US" sz="1800" b="1">
                          <a:effectLst/>
                        </a:rPr>
                        <a:t>.</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algn="just" rtl="0">
                        <a:spcBef>
                          <a:spcPts val="0"/>
                        </a:spcBef>
                        <a:spcAft>
                          <a:spcPts val="1200"/>
                        </a:spcAft>
                      </a:pPr>
                      <a:r>
                        <a:rPr lang="en-US" sz="1800" b="1" dirty="0">
                          <a:effectLst/>
                          <a:highlight>
                            <a:srgbClr val="FFFF00"/>
                          </a:highlight>
                        </a:rPr>
                        <a:t>Marginal Product</a:t>
                      </a:r>
                      <a:r>
                        <a:rPr lang="en-US" sz="1800" b="1" dirty="0">
                          <a:effectLst/>
                        </a:rPr>
                        <a:t> of an input is an </a:t>
                      </a:r>
                      <a:r>
                        <a:rPr lang="en-US" sz="1800" b="1" dirty="0">
                          <a:effectLst/>
                          <a:highlight>
                            <a:srgbClr val="FFFF00"/>
                          </a:highlight>
                        </a:rPr>
                        <a:t>addition to the total product</a:t>
                      </a:r>
                      <a:r>
                        <a:rPr lang="en-US" sz="1800" b="1" dirty="0">
                          <a:effectLst/>
                        </a:rPr>
                        <a:t> when an additional unit of labor is employed. </a:t>
                      </a:r>
                      <a:r>
                        <a:rPr lang="en-US" sz="1800" b="1" dirty="0">
                          <a:solidFill>
                            <a:schemeClr val="accent1"/>
                          </a:solidFill>
                          <a:effectLst/>
                        </a:rPr>
                        <a:t>True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544349829"/>
                  </a:ext>
                </a:extLst>
              </a:tr>
              <a:tr h="0">
                <a:tc>
                  <a:txBody>
                    <a:bodyPr/>
                    <a:lstStyle/>
                    <a:p>
                      <a:pPr marL="628650" marR="0" algn="r" rtl="1">
                        <a:spcBef>
                          <a:spcPts val="0"/>
                        </a:spcBef>
                        <a:spcAft>
                          <a:spcPts val="1200"/>
                        </a:spcAft>
                      </a:pPr>
                      <a:r>
                        <a:rPr lang="ar-SA" sz="1800" b="1">
                          <a:effectLst/>
                        </a:rPr>
                        <a:t>إجمالي الناتج لمدخل يتم حسابه بقسمة التغير في الإنتاج على التغير في عدد العمال</a:t>
                      </a:r>
                      <a:r>
                        <a:rPr lang="en-US" sz="1800" b="1">
                          <a:effectLst/>
                        </a:rPr>
                        <a:t> = ΔQ/ΔL.</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algn="just" rtl="0">
                        <a:spcBef>
                          <a:spcPts val="0"/>
                        </a:spcBef>
                        <a:spcAft>
                          <a:spcPts val="1200"/>
                        </a:spcAft>
                      </a:pPr>
                      <a:r>
                        <a:rPr lang="en-US" sz="1800" b="1" dirty="0">
                          <a:effectLst/>
                          <a:highlight>
                            <a:srgbClr val="FFFF00"/>
                          </a:highlight>
                        </a:rPr>
                        <a:t>Total</a:t>
                      </a:r>
                      <a:r>
                        <a:rPr lang="en-US" sz="1800" b="1" dirty="0">
                          <a:effectLst/>
                        </a:rPr>
                        <a:t> </a:t>
                      </a:r>
                      <a:r>
                        <a:rPr lang="en-US" sz="1800" b="1" dirty="0">
                          <a:effectLst/>
                          <a:highlight>
                            <a:srgbClr val="FFFF00"/>
                          </a:highlight>
                        </a:rPr>
                        <a:t>Product</a:t>
                      </a:r>
                      <a:r>
                        <a:rPr lang="en-US" sz="1800" b="1" dirty="0">
                          <a:effectLst/>
                        </a:rPr>
                        <a:t> of an input is calculated by dividing </a:t>
                      </a:r>
                      <a:r>
                        <a:rPr lang="en-US" sz="1800" b="1" dirty="0">
                          <a:effectLst/>
                          <a:highlight>
                            <a:srgbClr val="FFFF00"/>
                          </a:highlight>
                        </a:rPr>
                        <a:t>the Change in output by the Change in number of labor</a:t>
                      </a:r>
                      <a:r>
                        <a:rPr lang="en-US" sz="1800" b="1" dirty="0">
                          <a:effectLst/>
                        </a:rPr>
                        <a:t> =ΔQ/ΔL. </a:t>
                      </a:r>
                      <a:r>
                        <a:rPr lang="en-US" sz="1800" b="1" dirty="0">
                          <a:solidFill>
                            <a:schemeClr val="accent1"/>
                          </a:solidFill>
                          <a:effectLst/>
                        </a:rPr>
                        <a:t>False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520806537"/>
                  </a:ext>
                </a:extLst>
              </a:tr>
              <a:tr h="0">
                <a:tc>
                  <a:txBody>
                    <a:bodyPr/>
                    <a:lstStyle/>
                    <a:p>
                      <a:pPr marL="628650" marR="0" algn="r" rtl="1">
                        <a:spcBef>
                          <a:spcPts val="0"/>
                        </a:spcBef>
                        <a:spcAft>
                          <a:spcPts val="1200"/>
                        </a:spcAft>
                      </a:pPr>
                      <a:r>
                        <a:rPr lang="ar-SA" sz="1800" b="1">
                          <a:effectLst/>
                        </a:rPr>
                        <a:t>التكلفة التي يمكن تعديلها وتغييرها بسهولة معروفة باسم التكلفة المتغيرة</a:t>
                      </a:r>
                      <a:r>
                        <a:rPr lang="en-US" sz="1800" b="1">
                          <a:effectLst/>
                        </a:rPr>
                        <a:t>.</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algn="just" rtl="0">
                        <a:spcBef>
                          <a:spcPts val="0"/>
                        </a:spcBef>
                        <a:spcAft>
                          <a:spcPts val="1200"/>
                        </a:spcAft>
                      </a:pPr>
                      <a:r>
                        <a:rPr lang="en-US" sz="1800" b="1" dirty="0">
                          <a:effectLst/>
                        </a:rPr>
                        <a:t>cost that can be </a:t>
                      </a:r>
                      <a:r>
                        <a:rPr lang="en-US" sz="1800" b="1" dirty="0">
                          <a:effectLst/>
                          <a:highlight>
                            <a:srgbClr val="FFFF00"/>
                          </a:highlight>
                        </a:rPr>
                        <a:t>easily adjusted</a:t>
                      </a:r>
                      <a:r>
                        <a:rPr lang="en-US" sz="1800" b="1" dirty="0">
                          <a:effectLst/>
                        </a:rPr>
                        <a:t> is known as a </a:t>
                      </a:r>
                      <a:r>
                        <a:rPr lang="en-US" sz="1800" b="1" dirty="0">
                          <a:effectLst/>
                          <a:highlight>
                            <a:srgbClr val="FFFF00"/>
                          </a:highlight>
                        </a:rPr>
                        <a:t>variable cost</a:t>
                      </a:r>
                      <a:r>
                        <a:rPr lang="en-US" sz="1800" b="1" dirty="0">
                          <a:effectLst/>
                        </a:rPr>
                        <a:t>. </a:t>
                      </a:r>
                      <a:r>
                        <a:rPr lang="en-US" sz="1800" b="1" dirty="0">
                          <a:solidFill>
                            <a:schemeClr val="accent1"/>
                          </a:solidFill>
                          <a:effectLst/>
                        </a:rPr>
                        <a:t>True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4218674244"/>
                  </a:ext>
                </a:extLst>
              </a:tr>
              <a:tr h="0">
                <a:tc>
                  <a:txBody>
                    <a:bodyPr/>
                    <a:lstStyle/>
                    <a:p>
                      <a:pPr marL="628650" marR="0" algn="r" rtl="1">
                        <a:spcBef>
                          <a:spcPts val="0"/>
                        </a:spcBef>
                        <a:spcAft>
                          <a:spcPts val="1200"/>
                        </a:spcAft>
                      </a:pPr>
                      <a:r>
                        <a:rPr lang="ar-SA" sz="1800" b="1">
                          <a:effectLst/>
                        </a:rPr>
                        <a:t>إجمالي التكلفة (التكلفة الكلية </a:t>
                      </a:r>
                      <a:r>
                        <a:rPr lang="en-US" sz="1800" b="1">
                          <a:effectLst/>
                        </a:rPr>
                        <a:t>TC</a:t>
                      </a:r>
                      <a:r>
                        <a:rPr lang="ar-SA" sz="1800" b="1">
                          <a:effectLst/>
                        </a:rPr>
                        <a:t>) يزيد عن التكلفة المتغيرة </a:t>
                      </a:r>
                      <a:r>
                        <a:rPr lang="en-US" sz="1800" b="1">
                          <a:effectLst/>
                        </a:rPr>
                        <a:t>  (VC) </a:t>
                      </a:r>
                      <a:r>
                        <a:rPr lang="ar-SA" sz="1800" b="1">
                          <a:effectLst/>
                        </a:rPr>
                        <a:t>بقيمة ثابتة تساوي التكلفة الثابتة</a:t>
                      </a:r>
                      <a:r>
                        <a:rPr lang="en-US" sz="1800" b="1">
                          <a:effectLst/>
                        </a:rPr>
                        <a:t>.</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algn="just" rtl="0">
                        <a:spcBef>
                          <a:spcPts val="0"/>
                        </a:spcBef>
                        <a:spcAft>
                          <a:spcPts val="1200"/>
                        </a:spcAft>
                      </a:pPr>
                      <a:r>
                        <a:rPr lang="en-US" sz="1800" b="1" dirty="0">
                          <a:effectLst/>
                          <a:highlight>
                            <a:srgbClr val="FFFF00"/>
                          </a:highlight>
                        </a:rPr>
                        <a:t>Total cost</a:t>
                      </a:r>
                      <a:r>
                        <a:rPr lang="en-US" sz="1800" b="1" dirty="0">
                          <a:effectLst/>
                        </a:rPr>
                        <a:t> exceeds </a:t>
                      </a:r>
                      <a:r>
                        <a:rPr lang="en-US" sz="1800" b="1" dirty="0">
                          <a:effectLst/>
                          <a:highlight>
                            <a:srgbClr val="FFFF00"/>
                          </a:highlight>
                        </a:rPr>
                        <a:t>variable cost</a:t>
                      </a:r>
                      <a:r>
                        <a:rPr lang="en-US" sz="1800" b="1" dirty="0">
                          <a:effectLst/>
                        </a:rPr>
                        <a:t> by a constant amount equal to </a:t>
                      </a:r>
                      <a:r>
                        <a:rPr lang="en-US" sz="1800" b="1" dirty="0">
                          <a:effectLst/>
                          <a:highlight>
                            <a:srgbClr val="FFFF00"/>
                          </a:highlight>
                        </a:rPr>
                        <a:t>fixed cost</a:t>
                      </a:r>
                      <a:r>
                        <a:rPr lang="en-US" sz="1800" b="1" dirty="0">
                          <a:effectLst/>
                        </a:rPr>
                        <a:t> </a:t>
                      </a:r>
                      <a:r>
                        <a:rPr lang="en-US" sz="1800" b="1" dirty="0">
                          <a:solidFill>
                            <a:schemeClr val="accent1"/>
                          </a:solidFill>
                          <a:effectLst/>
                        </a:rPr>
                        <a:t>True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56438214"/>
                  </a:ext>
                </a:extLst>
              </a:tr>
            </a:tbl>
          </a:graphicData>
        </a:graphic>
      </p:graphicFrame>
    </p:spTree>
    <p:extLst>
      <p:ext uri="{BB962C8B-B14F-4D97-AF65-F5344CB8AC3E}">
        <p14:creationId xmlns:p14="http://schemas.microsoft.com/office/powerpoint/2010/main" val="3928144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8718" y="17646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 outlines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07</a:t>
            </a:r>
          </a:p>
        </p:txBody>
      </p:sp>
      <p:sp>
        <p:nvSpPr>
          <p:cNvPr id="9" name="Content Placeholder 2">
            <a:extLst>
              <a:ext uri="{FF2B5EF4-FFF2-40B4-BE49-F238E27FC236}">
                <a16:creationId xmlns:a16="http://schemas.microsoft.com/office/drawing/2014/main" id="{381B0DEF-A428-33FB-FBD7-15CB30B39A33}"/>
              </a:ext>
            </a:extLst>
          </p:cNvPr>
          <p:cNvSpPr txBox="1">
            <a:spLocks/>
          </p:cNvSpPr>
          <p:nvPr/>
        </p:nvSpPr>
        <p:spPr>
          <a:xfrm>
            <a:off x="887646" y="2248095"/>
            <a:ext cx="4445111"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buClrTx/>
              <a:buSzPct val="120000"/>
              <a:buFont typeface="Arial" charset="0"/>
              <a:buChar char="•"/>
            </a:pPr>
            <a:r>
              <a:rPr lang="en-US" sz="2000" b="1" dirty="0">
                <a:latin typeface="Alexandria"/>
                <a:cs typeface="ＭＳ Ｐゴシック" charset="-128"/>
              </a:rPr>
              <a:t>The difference between Accounting, and Economic profit</a:t>
            </a:r>
          </a:p>
          <a:p>
            <a:pPr marR="0">
              <a:spcAft>
                <a:spcPts val="800"/>
              </a:spcAft>
              <a:buSzPct val="120000"/>
              <a:buFont typeface="Arial" charset="0"/>
              <a:buChar char="•"/>
            </a:pPr>
            <a:r>
              <a:rPr lang="en-US" sz="2000" b="1" dirty="0">
                <a:latin typeface="Alexandria"/>
              </a:rPr>
              <a:t>Production: </a:t>
            </a:r>
            <a:r>
              <a:rPr lang="en-US" sz="2000" dirty="0">
                <a:latin typeface="Alexandria"/>
              </a:rPr>
              <a:t>Meaning, concepts of product</a:t>
            </a:r>
          </a:p>
          <a:p>
            <a:pPr marR="0">
              <a:spcAft>
                <a:spcPts val="800"/>
              </a:spcAft>
              <a:buSzPct val="120000"/>
              <a:buFont typeface="Arial" charset="0"/>
              <a:buChar char="•"/>
            </a:pPr>
            <a:r>
              <a:rPr lang="en-US" sz="2000" b="1" dirty="0">
                <a:latin typeface="Alexandria"/>
              </a:rPr>
              <a:t>The relationship between a firm’s output and labor employed.</a:t>
            </a:r>
          </a:p>
          <a:p>
            <a:pPr marR="0">
              <a:spcAft>
                <a:spcPts val="800"/>
              </a:spcAft>
              <a:buSzPct val="120000"/>
              <a:buFont typeface="Arial" charset="0"/>
              <a:buChar char="•"/>
            </a:pPr>
            <a:r>
              <a:rPr lang="en-US" sz="2000" b="1" dirty="0">
                <a:latin typeface="Alexandria"/>
              </a:rPr>
              <a:t>The relationship between total, marginal and average productivity (TP, AP, MP)</a:t>
            </a:r>
          </a:p>
          <a:p>
            <a:pPr marR="0">
              <a:spcAft>
                <a:spcPts val="800"/>
              </a:spcAft>
              <a:buSzPct val="120000"/>
              <a:buFont typeface="Arial" charset="0"/>
              <a:buChar char="•"/>
            </a:pPr>
            <a:r>
              <a:rPr lang="en-US" sz="2000" b="1" dirty="0">
                <a:latin typeface="Alexandria"/>
              </a:rPr>
              <a:t>Short run costs</a:t>
            </a:r>
          </a:p>
          <a:p>
            <a:pPr eaLnBrk="1" hangingPunct="1">
              <a:buClrTx/>
              <a:buSzPct val="120000"/>
              <a:buFont typeface="Arial" charset="0"/>
              <a:buChar char="•"/>
            </a:pPr>
            <a:endParaRPr lang="en-US" sz="2000" dirty="0">
              <a:latin typeface="Alexandria"/>
              <a:cs typeface="ＭＳ Ｐゴシック" charset="-128"/>
            </a:endParaRPr>
          </a:p>
          <a:p>
            <a:pPr lvl="1"/>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11" name="TextBox 10">
            <a:extLst>
              <a:ext uri="{FF2B5EF4-FFF2-40B4-BE49-F238E27FC236}">
                <a16:creationId xmlns:a16="http://schemas.microsoft.com/office/drawing/2014/main" id="{0A5C5A91-7698-F60A-F9D2-89E9C3745BB6}"/>
              </a:ext>
            </a:extLst>
          </p:cNvPr>
          <p:cNvSpPr txBox="1"/>
          <p:nvPr/>
        </p:nvSpPr>
        <p:spPr>
          <a:xfrm>
            <a:off x="5656030" y="2174580"/>
            <a:ext cx="5648324" cy="3083921"/>
          </a:xfrm>
          <a:prstGeom prst="rect">
            <a:avLst/>
          </a:prstGeom>
          <a:noFill/>
        </p:spPr>
        <p:txBody>
          <a:bodyPr wrap="square">
            <a:spAutoFit/>
          </a:bodyPr>
          <a:lstStyle/>
          <a:p>
            <a:pPr marL="285750" indent="-285750" algn="just" rtl="1">
              <a:lnSpc>
                <a:spcPct val="200000"/>
              </a:lnSpc>
              <a:buFont typeface="Arial" panose="020B0604020202020204" pitchFamily="34" charset="0"/>
              <a:buChar char="•"/>
            </a:pPr>
            <a:r>
              <a:rPr lang="en-US" sz="2000" dirty="0" err="1"/>
              <a:t>الفرق</a:t>
            </a:r>
            <a:r>
              <a:rPr lang="en-US" sz="2000" dirty="0"/>
              <a:t> </a:t>
            </a:r>
            <a:r>
              <a:rPr lang="en-US" sz="2000" dirty="0" err="1"/>
              <a:t>بين</a:t>
            </a:r>
            <a:r>
              <a:rPr lang="en-US" sz="2000" dirty="0"/>
              <a:t> </a:t>
            </a:r>
            <a:r>
              <a:rPr lang="ar-EG" sz="2000" dirty="0"/>
              <a:t>الربح </a:t>
            </a:r>
            <a:r>
              <a:rPr lang="en-US" sz="2000" dirty="0" err="1"/>
              <a:t>المحاسب</a:t>
            </a:r>
            <a:r>
              <a:rPr lang="ar-EG" sz="2000" dirty="0"/>
              <a:t>ي</a:t>
            </a:r>
            <a:r>
              <a:rPr lang="en-US" sz="2000" dirty="0"/>
              <a:t> </a:t>
            </a:r>
            <a:r>
              <a:rPr lang="en-US" sz="2000" dirty="0" err="1"/>
              <a:t>والربح</a:t>
            </a:r>
            <a:r>
              <a:rPr lang="en-US" sz="2000" dirty="0"/>
              <a:t> </a:t>
            </a:r>
            <a:r>
              <a:rPr lang="en-US" sz="2000" dirty="0" err="1"/>
              <a:t>الاقتصادي</a:t>
            </a:r>
            <a:endParaRPr lang="en-US" sz="2000" dirty="0"/>
          </a:p>
          <a:p>
            <a:pPr marL="285750" indent="-285750" algn="just" rtl="1">
              <a:lnSpc>
                <a:spcPct val="200000"/>
              </a:lnSpc>
              <a:buFont typeface="Arial" panose="020B0604020202020204" pitchFamily="34" charset="0"/>
              <a:buChar char="•"/>
            </a:pPr>
            <a:r>
              <a:rPr lang="en-US" sz="2000" dirty="0" err="1"/>
              <a:t>الإنتاج</a:t>
            </a:r>
            <a:r>
              <a:rPr lang="en-US" sz="2000" dirty="0"/>
              <a:t>: </a:t>
            </a:r>
            <a:r>
              <a:rPr lang="en-US" sz="2000" dirty="0" err="1"/>
              <a:t>معنى</a:t>
            </a:r>
            <a:r>
              <a:rPr lang="en-US" sz="2000" dirty="0"/>
              <a:t> </a:t>
            </a:r>
            <a:r>
              <a:rPr lang="en-US" sz="2000" dirty="0" err="1"/>
              <a:t>ومفاهيم</a:t>
            </a:r>
            <a:endParaRPr lang="en-US" sz="2000" dirty="0"/>
          </a:p>
          <a:p>
            <a:pPr marL="285750" indent="-285750" algn="just" rtl="1">
              <a:lnSpc>
                <a:spcPct val="200000"/>
              </a:lnSpc>
              <a:buFont typeface="Arial" panose="020B0604020202020204" pitchFamily="34" charset="0"/>
              <a:buChar char="•"/>
            </a:pPr>
            <a:r>
              <a:rPr lang="en-US" sz="2000" dirty="0" err="1"/>
              <a:t>العلاقة</a:t>
            </a:r>
            <a:r>
              <a:rPr lang="en-US" sz="2000" dirty="0"/>
              <a:t> </a:t>
            </a:r>
            <a:r>
              <a:rPr lang="en-US" sz="2000" dirty="0" err="1"/>
              <a:t>بين</a:t>
            </a:r>
            <a:r>
              <a:rPr lang="en-US" sz="2000" dirty="0"/>
              <a:t> </a:t>
            </a:r>
            <a:r>
              <a:rPr lang="en-US" sz="2000" dirty="0" err="1"/>
              <a:t>ناتج</a:t>
            </a:r>
            <a:r>
              <a:rPr lang="en-US" sz="2000" dirty="0"/>
              <a:t> </a:t>
            </a:r>
            <a:r>
              <a:rPr lang="en-US" sz="2000" dirty="0" err="1"/>
              <a:t>الشركة</a:t>
            </a:r>
            <a:r>
              <a:rPr lang="en-US" sz="2000" dirty="0"/>
              <a:t> </a:t>
            </a:r>
            <a:r>
              <a:rPr lang="en-US" sz="2000" dirty="0" err="1"/>
              <a:t>والعمالة</a:t>
            </a:r>
            <a:r>
              <a:rPr lang="en-US" sz="2000" dirty="0"/>
              <a:t> </a:t>
            </a:r>
            <a:r>
              <a:rPr lang="en-US" sz="2000" dirty="0" err="1"/>
              <a:t>المستخدمة</a:t>
            </a:r>
            <a:r>
              <a:rPr lang="en-US" sz="2000" dirty="0"/>
              <a:t>.</a:t>
            </a:r>
          </a:p>
          <a:p>
            <a:pPr marL="285750" indent="-285750" algn="just" rtl="1">
              <a:lnSpc>
                <a:spcPct val="200000"/>
              </a:lnSpc>
              <a:buFont typeface="Arial" panose="020B0604020202020204" pitchFamily="34" charset="0"/>
              <a:buChar char="•"/>
            </a:pPr>
            <a:r>
              <a:rPr lang="en-US" sz="2000" dirty="0" err="1"/>
              <a:t>العلاقة</a:t>
            </a:r>
            <a:r>
              <a:rPr lang="en-US" sz="2000" dirty="0"/>
              <a:t> </a:t>
            </a:r>
            <a:r>
              <a:rPr lang="en-US" sz="2000" dirty="0" err="1"/>
              <a:t>بين</a:t>
            </a:r>
            <a:r>
              <a:rPr lang="en-US" sz="2000" dirty="0"/>
              <a:t> </a:t>
            </a:r>
            <a:r>
              <a:rPr lang="en-US" sz="2000" dirty="0" err="1"/>
              <a:t>الإنتاجية</a:t>
            </a:r>
            <a:r>
              <a:rPr lang="en-US" sz="2000" dirty="0"/>
              <a:t> </a:t>
            </a:r>
            <a:r>
              <a:rPr lang="en-US" sz="2000" dirty="0" err="1"/>
              <a:t>الكلية</a:t>
            </a:r>
            <a:r>
              <a:rPr lang="en-US" sz="2000" dirty="0"/>
              <a:t> </a:t>
            </a:r>
            <a:r>
              <a:rPr lang="ar-EG" sz="2000" dirty="0"/>
              <a:t>والحدية</a:t>
            </a:r>
            <a:r>
              <a:rPr lang="en-US" sz="2000" dirty="0"/>
              <a:t> </a:t>
            </a:r>
            <a:r>
              <a:rPr lang="en-US" sz="2000" dirty="0" err="1"/>
              <a:t>والمتوسطة</a:t>
            </a:r>
            <a:r>
              <a:rPr lang="en-US" sz="2000" dirty="0"/>
              <a:t> (TP, AP, MP)</a:t>
            </a:r>
          </a:p>
          <a:p>
            <a:pPr marL="285750" indent="-285750" algn="just" rtl="1">
              <a:lnSpc>
                <a:spcPct val="200000"/>
              </a:lnSpc>
              <a:buFont typeface="Arial" panose="020B0604020202020204" pitchFamily="34" charset="0"/>
              <a:buChar char="•"/>
            </a:pPr>
            <a:r>
              <a:rPr lang="en-US" sz="2000" dirty="0" err="1"/>
              <a:t>التكاليف</a:t>
            </a:r>
            <a:r>
              <a:rPr lang="en-US" sz="2000" dirty="0"/>
              <a:t> </a:t>
            </a:r>
            <a:r>
              <a:rPr lang="en-US" sz="2000" dirty="0" err="1"/>
              <a:t>في</a:t>
            </a:r>
            <a:r>
              <a:rPr lang="en-US" sz="2000" dirty="0"/>
              <a:t> </a:t>
            </a:r>
            <a:r>
              <a:rPr lang="en-US" sz="2000" dirty="0" err="1"/>
              <a:t>الأمد</a:t>
            </a:r>
            <a:r>
              <a:rPr lang="en-US" sz="2000" dirty="0"/>
              <a:t> </a:t>
            </a:r>
            <a:r>
              <a:rPr lang="en-US" sz="2000" dirty="0" err="1"/>
              <a:t>القريب</a:t>
            </a:r>
            <a:endParaRPr lang="en-US" sz="2000" dirty="0"/>
          </a:p>
        </p:txBody>
      </p:sp>
    </p:spTree>
    <p:extLst>
      <p:ext uri="{BB962C8B-B14F-4D97-AF65-F5344CB8AC3E}">
        <p14:creationId xmlns:p14="http://schemas.microsoft.com/office/powerpoint/2010/main" val="674099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1057</TotalTime>
  <Words>2538</Words>
  <Application>Microsoft Office PowerPoint</Application>
  <PresentationFormat>Widescreen</PresentationFormat>
  <Paragraphs>451</Paragraphs>
  <Slides>41</Slides>
  <Notes>1</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41</vt:i4>
      </vt:variant>
    </vt:vector>
  </HeadingPairs>
  <TitlesOfParts>
    <vt:vector size="54" baseType="lpstr">
      <vt:lpstr>MS PGothic</vt:lpstr>
      <vt:lpstr>Alexandria</vt:lpstr>
      <vt:lpstr>Arial</vt:lpstr>
      <vt:lpstr>Calibri</vt:lpstr>
      <vt:lpstr>Calibri Light</vt:lpstr>
      <vt:lpstr>Palatino Linotype</vt:lpstr>
      <vt:lpstr>Roboto Light</vt:lpstr>
      <vt:lpstr>Symbol</vt:lpstr>
      <vt:lpstr>Times New Roman</vt:lpstr>
      <vt:lpstr>Times-Roman</vt:lpstr>
      <vt:lpstr>Wingdings</vt:lpstr>
      <vt:lpstr>1_Office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67</cp:revision>
  <dcterms:created xsi:type="dcterms:W3CDTF">2023-04-29T09:08:23Z</dcterms:created>
  <dcterms:modified xsi:type="dcterms:W3CDTF">2025-04-23T12:56:10Z</dcterms:modified>
</cp:coreProperties>
</file>