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1" r:id="rId4"/>
  </p:sldMasterIdLst>
  <p:notesMasterIdLst>
    <p:notesMasterId r:id="rId42"/>
  </p:notesMasterIdLst>
  <p:sldIdLst>
    <p:sldId id="260" r:id="rId5"/>
    <p:sldId id="303" r:id="rId6"/>
    <p:sldId id="309" r:id="rId7"/>
    <p:sldId id="310" r:id="rId8"/>
    <p:sldId id="311" r:id="rId9"/>
    <p:sldId id="312" r:id="rId10"/>
    <p:sldId id="313" r:id="rId11"/>
    <p:sldId id="314" r:id="rId12"/>
    <p:sldId id="315" r:id="rId13"/>
    <p:sldId id="316" r:id="rId14"/>
    <p:sldId id="305" r:id="rId15"/>
    <p:sldId id="317" r:id="rId16"/>
    <p:sldId id="304" r:id="rId17"/>
    <p:sldId id="318" r:id="rId18"/>
    <p:sldId id="319" r:id="rId19"/>
    <p:sldId id="320" r:id="rId20"/>
    <p:sldId id="321" r:id="rId21"/>
    <p:sldId id="322" r:id="rId22"/>
    <p:sldId id="323" r:id="rId23"/>
    <p:sldId id="324" r:id="rId24"/>
    <p:sldId id="325" r:id="rId25"/>
    <p:sldId id="306" r:id="rId26"/>
    <p:sldId id="328" r:id="rId27"/>
    <p:sldId id="327" r:id="rId28"/>
    <p:sldId id="326" r:id="rId29"/>
    <p:sldId id="329" r:id="rId30"/>
    <p:sldId id="330" r:id="rId31"/>
    <p:sldId id="331" r:id="rId32"/>
    <p:sldId id="332" r:id="rId33"/>
    <p:sldId id="333" r:id="rId34"/>
    <p:sldId id="334" r:id="rId35"/>
    <p:sldId id="335" r:id="rId36"/>
    <p:sldId id="336" r:id="rId37"/>
    <p:sldId id="337" r:id="rId38"/>
    <p:sldId id="338" r:id="rId39"/>
    <p:sldId id="339" r:id="rId40"/>
    <p:sldId id="291"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06" autoAdjust="0"/>
    <p:restoredTop sz="94213" autoAdjust="0"/>
  </p:normalViewPr>
  <p:slideViewPr>
    <p:cSldViewPr snapToGrid="0">
      <p:cViewPr varScale="1">
        <p:scale>
          <a:sx n="66" d="100"/>
          <a:sy n="66" d="100"/>
        </p:scale>
        <p:origin x="828"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3/5/2024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r>
              <a:rPr lang="en-US"/>
              <a:t>Lecture 0 - Overview</a:t>
            </a: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58276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r>
              <a:rPr lang="en-US"/>
              <a:t>Lecture 0 - Overview</a:t>
            </a:r>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r>
              <a:rPr lang="en-US"/>
              <a:t>MGM331 - Principles of Management Information Systems</a:t>
            </a:r>
            <a:endParaRPr lang="en-US" dirty="0"/>
          </a:p>
        </p:txBody>
      </p:sp>
    </p:spTree>
    <p:extLst>
      <p:ext uri="{BB962C8B-B14F-4D97-AF65-F5344CB8AC3E}">
        <p14:creationId xmlns:p14="http://schemas.microsoft.com/office/powerpoint/2010/main" val="10248449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r>
              <a:rPr lang="en-US"/>
              <a:t>Lecture 0 - Overview</a:t>
            </a: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2526213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r>
              <a:rPr lang="en-US"/>
              <a:t>Lecture 0 - Overview</a:t>
            </a: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r>
              <a:rPr lang="en-US"/>
              <a:t>www.midocean.ae</a:t>
            </a: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2070360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r>
              <a:rPr lang="en-US"/>
              <a:t>Lecture 0 - Overview</a:t>
            </a: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r>
              <a:rPr lang="en-US"/>
              <a:t>www.midocean.ae</a:t>
            </a: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1515628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r>
              <a:rPr lang="en-US"/>
              <a:t>Lecture 0 - Overview</a:t>
            </a:r>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r>
              <a:rPr lang="en-US"/>
              <a:t>MGM331 - Principles of management information systems</a:t>
            </a:r>
            <a:endParaRPr lang="en-US" dirty="0"/>
          </a:p>
        </p:txBody>
      </p:sp>
    </p:spTree>
    <p:extLst>
      <p:ext uri="{BB962C8B-B14F-4D97-AF65-F5344CB8AC3E}">
        <p14:creationId xmlns:p14="http://schemas.microsoft.com/office/powerpoint/2010/main" val="14348283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r>
              <a:rPr lang="en-US"/>
              <a:t>Lecture 0 - Overview</a:t>
            </a: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r>
              <a:rPr lang="en-US"/>
              <a:t>www.midocean.ae</a:t>
            </a: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0604841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r>
              <a:rPr lang="en-US"/>
              <a:t>Lecture 0 - Overview</a:t>
            </a: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r>
              <a:rPr lang="en-US"/>
              <a:t>www.midocean.ae</a:t>
            </a: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3010056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r>
              <a:rPr lang="en-US"/>
              <a:t>Lecture 0 - Overview</a:t>
            </a: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r>
              <a:rPr lang="en-US"/>
              <a:t>www.midocean.ae</a:t>
            </a: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0730137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r>
              <a:rPr lang="en-US"/>
              <a:t>Lecture 0 - Overview</a:t>
            </a: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0301551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r>
              <a:rPr lang="en-US"/>
              <a:t>Lecture 0 - Overview</a:t>
            </a: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r>
              <a:rPr lang="en-US"/>
              <a:t>www.midocean.ae</a:t>
            </a: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5599551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953511728"/>
      </p:ext>
    </p:extLst>
  </p:cSld>
  <p:clrMapOvr>
    <a:masterClrMapping/>
  </p:clrMapOvr>
  <p:hf hdr="0"/>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663980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37892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hf hdr="0"/>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794991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hdr="0"/>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2180495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hdr="0"/>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797659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hdr="0"/>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668238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hdr="0"/>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a:t>Click to edit Master title style</a:t>
            </a:r>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6" name="Date Placeholder 25"/>
          <p:cNvSpPr>
            <a:spLocks noGrp="1"/>
          </p:cNvSpPr>
          <p:nvPr>
            <p:ph type="dt" sz="half" idx="10"/>
          </p:nvPr>
        </p:nvSpPr>
        <p:spPr/>
        <p:txBody>
          <a:bodyPr/>
          <a:lstStyle/>
          <a:p>
            <a:r>
              <a:rPr lang="en-US"/>
              <a:t>Lecture 0 - Overview</a:t>
            </a:r>
            <a:endParaRPr lang="en-US" dirty="0"/>
          </a:p>
        </p:txBody>
      </p:sp>
      <p:sp>
        <p:nvSpPr>
          <p:cNvPr id="27" name="Footer Placeholder 26"/>
          <p:cNvSpPr>
            <a:spLocks noGrp="1"/>
          </p:cNvSpPr>
          <p:nvPr>
            <p:ph type="ftr" sz="quarter" idx="11"/>
          </p:nvPr>
        </p:nvSpPr>
        <p:spPr/>
        <p:txBody>
          <a:bodyPr/>
          <a:lstStyle/>
          <a:p>
            <a:r>
              <a:rPr lang="en-US">
                <a:solidFill>
                  <a:schemeClr val="bg1"/>
                </a:solidFill>
              </a:rPr>
              <a:t>www.midocean.ae</a:t>
            </a:r>
            <a:endParaRPr lang="en-US" dirty="0">
              <a:solidFill>
                <a:schemeClr val="bg1"/>
              </a:solidFill>
            </a:endParaRPr>
          </a:p>
        </p:txBody>
      </p:sp>
      <p:sp>
        <p:nvSpPr>
          <p:cNvPr id="28" name="Slide Number Placeholder 27"/>
          <p:cNvSpPr>
            <a:spLocks noGrp="1"/>
          </p:cNvSpPr>
          <p:nvPr>
            <p:ph type="sldNum" sz="quarter" idx="12"/>
          </p:nvPr>
        </p:nvSpPr>
        <p:spPr/>
        <p:txBody>
          <a:bodyPr/>
          <a:lstStyle/>
          <a:p>
            <a:r>
              <a:rPr lang="en-US" dirty="0"/>
              <a:t>MGM331 - Principles of Management Information Systems</a:t>
            </a:r>
          </a:p>
        </p:txBody>
      </p:sp>
    </p:spTree>
    <p:extLst>
      <p:ext uri="{BB962C8B-B14F-4D97-AF65-F5344CB8AC3E}">
        <p14:creationId xmlns:p14="http://schemas.microsoft.com/office/powerpoint/2010/main" val="11321717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a:t>Lecture 0 - Overview</a:t>
            </a:r>
            <a:endParaRPr lang="en-US" dirty="0"/>
          </a:p>
        </p:txBody>
      </p:sp>
      <p:sp>
        <p:nvSpPr>
          <p:cNvPr id="4"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a:solidFill>
                  <a:schemeClr val="bg1"/>
                </a:solidFill>
              </a:rPr>
              <a:t>www.midocean.ae</a:t>
            </a:r>
          </a:p>
        </p:txBody>
      </p:sp>
      <p:sp>
        <p:nvSpPr>
          <p:cNvPr id="5"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a:t>MGM331 - Principles of Management Information Systems</a:t>
            </a:r>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2.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Lecture 0 - Overview</a:t>
            </a:r>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solidFill>
                  <a:schemeClr val="bg1"/>
                </a:solidFill>
              </a:rPr>
              <a:t>www.midocean.ae</a:t>
            </a:r>
            <a:endParaRPr lang="en-US" dirty="0">
              <a:solidFill>
                <a:schemeClr val="bg1"/>
              </a:solidFill>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en-US"/>
              <a:t>MGM331 - Principles of Management Information Systems</a:t>
            </a:r>
            <a:endParaRPr lang="en-US" dirty="0"/>
          </a:p>
        </p:txBody>
      </p:sp>
      <p:sp>
        <p:nvSpPr>
          <p:cNvPr id="7" name="Rectangle: Rounded Corners 24">
            <a:extLst>
              <a:ext uri="{FF2B5EF4-FFF2-40B4-BE49-F238E27FC236}">
                <a16:creationId xmlns:a16="http://schemas.microsoft.com/office/drawing/2014/main" id="{93B4B008-D7B9-C354-6641-873EBC2A94A2}"/>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a:extLst>
              <a:ext uri="{FF2B5EF4-FFF2-40B4-BE49-F238E27FC236}">
                <a16:creationId xmlns:a16="http://schemas.microsoft.com/office/drawing/2014/main" id="{979DBE30-3E4F-74C5-884A-5A2A97FC6050}"/>
              </a:ext>
            </a:extLst>
          </p:cNvPr>
          <p:cNvPicPr>
            <a:picLocks noChangeAspect="1"/>
          </p:cNvPicPr>
          <p:nvPr userDrawn="1"/>
        </p:nvPicPr>
        <p:blipFill rotWithShape="1">
          <a:blip r:embed="rId2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192124411"/>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 id="2147483650" r:id="rId19"/>
    <p:sldLayoutId id="2147483660" r:id="rId20"/>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2.png"/><Relationship Id="rId5" Type="http://schemas.openxmlformats.org/officeDocument/2006/relationships/image" Target="../media/image5.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a16="http://schemas.microsoft.com/office/drawing/2014/main" id="{25760A6C-566F-B7E3-1EEE-CB29F0CF0113}"/>
              </a:ext>
            </a:extLst>
          </p:cNvPr>
          <p:cNvSpPr txBox="1"/>
          <p:nvPr/>
        </p:nvSpPr>
        <p:spPr>
          <a:xfrm>
            <a:off x="4454271" y="2264257"/>
            <a:ext cx="7737728" cy="2554545"/>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Operational &amp; Strategic Risk Management</a:t>
            </a:r>
          </a:p>
          <a:p>
            <a:r>
              <a:rPr lang="en-US" sz="2800" b="1" dirty="0">
                <a:solidFill>
                  <a:srgbClr val="00B0F0"/>
                </a:solidFill>
                <a:latin typeface="Times New Roman" panose="02020603050405020304" pitchFamily="18" charset="0"/>
                <a:cs typeface="Times New Roman" panose="02020603050405020304" pitchFamily="18" charset="0"/>
              </a:rPr>
              <a:t>PMG630</a:t>
            </a:r>
            <a:endParaRPr lang="en-US" sz="32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10</a:t>
            </a:r>
          </a:p>
        </p:txBody>
      </p:sp>
      <p:sp>
        <p:nvSpPr>
          <p:cNvPr id="11" name="TextBox 10">
            <a:extLst>
              <a:ext uri="{FF2B5EF4-FFF2-40B4-BE49-F238E27FC236}">
                <a16:creationId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a:solidFill>
                  <a:srgbClr val="00B0F0"/>
                </a:solidFill>
                <a:latin typeface="Times New Roman" panose="02020603050405020304" pitchFamily="18" charset="0"/>
                <a:cs typeface="Times New Roman" panose="02020603050405020304" pitchFamily="18" charset="0"/>
              </a:rPr>
              <a:t>Prepared by</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Dr. Nael Zabel</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7B2AB0C6-ECC6-F146-4CE1-982DC57FD99F}"/>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6661843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RISK REVIEW and audit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solidFill>
                <a:effectLst/>
                <a:uLnTx/>
                <a:uFillTx/>
                <a:latin typeface="Times New Roman"/>
                <a:ea typeface="+mn-ea"/>
                <a:cs typeface="Times New Roman"/>
              </a:rPr>
              <a:t>Lecture 10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chemeClr val="tx1"/>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Content Placeholder 2">
            <a:extLst>
              <a:ext uri="{FF2B5EF4-FFF2-40B4-BE49-F238E27FC236}">
                <a16:creationId xmlns:a16="http://schemas.microsoft.com/office/drawing/2014/main" id="{3BA863BD-74FA-4349-B76D-50620151C9F4}"/>
              </a:ext>
            </a:extLst>
          </p:cNvPr>
          <p:cNvSpPr txBox="1">
            <a:spLocks/>
          </p:cNvSpPr>
          <p:nvPr/>
        </p:nvSpPr>
        <p:spPr>
          <a:xfrm>
            <a:off x="838200" y="1901739"/>
            <a:ext cx="10515600" cy="2917825"/>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3200" dirty="0">
                <a:solidFill>
                  <a:prstClr val="black"/>
                </a:solidFill>
                <a:latin typeface="Calibri" panose="020F0502020204030204"/>
              </a:rPr>
              <a:t>The risk review examines both intended and documented results of the risk response and action plans in dealing with identified risks. Included in the risk review is an evaluation of the residual risk against established risk levels. </a:t>
            </a:r>
          </a:p>
          <a:p>
            <a:pPr marL="0" indent="0" algn="just">
              <a:buFont typeface="Arial" panose="020B0604020202020204" pitchFamily="34" charset="0"/>
              <a:buNone/>
            </a:pPr>
            <a:r>
              <a:rPr lang="en-US" sz="3200" dirty="0">
                <a:solidFill>
                  <a:prstClr val="black"/>
                </a:solidFill>
                <a:latin typeface="Calibri" panose="020F0502020204030204"/>
              </a:rPr>
              <a:t>Residual risk assessment considers both the risks as previously identified and the resulting risk from the response mechanisms and the control activities implemented. </a:t>
            </a:r>
          </a:p>
        </p:txBody>
      </p:sp>
    </p:spTree>
    <p:extLst>
      <p:ext uri="{BB962C8B-B14F-4D97-AF65-F5344CB8AC3E}">
        <p14:creationId xmlns:p14="http://schemas.microsoft.com/office/powerpoint/2010/main" val="374362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RISK REVIEW and audit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10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838200" y="1656705"/>
            <a:ext cx="10515600" cy="29178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The process evaluates the effectiveness, cost, and efficiency of the activities and its adequacy in providing reasonable assurance that the likelihood and impacts of the risk events are brought down to the established acceptable risk level (i.e., ALARP).</a:t>
            </a:r>
          </a:p>
        </p:txBody>
      </p:sp>
    </p:spTree>
    <p:extLst>
      <p:ext uri="{BB962C8B-B14F-4D97-AF65-F5344CB8AC3E}">
        <p14:creationId xmlns:p14="http://schemas.microsoft.com/office/powerpoint/2010/main" val="17944394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RISK REVIEW and audit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10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838200" y="1868674"/>
            <a:ext cx="10515600" cy="2917825"/>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It is critical that the risk review evaluates the significant risks that fall outside of the acceptable risk levels. </a:t>
            </a:r>
          </a:p>
          <a:p>
            <a:pPr marL="0" indent="0" algn="just">
              <a:buFont typeface="Arial" panose="020B0604020202020204" pitchFamily="34" charset="0"/>
              <a:buNone/>
              <a:defRPr/>
            </a:pPr>
            <a:r>
              <a:rPr lang="en-US" sz="3200" dirty="0">
                <a:solidFill>
                  <a:prstClr val="black"/>
                </a:solidFill>
                <a:latin typeface="Calibri" panose="020F0502020204030204"/>
              </a:rPr>
              <a:t>This may happen due to changing systems and policies or changing conditions and environments. These risks should be addressed with appropriate action plans to bring the risk within established levels. </a:t>
            </a:r>
          </a:p>
          <a:p>
            <a:pPr marL="0" indent="0" algn="just">
              <a:buFont typeface="Arial" panose="020B0604020202020204" pitchFamily="34" charset="0"/>
              <a:buNone/>
              <a:defRPr/>
            </a:pPr>
            <a:r>
              <a:rPr lang="en-US" sz="3200" dirty="0">
                <a:solidFill>
                  <a:prstClr val="black"/>
                </a:solidFill>
                <a:latin typeface="Calibri" panose="020F0502020204030204"/>
              </a:rPr>
              <a:t>Risk treatment and response plans should be updated accordingly.</a:t>
            </a:r>
          </a:p>
        </p:txBody>
      </p:sp>
    </p:spTree>
    <p:extLst>
      <p:ext uri="{BB962C8B-B14F-4D97-AF65-F5344CB8AC3E}">
        <p14:creationId xmlns:p14="http://schemas.microsoft.com/office/powerpoint/2010/main" val="17457185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RISK REVIEW and audit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10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838200" y="1679340"/>
            <a:ext cx="10515600" cy="386380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An important oversight role in confirming that management is monitoring and managing all known risks in accordance with established levels can be done through a risk audit.</a:t>
            </a:r>
          </a:p>
          <a:p>
            <a:pPr marL="0" indent="0" algn="just">
              <a:buFont typeface="Arial" panose="020B0604020202020204" pitchFamily="34" charset="0"/>
              <a:buNone/>
              <a:defRPr/>
            </a:pPr>
            <a:r>
              <a:rPr lang="en-US" sz="3200" dirty="0">
                <a:solidFill>
                  <a:prstClr val="black"/>
                </a:solidFill>
                <a:latin typeface="Calibri" panose="020F0502020204030204"/>
              </a:rPr>
              <a:t>When possible, the audit committee should consist of both internal and external members. </a:t>
            </a:r>
          </a:p>
          <a:p>
            <a:pPr marL="0" indent="0" algn="just">
              <a:buFont typeface="Arial" panose="020B0604020202020204" pitchFamily="34" charset="0"/>
              <a:buNone/>
              <a:defRPr/>
            </a:pPr>
            <a:r>
              <a:rPr lang="en-US" sz="3200" dirty="0">
                <a:solidFill>
                  <a:prstClr val="black"/>
                </a:solidFill>
                <a:latin typeface="Calibri" panose="020F0502020204030204"/>
              </a:rPr>
              <a:t>A risk audit is a more comprehensive evaluation of the entire risk management system and processes. Thus it is conducted less often than risk reviews. </a:t>
            </a:r>
          </a:p>
        </p:txBody>
      </p:sp>
    </p:spTree>
    <p:extLst>
      <p:ext uri="{BB962C8B-B14F-4D97-AF65-F5344CB8AC3E}">
        <p14:creationId xmlns:p14="http://schemas.microsoft.com/office/powerpoint/2010/main" val="2226418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Effective Performance MONITORING</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10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838200" y="1868674"/>
            <a:ext cx="10515600" cy="29178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To be effective, it is emphasized that the performance monitoring processes should be treated as an integrated component in the system. There are two key elements in achieving an effective risk monitoring and review process. </a:t>
            </a:r>
          </a:p>
        </p:txBody>
      </p:sp>
    </p:spTree>
    <p:extLst>
      <p:ext uri="{BB962C8B-B14F-4D97-AF65-F5344CB8AC3E}">
        <p14:creationId xmlns:p14="http://schemas.microsoft.com/office/powerpoint/2010/main" val="1654616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Effective Performance MONITORING</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10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679173" y="1699729"/>
            <a:ext cx="10515600" cy="29178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First, clear communication channels between the members of the system increase the level of awareness with regards to the implementation of risk treatment and controls. </a:t>
            </a:r>
          </a:p>
          <a:p>
            <a:pPr marL="0" indent="0" algn="just">
              <a:buFont typeface="Arial" panose="020B0604020202020204" pitchFamily="34" charset="0"/>
              <a:buNone/>
              <a:defRPr/>
            </a:pPr>
            <a:r>
              <a:rPr lang="en-US" sz="3200" dirty="0">
                <a:solidFill>
                  <a:prstClr val="black"/>
                </a:solidFill>
                <a:latin typeface="Calibri" panose="020F0502020204030204"/>
              </a:rPr>
              <a:t>All stakeholders in the system must know specifically why particular risk controls or safeguards have been implemented. </a:t>
            </a:r>
          </a:p>
        </p:txBody>
      </p:sp>
    </p:spTree>
    <p:extLst>
      <p:ext uri="{BB962C8B-B14F-4D97-AF65-F5344CB8AC3E}">
        <p14:creationId xmlns:p14="http://schemas.microsoft.com/office/powerpoint/2010/main" val="5814984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Effective Performance MONITORING</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10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838200" y="1520825"/>
            <a:ext cx="10515600" cy="29178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Clear communication creates an environment where every member knows precisely his or her responsibilities toward addressing the risk. Communication is important especially in large systems that have a high level of interaction, ambiguity, emergence, huge data collection, and complexity.</a:t>
            </a:r>
          </a:p>
        </p:txBody>
      </p:sp>
    </p:spTree>
    <p:extLst>
      <p:ext uri="{BB962C8B-B14F-4D97-AF65-F5344CB8AC3E}">
        <p14:creationId xmlns:p14="http://schemas.microsoft.com/office/powerpoint/2010/main" val="17784124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Effective Performance MONITORING</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10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838200" y="1520825"/>
            <a:ext cx="10515600" cy="29178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Second, it is necessary to establish a flexible monitoring process. The design of risk monitoring procedures should be flexible so that they can adapt and respond in a cost-effective manner to threats arising from emergence, turbulent environments, uncertainty, and contextual issues of a dynamic nature. </a:t>
            </a:r>
          </a:p>
        </p:txBody>
      </p:sp>
    </p:spTree>
    <p:extLst>
      <p:ext uri="{BB962C8B-B14F-4D97-AF65-F5344CB8AC3E}">
        <p14:creationId xmlns:p14="http://schemas.microsoft.com/office/powerpoint/2010/main" val="35800436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Effective Performance MONITORING</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10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838200" y="1520825"/>
            <a:ext cx="10515600" cy="29178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Flexibility is the ability to add, adjust, or remove both physical components and functions.</a:t>
            </a:r>
          </a:p>
          <a:p>
            <a:pPr marL="0" indent="0" algn="just">
              <a:buFont typeface="Arial" panose="020B0604020202020204" pitchFamily="34" charset="0"/>
              <a:buNone/>
              <a:defRPr/>
            </a:pPr>
            <a:r>
              <a:rPr lang="en-US" sz="3200" dirty="0">
                <a:solidFill>
                  <a:prstClr val="black"/>
                </a:solidFill>
                <a:latin typeface="Calibri" panose="020F0502020204030204"/>
              </a:rPr>
              <a:t>The level of flexibility should not cause the monitoring process to lose its identity; rather, it should provide an environment of trust where members of the system can share their pro-posed changes and strategies.</a:t>
            </a:r>
          </a:p>
        </p:txBody>
      </p:sp>
    </p:spTree>
    <p:extLst>
      <p:ext uri="{BB962C8B-B14F-4D97-AF65-F5344CB8AC3E}">
        <p14:creationId xmlns:p14="http://schemas.microsoft.com/office/powerpoint/2010/main" val="18285019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The nature of risk management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10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Rectangle 5"/>
          <p:cNvSpPr/>
          <p:nvPr/>
        </p:nvSpPr>
        <p:spPr>
          <a:xfrm>
            <a:off x="470647" y="1542956"/>
            <a:ext cx="10797436" cy="3539430"/>
          </a:xfrm>
          <a:prstGeom prst="rect">
            <a:avLst/>
          </a:prstGeom>
        </p:spPr>
        <p:txBody>
          <a:bodyPr wrap="square">
            <a:spAutoFit/>
          </a:bodyPr>
          <a:lstStyle/>
          <a:p>
            <a:pPr algn="just">
              <a:defRPr/>
            </a:pPr>
            <a:r>
              <a:rPr lang="en-US" sz="3200" dirty="0">
                <a:solidFill>
                  <a:prstClr val="black"/>
                </a:solidFill>
                <a:latin typeface="Calibri" panose="020F0502020204030204"/>
              </a:rPr>
              <a:t>Risks are everywhere, as evidenced by many corporate events reported in the popular press, including major corporate scandals around once venerable companies.</a:t>
            </a:r>
          </a:p>
          <a:p>
            <a:pPr algn="just">
              <a:defRPr/>
            </a:pPr>
            <a:r>
              <a:rPr lang="en-US" sz="3200" dirty="0">
                <a:solidFill>
                  <a:prstClr val="black"/>
                </a:solidFill>
                <a:latin typeface="Calibri" panose="020F0502020204030204"/>
              </a:rPr>
              <a:t> We also witness a steady increase in man-made disasters around the world and even the emergence of mega-catastrophes caused by willful human actions that have both direct and indirect economic effects. </a:t>
            </a:r>
          </a:p>
        </p:txBody>
      </p:sp>
    </p:spTree>
    <p:extLst>
      <p:ext uri="{BB962C8B-B14F-4D97-AF65-F5344CB8AC3E}">
        <p14:creationId xmlns:p14="http://schemas.microsoft.com/office/powerpoint/2010/main" val="2708086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The nature of risk management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10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Rectangle 5"/>
          <p:cNvSpPr/>
          <p:nvPr/>
        </p:nvSpPr>
        <p:spPr>
          <a:xfrm>
            <a:off x="358383" y="1494216"/>
            <a:ext cx="10797436" cy="4031873"/>
          </a:xfrm>
          <a:prstGeom prst="rect">
            <a:avLst/>
          </a:prstGeom>
        </p:spPr>
        <p:txBody>
          <a:bodyPr wrap="square">
            <a:spAutoFit/>
          </a:bodyPr>
          <a:lstStyle/>
          <a:p>
            <a:pPr algn="just">
              <a:defRPr/>
            </a:pPr>
            <a:r>
              <a:rPr lang="en-US" sz="3200" dirty="0">
                <a:solidFill>
                  <a:prstClr val="black"/>
                </a:solidFill>
                <a:latin typeface="Calibri" panose="020F0502020204030204"/>
              </a:rPr>
              <a:t>These development shave intensified our focus on corporate and public risks and the risk management processes that may be needed to circumvent the adverse economic impacts from such events. </a:t>
            </a:r>
          </a:p>
          <a:p>
            <a:pPr algn="just">
              <a:defRPr/>
            </a:pPr>
            <a:r>
              <a:rPr lang="en-US" sz="3200" dirty="0">
                <a:solidFill>
                  <a:prstClr val="black"/>
                </a:solidFill>
                <a:latin typeface="Calibri" panose="020F0502020204030204"/>
              </a:rPr>
              <a:t>All the while, we have seen a public risk perception aimed at reducing system errors, operational malfunctions and uncontrolled human behaviors that affect the way in which we try to deal with corporate risks</a:t>
            </a:r>
          </a:p>
        </p:txBody>
      </p:sp>
    </p:spTree>
    <p:extLst>
      <p:ext uri="{BB962C8B-B14F-4D97-AF65-F5344CB8AC3E}">
        <p14:creationId xmlns:p14="http://schemas.microsoft.com/office/powerpoint/2010/main" val="26597089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The significance of potential risk effects</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10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838200" y="1868674"/>
            <a:ext cx="10515600" cy="29178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Risk management as a professional discipline is nothing new. The insurance industry has operated for centuries on the basis of practices that allowed economic entities with specified risks to obtain cover by diversifying the exposures across many insured parties through the intermediation of professional insurance companies. </a:t>
            </a:r>
          </a:p>
        </p:txBody>
      </p:sp>
    </p:spTree>
    <p:extLst>
      <p:ext uri="{BB962C8B-B14F-4D97-AF65-F5344CB8AC3E}">
        <p14:creationId xmlns:p14="http://schemas.microsoft.com/office/powerpoint/2010/main" val="573009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The significance of potential risk effects</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10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838200" y="1868674"/>
            <a:ext cx="10515600" cy="2917825"/>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Similarly, there is really nothing new to the various risk events we see play out today as they affect individuals, institutions and societies.</a:t>
            </a:r>
          </a:p>
          <a:p>
            <a:pPr marL="0" indent="0" algn="just">
              <a:buFont typeface="Arial" panose="020B0604020202020204" pitchFamily="34" charset="0"/>
              <a:buNone/>
              <a:defRPr/>
            </a:pPr>
            <a:r>
              <a:rPr lang="en-US" sz="3200" dirty="0">
                <a:solidFill>
                  <a:prstClr val="black"/>
                </a:solidFill>
                <a:latin typeface="Calibri" panose="020F0502020204030204"/>
              </a:rPr>
              <a:t>The history is replete with examples of accidents, operational disruptions, fraud cases, political unrest and market collapses, which all constitute incidents with adverse effects on business and economic activity. </a:t>
            </a:r>
          </a:p>
        </p:txBody>
      </p:sp>
    </p:spTree>
    <p:extLst>
      <p:ext uri="{BB962C8B-B14F-4D97-AF65-F5344CB8AC3E}">
        <p14:creationId xmlns:p14="http://schemas.microsoft.com/office/powerpoint/2010/main" val="8065474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The significance of potential risk effects</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10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838200" y="1779799"/>
            <a:ext cx="10515600" cy="219850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000" dirty="0">
                <a:solidFill>
                  <a:prstClr val="black"/>
                </a:solidFill>
                <a:latin typeface="Calibri" panose="020F0502020204030204"/>
              </a:rPr>
              <a:t>The sheer magnitude </a:t>
            </a:r>
            <a:r>
              <a:rPr lang="ar-EG" sz="3000" dirty="0">
                <a:solidFill>
                  <a:prstClr val="black"/>
                </a:solidFill>
                <a:latin typeface="Calibri" panose="020F0502020204030204"/>
                <a:cs typeface="Arial" panose="020B0604020202020204" pitchFamily="34" charset="0"/>
              </a:rPr>
              <a:t>الحجم الهائل</a:t>
            </a:r>
            <a:r>
              <a:rPr lang="en-US" sz="3000" dirty="0">
                <a:solidFill>
                  <a:prstClr val="black"/>
                </a:solidFill>
                <a:latin typeface="Calibri" panose="020F0502020204030204"/>
              </a:rPr>
              <a:t>of potential economic repercussions has brought risk management to a new level of attention as the public has witnessed the (some-times) exorbitant personal gains derived from corporate fraud and excessive losses from extreme weather conditions, terrorist events and so forth. </a:t>
            </a:r>
          </a:p>
        </p:txBody>
      </p:sp>
    </p:spTree>
    <p:extLst>
      <p:ext uri="{BB962C8B-B14F-4D97-AF65-F5344CB8AC3E}">
        <p14:creationId xmlns:p14="http://schemas.microsoft.com/office/powerpoint/2010/main" val="166623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The significance of potential risk effects</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10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919116" y="2029179"/>
            <a:ext cx="10515600" cy="228564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000" dirty="0">
                <a:solidFill>
                  <a:prstClr val="black"/>
                </a:solidFill>
                <a:latin typeface="Calibri" panose="020F0502020204030204"/>
              </a:rPr>
              <a:t>The increased risk alertness </a:t>
            </a:r>
            <a:r>
              <a:rPr lang="ar-EG" sz="3000" dirty="0">
                <a:solidFill>
                  <a:prstClr val="black"/>
                </a:solidFill>
                <a:latin typeface="Calibri" panose="020F0502020204030204"/>
                <a:cs typeface="Arial" panose="020B0604020202020204" pitchFamily="34" charset="0"/>
              </a:rPr>
              <a:t>اليقظه </a:t>
            </a:r>
            <a:r>
              <a:rPr lang="en-US" sz="3000" dirty="0">
                <a:solidFill>
                  <a:prstClr val="black"/>
                </a:solidFill>
                <a:latin typeface="Calibri" panose="020F0502020204030204"/>
              </a:rPr>
              <a:t>has also affected politicians and lawmakers in their capacity to impose new legislation and rules that public companies must abide </a:t>
            </a:r>
            <a:r>
              <a:rPr lang="ar-EG" sz="3000" dirty="0">
                <a:solidFill>
                  <a:prstClr val="black"/>
                </a:solidFill>
                <a:latin typeface="Calibri" panose="020F0502020204030204"/>
                <a:cs typeface="Arial" panose="020B0604020202020204" pitchFamily="34" charset="0"/>
              </a:rPr>
              <a:t>الالتزام بها </a:t>
            </a:r>
            <a:r>
              <a:rPr lang="en-US" sz="3000" dirty="0">
                <a:solidFill>
                  <a:prstClr val="black"/>
                </a:solidFill>
                <a:latin typeface="Calibri" panose="020F0502020204030204"/>
              </a:rPr>
              <a:t>by as witnessed byte growth </a:t>
            </a:r>
            <a:r>
              <a:rPr lang="ar-EG" sz="3000" dirty="0">
                <a:solidFill>
                  <a:prstClr val="black"/>
                </a:solidFill>
                <a:latin typeface="Calibri" panose="020F0502020204030204"/>
                <a:cs typeface="Arial" panose="020B0604020202020204" pitchFamily="34" charset="0"/>
              </a:rPr>
              <a:t>نموا ملحوظا</a:t>
            </a:r>
            <a:r>
              <a:rPr lang="en-US" sz="3000" dirty="0">
                <a:solidFill>
                  <a:prstClr val="black"/>
                </a:solidFill>
                <a:latin typeface="Calibri" panose="020F0502020204030204"/>
              </a:rPr>
              <a:t>in regulatory frameworks and corporate governance guidelines.</a:t>
            </a:r>
          </a:p>
        </p:txBody>
      </p:sp>
    </p:spTree>
    <p:extLst>
      <p:ext uri="{BB962C8B-B14F-4D97-AF65-F5344CB8AC3E}">
        <p14:creationId xmlns:p14="http://schemas.microsoft.com/office/powerpoint/2010/main" val="16562361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The significance of potential risk effects</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10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914400" y="1667061"/>
            <a:ext cx="10515600" cy="3446276"/>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000" dirty="0">
                <a:solidFill>
                  <a:prstClr val="black"/>
                </a:solidFill>
                <a:latin typeface="Calibri" panose="020F0502020204030204"/>
              </a:rPr>
              <a:t>The frequency of earthquake events per se does not seem to increase, but the exposed economic infrastructure is extended. However, there seem to be other climatic changes that increase economic losses in exposed areas due to wind storms, hurricanes and flooding events. </a:t>
            </a:r>
          </a:p>
          <a:p>
            <a:pPr marL="0" indent="0" algn="just">
              <a:buFont typeface="Arial" panose="020B0604020202020204" pitchFamily="34" charset="0"/>
              <a:buNone/>
              <a:defRPr/>
            </a:pPr>
            <a:r>
              <a:rPr lang="en-US" sz="3000" dirty="0">
                <a:solidFill>
                  <a:prstClr val="black"/>
                </a:solidFill>
                <a:latin typeface="Calibri" panose="020F0502020204030204"/>
              </a:rPr>
              <a:t>The overwhelming consequence of these developments is that the insured losses from man-made disasters and natural catastrophes have been increasing dramatically (Figure 1.1).</a:t>
            </a:r>
          </a:p>
        </p:txBody>
      </p:sp>
    </p:spTree>
    <p:extLst>
      <p:ext uri="{BB962C8B-B14F-4D97-AF65-F5344CB8AC3E}">
        <p14:creationId xmlns:p14="http://schemas.microsoft.com/office/powerpoint/2010/main" val="10848971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10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Content Placeholder 3"/>
          <p:cNvPicPr>
            <a:picLocks noChangeAspect="1"/>
          </p:cNvPicPr>
          <p:nvPr/>
        </p:nvPicPr>
        <p:blipFill>
          <a:blip r:embed="rId2"/>
          <a:stretch>
            <a:fillRect/>
          </a:stretch>
        </p:blipFill>
        <p:spPr>
          <a:xfrm>
            <a:off x="461857" y="1011469"/>
            <a:ext cx="10109548" cy="5475505"/>
          </a:xfrm>
          <a:prstGeom prst="rect">
            <a:avLst/>
          </a:prstGeom>
        </p:spPr>
      </p:pic>
    </p:spTree>
    <p:extLst>
      <p:ext uri="{BB962C8B-B14F-4D97-AF65-F5344CB8AC3E}">
        <p14:creationId xmlns:p14="http://schemas.microsoft.com/office/powerpoint/2010/main" val="16639447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The significance of potential risk effects</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10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777081" y="1536676"/>
            <a:ext cx="10515600" cy="390938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000" dirty="0">
                <a:solidFill>
                  <a:prstClr val="black"/>
                </a:solidFill>
                <a:latin typeface="Calibri" panose="020F0502020204030204"/>
              </a:rPr>
              <a:t>All in all, there is virtually no end to potential sources for economic disruption.</a:t>
            </a:r>
          </a:p>
          <a:p>
            <a:pPr marL="0" indent="0" algn="just">
              <a:buFont typeface="Arial" panose="020B0604020202020204" pitchFamily="34" charset="0"/>
              <a:buNone/>
              <a:defRPr/>
            </a:pPr>
            <a:r>
              <a:rPr lang="en-US" sz="3000" dirty="0">
                <a:solidFill>
                  <a:prstClr val="black"/>
                </a:solidFill>
                <a:latin typeface="Calibri" panose="020F0502020204030204"/>
              </a:rPr>
              <a:t> A conventional risk management focus has been concentrated on volatile financial markets, insurable casualties and macroeconomic conditions. </a:t>
            </a:r>
          </a:p>
        </p:txBody>
      </p:sp>
    </p:spTree>
    <p:extLst>
      <p:ext uri="{BB962C8B-B14F-4D97-AF65-F5344CB8AC3E}">
        <p14:creationId xmlns:p14="http://schemas.microsoft.com/office/powerpoint/2010/main" val="31103752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The significance of potential risk effects</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10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777081" y="1536676"/>
            <a:ext cx="10515600" cy="390938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000" dirty="0">
                <a:solidFill>
                  <a:prstClr val="black"/>
                </a:solidFill>
                <a:latin typeface="Calibri" panose="020F0502020204030204"/>
              </a:rPr>
              <a:t>However, these risks have been extended to include many other factors beyond managerial control, including systemic disruptions, industry paradigm </a:t>
            </a:r>
            <a:r>
              <a:rPr lang="ar-EG" sz="3000" dirty="0">
                <a:solidFill>
                  <a:prstClr val="black"/>
                </a:solidFill>
                <a:latin typeface="Calibri" panose="020F0502020204030204"/>
                <a:cs typeface="Arial" panose="020B0604020202020204" pitchFamily="34" charset="0"/>
              </a:rPr>
              <a:t>نموذج الصناعة </a:t>
            </a:r>
            <a:r>
              <a:rPr lang="en-US" sz="3000" dirty="0">
                <a:solidFill>
                  <a:prstClr val="black"/>
                </a:solidFill>
                <a:latin typeface="Calibri" panose="020F0502020204030204"/>
              </a:rPr>
              <a:t>changes, competitive initiatives, technological shifts, political incidents, mega-terrorist events and the like, many of which are hard to foresee and predict (Figure 1.2).</a:t>
            </a:r>
          </a:p>
        </p:txBody>
      </p:sp>
    </p:spTree>
    <p:extLst>
      <p:ext uri="{BB962C8B-B14F-4D97-AF65-F5344CB8AC3E}">
        <p14:creationId xmlns:p14="http://schemas.microsoft.com/office/powerpoint/2010/main" val="6331556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10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9" name="Content Placeholder 3"/>
          <p:cNvPicPr>
            <a:picLocks noChangeAspect="1"/>
          </p:cNvPicPr>
          <p:nvPr/>
        </p:nvPicPr>
        <p:blipFill>
          <a:blip r:embed="rId2"/>
          <a:stretch>
            <a:fillRect/>
          </a:stretch>
        </p:blipFill>
        <p:spPr>
          <a:xfrm>
            <a:off x="1615858" y="1002082"/>
            <a:ext cx="8642958" cy="5373666"/>
          </a:xfrm>
          <a:prstGeom prst="rect">
            <a:avLst/>
          </a:prstGeom>
        </p:spPr>
      </p:pic>
    </p:spTree>
    <p:extLst>
      <p:ext uri="{BB962C8B-B14F-4D97-AF65-F5344CB8AC3E}">
        <p14:creationId xmlns:p14="http://schemas.microsoft.com/office/powerpoint/2010/main" val="2543079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Different approaches to risk management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10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838200" y="1779799"/>
            <a:ext cx="10515600" cy="34798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000" dirty="0">
                <a:solidFill>
                  <a:prstClr val="black"/>
                </a:solidFill>
                <a:latin typeface="Calibri" panose="020F0502020204030204"/>
              </a:rPr>
              <a:t>The risk management challenge has been approached in many different ways depending on the assumed professional perspective. </a:t>
            </a:r>
          </a:p>
          <a:p>
            <a:pPr marL="0" indent="0" algn="just">
              <a:buFont typeface="Arial" panose="020B0604020202020204" pitchFamily="34" charset="0"/>
              <a:buNone/>
              <a:defRPr/>
            </a:pPr>
            <a:r>
              <a:rPr lang="en-US" sz="3000" dirty="0">
                <a:solidFill>
                  <a:prstClr val="black"/>
                </a:solidFill>
                <a:latin typeface="Calibri" panose="020F0502020204030204"/>
              </a:rPr>
              <a:t>The insurance profession looks upon risk management as a technique adopted to cover identifiable risks by diversifying exposures among many insurance takers through the active inter-mediation of insurance companies. </a:t>
            </a:r>
          </a:p>
        </p:txBody>
      </p:sp>
    </p:spTree>
    <p:extLst>
      <p:ext uri="{BB962C8B-B14F-4D97-AF65-F5344CB8AC3E}">
        <p14:creationId xmlns:p14="http://schemas.microsoft.com/office/powerpoint/2010/main" val="33516771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Different approaches to risk management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10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651740" y="2102907"/>
            <a:ext cx="10515600" cy="211666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000" dirty="0">
                <a:solidFill>
                  <a:prstClr val="black"/>
                </a:solidFill>
                <a:latin typeface="Calibri" panose="020F0502020204030204"/>
              </a:rPr>
              <a:t>The insurers charge a risk premium reflecting the expected risk of the events based on actuarial calculations plus a margin to cover administration and capital costs. </a:t>
            </a:r>
          </a:p>
        </p:txBody>
      </p:sp>
    </p:spTree>
    <p:extLst>
      <p:ext uri="{BB962C8B-B14F-4D97-AF65-F5344CB8AC3E}">
        <p14:creationId xmlns:p14="http://schemas.microsoft.com/office/powerpoint/2010/main" val="14015454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Different approaches to risk management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10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651740" y="1562100"/>
            <a:ext cx="10515600" cy="390919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buFont typeface="Arial" panose="020B0604020202020204" pitchFamily="34" charset="0"/>
              <a:buNone/>
              <a:defRPr/>
            </a:pPr>
            <a:r>
              <a:rPr lang="en-US" dirty="0">
                <a:solidFill>
                  <a:prstClr val="black"/>
                </a:solidFill>
                <a:latin typeface="Calibri" panose="020F0502020204030204"/>
              </a:rPr>
              <a:t>While this approach works for many accidents and casualties where events are independent of each other, it becomes more complicated when risk events are related because the natural diversification across different insurance takers falls short.</a:t>
            </a:r>
          </a:p>
          <a:p>
            <a:pPr marL="0" indent="0" algn="just">
              <a:lnSpc>
                <a:spcPct val="100000"/>
              </a:lnSpc>
              <a:buFont typeface="Arial" panose="020B0604020202020204" pitchFamily="34" charset="0"/>
              <a:buNone/>
              <a:defRPr/>
            </a:pPr>
            <a:r>
              <a:rPr lang="en-US" dirty="0">
                <a:solidFill>
                  <a:prstClr val="black"/>
                </a:solidFill>
                <a:latin typeface="Calibri" panose="020F0502020204030204"/>
              </a:rPr>
              <a:t> </a:t>
            </a:r>
          </a:p>
        </p:txBody>
      </p:sp>
    </p:spTree>
    <p:extLst>
      <p:ext uri="{BB962C8B-B14F-4D97-AF65-F5344CB8AC3E}">
        <p14:creationId xmlns:p14="http://schemas.microsoft.com/office/powerpoint/2010/main" val="7258501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Different approaches to risk management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10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651740" y="1562100"/>
            <a:ext cx="10515600" cy="390919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buFont typeface="Arial" panose="020B0604020202020204" pitchFamily="34" charset="0"/>
              <a:buNone/>
              <a:defRPr/>
            </a:pPr>
            <a:r>
              <a:rPr lang="en-US" dirty="0">
                <a:solidFill>
                  <a:prstClr val="black"/>
                </a:solidFill>
                <a:latin typeface="Calibri" panose="020F0502020204030204"/>
              </a:rPr>
              <a:t>That is, if the hurricane runs through certain region, all of the insurance company’s customers in the vicinity are hit at the same time and the drain on capital reserves of local insurance companies becomes too large. </a:t>
            </a:r>
          </a:p>
        </p:txBody>
      </p:sp>
    </p:spTree>
    <p:extLst>
      <p:ext uri="{BB962C8B-B14F-4D97-AF65-F5344CB8AC3E}">
        <p14:creationId xmlns:p14="http://schemas.microsoft.com/office/powerpoint/2010/main" val="35091546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Different approaches to risk management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10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651740" y="1892214"/>
            <a:ext cx="10515600" cy="29178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Therefore, cover for these types of catastrophe risks requires more comprehensive risk-transfer solutions involving the global reinsurance and capital market intermediaries.</a:t>
            </a:r>
          </a:p>
        </p:txBody>
      </p:sp>
    </p:spTree>
    <p:extLst>
      <p:ext uri="{BB962C8B-B14F-4D97-AF65-F5344CB8AC3E}">
        <p14:creationId xmlns:p14="http://schemas.microsoft.com/office/powerpoint/2010/main" val="27230597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Different approaches to risk management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10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651740" y="1398401"/>
            <a:ext cx="10515600" cy="291782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Assuming a multinational financial management perspective, the emphasis changes more towards the foreign exchange rate exposures imposed on companies engaged in international trade and foreign direct investment. </a:t>
            </a:r>
          </a:p>
        </p:txBody>
      </p:sp>
    </p:spTree>
    <p:extLst>
      <p:ext uri="{BB962C8B-B14F-4D97-AF65-F5344CB8AC3E}">
        <p14:creationId xmlns:p14="http://schemas.microsoft.com/office/powerpoint/2010/main" val="35663165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Different approaches to risk management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10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651740" y="2029179"/>
            <a:ext cx="10515600" cy="291782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These exposures extend from short-term transactions to longer-term economic risks arising from volatile foreign exchange markets, while also considering the potential adverse effects from different political risks that arise in connection with overseas operations. </a:t>
            </a:r>
          </a:p>
        </p:txBody>
      </p:sp>
    </p:spTree>
    <p:extLst>
      <p:ext uri="{BB962C8B-B14F-4D97-AF65-F5344CB8AC3E}">
        <p14:creationId xmlns:p14="http://schemas.microsoft.com/office/powerpoint/2010/main" val="24106948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Different approaches to risk management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10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651740" y="1892214"/>
            <a:ext cx="10515600" cy="29178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As all of these risks relate to exposures that can be identified, quantified and assessed, they fit quite well with the cyclical activities described in the formal risk management process (see Box 1.11The formal risk management cycle).</a:t>
            </a:r>
          </a:p>
        </p:txBody>
      </p:sp>
    </p:spTree>
    <p:extLst>
      <p:ext uri="{BB962C8B-B14F-4D97-AF65-F5344CB8AC3E}">
        <p14:creationId xmlns:p14="http://schemas.microsoft.com/office/powerpoint/2010/main" val="42758165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Different approaches to risk management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10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Content Placeholder 3">
            <a:extLst>
              <a:ext uri="{FF2B5EF4-FFF2-40B4-BE49-F238E27FC236}">
                <a16:creationId xmlns:a16="http://schemas.microsoft.com/office/drawing/2014/main" id="{2EB8D29C-9A57-497C-A2A5-36593841E78C}"/>
              </a:ext>
            </a:extLst>
          </p:cNvPr>
          <p:cNvPicPr>
            <a:picLocks noChangeAspect="1"/>
          </p:cNvPicPr>
          <p:nvPr/>
        </p:nvPicPr>
        <p:blipFill>
          <a:blip r:embed="rId2"/>
          <a:stretch>
            <a:fillRect/>
          </a:stretch>
        </p:blipFill>
        <p:spPr>
          <a:xfrm>
            <a:off x="1200944" y="1538119"/>
            <a:ext cx="9832932" cy="3933173"/>
          </a:xfrm>
          <a:prstGeom prst="rect">
            <a:avLst/>
          </a:prstGeom>
        </p:spPr>
      </p:pic>
    </p:spTree>
    <p:extLst>
      <p:ext uri="{BB962C8B-B14F-4D97-AF65-F5344CB8AC3E}">
        <p14:creationId xmlns:p14="http://schemas.microsoft.com/office/powerpoint/2010/main" val="27841920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Different approaches to risk management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10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651740" y="1398402"/>
            <a:ext cx="10515600" cy="3984014"/>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With the emerging emphasis on various operational risks, there has also been an increased focus on the potential for human errors and misconduct as well as technological breakdowns. Managing these types of exposures depends on effective corporate accounting systems to identify and measure the relevant exposures as well as internal control processes adopted to check whether exposures are kept within bounds and whether processes remain in line. </a:t>
            </a:r>
          </a:p>
        </p:txBody>
      </p:sp>
    </p:spTree>
    <p:extLst>
      <p:ext uri="{BB962C8B-B14F-4D97-AF65-F5344CB8AC3E}">
        <p14:creationId xmlns:p14="http://schemas.microsoft.com/office/powerpoint/2010/main" val="316647877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Different approaches to risk management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10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651740" y="1398401"/>
            <a:ext cx="10515600" cy="415520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All together, these perspectives on possible risk events are commensurate with the practices promoted by enterprise-wide risk management approaches that assume the formal elements of the risk management process. </a:t>
            </a:r>
          </a:p>
          <a:p>
            <a:pPr marL="0" indent="0" algn="just">
              <a:buFont typeface="Arial" panose="020B0604020202020204" pitchFamily="34" charset="0"/>
              <a:buNone/>
              <a:defRPr/>
            </a:pPr>
            <a:r>
              <a:rPr lang="en-US" sz="3200" dirty="0">
                <a:solidFill>
                  <a:prstClr val="black"/>
                </a:solidFill>
                <a:latin typeface="Calibri" panose="020F0502020204030204"/>
              </a:rPr>
              <a:t>They also resonate with contemporary public policy concerns where various legislative initiatives, regulation and supervision are imposed to reduce the adverse societal consequences of human error.</a:t>
            </a:r>
          </a:p>
        </p:txBody>
      </p:sp>
    </p:spTree>
    <p:extLst>
      <p:ext uri="{BB962C8B-B14F-4D97-AF65-F5344CB8AC3E}">
        <p14:creationId xmlns:p14="http://schemas.microsoft.com/office/powerpoint/2010/main" val="276491310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Different approaches to risk management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10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838200" y="1868674"/>
            <a:ext cx="10515600" cy="408713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Other disciplines seem to take slightly varied views on the risk phenomenon. While total quality management, six-sigma and lean management principles seem focused on improving operational efficiencies, they ideally also pay attention to emerging customer needs and process improvements through continuous learning. </a:t>
            </a:r>
          </a:p>
        </p:txBody>
      </p:sp>
    </p:spTree>
    <p:extLst>
      <p:ext uri="{BB962C8B-B14F-4D97-AF65-F5344CB8AC3E}">
        <p14:creationId xmlns:p14="http://schemas.microsoft.com/office/powerpoint/2010/main" val="7109322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Different approaches to risk management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10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470647" y="1662454"/>
            <a:ext cx="10515600" cy="285446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Similarly, risk assessments in project management see a need to balance advance planning with adaptive solutions that arise as the projects are implemented. We may even extend this perspective to corporate strategy formulation, </a:t>
            </a:r>
          </a:p>
        </p:txBody>
      </p:sp>
    </p:spTree>
    <p:extLst>
      <p:ext uri="{BB962C8B-B14F-4D97-AF65-F5344CB8AC3E}">
        <p14:creationId xmlns:p14="http://schemas.microsoft.com/office/powerpoint/2010/main" val="411504552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Different approaches to risk management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10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6" name="Content Placeholder 2">
            <a:extLst>
              <a:ext uri="{FF2B5EF4-FFF2-40B4-BE49-F238E27FC236}">
                <a16:creationId xmlns:a16="http://schemas.microsoft.com/office/drawing/2014/main" id="{3BA863BD-74FA-4349-B76D-50620151C9F4}"/>
              </a:ext>
            </a:extLst>
          </p:cNvPr>
          <p:cNvSpPr txBox="1">
            <a:spLocks/>
          </p:cNvSpPr>
          <p:nvPr/>
        </p:nvSpPr>
        <p:spPr>
          <a:xfrm>
            <a:off x="651740" y="1663886"/>
            <a:ext cx="10515600" cy="3661388"/>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defRPr/>
            </a:pPr>
            <a:r>
              <a:rPr lang="en-US" sz="3200" dirty="0">
                <a:solidFill>
                  <a:prstClr val="black"/>
                </a:solidFill>
                <a:latin typeface="Calibri" panose="020F0502020204030204"/>
              </a:rPr>
              <a:t>which can be seen as the execution of a string of projects or strategic actions where the upside potential for improvements and uncovered opportunities should be exploited during implementation. Although the strategy-making process is rarely conceived this way, one might argue that strategic management, which incorporates analyses of institutional strengths, weaknesses, opportunities and threats (often epitomized as SWOT analysis), is de facto engaged in explicit analysis of strategic risks (Figure 1.3).</a:t>
            </a:r>
          </a:p>
        </p:txBody>
      </p:sp>
    </p:spTree>
    <p:extLst>
      <p:ext uri="{BB962C8B-B14F-4D97-AF65-F5344CB8AC3E}">
        <p14:creationId xmlns:p14="http://schemas.microsoft.com/office/powerpoint/2010/main" val="26394465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normAutofit/>
          </a:bodyPr>
          <a:lstStyle/>
          <a:p>
            <a:r>
              <a:rPr lang="en-US" dirty="0"/>
              <a:t>Different approaches to risk management</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10 </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pic>
        <p:nvPicPr>
          <p:cNvPr id="6" name="Picture 5">
            <a:extLst>
              <a:ext uri="{FF2B5EF4-FFF2-40B4-BE49-F238E27FC236}">
                <a16:creationId xmlns:a16="http://schemas.microsoft.com/office/drawing/2014/main" id="{F71C69D0-4E33-47A7-BC4D-8FC5B07EF1F9}"/>
              </a:ext>
            </a:extLst>
          </p:cNvPr>
          <p:cNvPicPr>
            <a:picLocks noChangeAspect="1"/>
          </p:cNvPicPr>
          <p:nvPr/>
        </p:nvPicPr>
        <p:blipFill>
          <a:blip r:embed="rId2"/>
          <a:stretch>
            <a:fillRect/>
          </a:stretch>
        </p:blipFill>
        <p:spPr>
          <a:xfrm>
            <a:off x="1484197" y="1596323"/>
            <a:ext cx="9272820" cy="4352921"/>
          </a:xfrm>
          <a:prstGeom prst="rect">
            <a:avLst/>
          </a:prstGeom>
        </p:spPr>
      </p:pic>
    </p:spTree>
    <p:extLst>
      <p:ext uri="{BB962C8B-B14F-4D97-AF65-F5344CB8AC3E}">
        <p14:creationId xmlns:p14="http://schemas.microsoft.com/office/powerpoint/2010/main" val="329734835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p:txBody>
          <a:bodyPr/>
          <a:lstStyle/>
          <a:p>
            <a:r>
              <a:rPr lang="en-US" dirty="0"/>
              <a:t>References</a:t>
            </a:r>
          </a:p>
        </p:txBody>
      </p:sp>
      <p:sp>
        <p:nvSpPr>
          <p:cNvPr id="8" name="Date Placeholder 7"/>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Lecture 10</a:t>
            </a: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www.midocean.ae</a:t>
            </a:r>
          </a:p>
        </p:txBody>
      </p:sp>
      <p:sp>
        <p:nvSpPr>
          <p:cNvPr id="7" name="Slide Number Placeholder 8"/>
          <p:cNvSpPr>
            <a:spLocks noGrp="1"/>
          </p:cNvSpPr>
          <p:nvPr>
            <p:ph type="sldNum" sz="quarter" idx="12"/>
          </p:nvPr>
        </p:nvSpPr>
        <p:spPr>
          <a:xfrm>
            <a:off x="7394713" y="6486975"/>
            <a:ext cx="4608600" cy="47041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white"/>
                </a:solidFill>
                <a:effectLst/>
                <a:uLnTx/>
                <a:uFillTx/>
                <a:latin typeface="Times New Roman"/>
                <a:ea typeface="+mn-ea"/>
                <a:cs typeface="Times New Roman"/>
              </a:rPr>
              <a:t>PMG630 - Operational &amp; Strategic Risk Management</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white"/>
              </a:solidFill>
              <a:effectLst/>
              <a:uLnTx/>
              <a:uFillTx/>
              <a:latin typeface="Times New Roman"/>
              <a:ea typeface="+mn-ea"/>
              <a:cs typeface="Times New Roman"/>
            </a:endParaRPr>
          </a:p>
        </p:txBody>
      </p:sp>
      <p:sp>
        <p:nvSpPr>
          <p:cNvPr id="9" name="Content Placeholder 2"/>
          <p:cNvSpPr txBox="1">
            <a:spLocks/>
          </p:cNvSpPr>
          <p:nvPr/>
        </p:nvSpPr>
        <p:spPr>
          <a:xfrm>
            <a:off x="838200" y="182562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ysClr val="windowText" lastClr="000000"/>
                </a:solidFill>
                <a:effectLst/>
                <a:uLnTx/>
                <a:uFillTx/>
                <a:latin typeface="Calibri" panose="020F0502020204030204"/>
                <a:ea typeface="+mn-ea"/>
                <a:cs typeface="+mn-cs"/>
              </a:rPr>
              <a:t>Resources: </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ysClr val="windowText" lastClr="000000"/>
                </a:solidFill>
                <a:effectLst/>
                <a:uLnTx/>
                <a:uFillTx/>
                <a:latin typeface="Calibri" panose="020F0502020204030204"/>
                <a:ea typeface="+mn-ea"/>
                <a:cs typeface="+mn-cs"/>
              </a:rPr>
              <a:t>Operational Risk Management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ysClr val="windowText" lastClr="000000"/>
                </a:solidFill>
                <a:effectLst/>
                <a:uLnTx/>
                <a:uFillTx/>
                <a:latin typeface="Calibri" panose="020F0502020204030204"/>
                <a:ea typeface="+mn-ea"/>
                <a:cs typeface="+mn-cs"/>
              </a:rPr>
              <a:t>C. Ariel Pinto</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ysClr val="windowText" lastClr="000000"/>
                </a:solidFill>
                <a:effectLst/>
                <a:uLnTx/>
                <a:uFillTx/>
                <a:latin typeface="Calibri" panose="020F0502020204030204"/>
                <a:ea typeface="+mn-ea"/>
                <a:cs typeface="+mn-cs"/>
              </a:rPr>
              <a:t>Luna Mylene Magpili</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ysClr val="windowText" lastClr="000000"/>
                </a:solidFill>
                <a:effectLst/>
                <a:uLnTx/>
                <a:uFillTx/>
                <a:latin typeface="Calibri" panose="020F0502020204030204"/>
                <a:ea typeface="+mn-ea"/>
                <a:cs typeface="+mn-cs"/>
              </a:rPr>
              <a:t>Raed M. Jaradat</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a:ln>
                <a:noFill/>
              </a:ln>
              <a:solidFill>
                <a:sysClr val="windowText" lastClr="000000"/>
              </a:solidFill>
              <a:effectLst/>
              <a:uLnTx/>
              <a:uFillTx/>
              <a:latin typeface="Calibri" panose="020F0502020204030204"/>
              <a:ea typeface="+mn-ea"/>
              <a:cs typeface="+mn-cs"/>
            </a:endParaRP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sysClr val="windowText" lastClr="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80352899"/>
      </p:ext>
    </p:extLst>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A79F21B3-B61B-48B0-BDA1-09887BA4954D}" vid="{E6669F51-FE8B-4485-B831-E535B45CEA1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ED6C83B-FC73-4959-8ED3-C388E17E5FA0}">
  <ds:schemaRefs>
    <ds:schemaRef ds:uri="http://schemas.microsoft.com/sharepoint/v3/contenttype/forms"/>
  </ds:schemaRefs>
</ds:datastoreItem>
</file>

<file path=customXml/itemProps2.xml><?xml version="1.0" encoding="utf-8"?>
<ds:datastoreItem xmlns:ds="http://schemas.openxmlformats.org/officeDocument/2006/customXml" ds:itemID="{160195EA-D5DF-49E8-AF99-E585B4C7D8C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90109B2-D814-4AD2-838A-4D5ADFDC048D}">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emplate>Theme1</Template>
  <TotalTime>712</TotalTime>
  <Words>2230</Words>
  <Application>Microsoft Office PowerPoint</Application>
  <PresentationFormat>Widescreen</PresentationFormat>
  <Paragraphs>200</Paragraphs>
  <Slides>37</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37</vt:i4>
      </vt:variant>
    </vt:vector>
  </HeadingPairs>
  <TitlesOfParts>
    <vt:vector size="42" baseType="lpstr">
      <vt:lpstr>Arial</vt:lpstr>
      <vt:lpstr>Calibri</vt:lpstr>
      <vt:lpstr>Calibri Light</vt:lpstr>
      <vt:lpstr>Times New Roman</vt:lpstr>
      <vt:lpstr>Theme1</vt:lpstr>
      <vt:lpstr>PowerPoint Presentation</vt:lpstr>
      <vt:lpstr>RISK REVIEW and audit</vt:lpstr>
      <vt:lpstr>RISK REVIEW and audit</vt:lpstr>
      <vt:lpstr>RISK REVIEW and audit</vt:lpstr>
      <vt:lpstr>RISK REVIEW and audit</vt:lpstr>
      <vt:lpstr>Effective Performance MONITORING</vt:lpstr>
      <vt:lpstr>Effective Performance MONITORING</vt:lpstr>
      <vt:lpstr>Effective Performance MONITORING</vt:lpstr>
      <vt:lpstr>Effective Performance MONITORING</vt:lpstr>
      <vt:lpstr>Effective Performance MONITORING</vt:lpstr>
      <vt:lpstr>The nature of risk management</vt:lpstr>
      <vt:lpstr>The nature of risk management</vt:lpstr>
      <vt:lpstr>The significance of potential risk effects</vt:lpstr>
      <vt:lpstr>The significance of potential risk effects</vt:lpstr>
      <vt:lpstr>The significance of potential risk effects</vt:lpstr>
      <vt:lpstr>The significance of potential risk effects</vt:lpstr>
      <vt:lpstr>The significance of potential risk effects</vt:lpstr>
      <vt:lpstr>PowerPoint Presentation</vt:lpstr>
      <vt:lpstr>The significance of potential risk effects</vt:lpstr>
      <vt:lpstr>The significance of potential risk effects</vt:lpstr>
      <vt:lpstr>PowerPoint Presentation</vt:lpstr>
      <vt:lpstr>Different approaches to risk management</vt:lpstr>
      <vt:lpstr>Different approaches to risk management</vt:lpstr>
      <vt:lpstr>Different approaches to risk management</vt:lpstr>
      <vt:lpstr>Different approaches to risk management</vt:lpstr>
      <vt:lpstr>Different approaches to risk management</vt:lpstr>
      <vt:lpstr>Different approaches to risk management</vt:lpstr>
      <vt:lpstr>Different approaches to risk management</vt:lpstr>
      <vt:lpstr>Different approaches to risk management</vt:lpstr>
      <vt:lpstr>Different approaches to risk management</vt:lpstr>
      <vt:lpstr>Different approaches to risk management</vt:lpstr>
      <vt:lpstr>Different approaches to risk management</vt:lpstr>
      <vt:lpstr>Different approaches to risk management</vt:lpstr>
      <vt:lpstr>Different approaches to risk management</vt:lpstr>
      <vt:lpstr>Different approaches to risk management</vt:lpstr>
      <vt:lpstr>Different approaches to risk management</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mohammad ahmed</cp:lastModifiedBy>
  <cp:revision>297</cp:revision>
  <dcterms:created xsi:type="dcterms:W3CDTF">2023-09-12T14:13:52Z</dcterms:created>
  <dcterms:modified xsi:type="dcterms:W3CDTF">2024-03-05T17:59:16Z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