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585" r:id="rId3"/>
    <p:sldId id="586" r:id="rId4"/>
    <p:sldId id="587" r:id="rId5"/>
    <p:sldId id="588" r:id="rId6"/>
    <p:sldId id="589" r:id="rId7"/>
    <p:sldId id="590" r:id="rId8"/>
    <p:sldId id="591" r:id="rId9"/>
    <p:sldId id="592" r:id="rId10"/>
    <p:sldId id="593" r:id="rId11"/>
    <p:sldId id="594" r:id="rId12"/>
    <p:sldId id="595" r:id="rId13"/>
    <p:sldId id="596" r:id="rId14"/>
    <p:sldId id="597" r:id="rId15"/>
    <p:sldId id="598" r:id="rId16"/>
    <p:sldId id="599" r:id="rId17"/>
    <p:sldId id="600" r:id="rId18"/>
    <p:sldId id="601" r:id="rId19"/>
    <p:sldId id="602" r:id="rId20"/>
    <p:sldId id="603" r:id="rId21"/>
    <p:sldId id="604" r:id="rId22"/>
    <p:sldId id="605" r:id="rId23"/>
    <p:sldId id="606" r:id="rId24"/>
    <p:sldId id="607" r:id="rId25"/>
    <p:sldId id="608" r:id="rId26"/>
    <p:sldId id="609" r:id="rId27"/>
    <p:sldId id="610" r:id="rId28"/>
    <p:sldId id="611" r:id="rId29"/>
    <p:sldId id="612" r:id="rId30"/>
    <p:sldId id="613" r:id="rId31"/>
    <p:sldId id="614" r:id="rId32"/>
    <p:sldId id="615" r:id="rId33"/>
    <p:sldId id="616" r:id="rId34"/>
    <p:sldId id="617" r:id="rId35"/>
    <p:sldId id="618" r:id="rId36"/>
    <p:sldId id="619" r:id="rId37"/>
    <p:sldId id="620" r:id="rId38"/>
    <p:sldId id="58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5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45" d="100"/>
          <a:sy n="45" d="100"/>
        </p:scale>
        <p:origin x="9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24-Nov-23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6.gif"/></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7.gif"/></Relationships>
</file>

<file path=ppt/slides/_rels/slide2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8.gif"/></Relationships>
</file>

<file path=ppt/slides/_rels/slide3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3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3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9.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906670" y="5103614"/>
            <a:ext cx="1530547" cy="400110"/>
          </a:xfrm>
          <a:prstGeom prst="rect">
            <a:avLst/>
          </a:prstGeom>
        </p:spPr>
        <p:txBody>
          <a:bodyPr wrap="none">
            <a:spAutoFit/>
          </a:bodyPr>
          <a:lstStyle/>
          <a:p>
            <a:r>
              <a:rPr lang="en-US" sz="2000" b="1" dirty="0" smtClean="0">
                <a:solidFill>
                  <a:schemeClr val="tx2"/>
                </a:solidFill>
              </a:rPr>
              <a:t>Team Pitfalls</a:t>
            </a:r>
            <a:endParaRPr lang="en-US" sz="2000" b="1" dirty="0">
              <a:solidFill>
                <a:schemeClr val="tx2"/>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781962" y="4285562"/>
            <a:ext cx="329418" cy="177325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679879" y="4288549"/>
            <a:ext cx="406545" cy="177026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686390" y="4650464"/>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
        <p:nvSpPr>
          <p:cNvPr id="19" name="Right Bracket 18"/>
          <p:cNvSpPr/>
          <p:nvPr/>
        </p:nvSpPr>
        <p:spPr>
          <a:xfrm>
            <a:off x="10825045" y="466626"/>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6" name="Rectangle 15"/>
          <p:cNvSpPr/>
          <p:nvPr/>
        </p:nvSpPr>
        <p:spPr>
          <a:xfrm>
            <a:off x="7231000" y="1385255"/>
            <a:ext cx="3923464" cy="707886"/>
          </a:xfrm>
          <a:prstGeom prst="rect">
            <a:avLst/>
          </a:prstGeom>
          <a:solidFill>
            <a:schemeClr val="bg1"/>
          </a:solidFill>
          <a:ln>
            <a:solidFill>
              <a:schemeClr val="accent1"/>
            </a:solidFill>
          </a:ln>
        </p:spPr>
        <p:txBody>
          <a:bodyPr wrap="square">
            <a:spAutoFit/>
          </a:bodyPr>
          <a:lstStyle/>
          <a:p>
            <a:pPr algn="ctr"/>
            <a:r>
              <a:rPr lang="en-US" sz="2000" b="1" dirty="0"/>
              <a:t>Managing Conflict with Stakeholders</a:t>
            </a:r>
            <a:endParaRPr lang="en-US" sz="2000" dirty="0"/>
          </a:p>
        </p:txBody>
      </p:sp>
      <p:sp>
        <p:nvSpPr>
          <p:cNvPr id="15" name="Rectangle 14"/>
          <p:cNvSpPr/>
          <p:nvPr/>
        </p:nvSpPr>
        <p:spPr>
          <a:xfrm>
            <a:off x="3717590" y="5320612"/>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372342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640889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Pitfalls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784614"/>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Some errors are available to any group of people working together through a plan or circumstance. The following pitfalls apply to team interaction with each other and with those around them - their effects are felt within the team and on the project they are working on:</a:t>
            </a:r>
            <a:endParaRPr lang="en-US" sz="2400" dirty="0"/>
          </a:p>
        </p:txBody>
      </p:sp>
      <p:sp>
        <p:nvSpPr>
          <p:cNvPr id="2" name="Rectangle 1"/>
          <p:cNvSpPr/>
          <p:nvPr/>
        </p:nvSpPr>
        <p:spPr>
          <a:xfrm>
            <a:off x="0" y="3843044"/>
            <a:ext cx="7381188" cy="830997"/>
          </a:xfrm>
          <a:prstGeom prst="rect">
            <a:avLst/>
          </a:prstGeom>
          <a:solidFill>
            <a:schemeClr val="accent2">
              <a:lumMod val="20000"/>
              <a:lumOff val="80000"/>
            </a:schemeClr>
          </a:solidFill>
        </p:spPr>
        <p:txBody>
          <a:bodyPr wrap="square">
            <a:spAutoFit/>
          </a:bodyPr>
          <a:lstStyle/>
          <a:p>
            <a:r>
              <a:rPr lang="en-US" sz="2400" dirty="0"/>
              <a:t>These pitfalls arise due to behavioral differences and character conflicts.</a:t>
            </a:r>
          </a:p>
        </p:txBody>
      </p:sp>
      <p:sp>
        <p:nvSpPr>
          <p:cNvPr id="3" name="Rectangle 2"/>
          <p:cNvSpPr/>
          <p:nvPr/>
        </p:nvSpPr>
        <p:spPr>
          <a:xfrm>
            <a:off x="0" y="3076215"/>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2443279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3"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2469823" cy="523220"/>
          </a:xfrm>
          <a:prstGeom prst="rect">
            <a:avLst/>
          </a:prstGeom>
          <a:solidFill>
            <a:schemeClr val="accent5">
              <a:lumMod val="60000"/>
              <a:lumOff val="40000"/>
            </a:schemeClr>
          </a:solidFill>
        </p:spPr>
        <p:txBody>
          <a:bodyPr wrap="square">
            <a:spAutoFit/>
          </a:bodyPr>
          <a:lstStyle/>
          <a:p>
            <a:r>
              <a:rPr lang="en-US" sz="2800" b="1" dirty="0"/>
              <a:t>Blamestorming</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7974" y="-22208"/>
            <a:ext cx="3319413" cy="2286000"/>
          </a:xfrm>
          <a:prstGeom prst="rect">
            <a:avLst/>
          </a:prstGeom>
        </p:spPr>
      </p:pic>
      <p:sp>
        <p:nvSpPr>
          <p:cNvPr id="8" name="Rectangle 7"/>
          <p:cNvSpPr/>
          <p:nvPr/>
        </p:nvSpPr>
        <p:spPr>
          <a:xfrm>
            <a:off x="0" y="1960650"/>
            <a:ext cx="9888718" cy="1015663"/>
          </a:xfrm>
          <a:prstGeom prst="rect">
            <a:avLst/>
          </a:prstGeom>
          <a:solidFill>
            <a:schemeClr val="accent2">
              <a:lumMod val="20000"/>
              <a:lumOff val="80000"/>
            </a:schemeClr>
          </a:solidFill>
        </p:spPr>
        <p:txBody>
          <a:bodyPr wrap="square">
            <a:spAutoFit/>
          </a:bodyPr>
          <a:lstStyle/>
          <a:p>
            <a:r>
              <a:rPr lang="en-US" sz="2000" dirty="0"/>
              <a:t>During a "blame storm," team members spend unproductive time admiring the problem, describing how it went, and seeking to assign blame and responsibility. This has the tone of the Inquisition and forces people to quarter rather than learn from mistakes.</a:t>
            </a:r>
          </a:p>
        </p:txBody>
      </p:sp>
      <p:sp>
        <p:nvSpPr>
          <p:cNvPr id="9" name="Rectangle 8"/>
          <p:cNvSpPr/>
          <p:nvPr/>
        </p:nvSpPr>
        <p:spPr>
          <a:xfrm>
            <a:off x="0" y="3837271"/>
            <a:ext cx="7814821" cy="2369880"/>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Measure progress based on facts, not opinions.</a:t>
            </a:r>
          </a:p>
          <a:p>
            <a:pPr marL="285750" indent="-285750">
              <a:buFont typeface="Arial" panose="020B0604020202020204" pitchFamily="34" charset="0"/>
              <a:buChar char="•"/>
            </a:pPr>
            <a:r>
              <a:rPr lang="en-US" sz="2000" dirty="0"/>
              <a:t>Focus on the most important issues first — and the actions needed to resolve them, rather than the blame.</a:t>
            </a:r>
          </a:p>
          <a:p>
            <a:pPr marL="285750" indent="-285750">
              <a:buFont typeface="Arial" panose="020B0604020202020204" pitchFamily="34" charset="0"/>
              <a:buChar char="•"/>
            </a:pPr>
            <a:r>
              <a:rPr lang="en-US" sz="2000" dirty="0"/>
              <a:t>Create a culture where mistakes are learning opportunities, not weaknesses.</a:t>
            </a:r>
          </a:p>
          <a:p>
            <a:endParaRPr lang="en-US" sz="2400" dirty="0"/>
          </a:p>
        </p:txBody>
      </p:sp>
    </p:spTree>
    <p:custDataLst>
      <p:tags r:id="rId1"/>
    </p:custDataLst>
    <p:extLst>
      <p:ext uri="{BB962C8B-B14F-4D97-AF65-F5344CB8AC3E}">
        <p14:creationId xmlns:p14="http://schemas.microsoft.com/office/powerpoint/2010/main" val="229067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Blowhard Jamboree</a:t>
            </a:r>
            <a:endParaRPr lang="en-US" sz="28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5093" y="-101701"/>
            <a:ext cx="4835951" cy="2557413"/>
          </a:xfrm>
          <a:prstGeom prst="rect">
            <a:avLst/>
          </a:prstGeom>
        </p:spPr>
      </p:pic>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960682"/>
            <a:ext cx="9888718" cy="1323439"/>
          </a:xfrm>
          <a:prstGeom prst="rect">
            <a:avLst/>
          </a:prstGeom>
          <a:solidFill>
            <a:schemeClr val="accent2">
              <a:lumMod val="20000"/>
              <a:lumOff val="80000"/>
            </a:schemeClr>
          </a:solidFill>
        </p:spPr>
        <p:txBody>
          <a:bodyPr wrap="square">
            <a:spAutoFit/>
          </a:bodyPr>
          <a:lstStyle/>
          <a:p>
            <a:r>
              <a:rPr lang="en-US" sz="2000" dirty="0"/>
              <a:t>In this pitfall, opinions, misinformation, or bias of (so-called) experts improperly influence important decisions. Because these opinions or misinformation are often touted as facts, they can form a flawed basis for planning, estimating, and other important project decisions that carry repercussions down the line.</a:t>
            </a:r>
          </a:p>
        </p:txBody>
      </p:sp>
      <p:sp>
        <p:nvSpPr>
          <p:cNvPr id="9" name="Rectangle 8"/>
          <p:cNvSpPr/>
          <p:nvPr/>
        </p:nvSpPr>
        <p:spPr>
          <a:xfrm>
            <a:off x="0" y="3837271"/>
            <a:ext cx="7814821" cy="2369880"/>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 honest about why you have an opinion. If evidence to support that opinion is not immediately obvious, spend more time analyzing the problem and potential solutions. Avoid poor sources of misinformation by assigning or seeking subject matter experts who are responsible for finding and sharing relevant, fact-based input.</a:t>
            </a:r>
          </a:p>
          <a:p>
            <a:endParaRPr lang="en-US" sz="2400" dirty="0"/>
          </a:p>
        </p:txBody>
      </p:sp>
    </p:spTree>
    <p:custDataLst>
      <p:tags r:id="rId1"/>
    </p:custDataLst>
    <p:extLst>
      <p:ext uri="{BB962C8B-B14F-4D97-AF65-F5344CB8AC3E}">
        <p14:creationId xmlns:p14="http://schemas.microsoft.com/office/powerpoint/2010/main" val="15380694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Groupthink</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889929"/>
            <a:ext cx="9888718" cy="1323439"/>
          </a:xfrm>
          <a:prstGeom prst="rect">
            <a:avLst/>
          </a:prstGeom>
          <a:solidFill>
            <a:schemeClr val="accent2">
              <a:lumMod val="20000"/>
              <a:lumOff val="80000"/>
            </a:schemeClr>
          </a:solidFill>
        </p:spPr>
        <p:txBody>
          <a:bodyPr wrap="square">
            <a:spAutoFit/>
          </a:bodyPr>
          <a:lstStyle/>
          <a:p>
            <a:r>
              <a:rPr lang="en-US" sz="2000" dirty="0"/>
              <a:t>One of the more well-known pitfalls, groupthink happens when teams value harmony and conformity over diversity of thought This typically results in a less creative decision-making process and less opposing viewpoints, defeating one of the main benefits of making decisions as a group.</a:t>
            </a:r>
          </a:p>
        </p:txBody>
      </p:sp>
      <p:sp>
        <p:nvSpPr>
          <p:cNvPr id="9" name="Rectangle 8"/>
          <p:cNvSpPr/>
          <p:nvPr/>
        </p:nvSpPr>
        <p:spPr>
          <a:xfrm>
            <a:off x="0" y="3837271"/>
            <a:ext cx="7814821" cy="2062103"/>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Conflict should not be viewed as negative and the leader should be replaced with a facilitator if possible to avoid undue influence. Other options include randomly dividing the group in half and separating for two concurrent sub-group discussions.</a:t>
            </a:r>
          </a:p>
          <a:p>
            <a:endParaRPr lang="en-US" sz="2400" dirty="0"/>
          </a:p>
        </p:txBody>
      </p:sp>
    </p:spTree>
    <p:custDataLst>
      <p:tags r:id="rId1"/>
    </p:custDataLst>
    <p:extLst>
      <p:ext uri="{BB962C8B-B14F-4D97-AF65-F5344CB8AC3E}">
        <p14:creationId xmlns:p14="http://schemas.microsoft.com/office/powerpoint/2010/main" val="2075672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205114" y="933253"/>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Heroics</a:t>
            </a:r>
            <a:endParaRPr lang="en-US" sz="2800" dirty="0"/>
          </a:p>
        </p:txBody>
      </p:sp>
      <p:sp>
        <p:nvSpPr>
          <p:cNvPr id="3" name="Rectangle 2"/>
          <p:cNvSpPr/>
          <p:nvPr/>
        </p:nvSpPr>
        <p:spPr>
          <a:xfrm>
            <a:off x="0" y="44574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569654"/>
            <a:ext cx="12019175" cy="1631216"/>
          </a:xfrm>
          <a:prstGeom prst="rect">
            <a:avLst/>
          </a:prstGeom>
          <a:solidFill>
            <a:schemeClr val="accent2">
              <a:lumMod val="20000"/>
              <a:lumOff val="80000"/>
            </a:schemeClr>
          </a:solidFill>
        </p:spPr>
        <p:txBody>
          <a:bodyPr wrap="square">
            <a:spAutoFit/>
          </a:bodyPr>
          <a:lstStyle/>
          <a:p>
            <a:r>
              <a:rPr lang="en-US" sz="2000" dirty="0"/>
              <a:t>Some projects succeed in spite of poor planning, execution, and expectation management due to long hours, overtime, and neglectful singlemindedness. “Heroes,” the team’s most valuable members whose extraordinary effort lead to project “success,” often feel overworked and under-appreciated, which may lead to their departure.</a:t>
            </a:r>
          </a:p>
          <a:p>
            <a:r>
              <a:rPr lang="en-US" sz="2000" dirty="0"/>
              <a:t>Project leaders or team members who see the project schedule realistically are often seen as pessimists or “non-believers.”</a:t>
            </a:r>
          </a:p>
        </p:txBody>
      </p:sp>
      <p:sp>
        <p:nvSpPr>
          <p:cNvPr id="9" name="Rectangle 8"/>
          <p:cNvSpPr/>
          <p:nvPr/>
        </p:nvSpPr>
        <p:spPr>
          <a:xfrm>
            <a:off x="0" y="3314051"/>
            <a:ext cx="6919274" cy="3231654"/>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Because this practice seems to be a part of so many organizational cultures, modern methods such as Agile emphasize a “sustainable pace”.</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Remember that encouraging a “can-do” attitude can create an environment that suppresses accuracy in estimates and execution.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Strive to build a culture that values good work/life balance</a:t>
            </a:r>
            <a:endParaRPr lang="en-US" sz="2800" dirty="0"/>
          </a:p>
        </p:txBody>
      </p:sp>
    </p:spTree>
    <p:custDataLst>
      <p:tags r:id="rId1"/>
    </p:custDataLst>
    <p:extLst>
      <p:ext uri="{BB962C8B-B14F-4D97-AF65-F5344CB8AC3E}">
        <p14:creationId xmlns:p14="http://schemas.microsoft.com/office/powerpoint/2010/main" val="18979426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252248" y="775742"/>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Intellectual Violence</a:t>
            </a:r>
            <a:endParaRPr lang="en-US" sz="2800" dirty="0"/>
          </a:p>
        </p:txBody>
      </p:sp>
      <p:sp>
        <p:nvSpPr>
          <p:cNvPr id="3" name="Rectangle 2"/>
          <p:cNvSpPr/>
          <p:nvPr/>
        </p:nvSpPr>
        <p:spPr>
          <a:xfrm>
            <a:off x="0" y="396944"/>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421058"/>
            <a:ext cx="12019175" cy="1938992"/>
          </a:xfrm>
          <a:prstGeom prst="rect">
            <a:avLst/>
          </a:prstGeom>
          <a:solidFill>
            <a:schemeClr val="accent2">
              <a:lumMod val="20000"/>
              <a:lumOff val="80000"/>
            </a:schemeClr>
          </a:solidFill>
        </p:spPr>
        <p:txBody>
          <a:bodyPr wrap="square">
            <a:spAutoFit/>
          </a:bodyPr>
          <a:lstStyle/>
          <a:p>
            <a:r>
              <a:rPr lang="en-US" sz="2000" dirty="0"/>
              <a:t>This practice commonly plays out as one party understands a theory, technology, or buzzword uses this knowledge to intimidate or subjugate others in a public or meeting situation</a:t>
            </a:r>
            <a:r>
              <a:rPr lang="en-US" sz="2000" dirty="0" smtClean="0"/>
              <a:t>.</a:t>
            </a:r>
          </a:p>
          <a:p>
            <a:endParaRPr lang="en-US" sz="2000" dirty="0"/>
          </a:p>
          <a:p>
            <a:r>
              <a:rPr lang="en-US" sz="2000" dirty="0" smtClean="0"/>
              <a:t> This </a:t>
            </a:r>
            <a:r>
              <a:rPr lang="en-US" sz="2000" dirty="0"/>
              <a:t>can result in a closed and defensive culture where everyone becomes afraid of revealing inexperience or lack of understanding in an ever-escalating war of information. Keep in mind that this sometimes happens inadvertently.</a:t>
            </a:r>
          </a:p>
        </p:txBody>
      </p:sp>
      <p:sp>
        <p:nvSpPr>
          <p:cNvPr id="9" name="Rectangle 8"/>
          <p:cNvSpPr/>
          <p:nvPr/>
        </p:nvSpPr>
        <p:spPr>
          <a:xfrm>
            <a:off x="0" y="3810117"/>
            <a:ext cx="5778631" cy="2985433"/>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awareness that another party doesn’t know something is a make-or-break moment—instead of intellectual violence, the same situation makes the perfect opportunity for mentorship between the two parties, and a potentially disastrous situation becomes an opportunity for personal and team growth.</a:t>
            </a:r>
          </a:p>
          <a:p>
            <a:endParaRPr lang="en-US" sz="2400" b="1" dirty="0" smtClean="0"/>
          </a:p>
        </p:txBody>
      </p:sp>
    </p:spTree>
    <p:custDataLst>
      <p:tags r:id="rId1"/>
    </p:custDataLst>
    <p:extLst>
      <p:ext uri="{BB962C8B-B14F-4D97-AF65-F5344CB8AC3E}">
        <p14:creationId xmlns:p14="http://schemas.microsoft.com/office/powerpoint/2010/main" val="2918891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2" y="835646"/>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Loose Cannon</a:t>
            </a:r>
            <a:endParaRPr lang="en-US" sz="2800" dirty="0"/>
          </a:p>
        </p:txBody>
      </p:sp>
      <p:sp>
        <p:nvSpPr>
          <p:cNvPr id="3" name="Rectangle 2"/>
          <p:cNvSpPr/>
          <p:nvPr/>
        </p:nvSpPr>
        <p:spPr>
          <a:xfrm>
            <a:off x="0" y="217912"/>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489094"/>
            <a:ext cx="12019175" cy="1323439"/>
          </a:xfrm>
          <a:prstGeom prst="rect">
            <a:avLst/>
          </a:prstGeom>
          <a:solidFill>
            <a:schemeClr val="accent2">
              <a:lumMod val="20000"/>
              <a:lumOff val="80000"/>
            </a:schemeClr>
          </a:solidFill>
        </p:spPr>
        <p:txBody>
          <a:bodyPr wrap="square">
            <a:spAutoFit/>
          </a:bodyPr>
          <a:lstStyle/>
          <a:p>
            <a:r>
              <a:rPr lang="en-US" sz="2000" dirty="0"/>
              <a:t>Delivering projects and working in the team environment often comes with tight deadlines, difficult work products, and a whole host of variously unpleasant conditions. Because of these conditions, a team member who constantly creates disruption can have a multiplicative effect on the rest of the team. Often putting politics before substance, these individuals can have a demotivating effect on the team and present a risk to the project.</a:t>
            </a:r>
          </a:p>
        </p:txBody>
      </p:sp>
      <p:sp>
        <p:nvSpPr>
          <p:cNvPr id="9" name="Rectangle 8"/>
          <p:cNvSpPr/>
          <p:nvPr/>
        </p:nvSpPr>
        <p:spPr>
          <a:xfrm>
            <a:off x="94269" y="3596209"/>
            <a:ext cx="5467546" cy="261610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Beyond obvious tactics like termination, this risk can often be mitigated by providing the loose cannon with a mentor or one-on-one time with the manager. If the resource is an expert or the quality of their work is valuable, physically transferring them or offering a work-from-home option could alleviate the situation</a:t>
            </a:r>
            <a:r>
              <a:rPr lang="en-US" sz="2000" dirty="0" smtClean="0"/>
              <a:t>.</a:t>
            </a:r>
            <a:endParaRPr lang="en-US" sz="2000" dirty="0"/>
          </a:p>
        </p:txBody>
      </p:sp>
    </p:spTree>
    <p:custDataLst>
      <p:tags r:id="rId1"/>
    </p:custDataLst>
    <p:extLst>
      <p:ext uri="{BB962C8B-B14F-4D97-AF65-F5344CB8AC3E}">
        <p14:creationId xmlns:p14="http://schemas.microsoft.com/office/powerpoint/2010/main" val="42670795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828041" y="732621"/>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Poor project team/ stakeholder relations</a:t>
            </a:r>
            <a:endParaRPr lang="en-US" sz="2800" dirty="0"/>
          </a:p>
        </p:txBody>
      </p:sp>
      <p:sp>
        <p:nvSpPr>
          <p:cNvPr id="3" name="Rectangle 2"/>
          <p:cNvSpPr/>
          <p:nvPr/>
        </p:nvSpPr>
        <p:spPr>
          <a:xfrm>
            <a:off x="0" y="11488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386069"/>
            <a:ext cx="12019175" cy="1631216"/>
          </a:xfrm>
          <a:prstGeom prst="rect">
            <a:avLst/>
          </a:prstGeom>
          <a:solidFill>
            <a:schemeClr val="accent2">
              <a:lumMod val="20000"/>
              <a:lumOff val="80000"/>
            </a:schemeClr>
          </a:solidFill>
        </p:spPr>
        <p:txBody>
          <a:bodyPr wrap="square">
            <a:spAutoFit/>
          </a:bodyPr>
          <a:lstStyle/>
          <a:p>
            <a:r>
              <a:rPr lang="en-US" sz="2000" dirty="0"/>
              <a:t>In some cases, stakeholders just won’t “click” with the project team. This may be because of differences in personality (i.e. motivators, influencers, culture), the result of schedule pressure, or because of unrealistic expectations each group has on the other. </a:t>
            </a:r>
            <a:endParaRPr lang="en-US" sz="2000" dirty="0" smtClean="0"/>
          </a:p>
          <a:p>
            <a:r>
              <a:rPr lang="en-US" sz="2000" dirty="0" smtClean="0"/>
              <a:t>The </a:t>
            </a:r>
            <a:r>
              <a:rPr lang="en-US" sz="2000" dirty="0"/>
              <a:t>reality is that business is often conducted in ways that cause friction—negotiation, financial transactions, market forces, and priority are all potential “agitators” that contribute to this intense dynamic.</a:t>
            </a:r>
          </a:p>
        </p:txBody>
      </p:sp>
      <p:sp>
        <p:nvSpPr>
          <p:cNvPr id="9" name="Rectangle 8"/>
          <p:cNvSpPr/>
          <p:nvPr/>
        </p:nvSpPr>
        <p:spPr>
          <a:xfrm>
            <a:off x="0" y="3455289"/>
            <a:ext cx="6872140" cy="3231654"/>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If friction is occurring with stakeholders, the simplest option may be to choose one person in either party through which to funnel all communication.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In stressful times, some grumbling is common and could even provide some stress relief, but this should remain internal to the team. Proper estimating, scheduling, tracking, and risk management activities will often alleviate or remove the largest stressors.</a:t>
            </a:r>
          </a:p>
        </p:txBody>
      </p:sp>
    </p:spTree>
    <p:custDataLst>
      <p:tags r:id="rId1"/>
    </p:custDataLst>
    <p:extLst>
      <p:ext uri="{BB962C8B-B14F-4D97-AF65-F5344CB8AC3E}">
        <p14:creationId xmlns:p14="http://schemas.microsoft.com/office/powerpoint/2010/main" val="4190554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799760" y="778787"/>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Wishful thinking</a:t>
            </a:r>
            <a:endParaRPr lang="en-US" sz="2800" dirty="0"/>
          </a:p>
        </p:txBody>
      </p:sp>
      <p:sp>
        <p:nvSpPr>
          <p:cNvPr id="3" name="Rectangle 2"/>
          <p:cNvSpPr/>
          <p:nvPr/>
        </p:nvSpPr>
        <p:spPr>
          <a:xfrm>
            <a:off x="0" y="17990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451089"/>
            <a:ext cx="12019175" cy="1323439"/>
          </a:xfrm>
          <a:prstGeom prst="rect">
            <a:avLst/>
          </a:prstGeom>
          <a:solidFill>
            <a:schemeClr val="accent2">
              <a:lumMod val="20000"/>
              <a:lumOff val="80000"/>
            </a:schemeClr>
          </a:solidFill>
        </p:spPr>
        <p:txBody>
          <a:bodyPr wrap="square">
            <a:spAutoFit/>
          </a:bodyPr>
          <a:lstStyle/>
          <a:p>
            <a:r>
              <a:rPr lang="en-US" sz="2000" dirty="0"/>
              <a:t>Wishful thinking may be the most common pitfall teams experience. Examples include insufficient planning, ignoring risks, creating overly optimistic schedules, asking for an extended deadline but offering to complete more work before that deadline and assuming that contractors or external resources will always deliver quality work on time with little monitoring.</a:t>
            </a:r>
          </a:p>
        </p:txBody>
      </p:sp>
      <p:sp>
        <p:nvSpPr>
          <p:cNvPr id="9" name="Rectangle 8"/>
          <p:cNvSpPr/>
          <p:nvPr/>
        </p:nvSpPr>
        <p:spPr>
          <a:xfrm>
            <a:off x="18854" y="3292364"/>
            <a:ext cx="6146276" cy="3354765"/>
          </a:xfrm>
          <a:prstGeom prst="rect">
            <a:avLst/>
          </a:prstGeom>
          <a:solidFill>
            <a:schemeClr val="accent6">
              <a:lumMod val="20000"/>
              <a:lumOff val="80000"/>
            </a:schemeClr>
          </a:solidFill>
          <a:ln>
            <a:solidFill>
              <a:schemeClr val="bg1"/>
            </a:solidFill>
          </a:ln>
        </p:spPr>
        <p:txBody>
          <a:bodyPr wrap="square">
            <a:spAutoFit/>
          </a:bodyPr>
          <a:lstStyle/>
          <a:p>
            <a:r>
              <a:rPr lang="en-US" sz="2800" dirty="0" smtClean="0"/>
              <a:t>• </a:t>
            </a:r>
            <a:r>
              <a:rPr lang="en-US" sz="2800" b="1" dirty="0" smtClean="0"/>
              <a:t>The Fix:</a:t>
            </a:r>
          </a:p>
          <a:p>
            <a:r>
              <a:rPr lang="en-US" sz="2000" dirty="0"/>
              <a:t>Don’t confuse positive thinking or optimism with wishful thinking.</a:t>
            </a:r>
          </a:p>
          <a:p>
            <a:r>
              <a:rPr lang="en-US" sz="2000" dirty="0"/>
              <a:t>Realistically consider future scenarios—if one or more elements of your plan require things to go “just right,” you may be falling victim to wishful thinking.</a:t>
            </a:r>
          </a:p>
          <a:p>
            <a:r>
              <a:rPr lang="en-US" sz="2000" dirty="0"/>
              <a:t> </a:t>
            </a:r>
          </a:p>
          <a:p>
            <a:r>
              <a:rPr lang="en-US" sz="2000" dirty="0"/>
              <a:t>The only real cure for this is realistic planning/scheduling/tracking</a:t>
            </a:r>
          </a:p>
          <a:p>
            <a:endParaRPr lang="en-US" sz="2400" dirty="0"/>
          </a:p>
        </p:txBody>
      </p:sp>
    </p:spTree>
    <p:custDataLst>
      <p:tags r:id="rId1"/>
    </p:custDataLst>
    <p:extLst>
      <p:ext uri="{BB962C8B-B14F-4D97-AF65-F5344CB8AC3E}">
        <p14:creationId xmlns:p14="http://schemas.microsoft.com/office/powerpoint/2010/main" val="3734221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400423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442208"/>
            <a:ext cx="12019175" cy="1631216"/>
          </a:xfrm>
          <a:prstGeom prst="rect">
            <a:avLst/>
          </a:prstGeom>
          <a:solidFill>
            <a:schemeClr val="accent2">
              <a:lumMod val="20000"/>
              <a:lumOff val="80000"/>
            </a:schemeClr>
          </a:solidFill>
        </p:spPr>
        <p:txBody>
          <a:bodyPr wrap="square">
            <a:spAutoFit/>
          </a:bodyPr>
          <a:lstStyle/>
          <a:p>
            <a:r>
              <a:rPr lang="en-US" sz="2000" dirty="0"/>
              <a:t>In addition to problems that arise when individuals come together as a team, the act of initiating, planning, and executing project work contributes its own set of perils that need to be monitored for and addressed to ensure smooth operation.</a:t>
            </a:r>
          </a:p>
          <a:p>
            <a:r>
              <a:rPr lang="en-US" sz="2000" dirty="0"/>
              <a:t> </a:t>
            </a:r>
          </a:p>
          <a:p>
            <a:r>
              <a:rPr lang="en-US" sz="2000" dirty="0"/>
              <a:t>The following pitfalls mostly relate to the processes needed to effectively carry out a project:</a:t>
            </a:r>
          </a:p>
        </p:txBody>
      </p:sp>
    </p:spTree>
    <p:custDataLst>
      <p:tags r:id="rId1"/>
    </p:custDataLst>
    <p:extLst>
      <p:ext uri="{BB962C8B-B14F-4D97-AF65-F5344CB8AC3E}">
        <p14:creationId xmlns:p14="http://schemas.microsoft.com/office/powerpoint/2010/main" val="2750212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15217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751052"/>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Analysis Paralysis</a:t>
            </a:r>
            <a:endParaRPr lang="en-US" sz="2800" dirty="0"/>
          </a:p>
        </p:txBody>
      </p:sp>
      <p:sp>
        <p:nvSpPr>
          <p:cNvPr id="9" name="Rectangle 8"/>
          <p:cNvSpPr/>
          <p:nvPr/>
        </p:nvSpPr>
        <p:spPr>
          <a:xfrm>
            <a:off x="14685" y="1423354"/>
            <a:ext cx="12019175" cy="1631216"/>
          </a:xfrm>
          <a:prstGeom prst="rect">
            <a:avLst/>
          </a:prstGeom>
          <a:solidFill>
            <a:schemeClr val="accent2">
              <a:lumMod val="20000"/>
              <a:lumOff val="80000"/>
            </a:schemeClr>
          </a:solidFill>
        </p:spPr>
        <p:txBody>
          <a:bodyPr wrap="square">
            <a:spAutoFit/>
          </a:bodyPr>
          <a:lstStyle/>
          <a:p>
            <a:r>
              <a:rPr lang="en-US" sz="2000" dirty="0"/>
              <a:t>Although many teams make the opposite mistake, analysis paralysis involves a reluctance to move out of the early planning stages of a project. This may be caused by a fear of failure or accountability, micromanagement, or a problem that has no apparent solution. If a project spends too much time in these stages, it may experience schedule pressure at later stages or even “death by planning”—an overly complex plan that crushes project work with process.</a:t>
            </a:r>
          </a:p>
        </p:txBody>
      </p:sp>
      <p:sp>
        <p:nvSpPr>
          <p:cNvPr id="11" name="Rectangle 10"/>
          <p:cNvSpPr/>
          <p:nvPr/>
        </p:nvSpPr>
        <p:spPr>
          <a:xfrm>
            <a:off x="0" y="4213751"/>
            <a:ext cx="5467546" cy="169277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If the problem seems unsolvable, prototyping may help. Otherwise, the team may benefit from an incremental process and a willingness to learn from failure.</a:t>
            </a:r>
            <a:endParaRPr lang="en-US" sz="2400" dirty="0"/>
          </a:p>
        </p:txBody>
      </p:sp>
    </p:spTree>
    <p:custDataLst>
      <p:tags r:id="rId1"/>
    </p:custDataLst>
    <p:extLst>
      <p:ext uri="{BB962C8B-B14F-4D97-AF65-F5344CB8AC3E}">
        <p14:creationId xmlns:p14="http://schemas.microsoft.com/office/powerpoint/2010/main" val="2674349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152173"/>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37973" y="710254"/>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Fire Drill</a:t>
            </a:r>
            <a:endParaRPr lang="en-US" sz="2800" dirty="0"/>
          </a:p>
        </p:txBody>
      </p:sp>
      <p:sp>
        <p:nvSpPr>
          <p:cNvPr id="9" name="Rectangle 8"/>
          <p:cNvSpPr/>
          <p:nvPr/>
        </p:nvSpPr>
        <p:spPr>
          <a:xfrm>
            <a:off x="14685" y="1302551"/>
            <a:ext cx="12177315" cy="2246769"/>
          </a:xfrm>
          <a:prstGeom prst="rect">
            <a:avLst/>
          </a:prstGeom>
          <a:solidFill>
            <a:schemeClr val="accent2">
              <a:lumMod val="20000"/>
              <a:lumOff val="80000"/>
            </a:schemeClr>
          </a:solidFill>
        </p:spPr>
        <p:txBody>
          <a:bodyPr wrap="square">
            <a:spAutoFit/>
          </a:bodyPr>
          <a:lstStyle/>
          <a:p>
            <a:r>
              <a:rPr lang="en-US" sz="2000" dirty="0"/>
              <a:t>The early causes of a “fire drill” include uncertainty around requirements or design, a hesitation to begin, or another early-project delay. Later in the project cycle, a series of ambitious or unrealistic goals are set or priorities are shifted frequently resulting in constant chaos. </a:t>
            </a:r>
            <a:endParaRPr lang="en-US" sz="2000" dirty="0" smtClean="0"/>
          </a:p>
          <a:p>
            <a:endParaRPr lang="en-US" sz="2000" dirty="0"/>
          </a:p>
          <a:p>
            <a:r>
              <a:rPr lang="en-US" sz="2000" dirty="0" smtClean="0"/>
              <a:t>In </a:t>
            </a:r>
            <a:r>
              <a:rPr lang="en-US" sz="2000" dirty="0"/>
              <a:t>some organizations, the constantly changing, reactive nature of fire drills is the norm. It should be noted that some team members prefer this chaos, because their mediocre work is less likely to be noticed. At all costs, however, these situations are red flags that should not be ignored.</a:t>
            </a:r>
          </a:p>
        </p:txBody>
      </p:sp>
      <p:sp>
        <p:nvSpPr>
          <p:cNvPr id="11" name="Rectangle 10"/>
          <p:cNvSpPr/>
          <p:nvPr/>
        </p:nvSpPr>
        <p:spPr>
          <a:xfrm>
            <a:off x="14685" y="3819206"/>
            <a:ext cx="5608948" cy="2923877"/>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Short of changing the circumstances, “project leader sheltering” is the most readily available solution. In this model, progress is internally steadied and better planned; externally, the leader acts as a single liaison to management and most stakeholders, rationally prioritizing work for the team to mitigate the chaos experienced earlier in the project’s life cycle.</a:t>
            </a:r>
            <a:endParaRPr lang="en-US" sz="2800" dirty="0"/>
          </a:p>
        </p:txBody>
      </p:sp>
    </p:spTree>
    <p:custDataLst>
      <p:tags r:id="rId1"/>
    </p:custDataLst>
    <p:extLst>
      <p:ext uri="{BB962C8B-B14F-4D97-AF65-F5344CB8AC3E}">
        <p14:creationId xmlns:p14="http://schemas.microsoft.com/office/powerpoint/2010/main" val="3614215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59888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Ineffectively Adding Resources to the team</a:t>
            </a:r>
            <a:endParaRPr lang="en-US" sz="2800" dirty="0"/>
          </a:p>
        </p:txBody>
      </p:sp>
      <p:sp>
        <p:nvSpPr>
          <p:cNvPr id="9" name="Rectangle 8"/>
          <p:cNvSpPr/>
          <p:nvPr/>
        </p:nvSpPr>
        <p:spPr>
          <a:xfrm>
            <a:off x="14685" y="1271182"/>
            <a:ext cx="12019175" cy="1631216"/>
          </a:xfrm>
          <a:prstGeom prst="rect">
            <a:avLst/>
          </a:prstGeom>
          <a:solidFill>
            <a:schemeClr val="accent2">
              <a:lumMod val="20000"/>
              <a:lumOff val="80000"/>
            </a:schemeClr>
          </a:solidFill>
        </p:spPr>
        <p:txBody>
          <a:bodyPr wrap="square">
            <a:spAutoFit/>
          </a:bodyPr>
          <a:lstStyle/>
          <a:p>
            <a:r>
              <a:rPr lang="en-US" sz="2000" dirty="0"/>
              <a:t>Although many examples of this exist, the two most common are a lack of a proper training and integration procedure for new team members and the ineffective managing of contractors.</a:t>
            </a:r>
          </a:p>
          <a:p>
            <a:r>
              <a:rPr lang="en-US" sz="2000" dirty="0"/>
              <a:t> </a:t>
            </a:r>
          </a:p>
          <a:p>
            <a:r>
              <a:rPr lang="en-US" sz="2000" dirty="0"/>
              <a:t>In some cases, project leaders try adding people late in the project hoping to “catch up” on missed work only to find that integrating the new resources leaves the team further behind.</a:t>
            </a:r>
          </a:p>
        </p:txBody>
      </p:sp>
      <p:sp>
        <p:nvSpPr>
          <p:cNvPr id="11" name="Rectangle 10"/>
          <p:cNvSpPr/>
          <p:nvPr/>
        </p:nvSpPr>
        <p:spPr>
          <a:xfrm>
            <a:off x="0" y="4080718"/>
            <a:ext cx="6042581" cy="2000548"/>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b="1" dirty="0"/>
              <a:t> </a:t>
            </a:r>
            <a:r>
              <a:rPr lang="en-US" sz="2000" dirty="0"/>
              <a:t>Adding resources should be planned with the understanding of when they are needed, how much lead time is needed to “bring them up to speed,” and how much management effort will be needed to utilize them effectively.</a:t>
            </a:r>
            <a:endParaRPr lang="en-US" sz="3600" dirty="0"/>
          </a:p>
        </p:txBody>
      </p:sp>
    </p:spTree>
    <p:custDataLst>
      <p:tags r:id="rId1"/>
    </p:custDataLst>
    <p:extLst>
      <p:ext uri="{BB962C8B-B14F-4D97-AF65-F5344CB8AC3E}">
        <p14:creationId xmlns:p14="http://schemas.microsoft.com/office/powerpoint/2010/main" val="37111332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1559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614472"/>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Rushing to the execution</a:t>
            </a:r>
            <a:endParaRPr lang="en-US" sz="2800" dirty="0"/>
          </a:p>
        </p:txBody>
      </p:sp>
      <p:sp>
        <p:nvSpPr>
          <p:cNvPr id="9" name="Rectangle 8"/>
          <p:cNvSpPr/>
          <p:nvPr/>
        </p:nvSpPr>
        <p:spPr>
          <a:xfrm>
            <a:off x="14685" y="1286774"/>
            <a:ext cx="12019175" cy="1938992"/>
          </a:xfrm>
          <a:prstGeom prst="rect">
            <a:avLst/>
          </a:prstGeom>
          <a:solidFill>
            <a:schemeClr val="accent2">
              <a:lumMod val="20000"/>
              <a:lumOff val="80000"/>
            </a:schemeClr>
          </a:solidFill>
        </p:spPr>
        <p:txBody>
          <a:bodyPr wrap="square">
            <a:spAutoFit/>
          </a:bodyPr>
          <a:lstStyle/>
          <a:p>
            <a:r>
              <a:rPr lang="en-US" sz="2000" dirty="0"/>
              <a:t>Rushing to the execution phase of projects can become so commonplace that people may begin to accept the consequences of doing so as fact rather than circumstance</a:t>
            </a:r>
            <a:r>
              <a:rPr lang="en-US" sz="2000" dirty="0" smtClean="0"/>
              <a:t>.</a:t>
            </a:r>
          </a:p>
          <a:p>
            <a:endParaRPr lang="en-US" sz="2000" dirty="0"/>
          </a:p>
          <a:p>
            <a:r>
              <a:rPr lang="en-US" sz="2000" dirty="0"/>
              <a:t>Examples of vital planning steps that are often shortchanged in this situation include receiving stakeholder approval on requirements/specifications, design iterations, estimation activities, and risk management. Failing to properly complete </a:t>
            </a:r>
            <a:r>
              <a:rPr lang="en-US" sz="2000" i="1" dirty="0"/>
              <a:t>upstream</a:t>
            </a:r>
            <a:r>
              <a:rPr lang="en-US" sz="2000" dirty="0"/>
              <a:t> activities like these can have a major effect on the final product’s quality.</a:t>
            </a:r>
          </a:p>
        </p:txBody>
      </p:sp>
      <p:sp>
        <p:nvSpPr>
          <p:cNvPr id="11" name="Rectangle 10"/>
          <p:cNvSpPr/>
          <p:nvPr/>
        </p:nvSpPr>
        <p:spPr>
          <a:xfrm>
            <a:off x="-4169" y="4009442"/>
            <a:ext cx="5339740" cy="2616101"/>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obvious solution here is to properly consider important early-project activities; one strategy that may help is to adopt a process that rewards a commitment to these activities and has well-respected “gates” which require thoroughly completing each step before proceeding to the next.</a:t>
            </a:r>
            <a:endParaRPr lang="en-US" sz="4000" dirty="0"/>
          </a:p>
        </p:txBody>
      </p:sp>
    </p:spTree>
    <p:custDataLst>
      <p:tags r:id="rId1"/>
    </p:custDataLst>
    <p:extLst>
      <p:ext uri="{BB962C8B-B14F-4D97-AF65-F5344CB8AC3E}">
        <p14:creationId xmlns:p14="http://schemas.microsoft.com/office/powerpoint/2010/main" val="18026931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4169" y="1559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2795591" y="614472"/>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Silver Bullet</a:t>
            </a:r>
            <a:endParaRPr lang="en-US" sz="2800" dirty="0"/>
          </a:p>
        </p:txBody>
      </p:sp>
      <p:sp>
        <p:nvSpPr>
          <p:cNvPr id="9" name="Rectangle 8"/>
          <p:cNvSpPr/>
          <p:nvPr/>
        </p:nvSpPr>
        <p:spPr>
          <a:xfrm>
            <a:off x="14685" y="1286774"/>
            <a:ext cx="12019175" cy="1938992"/>
          </a:xfrm>
          <a:prstGeom prst="rect">
            <a:avLst/>
          </a:prstGeom>
          <a:solidFill>
            <a:schemeClr val="accent2">
              <a:lumMod val="20000"/>
              <a:lumOff val="80000"/>
            </a:schemeClr>
          </a:solidFill>
        </p:spPr>
        <p:txBody>
          <a:bodyPr wrap="square">
            <a:spAutoFit/>
          </a:bodyPr>
          <a:lstStyle/>
          <a:p>
            <a:r>
              <a:rPr lang="en-US" sz="2000" dirty="0"/>
              <a:t>In the same way that a silver bullet may be considered a quick and easy solution for</a:t>
            </a:r>
          </a:p>
          <a:p>
            <a:r>
              <a:rPr lang="en-US" sz="2000" dirty="0"/>
              <a:t>werewolves, many teams make the mistake of thinking that a new tool, technology, or</a:t>
            </a:r>
          </a:p>
          <a:p>
            <a:r>
              <a:rPr lang="en-US" sz="2000" dirty="0"/>
              <a:t>process will have magical effect on their projects.</a:t>
            </a:r>
          </a:p>
          <a:p>
            <a:r>
              <a:rPr lang="en-US" sz="2000" dirty="0"/>
              <a:t> </a:t>
            </a:r>
          </a:p>
          <a:p>
            <a:r>
              <a:rPr lang="en-US" sz="2000" dirty="0"/>
              <a:t>This impression might come from wishful thinking or other projects that have seen (or advertised) success. As reality sets in, many projects find themselves behind schedule, their mistaken optimism turned to disappointment.</a:t>
            </a:r>
          </a:p>
        </p:txBody>
      </p:sp>
      <p:sp>
        <p:nvSpPr>
          <p:cNvPr id="11" name="Rectangle 10"/>
          <p:cNvSpPr/>
          <p:nvPr/>
        </p:nvSpPr>
        <p:spPr>
          <a:xfrm>
            <a:off x="0" y="4080718"/>
            <a:ext cx="5363852" cy="2000548"/>
          </a:xfrm>
          <a:prstGeom prst="rect">
            <a:avLst/>
          </a:prstGeom>
          <a:solidFill>
            <a:schemeClr val="accent6">
              <a:lumMod val="20000"/>
              <a:lumOff val="80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Just as potential problems are managed as risks, so should opportunities</a:t>
            </a:r>
          </a:p>
          <a:p>
            <a:r>
              <a:rPr lang="en-US" sz="2000" dirty="0"/>
              <a:t>Like risks, opportunities aren’t certainties and should be approached systematically and cautiously.</a:t>
            </a:r>
          </a:p>
        </p:txBody>
      </p:sp>
    </p:spTree>
    <p:custDataLst>
      <p:tags r:id="rId1"/>
    </p:custDataLst>
    <p:extLst>
      <p:ext uri="{BB962C8B-B14F-4D97-AF65-F5344CB8AC3E}">
        <p14:creationId xmlns:p14="http://schemas.microsoft.com/office/powerpoint/2010/main" val="2565696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4" y="0"/>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1271182"/>
            <a:ext cx="12019175" cy="1938992"/>
          </a:xfrm>
          <a:prstGeom prst="rect">
            <a:avLst/>
          </a:prstGeom>
          <a:solidFill>
            <a:schemeClr val="accent2">
              <a:lumMod val="20000"/>
              <a:lumOff val="80000"/>
            </a:schemeClr>
          </a:solidFill>
        </p:spPr>
        <p:txBody>
          <a:bodyPr wrap="square">
            <a:spAutoFit/>
          </a:bodyPr>
          <a:lstStyle/>
          <a:p>
            <a:r>
              <a:rPr lang="en-US" sz="2400" dirty="0"/>
              <a:t>The short answer is yes, but they are unlikely to appear on most risk registers. Because of their broad, universal nature, pitfalls are hard to quantify into the probability and impact calculations needed to analyze them. They are a risk that must be monitored by both the team and the team leader, and simply understanding the nature of each pitfall is often enough to promote resistance to their taking root.</a:t>
            </a:r>
          </a:p>
        </p:txBody>
      </p:sp>
      <p:sp>
        <p:nvSpPr>
          <p:cNvPr id="11" name="Rectangle 10"/>
          <p:cNvSpPr/>
          <p:nvPr/>
        </p:nvSpPr>
        <p:spPr>
          <a:xfrm>
            <a:off x="42421" y="4142273"/>
            <a:ext cx="5811624"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Each of the pitfalls in this chapter represents a constant hazard to both the team and the project it’s working on, but there are parts of the project that represent “hot-spots,” or areas of increased likelihood where the pitfall may manifest itself.</a:t>
            </a:r>
          </a:p>
        </p:txBody>
      </p:sp>
    </p:spTree>
    <p:custDataLst>
      <p:tags r:id="rId1"/>
    </p:custDataLst>
    <p:extLst>
      <p:ext uri="{BB962C8B-B14F-4D97-AF65-F5344CB8AC3E}">
        <p14:creationId xmlns:p14="http://schemas.microsoft.com/office/powerpoint/2010/main" val="989778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18854" y="1960682"/>
            <a:ext cx="12019175" cy="1323439"/>
          </a:xfrm>
          <a:prstGeom prst="rect">
            <a:avLst/>
          </a:prstGeom>
          <a:solidFill>
            <a:schemeClr val="accent2">
              <a:lumMod val="20000"/>
              <a:lumOff val="80000"/>
            </a:schemeClr>
          </a:solidFill>
        </p:spPr>
        <p:txBody>
          <a:bodyPr wrap="square">
            <a:spAutoFit/>
          </a:bodyPr>
          <a:lstStyle/>
          <a:p>
            <a:r>
              <a:rPr lang="en-US" sz="2000" dirty="0"/>
              <a:t> </a:t>
            </a:r>
            <a:r>
              <a:rPr lang="en-US" sz="2000" dirty="0" smtClean="0"/>
              <a:t>If </a:t>
            </a:r>
            <a:r>
              <a:rPr lang="en-US" sz="2000" dirty="0"/>
              <a:t>pitfalls do occur, their negative results will inevitably manifest themselves later in the project when “the damage has already been done.” Put another way, mistakes or circumstances have a </a:t>
            </a:r>
            <a:r>
              <a:rPr lang="en-US" sz="2000" i="1" dirty="0"/>
              <a:t>downstream </a:t>
            </a:r>
            <a:r>
              <a:rPr lang="en-US" sz="2000" dirty="0"/>
              <a:t>effect on a project—this means that project leaders must carefully consider </a:t>
            </a:r>
            <a:r>
              <a:rPr lang="en-US" sz="2000" i="1" dirty="0"/>
              <a:t>upstream </a:t>
            </a:r>
            <a:r>
              <a:rPr lang="en-US" sz="2000" dirty="0"/>
              <a:t>manifestations of pitfalls as the project progresses and work to mitigate their effects down the road. </a:t>
            </a:r>
            <a:endParaRPr lang="en-US" sz="2800" dirty="0"/>
          </a:p>
        </p:txBody>
      </p:sp>
    </p:spTree>
    <p:custDataLst>
      <p:tags r:id="rId1"/>
    </p:custDataLst>
    <p:extLst>
      <p:ext uri="{BB962C8B-B14F-4D97-AF65-F5344CB8AC3E}">
        <p14:creationId xmlns:p14="http://schemas.microsoft.com/office/powerpoint/2010/main" val="1988954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689500"/>
            <a:ext cx="1906869" cy="468077"/>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180421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1520015"/>
            <a:ext cx="12019175" cy="830997"/>
          </a:xfrm>
          <a:prstGeom prst="rect">
            <a:avLst/>
          </a:prstGeom>
          <a:solidFill>
            <a:schemeClr val="accent2">
              <a:lumMod val="20000"/>
              <a:lumOff val="80000"/>
            </a:schemeClr>
          </a:solidFill>
        </p:spPr>
        <p:txBody>
          <a:bodyPr wrap="square">
            <a:spAutoFit/>
          </a:bodyPr>
          <a:lstStyle/>
          <a:p>
            <a:pPr algn="ctr"/>
            <a:r>
              <a:rPr lang="en-US" sz="2400" dirty="0"/>
              <a:t>Although these pitfalls seem diverse, avoiding and resolving them long-term requires the following:</a:t>
            </a:r>
          </a:p>
        </p:txBody>
      </p:sp>
      <p:sp>
        <p:nvSpPr>
          <p:cNvPr id="11" name="Rectangle 10"/>
          <p:cNvSpPr/>
          <p:nvPr/>
        </p:nvSpPr>
        <p:spPr>
          <a:xfrm>
            <a:off x="0" y="3063681"/>
            <a:ext cx="5693790"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 An awareness of both what can happen and when it’s most likely to occur,</a:t>
            </a:r>
          </a:p>
          <a:p>
            <a:r>
              <a:rPr lang="en-US" sz="2400" dirty="0"/>
              <a:t>• Diligence and continuous introspection,</a:t>
            </a:r>
          </a:p>
          <a:p>
            <a:r>
              <a:rPr lang="en-US" sz="2400" dirty="0"/>
              <a:t>• Management and leadership support, and</a:t>
            </a:r>
          </a:p>
          <a:p>
            <a:r>
              <a:rPr lang="en-US" sz="2400" dirty="0"/>
              <a:t>• A deliberate culture shift within the team and organization.</a:t>
            </a:r>
          </a:p>
        </p:txBody>
      </p:sp>
    </p:spTree>
    <p:custDataLst>
      <p:tags r:id="rId1"/>
    </p:custDataLst>
    <p:extLst>
      <p:ext uri="{BB962C8B-B14F-4D97-AF65-F5344CB8AC3E}">
        <p14:creationId xmlns:p14="http://schemas.microsoft.com/office/powerpoint/2010/main" val="3346336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830327"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Two</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2471747" y="2766194"/>
            <a:ext cx="5652125" cy="523220"/>
          </a:xfrm>
          <a:prstGeom prst="rect">
            <a:avLst/>
          </a:prstGeom>
          <a:solidFill>
            <a:schemeClr val="bg1"/>
          </a:solidFill>
          <a:ln>
            <a:solidFill>
              <a:schemeClr val="accent1"/>
            </a:solidFill>
          </a:ln>
        </p:spPr>
        <p:txBody>
          <a:bodyPr wrap="none">
            <a:spAutoFit/>
          </a:bodyPr>
          <a:lstStyle/>
          <a:p>
            <a:r>
              <a:rPr lang="en-US" sz="2800" b="1" dirty="0"/>
              <a:t>Managing Conflict with Stakeholders</a:t>
            </a:r>
            <a:endParaRPr lang="en-US" sz="2800" dirty="0"/>
          </a:p>
        </p:txBody>
      </p:sp>
    </p:spTree>
    <p:extLst>
      <p:ext uri="{BB962C8B-B14F-4D97-AF65-F5344CB8AC3E}">
        <p14:creationId xmlns:p14="http://schemas.microsoft.com/office/powerpoint/2010/main" val="3170027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921363"/>
            <a:ext cx="12192000" cy="923330"/>
          </a:xfrm>
          <a:prstGeom prst="rect">
            <a:avLst/>
          </a:prstGeom>
          <a:solidFill>
            <a:schemeClr val="accent4">
              <a:lumMod val="20000"/>
              <a:lumOff val="80000"/>
            </a:schemeClr>
          </a:solidFill>
          <a:ln>
            <a:solidFill>
              <a:schemeClr val="bg1"/>
            </a:solidFill>
          </a:ln>
        </p:spPr>
        <p:txBody>
          <a:bodyPr wrap="square">
            <a:spAutoFit/>
          </a:bodyPr>
          <a:lstStyle/>
          <a:p>
            <a:r>
              <a:rPr lang="en-US" dirty="0"/>
              <a:t>M</a:t>
            </a:r>
            <a:r>
              <a:rPr lang="en-US" dirty="0" smtClean="0"/>
              <a:t>anaging </a:t>
            </a:r>
            <a:r>
              <a:rPr lang="en-US" dirty="0"/>
              <a:t>conflict within the project team involves direct conflict management approaches and skilled communication. The goal is to preserve team cohesion and come to an agreement on the best way to resolve the conflict so that the team can move forward in achieving the project objectives. </a:t>
            </a:r>
            <a:endParaRPr lang="en-US" sz="2000" dirty="0"/>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0" y="2107653"/>
            <a:ext cx="12192000" cy="646331"/>
          </a:xfrm>
          <a:prstGeom prst="rect">
            <a:avLst/>
          </a:prstGeom>
          <a:solidFill>
            <a:schemeClr val="accent4">
              <a:lumMod val="20000"/>
              <a:lumOff val="80000"/>
            </a:schemeClr>
          </a:solidFill>
          <a:ln>
            <a:solidFill>
              <a:schemeClr val="bg1"/>
            </a:solidFill>
          </a:ln>
        </p:spPr>
        <p:txBody>
          <a:bodyPr wrap="square">
            <a:spAutoFit/>
          </a:bodyPr>
          <a:lstStyle/>
          <a:p>
            <a:r>
              <a:rPr lang="en-US" dirty="0"/>
              <a:t>However, conflict outside the project team can materialize in very different ways that may require different approaches. Here are three common scenarios where you must work through conflict with stakeholders outside of the project team:</a:t>
            </a:r>
          </a:p>
        </p:txBody>
      </p:sp>
      <p:sp>
        <p:nvSpPr>
          <p:cNvPr id="11" name="Rectangle 10"/>
          <p:cNvSpPr/>
          <p:nvPr/>
        </p:nvSpPr>
        <p:spPr>
          <a:xfrm>
            <a:off x="0" y="3019872"/>
            <a:ext cx="5863472" cy="646331"/>
          </a:xfrm>
          <a:prstGeom prst="rect">
            <a:avLst/>
          </a:prstGeom>
          <a:solidFill>
            <a:schemeClr val="accent2"/>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1. Working with stakeholders who are resistant to the project</a:t>
            </a:r>
          </a:p>
        </p:txBody>
      </p:sp>
      <p:sp>
        <p:nvSpPr>
          <p:cNvPr id="12" name="Rectangle 11"/>
          <p:cNvSpPr/>
          <p:nvPr/>
        </p:nvSpPr>
        <p:spPr>
          <a:xfrm>
            <a:off x="0" y="3894214"/>
            <a:ext cx="4873658" cy="646331"/>
          </a:xfrm>
          <a:prstGeom prst="rect">
            <a:avLst/>
          </a:prstGeom>
          <a:solidFill>
            <a:schemeClr val="accent2"/>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2. Communicating project setbacks to stakeholders</a:t>
            </a:r>
          </a:p>
        </p:txBody>
      </p:sp>
      <p:sp>
        <p:nvSpPr>
          <p:cNvPr id="13" name="Rectangle 12"/>
          <p:cNvSpPr/>
          <p:nvPr/>
        </p:nvSpPr>
        <p:spPr>
          <a:xfrm>
            <a:off x="0" y="4846140"/>
            <a:ext cx="4798243" cy="646331"/>
          </a:xfrm>
          <a:prstGeom prst="rect">
            <a:avLst/>
          </a:prstGeom>
          <a:solidFill>
            <a:schemeClr val="accent2"/>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3. Handling conflict between project stakeholders</a:t>
            </a:r>
          </a:p>
        </p:txBody>
      </p:sp>
    </p:spTree>
    <p:custDataLst>
      <p:tags r:id="rId1"/>
    </p:custDataLst>
    <p:extLst>
      <p:ext uri="{BB962C8B-B14F-4D97-AF65-F5344CB8AC3E}">
        <p14:creationId xmlns:p14="http://schemas.microsoft.com/office/powerpoint/2010/main" val="20059047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2"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1787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Many projects, especially those that can significantly disrupt “business as usual,” will likely have stakeholders who do not support the project. </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9" name="Rectangle 8"/>
          <p:cNvSpPr/>
          <p:nvPr/>
        </p:nvSpPr>
        <p:spPr>
          <a:xfrm>
            <a:off x="18853" y="2249574"/>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We examined the spectrum of stakeholder support, from unaware or resistant to supportive or leading. Those on the resistant side of the spectrum may say or do things to weaken support for, or even interfere with, the project.</a:t>
            </a:r>
          </a:p>
        </p:txBody>
      </p:sp>
      <p:sp>
        <p:nvSpPr>
          <p:cNvPr id="11" name="Rectangle 10"/>
          <p:cNvSpPr/>
          <p:nvPr/>
        </p:nvSpPr>
        <p:spPr>
          <a:xfrm>
            <a:off x="18853" y="3405087"/>
            <a:ext cx="6834434" cy="2308324"/>
          </a:xfrm>
          <a:prstGeom prst="rect">
            <a:avLst/>
          </a:prstGeom>
          <a:solidFill>
            <a:schemeClr val="bg1">
              <a:lumMod val="95000"/>
            </a:schemeClr>
          </a:solidFill>
          <a:ln>
            <a:solidFill>
              <a:schemeClr val="tx1"/>
            </a:solidFill>
          </a:ln>
        </p:spPr>
        <p:txBody>
          <a:bodyPr wrap="square">
            <a:spAutoFit/>
          </a:bodyPr>
          <a:lstStyle/>
          <a:p>
            <a:r>
              <a:rPr lang="en-US" sz="24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9287" y="5060228"/>
            <a:ext cx="3043287" cy="2728668"/>
          </a:xfrm>
          <a:prstGeom prst="rect">
            <a:avLst/>
          </a:prstGeom>
        </p:spPr>
      </p:pic>
    </p:spTree>
    <p:custDataLst>
      <p:tags r:id="rId1"/>
    </p:custDataLst>
    <p:extLst>
      <p:ext uri="{BB962C8B-B14F-4D97-AF65-F5344CB8AC3E}">
        <p14:creationId xmlns:p14="http://schemas.microsoft.com/office/powerpoint/2010/main" val="3612459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Communicate early and frequently. Keep resistant stakeholders in the loop. </a:t>
            </a:r>
          </a:p>
        </p:txBody>
      </p:sp>
      <p:sp>
        <p:nvSpPr>
          <p:cNvPr id="13" name="Rectangle 12"/>
          <p:cNvSpPr/>
          <p:nvPr/>
        </p:nvSpPr>
        <p:spPr>
          <a:xfrm>
            <a:off x="0" y="4419229"/>
            <a:ext cx="6834434" cy="1323439"/>
          </a:xfrm>
          <a:prstGeom prst="rect">
            <a:avLst/>
          </a:prstGeom>
          <a:solidFill>
            <a:schemeClr val="accent6">
              <a:lumMod val="40000"/>
              <a:lumOff val="60000"/>
            </a:schemeClr>
          </a:solidFill>
          <a:ln>
            <a:solidFill>
              <a:schemeClr val="bg1"/>
            </a:solidFill>
          </a:ln>
        </p:spPr>
        <p:txBody>
          <a:bodyPr wrap="square">
            <a:spAutoFit/>
          </a:bodyPr>
          <a:lstStyle/>
          <a:p>
            <a:r>
              <a:rPr lang="en-US" sz="2000" dirty="0"/>
              <a:t>This can help build trust by demonstrating that you understand and respect their interest and/or impact on the project, and want to engage with them despite their disposition toward the project. </a:t>
            </a:r>
          </a:p>
        </p:txBody>
      </p:sp>
    </p:spTree>
    <p:custDataLst>
      <p:tags r:id="rId1"/>
    </p:custDataLst>
    <p:extLst>
      <p:ext uri="{BB962C8B-B14F-4D97-AF65-F5344CB8AC3E}">
        <p14:creationId xmlns:p14="http://schemas.microsoft.com/office/powerpoint/2010/main" val="3596438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Build these communications into your project communications management plan.</a:t>
            </a:r>
          </a:p>
        </p:txBody>
      </p:sp>
      <p:sp>
        <p:nvSpPr>
          <p:cNvPr id="13" name="Rectangle 12"/>
          <p:cNvSpPr/>
          <p:nvPr/>
        </p:nvSpPr>
        <p:spPr>
          <a:xfrm>
            <a:off x="0" y="3779570"/>
            <a:ext cx="6834434" cy="707886"/>
          </a:xfrm>
          <a:prstGeom prst="rect">
            <a:avLst/>
          </a:prstGeom>
          <a:solidFill>
            <a:schemeClr val="accent6">
              <a:lumMod val="40000"/>
              <a:lumOff val="60000"/>
            </a:schemeClr>
          </a:solidFill>
          <a:ln>
            <a:solidFill>
              <a:schemeClr val="bg1"/>
            </a:solidFill>
          </a:ln>
        </p:spPr>
        <p:txBody>
          <a:bodyPr wrap="square">
            <a:spAutoFit/>
          </a:bodyPr>
          <a:lstStyle/>
          <a:p>
            <a:r>
              <a:rPr lang="en-US" sz="2000" dirty="0"/>
              <a:t>Seek feedback regularly. Check in with these stakeholders either with a set frequency (e.g. monthly) or at project milestones. </a:t>
            </a:r>
          </a:p>
        </p:txBody>
      </p:sp>
      <p:sp>
        <p:nvSpPr>
          <p:cNvPr id="8" name="Rectangle 7"/>
          <p:cNvSpPr/>
          <p:nvPr/>
        </p:nvSpPr>
        <p:spPr>
          <a:xfrm>
            <a:off x="23565" y="4814038"/>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Encourage honest feedback, and provide direct responses to their concerns to the greatest extent possible. </a:t>
            </a:r>
          </a:p>
        </p:txBody>
      </p:sp>
    </p:spTree>
    <p:custDataLst>
      <p:tags r:id="rId1"/>
    </p:custDataLst>
    <p:extLst>
      <p:ext uri="{BB962C8B-B14F-4D97-AF65-F5344CB8AC3E}">
        <p14:creationId xmlns:p14="http://schemas.microsoft.com/office/powerpoint/2010/main" val="12433448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Don’t forget to refer back to your stakeholder analysis and project communications management plan when communicating with stakeholders.</a:t>
            </a:r>
          </a:p>
        </p:txBody>
      </p:sp>
      <p:sp>
        <p:nvSpPr>
          <p:cNvPr id="13" name="Rectangle 12"/>
          <p:cNvSpPr/>
          <p:nvPr/>
        </p:nvSpPr>
        <p:spPr>
          <a:xfrm>
            <a:off x="0" y="3918607"/>
            <a:ext cx="6834434" cy="1323439"/>
          </a:xfrm>
          <a:prstGeom prst="rect">
            <a:avLst/>
          </a:prstGeom>
          <a:solidFill>
            <a:schemeClr val="accent6">
              <a:lumMod val="40000"/>
              <a:lumOff val="60000"/>
            </a:schemeClr>
          </a:solidFill>
          <a:ln>
            <a:solidFill>
              <a:schemeClr val="bg1"/>
            </a:solidFill>
          </a:ln>
        </p:spPr>
        <p:txBody>
          <a:bodyPr wrap="square">
            <a:spAutoFit/>
          </a:bodyPr>
          <a:lstStyle/>
          <a:p>
            <a:r>
              <a:rPr lang="en-US" sz="2000" dirty="0"/>
              <a:t>Get the stakeholder involved. If the stakeholder is particularly resistant, or if you are not successfully able to address their concerns on your own, engage them in working with you toward a solution. </a:t>
            </a:r>
          </a:p>
        </p:txBody>
      </p:sp>
      <p:sp>
        <p:nvSpPr>
          <p:cNvPr id="8" name="Rectangle 7"/>
          <p:cNvSpPr/>
          <p:nvPr/>
        </p:nvSpPr>
        <p:spPr>
          <a:xfrm>
            <a:off x="0" y="5434892"/>
            <a:ext cx="683443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Get their input on what it will take to reduce or resolve their resistance to the project, and then ask them to help in putting that solution into practice.</a:t>
            </a:r>
          </a:p>
        </p:txBody>
      </p:sp>
    </p:spTree>
    <p:custDataLst>
      <p:tags r:id="rId1"/>
    </p:custDataLst>
    <p:extLst>
      <p:ext uri="{BB962C8B-B14F-4D97-AF65-F5344CB8AC3E}">
        <p14:creationId xmlns:p14="http://schemas.microsoft.com/office/powerpoint/2010/main" val="41699004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Another stakeholder situation that may involve conflict is having to communicate bad news to key stakeholders who have a high level of interest and/or investment in the project. </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2" y="3523143"/>
            <a:ext cx="6136851" cy="2677656"/>
          </a:xfrm>
          <a:prstGeom prst="rect">
            <a:avLst/>
          </a:prstGeom>
          <a:solidFill>
            <a:schemeClr val="bg1"/>
          </a:solidFill>
          <a:ln>
            <a:solidFill>
              <a:schemeClr val="tx1"/>
            </a:solidFill>
          </a:ln>
        </p:spPr>
        <p:txBody>
          <a:bodyPr wrap="square">
            <a:spAutoFit/>
          </a:bodyPr>
          <a:lstStyle/>
          <a:p>
            <a:r>
              <a:rPr lang="en-US" sz="2400" dirty="0">
                <a:solidFill>
                  <a:schemeClr val="accent1">
                    <a:lumMod val="75000"/>
                  </a:schemeClr>
                </a:solidFill>
              </a:rPr>
              <a:t>For example, a problem may that results in project work needing to be done over, causing a delay in the project schedule. How do you communicate this news that key stakeholders may not want to hear, and may react poorly to? What you say is important, but so is when and how you say it.</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853" y="2311800"/>
            <a:ext cx="1198579" cy="1211343"/>
          </a:xfrm>
          <a:prstGeom prst="rect">
            <a:avLst/>
          </a:prstGeom>
        </p:spPr>
      </p:pic>
    </p:spTree>
    <p:custDataLst>
      <p:tags r:id="rId1"/>
    </p:custDataLst>
    <p:extLst>
      <p:ext uri="{BB962C8B-B14F-4D97-AF65-F5344CB8AC3E}">
        <p14:creationId xmlns:p14="http://schemas.microsoft.com/office/powerpoint/2010/main" val="1697935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2068722"/>
            <a:ext cx="1489436" cy="523220"/>
          </a:xfrm>
          <a:prstGeom prst="rect">
            <a:avLst/>
          </a:prstGeom>
          <a:solidFill>
            <a:srgbClr val="FF0000"/>
          </a:solidFill>
          <a:ln>
            <a:solidFill>
              <a:schemeClr val="tx1"/>
            </a:solidFill>
          </a:ln>
        </p:spPr>
        <p:txBody>
          <a:bodyPr wrap="square">
            <a:spAutoFit/>
          </a:bodyPr>
          <a:lstStyle/>
          <a:p>
            <a:r>
              <a:rPr lang="en-US" sz="2800" b="1" dirty="0">
                <a:solidFill>
                  <a:schemeClr val="bg1">
                    <a:lumMod val="95000"/>
                  </a:schemeClr>
                </a:solidFill>
                <a:effectLst>
                  <a:outerShdw blurRad="38100" dist="38100" dir="2700000" algn="tl">
                    <a:srgbClr val="000000">
                      <a:alpha val="43137"/>
                    </a:srgbClr>
                  </a:outerShdw>
                </a:effectLst>
              </a:rPr>
              <a:t>What</a:t>
            </a:r>
            <a:r>
              <a:rPr lang="en-US" sz="2800" b="1" dirty="0" smtClean="0">
                <a:solidFill>
                  <a:schemeClr val="bg1">
                    <a:lumMod val="95000"/>
                  </a:schemeClr>
                </a:solidFill>
                <a:effectLst>
                  <a:outerShdw blurRad="38100" dist="38100" dir="2700000" algn="tl">
                    <a:srgbClr val="000000">
                      <a:alpha val="43137"/>
                    </a:srgbClr>
                  </a:outerShdw>
                </a:effectLst>
              </a:rPr>
              <a:t>:</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3" y="2591942"/>
            <a:ext cx="6136851" cy="1015663"/>
          </a:xfrm>
          <a:prstGeom prst="rect">
            <a:avLst/>
          </a:prstGeom>
          <a:solidFill>
            <a:schemeClr val="bg1"/>
          </a:solidFill>
          <a:ln>
            <a:solidFill>
              <a:schemeClr val="tx1"/>
            </a:solidFill>
          </a:ln>
        </p:spPr>
        <p:txBody>
          <a:bodyPr wrap="square">
            <a:spAutoFit/>
          </a:bodyPr>
          <a:lstStyle/>
          <a:p>
            <a:r>
              <a:rPr lang="en-US" sz="2000" dirty="0" smtClean="0"/>
              <a:t>Focus </a:t>
            </a:r>
            <a:r>
              <a:rPr lang="en-US" sz="2000" dirty="0"/>
              <a:t>on what happened, how it impacts the project—cost, schedule, scope, etc.—and how it is going to be corrected and prevented moving forward. </a:t>
            </a:r>
          </a:p>
        </p:txBody>
      </p:sp>
      <p:sp>
        <p:nvSpPr>
          <p:cNvPr id="11" name="Rectangle 10"/>
          <p:cNvSpPr/>
          <p:nvPr/>
        </p:nvSpPr>
        <p:spPr>
          <a:xfrm>
            <a:off x="226242" y="3916895"/>
            <a:ext cx="6136851" cy="707886"/>
          </a:xfrm>
          <a:prstGeom prst="rect">
            <a:avLst/>
          </a:prstGeom>
          <a:solidFill>
            <a:schemeClr val="bg1"/>
          </a:solidFill>
          <a:ln>
            <a:solidFill>
              <a:schemeClr val="tx1"/>
            </a:solidFill>
          </a:ln>
        </p:spPr>
        <p:txBody>
          <a:bodyPr wrap="square">
            <a:spAutoFit/>
          </a:bodyPr>
          <a:lstStyle/>
          <a:p>
            <a:r>
              <a:rPr lang="en-US" sz="2000" dirty="0"/>
              <a:t>Give a clear explanation of the problem and why it occurred. </a:t>
            </a:r>
          </a:p>
        </p:txBody>
      </p:sp>
      <p:sp>
        <p:nvSpPr>
          <p:cNvPr id="12" name="Rectangle 11"/>
          <p:cNvSpPr/>
          <p:nvPr/>
        </p:nvSpPr>
        <p:spPr>
          <a:xfrm>
            <a:off x="226242" y="4934072"/>
            <a:ext cx="6136851" cy="1631216"/>
          </a:xfrm>
          <a:prstGeom prst="rect">
            <a:avLst/>
          </a:prstGeom>
          <a:solidFill>
            <a:schemeClr val="bg1"/>
          </a:solidFill>
          <a:ln>
            <a:solidFill>
              <a:schemeClr val="tx1"/>
            </a:solidFill>
          </a:ln>
        </p:spPr>
        <p:txBody>
          <a:bodyPr wrap="square">
            <a:spAutoFit/>
          </a:bodyPr>
          <a:lstStyle/>
          <a:p>
            <a:r>
              <a:rPr lang="en-US" sz="2000" dirty="0"/>
              <a:t>Do not focus on who is at fault; instead, focus on how you plan to fix the problem and/or prevent it from recurring, and how you will minimize the negative impact on the project. Some of this may already be addressed in your risk management planning.</a:t>
            </a:r>
          </a:p>
        </p:txBody>
      </p:sp>
    </p:spTree>
    <p:custDataLst>
      <p:tags r:id="rId1"/>
    </p:custDataLst>
    <p:extLst>
      <p:ext uri="{BB962C8B-B14F-4D97-AF65-F5344CB8AC3E}">
        <p14:creationId xmlns:p14="http://schemas.microsoft.com/office/powerpoint/2010/main" val="35069280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2068722"/>
            <a:ext cx="1489436" cy="523220"/>
          </a:xfrm>
          <a:prstGeom prst="rect">
            <a:avLst/>
          </a:prstGeom>
          <a:solidFill>
            <a:srgbClr val="FF0000"/>
          </a:solidFill>
          <a:ln>
            <a:solidFill>
              <a:schemeClr val="tx1"/>
            </a:solidFill>
          </a:ln>
        </p:spPr>
        <p:txBody>
          <a:bodyPr wrap="square">
            <a:spAutoFit/>
          </a:bodyPr>
          <a:lstStyle/>
          <a:p>
            <a:r>
              <a:rPr lang="en-US" sz="2800" b="1" dirty="0" smtClean="0">
                <a:solidFill>
                  <a:schemeClr val="bg1">
                    <a:lumMod val="95000"/>
                  </a:schemeClr>
                </a:solidFill>
                <a:effectLst>
                  <a:outerShdw blurRad="38100" dist="38100" dir="2700000" algn="tl">
                    <a:srgbClr val="000000">
                      <a:alpha val="43137"/>
                    </a:srgbClr>
                  </a:outerShdw>
                </a:effectLst>
              </a:rPr>
              <a:t>When:</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3" y="2591942"/>
            <a:ext cx="6136851" cy="1015663"/>
          </a:xfrm>
          <a:prstGeom prst="rect">
            <a:avLst/>
          </a:prstGeom>
          <a:solidFill>
            <a:schemeClr val="bg1"/>
          </a:solidFill>
          <a:ln>
            <a:solidFill>
              <a:schemeClr val="tx1"/>
            </a:solidFill>
          </a:ln>
        </p:spPr>
        <p:txBody>
          <a:bodyPr wrap="square">
            <a:spAutoFit/>
          </a:bodyPr>
          <a:lstStyle/>
          <a:p>
            <a:r>
              <a:rPr lang="en-US" sz="2000" dirty="0"/>
              <a:t>The higher the stakes, the sooner you should tell the stakeholder(s). In some cases, immediate action can help mitigate the effects of the problem. </a:t>
            </a:r>
          </a:p>
        </p:txBody>
      </p:sp>
      <p:sp>
        <p:nvSpPr>
          <p:cNvPr id="11" name="Rectangle 10"/>
          <p:cNvSpPr/>
          <p:nvPr/>
        </p:nvSpPr>
        <p:spPr>
          <a:xfrm>
            <a:off x="226242" y="3916895"/>
            <a:ext cx="6136851" cy="1015663"/>
          </a:xfrm>
          <a:prstGeom prst="rect">
            <a:avLst/>
          </a:prstGeom>
          <a:solidFill>
            <a:schemeClr val="bg1"/>
          </a:solidFill>
          <a:ln>
            <a:solidFill>
              <a:schemeClr val="tx1"/>
            </a:solidFill>
          </a:ln>
        </p:spPr>
        <p:txBody>
          <a:bodyPr wrap="square">
            <a:spAutoFit/>
          </a:bodyPr>
          <a:lstStyle/>
          <a:p>
            <a:r>
              <a:rPr lang="en-US" sz="2000" dirty="0"/>
              <a:t>As soon as you understand the source and impacts of the issue and have identified a plan of corrective action, talk to the stakeholder. </a:t>
            </a:r>
          </a:p>
        </p:txBody>
      </p:sp>
      <p:sp>
        <p:nvSpPr>
          <p:cNvPr id="12" name="Rectangle 11"/>
          <p:cNvSpPr/>
          <p:nvPr/>
        </p:nvSpPr>
        <p:spPr>
          <a:xfrm>
            <a:off x="226241" y="5241848"/>
            <a:ext cx="6136851" cy="1015663"/>
          </a:xfrm>
          <a:prstGeom prst="rect">
            <a:avLst/>
          </a:prstGeom>
          <a:solidFill>
            <a:schemeClr val="bg1"/>
          </a:solidFill>
          <a:ln>
            <a:solidFill>
              <a:schemeClr val="tx1"/>
            </a:solidFill>
          </a:ln>
        </p:spPr>
        <p:txBody>
          <a:bodyPr wrap="square">
            <a:spAutoFit/>
          </a:bodyPr>
          <a:lstStyle/>
          <a:p>
            <a:r>
              <a:rPr lang="en-US" sz="2000" dirty="0"/>
              <a:t>If you are not able to propose corrective action immediately, you will still want to inform the stakeholder and ask for their support in developing a solution.</a:t>
            </a:r>
          </a:p>
        </p:txBody>
      </p:sp>
    </p:spTree>
    <p:custDataLst>
      <p:tags r:id="rId1"/>
    </p:custDataLst>
    <p:extLst>
      <p:ext uri="{BB962C8B-B14F-4D97-AF65-F5344CB8AC3E}">
        <p14:creationId xmlns:p14="http://schemas.microsoft.com/office/powerpoint/2010/main" val="3787391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1884701"/>
            <a:ext cx="1489436" cy="523220"/>
          </a:xfrm>
          <a:prstGeom prst="rect">
            <a:avLst/>
          </a:prstGeom>
          <a:solidFill>
            <a:srgbClr val="FF0000"/>
          </a:solidFill>
          <a:ln>
            <a:solidFill>
              <a:schemeClr val="tx1"/>
            </a:solidFill>
          </a:ln>
        </p:spPr>
        <p:txBody>
          <a:bodyPr wrap="square">
            <a:spAutoFit/>
          </a:bodyPr>
          <a:lstStyle/>
          <a:p>
            <a:r>
              <a:rPr lang="en-US" sz="2800" b="1" dirty="0" smtClean="0">
                <a:solidFill>
                  <a:schemeClr val="bg1">
                    <a:lumMod val="95000"/>
                  </a:schemeClr>
                </a:solidFill>
                <a:effectLst>
                  <a:outerShdw blurRad="38100" dist="38100" dir="2700000" algn="tl">
                    <a:srgbClr val="000000">
                      <a:alpha val="43137"/>
                    </a:srgbClr>
                  </a:outerShdw>
                </a:effectLst>
              </a:rPr>
              <a:t>How:</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0" y="2407921"/>
            <a:ext cx="6136851" cy="1015663"/>
          </a:xfrm>
          <a:prstGeom prst="rect">
            <a:avLst/>
          </a:prstGeom>
          <a:solidFill>
            <a:schemeClr val="bg1"/>
          </a:solidFill>
          <a:ln>
            <a:solidFill>
              <a:schemeClr val="tx1"/>
            </a:solidFill>
          </a:ln>
        </p:spPr>
        <p:txBody>
          <a:bodyPr wrap="square">
            <a:spAutoFit/>
          </a:bodyPr>
          <a:lstStyle/>
          <a:p>
            <a:r>
              <a:rPr lang="en-US" sz="2000" dirty="0"/>
              <a:t>Negative news should be delivered in person, or at least through a real-time, two-way channel such as a telephone call or video call. </a:t>
            </a:r>
            <a:endParaRPr lang="en-US" sz="2400" dirty="0"/>
          </a:p>
        </p:txBody>
      </p:sp>
      <p:sp>
        <p:nvSpPr>
          <p:cNvPr id="11" name="Rectangle 10"/>
          <p:cNvSpPr/>
          <p:nvPr/>
        </p:nvSpPr>
        <p:spPr>
          <a:xfrm>
            <a:off x="226239" y="3642417"/>
            <a:ext cx="6136851" cy="1015663"/>
          </a:xfrm>
          <a:prstGeom prst="rect">
            <a:avLst/>
          </a:prstGeom>
          <a:solidFill>
            <a:schemeClr val="bg1"/>
          </a:solidFill>
          <a:ln>
            <a:solidFill>
              <a:schemeClr val="tx1"/>
            </a:solidFill>
          </a:ln>
        </p:spPr>
        <p:txBody>
          <a:bodyPr wrap="square">
            <a:spAutoFit/>
          </a:bodyPr>
          <a:lstStyle/>
          <a:p>
            <a:r>
              <a:rPr lang="en-US" sz="2000" dirty="0"/>
              <a:t>This can be intimidating because the stakeholder may not react well to the news, regardless of how supportive of the project they may be. </a:t>
            </a:r>
          </a:p>
        </p:txBody>
      </p:sp>
      <p:sp>
        <p:nvSpPr>
          <p:cNvPr id="12" name="Rectangle 11"/>
          <p:cNvSpPr/>
          <p:nvPr/>
        </p:nvSpPr>
        <p:spPr>
          <a:xfrm>
            <a:off x="226238" y="4876913"/>
            <a:ext cx="6136851" cy="1938992"/>
          </a:xfrm>
          <a:prstGeom prst="rect">
            <a:avLst/>
          </a:prstGeom>
          <a:solidFill>
            <a:schemeClr val="bg1"/>
          </a:solidFill>
          <a:ln>
            <a:solidFill>
              <a:schemeClr val="tx1"/>
            </a:solidFill>
          </a:ln>
        </p:spPr>
        <p:txBody>
          <a:bodyPr wrap="square">
            <a:spAutoFit/>
          </a:bodyPr>
          <a:lstStyle/>
          <a:p>
            <a:r>
              <a:rPr lang="en-US" sz="2000" dirty="0"/>
              <a:t>Despite this possibility, do not use an asynchronous communication channel like e-mail or text. Real-time conversations allow the stakeholder to ask questions, show them that you are accountable for the project, and help preserve trust and relationships despite the problem at hand.</a:t>
            </a:r>
          </a:p>
        </p:txBody>
      </p:sp>
    </p:spTree>
    <p:custDataLst>
      <p:tags r:id="rId1"/>
    </p:custDataLst>
    <p:extLst>
      <p:ext uri="{BB962C8B-B14F-4D97-AF65-F5344CB8AC3E}">
        <p14:creationId xmlns:p14="http://schemas.microsoft.com/office/powerpoint/2010/main" val="2789534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What should project manager do if the stakeholder react poorly?</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21999" y="2034626"/>
            <a:ext cx="7648284" cy="2308324"/>
          </a:xfrm>
          <a:prstGeom prst="rect">
            <a:avLst/>
          </a:prstGeom>
          <a:solidFill>
            <a:schemeClr val="bg1"/>
          </a:solidFill>
          <a:ln>
            <a:solidFill>
              <a:schemeClr val="tx1"/>
            </a:solidFill>
          </a:ln>
        </p:spPr>
        <p:txBody>
          <a:bodyPr wrap="square">
            <a:spAutoFit/>
          </a:bodyPr>
          <a:lstStyle/>
          <a:p>
            <a:r>
              <a:rPr lang="en-US" sz="2400" dirty="0"/>
              <a:t>Focus first on de-escalating the interaction. Keep the focus on resolving the issue and honestly answering the stakeholder’s questions. When you conclude the conversation, reinforce your commitment to correcting the action, and affirm the stakeholder’s buy-in to the solution and the project as a whole.</a:t>
            </a:r>
            <a:endParaRPr lang="en-US" sz="3200" dirty="0"/>
          </a:p>
        </p:txBody>
      </p:sp>
      <p:sp>
        <p:nvSpPr>
          <p:cNvPr id="11" name="Rectangle 10"/>
          <p:cNvSpPr/>
          <p:nvPr/>
        </p:nvSpPr>
        <p:spPr>
          <a:xfrm>
            <a:off x="-6289" y="4467144"/>
            <a:ext cx="7205227" cy="2308324"/>
          </a:xfrm>
          <a:prstGeom prst="rect">
            <a:avLst/>
          </a:prstGeom>
          <a:solidFill>
            <a:schemeClr val="bg1"/>
          </a:solidFill>
          <a:ln>
            <a:solidFill>
              <a:schemeClr val="tx1"/>
            </a:solidFill>
          </a:ln>
        </p:spPr>
        <p:txBody>
          <a:bodyPr wrap="square">
            <a:spAutoFit/>
          </a:bodyPr>
          <a:lstStyle/>
          <a:p>
            <a:r>
              <a:rPr lang="en-US" sz="2400" dirty="0"/>
              <a:t>Once the issue is addressed, don’t forget the follow-up. Continue to keep affected stakeholders apprised with updates on the proposed solution and its effectiveness. This can be done through ad hoc communications when necessary, or within planned communication methods like status reports. </a:t>
            </a:r>
          </a:p>
        </p:txBody>
      </p:sp>
    </p:spTree>
    <p:custDataLst>
      <p:tags r:id="rId1"/>
    </p:custDataLst>
    <p:extLst>
      <p:ext uri="{BB962C8B-B14F-4D97-AF65-F5344CB8AC3E}">
        <p14:creationId xmlns:p14="http://schemas.microsoft.com/office/powerpoint/2010/main" val="4011383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What should project manager do if the stakeholder react poorly?</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12" name="Rectangle 11"/>
          <p:cNvSpPr/>
          <p:nvPr/>
        </p:nvSpPr>
        <p:spPr>
          <a:xfrm>
            <a:off x="-21998" y="2675180"/>
            <a:ext cx="6136851" cy="2677656"/>
          </a:xfrm>
          <a:prstGeom prst="rect">
            <a:avLst/>
          </a:prstGeom>
          <a:solidFill>
            <a:schemeClr val="bg1"/>
          </a:solidFill>
          <a:ln>
            <a:solidFill>
              <a:schemeClr val="tx1"/>
            </a:solidFill>
          </a:ln>
        </p:spPr>
        <p:txBody>
          <a:bodyPr wrap="square">
            <a:spAutoFit/>
          </a:bodyPr>
          <a:lstStyle/>
          <a:p>
            <a:r>
              <a:rPr lang="en-US" sz="2400" dirty="0"/>
              <a:t>Finally, identify and document the lessons learned. This will benefit you, the project, and the project team going forward to prevent or mitigate similar issues from affecting this project as well as future projects. And don’t forget to update your project communications management plan as needed.</a:t>
            </a:r>
          </a:p>
        </p:txBody>
      </p:sp>
    </p:spTree>
    <p:custDataLst>
      <p:tags r:id="rId1"/>
    </p:custDataLst>
    <p:extLst>
      <p:ext uri="{BB962C8B-B14F-4D97-AF65-F5344CB8AC3E}">
        <p14:creationId xmlns:p14="http://schemas.microsoft.com/office/powerpoint/2010/main" val="811333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21999" y="2034626"/>
            <a:ext cx="7092102" cy="3785652"/>
          </a:xfrm>
          <a:prstGeom prst="rect">
            <a:avLst/>
          </a:prstGeom>
          <a:solidFill>
            <a:schemeClr val="bg1"/>
          </a:solidFill>
          <a:ln>
            <a:solidFill>
              <a:schemeClr val="tx1"/>
            </a:solidFill>
          </a:ln>
        </p:spPr>
        <p:txBody>
          <a:bodyPr wrap="square">
            <a:spAutoFit/>
          </a:bodyPr>
          <a:lstStyle/>
          <a:p>
            <a:r>
              <a:rPr lang="en-US" sz="2400" dirty="0"/>
              <a:t>Stakeholders have different expectations and priorities for projects—this is the “what’s in it for me”, or WIIFM concept. Interpersonal conflict can also occur between stakeholders, just as it can occur among members of the project team. Potential areas for interpersonal conflict can be identified as you conduct a thorough analysis of your stakeholder audience, including role, power and influence, level of support, and priorities and expectations. This is also an area where expert judgment can be useful. </a:t>
            </a:r>
          </a:p>
        </p:txBody>
      </p:sp>
    </p:spTree>
    <p:custDataLst>
      <p:tags r:id="rId1"/>
    </p:custDataLst>
    <p:extLst>
      <p:ext uri="{BB962C8B-B14F-4D97-AF65-F5344CB8AC3E}">
        <p14:creationId xmlns:p14="http://schemas.microsoft.com/office/powerpoint/2010/main" val="1224017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0" y="1487871"/>
            <a:ext cx="7648284" cy="707886"/>
          </a:xfrm>
          <a:prstGeom prst="rect">
            <a:avLst/>
          </a:prstGeom>
          <a:solidFill>
            <a:schemeClr val="bg1"/>
          </a:solidFill>
          <a:ln>
            <a:solidFill>
              <a:schemeClr val="tx1"/>
            </a:solidFill>
          </a:ln>
        </p:spPr>
        <p:txBody>
          <a:bodyPr wrap="square">
            <a:spAutoFit/>
          </a:bodyPr>
          <a:lstStyle/>
          <a:p>
            <a:r>
              <a:rPr lang="en-US" sz="2000" dirty="0"/>
              <a:t>When talking with stakeholder groups, listen closely for any clues that may indicate conflict with other stakeholders. </a:t>
            </a:r>
          </a:p>
        </p:txBody>
      </p:sp>
      <p:sp>
        <p:nvSpPr>
          <p:cNvPr id="9" name="Rectangle 8"/>
          <p:cNvSpPr/>
          <p:nvPr/>
        </p:nvSpPr>
        <p:spPr>
          <a:xfrm>
            <a:off x="0" y="2734670"/>
            <a:ext cx="7173798" cy="1938992"/>
          </a:xfrm>
          <a:prstGeom prst="rect">
            <a:avLst/>
          </a:prstGeom>
          <a:solidFill>
            <a:schemeClr val="bg1"/>
          </a:solidFill>
          <a:ln>
            <a:solidFill>
              <a:schemeClr val="tx1"/>
            </a:solidFill>
          </a:ln>
        </p:spPr>
        <p:txBody>
          <a:bodyPr wrap="square">
            <a:spAutoFit/>
          </a:bodyPr>
          <a:lstStyle/>
          <a:p>
            <a:r>
              <a:rPr lang="en-US" sz="2000" dirty="0"/>
              <a:t>A member of the executive team may remark that he has had a past negative experience with a resource manager or a vendor. Note these potential issues so that you can be on the lookout for conflicts that may arise. As you identify stakeholder priorities and document them in your stakeholder register, spend some time reviewing where expectations or personalities may conflict. </a:t>
            </a:r>
          </a:p>
        </p:txBody>
      </p:sp>
      <p:sp>
        <p:nvSpPr>
          <p:cNvPr id="11" name="Rectangle 10"/>
          <p:cNvSpPr/>
          <p:nvPr/>
        </p:nvSpPr>
        <p:spPr>
          <a:xfrm>
            <a:off x="30915" y="5017528"/>
            <a:ext cx="6624409" cy="1631216"/>
          </a:xfrm>
          <a:prstGeom prst="rect">
            <a:avLst/>
          </a:prstGeom>
          <a:solidFill>
            <a:schemeClr val="bg1"/>
          </a:solidFill>
          <a:ln>
            <a:solidFill>
              <a:schemeClr val="tx1"/>
            </a:solidFill>
          </a:ln>
        </p:spPr>
        <p:txBody>
          <a:bodyPr wrap="square">
            <a:spAutoFit/>
          </a:bodyPr>
          <a:lstStyle/>
          <a:p>
            <a:r>
              <a:rPr lang="en-US" sz="2000" dirty="0"/>
              <a:t>Depending on the size and complexity of your project, you may want to ask the project team to contribute to this exercise as well.  If conflict occurs between stakeholders, address it early to prevent it from escalating and putting the project at risk. </a:t>
            </a:r>
          </a:p>
        </p:txBody>
      </p:sp>
    </p:spTree>
    <p:custDataLst>
      <p:tags r:id="rId1"/>
    </p:custDataLst>
    <p:extLst>
      <p:ext uri="{BB962C8B-B14F-4D97-AF65-F5344CB8AC3E}">
        <p14:creationId xmlns:p14="http://schemas.microsoft.com/office/powerpoint/2010/main" val="133151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0" y="1487871"/>
            <a:ext cx="7648284" cy="1323439"/>
          </a:xfrm>
          <a:prstGeom prst="rect">
            <a:avLst/>
          </a:prstGeom>
          <a:solidFill>
            <a:schemeClr val="bg1"/>
          </a:solidFill>
          <a:ln>
            <a:solidFill>
              <a:schemeClr val="tx1"/>
            </a:solidFill>
          </a:ln>
        </p:spPr>
        <p:txBody>
          <a:bodyPr wrap="square">
            <a:spAutoFit/>
          </a:bodyPr>
          <a:lstStyle/>
          <a:p>
            <a:r>
              <a:rPr lang="en-US" sz="2000" dirty="0"/>
              <a:t>Because project managers and team members have no functional authority over most stakeholders, seeking support from other organizational resources such as project leadership, senior management, or human resources may be necessary.</a:t>
            </a:r>
          </a:p>
        </p:txBody>
      </p:sp>
      <p:sp>
        <p:nvSpPr>
          <p:cNvPr id="9" name="Rectangle 8"/>
          <p:cNvSpPr/>
          <p:nvPr/>
        </p:nvSpPr>
        <p:spPr>
          <a:xfrm>
            <a:off x="0" y="3432254"/>
            <a:ext cx="6683604" cy="2862322"/>
          </a:xfrm>
          <a:prstGeom prst="rect">
            <a:avLst/>
          </a:prstGeom>
          <a:solidFill>
            <a:schemeClr val="bg1"/>
          </a:solidFill>
          <a:ln>
            <a:solidFill>
              <a:schemeClr val="tx1"/>
            </a:solidFill>
          </a:ln>
        </p:spPr>
        <p:txBody>
          <a:bodyPr wrap="square">
            <a:spAutoFit/>
          </a:bodyPr>
          <a:lstStyle/>
          <a:p>
            <a:r>
              <a:rPr lang="en-US" sz="2000" dirty="0"/>
              <a:t>In any given project, there’s a good chance something will not go according to plan. Sometimes these are identified risks that materialize, and sometimes they are unexpected. No matter what the issue, conflict can result. Using effective communication strategies like those discussed in this chapter can have a major impact on how the conflict affects the project, and on your reputation and effectiveness as a project manager. Remember: It’s not about whether things go wrong, it’s about how you handle them when they do.</a:t>
            </a:r>
          </a:p>
        </p:txBody>
      </p:sp>
    </p:spTree>
    <p:custDataLst>
      <p:tags r:id="rId1"/>
    </p:custDataLst>
    <p:extLst>
      <p:ext uri="{BB962C8B-B14F-4D97-AF65-F5344CB8AC3E}">
        <p14:creationId xmlns:p14="http://schemas.microsoft.com/office/powerpoint/2010/main" val="1111468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67750557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5|0.6|0.6|0.4|1.3|0.6"/>
</p:tagLst>
</file>

<file path=ppt/tags/tag2.xml><?xml version="1.0" encoding="utf-8"?>
<p:tagLst xmlns:a="http://schemas.openxmlformats.org/drawingml/2006/main" xmlns:r="http://schemas.openxmlformats.org/officeDocument/2006/relationships" xmlns:p="http://schemas.openxmlformats.org/presentationml/2006/main">
  <p:tag name="TIMING" val="|0.4|0.8|84.5|26.4"/>
</p:tagLst>
</file>

<file path=ppt/tags/tag3.xml><?xml version="1.0" encoding="utf-8"?>
<p:tagLst xmlns:a="http://schemas.openxmlformats.org/drawingml/2006/main" xmlns:r="http://schemas.openxmlformats.org/officeDocument/2006/relationships" xmlns:p="http://schemas.openxmlformats.org/presentationml/2006/main">
  <p:tag name="TIMING" val="|0.5|0.6|24.8|139.9"/>
</p:tagLst>
</file>

<file path=ppt/tags/tag4.xml><?xml version="1.0" encoding="utf-8"?>
<p:tagLst xmlns:a="http://schemas.openxmlformats.org/drawingml/2006/main" xmlns:r="http://schemas.openxmlformats.org/officeDocument/2006/relationships" xmlns:p="http://schemas.openxmlformats.org/presentationml/2006/main">
  <p:tag name="TIMING" val="|0.7|0.5|19.3|176.1"/>
</p:tagLst>
</file>

<file path=ppt/tags/tag5.xml><?xml version="1.0" encoding="utf-8"?>
<p:tagLst xmlns:a="http://schemas.openxmlformats.org/drawingml/2006/main" xmlns:r="http://schemas.openxmlformats.org/officeDocument/2006/relationships" xmlns:p="http://schemas.openxmlformats.org/presentationml/2006/main">
  <p:tag name="TIMING" val="|1|0.5|0.5|106.5"/>
</p:tagLst>
</file>

<file path=ppt/tags/tag6.xml><?xml version="1.0" encoding="utf-8"?>
<p:tagLst xmlns:a="http://schemas.openxmlformats.org/drawingml/2006/main" xmlns:r="http://schemas.openxmlformats.org/officeDocument/2006/relationships" xmlns:p="http://schemas.openxmlformats.org/presentationml/2006/main">
  <p:tag name="TIMING" val="|1|0.6|7.9|136.5"/>
</p:tagLst>
</file>

<file path=ppt/tags/tag7.xml><?xml version="1.0" encoding="utf-8"?>
<p:tagLst xmlns:a="http://schemas.openxmlformats.org/drawingml/2006/main" xmlns:r="http://schemas.openxmlformats.org/officeDocument/2006/relationships" xmlns:p="http://schemas.openxmlformats.org/presentationml/2006/main">
  <p:tag name="TIMING" val="|0.5|0.5|7.8|178.8"/>
</p:tagLst>
</file>

<file path=ppt/tags/tag8.xml><?xml version="1.0" encoding="utf-8"?>
<p:tagLst xmlns:a="http://schemas.openxmlformats.org/drawingml/2006/main" xmlns:r="http://schemas.openxmlformats.org/officeDocument/2006/relationships" xmlns:p="http://schemas.openxmlformats.org/presentationml/2006/main">
  <p:tag name="TIMING" val="|0.4|0.5|7.5|116.7"/>
</p:tagLst>
</file>

<file path=ppt/tags/tag9.xml><?xml version="1.0" encoding="utf-8"?>
<p:tagLst xmlns:a="http://schemas.openxmlformats.org/drawingml/2006/main" xmlns:r="http://schemas.openxmlformats.org/officeDocument/2006/relationships" xmlns:p="http://schemas.openxmlformats.org/presentationml/2006/main">
  <p:tag name="TIMING" val="|0.5|1.3|28|191.3"/>
</p:tagLst>
</file>

<file path=ppt/tags/tag10.xml><?xml version="1.0" encoding="utf-8"?>
<p:tagLst xmlns:a="http://schemas.openxmlformats.org/drawingml/2006/main" xmlns:r="http://schemas.openxmlformats.org/officeDocument/2006/relationships" xmlns:p="http://schemas.openxmlformats.org/presentationml/2006/main">
  <p:tag name="TIMING" val="|1|0.5|10.6|107.2"/>
</p:tagLst>
</file>

<file path=ppt/tags/tag11.xml><?xml version="1.0" encoding="utf-8"?>
<p:tagLst xmlns:a="http://schemas.openxmlformats.org/drawingml/2006/main" xmlns:r="http://schemas.openxmlformats.org/officeDocument/2006/relationships" xmlns:p="http://schemas.openxmlformats.org/presentationml/2006/main">
  <p:tag name="TIMING" val="|0.4|0.7"/>
</p:tagLst>
</file>

<file path=ppt/tags/tag12.xml><?xml version="1.0" encoding="utf-8"?>
<p:tagLst xmlns:a="http://schemas.openxmlformats.org/drawingml/2006/main" xmlns:r="http://schemas.openxmlformats.org/officeDocument/2006/relationships" xmlns:p="http://schemas.openxmlformats.org/presentationml/2006/main">
  <p:tag name="TIMING" val="|0.4|0.3|4.2|88.9"/>
</p:tagLst>
</file>

<file path=ppt/tags/tag13.xml><?xml version="1.0" encoding="utf-8"?>
<p:tagLst xmlns:a="http://schemas.openxmlformats.org/drawingml/2006/main" xmlns:r="http://schemas.openxmlformats.org/officeDocument/2006/relationships" xmlns:p="http://schemas.openxmlformats.org/presentationml/2006/main">
  <p:tag name="TIMING" val="|0.5|1.1|1.2|1.6"/>
</p:tagLst>
</file>

<file path=ppt/tags/tag14.xml><?xml version="1.0" encoding="utf-8"?>
<p:tagLst xmlns:a="http://schemas.openxmlformats.org/drawingml/2006/main" xmlns:r="http://schemas.openxmlformats.org/officeDocument/2006/relationships" xmlns:p="http://schemas.openxmlformats.org/presentationml/2006/main">
  <p:tag name="TIMING" val="|0.4|0.5|38.7|38"/>
</p:tagLst>
</file>

<file path=ppt/tags/tag15.xml><?xml version="1.0" encoding="utf-8"?>
<p:tagLst xmlns:a="http://schemas.openxmlformats.org/drawingml/2006/main" xmlns:r="http://schemas.openxmlformats.org/officeDocument/2006/relationships" xmlns:p="http://schemas.openxmlformats.org/presentationml/2006/main">
  <p:tag name="TIMING" val="|1.5|0.9|0.8|0.9"/>
</p:tagLst>
</file>

<file path=ppt/tags/tag16.xml><?xml version="1.0" encoding="utf-8"?>
<p:tagLst xmlns:a="http://schemas.openxmlformats.org/drawingml/2006/main" xmlns:r="http://schemas.openxmlformats.org/officeDocument/2006/relationships" xmlns:p="http://schemas.openxmlformats.org/presentationml/2006/main">
  <p:tag name="TIMING" val="|0.5|0.6|1.4|0.9"/>
</p:tagLst>
</file>

<file path=ppt/tags/tag17.xml><?xml version="1.0" encoding="utf-8"?>
<p:tagLst xmlns:a="http://schemas.openxmlformats.org/drawingml/2006/main" xmlns:r="http://schemas.openxmlformats.org/officeDocument/2006/relationships" xmlns:p="http://schemas.openxmlformats.org/presentationml/2006/main">
  <p:tag name="TIMING" val="|0.5|62.7|168.7"/>
</p:tagLst>
</file>

<file path=ppt/tags/tag18.xml><?xml version="1.0" encoding="utf-8"?>
<p:tagLst xmlns:a="http://schemas.openxmlformats.org/drawingml/2006/main" xmlns:r="http://schemas.openxmlformats.org/officeDocument/2006/relationships" xmlns:p="http://schemas.openxmlformats.org/presentationml/2006/main">
  <p:tag name="TIMING" val="|6.7|1.3"/>
</p:tagLst>
</file>

<file path=ppt/tags/tag19.xml><?xml version="1.0" encoding="utf-8"?>
<p:tagLst xmlns:a="http://schemas.openxmlformats.org/drawingml/2006/main" xmlns:r="http://schemas.openxmlformats.org/officeDocument/2006/relationships" xmlns:p="http://schemas.openxmlformats.org/presentationml/2006/main">
  <p:tag name="TIMING" val="|2.7|1.1|65.5"/>
</p:tagLst>
</file>

<file path=ppt/tags/tag20.xml><?xml version="1.0" encoding="utf-8"?>
<p:tagLst xmlns:a="http://schemas.openxmlformats.org/drawingml/2006/main" xmlns:r="http://schemas.openxmlformats.org/officeDocument/2006/relationships" xmlns:p="http://schemas.openxmlformats.org/presentationml/2006/main">
  <p:tag name="TIMING" val="|4.3|3.3|37.9|0.7"/>
</p:tagLst>
</file>

<file path=ppt/tags/tag21.xml><?xml version="1.0" encoding="utf-8"?>
<p:tagLst xmlns:a="http://schemas.openxmlformats.org/drawingml/2006/main" xmlns:r="http://schemas.openxmlformats.org/officeDocument/2006/relationships" xmlns:p="http://schemas.openxmlformats.org/presentationml/2006/main">
  <p:tag name="TIMING" val="|1|18|46|73.5"/>
</p:tagLst>
</file>

<file path=ppt/tags/tag22.xml><?xml version="1.0" encoding="utf-8"?>
<p:tagLst xmlns:a="http://schemas.openxmlformats.org/drawingml/2006/main" xmlns:r="http://schemas.openxmlformats.org/officeDocument/2006/relationships" xmlns:p="http://schemas.openxmlformats.org/presentationml/2006/main">
  <p:tag name="TIMING" val="|1|18|46|73.5"/>
</p:tagLst>
</file>

<file path=ppt/tags/tag23.xml><?xml version="1.0" encoding="utf-8"?>
<p:tagLst xmlns:a="http://schemas.openxmlformats.org/drawingml/2006/main" xmlns:r="http://schemas.openxmlformats.org/officeDocument/2006/relationships" xmlns:p="http://schemas.openxmlformats.org/presentationml/2006/main">
  <p:tag name="TIMING" val="|1|18|46|73.5"/>
</p:tagLst>
</file>

<file path=ppt/tags/tag24.xml><?xml version="1.0" encoding="utf-8"?>
<p:tagLst xmlns:a="http://schemas.openxmlformats.org/drawingml/2006/main" xmlns:r="http://schemas.openxmlformats.org/officeDocument/2006/relationships" xmlns:p="http://schemas.openxmlformats.org/presentationml/2006/main">
  <p:tag name="TIMING" val="|1|18|46|73.5"/>
</p:tagLst>
</file>

<file path=ppt/tags/tag25.xml><?xml version="1.0" encoding="utf-8"?>
<p:tagLst xmlns:a="http://schemas.openxmlformats.org/drawingml/2006/main" xmlns:r="http://schemas.openxmlformats.org/officeDocument/2006/relationships" xmlns:p="http://schemas.openxmlformats.org/presentationml/2006/main">
  <p:tag name="TIMING" val="|0.8|0.8|89.9"/>
</p:tagLst>
</file>

<file path=ppt/tags/tag26.xml><?xml version="1.0" encoding="utf-8"?>
<p:tagLst xmlns:a="http://schemas.openxmlformats.org/drawingml/2006/main" xmlns:r="http://schemas.openxmlformats.org/officeDocument/2006/relationships" xmlns:p="http://schemas.openxmlformats.org/presentationml/2006/main">
  <p:tag name="TIMING" val="|0.8|0.8|89.9"/>
</p:tagLst>
</file>

<file path=ppt/tags/tag27.xml><?xml version="1.0" encoding="utf-8"?>
<p:tagLst xmlns:a="http://schemas.openxmlformats.org/drawingml/2006/main" xmlns:r="http://schemas.openxmlformats.org/officeDocument/2006/relationships" xmlns:p="http://schemas.openxmlformats.org/presentationml/2006/main">
  <p:tag name="TIMING" val="|0.8|0.8|89.9"/>
</p:tagLst>
</file>

<file path=ppt/tags/tag28.xml><?xml version="1.0" encoding="utf-8"?>
<p:tagLst xmlns:a="http://schemas.openxmlformats.org/drawingml/2006/main" xmlns:r="http://schemas.openxmlformats.org/officeDocument/2006/relationships" xmlns:p="http://schemas.openxmlformats.org/presentationml/2006/main">
  <p:tag name="TIMING" val="|0.8|0.8|89.9"/>
</p:tagLst>
</file>

<file path=ppt/tags/tag29.xml><?xml version="1.0" encoding="utf-8"?>
<p:tagLst xmlns:a="http://schemas.openxmlformats.org/drawingml/2006/main" xmlns:r="http://schemas.openxmlformats.org/officeDocument/2006/relationships" xmlns:p="http://schemas.openxmlformats.org/presentationml/2006/main">
  <p:tag name="TIMING" val="|0.8|0.8|89.9"/>
</p:tagLst>
</file>

<file path=ppt/tags/tag30.xml><?xml version="1.0" encoding="utf-8"?>
<p:tagLst xmlns:a="http://schemas.openxmlformats.org/drawingml/2006/main" xmlns:r="http://schemas.openxmlformats.org/officeDocument/2006/relationships" xmlns:p="http://schemas.openxmlformats.org/presentationml/2006/main">
  <p:tag name="TIMING" val="|0.8|0.8|89.9"/>
</p:tagLst>
</file>

<file path=ppt/tags/tag31.xml><?xml version="1.0" encoding="utf-8"?>
<p:tagLst xmlns:a="http://schemas.openxmlformats.org/drawingml/2006/main" xmlns:r="http://schemas.openxmlformats.org/officeDocument/2006/relationships" xmlns:p="http://schemas.openxmlformats.org/presentationml/2006/main">
  <p:tag name="TIMING" val="|0.8|0.8|89.9"/>
</p:tagLst>
</file>

<file path=ppt/tags/tag32.xml><?xml version="1.0" encoding="utf-8"?>
<p:tagLst xmlns:a="http://schemas.openxmlformats.org/drawingml/2006/main" xmlns:r="http://schemas.openxmlformats.org/officeDocument/2006/relationships" xmlns:p="http://schemas.openxmlformats.org/presentationml/2006/main">
  <p:tag name="TIMING" val="|0.8|0.8|89.9"/>
</p:tagLst>
</file>

<file path=ppt/tags/tag33.xml><?xml version="1.0" encoding="utf-8"?>
<p:tagLst xmlns:a="http://schemas.openxmlformats.org/drawingml/2006/main" xmlns:r="http://schemas.openxmlformats.org/officeDocument/2006/relationships" xmlns:p="http://schemas.openxmlformats.org/presentationml/2006/main">
  <p:tag name="TIMING" val="|0.8|0.8|8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561</TotalTime>
  <Words>3536</Words>
  <Application>Microsoft Office PowerPoint</Application>
  <PresentationFormat>Widescreen</PresentationFormat>
  <Paragraphs>220</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18</cp:revision>
  <dcterms:created xsi:type="dcterms:W3CDTF">2023-04-29T09:08:23Z</dcterms:created>
  <dcterms:modified xsi:type="dcterms:W3CDTF">2023-11-24T09:05:12Z</dcterms:modified>
</cp:coreProperties>
</file>