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629" r:id="rId5"/>
    <p:sldId id="303" r:id="rId6"/>
    <p:sldId id="688" r:id="rId7"/>
    <p:sldId id="546" r:id="rId8"/>
    <p:sldId id="638" r:id="rId9"/>
    <p:sldId id="313" r:id="rId10"/>
    <p:sldId id="635" r:id="rId11"/>
    <p:sldId id="689" r:id="rId12"/>
    <p:sldId id="637" r:id="rId13"/>
    <p:sldId id="690" r:id="rId14"/>
    <p:sldId id="575" r:id="rId15"/>
    <p:sldId id="640" r:id="rId16"/>
    <p:sldId id="691" r:id="rId17"/>
    <p:sldId id="639" r:id="rId18"/>
    <p:sldId id="670" r:id="rId19"/>
    <p:sldId id="671" r:id="rId20"/>
    <p:sldId id="692" r:id="rId21"/>
    <p:sldId id="672" r:id="rId22"/>
    <p:sldId id="673" r:id="rId23"/>
    <p:sldId id="641" r:id="rId24"/>
    <p:sldId id="642" r:id="rId25"/>
    <p:sldId id="682" r:id="rId26"/>
    <p:sldId id="681" r:id="rId27"/>
    <p:sldId id="644" r:id="rId28"/>
    <p:sldId id="693" r:id="rId29"/>
    <p:sldId id="694" r:id="rId30"/>
    <p:sldId id="645" r:id="rId31"/>
    <p:sldId id="646" r:id="rId32"/>
    <p:sldId id="683" r:id="rId33"/>
    <p:sldId id="684" r:id="rId34"/>
    <p:sldId id="685" r:id="rId35"/>
    <p:sldId id="686" r:id="rId36"/>
    <p:sldId id="695" r:id="rId37"/>
    <p:sldId id="687" r:id="rId38"/>
    <p:sldId id="650" r:id="rId39"/>
    <p:sldId id="651" r:id="rId40"/>
    <p:sldId id="652" r:id="rId41"/>
    <p:sldId id="653" r:id="rId42"/>
    <p:sldId id="654" r:id="rId43"/>
    <p:sldId id="655" r:id="rId44"/>
    <p:sldId id="657" r:id="rId45"/>
    <p:sldId id="696" r:id="rId46"/>
    <p:sldId id="60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9"/>
            <p14:sldId id="303"/>
            <p14:sldId id="688"/>
            <p14:sldId id="546"/>
            <p14:sldId id="638"/>
            <p14:sldId id="313"/>
            <p14:sldId id="635"/>
            <p14:sldId id="689"/>
            <p14:sldId id="637"/>
            <p14:sldId id="690"/>
            <p14:sldId id="575"/>
            <p14:sldId id="640"/>
            <p14:sldId id="691"/>
            <p14:sldId id="639"/>
            <p14:sldId id="670"/>
            <p14:sldId id="671"/>
            <p14:sldId id="692"/>
            <p14:sldId id="672"/>
            <p14:sldId id="673"/>
            <p14:sldId id="641"/>
            <p14:sldId id="642"/>
            <p14:sldId id="682"/>
            <p14:sldId id="681"/>
            <p14:sldId id="644"/>
            <p14:sldId id="693"/>
            <p14:sldId id="694"/>
            <p14:sldId id="645"/>
            <p14:sldId id="646"/>
            <p14:sldId id="683"/>
            <p14:sldId id="684"/>
            <p14:sldId id="685"/>
            <p14:sldId id="686"/>
            <p14:sldId id="695"/>
            <p14:sldId id="687"/>
            <p14:sldId id="650"/>
            <p14:sldId id="651"/>
            <p14:sldId id="652"/>
            <p14:sldId id="653"/>
            <p14:sldId id="654"/>
            <p14:sldId id="655"/>
            <p14:sldId id="657"/>
            <p14:sldId id="696"/>
            <p14:sldId id="60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69796" autoAdjust="0"/>
  </p:normalViewPr>
  <p:slideViewPr>
    <p:cSldViewPr snapToGrid="0">
      <p:cViewPr varScale="1">
        <p:scale>
          <a:sx n="66" d="100"/>
          <a:sy n="66" d="100"/>
        </p:scale>
        <p:origin x="668" y="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964891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A36A6D-632F-C30C-7A60-6EC34B14F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1BD478-9715-57CA-0ACE-04F82ED20D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5ACF1A-4FE5-6CFE-25FC-E8140F93AD8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E8347CB-044B-CAC5-9CD5-8CE1BA4E6A62}"/>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53672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65335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FE5DA-27F3-B5E1-A067-8638C1B35D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5C8504-E058-D04E-3D6A-EB4AC2993E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C624A0-D352-78EF-A9A7-EA51EB9F53D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B0BD37F-B5E2-B397-B3D7-EA70F1C7D41B}"/>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07741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0FD81-BE94-A7B2-933C-F3D57B54E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A3BEAB-24CD-1B4F-A753-572989D796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B7FF5A-A29B-63AA-56CE-44C4D253801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5D39DA3-ECEC-ED64-7DEC-309E42C5F64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658845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62711-3924-0A73-57DC-E9503513A7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4E50AC-27F9-99FF-2AF8-CFD62593A9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92DCDC-821E-0220-4683-6A840A9332F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497BA4E-1CC2-2A5F-201B-79C4F6311EC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01021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BC057-6886-73E5-8ECD-156896E6C6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A0AEFA-82F8-AEC9-8E78-ADBA14A65F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296E5E-82F6-75F6-B376-8E56C5B5858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1F43094-0ABB-8822-D2F7-30CC0D2AD8BF}"/>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707557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8128D-D8A0-BA7E-1AF7-19BD00AEA0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A94029-8A75-8589-BB70-6B478D2143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8A9CE9-6E5D-679E-2D5D-ACF0A76729CC}"/>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7CF753A-C394-F350-46F2-EB6631DA744C}"/>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02562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F06D1-366A-CB9D-23F3-10750D6673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C7A7EA-36BD-3A8A-B49B-E19F93B55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156AC-AED3-F2A8-0607-B15DD4903F7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4B341A7-84BB-2766-789A-B9F52E143ABB}"/>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855046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F91A2-25AE-D1CF-D54D-7113316EE5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744820-1F18-6A3D-2DFB-67AA032AD5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2A42D8-1AC5-22FE-E869-08B8E4AD16E6}"/>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E7B3E98-B00F-6987-B996-654D18AA68C5}"/>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199035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0CDF3-A027-846A-0CCB-C61646096C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9C62FA-D3DA-5383-796E-D33C3FDDE9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41AC8C-1AC5-7644-FF95-CEEA73682DCA}"/>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8552D85-31BB-D238-0FD0-C5E2579DB299}"/>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06432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F0AB9-C0AD-B738-6EF7-6308D9039E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B840E4-DD05-2500-1846-57CA33425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2384D5-1A3C-4BF7-589F-3806859D9D1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8061893-E51A-3811-E1DC-8C7FD165EC59}"/>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597901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24FEB-2CC0-BED6-8148-8B739FF84A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6B07E5-90DF-954D-82B5-7A5954EE9C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37BFE8-6CBA-3816-51EB-5A44C9614E6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3E48D32-D587-DAA7-EDA7-888B995460E0}"/>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77929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CC7FA-EB99-A1AA-BD54-78A1F14BA3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629CF-EF94-6576-FF74-1837A7C0DE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3D396F-6C80-019F-F57B-BD5404DDB00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1451552-A507-69B3-75F3-5094AF5166E3}"/>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37925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2FD8F-B7F3-9DD5-5E09-430347795D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4BAD0E-E91E-2051-AED5-216151CC8B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5B043E-6EBA-0235-1243-6DCA2C25A30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083B71-BB7D-9855-E88F-D451911CE022}"/>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381651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29329-3245-66CC-C76A-A4EC9670E6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41DBC-8846-095D-D314-FC281D2496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9179D8-0035-9564-9A69-74D064631AD9}"/>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FBACBE66-FB90-40F0-13EF-A74840869D0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290334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66DA8-123B-0B92-8298-20524B7D8F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EE4F8B-7F5C-7B49-8466-A366D6D7A7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6F3C28-F9A9-A6C9-219A-464C4DB1F9F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63D0775-32D9-7543-49A7-FB764B1E9773}"/>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85348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EEF51-3B14-37E0-88C2-57EBDD6067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B23DC3-2571-BD5D-5273-BD77D9D238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D6C06B-0DF5-0B9D-1F39-AC75307A51C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75D1DCC-C0DE-228F-4B80-F51E7CBF846E}"/>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1188727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AF92D-DF8C-DC66-965A-E8CEC34A5B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33496B-A310-A36A-1CE3-9DE1D22B63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8828A6-1EDE-9400-80D2-B00D929F76DF}"/>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D6C0AA8-5275-0577-39EA-37DD1313C51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8520239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5650B-CC6E-9B78-9DB3-28121513E3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7F0E73-B4D8-10E0-D7F6-16EC7F16C1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D3473D-0FD2-0592-F656-0F3BC41EE8A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E28684F3-3D2A-3A58-D135-B132133388EF}"/>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7070734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3484D-CD47-F735-38E0-5485E218CD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07B64C-A51A-B66C-F173-7C730742C4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863F38-C0C4-82DC-7CE5-42D5512B7F7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2A15AA6-8A30-5969-FEDA-6C1448F28FC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779382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81716-7600-9859-FA46-61B413FE18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A49517-C27E-38BA-BB3C-207E7C69A0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AA0768-79B6-DEBC-4CC9-86FB4CBA639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79C38A1D-0FF0-C2FA-C31B-EF3B712B3B07}"/>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880028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ABC41-542D-B354-C1AD-75B49FE49A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72A074-2F2E-610B-DA61-0BBD6C5036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8B85A1-5E89-02A6-A8CD-2D4A9DB7679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2EDDF20-B44E-D6C9-7A8F-CBD49BD3946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2650972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F11C2-8CDA-556C-0A75-C40A2E3235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660F28-BF01-21DD-7A5D-EA2255E6DA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22F481-CA46-CD0B-38BE-C496F73F6A6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3F34D7F-1796-2923-EDAB-B2CEA2E6D444}"/>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381146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B40BB-9289-4F87-4B19-E0885DC5C4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630512-FC92-7E7F-D6EA-3FCDCA9DED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42B4E7-EFDE-9AEE-EF5E-DD659007134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4018E5D2-2F48-AAB2-7046-5007EA77B87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1510079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C4364-6243-BBEC-B1CA-56E278FD24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2BAD93-B210-189A-89E1-728A00FBD0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86B4C4-2B47-41D0-597E-F54D80CFF51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A97B624-A57C-DCFD-8E2D-18A5096127D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839849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4FFBD-7A3F-988E-87E7-2E8648B8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D576E-50C0-2767-119C-996147A10EB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2DD629-0EF2-6A81-4B42-9B8B3BAE7E78}"/>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7A98DDA-F800-2FD4-9D0C-B46A12AC6F90}"/>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47020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6BAE-23A5-E631-2056-D5F64EF1F3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43B0E-EC53-8163-2F7B-10350DDFCD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DCA3D-0722-4197-B860-9EFF0C15A6C3}"/>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DAAD99BC-2393-E218-5D40-DA418587FC2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082052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0782DD-71D9-2736-45DA-5298FDF9C0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30C59D-1C4A-7E0E-C3E0-55E121FCC2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30EBB2-D776-4B6E-9FCB-7CA7458D115B}"/>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01D6EEC1-AA81-F3B1-D021-2103BF2500E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058137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8E014-16DA-ACD1-8461-C319759FCF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700F81-F365-BFA1-D0E0-36B66E9A1A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1F9946-4FF3-83E2-1566-A6B7F0DFD160}"/>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9C566DAA-5A47-F38D-09E0-343440A74DF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5376490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FB52F-7AA7-A62D-78FC-F3FBD58DEE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D0E15-0878-CCE6-5096-86773C9F7A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F1E9EA-A7F2-EB44-DD66-CFBE28130FD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38D1226F-059C-AE73-7C13-973B2FE3088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523808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3FED8-CF4A-B15E-EADA-92BFEF4A2F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F4B5B3-E190-B384-53D5-9F4351BAA8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B5631F-8C73-A718-BCBA-1637F3CBB35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14E360D4-74AA-04B2-3578-52DF735ECFD9}"/>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959031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B8C91-6010-6080-EDA5-9896B40130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71602A-876A-2130-AF3E-253D305894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3BEE25-9CB2-0DC6-D962-74ACAC8FA66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BD173578-99F7-C32F-6EAF-D19190A0E779}"/>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635886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52435-FC83-B902-6B52-F532B3E1A8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4A8CC6-FE4C-5169-2887-0E8E3DD0C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420C40-56F5-5C21-12B7-2BEEE472E2A9}"/>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C87CEAF-88AF-5A2A-D46C-85AA8E308CD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8015671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C5AF7-E961-317B-7E75-ECF5A4A1BA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3127D2-A2E0-1637-16ED-C8CC4E15CD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79DE48-1F13-7417-6CFC-94B0B54F487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54591631-D76E-FD98-A2BF-CD2EBA8A5ED4}"/>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836392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F63082-F68F-A312-7E3D-5E735241B5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27B8B0-E080-CFDE-9C03-64027AA8AC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9B0270-C638-3D10-8FA2-280F3379E5C5}"/>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89D346AD-CEF5-9B6D-FC9D-67BD83D557E4}"/>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9634093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015F6-E84A-3289-6F3B-3CE2637C6A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6D8830-35C4-259E-3469-5F550E0535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F46B4B-1BC2-1FB6-932C-9FFD7DCCF852}"/>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8E2AA20-4C9A-BB1F-1468-25799120703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775980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74FA9-85CF-7464-1CE2-2E5907FF5A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627788-7ABB-98E2-8AC2-29F4A45FF8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8FE09D-996D-50BC-0E5E-ED3415A57674}"/>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2CB420C3-E707-FCB9-605F-B3F74A64037D}"/>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785700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EE407-2E3D-7A0D-C575-64C0727973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49A759-C724-6566-4EA5-312A205C8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F47D26-A45C-D1BA-C000-395DFD5FDC2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6568D716-C6E9-632E-50F0-DF80D695E2F7}"/>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6186538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C4E4E-3A59-2332-B722-8ED6413596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12AD41-8F3A-CD63-CC32-523AAA58B8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ADD970-9EB6-504B-66A9-08DAFF9965E7}"/>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A4EF0928-D23A-AA1F-510E-B4C44213CF98}"/>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989446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8C8D-7731-0F47-3A88-37AF28E334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64C982-C4D1-13CA-AF4F-30A1A7555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617D9-E620-A8D9-A726-29116D234EE1}"/>
              </a:ext>
            </a:extLst>
          </p:cNvPr>
          <p:cNvSpPr>
            <a:spLocks noGrp="1"/>
          </p:cNvSpPr>
          <p:nvPr>
            <p:ph type="body" idx="1"/>
          </p:nvPr>
        </p:nvSpPr>
        <p:spPr/>
        <p:txBody>
          <a:bodyPr/>
          <a:lstStyle/>
          <a:p>
            <a:pPr algn="l" rtl="0"/>
            <a:endParaRPr lang="en-US" b="1" i="0" dirty="0">
              <a:solidFill>
                <a:srgbClr val="0D0D0D"/>
              </a:solidFill>
              <a:effectLst/>
              <a:highlight>
                <a:srgbClr val="FFFFFF"/>
              </a:highlight>
              <a:latin typeface="Söhne"/>
            </a:endParaRPr>
          </a:p>
        </p:txBody>
      </p:sp>
      <p:sp>
        <p:nvSpPr>
          <p:cNvPr id="4" name="Slide Number Placeholder 3">
            <a:extLst>
              <a:ext uri="{FF2B5EF4-FFF2-40B4-BE49-F238E27FC236}">
                <a16:creationId xmlns:a16="http://schemas.microsoft.com/office/drawing/2014/main" id="{C8D9C39E-AABE-4E07-6206-C259879990E8}"/>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679438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26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13.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14.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15.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16.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1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18.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3.xml"/><Relationship Id="rId6" Type="http://schemas.openxmlformats.org/officeDocument/2006/relationships/hyperlink" Target="https://www.amazon.sg/s/ref=dp_byline_sr_book_2?ie=UTF8&amp;field-author=Rainford+Knight&amp;search-alias=books" TargetMode="External"/><Relationship Id="rId5" Type="http://schemas.openxmlformats.org/officeDocument/2006/relationships/hyperlink" Target="https://www.amazon.sg/s/ref=dp_byline_sr_book_1?ie=UTF8&amp;field-author=Julie+Dahlquist&amp;search-alias=books" TargetMode="Externa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23842" y="3145925"/>
            <a:ext cx="4886463" cy="461665"/>
          </a:xfrm>
          <a:prstGeom prst="rect">
            <a:avLst/>
          </a:prstGeom>
          <a:noFill/>
        </p:spPr>
        <p:txBody>
          <a:bodyPr wrap="square" rtlCol="0">
            <a:spAutoFit/>
          </a:bodyPr>
          <a:lstStyle/>
          <a:p>
            <a:r>
              <a:rPr lang="en-US" sz="2400" dirty="0">
                <a:latin typeface="Alexandria"/>
                <a:cs typeface="Times New Roman" panose="02020603050405020304" pitchFamily="18" charset="0"/>
              </a:rPr>
              <a:t>Prepared by Dr. Omar Al-</a:t>
            </a:r>
            <a:r>
              <a:rPr lang="en-US" sz="2400" dirty="0" err="1">
                <a:latin typeface="Alexandria"/>
                <a:cs typeface="Times New Roman" panose="02020603050405020304" pitchFamily="18" charset="0"/>
              </a:rPr>
              <a:t>kasasbeh</a:t>
            </a:r>
            <a:endParaRPr lang="en-US" sz="2400" dirty="0">
              <a:latin typeface="Alexandria"/>
              <a:cs typeface="Times New Roman" panose="02020603050405020304" pitchFamily="18" charset="0"/>
            </a:endParaRPr>
          </a:p>
        </p:txBody>
      </p:sp>
      <p:sp>
        <p:nvSpPr>
          <p:cNvPr id="31" name="TextBox 30"/>
          <p:cNvSpPr txBox="1"/>
          <p:nvPr/>
        </p:nvSpPr>
        <p:spPr>
          <a:xfrm>
            <a:off x="1054068" y="2060415"/>
            <a:ext cx="4719792" cy="1446550"/>
          </a:xfrm>
          <a:prstGeom prst="rect">
            <a:avLst/>
          </a:prstGeom>
          <a:noFill/>
        </p:spPr>
        <p:txBody>
          <a:bodyPr wrap="square" rtlCol="0">
            <a:spAutoFit/>
          </a:bodyPr>
          <a:lstStyle/>
          <a:p>
            <a:r>
              <a:rPr lang="en-US" sz="4400" b="1" dirty="0">
                <a:solidFill>
                  <a:srgbClr val="00B0F0"/>
                </a:solidFill>
                <a:latin typeface="Alexandria" charset="0"/>
              </a:rPr>
              <a:t>Finance Concepts</a:t>
            </a:r>
          </a:p>
          <a:p>
            <a:endParaRPr lang="en-US" sz="4400" b="1" dirty="0">
              <a:solidFill>
                <a:srgbClr val="00B0F0"/>
              </a:solidFill>
              <a:latin typeface="Alexandria"/>
              <a:cs typeface="Times New Roman" panose="02020603050405020304" pitchFamily="18" charset="0"/>
            </a:endParaRPr>
          </a:p>
        </p:txBody>
      </p:sp>
      <p:sp>
        <p:nvSpPr>
          <p:cNvPr id="46" name="TextBox 45"/>
          <p:cNvSpPr txBox="1"/>
          <p:nvPr/>
        </p:nvSpPr>
        <p:spPr>
          <a:xfrm>
            <a:off x="693077" y="4566297"/>
            <a:ext cx="3622873" cy="830997"/>
          </a:xfrm>
          <a:prstGeom prst="rect">
            <a:avLst/>
          </a:prstGeom>
          <a:noFill/>
        </p:spPr>
        <p:txBody>
          <a:bodyPr wrap="square" rtlCol="0">
            <a:spAutoFit/>
          </a:bodyPr>
          <a:lstStyle/>
          <a:p>
            <a:r>
              <a:rPr lang="en-GB" sz="2400" dirty="0">
                <a:effectLst/>
                <a:latin typeface="Alexandria"/>
                <a:ea typeface="Times New Roman" panose="02020603050405020304" pitchFamily="18" charset="0"/>
              </a:rPr>
              <a:t>FNT 615</a:t>
            </a:r>
            <a:endParaRPr lang="en-US" sz="2400" dirty="0">
              <a:latin typeface="Alexandria"/>
              <a:cs typeface="Times New Roman" panose="02020603050405020304" pitchFamily="18" charset="0"/>
            </a:endParaRPr>
          </a:p>
          <a:p>
            <a:r>
              <a:rPr lang="en-US" sz="2400" dirty="0">
                <a:latin typeface="Alexandria"/>
                <a:cs typeface="Times New Roman" panose="02020603050405020304" pitchFamily="18" charset="0"/>
              </a:rPr>
              <a:t>Finance Concepts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4B16C1A8-712A-6EF4-5007-31E270F2C68E}"/>
              </a:ext>
            </a:extLst>
          </p:cNvPr>
          <p:cNvSpPr/>
          <p:nvPr/>
        </p:nvSpPr>
        <p:spPr>
          <a:xfrm>
            <a:off x="405479" y="5826834"/>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a:t>
            </a:r>
            <a:r>
              <a:rPr lang="ar-JO" sz="2800" b="1" dirty="0">
                <a:solidFill>
                  <a:srgbClr val="000000"/>
                </a:solidFill>
                <a:latin typeface="Alexandria"/>
                <a:cs typeface="Times New Roman" panose="02020603050405020304" pitchFamily="18" charset="0"/>
              </a:rPr>
              <a:t> </a:t>
            </a:r>
            <a:r>
              <a:rPr lang="en-US" sz="2800" b="1" dirty="0">
                <a:solidFill>
                  <a:srgbClr val="000000"/>
                </a:solidFill>
                <a:latin typeface="Alexandria"/>
                <a:cs typeface="Times New Roman" panose="02020603050405020304" pitchFamily="18" charset="0"/>
              </a:rPr>
              <a:t> </a:t>
            </a:r>
            <a:r>
              <a:rPr lang="ar-JO" sz="2800" b="1" dirty="0">
                <a:solidFill>
                  <a:srgbClr val="000000"/>
                </a:solidFill>
                <a:latin typeface="Alexandria"/>
                <a:cs typeface="Times New Roman" panose="02020603050405020304" pitchFamily="18" charset="0"/>
              </a:rPr>
              <a:t>3</a:t>
            </a:r>
            <a:endParaRPr lang="en-US" sz="2800" b="1" dirty="0">
              <a:solidFill>
                <a:srgbClr val="000000"/>
              </a:solidFill>
              <a:latin typeface="Alexandri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2631"/>
    </mc:Choice>
    <mc:Fallback xmlns="">
      <p:transition spd="slow" advTm="7263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217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230291" y="2534478"/>
            <a:ext cx="4068667"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cs typeface="Times New Roman" panose="02020603050405020304" pitchFamily="18" charset="0"/>
              </a:rPr>
              <a:t>Finance Concepts </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2913808" cy="707886"/>
          </a:xfrm>
          <a:prstGeom prst="rect">
            <a:avLst/>
          </a:prstGeom>
          <a:noFill/>
        </p:spPr>
        <p:txBody>
          <a:bodyPr wrap="square" rtlCol="0">
            <a:spAutoFit/>
          </a:bodyPr>
          <a:lstStyle/>
          <a:p>
            <a:r>
              <a:rPr lang="en-GB" sz="2000" dirty="0">
                <a:effectLst/>
                <a:latin typeface="Alexandria"/>
                <a:ea typeface="Times New Roman" panose="02020603050405020304" pitchFamily="18" charset="0"/>
              </a:rPr>
              <a:t>FNT 6</a:t>
            </a:r>
            <a:r>
              <a:rPr lang="en-US" sz="2000" dirty="0">
                <a:effectLst/>
                <a:latin typeface="Alexandria"/>
                <a:ea typeface="Times New Roman" panose="02020603050405020304" pitchFamily="18" charset="0"/>
              </a:rPr>
              <a:t>15</a:t>
            </a:r>
            <a:endParaRPr lang="en-US" sz="2000" dirty="0">
              <a:latin typeface="Alexandria"/>
              <a:cs typeface="Times New Roman" panose="02020603050405020304" pitchFamily="18" charset="0"/>
            </a:endParaRPr>
          </a:p>
          <a:p>
            <a:r>
              <a:rPr lang="en-US" sz="2000" dirty="0">
                <a:latin typeface="Alexandria"/>
                <a:cs typeface="Times New Roman" panose="02020603050405020304" pitchFamily="18" charset="0"/>
              </a:rPr>
              <a:t>Finance Concepts </a:t>
            </a:r>
          </a:p>
        </p:txBody>
      </p:sp>
      <p:sp>
        <p:nvSpPr>
          <p:cNvPr id="8" name="Rectangle: Rounded Corners 7">
            <a:extLst>
              <a:ext uri="{FF2B5EF4-FFF2-40B4-BE49-F238E27FC236}">
                <a16:creationId xmlns:a16="http://schemas.microsoft.com/office/drawing/2014/main" id="{44AC00FA-7418-97FC-9768-9F7DCB21AAE0}"/>
              </a:ext>
            </a:extLst>
          </p:cNvPr>
          <p:cNvSpPr/>
          <p:nvPr/>
        </p:nvSpPr>
        <p:spPr>
          <a:xfrm>
            <a:off x="3671267" y="4985915"/>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Alexandria"/>
                <a:cs typeface="Times New Roman" panose="02020603050405020304" pitchFamily="18" charset="0"/>
              </a:rPr>
              <a:t>Lecture 3</a:t>
            </a:r>
          </a:p>
        </p:txBody>
      </p:sp>
    </p:spTree>
  </p:cSld>
  <p:clrMapOvr>
    <a:masterClrMapping/>
  </p:clrMapOvr>
  <mc:AlternateContent xmlns:mc="http://schemas.openxmlformats.org/markup-compatibility/2006" xmlns:p14="http://schemas.microsoft.com/office/powerpoint/2010/main">
    <mc:Choice Requires="p14">
      <p:transition spd="slow" p14:dur="2000" advTm="39402"/>
    </mc:Choice>
    <mc:Fallback xmlns="">
      <p:transition spd="slow" advTm="3940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0D522-110A-2E7E-BE15-E59A8FA5B06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55D822-337F-C284-8885-CBDDA8EEEB3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576D19D2-43F8-253A-F98B-DB26D0E594C0}"/>
              </a:ext>
            </a:extLst>
          </p:cNvPr>
          <p:cNvSpPr txBox="1"/>
          <p:nvPr/>
        </p:nvSpPr>
        <p:spPr>
          <a:xfrm>
            <a:off x="2509905" y="2669329"/>
            <a:ext cx="7798750" cy="1569660"/>
          </a:xfrm>
          <a:prstGeom prst="rect">
            <a:avLst/>
          </a:prstGeom>
          <a:noFill/>
        </p:spPr>
        <p:txBody>
          <a:bodyPr wrap="square" rtlCol="0">
            <a:spAutoFit/>
          </a:bodyPr>
          <a:lstStyle/>
          <a:p>
            <a:pPr algn="ctr"/>
            <a:r>
              <a:rPr lang="en-US" sz="4800" b="1" dirty="0">
                <a:solidFill>
                  <a:srgbClr val="00B0F0"/>
                </a:solidFill>
                <a:latin typeface="Alexandria"/>
                <a:cs typeface="Times New Roman" panose="02020603050405020304" pitchFamily="18" charset="0"/>
              </a:rPr>
              <a:t>Financial Statements </a:t>
            </a:r>
          </a:p>
          <a:p>
            <a:endParaRPr lang="en-US" sz="48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454F6C01-2F63-747B-461D-7587219BEE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BC3696E1-9A9D-9967-32A3-95D9FD7907E0}"/>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04FB67E-AE4F-7302-ADCB-449844BC3536}"/>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8CBE3AA3-FD05-228D-250C-57EA18E759BA}"/>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660D864-3A1C-B16A-931D-CA31FD00C9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1820F038-8B72-6073-A660-AB1CB9C09EEB}"/>
              </a:ext>
            </a:extLst>
          </p:cNvPr>
          <p:cNvSpPr txBox="1"/>
          <p:nvPr/>
        </p:nvSpPr>
        <p:spPr>
          <a:xfrm>
            <a:off x="6523522" y="6089887"/>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086524011"/>
      </p:ext>
    </p:extLst>
  </p:cSld>
  <p:clrMapOvr>
    <a:masterClrMapping/>
  </p:clrMapOvr>
  <mc:AlternateContent xmlns:mc="http://schemas.openxmlformats.org/markup-compatibility/2006" xmlns:p14="http://schemas.microsoft.com/office/powerpoint/2010/main">
    <mc:Choice Requires="p14">
      <p:transition spd="slow" p14:dur="2000" advTm="43516"/>
    </mc:Choice>
    <mc:Fallback xmlns="">
      <p:transition spd="slow" advTm="4351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88560" y="1290140"/>
            <a:ext cx="6858864" cy="1077218"/>
          </a:xfrm>
          <a:prstGeom prst="rect">
            <a:avLst/>
          </a:prstGeom>
          <a:noFill/>
        </p:spPr>
        <p:txBody>
          <a:bodyPr wrap="square" rtlCol="0">
            <a:spAutoFit/>
          </a:bodyPr>
          <a:lstStyle/>
          <a:p>
            <a:pPr algn="ctr"/>
            <a:r>
              <a:rPr lang="en-US" sz="3200" b="1" dirty="0">
                <a:solidFill>
                  <a:srgbClr val="00B0F0"/>
                </a:solidFill>
                <a:latin typeface="Alexandria"/>
                <a:cs typeface="Times New Roman" panose="02020603050405020304" pitchFamily="18" charset="0"/>
              </a:rPr>
              <a:t>Financial Statements </a:t>
            </a:r>
          </a:p>
          <a:p>
            <a:endParaRPr lang="en-US" sz="3200" b="1" dirty="0">
              <a:solidFill>
                <a:srgbClr val="00B0F0"/>
              </a:solidFill>
              <a:latin typeface="Alexandria"/>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3917175" y="2430178"/>
            <a:ext cx="7733275" cy="1785104"/>
          </a:xfrm>
          <a:prstGeom prst="rect">
            <a:avLst/>
          </a:prstGeom>
          <a:noFill/>
        </p:spPr>
        <p:txBody>
          <a:bodyPr wrap="square">
            <a:spAutoFit/>
          </a:bodyPr>
          <a:lstStyle/>
          <a:p>
            <a:r>
              <a:rPr lang="en-US" b="1" dirty="0">
                <a:latin typeface="Alexandria"/>
                <a:cs typeface="Times New Roman" panose="02020603050405020304" pitchFamily="18" charset="0"/>
              </a:rPr>
              <a:t>3.1 </a:t>
            </a:r>
            <a:r>
              <a:rPr lang="en-US" dirty="0">
                <a:latin typeface="Alexandria"/>
                <a:cs typeface="Times New Roman" panose="02020603050405020304" pitchFamily="18" charset="0"/>
              </a:rPr>
              <a:t>The Income Statement</a:t>
            </a:r>
          </a:p>
          <a:p>
            <a:r>
              <a:rPr lang="en-US" b="1" dirty="0">
                <a:latin typeface="Alexandria"/>
                <a:cs typeface="Times New Roman" panose="02020603050405020304" pitchFamily="18" charset="0"/>
              </a:rPr>
              <a:t>3.2 </a:t>
            </a:r>
            <a:r>
              <a:rPr lang="en-US" dirty="0">
                <a:latin typeface="Alexandria"/>
                <a:cs typeface="Times New Roman" panose="02020603050405020304" pitchFamily="18" charset="0"/>
              </a:rPr>
              <a:t>The Balance Sheet</a:t>
            </a:r>
          </a:p>
          <a:p>
            <a:r>
              <a:rPr lang="en-US" b="1" dirty="0">
                <a:latin typeface="Alexandria"/>
                <a:cs typeface="Times New Roman" panose="02020603050405020304" pitchFamily="18" charset="0"/>
              </a:rPr>
              <a:t>3.</a:t>
            </a:r>
            <a:r>
              <a:rPr lang="ar-JO" b="1" dirty="0">
                <a:latin typeface="Alexandria"/>
                <a:cs typeface="Times New Roman" panose="02020603050405020304" pitchFamily="18" charset="0"/>
              </a:rPr>
              <a:t>3</a:t>
            </a:r>
            <a:r>
              <a:rPr lang="en-US" b="1" dirty="0">
                <a:latin typeface="Alexandria"/>
                <a:cs typeface="Times New Roman" panose="02020603050405020304" pitchFamily="18" charset="0"/>
              </a:rPr>
              <a:t> </a:t>
            </a:r>
            <a:r>
              <a:rPr lang="en-US" dirty="0">
                <a:latin typeface="Alexandria"/>
                <a:cs typeface="Times New Roman" panose="02020603050405020304" pitchFamily="18" charset="0"/>
              </a:rPr>
              <a:t>The Statement of Cash Flows</a:t>
            </a:r>
          </a:p>
          <a:p>
            <a:r>
              <a:rPr lang="en-US" b="1" dirty="0">
                <a:latin typeface="Alexandria"/>
                <a:cs typeface="Times New Roman" panose="02020603050405020304" pitchFamily="18" charset="0"/>
              </a:rPr>
              <a:t>3.</a:t>
            </a:r>
            <a:r>
              <a:rPr lang="ar-JO" b="1" dirty="0">
                <a:latin typeface="Alexandria"/>
                <a:cs typeface="Times New Roman" panose="02020603050405020304" pitchFamily="18" charset="0"/>
              </a:rPr>
              <a:t>4</a:t>
            </a:r>
            <a:r>
              <a:rPr lang="en-US" b="1" dirty="0">
                <a:latin typeface="Alexandria"/>
                <a:cs typeface="Times New Roman" panose="02020603050405020304" pitchFamily="18" charset="0"/>
              </a:rPr>
              <a:t> </a:t>
            </a:r>
            <a:r>
              <a:rPr lang="en-US" dirty="0">
                <a:latin typeface="Alexandria"/>
                <a:cs typeface="Times New Roman" panose="02020603050405020304" pitchFamily="18" charset="0"/>
              </a:rPr>
              <a:t>Operating Cash Flow and Free Cash Flow to the Firm (FCFF)</a:t>
            </a:r>
          </a:p>
          <a:p>
            <a:r>
              <a:rPr lang="en-US" b="1" dirty="0">
                <a:latin typeface="Alexandria"/>
                <a:cs typeface="Times New Roman" panose="02020603050405020304" pitchFamily="18" charset="0"/>
              </a:rPr>
              <a:t>3.</a:t>
            </a:r>
            <a:r>
              <a:rPr lang="ar-JO" b="1" dirty="0">
                <a:latin typeface="Alexandria"/>
                <a:cs typeface="Times New Roman" panose="02020603050405020304" pitchFamily="18" charset="0"/>
              </a:rPr>
              <a:t>5</a:t>
            </a:r>
            <a:r>
              <a:rPr lang="en-US" b="1" dirty="0">
                <a:latin typeface="Alexandria"/>
                <a:cs typeface="Times New Roman" panose="02020603050405020304" pitchFamily="18" charset="0"/>
              </a:rPr>
              <a:t> </a:t>
            </a:r>
            <a:r>
              <a:rPr lang="en-US" dirty="0">
                <a:latin typeface="Alexandria"/>
                <a:cs typeface="Times New Roman" panose="02020603050405020304" pitchFamily="18" charset="0"/>
              </a:rPr>
              <a:t>Common-Size Statements</a:t>
            </a:r>
          </a:p>
          <a:p>
            <a:r>
              <a:rPr lang="en-US" b="1" dirty="0">
                <a:latin typeface="Alexandria"/>
                <a:cs typeface="Times New Roman" panose="02020603050405020304" pitchFamily="18" charset="0"/>
              </a:rPr>
              <a:t>3.</a:t>
            </a:r>
            <a:r>
              <a:rPr lang="ar-JO" b="1" dirty="0">
                <a:latin typeface="Alexandria"/>
                <a:cs typeface="Times New Roman" panose="02020603050405020304" pitchFamily="18" charset="0"/>
              </a:rPr>
              <a:t>6</a:t>
            </a:r>
            <a:r>
              <a:rPr lang="en-US" b="1" dirty="0">
                <a:latin typeface="Alexandria"/>
                <a:cs typeface="Times New Roman" panose="02020603050405020304" pitchFamily="18" charset="0"/>
              </a:rPr>
              <a:t> </a:t>
            </a:r>
            <a:r>
              <a:rPr lang="en-US" dirty="0">
                <a:latin typeface="Alexandria"/>
                <a:cs typeface="Times New Roman" panose="02020603050405020304" pitchFamily="18" charset="0"/>
              </a:rPr>
              <a:t>Reporting Financial Activity </a:t>
            </a:r>
            <a:r>
              <a:rPr lang="en-US" sz="2000" dirty="0">
                <a:latin typeface="Alexandria"/>
                <a:cs typeface="Times New Roman" panose="02020603050405020304" pitchFamily="18" charset="0"/>
              </a:rPr>
              <a:t>Rates</a:t>
            </a:r>
          </a:p>
        </p:txBody>
      </p:sp>
      <p:sp>
        <p:nvSpPr>
          <p:cNvPr id="11" name="TextBox 10">
            <a:extLst>
              <a:ext uri="{FF2B5EF4-FFF2-40B4-BE49-F238E27FC236}">
                <a16:creationId xmlns:a16="http://schemas.microsoft.com/office/drawing/2014/main" id="{31EDCF38-8659-5B65-0E90-C42D6B047EEC}"/>
              </a:ext>
            </a:extLst>
          </p:cNvPr>
          <p:cNvSpPr txBox="1"/>
          <p:nvPr/>
        </p:nvSpPr>
        <p:spPr>
          <a:xfrm>
            <a:off x="6661627" y="6274553"/>
            <a:ext cx="6097604" cy="369332"/>
          </a:xfrm>
          <a:prstGeom prst="rect">
            <a:avLst/>
          </a:prstGeom>
          <a:noFill/>
        </p:spPr>
        <p:txBody>
          <a:bodyPr wrap="square">
            <a:spAutoFit/>
          </a:bodyPr>
          <a:lstStyle/>
          <a:p>
            <a:pPr algn="ctr"/>
            <a:r>
              <a:rPr lang="en-US" b="1" dirty="0"/>
              <a:t>https://midocean.edu.km</a:t>
            </a:r>
          </a:p>
        </p:txBody>
      </p:sp>
    </p:spTree>
    <p:extLst>
      <p:ext uri="{BB962C8B-B14F-4D97-AF65-F5344CB8AC3E}">
        <p14:creationId xmlns:p14="http://schemas.microsoft.com/office/powerpoint/2010/main" val="1872642885"/>
      </p:ext>
    </p:extLst>
  </p:cSld>
  <p:clrMapOvr>
    <a:masterClrMapping/>
  </p:clrMapOvr>
  <mc:AlternateContent xmlns:mc="http://schemas.openxmlformats.org/markup-compatibility/2006" xmlns:p14="http://schemas.microsoft.com/office/powerpoint/2010/main">
    <mc:Choice Requires="p14">
      <p:transition spd="slow" p14:dur="2000" advTm="82980"/>
    </mc:Choice>
    <mc:Fallback xmlns="">
      <p:transition spd="slow" advTm="8298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3B0C3-9FB4-4DBE-04A3-D3E1301C260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80D211A-7B2E-757F-1056-8AF47E4582D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CC8F2232-AB18-F4FF-A32F-6E0123F6B3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FB0439D-104D-118C-D903-0FB6626A74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5921E38-53B8-129F-C155-4C10F3457D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3B845A7-3E7A-66C6-64EB-6AF9AF198F5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4BAAF939-BD84-8A0D-C70B-513321F8E12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C8572D7-00D6-2E66-F41B-2C2AC093FC21}"/>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8CEF413-9D91-5E7D-A14D-4C32B4FBE5F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333AC4D8-425A-C0EE-30E4-CE7A8A87DF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E0BEBD2-0BA3-7570-0263-B8292BC50B5C}"/>
              </a:ext>
            </a:extLst>
          </p:cNvPr>
          <p:cNvSpPr/>
          <p:nvPr/>
        </p:nvSpPr>
        <p:spPr>
          <a:xfrm>
            <a:off x="3805732" y="2827988"/>
            <a:ext cx="7603958" cy="2031325"/>
          </a:xfrm>
          <a:prstGeom prst="rect">
            <a:avLst/>
          </a:prstGeom>
          <a:noFill/>
        </p:spPr>
        <p:txBody>
          <a:bodyPr wrap="square">
            <a:spAutoFit/>
          </a:bodyPr>
          <a:lstStyle/>
          <a:p>
            <a:pPr algn="just"/>
            <a:r>
              <a:rPr lang="en-US" dirty="0">
                <a:latin typeface="Alexandria"/>
                <a:cs typeface="Times New Roman" panose="02020603050405020304" pitchFamily="18" charset="0"/>
              </a:rPr>
              <a:t>People say that accounting is the “language of business.” Using the language of business, accountants are able to communicate the financial performance and health of a firm via four key financial statements. These statements are the income statement, balance sheet, statement of owner’s equity, and statement of cash flows. Each statement provides different insights into a firm’s performance and financial health. Though some users may favor one or two statements over another, they are best used together to get a full picture. </a:t>
            </a:r>
          </a:p>
        </p:txBody>
      </p:sp>
      <p:sp>
        <p:nvSpPr>
          <p:cNvPr id="9" name="TextBox 8">
            <a:extLst>
              <a:ext uri="{FF2B5EF4-FFF2-40B4-BE49-F238E27FC236}">
                <a16:creationId xmlns:a16="http://schemas.microsoft.com/office/drawing/2014/main" id="{2270AB7F-BCC1-8B62-5E7D-0EBA55BD977B}"/>
              </a:ext>
            </a:extLst>
          </p:cNvPr>
          <p:cNvSpPr txBox="1"/>
          <p:nvPr/>
        </p:nvSpPr>
        <p:spPr>
          <a:xfrm>
            <a:off x="6542773" y="6089887"/>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635832596"/>
      </p:ext>
    </p:extLst>
  </p:cSld>
  <p:clrMapOvr>
    <a:masterClrMapping/>
  </p:clrMapOvr>
  <mc:AlternateContent xmlns:mc="http://schemas.openxmlformats.org/markup-compatibility/2006" xmlns:p14="http://schemas.microsoft.com/office/powerpoint/2010/main">
    <mc:Choice Requires="p14">
      <p:transition spd="slow" p14:dur="2000" advTm="120830"/>
    </mc:Choice>
    <mc:Fallback xmlns="">
      <p:transition spd="slow" advTm="1208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983975" y="1439248"/>
            <a:ext cx="5079094"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The Income Statement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a:t>
            </a:r>
            <a:r>
              <a:rPr lang="ar-JO" sz="4400" b="1" dirty="0">
                <a:solidFill>
                  <a:schemeClr val="bg1"/>
                </a:solidFill>
                <a:latin typeface="Alexandria"/>
                <a:cs typeface="Times New Roman" panose="02020603050405020304" pitchFamily="18" charset="0"/>
              </a:rPr>
              <a:t>2</a:t>
            </a:r>
            <a:endParaRPr lang="en-US" sz="1200" b="1" dirty="0">
              <a:solidFill>
                <a:schemeClr val="bg1"/>
              </a:solidFill>
              <a:latin typeface="Alexandria"/>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14511C0-8A51-6AFF-1A9B-32E8DDB6CA9F}"/>
              </a:ext>
            </a:extLst>
          </p:cNvPr>
          <p:cNvSpPr/>
          <p:nvPr/>
        </p:nvSpPr>
        <p:spPr>
          <a:xfrm>
            <a:off x="1927519" y="2495028"/>
            <a:ext cx="8132694" cy="3477875"/>
          </a:xfrm>
          <a:prstGeom prst="rect">
            <a:avLst/>
          </a:prstGeom>
          <a:noFill/>
        </p:spPr>
        <p:txBody>
          <a:bodyPr wrap="square">
            <a:spAutoFit/>
          </a:bodyPr>
          <a:lstStyle/>
          <a:p>
            <a:pPr algn="just"/>
            <a:r>
              <a:rPr lang="en-US" sz="2000" b="1" dirty="0">
                <a:latin typeface="Alexandria"/>
                <a:cs typeface="Times New Roman" panose="02020603050405020304" pitchFamily="18" charset="0"/>
              </a:rPr>
              <a:t>Functionality of the Income Statement</a:t>
            </a:r>
            <a:endParaRPr lang="ar-JO" sz="2000" b="1" dirty="0">
              <a:latin typeface="Alexandria"/>
              <a:cs typeface="Times New Roman" panose="02020603050405020304" pitchFamily="18" charset="0"/>
            </a:endParaRPr>
          </a:p>
          <a:p>
            <a:pPr algn="just"/>
            <a:endParaRPr lang="en-US" sz="2000" b="1"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income statement shows a firm’s performance over a specific period of time. The statement helps financial statement users understand the sales generated during the period and the expenses incurred to generate those sales. If the expenses are smaller than the sales, the net result is profitability, or net income, rather than a net loss. Breaking the income statement down into smaller pieces provides a more transparent view of the firm’s performance, allowing users to see more clearly what areas of the business incurred expenses. This is helpful to management in driving improvements and to outside users in assessing performance.</a:t>
            </a:r>
          </a:p>
        </p:txBody>
      </p:sp>
      <p:sp>
        <p:nvSpPr>
          <p:cNvPr id="5" name="TextBox 4">
            <a:extLst>
              <a:ext uri="{FF2B5EF4-FFF2-40B4-BE49-F238E27FC236}">
                <a16:creationId xmlns:a16="http://schemas.microsoft.com/office/drawing/2014/main" id="{C2C0F707-88F7-7A9E-474B-520E605AC7E9}"/>
              </a:ext>
            </a:extLst>
          </p:cNvPr>
          <p:cNvSpPr txBox="1"/>
          <p:nvPr/>
        </p:nvSpPr>
        <p:spPr>
          <a:xfrm>
            <a:off x="6523522" y="6089887"/>
            <a:ext cx="6097604" cy="369332"/>
          </a:xfrm>
          <a:prstGeom prst="rect">
            <a:avLst/>
          </a:prstGeom>
          <a:noFill/>
        </p:spPr>
        <p:txBody>
          <a:bodyPr wrap="square">
            <a:spAutoFit/>
          </a:bodyPr>
          <a:lstStyle/>
          <a:p>
            <a:pPr algn="ctr"/>
            <a:r>
              <a:rPr lang="en-US" sz="1800" b="1"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162483"/>
    </mc:Choice>
    <mc:Fallback xmlns="">
      <p:transition spd="slow" advTm="16248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161B3-C6A2-F364-7544-D8415E04931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3ED7BB3-93D9-7BE6-E086-82D9ECA762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AAD704-2784-C51B-DF91-55C8762A6F1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1B9797-6A45-CF64-F6D2-4DDF9D59A5C5}"/>
              </a:ext>
            </a:extLst>
          </p:cNvPr>
          <p:cNvSpPr txBox="1"/>
          <p:nvPr/>
        </p:nvSpPr>
        <p:spPr>
          <a:xfrm>
            <a:off x="385011" y="714188"/>
            <a:ext cx="11630559" cy="3477875"/>
          </a:xfrm>
          <a:prstGeom prst="rect">
            <a:avLst/>
          </a:prstGeom>
          <a:noFill/>
        </p:spPr>
        <p:txBody>
          <a:bodyPr wrap="square" rtlCol="0">
            <a:spAutoFit/>
          </a:bodyPr>
          <a:lstStyle/>
          <a:p>
            <a:r>
              <a:rPr lang="en-US" sz="2000" b="1" dirty="0">
                <a:latin typeface="Alexandria"/>
                <a:cs typeface="Times New Roman" panose="02020603050405020304" pitchFamily="18" charset="0"/>
              </a:rPr>
              <a:t>Sales and Gross Profit</a:t>
            </a:r>
          </a:p>
          <a:p>
            <a:pPr algn="just"/>
            <a:r>
              <a:rPr lang="en-US" sz="2000" dirty="0">
                <a:latin typeface="Alexandria"/>
                <a:cs typeface="Times New Roman" panose="02020603050405020304" pitchFamily="18" charset="0"/>
              </a:rPr>
              <a:t>The first section of the income statement begins with sales. Though financial statements are required to follow a certain format, account names can differ slightly from one firm to another. You may see the first line, often referred to as the top line, called sales, sales revenue, revenue, service revenues, and other similar titles. All of these titles are meant to reflect the sales generated by selling product to customers in the day-to-day business. On X’s income statement in Figure 5.2, we see its top line referred to as Sales.</a:t>
            </a:r>
          </a:p>
          <a:p>
            <a:pPr algn="just"/>
            <a:r>
              <a:rPr lang="en-US" sz="2000" dirty="0">
                <a:latin typeface="Alexandria"/>
                <a:cs typeface="Times New Roman" panose="02020603050405020304" pitchFamily="18" charset="0"/>
              </a:rPr>
              <a:t>Income from items that aren’t common to the firm’s day-to-day business are reported as gains and losses, and they are reported further down in the income statement rather than at the top line with its regular, core business activities. This is to ensure that anomalies like selling a machine or a loss on retiring a bond don’t mislead financial statement users as to the general performance of the firm and impact their assumptions of future results.</a:t>
            </a:r>
          </a:p>
        </p:txBody>
      </p:sp>
      <p:pic>
        <p:nvPicPr>
          <p:cNvPr id="6" name="Graphic 21">
            <a:extLst>
              <a:ext uri="{FF2B5EF4-FFF2-40B4-BE49-F238E27FC236}">
                <a16:creationId xmlns:a16="http://schemas.microsoft.com/office/drawing/2014/main" id="{0BFE7FF3-F85D-81BF-438D-FA8CC5F316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2" name="TextBox 11">
            <a:extLst>
              <a:ext uri="{FF2B5EF4-FFF2-40B4-BE49-F238E27FC236}">
                <a16:creationId xmlns:a16="http://schemas.microsoft.com/office/drawing/2014/main" id="{BD764D44-2819-0F04-0C28-B7F89A4EFACF}"/>
              </a:ext>
            </a:extLst>
          </p:cNvPr>
          <p:cNvSpPr txBox="1"/>
          <p:nvPr/>
        </p:nvSpPr>
        <p:spPr>
          <a:xfrm>
            <a:off x="7072162" y="6169413"/>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DBBE30E8-3394-5903-3526-06C8333EE64E}"/>
              </a:ext>
            </a:extLst>
          </p:cNvPr>
          <p:cNvPicPr>
            <a:picLocks noChangeAspect="1"/>
          </p:cNvPicPr>
          <p:nvPr/>
        </p:nvPicPr>
        <p:blipFill>
          <a:blip r:embed="rId4"/>
          <a:stretch>
            <a:fillRect/>
          </a:stretch>
        </p:blipFill>
        <p:spPr>
          <a:xfrm>
            <a:off x="1682198" y="4192063"/>
            <a:ext cx="6875281" cy="2524805"/>
          </a:xfrm>
          <a:prstGeom prst="rect">
            <a:avLst/>
          </a:prstGeom>
        </p:spPr>
      </p:pic>
    </p:spTree>
    <p:extLst>
      <p:ext uri="{BB962C8B-B14F-4D97-AF65-F5344CB8AC3E}">
        <p14:creationId xmlns:p14="http://schemas.microsoft.com/office/powerpoint/2010/main" val="2543611343"/>
      </p:ext>
    </p:extLst>
  </p:cSld>
  <p:clrMapOvr>
    <a:masterClrMapping/>
  </p:clrMapOvr>
  <mc:AlternateContent xmlns:mc="http://schemas.openxmlformats.org/markup-compatibility/2006" xmlns:p14="http://schemas.microsoft.com/office/powerpoint/2010/main">
    <mc:Choice Requires="p14">
      <p:transition spd="slow" p14:dur="2000" advTm="188794"/>
    </mc:Choice>
    <mc:Fallback xmlns="">
      <p:transition spd="slow" advTm="18879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66EA8-B187-03F4-D063-4E0CA58DFBF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FA7209-854A-846A-DEC7-CB715F9EB9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8487183-6A7B-64DF-EE39-B5E41E26FF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E752EE-83B8-E214-1EA7-E6610E7DE969}"/>
              </a:ext>
            </a:extLst>
          </p:cNvPr>
          <p:cNvSpPr txBox="1"/>
          <p:nvPr/>
        </p:nvSpPr>
        <p:spPr>
          <a:xfrm>
            <a:off x="280720" y="899652"/>
            <a:ext cx="11630559" cy="2862322"/>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Firms report their sales and any reductions to sales separately on the income statement. They begin with gross sales, which includes all sales to customers. Clear Lake reported gross sales of $105,000 last year and $126,000 this year. The next line is sales returns and allowances, which is deducted from gross sales in order to find net sales. Clear Lake’s sales returns and allowances were $5,000 and $6,000 respectively, leaving the company with net sales of $100,000 and $120,000 respectively</a:t>
            </a:r>
          </a:p>
          <a:p>
            <a:pPr algn="ctr"/>
            <a:r>
              <a:rPr lang="en-US" sz="2000" dirty="0">
                <a:latin typeface="Alexandria"/>
                <a:cs typeface="Times New Roman" panose="02020603050405020304" pitchFamily="18" charset="0"/>
              </a:rPr>
              <a:t>($ 105,000- $5,000 and $126,000- $6,000)</a:t>
            </a:r>
          </a:p>
          <a:p>
            <a:pPr algn="just"/>
            <a:r>
              <a:rPr lang="en-US" sz="2000" dirty="0">
                <a:latin typeface="Alexandria"/>
                <a:cs typeface="Times New Roman" panose="02020603050405020304" pitchFamily="18" charset="0"/>
              </a:rPr>
              <a:t>Next, the cost of goods sold (COGS) is deducted from net sales in order to arrive at gross profit. (It is customary to refer to sales minus COGS as gross profit because gross margin gross profit/sales.) Cost of goods sold includes the costs directly involved in making the product that was sold during the period.</a:t>
            </a:r>
          </a:p>
        </p:txBody>
      </p:sp>
      <p:pic>
        <p:nvPicPr>
          <p:cNvPr id="6" name="Graphic 21">
            <a:extLst>
              <a:ext uri="{FF2B5EF4-FFF2-40B4-BE49-F238E27FC236}">
                <a16:creationId xmlns:a16="http://schemas.microsoft.com/office/drawing/2014/main" id="{4C6466AB-E8A1-0B68-6FC5-880EF6E42D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2" name="TextBox 11">
            <a:extLst>
              <a:ext uri="{FF2B5EF4-FFF2-40B4-BE49-F238E27FC236}">
                <a16:creationId xmlns:a16="http://schemas.microsoft.com/office/drawing/2014/main" id="{3583F7DF-B9FF-93D6-9B52-261BE7083EED}"/>
              </a:ext>
            </a:extLst>
          </p:cNvPr>
          <p:cNvSpPr txBox="1"/>
          <p:nvPr/>
        </p:nvSpPr>
        <p:spPr>
          <a:xfrm>
            <a:off x="7072162" y="6169413"/>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EE710230-3FA8-A30B-E32C-1FEF4279E782}"/>
              </a:ext>
            </a:extLst>
          </p:cNvPr>
          <p:cNvPicPr>
            <a:picLocks noChangeAspect="1"/>
          </p:cNvPicPr>
          <p:nvPr/>
        </p:nvPicPr>
        <p:blipFill>
          <a:blip r:embed="rId4"/>
          <a:stretch>
            <a:fillRect/>
          </a:stretch>
        </p:blipFill>
        <p:spPr>
          <a:xfrm>
            <a:off x="1549667" y="3895246"/>
            <a:ext cx="6875281" cy="2524805"/>
          </a:xfrm>
          <a:prstGeom prst="rect">
            <a:avLst/>
          </a:prstGeom>
        </p:spPr>
      </p:pic>
    </p:spTree>
    <p:extLst>
      <p:ext uri="{BB962C8B-B14F-4D97-AF65-F5344CB8AC3E}">
        <p14:creationId xmlns:p14="http://schemas.microsoft.com/office/powerpoint/2010/main" val="1708456663"/>
      </p:ext>
    </p:extLst>
  </p:cSld>
  <p:clrMapOvr>
    <a:masterClrMapping/>
  </p:clrMapOvr>
  <mc:AlternateContent xmlns:mc="http://schemas.openxmlformats.org/markup-compatibility/2006" xmlns:p14="http://schemas.microsoft.com/office/powerpoint/2010/main">
    <mc:Choice Requires="p14">
      <p:transition spd="slow" p14:dur="2000" advTm="206412"/>
    </mc:Choice>
    <mc:Fallback xmlns="">
      <p:transition spd="slow" advTm="20641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2CE8B2-875C-C9F2-DF40-E3051E52B50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2B2C88D-1F57-1E95-DB1D-34FCD32D4B7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9ECBBED-C8F3-FFAA-444A-A701F8DDD7B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852E09-A2F1-9D76-821A-ECC2A9EB4394}"/>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210AEDD3-3652-80C3-644E-C01EC21001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6EB3CFB2-7191-4A74-EC20-894EB0885904}"/>
              </a:ext>
            </a:extLst>
          </p:cNvPr>
          <p:cNvSpPr/>
          <p:nvPr/>
        </p:nvSpPr>
        <p:spPr>
          <a:xfrm>
            <a:off x="1491916" y="1167337"/>
            <a:ext cx="8604986" cy="2862322"/>
          </a:xfrm>
          <a:prstGeom prst="rect">
            <a:avLst/>
          </a:prstGeom>
          <a:noFill/>
        </p:spPr>
        <p:txBody>
          <a:bodyPr wrap="square">
            <a:spAutoFit/>
          </a:bodyPr>
          <a:lstStyle/>
          <a:p>
            <a:pPr algn="just"/>
            <a:r>
              <a:rPr lang="en-US" sz="2000" dirty="0">
                <a:latin typeface="Alexandria"/>
                <a:cs typeface="Times New Roman" panose="02020603050405020304" pitchFamily="18" charset="0"/>
              </a:rPr>
              <a:t>Common examples of costs included in cost of goods sold include direct labor, direct materials, and the overhead assigned to the product in production. For a service business, this would include its direct labor and any materials used to deliver its services. For a retail firm like Clear Lake, this would include the costs of all the goods it purchased for resale. Clear Lake’s COGS is seen at $50,000 and $60,000 for the prior and current years. Note that different types of companies will have different types of costs deducted in their Cost of Goods section. Clear Lake is a retailer, or merchandiser that buys good to resell.</a:t>
            </a:r>
          </a:p>
          <a:p>
            <a:pPr algn="just"/>
            <a:r>
              <a:rPr lang="en-US" sz="2000" dirty="0">
                <a:latin typeface="Alexandria"/>
                <a:cs typeface="Times New Roman" panose="02020603050405020304" pitchFamily="18" charset="0"/>
              </a:rPr>
              <a:t>Their cost of goods includes the cost of goods they purchased to resell. </a:t>
            </a:r>
          </a:p>
        </p:txBody>
      </p:sp>
      <p:sp>
        <p:nvSpPr>
          <p:cNvPr id="5" name="TextBox 4">
            <a:extLst>
              <a:ext uri="{FF2B5EF4-FFF2-40B4-BE49-F238E27FC236}">
                <a16:creationId xmlns:a16="http://schemas.microsoft.com/office/drawing/2014/main" id="{4E180155-9352-66C0-4250-7A008AF03BB6}"/>
              </a:ext>
            </a:extLst>
          </p:cNvPr>
          <p:cNvSpPr txBox="1"/>
          <p:nvPr/>
        </p:nvSpPr>
        <p:spPr>
          <a:xfrm>
            <a:off x="6533148" y="6195960"/>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882412017"/>
      </p:ext>
    </p:extLst>
  </p:cSld>
  <p:clrMapOvr>
    <a:masterClrMapping/>
  </p:clrMapOvr>
  <mc:AlternateContent xmlns:mc="http://schemas.openxmlformats.org/markup-compatibility/2006" xmlns:p14="http://schemas.microsoft.com/office/powerpoint/2010/main">
    <mc:Choice Requires="p14">
      <p:transition spd="slow" p14:dur="2000" advTm="90868"/>
    </mc:Choice>
    <mc:Fallback xmlns="">
      <p:transition spd="slow" advTm="908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46E67-B3B8-5465-4C52-C8322FDA212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0C2CD97-BC12-6F37-EC7E-083C9368A2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4E4188E-A547-D5DE-9BEA-65D5904EE13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93A9DC7-94BD-27CA-4AC2-B69D232702FA}"/>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B0E957D-AD55-3074-BFF8-1AE3EDFFD7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BD9E403-4361-C906-5036-6F8951AC17A7}"/>
              </a:ext>
            </a:extLst>
          </p:cNvPr>
          <p:cNvSpPr/>
          <p:nvPr/>
        </p:nvSpPr>
        <p:spPr>
          <a:xfrm>
            <a:off x="1093357" y="888208"/>
            <a:ext cx="9769642" cy="3477875"/>
          </a:xfrm>
          <a:prstGeom prst="rect">
            <a:avLst/>
          </a:prstGeom>
          <a:noFill/>
        </p:spPr>
        <p:txBody>
          <a:bodyPr wrap="square">
            <a:spAutoFit/>
          </a:bodyPr>
          <a:lstStyle/>
          <a:p>
            <a:pPr algn="just"/>
            <a:r>
              <a:rPr lang="en-US" sz="2000" dirty="0">
                <a:latin typeface="Alexandria"/>
                <a:cs typeface="Times New Roman" panose="02020603050405020304" pitchFamily="18" charset="0"/>
              </a:rPr>
              <a:t>Gross profit is a reflection of how profitable the firm’s performance was in its core business function. It includes only the core business and direct costs of performing that business. If the company were a shoe company, gross profit would show how profitable the company was in simply making the shoes it sold. If it were a bakery, gross profit would show how profitable the company was in simply baking the goods it sold. Gross profit shows financial statement users how effective the business is at generating top-line profits on their core business function. It does not reflect the performance of other areas of the firm such as other operating costs to support the direct production process, indirect costs, and financing. For Clear Lake Sporting Goods, we see its gross profit in Figure 5.2. The company earned $50,000 of gross profit ($100,000-$50,000) the prior year and $60,000 in the current year ($120,000-$60,000).</a:t>
            </a:r>
          </a:p>
        </p:txBody>
      </p:sp>
      <p:sp>
        <p:nvSpPr>
          <p:cNvPr id="5" name="TextBox 4">
            <a:extLst>
              <a:ext uri="{FF2B5EF4-FFF2-40B4-BE49-F238E27FC236}">
                <a16:creationId xmlns:a16="http://schemas.microsoft.com/office/drawing/2014/main" id="{49906A34-1C88-BA9C-575F-F6D01B60A9FF}"/>
              </a:ext>
            </a:extLst>
          </p:cNvPr>
          <p:cNvSpPr txBox="1"/>
          <p:nvPr/>
        </p:nvSpPr>
        <p:spPr>
          <a:xfrm>
            <a:off x="6533148" y="6195960"/>
            <a:ext cx="6097604" cy="369332"/>
          </a:xfrm>
          <a:prstGeom prst="rect">
            <a:avLst/>
          </a:prstGeom>
          <a:noFill/>
        </p:spPr>
        <p:txBody>
          <a:bodyPr wrap="square">
            <a:spAutoFit/>
          </a:bodyPr>
          <a:lstStyle/>
          <a:p>
            <a:pPr algn="ctr"/>
            <a:r>
              <a:rPr lang="en-US" sz="1800" b="1" dirty="0"/>
              <a:t>https://midocean.edu.km</a:t>
            </a:r>
          </a:p>
        </p:txBody>
      </p:sp>
      <p:pic>
        <p:nvPicPr>
          <p:cNvPr id="3" name="Picture 2">
            <a:extLst>
              <a:ext uri="{FF2B5EF4-FFF2-40B4-BE49-F238E27FC236}">
                <a16:creationId xmlns:a16="http://schemas.microsoft.com/office/drawing/2014/main" id="{FB6F14CE-3D13-68A8-F0CB-B8C5B066AEC5}"/>
              </a:ext>
            </a:extLst>
          </p:cNvPr>
          <p:cNvPicPr>
            <a:picLocks noChangeAspect="1"/>
          </p:cNvPicPr>
          <p:nvPr/>
        </p:nvPicPr>
        <p:blipFill>
          <a:blip r:embed="rId4"/>
          <a:stretch>
            <a:fillRect/>
          </a:stretch>
        </p:blipFill>
        <p:spPr>
          <a:xfrm>
            <a:off x="1329001" y="4478575"/>
            <a:ext cx="6201512" cy="2277377"/>
          </a:xfrm>
          <a:prstGeom prst="rect">
            <a:avLst/>
          </a:prstGeom>
        </p:spPr>
      </p:pic>
    </p:spTree>
    <p:extLst>
      <p:ext uri="{BB962C8B-B14F-4D97-AF65-F5344CB8AC3E}">
        <p14:creationId xmlns:p14="http://schemas.microsoft.com/office/powerpoint/2010/main" val="2514186253"/>
      </p:ext>
    </p:extLst>
  </p:cSld>
  <p:clrMapOvr>
    <a:masterClrMapping/>
  </p:clrMapOvr>
  <mc:AlternateContent xmlns:mc="http://schemas.openxmlformats.org/markup-compatibility/2006" xmlns:p14="http://schemas.microsoft.com/office/powerpoint/2010/main">
    <mc:Choice Requires="p14">
      <p:transition spd="slow" p14:dur="2000" advTm="165171"/>
    </mc:Choice>
    <mc:Fallback xmlns="">
      <p:transition spd="slow" advTm="165171"/>
    </mc:Fallback>
  </mc:AlternateContent>
  <p:extLst>
    <p:ext uri="{3A86A75C-4F4B-4683-9AE1-C65F6400EC91}">
      <p14:laserTraceLst xmlns:p14="http://schemas.microsoft.com/office/powerpoint/2010/main">
        <p14:tracePtLst>
          <p14:tracePt t="80599" x="3244850" y="6191250"/>
          <p14:tracePt t="81057" x="1771650" y="6811963"/>
          <p14:tracePt t="81068" x="1744663" y="6775450"/>
          <p14:tracePt t="81087" x="1708150" y="6729413"/>
          <p14:tracePt t="81100" x="1698625" y="6692900"/>
          <p14:tracePt t="81102" x="1698625" y="6684963"/>
          <p14:tracePt t="81117" x="1681163" y="6648450"/>
          <p14:tracePt t="81136" x="1671638" y="6638925"/>
          <p14:tracePt t="81172" x="1671638" y="6619875"/>
          <p14:tracePt t="81207" x="1671638" y="6611938"/>
          <p14:tracePt t="81214" x="1662113" y="6611938"/>
          <p14:tracePt t="81229" x="1652588" y="6602413"/>
          <p14:tracePt t="81236" x="1625600" y="6583363"/>
          <p14:tracePt t="81251" x="1589088" y="6546850"/>
          <p14:tracePt t="81268" x="1562100" y="6510338"/>
          <p14:tracePt t="81287" x="1533525" y="6492875"/>
          <p14:tracePt t="81302" x="1525588" y="6492875"/>
          <p14:tracePt t="81322" x="1525588" y="6483350"/>
          <p14:tracePt t="81408" x="1525588" y="6473825"/>
          <p14:tracePt t="81415" x="1562100" y="6465888"/>
          <p14:tracePt t="81422" x="1616075" y="6465888"/>
          <p14:tracePt t="81434" x="1671638" y="6465888"/>
          <p14:tracePt t="81451" x="1735138" y="6465888"/>
          <p14:tracePt t="81453" x="1790700" y="6465888"/>
          <p14:tracePt t="81468" x="1844675" y="6465888"/>
          <p14:tracePt t="81472" x="1890713" y="6465888"/>
          <p14:tracePt t="81486" x="1981200" y="6465888"/>
          <p14:tracePt t="81502" x="2119313" y="6473825"/>
          <p14:tracePt t="81518" x="2246313" y="6473825"/>
          <p14:tracePt t="81537" x="2457450" y="6483350"/>
          <p14:tracePt t="81551" x="2593975" y="6483350"/>
          <p14:tracePt t="81567" x="2794000" y="6483350"/>
          <p14:tracePt t="81586" x="3159125" y="6446838"/>
          <p14:tracePt t="81603" x="3314700" y="6446838"/>
          <p14:tracePt t="81617" x="3479800" y="6410325"/>
          <p14:tracePt t="81638" x="3817938" y="6410325"/>
          <p14:tracePt t="81651" x="3927475" y="6410325"/>
          <p14:tracePt t="81667" x="3971925" y="6410325"/>
          <p14:tracePt t="81684" x="4017963" y="6410325"/>
          <p14:tracePt t="81701" x="4146550" y="6410325"/>
          <p14:tracePt t="81718" x="4310063" y="6410325"/>
          <p14:tracePt t="81722" x="4402138" y="6410325"/>
          <p14:tracePt t="81737" x="4548188" y="6410325"/>
          <p14:tracePt t="81751" x="4638675" y="6410325"/>
          <p14:tracePt t="81768" x="4721225" y="6410325"/>
          <p14:tracePt t="81785" x="4794250" y="6429375"/>
          <p14:tracePt t="81787" x="4830763" y="6429375"/>
          <p14:tracePt t="81802" x="4949825" y="6456363"/>
          <p14:tracePt t="81818" x="5022850" y="6456363"/>
          <p14:tracePt t="81836" x="5114925" y="6456363"/>
          <p14:tracePt t="81851" x="5159375" y="6456363"/>
          <p14:tracePt t="81867" x="5195888" y="6456363"/>
          <p14:tracePt t="81886" x="5268913" y="6456363"/>
          <p14:tracePt t="81901" x="5341938" y="6473825"/>
          <p14:tracePt t="81918" x="5414963" y="6492875"/>
          <p14:tracePt t="81934" x="5487988" y="6519863"/>
          <p14:tracePt t="81950" x="5524500" y="6546850"/>
          <p14:tracePt t="81954" x="5553075" y="6546850"/>
          <p14:tracePt t="81967" x="5616575" y="6556375"/>
          <p14:tracePt t="81986" x="5680075" y="6565900"/>
          <p14:tracePt t="82002" x="5708650" y="6565900"/>
          <p14:tracePt t="82018" x="5726113" y="6565900"/>
          <p14:tracePt t="82033" x="5745163" y="6565900"/>
          <p14:tracePt t="82050" x="5762625" y="6565900"/>
          <p14:tracePt t="82066" x="5772150" y="6565900"/>
          <p14:tracePt t="82096" x="5781675" y="6565900"/>
          <p14:tracePt t="82122" x="5781675" y="6575425"/>
          <p14:tracePt t="82129" x="5789613" y="6575425"/>
          <p14:tracePt t="82151" x="5789613" y="6583363"/>
          <p14:tracePt t="82172" x="5789613" y="6592888"/>
          <p14:tracePt t="82179" x="5789613" y="6602413"/>
          <p14:tracePt t="82187" x="5789613" y="6619875"/>
          <p14:tracePt t="82201" x="5789613" y="6638925"/>
          <p14:tracePt t="82217" x="5634038" y="6665913"/>
          <p14:tracePt t="82236" x="5443538" y="6665913"/>
          <p14:tracePt t="82252" x="5387975" y="6665913"/>
          <p14:tracePt t="82269" x="5324475" y="6656388"/>
          <p14:tracePt t="82271" x="5297488" y="6648450"/>
          <p14:tracePt t="82284" x="5278438" y="6638925"/>
          <p14:tracePt t="82287" x="5251450" y="6638925"/>
          <p14:tracePt t="82301" x="5224463" y="6629400"/>
          <p14:tracePt t="82303" x="5205413" y="6611938"/>
          <p14:tracePt t="82316" x="5168900" y="6602413"/>
          <p14:tracePt t="82334" x="5122863" y="6592888"/>
          <p14:tracePt t="82351" x="5041900" y="6556375"/>
          <p14:tracePt t="82367" x="4995863" y="6546850"/>
          <p14:tracePt t="82383" x="4949825" y="6538913"/>
          <p14:tracePt t="82400" x="4903788" y="6510338"/>
          <p14:tracePt t="82403" x="4886325" y="6502400"/>
          <p14:tracePt t="82417" x="4830763" y="6492875"/>
          <p14:tracePt t="82434" x="4794250" y="6473825"/>
          <p14:tracePt t="82452" x="4730750" y="6456363"/>
          <p14:tracePt t="82469" x="4703763" y="6446838"/>
          <p14:tracePt t="82472" x="4694238" y="6446838"/>
          <p14:tracePt t="82484" x="4684713" y="6437313"/>
          <p14:tracePt t="82487" x="4667250" y="6437313"/>
          <p14:tracePt t="82515" x="4667250" y="6419850"/>
          <p14:tracePt t="82536" x="4667250" y="6410325"/>
          <p14:tracePt t="82544" x="4667250" y="6400800"/>
          <p14:tracePt t="82551" x="4675188" y="6392863"/>
          <p14:tracePt t="82567" x="4703763" y="6373813"/>
          <p14:tracePt t="82583" x="4776788" y="6327775"/>
          <p14:tracePt t="82600" x="4932363" y="6291263"/>
          <p14:tracePt t="82602" x="5013325" y="6273800"/>
          <p14:tracePt t="82616" x="5141913" y="6273800"/>
          <p14:tracePt t="82633" x="5224463" y="6273800"/>
          <p14:tracePt t="82650" x="5278438" y="6273800"/>
          <p14:tracePt t="82652" x="5305425" y="6273800"/>
          <p14:tracePt t="82666" x="5341938" y="6283325"/>
          <p14:tracePt t="82683" x="5378450" y="6291263"/>
          <p14:tracePt t="82701" x="5424488" y="6319838"/>
          <p14:tracePt t="82717" x="5461000" y="6319838"/>
          <p14:tracePt t="82734" x="5470525" y="6327775"/>
          <p14:tracePt t="82738" x="5487988" y="6337300"/>
          <p14:tracePt t="82753" x="5516563" y="6346825"/>
          <p14:tracePt t="82769" x="5553075" y="6364288"/>
          <p14:tracePt t="82771" x="5570538" y="6373813"/>
          <p14:tracePt t="82786" x="5626100" y="6392863"/>
          <p14:tracePt t="82801" x="5670550" y="6419850"/>
          <p14:tracePt t="82817" x="5726113" y="6437313"/>
          <p14:tracePt t="82833" x="5772150" y="6456363"/>
          <p14:tracePt t="82852" x="5835650" y="6473825"/>
          <p14:tracePt t="82867" x="5854700" y="6483350"/>
          <p14:tracePt t="82884" x="5862638" y="6502400"/>
          <p14:tracePt t="82900" x="5872163" y="6502400"/>
          <p14:tracePt t="82922" x="5881688" y="6502400"/>
          <p14:tracePt t="82952" x="5881688" y="6510338"/>
          <p14:tracePt t="82965" x="5891213" y="6510338"/>
          <p14:tracePt t="82987" x="5891213" y="6519863"/>
          <p14:tracePt t="83001" x="5891213" y="6529388"/>
          <p14:tracePt t="83007" x="5891213" y="6538913"/>
          <p14:tracePt t="83021" x="5891213" y="6546850"/>
          <p14:tracePt t="83036" x="5835650" y="6602413"/>
          <p14:tracePt t="83052" x="5680075" y="6665913"/>
          <p14:tracePt t="83068" x="5487988" y="6692900"/>
          <p14:tracePt t="83073" x="5424488" y="6721475"/>
          <p14:tracePt t="83083" x="5387975" y="6729413"/>
          <p14:tracePt t="83100" x="5268913" y="6729413"/>
          <p14:tracePt t="83102" x="5232400" y="6729413"/>
          <p14:tracePt t="83117" x="5122863" y="6729413"/>
          <p14:tracePt t="83133" x="5022850" y="6729413"/>
          <p14:tracePt t="83151" x="4922838" y="6729413"/>
          <p14:tracePt t="83166" x="4886325" y="6729413"/>
          <p14:tracePt t="83183" x="4849813" y="6729413"/>
          <p14:tracePt t="83203" x="4821238" y="6729413"/>
          <p14:tracePt t="83218" x="4803775" y="6729413"/>
          <p14:tracePt t="83222" x="4784725" y="6729413"/>
          <p14:tracePt t="83234" x="4776788" y="6711950"/>
          <p14:tracePt t="83236" x="4767263" y="6711950"/>
          <p14:tracePt t="83252" x="4757738" y="6702425"/>
          <p14:tracePt t="83268" x="4757738" y="6692900"/>
          <p14:tracePt t="83271" x="4757738" y="6684963"/>
          <p14:tracePt t="83284" x="4757738" y="6675438"/>
          <p14:tracePt t="83302" x="4757738" y="6648450"/>
          <p14:tracePt t="83318" x="4757738" y="6602413"/>
          <p14:tracePt t="83334" x="4776788" y="6565900"/>
          <p14:tracePt t="83336" x="4803775" y="6546850"/>
          <p14:tracePt t="83351" x="4830763" y="6519863"/>
          <p14:tracePt t="83368" x="4867275" y="6492875"/>
          <p14:tracePt t="83383" x="4940300" y="6473825"/>
          <p14:tracePt t="83401" x="5022850" y="6465888"/>
          <p14:tracePt t="83417" x="5078413" y="6465888"/>
          <p14:tracePt t="83434" x="5122863" y="6465888"/>
          <p14:tracePt t="83437" x="5151438" y="6465888"/>
          <p14:tracePt t="83451" x="5214938" y="6465888"/>
          <p14:tracePt t="83466" x="5251450" y="6465888"/>
          <p14:tracePt t="83485" x="5341938" y="6483350"/>
          <p14:tracePt t="83502" x="5424488" y="6492875"/>
          <p14:tracePt t="83518" x="5543550" y="6510338"/>
          <p14:tracePt t="83522" x="5580063" y="6510338"/>
          <p14:tracePt t="83537" x="5653088" y="6529388"/>
          <p14:tracePt t="83552" x="5689600" y="6556375"/>
          <p14:tracePt t="83568" x="5726113" y="6565900"/>
          <p14:tracePt t="83584" x="5745163" y="6565900"/>
          <p14:tracePt t="83600" x="5762625" y="6575425"/>
          <p14:tracePt t="83616" x="5772150" y="6583363"/>
          <p14:tracePt t="83633" x="5789613" y="6592888"/>
          <p14:tracePt t="83650" x="5808663" y="6602413"/>
          <p14:tracePt t="83680" x="5818188" y="6611938"/>
          <p14:tracePt t="83686" x="5826125" y="6629400"/>
          <p14:tracePt t="83704" x="5826125" y="6648450"/>
          <p14:tracePt t="83718" x="5835650" y="6665913"/>
          <p14:tracePt t="83737" x="5835650" y="6684963"/>
          <p14:tracePt t="83752" x="5845175" y="6711950"/>
          <p14:tracePt t="83767" x="5845175" y="6721475"/>
          <p14:tracePt t="83784" x="5845175" y="6729413"/>
          <p14:tracePt t="83786" x="5845175" y="6738938"/>
          <p14:tracePt t="83802" x="5762625" y="6784975"/>
          <p14:tracePt t="83819" x="5516563" y="6831013"/>
          <p14:tracePt t="83837" x="5205413" y="6831013"/>
          <p14:tracePt t="83852" x="5086350" y="6802438"/>
          <p14:tracePt t="83869" x="4968875" y="6775450"/>
          <p14:tracePt t="83872" x="4922838" y="6765925"/>
          <p14:tracePt t="83887" x="4849813" y="6738938"/>
          <p14:tracePt t="83900" x="4830763" y="6729413"/>
          <p14:tracePt t="83903" x="4821238" y="6729413"/>
          <p14:tracePt t="83916" x="4803775" y="6729413"/>
          <p14:tracePt t="83933" x="4794250" y="6729413"/>
          <p14:tracePt t="83950" x="4776788" y="6721475"/>
          <p14:tracePt t="83967" x="4776788" y="6684963"/>
          <p14:tracePt t="83985" x="4776788" y="6629400"/>
          <p14:tracePt t="84002" x="4776788" y="6592888"/>
          <p14:tracePt t="84018" x="4776788" y="6556375"/>
          <p14:tracePt t="84038" x="4784725" y="6519863"/>
          <p14:tracePt t="84053" x="4794250" y="6492875"/>
          <p14:tracePt t="84069" x="4840288" y="6465888"/>
          <p14:tracePt t="84072" x="4857750" y="6429375"/>
          <p14:tracePt t="84086" x="4932363" y="6410325"/>
          <p14:tracePt t="84102" x="5013325" y="6400800"/>
          <p14:tracePt t="84118" x="5114925" y="6400800"/>
          <p14:tracePt t="84137" x="5305425" y="6419850"/>
          <p14:tracePt t="84151" x="5424488" y="6456363"/>
          <p14:tracePt t="84166" x="5516563" y="6483350"/>
          <p14:tracePt t="84183" x="5589588" y="6519863"/>
          <p14:tracePt t="84201" x="5680075" y="6583363"/>
          <p14:tracePt t="84217" x="5699125" y="6592888"/>
          <p14:tracePt t="84234" x="5726113" y="6602413"/>
          <p14:tracePt t="84252" x="5753100" y="6611938"/>
          <p14:tracePt t="84268" x="5772150" y="6629400"/>
          <p14:tracePt t="84287" x="5789613" y="6656388"/>
          <p14:tracePt t="84302" x="5808663" y="6684963"/>
          <p14:tracePt t="84317" x="5808663" y="6702425"/>
          <p14:tracePt t="84337" x="5808663" y="6729413"/>
          <p14:tracePt t="84353" x="5808663" y="6757988"/>
          <p14:tracePt t="84367" x="5745163" y="6811963"/>
          <p14:tracePt t="84443" x="4302125" y="6821488"/>
          <p14:tracePt t="84451" x="4237038" y="6811963"/>
          <p14:tracePt t="84466" x="4183063" y="6802438"/>
          <p14:tracePt t="84485" x="4146550" y="6794500"/>
          <p14:tracePt t="84487" x="4137025" y="6794500"/>
          <p14:tracePt t="84502" x="4119563" y="6784975"/>
          <p14:tracePt t="84519" x="4100513" y="6784975"/>
          <p14:tracePt t="84537" x="4090988" y="6775450"/>
          <p14:tracePt t="84565" x="4090988" y="6765925"/>
          <p14:tracePt t="84637" x="4090988" y="6757988"/>
          <p14:tracePt t="84805" x="4100513" y="6757988"/>
          <p14:tracePt t="84810" x="4110038" y="6748463"/>
          <p14:tracePt t="84816" x="4119563" y="6748463"/>
          <p14:tracePt t="84835" x="4137025" y="6748463"/>
          <p14:tracePt t="84852" x="4164013" y="6748463"/>
          <p14:tracePt t="84866" x="4183063" y="6748463"/>
          <p14:tracePt t="84883" x="4200525" y="6748463"/>
          <p14:tracePt t="84902" x="4210050" y="6748463"/>
          <p14:tracePt t="84916" x="4219575" y="6748463"/>
          <p14:tracePt t="84935" x="4229100" y="6748463"/>
          <p14:tracePt t="84958" x="4246563" y="6748463"/>
          <p14:tracePt t="84986" x="4256088" y="6748463"/>
          <p14:tracePt t="85043" x="4265613" y="6748463"/>
          <p14:tracePt t="85051" x="4273550" y="6748463"/>
          <p14:tracePt t="85057" x="4283075" y="6748463"/>
          <p14:tracePt t="85066" x="4292600" y="6748463"/>
          <p14:tracePt t="85083" x="4329113" y="6748463"/>
          <p14:tracePt t="85100" x="4346575" y="6748463"/>
          <p14:tracePt t="85116" x="4356100" y="6748463"/>
          <p14:tracePt t="85133" x="4365625" y="6748463"/>
          <p14:tracePt t="85152" x="4383088" y="6757988"/>
          <p14:tracePt t="85166" x="4411663" y="6757988"/>
          <p14:tracePt t="85183" x="4419600" y="6757988"/>
          <p14:tracePt t="85202" x="4438650" y="6757988"/>
          <p14:tracePt t="85229" x="4448175" y="6757988"/>
          <p14:tracePt t="85279" x="4448175" y="6765925"/>
          <p14:tracePt t="85344" x="4448175" y="6775450"/>
          <p14:tracePt t="85372" x="4448175" y="6784975"/>
          <p14:tracePt t="92549" x="4475163" y="6775450"/>
          <p14:tracePt t="92556" x="4511675" y="6757988"/>
          <p14:tracePt t="92565" x="4521200" y="6748463"/>
          <p14:tracePt t="92581" x="4575175" y="6702425"/>
          <p14:tracePt t="92584" x="4594225" y="6675438"/>
          <p14:tracePt t="92600" x="4648200" y="6638925"/>
          <p14:tracePt t="92614" x="4675188" y="6592888"/>
          <p14:tracePt t="92634" x="4703763" y="6546850"/>
          <p14:tracePt t="92636" x="4711700" y="6529388"/>
          <p14:tracePt t="92650" x="4748213" y="6483350"/>
          <p14:tracePt t="92664" x="4784725" y="6446838"/>
          <p14:tracePt t="92681" x="4803775" y="6392863"/>
          <p14:tracePt t="92684" x="4813300" y="6373813"/>
          <p14:tracePt t="92699" x="4821238" y="6356350"/>
          <p14:tracePt t="92714" x="4840288" y="6337300"/>
          <p14:tracePt t="92730" x="4857750" y="6310313"/>
          <p14:tracePt t="92748" x="4886325" y="6264275"/>
          <p14:tracePt t="92764" x="4940300" y="6218238"/>
          <p14:tracePt t="92781" x="4976813" y="6191250"/>
          <p14:tracePt t="92784" x="4986338" y="6181725"/>
          <p14:tracePt t="92799" x="5005388" y="6164263"/>
          <p14:tracePt t="92815" x="5032375" y="6145213"/>
          <p14:tracePt t="92831" x="5049838" y="6127750"/>
          <p14:tracePt t="92849" x="5059363" y="6108700"/>
          <p14:tracePt t="92870" x="5068888" y="6108700"/>
          <p14:tracePt t="92883" x="5068888" y="6100763"/>
          <p14:tracePt t="92899" x="5068888" y="6091238"/>
          <p14:tracePt t="92928" x="5068888" y="6081713"/>
          <p14:tracePt t="92970" x="5068888" y="6072188"/>
          <p14:tracePt t="92976" x="5078413" y="6072188"/>
          <p14:tracePt t="93820" x="5059363" y="6072188"/>
          <p14:tracePt t="93827" x="5049838" y="6072188"/>
          <p14:tracePt t="93834" x="5032375" y="6072188"/>
          <p14:tracePt t="93850" x="5013325" y="6072188"/>
          <p14:tracePt t="93865" x="4995863" y="6072188"/>
          <p14:tracePt t="93884" x="4976813" y="6072188"/>
          <p14:tracePt t="93886" x="4968875" y="6072188"/>
          <p14:tracePt t="93896" x="4959350" y="6072188"/>
          <p14:tracePt t="93920" x="4949825" y="6072188"/>
          <p14:tracePt t="93949" x="4940300" y="6072188"/>
          <p14:tracePt t="94051" x="4949825" y="6072188"/>
          <p14:tracePt t="94056" x="4968875" y="6064250"/>
          <p14:tracePt t="94065" x="4995863" y="6064250"/>
          <p14:tracePt t="94081" x="5032375" y="6054725"/>
          <p14:tracePt t="94099" x="5095875" y="6054725"/>
          <p14:tracePt t="94114" x="5141913" y="6054725"/>
          <p14:tracePt t="94130" x="5168900" y="6054725"/>
          <p14:tracePt t="94148" x="5214938" y="6054725"/>
          <p14:tracePt t="94150" x="5232400" y="6054725"/>
          <p14:tracePt t="94163" x="5278438" y="6054725"/>
          <p14:tracePt t="94180" x="5297488" y="6054725"/>
          <p14:tracePt t="94199" x="5314950" y="6054725"/>
          <p14:tracePt t="94213" x="5334000" y="6054725"/>
          <p14:tracePt t="94235" x="5341938" y="6054725"/>
          <p14:tracePt t="94271" x="5351463" y="6054725"/>
          <p14:tracePt t="94298" x="5360988" y="6054725"/>
          <p14:tracePt t="94357" x="5351463" y="6054725"/>
          <p14:tracePt t="94363" x="5314950" y="6054725"/>
          <p14:tracePt t="94370" x="5287963" y="6035675"/>
          <p14:tracePt t="94385" x="5141913" y="6035675"/>
          <p14:tracePt t="94398" x="5049838" y="6035675"/>
          <p14:tracePt t="94413" x="4959350" y="6035675"/>
          <p14:tracePt t="94430" x="4940300" y="6035675"/>
          <p14:tracePt t="94447" x="4913313" y="6035675"/>
          <p14:tracePt t="94450" x="4903788" y="6035675"/>
          <p14:tracePt t="94463" x="4886325" y="6035675"/>
          <p14:tracePt t="94522" x="4895850" y="6035675"/>
          <p14:tracePt t="94527" x="4932363" y="6035675"/>
          <p14:tracePt t="94534" x="5005388" y="6027738"/>
          <p14:tracePt t="94549" x="5132388" y="6027738"/>
          <p14:tracePt t="94564" x="5268913" y="6027738"/>
          <p14:tracePt t="94582" x="5360988" y="6054725"/>
          <p14:tracePt t="94584" x="5414963" y="6064250"/>
          <p14:tracePt t="94599" x="5461000" y="6072188"/>
          <p14:tracePt t="94615" x="5497513" y="6072188"/>
          <p14:tracePt t="94632" x="5507038" y="6072188"/>
          <p14:tracePt t="94635" x="5516563" y="6072188"/>
          <p14:tracePt t="94655" x="5524500" y="6072188"/>
          <p14:tracePt t="94713" x="5516563" y="6072188"/>
          <p14:tracePt t="94728" x="5480050" y="6072188"/>
          <p14:tracePt t="94735" x="5443538" y="6064250"/>
          <p14:tracePt t="94747" x="5407025" y="6064250"/>
          <p14:tracePt t="94763" x="5224463" y="6027738"/>
          <p14:tracePt t="94782" x="5159375" y="6027738"/>
          <p14:tracePt t="94784" x="5141913" y="6027738"/>
          <p14:tracePt t="94799" x="5122863" y="6027738"/>
          <p14:tracePt t="94814" x="5105400" y="6027738"/>
          <p14:tracePt t="94856" x="5122863" y="6027738"/>
          <p14:tracePt t="94863" x="5178425" y="6027738"/>
          <p14:tracePt t="94870" x="5214938" y="6027738"/>
          <p14:tracePt t="94885" x="5241925" y="6027738"/>
          <p14:tracePt t="94899" x="5268913" y="6027738"/>
          <p14:tracePt t="94914" x="5278438" y="6027738"/>
          <p14:tracePt t="94930" x="5287963" y="6027738"/>
          <p14:tracePt t="94999" x="5287963" y="6045200"/>
          <p14:tracePt t="95020" x="5278438" y="6045200"/>
          <p14:tracePt t="95027" x="5260975" y="6054725"/>
          <p14:tracePt t="95033" x="5251450" y="6054725"/>
          <p14:tracePt t="95049" x="5232400" y="6064250"/>
          <p14:tracePt t="95064" x="5205413" y="6072188"/>
          <p14:tracePt t="95081" x="5178425" y="6081713"/>
          <p14:tracePt t="95083" x="5159375" y="6091238"/>
          <p14:tracePt t="95099" x="5132388" y="6100763"/>
          <p14:tracePt t="95114" x="5122863" y="6118225"/>
          <p14:tracePt t="95134" x="5105400" y="6137275"/>
          <p14:tracePt t="95138" x="5086350" y="6145213"/>
          <p14:tracePt t="95149" x="5068888" y="6154738"/>
          <p14:tracePt t="95164" x="5059363" y="6173788"/>
          <p14:tracePt t="95181" x="5049838" y="6173788"/>
          <p14:tracePt t="95198" x="5049838" y="6181725"/>
          <p14:tracePt t="95262" x="5049838" y="6191250"/>
          <p14:tracePt t="95284" x="5049838" y="6210300"/>
          <p14:tracePt t="95307" x="5049838" y="6218238"/>
          <p14:tracePt t="95328" x="5049838" y="6227763"/>
          <p14:tracePt t="95340" x="5049838" y="6237288"/>
          <p14:tracePt t="95377" x="5059363" y="6246813"/>
          <p14:tracePt t="95391" x="5068888" y="6246813"/>
          <p14:tracePt t="95405" x="5078413" y="6246813"/>
          <p14:tracePt t="95413" x="5095875" y="6246813"/>
          <p14:tracePt t="95431" x="5105400" y="6246813"/>
          <p14:tracePt t="95448" x="5132388" y="6246813"/>
          <p14:tracePt t="95463" x="5168900" y="6246813"/>
          <p14:tracePt t="95479" x="5187950" y="6246813"/>
          <p14:tracePt t="95497" x="5195888" y="6246813"/>
          <p14:tracePt t="95541" x="5205413" y="6246813"/>
          <p14:tracePt t="95649" x="5178425" y="6246813"/>
          <p14:tracePt t="95655" x="5159375" y="6246813"/>
          <p14:tracePt t="95663" x="5151438" y="6246813"/>
          <p14:tracePt t="95681" x="5132388" y="6246813"/>
          <p14:tracePt t="95685" x="5122863" y="6246813"/>
          <p14:tracePt t="95699" x="5114925" y="6246813"/>
          <p14:tracePt t="95713" x="5105400" y="6246813"/>
          <p14:tracePt t="95730" x="5086350" y="6246813"/>
          <p14:tracePt t="95755" x="5078413" y="6246813"/>
          <p14:tracePt t="95784" x="5078413" y="6254750"/>
          <p14:tracePt t="95790" x="5095875" y="6264275"/>
          <p14:tracePt t="95798" x="5141913" y="6273800"/>
          <p14:tracePt t="95814" x="5224463" y="6310313"/>
          <p14:tracePt t="95831" x="5268913" y="6319838"/>
          <p14:tracePt t="95834" x="5287963" y="6319838"/>
          <p14:tracePt t="95849" x="5314950" y="6327775"/>
          <p14:tracePt t="95870" x="5324475" y="6327775"/>
          <p14:tracePt t="95905" x="5334000" y="6327775"/>
          <p14:tracePt t="95978" x="5324475" y="6327775"/>
          <p14:tracePt t="95984" x="5314950" y="6327775"/>
          <p14:tracePt t="95998" x="5278438" y="6327775"/>
          <p14:tracePt t="96013" x="5260975" y="6327775"/>
          <p14:tracePt t="96030" x="5232400" y="6327775"/>
          <p14:tracePt t="96048" x="5205413" y="6327775"/>
          <p14:tracePt t="96069" x="5195888" y="6327775"/>
          <p14:tracePt t="96112" x="5214938" y="6327775"/>
          <p14:tracePt t="96120" x="5241925" y="6327775"/>
          <p14:tracePt t="96136" x="5278438" y="6327775"/>
          <p14:tracePt t="96148" x="5305425" y="6327775"/>
          <p14:tracePt t="96165" x="5334000" y="6327775"/>
          <p14:tracePt t="96181" x="5341938" y="6327775"/>
          <p14:tracePt t="96196" x="5351463" y="6327775"/>
          <p14:tracePt t="96229" x="5360988" y="6327775"/>
          <p14:tracePt t="96285" x="5351463" y="6327775"/>
          <p14:tracePt t="96290" x="5341938" y="6327775"/>
          <p14:tracePt t="96298" x="5334000" y="6327775"/>
          <p14:tracePt t="96314" x="5297488" y="6319838"/>
          <p14:tracePt t="96331" x="5268913" y="6319838"/>
          <p14:tracePt t="96333" x="5260975" y="6319838"/>
          <p14:tracePt t="96348" x="5241925" y="6319838"/>
          <p14:tracePt t="96364" x="5224463" y="6319838"/>
          <p14:tracePt t="96383" x="5214938" y="6319838"/>
          <p14:tracePt t="96570" x="5205413" y="6319838"/>
          <p14:tracePt t="96576" x="5195888" y="6319838"/>
          <p14:tracePt t="96583" x="5187950" y="6319838"/>
          <p14:tracePt t="96598" x="5178425" y="6319838"/>
          <p14:tracePt t="96614" x="5159375" y="6319838"/>
          <p14:tracePt t="96632" x="5132388" y="6319838"/>
          <p14:tracePt t="96635" x="5122863" y="6319838"/>
          <p14:tracePt t="96655" x="5114925" y="6319838"/>
          <p14:tracePt t="96712" x="5105400" y="6319838"/>
          <p14:tracePt t="96747" x="5095875" y="6319838"/>
          <p14:tracePt t="96784" x="5086350" y="6319838"/>
          <p14:tracePt t="96829" x="5078413" y="6319838"/>
          <p14:tracePt t="97485" x="5059363" y="6319838"/>
          <p14:tracePt t="97578" x="5049838" y="6319838"/>
          <p14:tracePt t="97627" x="5049838" y="6327775"/>
          <p14:tracePt t="97633" x="5041900" y="6327775"/>
          <p14:tracePt t="97663" x="5032375" y="6327775"/>
          <p14:tracePt t="97669" x="5032375" y="6337300"/>
          <p14:tracePt t="97681" x="5022850" y="6337300"/>
          <p14:tracePt t="97699" x="5013325" y="6337300"/>
          <p14:tracePt t="97713" x="5005388" y="6346825"/>
          <p14:tracePt t="97729" x="4986338" y="6346825"/>
          <p14:tracePt t="97746" x="4968875" y="6364288"/>
          <p14:tracePt t="97763" x="4959350" y="6373813"/>
          <p14:tracePt t="97765" x="4949825" y="6392863"/>
          <p14:tracePt t="97780" x="4940300" y="6400800"/>
          <p14:tracePt t="97784" x="4940300" y="6410325"/>
          <p14:tracePt t="97799" x="4922838" y="6429375"/>
          <p14:tracePt t="97814" x="4895850" y="6446838"/>
          <p14:tracePt t="97830" x="4876800" y="6473825"/>
          <p14:tracePt t="97833" x="4867275" y="6473825"/>
          <p14:tracePt t="97848" x="4857750" y="6492875"/>
          <p14:tracePt t="97864" x="4830763" y="6519863"/>
          <p14:tracePt t="97883" x="4794250" y="6556375"/>
          <p14:tracePt t="97887" x="4784725" y="6565900"/>
          <p14:tracePt t="97899" x="4767263" y="6583363"/>
          <p14:tracePt t="97913" x="4748213" y="6602413"/>
          <p14:tracePt t="97929" x="4740275" y="6611938"/>
          <p14:tracePt t="97947" x="4721225" y="6619875"/>
          <p14:tracePt t="97962" x="4711700" y="6638925"/>
          <p14:tracePt t="97980" x="4694238" y="6656388"/>
          <p14:tracePt t="97997" x="4694238" y="6665913"/>
          <p14:tracePt t="98012" x="4684713" y="6665913"/>
          <p14:tracePt t="98040" x="4684713" y="6675438"/>
          <p14:tracePt t="98076" x="4684713" y="6684963"/>
          <p14:tracePt t="98082" x="4667250" y="6684963"/>
          <p14:tracePt t="98114" x="4657725" y="6684963"/>
          <p14:tracePt t="98166" x="4657725" y="6692900"/>
          <p14:tracePt t="99561" x="4684713" y="6692900"/>
          <p14:tracePt t="99569" x="4703763" y="6692900"/>
          <p14:tracePt t="99580" x="4740275" y="6692900"/>
          <p14:tracePt t="99583" x="4757738" y="6692900"/>
          <p14:tracePt t="99597" x="4784725" y="6692900"/>
          <p14:tracePt t="99613" x="4803775" y="6692900"/>
          <p14:tracePt t="99632" x="4813300" y="6692900"/>
          <p14:tracePt t="99647" x="4821238" y="6692900"/>
          <p14:tracePt t="99676" x="4830763" y="6692900"/>
          <p14:tracePt t="99747" x="4821238" y="6692900"/>
          <p14:tracePt t="99755" x="4813300" y="6692900"/>
          <p14:tracePt t="99764" x="4794250" y="6684963"/>
          <p14:tracePt t="99769" x="4776788" y="6684963"/>
          <p14:tracePt t="99778" x="4748213" y="6684963"/>
          <p14:tracePt t="99797" x="4675188" y="6684963"/>
          <p14:tracePt t="99813" x="4657725" y="6675438"/>
          <p14:tracePt t="99830" x="4638675" y="6675438"/>
          <p14:tracePt t="99833" x="4630738" y="6675438"/>
          <p14:tracePt t="99848" x="4611688" y="6675438"/>
          <p14:tracePt t="99904" x="4602163" y="6675438"/>
          <p14:tracePt t="100063" x="4594225" y="6675438"/>
          <p14:tracePt t="100563" x="4584700" y="6675438"/>
          <p14:tracePt t="102542" x="4584700" y="6638925"/>
          <p14:tracePt t="102550" x="4584700" y="6602413"/>
          <p14:tracePt t="102564" x="4575175" y="6483350"/>
          <p14:tracePt t="102580" x="4557713" y="6410325"/>
          <p14:tracePt t="102583" x="4557713" y="6392863"/>
          <p14:tracePt t="102597" x="4548188" y="6327775"/>
          <p14:tracePt t="102612" x="4529138" y="6283325"/>
          <p14:tracePt t="102628" x="4529138" y="6237288"/>
          <p14:tracePt t="102646" x="4529138" y="6164263"/>
          <p14:tracePt t="102648" x="4529138" y="6145213"/>
          <p14:tracePt t="102661" x="4529138" y="6118225"/>
          <p14:tracePt t="102664" x="4529138" y="6091238"/>
          <p14:tracePt t="102678" x="4529138" y="6018213"/>
          <p14:tracePt t="102695" x="4538663" y="5962650"/>
          <p14:tracePt t="102711" x="4565650" y="5908675"/>
          <p14:tracePt t="102728" x="4594225" y="5835650"/>
          <p14:tracePt t="102745" x="4611688" y="5799138"/>
          <p14:tracePt t="102761" x="4630738" y="5743575"/>
          <p14:tracePt t="102763" x="4638675" y="5726113"/>
          <p14:tracePt t="102778" x="4667250" y="5697538"/>
          <p14:tracePt t="102794" x="4694238" y="5653088"/>
          <p14:tracePt t="102812" x="4730750" y="5597525"/>
          <p14:tracePt t="102829" x="4767263" y="5551488"/>
          <p14:tracePt t="102847" x="4857750" y="5487988"/>
          <p14:tracePt t="102862" x="4903788" y="5451475"/>
          <p14:tracePt t="102877" x="4922838" y="5451475"/>
          <p14:tracePt t="102894" x="4949825" y="5451475"/>
          <p14:tracePt t="102918" x="4959350" y="5451475"/>
          <p14:tracePt t="102947" x="4968875" y="5451475"/>
          <p14:tracePt t="102955" x="4986338" y="5451475"/>
          <p14:tracePt t="102963" x="5005388" y="5478463"/>
          <p14:tracePt t="102978" x="5041900" y="5543550"/>
          <p14:tracePt t="102995" x="5095875" y="5689600"/>
          <p14:tracePt t="103012" x="5132388" y="5889625"/>
          <p14:tracePt t="103027" x="5141913" y="5981700"/>
          <p14:tracePt t="103044" x="5141913" y="6072188"/>
          <p14:tracePt t="103063" x="5122863" y="6181725"/>
          <p14:tracePt t="103080" x="5078413" y="6237288"/>
          <p14:tracePt t="103083" x="5032375" y="6264275"/>
          <p14:tracePt t="103096" x="4986338" y="6319838"/>
          <p14:tracePt t="103097" x="4949825" y="6346825"/>
          <p14:tracePt t="103112" x="4857750" y="6419850"/>
          <p14:tracePt t="103132" x="4740275" y="6483350"/>
          <p14:tracePt t="103144" x="4703763" y="6502400"/>
          <p14:tracePt t="103161" x="4675188" y="6529388"/>
          <p14:tracePt t="103163" x="4667250" y="6529388"/>
          <p14:tracePt t="103178" x="4648200" y="6529388"/>
          <p14:tracePt t="103194" x="4638675" y="6538913"/>
          <p14:tracePt t="103226" x="4621213" y="6519863"/>
          <p14:tracePt t="103232" x="4602163" y="6456363"/>
          <p14:tracePt t="103245" x="4602163" y="6373813"/>
          <p14:tracePt t="103247" x="4602163" y="6319838"/>
          <p14:tracePt t="103261" x="4611688" y="6227763"/>
          <p14:tracePt t="103263" x="4638675" y="6145213"/>
          <p14:tracePt t="103278" x="4675188" y="5972175"/>
          <p14:tracePt t="103294" x="4740275" y="5835650"/>
          <p14:tracePt t="103312" x="4932363" y="5616575"/>
          <p14:tracePt t="103329" x="5041900" y="5524500"/>
          <p14:tracePt t="103332" x="5078413" y="5497513"/>
          <p14:tracePt t="103346" x="5187950" y="5424488"/>
          <p14:tracePt t="103362" x="5251450" y="5387975"/>
          <p14:tracePt t="103382" x="5324475" y="5368925"/>
          <p14:tracePt t="103384" x="5341938" y="5360988"/>
          <p14:tracePt t="103394" x="5378450" y="5360988"/>
          <p14:tracePt t="103412" x="5407025" y="5360988"/>
          <p14:tracePt t="103428" x="5443538" y="5360988"/>
          <p14:tracePt t="103444" x="5507038" y="5405438"/>
          <p14:tracePt t="103460" x="5634038" y="5624513"/>
          <p14:tracePt t="103477" x="5689600" y="5835650"/>
          <p14:tracePt t="103495" x="5708650" y="6027738"/>
          <p14:tracePt t="103511" x="5708650" y="6118225"/>
          <p14:tracePt t="103513" x="5708650" y="6164263"/>
          <p14:tracePt t="103527" x="5680075" y="6246813"/>
          <p14:tracePt t="103544" x="5589588" y="6383338"/>
          <p14:tracePt t="103562" x="5341938" y="6575425"/>
          <p14:tracePt t="103580" x="5195888" y="6656388"/>
          <p14:tracePt t="103584" x="5114925" y="6684963"/>
          <p14:tracePt t="103598" x="5032375" y="6702425"/>
          <p14:tracePt t="103613" x="4968875" y="6702425"/>
          <p14:tracePt t="103631" x="4922838" y="6702425"/>
          <p14:tracePt t="103634" x="4913313" y="6702425"/>
          <p14:tracePt t="103647" x="4903788" y="6702425"/>
          <p14:tracePt t="103661" x="4886325" y="6692900"/>
          <p14:tracePt t="103677" x="4849813" y="6629400"/>
          <p14:tracePt t="103694" x="4867275" y="6510338"/>
          <p14:tracePt t="103710" x="4922838" y="6364288"/>
          <p14:tracePt t="103727" x="4995863" y="6283325"/>
          <p14:tracePt t="103744" x="5032375" y="6246813"/>
          <p14:tracePt t="103761" x="5095875" y="6191250"/>
          <p14:tracePt t="103778" x="5178425" y="6173788"/>
          <p14:tracePt t="103796" x="5334000" y="6200775"/>
          <p14:tracePt t="103812" x="5443538" y="6254750"/>
          <p14:tracePt t="103830" x="5534025" y="6319838"/>
          <p14:tracePt t="103833" x="5580063" y="6346825"/>
          <p14:tracePt t="103846" x="5680075" y="6410325"/>
          <p14:tracePt t="103862" x="5726113" y="6456363"/>
          <p14:tracePt t="103882" x="5781675" y="6502400"/>
          <p14:tracePt t="103885" x="5799138" y="6519863"/>
          <p14:tracePt t="103889" x="5818188" y="6546850"/>
          <p14:tracePt t="103897" x="5835650" y="6565900"/>
          <p14:tracePt t="103913" x="5891213" y="6602413"/>
          <p14:tracePt t="103929" x="5899150" y="6611938"/>
          <p14:tracePt t="103932" x="5908675" y="6619875"/>
          <p14:tracePt t="103947" x="5945188" y="6656388"/>
          <p14:tracePt t="103963" x="6000750" y="6684963"/>
          <p14:tracePt t="103979" x="6045200" y="6721475"/>
          <p14:tracePt t="103983" x="6110288" y="6748463"/>
          <p14:tracePt t="103994" x="6127750" y="6757988"/>
          <p14:tracePt t="104013" x="6200775" y="6794500"/>
          <p14:tracePt t="104018" x="6210300" y="6794500"/>
          <p14:tracePt t="104027" x="6219825" y="6794500"/>
          <p14:tracePt t="104047" x="6237288" y="6802438"/>
          <p14:tracePt t="104091" x="6256338" y="6802438"/>
          <p14:tracePt t="104125" x="6264275" y="6802438"/>
          <p14:tracePt t="104156" x="6273800" y="6802438"/>
          <p14:tracePt t="104182" x="6283325" y="6802438"/>
          <p14:tracePt t="104203" x="6292850" y="6802438"/>
          <p14:tracePt t="104217" x="6300788" y="6802438"/>
          <p14:tracePt t="104269" x="6310313" y="6802438"/>
          <p14:tracePt t="104297" x="6319838" y="6802438"/>
          <p14:tracePt t="107596" x="6329363" y="6784975"/>
          <p14:tracePt t="107602" x="6329363" y="6775450"/>
          <p14:tracePt t="107611" x="6337300" y="6765925"/>
          <p14:tracePt t="107631" x="6346825" y="6748463"/>
          <p14:tracePt t="107643" x="6356350" y="6748463"/>
          <p14:tracePt t="107661" x="6356350" y="6738938"/>
          <p14:tracePt t="107690" x="6356350" y="6721475"/>
          <p14:tracePt t="107724" x="6356350" y="6711950"/>
          <p14:tracePt t="107753" x="6365875" y="6711950"/>
          <p14:tracePt t="107760" x="6365875" y="6702425"/>
          <p14:tracePt t="107766" x="6365875" y="6692900"/>
          <p14:tracePt t="107776" x="6365875" y="6684963"/>
          <p14:tracePt t="107793" x="6373813" y="6675438"/>
          <p14:tracePt t="107813" x="6383338" y="6638925"/>
          <p14:tracePt t="107828" x="6383338" y="6629400"/>
          <p14:tracePt t="107831" x="6383338" y="6619875"/>
          <p14:tracePt t="107852" x="6402388" y="6611938"/>
          <p14:tracePt t="107862" x="6402388" y="6602413"/>
          <p14:tracePt t="107879" x="6410325" y="6575425"/>
          <p14:tracePt t="107881" x="6419850" y="6546850"/>
          <p14:tracePt t="107892" x="6429375" y="6519863"/>
          <p14:tracePt t="107910" x="6446838" y="6456363"/>
          <p14:tracePt t="107926" x="6465888" y="6429375"/>
          <p14:tracePt t="107943" x="6475413" y="6400800"/>
          <p14:tracePt t="107960" x="6502400" y="6356350"/>
          <p14:tracePt t="107976" x="6511925" y="6346825"/>
          <p14:tracePt t="107993" x="6511925" y="6327775"/>
          <p14:tracePt t="108010" x="6538913" y="6291263"/>
          <p14:tracePt t="108026" x="6557963" y="6273800"/>
          <p14:tracePt t="108043" x="6575425" y="6254750"/>
          <p14:tracePt t="108061" x="6575425" y="6246813"/>
          <p14:tracePt t="108078" x="6575425" y="6237288"/>
          <p14:tracePt t="108096" x="6584950" y="6218238"/>
          <p14:tracePt t="108116" x="6584950" y="6200775"/>
          <p14:tracePt t="108129" x="6594475" y="6200775"/>
          <p14:tracePt t="108166" x="6594475" y="6191250"/>
          <p14:tracePt t="108194" x="6594475" y="6181725"/>
          <p14:tracePt t="108225" x="6602413" y="6173788"/>
          <p14:tracePt t="108231" x="6611938" y="6164263"/>
          <p14:tracePt t="108243" x="6611938" y="6154738"/>
          <p14:tracePt t="108259" x="6621463" y="6127750"/>
          <p14:tracePt t="108282" x="6621463" y="6118225"/>
          <p14:tracePt t="108303" x="6621463" y="6108700"/>
          <p14:tracePt t="108330" x="6621463" y="6100763"/>
          <p14:tracePt t="108366" x="6621463" y="6091238"/>
          <p14:tracePt t="108438" x="6621463" y="6081713"/>
          <p14:tracePt t="108510" x="6621463" y="6072188"/>
          <p14:tracePt t="108595" x="6630988" y="6072188"/>
          <p14:tracePt t="108610" x="6638925" y="6072188"/>
          <p14:tracePt t="108616" x="6648450" y="6072188"/>
          <p14:tracePt t="108630" x="6657975" y="6072188"/>
          <p14:tracePt t="108632" x="6667500" y="6072188"/>
          <p14:tracePt t="108645" x="6675438" y="6072188"/>
          <p14:tracePt t="108661" x="6684963" y="6072188"/>
          <p14:tracePt t="108677" x="6694488" y="6072188"/>
          <p14:tracePt t="108680" x="6704013" y="6072188"/>
          <p14:tracePt t="108696" x="6731000" y="6072188"/>
          <p14:tracePt t="108712" x="6748463" y="6072188"/>
          <p14:tracePt t="108727" x="6767513" y="6072188"/>
          <p14:tracePt t="108743" x="6777038" y="6072188"/>
          <p14:tracePt t="108760" x="6784975" y="6072188"/>
          <p14:tracePt t="108763" x="6794500" y="6072188"/>
          <p14:tracePt t="108776" x="6813550" y="6072188"/>
          <p14:tracePt t="108793" x="6831013" y="6072188"/>
          <p14:tracePt t="108810" x="6840538" y="6072188"/>
          <p14:tracePt t="108827" x="6850063" y="6072188"/>
          <p14:tracePt t="108845" x="6858000" y="6072188"/>
          <p14:tracePt t="108874" x="6867525" y="6072188"/>
          <p14:tracePt t="108911" x="6877050" y="6072188"/>
          <p14:tracePt t="108974" x="6867525" y="6072188"/>
          <p14:tracePt t="108981" x="6858000" y="6072188"/>
          <p14:tracePt t="108995" x="6831013" y="6081713"/>
          <p14:tracePt t="109009" x="6831013" y="6091238"/>
          <p14:tracePt t="109012" x="6804025" y="6100763"/>
          <p14:tracePt t="109026" x="6777038" y="6118225"/>
          <p14:tracePt t="109042" x="6757988" y="6137275"/>
          <p14:tracePt t="109060" x="6740525" y="6137275"/>
          <p14:tracePt t="109061" x="6731000" y="6137275"/>
          <p14:tracePt t="109077" x="6731000" y="6145213"/>
          <p14:tracePt t="109096" x="6721475" y="6145213"/>
          <p14:tracePt t="109111" x="6721475" y="6154738"/>
          <p14:tracePt t="109130" x="6711950" y="6154738"/>
          <p14:tracePt t="109132" x="6711950" y="6164263"/>
          <p14:tracePt t="109145" x="6694488" y="6173788"/>
          <p14:tracePt t="109162" x="6675438" y="6181725"/>
          <p14:tracePt t="109178" x="6675438" y="6191250"/>
          <p14:tracePt t="109195" x="6675438" y="6200775"/>
          <p14:tracePt t="109211" x="6675438" y="6218238"/>
          <p14:tracePt t="109228" x="6667500" y="6218238"/>
          <p14:tracePt t="109244" x="6667500" y="6227763"/>
          <p14:tracePt t="109262" x="6657975" y="6227763"/>
          <p14:tracePt t="109331" x="6657975" y="6237288"/>
          <p14:tracePt t="109384" x="6657975" y="6246813"/>
          <p14:tracePt t="109488" x="6657975" y="6254750"/>
          <p14:tracePt t="109503" x="6657975" y="6264275"/>
          <p14:tracePt t="109516" x="6657975" y="6273800"/>
          <p14:tracePt t="109560" x="6667500" y="6273800"/>
          <p14:tracePt t="109639" x="6675438" y="6273800"/>
          <p14:tracePt t="109917" x="6675438" y="6283325"/>
          <p14:tracePt t="109923" x="6657975" y="6300788"/>
          <p14:tracePt t="109931" x="6657975" y="6310313"/>
          <p14:tracePt t="109945" x="6638925" y="6356350"/>
          <p14:tracePt t="109962" x="6630988" y="6383338"/>
          <p14:tracePt t="109980" x="6611938" y="6429375"/>
          <p14:tracePt t="109982" x="6611938" y="6446838"/>
          <p14:tracePt t="109995" x="6611938" y="6456363"/>
          <p14:tracePt t="109996" x="6602413" y="6483350"/>
          <p14:tracePt t="110011" x="6602413" y="6492875"/>
          <p14:tracePt t="110026" x="6594475" y="6519863"/>
          <p14:tracePt t="110042" x="6594475" y="6538913"/>
          <p14:tracePt t="110059" x="6594475" y="6556375"/>
          <p14:tracePt t="110076" x="6594475" y="6575425"/>
          <p14:tracePt t="110095" x="6594475" y="6611938"/>
          <p14:tracePt t="110109" x="6594475" y="6619875"/>
          <p14:tracePt t="110129" x="6594475" y="6629400"/>
          <p14:tracePt t="110132" x="6594475" y="6638925"/>
          <p14:tracePt t="110162" x="6594475" y="6648450"/>
          <p14:tracePt t="110196" x="6594475" y="6656388"/>
          <p14:tracePt t="110231" x="6594475" y="6665913"/>
          <p14:tracePt t="110245" x="6594475" y="6675438"/>
          <p14:tracePt t="110260" x="6594475" y="6684963"/>
          <p14:tracePt t="110265" x="6594475" y="6692900"/>
          <p14:tracePt t="110276" x="6602413" y="6692900"/>
          <p14:tracePt t="110292" x="6611938" y="6702425"/>
          <p14:tracePt t="110310" x="6638925" y="6711950"/>
          <p14:tracePt t="110327" x="6657975" y="6711950"/>
          <p14:tracePt t="110330" x="6667500" y="6721475"/>
          <p14:tracePt t="110345" x="6684963" y="6721475"/>
          <p14:tracePt t="110365" x="6694488" y="6721475"/>
          <p14:tracePt t="110380" x="6704013" y="6721475"/>
          <p14:tracePt t="110382" x="6711950" y="6721475"/>
          <p14:tracePt t="110395" x="6740525" y="6721475"/>
          <p14:tracePt t="110410" x="6757988" y="6721475"/>
          <p14:tracePt t="110425" x="6767513" y="6721475"/>
          <p14:tracePt t="110452" x="6777038" y="6721475"/>
          <p14:tracePt t="110489" x="6784975" y="6721475"/>
          <p14:tracePt t="110602" x="6777038" y="6721475"/>
          <p14:tracePt t="110610" x="6767513" y="6721475"/>
          <p14:tracePt t="110615" x="6757988" y="6721475"/>
          <p14:tracePt t="110628" x="6748463" y="6721475"/>
          <p14:tracePt t="110631" x="6731000" y="6721475"/>
          <p14:tracePt t="110645" x="6721475" y="6721475"/>
          <p14:tracePt t="110660" x="6711950" y="6721475"/>
          <p14:tracePt t="110662" x="6704013" y="6721475"/>
          <p14:tracePt t="110676" x="6694488" y="6721475"/>
          <p14:tracePt t="110701" x="6684963" y="6721475"/>
          <p14:tracePt t="110730" x="6675438" y="6721475"/>
          <p14:tracePt t="111088" x="6684963" y="6721475"/>
          <p14:tracePt t="111095" x="6704013" y="6721475"/>
          <p14:tracePt t="111102" x="6731000" y="6721475"/>
          <p14:tracePt t="111112" x="6748463" y="6721475"/>
          <p14:tracePt t="111116" x="6767513" y="6721475"/>
          <p14:tracePt t="111126" x="6784975" y="6721475"/>
          <p14:tracePt t="111142" x="6858000" y="6711950"/>
          <p14:tracePt t="111160" x="6904038" y="6702425"/>
          <p14:tracePt t="111176" x="6959600" y="6702425"/>
          <p14:tracePt t="111193" x="6986588" y="6702425"/>
          <p14:tracePt t="111209" x="7004050" y="6702425"/>
          <p14:tracePt t="111225" x="7013575" y="6702425"/>
          <p14:tracePt t="111244" x="7023100" y="6702425"/>
          <p14:tracePt t="111274" x="7032625" y="6702425"/>
          <p14:tracePt t="111374" x="7004050" y="6702425"/>
          <p14:tracePt t="111380" x="6977063" y="6702425"/>
          <p14:tracePt t="111393" x="6950075" y="6702425"/>
          <p14:tracePt t="111410" x="6894513" y="6702425"/>
          <p14:tracePt t="111412" x="6877050" y="6702425"/>
          <p14:tracePt t="111425" x="6840538" y="6702425"/>
          <p14:tracePt t="111442" x="6813550" y="6702425"/>
          <p14:tracePt t="111459" x="6794500" y="6702425"/>
          <p14:tracePt t="111461" x="6784975" y="6702425"/>
          <p14:tracePt t="111475" x="6777038" y="6702425"/>
          <p14:tracePt t="111501" x="6767513" y="6702425"/>
          <p14:tracePt t="111566" x="6777038" y="6702425"/>
          <p14:tracePt t="111573" x="6794500" y="6702425"/>
          <p14:tracePt t="111580" x="6867525" y="6721475"/>
          <p14:tracePt t="111593" x="6967538" y="6738938"/>
          <p14:tracePt t="111609" x="7086600" y="6765925"/>
          <p14:tracePt t="111627" x="7186613" y="6775450"/>
          <p14:tracePt t="111630" x="7215188" y="6784975"/>
          <p14:tracePt t="111643" x="7242175" y="6794500"/>
          <p14:tracePt t="111645" x="7259638" y="6794500"/>
          <p14:tracePt t="111659" x="7278688" y="6794500"/>
          <p14:tracePt t="111660" x="7296150" y="6794500"/>
          <p14:tracePt t="111676" x="7315200" y="6794500"/>
          <p14:tracePt t="111738" x="7324725" y="6794500"/>
          <p14:tracePt t="111809" x="7288213" y="6794500"/>
          <p14:tracePt t="111816" x="7251700" y="6794500"/>
          <p14:tracePt t="111825" x="7196138" y="6794500"/>
          <p14:tracePt t="111844" x="7086600" y="6794500"/>
          <p14:tracePt t="111859" x="7023100" y="6794500"/>
          <p14:tracePt t="111878" x="6996113" y="6794500"/>
          <p14:tracePt t="111880" x="6977063" y="6794500"/>
          <p14:tracePt t="111892" x="6967538" y="6794500"/>
          <p14:tracePt t="111909" x="6950075" y="6794500"/>
          <p14:tracePt t="111926" x="6931025" y="6794500"/>
          <p14:tracePt t="111942" x="6923088" y="6794500"/>
          <p14:tracePt t="111972" x="6913563" y="6794500"/>
          <p14:tracePt t="112029" x="6923088" y="6794500"/>
          <p14:tracePt t="112036" x="6940550" y="6794500"/>
          <p14:tracePt t="112044" x="6959600" y="6794500"/>
          <p14:tracePt t="112059" x="6967538" y="6794500"/>
          <p14:tracePt t="112075" x="6996113" y="6794500"/>
          <p14:tracePt t="112092" x="7004050" y="6794500"/>
          <p14:tracePt t="112108" x="7013575" y="6794500"/>
          <p14:tracePt t="112136" x="7023100" y="6794500"/>
          <p14:tracePt t="112165" x="7032625" y="6794500"/>
          <p14:tracePt t="112301" x="7032625" y="6802438"/>
          <p14:tracePt t="112372" x="7032625" y="681196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84F17-E995-D50D-CD02-77F789D4B54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BE2D589-CF5E-2A18-77F7-FDB1362804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EFD5301-9841-6AC3-7826-EB582FF623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4ED785E-C5B9-CA4C-06E2-F0370956DFC8}"/>
              </a:ext>
            </a:extLst>
          </p:cNvPr>
          <p:cNvSpPr txBox="1"/>
          <p:nvPr/>
        </p:nvSpPr>
        <p:spPr>
          <a:xfrm>
            <a:off x="510140" y="629165"/>
            <a:ext cx="11405936" cy="4247317"/>
          </a:xfrm>
          <a:prstGeom prst="rect">
            <a:avLst/>
          </a:prstGeom>
          <a:noFill/>
        </p:spPr>
        <p:txBody>
          <a:bodyPr wrap="square" rtlCol="0">
            <a:spAutoFit/>
          </a:bodyPr>
          <a:lstStyle/>
          <a:p>
            <a:pPr algn="just"/>
            <a:r>
              <a:rPr lang="en-US" b="1" dirty="0">
                <a:latin typeface="Alexandria"/>
                <a:cs typeface="Times New Roman" panose="02020603050405020304" pitchFamily="18" charset="0"/>
              </a:rPr>
              <a:t>Income from Operations</a:t>
            </a:r>
          </a:p>
          <a:p>
            <a:pPr algn="just"/>
            <a:r>
              <a:rPr lang="en-US" dirty="0">
                <a:latin typeface="Alexandria"/>
                <a:cs typeface="Times New Roman" panose="02020603050405020304" pitchFamily="18" charset="0"/>
              </a:rPr>
              <a:t>Gross profit is a very helpful measure, but it is only the first of several provided by the income statement. After gross profit is calculated, other operating expenses are deducted in order to calculate the firm’s income from operations, also commonly called operating income. Common operating costs found in this section include building rent and utilities, property taxes, wages and salaries, and other overhead costs. In Figure 5.3, we can see Clear Lake’s operating expenses. To sell its hunting and fishing equipment in the current year, Clear Lake Sporting Goods paid rent for its building ($5,500) and utilities for its retail and warehouse spaces ($2,500); recorded depreciation on equipment, buildings, and store furnishings (shelves, racks, etc.) ($3,600); and paid salaries to its indirect employees in accounting, purchasing, and human resources ($5,400). The company’s operating expenses are deducted from gross profit to arrive at operating income  ($ 60,000- $5,500 – 3.600 – 2,500 = $43,000)</a:t>
            </a:r>
          </a:p>
          <a:p>
            <a:pPr algn="just"/>
            <a:r>
              <a:rPr lang="en-US" dirty="0">
                <a:latin typeface="Alexandria"/>
                <a:cs typeface="Times New Roman" panose="02020603050405020304" pitchFamily="18" charset="0"/>
              </a:rPr>
              <a:t>While gross profit reflects only how profitable the firm was in making its core product, operating income reflects how profitable the firm’s daily operations were as a whole. This still does not include other miscellaneous items outside the scope of a firm’s normal business. Just as the name implies, it shows income from the core operations of the firm.</a:t>
            </a:r>
          </a:p>
          <a:p>
            <a:pPr algn="just"/>
            <a:endParaRPr lang="en-US" dirty="0">
              <a:latin typeface="Alexandria"/>
              <a:cs typeface="Times New Roman" panose="02020603050405020304" pitchFamily="18" charset="0"/>
            </a:endParaRPr>
          </a:p>
          <a:p>
            <a:pPr algn="just"/>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C3D33C60-7501-2B9B-17D9-489DE9D1B5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1" name="TextBox 10">
            <a:extLst>
              <a:ext uri="{FF2B5EF4-FFF2-40B4-BE49-F238E27FC236}">
                <a16:creationId xmlns:a16="http://schemas.microsoft.com/office/drawing/2014/main" id="{B8078C71-03C3-1FE2-9CD1-B76557C421EF}"/>
              </a:ext>
            </a:extLst>
          </p:cNvPr>
          <p:cNvSpPr txBox="1"/>
          <p:nvPr/>
        </p:nvSpPr>
        <p:spPr>
          <a:xfrm>
            <a:off x="6889282" y="6207549"/>
            <a:ext cx="6097604" cy="369332"/>
          </a:xfrm>
          <a:prstGeom prst="rect">
            <a:avLst/>
          </a:prstGeom>
          <a:noFill/>
        </p:spPr>
        <p:txBody>
          <a:bodyPr wrap="square">
            <a:spAutoFit/>
          </a:bodyPr>
          <a:lstStyle/>
          <a:p>
            <a:pPr algn="ctr"/>
            <a:r>
              <a:rPr lang="en-US" sz="1800" b="1" dirty="0"/>
              <a:t>https://midocean.edu.km</a:t>
            </a:r>
          </a:p>
        </p:txBody>
      </p:sp>
      <p:pic>
        <p:nvPicPr>
          <p:cNvPr id="12" name="Picture 11">
            <a:extLst>
              <a:ext uri="{FF2B5EF4-FFF2-40B4-BE49-F238E27FC236}">
                <a16:creationId xmlns:a16="http://schemas.microsoft.com/office/drawing/2014/main" id="{A961ED0F-F54C-19EC-2DF3-6E9FA98E13FC}"/>
              </a:ext>
            </a:extLst>
          </p:cNvPr>
          <p:cNvPicPr>
            <a:picLocks noChangeAspect="1"/>
          </p:cNvPicPr>
          <p:nvPr/>
        </p:nvPicPr>
        <p:blipFill>
          <a:blip r:embed="rId4"/>
          <a:stretch>
            <a:fillRect/>
          </a:stretch>
        </p:blipFill>
        <p:spPr>
          <a:xfrm>
            <a:off x="2338939" y="4352164"/>
            <a:ext cx="4931630" cy="2379703"/>
          </a:xfrm>
          <a:prstGeom prst="rect">
            <a:avLst/>
          </a:prstGeom>
        </p:spPr>
      </p:pic>
    </p:spTree>
    <p:extLst>
      <p:ext uri="{BB962C8B-B14F-4D97-AF65-F5344CB8AC3E}">
        <p14:creationId xmlns:p14="http://schemas.microsoft.com/office/powerpoint/2010/main" val="13912235"/>
      </p:ext>
    </p:extLst>
  </p:cSld>
  <p:clrMapOvr>
    <a:masterClrMapping/>
  </p:clrMapOvr>
  <mc:AlternateContent xmlns:mc="http://schemas.openxmlformats.org/markup-compatibility/2006" xmlns:p14="http://schemas.microsoft.com/office/powerpoint/2010/main">
    <mc:Choice Requires="p14">
      <p:transition spd="slow" p14:dur="2000" advTm="204616"/>
    </mc:Choice>
    <mc:Fallback xmlns="">
      <p:transition spd="slow" advTm="20461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1B491-2E10-D865-9E26-C701C75C4AD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CCAA39D-D8CC-753D-38EF-8AAD6E429BF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33F5BA2-916B-5554-D350-E70B213E37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A459735-C6FE-6988-5E85-E7546312EB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83DFFD6A-9F3E-0DF3-8A38-9FE270A89B1B}"/>
              </a:ext>
            </a:extLst>
          </p:cNvPr>
          <p:cNvSpPr txBox="1"/>
          <p:nvPr/>
        </p:nvSpPr>
        <p:spPr>
          <a:xfrm>
            <a:off x="6409280" y="6274553"/>
            <a:ext cx="6097604" cy="369332"/>
          </a:xfrm>
          <a:prstGeom prst="rect">
            <a:avLst/>
          </a:prstGeom>
          <a:noFill/>
        </p:spPr>
        <p:txBody>
          <a:bodyPr wrap="square">
            <a:spAutoFit/>
          </a:bodyPr>
          <a:lstStyle/>
          <a:p>
            <a:pPr algn="ctr"/>
            <a:r>
              <a:rPr lang="en-US" sz="1800" b="1" dirty="0"/>
              <a:t>https://midocean.edu.km</a:t>
            </a:r>
          </a:p>
        </p:txBody>
      </p:sp>
      <p:pic>
        <p:nvPicPr>
          <p:cNvPr id="7" name="Picture 6">
            <a:extLst>
              <a:ext uri="{FF2B5EF4-FFF2-40B4-BE49-F238E27FC236}">
                <a16:creationId xmlns:a16="http://schemas.microsoft.com/office/drawing/2014/main" id="{43C8542E-E21A-58F4-D3BA-D8C8824A72A4}"/>
              </a:ext>
            </a:extLst>
          </p:cNvPr>
          <p:cNvPicPr>
            <a:picLocks noChangeAspect="1"/>
          </p:cNvPicPr>
          <p:nvPr/>
        </p:nvPicPr>
        <p:blipFill>
          <a:blip r:embed="rId4"/>
          <a:stretch>
            <a:fillRect/>
          </a:stretch>
        </p:blipFill>
        <p:spPr>
          <a:xfrm>
            <a:off x="799361" y="1280061"/>
            <a:ext cx="10593278" cy="4369868"/>
          </a:xfrm>
          <a:prstGeom prst="rect">
            <a:avLst/>
          </a:prstGeom>
        </p:spPr>
      </p:pic>
    </p:spTree>
    <p:extLst>
      <p:ext uri="{BB962C8B-B14F-4D97-AF65-F5344CB8AC3E}">
        <p14:creationId xmlns:p14="http://schemas.microsoft.com/office/powerpoint/2010/main" val="2829908321"/>
      </p:ext>
    </p:extLst>
  </p:cSld>
  <p:clrMapOvr>
    <a:masterClrMapping/>
  </p:clrMapOvr>
  <mc:AlternateContent xmlns:mc="http://schemas.openxmlformats.org/markup-compatibility/2006" xmlns:p14="http://schemas.microsoft.com/office/powerpoint/2010/main">
    <mc:Choice Requires="p14">
      <p:transition spd="slow" p14:dur="2000" advTm="176948"/>
    </mc:Choice>
    <mc:Fallback xmlns="">
      <p:transition spd="slow" advTm="17694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B19732-1541-9DBC-3B0A-791946F675A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A4113DF-5398-638F-10A2-8A9DDEA111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607D0CA1-3F11-09DA-1DC7-A7B219A25D5F}"/>
              </a:ext>
            </a:extLst>
          </p:cNvPr>
          <p:cNvSpPr txBox="1"/>
          <p:nvPr/>
        </p:nvSpPr>
        <p:spPr>
          <a:xfrm>
            <a:off x="2509905" y="2669329"/>
            <a:ext cx="7798750" cy="1569660"/>
          </a:xfrm>
          <a:prstGeom prst="rect">
            <a:avLst/>
          </a:prstGeom>
          <a:noFill/>
        </p:spPr>
        <p:txBody>
          <a:bodyPr wrap="square" rtlCol="0">
            <a:spAutoFit/>
          </a:bodyPr>
          <a:lstStyle/>
          <a:p>
            <a:pPr algn="ctr"/>
            <a:r>
              <a:rPr lang="en-US" sz="4800" b="1" dirty="0">
                <a:solidFill>
                  <a:srgbClr val="00B0F0"/>
                </a:solidFill>
                <a:latin typeface="Alexandria"/>
                <a:cs typeface="Times New Roman" panose="02020603050405020304" pitchFamily="18" charset="0"/>
              </a:rPr>
              <a:t>Net Income</a:t>
            </a:r>
          </a:p>
          <a:p>
            <a:endParaRPr lang="en-US" sz="48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B772AF55-A618-56BA-B533-6DA960780E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FA216581-10D0-05DF-B371-AAA2736F37F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45A7639A-350D-20E7-1245-702E6C8FA0C4}"/>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4DAFCE2-1D9A-4CDD-9012-6ADF5CA99D64}"/>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9B7BBBDC-91C2-8AC3-EFCB-AC9F87E70491}"/>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D6DFF7F9-1AC0-D2CD-0A59-E4F2688B38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12DA123D-1AED-D7AA-51A0-FCF704250BB6}"/>
              </a:ext>
            </a:extLst>
          </p:cNvPr>
          <p:cNvSpPr txBox="1"/>
          <p:nvPr/>
        </p:nvSpPr>
        <p:spPr>
          <a:xfrm>
            <a:off x="6523522" y="6089887"/>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593210786"/>
      </p:ext>
    </p:extLst>
  </p:cSld>
  <p:clrMapOvr>
    <a:masterClrMapping/>
  </p:clrMapOvr>
  <mc:AlternateContent xmlns:mc="http://schemas.openxmlformats.org/markup-compatibility/2006" xmlns:p14="http://schemas.microsoft.com/office/powerpoint/2010/main">
    <mc:Choice Requires="p14">
      <p:transition spd="slow" p14:dur="2000" advTm="73262"/>
    </mc:Choice>
    <mc:Fallback xmlns="">
      <p:transition spd="slow" advTm="7326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78FA6-4285-E661-CA33-567DC1FCEB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254F7A-2793-86B9-A508-286BED7578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3514009-2ECA-64A8-162B-263AD4E909C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519AE1C-6135-399D-5A7C-81621DDB0F99}"/>
              </a:ext>
            </a:extLst>
          </p:cNvPr>
          <p:cNvSpPr txBox="1"/>
          <p:nvPr/>
        </p:nvSpPr>
        <p:spPr>
          <a:xfrm>
            <a:off x="385010" y="1120676"/>
            <a:ext cx="6314173" cy="4924425"/>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we move on to net income, or what is commonly referred to as the bottom line. Net income (or loss) reflects the net impact of all financial transactions for the firm, including those that are caused by events outside the normal course of business. The most common items deducted from operating income to arrive at net income include interest expense, gains/losses, and income tax expense. Remember, gains and losses are those that result from unusual transactions outside the normal course of business. Examples include selling a piece of old equipment or a loss on retiring debt.</a:t>
            </a:r>
          </a:p>
          <a:p>
            <a:r>
              <a:rPr lang="en-US" sz="2000" dirty="0">
                <a:latin typeface="Alexandria"/>
                <a:cs typeface="Times New Roman" panose="02020603050405020304" pitchFamily="18" charset="0"/>
              </a:rPr>
              <a:t>We can see in Figure 5.4 that it has outstanding debt, so it incurred interest expense </a:t>
            </a:r>
            <a:r>
              <a:rPr lang="en-US" dirty="0"/>
              <a:t>of $2,000 in the current year and $3,000 the prior year. Since it recorded net income (not a loss), it must also record income tax expense of $6,000 in the current and $5,000 in the prior year.</a:t>
            </a:r>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5789C5EC-661D-2784-DE3B-A1AB71CC2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4" name="TextBox 13">
            <a:extLst>
              <a:ext uri="{FF2B5EF4-FFF2-40B4-BE49-F238E27FC236}">
                <a16:creationId xmlns:a16="http://schemas.microsoft.com/office/drawing/2014/main" id="{BBA54915-F8E1-ADB0-5271-373F1F75D29C}"/>
              </a:ext>
            </a:extLst>
          </p:cNvPr>
          <p:cNvSpPr txBox="1"/>
          <p:nvPr/>
        </p:nvSpPr>
        <p:spPr>
          <a:xfrm>
            <a:off x="5917966" y="6397674"/>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06E99F4F-F64C-4D16-C4D7-B2144B7A30A7}"/>
              </a:ext>
            </a:extLst>
          </p:cNvPr>
          <p:cNvPicPr>
            <a:picLocks noChangeAspect="1"/>
          </p:cNvPicPr>
          <p:nvPr/>
        </p:nvPicPr>
        <p:blipFill>
          <a:blip r:embed="rId4"/>
          <a:stretch>
            <a:fillRect/>
          </a:stretch>
        </p:blipFill>
        <p:spPr>
          <a:xfrm>
            <a:off x="7026443" y="993654"/>
            <a:ext cx="4989128" cy="5130419"/>
          </a:xfrm>
          <a:prstGeom prst="rect">
            <a:avLst/>
          </a:prstGeom>
        </p:spPr>
      </p:pic>
    </p:spTree>
    <p:extLst>
      <p:ext uri="{BB962C8B-B14F-4D97-AF65-F5344CB8AC3E}">
        <p14:creationId xmlns:p14="http://schemas.microsoft.com/office/powerpoint/2010/main" val="3591678125"/>
      </p:ext>
    </p:extLst>
  </p:cSld>
  <p:clrMapOvr>
    <a:masterClrMapping/>
  </p:clrMapOvr>
  <mc:AlternateContent xmlns:mc="http://schemas.openxmlformats.org/markup-compatibility/2006" xmlns:p14="http://schemas.microsoft.com/office/powerpoint/2010/main">
    <mc:Choice Requires="p14">
      <p:transition spd="slow" p14:dur="2000" advTm="312323"/>
    </mc:Choice>
    <mc:Fallback xmlns="">
      <p:transition spd="slow" advTm="31232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50A90-5E2A-B5C7-A023-79F65293808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38B5AA-4EC3-5589-7B89-19D275F361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56A9D6D-7779-40BE-D248-F13B6A076F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DAEAB9E-D023-8F61-B53A-56FB737E4882}"/>
              </a:ext>
            </a:extLst>
          </p:cNvPr>
          <p:cNvSpPr txBox="1"/>
          <p:nvPr/>
        </p:nvSpPr>
        <p:spPr>
          <a:xfrm>
            <a:off x="1491916" y="1382286"/>
            <a:ext cx="9423132" cy="3170099"/>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EBITDA (Earnings before Interest, Taxes, Depreciation, and Amortization) Now that we have a full income statement, we can look at another commonly used measure of financial performance called EBITDA. EBITDA stands for earnings before interest, taxes, depreciation, and amortization. Amortization is similar to depreciation. It is the spreading of the cost of an intangible asset over the course of its useful life. Intangible assets are long-term assets that lack physical substance, such as patents and copyrights. Since EBITDA removes noncash items from the net income equation, it is considered a useful measure in assessing the cash flows provided by operating activities. We will assess cash flows using the statement of cash flows and various other cash flow measures later in this chapter as well. As shown in Figure 5.5, company’ EBITDA in the prior year was</a:t>
            </a:r>
          </a:p>
        </p:txBody>
      </p:sp>
      <p:pic>
        <p:nvPicPr>
          <p:cNvPr id="6" name="Graphic 21">
            <a:extLst>
              <a:ext uri="{FF2B5EF4-FFF2-40B4-BE49-F238E27FC236}">
                <a16:creationId xmlns:a16="http://schemas.microsoft.com/office/drawing/2014/main" id="{988D29C7-46DB-A041-2A79-243D506B9F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4" name="TextBox 13">
            <a:extLst>
              <a:ext uri="{FF2B5EF4-FFF2-40B4-BE49-F238E27FC236}">
                <a16:creationId xmlns:a16="http://schemas.microsoft.com/office/drawing/2014/main" id="{414A2E06-8F90-09DC-3233-08EFF754BE33}"/>
              </a:ext>
            </a:extLst>
          </p:cNvPr>
          <p:cNvSpPr txBox="1"/>
          <p:nvPr/>
        </p:nvSpPr>
        <p:spPr>
          <a:xfrm>
            <a:off x="5917966" y="6397674"/>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55CEFD52-2357-0153-B0FA-F6250D0E172D}"/>
              </a:ext>
            </a:extLst>
          </p:cNvPr>
          <p:cNvPicPr>
            <a:picLocks noChangeAspect="1"/>
          </p:cNvPicPr>
          <p:nvPr/>
        </p:nvPicPr>
        <p:blipFill>
          <a:blip r:embed="rId4"/>
          <a:stretch>
            <a:fillRect/>
          </a:stretch>
        </p:blipFill>
        <p:spPr>
          <a:xfrm>
            <a:off x="1491916" y="4552385"/>
            <a:ext cx="8218513" cy="1305107"/>
          </a:xfrm>
          <a:prstGeom prst="rect">
            <a:avLst/>
          </a:prstGeom>
        </p:spPr>
      </p:pic>
    </p:spTree>
    <p:extLst>
      <p:ext uri="{BB962C8B-B14F-4D97-AF65-F5344CB8AC3E}">
        <p14:creationId xmlns:p14="http://schemas.microsoft.com/office/powerpoint/2010/main" val="4207377581"/>
      </p:ext>
    </p:extLst>
  </p:cSld>
  <p:clrMapOvr>
    <a:masterClrMapping/>
  </p:clrMapOvr>
  <mc:AlternateContent xmlns:mc="http://schemas.openxmlformats.org/markup-compatibility/2006" xmlns:p14="http://schemas.microsoft.com/office/powerpoint/2010/main">
    <mc:Choice Requires="p14">
      <p:transition spd="slow" p14:dur="2000" advTm="211984"/>
    </mc:Choice>
    <mc:Fallback xmlns="">
      <p:transition spd="slow" advTm="2119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4DA99-E7BA-24A9-EADA-FE9AEB41D47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BAB038F-4BC0-F304-480C-4C1A0FEF423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05A91D7-3AD7-957F-345E-CF7011BE71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03E25B9-9BEE-88AE-F1FB-F2F8F97BFA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4" name="TextBox 13">
            <a:extLst>
              <a:ext uri="{FF2B5EF4-FFF2-40B4-BE49-F238E27FC236}">
                <a16:creationId xmlns:a16="http://schemas.microsoft.com/office/drawing/2014/main" id="{71F7B8D1-1B15-5F65-033D-4CBA410F1F23}"/>
              </a:ext>
            </a:extLst>
          </p:cNvPr>
          <p:cNvSpPr txBox="1"/>
          <p:nvPr/>
        </p:nvSpPr>
        <p:spPr>
          <a:xfrm>
            <a:off x="5917966" y="6397674"/>
            <a:ext cx="6097604" cy="369332"/>
          </a:xfrm>
          <a:prstGeom prst="rect">
            <a:avLst/>
          </a:prstGeom>
          <a:noFill/>
        </p:spPr>
        <p:txBody>
          <a:bodyPr wrap="square">
            <a:spAutoFit/>
          </a:bodyPr>
          <a:lstStyle/>
          <a:p>
            <a:pPr algn="ctr"/>
            <a:r>
              <a:rPr lang="en-US" sz="1800" b="1" dirty="0"/>
              <a:t>https://midocean.edu.km</a:t>
            </a:r>
          </a:p>
        </p:txBody>
      </p:sp>
      <p:pic>
        <p:nvPicPr>
          <p:cNvPr id="5" name="Picture 4">
            <a:extLst>
              <a:ext uri="{FF2B5EF4-FFF2-40B4-BE49-F238E27FC236}">
                <a16:creationId xmlns:a16="http://schemas.microsoft.com/office/drawing/2014/main" id="{4162D794-5A67-A163-9085-68774586EE11}"/>
              </a:ext>
            </a:extLst>
          </p:cNvPr>
          <p:cNvPicPr>
            <a:picLocks noChangeAspect="1"/>
          </p:cNvPicPr>
          <p:nvPr/>
        </p:nvPicPr>
        <p:blipFill>
          <a:blip r:embed="rId4"/>
          <a:stretch>
            <a:fillRect/>
          </a:stretch>
        </p:blipFill>
        <p:spPr>
          <a:xfrm>
            <a:off x="2266711" y="1100098"/>
            <a:ext cx="6967959" cy="4826643"/>
          </a:xfrm>
          <a:prstGeom prst="rect">
            <a:avLst/>
          </a:prstGeom>
        </p:spPr>
      </p:pic>
    </p:spTree>
    <p:extLst>
      <p:ext uri="{BB962C8B-B14F-4D97-AF65-F5344CB8AC3E}">
        <p14:creationId xmlns:p14="http://schemas.microsoft.com/office/powerpoint/2010/main" val="1046631123"/>
      </p:ext>
    </p:extLst>
  </p:cSld>
  <p:clrMapOvr>
    <a:masterClrMapping/>
  </p:clrMapOvr>
  <mc:AlternateContent xmlns:mc="http://schemas.openxmlformats.org/markup-compatibility/2006" xmlns:p14="http://schemas.microsoft.com/office/powerpoint/2010/main">
    <mc:Choice Requires="p14">
      <p:transition spd="slow" p14:dur="2000" advTm="26531"/>
    </mc:Choice>
    <mc:Fallback xmlns="">
      <p:transition spd="slow" advTm="2653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73AB8-2E6E-6EF6-70C3-9BFC6585C87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E9B99DE-0EA8-83FB-6AD8-1FFD68D9AD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AFC8D45-7893-C255-33AA-F68BC8E6D092}"/>
              </a:ext>
            </a:extLst>
          </p:cNvPr>
          <p:cNvSpPr txBox="1"/>
          <p:nvPr/>
        </p:nvSpPr>
        <p:spPr>
          <a:xfrm>
            <a:off x="2509905" y="2669329"/>
            <a:ext cx="7798750" cy="1569660"/>
          </a:xfrm>
          <a:prstGeom prst="rect">
            <a:avLst/>
          </a:prstGeom>
          <a:noFill/>
        </p:spPr>
        <p:txBody>
          <a:bodyPr wrap="square" rtlCol="0">
            <a:spAutoFit/>
          </a:bodyPr>
          <a:lstStyle/>
          <a:p>
            <a:pPr algn="ctr"/>
            <a:r>
              <a:rPr lang="en-US" sz="4800" b="1" dirty="0">
                <a:solidFill>
                  <a:srgbClr val="00B0F0"/>
                </a:solidFill>
                <a:latin typeface="Alexandria"/>
                <a:cs typeface="Times New Roman" panose="02020603050405020304" pitchFamily="18" charset="0"/>
              </a:rPr>
              <a:t>The Balance Sheet</a:t>
            </a:r>
          </a:p>
          <a:p>
            <a:endParaRPr lang="en-US" sz="48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86D5B90D-3EDC-A3EB-1555-A114B79D05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52879CB-F6F9-B079-B697-479DA0550444}"/>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0A368575-B189-E3C9-7B77-B07800F54156}"/>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48DE7C9-D873-90B8-8F58-D26E09B0654B}"/>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44CADC9B-B6F1-1A14-9810-6006DE0BDD5B}"/>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EA281B5-8A12-5A41-831F-6F475C7195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E5CFC217-D5F7-C347-9EFC-E2BD58C6AD11}"/>
              </a:ext>
            </a:extLst>
          </p:cNvPr>
          <p:cNvSpPr txBox="1"/>
          <p:nvPr/>
        </p:nvSpPr>
        <p:spPr>
          <a:xfrm>
            <a:off x="6523522" y="6089887"/>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451628958"/>
      </p:ext>
    </p:extLst>
  </p:cSld>
  <p:clrMapOvr>
    <a:masterClrMapping/>
  </p:clrMapOvr>
  <mc:AlternateContent xmlns:mc="http://schemas.openxmlformats.org/markup-compatibility/2006" xmlns:p14="http://schemas.microsoft.com/office/powerpoint/2010/main">
    <mc:Choice Requires="p14">
      <p:transition spd="slow" p14:dur="2000" advTm="2401"/>
    </mc:Choice>
    <mc:Fallback xmlns="">
      <p:transition spd="slow" advTm="240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05170-0A7F-5D9B-70B9-EA4CE4C2F7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1747EF5-045A-6F71-2AE0-9D80D31B3A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E9A50AC-FFF8-C7C6-93AE-58EF3D21E0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D65CF05-F2AB-00FA-3846-FE69B66B9D30}"/>
              </a:ext>
            </a:extLst>
          </p:cNvPr>
          <p:cNvSpPr txBox="1"/>
          <p:nvPr/>
        </p:nvSpPr>
        <p:spPr>
          <a:xfrm>
            <a:off x="673769" y="1137583"/>
            <a:ext cx="9808143" cy="4708981"/>
          </a:xfrm>
          <a:prstGeom prst="rect">
            <a:avLst/>
          </a:prstGeom>
          <a:noFill/>
        </p:spPr>
        <p:txBody>
          <a:bodyPr wrap="square" rtlCol="0">
            <a:spAutoFit/>
          </a:bodyPr>
          <a:lstStyle/>
          <a:p>
            <a:pPr algn="just"/>
            <a:r>
              <a:rPr lang="en-US" sz="2000" b="1" dirty="0">
                <a:latin typeface="Alexandria"/>
                <a:cs typeface="Times New Roman" panose="02020603050405020304" pitchFamily="18" charset="0"/>
              </a:rPr>
              <a:t>The Accounting Equation and the Classified Balance Sheet </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Recall that the income statement shows the performance of a firm over the course of time. The classified balance sheet shows the financial state of a company as of a specific point in time. It is a key distinction between the two statements. The classified balance sheet is prepared in sections that align with the accounting equation. Remember, the accounting equation reflects the assets (items owned by the organization) and how they were obtained (by incurring liabilities or provided by owners). Liabilities are debts owed to other parties. Stated differently, every asset has a claim against it by creditors and/or owners. </a:t>
            </a:r>
          </a:p>
          <a:p>
            <a:pPr algn="just"/>
            <a:endParaRPr lang="en-US" sz="2000" dirty="0">
              <a:latin typeface="Alexandria"/>
              <a:cs typeface="Times New Roman" panose="02020603050405020304" pitchFamily="18" charset="0"/>
            </a:endParaRPr>
          </a:p>
          <a:p>
            <a:pPr algn="ctr"/>
            <a:r>
              <a:rPr lang="en-US" sz="2000" dirty="0">
                <a:latin typeface="Alexandria"/>
                <a:cs typeface="Times New Roman" panose="02020603050405020304" pitchFamily="18" charset="0"/>
              </a:rPr>
              <a:t>Assets = Liabilities + owner’s equity</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classified balance sheet is thus broken down into three sections; assets, liabilities, and owner’s equity. </a:t>
            </a:r>
          </a:p>
          <a:p>
            <a:pPr algn="just"/>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8775CF87-991B-CFFC-207B-B5193AEE65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4" name="TextBox 13">
            <a:extLst>
              <a:ext uri="{FF2B5EF4-FFF2-40B4-BE49-F238E27FC236}">
                <a16:creationId xmlns:a16="http://schemas.microsoft.com/office/drawing/2014/main" id="{F57F959E-3D73-3EF6-15D5-93CC2F977828}"/>
              </a:ext>
            </a:extLst>
          </p:cNvPr>
          <p:cNvSpPr txBox="1"/>
          <p:nvPr/>
        </p:nvSpPr>
        <p:spPr>
          <a:xfrm>
            <a:off x="5917966" y="6397674"/>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701710731"/>
      </p:ext>
    </p:extLst>
  </p:cSld>
  <p:clrMapOvr>
    <a:masterClrMapping/>
  </p:clrMapOvr>
  <mc:AlternateContent xmlns:mc="http://schemas.openxmlformats.org/markup-compatibility/2006" xmlns:p14="http://schemas.microsoft.com/office/powerpoint/2010/main">
    <mc:Choice Requires="p14">
      <p:transition spd="slow" p14:dur="2000" advTm="102564"/>
    </mc:Choice>
    <mc:Fallback xmlns="">
      <p:transition spd="slow" advTm="102564"/>
    </mc:Fallback>
  </mc:AlternateContent>
  <p:extLst>
    <p:ext uri="{3A86A75C-4F4B-4683-9AE1-C65F6400EC91}">
      <p14:laserTraceLst xmlns:p14="http://schemas.microsoft.com/office/powerpoint/2010/main">
        <p14:tracePtLst>
          <p14:tracePt t="3513" x="9488488" y="6556375"/>
          <p14:tracePt t="3519" x="9398000" y="6446838"/>
          <p14:tracePt t="3535" x="9159875" y="6273800"/>
          <p14:tracePt t="3551" x="8885238" y="6100763"/>
          <p14:tracePt t="3555" x="8712200" y="6008688"/>
          <p14:tracePt t="3571" x="8410575" y="5853113"/>
          <p14:tracePt t="3578" x="8256588" y="5770563"/>
          <p14:tracePt t="3585" x="7962900" y="5580063"/>
          <p14:tracePt t="3590" x="7835900" y="5507038"/>
          <p14:tracePt t="3600" x="7699375" y="5434013"/>
          <p14:tracePt t="3604" x="7543800" y="5324475"/>
          <p14:tracePt t="3612" x="7342188" y="5222875"/>
          <p14:tracePt t="3619" x="7105650" y="5113338"/>
          <p14:tracePt t="3634" x="6867525" y="4995863"/>
          <p14:tracePt t="3651" x="6667500" y="4894263"/>
          <p14:tracePt t="3654" x="6594475" y="4857750"/>
          <p14:tracePt t="3669" x="6392863" y="4803775"/>
          <p14:tracePt t="3685" x="6329363" y="4784725"/>
          <p14:tracePt t="3702" x="6256338" y="4748213"/>
          <p14:tracePt t="3705" x="6219825" y="4748213"/>
          <p14:tracePt t="3719" x="6173788" y="4748213"/>
          <p14:tracePt t="3736" x="6127750" y="4738688"/>
          <p14:tracePt t="3753" x="6081713" y="4730750"/>
          <p14:tracePt t="3756" x="6045200" y="4721225"/>
          <p14:tracePt t="3769" x="6008688" y="4711700"/>
          <p14:tracePt t="3785" x="5954713" y="4694238"/>
          <p14:tracePt t="3790" x="5935663" y="4684713"/>
          <p14:tracePt t="3806" x="5881688" y="4648200"/>
          <p14:tracePt t="3814" x="5854700" y="4638675"/>
          <p14:tracePt t="3820" x="5826125" y="4621213"/>
          <p14:tracePt t="3825" x="5789613" y="4611688"/>
          <p14:tracePt t="3834" x="5772150" y="4592638"/>
          <p14:tracePt t="3850" x="5735638" y="4529138"/>
          <p14:tracePt t="3855" x="5716588" y="4511675"/>
          <p14:tracePt t="3866" x="5680075" y="4475163"/>
          <p14:tracePt t="3871" x="5662613" y="4429125"/>
          <p14:tracePt t="3884" x="5616575" y="4256088"/>
          <p14:tracePt t="3899" x="5561013" y="4017963"/>
          <p14:tracePt t="3916" x="5553075" y="3808413"/>
          <p14:tracePt t="3919" x="5553075" y="3716338"/>
          <p14:tracePt t="3936" x="5553075" y="3533775"/>
          <p14:tracePt t="3941" x="5580063" y="3414713"/>
          <p14:tracePt t="3950" x="5597525" y="3324225"/>
          <p14:tracePt t="3966" x="5616575" y="3205163"/>
          <p14:tracePt t="3970" x="5626100" y="3178175"/>
          <p14:tracePt t="3985" x="5643563" y="3105150"/>
          <p14:tracePt t="4003" x="5653088" y="3068638"/>
          <p14:tracePt t="4017" x="5662613" y="3049588"/>
          <p14:tracePt t="4021" x="5662613" y="3041650"/>
          <p14:tracePt t="4035" x="5689600" y="3022600"/>
          <p14:tracePt t="4041" x="5708650" y="3005138"/>
          <p14:tracePt t="4051" x="5726113" y="2995613"/>
          <p14:tracePt t="4066" x="5772150" y="2986088"/>
          <p14:tracePt t="4085" x="5818188" y="2976563"/>
          <p14:tracePt t="4103" x="5835650" y="2976563"/>
          <p14:tracePt t="4119" x="5872163" y="2976563"/>
          <p14:tracePt t="4136" x="5881688" y="2968625"/>
          <p14:tracePt t="4142" x="5899150" y="2968625"/>
          <p14:tracePt t="4151" x="5908675" y="2959100"/>
          <p14:tracePt t="4167" x="5954713" y="2930525"/>
          <p14:tracePt t="4171" x="5981700" y="2922588"/>
          <p14:tracePt t="4183" x="6018213" y="2913063"/>
          <p14:tracePt t="4187" x="6081713" y="2894013"/>
          <p14:tracePt t="4200" x="6210300" y="2876550"/>
          <p14:tracePt t="4217" x="6337300" y="2876550"/>
          <p14:tracePt t="4222" x="6392863" y="2876550"/>
          <p14:tracePt t="4232" x="6419850" y="2876550"/>
          <p14:tracePt t="4236" x="6438900" y="2876550"/>
          <p14:tracePt t="4252" x="6456363" y="2876550"/>
          <p14:tracePt t="4257" x="6465888" y="2876550"/>
          <p14:tracePt t="4286" x="6475413" y="2876550"/>
          <p14:tracePt t="4351" x="6483350" y="2876550"/>
          <p14:tracePt t="4382" x="6502400" y="2876550"/>
          <p14:tracePt t="4395" x="6502400" y="2886075"/>
          <p14:tracePt t="4418" x="6511925" y="2886075"/>
          <p14:tracePt t="4452" x="6521450" y="2886075"/>
          <p14:tracePt t="4538" x="6521450" y="2894013"/>
          <p14:tracePt t="4552" x="6521450" y="2903538"/>
          <p14:tracePt t="4559" x="6521450" y="2913063"/>
          <p14:tracePt t="4567" x="6521450" y="2940050"/>
          <p14:tracePt t="4589" x="6521450" y="2968625"/>
          <p14:tracePt t="4601" x="6521450" y="2986088"/>
          <p14:tracePt t="4612" x="6521450" y="3022600"/>
          <p14:tracePt t="4619" x="6521450" y="3049588"/>
          <p14:tracePt t="4624" x="6521450" y="3068638"/>
          <p14:tracePt t="4632" x="6521450" y="3086100"/>
          <p14:tracePt t="4638" x="6521450" y="3114675"/>
          <p14:tracePt t="4646" x="6511925" y="3132138"/>
          <p14:tracePt t="4652" x="6511925" y="3159125"/>
          <p14:tracePt t="4667" x="6511925" y="3224213"/>
          <p14:tracePt t="4682" x="6511925" y="3278188"/>
          <p14:tracePt t="4703" x="6483350" y="3360738"/>
          <p14:tracePt t="4727" x="6475413" y="3424238"/>
          <p14:tracePt t="4735" x="6475413" y="3443288"/>
          <p14:tracePt t="4741" x="6475413" y="3460750"/>
          <p14:tracePt t="4745" x="6475413" y="3470275"/>
          <p14:tracePt t="4752" x="6465888" y="3470275"/>
          <p14:tracePt t="4759" x="6465888" y="3487738"/>
          <p14:tracePt t="4768" x="6465888" y="3497263"/>
          <p14:tracePt t="4783" x="6465888" y="3516313"/>
          <p14:tracePt t="4788" x="6465888" y="3524250"/>
          <p14:tracePt t="4810" x="6465888" y="3533775"/>
          <p14:tracePt t="4825" x="6465888" y="3543300"/>
          <p14:tracePt t="4837" x="6465888" y="3552825"/>
          <p14:tracePt t="4847" x="6465888" y="3570288"/>
          <p14:tracePt t="4856" x="6465888" y="3579813"/>
          <p14:tracePt t="4860" x="6465888" y="3589338"/>
          <p14:tracePt t="4876" x="6465888" y="3597275"/>
          <p14:tracePt t="4883" x="6465888" y="3616325"/>
          <p14:tracePt t="4901" x="6465888" y="3662363"/>
          <p14:tracePt t="4904" x="6465888" y="3670300"/>
          <p14:tracePt t="4917" x="6465888" y="3689350"/>
          <p14:tracePt t="4935" x="6465888" y="3698875"/>
          <p14:tracePt t="4955" x="6465888" y="3762375"/>
          <p14:tracePt t="4967" x="6465888" y="3779838"/>
          <p14:tracePt t="4975" x="6475413" y="3852863"/>
          <p14:tracePt t="4983" x="6475413" y="3889375"/>
          <p14:tracePt t="4991" x="6475413" y="3917950"/>
          <p14:tracePt t="5000" x="6475413" y="3944938"/>
          <p14:tracePt t="5005" x="6475413" y="3963988"/>
          <p14:tracePt t="5016" x="6475413" y="3981450"/>
          <p14:tracePt t="5019" x="6475413" y="3990975"/>
          <p14:tracePt t="5034" x="6475413" y="4000500"/>
          <p14:tracePt t="5050" x="6475413" y="4027488"/>
          <p14:tracePt t="5056" x="6475413" y="4037013"/>
          <p14:tracePt t="5069" x="6475413" y="4044950"/>
          <p14:tracePt t="5098" x="6475413" y="4054475"/>
          <p14:tracePt t="5137" x="6475413" y="4064000"/>
          <p14:tracePt t="5851" x="6475413" y="4044950"/>
          <p14:tracePt t="5857" x="6465888" y="4000500"/>
          <p14:tracePt t="5868" x="6446838" y="3927475"/>
          <p14:tracePt t="5873" x="6438900" y="3898900"/>
          <p14:tracePt t="5891" x="6419850" y="3852863"/>
          <p14:tracePt t="5901" x="6419850" y="3816350"/>
          <p14:tracePt t="5922" x="6419850" y="3798888"/>
          <p14:tracePt t="5924" x="6419850" y="3779838"/>
          <p14:tracePt t="5930" x="6419850" y="3771900"/>
          <p14:tracePt t="5936" x="6419850" y="3762375"/>
          <p14:tracePt t="5946" x="6419850" y="3752850"/>
          <p14:tracePt t="5952" x="6419850" y="3743325"/>
          <p14:tracePt t="5969" x="6419850" y="3735388"/>
          <p14:tracePt t="5972" x="6419850" y="3725863"/>
          <p14:tracePt t="5985" x="6419850" y="3716338"/>
          <p14:tracePt t="5987" x="6419850" y="3698875"/>
          <p14:tracePt t="6001" x="6419850" y="3670300"/>
          <p14:tracePt t="6018" x="6419850" y="3643313"/>
          <p14:tracePt t="6033" x="6402388" y="3589338"/>
          <p14:tracePt t="6038" x="6392863" y="3560763"/>
          <p14:tracePt t="6047" x="6373813" y="3543300"/>
          <p14:tracePt t="6058" x="6365875" y="3506788"/>
          <p14:tracePt t="6074" x="6365875" y="3497263"/>
          <p14:tracePt t="6087" x="6365875" y="3487738"/>
          <p14:tracePt t="6102" x="6356350" y="3479800"/>
          <p14:tracePt t="6117" x="6356350" y="3470275"/>
          <p14:tracePt t="6133" x="6356350" y="3460750"/>
          <p14:tracePt t="6138" x="6356350" y="3433763"/>
          <p14:tracePt t="6156" x="6356350" y="3414713"/>
          <p14:tracePt t="6170" x="6356350" y="3378200"/>
          <p14:tracePt t="6184" x="6356350" y="3333750"/>
          <p14:tracePt t="6187" x="6356350" y="3314700"/>
          <p14:tracePt t="6203" x="6356350" y="3297238"/>
          <p14:tracePt t="6209" x="6356350" y="3287713"/>
          <p14:tracePt t="6218" x="6356350" y="3278188"/>
          <p14:tracePt t="6234" x="6392863" y="3232150"/>
          <p14:tracePt t="6250" x="6438900" y="3187700"/>
          <p14:tracePt t="6253" x="6465888" y="3141663"/>
          <p14:tracePt t="6259" x="6511925" y="3122613"/>
          <p14:tracePt t="6275" x="6594475" y="3068638"/>
          <p14:tracePt t="6284" x="6611938" y="3041650"/>
          <p14:tracePt t="6293" x="6638925" y="3013075"/>
          <p14:tracePt t="6299" x="6684963" y="2995613"/>
          <p14:tracePt t="6304" x="6704013" y="2976563"/>
          <p14:tracePt t="6309" x="6767513" y="2940050"/>
          <p14:tracePt t="6319" x="6813550" y="2903538"/>
          <p14:tracePt t="6334" x="6913563" y="2857500"/>
          <p14:tracePt t="6338" x="6977063" y="2830513"/>
          <p14:tracePt t="6350" x="7059613" y="2776538"/>
          <p14:tracePt t="6353" x="7123113" y="2747963"/>
          <p14:tracePt t="6368" x="7205663" y="2703513"/>
          <p14:tracePt t="6383" x="7251700" y="2647950"/>
          <p14:tracePt t="6403" x="7434263" y="2520950"/>
          <p14:tracePt t="6416" x="7507288" y="2474913"/>
          <p14:tracePt t="6432" x="7616825" y="2401888"/>
          <p14:tracePt t="6449" x="7735888" y="2346325"/>
          <p14:tracePt t="6453" x="7780338" y="2309813"/>
          <p14:tracePt t="6468" x="7908925" y="2246313"/>
          <p14:tracePt t="6486" x="7972425" y="2192338"/>
          <p14:tracePt t="6488" x="8027988" y="2163763"/>
          <p14:tracePt t="6499" x="8045450" y="2155825"/>
          <p14:tracePt t="6503" x="8072438" y="2146300"/>
          <p14:tracePt t="6515" x="8128000" y="2127250"/>
          <p14:tracePt t="6518" x="8147050" y="2119313"/>
          <p14:tracePt t="6536" x="8264525" y="2046288"/>
          <p14:tracePt t="6540" x="8283575" y="2036763"/>
          <p14:tracePt t="6549" x="8329613" y="2009775"/>
          <p14:tracePt t="6554" x="8374063" y="1973263"/>
          <p14:tracePt t="6566" x="8439150" y="1944688"/>
          <p14:tracePt t="6585" x="8502650" y="1898650"/>
          <p14:tracePt t="6602" x="8566150" y="1854200"/>
          <p14:tracePt t="6604" x="8602663" y="1825625"/>
          <p14:tracePt t="6618" x="8648700" y="1789113"/>
          <p14:tracePt t="6634" x="8739188" y="1744663"/>
          <p14:tracePt t="6650" x="8831263" y="1698625"/>
          <p14:tracePt t="6654" x="8858250" y="1689100"/>
          <p14:tracePt t="6668" x="8950325" y="1662113"/>
          <p14:tracePt t="6691" x="9004300" y="1635125"/>
          <p14:tracePt t="6699" x="9040813" y="1625600"/>
          <p14:tracePt t="6705" x="9059863" y="1625600"/>
          <p14:tracePt t="6713" x="9077325" y="1616075"/>
          <p14:tracePt t="6719" x="9105900" y="1616075"/>
          <p14:tracePt t="6733" x="9142413" y="1606550"/>
          <p14:tracePt t="6748" x="9205913" y="1598613"/>
          <p14:tracePt t="6765" x="9242425" y="1598613"/>
          <p14:tracePt t="6768" x="9259888" y="1598613"/>
          <p14:tracePt t="6783" x="9288463" y="1598613"/>
          <p14:tracePt t="6806" x="9324975" y="1589088"/>
          <p14:tracePt t="6820" x="9342438" y="1589088"/>
          <p14:tracePt t="6834" x="9361488" y="1589088"/>
          <p14:tracePt t="6837" x="9369425" y="1589088"/>
          <p14:tracePt t="6849" x="9378950" y="1589088"/>
          <p14:tracePt t="6865" x="9388475" y="1589088"/>
          <p14:tracePt t="6883" x="9398000" y="1589088"/>
          <p14:tracePt t="6917" x="9405938" y="1589088"/>
          <p14:tracePt t="6978" x="9415463" y="1589088"/>
          <p14:tracePt t="6991" x="9424988" y="1570038"/>
          <p14:tracePt t="6999" x="9434513" y="1570038"/>
          <p14:tracePt t="7016" x="9471025" y="1570038"/>
          <p14:tracePt t="7020" x="9507538" y="1570038"/>
          <p14:tracePt t="7027" x="9534525" y="1579563"/>
          <p14:tracePt t="7038" x="9588500" y="1579563"/>
          <p14:tracePt t="7046" x="9607550" y="1579563"/>
          <p14:tracePt t="7056" x="9634538" y="1579563"/>
          <p14:tracePt t="7063" x="9661525" y="1579563"/>
          <p14:tracePt t="7071" x="9680575" y="1579563"/>
          <p14:tracePt t="7083" x="9690100" y="1579563"/>
          <p14:tracePt t="7085" x="9698038" y="1579563"/>
          <p14:tracePt t="7107" x="9707563" y="1579563"/>
          <p14:tracePt t="7116" x="9717088" y="1579563"/>
          <p14:tracePt t="7136" x="9734550" y="1579563"/>
          <p14:tracePt t="7172" x="9744075" y="1579563"/>
          <p14:tracePt t="7179" x="9744075" y="1570038"/>
          <p14:tracePt t="7206" x="9753600" y="1570038"/>
          <p14:tracePt t="7214" x="9753600" y="1562100"/>
          <p14:tracePt t="7252" x="9753600" y="1552575"/>
          <p14:tracePt t="7387" x="9744075" y="1552575"/>
          <p14:tracePt t="7394" x="9726613" y="1552575"/>
          <p14:tracePt t="7402" x="9717088" y="1552575"/>
          <p14:tracePt t="7406" x="9707563" y="1552575"/>
          <p14:tracePt t="7421" x="9698038" y="1552575"/>
          <p14:tracePt t="7436" x="9690100" y="1552575"/>
          <p14:tracePt t="7455" x="9671050" y="1552575"/>
          <p14:tracePt t="7459" x="9661525" y="1562100"/>
          <p14:tracePt t="7465" x="9634538" y="1562100"/>
          <p14:tracePt t="7476" x="9625013" y="1579563"/>
          <p14:tracePt t="7482" x="9607550" y="1589088"/>
          <p14:tracePt t="7486" x="9580563" y="1598613"/>
          <p14:tracePt t="7501" x="9507538" y="1625600"/>
          <p14:tracePt t="7517" x="9434513" y="1643063"/>
          <p14:tracePt t="7538" x="9315450" y="1679575"/>
          <p14:tracePt t="7544" x="9288463" y="1679575"/>
          <p14:tracePt t="7551" x="9232900" y="1698625"/>
          <p14:tracePt t="7559" x="9205913" y="1708150"/>
          <p14:tracePt t="7566" x="9159875" y="1716088"/>
          <p14:tracePt t="7583" x="9086850" y="1735138"/>
          <p14:tracePt t="7587" x="9059863" y="1744663"/>
          <p14:tracePt t="7603" x="8967788" y="1789113"/>
          <p14:tracePt t="7612" x="8940800" y="1798638"/>
          <p14:tracePt t="7619" x="8894763" y="1808163"/>
          <p14:tracePt t="7623" x="8877300" y="1817688"/>
          <p14:tracePt t="7632" x="8848725" y="1825625"/>
          <p14:tracePt t="7651" x="8804275" y="1854200"/>
          <p14:tracePt t="7667" x="8767763" y="1881188"/>
          <p14:tracePt t="7683" x="8739188" y="1898650"/>
          <p14:tracePt t="7687" x="8731250" y="1908175"/>
          <p14:tracePt t="7702" x="8712200" y="1927225"/>
          <p14:tracePt t="7718" x="8694738" y="1944688"/>
          <p14:tracePt t="7733" x="8675688" y="1944688"/>
          <p14:tracePt t="7737" x="8666163" y="1963738"/>
          <p14:tracePt t="7749" x="8658225" y="1973263"/>
          <p14:tracePt t="7766" x="8629650" y="1981200"/>
          <p14:tracePt t="7787" x="8612188" y="2000250"/>
          <p14:tracePt t="7790" x="8602663" y="2000250"/>
          <p14:tracePt t="7801" x="8593138" y="2009775"/>
          <p14:tracePt t="7816" x="8556625" y="2017713"/>
          <p14:tracePt t="7833" x="8529638" y="2046288"/>
          <p14:tracePt t="7852" x="8502650" y="2054225"/>
          <p14:tracePt t="7868" x="8475663" y="2063750"/>
          <p14:tracePt t="7888" x="8439150" y="2082800"/>
          <p14:tracePt t="7899" x="8429625" y="2090738"/>
          <p14:tracePt t="7903" x="8420100" y="2090738"/>
          <p14:tracePt t="7917" x="8393113" y="2090738"/>
          <p14:tracePt t="7934" x="8374063" y="2100263"/>
          <p14:tracePt t="7950" x="8366125" y="2109788"/>
          <p14:tracePt t="7954" x="8356600" y="2109788"/>
          <p14:tracePt t="7965" x="8347075" y="2109788"/>
          <p14:tracePt t="7982" x="8310563" y="2136775"/>
          <p14:tracePt t="8000" x="8283575" y="2146300"/>
          <p14:tracePt t="8005" x="8264525" y="2155825"/>
          <p14:tracePt t="8019" x="8247063" y="2163763"/>
          <p14:tracePt t="8033" x="8191500" y="2182813"/>
          <p14:tracePt t="8049" x="8174038" y="2192338"/>
          <p14:tracePt t="8053" x="8154988" y="2200275"/>
          <p14:tracePt t="8067" x="8091488" y="2228850"/>
          <p14:tracePt t="8083" x="8018463" y="2246313"/>
          <p14:tracePt t="8098" x="7918450" y="2273300"/>
          <p14:tracePt t="8102" x="7872413" y="2282825"/>
          <p14:tracePt t="8118" x="7789863" y="2301875"/>
          <p14:tracePt t="8125" x="7753350" y="2328863"/>
          <p14:tracePt t="8140" x="7653338" y="2355850"/>
          <p14:tracePt t="8149" x="7607300" y="2382838"/>
          <p14:tracePt t="8153" x="7561263" y="2401888"/>
          <p14:tracePt t="8167" x="7434263" y="2465388"/>
          <p14:tracePt t="8183" x="7361238" y="2501900"/>
          <p14:tracePt t="8200" x="7251700" y="2557463"/>
          <p14:tracePt t="8205" x="7178675" y="2601913"/>
          <p14:tracePt t="8214" x="7142163" y="2620963"/>
          <p14:tracePt t="8220" x="7069138" y="2657475"/>
          <p14:tracePt t="8225" x="7040563" y="2684463"/>
          <p14:tracePt t="8233" x="7004050" y="2711450"/>
          <p14:tracePt t="8249" x="6886575" y="2767013"/>
          <p14:tracePt t="8268" x="6684963" y="2857500"/>
          <p14:tracePt t="8284" x="6557963" y="2903538"/>
          <p14:tracePt t="8304" x="6402388" y="2986088"/>
          <p14:tracePt t="8311" x="6365875" y="2995613"/>
          <p14:tracePt t="8322" x="6329363" y="3022600"/>
          <p14:tracePt t="8333" x="6264275" y="3078163"/>
          <p14:tracePt t="8349" x="6200775" y="3114675"/>
          <p14:tracePt t="8355" x="6154738" y="3151188"/>
          <p14:tracePt t="8363" x="6127750" y="3187700"/>
          <p14:tracePt t="8373" x="6091238" y="3214688"/>
          <p14:tracePt t="8377" x="6027738" y="3251200"/>
          <p14:tracePt t="8384" x="5991225" y="3305175"/>
          <p14:tracePt t="8393" x="5899150" y="3341688"/>
          <p14:tracePt t="8399" x="5881688" y="3351213"/>
          <p14:tracePt t="8416" x="5772150" y="3424238"/>
          <p14:tracePt t="8420" x="5753100" y="3433763"/>
          <p14:tracePt t="8426" x="5745163" y="3443288"/>
          <p14:tracePt t="8436" x="5735638" y="3451225"/>
          <p14:tracePt t="8450" x="5689600" y="3470275"/>
          <p14:tracePt t="8454" x="5670550" y="3497263"/>
          <p14:tracePt t="8465" x="5662613" y="3497263"/>
          <p14:tracePt t="8468" x="5662613" y="3506788"/>
          <p14:tracePt t="8485" x="5643563" y="3516313"/>
          <p14:tracePt t="8499" x="5634038" y="3516313"/>
          <p14:tracePt t="8515" x="5626100" y="3524250"/>
          <p14:tracePt t="8607" x="5653088" y="3524250"/>
          <p14:tracePt t="8613" x="5726113" y="3524250"/>
          <p14:tracePt t="8620" x="5799138" y="3524250"/>
          <p14:tracePt t="8634" x="5981700" y="3506788"/>
          <p14:tracePt t="8651" x="6118225" y="3497263"/>
          <p14:tracePt t="8670" x="6402388" y="3451225"/>
          <p14:tracePt t="8685" x="6694488" y="3443288"/>
          <p14:tracePt t="8701" x="6867525" y="3424238"/>
          <p14:tracePt t="8716" x="7013575" y="3424238"/>
          <p14:tracePt t="8720" x="7096125" y="3433763"/>
          <p14:tracePt t="8731" x="7150100" y="3433763"/>
          <p14:tracePt t="8734" x="7223125" y="3443288"/>
          <p14:tracePt t="8753" x="7324725" y="3470275"/>
          <p14:tracePt t="8770" x="7470775" y="3497263"/>
          <p14:tracePt t="8782" x="7516813" y="3497263"/>
          <p14:tracePt t="8785" x="7553325" y="3506788"/>
          <p14:tracePt t="8800" x="7580313" y="3524250"/>
          <p14:tracePt t="8815" x="7643813" y="3543300"/>
          <p14:tracePt t="8823" x="7680325" y="3570288"/>
          <p14:tracePt t="8836" x="7808913" y="3616325"/>
          <p14:tracePt t="8845" x="7872413" y="3643313"/>
          <p14:tracePt t="8856" x="7935913" y="3662363"/>
          <p14:tracePt t="8860" x="8008938" y="3706813"/>
          <p14:tracePt t="8868" x="8091488" y="3735388"/>
          <p14:tracePt t="8882" x="8264525" y="3789363"/>
          <p14:tracePt t="8885" x="8347075" y="3844925"/>
          <p14:tracePt t="8901" x="8539163" y="3908425"/>
          <p14:tracePt t="8917" x="8758238" y="4000500"/>
          <p14:tracePt t="8922" x="8867775" y="4027488"/>
          <p14:tracePt t="8937" x="8977313" y="4064000"/>
          <p14:tracePt t="8942" x="8996363" y="4073525"/>
          <p14:tracePt t="8958" x="9004300" y="4073525"/>
          <p14:tracePt t="8966" x="9013825" y="4073525"/>
          <p14:tracePt t="8983" x="9013825" y="4081463"/>
          <p14:tracePt t="9032" x="8986838" y="4073525"/>
          <p14:tracePt t="9037" x="8913813" y="4064000"/>
          <p14:tracePt t="9051" x="8739188" y="4000500"/>
          <p14:tracePt t="9068" x="8512175" y="3908425"/>
          <p14:tracePt t="9089" x="8118475" y="3689350"/>
          <p14:tracePt t="9096" x="7981950" y="3597275"/>
          <p14:tracePt t="9102" x="7881938" y="3533775"/>
          <p14:tracePt t="9108" x="7799388" y="3433763"/>
          <p14:tracePt t="9117" x="7699375" y="3351213"/>
          <p14:tracePt t="9131" x="7388225" y="3078163"/>
          <p14:tracePt t="9136" x="7232650" y="2949575"/>
          <p14:tracePt t="9148" x="7096125" y="2813050"/>
          <p14:tracePt t="9150" x="7004050" y="2740025"/>
          <p14:tracePt t="9166" x="6784975" y="2528888"/>
          <p14:tracePt t="9173" x="6684963" y="2455863"/>
          <p14:tracePt t="9184" x="6529388" y="2328863"/>
          <p14:tracePt t="9197" x="6329363" y="2219325"/>
          <p14:tracePt t="9201" x="6264275" y="2192338"/>
          <p14:tracePt t="9215" x="6146800" y="2146300"/>
          <p14:tracePt t="9231" x="6081713" y="2100263"/>
          <p14:tracePt t="9248" x="6008688" y="2082800"/>
          <p14:tracePt t="9252" x="5972175" y="2073275"/>
          <p14:tracePt t="9259" x="5927725" y="2054225"/>
          <p14:tracePt t="9266" x="5899150" y="2046288"/>
          <p14:tracePt t="9273" x="5862638" y="2036763"/>
          <p14:tracePt t="9281" x="5845175" y="2017713"/>
          <p14:tracePt t="9298" x="5772150" y="2000250"/>
          <p14:tracePt t="9302" x="5716588" y="1990725"/>
          <p14:tracePt t="9316" x="5626100" y="1963738"/>
          <p14:tracePt t="9337" x="5497513" y="1927225"/>
          <p14:tracePt t="9353" x="5451475" y="1927225"/>
          <p14:tracePt t="9361" x="5443538" y="1927225"/>
          <p14:tracePt t="9368" x="5407025" y="1898650"/>
          <p14:tracePt t="9916" x="5141913" y="1927225"/>
          <p14:tracePt t="9929" x="4776788" y="1917700"/>
          <p14:tracePt t="9938" x="4648200" y="1908175"/>
          <p14:tracePt t="9941" x="4465638" y="1871663"/>
          <p14:tracePt t="9950" x="4283075" y="1862138"/>
          <p14:tracePt t="9965" x="3971925" y="1781175"/>
          <p14:tracePt t="9969" x="3908425" y="1744663"/>
          <p14:tracePt t="9985" x="3671888" y="1643063"/>
          <p14:tracePt t="10001" x="3387725" y="1489075"/>
          <p14:tracePt t="10017" x="3205163" y="1379538"/>
          <p14:tracePt t="10020" x="3159125" y="1343025"/>
          <p14:tracePt t="10033" x="3059113" y="1270000"/>
          <p14:tracePt t="10049" x="2995613" y="1241425"/>
          <p14:tracePt t="10065" x="2968625" y="1214438"/>
          <p14:tracePt t="10069" x="2959100" y="1214438"/>
          <p14:tracePt t="10083" x="2949575" y="1204913"/>
          <p14:tracePt t="10100" x="2932113" y="1204913"/>
          <p14:tracePt t="10117" x="2932113" y="1196975"/>
          <p14:tracePt t="10142" x="2940050" y="1196975"/>
          <p14:tracePt t="10149" x="2995613" y="1196975"/>
          <p14:tracePt t="10166" x="3241675" y="1306513"/>
          <p14:tracePt t="10172" x="3379788" y="1360488"/>
          <p14:tracePt t="10177" x="3516313" y="1452563"/>
          <p14:tracePt t="10184" x="3589338" y="1489075"/>
          <p14:tracePt t="10193" x="3662363" y="1543050"/>
          <p14:tracePt t="10199" x="3762375" y="1616075"/>
          <p14:tracePt t="10214" x="4017963" y="1798638"/>
          <p14:tracePt t="10220" x="4146550" y="1890713"/>
          <p14:tracePt t="10231" x="4283075" y="1963738"/>
          <p14:tracePt t="10234" x="4383088" y="2036763"/>
          <p14:tracePt t="10252" x="4594225" y="2209800"/>
          <p14:tracePt t="10258" x="4711700" y="2309813"/>
          <p14:tracePt t="10268" x="4849813" y="2419350"/>
          <p14:tracePt t="10282" x="5086350" y="2593975"/>
          <p14:tracePt t="10285" x="5168900" y="2638425"/>
          <p14:tracePt t="10298" x="5297488" y="2711450"/>
          <p14:tracePt t="10314" x="5341938" y="2757488"/>
          <p14:tracePt t="10332" x="5378450" y="2794000"/>
          <p14:tracePt t="10337" x="5397500" y="2803525"/>
          <p14:tracePt t="10341" x="5407025" y="2813050"/>
          <p14:tracePt t="10350" x="5424488" y="2820988"/>
          <p14:tracePt t="10365" x="5470525" y="2840038"/>
          <p14:tracePt t="10381" x="5487988" y="2849563"/>
          <p14:tracePt t="10384" x="5507038" y="2849563"/>
          <p14:tracePt t="10400" x="5524500" y="2849563"/>
          <p14:tracePt t="10419" x="5570538" y="2849563"/>
          <p14:tracePt t="10423" x="5580063" y="2849563"/>
          <p14:tracePt t="10428" x="5597525" y="2849563"/>
          <p14:tracePt t="10435" x="5670550" y="2849563"/>
          <p14:tracePt t="10443" x="5689600" y="2849563"/>
          <p14:tracePt t="10449" x="5753100" y="2849563"/>
          <p14:tracePt t="10465" x="5826125" y="2867025"/>
          <p14:tracePt t="10481" x="5927725" y="2894013"/>
          <p14:tracePt t="10487" x="5981700" y="2903538"/>
          <p14:tracePt t="10496" x="6000750" y="2913063"/>
          <p14:tracePt t="10501" x="6027738" y="2922588"/>
          <p14:tracePt t="10506" x="6045200" y="2922588"/>
          <p14:tracePt t="10515" x="6081713" y="2930525"/>
          <p14:tracePt t="10531" x="6100763" y="2940050"/>
          <p14:tracePt t="10549" x="6137275" y="2949575"/>
          <p14:tracePt t="10567" x="6146800" y="2949575"/>
          <p14:tracePt t="10586" x="6164263" y="2949575"/>
          <p14:tracePt t="10621" x="6173788" y="2949575"/>
          <p14:tracePt t="10665" x="6183313" y="2949575"/>
          <p14:tracePt t="10672" x="6191250" y="2949575"/>
          <p14:tracePt t="10680" x="6210300" y="2949575"/>
          <p14:tracePt t="10700" x="6283325" y="2940050"/>
          <p14:tracePt t="10716" x="6356350" y="2940050"/>
          <p14:tracePt t="10738" x="6429375" y="2922588"/>
          <p14:tracePt t="10745" x="6456363" y="2922588"/>
          <p14:tracePt t="10753" x="6465888" y="2922588"/>
          <p14:tracePt t="10767" x="6475413" y="2922588"/>
          <p14:tracePt t="10794" x="6483350" y="2922588"/>
          <p14:tracePt t="10839" x="6492875" y="2922588"/>
          <p14:tracePt t="10916" x="6475413" y="2922588"/>
          <p14:tracePt t="10924" x="6456363" y="2922588"/>
          <p14:tracePt t="10934" x="6419850" y="2903538"/>
          <p14:tracePt t="10947" x="6365875" y="2876550"/>
          <p14:tracePt t="10951" x="6337300" y="2876550"/>
          <p14:tracePt t="10966" x="6310313" y="2876550"/>
          <p14:tracePt t="10982" x="6300788" y="2876550"/>
          <p14:tracePt t="10999" x="6292850" y="2876550"/>
          <p14:tracePt t="11004" x="6292850" y="2867025"/>
          <p14:tracePt t="11014" x="6283325" y="2867025"/>
          <p14:tracePt t="11023" x="6273800" y="2857500"/>
          <p14:tracePt t="11031" x="6273800" y="2840038"/>
          <p14:tracePt t="11047" x="6273800" y="2813050"/>
          <p14:tracePt t="11065" x="6273800" y="2767013"/>
          <p14:tracePt t="11067" x="6283325" y="2747963"/>
          <p14:tracePt t="11082" x="6283325" y="2730500"/>
          <p14:tracePt t="11098" x="6310313" y="2693988"/>
          <p14:tracePt t="11103" x="6329363" y="2684463"/>
          <p14:tracePt t="11117" x="6356350" y="2667000"/>
          <p14:tracePt t="11135" x="6373813" y="2657475"/>
          <p14:tracePt t="11149" x="6383338" y="2657475"/>
          <p14:tracePt t="11166" x="6392863" y="2657475"/>
          <p14:tracePt t="11183" x="6410325" y="2657475"/>
          <p14:tracePt t="11200" x="6419850" y="2657475"/>
          <p14:tracePt t="11219" x="6438900" y="2657475"/>
          <p14:tracePt t="11233" x="6456363" y="2674938"/>
          <p14:tracePt t="11253" x="6475413" y="2720975"/>
          <p14:tracePt t="11264" x="6475413" y="2730500"/>
          <p14:tracePt t="11267" x="6483350" y="2740025"/>
          <p14:tracePt t="11283" x="6483350" y="2776538"/>
          <p14:tracePt t="11298" x="6483350" y="2813050"/>
          <p14:tracePt t="11315" x="6483350" y="2830513"/>
          <p14:tracePt t="11317" x="6483350" y="2840038"/>
          <p14:tracePt t="11335" x="6438900" y="2894013"/>
          <p14:tracePt t="11348" x="6283325" y="2940050"/>
          <p14:tracePt t="11354" x="6200775" y="2949575"/>
          <p14:tracePt t="11364" x="6173788" y="2949575"/>
          <p14:tracePt t="11368" x="6118225" y="2949575"/>
          <p14:tracePt t="11382" x="6045200" y="2949575"/>
          <p14:tracePt t="11398" x="6018213" y="2949575"/>
          <p14:tracePt t="11414" x="6008688" y="2949575"/>
          <p14:tracePt t="11417" x="6000750" y="2949575"/>
          <p14:tracePt t="11432" x="5991225" y="2949575"/>
          <p14:tracePt t="11450" x="5991225" y="2930525"/>
          <p14:tracePt t="11457" x="5991225" y="2922588"/>
          <p14:tracePt t="11460" x="5991225" y="2886075"/>
          <p14:tracePt t="11469" x="5991225" y="2867025"/>
          <p14:tracePt t="11483" x="6000750" y="2830513"/>
          <p14:tracePt t="11497" x="6027738" y="2784475"/>
          <p14:tracePt t="11514" x="6091238" y="2757488"/>
          <p14:tracePt t="11518" x="6118225" y="2740025"/>
          <p14:tracePt t="11534" x="6183313" y="2703513"/>
          <p14:tracePt t="11552" x="6227763" y="2684463"/>
          <p14:tracePt t="11564" x="6300788" y="2684463"/>
          <p14:tracePt t="11570" x="6319838" y="2684463"/>
          <p14:tracePt t="11581" x="6337300" y="2684463"/>
          <p14:tracePt t="11584" x="6356350" y="2684463"/>
          <p14:tracePt t="11590" x="6373813" y="2684463"/>
          <p14:tracePt t="11606" x="6392863" y="2693988"/>
          <p14:tracePt t="11615" x="6410325" y="2711450"/>
          <p14:tracePt t="11622" x="6410325" y="2720975"/>
          <p14:tracePt t="11627" x="6429375" y="2740025"/>
          <p14:tracePt t="11634" x="6438900" y="2740025"/>
          <p14:tracePt t="11641" x="6465888" y="2757488"/>
          <p14:tracePt t="11650" x="6475413" y="2803525"/>
          <p14:tracePt t="11665" x="6492875" y="2840038"/>
          <p14:tracePt t="11669" x="6492875" y="2857500"/>
          <p14:tracePt t="11685" x="6492875" y="2913063"/>
          <p14:tracePt t="11692" x="6492875" y="2949575"/>
          <p14:tracePt t="11699" x="6492875" y="2968625"/>
          <p14:tracePt t="11705" x="6492875" y="2986088"/>
          <p14:tracePt t="11713" x="6483350" y="3013075"/>
          <p14:tracePt t="11722" x="6475413" y="3032125"/>
          <p14:tracePt t="11731" x="6446838" y="3049588"/>
          <p14:tracePt t="11734" x="6419850" y="3068638"/>
          <p14:tracePt t="11748" x="6365875" y="3105150"/>
          <p14:tracePt t="11764" x="6319838" y="3122613"/>
          <p14:tracePt t="11770" x="6300788" y="3122613"/>
          <p14:tracePt t="11781" x="6283325" y="3122613"/>
          <p14:tracePt t="11784" x="6256338" y="3122613"/>
          <p14:tracePt t="11799" x="6219825" y="3122613"/>
          <p14:tracePt t="11814" x="6164263" y="3068638"/>
          <p14:tracePt t="11819" x="6137275" y="3049588"/>
          <p14:tracePt t="11830" x="6118225" y="3005138"/>
          <p14:tracePt t="11834" x="6110288" y="2986088"/>
          <p14:tracePt t="11850" x="6110288" y="2930525"/>
          <p14:tracePt t="11856" x="6110288" y="2894013"/>
          <p14:tracePt t="11864" x="6110288" y="2867025"/>
          <p14:tracePt t="11881" x="6110288" y="2840038"/>
          <p14:tracePt t="11899" x="6110288" y="2830513"/>
          <p14:tracePt t="11922" x="6118225" y="2813050"/>
          <p14:tracePt t="11931" x="6146800" y="2794000"/>
          <p14:tracePt t="11936" x="6154738" y="2794000"/>
          <p14:tracePt t="11942" x="6173788" y="2784475"/>
          <p14:tracePt t="11950" x="6191250" y="2784475"/>
          <p14:tracePt t="11957" x="6210300" y="2784475"/>
          <p14:tracePt t="11965" x="6227763" y="2784475"/>
          <p14:tracePt t="11983" x="6264275" y="2813050"/>
          <p14:tracePt t="11988" x="6283325" y="2820988"/>
          <p14:tracePt t="11996" x="6292850" y="2830513"/>
          <p14:tracePt t="12004" x="6300788" y="2840038"/>
          <p14:tracePt t="12009" x="6300788" y="2849563"/>
          <p14:tracePt t="12018" x="6310313" y="2857500"/>
          <p14:tracePt t="12024" x="6329363" y="2857500"/>
          <p14:tracePt t="12028" x="6329363" y="2867025"/>
          <p14:tracePt t="12034" x="6337300" y="2867025"/>
          <p14:tracePt t="12043" x="6337300" y="2886075"/>
          <p14:tracePt t="12056" x="6337300" y="2894013"/>
          <p14:tracePt t="12065" x="6337300" y="2903538"/>
          <p14:tracePt t="12083" x="6337300" y="2922588"/>
          <p14:tracePt t="12101" x="6337300" y="2959100"/>
          <p14:tracePt t="12115" x="6283325" y="3013075"/>
          <p14:tracePt t="12132" x="6246813" y="3032125"/>
          <p14:tracePt t="12135" x="6219825" y="3041650"/>
          <p14:tracePt t="12147" x="6210300" y="3041650"/>
          <p14:tracePt t="12150" x="6191250" y="3041650"/>
          <p14:tracePt t="12165" x="6183313" y="3041650"/>
          <p14:tracePt t="12181" x="6164263" y="3041650"/>
          <p14:tracePt t="12185" x="6154738" y="3041650"/>
          <p14:tracePt t="12201" x="6146800" y="3041650"/>
          <p14:tracePt t="12217" x="6146800" y="3005138"/>
          <p14:tracePt t="12233" x="6146800" y="2976563"/>
          <p14:tracePt t="12237" x="6164263" y="2959100"/>
          <p14:tracePt t="12251" x="6219825" y="2903538"/>
          <p14:tracePt t="12267" x="6264275" y="2849563"/>
          <p14:tracePt t="12286" x="6329363" y="2813050"/>
          <p14:tracePt t="12297" x="6356350" y="2803525"/>
          <p14:tracePt t="12301" x="6365875" y="2803525"/>
          <p14:tracePt t="12315" x="6383338" y="2803525"/>
          <p14:tracePt t="12369" x="6392863" y="2803525"/>
          <p14:tracePt t="12459" x="6392863" y="2813050"/>
          <p14:tracePt t="12497" x="6392863" y="2820988"/>
          <p14:tracePt t="13126" x="6392863" y="2830513"/>
          <p14:tracePt t="13147" x="6392863" y="2840038"/>
          <p14:tracePt t="13171" x="6392863" y="2849563"/>
          <p14:tracePt t="13184" x="6402388" y="2849563"/>
          <p14:tracePt t="13198" x="6402388" y="2857500"/>
          <p14:tracePt t="13234" x="6402388" y="2876550"/>
          <p14:tracePt t="30767" x="6356350" y="2886075"/>
          <p14:tracePt t="30774" x="6264275" y="2894013"/>
          <p14:tracePt t="30780" x="6081713" y="2913063"/>
          <p14:tracePt t="30794" x="5753100" y="2913063"/>
          <p14:tracePt t="30811" x="5534025" y="2930525"/>
          <p14:tracePt t="30815" x="5451475" y="2930525"/>
          <p14:tracePt t="30827" x="5360988" y="2930525"/>
          <p14:tracePt t="30833" x="5214938" y="2930525"/>
          <p14:tracePt t="30844" x="5086350" y="2930525"/>
          <p14:tracePt t="30853" x="4903788" y="2922588"/>
          <p14:tracePt t="30862" x="4849813" y="2922588"/>
          <p14:tracePt t="30867" x="4794250" y="2922588"/>
          <p14:tracePt t="30875" x="4721225" y="2922588"/>
          <p14:tracePt t="30880" x="4638675" y="2913063"/>
          <p14:tracePt t="30894" x="4475163" y="2913063"/>
          <p14:tracePt t="30910" x="4273550" y="2913063"/>
          <p14:tracePt t="30927" x="4119563" y="2913063"/>
          <p14:tracePt t="30945" x="4000500" y="2913063"/>
          <p14:tracePt t="30960" x="3908425" y="2922588"/>
          <p14:tracePt t="30976" x="3835400" y="2922588"/>
          <p14:tracePt t="30982" x="3808413" y="2922588"/>
          <p14:tracePt t="30988" x="3771900" y="2922588"/>
          <p14:tracePt t="30994" x="3725863" y="2922588"/>
          <p14:tracePt t="31010" x="3643313" y="2922588"/>
          <p14:tracePt t="31025" x="3562350" y="2922588"/>
          <p14:tracePt t="31030" x="3533775" y="2922588"/>
          <p14:tracePt t="31042" x="3506788" y="2922588"/>
          <p14:tracePt t="31046" x="3489325" y="2922588"/>
          <p14:tracePt t="31059" x="3424238" y="2922588"/>
          <p14:tracePt t="31075" x="3370263" y="2903538"/>
          <p14:tracePt t="31080" x="3333750" y="2886075"/>
          <p14:tracePt t="31092" x="3306763" y="2886075"/>
          <p14:tracePt t="31095" x="3270250" y="2886075"/>
          <p14:tracePt t="31110" x="3151188" y="2867025"/>
          <p14:tracePt t="31126" x="3086100" y="2857500"/>
          <p14:tracePt t="31131" x="3068638" y="2857500"/>
          <p14:tracePt t="31142" x="3049588" y="2857500"/>
          <p14:tracePt t="31146" x="3041650" y="2857500"/>
          <p14:tracePt t="31162" x="3032125" y="2857500"/>
          <p14:tracePt t="31177" x="3013075" y="2857500"/>
          <p14:tracePt t="31192" x="3005138" y="2857500"/>
          <p14:tracePt t="31197" x="2995613" y="2857500"/>
          <p14:tracePt t="31218" x="2986088" y="2857500"/>
          <p14:tracePt t="31242" x="2976563" y="2857500"/>
          <p14:tracePt t="31250" x="2968625" y="2857500"/>
          <p14:tracePt t="31261" x="2949575" y="2857500"/>
          <p14:tracePt t="31276" x="2940050" y="2857500"/>
          <p14:tracePt t="31304" x="2932113" y="2857500"/>
          <p14:tracePt t="31340" x="2922588" y="2857500"/>
          <p14:tracePt t="31346" x="2913063" y="2857500"/>
          <p14:tracePt t="31359" x="2895600" y="2857500"/>
          <p14:tracePt t="31378" x="2886075" y="2857500"/>
          <p14:tracePt t="31412" x="2876550" y="2857500"/>
          <p14:tracePt t="31448" x="2867025" y="2857500"/>
          <p14:tracePt t="31544" x="2867025" y="2867025"/>
          <p14:tracePt t="31578" x="2867025" y="2876550"/>
          <p14:tracePt t="31598" x="2867025" y="2886075"/>
          <p14:tracePt t="31605" x="2876550" y="2886075"/>
          <p14:tracePt t="31614" x="2886075" y="2894013"/>
          <p14:tracePt t="31626" x="2932113" y="2903538"/>
          <p14:tracePt t="31643" x="3005138" y="2913063"/>
          <p14:tracePt t="31660" x="3041650" y="2913063"/>
          <p14:tracePt t="31663" x="3068638" y="2913063"/>
          <p14:tracePt t="31677" x="3151188" y="2913063"/>
          <p14:tracePt t="31697" x="3241675" y="2903538"/>
          <p14:tracePt t="31709" x="3270250" y="2894013"/>
          <p14:tracePt t="31713" x="3314700" y="2886075"/>
          <p14:tracePt t="31726" x="3387725" y="2857500"/>
          <p14:tracePt t="31743" x="3479800" y="2849563"/>
          <p14:tracePt t="31758" x="3635375" y="2840038"/>
          <p14:tracePt t="31777" x="3789363" y="2840038"/>
          <p14:tracePt t="31795" x="3881438" y="2840038"/>
          <p14:tracePt t="31798" x="3917950" y="2840038"/>
          <p14:tracePt t="31809" x="3954463" y="2840038"/>
          <p14:tracePt t="31813" x="4000500" y="2840038"/>
          <p14:tracePt t="31828" x="4127500" y="2830513"/>
          <p14:tracePt t="31845" x="4246563" y="2813050"/>
          <p14:tracePt t="31858" x="4329113" y="2813050"/>
          <p14:tracePt t="31863" x="4375150" y="2813050"/>
          <p14:tracePt t="31877" x="4456113" y="2813050"/>
          <p14:tracePt t="31893" x="4484688" y="2813050"/>
          <p14:tracePt t="31909" x="4557713" y="2813050"/>
          <p14:tracePt t="31913" x="4575175" y="2813050"/>
          <p14:tracePt t="31924" x="4594225" y="2813050"/>
          <p14:tracePt t="31927" x="4638675" y="2813050"/>
          <p14:tracePt t="31943" x="4694238" y="2820988"/>
          <p14:tracePt t="31960" x="4794250" y="2820988"/>
          <p14:tracePt t="31967" x="4813300" y="2820988"/>
          <p14:tracePt t="31977" x="4857750" y="2820988"/>
          <p14:tracePt t="31981" x="4876800" y="2820988"/>
          <p14:tracePt t="31992" x="4968875" y="2820988"/>
          <p14:tracePt t="32000" x="5005388" y="2820988"/>
          <p14:tracePt t="32009" x="5041900" y="2820988"/>
          <p14:tracePt t="32014" x="5068888" y="2820988"/>
          <p14:tracePt t="32028" x="5114925" y="2820988"/>
          <p14:tracePt t="32044" x="5168900" y="2820988"/>
          <p14:tracePt t="32061" x="5241925" y="2820988"/>
          <p14:tracePt t="32066" x="5260975" y="2820988"/>
          <p14:tracePt t="32075" x="5305425" y="2830513"/>
          <p14:tracePt t="32087" x="5314950" y="2830513"/>
          <p14:tracePt t="32095" x="5407025" y="2830513"/>
          <p14:tracePt t="32099" x="5443538" y="2830513"/>
          <p14:tracePt t="32109" x="5480050" y="2840038"/>
          <p14:tracePt t="32118" x="5497513" y="2849563"/>
          <p14:tracePt t="32125" x="5524500" y="2849563"/>
          <p14:tracePt t="32129" x="5553075" y="2849563"/>
          <p14:tracePt t="32135" x="5570538" y="2849563"/>
          <p14:tracePt t="32145" x="5589588" y="2867025"/>
          <p14:tracePt t="32162" x="5626100" y="2867025"/>
          <p14:tracePt t="32179" x="5680075" y="2867025"/>
          <p14:tracePt t="32193" x="5716588" y="2867025"/>
          <p14:tracePt t="32210" x="5762625" y="2867025"/>
          <p14:tracePt t="32226" x="5808663" y="2867025"/>
          <p14:tracePt t="32228" x="5845175" y="2867025"/>
          <p14:tracePt t="32245" x="5908675" y="2857500"/>
          <p14:tracePt t="32262" x="5954713" y="2857500"/>
          <p14:tracePt t="32265" x="5981700" y="2857500"/>
          <p14:tracePt t="32275" x="6027738" y="2857500"/>
          <p14:tracePt t="32279" x="6045200" y="2857500"/>
          <p14:tracePt t="32293" x="6100763" y="2857500"/>
          <p14:tracePt t="32311" x="6137275" y="2857500"/>
          <p14:tracePt t="32315" x="6154738" y="2857500"/>
          <p14:tracePt t="32322" x="6173788" y="2857500"/>
          <p14:tracePt t="32336" x="6210300" y="2857500"/>
          <p14:tracePt t="32352" x="6219825" y="2857500"/>
          <p14:tracePt t="32360" x="6227763" y="2857500"/>
          <p14:tracePt t="32375" x="6246813" y="2857500"/>
          <p14:tracePt t="32394" x="6273800" y="2857500"/>
          <p14:tracePt t="32411" x="6292850" y="2857500"/>
          <p14:tracePt t="32424" x="6300788" y="2857500"/>
          <p14:tracePt t="32443" x="6319838" y="2857500"/>
          <p14:tracePt t="32445" x="6329363" y="2857500"/>
          <p14:tracePt t="32459" x="6337300" y="2857500"/>
          <p14:tracePt t="32476" x="6365875" y="2857500"/>
          <p14:tracePt t="32480" x="6373813" y="2857500"/>
          <p14:tracePt t="32496" x="6392863" y="2857500"/>
          <p14:tracePt t="32512" x="6410325" y="2857500"/>
          <p14:tracePt t="32528" x="6419850" y="2857500"/>
          <p14:tracePt t="32545" x="6438900" y="2857500"/>
          <p14:tracePt t="32568" x="6446838" y="2857500"/>
          <p14:tracePt t="32581" x="6456363" y="2857500"/>
          <p14:tracePt t="32603" x="6465888" y="2857500"/>
          <p14:tracePt t="32610" x="6475413" y="2857500"/>
          <p14:tracePt t="32632" x="6483350" y="2857500"/>
          <p14:tracePt t="32660" x="6492875" y="2857500"/>
          <p14:tracePt t="33574" x="6492875" y="2867025"/>
          <p14:tracePt t="33580" x="6492875" y="2876550"/>
          <p14:tracePt t="33593" x="6492875" y="2894013"/>
          <p14:tracePt t="33608" x="6492875" y="2903538"/>
          <p14:tracePt t="33625" x="6492875" y="2930525"/>
          <p14:tracePt t="33628" x="6492875" y="2949575"/>
          <p14:tracePt t="33644" x="6492875" y="2976563"/>
          <p14:tracePt t="33652" x="6492875" y="2986088"/>
          <p14:tracePt t="33664" x="6492875" y="2995613"/>
          <p14:tracePt t="33674" x="6492875" y="3013075"/>
          <p14:tracePt t="33678" x="6492875" y="3022600"/>
          <p14:tracePt t="33694" x="6492875" y="3041650"/>
          <p14:tracePt t="33715" x="6492875" y="3049588"/>
          <p14:tracePt t="33731" x="6492875" y="3059113"/>
          <p14:tracePt t="33743" x="6492875" y="3068638"/>
          <p14:tracePt t="33760" x="6492875" y="3078163"/>
          <p14:tracePt t="33764" x="6492875" y="3095625"/>
          <p14:tracePt t="33776" x="6492875" y="3105150"/>
          <p14:tracePt t="33794" x="6492875" y="3114675"/>
          <p14:tracePt t="33802" x="6492875" y="3122613"/>
          <p14:tracePt t="33816" x="6492875" y="3141663"/>
          <p14:tracePt t="33825" x="6483350" y="3151188"/>
          <p14:tracePt t="33844" x="6483350" y="3168650"/>
          <p14:tracePt t="33847" x="6483350" y="3178175"/>
          <p14:tracePt t="33863" x="6475413" y="3195638"/>
          <p14:tracePt t="33876" x="6475413" y="3214688"/>
          <p14:tracePt t="33897" x="6465888" y="3232150"/>
          <p14:tracePt t="33902" x="6465888" y="3251200"/>
          <p14:tracePt t="33910" x="6465888" y="3260725"/>
          <p14:tracePt t="33924" x="6465888" y="3268663"/>
          <p14:tracePt t="33941" x="6465888" y="3278188"/>
          <p14:tracePt t="33945" x="6465888" y="3287713"/>
          <p14:tracePt t="33950" x="6465888" y="3297238"/>
          <p14:tracePt t="33959" x="6465888" y="3305175"/>
          <p14:tracePt t="33977" x="6465888" y="3324225"/>
          <p14:tracePt t="33994" x="6465888" y="3351213"/>
          <p14:tracePt t="34010" x="6465888" y="3370263"/>
          <p14:tracePt t="34027" x="6465888" y="3387725"/>
          <p14:tracePt t="34045" x="6465888" y="3414713"/>
          <p14:tracePt t="34053" x="6465888" y="3424238"/>
          <p14:tracePt t="34060" x="6465888" y="3433763"/>
          <p14:tracePt t="34069" x="6465888" y="3443288"/>
          <p14:tracePt t="34080" x="6465888" y="3451225"/>
          <p14:tracePt t="34091" x="6465888" y="3460750"/>
          <p14:tracePt t="34095" x="6465888" y="3470275"/>
          <p14:tracePt t="34123" x="6465888" y="3479800"/>
          <p14:tracePt t="34153" x="6465888" y="3497263"/>
          <p14:tracePt t="34196" x="6465888" y="3506788"/>
          <p14:tracePt t="34261" x="6465888" y="3487738"/>
          <p14:tracePt t="34266" x="6465888" y="3443288"/>
          <p14:tracePt t="34276" x="6465888" y="3424238"/>
          <p14:tracePt t="34296" x="6465888" y="3333750"/>
          <p14:tracePt t="34310" x="6465888" y="3278188"/>
          <p14:tracePt t="34320" x="6465888" y="3268663"/>
          <p14:tracePt t="34326" x="6465888" y="3251200"/>
          <p14:tracePt t="34332" x="6465888" y="3232150"/>
          <p14:tracePt t="34343" x="6465888" y="3214688"/>
          <p14:tracePt t="34346" x="6465888" y="3195638"/>
          <p14:tracePt t="34355" x="6465888" y="3178175"/>
          <p14:tracePt t="34370" x="6465888" y="3159125"/>
          <p14:tracePt t="34392" x="6465888" y="3151188"/>
          <p14:tracePt t="34425" x="6465888" y="3141663"/>
          <p14:tracePt t="34461" x="6465888" y="3132138"/>
          <p14:tracePt t="34491" x="6465888" y="3114675"/>
          <p14:tracePt t="34505" x="6465888" y="3105150"/>
          <p14:tracePt t="34513" x="6465888" y="3095625"/>
          <p14:tracePt t="34530" x="6465888" y="3086100"/>
          <p14:tracePt t="34568" x="6465888" y="3078163"/>
          <p14:tracePt t="34583" x="6465888" y="3068638"/>
          <p14:tracePt t="34608" x="6465888" y="3059113"/>
          <p14:tracePt t="34633" x="6465888" y="3049588"/>
          <p14:tracePt t="34663" x="6465888" y="3032125"/>
          <p14:tracePt t="34676" x="6465888" y="3022600"/>
          <p14:tracePt t="34684" x="6465888" y="3013075"/>
          <p14:tracePt t="34692" x="6465888" y="3005138"/>
          <p14:tracePt t="34697" x="6465888" y="2995613"/>
          <p14:tracePt t="34710" x="6465888" y="2986088"/>
          <p14:tracePt t="34712" x="6465888" y="2976563"/>
          <p14:tracePt t="34728" x="6465888" y="2959100"/>
          <p14:tracePt t="34748" x="6465888" y="2949575"/>
          <p14:tracePt t="34784" x="6465888" y="2940050"/>
          <p14:tracePt t="34826" x="6465888" y="2930525"/>
          <p14:tracePt t="34863" x="6465888" y="2922588"/>
          <p14:tracePt t="35035" x="6465888" y="2913063"/>
          <p14:tracePt t="35049" x="6456363" y="2913063"/>
          <p14:tracePt t="35059" x="6446838" y="2903538"/>
          <p14:tracePt t="35063" x="6446838" y="2894013"/>
          <p14:tracePt t="35074" x="6446838" y="2876550"/>
          <p14:tracePt t="35077" x="6438900" y="2876550"/>
          <p14:tracePt t="35093" x="6438900" y="2867025"/>
          <p14:tracePt t="35110" x="6419850" y="2867025"/>
          <p14:tracePt t="35127" x="6419850" y="2857500"/>
          <p14:tracePt t="35186" x="6419850" y="2849563"/>
          <p14:tracePt t="35252" x="6419850" y="2840038"/>
          <p14:tracePt t="36206" x="6419850" y="2857500"/>
          <p14:tracePt t="36213" x="6419850" y="2886075"/>
          <p14:tracePt t="36226" x="6419850" y="2959100"/>
          <p14:tracePt t="36244" x="6419850" y="3022600"/>
          <p14:tracePt t="36259" x="6419850" y="3086100"/>
          <p14:tracePt t="36264" x="6419850" y="3122613"/>
          <p14:tracePt t="36273" x="6419850" y="3141663"/>
          <p14:tracePt t="36284" x="6410325" y="3178175"/>
          <p14:tracePt t="36295" x="6410325" y="3195638"/>
          <p14:tracePt t="36299" x="6410325" y="3224213"/>
          <p14:tracePt t="36309" x="6410325" y="3241675"/>
          <p14:tracePt t="36326" x="6402388" y="3305175"/>
          <p14:tracePt t="36343" x="6402388" y="3351213"/>
          <p14:tracePt t="36357" x="6402388" y="3424238"/>
          <p14:tracePt t="36361" x="6402388" y="3443288"/>
          <p14:tracePt t="36376" x="6402388" y="3479800"/>
          <p14:tracePt t="36395" x="6402388" y="3524250"/>
          <p14:tracePt t="36414" x="6402388" y="3579813"/>
          <p14:tracePt t="36419" x="6402388" y="3606800"/>
          <p14:tracePt t="36426" x="6392863" y="3625850"/>
          <p14:tracePt t="36434" x="6392863" y="3643313"/>
          <p14:tracePt t="36442" x="6383338" y="3662363"/>
          <p14:tracePt t="36459" x="6383338" y="3706813"/>
          <p14:tracePt t="36463" x="6373813" y="3716338"/>
          <p14:tracePt t="36476" x="6373813" y="3762375"/>
          <p14:tracePt t="36494" x="6365875" y="3808413"/>
          <p14:tracePt t="36500" x="6365875" y="3825875"/>
          <p14:tracePt t="36505" x="6365875" y="3844925"/>
          <p14:tracePt t="36513" x="6365875" y="3871913"/>
          <p14:tracePt t="36524" x="6365875" y="3889375"/>
          <p14:tracePt t="36528" x="6365875" y="3908425"/>
          <p14:tracePt t="36535" x="6365875" y="3927475"/>
          <p14:tracePt t="36541" x="6365875" y="3935413"/>
          <p14:tracePt t="36560" x="6365875" y="3971925"/>
          <p14:tracePt t="36566" x="6365875" y="3981450"/>
          <p14:tracePt t="36576" x="6365875" y="3990975"/>
          <p14:tracePt t="36583" x="6365875" y="4000500"/>
          <p14:tracePt t="36586" x="6365875" y="4008438"/>
          <p14:tracePt t="36593" x="6365875" y="4027488"/>
          <p14:tracePt t="36610" x="6365875" y="4054475"/>
          <p14:tracePt t="36625" x="6365875" y="4064000"/>
          <p14:tracePt t="36642" x="6365875" y="4073525"/>
          <p14:tracePt t="36658" x="6365875" y="4081463"/>
          <p14:tracePt t="36678" x="6365875" y="4100513"/>
          <p14:tracePt t="36691" x="6365875" y="4127500"/>
          <p14:tracePt t="36710" x="6365875" y="4137025"/>
          <p14:tracePt t="36713" x="6365875" y="4146550"/>
          <p14:tracePt t="36728" x="6365875" y="4164013"/>
          <p14:tracePt t="36750" x="6365875" y="4173538"/>
          <p14:tracePt t="36758" x="6365875" y="4183063"/>
          <p14:tracePt t="36775" x="6365875" y="4191000"/>
          <p14:tracePt t="36777" x="6365875" y="4210050"/>
          <p14:tracePt t="36794" x="6365875" y="4246563"/>
          <p14:tracePt t="36802" x="6365875" y="4256088"/>
          <p14:tracePt t="36815" x="6373813" y="4264025"/>
          <p14:tracePt t="36821" x="6373813" y="4273550"/>
          <p14:tracePt t="36827" x="6373813" y="4300538"/>
          <p14:tracePt t="36830" x="6373813" y="4310063"/>
          <p14:tracePt t="36836" x="6373813" y="4319588"/>
          <p14:tracePt t="36842" x="6373813" y="4329113"/>
          <p14:tracePt t="36850" x="6373813" y="4337050"/>
          <p14:tracePt t="36865" x="6373813" y="4346575"/>
          <p14:tracePt t="36874" x="6373813" y="4356100"/>
          <p14:tracePt t="36878" x="6373813" y="4373563"/>
          <p14:tracePt t="36895" x="6383338" y="4392613"/>
          <p14:tracePt t="36900" x="6383338" y="4402138"/>
          <p14:tracePt t="36952" x="6383338" y="4410075"/>
          <p14:tracePt t="36989" x="6383338" y="4419600"/>
          <p14:tracePt t="37083" x="6392863" y="4402138"/>
          <p14:tracePt t="37097" x="6392863" y="4337050"/>
          <p14:tracePt t="37109" x="6383338" y="4219575"/>
          <p14:tracePt t="37123" x="6365875" y="4127500"/>
          <p14:tracePt t="37142" x="6365875" y="4073525"/>
          <p14:tracePt t="37145" x="6365875" y="4054475"/>
          <p14:tracePt t="37161" x="6365875" y="4008438"/>
          <p14:tracePt t="37181" x="6365875" y="3917950"/>
          <p14:tracePt t="37190" x="6365875" y="3889375"/>
          <p14:tracePt t="37194" x="6365875" y="3835400"/>
          <p14:tracePt t="37210" x="6365875" y="3752850"/>
          <p14:tracePt t="37215" x="6365875" y="3698875"/>
          <p14:tracePt t="37226" x="6365875" y="3643313"/>
          <p14:tracePt t="37229" x="6365875" y="3606800"/>
          <p14:tracePt t="37245" x="6365875" y="3570288"/>
          <p14:tracePt t="37253" x="6365875" y="3516313"/>
          <p14:tracePt t="37260" x="6365875" y="3487738"/>
          <p14:tracePt t="37267" x="6365875" y="3470275"/>
          <p14:tracePt t="37275" x="6365875" y="3443288"/>
          <p14:tracePt t="37290" x="6365875" y="3378200"/>
          <p14:tracePt t="37294" x="6365875" y="3351213"/>
          <p14:tracePt t="37310" x="6365875" y="3251200"/>
          <p14:tracePt t="37324" x="6365875" y="3195638"/>
          <p14:tracePt t="37341" x="6365875" y="3159125"/>
          <p14:tracePt t="37345" x="6365875" y="3151188"/>
          <p14:tracePt t="37358" x="6365875" y="3132138"/>
          <p14:tracePt t="37374" x="6365875" y="3114675"/>
          <p14:tracePt t="37390" x="6365875" y="3095625"/>
          <p14:tracePt t="37395" x="6365875" y="3078163"/>
          <p14:tracePt t="37411" x="6365875" y="3059113"/>
          <p14:tracePt t="37418" x="6365875" y="3041650"/>
          <p14:tracePt t="37426" x="6365875" y="3022600"/>
          <p14:tracePt t="37441" x="6365875" y="2995613"/>
          <p14:tracePt t="37445" x="6365875" y="2986088"/>
          <p14:tracePt t="37452" x="6365875" y="2976563"/>
          <p14:tracePt t="37474" x="6365875" y="2968625"/>
          <p14:tracePt t="37496" x="6365875" y="2959100"/>
          <p14:tracePt t="37518" x="6365875" y="2949575"/>
          <p14:tracePt t="37553" x="6365875" y="2940050"/>
          <p14:tracePt t="37656" x="6373813" y="2968625"/>
          <p14:tracePt t="37662" x="6383338" y="2995613"/>
          <p14:tracePt t="37675" x="6392863" y="3159125"/>
          <p14:tracePt t="37693" x="6392863" y="3287713"/>
          <p14:tracePt t="37697" x="6392863" y="3370263"/>
          <p14:tracePt t="37708" x="6392863" y="3460750"/>
          <p14:tracePt t="37711" x="6392863" y="3543300"/>
          <p14:tracePt t="37726" x="6392863" y="3689350"/>
          <p14:tracePt t="37743" x="6392863" y="3852863"/>
          <p14:tracePt t="37746" x="6392863" y="3889375"/>
          <p14:tracePt t="37757" x="6383338" y="3927475"/>
          <p14:tracePt t="37760" x="6383338" y="3971925"/>
          <p14:tracePt t="37777" x="6383338" y="4000500"/>
          <p14:tracePt t="37782" x="6383338" y="4054475"/>
          <p14:tracePt t="37792" x="6383338" y="4081463"/>
          <p14:tracePt t="37796" x="6383338" y="4117975"/>
          <p14:tracePt t="37808" x="6373813" y="4154488"/>
          <p14:tracePt t="37812" x="6373813" y="4183063"/>
          <p14:tracePt t="37826" x="6373813" y="4300538"/>
          <p14:tracePt t="37847" x="6373813" y="4373563"/>
          <p14:tracePt t="37858" x="6373813" y="4419600"/>
          <p14:tracePt t="37862" x="6373813" y="4438650"/>
          <p14:tracePt t="37876" x="6373813" y="4475163"/>
          <p14:tracePt t="37892" x="6373813" y="4483100"/>
          <p14:tracePt t="37908" x="6373813" y="4502150"/>
          <p14:tracePt t="37912" x="6373813" y="4511675"/>
          <p14:tracePt t="37948" x="6373813" y="4519613"/>
          <p14:tracePt t="37984" x="6373813" y="4529138"/>
          <p14:tracePt t="38063" x="6373813" y="4483100"/>
          <p14:tracePt t="38070" x="6373813" y="4419600"/>
          <p14:tracePt t="38077" x="6373813" y="4329113"/>
          <p14:tracePt t="38094" x="6373813" y="4183063"/>
          <p14:tracePt t="38098" x="6373813" y="4127500"/>
          <p14:tracePt t="38108" x="6392863" y="4027488"/>
          <p14:tracePt t="38112" x="6402388" y="3898900"/>
          <p14:tracePt t="38124" x="6419850" y="3825875"/>
          <p14:tracePt t="38126" x="6419850" y="3716338"/>
          <p14:tracePt t="38142" x="6419850" y="3606800"/>
          <p14:tracePt t="38157" x="6419850" y="3506788"/>
          <p14:tracePt t="38162" x="6419850" y="3479800"/>
          <p14:tracePt t="38174" x="6429375" y="3451225"/>
          <p14:tracePt t="38177" x="6429375" y="3406775"/>
          <p14:tracePt t="38192" x="6438900" y="3351213"/>
          <p14:tracePt t="38198" x="6446838" y="3314700"/>
          <p14:tracePt t="38208" x="6446838" y="3297238"/>
          <p14:tracePt t="38213" x="6446838" y="3251200"/>
          <p14:tracePt t="38227" x="6456363" y="3195638"/>
          <p14:tracePt t="38230" x="6456363" y="3159125"/>
          <p14:tracePt t="38245" x="6465888" y="3086100"/>
          <p14:tracePt t="38248" x="6465888" y="3041650"/>
          <p14:tracePt t="38258" x="6465888" y="3013075"/>
          <p14:tracePt t="38274" x="6465888" y="2986088"/>
          <p14:tracePt t="38278" x="6465888" y="2976563"/>
          <p14:tracePt t="38337" x="6465888" y="2968625"/>
          <p14:tracePt t="38416" x="6465888" y="2976563"/>
          <p14:tracePt t="38422" x="6465888" y="3005138"/>
          <p14:tracePt t="38428" x="6475413" y="3059113"/>
          <p14:tracePt t="38443" x="6475413" y="3224213"/>
          <p14:tracePt t="38458" x="6475413" y="3451225"/>
          <p14:tracePt t="38473" x="6456363" y="3771900"/>
          <p14:tracePt t="38478" x="6429375" y="3927475"/>
          <p14:tracePt t="38493" x="6419850" y="4146550"/>
          <p14:tracePt t="38510" x="6392863" y="4264025"/>
          <p14:tracePt t="38526" x="6383338" y="4383088"/>
          <p14:tracePt t="38529" x="6373813" y="4410075"/>
          <p14:tracePt t="38543" x="6373813" y="4456113"/>
          <p14:tracePt t="38558" x="6373813" y="4483100"/>
          <p14:tracePt t="38576" x="6373813" y="4511675"/>
          <p14:tracePt t="38590" x="6373813" y="4519613"/>
          <p14:tracePt t="38594" x="6373813" y="4529138"/>
          <p14:tracePt t="38608" x="6373813" y="4538663"/>
          <p14:tracePt t="38643" x="6373813" y="4548188"/>
          <p14:tracePt t="38758" x="6373813" y="4538663"/>
          <p14:tracePt t="38766" x="6373813" y="4519613"/>
          <p14:tracePt t="38774" x="6373813" y="4465638"/>
          <p14:tracePt t="38789" x="6373813" y="4419600"/>
          <p14:tracePt t="38793" x="6373813" y="4410075"/>
          <p14:tracePt t="38808" x="6373813" y="4392613"/>
          <p14:tracePt t="38811" x="6373813" y="4373563"/>
          <p14:tracePt t="38824" x="6373813" y="4319588"/>
          <p14:tracePt t="38844" x="6373813" y="4283075"/>
          <p14:tracePt t="38848" x="6373813" y="4273550"/>
          <p14:tracePt t="38856" x="6373813" y="4256088"/>
          <p14:tracePt t="38861" x="6373813" y="4227513"/>
          <p14:tracePt t="38868" x="6373813" y="4210050"/>
          <p14:tracePt t="38874" x="6373813" y="4191000"/>
          <p14:tracePt t="38890" x="6373813" y="4127500"/>
          <p14:tracePt t="38894" x="6373813" y="4073525"/>
          <p14:tracePt t="38909" x="6392863" y="3954463"/>
          <p14:tracePt t="38927" x="6392863" y="3908425"/>
          <p14:tracePt t="38937" x="6402388" y="3862388"/>
          <p14:tracePt t="38948" x="6402388" y="3844925"/>
          <p14:tracePt t="38958" x="6402388" y="3835400"/>
          <p14:tracePt t="38963" x="6402388" y="3825875"/>
          <p14:tracePt t="38975" x="6402388" y="3816350"/>
          <p14:tracePt t="39010" x="6402388" y="3808413"/>
          <p14:tracePt t="39153" x="6402388" y="3816350"/>
          <p14:tracePt t="39160" x="6429375" y="3871913"/>
          <p14:tracePt t="39177" x="6429375" y="4054475"/>
          <p14:tracePt t="39183" x="6429375" y="4110038"/>
          <p14:tracePt t="39191" x="6429375" y="4200525"/>
          <p14:tracePt t="39207" x="6429375" y="4346575"/>
          <p14:tracePt t="39211" x="6429375" y="4419600"/>
          <p14:tracePt t="39225" x="6419850" y="4483100"/>
          <p14:tracePt t="39240" x="6419850" y="4502150"/>
          <p14:tracePt t="39258" x="6419850" y="4519613"/>
          <p14:tracePt t="39261" x="6419850" y="4529138"/>
          <p14:tracePt t="39277" x="6419850" y="4538663"/>
          <p14:tracePt t="39298" x="6419850" y="4548188"/>
          <p14:tracePt t="63207" x="6402388" y="4538663"/>
          <p14:tracePt t="63217" x="6392863" y="4529138"/>
          <p14:tracePt t="63221" x="6383338" y="4529138"/>
          <p14:tracePt t="63235" x="6365875" y="4529138"/>
          <p14:tracePt t="63251" x="6356350" y="4519613"/>
          <p14:tracePt t="63279" x="6346825" y="4519613"/>
          <p14:tracePt t="63322" x="6346825" y="4511675"/>
          <p14:tracePt t="63335" x="6346825" y="4502150"/>
          <p14:tracePt t="63345" x="6346825" y="4492625"/>
          <p14:tracePt t="63356" x="6346825" y="4483100"/>
          <p14:tracePt t="63367" x="6346825" y="4465638"/>
          <p14:tracePt t="63386" x="6365875" y="4456113"/>
          <p14:tracePt t="63402" x="6373813" y="4446588"/>
          <p14:tracePt t="63418" x="6392863" y="4438650"/>
          <p14:tracePt t="63421" x="6402388" y="4438650"/>
          <p14:tracePt t="63435" x="6419850" y="4429125"/>
          <p14:tracePt t="63458" x="6429375" y="4419600"/>
          <p14:tracePt t="63467" x="6446838" y="4410075"/>
          <p14:tracePt t="63471" x="6456363" y="4410075"/>
          <p14:tracePt t="63483" x="6475413" y="4410075"/>
          <p14:tracePt t="63487" x="6483350" y="4410075"/>
          <p14:tracePt t="63501" x="6502400" y="4410075"/>
          <p14:tracePt t="63516" x="6538913" y="4419600"/>
          <p14:tracePt t="63533" x="6557963" y="4438650"/>
          <p14:tracePt t="63538" x="6565900" y="4438650"/>
          <p14:tracePt t="63542" x="6575425" y="4446588"/>
          <p14:tracePt t="63573" x="6594475" y="4446588"/>
          <p14:tracePt t="63580" x="6594475" y="4456113"/>
          <p14:tracePt t="63623" x="6594475" y="4475163"/>
          <p14:tracePt t="63632" x="6594475" y="4483100"/>
          <p14:tracePt t="63637" x="6594475" y="4492625"/>
          <p14:tracePt t="63651" x="6594475" y="4511675"/>
          <p14:tracePt t="63667" x="6584950" y="4519613"/>
          <p14:tracePt t="63672" x="6565900" y="4529138"/>
          <p14:tracePt t="63683" x="6557963" y="4538663"/>
          <p14:tracePt t="63687" x="6538913" y="4548188"/>
          <p14:tracePt t="63701" x="6511925" y="4565650"/>
          <p14:tracePt t="63717" x="6483350" y="4575175"/>
          <p14:tracePt t="63734" x="6475413" y="4575175"/>
          <p14:tracePt t="63738" x="6465888" y="4575175"/>
          <p14:tracePt t="63761" x="6456363" y="4575175"/>
          <p14:tracePt t="63795" x="6446838" y="4575175"/>
          <p14:tracePt t="63802" x="6438900" y="4575175"/>
          <p14:tracePt t="63820" x="6410325" y="4538663"/>
          <p14:tracePt t="63835" x="6392863" y="4502150"/>
          <p14:tracePt t="63838" x="6392863" y="4492625"/>
          <p14:tracePt t="63854" x="6392863" y="4483100"/>
          <p14:tracePt t="63859" x="6383338" y="4483100"/>
          <p14:tracePt t="63868" x="6383338" y="4465638"/>
          <p14:tracePt t="63888" x="6383338" y="4456113"/>
          <p14:tracePt t="63926" x="6383338" y="4446588"/>
          <p14:tracePt t="63960" x="6383338" y="4438650"/>
          <p14:tracePt t="63982" x="6392863" y="4429125"/>
          <p14:tracePt t="63987" x="6410325" y="4429125"/>
          <p14:tracePt t="64000" x="6429375" y="4429125"/>
          <p14:tracePt t="64003" x="6438900" y="4429125"/>
          <p14:tracePt t="64013" x="6456363" y="4429125"/>
          <p14:tracePt t="64024" x="6465888" y="4429125"/>
          <p14:tracePt t="64032" x="6475413" y="4429125"/>
          <p14:tracePt t="64050" x="6502400" y="4429125"/>
          <p14:tracePt t="64067" x="6511925" y="4429125"/>
          <p14:tracePt t="64103" x="6521450" y="4438650"/>
          <p14:tracePt t="64110" x="6521450" y="4446588"/>
          <p14:tracePt t="64118" x="6521450" y="4456113"/>
          <p14:tracePt t="64135" x="6521450" y="4483100"/>
          <p14:tracePt t="64138" x="6521450" y="4502150"/>
          <p14:tracePt t="64154" x="6521450" y="4529138"/>
          <p14:tracePt t="64161" x="6521450" y="4548188"/>
          <p14:tracePt t="64173" x="6521450" y="4556125"/>
          <p14:tracePt t="64178" x="6521450" y="4565650"/>
          <p14:tracePt t="64185" x="6521450" y="4575175"/>
          <p14:tracePt t="64189" x="6511925" y="4584700"/>
          <p14:tracePt t="64198" x="6492875" y="4592638"/>
          <p14:tracePt t="64206" x="6483350" y="4602163"/>
          <p14:tracePt t="64217" x="6465888" y="4629150"/>
          <p14:tracePt t="64236" x="6446838" y="4638675"/>
          <p14:tracePt t="64239" x="6438900" y="4638675"/>
          <p14:tracePt t="64253" x="6392863" y="4638675"/>
          <p14:tracePt t="64262" x="6373813" y="4638675"/>
          <p14:tracePt t="64272" x="6356350" y="4638675"/>
          <p14:tracePt t="64279" x="6329363" y="4638675"/>
          <p14:tracePt t="64291" x="6319838" y="4638675"/>
          <p14:tracePt t="64298" x="6300788" y="4638675"/>
          <p14:tracePt t="64303" x="6292850" y="4638675"/>
          <p14:tracePt t="64314" x="6283325" y="4638675"/>
          <p14:tracePt t="64321" x="6273800" y="4638675"/>
          <p14:tracePt t="64354" x="6264275" y="4638675"/>
          <p14:tracePt t="64377" x="6246813" y="4638675"/>
          <p14:tracePt t="64384" x="6246813" y="4621213"/>
          <p14:tracePt t="64401" x="6246813" y="4592638"/>
          <p14:tracePt t="64404" x="6246813" y="4575175"/>
          <p14:tracePt t="64418" x="6256338" y="4548188"/>
          <p14:tracePt t="64436" x="6273800" y="4519613"/>
          <p14:tracePt t="64439" x="6292850" y="4511675"/>
          <p14:tracePt t="64449" x="6310313" y="4483100"/>
          <p14:tracePt t="64470" x="6337300" y="4456113"/>
          <p14:tracePt t="64480" x="6365875" y="4438650"/>
          <p14:tracePt t="64491" x="6383338" y="4429125"/>
          <p14:tracePt t="64499" x="6402388" y="4429125"/>
          <p14:tracePt t="64505" x="6410325" y="4429125"/>
          <p14:tracePt t="64514" x="6419850" y="4429125"/>
          <p14:tracePt t="64520" x="6429375" y="4429125"/>
          <p14:tracePt t="64534" x="6446838" y="4429125"/>
          <p14:tracePt t="64552" x="6456363" y="4438650"/>
          <p14:tracePt t="64558" x="6456363" y="4456113"/>
          <p14:tracePt t="64567" x="6456363" y="4465638"/>
          <p14:tracePt t="64577" x="6456363" y="4511675"/>
          <p14:tracePt t="64586" x="6456363" y="4529138"/>
          <p14:tracePt t="64602" x="6456363" y="4556125"/>
          <p14:tracePt t="64619" x="6446838" y="4592638"/>
          <p14:tracePt t="64637" x="6419850" y="4629150"/>
          <p14:tracePt t="64641" x="6402388" y="4638675"/>
          <p14:tracePt t="64649" x="6383338" y="4648200"/>
          <p14:tracePt t="64669" x="6346825" y="4665663"/>
          <p14:tracePt t="64671" x="6310313" y="4675188"/>
          <p14:tracePt t="64684" x="6273800" y="4675188"/>
          <p14:tracePt t="64700" x="6227763" y="4675188"/>
          <p14:tracePt t="64705" x="6200775" y="4675188"/>
          <p14:tracePt t="64716" x="6183313" y="4675188"/>
          <p14:tracePt t="64720" x="6173788" y="4675188"/>
          <p14:tracePt t="64734" x="6164263" y="4675188"/>
          <p14:tracePt t="64751" x="6137275" y="4675188"/>
          <p14:tracePt t="64758" x="6127750" y="4657725"/>
          <p14:tracePt t="64768" x="6118225" y="4648200"/>
          <p14:tracePt t="64777" x="6118225" y="4638675"/>
          <p14:tracePt t="64781" x="6118225" y="4602163"/>
          <p14:tracePt t="64791" x="6118225" y="4565650"/>
          <p14:tracePt t="64801" x="6137275" y="4538663"/>
          <p14:tracePt t="64805" x="6173788" y="4519613"/>
          <p14:tracePt t="64816" x="6200775" y="4492625"/>
          <p14:tracePt t="64820" x="6246813" y="4456113"/>
          <p14:tracePt t="64835" x="6346825" y="4392613"/>
          <p14:tracePt t="64842" x="6383338" y="4383088"/>
          <p14:tracePt t="64857" x="6419850" y="4373563"/>
          <p14:tracePt t="64867" x="6438900" y="4373563"/>
          <p14:tracePt t="64871" x="6456363" y="4373563"/>
          <p14:tracePt t="64885" x="6483350" y="4373563"/>
          <p14:tracePt t="64903" x="6492875" y="4373563"/>
          <p14:tracePt t="64917" x="6511925" y="4383088"/>
          <p14:tracePt t="64921" x="6521450" y="4392613"/>
          <p14:tracePt t="64936" x="6548438" y="4438650"/>
          <p14:tracePt t="64951" x="6557963" y="4475163"/>
          <p14:tracePt t="64971" x="6557963" y="4519613"/>
          <p14:tracePt t="64986" x="6557963" y="4548188"/>
          <p14:tracePt t="64991" x="6557963" y="4556125"/>
          <p14:tracePt t="65001" x="6557963" y="4584700"/>
          <p14:tracePt t="65017" x="6557963" y="4602163"/>
          <p14:tracePt t="65021" x="6538913" y="4621213"/>
          <p14:tracePt t="65038" x="6492875" y="4648200"/>
          <p14:tracePt t="65050" x="6475413" y="4657725"/>
          <p14:tracePt t="65058" x="6410325" y="4684713"/>
          <p14:tracePt t="65072" x="6373813" y="4702175"/>
          <p14:tracePt t="65083" x="6346825" y="4711700"/>
          <p14:tracePt t="65086" x="6329363" y="4711700"/>
          <p14:tracePt t="65100" x="6310313" y="4711700"/>
          <p14:tracePt t="65116" x="6300788" y="4711700"/>
          <p14:tracePt t="65134" x="6273800" y="4711700"/>
          <p14:tracePt t="65137" x="6264275" y="4711700"/>
          <p14:tracePt t="65151" x="6246813" y="4711700"/>
          <p14:tracePt t="65166" x="6237288" y="4711700"/>
          <p14:tracePt t="65183" x="6237288" y="4702175"/>
          <p14:tracePt t="65186" x="6237288" y="4675188"/>
          <p14:tracePt t="65201" x="6237288" y="4638675"/>
          <p14:tracePt t="65218" x="6237288" y="4611688"/>
          <p14:tracePt t="65223" x="6237288" y="4602163"/>
          <p14:tracePt t="65232" x="6246813" y="4584700"/>
          <p14:tracePt t="65236" x="6264275" y="4556125"/>
          <p14:tracePt t="65251" x="6310313" y="4529138"/>
          <p14:tracePt t="65266" x="6337300" y="4502150"/>
          <p14:tracePt t="65272" x="6356350" y="4483100"/>
          <p14:tracePt t="65283" x="6383338" y="4475163"/>
          <p14:tracePt t="65287" x="6402388" y="4465638"/>
          <p14:tracePt t="65302" x="6438900" y="4446588"/>
          <p14:tracePt t="65308" x="6456363" y="4446588"/>
          <p14:tracePt t="65325" x="6475413" y="4446588"/>
          <p14:tracePt t="65333" x="6483350" y="4446588"/>
          <p14:tracePt t="65337" x="6492875" y="4456113"/>
          <p14:tracePt t="65353" x="6529388" y="4483100"/>
          <p14:tracePt t="65358" x="6548438" y="4492625"/>
          <p14:tracePt t="65368" x="6557963" y="4511675"/>
          <p14:tracePt t="65372" x="6565900" y="4519613"/>
          <p14:tracePt t="65383" x="6575425" y="4538663"/>
          <p14:tracePt t="65386" x="6575425" y="4548188"/>
          <p14:tracePt t="65401" x="6584950" y="4575175"/>
          <p14:tracePt t="65418" x="6584950" y="4592638"/>
          <p14:tracePt t="65434" x="6584950" y="4621213"/>
          <p14:tracePt t="65437" x="6584950" y="4629150"/>
          <p14:tracePt t="65452" x="6584950" y="4657725"/>
          <p14:tracePt t="65467" x="6565900" y="4684713"/>
          <p14:tracePt t="65473" x="6557963" y="4702175"/>
          <p14:tracePt t="65484" x="6538913" y="4711700"/>
          <p14:tracePt t="65490" x="6521450" y="4721225"/>
          <p14:tracePt t="65499" x="6502400" y="4730750"/>
          <p14:tracePt t="65504" x="6483350" y="4738688"/>
          <p14:tracePt t="65509" x="6465888" y="4757738"/>
          <p14:tracePt t="65519" x="6429375" y="4775200"/>
          <p14:tracePt t="65532" x="6383338" y="4784725"/>
          <p14:tracePt t="65548" x="6329363" y="4784725"/>
          <p14:tracePt t="65551" x="6300788" y="4775200"/>
          <p14:tracePt t="65568" x="6246813" y="4767263"/>
          <p14:tracePt t="65586" x="6210300" y="4721225"/>
          <p14:tracePt t="65591" x="6200775" y="4702175"/>
          <p14:tracePt t="65602" x="6191250" y="4684713"/>
          <p14:tracePt t="65612" x="6191250" y="4611688"/>
          <p14:tracePt t="65620" x="6191250" y="4592638"/>
          <p14:tracePt t="65623" x="6191250" y="4575175"/>
          <p14:tracePt t="65633" x="6200775" y="4548188"/>
          <p14:tracePt t="65638" x="6210300" y="4529138"/>
          <p14:tracePt t="65646" x="6227763" y="4511675"/>
          <p14:tracePt t="65653" x="6246813" y="4483100"/>
          <p14:tracePt t="65668" x="6300788" y="4446588"/>
          <p14:tracePt t="65692" x="6383338" y="4410075"/>
          <p14:tracePt t="65696" x="6402388" y="4402138"/>
          <p14:tracePt t="65702" x="6419850" y="4392613"/>
          <p14:tracePt t="65710" x="6438900" y="4392613"/>
          <p14:tracePt t="65725" x="6456363" y="4392613"/>
          <p14:tracePt t="65734" x="6475413" y="4392613"/>
          <p14:tracePt t="65737" x="6483350" y="4392613"/>
          <p14:tracePt t="65753" x="6502400" y="4392613"/>
          <p14:tracePt t="65767" x="6511925" y="4392613"/>
          <p14:tracePt t="65786" x="6529388" y="4410075"/>
          <p14:tracePt t="65801" x="6529388" y="4446588"/>
          <p14:tracePt t="65804" x="6529388" y="4465638"/>
          <p14:tracePt t="65818" x="6529388" y="4502150"/>
          <p14:tracePt t="65841" x="6465888" y="4592638"/>
          <p14:tracePt t="65856" x="6383338" y="4638675"/>
          <p14:tracePt t="65869" x="6300788" y="4675188"/>
          <p14:tracePt t="65885" x="6256338" y="4702175"/>
          <p14:tracePt t="65889" x="6237288" y="4702175"/>
          <p14:tracePt t="65899" x="6210300" y="4702175"/>
          <p14:tracePt t="65903" x="6200775" y="4702175"/>
          <p14:tracePt t="65915" x="6191250" y="4702175"/>
          <p14:tracePt t="65918" x="6183313" y="4702175"/>
          <p14:tracePt t="65934" x="6173788" y="4702175"/>
          <p14:tracePt t="65949" x="6154738" y="4702175"/>
          <p14:tracePt t="65953" x="6137275" y="4702175"/>
          <p14:tracePt t="65968" x="6127750" y="4702175"/>
          <p14:tracePt t="65971" x="6127750" y="4694238"/>
          <p14:tracePt t="65984" x="6127750" y="4648200"/>
          <p14:tracePt t="66000" x="6154738" y="4592638"/>
          <p14:tracePt t="66004" x="6164263" y="4556125"/>
          <p14:tracePt t="66017" x="6183313" y="4538663"/>
          <p14:tracePt t="66019" x="6191250" y="4519613"/>
          <p14:tracePt t="66034" x="6227763" y="4475163"/>
          <p14:tracePt t="66049" x="6300788" y="4419600"/>
          <p14:tracePt t="66066" x="6356350" y="4402138"/>
          <p14:tracePt t="66069" x="6373813" y="4392613"/>
          <p14:tracePt t="66076" x="6392863" y="4392613"/>
          <p14:tracePt t="66085" x="6410325" y="4392613"/>
          <p14:tracePt t="66101" x="6446838" y="4392613"/>
          <p14:tracePt t="66119" x="6475413" y="4410075"/>
          <p14:tracePt t="66134" x="6492875" y="4446588"/>
          <p14:tracePt t="66151" x="6492875" y="4475163"/>
          <p14:tracePt t="66156" x="6502400" y="4492625"/>
          <p14:tracePt t="66166" x="6502400" y="4502150"/>
          <p14:tracePt t="66169" x="6502400" y="4519613"/>
          <p14:tracePt t="66184" x="6502400" y="4556125"/>
          <p14:tracePt t="66201" x="6502400" y="4584700"/>
          <p14:tracePt t="66219" x="6492875" y="4629150"/>
          <p14:tracePt t="66234" x="6475413" y="4648200"/>
          <p14:tracePt t="66249" x="6446838" y="4675188"/>
          <p14:tracePt t="66255" x="6419850" y="4694238"/>
          <p14:tracePt t="66266" x="6392863" y="4730750"/>
          <p14:tracePt t="66271" x="6356350" y="4738688"/>
          <p14:tracePt t="66284" x="6310313" y="4757738"/>
          <p14:tracePt t="66291" x="6292850" y="4757738"/>
          <p14:tracePt t="66302" x="6273800" y="4757738"/>
          <p14:tracePt t="66316" x="6256338" y="4757738"/>
          <p14:tracePt t="66320" x="6246813" y="4757738"/>
          <p14:tracePt t="66335" x="6227763" y="4757738"/>
          <p14:tracePt t="66351" x="6200775" y="4730750"/>
          <p14:tracePt t="66370" x="6183313" y="4675188"/>
          <p14:tracePt t="66384" x="6200775" y="4592638"/>
          <p14:tracePt t="66401" x="6219825" y="4556125"/>
          <p14:tracePt t="66416" x="6237288" y="4511675"/>
          <p14:tracePt t="66420" x="6246813" y="4492625"/>
          <p14:tracePt t="66432" x="6273800" y="4475163"/>
          <p14:tracePt t="66435" x="6292850" y="4465638"/>
          <p14:tracePt t="66451" x="6346825" y="4438650"/>
          <p14:tracePt t="66455" x="6373813" y="4429125"/>
          <p14:tracePt t="66466" x="6392863" y="4429125"/>
          <p14:tracePt t="66485" x="6429375" y="4429125"/>
          <p14:tracePt t="66492" x="6446838" y="4429125"/>
          <p14:tracePt t="66516" x="6492875" y="4456113"/>
          <p14:tracePt t="66529" x="6511925" y="4465638"/>
          <p14:tracePt t="66536" x="6548438" y="4483100"/>
          <p14:tracePt t="66541" x="6584950" y="4538663"/>
          <p14:tracePt t="66550" x="6602413" y="4556125"/>
          <p14:tracePt t="66566" x="6630988" y="4584700"/>
          <p14:tracePt t="66571" x="6648450" y="4629150"/>
          <p14:tracePt t="66582" x="6657975" y="4629150"/>
          <p14:tracePt t="66586" x="6667500" y="4638675"/>
          <p14:tracePt t="66601" x="6694488" y="4675188"/>
          <p14:tracePt t="66616" x="6748463" y="4757738"/>
          <p14:tracePt t="66633" x="6777038" y="4784725"/>
          <p14:tracePt t="66636" x="6794500" y="4821238"/>
          <p14:tracePt t="66651" x="6850063" y="4857750"/>
          <p14:tracePt t="66655" x="6867525" y="4876800"/>
          <p14:tracePt t="66666" x="6886575" y="4894263"/>
          <p14:tracePt t="66687" x="6959600" y="4959350"/>
          <p14:tracePt t="66695" x="6977063" y="4967288"/>
          <p14:tracePt t="66701" x="6977063" y="4976813"/>
          <p14:tracePt t="66711" x="6986588" y="4986338"/>
          <p14:tracePt t="66718" x="7004050" y="5013325"/>
          <p14:tracePt t="66733" x="7059613" y="5032375"/>
          <p14:tracePt t="66737" x="7086600" y="5040313"/>
          <p14:tracePt t="66743" x="7105650" y="5049838"/>
          <p14:tracePt t="66752" x="7132638" y="5059363"/>
          <p14:tracePt t="66767" x="7150100" y="5068888"/>
          <p14:tracePt t="66785" x="7169150" y="5068888"/>
          <p14:tracePt t="66804" x="7178675" y="5068888"/>
          <p14:tracePt t="66818" x="7178675" y="50768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7FE15-273C-00D6-02D8-63CE2875EA7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A17A3E-852D-DDC5-9FA6-ABFDFFF11F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DA016919-618E-197B-69AD-81AF932077B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1279A97-9113-E7A1-F0F5-E070D0BEFE4B}"/>
              </a:ext>
            </a:extLst>
          </p:cNvPr>
          <p:cNvSpPr txBox="1"/>
          <p:nvPr/>
        </p:nvSpPr>
        <p:spPr>
          <a:xfrm>
            <a:off x="1328286" y="830885"/>
            <a:ext cx="8547234" cy="4708981"/>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If prepared correctly, the total assets on the balance sheet equals the total liabilities and owner’s equity sections of the balance sheet.</a:t>
            </a:r>
          </a:p>
          <a:p>
            <a:pPr algn="just"/>
            <a:r>
              <a:rPr lang="en-US" sz="2000" dirty="0">
                <a:latin typeface="Alexandria"/>
                <a:cs typeface="Times New Roman" panose="02020603050405020304" pitchFamily="18" charset="0"/>
              </a:rPr>
              <a:t>The classified balance sheet is considered or termed classified when the assets and liabilities within the balance sheet are grouped into even smaller sections: current and noncurrent (see Figure 5.6). Both assets and liabilities are broken down on the balance sheet into current and noncurrent classifications in order to provide more detail and transparency as well as abide by the convention of reporting in descending order of liquidity. Current assets are those that can be used or converted to cash within a year. Common examples of current assets include cash, inventory, accounts receivable, and short-term investments. Assets that will be in use longer than a year are considered noncurrent. Common examples of noncurrent assets include notes receivable, machinery and equipment, buildings, and land. Just as we noted a few key differences in the income statements based on the type of firm, you may also notice a few slight differences in the balance sheet depending on the firm type. </a:t>
            </a:r>
          </a:p>
        </p:txBody>
      </p:sp>
      <p:pic>
        <p:nvPicPr>
          <p:cNvPr id="6" name="Graphic 21">
            <a:extLst>
              <a:ext uri="{FF2B5EF4-FFF2-40B4-BE49-F238E27FC236}">
                <a16:creationId xmlns:a16="http://schemas.microsoft.com/office/drawing/2014/main" id="{E5AC7650-4F7E-DAF8-38C5-001B510E92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14" name="TextBox 13">
            <a:extLst>
              <a:ext uri="{FF2B5EF4-FFF2-40B4-BE49-F238E27FC236}">
                <a16:creationId xmlns:a16="http://schemas.microsoft.com/office/drawing/2014/main" id="{957740FC-1F31-B215-A7DA-2B294F3B178B}"/>
              </a:ext>
            </a:extLst>
          </p:cNvPr>
          <p:cNvSpPr txBox="1"/>
          <p:nvPr/>
        </p:nvSpPr>
        <p:spPr>
          <a:xfrm>
            <a:off x="5917966" y="6397674"/>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408020044"/>
      </p:ext>
    </p:extLst>
  </p:cSld>
  <p:clrMapOvr>
    <a:masterClrMapping/>
  </p:clrMapOvr>
  <mc:AlternateContent xmlns:mc="http://schemas.openxmlformats.org/markup-compatibility/2006" xmlns:p14="http://schemas.microsoft.com/office/powerpoint/2010/main">
    <mc:Choice Requires="p14">
      <p:transition spd="slow" p14:dur="2000" advTm="228813"/>
    </mc:Choice>
    <mc:Fallback xmlns="">
      <p:transition spd="slow" advTm="228813"/>
    </mc:Fallback>
  </mc:AlternateContent>
  <p:extLst>
    <p:ext uri="{3A86A75C-4F4B-4683-9AE1-C65F6400EC91}">
      <p14:laserTraceLst xmlns:p14="http://schemas.microsoft.com/office/powerpoint/2010/main">
        <p14:tracePtLst>
          <p14:tracePt t="32543" x="3130550" y="6254750"/>
          <p14:tracePt t="33073" x="2100263" y="6429375"/>
          <p14:tracePt t="33085" x="2246313" y="6045200"/>
          <p14:tracePt t="33090" x="2365375" y="5770563"/>
          <p14:tracePt t="33095" x="2401888" y="5616575"/>
          <p14:tracePt t="33112" x="2520950" y="5368925"/>
          <p14:tracePt t="33126" x="2611438" y="5141913"/>
          <p14:tracePt t="33143" x="2713038" y="4922838"/>
          <p14:tracePt t="33146" x="2740025" y="4794250"/>
          <p14:tracePt t="33161" x="2822575" y="4565650"/>
          <p14:tracePt t="33178" x="2895600" y="4402138"/>
          <p14:tracePt t="33181" x="2940050" y="4337050"/>
          <p14:tracePt t="33194" x="2968625" y="4292600"/>
          <p14:tracePt t="33197" x="3005138" y="4210050"/>
          <p14:tracePt t="33211" x="3068638" y="4100513"/>
          <p14:tracePt t="33227" x="3114675" y="4008438"/>
          <p14:tracePt t="33247" x="3168650" y="3908425"/>
          <p14:tracePt t="33263" x="3195638" y="3844925"/>
          <p14:tracePt t="33283" x="3232150" y="3789363"/>
          <p14:tracePt t="33298" x="3278188" y="3725863"/>
          <p14:tracePt t="33304" x="3287713" y="3706813"/>
          <p14:tracePt t="33314" x="3297238" y="3698875"/>
          <p14:tracePt t="33329" x="3314700" y="3670300"/>
          <p14:tracePt t="33350" x="3351213" y="3616325"/>
          <p14:tracePt t="33355" x="3379788" y="3597275"/>
          <p14:tracePt t="33366" x="3406775" y="3533775"/>
          <p14:tracePt t="33379" x="3470275" y="3397250"/>
          <p14:tracePt t="33398" x="3562350" y="3178175"/>
          <p14:tracePt t="33414" x="3598863" y="3032125"/>
          <p14:tracePt t="33419" x="3625850" y="2976563"/>
          <p14:tracePt t="33429" x="3635375" y="2857500"/>
          <p14:tracePt t="33433" x="3635375" y="2840038"/>
          <p14:tracePt t="33444" x="3643313" y="2784475"/>
          <p14:tracePt t="33449" x="3662363" y="2730500"/>
          <p14:tracePt t="33464" x="3698875" y="2574925"/>
          <p14:tracePt t="33472" x="3725863" y="2492375"/>
          <p14:tracePt t="33479" x="3762375" y="2447925"/>
          <p14:tracePt t="33495" x="3808413" y="2338388"/>
          <p14:tracePt t="33499" x="3835400" y="2292350"/>
          <p14:tracePt t="33513" x="3890963" y="2200275"/>
          <p14:tracePt t="33529" x="3927475" y="2109788"/>
          <p14:tracePt t="33549" x="3971925" y="2017713"/>
          <p14:tracePt t="33564" x="3990975" y="1990725"/>
          <p14:tracePt t="33573" x="4000500" y="1990725"/>
          <p14:tracePt t="33579" x="4000500" y="1981200"/>
          <p14:tracePt t="33593" x="4008438" y="1954213"/>
          <p14:tracePt t="33610" x="4008438" y="1935163"/>
          <p14:tracePt t="33613" x="4017963" y="1927225"/>
          <p14:tracePt t="33629" x="4027488" y="1908175"/>
          <p14:tracePt t="33638" x="4027488" y="1898650"/>
          <p14:tracePt t="33644" x="4027488" y="1881188"/>
          <p14:tracePt t="33650" x="4037013" y="1862138"/>
          <p14:tracePt t="33656" x="4054475" y="1854200"/>
          <p14:tracePt t="33663" x="4054475" y="1844675"/>
          <p14:tracePt t="33671" x="4064000" y="1835150"/>
          <p14:tracePt t="33678" x="4064000" y="1825625"/>
          <p14:tracePt t="33711" x="4064000" y="1817688"/>
          <p14:tracePt t="33728" x="4064000" y="1798638"/>
          <p14:tracePt t="34703" x="4054475" y="1798638"/>
          <p14:tracePt t="34719" x="4054475" y="1808163"/>
          <p14:tracePt t="34745" x="4044950" y="1808163"/>
          <p14:tracePt t="34783" x="4037013" y="1808163"/>
          <p14:tracePt t="34848" x="4027488" y="1808163"/>
          <p14:tracePt t="34876" x="4017963" y="1808163"/>
          <p14:tracePt t="34898" x="4008438" y="1808163"/>
          <p14:tracePt t="34912" x="4000500" y="1808163"/>
          <p14:tracePt t="34943" x="3990975" y="1808163"/>
          <p14:tracePt t="34980" x="3981450" y="1808163"/>
          <p14:tracePt t="35012" x="3971925" y="1808163"/>
          <p14:tracePt t="35042" x="3963988" y="1808163"/>
          <p14:tracePt t="35082" x="3954463" y="1808163"/>
          <p14:tracePt t="42173" x="3963988" y="1808163"/>
          <p14:tracePt t="42194" x="3971925" y="1808163"/>
          <p14:tracePt t="42211" x="3981450" y="1808163"/>
          <p14:tracePt t="42217" x="3990975" y="1808163"/>
          <p14:tracePt t="42243" x="4000500" y="1808163"/>
          <p14:tracePt t="42289" x="4017963" y="1808163"/>
          <p14:tracePt t="42310" x="4027488" y="1808163"/>
          <p14:tracePt t="42326" x="4037013" y="1808163"/>
          <p14:tracePt t="42345" x="4044950" y="1808163"/>
          <p14:tracePt t="42367" x="4054475" y="1808163"/>
          <p14:tracePt t="42416" x="4064000" y="1808163"/>
          <p14:tracePt t="42440" x="4073525" y="1808163"/>
          <p14:tracePt t="42446" x="4083050" y="1808163"/>
          <p14:tracePt t="42460" x="4100513" y="1808163"/>
          <p14:tracePt t="42482" x="4110038" y="1808163"/>
          <p14:tracePt t="42519" x="4119563" y="1808163"/>
          <p14:tracePt t="42569" x="4127500" y="1808163"/>
          <p14:tracePt t="42582" x="4137025" y="1808163"/>
          <p14:tracePt t="42595" x="4146550" y="1808163"/>
          <p14:tracePt t="42620" x="4156075" y="1808163"/>
          <p14:tracePt t="42633" x="4183063" y="1817688"/>
          <p14:tracePt t="42661" x="4192588" y="1817688"/>
          <p14:tracePt t="42668" x="4200525" y="1817688"/>
          <p14:tracePt t="42676" x="4210050" y="1825625"/>
          <p14:tracePt t="42691" x="4229100" y="1825625"/>
          <p14:tracePt t="42700" x="4237038" y="1825625"/>
          <p14:tracePt t="42726" x="4265613" y="1835150"/>
          <p14:tracePt t="42733" x="4273550" y="1835150"/>
          <p14:tracePt t="42742" x="4292600" y="1844675"/>
          <p14:tracePt t="42745" x="4302125" y="1844675"/>
          <p14:tracePt t="42762" x="4302125" y="1854200"/>
          <p14:tracePt t="42776" x="4319588" y="1854200"/>
          <p14:tracePt t="42799" x="4356100" y="1862138"/>
          <p14:tracePt t="42805" x="4365625" y="1862138"/>
          <p14:tracePt t="42812" x="4375150" y="1862138"/>
          <p14:tracePt t="42820" x="4383088" y="1862138"/>
          <p14:tracePt t="42827" x="4402138" y="1862138"/>
          <p14:tracePt t="42843" x="4429125" y="1871663"/>
          <p14:tracePt t="42861" x="4448175" y="1871663"/>
          <p14:tracePt t="42878" x="4456113" y="1871663"/>
          <p14:tracePt t="42919" x="4465638" y="1871663"/>
          <p14:tracePt t="42945" x="4475163" y="1871663"/>
          <p14:tracePt t="42958" x="4484688" y="1871663"/>
          <p14:tracePt t="42967" x="4502150" y="1871663"/>
          <p14:tracePt t="42974" x="4511675" y="1871663"/>
          <p14:tracePt t="42993" x="4521200" y="1871663"/>
          <p14:tracePt t="42997" x="4529138" y="1871663"/>
          <p14:tracePt t="43012" x="4538663" y="1871663"/>
          <p14:tracePt t="43031" x="4557713" y="1890713"/>
          <p14:tracePt t="43048" x="4621213" y="1890713"/>
          <p14:tracePt t="43057" x="4648200" y="1890713"/>
          <p14:tracePt t="43061" x="4684713" y="1890713"/>
          <p14:tracePt t="43076" x="4803775" y="1890713"/>
          <p14:tracePt t="43092" x="4830763" y="1890713"/>
          <p14:tracePt t="43108" x="4876800" y="1890713"/>
          <p14:tracePt t="43128" x="4922838" y="1890713"/>
          <p14:tracePt t="43137" x="4932363" y="1890713"/>
          <p14:tracePt t="43150" x="4949825" y="1890713"/>
          <p14:tracePt t="43156" x="4968875" y="1890713"/>
          <p14:tracePt t="43161" x="4986338" y="1890713"/>
          <p14:tracePt t="43163" x="5005388" y="1890713"/>
          <p14:tracePt t="43177" x="5013325" y="1890713"/>
          <p14:tracePt t="43183" x="5022850" y="1890713"/>
          <p14:tracePt t="43193" x="5032375" y="1890713"/>
          <p14:tracePt t="43198" x="5041900" y="1890713"/>
          <p14:tracePt t="43208" x="5049838" y="1890713"/>
          <p14:tracePt t="43213" x="5078413" y="1890713"/>
          <p14:tracePt t="43227" x="5105400" y="1890713"/>
          <p14:tracePt t="43235" x="5122863" y="1890713"/>
          <p14:tracePt t="43242" x="5159375" y="1890713"/>
          <p14:tracePt t="43258" x="5241925" y="1890713"/>
          <p14:tracePt t="43277" x="5424488" y="1871663"/>
          <p14:tracePt t="43295" x="5461000" y="1871663"/>
          <p14:tracePt t="43302" x="5561013" y="1871663"/>
          <p14:tracePt t="43313" x="5607050" y="1871663"/>
          <p14:tracePt t="43317" x="5634038" y="1871663"/>
          <p14:tracePt t="43327" x="5689600" y="1871663"/>
          <p14:tracePt t="43335" x="5708650" y="1871663"/>
          <p14:tracePt t="43341" x="5753100" y="1871663"/>
          <p14:tracePt t="43360" x="5808663" y="1871663"/>
          <p14:tracePt t="43378" x="5954713" y="1862138"/>
          <p14:tracePt t="43393" x="6054725" y="1862138"/>
          <p14:tracePt t="43410" x="6146800" y="1862138"/>
          <p14:tracePt t="43431" x="6246813" y="1854200"/>
          <p14:tracePt t="43435" x="6292850" y="1835150"/>
          <p14:tracePt t="43442" x="6300788" y="1835150"/>
          <p14:tracePt t="43457" x="6365875" y="1825625"/>
          <p14:tracePt t="43463" x="6383338" y="1825625"/>
          <p14:tracePt t="43474" x="6402388" y="1817688"/>
          <p14:tracePt t="43479" x="6429375" y="1817688"/>
          <p14:tracePt t="43493" x="6492875" y="1808163"/>
          <p14:tracePt t="43510" x="6548438" y="1808163"/>
          <p14:tracePt t="43515" x="6575425" y="1808163"/>
          <p14:tracePt t="43525" x="6594475" y="1808163"/>
          <p14:tracePt t="43528" x="6621463" y="1808163"/>
          <p14:tracePt t="43545" x="6657975" y="1808163"/>
          <p14:tracePt t="43551" x="6675438" y="1808163"/>
          <p14:tracePt t="43560" x="6694488" y="1808163"/>
          <p14:tracePt t="43566" x="6721475" y="1808163"/>
          <p14:tracePt t="43576" x="6731000" y="1808163"/>
          <p14:tracePt t="43579" x="6757988" y="1798638"/>
          <p14:tracePt t="43593" x="6804025" y="1789113"/>
          <p14:tracePt t="43610" x="6831013" y="1781175"/>
          <p14:tracePt t="43625" x="6850063" y="1781175"/>
          <p14:tracePt t="43630" x="6867525" y="1781175"/>
          <p14:tracePt t="43637" x="6894513" y="1781175"/>
          <p14:tracePt t="43645" x="6904038" y="1781175"/>
          <p14:tracePt t="43659" x="6913563" y="1781175"/>
          <p14:tracePt t="43674" x="6923088" y="1781175"/>
          <p14:tracePt t="43680" x="6931025" y="1781175"/>
          <p14:tracePt t="43687" x="6940550" y="1781175"/>
          <p14:tracePt t="43695" x="6950075" y="1781175"/>
          <p14:tracePt t="43712" x="6967538" y="1781175"/>
          <p14:tracePt t="43728" x="6986588" y="1781175"/>
          <p14:tracePt t="43743" x="6996113" y="1781175"/>
          <p14:tracePt t="43776" x="7004050" y="1781175"/>
          <p14:tracePt t="43809" x="7013575" y="1781175"/>
          <p14:tracePt t="43825" x="7023100" y="1781175"/>
          <p14:tracePt t="43845" x="7032625" y="1781175"/>
          <p14:tracePt t="43867" x="7050088" y="1781175"/>
          <p14:tracePt t="43878" x="7059613" y="1781175"/>
          <p14:tracePt t="43882" x="7069138" y="1781175"/>
          <p14:tracePt t="43902" x="7077075" y="1771650"/>
          <p14:tracePt t="43909" x="7086600" y="1771650"/>
          <p14:tracePt t="43925" x="7096125" y="1771650"/>
          <p14:tracePt t="43941" x="7113588" y="1771650"/>
          <p14:tracePt t="43960" x="7132638" y="1771650"/>
          <p14:tracePt t="43976" x="7142163" y="1771650"/>
          <p14:tracePt t="44045" x="7150100" y="1771650"/>
          <p14:tracePt t="44827" x="7150100" y="1789113"/>
          <p14:tracePt t="44835" x="7142163" y="1808163"/>
          <p14:tracePt t="44840" x="7132638" y="1825625"/>
          <p14:tracePt t="44865" x="7113588" y="1890713"/>
          <p14:tracePt t="44879" x="7105650" y="1944688"/>
          <p14:tracePt t="44884" x="7105650" y="1973263"/>
          <p14:tracePt t="44893" x="7105650" y="1990725"/>
          <p14:tracePt t="44912" x="7086600" y="2054225"/>
          <p14:tracePt t="44924" x="7086600" y="2073275"/>
          <p14:tracePt t="44927" x="7086600" y="2100263"/>
          <p14:tracePt t="44942" x="7069138" y="2173288"/>
          <p14:tracePt t="44961" x="7069138" y="2219325"/>
          <p14:tracePt t="44978" x="7069138" y="2309813"/>
          <p14:tracePt t="44993" x="7069138" y="2355850"/>
          <p14:tracePt t="45010" x="7069138" y="2374900"/>
          <p14:tracePt t="45025" x="7059613" y="2382838"/>
          <p14:tracePt t="45028" x="7059613" y="2401888"/>
          <p14:tracePt t="45043" x="7059613" y="2447925"/>
          <p14:tracePt t="45061" x="7050088" y="2474913"/>
          <p14:tracePt t="45064" x="7050088" y="2492375"/>
          <p14:tracePt t="45075" x="7050088" y="2501900"/>
          <p14:tracePt t="45077" x="7050088" y="2511425"/>
          <p14:tracePt t="45093" x="7040563" y="2528888"/>
          <p14:tracePt t="45116" x="7040563" y="2565400"/>
          <p14:tracePt t="45124" x="7040563" y="2574925"/>
          <p14:tracePt t="45129" x="7040563" y="2584450"/>
          <p14:tracePt t="45139" x="7040563" y="2593975"/>
          <p14:tracePt t="45145" x="7040563" y="2601913"/>
          <p14:tracePt t="45161" x="7040563" y="2620963"/>
          <p14:tracePt t="45174" x="7040563" y="2638425"/>
          <p14:tracePt t="45193" x="7040563" y="2667000"/>
          <p14:tracePt t="45201" x="7040563" y="2693988"/>
          <p14:tracePt t="45209" x="7032625" y="2711450"/>
          <p14:tracePt t="45225" x="7023100" y="2747963"/>
          <p14:tracePt t="45229" x="7023100" y="2776538"/>
          <p14:tracePt t="45243" x="7013575" y="2803525"/>
          <p14:tracePt t="45260" x="7004050" y="2840038"/>
          <p14:tracePt t="45280" x="7004050" y="2886075"/>
          <p14:tracePt t="45292" x="7004050" y="2894013"/>
          <p14:tracePt t="45296" x="7004050" y="2913063"/>
          <p14:tracePt t="45308" x="7004050" y="2930525"/>
          <p14:tracePt t="45324" x="7004050" y="2959100"/>
          <p14:tracePt t="45344" x="7004050" y="2995613"/>
          <p14:tracePt t="45358" x="7004050" y="3032125"/>
          <p14:tracePt t="45374" x="7004050" y="3049588"/>
          <p14:tracePt t="45390" x="7004050" y="3059113"/>
          <p14:tracePt t="45394" x="7004050" y="3068638"/>
          <p14:tracePt t="45409" x="7004050" y="3086100"/>
          <p14:tracePt t="45423" x="7004050" y="3114675"/>
          <p14:tracePt t="45466" x="7004050" y="3122613"/>
          <p14:tracePt t="45483" x="7004050" y="3132138"/>
          <p14:tracePt t="45489" x="7004050" y="3141663"/>
          <p14:tracePt t="45497" x="7004050" y="3151188"/>
          <p14:tracePt t="45510" x="7004050" y="3168650"/>
          <p14:tracePt t="45553" x="7004050" y="3187700"/>
          <p14:tracePt t="45589" x="7004050" y="3195638"/>
          <p14:tracePt t="45610" x="7004050" y="3205163"/>
          <p14:tracePt t="45616" x="7004050" y="3214688"/>
          <p14:tracePt t="45645" x="7004050" y="3224213"/>
          <p14:tracePt t="45819" x="7004050" y="3214688"/>
          <p14:tracePt t="45825" x="7013575" y="3195638"/>
          <p14:tracePt t="45840" x="7023100" y="3132138"/>
          <p14:tracePt t="45857" x="7032625" y="3095625"/>
          <p14:tracePt t="45861" x="7032625" y="3032125"/>
          <p14:tracePt t="45875" x="7040563" y="2968625"/>
          <p14:tracePt t="45892" x="7050088" y="2922588"/>
          <p14:tracePt t="45899" x="7050088" y="2903538"/>
          <p14:tracePt t="45907" x="7069138" y="2876550"/>
          <p14:tracePt t="45918" x="7069138" y="2857500"/>
          <p14:tracePt t="45924" x="7096125" y="2794000"/>
          <p14:tracePt t="45934" x="7096125" y="2776538"/>
          <p14:tracePt t="45943" x="7096125" y="2757488"/>
          <p14:tracePt t="45957" x="7096125" y="2711450"/>
          <p14:tracePt t="45963" x="7105650" y="2674938"/>
          <p14:tracePt t="45969" x="7105650" y="2667000"/>
          <p14:tracePt t="45975" x="7105650" y="2647950"/>
          <p14:tracePt t="45984" x="7105650" y="2638425"/>
          <p14:tracePt t="45998" x="7105650" y="2611438"/>
          <p14:tracePt t="46004" x="7113588" y="2584450"/>
          <p14:tracePt t="46011" x="7113588" y="2574925"/>
          <p14:tracePt t="46019" x="7123113" y="2547938"/>
          <p14:tracePt t="46025" x="7123113" y="2538413"/>
          <p14:tracePt t="46043" x="7123113" y="2484438"/>
          <p14:tracePt t="46048" x="7123113" y="2474913"/>
          <p14:tracePt t="46057" x="7123113" y="2455863"/>
          <p14:tracePt t="46060" x="7123113" y="2447925"/>
          <p14:tracePt t="46077" x="7123113" y="2411413"/>
          <p14:tracePt t="46092" x="7132638" y="2382838"/>
          <p14:tracePt t="46107" x="7132638" y="2355850"/>
          <p14:tracePt t="46112" x="7132638" y="2338388"/>
          <p14:tracePt t="46124" x="7132638" y="2273300"/>
          <p14:tracePt t="46140" x="7132638" y="2236788"/>
          <p14:tracePt t="46159" x="7132638" y="2200275"/>
          <p14:tracePt t="46163" x="7132638" y="2182813"/>
          <p14:tracePt t="46174" x="7123113" y="2163763"/>
          <p14:tracePt t="46177" x="7123113" y="2155825"/>
          <p14:tracePt t="46190" x="7123113" y="2127250"/>
          <p14:tracePt t="46208" x="7113588" y="2100263"/>
          <p14:tracePt t="46213" x="7113588" y="2082800"/>
          <p14:tracePt t="46223" x="7113588" y="2073275"/>
          <p14:tracePt t="46227" x="7113588" y="2063750"/>
          <p14:tracePt t="46234" x="7113588" y="2054225"/>
          <p14:tracePt t="46245" x="7113588" y="2046288"/>
          <p14:tracePt t="46249" x="7113588" y="2036763"/>
          <p14:tracePt t="46258" x="7113588" y="2027238"/>
          <p14:tracePt t="46276" x="7113588" y="2009775"/>
          <p14:tracePt t="46290" x="7113588" y="2000250"/>
          <p14:tracePt t="46308" x="7113588" y="1973263"/>
          <p14:tracePt t="46313" x="7113588" y="1963738"/>
          <p14:tracePt t="46322" x="7113588" y="1954213"/>
          <p14:tracePt t="46341" x="7113588" y="1944688"/>
          <p14:tracePt t="46350" x="7113588" y="1935163"/>
          <p14:tracePt t="46357" x="7113588" y="1927225"/>
          <p14:tracePt t="46376" x="7113588" y="1898650"/>
          <p14:tracePt t="46399" x="7113588" y="1890713"/>
          <p14:tracePt t="46493" x="7113588" y="1881188"/>
          <p14:tracePt t="48550" x="7113588" y="1890713"/>
          <p14:tracePt t="48557" x="7113588" y="1908175"/>
          <p14:tracePt t="48574" x="7105650" y="1927225"/>
          <p14:tracePt t="48590" x="7096125" y="1944688"/>
          <p14:tracePt t="48607" x="7096125" y="1963738"/>
          <p14:tracePt t="48624" x="7096125" y="1990725"/>
          <p14:tracePt t="48640" x="7096125" y="2000250"/>
          <p14:tracePt t="48643" x="7096125" y="2009775"/>
          <p14:tracePt t="48656" x="7096125" y="2017713"/>
          <p14:tracePt t="48658" x="7096125" y="2027238"/>
          <p14:tracePt t="48673" x="7096125" y="2046288"/>
          <p14:tracePt t="48690" x="7096125" y="2063750"/>
          <p14:tracePt t="48706" x="7096125" y="2082800"/>
          <p14:tracePt t="48709" x="7096125" y="2109788"/>
          <p14:tracePt t="48723" x="7096125" y="2127250"/>
          <p14:tracePt t="48739" x="7096125" y="2136775"/>
          <p14:tracePt t="48756" x="7096125" y="2163763"/>
          <p14:tracePt t="48759" x="7096125" y="2173288"/>
          <p14:tracePt t="48776" x="7096125" y="2192338"/>
          <p14:tracePt t="48790" x="7096125" y="2200275"/>
          <p14:tracePt t="48794" x="7096125" y="2209800"/>
          <p14:tracePt t="48806" x="7096125" y="2219325"/>
          <p14:tracePt t="48809" x="7096125" y="2236788"/>
          <p14:tracePt t="48824" x="7096125" y="2265363"/>
          <p14:tracePt t="48840" x="7096125" y="2273300"/>
          <p14:tracePt t="48856" x="7096125" y="2292350"/>
          <p14:tracePt t="48860" x="7096125" y="2319338"/>
          <p14:tracePt t="48873" x="7096125" y="2355850"/>
          <p14:tracePt t="48889" x="7096125" y="2411413"/>
          <p14:tracePt t="48906" x="7096125" y="2455863"/>
          <p14:tracePt t="48912" x="7096125" y="2474913"/>
          <p14:tracePt t="48917" x="7096125" y="2511425"/>
          <p14:tracePt t="48928" x="7077075" y="2547938"/>
          <p14:tracePt t="48937" x="7077075" y="2565400"/>
          <p14:tracePt t="48942" x="7077075" y="2601913"/>
          <p14:tracePt t="48956" x="7077075" y="2638425"/>
          <p14:tracePt t="48961" x="7069138" y="2657475"/>
          <p14:tracePt t="48966" x="7069138" y="2674938"/>
          <p14:tracePt t="48973" x="7069138" y="2703513"/>
          <p14:tracePt t="48981" x="7069138" y="2711450"/>
          <p14:tracePt t="48992" x="7059613" y="2730500"/>
          <p14:tracePt t="49006" x="7059613" y="2757488"/>
          <p14:tracePt t="49013" x="7059613" y="2767013"/>
          <p14:tracePt t="49019" x="7059613" y="2784475"/>
          <p14:tracePt t="49024" x="7059613" y="2794000"/>
          <p14:tracePt t="49034" x="7059613" y="2813050"/>
          <p14:tracePt t="49040" x="7059613" y="2820988"/>
          <p14:tracePt t="49055" x="7059613" y="2849563"/>
          <p14:tracePt t="49060" x="7059613" y="2867025"/>
          <p14:tracePt t="49074" x="7059613" y="2903538"/>
          <p14:tracePt t="49089" x="7059613" y="2949575"/>
          <p14:tracePt t="49107" x="7050088" y="2986088"/>
          <p14:tracePt t="49109" x="7050088" y="3005138"/>
          <p14:tracePt t="49125" x="7050088" y="3022600"/>
          <p14:tracePt t="49142" x="7050088" y="3059113"/>
          <p14:tracePt t="49157" x="7040563" y="3068638"/>
          <p14:tracePt t="49160" x="7040563" y="3078163"/>
          <p14:tracePt t="49177" x="7040563" y="3105150"/>
          <p14:tracePt t="49182" x="7040563" y="3122613"/>
          <p14:tracePt t="49198" x="7040563" y="3141663"/>
          <p14:tracePt t="49210" x="7040563" y="3151188"/>
          <p14:tracePt t="49226" x="7040563" y="3159125"/>
          <p14:tracePt t="49254" x="7040563" y="3168650"/>
          <p14:tracePt t="49289" x="7040563" y="3178175"/>
          <p14:tracePt t="49326" x="7040563" y="3187700"/>
          <p14:tracePt t="49362" x="7040563" y="3195638"/>
          <p14:tracePt t="49986" x="7040563" y="3187700"/>
          <p14:tracePt t="49993" x="7040563" y="3178175"/>
          <p14:tracePt t="50007" x="7040563" y="3159125"/>
          <p14:tracePt t="50028" x="7040563" y="3151188"/>
          <p14:tracePt t="50057" x="7040563" y="3141663"/>
          <p14:tracePt t="50064" x="7040563" y="3132138"/>
          <p14:tracePt t="50073" x="7040563" y="3122613"/>
          <p14:tracePt t="50099" x="7040563" y="3114675"/>
          <p14:tracePt t="50143" x="7040563" y="3105150"/>
          <p14:tracePt t="50175" x="7040563" y="3095625"/>
          <p14:tracePt t="50201" x="7040563" y="3086100"/>
          <p14:tracePt t="50229" x="7040563" y="3078163"/>
          <p14:tracePt t="50265" x="7040563" y="3068638"/>
          <p14:tracePt t="50308" x="7040563" y="3049588"/>
          <p14:tracePt t="50410" x="7040563" y="3041650"/>
          <p14:tracePt t="50417" x="7032625" y="3041650"/>
          <p14:tracePt t="50454" x="7032625" y="3022600"/>
          <p14:tracePt t="50461" x="7032625" y="3005138"/>
          <p14:tracePt t="50473" x="7032625" y="2995613"/>
          <p14:tracePt t="50496" x="7032625" y="2959100"/>
          <p14:tracePt t="50511" x="7032625" y="2949575"/>
          <p14:tracePt t="50524" x="7032625" y="2940050"/>
          <p14:tracePt t="50593" x="7032625" y="2930525"/>
          <p14:tracePt t="50657" x="7032625" y="2922588"/>
          <p14:tracePt t="50762" x="7032625" y="2913063"/>
          <p14:tracePt t="50797" x="7032625" y="2903538"/>
          <p14:tracePt t="50819" x="7032625" y="2886075"/>
          <p14:tracePt t="50847" x="7032625" y="2876550"/>
          <p14:tracePt t="50868" x="7032625" y="2867025"/>
          <p14:tracePt t="50898" x="7032625" y="2857500"/>
          <p14:tracePt t="50926" x="7032625" y="2849563"/>
          <p14:tracePt t="50940" x="7032625" y="2840038"/>
          <p14:tracePt t="50948" x="7032625" y="2830513"/>
          <p14:tracePt t="50962" x="7032625" y="2813050"/>
          <p14:tracePt t="50978" x="7032625" y="2803525"/>
          <p14:tracePt t="51000" x="7032625" y="2794000"/>
          <p14:tracePt t="51012" x="7032625" y="2784475"/>
          <p14:tracePt t="51033" x="7032625" y="2776538"/>
          <p14:tracePt t="51058" x="7032625" y="2767013"/>
          <p14:tracePt t="51079" x="7032625" y="2757488"/>
          <p14:tracePt t="51088" x="7032625" y="2747963"/>
          <p14:tracePt t="51092" x="7032625" y="2720975"/>
          <p14:tracePt t="51099" x="7032625" y="2711450"/>
          <p14:tracePt t="51106" x="7032625" y="2703513"/>
          <p14:tracePt t="51123" x="7032625" y="2684463"/>
          <p14:tracePt t="51127" x="7032625" y="2674938"/>
          <p14:tracePt t="51142" x="7040563" y="2630488"/>
          <p14:tracePt t="51162" x="7040563" y="2565400"/>
          <p14:tracePt t="51172" x="7040563" y="2547938"/>
          <p14:tracePt t="51177" x="7040563" y="2538413"/>
          <p14:tracePt t="51192" x="7040563" y="2484438"/>
          <p14:tracePt t="51208" x="7050088" y="2419350"/>
          <p14:tracePt t="51228" x="7050088" y="2309813"/>
          <p14:tracePt t="51241" x="7050088" y="2301875"/>
          <p14:tracePt t="51245" x="7059613" y="2273300"/>
          <p14:tracePt t="51258" x="7059613" y="2246313"/>
          <p14:tracePt t="51280" x="7069138" y="2209800"/>
          <p14:tracePt t="51284" x="7069138" y="2200275"/>
          <p14:tracePt t="51291" x="7069138" y="2173288"/>
          <p14:tracePt t="51299" x="7069138" y="2163763"/>
          <p14:tracePt t="51313" x="7077075" y="2155825"/>
          <p14:tracePt t="51323" x="7077075" y="2146300"/>
          <p14:tracePt t="51342" x="7077075" y="2127250"/>
          <p14:tracePt t="51345" x="7077075" y="2119313"/>
          <p14:tracePt t="51356" x="7077075" y="2109788"/>
          <p14:tracePt t="51372" x="7105650" y="2090738"/>
          <p14:tracePt t="51388" x="7113588" y="2054225"/>
          <p14:tracePt t="51391" x="7113588" y="2036763"/>
          <p14:tracePt t="51406" x="7123113" y="1990725"/>
          <p14:tracePt t="51422" x="7123113" y="1973263"/>
          <p14:tracePt t="51428" x="7123113" y="1963738"/>
          <p14:tracePt t="51439" x="7123113" y="1954213"/>
          <p14:tracePt t="51443" x="7123113" y="1944688"/>
          <p14:tracePt t="51522" x="7123113" y="1935163"/>
          <p14:tracePt t="51544" x="7123113" y="1927225"/>
          <p14:tracePt t="52709" x="7123113" y="1917700"/>
          <p14:tracePt t="52742" x="7123113" y="1908175"/>
          <p14:tracePt t="52777" x="7123113" y="1898650"/>
          <p14:tracePt t="52829" x="7123113" y="1890713"/>
          <p14:tracePt t="52916" x="7123113" y="1881188"/>
          <p14:tracePt t="52936" x="7123113" y="1871663"/>
          <p14:tracePt t="52943" x="7123113" y="1862138"/>
          <p14:tracePt t="52964" x="7123113" y="1844675"/>
          <p14:tracePt t="52996" x="7123113" y="1835150"/>
          <p14:tracePt t="53087" x="7123113" y="1825625"/>
          <p14:tracePt t="53174" x="7113588" y="1825625"/>
          <p14:tracePt t="53203" x="7105650" y="1835150"/>
          <p14:tracePt t="53211" x="7105650" y="1854200"/>
          <p14:tracePt t="53225" x="7105650" y="1871663"/>
          <p14:tracePt t="53233" x="7096125" y="1881188"/>
          <p14:tracePt t="53244" x="7096125" y="1890713"/>
          <p14:tracePt t="53249" x="7096125" y="1898650"/>
          <p14:tracePt t="53255" x="7086600" y="1917700"/>
          <p14:tracePt t="53259" x="7086600" y="1927225"/>
          <p14:tracePt t="53273" x="7077075" y="1973263"/>
          <p14:tracePt t="53279" x="7069138" y="1990725"/>
          <p14:tracePt t="53288" x="7069138" y="2017713"/>
          <p14:tracePt t="53293" x="7069138" y="2036763"/>
          <p14:tracePt t="53308" x="7050088" y="2073275"/>
          <p14:tracePt t="53325" x="7050088" y="2109788"/>
          <p14:tracePt t="53330" x="7040563" y="2127250"/>
          <p14:tracePt t="53339" x="7040563" y="2146300"/>
          <p14:tracePt t="53343" x="7040563" y="2163763"/>
          <p14:tracePt t="53358" x="7032625" y="2200275"/>
          <p14:tracePt t="53377" x="7032625" y="2255838"/>
          <p14:tracePt t="53396" x="7023100" y="2338388"/>
          <p14:tracePt t="53407" x="7023100" y="2355850"/>
          <p14:tracePt t="53413" x="7023100" y="2382838"/>
          <p14:tracePt t="53422" x="7023100" y="2419350"/>
          <p14:tracePt t="53433" x="7023100" y="2438400"/>
          <p14:tracePt t="53439" x="7023100" y="2465388"/>
          <p14:tracePt t="53457" x="7023100" y="2520950"/>
          <p14:tracePt t="53474" x="7023100" y="2547938"/>
          <p14:tracePt t="53482" x="7023100" y="2565400"/>
          <p14:tracePt t="53488" x="7023100" y="2574925"/>
          <p14:tracePt t="53497" x="7023100" y="2593975"/>
          <p14:tracePt t="53509" x="7023100" y="2601913"/>
          <p14:tracePt t="53524" x="7023100" y="2620963"/>
          <p14:tracePt t="53537" x="7023100" y="2647950"/>
          <p14:tracePt t="53555" x="7023100" y="2657475"/>
          <p14:tracePt t="53558" x="7023100" y="2667000"/>
          <p14:tracePt t="53577" x="7023100" y="2693988"/>
          <p14:tracePt t="53599" x="7040563" y="2757488"/>
          <p14:tracePt t="53608" x="7040563" y="2776538"/>
          <p14:tracePt t="53612" x="7040563" y="2784475"/>
          <p14:tracePt t="53618" x="7040563" y="2794000"/>
          <p14:tracePt t="53632" x="7059613" y="2840038"/>
          <p14:tracePt t="53639" x="7059613" y="2849563"/>
          <p14:tracePt t="53655" x="7059613" y="2886075"/>
          <p14:tracePt t="53658" x="7059613" y="2894013"/>
          <p14:tracePt t="53674" x="7059613" y="2930525"/>
          <p14:tracePt t="53682" x="7059613" y="2949575"/>
          <p14:tracePt t="53690" x="7059613" y="2959100"/>
          <p14:tracePt t="53705" x="7059613" y="2968625"/>
          <p14:tracePt t="53710" x="7059613" y="2995613"/>
          <p14:tracePt t="53723" x="7059613" y="3022600"/>
          <p14:tracePt t="53741" x="7059613" y="3041650"/>
          <p14:tracePt t="53761" x="7059613" y="3078163"/>
          <p14:tracePt t="53767" x="7059613" y="3086100"/>
          <p14:tracePt t="53774" x="7059613" y="3095625"/>
          <p14:tracePt t="53781" x="7059613" y="3105150"/>
          <p14:tracePt t="53789" x="7059613" y="3114675"/>
          <p14:tracePt t="53806" x="7059613" y="3122613"/>
          <p14:tracePt t="53833" x="7059613" y="3132138"/>
          <p14:tracePt t="53868" x="7059613" y="3141663"/>
          <p14:tracePt t="53907" x="7059613" y="3159125"/>
          <p14:tracePt t="53940" x="7059613" y="3168650"/>
          <p14:tracePt t="54069" x="7069138" y="3168650"/>
          <p14:tracePt t="54078" x="7077075" y="3168650"/>
          <p14:tracePt t="54091" x="7096125" y="3122613"/>
          <p14:tracePt t="54107" x="7113588" y="3032125"/>
          <p14:tracePt t="54112" x="7113588" y="2995613"/>
          <p14:tracePt t="54122" x="7123113" y="2976563"/>
          <p14:tracePt t="54125" x="7123113" y="2922588"/>
          <p14:tracePt t="54140" x="7123113" y="2894013"/>
          <p14:tracePt t="54157" x="7123113" y="2876550"/>
          <p14:tracePt t="54171" x="7123113" y="2840038"/>
          <p14:tracePt t="54175" x="7123113" y="2820988"/>
          <p14:tracePt t="54192" x="7123113" y="2794000"/>
          <p14:tracePt t="54198" x="7123113" y="2784475"/>
          <p14:tracePt t="54208" x="7123113" y="2776538"/>
          <p14:tracePt t="54215" x="7123113" y="2767013"/>
          <p14:tracePt t="54220" x="7123113" y="2747963"/>
          <p14:tracePt t="54241" x="7123113" y="2703513"/>
          <p14:tracePt t="54257" x="7132638" y="2647950"/>
          <p14:tracePt t="54273" x="7132638" y="2574925"/>
          <p14:tracePt t="54276" x="7132638" y="2538413"/>
          <p14:tracePt t="54290" x="7132638" y="2465388"/>
          <p14:tracePt t="54307" x="7132638" y="2428875"/>
          <p14:tracePt t="54322" x="7132638" y="2411413"/>
          <p14:tracePt t="54340" x="7132638" y="2365375"/>
          <p14:tracePt t="54360" x="7132638" y="2346325"/>
          <p14:tracePt t="54372" x="7132638" y="2319338"/>
          <p14:tracePt t="54388" x="7132638" y="2282825"/>
          <p14:tracePt t="54392" x="7132638" y="2265363"/>
          <p14:tracePt t="54406" x="7132638" y="2228850"/>
          <p14:tracePt t="54423" x="7132638" y="2200275"/>
          <p14:tracePt t="54443" x="7132638" y="2182813"/>
          <p14:tracePt t="54455" x="7132638" y="2163763"/>
          <p14:tracePt t="54471" x="7132638" y="2146300"/>
          <p14:tracePt t="54488" x="7132638" y="2100263"/>
          <p14:tracePt t="54491" x="7132638" y="2082800"/>
          <p14:tracePt t="54505" x="7132638" y="2063750"/>
          <p14:tracePt t="54521" x="7132638" y="2046288"/>
          <p14:tracePt t="54541" x="7132638" y="2036763"/>
          <p14:tracePt t="54562" x="7132638" y="2027238"/>
          <p14:tracePt t="54571" x="7132638" y="2017713"/>
          <p14:tracePt t="54588" x="7132638" y="2000250"/>
          <p14:tracePt t="54591" x="7132638" y="1954213"/>
          <p14:tracePt t="54605" x="7132638" y="1944688"/>
          <p14:tracePt t="54608" x="7132638" y="1927225"/>
          <p14:tracePt t="54622" x="7132638" y="1917700"/>
          <p14:tracePt t="54637" x="7132638" y="1908175"/>
          <p14:tracePt t="54656" x="7132638" y="1881188"/>
          <p14:tracePt t="54693" x="7132638" y="1871663"/>
          <p14:tracePt t="55347" x="7105650" y="1871663"/>
          <p14:tracePt t="55357" x="7023100" y="1890713"/>
          <p14:tracePt t="55363" x="6996113" y="1908175"/>
          <p14:tracePt t="55368" x="6950075" y="1927225"/>
          <p14:tracePt t="55375" x="6850063" y="1981200"/>
          <p14:tracePt t="55384" x="6821488" y="2000250"/>
          <p14:tracePt t="55392" x="6777038" y="2017713"/>
          <p14:tracePt t="55405" x="6721475" y="2046288"/>
          <p14:tracePt t="55410" x="6704013" y="2054225"/>
          <p14:tracePt t="55424" x="6657975" y="2082800"/>
          <p14:tracePt t="55438" x="6638925" y="2090738"/>
          <p14:tracePt t="55458" x="6621463" y="2100263"/>
          <p14:tracePt t="55478" x="6575425" y="2109788"/>
          <p14:tracePt t="55483" x="6565900" y="2109788"/>
          <p14:tracePt t="55496" x="6557963" y="2109788"/>
          <p14:tracePt t="55504" x="6548438" y="2109788"/>
          <p14:tracePt t="55525" x="6529388" y="2109788"/>
          <p14:tracePt t="55529" x="6521450" y="2109788"/>
          <p14:tracePt t="55542" x="6502400" y="2109788"/>
          <p14:tracePt t="55546" x="6483350" y="2109788"/>
          <p14:tracePt t="55556" x="6475413" y="2109788"/>
          <p14:tracePt t="55572" x="6446838" y="2109788"/>
          <p14:tracePt t="55576" x="6419850" y="2109788"/>
          <p14:tracePt t="55592" x="6392863" y="2109788"/>
          <p14:tracePt t="55598" x="6373813" y="2109788"/>
          <p14:tracePt t="55608" x="6346825" y="2109788"/>
          <p14:tracePt t="55614" x="6319838" y="2109788"/>
          <p14:tracePt t="55620" x="6310313" y="2109788"/>
          <p14:tracePt t="55640" x="6237288" y="2109788"/>
          <p14:tracePt t="55656" x="6200775" y="2100263"/>
          <p14:tracePt t="55661" x="6183313" y="2090738"/>
          <p14:tracePt t="55671" x="6164263" y="2090738"/>
          <p14:tracePt t="55675" x="6137275" y="2073275"/>
          <p14:tracePt t="55689" x="6110288" y="2054225"/>
          <p14:tracePt t="55706" x="6073775" y="2036763"/>
          <p14:tracePt t="55721" x="6027738" y="2017713"/>
          <p14:tracePt t="55725" x="6018213" y="2009775"/>
          <p14:tracePt t="55740" x="6000750" y="2000250"/>
          <p14:tracePt t="55755" x="5981700" y="2000250"/>
          <p14:tracePt t="55772" x="5964238" y="1981200"/>
          <p14:tracePt t="55776" x="5954713" y="1981200"/>
          <p14:tracePt t="55791" x="5935663" y="1973263"/>
          <p14:tracePt t="55801" x="5927725" y="1963738"/>
          <p14:tracePt t="55806" x="5918200" y="1954213"/>
          <p14:tracePt t="55811" x="5908675" y="1954213"/>
          <p14:tracePt t="55819" x="5891213" y="1954213"/>
          <p14:tracePt t="55826" x="5872163" y="1944688"/>
          <p14:tracePt t="55837" x="5862638" y="1944688"/>
          <p14:tracePt t="55840" x="5845175" y="1935163"/>
          <p14:tracePt t="55855" x="5789613" y="1917700"/>
          <p14:tracePt t="55871" x="5753100" y="1908175"/>
          <p14:tracePt t="55887" x="5735638" y="1898650"/>
          <p14:tracePt t="55905" x="5680075" y="1890713"/>
          <p14:tracePt t="55921" x="5662613" y="1881188"/>
          <p14:tracePt t="55939" x="5653088" y="1881188"/>
          <p14:tracePt t="55941" x="5643563" y="1881188"/>
          <p14:tracePt t="55954" x="5616575" y="1881188"/>
          <p14:tracePt t="55971" x="5597525" y="1881188"/>
          <p14:tracePt t="55992" x="5561013" y="1871663"/>
          <p14:tracePt t="55998" x="5553075" y="1862138"/>
          <p14:tracePt t="56007" x="5534025" y="1862138"/>
          <p14:tracePt t="56021" x="5497513" y="1854200"/>
          <p14:tracePt t="56037" x="5470525" y="1844675"/>
          <p14:tracePt t="56041" x="5443538" y="1825625"/>
          <p14:tracePt t="56055" x="5407025" y="1817688"/>
          <p14:tracePt t="56071" x="5378450" y="1817688"/>
          <p14:tracePt t="56088" x="5360988" y="1808163"/>
          <p14:tracePt t="56091" x="5351463" y="1808163"/>
          <p14:tracePt t="56106" x="5334000" y="1798638"/>
          <p14:tracePt t="56120" x="5324475" y="1798638"/>
          <p14:tracePt t="56141" x="5297488" y="1789113"/>
          <p14:tracePt t="56160" x="5268913" y="1781175"/>
          <p14:tracePt t="56164" x="5260975" y="1781175"/>
          <p14:tracePt t="56172" x="5260975" y="1771650"/>
          <p14:tracePt t="56188" x="5241925" y="1771650"/>
          <p14:tracePt t="56192" x="5232400" y="1771650"/>
          <p14:tracePt t="56206" x="5214938" y="1771650"/>
          <p14:tracePt t="56222" x="5168900" y="1744663"/>
          <p14:tracePt t="56238" x="5159375" y="1735138"/>
          <p14:tracePt t="56241" x="5151438" y="1735138"/>
          <p14:tracePt t="56256" x="5132388" y="1735138"/>
          <p14:tracePt t="56272" x="5105400" y="1725613"/>
          <p14:tracePt t="56287" x="5095875" y="1725613"/>
          <p14:tracePt t="56321" x="5086350" y="1725613"/>
          <p14:tracePt t="56371" x="5078413" y="1725613"/>
          <p14:tracePt t="57225" x="5041900" y="1725613"/>
          <p14:tracePt t="57232" x="5013325" y="1735138"/>
          <p14:tracePt t="57240" x="4959350" y="1735138"/>
          <p14:tracePt t="57254" x="4895850" y="1735138"/>
          <p14:tracePt t="57269" x="4849813" y="1744663"/>
          <p14:tracePt t="57289" x="4803775" y="1752600"/>
          <p14:tracePt t="57292" x="4757738" y="1752600"/>
          <p14:tracePt t="57304" x="4703763" y="1752600"/>
          <p14:tracePt t="57320" x="4621213" y="1762125"/>
          <p14:tracePt t="57336" x="4548188" y="1771650"/>
          <p14:tracePt t="57339" x="4502150" y="1781175"/>
          <p14:tracePt t="57354" x="4419600" y="1798638"/>
          <p14:tracePt t="57370" x="4346575" y="1817688"/>
          <p14:tracePt t="57387" x="4310063" y="1817688"/>
          <p14:tracePt t="57390" x="4292600" y="1817688"/>
          <p14:tracePt t="57405" x="4246563" y="1817688"/>
          <p14:tracePt t="57421" x="4229100" y="1817688"/>
          <p14:tracePt t="57437" x="4219575" y="1817688"/>
          <p14:tracePt t="57440" x="4210050" y="1817688"/>
          <p14:tracePt t="57454" x="4192588" y="1817688"/>
          <p14:tracePt t="57470" x="4173538" y="1817688"/>
          <p14:tracePt t="57490" x="4164013" y="1817688"/>
          <p14:tracePt t="57503" x="4146550" y="1817688"/>
          <p14:tracePt t="57520" x="4127500" y="1817688"/>
          <p14:tracePt t="57538" x="4119563" y="1817688"/>
          <p14:tracePt t="57541" x="4100513" y="1817688"/>
          <p14:tracePt t="57556" x="4083050" y="1817688"/>
          <p14:tracePt t="57570" x="4054475" y="1817688"/>
          <p14:tracePt t="57586" x="4044950" y="1817688"/>
          <p14:tracePt t="57603" x="3990975" y="1817688"/>
          <p14:tracePt t="57605" x="3971925" y="1817688"/>
          <p14:tracePt t="57621" x="3927475" y="1817688"/>
          <p14:tracePt t="57636" x="3898900" y="1817688"/>
          <p14:tracePt t="57655" x="3862388" y="1817688"/>
          <p14:tracePt t="57671" x="3844925" y="1817688"/>
          <p14:tracePt t="57687" x="3825875" y="1817688"/>
          <p14:tracePt t="57705" x="3798888" y="1817688"/>
          <p14:tracePt t="57721" x="3789363" y="1817688"/>
          <p14:tracePt t="57737" x="3762375" y="1817688"/>
          <p14:tracePt t="57755" x="3735388" y="1817688"/>
          <p14:tracePt t="57771" x="3725863" y="1817688"/>
          <p14:tracePt t="57799" x="3716338" y="1817688"/>
          <p14:tracePt t="57835" x="3708400" y="1817688"/>
          <p14:tracePt t="57870" x="3698875" y="1817688"/>
          <p14:tracePt t="58028" x="3698875" y="1808163"/>
          <p14:tracePt t="58037" x="3708400" y="1808163"/>
          <p14:tracePt t="58057" x="3716338" y="1808163"/>
          <p14:tracePt t="58087" x="3725863" y="1808163"/>
          <p14:tracePt t="58100" x="3735388" y="1808163"/>
          <p14:tracePt t="58107" x="3744913" y="1808163"/>
          <p14:tracePt t="58121" x="3752850" y="1808163"/>
          <p14:tracePt t="58124" x="3771900" y="1808163"/>
          <p14:tracePt t="58137" x="3789363" y="1808163"/>
          <p14:tracePt t="58154" x="3798888" y="1808163"/>
          <p14:tracePt t="58157" x="3808413" y="1808163"/>
          <p14:tracePt t="58172" x="3817938" y="1808163"/>
          <p14:tracePt t="58187" x="3835400" y="1808163"/>
          <p14:tracePt t="58203" x="3844925" y="1808163"/>
          <p14:tracePt t="58219" x="3854450" y="1808163"/>
          <p14:tracePt t="58237" x="3881438" y="1808163"/>
          <p14:tracePt t="58255" x="3898900" y="1808163"/>
          <p14:tracePt t="58279" x="3908425" y="1808163"/>
          <p14:tracePt t="58288" x="3927475" y="1808163"/>
          <p14:tracePt t="58303" x="3954463" y="1808163"/>
          <p14:tracePt t="58320" x="3963988" y="1808163"/>
          <p14:tracePt t="58337" x="3971925" y="1808163"/>
          <p14:tracePt t="58354" x="3981450" y="1808163"/>
          <p14:tracePt t="58358" x="3990975" y="1808163"/>
          <p14:tracePt t="58370" x="4017963" y="1808163"/>
          <p14:tracePt t="58374" x="4027488" y="1808163"/>
          <p14:tracePt t="58388" x="4054475" y="1808163"/>
          <p14:tracePt t="58404" x="4064000" y="1817688"/>
          <p14:tracePt t="58409" x="4073525" y="1817688"/>
          <p14:tracePt t="58420" x="4090988" y="1825625"/>
          <p14:tracePt t="58424" x="4110038" y="1825625"/>
          <p14:tracePt t="58438" x="4127500" y="1825625"/>
          <p14:tracePt t="58454" x="4164013" y="1825625"/>
          <p14:tracePt t="58470" x="4210050" y="1835150"/>
          <p14:tracePt t="58473" x="4229100" y="1835150"/>
          <p14:tracePt t="58487" x="4273550" y="1844675"/>
          <p14:tracePt t="58503" x="4310063" y="1844675"/>
          <p14:tracePt t="58519" x="4346575" y="1844675"/>
          <p14:tracePt t="58537" x="4411663" y="1844675"/>
          <p14:tracePt t="58553" x="4456113" y="1844675"/>
          <p14:tracePt t="58570" x="4475163" y="1844675"/>
          <p14:tracePt t="58573" x="4484688" y="1844675"/>
          <p14:tracePt t="58588" x="4511675" y="1844675"/>
          <p14:tracePt t="58603" x="4548188" y="1854200"/>
          <p14:tracePt t="58620" x="4565650" y="1854200"/>
          <p14:tracePt t="58623" x="4575175" y="1854200"/>
          <p14:tracePt t="58638" x="4594225" y="1854200"/>
          <p14:tracePt t="58654" x="4621213" y="1854200"/>
          <p14:tracePt t="58670" x="4638675" y="1854200"/>
          <p14:tracePt t="58687" x="4657725" y="1854200"/>
          <p14:tracePt t="58706" x="4675188" y="1854200"/>
          <p14:tracePt t="58709" x="4684713" y="1854200"/>
          <p14:tracePt t="58732" x="4711700" y="1854200"/>
          <p14:tracePt t="58738" x="4721225" y="1854200"/>
          <p14:tracePt t="58753" x="4740275" y="1862138"/>
          <p14:tracePt t="58769" x="4767263" y="1862138"/>
          <p14:tracePt t="58786" x="4803775" y="1862138"/>
          <p14:tracePt t="58804" x="4849813" y="1862138"/>
          <p14:tracePt t="58820" x="4903788" y="1862138"/>
          <p14:tracePt t="58836" x="4940300" y="1862138"/>
          <p14:tracePt t="58839" x="4959350" y="1862138"/>
          <p14:tracePt t="58854" x="4986338" y="1862138"/>
          <p14:tracePt t="58870" x="4995863" y="1862138"/>
          <p14:tracePt t="58886" x="5022850" y="1862138"/>
          <p14:tracePt t="58903" x="5059363" y="1862138"/>
          <p14:tracePt t="58919" x="5068888" y="1871663"/>
          <p14:tracePt t="58936" x="5095875" y="1871663"/>
          <p14:tracePt t="58953" x="5141913" y="1871663"/>
          <p14:tracePt t="58969" x="5151438" y="1871663"/>
          <p14:tracePt t="58986" x="5168900" y="1871663"/>
          <p14:tracePt t="59005" x="5205413" y="1871663"/>
          <p14:tracePt t="59026" x="5214938" y="1881188"/>
          <p14:tracePt t="59036" x="5232400" y="1881188"/>
          <p14:tracePt t="59039" x="5251450" y="1881188"/>
          <p14:tracePt t="59054" x="5268913" y="1881188"/>
          <p14:tracePt t="59070" x="5278438" y="1881188"/>
          <p14:tracePt t="59087" x="5297488" y="1881188"/>
          <p14:tracePt t="59105" x="5314950" y="1881188"/>
          <p14:tracePt t="59119" x="5314950" y="1890713"/>
          <p14:tracePt t="59122" x="5324475" y="1890713"/>
          <p14:tracePt t="59125" x="5334000" y="1890713"/>
          <p14:tracePt t="59140" x="5341938" y="1890713"/>
          <p14:tracePt t="59154" x="5370513" y="1890713"/>
          <p14:tracePt t="59171" x="5387975" y="1890713"/>
          <p14:tracePt t="59187" x="5397500" y="1908175"/>
          <p14:tracePt t="59190" x="5407025" y="1908175"/>
          <p14:tracePt t="59204" x="5414963" y="1908175"/>
          <p14:tracePt t="59220" x="5443538" y="1908175"/>
          <p14:tracePt t="59237" x="5451475" y="1908175"/>
          <p14:tracePt t="59256" x="5461000" y="1908175"/>
          <p14:tracePt t="59292" x="5470525" y="1908175"/>
          <p14:tracePt t="59308" x="5480050" y="1908175"/>
          <p14:tracePt t="59321" x="5487988" y="1908175"/>
          <p14:tracePt t="59336" x="5497513" y="1908175"/>
          <p14:tracePt t="59356" x="5507038" y="1908175"/>
          <p14:tracePt t="59377" x="5516563" y="1908175"/>
          <p14:tracePt t="59406" x="5524500" y="1908175"/>
          <p14:tracePt t="59442" x="5534025" y="1908175"/>
          <p14:tracePt t="59480" x="5543550" y="1908175"/>
          <p14:tracePt t="59577" x="5553075" y="1908175"/>
          <p14:tracePt t="59894" x="5553075" y="1917700"/>
          <p14:tracePt t="59903" x="5553075" y="1935163"/>
          <p14:tracePt t="59909" x="5553075" y="1954213"/>
          <p14:tracePt t="59919" x="5553075" y="1963738"/>
          <p14:tracePt t="59922" x="5553075" y="1990725"/>
          <p14:tracePt t="59937" x="5553075" y="2017713"/>
          <p14:tracePt t="59953" x="5553075" y="2073275"/>
          <p14:tracePt t="59969" x="5543550" y="2119313"/>
          <p14:tracePt t="59972" x="5543550" y="2136775"/>
          <p14:tracePt t="59987" x="5534025" y="2182813"/>
          <p14:tracePt t="60002" x="5524500" y="2219325"/>
          <p14:tracePt t="60019" x="5487988" y="2282825"/>
          <p14:tracePt t="60023" x="5487988" y="2301875"/>
          <p14:tracePt t="60037" x="5487988" y="2319338"/>
          <p14:tracePt t="60052" x="5480050" y="2346325"/>
          <p14:tracePt t="60069" x="5480050" y="2365375"/>
          <p14:tracePt t="60073" x="5480050" y="2374900"/>
          <p14:tracePt t="60088" x="5480050" y="2392363"/>
          <p14:tracePt t="60103" x="5480050" y="2428875"/>
          <p14:tracePt t="60121" x="5480050" y="2474913"/>
          <p14:tracePt t="60124" x="5470525" y="2492375"/>
          <p14:tracePt t="60142" x="5470525" y="2538413"/>
          <p14:tracePt t="60163" x="5461000" y="2584450"/>
          <p14:tracePt t="60166" x="5461000" y="2593975"/>
          <p14:tracePt t="60174" x="5461000" y="2601913"/>
          <p14:tracePt t="60188" x="5461000" y="2647950"/>
          <p14:tracePt t="60203" x="5461000" y="2674938"/>
          <p14:tracePt t="60220" x="5461000" y="2720975"/>
          <p14:tracePt t="60224" x="5461000" y="2730500"/>
          <p14:tracePt t="60237" x="5461000" y="2740025"/>
          <p14:tracePt t="60239" x="5461000" y="2747963"/>
          <p14:tracePt t="60254" x="5461000" y="2784475"/>
          <p14:tracePt t="60269" x="5461000" y="2830513"/>
          <p14:tracePt t="60286" x="5461000" y="2857500"/>
          <p14:tracePt t="60289" x="5461000" y="2867025"/>
          <p14:tracePt t="60305" x="5461000" y="2894013"/>
          <p14:tracePt t="60320" x="5461000" y="2903538"/>
          <p14:tracePt t="60323" x="5461000" y="2913063"/>
          <p14:tracePt t="60339" x="5461000" y="2930525"/>
          <p14:tracePt t="60354" x="5461000" y="2940050"/>
          <p14:tracePt t="60370" x="5461000" y="2949575"/>
          <p14:tracePt t="60432" x="5461000" y="2968625"/>
          <p14:tracePt t="60439" x="5461000" y="2976563"/>
          <p14:tracePt t="60454" x="5461000" y="2995613"/>
          <p14:tracePt t="60471" x="5461000" y="3005138"/>
          <p14:tracePt t="60475" x="5461000" y="3022600"/>
          <p14:tracePt t="60486" x="5461000" y="3049588"/>
          <p14:tracePt t="60489" x="5461000" y="3059113"/>
          <p14:tracePt t="60504" x="5461000" y="3086100"/>
          <p14:tracePt t="60520" x="5461000" y="3105150"/>
          <p14:tracePt t="60524" x="5461000" y="3114675"/>
          <p14:tracePt t="60535" x="5461000" y="3132138"/>
          <p14:tracePt t="60539" x="5461000" y="3141663"/>
          <p14:tracePt t="60553" x="5461000" y="3159125"/>
          <p14:tracePt t="60570" x="5461000" y="3168650"/>
          <p14:tracePt t="60590" x="5461000" y="3178175"/>
          <p14:tracePt t="60632" x="5461000" y="3187700"/>
          <p14:tracePt t="60848" x="5461000" y="3141663"/>
          <p14:tracePt t="60855" x="5461000" y="3105150"/>
          <p14:tracePt t="60871" x="5461000" y="2959100"/>
          <p14:tracePt t="60887" x="5461000" y="2876550"/>
          <p14:tracePt t="60891" x="5461000" y="2857500"/>
          <p14:tracePt t="60905" x="5461000" y="2830513"/>
          <p14:tracePt t="60907" x="5461000" y="2813050"/>
          <p14:tracePt t="60921" x="5461000" y="2767013"/>
          <p14:tracePt t="60936" x="5461000" y="2730500"/>
          <p14:tracePt t="60952" x="5470525" y="2667000"/>
          <p14:tracePt t="60955" x="5470525" y="2647950"/>
          <p14:tracePt t="60970" x="5480050" y="2601913"/>
          <p14:tracePt t="60986" x="5480050" y="2584450"/>
          <p14:tracePt t="61002" x="5480050" y="2565400"/>
          <p14:tracePt t="61022" x="5487988" y="2511425"/>
          <p14:tracePt t="61029" x="5487988" y="2492375"/>
          <p14:tracePt t="61037" x="5487988" y="2484438"/>
          <p14:tracePt t="61041" x="5487988" y="2474913"/>
          <p14:tracePt t="61054" x="5487988" y="2465388"/>
          <p14:tracePt t="61070" x="5487988" y="2447925"/>
          <p14:tracePt t="61086" x="5487988" y="2419350"/>
          <p14:tracePt t="61104" x="5497513" y="2392363"/>
          <p14:tracePt t="61124" x="5516563" y="2365375"/>
          <p14:tracePt t="61129" x="5516563" y="2346325"/>
          <p14:tracePt t="61137" x="5524500" y="2338388"/>
          <p14:tracePt t="61154" x="5524500" y="2319338"/>
          <p14:tracePt t="61156" x="5524500" y="2309813"/>
          <p14:tracePt t="61171" x="5524500" y="2292350"/>
          <p14:tracePt t="61188" x="5534025" y="2282825"/>
          <p14:tracePt t="61192" x="5534025" y="2265363"/>
          <p14:tracePt t="61214" x="5534025" y="2255838"/>
          <p14:tracePt t="61289" x="5534025" y="2246313"/>
          <p14:tracePt t="61308" x="5534025" y="2236788"/>
          <p14:tracePt t="61315" x="5534025" y="2228850"/>
          <p14:tracePt t="61324" x="5534025" y="2209800"/>
          <p14:tracePt t="61339" x="5534025" y="2173288"/>
          <p14:tracePt t="61343" x="5543550" y="2155825"/>
          <p14:tracePt t="61353" x="5543550" y="2146300"/>
          <p14:tracePt t="61372" x="5543550" y="2073275"/>
          <p14:tracePt t="61382" x="5543550" y="2046288"/>
          <p14:tracePt t="61396" x="5543550" y="2017713"/>
          <p14:tracePt t="61408" x="5543550" y="1990725"/>
          <p14:tracePt t="61422" x="5543550" y="1973263"/>
          <p14:tracePt t="61437" x="5543550" y="1963738"/>
          <p14:tracePt t="61452" x="5543550" y="1954213"/>
          <p14:tracePt t="61482" x="5543550" y="1944688"/>
          <p14:tracePt t="61547" x="5543550" y="1935163"/>
          <p14:tracePt t="61555" x="5543550" y="1917700"/>
          <p14:tracePt t="61569" x="5543550" y="1898650"/>
          <p14:tracePt t="61575" x="5543550" y="1890713"/>
          <p14:tracePt t="61645" x="5543550" y="1881188"/>
          <p14:tracePt t="61682" x="5543550" y="1871663"/>
          <p14:tracePt t="61827" x="5543550" y="1890713"/>
          <p14:tracePt t="61842" x="5516563" y="1990725"/>
          <p14:tracePt t="61845" x="5497513" y="2063750"/>
          <p14:tracePt t="61854" x="5487988" y="2100263"/>
          <p14:tracePt t="61869" x="5470525" y="2182813"/>
          <p14:tracePt t="61874" x="5461000" y="2219325"/>
          <p14:tracePt t="61890" x="5443538" y="2319338"/>
          <p14:tracePt t="61900" x="5443538" y="2355850"/>
          <p14:tracePt t="61915" x="5424488" y="2428875"/>
          <p14:tracePt t="61925" x="5414963" y="2492375"/>
          <p14:tracePt t="61934" x="5414963" y="2511425"/>
          <p14:tracePt t="61940" x="5414963" y="2528888"/>
          <p14:tracePt t="61954" x="5387975" y="2557463"/>
          <p14:tracePt t="61970" x="5378450" y="2593975"/>
          <p14:tracePt t="61975" x="5378450" y="2601913"/>
          <p14:tracePt t="61986" x="5378450" y="2611438"/>
          <p14:tracePt t="62004" x="5378450" y="2647950"/>
          <p14:tracePt t="62019" x="5378450" y="2684463"/>
          <p14:tracePt t="62035" x="5378450" y="2720975"/>
          <p14:tracePt t="62040" x="5370513" y="2730500"/>
          <p14:tracePt t="62054" x="5360988" y="2794000"/>
          <p14:tracePt t="62071" x="5360988" y="2830513"/>
          <p14:tracePt t="62087" x="5360988" y="2886075"/>
          <p14:tracePt t="62090" x="5360988" y="2894013"/>
          <p14:tracePt t="62104" x="5360988" y="2922588"/>
          <p14:tracePt t="62120" x="5360988" y="2940050"/>
          <p14:tracePt t="62139" x="5360988" y="2968625"/>
          <p14:tracePt t="62154" x="5360988" y="2986088"/>
          <p14:tracePt t="62170" x="5360988" y="2995613"/>
          <p14:tracePt t="62187" x="5360988" y="3032125"/>
          <p14:tracePt t="62190" x="5360988" y="3041650"/>
          <p14:tracePt t="62205" x="5360988" y="3068638"/>
          <p14:tracePt t="62220" x="5360988" y="3086100"/>
          <p14:tracePt t="62236" x="5360988" y="3114675"/>
          <p14:tracePt t="62239" x="5360988" y="3122613"/>
          <p14:tracePt t="62254" x="5360988" y="3141663"/>
          <p14:tracePt t="62290" x="5360988" y="3151188"/>
          <p14:tracePt t="62304" x="5360988" y="3159125"/>
          <p14:tracePt t="62312" x="5360988" y="3168650"/>
          <p14:tracePt t="62321" x="5360988" y="3187700"/>
          <p14:tracePt t="62336" x="5360988" y="3205163"/>
          <p14:tracePt t="62397" x="5360988" y="3214688"/>
          <p14:tracePt t="62404" x="5370513" y="3214688"/>
          <p14:tracePt t="62434" x="5370513" y="3224213"/>
          <p14:tracePt t="62570" x="5378450" y="3224213"/>
          <p14:tracePt t="62586" x="5397500" y="3224213"/>
          <p14:tracePt t="62591" x="5407025" y="3214688"/>
          <p14:tracePt t="62602" x="5424488" y="3205163"/>
          <p14:tracePt t="62622" x="5434013" y="3195638"/>
          <p14:tracePt t="62630" x="5443538" y="3159125"/>
          <p14:tracePt t="62636" x="5451475" y="3151188"/>
          <p14:tracePt t="62644" x="5480050" y="3114675"/>
          <p14:tracePt t="62653" x="5487988" y="3105150"/>
          <p14:tracePt t="62656" x="5487988" y="3086100"/>
          <p14:tracePt t="62671" x="5497513" y="3068638"/>
          <p14:tracePt t="62686" x="5497513" y="3059113"/>
          <p14:tracePt t="62736" x="5497513" y="3041650"/>
          <p14:tracePt t="62742" x="5497513" y="3032125"/>
          <p14:tracePt t="62751" x="5507038" y="3005138"/>
          <p14:tracePt t="62768" x="5516563" y="2968625"/>
          <p14:tracePt t="62771" x="5516563" y="2949575"/>
          <p14:tracePt t="62786" x="5516563" y="2903538"/>
          <p14:tracePt t="62802" x="5516563" y="2867025"/>
          <p14:tracePt t="62821" x="5516563" y="2820988"/>
          <p14:tracePt t="62823" x="5516563" y="2794000"/>
          <p14:tracePt t="62828" x="5516563" y="2740025"/>
          <p14:tracePt t="62838" x="5516563" y="2693988"/>
          <p14:tracePt t="62853" x="5524500" y="2630488"/>
          <p14:tracePt t="62857" x="5524500" y="2557463"/>
          <p14:tracePt t="62868" x="5524500" y="2538413"/>
          <p14:tracePt t="62872" x="5534025" y="2484438"/>
          <p14:tracePt t="62887" x="5534025" y="2447925"/>
          <p14:tracePt t="62902" x="5534025" y="2401888"/>
          <p14:tracePt t="62920" x="5534025" y="2374900"/>
          <p14:tracePt t="62922" x="5534025" y="2365375"/>
          <p14:tracePt t="62936" x="5534025" y="2355850"/>
          <p14:tracePt t="62952" x="5543550" y="2338388"/>
          <p14:tracePt t="62968" x="5543550" y="2301875"/>
          <p14:tracePt t="62971" x="5543550" y="2292350"/>
          <p14:tracePt t="62986" x="5543550" y="2273300"/>
          <p14:tracePt t="63002" x="5543550" y="2255838"/>
          <p14:tracePt t="63019" x="5543550" y="2228850"/>
          <p14:tracePt t="63023" x="5543550" y="2219325"/>
          <p14:tracePt t="63044" x="5543550" y="2209800"/>
          <p14:tracePt t="63051" x="5543550" y="2192338"/>
          <p14:tracePt t="63068" x="5553075" y="2173288"/>
          <p14:tracePt t="63072" x="5553075" y="2163763"/>
          <p14:tracePt t="63086" x="5553075" y="2136775"/>
          <p14:tracePt t="63102" x="5553075" y="2127250"/>
          <p14:tracePt t="63121" x="5553075" y="2119313"/>
          <p14:tracePt t="63152" x="5553075" y="2109788"/>
          <p14:tracePt t="63187" x="5553075" y="2100263"/>
          <p14:tracePt t="63223" x="5553075" y="2090738"/>
          <p14:tracePt t="63265" x="5553075" y="2082800"/>
          <p14:tracePt t="63467" x="5553075" y="2090738"/>
          <p14:tracePt t="63756" x="5387975" y="2365375"/>
          <p14:tracePt t="63764" x="5059363" y="2813050"/>
          <p14:tracePt t="63772" x="4748213" y="3105150"/>
          <p14:tracePt t="63785" x="3689350" y="4356100"/>
          <p14:tracePt t="63790" x="3224213" y="4767263"/>
          <p14:tracePt t="63801" x="2520950" y="5597525"/>
          <p14:tracePt t="63805" x="2265363" y="5972175"/>
          <p14:tracePt t="63821" x="1598613" y="6648450"/>
          <p14:tracePt t="64952" x="0" y="0"/>
        </p14:tracePtLst>
        <p14:tracePtLst>
          <p14:tracePt t="159657" x="3276600" y="6197600"/>
          <p14:tracePt t="163530" x="2282825" y="6629400"/>
          <p14:tracePt t="163543" x="2338388" y="6446838"/>
          <p14:tracePt t="163561" x="2401888" y="6310313"/>
          <p14:tracePt t="163564" x="2428875" y="6264275"/>
          <p14:tracePt t="163575" x="2465388" y="6200775"/>
          <p14:tracePt t="163579" x="2501900" y="6137275"/>
          <p14:tracePt t="163594" x="2557463" y="6045200"/>
          <p14:tracePt t="163609" x="2620963" y="5935663"/>
          <p14:tracePt t="163636" x="2647950" y="5807075"/>
          <p14:tracePt t="163644" x="2684463" y="5734050"/>
          <p14:tracePt t="163650" x="2693988" y="5716588"/>
          <p14:tracePt t="163660" x="2703513" y="5689600"/>
          <p14:tracePt t="163674" x="2730500" y="5624513"/>
          <p14:tracePt t="163679" x="2740025" y="5607050"/>
          <p14:tracePt t="163690" x="2757488" y="5551488"/>
          <p14:tracePt t="163694" x="2767013" y="5470525"/>
          <p14:tracePt t="163717" x="2886075" y="5095875"/>
          <p14:tracePt t="163729" x="2976563" y="4775200"/>
          <p14:tracePt t="163741" x="3022600" y="4665663"/>
          <p14:tracePt t="163745" x="3068638" y="4511675"/>
          <p14:tracePt t="163759" x="3178175" y="4283075"/>
          <p14:tracePt t="163779" x="3343275" y="3954463"/>
          <p14:tracePt t="163795" x="3433763" y="3789363"/>
          <p14:tracePt t="163810" x="3562350" y="3606800"/>
          <p14:tracePt t="163830" x="3662363" y="3443288"/>
          <p14:tracePt t="163841" x="3679825" y="3387725"/>
          <p14:tracePt t="163845" x="3689350" y="3370263"/>
          <p14:tracePt t="163862" x="3725863" y="3260725"/>
          <p14:tracePt t="163882" x="3725863" y="3195638"/>
          <p14:tracePt t="163887" x="3725863" y="3187700"/>
          <p14:tracePt t="163894" x="3725863" y="3178175"/>
          <p14:tracePt t="163909" x="3725863" y="3141663"/>
          <p14:tracePt t="163926" x="3708400" y="3095625"/>
          <p14:tracePt t="164289" x="3708400" y="3086100"/>
          <p14:tracePt t="164295" x="3716338" y="3049588"/>
          <p14:tracePt t="164310" x="3725863" y="3013075"/>
          <p14:tracePt t="164325" x="3735388" y="2968625"/>
          <p14:tracePt t="164342" x="3735388" y="2949575"/>
          <p14:tracePt t="164345" x="3735388" y="2940050"/>
          <p14:tracePt t="164361" x="3735388" y="2913063"/>
          <p14:tracePt t="164376" x="3735388" y="2903538"/>
          <p14:tracePt t="164392" x="3735388" y="2894013"/>
          <p14:tracePt t="164410" x="3735388" y="2886075"/>
          <p14:tracePt t="164471" x="3735388" y="2876550"/>
          <p14:tracePt t="164562" x="3735388" y="2867025"/>
          <p14:tracePt t="164637" x="3735388" y="2857500"/>
          <p14:tracePt t="164670" x="3735388" y="2849563"/>
          <p14:tracePt t="164676" x="3744913" y="2849563"/>
          <p14:tracePt t="164706" x="3752850" y="2849563"/>
          <p14:tracePt t="164761" x="3752850" y="2830513"/>
          <p14:tracePt t="164768" x="3762375" y="2830513"/>
          <p14:tracePt t="164842" x="3762375" y="2820988"/>
          <p14:tracePt t="164859" x="3781425" y="2820988"/>
          <p14:tracePt t="164879" x="3789363" y="2820988"/>
          <p14:tracePt t="164899" x="3798888" y="2820988"/>
          <p14:tracePt t="164930" x="3808413" y="2820988"/>
          <p14:tracePt t="164964" x="3817938" y="2820988"/>
          <p14:tracePt t="164999" x="3825875" y="2820988"/>
          <p14:tracePt t="165050" x="3825875" y="2813050"/>
          <p14:tracePt t="165250" x="3825875" y="2803525"/>
          <p14:tracePt t="165401" x="3835400" y="2803525"/>
          <p14:tracePt t="173029" x="3871913" y="2803525"/>
          <p14:tracePt t="173038" x="3898900" y="2803525"/>
          <p14:tracePt t="173048" x="3990975" y="2803525"/>
          <p14:tracePt t="173057" x="4017963" y="2803525"/>
          <p14:tracePt t="173073" x="4100513" y="2803525"/>
          <p14:tracePt t="173079" x="4119563" y="2803525"/>
          <p14:tracePt t="173083" x="4173538" y="2794000"/>
          <p14:tracePt t="173090" x="4192588" y="2794000"/>
          <p14:tracePt t="173097" x="4210050" y="2794000"/>
          <p14:tracePt t="173105" x="4265613" y="2794000"/>
          <p14:tracePt t="173121" x="4319588" y="2794000"/>
          <p14:tracePt t="173127" x="4346575" y="2794000"/>
          <p14:tracePt t="173138" x="4392613" y="2794000"/>
          <p14:tracePt t="173142" x="4411663" y="2794000"/>
          <p14:tracePt t="173158" x="4456113" y="2794000"/>
          <p14:tracePt t="173163" x="4475163" y="2794000"/>
          <p14:tracePt t="173172" x="4484688" y="2794000"/>
          <p14:tracePt t="173192" x="4492625" y="2794000"/>
          <p14:tracePt t="173207" x="4521200" y="2794000"/>
          <p14:tracePt t="173223" x="4548188" y="2794000"/>
          <p14:tracePt t="173227" x="4565650" y="2794000"/>
          <p14:tracePt t="173239" x="4575175" y="2794000"/>
          <p14:tracePt t="173243" x="4594225" y="2794000"/>
          <p14:tracePt t="173248" x="4630738" y="2794000"/>
          <p14:tracePt t="173258" x="4648200" y="2794000"/>
          <p14:tracePt t="173272" x="4657725" y="2794000"/>
          <p14:tracePt t="173289" x="4703763" y="2794000"/>
          <p14:tracePt t="173292" x="4711700" y="2794000"/>
          <p14:tracePt t="173307" x="4730750" y="2794000"/>
          <p14:tracePt t="173327" x="4830763" y="2794000"/>
          <p14:tracePt t="173340" x="4849813" y="2794000"/>
          <p14:tracePt t="173343" x="4876800" y="2794000"/>
          <p14:tracePt t="173357" x="4949825" y="2794000"/>
          <p14:tracePt t="173379" x="5068888" y="2794000"/>
          <p14:tracePt t="173394" x="5122863" y="2794000"/>
          <p14:tracePt t="173409" x="5187950" y="2794000"/>
          <p14:tracePt t="173413" x="5214938" y="2794000"/>
          <p14:tracePt t="173422" x="5241925" y="2784475"/>
          <p14:tracePt t="173440" x="5278438" y="2784475"/>
          <p14:tracePt t="173443" x="5305425" y="2784475"/>
          <p14:tracePt t="173458" x="5341938" y="2784475"/>
          <p14:tracePt t="173472" x="5370513" y="2784475"/>
          <p14:tracePt t="173490" x="5414963" y="2776538"/>
          <p14:tracePt t="173494" x="5434013" y="2776538"/>
          <p14:tracePt t="173510" x="5487988" y="2757488"/>
          <p14:tracePt t="173517" x="5524500" y="2757488"/>
          <p14:tracePt t="173526" x="5553075" y="2757488"/>
          <p14:tracePt t="173531" x="5589588" y="2747963"/>
          <p14:tracePt t="173536" x="5634038" y="2747963"/>
          <p14:tracePt t="173543" x="5653088" y="2747963"/>
          <p14:tracePt t="173551" x="5689600" y="2747963"/>
          <p14:tracePt t="173558" x="5735638" y="2740025"/>
          <p14:tracePt t="173574" x="5818188" y="2740025"/>
          <p14:tracePt t="173590" x="5872163" y="2740025"/>
          <p14:tracePt t="173592" x="5899150" y="2740025"/>
          <p14:tracePt t="173610" x="5935663" y="2730500"/>
          <p14:tracePt t="173619" x="5954713" y="2730500"/>
          <p14:tracePt t="173626" x="5972175" y="2730500"/>
          <p14:tracePt t="173633" x="6000750" y="2730500"/>
          <p14:tracePt t="173638" x="6008688" y="2730500"/>
          <p14:tracePt t="173644" x="6027738" y="2720975"/>
          <p14:tracePt t="173654" x="6037263" y="2720975"/>
          <p14:tracePt t="173661" x="6073775" y="2720975"/>
          <p14:tracePt t="173673" x="6118225" y="2720975"/>
          <p14:tracePt t="173688" x="6146800" y="2703513"/>
          <p14:tracePt t="173705" x="6173788" y="2703513"/>
          <p14:tracePt t="173709" x="6183313" y="2703513"/>
          <p14:tracePt t="173716" x="6200775" y="2693988"/>
          <p14:tracePt t="173723" x="6219825" y="2693988"/>
          <p14:tracePt t="173729" x="6237288" y="2693988"/>
          <p14:tracePt t="173739" x="6273800" y="2684463"/>
          <p14:tracePt t="173744" x="6283325" y="2684463"/>
          <p14:tracePt t="173753" x="6300788" y="2684463"/>
          <p14:tracePt t="173759" x="6319838" y="2684463"/>
          <p14:tracePt t="173776" x="6346825" y="2684463"/>
          <p14:tracePt t="173795" x="6383338" y="2684463"/>
          <p14:tracePt t="173808" x="6410325" y="2684463"/>
          <p14:tracePt t="173822" x="6446838" y="2684463"/>
          <p14:tracePt t="173842" x="6475413" y="2684463"/>
          <p14:tracePt t="173856" x="6492875" y="2684463"/>
          <p14:tracePt t="173859" x="6511925" y="2674938"/>
          <p14:tracePt t="173873" x="6565900" y="2667000"/>
          <p14:tracePt t="173891" x="6611938" y="2667000"/>
          <p14:tracePt t="173896" x="6648450" y="2667000"/>
          <p14:tracePt t="173917" x="6721475" y="2667000"/>
          <p14:tracePt t="173925" x="6740525" y="2667000"/>
          <p14:tracePt t="173942" x="6777038" y="2667000"/>
          <p14:tracePt t="173955" x="6821488" y="2667000"/>
          <p14:tracePt t="173959" x="6858000" y="2667000"/>
          <p14:tracePt t="173974" x="6894513" y="2667000"/>
          <p14:tracePt t="173982" x="6923088" y="2667000"/>
          <p14:tracePt t="173991" x="6940550" y="2667000"/>
          <p14:tracePt t="173999" x="6959600" y="2667000"/>
          <p14:tracePt t="174006" x="6967538" y="2667000"/>
          <p14:tracePt t="174011" x="7004050" y="2667000"/>
          <p14:tracePt t="174019" x="7023100" y="2667000"/>
          <p14:tracePt t="174026" x="7023100" y="2674938"/>
          <p14:tracePt t="174040" x="7059613" y="2674938"/>
          <p14:tracePt t="174046" x="7105650" y="2684463"/>
          <p14:tracePt t="174056" x="7123113" y="2684463"/>
          <p14:tracePt t="174060" x="7150100" y="2693988"/>
          <p14:tracePt t="174075" x="7196138" y="2711450"/>
          <p14:tracePt t="174089" x="7251700" y="2720975"/>
          <p14:tracePt t="174106" x="7278688" y="2730500"/>
          <p14:tracePt t="174110" x="7296150" y="2730500"/>
          <p14:tracePt t="174124" x="7324725" y="2730500"/>
          <p14:tracePt t="174140" x="7351713" y="2730500"/>
          <p14:tracePt t="174160" x="7388225" y="2740025"/>
          <p14:tracePt t="174175" x="7415213" y="2740025"/>
          <p14:tracePt t="174190" x="7434263" y="2740025"/>
          <p14:tracePt t="174206" x="7451725" y="2740025"/>
          <p14:tracePt t="174210" x="7461250" y="2740025"/>
          <p14:tracePt t="174225" x="7480300" y="2747963"/>
          <p14:tracePt t="174231" x="7488238" y="2747963"/>
          <p14:tracePt t="174239" x="7497763" y="2747963"/>
          <p14:tracePt t="174255" x="7516813" y="2757488"/>
          <p14:tracePt t="174275" x="7561263" y="2767013"/>
          <p14:tracePt t="174289" x="7570788" y="2767013"/>
          <p14:tracePt t="174293" x="7589838" y="2767013"/>
          <p14:tracePt t="174305" x="7597775" y="2767013"/>
          <p14:tracePt t="174324" x="7634288" y="2767013"/>
          <p14:tracePt t="174339" x="7653338" y="2767013"/>
          <p14:tracePt t="174355" x="7670800" y="2767013"/>
          <p14:tracePt t="174372" x="7689850" y="2767013"/>
          <p14:tracePt t="174377" x="7707313" y="2767013"/>
          <p14:tracePt t="174385" x="7716838" y="2767013"/>
          <p14:tracePt t="174405" x="7726363" y="2767013"/>
          <p14:tracePt t="174418" x="7735888" y="2767013"/>
          <p14:tracePt t="174441" x="7743825" y="2767013"/>
          <p14:tracePt t="174456" x="7753350" y="2767013"/>
          <p14:tracePt t="174463" x="7762875" y="2767013"/>
          <p14:tracePt t="174477" x="7772400" y="2767013"/>
          <p14:tracePt t="174490" x="7780338" y="2767013"/>
          <p14:tracePt t="174512" x="7789863" y="2767013"/>
          <p14:tracePt t="174523" x="7799388" y="2767013"/>
          <p14:tracePt t="174549" x="7808913" y="2767013"/>
          <p14:tracePt t="174572" x="7816850" y="2767013"/>
          <p14:tracePt t="174599" x="7826375" y="2767013"/>
          <p14:tracePt t="174637" x="7835900" y="2767013"/>
          <p14:tracePt t="174649" x="7845425" y="2767013"/>
          <p14:tracePt t="174677" x="7862888" y="2767013"/>
          <p14:tracePt t="174715" x="7872413" y="2767013"/>
          <p14:tracePt t="175152" x="7872413" y="2794000"/>
          <p14:tracePt t="175162" x="7872413" y="2803525"/>
          <p14:tracePt t="175172" x="7872413" y="2830513"/>
          <p14:tracePt t="175193" x="7872413" y="2886075"/>
          <p14:tracePt t="175204" x="7872413" y="2903538"/>
          <p14:tracePt t="175207" x="7872413" y="2913063"/>
          <p14:tracePt t="175221" x="7872413" y="2930525"/>
          <p14:tracePt t="175238" x="7872413" y="2959100"/>
          <p14:tracePt t="175260" x="7872413" y="2968625"/>
          <p14:tracePt t="175282" x="7872413" y="2976563"/>
          <p14:tracePt t="175289" x="7872413" y="2986088"/>
          <p14:tracePt t="175309" x="7872413" y="2995613"/>
          <p14:tracePt t="175323" x="7872413" y="3005138"/>
          <p14:tracePt t="175343" x="7872413" y="3013075"/>
          <p14:tracePt t="175361" x="7853363" y="3022600"/>
          <p14:tracePt t="175365" x="7853363" y="3041650"/>
          <p14:tracePt t="175374" x="7853363" y="3049588"/>
          <p14:tracePt t="175390" x="7853363" y="3059113"/>
          <p14:tracePt t="175404" x="7853363" y="3068638"/>
          <p14:tracePt t="175423" x="7853363" y="3078163"/>
          <p14:tracePt t="175467" x="7853363" y="3086100"/>
          <p14:tracePt t="175503" x="7853363" y="3095625"/>
          <p14:tracePt t="175533" x="7853363" y="3105150"/>
          <p14:tracePt t="175567" x="7853363" y="3122613"/>
          <p14:tracePt t="175606" x="7853363" y="3132138"/>
          <p14:tracePt t="175732" x="7853363" y="3114675"/>
          <p14:tracePt t="175739" x="7845425" y="3105150"/>
          <p14:tracePt t="175756" x="7845425" y="3086100"/>
          <p14:tracePt t="175772" x="7845425" y="3078163"/>
          <p14:tracePt t="175775" x="7845425" y="3068638"/>
          <p14:tracePt t="175781" x="7835900" y="3049588"/>
          <p14:tracePt t="175789" x="7835900" y="3032125"/>
          <p14:tracePt t="175805" x="7835900" y="3013075"/>
          <p14:tracePt t="175825" x="7835900" y="3005138"/>
          <p14:tracePt t="175841" x="7835900" y="2995613"/>
          <p14:tracePt t="175855" x="7835900" y="2976563"/>
          <p14:tracePt t="175872" x="7835900" y="2968625"/>
          <p14:tracePt t="175875" x="7835900" y="2959100"/>
          <p14:tracePt t="175888" x="7835900" y="2949575"/>
          <p14:tracePt t="175906" x="7835900" y="2930525"/>
          <p14:tracePt t="175924" x="7826375" y="2886075"/>
          <p14:tracePt t="175939" x="7816850" y="2849563"/>
          <p14:tracePt t="175955" x="7816850" y="2840038"/>
          <p14:tracePt t="175971" x="7816850" y="2820988"/>
          <p14:tracePt t="175992" x="7816850" y="2813050"/>
          <p14:tracePt t="176007" x="7816850" y="2803525"/>
          <p14:tracePt t="176034" x="7816850" y="2794000"/>
          <p14:tracePt t="176073" x="7816850" y="2784475"/>
          <p14:tracePt t="176107" x="7816850" y="2776538"/>
          <p14:tracePt t="176278" x="7816850" y="2803525"/>
          <p14:tracePt t="176284" x="7816850" y="2830513"/>
          <p14:tracePt t="176291" x="7816850" y="2857500"/>
          <p14:tracePt t="176306" x="7816850" y="2913063"/>
          <p14:tracePt t="176311" x="7816850" y="2940050"/>
          <p14:tracePt t="176322" x="7816850" y="3013075"/>
          <p14:tracePt t="176341" x="7816850" y="3078163"/>
          <p14:tracePt t="176356" x="7816850" y="3114675"/>
          <p14:tracePt t="176374" x="7808913" y="3141663"/>
          <p14:tracePt t="176388" x="7799388" y="3168650"/>
          <p14:tracePt t="176392" x="7799388" y="3178175"/>
          <p14:tracePt t="176406" x="7799388" y="3195638"/>
          <p14:tracePt t="176424" x="7799388" y="3214688"/>
          <p14:tracePt t="176429" x="7799388" y="3224213"/>
          <p14:tracePt t="176456" x="7799388" y="3232150"/>
          <p14:tracePt t="176530" x="7799388" y="3241675"/>
          <p14:tracePt t="176650" x="7799388" y="3232150"/>
          <p14:tracePt t="176658" x="7799388" y="3195638"/>
          <p14:tracePt t="176663" x="7799388" y="3159125"/>
          <p14:tracePt t="176672" x="7799388" y="3141663"/>
          <p14:tracePt t="176689" x="7799388" y="3095625"/>
          <p14:tracePt t="176691" x="7799388" y="3049588"/>
          <p14:tracePt t="176707" x="7799388" y="3032125"/>
          <p14:tracePt t="176724" x="7799388" y="3005138"/>
          <p14:tracePt t="176738" x="7799388" y="2968625"/>
          <p14:tracePt t="176742" x="7799388" y="2959100"/>
          <p14:tracePt t="176756" x="7799388" y="2949575"/>
          <p14:tracePt t="176772" x="7799388" y="2940050"/>
          <p14:tracePt t="176793" x="7799388" y="2930525"/>
          <p14:tracePt t="176823" x="7799388" y="2922588"/>
          <p14:tracePt t="176858" x="7799388" y="2913063"/>
          <p14:tracePt t="176895" x="7799388" y="2903538"/>
          <p14:tracePt t="176930" x="7799388" y="2886075"/>
          <p14:tracePt t="177024" x="7799388" y="2876550"/>
          <p14:tracePt t="177060" x="7799388" y="2867025"/>
          <p14:tracePt t="177348" x="7799388" y="2876550"/>
          <p14:tracePt t="177362" x="7808913" y="2876550"/>
          <p14:tracePt t="177383" x="7808913" y="2894013"/>
          <p14:tracePt t="177404" x="7808913" y="2903538"/>
          <p14:tracePt t="177424" x="7808913" y="2913063"/>
          <p14:tracePt t="177432" x="7816850" y="2922588"/>
          <p14:tracePt t="177440" x="7816850" y="2930525"/>
          <p14:tracePt t="177455" x="7816850" y="2940050"/>
          <p14:tracePt t="177460" x="7826375" y="2949575"/>
          <p14:tracePt t="177470" x="7826375" y="2959100"/>
          <p14:tracePt t="177474" x="7826375" y="2976563"/>
          <p14:tracePt t="177490" x="7835900" y="3005138"/>
          <p14:tracePt t="177498" x="7835900" y="3022600"/>
          <p14:tracePt t="177513" x="7835900" y="3032125"/>
          <p14:tracePt t="177522" x="7835900" y="3041650"/>
          <p14:tracePt t="177527" x="7835900" y="3049588"/>
          <p14:tracePt t="177531" x="7835900" y="3068638"/>
          <p14:tracePt t="177541" x="7835900" y="3078163"/>
          <p14:tracePt t="177556" x="7835900" y="3086100"/>
          <p14:tracePt t="177560" x="7835900" y="3095625"/>
          <p14:tracePt t="177571" x="7835900" y="3105150"/>
          <p14:tracePt t="177574" x="7835900" y="3114675"/>
          <p14:tracePt t="177590" x="7835900" y="3122613"/>
          <p14:tracePt t="177611" x="7835900" y="3132138"/>
          <p14:tracePt t="177648" x="7835900" y="3141663"/>
          <p14:tracePt t="177686" x="7835900" y="3151188"/>
          <p14:tracePt t="177834" x="7835900" y="3132138"/>
          <p14:tracePt t="177840" x="7835900" y="3114675"/>
          <p14:tracePt t="177858" x="7835900" y="3068638"/>
          <p14:tracePt t="177877" x="7835900" y="2995613"/>
          <p14:tracePt t="177890" x="7835900" y="2986088"/>
          <p14:tracePt t="177893" x="7835900" y="2976563"/>
          <p14:tracePt t="177897" x="7835900" y="2968625"/>
          <p14:tracePt t="177921" x="7835900" y="2949575"/>
          <p14:tracePt t="177942" x="7835900" y="2940050"/>
          <p14:tracePt t="177964" x="7835900" y="2930525"/>
          <p14:tracePt t="177992" x="7835900" y="2922588"/>
          <p14:tracePt t="178038" x="7835900" y="2913063"/>
          <p14:tracePt t="178056" x="7835900" y="2903538"/>
          <p14:tracePt t="178072" x="7835900" y="2894013"/>
          <p14:tracePt t="178076" x="7835900" y="2886075"/>
          <p14:tracePt t="178114" x="7835900" y="2867025"/>
          <p14:tracePt t="178179" x="7835900" y="2857500"/>
          <p14:tracePt t="178264" x="7835900" y="2876550"/>
          <p14:tracePt t="178271" x="7826375" y="2903538"/>
          <p14:tracePt t="178288" x="7808913" y="2986088"/>
          <p14:tracePt t="178292" x="7808913" y="3005138"/>
          <p14:tracePt t="178307" x="7780338" y="3049588"/>
          <p14:tracePt t="178322" x="7753350" y="3105150"/>
          <p14:tracePt t="178339" x="7743825" y="3141663"/>
          <p14:tracePt t="178360" x="7735888" y="3159125"/>
          <p14:tracePt t="178363" x="7735888" y="3178175"/>
          <p14:tracePt t="178372" x="7735888" y="3187700"/>
          <p14:tracePt t="178392" x="7735888" y="3205163"/>
          <p14:tracePt t="178543" x="7735888" y="3187700"/>
          <p14:tracePt t="178550" x="7735888" y="3141663"/>
          <p14:tracePt t="178557" x="7735888" y="3114675"/>
          <p14:tracePt t="178571" x="7735888" y="3041650"/>
          <p14:tracePt t="178587" x="7735888" y="3005138"/>
          <p14:tracePt t="178603" x="7743825" y="2959100"/>
          <p14:tracePt t="178622" x="7743825" y="2922588"/>
          <p14:tracePt t="178624" x="7743825" y="2913063"/>
          <p14:tracePt t="178639" x="7743825" y="2903538"/>
          <p14:tracePt t="178653" x="7743825" y="2876550"/>
          <p14:tracePt t="178657" x="7743825" y="2867025"/>
          <p14:tracePt t="178673" x="7743825" y="2857500"/>
          <p14:tracePt t="178689" x="7743825" y="2849563"/>
          <p14:tracePt t="178704" x="7743825" y="2840038"/>
          <p14:tracePt t="178721" x="7743825" y="2830513"/>
          <p14:tracePt t="178753" x="7743825" y="2820988"/>
          <p14:tracePt t="179071" x="7743825" y="2813050"/>
          <p14:tracePt t="179083" x="7743825" y="2794000"/>
          <p14:tracePt t="179090" x="7743825" y="2784475"/>
          <p14:tracePt t="179106" x="7743825" y="2776538"/>
          <p14:tracePt t="179110" x="7743825" y="2767013"/>
          <p14:tracePt t="179121" x="7762875" y="2757488"/>
          <p14:tracePt t="179124" x="7762875" y="2747963"/>
          <p14:tracePt t="179140" x="7762875" y="2730500"/>
          <p14:tracePt t="179157" x="7762875" y="2711450"/>
          <p14:tracePt t="179171" x="7772400" y="2711450"/>
          <p14:tracePt t="179197" x="7772400" y="2703513"/>
          <p14:tracePt t="179226" x="7772400" y="2693988"/>
          <p14:tracePt t="179258" x="7772400" y="2684463"/>
          <p14:tracePt t="179333" x="7772400" y="2674938"/>
          <p14:tracePt t="179383" x="7780338" y="2674938"/>
          <p14:tracePt t="180467" x="7726363" y="2667000"/>
          <p14:tracePt t="180477" x="7670800" y="2667000"/>
          <p14:tracePt t="180488" x="7507288" y="2657475"/>
          <p14:tracePt t="180504" x="7334250" y="2638425"/>
          <p14:tracePt t="180509" x="7278688" y="2638425"/>
          <p14:tracePt t="180520" x="7223125" y="2638425"/>
          <p14:tracePt t="180524" x="7159625" y="2630488"/>
          <p14:tracePt t="180537" x="7069138" y="2620963"/>
          <p14:tracePt t="180557" x="6977063" y="2593975"/>
          <p14:tracePt t="180559" x="6940550" y="2593975"/>
          <p14:tracePt t="180574" x="6821488" y="2574925"/>
          <p14:tracePt t="180588" x="6757988" y="2557463"/>
          <p14:tracePt t="180606" x="6704013" y="2557463"/>
          <p14:tracePt t="180609" x="6684963" y="2557463"/>
          <p14:tracePt t="180619" x="6667500" y="2557463"/>
          <p14:tracePt t="180623" x="6638925" y="2557463"/>
          <p14:tracePt t="180638" x="6602413" y="2557463"/>
          <p14:tracePt t="180657" x="6565900" y="2557463"/>
          <p14:tracePt t="180674" x="6492875" y="2538413"/>
          <p14:tracePt t="180689" x="6446838" y="2538413"/>
          <p14:tracePt t="180695" x="6429375" y="2538413"/>
          <p14:tracePt t="180706" x="6392863" y="2528888"/>
          <p14:tracePt t="180710" x="6356350" y="2528888"/>
          <p14:tracePt t="180721" x="6337300" y="2528888"/>
          <p14:tracePt t="180724" x="6319838" y="2528888"/>
          <p14:tracePt t="180739" x="6264275" y="2528888"/>
          <p14:tracePt t="180754" x="6227763" y="2528888"/>
          <p14:tracePt t="180769" x="6200775" y="2528888"/>
          <p14:tracePt t="180790" x="6173788" y="2528888"/>
          <p14:tracePt t="180805" x="6146800" y="2528888"/>
          <p14:tracePt t="180820" x="6110288" y="2528888"/>
          <p14:tracePt t="180824" x="6081713" y="2528888"/>
          <p14:tracePt t="180839" x="6054725" y="2528888"/>
          <p14:tracePt t="180846" x="6027738" y="2528888"/>
          <p14:tracePt t="180855" x="5991225" y="2528888"/>
          <p14:tracePt t="180869" x="5945188" y="2528888"/>
          <p14:tracePt t="180886" x="5862638" y="2528888"/>
          <p14:tracePt t="180891" x="5818188" y="2528888"/>
          <p14:tracePt t="180904" x="5762625" y="2538413"/>
          <p14:tracePt t="180915" x="5643563" y="2547938"/>
          <p14:tracePt t="180929" x="5543550" y="2574925"/>
          <p14:tracePt t="180936" x="5516563" y="2584450"/>
          <p14:tracePt t="180940" x="5507038" y="2584450"/>
          <p14:tracePt t="180954" x="5461000" y="2593975"/>
          <p14:tracePt t="180969" x="5443538" y="2593975"/>
          <p14:tracePt t="180986" x="5424488" y="2601913"/>
          <p14:tracePt t="180990" x="5407025" y="2601913"/>
          <p14:tracePt t="180997" x="5397500" y="2601913"/>
          <p14:tracePt t="181008" x="5378450" y="2601913"/>
          <p14:tracePt t="181022" x="5351463" y="2601913"/>
          <p14:tracePt t="181027" x="5341938" y="2601913"/>
          <p14:tracePt t="181040" x="5334000" y="2601913"/>
          <p14:tracePt t="181053" x="5324475" y="2601913"/>
          <p14:tracePt t="181072" x="5314950" y="2601913"/>
          <p14:tracePt t="181090" x="5314950" y="2611438"/>
          <p14:tracePt t="181105" x="5297488" y="2611438"/>
          <p14:tracePt t="181125" x="5278438" y="2611438"/>
          <p14:tracePt t="181137" x="5268913" y="2611438"/>
          <p14:tracePt t="181140" x="5260975" y="2611438"/>
          <p14:tracePt t="181156" x="5224463" y="2630488"/>
          <p14:tracePt t="181161" x="5195888" y="2630488"/>
          <p14:tracePt t="181172" x="5178425" y="2630488"/>
          <p14:tracePt t="181178" x="5151438" y="2630488"/>
          <p14:tracePt t="181193" x="5086350" y="2630488"/>
          <p14:tracePt t="181204" x="5068888" y="2630488"/>
          <p14:tracePt t="181222" x="5041900" y="2630488"/>
          <p14:tracePt t="181237" x="5013325" y="2630488"/>
          <p14:tracePt t="181240" x="5005388" y="2630488"/>
          <p14:tracePt t="181254" x="4995863" y="2630488"/>
          <p14:tracePt t="181273" x="4976813" y="2630488"/>
          <p14:tracePt t="181288" x="4968875" y="2630488"/>
          <p14:tracePt t="181305" x="4959350" y="2630488"/>
          <p14:tracePt t="181322" x="4940300" y="2630488"/>
          <p14:tracePt t="181341" x="4932363" y="2630488"/>
          <p14:tracePt t="181355" x="4913313" y="2638425"/>
          <p14:tracePt t="181370" x="4895850" y="2647950"/>
          <p14:tracePt t="181387" x="4886325" y="2647950"/>
          <p14:tracePt t="181391" x="4867275" y="2647950"/>
          <p14:tracePt t="181415" x="4867275" y="2657475"/>
          <p14:tracePt t="181421" x="4857750" y="2657475"/>
          <p14:tracePt t="181450" x="4857750" y="2667000"/>
          <p14:tracePt t="181456" x="4849813" y="2667000"/>
          <p14:tracePt t="181493" x="4840288" y="2667000"/>
          <p14:tracePt t="181536" x="4830763" y="2667000"/>
          <p14:tracePt t="181557" x="4830763" y="2674938"/>
          <p14:tracePt t="181593" x="4821238" y="2674938"/>
          <p14:tracePt t="181631" x="4821238" y="2684463"/>
          <p14:tracePt t="181668" x="4821238" y="2693988"/>
          <p14:tracePt t="181687" x="4813300" y="2693988"/>
          <p14:tracePt t="181699" x="4813300" y="2703513"/>
          <p14:tracePt t="181752" x="4813300" y="2711450"/>
          <p14:tracePt t="181760" x="4803775" y="2730500"/>
          <p14:tracePt t="182275" x="4794250" y="2730500"/>
          <p14:tracePt t="182310" x="4784725" y="2730500"/>
          <p14:tracePt t="182374" x="4776788" y="2730500"/>
          <p14:tracePt t="182472" x="4767263" y="2730500"/>
          <p14:tracePt t="182499" x="4757738" y="2740025"/>
          <p14:tracePt t="182505" x="4748213" y="2740025"/>
          <p14:tracePt t="182519" x="4740275" y="2740025"/>
          <p14:tracePt t="182537" x="4711700" y="2740025"/>
          <p14:tracePt t="182541" x="4703763" y="2740025"/>
          <p14:tracePt t="182556" x="4694238" y="2747963"/>
          <p14:tracePt t="182563" x="4684713" y="2757488"/>
          <p14:tracePt t="182573" x="4675188" y="2757488"/>
          <p14:tracePt t="182586" x="4630738" y="2767013"/>
          <p14:tracePt t="182590" x="4611688" y="2767013"/>
          <p14:tracePt t="182603" x="4594225" y="2767013"/>
          <p14:tracePt t="182621" x="4575175" y="2767013"/>
          <p14:tracePt t="182629" x="4557713" y="2767013"/>
          <p14:tracePt t="182635" x="4548188" y="2767013"/>
          <p14:tracePt t="182641" x="4538663" y="2767013"/>
          <p14:tracePt t="182649" x="4529138" y="2767013"/>
          <p14:tracePt t="182655" x="4521200" y="2767013"/>
          <p14:tracePt t="182669" x="4502150" y="2767013"/>
          <p14:tracePt t="182675" x="4484688" y="2767013"/>
          <p14:tracePt t="182686" x="4465638" y="2767013"/>
          <p14:tracePt t="182689" x="4448175" y="2767013"/>
          <p14:tracePt t="182705" x="4429125" y="2767013"/>
          <p14:tracePt t="182722" x="4419600" y="2767013"/>
          <p14:tracePt t="182725" x="4411663" y="2767013"/>
          <p14:tracePt t="182735" x="4402138" y="2767013"/>
          <p14:tracePt t="182739" x="4383088" y="2767013"/>
          <p14:tracePt t="182755" x="4375150" y="2767013"/>
          <p14:tracePt t="182770" x="4356100" y="2767013"/>
          <p14:tracePt t="182788" x="4338638" y="2767013"/>
          <p14:tracePt t="182792" x="4329113" y="2767013"/>
          <p14:tracePt t="182804" x="4310063" y="2767013"/>
          <p14:tracePt t="182822" x="4292600" y="2767013"/>
          <p14:tracePt t="182842" x="4246563" y="2767013"/>
          <p14:tracePt t="182847" x="4229100" y="2767013"/>
          <p14:tracePt t="182856" x="4219575" y="2767013"/>
          <p14:tracePt t="182862" x="4200525" y="2767013"/>
          <p14:tracePt t="182871" x="4183063" y="2767013"/>
          <p14:tracePt t="182887" x="4156075" y="2767013"/>
          <p14:tracePt t="182891" x="4146550" y="2767013"/>
          <p14:tracePt t="182906" x="4119563" y="2767013"/>
          <p14:tracePt t="182926" x="4100513" y="2767013"/>
          <p14:tracePt t="182933" x="4090988" y="2767013"/>
          <p14:tracePt t="182943" x="4083050" y="2767013"/>
          <p14:tracePt t="182952" x="4073525" y="2767013"/>
          <p14:tracePt t="182955" x="4064000" y="2767013"/>
          <p14:tracePt t="182971" x="4037013" y="2767013"/>
          <p14:tracePt t="182978" x="4027488" y="2767013"/>
          <p14:tracePt t="182987" x="4008438" y="2767013"/>
          <p14:tracePt t="182999" x="4000500" y="2767013"/>
          <p14:tracePt t="183006" x="3963988" y="2767013"/>
          <p14:tracePt t="183021" x="3954463" y="2767013"/>
          <p14:tracePt t="183027" x="3944938" y="2767013"/>
          <p14:tracePt t="183035" x="3935413" y="2767013"/>
          <p14:tracePt t="183056" x="3908425" y="2767013"/>
          <p14:tracePt t="183074" x="3890963" y="2767013"/>
          <p14:tracePt t="183087" x="3871913" y="2767013"/>
          <p14:tracePt t="183105" x="3854450" y="2767013"/>
          <p14:tracePt t="183137" x="3844925" y="2767013"/>
          <p14:tracePt t="183149" x="3835400" y="2767013"/>
          <p14:tracePt t="183156" x="3825875" y="2767013"/>
          <p14:tracePt t="183170" x="3798888" y="2767013"/>
          <p14:tracePt t="183188" x="3789363" y="2767013"/>
          <p14:tracePt t="183204" x="3781425" y="2767013"/>
          <p14:tracePt t="183207" x="3771900" y="2767013"/>
          <p14:tracePt t="183221" x="3762375" y="2767013"/>
          <p14:tracePt t="183237" x="3752850" y="2767013"/>
          <p14:tracePt t="183257" x="3744913" y="2767013"/>
          <p14:tracePt t="183343" x="3762375" y="2767013"/>
          <p14:tracePt t="183353" x="3771900" y="2767013"/>
          <p14:tracePt t="183357" x="3789363" y="2767013"/>
          <p14:tracePt t="183364" x="3808413" y="2767013"/>
          <p14:tracePt t="183370" x="3835400" y="2767013"/>
          <p14:tracePt t="183387" x="3890963" y="2767013"/>
          <p14:tracePt t="183407" x="3990975" y="2767013"/>
          <p14:tracePt t="183421" x="4037013" y="2776538"/>
          <p14:tracePt t="183437" x="4073525" y="2776538"/>
          <p14:tracePt t="183459" x="4164013" y="2794000"/>
          <p14:tracePt t="183474" x="4192588" y="2794000"/>
          <p14:tracePt t="183487" x="4210050" y="2794000"/>
          <p14:tracePt t="183504" x="4229100" y="2794000"/>
          <p14:tracePt t="183524" x="4246563" y="2794000"/>
          <p14:tracePt t="183528" x="4256088" y="2794000"/>
          <p14:tracePt t="183536" x="4265613" y="2794000"/>
          <p14:tracePt t="183558" x="4283075" y="2794000"/>
          <p14:tracePt t="183569" x="4292600" y="2794000"/>
          <p14:tracePt t="183573" x="4302125" y="2794000"/>
          <p14:tracePt t="183587" x="4310063" y="2794000"/>
          <p14:tracePt t="183604" x="4319588" y="2794000"/>
          <p14:tracePt t="183621" x="4329113" y="2794000"/>
          <p14:tracePt t="183623" x="4338638" y="2794000"/>
          <p14:tracePt t="183636" x="4346575" y="2794000"/>
          <p14:tracePt t="183654" x="4375150" y="2794000"/>
          <p14:tracePt t="183670" x="4383088" y="2794000"/>
          <p14:tracePt t="183673" x="4392613" y="2794000"/>
          <p14:tracePt t="183688" x="4411663" y="2794000"/>
          <p14:tracePt t="183706" x="4438650" y="2794000"/>
          <p14:tracePt t="183724" x="4465638" y="2794000"/>
          <p14:tracePt t="183729" x="4475163" y="2794000"/>
          <p14:tracePt t="183753" x="4484688" y="2794000"/>
          <p14:tracePt t="183767" x="4492625" y="2794000"/>
          <p14:tracePt t="183781" x="4502150" y="2794000"/>
          <p14:tracePt t="183796" x="4511675" y="2794000"/>
          <p14:tracePt t="183806" x="4529138" y="2794000"/>
          <p14:tracePt t="183810" x="4538663" y="2794000"/>
          <p14:tracePt t="183820" x="4548188" y="2794000"/>
          <p14:tracePt t="183838" x="4557713" y="2794000"/>
          <p14:tracePt t="183854" x="4565650" y="2794000"/>
          <p14:tracePt t="183875" x="4575175" y="2794000"/>
          <p14:tracePt t="183888" x="4594225" y="2794000"/>
          <p14:tracePt t="183906" x="4621213" y="2794000"/>
          <p14:tracePt t="183920" x="4630738" y="2794000"/>
          <p14:tracePt t="183924" x="4638675" y="2794000"/>
          <p14:tracePt t="183937" x="4648200" y="2794000"/>
          <p14:tracePt t="183954" x="4657725" y="2794000"/>
          <p14:tracePt t="183974" x="4667250" y="2794000"/>
          <p14:tracePt t="184012" x="4675188" y="2794000"/>
          <p14:tracePt t="184370" x="4675188" y="2803525"/>
          <p14:tracePt t="184376" x="4675188" y="2820988"/>
          <p14:tracePt t="184386" x="4675188" y="2840038"/>
          <p14:tracePt t="184390" x="4675188" y="2849563"/>
          <p14:tracePt t="184405" x="4675188" y="2886075"/>
          <p14:tracePt t="184421" x="4648200" y="2940050"/>
          <p14:tracePt t="184436" x="4648200" y="2976563"/>
          <p14:tracePt t="184440" x="4638675" y="3005138"/>
          <p14:tracePt t="184454" x="4638675" y="3041650"/>
          <p14:tracePt t="184471" x="4630738" y="3068638"/>
          <p14:tracePt t="184487" x="4630738" y="3105150"/>
          <p14:tracePt t="184490" x="4621213" y="3114675"/>
          <p14:tracePt t="184505" x="4621213" y="3132138"/>
          <p14:tracePt t="184520" x="4621213" y="3151188"/>
          <p14:tracePt t="184537" x="4621213" y="3168650"/>
          <p14:tracePt t="184550" x="4621213" y="3187700"/>
          <p14:tracePt t="184557" x="4621213" y="3195638"/>
          <p14:tracePt t="184591" x="4621213" y="3205163"/>
          <p14:tracePt t="184599" x="4621213" y="3214688"/>
          <p14:tracePt t="184620" x="4621213" y="3224213"/>
          <p14:tracePt t="184641" x="4621213" y="3232150"/>
          <p14:tracePt t="184852" x="4621213" y="3214688"/>
          <p14:tracePt t="184857" x="4621213" y="3178175"/>
          <p14:tracePt t="184871" x="4621213" y="3122613"/>
          <p14:tracePt t="184888" x="4621213" y="3049588"/>
          <p14:tracePt t="184916" x="4621213" y="3005138"/>
          <p14:tracePt t="184924" x="4621213" y="2995613"/>
          <p14:tracePt t="184929" x="4621213" y="2986088"/>
          <p14:tracePt t="184938" x="4621213" y="2968625"/>
          <p14:tracePt t="184942" x="4621213" y="2959100"/>
          <p14:tracePt t="184964" x="4621213" y="2949575"/>
          <p14:tracePt t="184979" x="4621213" y="2940050"/>
          <p14:tracePt t="185008" x="4621213" y="2930525"/>
          <p14:tracePt t="185037" x="4621213" y="2922588"/>
          <p14:tracePt t="185057" x="4621213" y="2913063"/>
          <p14:tracePt t="185083" x="4621213" y="2903538"/>
          <p14:tracePt t="185102" x="4621213" y="2894013"/>
          <p14:tracePt t="185130" x="4621213" y="2886075"/>
          <p14:tracePt t="185171" x="4630738" y="2876550"/>
          <p14:tracePt t="185196" x="4630738" y="2867025"/>
          <p14:tracePt t="185206" x="4638675" y="2867025"/>
          <p14:tracePt t="185220" x="4638675" y="2857500"/>
          <p14:tracePt t="185237" x="4648200" y="2849563"/>
          <p14:tracePt t="185254" x="4657725" y="2840038"/>
          <p14:tracePt t="185276" x="4667250" y="2840038"/>
          <p14:tracePt t="185305" x="4667250" y="2830513"/>
          <p14:tracePt t="185338" x="4684713" y="2813050"/>
          <p14:tracePt t="185395" x="4684713" y="2803525"/>
          <p14:tracePt t="188760" x="4684713" y="2820988"/>
          <p14:tracePt t="188767" x="4703763" y="2876550"/>
          <p14:tracePt t="188788" x="4757738" y="3195638"/>
          <p14:tracePt t="188796" x="4757738" y="3268663"/>
          <p14:tracePt t="188803" x="4757738" y="3341688"/>
          <p14:tracePt t="188809" x="4757738" y="3406775"/>
          <p14:tracePt t="188819" x="4757738" y="3460750"/>
          <p14:tracePt t="188835" x="4757738" y="3570288"/>
          <p14:tracePt t="188838" x="4757738" y="3616325"/>
          <p14:tracePt t="188855" x="4757738" y="3670300"/>
          <p14:tracePt t="188862" x="4757738" y="3752850"/>
          <p14:tracePt t="188874" x="4757738" y="3808413"/>
          <p14:tracePt t="188883" x="4757738" y="3898900"/>
          <p14:tracePt t="188890" x="4757738" y="3971925"/>
          <p14:tracePt t="188895" x="4757738" y="4044950"/>
          <p14:tracePt t="188904" x="4757738" y="4081463"/>
          <p14:tracePt t="188921" x="4757738" y="4183063"/>
          <p14:tracePt t="188935" x="4757738" y="4256088"/>
          <p14:tracePt t="188938" x="4757738" y="4283075"/>
          <p14:tracePt t="188957" x="4757738" y="4356100"/>
          <p14:tracePt t="188976" x="4757738" y="4392613"/>
          <p14:tracePt t="188980" x="4757738" y="4446588"/>
          <p14:tracePt t="188989" x="4757738" y="4475163"/>
          <p14:tracePt t="188997" x="4757738" y="4492625"/>
          <p14:tracePt t="189002" x="4757738" y="4529138"/>
          <p14:tracePt t="189020" x="4757738" y="4548188"/>
          <p14:tracePt t="189036" x="4757738" y="4584700"/>
          <p14:tracePt t="189041" x="4757738" y="4602163"/>
          <p14:tracePt t="189045" x="4757738" y="4611688"/>
          <p14:tracePt t="189053" x="4757738" y="4629150"/>
          <p14:tracePt t="189061" x="4757738" y="4648200"/>
          <p14:tracePt t="189074" x="4757738" y="4657725"/>
          <p14:tracePt t="189085" x="4757738" y="4665663"/>
          <p14:tracePt t="189089" x="4757738" y="4684713"/>
          <p14:tracePt t="189103" x="4757738" y="4702175"/>
          <p14:tracePt t="201321" x="4757738" y="4638675"/>
          <p14:tracePt t="201329" x="4757738" y="4511675"/>
          <p14:tracePt t="201335" x="4757738" y="4446588"/>
          <p14:tracePt t="201349" x="4757738" y="4392613"/>
          <p14:tracePt t="201352" x="4757738" y="4337050"/>
          <p14:tracePt t="201367" x="4757738" y="4264025"/>
          <p14:tracePt t="201382" x="4757738" y="4219575"/>
          <p14:tracePt t="201386" x="4757738" y="4200525"/>
          <p14:tracePt t="201401" x="4757738" y="4173538"/>
          <p14:tracePt t="201416" x="4757738" y="4127500"/>
          <p14:tracePt t="201421" x="4757738" y="4090988"/>
          <p14:tracePt t="201432" x="4757738" y="4044950"/>
          <p14:tracePt t="201436" x="4757738" y="4027488"/>
          <p14:tracePt t="201450" x="4740275" y="3927475"/>
          <p14:tracePt t="201468" x="4740275" y="3844925"/>
          <p14:tracePt t="201483" x="4740275" y="3771900"/>
          <p14:tracePt t="201487" x="4730750" y="3743325"/>
          <p14:tracePt t="201498" x="4730750" y="3716338"/>
          <p14:tracePt t="201502" x="4730750" y="3679825"/>
          <p14:tracePt t="201515" x="4730750" y="3625850"/>
          <p14:tracePt t="201530" x="4721225" y="3579813"/>
          <p14:tracePt t="201536" x="4721225" y="3570288"/>
          <p14:tracePt t="201547" x="4721225" y="3560763"/>
          <p14:tracePt t="201550" x="4721225" y="3543300"/>
          <p14:tracePt t="201564" x="4721225" y="3533775"/>
          <p14:tracePt t="201587" x="4721225" y="3524250"/>
          <p14:tracePt t="201626" x="4721225" y="3516313"/>
          <p14:tracePt t="201638" x="4711700" y="3506788"/>
          <p14:tracePt t="201648" x="4711700" y="3497263"/>
          <p14:tracePt t="201651" x="4711700" y="3487738"/>
          <p14:tracePt t="201666" x="4711700" y="3470275"/>
          <p14:tracePt t="201674" x="4711700" y="3460750"/>
          <p14:tracePt t="201688" x="4711700" y="3443288"/>
          <p14:tracePt t="201709" x="4711700" y="3433763"/>
          <p14:tracePt t="201738" x="4711700" y="3424238"/>
          <p14:tracePt t="201774" x="4711700" y="3414713"/>
          <p14:tracePt t="201845" x="4711700" y="3406775"/>
          <p14:tracePt t="201868" x="4711700" y="3397250"/>
          <p14:tracePt t="201874" x="4703763" y="3397250"/>
          <p14:tracePt t="201883" x="4703763" y="3378200"/>
          <p14:tracePt t="201897" x="4703763" y="3370263"/>
          <p14:tracePt t="201916" x="4703763" y="3360738"/>
          <p14:tracePt t="201950" x="4703763" y="3351213"/>
          <p14:tracePt t="201956" x="4703763" y="3341688"/>
          <p14:tracePt t="201964" x="4703763" y="3333750"/>
          <p14:tracePt t="201982" x="4694238" y="3324225"/>
          <p14:tracePt t="201997" x="4684713" y="3297238"/>
          <p14:tracePt t="202031" x="4684713" y="3287713"/>
          <p14:tracePt t="202053" x="4667250" y="3278188"/>
          <p14:tracePt t="202091" x="4667250" y="3268663"/>
          <p14:tracePt t="202103" x="4657725" y="3268663"/>
          <p14:tracePt t="202111" x="4657725" y="3260725"/>
          <p14:tracePt t="202136" x="4657725" y="3251200"/>
          <p14:tracePt t="202162" x="4657725" y="3241675"/>
          <p14:tracePt t="202203" x="4648200" y="3232150"/>
          <p14:tracePt t="202349" x="4648200" y="3224213"/>
          <p14:tracePt t="204121" x="4648200" y="3214688"/>
          <p14:tracePt t="204157" x="4648200" y="3205163"/>
          <p14:tracePt t="204199" x="4648200" y="3195638"/>
          <p14:tracePt t="204271" x="4648200" y="3187700"/>
          <p14:tracePt t="204357" x="4648200" y="3178175"/>
          <p14:tracePt t="204429" x="4648200" y="3168650"/>
          <p14:tracePt t="204435" x="4657725" y="3168650"/>
          <p14:tracePt t="204449" x="4657725" y="3159125"/>
          <p14:tracePt t="204465" x="4657725" y="3141663"/>
          <p14:tracePt t="204480" x="4667250" y="3141663"/>
          <p14:tracePt t="204496" x="4667250" y="3132138"/>
          <p14:tracePt t="204514" x="4675188" y="3122613"/>
          <p14:tracePt t="204530" x="4675188" y="3114675"/>
          <p14:tracePt t="204551" x="4684713" y="3114675"/>
          <p14:tracePt t="204572" x="4684713" y="3105150"/>
          <p14:tracePt t="204600" x="4684713" y="3095625"/>
          <p14:tracePt t="204639" x="4684713" y="3086100"/>
          <p14:tracePt t="204759" x="4684713" y="3095625"/>
          <p14:tracePt t="204766" x="4684713" y="3105150"/>
          <p14:tracePt t="204781" x="4684713" y="3114675"/>
          <p14:tracePt t="204785" x="4684713" y="3132138"/>
          <p14:tracePt t="204797" x="4684713" y="3178175"/>
          <p14:tracePt t="204800" x="4684713" y="3195638"/>
          <p14:tracePt t="204815" x="4684713" y="3214688"/>
          <p14:tracePt t="204834" x="4684713" y="3232150"/>
          <p14:tracePt t="204847" x="4684713" y="3260725"/>
          <p14:tracePt t="204850" x="4684713" y="3268663"/>
          <p14:tracePt t="204862" x="4684713" y="3278188"/>
          <p14:tracePt t="204880" x="4684713" y="3305175"/>
          <p14:tracePt t="204886" x="4684713" y="3314700"/>
          <p14:tracePt t="204896" x="4684713" y="3324225"/>
          <p14:tracePt t="204903" x="4684713" y="3333750"/>
          <p14:tracePt t="204923" x="4684713" y="3341688"/>
          <p14:tracePt t="204931" x="4684713" y="3351213"/>
          <p14:tracePt t="204947" x="4694238" y="3370263"/>
          <p14:tracePt t="204951" x="4703763" y="3378200"/>
          <p14:tracePt t="204965" x="4740275" y="3397250"/>
          <p14:tracePt t="204980" x="4757738" y="3414713"/>
          <p14:tracePt t="204999" x="4784725" y="3424238"/>
          <p14:tracePt t="205003" x="4813300" y="3443288"/>
          <p14:tracePt t="205008" x="4867275" y="3451225"/>
          <p14:tracePt t="205015" x="4886325" y="3460750"/>
          <p14:tracePt t="205024" x="4949825" y="3497263"/>
          <p14:tracePt t="205030" x="5005388" y="3516313"/>
          <p14:tracePt t="205046" x="5105400" y="3543300"/>
          <p14:tracePt t="205063" x="5224463" y="3560763"/>
          <p14:tracePt t="205067" x="5268913" y="3579813"/>
          <p14:tracePt t="205072" x="5334000" y="3616325"/>
          <p14:tracePt t="205085" x="5397500" y="3625850"/>
          <p14:tracePt t="205096" x="5470525" y="3662363"/>
          <p14:tracePt t="205103" x="5553075" y="3670300"/>
          <p14:tracePt t="205109" x="5589588" y="3689350"/>
          <p14:tracePt t="205117" x="5689600" y="3725863"/>
          <p14:tracePt t="205125" x="5716588" y="3743325"/>
          <p14:tracePt t="205130" x="5799138" y="3752850"/>
          <p14:tracePt t="205146" x="5908675" y="3771900"/>
          <p14:tracePt t="205166" x="6045200" y="3808413"/>
          <p14:tracePt t="205181" x="6110288" y="3816350"/>
          <p14:tracePt t="205184" x="6146800" y="3825875"/>
          <p14:tracePt t="205189" x="6191250" y="3825875"/>
          <p14:tracePt t="205198" x="6237288" y="3852863"/>
          <p14:tracePt t="205201" x="6292850" y="3852863"/>
          <p14:tracePt t="205216" x="6410325" y="3852863"/>
          <p14:tracePt t="205231" x="6502400" y="3862388"/>
          <p14:tracePt t="205248" x="6584950" y="3862388"/>
          <p14:tracePt t="205269" x="6704013" y="3862388"/>
          <p14:tracePt t="205276" x="6721475" y="3862388"/>
          <p14:tracePt t="205285" x="6777038" y="3862388"/>
          <p14:tracePt t="205291" x="6804025" y="3862388"/>
          <p14:tracePt t="205298" x="6858000" y="3862388"/>
          <p14:tracePt t="205313" x="6940550" y="3871913"/>
          <p14:tracePt t="205316" x="6996113" y="3871913"/>
          <p14:tracePt t="205332" x="7096125" y="3871913"/>
          <p14:tracePt t="205347" x="7169150" y="3871913"/>
          <p14:tracePt t="205364" x="7223125" y="3871913"/>
          <p14:tracePt t="205368" x="7242175" y="3871913"/>
          <p14:tracePt t="205383" x="7278688" y="3871913"/>
          <p14:tracePt t="205400" x="7305675" y="3862388"/>
          <p14:tracePt t="205419" x="7334250" y="3844925"/>
          <p14:tracePt t="205426" x="7351713" y="3835400"/>
          <p14:tracePt t="205434" x="7361238" y="3835400"/>
          <p14:tracePt t="205440" x="7370763" y="3835400"/>
          <p14:tracePt t="205448" x="7378700" y="3835400"/>
          <p14:tracePt t="205464" x="7397750" y="3825875"/>
          <p14:tracePt t="205468" x="7407275" y="3816350"/>
          <p14:tracePt t="205483" x="7424738" y="3808413"/>
          <p14:tracePt t="205499" x="7461250" y="3789363"/>
          <p14:tracePt t="205514" x="7497763" y="3771900"/>
          <p14:tracePt t="205518" x="7516813" y="3771900"/>
          <p14:tracePt t="205533" x="7570788" y="3743325"/>
          <p14:tracePt t="205547" x="7607300" y="3735388"/>
          <p14:tracePt t="205564" x="7643813" y="3725863"/>
          <p14:tracePt t="205582" x="7680325" y="3716338"/>
          <p14:tracePt t="205597" x="7699375" y="3716338"/>
          <p14:tracePt t="205614" x="7726363" y="3716338"/>
          <p14:tracePt t="205630" x="7735888" y="3716338"/>
          <p14:tracePt t="205635" x="7743825" y="3706813"/>
          <p14:tracePt t="205664" x="7753350" y="3706813"/>
          <p14:tracePt t="205670" x="7753350" y="3698875"/>
          <p14:tracePt t="205683" x="7762875" y="3698875"/>
          <p14:tracePt t="205699" x="7772400" y="3689350"/>
          <p14:tracePt t="205714" x="7772400" y="3679825"/>
          <p14:tracePt t="205718" x="7780338" y="3679825"/>
          <p14:tracePt t="205739" x="7789863" y="3662363"/>
          <p14:tracePt t="205759" x="7808913" y="3643313"/>
          <p14:tracePt t="205766" x="7808913" y="3633788"/>
          <p14:tracePt t="205771" x="7816850" y="3625850"/>
          <p14:tracePt t="205780" x="7816850" y="3616325"/>
          <p14:tracePt t="205784" x="7826375" y="3606800"/>
          <p14:tracePt t="205791" x="7835900" y="3597275"/>
          <p14:tracePt t="205798" x="7835900" y="3589338"/>
          <p14:tracePt t="205814" x="7845425" y="3570288"/>
          <p14:tracePt t="205831" x="7853363" y="3552825"/>
          <p14:tracePt t="205839" x="7862888" y="3543300"/>
          <p14:tracePt t="205849" x="7862888" y="3533775"/>
          <p14:tracePt t="205866" x="7872413" y="3506788"/>
          <p14:tracePt t="205879" x="7872413" y="3487738"/>
          <p14:tracePt t="205885" x="7872413" y="3479800"/>
          <p14:tracePt t="205898" x="7872413" y="3470275"/>
          <p14:tracePt t="205906" x="7872413" y="3460750"/>
          <p14:tracePt t="205915" x="7872413" y="3451225"/>
          <p14:tracePt t="205923" x="7872413" y="3443288"/>
          <p14:tracePt t="205929" x="7872413" y="3433763"/>
          <p14:tracePt t="205935" x="7872413" y="3414713"/>
          <p14:tracePt t="205956" x="7872413" y="3406775"/>
          <p14:tracePt t="205965" x="7872413" y="3397250"/>
          <p14:tracePt t="205970" x="7881938" y="3387725"/>
          <p14:tracePt t="205986" x="7881938" y="3378200"/>
          <p14:tracePt t="206002" x="7881938" y="3370263"/>
          <p14:tracePt t="206006" x="7881938" y="3360738"/>
          <p14:tracePt t="206035" x="7889875" y="3360738"/>
          <p14:tracePt t="206042" x="7889875" y="3351213"/>
          <p14:tracePt t="206058" x="7889875" y="3341688"/>
          <p14:tracePt t="206079" x="7889875" y="3333750"/>
          <p14:tracePt t="206099" x="7889875" y="3324225"/>
          <p14:tracePt t="206117" x="7889875" y="3314700"/>
          <p14:tracePt t="206122" x="7889875" y="3305175"/>
          <p14:tracePt t="206158" x="7899400" y="3297238"/>
          <p14:tracePt t="206180" x="7899400" y="3278188"/>
          <p14:tracePt t="206199" x="7899400" y="3268663"/>
          <p14:tracePt t="206231" x="7899400" y="3260725"/>
          <p14:tracePt t="206257" x="7899400" y="3251200"/>
          <p14:tracePt t="206546" x="7881938" y="3251200"/>
          <p14:tracePt t="206551" x="7845425" y="3232150"/>
          <p14:tracePt t="206562" x="7808913" y="3232150"/>
          <p14:tracePt t="206566" x="7780338" y="3232150"/>
          <p14:tracePt t="206583" x="7716838" y="3232150"/>
          <p14:tracePt t="206597" x="7653338" y="3232150"/>
          <p14:tracePt t="206601" x="7634288" y="3232150"/>
          <p14:tracePt t="206613" x="7616825" y="3232150"/>
          <p14:tracePt t="206616" x="7589838" y="3232150"/>
          <p14:tracePt t="206630" x="7534275" y="3232150"/>
          <p14:tracePt t="206645" x="7461250" y="3232150"/>
          <p14:tracePt t="206667" x="7388225" y="3232150"/>
          <p14:tracePt t="206673" x="7342188" y="3232150"/>
          <p14:tracePt t="206683" x="7324725" y="3232150"/>
          <p14:tracePt t="206698" x="7288213" y="3232150"/>
          <p14:tracePt t="206716" x="7259638" y="3224213"/>
          <p14:tracePt t="206720" x="7242175" y="3224213"/>
          <p14:tracePt t="206731" x="7215188" y="3214688"/>
          <p14:tracePt t="206738" x="7196138" y="3205163"/>
          <p14:tracePt t="206747" x="7169150" y="3205163"/>
          <p14:tracePt t="206766" x="7113588" y="3178175"/>
          <p14:tracePt t="206782" x="7069138" y="3151188"/>
          <p14:tracePt t="206790" x="7050088" y="3141663"/>
          <p14:tracePt t="206798" x="7040563" y="3132138"/>
          <p14:tracePt t="206805" x="7032625" y="3122613"/>
          <p14:tracePt t="206810" x="7023100" y="3122613"/>
          <p14:tracePt t="206817" x="7004050" y="3114675"/>
          <p14:tracePt t="206825" x="6986588" y="3114675"/>
          <p14:tracePt t="206833" x="6977063" y="3105150"/>
          <p14:tracePt t="206847" x="6959600" y="3105150"/>
          <p14:tracePt t="206864" x="6940550" y="3078163"/>
          <p14:tracePt t="206868" x="6923088" y="3068638"/>
          <p14:tracePt t="206881" x="6850063" y="3049588"/>
          <p14:tracePt t="206905" x="6704013" y="3013075"/>
          <p14:tracePt t="206916" x="6648450" y="3005138"/>
          <p14:tracePt t="206924" x="6521450" y="2968625"/>
          <p14:tracePt t="206933" x="6475413" y="2959100"/>
          <p14:tracePt t="206939" x="6438900" y="2959100"/>
          <p14:tracePt t="206947" x="6410325" y="2949575"/>
          <p14:tracePt t="206964" x="6337300" y="2949575"/>
          <p14:tracePt t="206969" x="6310313" y="2940050"/>
          <p14:tracePt t="206977" x="6264275" y="2940050"/>
          <p14:tracePt t="206986" x="6183313" y="2940050"/>
          <p14:tracePt t="206998" x="6110288" y="2940050"/>
          <p14:tracePt t="207004" x="5964238" y="2940050"/>
          <p14:tracePt t="207014" x="5899150" y="2940050"/>
          <p14:tracePt t="207029" x="5799138" y="2940050"/>
          <p14:tracePt t="207032" x="5745163" y="2940050"/>
          <p14:tracePt t="207048" x="5643563" y="2940050"/>
          <p14:tracePt t="207063" x="5553075" y="2940050"/>
          <p14:tracePt t="207069" x="5507038" y="2940050"/>
          <p14:tracePt t="207077" x="5480050" y="2940050"/>
          <p14:tracePt t="207084" x="5451475" y="2940050"/>
          <p14:tracePt t="207089" x="5407025" y="2940050"/>
          <p14:tracePt t="207097" x="5378450" y="2940050"/>
          <p14:tracePt t="207112" x="5314950" y="2940050"/>
          <p14:tracePt t="207129" x="5260975" y="2940050"/>
          <p14:tracePt t="207134" x="5232400" y="2940050"/>
          <p14:tracePt t="207148" x="5187950" y="2940050"/>
          <p14:tracePt t="207157" x="5168900" y="2940050"/>
          <p14:tracePt t="207165" x="5159375" y="2940050"/>
          <p14:tracePt t="207170" x="5141913" y="2940050"/>
          <p14:tracePt t="207178" x="5114925" y="2940050"/>
          <p14:tracePt t="207184" x="5105400" y="2940050"/>
          <p14:tracePt t="207199" x="5049838" y="2940050"/>
          <p14:tracePt t="207218" x="4940300" y="2930525"/>
          <p14:tracePt t="207229" x="4903788" y="2930525"/>
          <p14:tracePt t="207232" x="4876800" y="2930525"/>
          <p14:tracePt t="207248" x="4840288" y="2930525"/>
          <p14:tracePt t="207254" x="4821238" y="2930525"/>
          <p14:tracePt t="207271" x="4803775" y="2930525"/>
          <p14:tracePt t="207283" x="4767263" y="2930525"/>
          <p14:tracePt t="207297" x="4740275" y="2930525"/>
          <p14:tracePt t="207318" x="4721225" y="2930525"/>
          <p14:tracePt t="207330" x="4711700" y="2930525"/>
          <p14:tracePt t="207333" x="4694238" y="2930525"/>
          <p14:tracePt t="207348" x="4675188" y="2940050"/>
          <p14:tracePt t="207365" x="4657725" y="2940050"/>
          <p14:tracePt t="207380" x="4657725" y="2949575"/>
          <p14:tracePt t="207385" x="4657725" y="2968625"/>
          <p14:tracePt t="207398" x="4657725" y="2976563"/>
          <p14:tracePt t="207412" x="4648200" y="2976563"/>
          <p14:tracePt t="207430" x="4648200" y="2986088"/>
          <p14:tracePt t="207446" x="4638675" y="2986088"/>
          <p14:tracePt t="207484" x="4630738" y="2986088"/>
          <p14:tracePt t="207491" x="4630738" y="2995613"/>
          <p14:tracePt t="207556" x="4630738" y="3005138"/>
          <p14:tracePt t="207607" x="4611688" y="3013075"/>
          <p14:tracePt t="207614" x="4602163" y="3059113"/>
          <p14:tracePt t="207629" x="4529138" y="3287713"/>
          <p14:tracePt t="207645" x="4429125" y="3698875"/>
          <p14:tracePt t="207648" x="4402138" y="3852863"/>
          <p14:tracePt t="207664" x="4319588" y="4256088"/>
          <p14:tracePt t="207674" x="4273550" y="4419600"/>
          <p14:tracePt t="207686" x="4210050" y="4794250"/>
          <p14:tracePt t="207699" x="4137025" y="5040313"/>
          <p14:tracePt t="207714" x="4083050" y="5232400"/>
          <p14:tracePt t="207734" x="4037013" y="5451475"/>
          <p14:tracePt t="207736" x="4000500" y="5551488"/>
          <p14:tracePt t="207749" x="3954463" y="5762625"/>
          <p14:tracePt t="207765" x="3927475" y="5918200"/>
          <p14:tracePt t="207780" x="3898900" y="6035675"/>
          <p14:tracePt t="207785" x="3854450" y="6100763"/>
          <p14:tracePt t="207798" x="3835400" y="6164263"/>
          <p14:tracePt t="207814" x="3817938" y="6200775"/>
          <p14:tracePt t="207837" x="3771900" y="6237288"/>
          <p14:tracePt t="208116" x="3679825" y="6383338"/>
          <p14:tracePt t="208122" x="3589338" y="6519863"/>
          <p14:tracePt t="208130" x="3516313" y="6638925"/>
          <p14:tracePt t="208923" x="0" y="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19311-2855-1BEC-2672-7A44FD95E9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BF98D35-64AE-E7A9-77EE-23FED6332B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D3ED4A5-9860-9A33-FB50-730439208D0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AD7F522-F435-6F1C-D826-47DE3926C259}"/>
              </a:ext>
            </a:extLst>
          </p:cNvPr>
          <p:cNvSpPr txBox="1"/>
          <p:nvPr/>
        </p:nvSpPr>
        <p:spPr>
          <a:xfrm>
            <a:off x="1318661" y="972028"/>
            <a:ext cx="9432758" cy="1200329"/>
          </a:xfrm>
          <a:prstGeom prst="rect">
            <a:avLst/>
          </a:prstGeom>
          <a:noFill/>
        </p:spPr>
        <p:txBody>
          <a:bodyPr wrap="square" rtlCol="0">
            <a:spAutoFit/>
          </a:bodyPr>
          <a:lstStyle/>
          <a:p>
            <a:r>
              <a:rPr lang="en-US" b="1" dirty="0"/>
              <a:t>Clear Lake Sporting Goods </a:t>
            </a:r>
            <a:r>
              <a:rPr lang="en-US" dirty="0"/>
              <a:t>has cash, accounts receivable, inventory, short-term investments, and equipment. It rents its facilities, so it has no buildings on its balance sheets. Of all its assets, only the equipment is long term. The assets section for Clear Lake’s classified balance sheet is shown in Figure</a:t>
            </a:r>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205C9F50-AF90-B515-040A-B77BE33D5D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3E68D879-8E9B-F428-AD65-BC296B0551DB}"/>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D91F84A4-2DD0-0444-15FF-38D3CBA43834}"/>
              </a:ext>
            </a:extLst>
          </p:cNvPr>
          <p:cNvPicPr>
            <a:picLocks noChangeAspect="1"/>
          </p:cNvPicPr>
          <p:nvPr/>
        </p:nvPicPr>
        <p:blipFill>
          <a:blip r:embed="rId4"/>
          <a:stretch>
            <a:fillRect/>
          </a:stretch>
        </p:blipFill>
        <p:spPr>
          <a:xfrm>
            <a:off x="2090195" y="2242785"/>
            <a:ext cx="6944810" cy="3900668"/>
          </a:xfrm>
          <a:prstGeom prst="rect">
            <a:avLst/>
          </a:prstGeom>
        </p:spPr>
      </p:pic>
    </p:spTree>
    <p:extLst>
      <p:ext uri="{BB962C8B-B14F-4D97-AF65-F5344CB8AC3E}">
        <p14:creationId xmlns:p14="http://schemas.microsoft.com/office/powerpoint/2010/main" val="1893170410"/>
      </p:ext>
    </p:extLst>
  </p:cSld>
  <p:clrMapOvr>
    <a:masterClrMapping/>
  </p:clrMapOvr>
  <mc:AlternateContent xmlns:mc="http://schemas.openxmlformats.org/markup-compatibility/2006" xmlns:p14="http://schemas.microsoft.com/office/powerpoint/2010/main">
    <mc:Choice Requires="p14">
      <p:transition spd="slow" p14:dur="2000" advTm="144485"/>
    </mc:Choice>
    <mc:Fallback xmlns="">
      <p:transition spd="slow" advTm="14448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F20FA-2ECE-F0C8-EF0D-D531C22D648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2284A2-D647-28FD-2D2C-FAC60A73948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77951BF-E204-F82B-9F3C-77A5E4C758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A836E05-E528-0591-B13F-B742C9088FBB}"/>
              </a:ext>
            </a:extLst>
          </p:cNvPr>
          <p:cNvSpPr txBox="1"/>
          <p:nvPr/>
        </p:nvSpPr>
        <p:spPr>
          <a:xfrm>
            <a:off x="742394" y="912037"/>
            <a:ext cx="10490288" cy="3170099"/>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We’ve covered the assets side of the accounting equation; now let’s turn our attention to the other side of the equation and the other two sections of the balance sheet: liabilities and equity. Just like the assets section, the liabilities section is broken down between current and noncurrent. Current liabilities are those that will be due within a year. Common examples of current liabilities include accounts payable, wages payable, and unearned revenue. Noncurrent liabilities are those that are due more than a year into the future. Notes payable is a common noncurrent liability.</a:t>
            </a:r>
          </a:p>
          <a:p>
            <a:pPr algn="just"/>
            <a:r>
              <a:rPr lang="en-US" sz="2000" dirty="0">
                <a:latin typeface="Alexandria"/>
                <a:cs typeface="Times New Roman" panose="02020603050405020304" pitchFamily="18" charset="0"/>
              </a:rPr>
              <a:t>Company Clear Lake has accounts payable and has collected payments from a few customers that it hasn’t yet shipped its product to (unearned revenue). It also owes money on a note payable. Its accounts payable and unearned revenue are both current liabilities. The note payable is not due for several years, thus making it a noncurrent liability (see Figure 5.8).</a:t>
            </a:r>
          </a:p>
        </p:txBody>
      </p:sp>
      <p:pic>
        <p:nvPicPr>
          <p:cNvPr id="6" name="Graphic 21">
            <a:extLst>
              <a:ext uri="{FF2B5EF4-FFF2-40B4-BE49-F238E27FC236}">
                <a16:creationId xmlns:a16="http://schemas.microsoft.com/office/drawing/2014/main" id="{DE04F8AF-F3B2-23C0-7433-F413218AC5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8" name="TextBox 7">
            <a:extLst>
              <a:ext uri="{FF2B5EF4-FFF2-40B4-BE49-F238E27FC236}">
                <a16:creationId xmlns:a16="http://schemas.microsoft.com/office/drawing/2014/main" id="{97B6A9C9-FE37-F52C-9A36-817C9A2D25E5}"/>
              </a:ext>
            </a:extLst>
          </p:cNvPr>
          <p:cNvSpPr txBox="1"/>
          <p:nvPr/>
        </p:nvSpPr>
        <p:spPr>
          <a:xfrm>
            <a:off x="6225138" y="6204447"/>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C470ADF6-B87F-B11C-96FB-65B043CB849A}"/>
              </a:ext>
            </a:extLst>
          </p:cNvPr>
          <p:cNvPicPr>
            <a:picLocks noChangeAspect="1"/>
          </p:cNvPicPr>
          <p:nvPr/>
        </p:nvPicPr>
        <p:blipFill>
          <a:blip r:embed="rId4"/>
          <a:stretch>
            <a:fillRect/>
          </a:stretch>
        </p:blipFill>
        <p:spPr>
          <a:xfrm>
            <a:off x="790019" y="4082136"/>
            <a:ext cx="6967959" cy="2639028"/>
          </a:xfrm>
          <a:prstGeom prst="rect">
            <a:avLst/>
          </a:prstGeom>
        </p:spPr>
      </p:pic>
    </p:spTree>
    <p:extLst>
      <p:ext uri="{BB962C8B-B14F-4D97-AF65-F5344CB8AC3E}">
        <p14:creationId xmlns:p14="http://schemas.microsoft.com/office/powerpoint/2010/main" val="2920362173"/>
      </p:ext>
    </p:extLst>
  </p:cSld>
  <p:clrMapOvr>
    <a:masterClrMapping/>
  </p:clrMapOvr>
  <mc:AlternateContent xmlns:mc="http://schemas.openxmlformats.org/markup-compatibility/2006" xmlns:p14="http://schemas.microsoft.com/office/powerpoint/2010/main">
    <mc:Choice Requires="p14">
      <p:transition spd="slow" p14:dur="2000" advTm="161496"/>
    </mc:Choice>
    <mc:Fallback xmlns="">
      <p:transition spd="slow" advTm="16149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A9E7B-750A-122E-8FAF-387BC199647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6D44395-BF43-53DC-3DB6-0751E97056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9576FE2-84CD-C235-C571-3D0CD85809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0696B40-2030-E47B-F32D-A8A21BFAD2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8CAC71E5-C5E2-6079-A286-FA2BFD02AF75}"/>
              </a:ext>
            </a:extLst>
          </p:cNvPr>
          <p:cNvSpPr/>
          <p:nvPr/>
        </p:nvSpPr>
        <p:spPr>
          <a:xfrm>
            <a:off x="1905138" y="969151"/>
            <a:ext cx="8624679" cy="3170099"/>
          </a:xfrm>
          <a:prstGeom prst="rect">
            <a:avLst/>
          </a:prstGeom>
          <a:noFill/>
        </p:spPr>
        <p:txBody>
          <a:bodyPr wrap="square">
            <a:spAutoFit/>
          </a:bodyPr>
          <a:lstStyle/>
          <a:p>
            <a:pPr algn="just"/>
            <a:r>
              <a:rPr lang="en-US" sz="2000" dirty="0">
                <a:latin typeface="Alexandria"/>
                <a:cs typeface="Times New Roman" panose="02020603050405020304" pitchFamily="18" charset="0"/>
              </a:rPr>
              <a:t>The stockholders’ equity section of the balance sheet for corporations contains two primary categories of accounts. The first is contributed capital, which is funds paid in by owners. The second category is earned capital, which is funds earned by the corporation as part of business operations. On the balance sheet, retained earnings is a key component of the earned capital section, while the stock accounts such as common stock, preferred stock, and additional paid-in capital are the primary components of the contributed capital section.</a:t>
            </a:r>
          </a:p>
          <a:p>
            <a:pPr algn="just"/>
            <a:r>
              <a:rPr lang="en-US" sz="2000" dirty="0">
                <a:latin typeface="Alexandria"/>
                <a:cs typeface="Times New Roman" panose="02020603050405020304" pitchFamily="18" charset="0"/>
              </a:rPr>
              <a:t>Clear Lake Sporting Goods has just one contributed capital account common stock and one earned capital account retained earnings. The equity section of its balance sheet is shown in Figure</a:t>
            </a:r>
          </a:p>
        </p:txBody>
      </p:sp>
      <p:sp>
        <p:nvSpPr>
          <p:cNvPr id="5" name="TextBox 4">
            <a:extLst>
              <a:ext uri="{FF2B5EF4-FFF2-40B4-BE49-F238E27FC236}">
                <a16:creationId xmlns:a16="http://schemas.microsoft.com/office/drawing/2014/main" id="{294C806F-1342-9E43-4DD6-E9E8BA88FB6F}"/>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76250A0B-A99D-8DA7-D7A8-6EDE98D74855}"/>
              </a:ext>
            </a:extLst>
          </p:cNvPr>
          <p:cNvPicPr>
            <a:picLocks noChangeAspect="1"/>
          </p:cNvPicPr>
          <p:nvPr/>
        </p:nvPicPr>
        <p:blipFill>
          <a:blip r:embed="rId4"/>
          <a:stretch>
            <a:fillRect/>
          </a:stretch>
        </p:blipFill>
        <p:spPr>
          <a:xfrm>
            <a:off x="2005083" y="4031561"/>
            <a:ext cx="7824486" cy="2158678"/>
          </a:xfrm>
          <a:prstGeom prst="rect">
            <a:avLst/>
          </a:prstGeom>
        </p:spPr>
      </p:pic>
    </p:spTree>
    <p:extLst>
      <p:ext uri="{BB962C8B-B14F-4D97-AF65-F5344CB8AC3E}">
        <p14:creationId xmlns:p14="http://schemas.microsoft.com/office/powerpoint/2010/main" val="1908165404"/>
      </p:ext>
    </p:extLst>
  </p:cSld>
  <p:clrMapOvr>
    <a:masterClrMapping/>
  </p:clrMapOvr>
  <mc:AlternateContent xmlns:mc="http://schemas.openxmlformats.org/markup-compatibility/2006" xmlns:p14="http://schemas.microsoft.com/office/powerpoint/2010/main">
    <mc:Choice Requires="p14">
      <p:transition spd="slow" p14:dur="2000" advTm="118976"/>
    </mc:Choice>
    <mc:Fallback xmlns="">
      <p:transition spd="slow" advTm="11897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B3D16-F150-003A-749D-0FE1CE9246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57A1E5D-7B00-F650-6BAC-9DE4517A2F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D338075-F107-61F4-31CC-94810603BC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2953F0F-988C-ECF9-D99F-B289693D511E}"/>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43D8738-61B1-09FD-7A01-B85F22E66B4A}"/>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B2B87E8-A9E2-5F1C-B944-432EE2061E16}"/>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6DD24A8-ECCD-CDE9-5C15-CD350F47BF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D9E2B95E-C0F6-B9E1-E96F-7D437A3A5410}"/>
              </a:ext>
            </a:extLst>
          </p:cNvPr>
          <p:cNvSpPr/>
          <p:nvPr/>
        </p:nvSpPr>
        <p:spPr>
          <a:xfrm>
            <a:off x="2115823" y="1346274"/>
            <a:ext cx="9070174" cy="3477875"/>
          </a:xfrm>
          <a:prstGeom prst="rect">
            <a:avLst/>
          </a:prstGeom>
          <a:noFill/>
        </p:spPr>
        <p:txBody>
          <a:bodyPr wrap="square">
            <a:spAutoFit/>
          </a:bodyPr>
          <a:lstStyle/>
          <a:p>
            <a:pPr algn="ctr"/>
            <a:r>
              <a:rPr lang="en-US" sz="2000" b="1" dirty="0">
                <a:latin typeface="Alexandria"/>
                <a:cs typeface="Times New Roman" panose="02020603050405020304" pitchFamily="18" charset="0"/>
              </a:rPr>
              <a:t>Importance of the Balance Sheet</a:t>
            </a:r>
          </a:p>
          <a:p>
            <a:pPr algn="just"/>
            <a:endParaRPr lang="en-US" sz="2000" b="1"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Now that we have gone to all the work to carefully assemble a classified balance sheet, what do we use it for?</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answer lies within the accounting equation itself. Think of the accounting equation from a “sources and claims” perspective. Under this approach, the assets (items owned by the organization) were obtained by incurring liabilities or were provided by owners. Stated differently, every asset has a claim against it by creditors and/or owners. The balance sheet shows us what the firm has (its assets), who owns them (equity), and who the firm owes (its liabilities).</a:t>
            </a:r>
          </a:p>
        </p:txBody>
      </p:sp>
      <p:sp>
        <p:nvSpPr>
          <p:cNvPr id="5" name="TextBox 4">
            <a:extLst>
              <a:ext uri="{FF2B5EF4-FFF2-40B4-BE49-F238E27FC236}">
                <a16:creationId xmlns:a16="http://schemas.microsoft.com/office/drawing/2014/main" id="{27B47412-742D-6827-5E47-C6D515464BC0}"/>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395614931"/>
      </p:ext>
    </p:extLst>
  </p:cSld>
  <p:clrMapOvr>
    <a:masterClrMapping/>
  </p:clrMapOvr>
  <mc:AlternateContent xmlns:mc="http://schemas.openxmlformats.org/markup-compatibility/2006" xmlns:p14="http://schemas.microsoft.com/office/powerpoint/2010/main">
    <mc:Choice Requires="p14">
      <p:transition spd="slow" p14:dur="2000" advTm="155185"/>
    </mc:Choice>
    <mc:Fallback xmlns="">
      <p:transition spd="slow" advTm="15518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6EF6A-64CA-D88A-C2C4-AC5DF379BC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F691652-52A8-DB1A-AA36-E7F0260FDF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D703D361-9C72-34F6-8CEF-1475D0744880}"/>
              </a:ext>
            </a:extLst>
          </p:cNvPr>
          <p:cNvSpPr txBox="1"/>
          <p:nvPr/>
        </p:nvSpPr>
        <p:spPr>
          <a:xfrm>
            <a:off x="4343786" y="1423890"/>
            <a:ext cx="6618191" cy="400110"/>
          </a:xfrm>
          <a:prstGeom prst="rect">
            <a:avLst/>
          </a:prstGeom>
          <a:noFill/>
        </p:spPr>
        <p:txBody>
          <a:bodyPr wrap="square" rtlCol="0">
            <a:spAutoFit/>
          </a:bodyPr>
          <a:lstStyle/>
          <a:p>
            <a:pPr algn="just"/>
            <a:r>
              <a:rPr lang="en-US" sz="2000" b="1" dirty="0">
                <a:latin typeface="Alexandria"/>
                <a:cs typeface="Times New Roman" panose="02020603050405020304" pitchFamily="18" charset="0"/>
              </a:rPr>
              <a:t>Limitations of the Balance Sheet</a:t>
            </a:r>
          </a:p>
        </p:txBody>
      </p:sp>
      <p:sp>
        <p:nvSpPr>
          <p:cNvPr id="28" name="Rectangle 27">
            <a:extLst>
              <a:ext uri="{FF2B5EF4-FFF2-40B4-BE49-F238E27FC236}">
                <a16:creationId xmlns:a16="http://schemas.microsoft.com/office/drawing/2014/main" id="{A765842F-E294-744E-7C3B-56E22CDD02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88A003C-4489-F941-ADE6-0483EE440A4D}"/>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B24E70B-6928-AF79-FCCC-CCE5DDBCFF43}"/>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9CC05B6-29DB-93E6-7810-62D1134816C3}"/>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5B6DD6F-2810-1C52-F1FE-2034104275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EC6FBF76-AF98-EF97-F894-3DA8D151D23F}"/>
              </a:ext>
            </a:extLst>
          </p:cNvPr>
          <p:cNvSpPr/>
          <p:nvPr/>
        </p:nvSpPr>
        <p:spPr>
          <a:xfrm>
            <a:off x="1930073" y="2107775"/>
            <a:ext cx="9070174" cy="3785652"/>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The balance sheet is indeed a very helpful financial statement, but it also poses challenges. First, assets on the balance sheet, under generally accepted accounting principles (GAAP), are recorded at historical cost. Historical cost is simply the cost paid for the item at the time it was purchased. Changes in market value of </a:t>
            </a:r>
            <a:r>
              <a:rPr lang="en-US" sz="2000" dirty="0" err="1">
                <a:latin typeface="Alexandria"/>
                <a:cs typeface="Times New Roman" panose="02020603050405020304" pitchFamily="18" charset="0"/>
              </a:rPr>
              <a:t>bigticket</a:t>
            </a:r>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items like land or buildings are not reflected in the balance sheet. Land remains at historical cost, and depreciable items like buildings are reflected at their current book value (historical cost less accumulated depreciation). If the asset has appreciated over time,  higher market value of the assets would not be seen on the balance sheet. Estimates are another limitation of the balance sheet. Items on the balance sheet such as allowance for doubtful accounts and allowance for bad debt are based on estimates. </a:t>
            </a:r>
          </a:p>
        </p:txBody>
      </p:sp>
      <p:sp>
        <p:nvSpPr>
          <p:cNvPr id="5" name="TextBox 4">
            <a:extLst>
              <a:ext uri="{FF2B5EF4-FFF2-40B4-BE49-F238E27FC236}">
                <a16:creationId xmlns:a16="http://schemas.microsoft.com/office/drawing/2014/main" id="{9404D45C-44EC-18A1-A00D-E0C32E950EAA}"/>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3224239669"/>
      </p:ext>
    </p:extLst>
  </p:cSld>
  <p:clrMapOvr>
    <a:masterClrMapping/>
  </p:clrMapOvr>
  <mc:AlternateContent xmlns:mc="http://schemas.openxmlformats.org/markup-compatibility/2006" xmlns:p14="http://schemas.microsoft.com/office/powerpoint/2010/main">
    <mc:Choice Requires="p14">
      <p:transition spd="slow" p14:dur="2000" advTm="134812"/>
    </mc:Choice>
    <mc:Fallback xmlns="">
      <p:transition spd="slow" advTm="13481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25C6D-BDC8-C57A-158E-D4B6315906C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0D3A0F2-D9A5-35BC-33DD-CE983201E0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485431A-4001-918E-6744-03E8847301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8E67A2B-4813-FD41-442F-B6B26A6FB33A}"/>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FD30F88-7A3F-2B12-2EE0-F1098996FFDE}"/>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32819588-8F0E-8A82-39CF-D5DE9B3672BF}"/>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664AF99-1B09-D2D9-4FA0-A77123B2AE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70ACBE39-EB47-58EE-0373-C3966AD92CBB}"/>
              </a:ext>
            </a:extLst>
          </p:cNvPr>
          <p:cNvSpPr/>
          <p:nvPr/>
        </p:nvSpPr>
        <p:spPr>
          <a:xfrm>
            <a:off x="2066027" y="1329206"/>
            <a:ext cx="9070174" cy="4401205"/>
          </a:xfrm>
          <a:prstGeom prst="rect">
            <a:avLst/>
          </a:prstGeom>
          <a:noFill/>
        </p:spPr>
        <p:txBody>
          <a:bodyPr wrap="square">
            <a:spAutoFit/>
          </a:bodyPr>
          <a:lstStyle/>
          <a:p>
            <a:pPr algn="just"/>
            <a:r>
              <a:rPr lang="en-US" sz="2000" dirty="0">
                <a:latin typeface="Alexandria"/>
                <a:cs typeface="Times New Roman" panose="02020603050405020304" pitchFamily="18" charset="0"/>
              </a:rPr>
              <a:t>The useful lives for calculating depreciation is another common estimate. If these estimates are incorrect, the net value of the asset can be under- or overstated. Another key limitation is the fact that a balance sheet reflects balances at only one given point in time. This means that the account value could have been quite different on the day before or the day after the date of the balance sheet. For example, if a firm were concerned with certain ratios or investor/lender expectations of its cash balance, it could choose to not pay several vendor payments in the last week of December. Thus, on December 31, the firm reflects a high cash balance on its balance sheet. However, by the end of the first week of January, it has caught up on late vendor payments and again shows a low cash balance.</a:t>
            </a:r>
          </a:p>
          <a:p>
            <a:pPr algn="just"/>
            <a:r>
              <a:rPr lang="en-US" sz="2000" dirty="0">
                <a:latin typeface="Alexandria"/>
                <a:cs typeface="Times New Roman" panose="02020603050405020304" pitchFamily="18" charset="0"/>
              </a:rPr>
              <a:t>Finally, there are many possible things of value that are not recorded on the balance sheet. Internally generated assets and the firm’s human capital are two common examples. Internally generated assets can be anything from a website, a process, to an idea.</a:t>
            </a:r>
          </a:p>
        </p:txBody>
      </p:sp>
      <p:sp>
        <p:nvSpPr>
          <p:cNvPr id="5" name="TextBox 4">
            <a:extLst>
              <a:ext uri="{FF2B5EF4-FFF2-40B4-BE49-F238E27FC236}">
                <a16:creationId xmlns:a16="http://schemas.microsoft.com/office/drawing/2014/main" id="{2BABDEA6-B48C-C003-BA5A-01C0C6480EE5}"/>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853027023"/>
      </p:ext>
    </p:extLst>
  </p:cSld>
  <p:clrMapOvr>
    <a:masterClrMapping/>
  </p:clrMapOvr>
  <mc:AlternateContent xmlns:mc="http://schemas.openxmlformats.org/markup-compatibility/2006" xmlns:p14="http://schemas.microsoft.com/office/powerpoint/2010/main">
    <mc:Choice Requires="p14">
      <p:transition spd="slow" p14:dur="2000" advTm="134812"/>
    </mc:Choice>
    <mc:Fallback xmlns="">
      <p:transition spd="slow" advTm="13481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25A80-AB5F-01B0-659A-26782509C03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F779BA7-C557-F08E-0CBB-5CDCCDB8AA3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E9D525FB-B524-9EF4-CEED-AF043709005F}"/>
              </a:ext>
            </a:extLst>
          </p:cNvPr>
          <p:cNvSpPr txBox="1"/>
          <p:nvPr/>
        </p:nvSpPr>
        <p:spPr>
          <a:xfrm>
            <a:off x="1744323" y="2669329"/>
            <a:ext cx="8564332" cy="1569660"/>
          </a:xfrm>
          <a:prstGeom prst="rect">
            <a:avLst/>
          </a:prstGeom>
          <a:noFill/>
        </p:spPr>
        <p:txBody>
          <a:bodyPr wrap="square" rtlCol="0">
            <a:spAutoFit/>
          </a:bodyPr>
          <a:lstStyle/>
          <a:p>
            <a:pPr algn="ctr"/>
            <a:r>
              <a:rPr lang="en-US" sz="4800" b="1" dirty="0">
                <a:solidFill>
                  <a:srgbClr val="00B0F0"/>
                </a:solidFill>
                <a:latin typeface="Alexandria"/>
                <a:cs typeface="Times New Roman" panose="02020603050405020304" pitchFamily="18" charset="0"/>
              </a:rPr>
              <a:t>The Statement of Cash Flows</a:t>
            </a:r>
          </a:p>
          <a:p>
            <a:endParaRPr lang="en-US" sz="48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59910881-A512-BF59-A632-A8D3EEF5C7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79C1AF4-39AF-C9E6-61B2-ACBB67DA08E1}"/>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D489E6F-B1C4-403B-9836-A0CCC1663B61}"/>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C7F5579-819F-5E18-4B0C-103557C144FE}"/>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FD9B8385-5C43-8043-E1E7-3168B798F0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6C104F6C-D79D-7329-0665-CC3D2355951E}"/>
              </a:ext>
            </a:extLst>
          </p:cNvPr>
          <p:cNvSpPr txBox="1"/>
          <p:nvPr/>
        </p:nvSpPr>
        <p:spPr>
          <a:xfrm>
            <a:off x="6523522" y="6089887"/>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322580699"/>
      </p:ext>
    </p:extLst>
  </p:cSld>
  <p:clrMapOvr>
    <a:masterClrMapping/>
  </p:clrMapOvr>
  <mc:AlternateContent xmlns:mc="http://schemas.openxmlformats.org/markup-compatibility/2006" xmlns:p14="http://schemas.microsoft.com/office/powerpoint/2010/main">
    <mc:Choice Requires="p14">
      <p:transition spd="slow" p14:dur="2000" advTm="151185"/>
    </mc:Choice>
    <mc:Fallback xmlns="">
      <p:transition spd="slow" advTm="15118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F1CF8-342E-1875-7AD4-20955F580F6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CEC4430-5A86-9EF5-F311-9E4EDFB1F1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A2AAFA0-3EFF-0DF7-6B24-E05954F8ED4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CE8BEE1-72DB-52D2-F93A-2B588421A4BD}"/>
              </a:ext>
            </a:extLst>
          </p:cNvPr>
          <p:cNvSpPr txBox="1"/>
          <p:nvPr/>
        </p:nvSpPr>
        <p:spPr>
          <a:xfrm>
            <a:off x="1379621" y="1257778"/>
            <a:ext cx="9432758" cy="4708981"/>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Importance of the Statement of Cash Flows Remember, most firms use accrual accounting. Revenues and expenses are recorded when they occur, not necessarily when cash moves. This can create timing differences between profits and cash flows. A firm can be profitable and still not have an adequate flow of cash. The opposite is also true: it can experience a net loss and still have cash on hand. Earning a profit is wonderful, but it is not the only goal an organization has. It must also have adequate cash flow to support daily operations. To support cash planning and to provide external financial statement users such as lenders and investors information about the firm’s cash flow, the statement of cash flows is prepared. Cash flow is also a crucial metric for determining the value of a company.</a:t>
            </a:r>
          </a:p>
          <a:p>
            <a:pPr algn="just"/>
            <a:r>
              <a:rPr lang="en-US" sz="2000" dirty="0">
                <a:latin typeface="Alexandria"/>
                <a:cs typeface="Times New Roman" panose="02020603050405020304" pitchFamily="18" charset="0"/>
              </a:rPr>
              <a:t>External financial statement users also rely on the statement of cash flows to help them evaluate the quality of the firm’s earnings. Users compare earnings to cash flow to assess the validity of the earnings data. For example, a firm reporting a strong profit but very little cash flow might raise some questions as to what was recorded to drive profits that isn’t also driving cash flows.</a:t>
            </a:r>
          </a:p>
        </p:txBody>
      </p:sp>
      <p:pic>
        <p:nvPicPr>
          <p:cNvPr id="6" name="Graphic 21">
            <a:extLst>
              <a:ext uri="{FF2B5EF4-FFF2-40B4-BE49-F238E27FC236}">
                <a16:creationId xmlns:a16="http://schemas.microsoft.com/office/drawing/2014/main" id="{7CAC6255-ACDE-0088-739C-DBFC786B47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1E0E21EA-E89D-549D-0E42-3F6A6BD3E73B}"/>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582143312"/>
      </p:ext>
    </p:extLst>
  </p:cSld>
  <p:clrMapOvr>
    <a:masterClrMapping/>
  </p:clrMapOvr>
  <mc:AlternateContent xmlns:mc="http://schemas.openxmlformats.org/markup-compatibility/2006" xmlns:p14="http://schemas.microsoft.com/office/powerpoint/2010/main">
    <mc:Choice Requires="p14">
      <p:transition spd="slow" p14:dur="2000" advTm="108113"/>
    </mc:Choice>
    <mc:Fallback xmlns="">
      <p:transition spd="slow" advTm="10811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87F88-F532-C9AC-9BE3-7351D47531A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B3641EA-5E04-8960-FF19-86E459EEDA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F1E95918-151D-BB74-52BC-EA34B16383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362978-F7CE-84BC-1969-BD8246640D66}"/>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5EB325AB-FAD5-DB5B-9915-2272A395D4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C85DB201-9D93-77FA-834E-77CCB01D84ED}"/>
              </a:ext>
            </a:extLst>
          </p:cNvPr>
          <p:cNvSpPr/>
          <p:nvPr/>
        </p:nvSpPr>
        <p:spPr>
          <a:xfrm>
            <a:off x="1247776" y="1060177"/>
            <a:ext cx="8591550" cy="3785652"/>
          </a:xfrm>
          <a:prstGeom prst="rect">
            <a:avLst/>
          </a:prstGeom>
          <a:noFill/>
        </p:spPr>
        <p:txBody>
          <a:bodyPr wrap="square">
            <a:spAutoFit/>
          </a:bodyPr>
          <a:lstStyle/>
          <a:p>
            <a:pPr algn="just"/>
            <a:r>
              <a:rPr lang="en-US" sz="2000" dirty="0">
                <a:latin typeface="Alexandria"/>
                <a:cs typeface="Times New Roman" panose="02020603050405020304" pitchFamily="18" charset="0"/>
              </a:rPr>
              <a:t>The statement of cash flows also helps external users determine the driving forces behind the firm’s cash flows. They can see if cash is generated primarily by daily operations or if cash is being generated or consumed by events outside the firm’s normal course of business. There are two key methods of preparing the statement: direct and indirect. FASB (Financial Accounting Standards Board) favors the direct method. Despite that, the most common method used by far in general practice is the indirect method. The direct method lists cash flows directly from revenues and expenses,</a:t>
            </a:r>
          </a:p>
          <a:p>
            <a:pPr algn="just"/>
            <a:r>
              <a:rPr lang="en-US" sz="2000" dirty="0">
                <a:latin typeface="Alexandria"/>
                <a:cs typeface="Times New Roman" panose="02020603050405020304" pitchFamily="18" charset="0"/>
              </a:rPr>
              <a:t>whereas the indirect method reconciles income to cash flows. The indirect method begins with net income and reconciles each account in order to arrive at net cash flow. It essentially reconciles accrual basis accounting to cash basis, or cash flow.</a:t>
            </a:r>
          </a:p>
        </p:txBody>
      </p:sp>
      <p:sp>
        <p:nvSpPr>
          <p:cNvPr id="5" name="TextBox 4">
            <a:extLst>
              <a:ext uri="{FF2B5EF4-FFF2-40B4-BE49-F238E27FC236}">
                <a16:creationId xmlns:a16="http://schemas.microsoft.com/office/drawing/2014/main" id="{2BA6592E-349D-49B5-C827-77D3FAC35D13}"/>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914991730"/>
      </p:ext>
    </p:extLst>
  </p:cSld>
  <p:clrMapOvr>
    <a:masterClrMapping/>
  </p:clrMapOvr>
  <mc:AlternateContent xmlns:mc="http://schemas.openxmlformats.org/markup-compatibility/2006" xmlns:p14="http://schemas.microsoft.com/office/powerpoint/2010/main">
    <mc:Choice Requires="p14">
      <p:transition spd="slow" p14:dur="2000" advTm="157429"/>
    </mc:Choice>
    <mc:Fallback xmlns="">
      <p:transition spd="slow" advTm="15742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E46ED-E376-9B8B-1B44-70D2B8E2DDD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4DF5417-3211-1A0E-8A60-B43B5F8814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B99F557-D631-FDEB-421B-A5B2B727DF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4431DCB-53E7-F21D-4D92-BCDE759FA21D}"/>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0F3869FC-B434-391A-D4A2-EFA3CCE25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A0B0CB0E-7D70-A61C-8CD3-CD9A6E371CBC}"/>
              </a:ext>
            </a:extLst>
          </p:cNvPr>
          <p:cNvSpPr/>
          <p:nvPr/>
        </p:nvSpPr>
        <p:spPr>
          <a:xfrm>
            <a:off x="539015" y="1060177"/>
            <a:ext cx="10809171" cy="5016758"/>
          </a:xfrm>
          <a:prstGeom prst="rect">
            <a:avLst/>
          </a:prstGeom>
          <a:noFill/>
        </p:spPr>
        <p:txBody>
          <a:bodyPr wrap="square">
            <a:spAutoFit/>
          </a:bodyPr>
          <a:lstStyle/>
          <a:p>
            <a:pPr algn="just"/>
            <a:r>
              <a:rPr lang="en-US" sz="2000" dirty="0">
                <a:latin typeface="Alexandria"/>
                <a:cs typeface="Times New Roman" panose="02020603050405020304" pitchFamily="18" charset="0"/>
              </a:rPr>
              <a:t>To provide clear information about what areas of the business generated and used cash, the statement of cash flows is broken down into three key categories: operating, financing, and investing. The operating section reflects cash flows generated by and used by the day-to-day operations of the business. Investing activities include investments in other firms as well as investments in the firm itself (items like machinery, land, or other fixed assets). Finally, financing activities are those used to provide funds to run the business (loans, interest).</a:t>
            </a: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As mentioned, operating activities are those that are used or generated by the day-to-day operations of the firm. The operating activities section of the statement of cash flows begins with net income. All lines thereafter, in that section, are then adjustments to reconcile net income to actual cash flows by adding back noncash expenses like depreciation and adjusting for changes in asset and liability accounts. For example, depreciation is a noncash expense. Thus, depreciation is added back to net income. To prepare the statement of cash flows for Clear Lake Sporting Goods, we need the beginning cash balance from the balance sheet, net income and depreciation expense from the income statement, and a set of comparative balance sheets to see the change in asset and liability accounts (see Figure).</a:t>
            </a:r>
          </a:p>
        </p:txBody>
      </p:sp>
      <p:sp>
        <p:nvSpPr>
          <p:cNvPr id="5" name="TextBox 4">
            <a:extLst>
              <a:ext uri="{FF2B5EF4-FFF2-40B4-BE49-F238E27FC236}">
                <a16:creationId xmlns:a16="http://schemas.microsoft.com/office/drawing/2014/main" id="{586E202F-5652-ACE2-29B4-E5D08783740D}"/>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420664019"/>
      </p:ext>
    </p:extLst>
  </p:cSld>
  <p:clrMapOvr>
    <a:masterClrMapping/>
  </p:clrMapOvr>
  <mc:AlternateContent xmlns:mc="http://schemas.openxmlformats.org/markup-compatibility/2006" xmlns:p14="http://schemas.microsoft.com/office/powerpoint/2010/main">
    <mc:Choice Requires="p14">
      <p:transition spd="slow" p14:dur="2000" advTm="104883"/>
    </mc:Choice>
    <mc:Fallback xmlns="">
      <p:transition spd="slow" advTm="1048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C23D4-5185-C441-F600-EA7BF3B4C3D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EE0373-1145-DE93-6845-3655494AB1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0F3CEC7-E3E6-8F0A-C478-AB85B60008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FE02D49-3D82-89E7-1ACB-A12887084FDB}"/>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40AF506C-B227-8A01-349D-6364B89E96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E79F507F-3331-6E8A-7CC5-4CD7F6DA3DF9}"/>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39895834-A6B1-C3B0-8998-7108B75885AF}"/>
              </a:ext>
            </a:extLst>
          </p:cNvPr>
          <p:cNvPicPr>
            <a:picLocks noChangeAspect="1"/>
          </p:cNvPicPr>
          <p:nvPr/>
        </p:nvPicPr>
        <p:blipFill>
          <a:blip r:embed="rId4"/>
          <a:stretch>
            <a:fillRect/>
          </a:stretch>
        </p:blipFill>
        <p:spPr>
          <a:xfrm>
            <a:off x="1362075" y="1036320"/>
            <a:ext cx="9725025" cy="5232262"/>
          </a:xfrm>
          <a:prstGeom prst="rect">
            <a:avLst/>
          </a:prstGeom>
        </p:spPr>
      </p:pic>
    </p:spTree>
    <p:extLst>
      <p:ext uri="{BB962C8B-B14F-4D97-AF65-F5344CB8AC3E}">
        <p14:creationId xmlns:p14="http://schemas.microsoft.com/office/powerpoint/2010/main" val="118340962"/>
      </p:ext>
    </p:extLst>
  </p:cSld>
  <p:clrMapOvr>
    <a:masterClrMapping/>
  </p:clrMapOvr>
  <mc:AlternateContent xmlns:mc="http://schemas.openxmlformats.org/markup-compatibility/2006" xmlns:p14="http://schemas.microsoft.com/office/powerpoint/2010/main">
    <mc:Choice Requires="p14">
      <p:transition spd="slow" p14:dur="2000" advTm="162081"/>
    </mc:Choice>
    <mc:Fallback xmlns="">
      <p:transition spd="slow" advTm="16208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459A1-2468-3A8E-2859-1F818061266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C9BFCAD-A2FD-9325-6B32-85AD88115A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1F06A5AD-E16B-3AC2-8EC9-120B38C8B9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BD3D684-F4B8-74A2-A374-BCC40F8AB0AE}"/>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083637E-0947-BC4C-4F7D-0574655AD9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31E4F05-3623-C667-BB95-F56EB1850AFA}"/>
              </a:ext>
            </a:extLst>
          </p:cNvPr>
          <p:cNvSpPr/>
          <p:nvPr/>
        </p:nvSpPr>
        <p:spPr>
          <a:xfrm>
            <a:off x="1104900" y="1060177"/>
            <a:ext cx="9382125" cy="4708981"/>
          </a:xfrm>
          <a:prstGeom prst="rect">
            <a:avLst/>
          </a:prstGeom>
          <a:noFill/>
        </p:spPr>
        <p:txBody>
          <a:bodyPr wrap="square">
            <a:spAutoFit/>
          </a:bodyPr>
          <a:lstStyle/>
          <a:p>
            <a:pPr algn="just"/>
            <a:r>
              <a:rPr lang="en-US" sz="2000" dirty="0">
                <a:latin typeface="Alexandria"/>
                <a:cs typeface="Times New Roman" panose="02020603050405020304" pitchFamily="18" charset="0"/>
              </a:rPr>
              <a:t>Clear Lake’s statement of cash flows begins with the current year net income of $35,000 from the income statement. Next, noncash expenses are deducted. Clear Lake’s only noncash expense on their current year income statement is depreciation of $3,600. Since deprecation is an expense that reduces income but is not actually paid out in cash in the current period, it must be added back to net income to reconcile net income to cash flow.</a:t>
            </a:r>
          </a:p>
          <a:p>
            <a:pPr algn="just"/>
            <a:r>
              <a:rPr lang="en-US" sz="2000" dirty="0">
                <a:latin typeface="Alexandria"/>
                <a:cs typeface="Times New Roman" panose="02020603050405020304" pitchFamily="18" charset="0"/>
              </a:rPr>
              <a:t>Next, changes in operational assets and liabilities are used to continue reconciling net income to actual cash flow. For example, Clear Lake’s accounts receivable increased from the prior period to the current period. This means that there were more sales recorded but not yet received in cash in this period than there were in the prior period, making an increase in accounts receivable a reduction on the statement. Inventory increased, which means additional cash was spent to acquire it, making it a use of cash or reduction to net income to move closer to cash. Accounts payable and unearned revenue, both liability accounts, increased. Since these are liabilities, an increase would indicate that the liability was incurred but not as quickly paid out; thus it is an increase to the statement.</a:t>
            </a:r>
          </a:p>
        </p:txBody>
      </p:sp>
      <p:sp>
        <p:nvSpPr>
          <p:cNvPr id="5" name="TextBox 4">
            <a:extLst>
              <a:ext uri="{FF2B5EF4-FFF2-40B4-BE49-F238E27FC236}">
                <a16:creationId xmlns:a16="http://schemas.microsoft.com/office/drawing/2014/main" id="{6A0EDEF6-38BF-7F61-0E30-CFA49C4C0864}"/>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673789106"/>
      </p:ext>
    </p:extLst>
  </p:cSld>
  <p:clrMapOvr>
    <a:masterClrMapping/>
  </p:clrMapOvr>
  <mc:AlternateContent xmlns:mc="http://schemas.openxmlformats.org/markup-compatibility/2006" xmlns:p14="http://schemas.microsoft.com/office/powerpoint/2010/main">
    <mc:Choice Requires="p14">
      <p:transition spd="slow" p14:dur="2000" advTm="110852"/>
    </mc:Choice>
    <mc:Fallback xmlns="">
      <p:transition spd="slow" advTm="11085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22A4C-1059-AA95-1260-B1722CF854CC}"/>
            </a:ext>
          </a:extLst>
        </p:cNvPr>
        <p:cNvGrpSpPr/>
        <p:nvPr/>
      </p:nvGrpSpPr>
      <p:grpSpPr>
        <a:xfrm>
          <a:off x="0" y="0"/>
          <a:ext cx="0" cy="0"/>
          <a:chOff x="0" y="0"/>
          <a:chExt cx="0" cy="0"/>
        </a:xfrm>
      </p:grpSpPr>
      <p:sp>
        <p:nvSpPr>
          <p:cNvPr id="28" name="Rectangle 27">
            <a:extLst>
              <a:ext uri="{FF2B5EF4-FFF2-40B4-BE49-F238E27FC236}">
                <a16:creationId xmlns:a16="http://schemas.microsoft.com/office/drawing/2014/main" id="{D64D22C6-7E39-280B-3629-F4D2E7C5F0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6BC75656-5E3C-1364-2536-75E4AC228CB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D7ECD2F9-3059-E22A-E72F-1C4ED5D72A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B962BF3E-B04D-CED8-EF42-1FF4B2A2B1B4}"/>
              </a:ext>
            </a:extLst>
          </p:cNvPr>
          <p:cNvSpPr/>
          <p:nvPr/>
        </p:nvSpPr>
        <p:spPr>
          <a:xfrm>
            <a:off x="895476" y="899652"/>
            <a:ext cx="9519385" cy="1015663"/>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Tallying all these adjustments to net income shows Clear Lake’s net cash flows provided by operating activities of $53,600 (see Figure 5.16).</a:t>
            </a:r>
          </a:p>
        </p:txBody>
      </p:sp>
      <p:sp>
        <p:nvSpPr>
          <p:cNvPr id="5" name="TextBox 4">
            <a:extLst>
              <a:ext uri="{FF2B5EF4-FFF2-40B4-BE49-F238E27FC236}">
                <a16:creationId xmlns:a16="http://schemas.microsoft.com/office/drawing/2014/main" id="{6F99E7F7-AD9C-0735-1AE1-ED2981B1DAE4}"/>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pic>
        <p:nvPicPr>
          <p:cNvPr id="3" name="Picture 2">
            <a:extLst>
              <a:ext uri="{FF2B5EF4-FFF2-40B4-BE49-F238E27FC236}">
                <a16:creationId xmlns:a16="http://schemas.microsoft.com/office/drawing/2014/main" id="{B14E7302-AE28-B320-7F58-0226394A4495}"/>
              </a:ext>
            </a:extLst>
          </p:cNvPr>
          <p:cNvPicPr>
            <a:picLocks noChangeAspect="1"/>
          </p:cNvPicPr>
          <p:nvPr/>
        </p:nvPicPr>
        <p:blipFill>
          <a:blip r:embed="rId4"/>
          <a:stretch>
            <a:fillRect/>
          </a:stretch>
        </p:blipFill>
        <p:spPr>
          <a:xfrm>
            <a:off x="1009650" y="2028743"/>
            <a:ext cx="10115550" cy="3929605"/>
          </a:xfrm>
          <a:prstGeom prst="rect">
            <a:avLst/>
          </a:prstGeom>
        </p:spPr>
      </p:pic>
    </p:spTree>
    <p:extLst>
      <p:ext uri="{BB962C8B-B14F-4D97-AF65-F5344CB8AC3E}">
        <p14:creationId xmlns:p14="http://schemas.microsoft.com/office/powerpoint/2010/main" val="2640367477"/>
      </p:ext>
    </p:extLst>
  </p:cSld>
  <p:clrMapOvr>
    <a:masterClrMapping/>
  </p:clrMapOvr>
  <mc:AlternateContent xmlns:mc="http://schemas.openxmlformats.org/markup-compatibility/2006" xmlns:p14="http://schemas.microsoft.com/office/powerpoint/2010/main">
    <mc:Choice Requires="p14">
      <p:transition spd="slow" p14:dur="2000" advTm="119946"/>
    </mc:Choice>
    <mc:Fallback xmlns="">
      <p:transition spd="slow" advTm="11994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2CD16-3365-05B7-39AF-4C03F4D1C8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307C052-3E50-84CB-3E4D-B6850FE0AD2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0B12058C-87D0-4784-2969-BA47E296E997}"/>
              </a:ext>
            </a:extLst>
          </p:cNvPr>
          <p:cNvSpPr txBox="1"/>
          <p:nvPr/>
        </p:nvSpPr>
        <p:spPr>
          <a:xfrm>
            <a:off x="1677648" y="2371253"/>
            <a:ext cx="8564332" cy="3046988"/>
          </a:xfrm>
          <a:prstGeom prst="rect">
            <a:avLst/>
          </a:prstGeom>
          <a:noFill/>
        </p:spPr>
        <p:txBody>
          <a:bodyPr wrap="square" rtlCol="0">
            <a:spAutoFit/>
          </a:bodyPr>
          <a:lstStyle/>
          <a:p>
            <a:pPr algn="ctr"/>
            <a:r>
              <a:rPr lang="en-US" sz="4800" b="1" dirty="0">
                <a:solidFill>
                  <a:srgbClr val="00B0F0"/>
                </a:solidFill>
                <a:latin typeface="Alexandria"/>
                <a:cs typeface="Times New Roman" panose="02020603050405020304" pitchFamily="18" charset="0"/>
              </a:rPr>
              <a:t>Operating Cash Flow and Free Cash Flow to the Firm (FCFF)</a:t>
            </a:r>
          </a:p>
          <a:p>
            <a:pPr algn="ctr"/>
            <a:endParaRPr lang="en-US" sz="4800" b="1" dirty="0">
              <a:solidFill>
                <a:srgbClr val="00B0F0"/>
              </a:solidFill>
              <a:latin typeface="Alexandria"/>
              <a:cs typeface="Times New Roman" panose="02020603050405020304" pitchFamily="18" charset="0"/>
            </a:endParaRPr>
          </a:p>
          <a:p>
            <a:endParaRPr lang="en-US" sz="48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6B379831-D409-DAA3-1DE0-E4D178CB11C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C0C3F3D-A68B-AB1A-166C-96B0B0BBBE10}"/>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C4EBC0E-CC37-A92F-E18D-E2D6D71DE749}"/>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51C4DACD-8673-FCC8-D7C5-14E9837CF17F}"/>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7E7AD6A-6E13-EFCE-3D88-84E73C69A3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DF42261E-B29B-4491-A23C-27096931AB91}"/>
              </a:ext>
            </a:extLst>
          </p:cNvPr>
          <p:cNvSpPr txBox="1"/>
          <p:nvPr/>
        </p:nvSpPr>
        <p:spPr>
          <a:xfrm>
            <a:off x="6523522" y="6089887"/>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3829214329"/>
      </p:ext>
    </p:extLst>
  </p:cSld>
  <p:clrMapOvr>
    <a:masterClrMapping/>
  </p:clrMapOvr>
  <mc:AlternateContent xmlns:mc="http://schemas.openxmlformats.org/markup-compatibility/2006" xmlns:p14="http://schemas.microsoft.com/office/powerpoint/2010/main">
    <mc:Choice Requires="p14">
      <p:transition spd="slow" p14:dur="2000" advTm="151185"/>
    </mc:Choice>
    <mc:Fallback xmlns="">
      <p:transition spd="slow" advTm="15118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5C845-B261-D409-4C91-CD342B5BC28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AE1A96F-28DA-5806-3E63-0E73F202520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32251D1-1654-D6B6-0915-E6184C38A72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3F3B54C-6F87-48A3-A9D4-3F8DD87F081C}"/>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FE101C8D-EAA5-1CE4-2687-9A22A37A3C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4F98B66C-0646-2232-973E-41FD148DA0D8}"/>
              </a:ext>
            </a:extLst>
          </p:cNvPr>
          <p:cNvSpPr/>
          <p:nvPr/>
        </p:nvSpPr>
        <p:spPr>
          <a:xfrm>
            <a:off x="1933775" y="1402421"/>
            <a:ext cx="8191099" cy="3477875"/>
          </a:xfrm>
          <a:prstGeom prst="rect">
            <a:avLst/>
          </a:prstGeom>
          <a:noFill/>
        </p:spPr>
        <p:txBody>
          <a:bodyPr wrap="square">
            <a:spAutoFit/>
          </a:bodyPr>
          <a:lstStyle/>
          <a:p>
            <a:pPr algn="just"/>
            <a:r>
              <a:rPr lang="en-US" sz="2000" b="1" dirty="0">
                <a:latin typeface="Alexandria"/>
                <a:cs typeface="Times New Roman" panose="02020603050405020304" pitchFamily="18" charset="0"/>
              </a:rPr>
              <a:t>Operating Cash Flow</a:t>
            </a:r>
          </a:p>
          <a:p>
            <a:pPr algn="just"/>
            <a:endParaRPr lang="en-US" sz="2000" b="1"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Now that we have a statement of cash flows prepared, we can move on to a few key elements of the statement used to assess organizational cash management performance. Operating cash flow, or net cash flow from operating activities, is calculated in the first section of the statement of cash flows. It depicts the cash</a:t>
            </a:r>
          </a:p>
          <a:p>
            <a:pPr algn="just"/>
            <a:r>
              <a:rPr lang="en-US" sz="2000" dirty="0">
                <a:latin typeface="Alexandria"/>
                <a:cs typeface="Times New Roman" panose="02020603050405020304" pitchFamily="18" charset="0"/>
              </a:rPr>
              <a:t>generated (or used by) the primary business activities. Remember, operating cash flow is calculated under the indirect method by adjusting net income for noncash expenses like depreciation and adjustments for changes in current asset and liability accounts (changes in working capital).</a:t>
            </a:r>
          </a:p>
        </p:txBody>
      </p:sp>
      <p:sp>
        <p:nvSpPr>
          <p:cNvPr id="5" name="TextBox 4">
            <a:extLst>
              <a:ext uri="{FF2B5EF4-FFF2-40B4-BE49-F238E27FC236}">
                <a16:creationId xmlns:a16="http://schemas.microsoft.com/office/drawing/2014/main" id="{FD11D940-CD2F-2818-44F8-9B01734E5423}"/>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pic>
        <p:nvPicPr>
          <p:cNvPr id="4" name="Picture 3">
            <a:extLst>
              <a:ext uri="{FF2B5EF4-FFF2-40B4-BE49-F238E27FC236}">
                <a16:creationId xmlns:a16="http://schemas.microsoft.com/office/drawing/2014/main" id="{DB35C6DA-2453-C388-B49C-6BF449133C39}"/>
              </a:ext>
            </a:extLst>
          </p:cNvPr>
          <p:cNvPicPr>
            <a:picLocks noChangeAspect="1"/>
          </p:cNvPicPr>
          <p:nvPr/>
        </p:nvPicPr>
        <p:blipFill>
          <a:blip r:embed="rId4"/>
          <a:stretch>
            <a:fillRect/>
          </a:stretch>
        </p:blipFill>
        <p:spPr>
          <a:xfrm>
            <a:off x="2075111" y="5058698"/>
            <a:ext cx="8049763" cy="315677"/>
          </a:xfrm>
          <a:prstGeom prst="rect">
            <a:avLst/>
          </a:prstGeom>
        </p:spPr>
      </p:pic>
    </p:spTree>
    <p:extLst>
      <p:ext uri="{BB962C8B-B14F-4D97-AF65-F5344CB8AC3E}">
        <p14:creationId xmlns:p14="http://schemas.microsoft.com/office/powerpoint/2010/main" val="277542231"/>
      </p:ext>
    </p:extLst>
  </p:cSld>
  <p:clrMapOvr>
    <a:masterClrMapping/>
  </p:clrMapOvr>
  <mc:AlternateContent xmlns:mc="http://schemas.openxmlformats.org/markup-compatibility/2006" xmlns:p14="http://schemas.microsoft.com/office/powerpoint/2010/main">
    <mc:Choice Requires="p14">
      <p:transition spd="slow" p14:dur="2000" advTm="68492"/>
    </mc:Choice>
    <mc:Fallback xmlns="">
      <p:transition spd="slow" advTm="6849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E4C5E3-667B-7FBD-9B76-C20013D428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99E4BF2-9C9A-E615-CABF-F65F46E931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2FC9D68-4EDE-0B3E-43A8-BBE6AC74DB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B4987C15-947F-010D-8311-B92A51C0CE17}"/>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201F0FC9-324D-93A8-2B5B-6AEA161763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354393E6-671C-87CB-6CC9-6BC7CED14CF9}"/>
              </a:ext>
            </a:extLst>
          </p:cNvPr>
          <p:cNvSpPr/>
          <p:nvPr/>
        </p:nvSpPr>
        <p:spPr>
          <a:xfrm>
            <a:off x="1362075" y="1282464"/>
            <a:ext cx="8715375" cy="3170099"/>
          </a:xfrm>
          <a:prstGeom prst="rect">
            <a:avLst/>
          </a:prstGeom>
          <a:noFill/>
        </p:spPr>
        <p:txBody>
          <a:bodyPr wrap="square">
            <a:spAutoFit/>
          </a:bodyPr>
          <a:lstStyle/>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Operating cash flow is helpful in assessing organizational cash management performance as it relates to the core business function operations. Key management practices in this area can have a profound impact on the firm’s cash flow. Practices and policies include customer payment terms, collection policies and practices, and vendor payment terms. Though changing a customer or vendor payment terms will not change the profit or loss for the firm, it will have an impact on the timing to cash flows. This is a key element of managing operational cash flow.</a:t>
            </a:r>
          </a:p>
          <a:p>
            <a:pPr algn="just"/>
            <a:endParaRPr lang="en-US" sz="2000" b="1" dirty="0">
              <a:latin typeface="Alexandria"/>
              <a:cs typeface="Times New Roman" panose="02020603050405020304" pitchFamily="18" charset="0"/>
            </a:endParaRPr>
          </a:p>
        </p:txBody>
      </p:sp>
      <p:sp>
        <p:nvSpPr>
          <p:cNvPr id="5" name="TextBox 4">
            <a:extLst>
              <a:ext uri="{FF2B5EF4-FFF2-40B4-BE49-F238E27FC236}">
                <a16:creationId xmlns:a16="http://schemas.microsoft.com/office/drawing/2014/main" id="{6AA04143-4E56-26B9-DE5E-5DE69BE70D40}"/>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867017546"/>
      </p:ext>
    </p:extLst>
  </p:cSld>
  <p:clrMapOvr>
    <a:masterClrMapping/>
  </p:clrMapOvr>
  <mc:AlternateContent xmlns:mc="http://schemas.openxmlformats.org/markup-compatibility/2006" xmlns:p14="http://schemas.microsoft.com/office/powerpoint/2010/main">
    <mc:Choice Requires="p14">
      <p:transition spd="slow" p14:dur="2000" advTm="112765"/>
    </mc:Choice>
    <mc:Fallback xmlns="">
      <p:transition spd="slow" advTm="11276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4DB6E-D5BE-95E3-1331-93DDBBFCCC5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CB956A5-C5F6-EDB5-BE8A-871970061F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BAE2798-63B9-B8C9-A383-5E2EA0496B5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C151B21-FC7F-F4E7-7305-76221E3E29BE}"/>
              </a:ext>
            </a:extLst>
          </p:cNvPr>
          <p:cNvSpPr txBox="1"/>
          <p:nvPr/>
        </p:nvSpPr>
        <p:spPr>
          <a:xfrm>
            <a:off x="789122" y="988864"/>
            <a:ext cx="10278928" cy="4924425"/>
          </a:xfrm>
          <a:prstGeom prst="rect">
            <a:avLst/>
          </a:prstGeom>
          <a:noFill/>
        </p:spPr>
        <p:txBody>
          <a:bodyPr wrap="square" rtlCol="0">
            <a:spAutoFit/>
          </a:bodyPr>
          <a:lstStyle/>
          <a:p>
            <a:pPr algn="just"/>
            <a:r>
              <a:rPr lang="en-US" sz="2000" b="1" dirty="0">
                <a:latin typeface="Alexandria"/>
                <a:cs typeface="Times New Roman" panose="02020603050405020304" pitchFamily="18" charset="0"/>
              </a:rPr>
              <a:t>Free Cash Flow</a:t>
            </a:r>
          </a:p>
          <a:p>
            <a:pPr algn="just"/>
            <a:r>
              <a:rPr lang="en-US" sz="2000" dirty="0">
                <a:latin typeface="Alexandria"/>
                <a:cs typeface="Times New Roman" panose="02020603050405020304" pitchFamily="18" charset="0"/>
              </a:rPr>
              <a:t>Free cash flow (FCF) is calculated by taking operating cash flows less capital expenditures. Free cash flow is an important measure, as it depicts the cash available to support the business’s operations and maintain its fixed assets. It is commonly used by investors as part of their overall evaluation of an investment, as it is a key measure of cash flow management practices and a firm’s ability to generate enough cash to cover operations and capital assets and it shows if there is any left over for other considerations such as dividend payments, debt repayment, and contributions to increase working capital for future growth.</a:t>
            </a:r>
          </a:p>
          <a:p>
            <a:pPr algn="just"/>
            <a:endParaRPr lang="en-US"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endParaRPr lang="en-US" dirty="0"/>
          </a:p>
          <a:p>
            <a:r>
              <a:rPr lang="en-US" dirty="0"/>
              <a:t>This means that Clear Lake Sporting Goods has $40,000 of cash available to repay debt or pay cash dividends</a:t>
            </a:r>
          </a:p>
          <a:p>
            <a:r>
              <a:rPr lang="en-US" dirty="0"/>
              <a:t>after having covered the cash needs of its operations and capital asset investments.</a:t>
            </a:r>
            <a:endParaRPr lang="en-US" sz="20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22CED646-ABA4-8CFD-5F80-270F9F65D8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E12833CC-748D-9343-FC28-E62953C74814}"/>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pic>
        <p:nvPicPr>
          <p:cNvPr id="3" name="Picture 2">
            <a:extLst>
              <a:ext uri="{FF2B5EF4-FFF2-40B4-BE49-F238E27FC236}">
                <a16:creationId xmlns:a16="http://schemas.microsoft.com/office/drawing/2014/main" id="{0B96F575-2037-AD5F-4FD3-F68839CB6E26}"/>
              </a:ext>
            </a:extLst>
          </p:cNvPr>
          <p:cNvPicPr>
            <a:picLocks noChangeAspect="1"/>
          </p:cNvPicPr>
          <p:nvPr/>
        </p:nvPicPr>
        <p:blipFill>
          <a:blip r:embed="rId4"/>
          <a:stretch>
            <a:fillRect/>
          </a:stretch>
        </p:blipFill>
        <p:spPr>
          <a:xfrm>
            <a:off x="895476" y="3591659"/>
            <a:ext cx="8668960" cy="1352739"/>
          </a:xfrm>
          <a:prstGeom prst="rect">
            <a:avLst/>
          </a:prstGeom>
        </p:spPr>
      </p:pic>
    </p:spTree>
    <p:extLst>
      <p:ext uri="{BB962C8B-B14F-4D97-AF65-F5344CB8AC3E}">
        <p14:creationId xmlns:p14="http://schemas.microsoft.com/office/powerpoint/2010/main" val="2208900151"/>
      </p:ext>
    </p:extLst>
  </p:cSld>
  <p:clrMapOvr>
    <a:masterClrMapping/>
  </p:clrMapOvr>
  <mc:AlternateContent xmlns:mc="http://schemas.openxmlformats.org/markup-compatibility/2006" xmlns:p14="http://schemas.microsoft.com/office/powerpoint/2010/main">
    <mc:Choice Requires="p14">
      <p:transition spd="slow" p14:dur="2000" advTm="89855"/>
    </mc:Choice>
    <mc:Fallback xmlns="">
      <p:transition spd="slow" advTm="8985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1D2E8-B186-6641-C23B-350940BCCF0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B12431B-BE65-AE9E-2345-F2D5768A601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5ED0B81-E819-6341-E98D-373C9663F9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9C2FE789-765A-41C9-488B-CD1E8F132F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55312EBE-ABE2-A450-24F6-DFD2372C6206}"/>
              </a:ext>
            </a:extLst>
          </p:cNvPr>
          <p:cNvSpPr/>
          <p:nvPr/>
        </p:nvSpPr>
        <p:spPr>
          <a:xfrm>
            <a:off x="898356" y="583447"/>
            <a:ext cx="10395288" cy="3416320"/>
          </a:xfrm>
          <a:prstGeom prst="rect">
            <a:avLst/>
          </a:prstGeom>
          <a:noFill/>
        </p:spPr>
        <p:txBody>
          <a:bodyPr wrap="square">
            <a:spAutoFit/>
          </a:bodyPr>
          <a:lstStyle/>
          <a:p>
            <a:r>
              <a:rPr lang="en-US" b="1" dirty="0"/>
              <a:t>Managing Cash Flow</a:t>
            </a:r>
          </a:p>
          <a:p>
            <a:r>
              <a:rPr lang="en-US" dirty="0"/>
              <a:t>Managing cash flow is not an easy task. A firm has a myriad of places that its cash flows from or to. However,</a:t>
            </a:r>
          </a:p>
          <a:p>
            <a:r>
              <a:rPr lang="en-US" dirty="0"/>
              <a:t>there are a few key areas to place attention in order to manage or improve cash flows. First, consider where</a:t>
            </a:r>
          </a:p>
          <a:p>
            <a:r>
              <a:rPr lang="en-US" dirty="0"/>
              <a:t>cash is coming from customers. Managing terms and collection efforts with customers can have a significant</a:t>
            </a:r>
          </a:p>
          <a:p>
            <a:r>
              <a:rPr lang="en-US" dirty="0"/>
              <a:t>impact on a firm’s cash flow. For example, a customer with terms of net 10 will likely yield payment quite</a:t>
            </a:r>
          </a:p>
          <a:p>
            <a:r>
              <a:rPr lang="en-US" dirty="0"/>
              <a:t>Quickly 10 days, give or take. A customer with terms of net 60, on the other hand, will require roughly 60 days</a:t>
            </a:r>
          </a:p>
          <a:p>
            <a:r>
              <a:rPr lang="en-US" dirty="0"/>
              <a:t>to collect assuming they pay on time. The 50-day difference between these two examples means that the firm</a:t>
            </a:r>
          </a:p>
          <a:p>
            <a:r>
              <a:rPr lang="en-US" dirty="0"/>
              <a:t>will go 50 additional days having expended the resources to provide the customer their good or service, but</a:t>
            </a:r>
          </a:p>
          <a:p>
            <a:r>
              <a:rPr lang="en-US" dirty="0"/>
              <a:t>with no cash flow yet to cover it.</a:t>
            </a:r>
          </a:p>
          <a:p>
            <a:r>
              <a:rPr lang="en-US" dirty="0"/>
              <a:t>The same theory holds true on the opposite side with accounts payable and the vendors a firm uses. Accepting net 10 terms requires the firm to give up its cash quickly, while pushing for more favorable terms like net 30 or net 60 allows the firm to wait much longer to give up its cash.</a:t>
            </a:r>
          </a:p>
        </p:txBody>
      </p:sp>
      <p:sp>
        <p:nvSpPr>
          <p:cNvPr id="5" name="TextBox 4">
            <a:extLst>
              <a:ext uri="{FF2B5EF4-FFF2-40B4-BE49-F238E27FC236}">
                <a16:creationId xmlns:a16="http://schemas.microsoft.com/office/drawing/2014/main" id="{6B4004D7-2698-249D-F558-7703CB1A8F1C}"/>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1816275226"/>
      </p:ext>
    </p:extLst>
  </p:cSld>
  <p:clrMapOvr>
    <a:masterClrMapping/>
  </p:clrMapOvr>
  <mc:AlternateContent xmlns:mc="http://schemas.openxmlformats.org/markup-compatibility/2006" xmlns:p14="http://schemas.microsoft.com/office/powerpoint/2010/main">
    <mc:Choice Requires="p14">
      <p:transition spd="slow" p14:dur="2000" advTm="98433"/>
    </mc:Choice>
    <mc:Fallback xmlns="">
      <p:transition spd="slow" advTm="9843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72605-292D-E495-3083-B729DE4A873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E05987A-810D-B58D-3B6D-1E4E336809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879D25A-17A8-1D85-89B5-70591EB333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AF61456-78C4-7362-BB60-70FAD7F85B5E}"/>
              </a:ext>
            </a:extLst>
          </p:cNvPr>
          <p:cNvSpPr txBox="1"/>
          <p:nvPr/>
        </p:nvSpPr>
        <p:spPr>
          <a:xfrm>
            <a:off x="1318661" y="972028"/>
            <a:ext cx="9432758" cy="5324535"/>
          </a:xfrm>
          <a:prstGeom prst="rect">
            <a:avLst/>
          </a:prstGeom>
          <a:noFill/>
        </p:spPr>
        <p:txBody>
          <a:bodyPr wrap="square" rtlCol="0">
            <a:spAutoFit/>
          </a:bodyPr>
          <a:lstStyle/>
          <a:p>
            <a:pPr algn="just"/>
            <a:r>
              <a:rPr lang="en-US" sz="2000" dirty="0"/>
              <a:t>It is important to assess both sides of cash flow and the impact it has on the firm as well as the customer and vendor relationships it maintains. Some customers may not have difficulty negotiating a more favorable payment term in order for the firm to improve its cash flow. Others, however, may not be willing to accept shorter payment terms. In order to be competitive in the industry, the firm must assess the customer relationships, industry standards, and its own ability to support cash flow when considering its customer payment terms. When there is a gap in cash flow, it is crucial that it is recognized early, with proper cash flow forecasting, so financing can be obtained to bridge the gap. A common tool used to manage the ebb and flow of cash flow for a firm is an open line of credit with a bank. This allows the firm to borrow and repay from month to month as  cash flow fluctuates.</a:t>
            </a:r>
          </a:p>
          <a:p>
            <a:pPr algn="just"/>
            <a:r>
              <a:rPr lang="en-US" sz="2000" dirty="0"/>
              <a:t>Now that you’ve become more familiar with the four basic financial statements, let’s move on to a tool helpful in evaluating them: common-size statements. Common-size financial statements, also termed vertical analysis, restate the financial statement items as a percentage of a base item. Doing so helps reveal relationships between items, aids in assessing performance over time, and makes it easier to compare one company to another, regardless of size (thus the name common-size).</a:t>
            </a:r>
            <a:endParaRPr lang="en-US" sz="2400" dirty="0">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5262A170-95D8-D0A6-AF2E-D58ED5B165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F859ADEA-A19B-0687-6F88-CC0E4F2A3805}"/>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784280980"/>
      </p:ext>
    </p:extLst>
  </p:cSld>
  <p:clrMapOvr>
    <a:masterClrMapping/>
  </p:clrMapOvr>
  <mc:AlternateContent xmlns:mc="http://schemas.openxmlformats.org/markup-compatibility/2006" xmlns:p14="http://schemas.microsoft.com/office/powerpoint/2010/main">
    <mc:Choice Requires="p14">
      <p:transition spd="slow" p14:dur="2000" advTm="105079"/>
    </mc:Choice>
    <mc:Fallback xmlns="">
      <p:transition spd="slow" advTm="10507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6C3F6-7003-FF7F-D82C-7FE7AA39B02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F8F2187-88C2-2B27-587E-71B8E07D6C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8535736-C2D8-733F-C3B6-D908ACD9D510}"/>
              </a:ext>
            </a:extLst>
          </p:cNvPr>
          <p:cNvSpPr txBox="1"/>
          <p:nvPr/>
        </p:nvSpPr>
        <p:spPr>
          <a:xfrm>
            <a:off x="3239085" y="2905780"/>
            <a:ext cx="8076615" cy="646331"/>
          </a:xfrm>
          <a:prstGeom prst="rect">
            <a:avLst/>
          </a:prstGeom>
          <a:noFill/>
        </p:spPr>
        <p:txBody>
          <a:bodyPr wrap="square" rtlCol="0">
            <a:spAutoFit/>
          </a:bodyPr>
          <a:lstStyle/>
          <a:p>
            <a:r>
              <a:rPr lang="en-US" sz="3600" b="1" dirty="0">
                <a:solidFill>
                  <a:srgbClr val="00B0F0"/>
                </a:solidFill>
                <a:latin typeface="Alexandria"/>
                <a:cs typeface="Times New Roman" panose="02020603050405020304" pitchFamily="18" charset="0"/>
              </a:rPr>
              <a:t>Reporting Financial Activity</a:t>
            </a:r>
          </a:p>
        </p:txBody>
      </p:sp>
      <p:sp>
        <p:nvSpPr>
          <p:cNvPr id="28" name="Rectangle 27">
            <a:extLst>
              <a:ext uri="{FF2B5EF4-FFF2-40B4-BE49-F238E27FC236}">
                <a16:creationId xmlns:a16="http://schemas.microsoft.com/office/drawing/2014/main" id="{749353F7-E561-4AC7-C450-FD8265F392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9DD198B-09FD-01DA-3BDE-72BB429FCEE3}"/>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9BE438-802A-D15F-7E84-90101ED247B8}"/>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D333AD3-4008-601E-BA10-DB501333A823}"/>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A0B343F4-40A5-9B64-3129-C9066FC555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154D0769-F5BA-9794-881F-CBC1C335A8A9}"/>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845935190"/>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657BB-9D83-6490-91D5-99936926D46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F5E767-4456-11B5-9C0B-48E13619F68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BCC0290-0B03-DD54-862B-A26DE689C2D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0B8063B-F2FA-32FB-4C2B-2D0FC4EE75DE}"/>
              </a:ext>
            </a:extLst>
          </p:cNvPr>
          <p:cNvSpPr txBox="1"/>
          <p:nvPr/>
        </p:nvSpPr>
        <p:spPr>
          <a:xfrm>
            <a:off x="895476" y="899652"/>
            <a:ext cx="9846644" cy="5324535"/>
          </a:xfrm>
          <a:prstGeom prst="rect">
            <a:avLst/>
          </a:prstGeom>
          <a:noFill/>
        </p:spPr>
        <p:txBody>
          <a:bodyPr wrap="square" rtlCol="0">
            <a:spAutoFit/>
          </a:bodyPr>
          <a:lstStyle/>
          <a:p>
            <a:r>
              <a:rPr lang="en-US" sz="2000" b="1" dirty="0">
                <a:latin typeface="Alexandria"/>
                <a:cs typeface="Times New Roman" panose="02020603050405020304" pitchFamily="18" charset="0"/>
              </a:rPr>
              <a:t>Defining Accounting Periods</a:t>
            </a:r>
            <a:endParaRPr lang="ar-JO" sz="2000" b="1" dirty="0">
              <a:latin typeface="Alexandria"/>
              <a:cs typeface="Times New Roman" panose="02020603050405020304" pitchFamily="18" charset="0"/>
            </a:endParaRPr>
          </a:p>
          <a:p>
            <a:endParaRPr lang="en-US" sz="2000" b="1"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An accounting period can be any period of time, but the most common accounting periods are months, quarters, and a year. Accounting periods are important, particularly in accrual accounting, so there are clear cutoffs for recording transactions. It is important to note that Generally Accepted Accounting Principles (GAAP) require companies to provide quarterly financial statements. However, most firms, even those not covered by GAAP, prepare financial statements monthly in order to provide timely data to their financial statement users both internally and externally.</a:t>
            </a:r>
            <a:endParaRPr lang="ar-JO" sz="2000" dirty="0">
              <a:latin typeface="Alexandria"/>
              <a:cs typeface="Times New Roman" panose="02020603050405020304" pitchFamily="18" charset="0"/>
            </a:endParaRPr>
          </a:p>
          <a:p>
            <a:pPr algn="just"/>
            <a:endParaRPr lang="ar-JO" sz="2000" dirty="0">
              <a:latin typeface="Alexandria"/>
              <a:cs typeface="Times New Roman" panose="02020603050405020304" pitchFamily="18" charset="0"/>
            </a:endParaRPr>
          </a:p>
          <a:p>
            <a:pPr algn="just"/>
            <a:r>
              <a:rPr lang="en-US" sz="2000" b="1" dirty="0">
                <a:latin typeface="Alexandria"/>
                <a:cs typeface="Times New Roman" panose="02020603050405020304" pitchFamily="18" charset="0"/>
              </a:rPr>
              <a:t>Time Period Principle</a:t>
            </a:r>
            <a:endParaRPr lang="ar-JO" sz="2000" b="1"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Providing information to financial statement users in a timely fashion brings us to our next key topic, which is the time period principle. In order for information to be useful, it must be timely. This means that financial statement users need to get the statements quickly enough to be able to make relevant decisions with them.</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Providing statements on a timely basis is the foundation of the time period accounting principle.</a:t>
            </a:r>
          </a:p>
        </p:txBody>
      </p:sp>
      <p:pic>
        <p:nvPicPr>
          <p:cNvPr id="6" name="Graphic 21">
            <a:extLst>
              <a:ext uri="{FF2B5EF4-FFF2-40B4-BE49-F238E27FC236}">
                <a16:creationId xmlns:a16="http://schemas.microsoft.com/office/drawing/2014/main" id="{154CAC05-C7BA-415F-1BBC-645B2C7B6F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92E675F7-BD7A-1923-8CC9-854627680D3B}"/>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085074574"/>
      </p:ext>
    </p:extLst>
  </p:cSld>
  <p:clrMapOvr>
    <a:masterClrMapping/>
  </p:clrMapOvr>
  <mc:AlternateContent xmlns:mc="http://schemas.openxmlformats.org/markup-compatibility/2006" xmlns:p14="http://schemas.microsoft.com/office/powerpoint/2010/main">
    <mc:Choice Requires="p14">
      <p:transition spd="slow" p14:dur="2000" advTm="168698"/>
    </mc:Choice>
    <mc:Fallback xmlns="">
      <p:transition spd="slow" advTm="16869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A492F-E955-6106-F2A3-E869FB45C6C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9CE3131-B849-B9F0-2086-9ABB0B12407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DB64803-026B-B321-AA61-38403C9DAF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83A1666-5DC0-FA09-C29D-734638BA6B82}"/>
              </a:ext>
            </a:extLst>
          </p:cNvPr>
          <p:cNvSpPr txBox="1"/>
          <p:nvPr/>
        </p:nvSpPr>
        <p:spPr>
          <a:xfrm>
            <a:off x="504825" y="787236"/>
            <a:ext cx="11001375" cy="5324535"/>
          </a:xfrm>
          <a:prstGeom prst="rect">
            <a:avLst/>
          </a:prstGeom>
          <a:noFill/>
        </p:spPr>
        <p:txBody>
          <a:bodyPr wrap="square" rtlCol="0">
            <a:spAutoFit/>
          </a:bodyPr>
          <a:lstStyle/>
          <a:p>
            <a:pPr algn="just"/>
            <a:r>
              <a:rPr lang="en-US" sz="2000" dirty="0">
                <a:latin typeface="Alexandria"/>
                <a:cs typeface="Times New Roman" panose="02020603050405020304" pitchFamily="18" charset="0"/>
              </a:rPr>
              <a:t>Fiscal versus Calendar Year Though a firm may present financial statements monthly, quarterly, and annually, not all time periods are</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created equal. Firms have the option to choose between a fiscal and a calendar year. The calendar year, which begins January 1 and ends December 31, is the traditional year we are accustomed to. The calendar year, however, doesn’t always work well with a firm’s business cycle. Due to seasonality or other factors, a firm may</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choose to adopt a fiscal year with their own beginning and end date. For example, a firm may choose to start its fiscal year on June 1 and end it on May 31. A firm can opt to change from a fiscal to a calendar year or vice versa but must only do so for a justifiable reason.</a:t>
            </a:r>
            <a:endParaRPr lang="ar-JO" sz="2000"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b="1" dirty="0">
                <a:latin typeface="Alexandria"/>
                <a:cs typeface="Times New Roman" panose="02020603050405020304" pitchFamily="18" charset="0"/>
              </a:rPr>
              <a:t>The Annual Report</a:t>
            </a:r>
            <a:endParaRPr lang="ar-JO" sz="2000" b="1" dirty="0">
              <a:latin typeface="Alexandria"/>
              <a:cs typeface="Times New Roman" panose="02020603050405020304" pitchFamily="18" charset="0"/>
            </a:endParaRPr>
          </a:p>
          <a:p>
            <a:pPr algn="just"/>
            <a:endParaRPr lang="en-US" sz="2000" dirty="0">
              <a:latin typeface="Alexandria"/>
              <a:cs typeface="Times New Roman" panose="02020603050405020304" pitchFamily="18" charset="0"/>
            </a:endParaRPr>
          </a:p>
          <a:p>
            <a:pPr algn="just"/>
            <a:r>
              <a:rPr lang="en-US" sz="2000" dirty="0">
                <a:latin typeface="Alexandria"/>
                <a:cs typeface="Times New Roman" panose="02020603050405020304" pitchFamily="18" charset="0"/>
              </a:rPr>
              <a:t>An annual report is part of the 10-K filing that publicly traded firms must provide to the SEC and investors each year. The report details the firm’s operations and performance for the year and its current financial conditions. The report contains general company information, the firm’s financial statements, notes to the financial statements, various required disclosures pertaining to accounting policies, the management discussion and</a:t>
            </a:r>
            <a:r>
              <a:rPr lang="ar-JO" sz="2000" dirty="0">
                <a:latin typeface="Alexandria"/>
                <a:cs typeface="Times New Roman" panose="02020603050405020304" pitchFamily="18" charset="0"/>
              </a:rPr>
              <a:t> </a:t>
            </a:r>
            <a:r>
              <a:rPr lang="en-US" sz="2000" dirty="0">
                <a:latin typeface="Alexandria"/>
                <a:cs typeface="Times New Roman" panose="02020603050405020304" pitchFamily="18" charset="0"/>
              </a:rPr>
              <a:t>analysis (MD&amp;A) statement, a letter from the CEO to the shareholders, and the firm’s audit report.</a:t>
            </a:r>
          </a:p>
        </p:txBody>
      </p:sp>
      <p:pic>
        <p:nvPicPr>
          <p:cNvPr id="6" name="Graphic 21">
            <a:extLst>
              <a:ext uri="{FF2B5EF4-FFF2-40B4-BE49-F238E27FC236}">
                <a16:creationId xmlns:a16="http://schemas.microsoft.com/office/drawing/2014/main" id="{681D2A41-4453-786C-FD44-BBD191391E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717CB874-7769-280F-F1DD-F5838EA9D62D}"/>
              </a:ext>
            </a:extLst>
          </p:cNvPr>
          <p:cNvSpPr txBox="1"/>
          <p:nvPr/>
        </p:nvSpPr>
        <p:spPr>
          <a:xfrm>
            <a:off x="6409280" y="62138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063300682"/>
      </p:ext>
    </p:extLst>
  </p:cSld>
  <p:clrMapOvr>
    <a:masterClrMapping/>
  </p:clrMapOvr>
  <mc:AlternateContent xmlns:mc="http://schemas.openxmlformats.org/markup-compatibility/2006" xmlns:p14="http://schemas.microsoft.com/office/powerpoint/2010/main">
    <mc:Choice Requires="p14">
      <p:transition spd="slow" p14:dur="2000" advTm="88742"/>
    </mc:Choice>
    <mc:Fallback xmlns="">
      <p:transition spd="slow" advTm="8874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012A1-7356-C6E0-4266-48F9E9CFA68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17C9C36-CA53-0E7A-81E9-08A323FC119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528484B3-482E-C2A1-1FD2-42293DEBDD1C}"/>
              </a:ext>
            </a:extLst>
          </p:cNvPr>
          <p:cNvSpPr txBox="1"/>
          <p:nvPr/>
        </p:nvSpPr>
        <p:spPr>
          <a:xfrm>
            <a:off x="4695874" y="3182005"/>
            <a:ext cx="8076615" cy="707886"/>
          </a:xfrm>
          <a:prstGeom prst="rect">
            <a:avLst/>
          </a:prstGeom>
          <a:noFill/>
        </p:spPr>
        <p:txBody>
          <a:bodyPr wrap="square" rtlCol="0">
            <a:spAutoFit/>
          </a:bodyPr>
          <a:lstStyle/>
          <a:p>
            <a:r>
              <a:rPr lang="en-US" sz="4000" b="1" dirty="0">
                <a:solidFill>
                  <a:srgbClr val="00B0F0"/>
                </a:solidFill>
                <a:latin typeface="Alexandria"/>
                <a:cs typeface="Times New Roman" panose="02020603050405020304" pitchFamily="18" charset="0"/>
              </a:rPr>
              <a:t> Summary</a:t>
            </a:r>
          </a:p>
        </p:txBody>
      </p:sp>
      <p:sp>
        <p:nvSpPr>
          <p:cNvPr id="28" name="Rectangle 27">
            <a:extLst>
              <a:ext uri="{FF2B5EF4-FFF2-40B4-BE49-F238E27FC236}">
                <a16:creationId xmlns:a16="http://schemas.microsoft.com/office/drawing/2014/main" id="{B6FC1D95-9135-1F17-F167-D0361677DB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A1CF15F-8C48-A1AF-684F-454665D8891F}"/>
              </a:ext>
            </a:extLst>
          </p:cNvPr>
          <p:cNvSpPr/>
          <p:nvPr/>
        </p:nvSpPr>
        <p:spPr>
          <a:xfrm>
            <a:off x="739473" y="127235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495CC4B-60B6-6E93-0866-448226AA649D}"/>
              </a:ext>
            </a:extLst>
          </p:cNvPr>
          <p:cNvSpPr txBox="1"/>
          <p:nvPr/>
        </p:nvSpPr>
        <p:spPr>
          <a:xfrm>
            <a:off x="789268" y="1313960"/>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B0B61B9B-9918-68D8-035C-7083B47CACE8}"/>
              </a:ext>
            </a:extLst>
          </p:cNvPr>
          <p:cNvSpPr txBox="1"/>
          <p:nvPr/>
        </p:nvSpPr>
        <p:spPr>
          <a:xfrm>
            <a:off x="925223" y="1601812"/>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03</a:t>
            </a:r>
            <a:endParaRPr lang="en-US" sz="1200" b="1" dirty="0">
              <a:solidFill>
                <a:schemeClr val="bg1"/>
              </a:solidFill>
              <a:latin typeface="Alexandria"/>
              <a:cs typeface="Times New Roman" panose="02020603050405020304" pitchFamily="18" charset="0"/>
            </a:endParaRPr>
          </a:p>
        </p:txBody>
      </p:sp>
      <p:pic>
        <p:nvPicPr>
          <p:cNvPr id="6" name="Graphic 21">
            <a:extLst>
              <a:ext uri="{FF2B5EF4-FFF2-40B4-BE49-F238E27FC236}">
                <a16:creationId xmlns:a16="http://schemas.microsoft.com/office/drawing/2014/main" id="{E8E919A4-4D59-1B5C-516E-DA17E4338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5" name="TextBox 4">
            <a:extLst>
              <a:ext uri="{FF2B5EF4-FFF2-40B4-BE49-F238E27FC236}">
                <a16:creationId xmlns:a16="http://schemas.microsoft.com/office/drawing/2014/main" id="{430A932D-B80A-E10F-C084-0FEBD79D351F}"/>
              </a:ext>
            </a:extLst>
          </p:cNvPr>
          <p:cNvSpPr txBox="1"/>
          <p:nvPr/>
        </p:nvSpPr>
        <p:spPr>
          <a:xfrm>
            <a:off x="6409280" y="6268582"/>
            <a:ext cx="6097604" cy="369332"/>
          </a:xfrm>
          <a:prstGeom prst="rect">
            <a:avLst/>
          </a:prstGeom>
          <a:noFill/>
        </p:spPr>
        <p:txBody>
          <a:bodyPr wrap="square">
            <a:spAutoFit/>
          </a:bodyPr>
          <a:lstStyle/>
          <a:p>
            <a:pPr algn="ctr"/>
            <a:r>
              <a:rPr lang="en-US" sz="1800" b="1" dirty="0"/>
              <a:t>https://midocean.edu.km</a:t>
            </a:r>
          </a:p>
        </p:txBody>
      </p:sp>
    </p:spTree>
    <p:extLst>
      <p:ext uri="{BB962C8B-B14F-4D97-AF65-F5344CB8AC3E}">
        <p14:creationId xmlns:p14="http://schemas.microsoft.com/office/powerpoint/2010/main" val="2605230704"/>
      </p:ext>
    </p:extLst>
  </p:cSld>
  <p:clrMapOvr>
    <a:masterClrMapping/>
  </p:clrMapOvr>
  <mc:AlternateContent xmlns:mc="http://schemas.openxmlformats.org/markup-compatibility/2006" xmlns:p14="http://schemas.microsoft.com/office/powerpoint/2010/main">
    <mc:Choice Requires="p14">
      <p:transition spd="slow" p14:dur="2000" advTm="92116"/>
    </mc:Choice>
    <mc:Fallback xmlns="">
      <p:transition spd="slow" advTm="9211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22B89-D520-8E7A-C895-3B2DA3F0309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8C6293A-BA24-0549-9559-7F9B52F3894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75637"/>
            <a:ext cx="5547685" cy="5573488"/>
          </a:xfrm>
        </p:spPr>
      </p:pic>
      <p:sp>
        <p:nvSpPr>
          <p:cNvPr id="2" name="Right Triangle 1">
            <a:extLst>
              <a:ext uri="{FF2B5EF4-FFF2-40B4-BE49-F238E27FC236}">
                <a16:creationId xmlns:a16="http://schemas.microsoft.com/office/drawing/2014/main" id="{B43D1C4C-F5B0-03C0-431D-7939E6DECA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315A7D3-9D3C-2314-E838-DE04F14E99E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9AF218D-6EA8-38ED-CB00-450F2491B431}"/>
              </a:ext>
            </a:extLst>
          </p:cNvPr>
          <p:cNvSpPr txBox="1"/>
          <p:nvPr/>
        </p:nvSpPr>
        <p:spPr>
          <a:xfrm>
            <a:off x="5783905" y="2219649"/>
            <a:ext cx="5079094" cy="646331"/>
          </a:xfrm>
          <a:prstGeom prst="rect">
            <a:avLst/>
          </a:prstGeom>
          <a:noFill/>
        </p:spPr>
        <p:txBody>
          <a:bodyPr wrap="square" rtlCol="0">
            <a:spAutoFit/>
          </a:bodyPr>
          <a:lstStyle/>
          <a:p>
            <a:r>
              <a:rPr lang="en-EG" sz="3600" dirty="0">
                <a:solidFill>
                  <a:srgbClr val="00B0F0"/>
                </a:solidFill>
                <a:latin typeface="Alexandria"/>
                <a:cs typeface="Times New Roman" panose="02020603050405020304" pitchFamily="18" charset="0"/>
              </a:rPr>
              <a:t>References</a:t>
            </a:r>
            <a:endParaRPr lang="en-US" sz="3600" b="1" dirty="0">
              <a:solidFill>
                <a:srgbClr val="00B0F0"/>
              </a:solidFill>
              <a:latin typeface="Alexandria"/>
              <a:cs typeface="Times New Roman" panose="02020603050405020304" pitchFamily="18" charset="0"/>
            </a:endParaRPr>
          </a:p>
        </p:txBody>
      </p:sp>
      <p:sp>
        <p:nvSpPr>
          <p:cNvPr id="28" name="Rectangle 27">
            <a:extLst>
              <a:ext uri="{FF2B5EF4-FFF2-40B4-BE49-F238E27FC236}">
                <a16:creationId xmlns:a16="http://schemas.microsoft.com/office/drawing/2014/main" id="{ED85AEDA-5F47-1786-37D1-C59156CA4C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75907E-E449-6B9B-B9CB-D6672E0AF990}"/>
              </a:ext>
            </a:extLst>
          </p:cNvPr>
          <p:cNvSpPr txBox="1"/>
          <p:nvPr/>
        </p:nvSpPr>
        <p:spPr>
          <a:xfrm>
            <a:off x="3598250" y="2495028"/>
            <a:ext cx="8417320" cy="646331"/>
          </a:xfrm>
          <a:prstGeom prst="rect">
            <a:avLst/>
          </a:prstGeom>
          <a:noFill/>
        </p:spPr>
        <p:txBody>
          <a:bodyPr wrap="square" rtlCol="0">
            <a:spAutoFit/>
          </a:bodyPr>
          <a:lstStyle/>
          <a:p>
            <a:endParaRPr lang="en-US" dirty="0">
              <a:latin typeface="Alexandria"/>
              <a:cs typeface="Times New Roman" panose="02020603050405020304" pitchFamily="18" charset="0"/>
            </a:endParaRPr>
          </a:p>
          <a:p>
            <a:endParaRPr lang="en-US" dirty="0">
              <a:latin typeface="Alexandria"/>
              <a:cs typeface="Times New Roman" panose="02020603050405020304" pitchFamily="18" charset="0"/>
            </a:endParaRPr>
          </a:p>
        </p:txBody>
      </p:sp>
      <p:sp>
        <p:nvSpPr>
          <p:cNvPr id="32" name="Rectangle 31">
            <a:extLst>
              <a:ext uri="{FF2B5EF4-FFF2-40B4-BE49-F238E27FC236}">
                <a16:creationId xmlns:a16="http://schemas.microsoft.com/office/drawing/2014/main" id="{12AE50CA-62F9-D783-C523-EF27006D6A94}"/>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D2CE777-9617-B337-A277-618B3E45E4F2}"/>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Alexandria"/>
                <a:cs typeface="Times New Roman" panose="02020603050405020304" pitchFamily="18" charset="0"/>
              </a:rPr>
              <a:t>Chapter</a:t>
            </a:r>
            <a:endParaRPr lang="en-US" sz="2800" dirty="0">
              <a:solidFill>
                <a:schemeClr val="bg1"/>
              </a:solidFill>
              <a:latin typeface="Alexandria"/>
              <a:cs typeface="Times New Roman" panose="02020603050405020304" pitchFamily="18" charset="0"/>
            </a:endParaRPr>
          </a:p>
        </p:txBody>
      </p:sp>
      <p:sp>
        <p:nvSpPr>
          <p:cNvPr id="34" name="TextBox 33">
            <a:extLst>
              <a:ext uri="{FF2B5EF4-FFF2-40B4-BE49-F238E27FC236}">
                <a16:creationId xmlns:a16="http://schemas.microsoft.com/office/drawing/2014/main" id="{CC21F5E0-4293-17C8-2E2B-321B14145E28}"/>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Alexandria"/>
                <a:cs typeface="Times New Roman" panose="02020603050405020304" pitchFamily="18" charset="0"/>
              </a:rPr>
              <a:t>01</a:t>
            </a:r>
            <a:endParaRPr lang="en-US" sz="1200" b="1" dirty="0">
              <a:solidFill>
                <a:schemeClr val="bg1"/>
              </a:solidFill>
              <a:latin typeface="Alexandria"/>
              <a:cs typeface="Times New Roman" panose="02020603050405020304" pitchFamily="18" charset="0"/>
            </a:endParaRPr>
          </a:p>
        </p:txBody>
      </p:sp>
      <p:sp>
        <p:nvSpPr>
          <p:cNvPr id="3" name="TextBox 2">
            <a:extLst>
              <a:ext uri="{FF2B5EF4-FFF2-40B4-BE49-F238E27FC236}">
                <a16:creationId xmlns:a16="http://schemas.microsoft.com/office/drawing/2014/main" id="{046CAC3D-669D-6E9E-2C11-AB0D7D76C550}"/>
              </a:ext>
            </a:extLst>
          </p:cNvPr>
          <p:cNvSpPr txBox="1"/>
          <p:nvPr/>
        </p:nvSpPr>
        <p:spPr>
          <a:xfrm>
            <a:off x="8806528" y="6292631"/>
            <a:ext cx="3074297" cy="400110"/>
          </a:xfrm>
          <a:prstGeom prst="rect">
            <a:avLst/>
          </a:prstGeom>
          <a:noFill/>
        </p:spPr>
        <p:txBody>
          <a:bodyPr wrap="square" rtlCol="0">
            <a:spAutoFit/>
          </a:bodyPr>
          <a:lstStyle/>
          <a:p>
            <a:pPr algn="ctr"/>
            <a:r>
              <a:rPr lang="en-US" sz="2000" b="1" dirty="0"/>
              <a:t>https://midocean.edu.km</a:t>
            </a:r>
          </a:p>
        </p:txBody>
      </p:sp>
      <p:pic>
        <p:nvPicPr>
          <p:cNvPr id="6" name="Graphic 21">
            <a:extLst>
              <a:ext uri="{FF2B5EF4-FFF2-40B4-BE49-F238E27FC236}">
                <a16:creationId xmlns:a16="http://schemas.microsoft.com/office/drawing/2014/main" id="{9E0D229C-8B9B-0B64-640D-E0075F8288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429" y="90994"/>
            <a:ext cx="2305141" cy="1076343"/>
          </a:xfrm>
          <a:prstGeom prst="rect">
            <a:avLst/>
          </a:prstGeom>
        </p:spPr>
      </p:pic>
      <p:sp>
        <p:nvSpPr>
          <p:cNvPr id="7" name="Rectangle 6">
            <a:extLst>
              <a:ext uri="{FF2B5EF4-FFF2-40B4-BE49-F238E27FC236}">
                <a16:creationId xmlns:a16="http://schemas.microsoft.com/office/drawing/2014/main" id="{0A90D92A-5D99-642C-AB8A-982D22786EE1}"/>
              </a:ext>
            </a:extLst>
          </p:cNvPr>
          <p:cNvSpPr/>
          <p:nvPr/>
        </p:nvSpPr>
        <p:spPr>
          <a:xfrm>
            <a:off x="3905472" y="3160499"/>
            <a:ext cx="7802875" cy="646331"/>
          </a:xfrm>
          <a:prstGeom prst="rect">
            <a:avLst/>
          </a:prstGeom>
          <a:noFill/>
        </p:spPr>
        <p:txBody>
          <a:bodyPr wrap="square">
            <a:spAutoFit/>
          </a:bodyPr>
          <a:lstStyle/>
          <a:p>
            <a:r>
              <a:rPr lang="en-US" dirty="0">
                <a:latin typeface="Times"/>
              </a:rPr>
              <a:t> </a:t>
            </a:r>
            <a:r>
              <a:rPr lang="en-GB" dirty="0">
                <a:latin typeface="Alexandria"/>
                <a:cs typeface="Times New Roman" panose="02020603050405020304" pitchFamily="18" charset="0"/>
                <a:hlinkClick r:id="rId5">
                  <a:extLst>
                    <a:ext uri="{A12FA001-AC4F-418D-AE19-62706E023703}">
                      <ahyp:hlinkClr xmlns:ahyp="http://schemas.microsoft.com/office/drawing/2018/hyperlinkcolor" val="tx"/>
                    </a:ext>
                  </a:extLst>
                </a:hlinkClick>
              </a:rPr>
              <a:t> Julie Dahlquist</a:t>
            </a:r>
            <a:r>
              <a:rPr lang="en-GB" dirty="0">
                <a:latin typeface="Alexandria"/>
                <a:cs typeface="Times New Roman" panose="02020603050405020304" pitchFamily="18" charset="0"/>
              </a:rPr>
              <a:t>, and </a:t>
            </a:r>
            <a:r>
              <a:rPr lang="en-GB" dirty="0">
                <a:latin typeface="Alexandria"/>
                <a:cs typeface="Times New Roman" panose="02020603050405020304" pitchFamily="18" charset="0"/>
                <a:hlinkClick r:id="rId6">
                  <a:extLst>
                    <a:ext uri="{A12FA001-AC4F-418D-AE19-62706E023703}">
                      <ahyp:hlinkClr xmlns:ahyp="http://schemas.microsoft.com/office/drawing/2018/hyperlinkcolor" val="tx"/>
                    </a:ext>
                  </a:extLst>
                </a:hlinkClick>
              </a:rPr>
              <a:t>Rainford Knight</a:t>
            </a:r>
            <a:r>
              <a:rPr lang="en-GB" dirty="0">
                <a:latin typeface="Alexandria"/>
                <a:cs typeface="Times New Roman" panose="02020603050405020304" pitchFamily="18" charset="0"/>
              </a:rPr>
              <a:t>. (2022). Principles of finance. OpenStax</a:t>
            </a:r>
            <a:r>
              <a:rPr lang="en-GB" u="sng" dirty="0">
                <a:latin typeface="Alexandria"/>
                <a:cs typeface="Times New Roman" panose="02020603050405020304" pitchFamily="18" charset="0"/>
              </a:rPr>
              <a:t>.</a:t>
            </a:r>
            <a:endParaRPr lang="en-US" i="1" dirty="0">
              <a:latin typeface="Times"/>
            </a:endParaRPr>
          </a:p>
          <a:p>
            <a:endParaRPr lang="en-EG" dirty="0"/>
          </a:p>
        </p:txBody>
      </p:sp>
    </p:spTree>
    <p:extLst>
      <p:ext uri="{BB962C8B-B14F-4D97-AF65-F5344CB8AC3E}">
        <p14:creationId xmlns:p14="http://schemas.microsoft.com/office/powerpoint/2010/main" val="3339971970"/>
      </p:ext>
    </p:extLst>
  </p:cSld>
  <p:clrMapOvr>
    <a:masterClrMapping/>
  </p:clrMapOvr>
  <mc:AlternateContent xmlns:mc="http://schemas.openxmlformats.org/markup-compatibility/2006" xmlns:p14="http://schemas.microsoft.com/office/powerpoint/2010/main">
    <mc:Choice Requires="p14">
      <p:transition spd="slow" p14:dur="2000" advTm="73423"/>
    </mc:Choice>
    <mc:Fallback xmlns="">
      <p:transition spd="slow" advTm="7342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5239"/>
    </mc:Choice>
    <mc:Fallback xmlns="">
      <p:transition spd="slow" advTm="11523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58C86A7-F52C-4790-A354-313AE1E9FEA9}">
  <ds:schemaRefs>
    <ds:schemaRef ds:uri="http://schemas.microsoft.com/sharepoint/v3/contenttype/forms"/>
  </ds:schemaRefs>
</ds:datastoreItem>
</file>

<file path=customXml/itemProps2.xml><?xml version="1.0" encoding="utf-8"?>
<ds:datastoreItem xmlns:ds="http://schemas.openxmlformats.org/officeDocument/2006/customXml" ds:itemID="{1D0C7CD6-F050-47B4-AD65-0921C66967C9}"/>
</file>

<file path=customXml/itemProps3.xml><?xml version="1.0" encoding="utf-8"?>
<ds:datastoreItem xmlns:ds="http://schemas.openxmlformats.org/officeDocument/2006/customXml" ds:itemID="{B1135C66-999E-49CE-8A08-4366272F81E4}">
  <ds:schemaRefs>
    <ds:schemaRef ds:uri="49100919-8a76-4266-be0c-7dc583902cb4"/>
    <ds:schemaRef ds:uri="http://schemas.microsoft.com/office/2006/metadata/properties"/>
    <ds:schemaRef ds:uri="http://purl.org/dc/terms/"/>
    <ds:schemaRef ds:uri="http://schemas.microsoft.com/office/infopath/2007/PartnerControls"/>
    <ds:schemaRef ds:uri="http://www.w3.org/XML/1998/namespace"/>
    <ds:schemaRef ds:uri="http://schemas.openxmlformats.org/package/2006/metadata/core-properties"/>
    <ds:schemaRef ds:uri="http://purl.org/dc/dcmitype/"/>
    <ds:schemaRef ds:uri="http://schemas.microsoft.com/office/2006/documentManagement/types"/>
    <ds:schemaRef ds:uri="d13aca44-ef33-4cf4-9980-7f0b00e6eeb9"/>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25881</TotalTime>
  <Words>5252</Words>
  <Application>Microsoft Office PowerPoint</Application>
  <PresentationFormat>Widescreen</PresentationFormat>
  <Paragraphs>236</Paragraphs>
  <Slides>44</Slides>
  <Notes>43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Söhne</vt:lpstr>
      <vt:lpstr>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Alkasasbeh</cp:lastModifiedBy>
  <cp:revision>64</cp:revision>
  <dcterms:created xsi:type="dcterms:W3CDTF">2023-04-29T09:08:00Z</dcterms:created>
  <dcterms:modified xsi:type="dcterms:W3CDTF">2026-02-11T19:22:31Z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