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480" r:id="rId5"/>
    <p:sldId id="271" r:id="rId6"/>
    <p:sldId id="481" r:id="rId7"/>
    <p:sldId id="417" r:id="rId8"/>
    <p:sldId id="420" r:id="rId9"/>
    <p:sldId id="432" r:id="rId10"/>
    <p:sldId id="440" r:id="rId11"/>
    <p:sldId id="412" r:id="rId12"/>
    <p:sldId id="404" r:id="rId13"/>
    <p:sldId id="410" r:id="rId14"/>
    <p:sldId id="405" r:id="rId15"/>
    <p:sldId id="443" r:id="rId16"/>
    <p:sldId id="406" r:id="rId17"/>
    <p:sldId id="422" r:id="rId18"/>
    <p:sldId id="423" r:id="rId19"/>
    <p:sldId id="414" r:id="rId20"/>
    <p:sldId id="407" r:id="rId21"/>
    <p:sldId id="408" r:id="rId22"/>
    <p:sldId id="409" r:id="rId23"/>
    <p:sldId id="413" r:id="rId24"/>
    <p:sldId id="415" r:id="rId25"/>
    <p:sldId id="424" r:id="rId26"/>
    <p:sldId id="425" r:id="rId27"/>
    <p:sldId id="426" r:id="rId28"/>
    <p:sldId id="428" r:id="rId29"/>
    <p:sldId id="427" r:id="rId30"/>
    <p:sldId id="429" r:id="rId31"/>
    <p:sldId id="430" r:id="rId32"/>
    <p:sldId id="431" r:id="rId33"/>
    <p:sldId id="447" r:id="rId34"/>
    <p:sldId id="433" r:id="rId35"/>
    <p:sldId id="434" r:id="rId36"/>
    <p:sldId id="435" r:id="rId37"/>
    <p:sldId id="436" r:id="rId38"/>
    <p:sldId id="445" r:id="rId39"/>
    <p:sldId id="437" r:id="rId40"/>
    <p:sldId id="438" r:id="rId41"/>
    <p:sldId id="441" r:id="rId42"/>
    <p:sldId id="439" r:id="rId43"/>
    <p:sldId id="448" r:id="rId44"/>
    <p:sldId id="44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p:scale>
          <a:sx n="81" d="100"/>
          <a:sy n="81" d="100"/>
        </p:scale>
        <p:origin x="-336"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5ACFEC-5C25-43F1-9DFC-103097CD1195}" type="datetimeFigureOut">
              <a:rPr lang="en-GB" smtClean="0"/>
              <a:t>13/04/2026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0A32AB-1C9F-4680-A09C-CA470B66E15B}" type="slidenum">
              <a:rPr lang="en-GB" smtClean="0"/>
              <a:t>‹#›</a:t>
            </a:fld>
            <a:endParaRPr lang="en-GB"/>
          </a:p>
        </p:txBody>
      </p:sp>
    </p:spTree>
    <p:extLst>
      <p:ext uri="{BB962C8B-B14F-4D97-AF65-F5344CB8AC3E}">
        <p14:creationId xmlns:p14="http://schemas.microsoft.com/office/powerpoint/2010/main" val="856358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32757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51714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3940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Mahitab</a:t>
            </a:r>
            <a:r>
              <a:rPr lang="en-US" sz="2000" dirty="0">
                <a:latin typeface="Alexandria" charset="0"/>
                <a:cs typeface="Alexandria" charset="0"/>
              </a:rPr>
              <a:t> </a:t>
            </a:r>
            <a:r>
              <a:rPr lang="en-US" sz="2000" dirty="0" err="1">
                <a:latin typeface="Alexandria" charset="0"/>
                <a:cs typeface="Alexandria" charset="0"/>
              </a:rPr>
              <a:t>ELrafii</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97488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GB"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969403" cy="707886"/>
          </a:xfrm>
          <a:prstGeom prst="rect">
            <a:avLst/>
          </a:prstGeom>
          <a:noFill/>
        </p:spPr>
        <p:txBody>
          <a:bodyPr wrap="none" rtlCol="0">
            <a:spAutoFit/>
          </a:bodyPr>
          <a:lstStyle/>
          <a:p>
            <a:r>
              <a:rPr lang="en-US" sz="2000" dirty="0">
                <a:latin typeface="Alexandria" charset="0"/>
                <a:cs typeface="Alexandria" charset="0"/>
              </a:rPr>
              <a:t>(DGM 721) </a:t>
            </a:r>
            <a:endParaRPr lang="ar-EG" sz="2000" dirty="0">
              <a:latin typeface="Alexandria" charset="0"/>
              <a:cs typeface="Alexandria" charset="0"/>
            </a:endParaRPr>
          </a:p>
          <a:p>
            <a:r>
              <a:rPr lang="en-US" sz="2000" dirty="0">
                <a:latin typeface="Alexandria" charset="0"/>
                <a:cs typeface="Alexandria" charset="0"/>
              </a:rPr>
              <a:t>Social Media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41647"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F322430-3780-A651-66AA-4ED4D4900CEF}"/>
              </a:ext>
            </a:extLst>
          </p:cNvPr>
          <p:cNvSpPr txBox="1"/>
          <p:nvPr/>
        </p:nvSpPr>
        <p:spPr>
          <a:xfrm>
            <a:off x="2217454" y="5638658"/>
            <a:ext cx="6624734" cy="461665"/>
          </a:xfrm>
          <a:prstGeom prst="rect">
            <a:avLst/>
          </a:prstGeom>
          <a:noFill/>
        </p:spPr>
        <p:txBody>
          <a:bodyPr wrap="square">
            <a:spAutoFit/>
          </a:bodyPr>
          <a:lstStyle/>
          <a:p>
            <a:r>
              <a:rPr lang="en-US" sz="2400" b="1"/>
              <a:t>social media manager </a:t>
            </a:r>
            <a:endParaRPr lang="en-US"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8" name="TextBox 17">
            <a:extLst>
              <a:ext uri="{FF2B5EF4-FFF2-40B4-BE49-F238E27FC236}">
                <a16:creationId xmlns:a16="http://schemas.microsoft.com/office/drawing/2014/main" xmlns=""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19" name="Picture 18">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3130" y="-27434"/>
            <a:ext cx="1765667" cy="1152975"/>
          </a:xfrm>
          <a:prstGeom prst="rect">
            <a:avLst/>
          </a:prstGeom>
        </p:spPr>
      </p:pic>
      <p:pic>
        <p:nvPicPr>
          <p:cNvPr id="2" name="Picture Placeholder 4">
            <a:extLst>
              <a:ext uri="{FF2B5EF4-FFF2-40B4-BE49-F238E27FC236}">
                <a16:creationId xmlns:a16="http://schemas.microsoft.com/office/drawing/2014/main" xmlns="" id="{DC816BA6-0F4C-817A-4DED-1E0D60FF2D52}"/>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66767" y="1086773"/>
            <a:ext cx="2875316" cy="4617716"/>
          </a:xfrm>
          <a:prstGeom prst="rect">
            <a:avLst/>
          </a:prstGeom>
        </p:spPr>
      </p:pic>
      <p:sp>
        <p:nvSpPr>
          <p:cNvPr id="5" name="Parallelogram 4">
            <a:extLst>
              <a:ext uri="{FF2B5EF4-FFF2-40B4-BE49-F238E27FC236}">
                <a16:creationId xmlns:a16="http://schemas.microsoft.com/office/drawing/2014/main" xmlns="" id="{0039D7D7-4343-83C3-95C3-4CB09DA85769}"/>
              </a:ext>
            </a:extLst>
          </p:cNvPr>
          <p:cNvSpPr/>
          <p:nvPr/>
        </p:nvSpPr>
        <p:spPr>
          <a:xfrm rot="16200000" flipV="1">
            <a:off x="-1440628" y="414005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Rectangle 6">
            <a:extLst>
              <a:ext uri="{FF2B5EF4-FFF2-40B4-BE49-F238E27FC236}">
                <a16:creationId xmlns:a16="http://schemas.microsoft.com/office/drawing/2014/main" xmlns="" id="{06D0EDCD-A6AF-054F-8B66-3B65371E77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C8631640-66C8-E7D6-9447-47CA8483A241}"/>
              </a:ext>
            </a:extLst>
          </p:cNvPr>
          <p:cNvSpPr txBox="1"/>
          <p:nvPr/>
        </p:nvSpPr>
        <p:spPr>
          <a:xfrm>
            <a:off x="3168719" y="1557278"/>
            <a:ext cx="5939889" cy="4328557"/>
          </a:xfrm>
          <a:prstGeom prst="rect">
            <a:avLst/>
          </a:prstGeom>
          <a:noFill/>
        </p:spPr>
        <p:txBody>
          <a:bodyPr wrap="square" rtlCol="0">
            <a:spAutoFit/>
          </a:bodyPr>
          <a:lstStyle/>
          <a:p>
            <a:pPr algn="just">
              <a:lnSpc>
                <a:spcPct val="150000"/>
              </a:lnSpc>
            </a:pPr>
            <a:r>
              <a:rPr lang="en-GB" b="1" dirty="0">
                <a:latin typeface="Helvetica Neue"/>
              </a:rPr>
              <a:t>The Content of lecture</a:t>
            </a:r>
            <a:r>
              <a:rPr lang="ar-EG" b="1" dirty="0">
                <a:latin typeface="Helvetica Neue"/>
              </a:rPr>
              <a:t>  10 </a:t>
            </a:r>
            <a:r>
              <a:rPr lang="en-GB" b="1" dirty="0">
                <a:latin typeface="Helvetica Neue"/>
              </a:rPr>
              <a:t>Includes the following:</a:t>
            </a:r>
          </a:p>
          <a:p>
            <a:pPr marL="457200" indent="-457200" algn="just">
              <a:lnSpc>
                <a:spcPct val="150000"/>
              </a:lnSpc>
              <a:buFont typeface="+mj-lt"/>
              <a:buAutoNum type="arabicPeriod"/>
            </a:pPr>
            <a:r>
              <a:rPr lang="en-US" dirty="0">
                <a:latin typeface="Proxima Nova"/>
              </a:rPr>
              <a:t>What Does a Social Media Manager Do?</a:t>
            </a:r>
          </a:p>
          <a:p>
            <a:pPr marL="457200" indent="-457200" algn="just">
              <a:lnSpc>
                <a:spcPct val="150000"/>
              </a:lnSpc>
              <a:buFont typeface="+mj-lt"/>
              <a:buAutoNum type="arabicPeriod"/>
            </a:pPr>
            <a:r>
              <a:rPr lang="en-US" dirty="0">
                <a:latin typeface="Proxima Nova"/>
              </a:rPr>
              <a:t>The Skills a Social Media Manager Must Have</a:t>
            </a:r>
            <a:r>
              <a:rPr lang="ar-EG" dirty="0">
                <a:latin typeface="Proxima Nova"/>
              </a:rPr>
              <a:t>.</a:t>
            </a:r>
            <a:endParaRPr lang="en-US" dirty="0">
              <a:latin typeface="Proxima Nova"/>
            </a:endParaRPr>
          </a:p>
          <a:p>
            <a:pPr marL="457200" indent="-457200" algn="just">
              <a:lnSpc>
                <a:spcPct val="150000"/>
              </a:lnSpc>
              <a:buFont typeface="+mj-lt"/>
              <a:buAutoNum type="arabicPeriod"/>
            </a:pPr>
            <a:r>
              <a:rPr lang="en-US" dirty="0"/>
              <a:t>The most important skills of a social media manager</a:t>
            </a:r>
            <a:r>
              <a:rPr lang="ar-EG" dirty="0"/>
              <a:t>.</a:t>
            </a:r>
          </a:p>
          <a:p>
            <a:pPr marL="457200" indent="-457200" algn="just">
              <a:lnSpc>
                <a:spcPct val="150000"/>
              </a:lnSpc>
              <a:buFont typeface="+mj-lt"/>
              <a:buAutoNum type="arabicPeriod"/>
            </a:pPr>
            <a:r>
              <a:rPr lang="en-US" dirty="0">
                <a:latin typeface="Proxima Nova"/>
              </a:rPr>
              <a:t>Resources to help with writing</a:t>
            </a:r>
            <a:r>
              <a:rPr lang="ar-EG" dirty="0">
                <a:latin typeface="Proxima Nova"/>
              </a:rPr>
              <a:t>.</a:t>
            </a:r>
          </a:p>
          <a:p>
            <a:pPr marL="457200" indent="-457200" algn="just">
              <a:lnSpc>
                <a:spcPct val="150000"/>
              </a:lnSpc>
              <a:buFont typeface="+mj-lt"/>
              <a:buAutoNum type="arabicPeriod"/>
            </a:pPr>
            <a:r>
              <a:rPr lang="en-US" dirty="0">
                <a:latin typeface="Proxima Nova"/>
              </a:rPr>
              <a:t>Resources to improve your project management skills</a:t>
            </a:r>
            <a:r>
              <a:rPr lang="ar-EG" dirty="0">
                <a:latin typeface="Proxima Nova"/>
              </a:rPr>
              <a:t>.</a:t>
            </a:r>
          </a:p>
          <a:p>
            <a:pPr marL="457200" indent="-457200" algn="just">
              <a:lnSpc>
                <a:spcPct val="150000"/>
              </a:lnSpc>
              <a:buFont typeface="+mj-lt"/>
              <a:buAutoNum type="arabicPeriod"/>
            </a:pPr>
            <a:r>
              <a:rPr lang="en-US" dirty="0">
                <a:latin typeface="Proxima Nova"/>
              </a:rPr>
              <a:t>Build your social media skills to transform your career</a:t>
            </a:r>
            <a:r>
              <a:rPr lang="ar-EG" dirty="0">
                <a:latin typeface="Proxima Nova"/>
              </a:rPr>
              <a:t>.</a:t>
            </a:r>
            <a:endParaRPr lang="en-US" dirty="0">
              <a:latin typeface="Proxima Nova"/>
            </a:endParaRPr>
          </a:p>
          <a:p>
            <a:pPr algn="just">
              <a:lnSpc>
                <a:spcPct val="150000"/>
              </a:lnSpc>
            </a:pPr>
            <a:endParaRPr lang="en-GB" sz="2400" dirty="0">
              <a:solidFill>
                <a:srgbClr val="0070C0"/>
              </a:solidFill>
              <a:latin typeface="Calibri" panose="020F0502020204030204" pitchFamily="34" charset="0"/>
            </a:endParaRPr>
          </a:p>
        </p:txBody>
      </p:sp>
    </p:spTree>
    <p:extLst>
      <p:ext uri="{BB962C8B-B14F-4D97-AF65-F5344CB8AC3E}">
        <p14:creationId xmlns:p14="http://schemas.microsoft.com/office/powerpoint/2010/main" val="4188510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Rectangle 6"/>
          <p:cNvSpPr/>
          <p:nvPr/>
        </p:nvSpPr>
        <p:spPr>
          <a:xfrm>
            <a:off x="721203" y="2070384"/>
            <a:ext cx="8512801" cy="1200329"/>
          </a:xfrm>
          <a:prstGeom prst="rect">
            <a:avLst/>
          </a:prstGeom>
        </p:spPr>
        <p:txBody>
          <a:bodyPr wrap="square">
            <a:spAutoFit/>
          </a:bodyPr>
          <a:lstStyle/>
          <a:p>
            <a:r>
              <a:rPr lang="en-US" sz="2400" dirty="0"/>
              <a:t/>
            </a:r>
            <a:br>
              <a:rPr lang="en-US" sz="2400" dirty="0"/>
            </a:br>
            <a:r>
              <a:rPr lang="en-US" sz="2400" dirty="0"/>
              <a:t/>
            </a:r>
            <a:br>
              <a:rPr lang="en-US" sz="2400" dirty="0"/>
            </a:br>
            <a:endParaRPr lang="en-US" sz="2400" dirty="0"/>
          </a:p>
        </p:txBody>
      </p:sp>
      <p:sp>
        <p:nvSpPr>
          <p:cNvPr id="11" name="Rectangle 10"/>
          <p:cNvSpPr/>
          <p:nvPr/>
        </p:nvSpPr>
        <p:spPr>
          <a:xfrm>
            <a:off x="3059673" y="694359"/>
            <a:ext cx="184731" cy="830997"/>
          </a:xfrm>
          <a:prstGeom prst="rect">
            <a:avLst/>
          </a:prstGeom>
        </p:spPr>
        <p:txBody>
          <a:bodyPr wrap="none">
            <a:spAutoFit/>
          </a:bodyPr>
          <a:lstStyle/>
          <a:p>
            <a:r>
              <a:rPr lang="en-US" sz="2400" dirty="0"/>
              <a:t/>
            </a:r>
            <a:br>
              <a:rPr lang="en-US" sz="2400" dirty="0"/>
            </a:br>
            <a:endParaRPr lang="en-US" sz="2400" b="1" i="0" dirty="0">
              <a:solidFill>
                <a:schemeClr val="bg1"/>
              </a:solidFill>
              <a:effectLst/>
              <a:latin typeface="var(--secondary-font)"/>
            </a:endParaRPr>
          </a:p>
        </p:txBody>
      </p:sp>
      <p:sp>
        <p:nvSpPr>
          <p:cNvPr id="12" name="Rectangle 11"/>
          <p:cNvSpPr/>
          <p:nvPr/>
        </p:nvSpPr>
        <p:spPr>
          <a:xfrm>
            <a:off x="227253" y="1709122"/>
            <a:ext cx="8916747" cy="4154984"/>
          </a:xfrm>
          <a:prstGeom prst="rect">
            <a:avLst/>
          </a:prstGeom>
        </p:spPr>
        <p:txBody>
          <a:bodyPr wrap="square">
            <a:spAutoFit/>
          </a:bodyPr>
          <a:lstStyle/>
          <a:p>
            <a:r>
              <a:rPr lang="en-US" sz="2400" dirty="0"/>
              <a:t>Social media managers are in charge of representing a company across social channels as the sole voice of the brand. They respond to comments, compile campaigns and create content. These experts provide organizations with the guidance needed to enhance their online presence.</a:t>
            </a:r>
          </a:p>
          <a:p>
            <a:endParaRPr lang="en-US" sz="2400" dirty="0"/>
          </a:p>
          <a:p>
            <a:r>
              <a:rPr lang="en-US" sz="2400" dirty="0"/>
              <a:t>With clear goals like: “improve website traffic” or “optimize brand awareness,” social media managers grow your business through social networks such as Facebook, Instagram and Twitter. A decade ago, this role was non-existent. Now, more companies embrace social media for customer acquisition, and social media management is often essential.</a:t>
            </a:r>
          </a:p>
        </p:txBody>
      </p:sp>
      <p:sp>
        <p:nvSpPr>
          <p:cNvPr id="15" name="Rectangle 14"/>
          <p:cNvSpPr/>
          <p:nvPr/>
        </p:nvSpPr>
        <p:spPr>
          <a:xfrm>
            <a:off x="4502731" y="993894"/>
            <a:ext cx="2036455" cy="523220"/>
          </a:xfrm>
          <a:prstGeom prst="rect">
            <a:avLst/>
          </a:prstGeom>
        </p:spPr>
        <p:txBody>
          <a:bodyPr wrap="none">
            <a:spAutoFit/>
          </a:bodyPr>
          <a:lstStyle/>
          <a:p>
            <a:r>
              <a:rPr lang="en-US" sz="2800" dirty="0"/>
              <a:t>introduction</a:t>
            </a:r>
          </a:p>
        </p:txBody>
      </p:sp>
      <p:pic>
        <p:nvPicPr>
          <p:cNvPr id="2" name="Picture 1">
            <a:extLst>
              <a:ext uri="{FF2B5EF4-FFF2-40B4-BE49-F238E27FC236}">
                <a16:creationId xmlns:a16="http://schemas.microsoft.com/office/drawing/2014/main" xmlns="" id="{A2ABB6FD-14BB-2F78-90A5-B03DDF5FD8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253" y="309004"/>
            <a:ext cx="1851019" cy="1053833"/>
          </a:xfrm>
          <a:prstGeom prst="rect">
            <a:avLst/>
          </a:prstGeom>
        </p:spPr>
      </p:pic>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3048000" y="1105544"/>
            <a:ext cx="6096000" cy="954107"/>
          </a:xfrm>
          <a:prstGeom prst="rect">
            <a:avLst/>
          </a:prstGeom>
        </p:spPr>
        <p:txBody>
          <a:bodyPr>
            <a:spAutoFit/>
          </a:bodyPr>
          <a:lstStyle/>
          <a:p>
            <a:r>
              <a:rPr lang="en-US" sz="2000" dirty="0">
                <a:latin typeface="Proxima Nova"/>
              </a:rPr>
              <a:t>What Does a Social Media Manager Do?</a:t>
            </a:r>
          </a:p>
          <a:p>
            <a:r>
              <a:rPr lang="en-US" dirty="0"/>
              <a:t/>
            </a:r>
            <a:br>
              <a:rPr lang="en-US" dirty="0"/>
            </a:br>
            <a:endParaRPr lang="en-US" dirty="0"/>
          </a:p>
        </p:txBody>
      </p:sp>
      <p:sp>
        <p:nvSpPr>
          <p:cNvPr id="7" name="Rectangle 6"/>
          <p:cNvSpPr/>
          <p:nvPr/>
        </p:nvSpPr>
        <p:spPr>
          <a:xfrm>
            <a:off x="837763" y="1902780"/>
            <a:ext cx="7441400" cy="3046988"/>
          </a:xfrm>
          <a:prstGeom prst="rect">
            <a:avLst/>
          </a:prstGeom>
        </p:spPr>
        <p:txBody>
          <a:bodyPr wrap="square">
            <a:spAutoFit/>
          </a:bodyPr>
          <a:lstStyle/>
          <a:p>
            <a:r>
              <a:rPr lang="en-US" sz="2400" dirty="0"/>
              <a:t>A social media manager’s first task is to implement a marketing plan.</a:t>
            </a:r>
          </a:p>
          <a:p>
            <a:endParaRPr lang="en-US" sz="2400" dirty="0"/>
          </a:p>
          <a:p>
            <a:r>
              <a:rPr lang="en-US" sz="2400" dirty="0"/>
              <a:t>The fast-paced nature of the social world means these strategies are often short-term. Most companies conduct reviews every 90 days. While plans vary, they often begin with identifying target customers and establishing a content schedule.</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324" y="51711"/>
            <a:ext cx="1851019" cy="1053833"/>
          </a:xfrm>
          <a:prstGeom prst="rect">
            <a:avLst/>
          </a:prstGeom>
        </p:spPr>
      </p:pic>
    </p:spTree>
    <p:extLst>
      <p:ext uri="{BB962C8B-B14F-4D97-AF65-F5344CB8AC3E}">
        <p14:creationId xmlns:p14="http://schemas.microsoft.com/office/powerpoint/2010/main" val="235783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6" name="Rectangle 5"/>
          <p:cNvSpPr/>
          <p:nvPr/>
        </p:nvSpPr>
        <p:spPr>
          <a:xfrm>
            <a:off x="687105" y="1910000"/>
            <a:ext cx="8269689" cy="3785652"/>
          </a:xfrm>
          <a:prstGeom prst="rect">
            <a:avLst/>
          </a:prstGeom>
        </p:spPr>
        <p:txBody>
          <a:bodyPr wrap="square">
            <a:spAutoFit/>
          </a:bodyPr>
          <a:lstStyle/>
          <a:p>
            <a:pPr>
              <a:buFont typeface="Arial" panose="020B0604020202020204" pitchFamily="34" charset="0"/>
              <a:buChar char="•"/>
            </a:pPr>
            <a:r>
              <a:rPr lang="en-US" sz="2400" b="1" dirty="0">
                <a:solidFill>
                  <a:srgbClr val="C00000"/>
                </a:solidFill>
              </a:rPr>
              <a:t>Key to social communication</a:t>
            </a:r>
            <a:r>
              <a:rPr lang="en-US" sz="2400" dirty="0">
                <a:solidFill>
                  <a:srgbClr val="C00000"/>
                </a:solidFill>
              </a:rPr>
              <a:t>: </a:t>
            </a:r>
            <a:r>
              <a:rPr lang="en-US" sz="2400" dirty="0"/>
              <a:t>This role determines how often a company should post on each social channel and is responsible for replies.</a:t>
            </a:r>
            <a:endParaRPr lang="ar-EG" sz="2400" dirty="0"/>
          </a:p>
          <a:p>
            <a:endParaRPr lang="en-US" sz="2400" b="1" dirty="0"/>
          </a:p>
          <a:p>
            <a:pPr>
              <a:buFont typeface="Arial" panose="020B0604020202020204" pitchFamily="34" charset="0"/>
              <a:buChar char="•"/>
            </a:pPr>
            <a:r>
              <a:rPr lang="en-US" sz="2400" b="1" dirty="0">
                <a:solidFill>
                  <a:srgbClr val="C00000"/>
                </a:solidFill>
              </a:rPr>
              <a:t>Support the development of brand identity:</a:t>
            </a:r>
            <a:r>
              <a:rPr lang="en-US" sz="2400" dirty="0"/>
              <a:t> They show the “why” that helps customers resonate with your organization.</a:t>
            </a:r>
            <a:endParaRPr lang="ar-EG" sz="2400" dirty="0"/>
          </a:p>
          <a:p>
            <a:endParaRPr lang="en-US" sz="2400" b="1" dirty="0"/>
          </a:p>
          <a:p>
            <a:pPr>
              <a:buFont typeface="Arial" panose="020B0604020202020204" pitchFamily="34" charset="0"/>
              <a:buChar char="•"/>
            </a:pPr>
            <a:r>
              <a:rPr lang="en-US" sz="2400" b="1" dirty="0">
                <a:solidFill>
                  <a:srgbClr val="C00000"/>
                </a:solidFill>
              </a:rPr>
              <a:t>Participate in visual design strategies:</a:t>
            </a:r>
            <a:r>
              <a:rPr lang="en-US" sz="2400" dirty="0">
                <a:solidFill>
                  <a:srgbClr val="C00000"/>
                </a:solidFill>
              </a:rPr>
              <a:t> </a:t>
            </a:r>
            <a:r>
              <a:rPr lang="en-US" sz="2400" dirty="0"/>
              <a:t>Whether it’s your profile pictures or team photos, a social media manager ensures you’re visually matching your brand.</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994" y="251273"/>
            <a:ext cx="1851019" cy="1053833"/>
          </a:xfrm>
          <a:prstGeom prst="rect">
            <a:avLst/>
          </a:prstGeom>
        </p:spPr>
      </p:pic>
    </p:spTree>
    <p:extLst>
      <p:ext uri="{BB962C8B-B14F-4D97-AF65-F5344CB8AC3E}">
        <p14:creationId xmlns:p14="http://schemas.microsoft.com/office/powerpoint/2010/main" val="1343664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Rectangle 6"/>
          <p:cNvSpPr/>
          <p:nvPr/>
        </p:nvSpPr>
        <p:spPr>
          <a:xfrm>
            <a:off x="175842" y="1500212"/>
            <a:ext cx="8574066" cy="4524315"/>
          </a:xfrm>
          <a:prstGeom prst="rect">
            <a:avLst/>
          </a:prstGeom>
        </p:spPr>
        <p:txBody>
          <a:bodyPr wrap="square">
            <a:spAutoFit/>
          </a:bodyPr>
          <a:lstStyle/>
          <a:p>
            <a:pPr>
              <a:buFont typeface="Arial" panose="020B0604020202020204" pitchFamily="34" charset="0"/>
              <a:buChar char="•"/>
            </a:pPr>
            <a:r>
              <a:rPr lang="en-US" sz="2400" b="1" dirty="0">
                <a:solidFill>
                  <a:srgbClr val="C00000"/>
                </a:solidFill>
              </a:rPr>
              <a:t>Support promotional strategies:</a:t>
            </a:r>
            <a:r>
              <a:rPr lang="en-US" sz="2400" b="1" dirty="0"/>
              <a:t> </a:t>
            </a:r>
            <a:r>
              <a:rPr lang="en-US" sz="2400" dirty="0"/>
              <a:t>Social media managers give you insights into paid advertising, organic traffic and influencer marketing.</a:t>
            </a:r>
            <a:endParaRPr lang="ar-EG" sz="2400" dirty="0"/>
          </a:p>
          <a:p>
            <a:endParaRPr lang="en-US" sz="2400" dirty="0">
              <a:solidFill>
                <a:srgbClr val="C00000"/>
              </a:solidFill>
            </a:endParaRPr>
          </a:p>
          <a:p>
            <a:pPr>
              <a:buFont typeface="Arial" panose="020B0604020202020204" pitchFamily="34" charset="0"/>
              <a:buChar char="•"/>
            </a:pPr>
            <a:r>
              <a:rPr lang="en-US" sz="2400" b="1" dirty="0">
                <a:solidFill>
                  <a:srgbClr val="C00000"/>
                </a:solidFill>
              </a:rPr>
              <a:t>Compile your engagement strategy:</a:t>
            </a:r>
            <a:r>
              <a:rPr lang="en-US" sz="2400" dirty="0"/>
              <a:t> Your social media manager listens to, responds and engages with your audience across all channels. This increases sales and improves customer relationships through engagement.</a:t>
            </a:r>
            <a:endParaRPr lang="ar-EG" sz="2400" dirty="0"/>
          </a:p>
          <a:p>
            <a:endParaRPr lang="en-US" sz="2400" dirty="0"/>
          </a:p>
          <a:p>
            <a:pPr>
              <a:buFont typeface="Arial" panose="020B0604020202020204" pitchFamily="34" charset="0"/>
              <a:buChar char="•"/>
            </a:pPr>
            <a:r>
              <a:rPr lang="en-US" sz="2400" b="1" dirty="0">
                <a:solidFill>
                  <a:srgbClr val="C00000"/>
                </a:solidFill>
              </a:rPr>
              <a:t>Establish a conversion strategy:</a:t>
            </a:r>
            <a:r>
              <a:rPr lang="en-US" sz="2400" dirty="0"/>
              <a:t> Your social media manager learns follower pain points and concerns. This helps them suggest how to convert fans into customers.</a:t>
            </a:r>
          </a:p>
        </p:txBody>
      </p:sp>
      <p:pic>
        <p:nvPicPr>
          <p:cNvPr id="2" name="Picture 1">
            <a:extLst>
              <a:ext uri="{FF2B5EF4-FFF2-40B4-BE49-F238E27FC236}">
                <a16:creationId xmlns:a16="http://schemas.microsoft.com/office/drawing/2014/main" xmlns="" id="{AEE7F4BC-0F8F-9DB1-0BD2-92EAA6AE98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738" y="306556"/>
            <a:ext cx="1851019" cy="1053833"/>
          </a:xfrm>
          <a:prstGeom prst="rect">
            <a:avLst/>
          </a:prstGeom>
        </p:spPr>
      </p:pic>
    </p:spTree>
    <p:extLst>
      <p:ext uri="{BB962C8B-B14F-4D97-AF65-F5344CB8AC3E}">
        <p14:creationId xmlns:p14="http://schemas.microsoft.com/office/powerpoint/2010/main" val="552790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462275" y="614219"/>
            <a:ext cx="6096000" cy="646331"/>
          </a:xfrm>
          <a:prstGeom prst="rect">
            <a:avLst/>
          </a:prstGeom>
        </p:spPr>
        <p:txBody>
          <a:bodyPr>
            <a:spAutoFit/>
          </a:bodyPr>
          <a:lstStyle/>
          <a:p>
            <a:r>
              <a:rPr lang="en-US" dirty="0"/>
              <a:t/>
            </a:r>
            <a:br>
              <a:rPr lang="en-US" dirty="0"/>
            </a:br>
            <a:endParaRPr lang="en-US" dirty="0"/>
          </a:p>
        </p:txBody>
      </p:sp>
      <p:sp>
        <p:nvSpPr>
          <p:cNvPr id="7" name="Rectangle 6"/>
          <p:cNvSpPr/>
          <p:nvPr/>
        </p:nvSpPr>
        <p:spPr>
          <a:xfrm>
            <a:off x="3152244" y="1390733"/>
            <a:ext cx="6681725" cy="923330"/>
          </a:xfrm>
          <a:prstGeom prst="rect">
            <a:avLst/>
          </a:prstGeom>
        </p:spPr>
        <p:txBody>
          <a:bodyPr wrap="square">
            <a:spAutoFit/>
          </a:bodyPr>
          <a:lstStyle/>
          <a:p>
            <a:r>
              <a:rPr lang="en-US" b="1" dirty="0">
                <a:latin typeface="Proxima Nova"/>
              </a:rPr>
              <a:t>The Skills a Social Media Manager Must Have</a:t>
            </a:r>
          </a:p>
          <a:p>
            <a:r>
              <a:rPr lang="en-US" dirty="0"/>
              <a:t/>
            </a:r>
            <a:br>
              <a:rPr lang="en-US" dirty="0"/>
            </a:br>
            <a:endParaRPr lang="en-US" dirty="0"/>
          </a:p>
        </p:txBody>
      </p:sp>
      <p:sp>
        <p:nvSpPr>
          <p:cNvPr id="11" name="Rectangle 10"/>
          <p:cNvSpPr/>
          <p:nvPr/>
        </p:nvSpPr>
        <p:spPr>
          <a:xfrm>
            <a:off x="300868" y="2314063"/>
            <a:ext cx="8187617" cy="2246769"/>
          </a:xfrm>
          <a:prstGeom prst="rect">
            <a:avLst/>
          </a:prstGeom>
        </p:spPr>
        <p:txBody>
          <a:bodyPr wrap="square">
            <a:spAutoFit/>
          </a:bodyPr>
          <a:lstStyle/>
          <a:p>
            <a:r>
              <a:rPr lang="en-US" sz="2800" dirty="0"/>
              <a:t>Social media managers are community connoisseurs. Similar to PR experts, they know how to communicate brand characteristics in a positive light.</a:t>
            </a:r>
          </a:p>
          <a:p>
            <a:r>
              <a:rPr lang="en-US" sz="2800" dirty="0"/>
              <a:t> A great social media manager knows how to create content, respond to consumers and engage leads.</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1071" y="476097"/>
            <a:ext cx="1851019" cy="1053833"/>
          </a:xfrm>
          <a:prstGeom prst="rect">
            <a:avLst/>
          </a:prstGeom>
        </p:spPr>
      </p:pic>
    </p:spTree>
    <p:extLst>
      <p:ext uri="{BB962C8B-B14F-4D97-AF65-F5344CB8AC3E}">
        <p14:creationId xmlns:p14="http://schemas.microsoft.com/office/powerpoint/2010/main" val="2458186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Rectangle 6"/>
          <p:cNvSpPr/>
          <p:nvPr/>
        </p:nvSpPr>
        <p:spPr>
          <a:xfrm>
            <a:off x="358989" y="1630361"/>
            <a:ext cx="8744202" cy="2677656"/>
          </a:xfrm>
          <a:prstGeom prst="rect">
            <a:avLst/>
          </a:prstGeom>
        </p:spPr>
        <p:txBody>
          <a:bodyPr wrap="square">
            <a:spAutoFit/>
          </a:bodyPr>
          <a:lstStyle/>
          <a:p>
            <a:endParaRPr lang="en-US" sz="2800" dirty="0"/>
          </a:p>
          <a:p>
            <a:r>
              <a:rPr lang="en-US" sz="2800" dirty="0"/>
              <a:t>In a fast-paced online economy, the best social media managers also stay up-to-date with the latest trends on all social channels. </a:t>
            </a:r>
          </a:p>
          <a:p>
            <a:r>
              <a:rPr lang="en-US" sz="2800" dirty="0"/>
              <a:t>They follow algorithm changes closely and compile bespoke strategies that appeal to the goals of your brand.</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691" y="278036"/>
            <a:ext cx="1851019" cy="1053833"/>
          </a:xfrm>
          <a:prstGeom prst="rect">
            <a:avLst/>
          </a:prstGeom>
        </p:spPr>
      </p:pic>
    </p:spTree>
    <p:extLst>
      <p:ext uri="{BB962C8B-B14F-4D97-AF65-F5344CB8AC3E}">
        <p14:creationId xmlns:p14="http://schemas.microsoft.com/office/powerpoint/2010/main" val="258914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Rectangle 6"/>
          <p:cNvSpPr/>
          <p:nvPr/>
        </p:nvSpPr>
        <p:spPr>
          <a:xfrm>
            <a:off x="300868" y="2163046"/>
            <a:ext cx="8139747" cy="2954655"/>
          </a:xfrm>
          <a:prstGeom prst="rect">
            <a:avLst/>
          </a:prstGeom>
        </p:spPr>
        <p:txBody>
          <a:bodyPr wrap="square">
            <a:spAutoFit/>
          </a:bodyPr>
          <a:lstStyle/>
          <a:p>
            <a:r>
              <a:rPr lang="en-US" sz="2800" dirty="0"/>
              <a:t>A social media manager has to be a marketer, strategist, copywriter and a customer service rep—and excel at each of them. </a:t>
            </a:r>
            <a:endParaRPr lang="ar-EG" sz="2800" dirty="0"/>
          </a:p>
          <a:p>
            <a:r>
              <a:rPr lang="en-US" sz="2800" dirty="0"/>
              <a:t>Managing all these diverse responsibilities requires you to be agile and adept at new skills that are becoming more critical by the day.</a:t>
            </a:r>
          </a:p>
          <a:p>
            <a:endParaRPr lang="en-US" dirty="0"/>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868" y="293373"/>
            <a:ext cx="1851019" cy="1053833"/>
          </a:xfrm>
          <a:prstGeom prst="rect">
            <a:avLst/>
          </a:prstGeom>
        </p:spPr>
      </p:pic>
    </p:spTree>
    <p:extLst>
      <p:ext uri="{BB962C8B-B14F-4D97-AF65-F5344CB8AC3E}">
        <p14:creationId xmlns:p14="http://schemas.microsoft.com/office/powerpoint/2010/main" val="713624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290145" y="2029179"/>
            <a:ext cx="8713177" cy="3231654"/>
          </a:xfrm>
          <a:prstGeom prst="rect">
            <a:avLst/>
          </a:prstGeom>
        </p:spPr>
        <p:txBody>
          <a:bodyPr wrap="square">
            <a:spAutoFit/>
          </a:bodyPr>
          <a:lstStyle/>
          <a:p>
            <a:r>
              <a:rPr lang="en-US" sz="2800" dirty="0"/>
              <a:t>A LinkedIn report shows that social media manager skills requirements in the US have changed an average of 24.9% since 2015. </a:t>
            </a:r>
            <a:endParaRPr lang="ar-EG" sz="2800" dirty="0"/>
          </a:p>
          <a:p>
            <a:r>
              <a:rPr lang="en-US" sz="2800" dirty="0"/>
              <a:t>Some of the top new skills mentioned include social media outreach, social strategy, social media communications and platform expertise like Instagram.</a:t>
            </a:r>
          </a:p>
          <a:p>
            <a:endParaRPr lang="en-US" dirty="0"/>
          </a:p>
          <a:p>
            <a:endParaRPr lang="en-US" dirty="0"/>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145" y="327812"/>
            <a:ext cx="1851019" cy="1053833"/>
          </a:xfrm>
          <a:prstGeom prst="rect">
            <a:avLst/>
          </a:prstGeom>
        </p:spPr>
      </p:pic>
    </p:spTree>
    <p:extLst>
      <p:ext uri="{BB962C8B-B14F-4D97-AF65-F5344CB8AC3E}">
        <p14:creationId xmlns:p14="http://schemas.microsoft.com/office/powerpoint/2010/main" val="36200138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271252" y="474851"/>
            <a:ext cx="6312715" cy="646331"/>
          </a:xfrm>
          <a:prstGeom prst="rect">
            <a:avLst/>
          </a:prstGeom>
        </p:spPr>
        <p:txBody>
          <a:bodyPr wrap="square">
            <a:spAutoFit/>
          </a:bodyPr>
          <a:lstStyle/>
          <a:p>
            <a:r>
              <a:rPr lang="en-US" dirty="0"/>
              <a:t/>
            </a:r>
            <a:br>
              <a:rPr lang="en-US" dirty="0"/>
            </a:br>
            <a:endParaRPr lang="en-US" dirty="0"/>
          </a:p>
        </p:txBody>
      </p:sp>
      <p:sp>
        <p:nvSpPr>
          <p:cNvPr id="7" name="Rectangle 6"/>
          <p:cNvSpPr/>
          <p:nvPr/>
        </p:nvSpPr>
        <p:spPr>
          <a:xfrm>
            <a:off x="2424113" y="745026"/>
            <a:ext cx="6096000" cy="646331"/>
          </a:xfrm>
          <a:prstGeom prst="rect">
            <a:avLst/>
          </a:prstGeom>
        </p:spPr>
        <p:txBody>
          <a:bodyPr>
            <a:spAutoFit/>
          </a:bodyPr>
          <a:lstStyle/>
          <a:p>
            <a:r>
              <a:rPr lang="en-US" dirty="0"/>
              <a:t/>
            </a:r>
            <a:br>
              <a:rPr lang="en-US" dirty="0"/>
            </a:br>
            <a:endParaRPr lang="en-US" dirty="0"/>
          </a:p>
        </p:txBody>
      </p:sp>
      <p:sp>
        <p:nvSpPr>
          <p:cNvPr id="8" name="Rectangle 7"/>
          <p:cNvSpPr/>
          <p:nvPr/>
        </p:nvSpPr>
        <p:spPr>
          <a:xfrm>
            <a:off x="395323" y="2516339"/>
            <a:ext cx="8124790" cy="1815882"/>
          </a:xfrm>
          <a:prstGeom prst="rect">
            <a:avLst/>
          </a:prstGeom>
        </p:spPr>
        <p:txBody>
          <a:bodyPr wrap="square">
            <a:spAutoFit/>
          </a:bodyPr>
          <a:lstStyle/>
          <a:p>
            <a:r>
              <a:rPr lang="en-US" sz="2800" dirty="0"/>
              <a:t>Other pertinent skills include project management and the ability to conduct nuanced audience research with AI-driven technology to create more data-driven social strategies</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3802" y="745026"/>
            <a:ext cx="1851019" cy="1053833"/>
          </a:xfrm>
          <a:prstGeom prst="rect">
            <a:avLst/>
          </a:prstGeom>
        </p:spPr>
      </p:pic>
    </p:spTree>
    <p:extLst>
      <p:ext uri="{BB962C8B-B14F-4D97-AF65-F5344CB8AC3E}">
        <p14:creationId xmlns:p14="http://schemas.microsoft.com/office/powerpoint/2010/main" val="3628741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2971987" y="1120391"/>
            <a:ext cx="6638544" cy="461665"/>
          </a:xfrm>
          <a:prstGeom prst="rect">
            <a:avLst/>
          </a:prstGeom>
        </p:spPr>
        <p:txBody>
          <a:bodyPr wrap="square">
            <a:spAutoFit/>
          </a:bodyPr>
          <a:lstStyle/>
          <a:p>
            <a:r>
              <a:rPr lang="en-US" sz="2400" dirty="0"/>
              <a:t>The most important skills of a social media manager</a:t>
            </a:r>
          </a:p>
        </p:txBody>
      </p:sp>
      <p:sp>
        <p:nvSpPr>
          <p:cNvPr id="7" name="Rectangle 6"/>
          <p:cNvSpPr/>
          <p:nvPr/>
        </p:nvSpPr>
        <p:spPr>
          <a:xfrm>
            <a:off x="217769" y="2029179"/>
            <a:ext cx="8926231" cy="2677656"/>
          </a:xfrm>
          <a:prstGeom prst="rect">
            <a:avLst/>
          </a:prstGeom>
        </p:spPr>
        <p:txBody>
          <a:bodyPr wrap="square">
            <a:spAutoFit/>
          </a:bodyPr>
          <a:lstStyle/>
          <a:p>
            <a:r>
              <a:rPr lang="en-US" sz="2800" b="1" dirty="0">
                <a:solidFill>
                  <a:srgbClr val="C00000"/>
                </a:solidFill>
              </a:rPr>
              <a:t>1. Communication</a:t>
            </a:r>
            <a:r>
              <a:rPr lang="ar-EG" sz="2800" b="1" dirty="0">
                <a:solidFill>
                  <a:srgbClr val="C00000"/>
                </a:solidFill>
              </a:rPr>
              <a:t>::</a:t>
            </a:r>
            <a:endParaRPr lang="en-US" sz="2800" b="1" dirty="0">
              <a:solidFill>
                <a:srgbClr val="C00000"/>
              </a:solidFill>
            </a:endParaRPr>
          </a:p>
          <a:p>
            <a:r>
              <a:rPr lang="en-US" sz="2800" dirty="0"/>
              <a:t>Of all the social media skills, I believe effective communication skills are by far the most important. From writing a brief to compiling a social listening analysis for leadership, social media managers have to communicate ideas effectively to a wide range of stakeholders. </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769" y="430973"/>
            <a:ext cx="1851019" cy="1053833"/>
          </a:xfrm>
          <a:prstGeom prst="rect">
            <a:avLst/>
          </a:prstGeom>
        </p:spPr>
      </p:pic>
    </p:spTree>
    <p:extLst>
      <p:ext uri="{BB962C8B-B14F-4D97-AF65-F5344CB8AC3E}">
        <p14:creationId xmlns:p14="http://schemas.microsoft.com/office/powerpoint/2010/main" val="607975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465992" y="2022231"/>
            <a:ext cx="8546158" cy="2246769"/>
          </a:xfrm>
          <a:prstGeom prst="rect">
            <a:avLst/>
          </a:prstGeom>
        </p:spPr>
        <p:txBody>
          <a:bodyPr wrap="square">
            <a:spAutoFit/>
          </a:bodyPr>
          <a:lstStyle/>
          <a:p>
            <a:r>
              <a:rPr lang="en-US" sz="2800" dirty="0"/>
              <a:t>Communications skills are even more indispensable when you consider the breadth of internal and external audiences SMMs collaborate with on a regular basis, from teams as diverse as the legal and creative departments, to your followers and even social platform partners. </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93869"/>
            <a:ext cx="1851019" cy="1053833"/>
          </a:xfrm>
          <a:prstGeom prst="rect">
            <a:avLst/>
          </a:prstGeom>
        </p:spPr>
      </p:pic>
    </p:spTree>
    <p:extLst>
      <p:ext uri="{BB962C8B-B14F-4D97-AF65-F5344CB8AC3E}">
        <p14:creationId xmlns:p14="http://schemas.microsoft.com/office/powerpoint/2010/main" val="2191718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00868" y="1806274"/>
            <a:ext cx="7526455" cy="800219"/>
          </a:xfrm>
          <a:prstGeom prst="rect">
            <a:avLst/>
          </a:prstGeom>
        </p:spPr>
        <p:txBody>
          <a:bodyPr wrap="square">
            <a:spAutoFit/>
          </a:bodyPr>
          <a:lstStyle/>
          <a:p>
            <a:r>
              <a:rPr lang="en-US" sz="2800" dirty="0">
                <a:solidFill>
                  <a:srgbClr val="C00000"/>
                </a:solidFill>
              </a:rPr>
              <a:t>There are two crucial things to keep in mind here:</a:t>
            </a:r>
            <a:endParaRPr lang="ar-EG" sz="2800" dirty="0">
              <a:solidFill>
                <a:srgbClr val="C00000"/>
              </a:solidFill>
            </a:endParaRPr>
          </a:p>
          <a:p>
            <a:endParaRPr lang="en-US" dirty="0"/>
          </a:p>
        </p:txBody>
      </p:sp>
      <p:sp>
        <p:nvSpPr>
          <p:cNvPr id="7" name="Rectangle 6"/>
          <p:cNvSpPr/>
          <p:nvPr/>
        </p:nvSpPr>
        <p:spPr>
          <a:xfrm>
            <a:off x="43252" y="2311096"/>
            <a:ext cx="8193438" cy="3416320"/>
          </a:xfrm>
          <a:prstGeom prst="rect">
            <a:avLst/>
          </a:prstGeom>
        </p:spPr>
        <p:txBody>
          <a:bodyPr wrap="square">
            <a:spAutoFit/>
          </a:bodyPr>
          <a:lstStyle/>
          <a:p>
            <a:pPr marL="457200" indent="-457200">
              <a:buFont typeface="Arial" panose="020B0604020202020204" pitchFamily="34" charset="0"/>
              <a:buChar char="•"/>
            </a:pPr>
            <a:r>
              <a:rPr lang="en-US" sz="2400" dirty="0"/>
              <a:t>When communicating externally on social media, ensure you’re consistent. For example, employ a consistent brand voice when communicating with followers on social media. This holds true whether you’re publishing a planned post, dropping what you’re doing to hop on a trending topic or handling a customer complaint. You also need to be consistent in your communication with external stakeholders such as creators or influencers. Clearly define expectations and campaign goals, and how you’ll collaborate with them.</a:t>
            </a:r>
          </a:p>
        </p:txBody>
      </p:sp>
      <p:pic>
        <p:nvPicPr>
          <p:cNvPr id="2" name="Picture 1">
            <a:extLst>
              <a:ext uri="{FF2B5EF4-FFF2-40B4-BE49-F238E27FC236}">
                <a16:creationId xmlns:a16="http://schemas.microsoft.com/office/drawing/2014/main" xmlns="" id="{8D95780D-9D6C-C834-449A-822776F11C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868" y="603667"/>
            <a:ext cx="1851019" cy="1053833"/>
          </a:xfrm>
          <a:prstGeom prst="rect">
            <a:avLst/>
          </a:prstGeom>
        </p:spPr>
      </p:pic>
    </p:spTree>
    <p:extLst>
      <p:ext uri="{BB962C8B-B14F-4D97-AF65-F5344CB8AC3E}">
        <p14:creationId xmlns:p14="http://schemas.microsoft.com/office/powerpoint/2010/main" val="3447093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586153" y="2478609"/>
            <a:ext cx="8197361" cy="1938992"/>
          </a:xfrm>
          <a:prstGeom prst="rect">
            <a:avLst/>
          </a:prstGeom>
        </p:spPr>
        <p:txBody>
          <a:bodyPr wrap="square">
            <a:spAutoFit/>
          </a:bodyPr>
          <a:lstStyle/>
          <a:p>
            <a:pPr marL="342900" indent="-342900">
              <a:buFont typeface="Arial" panose="020B0604020202020204" pitchFamily="34" charset="0"/>
              <a:buChar char="•"/>
            </a:pPr>
            <a:r>
              <a:rPr lang="en-US" sz="2400" dirty="0"/>
              <a:t>When communicating internally, articulate your ideas and plans to decision-makers and cross-functional partners. This could be about your social media strategy, content distribution plan or the revenue impact you expect from a campaign.</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8892" y="197185"/>
            <a:ext cx="1851019" cy="1053833"/>
          </a:xfrm>
          <a:prstGeom prst="rect">
            <a:avLst/>
          </a:prstGeom>
        </p:spPr>
      </p:pic>
    </p:spTree>
    <p:extLst>
      <p:ext uri="{BB962C8B-B14F-4D97-AF65-F5344CB8AC3E}">
        <p14:creationId xmlns:p14="http://schemas.microsoft.com/office/powerpoint/2010/main" val="1372933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542927" y="1927389"/>
            <a:ext cx="8220272" cy="3416320"/>
          </a:xfrm>
          <a:prstGeom prst="rect">
            <a:avLst/>
          </a:prstGeom>
        </p:spPr>
        <p:txBody>
          <a:bodyPr wrap="square">
            <a:spAutoFit/>
          </a:bodyPr>
          <a:lstStyle/>
          <a:p>
            <a:r>
              <a:rPr lang="en-US" sz="2400" dirty="0">
                <a:solidFill>
                  <a:srgbClr val="C00000"/>
                </a:solidFill>
              </a:rPr>
              <a:t>Resources to build your communication skills</a:t>
            </a:r>
            <a:r>
              <a:rPr lang="ar-EG" sz="2400" dirty="0">
                <a:solidFill>
                  <a:srgbClr val="C00000"/>
                </a:solidFill>
              </a:rPr>
              <a:t>::</a:t>
            </a:r>
          </a:p>
          <a:p>
            <a:endParaRPr lang="en-US" sz="2400" dirty="0">
              <a:solidFill>
                <a:srgbClr val="C00000"/>
              </a:solidFill>
            </a:endParaRPr>
          </a:p>
          <a:p>
            <a:r>
              <a:rPr lang="en-US" sz="2400" dirty="0">
                <a:solidFill>
                  <a:srgbClr val="C00000"/>
                </a:solidFill>
              </a:rPr>
              <a:t>Presentation template</a:t>
            </a:r>
            <a:r>
              <a:rPr lang="en-US" sz="2400" dirty="0"/>
              <a:t>: Use this social media strategy deck template to effectively communicate your social strategy to the leadership team. </a:t>
            </a:r>
            <a:endParaRPr lang="ar-EG" sz="2400" dirty="0"/>
          </a:p>
          <a:p>
            <a:endParaRPr lang="en-US" sz="2400" dirty="0"/>
          </a:p>
          <a:p>
            <a:r>
              <a:rPr lang="en-US" sz="2400" dirty="0">
                <a:solidFill>
                  <a:srgbClr val="C00000"/>
                </a:solidFill>
              </a:rPr>
              <a:t>TED Talks on communication: </a:t>
            </a:r>
            <a:r>
              <a:rPr lang="en-US" sz="2400" dirty="0"/>
              <a:t>Hear from some of the world’s most inspiring speakers on improving your social conversations, digital communications and storytelling abilities.</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541" y="301062"/>
            <a:ext cx="1851019" cy="1053833"/>
          </a:xfrm>
          <a:prstGeom prst="rect">
            <a:avLst/>
          </a:prstGeom>
        </p:spPr>
      </p:pic>
    </p:spTree>
    <p:extLst>
      <p:ext uri="{BB962C8B-B14F-4D97-AF65-F5344CB8AC3E}">
        <p14:creationId xmlns:p14="http://schemas.microsoft.com/office/powerpoint/2010/main" val="665038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BFAE08E0-DED7-D63F-973B-4AEF15549A6C}"/>
              </a:ext>
            </a:extLst>
          </p:cNvPr>
          <p:cNvSpPr txBox="1"/>
          <p:nvPr/>
        </p:nvSpPr>
        <p:spPr>
          <a:xfrm>
            <a:off x="2413713" y="518571"/>
            <a:ext cx="6241774" cy="646331"/>
          </a:xfrm>
          <a:prstGeom prst="rect">
            <a:avLst/>
          </a:prstGeom>
          <a:noFill/>
        </p:spPr>
        <p:txBody>
          <a:bodyPr wrap="square">
            <a:spAutoFit/>
          </a:bodyPr>
          <a:lstStyle/>
          <a:p>
            <a:r>
              <a:rPr lang="en-GB" dirty="0"/>
              <a:t/>
            </a:r>
            <a:br>
              <a:rPr lang="en-GB" dirty="0"/>
            </a:br>
            <a:endParaRPr lang="en-GB" dirty="0"/>
          </a:p>
        </p:txBody>
      </p:sp>
      <p:sp>
        <p:nvSpPr>
          <p:cNvPr id="5" name="Rectangle 4"/>
          <p:cNvSpPr/>
          <p:nvPr/>
        </p:nvSpPr>
        <p:spPr>
          <a:xfrm>
            <a:off x="483577" y="2004044"/>
            <a:ext cx="4559314" cy="461665"/>
          </a:xfrm>
          <a:prstGeom prst="rect">
            <a:avLst/>
          </a:prstGeom>
        </p:spPr>
        <p:txBody>
          <a:bodyPr wrap="square">
            <a:spAutoFit/>
          </a:bodyPr>
          <a:lstStyle/>
          <a:p>
            <a:r>
              <a:rPr lang="en-US" sz="2400" b="1" dirty="0">
                <a:solidFill>
                  <a:srgbClr val="C00000"/>
                </a:solidFill>
                <a:latin typeface="Proxima Nova"/>
              </a:rPr>
              <a:t>2. Writing</a:t>
            </a:r>
            <a:r>
              <a:rPr lang="ar-EG" sz="2400" b="1" dirty="0">
                <a:solidFill>
                  <a:srgbClr val="C00000"/>
                </a:solidFill>
                <a:latin typeface="Proxima Nova"/>
              </a:rPr>
              <a:t>::</a:t>
            </a:r>
            <a:endParaRPr lang="en-US" sz="2400" b="1" i="0" dirty="0">
              <a:solidFill>
                <a:srgbClr val="C00000"/>
              </a:solidFill>
              <a:effectLst/>
              <a:latin typeface="Proxima Nova"/>
            </a:endParaRPr>
          </a:p>
        </p:txBody>
      </p:sp>
      <p:sp>
        <p:nvSpPr>
          <p:cNvPr id="11" name="Rectangle 10"/>
          <p:cNvSpPr/>
          <p:nvPr/>
        </p:nvSpPr>
        <p:spPr>
          <a:xfrm>
            <a:off x="328429" y="2549462"/>
            <a:ext cx="8749197" cy="2308324"/>
          </a:xfrm>
          <a:prstGeom prst="rect">
            <a:avLst/>
          </a:prstGeom>
        </p:spPr>
        <p:txBody>
          <a:bodyPr wrap="square">
            <a:spAutoFit/>
          </a:bodyPr>
          <a:lstStyle/>
          <a:p>
            <a:r>
              <a:rPr lang="en-US" sz="2400" dirty="0"/>
              <a:t>Social media managers have to be excellent copywriters who embody and enhance their brand’s voice on social. </a:t>
            </a:r>
            <a:endParaRPr lang="ar-EG" sz="2400" dirty="0"/>
          </a:p>
          <a:p>
            <a:r>
              <a:rPr lang="en-US" sz="2400" dirty="0"/>
              <a:t>From witty, attention-grabbing ad copy to timely commentary, you should know how to write concise copy that speaks to your audience.</a:t>
            </a:r>
            <a:endParaRPr lang="ar-EG" sz="2400" dirty="0"/>
          </a:p>
          <a:p>
            <a:r>
              <a:rPr lang="en-US" sz="2400" dirty="0"/>
              <a:t>Whichever social networks you use, effective writers know how to tailor their writing for different audiences and platforms. </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8429" y="518571"/>
            <a:ext cx="1851019" cy="1053833"/>
          </a:xfrm>
          <a:prstGeom prst="rect">
            <a:avLst/>
          </a:prstGeom>
        </p:spPr>
      </p:pic>
    </p:spTree>
    <p:extLst>
      <p:ext uri="{BB962C8B-B14F-4D97-AF65-F5344CB8AC3E}">
        <p14:creationId xmlns:p14="http://schemas.microsoft.com/office/powerpoint/2010/main" val="33690764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279238" y="1992469"/>
            <a:ext cx="9301927" cy="3046988"/>
          </a:xfrm>
          <a:prstGeom prst="rect">
            <a:avLst/>
          </a:prstGeom>
        </p:spPr>
        <p:txBody>
          <a:bodyPr wrap="square">
            <a:spAutoFit/>
          </a:bodyPr>
          <a:lstStyle/>
          <a:p>
            <a:r>
              <a:rPr lang="en-US" sz="2400" dirty="0"/>
              <a:t>For example, while you can use up to 2,200 characters in your Instagram captions, data has shown that the most engaging length is between 1-50 characters.</a:t>
            </a:r>
          </a:p>
          <a:p>
            <a:endParaRPr lang="en-US" sz="2400" dirty="0"/>
          </a:p>
          <a:p>
            <a:r>
              <a:rPr lang="en-US" sz="2400" dirty="0"/>
              <a:t>While writing is an important social media skill for creating engaging content and conversations, it’s also important for building your social media career. The ability to express yourself clearly in reports, emails and presentations will help your ideas make an impression.</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0536" y="499947"/>
            <a:ext cx="1851019" cy="1053833"/>
          </a:xfrm>
          <a:prstGeom prst="rect">
            <a:avLst/>
          </a:prstGeom>
        </p:spPr>
      </p:pic>
    </p:spTree>
    <p:extLst>
      <p:ext uri="{BB962C8B-B14F-4D97-AF65-F5344CB8AC3E}">
        <p14:creationId xmlns:p14="http://schemas.microsoft.com/office/powerpoint/2010/main" val="3719610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00868" y="2029179"/>
            <a:ext cx="8407397" cy="2308324"/>
          </a:xfrm>
          <a:prstGeom prst="rect">
            <a:avLst/>
          </a:prstGeom>
        </p:spPr>
        <p:txBody>
          <a:bodyPr wrap="square">
            <a:spAutoFit/>
          </a:bodyPr>
          <a:lstStyle/>
          <a:p>
            <a:r>
              <a:rPr lang="en-US" sz="2400" dirty="0"/>
              <a:t>Don’t hesitate to use AI-based content tools and other helpful apps that can assist you in ideating a topic or providing inspiration when you need it. </a:t>
            </a:r>
            <a:endParaRPr lang="ar-EG" sz="2400" dirty="0"/>
          </a:p>
          <a:p>
            <a:r>
              <a:rPr lang="en-US" sz="2400" dirty="0"/>
              <a:t>If you do use AI tools to generate content, you will need editing skills to review and proofread the copy to ensure that it is aligned to your expectations and brand voice.</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80185"/>
            <a:ext cx="1851019" cy="1053833"/>
          </a:xfrm>
          <a:prstGeom prst="rect">
            <a:avLst/>
          </a:prstGeom>
        </p:spPr>
      </p:pic>
    </p:spTree>
    <p:extLst>
      <p:ext uri="{BB962C8B-B14F-4D97-AF65-F5344CB8AC3E}">
        <p14:creationId xmlns:p14="http://schemas.microsoft.com/office/powerpoint/2010/main" val="2387193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253125" y="1100441"/>
            <a:ext cx="6413389" cy="1015663"/>
          </a:xfrm>
          <a:prstGeom prst="rect">
            <a:avLst/>
          </a:prstGeom>
        </p:spPr>
        <p:txBody>
          <a:bodyPr wrap="square">
            <a:spAutoFit/>
          </a:bodyPr>
          <a:lstStyle/>
          <a:p>
            <a:r>
              <a:rPr lang="en-US" sz="2400" b="1" dirty="0">
                <a:latin typeface="Proxima Nova"/>
              </a:rPr>
              <a:t>Resources to help with writing</a:t>
            </a:r>
          </a:p>
          <a:p>
            <a:r>
              <a:rPr lang="en-US" dirty="0">
                <a:solidFill>
                  <a:srgbClr val="162020"/>
                </a:solidFill>
                <a:latin typeface="Proxima Nova"/>
              </a:rPr>
              <a:t/>
            </a:r>
            <a:br>
              <a:rPr lang="en-US" dirty="0">
                <a:solidFill>
                  <a:srgbClr val="162020"/>
                </a:solidFill>
                <a:latin typeface="Proxima Nova"/>
              </a:rPr>
            </a:br>
            <a:endParaRPr lang="en-US" dirty="0"/>
          </a:p>
        </p:txBody>
      </p:sp>
      <p:sp>
        <p:nvSpPr>
          <p:cNvPr id="11" name="Rectangle 10"/>
          <p:cNvSpPr/>
          <p:nvPr/>
        </p:nvSpPr>
        <p:spPr>
          <a:xfrm>
            <a:off x="372433" y="2290179"/>
            <a:ext cx="8499005" cy="2677656"/>
          </a:xfrm>
          <a:prstGeom prst="rect">
            <a:avLst/>
          </a:prstGeom>
        </p:spPr>
        <p:txBody>
          <a:bodyPr wrap="square">
            <a:spAutoFit/>
          </a:bodyPr>
          <a:lstStyle/>
          <a:p>
            <a:r>
              <a:rPr lang="en-US" sz="2800" dirty="0">
                <a:solidFill>
                  <a:srgbClr val="C00000"/>
                </a:solidFill>
              </a:rPr>
              <a:t>Grammar: </a:t>
            </a:r>
            <a:r>
              <a:rPr lang="en-US" sz="2800" dirty="0"/>
              <a:t>This free tool checks your grammar and proof reads your content while giving you prompts to make your copy more compelling.</a:t>
            </a:r>
            <a:endParaRPr lang="ar-EG" sz="2800" dirty="0"/>
          </a:p>
          <a:p>
            <a:endParaRPr lang="en-US" sz="2800" dirty="0"/>
          </a:p>
          <a:p>
            <a:r>
              <a:rPr lang="en-US" sz="2800" dirty="0">
                <a:solidFill>
                  <a:srgbClr val="C00000"/>
                </a:solidFill>
              </a:rPr>
              <a:t>Copy AI: </a:t>
            </a:r>
            <a:r>
              <a:rPr lang="en-US" sz="2800" dirty="0"/>
              <a:t>This free AI-driven tool can generate creative Instagram captions.</a:t>
            </a:r>
          </a:p>
        </p:txBody>
      </p:sp>
      <p:sp>
        <p:nvSpPr>
          <p:cNvPr id="12" name="Rectangle 11"/>
          <p:cNvSpPr/>
          <p:nvPr/>
        </p:nvSpPr>
        <p:spPr>
          <a:xfrm>
            <a:off x="272482" y="1572697"/>
            <a:ext cx="3531736" cy="369332"/>
          </a:xfrm>
          <a:prstGeom prst="rect">
            <a:avLst/>
          </a:prstGeom>
        </p:spPr>
        <p:txBody>
          <a:bodyPr wrap="none">
            <a:spAutoFit/>
          </a:bodyPr>
          <a:lstStyle/>
          <a:p>
            <a:r>
              <a:rPr lang="en-US" b="1" dirty="0">
                <a:solidFill>
                  <a:schemeClr val="bg1"/>
                </a:solidFill>
                <a:latin typeface="Proxima Nova"/>
              </a:rPr>
              <a:t>Resources to help with writing</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4467" y="448317"/>
            <a:ext cx="1851019" cy="1053833"/>
          </a:xfrm>
          <a:prstGeom prst="rect">
            <a:avLst/>
          </a:prstGeom>
        </p:spPr>
      </p:pic>
    </p:spTree>
    <p:extLst>
      <p:ext uri="{BB962C8B-B14F-4D97-AF65-F5344CB8AC3E}">
        <p14:creationId xmlns:p14="http://schemas.microsoft.com/office/powerpoint/2010/main" val="2567448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594945" y="1889581"/>
            <a:ext cx="8061487" cy="3416320"/>
          </a:xfrm>
          <a:prstGeom prst="rect">
            <a:avLst/>
          </a:prstGeom>
        </p:spPr>
        <p:txBody>
          <a:bodyPr wrap="square">
            <a:spAutoFit/>
          </a:bodyPr>
          <a:lstStyle/>
          <a:p>
            <a:r>
              <a:rPr lang="en-US" sz="2400" dirty="0">
                <a:solidFill>
                  <a:srgbClr val="C00000"/>
                </a:solidFill>
              </a:rPr>
              <a:t>Hemingway Editor: </a:t>
            </a:r>
            <a:r>
              <a:rPr lang="en-US" sz="2400" dirty="0"/>
              <a:t>Use this website and app to make your writing more concise and readable. While it is geared more for long-form writing, you can also use it for creating impactful social media posts.</a:t>
            </a:r>
          </a:p>
          <a:p>
            <a:endParaRPr lang="en-US" sz="2400" dirty="0">
              <a:solidFill>
                <a:srgbClr val="C00000"/>
              </a:solidFill>
            </a:endParaRPr>
          </a:p>
          <a:p>
            <a:r>
              <a:rPr lang="en-US" sz="2400" dirty="0">
                <a:solidFill>
                  <a:srgbClr val="C00000"/>
                </a:solidFill>
              </a:rPr>
              <a:t>Merriam-Webster’s Twitter feed: </a:t>
            </a:r>
            <a:r>
              <a:rPr lang="en-US" sz="2400" dirty="0"/>
              <a:t>Broaden your vocabulary with words of the day, learn the difference between similar terms and enjoy a little snarky when this dictionary Tweets about misused or made-up words in the news cycle.</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98266"/>
            <a:ext cx="1851019" cy="1053833"/>
          </a:xfrm>
          <a:prstGeom prst="rect">
            <a:avLst/>
          </a:prstGeom>
        </p:spPr>
      </p:pic>
    </p:spTree>
    <p:extLst>
      <p:ext uri="{BB962C8B-B14F-4D97-AF65-F5344CB8AC3E}">
        <p14:creationId xmlns:p14="http://schemas.microsoft.com/office/powerpoint/2010/main" val="193930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663754" y="7076237"/>
            <a:ext cx="9902229" cy="204838"/>
          </a:xfrm>
          <a:prstGeom prst="rect">
            <a:avLst/>
          </a:prstGeom>
        </p:spPr>
      </p:pic>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5" name="Rectangle 4"/>
          <p:cNvSpPr/>
          <p:nvPr/>
        </p:nvSpPr>
        <p:spPr>
          <a:xfrm>
            <a:off x="453598" y="1795319"/>
            <a:ext cx="2135521" cy="461665"/>
          </a:xfrm>
          <a:prstGeom prst="rect">
            <a:avLst/>
          </a:prstGeom>
        </p:spPr>
        <p:txBody>
          <a:bodyPr wrap="none">
            <a:spAutoFit/>
          </a:bodyPr>
          <a:lstStyle/>
          <a:p>
            <a:r>
              <a:rPr lang="en-US" sz="2400" b="1" dirty="0">
                <a:solidFill>
                  <a:srgbClr val="C00000"/>
                </a:solidFill>
                <a:latin typeface="Proxima Nova"/>
              </a:rPr>
              <a:t>3. Creativity::</a:t>
            </a:r>
            <a:endParaRPr lang="en-US" sz="2400" b="1" i="0" dirty="0">
              <a:solidFill>
                <a:srgbClr val="C00000"/>
              </a:solidFill>
              <a:effectLst/>
              <a:latin typeface="Proxima Nova"/>
            </a:endParaRPr>
          </a:p>
        </p:txBody>
      </p:sp>
      <p:sp>
        <p:nvSpPr>
          <p:cNvPr id="11" name="Rectangle 10"/>
          <p:cNvSpPr/>
          <p:nvPr/>
        </p:nvSpPr>
        <p:spPr>
          <a:xfrm>
            <a:off x="342900" y="2439255"/>
            <a:ext cx="8265059" cy="1569660"/>
          </a:xfrm>
          <a:prstGeom prst="rect">
            <a:avLst/>
          </a:prstGeom>
        </p:spPr>
        <p:txBody>
          <a:bodyPr wrap="square">
            <a:spAutoFit/>
          </a:bodyPr>
          <a:lstStyle/>
          <a:p>
            <a:r>
              <a:rPr lang="en-US" sz="2400" dirty="0"/>
              <a:t>Differentiation is one of the biggest challenges for brands in the saturated social media space.</a:t>
            </a:r>
          </a:p>
          <a:p>
            <a:r>
              <a:rPr lang="en-US" sz="2400" dirty="0"/>
              <a:t> That’s why it’s critical to create content that’s exciting, valuable and relevant.</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8925" y="304436"/>
            <a:ext cx="1851019" cy="1053833"/>
          </a:xfrm>
          <a:prstGeom prst="rect">
            <a:avLst/>
          </a:prstGeom>
        </p:spPr>
      </p:pic>
    </p:spTree>
    <p:extLst>
      <p:ext uri="{BB962C8B-B14F-4D97-AF65-F5344CB8AC3E}">
        <p14:creationId xmlns:p14="http://schemas.microsoft.com/office/powerpoint/2010/main" val="2726995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183521" y="2000158"/>
            <a:ext cx="8960479" cy="3108543"/>
          </a:xfrm>
          <a:prstGeom prst="rect">
            <a:avLst/>
          </a:prstGeom>
        </p:spPr>
        <p:txBody>
          <a:bodyPr wrap="square">
            <a:spAutoFit/>
          </a:bodyPr>
          <a:lstStyle/>
          <a:p>
            <a:pPr marL="285750" indent="-285750">
              <a:buFont typeface="Arial" panose="020B0604020202020204" pitchFamily="34" charset="0"/>
              <a:buChar char="•"/>
            </a:pPr>
            <a:r>
              <a:rPr lang="en-US" sz="2800" dirty="0"/>
              <a:t>Plan innovative social media ideas .</a:t>
            </a:r>
          </a:p>
          <a:p>
            <a:pPr marL="285750" indent="-285750">
              <a:buFont typeface="Arial" panose="020B0604020202020204" pitchFamily="34" charset="0"/>
              <a:buChar char="•"/>
            </a:pPr>
            <a:r>
              <a:rPr lang="en-US" sz="2800" dirty="0"/>
              <a:t>Produce visually appealing multimedia content.</a:t>
            </a:r>
          </a:p>
          <a:p>
            <a:pPr marL="285750" indent="-285750">
              <a:buFont typeface="Arial" panose="020B0604020202020204" pitchFamily="34" charset="0"/>
              <a:buChar char="•"/>
            </a:pPr>
            <a:r>
              <a:rPr lang="en-US" sz="2800" dirty="0"/>
              <a:t>Consider every aesthetic detail of a social post, from images to links to copy formatting.</a:t>
            </a:r>
          </a:p>
          <a:p>
            <a:pPr marL="285750" indent="-285750">
              <a:buFont typeface="Arial" panose="020B0604020202020204" pitchFamily="34" charset="0"/>
              <a:buChar char="•"/>
            </a:pPr>
            <a:r>
              <a:rPr lang="en-US" sz="2800" dirty="0"/>
              <a:t>Lead productive brainstorms that bring out teammates’ best ideas.</a:t>
            </a:r>
          </a:p>
          <a:p>
            <a:pPr marL="285750" indent="-285750">
              <a:buFont typeface="Arial" panose="020B0604020202020204" pitchFamily="34" charset="0"/>
              <a:buChar char="•"/>
            </a:pPr>
            <a:r>
              <a:rPr lang="en-US" sz="2800" dirty="0"/>
              <a:t>Hone and expand your brand’s voice and persona.</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50" y="417692"/>
            <a:ext cx="1851019" cy="1053833"/>
          </a:xfrm>
          <a:prstGeom prst="rect">
            <a:avLst/>
          </a:prstGeom>
        </p:spPr>
      </p:pic>
    </p:spTree>
    <p:extLst>
      <p:ext uri="{BB962C8B-B14F-4D97-AF65-F5344CB8AC3E}">
        <p14:creationId xmlns:p14="http://schemas.microsoft.com/office/powerpoint/2010/main" val="25729151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63769" y="1769019"/>
            <a:ext cx="8318004" cy="3046988"/>
          </a:xfrm>
          <a:prstGeom prst="rect">
            <a:avLst/>
          </a:prstGeom>
        </p:spPr>
        <p:txBody>
          <a:bodyPr wrap="square">
            <a:spAutoFit/>
          </a:bodyPr>
          <a:lstStyle/>
          <a:p>
            <a:r>
              <a:rPr lang="en-US" sz="2400" dirty="0"/>
              <a:t>Infusing creativity across multiple projects can seem daunting to even the most seasoned social media manager. That’s where technology becomes your best friend.</a:t>
            </a:r>
          </a:p>
          <a:p>
            <a:r>
              <a:rPr lang="en-US" sz="2400" dirty="0"/>
              <a:t> There are several AI-based creative apps for design and copy that can be your sparring partner to kick start your creative process.</a:t>
            </a:r>
          </a:p>
          <a:p>
            <a:endParaRPr lang="en-US" sz="2400" dirty="0"/>
          </a:p>
          <a:p>
            <a:r>
              <a:rPr lang="en-US" sz="2400" dirty="0"/>
              <a:t>On par with being creative is having a sense of humor and the ability to improvise in any given situation.</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3769" y="334548"/>
            <a:ext cx="1851019" cy="1053833"/>
          </a:xfrm>
          <a:prstGeom prst="rect">
            <a:avLst/>
          </a:prstGeom>
        </p:spPr>
      </p:pic>
    </p:spTree>
    <p:extLst>
      <p:ext uri="{BB962C8B-B14F-4D97-AF65-F5344CB8AC3E}">
        <p14:creationId xmlns:p14="http://schemas.microsoft.com/office/powerpoint/2010/main" val="1388941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00868" y="1709122"/>
            <a:ext cx="8113786" cy="4154984"/>
          </a:xfrm>
          <a:prstGeom prst="rect">
            <a:avLst/>
          </a:prstGeom>
        </p:spPr>
        <p:txBody>
          <a:bodyPr wrap="square">
            <a:spAutoFit/>
          </a:bodyPr>
          <a:lstStyle/>
          <a:p>
            <a:r>
              <a:rPr lang="en-US" sz="2400" b="1" dirty="0">
                <a:solidFill>
                  <a:srgbClr val="C00000"/>
                </a:solidFill>
              </a:rPr>
              <a:t>Resources to flex your creativity::</a:t>
            </a:r>
          </a:p>
          <a:p>
            <a:r>
              <a:rPr lang="en-US" sz="2400" b="1" dirty="0">
                <a:solidFill>
                  <a:srgbClr val="C00000"/>
                </a:solidFill>
              </a:rPr>
              <a:t>Creative Mornings events: </a:t>
            </a:r>
            <a:r>
              <a:rPr lang="en-US" sz="2400" dirty="0"/>
              <a:t>Creative Mornings is a global breakfast event series for the creative community. Join a local event or the online community to connect with other curious, creative leaders in marketing, design and social.</a:t>
            </a:r>
          </a:p>
          <a:p>
            <a:r>
              <a:rPr lang="en-US" sz="2400" b="1" dirty="0" err="1">
                <a:solidFill>
                  <a:srgbClr val="C00000"/>
                </a:solidFill>
              </a:rPr>
              <a:t>Vidyo</a:t>
            </a:r>
            <a:r>
              <a:rPr lang="en-US" sz="2400" b="1" dirty="0">
                <a:solidFill>
                  <a:srgbClr val="C00000"/>
                </a:solidFill>
              </a:rPr>
              <a:t>: </a:t>
            </a:r>
            <a:r>
              <a:rPr lang="en-US" sz="2400" dirty="0"/>
              <a:t>This easy-to-use AI tool helps time- and resource-strapped teams create social-ready short-form videos from longer content. </a:t>
            </a:r>
          </a:p>
          <a:p>
            <a:r>
              <a:rPr lang="en-US" sz="2400" b="1" dirty="0" err="1">
                <a:solidFill>
                  <a:srgbClr val="C00000"/>
                </a:solidFill>
              </a:rPr>
              <a:t>Illustroke</a:t>
            </a:r>
            <a:r>
              <a:rPr lang="en-US" sz="2400" b="1" dirty="0">
                <a:solidFill>
                  <a:srgbClr val="C00000"/>
                </a:solidFill>
              </a:rPr>
              <a:t>: </a:t>
            </a:r>
            <a:r>
              <a:rPr lang="en-US" sz="2400" dirty="0"/>
              <a:t>Use this tool to create quick AI-generated illustrations from text prompts to provide your design teams with more tangible direction.</a:t>
            </a:r>
          </a:p>
        </p:txBody>
      </p:sp>
      <p:pic>
        <p:nvPicPr>
          <p:cNvPr id="2" name="Picture 1">
            <a:extLst>
              <a:ext uri="{FF2B5EF4-FFF2-40B4-BE49-F238E27FC236}">
                <a16:creationId xmlns:a16="http://schemas.microsoft.com/office/drawing/2014/main" xmlns="" id="{AED4E681-34C0-1583-BC7F-56247252F0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868" y="297926"/>
            <a:ext cx="1851019" cy="1053833"/>
          </a:xfrm>
          <a:prstGeom prst="rect">
            <a:avLst/>
          </a:prstGeom>
        </p:spPr>
      </p:pic>
    </p:spTree>
    <p:extLst>
      <p:ext uri="{BB962C8B-B14F-4D97-AF65-F5344CB8AC3E}">
        <p14:creationId xmlns:p14="http://schemas.microsoft.com/office/powerpoint/2010/main" val="1199021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1835856" y="438808"/>
            <a:ext cx="6221894" cy="646331"/>
          </a:xfrm>
          <a:prstGeom prst="rect">
            <a:avLst/>
          </a:prstGeom>
          <a:noFill/>
        </p:spPr>
        <p:txBody>
          <a:bodyPr wrap="square">
            <a:spAutoFit/>
          </a:bodyPr>
          <a:lstStyle/>
          <a:p>
            <a:r>
              <a:rPr lang="en-US" dirty="0"/>
              <a:t/>
            </a:r>
            <a:br>
              <a:rPr lang="en-US" dirty="0"/>
            </a:br>
            <a:endParaRPr lang="en-GB" dirty="0"/>
          </a:p>
        </p:txBody>
      </p:sp>
      <p:sp>
        <p:nvSpPr>
          <p:cNvPr id="5" name="Rectangle 4"/>
          <p:cNvSpPr/>
          <p:nvPr/>
        </p:nvSpPr>
        <p:spPr>
          <a:xfrm>
            <a:off x="182431" y="1726200"/>
            <a:ext cx="8497449" cy="4154984"/>
          </a:xfrm>
          <a:prstGeom prst="rect">
            <a:avLst/>
          </a:prstGeom>
        </p:spPr>
        <p:txBody>
          <a:bodyPr wrap="square">
            <a:spAutoFit/>
          </a:bodyPr>
          <a:lstStyle/>
          <a:p>
            <a:r>
              <a:rPr lang="en-US" sz="2400" b="1" dirty="0">
                <a:solidFill>
                  <a:srgbClr val="C00000"/>
                </a:solidFill>
              </a:rPr>
              <a:t>Fast Company and Campaign: </a:t>
            </a:r>
            <a:r>
              <a:rPr lang="en-US" sz="2400" dirty="0"/>
              <a:t>These two publications offer thoughtful commentary and criticism on the creative ad world. Read for insight into brand and creative strategy, industry-leading campaigns and thought leadership.</a:t>
            </a:r>
          </a:p>
          <a:p>
            <a:r>
              <a:rPr lang="en-US" sz="2400" b="1" dirty="0">
                <a:solidFill>
                  <a:srgbClr val="C00000"/>
                </a:solidFill>
              </a:rPr>
              <a:t>Sprout Insights Blog: </a:t>
            </a:r>
            <a:r>
              <a:rPr lang="en-US" sz="2400" dirty="0"/>
              <a:t>You can find curated articles on content ideas for a variety of social platforms on our blog. Also check out this great video on how you can generate clever content and never run out of ideas.</a:t>
            </a:r>
          </a:p>
          <a:p>
            <a:r>
              <a:rPr lang="en-US" sz="2400" b="1" dirty="0">
                <a:solidFill>
                  <a:srgbClr val="C00000"/>
                </a:solidFill>
              </a:rPr>
              <a:t>Improvisation classes: </a:t>
            </a:r>
            <a:r>
              <a:rPr lang="en-US" sz="2400" dirty="0"/>
              <a:t>Taking improve classes can teach you how to problem-solve in a different way and give you more confidence in managing customer responses on the fly.</a:t>
            </a:r>
          </a:p>
        </p:txBody>
      </p:sp>
      <p:pic>
        <p:nvPicPr>
          <p:cNvPr id="2" name="Picture 1">
            <a:extLst>
              <a:ext uri="{FF2B5EF4-FFF2-40B4-BE49-F238E27FC236}">
                <a16:creationId xmlns:a16="http://schemas.microsoft.com/office/drawing/2014/main" xmlns="" id="{49B5DC44-1893-6647-927E-64B2FACD1F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2431" y="438808"/>
            <a:ext cx="1851019" cy="1053833"/>
          </a:xfrm>
          <a:prstGeom prst="rect">
            <a:avLst/>
          </a:prstGeom>
        </p:spPr>
      </p:pic>
    </p:spTree>
    <p:extLst>
      <p:ext uri="{BB962C8B-B14F-4D97-AF65-F5344CB8AC3E}">
        <p14:creationId xmlns:p14="http://schemas.microsoft.com/office/powerpoint/2010/main" val="2226994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819612" y="1765021"/>
            <a:ext cx="7640515" cy="3323987"/>
          </a:xfrm>
          <a:prstGeom prst="rect">
            <a:avLst/>
          </a:prstGeom>
        </p:spPr>
        <p:txBody>
          <a:bodyPr wrap="square">
            <a:spAutoFit/>
          </a:bodyPr>
          <a:lstStyle/>
          <a:p>
            <a:r>
              <a:rPr lang="en-US" sz="2400" b="1" dirty="0">
                <a:solidFill>
                  <a:srgbClr val="C00000"/>
                </a:solidFill>
              </a:rPr>
              <a:t>4. Efficiency and project management ::</a:t>
            </a:r>
          </a:p>
          <a:p>
            <a:r>
              <a:rPr lang="en-US" dirty="0"/>
              <a:t/>
            </a:r>
            <a:br>
              <a:rPr lang="en-US" dirty="0"/>
            </a:br>
            <a:r>
              <a:rPr lang="en-US" sz="2400" dirty="0"/>
              <a:t>As a social media manager, not only do you have to conceptualize campaigns and distribution rhythms, but you also have to lead and execute these plans from start to finish. To do this at scale, project management is a required social media skill. Becoming efficient at project management can also pave the road for future leadership roles in social.</a:t>
            </a:r>
          </a:p>
        </p:txBody>
      </p:sp>
      <p:pic>
        <p:nvPicPr>
          <p:cNvPr id="2" name="Picture 1">
            <a:extLst>
              <a:ext uri="{FF2B5EF4-FFF2-40B4-BE49-F238E27FC236}">
                <a16:creationId xmlns:a16="http://schemas.microsoft.com/office/drawing/2014/main" xmlns="" id="{9A5C8B97-D59C-7277-3F72-2B2B27791F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011" y="157967"/>
            <a:ext cx="1851019" cy="1053833"/>
          </a:xfrm>
          <a:prstGeom prst="rect">
            <a:avLst/>
          </a:prstGeom>
        </p:spPr>
      </p:pic>
    </p:spTree>
    <p:extLst>
      <p:ext uri="{BB962C8B-B14F-4D97-AF65-F5344CB8AC3E}">
        <p14:creationId xmlns:p14="http://schemas.microsoft.com/office/powerpoint/2010/main" val="17063382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523664" y="1998547"/>
            <a:ext cx="8201526" cy="2308324"/>
          </a:xfrm>
          <a:prstGeom prst="rect">
            <a:avLst/>
          </a:prstGeom>
        </p:spPr>
        <p:txBody>
          <a:bodyPr wrap="square">
            <a:spAutoFit/>
          </a:bodyPr>
          <a:lstStyle/>
          <a:p>
            <a:r>
              <a:rPr lang="en-US" sz="2400" dirty="0"/>
              <a:t>Among the many time and project management tools available, such as Asana or Monday.com, a social media calendar (like the one in Sprout) can be super helpful in managing your different social tasks. You can use it to manage your campaigns more efficiently, keep all your collaborators on the same page, track your progress with different filters and more.</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0185" y="125573"/>
            <a:ext cx="1851019" cy="1053833"/>
          </a:xfrm>
          <a:prstGeom prst="rect">
            <a:avLst/>
          </a:prstGeom>
        </p:spPr>
      </p:pic>
    </p:spTree>
    <p:extLst>
      <p:ext uri="{BB962C8B-B14F-4D97-AF65-F5344CB8AC3E}">
        <p14:creationId xmlns:p14="http://schemas.microsoft.com/office/powerpoint/2010/main" val="177016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497053" y="995861"/>
            <a:ext cx="7197894" cy="923330"/>
          </a:xfrm>
          <a:prstGeom prst="rect">
            <a:avLst/>
          </a:prstGeom>
        </p:spPr>
        <p:txBody>
          <a:bodyPr wrap="square">
            <a:spAutoFit/>
          </a:bodyPr>
          <a:lstStyle/>
          <a:p>
            <a:r>
              <a:rPr lang="en-US" b="1" dirty="0">
                <a:latin typeface="Proxima Nova"/>
              </a:rPr>
              <a:t>Resources to improve your project management skills:</a:t>
            </a:r>
          </a:p>
          <a:p>
            <a:r>
              <a:rPr lang="en-US" dirty="0">
                <a:solidFill>
                  <a:srgbClr val="162020"/>
                </a:solidFill>
                <a:latin typeface="Proxima Nova"/>
              </a:rPr>
              <a:t/>
            </a:r>
            <a:br>
              <a:rPr lang="en-US" dirty="0">
                <a:solidFill>
                  <a:srgbClr val="162020"/>
                </a:solidFill>
                <a:latin typeface="Proxima Nova"/>
              </a:rPr>
            </a:br>
            <a:endParaRPr lang="en-US" dirty="0"/>
          </a:p>
        </p:txBody>
      </p:sp>
      <p:sp>
        <p:nvSpPr>
          <p:cNvPr id="7" name="Rectangle 6"/>
          <p:cNvSpPr/>
          <p:nvPr/>
        </p:nvSpPr>
        <p:spPr>
          <a:xfrm>
            <a:off x="474822" y="1707155"/>
            <a:ext cx="8171251" cy="4154984"/>
          </a:xfrm>
          <a:prstGeom prst="rect">
            <a:avLst/>
          </a:prstGeom>
        </p:spPr>
        <p:txBody>
          <a:bodyPr wrap="square">
            <a:spAutoFit/>
          </a:bodyPr>
          <a:lstStyle/>
          <a:p>
            <a:r>
              <a:rPr lang="en-US" sz="2400" b="1" dirty="0">
                <a:solidFill>
                  <a:srgbClr val="C00000"/>
                </a:solidFill>
              </a:rPr>
              <a:t>Asana Project Management: </a:t>
            </a:r>
            <a:r>
              <a:rPr lang="en-US" sz="2400" dirty="0"/>
              <a:t>Use this tool to plan and manage your projects from start to finish.</a:t>
            </a:r>
          </a:p>
          <a:p>
            <a:endParaRPr lang="en-US" sz="2400" dirty="0"/>
          </a:p>
          <a:p>
            <a:r>
              <a:rPr lang="en-US" sz="2400" b="1" dirty="0">
                <a:solidFill>
                  <a:srgbClr val="C00000"/>
                </a:solidFill>
              </a:rPr>
              <a:t>Pomodoro Technique and time-boxing: </a:t>
            </a:r>
            <a:r>
              <a:rPr lang="en-US" sz="2400" dirty="0"/>
              <a:t>Sometimes you’ve got 50 messages to write and schedule all at once. Setting aside a limited block of time to work on a task helps keep things moving.</a:t>
            </a:r>
          </a:p>
          <a:p>
            <a:endParaRPr lang="en-US" sz="2400" dirty="0"/>
          </a:p>
          <a:p>
            <a:r>
              <a:rPr lang="en-US" sz="2400" b="1" dirty="0">
                <a:solidFill>
                  <a:srgbClr val="C00000"/>
                </a:solidFill>
              </a:rPr>
              <a:t>Social Media Campaign Brief Template: </a:t>
            </a:r>
            <a:r>
              <a:rPr lang="en-US" sz="2400" dirty="0"/>
              <a:t>Use this customizable social campaign brief template to organize campaign details, creative direction and other important directives.</a:t>
            </a:r>
          </a:p>
        </p:txBody>
      </p:sp>
      <p:pic>
        <p:nvPicPr>
          <p:cNvPr id="2" name="Picture 1">
            <a:extLst>
              <a:ext uri="{FF2B5EF4-FFF2-40B4-BE49-F238E27FC236}">
                <a16:creationId xmlns:a16="http://schemas.microsoft.com/office/drawing/2014/main" xmlns="" id="{C76559DC-DC71-3617-D6C1-6A349D3FDD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086" y="185960"/>
            <a:ext cx="1851019" cy="1053833"/>
          </a:xfrm>
          <a:prstGeom prst="rect">
            <a:avLst/>
          </a:prstGeom>
        </p:spPr>
      </p:pic>
    </p:spTree>
    <p:extLst>
      <p:ext uri="{BB962C8B-B14F-4D97-AF65-F5344CB8AC3E}">
        <p14:creationId xmlns:p14="http://schemas.microsoft.com/office/powerpoint/2010/main" val="2559004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523664" y="1646693"/>
            <a:ext cx="2986715" cy="400110"/>
          </a:xfrm>
          <a:prstGeom prst="rect">
            <a:avLst/>
          </a:prstGeom>
        </p:spPr>
        <p:txBody>
          <a:bodyPr wrap="none">
            <a:spAutoFit/>
          </a:bodyPr>
          <a:lstStyle/>
          <a:p>
            <a:r>
              <a:rPr lang="en-US" sz="2000" b="1" dirty="0">
                <a:solidFill>
                  <a:srgbClr val="C00000"/>
                </a:solidFill>
                <a:latin typeface="Proxima Nova"/>
              </a:rPr>
              <a:t>5. Marketing strategy ::</a:t>
            </a:r>
            <a:endParaRPr lang="en-US" sz="2000" b="1" i="0" dirty="0">
              <a:solidFill>
                <a:srgbClr val="C00000"/>
              </a:solidFill>
              <a:effectLst/>
              <a:latin typeface="Proxima Nova"/>
            </a:endParaRPr>
          </a:p>
        </p:txBody>
      </p:sp>
      <p:sp>
        <p:nvSpPr>
          <p:cNvPr id="6" name="Rectangle 5"/>
          <p:cNvSpPr/>
          <p:nvPr/>
        </p:nvSpPr>
        <p:spPr>
          <a:xfrm>
            <a:off x="360542" y="2353437"/>
            <a:ext cx="8305031" cy="2677656"/>
          </a:xfrm>
          <a:prstGeom prst="rect">
            <a:avLst/>
          </a:prstGeom>
        </p:spPr>
        <p:txBody>
          <a:bodyPr wrap="square">
            <a:spAutoFit/>
          </a:bodyPr>
          <a:lstStyle/>
          <a:p>
            <a:r>
              <a:rPr lang="en-US" sz="2400" dirty="0"/>
              <a:t>Social sits at the intersection of marketing, customer experience and sales. It is also a source of valuable business intelligence. According to The Sprout Social Index™ 2022 social teams rank “proving ROI” as the third biggest challenge when it comes to strategy building. Marketing acumen combined with social intelligence can fill this gap to inform a more successful marketing strategy that is data-driven and customer-centric.</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4017"/>
            <a:ext cx="1851019" cy="1053833"/>
          </a:xfrm>
          <a:prstGeom prst="rect">
            <a:avLst/>
          </a:prstGeom>
        </p:spPr>
      </p:pic>
    </p:spTree>
    <p:extLst>
      <p:ext uri="{BB962C8B-B14F-4D97-AF65-F5344CB8AC3E}">
        <p14:creationId xmlns:p14="http://schemas.microsoft.com/office/powerpoint/2010/main" val="2147014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67749" y="2117501"/>
            <a:ext cx="7840214" cy="2308324"/>
          </a:xfrm>
          <a:prstGeom prst="rect">
            <a:avLst/>
          </a:prstGeom>
        </p:spPr>
        <p:txBody>
          <a:bodyPr wrap="square">
            <a:spAutoFit/>
          </a:bodyPr>
          <a:lstStyle/>
          <a:p>
            <a:r>
              <a:rPr lang="en-US" sz="2400" dirty="0"/>
              <a:t>To create a social strategy that drives the most business impact, it’s important to incorporate both traditional and digital marketing approaches.</a:t>
            </a:r>
          </a:p>
          <a:p>
            <a:r>
              <a:rPr lang="en-US" sz="2400" dirty="0"/>
              <a:t> This could mean documenting how your social efforts intersect with other tactics such as email nurtures, paid campaigns, corporate events, webinars and more.</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9655" y="288174"/>
            <a:ext cx="1851019" cy="1296852"/>
          </a:xfrm>
          <a:prstGeom prst="rect">
            <a:avLst/>
          </a:prstGeom>
        </p:spPr>
      </p:pic>
    </p:spTree>
    <p:extLst>
      <p:ext uri="{BB962C8B-B14F-4D97-AF65-F5344CB8AC3E}">
        <p14:creationId xmlns:p14="http://schemas.microsoft.com/office/powerpoint/2010/main" val="12964896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Rectangle 6"/>
          <p:cNvSpPr/>
          <p:nvPr/>
        </p:nvSpPr>
        <p:spPr>
          <a:xfrm>
            <a:off x="300868" y="1662560"/>
            <a:ext cx="8424322" cy="3785652"/>
          </a:xfrm>
          <a:prstGeom prst="rect">
            <a:avLst/>
          </a:prstGeom>
        </p:spPr>
        <p:txBody>
          <a:bodyPr wrap="square">
            <a:spAutoFit/>
          </a:bodyPr>
          <a:lstStyle/>
          <a:p>
            <a:r>
              <a:rPr lang="en-US" sz="2400" b="1" dirty="0">
                <a:solidFill>
                  <a:srgbClr val="C00000"/>
                </a:solidFill>
              </a:rPr>
              <a:t>More resources that you can leverage</a:t>
            </a:r>
            <a:r>
              <a:rPr lang="ar-EG" sz="2400" b="1" dirty="0">
                <a:solidFill>
                  <a:srgbClr val="C00000"/>
                </a:solidFill>
              </a:rPr>
              <a:t>::</a:t>
            </a:r>
            <a:endParaRPr lang="en-US" sz="2400" b="1" dirty="0">
              <a:solidFill>
                <a:srgbClr val="C00000"/>
              </a:solidFill>
            </a:endParaRPr>
          </a:p>
          <a:p>
            <a:r>
              <a:rPr lang="en-US" sz="2400" b="1" dirty="0">
                <a:solidFill>
                  <a:srgbClr val="C00000"/>
                </a:solidFill>
              </a:rPr>
              <a:t>Sprout’s YouTube channel: </a:t>
            </a:r>
            <a:r>
              <a:rPr lang="en-US" sz="2400" dirty="0"/>
              <a:t>Our YouTube channel is an excellent resource for videos on leveling up your social marketing strategy.</a:t>
            </a:r>
          </a:p>
          <a:p>
            <a:r>
              <a:rPr lang="en-US" sz="2400" b="1" dirty="0">
                <a:solidFill>
                  <a:srgbClr val="C00000"/>
                </a:solidFill>
              </a:rPr>
              <a:t>Marketing influencers: </a:t>
            </a:r>
            <a:r>
              <a:rPr lang="en-US" sz="2400" dirty="0"/>
              <a:t>Leaders like Joe Pulizzi and Seth Godin have stood the test of time with marketing wisdom all social pros can use.</a:t>
            </a:r>
          </a:p>
          <a:p>
            <a:r>
              <a:rPr lang="en-US" sz="2400" b="1" dirty="0">
                <a:solidFill>
                  <a:srgbClr val="C00000"/>
                </a:solidFill>
              </a:rPr>
              <a:t>Textbooks and marketing courses: </a:t>
            </a:r>
            <a:r>
              <a:rPr lang="en-US" sz="2400" dirty="0"/>
              <a:t>I find myself referring to my old sociology and marketing research textbooks all the time. If you’re learning on the job, check out LinkedIn Learning courses on marketing and strategy.</a:t>
            </a:r>
          </a:p>
        </p:txBody>
      </p:sp>
      <p:pic>
        <p:nvPicPr>
          <p:cNvPr id="2" name="Picture 1">
            <a:extLst>
              <a:ext uri="{FF2B5EF4-FFF2-40B4-BE49-F238E27FC236}">
                <a16:creationId xmlns:a16="http://schemas.microsoft.com/office/drawing/2014/main" xmlns="" id="{1A09D321-18B5-43BC-4EF7-3132C81A14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55955"/>
            <a:ext cx="1851019" cy="1053833"/>
          </a:xfrm>
          <a:prstGeom prst="rect">
            <a:avLst/>
          </a:prstGeom>
        </p:spPr>
      </p:pic>
    </p:spTree>
    <p:extLst>
      <p:ext uri="{BB962C8B-B14F-4D97-AF65-F5344CB8AC3E}">
        <p14:creationId xmlns:p14="http://schemas.microsoft.com/office/powerpoint/2010/main" val="77404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1913290" y="649531"/>
            <a:ext cx="6221894" cy="646331"/>
          </a:xfrm>
          <a:prstGeom prst="rect">
            <a:avLst/>
          </a:prstGeom>
          <a:noFill/>
        </p:spPr>
        <p:txBody>
          <a:bodyPr wrap="square">
            <a:spAutoFit/>
          </a:bodyPr>
          <a:lstStyle/>
          <a:p>
            <a:r>
              <a:rPr lang="en-US" dirty="0"/>
              <a:t/>
            </a:r>
            <a:br>
              <a:rPr lang="en-US" dirty="0"/>
            </a:br>
            <a:endParaRPr lang="en-GB" dirty="0"/>
          </a:p>
        </p:txBody>
      </p:sp>
      <p:sp>
        <p:nvSpPr>
          <p:cNvPr id="5" name="Rectangle 4"/>
          <p:cNvSpPr/>
          <p:nvPr/>
        </p:nvSpPr>
        <p:spPr>
          <a:xfrm>
            <a:off x="300868" y="1692427"/>
            <a:ext cx="2504212" cy="400110"/>
          </a:xfrm>
          <a:prstGeom prst="rect">
            <a:avLst/>
          </a:prstGeom>
        </p:spPr>
        <p:txBody>
          <a:bodyPr wrap="none">
            <a:spAutoFit/>
          </a:bodyPr>
          <a:lstStyle/>
          <a:p>
            <a:r>
              <a:rPr lang="en-US" sz="2000" b="1" dirty="0">
                <a:solidFill>
                  <a:srgbClr val="C00000"/>
                </a:solidFill>
                <a:latin typeface="Proxima Nova"/>
              </a:rPr>
              <a:t>6. Customer care ::</a:t>
            </a:r>
            <a:endParaRPr lang="en-US" sz="2000" b="1" i="0" dirty="0">
              <a:solidFill>
                <a:srgbClr val="C00000"/>
              </a:solidFill>
              <a:effectLst/>
              <a:latin typeface="Proxima Nova"/>
            </a:endParaRPr>
          </a:p>
        </p:txBody>
      </p:sp>
      <p:sp>
        <p:nvSpPr>
          <p:cNvPr id="7" name="Rectangle 6"/>
          <p:cNvSpPr/>
          <p:nvPr/>
        </p:nvSpPr>
        <p:spPr>
          <a:xfrm>
            <a:off x="300868" y="2052034"/>
            <a:ext cx="8272092" cy="3785652"/>
          </a:xfrm>
          <a:prstGeom prst="rect">
            <a:avLst/>
          </a:prstGeom>
        </p:spPr>
        <p:txBody>
          <a:bodyPr wrap="square">
            <a:spAutoFit/>
          </a:bodyPr>
          <a:lstStyle/>
          <a:p>
            <a:r>
              <a:rPr lang="en-US" sz="2400" dirty="0"/>
              <a:t>Customer care is one of those social media skills that combines customer service, people skills and an eye for uncovering opportunities. That’s why developing a social customer care strategy is an integral part of a social media manager’s job description.</a:t>
            </a:r>
          </a:p>
          <a:p>
            <a:r>
              <a:rPr lang="en-US" sz="2400" dirty="0"/>
              <a:t>Our Index shows that 44% of marketers use social data to inform customer experience. Brands also report that 53% of their social strategy is driven by insights from the customer service team. To truly be customer-centric, you must put the voice of the customer (</a:t>
            </a:r>
            <a:r>
              <a:rPr lang="en-US" sz="2400" dirty="0" err="1"/>
              <a:t>VoC</a:t>
            </a:r>
            <a:r>
              <a:rPr lang="en-US" sz="2400" dirty="0"/>
              <a:t>) at the core of your strategy.</a:t>
            </a:r>
          </a:p>
        </p:txBody>
      </p:sp>
    </p:spTree>
    <p:extLst>
      <p:ext uri="{BB962C8B-B14F-4D97-AF65-F5344CB8AC3E}">
        <p14:creationId xmlns:p14="http://schemas.microsoft.com/office/powerpoint/2010/main" val="17980720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656492" y="1839652"/>
            <a:ext cx="7758162" cy="3046988"/>
          </a:xfrm>
          <a:prstGeom prst="rect">
            <a:avLst/>
          </a:prstGeom>
        </p:spPr>
        <p:txBody>
          <a:bodyPr wrap="square">
            <a:spAutoFit/>
          </a:bodyPr>
          <a:lstStyle/>
          <a:p>
            <a:r>
              <a:rPr lang="en-US" sz="2400" b="1" dirty="0">
                <a:solidFill>
                  <a:srgbClr val="C00000"/>
                </a:solidFill>
              </a:rPr>
              <a:t>Resources to enhance your customer care skills</a:t>
            </a:r>
            <a:r>
              <a:rPr lang="ar-EG" sz="2400" b="1" dirty="0">
                <a:solidFill>
                  <a:srgbClr val="C00000"/>
                </a:solidFill>
              </a:rPr>
              <a:t>::</a:t>
            </a:r>
            <a:endParaRPr lang="en-US" sz="2400" b="1" dirty="0">
              <a:solidFill>
                <a:srgbClr val="C00000"/>
              </a:solidFill>
            </a:endParaRPr>
          </a:p>
          <a:p>
            <a:r>
              <a:rPr lang="en-US" sz="2400" b="1" dirty="0">
                <a:solidFill>
                  <a:srgbClr val="C00000"/>
                </a:solidFill>
              </a:rPr>
              <a:t>Relate blog and events: </a:t>
            </a:r>
            <a:r>
              <a:rPr lang="en-US" sz="2400" dirty="0"/>
              <a:t>Check out Relate for consistently great content on relationships, customer service and leadership.</a:t>
            </a:r>
          </a:p>
          <a:p>
            <a:r>
              <a:rPr lang="en-US" sz="2400" b="1" dirty="0">
                <a:solidFill>
                  <a:srgbClr val="C00000"/>
                </a:solidFill>
              </a:rPr>
              <a:t>Podcasts: </a:t>
            </a:r>
            <a:r>
              <a:rPr lang="en-US" sz="2400" dirty="0"/>
              <a:t>Customer care starts with customer understanding. Some of our favorite podcasts on this topic include Hidden Brain, Invisible and What It Means. You can check out our full list of favorite podcasts here.</a:t>
            </a:r>
          </a:p>
        </p:txBody>
      </p:sp>
    </p:spTree>
    <p:extLst>
      <p:ext uri="{BB962C8B-B14F-4D97-AF65-F5344CB8AC3E}">
        <p14:creationId xmlns:p14="http://schemas.microsoft.com/office/powerpoint/2010/main" val="4183181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194553" y="1678045"/>
            <a:ext cx="8326553" cy="4154984"/>
          </a:xfrm>
          <a:prstGeom prst="rect">
            <a:avLst/>
          </a:prstGeom>
        </p:spPr>
        <p:txBody>
          <a:bodyPr wrap="square">
            <a:spAutoFit/>
          </a:bodyPr>
          <a:lstStyle/>
          <a:p>
            <a:r>
              <a:rPr lang="en-US" sz="2400" b="1" dirty="0">
                <a:solidFill>
                  <a:srgbClr val="C00000"/>
                </a:solidFill>
              </a:rPr>
              <a:t>7. Budget Management::</a:t>
            </a:r>
          </a:p>
          <a:p>
            <a:r>
              <a:rPr lang="en-US" sz="2400" dirty="0"/>
              <a:t>As a social media manager, you have to expertly plan and manage funds for various programs including organic and paid media spending. </a:t>
            </a:r>
          </a:p>
          <a:p>
            <a:r>
              <a:rPr lang="en-US" sz="2400" dirty="0"/>
              <a:t>This includes managing the budget for content especially if influencers or brand ambassadors are involved in your project, or if you need to hire freelance professionals. These costs may vary based on where you are located, the size of the influencer’s following and how freelance writers or editors charge their fees. You may have to decide which creator partnerships to prioritize based on available resources and production costs. </a:t>
            </a:r>
          </a:p>
        </p:txBody>
      </p:sp>
    </p:spTree>
    <p:extLst>
      <p:ext uri="{BB962C8B-B14F-4D97-AF65-F5344CB8AC3E}">
        <p14:creationId xmlns:p14="http://schemas.microsoft.com/office/powerpoint/2010/main" val="1644943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00868" y="2204822"/>
            <a:ext cx="8588155" cy="2308324"/>
          </a:xfrm>
          <a:prstGeom prst="rect">
            <a:avLst/>
          </a:prstGeom>
        </p:spPr>
        <p:txBody>
          <a:bodyPr wrap="square">
            <a:spAutoFit/>
          </a:bodyPr>
          <a:lstStyle/>
          <a:p>
            <a:r>
              <a:rPr lang="en-US" sz="2400" dirty="0"/>
              <a:t>To plan and allocate your spending wisely, you need to first thoroughly understand the goals of the project and conduct a social spend audit to compare the expenses from previous months or quarters. </a:t>
            </a:r>
          </a:p>
          <a:p>
            <a:r>
              <a:rPr lang="en-US" sz="2400" dirty="0"/>
              <a:t>This will give you a better idea of which expenses are a one-time spend and which are ongoing.</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973" y="236724"/>
            <a:ext cx="1851019" cy="1053833"/>
          </a:xfrm>
          <a:prstGeom prst="rect">
            <a:avLst/>
          </a:prstGeom>
        </p:spPr>
      </p:pic>
    </p:spTree>
    <p:extLst>
      <p:ext uri="{BB962C8B-B14F-4D97-AF65-F5344CB8AC3E}">
        <p14:creationId xmlns:p14="http://schemas.microsoft.com/office/powerpoint/2010/main" val="1191365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92679" y="1781111"/>
            <a:ext cx="7667140" cy="3046988"/>
          </a:xfrm>
          <a:prstGeom prst="rect">
            <a:avLst/>
          </a:prstGeom>
        </p:spPr>
        <p:txBody>
          <a:bodyPr wrap="square">
            <a:spAutoFit/>
          </a:bodyPr>
          <a:lstStyle/>
          <a:p>
            <a:r>
              <a:rPr lang="en-US" sz="2400" dirty="0"/>
              <a:t>Social is a career path of lifelong learning, whether it’s your first social media manager role or you’re already a pro. </a:t>
            </a:r>
          </a:p>
          <a:p>
            <a:endParaRPr lang="en-US" sz="2400" dirty="0"/>
          </a:p>
          <a:p>
            <a:r>
              <a:rPr lang="en-US" sz="2400" dirty="0"/>
              <a:t>Continuing to hone your social media skills will benefit you at every stage of your career. For example, if you’re already highly organized and efficient, you can spend time developing other skills such as building your personal brand, or preparing to move into people management. </a:t>
            </a:r>
          </a:p>
        </p:txBody>
      </p:sp>
      <p:sp>
        <p:nvSpPr>
          <p:cNvPr id="7" name="Rectangle 6"/>
          <p:cNvSpPr/>
          <p:nvPr/>
        </p:nvSpPr>
        <p:spPr>
          <a:xfrm>
            <a:off x="2843577" y="981944"/>
            <a:ext cx="5894562" cy="400110"/>
          </a:xfrm>
          <a:prstGeom prst="rect">
            <a:avLst/>
          </a:prstGeom>
        </p:spPr>
        <p:txBody>
          <a:bodyPr wrap="none">
            <a:spAutoFit/>
          </a:bodyPr>
          <a:lstStyle/>
          <a:p>
            <a:r>
              <a:rPr lang="en-US" sz="2000" b="1" dirty="0"/>
              <a:t>Build your social media skills to transform your career</a:t>
            </a:r>
          </a:p>
        </p:txBody>
      </p:sp>
      <p:pic>
        <p:nvPicPr>
          <p:cNvPr id="2" name="Picture 1">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1837" y="455027"/>
            <a:ext cx="1851019" cy="1053833"/>
          </a:xfrm>
          <a:prstGeom prst="rect">
            <a:avLst/>
          </a:prstGeom>
        </p:spPr>
      </p:pic>
    </p:spTree>
    <p:extLst>
      <p:ext uri="{BB962C8B-B14F-4D97-AF65-F5344CB8AC3E}">
        <p14:creationId xmlns:p14="http://schemas.microsoft.com/office/powerpoint/2010/main" val="2604092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p:cNvSpPr/>
          <p:nvPr/>
        </p:nvSpPr>
        <p:spPr>
          <a:xfrm>
            <a:off x="225411" y="2099916"/>
            <a:ext cx="8528371" cy="2677656"/>
          </a:xfrm>
          <a:prstGeom prst="rect">
            <a:avLst/>
          </a:prstGeom>
        </p:spPr>
        <p:txBody>
          <a:bodyPr wrap="square">
            <a:spAutoFit/>
          </a:bodyPr>
          <a:lstStyle/>
          <a:p>
            <a:r>
              <a:rPr lang="en-US" sz="2400" dirty="0"/>
              <a:t>Mastery within an area of social media might open the door to your next career move. </a:t>
            </a:r>
          </a:p>
          <a:p>
            <a:r>
              <a:rPr lang="en-US" sz="2400" dirty="0"/>
              <a:t>If you’re phenomenal at data analysis, perhaps you’d make a great social strategist. </a:t>
            </a:r>
          </a:p>
          <a:p>
            <a:r>
              <a:rPr lang="en-US" sz="2400" dirty="0"/>
              <a:t>if audience research and connection are your forte, you might be an incredible community manager. </a:t>
            </a:r>
          </a:p>
          <a:p>
            <a:r>
              <a:rPr lang="en-US" sz="2400" dirty="0"/>
              <a:t>Whatever your social media skills are, there is always room to grow.</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5411" y="160338"/>
            <a:ext cx="1851019" cy="1305645"/>
          </a:xfrm>
          <a:prstGeom prst="rect">
            <a:avLst/>
          </a:prstGeom>
        </p:spPr>
      </p:pic>
    </p:spTree>
    <p:extLst>
      <p:ext uri="{BB962C8B-B14F-4D97-AF65-F5344CB8AC3E}">
        <p14:creationId xmlns:p14="http://schemas.microsoft.com/office/powerpoint/2010/main" val="168170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7434"/>
            <a:ext cx="1851019" cy="1305645"/>
          </a:xfrm>
          <a:prstGeom prst="rect">
            <a:avLst/>
          </a:prstGeom>
        </p:spPr>
      </p:pic>
      <p:sp>
        <p:nvSpPr>
          <p:cNvPr id="2" name="Rectangle 1"/>
          <p:cNvSpPr/>
          <p:nvPr/>
        </p:nvSpPr>
        <p:spPr>
          <a:xfrm>
            <a:off x="1326991" y="1256506"/>
            <a:ext cx="8277293" cy="461665"/>
          </a:xfrm>
          <a:prstGeom prst="rect">
            <a:avLst/>
          </a:prstGeom>
        </p:spPr>
        <p:txBody>
          <a:bodyPr wrap="square">
            <a:spAutoFit/>
          </a:bodyPr>
          <a:lstStyle/>
          <a:p>
            <a:r>
              <a:rPr lang="en-US" sz="2400" b="1" dirty="0"/>
              <a:t>The Role of Artificial Intelligence in Social Media Management</a:t>
            </a:r>
          </a:p>
        </p:txBody>
      </p:sp>
      <p:graphicFrame>
        <p:nvGraphicFramePr>
          <p:cNvPr id="6" name="Table 5"/>
          <p:cNvGraphicFramePr>
            <a:graphicFrameLocks noGrp="1"/>
          </p:cNvGraphicFramePr>
          <p:nvPr>
            <p:extLst>
              <p:ext uri="{D42A27DB-BD31-4B8C-83A1-F6EECF244321}">
                <p14:modId xmlns:p14="http://schemas.microsoft.com/office/powerpoint/2010/main" val="1551127772"/>
              </p:ext>
            </p:extLst>
          </p:nvPr>
        </p:nvGraphicFramePr>
        <p:xfrm>
          <a:off x="756138" y="2204824"/>
          <a:ext cx="7587528" cy="3396670"/>
        </p:xfrm>
        <a:graphic>
          <a:graphicData uri="http://schemas.openxmlformats.org/drawingml/2006/table">
            <a:tbl>
              <a:tblPr/>
              <a:tblGrid>
                <a:gridCol w="2529176">
                  <a:extLst>
                    <a:ext uri="{9D8B030D-6E8A-4147-A177-3AD203B41FA5}">
                      <a16:colId xmlns:a16="http://schemas.microsoft.com/office/drawing/2014/main" xmlns="" val="2718715620"/>
                    </a:ext>
                  </a:extLst>
                </a:gridCol>
                <a:gridCol w="2529176">
                  <a:extLst>
                    <a:ext uri="{9D8B030D-6E8A-4147-A177-3AD203B41FA5}">
                      <a16:colId xmlns:a16="http://schemas.microsoft.com/office/drawing/2014/main" xmlns="" val="2462671220"/>
                    </a:ext>
                  </a:extLst>
                </a:gridCol>
                <a:gridCol w="2529176">
                  <a:extLst>
                    <a:ext uri="{9D8B030D-6E8A-4147-A177-3AD203B41FA5}">
                      <a16:colId xmlns:a16="http://schemas.microsoft.com/office/drawing/2014/main" xmlns="" val="1648780416"/>
                    </a:ext>
                  </a:extLst>
                </a:gridCol>
              </a:tblGrid>
              <a:tr h="468506">
                <a:tc>
                  <a:txBody>
                    <a:bodyPr/>
                    <a:lstStyle/>
                    <a:p>
                      <a:r>
                        <a:rPr lang="en-US" b="1" dirty="0"/>
                        <a:t>Function</a:t>
                      </a:r>
                    </a:p>
                  </a:txBody>
                  <a:tcPr anchor="ctr">
                    <a:lnL>
                      <a:noFill/>
                    </a:lnL>
                    <a:lnR>
                      <a:noFill/>
                    </a:lnR>
                    <a:lnT>
                      <a:noFill/>
                    </a:lnT>
                    <a:lnB>
                      <a:noFill/>
                    </a:lnB>
                  </a:tcPr>
                </a:tc>
                <a:tc>
                  <a:txBody>
                    <a:bodyPr/>
                    <a:lstStyle/>
                    <a:p>
                      <a:r>
                        <a:rPr lang="en-US" b="1" dirty="0"/>
                        <a:t>AI Application</a:t>
                      </a:r>
                    </a:p>
                  </a:txBody>
                  <a:tcPr anchor="ctr">
                    <a:lnL>
                      <a:noFill/>
                    </a:lnL>
                    <a:lnR>
                      <a:noFill/>
                    </a:lnR>
                    <a:lnT>
                      <a:noFill/>
                    </a:lnT>
                    <a:lnB>
                      <a:noFill/>
                    </a:lnB>
                  </a:tcPr>
                </a:tc>
                <a:tc>
                  <a:txBody>
                    <a:bodyPr/>
                    <a:lstStyle/>
                    <a:p>
                      <a:r>
                        <a:rPr lang="en-US" b="1" dirty="0"/>
                        <a:t>Example Tools</a:t>
                      </a:r>
                    </a:p>
                  </a:txBody>
                  <a:tcPr anchor="ctr">
                    <a:lnL>
                      <a:noFill/>
                    </a:lnL>
                    <a:lnR>
                      <a:noFill/>
                    </a:lnR>
                    <a:lnT>
                      <a:noFill/>
                    </a:lnT>
                    <a:lnB>
                      <a:noFill/>
                    </a:lnB>
                  </a:tcPr>
                </a:tc>
                <a:extLst>
                  <a:ext uri="{0D108BD9-81ED-4DB2-BD59-A6C34878D82A}">
                    <a16:rowId xmlns:a16="http://schemas.microsoft.com/office/drawing/2014/main" xmlns="" val="541692055"/>
                  </a:ext>
                </a:extLst>
              </a:tr>
              <a:tr h="819886">
                <a:tc>
                  <a:txBody>
                    <a:bodyPr/>
                    <a:lstStyle/>
                    <a:p>
                      <a:r>
                        <a:rPr lang="en-US"/>
                        <a:t>Content Creation</a:t>
                      </a:r>
                    </a:p>
                  </a:txBody>
                  <a:tcPr anchor="ctr">
                    <a:lnL>
                      <a:noFill/>
                    </a:lnL>
                    <a:lnR>
                      <a:noFill/>
                    </a:lnR>
                    <a:lnT>
                      <a:noFill/>
                    </a:lnT>
                    <a:lnB>
                      <a:noFill/>
                    </a:lnB>
                  </a:tcPr>
                </a:tc>
                <a:tc>
                  <a:txBody>
                    <a:bodyPr/>
                    <a:lstStyle/>
                    <a:p>
                      <a:r>
                        <a:rPr lang="en-US"/>
                        <a:t>AI copywriting &amp; image generation</a:t>
                      </a:r>
                    </a:p>
                  </a:txBody>
                  <a:tcPr anchor="ctr">
                    <a:lnL>
                      <a:noFill/>
                    </a:lnL>
                    <a:lnR>
                      <a:noFill/>
                    </a:lnR>
                    <a:lnT>
                      <a:noFill/>
                    </a:lnT>
                    <a:lnB>
                      <a:noFill/>
                    </a:lnB>
                  </a:tcPr>
                </a:tc>
                <a:tc>
                  <a:txBody>
                    <a:bodyPr/>
                    <a:lstStyle/>
                    <a:p>
                      <a:r>
                        <a:rPr lang="en-US"/>
                        <a:t>ChatGPT, Jasper, DALL·E</a:t>
                      </a:r>
                    </a:p>
                  </a:txBody>
                  <a:tcPr anchor="ctr">
                    <a:lnL>
                      <a:noFill/>
                    </a:lnL>
                    <a:lnR>
                      <a:noFill/>
                    </a:lnR>
                    <a:lnT>
                      <a:noFill/>
                    </a:lnT>
                    <a:lnB>
                      <a:noFill/>
                    </a:lnB>
                  </a:tcPr>
                </a:tc>
                <a:extLst>
                  <a:ext uri="{0D108BD9-81ED-4DB2-BD59-A6C34878D82A}">
                    <a16:rowId xmlns:a16="http://schemas.microsoft.com/office/drawing/2014/main" xmlns="" val="940638285"/>
                  </a:ext>
                </a:extLst>
              </a:tr>
              <a:tr h="468506">
                <a:tc>
                  <a:txBody>
                    <a:bodyPr/>
                    <a:lstStyle/>
                    <a:p>
                      <a:r>
                        <a:rPr lang="en-US"/>
                        <a:t>Scheduling &amp; Posting</a:t>
                      </a:r>
                    </a:p>
                  </a:txBody>
                  <a:tcPr anchor="ctr">
                    <a:lnL>
                      <a:noFill/>
                    </a:lnL>
                    <a:lnR>
                      <a:noFill/>
                    </a:lnR>
                    <a:lnT>
                      <a:noFill/>
                    </a:lnT>
                    <a:lnB>
                      <a:noFill/>
                    </a:lnB>
                  </a:tcPr>
                </a:tc>
                <a:tc>
                  <a:txBody>
                    <a:bodyPr/>
                    <a:lstStyle/>
                    <a:p>
                      <a:r>
                        <a:rPr lang="en-US"/>
                        <a:t>Automated planning</a:t>
                      </a:r>
                    </a:p>
                  </a:txBody>
                  <a:tcPr anchor="ctr">
                    <a:lnL>
                      <a:noFill/>
                    </a:lnL>
                    <a:lnR>
                      <a:noFill/>
                    </a:lnR>
                    <a:lnT>
                      <a:noFill/>
                    </a:lnT>
                    <a:lnB>
                      <a:noFill/>
                    </a:lnB>
                  </a:tcPr>
                </a:tc>
                <a:tc>
                  <a:txBody>
                    <a:bodyPr/>
                    <a:lstStyle/>
                    <a:p>
                      <a:r>
                        <a:rPr lang="en-US"/>
                        <a:t>Buffer, Hootsuite</a:t>
                      </a:r>
                    </a:p>
                  </a:txBody>
                  <a:tcPr anchor="ctr">
                    <a:lnL>
                      <a:noFill/>
                    </a:lnL>
                    <a:lnR>
                      <a:noFill/>
                    </a:lnR>
                    <a:lnT>
                      <a:noFill/>
                    </a:lnT>
                    <a:lnB>
                      <a:noFill/>
                    </a:lnB>
                  </a:tcPr>
                </a:tc>
                <a:extLst>
                  <a:ext uri="{0D108BD9-81ED-4DB2-BD59-A6C34878D82A}">
                    <a16:rowId xmlns:a16="http://schemas.microsoft.com/office/drawing/2014/main" xmlns="" val="2065521324"/>
                  </a:ext>
                </a:extLst>
              </a:tr>
              <a:tr h="819886">
                <a:tc>
                  <a:txBody>
                    <a:bodyPr/>
                    <a:lstStyle/>
                    <a:p>
                      <a:r>
                        <a:rPr lang="en-US"/>
                        <a:t>Analytics</a:t>
                      </a:r>
                    </a:p>
                  </a:txBody>
                  <a:tcPr anchor="ctr">
                    <a:lnL>
                      <a:noFill/>
                    </a:lnL>
                    <a:lnR>
                      <a:noFill/>
                    </a:lnR>
                    <a:lnT>
                      <a:noFill/>
                    </a:lnT>
                    <a:lnB>
                      <a:noFill/>
                    </a:lnB>
                  </a:tcPr>
                </a:tc>
                <a:tc>
                  <a:txBody>
                    <a:bodyPr/>
                    <a:lstStyle/>
                    <a:p>
                      <a:r>
                        <a:rPr lang="en-US" dirty="0"/>
                        <a:t>Sentiment analysis &amp; trend forecasting</a:t>
                      </a:r>
                    </a:p>
                  </a:txBody>
                  <a:tcPr anchor="ctr">
                    <a:lnL>
                      <a:noFill/>
                    </a:lnL>
                    <a:lnR>
                      <a:noFill/>
                    </a:lnR>
                    <a:lnT>
                      <a:noFill/>
                    </a:lnT>
                    <a:lnB>
                      <a:noFill/>
                    </a:lnB>
                  </a:tcPr>
                </a:tc>
                <a:tc>
                  <a:txBody>
                    <a:bodyPr/>
                    <a:lstStyle/>
                    <a:p>
                      <a:r>
                        <a:rPr lang="en-US"/>
                        <a:t>Sprout Social, Brandwatch</a:t>
                      </a:r>
                    </a:p>
                  </a:txBody>
                  <a:tcPr anchor="ctr">
                    <a:lnL>
                      <a:noFill/>
                    </a:lnL>
                    <a:lnR>
                      <a:noFill/>
                    </a:lnR>
                    <a:lnT>
                      <a:noFill/>
                    </a:lnT>
                    <a:lnB>
                      <a:noFill/>
                    </a:lnB>
                  </a:tcPr>
                </a:tc>
                <a:extLst>
                  <a:ext uri="{0D108BD9-81ED-4DB2-BD59-A6C34878D82A}">
                    <a16:rowId xmlns:a16="http://schemas.microsoft.com/office/drawing/2014/main" xmlns="" val="4121068737"/>
                  </a:ext>
                </a:extLst>
              </a:tr>
              <a:tr h="819886">
                <a:tc>
                  <a:txBody>
                    <a:bodyPr/>
                    <a:lstStyle/>
                    <a:p>
                      <a:r>
                        <a:rPr lang="en-US"/>
                        <a:t>Customer Support</a:t>
                      </a:r>
                    </a:p>
                  </a:txBody>
                  <a:tcPr anchor="ctr">
                    <a:lnL>
                      <a:noFill/>
                    </a:lnL>
                    <a:lnR>
                      <a:noFill/>
                    </a:lnR>
                    <a:lnT>
                      <a:noFill/>
                    </a:lnT>
                    <a:lnB>
                      <a:noFill/>
                    </a:lnB>
                  </a:tcPr>
                </a:tc>
                <a:tc>
                  <a:txBody>
                    <a:bodyPr/>
                    <a:lstStyle/>
                    <a:p>
                      <a:r>
                        <a:rPr lang="en-US"/>
                        <a:t>Chatbots and smart replies</a:t>
                      </a:r>
                    </a:p>
                  </a:txBody>
                  <a:tcPr anchor="ctr">
                    <a:lnL>
                      <a:noFill/>
                    </a:lnL>
                    <a:lnR>
                      <a:noFill/>
                    </a:lnR>
                    <a:lnT>
                      <a:noFill/>
                    </a:lnT>
                    <a:lnB>
                      <a:noFill/>
                    </a:lnB>
                  </a:tcPr>
                </a:tc>
                <a:tc>
                  <a:txBody>
                    <a:bodyPr/>
                    <a:lstStyle/>
                    <a:p>
                      <a:r>
                        <a:rPr lang="en-US" dirty="0"/>
                        <a:t>Intercom, </a:t>
                      </a:r>
                      <a:r>
                        <a:rPr lang="en-US" dirty="0" err="1"/>
                        <a:t>ManyChat</a:t>
                      </a:r>
                      <a:endParaRPr lang="en-US" dirty="0"/>
                    </a:p>
                  </a:txBody>
                  <a:tcPr anchor="ctr">
                    <a:lnL>
                      <a:noFill/>
                    </a:lnL>
                    <a:lnR>
                      <a:noFill/>
                    </a:lnR>
                    <a:lnT>
                      <a:noFill/>
                    </a:lnT>
                    <a:lnB>
                      <a:noFill/>
                    </a:lnB>
                  </a:tcPr>
                </a:tc>
                <a:extLst>
                  <a:ext uri="{0D108BD9-81ED-4DB2-BD59-A6C34878D82A}">
                    <a16:rowId xmlns:a16="http://schemas.microsoft.com/office/drawing/2014/main" xmlns="" val="3246811834"/>
                  </a:ext>
                </a:extLst>
              </a:tr>
            </a:tbl>
          </a:graphicData>
        </a:graphic>
      </p:graphicFrame>
    </p:spTree>
    <p:extLst>
      <p:ext uri="{BB962C8B-B14F-4D97-AF65-F5344CB8AC3E}">
        <p14:creationId xmlns:p14="http://schemas.microsoft.com/office/powerpoint/2010/main" val="28908955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5575" y="428627"/>
            <a:ext cx="1851019" cy="1305645"/>
          </a:xfrm>
          <a:prstGeom prst="rect">
            <a:avLst/>
          </a:prstGeom>
        </p:spPr>
      </p:pic>
      <p:sp>
        <p:nvSpPr>
          <p:cNvPr id="2" name="Rectangle 1"/>
          <p:cNvSpPr/>
          <p:nvPr/>
        </p:nvSpPr>
        <p:spPr>
          <a:xfrm>
            <a:off x="523664" y="1806232"/>
            <a:ext cx="7028361" cy="3970318"/>
          </a:xfrm>
          <a:prstGeom prst="rect">
            <a:avLst/>
          </a:prstGeom>
        </p:spPr>
        <p:txBody>
          <a:bodyPr wrap="square">
            <a:spAutoFit/>
          </a:bodyPr>
          <a:lstStyle/>
          <a:p>
            <a:r>
              <a:rPr lang="en-US" b="1" dirty="0"/>
              <a:t>Benefits of Using AI</a:t>
            </a:r>
            <a:r>
              <a:rPr lang="ar-EG" b="1" dirty="0"/>
              <a:t>::</a:t>
            </a:r>
          </a:p>
          <a:p>
            <a:endParaRPr lang="en-US" b="1" dirty="0"/>
          </a:p>
          <a:p>
            <a:pPr marL="285750" indent="-285750">
              <a:buFont typeface="Arial" panose="020B0604020202020204" pitchFamily="34" charset="0"/>
              <a:buChar char="•"/>
            </a:pPr>
            <a:r>
              <a:rPr lang="en-US" dirty="0"/>
              <a:t>Saves time and resources</a:t>
            </a:r>
            <a:r>
              <a:rPr lang="ar-EG" dirty="0"/>
              <a:t>.</a:t>
            </a:r>
          </a:p>
          <a:p>
            <a:pPr marL="285750" indent="-285750">
              <a:buFont typeface="Arial" panose="020B0604020202020204" pitchFamily="34" charset="0"/>
              <a:buChar char="•"/>
            </a:pPr>
            <a:r>
              <a:rPr lang="en-US" dirty="0"/>
              <a:t>Enhances personalization</a:t>
            </a:r>
            <a:r>
              <a:rPr lang="ar-EG" dirty="0"/>
              <a:t>.</a:t>
            </a:r>
          </a:p>
          <a:p>
            <a:pPr marL="285750" indent="-285750">
              <a:buFont typeface="Arial" panose="020B0604020202020204" pitchFamily="34" charset="0"/>
              <a:buChar char="•"/>
            </a:pPr>
            <a:r>
              <a:rPr lang="en-US" dirty="0"/>
              <a:t>Improves decision-making with data</a:t>
            </a:r>
            <a:r>
              <a:rPr lang="ar-EG" dirty="0"/>
              <a:t>.</a:t>
            </a:r>
          </a:p>
          <a:p>
            <a:pPr marL="285750" indent="-285750">
              <a:buFont typeface="Arial" panose="020B0604020202020204" pitchFamily="34" charset="0"/>
              <a:buChar char="•"/>
            </a:pPr>
            <a:r>
              <a:rPr lang="en-US" dirty="0"/>
              <a:t>Increases content relevance</a:t>
            </a:r>
            <a:r>
              <a:rPr lang="ar-EG" dirty="0"/>
              <a:t>.</a:t>
            </a:r>
          </a:p>
          <a:p>
            <a:pPr marL="285750" indent="-285750">
              <a:buFont typeface="Arial" panose="020B0604020202020204" pitchFamily="34" charset="0"/>
              <a:buChar char="•"/>
            </a:pPr>
            <a:r>
              <a:rPr lang="en-US" dirty="0"/>
              <a:t>Enables real-time engagement</a:t>
            </a:r>
            <a:r>
              <a:rPr lang="ar-EG" dirty="0"/>
              <a:t>.</a:t>
            </a:r>
          </a:p>
          <a:p>
            <a:r>
              <a:rPr lang="en-US" b="1" dirty="0"/>
              <a:t>Challenges and Ethical Considerations</a:t>
            </a:r>
            <a:r>
              <a:rPr lang="ar-EG" b="1" dirty="0"/>
              <a:t>::</a:t>
            </a:r>
          </a:p>
          <a:p>
            <a:endParaRPr lang="en-US" b="1" dirty="0"/>
          </a:p>
          <a:p>
            <a:pPr marL="285750" indent="-285750">
              <a:buFont typeface="Arial" panose="020B0604020202020204" pitchFamily="34" charset="0"/>
              <a:buChar char="•"/>
            </a:pPr>
            <a:r>
              <a:rPr lang="en-US" dirty="0"/>
              <a:t>Data privacy and user consent</a:t>
            </a:r>
          </a:p>
          <a:p>
            <a:pPr marL="285750" indent="-285750">
              <a:buFont typeface="Arial" panose="020B0604020202020204" pitchFamily="34" charset="0"/>
              <a:buChar char="•"/>
            </a:pPr>
            <a:r>
              <a:rPr lang="en-US" dirty="0"/>
              <a:t>Over-reliance on automation</a:t>
            </a:r>
          </a:p>
          <a:p>
            <a:pPr marL="285750" indent="-285750">
              <a:buFont typeface="Arial" panose="020B0604020202020204" pitchFamily="34" charset="0"/>
              <a:buChar char="•"/>
            </a:pPr>
            <a:r>
              <a:rPr lang="en-US" dirty="0"/>
              <a:t>Risk of generic or biased content</a:t>
            </a:r>
          </a:p>
          <a:p>
            <a:pPr marL="285750" indent="-285750">
              <a:buFont typeface="Arial" panose="020B0604020202020204" pitchFamily="34" charset="0"/>
              <a:buChar char="•"/>
            </a:pPr>
            <a:r>
              <a:rPr lang="en-US" dirty="0"/>
              <a:t>Maintaining the human touch in communication</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937070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FC96313-0ED0-4641-80C0-839BE65AE2C0}">
  <ds:schemaRefs>
    <ds:schemaRef ds:uri="http://schemas.microsoft.com/sharepoint/v3/contenttype/forms"/>
  </ds:schemaRefs>
</ds:datastoreItem>
</file>

<file path=customXml/itemProps2.xml><?xml version="1.0" encoding="utf-8"?>
<ds:datastoreItem xmlns:ds="http://schemas.openxmlformats.org/officeDocument/2006/customXml" ds:itemID="{AA0A3F02-3D91-4B5D-B406-375540398D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FFBF9BE-CFBD-405D-8F2A-3D983A864866}">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d13aca44-ef33-4cf4-9980-7f0b00e6eeb9"/>
    <ds:schemaRef ds:uri="http://schemas.microsoft.com/office/infopath/2007/PartnerControls"/>
    <ds:schemaRef ds:uri="http://purl.org/dc/elements/1.1/"/>
    <ds:schemaRef ds:uri="49100919-8a76-4266-be0c-7dc583902cb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12295</TotalTime>
  <Words>2372</Words>
  <Application>Microsoft Office PowerPoint</Application>
  <PresentationFormat>Custom</PresentationFormat>
  <Paragraphs>176</Paragraphs>
  <Slides>42</Slides>
  <Notes>1</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admin2</cp:lastModifiedBy>
  <cp:revision>335</cp:revision>
  <dcterms:created xsi:type="dcterms:W3CDTF">2021-08-03T13:03:26Z</dcterms:created>
  <dcterms:modified xsi:type="dcterms:W3CDTF">2026-04-12T22:34:58Z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