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4.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1.xml" ContentType="application/vnd.openxmlformats-officedocument.presentationml.slide+xml"/>
  <Override PartName="/ppt/slides/slide32.xml" ContentType="application/vnd.openxmlformats-officedocument.presentationml.slide+xml"/>
  <Override PartName="/ppt/slides/slide34.xml" ContentType="application/vnd.openxmlformats-officedocument.presentationml.slide+xml"/>
  <Override PartName="/ppt/slides/slide23.xml" ContentType="application/vnd.openxmlformats-officedocument.presentationml.slide+xml"/>
  <Override PartName="/ppt/slides/slide40.xml" ContentType="application/vnd.openxmlformats-officedocument.presentationml.slide+xml"/>
  <Override PartName="/ppt/slides/slide33.xml" ContentType="application/vnd.openxmlformats-officedocument.presentationml.slide+xml"/>
  <Override PartName="/ppt/slides/slide39.xml" ContentType="application/vnd.openxmlformats-officedocument.presentationml.slide+xml"/>
  <Override PartName="/ppt/slides/slide37.xml" ContentType="application/vnd.openxmlformats-officedocument.presentationml.slide+xml"/>
  <Override PartName="/ppt/slides/slide35.xml" ContentType="application/vnd.openxmlformats-officedocument.presentationml.slide+xml"/>
  <Override PartName="/ppt/slides/slide38.xml" ContentType="application/vnd.openxmlformats-officedocument.presentationml.slide+xml"/>
  <Override PartName="/ppt/slides/slide3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1.xml" ContentType="application/vnd.openxmlformats-officedocument.presentationml.notesSlide+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6.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23.xml" ContentType="application/vnd.openxmlformats-officedocument.presentationml.notesSlide+xml"/>
  <Override PartName="/ppt/notesSlides/notesSlide15.xml" ContentType="application/vnd.openxmlformats-officedocument.presentationml.notesSlide+xml"/>
  <Override PartName="/ppt/notesSlides/notesSlide22.xml" ContentType="application/vnd.openxmlformats-officedocument.presentationml.notesSlide+xml"/>
  <Override PartName="/ppt/notesSlides/notesSlide17.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18.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03" r:id="rId2"/>
    <p:sldId id="271" r:id="rId3"/>
    <p:sldId id="313" r:id="rId4"/>
    <p:sldId id="350" r:id="rId5"/>
    <p:sldId id="387" r:id="rId6"/>
    <p:sldId id="352" r:id="rId7"/>
    <p:sldId id="351" r:id="rId8"/>
    <p:sldId id="353" r:id="rId9"/>
    <p:sldId id="354" r:id="rId10"/>
    <p:sldId id="388" r:id="rId11"/>
    <p:sldId id="389" r:id="rId12"/>
    <p:sldId id="390" r:id="rId13"/>
    <p:sldId id="391" r:id="rId14"/>
    <p:sldId id="355" r:id="rId15"/>
    <p:sldId id="356" r:id="rId16"/>
    <p:sldId id="357" r:id="rId17"/>
    <p:sldId id="358" r:id="rId18"/>
    <p:sldId id="361" r:id="rId19"/>
    <p:sldId id="360" r:id="rId20"/>
    <p:sldId id="362" r:id="rId21"/>
    <p:sldId id="363" r:id="rId22"/>
    <p:sldId id="366" r:id="rId23"/>
    <p:sldId id="364" r:id="rId24"/>
    <p:sldId id="365" r:id="rId25"/>
    <p:sldId id="367" r:id="rId26"/>
    <p:sldId id="370" r:id="rId27"/>
    <p:sldId id="371" r:id="rId28"/>
    <p:sldId id="372" r:id="rId29"/>
    <p:sldId id="373" r:id="rId30"/>
    <p:sldId id="374" r:id="rId31"/>
    <p:sldId id="377" r:id="rId32"/>
    <p:sldId id="378" r:id="rId33"/>
    <p:sldId id="392" r:id="rId34"/>
    <p:sldId id="393" r:id="rId35"/>
    <p:sldId id="379" r:id="rId36"/>
    <p:sldId id="380" r:id="rId37"/>
    <p:sldId id="381" r:id="rId38"/>
    <p:sldId id="394" r:id="rId39"/>
    <p:sldId id="386" r:id="rId40"/>
    <p:sldId id="395"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350"/>
            <p14:sldId id="387"/>
            <p14:sldId id="352"/>
            <p14:sldId id="351"/>
            <p14:sldId id="353"/>
            <p14:sldId id="354"/>
            <p14:sldId id="388"/>
            <p14:sldId id="389"/>
            <p14:sldId id="390"/>
            <p14:sldId id="391"/>
            <p14:sldId id="355"/>
            <p14:sldId id="356"/>
            <p14:sldId id="357"/>
            <p14:sldId id="358"/>
            <p14:sldId id="361"/>
            <p14:sldId id="360"/>
            <p14:sldId id="362"/>
            <p14:sldId id="363"/>
            <p14:sldId id="366"/>
            <p14:sldId id="364"/>
            <p14:sldId id="365"/>
            <p14:sldId id="367"/>
            <p14:sldId id="370"/>
            <p14:sldId id="371"/>
            <p14:sldId id="372"/>
            <p14:sldId id="373"/>
            <p14:sldId id="374"/>
            <p14:sldId id="377"/>
            <p14:sldId id="378"/>
            <p14:sldId id="392"/>
            <p14:sldId id="393"/>
            <p14:sldId id="379"/>
            <p14:sldId id="380"/>
            <p14:sldId id="381"/>
            <p14:sldId id="394"/>
            <p14:sldId id="386"/>
            <p14:sldId id="395"/>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60" d="100"/>
          <a:sy n="60" d="100"/>
        </p:scale>
        <p:origin x="-996" y="-192"/>
      </p:cViewPr>
      <p:guideLst>
        <p:guide orient="horz" pos="2160"/>
        <p:guide pos="3840"/>
      </p:guideLst>
    </p:cSldViewPr>
  </p:slideViewPr>
  <p:notesTextViewPr>
    <p:cViewPr>
      <p:scale>
        <a:sx n="1" d="1"/>
        <a:sy n="1" d="1"/>
      </p:scale>
      <p:origin x="0" y="0"/>
    </p:cViewPr>
  </p:notesTextViewPr>
  <p:sorterViewPr>
    <p:cViewPr>
      <p:scale>
        <a:sx n="100" d="100"/>
        <a:sy n="100" d="100"/>
      </p:scale>
      <p:origin x="0" y="3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27</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28</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29</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34</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36</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37</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38</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39</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7859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5/23/2025</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8.jp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8.jp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8.jp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8.jp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8.jp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8.jp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8.jp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8.jp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8.jp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8.jp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8.jpg"/></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2.png"/><Relationship Id="rId2" Type="http://schemas.openxmlformats.org/officeDocument/2006/relationships/image" Target="../media/image10.jpeg"/><Relationship Id="rId1" Type="http://schemas.openxmlformats.org/officeDocument/2006/relationships/slideLayout" Target="../slideLayouts/slideLayout15.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071000" y="3428274"/>
            <a:ext cx="4144083" cy="646331"/>
          </a:xfrm>
          <a:prstGeom prst="rect">
            <a:avLst/>
          </a:prstGeom>
          <a:noFill/>
        </p:spPr>
        <p:txBody>
          <a:bodyPr wrap="none" rtlCol="0">
            <a:spAutoFit/>
          </a:bodyPr>
          <a:lstStyle/>
          <a:p>
            <a:pPr algn="ctr"/>
            <a:r>
              <a:rPr lang="ar-EG" sz="3600" b="1" dirty="0">
                <a:solidFill>
                  <a:srgbClr val="00B0F0"/>
                </a:solidFill>
                <a:latin typeface="Times New Roman" panose="02020603050405020304" pitchFamily="18" charset="0"/>
                <a:cs typeface="Times New Roman" panose="02020603050405020304" pitchFamily="18" charset="0"/>
              </a:rPr>
              <a:t>نظريات الإعلان والتسويق </a:t>
            </a: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2</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7569783" y="4802552"/>
            <a:ext cx="119955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MKT </a:t>
            </a:r>
            <a:r>
              <a:rPr lang="en-US" sz="2000" dirty="0" smtClean="0">
                <a:latin typeface="Times New Roman" panose="02020603050405020304" pitchFamily="18" charset="0"/>
                <a:cs typeface="Times New Roman" panose="02020603050405020304" pitchFamily="18" charset="0"/>
              </a:rPr>
              <a:t>122</a:t>
            </a:r>
            <a:endParaRPr lang="en-US" sz="2000" dirty="0">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8C520B7F-7764-8B81-C7C7-A7440DA2CCAF}"/>
              </a:ext>
            </a:extLst>
          </p:cNvPr>
          <p:cNvSpPr txBox="1"/>
          <p:nvPr/>
        </p:nvSpPr>
        <p:spPr>
          <a:xfrm>
            <a:off x="-541055" y="6263830"/>
            <a:ext cx="3312390" cy="461665"/>
          </a:xfrm>
          <a:prstGeom prst="rect">
            <a:avLst/>
          </a:prstGeom>
          <a:noFill/>
        </p:spPr>
        <p:txBody>
          <a:bodyPr wrap="square" rtlCol="0">
            <a:spAutoFit/>
          </a:bodyPr>
          <a:lstStyle/>
          <a:p>
            <a:pPr algn="ctr"/>
            <a:r>
              <a:rPr lang="ar-EG" sz="2400" b="1" dirty="0" smtClean="0">
                <a:solidFill>
                  <a:srgbClr val="00B0F0"/>
                </a:solidFill>
                <a:latin typeface="Times New Roman" panose="02020603050405020304" pitchFamily="18" charset="0"/>
                <a:cs typeface="Times New Roman" panose="02020603050405020304" pitchFamily="18" charset="0"/>
              </a:rPr>
              <a:t>د. معتز نبيل </a:t>
            </a:r>
            <a:endParaRPr lang="ar-EG" sz="2400" b="1" dirty="0">
              <a:solidFill>
                <a:srgbClr val="00B0F0"/>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8F2D6F91-78DB-C333-FFAC-FF52CB9F2DF3}"/>
              </a:ext>
            </a:extLst>
          </p:cNvPr>
          <p:cNvSpPr txBox="1"/>
          <p:nvPr/>
        </p:nvSpPr>
        <p:spPr>
          <a:xfrm>
            <a:off x="-1328092" y="5830966"/>
            <a:ext cx="4886463" cy="461665"/>
          </a:xfrm>
          <a:prstGeom prst="rect">
            <a:avLst/>
          </a:prstGeom>
          <a:noFill/>
        </p:spPr>
        <p:txBody>
          <a:bodyPr wrap="square" rtlCol="0">
            <a:spAutoFit/>
          </a:bodyPr>
          <a:lstStyle/>
          <a:p>
            <a:pPr algn="ctr"/>
            <a:r>
              <a:rPr lang="ar-EG" sz="2400" b="1" dirty="0" smtClean="0">
                <a:solidFill>
                  <a:srgbClr val="00B0F0"/>
                </a:solidFill>
                <a:latin typeface="Times New Roman" panose="02020603050405020304" pitchFamily="18" charset="0"/>
                <a:cs typeface="Times New Roman" panose="02020603050405020304" pitchFamily="18" charset="0"/>
              </a:rPr>
              <a:t>إعداد</a:t>
            </a:r>
            <a:endParaRPr lang="en-US" sz="2400" b="1" dirty="0">
              <a:solidFill>
                <a:srgbClr val="00B0F0"/>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5312"/>
    </mc:Choice>
    <mc:Fallback xmlns="">
      <p:transition spd="slow" advTm="15312"/>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096000" y="1259391"/>
            <a:ext cx="3709765" cy="430887"/>
          </a:xfrm>
          <a:prstGeom prst="rect">
            <a:avLst/>
          </a:prstGeom>
          <a:noFill/>
        </p:spPr>
        <p:txBody>
          <a:bodyPr wrap="square" rtlCol="0">
            <a:spAutoFit/>
          </a:bodyPr>
          <a:lstStyle/>
          <a:p>
            <a:pPr algn="ctr"/>
            <a:r>
              <a:rPr lang="ar-EG" sz="2200" b="1" dirty="0">
                <a:solidFill>
                  <a:srgbClr val="00B0F0"/>
                </a:solidFill>
                <a:latin typeface="Times New Roman" panose="02020603050405020304" pitchFamily="18" charset="0"/>
                <a:cs typeface="Times New Roman" panose="02020603050405020304" pitchFamily="18" charset="0"/>
              </a:rPr>
              <a:t>ماهية نظريات الإعلان والتسويق</a:t>
            </a: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6" name="Rectangle 1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27" name="Picture 3"/>
          <p:cNvPicPr>
            <a:picLocks noGrp="1" noChangeAspect="1" noChangeArrowheads="1"/>
          </p:cNvPicPr>
          <p:nvPr>
            <p:ph type="pic" sz="quarter" idx="10"/>
          </p:nvPr>
        </p:nvPicPr>
        <p:blipFill>
          <a:blip r:embed="rId4">
            <a:extLst>
              <a:ext uri="{28A0092B-C50C-407E-A947-70E740481C1C}">
                <a14:useLocalDpi xmlns:a14="http://schemas.microsoft.com/office/drawing/2010/main" val="0"/>
              </a:ext>
            </a:extLst>
          </a:blip>
          <a:srcRect t="87" b="87"/>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237757"/>
    </mc:Choice>
    <mc:Fallback xmlns="">
      <p:transition spd="slow" advTm="2377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329617"/>
            <a:ext cx="3385474" cy="2322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598250" y="1896180"/>
            <a:ext cx="8417320" cy="4455066"/>
          </a:xfrm>
          <a:prstGeom prst="rect">
            <a:avLst/>
          </a:prstGeom>
          <a:noFill/>
        </p:spPr>
        <p:txBody>
          <a:bodyPr wrap="square" rtlCol="0">
            <a:spAutoFit/>
          </a:bodyPr>
          <a:lstStyle/>
          <a:p>
            <a:pPr marL="231775" indent="-231775" algn="just" rtl="1">
              <a:lnSpc>
                <a:spcPct val="150000"/>
              </a:lnSpc>
              <a:buSzPct val="180000"/>
              <a:buFont typeface="+mj-lt"/>
              <a:buAutoNum type="arabicPeriod"/>
            </a:pPr>
            <a:r>
              <a:rPr lang="ar-EG" sz="2100" b="1" dirty="0" smtClean="0">
                <a:latin typeface="Tajawal ExtraBold" panose="00000800000000000000" pitchFamily="2" charset="-78"/>
                <a:cs typeface="+mj-cs"/>
              </a:rPr>
              <a:t>تمهيد.</a:t>
            </a:r>
          </a:p>
          <a:p>
            <a:pPr marL="231775" indent="-231775" algn="just" rtl="1">
              <a:lnSpc>
                <a:spcPct val="150000"/>
              </a:lnSpc>
              <a:buSzPct val="180000"/>
              <a:buFont typeface="+mj-lt"/>
              <a:buAutoNum type="arabicPeriod"/>
            </a:pPr>
            <a:r>
              <a:rPr lang="ar-EG" sz="2100" b="1" dirty="0" smtClean="0">
                <a:latin typeface="Tajawal ExtraBold" panose="00000800000000000000" pitchFamily="2" charset="-78"/>
                <a:cs typeface="+mj-cs"/>
              </a:rPr>
              <a:t>نظريات الإعلان. </a:t>
            </a:r>
            <a:endParaRPr lang="ar-EG" sz="2100" b="1" dirty="0">
              <a:latin typeface="Tajawal ExtraBold" panose="00000800000000000000" pitchFamily="2" charset="-78"/>
              <a:cs typeface="+mj-cs"/>
            </a:endParaRPr>
          </a:p>
          <a:p>
            <a:pPr marL="1030288" indent="-293688" algn="just" rtl="1">
              <a:lnSpc>
                <a:spcPct val="150000"/>
              </a:lnSpc>
              <a:buSzPct val="180000"/>
              <a:buFont typeface="Arial" pitchFamily="34" charset="0"/>
              <a:buChar char="•"/>
            </a:pPr>
            <a:r>
              <a:rPr lang="ar-EG" sz="2100" b="1" dirty="0" smtClean="0">
                <a:latin typeface="Times New Roman" pitchFamily="18" charset="0"/>
                <a:cs typeface="+mj-cs"/>
              </a:rPr>
              <a:t>أهداف نظريات الإعلان.</a:t>
            </a:r>
          </a:p>
          <a:p>
            <a:pPr marL="1030288" indent="-293688" algn="just" rtl="1">
              <a:lnSpc>
                <a:spcPct val="150000"/>
              </a:lnSpc>
              <a:buSzPct val="180000"/>
              <a:buFont typeface="Arial" pitchFamily="34" charset="0"/>
              <a:buChar char="•"/>
            </a:pPr>
            <a:r>
              <a:rPr lang="ar-EG" sz="2100" b="1" dirty="0">
                <a:latin typeface="Times New Roman" pitchFamily="18" charset="0"/>
                <a:cs typeface="+mj-cs"/>
              </a:rPr>
              <a:t>خصائص نظريات الإعلان </a:t>
            </a:r>
            <a:r>
              <a:rPr lang="ar-EG" sz="2100" b="1" dirty="0" smtClean="0">
                <a:latin typeface="Times New Roman" pitchFamily="18" charset="0"/>
                <a:cs typeface="+mj-cs"/>
              </a:rPr>
              <a:t>.</a:t>
            </a:r>
          </a:p>
          <a:p>
            <a:pPr marL="1030288" indent="-293688" algn="just" rtl="1">
              <a:lnSpc>
                <a:spcPct val="150000"/>
              </a:lnSpc>
              <a:buSzPct val="180000"/>
              <a:buFont typeface="Arial" pitchFamily="34" charset="0"/>
              <a:buChar char="•"/>
            </a:pPr>
            <a:r>
              <a:rPr lang="ar-EG" sz="2100" b="1" dirty="0">
                <a:latin typeface="Times New Roman" pitchFamily="18" charset="0"/>
                <a:cs typeface="+mj-cs"/>
              </a:rPr>
              <a:t>مزايا نظريات </a:t>
            </a:r>
            <a:r>
              <a:rPr lang="ar-EG" sz="2100" b="1" dirty="0" smtClean="0">
                <a:latin typeface="Times New Roman" pitchFamily="18" charset="0"/>
                <a:cs typeface="+mj-cs"/>
              </a:rPr>
              <a:t>الإعلان.</a:t>
            </a:r>
            <a:endParaRPr lang="en-US" sz="2100" b="1" dirty="0" smtClean="0">
              <a:latin typeface="Times New Roman" pitchFamily="18" charset="0"/>
              <a:cs typeface="+mj-cs"/>
            </a:endParaRPr>
          </a:p>
          <a:p>
            <a:pPr algn="just" rtl="1">
              <a:lnSpc>
                <a:spcPct val="150000"/>
              </a:lnSpc>
              <a:buSzPct val="180000"/>
            </a:pPr>
            <a:r>
              <a:rPr lang="ar-EG" sz="2100" b="1" dirty="0" smtClean="0">
                <a:latin typeface="Tajawal ExtraBold" panose="00000800000000000000" pitchFamily="2" charset="-78"/>
                <a:cs typeface="+mj-cs"/>
              </a:rPr>
              <a:t>3. </a:t>
            </a:r>
            <a:r>
              <a:rPr lang="ar-EG" sz="2100" b="1" dirty="0">
                <a:latin typeface="Tajawal ExtraBold" panose="00000800000000000000" pitchFamily="2" charset="-78"/>
                <a:cs typeface="+mj-cs"/>
              </a:rPr>
              <a:t>ماهية نظريات </a:t>
            </a:r>
            <a:r>
              <a:rPr lang="ar-EG" sz="2100" b="1" dirty="0" smtClean="0">
                <a:latin typeface="Tajawal ExtraBold" panose="00000800000000000000" pitchFamily="2" charset="-78"/>
                <a:cs typeface="+mj-cs"/>
              </a:rPr>
              <a:t>التسويق.</a:t>
            </a:r>
          </a:p>
          <a:p>
            <a:pPr algn="just" rtl="1">
              <a:lnSpc>
                <a:spcPct val="150000"/>
              </a:lnSpc>
              <a:buSzPct val="180000"/>
            </a:pPr>
            <a:r>
              <a:rPr lang="ar-EG" sz="2100" b="1" dirty="0" smtClean="0">
                <a:latin typeface="Tajawal ExtraBold" panose="00000800000000000000" pitchFamily="2" charset="-78"/>
                <a:cs typeface="+mj-cs"/>
              </a:rPr>
              <a:t>4. </a:t>
            </a:r>
            <a:r>
              <a:rPr lang="ar-EG" sz="2100" b="1" dirty="0">
                <a:latin typeface="Tajawal ExtraBold" panose="00000800000000000000" pitchFamily="2" charset="-78"/>
                <a:cs typeface="+mj-cs"/>
              </a:rPr>
              <a:t>الفرق بين نظريات التسويق والاستراتيجيات التسويقية </a:t>
            </a:r>
            <a:r>
              <a:rPr lang="ar-EG" sz="2100" b="1" dirty="0" smtClean="0">
                <a:latin typeface="Tajawal ExtraBold" panose="00000800000000000000" pitchFamily="2" charset="-78"/>
                <a:cs typeface="+mj-cs"/>
              </a:rPr>
              <a:t>.</a:t>
            </a:r>
          </a:p>
          <a:p>
            <a:pPr marL="231775" indent="-231775" algn="just" rtl="1">
              <a:lnSpc>
                <a:spcPct val="150000"/>
              </a:lnSpc>
              <a:buSzPct val="180000"/>
              <a:buFont typeface="+mj-lt"/>
              <a:buAutoNum type="arabicPeriod" startAt="5"/>
            </a:pPr>
            <a:r>
              <a:rPr lang="ar-EG" sz="2100" b="1" dirty="0">
                <a:latin typeface="Tajawal ExtraBold" panose="00000800000000000000" pitchFamily="2" charset="-78"/>
                <a:cs typeface="+mj-cs"/>
              </a:rPr>
              <a:t>بحوث التسويق </a:t>
            </a:r>
            <a:r>
              <a:rPr lang="ar-EG" sz="2100" b="1" dirty="0" smtClean="0">
                <a:latin typeface="Tajawal ExtraBold" panose="00000800000000000000" pitchFamily="2" charset="-78"/>
                <a:cs typeface="+mj-cs"/>
              </a:rPr>
              <a:t>.</a:t>
            </a:r>
          </a:p>
          <a:p>
            <a:pPr marL="457200" indent="-457200" algn="just" rtl="1">
              <a:lnSpc>
                <a:spcPct val="150000"/>
              </a:lnSpc>
              <a:buSzPct val="180000"/>
              <a:buFont typeface="+mj-lt"/>
              <a:buAutoNum type="arabicPeriod" startAt="6"/>
            </a:pPr>
            <a:r>
              <a:rPr lang="ar-EG" sz="2100" b="1" dirty="0" smtClean="0">
                <a:latin typeface="Tajawal ExtraBold" panose="00000800000000000000" pitchFamily="2" charset="-78"/>
                <a:cs typeface="+mj-cs"/>
              </a:rPr>
              <a:t>الخاتمة. </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113587"/>
    </mc:Choice>
    <mc:Fallback xmlns="">
      <p:transition spd="slow" advTm="113587"/>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329617"/>
            <a:ext cx="3385474" cy="2322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تمهيد</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000821"/>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dirty="0" smtClean="0">
                <a:latin typeface="Tajawal ExtraBold" panose="00000800000000000000" pitchFamily="2" charset="-78"/>
                <a:cs typeface="Times New Roman"/>
              </a:rPr>
              <a:t>تُعد نظريات الإعلان </a:t>
            </a:r>
            <a:r>
              <a:rPr lang="ar-EG" sz="2100" dirty="0">
                <a:latin typeface="Tajawal ExtraBold" panose="00000800000000000000" pitchFamily="2" charset="-78"/>
                <a:cs typeface="Times New Roman"/>
              </a:rPr>
              <a:t>هي مجموعة من الأفكار والمفاهيم التي تهدف إلى </a:t>
            </a:r>
            <a:r>
              <a:rPr lang="ar-EG" sz="2100" dirty="0" smtClean="0">
                <a:latin typeface="Tajawal ExtraBold" panose="00000800000000000000" pitchFamily="2" charset="-78"/>
                <a:cs typeface="Times New Roman"/>
              </a:rPr>
              <a:t>توضيح أثر الرسالة الإعلانية على متلقى الرسالة ومدى تأثيرها على جذب الانتباه ومدى تغيير السلوك لمتلقى الرسالة الإعلانية إذا كانت الحملة الإعلانية موجهة إلى تغيير سلوك إنسانى أو تغيير عادات خاطئة لدى متلقى الرسالة الإعلانية أو استخدام خدمة معينة والإقبال عليها.</a:t>
            </a:r>
            <a:endParaRPr lang="ar-EG" sz="2100" dirty="0">
              <a:latin typeface="Tajawal ExtraBold" panose="00000800000000000000" pitchFamily="2" charset="-78"/>
              <a:cs typeface="Times New Roman"/>
            </a:endParaRPr>
          </a:p>
          <a:p>
            <a:pPr marL="342900" lvl="0" indent="-342900" algn="just" rtl="1">
              <a:lnSpc>
                <a:spcPct val="150000"/>
              </a:lnSpc>
              <a:buFont typeface="Wingdings" pitchFamily="2" charset="2"/>
              <a:buChar char="Ø"/>
            </a:pPr>
            <a:r>
              <a:rPr lang="ar-EG" sz="2100" dirty="0" smtClean="0">
                <a:latin typeface="Tajawal ExtraBold" panose="00000800000000000000" pitchFamily="2" charset="-78"/>
                <a:cs typeface="Times New Roman"/>
              </a:rPr>
              <a:t>حيث تساهم </a:t>
            </a:r>
            <a:r>
              <a:rPr lang="ar-EG" sz="2100" dirty="0">
                <a:latin typeface="Tajawal ExtraBold" panose="00000800000000000000" pitchFamily="2" charset="-78"/>
                <a:cs typeface="Times New Roman"/>
              </a:rPr>
              <a:t>هذه النظريات في توضيح العلاقة بين </a:t>
            </a:r>
            <a:r>
              <a:rPr lang="ar-EG" sz="2100" dirty="0" smtClean="0">
                <a:latin typeface="Tajawal ExtraBold" panose="00000800000000000000" pitchFamily="2" charset="-78"/>
                <a:cs typeface="Times New Roman"/>
              </a:rPr>
              <a:t>الإعلان </a:t>
            </a:r>
            <a:r>
              <a:rPr lang="ar-EG" sz="2100" dirty="0">
                <a:latin typeface="Tajawal ExtraBold" panose="00000800000000000000" pitchFamily="2" charset="-78"/>
                <a:cs typeface="Times New Roman"/>
              </a:rPr>
              <a:t>والسلوك البشري، </a:t>
            </a:r>
            <a:r>
              <a:rPr lang="ar-EG" sz="2100" dirty="0" smtClean="0">
                <a:latin typeface="Tajawal ExtraBold" panose="00000800000000000000" pitchFamily="2" charset="-78"/>
                <a:cs typeface="Times New Roman"/>
              </a:rPr>
              <a:t>و كيفية تأثير الحملة الإعلانية على الاتجاهات الخاصة بمتلقى الرسالة الإعلانية.</a:t>
            </a:r>
            <a:endParaRPr lang="ar-EG" sz="2100" dirty="0">
              <a:latin typeface="Tajawal ExtraBold" panose="00000800000000000000" pitchFamily="2" charset="-78"/>
              <a:cs typeface="Times New Roman"/>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33197599"/>
      </p:ext>
    </p:extLst>
  </p:cSld>
  <p:clrMapOvr>
    <a:masterClrMapping/>
  </p:clrMapOvr>
  <mc:AlternateContent xmlns:mc="http://schemas.openxmlformats.org/markup-compatibility/2006" xmlns:p14="http://schemas.microsoft.com/office/powerpoint/2010/main">
    <mc:Choice Requires="p14">
      <p:transition spd="slow" p14:dur="2000" advTm="233370"/>
    </mc:Choice>
    <mc:Fallback xmlns="">
      <p:transition spd="slow" advTm="23337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329617"/>
            <a:ext cx="3385474" cy="2322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تمهيد</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1546577"/>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dirty="0">
                <a:latin typeface="Tajawal ExtraBold" panose="00000800000000000000" pitchFamily="2" charset="-78"/>
                <a:cs typeface="Times New Roman"/>
              </a:rPr>
              <a:t>كما تُعد نظريات التسويق إطارًا فكريًا لفهم وتحليل عمليات التسويق وتوجيه استراتيجيات التسويق. </a:t>
            </a:r>
            <a:r>
              <a:rPr lang="ar-EG" sz="2100" dirty="0" smtClean="0">
                <a:latin typeface="Tajawal ExtraBold" panose="00000800000000000000" pitchFamily="2" charset="-78"/>
                <a:cs typeface="Times New Roman"/>
              </a:rPr>
              <a:t>حيث تعتمد </a:t>
            </a:r>
            <a:r>
              <a:rPr lang="ar-EG" sz="2100" dirty="0">
                <a:latin typeface="Tajawal ExtraBold" panose="00000800000000000000" pitchFamily="2" charset="-78"/>
                <a:cs typeface="Times New Roman"/>
              </a:rPr>
              <a:t>هذه النظريات على الأبحاث والدراسات المجراة في مجال التسويق، وتوفر مفاهيم ونماذج تفسر سلوك المستهلكين وتوجهات السوق وتحليل </a:t>
            </a:r>
            <a:r>
              <a:rPr lang="ar-EG" sz="2100" dirty="0" smtClean="0">
                <a:latin typeface="Tajawal ExtraBold" panose="00000800000000000000" pitchFamily="2" charset="-78"/>
                <a:cs typeface="Times New Roman"/>
              </a:rPr>
              <a:t>المنافسة.</a:t>
            </a:r>
            <a:endParaRPr lang="ar-EG" sz="2100" dirty="0">
              <a:latin typeface="Tajawal ExtraBold" panose="00000800000000000000" pitchFamily="2" charset="-78"/>
              <a:cs typeface="Times New Roman"/>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89593561"/>
      </p:ext>
    </p:extLst>
  </p:cSld>
  <p:clrMapOvr>
    <a:masterClrMapping/>
  </p:clrMapOvr>
  <mc:AlternateContent xmlns:mc="http://schemas.openxmlformats.org/markup-compatibility/2006" xmlns:p14="http://schemas.microsoft.com/office/powerpoint/2010/main">
    <mc:Choice Requires="p14">
      <p:transition spd="slow" p14:dur="2000" advTm="274172"/>
    </mc:Choice>
    <mc:Fallback xmlns="">
      <p:transition spd="slow" advTm="274172"/>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301339" y="1259391"/>
            <a:ext cx="1965603" cy="523220"/>
          </a:xfrm>
          <a:prstGeom prst="rect">
            <a:avLst/>
          </a:prstGeom>
          <a:noFill/>
        </p:spPr>
        <p:txBody>
          <a:bodyPr wrap="non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نظريات الإعلان</a:t>
            </a: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3" name="Rectangle 12">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p:cNvPicPr>
            <a:picLocks noGrp="1" noChangeAspect="1" noChangeArrowheads="1"/>
          </p:cNvPicPr>
          <p:nvPr>
            <p:ph type="pic" sz="quarter" idx="10"/>
          </p:nvPr>
        </p:nvPicPr>
        <p:blipFill>
          <a:blip r:embed="rId4">
            <a:extLst>
              <a:ext uri="{28A0092B-C50C-407E-A947-70E740481C1C}">
                <a14:useLocalDpi xmlns:a14="http://schemas.microsoft.com/office/drawing/2010/main" val="0"/>
              </a:ext>
            </a:extLst>
          </a:blip>
          <a:srcRect t="56" b="56"/>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17096"/>
      </p:ext>
    </p:extLst>
  </p:cSld>
  <p:clrMapOvr>
    <a:masterClrMapping/>
  </p:clrMapOvr>
  <mc:AlternateContent xmlns:mc="http://schemas.openxmlformats.org/markup-compatibility/2006" xmlns:p14="http://schemas.microsoft.com/office/powerpoint/2010/main">
    <mc:Choice Requires="p14">
      <p:transition spd="slow" p14:dur="2000" advTm="45330"/>
    </mc:Choice>
    <mc:Fallback xmlns="">
      <p:transition spd="slow" advTm="453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329617"/>
            <a:ext cx="3385474" cy="2322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نظريات الإعلان</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516073"/>
          </a:xfrm>
          <a:prstGeom prst="rect">
            <a:avLst/>
          </a:prstGeom>
          <a:noFill/>
        </p:spPr>
        <p:txBody>
          <a:bodyPr wrap="square" rtlCol="0">
            <a:spAutoFit/>
          </a:bodyPr>
          <a:lstStyle/>
          <a:p>
            <a:pPr marL="342900" lvl="0" indent="-342900" algn="just" rtl="1">
              <a:lnSpc>
                <a:spcPct val="150000"/>
              </a:lnSpc>
              <a:buFont typeface="Wingdings" pitchFamily="2" charset="2"/>
              <a:buChar char="§"/>
            </a:pPr>
            <a:r>
              <a:rPr lang="ar-EG" sz="2100" dirty="0" smtClean="0">
                <a:latin typeface="Tajawal ExtraBold" panose="00000800000000000000" pitchFamily="2" charset="-78"/>
                <a:cs typeface="Times New Roman"/>
              </a:rPr>
              <a:t>تُعد نظريات </a:t>
            </a:r>
            <a:r>
              <a:rPr lang="ar-EG" sz="2100" dirty="0">
                <a:latin typeface="Tajawal ExtraBold" panose="00000800000000000000" pitchFamily="2" charset="-78"/>
                <a:cs typeface="Times New Roman"/>
              </a:rPr>
              <a:t>الإعلان بدأت تتطور وتُشكل منذ بداية ظهور صناعة الإعلان في القرن العشرين. </a:t>
            </a:r>
            <a:r>
              <a:rPr lang="ar-EG" sz="2100" dirty="0" smtClean="0">
                <a:latin typeface="Tajawal ExtraBold" panose="00000800000000000000" pitchFamily="2" charset="-78"/>
                <a:cs typeface="Times New Roman"/>
              </a:rPr>
              <a:t>حيث كانت </a:t>
            </a:r>
            <a:r>
              <a:rPr lang="ar-EG" sz="2100" dirty="0">
                <a:latin typeface="Tajawal ExtraBold" panose="00000800000000000000" pitchFamily="2" charset="-78"/>
                <a:cs typeface="Times New Roman"/>
              </a:rPr>
              <a:t>هناك العديد من العوامل التي ساهمت في تشكيل هذه النظريات وتطويرها. </a:t>
            </a:r>
          </a:p>
          <a:p>
            <a:pPr marL="342900" lvl="0" indent="-342900" algn="just" rtl="1">
              <a:lnSpc>
                <a:spcPct val="150000"/>
              </a:lnSpc>
              <a:buFont typeface="Wingdings" pitchFamily="2" charset="2"/>
              <a:buChar char="§"/>
            </a:pPr>
            <a:endParaRPr lang="ar-EG" sz="2100" dirty="0">
              <a:latin typeface="Tajawal ExtraBold" panose="00000800000000000000" pitchFamily="2" charset="-78"/>
              <a:cs typeface="Times New Roman"/>
            </a:endParaRPr>
          </a:p>
          <a:p>
            <a:pPr marL="342900" lvl="0" indent="-342900" algn="just" rtl="1">
              <a:lnSpc>
                <a:spcPct val="150000"/>
              </a:lnSpc>
              <a:buFont typeface="Wingdings" pitchFamily="2" charset="2"/>
              <a:buChar char="§"/>
            </a:pPr>
            <a:r>
              <a:rPr lang="ar-EG" sz="2100" dirty="0" smtClean="0">
                <a:latin typeface="Tajawal ExtraBold" panose="00000800000000000000" pitchFamily="2" charset="-78"/>
                <a:cs typeface="Times New Roman"/>
              </a:rPr>
              <a:t>ففي </a:t>
            </a:r>
            <a:r>
              <a:rPr lang="ar-EG" sz="2100" dirty="0">
                <a:latin typeface="Tajawal ExtraBold" panose="00000800000000000000" pitchFamily="2" charset="-78"/>
                <a:cs typeface="Times New Roman"/>
              </a:rPr>
              <a:t>الأصل، كانت النظريات المتعلقة بالإعلان تركز على جوانب التنظيم والإدارة داخل الشركة، حيث تركز على الجوانب المهنية والتجارية لصناعة الإعلان.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41074756"/>
      </p:ext>
    </p:extLst>
  </p:cSld>
  <p:clrMapOvr>
    <a:masterClrMapping/>
  </p:clrMapOvr>
  <mc:AlternateContent xmlns:mc="http://schemas.openxmlformats.org/markup-compatibility/2006" xmlns:p14="http://schemas.microsoft.com/office/powerpoint/2010/main">
    <mc:Choice Requires="p14">
      <p:transition spd="slow" p14:dur="2000" advTm="39238"/>
    </mc:Choice>
    <mc:Fallback xmlns="">
      <p:transition spd="slow" advTm="3923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329617"/>
            <a:ext cx="3385474" cy="2322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نظريات الإعلان</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031325"/>
          </a:xfrm>
          <a:prstGeom prst="rect">
            <a:avLst/>
          </a:prstGeom>
          <a:noFill/>
        </p:spPr>
        <p:txBody>
          <a:bodyPr wrap="square" rtlCol="0">
            <a:spAutoFit/>
          </a:bodyPr>
          <a:lstStyle/>
          <a:p>
            <a:pPr marL="342900" lvl="0" indent="-342900" algn="just" rtl="1">
              <a:lnSpc>
                <a:spcPct val="150000"/>
              </a:lnSpc>
              <a:buFont typeface="Wingdings" pitchFamily="2" charset="2"/>
              <a:buChar char="§"/>
            </a:pPr>
            <a:r>
              <a:rPr lang="ar-EG" sz="2100" dirty="0">
                <a:latin typeface="Tajawal ExtraBold" panose="00000800000000000000" pitchFamily="2" charset="-78"/>
                <a:cs typeface="Times New Roman"/>
              </a:rPr>
              <a:t>بعد ذلك، بدأت نظريات الإعلان تتطور لتركز على الجوانب النفسية والاجتماعية للجمهور المستهدف. ومن ثم بدأ يظهر نماذج إعلانية لتوضح كيفية </a:t>
            </a:r>
            <a:r>
              <a:rPr lang="ar-EG" sz="2100" dirty="0" smtClean="0">
                <a:latin typeface="Tajawal ExtraBold" panose="00000800000000000000" pitchFamily="2" charset="-78"/>
                <a:cs typeface="Times New Roman"/>
              </a:rPr>
              <a:t>تأثيرها على الإعلان </a:t>
            </a:r>
            <a:r>
              <a:rPr lang="ar-EG" sz="2100" dirty="0">
                <a:latin typeface="Tajawal ExtraBold" panose="00000800000000000000" pitchFamily="2" charset="-78"/>
                <a:cs typeface="Times New Roman"/>
              </a:rPr>
              <a:t>أو الاتصال </a:t>
            </a:r>
            <a:r>
              <a:rPr lang="ar-EG" sz="2100" dirty="0" smtClean="0">
                <a:latin typeface="Tajawal ExtraBold" panose="00000800000000000000" pitchFamily="2" charset="-78"/>
                <a:cs typeface="Times New Roman"/>
              </a:rPr>
              <a:t>الإعلاني </a:t>
            </a:r>
            <a:r>
              <a:rPr lang="ar-EG" sz="2100" dirty="0">
                <a:latin typeface="Tajawal ExtraBold" panose="00000800000000000000" pitchFamily="2" charset="-78"/>
                <a:cs typeface="Times New Roman"/>
              </a:rPr>
              <a:t>فى المشاهد أو المستهلك ومن أبرز هذه النماذج نموذج السلم الإعلانى ونموذج </a:t>
            </a:r>
            <a:r>
              <a:rPr lang="en-US" sz="2100" dirty="0" smtClean="0">
                <a:latin typeface="Times New Roman" pitchFamily="18" charset="0"/>
                <a:cs typeface="Times New Roman" pitchFamily="18" charset="0"/>
              </a:rPr>
              <a:t>AIDA</a:t>
            </a:r>
            <a:r>
              <a:rPr lang="ar-EG" sz="2100" dirty="0" smtClean="0">
                <a:latin typeface="Times New Roman" pitchFamily="18" charset="0"/>
                <a:cs typeface="Times New Roman" pitchFamily="18" charset="0"/>
              </a:rPr>
              <a:t>. </a:t>
            </a:r>
            <a:endParaRPr lang="en-US" sz="210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19211968"/>
      </p:ext>
    </p:extLst>
  </p:cSld>
  <p:clrMapOvr>
    <a:masterClrMapping/>
  </p:clrMapOvr>
  <mc:AlternateContent xmlns:mc="http://schemas.openxmlformats.org/markup-compatibility/2006" xmlns:p14="http://schemas.microsoft.com/office/powerpoint/2010/main">
    <mc:Choice Requires="p14">
      <p:transition spd="slow" p14:dur="2000" advTm="95611"/>
    </mc:Choice>
    <mc:Fallback xmlns="">
      <p:transition spd="slow" advTm="9561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329617"/>
            <a:ext cx="3385474" cy="2322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نظريات الإعلان</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031325"/>
          </a:xfrm>
          <a:prstGeom prst="rect">
            <a:avLst/>
          </a:prstGeom>
          <a:noFill/>
        </p:spPr>
        <p:txBody>
          <a:bodyPr wrap="square" rtlCol="0">
            <a:spAutoFit/>
          </a:bodyPr>
          <a:lstStyle/>
          <a:p>
            <a:pPr marL="342900" lvl="0" indent="-342900" algn="just" rtl="1">
              <a:lnSpc>
                <a:spcPct val="150000"/>
              </a:lnSpc>
              <a:buFont typeface="Wingdings" pitchFamily="2" charset="2"/>
              <a:buChar char="§"/>
            </a:pPr>
            <a:r>
              <a:rPr lang="ar-EG" sz="2100" dirty="0">
                <a:latin typeface="Tajawal ExtraBold" panose="00000800000000000000" pitchFamily="2" charset="-78"/>
                <a:cs typeface="Times New Roman"/>
              </a:rPr>
              <a:t>مع ذلك، استمر تطور نظريات الإعلان بمرور الوقت، وتأثرت بالتقدم التكنولوجي وتطور وسائل الإعلام وتحولات في الثقافة والمجتمع. </a:t>
            </a:r>
            <a:r>
              <a:rPr lang="ar-EG" sz="2100" dirty="0" smtClean="0">
                <a:latin typeface="Tajawal ExtraBold" panose="00000800000000000000" pitchFamily="2" charset="-78"/>
                <a:cs typeface="Times New Roman"/>
              </a:rPr>
              <a:t>حيث ظهرت </a:t>
            </a:r>
            <a:r>
              <a:rPr lang="ar-EG" sz="2100" dirty="0">
                <a:latin typeface="Tajawal ExtraBold" panose="00000800000000000000" pitchFamily="2" charset="-78"/>
                <a:cs typeface="Times New Roman"/>
              </a:rPr>
              <a:t>العديد من النظريات الحديثة التي تركز على مجالات مثل التأثير الاجتماعي ودراسة سلوك المستهلك، وربط الإعلان بالانترنت ووسائل التواصل الاجتماعي.</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2924689"/>
      </p:ext>
    </p:extLst>
  </p:cSld>
  <p:clrMapOvr>
    <a:masterClrMapping/>
  </p:clrMapOvr>
  <mc:AlternateContent xmlns:mc="http://schemas.openxmlformats.org/markup-compatibility/2006" xmlns:p14="http://schemas.microsoft.com/office/powerpoint/2010/main">
    <mc:Choice Requires="p14">
      <p:transition spd="slow" p14:dur="2000" advTm="178185"/>
    </mc:Choice>
    <mc:Fallback xmlns="">
      <p:transition spd="slow" advTm="178185"/>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329617"/>
            <a:ext cx="3385474" cy="2322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نظريات الإعلان</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1546577"/>
          </a:xfrm>
          <a:prstGeom prst="rect">
            <a:avLst/>
          </a:prstGeom>
          <a:noFill/>
        </p:spPr>
        <p:txBody>
          <a:bodyPr wrap="square" rtlCol="0">
            <a:spAutoFit/>
          </a:bodyPr>
          <a:lstStyle/>
          <a:p>
            <a:pPr marL="342900" lvl="0" indent="-342900" algn="just" rtl="1">
              <a:lnSpc>
                <a:spcPct val="150000"/>
              </a:lnSpc>
              <a:buFont typeface="Wingdings" pitchFamily="2" charset="2"/>
              <a:buChar char="§"/>
            </a:pPr>
            <a:r>
              <a:rPr lang="ar-EG" sz="2100" dirty="0">
                <a:latin typeface="Tajawal ExtraBold" panose="00000800000000000000" pitchFamily="2" charset="-78"/>
                <a:cs typeface="Times New Roman"/>
              </a:rPr>
              <a:t>ولذلك بدأت نظريات الإعلان منذ بداية صناعة الإعلان في القرن العشرين وتطورت مع مرور الوقت لتركز على جوانب مختلفة مثل الجوانب التجارية والنفسية والاجتماعية. </a:t>
            </a:r>
            <a:r>
              <a:rPr lang="ar-EG" sz="2100" dirty="0" smtClean="0">
                <a:latin typeface="Tajawal ExtraBold" panose="00000800000000000000" pitchFamily="2" charset="-78"/>
                <a:cs typeface="Times New Roman"/>
              </a:rPr>
              <a:t>حيث تأثرت </a:t>
            </a:r>
            <a:r>
              <a:rPr lang="ar-EG" sz="2100" dirty="0">
                <a:latin typeface="Tajawal ExtraBold" panose="00000800000000000000" pitchFamily="2" charset="-78"/>
                <a:cs typeface="Times New Roman"/>
              </a:rPr>
              <a:t>هذه النظريات بالتطور التكنولوجي والظروف الاجتماعية والثقافية المتغيرة.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13638639"/>
      </p:ext>
    </p:extLst>
  </p:cSld>
  <p:clrMapOvr>
    <a:masterClrMapping/>
  </p:clrMapOvr>
  <mc:AlternateContent xmlns:mc="http://schemas.openxmlformats.org/markup-compatibility/2006" xmlns:p14="http://schemas.microsoft.com/office/powerpoint/2010/main">
    <mc:Choice Requires="p14">
      <p:transition spd="slow" p14:dur="2000" advTm="76921"/>
    </mc:Choice>
    <mc:Fallback xmlns="">
      <p:transition spd="slow" advTm="76921"/>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329617"/>
            <a:ext cx="3385474" cy="2322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نظريات الإعلان</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1936173"/>
            <a:ext cx="8417320" cy="4455066"/>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100" b="1" u="sng" dirty="0">
                <a:latin typeface="Tajawal ExtraBold" panose="00000800000000000000" pitchFamily="2" charset="-78"/>
                <a:cs typeface="Times New Roman"/>
              </a:rPr>
              <a:t>مفهوم نظريات الإعلان: </a:t>
            </a:r>
          </a:p>
          <a:p>
            <a:pPr lvl="0" algn="just" rtl="1">
              <a:lnSpc>
                <a:spcPct val="150000"/>
              </a:lnSpc>
            </a:pPr>
            <a:r>
              <a:rPr lang="ar-EG" sz="2100" dirty="0">
                <a:latin typeface="Tajawal ExtraBold" panose="00000800000000000000" pitchFamily="2" charset="-78"/>
                <a:cs typeface="Times New Roman"/>
              </a:rPr>
              <a:t>	تعد نظريات الإعلان مجموعة من النظريات والمفاهيم التي تهدف إلى فهم وتحليل كيفية تأثير الإعلان على الجمهور وتحقيق أهدافه. </a:t>
            </a:r>
          </a:p>
          <a:p>
            <a:pPr marL="342900" lvl="0" indent="-342900" algn="just" rtl="1">
              <a:lnSpc>
                <a:spcPct val="150000"/>
              </a:lnSpc>
              <a:buFont typeface="Arial" pitchFamily="34" charset="0"/>
              <a:buChar char="•"/>
            </a:pPr>
            <a:r>
              <a:rPr lang="ar-EG" sz="2100" u="sng" dirty="0">
                <a:latin typeface="Tajawal ExtraBold" panose="00000800000000000000" pitchFamily="2" charset="-78"/>
                <a:cs typeface="Times New Roman"/>
              </a:rPr>
              <a:t>وفيما يلي بعض النظريات الهامة في مجال الإعلان:</a:t>
            </a:r>
          </a:p>
          <a:p>
            <a:pPr marL="457200" lvl="0" indent="-457200" algn="just" rtl="1">
              <a:lnSpc>
                <a:spcPct val="150000"/>
              </a:lnSpc>
              <a:buSzPct val="200000"/>
              <a:buFont typeface="+mj-lt"/>
              <a:buAutoNum type="arabicPeriod"/>
            </a:pPr>
            <a:r>
              <a:rPr lang="ar-EG" sz="2100" b="1" u="sng" dirty="0">
                <a:latin typeface="Tajawal ExtraBold" panose="00000800000000000000" pitchFamily="2" charset="-78"/>
                <a:cs typeface="Times New Roman"/>
              </a:rPr>
              <a:t>نظرية </a:t>
            </a:r>
            <a:r>
              <a:rPr lang="ar-EG" sz="2100" b="1" u="sng" dirty="0" smtClean="0">
                <a:latin typeface="Tajawal ExtraBold" panose="00000800000000000000" pitchFamily="2" charset="-78"/>
                <a:cs typeface="Times New Roman"/>
              </a:rPr>
              <a:t>ثراء الوسيلة:</a:t>
            </a:r>
            <a:r>
              <a:rPr lang="ar-EG" sz="2100" dirty="0">
                <a:latin typeface="Tajawal ExtraBold" panose="00000800000000000000" pitchFamily="2" charset="-78"/>
                <a:cs typeface="Times New Roman"/>
              </a:rPr>
              <a:t> نظرية ثراء الوسيلة الإعلامية هى نظرية تقترح أن الوسائل الإعلامية (مثل الصحف والتلفزيون والإنترنت) تؤثر في الثراء الاقتصادي والتنمية الاجتماعية. وفقًا لهذه النظرية يعتقد البعض أن وجود وسائل إعلام قوية ومتنوعة في المجتمع يمكن أن يؤدي إلى زيادة الوعي وتوسيع مجال الرؤية وتعزيز التواصل وتبادل </a:t>
            </a:r>
            <a:r>
              <a:rPr lang="ar-EG" sz="2100" dirty="0" smtClean="0">
                <a:latin typeface="Tajawal ExtraBold" panose="00000800000000000000" pitchFamily="2" charset="-78"/>
                <a:cs typeface="Times New Roman"/>
              </a:rPr>
              <a:t>المعرفة، بالإضافة إلى وسائل الإعلام الرقمية.</a:t>
            </a:r>
            <a:endParaRPr lang="ar-EG" sz="2100" dirty="0">
              <a:latin typeface="Tajawal ExtraBold" panose="00000800000000000000" pitchFamily="2" charset="-78"/>
              <a:cs typeface="Times New Roman"/>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38586527"/>
      </p:ext>
    </p:extLst>
  </p:cSld>
  <p:clrMapOvr>
    <a:masterClrMapping/>
  </p:clrMapOvr>
  <mc:AlternateContent xmlns:mc="http://schemas.openxmlformats.org/markup-compatibility/2006" xmlns:p14="http://schemas.microsoft.com/office/powerpoint/2010/main">
    <mc:Choice Requires="p14">
      <p:transition spd="slow" p14:dur="2000" advTm="231523"/>
    </mc:Choice>
    <mc:Fallback xmlns="">
      <p:transition spd="slow" advTm="231523"/>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329617"/>
            <a:ext cx="3385474" cy="2322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نظريات الإعلان</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970318"/>
          </a:xfrm>
          <a:prstGeom prst="rect">
            <a:avLst/>
          </a:prstGeom>
          <a:noFill/>
        </p:spPr>
        <p:txBody>
          <a:bodyPr wrap="square" rtlCol="0">
            <a:spAutoFit/>
          </a:bodyPr>
          <a:lstStyle/>
          <a:p>
            <a:pPr lvl="0" algn="just" rtl="1">
              <a:lnSpc>
                <a:spcPct val="150000"/>
              </a:lnSpc>
            </a:pPr>
            <a:r>
              <a:rPr lang="ar-EG" sz="2100" spc="50" dirty="0">
                <a:latin typeface="Tajawal ExtraBold" panose="00000800000000000000" pitchFamily="2" charset="-78"/>
                <a:cs typeface="Times New Roman"/>
              </a:rPr>
              <a:t>2. </a:t>
            </a:r>
            <a:r>
              <a:rPr lang="ar-EG" sz="2100" b="1" u="sng" spc="50" dirty="0">
                <a:latin typeface="Tajawal ExtraBold" panose="00000800000000000000" pitchFamily="2" charset="-78"/>
                <a:cs typeface="Times New Roman"/>
              </a:rPr>
              <a:t>نظرية </a:t>
            </a:r>
            <a:r>
              <a:rPr lang="ar-EG" sz="2100" b="1" u="sng" spc="50" dirty="0" smtClean="0">
                <a:latin typeface="Tajawal ExtraBold" panose="00000800000000000000" pitchFamily="2" charset="-78"/>
                <a:cs typeface="Times New Roman"/>
              </a:rPr>
              <a:t>الاعتماد على وسائل الإعلام:</a:t>
            </a:r>
            <a:r>
              <a:rPr lang="ar-EG" sz="2100" b="1" spc="50" dirty="0" smtClean="0">
                <a:latin typeface="Tajawal ExtraBold" panose="00000800000000000000" pitchFamily="2" charset="-78"/>
                <a:cs typeface="Times New Roman"/>
              </a:rPr>
              <a:t> </a:t>
            </a:r>
            <a:r>
              <a:rPr lang="ar-EG" sz="2100" spc="50" dirty="0">
                <a:latin typeface="Tajawal ExtraBold" panose="00000800000000000000" pitchFamily="2" charset="-78"/>
                <a:cs typeface="Times New Roman"/>
              </a:rPr>
              <a:t>وتؤكد الفكرة على أنه ينبغي تحليل وسائل الإعلام ومستهلكيها في سياق الأنظمة الاجتماعية التابعة إلى الجمهور المتابع للوسائل الإعلامية بوجه عام والوسائل الإعلانية بوجه خاص</a:t>
            </a:r>
            <a:r>
              <a:rPr lang="ar-EG" sz="2100" spc="50" dirty="0" smtClean="0">
                <a:latin typeface="Tajawal ExtraBold" panose="00000800000000000000" pitchFamily="2" charset="-78"/>
                <a:cs typeface="Times New Roman"/>
              </a:rPr>
              <a:t>.</a:t>
            </a:r>
          </a:p>
          <a:p>
            <a:pPr lvl="0" algn="just" rtl="1">
              <a:lnSpc>
                <a:spcPct val="150000"/>
              </a:lnSpc>
            </a:pPr>
            <a:r>
              <a:rPr lang="ar-EG" sz="2100" spc="50" dirty="0" smtClean="0">
                <a:latin typeface="Tajawal ExtraBold" panose="00000800000000000000" pitchFamily="2" charset="-78"/>
                <a:cs typeface="Times New Roman"/>
              </a:rPr>
              <a:t>3</a:t>
            </a:r>
            <a:r>
              <a:rPr lang="ar-EG" sz="2100" spc="50" dirty="0">
                <a:latin typeface="Tajawal ExtraBold" panose="00000800000000000000" pitchFamily="2" charset="-78"/>
                <a:cs typeface="Times New Roman"/>
              </a:rPr>
              <a:t>. </a:t>
            </a:r>
            <a:r>
              <a:rPr lang="ar-EG" sz="2100" b="1" u="sng" spc="50" dirty="0">
                <a:latin typeface="Tajawal ExtraBold" panose="00000800000000000000" pitchFamily="2" charset="-78"/>
                <a:cs typeface="Times New Roman"/>
              </a:rPr>
              <a:t>نظرية المسؤولية الاجتماعية:</a:t>
            </a:r>
            <a:r>
              <a:rPr lang="ar-EG" sz="2100" spc="50" dirty="0">
                <a:latin typeface="Tajawal ExtraBold" panose="00000800000000000000" pitchFamily="2" charset="-78"/>
                <a:cs typeface="Times New Roman"/>
              </a:rPr>
              <a:t> نظرية المسؤولية الاجتماعية لوسائل </a:t>
            </a:r>
            <a:r>
              <a:rPr lang="ar-EG" sz="2100" spc="50" dirty="0" smtClean="0">
                <a:latin typeface="Tajawal ExtraBold" panose="00000800000000000000" pitchFamily="2" charset="-78"/>
                <a:cs typeface="Times New Roman"/>
              </a:rPr>
              <a:t>الإعلام هي </a:t>
            </a:r>
            <a:r>
              <a:rPr lang="ar-EG" sz="2100" spc="50" dirty="0">
                <a:latin typeface="Tajawal ExtraBold" panose="00000800000000000000" pitchFamily="2" charset="-78"/>
                <a:cs typeface="Times New Roman"/>
              </a:rPr>
              <a:t>مفهوم يتعلق بالمسؤولية التي يتحملها وسائل الإعلام تجاه المجتمع والجمهور الذي يتفاعل معها. </a:t>
            </a:r>
          </a:p>
          <a:p>
            <a:pPr lvl="0" algn="just" rtl="1">
              <a:lnSpc>
                <a:spcPct val="150000"/>
              </a:lnSpc>
            </a:pPr>
            <a:r>
              <a:rPr lang="ar-EG" sz="2100" spc="50" dirty="0">
                <a:latin typeface="Tajawal ExtraBold" panose="00000800000000000000" pitchFamily="2" charset="-78"/>
                <a:cs typeface="Times New Roman"/>
              </a:rPr>
              <a:t>حيث يعتبر الإعلام وسيطًا مهمًا في نقل المعلومات وتشكيل الرأي العام، وبالتالي فهي تحمل دورًا مهمًا في تشكيل القيم والمعتقدات المجتمعية.</a:t>
            </a:r>
          </a:p>
          <a:p>
            <a:pPr lvl="0" algn="just" rtl="1">
              <a:lnSpc>
                <a:spcPct val="150000"/>
              </a:lnSpc>
            </a:pPr>
            <a:endParaRPr lang="ar-EG" sz="2100" spc="50" dirty="0">
              <a:latin typeface="Tajawal ExtraBold" panose="00000800000000000000" pitchFamily="2" charset="-78"/>
              <a:cs typeface="Times New Roman"/>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38586527"/>
      </p:ext>
    </p:extLst>
  </p:cSld>
  <p:clrMapOvr>
    <a:masterClrMapping/>
  </p:clrMapOvr>
  <mc:AlternateContent xmlns:mc="http://schemas.openxmlformats.org/markup-compatibility/2006" xmlns:p14="http://schemas.microsoft.com/office/powerpoint/2010/main">
    <mc:Choice Requires="p14">
      <p:transition spd="slow" p14:dur="2000" advTm="121003"/>
    </mc:Choice>
    <mc:Fallback xmlns="">
      <p:transition spd="slow" advTm="121003"/>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329617"/>
            <a:ext cx="3385474" cy="2322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نظريات الإعلان</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1973232"/>
          </a:xfrm>
          <a:prstGeom prst="rect">
            <a:avLst/>
          </a:prstGeom>
          <a:noFill/>
        </p:spPr>
        <p:txBody>
          <a:bodyPr wrap="square" rtlCol="0">
            <a:spAutoFit/>
          </a:bodyPr>
          <a:lstStyle/>
          <a:p>
            <a:pPr lvl="0" algn="just" rtl="1">
              <a:lnSpc>
                <a:spcPct val="150000"/>
              </a:lnSpc>
            </a:pPr>
            <a:r>
              <a:rPr lang="ar-EG" sz="2100" dirty="0">
                <a:latin typeface="Tajawal ExtraBold" panose="00000800000000000000" pitchFamily="2" charset="-78"/>
                <a:cs typeface="Times New Roman"/>
              </a:rPr>
              <a:t>4. </a:t>
            </a:r>
            <a:r>
              <a:rPr lang="ar-EG" sz="2100" b="1" u="sng" dirty="0">
                <a:latin typeface="Tajawal ExtraBold" panose="00000800000000000000" pitchFamily="2" charset="-78"/>
                <a:cs typeface="Times New Roman"/>
              </a:rPr>
              <a:t>نظرية </a:t>
            </a:r>
            <a:r>
              <a:rPr lang="ar-EG" sz="2100" b="1" u="sng" dirty="0" smtClean="0">
                <a:latin typeface="Tajawal ExtraBold" panose="00000800000000000000" pitchFamily="2" charset="-78"/>
                <a:cs typeface="Times New Roman"/>
              </a:rPr>
              <a:t>الرصاصة السحرية:</a:t>
            </a:r>
            <a:r>
              <a:rPr lang="ar-EG" sz="2100" dirty="0" smtClean="0">
                <a:latin typeface="Tajawal ExtraBold" panose="00000800000000000000" pitchFamily="2" charset="-78"/>
                <a:cs typeface="Times New Roman"/>
              </a:rPr>
              <a:t> </a:t>
            </a:r>
            <a:r>
              <a:rPr lang="ar-EG" sz="2100" dirty="0">
                <a:latin typeface="Tajawal ExtraBold" panose="00000800000000000000" pitchFamily="2" charset="-78"/>
                <a:cs typeface="Times New Roman"/>
              </a:rPr>
              <a:t>تشير هذه النظرية إلى أن </a:t>
            </a:r>
            <a:r>
              <a:rPr lang="ar-EG" sz="2100" dirty="0" smtClean="0">
                <a:latin typeface="Tajawal ExtraBold" panose="00000800000000000000" pitchFamily="2" charset="-78"/>
                <a:cs typeface="Times New Roman"/>
              </a:rPr>
              <a:t>لوسائل الإعلان تأثير قوى فى كيفية تأثر المشاهد بالرسالة الإعلانية، حيث يتحكم القائم بعملية الاتصال بكل الوسائل الإعلانية المراد استخدامها لإيصال الحملة الإعلانية.</a:t>
            </a:r>
            <a:endParaRPr lang="ar-EG" sz="2100" dirty="0">
              <a:latin typeface="Tajawal ExtraBold" panose="00000800000000000000" pitchFamily="2" charset="-78"/>
              <a:cs typeface="Times New Roman"/>
            </a:endParaRPr>
          </a:p>
          <a:p>
            <a:pPr lvl="0" algn="just" rtl="1">
              <a:lnSpc>
                <a:spcPct val="150000"/>
              </a:lnSpc>
            </a:pPr>
            <a:endParaRPr lang="ar-EG" sz="2100" dirty="0">
              <a:latin typeface="Tajawal ExtraBold" panose="00000800000000000000" pitchFamily="2" charset="-78"/>
              <a:cs typeface="Times New Roman"/>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38586527"/>
      </p:ext>
    </p:extLst>
  </p:cSld>
  <p:clrMapOvr>
    <a:masterClrMapping/>
  </p:clrMapOvr>
  <mc:AlternateContent xmlns:mc="http://schemas.openxmlformats.org/markup-compatibility/2006" xmlns:p14="http://schemas.microsoft.com/office/powerpoint/2010/main">
    <mc:Choice Requires="p14">
      <p:transition spd="slow" p14:dur="2000" advTm="106924"/>
    </mc:Choice>
    <mc:Fallback xmlns="">
      <p:transition spd="slow" advTm="106924"/>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301339" y="1259391"/>
            <a:ext cx="2408032" cy="461665"/>
          </a:xfrm>
          <a:prstGeom prst="rect">
            <a:avLst/>
          </a:prstGeom>
          <a:noFill/>
        </p:spPr>
        <p:txBody>
          <a:bodyPr wrap="none" rtlCol="0">
            <a:spAutoFit/>
          </a:bodyPr>
          <a:lstStyle/>
          <a:p>
            <a:r>
              <a:rPr lang="ar-EG" sz="2400" b="1" dirty="0">
                <a:solidFill>
                  <a:srgbClr val="00B0F0"/>
                </a:solidFill>
                <a:latin typeface="Times New Roman" panose="02020603050405020304" pitchFamily="18" charset="0"/>
                <a:cs typeface="Times New Roman" panose="02020603050405020304" pitchFamily="18" charset="0"/>
              </a:rPr>
              <a:t>أهداف نظريات الإعلان</a:t>
            </a: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3" name="Rectangle 12">
            <a:extLst>
              <a:ext uri="{FF2B5EF4-FFF2-40B4-BE49-F238E27FC236}">
                <a16:creationId xmlns="" xmlns:a16="http://schemas.microsoft.com/office/drawing/2014/main" id="{35E30A49-6736-ECBA-A034-3B17B6F12642}"/>
              </a:ext>
            </a:extLst>
          </p:cNvPr>
          <p:cNvSpPr/>
          <p:nvPr/>
        </p:nvSpPr>
        <p:spPr>
          <a:xfrm>
            <a:off x="-1198179" y="583447"/>
            <a:ext cx="1086591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p:cNvPicPr>
            <a:picLocks noGrp="1" noChangeAspect="1" noChangeArrowheads="1"/>
          </p:cNvPicPr>
          <p:nvPr>
            <p:ph type="pic" sz="quarter" idx="10"/>
          </p:nvPr>
        </p:nvPicPr>
        <p:blipFill>
          <a:blip r:embed="rId4">
            <a:extLst>
              <a:ext uri="{28A0092B-C50C-407E-A947-70E740481C1C}">
                <a14:useLocalDpi xmlns:a14="http://schemas.microsoft.com/office/drawing/2010/main" val="0"/>
              </a:ext>
            </a:extLst>
          </a:blip>
          <a:srcRect t="56" b="56"/>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2619251"/>
      </p:ext>
    </p:extLst>
  </p:cSld>
  <p:clrMapOvr>
    <a:masterClrMapping/>
  </p:clrMapOvr>
  <mc:AlternateContent xmlns:mc="http://schemas.openxmlformats.org/markup-compatibility/2006" xmlns:p14="http://schemas.microsoft.com/office/powerpoint/2010/main">
    <mc:Choice Requires="p14">
      <p:transition spd="slow" p14:dur="2000" advTm="8588"/>
    </mc:Choice>
    <mc:Fallback xmlns="">
      <p:transition spd="slow" advTm="85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329617"/>
            <a:ext cx="3385474" cy="2322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3288093"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أهداف نظريات الإعلان</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323527"/>
            <a:ext cx="8417320" cy="3970318"/>
          </a:xfrm>
          <a:prstGeom prst="rect">
            <a:avLst/>
          </a:prstGeom>
          <a:noFill/>
        </p:spPr>
        <p:txBody>
          <a:bodyPr wrap="square" rtlCol="0">
            <a:spAutoFit/>
          </a:bodyPr>
          <a:lstStyle/>
          <a:p>
            <a:pPr lvl="0" algn="just" rtl="1">
              <a:lnSpc>
                <a:spcPct val="150000"/>
              </a:lnSpc>
            </a:pPr>
            <a:r>
              <a:rPr lang="ar-EG" sz="2100" b="1" spc="50" dirty="0" smtClean="0">
                <a:cs typeface="+mj-cs"/>
              </a:rPr>
              <a:t>تتنوع </a:t>
            </a:r>
            <a:r>
              <a:rPr lang="ar-EG" sz="2100" b="1" spc="50" dirty="0">
                <a:cs typeface="+mj-cs"/>
              </a:rPr>
              <a:t>أهداف نظريات الإعلان حسب المنظور المتبع والنظرية </a:t>
            </a:r>
            <a:r>
              <a:rPr lang="ar-EG" sz="2100" b="1" spc="50" dirty="0" smtClean="0">
                <a:cs typeface="+mj-cs"/>
              </a:rPr>
              <a:t>المحددة</a:t>
            </a:r>
            <a:r>
              <a:rPr lang="ar-EG" sz="2100" b="1" spc="50" dirty="0">
                <a:cs typeface="+mj-cs"/>
              </a:rPr>
              <a:t>. ومع ذلك، فإن بعض الأهداف الشائعة لنظريات الإعلان تشمل:</a:t>
            </a:r>
          </a:p>
          <a:p>
            <a:pPr marL="457200" lvl="0" indent="-457200" algn="just" rtl="1">
              <a:lnSpc>
                <a:spcPct val="150000"/>
              </a:lnSpc>
              <a:buFont typeface="+mj-lt"/>
              <a:buAutoNum type="arabicPeriod"/>
            </a:pPr>
            <a:r>
              <a:rPr lang="ar-EG" sz="2100" b="1" u="sng" spc="50" dirty="0">
                <a:cs typeface="+mj-cs"/>
              </a:rPr>
              <a:t>فهم تأثير الإعلانات على الجمهور:</a:t>
            </a:r>
            <a:r>
              <a:rPr lang="ar-EG" sz="2100" b="1" spc="50" dirty="0">
                <a:cs typeface="+mj-cs"/>
              </a:rPr>
              <a:t> تعمل بعض النظريات على دراسة كيفية تأثير الإعلان على اتخاذ قرارات المستهلكين وتعديل سلوكهم وإيجاد أدلة تدعم فعالية تلك الإعلانات.</a:t>
            </a:r>
          </a:p>
          <a:p>
            <a:pPr marL="457200" lvl="0" indent="-457200" algn="just" rtl="1">
              <a:lnSpc>
                <a:spcPct val="150000"/>
              </a:lnSpc>
              <a:buFont typeface="+mj-lt"/>
              <a:buAutoNum type="arabicPeriod"/>
            </a:pPr>
            <a:endParaRPr lang="ar-EG" sz="2100" b="1" spc="50" dirty="0">
              <a:cs typeface="+mj-cs"/>
            </a:endParaRPr>
          </a:p>
          <a:p>
            <a:pPr marL="457200" lvl="0" indent="-457200" algn="just" rtl="1">
              <a:lnSpc>
                <a:spcPct val="150000"/>
              </a:lnSpc>
              <a:buFont typeface="+mj-lt"/>
              <a:buAutoNum type="arabicPeriod"/>
            </a:pPr>
            <a:r>
              <a:rPr lang="ar-EG" sz="2100" b="1" u="sng" spc="50" dirty="0">
                <a:cs typeface="+mj-cs"/>
              </a:rPr>
              <a:t>تعزيز التواصل الفعال:</a:t>
            </a:r>
            <a:r>
              <a:rPr lang="ar-EG" sz="2100" b="1" spc="50" dirty="0">
                <a:cs typeface="+mj-cs"/>
              </a:rPr>
              <a:t> تركز بعض النظريات على تحليل التواصل في الإعلان وكيفية تحقيق تأثير قوي على الجمهور من خلال استخدام الأدوات والاستراتيجيات المناسبة.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52221218"/>
      </p:ext>
    </p:extLst>
  </p:cSld>
  <p:clrMapOvr>
    <a:masterClrMapping/>
  </p:clrMapOvr>
  <mc:AlternateContent xmlns:mc="http://schemas.openxmlformats.org/markup-compatibility/2006" xmlns:p14="http://schemas.microsoft.com/office/powerpoint/2010/main">
    <mc:Choice Requires="p14">
      <p:transition spd="slow" p14:dur="2000" advTm="176107"/>
    </mc:Choice>
    <mc:Fallback xmlns="">
      <p:transition spd="slow" advTm="176107"/>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2714841" cy="461665"/>
          </a:xfrm>
          <a:prstGeom prst="rect">
            <a:avLst/>
          </a:prstGeom>
          <a:noFill/>
        </p:spPr>
        <p:txBody>
          <a:bodyPr wrap="square" rtlCol="0">
            <a:spAutoFit/>
          </a:bodyPr>
          <a:lstStyle/>
          <a:p>
            <a:pPr lvl="0" algn="ctr"/>
            <a:r>
              <a:rPr lang="ar-EG" sz="2400" b="1" dirty="0">
                <a:solidFill>
                  <a:srgbClr val="00B0F0"/>
                </a:solidFill>
                <a:latin typeface="Times New Roman" panose="02020603050405020304" pitchFamily="18" charset="0"/>
                <a:cs typeface="Times New Roman" panose="02020603050405020304" pitchFamily="18" charset="0"/>
              </a:rPr>
              <a:t>أهداف نظريات الإعلان</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000821"/>
          </a:xfrm>
          <a:prstGeom prst="rect">
            <a:avLst/>
          </a:prstGeom>
          <a:noFill/>
        </p:spPr>
        <p:txBody>
          <a:bodyPr wrap="square" rtlCol="0">
            <a:spAutoFit/>
          </a:bodyPr>
          <a:lstStyle/>
          <a:p>
            <a:pPr lvl="0" algn="just" rtl="1">
              <a:lnSpc>
                <a:spcPct val="150000"/>
              </a:lnSpc>
            </a:pPr>
            <a:r>
              <a:rPr lang="ar-EG" sz="2100" b="1" u="sng" spc="50" dirty="0">
                <a:latin typeface="Times New Roman" pitchFamily="18" charset="0"/>
                <a:cs typeface="Times New Roman" pitchFamily="18" charset="0"/>
              </a:rPr>
              <a:t>3. تحليل العواطف وتفاعل المستهلك:</a:t>
            </a:r>
            <a:r>
              <a:rPr lang="ar-EG" sz="2100" b="1" spc="50" dirty="0">
                <a:latin typeface="Times New Roman" pitchFamily="18" charset="0"/>
                <a:cs typeface="Times New Roman" pitchFamily="18" charset="0"/>
              </a:rPr>
              <a:t> تهدف بعض النظريات إلى دراسة كيفية استخدام الإعلان لإثارة العواطف والمشاعر لدى المستهلكين، وبالتالي التأثير في اتخاذ قراراتهم وسلوكهم.</a:t>
            </a:r>
          </a:p>
          <a:p>
            <a:pPr lvl="0" algn="just" rtl="1">
              <a:lnSpc>
                <a:spcPct val="150000"/>
              </a:lnSpc>
            </a:pPr>
            <a:endParaRPr lang="ar-EG" sz="2100" b="1" spc="50" dirty="0">
              <a:latin typeface="Times New Roman" pitchFamily="18" charset="0"/>
              <a:cs typeface="Times New Roman" pitchFamily="18" charset="0"/>
            </a:endParaRPr>
          </a:p>
          <a:p>
            <a:pPr lvl="0" algn="just" rtl="1">
              <a:lnSpc>
                <a:spcPct val="150000"/>
              </a:lnSpc>
            </a:pPr>
            <a:r>
              <a:rPr lang="ar-EG" sz="2100" b="1" spc="50" dirty="0">
                <a:latin typeface="Times New Roman" pitchFamily="18" charset="0"/>
                <a:cs typeface="Times New Roman" pitchFamily="18" charset="0"/>
              </a:rPr>
              <a:t>4. </a:t>
            </a:r>
            <a:r>
              <a:rPr lang="ar-EG" sz="2100" b="1" u="sng" spc="50" dirty="0">
                <a:latin typeface="Times New Roman" pitchFamily="18" charset="0"/>
                <a:cs typeface="Times New Roman" pitchFamily="18" charset="0"/>
              </a:rPr>
              <a:t>دراسة القيم والثقافة:</a:t>
            </a:r>
            <a:r>
              <a:rPr lang="ar-EG" sz="2100" b="1" spc="50" dirty="0">
                <a:latin typeface="Times New Roman" pitchFamily="18" charset="0"/>
                <a:cs typeface="Times New Roman" pitchFamily="18" charset="0"/>
              </a:rPr>
              <a:t> تركز بعض النظريات على فهم كيفية استخدام الإعلان للتأثير على قيم وثقافات المستهلكين وتشكيل اعتقاداتهم واتجاهاتهم.</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329617"/>
            <a:ext cx="3385474" cy="2322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51572890"/>
      </p:ext>
    </p:extLst>
  </p:cSld>
  <p:clrMapOvr>
    <a:masterClrMapping/>
  </p:clrMapOvr>
  <mc:AlternateContent xmlns:mc="http://schemas.openxmlformats.org/markup-compatibility/2006" xmlns:p14="http://schemas.microsoft.com/office/powerpoint/2010/main">
    <mc:Choice Requires="p14">
      <p:transition spd="slow" p14:dur="2000" advTm="94592"/>
    </mc:Choice>
    <mc:Fallback xmlns="">
      <p:transition spd="slow" advTm="94592"/>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329617"/>
            <a:ext cx="3385474" cy="2322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2714841" cy="461665"/>
          </a:xfrm>
          <a:prstGeom prst="rect">
            <a:avLst/>
          </a:prstGeom>
          <a:noFill/>
        </p:spPr>
        <p:txBody>
          <a:bodyPr wrap="square" rtlCol="0">
            <a:spAutoFit/>
          </a:bodyPr>
          <a:lstStyle/>
          <a:p>
            <a:pPr lvl="0" algn="ctr"/>
            <a:r>
              <a:rPr lang="ar-EG" sz="2400" b="1" dirty="0">
                <a:solidFill>
                  <a:srgbClr val="00B0F0"/>
                </a:solidFill>
                <a:latin typeface="Times New Roman" panose="02020603050405020304" pitchFamily="18" charset="0"/>
                <a:cs typeface="Times New Roman" panose="02020603050405020304" pitchFamily="18" charset="0"/>
              </a:rPr>
              <a:t>أهداف نظريات الإعلان</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516073"/>
          </a:xfrm>
          <a:prstGeom prst="rect">
            <a:avLst/>
          </a:prstGeom>
          <a:noFill/>
        </p:spPr>
        <p:txBody>
          <a:bodyPr wrap="square" rtlCol="0">
            <a:spAutoFit/>
          </a:bodyPr>
          <a:lstStyle/>
          <a:p>
            <a:pPr lvl="0" algn="just" rtl="1">
              <a:lnSpc>
                <a:spcPct val="150000"/>
              </a:lnSpc>
            </a:pPr>
            <a:r>
              <a:rPr lang="ar-EG" sz="2100" b="1" spc="50" dirty="0">
                <a:latin typeface="Times New Roman" pitchFamily="18" charset="0"/>
                <a:cs typeface="Times New Roman" pitchFamily="18" charset="0"/>
              </a:rPr>
              <a:t>5. </a:t>
            </a:r>
            <a:r>
              <a:rPr lang="ar-EG" sz="2100" b="1" u="sng" spc="50" dirty="0">
                <a:latin typeface="Times New Roman" pitchFamily="18" charset="0"/>
                <a:cs typeface="Times New Roman" pitchFamily="18" charset="0"/>
              </a:rPr>
              <a:t>تحسين تصميم الإعلانات:</a:t>
            </a:r>
            <a:r>
              <a:rPr lang="ar-EG" sz="2100" b="1" spc="50" dirty="0">
                <a:latin typeface="Times New Roman" pitchFamily="18" charset="0"/>
                <a:cs typeface="Times New Roman" pitchFamily="18" charset="0"/>
              </a:rPr>
              <a:t> </a:t>
            </a:r>
            <a:r>
              <a:rPr lang="ar-EG" sz="2100" spc="50" dirty="0">
                <a:latin typeface="Times New Roman" pitchFamily="18" charset="0"/>
                <a:cs typeface="Times New Roman" pitchFamily="18" charset="0"/>
              </a:rPr>
              <a:t>تهدف بعض النظريات إلى توجيه </a:t>
            </a:r>
            <a:r>
              <a:rPr lang="ar-EG" sz="2100" spc="50" dirty="0" smtClean="0">
                <a:latin typeface="Times New Roman" pitchFamily="18" charset="0"/>
                <a:cs typeface="Times New Roman" pitchFamily="18" charset="0"/>
              </a:rPr>
              <a:t>تصميم </a:t>
            </a:r>
            <a:r>
              <a:rPr lang="ar-EG" sz="2100" spc="50" dirty="0">
                <a:latin typeface="Times New Roman" pitchFamily="18" charset="0"/>
                <a:cs typeface="Times New Roman" pitchFamily="18" charset="0"/>
              </a:rPr>
              <a:t>الإعلانات بناءً على مبادئ </a:t>
            </a:r>
            <a:r>
              <a:rPr lang="ar-EG" sz="2100" spc="50" dirty="0" smtClean="0">
                <a:latin typeface="Times New Roman" pitchFamily="18" charset="0"/>
                <a:cs typeface="Times New Roman" pitchFamily="18" charset="0"/>
              </a:rPr>
              <a:t>وأسس </a:t>
            </a:r>
            <a:r>
              <a:rPr lang="ar-EG" sz="2100" spc="50" dirty="0">
                <a:latin typeface="Times New Roman" pitchFamily="18" charset="0"/>
                <a:cs typeface="Times New Roman" pitchFamily="18" charset="0"/>
              </a:rPr>
              <a:t>علمية لزيادة فاعليتها وجذب انتباه الجمهور.</a:t>
            </a:r>
          </a:p>
          <a:p>
            <a:pPr lvl="0" algn="just" rtl="1">
              <a:lnSpc>
                <a:spcPct val="150000"/>
              </a:lnSpc>
            </a:pPr>
            <a:endParaRPr lang="ar-EG" sz="2100" b="1" spc="50" dirty="0">
              <a:latin typeface="Times New Roman" pitchFamily="18" charset="0"/>
              <a:cs typeface="Times New Roman" pitchFamily="18" charset="0"/>
            </a:endParaRPr>
          </a:p>
          <a:p>
            <a:pPr lvl="0" algn="just" rtl="1">
              <a:lnSpc>
                <a:spcPct val="150000"/>
              </a:lnSpc>
            </a:pPr>
            <a:r>
              <a:rPr lang="ar-EG" sz="2100" b="1" spc="50" dirty="0">
                <a:latin typeface="Times New Roman" pitchFamily="18" charset="0"/>
                <a:cs typeface="Times New Roman" pitchFamily="18" charset="0"/>
              </a:rPr>
              <a:t>6. </a:t>
            </a:r>
            <a:r>
              <a:rPr lang="ar-EG" sz="2100" b="1" u="sng" spc="50" dirty="0">
                <a:latin typeface="Times New Roman" pitchFamily="18" charset="0"/>
                <a:cs typeface="Times New Roman" pitchFamily="18" charset="0"/>
              </a:rPr>
              <a:t>دراسة استجابة الجمهور:</a:t>
            </a:r>
            <a:r>
              <a:rPr lang="ar-EG" sz="2100" b="1" spc="50" dirty="0">
                <a:latin typeface="Times New Roman" pitchFamily="18" charset="0"/>
                <a:cs typeface="Times New Roman" pitchFamily="18" charset="0"/>
              </a:rPr>
              <a:t> </a:t>
            </a:r>
            <a:r>
              <a:rPr lang="ar-EG" sz="2100" spc="50" dirty="0">
                <a:latin typeface="Times New Roman" pitchFamily="18" charset="0"/>
                <a:cs typeface="Times New Roman" pitchFamily="18" charset="0"/>
              </a:rPr>
              <a:t>تراقب بعض النظريات استجابة الجمهور للإعلانات وتطورها عبر الوقت، وذلك لتحسين فعالية الإعلانات وزيادة نسبة الاستجابة من الجمهور.</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78834133"/>
      </p:ext>
    </p:extLst>
  </p:cSld>
  <p:clrMapOvr>
    <a:masterClrMapping/>
  </p:clrMapOvr>
  <mc:AlternateContent xmlns:mc="http://schemas.openxmlformats.org/markup-compatibility/2006" xmlns:p14="http://schemas.microsoft.com/office/powerpoint/2010/main">
    <mc:Choice Requires="p14">
      <p:transition spd="slow" p14:dur="2000" advTm="152506"/>
    </mc:Choice>
    <mc:Fallback xmlns="">
      <p:transition spd="slow" advTm="152506"/>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301339" y="1259391"/>
            <a:ext cx="2747868" cy="461665"/>
          </a:xfrm>
          <a:prstGeom prst="rect">
            <a:avLst/>
          </a:prstGeom>
          <a:noFill/>
        </p:spPr>
        <p:txBody>
          <a:bodyPr wrap="none" rtlCol="0">
            <a:spAutoFit/>
          </a:bodyPr>
          <a:lstStyle/>
          <a:p>
            <a:r>
              <a:rPr lang="ar-EG" sz="2400" b="1" dirty="0">
                <a:solidFill>
                  <a:srgbClr val="00B0F0"/>
                </a:solidFill>
                <a:latin typeface="Times New Roman" panose="02020603050405020304" pitchFamily="18" charset="0"/>
                <a:cs typeface="Times New Roman" panose="02020603050405020304" pitchFamily="18" charset="0"/>
              </a:rPr>
              <a:t>خصائص نظريات الإعلان </a:t>
            </a: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3" name="Rectangle 12">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p:cNvPicPr>
            <a:picLocks noGrp="1" noChangeAspect="1" noChangeArrowheads="1"/>
          </p:cNvPicPr>
          <p:nvPr>
            <p:ph type="pic" sz="quarter" idx="10"/>
          </p:nvPr>
        </p:nvPicPr>
        <p:blipFill>
          <a:blip r:embed="rId4">
            <a:extLst>
              <a:ext uri="{28A0092B-C50C-407E-A947-70E740481C1C}">
                <a14:useLocalDpi xmlns:a14="http://schemas.microsoft.com/office/drawing/2010/main" val="0"/>
              </a:ext>
            </a:extLst>
          </a:blip>
          <a:srcRect t="56" b="56"/>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3685520"/>
      </p:ext>
    </p:extLst>
  </p:cSld>
  <p:clrMapOvr>
    <a:masterClrMapping/>
  </p:clrMapOvr>
  <mc:AlternateContent xmlns:mc="http://schemas.openxmlformats.org/markup-compatibility/2006" xmlns:p14="http://schemas.microsoft.com/office/powerpoint/2010/main">
    <mc:Choice Requires="p14">
      <p:transition spd="slow" p14:dur="2000" advTm="9653"/>
    </mc:Choice>
    <mc:Fallback xmlns="">
      <p:transition spd="slow" advTm="96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329617"/>
            <a:ext cx="3385474" cy="2322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2714841"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خصائص نظريات الإعلان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516073"/>
          </a:xfrm>
          <a:prstGeom prst="rect">
            <a:avLst/>
          </a:prstGeom>
          <a:noFill/>
        </p:spPr>
        <p:txBody>
          <a:bodyPr wrap="square" rtlCol="0">
            <a:spAutoFit/>
          </a:bodyPr>
          <a:lstStyle/>
          <a:p>
            <a:pPr marL="457200" lvl="0" indent="-457200" algn="just" rtl="1">
              <a:lnSpc>
                <a:spcPct val="150000"/>
              </a:lnSpc>
              <a:buFontTx/>
              <a:buAutoNum type="arabicPeriod"/>
            </a:pPr>
            <a:r>
              <a:rPr lang="ar-EG" sz="2100" b="1" u="sng" spc="50" dirty="0">
                <a:cs typeface="+mj-cs"/>
              </a:rPr>
              <a:t>المبادئ العلمية:</a:t>
            </a:r>
            <a:r>
              <a:rPr lang="ar-EG" sz="2100" b="1" spc="50" dirty="0">
                <a:cs typeface="+mj-cs"/>
              </a:rPr>
              <a:t> تتميز نظريات الإعلان بأنها تستند على </a:t>
            </a:r>
            <a:r>
              <a:rPr lang="ar-EG" sz="2100" b="1" spc="50" dirty="0" smtClean="0">
                <a:cs typeface="+mj-cs"/>
              </a:rPr>
              <a:t>أسس </a:t>
            </a:r>
            <a:r>
              <a:rPr lang="ar-EG" sz="2100" b="1" spc="50" dirty="0">
                <a:cs typeface="+mj-cs"/>
              </a:rPr>
              <a:t>ومبادئ علمية، حيث تعتمد على الأبحاث والدراسات المستقلة لفهم تأثير الإعلان ومعرفة الجمهور.</a:t>
            </a:r>
          </a:p>
          <a:p>
            <a:pPr marL="457200" lvl="0" indent="-457200" algn="just" rtl="1">
              <a:lnSpc>
                <a:spcPct val="150000"/>
              </a:lnSpc>
              <a:buFontTx/>
              <a:buAutoNum type="arabicPeriod"/>
            </a:pPr>
            <a:endParaRPr lang="ar-EG" sz="2100" b="1" spc="50" dirty="0">
              <a:cs typeface="+mj-cs"/>
            </a:endParaRPr>
          </a:p>
          <a:p>
            <a:pPr marL="457200" lvl="0" indent="-457200" algn="just" rtl="1">
              <a:lnSpc>
                <a:spcPct val="150000"/>
              </a:lnSpc>
              <a:buFontTx/>
              <a:buAutoNum type="arabicPeriod"/>
            </a:pPr>
            <a:r>
              <a:rPr lang="ar-EG" sz="2100" b="1" u="sng" spc="50" dirty="0">
                <a:cs typeface="+mj-cs"/>
              </a:rPr>
              <a:t>القابلية للتطبيق:</a:t>
            </a:r>
            <a:r>
              <a:rPr lang="ar-EG" sz="2100" b="1" spc="50" dirty="0">
                <a:cs typeface="+mj-cs"/>
              </a:rPr>
              <a:t> تهدف نظريات الإعلان إلى توفير إطار عام قابل للتطبيق واستخدامه في إنتاج </a:t>
            </a:r>
            <a:r>
              <a:rPr lang="ar-EG" sz="2100" b="1" spc="50" dirty="0" smtClean="0">
                <a:cs typeface="+mj-cs"/>
              </a:rPr>
              <a:t>وتقييم </a:t>
            </a:r>
            <a:r>
              <a:rPr lang="ar-EG" sz="2100" b="1" spc="50" dirty="0">
                <a:cs typeface="+mj-cs"/>
              </a:rPr>
              <a:t>الإعلانات، لتحقيق الأهداف </a:t>
            </a:r>
            <a:r>
              <a:rPr lang="ar-EG" sz="2100" b="1" spc="50" dirty="0" smtClean="0">
                <a:cs typeface="+mj-cs"/>
              </a:rPr>
              <a:t>المحددة</a:t>
            </a:r>
            <a:r>
              <a:rPr lang="ar-EG" sz="2100" b="1" spc="50" dirty="0">
                <a:cs typeface="+mj-cs"/>
              </a:rPr>
              <a:t>.</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07705750"/>
      </p:ext>
    </p:extLst>
  </p:cSld>
  <p:clrMapOvr>
    <a:masterClrMapping/>
  </p:clrMapOvr>
  <mc:AlternateContent xmlns:mc="http://schemas.openxmlformats.org/markup-compatibility/2006" xmlns:p14="http://schemas.microsoft.com/office/powerpoint/2010/main">
    <mc:Choice Requires="p14">
      <p:transition spd="slow" p14:dur="2000" advTm="101410"/>
    </mc:Choice>
    <mc:Fallback xmlns="">
      <p:transition spd="slow" advTm="10141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329617"/>
            <a:ext cx="3385474" cy="2322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2714841" cy="400110"/>
          </a:xfrm>
          <a:prstGeom prst="rect">
            <a:avLst/>
          </a:prstGeom>
          <a:noFill/>
        </p:spPr>
        <p:txBody>
          <a:bodyPr wrap="square" rtlCol="0">
            <a:spAutoFit/>
          </a:bodyPr>
          <a:lstStyle/>
          <a:p>
            <a:pPr lvl="0" algn="ctr"/>
            <a:r>
              <a:rPr lang="ar-EG" sz="2000" b="1" dirty="0">
                <a:solidFill>
                  <a:srgbClr val="00B0F0"/>
                </a:solidFill>
                <a:cs typeface="Times New Roman"/>
              </a:rPr>
              <a:t>خصائص نظريات الإعلان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485570"/>
          </a:xfrm>
          <a:prstGeom prst="rect">
            <a:avLst/>
          </a:prstGeom>
          <a:noFill/>
        </p:spPr>
        <p:txBody>
          <a:bodyPr wrap="square" rtlCol="0">
            <a:spAutoFit/>
          </a:bodyPr>
          <a:lstStyle/>
          <a:p>
            <a:pPr lvl="0" algn="just" rtl="1">
              <a:lnSpc>
                <a:spcPct val="150000"/>
              </a:lnSpc>
            </a:pPr>
            <a:r>
              <a:rPr lang="ar-EG" sz="2100" b="1" spc="50" dirty="0">
                <a:latin typeface="Times New Roman" pitchFamily="18" charset="0"/>
                <a:cs typeface="Times New Roman" pitchFamily="18" charset="0"/>
              </a:rPr>
              <a:t>3</a:t>
            </a:r>
            <a:r>
              <a:rPr lang="ar-EG" sz="2100" b="1" u="sng" spc="50" dirty="0">
                <a:latin typeface="Times New Roman" pitchFamily="18" charset="0"/>
                <a:cs typeface="Times New Roman" pitchFamily="18" charset="0"/>
              </a:rPr>
              <a:t>. التوجه </a:t>
            </a:r>
            <a:r>
              <a:rPr lang="ar-EG" sz="2100" b="1" u="sng" spc="50" dirty="0" smtClean="0">
                <a:latin typeface="Times New Roman" pitchFamily="18" charset="0"/>
                <a:cs typeface="Times New Roman" pitchFamily="18" charset="0"/>
              </a:rPr>
              <a:t>المتعدد </a:t>
            </a:r>
            <a:r>
              <a:rPr lang="ar-EG" sz="2100" b="1" u="sng" spc="50" dirty="0">
                <a:latin typeface="Times New Roman" pitchFamily="18" charset="0"/>
                <a:cs typeface="Times New Roman" pitchFamily="18" charset="0"/>
              </a:rPr>
              <a:t>للتخصصات: </a:t>
            </a:r>
            <a:r>
              <a:rPr lang="ar-EG" sz="2100" b="1" spc="50" dirty="0">
                <a:latin typeface="Times New Roman" pitchFamily="18" charset="0"/>
                <a:cs typeface="Times New Roman" pitchFamily="18" charset="0"/>
              </a:rPr>
              <a:t>تشمل نظريات الإعلان مجموعة متنوعة من </a:t>
            </a:r>
            <a:r>
              <a:rPr lang="ar-EG" sz="2100" b="1" spc="50" dirty="0" smtClean="0">
                <a:latin typeface="Times New Roman" pitchFamily="18" charset="0"/>
                <a:cs typeface="Times New Roman" pitchFamily="18" charset="0"/>
              </a:rPr>
              <a:t>التخصصات </a:t>
            </a:r>
            <a:r>
              <a:rPr lang="ar-EG" sz="2100" b="1" spc="50" dirty="0">
                <a:latin typeface="Times New Roman" pitchFamily="18" charset="0"/>
                <a:cs typeface="Times New Roman" pitchFamily="18" charset="0"/>
              </a:rPr>
              <a:t>مثل علم النفس، والاقتصاد، وعلم الاجتماع، </a:t>
            </a:r>
            <a:r>
              <a:rPr lang="ar-EG" sz="2100" b="1" spc="50" dirty="0" smtClean="0">
                <a:latin typeface="Times New Roman" pitchFamily="18" charset="0"/>
                <a:cs typeface="Times New Roman" pitchFamily="18" charset="0"/>
              </a:rPr>
              <a:t>وتوظيف </a:t>
            </a:r>
            <a:r>
              <a:rPr lang="ar-EG" sz="2100" b="1" spc="50" dirty="0">
                <a:latin typeface="Times New Roman" pitchFamily="18" charset="0"/>
                <a:cs typeface="Times New Roman" pitchFamily="18" charset="0"/>
              </a:rPr>
              <a:t>المفاهيم والنظريات من هذه </a:t>
            </a:r>
            <a:r>
              <a:rPr lang="ar-EG" sz="2100" b="1" spc="50" dirty="0" smtClean="0">
                <a:latin typeface="Times New Roman" pitchFamily="18" charset="0"/>
                <a:cs typeface="Times New Roman" pitchFamily="18" charset="0"/>
              </a:rPr>
              <a:t>التخصصات </a:t>
            </a:r>
            <a:r>
              <a:rPr lang="ar-EG" sz="2100" b="1" spc="50" dirty="0">
                <a:latin typeface="Times New Roman" pitchFamily="18" charset="0"/>
                <a:cs typeface="Times New Roman" pitchFamily="18" charset="0"/>
              </a:rPr>
              <a:t>لفهم وتحليل تأثير الإعلان.</a:t>
            </a:r>
          </a:p>
          <a:p>
            <a:pPr lvl="0" algn="just" rtl="1">
              <a:lnSpc>
                <a:spcPct val="150000"/>
              </a:lnSpc>
            </a:pPr>
            <a:endParaRPr lang="ar-EG" sz="2100" b="1" spc="50" dirty="0">
              <a:latin typeface="Times New Roman" pitchFamily="18" charset="0"/>
              <a:cs typeface="Times New Roman" pitchFamily="18" charset="0"/>
            </a:endParaRPr>
          </a:p>
          <a:p>
            <a:pPr lvl="0" algn="just" rtl="1">
              <a:lnSpc>
                <a:spcPct val="150000"/>
              </a:lnSpc>
            </a:pPr>
            <a:r>
              <a:rPr lang="ar-EG" sz="2100" b="1" spc="50" dirty="0">
                <a:latin typeface="Times New Roman" pitchFamily="18" charset="0"/>
                <a:cs typeface="Times New Roman" pitchFamily="18" charset="0"/>
              </a:rPr>
              <a:t>4</a:t>
            </a:r>
            <a:r>
              <a:rPr lang="ar-EG" sz="2100" b="1" u="sng" spc="50" dirty="0">
                <a:latin typeface="Times New Roman" pitchFamily="18" charset="0"/>
                <a:cs typeface="Times New Roman" pitchFamily="18" charset="0"/>
              </a:rPr>
              <a:t>. التركيز على التأثير والاستجابة:</a:t>
            </a:r>
            <a:r>
              <a:rPr lang="ar-EG" sz="2100" b="1" spc="50" dirty="0">
                <a:latin typeface="Times New Roman" pitchFamily="18" charset="0"/>
                <a:cs typeface="Times New Roman" pitchFamily="18" charset="0"/>
              </a:rPr>
              <a:t> تركز نظريات الإعلان على تحليل تأثير الإعلان وكيفية استجابة الجمهور إلى الإعلانات، سواء بالإيجابية أو السلبية، وفهم العوامل التي تؤثر في تلك الاستجابة.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79670873"/>
      </p:ext>
    </p:extLst>
  </p:cSld>
  <p:clrMapOvr>
    <a:masterClrMapping/>
  </p:clrMapOvr>
  <mc:AlternateContent xmlns:mc="http://schemas.openxmlformats.org/markup-compatibility/2006" xmlns:p14="http://schemas.microsoft.com/office/powerpoint/2010/main">
    <mc:Choice Requires="p14">
      <p:transition spd="slow" p14:dur="2000" advTm="223666"/>
    </mc:Choice>
    <mc:Fallback xmlns="">
      <p:transition spd="slow" advTm="223666"/>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329617"/>
            <a:ext cx="3385474" cy="2322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2714841" cy="400110"/>
          </a:xfrm>
          <a:prstGeom prst="rect">
            <a:avLst/>
          </a:prstGeom>
          <a:noFill/>
        </p:spPr>
        <p:txBody>
          <a:bodyPr wrap="square" rtlCol="0">
            <a:spAutoFit/>
          </a:bodyPr>
          <a:lstStyle/>
          <a:p>
            <a:pPr lvl="0" algn="ctr"/>
            <a:r>
              <a:rPr lang="ar-EG" sz="2000" b="1" dirty="0">
                <a:solidFill>
                  <a:srgbClr val="00B0F0"/>
                </a:solidFill>
                <a:cs typeface="Times New Roman"/>
              </a:rPr>
              <a:t>خصائص نظريات الإعلان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485570"/>
          </a:xfrm>
          <a:prstGeom prst="rect">
            <a:avLst/>
          </a:prstGeom>
          <a:noFill/>
        </p:spPr>
        <p:txBody>
          <a:bodyPr wrap="square" rtlCol="0">
            <a:spAutoFit/>
          </a:bodyPr>
          <a:lstStyle/>
          <a:p>
            <a:pPr lvl="0" algn="just" rtl="1">
              <a:lnSpc>
                <a:spcPct val="150000"/>
              </a:lnSpc>
            </a:pPr>
            <a:r>
              <a:rPr lang="ar-EG" sz="2100" b="1" u="sng" spc="50" dirty="0">
                <a:latin typeface="Times New Roman" pitchFamily="18" charset="0"/>
                <a:cs typeface="Times New Roman" pitchFamily="18" charset="0"/>
              </a:rPr>
              <a:t>5. التركيز على العواطف والعقل:</a:t>
            </a:r>
            <a:r>
              <a:rPr lang="ar-EG" sz="2100" b="1" spc="50" dirty="0">
                <a:latin typeface="Times New Roman" pitchFamily="18" charset="0"/>
                <a:cs typeface="Times New Roman" pitchFamily="18" charset="0"/>
              </a:rPr>
              <a:t> تستكشف نظريات الإعلان الدور الذي تلعبه العواطف والعقل في تأثير الإعلان على الجمهور، </a:t>
            </a:r>
            <a:r>
              <a:rPr lang="ar-EG" sz="2100" b="1" spc="50" dirty="0" smtClean="0">
                <a:latin typeface="Times New Roman" pitchFamily="18" charset="0"/>
                <a:cs typeface="Times New Roman" pitchFamily="18" charset="0"/>
              </a:rPr>
              <a:t>وتتناول </a:t>
            </a:r>
            <a:r>
              <a:rPr lang="ar-EG" sz="2100" b="1" spc="50" dirty="0">
                <a:latin typeface="Times New Roman" pitchFamily="18" charset="0"/>
                <a:cs typeface="Times New Roman" pitchFamily="18" charset="0"/>
              </a:rPr>
              <a:t>الاستراتيجيات التي يمكن استخدامها لإثارة المشاعر وتحقيق تأثير فعّال.</a:t>
            </a:r>
          </a:p>
          <a:p>
            <a:pPr lvl="0" algn="just" rtl="1">
              <a:lnSpc>
                <a:spcPct val="150000"/>
              </a:lnSpc>
            </a:pPr>
            <a:endParaRPr lang="ar-EG" sz="2100" b="1" spc="50" dirty="0">
              <a:latin typeface="Times New Roman" pitchFamily="18" charset="0"/>
              <a:cs typeface="Times New Roman" pitchFamily="18" charset="0"/>
            </a:endParaRPr>
          </a:p>
          <a:p>
            <a:pPr lvl="0" algn="just" rtl="1">
              <a:lnSpc>
                <a:spcPct val="150000"/>
              </a:lnSpc>
            </a:pPr>
            <a:r>
              <a:rPr lang="ar-EG" sz="2100" b="1" u="sng" spc="50" dirty="0">
                <a:latin typeface="Times New Roman" pitchFamily="18" charset="0"/>
                <a:cs typeface="Times New Roman" pitchFamily="18" charset="0"/>
              </a:rPr>
              <a:t>6. الدور الاجتماعي والثقافي:</a:t>
            </a:r>
            <a:r>
              <a:rPr lang="ar-EG" sz="2100" b="1" spc="50" dirty="0">
                <a:latin typeface="Times New Roman" pitchFamily="18" charset="0"/>
                <a:cs typeface="Times New Roman" pitchFamily="18" charset="0"/>
              </a:rPr>
              <a:t> تعتبر نظريات الإعلان </a:t>
            </a:r>
            <a:r>
              <a:rPr lang="ar-EG" sz="2100" b="1" spc="50" dirty="0" smtClean="0">
                <a:latin typeface="Times New Roman" pitchFamily="18" charset="0"/>
                <a:cs typeface="Times New Roman" pitchFamily="18" charset="0"/>
              </a:rPr>
              <a:t>أن الاجتماع </a:t>
            </a:r>
            <a:r>
              <a:rPr lang="ar-EG" sz="2100" b="1" spc="50" dirty="0">
                <a:latin typeface="Times New Roman" pitchFamily="18" charset="0"/>
                <a:cs typeface="Times New Roman" pitchFamily="18" charset="0"/>
              </a:rPr>
              <a:t>والثقافة عوامل مهمة في تأثير الإعلان، حيث تدرس كيفية استخدام الإعلان لتكوين القيم والعادات والمعتقدات لدى الجمهور.</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1227605"/>
      </p:ext>
    </p:extLst>
  </p:cSld>
  <p:clrMapOvr>
    <a:masterClrMapping/>
  </p:clrMapOvr>
  <mc:AlternateContent xmlns:mc="http://schemas.openxmlformats.org/markup-compatibility/2006" xmlns:p14="http://schemas.microsoft.com/office/powerpoint/2010/main">
    <mc:Choice Requires="p14">
      <p:transition spd="slow" p14:dur="2000" advTm="108182"/>
    </mc:Choice>
    <mc:Fallback xmlns="">
      <p:transition spd="slow" advTm="10818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301339" y="1259391"/>
            <a:ext cx="2350323" cy="461665"/>
          </a:xfrm>
          <a:prstGeom prst="rect">
            <a:avLst/>
          </a:prstGeom>
          <a:noFill/>
        </p:spPr>
        <p:txBody>
          <a:bodyPr wrap="none" rtlCol="0">
            <a:spAutoFit/>
          </a:bodyPr>
          <a:lstStyle/>
          <a:p>
            <a:r>
              <a:rPr lang="ar-EG" sz="2400" b="1" dirty="0">
                <a:solidFill>
                  <a:srgbClr val="00B0F0"/>
                </a:solidFill>
                <a:latin typeface="Times New Roman" panose="02020603050405020304" pitchFamily="18" charset="0"/>
                <a:cs typeface="Times New Roman" panose="02020603050405020304" pitchFamily="18" charset="0"/>
              </a:rPr>
              <a:t>مزايا نظريات الإعلان </a:t>
            </a: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3" name="Rectangle 12">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p:cNvPicPr>
            <a:picLocks noGrp="1" noChangeAspect="1" noChangeArrowheads="1"/>
          </p:cNvPicPr>
          <p:nvPr>
            <p:ph type="pic" sz="quarter" idx="10"/>
          </p:nvPr>
        </p:nvPicPr>
        <p:blipFill>
          <a:blip r:embed="rId4">
            <a:extLst>
              <a:ext uri="{28A0092B-C50C-407E-A947-70E740481C1C}">
                <a14:useLocalDpi xmlns:a14="http://schemas.microsoft.com/office/drawing/2010/main" val="0"/>
              </a:ext>
            </a:extLst>
          </a:blip>
          <a:srcRect t="56" b="56"/>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53700221"/>
      </p:ext>
    </p:extLst>
  </p:cSld>
  <p:clrMapOvr>
    <a:masterClrMapping/>
  </p:clrMapOvr>
  <mc:AlternateContent xmlns:mc="http://schemas.openxmlformats.org/markup-compatibility/2006" xmlns:p14="http://schemas.microsoft.com/office/powerpoint/2010/main">
    <mc:Choice Requires="p14">
      <p:transition spd="slow" p14:dur="2000" advTm="11740"/>
    </mc:Choice>
    <mc:Fallback xmlns="">
      <p:transition spd="slow" advTm="117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329617"/>
            <a:ext cx="3385474" cy="2322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2714841"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مزايا نظريات الإعلان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427477"/>
          </a:xfrm>
          <a:prstGeom prst="rect">
            <a:avLst/>
          </a:prstGeom>
          <a:noFill/>
        </p:spPr>
        <p:txBody>
          <a:bodyPr wrap="square" rtlCol="0">
            <a:spAutoFit/>
          </a:bodyPr>
          <a:lstStyle/>
          <a:p>
            <a:pPr marL="457200" lvl="0" indent="-457200" algn="just" rtl="1">
              <a:lnSpc>
                <a:spcPct val="150000"/>
              </a:lnSpc>
              <a:buFontTx/>
              <a:buAutoNum type="arabicPeriod"/>
            </a:pPr>
            <a:r>
              <a:rPr lang="ar-EG" sz="2100" b="1" u="sng" spc="50" dirty="0" smtClean="0">
                <a:latin typeface="Times New Roman" pitchFamily="18" charset="0"/>
                <a:cs typeface="Times New Roman" pitchFamily="18" charset="0"/>
              </a:rPr>
              <a:t>توجيه </a:t>
            </a:r>
            <a:r>
              <a:rPr lang="ar-EG" sz="2100" b="1" u="sng" spc="50" dirty="0">
                <a:latin typeface="Times New Roman" pitchFamily="18" charset="0"/>
                <a:cs typeface="Times New Roman" pitchFamily="18" charset="0"/>
              </a:rPr>
              <a:t>الاستهداف:</a:t>
            </a:r>
            <a:r>
              <a:rPr lang="ar-EG" sz="2100" b="1" spc="50" dirty="0">
                <a:latin typeface="Times New Roman" pitchFamily="18" charset="0"/>
                <a:cs typeface="Times New Roman" pitchFamily="18" charset="0"/>
              </a:rPr>
              <a:t> تساعد نظريات الإعلان في تحديد الجمهور المستهدف بدقة وتحديد الأشخاص الذين يمكن أن يتأثروا </a:t>
            </a:r>
            <a:r>
              <a:rPr lang="ar-EG" sz="2100" b="1" spc="50" dirty="0" smtClean="0">
                <a:latin typeface="Times New Roman" pitchFamily="18" charset="0"/>
                <a:cs typeface="Times New Roman" pitchFamily="18" charset="0"/>
              </a:rPr>
              <a:t>بالإعلان، حيث </a:t>
            </a:r>
            <a:r>
              <a:rPr lang="ar-EG" sz="2100" b="1" spc="50" dirty="0">
                <a:latin typeface="Times New Roman" pitchFamily="18" charset="0"/>
                <a:cs typeface="Times New Roman" pitchFamily="18" charset="0"/>
              </a:rPr>
              <a:t>يسمح للشركات بتوجيه جهودها التسويقية والإعلانية للوصول إلى الجمهور الصحيح وزيادة فرص نجاح الحملات الإعلانية</a:t>
            </a:r>
            <a:r>
              <a:rPr lang="ar-EG" sz="2100" b="1" spc="50" dirty="0" smtClean="0">
                <a:latin typeface="Times New Roman" pitchFamily="18" charset="0"/>
                <a:cs typeface="Times New Roman" pitchFamily="18" charset="0"/>
              </a:rPr>
              <a:t>.</a:t>
            </a:r>
            <a:endParaRPr lang="ar-EG" sz="2100" b="1" spc="50" dirty="0">
              <a:latin typeface="Times New Roman" pitchFamily="18" charset="0"/>
              <a:cs typeface="Times New Roman" pitchFamily="18" charset="0"/>
            </a:endParaRPr>
          </a:p>
          <a:p>
            <a:pPr marL="342900" lvl="0" indent="-342900" algn="just" rtl="1">
              <a:lnSpc>
                <a:spcPct val="150000"/>
              </a:lnSpc>
              <a:buFontTx/>
              <a:buAutoNum type="arabicPeriod"/>
            </a:pPr>
            <a:r>
              <a:rPr lang="ar-EG" sz="2100" b="1" u="sng" spc="50" dirty="0">
                <a:latin typeface="Times New Roman" pitchFamily="18" charset="0"/>
                <a:cs typeface="Times New Roman" pitchFamily="18" charset="0"/>
              </a:rPr>
              <a:t>بناء الوعي والمعرفة:</a:t>
            </a:r>
            <a:r>
              <a:rPr lang="ar-EG" sz="2100" b="1" spc="50" dirty="0">
                <a:latin typeface="Times New Roman" pitchFamily="18" charset="0"/>
                <a:cs typeface="Times New Roman" pitchFamily="18" charset="0"/>
              </a:rPr>
              <a:t> تعمل نظريات الإعلان على إثراء المعرفة والوعي لدى الجمهور المستهدف بشأن المنتج أو العلامة </a:t>
            </a:r>
            <a:r>
              <a:rPr lang="ar-EG" sz="2100" b="1" spc="50" dirty="0" smtClean="0">
                <a:latin typeface="Times New Roman" pitchFamily="18" charset="0"/>
                <a:cs typeface="Times New Roman" pitchFamily="18" charset="0"/>
              </a:rPr>
              <a:t>التجارية، حيث تسمح </a:t>
            </a:r>
            <a:r>
              <a:rPr lang="ar-EG" sz="2100" b="1" spc="50" dirty="0">
                <a:latin typeface="Times New Roman" pitchFamily="18" charset="0"/>
                <a:cs typeface="Times New Roman" pitchFamily="18" charset="0"/>
              </a:rPr>
              <a:t>هذه النظريات بتصميم أنواع مختلفة من الإعلانات التي </a:t>
            </a:r>
            <a:r>
              <a:rPr lang="ar-EG" sz="2100" b="1" spc="50" dirty="0" smtClean="0">
                <a:latin typeface="Times New Roman" pitchFamily="18" charset="0"/>
                <a:cs typeface="Times New Roman" pitchFamily="18" charset="0"/>
              </a:rPr>
              <a:t>تعزز </a:t>
            </a:r>
            <a:r>
              <a:rPr lang="ar-EG" sz="2100" b="1" spc="50" dirty="0">
                <a:latin typeface="Times New Roman" pitchFamily="18" charset="0"/>
                <a:cs typeface="Times New Roman" pitchFamily="18" charset="0"/>
              </a:rPr>
              <a:t>المعلوماتية وتوفر قيمة مضافة للجمهور.</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27469062"/>
      </p:ext>
    </p:extLst>
  </p:cSld>
  <p:clrMapOvr>
    <a:masterClrMapping/>
  </p:clrMapOvr>
  <mc:AlternateContent xmlns:mc="http://schemas.openxmlformats.org/markup-compatibility/2006" xmlns:p14="http://schemas.microsoft.com/office/powerpoint/2010/main">
    <mc:Choice Requires="p14">
      <p:transition spd="slow" p14:dur="2000" advTm="157212"/>
    </mc:Choice>
    <mc:Fallback xmlns="">
      <p:transition spd="slow" advTm="157212"/>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329617"/>
            <a:ext cx="3385474" cy="2322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3256562"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مزايا نظريات الإعلان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485570"/>
          </a:xfrm>
          <a:prstGeom prst="rect">
            <a:avLst/>
          </a:prstGeom>
          <a:noFill/>
        </p:spPr>
        <p:txBody>
          <a:bodyPr wrap="square" rtlCol="0">
            <a:spAutoFit/>
          </a:bodyPr>
          <a:lstStyle/>
          <a:p>
            <a:pPr lvl="0" algn="just" rtl="1">
              <a:lnSpc>
                <a:spcPct val="150000"/>
              </a:lnSpc>
            </a:pPr>
            <a:r>
              <a:rPr lang="ar-EG" sz="2100" b="1" spc="50" dirty="0">
                <a:latin typeface="Times New Roman" pitchFamily="18" charset="0"/>
                <a:cs typeface="Times New Roman" pitchFamily="18" charset="0"/>
              </a:rPr>
              <a:t>3. </a:t>
            </a:r>
            <a:r>
              <a:rPr lang="ar-EG" sz="2100" b="1" u="sng" spc="50" dirty="0">
                <a:latin typeface="Times New Roman" pitchFamily="18" charset="0"/>
                <a:cs typeface="Times New Roman" pitchFamily="18" charset="0"/>
              </a:rPr>
              <a:t>التأثير </a:t>
            </a:r>
            <a:r>
              <a:rPr lang="ar-EG" sz="2100" b="1" u="sng" spc="50" dirty="0" smtClean="0">
                <a:latin typeface="Times New Roman" pitchFamily="18" charset="0"/>
                <a:cs typeface="Times New Roman" pitchFamily="18" charset="0"/>
              </a:rPr>
              <a:t>العاطفي:</a:t>
            </a:r>
            <a:r>
              <a:rPr lang="ar-EG" sz="2100" b="1" spc="50" dirty="0" smtClean="0">
                <a:latin typeface="Times New Roman" pitchFamily="18" charset="0"/>
                <a:cs typeface="Times New Roman" pitchFamily="18" charset="0"/>
              </a:rPr>
              <a:t> </a:t>
            </a:r>
            <a:r>
              <a:rPr lang="ar-EG" sz="2100" b="1" spc="50" dirty="0">
                <a:latin typeface="Times New Roman" pitchFamily="18" charset="0"/>
                <a:cs typeface="Times New Roman" pitchFamily="18" charset="0"/>
              </a:rPr>
              <a:t>تسعى نظريات الإعلان إلى الوصول إلى العواطف والمشاعر لدى الجمهور، مما يؤثر في توجهاتهم وسلوكهم. </a:t>
            </a:r>
            <a:r>
              <a:rPr lang="ar-EG" sz="2100" b="1" spc="50" dirty="0" smtClean="0">
                <a:latin typeface="Times New Roman" pitchFamily="18" charset="0"/>
                <a:cs typeface="Times New Roman" pitchFamily="18" charset="0"/>
              </a:rPr>
              <a:t>حيث يمكن </a:t>
            </a:r>
            <a:r>
              <a:rPr lang="ar-EG" sz="2100" b="1" spc="50" dirty="0">
                <a:latin typeface="Times New Roman" pitchFamily="18" charset="0"/>
                <a:cs typeface="Times New Roman" pitchFamily="18" charset="0"/>
              </a:rPr>
              <a:t>أن تساهم العناصر الإبداعية والإيقاعية في الإعلانات في إثارة المشاعر والحماس لدى الجمهور، وبالتالي زيادة فرص نجاح الحملة الإعلانية</a:t>
            </a:r>
            <a:r>
              <a:rPr lang="ar-EG" sz="2100" b="1" spc="50" dirty="0" smtClean="0">
                <a:latin typeface="Times New Roman" pitchFamily="18" charset="0"/>
                <a:cs typeface="Times New Roman" pitchFamily="18" charset="0"/>
              </a:rPr>
              <a:t>.</a:t>
            </a:r>
            <a:endParaRPr lang="ar-EG" sz="2100" b="1" spc="50" dirty="0">
              <a:latin typeface="Times New Roman" pitchFamily="18" charset="0"/>
              <a:cs typeface="Times New Roman" pitchFamily="18" charset="0"/>
            </a:endParaRPr>
          </a:p>
          <a:p>
            <a:pPr lvl="0" algn="just" rtl="1">
              <a:lnSpc>
                <a:spcPct val="150000"/>
              </a:lnSpc>
            </a:pPr>
            <a:r>
              <a:rPr lang="ar-EG" sz="2100" b="1" u="sng" spc="50" dirty="0">
                <a:latin typeface="Times New Roman" pitchFamily="18" charset="0"/>
                <a:cs typeface="Times New Roman" pitchFamily="18" charset="0"/>
              </a:rPr>
              <a:t>4. إيصال رسالة فعالة:</a:t>
            </a:r>
            <a:r>
              <a:rPr lang="ar-EG" sz="2100" b="1" spc="50" dirty="0">
                <a:latin typeface="Times New Roman" pitchFamily="18" charset="0"/>
                <a:cs typeface="Times New Roman" pitchFamily="18" charset="0"/>
              </a:rPr>
              <a:t> تساعد نظريات الإعلان في تصميم رسائل فعالة توصل مفهوم المنتج أو الخدمة بوضوح </a:t>
            </a:r>
            <a:r>
              <a:rPr lang="ar-EG" sz="2100" b="1" spc="50" dirty="0" smtClean="0">
                <a:latin typeface="Times New Roman" pitchFamily="18" charset="0"/>
                <a:cs typeface="Times New Roman" pitchFamily="18" charset="0"/>
              </a:rPr>
              <a:t>ويسر، لذلك يتم </a:t>
            </a:r>
            <a:r>
              <a:rPr lang="ar-EG" sz="2100" b="1" spc="50" dirty="0">
                <a:latin typeface="Times New Roman" pitchFamily="18" charset="0"/>
                <a:cs typeface="Times New Roman" pitchFamily="18" charset="0"/>
              </a:rPr>
              <a:t>توظيف تقنيات الإبهار والإقناع في الإعلانات لجذب انتباه الجمهور وإقناعهم بالقيام بإجراء معين مثل الشراء أو التسجيل.</a:t>
            </a:r>
            <a:endParaRPr lang="en-US" sz="2100"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40129223"/>
      </p:ext>
    </p:extLst>
  </p:cSld>
  <p:clrMapOvr>
    <a:masterClrMapping/>
  </p:clrMapOvr>
  <mc:AlternateContent xmlns:mc="http://schemas.openxmlformats.org/markup-compatibility/2006" xmlns:p14="http://schemas.microsoft.com/office/powerpoint/2010/main">
    <mc:Choice Requires="p14">
      <p:transition spd="slow" p14:dur="2000" advTm="220431"/>
    </mc:Choice>
    <mc:Fallback xmlns="">
      <p:transition spd="slow" advTm="220431"/>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329617"/>
            <a:ext cx="3385474" cy="2322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3288093"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مزايا نظريات الإعلان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1477328"/>
          </a:xfrm>
          <a:prstGeom prst="rect">
            <a:avLst/>
          </a:prstGeom>
          <a:noFill/>
        </p:spPr>
        <p:txBody>
          <a:bodyPr wrap="square" rtlCol="0">
            <a:spAutoFit/>
          </a:bodyPr>
          <a:lstStyle/>
          <a:p>
            <a:pPr lvl="0" algn="just" rtl="1">
              <a:lnSpc>
                <a:spcPct val="150000"/>
              </a:lnSpc>
            </a:pPr>
            <a:r>
              <a:rPr lang="ar-EG" sz="2100" b="1" u="sng" spc="50" dirty="0">
                <a:latin typeface="Times New Roman" pitchFamily="18" charset="0"/>
                <a:cs typeface="Times New Roman" pitchFamily="18" charset="0"/>
              </a:rPr>
              <a:t>5. قياس الأداء:</a:t>
            </a:r>
            <a:r>
              <a:rPr lang="ar-EG" sz="2100" b="1" spc="50" dirty="0">
                <a:latin typeface="Times New Roman" pitchFamily="18" charset="0"/>
                <a:cs typeface="Times New Roman" pitchFamily="18" charset="0"/>
              </a:rPr>
              <a:t> تمكن نظريات الإعلان الشركات من قياس أداء الحملات الإعلانية وتحليل فعالية الإعلانات. من خلال استخدام مؤشرات الأداء </a:t>
            </a:r>
            <a:r>
              <a:rPr lang="ar-EG" sz="2100" b="1" spc="50" dirty="0" smtClean="0">
                <a:latin typeface="Times New Roman" pitchFamily="18" charset="0"/>
                <a:cs typeface="Times New Roman" pitchFamily="18" charset="0"/>
              </a:rPr>
              <a:t>مثل </a:t>
            </a:r>
            <a:r>
              <a:rPr lang="ar-EG" sz="2100" b="1" spc="50" dirty="0">
                <a:latin typeface="Times New Roman" pitchFamily="18" charset="0"/>
                <a:cs typeface="Times New Roman" pitchFamily="18" charset="0"/>
              </a:rPr>
              <a:t>تحويلات المبيعات ومعدلات الاستجابة، </a:t>
            </a:r>
            <a:r>
              <a:rPr lang="ar-EG" sz="2100" b="1" spc="50" dirty="0" smtClean="0">
                <a:latin typeface="Times New Roman" pitchFamily="18" charset="0"/>
                <a:cs typeface="Times New Roman" pitchFamily="18" charset="0"/>
              </a:rPr>
              <a:t>حيث يمكن تقييم </a:t>
            </a:r>
            <a:r>
              <a:rPr lang="ar-EG" sz="2100" b="1" spc="50" dirty="0">
                <a:latin typeface="Times New Roman" pitchFamily="18" charset="0"/>
                <a:cs typeface="Times New Roman" pitchFamily="18" charset="0"/>
              </a:rPr>
              <a:t>فعالية الإعلانات وضبط الحملات لتحقيق أفضل النتائج.</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27578037"/>
      </p:ext>
    </p:extLst>
  </p:cSld>
  <p:clrMapOvr>
    <a:masterClrMapping/>
  </p:clrMapOvr>
  <mc:AlternateContent xmlns:mc="http://schemas.openxmlformats.org/markup-compatibility/2006" xmlns:p14="http://schemas.microsoft.com/office/powerpoint/2010/main">
    <mc:Choice Requires="p14">
      <p:transition spd="slow" p14:dur="2000" advTm="97816"/>
    </mc:Choice>
    <mc:Fallback xmlns="">
      <p:transition spd="slow" advTm="97816"/>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301339" y="1259391"/>
            <a:ext cx="2451312" cy="461665"/>
          </a:xfrm>
          <a:prstGeom prst="rect">
            <a:avLst/>
          </a:prstGeom>
          <a:noFill/>
        </p:spPr>
        <p:txBody>
          <a:bodyPr wrap="none" rtlCol="0">
            <a:spAutoFit/>
          </a:bodyPr>
          <a:lstStyle/>
          <a:p>
            <a:r>
              <a:rPr lang="ar-EG" sz="2400" b="1" dirty="0">
                <a:solidFill>
                  <a:srgbClr val="00B0F0"/>
                </a:solidFill>
                <a:latin typeface="Times New Roman" panose="02020603050405020304" pitchFamily="18" charset="0"/>
                <a:cs typeface="Times New Roman" panose="02020603050405020304" pitchFamily="18" charset="0"/>
              </a:rPr>
              <a:t>ماهية نظريات التسويق</a:t>
            </a: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3" name="Rectangle 12">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15167317"/>
      </p:ext>
    </p:extLst>
  </p:cSld>
  <p:clrMapOvr>
    <a:masterClrMapping/>
  </p:clrMapOvr>
  <mc:AlternateContent xmlns:mc="http://schemas.openxmlformats.org/markup-compatibility/2006" xmlns:p14="http://schemas.microsoft.com/office/powerpoint/2010/main">
    <mc:Choice Requires="p14">
      <p:transition spd="slow" p14:dur="2000" advTm="17325"/>
    </mc:Choice>
    <mc:Fallback xmlns="">
      <p:transition spd="slow" advTm="173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3074" name="Picture 2" descr="D:\Work\IAEMS 2\نظريات الإعلان والتسويق\istockphoto-1220352450-612x61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15" y="1312459"/>
            <a:ext cx="3379059" cy="1690968"/>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2714841"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ماهية نظريات التسويق</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023905"/>
          </a:xfrm>
          <a:prstGeom prst="rect">
            <a:avLst/>
          </a:prstGeom>
          <a:noFill/>
        </p:spPr>
        <p:txBody>
          <a:bodyPr wrap="square" rtlCol="0">
            <a:spAutoFit/>
          </a:bodyPr>
          <a:lstStyle/>
          <a:p>
            <a:pPr lvl="0" algn="r" rtl="1">
              <a:lnSpc>
                <a:spcPct val="150000"/>
              </a:lnSpc>
            </a:pPr>
            <a:r>
              <a:rPr lang="ar-EG" sz="2200" b="1" u="sng" spc="50" dirty="0">
                <a:latin typeface="Times New Roman" pitchFamily="18" charset="0"/>
                <a:cs typeface="Times New Roman" pitchFamily="18" charset="0"/>
              </a:rPr>
              <a:t>مفهوم نظريات التسويق: </a:t>
            </a:r>
          </a:p>
          <a:p>
            <a:pPr lvl="0" algn="just" rtl="1">
              <a:lnSpc>
                <a:spcPct val="150000"/>
              </a:lnSpc>
            </a:pPr>
            <a:r>
              <a:rPr lang="ar-EG" sz="2100" b="1" spc="50" dirty="0">
                <a:latin typeface="Times New Roman" pitchFamily="18" charset="0"/>
                <a:cs typeface="Times New Roman" pitchFamily="18" charset="0"/>
              </a:rPr>
              <a:t>	هو مجموعة من الأفكار والنماذج التي تستخدم لفهم وتحليل عمليات التسويق وتوجيه استراتيجيات التسويق الفعالة. </a:t>
            </a:r>
          </a:p>
          <a:p>
            <a:pPr marL="342900" lvl="0" indent="-342900" algn="just" rtl="1">
              <a:lnSpc>
                <a:spcPct val="150000"/>
              </a:lnSpc>
              <a:buFont typeface="Arial" pitchFamily="34" charset="0"/>
              <a:buChar char="•"/>
            </a:pPr>
            <a:r>
              <a:rPr lang="ar-EG" sz="2100" b="1" spc="50" dirty="0">
                <a:latin typeface="Times New Roman" pitchFamily="18" charset="0"/>
                <a:cs typeface="Times New Roman" pitchFamily="18" charset="0"/>
              </a:rPr>
              <a:t>تعمل هذه النظريات على توضيح كيفية تفاعل المنظمات مع السوق والعملاء، وكيفية تلبية احتياجاتهم وتحقيق أهداف </a:t>
            </a:r>
            <a:r>
              <a:rPr lang="ar-EG" sz="2100" b="1" spc="50" dirty="0" smtClean="0">
                <a:latin typeface="Times New Roman" pitchFamily="18" charset="0"/>
                <a:cs typeface="Times New Roman" pitchFamily="18" charset="0"/>
              </a:rPr>
              <a:t>المنظمة، حيث تحظى </a:t>
            </a:r>
            <a:r>
              <a:rPr lang="ar-EG" sz="2100" b="1" spc="50" dirty="0">
                <a:latin typeface="Times New Roman" pitchFamily="18" charset="0"/>
                <a:cs typeface="Times New Roman" pitchFamily="18" charset="0"/>
              </a:rPr>
              <a:t>نظريات التسويق بأهمية كبيرة في توجيه القرارات التسويقية وتحقيق التفوق التنافسي.</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prstClr val="white"/>
                </a:solidFill>
                <a:latin typeface="Times New Roman" panose="02020603050405020304" pitchFamily="18" charset="0"/>
                <a:cs typeface="Times New Roman" panose="02020603050405020304" pitchFamily="18" charset="0"/>
              </a:rPr>
              <a:t>2</a:t>
            </a: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09272201"/>
      </p:ext>
    </p:extLst>
  </p:cSld>
  <p:clrMapOvr>
    <a:masterClrMapping/>
  </p:clrMapOvr>
  <mc:AlternateContent xmlns:mc="http://schemas.openxmlformats.org/markup-compatibility/2006" xmlns:p14="http://schemas.microsoft.com/office/powerpoint/2010/main">
    <mc:Choice Requires="p14">
      <p:transition spd="slow" p14:dur="2000" advTm="139700"/>
    </mc:Choice>
    <mc:Fallback xmlns="">
      <p:transition spd="slow" advTm="13970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descr="D:\Work\IAEMS 2\نظريات الإعلان والتسويق\istockphoto-1220352450-612x61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15" y="1312459"/>
            <a:ext cx="3379059" cy="1690968"/>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2714841"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ماهية نظريات التسويق</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457981"/>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100" b="1" spc="50" dirty="0">
                <a:latin typeface="Times New Roman" pitchFamily="18" charset="0"/>
                <a:cs typeface="Times New Roman" pitchFamily="18" charset="0"/>
              </a:rPr>
              <a:t>تعتمد نظريات التسويق على البحوث والدراسات المجراة في مجال التسويق، حيث تساهم في فهم سلوك العملاء وتفضيلاتهم واحتياجاتهم وردود أفعالهم على استراتيجيات التسويق المختلفة.</a:t>
            </a:r>
          </a:p>
          <a:p>
            <a:pPr marL="342900" lvl="0" indent="-342900" algn="just" rtl="1">
              <a:lnSpc>
                <a:spcPct val="150000"/>
              </a:lnSpc>
              <a:buFont typeface="Arial" pitchFamily="34" charset="0"/>
              <a:buChar char="•"/>
            </a:pPr>
            <a:r>
              <a:rPr lang="ar-EG" sz="2100" b="1" spc="50" dirty="0">
                <a:latin typeface="Times New Roman" pitchFamily="18" charset="0"/>
                <a:cs typeface="Times New Roman" pitchFamily="18" charset="0"/>
              </a:rPr>
              <a:t> كما تساعد هذه النظريات في فهم عوامل السوق وتوجهاتها وتحليل طبيعة المنافسة ومواجهة التحديات القائمة.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prstClr val="white"/>
                </a:solidFill>
                <a:latin typeface="Times New Roman" panose="02020603050405020304" pitchFamily="18" charset="0"/>
                <a:cs typeface="Times New Roman" panose="02020603050405020304" pitchFamily="18" charset="0"/>
              </a:rPr>
              <a:t>2</a:t>
            </a: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42701829"/>
      </p:ext>
    </p:extLst>
  </p:cSld>
  <p:clrMapOvr>
    <a:masterClrMapping/>
  </p:clrMapOvr>
  <mc:AlternateContent xmlns:mc="http://schemas.openxmlformats.org/markup-compatibility/2006" xmlns:p14="http://schemas.microsoft.com/office/powerpoint/2010/main">
    <mc:Choice Requires="p14">
      <p:transition spd="slow" p14:dur="2000" advTm="103274"/>
    </mc:Choice>
    <mc:Fallback xmlns="">
      <p:transition spd="slow" advTm="103274"/>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descr="D:\Work\IAEMS 2\نظريات الإعلان والتسويق\istockphoto-1220352450-612x61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15" y="1312459"/>
            <a:ext cx="3379059" cy="1690968"/>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3117651"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ماهية نظريات التسويق</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516073"/>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100" b="1" spc="50" dirty="0">
                <a:latin typeface="Times New Roman" pitchFamily="18" charset="0"/>
                <a:cs typeface="Times New Roman" pitchFamily="18" charset="0"/>
              </a:rPr>
              <a:t>توفر نظريات التسويق إطارًا لفهم العلاقة بين المنظمة والسوق والعملاء، </a:t>
            </a:r>
            <a:r>
              <a:rPr lang="ar-EG" sz="2100" b="1" spc="50" dirty="0" smtClean="0">
                <a:latin typeface="Times New Roman" pitchFamily="18" charset="0"/>
                <a:cs typeface="Times New Roman" pitchFamily="18" charset="0"/>
              </a:rPr>
              <a:t>لذلك تساعد </a:t>
            </a:r>
            <a:r>
              <a:rPr lang="ar-EG" sz="2100" b="1" spc="50" dirty="0">
                <a:latin typeface="Times New Roman" pitchFamily="18" charset="0"/>
                <a:cs typeface="Times New Roman" pitchFamily="18" charset="0"/>
              </a:rPr>
              <a:t>في توجيه وتطوير استراتيجيات التسويق الفعالة. </a:t>
            </a:r>
          </a:p>
          <a:p>
            <a:pPr marL="342900" lvl="0" indent="-342900" algn="just" rtl="1">
              <a:lnSpc>
                <a:spcPct val="150000"/>
              </a:lnSpc>
              <a:buFont typeface="Arial" pitchFamily="34" charset="0"/>
              <a:buChar char="•"/>
            </a:pPr>
            <a:r>
              <a:rPr lang="ar-EG" sz="2100" b="1" spc="50" dirty="0" smtClean="0">
                <a:latin typeface="Times New Roman" pitchFamily="18" charset="0"/>
                <a:cs typeface="Times New Roman" pitchFamily="18" charset="0"/>
              </a:rPr>
              <a:t>كما تعمل </a:t>
            </a:r>
            <a:r>
              <a:rPr lang="ar-EG" sz="2100" b="1" spc="50" dirty="0">
                <a:latin typeface="Times New Roman" pitchFamily="18" charset="0"/>
                <a:cs typeface="Times New Roman" pitchFamily="18" charset="0"/>
              </a:rPr>
              <a:t>هذه النظريات على توضيح أفضل الطرق للتواصل مع العملاء، وتحديد الجمهور المستهدف، وتصميم وتسويق المنتجات والخدمات بطريقة تلبي احتياجات العملاء وتفوق توقعاتهم.</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prstClr val="white"/>
                </a:solidFill>
                <a:latin typeface="Times New Roman" panose="02020603050405020304" pitchFamily="18" charset="0"/>
                <a:cs typeface="Times New Roman" panose="02020603050405020304" pitchFamily="18" charset="0"/>
              </a:rPr>
              <a:t>2</a:t>
            </a: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55226955"/>
      </p:ext>
    </p:extLst>
  </p:cSld>
  <p:clrMapOvr>
    <a:masterClrMapping/>
  </p:clrMapOvr>
  <mc:AlternateContent xmlns:mc="http://schemas.openxmlformats.org/markup-compatibility/2006" xmlns:p14="http://schemas.microsoft.com/office/powerpoint/2010/main">
    <mc:Choice Requires="p14">
      <p:transition spd="slow" p14:dur="2000" advTm="62785"/>
    </mc:Choice>
    <mc:Fallback xmlns="">
      <p:transition spd="slow" advTm="62785"/>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descr="D:\Work\IAEMS 2\نظريات الإعلان والتسويق\istockphoto-1220352450-612x61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15" y="1312459"/>
            <a:ext cx="3379059" cy="1690968"/>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3461513"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ماهية نظريات التسويق</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1973232"/>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100" b="1" spc="50" dirty="0" smtClean="0">
                <a:latin typeface="Times New Roman" pitchFamily="18" charset="0"/>
                <a:cs typeface="Times New Roman" pitchFamily="18" charset="0"/>
              </a:rPr>
              <a:t>لذلك يجب </a:t>
            </a:r>
            <a:r>
              <a:rPr lang="ar-EG" sz="2100" b="1" spc="50" dirty="0">
                <a:latin typeface="Times New Roman" pitchFamily="18" charset="0"/>
                <a:cs typeface="Times New Roman" pitchFamily="18" charset="0"/>
              </a:rPr>
              <a:t>أن يستخدم المسوقون نظريات التسويق كأدوات للتفكير والقرار عند وضع استراتيجيات التسويق وتعزيز المنتجات والخدمات. وباستخدام مجموعة متنوعة من النظريات وتوظيفها بشكل صحيح، </a:t>
            </a:r>
            <a:r>
              <a:rPr lang="ar-EG" sz="2100" b="1" spc="50" dirty="0" smtClean="0">
                <a:latin typeface="Times New Roman" pitchFamily="18" charset="0"/>
                <a:cs typeface="Times New Roman" pitchFamily="18" charset="0"/>
              </a:rPr>
              <a:t>حيث يمكن </a:t>
            </a:r>
            <a:r>
              <a:rPr lang="ar-EG" sz="2100" b="1" spc="50" dirty="0">
                <a:latin typeface="Times New Roman" pitchFamily="18" charset="0"/>
                <a:cs typeface="Times New Roman" pitchFamily="18" charset="0"/>
              </a:rPr>
              <a:t>للمنظمات التفوق والاستجابة بشكل فعال لتطورات السوق واحتياجات العملاء وتحقيق النجاح في مجال التسويق.</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prstClr val="white"/>
                </a:solidFill>
                <a:latin typeface="Times New Roman" panose="02020603050405020304" pitchFamily="18" charset="0"/>
                <a:cs typeface="Times New Roman" panose="02020603050405020304" pitchFamily="18" charset="0"/>
              </a:rPr>
              <a:t>2</a:t>
            </a: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82568231"/>
      </p:ext>
    </p:extLst>
  </p:cSld>
  <p:clrMapOvr>
    <a:masterClrMapping/>
  </p:clrMapOvr>
  <mc:AlternateContent xmlns:mc="http://schemas.openxmlformats.org/markup-compatibility/2006" xmlns:p14="http://schemas.microsoft.com/office/powerpoint/2010/main">
    <mc:Choice Requires="p14">
      <p:transition spd="slow" p14:dur="2000" advTm="86839"/>
    </mc:Choice>
    <mc:Fallback xmlns="">
      <p:transition spd="slow" advTm="86839"/>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122194" y="1259391"/>
            <a:ext cx="4649030" cy="400110"/>
          </a:xfrm>
          <a:prstGeom prst="rect">
            <a:avLst/>
          </a:prstGeom>
          <a:noFill/>
        </p:spPr>
        <p:txBody>
          <a:bodyPr wrap="none" rtlCol="0">
            <a:spAutoFit/>
          </a:bodyPr>
          <a:lstStyle/>
          <a:p>
            <a:r>
              <a:rPr lang="ar-EG" sz="2000" b="1" dirty="0">
                <a:solidFill>
                  <a:srgbClr val="00B0F0"/>
                </a:solidFill>
                <a:latin typeface="Times New Roman" panose="02020603050405020304" pitchFamily="18" charset="0"/>
                <a:cs typeface="Times New Roman" panose="02020603050405020304" pitchFamily="18" charset="0"/>
              </a:rPr>
              <a:t>الفرق بين نظريات التسويق والاستراتيجيات التسويقية </a:t>
            </a: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3" name="Rectangle 12">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218" name="Picture 2"/>
          <p:cNvPicPr>
            <a:picLocks noGrp="1" noChangeAspect="1" noChangeArrowheads="1"/>
          </p:cNvPicPr>
          <p:nvPr>
            <p:ph type="pic" sz="quarter" idx="10"/>
          </p:nvPr>
        </p:nvPicPr>
        <p:blipFill>
          <a:blip r:embed="rId4">
            <a:extLst>
              <a:ext uri="{28A0092B-C50C-407E-A947-70E740481C1C}">
                <a14:useLocalDpi xmlns:a14="http://schemas.microsoft.com/office/drawing/2010/main" val="0"/>
              </a:ext>
            </a:extLst>
          </a:blip>
          <a:srcRect t="87" b="87"/>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13881332"/>
      </p:ext>
    </p:extLst>
  </p:cSld>
  <p:clrMapOvr>
    <a:masterClrMapping/>
  </p:clrMapOvr>
  <mc:AlternateContent xmlns:mc="http://schemas.openxmlformats.org/markup-compatibility/2006" xmlns:p14="http://schemas.microsoft.com/office/powerpoint/2010/main">
    <mc:Choice Requires="p14">
      <p:transition spd="slow" p14:dur="2000" advTm="10146"/>
    </mc:Choice>
    <mc:Fallback xmlns="">
      <p:transition spd="slow" advTm="101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descr="D:\Work\IAEMS 2\نظريات الإعلان والتسويق\istockphoto-1220352450-612x61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15" y="1312459"/>
            <a:ext cx="3379059" cy="1690968"/>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807829" cy="400110"/>
          </a:xfrm>
          <a:prstGeom prst="rect">
            <a:avLst/>
          </a:prstGeom>
          <a:noFill/>
        </p:spPr>
        <p:txBody>
          <a:bodyPr wrap="square" rtlCol="0">
            <a:spAutoFit/>
          </a:bodyPr>
          <a:lstStyle/>
          <a:p>
            <a:pPr algn="ctr"/>
            <a:r>
              <a:rPr lang="ar-EG" sz="2000" b="1" dirty="0">
                <a:solidFill>
                  <a:srgbClr val="00B0F0"/>
                </a:solidFill>
                <a:latin typeface="Times New Roman" panose="02020603050405020304" pitchFamily="18" charset="0"/>
                <a:cs typeface="Times New Roman" panose="02020603050405020304" pitchFamily="18" charset="0"/>
              </a:rPr>
              <a:t>الفرق بين نظريات التسويق والاستراتيجيات التسويقية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774680" y="2199203"/>
            <a:ext cx="8417320" cy="4293483"/>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b="1" u="sng" spc="30" dirty="0">
                <a:latin typeface="Times New Roman" pitchFamily="18" charset="0"/>
                <a:cs typeface="Times New Roman" pitchFamily="18" charset="0"/>
              </a:rPr>
              <a:t>يختلف مفهوم نظريات التسويق عن استراتيجيات التسويق من حيث التعريف وهدف كلًا منهما</a:t>
            </a:r>
            <a:r>
              <a:rPr lang="ar-EG" sz="2100" b="1" spc="30" dirty="0">
                <a:latin typeface="Times New Roman" pitchFamily="18" charset="0"/>
                <a:cs typeface="Times New Roman" pitchFamily="18" charset="0"/>
              </a:rPr>
              <a:t>: </a:t>
            </a:r>
          </a:p>
          <a:p>
            <a:pPr marL="800100" lvl="1" indent="-342900" algn="just" rtl="1">
              <a:lnSpc>
                <a:spcPct val="150000"/>
              </a:lnSpc>
              <a:buFont typeface="Arial" pitchFamily="34" charset="0"/>
              <a:buChar char="•"/>
            </a:pPr>
            <a:r>
              <a:rPr lang="ar-EG" sz="1900" b="1" u="sng" spc="30" dirty="0">
                <a:latin typeface="Times New Roman" pitchFamily="18" charset="0"/>
                <a:cs typeface="Times New Roman" pitchFamily="18" charset="0"/>
              </a:rPr>
              <a:t>نظريات التسويق:</a:t>
            </a:r>
            <a:r>
              <a:rPr lang="ar-EG" sz="1900" b="1" spc="30" dirty="0">
                <a:latin typeface="Times New Roman" pitchFamily="18" charset="0"/>
                <a:cs typeface="Times New Roman" pitchFamily="18" charset="0"/>
              </a:rPr>
              <a:t> تتعلق بالمفاهيم والنماذج التي تستخدم لفهم وتحليل عملية التسويق وكيفية تفاعل المنظمات مع السوق والعملاء. </a:t>
            </a:r>
            <a:r>
              <a:rPr lang="ar-EG" sz="1900" b="1" spc="30" dirty="0" smtClean="0">
                <a:latin typeface="Times New Roman" pitchFamily="18" charset="0"/>
                <a:cs typeface="Times New Roman" pitchFamily="18" charset="0"/>
              </a:rPr>
              <a:t>لذلك تعتمد </a:t>
            </a:r>
            <a:r>
              <a:rPr lang="ar-EG" sz="1900" b="1" spc="30" dirty="0">
                <a:latin typeface="Times New Roman" pitchFamily="18" charset="0"/>
                <a:cs typeface="Times New Roman" pitchFamily="18" charset="0"/>
              </a:rPr>
              <a:t>نظريات التسويق على الأبحاث والدراسات المجراة في هذا المجال وتعمل على توفير إطار فهم متكامل لعمليات التسويق.</a:t>
            </a:r>
          </a:p>
          <a:p>
            <a:pPr marL="800100" lvl="1" indent="-342900" algn="just" rtl="1">
              <a:lnSpc>
                <a:spcPct val="150000"/>
              </a:lnSpc>
              <a:buFont typeface="Arial" pitchFamily="34" charset="0"/>
              <a:buChar char="•"/>
            </a:pPr>
            <a:r>
              <a:rPr lang="ar-EG" sz="1900" b="1" u="sng" spc="30" dirty="0" smtClean="0">
                <a:latin typeface="Times New Roman" pitchFamily="18" charset="0"/>
                <a:cs typeface="Times New Roman" pitchFamily="18" charset="0"/>
              </a:rPr>
              <a:t>استراتيجيات </a:t>
            </a:r>
            <a:r>
              <a:rPr lang="ar-EG" sz="1900" b="1" u="sng" spc="30" dirty="0">
                <a:latin typeface="Times New Roman" pitchFamily="18" charset="0"/>
                <a:cs typeface="Times New Roman" pitchFamily="18" charset="0"/>
              </a:rPr>
              <a:t>التسويق:</a:t>
            </a:r>
            <a:r>
              <a:rPr lang="ar-EG" sz="1900" b="1" spc="30" dirty="0">
                <a:latin typeface="Times New Roman" pitchFamily="18" charset="0"/>
                <a:cs typeface="Times New Roman" pitchFamily="18" charset="0"/>
              </a:rPr>
              <a:t> هي </a:t>
            </a:r>
            <a:r>
              <a:rPr lang="ar-EG" sz="1900" b="1" spc="30" dirty="0" smtClean="0">
                <a:latin typeface="Times New Roman" pitchFamily="18" charset="0"/>
                <a:cs typeface="Times New Roman" pitchFamily="18" charset="0"/>
              </a:rPr>
              <a:t>الخطط </a:t>
            </a:r>
            <a:r>
              <a:rPr lang="ar-EG" sz="1900" b="1" spc="30" dirty="0">
                <a:latin typeface="Times New Roman" pitchFamily="18" charset="0"/>
                <a:cs typeface="Times New Roman" pitchFamily="18" charset="0"/>
              </a:rPr>
              <a:t>والإجراءات التي يتخذها المسوقون لتحقيق أهدافهم التسويقية. </a:t>
            </a:r>
            <a:r>
              <a:rPr lang="ar-EG" sz="1900" b="1" spc="30" dirty="0" smtClean="0">
                <a:latin typeface="Times New Roman" pitchFamily="18" charset="0"/>
                <a:cs typeface="Times New Roman" pitchFamily="18" charset="0"/>
              </a:rPr>
              <a:t>حيث تعتمد </a:t>
            </a:r>
            <a:r>
              <a:rPr lang="ar-EG" sz="1900" b="1" spc="30" dirty="0">
                <a:latin typeface="Times New Roman" pitchFamily="18" charset="0"/>
                <a:cs typeface="Times New Roman" pitchFamily="18" charset="0"/>
              </a:rPr>
              <a:t>استراتيجيات التسويق على نظريات التسويق وترتكز على تحديد قيمة المنتج أو الخدمة وتحديد الجمهور المستهدف وتطوير رسائل تسويقية فعالة وتحديد قنوات التسويق والتوزيع والترويج وتقدير التكاليف وتحليل الأداء.</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prstClr val="white"/>
                </a:solidFill>
                <a:latin typeface="Times New Roman" panose="02020603050405020304" pitchFamily="18" charset="0"/>
                <a:cs typeface="Times New Roman" panose="02020603050405020304" pitchFamily="18" charset="0"/>
              </a:rPr>
              <a:t>2</a:t>
            </a: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72734160"/>
      </p:ext>
    </p:extLst>
  </p:cSld>
  <p:clrMapOvr>
    <a:masterClrMapping/>
  </p:clrMapOvr>
  <mc:AlternateContent xmlns:mc="http://schemas.openxmlformats.org/markup-compatibility/2006" xmlns:p14="http://schemas.microsoft.com/office/powerpoint/2010/main">
    <mc:Choice Requires="p14">
      <p:transition spd="slow" p14:dur="2000" advTm="114467"/>
    </mc:Choice>
    <mc:Fallback xmlns="">
      <p:transition spd="slow" advTm="114467"/>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descr="D:\Work\IAEMS 2\نظريات الإعلان والتسويق\istockphoto-1220352450-612x61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15" y="1312459"/>
            <a:ext cx="3379059" cy="1690968"/>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807829" cy="400110"/>
          </a:xfrm>
          <a:prstGeom prst="rect">
            <a:avLst/>
          </a:prstGeom>
          <a:noFill/>
        </p:spPr>
        <p:txBody>
          <a:bodyPr wrap="square" rtlCol="0">
            <a:spAutoFit/>
          </a:bodyPr>
          <a:lstStyle/>
          <a:p>
            <a:pPr algn="ctr"/>
            <a:r>
              <a:rPr lang="ar-EG" sz="2000" b="1" dirty="0">
                <a:solidFill>
                  <a:srgbClr val="00B0F0"/>
                </a:solidFill>
                <a:latin typeface="Times New Roman" panose="02020603050405020304" pitchFamily="18" charset="0"/>
                <a:cs typeface="Times New Roman" panose="02020603050405020304" pitchFamily="18" charset="0"/>
              </a:rPr>
              <a:t>الفرق بين نظريات التسويق والاستراتيجيات التسويقية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516073"/>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100" b="1" spc="50" dirty="0" smtClean="0">
                <a:latin typeface="Times New Roman" pitchFamily="18" charset="0"/>
                <a:cs typeface="Times New Roman" pitchFamily="18" charset="0"/>
              </a:rPr>
              <a:t>لذلك </a:t>
            </a:r>
            <a:r>
              <a:rPr lang="ar-EG" sz="2100" b="1" spc="50" dirty="0">
                <a:latin typeface="Times New Roman" pitchFamily="18" charset="0"/>
                <a:cs typeface="Times New Roman" pitchFamily="18" charset="0"/>
              </a:rPr>
              <a:t>تقوم نظريات التسويق على أساس الإطار النظري والمفاهيم لفهم المبادئ والعوامل التي تؤثر في عملية </a:t>
            </a:r>
            <a:r>
              <a:rPr lang="ar-EG" sz="2100" b="1" spc="50" dirty="0" smtClean="0">
                <a:latin typeface="Times New Roman" pitchFamily="18" charset="0"/>
                <a:cs typeface="Times New Roman" pitchFamily="18" charset="0"/>
              </a:rPr>
              <a:t>التسويق.</a:t>
            </a:r>
            <a:endParaRPr lang="ar-EG" sz="2100" b="1" spc="50" dirty="0">
              <a:latin typeface="Times New Roman" pitchFamily="18" charset="0"/>
              <a:cs typeface="Times New Roman" pitchFamily="18" charset="0"/>
            </a:endParaRPr>
          </a:p>
          <a:p>
            <a:pPr marL="342900" lvl="0" indent="-342900" algn="just" rtl="1">
              <a:lnSpc>
                <a:spcPct val="150000"/>
              </a:lnSpc>
              <a:buFont typeface="Arial" pitchFamily="34" charset="0"/>
              <a:buChar char="•"/>
            </a:pPr>
            <a:r>
              <a:rPr lang="ar-EG" sz="2100" b="1" spc="50" dirty="0">
                <a:latin typeface="Times New Roman" pitchFamily="18" charset="0"/>
                <a:cs typeface="Times New Roman" pitchFamily="18" charset="0"/>
              </a:rPr>
              <a:t>بينما تقوم استراتيجيات التسويق على أساس هذه النظريات </a:t>
            </a:r>
            <a:r>
              <a:rPr lang="ar-EG" sz="2100" b="1" spc="50" dirty="0" smtClean="0">
                <a:latin typeface="Times New Roman" pitchFamily="18" charset="0"/>
                <a:cs typeface="Times New Roman" pitchFamily="18" charset="0"/>
              </a:rPr>
              <a:t>التى تتمثل فى الأفعال </a:t>
            </a:r>
            <a:r>
              <a:rPr lang="ar-EG" sz="2100" b="1" spc="50" dirty="0">
                <a:latin typeface="Times New Roman" pitchFamily="18" charset="0"/>
                <a:cs typeface="Times New Roman" pitchFamily="18" charset="0"/>
              </a:rPr>
              <a:t>وخطط </a:t>
            </a:r>
            <a:r>
              <a:rPr lang="ar-EG" sz="2100" b="1" spc="50" dirty="0" smtClean="0">
                <a:latin typeface="Times New Roman" pitchFamily="18" charset="0"/>
                <a:cs typeface="Times New Roman" pitchFamily="18" charset="0"/>
              </a:rPr>
              <a:t>العمل التى تساعد </a:t>
            </a:r>
            <a:r>
              <a:rPr lang="ar-EG" sz="2100" b="1" spc="50" dirty="0">
                <a:latin typeface="Times New Roman" pitchFamily="18" charset="0"/>
                <a:cs typeface="Times New Roman" pitchFamily="18" charset="0"/>
              </a:rPr>
              <a:t>المنظمات على تحقيق أهدافها التسويقية بهدف بيع المنتج أو الخدمة المعلن عنها.</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prstClr val="white"/>
                </a:solidFill>
                <a:latin typeface="Times New Roman" panose="02020603050405020304" pitchFamily="18" charset="0"/>
                <a:cs typeface="Times New Roman" panose="02020603050405020304" pitchFamily="18" charset="0"/>
              </a:rPr>
              <a:t>2</a:t>
            </a: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24674890"/>
      </p:ext>
    </p:extLst>
  </p:cSld>
  <p:clrMapOvr>
    <a:masterClrMapping/>
  </p:clrMapOvr>
  <mc:AlternateContent xmlns:mc="http://schemas.openxmlformats.org/markup-compatibility/2006" xmlns:p14="http://schemas.microsoft.com/office/powerpoint/2010/main">
    <mc:Choice Requires="p14">
      <p:transition spd="slow" p14:dur="2000" advTm="104400"/>
    </mc:Choice>
    <mc:Fallback xmlns="">
      <p:transition spd="slow" advTm="10440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descr="D:\Work\IAEMS 2\نظريات الإعلان والتسويق\istockphoto-1220352450-612x61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15" y="1312459"/>
            <a:ext cx="3379059" cy="1690968"/>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807829" cy="400110"/>
          </a:xfrm>
          <a:prstGeom prst="rect">
            <a:avLst/>
          </a:prstGeom>
          <a:noFill/>
        </p:spPr>
        <p:txBody>
          <a:bodyPr wrap="square" rtlCol="0">
            <a:spAutoFit/>
          </a:bodyPr>
          <a:lstStyle/>
          <a:p>
            <a:pPr algn="ctr"/>
            <a:r>
              <a:rPr lang="ar-EG" sz="2000" b="1" dirty="0">
                <a:solidFill>
                  <a:srgbClr val="00B0F0"/>
                </a:solidFill>
                <a:latin typeface="Times New Roman" panose="02020603050405020304" pitchFamily="18" charset="0"/>
                <a:cs typeface="Times New Roman" panose="02020603050405020304" pitchFamily="18" charset="0"/>
              </a:rPr>
              <a:t>الفرق بين نظريات التسويق والاستراتيجيات التسويقية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457981"/>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100" b="1" spc="50" dirty="0">
                <a:latin typeface="Times New Roman" pitchFamily="18" charset="0"/>
                <a:cs typeface="Times New Roman" pitchFamily="18" charset="0"/>
              </a:rPr>
              <a:t>باستخدام نظريات التسويق، يمكن للمسوقين فهم العملية التسويقية بشكل أفضل والتنبؤ باتجاهات السوق وتحديد فرص النمو وتحديد خيارات استراتيجية مختلفة. </a:t>
            </a:r>
          </a:p>
          <a:p>
            <a:pPr marL="342900" lvl="0" indent="-342900" algn="just" rtl="1">
              <a:lnSpc>
                <a:spcPct val="150000"/>
              </a:lnSpc>
              <a:buFont typeface="Arial" pitchFamily="34" charset="0"/>
              <a:buChar char="•"/>
            </a:pPr>
            <a:r>
              <a:rPr lang="ar-EG" sz="2100" b="1" spc="50" dirty="0">
                <a:latin typeface="Times New Roman" pitchFamily="18" charset="0"/>
                <a:cs typeface="Times New Roman" pitchFamily="18" charset="0"/>
              </a:rPr>
              <a:t>على الجانب </a:t>
            </a:r>
            <a:r>
              <a:rPr lang="ar-EG" sz="2100" b="1" spc="50" dirty="0" smtClean="0">
                <a:latin typeface="Times New Roman" pitchFamily="18" charset="0"/>
                <a:cs typeface="Times New Roman" pitchFamily="18" charset="0"/>
              </a:rPr>
              <a:t>الآخر فإن </a:t>
            </a:r>
            <a:r>
              <a:rPr lang="ar-EG" sz="2100" b="1" spc="50" dirty="0">
                <a:latin typeface="Times New Roman" pitchFamily="18" charset="0"/>
                <a:cs typeface="Times New Roman" pitchFamily="18" charset="0"/>
              </a:rPr>
              <a:t>استراتيجيات التسويق تستخدم وتعتمد على هذه النظريات وتوجها نحو تحقيق أهداف التسويق من خلال تحديد وتوجيه وتنفيذ </a:t>
            </a:r>
            <a:r>
              <a:rPr lang="ar-EG" sz="2100" b="1" spc="50" dirty="0" smtClean="0">
                <a:latin typeface="Times New Roman" pitchFamily="18" charset="0"/>
                <a:cs typeface="Times New Roman" pitchFamily="18" charset="0"/>
              </a:rPr>
              <a:t>الخطط </a:t>
            </a:r>
            <a:r>
              <a:rPr lang="ar-EG" sz="2100" b="1" spc="50" dirty="0">
                <a:latin typeface="Times New Roman" pitchFamily="18" charset="0"/>
                <a:cs typeface="Times New Roman" pitchFamily="18" charset="0"/>
              </a:rPr>
              <a:t>والإجراءات الملائمة.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prstClr val="white"/>
                </a:solidFill>
                <a:latin typeface="Times New Roman" panose="02020603050405020304" pitchFamily="18" charset="0"/>
                <a:cs typeface="Times New Roman" panose="02020603050405020304" pitchFamily="18" charset="0"/>
              </a:rPr>
              <a:t>2</a:t>
            </a: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24674890"/>
      </p:ext>
    </p:extLst>
  </p:cSld>
  <p:clrMapOvr>
    <a:masterClrMapping/>
  </p:clrMapOvr>
  <mc:AlternateContent xmlns:mc="http://schemas.openxmlformats.org/markup-compatibility/2006" xmlns:p14="http://schemas.microsoft.com/office/powerpoint/2010/main">
    <mc:Choice Requires="p14">
      <p:transition spd="slow" p14:dur="2000" advTm="40008"/>
    </mc:Choice>
    <mc:Fallback xmlns="">
      <p:transition spd="slow" advTm="40008"/>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301339" y="1259391"/>
            <a:ext cx="1745991" cy="461665"/>
          </a:xfrm>
          <a:prstGeom prst="rect">
            <a:avLst/>
          </a:prstGeom>
          <a:noFill/>
        </p:spPr>
        <p:txBody>
          <a:bodyPr wrap="none" rtlCol="0">
            <a:spAutoFit/>
          </a:bodyPr>
          <a:lstStyle/>
          <a:p>
            <a:r>
              <a:rPr lang="ar-EG" sz="2400" b="1" dirty="0">
                <a:solidFill>
                  <a:srgbClr val="00B0F0"/>
                </a:solidFill>
                <a:latin typeface="Times New Roman" panose="02020603050405020304" pitchFamily="18" charset="0"/>
                <a:cs typeface="Times New Roman" panose="02020603050405020304" pitchFamily="18" charset="0"/>
              </a:rPr>
              <a:t>بحوث التسويق </a:t>
            </a: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3" name="Rectangle 12">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42" name="Picture 2"/>
          <p:cNvPicPr>
            <a:picLocks noGrp="1" noChangeAspect="1" noChangeArrowheads="1"/>
          </p:cNvPicPr>
          <p:nvPr>
            <p:ph type="pic" sz="quarter" idx="10"/>
          </p:nvPr>
        </p:nvPicPr>
        <p:blipFill>
          <a:blip r:embed="rId4">
            <a:extLst>
              <a:ext uri="{28A0092B-C50C-407E-A947-70E740481C1C}">
                <a14:useLocalDpi xmlns:a14="http://schemas.microsoft.com/office/drawing/2010/main" val="0"/>
              </a:ext>
            </a:extLst>
          </a:blip>
          <a:srcRect t="87" b="87"/>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63949981"/>
      </p:ext>
    </p:extLst>
  </p:cSld>
  <p:clrMapOvr>
    <a:masterClrMapping/>
  </p:clrMapOvr>
  <mc:AlternateContent xmlns:mc="http://schemas.openxmlformats.org/markup-compatibility/2006" xmlns:p14="http://schemas.microsoft.com/office/powerpoint/2010/main">
    <mc:Choice Requires="p14">
      <p:transition spd="slow" p14:dur="2000" advTm="34827"/>
    </mc:Choice>
    <mc:Fallback xmlns="">
      <p:transition spd="slow" advTm="348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descr="D:\Work\IAEMS 2\نظريات الإعلان والتسويق\istockphoto-1220352450-612x61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15" y="1312459"/>
            <a:ext cx="3379059" cy="1690968"/>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3303858" cy="461665"/>
          </a:xfrm>
          <a:prstGeom prst="rect">
            <a:avLst/>
          </a:prstGeom>
          <a:noFill/>
        </p:spPr>
        <p:txBody>
          <a:bodyPr wrap="square" rtlCol="0">
            <a:spAutoFit/>
          </a:bodyPr>
          <a:lstStyle/>
          <a:p>
            <a:pPr lvl="0" algn="ctr"/>
            <a:r>
              <a:rPr lang="ar-EG" sz="2400" b="1" dirty="0">
                <a:solidFill>
                  <a:srgbClr val="00B0F0"/>
                </a:solidFill>
                <a:latin typeface="Times New Roman" pitchFamily="18" charset="0"/>
                <a:cs typeface="Times New Roman" pitchFamily="18" charset="0"/>
              </a:rPr>
              <a:t>بحوث التسويق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054409"/>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200" b="1" u="sng" dirty="0">
                <a:latin typeface="Times New Roman" pitchFamily="18" charset="0"/>
                <a:cs typeface="Times New Roman" pitchFamily="18" charset="0"/>
              </a:rPr>
              <a:t>مفهوم أبحاث التسويق: </a:t>
            </a:r>
          </a:p>
          <a:p>
            <a:pPr lvl="0" algn="just" rtl="1">
              <a:lnSpc>
                <a:spcPct val="150000"/>
              </a:lnSpc>
            </a:pPr>
            <a:r>
              <a:rPr lang="ar-EG" sz="2100" b="1" dirty="0">
                <a:latin typeface="Times New Roman" pitchFamily="18" charset="0"/>
                <a:cs typeface="Times New Roman" pitchFamily="18" charset="0"/>
              </a:rPr>
              <a:t>	تُعد أبحاث التسويق هى عبارة عن مجموعة من الإجراءات الواجب </a:t>
            </a:r>
            <a:r>
              <a:rPr lang="ar-EG" sz="2100" b="1" dirty="0" smtClean="0">
                <a:latin typeface="Times New Roman" pitchFamily="18" charset="0"/>
                <a:cs typeface="Times New Roman" pitchFamily="18" charset="0"/>
              </a:rPr>
              <a:t>اتخاذها </a:t>
            </a:r>
            <a:r>
              <a:rPr lang="ar-EG" sz="2100" b="1" dirty="0">
                <a:latin typeface="Times New Roman" pitchFamily="18" charset="0"/>
                <a:cs typeface="Times New Roman" pitchFamily="18" charset="0"/>
              </a:rPr>
              <a:t>من قبل الشركة المقبلة على إنتاج سلعة أو خدمة </a:t>
            </a:r>
            <a:r>
              <a:rPr lang="ar-EG" sz="2100" b="1" dirty="0" smtClean="0">
                <a:latin typeface="Times New Roman" pitchFamily="18" charset="0"/>
                <a:cs typeface="Times New Roman" pitchFamily="18" charset="0"/>
              </a:rPr>
              <a:t>معينة </a:t>
            </a:r>
            <a:r>
              <a:rPr lang="ar-EG" sz="2100" b="1" dirty="0">
                <a:latin typeface="Times New Roman" pitchFamily="18" charset="0"/>
                <a:cs typeface="Times New Roman" pitchFamily="18" charset="0"/>
              </a:rPr>
              <a:t>بهدف جمع المعلومات حول الشريحة المستهدفة لشراء هذه السلعة أو استخدام الخدمة المعلن عنها.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prstClr val="white"/>
                </a:solidFill>
                <a:latin typeface="Times New Roman" panose="02020603050405020304" pitchFamily="18" charset="0"/>
                <a:cs typeface="Times New Roman" panose="02020603050405020304" pitchFamily="18" charset="0"/>
              </a:rPr>
              <a:t>2</a:t>
            </a: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46738158"/>
      </p:ext>
    </p:extLst>
  </p:cSld>
  <p:clrMapOvr>
    <a:masterClrMapping/>
  </p:clrMapOvr>
  <mc:AlternateContent xmlns:mc="http://schemas.openxmlformats.org/markup-compatibility/2006" xmlns:p14="http://schemas.microsoft.com/office/powerpoint/2010/main">
    <mc:Choice Requires="p14">
      <p:transition spd="slow" p14:dur="2000" advTm="82353"/>
    </mc:Choice>
    <mc:Fallback xmlns="">
      <p:transition spd="slow" advTm="82353"/>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descr="D:\Work\IAEMS 2\نظريات الإعلان والتسويق\istockphoto-1220352450-612x61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15" y="1312459"/>
            <a:ext cx="3379059" cy="1690968"/>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3303858" cy="400110"/>
          </a:xfrm>
          <a:prstGeom prst="rect">
            <a:avLst/>
          </a:prstGeom>
          <a:noFill/>
        </p:spPr>
        <p:txBody>
          <a:bodyPr wrap="square" rtlCol="0">
            <a:spAutoFit/>
          </a:bodyPr>
          <a:lstStyle/>
          <a:p>
            <a:pPr lvl="0" algn="ctr"/>
            <a:r>
              <a:rPr lang="ar-EG" sz="2000" b="1" dirty="0">
                <a:solidFill>
                  <a:srgbClr val="00B0F0"/>
                </a:solidFill>
                <a:latin typeface="Times New Roman" pitchFamily="18" charset="0"/>
                <a:cs typeface="Times New Roman" pitchFamily="18" charset="0"/>
              </a:rPr>
              <a:t>بحوث التسويق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942729"/>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b="1" spc="50" dirty="0">
                <a:latin typeface="Times New Roman" pitchFamily="18" charset="0"/>
                <a:cs typeface="Times New Roman" pitchFamily="18" charset="0"/>
              </a:rPr>
              <a:t>ولذلك تعد أبحاث التسويق عنصرًا هامًا من قبل الشركة المنتجه التى تستهدف بيع هذا المنتج أو الخدمة لتحديد نوع الاستراتيجية التسويقية التى سوف تستخدم من قبل الشركة بهدف الوصول الأسرع إلى الجمهور المستهدف المراد الوصول إليه.</a:t>
            </a:r>
          </a:p>
          <a:p>
            <a:pPr marL="342900" lvl="0" indent="-342900" algn="just" rtl="1">
              <a:lnSpc>
                <a:spcPct val="150000"/>
              </a:lnSpc>
              <a:buFont typeface="Wingdings" pitchFamily="2" charset="2"/>
              <a:buChar char="Ø"/>
            </a:pPr>
            <a:r>
              <a:rPr lang="ar-EG" sz="2100" b="1" spc="50" dirty="0">
                <a:latin typeface="Times New Roman" pitchFamily="18" charset="0"/>
                <a:cs typeface="Times New Roman" pitchFamily="18" charset="0"/>
              </a:rPr>
              <a:t>ولذلك إذا كان حديثنا </a:t>
            </a:r>
            <a:r>
              <a:rPr lang="ar-EG" sz="2100" b="1" spc="50" dirty="0" smtClean="0">
                <a:latin typeface="Times New Roman" pitchFamily="18" charset="0"/>
                <a:cs typeface="Times New Roman" pitchFamily="18" charset="0"/>
              </a:rPr>
              <a:t>في </a:t>
            </a:r>
            <a:r>
              <a:rPr lang="ar-EG" sz="2100" b="1" spc="50" dirty="0">
                <a:latin typeface="Times New Roman" pitchFamily="18" charset="0"/>
                <a:cs typeface="Times New Roman" pitchFamily="18" charset="0"/>
              </a:rPr>
              <a:t>الأساس يتم بناءه على أساس نظريات الإعلان والتسويق فيجب معرفة أنه </a:t>
            </a:r>
            <a:r>
              <a:rPr lang="ar-EG" sz="2100" b="1" spc="50" dirty="0" smtClean="0">
                <a:latin typeface="Times New Roman" pitchFamily="18" charset="0"/>
                <a:cs typeface="Times New Roman" pitchFamily="18" charset="0"/>
              </a:rPr>
              <a:t>في </a:t>
            </a:r>
            <a:r>
              <a:rPr lang="ar-EG" sz="2100" b="1" spc="50" dirty="0">
                <a:latin typeface="Times New Roman" pitchFamily="18" charset="0"/>
                <a:cs typeface="Times New Roman" pitchFamily="18" charset="0"/>
              </a:rPr>
              <a:t>الأساس يجب وضع </a:t>
            </a:r>
            <a:r>
              <a:rPr lang="ar-EG" sz="2100" b="1" spc="50" dirty="0" smtClean="0">
                <a:latin typeface="Times New Roman" pitchFamily="18" charset="0"/>
                <a:cs typeface="Times New Roman" pitchFamily="18" charset="0"/>
              </a:rPr>
              <a:t>الإطار النظري </a:t>
            </a:r>
            <a:r>
              <a:rPr lang="ar-EG" sz="2100" b="1" spc="50" dirty="0">
                <a:latin typeface="Times New Roman" pitchFamily="18" charset="0"/>
                <a:cs typeface="Times New Roman" pitchFamily="18" charset="0"/>
              </a:rPr>
              <a:t>السليم والمحدد لبناء عملية الاتصال </a:t>
            </a:r>
            <a:r>
              <a:rPr lang="ar-EG" sz="2100" b="1" spc="50" dirty="0" smtClean="0">
                <a:latin typeface="Times New Roman" pitchFamily="18" charset="0"/>
                <a:cs typeface="Times New Roman" pitchFamily="18" charset="0"/>
              </a:rPr>
              <a:t>الإعلاني والتسويقي </a:t>
            </a:r>
            <a:r>
              <a:rPr lang="ar-EG" sz="2100" b="1" spc="50" dirty="0">
                <a:latin typeface="Times New Roman" pitchFamily="18" charset="0"/>
                <a:cs typeface="Times New Roman" pitchFamily="18" charset="0"/>
              </a:rPr>
              <a:t>بشكل سليم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prstClr val="white"/>
                </a:solidFill>
                <a:latin typeface="Times New Roman" panose="02020603050405020304" pitchFamily="18" charset="0"/>
                <a:cs typeface="Times New Roman" panose="02020603050405020304" pitchFamily="18" charset="0"/>
              </a:rPr>
              <a:t>2</a:t>
            </a: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22716728"/>
      </p:ext>
    </p:extLst>
  </p:cSld>
  <p:clrMapOvr>
    <a:masterClrMapping/>
  </p:clrMapOvr>
  <mc:AlternateContent xmlns:mc="http://schemas.openxmlformats.org/markup-compatibility/2006" xmlns:p14="http://schemas.microsoft.com/office/powerpoint/2010/main">
    <mc:Choice Requires="p14">
      <p:transition spd="slow" p14:dur="2000" advTm="93524"/>
    </mc:Choice>
    <mc:Fallback xmlns="">
      <p:transition spd="slow" advTm="93524"/>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descr="D:\Work\IAEMS 2\نظريات الإعلان والتسويق\istockphoto-1220352450-612x61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15" y="1312459"/>
            <a:ext cx="3379059" cy="1690968"/>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3303858" cy="400110"/>
          </a:xfrm>
          <a:prstGeom prst="rect">
            <a:avLst/>
          </a:prstGeom>
          <a:noFill/>
        </p:spPr>
        <p:txBody>
          <a:bodyPr wrap="square" rtlCol="0">
            <a:spAutoFit/>
          </a:bodyPr>
          <a:lstStyle/>
          <a:p>
            <a:pPr lvl="0" algn="ctr"/>
            <a:r>
              <a:rPr lang="ar-EG" sz="2000" b="1" dirty="0">
                <a:solidFill>
                  <a:srgbClr val="00B0F0"/>
                </a:solidFill>
                <a:latin typeface="Times New Roman" pitchFamily="18" charset="0"/>
                <a:cs typeface="Times New Roman" pitchFamily="18" charset="0"/>
              </a:rPr>
              <a:t>بحوث التسويق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485570"/>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100" b="1" spc="50" dirty="0">
                <a:latin typeface="Times New Roman" pitchFamily="18" charset="0"/>
                <a:cs typeface="Times New Roman" pitchFamily="18" charset="0"/>
              </a:rPr>
              <a:t>ثم </a:t>
            </a:r>
            <a:r>
              <a:rPr lang="ar-EG" sz="2100" b="1" spc="50" dirty="0" smtClean="0">
                <a:latin typeface="Times New Roman" pitchFamily="18" charset="0"/>
                <a:cs typeface="Times New Roman" pitchFamily="18" charset="0"/>
              </a:rPr>
              <a:t>تأتي المرحلة </a:t>
            </a:r>
            <a:r>
              <a:rPr lang="ar-EG" sz="2100" b="1" spc="50" dirty="0">
                <a:latin typeface="Times New Roman" pitchFamily="18" charset="0"/>
                <a:cs typeface="Times New Roman" pitchFamily="18" charset="0"/>
              </a:rPr>
              <a:t>التالية وهى القيام بأبحاث التسويق بهدف معرفة احتياجات ورغبات المستهلكين الذين سوف يتعرضون لعملية الاتصال التسويقى بهدف الوصول الناجح إليهم وتحقيق عملية الشراء.</a:t>
            </a:r>
          </a:p>
          <a:p>
            <a:pPr marL="342900" lvl="0" indent="-342900" algn="just" rtl="1">
              <a:lnSpc>
                <a:spcPct val="150000"/>
              </a:lnSpc>
              <a:buFont typeface="Arial" pitchFamily="34" charset="0"/>
              <a:buChar char="•"/>
            </a:pPr>
            <a:r>
              <a:rPr lang="ar-EG" sz="2100" b="1" spc="50" dirty="0">
                <a:latin typeface="Times New Roman" pitchFamily="18" charset="0"/>
                <a:cs typeface="Times New Roman" pitchFamily="18" charset="0"/>
              </a:rPr>
              <a:t>ومن ثم بعد إجراء بحوث التسويق التى من المؤكد إذا كانت تتم بإجراءات سليمة ودقيقة سوف ينتج عنها معلومات دقيقة لمنتج السلعة والتى من المؤكد سوف ستحدد له الاستراتيجية السليمة التى سوف يتبعها بهدف </a:t>
            </a:r>
            <a:r>
              <a:rPr lang="ar-EG" sz="2100" b="1" spc="50" dirty="0" smtClean="0">
                <a:latin typeface="Times New Roman" pitchFamily="18" charset="0"/>
                <a:cs typeface="Times New Roman" pitchFamily="18" charset="0"/>
              </a:rPr>
              <a:t>بيع </a:t>
            </a:r>
            <a:r>
              <a:rPr lang="ar-EG" sz="2100" b="1" spc="50" dirty="0">
                <a:latin typeface="Times New Roman" pitchFamily="18" charset="0"/>
                <a:cs typeface="Times New Roman" pitchFamily="18" charset="0"/>
              </a:rPr>
              <a:t>المنتج أو الخدمة أو إذا كانت الحملة الإعلانية تهدف إلى تغيير سلوك اجتماعى أيضًا.</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prstClr val="white"/>
                </a:solidFill>
                <a:latin typeface="Times New Roman" panose="02020603050405020304" pitchFamily="18" charset="0"/>
                <a:cs typeface="Times New Roman" panose="02020603050405020304" pitchFamily="18" charset="0"/>
              </a:rPr>
              <a:t>2</a:t>
            </a: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27915373"/>
      </p:ext>
    </p:extLst>
  </p:cSld>
  <p:clrMapOvr>
    <a:masterClrMapping/>
  </p:clrMapOvr>
  <mc:AlternateContent xmlns:mc="http://schemas.openxmlformats.org/markup-compatibility/2006" xmlns:p14="http://schemas.microsoft.com/office/powerpoint/2010/main">
    <mc:Choice Requires="p14">
      <p:transition spd="slow" p14:dur="2000" advTm="77039"/>
    </mc:Choice>
    <mc:Fallback xmlns="">
      <p:transition spd="slow" advTm="77039"/>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descr="D:\Work\IAEMS 2\نظريات الإعلان والتسويق\istockphoto-1220352450-612x61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15" y="1312459"/>
            <a:ext cx="3379059" cy="1690968"/>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330385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خاتمة</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000821"/>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b="1" spc="50" dirty="0">
                <a:latin typeface="Simplified Arabic" pitchFamily="18" charset="-78"/>
                <a:cs typeface="Times New Roman"/>
              </a:rPr>
              <a:t>قدمت المحاضرة تعريفًا دقيقًا </a:t>
            </a:r>
            <a:r>
              <a:rPr lang="ar-EG" sz="2100" b="1" spc="50" dirty="0" smtClean="0">
                <a:latin typeface="Simplified Arabic" pitchFamily="18" charset="-78"/>
                <a:cs typeface="Times New Roman"/>
              </a:rPr>
              <a:t>لنظريات الإعلان وأهدافها لمعرفة ودراسة الدور النظري والمعرفي التي تقدمه لعملية الاتصال الإعلانى؛ ومن ثم دراسة خصائص نظريات الإعلان  ومزاياها.</a:t>
            </a:r>
          </a:p>
          <a:p>
            <a:pPr marL="342900" lvl="0" indent="-342900" algn="just" rtl="1">
              <a:lnSpc>
                <a:spcPct val="150000"/>
              </a:lnSpc>
              <a:buFont typeface="Wingdings" pitchFamily="2" charset="2"/>
              <a:buChar char="Ø"/>
            </a:pPr>
            <a:r>
              <a:rPr lang="ar-EG" sz="2100" b="1" spc="50" dirty="0" smtClean="0">
                <a:latin typeface="Simplified Arabic" pitchFamily="18" charset="-78"/>
                <a:cs typeface="Times New Roman"/>
              </a:rPr>
              <a:t>كما اهتمت أيضاً بدراسة ماهية نظريات التسويق والفرق بين نظريات التسويق والاستراتيجيات التسويقية وبحوث التسويق ومعرفة ترتيب كلًا منهما من حيث إنشاء عملية اتصال تسويقى ناجحة.</a:t>
            </a:r>
            <a:endParaRPr lang="ar-EG" sz="2100" b="1" spc="50" dirty="0">
              <a:latin typeface="Simplified Arabic" pitchFamily="18" charset="-78"/>
              <a:cs typeface="Times New Roman"/>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prstClr val="white"/>
                </a:solidFill>
                <a:latin typeface="Times New Roman" panose="02020603050405020304" pitchFamily="18" charset="0"/>
                <a:cs typeface="Times New Roman" panose="02020603050405020304" pitchFamily="18" charset="0"/>
              </a:rPr>
              <a:t>2</a:t>
            </a: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6504121"/>
      </p:ext>
    </p:extLst>
  </p:cSld>
  <p:clrMapOvr>
    <a:masterClrMapping/>
  </p:clrMapOvr>
  <mc:AlternateContent xmlns:mc="http://schemas.openxmlformats.org/markup-compatibility/2006" xmlns:p14="http://schemas.microsoft.com/office/powerpoint/2010/main">
    <mc:Choice Requires="p14">
      <p:transition spd="slow" p14:dur="2000" advTm="66596"/>
    </mc:Choice>
    <mc:Fallback xmlns="">
      <p:transition spd="slow" advTm="66596"/>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1641495630"/>
      </p:ext>
    </p:extLst>
  </p:cSld>
  <p:clrMapOvr>
    <a:masterClrMapping/>
  </p:clrMapOvr>
  <mc:AlternateContent xmlns:mc="http://schemas.openxmlformats.org/markup-compatibility/2006" xmlns:p14="http://schemas.microsoft.com/office/powerpoint/2010/main">
    <mc:Choice Requires="p14">
      <p:transition spd="slow" p14:dur="2000" advTm="17570"/>
    </mc:Choice>
    <mc:Fallback xmlns="">
      <p:transition spd="slow" advTm="1757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06BD21D-C29B-4BF6-A506-09515D3485A0}"/>
</file>

<file path=customXml/itemProps2.xml><?xml version="1.0" encoding="utf-8"?>
<ds:datastoreItem xmlns:ds="http://schemas.openxmlformats.org/officeDocument/2006/customXml" ds:itemID="{C9E0A732-ED0E-4868-8FEC-DC50E3B2BA40}"/>
</file>

<file path=customXml/itemProps3.xml><?xml version="1.0" encoding="utf-8"?>
<ds:datastoreItem xmlns:ds="http://schemas.openxmlformats.org/officeDocument/2006/customXml" ds:itemID="{D8D2376D-6C6D-4927-BD0C-2D56A6F986B6}"/>
</file>

<file path=docProps/app.xml><?xml version="1.0" encoding="utf-8"?>
<Properties xmlns="http://schemas.openxmlformats.org/officeDocument/2006/extended-properties" xmlns:vt="http://schemas.openxmlformats.org/officeDocument/2006/docPropsVTypes">
  <TotalTime>895</TotalTime>
  <Words>1760</Words>
  <Application>Microsoft Office PowerPoint</Application>
  <PresentationFormat>Custom</PresentationFormat>
  <Paragraphs>224</Paragraphs>
  <Slides>40</Slides>
  <Notes>31</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DR.Moataz Nabil</cp:lastModifiedBy>
  <cp:revision>52</cp:revision>
  <dcterms:created xsi:type="dcterms:W3CDTF">2023-04-29T09:08:23Z</dcterms:created>
  <dcterms:modified xsi:type="dcterms:W3CDTF">2025-05-23T19:49:34Z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