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4"/>
  </p:notesMasterIdLst>
  <p:sldIdLst>
    <p:sldId id="480" r:id="rId5"/>
    <p:sldId id="303" r:id="rId6"/>
    <p:sldId id="534" r:id="rId7"/>
    <p:sldId id="482" r:id="rId8"/>
    <p:sldId id="541" r:id="rId9"/>
    <p:sldId id="483" r:id="rId10"/>
    <p:sldId id="484" r:id="rId11"/>
    <p:sldId id="485" r:id="rId12"/>
    <p:sldId id="542" r:id="rId13"/>
    <p:sldId id="486" r:id="rId14"/>
    <p:sldId id="488" r:id="rId15"/>
    <p:sldId id="543" r:id="rId16"/>
    <p:sldId id="489" r:id="rId17"/>
    <p:sldId id="544" r:id="rId18"/>
    <p:sldId id="490" r:id="rId19"/>
    <p:sldId id="491" r:id="rId20"/>
    <p:sldId id="545" r:id="rId21"/>
    <p:sldId id="492" r:id="rId22"/>
    <p:sldId id="546" r:id="rId23"/>
    <p:sldId id="493" r:id="rId24"/>
    <p:sldId id="494" r:id="rId25"/>
    <p:sldId id="495" r:id="rId26"/>
    <p:sldId id="496" r:id="rId27"/>
    <p:sldId id="497" r:id="rId28"/>
    <p:sldId id="498" r:id="rId29"/>
    <p:sldId id="499" r:id="rId30"/>
    <p:sldId id="500" r:id="rId31"/>
    <p:sldId id="501" r:id="rId32"/>
    <p:sldId id="503" r:id="rId33"/>
    <p:sldId id="505" r:id="rId34"/>
    <p:sldId id="506" r:id="rId35"/>
    <p:sldId id="509" r:id="rId36"/>
    <p:sldId id="510" r:id="rId37"/>
    <p:sldId id="511" r:id="rId38"/>
    <p:sldId id="512" r:id="rId39"/>
    <p:sldId id="513" r:id="rId40"/>
    <p:sldId id="514" r:id="rId41"/>
    <p:sldId id="515"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34"/>
            <p14:sldId id="482"/>
            <p14:sldId id="541"/>
            <p14:sldId id="483"/>
            <p14:sldId id="484"/>
            <p14:sldId id="485"/>
            <p14:sldId id="542"/>
            <p14:sldId id="486"/>
            <p14:sldId id="488"/>
            <p14:sldId id="543"/>
            <p14:sldId id="489"/>
            <p14:sldId id="544"/>
            <p14:sldId id="490"/>
            <p14:sldId id="491"/>
            <p14:sldId id="545"/>
            <p14:sldId id="492"/>
            <p14:sldId id="546"/>
            <p14:sldId id="493"/>
            <p14:sldId id="494"/>
            <p14:sldId id="495"/>
            <p14:sldId id="496"/>
            <p14:sldId id="497"/>
            <p14:sldId id="498"/>
            <p14:sldId id="499"/>
            <p14:sldId id="500"/>
            <p14:sldId id="501"/>
            <p14:sldId id="503"/>
            <p14:sldId id="505"/>
            <p14:sldId id="506"/>
            <p14:sldId id="509"/>
            <p14:sldId id="510"/>
            <p14:sldId id="511"/>
            <p14:sldId id="512"/>
            <p14:sldId id="513"/>
            <p14:sldId id="514"/>
            <p14:sldId id="515"/>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5165" autoAdjust="0"/>
  </p:normalViewPr>
  <p:slideViewPr>
    <p:cSldViewPr snapToGrid="0">
      <p:cViewPr varScale="1">
        <p:scale>
          <a:sx n="85" d="100"/>
          <a:sy n="85" d="100"/>
        </p:scale>
        <p:origin x="562"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403236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6349868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3772917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3772917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3257189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6856303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410461890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2193276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9734380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00948050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6805838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7500643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30426281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84625079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53944765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16457572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48525908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784803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28313132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35275806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32913848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55317186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91241566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64321801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17482519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00404181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64721421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81386791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96712619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04657688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21947496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63177407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422556977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76877784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24917747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87918838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69401350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5301125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9/20/2024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9/20/2024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9/20/2024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9/20/2024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svg"/><Relationship Id="rId2" Type="http://schemas.openxmlformats.org/officeDocument/2006/relationships/image" Target="../media/image8.jpeg"/><Relationship Id="rId1" Type="http://schemas.openxmlformats.org/officeDocument/2006/relationships/slideLayout" Target="../slideLayouts/slideLayout15.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200343"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a:t>
            </a:r>
          </a:p>
        </p:txBody>
      </p:sp>
      <p:sp>
        <p:nvSpPr>
          <p:cNvPr id="31" name="TextBox 30"/>
          <p:cNvSpPr txBox="1"/>
          <p:nvPr/>
        </p:nvSpPr>
        <p:spPr>
          <a:xfrm>
            <a:off x="1108643" y="2424037"/>
            <a:ext cx="5091699" cy="830997"/>
          </a:xfrm>
          <a:prstGeom prst="rect">
            <a:avLst/>
          </a:prstGeom>
          <a:noFill/>
        </p:spPr>
        <p:txBody>
          <a:bodyPr wrap="square" rtlCol="0">
            <a:spAutoFit/>
          </a:bodyPr>
          <a:lstStyle/>
          <a:p>
            <a:r>
              <a:rPr lang="en-US" sz="2400" b="1" dirty="0">
                <a:solidFill>
                  <a:srgbClr val="00B0F0"/>
                </a:solidFill>
                <a:latin typeface="Tajawal Medium" panose="00000600000000000000" pitchFamily="2" charset="-78"/>
                <a:cs typeface="Tajawal Medium" panose="00000600000000000000" pitchFamily="2" charset="-78"/>
              </a:rPr>
              <a:t>Fundamentals of Organizational Communication</a:t>
            </a:r>
          </a:p>
        </p:txBody>
      </p:sp>
      <p:sp>
        <p:nvSpPr>
          <p:cNvPr id="34" name="Rectangle: Rounded Corners 33"/>
          <p:cNvSpPr/>
          <p:nvPr/>
        </p:nvSpPr>
        <p:spPr>
          <a:xfrm>
            <a:off x="260183" y="4768459"/>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Dr. </a:t>
            </a:r>
            <a:r>
              <a:rPr lang="en-US" sz="2800" b="1" dirty="0" err="1">
                <a:solidFill>
                  <a:schemeClr val="bg1"/>
                </a:solidFill>
                <a:latin typeface="Times New Roman" panose="02020603050405020304" pitchFamily="18" charset="0"/>
                <a:cs typeface="Times New Roman" panose="02020603050405020304" pitchFamily="18" charset="0"/>
              </a:rPr>
              <a:t>Walid</a:t>
            </a:r>
            <a:r>
              <a:rPr lang="en-US" sz="2800" b="1" dirty="0">
                <a:solidFill>
                  <a:schemeClr val="bg1"/>
                </a:solidFill>
                <a:latin typeface="Times New Roman" panose="02020603050405020304" pitchFamily="18" charset="0"/>
                <a:cs typeface="Times New Roman" panose="02020603050405020304" pitchFamily="18" charset="0"/>
              </a:rPr>
              <a:t> El </a:t>
            </a:r>
            <a:r>
              <a:rPr lang="en-US" sz="2800" b="1" dirty="0" err="1">
                <a:solidFill>
                  <a:schemeClr val="bg1"/>
                </a:solidFill>
                <a:latin typeface="Times New Roman" panose="02020603050405020304" pitchFamily="18" charset="0"/>
                <a:cs typeface="Times New Roman" panose="02020603050405020304" pitchFamily="18" charset="0"/>
              </a:rPr>
              <a:t>Leithy</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178F010B-A838-4C7E-A0BB-9E64CCBACC82}"/>
              </a:ext>
            </a:extLst>
          </p:cNvPr>
          <p:cNvSpPr txBox="1"/>
          <p:nvPr/>
        </p:nvSpPr>
        <p:spPr>
          <a:xfrm>
            <a:off x="933450" y="6019800"/>
            <a:ext cx="1314450" cy="369332"/>
          </a:xfrm>
          <a:prstGeom prst="rect">
            <a:avLst/>
          </a:prstGeom>
          <a:noFill/>
        </p:spPr>
        <p:txBody>
          <a:bodyPr wrap="square" rtlCol="1">
            <a:spAutoFit/>
          </a:bodyPr>
          <a:lstStyle/>
          <a:p>
            <a:r>
              <a:rPr lang="en-US" dirty="0"/>
              <a:t>Chapter 6</a:t>
            </a:r>
            <a:endParaRPr lang="ar-EG"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Chapter 6</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8759" y="40994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673942" cy="369332"/>
          </a:xfrm>
          <a:prstGeom prst="rect">
            <a:avLst/>
          </a:prstGeom>
          <a:noFill/>
        </p:spPr>
        <p:txBody>
          <a:bodyPr wrap="square" rtlCol="0">
            <a:spAutoFit/>
          </a:bodyPr>
          <a:lstStyle/>
          <a:p>
            <a:r>
              <a:rPr lang="en-US" b="1" dirty="0">
                <a:solidFill>
                  <a:srgbClr val="009999"/>
                </a:solidFill>
                <a:latin typeface="Arial" panose="020B0604020202020204" pitchFamily="34" charset="0"/>
              </a:rPr>
              <a:t>Groups</a:t>
            </a:r>
            <a:r>
              <a:rPr lang="en-US" sz="1800" b="1" i="0" dirty="0">
                <a:solidFill>
                  <a:srgbClr val="009999"/>
                </a:solidFill>
                <a:effectLst/>
                <a:latin typeface="Arial" panose="020B0604020202020204" pitchFamily="34" charset="0"/>
              </a:rPr>
              <a:t> in Organizations</a:t>
            </a:r>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272316"/>
            <a:ext cx="8665468" cy="4154984"/>
          </a:xfrm>
          <a:prstGeom prst="rect">
            <a:avLst/>
          </a:prstGeom>
          <a:noFill/>
        </p:spPr>
        <p:txBody>
          <a:bodyPr wrap="square" rtlCol="0">
            <a:spAutoFit/>
          </a:bodyPr>
          <a:lstStyle/>
          <a:p>
            <a:r>
              <a:rPr lang="en-US" sz="2400" dirty="0"/>
              <a:t>This chapter is designed to contribute to knowledge competencies by discussing groups common to most organizations, identifying individual experiences in groups, and describing group processes. We foster sensitivity competencies by relating individual participation to group effectiveness, distinguishing between positive and negative participation behaviors, and evaluating personal communication skills for participation. We develop skills by practicing positive participation behaviors and analyzing transcripts and group participation. Finally, we develop values by relating group effectiveness to individual participation behaviors and by identifying responsibilities for self-managing groups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664696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673942"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Small Group Experiences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416320"/>
          </a:xfrm>
          <a:prstGeom prst="rect">
            <a:avLst/>
          </a:prstGeom>
          <a:noFill/>
        </p:spPr>
        <p:txBody>
          <a:bodyPr wrap="square" rtlCol="0">
            <a:spAutoFit/>
          </a:bodyPr>
          <a:lstStyle/>
          <a:p>
            <a:pPr marL="342900" indent="-342900">
              <a:buFont typeface="Arial" panose="020B0604020202020204" pitchFamily="34" charset="0"/>
              <a:buChar char="•"/>
            </a:pPr>
            <a:r>
              <a:rPr lang="en-US" sz="2400" dirty="0"/>
              <a:t>Organizations have many different types of formal and informal groups. Work teams, quality teams, sales teams, problem-solving groups, management teams, and unions are only a few examples of formally structured organizational groups. Informal groups come together for social events, athletic competition, coffee breaks, gripe sessions, and a variety of other purposes. Both types of groups are important for individual task accomplishment and social support.</a:t>
            </a:r>
          </a:p>
          <a:p>
            <a:endParaRPr lang="en-US" sz="2400"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485896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673942"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Small Group Experiences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569660"/>
          </a:xfrm>
          <a:prstGeom prst="rect">
            <a:avLst/>
          </a:prstGeom>
          <a:noFill/>
        </p:spPr>
        <p:txBody>
          <a:bodyPr wrap="square" rtlCol="0">
            <a:spAutoFit/>
          </a:bodyPr>
          <a:lstStyle/>
          <a:p>
            <a:pPr marL="342900" indent="-342900">
              <a:buFont typeface="Arial" panose="020B0604020202020204" pitchFamily="34" charset="0"/>
              <a:buChar char="•"/>
            </a:pPr>
            <a:r>
              <a:rPr lang="en-US" sz="2400" dirty="0"/>
              <a:t>Baird suggested a group can be defined as “a collection of more than two persons who perceive themselves as a group, possess a common fate, have organizational structure, and communicate over time to achieve personal and group goals.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421257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34513" y="1403718"/>
            <a:ext cx="6064467" cy="954107"/>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Small Group Experiences</a:t>
            </a:r>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72287" y="15540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9B23969C-E2CA-4637-86E7-D33E1A64030A}"/>
              </a:ext>
            </a:extLst>
          </p:cNvPr>
          <p:cNvSpPr txBox="1"/>
          <p:nvPr/>
        </p:nvSpPr>
        <p:spPr>
          <a:xfrm>
            <a:off x="3385474" y="2178924"/>
            <a:ext cx="8798093" cy="2677656"/>
          </a:xfrm>
          <a:prstGeom prst="rect">
            <a:avLst/>
          </a:prstGeom>
          <a:noFill/>
        </p:spPr>
        <p:txBody>
          <a:bodyPr wrap="square">
            <a:spAutoFit/>
          </a:bodyPr>
          <a:lstStyle/>
          <a:p>
            <a:pPr marL="342900" indent="-342900">
              <a:buFont typeface="Arial" panose="020B0604020202020204" pitchFamily="34" charset="0"/>
              <a:buChar char="•"/>
            </a:pPr>
            <a:r>
              <a:rPr lang="en-US" sz="2400" dirty="0"/>
              <a:t>Organizations form groups to fulfill a variety of organizational needs. Work groups are formed for maximum task efficiency and effectiveness. Problem-solving groups address ongoing organizational issues as well as emergencies. Groups meet regularly to review organizational operations and make future plans, to negotiate labor–management agreements, and to respond to financial crises or unusual pressure from competition</a:t>
            </a:r>
            <a:endParaRPr lang="ar-EG" sz="2400" b="1" u="sng" dirty="0"/>
          </a:p>
        </p:txBody>
      </p:sp>
    </p:spTree>
    <p:extLst>
      <p:ext uri="{BB962C8B-B14F-4D97-AF65-F5344CB8AC3E}">
        <p14:creationId xmlns:p14="http://schemas.microsoft.com/office/powerpoint/2010/main" val="3320568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660060"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Types of Groups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954107"/>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r>
              <a:rPr lang="en-US" sz="3600" b="1" dirty="0">
                <a:solidFill>
                  <a:schemeClr val="bg1"/>
                </a:solidFill>
                <a:latin typeface="Times New Roman" panose="02020603050405020304" pitchFamily="18" charset="0"/>
                <a:cs typeface="Times New Roman" panose="02020603050405020304" pitchFamily="18" charset="0"/>
              </a:rPr>
              <a:t>6</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a:extLst>
              <a:ext uri="{FF2B5EF4-FFF2-40B4-BE49-F238E27FC236}">
                <a16:creationId xmlns:a16="http://schemas.microsoft.com/office/drawing/2014/main" id="{1561FDCD-DC9F-47C1-A67D-DF3AE966E31C}"/>
              </a:ext>
            </a:extLst>
          </p:cNvPr>
          <p:cNvSpPr txBox="1"/>
          <p:nvPr/>
        </p:nvSpPr>
        <p:spPr>
          <a:xfrm>
            <a:off x="4004516" y="2775869"/>
            <a:ext cx="8187483" cy="2554545"/>
          </a:xfrm>
          <a:prstGeom prst="rect">
            <a:avLst/>
          </a:prstGeom>
          <a:noFill/>
        </p:spPr>
        <p:txBody>
          <a:bodyPr wrap="square">
            <a:spAutoFit/>
          </a:bodyPr>
          <a:lstStyle/>
          <a:p>
            <a:pPr marL="342900" indent="-342900">
              <a:buFont typeface="Arial" panose="020B0604020202020204" pitchFamily="34" charset="0"/>
              <a:buChar char="•"/>
            </a:pPr>
            <a:r>
              <a:rPr lang="en-US" sz="2000" dirty="0"/>
              <a:t>Organizations have many different types of formal and informal groups for important task and social considerations.</a:t>
            </a:r>
          </a:p>
          <a:p>
            <a:pPr marL="342900" indent="-342900">
              <a:buFont typeface="Arial" panose="020B0604020202020204" pitchFamily="34" charset="0"/>
              <a:buChar char="•"/>
            </a:pPr>
            <a:r>
              <a:rPr lang="en-US" sz="2000" dirty="0"/>
              <a:t>Most of us will have multiple group memberships in addition to our primary work team.</a:t>
            </a:r>
          </a:p>
          <a:p>
            <a:pPr marL="342900" indent="-342900">
              <a:buFont typeface="Arial" panose="020B0604020202020204" pitchFamily="34" charset="0"/>
              <a:buChar char="•"/>
            </a:pPr>
            <a:r>
              <a:rPr lang="en-US" sz="2000" dirty="0"/>
              <a:t>We are taking the perspective we will be part of multiple bona fide groups, that is, groups with permeable boundaries and interdependent with the broader environment.</a:t>
            </a:r>
          </a:p>
          <a:p>
            <a:pPr marL="342900" indent="-342900">
              <a:buFont typeface="Arial" panose="020B0604020202020204" pitchFamily="34" charset="0"/>
              <a:buChar char="•"/>
            </a:pPr>
            <a:endParaRPr lang="en-US" sz="2000" dirty="0"/>
          </a:p>
        </p:txBody>
      </p:sp>
    </p:spTree>
    <p:extLst>
      <p:ext uri="{BB962C8B-B14F-4D97-AF65-F5344CB8AC3E}">
        <p14:creationId xmlns:p14="http://schemas.microsoft.com/office/powerpoint/2010/main" val="36483227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874092" cy="800219"/>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Types of Groups</a:t>
            </a:r>
            <a:endParaRPr lang="en-US" sz="2800" b="1" dirty="0">
              <a:solidFill>
                <a:srgbClr val="00B0F0"/>
              </a:solidFill>
              <a:latin typeface="Times New Roman" panose="02020603050405020304" pitchFamily="18" charset="0"/>
              <a:cs typeface="Times New Roman" panose="02020603050405020304" pitchFamily="18" charset="0"/>
            </a:endParaRPr>
          </a:p>
          <a:p>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150823" y="2495028"/>
            <a:ext cx="8924636" cy="1569660"/>
          </a:xfrm>
          <a:prstGeom prst="rect">
            <a:avLst/>
          </a:prstGeom>
          <a:noFill/>
        </p:spPr>
        <p:txBody>
          <a:bodyPr wrap="square" rtlCol="0">
            <a:spAutoFit/>
          </a:bodyPr>
          <a:lstStyle/>
          <a:p>
            <a:pPr marL="285750" indent="-285750" algn="l" rtl="0" fontAlgn="base">
              <a:buFont typeface="Arial" panose="020B0604020202020204" pitchFamily="34" charset="0"/>
              <a:buChar char="•"/>
            </a:pPr>
            <a:r>
              <a:rPr lang="en-US" sz="2400" b="1" i="0" dirty="0">
                <a:solidFill>
                  <a:srgbClr val="000000"/>
                </a:solidFill>
                <a:effectLst/>
                <a:latin typeface="Segoe UI" panose="020B0502040204020203" pitchFamily="34" charset="0"/>
              </a:rPr>
              <a:t>Primary Work Teams</a:t>
            </a:r>
            <a:r>
              <a:rPr lang="en-US" sz="2400" b="0" i="0" dirty="0">
                <a:solidFill>
                  <a:srgbClr val="000000"/>
                </a:solidFill>
                <a:effectLst/>
                <a:latin typeface="Segoe UI" panose="020B0502040204020203" pitchFamily="34" charset="0"/>
              </a:rPr>
              <a:t>: </a:t>
            </a:r>
            <a:r>
              <a:rPr lang="en-US" sz="2400" dirty="0"/>
              <a:t>The first group assigned to us when we enter an organization is our primary work team. What we have been hired to do places us structurally within the organization and identifies our supervisor and related peer group.</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72287" y="160334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926106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874092" cy="800219"/>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Types of Groups</a:t>
            </a:r>
            <a:endParaRPr lang="en-US" sz="2800" b="1" dirty="0">
              <a:solidFill>
                <a:srgbClr val="00B0F0"/>
              </a:solidFill>
              <a:latin typeface="Times New Roman" panose="02020603050405020304" pitchFamily="18" charset="0"/>
              <a:cs typeface="Times New Roman" panose="02020603050405020304" pitchFamily="18" charset="0"/>
            </a:endParaRPr>
          </a:p>
          <a:p>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150823" y="2495028"/>
            <a:ext cx="8924636" cy="3785652"/>
          </a:xfrm>
          <a:prstGeom prst="rect">
            <a:avLst/>
          </a:prstGeom>
          <a:noFill/>
        </p:spPr>
        <p:txBody>
          <a:bodyPr wrap="square" rtlCol="0">
            <a:spAutoFit/>
          </a:bodyPr>
          <a:lstStyle/>
          <a:p>
            <a:pPr marL="285750" indent="-285750" algn="l" rtl="0" fontAlgn="base">
              <a:buFont typeface="Arial" panose="020B0604020202020204" pitchFamily="34" charset="0"/>
              <a:buChar char="•"/>
            </a:pPr>
            <a:r>
              <a:rPr lang="en-US" sz="2400" b="1" i="0" dirty="0">
                <a:solidFill>
                  <a:srgbClr val="000000"/>
                </a:solidFill>
                <a:effectLst/>
                <a:latin typeface="Segoe UI" panose="020B0502040204020203" pitchFamily="34" charset="0"/>
              </a:rPr>
              <a:t>Long-Standing Teams: </a:t>
            </a:r>
            <a:r>
              <a:rPr lang="en-US" sz="2400" dirty="0"/>
              <a:t>for example, are formed when the overall responsibilities of the team change slowly with time and when team membership can be expected to remain relatively stable. Long-standing work teams have well-defined organizational responsibilities, enabling selection of new team members based on qualifications previously identified as important for the group.</a:t>
            </a:r>
          </a:p>
          <a:p>
            <a:pPr marL="285750" indent="-285750" fontAlgn="base">
              <a:buFont typeface="Arial" panose="020B0604020202020204" pitchFamily="34" charset="0"/>
              <a:buChar char="•"/>
            </a:pPr>
            <a:r>
              <a:rPr lang="en-US" sz="2400" dirty="0"/>
              <a:t>University departments are examples of long-standing teams. Although advances in knowledge change the content of courses, the general responsibilities for teaching, research, and service remain.</a:t>
            </a:r>
          </a:p>
          <a:p>
            <a:pPr marL="285750" indent="-285750" algn="l" rtl="0" fontAlgn="base">
              <a:buFont typeface="Arial" panose="020B0604020202020204" pitchFamily="34" charset="0"/>
              <a:buChar char="•"/>
            </a:pPr>
            <a:endParaRPr lang="en-US" sz="2400" b="0" i="0" dirty="0">
              <a:solidFill>
                <a:srgbClr val="000000"/>
              </a:solidFill>
              <a:effectLst/>
              <a:latin typeface="Segoe UI" panose="020B0502040204020203" pitchFamily="34"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72287" y="160334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897263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738491" y="1411055"/>
            <a:ext cx="6959817" cy="1231106"/>
          </a:xfrm>
          <a:prstGeom prst="rect">
            <a:avLst/>
          </a:prstGeom>
          <a:noFill/>
        </p:spPr>
        <p:txBody>
          <a:bodyPr wrap="square" rtlCol="0">
            <a:spAutoFit/>
          </a:bodyPr>
          <a:lstStyle/>
          <a:p>
            <a:r>
              <a:rPr lang="en-US" b="1" dirty="0">
                <a:solidFill>
                  <a:srgbClr val="009999"/>
                </a:solidFill>
                <a:latin typeface="Arial" panose="020B0604020202020204" pitchFamily="34" charset="0"/>
              </a:rPr>
              <a:t>Types of Groups</a:t>
            </a:r>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58465B4F-0804-4976-9D7A-AE44F1E8A8D2}"/>
              </a:ext>
            </a:extLst>
          </p:cNvPr>
          <p:cNvSpPr txBox="1"/>
          <p:nvPr/>
        </p:nvSpPr>
        <p:spPr>
          <a:xfrm>
            <a:off x="3048000" y="3848611"/>
            <a:ext cx="6096000" cy="2308324"/>
          </a:xfrm>
          <a:prstGeom prst="rect">
            <a:avLst/>
          </a:prstGeom>
          <a:noFill/>
        </p:spPr>
        <p:txBody>
          <a:bodyPr wrap="square">
            <a:spAutoFit/>
          </a:bodyPr>
          <a:lstStyle/>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r>
              <a:rPr lang="en-GB" sz="1800" b="1" dirty="0">
                <a:solidFill>
                  <a:srgbClr val="0000CC"/>
                </a:solidFill>
                <a:latin typeface="Comic Sans MS" pitchFamily="66" charset="0"/>
              </a:rPr>
              <a:t> </a:t>
            </a:r>
          </a:p>
        </p:txBody>
      </p:sp>
      <p:sp>
        <p:nvSpPr>
          <p:cNvPr id="14" name="TextBox 13">
            <a:extLst>
              <a:ext uri="{FF2B5EF4-FFF2-40B4-BE49-F238E27FC236}">
                <a16:creationId xmlns:a16="http://schemas.microsoft.com/office/drawing/2014/main" id="{BC89DC08-7BB0-46AB-925C-CD826B81AC0F}"/>
              </a:ext>
            </a:extLst>
          </p:cNvPr>
          <p:cNvSpPr txBox="1"/>
          <p:nvPr/>
        </p:nvSpPr>
        <p:spPr>
          <a:xfrm>
            <a:off x="3546827" y="2375508"/>
            <a:ext cx="8474843" cy="2308324"/>
          </a:xfrm>
          <a:prstGeom prst="rect">
            <a:avLst/>
          </a:prstGeom>
          <a:noFill/>
        </p:spPr>
        <p:txBody>
          <a:bodyPr wrap="square">
            <a:spAutoFit/>
          </a:bodyPr>
          <a:lstStyle/>
          <a:p>
            <a:pPr marL="285750" indent="-285750">
              <a:buFont typeface="Arial" panose="020B0604020202020204" pitchFamily="34" charset="0"/>
              <a:buChar char="•"/>
            </a:pPr>
            <a:r>
              <a:rPr lang="en-US" b="1" dirty="0"/>
              <a:t>Project teams </a:t>
            </a:r>
            <a:r>
              <a:rPr lang="en-US" dirty="0"/>
              <a:t>form with highly specialized individuals to accomplish a specific project in a fixed period of time. These teams have specific goals, such as the design of a new product or the integration of technologies across the organization. Project teams are commonly used in high-technology industries for the research and design of products and processes.</a:t>
            </a:r>
          </a:p>
          <a:p>
            <a:pPr marL="285750" indent="-285750">
              <a:buFont typeface="Arial" panose="020B0604020202020204" pitchFamily="34" charset="0"/>
              <a:buChar char="•"/>
            </a:pPr>
            <a:r>
              <a:rPr lang="en-US" dirty="0"/>
              <a:t>When members come from different functions throughout the organization (e.g., marketing, research and development, manufacturing), the team is often described as a cross-functional project team.</a:t>
            </a:r>
            <a:endParaRPr lang="ar-EG" dirty="0"/>
          </a:p>
        </p:txBody>
      </p:sp>
    </p:spTree>
    <p:extLst>
      <p:ext uri="{BB962C8B-B14F-4D97-AF65-F5344CB8AC3E}">
        <p14:creationId xmlns:p14="http://schemas.microsoft.com/office/powerpoint/2010/main" val="23607887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516914" cy="369332"/>
          </a:xfrm>
          <a:prstGeom prst="rect">
            <a:avLst/>
          </a:prstGeom>
          <a:noFill/>
        </p:spPr>
        <p:txBody>
          <a:bodyPr wrap="square" rtlCol="0">
            <a:spAutoFit/>
          </a:bodyPr>
          <a:lstStyle/>
          <a:p>
            <a:r>
              <a:rPr lang="en-US" b="1" dirty="0">
                <a:solidFill>
                  <a:srgbClr val="009999"/>
                </a:solidFill>
                <a:latin typeface="Arial" panose="020B0604020202020204" pitchFamily="34" charset="0"/>
              </a:rPr>
              <a:t>Types of Groups</a:t>
            </a:r>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308324"/>
          </a:xfrm>
          <a:prstGeom prst="rect">
            <a:avLst/>
          </a:prstGeom>
          <a:noFill/>
        </p:spPr>
        <p:txBody>
          <a:bodyPr wrap="square" rtlCol="0">
            <a:spAutoFit/>
          </a:bodyPr>
          <a:lstStyle/>
          <a:p>
            <a:pPr marL="285750" indent="-285750">
              <a:buFont typeface="Arial" panose="020B0604020202020204" pitchFamily="34" charset="0"/>
              <a:buChar char="•"/>
            </a:pPr>
            <a:r>
              <a:rPr lang="en-US" b="1" dirty="0"/>
              <a:t>Prefab Group </a:t>
            </a:r>
            <a:r>
              <a:rPr lang="en-US" dirty="0"/>
              <a:t>Whereas project teams are associated with high-technology research and development efforts, the prefab group is the invention of the U.S. service industry. As </a:t>
            </a:r>
            <a:r>
              <a:rPr lang="en-US" dirty="0" err="1"/>
              <a:t>Cragan</a:t>
            </a:r>
            <a:r>
              <a:rPr lang="en-US" dirty="0"/>
              <a:t> and Wright (1986) described the prefabricated group, “the job descriptions of this type of work group have been meticulously defined and rigidly structured so that a collection of people with no previous experience of working together can quickly form a work group that will produce a predictable level of productivity.” Fast-food restaurants and supermarket check-out lines are examples of the use of prefab groups. The prefab group is efficient and predictable.</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72287" y="152394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888830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516914" cy="369332"/>
          </a:xfrm>
          <a:prstGeom prst="rect">
            <a:avLst/>
          </a:prstGeom>
          <a:noFill/>
        </p:spPr>
        <p:txBody>
          <a:bodyPr wrap="square" rtlCol="0">
            <a:spAutoFit/>
          </a:bodyPr>
          <a:lstStyle/>
          <a:p>
            <a:r>
              <a:rPr lang="en-US" b="1" dirty="0">
                <a:solidFill>
                  <a:srgbClr val="009999"/>
                </a:solidFill>
                <a:latin typeface="Arial" panose="020B0604020202020204" pitchFamily="34" charset="0"/>
              </a:rPr>
              <a:t>Types of Groups</a:t>
            </a:r>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031325"/>
          </a:xfrm>
          <a:prstGeom prst="rect">
            <a:avLst/>
          </a:prstGeom>
          <a:noFill/>
        </p:spPr>
        <p:txBody>
          <a:bodyPr wrap="square" rtlCol="0">
            <a:spAutoFit/>
          </a:bodyPr>
          <a:lstStyle/>
          <a:p>
            <a:pPr marL="285750" indent="-285750">
              <a:buFont typeface="Arial" panose="020B0604020202020204" pitchFamily="34" charset="0"/>
              <a:buChar char="•"/>
            </a:pPr>
            <a:r>
              <a:rPr lang="en-US" b="1" dirty="0"/>
              <a:t>Self-managing team </a:t>
            </a:r>
            <a:r>
              <a:rPr lang="en-US" dirty="0"/>
              <a:t>A small number of people with complementary skills who are committed to a common purpose, have a defined set of performance goals, and execute an approach for which they hold themselves accountable.</a:t>
            </a:r>
          </a:p>
          <a:p>
            <a:pPr marL="285750" indent="-285750">
              <a:buFont typeface="Arial" panose="020B0604020202020204" pitchFamily="34" charset="0"/>
              <a:buChar char="•"/>
            </a:pPr>
            <a:r>
              <a:rPr lang="en-US" b="1" dirty="0"/>
              <a:t>Directional groups </a:t>
            </a:r>
            <a:r>
              <a:rPr lang="en-US" dirty="0"/>
              <a:t>Groups formally charged and structured to provide overall direction and oversight of the organization. . Management teams, standing committees, and boards of directors are examples of groups empowered both structurally and legally to develop vision and policy for the organization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72287" y="152394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8977124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826467"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rPr>
              <a:t>Types of Groups</a:t>
            </a:r>
            <a:r>
              <a:rPr lang="en-US" sz="2800" b="0" i="0" dirty="0">
                <a:solidFill>
                  <a:srgbClr val="000000"/>
                </a:solidFill>
                <a:effectLst/>
                <a:latin typeface="Arial" panose="020B0604020202020204" pitchFamily="34" charset="0"/>
              </a:rPr>
              <a:t>​</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2750"/>
            <a:ext cx="8417320" cy="2862322"/>
          </a:xfrm>
          <a:prstGeom prst="rect">
            <a:avLst/>
          </a:prstGeom>
          <a:noFill/>
        </p:spPr>
        <p:txBody>
          <a:bodyPr wrap="square" rtlCol="0">
            <a:spAutoFit/>
          </a:bodyPr>
          <a:lstStyle/>
          <a:p>
            <a:pPr marL="285750" indent="-285750" algn="l" rtl="0" fontAlgn="base">
              <a:buFont typeface="Arial" panose="020B0604020202020204" pitchFamily="34" charset="0"/>
              <a:buChar char="•"/>
            </a:pPr>
            <a:r>
              <a:rPr lang="en-US" b="1" dirty="0"/>
              <a:t>Quality Teams: </a:t>
            </a:r>
            <a:r>
              <a:rPr lang="en-US" dirty="0"/>
              <a:t>The term quality team applies to a group that meets regularly to identify and propose solutions to problems affecting product or process quality.</a:t>
            </a:r>
          </a:p>
          <a:p>
            <a:pPr marL="285750" indent="-285750" algn="l" rtl="0" fontAlgn="base">
              <a:buFont typeface="Arial" panose="020B0604020202020204" pitchFamily="34" charset="0"/>
              <a:buChar char="•"/>
            </a:pPr>
            <a:r>
              <a:rPr lang="en-US" b="1" dirty="0"/>
              <a:t>Task force groups:  </a:t>
            </a:r>
            <a:r>
              <a:rPr lang="en-US" dirty="0"/>
              <a:t>Groups of individuals with diverse specialties and group memberships who are charged with accomplishing a specifically designed task or project. Unlike project teams, task force groups generally do not create products or implement processes but plan the initiation of projects or organizational changes. Simply put, task force groups are study groups charged with making recommendations. A task force may research and evaluate how to restructure organizational responsibilities.</a:t>
            </a:r>
          </a:p>
          <a:p>
            <a:pPr algn="l" rtl="0" fontAlgn="base"/>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855210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826467"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rPr>
              <a:t>Types of Groups</a:t>
            </a:r>
            <a:r>
              <a:rPr lang="en-US" sz="2800" b="0" i="0" dirty="0">
                <a:solidFill>
                  <a:srgbClr val="000000"/>
                </a:solidFill>
                <a:effectLst/>
                <a:latin typeface="Arial" panose="020B0604020202020204" pitchFamily="34" charset="0"/>
              </a:rPr>
              <a:t>​</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2750"/>
            <a:ext cx="8417320" cy="1754326"/>
          </a:xfrm>
          <a:prstGeom prst="rect">
            <a:avLst/>
          </a:prstGeom>
          <a:noFill/>
        </p:spPr>
        <p:txBody>
          <a:bodyPr wrap="square" rtlCol="0">
            <a:spAutoFit/>
          </a:bodyPr>
          <a:lstStyle/>
          <a:p>
            <a:pPr marL="285750" indent="-285750" algn="l" rtl="0" fontAlgn="base">
              <a:buFont typeface="Arial" panose="020B0604020202020204" pitchFamily="34" charset="0"/>
              <a:buChar char="•"/>
            </a:pPr>
            <a:r>
              <a:rPr lang="en-US" b="1" dirty="0"/>
              <a:t>Steering committees: </a:t>
            </a:r>
            <a:r>
              <a:rPr lang="en-US" dirty="0"/>
              <a:t>Groups of individuals with diverse specialties and group memberships who are charged with implementing organizational plans, processes, or change. Whereas the task force might recommend a new recruiting process for the high-technology firm, a steering committee might be formed to implement recommendations and monitor the progress of the new plan.</a:t>
            </a:r>
          </a:p>
          <a:p>
            <a:pPr marL="285750" indent="-285750" algn="l" rtl="0" fontAlgn="base">
              <a:buFont typeface="Arial" panose="020B0604020202020204" pitchFamily="34" charset="0"/>
              <a:buChar char="•"/>
            </a:pP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818093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083517"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Types of Groups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2DE18FAE-22F9-4F0C-9786-ABC29AB9E6A4}"/>
              </a:ext>
            </a:extLst>
          </p:cNvPr>
          <p:cNvSpPr txBox="1"/>
          <p:nvPr/>
        </p:nvSpPr>
        <p:spPr>
          <a:xfrm>
            <a:off x="3598250" y="2430178"/>
            <a:ext cx="8431885" cy="3139321"/>
          </a:xfrm>
          <a:prstGeom prst="rect">
            <a:avLst/>
          </a:prstGeom>
          <a:noFill/>
        </p:spPr>
        <p:txBody>
          <a:bodyPr wrap="square">
            <a:spAutoFit/>
          </a:bodyPr>
          <a:lstStyle/>
          <a:p>
            <a:pPr marL="285750" indent="-285750" algn="l">
              <a:buFont typeface="Arial" panose="020B0604020202020204" pitchFamily="34" charset="0"/>
              <a:buChar char="•"/>
            </a:pPr>
            <a:r>
              <a:rPr lang="en-US" b="1" dirty="0"/>
              <a:t>Focus groups : </a:t>
            </a:r>
            <a:r>
              <a:rPr lang="en-US" dirty="0"/>
              <a:t>Collections of individuals who have familiarity with a problem or issue and are asked in a somewhat nonstructured format to describe the issue and make recommendations; formed to discuss problems but not to take responsibility for final recommendations or implementation of change. Focus groups have been used by advertising and marketing organizations to understand consumer preferences, identify effective message strategies, and evaluate potential new products. The successful use of focus groups in advertising and marketing has stimulated their application to numerous other organizational issues. Focus groups are formed to discuss problems, not to take responsibility for final recommendations or implementation of change. Focus groups can be used to gather information and get reactions quickly to proposed courses of action. </a:t>
            </a:r>
            <a:endParaRPr lang="en-US" b="0" i="0" dirty="0">
              <a:solidFill>
                <a:srgbClr val="000000"/>
              </a:solidFill>
              <a:effectLst/>
              <a:latin typeface="Georgia" panose="02040502050405020303" pitchFamily="18" charset="0"/>
            </a:endParaRPr>
          </a:p>
        </p:txBody>
      </p:sp>
    </p:spTree>
    <p:extLst>
      <p:ext uri="{BB962C8B-B14F-4D97-AF65-F5344CB8AC3E}">
        <p14:creationId xmlns:p14="http://schemas.microsoft.com/office/powerpoint/2010/main" val="34177317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29607"/>
            <a:ext cx="4671309"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Types of Groups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952693" y="2226456"/>
            <a:ext cx="8417320" cy="1938992"/>
          </a:xfrm>
          <a:prstGeom prst="rect">
            <a:avLst/>
          </a:prstGeom>
          <a:noFill/>
        </p:spPr>
        <p:txBody>
          <a:bodyPr wrap="square" rtlCol="0">
            <a:spAutoFit/>
          </a:bodyPr>
          <a:lstStyle/>
          <a:p>
            <a:pPr marL="342900" indent="-342900" algn="l" rtl="0" fontAlgn="base">
              <a:buFont typeface="Arial" panose="020B0604020202020204" pitchFamily="34" charset="0"/>
              <a:buChar char="•"/>
            </a:pPr>
            <a:r>
              <a:rPr lang="en-US" sz="2000" b="1" dirty="0"/>
              <a:t>Geographically diverse teams</a:t>
            </a:r>
            <a:r>
              <a:rPr lang="en-US" sz="2000" dirty="0"/>
              <a:t>: Groups of individuals who form a work team but are separated in distance and linked through technology. Sometimes referred to as networked or virtual teams. Although many of the same issues apply as with other organizational groups, geographically diverse teams are heavily dependent on technology and the ability of group members to solve complex problems without face-to-face interaction.</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43143" y="15540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8437895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29607"/>
            <a:ext cx="4671309"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Types of Groups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952693" y="2226456"/>
            <a:ext cx="8417320" cy="2554545"/>
          </a:xfrm>
          <a:prstGeom prst="rect">
            <a:avLst/>
          </a:prstGeom>
          <a:noFill/>
        </p:spPr>
        <p:txBody>
          <a:bodyPr wrap="square" rtlCol="0">
            <a:spAutoFit/>
          </a:bodyPr>
          <a:lstStyle/>
          <a:p>
            <a:pPr marL="342900" indent="-342900" algn="l" rtl="0" fontAlgn="base">
              <a:buFont typeface="Arial" panose="020B0604020202020204" pitchFamily="34" charset="0"/>
              <a:buChar char="•"/>
            </a:pPr>
            <a:r>
              <a:rPr lang="en-US" sz="2000" b="1" i="0" dirty="0">
                <a:solidFill>
                  <a:srgbClr val="000000"/>
                </a:solidFill>
                <a:effectLst/>
                <a:latin typeface="Segoe UI" panose="020B0502040204020203" pitchFamily="34" charset="0"/>
              </a:rPr>
              <a:t>Social Support Groups: </a:t>
            </a:r>
            <a:r>
              <a:rPr lang="en-US" sz="2000" dirty="0"/>
              <a:t>Work teams, quality teams, task forces, steering committees, and focus groups can all be social support groups. Formed for task considerations, most continuous groups provide informal social support to group members. Social support groups form as subgroups of larger task groups among people with similar organizational interests and among friends. They have few formal task responsibilities as such but often support task accomplishment by stimulating trust and cohesiveness among group members. </a:t>
            </a:r>
            <a:endParaRPr lang="en-US" sz="2000" b="1" i="0" dirty="0">
              <a:solidFill>
                <a:srgbClr val="000000"/>
              </a:solidFill>
              <a:effectLst/>
              <a:latin typeface="Segoe UI" panose="020B0502040204020203" pitchFamily="34"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43143" y="15540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18758257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381595"/>
            <a:ext cx="6955894"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Types of Groups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231654"/>
          </a:xfrm>
          <a:prstGeom prst="rect">
            <a:avLst/>
          </a:prstGeom>
          <a:noFill/>
        </p:spPr>
        <p:txBody>
          <a:bodyPr wrap="square" rtlCol="0">
            <a:spAutoFit/>
          </a:bodyPr>
          <a:lstStyle/>
          <a:p>
            <a:pPr marL="342900" indent="-342900" algn="l" rtl="0" fontAlgn="base">
              <a:buFont typeface="Arial" panose="020B0604020202020204" pitchFamily="34" charset="0"/>
              <a:buChar char="•"/>
            </a:pPr>
            <a:r>
              <a:rPr lang="en-US" altLang="ar-EG" sz="2400" b="1" kern="0" dirty="0">
                <a:solidFill>
                  <a:srgbClr val="CC6600"/>
                </a:solidFill>
                <a:latin typeface="Times New Roman" pitchFamily="18" charset="0"/>
                <a:cs typeface="Times New Roman" panose="02020603050405020304" pitchFamily="18" charset="0"/>
              </a:rPr>
              <a:t> </a:t>
            </a:r>
            <a:r>
              <a:rPr lang="en-US" b="1" dirty="0"/>
              <a:t>Interorganizational Groups:  </a:t>
            </a:r>
            <a:r>
              <a:rPr lang="en-US" dirty="0"/>
              <a:t>The global context, communications technologies, the complexity of our economic and social environment, and numerous other factors have contributed to the growing prevalence of groups working together across organizations. These interorganizational groups are usually formed for specific projects where organizations believe working together is more effective than each organization working separately. Governments form interorganizational groups to work on problems ranging from security to providing aid. International donor groups join efforts to address social problems. For-profit organizations work together for product and service development. These groups collaborate based on various capabilities including the different resources each brings to the project or need.</a:t>
            </a:r>
          </a:p>
          <a:p>
            <a:pPr marL="342900" indent="-342900" algn="l" rtl="0" fontAlgn="base">
              <a:buFont typeface="Arial" panose="020B0604020202020204" pitchFamily="34" charset="0"/>
              <a:buChar char="•"/>
            </a:pP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7150695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381595"/>
            <a:ext cx="6955894"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Types of Groups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477328"/>
          </a:xfrm>
          <a:prstGeom prst="rect">
            <a:avLst/>
          </a:prstGeom>
          <a:noFill/>
        </p:spPr>
        <p:txBody>
          <a:bodyPr wrap="square" rtlCol="0">
            <a:spAutoFit/>
          </a:bodyPr>
          <a:lstStyle/>
          <a:p>
            <a:pPr marL="342900" indent="-342900" algn="l" rtl="0" fontAlgn="base">
              <a:buFont typeface="Arial" panose="020B0604020202020204" pitchFamily="34" charset="0"/>
              <a:buChar char="•"/>
            </a:pPr>
            <a:r>
              <a:rPr lang="en-US" b="1" dirty="0"/>
              <a:t>Communities of practice: </a:t>
            </a:r>
            <a:r>
              <a:rPr lang="en-US" dirty="0"/>
              <a:t>Groups of individuals with similar professional backgrounds who interact regularly to innovate and improve performance. Made famous by software developers, communities of practice use expertise both within an organization and across organizational boundaries</a:t>
            </a:r>
          </a:p>
          <a:p>
            <a:pPr marL="342900" indent="-342900" algn="l" rtl="0" fontAlgn="base">
              <a:buFont typeface="Arial" panose="020B0604020202020204" pitchFamily="34" charset="0"/>
              <a:buChar char="•"/>
            </a:pP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576491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7191567"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The Team Based Organization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DF32DE03-4922-4A40-97B5-EA69C4C5D161}"/>
              </a:ext>
            </a:extLst>
          </p:cNvPr>
          <p:cNvSpPr txBox="1"/>
          <p:nvPr/>
        </p:nvSpPr>
        <p:spPr>
          <a:xfrm>
            <a:off x="3385473" y="2390349"/>
            <a:ext cx="8495351" cy="2862322"/>
          </a:xfrm>
          <a:prstGeom prst="rect">
            <a:avLst/>
          </a:prstGeom>
          <a:noFill/>
        </p:spPr>
        <p:txBody>
          <a:bodyPr wrap="square">
            <a:spAutoFit/>
          </a:bodyPr>
          <a:lstStyle/>
          <a:p>
            <a:pPr marL="285750" indent="-285750">
              <a:buFont typeface="Arial" panose="020B0604020202020204" pitchFamily="34" charset="0"/>
              <a:buChar char="•"/>
            </a:pPr>
            <a:r>
              <a:rPr lang="en-US" dirty="0"/>
              <a:t>Based on the successful use of teams in a variety of industries, one of the fastest growing of all contemporary organizational changes is the move to team-based structures. Characterized as a “flat organization” with fewer managers and supervisors than a traditional hierarchy, the team-based organization is composed of a variety of teams with defined responsibilities and accountabilities for which managers provide mostly indirect supervision. Self-managing teams, discussed earlier in this chapter, are the cornerstone of the team-based structure. The growing number of team-based organizations is in direct response to increased global competitiveness requiring overhead reductions and increased productivity. </a:t>
            </a:r>
          </a:p>
          <a:p>
            <a:pPr marL="285750" indent="-285750">
              <a:buFont typeface="Arial" panose="020B0604020202020204" pitchFamily="34" charset="0"/>
              <a:buChar char="•"/>
            </a:pPr>
            <a:endParaRPr lang="en-US" dirty="0"/>
          </a:p>
        </p:txBody>
      </p:sp>
    </p:spTree>
    <p:extLst>
      <p:ext uri="{BB962C8B-B14F-4D97-AF65-F5344CB8AC3E}">
        <p14:creationId xmlns:p14="http://schemas.microsoft.com/office/powerpoint/2010/main" val="413275779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The Team Based Organization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139321"/>
          </a:xfrm>
          <a:prstGeom prst="rect">
            <a:avLst/>
          </a:prstGeom>
          <a:noFill/>
        </p:spPr>
        <p:txBody>
          <a:bodyPr wrap="square" rtlCol="0">
            <a:spAutoFit/>
          </a:bodyPr>
          <a:lstStyle/>
          <a:p>
            <a:pPr marL="285750" indent="-285750">
              <a:buFont typeface="Arial" panose="020B0604020202020204" pitchFamily="34" charset="0"/>
              <a:buChar char="•"/>
            </a:pPr>
            <a:r>
              <a:rPr lang="en-US" dirty="0"/>
              <a:t>The team-based organization with its use of self-directed work teams is not without issues and concerns. First, working in a self-directed work team requires a complex mixture of technical and communication competencies. Many technically capable people report difficulty adapting to providing and receiving peer feedback. In addition, career advancement is less well understood in team-based organizations than in hierarchies with more established paths to increasing responsibility and associated prestige. The question of who gets credit for what is an issue as well as whether team members are adequately compensated by the organization for their contributions to increased competitiveness. Critics also charge that team-based structures have a potential for exploitation based on continual pressures to increase productivity.</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6245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7567803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369332"/>
          </a:xfrm>
          <a:prstGeom prst="rect">
            <a:avLst/>
          </a:prstGeom>
          <a:noFill/>
        </p:spPr>
        <p:txBody>
          <a:bodyPr wrap="square" rtlCol="0">
            <a:spAutoFit/>
          </a:bodyPr>
          <a:lstStyle/>
          <a:p>
            <a:r>
              <a:rPr lang="en-US" b="1" dirty="0">
                <a:solidFill>
                  <a:srgbClr val="009999"/>
                </a:solidFill>
                <a:latin typeface="Arial" panose="020B0604020202020204" pitchFamily="34" charset="0"/>
                <a:cs typeface="Times New Roman" panose="02020603050405020304" pitchFamily="18" charset="0"/>
              </a:rPr>
              <a:t> High- Reliability Organizations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910B0374-0798-4594-A08C-A7AEF317FFD4}"/>
              </a:ext>
            </a:extLst>
          </p:cNvPr>
          <p:cNvSpPr txBox="1"/>
          <p:nvPr/>
        </p:nvSpPr>
        <p:spPr>
          <a:xfrm>
            <a:off x="3315413" y="2369387"/>
            <a:ext cx="8702667" cy="3139321"/>
          </a:xfrm>
          <a:prstGeom prst="rect">
            <a:avLst/>
          </a:prstGeom>
          <a:noFill/>
        </p:spPr>
        <p:txBody>
          <a:bodyPr wrap="square">
            <a:spAutoFit/>
          </a:bodyPr>
          <a:lstStyle/>
          <a:p>
            <a:pPr marL="285750" indent="-285750">
              <a:buFont typeface="Arial" panose="020B0604020202020204" pitchFamily="34" charset="0"/>
              <a:buChar char="•"/>
            </a:pPr>
            <a:r>
              <a:rPr lang="en-US" dirty="0"/>
              <a:t>The term high-reliability organization has been developed to describe organizations in high-risk industries where the success of the organization is in recovering from or mitigating failures and crises.</a:t>
            </a:r>
          </a:p>
          <a:p>
            <a:pPr marL="285750" indent="-285750">
              <a:buFont typeface="Arial" panose="020B0604020202020204" pitchFamily="34" charset="0"/>
              <a:buChar char="•"/>
            </a:pPr>
            <a:r>
              <a:rPr lang="en-US" dirty="0"/>
              <a:t>Police and fire departments, certain security organizations, and a host of organizations dealing with medical and hazardous events can be designated high-reliability organizations.</a:t>
            </a:r>
          </a:p>
          <a:p>
            <a:pPr marL="285750" indent="-285750">
              <a:buFont typeface="Arial" panose="020B0604020202020204" pitchFamily="34" charset="0"/>
              <a:buChar char="•"/>
            </a:pPr>
            <a:r>
              <a:rPr lang="en-US" dirty="0"/>
              <a:t>All of us are impacted by the work of groups/teams in high-reliability organizations and some of us will spend significant time in high-reliability groups.</a:t>
            </a:r>
          </a:p>
          <a:p>
            <a:pPr marL="285750" indent="-285750">
              <a:buFont typeface="Arial" panose="020B0604020202020204" pitchFamily="34" charset="0"/>
              <a:buChar char="•"/>
            </a:pPr>
            <a:r>
              <a:rPr lang="en-US" dirty="0"/>
              <a:t>High-reliability organizations focus on what can go wrong.</a:t>
            </a:r>
          </a:p>
          <a:p>
            <a:pPr marL="285750" indent="-285750">
              <a:buFont typeface="Arial" panose="020B0604020202020204" pitchFamily="34" charset="0"/>
              <a:buChar char="•"/>
            </a:pPr>
            <a:r>
              <a:rPr lang="en-US" dirty="0"/>
              <a:t>Teams in high-reliability organizations develop redundancy in communication strategies, technologies, and tactics in order to avoid oversimplification of facts and interpretations</a:t>
            </a:r>
            <a:endParaRPr lang="ar-EG" dirty="0"/>
          </a:p>
        </p:txBody>
      </p:sp>
    </p:spTree>
    <p:extLst>
      <p:ext uri="{BB962C8B-B14F-4D97-AF65-F5344CB8AC3E}">
        <p14:creationId xmlns:p14="http://schemas.microsoft.com/office/powerpoint/2010/main" val="199868996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Work Place Democracy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DCA70CA7-60C0-4F6E-8ED6-221E6A700ED6}"/>
              </a:ext>
            </a:extLst>
          </p:cNvPr>
          <p:cNvSpPr txBox="1"/>
          <p:nvPr/>
        </p:nvSpPr>
        <p:spPr>
          <a:xfrm>
            <a:off x="3437432" y="2634259"/>
            <a:ext cx="8650707" cy="2585323"/>
          </a:xfrm>
          <a:prstGeom prst="rect">
            <a:avLst/>
          </a:prstGeom>
          <a:noFill/>
        </p:spPr>
        <p:txBody>
          <a:bodyPr wrap="square">
            <a:spAutoFit/>
          </a:bodyPr>
          <a:lstStyle/>
          <a:p>
            <a:pPr marL="285750" indent="-285750" algn="l" rtl="0" fontAlgn="base">
              <a:buFont typeface="Arial" panose="020B0604020202020204" pitchFamily="34" charset="0"/>
              <a:buChar char="•"/>
            </a:pPr>
            <a:r>
              <a:rPr lang="en-US" dirty="0"/>
              <a:t>George Cheney (1995) describes workplace democracy as a system of governance which truly values individual goals and feelings, as well as typical organizational problems.</a:t>
            </a:r>
          </a:p>
          <a:p>
            <a:pPr marL="285750" indent="-285750" algn="l" rtl="0" fontAlgn="base">
              <a:buFont typeface="Arial" panose="020B0604020202020204" pitchFamily="34" charset="0"/>
              <a:buChar char="•"/>
            </a:pPr>
            <a:r>
              <a:rPr lang="en-US" dirty="0"/>
              <a:t>Workplace democracy actively fosters the connection between those two sets of concerns by encouraging individual contributions to important organizational choices and allowing for the ongoing modification of the organization’s activities and policies by the group.</a:t>
            </a:r>
          </a:p>
          <a:p>
            <a:pPr marL="285750" indent="-285750" algn="l" rtl="0" fontAlgn="base">
              <a:buFont typeface="Arial" panose="020B0604020202020204" pitchFamily="34" charset="0"/>
              <a:buChar char="•"/>
            </a:pPr>
            <a:r>
              <a:rPr lang="en-US" dirty="0"/>
              <a:t>Workplace democracy, as described by Cheney, may or may not be found in structured hierarchies, team-based organizations, or high-reliability organizations. In fact, few organizations incorporate practices that fully support all aspects of his definition.</a:t>
            </a:r>
            <a:endParaRPr lang="en-US" b="0" i="0" dirty="0">
              <a:solidFill>
                <a:srgbClr val="000000"/>
              </a:solidFill>
              <a:effectLst/>
              <a:latin typeface="Segoe UI" panose="020B0502040204020203" pitchFamily="34" charset="0"/>
            </a:endParaRPr>
          </a:p>
        </p:txBody>
      </p:sp>
    </p:spTree>
    <p:extLst>
      <p:ext uri="{BB962C8B-B14F-4D97-AF65-F5344CB8AC3E}">
        <p14:creationId xmlns:p14="http://schemas.microsoft.com/office/powerpoint/2010/main" val="336535860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382944"/>
            <a:ext cx="6855041"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Group Norms &amp; Communication Roles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7FBB73DA-A9B4-4AA9-B63A-8E79F8A04683}"/>
              </a:ext>
            </a:extLst>
          </p:cNvPr>
          <p:cNvSpPr txBox="1"/>
          <p:nvPr/>
        </p:nvSpPr>
        <p:spPr>
          <a:xfrm>
            <a:off x="3437433" y="2588399"/>
            <a:ext cx="8306332" cy="4247317"/>
          </a:xfrm>
          <a:prstGeom prst="rect">
            <a:avLst/>
          </a:prstGeom>
          <a:noFill/>
        </p:spPr>
        <p:txBody>
          <a:bodyPr wrap="square">
            <a:spAutoFit/>
          </a:bodyPr>
          <a:lstStyle/>
          <a:p>
            <a:pPr marL="285750" indent="-285750">
              <a:buFont typeface="Arial" panose="020B0604020202020204" pitchFamily="34" charset="0"/>
              <a:buChar char="•"/>
            </a:pPr>
            <a:r>
              <a:rPr lang="en-US" dirty="0"/>
              <a:t>Group norms are unwritten behavior rules, ways of doing things that groups develop over time, usually through tacit rather than explicit agreement. Norms reflect what the group deems desirable, and they can be said to be cultural beliefs about effectiveness or appropriateness.</a:t>
            </a:r>
          </a:p>
          <a:p>
            <a:pPr marL="285750" indent="-285750">
              <a:buFont typeface="Arial" panose="020B0604020202020204" pitchFamily="34" charset="0"/>
              <a:buChar char="•"/>
            </a:pPr>
            <a:r>
              <a:rPr lang="en-US" dirty="0"/>
              <a:t>Groups have general norms that apply to all members and role-specific norms that apply to individual members in such roles as leader, secretary, information collector, and critic.</a:t>
            </a:r>
          </a:p>
          <a:p>
            <a:pPr marL="285750" indent="-285750">
              <a:buFont typeface="Arial" panose="020B0604020202020204" pitchFamily="34" charset="0"/>
              <a:buChar char="•"/>
            </a:pPr>
            <a:r>
              <a:rPr lang="en-US" dirty="0"/>
              <a:t>Generally speaking, group members disapprove and sometimes punish members who violate norms.</a:t>
            </a:r>
          </a:p>
          <a:p>
            <a:pPr marL="285750" indent="-285750">
              <a:buFont typeface="Arial" panose="020B0604020202020204" pitchFamily="34" charset="0"/>
              <a:buChar char="•"/>
            </a:pPr>
            <a:r>
              <a:rPr lang="en-US" dirty="0"/>
              <a:t>Kenneth Benne and Paul </a:t>
            </a:r>
            <a:r>
              <a:rPr lang="en-US" dirty="0" err="1"/>
              <a:t>Sheats</a:t>
            </a:r>
            <a:r>
              <a:rPr lang="en-US" dirty="0"/>
              <a:t> (1948) developed three important classifications of group communication roles: group task roles, group maintenance roles, and self-centered roles. Task roles help groups accomplish goals, whereas maintenance roles promote social support among group members. </a:t>
            </a:r>
            <a:r>
              <a:rPr lang="en-US" dirty="0" err="1"/>
              <a:t>Selfcentered</a:t>
            </a:r>
            <a:r>
              <a:rPr lang="en-US" dirty="0"/>
              <a:t> roles support individual goals and may or may not be compatible with overall group goals and relationships</a:t>
            </a:r>
            <a:endParaRPr lang="ar-EG" dirty="0"/>
          </a:p>
        </p:txBody>
      </p:sp>
    </p:spTree>
    <p:extLst>
      <p:ext uri="{BB962C8B-B14F-4D97-AF65-F5344CB8AC3E}">
        <p14:creationId xmlns:p14="http://schemas.microsoft.com/office/powerpoint/2010/main" val="335053172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38677" y="1468117"/>
            <a:ext cx="6855041"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Working in Groups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7" name="TextBox 16">
            <a:extLst>
              <a:ext uri="{FF2B5EF4-FFF2-40B4-BE49-F238E27FC236}">
                <a16:creationId xmlns:a16="http://schemas.microsoft.com/office/drawing/2014/main" id="{80A70B71-273F-4BBE-A132-D67C85BCA952}"/>
              </a:ext>
            </a:extLst>
          </p:cNvPr>
          <p:cNvSpPr txBox="1"/>
          <p:nvPr/>
        </p:nvSpPr>
        <p:spPr>
          <a:xfrm>
            <a:off x="3277860" y="2356880"/>
            <a:ext cx="8663127" cy="2308324"/>
          </a:xfrm>
          <a:prstGeom prst="rect">
            <a:avLst/>
          </a:prstGeom>
          <a:noFill/>
        </p:spPr>
        <p:txBody>
          <a:bodyPr wrap="square">
            <a:spAutoFit/>
          </a:bodyPr>
          <a:lstStyle/>
          <a:p>
            <a:pPr marL="285750" indent="-285750" algn="l" rtl="0" fontAlgn="base">
              <a:buFont typeface="Arial" panose="020B0604020202020204" pitchFamily="34" charset="0"/>
              <a:buChar char="•"/>
            </a:pPr>
            <a:r>
              <a:rPr lang="en-US" dirty="0"/>
              <a:t>Most of us will spend the majority of our work time in some form of group effort. Norms and group communication roles do not fully explain some of the subtle influences on our group experiences. Why are we more comfortable in some groups than in others? What makes one group more prestigious than another? Why is it that certain group memberships help our career and others hinder professional success? How can we determine the differences?</a:t>
            </a:r>
          </a:p>
          <a:p>
            <a:pPr marL="285750" indent="-285750" algn="l" rtl="0" fontAlgn="base">
              <a:buFont typeface="Arial" panose="020B0604020202020204" pitchFamily="34" charset="0"/>
              <a:buChar char="•"/>
            </a:pPr>
            <a:r>
              <a:rPr lang="en-US" dirty="0"/>
              <a:t>There are no definite answers to these questions. Generally speaking, we are more comfortable in groups when the group goals and our individual goals are compatible.</a:t>
            </a:r>
            <a:endParaRPr lang="en-US" b="0" i="0" dirty="0">
              <a:solidFill>
                <a:srgbClr val="000000"/>
              </a:solidFill>
              <a:effectLst/>
              <a:latin typeface="Arial" panose="020B0604020202020204" pitchFamily="34" charset="0"/>
            </a:endParaRPr>
          </a:p>
        </p:txBody>
      </p:sp>
    </p:spTree>
    <p:extLst>
      <p:ext uri="{BB962C8B-B14F-4D97-AF65-F5344CB8AC3E}">
        <p14:creationId xmlns:p14="http://schemas.microsoft.com/office/powerpoint/2010/main" val="230366722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1384995"/>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Diverse Work Groups</a:t>
            </a:r>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540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A5819C59-311B-4979-8E3F-07CC82F97262}"/>
              </a:ext>
            </a:extLst>
          </p:cNvPr>
          <p:cNvSpPr txBox="1"/>
          <p:nvPr/>
        </p:nvSpPr>
        <p:spPr>
          <a:xfrm>
            <a:off x="3437433" y="2430178"/>
            <a:ext cx="8804639" cy="2862322"/>
          </a:xfrm>
          <a:prstGeom prst="rect">
            <a:avLst/>
          </a:prstGeom>
          <a:noFill/>
        </p:spPr>
        <p:txBody>
          <a:bodyPr wrap="square">
            <a:spAutoFit/>
          </a:bodyPr>
          <a:lstStyle/>
          <a:p>
            <a:pPr marL="285750" indent="-285750" algn="l" rtl="0" fontAlgn="base">
              <a:buFont typeface="Arial" panose="020B0604020202020204" pitchFamily="34" charset="0"/>
              <a:buChar char="•"/>
            </a:pPr>
            <a:r>
              <a:rPr lang="en-US" dirty="0"/>
              <a:t>We all bring our previous experiences and backgrounds to group participation. As our workforce and markets become increasingly diverse and global, an important component of our personal communication competency is the ability to work effectively in groups with those who have backgrounds different from our own.</a:t>
            </a:r>
          </a:p>
          <a:p>
            <a:pPr marL="285750" indent="-285750" algn="l" rtl="0" fontAlgn="base">
              <a:buFont typeface="Arial" panose="020B0604020202020204" pitchFamily="34" charset="0"/>
              <a:buChar char="•"/>
            </a:pPr>
            <a:r>
              <a:rPr lang="en-US" dirty="0"/>
              <a:t>Research continually supports the importance of effective communication for group productivity. So what is effective communication within diverse groups? Although there is no definitive answer to this question, the competencies of members to work together to not only value differences but also use differences to enhance the group’s productivity become the issue.</a:t>
            </a:r>
            <a:endParaRPr lang="en-US" b="0" i="0" dirty="0">
              <a:solidFill>
                <a:srgbClr val="000000"/>
              </a:solidFill>
              <a:effectLst/>
              <a:latin typeface="Arial" panose="020B0604020202020204" pitchFamily="34" charset="0"/>
            </a:endParaRPr>
          </a:p>
          <a:p>
            <a:pPr algn="l" rtl="0" fontAlgn="base"/>
            <a:endParaRPr lang="en-US" b="0" i="0" dirty="0">
              <a:solidFill>
                <a:srgbClr val="000000"/>
              </a:solidFill>
              <a:effectLst/>
              <a:latin typeface="Arial" panose="020B0604020202020204" pitchFamily="34" charset="0"/>
            </a:endParaRPr>
          </a:p>
        </p:txBody>
      </p:sp>
    </p:spTree>
    <p:extLst>
      <p:ext uri="{BB962C8B-B14F-4D97-AF65-F5344CB8AC3E}">
        <p14:creationId xmlns:p14="http://schemas.microsoft.com/office/powerpoint/2010/main" val="261559424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800219"/>
          </a:xfrm>
          <a:prstGeom prst="rect">
            <a:avLst/>
          </a:prstGeom>
          <a:noFill/>
        </p:spPr>
        <p:txBody>
          <a:bodyPr wrap="square" rtlCol="0">
            <a:spAutoFit/>
          </a:bodyPr>
          <a:lstStyle/>
          <a:p>
            <a:r>
              <a:rPr lang="en-US" b="1" dirty="0">
                <a:solidFill>
                  <a:srgbClr val="009999"/>
                </a:solidFill>
                <a:latin typeface="Arial" panose="020B0604020202020204" pitchFamily="34" charset="0"/>
                <a:cs typeface="Times New Roman" panose="02020603050405020304" pitchFamily="18" charset="0"/>
              </a:rPr>
              <a:t>Creativity and Collaboration</a:t>
            </a:r>
            <a:endParaRPr lang="en-US" sz="1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2AC9EF4-FB0D-4409-82B3-556F352DF7C9}"/>
              </a:ext>
            </a:extLst>
          </p:cNvPr>
          <p:cNvSpPr txBox="1"/>
          <p:nvPr/>
        </p:nvSpPr>
        <p:spPr>
          <a:xfrm>
            <a:off x="3688621" y="2402386"/>
            <a:ext cx="7770562" cy="2031325"/>
          </a:xfrm>
          <a:prstGeom prst="rect">
            <a:avLst/>
          </a:prstGeom>
          <a:noFill/>
        </p:spPr>
        <p:txBody>
          <a:bodyPr wrap="square">
            <a:spAutoFit/>
          </a:bodyPr>
          <a:lstStyle/>
          <a:p>
            <a:pPr marL="285750" indent="-285750">
              <a:buFont typeface="Arial" panose="020B0604020202020204" pitchFamily="34" charset="0"/>
              <a:buChar char="•"/>
            </a:pPr>
            <a:r>
              <a:rPr lang="en-US" dirty="0"/>
              <a:t> In addition to day-to-day task responsibilities, groups in organizations have important responsibilities for solving difficult problems, creating new products, identifying process improvements, and resolving conflict.</a:t>
            </a:r>
          </a:p>
          <a:p>
            <a:pPr marL="285750" indent="-285750">
              <a:buFont typeface="Arial" panose="020B0604020202020204" pitchFamily="34" charset="0"/>
              <a:buChar char="•"/>
            </a:pPr>
            <a:r>
              <a:rPr lang="en-US" dirty="0"/>
              <a:t>Creativity is needed for effective performance and is not necessarily part of the capability that members bring to the group. Simply put, creativity can be understood as the development of novel and useful ideas that are important for all types of innovation.</a:t>
            </a:r>
          </a:p>
        </p:txBody>
      </p:sp>
    </p:spTree>
    <p:extLst>
      <p:ext uri="{BB962C8B-B14F-4D97-AF65-F5344CB8AC3E}">
        <p14:creationId xmlns:p14="http://schemas.microsoft.com/office/powerpoint/2010/main" val="16959237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73851"/>
            <a:ext cx="6855041" cy="954107"/>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Creativity and Collaboration</a:t>
            </a:r>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540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ED0B82C3-D933-48ED-B07D-2CC8CEF9486A}"/>
              </a:ext>
            </a:extLst>
          </p:cNvPr>
          <p:cNvSpPr txBox="1"/>
          <p:nvPr/>
        </p:nvSpPr>
        <p:spPr>
          <a:xfrm>
            <a:off x="3773720" y="2435635"/>
            <a:ext cx="7670791" cy="3416320"/>
          </a:xfrm>
          <a:prstGeom prst="rect">
            <a:avLst/>
          </a:prstGeom>
          <a:noFill/>
        </p:spPr>
        <p:txBody>
          <a:bodyPr wrap="square">
            <a:spAutoFit/>
          </a:bodyPr>
          <a:lstStyle/>
          <a:p>
            <a:pPr marL="285750" indent="-285750">
              <a:buFont typeface="Arial" panose="020B0604020202020204" pitchFamily="34" charset="0"/>
              <a:buChar char="•"/>
            </a:pPr>
            <a:r>
              <a:rPr lang="en-US" dirty="0"/>
              <a:t>Leigh Thompson (2003) describes some of the major threats to creativity in groups: social loafing, conformity, production blocking, and downward norm setting. Social loafing occurs when group members do not work as hard as they might individually, depending on others to come up with new approaches or ideas. Conformity becomes a danger when, in order to be liked or maintain harmony, group members publicly agree with one another even when they may have some doubts about a particular solution or idea. Production blocking refers to the loss of individual ideas when others are speaking and the difficulty of listening and trying to identify where individual contributions should fit in the discussion. Finally, downward norm setting is experienced when the performance level of the group is determined by the lowest performers.</a:t>
            </a:r>
            <a:endParaRPr lang="ar-EG" dirty="0"/>
          </a:p>
        </p:txBody>
      </p:sp>
      <p:sp>
        <p:nvSpPr>
          <p:cNvPr id="12" name="TextBox 11">
            <a:extLst>
              <a:ext uri="{FF2B5EF4-FFF2-40B4-BE49-F238E27FC236}">
                <a16:creationId xmlns:a16="http://schemas.microsoft.com/office/drawing/2014/main" id="{1BFEC8D2-BA8A-4461-BB40-5185DF120CE3}"/>
              </a:ext>
            </a:extLst>
          </p:cNvPr>
          <p:cNvSpPr txBox="1"/>
          <p:nvPr/>
        </p:nvSpPr>
        <p:spPr>
          <a:xfrm>
            <a:off x="5119876" y="1535695"/>
            <a:ext cx="6855041" cy="523220"/>
          </a:xfrm>
          <a:prstGeom prst="rect">
            <a:avLst/>
          </a:prstGeom>
          <a:noFill/>
        </p:spPr>
        <p:txBody>
          <a:bodyPr wrap="square" rtlCol="0">
            <a:spAutoFit/>
          </a:bodyPr>
          <a:lstStyle/>
          <a:p>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4601045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231106"/>
          </a:xfrm>
          <a:prstGeom prst="rect">
            <a:avLst/>
          </a:prstGeom>
          <a:noFill/>
        </p:spPr>
        <p:txBody>
          <a:bodyPr wrap="square" rtlCol="0">
            <a:spAutoFit/>
          </a:bodyPr>
          <a:lstStyle/>
          <a:p>
            <a:r>
              <a:rPr lang="en-US" sz="1800" b="1" i="0" dirty="0">
                <a:solidFill>
                  <a:srgbClr val="009999"/>
                </a:solidFill>
                <a:effectLst/>
                <a:latin typeface="Arial" panose="020B0604020202020204" pitchFamily="34" charset="0"/>
              </a:rPr>
              <a:t>The Supervisor- Employee Relationship</a:t>
            </a:r>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FD1B5CB8-54A7-48DC-B5FF-FF225AFCB9CA}"/>
              </a:ext>
            </a:extLst>
          </p:cNvPr>
          <p:cNvSpPr txBox="1"/>
          <p:nvPr/>
        </p:nvSpPr>
        <p:spPr>
          <a:xfrm>
            <a:off x="4114798" y="2369386"/>
            <a:ext cx="8077201" cy="4247317"/>
          </a:xfrm>
          <a:prstGeom prst="rect">
            <a:avLst/>
          </a:prstGeom>
          <a:noFill/>
        </p:spPr>
        <p:txBody>
          <a:bodyPr wrap="square">
            <a:spAutoFit/>
          </a:bodyPr>
          <a:lstStyle/>
          <a:p>
            <a:pPr marL="285750" indent="-285750" algn="l" rtl="0" fontAlgn="base">
              <a:buFont typeface="Arial" panose="020B0604020202020204" pitchFamily="34" charset="0"/>
              <a:buChar char="•"/>
            </a:pPr>
            <a:r>
              <a:rPr lang="en-US" dirty="0"/>
              <a:t>The supervisor–employees (subordinate) relationship can be described as the primary interpersonal relationship structured by the organization The supervisor–employees (subordinate) relationship can be described as the primary interpersonal relationship structured by the organization. Because it is formed to support task and job requirements, almost everyone in an organization—except perhaps at the very top of the hierarchy—is involved in such a dyad.</a:t>
            </a:r>
          </a:p>
          <a:p>
            <a:pPr marL="285750" indent="-285750" algn="l" rtl="0" fontAlgn="base">
              <a:buFont typeface="Arial" panose="020B0604020202020204" pitchFamily="34" charset="0"/>
              <a:buChar char="•"/>
            </a:pPr>
            <a:r>
              <a:rPr lang="en-US" dirty="0"/>
              <a:t>Both supervisors and employees bring a wide variety of personal characteristics and predispositions to their relationships. The interaction of these characteristics influences the satisfaction each person feels with the other and helps determine the overall effectiveness of the relationship.</a:t>
            </a:r>
          </a:p>
          <a:p>
            <a:pPr marL="285750" indent="-285750" algn="l" rtl="0" fontAlgn="base">
              <a:buFont typeface="Arial" panose="020B0604020202020204" pitchFamily="34" charset="0"/>
              <a:buChar char="•"/>
            </a:pPr>
            <a:r>
              <a:rPr lang="en-US" dirty="0"/>
              <a:t>Research suggests an employee’s perception of the supervisor’s ability to listen, respond quickly to employee messages, and be sensitive and understanding is the strongest predictor of satisfaction with both work and supervisor. Employees’ satisfaction with their supervisors also has been found to be directly related to their perception of their own personal communication competence</a:t>
            </a:r>
            <a:endParaRPr lang="en-US" b="0" i="0" dirty="0">
              <a:solidFill>
                <a:srgbClr val="000000"/>
              </a:solidFill>
              <a:effectLst/>
              <a:latin typeface="Arial" panose="020B0604020202020204" pitchFamily="34" charset="0"/>
            </a:endParaRPr>
          </a:p>
        </p:txBody>
      </p:sp>
    </p:spTree>
    <p:extLst>
      <p:ext uri="{BB962C8B-B14F-4D97-AF65-F5344CB8AC3E}">
        <p14:creationId xmlns:p14="http://schemas.microsoft.com/office/powerpoint/2010/main" val="304801202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7215870" cy="369332"/>
          </a:xfrm>
          <a:prstGeom prst="rect">
            <a:avLst/>
          </a:prstGeom>
          <a:noFill/>
        </p:spPr>
        <p:txBody>
          <a:bodyPr wrap="square" rtlCol="0">
            <a:spAutoFit/>
          </a:bodyPr>
          <a:lstStyle/>
          <a:p>
            <a:r>
              <a:rPr lang="en-US" b="1" dirty="0">
                <a:solidFill>
                  <a:srgbClr val="009999"/>
                </a:solidFill>
                <a:latin typeface="Arial" panose="020B0604020202020204" pitchFamily="34" charset="0"/>
              </a:rPr>
              <a:t>Virtual Groups</a:t>
            </a:r>
            <a:r>
              <a:rPr lang="en-US" sz="1800" b="1" i="0" u="none" strike="noStrike" dirty="0">
                <a:solidFill>
                  <a:srgbClr val="009999"/>
                </a:solidFill>
                <a:effectLst/>
                <a:latin typeface="Arial" panose="020B0604020202020204" pitchFamily="34" charset="0"/>
              </a:rPr>
              <a:t>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693319"/>
          </a:xfrm>
          <a:prstGeom prst="rect">
            <a:avLst/>
          </a:prstGeom>
          <a:noFill/>
        </p:spPr>
        <p:txBody>
          <a:bodyPr wrap="square" rtlCol="0">
            <a:spAutoFit/>
          </a:bodyPr>
          <a:lstStyle/>
          <a:p>
            <a:pPr marL="285750" indent="-285750" algn="l" rtl="0" fontAlgn="base">
              <a:buFont typeface="Arial" panose="020B0604020202020204" pitchFamily="34" charset="0"/>
              <a:buChar char="•"/>
            </a:pPr>
            <a:r>
              <a:rPr lang="en-US" dirty="0"/>
              <a:t>It is a rare individual today who will not spend at least part of his or her working time in virtual groups.</a:t>
            </a:r>
          </a:p>
          <a:p>
            <a:pPr marL="285750" indent="-285750" algn="l" rtl="0" fontAlgn="base">
              <a:buFont typeface="Arial" panose="020B0604020202020204" pitchFamily="34" charset="0"/>
              <a:buChar char="•"/>
            </a:pPr>
            <a:r>
              <a:rPr lang="en-US" dirty="0"/>
              <a:t>Loosely defined, virtual groups are teams of individuals organized either temporarily or permanently to work together linked by technology across time and space.</a:t>
            </a:r>
          </a:p>
          <a:p>
            <a:pPr marL="285750" indent="-285750" algn="l" rtl="0" fontAlgn="base">
              <a:buFont typeface="Arial" panose="020B0604020202020204" pitchFamily="34" charset="0"/>
              <a:buChar char="•"/>
            </a:pPr>
            <a:r>
              <a:rPr lang="en-US" dirty="0"/>
              <a:t>However, many virtual employees report feeling disconnected from their organizations, missing social interaction and informal relationships. Others report career damage believed to be linked to an invisibility that provides no connection to powerful organizational members.</a:t>
            </a:r>
          </a:p>
          <a:p>
            <a:pPr marL="285750" indent="-285750" algn="l" rtl="0" fontAlgn="base">
              <a:buFont typeface="Arial" panose="020B0604020202020204" pitchFamily="34" charset="0"/>
              <a:buChar char="•"/>
            </a:pPr>
            <a:r>
              <a:rPr lang="en-US" dirty="0"/>
              <a:t>Finally, not everyone is suited to working in more isolated environments that require considerable independent action.</a:t>
            </a:r>
          </a:p>
          <a:p>
            <a:pPr marL="285750" indent="-285750" algn="l" rtl="0" fontAlgn="base">
              <a:buFont typeface="Arial" panose="020B0604020202020204" pitchFamily="34" charset="0"/>
              <a:buChar char="•"/>
            </a:pPr>
            <a:r>
              <a:rPr lang="en-US" dirty="0"/>
              <a:t>However, the virtual environment does require a well-developed information technology infrastructure to support a remote workforce. Finally, managing a remote workforce requires skills many managers have never considered</a:t>
            </a:r>
            <a:endParaRPr lang="en-US" alt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954107"/>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p>
          <a:p>
            <a:pPr algn="ct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8028766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877517" y="1457969"/>
            <a:ext cx="6855041" cy="400110"/>
          </a:xfrm>
          <a:prstGeom prst="rect">
            <a:avLst/>
          </a:prstGeom>
          <a:noFill/>
        </p:spPr>
        <p:txBody>
          <a:bodyPr wrap="square" rtlCol="0">
            <a:spAutoFit/>
          </a:bodyPr>
          <a:lstStyle/>
          <a:p>
            <a:r>
              <a:rPr lang="en-US" sz="2000" b="1" i="0" u="none" strike="noStrike" dirty="0">
                <a:solidFill>
                  <a:srgbClr val="009999"/>
                </a:solidFill>
                <a:effectLst/>
                <a:latin typeface="Arial" panose="020B0604020202020204" pitchFamily="34" charset="0"/>
              </a:rPr>
              <a:t>Groups, Knowledge Sharing, and Technology Use </a:t>
            </a:r>
            <a:endParaRPr lang="en-US" sz="20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505670"/>
            <a:ext cx="8417320" cy="2862322"/>
          </a:xfrm>
          <a:prstGeom prst="rect">
            <a:avLst/>
          </a:prstGeom>
          <a:noFill/>
        </p:spPr>
        <p:txBody>
          <a:bodyPr wrap="square" rtlCol="0">
            <a:spAutoFit/>
          </a:bodyPr>
          <a:lstStyle/>
          <a:p>
            <a:pPr marL="285750" indent="-285750" algn="l" rtl="0" fontAlgn="base">
              <a:buFont typeface="Arial" panose="020B0604020202020204" pitchFamily="34" charset="0"/>
              <a:buChar char="•"/>
            </a:pPr>
            <a:r>
              <a:rPr lang="en-US" dirty="0"/>
              <a:t>Some go so far as to claim successful knowledge sharing is essential to competitive advantage. Chances are as a student you use complex databases and work on group projects with others who retrieve information from similar sources.</a:t>
            </a:r>
          </a:p>
          <a:p>
            <a:pPr marL="285750" indent="-285750" algn="l" rtl="0" fontAlgn="base">
              <a:buFont typeface="Arial" panose="020B0604020202020204" pitchFamily="34" charset="0"/>
              <a:buChar char="•"/>
            </a:pPr>
            <a:r>
              <a:rPr lang="en-US" dirty="0"/>
              <a:t>For some time, research has suggested communication problems within groups or entire organizations influence members to withhold knowledge from databases, making their use less effective.</a:t>
            </a:r>
          </a:p>
          <a:p>
            <a:pPr marL="285750" indent="-285750" algn="l" rtl="0" fontAlgn="base">
              <a:buFont typeface="Arial" panose="020B0604020202020204" pitchFamily="34" charset="0"/>
              <a:buChar char="•"/>
            </a:pPr>
            <a:r>
              <a:rPr lang="en-US" dirty="0"/>
              <a:t>The challenge remains, however, to understand how individuals, groups, and organizations can generate environments and competencies to support knowledge transfer.</a:t>
            </a:r>
          </a:p>
          <a:p>
            <a:pPr marL="285750" indent="-285750" algn="l" rtl="0" fontAlgn="base">
              <a:buFont typeface="Arial" panose="020B0604020202020204" pitchFamily="34" charset="0"/>
              <a:buChar char="•"/>
            </a:pPr>
            <a:r>
              <a:rPr lang="en-US" dirty="0"/>
              <a:t>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90230463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646331"/>
          </a:xfrm>
          <a:prstGeom prst="rect">
            <a:avLst/>
          </a:prstGeom>
          <a:noFill/>
        </p:spPr>
        <p:txBody>
          <a:bodyPr wrap="square" rtlCol="0">
            <a:spAutoFit/>
          </a:bodyPr>
          <a:lstStyle/>
          <a:p>
            <a:r>
              <a:rPr lang="en-US" b="1" dirty="0">
                <a:solidFill>
                  <a:srgbClr val="009999"/>
                </a:solidFill>
                <a:latin typeface="Arial" panose="020B0604020202020204" pitchFamily="34" charset="0"/>
                <a:cs typeface="Times New Roman" panose="02020603050405020304" pitchFamily="18" charset="0"/>
              </a:rPr>
              <a:t>Increasing Group Participation Effectiveness </a:t>
            </a:r>
            <a:r>
              <a:rPr lang="en-US" sz="1800" b="1" dirty="0">
                <a:solidFill>
                  <a:srgbClr val="00B0F0"/>
                </a:solidFill>
                <a:latin typeface="Times New Roman" panose="02020603050405020304" pitchFamily="18" charset="0"/>
                <a:cs typeface="Times New Roman" panose="02020603050405020304" pitchFamily="18" charset="0"/>
              </a:rPr>
              <a:t> </a:t>
            </a:r>
          </a:p>
          <a:p>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70820" y="2383104"/>
            <a:ext cx="8440498" cy="1477328"/>
          </a:xfrm>
          <a:prstGeom prst="rect">
            <a:avLst/>
          </a:prstGeom>
          <a:noFill/>
        </p:spPr>
        <p:txBody>
          <a:bodyPr wrap="square" rtlCol="0">
            <a:spAutoFit/>
          </a:bodyPr>
          <a:lstStyle/>
          <a:p>
            <a:pPr marL="285750" indent="-285750" algn="l" rtl="0" fontAlgn="base">
              <a:buFont typeface="Arial" panose="020B0604020202020204" pitchFamily="34" charset="0"/>
              <a:buChar char="•"/>
            </a:pPr>
            <a:r>
              <a:rPr lang="en-US" dirty="0"/>
              <a:t>The question now becomes how to evaluate our competencies for group participation. What types of behaviors are most productive? What should be avoided? Are there particular communication skills we should develop for group effectiveness? The next section of this chapter seeks to increase our effectiveness by identifying negative and positive group participation behaviors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5444171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461665"/>
          </a:xfrm>
          <a:prstGeom prst="rect">
            <a:avLst/>
          </a:prstGeom>
          <a:noFill/>
        </p:spPr>
        <p:txBody>
          <a:bodyPr wrap="square" rtlCol="0">
            <a:spAutoFit/>
          </a:bodyPr>
          <a:lstStyle/>
          <a:p>
            <a:r>
              <a:rPr lang="en-US" sz="2400" b="1" dirty="0">
                <a:solidFill>
                  <a:srgbClr val="009999"/>
                </a:solidFill>
                <a:latin typeface="Arial" panose="020B0604020202020204" pitchFamily="34" charset="0"/>
                <a:cs typeface="Times New Roman" panose="02020603050405020304" pitchFamily="18" charset="0"/>
              </a:rPr>
              <a:t>Negative Participation Behaviors</a:t>
            </a:r>
            <a:endParaRPr lang="en-US" sz="24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59504"/>
            <a:ext cx="8593750" cy="3139321"/>
          </a:xfrm>
          <a:prstGeom prst="rect">
            <a:avLst/>
          </a:prstGeom>
          <a:noFill/>
        </p:spPr>
        <p:txBody>
          <a:bodyPr wrap="square" rtlCol="0">
            <a:spAutoFit/>
          </a:bodyPr>
          <a:lstStyle/>
          <a:p>
            <a:pPr marL="285750" indent="-285750" fontAlgn="base">
              <a:buFont typeface="Arial" panose="020B0604020202020204" pitchFamily="34" charset="0"/>
              <a:buChar char="•"/>
            </a:pPr>
            <a:r>
              <a:rPr lang="en-US" dirty="0"/>
              <a:t>Each individual brings to group participation preferences for behavior. Research on group participation permits us to generalize about counterproductive individual behaviors. </a:t>
            </a:r>
          </a:p>
          <a:p>
            <a:pPr marL="285750" indent="-285750" fontAlgn="base">
              <a:buFont typeface="Arial" panose="020B0604020202020204" pitchFamily="34" charset="0"/>
              <a:buChar char="•"/>
            </a:pPr>
            <a:r>
              <a:rPr lang="en-US" dirty="0"/>
              <a:t>Negative Behaviors </a:t>
            </a:r>
          </a:p>
          <a:p>
            <a:pPr marL="285750" indent="-285750" fontAlgn="base">
              <a:buFont typeface="Arial" panose="020B0604020202020204" pitchFamily="34" charset="0"/>
              <a:buChar char="•"/>
            </a:pPr>
            <a:r>
              <a:rPr lang="en-US" dirty="0"/>
              <a:t>1. Argue stubbornly for your own ideas, positions, and conclusions. Make sure all members know exactly where you stand, and resist modifying or changing your views. Do not bother to listen actively to opposing viewpoints because of the rightness of your position. </a:t>
            </a:r>
          </a:p>
          <a:p>
            <a:pPr marL="285750" indent="-285750" fontAlgn="base">
              <a:buFont typeface="Arial" panose="020B0604020202020204" pitchFamily="34" charset="0"/>
              <a:buChar char="•"/>
            </a:pPr>
            <a:r>
              <a:rPr lang="en-US" dirty="0"/>
              <a:t>2. Suppress differences of opinion and conflict. Use formal techniques such as agendas or majority rule to quiet opposition. Don’t encourage others to express controversial opinions, and make sure the group considers only safe topics.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1885375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7242765" cy="369332"/>
          </a:xfrm>
          <a:prstGeom prst="rect">
            <a:avLst/>
          </a:prstGeom>
          <a:noFill/>
        </p:spPr>
        <p:txBody>
          <a:bodyPr wrap="square" rtlCol="0">
            <a:spAutoFit/>
          </a:bodyPr>
          <a:lstStyle/>
          <a:p>
            <a:r>
              <a:rPr lang="en-US" sz="1800" b="1" dirty="0">
                <a:solidFill>
                  <a:srgbClr val="009999"/>
                </a:solidFill>
                <a:latin typeface="Arial" panose="020B0604020202020204" pitchFamily="34" charset="0"/>
                <a:cs typeface="Times New Roman" panose="02020603050405020304" pitchFamily="18" charset="0"/>
              </a:rPr>
              <a:t>Negative Participation Behaviors</a:t>
            </a:r>
            <a:endParaRPr lang="en-US" sz="1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2C5C6D89-B2C0-437A-8EEE-DD09EBF1A82B}"/>
              </a:ext>
            </a:extLst>
          </p:cNvPr>
          <p:cNvSpPr txBox="1"/>
          <p:nvPr/>
        </p:nvSpPr>
        <p:spPr>
          <a:xfrm>
            <a:off x="3753533" y="2471179"/>
            <a:ext cx="8334607" cy="2862322"/>
          </a:xfrm>
          <a:prstGeom prst="rect">
            <a:avLst/>
          </a:prstGeom>
          <a:noFill/>
        </p:spPr>
        <p:txBody>
          <a:bodyPr wrap="square">
            <a:spAutoFit/>
          </a:bodyPr>
          <a:lstStyle/>
          <a:p>
            <a:pPr marL="285750" indent="-285750" fontAlgn="base">
              <a:buFont typeface="Arial" panose="020B0604020202020204" pitchFamily="34" charset="0"/>
              <a:buChar char="•"/>
            </a:pPr>
            <a:r>
              <a:rPr lang="en-US" dirty="0"/>
              <a:t>3. Work for quick agreement. Extended problem analysis and solution generation may contribute to dissent. Don’t worry about “groupthink” because, after all, you are a group and everyone should support the same viewpoint. </a:t>
            </a:r>
          </a:p>
          <a:p>
            <a:pPr marL="285750" indent="-285750" fontAlgn="base">
              <a:buFont typeface="Arial" panose="020B0604020202020204" pitchFamily="34" charset="0"/>
              <a:buChar char="•"/>
            </a:pPr>
            <a:r>
              <a:rPr lang="en-US" dirty="0"/>
              <a:t>4. If a stalemate occurs, pit one person against another so that there are clear winners and losers. This action will return the group to action and discourage others from blocking progress. </a:t>
            </a:r>
          </a:p>
          <a:p>
            <a:pPr marL="285750" indent="-285750" fontAlgn="base">
              <a:buFont typeface="Arial" panose="020B0604020202020204" pitchFamily="34" charset="0"/>
              <a:buChar char="•"/>
            </a:pPr>
            <a:r>
              <a:rPr lang="en-US" dirty="0"/>
              <a:t>5. Use your power position to get others to agree with you. Don’t hesitate to pull rank or threaten sanctions to preserve your ability to influence others. </a:t>
            </a:r>
          </a:p>
          <a:p>
            <a:pPr marL="285750" indent="-285750" fontAlgn="base">
              <a:buFont typeface="Arial" panose="020B0604020202020204" pitchFamily="34" charset="0"/>
              <a:buChar char="•"/>
            </a:pPr>
            <a:r>
              <a:rPr lang="en-US" dirty="0"/>
              <a:t>6. Don’t respond to e-mail requests. Send e-mails that attack others. Communicate only to selected members of the group</a:t>
            </a:r>
            <a:endParaRPr lang="en-US" altLang="ar-EG" dirty="0"/>
          </a:p>
        </p:txBody>
      </p:sp>
    </p:spTree>
    <p:extLst>
      <p:ext uri="{BB962C8B-B14F-4D97-AF65-F5344CB8AC3E}">
        <p14:creationId xmlns:p14="http://schemas.microsoft.com/office/powerpoint/2010/main" val="426171315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369332"/>
          </a:xfrm>
          <a:prstGeom prst="rect">
            <a:avLst/>
          </a:prstGeom>
          <a:noFill/>
        </p:spPr>
        <p:txBody>
          <a:bodyPr wrap="square" rtlCol="0">
            <a:spAutoFit/>
          </a:bodyPr>
          <a:lstStyle/>
          <a:p>
            <a:r>
              <a:rPr lang="en-US" b="1" dirty="0">
                <a:solidFill>
                  <a:srgbClr val="009999"/>
                </a:solidFill>
                <a:latin typeface="Arial" panose="020B0604020202020204" pitchFamily="34" charset="0"/>
              </a:rPr>
              <a:t>Positive Participation Behaviors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D1423BB4-2643-4625-B525-113105466616}"/>
              </a:ext>
            </a:extLst>
          </p:cNvPr>
          <p:cNvSpPr txBox="1"/>
          <p:nvPr/>
        </p:nvSpPr>
        <p:spPr>
          <a:xfrm>
            <a:off x="3338927" y="2475359"/>
            <a:ext cx="8803719" cy="3970318"/>
          </a:xfrm>
          <a:prstGeom prst="rect">
            <a:avLst/>
          </a:prstGeom>
          <a:noFill/>
        </p:spPr>
        <p:txBody>
          <a:bodyPr wrap="square">
            <a:spAutoFit/>
          </a:bodyPr>
          <a:lstStyle/>
          <a:p>
            <a:pPr marL="285750" indent="-285750" algn="l" rtl="0" fontAlgn="base">
              <a:buFont typeface="Arial" panose="020B0604020202020204" pitchFamily="34" charset="0"/>
              <a:buChar char="•"/>
            </a:pPr>
            <a:r>
              <a:rPr lang="en-US" dirty="0"/>
              <a:t>Positive Behaviors </a:t>
            </a:r>
          </a:p>
          <a:p>
            <a:pPr marL="285750" indent="-285750" algn="l" rtl="0" fontAlgn="base">
              <a:buFont typeface="Arial" panose="020B0604020202020204" pitchFamily="34" charset="0"/>
              <a:buChar char="•"/>
            </a:pPr>
            <a:r>
              <a:rPr lang="en-US" dirty="0"/>
              <a:t>1. Be prepared and informed when in decision-making and problem-solving groups. Review relevant materials before meetings, ask for additional needed information, formulate ideas, help with physical arrangements, and encourage other team members. Contributions to meetings should be based on knowledge about the topic, agenda, and facts that bear directly on the problem. </a:t>
            </a:r>
          </a:p>
          <a:p>
            <a:pPr marL="285750" indent="-285750" algn="l" rtl="0" fontAlgn="base">
              <a:buFont typeface="Arial" panose="020B0604020202020204" pitchFamily="34" charset="0"/>
              <a:buChar char="•"/>
            </a:pPr>
            <a:r>
              <a:rPr lang="en-US" dirty="0"/>
              <a:t>2. Exhibit cooperative and open-minded behaviors that encourage participation by all involved. In a group work setting, group goals have priority. Cooperation includes encouraging participation and encouraging listening and the clarification of meanings among group members. Cooperation also includes speaking with receivers in mind (concerning both content and style) to minimize message distortion. Groups tend to work best when all members accept a collective responsibility for productive outcomes. </a:t>
            </a:r>
          </a:p>
          <a:p>
            <a:pPr marL="285750" indent="-285750" algn="l" rtl="0" fontAlgn="base">
              <a:buFont typeface="Arial" panose="020B0604020202020204" pitchFamily="34" charset="0"/>
              <a:buChar char="•"/>
            </a:pPr>
            <a:r>
              <a:rPr lang="en-US" dirty="0"/>
              <a:t>3. Value diverse opinions and people. Promote different ideas, challenge team members to offer alternative views, support disagreement, and encourage broad participation</a:t>
            </a:r>
            <a:endParaRPr lang="en-US" b="0" i="0" dirty="0">
              <a:solidFill>
                <a:srgbClr val="000000"/>
              </a:solidFill>
              <a:effectLst/>
              <a:latin typeface="Segoe UI" panose="020B0502040204020203" pitchFamily="34" charset="0"/>
            </a:endParaRPr>
          </a:p>
        </p:txBody>
      </p:sp>
    </p:spTree>
    <p:extLst>
      <p:ext uri="{BB962C8B-B14F-4D97-AF65-F5344CB8AC3E}">
        <p14:creationId xmlns:p14="http://schemas.microsoft.com/office/powerpoint/2010/main" val="174539558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1384995"/>
          </a:xfrm>
          <a:prstGeom prst="rect">
            <a:avLst/>
          </a:prstGeom>
          <a:noFill/>
        </p:spPr>
        <p:txBody>
          <a:bodyPr wrap="square" rtlCol="0">
            <a:spAutoFit/>
          </a:bodyPr>
          <a:lstStyle/>
          <a:p>
            <a:r>
              <a:rPr lang="en-US" sz="2800" b="1" dirty="0">
                <a:solidFill>
                  <a:srgbClr val="009999"/>
                </a:solidFill>
                <a:latin typeface="Arial" panose="020B0604020202020204" pitchFamily="34" charset="0"/>
              </a:rPr>
              <a:t>Positive Participation Behaviors</a:t>
            </a:r>
            <a:endParaRPr lang="en-US" sz="40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66229"/>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FF08B00F-C934-40B1-A87F-511002D0DD5F}"/>
              </a:ext>
            </a:extLst>
          </p:cNvPr>
          <p:cNvSpPr txBox="1"/>
          <p:nvPr/>
        </p:nvSpPr>
        <p:spPr>
          <a:xfrm>
            <a:off x="3385474" y="2335670"/>
            <a:ext cx="8923068" cy="4247317"/>
          </a:xfrm>
          <a:prstGeom prst="rect">
            <a:avLst/>
          </a:prstGeom>
          <a:noFill/>
        </p:spPr>
        <p:txBody>
          <a:bodyPr wrap="square">
            <a:spAutoFit/>
          </a:bodyPr>
          <a:lstStyle/>
          <a:p>
            <a:pPr marL="285750" indent="-285750">
              <a:buFont typeface="Arial" panose="020B0604020202020204" pitchFamily="34" charset="0"/>
              <a:buChar char="•"/>
            </a:pPr>
            <a:r>
              <a:rPr lang="en-US" dirty="0"/>
              <a:t>4. Contribute ideas and seek information. Willingly risk ideas and opinions, ask for criticism, ask for opinions, support participation, and discourage negative evaluation.</a:t>
            </a:r>
          </a:p>
          <a:p>
            <a:pPr marL="285750" indent="-285750">
              <a:buFont typeface="Arial" panose="020B0604020202020204" pitchFamily="34" charset="0"/>
              <a:buChar char="•"/>
            </a:pPr>
            <a:r>
              <a:rPr lang="en-US" dirty="0"/>
              <a:t> 5. Attempt to remain rational, and thoughtfully evaluate all information. Effective participation includes analyzing our own logic as well as the logic of others. Effective members exhibit enough patience for this examination to be possible. Effective members recognize good decisions are based on good information subjected to solid reasoning and evaluation. </a:t>
            </a:r>
          </a:p>
          <a:p>
            <a:pPr marL="285750" indent="-285750">
              <a:buFont typeface="Arial" panose="020B0604020202020204" pitchFamily="34" charset="0"/>
              <a:buChar char="•"/>
            </a:pPr>
            <a:r>
              <a:rPr lang="en-US" dirty="0"/>
              <a:t>6. Observe the participation process of the group. Members have not only a contribution responsibility but also a process responsibility for helping all members to participate thoughtfully. Those not speaking are in a position to observe when the group strays from its goals or when silent members are not given an opportunity for participation. Observation is also important for subtle cues that suggest some members may be holding important reservations that will ultimately affect their commitment..</a:t>
            </a:r>
          </a:p>
          <a:p>
            <a:pPr marL="285750" indent="-285750">
              <a:buFont typeface="Arial" panose="020B0604020202020204" pitchFamily="34" charset="0"/>
              <a:buChar char="•"/>
            </a:pPr>
            <a:endParaRPr lang="en-US" dirty="0"/>
          </a:p>
          <a:p>
            <a:endParaRPr lang="ar-EG" dirty="0"/>
          </a:p>
        </p:txBody>
      </p:sp>
    </p:spTree>
    <p:extLst>
      <p:ext uri="{BB962C8B-B14F-4D97-AF65-F5344CB8AC3E}">
        <p14:creationId xmlns:p14="http://schemas.microsoft.com/office/powerpoint/2010/main" val="68027684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8A6C051A-D23E-4D3E-9CAB-E6EF20A9FF01}"/>
              </a:ext>
            </a:extLst>
          </p:cNvPr>
          <p:cNvSpPr txBox="1"/>
          <p:nvPr/>
        </p:nvSpPr>
        <p:spPr>
          <a:xfrm>
            <a:off x="4912865" y="1472629"/>
            <a:ext cx="6678499" cy="830997"/>
          </a:xfrm>
          <a:prstGeom prst="rect">
            <a:avLst/>
          </a:prstGeom>
          <a:noFill/>
        </p:spPr>
        <p:txBody>
          <a:bodyPr wrap="square">
            <a:spAutoFit/>
          </a:bodyPr>
          <a:lstStyle/>
          <a:p>
            <a:r>
              <a:rPr lang="en-US" sz="2400" b="1" dirty="0">
                <a:solidFill>
                  <a:srgbClr val="009999"/>
                </a:solidFill>
                <a:latin typeface="Arial" panose="020B0604020202020204" pitchFamily="34" charset="0"/>
              </a:rPr>
              <a:t>Positive Participation Behaviors</a:t>
            </a:r>
            <a:endParaRPr lang="en-US" sz="3600" b="1" dirty="0">
              <a:solidFill>
                <a:srgbClr val="00B0F0"/>
              </a:solidFill>
              <a:latin typeface="Times New Roman" panose="02020603050405020304" pitchFamily="18" charset="0"/>
              <a:cs typeface="Times New Roman" panose="02020603050405020304" pitchFamily="18" charset="0"/>
            </a:endParaRPr>
          </a:p>
          <a:p>
            <a:endParaRPr lang="en-US" sz="2400" b="1" dirty="0">
              <a:solidFill>
                <a:srgbClr val="00B0F0"/>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CBEC8FB8-9262-4CD9-BBE1-CECC416B1E3E}"/>
              </a:ext>
            </a:extLst>
          </p:cNvPr>
          <p:cNvSpPr txBox="1"/>
          <p:nvPr/>
        </p:nvSpPr>
        <p:spPr>
          <a:xfrm>
            <a:off x="3861881" y="2476165"/>
            <a:ext cx="8018944" cy="3139321"/>
          </a:xfrm>
          <a:prstGeom prst="rect">
            <a:avLst/>
          </a:prstGeom>
          <a:noFill/>
        </p:spPr>
        <p:txBody>
          <a:bodyPr wrap="square">
            <a:spAutoFit/>
          </a:bodyPr>
          <a:lstStyle/>
          <a:p>
            <a:pPr marL="285750" indent="-285750" algn="l" rtl="0" fontAlgn="base">
              <a:buFont typeface="Arial" panose="020B0604020202020204" pitchFamily="34" charset="0"/>
              <a:buChar char="•"/>
            </a:pPr>
            <a:r>
              <a:rPr lang="en-US" dirty="0"/>
              <a:t>7. Actively participate as well as observe. Active participants who seek active participation from others set a tone in the group that encourages good decision making and problem solving. </a:t>
            </a:r>
          </a:p>
          <a:p>
            <a:pPr marL="285750" indent="-285750" algn="l" rtl="0" fontAlgn="base">
              <a:buFont typeface="Arial" panose="020B0604020202020204" pitchFamily="34" charset="0"/>
              <a:buChar char="•"/>
            </a:pPr>
            <a:r>
              <a:rPr lang="en-US" dirty="0"/>
              <a:t>8. Stress group productivity: encourage group members, note past successes, identify group strengths, and remember group responsibilities. </a:t>
            </a:r>
          </a:p>
          <a:p>
            <a:pPr marL="285750" indent="-285750" algn="l" rtl="0" fontAlgn="base">
              <a:buFont typeface="Arial" panose="020B0604020202020204" pitchFamily="34" charset="0"/>
              <a:buChar char="•"/>
            </a:pPr>
            <a:r>
              <a:rPr lang="en-US" dirty="0"/>
              <a:t>9. Avoid “role ruts.” Use diverse communication roles, encourage diversity among team members, and share roles with others. </a:t>
            </a:r>
          </a:p>
          <a:p>
            <a:pPr marL="285750" indent="-285750" algn="l" rtl="0" fontAlgn="base">
              <a:buFont typeface="Arial" panose="020B0604020202020204" pitchFamily="34" charset="0"/>
              <a:buChar char="•"/>
            </a:pPr>
            <a:r>
              <a:rPr lang="en-US" dirty="0"/>
              <a:t>10. Avoid self-centered roles. Identify disruptive behaviors, self-monitor behavior, and give feedback to those exhibiting self-centered roles. </a:t>
            </a:r>
          </a:p>
          <a:p>
            <a:pPr marL="285750" indent="-285750" algn="l" rtl="0" fontAlgn="base">
              <a:buFont typeface="Arial" panose="020B0604020202020204" pitchFamily="34" charset="0"/>
              <a:buChar char="•"/>
            </a:pPr>
            <a:r>
              <a:rPr lang="en-US" dirty="0"/>
              <a:t>11. Ease tensions. Facilitate positive expressions of differences, support people, evaluate ideas, and stress cooperation. </a:t>
            </a:r>
            <a:endParaRPr lang="en-US" b="0" i="0" dirty="0">
              <a:solidFill>
                <a:srgbClr val="000000"/>
              </a:solidFill>
              <a:effectLst/>
              <a:latin typeface="Segoe UI" panose="020B0502040204020203" pitchFamily="34" charset="0"/>
            </a:endParaRPr>
          </a:p>
        </p:txBody>
      </p:sp>
    </p:spTree>
    <p:extLst>
      <p:ext uri="{BB962C8B-B14F-4D97-AF65-F5344CB8AC3E}">
        <p14:creationId xmlns:p14="http://schemas.microsoft.com/office/powerpoint/2010/main" val="212578479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830997"/>
          </a:xfrm>
          <a:prstGeom prst="rect">
            <a:avLst/>
          </a:prstGeom>
          <a:noFill/>
        </p:spPr>
        <p:txBody>
          <a:bodyPr wrap="square" rtlCol="0">
            <a:spAutoFit/>
          </a:bodyPr>
          <a:lstStyle/>
          <a:p>
            <a:r>
              <a:rPr lang="en-US" sz="2000" b="1" dirty="0">
                <a:solidFill>
                  <a:srgbClr val="009999"/>
                </a:solidFill>
                <a:latin typeface="Arial" panose="020B0604020202020204" pitchFamily="34" charset="0"/>
              </a:rPr>
              <a:t>Positive Participation Behaviors</a:t>
            </a:r>
            <a:endParaRPr lang="en-US" sz="32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892552"/>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r>
              <a:rPr lang="en-US" sz="3200" b="1" dirty="0">
                <a:solidFill>
                  <a:schemeClr val="bg1"/>
                </a:solidFill>
                <a:latin typeface="Times New Roman" panose="02020603050405020304" pitchFamily="18" charset="0"/>
                <a:cs typeface="Times New Roman" panose="02020603050405020304" pitchFamily="18" charset="0"/>
              </a:rPr>
              <a:t>6</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385474" y="2274342"/>
            <a:ext cx="8806526" cy="2862322"/>
          </a:xfrm>
          <a:prstGeom prst="rect">
            <a:avLst/>
          </a:prstGeom>
          <a:noFill/>
        </p:spPr>
        <p:txBody>
          <a:bodyPr wrap="square">
            <a:spAutoFit/>
          </a:bodyPr>
          <a:lstStyle/>
          <a:p>
            <a:pPr marL="342900" indent="-342900" algn="l" rtl="0" fontAlgn="base">
              <a:buFont typeface="Arial" panose="020B0604020202020204" pitchFamily="34" charset="0"/>
              <a:buChar char="•"/>
            </a:pPr>
            <a:r>
              <a:rPr lang="en-US" sz="2000" dirty="0"/>
              <a:t>12. Support leadership. Help leaders accomplish goals, and share leadership when necessary. </a:t>
            </a:r>
          </a:p>
          <a:p>
            <a:pPr marL="342900" indent="-342900" algn="l" rtl="0" fontAlgn="base">
              <a:buFont typeface="Arial" panose="020B0604020202020204" pitchFamily="34" charset="0"/>
              <a:buChar char="•"/>
            </a:pPr>
            <a:r>
              <a:rPr lang="en-US" sz="2000" dirty="0"/>
              <a:t>13. Build group pride. Create traditions, symbols, and slogans; celebrate work, progress, and success. Celebrate interpersonal relationships. </a:t>
            </a:r>
          </a:p>
          <a:p>
            <a:pPr marL="342900" indent="-342900" algn="l" rtl="0" fontAlgn="base">
              <a:buFont typeface="Arial" panose="020B0604020202020204" pitchFamily="34" charset="0"/>
              <a:buChar char="•"/>
            </a:pPr>
            <a:r>
              <a:rPr lang="en-US" sz="2000" dirty="0"/>
              <a:t>14. Produce results. Take responsibility for group outcomes, encourage responsibility from team members, and focus on effectiveness. </a:t>
            </a:r>
          </a:p>
          <a:p>
            <a:pPr marL="342900" indent="-342900" algn="l" rtl="0" fontAlgn="base">
              <a:buFont typeface="Arial" panose="020B0604020202020204" pitchFamily="34" charset="0"/>
              <a:buChar char="•"/>
            </a:pPr>
            <a:r>
              <a:rPr lang="en-US" sz="2000" dirty="0"/>
              <a:t>15. Think about the wise use of computer-mediated communication. Respond to requests thoughtfully and understand the difference between verbal and </a:t>
            </a:r>
            <a:r>
              <a:rPr lang="en-US" sz="2000" dirty="0" err="1"/>
              <a:t>computermediated</a:t>
            </a:r>
            <a:r>
              <a:rPr lang="en-US" sz="2000" dirty="0"/>
              <a:t> interactions.</a:t>
            </a:r>
            <a:endParaRPr kumimoji="0" lang="en-US" altLang="en-US" sz="20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351183584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2038829-5216-4E11-BB49-4551E2F366DB}"/>
</file>

<file path=customXml/itemProps2.xml><?xml version="1.0" encoding="utf-8"?>
<ds:datastoreItem xmlns:ds="http://schemas.openxmlformats.org/officeDocument/2006/customXml" ds:itemID="{13070CB0-B68C-4992-8C2C-CAA5E0D552EE}">
  <ds:schemaRefs>
    <ds:schemaRef ds:uri="http://schemas.microsoft.com/sharepoint/v3/contenttype/forms"/>
  </ds:schemaRefs>
</ds:datastoreItem>
</file>

<file path=customXml/itemProps3.xml><?xml version="1.0" encoding="utf-8"?>
<ds:datastoreItem xmlns:ds="http://schemas.openxmlformats.org/officeDocument/2006/customXml" ds:itemID="{54B253B1-2949-47EC-A50C-0A533C86D1AD}">
  <ds:schemaRefs>
    <ds:schemaRef ds:uri="http://purl.org/dc/dcmitype/"/>
    <ds:schemaRef ds:uri="http://purl.org/dc/terms/"/>
    <ds:schemaRef ds:uri="http://schemas.openxmlformats.org/package/2006/metadata/core-properties"/>
    <ds:schemaRef ds:uri="http://schemas.microsoft.com/office/2006/documentManagement/types"/>
    <ds:schemaRef ds:uri="49100919-8a76-4266-be0c-7dc583902cb4"/>
    <ds:schemaRef ds:uri="http://schemas.microsoft.com/office/infopath/2007/PartnerControls"/>
    <ds:schemaRef ds:uri="http://schemas.microsoft.com/office/2006/metadata/properties"/>
    <ds:schemaRef ds:uri="d13aca44-ef33-4cf4-9980-7f0b00e6eeb9"/>
    <ds:schemaRef ds:uri="http://www.w3.org/XML/1998/namespac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7024</TotalTime>
  <Words>3908</Words>
  <Application>Microsoft Office PowerPoint</Application>
  <PresentationFormat>Widescreen</PresentationFormat>
  <Paragraphs>250</Paragraphs>
  <Slides>39</Slides>
  <Notes>38</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39</vt:i4>
      </vt:variant>
    </vt:vector>
  </HeadingPairs>
  <TitlesOfParts>
    <vt:vector size="48" baseType="lpstr">
      <vt:lpstr>Arial</vt:lpstr>
      <vt:lpstr>Calibri</vt:lpstr>
      <vt:lpstr>Calibri Light</vt:lpstr>
      <vt:lpstr>Comic Sans MS</vt:lpstr>
      <vt:lpstr>Georgia</vt:lpstr>
      <vt:lpstr>Segoe UI</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Walid El Leithy</cp:lastModifiedBy>
  <cp:revision>435</cp:revision>
  <dcterms:created xsi:type="dcterms:W3CDTF">2023-04-29T09:08:00Z</dcterms:created>
  <dcterms:modified xsi:type="dcterms:W3CDTF">2024-09-20T08:43:57Z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