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Lst>
  <p:notesMasterIdLst>
    <p:notesMasterId r:id="rId73"/>
  </p:notesMasterIdLst>
  <p:sldIdLst>
    <p:sldId id="355" r:id="rId6"/>
    <p:sldId id="582" r:id="rId7"/>
    <p:sldId id="583" r:id="rId8"/>
    <p:sldId id="356" r:id="rId9"/>
    <p:sldId id="656" r:id="rId10"/>
    <p:sldId id="444" r:id="rId11"/>
    <p:sldId id="590" r:id="rId12"/>
    <p:sldId id="653" r:id="rId13"/>
    <p:sldId id="652" r:id="rId14"/>
    <p:sldId id="649" r:id="rId15"/>
    <p:sldId id="650" r:id="rId16"/>
    <p:sldId id="654" r:id="rId17"/>
    <p:sldId id="585" r:id="rId18"/>
    <p:sldId id="597" r:id="rId19"/>
    <p:sldId id="644" r:id="rId20"/>
    <p:sldId id="598" r:id="rId21"/>
    <p:sldId id="599" r:id="rId22"/>
    <p:sldId id="591" r:id="rId23"/>
    <p:sldId id="637" r:id="rId24"/>
    <p:sldId id="640" r:id="rId25"/>
    <p:sldId id="600" r:id="rId26"/>
    <p:sldId id="586" r:id="rId27"/>
    <p:sldId id="645" r:id="rId28"/>
    <p:sldId id="601" r:id="rId29"/>
    <p:sldId id="641" r:id="rId30"/>
    <p:sldId id="587" r:id="rId31"/>
    <p:sldId id="647" r:id="rId32"/>
    <p:sldId id="602" r:id="rId33"/>
    <p:sldId id="612" r:id="rId34"/>
    <p:sldId id="648" r:id="rId35"/>
    <p:sldId id="646" r:id="rId36"/>
    <p:sldId id="614" r:id="rId37"/>
    <p:sldId id="613" r:id="rId38"/>
    <p:sldId id="604" r:id="rId39"/>
    <p:sldId id="605" r:id="rId40"/>
    <p:sldId id="607" r:id="rId41"/>
    <p:sldId id="609" r:id="rId42"/>
    <p:sldId id="615" r:id="rId43"/>
    <p:sldId id="611" r:id="rId44"/>
    <p:sldId id="616" r:id="rId45"/>
    <p:sldId id="642" r:id="rId46"/>
    <p:sldId id="588" r:id="rId47"/>
    <p:sldId id="617" r:id="rId48"/>
    <p:sldId id="618" r:id="rId49"/>
    <p:sldId id="619" r:id="rId50"/>
    <p:sldId id="624" r:id="rId51"/>
    <p:sldId id="625" r:id="rId52"/>
    <p:sldId id="627" r:id="rId53"/>
    <p:sldId id="655" r:id="rId54"/>
    <p:sldId id="630" r:id="rId55"/>
    <p:sldId id="628" r:id="rId56"/>
    <p:sldId id="661" r:id="rId57"/>
    <p:sldId id="662" r:id="rId58"/>
    <p:sldId id="663" r:id="rId59"/>
    <p:sldId id="664" r:id="rId60"/>
    <p:sldId id="665" r:id="rId61"/>
    <p:sldId id="660" r:id="rId62"/>
    <p:sldId id="580" r:id="rId63"/>
    <p:sldId id="658" r:id="rId64"/>
    <p:sldId id="657" r:id="rId65"/>
    <p:sldId id="631" r:id="rId66"/>
    <p:sldId id="632" r:id="rId67"/>
    <p:sldId id="639" r:id="rId68"/>
    <p:sldId id="638" r:id="rId69"/>
    <p:sldId id="633" r:id="rId70"/>
    <p:sldId id="634" r:id="rId71"/>
    <p:sldId id="276"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DCE5"/>
    <a:srgbClr val="D9ECFA"/>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860" autoAdjust="0"/>
    <p:restoredTop sz="94291" autoAdjust="0"/>
  </p:normalViewPr>
  <p:slideViewPr>
    <p:cSldViewPr snapToGrid="0">
      <p:cViewPr varScale="1">
        <p:scale>
          <a:sx n="119" d="100"/>
          <a:sy n="119" d="100"/>
        </p:scale>
        <p:origin x="450" y="11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16" Type="http://schemas.openxmlformats.org/officeDocument/2006/relationships/slide" Target="slides/slide1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theme" Target="theme/theme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customXml" Target="../customXml/item2.xml"/><Relationship Id="rId29" Type="http://schemas.openxmlformats.org/officeDocument/2006/relationships/slide" Target="slides/slide2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2025-12-10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dirty="0"/>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4</a:t>
            </a:fld>
            <a:endParaRPr lang="en-US" dirty="0"/>
          </a:p>
        </p:txBody>
      </p:sp>
    </p:spTree>
    <p:extLst>
      <p:ext uri="{BB962C8B-B14F-4D97-AF65-F5344CB8AC3E}">
        <p14:creationId xmlns:p14="http://schemas.microsoft.com/office/powerpoint/2010/main" val="3529874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Customer Relationship Management software, </a:t>
            </a:r>
          </a:p>
          <a:p>
            <a:r>
              <a:rPr lang="en-US" dirty="0"/>
              <a:t>better known as CRM, involves the processes and practices for storing, organizing, automating </a:t>
            </a:r>
          </a:p>
          <a:p>
            <a:r>
              <a:rPr lang="en-US" dirty="0"/>
              <a:t>and synchronizing customer interaction data across sales, marketing, customer-service </a:t>
            </a:r>
          </a:p>
          <a:p>
            <a:r>
              <a:rPr lang="en-US" dirty="0"/>
              <a:t>and technical support. The end goal: customer acquisition and customer satisfaction, </a:t>
            </a:r>
          </a:p>
          <a:p>
            <a:r>
              <a:rPr lang="en-US" dirty="0"/>
              <a:t>retention and growth. With a CRM system, organizations can optimize sales processes like </a:t>
            </a:r>
          </a:p>
          <a:p>
            <a:r>
              <a:rPr lang="en-US" dirty="0"/>
              <a:t>quoting, opportunity management, cross-selling and up-selling with sales force automation. </a:t>
            </a:r>
          </a:p>
          <a:p>
            <a:r>
              <a:rPr lang="en-US" dirty="0"/>
              <a:t>Marketing can maximize campaigns through better targeting and analysis. Marketing automation </a:t>
            </a:r>
          </a:p>
          <a:p>
            <a:r>
              <a:rPr lang="en-US" dirty="0"/>
              <a:t>features provide efficiencies and scalability. Customer support and services teams </a:t>
            </a:r>
          </a:p>
          <a:p>
            <a:r>
              <a:rPr lang="en-US" dirty="0"/>
              <a:t>benefit by having complete insight into all the interactions a contact has across every </a:t>
            </a:r>
          </a:p>
          <a:p>
            <a:r>
              <a:rPr lang="en-US" dirty="0"/>
              <a:t>channel and touch point. By using CRM software, companies can ultimately provide </a:t>
            </a:r>
          </a:p>
          <a:p>
            <a:r>
              <a:rPr lang="en-US" dirty="0"/>
              <a:t>an excellent customer experience. </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8</a:t>
            </a:fld>
            <a:endParaRPr lang="en-US" dirty="0"/>
          </a:p>
        </p:txBody>
      </p:sp>
    </p:spTree>
    <p:extLst>
      <p:ext uri="{BB962C8B-B14F-4D97-AF65-F5344CB8AC3E}">
        <p14:creationId xmlns:p14="http://schemas.microsoft.com/office/powerpoint/2010/main" val="32648331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Order fulfillment is the process of receiving,</a:t>
            </a:r>
          </a:p>
          <a:p>
            <a:r>
              <a:rPr lang="en-US" dirty="0"/>
              <a:t>processing and delivering an order to a customer. It involves receiving and storing inventory,</a:t>
            </a:r>
          </a:p>
          <a:p>
            <a:r>
              <a:rPr lang="en-US" dirty="0"/>
              <a:t>processing the order, picking and packing items, shipping the order, and processing</a:t>
            </a:r>
          </a:p>
          <a:p>
            <a:r>
              <a:rPr lang="en-US" dirty="0"/>
              <a:t>any returns. If a company cannot fulfill orders to meet</a:t>
            </a:r>
          </a:p>
          <a:p>
            <a:r>
              <a:rPr lang="en-US" dirty="0"/>
              <a:t>customers’ specifications, it negatively impacts the customer experience and, therefore,</a:t>
            </a:r>
          </a:p>
          <a:p>
            <a:r>
              <a:rPr lang="en-US" dirty="0"/>
              <a:t>the bottom line. An effective order fulfillment strategy provides</a:t>
            </a:r>
          </a:p>
          <a:p>
            <a:r>
              <a:rPr lang="en-US" dirty="0"/>
              <a:t>visibility and control as orders move through the fulfillment process and is key in tying</a:t>
            </a:r>
          </a:p>
          <a:p>
            <a:r>
              <a:rPr lang="en-US" dirty="0"/>
              <a:t>together related areas of fulfillment such as inventory, order and supply chain management. By automating the fulfillment process using</a:t>
            </a:r>
          </a:p>
          <a:p>
            <a:r>
              <a:rPr lang="en-US" dirty="0"/>
              <a:t>software, businesses can intelligently choose how to fulfill orders based on inventory availability</a:t>
            </a:r>
          </a:p>
          <a:p>
            <a:r>
              <a:rPr lang="en-US" dirty="0"/>
              <a:t>and business rules, ensuring inventory is used in the most efficient way and customers</a:t>
            </a:r>
          </a:p>
          <a:p>
            <a:r>
              <a:rPr lang="en-US" dirty="0"/>
              <a:t>receive their orders accurately and on time. </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9</a:t>
            </a:fld>
            <a:endParaRPr lang="en-US" dirty="0"/>
          </a:p>
        </p:txBody>
      </p:sp>
    </p:spTree>
    <p:extLst>
      <p:ext uri="{BB962C8B-B14F-4D97-AF65-F5344CB8AC3E}">
        <p14:creationId xmlns:p14="http://schemas.microsoft.com/office/powerpoint/2010/main" val="30206608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Logistics is the collection of processes involved</a:t>
            </a:r>
          </a:p>
          <a:p>
            <a:r>
              <a:rPr lang="en-US" dirty="0"/>
              <a:t>in moving raw materials and finished goods throughout the supply chain, internally or</a:t>
            </a:r>
          </a:p>
          <a:p>
            <a:r>
              <a:rPr lang="en-US" dirty="0"/>
              <a:t>from seller to buyer. Logistics involves many steps, including:</a:t>
            </a:r>
          </a:p>
          <a:p>
            <a:r>
              <a:rPr lang="en-US" dirty="0"/>
              <a:t>receiving, warehousing, inventory management, demand planning, picking, packing and shipping,</a:t>
            </a:r>
          </a:p>
          <a:p>
            <a:r>
              <a:rPr lang="en-US" dirty="0"/>
              <a:t>transportation management, and order fulfillment. Inadequate logistics can cripple a business,</a:t>
            </a:r>
          </a:p>
          <a:p>
            <a:r>
              <a:rPr lang="en-US" dirty="0"/>
              <a:t>causing delays in production, which impacts delivery times, the customer experience and,</a:t>
            </a:r>
          </a:p>
          <a:p>
            <a:r>
              <a:rPr lang="en-US" dirty="0"/>
              <a:t>ultimately, sales. Meanwhile, a successful logistics strategy</a:t>
            </a:r>
          </a:p>
          <a:p>
            <a:r>
              <a:rPr lang="en-US" dirty="0"/>
              <a:t>adds efficiencies, cuts costs, and helps businesses gain control across the supply chain, ensuring</a:t>
            </a:r>
          </a:p>
          <a:p>
            <a:r>
              <a:rPr lang="en-US" dirty="0"/>
              <a:t>products are delivered to the right location at the right time to meet delivery deadlines</a:t>
            </a:r>
          </a:p>
          <a:p>
            <a:r>
              <a:rPr lang="en-US" dirty="0"/>
              <a:t>and customers’ expectations. </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10</a:t>
            </a:fld>
            <a:endParaRPr lang="en-US" dirty="0"/>
          </a:p>
        </p:txBody>
      </p:sp>
    </p:spTree>
    <p:extLst>
      <p:ext uri="{BB962C8B-B14F-4D97-AF65-F5344CB8AC3E}">
        <p14:creationId xmlns:p14="http://schemas.microsoft.com/office/powerpoint/2010/main" val="10249864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Inventory is the   of items, component</a:t>
            </a:r>
          </a:p>
          <a:p>
            <a:r>
              <a:rPr lang="en-US" dirty="0"/>
              <a:t>parts and raw materials a company uses in production or sells. Inventory is one of the most important sources</a:t>
            </a:r>
          </a:p>
          <a:p>
            <a:r>
              <a:rPr lang="en-US" dirty="0"/>
              <a:t>of revenue for a company. Inventory turnover represents sales and is</a:t>
            </a:r>
          </a:p>
          <a:p>
            <a:r>
              <a:rPr lang="en-US" dirty="0"/>
              <a:t>classified as an asset on the balance sheet. On the other hand, too much inventory can</a:t>
            </a:r>
          </a:p>
          <a:p>
            <a:r>
              <a:rPr lang="en-US" dirty="0"/>
              <a:t>become a practical liability. There are three common types of inventory:</a:t>
            </a:r>
          </a:p>
          <a:p>
            <a:r>
              <a:rPr lang="en-US" dirty="0"/>
              <a:t>raw materials, the materials used to produce finished goods; work in progress, raw materials</a:t>
            </a:r>
          </a:p>
          <a:p>
            <a:r>
              <a:rPr lang="en-US" dirty="0"/>
              <a:t>in the process of being assembled into finished goods; finished goods, goods ready to be sold. There are also many specialized types of inventory,</a:t>
            </a:r>
          </a:p>
          <a:p>
            <a:r>
              <a:rPr lang="en-US" dirty="0"/>
              <a:t>such as MRO, Transit Inventory and Service Inventory. The first best practice around inventory is</a:t>
            </a:r>
          </a:p>
          <a:p>
            <a:r>
              <a:rPr lang="en-US" dirty="0"/>
              <a:t>tracking. When businesses effectively manage inventory,</a:t>
            </a:r>
          </a:p>
          <a:p>
            <a:r>
              <a:rPr lang="en-US" dirty="0"/>
              <a:t>they keep just enough stock to fulfill customer orders, freeing up cash for other business</a:t>
            </a:r>
          </a:p>
          <a:p>
            <a:r>
              <a:rPr lang="en-US" dirty="0"/>
              <a:t>needs and future investments. </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11</a:t>
            </a:fld>
            <a:endParaRPr lang="en-US" dirty="0"/>
          </a:p>
        </p:txBody>
      </p:sp>
    </p:spTree>
    <p:extLst>
      <p:ext uri="{BB962C8B-B14F-4D97-AF65-F5344CB8AC3E}">
        <p14:creationId xmlns:p14="http://schemas.microsoft.com/office/powerpoint/2010/main" val="12389124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inventory management tracks the flow of goods from manufacturer to warehouse to consumer but it's not just an internal process for inventory tracking purposes it directly affects the customer relationship affective inventory management maintains a balance between customer satisfaction and company profits ensuring there are enough products to sell without spending too much getting them into customers hands fluctuations in demand seasonality supply chain logistics and a products natural life cycle can make managing inventory feel like aiming for a moving target which is why managing inventory through an ad-hoc combination of spreadsheets multiple apps or pen and paper can often a business that's where an automated inventory management solution comes into play it provides inventory visibility across all channels tracking orders and fulfillment to and from customers and suppliers this helps manage inventory while also optimizing processes saving businesses time and money and ultimately ensuring customer satisfaction </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12</a:t>
            </a:fld>
            <a:endParaRPr lang="en-US" dirty="0"/>
          </a:p>
        </p:txBody>
      </p:sp>
    </p:spTree>
    <p:extLst>
      <p:ext uri="{BB962C8B-B14F-4D97-AF65-F5344CB8AC3E}">
        <p14:creationId xmlns:p14="http://schemas.microsoft.com/office/powerpoint/2010/main" val="16173871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sz="1200" kern="1200" dirty="0">
                <a:solidFill>
                  <a:schemeClr val="tx1"/>
                </a:solidFill>
                <a:effectLst/>
                <a:latin typeface="+mn-lt"/>
                <a:ea typeface="+mn-ea"/>
                <a:cs typeface="+mn-cs"/>
              </a:rPr>
              <a:t>[Music] </a:t>
            </a:r>
            <a:r>
              <a:rPr lang="en-US" sz="1200" kern="1200" dirty="0" err="1">
                <a:solidFill>
                  <a:schemeClr val="tx1"/>
                </a:solidFill>
                <a:effectLst/>
                <a:latin typeface="+mn-lt"/>
                <a:ea typeface="+mn-ea"/>
                <a:cs typeface="+mn-cs"/>
              </a:rPr>
              <a:t>alex</a:t>
            </a:r>
            <a:r>
              <a:rPr lang="en-US" sz="1200" kern="1200" dirty="0">
                <a:solidFill>
                  <a:schemeClr val="tx1"/>
                </a:solidFill>
                <a:effectLst/>
                <a:latin typeface="+mn-lt"/>
                <a:ea typeface="+mn-ea"/>
                <a:cs typeface="+mn-cs"/>
              </a:rPr>
              <a:t> is a major tech enthusiast recently he attended a virtual apple launch event where he witnessed the capabilities of the all-new </a:t>
            </a:r>
            <a:r>
              <a:rPr lang="en-US" sz="1200" kern="1200" dirty="0" err="1">
                <a:solidFill>
                  <a:schemeClr val="tx1"/>
                </a:solidFill>
                <a:effectLst/>
                <a:latin typeface="+mn-lt"/>
                <a:ea typeface="+mn-ea"/>
                <a:cs typeface="+mn-cs"/>
              </a:rPr>
              <a:t>iphone</a:t>
            </a:r>
            <a:r>
              <a:rPr lang="en-US" sz="1200" kern="1200" dirty="0">
                <a:solidFill>
                  <a:schemeClr val="tx1"/>
                </a:solidFill>
                <a:effectLst/>
                <a:latin typeface="+mn-lt"/>
                <a:ea typeface="+mn-ea"/>
                <a:cs typeface="+mn-cs"/>
              </a:rPr>
              <a:t> 13 series instantly he made the decision to get an </a:t>
            </a:r>
            <a:r>
              <a:rPr lang="en-US" sz="1200" kern="1200" dirty="0" err="1">
                <a:solidFill>
                  <a:schemeClr val="tx1"/>
                </a:solidFill>
                <a:effectLst/>
                <a:latin typeface="+mn-lt"/>
                <a:ea typeface="+mn-ea"/>
                <a:cs typeface="+mn-cs"/>
              </a:rPr>
              <a:t>iphone</a:t>
            </a:r>
            <a:r>
              <a:rPr lang="en-US" sz="1200" kern="1200" dirty="0">
                <a:solidFill>
                  <a:schemeClr val="tx1"/>
                </a:solidFill>
                <a:effectLst/>
                <a:latin typeface="+mn-lt"/>
                <a:ea typeface="+mn-ea"/>
                <a:cs typeface="+mn-cs"/>
              </a:rPr>
              <a:t> 13 pro however he missed the pre-booking deadline and he's been waiting for this phone to hit the e-commerce sites ever since after waiting for a long time he visited the offline apple store where the store representative informed him about an ongoing delay in the production of </a:t>
            </a:r>
            <a:r>
              <a:rPr lang="en-US" sz="1200" kern="1200" dirty="0" err="1">
                <a:solidFill>
                  <a:schemeClr val="tx1"/>
                </a:solidFill>
                <a:effectLst/>
                <a:latin typeface="+mn-lt"/>
                <a:ea typeface="+mn-ea"/>
                <a:cs typeface="+mn-cs"/>
              </a:rPr>
              <a:t>iphone</a:t>
            </a:r>
            <a:r>
              <a:rPr lang="en-US" sz="1200" kern="1200" dirty="0">
                <a:solidFill>
                  <a:schemeClr val="tx1"/>
                </a:solidFill>
                <a:effectLst/>
                <a:latin typeface="+mn-lt"/>
                <a:ea typeface="+mn-ea"/>
                <a:cs typeface="+mn-cs"/>
              </a:rPr>
              <a:t> 13 pro due to the supply chain inefficiency </a:t>
            </a:r>
            <a:r>
              <a:rPr lang="en-US" sz="1200" kern="1200" dirty="0" err="1">
                <a:solidFill>
                  <a:schemeClr val="tx1"/>
                </a:solidFill>
                <a:effectLst/>
                <a:latin typeface="+mn-lt"/>
                <a:ea typeface="+mn-ea"/>
                <a:cs typeface="+mn-cs"/>
              </a:rPr>
              <a:t>alex</a:t>
            </a:r>
            <a:r>
              <a:rPr lang="en-US" sz="1200" kern="1200" dirty="0">
                <a:solidFill>
                  <a:schemeClr val="tx1"/>
                </a:solidFill>
                <a:effectLst/>
                <a:latin typeface="+mn-lt"/>
                <a:ea typeface="+mn-ea"/>
                <a:cs typeface="+mn-cs"/>
              </a:rPr>
              <a:t> then went to a couple of more trusted apple reseller outlets and received the same response he then became intrigued about this term supply chain and how it affects the production of a big corporation like apple </a:t>
            </a:r>
            <a:r>
              <a:rPr lang="en-US" sz="1200" kern="1200" dirty="0" err="1">
                <a:solidFill>
                  <a:schemeClr val="tx1"/>
                </a:solidFill>
                <a:effectLst/>
                <a:latin typeface="+mn-lt"/>
                <a:ea typeface="+mn-ea"/>
                <a:cs typeface="+mn-cs"/>
              </a:rPr>
              <a:t>inc</a:t>
            </a:r>
            <a:r>
              <a:rPr lang="en-US" sz="1200" kern="1200" dirty="0">
                <a:solidFill>
                  <a:schemeClr val="tx1"/>
                </a:solidFill>
                <a:effectLst/>
                <a:latin typeface="+mn-lt"/>
                <a:ea typeface="+mn-ea"/>
                <a:cs typeface="+mn-cs"/>
              </a:rPr>
              <a:t> therefore he began exploring this topic he spoke with his friend </a:t>
            </a:r>
            <a:r>
              <a:rPr lang="en-US" sz="1200" kern="1200" dirty="0" err="1">
                <a:solidFill>
                  <a:schemeClr val="tx1"/>
                </a:solidFill>
                <a:effectLst/>
                <a:latin typeface="+mn-lt"/>
                <a:ea typeface="+mn-ea"/>
                <a:cs typeface="+mn-cs"/>
              </a:rPr>
              <a:t>rachel</a:t>
            </a:r>
            <a:r>
              <a:rPr lang="en-US" sz="1200" kern="1200" dirty="0">
                <a:solidFill>
                  <a:schemeClr val="tx1"/>
                </a:solidFill>
                <a:effectLst/>
                <a:latin typeface="+mn-lt"/>
                <a:ea typeface="+mn-ea"/>
                <a:cs typeface="+mn-cs"/>
              </a:rPr>
              <a:t> who works at apple </a:t>
            </a:r>
            <a:r>
              <a:rPr lang="en-US" sz="1200" kern="1200" dirty="0" err="1">
                <a:solidFill>
                  <a:schemeClr val="tx1"/>
                </a:solidFill>
                <a:effectLst/>
                <a:latin typeface="+mn-lt"/>
                <a:ea typeface="+mn-ea"/>
                <a:cs typeface="+mn-cs"/>
              </a:rPr>
              <a:t>inc</a:t>
            </a:r>
            <a:r>
              <a:rPr lang="en-US" sz="1200" kern="1200" dirty="0">
                <a:solidFill>
                  <a:schemeClr val="tx1"/>
                </a:solidFill>
                <a:effectLst/>
                <a:latin typeface="+mn-lt"/>
                <a:ea typeface="+mn-ea"/>
                <a:cs typeface="+mn-cs"/>
              </a:rPr>
              <a:t> to learn about supply chain management and how the chain is disrupted due to international chip shortage </a:t>
            </a:r>
            <a:r>
              <a:rPr lang="en-US" sz="1200" kern="1200" dirty="0" err="1">
                <a:solidFill>
                  <a:schemeClr val="tx1"/>
                </a:solidFill>
                <a:effectLst/>
                <a:latin typeface="+mn-lt"/>
                <a:ea typeface="+mn-ea"/>
                <a:cs typeface="+mn-cs"/>
              </a:rPr>
              <a:t>rachel</a:t>
            </a:r>
            <a:r>
              <a:rPr lang="en-US" sz="1200" kern="1200" dirty="0">
                <a:solidFill>
                  <a:schemeClr val="tx1"/>
                </a:solidFill>
                <a:effectLst/>
                <a:latin typeface="+mn-lt"/>
                <a:ea typeface="+mn-ea"/>
                <a:cs typeface="+mn-cs"/>
              </a:rPr>
              <a:t> explained to him about supply chain management using </a:t>
            </a:r>
            <a:r>
              <a:rPr lang="en-US" sz="1200" kern="1200" dirty="0" err="1">
                <a:solidFill>
                  <a:schemeClr val="tx1"/>
                </a:solidFill>
                <a:effectLst/>
                <a:latin typeface="+mn-lt"/>
                <a:ea typeface="+mn-ea"/>
                <a:cs typeface="+mn-cs"/>
              </a:rPr>
              <a:t>applelink's</a:t>
            </a:r>
            <a:r>
              <a:rPr lang="en-US" sz="1200" kern="1200" dirty="0">
                <a:solidFill>
                  <a:schemeClr val="tx1"/>
                </a:solidFill>
                <a:effectLst/>
                <a:latin typeface="+mn-lt"/>
                <a:ea typeface="+mn-ea"/>
                <a:cs typeface="+mn-cs"/>
              </a:rPr>
              <a:t> example she said if you order an </a:t>
            </a:r>
            <a:r>
              <a:rPr lang="en-US" sz="1200" kern="1200" dirty="0" err="1">
                <a:solidFill>
                  <a:schemeClr val="tx1"/>
                </a:solidFill>
                <a:effectLst/>
                <a:latin typeface="+mn-lt"/>
                <a:ea typeface="+mn-ea"/>
                <a:cs typeface="+mn-cs"/>
              </a:rPr>
              <a:t>iphone</a:t>
            </a:r>
            <a:r>
              <a:rPr lang="en-US" sz="1200" kern="1200" dirty="0">
                <a:solidFill>
                  <a:schemeClr val="tx1"/>
                </a:solidFill>
                <a:effectLst/>
                <a:latin typeface="+mn-lt"/>
                <a:ea typeface="+mn-ea"/>
                <a:cs typeface="+mn-cs"/>
              </a:rPr>
              <a:t> from the apple store you'll notice that apple is not precisely delivering the product on its own all the </a:t>
            </a:r>
            <a:r>
              <a:rPr lang="en-US" sz="1200" kern="1200" dirty="0" err="1">
                <a:solidFill>
                  <a:schemeClr val="tx1"/>
                </a:solidFill>
                <a:effectLst/>
                <a:latin typeface="+mn-lt"/>
                <a:ea typeface="+mn-ea"/>
                <a:cs typeface="+mn-cs"/>
              </a:rPr>
              <a:t>iphones</a:t>
            </a:r>
            <a:r>
              <a:rPr lang="en-US" sz="1200" kern="1200" dirty="0">
                <a:solidFill>
                  <a:schemeClr val="tx1"/>
                </a:solidFill>
                <a:effectLst/>
                <a:latin typeface="+mn-lt"/>
                <a:ea typeface="+mn-ea"/>
                <a:cs typeface="+mn-cs"/>
              </a:rPr>
              <a:t> available in apple store are majorly manufactured at the </a:t>
            </a:r>
            <a:r>
              <a:rPr lang="en-US" sz="1200" kern="1200" dirty="0" err="1">
                <a:solidFill>
                  <a:schemeClr val="tx1"/>
                </a:solidFill>
                <a:effectLst/>
                <a:latin typeface="+mn-lt"/>
                <a:ea typeface="+mn-ea"/>
                <a:cs typeface="+mn-cs"/>
              </a:rPr>
              <a:t>shinsen</a:t>
            </a:r>
            <a:r>
              <a:rPr lang="en-US" sz="1200" kern="1200" dirty="0">
                <a:solidFill>
                  <a:schemeClr val="tx1"/>
                </a:solidFill>
                <a:effectLst/>
                <a:latin typeface="+mn-lt"/>
                <a:ea typeface="+mn-ea"/>
                <a:cs typeface="+mn-cs"/>
              </a:rPr>
              <a:t> assembly plant in china but before that raw material suppliers from all around the world deliver goods needed to manufacture an </a:t>
            </a:r>
            <a:r>
              <a:rPr lang="en-US" sz="1200" kern="1200" dirty="0" err="1">
                <a:solidFill>
                  <a:schemeClr val="tx1"/>
                </a:solidFill>
                <a:effectLst/>
                <a:latin typeface="+mn-lt"/>
                <a:ea typeface="+mn-ea"/>
                <a:cs typeface="+mn-cs"/>
              </a:rPr>
              <a:t>iphone</a:t>
            </a:r>
            <a:r>
              <a:rPr lang="en-US" sz="1200" kern="1200" dirty="0">
                <a:solidFill>
                  <a:schemeClr val="tx1"/>
                </a:solidFill>
                <a:effectLst/>
                <a:latin typeface="+mn-lt"/>
                <a:ea typeface="+mn-ea"/>
                <a:cs typeface="+mn-cs"/>
              </a:rPr>
              <a:t> to this assembly site and once the product is assembled it gets shipped to the storage warehouse and then to your doorstep by third-party vendors like </a:t>
            </a:r>
            <a:r>
              <a:rPr lang="en-US" sz="1200" kern="1200" dirty="0" err="1">
                <a:solidFill>
                  <a:schemeClr val="tx1"/>
                </a:solidFill>
                <a:effectLst/>
                <a:latin typeface="+mn-lt"/>
                <a:ea typeface="+mn-ea"/>
                <a:cs typeface="+mn-cs"/>
              </a:rPr>
              <a:t>fedex</a:t>
            </a:r>
            <a:r>
              <a:rPr lang="en-US" sz="1200" kern="1200" dirty="0">
                <a:solidFill>
                  <a:schemeClr val="tx1"/>
                </a:solidFill>
                <a:effectLst/>
                <a:latin typeface="+mn-lt"/>
                <a:ea typeface="+mn-ea"/>
                <a:cs typeface="+mn-cs"/>
              </a:rPr>
              <a:t> or ups this means entities such as raw materials supplier manufacturer and third-party logistics vendor are in consistent communication with each other until the </a:t>
            </a:r>
            <a:r>
              <a:rPr lang="en-US" sz="1200" kern="1200" dirty="0" err="1">
                <a:solidFill>
                  <a:schemeClr val="tx1"/>
                </a:solidFill>
                <a:effectLst/>
                <a:latin typeface="+mn-lt"/>
                <a:ea typeface="+mn-ea"/>
                <a:cs typeface="+mn-cs"/>
              </a:rPr>
              <a:t>iphone</a:t>
            </a:r>
            <a:r>
              <a:rPr lang="en-US" sz="1200" kern="1200" dirty="0">
                <a:solidFill>
                  <a:schemeClr val="tx1"/>
                </a:solidFill>
                <a:effectLst/>
                <a:latin typeface="+mn-lt"/>
                <a:ea typeface="+mn-ea"/>
                <a:cs typeface="+mn-cs"/>
              </a:rPr>
              <a:t> reaches you these entities and their communication involved in product manufacturing to product delivery is collectively considered as a supply chain after listening to this </a:t>
            </a:r>
            <a:r>
              <a:rPr lang="en-US" sz="1200" kern="1200" dirty="0" err="1">
                <a:solidFill>
                  <a:schemeClr val="tx1"/>
                </a:solidFill>
                <a:effectLst/>
                <a:latin typeface="+mn-lt"/>
                <a:ea typeface="+mn-ea"/>
                <a:cs typeface="+mn-cs"/>
              </a:rPr>
              <a:t>alex</a:t>
            </a:r>
            <a:r>
              <a:rPr lang="en-US" sz="1200" kern="1200" dirty="0">
                <a:solidFill>
                  <a:schemeClr val="tx1"/>
                </a:solidFill>
                <a:effectLst/>
                <a:latin typeface="+mn-lt"/>
                <a:ea typeface="+mn-ea"/>
                <a:cs typeface="+mn-cs"/>
              </a:rPr>
              <a:t> asked </a:t>
            </a:r>
            <a:r>
              <a:rPr lang="en-US" sz="1200" kern="1200" dirty="0" err="1">
                <a:solidFill>
                  <a:schemeClr val="tx1"/>
                </a:solidFill>
                <a:effectLst/>
                <a:latin typeface="+mn-lt"/>
                <a:ea typeface="+mn-ea"/>
                <a:cs typeface="+mn-cs"/>
              </a:rPr>
              <a:t>rachel</a:t>
            </a:r>
            <a:r>
              <a:rPr lang="en-US" sz="1200" kern="1200" dirty="0">
                <a:solidFill>
                  <a:schemeClr val="tx1"/>
                </a:solidFill>
                <a:effectLst/>
                <a:latin typeface="+mn-lt"/>
                <a:ea typeface="+mn-ea"/>
                <a:cs typeface="+mn-cs"/>
              </a:rPr>
              <a:t> how apple </a:t>
            </a:r>
            <a:r>
              <a:rPr lang="en-US" sz="1200" kern="1200" dirty="0" err="1">
                <a:solidFill>
                  <a:schemeClr val="tx1"/>
                </a:solidFill>
                <a:effectLst/>
                <a:latin typeface="+mn-lt"/>
                <a:ea typeface="+mn-ea"/>
                <a:cs typeface="+mn-cs"/>
              </a:rPr>
              <a:t>inc</a:t>
            </a:r>
            <a:r>
              <a:rPr lang="en-US" sz="1200" kern="1200" dirty="0">
                <a:solidFill>
                  <a:schemeClr val="tx1"/>
                </a:solidFill>
                <a:effectLst/>
                <a:latin typeface="+mn-lt"/>
                <a:ea typeface="+mn-ea"/>
                <a:cs typeface="+mn-cs"/>
              </a:rPr>
              <a:t> has implemented this supply chain and how can one design a sleek strategy to manage a supply chain that is not overly influenced by external factors in response </a:t>
            </a:r>
            <a:r>
              <a:rPr lang="en-US" sz="1200" kern="1200" dirty="0" err="1">
                <a:solidFill>
                  <a:schemeClr val="tx1"/>
                </a:solidFill>
                <a:effectLst/>
                <a:latin typeface="+mn-lt"/>
                <a:ea typeface="+mn-ea"/>
                <a:cs typeface="+mn-cs"/>
              </a:rPr>
              <a:t>rachel</a:t>
            </a:r>
            <a:r>
              <a:rPr lang="en-US" sz="1200" kern="1200" dirty="0">
                <a:solidFill>
                  <a:schemeClr val="tx1"/>
                </a:solidFill>
                <a:effectLst/>
                <a:latin typeface="+mn-lt"/>
                <a:ea typeface="+mn-ea"/>
                <a:cs typeface="+mn-cs"/>
              </a:rPr>
              <a:t> explained well there are five stages for building supply chain management and apple has adopted these stages while building the supply chain management strategy the first stage of building a supply chain is planning an operational strategy apple since its inception has had a clear goal to provide the best personal computing devices to consumers the initiative of apple to scrutinize each app or program before launching it on the apple app store makes all apple devices more secure these pre-planned actions or strategies have been the most vital </a:t>
            </a:r>
            <a:r>
              <a:rPr lang="en-US" sz="1200" kern="1200" dirty="0" err="1">
                <a:solidFill>
                  <a:schemeClr val="tx1"/>
                </a:solidFill>
                <a:effectLst/>
                <a:latin typeface="+mn-lt"/>
                <a:ea typeface="+mn-ea"/>
                <a:cs typeface="+mn-cs"/>
              </a:rPr>
              <a:t>usps</a:t>
            </a:r>
            <a:r>
              <a:rPr lang="en-US" sz="1200" kern="1200" dirty="0">
                <a:solidFill>
                  <a:schemeClr val="tx1"/>
                </a:solidFill>
                <a:effectLst/>
                <a:latin typeface="+mn-lt"/>
                <a:ea typeface="+mn-ea"/>
                <a:cs typeface="+mn-cs"/>
              </a:rPr>
              <a:t> of this organization the next stage is sourcing in this stage apple acquires equipment and materials from suppliers and then ships them to the offshore assembly factory in china the 120 hertz screens are exported from </a:t>
            </a:r>
            <a:r>
              <a:rPr lang="en-US" sz="1200" kern="1200" dirty="0" err="1">
                <a:solidFill>
                  <a:schemeClr val="tx1"/>
                </a:solidFill>
                <a:effectLst/>
                <a:latin typeface="+mn-lt"/>
                <a:ea typeface="+mn-ea"/>
                <a:cs typeface="+mn-cs"/>
              </a:rPr>
              <a:t>samsung's</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assan</a:t>
            </a:r>
            <a:r>
              <a:rPr lang="en-US" sz="1200" kern="1200" dirty="0">
                <a:solidFill>
                  <a:schemeClr val="tx1"/>
                </a:solidFill>
                <a:effectLst/>
                <a:latin typeface="+mn-lt"/>
                <a:ea typeface="+mn-ea"/>
                <a:cs typeface="+mn-cs"/>
              </a:rPr>
              <a:t> plant </a:t>
            </a:r>
            <a:r>
              <a:rPr lang="en-US" sz="1200" kern="1200" dirty="0" err="1">
                <a:solidFill>
                  <a:schemeClr val="tx1"/>
                </a:solidFill>
                <a:effectLst/>
                <a:latin typeface="+mn-lt"/>
                <a:ea typeface="+mn-ea"/>
                <a:cs typeface="+mn-cs"/>
              </a:rPr>
              <a:t>foxconn</a:t>
            </a:r>
            <a:r>
              <a:rPr lang="en-US" sz="1200" kern="1200" dirty="0">
                <a:solidFill>
                  <a:schemeClr val="tx1"/>
                </a:solidFill>
                <a:effectLst/>
                <a:latin typeface="+mn-lt"/>
                <a:ea typeface="+mn-ea"/>
                <a:cs typeface="+mn-cs"/>
              </a:rPr>
              <a:t> ships batteries and the processing chips are manufactured and exported by </a:t>
            </a:r>
            <a:r>
              <a:rPr lang="en-US" sz="1200" kern="1200" dirty="0" err="1">
                <a:solidFill>
                  <a:schemeClr val="tx1"/>
                </a:solidFill>
                <a:effectLst/>
                <a:latin typeface="+mn-lt"/>
                <a:ea typeface="+mn-ea"/>
                <a:cs typeface="+mn-cs"/>
              </a:rPr>
              <a:t>tsmc</a:t>
            </a:r>
            <a:r>
              <a:rPr lang="en-US" sz="1200" kern="1200" dirty="0">
                <a:solidFill>
                  <a:schemeClr val="tx1"/>
                </a:solidFill>
                <a:effectLst/>
                <a:latin typeface="+mn-lt"/>
                <a:ea typeface="+mn-ea"/>
                <a:cs typeface="+mn-cs"/>
              </a:rPr>
              <a:t> then comes the third stage known as making this is the stage where apple manufactures its products the outsourced </a:t>
            </a:r>
            <a:r>
              <a:rPr lang="en-US" sz="1200" kern="1200" dirty="0" err="1">
                <a:solidFill>
                  <a:schemeClr val="tx1"/>
                </a:solidFill>
                <a:effectLst/>
                <a:latin typeface="+mn-lt"/>
                <a:ea typeface="+mn-ea"/>
                <a:cs typeface="+mn-cs"/>
              </a:rPr>
              <a:t>chinese</a:t>
            </a:r>
            <a:r>
              <a:rPr lang="en-US" sz="1200" kern="1200" dirty="0">
                <a:solidFill>
                  <a:schemeClr val="tx1"/>
                </a:solidFill>
                <a:effectLst/>
                <a:latin typeface="+mn-lt"/>
                <a:ea typeface="+mn-ea"/>
                <a:cs typeface="+mn-cs"/>
              </a:rPr>
              <a:t> assembly plant majorly assembles all apple products and ships them to the warehouses or distribution centers spread across multiple continents after that the next stage of supply chain management delivery comes into play here the products ordered online get shipped to the doorstep of consumers from storage warehouses whereas the distribution centers on the other hand send items to retail stores for offline sales this whole shipping process is carried out by third-party logistics vendors such as </a:t>
            </a:r>
            <a:r>
              <a:rPr lang="en-US" sz="1200" kern="1200" dirty="0" err="1">
                <a:solidFill>
                  <a:schemeClr val="tx1"/>
                </a:solidFill>
                <a:effectLst/>
                <a:latin typeface="+mn-lt"/>
                <a:ea typeface="+mn-ea"/>
                <a:cs typeface="+mn-cs"/>
              </a:rPr>
              <a:t>fedex</a:t>
            </a:r>
            <a:r>
              <a:rPr lang="en-US" sz="1200" kern="1200" dirty="0">
                <a:solidFill>
                  <a:schemeClr val="tx1"/>
                </a:solidFill>
                <a:effectLst/>
                <a:latin typeface="+mn-lt"/>
                <a:ea typeface="+mn-ea"/>
                <a:cs typeface="+mn-cs"/>
              </a:rPr>
              <a:t> supply chain management's last building stage is returns here the faulty or damaged products during delivery get shipped back to the storage warehouses and then the assembly planned for refurbishment statistically speaking 97 of apple's supply chain is all about outsourcing agreements and collaborations which has helped apple become the best computing device producer however due to the recent worldwide chip shortage apple's supply chain has been affected adversely the world was shut down because of the covet 19 pandemic and many factories also went down with it leaving chip manufacturing materials unavailable for months increased consumer electronic demand in recent times and scarcity of semiconductor supplies has put pressure on apple's supply chain prompting the company to halt production of 10 million </a:t>
            </a:r>
            <a:r>
              <a:rPr lang="en-US" sz="1200" kern="1200" dirty="0" err="1">
                <a:solidFill>
                  <a:schemeClr val="tx1"/>
                </a:solidFill>
                <a:effectLst/>
                <a:latin typeface="+mn-lt"/>
                <a:ea typeface="+mn-ea"/>
                <a:cs typeface="+mn-cs"/>
              </a:rPr>
              <a:t>iphone</a:t>
            </a:r>
            <a:r>
              <a:rPr lang="en-US" sz="1200" kern="1200" dirty="0">
                <a:solidFill>
                  <a:schemeClr val="tx1"/>
                </a:solidFill>
                <a:effectLst/>
                <a:latin typeface="+mn-lt"/>
                <a:ea typeface="+mn-ea"/>
                <a:cs typeface="+mn-cs"/>
              </a:rPr>
              <a:t> 13 devices after listening to </a:t>
            </a:r>
            <a:r>
              <a:rPr lang="en-US" sz="1200" kern="1200" dirty="0" err="1">
                <a:solidFill>
                  <a:schemeClr val="tx1"/>
                </a:solidFill>
                <a:effectLst/>
                <a:latin typeface="+mn-lt"/>
                <a:ea typeface="+mn-ea"/>
                <a:cs typeface="+mn-cs"/>
              </a:rPr>
              <a:t>rachel</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alex</a:t>
            </a:r>
            <a:r>
              <a:rPr lang="en-US" sz="1200" kern="1200" dirty="0">
                <a:solidFill>
                  <a:schemeClr val="tx1"/>
                </a:solidFill>
                <a:effectLst/>
                <a:latin typeface="+mn-lt"/>
                <a:ea typeface="+mn-ea"/>
                <a:cs typeface="+mn-cs"/>
              </a:rPr>
              <a:t> learned why there is a constant delay in the delivery of </a:t>
            </a:r>
            <a:r>
              <a:rPr lang="en-US" sz="1200" kern="1200" dirty="0" err="1">
                <a:solidFill>
                  <a:schemeClr val="tx1"/>
                </a:solidFill>
                <a:effectLst/>
                <a:latin typeface="+mn-lt"/>
                <a:ea typeface="+mn-ea"/>
                <a:cs typeface="+mn-cs"/>
              </a:rPr>
              <a:t>iphones</a:t>
            </a:r>
            <a:r>
              <a:rPr lang="en-US" sz="1200" kern="1200" dirty="0">
                <a:solidFill>
                  <a:schemeClr val="tx1"/>
                </a:solidFill>
                <a:effectLst/>
                <a:latin typeface="+mn-lt"/>
                <a:ea typeface="+mn-ea"/>
                <a:cs typeface="+mn-cs"/>
              </a:rPr>
              <a:t> and became more patient about his desire to buy an </a:t>
            </a:r>
            <a:r>
              <a:rPr lang="en-US" sz="1200" kern="1200" dirty="0" err="1">
                <a:solidFill>
                  <a:schemeClr val="tx1"/>
                </a:solidFill>
                <a:effectLst/>
                <a:latin typeface="+mn-lt"/>
                <a:ea typeface="+mn-ea"/>
                <a:cs typeface="+mn-cs"/>
              </a:rPr>
              <a:t>iphone</a:t>
            </a:r>
            <a:r>
              <a:rPr lang="en-US" sz="1200" kern="1200" dirty="0">
                <a:solidFill>
                  <a:schemeClr val="tx1"/>
                </a:solidFill>
                <a:effectLst/>
                <a:latin typeface="+mn-lt"/>
                <a:ea typeface="+mn-ea"/>
                <a:cs typeface="+mn-cs"/>
              </a:rPr>
              <a:t> on that note here's a question for you from the given options which option does not fall under the stages of supply chain management a planning operational strategy b sourcing c making d disposal do give it a thought and leave your answers in the comments section below three lucky winners will receive amazon gift vouchers with the help of an apple </a:t>
            </a:r>
            <a:r>
              <a:rPr lang="en-US" sz="1200" kern="1200" dirty="0" err="1">
                <a:solidFill>
                  <a:schemeClr val="tx1"/>
                </a:solidFill>
                <a:effectLst/>
                <a:latin typeface="+mn-lt"/>
                <a:ea typeface="+mn-ea"/>
                <a:cs typeface="+mn-cs"/>
              </a:rPr>
              <a:t>inc</a:t>
            </a:r>
            <a:r>
              <a:rPr lang="en-US" sz="1200" kern="1200" dirty="0">
                <a:solidFill>
                  <a:schemeClr val="tx1"/>
                </a:solidFill>
                <a:effectLst/>
                <a:latin typeface="+mn-lt"/>
                <a:ea typeface="+mn-ea"/>
                <a:cs typeface="+mn-cs"/>
              </a:rPr>
              <a:t> case study we explored how a supply chain management strategy can be established this domain of business management is crucial for any product or service based company in the long run a well-managed supply chain can lower operational expenses allowing a firm to gain more profit it can also improve corporate brand recognition and customer service hence companies invest a great deal on their supply chain they constantly hire professional supply chain management experts these professionals are tasked with managing logistics updating the company's inventory and conducting a thorough evaluation of the manufacturing cycle to discover and correct laws that is the reason why these </a:t>
            </a:r>
            <a:r>
              <a:rPr lang="en-US" sz="1200" kern="1200" dirty="0" err="1">
                <a:solidFill>
                  <a:schemeClr val="tx1"/>
                </a:solidFill>
                <a:effectLst/>
                <a:latin typeface="+mn-lt"/>
                <a:ea typeface="+mn-ea"/>
                <a:cs typeface="+mn-cs"/>
              </a:rPr>
              <a:t>scm</a:t>
            </a:r>
            <a:r>
              <a:rPr lang="en-US" sz="1200" kern="1200" dirty="0">
                <a:solidFill>
                  <a:schemeClr val="tx1"/>
                </a:solidFill>
                <a:effectLst/>
                <a:latin typeface="+mn-lt"/>
                <a:ea typeface="+mn-ea"/>
                <a:cs typeface="+mn-cs"/>
              </a:rPr>
              <a:t> professionals are compensated really well according to </a:t>
            </a:r>
            <a:r>
              <a:rPr lang="en-US" sz="1200" kern="1200" dirty="0" err="1">
                <a:solidFill>
                  <a:schemeClr val="tx1"/>
                </a:solidFill>
                <a:effectLst/>
                <a:latin typeface="+mn-lt"/>
                <a:ea typeface="+mn-ea"/>
                <a:cs typeface="+mn-cs"/>
              </a:rPr>
              <a:t>payscale</a:t>
            </a:r>
            <a:r>
              <a:rPr lang="en-US" sz="1200" kern="1200" dirty="0">
                <a:solidFill>
                  <a:schemeClr val="tx1"/>
                </a:solidFill>
                <a:effectLst/>
                <a:latin typeface="+mn-lt"/>
                <a:ea typeface="+mn-ea"/>
                <a:cs typeface="+mn-cs"/>
              </a:rPr>
              <a:t> the average salary for supply chain managers is eighty-four thousand dollars per annum whereas in </a:t>
            </a:r>
            <a:r>
              <a:rPr lang="en-US" sz="1200" kern="1200" dirty="0" err="1">
                <a:solidFill>
                  <a:schemeClr val="tx1"/>
                </a:solidFill>
                <a:effectLst/>
                <a:latin typeface="+mn-lt"/>
                <a:ea typeface="+mn-ea"/>
                <a:cs typeface="+mn-cs"/>
              </a:rPr>
              <a:t>india</a:t>
            </a:r>
            <a:r>
              <a:rPr lang="en-US" sz="1200" kern="1200" dirty="0">
                <a:solidFill>
                  <a:schemeClr val="tx1"/>
                </a:solidFill>
                <a:effectLst/>
                <a:latin typeface="+mn-lt"/>
                <a:ea typeface="+mn-ea"/>
                <a:cs typeface="+mn-cs"/>
              </a:rPr>
              <a:t> the average annual salary is around 8.5 lakhs per annum we hope you enjoyed this video if you did a thumbs up would be really appreciated here's your reminder to subscribe to our channel and click on the bell icon for more on the latest technologies and trends thank you for watching and stay tuned for more from </a:t>
            </a:r>
            <a:r>
              <a:rPr lang="en-US" sz="1200" kern="1200" dirty="0" err="1">
                <a:solidFill>
                  <a:schemeClr val="tx1"/>
                </a:solidFill>
                <a:effectLst/>
                <a:latin typeface="+mn-lt"/>
                <a:ea typeface="+mn-ea"/>
                <a:cs typeface="+mn-cs"/>
              </a:rPr>
              <a:t>simplylearn</a:t>
            </a:r>
            <a:r>
              <a:rPr lang="en-US" sz="1200" kern="1200" dirty="0">
                <a:solidFill>
                  <a:schemeClr val="tx1"/>
                </a:solidFill>
                <a:effectLst/>
                <a:latin typeface="+mn-lt"/>
                <a:ea typeface="+mn-ea"/>
                <a:cs typeface="+mn-cs"/>
              </a:rPr>
              <a:t> [Music] you </a:t>
            </a:r>
          </a:p>
          <a:p>
            <a:pPr rtl="1"/>
            <a:r>
              <a:rPr lang="ar-SY" sz="1200" kern="1200">
                <a:solidFill>
                  <a:schemeClr val="tx1"/>
                </a:solidFill>
                <a:effectLst/>
                <a:latin typeface="+mn-lt"/>
                <a:ea typeface="+mn-ea"/>
                <a:cs typeface="+mn-cs"/>
              </a:rPr>
              <a:t>هذا الشاب شاهد اعلان اصدار الآيفون الجديد آيفون 13 و كل مواصفاته الجذابة  و قرر فورا شراؤه  ولكن موعد الحجز المسبق كان قد فاته و عليه انتظار توفره في المتاجر الالكترونية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و بعد طول انتظاره قرر النزول إلى محلات ابل لشراءه ولكن البائع صرح بان هناك تاخيرا في انتاج الهاتف بسبب عدم كفاءة سلسلة التوريد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زار الشاب عدد من المحلات الأخرى و حصل على نفس النتيجة الهاتف غير متوفر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فزاد اهتمامه بمعرفة ماذا يعني عدم كفاءة سلسلة التوريد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و كيف يمكنه ان يؤثر على انتاج شركة ضخمة مثل ابل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فاستعان بزميلة له تعمل في شركة ابل لتشرح له إدارة سلسلة التوريد و كيف تعطلت هذه السلسلة بسبب ضعف حركة الشحن العالمية</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شرحت له زميلته المفهوم باستخدام شركة ابل كمثال</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عندما تطلب ايفون من متجر ابل يمكنك ملاحظة ان ابل ليست هي من تقوم بتوصيل المنتج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كل الأجهزة الموجودة في ابل ستور أساسا تم تصنيعها في مصانع في الصين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و قبل التصنيع تم استيراد المكونات الأساسية من موردين من جميع انحاء العالم إلى هذا المصنع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وبمجرد تصنيع المنتج يتم شحنه الى مستودعات التخزين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و من ثم الى منزلك بواسطة شركات توصيل مختلفة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هذا يعني ان المواد الأولية و المصنع وشركة التوصيل يتعاونون مع بعضهم حتى يصل إليك الهاتف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ان تواصلهم وتعاونهم هو ما يدعى السبلاي تشين سلسلة التوريد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يسأل الشاب كيف نفذت شركة ابل هذه السلسلة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وكيف يمكن تصميم استراتيجية سلسلة لادرة سلسلة التوريد بحيث لا تتاثر بعوامل خارجية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و كان الرد بان هناك خمس مراحل لبناء إدارة سلسلة التوريد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وهي ما تبنته شركة ابل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المرحلة الأولى تخطيط استراتيجية التشغيل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ابل كان لديها هدف واضح منذ بدايتها و هو تزويد المستخدمين بأفضل أجهزة حاسوبية</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تدقيق وتفحص ابل كل تطبيق قبل اطلاقه على الاب ستور يجعل من أجهزة ابل اكثر امانا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هذه الاستراتيجيات البعيدة المدى كانت من اهم سمات هذه المنظمة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المرحلة التالية المصادر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في هذه المرحلة تطلب ابل الأدوات و المواد من الموردين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وتشحنهم عبر الدول الى المصنع في الصين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مثلا الشاشات من سامسونغ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فوكسكون البطاريات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والمعالجات تصنع و تشحن بواسطة </a:t>
            </a:r>
            <a:r>
              <a:rPr lang="en-US" sz="1200" kern="1200">
                <a:solidFill>
                  <a:schemeClr val="tx1"/>
                </a:solidFill>
                <a:effectLst/>
                <a:latin typeface="+mn-lt"/>
                <a:ea typeface="+mn-ea"/>
                <a:cs typeface="+mn-cs"/>
              </a:rPr>
              <a:t>TSMC </a:t>
            </a:r>
          </a:p>
          <a:p>
            <a:pPr rtl="1"/>
            <a:r>
              <a:rPr lang="ar-SY" sz="1200" kern="1200">
                <a:solidFill>
                  <a:schemeClr val="tx1"/>
                </a:solidFill>
                <a:effectLst/>
                <a:latin typeface="+mn-lt"/>
                <a:ea typeface="+mn-ea"/>
                <a:cs typeface="+mn-cs"/>
              </a:rPr>
              <a:t>ثم المرحل ةالثالثة التصنيع</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في هذه المرحلة تصنع ابل منتجاتها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المصنع في الصين يجمع كل المكونات ويشحنهم الى مستودعات التخزين المتوزعة عبر القارات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المرحلة الرابعة هي التوصيل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تطلب المنتجات اونلاين و تشحن الى باب المنزل من مستودعات التخزين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كما ترسل المستودعات بضائع ممحلات الابل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تدار عملية الشحن كلها بواسطة طرف ثالث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اخر مرحلة هي الاستعادة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تعاد البضائع المعطوبة الى المستودعات ثم الى المصنع لاعادة تصنيعها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احصائيا 97 بالمية من سلسلة توريد ابل تعتمد على مصادر خارجية مما ساعدها ان تكون م نالشركات الرائدة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بسبب ازمة الشحن السابقة في أيام الكورونا عندما تعطلت حركة العالم مما حرم المصانع من المعالجات و زاد طلب الزبائن مما أدى الى تأخر انتاج 10 مليون ايفون 13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4A83C8A9-2E18-4CDE-808C-35A6F74E129F}" type="slidenum">
              <a:rPr lang="en-US" smtClean="0"/>
              <a:t>27</a:t>
            </a:fld>
            <a:endParaRPr lang="en-US" dirty="0"/>
          </a:p>
        </p:txBody>
      </p:sp>
    </p:spTree>
    <p:extLst>
      <p:ext uri="{BB962C8B-B14F-4D97-AF65-F5344CB8AC3E}">
        <p14:creationId xmlns:p14="http://schemas.microsoft.com/office/powerpoint/2010/main" val="16054399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Just-in-Time inventory, commonly referred</a:t>
            </a:r>
          </a:p>
          <a:p>
            <a:r>
              <a:rPr lang="en-US" dirty="0"/>
              <a:t>to as JIT, is an inventory management strategy that aligns raw material delivery to specific</a:t>
            </a:r>
          </a:p>
          <a:p>
            <a:r>
              <a:rPr lang="en-US" dirty="0"/>
              <a:t>production cycles so that materials arrive as production is scheduled, but no sooner. This ensures there is only enough stock to</a:t>
            </a:r>
          </a:p>
          <a:p>
            <a:r>
              <a:rPr lang="en-US" dirty="0"/>
              <a:t>produce what’s needed, when it’s needed, with the goal of achieving high-volume production</a:t>
            </a:r>
          </a:p>
          <a:p>
            <a:r>
              <a:rPr lang="en-US" dirty="0"/>
              <a:t>with minimal inventory on-hand and eliminating waste. A Just-in-Time strategy works well for businesses</a:t>
            </a:r>
          </a:p>
          <a:p>
            <a:r>
              <a:rPr lang="en-US" dirty="0"/>
              <a:t>that use a make-to-order model. However, keeping just enough product on hand</a:t>
            </a:r>
          </a:p>
          <a:p>
            <a:r>
              <a:rPr lang="en-US" dirty="0"/>
              <a:t>means a business may not be able to meet unexpected demand. Therefore, businesses using a just-in-time</a:t>
            </a:r>
          </a:p>
          <a:p>
            <a:r>
              <a:rPr lang="en-US" dirty="0"/>
              <a:t>strategy need to meticulously plan their production processes, fine tune visibility into their</a:t>
            </a:r>
          </a:p>
          <a:p>
            <a:r>
              <a:rPr lang="en-US" dirty="0"/>
              <a:t>supply chain and ensure demand forecasting is accurate. Done successfully, Just-in-Time inventory</a:t>
            </a:r>
          </a:p>
          <a:p>
            <a:r>
              <a:rPr lang="en-US" dirty="0"/>
              <a:t>strategies lower inventory costs, minimize warehouse needs, improve efficiencies, and</a:t>
            </a:r>
          </a:p>
          <a:p>
            <a:r>
              <a:rPr lang="en-US" dirty="0"/>
              <a:t>decrease waste--all of which help to increase business profitability. </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30</a:t>
            </a:fld>
            <a:endParaRPr lang="en-US" dirty="0"/>
          </a:p>
        </p:txBody>
      </p:sp>
    </p:spTree>
    <p:extLst>
      <p:ext uri="{BB962C8B-B14F-4D97-AF65-F5344CB8AC3E}">
        <p14:creationId xmlns:p14="http://schemas.microsoft.com/office/powerpoint/2010/main" val="16561079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ar-SY" sz="1200" kern="1200" dirty="0">
                <a:solidFill>
                  <a:schemeClr val="tx1"/>
                </a:solidFill>
                <a:effectLst/>
                <a:latin typeface="+mn-lt"/>
                <a:ea typeface="+mn-ea"/>
                <a:cs typeface="+mn-cs"/>
              </a:rPr>
              <a:t>المنهجية التالية هي لين او التنحيف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تطبيقها يسمح للمؤسسة بتقليل الهدر في كامل المؤسسة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الهدر هو كل شيء لا يضيف قيمة للعميل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عادة هم ثمانية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العيوب و هي منتجات او خدمات لا ترتقي لمعايير المؤسسة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الإنتاج </a:t>
            </a:r>
            <a:r>
              <a:rPr lang="ar-SY" sz="1200" kern="1200" dirty="0" err="1">
                <a:solidFill>
                  <a:schemeClr val="tx1"/>
                </a:solidFill>
                <a:effectLst/>
                <a:latin typeface="+mn-lt"/>
                <a:ea typeface="+mn-ea"/>
                <a:cs typeface="+mn-cs"/>
              </a:rPr>
              <a:t>الزئد</a:t>
            </a:r>
            <a:r>
              <a:rPr lang="ar-SY" sz="1200" kern="1200" dirty="0">
                <a:solidFill>
                  <a:schemeClr val="tx1"/>
                </a:solidFill>
                <a:effectLst/>
                <a:latin typeface="+mn-lt"/>
                <a:ea typeface="+mn-ea"/>
                <a:cs typeface="+mn-cs"/>
              </a:rPr>
              <a:t>: انتاج كمية اكبر من الطلب مما يخلق الحاجة للمستودعات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الانتظار: الوقت الضائع بين مراحل الإنتاج هو هدر للوقت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المواهب الغير مستغلة: عدم منح موظفين موهوبين الفرصة </a:t>
            </a:r>
            <a:r>
              <a:rPr lang="ar-SY" sz="1200" kern="1200" dirty="0" err="1">
                <a:solidFill>
                  <a:schemeClr val="tx1"/>
                </a:solidFill>
                <a:effectLst/>
                <a:latin typeface="+mn-lt"/>
                <a:ea typeface="+mn-ea"/>
                <a:cs typeface="+mn-cs"/>
              </a:rPr>
              <a:t>لاثراء</a:t>
            </a:r>
            <a:r>
              <a:rPr lang="ar-SY" sz="1200" kern="1200" dirty="0">
                <a:solidFill>
                  <a:schemeClr val="tx1"/>
                </a:solidFill>
                <a:effectLst/>
                <a:latin typeface="+mn-lt"/>
                <a:ea typeface="+mn-ea"/>
                <a:cs typeface="+mn-cs"/>
              </a:rPr>
              <a:t> المؤسسة بخبرتهم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النقل: الغير ضروري للمواد اثناء عمليات الإنتاج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التخزين : تكديس المنتجات يؤدي الى هد في مساحة التخزين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الحركة: الزائدة للموظفين او </a:t>
            </a:r>
            <a:r>
              <a:rPr lang="ar-SY" sz="1200" kern="1200" dirty="0" err="1">
                <a:solidFill>
                  <a:schemeClr val="tx1"/>
                </a:solidFill>
                <a:effectLst/>
                <a:latin typeface="+mn-lt"/>
                <a:ea typeface="+mn-ea"/>
                <a:cs typeface="+mn-cs"/>
              </a:rPr>
              <a:t>الالات</a:t>
            </a:r>
            <a:r>
              <a:rPr lang="ar-SY" sz="1200" kern="1200" dirty="0">
                <a:solidFill>
                  <a:schemeClr val="tx1"/>
                </a:solidFill>
                <a:effectLst/>
                <a:latin typeface="+mn-lt"/>
                <a:ea typeface="+mn-ea"/>
                <a:cs typeface="+mn-cs"/>
              </a:rPr>
              <a:t> </a:t>
            </a:r>
            <a:r>
              <a:rPr lang="ar-SY" sz="1200" kern="1200" dirty="0" err="1">
                <a:solidFill>
                  <a:schemeClr val="tx1"/>
                </a:solidFill>
                <a:effectLst/>
                <a:latin typeface="+mn-lt"/>
                <a:ea typeface="+mn-ea"/>
                <a:cs typeface="+mn-cs"/>
              </a:rPr>
              <a:t>يهدرالوقت</a:t>
            </a:r>
            <a:r>
              <a:rPr lang="ar-SY"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المعالجة المفرطة: عمليات لا تضيف على المنتج ولكنها لا تزال تكلف المؤسسة </a:t>
            </a:r>
            <a:endParaRPr lang="en-US" sz="1200" kern="1200" dirty="0">
              <a:solidFill>
                <a:schemeClr val="tx1"/>
              </a:solidFill>
              <a:effectLst/>
              <a:latin typeface="+mn-lt"/>
              <a:ea typeface="+mn-ea"/>
              <a:cs typeface="+mn-cs"/>
            </a:endParaRPr>
          </a:p>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31</a:t>
            </a:fld>
            <a:endParaRPr lang="en-US" dirty="0"/>
          </a:p>
        </p:txBody>
      </p:sp>
    </p:spTree>
    <p:extLst>
      <p:ext uri="{BB962C8B-B14F-4D97-AF65-F5344CB8AC3E}">
        <p14:creationId xmlns:p14="http://schemas.microsoft.com/office/powerpoint/2010/main" val="16999018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instance, the 2011 earthquake and tsunami in Japan had a significant impact on supply chains around the world. In the global financial crisis of 2007–2009, relying on suppliers in parts of Europe where currencies and interest rates fluctuated greatly exposed many firms to higher costs than anticipated. Throughout 2018 and 2019, the imposition of tariffs by the Trump administration on the importation of various goods and the specter of a “trade war” raised supply chain disruption fears. In recent years, technology has become a significant source of supply chain disruptions, with major disruptions due to failure of cloud-based services and cyberattacks. And of course, as previously discussed, the Covid-19 pandemic has been perhaps the ultimate “black swan” event, resulting in significant, continuing supply chain disruptions</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32</a:t>
            </a:fld>
            <a:endParaRPr lang="en-US" dirty="0"/>
          </a:p>
        </p:txBody>
      </p:sp>
    </p:spTree>
    <p:extLst>
      <p:ext uri="{BB962C8B-B14F-4D97-AF65-F5344CB8AC3E}">
        <p14:creationId xmlns:p14="http://schemas.microsoft.com/office/powerpoint/2010/main" val="610884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33</a:t>
            </a:fld>
            <a:endParaRPr lang="en-US" dirty="0"/>
          </a:p>
        </p:txBody>
      </p:sp>
    </p:spTree>
    <p:extLst>
      <p:ext uri="{BB962C8B-B14F-4D97-AF65-F5344CB8AC3E}">
        <p14:creationId xmlns:p14="http://schemas.microsoft.com/office/powerpoint/2010/main" val="9720665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34</a:t>
            </a:fld>
            <a:endParaRPr lang="en-US" dirty="0"/>
          </a:p>
        </p:txBody>
      </p:sp>
    </p:spTree>
    <p:extLst>
      <p:ext uri="{BB962C8B-B14F-4D97-AF65-F5344CB8AC3E}">
        <p14:creationId xmlns:p14="http://schemas.microsoft.com/office/powerpoint/2010/main" val="26584260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36</a:t>
            </a:fld>
            <a:endParaRPr lang="en-US" dirty="0"/>
          </a:p>
        </p:txBody>
      </p:sp>
    </p:spTree>
    <p:extLst>
      <p:ext uri="{BB962C8B-B14F-4D97-AF65-F5344CB8AC3E}">
        <p14:creationId xmlns:p14="http://schemas.microsoft.com/office/powerpoint/2010/main" val="26140393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42</a:t>
            </a:fld>
            <a:endParaRPr lang="en-US" dirty="0"/>
          </a:p>
        </p:txBody>
      </p:sp>
    </p:spTree>
    <p:extLst>
      <p:ext uri="{BB962C8B-B14F-4D97-AF65-F5344CB8AC3E}">
        <p14:creationId xmlns:p14="http://schemas.microsoft.com/office/powerpoint/2010/main" val="26178683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is the Stock Exchange </a:t>
            </a:r>
          </a:p>
          <a:p>
            <a:r>
              <a:rPr lang="en-US" dirty="0"/>
              <a:t>and how does it work? The Stock Exchange is nothing more </a:t>
            </a:r>
          </a:p>
          <a:p>
            <a:r>
              <a:rPr lang="en-US" dirty="0"/>
              <a:t>than a giant globally network tend to organize the market place where every day </a:t>
            </a:r>
          </a:p>
          <a:p>
            <a:r>
              <a:rPr lang="en-US" dirty="0"/>
              <a:t>huge sums of money are moved back and forth. In total over sixty trillion (60,000,000,000,000) </a:t>
            </a:r>
          </a:p>
          <a:p>
            <a:r>
              <a:rPr lang="en-US" dirty="0"/>
              <a:t>Euros a year are traded. More than the value of all goods and services </a:t>
            </a:r>
          </a:p>
          <a:p>
            <a:r>
              <a:rPr lang="en-US" dirty="0"/>
              <a:t>of the entire world economy. However it's not apples or second hand </a:t>
            </a:r>
          </a:p>
          <a:p>
            <a:r>
              <a:rPr lang="en-US" dirty="0"/>
              <a:t>toothbrushes that are traded on this marketplace. But predominantly securities. Securities are rights to assets, </a:t>
            </a:r>
          </a:p>
          <a:p>
            <a:r>
              <a:rPr lang="en-US" dirty="0"/>
              <a:t>mostly in the form of shares. A share stands for </a:t>
            </a:r>
          </a:p>
          <a:p>
            <a:r>
              <a:rPr lang="en-US" dirty="0"/>
              <a:t>a share in a company. But why are shares traded at all? Well, first and foremost the value of a share </a:t>
            </a:r>
          </a:p>
          <a:p>
            <a:r>
              <a:rPr lang="en-US" dirty="0"/>
              <a:t>relates to the company behind it. If you think the value of </a:t>
            </a:r>
          </a:p>
          <a:p>
            <a:r>
              <a:rPr lang="en-US" dirty="0"/>
              <a:t>a company in terms of a pizza. The bigger the </a:t>
            </a:r>
            <a:r>
              <a:rPr lang="en-US" dirty="0" err="1"/>
              <a:t>overal</a:t>
            </a:r>
            <a:r>
              <a:rPr lang="en-US" dirty="0"/>
              <a:t> size of the pizza, </a:t>
            </a:r>
          </a:p>
          <a:p>
            <a:r>
              <a:rPr lang="en-US" dirty="0"/>
              <a:t>the bigger every piece is. If for example Facebook is able to greatly </a:t>
            </a:r>
          </a:p>
          <a:p>
            <a:r>
              <a:rPr lang="en-US" dirty="0"/>
              <a:t>increase its profits with a new </a:t>
            </a:r>
            <a:r>
              <a:rPr lang="en-US" dirty="0" err="1"/>
              <a:t>buisness</a:t>
            </a:r>
            <a:r>
              <a:rPr lang="en-US" dirty="0"/>
              <a:t> model. The size of the companies pizza will also increase, </a:t>
            </a:r>
          </a:p>
          <a:p>
            <a:r>
              <a:rPr lang="en-US" dirty="0"/>
              <a:t>and as a result so will the value of its shares. This is of course great for the share holders. A share which perhaps used to be worth 38 euros </a:t>
            </a:r>
          </a:p>
          <a:p>
            <a:r>
              <a:rPr lang="en-US" dirty="0"/>
              <a:t>could now be worth a whole 50 euros. When it's sold this represents </a:t>
            </a:r>
          </a:p>
          <a:p>
            <a:r>
              <a:rPr lang="en-US" dirty="0"/>
              <a:t>a profit of twelve euro per share! But what does Facebook gain from this? The company can raise funds by selling </a:t>
            </a:r>
          </a:p>
          <a:p>
            <a:r>
              <a:rPr lang="en-US" dirty="0"/>
              <a:t>the shares and invest or expand it's </a:t>
            </a:r>
            <a:r>
              <a:rPr lang="en-US" dirty="0" err="1"/>
              <a:t>buisness</a:t>
            </a:r>
            <a:r>
              <a:rPr lang="en-US" dirty="0"/>
              <a:t>. Facebook, for example, has earned sixteen billion </a:t>
            </a:r>
          </a:p>
          <a:p>
            <a:r>
              <a:rPr lang="en-US" dirty="0"/>
              <a:t>dollars from it's listing on the Stock Exchange. The trading of shares though, </a:t>
            </a:r>
          </a:p>
          <a:p>
            <a:r>
              <a:rPr lang="en-US" dirty="0"/>
              <a:t>is frequently a game of chance. No one can say which company </a:t>
            </a:r>
          </a:p>
          <a:p>
            <a:r>
              <a:rPr lang="en-US" dirty="0"/>
              <a:t>will preform well and which will not. If a company has a good reputation, </a:t>
            </a:r>
          </a:p>
          <a:p>
            <a:r>
              <a:rPr lang="en-US" dirty="0"/>
              <a:t>investors will back it. A company with a poor reputation or poor </a:t>
            </a:r>
          </a:p>
          <a:p>
            <a:r>
              <a:rPr lang="en-US" dirty="0"/>
              <a:t>performance will have difficulty selling its shares. Unlike a normal market in which goods </a:t>
            </a:r>
          </a:p>
          <a:p>
            <a:r>
              <a:rPr lang="en-US" dirty="0"/>
              <a:t>can be touched and taken home on the Stock Exchange only </a:t>
            </a:r>
          </a:p>
          <a:p>
            <a:r>
              <a:rPr lang="en-US" dirty="0"/>
              <a:t>virtual goods are available. They </a:t>
            </a:r>
            <a:r>
              <a:rPr lang="en-US" dirty="0" err="1"/>
              <a:t>apear</a:t>
            </a:r>
            <a:r>
              <a:rPr lang="en-US" dirty="0"/>
              <a:t> in the form of share prices </a:t>
            </a:r>
          </a:p>
          <a:p>
            <a:r>
              <a:rPr lang="en-US" dirty="0"/>
              <a:t>and tables on monitors. Such </a:t>
            </a:r>
            <a:r>
              <a:rPr lang="en-US" dirty="0" err="1"/>
              <a:t>shareprices</a:t>
            </a:r>
            <a:r>
              <a:rPr lang="en-US" dirty="0"/>
              <a:t> can rise </a:t>
            </a:r>
          </a:p>
          <a:p>
            <a:r>
              <a:rPr lang="en-US" dirty="0"/>
              <a:t>or fall within seconds. Shareholders therefore have to act quickly </a:t>
            </a:r>
          </a:p>
          <a:p>
            <a:r>
              <a:rPr lang="en-US" dirty="0"/>
              <a:t>in order not to miss an opportunity. Even a simple rumor can result in the demand for </a:t>
            </a:r>
          </a:p>
          <a:p>
            <a:r>
              <a:rPr lang="en-US" dirty="0"/>
              <a:t>a share falling fast regardless of the real value of the company. Of course the opposite is also possible. If a particularly large number</a:t>
            </a:r>
          </a:p>
          <a:p>
            <a:r>
              <a:rPr lang="en-US" dirty="0"/>
              <a:t>of people buy weak shares. Because if they see for example </a:t>
            </a:r>
          </a:p>
          <a:p>
            <a:r>
              <a:rPr lang="en-US" dirty="0"/>
              <a:t>great potential behind an idea. Their value will rise as a result. In particular young companies </a:t>
            </a:r>
          </a:p>
          <a:p>
            <a:r>
              <a:rPr lang="en-US" dirty="0"/>
              <a:t>can benefit from this. Even though their sales might be falling, </a:t>
            </a:r>
          </a:p>
          <a:p>
            <a:r>
              <a:rPr lang="en-US" dirty="0"/>
              <a:t>they can generate cash by placing their shares. In the best case scenario this will result in </a:t>
            </a:r>
          </a:p>
          <a:p>
            <a:r>
              <a:rPr lang="en-US" dirty="0"/>
              <a:t>their idea being turned into reality. In the worst case scenario, this will result in a </a:t>
            </a:r>
          </a:p>
          <a:p>
            <a:r>
              <a:rPr lang="en-US" dirty="0"/>
              <a:t>speculative bubble with nothing more than hot air. And as the case with bubbles, </a:t>
            </a:r>
          </a:p>
          <a:p>
            <a:r>
              <a:rPr lang="en-US" dirty="0"/>
              <a:t>at some point, they will burst. The value of Germany's biggest thirty companies </a:t>
            </a:r>
          </a:p>
          <a:p>
            <a:r>
              <a:rPr lang="en-US" dirty="0"/>
              <a:t>is summarized in what is known as the DAX share index. The DAX shows how well or poorly </a:t>
            </a:r>
          </a:p>
          <a:p>
            <a:r>
              <a:rPr lang="en-US" dirty="0"/>
              <a:t>these major companies and there by the economy as a whole </a:t>
            </a:r>
          </a:p>
          <a:p>
            <a:r>
              <a:rPr lang="en-US" dirty="0"/>
              <a:t>are performing at the present time. Stock Exchange is in other countries </a:t>
            </a:r>
          </a:p>
          <a:p>
            <a:r>
              <a:rPr lang="en-US" dirty="0"/>
              <a:t>also have there own indices. And all of these markets together </a:t>
            </a:r>
          </a:p>
          <a:p>
            <a:r>
              <a:rPr lang="en-US" dirty="0"/>
              <a:t>create a globally networked marketplace. </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49</a:t>
            </a:fld>
            <a:endParaRPr lang="en-US" dirty="0"/>
          </a:p>
        </p:txBody>
      </p:sp>
    </p:spTree>
    <p:extLst>
      <p:ext uri="{BB962C8B-B14F-4D97-AF65-F5344CB8AC3E}">
        <p14:creationId xmlns:p14="http://schemas.microsoft.com/office/powerpoint/2010/main" val="16377506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27" name="Footer Placeholder 26"/>
          <p:cNvSpPr>
            <a:spLocks noGrp="1"/>
          </p:cNvSpPr>
          <p:nvPr>
            <p:ph type="ftr" sz="quarter" idx="11"/>
          </p:nvPr>
        </p:nvSpPr>
        <p:spPr>
          <a:xfrm>
            <a:off x="4242545" y="6486976"/>
            <a:ext cx="3706906" cy="365125"/>
          </a:xfrm>
          <a:prstGeom prst="rect">
            <a:avLst/>
          </a:prstGeom>
        </p:spPr>
        <p:txBody>
          <a:bodyPr/>
          <a:lstStyle/>
          <a:p>
            <a:r>
              <a:rPr lang="en-US" dirty="0">
                <a:solidFill>
                  <a:schemeClr val="bg1"/>
                </a:solidFill>
              </a:rPr>
              <a:t>www.midocean.ae</a:t>
            </a:r>
          </a:p>
        </p:txBody>
      </p:sp>
      <p:sp>
        <p:nvSpPr>
          <p:cNvPr id="28" name="Slide Number Placeholder 27"/>
          <p:cNvSpPr>
            <a:spLocks noGrp="1"/>
          </p:cNvSpPr>
          <p:nvPr>
            <p:ph type="sldNum" sz="quarter" idx="12"/>
          </p:nvPr>
        </p:nvSpPr>
        <p:spPr>
          <a:xfrm>
            <a:off x="8095129" y="6486976"/>
            <a:ext cx="3908183" cy="365125"/>
          </a:xfrm>
          <a:prstGeom prst="rect">
            <a:avLst/>
          </a:prstGeom>
        </p:spPr>
        <p:txBody>
          <a:bodyPr/>
          <a:lstStyle/>
          <a:p>
            <a:r>
              <a:rPr lang="en-US" dirty="0"/>
              <a:t>MGM331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8" name="Footer Placeholder 7"/>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9" name="Slide Number Placeholder 8"/>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3" name="Footer Placeholder 2"/>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4" name="Slide Number Placeholder 3"/>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954032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3206933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8750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7539771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8" name="Footer Placeholder 7"/>
          <p:cNvSpPr>
            <a:spLocks noGrp="1"/>
          </p:cNvSpPr>
          <p:nvPr>
            <p:ph type="ftr" sz="quarter" idx="11"/>
          </p:nvPr>
        </p:nvSpPr>
        <p:spPr/>
        <p:txBody>
          <a:bodyPr/>
          <a:lstStyle/>
          <a:p>
            <a:r>
              <a:rPr lang="en-US" dirty="0"/>
              <a:t>www.midocean.ae</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55912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4" name="Footer Placeholder 3"/>
          <p:cNvSpPr>
            <a:spLocks noGrp="1"/>
          </p:cNvSpPr>
          <p:nvPr>
            <p:ph type="ftr" sz="quarter" idx="11"/>
          </p:nvPr>
        </p:nvSpPr>
        <p:spPr/>
        <p:txBody>
          <a:bodyPr/>
          <a:lstStyle/>
          <a:p>
            <a:r>
              <a:rPr lang="en-US" dirty="0"/>
              <a:t>www.midocean.ae</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9140778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3" name="Footer Placeholder 2"/>
          <p:cNvSpPr>
            <a:spLocks noGrp="1"/>
          </p:cNvSpPr>
          <p:nvPr>
            <p:ph type="ftr" sz="quarter" idx="11"/>
          </p:nvPr>
        </p:nvSpPr>
        <p:spPr/>
        <p:txBody>
          <a:bodyPr/>
          <a:lstStyle/>
          <a:p>
            <a:r>
              <a:rPr lang="en-US" dirty="0"/>
              <a:t>www.midocean.ae</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403628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987852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553214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9795712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213756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7734162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79518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8455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5996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92699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98699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4901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Graphic 21">
            <a:extLst>
              <a:ext uri="{FF2B5EF4-FFF2-40B4-BE49-F238E27FC236}">
                <a16:creationId xmlns:a16="http://schemas.microsoft.com/office/drawing/2014/main" id="{4921FC31-4AA0-42ED-A460-3020C103B4EB}"/>
              </a:ext>
            </a:extLst>
          </p:cNvPr>
          <p:cNvPicPr>
            <a:picLocks noChangeAspect="1"/>
          </p:cNvPicPr>
          <p:nvPr userDrawn="1"/>
        </p:nvPicPr>
        <p:blipFill rotWithShape="1">
          <a:blip r:embed="rId1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336390476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2.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8.png"/><Relationship Id="rId4" Type="http://schemas.openxmlformats.org/officeDocument/2006/relationships/notesSlide" Target="../notesSlides/notesSlide3.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10.png"/><Relationship Id="rId4"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11.png"/><Relationship Id="rId4" Type="http://schemas.openxmlformats.org/officeDocument/2006/relationships/notesSlide" Target="../notesSlides/notesSlide6.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p4"/><Relationship Id="rId1" Type="http://schemas.microsoft.com/office/2007/relationships/media" Target="../media/media5.mp4"/><Relationship Id="rId5" Type="http://schemas.openxmlformats.org/officeDocument/2006/relationships/image" Target="../media/image12.png"/><Relationship Id="rId4" Type="http://schemas.openxmlformats.org/officeDocument/2006/relationships/notesSlide" Target="../notesSlides/notesSlide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6.mp4"/><Relationship Id="rId1" Type="http://schemas.openxmlformats.org/officeDocument/2006/relationships/video" Target="NULL" TargetMode="External"/><Relationship Id="rId5" Type="http://schemas.openxmlformats.org/officeDocument/2006/relationships/image" Target="../media/image28.png"/><Relationship Id="rId4" Type="http://schemas.openxmlformats.org/officeDocument/2006/relationships/notesSlide" Target="../notesSlides/notesSlide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7.mp4"/><Relationship Id="rId1" Type="http://schemas.microsoft.com/office/2007/relationships/media" Target="../media/media7.mp4"/><Relationship Id="rId5" Type="http://schemas.openxmlformats.org/officeDocument/2006/relationships/image" Target="../media/image30.png"/><Relationship Id="rId4" Type="http://schemas.openxmlformats.org/officeDocument/2006/relationships/notesSlide" Target="../notesSlides/notesSlide9.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8.mp4"/><Relationship Id="rId1" Type="http://schemas.microsoft.com/office/2007/relationships/media" Target="../media/media8.mp4"/><Relationship Id="rId5" Type="http://schemas.openxmlformats.org/officeDocument/2006/relationships/image" Target="../media/image31.png"/><Relationship Id="rId4" Type="http://schemas.openxmlformats.org/officeDocument/2006/relationships/notesSlide" Target="../notesSlides/notesSlide1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9.mp4"/><Relationship Id="rId1" Type="http://schemas.openxmlformats.org/officeDocument/2006/relationships/video" Target="NULL" TargetMode="External"/><Relationship Id="rId5" Type="http://schemas.openxmlformats.org/officeDocument/2006/relationships/image" Target="../media/image41.png"/><Relationship Id="rId4" Type="http://schemas.openxmlformats.org/officeDocument/2006/relationships/notesSlide" Target="../notesSlides/notesSlide1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email">
            <a:extLst>
              <a:ext uri="{28A0092B-C50C-407E-A947-70E740481C1C}">
                <a14:useLocalDpi xmlns:a14="http://schemas.microsoft.com/office/drawing/2010/main"/>
              </a:ext>
            </a:extLst>
          </a:blip>
          <a:srcRect/>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10</a:t>
            </a:r>
          </a:p>
        </p:txBody>
      </p:sp>
      <p:sp>
        <p:nvSpPr>
          <p:cNvPr id="11" name="TextBox 10"/>
          <p:cNvSpPr txBox="1"/>
          <p:nvPr/>
        </p:nvSpPr>
        <p:spPr>
          <a:xfrm>
            <a:off x="6311231" y="4802552"/>
            <a:ext cx="5406141" cy="707886"/>
          </a:xfrm>
          <a:prstGeom prst="rect">
            <a:avLst/>
          </a:prstGeom>
          <a:noFill/>
        </p:spPr>
        <p:txBody>
          <a:bodyPr wrap="square" rtlCol="0">
            <a:spAutoFit/>
          </a:bodyPr>
          <a:lstStyle/>
          <a:p>
            <a:pPr lvl="0">
              <a:defRPr/>
            </a:pPr>
            <a:r>
              <a:rPr lang="en-US" sz="2000" b="1" dirty="0">
                <a:solidFill>
                  <a:prstClr val="black"/>
                </a:solidFill>
                <a:latin typeface="Times New Roman" panose="02020603050405020304" pitchFamily="18" charset="0"/>
                <a:cs typeface="Times New Roman" panose="02020603050405020304" pitchFamily="18" charset="0"/>
              </a:rPr>
              <a:t>IT392</a:t>
            </a: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B2B E-commerce</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Eng. Youssef Ntefeh</a:t>
            </a: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38075C5F-E6B9-4298-A219-2725AAFD0E44}"/>
              </a:ext>
            </a:extLst>
          </p:cNvPr>
          <p:cNvSpPr txBox="1"/>
          <p:nvPr/>
        </p:nvSpPr>
        <p:spPr>
          <a:xfrm>
            <a:off x="6271884" y="3078098"/>
            <a:ext cx="6292251" cy="769441"/>
          </a:xfrm>
          <a:prstGeom prst="rect">
            <a:avLst/>
          </a:prstGeom>
          <a:noFill/>
        </p:spPr>
        <p:txBody>
          <a:bodyPr wrap="square" rtlCol="0">
            <a:spAutoFit/>
          </a:bodyPr>
          <a:lstStyle/>
          <a:p>
            <a:pPr lvl="0">
              <a:defRPr/>
            </a:pPr>
            <a:r>
              <a:rPr lang="en-US" sz="4400" b="1" dirty="0">
                <a:solidFill>
                  <a:srgbClr val="00B0F0"/>
                </a:solidFill>
                <a:latin typeface="Times New Roman" panose="02020603050405020304" pitchFamily="18" charset="0"/>
                <a:cs typeface="Times New Roman" panose="02020603050405020304" pitchFamily="18" charset="0"/>
              </a:rPr>
              <a:t>Electronic Commerce</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5468B-2FAE-4694-8390-ED9C05060D0D}"/>
              </a:ext>
            </a:extLst>
          </p:cNvPr>
          <p:cNvSpPr>
            <a:spLocks noGrp="1"/>
          </p:cNvSpPr>
          <p:nvPr>
            <p:ph type="title"/>
          </p:nvPr>
        </p:nvSpPr>
        <p:spPr/>
        <p:txBody>
          <a:bodyPr/>
          <a:lstStyle/>
          <a:p>
            <a:r>
              <a:rPr lang="en-US" dirty="0"/>
              <a:t>Chapter 10</a:t>
            </a:r>
            <a:endParaRPr lang="ar-SY" dirty="0"/>
          </a:p>
        </p:txBody>
      </p:sp>
      <p:sp>
        <p:nvSpPr>
          <p:cNvPr id="3" name="Content Placeholder 2">
            <a:extLst>
              <a:ext uri="{FF2B5EF4-FFF2-40B4-BE49-F238E27FC236}">
                <a16:creationId xmlns:a16="http://schemas.microsoft.com/office/drawing/2014/main" id="{9ED8FC6E-B6EE-4544-A1C1-6A2CD239AD66}"/>
              </a:ext>
            </a:extLst>
          </p:cNvPr>
          <p:cNvSpPr>
            <a:spLocks noGrp="1"/>
          </p:cNvSpPr>
          <p:nvPr>
            <p:ph idx="1"/>
          </p:nvPr>
        </p:nvSpPr>
        <p:spPr/>
        <p:txBody>
          <a:bodyPr>
            <a:normAutofit fontScale="92500" lnSpcReduction="10000"/>
          </a:bodyPr>
          <a:lstStyle/>
          <a:p>
            <a:r>
              <a:rPr lang="en-US" dirty="0"/>
              <a:t> What many businesses have learned in the last decade is that supply chains can strengthen or weaken a company, depending on a number of factors related to supply chain efficiency such as community engagement, labor relations, environmental protection, and sustainability. </a:t>
            </a:r>
          </a:p>
          <a:p>
            <a:r>
              <a:rPr lang="en-US" dirty="0"/>
              <a:t>Many believe that all of these related factors are important to a firm’s long-term profitability. </a:t>
            </a:r>
          </a:p>
          <a:p>
            <a:r>
              <a:rPr lang="en-US" dirty="0"/>
              <a:t> Executives at firms large and small are coming to realize that they are competing not just with other firms but with those firms’ supply chains as well. </a:t>
            </a:r>
          </a:p>
        </p:txBody>
      </p:sp>
    </p:spTree>
    <p:extLst>
      <p:ext uri="{BB962C8B-B14F-4D97-AF65-F5344CB8AC3E}">
        <p14:creationId xmlns:p14="http://schemas.microsoft.com/office/powerpoint/2010/main" val="10382244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5468B-2FAE-4694-8390-ED9C05060D0D}"/>
              </a:ext>
            </a:extLst>
          </p:cNvPr>
          <p:cNvSpPr>
            <a:spLocks noGrp="1"/>
          </p:cNvSpPr>
          <p:nvPr>
            <p:ph type="title"/>
          </p:nvPr>
        </p:nvSpPr>
        <p:spPr/>
        <p:txBody>
          <a:bodyPr/>
          <a:lstStyle/>
          <a:p>
            <a:r>
              <a:rPr lang="en-US" dirty="0"/>
              <a:t>Chapter 10</a:t>
            </a:r>
            <a:endParaRPr lang="ar-SY" dirty="0"/>
          </a:p>
        </p:txBody>
      </p:sp>
      <p:sp>
        <p:nvSpPr>
          <p:cNvPr id="3" name="Content Placeholder 2">
            <a:extLst>
              <a:ext uri="{FF2B5EF4-FFF2-40B4-BE49-F238E27FC236}">
                <a16:creationId xmlns:a16="http://schemas.microsoft.com/office/drawing/2014/main" id="{9ED8FC6E-B6EE-4544-A1C1-6A2CD239AD66}"/>
              </a:ext>
            </a:extLst>
          </p:cNvPr>
          <p:cNvSpPr>
            <a:spLocks noGrp="1"/>
          </p:cNvSpPr>
          <p:nvPr>
            <p:ph idx="1"/>
          </p:nvPr>
        </p:nvSpPr>
        <p:spPr/>
        <p:txBody>
          <a:bodyPr>
            <a:normAutofit/>
          </a:bodyPr>
          <a:lstStyle/>
          <a:p>
            <a:r>
              <a:rPr lang="en-US" dirty="0"/>
              <a:t>Supply chain competition refers to the fact that in some industries, firms are able to differentiate their product or pricing, and achieve a competitive advantage, due to superior supply chain management.</a:t>
            </a:r>
          </a:p>
          <a:p>
            <a:r>
              <a:rPr lang="en-US" dirty="0"/>
              <a:t>Arguably, firms with superior supply chains can produce better products, more quickly, and at a lower cost than those with simply adequate supply chains.</a:t>
            </a:r>
            <a:endParaRPr lang="ar-SY" dirty="0"/>
          </a:p>
        </p:txBody>
      </p:sp>
    </p:spTree>
    <p:extLst>
      <p:ext uri="{BB962C8B-B14F-4D97-AF65-F5344CB8AC3E}">
        <p14:creationId xmlns:p14="http://schemas.microsoft.com/office/powerpoint/2010/main" val="42444553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75416-882A-4A40-B14C-7251FC817AE4}"/>
              </a:ext>
            </a:extLst>
          </p:cNvPr>
          <p:cNvSpPr>
            <a:spLocks noGrp="1"/>
          </p:cNvSpPr>
          <p:nvPr>
            <p:ph type="title"/>
          </p:nvPr>
        </p:nvSpPr>
        <p:spPr/>
        <p:txBody>
          <a:bodyPr/>
          <a:lstStyle/>
          <a:p>
            <a:r>
              <a:rPr lang="en-US" dirty="0"/>
              <a:t>Chapter 10</a:t>
            </a:r>
            <a:endParaRPr lang="ar-SY" dirty="0"/>
          </a:p>
        </p:txBody>
      </p:sp>
      <p:sp>
        <p:nvSpPr>
          <p:cNvPr id="3" name="Content Placeholder 2">
            <a:extLst>
              <a:ext uri="{FF2B5EF4-FFF2-40B4-BE49-F238E27FC236}">
                <a16:creationId xmlns:a16="http://schemas.microsoft.com/office/drawing/2014/main" id="{5ACF7B63-A4D2-4B07-96E5-32E13B52425E}"/>
              </a:ext>
            </a:extLst>
          </p:cNvPr>
          <p:cNvSpPr>
            <a:spLocks noGrp="1"/>
          </p:cNvSpPr>
          <p:nvPr>
            <p:ph idx="1"/>
          </p:nvPr>
        </p:nvSpPr>
        <p:spPr/>
        <p:txBody>
          <a:bodyPr>
            <a:normAutofit fontScale="85000" lnSpcReduction="10000"/>
          </a:bodyPr>
          <a:lstStyle/>
          <a:p>
            <a:r>
              <a:rPr lang="en-US" dirty="0"/>
              <a:t>In this chapter, we examine some major B2B e-commerce themes: procurement and supply chain management. </a:t>
            </a:r>
          </a:p>
          <a:p>
            <a:r>
              <a:rPr lang="en-US" dirty="0"/>
              <a:t>In first Section we provide an overview of B2B e-commerce. </a:t>
            </a:r>
          </a:p>
          <a:p>
            <a:r>
              <a:rPr lang="en-US" dirty="0"/>
              <a:t>In second Section we look more closely at the procurement process and supply chains.</a:t>
            </a:r>
          </a:p>
          <a:p>
            <a:r>
              <a:rPr lang="en-US" dirty="0"/>
              <a:t>In third Section we place B2B e-commerce in the context of trends in procurement and supply chain management, and describe changes in B2B marketing environment due to e-commerce. </a:t>
            </a:r>
          </a:p>
          <a:p>
            <a:r>
              <a:rPr lang="en-US" dirty="0"/>
              <a:t>The final  section of this chapter describe B2B e-commerce marketplaces.</a:t>
            </a:r>
          </a:p>
        </p:txBody>
      </p:sp>
    </p:spTree>
    <p:extLst>
      <p:ext uri="{BB962C8B-B14F-4D97-AF65-F5344CB8AC3E}">
        <p14:creationId xmlns:p14="http://schemas.microsoft.com/office/powerpoint/2010/main" val="3295608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E800D-EABA-4EE0-80FF-7B56C53925AB}"/>
              </a:ext>
            </a:extLst>
          </p:cNvPr>
          <p:cNvSpPr>
            <a:spLocks noGrp="1"/>
          </p:cNvSpPr>
          <p:nvPr>
            <p:ph type="title"/>
          </p:nvPr>
        </p:nvSpPr>
        <p:spPr/>
        <p:txBody>
          <a:bodyPr/>
          <a:lstStyle/>
          <a:p>
            <a:r>
              <a:rPr lang="en-US" dirty="0"/>
              <a:t>Learning Objectives</a:t>
            </a:r>
            <a:endParaRPr lang="ar-SY" dirty="0"/>
          </a:p>
        </p:txBody>
      </p:sp>
      <p:sp>
        <p:nvSpPr>
          <p:cNvPr id="3" name="Content Placeholder 2">
            <a:extLst>
              <a:ext uri="{FF2B5EF4-FFF2-40B4-BE49-F238E27FC236}">
                <a16:creationId xmlns:a16="http://schemas.microsoft.com/office/drawing/2014/main" id="{6E874E4C-5B52-420C-A18A-2EBAEF27F2DF}"/>
              </a:ext>
            </a:extLst>
          </p:cNvPr>
          <p:cNvSpPr>
            <a:spLocks noGrp="1"/>
          </p:cNvSpPr>
          <p:nvPr>
            <p:ph idx="1"/>
          </p:nvPr>
        </p:nvSpPr>
        <p:spPr/>
        <p:txBody>
          <a:bodyPr>
            <a:normAutofit/>
          </a:bodyPr>
          <a:lstStyle/>
          <a:p>
            <a:r>
              <a:rPr lang="en-US" dirty="0"/>
              <a:t>Discuss the evolution and growth of B2B e-commerce, as well as its potential benefits and challenges.</a:t>
            </a:r>
          </a:p>
          <a:p>
            <a:r>
              <a:rPr lang="en-US" dirty="0"/>
              <a:t>Understand how procurement and supply chains relate to B2B e-commerce.</a:t>
            </a:r>
          </a:p>
          <a:p>
            <a:r>
              <a:rPr lang="en-US" b="1" dirty="0"/>
              <a:t> </a:t>
            </a:r>
            <a:r>
              <a:rPr lang="en-US" dirty="0"/>
              <a:t>Identify major trends in supply chain management.</a:t>
            </a:r>
          </a:p>
          <a:p>
            <a:r>
              <a:rPr lang="en-US" b="1" dirty="0"/>
              <a:t> </a:t>
            </a:r>
            <a:r>
              <a:rPr lang="en-US" dirty="0"/>
              <a:t>Understand the different characteristics and types of B2B e-commerce marketplaces.</a:t>
            </a:r>
          </a:p>
        </p:txBody>
      </p:sp>
    </p:spTree>
    <p:extLst>
      <p:ext uri="{BB962C8B-B14F-4D97-AF65-F5344CB8AC3E}">
        <p14:creationId xmlns:p14="http://schemas.microsoft.com/office/powerpoint/2010/main" val="42448761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a:extLst>
              <a:ext uri="{FF2B5EF4-FFF2-40B4-BE49-F238E27FC236}">
                <a16:creationId xmlns:a16="http://schemas.microsoft.com/office/drawing/2014/main" id="{EB6A4327-8AB4-47DD-8779-06ABD1DB95BE}"/>
              </a:ext>
            </a:extLst>
          </p:cNvPr>
          <p:cNvSpPr/>
          <p:nvPr/>
        </p:nvSpPr>
        <p:spPr>
          <a:xfrm>
            <a:off x="355599" y="1526257"/>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4" name="Freeform: Shape 3">
            <a:extLst>
              <a:ext uri="{FF2B5EF4-FFF2-40B4-BE49-F238E27FC236}">
                <a16:creationId xmlns:a16="http://schemas.microsoft.com/office/drawing/2014/main" id="{6D8E81B2-2A46-444C-94B0-80013001DF14}"/>
              </a:ext>
            </a:extLst>
          </p:cNvPr>
          <p:cNvSpPr/>
          <p:nvPr/>
        </p:nvSpPr>
        <p:spPr>
          <a:xfrm>
            <a:off x="355598" y="1526257"/>
            <a:ext cx="1845579" cy="4618285"/>
          </a:xfrm>
          <a:custGeom>
            <a:avLst/>
            <a:gdLst>
              <a:gd name="connsiteX0" fmla="*/ 0 w 1716816"/>
              <a:gd name="connsiteY0" fmla="*/ 0 h 4618285"/>
              <a:gd name="connsiteX1" fmla="*/ 1716816 w 1716816"/>
              <a:gd name="connsiteY1" fmla="*/ 0 h 4618285"/>
              <a:gd name="connsiteX2" fmla="*/ 1716816 w 1716816"/>
              <a:gd name="connsiteY2" fmla="*/ 4618285 h 4618285"/>
              <a:gd name="connsiteX3" fmla="*/ 0 w 1716816"/>
              <a:gd name="connsiteY3" fmla="*/ 4618285 h 4618285"/>
              <a:gd name="connsiteX4" fmla="*/ 0 w 1716816"/>
              <a:gd name="connsiteY4" fmla="*/ 0 h 4618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6816" h="4618285">
                <a:moveTo>
                  <a:pt x="0" y="0"/>
                </a:moveTo>
                <a:lnTo>
                  <a:pt x="1716816" y="0"/>
                </a:lnTo>
                <a:lnTo>
                  <a:pt x="1716816" y="4618285"/>
                </a:lnTo>
                <a:lnTo>
                  <a:pt x="0" y="461828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marL="0" lvl="0" indent="0" algn="l" defTabSz="933450" rtl="0">
              <a:lnSpc>
                <a:spcPct val="90000"/>
              </a:lnSpc>
              <a:spcBef>
                <a:spcPct val="0"/>
              </a:spcBef>
              <a:spcAft>
                <a:spcPct val="35000"/>
              </a:spcAft>
              <a:buNone/>
            </a:pPr>
            <a:endParaRPr lang="en-US" sz="2400" kern="1200" dirty="0"/>
          </a:p>
          <a:p>
            <a:pPr marL="0" lvl="0" indent="0" algn="l" defTabSz="933450" rtl="0">
              <a:lnSpc>
                <a:spcPct val="90000"/>
              </a:lnSpc>
              <a:spcBef>
                <a:spcPct val="0"/>
              </a:spcBef>
              <a:spcAft>
                <a:spcPct val="35000"/>
              </a:spcAft>
              <a:buNone/>
            </a:pPr>
            <a:endParaRPr lang="en-US" sz="2400" kern="1200" dirty="0"/>
          </a:p>
          <a:p>
            <a:pPr marL="0" lvl="0" indent="0" algn="l" defTabSz="933450" rtl="0">
              <a:lnSpc>
                <a:spcPct val="90000"/>
              </a:lnSpc>
              <a:spcBef>
                <a:spcPct val="0"/>
              </a:spcBef>
              <a:spcAft>
                <a:spcPct val="35000"/>
              </a:spcAft>
              <a:buNone/>
            </a:pPr>
            <a:endParaRPr lang="en-US" sz="2400" b="1" kern="1200" dirty="0"/>
          </a:p>
          <a:p>
            <a:pPr marL="0" lvl="0" indent="0" algn="l" defTabSz="933450" rtl="0">
              <a:lnSpc>
                <a:spcPct val="90000"/>
              </a:lnSpc>
              <a:spcBef>
                <a:spcPct val="0"/>
              </a:spcBef>
              <a:spcAft>
                <a:spcPct val="35000"/>
              </a:spcAft>
              <a:buNone/>
            </a:pPr>
            <a:endParaRPr lang="en-US" sz="2400" b="1" dirty="0"/>
          </a:p>
          <a:p>
            <a:pPr marL="0" lvl="0" indent="0" algn="l" defTabSz="933450" rtl="0">
              <a:lnSpc>
                <a:spcPct val="90000"/>
              </a:lnSpc>
              <a:spcBef>
                <a:spcPct val="0"/>
              </a:spcBef>
              <a:spcAft>
                <a:spcPct val="35000"/>
              </a:spcAft>
              <a:buNone/>
            </a:pPr>
            <a:r>
              <a:rPr lang="en-US" sz="2400" b="1" kern="1200" dirty="0"/>
              <a:t>Chapter 10:</a:t>
            </a:r>
          </a:p>
          <a:p>
            <a:pPr marL="0" lvl="0" indent="0" algn="l" defTabSz="933450" rtl="0">
              <a:lnSpc>
                <a:spcPct val="90000"/>
              </a:lnSpc>
              <a:spcBef>
                <a:spcPct val="0"/>
              </a:spcBef>
              <a:spcAft>
                <a:spcPct val="35000"/>
              </a:spcAft>
              <a:buNone/>
            </a:pPr>
            <a:r>
              <a:rPr lang="en-US" sz="2400" b="1" kern="1200" dirty="0"/>
              <a:t>B2B</a:t>
            </a:r>
            <a:br>
              <a:rPr lang="en-US" sz="2400" b="1" kern="1200" dirty="0"/>
            </a:br>
            <a:r>
              <a:rPr lang="en-US" sz="2400" b="1" kern="1200" dirty="0"/>
              <a:t>E-commerce</a:t>
            </a:r>
          </a:p>
        </p:txBody>
      </p:sp>
      <p:sp>
        <p:nvSpPr>
          <p:cNvPr id="5" name="Freeform: Shape 4">
            <a:extLst>
              <a:ext uri="{FF2B5EF4-FFF2-40B4-BE49-F238E27FC236}">
                <a16:creationId xmlns:a16="http://schemas.microsoft.com/office/drawing/2014/main" id="{11DCCC98-B83E-4EAF-8684-B891BB166577}"/>
              </a:ext>
            </a:extLst>
          </p:cNvPr>
          <p:cNvSpPr/>
          <p:nvPr/>
        </p:nvSpPr>
        <p:spPr>
          <a:xfrm>
            <a:off x="2201177" y="1580546"/>
            <a:ext cx="4846320" cy="1085793"/>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An Overview of B2B E-commerce</a:t>
            </a:r>
          </a:p>
        </p:txBody>
      </p:sp>
      <p:sp>
        <p:nvSpPr>
          <p:cNvPr id="6" name="Freeform: Shape 5">
            <a:extLst>
              <a:ext uri="{FF2B5EF4-FFF2-40B4-BE49-F238E27FC236}">
                <a16:creationId xmlns:a16="http://schemas.microsoft.com/office/drawing/2014/main" id="{2BB2305B-35CC-4F69-A2AC-88F5882DC5BB}"/>
              </a:ext>
            </a:extLst>
          </p:cNvPr>
          <p:cNvSpPr/>
          <p:nvPr/>
        </p:nvSpPr>
        <p:spPr>
          <a:xfrm>
            <a:off x="7061956" y="1580546"/>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Basic Definitions </a:t>
            </a:r>
          </a:p>
        </p:txBody>
      </p:sp>
      <p:sp>
        <p:nvSpPr>
          <p:cNvPr id="8" name="Straight Connector 7">
            <a:extLst>
              <a:ext uri="{FF2B5EF4-FFF2-40B4-BE49-F238E27FC236}">
                <a16:creationId xmlns:a16="http://schemas.microsoft.com/office/drawing/2014/main" id="{68235BEE-708F-46EC-AAC4-B49619706A41}"/>
              </a:ext>
            </a:extLst>
          </p:cNvPr>
          <p:cNvSpPr/>
          <p:nvPr/>
        </p:nvSpPr>
        <p:spPr>
          <a:xfrm>
            <a:off x="6933196" y="1942124"/>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 name="Freeform: Shape 8">
            <a:extLst>
              <a:ext uri="{FF2B5EF4-FFF2-40B4-BE49-F238E27FC236}">
                <a16:creationId xmlns:a16="http://schemas.microsoft.com/office/drawing/2014/main" id="{CF125A7B-CD9E-4EF9-9DCE-BA41B9EB64E0}"/>
              </a:ext>
            </a:extLst>
          </p:cNvPr>
          <p:cNvSpPr/>
          <p:nvPr/>
        </p:nvSpPr>
        <p:spPr>
          <a:xfrm>
            <a:off x="7061956" y="1942124"/>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Major Trends in B2B E-commerce 2022–2023</a:t>
            </a:r>
          </a:p>
        </p:txBody>
      </p:sp>
      <p:sp>
        <p:nvSpPr>
          <p:cNvPr id="10" name="Straight Connector 9">
            <a:extLst>
              <a:ext uri="{FF2B5EF4-FFF2-40B4-BE49-F238E27FC236}">
                <a16:creationId xmlns:a16="http://schemas.microsoft.com/office/drawing/2014/main" id="{0FCF8564-A557-49F5-85FC-1D983AFAB6B9}"/>
              </a:ext>
            </a:extLst>
          </p:cNvPr>
          <p:cNvSpPr/>
          <p:nvPr/>
        </p:nvSpPr>
        <p:spPr>
          <a:xfrm>
            <a:off x="6933196" y="2303702"/>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1" name="Freeform: Shape 10">
            <a:extLst>
              <a:ext uri="{FF2B5EF4-FFF2-40B4-BE49-F238E27FC236}">
                <a16:creationId xmlns:a16="http://schemas.microsoft.com/office/drawing/2014/main" id="{EE97B36E-1A40-437A-8B15-8DB3724057FE}"/>
              </a:ext>
            </a:extLst>
          </p:cNvPr>
          <p:cNvSpPr/>
          <p:nvPr/>
        </p:nvSpPr>
        <p:spPr>
          <a:xfrm>
            <a:off x="7061956" y="2303702"/>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Potential Benefits and Challenges of B2B E-commerce</a:t>
            </a:r>
          </a:p>
        </p:txBody>
      </p:sp>
      <p:sp>
        <p:nvSpPr>
          <p:cNvPr id="12" name="Straight Connector 11">
            <a:extLst>
              <a:ext uri="{FF2B5EF4-FFF2-40B4-BE49-F238E27FC236}">
                <a16:creationId xmlns:a16="http://schemas.microsoft.com/office/drawing/2014/main" id="{B23755F8-0EB1-4A45-94B2-020E375A29CA}"/>
              </a:ext>
            </a:extLst>
          </p:cNvPr>
          <p:cNvSpPr/>
          <p:nvPr/>
        </p:nvSpPr>
        <p:spPr>
          <a:xfrm>
            <a:off x="2072415" y="2628240"/>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3" name="Freeform: Shape 12">
            <a:extLst>
              <a:ext uri="{FF2B5EF4-FFF2-40B4-BE49-F238E27FC236}">
                <a16:creationId xmlns:a16="http://schemas.microsoft.com/office/drawing/2014/main" id="{A663DEED-FC56-4335-B692-AFFA07A7DA54}"/>
              </a:ext>
            </a:extLst>
          </p:cNvPr>
          <p:cNvSpPr/>
          <p:nvPr/>
        </p:nvSpPr>
        <p:spPr>
          <a:xfrm>
            <a:off x="2201177" y="2653954"/>
            <a:ext cx="4846320" cy="746068"/>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The Procurement Process and Supply Chains</a:t>
            </a:r>
          </a:p>
        </p:txBody>
      </p:sp>
      <p:sp>
        <p:nvSpPr>
          <p:cNvPr id="14" name="Freeform: Shape 13">
            <a:extLst>
              <a:ext uri="{FF2B5EF4-FFF2-40B4-BE49-F238E27FC236}">
                <a16:creationId xmlns:a16="http://schemas.microsoft.com/office/drawing/2014/main" id="{84FF7242-DFE8-47B5-A774-C378C25DD1DD}"/>
              </a:ext>
            </a:extLst>
          </p:cNvPr>
          <p:cNvSpPr/>
          <p:nvPr/>
        </p:nvSpPr>
        <p:spPr>
          <a:xfrm>
            <a:off x="7061956" y="2720629"/>
            <a:ext cx="4480560" cy="542896"/>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Steps in The Procurement Process</a:t>
            </a:r>
          </a:p>
        </p:txBody>
      </p:sp>
      <p:sp>
        <p:nvSpPr>
          <p:cNvPr id="15" name="Straight Connector 14">
            <a:extLst>
              <a:ext uri="{FF2B5EF4-FFF2-40B4-BE49-F238E27FC236}">
                <a16:creationId xmlns:a16="http://schemas.microsoft.com/office/drawing/2014/main" id="{B7F2224E-5395-4ADE-B442-1D0ACDBA9487}"/>
              </a:ext>
            </a:extLst>
          </p:cNvPr>
          <p:cNvSpPr/>
          <p:nvPr/>
        </p:nvSpPr>
        <p:spPr>
          <a:xfrm>
            <a:off x="6933196" y="3060326"/>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C4D60A75-E762-4F75-92A6-43D44DD40B04}"/>
              </a:ext>
            </a:extLst>
          </p:cNvPr>
          <p:cNvSpPr/>
          <p:nvPr/>
        </p:nvSpPr>
        <p:spPr>
          <a:xfrm>
            <a:off x="7061956" y="3111126"/>
            <a:ext cx="4480560" cy="403194"/>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Types of Procurement </a:t>
            </a:r>
          </a:p>
        </p:txBody>
      </p:sp>
      <p:sp>
        <p:nvSpPr>
          <p:cNvPr id="17" name="Straight Connector 16">
            <a:extLst>
              <a:ext uri="{FF2B5EF4-FFF2-40B4-BE49-F238E27FC236}">
                <a16:creationId xmlns:a16="http://schemas.microsoft.com/office/drawing/2014/main" id="{462CDFFA-982C-406B-97D3-B6A065E705E6}"/>
              </a:ext>
            </a:extLst>
          </p:cNvPr>
          <p:cNvSpPr/>
          <p:nvPr/>
        </p:nvSpPr>
        <p:spPr>
          <a:xfrm>
            <a:off x="2072415" y="3400022"/>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76EC483E-03CC-4D44-A9A1-B27EAC3ACE0D}"/>
              </a:ext>
            </a:extLst>
          </p:cNvPr>
          <p:cNvSpPr/>
          <p:nvPr/>
        </p:nvSpPr>
        <p:spPr>
          <a:xfrm>
            <a:off x="2201177" y="3428912"/>
            <a:ext cx="4846320" cy="1758578"/>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Trends in Supply Chain Management</a:t>
            </a:r>
          </a:p>
        </p:txBody>
      </p:sp>
      <p:sp>
        <p:nvSpPr>
          <p:cNvPr id="19" name="Freeform: Shape 18">
            <a:extLst>
              <a:ext uri="{FF2B5EF4-FFF2-40B4-BE49-F238E27FC236}">
                <a16:creationId xmlns:a16="http://schemas.microsoft.com/office/drawing/2014/main" id="{C18581FD-BA19-476B-B5F5-758DC02F3B48}"/>
              </a:ext>
            </a:extLst>
          </p:cNvPr>
          <p:cNvSpPr/>
          <p:nvPr/>
        </p:nvSpPr>
        <p:spPr>
          <a:xfrm>
            <a:off x="7061956" y="3419387"/>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Supply Chain Simplification and Just-in-Time and Lean Production</a:t>
            </a:r>
          </a:p>
        </p:txBody>
      </p:sp>
      <p:sp>
        <p:nvSpPr>
          <p:cNvPr id="20" name="Straight Connector 19">
            <a:extLst>
              <a:ext uri="{FF2B5EF4-FFF2-40B4-BE49-F238E27FC236}">
                <a16:creationId xmlns:a16="http://schemas.microsoft.com/office/drawing/2014/main" id="{DEC68A1D-2241-4232-8F36-1277B77350B8}"/>
              </a:ext>
            </a:extLst>
          </p:cNvPr>
          <p:cNvSpPr/>
          <p:nvPr/>
        </p:nvSpPr>
        <p:spPr>
          <a:xfrm>
            <a:off x="6933195" y="3672888"/>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8430AE08-945D-4972-8B76-F3BD7FDF747F}"/>
              </a:ext>
            </a:extLst>
          </p:cNvPr>
          <p:cNvSpPr/>
          <p:nvPr/>
        </p:nvSpPr>
        <p:spPr>
          <a:xfrm>
            <a:off x="7061956" y="3672888"/>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Supply Chain Black Swans: Adaptive Supply Chains</a:t>
            </a:r>
          </a:p>
        </p:txBody>
      </p:sp>
      <p:sp>
        <p:nvSpPr>
          <p:cNvPr id="22" name="Straight Connector 21">
            <a:extLst>
              <a:ext uri="{FF2B5EF4-FFF2-40B4-BE49-F238E27FC236}">
                <a16:creationId xmlns:a16="http://schemas.microsoft.com/office/drawing/2014/main" id="{00CA4829-9F3E-413F-81AD-B03B0892E218}"/>
              </a:ext>
            </a:extLst>
          </p:cNvPr>
          <p:cNvSpPr/>
          <p:nvPr/>
        </p:nvSpPr>
        <p:spPr>
          <a:xfrm>
            <a:off x="6933195" y="3961313"/>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C16CAB47-93AB-477F-9390-7E3EE01FE57B}"/>
              </a:ext>
            </a:extLst>
          </p:cNvPr>
          <p:cNvSpPr/>
          <p:nvPr/>
        </p:nvSpPr>
        <p:spPr>
          <a:xfrm>
            <a:off x="7061956" y="3961313"/>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Accountable Supply Chains: Labor Standards</a:t>
            </a:r>
          </a:p>
        </p:txBody>
      </p:sp>
      <p:sp>
        <p:nvSpPr>
          <p:cNvPr id="24" name="Straight Connector 23">
            <a:extLst>
              <a:ext uri="{FF2B5EF4-FFF2-40B4-BE49-F238E27FC236}">
                <a16:creationId xmlns:a16="http://schemas.microsoft.com/office/drawing/2014/main" id="{3D9B1AC9-3FC2-4FBD-92B2-1A99DD70404E}"/>
              </a:ext>
            </a:extLst>
          </p:cNvPr>
          <p:cNvSpPr/>
          <p:nvPr/>
        </p:nvSpPr>
        <p:spPr>
          <a:xfrm>
            <a:off x="6933195" y="4211638"/>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EB8A787F-15EE-458F-9B73-197125DEFA6D}"/>
              </a:ext>
            </a:extLst>
          </p:cNvPr>
          <p:cNvSpPr/>
          <p:nvPr/>
        </p:nvSpPr>
        <p:spPr>
          <a:xfrm>
            <a:off x="7061956" y="4211638"/>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Sustainable Supply Chains</a:t>
            </a:r>
          </a:p>
        </p:txBody>
      </p:sp>
      <p:sp>
        <p:nvSpPr>
          <p:cNvPr id="26" name="Straight Connector 25">
            <a:extLst>
              <a:ext uri="{FF2B5EF4-FFF2-40B4-BE49-F238E27FC236}">
                <a16:creationId xmlns:a16="http://schemas.microsoft.com/office/drawing/2014/main" id="{BD5509A9-2FB9-4EB4-96F0-D33207715C90}"/>
              </a:ext>
            </a:extLst>
          </p:cNvPr>
          <p:cNvSpPr/>
          <p:nvPr/>
        </p:nvSpPr>
        <p:spPr>
          <a:xfrm>
            <a:off x="6933195" y="4452439"/>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D775F4AD-89BB-419F-B645-DEBB872DCBF9}"/>
              </a:ext>
            </a:extLst>
          </p:cNvPr>
          <p:cNvSpPr/>
          <p:nvPr/>
        </p:nvSpPr>
        <p:spPr>
          <a:xfrm>
            <a:off x="7061956" y="4452439"/>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B2B in the Cloud</a:t>
            </a:r>
          </a:p>
        </p:txBody>
      </p:sp>
      <p:sp>
        <p:nvSpPr>
          <p:cNvPr id="28" name="Straight Connector 27">
            <a:extLst>
              <a:ext uri="{FF2B5EF4-FFF2-40B4-BE49-F238E27FC236}">
                <a16:creationId xmlns:a16="http://schemas.microsoft.com/office/drawing/2014/main" id="{53C736A2-66AA-40C8-90C9-88E815630E9C}"/>
              </a:ext>
            </a:extLst>
          </p:cNvPr>
          <p:cNvSpPr/>
          <p:nvPr/>
        </p:nvSpPr>
        <p:spPr>
          <a:xfrm>
            <a:off x="6933195" y="4702764"/>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62D6861F-2D4C-40FD-9EBA-812A44EF5DEE}"/>
              </a:ext>
            </a:extLst>
          </p:cNvPr>
          <p:cNvSpPr/>
          <p:nvPr/>
        </p:nvSpPr>
        <p:spPr>
          <a:xfrm>
            <a:off x="7061956" y="4702764"/>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Blockchain, the Internet of Things, and Supply Chain Management</a:t>
            </a:r>
            <a:endParaRPr lang="ar-SY" sz="1400" kern="1200" dirty="0"/>
          </a:p>
        </p:txBody>
      </p:sp>
      <p:sp>
        <p:nvSpPr>
          <p:cNvPr id="30" name="Straight Connector 29">
            <a:extLst>
              <a:ext uri="{FF2B5EF4-FFF2-40B4-BE49-F238E27FC236}">
                <a16:creationId xmlns:a16="http://schemas.microsoft.com/office/drawing/2014/main" id="{35325B17-5EAD-4A81-AFFF-CEF62FB7EFEA}"/>
              </a:ext>
            </a:extLst>
          </p:cNvPr>
          <p:cNvSpPr/>
          <p:nvPr/>
        </p:nvSpPr>
        <p:spPr>
          <a:xfrm>
            <a:off x="6933195" y="4943565"/>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0A812F9A-F973-472E-8539-F9ADBD3B891E}"/>
              </a:ext>
            </a:extLst>
          </p:cNvPr>
          <p:cNvSpPr/>
          <p:nvPr/>
        </p:nvSpPr>
        <p:spPr>
          <a:xfrm>
            <a:off x="7061956" y="4943565"/>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B2B Marketing</a:t>
            </a:r>
            <a:endParaRPr lang="ar-SY" sz="1400" kern="1200" dirty="0"/>
          </a:p>
        </p:txBody>
      </p:sp>
      <p:sp>
        <p:nvSpPr>
          <p:cNvPr id="32" name="Straight Connector 31">
            <a:extLst>
              <a:ext uri="{FF2B5EF4-FFF2-40B4-BE49-F238E27FC236}">
                <a16:creationId xmlns:a16="http://schemas.microsoft.com/office/drawing/2014/main" id="{7543CCF7-01E2-4153-A833-D90C5FCB51A8}"/>
              </a:ext>
            </a:extLst>
          </p:cNvPr>
          <p:cNvSpPr/>
          <p:nvPr/>
        </p:nvSpPr>
        <p:spPr>
          <a:xfrm>
            <a:off x="2072415" y="5213205"/>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AEAECC1A-7F9B-4574-89AB-8630946B6594}"/>
              </a:ext>
            </a:extLst>
          </p:cNvPr>
          <p:cNvSpPr/>
          <p:nvPr/>
        </p:nvSpPr>
        <p:spPr>
          <a:xfrm>
            <a:off x="2201177" y="5267495"/>
            <a:ext cx="4618723" cy="1085793"/>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B2B E-commerce Marketplaces: The Selling Side of B2B</a:t>
            </a:r>
          </a:p>
        </p:txBody>
      </p:sp>
      <p:sp>
        <p:nvSpPr>
          <p:cNvPr id="34" name="Freeform: Shape 33">
            <a:extLst>
              <a:ext uri="{FF2B5EF4-FFF2-40B4-BE49-F238E27FC236}">
                <a16:creationId xmlns:a16="http://schemas.microsoft.com/office/drawing/2014/main" id="{685653E5-DD82-4BF0-88B2-611602D89D7C}"/>
              </a:ext>
            </a:extLst>
          </p:cNvPr>
          <p:cNvSpPr/>
          <p:nvPr/>
        </p:nvSpPr>
        <p:spPr>
          <a:xfrm>
            <a:off x="7061956" y="5238920"/>
            <a:ext cx="5486400" cy="289396"/>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Characteristics of B2B E-commerce Marketplaces</a:t>
            </a:r>
          </a:p>
        </p:txBody>
      </p:sp>
      <p:sp>
        <p:nvSpPr>
          <p:cNvPr id="35" name="Straight Connector 34">
            <a:extLst>
              <a:ext uri="{FF2B5EF4-FFF2-40B4-BE49-F238E27FC236}">
                <a16:creationId xmlns:a16="http://schemas.microsoft.com/office/drawing/2014/main" id="{0BB32B91-6AB2-46C7-BA39-B5032D1AF590}"/>
              </a:ext>
            </a:extLst>
          </p:cNvPr>
          <p:cNvSpPr/>
          <p:nvPr/>
        </p:nvSpPr>
        <p:spPr>
          <a:xfrm>
            <a:off x="6933195" y="5553217"/>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Shape 35">
            <a:extLst>
              <a:ext uri="{FF2B5EF4-FFF2-40B4-BE49-F238E27FC236}">
                <a16:creationId xmlns:a16="http://schemas.microsoft.com/office/drawing/2014/main" id="{E02D091E-0A41-4E9C-A593-3841C4F391F8}"/>
              </a:ext>
            </a:extLst>
          </p:cNvPr>
          <p:cNvSpPr/>
          <p:nvPr/>
        </p:nvSpPr>
        <p:spPr>
          <a:xfrm>
            <a:off x="7061956" y="5572267"/>
            <a:ext cx="5486400" cy="296060"/>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Types of B2B E-commerce Marketplaces  </a:t>
            </a:r>
          </a:p>
        </p:txBody>
      </p:sp>
      <p:sp>
        <p:nvSpPr>
          <p:cNvPr id="37" name="Freeform: Shape 36">
            <a:extLst>
              <a:ext uri="{FF2B5EF4-FFF2-40B4-BE49-F238E27FC236}">
                <a16:creationId xmlns:a16="http://schemas.microsoft.com/office/drawing/2014/main" id="{2A91E54E-7D89-4A89-95D9-AF88CC7EC750}"/>
              </a:ext>
            </a:extLst>
          </p:cNvPr>
          <p:cNvSpPr/>
          <p:nvPr/>
        </p:nvSpPr>
        <p:spPr>
          <a:xfrm>
            <a:off x="10136292" y="5567500"/>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E-distributors </a:t>
            </a:r>
          </a:p>
        </p:txBody>
      </p:sp>
      <p:sp>
        <p:nvSpPr>
          <p:cNvPr id="38" name="Freeform: Shape 37">
            <a:extLst>
              <a:ext uri="{FF2B5EF4-FFF2-40B4-BE49-F238E27FC236}">
                <a16:creationId xmlns:a16="http://schemas.microsoft.com/office/drawing/2014/main" id="{1A3D474C-1744-4ADB-96F4-48E713EE7A07}"/>
              </a:ext>
            </a:extLst>
          </p:cNvPr>
          <p:cNvSpPr/>
          <p:nvPr/>
        </p:nvSpPr>
        <p:spPr>
          <a:xfrm>
            <a:off x="10136292" y="5760376"/>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E-procurement</a:t>
            </a:r>
          </a:p>
        </p:txBody>
      </p:sp>
      <p:sp>
        <p:nvSpPr>
          <p:cNvPr id="39" name="Freeform: Shape 38">
            <a:extLst>
              <a:ext uri="{FF2B5EF4-FFF2-40B4-BE49-F238E27FC236}">
                <a16:creationId xmlns:a16="http://schemas.microsoft.com/office/drawing/2014/main" id="{96AE560E-2392-4668-BAF5-C738A3EC3A5A}"/>
              </a:ext>
            </a:extLst>
          </p:cNvPr>
          <p:cNvSpPr/>
          <p:nvPr/>
        </p:nvSpPr>
        <p:spPr>
          <a:xfrm>
            <a:off x="10136292" y="5953252"/>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Exchanges</a:t>
            </a:r>
          </a:p>
        </p:txBody>
      </p:sp>
      <p:sp>
        <p:nvSpPr>
          <p:cNvPr id="40" name="Freeform: Shape 39">
            <a:extLst>
              <a:ext uri="{FF2B5EF4-FFF2-40B4-BE49-F238E27FC236}">
                <a16:creationId xmlns:a16="http://schemas.microsoft.com/office/drawing/2014/main" id="{B8FC99BD-F230-4982-A119-4FC844426EC8}"/>
              </a:ext>
            </a:extLst>
          </p:cNvPr>
          <p:cNvSpPr/>
          <p:nvPr/>
        </p:nvSpPr>
        <p:spPr>
          <a:xfrm>
            <a:off x="10136292" y="6117552"/>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Industry Consortia </a:t>
            </a:r>
          </a:p>
        </p:txBody>
      </p:sp>
      <p:sp>
        <p:nvSpPr>
          <p:cNvPr id="41" name="Straight Connector 40">
            <a:extLst>
              <a:ext uri="{FF2B5EF4-FFF2-40B4-BE49-F238E27FC236}">
                <a16:creationId xmlns:a16="http://schemas.microsoft.com/office/drawing/2014/main" id="{FABA95BF-10D2-4096-9748-7A94DFD8EEA9}"/>
              </a:ext>
            </a:extLst>
          </p:cNvPr>
          <p:cNvSpPr/>
          <p:nvPr/>
        </p:nvSpPr>
        <p:spPr>
          <a:xfrm>
            <a:off x="2072415" y="6238988"/>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3498564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5"/>
                                        </p:tgtEl>
                                        <p:attrNameLst>
                                          <p:attrName>fillcolor</p:attrName>
                                        </p:attrNameLst>
                                      </p:cBhvr>
                                      <p:to>
                                        <a:srgbClr val="FFFF00"/>
                                      </p:to>
                                    </p:animClr>
                                    <p:set>
                                      <p:cBhvr>
                                        <p:cTn id="7" dur="2000" fill="hold"/>
                                        <p:tgtEl>
                                          <p:spTgt spid="5"/>
                                        </p:tgtEl>
                                        <p:attrNameLst>
                                          <p:attrName>fill.type</p:attrName>
                                        </p:attrNameLst>
                                      </p:cBhvr>
                                      <p:to>
                                        <p:strVal val="solid"/>
                                      </p:to>
                                    </p:set>
                                    <p:set>
                                      <p:cBhvr>
                                        <p:cTn id="8" dur="2000" fill="hold"/>
                                        <p:tgtEl>
                                          <p:spTgt spid="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8EF7E-637F-488F-B710-A40AE7536A8B}"/>
              </a:ext>
            </a:extLst>
          </p:cNvPr>
          <p:cNvSpPr>
            <a:spLocks noGrp="1"/>
          </p:cNvSpPr>
          <p:nvPr>
            <p:ph type="title"/>
          </p:nvPr>
        </p:nvSpPr>
        <p:spPr/>
        <p:txBody>
          <a:bodyPr/>
          <a:lstStyle/>
          <a:p>
            <a:r>
              <a:rPr lang="en-US" dirty="0"/>
              <a:t>An Overview of B2B E-commerce</a:t>
            </a:r>
            <a:endParaRPr lang="ar-SY" dirty="0"/>
          </a:p>
        </p:txBody>
      </p:sp>
      <p:sp>
        <p:nvSpPr>
          <p:cNvPr id="3" name="Content Placeholder 2">
            <a:extLst>
              <a:ext uri="{FF2B5EF4-FFF2-40B4-BE49-F238E27FC236}">
                <a16:creationId xmlns:a16="http://schemas.microsoft.com/office/drawing/2014/main" id="{AB8458C1-17D1-4BDB-A7DE-5E289DBCDC05}"/>
              </a:ext>
            </a:extLst>
          </p:cNvPr>
          <p:cNvSpPr>
            <a:spLocks noGrp="1"/>
          </p:cNvSpPr>
          <p:nvPr>
            <p:ph idx="1"/>
          </p:nvPr>
        </p:nvSpPr>
        <p:spPr>
          <a:xfrm>
            <a:off x="188685" y="1422213"/>
            <a:ext cx="8269515" cy="3568887"/>
          </a:xfrm>
        </p:spPr>
        <p:txBody>
          <a:bodyPr>
            <a:normAutofit fontScale="77500" lnSpcReduction="20000"/>
          </a:bodyPr>
          <a:lstStyle/>
          <a:p>
            <a:pPr marL="0" indent="0">
              <a:buNone/>
            </a:pPr>
            <a:r>
              <a:rPr lang="en-US" sz="3100" b="1" dirty="0">
                <a:solidFill>
                  <a:srgbClr val="FF0000"/>
                </a:solidFill>
              </a:rPr>
              <a:t>Basic Definitions </a:t>
            </a:r>
          </a:p>
          <a:p>
            <a:r>
              <a:rPr lang="en-US" b="1" dirty="0">
                <a:solidFill>
                  <a:srgbClr val="0070C0"/>
                </a:solidFill>
              </a:rPr>
              <a:t>B2B commerce </a:t>
            </a:r>
            <a:r>
              <a:rPr lang="en-US" dirty="0"/>
              <a:t>includes the following business processes: customer relationship management, demand management, order fulfillment, manufacturing management, procurement, product development, returns, logistics/transportation, and inventory management. </a:t>
            </a:r>
          </a:p>
          <a:p>
            <a:r>
              <a:rPr lang="en-US" b="1" dirty="0">
                <a:solidFill>
                  <a:srgbClr val="0070C0"/>
                </a:solidFill>
              </a:rPr>
              <a:t>Supply chain: </a:t>
            </a:r>
            <a:r>
              <a:rPr lang="en-US" dirty="0"/>
              <a:t>The links that connect business firms in the production of goods and services.</a:t>
            </a:r>
          </a:p>
        </p:txBody>
      </p:sp>
      <p:pic>
        <p:nvPicPr>
          <p:cNvPr id="1026" name="Picture 2" descr="Important Features of B2B E-Commerce Store - Apex Loyalty">
            <a:extLst>
              <a:ext uri="{FF2B5EF4-FFF2-40B4-BE49-F238E27FC236}">
                <a16:creationId xmlns:a16="http://schemas.microsoft.com/office/drawing/2014/main" id="{8C7A841B-2043-4C0A-9C5A-C057E17748B3}"/>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017121" y="1554536"/>
            <a:ext cx="2355114" cy="15424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Content Placeholder 2">
            <a:extLst>
              <a:ext uri="{FF2B5EF4-FFF2-40B4-BE49-F238E27FC236}">
                <a16:creationId xmlns:a16="http://schemas.microsoft.com/office/drawing/2014/main" id="{F15EB4B9-4E07-4A90-86E2-58353056FA1E}"/>
              </a:ext>
            </a:extLst>
          </p:cNvPr>
          <p:cNvSpPr txBox="1">
            <a:spLocks/>
          </p:cNvSpPr>
          <p:nvPr/>
        </p:nvSpPr>
        <p:spPr>
          <a:xfrm>
            <a:off x="188684" y="4991100"/>
            <a:ext cx="11814627" cy="1462462"/>
          </a:xfrm>
          <a:prstGeom prst="rect">
            <a:avLst/>
          </a:prstGeom>
        </p:spPr>
        <p:txBody>
          <a:bodyPr vert="horz" lIns="91440" tIns="45720" rIns="91440" bIns="45720" rtlCol="0">
            <a:normAutofit fontScale="62500" lnSpcReduction="20000"/>
          </a:bodyPr>
          <a:lstStyle>
            <a:lvl1pPr marL="228600" indent="-228600" algn="just" defTabSz="914400" rtl="0" eaLnBrk="1" latinLnBrk="0" hangingPunct="1">
              <a:lnSpc>
                <a:spcPct val="15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just" defTabSz="914400" rtl="0" eaLnBrk="1" latinLnBrk="0" hangingPunct="1">
              <a:lnSpc>
                <a:spcPct val="15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just"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just"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just"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i="1" dirty="0"/>
              <a:t>For example, the Apple iPhone has hundreds of different parts, which Apple purchases from various suppliers in 43 different countries around the world. It then sends the parts to factories in China, India, South Korea, the Philippines, or the Czech Republic to be assembled, and then ships the finished iPhones to warehouses and retailers around the world</a:t>
            </a:r>
            <a:endParaRPr lang="ar-SY" i="1" dirty="0"/>
          </a:p>
        </p:txBody>
      </p:sp>
      <p:pic>
        <p:nvPicPr>
          <p:cNvPr id="1032" name="Picture 8" descr="Supply Chain and Logistics: The Same Thing or Something Totally Different?  - MTE Logistix">
            <a:extLst>
              <a:ext uri="{FF2B5EF4-FFF2-40B4-BE49-F238E27FC236}">
                <a16:creationId xmlns:a16="http://schemas.microsoft.com/office/drawing/2014/main" id="{4E540DBF-4362-47F6-8483-D81B9D9446D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446220" y="3651344"/>
            <a:ext cx="3524250" cy="12954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88464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3E9DA2-CD1F-470E-B54F-BBB1D0C8A5BA}"/>
              </a:ext>
            </a:extLst>
          </p:cNvPr>
          <p:cNvSpPr>
            <a:spLocks noGrp="1"/>
          </p:cNvSpPr>
          <p:nvPr>
            <p:ph type="title"/>
          </p:nvPr>
        </p:nvSpPr>
        <p:spPr/>
        <p:txBody>
          <a:bodyPr>
            <a:normAutofit fontScale="90000"/>
          </a:bodyPr>
          <a:lstStyle/>
          <a:p>
            <a:r>
              <a:rPr lang="en-US" dirty="0"/>
              <a:t>What is Customer Relationship Management (CRM)</a:t>
            </a:r>
            <a:endParaRPr lang="ar-SY" dirty="0"/>
          </a:p>
        </p:txBody>
      </p:sp>
      <p:pic>
        <p:nvPicPr>
          <p:cNvPr id="4" name="What is Customer Relationship Management (CRM)">
            <a:hlinkClick r:id="" action="ppaction://media"/>
            <a:extLst>
              <a:ext uri="{FF2B5EF4-FFF2-40B4-BE49-F238E27FC236}">
                <a16:creationId xmlns:a16="http://schemas.microsoft.com/office/drawing/2014/main" id="{B4557038-169A-480F-B2DD-26CC9A264D5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10531" y="1454191"/>
            <a:ext cx="8770937" cy="4933950"/>
          </a:xfrm>
        </p:spPr>
      </p:pic>
    </p:spTree>
    <p:extLst>
      <p:ext uri="{BB962C8B-B14F-4D97-AF65-F5344CB8AC3E}">
        <p14:creationId xmlns:p14="http://schemas.microsoft.com/office/powerpoint/2010/main" val="2612790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758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40909"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8E7B9D-9CED-4712-8F7A-8A4643399BA5}"/>
              </a:ext>
            </a:extLst>
          </p:cNvPr>
          <p:cNvSpPr>
            <a:spLocks noGrp="1"/>
          </p:cNvSpPr>
          <p:nvPr>
            <p:ph type="title"/>
          </p:nvPr>
        </p:nvSpPr>
        <p:spPr/>
        <p:txBody>
          <a:bodyPr/>
          <a:lstStyle/>
          <a:p>
            <a:r>
              <a:rPr lang="en-US" dirty="0"/>
              <a:t>What is Order Fulfillment</a:t>
            </a:r>
            <a:endParaRPr lang="ar-SY" dirty="0"/>
          </a:p>
        </p:txBody>
      </p:sp>
      <p:pic>
        <p:nvPicPr>
          <p:cNvPr id="4" name="What is Order Fulfillment">
            <a:hlinkClick r:id="" action="ppaction://media"/>
            <a:extLst>
              <a:ext uri="{FF2B5EF4-FFF2-40B4-BE49-F238E27FC236}">
                <a16:creationId xmlns:a16="http://schemas.microsoft.com/office/drawing/2014/main" id="{B2EC7A8A-47BC-4F69-BB4A-77546B5840F7}"/>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09738" y="1422400"/>
            <a:ext cx="8770937" cy="4933950"/>
          </a:xfrm>
        </p:spPr>
      </p:pic>
    </p:spTree>
    <p:extLst>
      <p:ext uri="{BB962C8B-B14F-4D97-AF65-F5344CB8AC3E}">
        <p14:creationId xmlns:p14="http://schemas.microsoft.com/office/powerpoint/2010/main" val="4291115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514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F1A1E-AA5F-431A-A469-7294F11AF704}"/>
              </a:ext>
            </a:extLst>
          </p:cNvPr>
          <p:cNvSpPr>
            <a:spLocks noGrp="1"/>
          </p:cNvSpPr>
          <p:nvPr>
            <p:ph type="title"/>
          </p:nvPr>
        </p:nvSpPr>
        <p:spPr/>
        <p:txBody>
          <a:bodyPr>
            <a:normAutofit/>
          </a:bodyPr>
          <a:lstStyle/>
          <a:p>
            <a:r>
              <a:rPr lang="en-US" dirty="0"/>
              <a:t>What is Logistics The Basics </a:t>
            </a:r>
            <a:endParaRPr lang="ar-SY" dirty="0"/>
          </a:p>
        </p:txBody>
      </p:sp>
      <p:pic>
        <p:nvPicPr>
          <p:cNvPr id="4" name="What is Logistics The Basics - NetSuite (720p, h264)">
            <a:hlinkClick r:id="" action="ppaction://media"/>
            <a:extLst>
              <a:ext uri="{FF2B5EF4-FFF2-40B4-BE49-F238E27FC236}">
                <a16:creationId xmlns:a16="http://schemas.microsoft.com/office/drawing/2014/main" id="{9603A077-B45F-45C2-A58C-A53186334E89}"/>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09738" y="1422400"/>
            <a:ext cx="8770937" cy="4933950"/>
          </a:xfrm>
        </p:spPr>
      </p:pic>
    </p:spTree>
    <p:extLst>
      <p:ext uri="{BB962C8B-B14F-4D97-AF65-F5344CB8AC3E}">
        <p14:creationId xmlns:p14="http://schemas.microsoft.com/office/powerpoint/2010/main" val="3099758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0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B1892-D801-4DAD-B083-53B9DA127320}"/>
              </a:ext>
            </a:extLst>
          </p:cNvPr>
          <p:cNvSpPr>
            <a:spLocks noGrp="1"/>
          </p:cNvSpPr>
          <p:nvPr>
            <p:ph type="title"/>
          </p:nvPr>
        </p:nvSpPr>
        <p:spPr/>
        <p:txBody>
          <a:bodyPr/>
          <a:lstStyle/>
          <a:p>
            <a:r>
              <a:rPr lang="en-US" dirty="0"/>
              <a:t>What is Inventory</a:t>
            </a:r>
            <a:endParaRPr lang="ar-SY" dirty="0"/>
          </a:p>
        </p:txBody>
      </p:sp>
      <p:pic>
        <p:nvPicPr>
          <p:cNvPr id="4" name="What is Inventory">
            <a:hlinkClick r:id="" action="ppaction://media"/>
            <a:extLst>
              <a:ext uri="{FF2B5EF4-FFF2-40B4-BE49-F238E27FC236}">
                <a16:creationId xmlns:a16="http://schemas.microsoft.com/office/drawing/2014/main" id="{A9F6A393-3D76-4F89-BB3B-C9486A7A74E4}"/>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09738" y="1422400"/>
            <a:ext cx="8770937" cy="4933950"/>
          </a:xfrm>
        </p:spPr>
      </p:pic>
    </p:spTree>
    <p:extLst>
      <p:ext uri="{BB962C8B-B14F-4D97-AF65-F5344CB8AC3E}">
        <p14:creationId xmlns:p14="http://schemas.microsoft.com/office/powerpoint/2010/main" val="3505962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891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B2AFE-37EB-4162-B210-F1AB1274DF91}"/>
              </a:ext>
            </a:extLst>
          </p:cNvPr>
          <p:cNvSpPr>
            <a:spLocks noGrp="1"/>
          </p:cNvSpPr>
          <p:nvPr>
            <p:ph type="title"/>
          </p:nvPr>
        </p:nvSpPr>
        <p:spPr/>
        <p:txBody>
          <a:bodyPr/>
          <a:lstStyle/>
          <a:p>
            <a:r>
              <a:rPr lang="en-US" dirty="0"/>
              <a:t>What is Inventory Management  </a:t>
            </a:r>
            <a:endParaRPr lang="ar-SY" dirty="0"/>
          </a:p>
        </p:txBody>
      </p:sp>
      <p:pic>
        <p:nvPicPr>
          <p:cNvPr id="4" name="What is Inventory Management  ">
            <a:hlinkClick r:id="" action="ppaction://media"/>
            <a:extLst>
              <a:ext uri="{FF2B5EF4-FFF2-40B4-BE49-F238E27FC236}">
                <a16:creationId xmlns:a16="http://schemas.microsoft.com/office/drawing/2014/main" id="{9F2E79BC-2FA8-46D8-B325-13ECB728EBF3}"/>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10531" y="1454191"/>
            <a:ext cx="8770937" cy="4933950"/>
          </a:xfrm>
        </p:spPr>
      </p:pic>
    </p:spTree>
    <p:extLst>
      <p:ext uri="{BB962C8B-B14F-4D97-AF65-F5344CB8AC3E}">
        <p14:creationId xmlns:p14="http://schemas.microsoft.com/office/powerpoint/2010/main" val="3725218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08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8EF7E-637F-488F-B710-A40AE7536A8B}"/>
              </a:ext>
            </a:extLst>
          </p:cNvPr>
          <p:cNvSpPr>
            <a:spLocks noGrp="1"/>
          </p:cNvSpPr>
          <p:nvPr>
            <p:ph type="title"/>
          </p:nvPr>
        </p:nvSpPr>
        <p:spPr/>
        <p:txBody>
          <a:bodyPr/>
          <a:lstStyle/>
          <a:p>
            <a:r>
              <a:rPr lang="en-US" dirty="0"/>
              <a:t>An Overview of B2B E-commerce</a:t>
            </a:r>
            <a:endParaRPr lang="ar-SY" dirty="0"/>
          </a:p>
        </p:txBody>
      </p:sp>
      <p:sp>
        <p:nvSpPr>
          <p:cNvPr id="3" name="Content Placeholder 2">
            <a:extLst>
              <a:ext uri="{FF2B5EF4-FFF2-40B4-BE49-F238E27FC236}">
                <a16:creationId xmlns:a16="http://schemas.microsoft.com/office/drawing/2014/main" id="{AB8458C1-17D1-4BDB-A7DE-5E289DBCDC05}"/>
              </a:ext>
            </a:extLst>
          </p:cNvPr>
          <p:cNvSpPr>
            <a:spLocks noGrp="1"/>
          </p:cNvSpPr>
          <p:nvPr>
            <p:ph idx="1"/>
          </p:nvPr>
        </p:nvSpPr>
        <p:spPr>
          <a:xfrm>
            <a:off x="188685" y="1422213"/>
            <a:ext cx="11812815" cy="4934138"/>
          </a:xfrm>
        </p:spPr>
        <p:txBody>
          <a:bodyPr>
            <a:normAutofit fontScale="85000" lnSpcReduction="20000"/>
          </a:bodyPr>
          <a:lstStyle/>
          <a:p>
            <a:pPr marL="0" indent="0" algn="ctr">
              <a:buNone/>
            </a:pPr>
            <a:r>
              <a:rPr lang="en-US" sz="3200" b="1" dirty="0">
                <a:solidFill>
                  <a:srgbClr val="FF0000"/>
                </a:solidFill>
              </a:rPr>
              <a:t>Major Trends in B2B E-commerce</a:t>
            </a:r>
          </a:p>
          <a:p>
            <a:pPr marL="0" indent="0">
              <a:buNone/>
            </a:pPr>
            <a:r>
              <a:rPr lang="en-US" b="1" dirty="0">
                <a:solidFill>
                  <a:srgbClr val="0070C0"/>
                </a:solidFill>
              </a:rPr>
              <a:t>Business</a:t>
            </a:r>
          </a:p>
          <a:p>
            <a:pPr marL="0" indent="0">
              <a:buNone/>
            </a:pPr>
            <a:r>
              <a:rPr lang="en-US" dirty="0"/>
              <a:t>The Covid-19 pandemic creates ongoing disruptions in supply chains and potentially long-range impacts on the way companies handle their supply chain. </a:t>
            </a:r>
          </a:p>
          <a:p>
            <a:pPr algn="l"/>
            <a:r>
              <a:rPr lang="en-US" b="1" dirty="0"/>
              <a:t>Risk management</a:t>
            </a:r>
            <a:r>
              <a:rPr lang="en-US" dirty="0"/>
              <a:t>: companies heighten their focus on risks in supply</a:t>
            </a:r>
            <a:br>
              <a:rPr lang="en-US" dirty="0"/>
            </a:br>
            <a:r>
              <a:rPr lang="en-US" dirty="0"/>
              <a:t> chains after being caught off guard in recent years by  a number of</a:t>
            </a:r>
            <a:br>
              <a:rPr lang="en-US" dirty="0"/>
            </a:br>
            <a:r>
              <a:rPr lang="en-US" dirty="0"/>
              <a:t> natural and man-made disasters.</a:t>
            </a:r>
          </a:p>
          <a:p>
            <a:r>
              <a:rPr lang="en-US" b="1" dirty="0"/>
              <a:t>Regional manufacturing</a:t>
            </a:r>
            <a:r>
              <a:rPr lang="en-US" dirty="0"/>
              <a:t>: risks of far-flung global networks lead to an increase in regional manufacturing and supply chains, moving production closer to market demand. </a:t>
            </a:r>
          </a:p>
        </p:txBody>
      </p:sp>
      <p:pic>
        <p:nvPicPr>
          <p:cNvPr id="2050" name="Picture 2" descr="What Is IT Risk Management?">
            <a:extLst>
              <a:ext uri="{FF2B5EF4-FFF2-40B4-BE49-F238E27FC236}">
                <a16:creationId xmlns:a16="http://schemas.microsoft.com/office/drawing/2014/main" id="{4068E1A4-D80F-4FC4-8FB7-829BD3282EC5}"/>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273116" y="3727357"/>
            <a:ext cx="2404533" cy="1352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09711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8EF7E-637F-488F-B710-A40AE7536A8B}"/>
              </a:ext>
            </a:extLst>
          </p:cNvPr>
          <p:cNvSpPr>
            <a:spLocks noGrp="1"/>
          </p:cNvSpPr>
          <p:nvPr>
            <p:ph type="title"/>
          </p:nvPr>
        </p:nvSpPr>
        <p:spPr/>
        <p:txBody>
          <a:bodyPr/>
          <a:lstStyle/>
          <a:p>
            <a:r>
              <a:rPr lang="en-US" dirty="0"/>
              <a:t>An Overview of B2B E-commerce</a:t>
            </a:r>
            <a:endParaRPr lang="ar-SY" dirty="0"/>
          </a:p>
        </p:txBody>
      </p:sp>
      <p:sp>
        <p:nvSpPr>
          <p:cNvPr id="3" name="Content Placeholder 2">
            <a:extLst>
              <a:ext uri="{FF2B5EF4-FFF2-40B4-BE49-F238E27FC236}">
                <a16:creationId xmlns:a16="http://schemas.microsoft.com/office/drawing/2014/main" id="{AB8458C1-17D1-4BDB-A7DE-5E289DBCDC05}"/>
              </a:ext>
            </a:extLst>
          </p:cNvPr>
          <p:cNvSpPr>
            <a:spLocks noGrp="1"/>
          </p:cNvSpPr>
          <p:nvPr>
            <p:ph idx="1"/>
          </p:nvPr>
        </p:nvSpPr>
        <p:spPr/>
        <p:txBody>
          <a:bodyPr>
            <a:normAutofit/>
          </a:bodyPr>
          <a:lstStyle/>
          <a:p>
            <a:pPr marL="0" indent="0" algn="ctr">
              <a:buNone/>
            </a:pPr>
            <a:r>
              <a:rPr lang="en-US" b="1" dirty="0">
                <a:solidFill>
                  <a:srgbClr val="FF0000"/>
                </a:solidFill>
              </a:rPr>
              <a:t>Major Trends in B2B E-commerce </a:t>
            </a:r>
          </a:p>
          <a:p>
            <a:pPr marL="0" indent="0">
              <a:buNone/>
            </a:pPr>
            <a:r>
              <a:rPr lang="en-US" b="1" dirty="0">
                <a:solidFill>
                  <a:srgbClr val="0070C0"/>
                </a:solidFill>
              </a:rPr>
              <a:t>Business</a:t>
            </a:r>
            <a:endParaRPr lang="en-US" sz="2400" b="1" dirty="0">
              <a:solidFill>
                <a:srgbClr val="0070C0"/>
              </a:solidFill>
            </a:endParaRPr>
          </a:p>
          <a:p>
            <a:r>
              <a:rPr lang="en-US" sz="2400" b="1" dirty="0"/>
              <a:t>Flexibility</a:t>
            </a:r>
            <a:r>
              <a:rPr lang="en-US" sz="2400" dirty="0"/>
              <a:t>: growing emphasis on rapid-response and adaptive supply chains rather than lowest cost supply chains, which typically carry great risks. </a:t>
            </a:r>
          </a:p>
          <a:p>
            <a:r>
              <a:rPr lang="en-US" sz="2400" b="1" dirty="0"/>
              <a:t>Supply chain visibility</a:t>
            </a:r>
            <a:r>
              <a:rPr lang="en-US" sz="2400" dirty="0"/>
              <a:t>: growing use of real-time data that allows managers to see not only across their production but also into the production and financial condition of key suppliers.</a:t>
            </a:r>
          </a:p>
        </p:txBody>
      </p:sp>
    </p:spTree>
    <p:extLst>
      <p:ext uri="{BB962C8B-B14F-4D97-AF65-F5344CB8AC3E}">
        <p14:creationId xmlns:p14="http://schemas.microsoft.com/office/powerpoint/2010/main" val="3477700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8EF7E-637F-488F-B710-A40AE7536A8B}"/>
              </a:ext>
            </a:extLst>
          </p:cNvPr>
          <p:cNvSpPr>
            <a:spLocks noGrp="1"/>
          </p:cNvSpPr>
          <p:nvPr>
            <p:ph type="title"/>
          </p:nvPr>
        </p:nvSpPr>
        <p:spPr/>
        <p:txBody>
          <a:bodyPr/>
          <a:lstStyle/>
          <a:p>
            <a:r>
              <a:rPr lang="en-US" dirty="0"/>
              <a:t>An Overview of B2B E-commerce</a:t>
            </a:r>
            <a:endParaRPr lang="ar-SY" dirty="0"/>
          </a:p>
        </p:txBody>
      </p:sp>
      <p:sp>
        <p:nvSpPr>
          <p:cNvPr id="3" name="Content Placeholder 2">
            <a:extLst>
              <a:ext uri="{FF2B5EF4-FFF2-40B4-BE49-F238E27FC236}">
                <a16:creationId xmlns:a16="http://schemas.microsoft.com/office/drawing/2014/main" id="{AB8458C1-17D1-4BDB-A7DE-5E289DBCDC05}"/>
              </a:ext>
            </a:extLst>
          </p:cNvPr>
          <p:cNvSpPr>
            <a:spLocks noGrp="1"/>
          </p:cNvSpPr>
          <p:nvPr>
            <p:ph idx="1"/>
          </p:nvPr>
        </p:nvSpPr>
        <p:spPr>
          <a:xfrm>
            <a:off x="188685" y="1422213"/>
            <a:ext cx="11736615" cy="4934138"/>
          </a:xfrm>
        </p:spPr>
        <p:txBody>
          <a:bodyPr>
            <a:normAutofit fontScale="47500" lnSpcReduction="20000"/>
          </a:bodyPr>
          <a:lstStyle/>
          <a:p>
            <a:pPr marL="0" indent="0" algn="ctr">
              <a:buNone/>
            </a:pPr>
            <a:r>
              <a:rPr lang="en-US" sz="5900" b="1" dirty="0">
                <a:solidFill>
                  <a:srgbClr val="FF0000"/>
                </a:solidFill>
              </a:rPr>
              <a:t>Major Trends in B2B E-commerce</a:t>
            </a:r>
          </a:p>
          <a:p>
            <a:pPr marL="0" indent="0">
              <a:buNone/>
            </a:pPr>
            <a:r>
              <a:rPr lang="en-US" sz="5100" b="1" dirty="0">
                <a:solidFill>
                  <a:srgbClr val="0070C0"/>
                </a:solidFill>
              </a:rPr>
              <a:t>Technology</a:t>
            </a:r>
            <a:endParaRPr lang="en-US" b="1" dirty="0">
              <a:solidFill>
                <a:srgbClr val="0070C0"/>
              </a:solidFill>
            </a:endParaRPr>
          </a:p>
          <a:p>
            <a:pPr algn="l"/>
            <a:r>
              <a:rPr lang="en-US" sz="5100" b="1" dirty="0"/>
              <a:t>Big data</a:t>
            </a:r>
            <a:r>
              <a:rPr lang="en-US" sz="5100" dirty="0"/>
              <a:t>: global trade and logistics systems are generating huge </a:t>
            </a:r>
            <a:br>
              <a:rPr lang="en-US" sz="5100" dirty="0"/>
            </a:br>
            <a:r>
              <a:rPr lang="en-US" sz="5100" dirty="0"/>
              <a:t>repositories of B2B data, swamping management understanding</a:t>
            </a:r>
            <a:br>
              <a:rPr lang="en-US" sz="5100" dirty="0"/>
            </a:br>
            <a:r>
              <a:rPr lang="en-US" sz="5100" dirty="0"/>
              <a:t> and controls.</a:t>
            </a:r>
          </a:p>
          <a:p>
            <a:r>
              <a:rPr lang="en-US" sz="5100" b="1" dirty="0"/>
              <a:t>Business analytics</a:t>
            </a:r>
            <a:r>
              <a:rPr lang="en-US" sz="5100" dirty="0"/>
              <a:t>: growing emphasis on use of business analytics software (business intelligence) to understand very large data sets and predictive analytics tools to identify the most profitable customers.</a:t>
            </a:r>
          </a:p>
        </p:txBody>
      </p:sp>
      <p:pic>
        <p:nvPicPr>
          <p:cNvPr id="3074" name="Picture 2" descr="Big Data Analytics - Tecizeverything">
            <a:extLst>
              <a:ext uri="{FF2B5EF4-FFF2-40B4-BE49-F238E27FC236}">
                <a16:creationId xmlns:a16="http://schemas.microsoft.com/office/drawing/2014/main" id="{C55A3130-4C1A-4ED6-824D-1061619A1C2E}"/>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9123362" y="2174782"/>
            <a:ext cx="2439988" cy="20193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94265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8EF7E-637F-488F-B710-A40AE7536A8B}"/>
              </a:ext>
            </a:extLst>
          </p:cNvPr>
          <p:cNvSpPr>
            <a:spLocks noGrp="1"/>
          </p:cNvSpPr>
          <p:nvPr>
            <p:ph type="title"/>
          </p:nvPr>
        </p:nvSpPr>
        <p:spPr/>
        <p:txBody>
          <a:bodyPr/>
          <a:lstStyle/>
          <a:p>
            <a:r>
              <a:rPr lang="en-US" dirty="0"/>
              <a:t>An Overview of B2B E-commerce</a:t>
            </a:r>
            <a:endParaRPr lang="ar-SY" dirty="0"/>
          </a:p>
        </p:txBody>
      </p:sp>
      <p:sp>
        <p:nvSpPr>
          <p:cNvPr id="3" name="Content Placeholder 2">
            <a:extLst>
              <a:ext uri="{FF2B5EF4-FFF2-40B4-BE49-F238E27FC236}">
                <a16:creationId xmlns:a16="http://schemas.microsoft.com/office/drawing/2014/main" id="{AB8458C1-17D1-4BDB-A7DE-5E289DBCDC05}"/>
              </a:ext>
            </a:extLst>
          </p:cNvPr>
          <p:cNvSpPr>
            <a:spLocks noGrp="1"/>
          </p:cNvSpPr>
          <p:nvPr>
            <p:ph idx="1"/>
          </p:nvPr>
        </p:nvSpPr>
        <p:spPr/>
        <p:txBody>
          <a:bodyPr>
            <a:normAutofit fontScale="32500" lnSpcReduction="20000"/>
          </a:bodyPr>
          <a:lstStyle/>
          <a:p>
            <a:pPr marL="0" indent="0" algn="ctr">
              <a:buNone/>
            </a:pPr>
            <a:r>
              <a:rPr lang="en-US" sz="8600" b="1" dirty="0">
                <a:solidFill>
                  <a:srgbClr val="FF0000"/>
                </a:solidFill>
              </a:rPr>
              <a:t>Major Trends in B2B E-commerce </a:t>
            </a:r>
          </a:p>
          <a:p>
            <a:pPr marL="0" indent="0">
              <a:buNone/>
            </a:pPr>
            <a:r>
              <a:rPr lang="en-US" sz="7400" b="1" dirty="0">
                <a:solidFill>
                  <a:srgbClr val="0070C0"/>
                </a:solidFill>
              </a:rPr>
              <a:t>Technology</a:t>
            </a:r>
            <a:endParaRPr lang="en-US" b="1" dirty="0">
              <a:solidFill>
                <a:srgbClr val="0070C0"/>
              </a:solidFill>
            </a:endParaRPr>
          </a:p>
          <a:p>
            <a:r>
              <a:rPr lang="en-US" sz="7400" b="1" dirty="0"/>
              <a:t>Cloud</a:t>
            </a:r>
            <a:r>
              <a:rPr lang="en-US" sz="7400" dirty="0"/>
              <a:t>: migration of B2B hardware and software to cloud computing and cloud apps, away from individual corporate data centers, as a means of slowing rising technology costs. B2B systems move to cloud computing providers like Amazon, Microsoft, Google, IBM, and Oracle as their core technology.</a:t>
            </a:r>
          </a:p>
          <a:p>
            <a:r>
              <a:rPr lang="en-US" sz="7400" b="1" dirty="0"/>
              <a:t>Social networks</a:t>
            </a:r>
            <a:r>
              <a:rPr lang="en-US" sz="7400" dirty="0"/>
              <a:t>: increasing use of social networks for feedback from customers, strengthening customer and supplier relationships, adjusting prices and orders, and enhancing decision-making.</a:t>
            </a:r>
          </a:p>
        </p:txBody>
      </p:sp>
      <p:pic>
        <p:nvPicPr>
          <p:cNvPr id="4100" name="Picture 4" descr="Cloud Computing: Benefits, Disadvantages &amp; Types | Spanning">
            <a:extLst>
              <a:ext uri="{FF2B5EF4-FFF2-40B4-BE49-F238E27FC236}">
                <a16:creationId xmlns:a16="http://schemas.microsoft.com/office/drawing/2014/main" id="{59603729-3686-48B1-A5DE-4C4765DE4267}"/>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9324975" y="1125123"/>
            <a:ext cx="286702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a:extLst>
              <a:ext uri="{FF2B5EF4-FFF2-40B4-BE49-F238E27FC236}">
                <a16:creationId xmlns:a16="http://schemas.microsoft.com/office/drawing/2014/main" id="{085BD665-C783-4CC2-8B5B-C36FFBE4B4C1}"/>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496299" y="5713970"/>
            <a:ext cx="2029731" cy="11440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76007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8EF7E-637F-488F-B710-A40AE7536A8B}"/>
              </a:ext>
            </a:extLst>
          </p:cNvPr>
          <p:cNvSpPr>
            <a:spLocks noGrp="1"/>
          </p:cNvSpPr>
          <p:nvPr>
            <p:ph type="title"/>
          </p:nvPr>
        </p:nvSpPr>
        <p:spPr/>
        <p:txBody>
          <a:bodyPr/>
          <a:lstStyle/>
          <a:p>
            <a:r>
              <a:rPr lang="en-US" dirty="0"/>
              <a:t>An Overview of B2B E-commerce</a:t>
            </a:r>
            <a:endParaRPr lang="ar-SY" dirty="0"/>
          </a:p>
        </p:txBody>
      </p:sp>
      <p:sp>
        <p:nvSpPr>
          <p:cNvPr id="3" name="Content Placeholder 2">
            <a:extLst>
              <a:ext uri="{FF2B5EF4-FFF2-40B4-BE49-F238E27FC236}">
                <a16:creationId xmlns:a16="http://schemas.microsoft.com/office/drawing/2014/main" id="{AB8458C1-17D1-4BDB-A7DE-5E289DBCDC05}"/>
              </a:ext>
            </a:extLst>
          </p:cNvPr>
          <p:cNvSpPr>
            <a:spLocks noGrp="1"/>
          </p:cNvSpPr>
          <p:nvPr>
            <p:ph idx="1"/>
          </p:nvPr>
        </p:nvSpPr>
        <p:spPr>
          <a:xfrm>
            <a:off x="188685" y="1422213"/>
            <a:ext cx="11814630" cy="4934138"/>
          </a:xfrm>
        </p:spPr>
        <p:txBody>
          <a:bodyPr>
            <a:normAutofit/>
          </a:bodyPr>
          <a:lstStyle/>
          <a:p>
            <a:pPr marL="0" indent="0" algn="ctr">
              <a:buNone/>
            </a:pPr>
            <a:r>
              <a:rPr lang="en-US" sz="3200" b="1" dirty="0">
                <a:solidFill>
                  <a:srgbClr val="FF0000"/>
                </a:solidFill>
              </a:rPr>
              <a:t>Major Trends in B2B E-commerce </a:t>
            </a:r>
          </a:p>
          <a:p>
            <a:pPr marL="0" indent="0">
              <a:buNone/>
            </a:pPr>
            <a:r>
              <a:rPr lang="en-US" b="1" dirty="0">
                <a:solidFill>
                  <a:srgbClr val="0070C0"/>
                </a:solidFill>
              </a:rPr>
              <a:t>Technology</a:t>
            </a:r>
          </a:p>
          <a:p>
            <a:r>
              <a:rPr lang="en-US" sz="2400" b="1" dirty="0"/>
              <a:t>Artificial intelligence (AI)</a:t>
            </a:r>
            <a:r>
              <a:rPr lang="en-US" sz="2400" dirty="0"/>
              <a:t>: Companies are increasingly turning to AI technologies and tools to deal with supply chain visibility, risk, and disruption.</a:t>
            </a:r>
          </a:p>
          <a:p>
            <a:pPr algn="l"/>
            <a:r>
              <a:rPr lang="en-US" sz="2400" b="1" dirty="0"/>
              <a:t>Internet of Things (IoT): </a:t>
            </a:r>
            <a:r>
              <a:rPr lang="en-US" sz="2400" dirty="0"/>
              <a:t>The number of IoT devices that </a:t>
            </a:r>
            <a:br>
              <a:rPr lang="en-US" sz="2400" dirty="0"/>
            </a:br>
            <a:r>
              <a:rPr lang="en-US" sz="2400" dirty="0"/>
              <a:t>measure and monitor data continues to grow exponentially and</a:t>
            </a:r>
            <a:br>
              <a:rPr lang="en-US" sz="2400" dirty="0"/>
            </a:br>
            <a:r>
              <a:rPr lang="en-US" sz="2400" dirty="0"/>
              <a:t>begins to impact how supply chains operate.</a:t>
            </a:r>
          </a:p>
        </p:txBody>
      </p:sp>
      <p:pic>
        <p:nvPicPr>
          <p:cNvPr id="5122" name="Picture 2" descr="The 6 main branches of Artificial Intelligence">
            <a:extLst>
              <a:ext uri="{FF2B5EF4-FFF2-40B4-BE49-F238E27FC236}">
                <a16:creationId xmlns:a16="http://schemas.microsoft.com/office/drawing/2014/main" id="{4AB88C8F-7993-4FEE-85EB-136556AD32F6}"/>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0022725" y="1619250"/>
            <a:ext cx="2169275" cy="15459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4" name="Picture 4" descr="Basic principles of the Internet of Things (IoT) | Web developer LOGIQUE's  Blog">
            <a:extLst>
              <a:ext uri="{FF2B5EF4-FFF2-40B4-BE49-F238E27FC236}">
                <a16:creationId xmlns:a16="http://schemas.microsoft.com/office/drawing/2014/main" id="{8D1CCE7B-BB7E-4BE0-A36E-759D2EB34498}"/>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298387" y="4315692"/>
            <a:ext cx="3704928" cy="22401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89995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8EF7E-637F-488F-B710-A40AE7536A8B}"/>
              </a:ext>
            </a:extLst>
          </p:cNvPr>
          <p:cNvSpPr>
            <a:spLocks noGrp="1"/>
          </p:cNvSpPr>
          <p:nvPr>
            <p:ph type="title"/>
          </p:nvPr>
        </p:nvSpPr>
        <p:spPr/>
        <p:txBody>
          <a:bodyPr/>
          <a:lstStyle/>
          <a:p>
            <a:r>
              <a:rPr lang="en-US" dirty="0"/>
              <a:t>An Overview of B2B E-commerce</a:t>
            </a:r>
            <a:endParaRPr lang="ar-SY" dirty="0"/>
          </a:p>
        </p:txBody>
      </p:sp>
      <p:sp>
        <p:nvSpPr>
          <p:cNvPr id="3" name="Content Placeholder 2">
            <a:extLst>
              <a:ext uri="{FF2B5EF4-FFF2-40B4-BE49-F238E27FC236}">
                <a16:creationId xmlns:a16="http://schemas.microsoft.com/office/drawing/2014/main" id="{AB8458C1-17D1-4BDB-A7DE-5E289DBCDC05}"/>
              </a:ext>
            </a:extLst>
          </p:cNvPr>
          <p:cNvSpPr>
            <a:spLocks noGrp="1"/>
          </p:cNvSpPr>
          <p:nvPr>
            <p:ph idx="1"/>
          </p:nvPr>
        </p:nvSpPr>
        <p:spPr>
          <a:xfrm>
            <a:off x="188685" y="1422213"/>
            <a:ext cx="11774715" cy="4934138"/>
          </a:xfrm>
        </p:spPr>
        <p:txBody>
          <a:bodyPr>
            <a:normAutofit fontScale="92500" lnSpcReduction="10000"/>
          </a:bodyPr>
          <a:lstStyle/>
          <a:p>
            <a:pPr marL="0" indent="0">
              <a:buNone/>
            </a:pPr>
            <a:r>
              <a:rPr lang="en-US" sz="2600" b="1" dirty="0">
                <a:solidFill>
                  <a:srgbClr val="FF0000"/>
                </a:solidFill>
              </a:rPr>
              <a:t>Potential Benefits and Challenges of B2B E-commerce</a:t>
            </a:r>
          </a:p>
          <a:p>
            <a:r>
              <a:rPr lang="en-US" sz="2600" b="1" dirty="0"/>
              <a:t>B2B e-commerce can:</a:t>
            </a:r>
          </a:p>
          <a:p>
            <a:pPr lvl="1">
              <a:buFont typeface="Wingdings" panose="05000000000000000000" pitchFamily="2" charset="2"/>
              <a:buChar char="v"/>
            </a:pPr>
            <a:r>
              <a:rPr lang="en-US" b="1" dirty="0"/>
              <a:t>Lower transaction costs </a:t>
            </a:r>
            <a:r>
              <a:rPr lang="en-US" dirty="0"/>
              <a:t>by eliminating paperwork and automating parts of the procurement process</a:t>
            </a:r>
          </a:p>
          <a:p>
            <a:pPr lvl="1">
              <a:buFont typeface="Wingdings" panose="05000000000000000000" pitchFamily="2" charset="2"/>
              <a:buChar char="v"/>
            </a:pPr>
            <a:r>
              <a:rPr lang="en-US" b="1" dirty="0"/>
              <a:t>Increase production flexibility </a:t>
            </a:r>
            <a:r>
              <a:rPr lang="en-US" dirty="0"/>
              <a:t>by ensuring delivery of parts at just the right time (known as just-in-time production)</a:t>
            </a:r>
          </a:p>
          <a:p>
            <a:pPr lvl="1" algn="l">
              <a:buFont typeface="Wingdings" panose="05000000000000000000" pitchFamily="2" charset="2"/>
              <a:buChar char="v"/>
            </a:pPr>
            <a:r>
              <a:rPr lang="en-US" b="1" dirty="0"/>
              <a:t>Improve quality of products </a:t>
            </a:r>
            <a:r>
              <a:rPr lang="en-US" dirty="0"/>
              <a:t>by increasing cooperation among</a:t>
            </a:r>
            <a:br>
              <a:rPr lang="en-US" dirty="0"/>
            </a:br>
            <a:r>
              <a:rPr lang="en-US" dirty="0"/>
              <a:t> buyers and sellers and reducing quality issues</a:t>
            </a:r>
          </a:p>
          <a:p>
            <a:pPr lvl="1">
              <a:buFont typeface="Wingdings" panose="05000000000000000000" pitchFamily="2" charset="2"/>
              <a:buChar char="v"/>
            </a:pPr>
            <a:r>
              <a:rPr lang="en-US" b="1" dirty="0"/>
              <a:t>Create greater price transparency</a:t>
            </a:r>
            <a:r>
              <a:rPr lang="en-US" dirty="0"/>
              <a:t>—the ability to see the actual buy and sell prices in a market</a:t>
            </a:r>
          </a:p>
        </p:txBody>
      </p:sp>
      <p:pic>
        <p:nvPicPr>
          <p:cNvPr id="6146" name="Picture 2" descr="Lower transaction costs Cut Out Stock Images &amp; Pictures - Alamy">
            <a:extLst>
              <a:ext uri="{FF2B5EF4-FFF2-40B4-BE49-F238E27FC236}">
                <a16:creationId xmlns:a16="http://schemas.microsoft.com/office/drawing/2014/main" id="{52E97F8A-5837-4E1B-8A37-4AEB7E121B73}"/>
              </a:ext>
            </a:extLst>
          </p:cNvPr>
          <p:cNvPicPr>
            <a:picLocks noChangeAspect="1" noChangeArrowheads="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8334682" y="936383"/>
            <a:ext cx="2721292" cy="1845504"/>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What is Product Quality? 7 Steps of Products Quality Management">
            <a:extLst>
              <a:ext uri="{FF2B5EF4-FFF2-40B4-BE49-F238E27FC236}">
                <a16:creationId xmlns:a16="http://schemas.microsoft.com/office/drawing/2014/main" id="{0EB07F58-7225-402C-B6D1-BCCDB0B157F3}"/>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704104" y="4209464"/>
            <a:ext cx="2721292" cy="15307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4472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8EF7E-637F-488F-B710-A40AE7536A8B}"/>
              </a:ext>
            </a:extLst>
          </p:cNvPr>
          <p:cNvSpPr>
            <a:spLocks noGrp="1"/>
          </p:cNvSpPr>
          <p:nvPr>
            <p:ph type="title"/>
          </p:nvPr>
        </p:nvSpPr>
        <p:spPr/>
        <p:txBody>
          <a:bodyPr/>
          <a:lstStyle/>
          <a:p>
            <a:r>
              <a:rPr lang="en-US" dirty="0"/>
              <a:t>An Overview of B2B E-commerce</a:t>
            </a:r>
            <a:endParaRPr lang="ar-SY" dirty="0"/>
          </a:p>
        </p:txBody>
      </p:sp>
      <p:sp>
        <p:nvSpPr>
          <p:cNvPr id="3" name="Content Placeholder 2">
            <a:extLst>
              <a:ext uri="{FF2B5EF4-FFF2-40B4-BE49-F238E27FC236}">
                <a16:creationId xmlns:a16="http://schemas.microsoft.com/office/drawing/2014/main" id="{AB8458C1-17D1-4BDB-A7DE-5E289DBCDC05}"/>
              </a:ext>
            </a:extLst>
          </p:cNvPr>
          <p:cNvSpPr>
            <a:spLocks noGrp="1"/>
          </p:cNvSpPr>
          <p:nvPr>
            <p:ph idx="1"/>
          </p:nvPr>
        </p:nvSpPr>
        <p:spPr/>
        <p:txBody>
          <a:bodyPr>
            <a:normAutofit fontScale="92500" lnSpcReduction="10000"/>
          </a:bodyPr>
          <a:lstStyle/>
          <a:p>
            <a:pPr marL="0" indent="0">
              <a:buNone/>
            </a:pPr>
            <a:r>
              <a:rPr lang="en-US" sz="3000" b="1" dirty="0">
                <a:solidFill>
                  <a:srgbClr val="FF0000"/>
                </a:solidFill>
              </a:rPr>
              <a:t>Potential Benefits and Challenges of B2B E-commerce</a:t>
            </a:r>
          </a:p>
          <a:p>
            <a:r>
              <a:rPr lang="en-US" dirty="0"/>
              <a:t>Often real-world supply chains </a:t>
            </a:r>
            <a:r>
              <a:rPr lang="en-US" b="1" dirty="0"/>
              <a:t>fail</a:t>
            </a:r>
            <a:r>
              <a:rPr lang="en-US" dirty="0"/>
              <a:t> to provide </a:t>
            </a:r>
            <a:r>
              <a:rPr lang="en-US" b="1" dirty="0"/>
              <a:t>visibility</a:t>
            </a:r>
            <a:r>
              <a:rPr lang="en-US" dirty="0"/>
              <a:t> into the supply chain because they lack </a:t>
            </a:r>
            <a:r>
              <a:rPr lang="en-US" b="1" dirty="0"/>
              <a:t>real-time demand</a:t>
            </a:r>
            <a:r>
              <a:rPr lang="en-US" dirty="0"/>
              <a:t>, production, and logistics data, and have inadequate financial data on suppliers. </a:t>
            </a:r>
          </a:p>
          <a:p>
            <a:pPr algn="l"/>
            <a:r>
              <a:rPr lang="en-US" dirty="0"/>
              <a:t>Builders of B2B supply chains have had little concern for the</a:t>
            </a:r>
            <a:br>
              <a:rPr lang="en-US" dirty="0"/>
            </a:br>
            <a:r>
              <a:rPr lang="en-US" dirty="0"/>
              <a:t> </a:t>
            </a:r>
            <a:r>
              <a:rPr lang="en-US" b="1" dirty="0"/>
              <a:t>environmental impacts </a:t>
            </a:r>
            <a:r>
              <a:rPr lang="en-US" dirty="0"/>
              <a:t>of supply chains, the sensitivity of supply</a:t>
            </a:r>
            <a:br>
              <a:rPr lang="en-US" dirty="0"/>
            </a:br>
            <a:r>
              <a:rPr lang="en-US" dirty="0"/>
              <a:t> chains to natural events, fluctuating fuel and labor costs, or the</a:t>
            </a:r>
            <a:br>
              <a:rPr lang="en-US" dirty="0"/>
            </a:br>
            <a:r>
              <a:rPr lang="en-US" dirty="0"/>
              <a:t> impact of public values involving labor and environmental policies. </a:t>
            </a:r>
          </a:p>
        </p:txBody>
      </p:sp>
      <p:pic>
        <p:nvPicPr>
          <p:cNvPr id="7170" name="Picture 2" descr="6.4 Climate Change – Environmental Impacts - Eskola">
            <a:extLst>
              <a:ext uri="{FF2B5EF4-FFF2-40B4-BE49-F238E27FC236}">
                <a16:creationId xmlns:a16="http://schemas.microsoft.com/office/drawing/2014/main" id="{A6171B7A-E009-4CE2-808A-B3464902A23C}"/>
              </a:ext>
            </a:extLst>
          </p:cNvPr>
          <p:cNvPicPr>
            <a:picLocks noChangeAspect="1" noChangeArrowheads="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9364887" y="3295650"/>
            <a:ext cx="2638425" cy="350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65377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a:extLst>
              <a:ext uri="{FF2B5EF4-FFF2-40B4-BE49-F238E27FC236}">
                <a16:creationId xmlns:a16="http://schemas.microsoft.com/office/drawing/2014/main" id="{EB6A4327-8AB4-47DD-8779-06ABD1DB95BE}"/>
              </a:ext>
            </a:extLst>
          </p:cNvPr>
          <p:cNvSpPr/>
          <p:nvPr/>
        </p:nvSpPr>
        <p:spPr>
          <a:xfrm>
            <a:off x="355599" y="1526257"/>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4" name="Freeform: Shape 3">
            <a:extLst>
              <a:ext uri="{FF2B5EF4-FFF2-40B4-BE49-F238E27FC236}">
                <a16:creationId xmlns:a16="http://schemas.microsoft.com/office/drawing/2014/main" id="{6D8E81B2-2A46-444C-94B0-80013001DF14}"/>
              </a:ext>
            </a:extLst>
          </p:cNvPr>
          <p:cNvSpPr/>
          <p:nvPr/>
        </p:nvSpPr>
        <p:spPr>
          <a:xfrm>
            <a:off x="355598" y="1526257"/>
            <a:ext cx="1845579" cy="4618285"/>
          </a:xfrm>
          <a:custGeom>
            <a:avLst/>
            <a:gdLst>
              <a:gd name="connsiteX0" fmla="*/ 0 w 1716816"/>
              <a:gd name="connsiteY0" fmla="*/ 0 h 4618285"/>
              <a:gd name="connsiteX1" fmla="*/ 1716816 w 1716816"/>
              <a:gd name="connsiteY1" fmla="*/ 0 h 4618285"/>
              <a:gd name="connsiteX2" fmla="*/ 1716816 w 1716816"/>
              <a:gd name="connsiteY2" fmla="*/ 4618285 h 4618285"/>
              <a:gd name="connsiteX3" fmla="*/ 0 w 1716816"/>
              <a:gd name="connsiteY3" fmla="*/ 4618285 h 4618285"/>
              <a:gd name="connsiteX4" fmla="*/ 0 w 1716816"/>
              <a:gd name="connsiteY4" fmla="*/ 0 h 4618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6816" h="4618285">
                <a:moveTo>
                  <a:pt x="0" y="0"/>
                </a:moveTo>
                <a:lnTo>
                  <a:pt x="1716816" y="0"/>
                </a:lnTo>
                <a:lnTo>
                  <a:pt x="1716816" y="4618285"/>
                </a:lnTo>
                <a:lnTo>
                  <a:pt x="0" y="461828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defTabSz="933450">
              <a:lnSpc>
                <a:spcPct val="90000"/>
              </a:lnSpc>
              <a:spcBef>
                <a:spcPct val="0"/>
              </a:spcBef>
              <a:spcAft>
                <a:spcPct val="35000"/>
              </a:spcAft>
            </a:pPr>
            <a:endParaRPr lang="en-US" sz="2400" b="1" dirty="0"/>
          </a:p>
          <a:p>
            <a:pPr lvl="0" defTabSz="933450">
              <a:lnSpc>
                <a:spcPct val="90000"/>
              </a:lnSpc>
              <a:spcBef>
                <a:spcPct val="0"/>
              </a:spcBef>
              <a:spcAft>
                <a:spcPct val="35000"/>
              </a:spcAft>
            </a:pPr>
            <a:endParaRPr lang="en-US" sz="2400" b="1" dirty="0"/>
          </a:p>
          <a:p>
            <a:pPr lvl="0" defTabSz="933450">
              <a:lnSpc>
                <a:spcPct val="90000"/>
              </a:lnSpc>
              <a:spcBef>
                <a:spcPct val="0"/>
              </a:spcBef>
              <a:spcAft>
                <a:spcPct val="35000"/>
              </a:spcAft>
            </a:pPr>
            <a:endParaRPr lang="en-US" sz="2400" b="1" dirty="0"/>
          </a:p>
          <a:p>
            <a:pPr lvl="0" defTabSz="933450">
              <a:lnSpc>
                <a:spcPct val="90000"/>
              </a:lnSpc>
              <a:spcBef>
                <a:spcPct val="0"/>
              </a:spcBef>
              <a:spcAft>
                <a:spcPct val="35000"/>
              </a:spcAft>
            </a:pPr>
            <a:endParaRPr lang="en-US" sz="2400" b="1" dirty="0"/>
          </a:p>
          <a:p>
            <a:pPr lvl="0" defTabSz="933450">
              <a:lnSpc>
                <a:spcPct val="90000"/>
              </a:lnSpc>
              <a:spcBef>
                <a:spcPct val="0"/>
              </a:spcBef>
              <a:spcAft>
                <a:spcPct val="35000"/>
              </a:spcAft>
            </a:pPr>
            <a:r>
              <a:rPr lang="en-US" sz="2400" b="1" dirty="0"/>
              <a:t>Chapter 10:</a:t>
            </a:r>
          </a:p>
          <a:p>
            <a:pPr lvl="0" defTabSz="933450">
              <a:lnSpc>
                <a:spcPct val="90000"/>
              </a:lnSpc>
              <a:spcBef>
                <a:spcPct val="0"/>
              </a:spcBef>
              <a:spcAft>
                <a:spcPct val="35000"/>
              </a:spcAft>
            </a:pPr>
            <a:r>
              <a:rPr lang="en-US" sz="2400" b="1" dirty="0"/>
              <a:t>B2B</a:t>
            </a:r>
            <a:br>
              <a:rPr lang="en-US" sz="2400" b="1" dirty="0"/>
            </a:br>
            <a:r>
              <a:rPr lang="en-US" sz="2400" b="1" dirty="0"/>
              <a:t>E-commerce</a:t>
            </a:r>
          </a:p>
        </p:txBody>
      </p:sp>
      <p:sp>
        <p:nvSpPr>
          <p:cNvPr id="5" name="Freeform: Shape 4">
            <a:extLst>
              <a:ext uri="{FF2B5EF4-FFF2-40B4-BE49-F238E27FC236}">
                <a16:creationId xmlns:a16="http://schemas.microsoft.com/office/drawing/2014/main" id="{11DCCC98-B83E-4EAF-8684-B891BB166577}"/>
              </a:ext>
            </a:extLst>
          </p:cNvPr>
          <p:cNvSpPr/>
          <p:nvPr/>
        </p:nvSpPr>
        <p:spPr>
          <a:xfrm>
            <a:off x="2201177" y="1580546"/>
            <a:ext cx="4846320" cy="1085793"/>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An Overview of B2B E-commerce</a:t>
            </a:r>
          </a:p>
        </p:txBody>
      </p:sp>
      <p:sp>
        <p:nvSpPr>
          <p:cNvPr id="6" name="Freeform: Shape 5">
            <a:extLst>
              <a:ext uri="{FF2B5EF4-FFF2-40B4-BE49-F238E27FC236}">
                <a16:creationId xmlns:a16="http://schemas.microsoft.com/office/drawing/2014/main" id="{2BB2305B-35CC-4F69-A2AC-88F5882DC5BB}"/>
              </a:ext>
            </a:extLst>
          </p:cNvPr>
          <p:cNvSpPr/>
          <p:nvPr/>
        </p:nvSpPr>
        <p:spPr>
          <a:xfrm>
            <a:off x="7061956" y="1580546"/>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Basic Definitions </a:t>
            </a:r>
          </a:p>
        </p:txBody>
      </p:sp>
      <p:sp>
        <p:nvSpPr>
          <p:cNvPr id="8" name="Straight Connector 7">
            <a:extLst>
              <a:ext uri="{FF2B5EF4-FFF2-40B4-BE49-F238E27FC236}">
                <a16:creationId xmlns:a16="http://schemas.microsoft.com/office/drawing/2014/main" id="{68235BEE-708F-46EC-AAC4-B49619706A41}"/>
              </a:ext>
            </a:extLst>
          </p:cNvPr>
          <p:cNvSpPr/>
          <p:nvPr/>
        </p:nvSpPr>
        <p:spPr>
          <a:xfrm>
            <a:off x="6933196" y="1942124"/>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 name="Freeform: Shape 8">
            <a:extLst>
              <a:ext uri="{FF2B5EF4-FFF2-40B4-BE49-F238E27FC236}">
                <a16:creationId xmlns:a16="http://schemas.microsoft.com/office/drawing/2014/main" id="{CF125A7B-CD9E-4EF9-9DCE-BA41B9EB64E0}"/>
              </a:ext>
            </a:extLst>
          </p:cNvPr>
          <p:cNvSpPr/>
          <p:nvPr/>
        </p:nvSpPr>
        <p:spPr>
          <a:xfrm>
            <a:off x="7061956" y="1942124"/>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Major Trends in B2B E-commerce 2022–2023</a:t>
            </a:r>
          </a:p>
        </p:txBody>
      </p:sp>
      <p:sp>
        <p:nvSpPr>
          <p:cNvPr id="10" name="Straight Connector 9">
            <a:extLst>
              <a:ext uri="{FF2B5EF4-FFF2-40B4-BE49-F238E27FC236}">
                <a16:creationId xmlns:a16="http://schemas.microsoft.com/office/drawing/2014/main" id="{0FCF8564-A557-49F5-85FC-1D983AFAB6B9}"/>
              </a:ext>
            </a:extLst>
          </p:cNvPr>
          <p:cNvSpPr/>
          <p:nvPr/>
        </p:nvSpPr>
        <p:spPr>
          <a:xfrm>
            <a:off x="6933196" y="2303702"/>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1" name="Freeform: Shape 10">
            <a:extLst>
              <a:ext uri="{FF2B5EF4-FFF2-40B4-BE49-F238E27FC236}">
                <a16:creationId xmlns:a16="http://schemas.microsoft.com/office/drawing/2014/main" id="{EE97B36E-1A40-437A-8B15-8DB3724057FE}"/>
              </a:ext>
            </a:extLst>
          </p:cNvPr>
          <p:cNvSpPr/>
          <p:nvPr/>
        </p:nvSpPr>
        <p:spPr>
          <a:xfrm>
            <a:off x="7061956" y="2347946"/>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Potential Benefits and Challenges of B2B E-commerce</a:t>
            </a:r>
          </a:p>
        </p:txBody>
      </p:sp>
      <p:sp>
        <p:nvSpPr>
          <p:cNvPr id="12" name="Straight Connector 11">
            <a:extLst>
              <a:ext uri="{FF2B5EF4-FFF2-40B4-BE49-F238E27FC236}">
                <a16:creationId xmlns:a16="http://schemas.microsoft.com/office/drawing/2014/main" id="{B23755F8-0EB1-4A45-94B2-020E375A29CA}"/>
              </a:ext>
            </a:extLst>
          </p:cNvPr>
          <p:cNvSpPr/>
          <p:nvPr/>
        </p:nvSpPr>
        <p:spPr>
          <a:xfrm>
            <a:off x="2072415" y="2628240"/>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3" name="Freeform: Shape 12">
            <a:extLst>
              <a:ext uri="{FF2B5EF4-FFF2-40B4-BE49-F238E27FC236}">
                <a16:creationId xmlns:a16="http://schemas.microsoft.com/office/drawing/2014/main" id="{A663DEED-FC56-4335-B692-AFFA07A7DA54}"/>
              </a:ext>
            </a:extLst>
          </p:cNvPr>
          <p:cNvSpPr/>
          <p:nvPr/>
        </p:nvSpPr>
        <p:spPr>
          <a:xfrm>
            <a:off x="2201177" y="2653954"/>
            <a:ext cx="4846320" cy="746068"/>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The Procurement Process and Supply Chains</a:t>
            </a:r>
          </a:p>
        </p:txBody>
      </p:sp>
      <p:sp>
        <p:nvSpPr>
          <p:cNvPr id="14" name="Freeform: Shape 13">
            <a:extLst>
              <a:ext uri="{FF2B5EF4-FFF2-40B4-BE49-F238E27FC236}">
                <a16:creationId xmlns:a16="http://schemas.microsoft.com/office/drawing/2014/main" id="{84FF7242-DFE8-47B5-A774-C378C25DD1DD}"/>
              </a:ext>
            </a:extLst>
          </p:cNvPr>
          <p:cNvSpPr/>
          <p:nvPr/>
        </p:nvSpPr>
        <p:spPr>
          <a:xfrm>
            <a:off x="7061956" y="2720629"/>
            <a:ext cx="4480560" cy="542896"/>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Steps in The Procurement Process</a:t>
            </a:r>
          </a:p>
        </p:txBody>
      </p:sp>
      <p:sp>
        <p:nvSpPr>
          <p:cNvPr id="15" name="Straight Connector 14">
            <a:extLst>
              <a:ext uri="{FF2B5EF4-FFF2-40B4-BE49-F238E27FC236}">
                <a16:creationId xmlns:a16="http://schemas.microsoft.com/office/drawing/2014/main" id="{B7F2224E-5395-4ADE-B442-1D0ACDBA9487}"/>
              </a:ext>
            </a:extLst>
          </p:cNvPr>
          <p:cNvSpPr/>
          <p:nvPr/>
        </p:nvSpPr>
        <p:spPr>
          <a:xfrm>
            <a:off x="6933196" y="3060326"/>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C4D60A75-E762-4F75-92A6-43D44DD40B04}"/>
              </a:ext>
            </a:extLst>
          </p:cNvPr>
          <p:cNvSpPr/>
          <p:nvPr/>
        </p:nvSpPr>
        <p:spPr>
          <a:xfrm>
            <a:off x="7061956" y="3111126"/>
            <a:ext cx="4480560" cy="403194"/>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Types of Procurement </a:t>
            </a:r>
          </a:p>
        </p:txBody>
      </p:sp>
      <p:sp>
        <p:nvSpPr>
          <p:cNvPr id="17" name="Straight Connector 16">
            <a:extLst>
              <a:ext uri="{FF2B5EF4-FFF2-40B4-BE49-F238E27FC236}">
                <a16:creationId xmlns:a16="http://schemas.microsoft.com/office/drawing/2014/main" id="{462CDFFA-982C-406B-97D3-B6A065E705E6}"/>
              </a:ext>
            </a:extLst>
          </p:cNvPr>
          <p:cNvSpPr/>
          <p:nvPr/>
        </p:nvSpPr>
        <p:spPr>
          <a:xfrm>
            <a:off x="2072415" y="3400022"/>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76EC483E-03CC-4D44-A9A1-B27EAC3ACE0D}"/>
              </a:ext>
            </a:extLst>
          </p:cNvPr>
          <p:cNvSpPr/>
          <p:nvPr/>
        </p:nvSpPr>
        <p:spPr>
          <a:xfrm>
            <a:off x="2201177" y="3428912"/>
            <a:ext cx="4846320" cy="1758578"/>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Trends in Supply Chain Management </a:t>
            </a:r>
          </a:p>
        </p:txBody>
      </p:sp>
      <p:sp>
        <p:nvSpPr>
          <p:cNvPr id="19" name="Freeform: Shape 18">
            <a:extLst>
              <a:ext uri="{FF2B5EF4-FFF2-40B4-BE49-F238E27FC236}">
                <a16:creationId xmlns:a16="http://schemas.microsoft.com/office/drawing/2014/main" id="{C18581FD-BA19-476B-B5F5-758DC02F3B48}"/>
              </a:ext>
            </a:extLst>
          </p:cNvPr>
          <p:cNvSpPr/>
          <p:nvPr/>
        </p:nvSpPr>
        <p:spPr>
          <a:xfrm>
            <a:off x="7061956" y="3419387"/>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Supply Chain Simplification and Just-in-Time and Lean Production</a:t>
            </a:r>
          </a:p>
        </p:txBody>
      </p:sp>
      <p:sp>
        <p:nvSpPr>
          <p:cNvPr id="20" name="Straight Connector 19">
            <a:extLst>
              <a:ext uri="{FF2B5EF4-FFF2-40B4-BE49-F238E27FC236}">
                <a16:creationId xmlns:a16="http://schemas.microsoft.com/office/drawing/2014/main" id="{DEC68A1D-2241-4232-8F36-1277B77350B8}"/>
              </a:ext>
            </a:extLst>
          </p:cNvPr>
          <p:cNvSpPr/>
          <p:nvPr/>
        </p:nvSpPr>
        <p:spPr>
          <a:xfrm>
            <a:off x="6933195" y="3672888"/>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8430AE08-945D-4972-8B76-F3BD7FDF747F}"/>
              </a:ext>
            </a:extLst>
          </p:cNvPr>
          <p:cNvSpPr/>
          <p:nvPr/>
        </p:nvSpPr>
        <p:spPr>
          <a:xfrm>
            <a:off x="7061956" y="3672888"/>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Supply Chain Black Swans: Adaptive Supply Chains</a:t>
            </a:r>
          </a:p>
        </p:txBody>
      </p:sp>
      <p:sp>
        <p:nvSpPr>
          <p:cNvPr id="22" name="Straight Connector 21">
            <a:extLst>
              <a:ext uri="{FF2B5EF4-FFF2-40B4-BE49-F238E27FC236}">
                <a16:creationId xmlns:a16="http://schemas.microsoft.com/office/drawing/2014/main" id="{00CA4829-9F3E-413F-81AD-B03B0892E218}"/>
              </a:ext>
            </a:extLst>
          </p:cNvPr>
          <p:cNvSpPr/>
          <p:nvPr/>
        </p:nvSpPr>
        <p:spPr>
          <a:xfrm>
            <a:off x="6933195" y="3961313"/>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C16CAB47-93AB-477F-9390-7E3EE01FE57B}"/>
              </a:ext>
            </a:extLst>
          </p:cNvPr>
          <p:cNvSpPr/>
          <p:nvPr/>
        </p:nvSpPr>
        <p:spPr>
          <a:xfrm>
            <a:off x="7061956" y="3961313"/>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Accountable Supply Chains: Labor Standards</a:t>
            </a:r>
          </a:p>
        </p:txBody>
      </p:sp>
      <p:sp>
        <p:nvSpPr>
          <p:cNvPr id="24" name="Straight Connector 23">
            <a:extLst>
              <a:ext uri="{FF2B5EF4-FFF2-40B4-BE49-F238E27FC236}">
                <a16:creationId xmlns:a16="http://schemas.microsoft.com/office/drawing/2014/main" id="{3D9B1AC9-3FC2-4FBD-92B2-1A99DD70404E}"/>
              </a:ext>
            </a:extLst>
          </p:cNvPr>
          <p:cNvSpPr/>
          <p:nvPr/>
        </p:nvSpPr>
        <p:spPr>
          <a:xfrm>
            <a:off x="6933195" y="4211638"/>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EB8A787F-15EE-458F-9B73-197125DEFA6D}"/>
              </a:ext>
            </a:extLst>
          </p:cNvPr>
          <p:cNvSpPr/>
          <p:nvPr/>
        </p:nvSpPr>
        <p:spPr>
          <a:xfrm>
            <a:off x="7061956" y="4211638"/>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Sustainable Supply Chains</a:t>
            </a:r>
          </a:p>
        </p:txBody>
      </p:sp>
      <p:sp>
        <p:nvSpPr>
          <p:cNvPr id="26" name="Straight Connector 25">
            <a:extLst>
              <a:ext uri="{FF2B5EF4-FFF2-40B4-BE49-F238E27FC236}">
                <a16:creationId xmlns:a16="http://schemas.microsoft.com/office/drawing/2014/main" id="{BD5509A9-2FB9-4EB4-96F0-D33207715C90}"/>
              </a:ext>
            </a:extLst>
          </p:cNvPr>
          <p:cNvSpPr/>
          <p:nvPr/>
        </p:nvSpPr>
        <p:spPr>
          <a:xfrm>
            <a:off x="6933195" y="4452439"/>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D775F4AD-89BB-419F-B645-DEBB872DCBF9}"/>
              </a:ext>
            </a:extLst>
          </p:cNvPr>
          <p:cNvSpPr/>
          <p:nvPr/>
        </p:nvSpPr>
        <p:spPr>
          <a:xfrm>
            <a:off x="7061956" y="4452439"/>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B2B in the Cloud</a:t>
            </a:r>
          </a:p>
        </p:txBody>
      </p:sp>
      <p:sp>
        <p:nvSpPr>
          <p:cNvPr id="28" name="Straight Connector 27">
            <a:extLst>
              <a:ext uri="{FF2B5EF4-FFF2-40B4-BE49-F238E27FC236}">
                <a16:creationId xmlns:a16="http://schemas.microsoft.com/office/drawing/2014/main" id="{53C736A2-66AA-40C8-90C9-88E815630E9C}"/>
              </a:ext>
            </a:extLst>
          </p:cNvPr>
          <p:cNvSpPr/>
          <p:nvPr/>
        </p:nvSpPr>
        <p:spPr>
          <a:xfrm>
            <a:off x="6933195" y="4702764"/>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62D6861F-2D4C-40FD-9EBA-812A44EF5DEE}"/>
              </a:ext>
            </a:extLst>
          </p:cNvPr>
          <p:cNvSpPr/>
          <p:nvPr/>
        </p:nvSpPr>
        <p:spPr>
          <a:xfrm>
            <a:off x="7061956" y="4702764"/>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Blockchain, the Internet of Things, and Supply Chain Management</a:t>
            </a:r>
            <a:endParaRPr lang="ar-SY" sz="1400" kern="1200" dirty="0"/>
          </a:p>
        </p:txBody>
      </p:sp>
      <p:sp>
        <p:nvSpPr>
          <p:cNvPr id="30" name="Straight Connector 29">
            <a:extLst>
              <a:ext uri="{FF2B5EF4-FFF2-40B4-BE49-F238E27FC236}">
                <a16:creationId xmlns:a16="http://schemas.microsoft.com/office/drawing/2014/main" id="{35325B17-5EAD-4A81-AFFF-CEF62FB7EFEA}"/>
              </a:ext>
            </a:extLst>
          </p:cNvPr>
          <p:cNvSpPr/>
          <p:nvPr/>
        </p:nvSpPr>
        <p:spPr>
          <a:xfrm>
            <a:off x="6933195" y="4943565"/>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0A812F9A-F973-472E-8539-F9ADBD3B891E}"/>
              </a:ext>
            </a:extLst>
          </p:cNvPr>
          <p:cNvSpPr/>
          <p:nvPr/>
        </p:nvSpPr>
        <p:spPr>
          <a:xfrm>
            <a:off x="7061956" y="4943565"/>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B2B Marketing</a:t>
            </a:r>
            <a:endParaRPr lang="ar-SY" sz="1400" kern="1200" dirty="0"/>
          </a:p>
        </p:txBody>
      </p:sp>
      <p:sp>
        <p:nvSpPr>
          <p:cNvPr id="32" name="Straight Connector 31">
            <a:extLst>
              <a:ext uri="{FF2B5EF4-FFF2-40B4-BE49-F238E27FC236}">
                <a16:creationId xmlns:a16="http://schemas.microsoft.com/office/drawing/2014/main" id="{7543CCF7-01E2-4153-A833-D90C5FCB51A8}"/>
              </a:ext>
            </a:extLst>
          </p:cNvPr>
          <p:cNvSpPr/>
          <p:nvPr/>
        </p:nvSpPr>
        <p:spPr>
          <a:xfrm>
            <a:off x="2072415" y="5213205"/>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AEAECC1A-7F9B-4574-89AB-8630946B6594}"/>
              </a:ext>
            </a:extLst>
          </p:cNvPr>
          <p:cNvSpPr/>
          <p:nvPr/>
        </p:nvSpPr>
        <p:spPr>
          <a:xfrm>
            <a:off x="2201177" y="5267495"/>
            <a:ext cx="4618723" cy="1085793"/>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B2B E-commerce Marketplaces: The Selling Side of B2B</a:t>
            </a:r>
          </a:p>
        </p:txBody>
      </p:sp>
      <p:sp>
        <p:nvSpPr>
          <p:cNvPr id="34" name="Freeform: Shape 33">
            <a:extLst>
              <a:ext uri="{FF2B5EF4-FFF2-40B4-BE49-F238E27FC236}">
                <a16:creationId xmlns:a16="http://schemas.microsoft.com/office/drawing/2014/main" id="{685653E5-DD82-4BF0-88B2-611602D89D7C}"/>
              </a:ext>
            </a:extLst>
          </p:cNvPr>
          <p:cNvSpPr/>
          <p:nvPr/>
        </p:nvSpPr>
        <p:spPr>
          <a:xfrm>
            <a:off x="7061956" y="5238920"/>
            <a:ext cx="5486400" cy="289396"/>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Characteristics of B2B E-commerce Marketplaces</a:t>
            </a:r>
          </a:p>
        </p:txBody>
      </p:sp>
      <p:sp>
        <p:nvSpPr>
          <p:cNvPr id="35" name="Straight Connector 34">
            <a:extLst>
              <a:ext uri="{FF2B5EF4-FFF2-40B4-BE49-F238E27FC236}">
                <a16:creationId xmlns:a16="http://schemas.microsoft.com/office/drawing/2014/main" id="{0BB32B91-6AB2-46C7-BA39-B5032D1AF590}"/>
              </a:ext>
            </a:extLst>
          </p:cNvPr>
          <p:cNvSpPr/>
          <p:nvPr/>
        </p:nvSpPr>
        <p:spPr>
          <a:xfrm>
            <a:off x="6933195" y="5553217"/>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Shape 35">
            <a:extLst>
              <a:ext uri="{FF2B5EF4-FFF2-40B4-BE49-F238E27FC236}">
                <a16:creationId xmlns:a16="http://schemas.microsoft.com/office/drawing/2014/main" id="{E02D091E-0A41-4E9C-A593-3841C4F391F8}"/>
              </a:ext>
            </a:extLst>
          </p:cNvPr>
          <p:cNvSpPr/>
          <p:nvPr/>
        </p:nvSpPr>
        <p:spPr>
          <a:xfrm>
            <a:off x="7061956" y="5572267"/>
            <a:ext cx="5486400" cy="296060"/>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Types of B2B E-commerce Marketplaces  </a:t>
            </a:r>
          </a:p>
        </p:txBody>
      </p:sp>
      <p:sp>
        <p:nvSpPr>
          <p:cNvPr id="37" name="Freeform: Shape 36">
            <a:extLst>
              <a:ext uri="{FF2B5EF4-FFF2-40B4-BE49-F238E27FC236}">
                <a16:creationId xmlns:a16="http://schemas.microsoft.com/office/drawing/2014/main" id="{2A91E54E-7D89-4A89-95D9-AF88CC7EC750}"/>
              </a:ext>
            </a:extLst>
          </p:cNvPr>
          <p:cNvSpPr/>
          <p:nvPr/>
        </p:nvSpPr>
        <p:spPr>
          <a:xfrm>
            <a:off x="10136292" y="5567500"/>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E-distributors </a:t>
            </a:r>
          </a:p>
        </p:txBody>
      </p:sp>
      <p:sp>
        <p:nvSpPr>
          <p:cNvPr id="38" name="Freeform: Shape 37">
            <a:extLst>
              <a:ext uri="{FF2B5EF4-FFF2-40B4-BE49-F238E27FC236}">
                <a16:creationId xmlns:a16="http://schemas.microsoft.com/office/drawing/2014/main" id="{1A3D474C-1744-4ADB-96F4-48E713EE7A07}"/>
              </a:ext>
            </a:extLst>
          </p:cNvPr>
          <p:cNvSpPr/>
          <p:nvPr/>
        </p:nvSpPr>
        <p:spPr>
          <a:xfrm>
            <a:off x="10136292" y="5760376"/>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E-procurement</a:t>
            </a:r>
          </a:p>
        </p:txBody>
      </p:sp>
      <p:sp>
        <p:nvSpPr>
          <p:cNvPr id="39" name="Freeform: Shape 38">
            <a:extLst>
              <a:ext uri="{FF2B5EF4-FFF2-40B4-BE49-F238E27FC236}">
                <a16:creationId xmlns:a16="http://schemas.microsoft.com/office/drawing/2014/main" id="{96AE560E-2392-4668-BAF5-C738A3EC3A5A}"/>
              </a:ext>
            </a:extLst>
          </p:cNvPr>
          <p:cNvSpPr/>
          <p:nvPr/>
        </p:nvSpPr>
        <p:spPr>
          <a:xfrm>
            <a:off x="10136292" y="5953252"/>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Exchanges</a:t>
            </a:r>
          </a:p>
        </p:txBody>
      </p:sp>
      <p:sp>
        <p:nvSpPr>
          <p:cNvPr id="40" name="Freeform: Shape 39">
            <a:extLst>
              <a:ext uri="{FF2B5EF4-FFF2-40B4-BE49-F238E27FC236}">
                <a16:creationId xmlns:a16="http://schemas.microsoft.com/office/drawing/2014/main" id="{B8FC99BD-F230-4982-A119-4FC844426EC8}"/>
              </a:ext>
            </a:extLst>
          </p:cNvPr>
          <p:cNvSpPr/>
          <p:nvPr/>
        </p:nvSpPr>
        <p:spPr>
          <a:xfrm>
            <a:off x="10136292" y="6117552"/>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Industry Consortia </a:t>
            </a:r>
          </a:p>
        </p:txBody>
      </p:sp>
      <p:sp>
        <p:nvSpPr>
          <p:cNvPr id="41" name="Straight Connector 40">
            <a:extLst>
              <a:ext uri="{FF2B5EF4-FFF2-40B4-BE49-F238E27FC236}">
                <a16:creationId xmlns:a16="http://schemas.microsoft.com/office/drawing/2014/main" id="{FABA95BF-10D2-4096-9748-7A94DFD8EEA9}"/>
              </a:ext>
            </a:extLst>
          </p:cNvPr>
          <p:cNvSpPr/>
          <p:nvPr/>
        </p:nvSpPr>
        <p:spPr>
          <a:xfrm>
            <a:off x="2072415" y="6238988"/>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1606994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13"/>
                                        </p:tgtEl>
                                        <p:attrNameLst>
                                          <p:attrName>fillcolor</p:attrName>
                                        </p:attrNameLst>
                                      </p:cBhvr>
                                      <p:to>
                                        <a:srgbClr val="FFFF00"/>
                                      </p:to>
                                    </p:animClr>
                                    <p:set>
                                      <p:cBhvr>
                                        <p:cTn id="7" dur="2000" fill="hold"/>
                                        <p:tgtEl>
                                          <p:spTgt spid="13"/>
                                        </p:tgtEl>
                                        <p:attrNameLst>
                                          <p:attrName>fill.type</p:attrName>
                                        </p:attrNameLst>
                                      </p:cBhvr>
                                      <p:to>
                                        <p:strVal val="solid"/>
                                      </p:to>
                                    </p:set>
                                    <p:set>
                                      <p:cBhvr>
                                        <p:cTn id="8" dur="2000" fill="hold"/>
                                        <p:tgtEl>
                                          <p:spTgt spid="1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CE03D-B16B-4DAF-9867-6F11ABE5C205}"/>
              </a:ext>
            </a:extLst>
          </p:cNvPr>
          <p:cNvSpPr>
            <a:spLocks noGrp="1"/>
          </p:cNvSpPr>
          <p:nvPr>
            <p:ph type="title"/>
          </p:nvPr>
        </p:nvSpPr>
        <p:spPr/>
        <p:txBody>
          <a:bodyPr>
            <a:normAutofit fontScale="90000"/>
          </a:bodyPr>
          <a:lstStyle/>
          <a:p>
            <a:r>
              <a:rPr lang="en-US" dirty="0"/>
              <a:t>The Procurement Process and Supply Chains</a:t>
            </a:r>
            <a:endParaRPr lang="ar-SY" dirty="0"/>
          </a:p>
        </p:txBody>
      </p:sp>
      <p:sp>
        <p:nvSpPr>
          <p:cNvPr id="3" name="Content Placeholder 2">
            <a:extLst>
              <a:ext uri="{FF2B5EF4-FFF2-40B4-BE49-F238E27FC236}">
                <a16:creationId xmlns:a16="http://schemas.microsoft.com/office/drawing/2014/main" id="{95EA0B4C-0FA7-4438-B40B-7E7A70177C3D}"/>
              </a:ext>
            </a:extLst>
          </p:cNvPr>
          <p:cNvSpPr>
            <a:spLocks noGrp="1"/>
          </p:cNvSpPr>
          <p:nvPr>
            <p:ph idx="1"/>
          </p:nvPr>
        </p:nvSpPr>
        <p:spPr/>
        <p:txBody>
          <a:bodyPr/>
          <a:lstStyle/>
          <a:p>
            <a:pPr marL="0" indent="0">
              <a:buNone/>
            </a:pPr>
            <a:r>
              <a:rPr lang="en-US" b="1" dirty="0">
                <a:solidFill>
                  <a:srgbClr val="FF0000"/>
                </a:solidFill>
              </a:rPr>
              <a:t>Steps in The Procurement Process </a:t>
            </a:r>
          </a:p>
          <a:p>
            <a:r>
              <a:rPr lang="en-US" sz="2400" b="1" dirty="0"/>
              <a:t>Searching</a:t>
            </a:r>
            <a:r>
              <a:rPr lang="en-US" sz="2400" dirty="0"/>
              <a:t> for suppliers of specific products; </a:t>
            </a:r>
            <a:r>
              <a:rPr lang="en-US" sz="2400" b="1" dirty="0"/>
              <a:t>qualifying</a:t>
            </a:r>
            <a:r>
              <a:rPr lang="en-US" sz="2400" dirty="0"/>
              <a:t> both sellers and the products they sell; and </a:t>
            </a:r>
            <a:r>
              <a:rPr lang="en-US" sz="2400" b="1" dirty="0"/>
              <a:t>negotiating</a:t>
            </a:r>
            <a:r>
              <a:rPr lang="en-US" sz="2400" dirty="0"/>
              <a:t> prices, credit terms, escrow requirements, quality, and scheduling of delivery. </a:t>
            </a:r>
          </a:p>
          <a:p>
            <a:r>
              <a:rPr lang="en-US" sz="2400" dirty="0"/>
              <a:t>Once a supplier is identified, </a:t>
            </a:r>
            <a:r>
              <a:rPr lang="en-US" sz="2400" b="1" dirty="0"/>
              <a:t>purchase</a:t>
            </a:r>
            <a:r>
              <a:rPr lang="en-US" sz="2400" dirty="0"/>
              <a:t> orders are issued, the buyer is sent an </a:t>
            </a:r>
            <a:r>
              <a:rPr lang="en-US" sz="2400" b="1" dirty="0"/>
              <a:t>invoice</a:t>
            </a:r>
            <a:r>
              <a:rPr lang="en-US" sz="2400" dirty="0"/>
              <a:t>, the goods are </a:t>
            </a:r>
            <a:r>
              <a:rPr lang="en-US" sz="2400" b="1" dirty="0"/>
              <a:t>shipped</a:t>
            </a:r>
            <a:r>
              <a:rPr lang="en-US" sz="2400" dirty="0"/>
              <a:t>, and the buyer sends a </a:t>
            </a:r>
            <a:r>
              <a:rPr lang="en-US" sz="2400" b="1" dirty="0"/>
              <a:t>payment</a:t>
            </a:r>
            <a:r>
              <a:rPr lang="en-US" sz="2400" dirty="0"/>
              <a:t>. </a:t>
            </a:r>
            <a:endParaRPr lang="ar-SY" sz="2400" dirty="0"/>
          </a:p>
        </p:txBody>
      </p:sp>
    </p:spTree>
    <p:extLst>
      <p:ext uri="{BB962C8B-B14F-4D97-AF65-F5344CB8AC3E}">
        <p14:creationId xmlns:p14="http://schemas.microsoft.com/office/powerpoint/2010/main" val="20130582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CE03D-B16B-4DAF-9867-6F11ABE5C205}"/>
              </a:ext>
            </a:extLst>
          </p:cNvPr>
          <p:cNvSpPr>
            <a:spLocks noGrp="1"/>
          </p:cNvSpPr>
          <p:nvPr>
            <p:ph type="title"/>
          </p:nvPr>
        </p:nvSpPr>
        <p:spPr/>
        <p:txBody>
          <a:bodyPr>
            <a:normAutofit fontScale="90000"/>
          </a:bodyPr>
          <a:lstStyle/>
          <a:p>
            <a:r>
              <a:rPr lang="en-US" dirty="0"/>
              <a:t>The Procurement Process and Supply Chains</a:t>
            </a:r>
            <a:endParaRPr lang="ar-SY" dirty="0"/>
          </a:p>
        </p:txBody>
      </p:sp>
      <p:sp>
        <p:nvSpPr>
          <p:cNvPr id="3" name="Content Placeholder 2">
            <a:extLst>
              <a:ext uri="{FF2B5EF4-FFF2-40B4-BE49-F238E27FC236}">
                <a16:creationId xmlns:a16="http://schemas.microsoft.com/office/drawing/2014/main" id="{95EA0B4C-0FA7-4438-B40B-7E7A70177C3D}"/>
              </a:ext>
            </a:extLst>
          </p:cNvPr>
          <p:cNvSpPr>
            <a:spLocks noGrp="1"/>
          </p:cNvSpPr>
          <p:nvPr>
            <p:ph idx="1"/>
          </p:nvPr>
        </p:nvSpPr>
        <p:spPr/>
        <p:txBody>
          <a:bodyPr/>
          <a:lstStyle/>
          <a:p>
            <a:endParaRPr lang="ar-SY" dirty="0"/>
          </a:p>
        </p:txBody>
      </p:sp>
      <p:pic>
        <p:nvPicPr>
          <p:cNvPr id="5" name="Picture 4">
            <a:extLst>
              <a:ext uri="{FF2B5EF4-FFF2-40B4-BE49-F238E27FC236}">
                <a16:creationId xmlns:a16="http://schemas.microsoft.com/office/drawing/2014/main" id="{0600D466-A931-4D7C-9F09-3495585D939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575617" y="1912998"/>
            <a:ext cx="9040761" cy="3952568"/>
          </a:xfrm>
          <a:prstGeom prst="rect">
            <a:avLst/>
          </a:prstGeom>
        </p:spPr>
      </p:pic>
    </p:spTree>
    <p:extLst>
      <p:ext uri="{BB962C8B-B14F-4D97-AF65-F5344CB8AC3E}">
        <p14:creationId xmlns:p14="http://schemas.microsoft.com/office/powerpoint/2010/main" val="17790711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CE03D-B16B-4DAF-9867-6F11ABE5C205}"/>
              </a:ext>
            </a:extLst>
          </p:cNvPr>
          <p:cNvSpPr>
            <a:spLocks noGrp="1"/>
          </p:cNvSpPr>
          <p:nvPr>
            <p:ph type="title"/>
          </p:nvPr>
        </p:nvSpPr>
        <p:spPr/>
        <p:txBody>
          <a:bodyPr>
            <a:normAutofit fontScale="90000"/>
          </a:bodyPr>
          <a:lstStyle/>
          <a:p>
            <a:r>
              <a:rPr lang="en-US" dirty="0"/>
              <a:t>The Procurement Process and Supply Chains</a:t>
            </a:r>
            <a:endParaRPr lang="ar-SY" dirty="0"/>
          </a:p>
        </p:txBody>
      </p:sp>
      <p:sp>
        <p:nvSpPr>
          <p:cNvPr id="3" name="Content Placeholder 2">
            <a:extLst>
              <a:ext uri="{FF2B5EF4-FFF2-40B4-BE49-F238E27FC236}">
                <a16:creationId xmlns:a16="http://schemas.microsoft.com/office/drawing/2014/main" id="{95EA0B4C-0FA7-4438-B40B-7E7A70177C3D}"/>
              </a:ext>
            </a:extLst>
          </p:cNvPr>
          <p:cNvSpPr>
            <a:spLocks noGrp="1"/>
          </p:cNvSpPr>
          <p:nvPr>
            <p:ph idx="1"/>
          </p:nvPr>
        </p:nvSpPr>
        <p:spPr>
          <a:xfrm>
            <a:off x="188685" y="1422213"/>
            <a:ext cx="8498115" cy="4934138"/>
          </a:xfrm>
        </p:spPr>
        <p:txBody>
          <a:bodyPr>
            <a:normAutofit fontScale="92500" lnSpcReduction="20000"/>
          </a:bodyPr>
          <a:lstStyle/>
          <a:p>
            <a:pPr marL="0" indent="0">
              <a:buNone/>
            </a:pPr>
            <a:r>
              <a:rPr lang="en-US" sz="4000" b="1" dirty="0">
                <a:solidFill>
                  <a:srgbClr val="FF0000"/>
                </a:solidFill>
              </a:rPr>
              <a:t>Types of Procurement </a:t>
            </a:r>
          </a:p>
          <a:p>
            <a:r>
              <a:rPr lang="en-US" b="1" dirty="0">
                <a:solidFill>
                  <a:srgbClr val="0070C0"/>
                </a:solidFill>
              </a:rPr>
              <a:t>Direct goods:</a:t>
            </a:r>
            <a:r>
              <a:rPr lang="en-US" dirty="0"/>
              <a:t> goods integrally involved in the production process—for instance, when an automobile manufacturer purchases sheet steel for auto body production. </a:t>
            </a:r>
          </a:p>
          <a:p>
            <a:r>
              <a:rPr lang="en-US" b="1" dirty="0">
                <a:solidFill>
                  <a:srgbClr val="0070C0"/>
                </a:solidFill>
              </a:rPr>
              <a:t>Indirect goods:</a:t>
            </a:r>
            <a:r>
              <a:rPr lang="en-US" dirty="0"/>
              <a:t> all other goods not directly involved in the production process, such as office supplies and maintenance products. Often these goods are called MRO goods—products for maintenance, repair, and operations. </a:t>
            </a:r>
          </a:p>
        </p:txBody>
      </p:sp>
      <p:pic>
        <p:nvPicPr>
          <p:cNvPr id="8194" name="Picture 2" descr="Indirect vs direct goods and services. What's the Difference? | ProcureWise">
            <a:extLst>
              <a:ext uri="{FF2B5EF4-FFF2-40B4-BE49-F238E27FC236}">
                <a16:creationId xmlns:a16="http://schemas.microsoft.com/office/drawing/2014/main" id="{23383D32-93AD-4D4D-85F9-922BE6F203CF}"/>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8769294" y="2292723"/>
            <a:ext cx="3053817" cy="16668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6" name="Picture 2" descr="Essential Office Cleaning Supplies List - The Home Depot">
            <a:extLst>
              <a:ext uri="{FF2B5EF4-FFF2-40B4-BE49-F238E27FC236}">
                <a16:creationId xmlns:a16="http://schemas.microsoft.com/office/drawing/2014/main" id="{97808AD4-7A1D-4F41-8690-7CC7179B6141}"/>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9051990" y="4557098"/>
            <a:ext cx="2743200" cy="16668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51360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CE03D-B16B-4DAF-9867-6F11ABE5C205}"/>
              </a:ext>
            </a:extLst>
          </p:cNvPr>
          <p:cNvSpPr>
            <a:spLocks noGrp="1"/>
          </p:cNvSpPr>
          <p:nvPr>
            <p:ph type="title"/>
          </p:nvPr>
        </p:nvSpPr>
        <p:spPr/>
        <p:txBody>
          <a:bodyPr>
            <a:normAutofit fontScale="90000"/>
          </a:bodyPr>
          <a:lstStyle/>
          <a:p>
            <a:r>
              <a:rPr lang="en-US" dirty="0"/>
              <a:t>The Procurement Process and Supply Chains</a:t>
            </a:r>
            <a:endParaRPr lang="ar-SY" dirty="0"/>
          </a:p>
        </p:txBody>
      </p:sp>
      <p:sp>
        <p:nvSpPr>
          <p:cNvPr id="3" name="Content Placeholder 2">
            <a:extLst>
              <a:ext uri="{FF2B5EF4-FFF2-40B4-BE49-F238E27FC236}">
                <a16:creationId xmlns:a16="http://schemas.microsoft.com/office/drawing/2014/main" id="{95EA0B4C-0FA7-4438-B40B-7E7A70177C3D}"/>
              </a:ext>
            </a:extLst>
          </p:cNvPr>
          <p:cNvSpPr>
            <a:spLocks noGrp="1"/>
          </p:cNvSpPr>
          <p:nvPr>
            <p:ph idx="1"/>
          </p:nvPr>
        </p:nvSpPr>
        <p:spPr/>
        <p:txBody>
          <a:bodyPr>
            <a:normAutofit lnSpcReduction="10000"/>
          </a:bodyPr>
          <a:lstStyle/>
          <a:p>
            <a:pPr marL="0" indent="0">
              <a:buNone/>
            </a:pPr>
            <a:r>
              <a:rPr lang="en-US" sz="4000" b="1" dirty="0">
                <a:solidFill>
                  <a:srgbClr val="FF0000"/>
                </a:solidFill>
              </a:rPr>
              <a:t>Types of Procurement </a:t>
            </a:r>
          </a:p>
          <a:p>
            <a:r>
              <a:rPr lang="en-US" b="1" dirty="0">
                <a:solidFill>
                  <a:srgbClr val="0070C0"/>
                </a:solidFill>
              </a:rPr>
              <a:t>Contract purchasing:</a:t>
            </a:r>
            <a:r>
              <a:rPr lang="en-US" dirty="0"/>
              <a:t> long-term written agreements to purchase specified products, with agreed-upon terms and quality, for an extended period of time. Firms purchase </a:t>
            </a:r>
            <a:r>
              <a:rPr lang="en-US" b="1" dirty="0"/>
              <a:t>direct goods </a:t>
            </a:r>
            <a:r>
              <a:rPr lang="en-US" dirty="0"/>
              <a:t>using </a:t>
            </a:r>
            <a:r>
              <a:rPr lang="en-US" b="1" dirty="0"/>
              <a:t>long-term contracts</a:t>
            </a:r>
            <a:r>
              <a:rPr lang="en-US" dirty="0"/>
              <a:t>. </a:t>
            </a:r>
          </a:p>
          <a:p>
            <a:r>
              <a:rPr lang="en-US" b="1" dirty="0">
                <a:solidFill>
                  <a:srgbClr val="0070C0"/>
                </a:solidFill>
              </a:rPr>
              <a:t>Spot purchasing:</a:t>
            </a:r>
            <a:r>
              <a:rPr lang="en-US" dirty="0"/>
              <a:t> the purchase of goods based on immediate needs in larger marketplaces that involve many suppliers. firms use </a:t>
            </a:r>
            <a:r>
              <a:rPr lang="en-US" b="1" dirty="0"/>
              <a:t>spot purchasing </a:t>
            </a:r>
            <a:r>
              <a:rPr lang="en-US" dirty="0"/>
              <a:t>for </a:t>
            </a:r>
            <a:r>
              <a:rPr lang="en-US" b="1" dirty="0"/>
              <a:t>indirect goods.</a:t>
            </a:r>
            <a:endParaRPr lang="ar-SY" b="1" dirty="0"/>
          </a:p>
        </p:txBody>
      </p:sp>
      <p:pic>
        <p:nvPicPr>
          <p:cNvPr id="2050" name="Picture 2" descr="The Beginner's Guide to Procurement Contract Management Best Practices -  Trackado">
            <a:extLst>
              <a:ext uri="{FF2B5EF4-FFF2-40B4-BE49-F238E27FC236}">
                <a16:creationId xmlns:a16="http://schemas.microsoft.com/office/drawing/2014/main" id="{68C5C15D-6E02-431E-9E70-0D3D31FDAEDA}"/>
              </a:ext>
            </a:extLst>
          </p:cNvPr>
          <p:cNvPicPr>
            <a:picLocks noChangeAspect="1" noChangeArrowheads="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9084058" y="899652"/>
            <a:ext cx="2774874" cy="184991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E996216A-B126-41E8-BDC2-EC69F4A2EA0A}"/>
              </a:ext>
            </a:extLst>
          </p:cNvPr>
          <p:cNvPicPr>
            <a:picLocks noChangeAspect="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767874" y="5471447"/>
            <a:ext cx="2430567" cy="1422213"/>
          </a:xfrm>
          <a:prstGeom prst="rect">
            <a:avLst/>
          </a:prstGeom>
        </p:spPr>
      </p:pic>
    </p:spTree>
    <p:extLst>
      <p:ext uri="{BB962C8B-B14F-4D97-AF65-F5344CB8AC3E}">
        <p14:creationId xmlns:p14="http://schemas.microsoft.com/office/powerpoint/2010/main" val="22251927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a:extLst>
              <a:ext uri="{FF2B5EF4-FFF2-40B4-BE49-F238E27FC236}">
                <a16:creationId xmlns:a16="http://schemas.microsoft.com/office/drawing/2014/main" id="{EB6A4327-8AB4-47DD-8779-06ABD1DB95BE}"/>
              </a:ext>
            </a:extLst>
          </p:cNvPr>
          <p:cNvSpPr/>
          <p:nvPr/>
        </p:nvSpPr>
        <p:spPr>
          <a:xfrm>
            <a:off x="355599" y="1526257"/>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4" name="Freeform: Shape 3">
            <a:extLst>
              <a:ext uri="{FF2B5EF4-FFF2-40B4-BE49-F238E27FC236}">
                <a16:creationId xmlns:a16="http://schemas.microsoft.com/office/drawing/2014/main" id="{6D8E81B2-2A46-444C-94B0-80013001DF14}"/>
              </a:ext>
            </a:extLst>
          </p:cNvPr>
          <p:cNvSpPr/>
          <p:nvPr/>
        </p:nvSpPr>
        <p:spPr>
          <a:xfrm>
            <a:off x="355598" y="1526257"/>
            <a:ext cx="1845579" cy="4618285"/>
          </a:xfrm>
          <a:custGeom>
            <a:avLst/>
            <a:gdLst>
              <a:gd name="connsiteX0" fmla="*/ 0 w 1716816"/>
              <a:gd name="connsiteY0" fmla="*/ 0 h 4618285"/>
              <a:gd name="connsiteX1" fmla="*/ 1716816 w 1716816"/>
              <a:gd name="connsiteY1" fmla="*/ 0 h 4618285"/>
              <a:gd name="connsiteX2" fmla="*/ 1716816 w 1716816"/>
              <a:gd name="connsiteY2" fmla="*/ 4618285 h 4618285"/>
              <a:gd name="connsiteX3" fmla="*/ 0 w 1716816"/>
              <a:gd name="connsiteY3" fmla="*/ 4618285 h 4618285"/>
              <a:gd name="connsiteX4" fmla="*/ 0 w 1716816"/>
              <a:gd name="connsiteY4" fmla="*/ 0 h 4618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6816" h="4618285">
                <a:moveTo>
                  <a:pt x="0" y="0"/>
                </a:moveTo>
                <a:lnTo>
                  <a:pt x="1716816" y="0"/>
                </a:lnTo>
                <a:lnTo>
                  <a:pt x="1716816" y="4618285"/>
                </a:lnTo>
                <a:lnTo>
                  <a:pt x="0" y="461828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defTabSz="933450">
              <a:lnSpc>
                <a:spcPct val="90000"/>
              </a:lnSpc>
              <a:spcBef>
                <a:spcPct val="0"/>
              </a:spcBef>
              <a:spcAft>
                <a:spcPct val="35000"/>
              </a:spcAft>
            </a:pPr>
            <a:endParaRPr lang="en-US" sz="2400" dirty="0"/>
          </a:p>
          <a:p>
            <a:pPr lvl="0" defTabSz="933450">
              <a:lnSpc>
                <a:spcPct val="90000"/>
              </a:lnSpc>
              <a:spcBef>
                <a:spcPct val="0"/>
              </a:spcBef>
              <a:spcAft>
                <a:spcPct val="35000"/>
              </a:spcAft>
            </a:pPr>
            <a:endParaRPr lang="en-US" sz="2400" dirty="0"/>
          </a:p>
          <a:p>
            <a:pPr lvl="0" defTabSz="933450">
              <a:lnSpc>
                <a:spcPct val="90000"/>
              </a:lnSpc>
              <a:spcBef>
                <a:spcPct val="0"/>
              </a:spcBef>
              <a:spcAft>
                <a:spcPct val="35000"/>
              </a:spcAft>
            </a:pPr>
            <a:endParaRPr lang="en-US" sz="2400" b="1" dirty="0"/>
          </a:p>
          <a:p>
            <a:pPr lvl="0" defTabSz="933450">
              <a:lnSpc>
                <a:spcPct val="90000"/>
              </a:lnSpc>
              <a:spcBef>
                <a:spcPct val="0"/>
              </a:spcBef>
              <a:spcAft>
                <a:spcPct val="35000"/>
              </a:spcAft>
            </a:pPr>
            <a:endParaRPr lang="en-US" sz="2400" b="1" dirty="0"/>
          </a:p>
          <a:p>
            <a:pPr lvl="0" defTabSz="933450">
              <a:lnSpc>
                <a:spcPct val="90000"/>
              </a:lnSpc>
              <a:spcBef>
                <a:spcPct val="0"/>
              </a:spcBef>
              <a:spcAft>
                <a:spcPct val="35000"/>
              </a:spcAft>
            </a:pPr>
            <a:r>
              <a:rPr lang="en-US" sz="2400" b="1" dirty="0"/>
              <a:t>Chapter 10:</a:t>
            </a:r>
          </a:p>
          <a:p>
            <a:pPr lvl="0" defTabSz="933450">
              <a:lnSpc>
                <a:spcPct val="90000"/>
              </a:lnSpc>
              <a:spcBef>
                <a:spcPct val="0"/>
              </a:spcBef>
              <a:spcAft>
                <a:spcPct val="35000"/>
              </a:spcAft>
            </a:pPr>
            <a:r>
              <a:rPr lang="en-US" sz="2400" b="1" dirty="0"/>
              <a:t>B2B</a:t>
            </a:r>
            <a:br>
              <a:rPr lang="en-US" sz="2400" b="1" dirty="0"/>
            </a:br>
            <a:r>
              <a:rPr lang="en-US" sz="2400" b="1" dirty="0"/>
              <a:t>E-commerce</a:t>
            </a:r>
          </a:p>
        </p:txBody>
      </p:sp>
      <p:sp>
        <p:nvSpPr>
          <p:cNvPr id="5" name="Freeform: Shape 4">
            <a:extLst>
              <a:ext uri="{FF2B5EF4-FFF2-40B4-BE49-F238E27FC236}">
                <a16:creationId xmlns:a16="http://schemas.microsoft.com/office/drawing/2014/main" id="{11DCCC98-B83E-4EAF-8684-B891BB166577}"/>
              </a:ext>
            </a:extLst>
          </p:cNvPr>
          <p:cNvSpPr/>
          <p:nvPr/>
        </p:nvSpPr>
        <p:spPr>
          <a:xfrm>
            <a:off x="2201177" y="1580546"/>
            <a:ext cx="4846320" cy="1085793"/>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An Overview of B2B E-commerce</a:t>
            </a:r>
          </a:p>
        </p:txBody>
      </p:sp>
      <p:sp>
        <p:nvSpPr>
          <p:cNvPr id="6" name="Freeform: Shape 5">
            <a:extLst>
              <a:ext uri="{FF2B5EF4-FFF2-40B4-BE49-F238E27FC236}">
                <a16:creationId xmlns:a16="http://schemas.microsoft.com/office/drawing/2014/main" id="{2BB2305B-35CC-4F69-A2AC-88F5882DC5BB}"/>
              </a:ext>
            </a:extLst>
          </p:cNvPr>
          <p:cNvSpPr/>
          <p:nvPr/>
        </p:nvSpPr>
        <p:spPr>
          <a:xfrm>
            <a:off x="7061956" y="1580546"/>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Basic Definitions </a:t>
            </a:r>
          </a:p>
        </p:txBody>
      </p:sp>
      <p:sp>
        <p:nvSpPr>
          <p:cNvPr id="8" name="Straight Connector 7">
            <a:extLst>
              <a:ext uri="{FF2B5EF4-FFF2-40B4-BE49-F238E27FC236}">
                <a16:creationId xmlns:a16="http://schemas.microsoft.com/office/drawing/2014/main" id="{68235BEE-708F-46EC-AAC4-B49619706A41}"/>
              </a:ext>
            </a:extLst>
          </p:cNvPr>
          <p:cNvSpPr/>
          <p:nvPr/>
        </p:nvSpPr>
        <p:spPr>
          <a:xfrm>
            <a:off x="6933196" y="1942124"/>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 name="Freeform: Shape 8">
            <a:extLst>
              <a:ext uri="{FF2B5EF4-FFF2-40B4-BE49-F238E27FC236}">
                <a16:creationId xmlns:a16="http://schemas.microsoft.com/office/drawing/2014/main" id="{CF125A7B-CD9E-4EF9-9DCE-BA41B9EB64E0}"/>
              </a:ext>
            </a:extLst>
          </p:cNvPr>
          <p:cNvSpPr/>
          <p:nvPr/>
        </p:nvSpPr>
        <p:spPr>
          <a:xfrm>
            <a:off x="7061956" y="1942124"/>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Major Trends in B2B E-commerce 2022–2023</a:t>
            </a:r>
          </a:p>
        </p:txBody>
      </p:sp>
      <p:sp>
        <p:nvSpPr>
          <p:cNvPr id="10" name="Straight Connector 9">
            <a:extLst>
              <a:ext uri="{FF2B5EF4-FFF2-40B4-BE49-F238E27FC236}">
                <a16:creationId xmlns:a16="http://schemas.microsoft.com/office/drawing/2014/main" id="{0FCF8564-A557-49F5-85FC-1D983AFAB6B9}"/>
              </a:ext>
            </a:extLst>
          </p:cNvPr>
          <p:cNvSpPr/>
          <p:nvPr/>
        </p:nvSpPr>
        <p:spPr>
          <a:xfrm>
            <a:off x="6933196" y="2303702"/>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1" name="Freeform: Shape 10">
            <a:extLst>
              <a:ext uri="{FF2B5EF4-FFF2-40B4-BE49-F238E27FC236}">
                <a16:creationId xmlns:a16="http://schemas.microsoft.com/office/drawing/2014/main" id="{EE97B36E-1A40-437A-8B15-8DB3724057FE}"/>
              </a:ext>
            </a:extLst>
          </p:cNvPr>
          <p:cNvSpPr/>
          <p:nvPr/>
        </p:nvSpPr>
        <p:spPr>
          <a:xfrm>
            <a:off x="7061956" y="2347946"/>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Potential Benefits and Challenges of B2B E-commerce</a:t>
            </a:r>
          </a:p>
        </p:txBody>
      </p:sp>
      <p:sp>
        <p:nvSpPr>
          <p:cNvPr id="12" name="Straight Connector 11">
            <a:extLst>
              <a:ext uri="{FF2B5EF4-FFF2-40B4-BE49-F238E27FC236}">
                <a16:creationId xmlns:a16="http://schemas.microsoft.com/office/drawing/2014/main" id="{B23755F8-0EB1-4A45-94B2-020E375A29CA}"/>
              </a:ext>
            </a:extLst>
          </p:cNvPr>
          <p:cNvSpPr/>
          <p:nvPr/>
        </p:nvSpPr>
        <p:spPr>
          <a:xfrm>
            <a:off x="2072415" y="2628240"/>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3" name="Freeform: Shape 12">
            <a:extLst>
              <a:ext uri="{FF2B5EF4-FFF2-40B4-BE49-F238E27FC236}">
                <a16:creationId xmlns:a16="http://schemas.microsoft.com/office/drawing/2014/main" id="{A663DEED-FC56-4335-B692-AFFA07A7DA54}"/>
              </a:ext>
            </a:extLst>
          </p:cNvPr>
          <p:cNvSpPr/>
          <p:nvPr/>
        </p:nvSpPr>
        <p:spPr>
          <a:xfrm>
            <a:off x="2201177" y="2653954"/>
            <a:ext cx="4846320" cy="746068"/>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The Procurement Process and Supply Chains</a:t>
            </a:r>
          </a:p>
        </p:txBody>
      </p:sp>
      <p:sp>
        <p:nvSpPr>
          <p:cNvPr id="14" name="Freeform: Shape 13">
            <a:extLst>
              <a:ext uri="{FF2B5EF4-FFF2-40B4-BE49-F238E27FC236}">
                <a16:creationId xmlns:a16="http://schemas.microsoft.com/office/drawing/2014/main" id="{84FF7242-DFE8-47B5-A774-C378C25DD1DD}"/>
              </a:ext>
            </a:extLst>
          </p:cNvPr>
          <p:cNvSpPr/>
          <p:nvPr/>
        </p:nvSpPr>
        <p:spPr>
          <a:xfrm>
            <a:off x="7061956" y="2720629"/>
            <a:ext cx="4480560" cy="542896"/>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Steps in The Procurement Process</a:t>
            </a:r>
          </a:p>
        </p:txBody>
      </p:sp>
      <p:sp>
        <p:nvSpPr>
          <p:cNvPr id="15" name="Straight Connector 14">
            <a:extLst>
              <a:ext uri="{FF2B5EF4-FFF2-40B4-BE49-F238E27FC236}">
                <a16:creationId xmlns:a16="http://schemas.microsoft.com/office/drawing/2014/main" id="{B7F2224E-5395-4ADE-B442-1D0ACDBA9487}"/>
              </a:ext>
            </a:extLst>
          </p:cNvPr>
          <p:cNvSpPr/>
          <p:nvPr/>
        </p:nvSpPr>
        <p:spPr>
          <a:xfrm>
            <a:off x="6933196" y="3060326"/>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C4D60A75-E762-4F75-92A6-43D44DD40B04}"/>
              </a:ext>
            </a:extLst>
          </p:cNvPr>
          <p:cNvSpPr/>
          <p:nvPr/>
        </p:nvSpPr>
        <p:spPr>
          <a:xfrm>
            <a:off x="7061956" y="3111126"/>
            <a:ext cx="4480560" cy="403194"/>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Types of Procurement </a:t>
            </a:r>
          </a:p>
        </p:txBody>
      </p:sp>
      <p:sp>
        <p:nvSpPr>
          <p:cNvPr id="17" name="Straight Connector 16">
            <a:extLst>
              <a:ext uri="{FF2B5EF4-FFF2-40B4-BE49-F238E27FC236}">
                <a16:creationId xmlns:a16="http://schemas.microsoft.com/office/drawing/2014/main" id="{462CDFFA-982C-406B-97D3-B6A065E705E6}"/>
              </a:ext>
            </a:extLst>
          </p:cNvPr>
          <p:cNvSpPr/>
          <p:nvPr/>
        </p:nvSpPr>
        <p:spPr>
          <a:xfrm>
            <a:off x="2072415" y="3400022"/>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76EC483E-03CC-4D44-A9A1-B27EAC3ACE0D}"/>
              </a:ext>
            </a:extLst>
          </p:cNvPr>
          <p:cNvSpPr/>
          <p:nvPr/>
        </p:nvSpPr>
        <p:spPr>
          <a:xfrm>
            <a:off x="2201177" y="3428912"/>
            <a:ext cx="4846320" cy="1758578"/>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Trends in Supply Chain Management</a:t>
            </a:r>
          </a:p>
        </p:txBody>
      </p:sp>
      <p:sp>
        <p:nvSpPr>
          <p:cNvPr id="19" name="Freeform: Shape 18">
            <a:extLst>
              <a:ext uri="{FF2B5EF4-FFF2-40B4-BE49-F238E27FC236}">
                <a16:creationId xmlns:a16="http://schemas.microsoft.com/office/drawing/2014/main" id="{C18581FD-BA19-476B-B5F5-758DC02F3B48}"/>
              </a:ext>
            </a:extLst>
          </p:cNvPr>
          <p:cNvSpPr/>
          <p:nvPr/>
        </p:nvSpPr>
        <p:spPr>
          <a:xfrm>
            <a:off x="7061956" y="3419387"/>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Supply Chain Simplification and Just-in-Time and Lean Production</a:t>
            </a:r>
          </a:p>
        </p:txBody>
      </p:sp>
      <p:sp>
        <p:nvSpPr>
          <p:cNvPr id="20" name="Straight Connector 19">
            <a:extLst>
              <a:ext uri="{FF2B5EF4-FFF2-40B4-BE49-F238E27FC236}">
                <a16:creationId xmlns:a16="http://schemas.microsoft.com/office/drawing/2014/main" id="{DEC68A1D-2241-4232-8F36-1277B77350B8}"/>
              </a:ext>
            </a:extLst>
          </p:cNvPr>
          <p:cNvSpPr/>
          <p:nvPr/>
        </p:nvSpPr>
        <p:spPr>
          <a:xfrm>
            <a:off x="6933195" y="3672888"/>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8430AE08-945D-4972-8B76-F3BD7FDF747F}"/>
              </a:ext>
            </a:extLst>
          </p:cNvPr>
          <p:cNvSpPr/>
          <p:nvPr/>
        </p:nvSpPr>
        <p:spPr>
          <a:xfrm>
            <a:off x="7061956" y="3672888"/>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Supply Chain Black Swans: Adaptive Supply Chains</a:t>
            </a:r>
          </a:p>
        </p:txBody>
      </p:sp>
      <p:sp>
        <p:nvSpPr>
          <p:cNvPr id="22" name="Straight Connector 21">
            <a:extLst>
              <a:ext uri="{FF2B5EF4-FFF2-40B4-BE49-F238E27FC236}">
                <a16:creationId xmlns:a16="http://schemas.microsoft.com/office/drawing/2014/main" id="{00CA4829-9F3E-413F-81AD-B03B0892E218}"/>
              </a:ext>
            </a:extLst>
          </p:cNvPr>
          <p:cNvSpPr/>
          <p:nvPr/>
        </p:nvSpPr>
        <p:spPr>
          <a:xfrm>
            <a:off x="6933195" y="3961313"/>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C16CAB47-93AB-477F-9390-7E3EE01FE57B}"/>
              </a:ext>
            </a:extLst>
          </p:cNvPr>
          <p:cNvSpPr/>
          <p:nvPr/>
        </p:nvSpPr>
        <p:spPr>
          <a:xfrm>
            <a:off x="7061956" y="3961313"/>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Accountable Supply Chains: Labor Standards</a:t>
            </a:r>
          </a:p>
        </p:txBody>
      </p:sp>
      <p:sp>
        <p:nvSpPr>
          <p:cNvPr id="24" name="Straight Connector 23">
            <a:extLst>
              <a:ext uri="{FF2B5EF4-FFF2-40B4-BE49-F238E27FC236}">
                <a16:creationId xmlns:a16="http://schemas.microsoft.com/office/drawing/2014/main" id="{3D9B1AC9-3FC2-4FBD-92B2-1A99DD70404E}"/>
              </a:ext>
            </a:extLst>
          </p:cNvPr>
          <p:cNvSpPr/>
          <p:nvPr/>
        </p:nvSpPr>
        <p:spPr>
          <a:xfrm>
            <a:off x="6933195" y="4211638"/>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EB8A787F-15EE-458F-9B73-197125DEFA6D}"/>
              </a:ext>
            </a:extLst>
          </p:cNvPr>
          <p:cNvSpPr/>
          <p:nvPr/>
        </p:nvSpPr>
        <p:spPr>
          <a:xfrm>
            <a:off x="7061956" y="4211638"/>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Sustainable Supply Chains</a:t>
            </a:r>
          </a:p>
        </p:txBody>
      </p:sp>
      <p:sp>
        <p:nvSpPr>
          <p:cNvPr id="26" name="Straight Connector 25">
            <a:extLst>
              <a:ext uri="{FF2B5EF4-FFF2-40B4-BE49-F238E27FC236}">
                <a16:creationId xmlns:a16="http://schemas.microsoft.com/office/drawing/2014/main" id="{BD5509A9-2FB9-4EB4-96F0-D33207715C90}"/>
              </a:ext>
            </a:extLst>
          </p:cNvPr>
          <p:cNvSpPr/>
          <p:nvPr/>
        </p:nvSpPr>
        <p:spPr>
          <a:xfrm>
            <a:off x="6933195" y="4452439"/>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D775F4AD-89BB-419F-B645-DEBB872DCBF9}"/>
              </a:ext>
            </a:extLst>
          </p:cNvPr>
          <p:cNvSpPr/>
          <p:nvPr/>
        </p:nvSpPr>
        <p:spPr>
          <a:xfrm>
            <a:off x="7061956" y="4452439"/>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B2B in the Cloud</a:t>
            </a:r>
          </a:p>
        </p:txBody>
      </p:sp>
      <p:sp>
        <p:nvSpPr>
          <p:cNvPr id="28" name="Straight Connector 27">
            <a:extLst>
              <a:ext uri="{FF2B5EF4-FFF2-40B4-BE49-F238E27FC236}">
                <a16:creationId xmlns:a16="http://schemas.microsoft.com/office/drawing/2014/main" id="{53C736A2-66AA-40C8-90C9-88E815630E9C}"/>
              </a:ext>
            </a:extLst>
          </p:cNvPr>
          <p:cNvSpPr/>
          <p:nvPr/>
        </p:nvSpPr>
        <p:spPr>
          <a:xfrm>
            <a:off x="6933195" y="4702764"/>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62D6861F-2D4C-40FD-9EBA-812A44EF5DEE}"/>
              </a:ext>
            </a:extLst>
          </p:cNvPr>
          <p:cNvSpPr/>
          <p:nvPr/>
        </p:nvSpPr>
        <p:spPr>
          <a:xfrm>
            <a:off x="7061956" y="4702764"/>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Blockchain, the Internet of Things, and Supply Chain Management</a:t>
            </a:r>
            <a:endParaRPr lang="ar-SY" sz="1400" kern="1200" dirty="0"/>
          </a:p>
        </p:txBody>
      </p:sp>
      <p:sp>
        <p:nvSpPr>
          <p:cNvPr id="30" name="Straight Connector 29">
            <a:extLst>
              <a:ext uri="{FF2B5EF4-FFF2-40B4-BE49-F238E27FC236}">
                <a16:creationId xmlns:a16="http://schemas.microsoft.com/office/drawing/2014/main" id="{35325B17-5EAD-4A81-AFFF-CEF62FB7EFEA}"/>
              </a:ext>
            </a:extLst>
          </p:cNvPr>
          <p:cNvSpPr/>
          <p:nvPr/>
        </p:nvSpPr>
        <p:spPr>
          <a:xfrm>
            <a:off x="6933195" y="4943565"/>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0A812F9A-F973-472E-8539-F9ADBD3B891E}"/>
              </a:ext>
            </a:extLst>
          </p:cNvPr>
          <p:cNvSpPr/>
          <p:nvPr/>
        </p:nvSpPr>
        <p:spPr>
          <a:xfrm>
            <a:off x="7061956" y="4943565"/>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B2B Marketing</a:t>
            </a:r>
            <a:endParaRPr lang="ar-SY" sz="1400" kern="1200" dirty="0"/>
          </a:p>
        </p:txBody>
      </p:sp>
      <p:sp>
        <p:nvSpPr>
          <p:cNvPr id="32" name="Straight Connector 31">
            <a:extLst>
              <a:ext uri="{FF2B5EF4-FFF2-40B4-BE49-F238E27FC236}">
                <a16:creationId xmlns:a16="http://schemas.microsoft.com/office/drawing/2014/main" id="{7543CCF7-01E2-4153-A833-D90C5FCB51A8}"/>
              </a:ext>
            </a:extLst>
          </p:cNvPr>
          <p:cNvSpPr/>
          <p:nvPr/>
        </p:nvSpPr>
        <p:spPr>
          <a:xfrm>
            <a:off x="2072415" y="5213205"/>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AEAECC1A-7F9B-4574-89AB-8630946B6594}"/>
              </a:ext>
            </a:extLst>
          </p:cNvPr>
          <p:cNvSpPr/>
          <p:nvPr/>
        </p:nvSpPr>
        <p:spPr>
          <a:xfrm>
            <a:off x="2201177" y="5267495"/>
            <a:ext cx="4618723" cy="1085793"/>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B2B E-commerce Marketplaces: The Selling Side of B2B</a:t>
            </a:r>
          </a:p>
        </p:txBody>
      </p:sp>
      <p:sp>
        <p:nvSpPr>
          <p:cNvPr id="34" name="Freeform: Shape 33">
            <a:extLst>
              <a:ext uri="{FF2B5EF4-FFF2-40B4-BE49-F238E27FC236}">
                <a16:creationId xmlns:a16="http://schemas.microsoft.com/office/drawing/2014/main" id="{685653E5-DD82-4BF0-88B2-611602D89D7C}"/>
              </a:ext>
            </a:extLst>
          </p:cNvPr>
          <p:cNvSpPr/>
          <p:nvPr/>
        </p:nvSpPr>
        <p:spPr>
          <a:xfrm>
            <a:off x="7061956" y="5238920"/>
            <a:ext cx="5486400" cy="289396"/>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Characteristics of B2B E-commerce Marketplaces</a:t>
            </a:r>
          </a:p>
        </p:txBody>
      </p:sp>
      <p:sp>
        <p:nvSpPr>
          <p:cNvPr id="35" name="Straight Connector 34">
            <a:extLst>
              <a:ext uri="{FF2B5EF4-FFF2-40B4-BE49-F238E27FC236}">
                <a16:creationId xmlns:a16="http://schemas.microsoft.com/office/drawing/2014/main" id="{0BB32B91-6AB2-46C7-BA39-B5032D1AF590}"/>
              </a:ext>
            </a:extLst>
          </p:cNvPr>
          <p:cNvSpPr/>
          <p:nvPr/>
        </p:nvSpPr>
        <p:spPr>
          <a:xfrm>
            <a:off x="6933195" y="5553217"/>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Shape 35">
            <a:extLst>
              <a:ext uri="{FF2B5EF4-FFF2-40B4-BE49-F238E27FC236}">
                <a16:creationId xmlns:a16="http://schemas.microsoft.com/office/drawing/2014/main" id="{E02D091E-0A41-4E9C-A593-3841C4F391F8}"/>
              </a:ext>
            </a:extLst>
          </p:cNvPr>
          <p:cNvSpPr/>
          <p:nvPr/>
        </p:nvSpPr>
        <p:spPr>
          <a:xfrm>
            <a:off x="7061956" y="5572267"/>
            <a:ext cx="5486400" cy="296060"/>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Types of B2B E-commerce Marketplaces  </a:t>
            </a:r>
          </a:p>
        </p:txBody>
      </p:sp>
      <p:sp>
        <p:nvSpPr>
          <p:cNvPr id="37" name="Freeform: Shape 36">
            <a:extLst>
              <a:ext uri="{FF2B5EF4-FFF2-40B4-BE49-F238E27FC236}">
                <a16:creationId xmlns:a16="http://schemas.microsoft.com/office/drawing/2014/main" id="{2A91E54E-7D89-4A89-95D9-AF88CC7EC750}"/>
              </a:ext>
            </a:extLst>
          </p:cNvPr>
          <p:cNvSpPr/>
          <p:nvPr/>
        </p:nvSpPr>
        <p:spPr>
          <a:xfrm>
            <a:off x="10136292" y="5567500"/>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E-distributors </a:t>
            </a:r>
          </a:p>
        </p:txBody>
      </p:sp>
      <p:sp>
        <p:nvSpPr>
          <p:cNvPr id="38" name="Freeform: Shape 37">
            <a:extLst>
              <a:ext uri="{FF2B5EF4-FFF2-40B4-BE49-F238E27FC236}">
                <a16:creationId xmlns:a16="http://schemas.microsoft.com/office/drawing/2014/main" id="{1A3D474C-1744-4ADB-96F4-48E713EE7A07}"/>
              </a:ext>
            </a:extLst>
          </p:cNvPr>
          <p:cNvSpPr/>
          <p:nvPr/>
        </p:nvSpPr>
        <p:spPr>
          <a:xfrm>
            <a:off x="10136292" y="5760376"/>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E-procurement</a:t>
            </a:r>
          </a:p>
        </p:txBody>
      </p:sp>
      <p:sp>
        <p:nvSpPr>
          <p:cNvPr id="39" name="Freeform: Shape 38">
            <a:extLst>
              <a:ext uri="{FF2B5EF4-FFF2-40B4-BE49-F238E27FC236}">
                <a16:creationId xmlns:a16="http://schemas.microsoft.com/office/drawing/2014/main" id="{96AE560E-2392-4668-BAF5-C738A3EC3A5A}"/>
              </a:ext>
            </a:extLst>
          </p:cNvPr>
          <p:cNvSpPr/>
          <p:nvPr/>
        </p:nvSpPr>
        <p:spPr>
          <a:xfrm>
            <a:off x="10136292" y="5953252"/>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Exchanges</a:t>
            </a:r>
          </a:p>
        </p:txBody>
      </p:sp>
      <p:sp>
        <p:nvSpPr>
          <p:cNvPr id="40" name="Freeform: Shape 39">
            <a:extLst>
              <a:ext uri="{FF2B5EF4-FFF2-40B4-BE49-F238E27FC236}">
                <a16:creationId xmlns:a16="http://schemas.microsoft.com/office/drawing/2014/main" id="{B8FC99BD-F230-4982-A119-4FC844426EC8}"/>
              </a:ext>
            </a:extLst>
          </p:cNvPr>
          <p:cNvSpPr/>
          <p:nvPr/>
        </p:nvSpPr>
        <p:spPr>
          <a:xfrm>
            <a:off x="10136292" y="6117552"/>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Industry Consortia </a:t>
            </a:r>
          </a:p>
        </p:txBody>
      </p:sp>
      <p:sp>
        <p:nvSpPr>
          <p:cNvPr id="41" name="Straight Connector 40">
            <a:extLst>
              <a:ext uri="{FF2B5EF4-FFF2-40B4-BE49-F238E27FC236}">
                <a16:creationId xmlns:a16="http://schemas.microsoft.com/office/drawing/2014/main" id="{FABA95BF-10D2-4096-9748-7A94DFD8EEA9}"/>
              </a:ext>
            </a:extLst>
          </p:cNvPr>
          <p:cNvSpPr/>
          <p:nvPr/>
        </p:nvSpPr>
        <p:spPr>
          <a:xfrm>
            <a:off x="2072415" y="6238988"/>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3741479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18"/>
                                        </p:tgtEl>
                                        <p:attrNameLst>
                                          <p:attrName>fillcolor</p:attrName>
                                        </p:attrNameLst>
                                      </p:cBhvr>
                                      <p:to>
                                        <a:srgbClr val="FFFF00"/>
                                      </p:to>
                                    </p:animClr>
                                    <p:set>
                                      <p:cBhvr>
                                        <p:cTn id="7" dur="2000" fill="hold"/>
                                        <p:tgtEl>
                                          <p:spTgt spid="18"/>
                                        </p:tgtEl>
                                        <p:attrNameLst>
                                          <p:attrName>fill.type</p:attrName>
                                        </p:attrNameLst>
                                      </p:cBhvr>
                                      <p:to>
                                        <p:strVal val="solid"/>
                                      </p:to>
                                    </p:set>
                                    <p:set>
                                      <p:cBhvr>
                                        <p:cTn id="8" dur="2000" fill="hold"/>
                                        <p:tgtEl>
                                          <p:spTgt spid="1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a:xfrm>
            <a:off x="188685" y="1422213"/>
            <a:ext cx="7987483" cy="2006787"/>
          </a:xfrm>
        </p:spPr>
        <p:txBody>
          <a:bodyPr>
            <a:normAutofit fontScale="92500"/>
          </a:bodyPr>
          <a:lstStyle/>
          <a:p>
            <a:r>
              <a:rPr lang="en-US" b="1" dirty="0">
                <a:solidFill>
                  <a:srgbClr val="0070C0"/>
                </a:solidFill>
              </a:rPr>
              <a:t>Supply chain management (SCM) </a:t>
            </a:r>
            <a:r>
              <a:rPr lang="en-US" dirty="0"/>
              <a:t>refers to a wide variety of activities that firms and industries use to coordinate the key players in their procurement process.</a:t>
            </a:r>
          </a:p>
          <a:p>
            <a:endParaRPr lang="en-US" dirty="0"/>
          </a:p>
        </p:txBody>
      </p:sp>
      <p:pic>
        <p:nvPicPr>
          <p:cNvPr id="3074" name="Picture 2" descr="What is Supply Chain Management (SCM)? Process Explained">
            <a:extLst>
              <a:ext uri="{FF2B5EF4-FFF2-40B4-BE49-F238E27FC236}">
                <a16:creationId xmlns:a16="http://schemas.microsoft.com/office/drawing/2014/main" id="{48DF4C37-680E-4189-9A71-25AB0B047A8D}"/>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610989" y="1306589"/>
            <a:ext cx="3198528" cy="22380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Content Placeholder 2">
            <a:extLst>
              <a:ext uri="{FF2B5EF4-FFF2-40B4-BE49-F238E27FC236}">
                <a16:creationId xmlns:a16="http://schemas.microsoft.com/office/drawing/2014/main" id="{B176A9C0-664F-45B0-A14A-8835778049C7}"/>
              </a:ext>
            </a:extLst>
          </p:cNvPr>
          <p:cNvSpPr txBox="1">
            <a:spLocks/>
          </p:cNvSpPr>
          <p:nvPr/>
        </p:nvSpPr>
        <p:spPr>
          <a:xfrm>
            <a:off x="188685" y="3429000"/>
            <a:ext cx="11620832" cy="2853812"/>
          </a:xfrm>
          <a:prstGeom prst="rect">
            <a:avLst/>
          </a:prstGeom>
        </p:spPr>
        <p:txBody>
          <a:bodyPr vert="horz" lIns="91440" tIns="45720" rIns="91440" bIns="45720" rtlCol="0">
            <a:normAutofit fontScale="92500" lnSpcReduction="10000"/>
          </a:bodyPr>
          <a:lstStyle>
            <a:lvl1pPr marL="228600" indent="-228600" algn="just" defTabSz="914400" rtl="0" eaLnBrk="1" latinLnBrk="0" hangingPunct="1">
              <a:lnSpc>
                <a:spcPct val="15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just" defTabSz="914400" rtl="0" eaLnBrk="1" latinLnBrk="0" hangingPunct="1">
              <a:lnSpc>
                <a:spcPct val="15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just"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just"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just"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There have been a number of major developments in supply chain management over the last two decades. These developments include </a:t>
            </a:r>
            <a:r>
              <a:rPr lang="en-US" b="1" dirty="0"/>
              <a:t>supply chain simplification</a:t>
            </a:r>
            <a:r>
              <a:rPr lang="en-US" dirty="0"/>
              <a:t>, </a:t>
            </a:r>
            <a:r>
              <a:rPr lang="en-US" b="1" dirty="0"/>
              <a:t>just-in-time and lean production</a:t>
            </a:r>
            <a:r>
              <a:rPr lang="en-US" dirty="0"/>
              <a:t>, </a:t>
            </a:r>
            <a:r>
              <a:rPr lang="en-US" b="1" dirty="0"/>
              <a:t>adaptive supply chains</a:t>
            </a:r>
            <a:r>
              <a:rPr lang="en-US" dirty="0"/>
              <a:t>, </a:t>
            </a:r>
            <a:r>
              <a:rPr lang="en-US" b="1" dirty="0"/>
              <a:t>sustainable supply chains</a:t>
            </a:r>
            <a:r>
              <a:rPr lang="en-US" dirty="0"/>
              <a:t>, </a:t>
            </a:r>
            <a:r>
              <a:rPr lang="en-US" b="1" dirty="0"/>
              <a:t>cloud-based B2B</a:t>
            </a:r>
            <a:r>
              <a:rPr lang="en-US" dirty="0"/>
              <a:t>, </a:t>
            </a:r>
            <a:r>
              <a:rPr lang="en-US" b="1" dirty="0"/>
              <a:t>supply chain management systems</a:t>
            </a:r>
            <a:r>
              <a:rPr lang="en-US" dirty="0"/>
              <a:t>, the use of </a:t>
            </a:r>
            <a:r>
              <a:rPr lang="en-US" b="1" dirty="0"/>
              <a:t>blockchain in supply chains</a:t>
            </a:r>
            <a:r>
              <a:rPr lang="en-US" dirty="0"/>
              <a:t>, and </a:t>
            </a:r>
            <a:r>
              <a:rPr lang="en-US" b="1" dirty="0"/>
              <a:t>B2B Marketing</a:t>
            </a:r>
            <a:endParaRPr lang="ar-SY" b="1" dirty="0"/>
          </a:p>
        </p:txBody>
      </p:sp>
    </p:spTree>
    <p:extLst>
      <p:ext uri="{BB962C8B-B14F-4D97-AF65-F5344CB8AC3E}">
        <p14:creationId xmlns:p14="http://schemas.microsoft.com/office/powerpoint/2010/main" val="34316790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9F4CF-4770-4F52-8641-14B5F3B174CD}"/>
              </a:ext>
            </a:extLst>
          </p:cNvPr>
          <p:cNvSpPr>
            <a:spLocks noGrp="1"/>
          </p:cNvSpPr>
          <p:nvPr>
            <p:ph type="title"/>
          </p:nvPr>
        </p:nvSpPr>
        <p:spPr/>
        <p:txBody>
          <a:bodyPr/>
          <a:lstStyle/>
          <a:p>
            <a:endParaRPr lang="ar-SY" dirty="0"/>
          </a:p>
        </p:txBody>
      </p:sp>
      <p:sp>
        <p:nvSpPr>
          <p:cNvPr id="3" name="Content Placeholder 2">
            <a:extLst>
              <a:ext uri="{FF2B5EF4-FFF2-40B4-BE49-F238E27FC236}">
                <a16:creationId xmlns:a16="http://schemas.microsoft.com/office/drawing/2014/main" id="{86DF1972-7BF3-4408-9584-86621FF5839B}"/>
              </a:ext>
            </a:extLst>
          </p:cNvPr>
          <p:cNvSpPr>
            <a:spLocks noGrp="1"/>
          </p:cNvSpPr>
          <p:nvPr>
            <p:ph idx="1"/>
          </p:nvPr>
        </p:nvSpPr>
        <p:spPr/>
        <p:txBody>
          <a:bodyPr/>
          <a:lstStyle/>
          <a:p>
            <a:endParaRPr lang="ar-SY" dirty="0"/>
          </a:p>
        </p:txBody>
      </p:sp>
      <p:pic>
        <p:nvPicPr>
          <p:cNvPr id="4" name="Supply Chain Management In 6 Minutes _ What Is Supply Chain Management_ _ Simplilearn">
            <a:hlinkClick r:id="" action="ppaction://media"/>
            <a:extLst>
              <a:ext uri="{FF2B5EF4-FFF2-40B4-BE49-F238E27FC236}">
                <a16:creationId xmlns:a16="http://schemas.microsoft.com/office/drawing/2014/main" id="{A00362A7-8F38-4EB3-B1FE-8B0E042DBA81}"/>
              </a:ext>
            </a:extLst>
          </p:cNvPr>
          <p:cNvPicPr>
            <a:picLocks noChangeAspect="1"/>
          </p:cNvPicPr>
          <p:nvPr>
            <a:videoFile r:link="rId1"/>
            <p:extLst>
              <p:ext uri="{DAA4B4D4-6D71-4841-9C94-3DE7FCFB9230}">
                <p14:media xmlns:p14="http://schemas.microsoft.com/office/powerpoint/2010/main" r:embed="rId2">
                  <p14:trim end="112010"/>
                </p14:media>
              </p:ext>
            </p:extLst>
          </p:nvPr>
        </p:nvPicPr>
        <p:blipFill rotWithShape="1">
          <a:blip r:embed="rId5"/>
          <a:srcRect b="4767"/>
          <a:stretch/>
        </p:blipFill>
        <p:spPr>
          <a:xfrm>
            <a:off x="0" y="0"/>
            <a:ext cx="12192000" cy="6531429"/>
          </a:xfrm>
          <a:prstGeom prst="rect">
            <a:avLst/>
          </a:prstGeom>
        </p:spPr>
      </p:pic>
    </p:spTree>
    <p:extLst>
      <p:ext uri="{BB962C8B-B14F-4D97-AF65-F5344CB8AC3E}">
        <p14:creationId xmlns:p14="http://schemas.microsoft.com/office/powerpoint/2010/main" val="2931767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32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43939">
                <p:cTn id="12" fill="hold" display="0">
                  <p:stCondLst>
                    <p:cond delay="indefinite"/>
                  </p:stCondLst>
                </p:cTn>
                <p:tgtEl>
                  <p:spTgt spid="4"/>
                </p:tgtEl>
              </p:cMediaNode>
            </p:vide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fontScale="92500" lnSpcReduction="10000"/>
          </a:bodyPr>
          <a:lstStyle/>
          <a:p>
            <a:pPr marL="0" indent="0">
              <a:buNone/>
            </a:pPr>
            <a:r>
              <a:rPr lang="en-US" b="1" dirty="0">
                <a:solidFill>
                  <a:srgbClr val="FF0000"/>
                </a:solidFill>
              </a:rPr>
              <a:t>Supply Chain Simplification and Just-in-Time and Lean Production</a:t>
            </a:r>
          </a:p>
          <a:p>
            <a:r>
              <a:rPr lang="en-US" b="1" dirty="0">
                <a:solidFill>
                  <a:srgbClr val="0070C0"/>
                </a:solidFill>
              </a:rPr>
              <a:t>Supply chain simplification </a:t>
            </a:r>
            <a:r>
              <a:rPr lang="en-US" dirty="0"/>
              <a:t>is reducing the size of their supply chains and working more closely with a smaller group of strategic supplier firms to reduce both product costs and administrative costs, while improving quality. </a:t>
            </a:r>
          </a:p>
          <a:p>
            <a:r>
              <a:rPr lang="en-US" dirty="0"/>
              <a:t>Japanese automobile industry has  reduced the number of its suppliers by more than 50%. Instead of open bidding for orders, large manufacturers have chosen to work with strategic partner supply firms under long-term contracts that guarantee the supplier business and also establish quality, cost, and timing goals. </a:t>
            </a:r>
            <a:endParaRPr lang="ar-SY" dirty="0"/>
          </a:p>
        </p:txBody>
      </p:sp>
    </p:spTree>
    <p:extLst>
      <p:ext uri="{BB962C8B-B14F-4D97-AF65-F5344CB8AC3E}">
        <p14:creationId xmlns:p14="http://schemas.microsoft.com/office/powerpoint/2010/main" val="15341177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fontScale="85000" lnSpcReduction="10000"/>
          </a:bodyPr>
          <a:lstStyle/>
          <a:p>
            <a:pPr marL="0" indent="0">
              <a:buNone/>
            </a:pPr>
            <a:r>
              <a:rPr lang="en-US" b="1" dirty="0">
                <a:solidFill>
                  <a:srgbClr val="FF0000"/>
                </a:solidFill>
              </a:rPr>
              <a:t>Supply Chain Simplification and Just-in-Time and Lean Production</a:t>
            </a:r>
          </a:p>
          <a:p>
            <a:r>
              <a:rPr lang="en-US" b="1" dirty="0">
                <a:solidFill>
                  <a:srgbClr val="0070C0"/>
                </a:solidFill>
              </a:rPr>
              <a:t>Just-in-time production </a:t>
            </a:r>
            <a:r>
              <a:rPr lang="en-US" dirty="0"/>
              <a:t>is a method of inventory cost management that seeks to reduce excess inventory to a bare minimum. </a:t>
            </a:r>
          </a:p>
          <a:p>
            <a:r>
              <a:rPr lang="en-US" dirty="0"/>
              <a:t>The parts needed for an automobile, arrive at the assembly factory a few hours or even minutes before they are attached to a car. </a:t>
            </a:r>
          </a:p>
          <a:p>
            <a:r>
              <a:rPr lang="en-US" b="1" dirty="0">
                <a:solidFill>
                  <a:srgbClr val="0070C0"/>
                </a:solidFill>
              </a:rPr>
              <a:t>Lean production </a:t>
            </a:r>
            <a:r>
              <a:rPr lang="en-US" dirty="0"/>
              <a:t>is a set of production methods and tools that focuses on the elimination of waste throughout the customer value chain. It is an extension of just-in-time production beyond inventory management to the full range of activities that create customer value.</a:t>
            </a:r>
          </a:p>
          <a:p>
            <a:pPr marL="0" indent="0">
              <a:buNone/>
            </a:pPr>
            <a:endParaRPr lang="en-US" b="1" dirty="0">
              <a:solidFill>
                <a:srgbClr val="FF0000"/>
              </a:solidFill>
            </a:endParaRPr>
          </a:p>
        </p:txBody>
      </p:sp>
      <p:pic>
        <p:nvPicPr>
          <p:cNvPr id="4098" name="Picture 2" descr="Just-In-time Manufacturing (JIT) - Explanation and Examples">
            <a:extLst>
              <a:ext uri="{FF2B5EF4-FFF2-40B4-BE49-F238E27FC236}">
                <a16:creationId xmlns:a16="http://schemas.microsoft.com/office/drawing/2014/main" id="{5460F19E-C550-43C3-8202-FEF670FF3104}"/>
              </a:ext>
            </a:extLst>
          </p:cNvPr>
          <p:cNvPicPr>
            <a:picLocks noChangeAspect="1" noChangeArrowheads="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5757511" y="2444033"/>
            <a:ext cx="3937817" cy="984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43312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D4895-879C-482D-AD5E-EE40A5F60F55}"/>
              </a:ext>
            </a:extLst>
          </p:cNvPr>
          <p:cNvSpPr>
            <a:spLocks noGrp="1"/>
          </p:cNvSpPr>
          <p:nvPr>
            <p:ph type="title"/>
          </p:nvPr>
        </p:nvSpPr>
        <p:spPr/>
        <p:txBody>
          <a:bodyPr/>
          <a:lstStyle/>
          <a:p>
            <a:endParaRPr lang="ar-SY"/>
          </a:p>
        </p:txBody>
      </p:sp>
      <p:pic>
        <p:nvPicPr>
          <p:cNvPr id="4" name="What is Just-in-Time (JIT) Inventory Management_">
            <a:hlinkClick r:id="" action="ppaction://media"/>
            <a:extLst>
              <a:ext uri="{FF2B5EF4-FFF2-40B4-BE49-F238E27FC236}">
                <a16:creationId xmlns:a16="http://schemas.microsoft.com/office/drawing/2014/main" id="{0B97715A-B62B-4290-B0C5-C8789CB44BD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09738" y="1422400"/>
            <a:ext cx="8770937" cy="4933950"/>
          </a:xfrm>
        </p:spPr>
      </p:pic>
    </p:spTree>
    <p:extLst>
      <p:ext uri="{BB962C8B-B14F-4D97-AF65-F5344CB8AC3E}">
        <p14:creationId xmlns:p14="http://schemas.microsoft.com/office/powerpoint/2010/main" val="3303291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27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6667"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B621C-DD20-4216-99C2-C4983D855E96}"/>
              </a:ext>
            </a:extLst>
          </p:cNvPr>
          <p:cNvSpPr>
            <a:spLocks noGrp="1"/>
          </p:cNvSpPr>
          <p:nvPr>
            <p:ph type="title"/>
          </p:nvPr>
        </p:nvSpPr>
        <p:spPr/>
        <p:txBody>
          <a:bodyPr/>
          <a:lstStyle/>
          <a:p>
            <a:endParaRPr lang="ar-SY"/>
          </a:p>
        </p:txBody>
      </p:sp>
      <p:sp>
        <p:nvSpPr>
          <p:cNvPr id="3" name="Content Placeholder 2">
            <a:extLst>
              <a:ext uri="{FF2B5EF4-FFF2-40B4-BE49-F238E27FC236}">
                <a16:creationId xmlns:a16="http://schemas.microsoft.com/office/drawing/2014/main" id="{BC2E8AAE-B8FA-4EBD-BD31-3F289B20E1DA}"/>
              </a:ext>
            </a:extLst>
          </p:cNvPr>
          <p:cNvSpPr>
            <a:spLocks noGrp="1"/>
          </p:cNvSpPr>
          <p:nvPr>
            <p:ph idx="1"/>
          </p:nvPr>
        </p:nvSpPr>
        <p:spPr/>
        <p:txBody>
          <a:bodyPr/>
          <a:lstStyle/>
          <a:p>
            <a:endParaRPr lang="ar-SY"/>
          </a:p>
        </p:txBody>
      </p:sp>
      <p:pic>
        <p:nvPicPr>
          <p:cNvPr id="4" name="Continuous Improvement Explained_ Whiteboard Animation">
            <a:hlinkClick r:id="" action="ppaction://media"/>
            <a:extLst>
              <a:ext uri="{FF2B5EF4-FFF2-40B4-BE49-F238E27FC236}">
                <a16:creationId xmlns:a16="http://schemas.microsoft.com/office/drawing/2014/main" id="{D88AB3B8-A0CC-407A-8087-6966B8EDD02B}"/>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709738" y="1422400"/>
            <a:ext cx="8770937" cy="4933950"/>
          </a:xfrm>
          <a:prstGeom prst="rect">
            <a:avLst/>
          </a:prstGeom>
        </p:spPr>
      </p:pic>
    </p:spTree>
    <p:extLst>
      <p:ext uri="{BB962C8B-B14F-4D97-AF65-F5344CB8AC3E}">
        <p14:creationId xmlns:p14="http://schemas.microsoft.com/office/powerpoint/2010/main" val="2893633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429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37879" mute="1">
                <p:cTn id="12" fill="hold" display="0">
                  <p:stCondLst>
                    <p:cond delay="indefinite"/>
                  </p:stCondLst>
                </p:cTn>
                <p:tgtEl>
                  <p:spTgt spid="4"/>
                </p:tgtEl>
              </p:cMediaNode>
            </p:vide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a:bodyPr>
          <a:lstStyle/>
          <a:p>
            <a:pPr marL="0" indent="0">
              <a:buNone/>
            </a:pPr>
            <a:r>
              <a:rPr lang="en-US" b="1" dirty="0">
                <a:solidFill>
                  <a:srgbClr val="FF0000"/>
                </a:solidFill>
              </a:rPr>
              <a:t>Supply Chain Black Swans: Adaptive Supply Chains</a:t>
            </a:r>
          </a:p>
          <a:p>
            <a:r>
              <a:rPr lang="en-US" dirty="0"/>
              <a:t>Firms are taking steps to create </a:t>
            </a:r>
            <a:r>
              <a:rPr lang="en-US" b="1" dirty="0">
                <a:solidFill>
                  <a:srgbClr val="0070C0"/>
                </a:solidFill>
              </a:rPr>
              <a:t>adaptive supply chains </a:t>
            </a:r>
            <a:r>
              <a:rPr lang="en-US" dirty="0"/>
              <a:t>that allow them to react to disruptions in the supply chain in a particular region by moving production to a different region.</a:t>
            </a:r>
          </a:p>
          <a:p>
            <a:r>
              <a:rPr lang="en-US" dirty="0"/>
              <a:t>Many companies are breaking up single global supply chain systems into regional or product-based supply chains and reducing the level of centralization. </a:t>
            </a:r>
          </a:p>
          <a:p>
            <a:endParaRPr lang="ar-SY" dirty="0"/>
          </a:p>
        </p:txBody>
      </p:sp>
    </p:spTree>
    <p:extLst>
      <p:ext uri="{BB962C8B-B14F-4D97-AF65-F5344CB8AC3E}">
        <p14:creationId xmlns:p14="http://schemas.microsoft.com/office/powerpoint/2010/main" val="23123206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a:bodyPr>
          <a:lstStyle/>
          <a:p>
            <a:pPr marL="0" indent="0">
              <a:buNone/>
            </a:pPr>
            <a:r>
              <a:rPr lang="en-US" b="1" dirty="0">
                <a:solidFill>
                  <a:srgbClr val="FF0000"/>
                </a:solidFill>
              </a:rPr>
              <a:t>Supply Chain Black Swans: Adaptive Supply Chains</a:t>
            </a:r>
          </a:p>
          <a:p>
            <a:r>
              <a:rPr lang="en-US" sz="2400" dirty="0"/>
              <a:t>Using adaptive supply chains, firms can decide to locate some production in Latin America, for instance, rather than having all their production or suppliers in a single country such as Japan or China. </a:t>
            </a:r>
          </a:p>
          <a:p>
            <a:r>
              <a:rPr lang="en-US" sz="2400" dirty="0"/>
              <a:t>They will thus be able to move production around the world to temporary, safe harbors. This may result in higher short-term costs, but provide substantial, longer-term risk protection in the event any single region is disrupted. </a:t>
            </a:r>
          </a:p>
          <a:p>
            <a:endParaRPr lang="ar-SY" dirty="0"/>
          </a:p>
        </p:txBody>
      </p:sp>
    </p:spTree>
    <p:extLst>
      <p:ext uri="{BB962C8B-B14F-4D97-AF65-F5344CB8AC3E}">
        <p14:creationId xmlns:p14="http://schemas.microsoft.com/office/powerpoint/2010/main" val="6717725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fontScale="77500" lnSpcReduction="20000"/>
          </a:bodyPr>
          <a:lstStyle/>
          <a:p>
            <a:pPr marL="0" indent="0">
              <a:buNone/>
            </a:pPr>
            <a:r>
              <a:rPr lang="en-US" sz="3100" b="1" dirty="0">
                <a:solidFill>
                  <a:srgbClr val="FF0000"/>
                </a:solidFill>
              </a:rPr>
              <a:t>Accountable Supply Chains: Labor Standards</a:t>
            </a:r>
          </a:p>
          <a:p>
            <a:r>
              <a:rPr lang="en-US" b="1" dirty="0">
                <a:solidFill>
                  <a:srgbClr val="0070C0"/>
                </a:solidFill>
              </a:rPr>
              <a:t>Accountable supply chains </a:t>
            </a:r>
            <a:r>
              <a:rPr lang="en-US" dirty="0"/>
              <a:t>are those where the labor conditions in low-wage, less developed producer countries are visible and morally acceptable to the ultimate consumers in more developed, industrial societies. </a:t>
            </a:r>
          </a:p>
          <a:p>
            <a:r>
              <a:rPr lang="en-US" dirty="0"/>
              <a:t>For </a:t>
            </a:r>
            <a:r>
              <a:rPr lang="en-US" b="1" dirty="0"/>
              <a:t>global firms </a:t>
            </a:r>
            <a:r>
              <a:rPr lang="en-US" dirty="0"/>
              <a:t>with </a:t>
            </a:r>
            <a:r>
              <a:rPr lang="en-US" b="1" dirty="0"/>
              <a:t>long</a:t>
            </a:r>
            <a:r>
              <a:rPr lang="en-US" dirty="0"/>
              <a:t> supply chains their consumers could not understand how their products were made.</a:t>
            </a:r>
          </a:p>
          <a:p>
            <a:r>
              <a:rPr lang="en-US" dirty="0"/>
              <a:t>Because of the growing power of the </a:t>
            </a:r>
            <a:r>
              <a:rPr lang="en-US" b="1" dirty="0"/>
              <a:t>Internet</a:t>
            </a:r>
            <a:r>
              <a:rPr lang="en-US" dirty="0"/>
              <a:t> to empower reporters around the world, the realities of global supply chains have slowly become more transparent to the public and contributed to efforts to make global supply chains more transparent and to develop minimal standards of </a:t>
            </a:r>
            <a:r>
              <a:rPr lang="en-US" b="1" dirty="0"/>
              <a:t>accountability</a:t>
            </a:r>
            <a:r>
              <a:rPr lang="en-US" dirty="0"/>
              <a:t>.</a:t>
            </a:r>
            <a:endParaRPr lang="ar-SY" dirty="0"/>
          </a:p>
        </p:txBody>
      </p:sp>
      <p:pic>
        <p:nvPicPr>
          <p:cNvPr id="6146" name="Picture 2" descr="The Struggle of Survival on Low Wages | by Priya Parkash | Medium">
            <a:extLst>
              <a:ext uri="{FF2B5EF4-FFF2-40B4-BE49-F238E27FC236}">
                <a16:creationId xmlns:a16="http://schemas.microsoft.com/office/drawing/2014/main" id="{C0DDFA44-2E53-49D9-8A2C-FC0B9CD2C546}"/>
              </a:ext>
            </a:extLst>
          </p:cNvPr>
          <p:cNvPicPr>
            <a:picLocks noChangeAspect="1" noChangeArrowheads="1"/>
          </p:cNvPicPr>
          <p:nvPr/>
        </p:nvPicPr>
        <p:blipFill>
          <a:blip r:embed="rId3" cstate="email">
            <a:clrChange>
              <a:clrFrom>
                <a:srgbClr val="FDFFFE"/>
              </a:clrFrom>
              <a:clrTo>
                <a:srgbClr val="FDFFFE">
                  <a:alpha val="0"/>
                </a:srgbClr>
              </a:clrTo>
            </a:clrChange>
            <a:extLst>
              <a:ext uri="{28A0092B-C50C-407E-A947-70E740481C1C}">
                <a14:useLocalDpi xmlns:a14="http://schemas.microsoft.com/office/drawing/2010/main"/>
              </a:ext>
            </a:extLst>
          </a:blip>
          <a:srcRect/>
          <a:stretch>
            <a:fillRect/>
          </a:stretch>
        </p:blipFill>
        <p:spPr bwMode="auto">
          <a:xfrm>
            <a:off x="7757652" y="799985"/>
            <a:ext cx="2292094" cy="1455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46217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fontScale="92500" lnSpcReduction="10000"/>
          </a:bodyPr>
          <a:lstStyle/>
          <a:p>
            <a:pPr marL="0" indent="0">
              <a:buNone/>
            </a:pPr>
            <a:r>
              <a:rPr lang="en-US" b="1" dirty="0">
                <a:solidFill>
                  <a:srgbClr val="FF0000"/>
                </a:solidFill>
              </a:rPr>
              <a:t>Sustainable Supply Chains</a:t>
            </a:r>
          </a:p>
          <a:p>
            <a:r>
              <a:rPr lang="en-US" b="1" dirty="0">
                <a:solidFill>
                  <a:srgbClr val="0070C0"/>
                </a:solidFill>
              </a:rPr>
              <a:t>Sustainable business </a:t>
            </a:r>
            <a:r>
              <a:rPr lang="en-US" dirty="0"/>
              <a:t>is a call for business to take social and ecological interests, and not just corporate profits, into account</a:t>
            </a:r>
          </a:p>
          <a:p>
            <a:r>
              <a:rPr lang="en-US" dirty="0"/>
              <a:t>It means using the most efficient environment-regarding means of production, distribution, and logistics. </a:t>
            </a:r>
          </a:p>
          <a:p>
            <a:r>
              <a:rPr lang="en-US" dirty="0"/>
              <a:t>A circular economy is based on three primary principles: the </a:t>
            </a:r>
            <a:r>
              <a:rPr lang="en-US" b="1" dirty="0"/>
              <a:t>elimination of waste and pollution</a:t>
            </a:r>
            <a:r>
              <a:rPr lang="en-US" dirty="0"/>
              <a:t> in the production process, the circulation (</a:t>
            </a:r>
            <a:r>
              <a:rPr lang="en-US" b="1" dirty="0"/>
              <a:t>recycling</a:t>
            </a:r>
            <a:r>
              <a:rPr lang="en-US" dirty="0"/>
              <a:t>) of products and materials, and the </a:t>
            </a:r>
            <a:r>
              <a:rPr lang="en-US" b="1" dirty="0"/>
              <a:t>regeneration of nature.</a:t>
            </a:r>
            <a:endParaRPr lang="en-US" dirty="0"/>
          </a:p>
        </p:txBody>
      </p:sp>
      <p:pic>
        <p:nvPicPr>
          <p:cNvPr id="7170" name="Picture 2" descr="Top Supply Chain Sustainability Trends 2024 | MIT School of Distance  Learning">
            <a:extLst>
              <a:ext uri="{FF2B5EF4-FFF2-40B4-BE49-F238E27FC236}">
                <a16:creationId xmlns:a16="http://schemas.microsoft.com/office/drawing/2014/main" id="{D507DF20-92E3-4735-A085-1641DB16EE8E}"/>
              </a:ext>
            </a:extLst>
          </p:cNvPr>
          <p:cNvPicPr>
            <a:picLocks noChangeAspect="1" noChangeArrowheads="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620137" y="397149"/>
            <a:ext cx="3075191" cy="2050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17301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fontScale="92500" lnSpcReduction="10000"/>
          </a:bodyPr>
          <a:lstStyle/>
          <a:p>
            <a:pPr marL="0" indent="0">
              <a:buNone/>
            </a:pPr>
            <a:r>
              <a:rPr lang="en-US" b="1" dirty="0">
                <a:solidFill>
                  <a:srgbClr val="FF0000"/>
                </a:solidFill>
              </a:rPr>
              <a:t>B2B in the Cloud</a:t>
            </a:r>
          </a:p>
          <a:p>
            <a:r>
              <a:rPr lang="en-US" dirty="0"/>
              <a:t>The </a:t>
            </a:r>
            <a:r>
              <a:rPr lang="en-US" b="1" dirty="0">
                <a:solidFill>
                  <a:srgbClr val="0070C0"/>
                </a:solidFill>
              </a:rPr>
              <a:t>cloud platform</a:t>
            </a:r>
            <a:r>
              <a:rPr lang="en-US" dirty="0">
                <a:solidFill>
                  <a:srgbClr val="0070C0"/>
                </a:solidFill>
              </a:rPr>
              <a:t> </a:t>
            </a:r>
            <a:r>
              <a:rPr lang="en-US" dirty="0"/>
              <a:t>owner provides the computing and telecommunications capability; establishes connections with the firm’s partners; provides software on-demand (software as a service or SaaS) to connect the firm’s systems to its partners’ systems; performs data coordination and cleaning; and manages data quality for all members. </a:t>
            </a:r>
          </a:p>
          <a:p>
            <a:r>
              <a:rPr lang="en-US" dirty="0"/>
              <a:t>The cost of these tasks and capabilities is spread over all members, reducing costs for all. </a:t>
            </a:r>
            <a:endParaRPr lang="ar-SY" dirty="0"/>
          </a:p>
        </p:txBody>
      </p:sp>
      <p:pic>
        <p:nvPicPr>
          <p:cNvPr id="8194" name="Picture 2" descr="B2B Multicloud Platform: Examples and Explanations">
            <a:extLst>
              <a:ext uri="{FF2B5EF4-FFF2-40B4-BE49-F238E27FC236}">
                <a16:creationId xmlns:a16="http://schemas.microsoft.com/office/drawing/2014/main" id="{7C02168B-8B5A-4AF4-B00A-8260469DDA42}"/>
              </a:ext>
            </a:extLst>
          </p:cNvPr>
          <p:cNvPicPr>
            <a:picLocks noChangeAspect="1" noChangeArrowheads="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5452709" y="-130252"/>
            <a:ext cx="4242619" cy="25107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56546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fontScale="77500" lnSpcReduction="20000"/>
          </a:bodyPr>
          <a:lstStyle/>
          <a:p>
            <a:pPr marL="0" indent="0">
              <a:buNone/>
            </a:pPr>
            <a:r>
              <a:rPr lang="en-US" sz="3100" b="1" dirty="0">
                <a:solidFill>
                  <a:srgbClr val="FF0000"/>
                </a:solidFill>
              </a:rPr>
              <a:t>Blockchain, the Internet of Things, and Supply Chain Management</a:t>
            </a:r>
          </a:p>
          <a:p>
            <a:r>
              <a:rPr lang="en-US" b="1" dirty="0">
                <a:solidFill>
                  <a:srgbClr val="0070C0"/>
                </a:solidFill>
              </a:rPr>
              <a:t>Blockchain</a:t>
            </a:r>
            <a:r>
              <a:rPr lang="en-US" dirty="0"/>
              <a:t> is a transaction database that operates on a distributed P2P network that connects all the participant members in a single database that is highly secure, reliable, resilient, and inexpensive. </a:t>
            </a:r>
          </a:p>
          <a:p>
            <a:r>
              <a:rPr lang="en-US" dirty="0"/>
              <a:t>A blockchain ledger enables all parties to a transaction to add blocks of information to the shared ledger after a validation algorithm approves the transaction. </a:t>
            </a:r>
          </a:p>
          <a:p>
            <a:r>
              <a:rPr lang="en-US" dirty="0"/>
              <a:t>If the parties to a transaction agree it is valid, then it is added to the chain of blocks pertaining to the transaction. </a:t>
            </a:r>
          </a:p>
          <a:p>
            <a:r>
              <a:rPr lang="en-US" dirty="0"/>
              <a:t>The identities of the originators of the transaction are digitally encrypted, and the transaction itself is encrypted, cannot be changed, and is always up-to-date and available to all parties in near real time. </a:t>
            </a:r>
            <a:endParaRPr lang="ar-SY" dirty="0"/>
          </a:p>
        </p:txBody>
      </p:sp>
    </p:spTree>
    <p:extLst>
      <p:ext uri="{BB962C8B-B14F-4D97-AF65-F5344CB8AC3E}">
        <p14:creationId xmlns:p14="http://schemas.microsoft.com/office/powerpoint/2010/main" val="21385631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fontScale="92500"/>
          </a:bodyPr>
          <a:lstStyle/>
          <a:p>
            <a:pPr marL="0" indent="0">
              <a:buNone/>
            </a:pPr>
            <a:r>
              <a:rPr lang="en-US" sz="3100" b="1" dirty="0">
                <a:solidFill>
                  <a:srgbClr val="FF0000"/>
                </a:solidFill>
              </a:rPr>
              <a:t>Blockchain, the Internet of Things, and Supply Chain Management</a:t>
            </a:r>
          </a:p>
          <a:p>
            <a:pPr algn="l"/>
            <a:r>
              <a:rPr lang="en-US" dirty="0"/>
              <a:t>The </a:t>
            </a:r>
            <a:r>
              <a:rPr lang="en-US" b="1" dirty="0"/>
              <a:t>Internet of Things </a:t>
            </a:r>
            <a:r>
              <a:rPr lang="en-US" dirty="0"/>
              <a:t>(IoT) enables organizations to track</a:t>
            </a:r>
            <a:br>
              <a:rPr lang="en-US" dirty="0"/>
            </a:br>
            <a:r>
              <a:rPr lang="en-US" dirty="0"/>
              <a:t> individual units of components and finished inventory, </a:t>
            </a:r>
            <a:br>
              <a:rPr lang="en-US" dirty="0"/>
            </a:br>
            <a:r>
              <a:rPr lang="en-US" dirty="0"/>
              <a:t>as well as collect new types of data from different stages</a:t>
            </a:r>
            <a:br>
              <a:rPr lang="en-US" dirty="0"/>
            </a:br>
            <a:r>
              <a:rPr lang="en-US" dirty="0"/>
              <a:t>of their supply chain.</a:t>
            </a:r>
          </a:p>
          <a:p>
            <a:r>
              <a:rPr lang="en-US" dirty="0"/>
              <a:t>Blockchain and IoT streamline supply chain management by replacing </a:t>
            </a:r>
            <a:r>
              <a:rPr lang="en-US" b="1" dirty="0"/>
              <a:t>fragmented, unsynchronized transaction </a:t>
            </a:r>
            <a:r>
              <a:rPr lang="en-US" dirty="0"/>
              <a:t>systems with a unified, transparent ledger. </a:t>
            </a:r>
            <a:endParaRPr lang="ar-SY" dirty="0"/>
          </a:p>
        </p:txBody>
      </p:sp>
      <p:pic>
        <p:nvPicPr>
          <p:cNvPr id="9220" name="Picture 4" descr="Internet of Things in Supply Chain Management Overview">
            <a:extLst>
              <a:ext uri="{FF2B5EF4-FFF2-40B4-BE49-F238E27FC236}">
                <a16:creationId xmlns:a16="http://schemas.microsoft.com/office/drawing/2014/main" id="{D664D264-AA71-4730-A150-3B4A9FED23F3}"/>
              </a:ext>
            </a:extLst>
          </p:cNvPr>
          <p:cNvPicPr>
            <a:picLocks noChangeAspect="1" noChangeArrowheads="1"/>
          </p:cNvPicPr>
          <p:nvPr/>
        </p:nvPicPr>
        <p:blipFill rotWithShape="1">
          <a:blip r:embed="rId2" cstate="email">
            <a:clrChange>
              <a:clrFrom>
                <a:srgbClr val="F4F7FF"/>
              </a:clrFrom>
              <a:clrTo>
                <a:srgbClr val="F4F7FF">
                  <a:alpha val="0"/>
                </a:srgbClr>
              </a:clrTo>
            </a:clrChange>
            <a:extLst>
              <a:ext uri="{28A0092B-C50C-407E-A947-70E740481C1C}">
                <a14:useLocalDpi xmlns:a14="http://schemas.microsoft.com/office/drawing/2010/main"/>
              </a:ext>
            </a:extLst>
          </a:blip>
          <a:srcRect/>
          <a:stretch/>
        </p:blipFill>
        <p:spPr bwMode="auto">
          <a:xfrm>
            <a:off x="8332838" y="2060017"/>
            <a:ext cx="3537155" cy="2737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64435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a:bodyPr>
          <a:lstStyle/>
          <a:p>
            <a:pPr marL="0" indent="0">
              <a:buNone/>
            </a:pPr>
            <a:r>
              <a:rPr lang="en-US" sz="2400" b="1" dirty="0">
                <a:solidFill>
                  <a:srgbClr val="FF0000"/>
                </a:solidFill>
              </a:rPr>
              <a:t>B2B MARKETING</a:t>
            </a:r>
            <a:endParaRPr lang="en-US" sz="2400" b="1" dirty="0"/>
          </a:p>
          <a:p>
            <a:r>
              <a:rPr lang="en-US" dirty="0"/>
              <a:t> In B2C marketing, firms aim at a large mass audience in the millions (one-to-many) with comparatively simple products with relatively low value, whereas many B2B firms sell low volumes of very valuable and complex products to a much small number of purchasers (one-to-one, or one to a few). </a:t>
            </a:r>
          </a:p>
          <a:p>
            <a:r>
              <a:rPr lang="en-US" dirty="0"/>
              <a:t>In these B2B markets, face-to-face, traditional salesforce marketing continues to play a large role.</a:t>
            </a:r>
          </a:p>
          <a:p>
            <a:endParaRPr lang="ar-SY" dirty="0"/>
          </a:p>
        </p:txBody>
      </p:sp>
      <p:pic>
        <p:nvPicPr>
          <p:cNvPr id="10244" name="Picture 4" descr="What Is B2B Content Marketing?">
            <a:extLst>
              <a:ext uri="{FF2B5EF4-FFF2-40B4-BE49-F238E27FC236}">
                <a16:creationId xmlns:a16="http://schemas.microsoft.com/office/drawing/2014/main" id="{C64351F3-6CEF-40A2-825D-59CCFADB9B0D}"/>
              </a:ext>
            </a:extLst>
          </p:cNvPr>
          <p:cNvPicPr>
            <a:picLocks noChangeAspect="1" noChangeArrowheads="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6210877" y="650329"/>
            <a:ext cx="4036794" cy="1768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41733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fontScale="92500"/>
          </a:bodyPr>
          <a:lstStyle/>
          <a:p>
            <a:pPr marL="0" indent="0">
              <a:buNone/>
            </a:pPr>
            <a:r>
              <a:rPr lang="en-US" sz="2600" b="1" dirty="0">
                <a:solidFill>
                  <a:srgbClr val="FF0000"/>
                </a:solidFill>
              </a:rPr>
              <a:t>B2B MARKETING</a:t>
            </a:r>
          </a:p>
          <a:p>
            <a:r>
              <a:rPr lang="en-US" dirty="0"/>
              <a:t>The sellers and buyers may have known about each other for years, even decades; the capabilities and financial situations of the firms are known. Both parties share an understanding of the price and quality of what is being exchanged in the market. </a:t>
            </a:r>
          </a:p>
          <a:p>
            <a:r>
              <a:rPr lang="en-US" dirty="0"/>
              <a:t>Interpersonal relationships, networking, brand, and informative content marketing , videos, podcasts, webinars, blogs, e-books, conferences, and professional associations are the primary and most effective marketing tools. </a:t>
            </a:r>
            <a:endParaRPr lang="ar-SY" dirty="0"/>
          </a:p>
        </p:txBody>
      </p:sp>
      <p:pic>
        <p:nvPicPr>
          <p:cNvPr id="4" name="Picture 4" descr="What Is B2B Content Marketing?">
            <a:extLst>
              <a:ext uri="{FF2B5EF4-FFF2-40B4-BE49-F238E27FC236}">
                <a16:creationId xmlns:a16="http://schemas.microsoft.com/office/drawing/2014/main" id="{EDADAF60-4797-4C6A-88E1-827E300BA797}"/>
              </a:ext>
            </a:extLst>
          </p:cNvPr>
          <p:cNvPicPr>
            <a:picLocks noChangeAspect="1" noChangeArrowheads="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6210877" y="650329"/>
            <a:ext cx="4036794" cy="1768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087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a:extLst>
              <a:ext uri="{FF2B5EF4-FFF2-40B4-BE49-F238E27FC236}">
                <a16:creationId xmlns:a16="http://schemas.microsoft.com/office/drawing/2014/main" id="{EB6A4327-8AB4-47DD-8779-06ABD1DB95BE}"/>
              </a:ext>
            </a:extLst>
          </p:cNvPr>
          <p:cNvSpPr/>
          <p:nvPr/>
        </p:nvSpPr>
        <p:spPr>
          <a:xfrm>
            <a:off x="355599" y="1526257"/>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4" name="Freeform: Shape 3">
            <a:extLst>
              <a:ext uri="{FF2B5EF4-FFF2-40B4-BE49-F238E27FC236}">
                <a16:creationId xmlns:a16="http://schemas.microsoft.com/office/drawing/2014/main" id="{6D8E81B2-2A46-444C-94B0-80013001DF14}"/>
              </a:ext>
            </a:extLst>
          </p:cNvPr>
          <p:cNvSpPr/>
          <p:nvPr/>
        </p:nvSpPr>
        <p:spPr>
          <a:xfrm>
            <a:off x="355598" y="1526257"/>
            <a:ext cx="1845579" cy="4618285"/>
          </a:xfrm>
          <a:custGeom>
            <a:avLst/>
            <a:gdLst>
              <a:gd name="connsiteX0" fmla="*/ 0 w 1716816"/>
              <a:gd name="connsiteY0" fmla="*/ 0 h 4618285"/>
              <a:gd name="connsiteX1" fmla="*/ 1716816 w 1716816"/>
              <a:gd name="connsiteY1" fmla="*/ 0 h 4618285"/>
              <a:gd name="connsiteX2" fmla="*/ 1716816 w 1716816"/>
              <a:gd name="connsiteY2" fmla="*/ 4618285 h 4618285"/>
              <a:gd name="connsiteX3" fmla="*/ 0 w 1716816"/>
              <a:gd name="connsiteY3" fmla="*/ 4618285 h 4618285"/>
              <a:gd name="connsiteX4" fmla="*/ 0 w 1716816"/>
              <a:gd name="connsiteY4" fmla="*/ 0 h 4618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6816" h="4618285">
                <a:moveTo>
                  <a:pt x="0" y="0"/>
                </a:moveTo>
                <a:lnTo>
                  <a:pt x="1716816" y="0"/>
                </a:lnTo>
                <a:lnTo>
                  <a:pt x="1716816" y="4618285"/>
                </a:lnTo>
                <a:lnTo>
                  <a:pt x="0" y="461828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defTabSz="933450">
              <a:lnSpc>
                <a:spcPct val="90000"/>
              </a:lnSpc>
              <a:spcBef>
                <a:spcPct val="0"/>
              </a:spcBef>
              <a:spcAft>
                <a:spcPct val="35000"/>
              </a:spcAft>
            </a:pPr>
            <a:endParaRPr lang="en-US" sz="2400" dirty="0"/>
          </a:p>
          <a:p>
            <a:pPr lvl="0" defTabSz="933450">
              <a:lnSpc>
                <a:spcPct val="90000"/>
              </a:lnSpc>
              <a:spcBef>
                <a:spcPct val="0"/>
              </a:spcBef>
              <a:spcAft>
                <a:spcPct val="35000"/>
              </a:spcAft>
            </a:pPr>
            <a:endParaRPr lang="en-US" sz="2400" dirty="0"/>
          </a:p>
          <a:p>
            <a:pPr lvl="0" defTabSz="933450">
              <a:lnSpc>
                <a:spcPct val="90000"/>
              </a:lnSpc>
              <a:spcBef>
                <a:spcPct val="0"/>
              </a:spcBef>
              <a:spcAft>
                <a:spcPct val="35000"/>
              </a:spcAft>
            </a:pPr>
            <a:endParaRPr lang="en-US" sz="2400" b="1" dirty="0"/>
          </a:p>
          <a:p>
            <a:pPr lvl="0" defTabSz="933450">
              <a:lnSpc>
                <a:spcPct val="90000"/>
              </a:lnSpc>
              <a:spcBef>
                <a:spcPct val="0"/>
              </a:spcBef>
              <a:spcAft>
                <a:spcPct val="35000"/>
              </a:spcAft>
            </a:pPr>
            <a:endParaRPr lang="en-US" sz="2400" b="1" dirty="0"/>
          </a:p>
          <a:p>
            <a:pPr lvl="0" defTabSz="933450">
              <a:lnSpc>
                <a:spcPct val="90000"/>
              </a:lnSpc>
              <a:spcBef>
                <a:spcPct val="0"/>
              </a:spcBef>
              <a:spcAft>
                <a:spcPct val="35000"/>
              </a:spcAft>
            </a:pPr>
            <a:r>
              <a:rPr lang="en-US" sz="2400" b="1" dirty="0"/>
              <a:t>Chapter 10:</a:t>
            </a:r>
          </a:p>
          <a:p>
            <a:pPr lvl="0" defTabSz="933450">
              <a:lnSpc>
                <a:spcPct val="90000"/>
              </a:lnSpc>
              <a:spcBef>
                <a:spcPct val="0"/>
              </a:spcBef>
              <a:spcAft>
                <a:spcPct val="35000"/>
              </a:spcAft>
            </a:pPr>
            <a:r>
              <a:rPr lang="en-US" sz="2400" b="1" dirty="0"/>
              <a:t>B2B</a:t>
            </a:r>
            <a:br>
              <a:rPr lang="en-US" sz="2400" b="1" dirty="0"/>
            </a:br>
            <a:r>
              <a:rPr lang="en-US" sz="2400" b="1" dirty="0"/>
              <a:t>E-commerce</a:t>
            </a:r>
          </a:p>
        </p:txBody>
      </p:sp>
      <p:sp>
        <p:nvSpPr>
          <p:cNvPr id="5" name="Freeform: Shape 4">
            <a:extLst>
              <a:ext uri="{FF2B5EF4-FFF2-40B4-BE49-F238E27FC236}">
                <a16:creationId xmlns:a16="http://schemas.microsoft.com/office/drawing/2014/main" id="{11DCCC98-B83E-4EAF-8684-B891BB166577}"/>
              </a:ext>
            </a:extLst>
          </p:cNvPr>
          <p:cNvSpPr/>
          <p:nvPr/>
        </p:nvSpPr>
        <p:spPr>
          <a:xfrm>
            <a:off x="2201177" y="1580546"/>
            <a:ext cx="4846320" cy="1085793"/>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An Overview of B2B E-commerce</a:t>
            </a:r>
          </a:p>
        </p:txBody>
      </p:sp>
      <p:sp>
        <p:nvSpPr>
          <p:cNvPr id="6" name="Freeform: Shape 5">
            <a:extLst>
              <a:ext uri="{FF2B5EF4-FFF2-40B4-BE49-F238E27FC236}">
                <a16:creationId xmlns:a16="http://schemas.microsoft.com/office/drawing/2014/main" id="{2BB2305B-35CC-4F69-A2AC-88F5882DC5BB}"/>
              </a:ext>
            </a:extLst>
          </p:cNvPr>
          <p:cNvSpPr/>
          <p:nvPr/>
        </p:nvSpPr>
        <p:spPr>
          <a:xfrm>
            <a:off x="7061956" y="1580546"/>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Basic Definitions </a:t>
            </a:r>
          </a:p>
        </p:txBody>
      </p:sp>
      <p:sp>
        <p:nvSpPr>
          <p:cNvPr id="8" name="Straight Connector 7">
            <a:extLst>
              <a:ext uri="{FF2B5EF4-FFF2-40B4-BE49-F238E27FC236}">
                <a16:creationId xmlns:a16="http://schemas.microsoft.com/office/drawing/2014/main" id="{68235BEE-708F-46EC-AAC4-B49619706A41}"/>
              </a:ext>
            </a:extLst>
          </p:cNvPr>
          <p:cNvSpPr/>
          <p:nvPr/>
        </p:nvSpPr>
        <p:spPr>
          <a:xfrm>
            <a:off x="6933196" y="1942124"/>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 name="Freeform: Shape 8">
            <a:extLst>
              <a:ext uri="{FF2B5EF4-FFF2-40B4-BE49-F238E27FC236}">
                <a16:creationId xmlns:a16="http://schemas.microsoft.com/office/drawing/2014/main" id="{CF125A7B-CD9E-4EF9-9DCE-BA41B9EB64E0}"/>
              </a:ext>
            </a:extLst>
          </p:cNvPr>
          <p:cNvSpPr/>
          <p:nvPr/>
        </p:nvSpPr>
        <p:spPr>
          <a:xfrm>
            <a:off x="7061956" y="1942124"/>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Major Trends in B2B E-commerce 2022–2023</a:t>
            </a:r>
          </a:p>
        </p:txBody>
      </p:sp>
      <p:sp>
        <p:nvSpPr>
          <p:cNvPr id="10" name="Straight Connector 9">
            <a:extLst>
              <a:ext uri="{FF2B5EF4-FFF2-40B4-BE49-F238E27FC236}">
                <a16:creationId xmlns:a16="http://schemas.microsoft.com/office/drawing/2014/main" id="{0FCF8564-A557-49F5-85FC-1D983AFAB6B9}"/>
              </a:ext>
            </a:extLst>
          </p:cNvPr>
          <p:cNvSpPr/>
          <p:nvPr/>
        </p:nvSpPr>
        <p:spPr>
          <a:xfrm>
            <a:off x="6933196" y="2303702"/>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1" name="Freeform: Shape 10">
            <a:extLst>
              <a:ext uri="{FF2B5EF4-FFF2-40B4-BE49-F238E27FC236}">
                <a16:creationId xmlns:a16="http://schemas.microsoft.com/office/drawing/2014/main" id="{EE97B36E-1A40-437A-8B15-8DB3724057FE}"/>
              </a:ext>
            </a:extLst>
          </p:cNvPr>
          <p:cNvSpPr/>
          <p:nvPr/>
        </p:nvSpPr>
        <p:spPr>
          <a:xfrm>
            <a:off x="7061956" y="2347946"/>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Potential Benefits and Challenges of B2B E-commerce</a:t>
            </a:r>
          </a:p>
        </p:txBody>
      </p:sp>
      <p:sp>
        <p:nvSpPr>
          <p:cNvPr id="12" name="Straight Connector 11">
            <a:extLst>
              <a:ext uri="{FF2B5EF4-FFF2-40B4-BE49-F238E27FC236}">
                <a16:creationId xmlns:a16="http://schemas.microsoft.com/office/drawing/2014/main" id="{B23755F8-0EB1-4A45-94B2-020E375A29CA}"/>
              </a:ext>
            </a:extLst>
          </p:cNvPr>
          <p:cNvSpPr/>
          <p:nvPr/>
        </p:nvSpPr>
        <p:spPr>
          <a:xfrm>
            <a:off x="2072415" y="2628240"/>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3" name="Freeform: Shape 12">
            <a:extLst>
              <a:ext uri="{FF2B5EF4-FFF2-40B4-BE49-F238E27FC236}">
                <a16:creationId xmlns:a16="http://schemas.microsoft.com/office/drawing/2014/main" id="{A663DEED-FC56-4335-B692-AFFA07A7DA54}"/>
              </a:ext>
            </a:extLst>
          </p:cNvPr>
          <p:cNvSpPr/>
          <p:nvPr/>
        </p:nvSpPr>
        <p:spPr>
          <a:xfrm>
            <a:off x="2201177" y="2653954"/>
            <a:ext cx="4846320" cy="746068"/>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The Procurement Process and Supply Chains</a:t>
            </a:r>
          </a:p>
        </p:txBody>
      </p:sp>
      <p:sp>
        <p:nvSpPr>
          <p:cNvPr id="14" name="Freeform: Shape 13">
            <a:extLst>
              <a:ext uri="{FF2B5EF4-FFF2-40B4-BE49-F238E27FC236}">
                <a16:creationId xmlns:a16="http://schemas.microsoft.com/office/drawing/2014/main" id="{84FF7242-DFE8-47B5-A774-C378C25DD1DD}"/>
              </a:ext>
            </a:extLst>
          </p:cNvPr>
          <p:cNvSpPr/>
          <p:nvPr/>
        </p:nvSpPr>
        <p:spPr>
          <a:xfrm>
            <a:off x="7061956" y="2720629"/>
            <a:ext cx="4480560" cy="542896"/>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Steps in The Procurement Process</a:t>
            </a:r>
          </a:p>
        </p:txBody>
      </p:sp>
      <p:sp>
        <p:nvSpPr>
          <p:cNvPr id="15" name="Straight Connector 14">
            <a:extLst>
              <a:ext uri="{FF2B5EF4-FFF2-40B4-BE49-F238E27FC236}">
                <a16:creationId xmlns:a16="http://schemas.microsoft.com/office/drawing/2014/main" id="{B7F2224E-5395-4ADE-B442-1D0ACDBA9487}"/>
              </a:ext>
            </a:extLst>
          </p:cNvPr>
          <p:cNvSpPr/>
          <p:nvPr/>
        </p:nvSpPr>
        <p:spPr>
          <a:xfrm>
            <a:off x="6933196" y="3060326"/>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C4D60A75-E762-4F75-92A6-43D44DD40B04}"/>
              </a:ext>
            </a:extLst>
          </p:cNvPr>
          <p:cNvSpPr/>
          <p:nvPr/>
        </p:nvSpPr>
        <p:spPr>
          <a:xfrm>
            <a:off x="7061956" y="3111126"/>
            <a:ext cx="4480560" cy="403194"/>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Types of Procurement </a:t>
            </a:r>
          </a:p>
        </p:txBody>
      </p:sp>
      <p:sp>
        <p:nvSpPr>
          <p:cNvPr id="17" name="Straight Connector 16">
            <a:extLst>
              <a:ext uri="{FF2B5EF4-FFF2-40B4-BE49-F238E27FC236}">
                <a16:creationId xmlns:a16="http://schemas.microsoft.com/office/drawing/2014/main" id="{462CDFFA-982C-406B-97D3-B6A065E705E6}"/>
              </a:ext>
            </a:extLst>
          </p:cNvPr>
          <p:cNvSpPr/>
          <p:nvPr/>
        </p:nvSpPr>
        <p:spPr>
          <a:xfrm>
            <a:off x="2072415" y="3400022"/>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76EC483E-03CC-4D44-A9A1-B27EAC3ACE0D}"/>
              </a:ext>
            </a:extLst>
          </p:cNvPr>
          <p:cNvSpPr/>
          <p:nvPr/>
        </p:nvSpPr>
        <p:spPr>
          <a:xfrm>
            <a:off x="2201177" y="3428912"/>
            <a:ext cx="4846320" cy="1758578"/>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Trends in Supply Chain Management</a:t>
            </a:r>
          </a:p>
        </p:txBody>
      </p:sp>
      <p:sp>
        <p:nvSpPr>
          <p:cNvPr id="19" name="Freeform: Shape 18">
            <a:extLst>
              <a:ext uri="{FF2B5EF4-FFF2-40B4-BE49-F238E27FC236}">
                <a16:creationId xmlns:a16="http://schemas.microsoft.com/office/drawing/2014/main" id="{C18581FD-BA19-476B-B5F5-758DC02F3B48}"/>
              </a:ext>
            </a:extLst>
          </p:cNvPr>
          <p:cNvSpPr/>
          <p:nvPr/>
        </p:nvSpPr>
        <p:spPr>
          <a:xfrm>
            <a:off x="7061956" y="3419387"/>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Supply Chain Simplification and Just-in-Time and Lean Production</a:t>
            </a:r>
          </a:p>
        </p:txBody>
      </p:sp>
      <p:sp>
        <p:nvSpPr>
          <p:cNvPr id="20" name="Straight Connector 19">
            <a:extLst>
              <a:ext uri="{FF2B5EF4-FFF2-40B4-BE49-F238E27FC236}">
                <a16:creationId xmlns:a16="http://schemas.microsoft.com/office/drawing/2014/main" id="{DEC68A1D-2241-4232-8F36-1277B77350B8}"/>
              </a:ext>
            </a:extLst>
          </p:cNvPr>
          <p:cNvSpPr/>
          <p:nvPr/>
        </p:nvSpPr>
        <p:spPr>
          <a:xfrm>
            <a:off x="6933195" y="3672888"/>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8430AE08-945D-4972-8B76-F3BD7FDF747F}"/>
              </a:ext>
            </a:extLst>
          </p:cNvPr>
          <p:cNvSpPr/>
          <p:nvPr/>
        </p:nvSpPr>
        <p:spPr>
          <a:xfrm>
            <a:off x="7061956" y="3672888"/>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Supply Chain Black Swans: Adaptive Supply Chains</a:t>
            </a:r>
          </a:p>
        </p:txBody>
      </p:sp>
      <p:sp>
        <p:nvSpPr>
          <p:cNvPr id="22" name="Straight Connector 21">
            <a:extLst>
              <a:ext uri="{FF2B5EF4-FFF2-40B4-BE49-F238E27FC236}">
                <a16:creationId xmlns:a16="http://schemas.microsoft.com/office/drawing/2014/main" id="{00CA4829-9F3E-413F-81AD-B03B0892E218}"/>
              </a:ext>
            </a:extLst>
          </p:cNvPr>
          <p:cNvSpPr/>
          <p:nvPr/>
        </p:nvSpPr>
        <p:spPr>
          <a:xfrm>
            <a:off x="6933195" y="3961313"/>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C16CAB47-93AB-477F-9390-7E3EE01FE57B}"/>
              </a:ext>
            </a:extLst>
          </p:cNvPr>
          <p:cNvSpPr/>
          <p:nvPr/>
        </p:nvSpPr>
        <p:spPr>
          <a:xfrm>
            <a:off x="7061956" y="3961313"/>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a:t>Accountable Supply Chains: Labor Standards</a:t>
            </a:r>
            <a:endParaRPr lang="en-US" sz="1400" kern="1200" dirty="0"/>
          </a:p>
        </p:txBody>
      </p:sp>
      <p:sp>
        <p:nvSpPr>
          <p:cNvPr id="24" name="Straight Connector 23">
            <a:extLst>
              <a:ext uri="{FF2B5EF4-FFF2-40B4-BE49-F238E27FC236}">
                <a16:creationId xmlns:a16="http://schemas.microsoft.com/office/drawing/2014/main" id="{3D9B1AC9-3FC2-4FBD-92B2-1A99DD70404E}"/>
              </a:ext>
            </a:extLst>
          </p:cNvPr>
          <p:cNvSpPr/>
          <p:nvPr/>
        </p:nvSpPr>
        <p:spPr>
          <a:xfrm>
            <a:off x="6933195" y="4211638"/>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EB8A787F-15EE-458F-9B73-197125DEFA6D}"/>
              </a:ext>
            </a:extLst>
          </p:cNvPr>
          <p:cNvSpPr/>
          <p:nvPr/>
        </p:nvSpPr>
        <p:spPr>
          <a:xfrm>
            <a:off x="7061956" y="4211638"/>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Sustainable Supply Chains</a:t>
            </a:r>
          </a:p>
        </p:txBody>
      </p:sp>
      <p:sp>
        <p:nvSpPr>
          <p:cNvPr id="26" name="Straight Connector 25">
            <a:extLst>
              <a:ext uri="{FF2B5EF4-FFF2-40B4-BE49-F238E27FC236}">
                <a16:creationId xmlns:a16="http://schemas.microsoft.com/office/drawing/2014/main" id="{BD5509A9-2FB9-4EB4-96F0-D33207715C90}"/>
              </a:ext>
            </a:extLst>
          </p:cNvPr>
          <p:cNvSpPr/>
          <p:nvPr/>
        </p:nvSpPr>
        <p:spPr>
          <a:xfrm>
            <a:off x="6933195" y="4452439"/>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D775F4AD-89BB-419F-B645-DEBB872DCBF9}"/>
              </a:ext>
            </a:extLst>
          </p:cNvPr>
          <p:cNvSpPr/>
          <p:nvPr/>
        </p:nvSpPr>
        <p:spPr>
          <a:xfrm>
            <a:off x="7061956" y="4452439"/>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B2B in the Cloud</a:t>
            </a:r>
          </a:p>
        </p:txBody>
      </p:sp>
      <p:sp>
        <p:nvSpPr>
          <p:cNvPr id="28" name="Straight Connector 27">
            <a:extLst>
              <a:ext uri="{FF2B5EF4-FFF2-40B4-BE49-F238E27FC236}">
                <a16:creationId xmlns:a16="http://schemas.microsoft.com/office/drawing/2014/main" id="{53C736A2-66AA-40C8-90C9-88E815630E9C}"/>
              </a:ext>
            </a:extLst>
          </p:cNvPr>
          <p:cNvSpPr/>
          <p:nvPr/>
        </p:nvSpPr>
        <p:spPr>
          <a:xfrm>
            <a:off x="6933195" y="4702764"/>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62D6861F-2D4C-40FD-9EBA-812A44EF5DEE}"/>
              </a:ext>
            </a:extLst>
          </p:cNvPr>
          <p:cNvSpPr/>
          <p:nvPr/>
        </p:nvSpPr>
        <p:spPr>
          <a:xfrm>
            <a:off x="7061956" y="4702764"/>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Blockchain, the Internet of Things, and Supply Chain Management</a:t>
            </a:r>
            <a:endParaRPr lang="ar-SY" sz="1400" kern="1200" dirty="0"/>
          </a:p>
        </p:txBody>
      </p:sp>
      <p:sp>
        <p:nvSpPr>
          <p:cNvPr id="30" name="Straight Connector 29">
            <a:extLst>
              <a:ext uri="{FF2B5EF4-FFF2-40B4-BE49-F238E27FC236}">
                <a16:creationId xmlns:a16="http://schemas.microsoft.com/office/drawing/2014/main" id="{35325B17-5EAD-4A81-AFFF-CEF62FB7EFEA}"/>
              </a:ext>
            </a:extLst>
          </p:cNvPr>
          <p:cNvSpPr/>
          <p:nvPr/>
        </p:nvSpPr>
        <p:spPr>
          <a:xfrm>
            <a:off x="6933195" y="4943565"/>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0A812F9A-F973-472E-8539-F9ADBD3B891E}"/>
              </a:ext>
            </a:extLst>
          </p:cNvPr>
          <p:cNvSpPr/>
          <p:nvPr/>
        </p:nvSpPr>
        <p:spPr>
          <a:xfrm>
            <a:off x="7061956" y="4943565"/>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B2B Marketing</a:t>
            </a:r>
            <a:endParaRPr lang="ar-SY" sz="1400" kern="1200" dirty="0"/>
          </a:p>
        </p:txBody>
      </p:sp>
      <p:sp>
        <p:nvSpPr>
          <p:cNvPr id="32" name="Straight Connector 31">
            <a:extLst>
              <a:ext uri="{FF2B5EF4-FFF2-40B4-BE49-F238E27FC236}">
                <a16:creationId xmlns:a16="http://schemas.microsoft.com/office/drawing/2014/main" id="{7543CCF7-01E2-4153-A833-D90C5FCB51A8}"/>
              </a:ext>
            </a:extLst>
          </p:cNvPr>
          <p:cNvSpPr/>
          <p:nvPr/>
        </p:nvSpPr>
        <p:spPr>
          <a:xfrm>
            <a:off x="2072415" y="5213205"/>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AEAECC1A-7F9B-4574-89AB-8630946B6594}"/>
              </a:ext>
            </a:extLst>
          </p:cNvPr>
          <p:cNvSpPr/>
          <p:nvPr/>
        </p:nvSpPr>
        <p:spPr>
          <a:xfrm>
            <a:off x="2201177" y="5267495"/>
            <a:ext cx="4618723" cy="1085793"/>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B2B E-commerce Marketplaces: The Selling Side of B2B</a:t>
            </a:r>
          </a:p>
        </p:txBody>
      </p:sp>
      <p:sp>
        <p:nvSpPr>
          <p:cNvPr id="34" name="Freeform: Shape 33">
            <a:extLst>
              <a:ext uri="{FF2B5EF4-FFF2-40B4-BE49-F238E27FC236}">
                <a16:creationId xmlns:a16="http://schemas.microsoft.com/office/drawing/2014/main" id="{685653E5-DD82-4BF0-88B2-611602D89D7C}"/>
              </a:ext>
            </a:extLst>
          </p:cNvPr>
          <p:cNvSpPr/>
          <p:nvPr/>
        </p:nvSpPr>
        <p:spPr>
          <a:xfrm>
            <a:off x="7061956" y="5238920"/>
            <a:ext cx="5486400" cy="289396"/>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Characteristics of B2B E-commerce Marketplaces</a:t>
            </a:r>
          </a:p>
        </p:txBody>
      </p:sp>
      <p:sp>
        <p:nvSpPr>
          <p:cNvPr id="35" name="Straight Connector 34">
            <a:extLst>
              <a:ext uri="{FF2B5EF4-FFF2-40B4-BE49-F238E27FC236}">
                <a16:creationId xmlns:a16="http://schemas.microsoft.com/office/drawing/2014/main" id="{0BB32B91-6AB2-46C7-BA39-B5032D1AF590}"/>
              </a:ext>
            </a:extLst>
          </p:cNvPr>
          <p:cNvSpPr/>
          <p:nvPr/>
        </p:nvSpPr>
        <p:spPr>
          <a:xfrm>
            <a:off x="6933195" y="5553217"/>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Shape 35">
            <a:extLst>
              <a:ext uri="{FF2B5EF4-FFF2-40B4-BE49-F238E27FC236}">
                <a16:creationId xmlns:a16="http://schemas.microsoft.com/office/drawing/2014/main" id="{E02D091E-0A41-4E9C-A593-3841C4F391F8}"/>
              </a:ext>
            </a:extLst>
          </p:cNvPr>
          <p:cNvSpPr/>
          <p:nvPr/>
        </p:nvSpPr>
        <p:spPr>
          <a:xfrm>
            <a:off x="7061956" y="5572267"/>
            <a:ext cx="5486400" cy="296060"/>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Types of B2B E-commerce Marketplaces  </a:t>
            </a:r>
          </a:p>
        </p:txBody>
      </p:sp>
      <p:sp>
        <p:nvSpPr>
          <p:cNvPr id="37" name="Freeform: Shape 36">
            <a:extLst>
              <a:ext uri="{FF2B5EF4-FFF2-40B4-BE49-F238E27FC236}">
                <a16:creationId xmlns:a16="http://schemas.microsoft.com/office/drawing/2014/main" id="{2A91E54E-7D89-4A89-95D9-AF88CC7EC750}"/>
              </a:ext>
            </a:extLst>
          </p:cNvPr>
          <p:cNvSpPr/>
          <p:nvPr/>
        </p:nvSpPr>
        <p:spPr>
          <a:xfrm>
            <a:off x="10136292" y="5567500"/>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E-distributors </a:t>
            </a:r>
          </a:p>
        </p:txBody>
      </p:sp>
      <p:sp>
        <p:nvSpPr>
          <p:cNvPr id="38" name="Freeform: Shape 37">
            <a:extLst>
              <a:ext uri="{FF2B5EF4-FFF2-40B4-BE49-F238E27FC236}">
                <a16:creationId xmlns:a16="http://schemas.microsoft.com/office/drawing/2014/main" id="{1A3D474C-1744-4ADB-96F4-48E713EE7A07}"/>
              </a:ext>
            </a:extLst>
          </p:cNvPr>
          <p:cNvSpPr/>
          <p:nvPr/>
        </p:nvSpPr>
        <p:spPr>
          <a:xfrm>
            <a:off x="10136292" y="5760376"/>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E-procurement</a:t>
            </a:r>
          </a:p>
        </p:txBody>
      </p:sp>
      <p:sp>
        <p:nvSpPr>
          <p:cNvPr id="39" name="Freeform: Shape 38">
            <a:extLst>
              <a:ext uri="{FF2B5EF4-FFF2-40B4-BE49-F238E27FC236}">
                <a16:creationId xmlns:a16="http://schemas.microsoft.com/office/drawing/2014/main" id="{96AE560E-2392-4668-BAF5-C738A3EC3A5A}"/>
              </a:ext>
            </a:extLst>
          </p:cNvPr>
          <p:cNvSpPr/>
          <p:nvPr/>
        </p:nvSpPr>
        <p:spPr>
          <a:xfrm>
            <a:off x="10136292" y="5953252"/>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Exchanges</a:t>
            </a:r>
          </a:p>
        </p:txBody>
      </p:sp>
      <p:sp>
        <p:nvSpPr>
          <p:cNvPr id="40" name="Freeform: Shape 39">
            <a:extLst>
              <a:ext uri="{FF2B5EF4-FFF2-40B4-BE49-F238E27FC236}">
                <a16:creationId xmlns:a16="http://schemas.microsoft.com/office/drawing/2014/main" id="{B8FC99BD-F230-4982-A119-4FC844426EC8}"/>
              </a:ext>
            </a:extLst>
          </p:cNvPr>
          <p:cNvSpPr/>
          <p:nvPr/>
        </p:nvSpPr>
        <p:spPr>
          <a:xfrm>
            <a:off x="10136292" y="6117552"/>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Industry Consortia </a:t>
            </a:r>
          </a:p>
        </p:txBody>
      </p:sp>
      <p:sp>
        <p:nvSpPr>
          <p:cNvPr id="41" name="Straight Connector 40">
            <a:extLst>
              <a:ext uri="{FF2B5EF4-FFF2-40B4-BE49-F238E27FC236}">
                <a16:creationId xmlns:a16="http://schemas.microsoft.com/office/drawing/2014/main" id="{FABA95BF-10D2-4096-9748-7A94DFD8EEA9}"/>
              </a:ext>
            </a:extLst>
          </p:cNvPr>
          <p:cNvSpPr/>
          <p:nvPr/>
        </p:nvSpPr>
        <p:spPr>
          <a:xfrm>
            <a:off x="2072415" y="6238988"/>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3291844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33"/>
                                        </p:tgtEl>
                                        <p:attrNameLst>
                                          <p:attrName>fillcolor</p:attrName>
                                        </p:attrNameLst>
                                      </p:cBhvr>
                                      <p:to>
                                        <a:srgbClr val="FFFF00"/>
                                      </p:to>
                                    </p:animClr>
                                    <p:set>
                                      <p:cBhvr>
                                        <p:cTn id="7" dur="2000" fill="hold"/>
                                        <p:tgtEl>
                                          <p:spTgt spid="33"/>
                                        </p:tgtEl>
                                        <p:attrNameLst>
                                          <p:attrName>fill.type</p:attrName>
                                        </p:attrNameLst>
                                      </p:cBhvr>
                                      <p:to>
                                        <p:strVal val="solid"/>
                                      </p:to>
                                    </p:set>
                                    <p:set>
                                      <p:cBhvr>
                                        <p:cTn id="8" dur="2000" fill="hold"/>
                                        <p:tgtEl>
                                          <p:spTgt spid="3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F1CA3-2CF1-4F92-B2B7-FD3C9CFB2229}"/>
              </a:ext>
            </a:extLst>
          </p:cNvPr>
          <p:cNvSpPr>
            <a:spLocks noGrp="1"/>
          </p:cNvSpPr>
          <p:nvPr>
            <p:ph type="title"/>
          </p:nvPr>
        </p:nvSpPr>
        <p:spPr/>
        <p:txBody>
          <a:bodyPr>
            <a:noAutofit/>
          </a:bodyPr>
          <a:lstStyle/>
          <a:p>
            <a:r>
              <a:rPr lang="en-US" sz="2800" dirty="0"/>
              <a:t>B2B E-commerce Marketplaces: The Selling Side of B2B</a:t>
            </a:r>
            <a:endParaRPr lang="ar-SY" sz="2800" dirty="0"/>
          </a:p>
        </p:txBody>
      </p:sp>
      <p:sp>
        <p:nvSpPr>
          <p:cNvPr id="3" name="Content Placeholder 2">
            <a:extLst>
              <a:ext uri="{FF2B5EF4-FFF2-40B4-BE49-F238E27FC236}">
                <a16:creationId xmlns:a16="http://schemas.microsoft.com/office/drawing/2014/main" id="{DF40046E-AFD6-4F6B-B163-66DA7BEB5E89}"/>
              </a:ext>
            </a:extLst>
          </p:cNvPr>
          <p:cNvSpPr>
            <a:spLocks noGrp="1"/>
          </p:cNvSpPr>
          <p:nvPr>
            <p:ph idx="1"/>
          </p:nvPr>
        </p:nvSpPr>
        <p:spPr/>
        <p:txBody>
          <a:bodyPr>
            <a:normAutofit fontScale="92500"/>
          </a:bodyPr>
          <a:lstStyle/>
          <a:p>
            <a:pPr marL="0" indent="0">
              <a:buNone/>
            </a:pPr>
            <a:r>
              <a:rPr lang="en-US" b="1" dirty="0">
                <a:solidFill>
                  <a:srgbClr val="FF0000"/>
                </a:solidFill>
              </a:rPr>
              <a:t>Characteristics of B2B E-commerce Marketplaces</a:t>
            </a:r>
          </a:p>
          <a:p>
            <a:r>
              <a:rPr lang="en-US" dirty="0"/>
              <a:t>There is a confusing variety of B2B e-commerce marketplaces today and several different ways to classify them. </a:t>
            </a:r>
          </a:p>
          <a:p>
            <a:r>
              <a:rPr lang="en-US" dirty="0"/>
              <a:t>For instance, some classify B2B e-commerce marketplaces on the basis of their </a:t>
            </a:r>
            <a:r>
              <a:rPr lang="en-US" b="1" dirty="0"/>
              <a:t>pricing mechanisms </a:t>
            </a:r>
            <a:r>
              <a:rPr lang="en-US" dirty="0"/>
              <a:t>(fixed prices or more dynamic pricing, such as negotiation, auction, or bid/ask), while others classify markets based on characteristics of the </a:t>
            </a:r>
            <a:r>
              <a:rPr lang="en-US" b="1" dirty="0"/>
              <a:t>markets they serve </a:t>
            </a:r>
            <a:r>
              <a:rPr lang="en-US" dirty="0"/>
              <a:t>(vertical versus horizontal, or sell-side versus buy-side). </a:t>
            </a:r>
            <a:endParaRPr lang="ar-SY" dirty="0"/>
          </a:p>
        </p:txBody>
      </p:sp>
    </p:spTree>
    <p:extLst>
      <p:ext uri="{BB962C8B-B14F-4D97-AF65-F5344CB8AC3E}">
        <p14:creationId xmlns:p14="http://schemas.microsoft.com/office/powerpoint/2010/main" val="32713505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F1CA3-2CF1-4F92-B2B7-FD3C9CFB2229}"/>
              </a:ext>
            </a:extLst>
          </p:cNvPr>
          <p:cNvSpPr>
            <a:spLocks noGrp="1"/>
          </p:cNvSpPr>
          <p:nvPr>
            <p:ph type="title"/>
          </p:nvPr>
        </p:nvSpPr>
        <p:spPr/>
        <p:txBody>
          <a:bodyPr>
            <a:noAutofit/>
          </a:bodyPr>
          <a:lstStyle/>
          <a:p>
            <a:r>
              <a:rPr lang="en-US" sz="2800" dirty="0"/>
              <a:t>B2B E-commerce Marketplaces: The Selling Side of B2B</a:t>
            </a:r>
            <a:endParaRPr lang="ar-SY" sz="2800" dirty="0"/>
          </a:p>
        </p:txBody>
      </p:sp>
      <p:sp>
        <p:nvSpPr>
          <p:cNvPr id="3" name="Content Placeholder 2">
            <a:extLst>
              <a:ext uri="{FF2B5EF4-FFF2-40B4-BE49-F238E27FC236}">
                <a16:creationId xmlns:a16="http://schemas.microsoft.com/office/drawing/2014/main" id="{DF40046E-AFD6-4F6B-B163-66DA7BEB5E89}"/>
              </a:ext>
            </a:extLst>
          </p:cNvPr>
          <p:cNvSpPr>
            <a:spLocks noGrp="1"/>
          </p:cNvSpPr>
          <p:nvPr>
            <p:ph idx="1"/>
          </p:nvPr>
        </p:nvSpPr>
        <p:spPr/>
        <p:txBody>
          <a:bodyPr>
            <a:normAutofit fontScale="85000" lnSpcReduction="20000"/>
          </a:bodyPr>
          <a:lstStyle/>
          <a:p>
            <a:pPr marL="0" indent="0">
              <a:buNone/>
            </a:pPr>
            <a:r>
              <a:rPr lang="en-US" sz="3400" b="1" dirty="0">
                <a:solidFill>
                  <a:srgbClr val="FF0000"/>
                </a:solidFill>
              </a:rPr>
              <a:t>Types of B2B E-commerce Marketplaces  </a:t>
            </a:r>
          </a:p>
          <a:p>
            <a:r>
              <a:rPr lang="en-US" dirty="0"/>
              <a:t>Figure 12.9, we present a classification of B2B e-commerce marketplaces that focuses on their business functionality</a:t>
            </a:r>
          </a:p>
          <a:p>
            <a:r>
              <a:rPr lang="en-US" dirty="0"/>
              <a:t> Marketplaces providing either indirect goods (goods used to support production) or direct goods (goods used in production)</a:t>
            </a:r>
          </a:p>
          <a:p>
            <a:r>
              <a:rPr lang="en-US" dirty="0"/>
              <a:t>Markets providing either contractual purchasing or spot purchasing </a:t>
            </a:r>
          </a:p>
          <a:p>
            <a:r>
              <a:rPr lang="en-US" dirty="0"/>
              <a:t>The intersection of these dimensions produces four main types of B2B e-commerce marketplaces that are relatively straightforward: e-distributors, e-procurement networks, exchanges, and industry consortia.</a:t>
            </a:r>
            <a:endParaRPr lang="ar-SY" dirty="0"/>
          </a:p>
        </p:txBody>
      </p:sp>
    </p:spTree>
    <p:extLst>
      <p:ext uri="{BB962C8B-B14F-4D97-AF65-F5344CB8AC3E}">
        <p14:creationId xmlns:p14="http://schemas.microsoft.com/office/powerpoint/2010/main" val="21362718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F1CA3-2CF1-4F92-B2B7-FD3C9CFB2229}"/>
              </a:ext>
            </a:extLst>
          </p:cNvPr>
          <p:cNvSpPr>
            <a:spLocks noGrp="1"/>
          </p:cNvSpPr>
          <p:nvPr>
            <p:ph type="title"/>
          </p:nvPr>
        </p:nvSpPr>
        <p:spPr/>
        <p:txBody>
          <a:bodyPr>
            <a:noAutofit/>
          </a:bodyPr>
          <a:lstStyle/>
          <a:p>
            <a:r>
              <a:rPr lang="en-US" sz="2800" dirty="0"/>
              <a:t>B2B E-commerce Marketplaces: The Selling Side of B2B</a:t>
            </a:r>
            <a:endParaRPr lang="ar-SY" sz="2800" dirty="0"/>
          </a:p>
        </p:txBody>
      </p:sp>
      <p:sp>
        <p:nvSpPr>
          <p:cNvPr id="3" name="Content Placeholder 2">
            <a:extLst>
              <a:ext uri="{FF2B5EF4-FFF2-40B4-BE49-F238E27FC236}">
                <a16:creationId xmlns:a16="http://schemas.microsoft.com/office/drawing/2014/main" id="{DF40046E-AFD6-4F6B-B163-66DA7BEB5E89}"/>
              </a:ext>
            </a:extLst>
          </p:cNvPr>
          <p:cNvSpPr>
            <a:spLocks noGrp="1"/>
          </p:cNvSpPr>
          <p:nvPr>
            <p:ph idx="1"/>
          </p:nvPr>
        </p:nvSpPr>
        <p:spPr/>
        <p:txBody>
          <a:bodyPr/>
          <a:lstStyle/>
          <a:p>
            <a:pPr marL="0" indent="0">
              <a:buNone/>
            </a:pPr>
            <a:r>
              <a:rPr lang="en-US" dirty="0">
                <a:solidFill>
                  <a:srgbClr val="FF0000"/>
                </a:solidFill>
              </a:rPr>
              <a:t>Types of B2B E-commerce Marketplaces  </a:t>
            </a:r>
          </a:p>
          <a:p>
            <a:endParaRPr lang="ar-SY" dirty="0"/>
          </a:p>
        </p:txBody>
      </p:sp>
      <p:pic>
        <p:nvPicPr>
          <p:cNvPr id="4" name="Picture 3">
            <a:extLst>
              <a:ext uri="{FF2B5EF4-FFF2-40B4-BE49-F238E27FC236}">
                <a16:creationId xmlns:a16="http://schemas.microsoft.com/office/drawing/2014/main" id="{ED67C7EA-1507-4B73-A4CB-BC16B3B065C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890684" y="2123768"/>
            <a:ext cx="5977841" cy="4734232"/>
          </a:xfrm>
          <a:prstGeom prst="rect">
            <a:avLst/>
          </a:prstGeom>
        </p:spPr>
      </p:pic>
    </p:spTree>
    <p:extLst>
      <p:ext uri="{BB962C8B-B14F-4D97-AF65-F5344CB8AC3E}">
        <p14:creationId xmlns:p14="http://schemas.microsoft.com/office/powerpoint/2010/main" val="8482694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F1CA3-2CF1-4F92-B2B7-FD3C9CFB2229}"/>
              </a:ext>
            </a:extLst>
          </p:cNvPr>
          <p:cNvSpPr>
            <a:spLocks noGrp="1"/>
          </p:cNvSpPr>
          <p:nvPr>
            <p:ph type="title"/>
          </p:nvPr>
        </p:nvSpPr>
        <p:spPr/>
        <p:txBody>
          <a:bodyPr>
            <a:noAutofit/>
          </a:bodyPr>
          <a:lstStyle/>
          <a:p>
            <a:r>
              <a:rPr lang="en-US" sz="2800" dirty="0"/>
              <a:t>B2B E-commerce Marketplaces: The Selling Side of B2B</a:t>
            </a:r>
            <a:endParaRPr lang="ar-SY" sz="2800" dirty="0"/>
          </a:p>
        </p:txBody>
      </p:sp>
      <p:sp>
        <p:nvSpPr>
          <p:cNvPr id="3" name="Content Placeholder 2">
            <a:extLst>
              <a:ext uri="{FF2B5EF4-FFF2-40B4-BE49-F238E27FC236}">
                <a16:creationId xmlns:a16="http://schemas.microsoft.com/office/drawing/2014/main" id="{DF40046E-AFD6-4F6B-B163-66DA7BEB5E89}"/>
              </a:ext>
            </a:extLst>
          </p:cNvPr>
          <p:cNvSpPr>
            <a:spLocks noGrp="1"/>
          </p:cNvSpPr>
          <p:nvPr>
            <p:ph idx="1"/>
          </p:nvPr>
        </p:nvSpPr>
        <p:spPr>
          <a:xfrm>
            <a:off x="188685" y="1422213"/>
            <a:ext cx="11713263" cy="4934138"/>
          </a:xfrm>
        </p:spPr>
        <p:txBody>
          <a:bodyPr>
            <a:normAutofit fontScale="77500" lnSpcReduction="20000"/>
          </a:bodyPr>
          <a:lstStyle/>
          <a:p>
            <a:pPr marL="0" indent="0">
              <a:buNone/>
            </a:pPr>
            <a:r>
              <a:rPr lang="en-US" sz="3100" b="1" dirty="0">
                <a:solidFill>
                  <a:srgbClr val="FF0000"/>
                </a:solidFill>
              </a:rPr>
              <a:t>Types of B2B E-commerce Marketplaces  </a:t>
            </a:r>
          </a:p>
          <a:p>
            <a:r>
              <a:rPr lang="en-US" b="1" dirty="0"/>
              <a:t>E-distributors </a:t>
            </a:r>
          </a:p>
          <a:p>
            <a:pPr lvl="1">
              <a:buFont typeface="Wingdings" panose="05000000000000000000" pitchFamily="2" charset="2"/>
              <a:buChar char="v"/>
            </a:pPr>
            <a:r>
              <a:rPr lang="en-US" dirty="0"/>
              <a:t>An e-distributor provides an online catalog that represents the products of thousands of direct manufacturers </a:t>
            </a:r>
          </a:p>
          <a:p>
            <a:pPr lvl="1">
              <a:buFont typeface="Wingdings" panose="05000000000000000000" pitchFamily="2" charset="2"/>
              <a:buChar char="v"/>
            </a:pPr>
            <a:r>
              <a:rPr lang="en-US" dirty="0"/>
              <a:t>E-distributors are independently owned intermediaries that offer industrial customers a single source from which to order indirect goods (often referred to as MRO goods).</a:t>
            </a:r>
          </a:p>
          <a:p>
            <a:pPr lvl="1">
              <a:buFont typeface="Wingdings" panose="05000000000000000000" pitchFamily="2" charset="2"/>
              <a:buChar char="v"/>
            </a:pPr>
            <a:r>
              <a:rPr lang="en-US" dirty="0"/>
              <a:t>E-distributors make money by charging a markup on products they distribute.</a:t>
            </a:r>
          </a:p>
          <a:p>
            <a:pPr lvl="1">
              <a:buFont typeface="Wingdings" panose="05000000000000000000" pitchFamily="2" charset="2"/>
              <a:buChar char="v"/>
            </a:pPr>
            <a:r>
              <a:rPr lang="en-US" dirty="0"/>
              <a:t> E-distributors operate in horizontal markets because they serve many different industries with products from many different suppliers.</a:t>
            </a:r>
          </a:p>
          <a:p>
            <a:pPr lvl="1">
              <a:buFont typeface="Wingdings" panose="05000000000000000000" pitchFamily="2" charset="2"/>
              <a:buChar char="v"/>
            </a:pPr>
            <a:r>
              <a:rPr lang="en-US" dirty="0"/>
              <a:t>The primary benefits are lower search costs, lower transaction costs, wide selection, rapid delivery, and low prices. </a:t>
            </a:r>
          </a:p>
        </p:txBody>
      </p:sp>
      <p:pic>
        <p:nvPicPr>
          <p:cNvPr id="11266" name="Picture 2" descr="What is an E-Commerce Product Catalog? | DCatalog">
            <a:extLst>
              <a:ext uri="{FF2B5EF4-FFF2-40B4-BE49-F238E27FC236}">
                <a16:creationId xmlns:a16="http://schemas.microsoft.com/office/drawing/2014/main" id="{43A6C328-1983-4CA8-B1FB-4E2E6AAAAD55}"/>
              </a:ext>
            </a:extLst>
          </p:cNvPr>
          <p:cNvPicPr>
            <a:picLocks noChangeAspect="1" noChangeArrowheads="1"/>
          </p:cNvPicPr>
          <p:nvPr/>
        </p:nvPicPr>
        <p:blipFill rotWithShape="1">
          <a:blip r:embed="rId2" cstate="email">
            <a:clrChange>
              <a:clrFrom>
                <a:srgbClr val="7266BA"/>
              </a:clrFrom>
              <a:clrTo>
                <a:srgbClr val="7266BA">
                  <a:alpha val="0"/>
                </a:srgbClr>
              </a:clrTo>
            </a:clrChange>
            <a:extLst>
              <a:ext uri="{28A0092B-C50C-407E-A947-70E740481C1C}">
                <a14:useLocalDpi xmlns:a14="http://schemas.microsoft.com/office/drawing/2010/main"/>
              </a:ext>
            </a:extLst>
          </a:blip>
          <a:srcRect r="33570"/>
          <a:stretch/>
        </p:blipFill>
        <p:spPr bwMode="auto">
          <a:xfrm>
            <a:off x="7624916" y="749696"/>
            <a:ext cx="2359742" cy="18589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14720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F1CA3-2CF1-4F92-B2B7-FD3C9CFB2229}"/>
              </a:ext>
            </a:extLst>
          </p:cNvPr>
          <p:cNvSpPr>
            <a:spLocks noGrp="1"/>
          </p:cNvSpPr>
          <p:nvPr>
            <p:ph type="title"/>
          </p:nvPr>
        </p:nvSpPr>
        <p:spPr/>
        <p:txBody>
          <a:bodyPr>
            <a:noAutofit/>
          </a:bodyPr>
          <a:lstStyle/>
          <a:p>
            <a:r>
              <a:rPr lang="en-US" sz="2800" dirty="0"/>
              <a:t>B2B E-commerce Marketplaces: The Selling Side of B2B</a:t>
            </a:r>
            <a:endParaRPr lang="ar-SY" sz="2800" dirty="0"/>
          </a:p>
        </p:txBody>
      </p:sp>
      <p:sp>
        <p:nvSpPr>
          <p:cNvPr id="3" name="Content Placeholder 2">
            <a:extLst>
              <a:ext uri="{FF2B5EF4-FFF2-40B4-BE49-F238E27FC236}">
                <a16:creationId xmlns:a16="http://schemas.microsoft.com/office/drawing/2014/main" id="{DF40046E-AFD6-4F6B-B163-66DA7BEB5E89}"/>
              </a:ext>
            </a:extLst>
          </p:cNvPr>
          <p:cNvSpPr>
            <a:spLocks noGrp="1"/>
          </p:cNvSpPr>
          <p:nvPr>
            <p:ph idx="1"/>
          </p:nvPr>
        </p:nvSpPr>
        <p:spPr/>
        <p:txBody>
          <a:bodyPr/>
          <a:lstStyle/>
          <a:p>
            <a:pPr marL="0" indent="0">
              <a:buNone/>
            </a:pPr>
            <a:r>
              <a:rPr lang="en-US" b="1" dirty="0">
                <a:solidFill>
                  <a:srgbClr val="FF0000"/>
                </a:solidFill>
              </a:rPr>
              <a:t>Types of B2B E-commerce Marketplaces  </a:t>
            </a:r>
          </a:p>
          <a:p>
            <a:endParaRPr lang="ar-SY" dirty="0"/>
          </a:p>
        </p:txBody>
      </p:sp>
      <p:pic>
        <p:nvPicPr>
          <p:cNvPr id="4" name="Picture 3">
            <a:extLst>
              <a:ext uri="{FF2B5EF4-FFF2-40B4-BE49-F238E27FC236}">
                <a16:creationId xmlns:a16="http://schemas.microsoft.com/office/drawing/2014/main" id="{C7DEF902-126F-4DFF-8E00-348629459B9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531724" y="2315496"/>
            <a:ext cx="6321540" cy="3879751"/>
          </a:xfrm>
          <a:prstGeom prst="rect">
            <a:avLst/>
          </a:prstGeom>
        </p:spPr>
      </p:pic>
    </p:spTree>
    <p:extLst>
      <p:ext uri="{BB962C8B-B14F-4D97-AF65-F5344CB8AC3E}">
        <p14:creationId xmlns:p14="http://schemas.microsoft.com/office/powerpoint/2010/main" val="136053838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F1CA3-2CF1-4F92-B2B7-FD3C9CFB2229}"/>
              </a:ext>
            </a:extLst>
          </p:cNvPr>
          <p:cNvSpPr>
            <a:spLocks noGrp="1"/>
          </p:cNvSpPr>
          <p:nvPr>
            <p:ph type="title"/>
          </p:nvPr>
        </p:nvSpPr>
        <p:spPr/>
        <p:txBody>
          <a:bodyPr>
            <a:noAutofit/>
          </a:bodyPr>
          <a:lstStyle/>
          <a:p>
            <a:r>
              <a:rPr lang="en-US" sz="2800" dirty="0"/>
              <a:t>B2B E-commerce Marketplaces: The Selling Side of B2B</a:t>
            </a:r>
            <a:endParaRPr lang="ar-SY" sz="2800" dirty="0"/>
          </a:p>
        </p:txBody>
      </p:sp>
      <p:sp>
        <p:nvSpPr>
          <p:cNvPr id="3" name="Content Placeholder 2">
            <a:extLst>
              <a:ext uri="{FF2B5EF4-FFF2-40B4-BE49-F238E27FC236}">
                <a16:creationId xmlns:a16="http://schemas.microsoft.com/office/drawing/2014/main" id="{DF40046E-AFD6-4F6B-B163-66DA7BEB5E89}"/>
              </a:ext>
            </a:extLst>
          </p:cNvPr>
          <p:cNvSpPr>
            <a:spLocks noGrp="1"/>
          </p:cNvSpPr>
          <p:nvPr>
            <p:ph idx="1"/>
          </p:nvPr>
        </p:nvSpPr>
        <p:spPr/>
        <p:txBody>
          <a:bodyPr>
            <a:normAutofit fontScale="92500" lnSpcReduction="10000"/>
          </a:bodyPr>
          <a:lstStyle/>
          <a:p>
            <a:pPr marL="0" indent="0">
              <a:buNone/>
            </a:pPr>
            <a:r>
              <a:rPr lang="en-US" sz="2600" b="1" dirty="0">
                <a:solidFill>
                  <a:srgbClr val="FF0000"/>
                </a:solidFill>
              </a:rPr>
              <a:t>Types of B2B E-commerce Marketplaces</a:t>
            </a:r>
          </a:p>
          <a:p>
            <a:r>
              <a:rPr lang="en-US" b="1" dirty="0"/>
              <a:t>E-procurement</a:t>
            </a:r>
          </a:p>
          <a:p>
            <a:pPr lvl="1">
              <a:buFont typeface="Wingdings" panose="05000000000000000000" pitchFamily="2" charset="2"/>
              <a:buChar char="v"/>
            </a:pPr>
            <a:r>
              <a:rPr lang="en-US" dirty="0"/>
              <a:t>E-procurement marketplaces are sometimes referred to as many-to-many markets. </a:t>
            </a:r>
          </a:p>
          <a:p>
            <a:pPr lvl="1">
              <a:buFont typeface="Wingdings" panose="05000000000000000000" pitchFamily="2" charset="2"/>
              <a:buChar char="v"/>
            </a:pPr>
            <a:r>
              <a:rPr lang="en-US" dirty="0"/>
              <a:t>They are mediated by an independent third party that purports to represent both buyers and sellers, and hence claims to be neutral. </a:t>
            </a:r>
          </a:p>
          <a:p>
            <a:pPr lvl="1">
              <a:buFont typeface="Wingdings" panose="05000000000000000000" pitchFamily="2" charset="2"/>
              <a:buChar char="v"/>
            </a:pPr>
            <a:r>
              <a:rPr lang="en-US" dirty="0"/>
              <a:t>On the other hand, because they may include the catalogs of both competing suppliers and competing e-distributors, they likely have a bias in favor of the buyers. </a:t>
            </a:r>
          </a:p>
          <a:p>
            <a:pPr lvl="1">
              <a:buFont typeface="Wingdings" panose="05000000000000000000" pitchFamily="2" charset="2"/>
              <a:buChar char="v"/>
            </a:pPr>
            <a:r>
              <a:rPr lang="en-US" dirty="0"/>
              <a:t>Nevertheless, by aggregating huge buyer firms into their networks, they provide distinct marketing benefits for suppliers and reduce customer acquisition costs.</a:t>
            </a:r>
            <a:endParaRPr lang="ar-SY" dirty="0"/>
          </a:p>
        </p:txBody>
      </p:sp>
      <p:pic>
        <p:nvPicPr>
          <p:cNvPr id="1032" name="Picture 8" descr="e-procurement-system">
            <a:extLst>
              <a:ext uri="{FF2B5EF4-FFF2-40B4-BE49-F238E27FC236}">
                <a16:creationId xmlns:a16="http://schemas.microsoft.com/office/drawing/2014/main" id="{030F2EDA-9A92-45B0-A3E0-B8C611243CDA}"/>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096000" y="1422213"/>
            <a:ext cx="2636582" cy="131829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236021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F1CA3-2CF1-4F92-B2B7-FD3C9CFB2229}"/>
              </a:ext>
            </a:extLst>
          </p:cNvPr>
          <p:cNvSpPr>
            <a:spLocks noGrp="1"/>
          </p:cNvSpPr>
          <p:nvPr>
            <p:ph type="title"/>
          </p:nvPr>
        </p:nvSpPr>
        <p:spPr/>
        <p:txBody>
          <a:bodyPr>
            <a:noAutofit/>
          </a:bodyPr>
          <a:lstStyle/>
          <a:p>
            <a:r>
              <a:rPr lang="en-US" sz="2800" dirty="0"/>
              <a:t>B2B E-commerce Marketplaces: The Selling Side of B2B</a:t>
            </a:r>
            <a:endParaRPr lang="ar-SY" sz="2800" dirty="0"/>
          </a:p>
        </p:txBody>
      </p:sp>
      <p:sp>
        <p:nvSpPr>
          <p:cNvPr id="3" name="Content Placeholder 2">
            <a:extLst>
              <a:ext uri="{FF2B5EF4-FFF2-40B4-BE49-F238E27FC236}">
                <a16:creationId xmlns:a16="http://schemas.microsoft.com/office/drawing/2014/main" id="{DF40046E-AFD6-4F6B-B163-66DA7BEB5E89}"/>
              </a:ext>
            </a:extLst>
          </p:cNvPr>
          <p:cNvSpPr>
            <a:spLocks noGrp="1"/>
          </p:cNvSpPr>
          <p:nvPr>
            <p:ph idx="1"/>
          </p:nvPr>
        </p:nvSpPr>
        <p:spPr/>
        <p:txBody>
          <a:bodyPr>
            <a:normAutofit/>
          </a:bodyPr>
          <a:lstStyle/>
          <a:p>
            <a:pPr marL="0" indent="0">
              <a:buNone/>
            </a:pPr>
            <a:r>
              <a:rPr lang="en-US" b="1" dirty="0">
                <a:solidFill>
                  <a:srgbClr val="FF0000"/>
                </a:solidFill>
              </a:rPr>
              <a:t>Types of B2B E-commerce Marketplaces</a:t>
            </a:r>
          </a:p>
          <a:p>
            <a:r>
              <a:rPr lang="en-US" b="1" dirty="0"/>
              <a:t>Exchanges</a:t>
            </a:r>
            <a:r>
              <a:rPr lang="en-US" dirty="0"/>
              <a:t> </a:t>
            </a:r>
          </a:p>
          <a:p>
            <a:pPr lvl="1">
              <a:buFont typeface="Wingdings" panose="05000000000000000000" pitchFamily="2" charset="2"/>
              <a:buChar char="v"/>
            </a:pPr>
            <a:r>
              <a:rPr lang="en-US" dirty="0"/>
              <a:t>An exchange is an independently owned B2B e-commerce marketplace that connects hundreds to potentially thousands of suppliers and buyers in a dynamic, real-time environment.</a:t>
            </a:r>
          </a:p>
          <a:p>
            <a:pPr lvl="1">
              <a:buFont typeface="Wingdings" panose="05000000000000000000" pitchFamily="2" charset="2"/>
              <a:buChar char="v"/>
            </a:pPr>
            <a:r>
              <a:rPr lang="en-US" dirty="0"/>
              <a:t>Exchanges create vertical markets that focus on the spot-purchasing requirements of large firms in a single industry, such as computers and telecommunications, electronics, food, and industrial equipment. </a:t>
            </a:r>
          </a:p>
        </p:txBody>
      </p:sp>
    </p:spTree>
    <p:extLst>
      <p:ext uri="{BB962C8B-B14F-4D97-AF65-F5344CB8AC3E}">
        <p14:creationId xmlns:p14="http://schemas.microsoft.com/office/powerpoint/2010/main" val="27016161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F65C1-1AC0-4B40-88F7-F51EB1FDC667}"/>
              </a:ext>
            </a:extLst>
          </p:cNvPr>
          <p:cNvSpPr>
            <a:spLocks noGrp="1"/>
          </p:cNvSpPr>
          <p:nvPr>
            <p:ph type="title"/>
          </p:nvPr>
        </p:nvSpPr>
        <p:spPr/>
        <p:txBody>
          <a:bodyPr/>
          <a:lstStyle/>
          <a:p>
            <a:r>
              <a:rPr lang="en-US" dirty="0"/>
              <a:t>How The Stock Exchange Works</a:t>
            </a:r>
            <a:endParaRPr lang="ar-SY" dirty="0"/>
          </a:p>
        </p:txBody>
      </p:sp>
      <p:sp>
        <p:nvSpPr>
          <p:cNvPr id="3" name="Content Placeholder 2">
            <a:extLst>
              <a:ext uri="{FF2B5EF4-FFF2-40B4-BE49-F238E27FC236}">
                <a16:creationId xmlns:a16="http://schemas.microsoft.com/office/drawing/2014/main" id="{3D0F9AC0-8A44-4541-9610-6ADB3636B078}"/>
              </a:ext>
            </a:extLst>
          </p:cNvPr>
          <p:cNvSpPr>
            <a:spLocks noGrp="1"/>
          </p:cNvSpPr>
          <p:nvPr>
            <p:ph idx="1"/>
          </p:nvPr>
        </p:nvSpPr>
        <p:spPr/>
        <p:txBody>
          <a:bodyPr/>
          <a:lstStyle/>
          <a:p>
            <a:endParaRPr lang="ar-SY"/>
          </a:p>
        </p:txBody>
      </p:sp>
      <p:pic>
        <p:nvPicPr>
          <p:cNvPr id="4" name="How The Stock Exchange Works">
            <a:hlinkClick r:id="" action="ppaction://media"/>
            <a:extLst>
              <a:ext uri="{FF2B5EF4-FFF2-40B4-BE49-F238E27FC236}">
                <a16:creationId xmlns:a16="http://schemas.microsoft.com/office/drawing/2014/main" id="{FCBF1A82-63F9-4246-9251-09BD6285DB8F}"/>
              </a:ext>
            </a:extLst>
          </p:cNvPr>
          <p:cNvPicPr>
            <a:picLocks noChangeAspect="1"/>
          </p:cNvPicPr>
          <p:nvPr>
            <a:videoFile r:link="rId1"/>
            <p:extLst>
              <p:ext uri="{DAA4B4D4-6D71-4841-9C94-3DE7FCFB9230}">
                <p14:media xmlns:p14="http://schemas.microsoft.com/office/powerpoint/2010/main" r:embed="rId2">
                  <p14:trim end="15769.2968"/>
                </p14:media>
              </p:ext>
            </p:extLst>
          </p:nvPr>
        </p:nvPicPr>
        <p:blipFill>
          <a:blip r:embed="rId5"/>
          <a:stretch>
            <a:fillRect/>
          </a:stretch>
        </p:blipFill>
        <p:spPr>
          <a:xfrm>
            <a:off x="3048000" y="2122715"/>
            <a:ext cx="6096000" cy="3429000"/>
          </a:xfrm>
          <a:prstGeom prst="rect">
            <a:avLst/>
          </a:prstGeom>
        </p:spPr>
      </p:pic>
    </p:spTree>
    <p:extLst>
      <p:ext uri="{BB962C8B-B14F-4D97-AF65-F5344CB8AC3E}">
        <p14:creationId xmlns:p14="http://schemas.microsoft.com/office/powerpoint/2010/main" val="1242794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80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13636" mute="1">
                <p:cTn id="12" fill="hold" display="0">
                  <p:stCondLst>
                    <p:cond delay="indefinite"/>
                  </p:stCondLst>
                </p:cTn>
                <p:tgtEl>
                  <p:spTgt spid="4"/>
                </p:tgtEl>
              </p:cMediaNode>
            </p:video>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F1CA3-2CF1-4F92-B2B7-FD3C9CFB2229}"/>
              </a:ext>
            </a:extLst>
          </p:cNvPr>
          <p:cNvSpPr>
            <a:spLocks noGrp="1"/>
          </p:cNvSpPr>
          <p:nvPr>
            <p:ph type="title"/>
          </p:nvPr>
        </p:nvSpPr>
        <p:spPr/>
        <p:txBody>
          <a:bodyPr>
            <a:noAutofit/>
          </a:bodyPr>
          <a:lstStyle/>
          <a:p>
            <a:r>
              <a:rPr lang="en-US" sz="2800" dirty="0"/>
              <a:t>B2B E-commerce Marketplaces: The Selling Side of B2B</a:t>
            </a:r>
            <a:endParaRPr lang="ar-SY" sz="2800" dirty="0"/>
          </a:p>
        </p:txBody>
      </p:sp>
      <p:sp>
        <p:nvSpPr>
          <p:cNvPr id="3" name="Content Placeholder 2">
            <a:extLst>
              <a:ext uri="{FF2B5EF4-FFF2-40B4-BE49-F238E27FC236}">
                <a16:creationId xmlns:a16="http://schemas.microsoft.com/office/drawing/2014/main" id="{DF40046E-AFD6-4F6B-B163-66DA7BEB5E89}"/>
              </a:ext>
            </a:extLst>
          </p:cNvPr>
          <p:cNvSpPr>
            <a:spLocks noGrp="1"/>
          </p:cNvSpPr>
          <p:nvPr>
            <p:ph idx="1"/>
          </p:nvPr>
        </p:nvSpPr>
        <p:spPr/>
        <p:txBody>
          <a:bodyPr>
            <a:normAutofit fontScale="92500"/>
          </a:bodyPr>
          <a:lstStyle/>
          <a:p>
            <a:pPr marL="0" indent="0">
              <a:buNone/>
            </a:pPr>
            <a:r>
              <a:rPr lang="en-US" sz="3000" b="1" dirty="0">
                <a:solidFill>
                  <a:srgbClr val="FF0000"/>
                </a:solidFill>
              </a:rPr>
              <a:t>Types of B2B E-commerce Marketplaces</a:t>
            </a:r>
          </a:p>
          <a:p>
            <a:r>
              <a:rPr lang="en-US" sz="2600" b="1" dirty="0"/>
              <a:t>Exchanges</a:t>
            </a:r>
            <a:r>
              <a:rPr lang="en-US" b="1" dirty="0"/>
              <a:t> </a:t>
            </a:r>
          </a:p>
          <a:p>
            <a:pPr lvl="1">
              <a:buFont typeface="Wingdings" panose="05000000000000000000" pitchFamily="2" charset="2"/>
              <a:buChar char="v"/>
            </a:pPr>
            <a:r>
              <a:rPr lang="en-US" dirty="0"/>
              <a:t>Exchanges make money by charging a commission on the transaction. The pricing model can be through an online negotiation, auction, RFQ, or fixed buy-and-sell prices. </a:t>
            </a:r>
          </a:p>
          <a:p>
            <a:pPr lvl="1">
              <a:buFont typeface="Wingdings" panose="05000000000000000000" pitchFamily="2" charset="2"/>
              <a:buChar char="v"/>
            </a:pPr>
            <a:r>
              <a:rPr lang="en-US" dirty="0"/>
              <a:t>The benefits offered suppliers are access to a global purchasing environment and the opportunity to unload production overruns (although at very competitive prices and low profit margins).</a:t>
            </a:r>
          </a:p>
          <a:p>
            <a:pPr lvl="1">
              <a:buFont typeface="Wingdings" panose="05000000000000000000" pitchFamily="2" charset="2"/>
              <a:buChar char="v"/>
            </a:pPr>
            <a:r>
              <a:rPr lang="en-US" dirty="0"/>
              <a:t>Even though they are private intermediaries, exchanges are public in the sense of permitting any bona fide buyer or seller to participate.</a:t>
            </a:r>
          </a:p>
        </p:txBody>
      </p:sp>
    </p:spTree>
    <p:extLst>
      <p:ext uri="{BB962C8B-B14F-4D97-AF65-F5344CB8AC3E}">
        <p14:creationId xmlns:p14="http://schemas.microsoft.com/office/powerpoint/2010/main" val="397408296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F1CA3-2CF1-4F92-B2B7-FD3C9CFB2229}"/>
              </a:ext>
            </a:extLst>
          </p:cNvPr>
          <p:cNvSpPr>
            <a:spLocks noGrp="1"/>
          </p:cNvSpPr>
          <p:nvPr>
            <p:ph type="title"/>
          </p:nvPr>
        </p:nvSpPr>
        <p:spPr/>
        <p:txBody>
          <a:bodyPr>
            <a:noAutofit/>
          </a:bodyPr>
          <a:lstStyle/>
          <a:p>
            <a:r>
              <a:rPr lang="en-US" sz="2800" dirty="0"/>
              <a:t>B2B E-commerce Marketplaces: The Selling Side of B2B</a:t>
            </a:r>
            <a:endParaRPr lang="ar-SY" sz="2800" dirty="0"/>
          </a:p>
        </p:txBody>
      </p:sp>
      <p:sp>
        <p:nvSpPr>
          <p:cNvPr id="3" name="Content Placeholder 2">
            <a:extLst>
              <a:ext uri="{FF2B5EF4-FFF2-40B4-BE49-F238E27FC236}">
                <a16:creationId xmlns:a16="http://schemas.microsoft.com/office/drawing/2014/main" id="{DF40046E-AFD6-4F6B-B163-66DA7BEB5E89}"/>
              </a:ext>
            </a:extLst>
          </p:cNvPr>
          <p:cNvSpPr>
            <a:spLocks noGrp="1"/>
          </p:cNvSpPr>
          <p:nvPr>
            <p:ph idx="1"/>
          </p:nvPr>
        </p:nvSpPr>
        <p:spPr/>
        <p:txBody>
          <a:bodyPr>
            <a:normAutofit/>
          </a:bodyPr>
          <a:lstStyle/>
          <a:p>
            <a:pPr marL="0" indent="0">
              <a:buNone/>
            </a:pPr>
            <a:r>
              <a:rPr lang="en-US" dirty="0">
                <a:solidFill>
                  <a:srgbClr val="FF0000"/>
                </a:solidFill>
              </a:rPr>
              <a:t>Types of B2B E-commerce Marketplaces</a:t>
            </a:r>
          </a:p>
          <a:p>
            <a:r>
              <a:rPr lang="en-US" b="1" dirty="0"/>
              <a:t>Industry</a:t>
            </a:r>
            <a:r>
              <a:rPr lang="en-US" dirty="0"/>
              <a:t> </a:t>
            </a:r>
            <a:r>
              <a:rPr lang="en-US" b="1" dirty="0"/>
              <a:t>Consortia</a:t>
            </a:r>
            <a:r>
              <a:rPr lang="en-US" dirty="0"/>
              <a:t> </a:t>
            </a:r>
          </a:p>
          <a:p>
            <a:pPr lvl="1">
              <a:buFont typeface="Wingdings" panose="05000000000000000000" pitchFamily="2" charset="2"/>
              <a:buChar char="v"/>
            </a:pPr>
            <a:r>
              <a:rPr lang="en-US" dirty="0"/>
              <a:t>An industry consortium is an industry-owned vertical market that enables buyers in the industry to purchase direct inputs (both goods and services).</a:t>
            </a:r>
          </a:p>
          <a:p>
            <a:pPr lvl="1">
              <a:buFont typeface="Wingdings" panose="05000000000000000000" pitchFamily="2" charset="2"/>
              <a:buChar char="v"/>
            </a:pPr>
            <a:r>
              <a:rPr lang="en-US" dirty="0"/>
              <a:t>Industry consortia typically emphasize long-term contractual purchasing, the development of stable relationships, and the creation of industry-wide standards. </a:t>
            </a:r>
          </a:p>
          <a:p>
            <a:pPr lvl="1">
              <a:buFont typeface="Wingdings" panose="05000000000000000000" pitchFamily="2" charset="2"/>
              <a:buChar char="v"/>
            </a:pPr>
            <a:r>
              <a:rPr lang="en-US" dirty="0"/>
              <a:t>Industry consortia are more focused on optimizing long-term supply relationships than independent exchanges, which tend to focus more on short-term transactions. </a:t>
            </a:r>
          </a:p>
        </p:txBody>
      </p:sp>
    </p:spTree>
    <p:extLst>
      <p:ext uri="{BB962C8B-B14F-4D97-AF65-F5344CB8AC3E}">
        <p14:creationId xmlns:p14="http://schemas.microsoft.com/office/powerpoint/2010/main" val="16731147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14553-F324-44EA-9CDB-3DE88D05D355}"/>
              </a:ext>
            </a:extLst>
          </p:cNvPr>
          <p:cNvSpPr>
            <a:spLocks noGrp="1"/>
          </p:cNvSpPr>
          <p:nvPr>
            <p:ph type="title"/>
          </p:nvPr>
        </p:nvSpPr>
        <p:spPr/>
        <p:txBody>
          <a:bodyPr>
            <a:normAutofit fontScale="90000"/>
          </a:bodyPr>
          <a:lstStyle/>
          <a:p>
            <a:r>
              <a:rPr lang="en-US" b="1" dirty="0">
                <a:solidFill>
                  <a:srgbClr val="FF0000"/>
                </a:solidFill>
              </a:rPr>
              <a:t>Case Study</a:t>
            </a:r>
            <a:r>
              <a:rPr lang="en-US" b="1" dirty="0"/>
              <a:t>: </a:t>
            </a:r>
            <a:r>
              <a:rPr lang="en-US" dirty="0"/>
              <a:t>Warehouse Automation with Smart Robots and IoT in 2025</a:t>
            </a:r>
            <a:endParaRPr lang="ar-SY" dirty="0"/>
          </a:p>
        </p:txBody>
      </p:sp>
      <p:sp>
        <p:nvSpPr>
          <p:cNvPr id="3" name="Content Placeholder 2">
            <a:extLst>
              <a:ext uri="{FF2B5EF4-FFF2-40B4-BE49-F238E27FC236}">
                <a16:creationId xmlns:a16="http://schemas.microsoft.com/office/drawing/2014/main" id="{FF32C63C-941E-46A9-997E-022C3938D494}"/>
              </a:ext>
            </a:extLst>
          </p:cNvPr>
          <p:cNvSpPr>
            <a:spLocks noGrp="1"/>
          </p:cNvSpPr>
          <p:nvPr>
            <p:ph idx="1"/>
          </p:nvPr>
        </p:nvSpPr>
        <p:spPr/>
        <p:txBody>
          <a:bodyPr/>
          <a:lstStyle/>
          <a:p>
            <a:pPr marL="0" indent="0">
              <a:buNone/>
            </a:pPr>
            <a:r>
              <a:rPr lang="en-US" b="1" dirty="0"/>
              <a:t>Background</a:t>
            </a:r>
          </a:p>
          <a:p>
            <a:r>
              <a:rPr lang="en-US" dirty="0"/>
              <a:t>In 2025, global logistics and e-commerce giants like Amazon and JD Logistics faced unprecedented challenges: surging order volumes, rising labor costs, and workforce shortages. To maintain speed and accuracy, these companies accelerated the adoption of advanced automation solutions powered by smart robots, Artificial Intelligence (AI), and the Internet of Things (IoT).</a:t>
            </a:r>
          </a:p>
        </p:txBody>
      </p:sp>
    </p:spTree>
    <p:extLst>
      <p:ext uri="{BB962C8B-B14F-4D97-AF65-F5344CB8AC3E}">
        <p14:creationId xmlns:p14="http://schemas.microsoft.com/office/powerpoint/2010/main" val="278490891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55607-284C-495B-8314-3A63908184FC}"/>
              </a:ext>
            </a:extLst>
          </p:cNvPr>
          <p:cNvSpPr>
            <a:spLocks noGrp="1"/>
          </p:cNvSpPr>
          <p:nvPr>
            <p:ph type="title"/>
          </p:nvPr>
        </p:nvSpPr>
        <p:spPr/>
        <p:txBody>
          <a:bodyPr>
            <a:normAutofit fontScale="90000"/>
          </a:bodyPr>
          <a:lstStyle/>
          <a:p>
            <a:r>
              <a:rPr lang="en-US" b="1" dirty="0">
                <a:solidFill>
                  <a:srgbClr val="FF0000"/>
                </a:solidFill>
              </a:rPr>
              <a:t>Case Study</a:t>
            </a:r>
            <a:r>
              <a:rPr lang="en-US" b="1" dirty="0"/>
              <a:t>: </a:t>
            </a:r>
            <a:r>
              <a:rPr lang="en-US" dirty="0"/>
              <a:t>Warehouse Automation with Smart Robots and IoT in 2025</a:t>
            </a:r>
            <a:endParaRPr lang="ar-SY" dirty="0"/>
          </a:p>
        </p:txBody>
      </p:sp>
      <p:sp>
        <p:nvSpPr>
          <p:cNvPr id="3" name="Content Placeholder 2">
            <a:extLst>
              <a:ext uri="{FF2B5EF4-FFF2-40B4-BE49-F238E27FC236}">
                <a16:creationId xmlns:a16="http://schemas.microsoft.com/office/drawing/2014/main" id="{07AD0B5A-1C3B-490E-8A22-64826867114D}"/>
              </a:ext>
            </a:extLst>
          </p:cNvPr>
          <p:cNvSpPr>
            <a:spLocks noGrp="1"/>
          </p:cNvSpPr>
          <p:nvPr>
            <p:ph idx="1"/>
          </p:nvPr>
        </p:nvSpPr>
        <p:spPr/>
        <p:txBody>
          <a:bodyPr>
            <a:normAutofit fontScale="85000" lnSpcReduction="10000"/>
          </a:bodyPr>
          <a:lstStyle/>
          <a:p>
            <a:pPr marL="0" indent="0">
              <a:buNone/>
            </a:pPr>
            <a:r>
              <a:rPr lang="en-US" sz="3800" b="1" dirty="0"/>
              <a:t>Solution Implemented</a:t>
            </a:r>
            <a:endParaRPr lang="en-US" sz="2400" dirty="0"/>
          </a:p>
          <a:p>
            <a:pPr lvl="0"/>
            <a:r>
              <a:rPr lang="en-US" b="1" dirty="0"/>
              <a:t>Autonomous Mobile Robots (AMRs):</a:t>
            </a:r>
            <a:endParaRPr lang="en-US" sz="2400" dirty="0"/>
          </a:p>
          <a:p>
            <a:pPr lvl="1"/>
            <a:r>
              <a:rPr lang="en-US" dirty="0"/>
              <a:t>Equipped with AI algorithms for autonomous navigation </a:t>
            </a:r>
          </a:p>
          <a:p>
            <a:pPr lvl="1"/>
            <a:r>
              <a:rPr lang="en-US" dirty="0"/>
              <a:t>Perform tasks such as internal transport, picking, and inventory checks without fixed routes, enabling high flexibility in dynamic environments.</a:t>
            </a:r>
            <a:endParaRPr lang="en-US" sz="2000" dirty="0"/>
          </a:p>
          <a:p>
            <a:pPr lvl="0"/>
            <a:r>
              <a:rPr lang="en-US" b="1" dirty="0"/>
              <a:t>IoT Integration:</a:t>
            </a:r>
            <a:endParaRPr lang="en-US" sz="2400" dirty="0"/>
          </a:p>
          <a:p>
            <a:pPr lvl="1"/>
            <a:r>
              <a:rPr lang="en-US" dirty="0"/>
              <a:t>Sensors installed on shelves and products provide real-time data on location, temperature, and inventory status.</a:t>
            </a:r>
            <a:endParaRPr lang="en-US" sz="2000" dirty="0"/>
          </a:p>
          <a:p>
            <a:pPr lvl="1"/>
            <a:r>
              <a:rPr lang="en-US" dirty="0"/>
              <a:t>Data streams into AI-driven analytics platforms for demand forecasting and resource optimization.</a:t>
            </a:r>
            <a:endParaRPr lang="en-US" sz="2000" dirty="0"/>
          </a:p>
          <a:p>
            <a:endParaRPr lang="ar-SY" dirty="0"/>
          </a:p>
        </p:txBody>
      </p:sp>
    </p:spTree>
    <p:extLst>
      <p:ext uri="{BB962C8B-B14F-4D97-AF65-F5344CB8AC3E}">
        <p14:creationId xmlns:p14="http://schemas.microsoft.com/office/powerpoint/2010/main" val="181532586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55607-284C-495B-8314-3A63908184FC}"/>
              </a:ext>
            </a:extLst>
          </p:cNvPr>
          <p:cNvSpPr>
            <a:spLocks noGrp="1"/>
          </p:cNvSpPr>
          <p:nvPr>
            <p:ph type="title"/>
          </p:nvPr>
        </p:nvSpPr>
        <p:spPr/>
        <p:txBody>
          <a:bodyPr>
            <a:normAutofit fontScale="90000"/>
          </a:bodyPr>
          <a:lstStyle/>
          <a:p>
            <a:r>
              <a:rPr lang="en-US" b="1" dirty="0">
                <a:solidFill>
                  <a:srgbClr val="FF0000"/>
                </a:solidFill>
              </a:rPr>
              <a:t>Case Study</a:t>
            </a:r>
            <a:r>
              <a:rPr lang="en-US" b="1" dirty="0"/>
              <a:t>: </a:t>
            </a:r>
            <a:r>
              <a:rPr lang="en-US" dirty="0"/>
              <a:t>Warehouse Automation with Smart Robots and IoT in 2025</a:t>
            </a:r>
            <a:endParaRPr lang="ar-SY" dirty="0"/>
          </a:p>
        </p:txBody>
      </p:sp>
      <p:sp>
        <p:nvSpPr>
          <p:cNvPr id="3" name="Content Placeholder 2">
            <a:extLst>
              <a:ext uri="{FF2B5EF4-FFF2-40B4-BE49-F238E27FC236}">
                <a16:creationId xmlns:a16="http://schemas.microsoft.com/office/drawing/2014/main" id="{07AD0B5A-1C3B-490E-8A22-64826867114D}"/>
              </a:ext>
            </a:extLst>
          </p:cNvPr>
          <p:cNvSpPr>
            <a:spLocks noGrp="1"/>
          </p:cNvSpPr>
          <p:nvPr>
            <p:ph idx="1"/>
          </p:nvPr>
        </p:nvSpPr>
        <p:spPr/>
        <p:txBody>
          <a:bodyPr>
            <a:normAutofit lnSpcReduction="10000"/>
          </a:bodyPr>
          <a:lstStyle/>
          <a:p>
            <a:pPr marL="0" indent="0">
              <a:buNone/>
            </a:pPr>
            <a:r>
              <a:rPr lang="en-US" sz="3200" b="1" dirty="0"/>
              <a:t>Solution Implemented</a:t>
            </a:r>
            <a:endParaRPr lang="en-US" sz="2000" dirty="0"/>
          </a:p>
          <a:p>
            <a:pPr lvl="0"/>
            <a:r>
              <a:rPr lang="en-US" b="1" dirty="0"/>
              <a:t>Drones for Inventory Management:</a:t>
            </a:r>
            <a:endParaRPr lang="en-US" sz="2400" dirty="0"/>
          </a:p>
          <a:p>
            <a:pPr lvl="1"/>
            <a:r>
              <a:rPr lang="en-US" dirty="0"/>
              <a:t>Used for rapid stocktaking, reducing cycle counting time from thousands of hours to just a few hundred.</a:t>
            </a:r>
            <a:endParaRPr lang="en-US" sz="2000" dirty="0"/>
          </a:p>
          <a:p>
            <a:pPr lvl="1"/>
            <a:r>
              <a:rPr lang="en-US" dirty="0"/>
              <a:t>Achieved </a:t>
            </a:r>
            <a:r>
              <a:rPr lang="en-US" b="1" dirty="0"/>
              <a:t>99.9% inventory accuracy</a:t>
            </a:r>
            <a:r>
              <a:rPr lang="en-US" dirty="0"/>
              <a:t> in companies like </a:t>
            </a:r>
            <a:r>
              <a:rPr lang="en-US" b="1" dirty="0"/>
              <a:t>Langham Logistics</a:t>
            </a:r>
            <a:r>
              <a:rPr lang="en-US" dirty="0"/>
              <a:t> and </a:t>
            </a:r>
            <a:r>
              <a:rPr lang="en-US" b="1" dirty="0"/>
              <a:t>GNC</a:t>
            </a:r>
            <a:r>
              <a:rPr lang="en-US" dirty="0"/>
              <a:t>.</a:t>
            </a:r>
            <a:endParaRPr lang="en-US" sz="2000" dirty="0"/>
          </a:p>
          <a:p>
            <a:pPr lvl="0"/>
            <a:r>
              <a:rPr lang="en-US" b="1" dirty="0"/>
              <a:t>Human-Robot Collaboration:</a:t>
            </a:r>
            <a:endParaRPr lang="en-US" sz="2400" dirty="0"/>
          </a:p>
          <a:p>
            <a:pPr lvl="1"/>
            <a:r>
              <a:rPr lang="en-US" dirty="0"/>
              <a:t>Robots handle repetitive and hazardous tasks, while humans focus on quality control and problem-solving.</a:t>
            </a:r>
            <a:endParaRPr lang="en-US" sz="2000" dirty="0"/>
          </a:p>
        </p:txBody>
      </p:sp>
    </p:spTree>
    <p:extLst>
      <p:ext uri="{BB962C8B-B14F-4D97-AF65-F5344CB8AC3E}">
        <p14:creationId xmlns:p14="http://schemas.microsoft.com/office/powerpoint/2010/main" val="22842888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55607-284C-495B-8314-3A63908184FC}"/>
              </a:ext>
            </a:extLst>
          </p:cNvPr>
          <p:cNvSpPr>
            <a:spLocks noGrp="1"/>
          </p:cNvSpPr>
          <p:nvPr>
            <p:ph type="title"/>
          </p:nvPr>
        </p:nvSpPr>
        <p:spPr/>
        <p:txBody>
          <a:bodyPr>
            <a:normAutofit fontScale="90000"/>
          </a:bodyPr>
          <a:lstStyle/>
          <a:p>
            <a:r>
              <a:rPr lang="en-US" b="1" dirty="0">
                <a:solidFill>
                  <a:srgbClr val="FF0000"/>
                </a:solidFill>
              </a:rPr>
              <a:t>Case Study</a:t>
            </a:r>
            <a:r>
              <a:rPr lang="en-US" b="1" dirty="0"/>
              <a:t>: </a:t>
            </a:r>
            <a:r>
              <a:rPr lang="en-US" dirty="0"/>
              <a:t>Warehouse Automation with Smart Robots and IoT in 2025</a:t>
            </a:r>
            <a:endParaRPr lang="ar-SY" dirty="0"/>
          </a:p>
        </p:txBody>
      </p:sp>
      <p:sp>
        <p:nvSpPr>
          <p:cNvPr id="3" name="Content Placeholder 2">
            <a:extLst>
              <a:ext uri="{FF2B5EF4-FFF2-40B4-BE49-F238E27FC236}">
                <a16:creationId xmlns:a16="http://schemas.microsoft.com/office/drawing/2014/main" id="{07AD0B5A-1C3B-490E-8A22-64826867114D}"/>
              </a:ext>
            </a:extLst>
          </p:cNvPr>
          <p:cNvSpPr>
            <a:spLocks noGrp="1"/>
          </p:cNvSpPr>
          <p:nvPr>
            <p:ph idx="1"/>
          </p:nvPr>
        </p:nvSpPr>
        <p:spPr/>
        <p:txBody>
          <a:bodyPr>
            <a:normAutofit lnSpcReduction="10000"/>
          </a:bodyPr>
          <a:lstStyle/>
          <a:p>
            <a:pPr marL="0" indent="0">
              <a:buNone/>
            </a:pPr>
            <a:r>
              <a:rPr lang="en-US" b="1" dirty="0"/>
              <a:t>Results Achieved</a:t>
            </a:r>
            <a:endParaRPr lang="en-US" dirty="0"/>
          </a:p>
          <a:p>
            <a:pPr lvl="0"/>
            <a:r>
              <a:rPr lang="en-US" b="1" dirty="0"/>
              <a:t>Productivity Boost:</a:t>
            </a:r>
            <a:r>
              <a:rPr lang="en-US" dirty="0"/>
              <a:t> Order processing speed increased .</a:t>
            </a:r>
          </a:p>
          <a:p>
            <a:pPr lvl="0"/>
            <a:r>
              <a:rPr lang="en-US" b="1" dirty="0"/>
              <a:t>Cost Reduction:</a:t>
            </a:r>
            <a:r>
              <a:rPr lang="en-US" dirty="0"/>
              <a:t> Labor dependency decreased </a:t>
            </a:r>
          </a:p>
          <a:p>
            <a:pPr lvl="0"/>
            <a:r>
              <a:rPr lang="en-US" b="1" dirty="0"/>
              <a:t>Accuracy Improvement:</a:t>
            </a:r>
            <a:r>
              <a:rPr lang="en-US" dirty="0"/>
              <a:t> Inventory accuracy reached </a:t>
            </a:r>
            <a:r>
              <a:rPr lang="en-US" b="1" dirty="0"/>
              <a:t>99.9%</a:t>
            </a:r>
            <a:r>
              <a:rPr lang="en-US" dirty="0"/>
              <a:t>, minimizing human errors.</a:t>
            </a:r>
          </a:p>
          <a:p>
            <a:pPr lvl="0"/>
            <a:r>
              <a:rPr lang="en-US" b="1" dirty="0"/>
              <a:t>Sustainability:</a:t>
            </a:r>
            <a:r>
              <a:rPr lang="en-US" dirty="0"/>
              <a:t> Energy consumption reduced through optimized routes and minimized unnecessary movement.</a:t>
            </a:r>
          </a:p>
          <a:p>
            <a:endParaRPr lang="ar-SY" dirty="0"/>
          </a:p>
        </p:txBody>
      </p:sp>
    </p:spTree>
    <p:extLst>
      <p:ext uri="{BB962C8B-B14F-4D97-AF65-F5344CB8AC3E}">
        <p14:creationId xmlns:p14="http://schemas.microsoft.com/office/powerpoint/2010/main" val="390691929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55607-284C-495B-8314-3A63908184FC}"/>
              </a:ext>
            </a:extLst>
          </p:cNvPr>
          <p:cNvSpPr>
            <a:spLocks noGrp="1"/>
          </p:cNvSpPr>
          <p:nvPr>
            <p:ph type="title"/>
          </p:nvPr>
        </p:nvSpPr>
        <p:spPr/>
        <p:txBody>
          <a:bodyPr>
            <a:normAutofit fontScale="90000"/>
          </a:bodyPr>
          <a:lstStyle/>
          <a:p>
            <a:r>
              <a:rPr lang="en-US" b="1" dirty="0">
                <a:solidFill>
                  <a:srgbClr val="FF0000"/>
                </a:solidFill>
              </a:rPr>
              <a:t>Case Study</a:t>
            </a:r>
            <a:r>
              <a:rPr lang="en-US" b="1" dirty="0"/>
              <a:t>: </a:t>
            </a:r>
            <a:r>
              <a:rPr lang="en-US" dirty="0"/>
              <a:t>Warehouse Automation with Smart Robots and IoT in 2025</a:t>
            </a:r>
            <a:endParaRPr lang="ar-SY" dirty="0"/>
          </a:p>
        </p:txBody>
      </p:sp>
      <p:sp>
        <p:nvSpPr>
          <p:cNvPr id="3" name="Content Placeholder 2">
            <a:extLst>
              <a:ext uri="{FF2B5EF4-FFF2-40B4-BE49-F238E27FC236}">
                <a16:creationId xmlns:a16="http://schemas.microsoft.com/office/drawing/2014/main" id="{07AD0B5A-1C3B-490E-8A22-64826867114D}"/>
              </a:ext>
            </a:extLst>
          </p:cNvPr>
          <p:cNvSpPr>
            <a:spLocks noGrp="1"/>
          </p:cNvSpPr>
          <p:nvPr>
            <p:ph idx="1"/>
          </p:nvPr>
        </p:nvSpPr>
        <p:spPr/>
        <p:txBody>
          <a:bodyPr/>
          <a:lstStyle/>
          <a:p>
            <a:pPr marL="0" indent="0">
              <a:buNone/>
            </a:pPr>
            <a:r>
              <a:rPr lang="en-US" b="1" dirty="0"/>
              <a:t>Key Takeaways</a:t>
            </a:r>
            <a:endParaRPr lang="en-US" dirty="0"/>
          </a:p>
          <a:p>
            <a:pPr lvl="0"/>
            <a:r>
              <a:rPr lang="en-US" dirty="0"/>
              <a:t>Automation is no longer optional—it’s a necessity for modern supply chains.</a:t>
            </a:r>
          </a:p>
          <a:p>
            <a:pPr lvl="0"/>
            <a:r>
              <a:rPr lang="en-US" dirty="0"/>
              <a:t>Combining </a:t>
            </a:r>
            <a:r>
              <a:rPr lang="en-US" b="1" dirty="0"/>
              <a:t>robots, AI, and IoT</a:t>
            </a:r>
            <a:r>
              <a:rPr lang="en-US" dirty="0"/>
              <a:t> delivers unmatched flexibility and </a:t>
            </a:r>
            <a:r>
              <a:rPr lang="en-US"/>
              <a:t>efficiency.</a:t>
            </a:r>
            <a:endParaRPr lang="en-US" dirty="0"/>
          </a:p>
        </p:txBody>
      </p:sp>
    </p:spTree>
    <p:extLst>
      <p:ext uri="{BB962C8B-B14F-4D97-AF65-F5344CB8AC3E}">
        <p14:creationId xmlns:p14="http://schemas.microsoft.com/office/powerpoint/2010/main" val="194483166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62500" lnSpcReduction="20000"/>
          </a:bodyPr>
          <a:lstStyle/>
          <a:p>
            <a:pPr marL="0" indent="0">
              <a:buNone/>
            </a:pPr>
            <a:r>
              <a:rPr lang="en-US" sz="3200" b="1" dirty="0"/>
              <a:t>■ Discuss the B2B e-commerce business processes, as well as its potential benefits and challenges.</a:t>
            </a:r>
          </a:p>
          <a:p>
            <a:pPr marL="0" indent="0">
              <a:buNone/>
            </a:pPr>
            <a:r>
              <a:rPr lang="en-US" sz="2400" b="1" dirty="0"/>
              <a:t>B2B Commerce </a:t>
            </a:r>
            <a:r>
              <a:rPr lang="en-US" sz="2400" dirty="0"/>
              <a:t>Involves key business processes such as:</a:t>
            </a:r>
          </a:p>
          <a:p>
            <a:r>
              <a:rPr lang="en-US" sz="2400" dirty="0"/>
              <a:t>Customer Relationship Management (CRM)</a:t>
            </a:r>
          </a:p>
          <a:p>
            <a:r>
              <a:rPr lang="en-US" sz="2400" dirty="0"/>
              <a:t>Demand Management</a:t>
            </a:r>
          </a:p>
          <a:p>
            <a:r>
              <a:rPr lang="en-US" sz="2400" dirty="0"/>
              <a:t>Order Fulfillment</a:t>
            </a:r>
          </a:p>
          <a:p>
            <a:r>
              <a:rPr lang="en-US" sz="2400" dirty="0"/>
              <a:t>Manufacturing Management</a:t>
            </a:r>
          </a:p>
          <a:p>
            <a:r>
              <a:rPr lang="en-US" sz="2400" dirty="0"/>
              <a:t>Procurement</a:t>
            </a:r>
          </a:p>
          <a:p>
            <a:r>
              <a:rPr lang="en-US" sz="2400" dirty="0"/>
              <a:t>Product Development</a:t>
            </a:r>
          </a:p>
          <a:p>
            <a:r>
              <a:rPr lang="en-US" sz="2400" dirty="0"/>
              <a:t>Returns</a:t>
            </a:r>
          </a:p>
          <a:p>
            <a:r>
              <a:rPr lang="en-US" sz="2400" dirty="0"/>
              <a:t>Logistics/Transportation</a:t>
            </a:r>
          </a:p>
          <a:p>
            <a:r>
              <a:rPr lang="en-US" dirty="0"/>
              <a:t>Inventory Management</a:t>
            </a:r>
            <a:endParaRPr lang="en-US" sz="2400" dirty="0"/>
          </a:p>
          <a:p>
            <a:pPr marL="0" indent="0">
              <a:buNone/>
            </a:pPr>
            <a:endParaRPr lang="en-US" sz="2400" b="1" dirty="0"/>
          </a:p>
        </p:txBody>
      </p:sp>
    </p:spTree>
    <p:extLst>
      <p:ext uri="{BB962C8B-B14F-4D97-AF65-F5344CB8AC3E}">
        <p14:creationId xmlns:p14="http://schemas.microsoft.com/office/powerpoint/2010/main" val="120854333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a:bodyPr>
          <a:lstStyle/>
          <a:p>
            <a:pPr marL="0" indent="0">
              <a:buNone/>
            </a:pPr>
            <a:r>
              <a:rPr lang="en-US" sz="2400" b="1" dirty="0"/>
              <a:t>■ Discuss the B2B e-commerce business processes, as well as its potential benefits and challenges.</a:t>
            </a:r>
          </a:p>
          <a:p>
            <a:r>
              <a:rPr lang="en-US" sz="2400" b="1" dirty="0"/>
              <a:t>Supply Chain: </a:t>
            </a:r>
            <a:r>
              <a:rPr lang="en-US" sz="2400" dirty="0"/>
              <a:t>A network of interconnected businesses involved in the production and delivery of goods and services</a:t>
            </a:r>
          </a:p>
          <a:p>
            <a:r>
              <a:rPr lang="en-US" sz="2400" b="1" dirty="0"/>
              <a:t>Customer Relationship Management (CRM): </a:t>
            </a:r>
            <a:r>
              <a:rPr lang="en-US" sz="2400" dirty="0"/>
              <a:t>CRM software helps store, organize, automate, and synchronize customer interactions across sales, marketing, support, and technical teams.</a:t>
            </a:r>
          </a:p>
          <a:p>
            <a:r>
              <a:rPr lang="en-US" sz="2400" b="1" dirty="0"/>
              <a:t>Order Fulfillment: </a:t>
            </a:r>
            <a:r>
              <a:rPr lang="en-US" sz="2400" dirty="0"/>
              <a:t>The process of receiving, processing, and delivering customer orders.</a:t>
            </a:r>
            <a:endParaRPr lang="en-US" sz="2400" b="1" dirty="0"/>
          </a:p>
        </p:txBody>
      </p:sp>
    </p:spTree>
    <p:extLst>
      <p:ext uri="{BB962C8B-B14F-4D97-AF65-F5344CB8AC3E}">
        <p14:creationId xmlns:p14="http://schemas.microsoft.com/office/powerpoint/2010/main" val="145252692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92500" lnSpcReduction="20000"/>
          </a:bodyPr>
          <a:lstStyle/>
          <a:p>
            <a:pPr marL="0" indent="0">
              <a:buNone/>
            </a:pPr>
            <a:r>
              <a:rPr lang="en-US" sz="2400" b="1" dirty="0"/>
              <a:t>■ Discuss the B2B e-commerce business processes, as well as its potential benefits and challenges.</a:t>
            </a:r>
          </a:p>
          <a:p>
            <a:r>
              <a:rPr lang="en-US" sz="2400" b="1" dirty="0"/>
              <a:t>Procurement Software: </a:t>
            </a:r>
            <a:r>
              <a:rPr lang="en-US" sz="2400" dirty="0"/>
              <a:t>Centralizes purchasing processes, automating tasks like: Vendor and contract management - Quote requests and purchase orders - Invoice matching and electronic payments - Improves delivery speed, cost control, and vendor communication</a:t>
            </a:r>
          </a:p>
          <a:p>
            <a:r>
              <a:rPr lang="en-US" sz="2400" b="1" dirty="0"/>
              <a:t>Logistics: </a:t>
            </a:r>
            <a:r>
              <a:rPr lang="en-US" sz="2400" dirty="0"/>
              <a:t>Covers the movement of materials and goods across the supply chain.</a:t>
            </a:r>
          </a:p>
          <a:p>
            <a:r>
              <a:rPr lang="en-US" sz="2400" b="1" dirty="0"/>
              <a:t>Inventory Management: </a:t>
            </a:r>
            <a:r>
              <a:rPr lang="en-US" sz="2400" dirty="0"/>
              <a:t>Tracks goods from manufacturer to consumer.</a:t>
            </a:r>
          </a:p>
          <a:p>
            <a:r>
              <a:rPr lang="en-US" sz="2400" dirty="0"/>
              <a:t>It affects customer satisfaction and profitability by ensuring product availability without overstocking.</a:t>
            </a:r>
          </a:p>
          <a:p>
            <a:r>
              <a:rPr lang="en-US" sz="2400" dirty="0"/>
              <a:t>Automated systems provide visibility across channels, optimize processes, and save time and money.</a:t>
            </a:r>
          </a:p>
          <a:p>
            <a:pPr marL="0" indent="0">
              <a:buNone/>
            </a:pPr>
            <a:endParaRPr lang="en-US" sz="2400" dirty="0"/>
          </a:p>
          <a:p>
            <a:pPr marL="0" indent="0">
              <a:buNone/>
            </a:pPr>
            <a:endParaRPr lang="en-US" sz="2400" dirty="0"/>
          </a:p>
          <a:p>
            <a:pPr marL="0" indent="0">
              <a:buNone/>
            </a:pPr>
            <a:endParaRPr lang="en-US" sz="2400" dirty="0"/>
          </a:p>
        </p:txBody>
      </p:sp>
    </p:spTree>
    <p:extLst>
      <p:ext uri="{BB962C8B-B14F-4D97-AF65-F5344CB8AC3E}">
        <p14:creationId xmlns:p14="http://schemas.microsoft.com/office/powerpoint/2010/main" val="358024551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a:bodyPr>
          <a:lstStyle/>
          <a:p>
            <a:pPr marL="0" indent="0">
              <a:buNone/>
            </a:pPr>
            <a:r>
              <a:rPr lang="en-US" sz="2400" b="1" dirty="0"/>
              <a:t>■ Discuss the evolution and growth of B2B e-commerce, as well as its potential benefits and challenges.</a:t>
            </a:r>
          </a:p>
          <a:p>
            <a:r>
              <a:rPr lang="en-US" sz="2000" dirty="0"/>
              <a:t>Potential </a:t>
            </a:r>
            <a:r>
              <a:rPr lang="en-US" sz="2000" b="1" dirty="0"/>
              <a:t>benefits</a:t>
            </a:r>
            <a:r>
              <a:rPr lang="en-US" sz="2000" dirty="0"/>
              <a:t> of B2B e-commerce include lower administrative costs, lower search costs for buyers, reduced inventory costs, lower transaction costs, improved quality of products, decreased product cycle time, increased opportunities for collaborating with suppliers and distributors, greater price transparency, and increased visibility and real-time information sharing among all participants in the supply chain network.</a:t>
            </a:r>
          </a:p>
          <a:p>
            <a:r>
              <a:rPr lang="en-US" sz="2000" dirty="0"/>
              <a:t>Potential </a:t>
            </a:r>
            <a:r>
              <a:rPr lang="en-US" sz="2000" b="1" dirty="0"/>
              <a:t>risks</a:t>
            </a:r>
            <a:r>
              <a:rPr lang="en-US" sz="2000" dirty="0"/>
              <a:t> and challenges include lack of real-time data, environmental impacts, natural disasters, labor concerns, and the impacts of economic, financial, and political instability.</a:t>
            </a:r>
          </a:p>
        </p:txBody>
      </p:sp>
    </p:spTree>
    <p:extLst>
      <p:ext uri="{BB962C8B-B14F-4D97-AF65-F5344CB8AC3E}">
        <p14:creationId xmlns:p14="http://schemas.microsoft.com/office/powerpoint/2010/main" val="125770158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a:bodyPr>
          <a:lstStyle/>
          <a:p>
            <a:pPr marL="0" indent="0">
              <a:buNone/>
            </a:pPr>
            <a:r>
              <a:rPr lang="ar-SY" sz="2400" b="1" dirty="0">
                <a:cs typeface="+mj-cs"/>
              </a:rPr>
              <a:t>■</a:t>
            </a:r>
            <a:r>
              <a:rPr lang="en-US" sz="2400" b="1" dirty="0">
                <a:cs typeface="+mj-cs"/>
              </a:rPr>
              <a:t> Understand how procurement and supply chains relate to B2B e-commerce.</a:t>
            </a:r>
          </a:p>
          <a:p>
            <a:pPr marL="0" indent="0">
              <a:buNone/>
            </a:pPr>
            <a:r>
              <a:rPr lang="en-US" sz="2000" dirty="0"/>
              <a:t>The procurement process refers to the way business firms purchase the goods they need in order to produce the goods they will ultimately sell to consumers. Firms purchase goods from a set of suppliers who in turn purchase their inputs from their own set of suppliers. These firms are linked in a series of connected transactions. The supply chain is the series of transactions that links sets of firms that do business with each other. It includes not only the firms themselves but also the relationships among them and the processes that connect them.</a:t>
            </a:r>
          </a:p>
          <a:p>
            <a:pPr marL="0" indent="0">
              <a:buNone/>
            </a:pPr>
            <a:r>
              <a:rPr lang="en-US" sz="2000" dirty="0"/>
              <a:t>There are two different types of procurements (purchases of </a:t>
            </a:r>
            <a:r>
              <a:rPr lang="en-US" sz="2000" b="1" dirty="0"/>
              <a:t>direct goods </a:t>
            </a:r>
            <a:r>
              <a:rPr lang="en-US" sz="2000" dirty="0"/>
              <a:t>and purchases of </a:t>
            </a:r>
            <a:r>
              <a:rPr lang="en-US" sz="2000" b="1" dirty="0"/>
              <a:t>indirect goods</a:t>
            </a:r>
            <a:r>
              <a:rPr lang="en-US" sz="2000" dirty="0"/>
              <a:t>) and two different methods of purchasing goods (</a:t>
            </a:r>
            <a:r>
              <a:rPr lang="en-US" sz="2000" b="1" dirty="0"/>
              <a:t>contract purchases </a:t>
            </a:r>
            <a:r>
              <a:rPr lang="en-US" sz="2000" dirty="0"/>
              <a:t>and </a:t>
            </a:r>
            <a:r>
              <a:rPr lang="en-US" sz="2000" b="1" dirty="0"/>
              <a:t>spot purchases</a:t>
            </a:r>
            <a:r>
              <a:rPr lang="en-US" sz="2000" dirty="0"/>
              <a:t>).</a:t>
            </a:r>
          </a:p>
        </p:txBody>
      </p:sp>
    </p:spTree>
    <p:extLst>
      <p:ext uri="{BB962C8B-B14F-4D97-AF65-F5344CB8AC3E}">
        <p14:creationId xmlns:p14="http://schemas.microsoft.com/office/powerpoint/2010/main" val="95562845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a:bodyPr>
          <a:lstStyle/>
          <a:p>
            <a:pPr marL="0" indent="0">
              <a:buNone/>
            </a:pPr>
            <a:r>
              <a:rPr lang="en-US" dirty="0"/>
              <a:t>■ Identify major trends in supply chain management </a:t>
            </a:r>
          </a:p>
          <a:p>
            <a:r>
              <a:rPr lang="en-US" sz="2000" b="1" dirty="0"/>
              <a:t>Supply chain management (SCM) </a:t>
            </a:r>
            <a:r>
              <a:rPr lang="en-US" sz="2000" dirty="0"/>
              <a:t>refers to a wide variety of activities that firms and industries use to coordinate the key players in their procurement process.</a:t>
            </a:r>
          </a:p>
          <a:p>
            <a:r>
              <a:rPr lang="en-US" sz="2000" b="1" dirty="0"/>
              <a:t>Supply chain simplification </a:t>
            </a:r>
            <a:r>
              <a:rPr lang="en-US" sz="2000" dirty="0"/>
              <a:t>involves reducing the size of the supply chain and working more closely with a smaller group of strategic supplier firms to reduce both product costs and administrative costs while improving quality.</a:t>
            </a:r>
          </a:p>
          <a:p>
            <a:r>
              <a:rPr lang="en-US" sz="2000" b="1" dirty="0"/>
              <a:t>Just-in-time production </a:t>
            </a:r>
            <a:r>
              <a:rPr lang="en-US" sz="2000" dirty="0"/>
              <a:t>is a method of inventory cost management that seeks to eliminate excess inventory to a bare minimum.</a:t>
            </a:r>
          </a:p>
        </p:txBody>
      </p:sp>
    </p:spTree>
    <p:extLst>
      <p:ext uri="{BB962C8B-B14F-4D97-AF65-F5344CB8AC3E}">
        <p14:creationId xmlns:p14="http://schemas.microsoft.com/office/powerpoint/2010/main" val="317938833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77500" lnSpcReduction="20000"/>
          </a:bodyPr>
          <a:lstStyle/>
          <a:p>
            <a:pPr marL="0" indent="0">
              <a:buNone/>
            </a:pPr>
            <a:r>
              <a:rPr lang="en-US" b="1" dirty="0"/>
              <a:t>■ Identify major trends in supply chain management and collaborative commerce.</a:t>
            </a:r>
          </a:p>
          <a:p>
            <a:r>
              <a:rPr lang="en-US" b="1" dirty="0"/>
              <a:t>Lean production </a:t>
            </a:r>
            <a:r>
              <a:rPr lang="en-US" dirty="0"/>
              <a:t>is a set of production methods and tools that focuses on the elimination of waste throughout the customer value chain.</a:t>
            </a:r>
          </a:p>
          <a:p>
            <a:r>
              <a:rPr lang="en-US" b="1" dirty="0"/>
              <a:t>Adaptive supply chains </a:t>
            </a:r>
            <a:r>
              <a:rPr lang="en-US" dirty="0"/>
              <a:t>allow companies to react to disruptions in the supply chain in a particular region by moving production to a different region.</a:t>
            </a:r>
          </a:p>
          <a:p>
            <a:r>
              <a:rPr lang="en-US" b="1" dirty="0"/>
              <a:t>Accountable supply chains </a:t>
            </a:r>
            <a:r>
              <a:rPr lang="en-US" dirty="0"/>
              <a:t>are those where the labor conditions in low-wage, underdeveloped producer countries are visible and morally acceptable to the ultimate consumers in more developed industrial countries.</a:t>
            </a:r>
          </a:p>
          <a:p>
            <a:r>
              <a:rPr lang="en-US" b="1" dirty="0"/>
              <a:t>Sustainable supply chains </a:t>
            </a:r>
            <a:r>
              <a:rPr lang="en-US" dirty="0"/>
              <a:t>involve using the most efficient environment-regarding means of production, distribution, and logistics.</a:t>
            </a:r>
          </a:p>
        </p:txBody>
      </p:sp>
    </p:spTree>
    <p:extLst>
      <p:ext uri="{BB962C8B-B14F-4D97-AF65-F5344CB8AC3E}">
        <p14:creationId xmlns:p14="http://schemas.microsoft.com/office/powerpoint/2010/main" val="66464102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92500" lnSpcReduction="10000"/>
          </a:bodyPr>
          <a:lstStyle/>
          <a:p>
            <a:pPr marL="0" indent="0">
              <a:buNone/>
            </a:pPr>
            <a:r>
              <a:rPr lang="en-US" b="1" dirty="0"/>
              <a:t>■ Identify major trends in supply chain management and collaborative commerce.</a:t>
            </a:r>
          </a:p>
          <a:p>
            <a:r>
              <a:rPr lang="en-US" b="1" dirty="0"/>
              <a:t>Cloud-based B2B</a:t>
            </a:r>
            <a:r>
              <a:rPr lang="en-US" i="1" dirty="0"/>
              <a:t> </a:t>
            </a:r>
            <a:r>
              <a:rPr lang="en-US" dirty="0"/>
              <a:t>systems</a:t>
            </a:r>
            <a:r>
              <a:rPr lang="en-US" i="1" dirty="0"/>
              <a:t> </a:t>
            </a:r>
            <a:r>
              <a:rPr lang="en-US" dirty="0"/>
              <a:t>shift much of the expense of B2B systems from the firm to a B2B network provider, sometimes called a data hub or B2B platform.</a:t>
            </a:r>
          </a:p>
          <a:p>
            <a:r>
              <a:rPr lang="en-US" i="1" dirty="0"/>
              <a:t>Blockchain</a:t>
            </a:r>
            <a:r>
              <a:rPr lang="en-US" dirty="0"/>
              <a:t>, coupled with IoT, promises to bring about a transformation in supply chain management.</a:t>
            </a:r>
          </a:p>
          <a:p>
            <a:r>
              <a:rPr lang="en-US" b="1" dirty="0"/>
              <a:t>B2B marketing: </a:t>
            </a:r>
            <a:r>
              <a:rPr lang="en-US" dirty="0"/>
              <a:t>For long-term sourcing, interpersonal relationships, networking, branding, and informative content marketing are the primary and most effective marketing tools. </a:t>
            </a:r>
          </a:p>
        </p:txBody>
      </p:sp>
    </p:spTree>
    <p:extLst>
      <p:ext uri="{BB962C8B-B14F-4D97-AF65-F5344CB8AC3E}">
        <p14:creationId xmlns:p14="http://schemas.microsoft.com/office/powerpoint/2010/main" val="358574172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a:bodyPr>
          <a:lstStyle/>
          <a:p>
            <a:pPr marL="0" indent="0">
              <a:buNone/>
            </a:pPr>
            <a:r>
              <a:rPr lang="en-US" sz="2400" b="1" dirty="0"/>
              <a:t>■ Understand the different characteristics and types of B2B e-commerce marketplaces.</a:t>
            </a:r>
          </a:p>
          <a:p>
            <a:r>
              <a:rPr lang="en-US" sz="2000" b="1" dirty="0"/>
              <a:t>E-distributors</a:t>
            </a:r>
            <a:r>
              <a:rPr lang="en-US" sz="2000" dirty="0"/>
              <a:t> are independently owned intermediaries that offer industrial customers a single source from which to make spot purchases of indirect or MRO goods. E-distributors operate in a horizontal market that serves many different industries with products from many different suppliers.</a:t>
            </a:r>
          </a:p>
          <a:p>
            <a:r>
              <a:rPr lang="en-US" sz="2000" b="1" dirty="0"/>
              <a:t>E-procurement</a:t>
            </a:r>
            <a:r>
              <a:rPr lang="en-US" sz="2000" dirty="0"/>
              <a:t> companies are independently owned intermediaries that help businesses automate their procurement processes and in some instances provide a marketplace that connects suppliers to buyers who pay a fee to join the market. E-procurement marketplaces operate in a horizontal market in which long-term contractual purchasing agreements are used to buy indirect goods.</a:t>
            </a:r>
          </a:p>
        </p:txBody>
      </p:sp>
    </p:spTree>
    <p:extLst>
      <p:ext uri="{BB962C8B-B14F-4D97-AF65-F5344CB8AC3E}">
        <p14:creationId xmlns:p14="http://schemas.microsoft.com/office/powerpoint/2010/main" val="256691345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a:bodyPr>
          <a:lstStyle/>
          <a:p>
            <a:pPr marL="0" indent="0">
              <a:buNone/>
            </a:pPr>
            <a:r>
              <a:rPr lang="en-US" sz="2400" b="1" dirty="0"/>
              <a:t>■ Understand the different characteristics and types of B2B e-commerce marketplaces.</a:t>
            </a:r>
          </a:p>
          <a:p>
            <a:r>
              <a:rPr lang="en-US" sz="2000" b="1" dirty="0"/>
              <a:t>Exchanges</a:t>
            </a:r>
            <a:r>
              <a:rPr lang="en-US" sz="2000" dirty="0"/>
              <a:t> are independently owned B2B e-commerce marketplaces that connect hundreds to thousands of suppliers and buyers in a dynamic real-time environment. They are typically vertical markets in which spot purchases can be made for direct inputs (both goods and services). Exchanges make money by charging a commission on each transaction.</a:t>
            </a:r>
          </a:p>
          <a:p>
            <a:r>
              <a:rPr lang="en-US" sz="2000" b="1" dirty="0"/>
              <a:t>Industry</a:t>
            </a:r>
            <a:r>
              <a:rPr lang="en-US" sz="2000" dirty="0"/>
              <a:t> consortia are industry-owned vertical markets where long-term contractual purchases of direct inputs can be made from a limited set of invited participants. Consortia serve to reduce supply chain inefficiencies by unifying the supply chain for an industry through a common network and computing platform.</a:t>
            </a:r>
          </a:p>
        </p:txBody>
      </p:sp>
    </p:spTree>
    <p:extLst>
      <p:ext uri="{BB962C8B-B14F-4D97-AF65-F5344CB8AC3E}">
        <p14:creationId xmlns:p14="http://schemas.microsoft.com/office/powerpoint/2010/main" val="75627854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1026" name="Picture 2">
            <a:extLst>
              <a:ext uri="{FF2B5EF4-FFF2-40B4-BE49-F238E27FC236}">
                <a16:creationId xmlns:a16="http://schemas.microsoft.com/office/drawing/2014/main" id="{049F2169-4A69-4F9D-8ADA-93D9D248CD03}"/>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524250" y="0"/>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7280d039ab1ea008390676d3a9eb74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e194878a21e1940cedcee5b12d35744"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17FB82B-1DED-4BB4-8AF9-4699982AEA88}">
  <ds:schemaRefs>
    <ds:schemaRef ds:uri="http://schemas.microsoft.com/office/2006/metadata/properties"/>
    <ds:schemaRef ds:uri="d13aca44-ef33-4cf4-9980-7f0b00e6eeb9"/>
    <ds:schemaRef ds:uri="49100919-8a76-4266-be0c-7dc583902cb4"/>
    <ds:schemaRef ds:uri="http://purl.org/dc/terms/"/>
    <ds:schemaRef ds:uri="http://purl.org/dc/dcmitype/"/>
    <ds:schemaRef ds:uri="http://schemas.microsoft.com/office/infopath/2007/PartnerControls"/>
    <ds:schemaRef ds:uri="http://schemas.microsoft.com/office/2006/documentManagement/types"/>
    <ds:schemaRef ds:uri="http://schemas.openxmlformats.org/package/2006/metadata/core-properties"/>
    <ds:schemaRef ds:uri="http://www.w3.org/XML/1998/namespace"/>
    <ds:schemaRef ds:uri="http://purl.org/dc/elements/1.1/"/>
  </ds:schemaRefs>
</ds:datastoreItem>
</file>

<file path=customXml/itemProps2.xml><?xml version="1.0" encoding="utf-8"?>
<ds:datastoreItem xmlns:ds="http://schemas.openxmlformats.org/officeDocument/2006/customXml" ds:itemID="{26F73F10-CB3A-4DF7-B338-EB86C91AB93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963CAAF-8C4E-4329-A09D-3CFB3AED391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24071</TotalTime>
  <Words>7987</Words>
  <Application>Microsoft Office PowerPoint</Application>
  <PresentationFormat>Widescreen</PresentationFormat>
  <Paragraphs>545</Paragraphs>
  <Slides>67</Slides>
  <Notes>16</Notes>
  <HiddenSlides>0</HiddenSlides>
  <MMClips>9</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67</vt:i4>
      </vt:variant>
    </vt:vector>
  </HeadingPairs>
  <TitlesOfParts>
    <vt:vector size="74" baseType="lpstr">
      <vt:lpstr>Arial</vt:lpstr>
      <vt:lpstr>Calibri</vt:lpstr>
      <vt:lpstr>Calibri Light</vt:lpstr>
      <vt:lpstr>Times New Roman</vt:lpstr>
      <vt:lpstr>Wingdings</vt:lpstr>
      <vt:lpstr>Office Theme</vt:lpstr>
      <vt:lpstr>1_Office Theme</vt:lpstr>
      <vt:lpstr>PowerPoint Presentation</vt:lpstr>
      <vt:lpstr>Chapter 10</vt:lpstr>
      <vt:lpstr>Chapter 10</vt:lpstr>
      <vt:lpstr>Chapter 10</vt:lpstr>
      <vt:lpstr>Learning Objectives</vt:lpstr>
      <vt:lpstr>PowerPoint Presentation</vt:lpstr>
      <vt:lpstr>An Overview of B2B E-commerce</vt:lpstr>
      <vt:lpstr>What is Customer Relationship Management (CRM)</vt:lpstr>
      <vt:lpstr>What is Order Fulfillment</vt:lpstr>
      <vt:lpstr>What is Logistics The Basics </vt:lpstr>
      <vt:lpstr>What is Inventory</vt:lpstr>
      <vt:lpstr>What is Inventory Management  </vt:lpstr>
      <vt:lpstr>An Overview of B2B E-commerce</vt:lpstr>
      <vt:lpstr>An Overview of B2B E-commerce</vt:lpstr>
      <vt:lpstr>An Overview of B2B E-commerce</vt:lpstr>
      <vt:lpstr>An Overview of B2B E-commerce</vt:lpstr>
      <vt:lpstr>An Overview of B2B E-commerce</vt:lpstr>
      <vt:lpstr>An Overview of B2B E-commerce</vt:lpstr>
      <vt:lpstr>An Overview of B2B E-commerce</vt:lpstr>
      <vt:lpstr>PowerPoint Presentation</vt:lpstr>
      <vt:lpstr>The Procurement Process and Supply Chains</vt:lpstr>
      <vt:lpstr>The Procurement Process and Supply Chains</vt:lpstr>
      <vt:lpstr>The Procurement Process and Supply Chains</vt:lpstr>
      <vt:lpstr>The Procurement Process and Supply Chains</vt:lpstr>
      <vt:lpstr>PowerPoint Presentation</vt:lpstr>
      <vt:lpstr>Trends in Supply Chain Management </vt:lpstr>
      <vt:lpstr>PowerPoint Presentation</vt:lpstr>
      <vt:lpstr>Trends in Supply Chain Management </vt:lpstr>
      <vt:lpstr>Trends in Supply Chain Management </vt:lpstr>
      <vt:lpstr>PowerPoint Presentation</vt:lpstr>
      <vt:lpstr>PowerPoint Presentation</vt:lpstr>
      <vt:lpstr>Trends in Supply Chain Management </vt:lpstr>
      <vt:lpstr>Trends in Supply Chain Management </vt:lpstr>
      <vt:lpstr>Trends in Supply Chain Management </vt:lpstr>
      <vt:lpstr>Trends in Supply Chain Management </vt:lpstr>
      <vt:lpstr>Trends in Supply Chain Management </vt:lpstr>
      <vt:lpstr>Trends in Supply Chain Management </vt:lpstr>
      <vt:lpstr>Trends in Supply Chain Management </vt:lpstr>
      <vt:lpstr>Trends in Supply Chain Management </vt:lpstr>
      <vt:lpstr>Trends in Supply Chain Management </vt:lpstr>
      <vt:lpstr>PowerPoint Presentation</vt:lpstr>
      <vt:lpstr>B2B E-commerce Marketplaces: The Selling Side of B2B</vt:lpstr>
      <vt:lpstr>B2B E-commerce Marketplaces: The Selling Side of B2B</vt:lpstr>
      <vt:lpstr>B2B E-commerce Marketplaces: The Selling Side of B2B</vt:lpstr>
      <vt:lpstr>B2B E-commerce Marketplaces: The Selling Side of B2B</vt:lpstr>
      <vt:lpstr>B2B E-commerce Marketplaces: The Selling Side of B2B</vt:lpstr>
      <vt:lpstr>B2B E-commerce Marketplaces: The Selling Side of B2B</vt:lpstr>
      <vt:lpstr>B2B E-commerce Marketplaces: The Selling Side of B2B</vt:lpstr>
      <vt:lpstr>How The Stock Exchange Works</vt:lpstr>
      <vt:lpstr>B2B E-commerce Marketplaces: The Selling Side of B2B</vt:lpstr>
      <vt:lpstr>B2B E-commerce Marketplaces: The Selling Side of B2B</vt:lpstr>
      <vt:lpstr>Case Study: Warehouse Automation with Smart Robots and IoT in 2025</vt:lpstr>
      <vt:lpstr>Case Study: Warehouse Automation with Smart Robots and IoT in 2025</vt:lpstr>
      <vt:lpstr>Case Study: Warehouse Automation with Smart Robots and IoT in 2025</vt:lpstr>
      <vt:lpstr>Case Study: Warehouse Automation with Smart Robots and IoT in 2025</vt:lpstr>
      <vt:lpstr>Case Study: Warehouse Automation with Smart Robots and IoT in 2025</vt:lpstr>
      <vt:lpstr>Review</vt:lpstr>
      <vt:lpstr>Review</vt:lpstr>
      <vt:lpstr>Review</vt:lpstr>
      <vt:lpstr>Review</vt:lpstr>
      <vt:lpstr>Review</vt:lpstr>
      <vt:lpstr>Review</vt:lpstr>
      <vt:lpstr>Review</vt:lpstr>
      <vt:lpstr>Review</vt:lpstr>
      <vt:lpstr>Review</vt:lpstr>
      <vt:lpstr>Review</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Ramy Elbadry</cp:lastModifiedBy>
  <cp:revision>715</cp:revision>
  <dcterms:created xsi:type="dcterms:W3CDTF">2023-09-12T14:13:52Z</dcterms:created>
  <dcterms:modified xsi:type="dcterms:W3CDTF">2025-12-10T12:50:16Z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