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2" autoAdjust="0"/>
    <p:restoredTop sz="94660"/>
  </p:normalViewPr>
  <p:slideViewPr>
    <p:cSldViewPr snapToGrid="0" snapToObjects="1">
      <p:cViewPr varScale="1">
        <p:scale>
          <a:sx n="77" d="100"/>
          <a:sy n="77" d="100"/>
        </p:scale>
        <p:origin x="136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12/24/2025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" Type="http://schemas.openxmlformats.org/officeDocument/2006/relationships/slide" Target="slide2.xml"/><Relationship Id="rId16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27432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3600" b="1">
                <a:solidFill>
                  <a:srgbClr val="003366"/>
                </a:solidFill>
              </a:defRPr>
            </a:pPr>
            <a:r>
              <a:t>Research Overview Dashboard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457200" y="1033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Dataset Overview</a:t>
            </a:r>
          </a:p>
        </p:txBody>
      </p:sp>
      <p:sp>
        <p:nvSpPr>
          <p:cNvPr id="5" name="Rounded Rectangle 4">
            <a:hlinkClick r:id="rId3" action="ppaction://hlinksldjump"/>
          </p:cNvPr>
          <p:cNvSpPr/>
          <p:nvPr/>
        </p:nvSpPr>
        <p:spPr>
          <a:xfrm>
            <a:off x="3291840" y="1033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Model Architecture</a:t>
            </a:r>
          </a:p>
        </p:txBody>
      </p:sp>
      <p:sp>
        <p:nvSpPr>
          <p:cNvPr id="6" name="Rounded Rectangle 5">
            <a:hlinkClick r:id="rId4" action="ppaction://hlinksldjump"/>
          </p:cNvPr>
          <p:cNvSpPr/>
          <p:nvPr/>
        </p:nvSpPr>
        <p:spPr>
          <a:xfrm>
            <a:off x="6126480" y="1033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Data Sources</a:t>
            </a:r>
          </a:p>
        </p:txBody>
      </p:sp>
      <p:sp>
        <p:nvSpPr>
          <p:cNvPr id="7" name="Rounded Rectangle 6">
            <a:hlinkClick r:id="rId5" action="ppaction://hlinksldjump"/>
          </p:cNvPr>
          <p:cNvSpPr/>
          <p:nvPr/>
        </p:nvSpPr>
        <p:spPr>
          <a:xfrm>
            <a:off x="457200" y="19481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rPr dirty="0"/>
              <a:t>Performance Metrics</a:t>
            </a:r>
          </a:p>
        </p:txBody>
      </p:sp>
      <p:sp>
        <p:nvSpPr>
          <p:cNvPr id="8" name="Rounded Rectangle 7">
            <a:hlinkClick r:id="rId6" action="ppaction://hlinksldjump"/>
          </p:cNvPr>
          <p:cNvSpPr/>
          <p:nvPr/>
        </p:nvSpPr>
        <p:spPr>
          <a:xfrm>
            <a:off x="3291840" y="19481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Feature Analysis</a:t>
            </a:r>
          </a:p>
        </p:txBody>
      </p:sp>
      <p:sp>
        <p:nvSpPr>
          <p:cNvPr id="9" name="Rounded Rectangle 8">
            <a:hlinkClick r:id="rId7" action="ppaction://hlinksldjump"/>
          </p:cNvPr>
          <p:cNvSpPr/>
          <p:nvPr/>
        </p:nvSpPr>
        <p:spPr>
          <a:xfrm>
            <a:off x="6126480" y="19481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Country Analysis</a:t>
            </a:r>
          </a:p>
        </p:txBody>
      </p:sp>
      <p:sp>
        <p:nvSpPr>
          <p:cNvPr id="10" name="Rounded Rectangle 9">
            <a:hlinkClick r:id="rId8" action="ppaction://hlinksldjump"/>
          </p:cNvPr>
          <p:cNvSpPr/>
          <p:nvPr/>
        </p:nvSpPr>
        <p:spPr>
          <a:xfrm>
            <a:off x="457200" y="28625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Algorithm Details</a:t>
            </a:r>
          </a:p>
        </p:txBody>
      </p:sp>
      <p:sp>
        <p:nvSpPr>
          <p:cNvPr id="11" name="Rounded Rectangle 10">
            <a:hlinkClick r:id="rId9" action="ppaction://hlinksldjump"/>
          </p:cNvPr>
          <p:cNvSpPr/>
          <p:nvPr/>
        </p:nvSpPr>
        <p:spPr>
          <a:xfrm>
            <a:off x="3291840" y="28625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Data Quality</a:t>
            </a:r>
          </a:p>
        </p:txBody>
      </p:sp>
      <p:sp>
        <p:nvSpPr>
          <p:cNvPr id="12" name="Rounded Rectangle 11">
            <a:hlinkClick r:id="rId10" action="ppaction://hlinksldjump"/>
          </p:cNvPr>
          <p:cNvSpPr/>
          <p:nvPr/>
        </p:nvSpPr>
        <p:spPr>
          <a:xfrm>
            <a:off x="6126480" y="28625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Trade-off Analysis</a:t>
            </a:r>
          </a:p>
        </p:txBody>
      </p:sp>
      <p:sp>
        <p:nvSpPr>
          <p:cNvPr id="13" name="Rounded Rectangle 12">
            <a:hlinkClick r:id="rId11" action="ppaction://hlinksldjump"/>
          </p:cNvPr>
          <p:cNvSpPr/>
          <p:nvPr/>
        </p:nvSpPr>
        <p:spPr>
          <a:xfrm>
            <a:off x="457200" y="37769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Literature Context</a:t>
            </a:r>
          </a:p>
        </p:txBody>
      </p:sp>
      <p:sp>
        <p:nvSpPr>
          <p:cNvPr id="14" name="Rounded Rectangle 13">
            <a:hlinkClick r:id="rId12" action="ppaction://hlinksldjump"/>
          </p:cNvPr>
          <p:cNvSpPr/>
          <p:nvPr/>
        </p:nvSpPr>
        <p:spPr>
          <a:xfrm>
            <a:off x="3291840" y="37769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Design Decisions</a:t>
            </a:r>
          </a:p>
        </p:txBody>
      </p:sp>
      <p:sp>
        <p:nvSpPr>
          <p:cNvPr id="15" name="Rounded Rectangle 14">
            <a:hlinkClick r:id="rId13" action="ppaction://hlinksldjump"/>
          </p:cNvPr>
          <p:cNvSpPr/>
          <p:nvPr/>
        </p:nvSpPr>
        <p:spPr>
          <a:xfrm>
            <a:off x="6126480" y="37769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Validation Strategy</a:t>
            </a:r>
          </a:p>
        </p:txBody>
      </p:sp>
      <p:sp>
        <p:nvSpPr>
          <p:cNvPr id="16" name="Rounded Rectangle 15">
            <a:hlinkClick r:id="rId14" action="ppaction://hlinksldjump"/>
          </p:cNvPr>
          <p:cNvSpPr/>
          <p:nvPr/>
        </p:nvSpPr>
        <p:spPr>
          <a:xfrm>
            <a:off x="457200" y="46913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Practical Applications</a:t>
            </a:r>
          </a:p>
        </p:txBody>
      </p:sp>
      <p:sp>
        <p:nvSpPr>
          <p:cNvPr id="17" name="Rounded Rectangle 16">
            <a:hlinkClick r:id="rId15" action="ppaction://hlinksldjump"/>
          </p:cNvPr>
          <p:cNvSpPr/>
          <p:nvPr/>
        </p:nvSpPr>
        <p:spPr>
          <a:xfrm>
            <a:off x="3291840" y="46913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Key Contributions</a:t>
            </a:r>
          </a:p>
        </p:txBody>
      </p:sp>
      <p:sp>
        <p:nvSpPr>
          <p:cNvPr id="18" name="Rounded Rectangle 17">
            <a:hlinkClick r:id="rId16" action="ppaction://hlinksldjump"/>
          </p:cNvPr>
          <p:cNvSpPr/>
          <p:nvPr/>
        </p:nvSpPr>
        <p:spPr>
          <a:xfrm>
            <a:off x="6126480" y="46913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Future Work</a:t>
            </a:r>
          </a:p>
        </p:txBody>
      </p:sp>
      <p:sp>
        <p:nvSpPr>
          <p:cNvPr id="19" name="Rounded Rectangle 18">
            <a:hlinkClick r:id="rId17" action="ppaction://hlinksldjump"/>
          </p:cNvPr>
          <p:cNvSpPr/>
          <p:nvPr/>
        </p:nvSpPr>
        <p:spPr>
          <a:xfrm>
            <a:off x="457200" y="5605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Literature Review</a:t>
            </a:r>
          </a:p>
        </p:txBody>
      </p:sp>
      <p:sp>
        <p:nvSpPr>
          <p:cNvPr id="20" name="Rounded Rectangle 19">
            <a:hlinkClick r:id="rId18" action="ppaction://hlinksldjump"/>
          </p:cNvPr>
          <p:cNvSpPr/>
          <p:nvPr/>
        </p:nvSpPr>
        <p:spPr>
          <a:xfrm>
            <a:off x="3291840" y="5605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Emission Trends</a:t>
            </a:r>
          </a:p>
        </p:txBody>
      </p:sp>
      <p:sp>
        <p:nvSpPr>
          <p:cNvPr id="21" name="Rounded Rectangle 20">
            <a:hlinkClick r:id="rId19" action="ppaction://hlinksldjump"/>
          </p:cNvPr>
          <p:cNvSpPr/>
          <p:nvPr/>
        </p:nvSpPr>
        <p:spPr>
          <a:xfrm>
            <a:off x="6126480" y="5605780"/>
            <a:ext cx="2560320" cy="731520"/>
          </a:xfrm>
          <a:prstGeom prst="roundRect">
            <a:avLst/>
          </a:prstGeom>
          <a:solidFill>
            <a:srgbClr val="003366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600" b="1">
                <a:solidFill>
                  <a:srgbClr val="FFFFFF"/>
                </a:solidFill>
              </a:defRPr>
            </a:pPr>
            <a:r>
              <a:t>Feature Engineering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Dataset Overview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300"/>
            </a:pPr>
            <a:r>
              <a:t>Comprehensive GCC Panel Dataset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144 country-year observations</a:t>
            </a:r>
          </a:p>
          <a:p>
            <a:pPr lvl="1">
              <a:spcAft>
                <a:spcPts val="400"/>
              </a:spcAft>
              <a:defRPr sz="1200"/>
            </a:pPr>
            <a:r>
              <a:t>  6 GCC countries × 24 years (2000-2023)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Data Completeness by Category:</a:t>
            </a:r>
          </a:p>
          <a:p>
            <a:pPr lvl="1">
              <a:spcAft>
                <a:spcPts val="400"/>
              </a:spcAft>
              <a:defRPr sz="1200"/>
            </a:pPr>
            <a:r>
              <a:t>  • Target (CO₂): 100% (1 variable)</a:t>
            </a:r>
          </a:p>
          <a:p>
            <a:pPr lvl="1">
              <a:spcAft>
                <a:spcPts val="400"/>
              </a:spcAft>
              <a:defRPr sz="1200"/>
            </a:pPr>
            <a:r>
              <a:t>  • Economic: 99.3% (5 variables, 1 missing)</a:t>
            </a:r>
          </a:p>
          <a:p>
            <a:pPr lvl="1">
              <a:spcAft>
                <a:spcPts val="400"/>
              </a:spcAft>
              <a:defRPr sz="1200"/>
            </a:pPr>
            <a:r>
              <a:t>  • Satellite core: 100% (5 variables)</a:t>
            </a:r>
          </a:p>
          <a:p>
            <a:pPr lvl="2">
              <a:spcAft>
                <a:spcPts val="400"/>
              </a:spcAft>
              <a:defRPr sz="1100"/>
            </a:pPr>
            <a:r>
              <a:t>    LST Summer, LST Winter, NDVI Spring,</a:t>
            </a:r>
          </a:p>
          <a:p>
            <a:pPr lvl="2">
              <a:spcAft>
                <a:spcPts val="400"/>
              </a:spcAft>
              <a:defRPr sz="1100"/>
            </a:pPr>
            <a:r>
              <a:t>    Night Lights, AOD Annual</a:t>
            </a:r>
          </a:p>
          <a:p>
            <a:pPr lvl="1">
              <a:spcAft>
                <a:spcPts val="400"/>
              </a:spcAft>
              <a:defRPr sz="1200"/>
            </a:pPr>
            <a:r>
              <a:t>  • Satellite NO₂: 20.8% (from 2019 only)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Three integrated data streams:</a:t>
            </a:r>
          </a:p>
          <a:p>
            <a:pPr lvl="1">
              <a:spcAft>
                <a:spcPts val="400"/>
              </a:spcAft>
              <a:defRPr sz="1200"/>
            </a:pPr>
            <a:r>
              <a:t>  1. CO₂ emissions (Global Carbon Project)</a:t>
            </a:r>
          </a:p>
          <a:p>
            <a:pPr lvl="1">
              <a:spcAft>
                <a:spcPts val="400"/>
              </a:spcAft>
              <a:defRPr sz="1200"/>
            </a:pPr>
            <a:r>
              <a:t>  2. Economic indicators (OWID/World Bank)</a:t>
            </a:r>
          </a:p>
          <a:p>
            <a:pPr lvl="1">
              <a:spcAft>
                <a:spcPts val="400"/>
              </a:spcAft>
              <a:defRPr sz="1200"/>
            </a:pPr>
            <a:r>
              <a:t>  3. Satellite observations (Google Earth Engine)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Quality-controlled and validated dataset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Model Architecture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Three-Model Comparative Framework: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Model A: Economic Baseline</a:t>
            </a:r>
          </a:p>
          <a:p>
            <a:pPr lvl="1">
              <a:spcAft>
                <a:spcPts val="600"/>
              </a:spcAft>
              <a:defRPr sz="1600"/>
            </a:pPr>
            <a:r>
              <a:t>  • GDP, Population, Energy consumption</a:t>
            </a:r>
          </a:p>
          <a:p>
            <a:pPr lvl="1">
              <a:spcAft>
                <a:spcPts val="600"/>
              </a:spcAft>
              <a:defRPr sz="1600"/>
            </a:pPr>
            <a:r>
              <a:t>  • R² = 0.96, Latency: 12-24 months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Model B: Hybrid Approach</a:t>
            </a:r>
          </a:p>
          <a:p>
            <a:pPr lvl="1">
              <a:spcAft>
                <a:spcPts val="600"/>
              </a:spcAft>
              <a:defRPr sz="1600"/>
            </a:pPr>
            <a:r>
              <a:t>  • Satellite + Population density</a:t>
            </a:r>
          </a:p>
          <a:p>
            <a:pPr lvl="1">
              <a:spcAft>
                <a:spcPts val="600"/>
              </a:spcAft>
              <a:defRPr sz="1600"/>
            </a:pPr>
            <a:r>
              <a:t>  • R² = 0.69, Latency: Days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Model C: Satellite-Only</a:t>
            </a:r>
          </a:p>
          <a:p>
            <a:pPr lvl="1">
              <a:spcAft>
                <a:spcPts val="600"/>
              </a:spcAft>
              <a:defRPr sz="1600"/>
            </a:pPr>
            <a:r>
              <a:t>  • Pure remote sensing indicators</a:t>
            </a:r>
          </a:p>
          <a:p>
            <a:pPr lvl="1">
              <a:spcAft>
                <a:spcPts val="600"/>
              </a:spcAft>
              <a:defRPr sz="1600"/>
            </a:pPr>
            <a:r>
              <a:t>  • R² = 0.67, Latency: Days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Algorithm: XGBoost with strong regularization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Multi-Source Data Integration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280160"/>
          <a:ext cx="8229600" cy="2240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0039"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Category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Source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Coverage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Variables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Emissions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Global Carbon Project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Economic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OWID/World Bank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99.3%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MODIS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NASA Terra/Aqua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LST, NDVI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Night Lights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VIIRS/DMSP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Radiance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Aerosols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MERRA-2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100%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AOD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5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Air Quality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Sentinel-5P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20.8%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NO₂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Model Performance Comparison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280160"/>
          <a:ext cx="8229600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Model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Train R²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Test R²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RMSE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MAPE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Economic (A)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0.9998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0.9571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46.3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8.7%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Hybrid (B)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0.9594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0.6916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124.2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18.3%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Satellite (C)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0.9412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0.6668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129.1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19.8%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Feature Importance Analysis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Key Drivers of CO₂ Emissions: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Temperature dominates (56% combined):</a:t>
            </a:r>
          </a:p>
          <a:p>
            <a:pPr lvl="1">
              <a:spcAft>
                <a:spcPts val="600"/>
              </a:spcAft>
              <a:defRPr sz="1600"/>
            </a:pPr>
            <a:r>
              <a:t>  • LST Summer: 33.7%</a:t>
            </a:r>
          </a:p>
          <a:p>
            <a:pPr lvl="1">
              <a:spcAft>
                <a:spcPts val="600"/>
              </a:spcAft>
              <a:defRPr sz="1600"/>
            </a:pPr>
            <a:r>
              <a:t>    → Cooling demand drives electricity</a:t>
            </a:r>
          </a:p>
          <a:p>
            <a:pPr lvl="1">
              <a:spcAft>
                <a:spcPts val="600"/>
              </a:spcAft>
              <a:defRPr sz="1600"/>
            </a:pPr>
            <a:r>
              <a:t>  • LST Winter: 22.3%</a:t>
            </a:r>
          </a:p>
          <a:p>
            <a:pPr lvl="1">
              <a:spcAft>
                <a:spcPts val="600"/>
              </a:spcAft>
              <a:defRPr sz="1600"/>
            </a:pPr>
            <a:r>
              <a:t>    → Baseline thermal conditions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Urbanization indicators (22%):</a:t>
            </a:r>
          </a:p>
          <a:p>
            <a:pPr lvl="1">
              <a:spcAft>
                <a:spcPts val="600"/>
              </a:spcAft>
              <a:defRPr sz="1600"/>
            </a:pPr>
            <a:r>
              <a:t>  • Night Lights: 21.9%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Demographics (13%):</a:t>
            </a:r>
          </a:p>
          <a:p>
            <a:pPr lvl="1">
              <a:spcAft>
                <a:spcPts val="600"/>
              </a:spcAft>
              <a:defRPr sz="1600"/>
            </a:pPr>
            <a:r>
              <a:t>  • Population Density: 12.8%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Top 4 features explain 90% of importance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Country-Level Performance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280160"/>
          <a:ext cx="8229600" cy="2240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20039"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Country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Test R²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RMSE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Range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Note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Saudi Arabia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68.4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408-672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Largest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UAE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28.3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102-190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Strong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Qatar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18.2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32-99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Good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Kuwait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14.1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53-95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Good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12.8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20-64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Moderate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5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Bahrain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8.4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16-38 Mt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Smallest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XGBoost Configuration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280160"/>
          <a:ext cx="8229600" cy="288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Parameter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Value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Purpose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n_estimators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Moderate ensemble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max_depth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Prevent overfitting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learning_rate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0.05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Gradual learning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min_child_weight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Min samples/leaf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subsample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Row subsampling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colsample_bytree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Feature subsampling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reg_alpha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L1 regularization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reg_lambda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1.0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L2 regularization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Quality Assurance Framework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Three-tier quality control system: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Tier 1: Satellite QA Masks</a:t>
            </a:r>
          </a:p>
          <a:p>
            <a:pPr lvl="1">
              <a:spcAft>
                <a:spcPts val="400"/>
              </a:spcAft>
              <a:defRPr sz="1200"/>
            </a:pPr>
            <a:r>
              <a:t>  • MODIS: LST_QC &lt; 65 filter</a:t>
            </a:r>
          </a:p>
          <a:p>
            <a:pPr lvl="1">
              <a:spcAft>
                <a:spcPts val="400"/>
              </a:spcAft>
              <a:defRPr sz="1200"/>
            </a:pPr>
            <a:r>
              <a:t>  • Sentinel-5P: qa_value &gt; 0.5 threshold</a:t>
            </a:r>
          </a:p>
          <a:p>
            <a:pPr lvl="1">
              <a:spcAft>
                <a:spcPts val="400"/>
              </a:spcAft>
              <a:defRPr sz="1200"/>
            </a:pPr>
            <a:r>
              <a:t>  • Cloud contamination removal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Tier 2: Statistical Validation</a:t>
            </a:r>
          </a:p>
          <a:p>
            <a:pPr lvl="1">
              <a:spcAft>
                <a:spcPts val="400"/>
              </a:spcAft>
              <a:defRPr sz="1200"/>
            </a:pPr>
            <a:r>
              <a:t>  • Outlier detection and treatment</a:t>
            </a:r>
          </a:p>
          <a:p>
            <a:pPr lvl="1">
              <a:spcAft>
                <a:spcPts val="400"/>
              </a:spcAft>
              <a:defRPr sz="1200"/>
            </a:pPr>
            <a:r>
              <a:t>  • Natural events preserved (COVID-19)</a:t>
            </a:r>
          </a:p>
          <a:p>
            <a:pPr lvl="1">
              <a:spcAft>
                <a:spcPts val="400"/>
              </a:spcAft>
              <a:defRPr sz="1200"/>
            </a:pPr>
            <a:r>
              <a:t>  • Measurement errors removed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Tier 3: Temporal Aggregation</a:t>
            </a:r>
          </a:p>
          <a:p>
            <a:pPr lvl="1">
              <a:spcAft>
                <a:spcPts val="400"/>
              </a:spcAft>
              <a:defRPr sz="1200"/>
            </a:pPr>
            <a:r>
              <a:t>  • Daily → Annual: Noise reduction</a:t>
            </a:r>
          </a:p>
          <a:p>
            <a:pPr lvl="1">
              <a:spcAft>
                <a:spcPts val="400"/>
              </a:spcAft>
              <a:defRPr sz="1200"/>
            </a:pPr>
            <a:r>
              <a:t>  • Hundreds of observations averaged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Data Completeness Results:</a:t>
            </a:r>
          </a:p>
          <a:p>
            <a:pPr lvl="1">
              <a:spcAft>
                <a:spcPts val="400"/>
              </a:spcAft>
              <a:defRPr sz="1200"/>
            </a:pPr>
            <a:r>
              <a:t>  • Target (CO₂): 100% (1 variable)</a:t>
            </a:r>
          </a:p>
          <a:p>
            <a:pPr lvl="1">
              <a:spcAft>
                <a:spcPts val="400"/>
              </a:spcAft>
              <a:defRPr sz="1200"/>
            </a:pPr>
            <a:r>
              <a:t>  • Economic: 99.3% (5 vars, 1 missing)</a:t>
            </a:r>
          </a:p>
          <a:p>
            <a:pPr lvl="1">
              <a:spcAft>
                <a:spcPts val="400"/>
              </a:spcAft>
              <a:defRPr sz="1200"/>
            </a:pPr>
            <a:r>
              <a:t>  • Satellite core: 100% (5 variables)</a:t>
            </a:r>
          </a:p>
          <a:p>
            <a:pPr lvl="1">
              <a:spcAft>
                <a:spcPts val="400"/>
              </a:spcAft>
              <a:defRPr sz="1200"/>
            </a:pPr>
            <a:r>
              <a:t>  • Satellite NO₂: 20.8% (limited availability)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Accuracy-Timeliness Trade-off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Quantified performance vs. speed: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Economic Model (Baseline):</a:t>
            </a:r>
          </a:p>
          <a:p>
            <a:pPr lvl="1">
              <a:spcAft>
                <a:spcPts val="600"/>
              </a:spcAft>
              <a:defRPr sz="1600"/>
            </a:pPr>
            <a:r>
              <a:t>  • R² = 0.96 (96% variance explained)</a:t>
            </a:r>
          </a:p>
          <a:p>
            <a:pPr lvl="1">
              <a:spcAft>
                <a:spcPts val="600"/>
              </a:spcAft>
              <a:defRPr sz="1600"/>
            </a:pPr>
            <a:r>
              <a:t>  • Data latency: 12-24 months</a:t>
            </a:r>
          </a:p>
          <a:p>
            <a:pPr lvl="1">
              <a:spcAft>
                <a:spcPts val="600"/>
              </a:spcAft>
              <a:defRPr sz="1600"/>
            </a:pPr>
            <a:r>
              <a:t>  • Use case: Official reporting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Satellite Model (Proposed):</a:t>
            </a:r>
          </a:p>
          <a:p>
            <a:pPr lvl="1">
              <a:spcAft>
                <a:spcPts val="600"/>
              </a:spcAft>
              <a:defRPr sz="1600"/>
            </a:pPr>
            <a:r>
              <a:t>  • R² = 0.69 (72% of baseline accuracy)</a:t>
            </a:r>
          </a:p>
          <a:p>
            <a:pPr lvl="1">
              <a:spcAft>
                <a:spcPts val="600"/>
              </a:spcAft>
              <a:defRPr sz="1600"/>
            </a:pPr>
            <a:r>
              <a:t>  • Data latency: Days (99% reduction)</a:t>
            </a:r>
          </a:p>
          <a:p>
            <a:pPr lvl="1">
              <a:spcAft>
                <a:spcPts val="600"/>
              </a:spcAft>
              <a:defRPr sz="1600"/>
            </a:pPr>
            <a:r>
              <a:t>  • Use case: Rapid monitoring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Strategic Choice:</a:t>
            </a:r>
          </a:p>
          <a:p>
            <a:pPr lvl="1">
              <a:spcAft>
                <a:spcPts val="600"/>
              </a:spcAft>
              <a:defRPr sz="1600"/>
            </a:pPr>
            <a:r>
              <a:t>  Accept 27% accuracy loss for 99% speed gain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Application-dependent optimization required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Positioning in Research Landscape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280160"/>
          <a:ext cx="8229600" cy="19202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20039"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Study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R²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Input Type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300" b="1">
                          <a:solidFill>
                            <a:srgbClr val="FFFFFF"/>
                          </a:solidFill>
                        </a:defRPr>
                      </a:pPr>
                      <a:r>
                        <a:t>Application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Nassef (2023)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0.97-0.99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Economic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Forecasting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Alcibahy (2025)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OCO-2 Direct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Downscaling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Begum (2025)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96.21%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Economic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Prediction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0039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Han (2023)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0.97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Econ+Large 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Provincial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0044"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This Study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0.69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Sat Proxies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100"/>
                      </a:pPr>
                      <a:r>
                        <a:t>Nowcasting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Design Decisions &amp; Rationale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Key methodological choices: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Why XGBoost over Deep Learning?</a:t>
            </a:r>
          </a:p>
          <a:p>
            <a:pPr lvl="1">
              <a:spcAft>
                <a:spcPts val="600"/>
              </a:spcAft>
              <a:defRPr sz="1600"/>
            </a:pPr>
            <a:r>
              <a:t>  • Small sample (n=144) favors gradient boosting</a:t>
            </a:r>
          </a:p>
          <a:p>
            <a:pPr lvl="1">
              <a:spcAft>
                <a:spcPts val="600"/>
              </a:spcAft>
              <a:defRPr sz="1600"/>
            </a:pPr>
            <a:r>
              <a:t>  • Better interpretability via feature importance</a:t>
            </a:r>
          </a:p>
          <a:p>
            <a:pPr lvl="1">
              <a:spcAft>
                <a:spcPts val="600"/>
              </a:spcAft>
              <a:defRPr sz="1600"/>
            </a:pPr>
            <a:r>
              <a:t>  • Lower overfitting risk with regularization</a:t>
            </a:r>
          </a:p>
          <a:p>
            <a:pPr lvl="1">
              <a:spcAft>
                <a:spcPts val="600"/>
              </a:spcAft>
              <a:defRPr sz="1600"/>
            </a:pPr>
            <a:r>
              <a:t>  • Faster training, no GPU required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Why 2000-2023 temporal window?</a:t>
            </a:r>
          </a:p>
          <a:p>
            <a:pPr lvl="1">
              <a:spcAft>
                <a:spcPts val="600"/>
              </a:spcAft>
              <a:defRPr sz="1600"/>
            </a:pPr>
            <a:r>
              <a:t>  • Satellite data availability constraint</a:t>
            </a:r>
          </a:p>
          <a:p>
            <a:pPr lvl="1">
              <a:spcAft>
                <a:spcPts val="600"/>
              </a:spcAft>
              <a:defRPr sz="1600"/>
            </a:pPr>
            <a:r>
              <a:t>  • Consistent reporting standards post-2000</a:t>
            </a:r>
          </a:p>
          <a:p>
            <a:pPr lvl="1">
              <a:spcAft>
                <a:spcPts val="600"/>
              </a:spcAft>
              <a:defRPr sz="1600"/>
            </a:pPr>
            <a:r>
              <a:t>  • Pre-2000 data: Unstable methodology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Why GCC geographic focus?</a:t>
            </a:r>
          </a:p>
          <a:p>
            <a:pPr lvl="1">
              <a:spcAft>
                <a:spcPts val="600"/>
              </a:spcAft>
              <a:defRPr sz="1600"/>
            </a:pPr>
            <a:r>
              <a:t>  • Extreme climate creates strong signal</a:t>
            </a:r>
          </a:p>
          <a:p>
            <a:pPr lvl="1">
              <a:spcAft>
                <a:spcPts val="600"/>
              </a:spcAft>
              <a:defRPr sz="1600"/>
            </a:pPr>
            <a:r>
              <a:t>  • Policy relevance (NDCs, net-zero goals)</a:t>
            </a:r>
          </a:p>
          <a:p>
            <a:pPr lvl="1">
              <a:spcAft>
                <a:spcPts val="600"/>
              </a:spcAft>
              <a:defRPr sz="1600"/>
            </a:pPr>
            <a:r>
              <a:t>  • Proof of concept for regional models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Rigorous Validation Protocol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Multi-faceted validation strategy: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Temporal train-test split:</a:t>
            </a:r>
          </a:p>
          <a:p>
            <a:pPr lvl="1">
              <a:spcAft>
                <a:spcPts val="600"/>
              </a:spcAft>
              <a:defRPr sz="1600"/>
            </a:pPr>
            <a:r>
              <a:t>  • Training: 2000-2018 (114 observations)</a:t>
            </a:r>
          </a:p>
          <a:p>
            <a:pPr lvl="1">
              <a:spcAft>
                <a:spcPts val="600"/>
              </a:spcAft>
              <a:defRPr sz="1600"/>
            </a:pPr>
            <a:r>
              <a:t>  • Testing: 2019-2023 (30 observations)</a:t>
            </a:r>
          </a:p>
          <a:p>
            <a:pPr lvl="1">
              <a:spcAft>
                <a:spcPts val="600"/>
              </a:spcAft>
              <a:defRPr sz="1600"/>
            </a:pPr>
            <a:r>
              <a:t>  • Simulates real nowcasting scenario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Overfitting diagnostics:</a:t>
            </a:r>
          </a:p>
          <a:p>
            <a:pPr lvl="1">
              <a:spcAft>
                <a:spcPts val="600"/>
              </a:spcAft>
              <a:defRPr sz="1600"/>
            </a:pPr>
            <a:r>
              <a:t>  • Train-test gap monitored</a:t>
            </a:r>
          </a:p>
          <a:p>
            <a:pPr lvl="1">
              <a:spcAft>
                <a:spcPts val="600"/>
              </a:spcAft>
              <a:defRPr sz="1600"/>
            </a:pPr>
            <a:r>
              <a:t>  • Economic model: Gap = 0.043 (excellent)</a:t>
            </a:r>
          </a:p>
          <a:p>
            <a:pPr lvl="1">
              <a:spcAft>
                <a:spcPts val="600"/>
              </a:spcAft>
              <a:defRPr sz="1600"/>
            </a:pPr>
            <a:r>
              <a:t>  • Satellite models: Gap = 0.27 (moderate)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Physical validation:</a:t>
            </a:r>
          </a:p>
          <a:p>
            <a:pPr lvl="1">
              <a:spcAft>
                <a:spcPts val="600"/>
              </a:spcAft>
              <a:defRPr sz="1600"/>
            </a:pPr>
            <a:r>
              <a:t>  • Feature importance aligns with domain knowledge</a:t>
            </a:r>
          </a:p>
          <a:p>
            <a:pPr lvl="1">
              <a:spcAft>
                <a:spcPts val="600"/>
              </a:spcAft>
              <a:defRPr sz="1600"/>
            </a:pPr>
            <a:r>
              <a:t>  • Temperature-cooling-emissions chain verified</a:t>
            </a:r>
          </a:p>
          <a:p>
            <a:pPr lvl="1">
              <a:spcAft>
                <a:spcPts val="600"/>
              </a:spcAft>
              <a:defRPr sz="1600"/>
            </a:pPr>
            <a:r>
              <a:t>  • Country patterns match expected profiles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COVID-19 serves as natural stress test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Real-World Use Cases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Four operational applications: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1. Anomaly Detection</a:t>
            </a:r>
          </a:p>
          <a:p>
            <a:pPr lvl="1">
              <a:spcAft>
                <a:spcPts val="600"/>
              </a:spcAft>
              <a:defRPr sz="1600"/>
            </a:pPr>
            <a:r>
              <a:t>    Rapid identification of unusual emission spikes</a:t>
            </a:r>
          </a:p>
          <a:p>
            <a:pPr lvl="1">
              <a:spcAft>
                <a:spcPts val="600"/>
              </a:spcAft>
              <a:defRPr sz="1600"/>
            </a:pPr>
            <a:r>
              <a:t>    Days vs. months for investigation trigger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2. Policy Monitoring</a:t>
            </a:r>
          </a:p>
          <a:p>
            <a:pPr lvl="1">
              <a:spcAft>
                <a:spcPts val="600"/>
              </a:spcAft>
              <a:defRPr sz="1600"/>
            </a:pPr>
            <a:r>
              <a:t>    Track carbon reduction policy effectiveness</a:t>
            </a:r>
          </a:p>
          <a:p>
            <a:pPr lvl="1">
              <a:spcAft>
                <a:spcPts val="600"/>
              </a:spcAft>
              <a:defRPr sz="1600"/>
            </a:pPr>
            <a:r>
              <a:t>    Early signals enable course correction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3. Gap Filling</a:t>
            </a:r>
          </a:p>
          <a:p>
            <a:pPr lvl="1">
              <a:spcAft>
                <a:spcPts val="600"/>
              </a:spcAft>
              <a:defRPr sz="1600"/>
            </a:pPr>
            <a:r>
              <a:t>    Interim estimates during reporting delays</a:t>
            </a:r>
          </a:p>
          <a:p>
            <a:pPr lvl="1">
              <a:spcAft>
                <a:spcPts val="600"/>
              </a:spcAft>
              <a:defRPr sz="1600"/>
            </a:pPr>
            <a:r>
              <a:t>    Better than no information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4. Verification Support</a:t>
            </a:r>
          </a:p>
          <a:p>
            <a:pPr lvl="1">
              <a:spcAft>
                <a:spcPts val="600"/>
              </a:spcAft>
              <a:defRPr sz="1600"/>
            </a:pPr>
            <a:r>
              <a:t>    Cross-validate official inventories</a:t>
            </a:r>
          </a:p>
          <a:p>
            <a:pPr lvl="1">
              <a:spcAft>
                <a:spcPts val="600"/>
              </a:spcAft>
              <a:defRPr sz="1600"/>
            </a:pPr>
            <a:r>
              <a:t>    Flag discrepancies for further review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Complementary tool, not replacement for inventories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Novel Contributions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Three categories of innovation: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Methodological:</a:t>
            </a:r>
          </a:p>
          <a:p>
            <a:pPr lvl="1">
              <a:spcAft>
                <a:spcPts val="600"/>
              </a:spcAft>
              <a:defRPr sz="1600"/>
            </a:pPr>
            <a:r>
              <a:t>  • First satellite-based nowcasting framework for GCC</a:t>
            </a:r>
          </a:p>
          <a:p>
            <a:pPr lvl="1">
              <a:spcAft>
                <a:spcPts val="600"/>
              </a:spcAft>
              <a:defRPr sz="1600"/>
            </a:pPr>
            <a:r>
              <a:t>  • Explicit accuracy-timeliness quantification</a:t>
            </a:r>
          </a:p>
          <a:p>
            <a:pPr lvl="1">
              <a:spcAft>
                <a:spcPts val="600"/>
              </a:spcAft>
              <a:defRPr sz="1600"/>
            </a:pPr>
            <a:r>
              <a:t>  • Multi-sensor fusion (5 satellite products)</a:t>
            </a:r>
          </a:p>
          <a:p>
            <a:pPr lvl="1">
              <a:spcAft>
                <a:spcPts val="600"/>
              </a:spcAft>
              <a:defRPr sz="1600"/>
            </a:pPr>
            <a:r>
              <a:t>  • Physical interpretation in arid climate context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Empirical:</a:t>
            </a:r>
          </a:p>
          <a:p>
            <a:pPr lvl="1">
              <a:spcAft>
                <a:spcPts val="600"/>
              </a:spcAft>
              <a:defRPr sz="1600"/>
            </a:pPr>
            <a:r>
              <a:t>  • Temperature dominates predictions (56%)</a:t>
            </a:r>
          </a:p>
          <a:p>
            <a:pPr lvl="1">
              <a:spcAft>
                <a:spcPts val="600"/>
              </a:spcAft>
              <a:defRPr sz="1600"/>
            </a:pPr>
            <a:r>
              <a:t>  • Validates cooling-emissions hypothesis for GCC</a:t>
            </a:r>
          </a:p>
          <a:p>
            <a:pPr lvl="1">
              <a:spcAft>
                <a:spcPts val="600"/>
              </a:spcAft>
              <a:defRPr sz="1600"/>
            </a:pPr>
            <a:r>
              <a:t>  • Quantified trade-off: 72% accuracy, 99% speed</a:t>
            </a:r>
          </a:p>
          <a:p>
            <a:pPr lvl="1">
              <a:spcAft>
                <a:spcPts val="600"/>
              </a:spcAft>
              <a:defRPr sz="1600"/>
            </a:pPr>
            <a:r>
              <a:t>  • Country-specific performance variation explained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Practical:</a:t>
            </a:r>
          </a:p>
          <a:p>
            <a:pPr lvl="1">
              <a:spcAft>
                <a:spcPts val="600"/>
              </a:spcAft>
              <a:defRPr sz="1600"/>
            </a:pPr>
            <a:r>
              <a:t>  • Reproducible Google Earth Engine pipeline</a:t>
            </a:r>
          </a:p>
          <a:p>
            <a:pPr lvl="1">
              <a:spcAft>
                <a:spcPts val="600"/>
              </a:spcAft>
              <a:defRPr sz="1600"/>
            </a:pPr>
            <a:r>
              <a:t>  • Open-source implementation</a:t>
            </a:r>
          </a:p>
          <a:p>
            <a:pPr lvl="1">
              <a:spcAft>
                <a:spcPts val="600"/>
              </a:spcAft>
              <a:defRPr sz="1600"/>
            </a:pPr>
            <a:r>
              <a:t>  • Transferable framework for other regions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200" b="1">
                <a:solidFill>
                  <a:srgbClr val="003366"/>
                </a:solidFill>
              </a:defRPr>
            </a:pPr>
            <a:r>
              <a:t>Research Roadmap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280160"/>
            <a:ext cx="82296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  <a:defRPr sz="1600"/>
            </a:pPr>
            <a:r>
              <a:t>Five concrete future directions: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1. Geographic Expansion</a:t>
            </a:r>
          </a:p>
          <a:p>
            <a:pPr lvl="1">
              <a:spcAft>
                <a:spcPts val="600"/>
              </a:spcAft>
              <a:defRPr sz="1600"/>
            </a:pPr>
            <a:r>
              <a:t>    Scale from 6 GCC to 20+ MENA countries</a:t>
            </a:r>
          </a:p>
          <a:p>
            <a:pPr lvl="1">
              <a:spcAft>
                <a:spcPts val="600"/>
              </a:spcAft>
              <a:defRPr sz="1600"/>
            </a:pPr>
            <a:r>
              <a:t>    Increase sample size (144 → 480+ observations)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2. Temporal Resolution Enhancement</a:t>
            </a:r>
          </a:p>
          <a:p>
            <a:pPr lvl="1">
              <a:spcAft>
                <a:spcPts val="600"/>
              </a:spcAft>
              <a:defRPr sz="1600"/>
            </a:pPr>
            <a:r>
              <a:t>    Move from annual to monthly/quarterly nowcasts</a:t>
            </a:r>
          </a:p>
          <a:p>
            <a:pPr lvl="1">
              <a:spcAft>
                <a:spcPts val="600"/>
              </a:spcAft>
              <a:defRPr sz="1600"/>
            </a:pPr>
            <a:r>
              <a:t>    Requires sub-annual emission data availability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3. Enhanced Satellite Coverage</a:t>
            </a:r>
          </a:p>
          <a:p>
            <a:pPr lvl="1">
              <a:spcAft>
                <a:spcPts val="600"/>
              </a:spcAft>
              <a:defRPr sz="1600"/>
            </a:pPr>
            <a:r>
              <a:t>    Incorporate longer NO₂ time series</a:t>
            </a:r>
          </a:p>
          <a:p>
            <a:pPr lvl="1">
              <a:spcAft>
                <a:spcPts val="600"/>
              </a:spcAft>
              <a:defRPr sz="1600"/>
            </a:pPr>
            <a:r>
              <a:t>    Add new sensors (TROPOMI CO, OCO-3)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4. Uncertainty Quantification</a:t>
            </a:r>
          </a:p>
          <a:p>
            <a:pPr lvl="1">
              <a:spcAft>
                <a:spcPts val="600"/>
              </a:spcAft>
              <a:defRPr sz="1600"/>
            </a:pPr>
            <a:r>
              <a:t>    Transition from point to interval estimates</a:t>
            </a:r>
          </a:p>
          <a:p>
            <a:pPr lvl="1">
              <a:spcAft>
                <a:spcPts val="600"/>
              </a:spcAft>
              <a:defRPr sz="1600"/>
            </a:pPr>
            <a:r>
              <a:t>    Ensemble/Bayesian approaches</a:t>
            </a:r>
          </a:p>
          <a:p>
            <a:pPr>
              <a:spcAft>
                <a:spcPts val="600"/>
              </a:spcAft>
              <a:defRPr sz="1600"/>
            </a:pPr>
            <a:endParaRPr/>
          </a:p>
          <a:p>
            <a:pPr>
              <a:spcAft>
                <a:spcPts val="600"/>
              </a:spcAft>
              <a:defRPr sz="1600"/>
            </a:pPr>
            <a:r>
              <a:t>5. Operational Deployment</a:t>
            </a:r>
          </a:p>
          <a:p>
            <a:pPr lvl="1">
              <a:spcAft>
                <a:spcPts val="600"/>
              </a:spcAft>
              <a:defRPr sz="1600"/>
            </a:pPr>
            <a:r>
              <a:t>    Transform research prototype into production system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Literature Review Summary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Three research streams: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1. Economic-Based Modeling</a:t>
            </a:r>
          </a:p>
          <a:p>
            <a:pPr lvl="1">
              <a:spcAft>
                <a:spcPts val="400"/>
              </a:spcAft>
              <a:defRPr sz="1200"/>
            </a:pPr>
            <a:r>
              <a:t>  • Nassef (2023): R²=0.97-0.99, Kuwait</a:t>
            </a:r>
          </a:p>
          <a:p>
            <a:pPr lvl="1">
              <a:spcAft>
                <a:spcPts val="400"/>
              </a:spcAft>
              <a:defRPr sz="1200"/>
            </a:pPr>
            <a:r>
              <a:t>  • Begum (2025): 96.21%, Bangladesh</a:t>
            </a:r>
          </a:p>
          <a:p>
            <a:pPr lvl="1">
              <a:spcAft>
                <a:spcPts val="400"/>
              </a:spcAft>
              <a:defRPr sz="1200"/>
            </a:pPr>
            <a:r>
              <a:t>  • Han (2023): R²=0.97, China provinces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2. Satellite-Based Estimation</a:t>
            </a:r>
          </a:p>
          <a:p>
            <a:pPr lvl="1">
              <a:spcAft>
                <a:spcPts val="400"/>
              </a:spcAft>
              <a:defRPr sz="1200"/>
            </a:pPr>
            <a:r>
              <a:t>  • Alcibahy (2025): R²=0.98, OCO-2, Arabian Peninsula</a:t>
            </a:r>
          </a:p>
          <a:p>
            <a:pPr lvl="1">
              <a:spcAft>
                <a:spcPts val="400"/>
              </a:spcAft>
              <a:defRPr sz="1200"/>
            </a:pPr>
            <a:r>
              <a:t>  • Li (2021): R²=0.85-0.90, Night lights, China</a:t>
            </a:r>
          </a:p>
          <a:p>
            <a:pPr lvl="1">
              <a:spcAft>
                <a:spcPts val="400"/>
              </a:spcAft>
              <a:defRPr sz="1200"/>
            </a:pPr>
            <a:r>
              <a:t>  • Zhao (2020): Multi-sensor fusion, RMSE -15-20%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3. Machine Learning</a:t>
            </a:r>
          </a:p>
          <a:p>
            <a:pPr lvl="1">
              <a:spcAft>
                <a:spcPts val="400"/>
              </a:spcAft>
              <a:defRPr sz="1200"/>
            </a:pPr>
            <a:r>
              <a:t>  • XGBoost dominates tabular data</a:t>
            </a:r>
          </a:p>
          <a:p>
            <a:pPr lvl="1">
              <a:spcAft>
                <a:spcPts val="400"/>
              </a:spcAft>
              <a:defRPr sz="1200"/>
            </a:pPr>
            <a:r>
              <a:t>  • Outperforms DL for small samples (n&lt;1000)</a:t>
            </a:r>
          </a:p>
          <a:p>
            <a:pPr lvl="1">
              <a:spcAft>
                <a:spcPts val="400"/>
              </a:spcAft>
              <a:defRPr sz="1200"/>
            </a:pPr>
            <a:r>
              <a:t>  • Feature importance enables interpretability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Research Gap:</a:t>
            </a:r>
          </a:p>
          <a:p>
            <a:pPr>
              <a:spcAft>
                <a:spcPts val="400"/>
              </a:spcAft>
              <a:defRPr sz="1300"/>
            </a:pPr>
            <a:r>
              <a:t>No satellite-based nowcasting framework for GCC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GCC Emission Data (2023)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GCC Emissions - Current Status (2023):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Saudi Arabia (Largest):</a:t>
            </a:r>
          </a:p>
          <a:p>
            <a:pPr lvl="1">
              <a:spcAft>
                <a:spcPts val="400"/>
              </a:spcAft>
              <a:defRPr sz="1200"/>
            </a:pPr>
            <a:r>
              <a:t>  • 672 Mt CO₂ | 18.2 t/capita | Pop: 36.4M</a:t>
            </a:r>
          </a:p>
          <a:p>
            <a:pPr lvl="1">
              <a:spcAft>
                <a:spcPts val="400"/>
              </a:spcAft>
              <a:defRPr sz="1200"/>
            </a:pPr>
            <a:r>
              <a:t>  • Range: 408-672 Mt | Climate: 42-50°C summer</a:t>
            </a:r>
          </a:p>
          <a:p>
            <a:pPr lvl="1">
              <a:spcAft>
                <a:spcPts val="400"/>
              </a:spcAft>
              <a:defRPr sz="1200"/>
            </a:pPr>
            <a:r>
              <a:t>  • NDC: 278 Mt reduction by 2030 | Net Zero: 2060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UAE:</a:t>
            </a:r>
          </a:p>
          <a:p>
            <a:pPr lvl="1">
              <a:spcAft>
                <a:spcPts val="400"/>
              </a:spcAft>
              <a:defRPr sz="1200"/>
            </a:pPr>
            <a:r>
              <a:t>  • 190 Mt CO₂ | 19.3 t/capita | Pop: 9.4M</a:t>
            </a:r>
          </a:p>
          <a:p>
            <a:pPr lvl="1">
              <a:spcAft>
                <a:spcPts val="400"/>
              </a:spcAft>
              <a:defRPr sz="1200"/>
            </a:pPr>
            <a:r>
              <a:t>  • Range: 102-190 Mt | Climate: 40-48°C summer</a:t>
            </a:r>
          </a:p>
          <a:p>
            <a:pPr lvl="1">
              <a:spcAft>
                <a:spcPts val="400"/>
              </a:spcAft>
              <a:defRPr sz="1200"/>
            </a:pPr>
            <a:r>
              <a:t>  • NDC: 31% reduction by 2030 | Net Zero: 2050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Qatar (Highest Per Capita):</a:t>
            </a:r>
          </a:p>
          <a:p>
            <a:pPr lvl="1">
              <a:spcAft>
                <a:spcPts val="400"/>
              </a:spcAft>
              <a:defRPr sz="1200"/>
            </a:pPr>
            <a:r>
              <a:t>  • 99 Mt CO₂ | 32.8 t/capita | Pop: 2.7M</a:t>
            </a:r>
          </a:p>
          <a:p>
            <a:pPr lvl="1">
              <a:spcAft>
                <a:spcPts val="400"/>
              </a:spcAft>
              <a:defRPr sz="1200"/>
            </a:pPr>
            <a:r>
              <a:t>  • Range: 32-99 Mt | Climate: 40-46°C summer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Kuwait: 95 Mt | Oman: 64 Mt | Bahrain: 38 Mt</a:t>
            </a:r>
          </a:p>
          <a:p>
            <a:pPr lvl="1">
              <a:spcAft>
                <a:spcPts val="400"/>
              </a:spcAft>
              <a:defRPr sz="1200"/>
            </a:pPr>
            <a:r>
              <a:t>  • Ranges: 53-95 Mt | 20-64 Mt | 16-38 Mt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GCC Total: 1,158 Mt | 58.8M population</a:t>
            </a:r>
          </a:p>
          <a:p>
            <a:pPr>
              <a:spcAft>
                <a:spcPts val="400"/>
              </a:spcAft>
              <a:defRPr sz="1300"/>
            </a:pPr>
            <a:r>
              <a:t>All countries: Arid climate, high per capita emissions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Feature Engineering Workflow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From 12 raw to 47 engineered features: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Phase 1: Temporal Decomposition</a:t>
            </a:r>
          </a:p>
          <a:p>
            <a:pPr lvl="1">
              <a:spcAft>
                <a:spcPts val="300"/>
              </a:spcAft>
              <a:defRPr sz="1200"/>
            </a:pPr>
            <a:r>
              <a:t>  • LST: Summer/Winter/Spring/Autumn averages</a:t>
            </a:r>
          </a:p>
          <a:p>
            <a:pPr lvl="1">
              <a:spcAft>
                <a:spcPts val="300"/>
              </a:spcAft>
              <a:defRPr sz="1200"/>
            </a:pPr>
            <a:r>
              <a:t>  • NDVI: Seasonal maximum values | Night Lights: Annual mean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Phase 2: Spatial Aggregation</a:t>
            </a:r>
          </a:p>
          <a:p>
            <a:pPr lvl="1">
              <a:spcAft>
                <a:spcPts val="300"/>
              </a:spcAft>
              <a:defRPr sz="1200"/>
            </a:pPr>
            <a:r>
              <a:t>  • Country-level mean (area-weighted)</a:t>
            </a:r>
          </a:p>
          <a:p>
            <a:pPr lvl="1">
              <a:spcAft>
                <a:spcPts val="300"/>
              </a:spcAft>
              <a:defRPr sz="1200"/>
            </a:pPr>
            <a:r>
              <a:t>  • Population density (pop/area) | Geographic indicators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Phase 3: Mathematical Transformations</a:t>
            </a:r>
          </a:p>
          <a:p>
            <a:pPr lvl="1">
              <a:spcAft>
                <a:spcPts val="300"/>
              </a:spcAft>
              <a:defRPr sz="1200"/>
            </a:pPr>
            <a:r>
              <a:t>  • Logs: log(GDP), log(pop), log(energy)</a:t>
            </a:r>
          </a:p>
          <a:p>
            <a:pPr lvl="1">
              <a:spcAft>
                <a:spcPts val="300"/>
              </a:spcAft>
              <a:defRPr sz="1200"/>
            </a:pPr>
            <a:r>
              <a:t>  • Ratios: Energy/capita, Emissions/capita</a:t>
            </a:r>
          </a:p>
          <a:p>
            <a:pPr lvl="1">
              <a:spcAft>
                <a:spcPts val="300"/>
              </a:spcAft>
              <a:defRPr sz="1200"/>
            </a:pPr>
            <a:r>
              <a:t>  • Interactions: LST×Lights, Density×NDVI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Phase 4: Lag Features</a:t>
            </a:r>
          </a:p>
          <a:p>
            <a:pPr lvl="1">
              <a:spcAft>
                <a:spcPts val="300"/>
              </a:spcAft>
              <a:defRPr sz="1200"/>
            </a:pPr>
            <a:r>
              <a:t>  • 1-year lags for economic variables | Temporal dependencies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Final Feature Set:</a:t>
            </a:r>
          </a:p>
          <a:p>
            <a:pPr lvl="1">
              <a:spcAft>
                <a:spcPts val="300"/>
              </a:spcAft>
              <a:defRPr sz="1200"/>
            </a:pPr>
            <a:r>
              <a:t>  8 temporal + 12 spatial + 15 transformed + 12 lags = 47 total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Missing Data Handling Strategy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Systematic approach to data gaps: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Complete Data (0% missing):</a:t>
            </a:r>
          </a:p>
          <a:p>
            <a:pPr lvl="1">
              <a:spcAft>
                <a:spcPts val="300"/>
              </a:spcAft>
              <a:defRPr sz="1200"/>
            </a:pPr>
            <a:r>
              <a:t>  • CO₂, LST, NDVI, Night Lights, AOD → 144/144 (100%)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Minimal Missing (&lt;1%):</a:t>
            </a:r>
          </a:p>
          <a:p>
            <a:pPr lvl="1">
              <a:spcAft>
                <a:spcPts val="300"/>
              </a:spcAft>
              <a:defRPr sz="1200"/>
            </a:pPr>
            <a:r>
              <a:t>  • Economic: 143/144 (99.3%) - One energy value</a:t>
            </a:r>
          </a:p>
          <a:p>
            <a:pPr lvl="1">
              <a:spcAft>
                <a:spcPts val="300"/>
              </a:spcAft>
              <a:defRPr sz="1200"/>
            </a:pPr>
            <a:r>
              <a:t>  • Method: Linear interpolation (smooth variables)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Substantial Missing (79%):</a:t>
            </a:r>
          </a:p>
          <a:p>
            <a:pPr lvl="1">
              <a:spcAft>
                <a:spcPts val="300"/>
              </a:spcAft>
              <a:defRPr sz="1200"/>
            </a:pPr>
            <a:r>
              <a:t>  • NO₂: 30/144 (20.8%) - Sentinel-5P launched late 2018</a:t>
            </a:r>
          </a:p>
          <a:p>
            <a:pPr lvl="1">
              <a:spcAft>
                <a:spcPts val="300"/>
              </a:spcAft>
              <a:defRPr sz="1200"/>
            </a:pPr>
            <a:r>
              <a:t>  • Method: XGBoost native handling</a:t>
            </a:r>
          </a:p>
          <a:p>
            <a:pPr lvl="2">
              <a:spcAft>
                <a:spcPts val="300"/>
              </a:spcAft>
              <a:defRPr sz="1100"/>
            </a:pPr>
            <a:r>
              <a:t>    Learns optimal split direction for missing values</a:t>
            </a:r>
          </a:p>
          <a:p>
            <a:pPr lvl="1">
              <a:spcAft>
                <a:spcPts val="300"/>
              </a:spcAft>
              <a:defRPr sz="1200"/>
            </a:pPr>
            <a:r>
              <a:t>  • Result: Low feature importance (not critical)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Overall Completeness: 88.3%</a:t>
            </a:r>
          </a:p>
          <a:p>
            <a:pPr lvl="1">
              <a:spcAft>
                <a:spcPts val="300"/>
              </a:spcAft>
              <a:defRPr sz="1200"/>
            </a:pPr>
            <a:r>
              <a:t>  Core features 100% | Economic 99.3% | Extended 20.8%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Google Earth Engine Data Pipeline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/>
            </a:pPr>
            <a:r>
              <a:t>Automated satellite extraction (5 steps):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Step 1: Load Collections</a:t>
            </a:r>
          </a:p>
          <a:p>
            <a:pPr lvl="1">
              <a:spcAft>
                <a:spcPts val="300"/>
              </a:spcAft>
              <a:defRPr sz="1200"/>
            </a:pPr>
            <a:r>
              <a:t>  MODIS (LST/NDVI) | VIIRS (lights) | MERRA-2 (AOD) | S5P (NO₂)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Step 2: Quality Filtering</a:t>
            </a:r>
          </a:p>
          <a:p>
            <a:pPr lvl="1">
              <a:spcAft>
                <a:spcPts val="300"/>
              </a:spcAft>
              <a:defRPr sz="1200"/>
            </a:pPr>
            <a:r>
              <a:t>  • QA/QC masks (LST_QC, qa_value)</a:t>
            </a:r>
          </a:p>
          <a:p>
            <a:pPr lvl="1">
              <a:spcAft>
                <a:spcPts val="300"/>
              </a:spcAft>
              <a:defRPr sz="1200"/>
            </a:pPr>
            <a:r>
              <a:t>  • Remove cloud pixels | Quality thresholds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Step 3: Spatial Processing</a:t>
            </a:r>
          </a:p>
          <a:p>
            <a:pPr lvl="1">
              <a:spcAft>
                <a:spcPts val="300"/>
              </a:spcAft>
              <a:defRPr sz="1200"/>
            </a:pPr>
            <a:r>
              <a:t>  • GCC boundaries (FAO GAUL) | Area-weighted means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Step 4: Temporal Aggregation</a:t>
            </a:r>
          </a:p>
          <a:p>
            <a:pPr lvl="1">
              <a:spcAft>
                <a:spcPts val="300"/>
              </a:spcAft>
              <a:defRPr sz="1200"/>
            </a:pPr>
            <a:r>
              <a:t>  • Daily/8-day → Annual | Seasonal decomposition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Step 5: Export &amp; Merge</a:t>
            </a:r>
          </a:p>
          <a:p>
            <a:pPr lvl="1">
              <a:spcAft>
                <a:spcPts val="300"/>
              </a:spcAft>
              <a:defRPr sz="1200"/>
            </a:pPr>
            <a:r>
              <a:t>  • CSV per country-year | Merge with economic data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/>
            </a:pPr>
            <a:r>
              <a:t>Implementation: ~600 lines JavaScript code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003366"/>
                </a:solidFill>
              </a:defRPr>
            </a:pPr>
            <a:r>
              <a:t>Algorithm Selection: XGBoost vs Deep Learning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188720"/>
          <a:ext cx="82296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574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92608"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Criterion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Deep Learning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XGBoost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Winner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Sample size req.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10,000+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100+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Tabular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Moderate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Excellent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Training 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Hours (GPU)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Minutes (CPU)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Interpretability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Black box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Feature importance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Overfitting risk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High (n=144)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Moderate (regularized)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Hyperparameter tuning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Complex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Straightforward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Missing data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Requires imputation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Native handling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Sequential patterns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Excellent (LSTM)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Limited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Deep Learning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Our context (n=144)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Poor 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Optimal fit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✓ XGBoost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Sample Size Justification (n=144)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/>
            </a:pPr>
            <a:r>
              <a:t>Why 144 observations is methodologically sound: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Panel Structure:</a:t>
            </a:r>
          </a:p>
          <a:p>
            <a:pPr lvl="1">
              <a:spcAft>
                <a:spcPts val="300"/>
              </a:spcAft>
              <a:defRPr sz="1200"/>
            </a:pPr>
            <a:r>
              <a:t>  • 6 countries × 24 years = 144 balanced panel</a:t>
            </a:r>
          </a:p>
          <a:p>
            <a:pPr lvl="1">
              <a:spcAft>
                <a:spcPts val="300"/>
              </a:spcAft>
              <a:defRPr sz="1200"/>
            </a:pPr>
            <a:r>
              <a:t>  • National-level (most reliable data)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/>
            </a:pPr>
            <a:r>
              <a:t>Sub-National Alternative?</a:t>
            </a:r>
          </a:p>
          <a:p>
            <a:pPr lvl="1">
              <a:spcAft>
                <a:spcPts val="300"/>
              </a:spcAft>
              <a:defRPr sz="1200"/>
            </a:pPr>
            <a:r>
              <a:t>  • Potential: 13 provinces × 24 = 312 obs</a:t>
            </a:r>
          </a:p>
          <a:p>
            <a:pPr lvl="1">
              <a:spcAft>
                <a:spcPts val="300"/>
              </a:spcAft>
              <a:defRPr sz="1200"/>
            </a:pPr>
            <a:r>
              <a:t>  • Problem: No reliable provincial CO₂ inventories</a:t>
            </a:r>
          </a:p>
          <a:p>
            <a:pPr lvl="1">
              <a:spcAft>
                <a:spcPts val="300"/>
              </a:spcAft>
              <a:defRPr sz="1200"/>
            </a:pPr>
            <a:r>
              <a:t>  • Trade-off: Quantity vs Quality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Regularization Compensates:</a:t>
            </a:r>
          </a:p>
          <a:p>
            <a:pPr lvl="1">
              <a:spcAft>
                <a:spcPts val="300"/>
              </a:spcAft>
              <a:defRPr sz="1200"/>
            </a:pPr>
            <a:r>
              <a:t>  • Strong XGBoost config (max_depth=4, L1+L2)</a:t>
            </a:r>
          </a:p>
          <a:p>
            <a:pPr lvl="1">
              <a:spcAft>
                <a:spcPts val="300"/>
              </a:spcAft>
              <a:defRPr sz="1200"/>
            </a:pPr>
            <a:r>
              <a:t>  • Train-test gap = 0.27 (moderate)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Literature Comparison:</a:t>
            </a:r>
          </a:p>
          <a:p>
            <a:pPr lvl="1">
              <a:spcAft>
                <a:spcPts val="300"/>
              </a:spcAft>
              <a:defRPr sz="1200"/>
            </a:pPr>
            <a:r>
              <a:t>  Nassef: n=30 | Begum: n=23 | Han: n=3000+ (provinces)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/>
            </a:pPr>
            <a:r>
              <a:t>Future: Scale to 20+ MENA → 480+ observations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COVID-19 as Natural Experiment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Pandemic effects on model performance: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Test Period Challenge:</a:t>
            </a:r>
          </a:p>
          <a:p>
            <a:pPr lvl="1">
              <a:spcAft>
                <a:spcPts val="300"/>
              </a:spcAft>
              <a:defRPr sz="1200"/>
            </a:pPr>
            <a:r>
              <a:t>  Training: 2000-2018 (pre-pandemic)</a:t>
            </a:r>
          </a:p>
          <a:p>
            <a:pPr lvl="1">
              <a:spcAft>
                <a:spcPts val="300"/>
              </a:spcAft>
              <a:defRPr sz="1200"/>
            </a:pPr>
            <a:r>
              <a:t>  Testing: 2019-2023 (includes disruption)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Emission Changes (2020 vs 2019):</a:t>
            </a:r>
          </a:p>
          <a:p>
            <a:pPr lvl="1">
              <a:spcAft>
                <a:spcPts val="300"/>
              </a:spcAft>
              <a:defRPr sz="1200"/>
            </a:pPr>
            <a:r>
              <a:t>  Saudi: -8.2% | UAE: -12.1% | Qatar: -6.5%</a:t>
            </a:r>
          </a:p>
          <a:p>
            <a:pPr lvl="1">
              <a:spcAft>
                <a:spcPts val="300"/>
              </a:spcAft>
              <a:defRPr sz="1200"/>
            </a:pPr>
            <a:r>
              <a:t>  Kuwait: -11.3% | Oman: -9.8% | Bahrain: -7.2%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Model Implications:</a:t>
            </a:r>
          </a:p>
          <a:p>
            <a:pPr lvl="1">
              <a:spcAft>
                <a:spcPts val="300"/>
              </a:spcAft>
              <a:defRPr sz="1200"/>
            </a:pPr>
            <a:r>
              <a:t>  • Economic: Better captures lockdown (GDP/energy direct)</a:t>
            </a:r>
          </a:p>
          <a:p>
            <a:pPr lvl="1">
              <a:spcAft>
                <a:spcPts val="300"/>
              </a:spcAft>
              <a:defRPr sz="1200"/>
            </a:pPr>
            <a:r>
              <a:t>  • Satellite: Struggles (temperature unchanged, emissions dropped)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Why Test Gap Widened:</a:t>
            </a:r>
          </a:p>
          <a:p>
            <a:pPr lvl="1">
              <a:spcAft>
                <a:spcPts val="300"/>
              </a:spcAft>
              <a:defRPr sz="1200"/>
            </a:pPr>
            <a:r>
              <a:t>  • Structural break in relationships</a:t>
            </a:r>
          </a:p>
          <a:p>
            <a:pPr lvl="1">
              <a:spcAft>
                <a:spcPts val="300"/>
              </a:spcAft>
              <a:defRPr sz="1200"/>
            </a:pPr>
            <a:r>
              <a:t>  • No pandemic precedent in training</a:t>
            </a:r>
          </a:p>
          <a:p>
            <a:pPr lvl="1">
              <a:spcAft>
                <a:spcPts val="300"/>
              </a:spcAft>
              <a:defRPr sz="1200"/>
            </a:pPr>
            <a:r>
              <a:t>  • Higher 2020-2021 errors expected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/>
            </a:pPr>
            <a:r>
              <a:t>Recovery: Rapid return 2021-2023, performance improves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Error Distribution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Diagnostic assessment of residuals: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Economic Model (A):</a:t>
            </a:r>
          </a:p>
          <a:p>
            <a:pPr lvl="1">
              <a:spcAft>
                <a:spcPts val="300"/>
              </a:spcAft>
              <a:defRPr sz="1200"/>
            </a:pPr>
            <a:r>
              <a:t>  MAE: 32.1 Mt | SD: 46.3 Mt | MAPE: 8.7%</a:t>
            </a:r>
          </a:p>
          <a:p>
            <a:pPr lvl="1">
              <a:spcAft>
                <a:spcPts val="300"/>
              </a:spcAft>
              <a:defRPr sz="1200"/>
            </a:pPr>
            <a:r>
              <a:t>  • Largest errors: Qatar 2020-21 (COVID)</a:t>
            </a:r>
          </a:p>
          <a:p>
            <a:pPr lvl="1">
              <a:spcAft>
                <a:spcPts val="300"/>
              </a:spcAft>
              <a:defRPr sz="1200"/>
            </a:pPr>
            <a:r>
              <a:t>  • Residuals normal (Shapiro-Wilk p&gt;0.05) | No bias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Hybrid Model (B):</a:t>
            </a:r>
          </a:p>
          <a:p>
            <a:pPr lvl="1">
              <a:spcAft>
                <a:spcPts val="300"/>
              </a:spcAft>
              <a:defRPr sz="1200"/>
            </a:pPr>
            <a:r>
              <a:t>  MAE: 87.6 Mt | SD: 124.2 Mt | MAPE: 18.3%</a:t>
            </a:r>
          </a:p>
          <a:p>
            <a:pPr lvl="1">
              <a:spcAft>
                <a:spcPts val="300"/>
              </a:spcAft>
              <a:defRPr sz="1200"/>
            </a:pPr>
            <a:r>
              <a:t>  • Largest: Saudi Arabia (high absolute emissions)</a:t>
            </a:r>
          </a:p>
          <a:p>
            <a:pPr lvl="1">
              <a:spcAft>
                <a:spcPts val="300"/>
              </a:spcAft>
              <a:defRPr sz="1200"/>
            </a:pPr>
            <a:r>
              <a:t>  • Relative errors uniform | Acceptable for nowcasting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Satellite Model (C):</a:t>
            </a:r>
          </a:p>
          <a:p>
            <a:pPr lvl="1">
              <a:spcAft>
                <a:spcPts val="300"/>
              </a:spcAft>
              <a:defRPr sz="1200"/>
            </a:pPr>
            <a:r>
              <a:t>  MAE: 91.2 Mt | SD: 129.1 Mt | MAPE: 19.8%</a:t>
            </a:r>
          </a:p>
          <a:p>
            <a:pPr lvl="1">
              <a:spcAft>
                <a:spcPts val="300"/>
              </a:spcAft>
              <a:defRPr sz="1200"/>
            </a:pPr>
            <a:r>
              <a:t>  • Similar to Hybrid | Errors scale with magnitude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Key Insights:</a:t>
            </a:r>
          </a:p>
          <a:p>
            <a:pPr lvl="1">
              <a:spcAft>
                <a:spcPts val="300"/>
              </a:spcAft>
              <a:defRPr sz="1200"/>
            </a:pPr>
            <a:r>
              <a:t>  • No heteroskedasticity | Durbin-Watson ≈ 2.0 (independent)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Feature Correlation Patterns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Inter-variable relationships: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Strong Positive (r &gt; 0.8):</a:t>
            </a:r>
          </a:p>
          <a:p>
            <a:pPr lvl="1">
              <a:spcAft>
                <a:spcPts val="300"/>
              </a:spcAft>
              <a:defRPr sz="1200"/>
            </a:pPr>
            <a:r>
              <a:t>  GDP ↔ Energy: 0.94 | Population ↔ Lights: 0.87</a:t>
            </a:r>
          </a:p>
          <a:p>
            <a:pPr lvl="1">
              <a:spcAft>
                <a:spcPts val="300"/>
              </a:spcAft>
              <a:defRPr sz="1200"/>
            </a:pPr>
            <a:r>
              <a:t>  LST Summer ↔ Winter: 0.82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Moderate Positive (0.5 &lt; r &lt; 0.8):</a:t>
            </a:r>
          </a:p>
          <a:p>
            <a:pPr lvl="1">
              <a:spcAft>
                <a:spcPts val="300"/>
              </a:spcAft>
              <a:defRPr sz="1200"/>
            </a:pPr>
            <a:r>
              <a:t>  Lights ↔ Emissions: 0.71 | LST ↔ Emissions: 0.68</a:t>
            </a:r>
          </a:p>
          <a:p>
            <a:pPr lvl="1">
              <a:spcAft>
                <a:spcPts val="300"/>
              </a:spcAft>
              <a:defRPr sz="1200"/>
            </a:pPr>
            <a:r>
              <a:t>  GDP ↔ Emissions: 0.93 (strongest)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Weak/Negative (r &lt; 0.3):</a:t>
            </a:r>
          </a:p>
          <a:p>
            <a:pPr lvl="1">
              <a:spcAft>
                <a:spcPts val="300"/>
              </a:spcAft>
              <a:defRPr sz="1200"/>
            </a:pPr>
            <a:r>
              <a:t>  NDVI ↔ Emissions: 0.12 | AOD ↔ Emissions: 0.28</a:t>
            </a:r>
          </a:p>
          <a:p>
            <a:pPr lvl="1">
              <a:spcAft>
                <a:spcPts val="300"/>
              </a:spcAft>
              <a:defRPr sz="1200"/>
            </a:pPr>
            <a:r>
              <a:t>  NO₂ ↔ Emissions: 0.35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Multicollinearity Handling:</a:t>
            </a:r>
          </a:p>
          <a:p>
            <a:pPr lvl="1">
              <a:spcAft>
                <a:spcPts val="300"/>
              </a:spcAft>
              <a:defRPr sz="1200"/>
            </a:pPr>
            <a:r>
              <a:t>  • XGBoost robust to collinearity</a:t>
            </a:r>
          </a:p>
          <a:p>
            <a:pPr lvl="1">
              <a:spcAft>
                <a:spcPts val="300"/>
              </a:spcAft>
              <a:defRPr sz="1200"/>
            </a:pPr>
            <a:r>
              <a:t>  • Tree splits ignore redundant features</a:t>
            </a:r>
          </a:p>
          <a:p>
            <a:pPr lvl="1">
              <a:spcAft>
                <a:spcPts val="300"/>
              </a:spcAft>
              <a:defRPr sz="1200"/>
            </a:pPr>
            <a:r>
              <a:t>  • Feature importance identifies true drivers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Seasonal Emission Dynamics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1097280"/>
            <a:ext cx="8229600" cy="484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300"/>
              </a:spcAft>
              <a:defRPr sz="1300" b="1"/>
            </a:pPr>
            <a:r>
              <a:t>Within-year variability: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Temperature (GCC):</a:t>
            </a:r>
          </a:p>
          <a:p>
            <a:pPr lvl="1">
              <a:spcAft>
                <a:spcPts val="300"/>
              </a:spcAft>
              <a:defRPr sz="1200"/>
            </a:pPr>
            <a:r>
              <a:t>  Summer: 40-50°C | Winter: 15-25°C | Spring/Autumn: 30-35°C</a:t>
            </a:r>
          </a:p>
          <a:p>
            <a:pPr lvl="1">
              <a:spcAft>
                <a:spcPts val="300"/>
              </a:spcAft>
              <a:defRPr sz="1200"/>
            </a:pPr>
            <a:r>
              <a:t>  • Cooling degree days drive electricity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NDVI Cycle:</a:t>
            </a:r>
          </a:p>
          <a:p>
            <a:pPr lvl="1">
              <a:spcAft>
                <a:spcPts val="300"/>
              </a:spcAft>
              <a:defRPr sz="1200"/>
            </a:pPr>
            <a:r>
              <a:t>  Spring peak (agriculture) | Summer min | Autumn recovery</a:t>
            </a:r>
          </a:p>
          <a:p>
            <a:pPr lvl="1">
              <a:spcAft>
                <a:spcPts val="300"/>
              </a:spcAft>
              <a:defRPr sz="1200"/>
            </a:pPr>
            <a:r>
              <a:t>  • Overall low (&lt;0.2) due to aridity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Emission Patterns:</a:t>
            </a:r>
          </a:p>
          <a:p>
            <a:pPr lvl="1">
              <a:spcAft>
                <a:spcPts val="300"/>
              </a:spcAft>
              <a:defRPr sz="1200"/>
            </a:pPr>
            <a:r>
              <a:t>  Summer peaks (AC max) | Winter moderate | Shoulders intermediate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 b="1"/>
            </a:pPr>
            <a:r>
              <a:t>Model Utilization:</a:t>
            </a:r>
          </a:p>
          <a:p>
            <a:pPr lvl="1">
              <a:spcAft>
                <a:spcPts val="300"/>
              </a:spcAft>
              <a:defRPr sz="1200"/>
            </a:pPr>
            <a:r>
              <a:t>  • LST Summer: Peak cooling demand</a:t>
            </a:r>
          </a:p>
          <a:p>
            <a:pPr lvl="1">
              <a:spcAft>
                <a:spcPts val="300"/>
              </a:spcAft>
              <a:defRPr sz="1200"/>
            </a:pPr>
            <a:r>
              <a:t>  • LST Winter: Baseline thermal stress</a:t>
            </a:r>
          </a:p>
          <a:p>
            <a:pPr lvl="1">
              <a:spcAft>
                <a:spcPts val="300"/>
              </a:spcAft>
              <a:defRPr sz="1200"/>
            </a:pPr>
            <a:r>
              <a:t>  • NDVI Spring: Max biological activity</a:t>
            </a:r>
          </a:p>
          <a:p>
            <a:pPr>
              <a:spcAft>
                <a:spcPts val="300"/>
              </a:spcAft>
              <a:defRPr sz="1200"/>
            </a:pPr>
            <a:endParaRPr/>
          </a:p>
          <a:p>
            <a:pPr>
              <a:spcAft>
                <a:spcPts val="300"/>
              </a:spcAft>
              <a:defRPr sz="1300"/>
            </a:pPr>
            <a:r>
              <a:t>Annual aggregation preserves seasonality via decomposition</a:t>
            </a:r>
          </a:p>
        </p:txBody>
      </p:sp>
      <p:sp>
        <p:nvSpPr>
          <p:cNvPr id="5" name="Rounded Rectangle 4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Hyperparameter Optimization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Systematic tuning to prevent overfitting: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Grid Search:</a:t>
            </a:r>
          </a:p>
          <a:p>
            <a:pPr lvl="1">
              <a:spcAft>
                <a:spcPts val="400"/>
              </a:spcAft>
              <a:defRPr sz="1200"/>
            </a:pPr>
            <a:r>
              <a:t>  • n_estimators: [50,100,150,200]</a:t>
            </a:r>
          </a:p>
          <a:p>
            <a:pPr lvl="1">
              <a:spcAft>
                <a:spcPts val="400"/>
              </a:spcAft>
              <a:defRPr sz="1200"/>
            </a:pPr>
            <a:r>
              <a:t>  • max_depth: [3,4,5,6]</a:t>
            </a:r>
          </a:p>
          <a:p>
            <a:pPr lvl="1">
              <a:spcAft>
                <a:spcPts val="400"/>
              </a:spcAft>
              <a:defRPr sz="1200"/>
            </a:pPr>
            <a:r>
              <a:t>  • learning_rate: [0.01,0.05,0.1]</a:t>
            </a:r>
          </a:p>
          <a:p>
            <a:pPr lvl="1">
              <a:spcAft>
                <a:spcPts val="400"/>
              </a:spcAft>
              <a:defRPr sz="1200"/>
            </a:pPr>
            <a:r>
              <a:t>  • min_child_weight: [1,3,5]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Validation Strategy:</a:t>
            </a:r>
          </a:p>
          <a:p>
            <a:pPr lvl="1">
              <a:spcAft>
                <a:spcPts val="400"/>
              </a:spcAft>
              <a:defRPr sz="1200"/>
            </a:pPr>
            <a:r>
              <a:t>  5-fold cross-validation on training set</a:t>
            </a:r>
          </a:p>
          <a:p>
            <a:pPr lvl="1">
              <a:spcAft>
                <a:spcPts val="400"/>
              </a:spcAft>
              <a:defRPr sz="1200"/>
            </a:pPr>
            <a:r>
              <a:t>  Separate test set never touched during tuning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Selected Configuration:</a:t>
            </a:r>
          </a:p>
          <a:p>
            <a:pPr lvl="1">
              <a:spcAft>
                <a:spcPts val="400"/>
              </a:spcAft>
              <a:defRPr sz="1200"/>
            </a:pPr>
            <a:r>
              <a:t>  n=150, depth=4, lr=0.05, min_child=3</a:t>
            </a:r>
          </a:p>
          <a:p>
            <a:pPr lvl="1">
              <a:spcAft>
                <a:spcPts val="400"/>
              </a:spcAft>
              <a:defRPr sz="1200"/>
            </a:pPr>
            <a:r>
              <a:t>  Conservative choice for n=144 sample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Train-Test Gap:</a:t>
            </a:r>
          </a:p>
          <a:p>
            <a:pPr lvl="1">
              <a:spcAft>
                <a:spcPts val="400"/>
              </a:spcAft>
              <a:defRPr sz="1200"/>
            </a:pPr>
            <a:r>
              <a:t>  Economic: -0.043 (excellent)</a:t>
            </a:r>
          </a:p>
          <a:p>
            <a:pPr lvl="1">
              <a:spcAft>
                <a:spcPts val="400"/>
              </a:spcAft>
              <a:defRPr sz="1200"/>
            </a:pPr>
            <a:r>
              <a:t>  Hybrid/Satellite: -0.27 (moderate)</a:t>
            </a:r>
          </a:p>
          <a:p>
            <a:pPr lvl="1">
              <a:spcAft>
                <a:spcPts val="400"/>
              </a:spcAft>
              <a:defRPr sz="1200"/>
            </a:pPr>
            <a:r>
              <a:t>  Strong regularization prevents overfitting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Model Robustness Tests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Five sensitivity analyses validate design: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Test 1: Temporal Split Variation</a:t>
            </a:r>
          </a:p>
          <a:p>
            <a:pPr lvl="1">
              <a:spcAft>
                <a:spcPts val="400"/>
              </a:spcAft>
              <a:defRPr sz="1200"/>
            </a:pPr>
            <a:r>
              <a:t>  Alternative: 2000-2017 train | 2018-2023 test</a:t>
            </a:r>
          </a:p>
          <a:p>
            <a:pPr lvl="1">
              <a:spcAft>
                <a:spcPts val="400"/>
              </a:spcAft>
              <a:defRPr sz="1200"/>
            </a:pPr>
            <a:r>
              <a:t>  Result: R² ±0.03 (stable)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Test 2: Feature Subset</a:t>
            </a:r>
          </a:p>
          <a:p>
            <a:pPr lvl="1">
              <a:spcAft>
                <a:spcPts val="400"/>
              </a:spcAft>
              <a:defRPr sz="1200"/>
            </a:pPr>
            <a:r>
              <a:t>  Top 4 features only: R²=0.64 (vs 0.69 full)</a:t>
            </a:r>
          </a:p>
          <a:p>
            <a:pPr lvl="1">
              <a:spcAft>
                <a:spcPts val="400"/>
              </a:spcAft>
              <a:defRPr sz="1200"/>
            </a:pPr>
            <a:r>
              <a:t>  Confirms all features contribute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Test 3: COVID Exclusion</a:t>
            </a:r>
          </a:p>
          <a:p>
            <a:pPr lvl="1">
              <a:spcAft>
                <a:spcPts val="400"/>
              </a:spcAft>
              <a:defRPr sz="1200"/>
            </a:pPr>
            <a:r>
              <a:t>  Remove 2020 data: R²→0.74 (vs 0.69)</a:t>
            </a:r>
          </a:p>
          <a:p>
            <a:pPr lvl="1">
              <a:spcAft>
                <a:spcPts val="400"/>
              </a:spcAft>
              <a:defRPr sz="1200"/>
            </a:pPr>
            <a:r>
              <a:t>  COVID is primary error source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Test 4: Country Holdout</a:t>
            </a:r>
          </a:p>
          <a:p>
            <a:pPr lvl="1">
              <a:spcAft>
                <a:spcPts val="400"/>
              </a:spcAft>
              <a:defRPr sz="1200"/>
            </a:pPr>
            <a:r>
              <a:t>  Leave-one-country-out: R²=0.55-0.72</a:t>
            </a:r>
          </a:p>
          <a:p>
            <a:pPr lvl="1">
              <a:spcAft>
                <a:spcPts val="400"/>
              </a:spcAft>
              <a:defRPr sz="1200"/>
            </a:pPr>
            <a:r>
              <a:t>  Transferability across GCC confirmed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Test 5: Sample Bootstrap</a:t>
            </a:r>
          </a:p>
          <a:p>
            <a:pPr lvl="1">
              <a:spcAft>
                <a:spcPts val="400"/>
              </a:spcAft>
              <a:defRPr sz="1200"/>
            </a:pPr>
            <a:r>
              <a:t>  100 bootstrap samples: R² 95% CI [0.64,0.74]</a:t>
            </a:r>
          </a:p>
          <a:p>
            <a:pPr lvl="1">
              <a:spcAft>
                <a:spcPts val="400"/>
              </a:spcAft>
              <a:defRPr sz="1200"/>
            </a:pPr>
            <a:r>
              <a:t>  Results robust to sampling variation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7315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003366"/>
                </a:solidFill>
              </a:defRPr>
            </a:pPr>
            <a:r>
              <a:t>Temporal Performance Breakdown (Test Period)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1188720"/>
          <a:ext cx="8229600" cy="17556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92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92608"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Year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Actual (Mt)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Predicted (Mt)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Error (Mt)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100" b="1">
                          <a:solidFill>
                            <a:srgbClr val="FFFFFF"/>
                          </a:solidFill>
                        </a:defRPr>
                      </a:pPr>
                      <a:r>
                        <a:t>MAPE</a:t>
                      </a:r>
                    </a:p>
                  </a:txBody>
                  <a:tcPr>
                    <a:solidFill>
                      <a:srgbClr val="0033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2019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1,489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+32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11.2%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1,408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-115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21.5%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2021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1,492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-45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16.8%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+35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13.1%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2608"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1,612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1,578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+34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000"/>
                      </a:pPr>
                      <a:r>
                        <a:t>12.9%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  <a:ln w="25400">
            <a:solidFill>
              <a:srgbClr val="003366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 anchor="t"/>
          <a:lstStyle/>
          <a:p>
            <a:pPr algn="ctr">
              <a:defRPr sz="1400" b="1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GCC-Specific Context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Why GCC is unique for emission modeling: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Climate Extremes:</a:t>
            </a:r>
          </a:p>
          <a:p>
            <a:pPr lvl="1">
              <a:spcAft>
                <a:spcPts val="400"/>
              </a:spcAft>
              <a:defRPr sz="1200"/>
            </a:pPr>
            <a:r>
              <a:t>  • Highest summer temps globally (45-50°C)</a:t>
            </a:r>
          </a:p>
          <a:p>
            <a:pPr lvl="1">
              <a:spcAft>
                <a:spcPts val="400"/>
              </a:spcAft>
              <a:defRPr sz="1200"/>
            </a:pPr>
            <a:r>
              <a:t>  • AC accounts for 60-70% of peak electricity</a:t>
            </a:r>
          </a:p>
          <a:p>
            <a:pPr lvl="1">
              <a:spcAft>
                <a:spcPts val="400"/>
              </a:spcAft>
              <a:defRPr sz="1200"/>
            </a:pPr>
            <a:r>
              <a:t>  • Strongest temperature-emission link observed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Economic Structure:</a:t>
            </a:r>
          </a:p>
          <a:p>
            <a:pPr lvl="1">
              <a:spcAft>
                <a:spcPts val="400"/>
              </a:spcAft>
              <a:defRPr sz="1200"/>
            </a:pPr>
            <a:r>
              <a:t>  • Hydrocarbon exports dominate GDP</a:t>
            </a:r>
          </a:p>
          <a:p>
            <a:pPr lvl="1">
              <a:spcAft>
                <a:spcPts val="400"/>
              </a:spcAft>
              <a:defRPr sz="1200"/>
            </a:pPr>
            <a:r>
              <a:t>  • High per capita emissions (12-33 t/capita)</a:t>
            </a:r>
          </a:p>
          <a:p>
            <a:pPr lvl="1">
              <a:spcAft>
                <a:spcPts val="400"/>
              </a:spcAft>
              <a:defRPr sz="1200"/>
            </a:pPr>
            <a:r>
              <a:t>  • Energy-intensive desalination &amp; cooling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Urbanization Patterns:</a:t>
            </a:r>
          </a:p>
          <a:p>
            <a:pPr lvl="1">
              <a:spcAft>
                <a:spcPts val="400"/>
              </a:spcAft>
              <a:defRPr sz="1200"/>
            </a:pPr>
            <a:r>
              <a:t>  • Concentrated coastal cities</a:t>
            </a:r>
          </a:p>
          <a:p>
            <a:pPr lvl="1">
              <a:spcAft>
                <a:spcPts val="400"/>
              </a:spcAft>
              <a:defRPr sz="1200"/>
            </a:pPr>
            <a:r>
              <a:t>  • Rapid infrastructure expansion</a:t>
            </a:r>
          </a:p>
          <a:p>
            <a:pPr lvl="1">
              <a:spcAft>
                <a:spcPts val="400"/>
              </a:spcAft>
              <a:defRPr sz="1200"/>
            </a:pPr>
            <a:r>
              <a:t>  • Night lights = strong urbanization proxy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Policy Environment:</a:t>
            </a:r>
          </a:p>
          <a:p>
            <a:pPr lvl="1">
              <a:spcAft>
                <a:spcPts val="400"/>
              </a:spcAft>
              <a:defRPr sz="1200"/>
            </a:pPr>
            <a:r>
              <a:t>  • Active NDC commitments (all 6 countries)</a:t>
            </a:r>
          </a:p>
          <a:p>
            <a:pPr lvl="1">
              <a:spcAft>
                <a:spcPts val="400"/>
              </a:spcAft>
              <a:defRPr sz="1200"/>
            </a:pPr>
            <a:r>
              <a:t>  • Net-zero goals: UAE 2050, Saudi 2060</a:t>
            </a:r>
          </a:p>
          <a:p>
            <a:pPr lvl="1">
              <a:spcAft>
                <a:spcPts val="400"/>
              </a:spcAft>
              <a:defRPr sz="1200"/>
            </a:pPr>
            <a:r>
              <a:t>  • Need for interim monitoring tools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Policy Applications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400"/>
              </a:spcAft>
              <a:defRPr sz="1400" b="1"/>
            </a:pPr>
            <a:r>
              <a:t>Actionable insights for decision-makers: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1. Rapid Anomaly Detection</a:t>
            </a:r>
          </a:p>
          <a:p>
            <a:pPr lvl="1">
              <a:spcAft>
                <a:spcPts val="400"/>
              </a:spcAft>
              <a:defRPr sz="1200"/>
            </a:pPr>
            <a:r>
              <a:t>  Monthly satellite monitoring vs annual inventory</a:t>
            </a:r>
          </a:p>
          <a:p>
            <a:pPr lvl="1">
              <a:spcAft>
                <a:spcPts val="400"/>
              </a:spcAft>
              <a:defRPr sz="1200"/>
            </a:pPr>
            <a:r>
              <a:t>  Early warning for unusual emission spikes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2. Policy Effectiveness Tracking</a:t>
            </a:r>
          </a:p>
          <a:p>
            <a:pPr lvl="1">
              <a:spcAft>
                <a:spcPts val="400"/>
              </a:spcAft>
              <a:defRPr sz="1200"/>
            </a:pPr>
            <a:r>
              <a:t>  Interim assessment of carbon policies</a:t>
            </a:r>
          </a:p>
          <a:p>
            <a:pPr lvl="1">
              <a:spcAft>
                <a:spcPts val="400"/>
              </a:spcAft>
              <a:defRPr sz="1200"/>
            </a:pPr>
            <a:r>
              <a:t>  Course correction before annual reports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3. NDC Compliance Monitoring</a:t>
            </a:r>
          </a:p>
          <a:p>
            <a:pPr lvl="1">
              <a:spcAft>
                <a:spcPts val="400"/>
              </a:spcAft>
              <a:defRPr sz="1200"/>
            </a:pPr>
            <a:r>
              <a:t>  Cross-validation of official inventories</a:t>
            </a:r>
          </a:p>
          <a:p>
            <a:pPr lvl="1">
              <a:spcAft>
                <a:spcPts val="400"/>
              </a:spcAft>
              <a:defRPr sz="1200"/>
            </a:pPr>
            <a:r>
              <a:t>  Independent satellite-based verification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300"/>
            </a:pPr>
            <a:r>
              <a:t>4. Regional Cooperation</a:t>
            </a:r>
          </a:p>
          <a:p>
            <a:pPr lvl="1">
              <a:spcAft>
                <a:spcPts val="400"/>
              </a:spcAft>
              <a:defRPr sz="1200"/>
            </a:pPr>
            <a:r>
              <a:t>  Framework transferable to 20+ MENA countries</a:t>
            </a:r>
          </a:p>
          <a:p>
            <a:pPr lvl="1">
              <a:spcAft>
                <a:spcPts val="400"/>
              </a:spcAft>
              <a:defRPr sz="1200"/>
            </a:pPr>
            <a:r>
              <a:t>  Consistent methodology across region</a:t>
            </a:r>
          </a:p>
          <a:p>
            <a:pPr>
              <a:spcAft>
                <a:spcPts val="400"/>
              </a:spcAft>
              <a:defRPr sz="1300"/>
            </a:pPr>
            <a:endParaRPr/>
          </a:p>
          <a:p>
            <a:pPr>
              <a:spcAft>
                <a:spcPts val="400"/>
              </a:spcAft>
              <a:defRPr sz="1400" b="1"/>
            </a:pPr>
            <a:r>
              <a:t>Critical Caveat:</a:t>
            </a:r>
          </a:p>
          <a:p>
            <a:pPr lvl="1">
              <a:spcAft>
                <a:spcPts val="400"/>
              </a:spcAft>
              <a:defRPr sz="1200"/>
            </a:pPr>
            <a:r>
              <a:t>  Complementary tool, NOT inventory replacement</a:t>
            </a:r>
          </a:p>
          <a:p>
            <a:pPr lvl="1">
              <a:spcAft>
                <a:spcPts val="400"/>
              </a:spcAft>
              <a:defRPr sz="1200"/>
            </a:pPr>
            <a:r>
              <a:t>  Lower accuracy trade-off for speed</a:t>
            </a:r>
          </a:p>
          <a:p>
            <a:pPr lvl="1">
              <a:spcAft>
                <a:spcPts val="400"/>
              </a:spcAft>
              <a:defRPr sz="1200"/>
            </a:pPr>
            <a:r>
              <a:t>  Most valuable for rapid interim signals</a:t>
            </a:r>
          </a:p>
        </p:txBody>
      </p:sp>
      <p:sp>
        <p:nvSpPr>
          <p:cNvPr id="4" name="Rounded Rectangle 3">
            <a:hlinkClick r:id="rId2" action="ppaction://hlinksldjump"/>
          </p:cNvPr>
          <p:cNvSpPr/>
          <p:nvPr/>
        </p:nvSpPr>
        <p:spPr>
          <a:xfrm>
            <a:off x="7315200" y="6126480"/>
            <a:ext cx="1371600" cy="457200"/>
          </a:xfrm>
          <a:prstGeom prst="roundRect">
            <a:avLst/>
          </a:prstGeom>
          <a:solidFill>
            <a:srgbClr val="646464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400">
                <a:solidFill>
                  <a:srgbClr val="FFFFFF"/>
                </a:solidFill>
              </a:defRPr>
            </a:pPr>
            <a:r>
              <a:t>← Back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Satellite Data Quality Control Pipeline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7548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  <a:defRPr sz="1100"/>
            </a:pPr>
            <a:r>
              <a:t>Three-Tier Quality Assurance System:</a:t>
            </a:r>
            <a:br/>
            <a:br/>
            <a:r>
              <a:t>Tier 1: Pixel-Level Quality Masks</a:t>
            </a:r>
            <a:br/>
            <a:r>
              <a:t>  • MODIS LST: LST_QC &lt; 65</a:t>
            </a:r>
            <a:br/>
            <a:r>
              <a:t>    - Excludes cloud-contaminated pixels</a:t>
            </a:r>
            <a:br/>
            <a:r>
              <a:t>    - Removes low-accuracy measurements</a:t>
            </a:r>
            <a:br/>
            <a:r>
              <a:t>  • Sentinel-5P NO₂: qa_value &gt; 0.5</a:t>
            </a:r>
            <a:br/>
            <a:r>
              <a:t>    - Retains only high-quality retrievals</a:t>
            </a:r>
            <a:br/>
            <a:r>
              <a:t>    - ESA quality assurance standard</a:t>
            </a:r>
            <a:br/>
            <a:r>
              <a:t>  • MODIS NDVI: Pixel reliability ≤ 1</a:t>
            </a:r>
            <a:br/>
            <a:r>
              <a:t>    - Best quality and good quality pixels only</a:t>
            </a:r>
            <a:br/>
            <a:r>
              <a:t>  • Night-time Lights: 0 &lt; radiance &lt; 1000</a:t>
            </a:r>
            <a:br/>
            <a:r>
              <a:t>    - Removes anomalous extreme values</a:t>
            </a:r>
            <a:br/>
            <a:r>
              <a:t>  • MERRA-2 AOD: Valid flag check</a:t>
            </a:r>
            <a:br/>
            <a:r>
              <a:t>    - NASA quality control standard</a:t>
            </a:r>
            <a:br/>
            <a:br/>
            <a:r>
              <a:t>Tier 2: Temporal Aggregation (Noise Reduction)</a:t>
            </a:r>
            <a:br/>
            <a:r>
              <a:t>  • Mean reducer applied after QA masking</a:t>
            </a:r>
            <a:br/>
            <a:r>
              <a:t>  • Each annual value = average of 100+ observations</a:t>
            </a:r>
            <a:br/>
            <a:r>
              <a:t>  • Reduces random measurement errors</a:t>
            </a:r>
            <a:br/>
            <a:r>
              <a:t>  • Smooths short-term fluctuations</a:t>
            </a:r>
            <a:br/>
            <a:br/>
            <a:r>
              <a:t>Tier 3: Spatial Aggregation (Country-Level)</a:t>
            </a:r>
            <a:br/>
            <a:r>
              <a:t>  • Area-weighted mean over country polygon</a:t>
            </a:r>
            <a:br/>
            <a:r>
              <a:t>  • Reduces local anomalies</a:t>
            </a:r>
            <a:br/>
            <a:r>
              <a:t>  • Produces representative national values</a:t>
            </a:r>
            <a:br/>
            <a:br/>
            <a:r>
              <a:t>Result: Clean, reliable satellite indicators with 100% completeness</a:t>
            </a:r>
            <a:br/>
            <a:r>
              <a:t>(LST, NDVI, NTL, AOD for all 144 country-year observations)</a:t>
            </a: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7772400" y="6217920"/>
            <a:ext cx="914400" cy="365760"/>
          </a:xfrm>
          <a:prstGeom prst="rect">
            <a:avLst/>
          </a:prstGeom>
          <a:solidFill>
            <a:srgbClr val="808080"/>
          </a:solidFill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100">
                <a:solidFill>
                  <a:srgbClr val="FFFFFF"/>
                </a:solidFill>
              </a:defRPr>
            </a:pPr>
            <a:r>
              <a:t>← Back to Dashboard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Model Performance Metrics Breakdown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188720"/>
            <a:ext cx="8229600" cy="4937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defRPr sz="950">
                <a:latin typeface="Consolas"/>
              </a:defRPr>
            </a:pPr>
            <a:r>
              <a:t>Country-Level Performance Analysis (Model B - Hybrid)</a:t>
            </a:r>
            <a:br/>
            <a:br/>
            <a:r>
              <a:t>━━━━━━━━━━━━━━━━━━━━━━━━━━━━━━━━━━━━━━━━━━━━━━━━━━━━━━━━━━━━━━━━━━━━━━━━━━━━━━━━━━━━━</a:t>
            </a:r>
            <a:br/>
            <a:r>
              <a:t>Country          R²      RMSE     MAE      MAPE      Range        Relative    Performance</a:t>
            </a:r>
            <a:br/>
            <a:r>
              <a:t>                        (Mt)     (Mt)      (%)       (Mt)         Error (%)</a:t>
            </a:r>
            <a:br/>
            <a:r>
              <a:t>━━━━━━━━━━━━━━━━━━━━━━━━━━━━━━━━━━━━━━━━━━━━━━━━━━━━━━━━━━━━━━━━━━━━━━━━━━━━━━━━━━━━━</a:t>
            </a:r>
            <a:br/>
            <a:r>
              <a:t>Saudi Arabia    0.72    68.4     47.2     8.9%     408-672        12.7%      Excellent ✓</a:t>
            </a:r>
            <a:br/>
            <a:r>
              <a:t>UAE             0.68    28.3     19.8    13.6%     102-190        19.4%      Good</a:t>
            </a:r>
            <a:br/>
            <a:r>
              <a:t>Kuwait          0.67    14.1      9.7    13.1%      53-95         19.1%      Good</a:t>
            </a:r>
            <a:br/>
            <a:r>
              <a:t>Qatar           0.65    18.2     12.4    18.9%      32-99         27.8%      Moderate</a:t>
            </a:r>
            <a:br/>
            <a:r>
              <a:t>Oman            0.64    12.8      8.9    21.2%      20-64         30.5%      Moderate</a:t>
            </a:r>
            <a:br/>
            <a:r>
              <a:t>Bahrain         0.61     8.4      5.8    21.5%      16-38         31.1%      Challenging ✗</a:t>
            </a:r>
            <a:br/>
            <a:r>
              <a:t>━━━━━━━━━━━━━━━━━━━━━━━━━━━━━━━━━━━━━━━━━━━━━━━━━━━━━━━━━━━━━━━━━━━━━━━━━━━━━━━━━━━━━</a:t>
            </a:r>
            <a:br/>
            <a:br/>
            <a:r>
              <a:t>Metric Definitions:</a:t>
            </a:r>
            <a:br/>
            <a:r>
              <a:t>  R²: Variance explained (0.72 = model explains 72% of emission variability)</a:t>
            </a:r>
            <a:br/>
            <a:r>
              <a:t>  RMSE: Average prediction error magnitude (68.4 Mt = typical error size)</a:t>
            </a:r>
            <a:br/>
            <a:r>
              <a:t>  MAE: Absolute error, less sensitive to outliers</a:t>
            </a:r>
            <a:br/>
            <a:r>
              <a:t>  MAPE: Percentage error (8.9% = model off by ~9% on average)</a:t>
            </a:r>
            <a:br/>
            <a:r>
              <a:t>  Relative Error: RMSE as % of mean emissions (12.7% = 68.4/540)</a:t>
            </a:r>
            <a:br/>
            <a:br/>
            <a:r>
              <a:t>Key Insight - Scale Matters:</a:t>
            </a:r>
            <a:br/>
            <a:r>
              <a:t>  Absolute Error               Relative Performance</a:t>
            </a:r>
            <a:br/>
            <a:r>
              <a:t>  ───────────────              ────────────────────</a:t>
            </a:r>
            <a:br/>
            <a:r>
              <a:t>  Saudi: 68.4 Mt (largest)  →  12.7% (best)       Signal-to-noise advantage</a:t>
            </a:r>
            <a:br/>
            <a:r>
              <a:t>  Bahrain: 8.4 Mt (smallest) → 31.1% (worst)      Signal-to-noise challenge</a:t>
            </a:r>
            <a:br/>
            <a:br/>
            <a:r>
              <a:t>Why Saudi Arabia Outperforms:</a:t>
            </a:r>
            <a:br/>
            <a:r>
              <a:t>  • Larger emission magnitude → stronger satellite signal</a:t>
            </a:r>
            <a:br/>
            <a:r>
              <a:t>  • Greater geographic diversity → more representative sampling</a:t>
            </a:r>
            <a:br/>
            <a:r>
              <a:t>  • 24-year time series → more training data per country</a:t>
            </a:r>
            <a:br/>
            <a:r>
              <a:t>  • Higher signal-to-noise ratio (±10 Mt noise / 540 Mt signal = 1.8%)</a:t>
            </a:r>
            <a:br/>
            <a:br/>
            <a:r>
              <a:t>Why Bahrain Underperforms:</a:t>
            </a:r>
            <a:br/>
            <a:r>
              <a:t>  • Smaller emission magnitude → weaker satellite signal</a:t>
            </a:r>
            <a:br/>
            <a:r>
              <a:t>  • Compact geography → less spatial variation</a:t>
            </a:r>
            <a:br/>
            <a:r>
              <a:t>  • Higher relative noise (±10 Mt noise / 27 Mt signal = 37%)</a:t>
            </a:r>
            <a:br/>
            <a:r>
              <a:t>  • Harder to distinguish real changes from measurement uncertainty</a:t>
            </a:r>
            <a:br/>
            <a:br/>
            <a:r>
              <a:t>Performance vs Emission Size: Strong positive correlation</a:t>
            </a:r>
            <a:br/>
            <a:r>
              <a:t>  → Nowcasting framework most reliable for large emitters</a:t>
            </a:r>
            <a:br/>
            <a:r>
              <a:t>  → Acceptable for mid-size emitters</a:t>
            </a:r>
            <a:br/>
            <a:r>
              <a:t>  → Challenging but usable for smallest emitters</a:t>
            </a:r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7772400" y="6217920"/>
            <a:ext cx="914400" cy="365760"/>
          </a:xfrm>
          <a:prstGeom prst="rect">
            <a:avLst/>
          </a:prstGeom>
          <a:solidFill>
            <a:srgbClr val="808080"/>
          </a:solidFill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100">
                <a:solidFill>
                  <a:srgbClr val="FFFFFF"/>
                </a:solidFill>
              </a:defRPr>
            </a:pPr>
            <a:r>
              <a:t>← Back to Dashboard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20040"/>
            <a:ext cx="8229600" cy="5943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600" b="1">
                <a:solidFill>
                  <a:srgbClr val="003366"/>
                </a:solidFill>
              </a:defRPr>
            </a:pPr>
            <a:r>
              <a:t>XGBoost Implementation: Algorithm, Training &amp; Configuration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57200" y="1005840"/>
            <a:ext cx="7070834" cy="45945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defRPr sz="900">
                <a:latin typeface="Calibri"/>
              </a:defRPr>
            </a:pPr>
            <a:r>
              <a:rPr dirty="0"/>
              <a:t>Algorithm Architecture</a:t>
            </a:r>
            <a:br>
              <a:rPr dirty="0"/>
            </a:br>
            <a:br>
              <a:rPr dirty="0"/>
            </a:br>
            <a:r>
              <a:rPr dirty="0"/>
              <a:t>XGBoost (Extreme Gradient Boosting) - Sequential Ensemble Method:</a:t>
            </a:r>
            <a:br>
              <a:rPr dirty="0"/>
            </a:br>
            <a:r>
              <a:rPr dirty="0"/>
              <a:t>  • Builds trees iteratively: Each tree corrects errors from previous trees</a:t>
            </a:r>
            <a:br>
              <a:rPr dirty="0"/>
            </a:br>
            <a:r>
              <a:rPr dirty="0"/>
              <a:t>  • Boosting process: Tree₁ → identify errors → Tree₂ fixes errors → Tree₃ fixes remaining...</a:t>
            </a:r>
            <a:br>
              <a:rPr dirty="0"/>
            </a:br>
            <a:r>
              <a:rPr dirty="0"/>
              <a:t>  • Final prediction: Weighted sum of all 150 trees</a:t>
            </a:r>
            <a:br>
              <a:rPr dirty="0"/>
            </a:br>
            <a:r>
              <a:rPr dirty="0"/>
              <a:t>  • Advantage: Learns complex patterns while controlling overfitting through regularization</a:t>
            </a:r>
            <a:br>
              <a:rPr dirty="0"/>
            </a:br>
            <a:br>
              <a:rPr dirty="0"/>
            </a:br>
            <a:r>
              <a:rPr dirty="0"/>
              <a:t>Training Configuration</a:t>
            </a:r>
            <a:br>
              <a:rPr dirty="0"/>
            </a:br>
            <a:br>
              <a:rPr dirty="0"/>
            </a:br>
            <a:r>
              <a:rPr dirty="0"/>
              <a:t>Dataset Split (Temporal Validation):</a:t>
            </a:r>
            <a:br>
              <a:rPr dirty="0"/>
            </a:br>
            <a:r>
              <a:rPr dirty="0"/>
              <a:t>  Training:   2000-2018 (114 observations, 79%) - Model learns patterns</a:t>
            </a:r>
            <a:br>
              <a:rPr dirty="0"/>
            </a:br>
            <a:r>
              <a:rPr dirty="0"/>
              <a:t>  Testing:    2019-2023 (30 observations, 21%)  - Unseen data for validation</a:t>
            </a:r>
            <a:br>
              <a:rPr dirty="0"/>
            </a:br>
            <a:r>
              <a:rPr dirty="0"/>
              <a:t>  Rationale:  Simulates real nowcasting scenario (predict future from past)</a:t>
            </a:r>
            <a:br>
              <a:rPr dirty="0"/>
            </a:br>
            <a:r>
              <a:rPr dirty="0"/>
              <a:t>              No data leakage - strict temporal separation</a:t>
            </a:r>
            <a:br>
              <a:rPr dirty="0"/>
            </a:br>
            <a:br>
              <a:rPr dirty="0"/>
            </a:br>
            <a:r>
              <a:rPr dirty="0"/>
              <a:t>Hyperparameter Settings (Optimized via 5-Fold CV):</a:t>
            </a:r>
            <a:br>
              <a:rPr dirty="0"/>
            </a:br>
            <a:r>
              <a:rPr lang="en-US" dirty="0"/>
              <a:t>_____________________________________________________________________________</a:t>
            </a:r>
            <a:br>
              <a:rPr dirty="0"/>
            </a:br>
            <a:r>
              <a:rPr dirty="0"/>
              <a:t>Parameter              Value    Purpose / Rationa</a:t>
            </a:r>
            <a:r>
              <a:rPr lang="en-US" dirty="0"/>
              <a:t>le</a:t>
            </a:r>
            <a:br>
              <a:rPr dirty="0"/>
            </a:br>
            <a:r>
              <a:rPr lang="en-US" dirty="0"/>
              <a:t>_____________________________________________________________________________</a:t>
            </a:r>
            <a:br>
              <a:rPr dirty="0"/>
            </a:br>
            <a:r>
              <a:rPr dirty="0" err="1"/>
              <a:t>n_estimators</a:t>
            </a:r>
            <a:r>
              <a:rPr dirty="0"/>
              <a:t>           150      Moderate ensemble size - balances accuracy &amp; overfitting</a:t>
            </a:r>
            <a:br>
              <a:rPr dirty="0"/>
            </a:br>
            <a:r>
              <a:rPr dirty="0" err="1"/>
              <a:t>max_depth</a:t>
            </a:r>
            <a:r>
              <a:rPr dirty="0"/>
              <a:t>              4        Shallow trees reduce memorization, force generalization</a:t>
            </a:r>
            <a:br>
              <a:rPr dirty="0"/>
            </a:br>
            <a:r>
              <a:rPr dirty="0"/>
              <a:t>learning_rate          0.05     Small steps = gradual learning = better generalization</a:t>
            </a:r>
            <a:br>
              <a:rPr dirty="0"/>
            </a:br>
            <a:r>
              <a:rPr dirty="0" err="1"/>
              <a:t>min_child_weight</a:t>
            </a:r>
            <a:r>
              <a:rPr dirty="0"/>
              <a:t>       3        Min samples per leaf - prevents overfitting on outliers</a:t>
            </a:r>
            <a:br>
              <a:rPr dirty="0"/>
            </a:br>
            <a:r>
              <a:rPr dirty="0"/>
              <a:t>subsample              0.8      Row sampling (80%) - adds randomness, reduces variance</a:t>
            </a:r>
            <a:br>
              <a:rPr dirty="0"/>
            </a:br>
            <a:r>
              <a:rPr dirty="0" err="1"/>
              <a:t>colsample_bytree</a:t>
            </a:r>
            <a:r>
              <a:rPr dirty="0"/>
              <a:t>       0.8      Feature sampling (80%) - decorrelates trees</a:t>
            </a:r>
            <a:br>
              <a:rPr dirty="0"/>
            </a:br>
            <a:r>
              <a:rPr dirty="0" err="1"/>
              <a:t>reg_alpha</a:t>
            </a:r>
            <a:r>
              <a:rPr dirty="0"/>
              <a:t> (L1)         0.1      Lasso regularization - implicit feature selection</a:t>
            </a:r>
            <a:br>
              <a:rPr dirty="0"/>
            </a:br>
            <a:r>
              <a:rPr dirty="0" err="1"/>
              <a:t>reg_lambda</a:t>
            </a:r>
            <a:r>
              <a:rPr dirty="0"/>
              <a:t> (L2)        1.0      Ridge regularization - weight shrinkage</a:t>
            </a:r>
            <a:br>
              <a:rPr dirty="0"/>
            </a:br>
            <a:r>
              <a:rPr lang="en-US" dirty="0"/>
              <a:t>_____________________________________________________________________________</a:t>
            </a:r>
            <a:br>
              <a:rPr dirty="0"/>
            </a:br>
            <a:br>
              <a:rPr dirty="0"/>
            </a:br>
            <a:endParaRPr dirty="0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7772400" y="6263640"/>
            <a:ext cx="914400" cy="320040"/>
          </a:xfrm>
          <a:prstGeom prst="rect">
            <a:avLst/>
          </a:prstGeom>
          <a:solidFill>
            <a:srgbClr val="808080"/>
          </a:solidFill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000">
                <a:solidFill>
                  <a:srgbClr val="FFFFFF"/>
                </a:solidFill>
              </a:defRPr>
            </a:pPr>
            <a:r>
              <a:t>← Dashboard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0B5B91A-8B18-A3CB-580B-20B131CBF292}"/>
              </a:ext>
            </a:extLst>
          </p:cNvPr>
          <p:cNvSpPr txBox="1"/>
          <p:nvPr/>
        </p:nvSpPr>
        <p:spPr>
          <a:xfrm>
            <a:off x="4936577" y="775408"/>
            <a:ext cx="4623238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/>
              <a:t>Regularization Strategy (Critical for n=144):</a:t>
            </a:r>
            <a:br>
              <a:rPr lang="en-US" sz="900" dirty="0"/>
            </a:br>
            <a:r>
              <a:rPr lang="en-US" sz="900" dirty="0"/>
              <a:t>  Multi-layer defense against overfitting:</a:t>
            </a:r>
            <a:br>
              <a:rPr lang="en-US" sz="900" dirty="0"/>
            </a:br>
            <a:r>
              <a:rPr lang="en-US" sz="900" dirty="0"/>
              <a:t>    1. Shallow trees (depth=4) - limits model complexity</a:t>
            </a:r>
            <a:br>
              <a:rPr lang="en-US" sz="900" dirty="0"/>
            </a:br>
            <a:r>
              <a:rPr lang="en-US" sz="900" dirty="0"/>
              <a:t>    2. Small learning rate (0.05) - prevents aggressive fitting</a:t>
            </a:r>
            <a:br>
              <a:rPr lang="en-US" sz="900" dirty="0"/>
            </a:br>
            <a:r>
              <a:rPr lang="en-US" sz="900" dirty="0"/>
              <a:t>    3. Subsampling (0.8 rows, 0.8 features) - adds stochasticity</a:t>
            </a:r>
            <a:br>
              <a:rPr lang="en-US" sz="900" dirty="0"/>
            </a:br>
            <a:r>
              <a:rPr lang="en-US" sz="900" dirty="0"/>
              <a:t>    4. Dual regularization (L1 + L2) - penalizes large weights</a:t>
            </a:r>
            <a:br>
              <a:rPr lang="en-US" sz="900" dirty="0"/>
            </a:br>
            <a:r>
              <a:rPr lang="en-US" sz="900" dirty="0"/>
              <a:t>    5. Early stopping - monitors validation performance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Key Features &amp; Advantages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✓ Handles non-linear relationships automatically (no manual feature engineering needed)</a:t>
            </a:r>
            <a:br>
              <a:rPr lang="en-US" sz="900" dirty="0"/>
            </a:br>
            <a:r>
              <a:rPr lang="en-US" sz="900" dirty="0"/>
              <a:t>✓ Robust to outliers (tree splits use order ranks, not absolute values)</a:t>
            </a:r>
            <a:br>
              <a:rPr lang="en-US" sz="900" dirty="0"/>
            </a:br>
            <a:r>
              <a:rPr lang="en-US" sz="900" dirty="0"/>
              <a:t>✓ Built-in feature importance (identifies key drivers: </a:t>
            </a:r>
            <a:r>
              <a:rPr lang="en-US" sz="900" dirty="0" err="1"/>
              <a:t>LST_Summer</a:t>
            </a:r>
            <a:r>
              <a:rPr lang="en-US" sz="900" dirty="0"/>
              <a:t>=33.7%, etc.)</a:t>
            </a:r>
            <a:br>
              <a:rPr lang="en-US" sz="900" dirty="0"/>
            </a:br>
            <a:r>
              <a:rPr lang="en-US" sz="900" dirty="0"/>
              <a:t>✓ Missing value handling (algorithm learns optimal split directions)</a:t>
            </a:r>
            <a:br>
              <a:rPr lang="en-US" sz="900" dirty="0"/>
            </a:br>
            <a:r>
              <a:rPr lang="en-US" sz="900" dirty="0"/>
              <a:t>✓ Fast training (~2 minutes for 3 models on standard laptop)</a:t>
            </a:r>
            <a:br>
              <a:rPr lang="en-US" sz="900" dirty="0"/>
            </a:br>
            <a:r>
              <a:rPr lang="en-US" sz="900" dirty="0"/>
              <a:t>✓ No feature scaling required (tree-based = scale-invariant)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Why XGBoost Over Alternatives?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vs Deep Learning:  Small sample (n=144) → DL would overfit severely</a:t>
            </a:r>
            <a:br>
              <a:rPr lang="en-US" sz="900" dirty="0"/>
            </a:br>
            <a:r>
              <a:rPr lang="en-US" sz="900" dirty="0"/>
              <a:t>                   XGBoost proven superior for tabular data (Kaggle benchmarks)</a:t>
            </a:r>
            <a:br>
              <a:rPr lang="en-US" sz="900" dirty="0"/>
            </a:br>
            <a:r>
              <a:rPr lang="en-US" sz="900" dirty="0"/>
              <a:t>vs Random Forest:  Sequential boosting &gt; parallel bagging for small samples</a:t>
            </a:r>
            <a:br>
              <a:rPr lang="en-US" sz="900" dirty="0"/>
            </a:br>
            <a:r>
              <a:rPr lang="en-US" sz="900" dirty="0"/>
              <a:t>                   Better accuracy-complexity trade-off</a:t>
            </a:r>
            <a:br>
              <a:rPr lang="en-US" sz="900" dirty="0"/>
            </a:br>
            <a:r>
              <a:rPr lang="en-US" sz="900" dirty="0"/>
              <a:t>vs Linear Models:  Captures non-linearities (e.g., temperature threshold effects)</a:t>
            </a:r>
            <a:br>
              <a:rPr lang="en-US" sz="900" dirty="0"/>
            </a:br>
            <a:r>
              <a:rPr lang="en-US" sz="900" dirty="0"/>
              <a:t>                   No assumptions about functional form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Training Process: Grid Search + Cross-Validation</a:t>
            </a:r>
            <a:br>
              <a:rPr lang="en-US" sz="900" dirty="0"/>
            </a:br>
            <a:r>
              <a:rPr lang="en-US" sz="900" dirty="0"/>
              <a:t>  1. Define hyperparameter grid (4×4×3×3 = 144 combinations tested)</a:t>
            </a:r>
            <a:br>
              <a:rPr lang="en-US" sz="900" dirty="0"/>
            </a:br>
            <a:r>
              <a:rPr lang="en-US" sz="900" dirty="0"/>
              <a:t>  2. 5-fold time-series cross-validation on training set (2000-2018)</a:t>
            </a:r>
            <a:br>
              <a:rPr lang="en-US" sz="900" dirty="0"/>
            </a:br>
            <a:r>
              <a:rPr lang="en-US" sz="900" dirty="0"/>
              <a:t>  3. Select best combination: Lowest validation RMSE</a:t>
            </a:r>
            <a:br>
              <a:rPr lang="en-US" sz="900" dirty="0"/>
            </a:br>
            <a:r>
              <a:rPr lang="en-US" sz="900" dirty="0"/>
              <a:t>  4. Retrain on full training set with optimal parameters</a:t>
            </a:r>
            <a:br>
              <a:rPr lang="en-US" sz="900" dirty="0"/>
            </a:br>
            <a:r>
              <a:rPr lang="en-US" sz="900" dirty="0"/>
              <a:t>  5. Final evaluation on held-out test set (2019-2023)</a:t>
            </a:r>
            <a:endParaRPr lang="ar-SA" sz="90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365760"/>
            <a:ext cx="8229600" cy="64008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800" b="1">
                <a:solidFill>
                  <a:srgbClr val="003366"/>
                </a:solidFill>
              </a:defRPr>
            </a:pPr>
            <a:r>
              <a:t>Feature Engineering: Population Density Transformation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4137" y="767392"/>
            <a:ext cx="5005553" cy="64843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5000"/>
              </a:lnSpc>
              <a:defRPr sz="900">
                <a:latin typeface="Consolas"/>
              </a:defRPr>
            </a:pPr>
            <a:r>
              <a:rPr dirty="0"/>
              <a:t>The Challenge: Extreme Variability Across GCC</a:t>
            </a:r>
            <a:br>
              <a:rPr dirty="0"/>
            </a:br>
            <a:br>
              <a:rPr dirty="0"/>
            </a:br>
            <a:r>
              <a:rPr dirty="0"/>
              <a:t>Raw Population Density Distribution: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r>
              <a:rPr dirty="0"/>
              <a:t>Country          Population    Land Area     Density          Ratio to Oman</a:t>
            </a:r>
            <a:br>
              <a:rPr dirty="0"/>
            </a:br>
            <a:r>
              <a:rPr dirty="0"/>
              <a:t>                 (millions)    (km²)         (people/km²)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r>
              <a:rPr dirty="0"/>
              <a:t>Oman             4.5           309,500       12              1× (baseline)</a:t>
            </a:r>
            <a:br>
              <a:rPr dirty="0"/>
            </a:br>
            <a:r>
              <a:rPr dirty="0"/>
              <a:t>Saudi Arabia     36.4          2,150,000     17              1.4×</a:t>
            </a:r>
            <a:br>
              <a:rPr dirty="0"/>
            </a:br>
            <a:r>
              <a:rPr dirty="0"/>
              <a:t>UAE              9.4           83,600        112             9×</a:t>
            </a:r>
            <a:br>
              <a:rPr dirty="0"/>
            </a:br>
            <a:r>
              <a:rPr dirty="0"/>
              <a:t>Kuwait           4.3           17,820        241             20×</a:t>
            </a:r>
            <a:br>
              <a:rPr dirty="0"/>
            </a:br>
            <a:r>
              <a:rPr dirty="0"/>
              <a:t>Qatar            2.7           11,610        232             19×</a:t>
            </a:r>
            <a:br>
              <a:rPr dirty="0"/>
            </a:br>
            <a:r>
              <a:rPr dirty="0"/>
              <a:t>Bahrain          1.4           765           1,830           153× !!!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br>
              <a:rPr dirty="0"/>
            </a:br>
            <a:r>
              <a:rPr dirty="0"/>
              <a:t>Problem: Bahrain is 153× denser than Oman!</a:t>
            </a:r>
            <a:br>
              <a:rPr dirty="0"/>
            </a:br>
            <a:r>
              <a:rPr dirty="0"/>
              <a:t>  → Highly skewed distribution</a:t>
            </a:r>
            <a:br>
              <a:rPr dirty="0"/>
            </a:br>
            <a:r>
              <a:rPr dirty="0"/>
              <a:t>  → Dominates loss function (large residuals)</a:t>
            </a:r>
            <a:br>
              <a:rPr dirty="0"/>
            </a:br>
            <a:r>
              <a:rPr dirty="0"/>
              <a:t>  → Tree splits biased toward extreme values</a:t>
            </a:r>
            <a:br>
              <a:rPr dirty="0"/>
            </a:br>
            <a:r>
              <a:rPr dirty="0"/>
              <a:t>  → Poor model generalization</a:t>
            </a:r>
            <a:br>
              <a:rPr dirty="0"/>
            </a:br>
            <a:br>
              <a:rPr dirty="0"/>
            </a:br>
            <a:r>
              <a:rPr dirty="0"/>
              <a:t>The Solution: Logarithmic Transformation</a:t>
            </a:r>
            <a:br>
              <a:rPr dirty="0"/>
            </a:br>
            <a:br>
              <a:rPr dirty="0"/>
            </a:br>
            <a:r>
              <a:rPr dirty="0"/>
              <a:t>Formula:</a:t>
            </a:r>
            <a:br>
              <a:rPr dirty="0"/>
            </a:br>
            <a:r>
              <a:rPr dirty="0"/>
              <a:t>  </a:t>
            </a:r>
            <a:r>
              <a:rPr dirty="0" err="1"/>
              <a:t>log_pop_density</a:t>
            </a:r>
            <a:r>
              <a:rPr dirty="0"/>
              <a:t> = log₁₀(population / </a:t>
            </a:r>
            <a:r>
              <a:rPr dirty="0" err="1"/>
              <a:t>land_area</a:t>
            </a:r>
            <a:r>
              <a:rPr dirty="0"/>
              <a:t>)</a:t>
            </a:r>
            <a:br>
              <a:rPr dirty="0"/>
            </a:br>
            <a:br>
              <a:rPr dirty="0"/>
            </a:br>
            <a:r>
              <a:rPr dirty="0"/>
              <a:t>Mathematical Effect:</a:t>
            </a:r>
            <a:br>
              <a:rPr dirty="0"/>
            </a:br>
            <a:r>
              <a:rPr dirty="0"/>
              <a:t>  • Multiplicative differences → Additive differences</a:t>
            </a:r>
            <a:br>
              <a:rPr dirty="0"/>
            </a:br>
            <a:r>
              <a:rPr dirty="0"/>
              <a:t>  • Compresses large values, expands small values</a:t>
            </a:r>
            <a:br>
              <a:rPr dirty="0"/>
            </a:br>
            <a:r>
              <a:rPr dirty="0"/>
              <a:t>  • Stabilizes variance across countries</a:t>
            </a:r>
            <a:br>
              <a:rPr dirty="0"/>
            </a:br>
            <a:br>
              <a:rPr dirty="0"/>
            </a:br>
            <a:r>
              <a:rPr dirty="0"/>
              <a:t>Before vs After Transformation: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r>
              <a:rPr dirty="0"/>
              <a:t>Country          Raw Density    log₁₀(Density)    Normalized Scale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r>
              <a:rPr dirty="0"/>
              <a:t>Oman             12             1.08              Baseline</a:t>
            </a:r>
            <a:br>
              <a:rPr dirty="0"/>
            </a:br>
            <a:r>
              <a:rPr dirty="0"/>
              <a:t>Saudi Arabia     17             1.23              +0.15</a:t>
            </a:r>
            <a:br>
              <a:rPr dirty="0"/>
            </a:br>
            <a:r>
              <a:rPr dirty="0"/>
              <a:t>UAE              112            2.05              +0.97</a:t>
            </a:r>
            <a:br>
              <a:rPr dirty="0"/>
            </a:br>
            <a:r>
              <a:rPr dirty="0"/>
              <a:t>Kuwait           241            2.38              +1.30</a:t>
            </a:r>
            <a:br>
              <a:rPr dirty="0"/>
            </a:br>
            <a:r>
              <a:rPr dirty="0"/>
              <a:t>Qatar            232            2.37              +1.29</a:t>
            </a:r>
            <a:br>
              <a:rPr dirty="0"/>
            </a:br>
            <a:r>
              <a:rPr dirty="0"/>
              <a:t>Bahrain          1,830          3.26              +2.18</a:t>
            </a:r>
            <a:br>
              <a:rPr dirty="0"/>
            </a:br>
            <a:r>
              <a:rPr dirty="0"/>
              <a:t>━━━━━━━━━━━━━━━━━━━━━━━━━━━━━━━━━━━━━━━━━━━━━━━━━━━━━━━━━━━━━━━━━━━━━</a:t>
            </a:r>
            <a:br>
              <a:rPr dirty="0"/>
            </a:br>
            <a:br>
              <a:rPr dirty="0"/>
            </a:br>
            <a:endParaRPr dirty="0"/>
          </a:p>
        </p:txBody>
      </p:sp>
      <p:sp>
        <p:nvSpPr>
          <p:cNvPr id="4" name="Rectangle 3">
            <a:hlinkClick r:id="rId2" action="ppaction://hlinksldjump"/>
          </p:cNvPr>
          <p:cNvSpPr/>
          <p:nvPr/>
        </p:nvSpPr>
        <p:spPr>
          <a:xfrm>
            <a:off x="7772400" y="6263640"/>
            <a:ext cx="914400" cy="320040"/>
          </a:xfrm>
          <a:prstGeom prst="rect">
            <a:avLst/>
          </a:prstGeom>
          <a:solidFill>
            <a:srgbClr val="808080"/>
          </a:solidFill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000">
                <a:solidFill>
                  <a:srgbClr val="FFFFFF"/>
                </a:solidFill>
              </a:defRPr>
            </a:pPr>
            <a:r>
              <a:t>← Dashboard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C7DAE3-7AEC-63B0-1E50-127A1BEEDE6C}"/>
              </a:ext>
            </a:extLst>
          </p:cNvPr>
          <p:cNvSpPr txBox="1"/>
          <p:nvPr/>
        </p:nvSpPr>
        <p:spPr>
          <a:xfrm>
            <a:off x="5399690" y="1589366"/>
            <a:ext cx="4572000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900" dirty="0"/>
              <a:t>Result: 153× ratio becomes 2.2 log units</a:t>
            </a:r>
            <a:br>
              <a:rPr lang="en-US" sz="900" dirty="0"/>
            </a:br>
            <a:r>
              <a:rPr lang="en-US" sz="900" dirty="0"/>
              <a:t>  → Much more manageable for tree-based models</a:t>
            </a:r>
            <a:br>
              <a:rPr lang="en-US" sz="900" dirty="0"/>
            </a:br>
            <a:r>
              <a:rPr lang="en-US" sz="900" dirty="0"/>
              <a:t>  → Equal treatment of all countries in loss function</a:t>
            </a:r>
            <a:br>
              <a:rPr lang="en-US" sz="900" dirty="0"/>
            </a:br>
            <a:r>
              <a:rPr lang="en-US" sz="900" dirty="0"/>
              <a:t>  → Better captures relative differences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Why Log Base-10 (not natural log)?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  ✓ Interpretable: Each unit = 10× increase in density</a:t>
            </a:r>
            <a:br>
              <a:rPr lang="en-US" sz="900" dirty="0"/>
            </a:br>
            <a:r>
              <a:rPr lang="en-US" sz="900" dirty="0"/>
              <a:t>  ✓ Human-readable scale: 1.0 = 10, 2.0 = 100, 3.0 = 1000 people/km²</a:t>
            </a:r>
            <a:br>
              <a:rPr lang="en-US" sz="900" dirty="0"/>
            </a:br>
            <a:r>
              <a:rPr lang="en-US" sz="900" dirty="0"/>
              <a:t>  ✓ Standard in demographic research</a:t>
            </a:r>
            <a:br>
              <a:rPr lang="en-US" sz="900" dirty="0"/>
            </a:br>
            <a:r>
              <a:rPr lang="en-US" sz="900" dirty="0"/>
              <a:t>  ✓ Matches other log-transformed variables in literature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Model Performance Impact: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Feature Importance Ranking (Model B):</a:t>
            </a:r>
            <a:br>
              <a:rPr lang="en-US" sz="900" dirty="0"/>
            </a:br>
            <a:r>
              <a:rPr lang="en-US" sz="900" dirty="0"/>
              <a:t>  4. </a:t>
            </a:r>
            <a:r>
              <a:rPr lang="en-US" sz="900" dirty="0" err="1"/>
              <a:t>log_pop_density</a:t>
            </a:r>
            <a:r>
              <a:rPr lang="en-US" sz="900" dirty="0"/>
              <a:t>: 12.8% (4th most important)</a:t>
            </a:r>
            <a:br>
              <a:rPr lang="en-US" sz="900" dirty="0"/>
            </a:br>
            <a:r>
              <a:rPr lang="en-US" sz="900" dirty="0"/>
              <a:t>  Correlation with CO₂: r = 0.55 (moderate positive)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Without log transformation:</a:t>
            </a:r>
            <a:br>
              <a:rPr lang="en-US" sz="900" dirty="0"/>
            </a:br>
            <a:r>
              <a:rPr lang="en-US" sz="900" dirty="0"/>
              <a:t>  • Model overfits on Bahrain (extreme value dominance)</a:t>
            </a:r>
            <a:br>
              <a:rPr lang="en-US" sz="900" dirty="0"/>
            </a:br>
            <a:r>
              <a:rPr lang="en-US" sz="900" dirty="0"/>
              <a:t>  • Training R² = 0.98, Test R² = 0.52 (severe overfitting)</a:t>
            </a:r>
            <a:br>
              <a:rPr lang="en-US" sz="900" dirty="0"/>
            </a:br>
            <a:r>
              <a:rPr lang="en-US" sz="900" dirty="0"/>
              <a:t>  • Bahrain predictions wildly inaccurate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With log transformation:</a:t>
            </a:r>
            <a:br>
              <a:rPr lang="en-US" sz="900" dirty="0"/>
            </a:br>
            <a:r>
              <a:rPr lang="en-US" sz="900" dirty="0"/>
              <a:t>  • Balanced learning across all countries ✓</a:t>
            </a:r>
            <a:br>
              <a:rPr lang="en-US" sz="900" dirty="0"/>
            </a:br>
            <a:r>
              <a:rPr lang="en-US" sz="900" dirty="0"/>
              <a:t>  • Training R² = 0.96, Test R² = 0.69 (controlled overfitting) ✓</a:t>
            </a:r>
            <a:br>
              <a:rPr lang="en-US" sz="900" dirty="0"/>
            </a:br>
            <a:r>
              <a:rPr lang="en-US" sz="900" dirty="0"/>
              <a:t>  • Bahrain predictions reasonable (R² = 0.61) ✓</a:t>
            </a:r>
            <a:br>
              <a:rPr lang="en-US" sz="900" dirty="0"/>
            </a:br>
            <a:br>
              <a:rPr lang="en-US" sz="900" dirty="0"/>
            </a:br>
            <a:r>
              <a:rPr lang="en-US" sz="900" dirty="0"/>
              <a:t>Key Insight: Not outlier removal, but distribution stabilization</a:t>
            </a:r>
            <a:br>
              <a:rPr lang="en-US" sz="900" dirty="0"/>
            </a:br>
            <a:r>
              <a:rPr lang="en-US" sz="900" dirty="0"/>
              <a:t>  → Preserves all data points</a:t>
            </a:r>
            <a:br>
              <a:rPr lang="en-US" sz="900" dirty="0"/>
            </a:br>
            <a:r>
              <a:rPr lang="en-US" sz="900" dirty="0"/>
              <a:t>  → Makes model treat countries fairly regardless of size</a:t>
            </a:r>
            <a:br>
              <a:rPr lang="en-US" sz="900" dirty="0"/>
            </a:br>
            <a:r>
              <a:rPr lang="en-US" sz="900" dirty="0"/>
              <a:t>  → Essential preprocessing step for skewed demographic variables</a:t>
            </a:r>
            <a:endParaRPr lang="ar-SA" sz="9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3382</TotalTime>
  <Words>4998</Words>
  <Application>Microsoft Office PowerPoint</Application>
  <PresentationFormat>On-screen Show (4:3)</PresentationFormat>
  <Paragraphs>751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Mohammad Bader</dc:creator>
  <cp:keywords/>
  <dc:description>generated using python-pptx</dc:description>
  <cp:lastModifiedBy>Mohammad Bader</cp:lastModifiedBy>
  <cp:revision>5</cp:revision>
  <dcterms:created xsi:type="dcterms:W3CDTF">2013-01-27T09:14:16Z</dcterms:created>
  <dcterms:modified xsi:type="dcterms:W3CDTF">2025-12-26T19:12:00Z</dcterms:modified>
  <cp:category/>
</cp:coreProperties>
</file>