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9" r:id="rId2"/>
  </p:sldMasterIdLst>
  <p:notesMasterIdLst>
    <p:notesMasterId r:id="rId39"/>
  </p:notesMasterIdLst>
  <p:sldIdLst>
    <p:sldId id="480" r:id="rId3"/>
    <p:sldId id="303" r:id="rId4"/>
    <p:sldId id="271" r:id="rId5"/>
    <p:sldId id="276" r:id="rId6"/>
    <p:sldId id="256" r:id="rId7"/>
    <p:sldId id="306" r:id="rId8"/>
    <p:sldId id="481" r:id="rId9"/>
    <p:sldId id="482" r:id="rId10"/>
    <p:sldId id="483" r:id="rId11"/>
    <p:sldId id="484" r:id="rId12"/>
    <p:sldId id="485" r:id="rId13"/>
    <p:sldId id="486" r:id="rId14"/>
    <p:sldId id="487" r:id="rId15"/>
    <p:sldId id="488" r:id="rId16"/>
    <p:sldId id="489" r:id="rId17"/>
    <p:sldId id="490" r:id="rId18"/>
    <p:sldId id="491" r:id="rId19"/>
    <p:sldId id="492" r:id="rId20"/>
    <p:sldId id="493" r:id="rId21"/>
    <p:sldId id="494" r:id="rId22"/>
    <p:sldId id="495" r:id="rId23"/>
    <p:sldId id="496" r:id="rId24"/>
    <p:sldId id="515" r:id="rId25"/>
    <p:sldId id="497" r:id="rId26"/>
    <p:sldId id="499" r:id="rId27"/>
    <p:sldId id="501" r:id="rId28"/>
    <p:sldId id="502" r:id="rId29"/>
    <p:sldId id="503" r:id="rId30"/>
    <p:sldId id="504" r:id="rId31"/>
    <p:sldId id="505" r:id="rId32"/>
    <p:sldId id="514" r:id="rId33"/>
    <p:sldId id="506" r:id="rId34"/>
    <p:sldId id="513" r:id="rId35"/>
    <p:sldId id="512" r:id="rId36"/>
    <p:sldId id="517" r:id="rId37"/>
    <p:sldId id="34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276"/>
            <p14:sldId id="256"/>
            <p14:sldId id="306"/>
            <p14:sldId id="481"/>
            <p14:sldId id="482"/>
            <p14:sldId id="483"/>
            <p14:sldId id="484"/>
            <p14:sldId id="485"/>
            <p14:sldId id="486"/>
            <p14:sldId id="487"/>
            <p14:sldId id="488"/>
            <p14:sldId id="489"/>
            <p14:sldId id="490"/>
            <p14:sldId id="491"/>
            <p14:sldId id="492"/>
            <p14:sldId id="493"/>
            <p14:sldId id="494"/>
            <p14:sldId id="495"/>
            <p14:sldId id="496"/>
            <p14:sldId id="515"/>
            <p14:sldId id="497"/>
            <p14:sldId id="499"/>
            <p14:sldId id="501"/>
            <p14:sldId id="502"/>
            <p14:sldId id="503"/>
            <p14:sldId id="504"/>
            <p14:sldId id="505"/>
            <p14:sldId id="514"/>
            <p14:sldId id="506"/>
            <p14:sldId id="513"/>
            <p14:sldId id="512"/>
            <p14:sldId id="51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E4F64"/>
    <a:srgbClr val="0093B5"/>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3" d="100"/>
          <a:sy n="63"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10/26/2023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10/26/2023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10/26/2023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10/26/2023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10/26/2023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10/26/2023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10/26/2023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10/26/2023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10/26/2023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10/26/2023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10/26/2023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10/26/2023</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97135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10/26/2023</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70534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10/26/2023</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1792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10/26/2023</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34465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10/26/2023</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21414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10/26/2023</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25158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10/26/2023</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70355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10/26/2023</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591835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10/26/2023</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26785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10/26/2023</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86840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10/26/2023</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65594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dirty="0"/>
          </a:p>
        </p:txBody>
      </p:sp>
    </p:spTree>
    <p:extLst>
      <p:ext uri="{BB962C8B-B14F-4D97-AF65-F5344CB8AC3E}">
        <p14:creationId xmlns:p14="http://schemas.microsoft.com/office/powerpoint/2010/main" val="34917097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053147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332534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6"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theme" Target="../theme/theme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10/26/2023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6" r:id="rId15"/>
    <p:sldLayoutId id="2147483667" r:id="rId16"/>
    <p:sldLayoutId id="2147483668"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10/26/2023</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1688615"/>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17.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hyperlink" Target="https://sg.oberlo.com/blog/google-search-statistics#:~:text=But%20how%20many%20is%20that,Internet%20Live%20Stats%2C%202022)." TargetMode="External"/><Relationship Id="rId2" Type="http://schemas.openxmlformats.org/officeDocument/2006/relationships/image" Target="../media/image4.png"/><Relationship Id="rId1" Type="http://schemas.openxmlformats.org/officeDocument/2006/relationships/slideLayout" Target="../slideLayouts/slideLayout17.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9.png"/><Relationship Id="rId1" Type="http://schemas.openxmlformats.org/officeDocument/2006/relationships/slideLayout" Target="../slideLayouts/slideLayout17.xml"/><Relationship Id="rId4" Type="http://schemas.openxmlformats.org/officeDocument/2006/relationships/hyperlink" Target="https://www.statista.com/statistics/255080/number-of-e-mail-users-worldwide/"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0.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loganix.com/marketing-ideas-for-small-business/" TargetMode="External"/><Relationship Id="rId1" Type="http://schemas.openxmlformats.org/officeDocument/2006/relationships/slideLayout" Target="../slideLayouts/slideLayout17.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2.pn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5.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6.gif"/><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7.pn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8.pn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3" Type="http://schemas.openxmlformats.org/officeDocument/2006/relationships/hyperlink" Target="https://www.equinetacademy.com/what-is-content-marketing-definition-benefits-and-examples/" TargetMode="External"/><Relationship Id="rId2" Type="http://schemas.openxmlformats.org/officeDocument/2006/relationships/image" Target="../media/image4.png"/><Relationship Id="rId1" Type="http://schemas.openxmlformats.org/officeDocument/2006/relationships/slideLayout" Target="../slideLayouts/slideLayout17.xml"/><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1.pn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5.pn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7.xml"/><Relationship Id="rId4" Type="http://schemas.openxmlformats.org/officeDocument/2006/relationships/image" Target="../media/image38.png"/></Relationships>
</file>

<file path=ppt/slides/_rels/slide3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7.svg"/><Relationship Id="rId2" Type="http://schemas.openxmlformats.org/officeDocument/2006/relationships/image" Target="../media/image43.jpeg"/><Relationship Id="rId1" Type="http://schemas.openxmlformats.org/officeDocument/2006/relationships/slideLayout" Target="../slideLayouts/slideLayout16.xml"/><Relationship Id="rId6" Type="http://schemas.openxmlformats.org/officeDocument/2006/relationships/image" Target="../media/image6.png"/><Relationship Id="rId5" Type="http://schemas.openxmlformats.org/officeDocument/2006/relationships/image" Target="../media/image4.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t>
            </a:r>
            <a:r>
              <a:rPr lang="en-US" sz="2400" dirty="0" smtClean="0">
                <a:latin typeface="Times New Roman" panose="02020603050405020304" pitchFamily="18" charset="0"/>
                <a:cs typeface="Times New Roman" panose="02020603050405020304" pitchFamily="18" charset="0"/>
              </a:rPr>
              <a:t>Heba </a:t>
            </a:r>
            <a:r>
              <a:rPr lang="en-US" sz="2400" dirty="0" err="1" smtClean="0">
                <a:latin typeface="Times New Roman" panose="02020603050405020304" pitchFamily="18" charset="0"/>
                <a:cs typeface="Times New Roman" panose="02020603050405020304" pitchFamily="18" charset="0"/>
              </a:rPr>
              <a:t>Ziad</a:t>
            </a:r>
            <a:endParaRPr lang="en-US" sz="2400"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509204" y="1998560"/>
            <a:ext cx="4550476" cy="1446550"/>
          </a:xfrm>
          <a:prstGeom prst="rect">
            <a:avLst/>
          </a:prstGeom>
          <a:noFill/>
        </p:spPr>
        <p:txBody>
          <a:bodyPr wrap="square" rtlCol="0">
            <a:spAutoFit/>
          </a:bodyPr>
          <a:lstStyle/>
          <a:p>
            <a:pPr algn="ctr"/>
            <a:r>
              <a:rPr lang="en-US" sz="4400" b="1" dirty="0" smtClean="0">
                <a:solidFill>
                  <a:srgbClr val="00B0F0"/>
                </a:solidFill>
                <a:latin typeface="Times New Roman" panose="02020603050405020304" pitchFamily="18" charset="0"/>
                <a:cs typeface="Times New Roman" panose="02020603050405020304" pitchFamily="18" charset="0"/>
              </a:rPr>
              <a:t>Digital marketing strategies</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29269" y="5965514"/>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en-US" sz="2800" b="1" dirty="0" smtClean="0">
                <a:solidFill>
                  <a:schemeClr val="bg1"/>
                </a:solidFill>
                <a:latin typeface="Times New Roman" panose="02020603050405020304" pitchFamily="18" charset="0"/>
                <a:cs typeface="Times New Roman" panose="02020603050405020304" pitchFamily="18" charset="0"/>
              </a:rPr>
              <a:t>4</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907338" y="2071038"/>
            <a:ext cx="5081462" cy="1200329"/>
          </a:xfrm>
          <a:prstGeom prst="rect">
            <a:avLst/>
          </a:prstGeom>
          <a:noFill/>
        </p:spPr>
        <p:txBody>
          <a:bodyPr wrap="square" rtlCol="0">
            <a:spAutoFit/>
          </a:bodyPr>
          <a:lstStyle/>
          <a:p>
            <a:pPr algn="ctr"/>
            <a:r>
              <a:rPr lang="en-US" sz="3600" b="1" dirty="0" smtClean="0">
                <a:solidFill>
                  <a:srgbClr val="00B0F0"/>
                </a:solidFill>
                <a:latin typeface="Times New Roman" panose="02020603050405020304" pitchFamily="18" charset="0"/>
                <a:cs typeface="Times New Roman" panose="02020603050405020304" pitchFamily="18" charset="0"/>
              </a:rPr>
              <a:t>Digital marketing strategy</a:t>
            </a:r>
            <a:endParaRPr lang="en-US" sz="36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4027618" y="6086104"/>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4</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smtClean="0">
                <a:solidFill>
                  <a:srgbClr val="00B0F0"/>
                </a:solidFill>
                <a:latin typeface="Times New Roman" panose="02020603050405020304" pitchFamily="18" charset="0"/>
                <a:cs typeface="Times New Roman" panose="02020603050405020304" pitchFamily="18" charset="0"/>
              </a:rPr>
              <a:t>Heba </a:t>
            </a:r>
            <a:r>
              <a:rPr lang="en-US" sz="2800" b="1" dirty="0" err="1" smtClean="0">
                <a:solidFill>
                  <a:srgbClr val="00B0F0"/>
                </a:solidFill>
                <a:latin typeface="Times New Roman" panose="02020603050405020304" pitchFamily="18" charset="0"/>
                <a:cs typeface="Times New Roman" panose="02020603050405020304" pitchFamily="18" charset="0"/>
              </a:rPr>
              <a:t>Ziad</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4527402C-3F97-690D-9C20-A459E375AEB7}"/>
              </a:ext>
            </a:extLst>
          </p:cNvPr>
          <p:cNvSpPr txBox="1"/>
          <p:nvPr/>
        </p:nvSpPr>
        <p:spPr>
          <a:xfrm>
            <a:off x="5955110" y="3381828"/>
            <a:ext cx="6236888" cy="2308324"/>
          </a:xfrm>
          <a:prstGeom prst="rect">
            <a:avLst/>
          </a:prstGeom>
          <a:noFill/>
        </p:spPr>
        <p:txBody>
          <a:bodyPr wrap="square" rtlCol="0">
            <a:spAutoFit/>
          </a:bodyPr>
          <a:lstStyle/>
          <a:p>
            <a:pPr marL="285750" indent="-285750">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What is Digital </a:t>
            </a:r>
            <a:r>
              <a:rPr lang="en-US" dirty="0" smtClean="0">
                <a:latin typeface="Times New Roman" panose="02020603050405020304" pitchFamily="18" charset="0"/>
                <a:cs typeface="Times New Roman" panose="02020603050405020304" pitchFamily="18" charset="0"/>
              </a:rPr>
              <a:t>Marketing?</a:t>
            </a:r>
          </a:p>
          <a:p>
            <a:pPr marL="285750" indent="-285750">
              <a:buFont typeface="Wingdings" panose="05000000000000000000" pitchFamily="2" charset="2"/>
              <a:buChar char="q"/>
            </a:pPr>
            <a:r>
              <a:rPr lang="en-US" dirty="0" smtClean="0">
                <a:latin typeface="Times New Roman" panose="02020603050405020304" pitchFamily="18" charset="0"/>
                <a:cs typeface="Times New Roman" panose="02020603050405020304" pitchFamily="18" charset="0"/>
              </a:rPr>
              <a:t>Why </a:t>
            </a:r>
            <a:r>
              <a:rPr lang="en-US" dirty="0">
                <a:latin typeface="Times New Roman" panose="02020603050405020304" pitchFamily="18" charset="0"/>
                <a:cs typeface="Times New Roman" panose="02020603050405020304" pitchFamily="18" charset="0"/>
              </a:rPr>
              <a:t>Digital </a:t>
            </a:r>
            <a:r>
              <a:rPr lang="en-US" dirty="0" smtClean="0">
                <a:latin typeface="Times New Roman" panose="02020603050405020304" pitchFamily="18" charset="0"/>
                <a:cs typeface="Times New Roman" panose="02020603050405020304" pitchFamily="18" charset="0"/>
              </a:rPr>
              <a:t>Marketing?</a:t>
            </a:r>
          </a:p>
          <a:p>
            <a:pPr marL="285750" indent="-285750">
              <a:buFont typeface="Wingdings" panose="05000000000000000000" pitchFamily="2" charset="2"/>
              <a:buChar char="q"/>
            </a:pPr>
            <a:r>
              <a:rPr lang="en-US" dirty="0" smtClean="0">
                <a:latin typeface="Times New Roman" panose="02020603050405020304" pitchFamily="18" charset="0"/>
                <a:cs typeface="Times New Roman" panose="02020603050405020304" pitchFamily="18" charset="0"/>
              </a:rPr>
              <a:t>3 </a:t>
            </a:r>
            <a:r>
              <a:rPr lang="en-US" dirty="0">
                <a:latin typeface="Times New Roman" panose="02020603050405020304" pitchFamily="18" charset="0"/>
                <a:cs typeface="Times New Roman" panose="02020603050405020304" pitchFamily="18" charset="0"/>
              </a:rPr>
              <a:t>Pillars of Digital </a:t>
            </a:r>
            <a:r>
              <a:rPr lang="en-US" dirty="0" smtClean="0">
                <a:latin typeface="Times New Roman" panose="02020603050405020304" pitchFamily="18" charset="0"/>
                <a:cs typeface="Times New Roman" panose="02020603050405020304" pitchFamily="18" charset="0"/>
              </a:rPr>
              <a:t>Marketing</a:t>
            </a:r>
          </a:p>
          <a:p>
            <a:pPr marL="285750" indent="-285750">
              <a:buFont typeface="Wingdings" panose="05000000000000000000" pitchFamily="2" charset="2"/>
              <a:buChar char="q"/>
            </a:pPr>
            <a:r>
              <a:rPr lang="en-US" dirty="0" smtClean="0">
                <a:latin typeface="Times New Roman" panose="02020603050405020304" pitchFamily="18" charset="0"/>
                <a:cs typeface="Times New Roman" panose="02020603050405020304" pitchFamily="18" charset="0"/>
              </a:rPr>
              <a:t>How </a:t>
            </a:r>
            <a:r>
              <a:rPr lang="en-US" dirty="0">
                <a:latin typeface="Times New Roman" panose="02020603050405020304" pitchFamily="18" charset="0"/>
                <a:cs typeface="Times New Roman" panose="02020603050405020304" pitchFamily="18" charset="0"/>
              </a:rPr>
              <a:t>Do the Different Digital Channels Impact the </a:t>
            </a:r>
            <a:r>
              <a:rPr lang="en-US" dirty="0" smtClean="0">
                <a:latin typeface="Times New Roman" panose="02020603050405020304" pitchFamily="18" charset="0"/>
                <a:cs typeface="Times New Roman" panose="02020603050405020304" pitchFamily="18" charset="0"/>
              </a:rPr>
              <a:t>Business?</a:t>
            </a:r>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dirty="0" smtClean="0">
                <a:latin typeface="Times New Roman" panose="02020603050405020304" pitchFamily="18" charset="0"/>
                <a:cs typeface="Times New Roman" panose="02020603050405020304" pitchFamily="18" charset="0"/>
              </a:rPr>
              <a:t>Why </a:t>
            </a:r>
            <a:r>
              <a:rPr lang="en-US" dirty="0">
                <a:latin typeface="Times New Roman" panose="02020603050405020304" pitchFamily="18" charset="0"/>
                <a:cs typeface="Times New Roman" panose="02020603050405020304" pitchFamily="18" charset="0"/>
              </a:rPr>
              <a:t>is Having a Digital Marketing Strategy </a:t>
            </a:r>
            <a:r>
              <a:rPr lang="en-US" dirty="0" smtClean="0">
                <a:latin typeface="Times New Roman" panose="02020603050405020304" pitchFamily="18" charset="0"/>
                <a:cs typeface="Times New Roman" panose="02020603050405020304" pitchFamily="18" charset="0"/>
              </a:rPr>
              <a:t>Important?</a:t>
            </a:r>
          </a:p>
          <a:p>
            <a:pPr marL="285750" indent="-285750">
              <a:buFont typeface="Wingdings" panose="05000000000000000000" pitchFamily="2" charset="2"/>
              <a:buChar char="q"/>
            </a:pPr>
            <a:r>
              <a:rPr lang="en-US" dirty="0" smtClean="0">
                <a:latin typeface="Times New Roman" panose="02020603050405020304" pitchFamily="18" charset="0"/>
                <a:cs typeface="Times New Roman" panose="02020603050405020304" pitchFamily="18" charset="0"/>
              </a:rPr>
              <a:t>Key </a:t>
            </a:r>
            <a:r>
              <a:rPr lang="en-US" dirty="0">
                <a:latin typeface="Times New Roman" panose="02020603050405020304" pitchFamily="18" charset="0"/>
                <a:cs typeface="Times New Roman" panose="02020603050405020304" pitchFamily="18" charset="0"/>
              </a:rPr>
              <a:t>Components of a Digital Marketing </a:t>
            </a:r>
            <a:r>
              <a:rPr lang="en-US" dirty="0" smtClean="0">
                <a:latin typeface="Times New Roman" panose="02020603050405020304" pitchFamily="18" charset="0"/>
                <a:cs typeface="Times New Roman" panose="02020603050405020304" pitchFamily="18" charset="0"/>
              </a:rPr>
              <a:t>Strategy</a:t>
            </a:r>
          </a:p>
          <a:p>
            <a:pPr marL="285750" indent="-285750">
              <a:buFont typeface="Wingdings" panose="05000000000000000000" pitchFamily="2" charset="2"/>
              <a:buChar char="q"/>
            </a:pPr>
            <a:r>
              <a:rPr lang="en-US" dirty="0" smtClean="0">
                <a:latin typeface="Times New Roman" panose="02020603050405020304" pitchFamily="18" charset="0"/>
                <a:cs typeface="Times New Roman" panose="02020603050405020304" pitchFamily="18" charset="0"/>
              </a:rPr>
              <a:t>How </a:t>
            </a:r>
            <a:r>
              <a:rPr lang="en-US" dirty="0">
                <a:latin typeface="Times New Roman" panose="02020603050405020304" pitchFamily="18" charset="0"/>
                <a:cs typeface="Times New Roman" panose="02020603050405020304" pitchFamily="18" charset="0"/>
              </a:rPr>
              <a:t>Do You Develop a Digital Marketing </a:t>
            </a:r>
            <a:r>
              <a:rPr lang="en-US" dirty="0" smtClean="0">
                <a:latin typeface="Times New Roman" panose="02020603050405020304" pitchFamily="18" charset="0"/>
                <a:cs typeface="Times New Roman" panose="02020603050405020304" pitchFamily="18" charset="0"/>
              </a:rPr>
              <a:t>Strategy?</a:t>
            </a:r>
          </a:p>
          <a:p>
            <a:pPr marL="285750" indent="-285750">
              <a:buFont typeface="Wingdings" panose="05000000000000000000" pitchFamily="2" charset="2"/>
              <a:buChar char="q"/>
            </a:pPr>
            <a:r>
              <a:rPr lang="en-US" dirty="0" smtClean="0">
                <a:latin typeface="Times New Roman" panose="02020603050405020304" pitchFamily="18" charset="0"/>
                <a:cs typeface="Times New Roman" panose="02020603050405020304" pitchFamily="18" charset="0"/>
              </a:rPr>
              <a:t>Digital </a:t>
            </a:r>
            <a:r>
              <a:rPr lang="en-US" dirty="0">
                <a:latin typeface="Times New Roman" panose="02020603050405020304" pitchFamily="18" charset="0"/>
                <a:cs typeface="Times New Roman" panose="02020603050405020304" pitchFamily="18" charset="0"/>
              </a:rPr>
              <a:t>Marketing Examples</a:t>
            </a:r>
          </a:p>
        </p:txBody>
      </p:sp>
    </p:spTree>
    <p:extLst>
      <p:ext uri="{BB962C8B-B14F-4D97-AF65-F5344CB8AC3E}">
        <p14:creationId xmlns:p14="http://schemas.microsoft.com/office/powerpoint/2010/main" val="7016320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cstate="hqprint">
            <a:extLst>
              <a:ext uri="{28A0092B-C50C-407E-A947-70E740481C1C}">
                <a14:useLocalDpi xmlns:a14="http://schemas.microsoft.com/office/drawing/2010/main" val="0"/>
              </a:ext>
            </a:extLst>
          </a:blip>
          <a:srcRect t="8679" b="8679"/>
          <a:stretch>
            <a:fillRect/>
          </a:stretch>
        </p:blipFill>
        <p:spPr>
          <a:xfrm>
            <a:off x="930990" y="1105201"/>
            <a:ext cx="10277634" cy="4610100"/>
          </a:xfrm>
        </p:spPr>
      </p:pic>
      <p:sp>
        <p:nvSpPr>
          <p:cNvPr id="11" name="Rectangle 10">
            <a:extLst>
              <a:ext uri="{FF2B5EF4-FFF2-40B4-BE49-F238E27FC236}">
                <a16:creationId xmlns:a16="http://schemas.microsoft.com/office/drawing/2014/main" id="{5A075604-73CD-4507-8013-424F369DFDEB}"/>
              </a:ext>
            </a:extLst>
          </p:cNvPr>
          <p:cNvSpPr/>
          <p:nvPr/>
        </p:nvSpPr>
        <p:spPr>
          <a:xfrm>
            <a:off x="5312458" y="112395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925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812800" y="4884389"/>
            <a:ext cx="5278500" cy="1865126"/>
          </a:xfrm>
          <a:prstGeom prst="rect">
            <a:avLst/>
          </a:prstGeom>
          <a:noFill/>
        </p:spPr>
        <p:txBody>
          <a:bodyPr wrap="square">
            <a:spAutoFit/>
          </a:bodyPr>
          <a:lstStyle/>
          <a:p>
            <a:pPr algn="just">
              <a:lnSpc>
                <a:spcPct val="120000"/>
              </a:lnSpc>
            </a:pPr>
            <a:r>
              <a:rPr lang="en-US" sz="1600" b="1" dirty="0">
                <a:solidFill>
                  <a:schemeClr val="accent1">
                    <a:lumMod val="50000"/>
                  </a:schemeClr>
                </a:solidFill>
                <a:latin typeface="Times New Roman" panose="02020603050405020304" pitchFamily="18" charset="0"/>
                <a:cs typeface="Times New Roman" panose="02020603050405020304" pitchFamily="18" charset="0"/>
              </a:rPr>
              <a:t>Digital marketing is the marketing of products or services using digital technologies via the internet, social media, mobile phones, or any other digital medium</a:t>
            </a:r>
            <a:r>
              <a:rPr lang="en-US" sz="1600" b="1" dirty="0" smtClean="0">
                <a:solidFill>
                  <a:schemeClr val="accent1">
                    <a:lumMod val="50000"/>
                  </a:schemeClr>
                </a:solidFill>
                <a:latin typeface="Times New Roman" panose="02020603050405020304" pitchFamily="18" charset="0"/>
                <a:cs typeface="Times New Roman" panose="02020603050405020304" pitchFamily="18" charset="0"/>
              </a:rPr>
              <a:t>.</a:t>
            </a:r>
            <a:endParaRPr lang="en-US" sz="1600" b="1" dirty="0">
              <a:solidFill>
                <a:schemeClr val="accent1">
                  <a:lumMod val="50000"/>
                </a:schemeClr>
              </a:solidFill>
              <a:latin typeface="Times New Roman" panose="02020603050405020304" pitchFamily="18" charset="0"/>
              <a:cs typeface="Times New Roman" panose="02020603050405020304" pitchFamily="18" charset="0"/>
            </a:endParaRPr>
          </a:p>
          <a:p>
            <a:pPr algn="just">
              <a:lnSpc>
                <a:spcPct val="120000"/>
              </a:lnSpc>
            </a:pPr>
            <a:r>
              <a:rPr lang="en-US" sz="1600" b="1" dirty="0">
                <a:solidFill>
                  <a:schemeClr val="accent1">
                    <a:lumMod val="50000"/>
                  </a:schemeClr>
                </a:solidFill>
                <a:latin typeface="Times New Roman" panose="02020603050405020304" pitchFamily="18" charset="0"/>
                <a:cs typeface="Times New Roman" panose="02020603050405020304" pitchFamily="18" charset="0"/>
              </a:rPr>
              <a:t>It is also an umbrella term that encompasses different marketing strategies such as Social Media Marketing, Search Engine </a:t>
            </a:r>
            <a:r>
              <a:rPr lang="en-US" sz="1600" b="1" dirty="0" smtClean="0">
                <a:solidFill>
                  <a:schemeClr val="accent1">
                    <a:lumMod val="50000"/>
                  </a:schemeClr>
                </a:solidFill>
                <a:latin typeface="Times New Roman" panose="02020603050405020304" pitchFamily="18" charset="0"/>
                <a:cs typeface="Times New Roman" panose="02020603050405020304" pitchFamily="18" charset="0"/>
              </a:rPr>
              <a:t>Optimizations, </a:t>
            </a:r>
            <a:r>
              <a:rPr lang="en-US" sz="1600" b="1" dirty="0">
                <a:solidFill>
                  <a:schemeClr val="accent1">
                    <a:lumMod val="50000"/>
                  </a:schemeClr>
                </a:solidFill>
                <a:latin typeface="Times New Roman" panose="02020603050405020304" pitchFamily="18" charset="0"/>
                <a:cs typeface="Times New Roman" panose="02020603050405020304" pitchFamily="18" charset="0"/>
              </a:rPr>
              <a:t>and Email Marketing.</a:t>
            </a:r>
          </a:p>
        </p:txBody>
      </p:sp>
      <p:sp>
        <p:nvSpPr>
          <p:cNvPr id="41" name="TextBox 40">
            <a:extLst>
              <a:ext uri="{FF2B5EF4-FFF2-40B4-BE49-F238E27FC236}">
                <a16:creationId xmlns:a16="http://schemas.microsoft.com/office/drawing/2014/main" id="{C7D257D7-D9C6-8F63-F8F8-E2BE53F2E2DB}"/>
              </a:ext>
            </a:extLst>
          </p:cNvPr>
          <p:cNvSpPr txBox="1"/>
          <p:nvPr/>
        </p:nvSpPr>
        <p:spPr>
          <a:xfrm>
            <a:off x="6301339" y="1259391"/>
            <a:ext cx="5004896" cy="584775"/>
          </a:xfrm>
          <a:prstGeom prst="rect">
            <a:avLst/>
          </a:prstGeom>
          <a:noFill/>
        </p:spPr>
        <p:txBody>
          <a:bodyPr wrap="non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What is Digital Marketing?</a:t>
            </a:r>
          </a:p>
        </p:txBody>
      </p:sp>
      <p:sp>
        <p:nvSpPr>
          <p:cNvPr id="42" name="TextBox 41">
            <a:extLst>
              <a:ext uri="{FF2B5EF4-FFF2-40B4-BE49-F238E27FC236}">
                <a16:creationId xmlns:a16="http://schemas.microsoft.com/office/drawing/2014/main" id="{AB738525-DD8E-2E85-F385-345FF64341EB}"/>
              </a:ext>
            </a:extLst>
          </p:cNvPr>
          <p:cNvSpPr txBox="1"/>
          <p:nvPr/>
        </p:nvSpPr>
        <p:spPr>
          <a:xfrm>
            <a:off x="5412281" y="1144853"/>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343274" y="1341676"/>
            <a:ext cx="942618" cy="830997"/>
          </a:xfrm>
          <a:prstGeom prst="rect">
            <a:avLst/>
          </a:prstGeom>
          <a:noFill/>
        </p:spPr>
        <p:txBody>
          <a:bodyPr wrap="square" rtlCol="0">
            <a:spAutoFit/>
          </a:bodyPr>
          <a:lstStyle/>
          <a:p>
            <a:pPr algn="ctr"/>
            <a:r>
              <a:rPr lang="en-US" sz="4800" b="1" dirty="0" smtClean="0">
                <a:solidFill>
                  <a:schemeClr val="bg1"/>
                </a:solidFill>
                <a:latin typeface="Times New Roman" panose="02020603050405020304" pitchFamily="18" charset="0"/>
                <a:cs typeface="Times New Roman" panose="02020603050405020304" pitchFamily="18" charset="0"/>
              </a:rPr>
              <a:t>4</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436517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Why Digital Marketing?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01565" y="2768479"/>
            <a:ext cx="3008435" cy="2585323"/>
          </a:xfrm>
          <a:prstGeom prst="rect">
            <a:avLst/>
          </a:prstGeom>
          <a:noFill/>
        </p:spPr>
        <p:txBody>
          <a:bodyPr wrap="square" rtlCol="0">
            <a:spAutoFit/>
          </a:bodyPr>
          <a:lstStyle/>
          <a:p>
            <a:pPr algn="just"/>
            <a:r>
              <a:rPr lang="en-US" dirty="0">
                <a:latin typeface="Times New Roman" panose="02020603050405020304" pitchFamily="18" charset="0"/>
                <a:cs typeface="Times New Roman" panose="02020603050405020304" pitchFamily="18" charset="0"/>
              </a:rPr>
              <a:t>Trackable and Measurable</a:t>
            </a:r>
          </a:p>
          <a:p>
            <a:pPr algn="just"/>
            <a:r>
              <a:rPr lang="en-US" dirty="0">
                <a:latin typeface="Times New Roman" panose="02020603050405020304" pitchFamily="18" charset="0"/>
                <a:cs typeface="Times New Roman" panose="02020603050405020304" pitchFamily="18" charset="0"/>
              </a:rPr>
              <a:t>Technological advancements have made it fairly easy to measure the efficacy of marketing campaigns through digital analytics dashboards such as Google Analytics, Google Data Studio, and Adobe Analytics.</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a:blip r:embed="rId3"/>
          <a:stretch>
            <a:fillRect/>
          </a:stretch>
        </p:blipFill>
        <p:spPr>
          <a:xfrm>
            <a:off x="4288447" y="1779012"/>
            <a:ext cx="7483915" cy="4062987"/>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9" y="480580"/>
            <a:ext cx="687342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064985" y="1285191"/>
            <a:ext cx="4399280" cy="428761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2">
                    <a:lumMod val="50000"/>
                  </a:schemeClr>
                </a:solidFill>
                <a:latin typeface="Times New Roman" panose="02020603050405020304" pitchFamily="18" charset="0"/>
                <a:cs typeface="Times New Roman" panose="02020603050405020304" pitchFamily="18" charset="0"/>
              </a:rPr>
              <a:t>A conversion can be any action a user takes such as downloading a white paper, submitting an enquiry form, or making an online purchase.</a:t>
            </a:r>
          </a:p>
          <a:p>
            <a:pPr algn="ctr"/>
            <a:endParaRPr lang="en-US" dirty="0">
              <a:solidFill>
                <a:schemeClr val="tx2">
                  <a:lumMod val="50000"/>
                </a:schemeClr>
              </a:solidFill>
              <a:latin typeface="Times New Roman" panose="02020603050405020304" pitchFamily="18" charset="0"/>
              <a:cs typeface="Times New Roman" panose="02020603050405020304" pitchFamily="18" charset="0"/>
            </a:endParaRPr>
          </a:p>
          <a:p>
            <a:pPr algn="ctr"/>
            <a:r>
              <a:rPr lang="en-US" dirty="0">
                <a:solidFill>
                  <a:schemeClr val="tx2">
                    <a:lumMod val="50000"/>
                  </a:schemeClr>
                </a:solidFill>
                <a:latin typeface="Times New Roman" panose="02020603050405020304" pitchFamily="18" charset="0"/>
                <a:cs typeface="Times New Roman" panose="02020603050405020304" pitchFamily="18" charset="0"/>
              </a:rPr>
              <a:t>From here, you can find out which touchpoints resonate with your target audience i.e. contributed the most conversions, and reproduce this success on future campaigns.</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6032538"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75976" y="1468531"/>
            <a:ext cx="3820584" cy="3477875"/>
          </a:xfrm>
          <a:prstGeom prst="rect">
            <a:avLst/>
          </a:prstGeom>
          <a:noFill/>
        </p:spPr>
        <p:txBody>
          <a:bodyPr wrap="square" rtlCol="0">
            <a:spAutoFit/>
          </a:bodyPr>
          <a:lstStyle/>
          <a:p>
            <a:pPr algn="just"/>
            <a:r>
              <a:rPr lang="en-US" sz="2000" dirty="0">
                <a:solidFill>
                  <a:srgbClr val="2D3956"/>
                </a:solidFill>
                <a:latin typeface="Times New Roman" panose="02020603050405020304" pitchFamily="18" charset="0"/>
                <a:cs typeface="Times New Roman" panose="02020603050405020304" pitchFamily="18" charset="0"/>
              </a:rPr>
              <a:t>Through the deployment of digital analytics, the data collected over a period of time are right at your fingertips. Each and every user interaction (touchpoint) with your business produces its own set of data, allowing you to segment the data and understand how each touchpoint contributes to your bottom line (sales or conversions).</a:t>
            </a:r>
          </a:p>
          <a:p>
            <a:pPr algn="just"/>
            <a:endParaRPr lang="en-US" sz="2000" dirty="0">
              <a:solidFill>
                <a:srgbClr val="2D3956"/>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499601" y="32624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 name="Picture 2"/>
          <p:cNvPicPr>
            <a:picLocks noChangeAspect="1"/>
          </p:cNvPicPr>
          <p:nvPr/>
        </p:nvPicPr>
        <p:blipFill>
          <a:blip r:embed="rId3"/>
          <a:stretch>
            <a:fillRect/>
          </a:stretch>
        </p:blipFill>
        <p:spPr>
          <a:xfrm>
            <a:off x="6664959" y="5020309"/>
            <a:ext cx="4908525" cy="1811136"/>
          </a:xfrm>
          <a:prstGeom prst="rect">
            <a:avLst/>
          </a:prstGeom>
          <a:effectLst>
            <a:softEdge rad="63500"/>
          </a:effectLst>
        </p:spPr>
      </p:pic>
      <p:sp>
        <p:nvSpPr>
          <p:cNvPr id="4" name="Rectangle 3"/>
          <p:cNvSpPr/>
          <p:nvPr/>
        </p:nvSpPr>
        <p:spPr>
          <a:xfrm>
            <a:off x="0" y="5834327"/>
            <a:ext cx="6096000" cy="954107"/>
          </a:xfrm>
          <a:prstGeom prst="rect">
            <a:avLst/>
          </a:prstGeom>
        </p:spPr>
        <p:txBody>
          <a:bodyPr>
            <a:spAutoFit/>
          </a:bodyPr>
          <a:lstStyle/>
          <a:p>
            <a:r>
              <a:rPr lang="en-US" sz="1400" b="1" dirty="0">
                <a:solidFill>
                  <a:schemeClr val="accent1">
                    <a:lumMod val="75000"/>
                  </a:schemeClr>
                </a:solidFill>
                <a:latin typeface="Google Sans"/>
              </a:rPr>
              <a:t>The top line refers to the sales or the revenues of a company which is the total income generated during a particular period. The bottom line is the net profit of the company which is after all operating expenses, depreciation, interest and taxes.</a:t>
            </a:r>
            <a:endParaRPr lang="en-US" sz="1400" b="1" dirty="0">
              <a:solidFill>
                <a:schemeClr val="accent1">
                  <a:lumMod val="75000"/>
                </a:schemeClr>
              </a:solidFill>
            </a:endParaRPr>
          </a:p>
        </p:txBody>
      </p:sp>
    </p:spTree>
    <p:extLst>
      <p:ext uri="{BB962C8B-B14F-4D97-AF65-F5344CB8AC3E}">
        <p14:creationId xmlns:p14="http://schemas.microsoft.com/office/powerpoint/2010/main" val="34343966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225883" y="1388163"/>
            <a:ext cx="4430972" cy="2520686"/>
          </a:xfrm>
          <a:prstGeom prst="rect">
            <a:avLst/>
          </a:prstGeom>
        </p:spPr>
      </p:pic>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308298" y="1549486"/>
            <a:ext cx="4222539" cy="3132011"/>
          </a:xfrm>
          <a:prstGeom prst="rect">
            <a:avLst/>
          </a:prstGeom>
        </p:spPr>
        <p:txBody>
          <a:bodyPr wrap="square">
            <a:spAutoFit/>
          </a:bodyPr>
          <a:lstStyle/>
          <a:p>
            <a:pPr algn="just" fontAlgn="base"/>
            <a:r>
              <a:rPr lang="en-US" b="1" dirty="0">
                <a:solidFill>
                  <a:srgbClr val="333333"/>
                </a:solidFill>
                <a:latin typeface="Times New Roman" panose="02020603050405020304" pitchFamily="18" charset="0"/>
                <a:cs typeface="Times New Roman" panose="02020603050405020304" pitchFamily="18" charset="0"/>
              </a:rPr>
              <a:t>Efficiency in </a:t>
            </a:r>
            <a:r>
              <a:rPr lang="en-US" b="1" dirty="0" smtClean="0">
                <a:solidFill>
                  <a:srgbClr val="333333"/>
                </a:solidFill>
                <a:latin typeface="Times New Roman" panose="02020603050405020304" pitchFamily="18" charset="0"/>
                <a:cs typeface="Times New Roman" panose="02020603050405020304" pitchFamily="18" charset="0"/>
              </a:rPr>
              <a:t>Optimization</a:t>
            </a:r>
          </a:p>
          <a:p>
            <a:pPr algn="just" fontAlgn="base"/>
            <a:endParaRPr lang="en-US" b="1" dirty="0">
              <a:solidFill>
                <a:srgbClr val="333333"/>
              </a:solidFill>
              <a:latin typeface="Times New Roman" panose="02020603050405020304" pitchFamily="18" charset="0"/>
              <a:cs typeface="Times New Roman" panose="02020603050405020304" pitchFamily="18" charset="0"/>
            </a:endParaRPr>
          </a:p>
          <a:p>
            <a:pPr algn="just" fontAlgn="base"/>
            <a:r>
              <a:rPr lang="en-US" dirty="0">
                <a:solidFill>
                  <a:srgbClr val="0A0A0A"/>
                </a:solidFill>
                <a:latin typeface="Times New Roman" panose="02020603050405020304" pitchFamily="18" charset="0"/>
                <a:cs typeface="Times New Roman" panose="02020603050405020304" pitchFamily="18" charset="0"/>
              </a:rPr>
              <a:t>The emergence of media buying platforms has allowed marketers to purchase ad spaces across various websites and mobile apps and review live reports within hours.</a:t>
            </a:r>
          </a:p>
          <a:p>
            <a:pPr algn="just" fontAlgn="base"/>
            <a:r>
              <a:rPr lang="en-US" dirty="0">
                <a:solidFill>
                  <a:srgbClr val="0A0A0A"/>
                </a:solidFill>
                <a:latin typeface="Times New Roman" panose="02020603050405020304" pitchFamily="18" charset="0"/>
                <a:cs typeface="Times New Roman" panose="02020603050405020304" pitchFamily="18" charset="0"/>
              </a:rPr>
              <a:t>This allows marketers to review ad campaign performance and make tweaks on the fly such as </a:t>
            </a:r>
            <a:r>
              <a:rPr lang="en-US" dirty="0" smtClean="0">
                <a:solidFill>
                  <a:srgbClr val="0A0A0A"/>
                </a:solidFill>
                <a:latin typeface="Times New Roman" panose="02020603050405020304" pitchFamily="18" charset="0"/>
                <a:cs typeface="Times New Roman" panose="02020603050405020304" pitchFamily="18" charset="0"/>
              </a:rPr>
              <a:t>optimizing </a:t>
            </a:r>
            <a:r>
              <a:rPr lang="en-US" dirty="0">
                <a:solidFill>
                  <a:srgbClr val="0A0A0A"/>
                </a:solidFill>
                <a:latin typeface="Times New Roman" panose="02020603050405020304" pitchFamily="18" charset="0"/>
                <a:cs typeface="Times New Roman" panose="02020603050405020304" pitchFamily="18" charset="0"/>
              </a:rPr>
              <a:t>ad creatives to improve audience engagement.</a:t>
            </a:r>
          </a:p>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7384420" y="4029649"/>
            <a:ext cx="4113898" cy="461665"/>
          </a:xfrm>
          <a:prstGeom prst="rect">
            <a:avLst/>
          </a:prstGeom>
          <a:solidFill>
            <a:schemeClr val="accent1">
              <a:lumMod val="20000"/>
              <a:lumOff val="80000"/>
            </a:schemeClr>
          </a:solidFill>
        </p:spPr>
        <p:txBody>
          <a:bodyPr wrap="square" rtlCol="0">
            <a:spAutoFit/>
          </a:bodyPr>
          <a:lstStyle/>
          <a:p>
            <a:r>
              <a:rPr lang="en-US" sz="2400" b="1" dirty="0">
                <a:solidFill>
                  <a:schemeClr val="accent1">
                    <a:lumMod val="50000"/>
                  </a:schemeClr>
                </a:solidFill>
                <a:latin typeface="Times New Roman" panose="02020603050405020304" pitchFamily="18" charset="0"/>
                <a:cs typeface="Times New Roman" panose="02020603050405020304" pitchFamily="18" charset="0"/>
              </a:rPr>
              <a:t>Efficiency in </a:t>
            </a:r>
            <a:r>
              <a:rPr lang="en-US" sz="2400" b="1" dirty="0" smtClean="0">
                <a:solidFill>
                  <a:schemeClr val="accent1">
                    <a:lumMod val="50000"/>
                  </a:schemeClr>
                </a:solidFill>
                <a:latin typeface="Times New Roman" panose="02020603050405020304" pitchFamily="18" charset="0"/>
                <a:cs typeface="Times New Roman" panose="02020603050405020304" pitchFamily="18" charset="0"/>
              </a:rPr>
              <a:t>Optimization</a:t>
            </a:r>
            <a:endParaRPr lang="en-US" sz="2400" b="1"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0" name="Rectangle 9"/>
          <p:cNvSpPr/>
          <p:nvPr/>
        </p:nvSpPr>
        <p:spPr>
          <a:xfrm>
            <a:off x="8717280" y="4617502"/>
            <a:ext cx="3006290" cy="2031325"/>
          </a:xfrm>
          <a:prstGeom prst="rect">
            <a:avLst/>
          </a:prstGeom>
        </p:spPr>
        <p:txBody>
          <a:bodyPr wrap="square">
            <a:spAutoFit/>
          </a:bodyPr>
          <a:lstStyle/>
          <a:p>
            <a:pPr algn="just"/>
            <a:r>
              <a:rPr lang="en-US" dirty="0">
                <a:solidFill>
                  <a:srgbClr val="040C28"/>
                </a:solidFill>
                <a:latin typeface="Times New Roman" panose="02020603050405020304" pitchFamily="18" charset="0"/>
                <a:cs typeface="Times New Roman" panose="02020603050405020304" pitchFamily="18" charset="0"/>
              </a:rPr>
              <a:t>Efficiency means doing more with less (or the same) financial, physical and human resources.</a:t>
            </a:r>
            <a:r>
              <a:rPr lang="en-US" dirty="0">
                <a:solidFill>
                  <a:srgbClr val="4D5156"/>
                </a:solidFill>
                <a:latin typeface="Times New Roman" panose="02020603050405020304" pitchFamily="18" charset="0"/>
                <a:cs typeface="Times New Roman" panose="02020603050405020304" pitchFamily="18" charset="0"/>
              </a:rPr>
              <a:t> </a:t>
            </a:r>
            <a:r>
              <a:rPr lang="en-US" dirty="0">
                <a:solidFill>
                  <a:srgbClr val="040C28"/>
                </a:solidFill>
                <a:latin typeface="Times New Roman" panose="02020603050405020304" pitchFamily="18" charset="0"/>
                <a:cs typeface="Times New Roman" panose="02020603050405020304" pitchFamily="18" charset="0"/>
              </a:rPr>
              <a:t>It's maximizing output.</a:t>
            </a:r>
            <a:r>
              <a:rPr lang="en-US" dirty="0">
                <a:solidFill>
                  <a:srgbClr val="4D5156"/>
                </a:solidFill>
                <a:latin typeface="Times New Roman" panose="02020603050405020304" pitchFamily="18" charset="0"/>
                <a:cs typeface="Times New Roman" panose="02020603050405020304" pitchFamily="18" charset="0"/>
              </a:rPr>
              <a:t> </a:t>
            </a:r>
            <a:r>
              <a:rPr lang="en-US" dirty="0">
                <a:solidFill>
                  <a:srgbClr val="040C28"/>
                </a:solidFill>
                <a:latin typeface="Times New Roman" panose="02020603050405020304" pitchFamily="18" charset="0"/>
                <a:cs typeface="Times New Roman" panose="02020603050405020304" pitchFamily="18" charset="0"/>
              </a:rPr>
              <a:t>Effectiveness is the quality that those resources deliver</a:t>
            </a:r>
            <a:r>
              <a:rPr lang="en-US" dirty="0">
                <a:solidFill>
                  <a:srgbClr val="4D5156"/>
                </a:solidFill>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4"/>
          <a:stretch>
            <a:fillRect/>
          </a:stretch>
        </p:blipFill>
        <p:spPr>
          <a:xfrm>
            <a:off x="6944248" y="4681496"/>
            <a:ext cx="1929837" cy="1871703"/>
          </a:xfrm>
          <a:prstGeom prst="rect">
            <a:avLst/>
          </a:prstGeom>
        </p:spPr>
      </p:pic>
    </p:spTree>
    <p:extLst>
      <p:ext uri="{BB962C8B-B14F-4D97-AF65-F5344CB8AC3E}">
        <p14:creationId xmlns:p14="http://schemas.microsoft.com/office/powerpoint/2010/main" val="1520784841"/>
      </p:ext>
    </p:extLst>
  </p:cSld>
  <p:clrMapOvr>
    <a:masterClrMapping/>
  </p:clrMapOvr>
  <p:transition spd="slow">
    <p:comb/>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AC2650A-C51A-9ACB-723B-68D89C868D01}"/>
              </a:ext>
            </a:extLst>
          </p:cNvPr>
          <p:cNvSpPr/>
          <p:nvPr/>
        </p:nvSpPr>
        <p:spPr>
          <a:xfrm>
            <a:off x="425456" y="1305120"/>
            <a:ext cx="5090160" cy="5373779"/>
          </a:xfrm>
          <a:prstGeom prst="rect">
            <a:avLst/>
          </a:prstGeom>
        </p:spPr>
        <p:txBody>
          <a:bodyPr wrap="square">
            <a:spAutoFit/>
          </a:bodyPr>
          <a:lstStyle/>
          <a:p>
            <a:pPr fontAlgn="base"/>
            <a:r>
              <a:rPr lang="en-US" b="1" dirty="0">
                <a:solidFill>
                  <a:srgbClr val="333333"/>
                </a:solidFill>
                <a:latin typeface="Poppins"/>
              </a:rPr>
              <a:t>Broad and Targeted </a:t>
            </a:r>
            <a:r>
              <a:rPr lang="en-US" b="1" dirty="0" smtClean="0">
                <a:solidFill>
                  <a:srgbClr val="333333"/>
                </a:solidFill>
                <a:latin typeface="Poppins"/>
              </a:rPr>
              <a:t>Reach</a:t>
            </a:r>
          </a:p>
          <a:p>
            <a:pPr fontAlgn="base"/>
            <a:endParaRPr lang="en-US" b="1" dirty="0">
              <a:solidFill>
                <a:srgbClr val="333333"/>
              </a:solidFill>
              <a:latin typeface="Poppins"/>
            </a:endParaRPr>
          </a:p>
          <a:p>
            <a:pPr algn="just" fontAlgn="base"/>
            <a:r>
              <a:rPr lang="en-US" dirty="0">
                <a:solidFill>
                  <a:srgbClr val="0A0A0A"/>
                </a:solidFill>
                <a:latin typeface="Lato"/>
              </a:rPr>
              <a:t>With billions of users on social media platforms like Facebook, YouTube, and LinkedIn, your reach is primarily limited by your budget. Many of these social media platforms also allow you to target your ads to specific audiences e.g. by demographics, and interests, and </a:t>
            </a:r>
            <a:r>
              <a:rPr lang="en-US" dirty="0" smtClean="0">
                <a:solidFill>
                  <a:srgbClr val="0A0A0A"/>
                </a:solidFill>
                <a:latin typeface="Lato"/>
              </a:rPr>
              <a:t>behavioral </a:t>
            </a:r>
            <a:r>
              <a:rPr lang="en-US" dirty="0">
                <a:solidFill>
                  <a:srgbClr val="0A0A0A"/>
                </a:solidFill>
                <a:latin typeface="Lato"/>
              </a:rPr>
              <a:t>patterns e.g. retargeting.</a:t>
            </a:r>
          </a:p>
          <a:p>
            <a:pPr algn="just" fontAlgn="base"/>
            <a:r>
              <a:rPr lang="en-US" dirty="0">
                <a:solidFill>
                  <a:srgbClr val="0A0A0A"/>
                </a:solidFill>
                <a:latin typeface="Lato"/>
              </a:rPr>
              <a:t>Retargeting is a form of marketing that enables you to show relevant ads to users who have visited certain pages of your website. For example, if a user visited an online shop selling groceries and navigated to a product page selling apples, the grocery shop could target the user with ads related to apples after the user leaves the site and browses other websites, social media platforms, and mobile apps.</a:t>
            </a:r>
          </a:p>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5" name="Rectangle 4"/>
          <p:cNvSpPr/>
          <p:nvPr/>
        </p:nvSpPr>
        <p:spPr>
          <a:xfrm>
            <a:off x="8540683" y="5345829"/>
            <a:ext cx="3501294" cy="1569660"/>
          </a:xfrm>
          <a:prstGeom prst="rect">
            <a:avLst/>
          </a:prstGeom>
          <a:solidFill>
            <a:schemeClr val="bg1"/>
          </a:solidFill>
        </p:spPr>
        <p:txBody>
          <a:bodyPr wrap="square">
            <a:spAutoFit/>
          </a:bodyPr>
          <a:lstStyle/>
          <a:p>
            <a:r>
              <a:rPr lang="en-US" sz="1600" b="1" dirty="0">
                <a:solidFill>
                  <a:srgbClr val="000000"/>
                </a:solidFill>
                <a:latin typeface="Times New Roman" panose="02020603050405020304" pitchFamily="18" charset="0"/>
                <a:cs typeface="Times New Roman" panose="02020603050405020304" pitchFamily="18" charset="0"/>
              </a:rPr>
              <a:t>What is a broad marketing strategy?</a:t>
            </a:r>
          </a:p>
          <a:p>
            <a:r>
              <a:rPr lang="en-US" sz="1600" dirty="0">
                <a:solidFill>
                  <a:srgbClr val="333333"/>
                </a:solidFill>
                <a:latin typeface="Times New Roman" panose="02020603050405020304" pitchFamily="18" charset="0"/>
                <a:cs typeface="Times New Roman" panose="02020603050405020304" pitchFamily="18" charset="0"/>
              </a:rPr>
              <a:t>The idea of a broad strategy implies that the advertising message will be seen by all people on a particular channel (TV, radio, webpage, billboard), irrespective of their targeting characteristics.</a:t>
            </a:r>
            <a:endParaRPr lang="en-US" sz="1600" b="0" i="0" dirty="0">
              <a:solidFill>
                <a:srgbClr val="333333"/>
              </a:solidFill>
              <a:effectLst/>
              <a:latin typeface="Times New Roman" panose="02020603050405020304" pitchFamily="18" charset="0"/>
              <a:cs typeface="Times New Roman" panose="02020603050405020304" pitchFamily="18" charset="0"/>
            </a:endParaRPr>
          </a:p>
        </p:txBody>
      </p:sp>
      <p:sp>
        <p:nvSpPr>
          <p:cNvPr id="9" name="Rectangle 8"/>
          <p:cNvSpPr/>
          <p:nvPr/>
        </p:nvSpPr>
        <p:spPr>
          <a:xfrm>
            <a:off x="8540683" y="884121"/>
            <a:ext cx="3359217" cy="4124206"/>
          </a:xfrm>
          <a:prstGeom prst="rect">
            <a:avLst/>
          </a:prstGeom>
          <a:solidFill>
            <a:schemeClr val="bg1"/>
          </a:solidFill>
        </p:spPr>
        <p:txBody>
          <a:bodyPr wrap="square">
            <a:spAutoFit/>
          </a:bodyPr>
          <a:lstStyle/>
          <a:p>
            <a:r>
              <a:rPr lang="en-US" sz="1400" b="1" dirty="0">
                <a:solidFill>
                  <a:srgbClr val="000000"/>
                </a:solidFill>
                <a:latin typeface="Montserrat" panose="00000500000000000000" pitchFamily="2" charset="0"/>
              </a:rPr>
              <a:t>What is a narrow marketing strategy?</a:t>
            </a:r>
          </a:p>
          <a:p>
            <a:r>
              <a:rPr lang="en-US" dirty="0">
                <a:solidFill>
                  <a:srgbClr val="333333"/>
                </a:solidFill>
                <a:latin typeface="Montserrat" panose="00000500000000000000" pitchFamily="2" charset="0"/>
              </a:rPr>
              <a:t>The idea of narrow marketing wraps around catering the promo message to a particular niche of customers. The main benefit of this approach is that a company can significantly eliminate the spending for serving a campaign by focusing on smaller audiences who are more likely to convert.</a:t>
            </a:r>
            <a:endParaRPr lang="en-US" b="0" i="0" dirty="0">
              <a:solidFill>
                <a:srgbClr val="333333"/>
              </a:solidFill>
              <a:effectLst/>
              <a:latin typeface="Montserrat" panose="00000500000000000000" pitchFamily="2" charset="0"/>
            </a:endParaRPr>
          </a:p>
        </p:txBody>
      </p:sp>
      <p:pic>
        <p:nvPicPr>
          <p:cNvPr id="7" name="Picture 6"/>
          <p:cNvPicPr>
            <a:picLocks noChangeAspect="1"/>
          </p:cNvPicPr>
          <p:nvPr/>
        </p:nvPicPr>
        <p:blipFill>
          <a:blip r:embed="rId3"/>
          <a:stretch>
            <a:fillRect/>
          </a:stretch>
        </p:blipFill>
        <p:spPr>
          <a:xfrm>
            <a:off x="5163790" y="1155869"/>
            <a:ext cx="3728720" cy="4803360"/>
          </a:xfrm>
          <a:prstGeom prst="rect">
            <a:avLst/>
          </a:prstGeom>
        </p:spPr>
      </p:pic>
    </p:spTree>
    <p:extLst>
      <p:ext uri="{BB962C8B-B14F-4D97-AF65-F5344CB8AC3E}">
        <p14:creationId xmlns:p14="http://schemas.microsoft.com/office/powerpoint/2010/main" val="1031018168"/>
      </p:ext>
    </p:extLst>
  </p:cSld>
  <p:clrMapOvr>
    <a:masterClrMapping/>
  </p:clrMapOvr>
  <p:transition spd="slow">
    <p:comb/>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57505" y="1129360"/>
            <a:ext cx="6586743" cy="5448300"/>
          </a:xfrm>
          <a:prstGeom prst="rect">
            <a:avLst/>
          </a:prstGeom>
        </p:spPr>
      </p:pic>
      <p:sp>
        <p:nvSpPr>
          <p:cNvPr id="7" name="Rectangle 6">
            <a:extLst>
              <a:ext uri="{FF2B5EF4-FFF2-40B4-BE49-F238E27FC236}">
                <a16:creationId xmlns:a16="http://schemas.microsoft.com/office/drawing/2014/main" id="{2E6BEE59-229C-AF4C-8168-45DB84D103B6}"/>
              </a:ext>
            </a:extLst>
          </p:cNvPr>
          <p:cNvSpPr/>
          <p:nvPr/>
        </p:nvSpPr>
        <p:spPr>
          <a:xfrm>
            <a:off x="7086144" y="3438949"/>
            <a:ext cx="5034736" cy="2086725"/>
          </a:xfrm>
          <a:prstGeom prst="rect">
            <a:avLst/>
          </a:prstGeom>
        </p:spPr>
        <p:txBody>
          <a:bodyPr wrap="square">
            <a:spAutoFit/>
          </a:bodyPr>
          <a:lstStyle/>
          <a:p>
            <a:pPr>
              <a:lnSpc>
                <a:spcPct val="120000"/>
              </a:lnSpc>
            </a:pPr>
            <a:r>
              <a:rPr lang="en-US" b="1" dirty="0">
                <a:solidFill>
                  <a:schemeClr val="accent1">
                    <a:lumMod val="75000"/>
                  </a:schemeClr>
                </a:solidFill>
                <a:latin typeface="Times New Roman" panose="02020603050405020304" pitchFamily="18" charset="0"/>
                <a:cs typeface="Times New Roman" panose="02020603050405020304" pitchFamily="18" charset="0"/>
              </a:rPr>
              <a:t>There are 3 Pillars in Digital Marketing</a:t>
            </a:r>
            <a:r>
              <a:rPr lang="en-US" b="1" dirty="0" smtClean="0">
                <a:solidFill>
                  <a:schemeClr val="accent1">
                    <a:lumMod val="75000"/>
                  </a:schemeClr>
                </a:solidFill>
                <a:latin typeface="Times New Roman" panose="02020603050405020304" pitchFamily="18" charset="0"/>
                <a:cs typeface="Times New Roman" panose="02020603050405020304" pitchFamily="18" charset="0"/>
              </a:rPr>
              <a:t>.</a:t>
            </a:r>
          </a:p>
          <a:p>
            <a:pPr>
              <a:lnSpc>
                <a:spcPct val="120000"/>
              </a:lnSpc>
            </a:pPr>
            <a:r>
              <a:rPr lang="en-US" b="1" dirty="0" smtClean="0">
                <a:solidFill>
                  <a:schemeClr val="accent1">
                    <a:lumMod val="75000"/>
                  </a:schemeClr>
                </a:solidFill>
                <a:latin typeface="Times New Roman" panose="02020603050405020304" pitchFamily="18" charset="0"/>
                <a:cs typeface="Times New Roman" panose="02020603050405020304" pitchFamily="18" charset="0"/>
              </a:rPr>
              <a:t> </a:t>
            </a:r>
            <a:r>
              <a:rPr lang="en-US" b="1" dirty="0">
                <a:solidFill>
                  <a:schemeClr val="accent1">
                    <a:lumMod val="75000"/>
                  </a:schemeClr>
                </a:solidFill>
                <a:latin typeface="Times New Roman" panose="02020603050405020304" pitchFamily="18" charset="0"/>
                <a:cs typeface="Times New Roman" panose="02020603050405020304" pitchFamily="18" charset="0"/>
              </a:rPr>
              <a:t>They are:</a:t>
            </a:r>
          </a:p>
          <a:p>
            <a:pPr>
              <a:lnSpc>
                <a:spcPct val="120000"/>
              </a:lnSpc>
            </a:pPr>
            <a:endParaRPr lang="en-US" b="1" dirty="0">
              <a:solidFill>
                <a:schemeClr val="accent1">
                  <a:lumMod val="75000"/>
                </a:schemeClr>
              </a:solidFill>
              <a:latin typeface="Times New Roman" panose="02020603050405020304" pitchFamily="18" charset="0"/>
              <a:cs typeface="Times New Roman" panose="02020603050405020304" pitchFamily="18" charset="0"/>
            </a:endParaRPr>
          </a:p>
          <a:p>
            <a:pPr marL="285750" indent="-285750">
              <a:lnSpc>
                <a:spcPct val="120000"/>
              </a:lnSpc>
              <a:buFont typeface="Wingdings" panose="05000000000000000000" pitchFamily="2" charset="2"/>
              <a:buChar char="Ø"/>
            </a:pPr>
            <a:r>
              <a:rPr lang="en-US" b="1" dirty="0">
                <a:solidFill>
                  <a:schemeClr val="accent1">
                    <a:lumMod val="75000"/>
                  </a:schemeClr>
                </a:solidFill>
                <a:latin typeface="Times New Roman" panose="02020603050405020304" pitchFamily="18" charset="0"/>
                <a:cs typeface="Times New Roman" panose="02020603050405020304" pitchFamily="18" charset="0"/>
              </a:rPr>
              <a:t>User-Journey</a:t>
            </a:r>
          </a:p>
          <a:p>
            <a:pPr marL="285750" indent="-285750">
              <a:lnSpc>
                <a:spcPct val="120000"/>
              </a:lnSpc>
              <a:buFont typeface="Wingdings" panose="05000000000000000000" pitchFamily="2" charset="2"/>
              <a:buChar char="Ø"/>
            </a:pPr>
            <a:r>
              <a:rPr lang="en-US" b="1" dirty="0">
                <a:solidFill>
                  <a:schemeClr val="accent1">
                    <a:lumMod val="75000"/>
                  </a:schemeClr>
                </a:solidFill>
                <a:latin typeface="Times New Roman" panose="02020603050405020304" pitchFamily="18" charset="0"/>
                <a:cs typeface="Times New Roman" panose="02020603050405020304" pitchFamily="18" charset="0"/>
              </a:rPr>
              <a:t>Digital Channels</a:t>
            </a:r>
          </a:p>
          <a:p>
            <a:pPr marL="285750" indent="-285750">
              <a:lnSpc>
                <a:spcPct val="120000"/>
              </a:lnSpc>
              <a:buFont typeface="Wingdings" panose="05000000000000000000" pitchFamily="2" charset="2"/>
              <a:buChar char="Ø"/>
            </a:pPr>
            <a:r>
              <a:rPr lang="en-US" b="1" dirty="0">
                <a:solidFill>
                  <a:schemeClr val="accent1">
                    <a:lumMod val="75000"/>
                  </a:schemeClr>
                </a:solidFill>
                <a:latin typeface="Times New Roman" panose="02020603050405020304" pitchFamily="18" charset="0"/>
                <a:cs typeface="Times New Roman" panose="02020603050405020304" pitchFamily="18" charset="0"/>
              </a:rPr>
              <a:t>Creative and Content</a:t>
            </a:r>
          </a:p>
        </p:txBody>
      </p:sp>
      <p:sp>
        <p:nvSpPr>
          <p:cNvPr id="17" name="TextBox 16">
            <a:extLst>
              <a:ext uri="{FF2B5EF4-FFF2-40B4-BE49-F238E27FC236}">
                <a16:creationId xmlns:a16="http://schemas.microsoft.com/office/drawing/2014/main" id="{954B34D3-F436-A1EE-53D3-534D66D793CE}"/>
              </a:ext>
            </a:extLst>
          </p:cNvPr>
          <p:cNvSpPr txBox="1"/>
          <p:nvPr/>
        </p:nvSpPr>
        <p:spPr>
          <a:xfrm>
            <a:off x="7086144" y="2511027"/>
            <a:ext cx="4113898" cy="461665"/>
          </a:xfrm>
          <a:prstGeom prst="rect">
            <a:avLst/>
          </a:prstGeom>
          <a:solidFill>
            <a:schemeClr val="accent1">
              <a:lumMod val="20000"/>
              <a:lumOff val="80000"/>
            </a:schemeClr>
          </a:solidFill>
        </p:spPr>
        <p:txBody>
          <a:bodyPr wrap="square" rtlCol="0">
            <a:spAutoFit/>
          </a:bodyPr>
          <a:lstStyle/>
          <a:p>
            <a:r>
              <a:rPr lang="en-US" sz="2400" b="1" dirty="0">
                <a:solidFill>
                  <a:schemeClr val="accent1">
                    <a:lumMod val="50000"/>
                  </a:schemeClr>
                </a:solidFill>
                <a:latin typeface="Times New Roman" panose="02020603050405020304" pitchFamily="18" charset="0"/>
                <a:cs typeface="Times New Roman" panose="02020603050405020304" pitchFamily="18" charset="0"/>
              </a:rPr>
              <a:t>3 Pillars of Digital Marketing</a:t>
            </a:r>
          </a:p>
        </p:txBody>
      </p:sp>
      <p:sp>
        <p:nvSpPr>
          <p:cNvPr id="18" name="Rectangle 17">
            <a:extLst>
              <a:ext uri="{FF2B5EF4-FFF2-40B4-BE49-F238E27FC236}">
                <a16:creationId xmlns:a16="http://schemas.microsoft.com/office/drawing/2014/main" id="{9BFC32B8-BDEE-2CBC-DFF5-CD482608568C}"/>
              </a:ext>
            </a:extLst>
          </p:cNvPr>
          <p:cNvSpPr/>
          <p:nvPr/>
        </p:nvSpPr>
        <p:spPr>
          <a:xfrm>
            <a:off x="6236826" y="66164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6236826" y="768126"/>
            <a:ext cx="1091009" cy="707886"/>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Chapter 04</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380146176"/>
      </p:ext>
    </p:extLst>
  </p:cSld>
  <p:clrMapOvr>
    <a:masterClrMapping/>
  </p:clrMapOvr>
  <p:transition spd="slow">
    <p:comb/>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055114" y="2167431"/>
            <a:ext cx="7632608" cy="3619500"/>
          </a:xfrm>
          <a:prstGeom prst="rect">
            <a:avLst/>
          </a:prstGeom>
        </p:spPr>
      </p:pic>
      <p:sp>
        <p:nvSpPr>
          <p:cNvPr id="7" name="Rectangle 6">
            <a:extLst>
              <a:ext uri="{FF2B5EF4-FFF2-40B4-BE49-F238E27FC236}">
                <a16:creationId xmlns:a16="http://schemas.microsoft.com/office/drawing/2014/main" id="{2E6BEE59-229C-AF4C-8168-45DB84D103B6}"/>
              </a:ext>
            </a:extLst>
          </p:cNvPr>
          <p:cNvSpPr/>
          <p:nvPr/>
        </p:nvSpPr>
        <p:spPr>
          <a:xfrm>
            <a:off x="355599" y="1749268"/>
            <a:ext cx="3240533" cy="4716932"/>
          </a:xfrm>
          <a:prstGeom prst="rect">
            <a:avLst/>
          </a:prstGeom>
        </p:spPr>
        <p:txBody>
          <a:bodyPr wrap="square">
            <a:spAutoFit/>
          </a:bodyPr>
          <a:lstStyle/>
          <a:p>
            <a:pPr algn="just">
              <a:lnSpc>
                <a:spcPct val="120000"/>
              </a:lnSpc>
            </a:pPr>
            <a:r>
              <a:rPr lang="en-US" b="1" dirty="0">
                <a:latin typeface="Times New Roman" panose="02020603050405020304" pitchFamily="18" charset="0"/>
                <a:cs typeface="Times New Roman" panose="02020603050405020304" pitchFamily="18" charset="0"/>
              </a:rPr>
              <a:t>The first pillar of digital marketing is the user journey.</a:t>
            </a:r>
          </a:p>
          <a:p>
            <a:pPr algn="just">
              <a:lnSpc>
                <a:spcPct val="120000"/>
              </a:lnSpc>
            </a:pPr>
            <a:endParaRPr lang="en-US" dirty="0">
              <a:latin typeface="Times New Roman" panose="02020603050405020304" pitchFamily="18" charset="0"/>
              <a:cs typeface="Times New Roman" panose="02020603050405020304" pitchFamily="18" charset="0"/>
            </a:endParaRPr>
          </a:p>
          <a:p>
            <a:pPr algn="just">
              <a:lnSpc>
                <a:spcPct val="120000"/>
              </a:lnSpc>
            </a:pPr>
            <a:r>
              <a:rPr lang="en-US" dirty="0">
                <a:latin typeface="Times New Roman" panose="02020603050405020304" pitchFamily="18" charset="0"/>
                <a:cs typeface="Times New Roman" panose="02020603050405020304" pitchFamily="18" charset="0"/>
              </a:rPr>
              <a:t>The user journey is a customer’s encounter and interaction with your brand across all channels digital and non-digital which shape his emotions and perceptions about your brand.</a:t>
            </a:r>
          </a:p>
          <a:p>
            <a:pPr algn="just">
              <a:lnSpc>
                <a:spcPct val="120000"/>
              </a:lnSpc>
            </a:pPr>
            <a:endParaRPr lang="en-US" dirty="0">
              <a:latin typeface="Times New Roman" panose="02020603050405020304" pitchFamily="18" charset="0"/>
              <a:cs typeface="Times New Roman" panose="02020603050405020304" pitchFamily="18" charset="0"/>
            </a:endParaRPr>
          </a:p>
          <a:p>
            <a:pPr algn="just">
              <a:lnSpc>
                <a:spcPct val="120000"/>
              </a:lnSpc>
            </a:pPr>
            <a:r>
              <a:rPr lang="en-US" dirty="0">
                <a:latin typeface="Times New Roman" panose="02020603050405020304" pitchFamily="18" charset="0"/>
                <a:cs typeface="Times New Roman" panose="02020603050405020304" pitchFamily="18" charset="0"/>
              </a:rPr>
              <a:t>It typically starts from the awareness stage and ends at the purchase or advocacy (loyalty) stage:</a:t>
            </a:r>
          </a:p>
        </p:txBody>
      </p:sp>
      <p:sp>
        <p:nvSpPr>
          <p:cNvPr id="17" name="TextBox 16">
            <a:extLst>
              <a:ext uri="{FF2B5EF4-FFF2-40B4-BE49-F238E27FC236}">
                <a16:creationId xmlns:a16="http://schemas.microsoft.com/office/drawing/2014/main" id="{954B34D3-F436-A1EE-53D3-534D66D793CE}"/>
              </a:ext>
            </a:extLst>
          </p:cNvPr>
          <p:cNvSpPr txBox="1"/>
          <p:nvPr/>
        </p:nvSpPr>
        <p:spPr>
          <a:xfrm>
            <a:off x="7573824" y="891236"/>
            <a:ext cx="4113898" cy="461665"/>
          </a:xfrm>
          <a:prstGeom prst="rect">
            <a:avLst/>
          </a:prstGeom>
          <a:noFill/>
        </p:spPr>
        <p:txBody>
          <a:bodyPr wrap="square" rtlCol="0">
            <a:spAutoFit/>
          </a:bodyPr>
          <a:lstStyle/>
          <a:p>
            <a:r>
              <a:rPr lang="en-US" sz="2400" b="1" dirty="0">
                <a:solidFill>
                  <a:srgbClr val="00B0F0"/>
                </a:solidFill>
                <a:latin typeface="Times New Roman" panose="02020603050405020304" pitchFamily="18" charset="0"/>
                <a:cs typeface="Times New Roman" panose="02020603050405020304" pitchFamily="18" charset="0"/>
              </a:rPr>
              <a:t>3 Pillars of Digital Marketing</a:t>
            </a:r>
          </a:p>
        </p:txBody>
      </p:sp>
      <p:sp>
        <p:nvSpPr>
          <p:cNvPr id="18" name="Rectangle 17">
            <a:extLst>
              <a:ext uri="{FF2B5EF4-FFF2-40B4-BE49-F238E27FC236}">
                <a16:creationId xmlns:a16="http://schemas.microsoft.com/office/drawing/2014/main" id="{9BFC32B8-BDEE-2CBC-DFF5-CD482608568C}"/>
              </a:ext>
            </a:extLst>
          </p:cNvPr>
          <p:cNvSpPr/>
          <p:nvPr/>
        </p:nvSpPr>
        <p:spPr>
          <a:xfrm>
            <a:off x="3662839" y="5292705"/>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3712634" y="5432988"/>
            <a:ext cx="1091009" cy="707886"/>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Chapter 04</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713138682"/>
      </p:ext>
    </p:extLst>
  </p:cSld>
  <p:clrMapOvr>
    <a:masterClrMapping/>
  </p:clrMapOvr>
  <p:transition spd="slow">
    <p:comb/>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E6BEE59-229C-AF4C-8168-45DB84D103B6}"/>
              </a:ext>
            </a:extLst>
          </p:cNvPr>
          <p:cNvSpPr/>
          <p:nvPr/>
        </p:nvSpPr>
        <p:spPr>
          <a:xfrm>
            <a:off x="8212327" y="1023259"/>
            <a:ext cx="2970786" cy="5410712"/>
          </a:xfrm>
          <a:prstGeom prst="rect">
            <a:avLst/>
          </a:prstGeom>
          <a:noFill/>
        </p:spPr>
        <p:txBody>
          <a:bodyPr wrap="square">
            <a:spAutoFit/>
          </a:bodyPr>
          <a:lstStyle/>
          <a:p>
            <a:pPr>
              <a:lnSpc>
                <a:spcPct val="120000"/>
              </a:lnSpc>
            </a:pPr>
            <a:r>
              <a:rPr lang="en-US" b="1" dirty="0">
                <a:solidFill>
                  <a:srgbClr val="002060"/>
                </a:solidFill>
                <a:latin typeface="Times New Roman" panose="02020603050405020304" pitchFamily="18" charset="0"/>
                <a:cs typeface="Times New Roman" panose="02020603050405020304" pitchFamily="18" charset="0"/>
              </a:rPr>
              <a:t>A customer typically interacts with your creatives or content on various digital channels (social media, search, display ads) and lands onto your website.</a:t>
            </a:r>
          </a:p>
          <a:p>
            <a:pPr>
              <a:lnSpc>
                <a:spcPct val="120000"/>
              </a:lnSpc>
            </a:pPr>
            <a:endParaRPr lang="en-US" b="1" dirty="0">
              <a:solidFill>
                <a:srgbClr val="002060"/>
              </a:solidFill>
              <a:latin typeface="Times New Roman" panose="02020603050405020304" pitchFamily="18" charset="0"/>
              <a:cs typeface="Times New Roman" panose="02020603050405020304" pitchFamily="18" charset="0"/>
            </a:endParaRPr>
          </a:p>
          <a:p>
            <a:pPr>
              <a:lnSpc>
                <a:spcPct val="120000"/>
              </a:lnSpc>
            </a:pPr>
            <a:r>
              <a:rPr lang="en-US" b="1" dirty="0">
                <a:solidFill>
                  <a:srgbClr val="002060"/>
                </a:solidFill>
                <a:latin typeface="Times New Roman" panose="02020603050405020304" pitchFamily="18" charset="0"/>
                <a:cs typeface="Times New Roman" panose="02020603050405020304" pitchFamily="18" charset="0"/>
              </a:rPr>
              <a:t>When he browses through your website or mobile app, your goal is to encourage him to take important actions which are referred to as conversions, such as filling in a contact form or adding a product to a shopping cart.</a:t>
            </a: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9" name="Rectangle 8"/>
          <p:cNvSpPr/>
          <p:nvPr/>
        </p:nvSpPr>
        <p:spPr>
          <a:xfrm>
            <a:off x="359683" y="4499830"/>
            <a:ext cx="6752317" cy="2031325"/>
          </a:xfrm>
          <a:prstGeom prst="rect">
            <a:avLst/>
          </a:prstGeom>
          <a:solidFill>
            <a:schemeClr val="bg1"/>
          </a:solidFill>
        </p:spPr>
        <p:txBody>
          <a:bodyPr wrap="square">
            <a:spAutoFit/>
          </a:bodyPr>
          <a:lstStyle/>
          <a:p>
            <a:pPr algn="just" fontAlgn="base">
              <a:buFont typeface="+mj-lt"/>
              <a:buAutoNum type="arabicPeriod"/>
            </a:pPr>
            <a:r>
              <a:rPr lang="en-US" b="1" dirty="0">
                <a:solidFill>
                  <a:srgbClr val="002060"/>
                </a:solidFill>
                <a:latin typeface="Times New Roman" panose="02020603050405020304" pitchFamily="18" charset="0"/>
                <a:cs typeface="Times New Roman" panose="02020603050405020304" pitchFamily="18" charset="0"/>
              </a:rPr>
              <a:t>Awareness: The customer is first aware of the brand.</a:t>
            </a:r>
          </a:p>
          <a:p>
            <a:pPr algn="just" fontAlgn="base">
              <a:buFont typeface="+mj-lt"/>
              <a:buAutoNum type="arabicPeriod"/>
            </a:pPr>
            <a:r>
              <a:rPr lang="en-US" b="1" dirty="0">
                <a:solidFill>
                  <a:srgbClr val="002060"/>
                </a:solidFill>
                <a:latin typeface="Times New Roman" panose="02020603050405020304" pitchFamily="18" charset="0"/>
                <a:cs typeface="Times New Roman" panose="02020603050405020304" pitchFamily="18" charset="0"/>
              </a:rPr>
              <a:t>Consideration (interest/evaluation): The customer needs to evaluate his decision and consider other brands.</a:t>
            </a:r>
          </a:p>
          <a:p>
            <a:pPr algn="just" fontAlgn="base">
              <a:buFont typeface="+mj-lt"/>
              <a:buAutoNum type="arabicPeriod"/>
            </a:pPr>
            <a:r>
              <a:rPr lang="en-US" b="1" dirty="0">
                <a:solidFill>
                  <a:srgbClr val="002060"/>
                </a:solidFill>
                <a:latin typeface="Times New Roman" panose="02020603050405020304" pitchFamily="18" charset="0"/>
                <a:cs typeface="Times New Roman" panose="02020603050405020304" pitchFamily="18" charset="0"/>
              </a:rPr>
              <a:t>Purchase (desire/action): The customer is ready to make a purchase.</a:t>
            </a:r>
          </a:p>
          <a:p>
            <a:pPr algn="just" fontAlgn="base">
              <a:buFont typeface="+mj-lt"/>
              <a:buAutoNum type="arabicPeriod"/>
            </a:pPr>
            <a:r>
              <a:rPr lang="en-US" b="1" dirty="0">
                <a:solidFill>
                  <a:srgbClr val="002060"/>
                </a:solidFill>
                <a:latin typeface="Times New Roman" panose="02020603050405020304" pitchFamily="18" charset="0"/>
                <a:cs typeface="Times New Roman" panose="02020603050405020304" pitchFamily="18" charset="0"/>
              </a:rPr>
              <a:t>Advocacy (loyalty): The customer spreads word of mouth and recommends the brand to his friends</a:t>
            </a:r>
            <a:endParaRPr lang="en-US" b="1" i="0" dirty="0">
              <a:solidFill>
                <a:srgbClr val="002060"/>
              </a:solidFill>
              <a:effectLst/>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359683" y="1257464"/>
            <a:ext cx="6752317" cy="3242366"/>
          </a:xfrm>
          <a:prstGeom prst="rect">
            <a:avLst/>
          </a:prstGeom>
        </p:spPr>
      </p:pic>
    </p:spTree>
    <p:extLst>
      <p:ext uri="{BB962C8B-B14F-4D97-AF65-F5344CB8AC3E}">
        <p14:creationId xmlns:p14="http://schemas.microsoft.com/office/powerpoint/2010/main" val="1396097920"/>
      </p:ext>
    </p:extLst>
  </p:cSld>
  <p:clrMapOvr>
    <a:masterClrMapping/>
  </p:clrMapOvr>
  <p:transition spd="slow">
    <p:comb/>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2" name="Rectangle 1"/>
          <p:cNvSpPr/>
          <p:nvPr/>
        </p:nvSpPr>
        <p:spPr>
          <a:xfrm>
            <a:off x="386080" y="1756579"/>
            <a:ext cx="6096000" cy="4801314"/>
          </a:xfrm>
          <a:prstGeom prst="rect">
            <a:avLst/>
          </a:prstGeom>
        </p:spPr>
        <p:txBody>
          <a:bodyPr>
            <a:spAutoFit/>
          </a:bodyPr>
          <a:lstStyle/>
          <a:p>
            <a:pPr fontAlgn="base"/>
            <a:r>
              <a:rPr lang="en-US" b="1" dirty="0">
                <a:solidFill>
                  <a:srgbClr val="002060"/>
                </a:solidFill>
                <a:latin typeface="Poppins"/>
              </a:rPr>
              <a:t>2. Digital </a:t>
            </a:r>
            <a:r>
              <a:rPr lang="en-US" b="1" dirty="0" smtClean="0">
                <a:solidFill>
                  <a:srgbClr val="002060"/>
                </a:solidFill>
                <a:latin typeface="Poppins"/>
              </a:rPr>
              <a:t>Channels</a:t>
            </a:r>
          </a:p>
          <a:p>
            <a:pPr fontAlgn="base"/>
            <a:endParaRPr lang="en-US" b="1" dirty="0">
              <a:solidFill>
                <a:srgbClr val="002060"/>
              </a:solidFill>
              <a:latin typeface="Poppins"/>
            </a:endParaRPr>
          </a:p>
          <a:p>
            <a:pPr fontAlgn="base"/>
            <a:r>
              <a:rPr lang="en-US" dirty="0">
                <a:solidFill>
                  <a:srgbClr val="002060"/>
                </a:solidFill>
                <a:latin typeface="Lato"/>
              </a:rPr>
              <a:t>The second pillar of digital marketing are digital marketing channels.</a:t>
            </a:r>
          </a:p>
          <a:p>
            <a:pPr fontAlgn="base"/>
            <a:r>
              <a:rPr lang="en-US" dirty="0">
                <a:solidFill>
                  <a:srgbClr val="002060"/>
                </a:solidFill>
                <a:latin typeface="Lato"/>
              </a:rPr>
              <a:t>A marketing channel is a medium </a:t>
            </a:r>
            <a:r>
              <a:rPr lang="en-US" dirty="0" smtClean="0">
                <a:solidFill>
                  <a:srgbClr val="002060"/>
                </a:solidFill>
                <a:latin typeface="Lato"/>
              </a:rPr>
              <a:t>organizations </a:t>
            </a:r>
            <a:r>
              <a:rPr lang="en-US" dirty="0">
                <a:solidFill>
                  <a:srgbClr val="002060"/>
                </a:solidFill>
                <a:latin typeface="Lato"/>
              </a:rPr>
              <a:t>use to communicate or deliver messages to consumers.</a:t>
            </a:r>
          </a:p>
          <a:p>
            <a:pPr fontAlgn="base"/>
            <a:r>
              <a:rPr lang="en-US" dirty="0">
                <a:solidFill>
                  <a:srgbClr val="002060"/>
                </a:solidFill>
                <a:latin typeface="Lato"/>
              </a:rPr>
              <a:t>In digital marketing, digital channels are avenues where your customers come to know about your business and what it has to offer. This is where your traffic (users) come from.</a:t>
            </a:r>
          </a:p>
          <a:p>
            <a:pPr fontAlgn="base"/>
            <a:r>
              <a:rPr lang="en-US" dirty="0">
                <a:solidFill>
                  <a:srgbClr val="002060"/>
                </a:solidFill>
                <a:latin typeface="Lato"/>
              </a:rPr>
              <a:t>Examples of digital marketing channels include:</a:t>
            </a:r>
          </a:p>
          <a:p>
            <a:pPr fontAlgn="base">
              <a:buFont typeface="Arial" panose="020B0604020202020204" pitchFamily="34" charset="0"/>
              <a:buChar char="•"/>
            </a:pPr>
            <a:r>
              <a:rPr lang="en-US" dirty="0">
                <a:solidFill>
                  <a:srgbClr val="002060"/>
                </a:solidFill>
                <a:latin typeface="Lato"/>
              </a:rPr>
              <a:t>Organic Search (e.g. Google)</a:t>
            </a:r>
          </a:p>
          <a:p>
            <a:pPr fontAlgn="base">
              <a:buFont typeface="Arial" panose="020B0604020202020204" pitchFamily="34" charset="0"/>
              <a:buChar char="•"/>
            </a:pPr>
            <a:r>
              <a:rPr lang="en-US" dirty="0">
                <a:solidFill>
                  <a:srgbClr val="002060"/>
                </a:solidFill>
                <a:latin typeface="Lato"/>
              </a:rPr>
              <a:t>Paid Search</a:t>
            </a:r>
          </a:p>
          <a:p>
            <a:pPr fontAlgn="base">
              <a:buFont typeface="Arial" panose="020B0604020202020204" pitchFamily="34" charset="0"/>
              <a:buChar char="•"/>
            </a:pPr>
            <a:r>
              <a:rPr lang="en-US" dirty="0">
                <a:solidFill>
                  <a:srgbClr val="002060"/>
                </a:solidFill>
                <a:latin typeface="Lato"/>
              </a:rPr>
              <a:t>Display</a:t>
            </a:r>
          </a:p>
          <a:p>
            <a:pPr fontAlgn="base">
              <a:buFont typeface="Arial" panose="020B0604020202020204" pitchFamily="34" charset="0"/>
              <a:buChar char="•"/>
            </a:pPr>
            <a:r>
              <a:rPr lang="en-US" dirty="0">
                <a:solidFill>
                  <a:srgbClr val="002060"/>
                </a:solidFill>
                <a:latin typeface="Lato"/>
              </a:rPr>
              <a:t>Email</a:t>
            </a:r>
          </a:p>
          <a:p>
            <a:pPr fontAlgn="base">
              <a:buFont typeface="Arial" panose="020B0604020202020204" pitchFamily="34" charset="0"/>
              <a:buChar char="•"/>
            </a:pPr>
            <a:r>
              <a:rPr lang="en-US" dirty="0">
                <a:solidFill>
                  <a:srgbClr val="002060"/>
                </a:solidFill>
                <a:latin typeface="Lato"/>
              </a:rPr>
              <a:t>Social Media</a:t>
            </a:r>
          </a:p>
          <a:p>
            <a:pPr fontAlgn="base">
              <a:buFont typeface="Arial" panose="020B0604020202020204" pitchFamily="34" charset="0"/>
              <a:buChar char="•"/>
            </a:pPr>
            <a:r>
              <a:rPr lang="en-US" dirty="0">
                <a:solidFill>
                  <a:srgbClr val="002060"/>
                </a:solidFill>
                <a:latin typeface="Lato"/>
              </a:rPr>
              <a:t>Referral (e.g. Traffic through other websites)</a:t>
            </a:r>
            <a:endParaRPr lang="en-US" b="0" i="0" dirty="0">
              <a:solidFill>
                <a:srgbClr val="002060"/>
              </a:solidFill>
              <a:effectLst/>
              <a:latin typeface="Lato"/>
            </a:endParaRPr>
          </a:p>
        </p:txBody>
      </p:sp>
      <p:pic>
        <p:nvPicPr>
          <p:cNvPr id="5" name="Picture 4"/>
          <p:cNvPicPr>
            <a:picLocks noChangeAspect="1"/>
          </p:cNvPicPr>
          <p:nvPr/>
        </p:nvPicPr>
        <p:blipFill>
          <a:blip r:embed="rId3"/>
          <a:stretch>
            <a:fillRect/>
          </a:stretch>
        </p:blipFill>
        <p:spPr>
          <a:xfrm>
            <a:off x="6156960" y="0"/>
            <a:ext cx="6035040" cy="6857999"/>
          </a:xfrm>
          <a:prstGeom prst="rect">
            <a:avLst/>
          </a:prstGeom>
        </p:spPr>
      </p:pic>
    </p:spTree>
    <p:extLst>
      <p:ext uri="{BB962C8B-B14F-4D97-AF65-F5344CB8AC3E}">
        <p14:creationId xmlns:p14="http://schemas.microsoft.com/office/powerpoint/2010/main" val="313903758"/>
      </p:ext>
    </p:extLst>
  </p:cSld>
  <p:clrMapOvr>
    <a:masterClrMapping/>
  </p:clrMapOvr>
  <p:transition spd="slow">
    <p:comb/>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E6BEE59-229C-AF4C-8168-45DB84D103B6}"/>
              </a:ext>
            </a:extLst>
          </p:cNvPr>
          <p:cNvSpPr/>
          <p:nvPr/>
        </p:nvSpPr>
        <p:spPr>
          <a:xfrm>
            <a:off x="8064621" y="870556"/>
            <a:ext cx="3539746" cy="1839093"/>
          </a:xfrm>
          <a:prstGeom prst="rect">
            <a:avLst/>
          </a:prstGeom>
          <a:solidFill>
            <a:schemeClr val="accent5">
              <a:lumMod val="20000"/>
              <a:lumOff val="80000"/>
            </a:schemeClr>
          </a:solidFill>
        </p:spPr>
        <p:txBody>
          <a:bodyPr wrap="square">
            <a:spAutoFit/>
          </a:bodyPr>
          <a:lstStyle/>
          <a:p>
            <a:pPr algn="just">
              <a:lnSpc>
                <a:spcPct val="120000"/>
              </a:lnSpc>
            </a:pPr>
            <a:r>
              <a:rPr lang="en-US" sz="1600" b="1" dirty="0">
                <a:solidFill>
                  <a:schemeClr val="accent1">
                    <a:lumMod val="50000"/>
                  </a:schemeClr>
                </a:solidFill>
                <a:latin typeface="Lato"/>
                <a:cs typeface="+mj-cs"/>
              </a:rPr>
              <a:t>In order to rank a website on top of the organic search engine results pages (SERPs), marketers implement a digital marketing strategy known as search engine </a:t>
            </a:r>
            <a:r>
              <a:rPr lang="en-US" sz="1600" b="1" dirty="0" smtClean="0">
                <a:solidFill>
                  <a:schemeClr val="accent1">
                    <a:lumMod val="50000"/>
                  </a:schemeClr>
                </a:solidFill>
                <a:latin typeface="Lato"/>
                <a:cs typeface="+mj-cs"/>
              </a:rPr>
              <a:t>optimization </a:t>
            </a:r>
            <a:r>
              <a:rPr lang="en-US" sz="1600" b="1" dirty="0">
                <a:solidFill>
                  <a:schemeClr val="accent1">
                    <a:lumMod val="50000"/>
                  </a:schemeClr>
                </a:solidFill>
                <a:latin typeface="Lato"/>
                <a:cs typeface="+mj-cs"/>
              </a:rPr>
              <a:t>(SEO</a:t>
            </a:r>
            <a:r>
              <a:rPr lang="en-US" sz="1600" b="1" dirty="0" smtClean="0">
                <a:solidFill>
                  <a:schemeClr val="accent1">
                    <a:lumMod val="50000"/>
                  </a:schemeClr>
                </a:solidFill>
                <a:latin typeface="Lato"/>
                <a:cs typeface="+mj-cs"/>
              </a:rPr>
              <a:t>).</a:t>
            </a:r>
            <a:endParaRPr lang="ar-JO" sz="1600" b="1" dirty="0">
              <a:solidFill>
                <a:schemeClr val="accent1">
                  <a:lumMod val="50000"/>
                </a:schemeClr>
              </a:solidFill>
              <a:latin typeface="Lato"/>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2" name="Rectangle 1"/>
          <p:cNvSpPr/>
          <p:nvPr/>
        </p:nvSpPr>
        <p:spPr>
          <a:xfrm>
            <a:off x="160628" y="1116056"/>
            <a:ext cx="7540084" cy="2031325"/>
          </a:xfrm>
          <a:prstGeom prst="rect">
            <a:avLst/>
          </a:prstGeom>
        </p:spPr>
        <p:txBody>
          <a:bodyPr wrap="square">
            <a:spAutoFit/>
          </a:bodyPr>
          <a:lstStyle/>
          <a:p>
            <a:pPr fontAlgn="base"/>
            <a:r>
              <a:rPr lang="en-US" b="1" dirty="0">
                <a:solidFill>
                  <a:srgbClr val="333333"/>
                </a:solidFill>
                <a:latin typeface="Poppins"/>
              </a:rPr>
              <a:t>Organic </a:t>
            </a:r>
            <a:r>
              <a:rPr lang="en-US" b="1" dirty="0" smtClean="0">
                <a:solidFill>
                  <a:srgbClr val="333333"/>
                </a:solidFill>
                <a:latin typeface="Poppins"/>
              </a:rPr>
              <a:t>Search</a:t>
            </a:r>
          </a:p>
          <a:p>
            <a:pPr fontAlgn="base"/>
            <a:endParaRPr lang="en-US" b="1" dirty="0">
              <a:solidFill>
                <a:srgbClr val="333333"/>
              </a:solidFill>
              <a:latin typeface="Poppins"/>
            </a:endParaRPr>
          </a:p>
          <a:p>
            <a:pPr fontAlgn="base"/>
            <a:r>
              <a:rPr lang="en-US" dirty="0">
                <a:solidFill>
                  <a:srgbClr val="0A0A0A"/>
                </a:solidFill>
                <a:latin typeface="Lato"/>
              </a:rPr>
              <a:t>People use search engines for various reasons ranging from research, shopping, to entertainment, with Google alone handling over </a:t>
            </a:r>
            <a:r>
              <a:rPr lang="en-US" dirty="0">
                <a:solidFill>
                  <a:srgbClr val="EC462A"/>
                </a:solidFill>
                <a:latin typeface="Lato"/>
                <a:hlinkClick r:id="rId3"/>
              </a:rPr>
              <a:t>40,000 queries</a:t>
            </a:r>
            <a:r>
              <a:rPr lang="en-US" dirty="0">
                <a:solidFill>
                  <a:srgbClr val="0A0A0A"/>
                </a:solidFill>
                <a:latin typeface="Lato"/>
              </a:rPr>
              <a:t> per second (3.5 billion search queries per day).</a:t>
            </a:r>
          </a:p>
          <a:p>
            <a:pPr fontAlgn="base"/>
            <a:r>
              <a:rPr lang="en-US" dirty="0">
                <a:solidFill>
                  <a:srgbClr val="0A0A0A"/>
                </a:solidFill>
                <a:latin typeface="Lato"/>
              </a:rPr>
              <a:t>The organic search results appear below the paid search ads.</a:t>
            </a:r>
          </a:p>
          <a:p>
            <a:pPr fontAlgn="base"/>
            <a:r>
              <a:rPr lang="en-US" dirty="0">
                <a:solidFill>
                  <a:srgbClr val="0A0A0A"/>
                </a:solidFill>
                <a:latin typeface="Lato"/>
              </a:rPr>
              <a:t> </a:t>
            </a:r>
            <a:endParaRPr lang="en-US" b="0" i="0" dirty="0">
              <a:solidFill>
                <a:srgbClr val="0A0A0A"/>
              </a:solidFill>
              <a:effectLst/>
              <a:latin typeface="Lato"/>
            </a:endParaRPr>
          </a:p>
        </p:txBody>
      </p:sp>
      <p:pic>
        <p:nvPicPr>
          <p:cNvPr id="4" name="Picture 3"/>
          <p:cNvPicPr>
            <a:picLocks noChangeAspect="1"/>
          </p:cNvPicPr>
          <p:nvPr/>
        </p:nvPicPr>
        <p:blipFill>
          <a:blip r:embed="rId4"/>
          <a:stretch>
            <a:fillRect/>
          </a:stretch>
        </p:blipFill>
        <p:spPr>
          <a:xfrm>
            <a:off x="180431" y="3107567"/>
            <a:ext cx="7500479" cy="3482244"/>
          </a:xfrm>
          <a:prstGeom prst="rect">
            <a:avLst/>
          </a:prstGeom>
        </p:spPr>
      </p:pic>
      <p:sp>
        <p:nvSpPr>
          <p:cNvPr id="5" name="Rectangle 4"/>
          <p:cNvSpPr/>
          <p:nvPr/>
        </p:nvSpPr>
        <p:spPr>
          <a:xfrm>
            <a:off x="8064621" y="2863530"/>
            <a:ext cx="3539746" cy="3970318"/>
          </a:xfrm>
          <a:prstGeom prst="rect">
            <a:avLst/>
          </a:prstGeom>
          <a:solidFill>
            <a:schemeClr val="accent5">
              <a:lumMod val="20000"/>
              <a:lumOff val="80000"/>
            </a:schemeClr>
          </a:solidFill>
        </p:spPr>
        <p:txBody>
          <a:bodyPr wrap="square">
            <a:spAutoFit/>
          </a:bodyPr>
          <a:lstStyle/>
          <a:p>
            <a:pPr algn="just"/>
            <a:r>
              <a:rPr lang="en-US" dirty="0">
                <a:solidFill>
                  <a:schemeClr val="accent1">
                    <a:lumMod val="50000"/>
                  </a:schemeClr>
                </a:solidFill>
                <a:latin typeface="Google Sans"/>
                <a:cs typeface="+mj-cs"/>
              </a:rPr>
              <a:t>Organic search results are the unpaid listings that appear on a search engine results page (SERP</a:t>
            </a:r>
            <a:r>
              <a:rPr lang="en-US" dirty="0" smtClean="0">
                <a:solidFill>
                  <a:schemeClr val="accent1">
                    <a:lumMod val="50000"/>
                  </a:schemeClr>
                </a:solidFill>
                <a:latin typeface="Google Sans"/>
                <a:cs typeface="+mj-cs"/>
              </a:rPr>
              <a:t>).</a:t>
            </a:r>
            <a:endParaRPr lang="ar-JO" dirty="0" smtClean="0">
              <a:solidFill>
                <a:schemeClr val="accent1">
                  <a:lumMod val="50000"/>
                </a:schemeClr>
              </a:solidFill>
              <a:latin typeface="Google Sans"/>
              <a:cs typeface="+mj-cs"/>
            </a:endParaRPr>
          </a:p>
          <a:p>
            <a:pPr algn="just"/>
            <a:endParaRPr lang="ar-JO" dirty="0">
              <a:solidFill>
                <a:schemeClr val="accent1">
                  <a:lumMod val="50000"/>
                </a:schemeClr>
              </a:solidFill>
              <a:latin typeface="Google Sans"/>
              <a:cs typeface="+mj-cs"/>
            </a:endParaRPr>
          </a:p>
          <a:p>
            <a:pPr algn="just"/>
            <a:r>
              <a:rPr lang="en-US" b="1" dirty="0">
                <a:solidFill>
                  <a:schemeClr val="accent1">
                    <a:lumMod val="50000"/>
                  </a:schemeClr>
                </a:solidFill>
                <a:latin typeface="arial" panose="020B0604020202020204" pitchFamily="34" charset="0"/>
                <a:cs typeface="+mj-cs"/>
              </a:rPr>
              <a:t>Search Engine Results Page</a:t>
            </a:r>
            <a:r>
              <a:rPr lang="en-US" dirty="0">
                <a:solidFill>
                  <a:schemeClr val="accent1">
                    <a:lumMod val="50000"/>
                  </a:schemeClr>
                </a:solidFill>
                <a:latin typeface="arial" panose="020B0604020202020204" pitchFamily="34" charset="0"/>
                <a:cs typeface="+mj-cs"/>
              </a:rPr>
              <a:t> (SERP) The page that a search engine returns after a user submits a search query. In addition to organic search results, search engine results pages (SERPs) usually include paid search and pay-per-click (PPC) ads.</a:t>
            </a:r>
            <a:endParaRPr lang="en-US" dirty="0">
              <a:solidFill>
                <a:schemeClr val="accent1">
                  <a:lumMod val="50000"/>
                </a:schemeClr>
              </a:solidFill>
              <a:cs typeface="+mj-cs"/>
            </a:endParaRPr>
          </a:p>
        </p:txBody>
      </p:sp>
    </p:spTree>
    <p:extLst>
      <p:ext uri="{BB962C8B-B14F-4D97-AF65-F5344CB8AC3E}">
        <p14:creationId xmlns:p14="http://schemas.microsoft.com/office/powerpoint/2010/main" val="2106306631"/>
      </p:ext>
    </p:extLst>
  </p:cSld>
  <p:clrMapOvr>
    <a:masterClrMapping/>
  </p:clrMapOvr>
  <p:transition spd="slow">
    <p:comb/>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63484"/>
            <a:ext cx="2305141" cy="1076343"/>
          </a:xfrm>
          <a:prstGeom prst="rect">
            <a:avLst/>
          </a:prstGeom>
        </p:spPr>
      </p:pic>
      <p:sp>
        <p:nvSpPr>
          <p:cNvPr id="2" name="Rectangle 1"/>
          <p:cNvSpPr/>
          <p:nvPr/>
        </p:nvSpPr>
        <p:spPr>
          <a:xfrm>
            <a:off x="406397" y="1530609"/>
            <a:ext cx="8069489" cy="1698927"/>
          </a:xfrm>
          <a:prstGeom prst="rect">
            <a:avLst/>
          </a:prstGeom>
          <a:noFill/>
        </p:spPr>
        <p:txBody>
          <a:bodyPr wrap="square">
            <a:spAutoFit/>
          </a:bodyPr>
          <a:lstStyle/>
          <a:p>
            <a:pPr lvl="0" algn="just">
              <a:lnSpc>
                <a:spcPct val="120000"/>
              </a:lnSpc>
            </a:pPr>
            <a:r>
              <a:rPr lang="en-US" dirty="0" smtClean="0">
                <a:solidFill>
                  <a:srgbClr val="0A0A0A"/>
                </a:solidFill>
                <a:latin typeface="Lato"/>
                <a:cs typeface="+mj-cs"/>
              </a:rPr>
              <a:t>The </a:t>
            </a:r>
            <a:r>
              <a:rPr lang="en-US" dirty="0">
                <a:solidFill>
                  <a:srgbClr val="0A0A0A"/>
                </a:solidFill>
                <a:latin typeface="Lato"/>
                <a:cs typeface="+mj-cs"/>
              </a:rPr>
              <a:t>paid search ads results appear all the way up at the top of the SERPs</a:t>
            </a:r>
            <a:r>
              <a:rPr lang="en-US" dirty="0" smtClean="0">
                <a:solidFill>
                  <a:srgbClr val="0A0A0A"/>
                </a:solidFill>
                <a:latin typeface="Lato"/>
                <a:cs typeface="+mj-cs"/>
              </a:rPr>
              <a:t>.</a:t>
            </a:r>
            <a:r>
              <a:rPr lang="en-US" dirty="0">
                <a:solidFill>
                  <a:prstClr val="black"/>
                </a:solidFill>
                <a:latin typeface="Times New Roman" panose="02020603050405020304" pitchFamily="18" charset="0"/>
                <a:cs typeface="+mj-cs"/>
              </a:rPr>
              <a:t> In order to advertise your website on the paid search ad results on Google, you will need to sign up for a Google Ads account and implement a digital marketing strategy known as search engine marketing (SEM).</a:t>
            </a:r>
            <a:endParaRPr lang="ar-JO" dirty="0">
              <a:solidFill>
                <a:prstClr val="black"/>
              </a:solidFill>
              <a:latin typeface="Times New Roman" panose="02020603050405020304" pitchFamily="18" charset="0"/>
              <a:cs typeface="+mj-cs"/>
            </a:endParaRPr>
          </a:p>
          <a:p>
            <a:pPr fontAlgn="base"/>
            <a:endParaRPr lang="en-US" b="0" i="0" dirty="0">
              <a:solidFill>
                <a:srgbClr val="0A0A0A"/>
              </a:solidFill>
              <a:effectLst/>
              <a:latin typeface="Lato"/>
            </a:endParaRPr>
          </a:p>
        </p:txBody>
      </p:sp>
      <p:pic>
        <p:nvPicPr>
          <p:cNvPr id="4" name="Picture 3"/>
          <p:cNvPicPr>
            <a:picLocks noChangeAspect="1"/>
          </p:cNvPicPr>
          <p:nvPr/>
        </p:nvPicPr>
        <p:blipFill>
          <a:blip r:embed="rId3"/>
          <a:stretch>
            <a:fillRect/>
          </a:stretch>
        </p:blipFill>
        <p:spPr>
          <a:xfrm>
            <a:off x="406399" y="3139185"/>
            <a:ext cx="8069489" cy="3718815"/>
          </a:xfrm>
          <a:prstGeom prst="rect">
            <a:avLst/>
          </a:prstGeom>
        </p:spPr>
      </p:pic>
      <p:sp>
        <p:nvSpPr>
          <p:cNvPr id="5" name="Rectangle 4"/>
          <p:cNvSpPr/>
          <p:nvPr/>
        </p:nvSpPr>
        <p:spPr>
          <a:xfrm>
            <a:off x="8872220" y="3139185"/>
            <a:ext cx="2875280" cy="3390287"/>
          </a:xfrm>
          <a:prstGeom prst="rect">
            <a:avLst/>
          </a:prstGeom>
        </p:spPr>
        <p:txBody>
          <a:bodyPr wrap="square">
            <a:spAutoFit/>
          </a:bodyPr>
          <a:lstStyle/>
          <a:p>
            <a:pPr lvl="0" algn="just">
              <a:lnSpc>
                <a:spcPct val="120000"/>
              </a:lnSpc>
            </a:pPr>
            <a:r>
              <a:rPr lang="en-US" sz="1600" b="1" dirty="0">
                <a:solidFill>
                  <a:schemeClr val="accent1">
                    <a:lumMod val="50000"/>
                  </a:schemeClr>
                </a:solidFill>
                <a:latin typeface="Google Sans"/>
              </a:rPr>
              <a:t>Paid search advertising is a type of digital marketing strategy that allows companies to pay search engines to place their ads higher on relevant search engine results pages (SERPs) with the goal of driving traffic to their </a:t>
            </a:r>
            <a:r>
              <a:rPr lang="en-US" sz="2000" b="1" dirty="0">
                <a:solidFill>
                  <a:schemeClr val="accent1">
                    <a:lumMod val="50000"/>
                  </a:schemeClr>
                </a:solidFill>
                <a:latin typeface="Google Sans"/>
              </a:rPr>
              <a:t>site. </a:t>
            </a:r>
            <a:r>
              <a:rPr lang="en-US" sz="1600" b="1" dirty="0">
                <a:solidFill>
                  <a:schemeClr val="accent1">
                    <a:lumMod val="50000"/>
                  </a:schemeClr>
                </a:solidFill>
                <a:latin typeface="Google Sans"/>
              </a:rPr>
              <a:t>Pay-per-click — or PPC advertising </a:t>
            </a:r>
            <a:endParaRPr lang="ar-JO" sz="1600" b="1"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6" name="Rectangle 5"/>
          <p:cNvSpPr/>
          <p:nvPr/>
        </p:nvSpPr>
        <p:spPr>
          <a:xfrm>
            <a:off x="406398" y="1047474"/>
            <a:ext cx="8069489" cy="365958"/>
          </a:xfrm>
          <a:prstGeom prst="rect">
            <a:avLst/>
          </a:prstGeom>
          <a:solidFill>
            <a:schemeClr val="accent5">
              <a:lumMod val="20000"/>
              <a:lumOff val="80000"/>
            </a:schemeClr>
          </a:solidFill>
        </p:spPr>
        <p:txBody>
          <a:bodyPr wrap="square">
            <a:spAutoFit/>
          </a:bodyPr>
          <a:lstStyle/>
          <a:p>
            <a:r>
              <a:rPr lang="en-US" b="1" dirty="0"/>
              <a:t>Paid Search</a:t>
            </a:r>
          </a:p>
        </p:txBody>
      </p:sp>
    </p:spTree>
    <p:extLst>
      <p:ext uri="{BB962C8B-B14F-4D97-AF65-F5344CB8AC3E}">
        <p14:creationId xmlns:p14="http://schemas.microsoft.com/office/powerpoint/2010/main" val="1999681131"/>
      </p:ext>
    </p:extLst>
  </p:cSld>
  <p:clrMapOvr>
    <a:masterClrMapping/>
  </p:clrMapOvr>
  <p:transition spd="slow">
    <p:comb/>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E6BEE59-229C-AF4C-8168-45DB84D103B6}"/>
              </a:ext>
            </a:extLst>
          </p:cNvPr>
          <p:cNvSpPr/>
          <p:nvPr/>
        </p:nvSpPr>
        <p:spPr>
          <a:xfrm>
            <a:off x="528320" y="2878804"/>
            <a:ext cx="3539746" cy="1392945"/>
          </a:xfrm>
          <a:prstGeom prst="rect">
            <a:avLst/>
          </a:prstGeom>
        </p:spPr>
        <p:txBody>
          <a:bodyPr wrap="square">
            <a:spAutoFit/>
          </a:bodyPr>
          <a:lstStyle/>
          <a:p>
            <a:pPr algn="just">
              <a:lnSpc>
                <a:spcPct val="120000"/>
              </a:lnSpc>
            </a:pPr>
            <a:r>
              <a:rPr lang="en-US" b="1" dirty="0">
                <a:latin typeface="Times New Roman" panose="02020603050405020304" pitchFamily="18" charset="0"/>
                <a:cs typeface="Times New Roman" panose="02020603050405020304" pitchFamily="18" charset="0"/>
              </a:rPr>
              <a:t>To have your ad appear on website placements, you can start with Google Ads or a demand-side platform.</a:t>
            </a: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2" name="Rectangle 1"/>
          <p:cNvSpPr/>
          <p:nvPr/>
        </p:nvSpPr>
        <p:spPr>
          <a:xfrm>
            <a:off x="528320" y="1722743"/>
            <a:ext cx="3749040" cy="923330"/>
          </a:xfrm>
          <a:prstGeom prst="rect">
            <a:avLst/>
          </a:prstGeom>
        </p:spPr>
        <p:txBody>
          <a:bodyPr wrap="square">
            <a:spAutoFit/>
          </a:bodyPr>
          <a:lstStyle/>
          <a:p>
            <a:pPr algn="just"/>
            <a:r>
              <a:rPr lang="en-US" b="1" dirty="0" smtClean="0">
                <a:latin typeface="Times New Roman" panose="02020603050405020304" pitchFamily="18" charset="0"/>
                <a:cs typeface="Times New Roman" panose="02020603050405020304" pitchFamily="18" charset="0"/>
              </a:rPr>
              <a:t>The </a:t>
            </a:r>
            <a:r>
              <a:rPr lang="en-US" b="1" dirty="0">
                <a:latin typeface="Times New Roman" panose="02020603050405020304" pitchFamily="18" charset="0"/>
                <a:cs typeface="Times New Roman" panose="02020603050405020304" pitchFamily="18" charset="0"/>
              </a:rPr>
              <a:t>display channel refers to ad placements that appear on webpages when users browse them.</a:t>
            </a:r>
          </a:p>
        </p:txBody>
      </p:sp>
      <p:pic>
        <p:nvPicPr>
          <p:cNvPr id="4" name="Picture 3"/>
          <p:cNvPicPr>
            <a:picLocks noChangeAspect="1"/>
          </p:cNvPicPr>
          <p:nvPr/>
        </p:nvPicPr>
        <p:blipFill>
          <a:blip r:embed="rId3"/>
          <a:stretch>
            <a:fillRect/>
          </a:stretch>
        </p:blipFill>
        <p:spPr>
          <a:xfrm>
            <a:off x="4521200" y="1214743"/>
            <a:ext cx="7155860" cy="5214592"/>
          </a:xfrm>
          <a:prstGeom prst="rect">
            <a:avLst/>
          </a:prstGeom>
        </p:spPr>
      </p:pic>
      <p:sp>
        <p:nvSpPr>
          <p:cNvPr id="5" name="Rectangle 4"/>
          <p:cNvSpPr/>
          <p:nvPr/>
        </p:nvSpPr>
        <p:spPr>
          <a:xfrm>
            <a:off x="370259" y="4978258"/>
            <a:ext cx="3663261" cy="1200329"/>
          </a:xfrm>
          <a:prstGeom prst="rect">
            <a:avLst/>
          </a:prstGeom>
          <a:solidFill>
            <a:schemeClr val="accent5">
              <a:lumMod val="20000"/>
              <a:lumOff val="80000"/>
            </a:schemeClr>
          </a:solidFill>
        </p:spPr>
        <p:txBody>
          <a:bodyPr wrap="square">
            <a:spAutoFit/>
          </a:bodyPr>
          <a:lstStyle/>
          <a:p>
            <a:pPr algn="just"/>
            <a:r>
              <a:rPr lang="en-US" b="1" dirty="0">
                <a:solidFill>
                  <a:schemeClr val="accent1">
                    <a:lumMod val="50000"/>
                  </a:schemeClr>
                </a:solidFill>
                <a:latin typeface="Google Sans"/>
              </a:rPr>
              <a:t>Display advertising appears on third-party websites and uses video, image, or text elements to market products or services.</a:t>
            </a:r>
            <a:endParaRPr lang="en-US" b="1" dirty="0">
              <a:solidFill>
                <a:schemeClr val="accent1">
                  <a:lumMod val="50000"/>
                </a:schemeClr>
              </a:solidFill>
            </a:endParaRPr>
          </a:p>
        </p:txBody>
      </p:sp>
      <p:sp>
        <p:nvSpPr>
          <p:cNvPr id="6" name="Rectangle 5"/>
          <p:cNvSpPr/>
          <p:nvPr/>
        </p:nvSpPr>
        <p:spPr>
          <a:xfrm>
            <a:off x="528320" y="1214742"/>
            <a:ext cx="3992880" cy="369332"/>
          </a:xfrm>
          <a:prstGeom prst="rect">
            <a:avLst/>
          </a:prstGeom>
          <a:solidFill>
            <a:schemeClr val="accent5">
              <a:lumMod val="20000"/>
              <a:lumOff val="80000"/>
            </a:schemeClr>
          </a:solidFill>
        </p:spPr>
        <p:txBody>
          <a:bodyPr wrap="square">
            <a:spAutoFit/>
          </a:bodyPr>
          <a:lstStyle/>
          <a:p>
            <a:pPr algn="just"/>
            <a:r>
              <a:rPr lang="en-US" b="1" dirty="0">
                <a:latin typeface="Times New Roman" panose="02020603050405020304" pitchFamily="18" charset="0"/>
                <a:cs typeface="Times New Roman" panose="02020603050405020304" pitchFamily="18" charset="0"/>
              </a:rPr>
              <a:t>Display</a:t>
            </a:r>
          </a:p>
        </p:txBody>
      </p:sp>
    </p:spTree>
    <p:extLst>
      <p:ext uri="{BB962C8B-B14F-4D97-AF65-F5344CB8AC3E}">
        <p14:creationId xmlns:p14="http://schemas.microsoft.com/office/powerpoint/2010/main" val="314662269"/>
      </p:ext>
    </p:extLst>
  </p:cSld>
  <p:clrMapOvr>
    <a:masterClrMapping/>
  </p:clrMapOvr>
  <p:transition spd="slow">
    <p:comb/>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825440" y="1951176"/>
            <a:ext cx="2915520" cy="4135120"/>
          </a:xfrm>
          <a:prstGeom prst="rect">
            <a:avLst/>
          </a:prstGeom>
          <a:noFill/>
        </p:spPr>
      </p:pic>
      <p:sp>
        <p:nvSpPr>
          <p:cNvPr id="7" name="Rectangle 6">
            <a:extLst>
              <a:ext uri="{FF2B5EF4-FFF2-40B4-BE49-F238E27FC236}">
                <a16:creationId xmlns:a16="http://schemas.microsoft.com/office/drawing/2014/main" id="{2E6BEE59-229C-AF4C-8168-45DB84D103B6}"/>
              </a:ext>
            </a:extLst>
          </p:cNvPr>
          <p:cNvSpPr/>
          <p:nvPr/>
        </p:nvSpPr>
        <p:spPr>
          <a:xfrm>
            <a:off x="6807200" y="2178708"/>
            <a:ext cx="4697986" cy="1421928"/>
          </a:xfrm>
          <a:prstGeom prst="rect">
            <a:avLst/>
          </a:prstGeom>
        </p:spPr>
        <p:txBody>
          <a:bodyPr wrap="square">
            <a:spAutoFit/>
          </a:bodyPr>
          <a:lstStyle/>
          <a:p>
            <a:pPr algn="just">
              <a:lnSpc>
                <a:spcPct val="120000"/>
              </a:lnSpc>
            </a:pPr>
            <a:r>
              <a:rPr lang="en-US" b="1" dirty="0">
                <a:solidFill>
                  <a:schemeClr val="accent1">
                    <a:lumMod val="50000"/>
                  </a:schemeClr>
                </a:solidFill>
                <a:latin typeface="Times New Roman" panose="02020603050405020304" pitchFamily="18" charset="0"/>
                <a:cs typeface="Times New Roman" panose="02020603050405020304" pitchFamily="18" charset="0"/>
              </a:rPr>
              <a:t>Email marketing is a form of marketing that can make the customers on your email list aware of new products, discounts, and other services.</a:t>
            </a: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2" name="Rectangle 1"/>
          <p:cNvSpPr/>
          <p:nvPr/>
        </p:nvSpPr>
        <p:spPr>
          <a:xfrm>
            <a:off x="386080" y="1756579"/>
            <a:ext cx="3373120" cy="4247317"/>
          </a:xfrm>
          <a:prstGeom prst="rect">
            <a:avLst/>
          </a:prstGeom>
          <a:noFill/>
        </p:spPr>
        <p:txBody>
          <a:bodyPr wrap="square">
            <a:spAutoFit/>
          </a:bodyPr>
          <a:lstStyle/>
          <a:p>
            <a:pPr algn="just" fontAlgn="base"/>
            <a:endParaRPr lang="en-US" b="1" dirty="0">
              <a:solidFill>
                <a:srgbClr val="333333"/>
              </a:solidFill>
              <a:latin typeface="Poppins"/>
            </a:endParaRPr>
          </a:p>
          <a:p>
            <a:pPr algn="just" fontAlgn="base"/>
            <a:r>
              <a:rPr lang="en-US" dirty="0">
                <a:solidFill>
                  <a:schemeClr val="accent1">
                    <a:lumMod val="50000"/>
                  </a:schemeClr>
                </a:solidFill>
                <a:latin typeface="Lato"/>
              </a:rPr>
              <a:t>There are roughly around 4 billion email users as of 2020 – </a:t>
            </a:r>
            <a:r>
              <a:rPr lang="en-US" dirty="0">
                <a:solidFill>
                  <a:schemeClr val="accent1">
                    <a:lumMod val="50000"/>
                  </a:schemeClr>
                </a:solidFill>
                <a:latin typeface="Lato"/>
                <a:hlinkClick r:id="rId4"/>
              </a:rPr>
              <a:t>Statista</a:t>
            </a:r>
            <a:r>
              <a:rPr lang="en-US" dirty="0">
                <a:solidFill>
                  <a:schemeClr val="accent1">
                    <a:lumMod val="50000"/>
                  </a:schemeClr>
                </a:solidFill>
                <a:latin typeface="Lato"/>
              </a:rPr>
              <a:t>. Email is still one of the most popular mediums businesses use to communicate with their customers today.</a:t>
            </a:r>
          </a:p>
          <a:p>
            <a:pPr algn="just" fontAlgn="base"/>
            <a:r>
              <a:rPr lang="en-US" dirty="0">
                <a:solidFill>
                  <a:schemeClr val="accent1">
                    <a:lumMod val="50000"/>
                  </a:schemeClr>
                </a:solidFill>
                <a:latin typeface="Lato"/>
              </a:rPr>
              <a:t>Digital marketers implement digital marketing strategies also referred to as email marketing and marketing automation to send targeted and relevant emails to properly segmented email subscribers.</a:t>
            </a:r>
            <a:endParaRPr lang="en-US" b="0" i="0" dirty="0">
              <a:solidFill>
                <a:schemeClr val="accent1">
                  <a:lumMod val="50000"/>
                </a:schemeClr>
              </a:solidFill>
              <a:effectLst/>
              <a:latin typeface="Lato"/>
            </a:endParaRPr>
          </a:p>
        </p:txBody>
      </p:sp>
      <p:sp>
        <p:nvSpPr>
          <p:cNvPr id="4" name="Rectangle 3"/>
          <p:cNvSpPr/>
          <p:nvPr/>
        </p:nvSpPr>
        <p:spPr>
          <a:xfrm>
            <a:off x="6807200" y="4966944"/>
            <a:ext cx="5384800" cy="1754326"/>
          </a:xfrm>
          <a:prstGeom prst="rect">
            <a:avLst/>
          </a:prstGeom>
        </p:spPr>
        <p:txBody>
          <a:bodyPr wrap="square">
            <a:spAutoFit/>
          </a:bodyPr>
          <a:lstStyle/>
          <a:p>
            <a:pPr algn="just"/>
            <a:r>
              <a:rPr lang="en-US" b="1" dirty="0">
                <a:solidFill>
                  <a:schemeClr val="accent1">
                    <a:lumMod val="50000"/>
                  </a:schemeClr>
                </a:solidFill>
                <a:latin typeface="Times New Roman" panose="02020603050405020304" pitchFamily="18" charset="0"/>
                <a:cs typeface="Times New Roman" panose="02020603050405020304" pitchFamily="18" charset="0"/>
              </a:rPr>
              <a:t>Marketing automation is technology that manages marketing processes and multifunctional campaigns, across multiple channels, automatically. With marketing automation, businesses can target customers with automated messages across email, web, social, and text.</a:t>
            </a:r>
          </a:p>
        </p:txBody>
      </p:sp>
      <p:sp>
        <p:nvSpPr>
          <p:cNvPr id="6" name="Rectangle 5"/>
          <p:cNvSpPr/>
          <p:nvPr/>
        </p:nvSpPr>
        <p:spPr>
          <a:xfrm>
            <a:off x="386080" y="1387247"/>
            <a:ext cx="3373120" cy="369332"/>
          </a:xfrm>
          <a:prstGeom prst="rect">
            <a:avLst/>
          </a:prstGeom>
          <a:solidFill>
            <a:schemeClr val="accent5">
              <a:lumMod val="20000"/>
              <a:lumOff val="80000"/>
            </a:schemeClr>
          </a:solidFill>
        </p:spPr>
        <p:txBody>
          <a:bodyPr wrap="square">
            <a:spAutoFit/>
          </a:bodyPr>
          <a:lstStyle/>
          <a:p>
            <a:r>
              <a:rPr lang="en-US" b="1" dirty="0">
                <a:solidFill>
                  <a:schemeClr val="accent1">
                    <a:lumMod val="50000"/>
                  </a:schemeClr>
                </a:solidFill>
                <a:latin typeface="Times New Roman" panose="02020603050405020304" pitchFamily="18" charset="0"/>
                <a:cs typeface="Times New Roman" panose="02020603050405020304" pitchFamily="18" charset="0"/>
              </a:rPr>
              <a:t>Email</a:t>
            </a:r>
          </a:p>
        </p:txBody>
      </p:sp>
    </p:spTree>
    <p:extLst>
      <p:ext uri="{BB962C8B-B14F-4D97-AF65-F5344CB8AC3E}">
        <p14:creationId xmlns:p14="http://schemas.microsoft.com/office/powerpoint/2010/main" val="2177543088"/>
      </p:ext>
    </p:extLst>
  </p:cSld>
  <p:clrMapOvr>
    <a:masterClrMapping/>
  </p:clrMapOvr>
  <p:transition spd="slow">
    <p:comb/>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0" y="0"/>
            <a:ext cx="12191999" cy="6858000"/>
          </a:xfrm>
          <a:prstGeom prst="rect">
            <a:avLst/>
          </a:prstGeom>
        </p:spPr>
      </p:pic>
      <p:sp>
        <p:nvSpPr>
          <p:cNvPr id="7" name="Rectangle 6">
            <a:extLst>
              <a:ext uri="{FF2B5EF4-FFF2-40B4-BE49-F238E27FC236}">
                <a16:creationId xmlns:a16="http://schemas.microsoft.com/office/drawing/2014/main" id="{2E6BEE59-229C-AF4C-8168-45DB84D103B6}"/>
              </a:ext>
            </a:extLst>
          </p:cNvPr>
          <p:cNvSpPr/>
          <p:nvPr/>
        </p:nvSpPr>
        <p:spPr>
          <a:xfrm>
            <a:off x="7467600" y="4530573"/>
            <a:ext cx="4647186" cy="2062103"/>
          </a:xfrm>
          <a:prstGeom prst="rect">
            <a:avLst/>
          </a:prstGeom>
          <a:solidFill>
            <a:schemeClr val="bg1"/>
          </a:solidFill>
        </p:spPr>
        <p:txBody>
          <a:bodyPr wrap="square">
            <a:spAutoFit/>
          </a:bodyPr>
          <a:lstStyle/>
          <a:p>
            <a:r>
              <a:rPr lang="en-US" sz="1600" b="1" dirty="0">
                <a:solidFill>
                  <a:srgbClr val="202124"/>
                </a:solidFill>
                <a:latin typeface="Google Sans"/>
              </a:rPr>
              <a:t>What is this social media?</a:t>
            </a:r>
            <a:endParaRPr lang="en-US" sz="1600" b="1" dirty="0">
              <a:solidFill>
                <a:srgbClr val="202124"/>
              </a:solidFill>
              <a:latin typeface="arial" panose="020B0604020202020204" pitchFamily="34" charset="0"/>
            </a:endParaRPr>
          </a:p>
          <a:p>
            <a:r>
              <a:rPr lang="en-US" sz="1600" dirty="0">
                <a:solidFill>
                  <a:srgbClr val="4D5156"/>
                </a:solidFill>
                <a:latin typeface="Google Sans"/>
              </a:rPr>
              <a:t>Social media refers to </a:t>
            </a:r>
            <a:r>
              <a:rPr lang="en-US" sz="1600" dirty="0">
                <a:solidFill>
                  <a:srgbClr val="040C28"/>
                </a:solidFill>
                <a:latin typeface="Google Sans"/>
              </a:rPr>
              <a:t>the means of interactions among people in which they create, share, and/or exchange information and ideas in virtual communities and networks</a:t>
            </a:r>
            <a:r>
              <a:rPr lang="en-US" sz="1600" dirty="0">
                <a:solidFill>
                  <a:srgbClr val="4D5156"/>
                </a:solidFill>
                <a:latin typeface="Google Sans"/>
              </a:rPr>
              <a:t>. The Office of Communications and Marketing manages the main Facebook, Twitter, Instagram, LinkedIn and YouTube accounts.</a:t>
            </a:r>
            <a:endParaRPr lang="en-US" sz="1600" b="0" i="0" dirty="0">
              <a:solidFill>
                <a:srgbClr val="202124"/>
              </a:solidFill>
              <a:effectLst/>
              <a:latin typeface="arial" panose="020B0604020202020204" pitchFamily="34"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2" name="Rectangle 1"/>
          <p:cNvSpPr/>
          <p:nvPr/>
        </p:nvSpPr>
        <p:spPr>
          <a:xfrm>
            <a:off x="355600" y="1237364"/>
            <a:ext cx="3810000" cy="5355312"/>
          </a:xfrm>
          <a:prstGeom prst="rect">
            <a:avLst/>
          </a:prstGeom>
          <a:solidFill>
            <a:schemeClr val="bg1"/>
          </a:solidFill>
        </p:spPr>
        <p:txBody>
          <a:bodyPr wrap="square">
            <a:spAutoFit/>
          </a:bodyPr>
          <a:lstStyle/>
          <a:p>
            <a:pPr fontAlgn="base"/>
            <a:r>
              <a:rPr lang="en-US" b="1" dirty="0">
                <a:solidFill>
                  <a:srgbClr val="333333"/>
                </a:solidFill>
                <a:latin typeface="Poppins"/>
              </a:rPr>
              <a:t>Social </a:t>
            </a:r>
            <a:r>
              <a:rPr lang="en-US" b="1" dirty="0" smtClean="0">
                <a:solidFill>
                  <a:srgbClr val="333333"/>
                </a:solidFill>
                <a:latin typeface="Poppins"/>
              </a:rPr>
              <a:t>Media</a:t>
            </a:r>
          </a:p>
          <a:p>
            <a:pPr fontAlgn="base"/>
            <a:endParaRPr lang="en-US" b="1" dirty="0">
              <a:solidFill>
                <a:srgbClr val="333333"/>
              </a:solidFill>
              <a:latin typeface="Poppins"/>
            </a:endParaRPr>
          </a:p>
          <a:p>
            <a:pPr fontAlgn="base"/>
            <a:r>
              <a:rPr lang="en-US" dirty="0">
                <a:solidFill>
                  <a:srgbClr val="0A0A0A"/>
                </a:solidFill>
                <a:latin typeface="Lato"/>
              </a:rPr>
              <a:t>Social media needs no introduction. People use it daily to keep up to date with news or connect to friends and family across the globe</a:t>
            </a:r>
            <a:r>
              <a:rPr lang="en-US" dirty="0" smtClean="0">
                <a:solidFill>
                  <a:srgbClr val="0A0A0A"/>
                </a:solidFill>
                <a:latin typeface="Lato"/>
              </a:rPr>
              <a:t>.</a:t>
            </a:r>
          </a:p>
          <a:p>
            <a:pPr fontAlgn="base"/>
            <a:endParaRPr lang="en-US" dirty="0">
              <a:solidFill>
                <a:srgbClr val="0A0A0A"/>
              </a:solidFill>
              <a:latin typeface="Lato"/>
            </a:endParaRPr>
          </a:p>
          <a:p>
            <a:pPr algn="just" fontAlgn="base"/>
            <a:r>
              <a:rPr lang="en-US" dirty="0">
                <a:solidFill>
                  <a:srgbClr val="0A0A0A"/>
                </a:solidFill>
                <a:latin typeface="Lato"/>
              </a:rPr>
              <a:t>Businesses are on social media to connect to potential customers by engaging them in a more personal and authentic way. With the help of various social media marketing tools, you will be able to understand the needs and interests of your target audience across various social media platforms. This will help you better tailor your content to better engage your target audience.</a:t>
            </a:r>
            <a:endParaRPr lang="en-US" b="0" i="0" dirty="0">
              <a:solidFill>
                <a:srgbClr val="0A0A0A"/>
              </a:solidFill>
              <a:effectLst/>
              <a:latin typeface="Lato"/>
            </a:endParaRPr>
          </a:p>
        </p:txBody>
      </p:sp>
    </p:spTree>
    <p:extLst>
      <p:ext uri="{BB962C8B-B14F-4D97-AF65-F5344CB8AC3E}">
        <p14:creationId xmlns:p14="http://schemas.microsoft.com/office/powerpoint/2010/main" val="733176766"/>
      </p:ext>
    </p:extLst>
  </p:cSld>
  <p:clrMapOvr>
    <a:masterClrMapping/>
  </p:clrMapOvr>
  <p:transition spd="slow">
    <p:comb/>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E6BEE59-229C-AF4C-8168-45DB84D103B6}"/>
              </a:ext>
            </a:extLst>
          </p:cNvPr>
          <p:cNvSpPr/>
          <p:nvPr/>
        </p:nvSpPr>
        <p:spPr>
          <a:xfrm>
            <a:off x="5585460" y="4470400"/>
            <a:ext cx="6314440" cy="2277547"/>
          </a:xfrm>
          <a:prstGeom prst="rect">
            <a:avLst/>
          </a:prstGeom>
          <a:solidFill>
            <a:schemeClr val="bg1"/>
          </a:solidFill>
        </p:spPr>
        <p:txBody>
          <a:bodyPr wrap="square">
            <a:spAutoFit/>
          </a:bodyPr>
          <a:lstStyle/>
          <a:p>
            <a:r>
              <a:rPr lang="en-US" sz="1600" dirty="0">
                <a:solidFill>
                  <a:srgbClr val="0026F2"/>
                </a:solidFill>
                <a:latin typeface="Calibre Thin"/>
              </a:rPr>
              <a:t>What Is Referral Traffic?</a:t>
            </a:r>
          </a:p>
          <a:p>
            <a:r>
              <a:rPr lang="en-US" dirty="0">
                <a:solidFill>
                  <a:srgbClr val="140044"/>
                </a:solidFill>
                <a:latin typeface="Calibre Light"/>
              </a:rPr>
              <a:t>Referral traffic refers to visitors who arrive at your website from sources other than the major search engines. When a visitor clicks a link on a website or </a:t>
            </a:r>
            <a:r>
              <a:rPr lang="en-US" dirty="0">
                <a:solidFill>
                  <a:srgbClr val="0026F2"/>
                </a:solidFill>
                <a:latin typeface="Calibre Light"/>
                <a:hlinkClick r:id="rId2" tooltip="social network"/>
              </a:rPr>
              <a:t>social network</a:t>
            </a:r>
            <a:r>
              <a:rPr lang="en-US" dirty="0">
                <a:solidFill>
                  <a:srgbClr val="140044"/>
                </a:solidFill>
                <a:latin typeface="Calibre Light"/>
              </a:rPr>
              <a:t> and is redirected to another site, tracking software such as Google Analytics records that visitor as referral traffic. The originating website is referred to as the “referrer” because it refers traffic from one website to another.</a:t>
            </a:r>
            <a:endParaRPr lang="en-US" b="0" i="0" dirty="0">
              <a:solidFill>
                <a:srgbClr val="140044"/>
              </a:solidFill>
              <a:effectLst/>
              <a:latin typeface="Calibre Light"/>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2" name="Rectangle 1"/>
          <p:cNvSpPr/>
          <p:nvPr/>
        </p:nvSpPr>
        <p:spPr>
          <a:xfrm>
            <a:off x="396240" y="1350179"/>
            <a:ext cx="4643120" cy="4801314"/>
          </a:xfrm>
          <a:prstGeom prst="rect">
            <a:avLst/>
          </a:prstGeom>
        </p:spPr>
        <p:txBody>
          <a:bodyPr wrap="square">
            <a:spAutoFit/>
          </a:bodyPr>
          <a:lstStyle/>
          <a:p>
            <a:pPr fontAlgn="base"/>
            <a:r>
              <a:rPr lang="en-US" b="1" dirty="0" smtClean="0">
                <a:solidFill>
                  <a:srgbClr val="333333"/>
                </a:solidFill>
                <a:latin typeface="Poppins"/>
              </a:rPr>
              <a:t>Referral</a:t>
            </a:r>
          </a:p>
          <a:p>
            <a:pPr fontAlgn="base"/>
            <a:endParaRPr lang="en-US" b="1" dirty="0">
              <a:solidFill>
                <a:srgbClr val="333333"/>
              </a:solidFill>
              <a:latin typeface="Poppins"/>
            </a:endParaRPr>
          </a:p>
          <a:p>
            <a:pPr algn="just" fontAlgn="base"/>
            <a:r>
              <a:rPr lang="en-US" b="1" dirty="0">
                <a:solidFill>
                  <a:srgbClr val="333333"/>
                </a:solidFill>
                <a:latin typeface="Poppins"/>
              </a:rPr>
              <a:t>Referral traffic acquired are a result of users clicking on hyperlinks (backlinks) and navigating from one website to another (the hyperlink target or website). This means traffic coming from other websites instead of a direct search into Google.</a:t>
            </a:r>
          </a:p>
          <a:p>
            <a:pPr fontAlgn="base"/>
            <a:endParaRPr lang="en-US" b="1" dirty="0">
              <a:solidFill>
                <a:srgbClr val="333333"/>
              </a:solidFill>
              <a:latin typeface="Poppins"/>
            </a:endParaRPr>
          </a:p>
          <a:p>
            <a:pPr algn="just" fontAlgn="base"/>
            <a:r>
              <a:rPr lang="en-US" b="1" dirty="0">
                <a:solidFill>
                  <a:srgbClr val="333333"/>
                </a:solidFill>
                <a:latin typeface="Poppins"/>
              </a:rPr>
              <a:t>Referral links are forged through strategic online partnerships or as a result of earned media. Implementing online PR is one of the most effective methods to earning brand mentions, acquiring backlinks, and generating brand awareness.</a:t>
            </a:r>
            <a:endParaRPr lang="en-US" b="0" i="0" dirty="0">
              <a:solidFill>
                <a:srgbClr val="0A0A0A"/>
              </a:solidFill>
              <a:effectLst/>
              <a:latin typeface="Lato"/>
            </a:endParaRPr>
          </a:p>
        </p:txBody>
      </p:sp>
      <p:pic>
        <p:nvPicPr>
          <p:cNvPr id="5" name="Picture 4"/>
          <p:cNvPicPr>
            <a:picLocks noChangeAspect="1"/>
          </p:cNvPicPr>
          <p:nvPr/>
        </p:nvPicPr>
        <p:blipFill>
          <a:blip r:embed="rId4"/>
          <a:stretch>
            <a:fillRect/>
          </a:stretch>
        </p:blipFill>
        <p:spPr>
          <a:xfrm>
            <a:off x="5585460" y="916842"/>
            <a:ext cx="6314440" cy="3553558"/>
          </a:xfrm>
          <a:prstGeom prst="rect">
            <a:avLst/>
          </a:prstGeom>
        </p:spPr>
      </p:pic>
    </p:spTree>
    <p:extLst>
      <p:ext uri="{BB962C8B-B14F-4D97-AF65-F5344CB8AC3E}">
        <p14:creationId xmlns:p14="http://schemas.microsoft.com/office/powerpoint/2010/main" val="3002889205"/>
      </p:ext>
    </p:extLst>
  </p:cSld>
  <p:clrMapOvr>
    <a:masterClrMapping/>
  </p:clrMapOvr>
  <p:transition spd="slow">
    <p:comb/>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041900" y="1288760"/>
            <a:ext cx="6858000" cy="4885976"/>
          </a:xfrm>
          <a:prstGeom prst="rect">
            <a:avLst/>
          </a:prstGeom>
        </p:spPr>
      </p:pic>
      <p:sp>
        <p:nvSpPr>
          <p:cNvPr id="7" name="Rectangle 6">
            <a:extLst>
              <a:ext uri="{FF2B5EF4-FFF2-40B4-BE49-F238E27FC236}">
                <a16:creationId xmlns:a16="http://schemas.microsoft.com/office/drawing/2014/main" id="{2E6BEE59-229C-AF4C-8168-45DB84D103B6}"/>
              </a:ext>
            </a:extLst>
          </p:cNvPr>
          <p:cNvSpPr/>
          <p:nvPr/>
        </p:nvSpPr>
        <p:spPr>
          <a:xfrm>
            <a:off x="5041900" y="6174736"/>
            <a:ext cx="6858000" cy="683264"/>
          </a:xfrm>
          <a:prstGeom prst="rect">
            <a:avLst/>
          </a:prstGeom>
        </p:spPr>
        <p:txBody>
          <a:bodyPr wrap="square">
            <a:spAutoFit/>
          </a:bodyPr>
          <a:lstStyle/>
          <a:p>
            <a:pPr algn="ctr">
              <a:lnSpc>
                <a:spcPct val="120000"/>
              </a:lnSpc>
            </a:pPr>
            <a:r>
              <a:rPr lang="en-US" sz="1600" b="1" dirty="0">
                <a:solidFill>
                  <a:srgbClr val="C00000"/>
                </a:solidFill>
                <a:latin typeface="Google Sans"/>
              </a:rPr>
              <a:t>Digital marketing channels are platforms you can use to reach your target audiences online. </a:t>
            </a:r>
            <a:endParaRPr lang="en-US" sz="1600" b="1" dirty="0">
              <a:solidFill>
                <a:srgbClr val="C00000"/>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2" name="Rectangle 1"/>
          <p:cNvSpPr/>
          <p:nvPr/>
        </p:nvSpPr>
        <p:spPr>
          <a:xfrm>
            <a:off x="386080" y="1756579"/>
            <a:ext cx="4470400" cy="4247317"/>
          </a:xfrm>
          <a:prstGeom prst="rect">
            <a:avLst/>
          </a:prstGeom>
        </p:spPr>
        <p:txBody>
          <a:bodyPr wrap="square">
            <a:spAutoFit/>
          </a:bodyPr>
          <a:lstStyle/>
          <a:p>
            <a:pPr fontAlgn="base"/>
            <a:r>
              <a:rPr lang="en-US" b="1" dirty="0">
                <a:solidFill>
                  <a:srgbClr val="333333"/>
                </a:solidFill>
                <a:latin typeface="Poppins"/>
              </a:rPr>
              <a:t>How Do the Different Digital Channels Impact the Business</a:t>
            </a:r>
            <a:r>
              <a:rPr lang="en-US" b="1" dirty="0" smtClean="0">
                <a:solidFill>
                  <a:srgbClr val="333333"/>
                </a:solidFill>
                <a:latin typeface="Poppins"/>
              </a:rPr>
              <a:t>?</a:t>
            </a:r>
          </a:p>
          <a:p>
            <a:pPr fontAlgn="base"/>
            <a:endParaRPr lang="en-US" b="1" dirty="0">
              <a:solidFill>
                <a:srgbClr val="333333"/>
              </a:solidFill>
              <a:latin typeface="Poppins"/>
            </a:endParaRPr>
          </a:p>
          <a:p>
            <a:pPr algn="just" fontAlgn="base"/>
            <a:r>
              <a:rPr lang="en-US" dirty="0">
                <a:solidFill>
                  <a:srgbClr val="0A0A0A"/>
                </a:solidFill>
                <a:latin typeface="Lato"/>
              </a:rPr>
              <a:t>These are just a few examples of digital marketing channels, and between what you decide to use, it is important to </a:t>
            </a:r>
            <a:r>
              <a:rPr lang="en-US" dirty="0" smtClean="0">
                <a:solidFill>
                  <a:srgbClr val="0A0A0A"/>
                </a:solidFill>
                <a:latin typeface="Lato"/>
              </a:rPr>
              <a:t>analyze </a:t>
            </a:r>
            <a:r>
              <a:rPr lang="en-US" dirty="0">
                <a:solidFill>
                  <a:srgbClr val="0A0A0A"/>
                </a:solidFill>
                <a:latin typeface="Lato"/>
              </a:rPr>
              <a:t>digital marketing analytics reports to understand which digital channels return the highest investment in order to allocate the right budgets accordingly.</a:t>
            </a:r>
          </a:p>
          <a:p>
            <a:pPr algn="just" fontAlgn="base"/>
            <a:r>
              <a:rPr lang="en-US" dirty="0">
                <a:solidFill>
                  <a:srgbClr val="0A0A0A"/>
                </a:solidFill>
                <a:latin typeface="Lato"/>
              </a:rPr>
              <a:t>Digital marketing campaigns also usually involve integrating multiple digital channel strategies (multi-channel) such as search engine marketing, content marketing, display advertising, and email marketing.</a:t>
            </a:r>
            <a:endParaRPr lang="en-US" b="0" i="0" dirty="0">
              <a:solidFill>
                <a:srgbClr val="0A0A0A"/>
              </a:solidFill>
              <a:effectLst/>
              <a:latin typeface="Lato"/>
            </a:endParaRPr>
          </a:p>
        </p:txBody>
      </p:sp>
    </p:spTree>
    <p:extLst>
      <p:ext uri="{BB962C8B-B14F-4D97-AF65-F5344CB8AC3E}">
        <p14:creationId xmlns:p14="http://schemas.microsoft.com/office/powerpoint/2010/main" val="2767529463"/>
      </p:ext>
    </p:extLst>
  </p:cSld>
  <p:clrMapOvr>
    <a:masterClrMapping/>
  </p:clrMapOvr>
  <p:transition spd="slow">
    <p:comb/>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Rectangle 3"/>
          <p:cNvSpPr/>
          <p:nvPr/>
        </p:nvSpPr>
        <p:spPr>
          <a:xfrm>
            <a:off x="339133" y="1155869"/>
            <a:ext cx="3843983" cy="5355312"/>
          </a:xfrm>
          <a:prstGeom prst="rect">
            <a:avLst/>
          </a:prstGeom>
          <a:ln w="28575"/>
        </p:spPr>
        <p:style>
          <a:lnRef idx="2">
            <a:schemeClr val="accent5"/>
          </a:lnRef>
          <a:fillRef idx="1">
            <a:schemeClr val="lt1"/>
          </a:fillRef>
          <a:effectRef idx="0">
            <a:schemeClr val="accent5"/>
          </a:effectRef>
          <a:fontRef idx="minor">
            <a:schemeClr val="dk1"/>
          </a:fontRef>
        </p:style>
        <p:txBody>
          <a:bodyPr wrap="square">
            <a:spAutoFit/>
          </a:bodyPr>
          <a:lstStyle/>
          <a:p>
            <a:pPr algn="just" fontAlgn="base"/>
            <a:r>
              <a:rPr lang="en-US" dirty="0">
                <a:solidFill>
                  <a:srgbClr val="0A0A0A"/>
                </a:solidFill>
                <a:latin typeface="Lato"/>
              </a:rPr>
              <a:t>Do not confuse this with </a:t>
            </a:r>
            <a:r>
              <a:rPr lang="en-US" dirty="0" smtClean="0">
                <a:solidFill>
                  <a:srgbClr val="0A0A0A"/>
                </a:solidFill>
                <a:latin typeface="Lato"/>
              </a:rPr>
              <a:t>Omni-channel</a:t>
            </a:r>
            <a:r>
              <a:rPr lang="en-US" dirty="0">
                <a:solidFill>
                  <a:srgbClr val="0A0A0A"/>
                </a:solidFill>
                <a:latin typeface="Lato"/>
              </a:rPr>
              <a:t>, which like multi-channel, also involves engaging customers via multiple channels. Omni-channel is more accurately defined as providing a consistent, unified, and seamless customer experience regardless of whether the customer interacts with a brand on social media, in the physical store, or on the online store. </a:t>
            </a:r>
          </a:p>
          <a:p>
            <a:pPr algn="just" fontAlgn="base"/>
            <a:r>
              <a:rPr lang="en-US" dirty="0">
                <a:solidFill>
                  <a:srgbClr val="0A0A0A"/>
                </a:solidFill>
                <a:latin typeface="Lato"/>
              </a:rPr>
              <a:t>Physical brochures that in-print QR codes to link the customer back to the online store, and membership systems that tailor product recommendations based on customer purchase history both online and offline are examples of </a:t>
            </a:r>
            <a:r>
              <a:rPr lang="en-US" dirty="0" smtClean="0">
                <a:solidFill>
                  <a:srgbClr val="0A0A0A"/>
                </a:solidFill>
                <a:latin typeface="Lato"/>
              </a:rPr>
              <a:t>Omni-channel </a:t>
            </a:r>
            <a:r>
              <a:rPr lang="en-US" dirty="0">
                <a:solidFill>
                  <a:srgbClr val="0A0A0A"/>
                </a:solidFill>
                <a:latin typeface="Lato"/>
              </a:rPr>
              <a:t>strategies.</a:t>
            </a:r>
            <a:endParaRPr lang="en-US" b="0" i="0" dirty="0">
              <a:solidFill>
                <a:srgbClr val="0A0A0A"/>
              </a:solidFill>
              <a:effectLst/>
              <a:latin typeface="Lato"/>
            </a:endParaRPr>
          </a:p>
        </p:txBody>
      </p:sp>
      <p:pic>
        <p:nvPicPr>
          <p:cNvPr id="2" name="Picture 1"/>
          <p:cNvPicPr>
            <a:picLocks noChangeAspect="1"/>
          </p:cNvPicPr>
          <p:nvPr/>
        </p:nvPicPr>
        <p:blipFill>
          <a:blip r:embed="rId3"/>
          <a:stretch>
            <a:fillRect/>
          </a:stretch>
        </p:blipFill>
        <p:spPr>
          <a:xfrm>
            <a:off x="4372302" y="0"/>
            <a:ext cx="7819697" cy="6858000"/>
          </a:xfrm>
          <a:prstGeom prst="rect">
            <a:avLst/>
          </a:prstGeom>
        </p:spPr>
      </p:pic>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94407621"/>
      </p:ext>
    </p:extLst>
  </p:cSld>
  <p:clrMapOvr>
    <a:masterClrMapping/>
  </p:clrMapOvr>
  <p:transition spd="slow">
    <p:comb/>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E6BEE59-229C-AF4C-8168-45DB84D103B6}"/>
              </a:ext>
            </a:extLst>
          </p:cNvPr>
          <p:cNvSpPr/>
          <p:nvPr/>
        </p:nvSpPr>
        <p:spPr>
          <a:xfrm>
            <a:off x="7430814" y="3438948"/>
            <a:ext cx="4120618" cy="2751522"/>
          </a:xfrm>
          <a:prstGeom prst="rect">
            <a:avLst/>
          </a:prstGeom>
          <a:solidFill>
            <a:schemeClr val="bg1"/>
          </a:solidFill>
        </p:spPr>
        <p:txBody>
          <a:bodyPr wrap="square">
            <a:spAutoFit/>
          </a:bodyPr>
          <a:lstStyle/>
          <a:p>
            <a:pPr algn="just">
              <a:lnSpc>
                <a:spcPct val="120000"/>
              </a:lnSpc>
            </a:pPr>
            <a:r>
              <a:rPr lang="en-US" b="1" dirty="0">
                <a:solidFill>
                  <a:srgbClr val="C00000"/>
                </a:solidFill>
                <a:latin typeface="inter"/>
              </a:rPr>
              <a:t>Online marketing </a:t>
            </a:r>
            <a:r>
              <a:rPr lang="en-US" dirty="0">
                <a:solidFill>
                  <a:srgbClr val="C00000"/>
                </a:solidFill>
                <a:latin typeface="inter"/>
              </a:rPr>
              <a:t>is often referred to as digital marketing and consists of marketing efforts that take place on the internet. </a:t>
            </a:r>
            <a:endParaRPr lang="en-US" dirty="0" smtClean="0">
              <a:solidFill>
                <a:srgbClr val="C00000"/>
              </a:solidFill>
              <a:latin typeface="inter"/>
            </a:endParaRPr>
          </a:p>
          <a:p>
            <a:pPr algn="just">
              <a:lnSpc>
                <a:spcPct val="120000"/>
              </a:lnSpc>
            </a:pPr>
            <a:r>
              <a:rPr lang="en-US" b="1" dirty="0">
                <a:solidFill>
                  <a:schemeClr val="accent6">
                    <a:lumMod val="50000"/>
                  </a:schemeClr>
                </a:solidFill>
                <a:latin typeface="inter"/>
              </a:rPr>
              <a:t>Offline marketing </a:t>
            </a:r>
            <a:r>
              <a:rPr lang="en-US" dirty="0">
                <a:solidFill>
                  <a:schemeClr val="accent6">
                    <a:lumMod val="50000"/>
                  </a:schemeClr>
                </a:solidFill>
                <a:latin typeface="inter"/>
              </a:rPr>
              <a:t>is often referred to as traditional marketing and consists of marketing efforts that take place off the internet. </a:t>
            </a:r>
            <a:endParaRPr lang="en-US" dirty="0">
              <a:solidFill>
                <a:schemeClr val="accent6">
                  <a:lumMod val="50000"/>
                </a:schemeClr>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2" name="Rectangle 1"/>
          <p:cNvSpPr/>
          <p:nvPr/>
        </p:nvSpPr>
        <p:spPr>
          <a:xfrm>
            <a:off x="232455" y="1155869"/>
            <a:ext cx="6096000" cy="5355312"/>
          </a:xfrm>
          <a:prstGeom prst="rect">
            <a:avLst/>
          </a:prstGeom>
        </p:spPr>
        <p:txBody>
          <a:bodyPr>
            <a:spAutoFit/>
          </a:bodyPr>
          <a:lstStyle/>
          <a:p>
            <a:pPr algn="just" fontAlgn="base"/>
            <a:r>
              <a:rPr lang="en-US" dirty="0">
                <a:solidFill>
                  <a:srgbClr val="0A0A0A"/>
                </a:solidFill>
                <a:latin typeface="Lato"/>
              </a:rPr>
              <a:t>Physical brochures that in-print QR codes to link the customer back to the online store, and membership systems that tailor product recommendations based on customer purchase history both online and offline are examples of </a:t>
            </a:r>
            <a:r>
              <a:rPr lang="en-US" dirty="0" smtClean="0">
                <a:solidFill>
                  <a:srgbClr val="0A0A0A"/>
                </a:solidFill>
                <a:latin typeface="Lato"/>
              </a:rPr>
              <a:t>Omni-channel </a:t>
            </a:r>
            <a:r>
              <a:rPr lang="en-US" dirty="0">
                <a:solidFill>
                  <a:srgbClr val="0A0A0A"/>
                </a:solidFill>
                <a:latin typeface="Lato"/>
              </a:rPr>
              <a:t>strategies</a:t>
            </a:r>
            <a:r>
              <a:rPr lang="en-US" dirty="0" smtClean="0">
                <a:solidFill>
                  <a:srgbClr val="0A0A0A"/>
                </a:solidFill>
                <a:latin typeface="Lato"/>
              </a:rPr>
              <a:t>.</a:t>
            </a:r>
          </a:p>
          <a:p>
            <a:pPr algn="just" fontAlgn="base"/>
            <a:endParaRPr lang="en-US" dirty="0">
              <a:solidFill>
                <a:srgbClr val="0A0A0A"/>
              </a:solidFill>
              <a:latin typeface="Lato"/>
            </a:endParaRPr>
          </a:p>
          <a:p>
            <a:pPr algn="just" fontAlgn="base"/>
            <a:r>
              <a:rPr lang="en-US" dirty="0">
                <a:solidFill>
                  <a:srgbClr val="0A0A0A"/>
                </a:solidFill>
                <a:latin typeface="Lato"/>
              </a:rPr>
              <a:t>Digital marketing can and should be</a:t>
            </a:r>
            <a:r>
              <a:rPr lang="en-US" b="1" dirty="0">
                <a:solidFill>
                  <a:srgbClr val="0A0A0A"/>
                </a:solidFill>
                <a:latin typeface="Lato"/>
              </a:rPr>
              <a:t> integrated</a:t>
            </a:r>
            <a:r>
              <a:rPr lang="en-US" dirty="0">
                <a:solidFill>
                  <a:srgbClr val="0A0A0A"/>
                </a:solidFill>
                <a:latin typeface="Lato"/>
              </a:rPr>
              <a:t> with offline marketing channels such as print advertisements, live industry events, popup booths, and in-store promotions to </a:t>
            </a:r>
            <a:r>
              <a:rPr lang="en-US" dirty="0" smtClean="0">
                <a:solidFill>
                  <a:srgbClr val="0A0A0A"/>
                </a:solidFill>
                <a:latin typeface="Lato"/>
              </a:rPr>
              <a:t>maximize </a:t>
            </a:r>
            <a:r>
              <a:rPr lang="en-US" dirty="0">
                <a:solidFill>
                  <a:srgbClr val="0A0A0A"/>
                </a:solidFill>
                <a:latin typeface="Lato"/>
              </a:rPr>
              <a:t>target market reach and lead nurturing</a:t>
            </a:r>
            <a:r>
              <a:rPr lang="en-US" dirty="0" smtClean="0">
                <a:solidFill>
                  <a:srgbClr val="0A0A0A"/>
                </a:solidFill>
                <a:latin typeface="Lato"/>
              </a:rPr>
              <a:t>.</a:t>
            </a:r>
          </a:p>
          <a:p>
            <a:pPr algn="just" fontAlgn="base"/>
            <a:endParaRPr lang="en-US" dirty="0">
              <a:solidFill>
                <a:srgbClr val="0A0A0A"/>
              </a:solidFill>
              <a:latin typeface="Lato"/>
            </a:endParaRPr>
          </a:p>
          <a:p>
            <a:pPr algn="just" fontAlgn="base"/>
            <a:r>
              <a:rPr lang="en-US" dirty="0">
                <a:solidFill>
                  <a:srgbClr val="0A0A0A"/>
                </a:solidFill>
                <a:latin typeface="Lato"/>
              </a:rPr>
              <a:t>An example of an online/offline marketing integration would be launching a trade show (offline) and launching a Facebook Advertising campaign (online) to promote the offline event. And during the event (offline), collecting personal details of leads such as emails and phone numbers to follow up through email and mobile marketing (online).</a:t>
            </a:r>
            <a:endParaRPr lang="en-US" b="0" i="0" dirty="0">
              <a:solidFill>
                <a:srgbClr val="0A0A0A"/>
              </a:solidFill>
              <a:effectLst/>
              <a:latin typeface="Lato"/>
            </a:endParaRPr>
          </a:p>
        </p:txBody>
      </p:sp>
      <p:pic>
        <p:nvPicPr>
          <p:cNvPr id="4" name="Picture 3"/>
          <p:cNvPicPr>
            <a:picLocks noChangeAspect="1"/>
          </p:cNvPicPr>
          <p:nvPr/>
        </p:nvPicPr>
        <p:blipFill>
          <a:blip r:embed="rId3"/>
          <a:stretch>
            <a:fillRect/>
          </a:stretch>
        </p:blipFill>
        <p:spPr>
          <a:xfrm>
            <a:off x="6469062" y="1155869"/>
            <a:ext cx="5629275" cy="2019300"/>
          </a:xfrm>
          <a:prstGeom prst="rect">
            <a:avLst/>
          </a:prstGeom>
        </p:spPr>
      </p:pic>
    </p:spTree>
    <p:extLst>
      <p:ext uri="{BB962C8B-B14F-4D97-AF65-F5344CB8AC3E}">
        <p14:creationId xmlns:p14="http://schemas.microsoft.com/office/powerpoint/2010/main" val="875012131"/>
      </p:ext>
    </p:extLst>
  </p:cSld>
  <p:clrMapOvr>
    <a:masterClrMapping/>
  </p:clrMapOvr>
  <p:transition spd="slow">
    <p:comb/>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390640" y="1225392"/>
            <a:ext cx="5509260" cy="5419407"/>
          </a:xfrm>
          <a:prstGeom prst="rect">
            <a:avLst/>
          </a:prstGeom>
        </p:spPr>
      </p:pic>
      <p:sp>
        <p:nvSpPr>
          <p:cNvPr id="17" name="TextBox 16">
            <a:extLst>
              <a:ext uri="{FF2B5EF4-FFF2-40B4-BE49-F238E27FC236}">
                <a16:creationId xmlns:a16="http://schemas.microsoft.com/office/drawing/2014/main" id="{954B34D3-F436-A1EE-53D3-534D66D793CE}"/>
              </a:ext>
            </a:extLst>
          </p:cNvPr>
          <p:cNvSpPr txBox="1"/>
          <p:nvPr/>
        </p:nvSpPr>
        <p:spPr>
          <a:xfrm>
            <a:off x="2626179" y="763727"/>
            <a:ext cx="4113898" cy="461665"/>
          </a:xfrm>
          <a:prstGeom prst="rect">
            <a:avLst/>
          </a:prstGeom>
          <a:noFill/>
        </p:spPr>
        <p:txBody>
          <a:bodyPr wrap="square" rtlCol="0">
            <a:spAutoFit/>
          </a:bodyPr>
          <a:lstStyle/>
          <a:p>
            <a:r>
              <a:rPr lang="en-US" sz="2400" b="1" dirty="0">
                <a:solidFill>
                  <a:srgbClr val="00B0F0"/>
                </a:solidFill>
                <a:latin typeface="Times New Roman" panose="02020603050405020304" pitchFamily="18" charset="0"/>
                <a:cs typeface="Times New Roman" panose="02020603050405020304" pitchFamily="18" charset="0"/>
              </a:rPr>
              <a:t>3 Pillars of Digital Marketing</a:t>
            </a: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2" name="Rectangle 1"/>
          <p:cNvSpPr/>
          <p:nvPr/>
        </p:nvSpPr>
        <p:spPr>
          <a:xfrm>
            <a:off x="294640" y="1705185"/>
            <a:ext cx="6096000" cy="3693319"/>
          </a:xfrm>
          <a:prstGeom prst="rect">
            <a:avLst/>
          </a:prstGeom>
        </p:spPr>
        <p:txBody>
          <a:bodyPr>
            <a:spAutoFit/>
          </a:bodyPr>
          <a:lstStyle/>
          <a:p>
            <a:pPr fontAlgn="base"/>
            <a:r>
              <a:rPr lang="en-US" b="1" dirty="0">
                <a:solidFill>
                  <a:srgbClr val="333333"/>
                </a:solidFill>
                <a:latin typeface="Poppins"/>
              </a:rPr>
              <a:t>By delivering an </a:t>
            </a:r>
            <a:r>
              <a:rPr lang="en-US" b="1" dirty="0" smtClean="0">
                <a:solidFill>
                  <a:srgbClr val="333333"/>
                </a:solidFill>
                <a:latin typeface="Poppins"/>
              </a:rPr>
              <a:t>Omni-channel </a:t>
            </a:r>
            <a:r>
              <a:rPr lang="en-US" b="1" dirty="0">
                <a:solidFill>
                  <a:srgbClr val="333333"/>
                </a:solidFill>
                <a:latin typeface="Poppins"/>
              </a:rPr>
              <a:t>customer experience across the user journey, all the way from the awareness to the post-purchase stages, businesses can engage their audiences at various touchpoints.</a:t>
            </a:r>
          </a:p>
          <a:p>
            <a:pPr fontAlgn="base"/>
            <a:endParaRPr lang="en-US" b="1" dirty="0">
              <a:solidFill>
                <a:srgbClr val="333333"/>
              </a:solidFill>
              <a:latin typeface="Poppins"/>
            </a:endParaRPr>
          </a:p>
          <a:p>
            <a:pPr fontAlgn="base"/>
            <a:r>
              <a:rPr lang="en-US" b="1" dirty="0">
                <a:solidFill>
                  <a:srgbClr val="333333"/>
                </a:solidFill>
                <a:latin typeface="Poppins"/>
              </a:rPr>
              <a:t>For instance, businesses can launch online PR campaigns to create awareness, implement content marketing to help customers evaluate their products, drive high purchase intent traffic to their website via SEO, digital ads, and email, and nurture leads to repurchase through Email Marketing, Digital Advertising, Marketing Automation, and Social Media Marketing campaigns.</a:t>
            </a:r>
            <a:endParaRPr lang="en-US" b="0" i="0" dirty="0">
              <a:solidFill>
                <a:srgbClr val="0A0A0A"/>
              </a:solidFill>
              <a:effectLst/>
              <a:latin typeface="Lato"/>
            </a:endParaRPr>
          </a:p>
        </p:txBody>
      </p:sp>
      <p:sp>
        <p:nvSpPr>
          <p:cNvPr id="5" name="Rectangle 4"/>
          <p:cNvSpPr/>
          <p:nvPr/>
        </p:nvSpPr>
        <p:spPr>
          <a:xfrm>
            <a:off x="1460410" y="5633740"/>
            <a:ext cx="6096000" cy="923330"/>
          </a:xfrm>
          <a:prstGeom prst="rect">
            <a:avLst/>
          </a:prstGeom>
        </p:spPr>
        <p:style>
          <a:lnRef idx="2">
            <a:schemeClr val="accent4"/>
          </a:lnRef>
          <a:fillRef idx="1">
            <a:schemeClr val="lt1"/>
          </a:fillRef>
          <a:effectRef idx="0">
            <a:schemeClr val="accent4"/>
          </a:effectRef>
          <a:fontRef idx="minor">
            <a:schemeClr val="dk1"/>
          </a:fontRef>
        </p:style>
        <p:txBody>
          <a:bodyPr>
            <a:spAutoFit/>
          </a:bodyPr>
          <a:lstStyle/>
          <a:p>
            <a:r>
              <a:rPr lang="en-US" b="1" dirty="0">
                <a:solidFill>
                  <a:schemeClr val="accent1">
                    <a:lumMod val="50000"/>
                  </a:schemeClr>
                </a:solidFill>
                <a:latin typeface="DM Sans"/>
              </a:rPr>
              <a:t>An </a:t>
            </a:r>
            <a:r>
              <a:rPr lang="en-US" b="1" dirty="0" smtClean="0">
                <a:solidFill>
                  <a:schemeClr val="accent1">
                    <a:lumMod val="50000"/>
                  </a:schemeClr>
                </a:solidFill>
                <a:latin typeface="DM Sans"/>
              </a:rPr>
              <a:t>Omni channel </a:t>
            </a:r>
            <a:r>
              <a:rPr lang="en-US" b="1" dirty="0">
                <a:solidFill>
                  <a:schemeClr val="accent1">
                    <a:lumMod val="50000"/>
                  </a:schemeClr>
                </a:solidFill>
                <a:latin typeface="DM Sans"/>
              </a:rPr>
              <a:t>experience is a coordinated journey that stretches across multiple customer touchpoints to deliver a seamless customer experience.</a:t>
            </a:r>
            <a:endParaRPr lang="en-US" b="1" dirty="0">
              <a:solidFill>
                <a:schemeClr val="accent1">
                  <a:lumMod val="50000"/>
                </a:schemeClr>
              </a:solidFill>
            </a:endParaRPr>
          </a:p>
        </p:txBody>
      </p:sp>
    </p:spTree>
    <p:extLst>
      <p:ext uri="{BB962C8B-B14F-4D97-AF65-F5344CB8AC3E}">
        <p14:creationId xmlns:p14="http://schemas.microsoft.com/office/powerpoint/2010/main" val="2369782110"/>
      </p:ext>
    </p:extLst>
  </p:cSld>
  <p:clrMapOvr>
    <a:masterClrMapping/>
  </p:clrMapOvr>
  <p:transition spd="slow">
    <p:comb/>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digital pr benefits a small business"/>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6560820" y="772809"/>
            <a:ext cx="5560060" cy="4532395"/>
          </a:xfrm>
          <a:prstGeom prst="rect">
            <a:avLst/>
          </a:prstGeom>
          <a:noFill/>
          <a:extLst>
            <a:ext uri="{909E8E84-426E-40DD-AFC4-6F175D3DCCD1}">
              <a14:hiddenFill xmlns:a14="http://schemas.microsoft.com/office/drawing/2010/main">
                <a:solidFill>
                  <a:srgbClr val="FFFFFF"/>
                </a:solidFill>
              </a14:hiddenFill>
            </a:ext>
          </a:extLst>
        </p:spPr>
      </p:pic>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2" name="Rectangle 1"/>
          <p:cNvSpPr/>
          <p:nvPr/>
        </p:nvSpPr>
        <p:spPr>
          <a:xfrm>
            <a:off x="294640" y="1705185"/>
            <a:ext cx="5313680" cy="4247317"/>
          </a:xfrm>
          <a:prstGeom prst="rect">
            <a:avLst/>
          </a:prstGeom>
        </p:spPr>
        <p:txBody>
          <a:bodyPr wrap="square">
            <a:spAutoFit/>
          </a:bodyPr>
          <a:lstStyle/>
          <a:p>
            <a:pPr algn="just" fontAlgn="base"/>
            <a:r>
              <a:rPr lang="en-US" b="1" dirty="0">
                <a:solidFill>
                  <a:srgbClr val="333333"/>
                </a:solidFill>
                <a:latin typeface="Poppins"/>
              </a:rPr>
              <a:t>By delivering an </a:t>
            </a:r>
            <a:r>
              <a:rPr lang="en-US" b="1" dirty="0" smtClean="0">
                <a:solidFill>
                  <a:srgbClr val="333333"/>
                </a:solidFill>
                <a:latin typeface="Poppins"/>
              </a:rPr>
              <a:t>Omni-channel </a:t>
            </a:r>
            <a:r>
              <a:rPr lang="en-US" b="1" dirty="0">
                <a:solidFill>
                  <a:srgbClr val="333333"/>
                </a:solidFill>
                <a:latin typeface="Poppins"/>
              </a:rPr>
              <a:t>customer experience across the user journey, all the way from the awareness to the post-purchase stages, businesses can engage their audiences at various touchpoints.</a:t>
            </a:r>
          </a:p>
          <a:p>
            <a:pPr algn="just" fontAlgn="base"/>
            <a:endParaRPr lang="en-US" b="1" dirty="0">
              <a:solidFill>
                <a:srgbClr val="333333"/>
              </a:solidFill>
              <a:latin typeface="Poppins"/>
            </a:endParaRPr>
          </a:p>
          <a:p>
            <a:pPr algn="just" fontAlgn="base"/>
            <a:r>
              <a:rPr lang="en-US" b="1" dirty="0">
                <a:solidFill>
                  <a:srgbClr val="333333"/>
                </a:solidFill>
                <a:latin typeface="Poppins"/>
              </a:rPr>
              <a:t>For instance, businesses can launch online PR campaigns to create awareness, implement content marketing to help customers evaluate their products, drive high purchase intent traffic to their website via SEO, digital ads, and email, and nurture leads to repurchase through Email Marketing, Digital Advertising, Marketing Automation, and Social Media Marketing campaigns.</a:t>
            </a:r>
            <a:endParaRPr lang="en-US" b="0" i="0" dirty="0">
              <a:solidFill>
                <a:srgbClr val="0A0A0A"/>
              </a:solidFill>
              <a:effectLst/>
              <a:latin typeface="Lato"/>
            </a:endParaRPr>
          </a:p>
        </p:txBody>
      </p:sp>
      <p:sp>
        <p:nvSpPr>
          <p:cNvPr id="5" name="Rectangle 4"/>
          <p:cNvSpPr/>
          <p:nvPr/>
        </p:nvSpPr>
        <p:spPr>
          <a:xfrm>
            <a:off x="6560820" y="4869674"/>
            <a:ext cx="5560060" cy="1969770"/>
          </a:xfrm>
          <a:prstGeom prst="rect">
            <a:avLst/>
          </a:prstGeom>
          <a:solidFill>
            <a:srgbClr val="0093B5"/>
          </a:solidFill>
        </p:spPr>
        <p:txBody>
          <a:bodyPr wrap="square">
            <a:spAutoFit/>
          </a:bodyPr>
          <a:lstStyle/>
          <a:p>
            <a:r>
              <a:rPr lang="en-US" sz="1600" b="1" dirty="0">
                <a:solidFill>
                  <a:schemeClr val="bg1"/>
                </a:solidFill>
                <a:latin typeface="futura"/>
              </a:rPr>
              <a:t>What is Digital PR</a:t>
            </a:r>
            <a:r>
              <a:rPr lang="en-US" sz="1600" b="1" dirty="0" smtClean="0">
                <a:solidFill>
                  <a:schemeClr val="bg1"/>
                </a:solidFill>
                <a:latin typeface="futura"/>
              </a:rPr>
              <a:t>?</a:t>
            </a:r>
          </a:p>
          <a:p>
            <a:endParaRPr lang="en-US" sz="1600" b="1" dirty="0">
              <a:solidFill>
                <a:schemeClr val="bg1"/>
              </a:solidFill>
              <a:latin typeface="futura"/>
            </a:endParaRPr>
          </a:p>
          <a:p>
            <a:r>
              <a:rPr lang="en-US" b="1" dirty="0">
                <a:solidFill>
                  <a:schemeClr val="bg1"/>
                </a:solidFill>
                <a:latin typeface="gilroy"/>
              </a:rPr>
              <a:t>Digital PR</a:t>
            </a:r>
            <a:r>
              <a:rPr lang="en-US" dirty="0">
                <a:solidFill>
                  <a:schemeClr val="bg1"/>
                </a:solidFill>
                <a:latin typeface="gilroy"/>
              </a:rPr>
              <a:t> is a subset of content marketing that focuses on publicizing your brand and increasing the positivity of public perception about you in the digital space, including blogs, journals, online news outlets, review sites, and aggregators</a:t>
            </a:r>
            <a:r>
              <a:rPr lang="en-US" sz="1600" dirty="0">
                <a:solidFill>
                  <a:srgbClr val="C00000"/>
                </a:solidFill>
                <a:latin typeface="gilroy"/>
              </a:rPr>
              <a:t>.</a:t>
            </a:r>
            <a:endParaRPr lang="en-US" sz="1600" b="0" i="0" dirty="0">
              <a:solidFill>
                <a:srgbClr val="C00000"/>
              </a:solidFill>
              <a:effectLst/>
              <a:latin typeface="gilroy"/>
            </a:endParaRPr>
          </a:p>
        </p:txBody>
      </p:sp>
    </p:spTree>
    <p:extLst>
      <p:ext uri="{BB962C8B-B14F-4D97-AF65-F5344CB8AC3E}">
        <p14:creationId xmlns:p14="http://schemas.microsoft.com/office/powerpoint/2010/main" val="4261383584"/>
      </p:ext>
    </p:extLst>
  </p:cSld>
  <p:clrMapOvr>
    <a:masterClrMapping/>
  </p:clrMapOvr>
  <p:transition spd="slow">
    <p:comb/>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014719" y="679510"/>
            <a:ext cx="6177281" cy="5511740"/>
          </a:xfrm>
          <a:prstGeom prst="rect">
            <a:avLst/>
          </a:prstGeom>
        </p:spPr>
      </p:pic>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5" name="Rectangle 4"/>
          <p:cNvSpPr/>
          <p:nvPr/>
        </p:nvSpPr>
        <p:spPr>
          <a:xfrm>
            <a:off x="6014719" y="5288340"/>
            <a:ext cx="6177280" cy="1569660"/>
          </a:xfrm>
          <a:prstGeom prst="rect">
            <a:avLst/>
          </a:prstGeom>
          <a:solidFill>
            <a:srgbClr val="0093B5"/>
          </a:solidFill>
        </p:spPr>
        <p:txBody>
          <a:bodyPr wrap="square">
            <a:spAutoFit/>
          </a:bodyPr>
          <a:lstStyle/>
          <a:p>
            <a:r>
              <a:rPr lang="en-US" sz="1600" b="1" dirty="0">
                <a:solidFill>
                  <a:schemeClr val="bg1"/>
                </a:solidFill>
                <a:latin typeface="futura"/>
              </a:rPr>
              <a:t>What is Digital PR</a:t>
            </a:r>
            <a:r>
              <a:rPr lang="en-US" sz="1600" b="1" dirty="0" smtClean="0">
                <a:solidFill>
                  <a:schemeClr val="bg1"/>
                </a:solidFill>
                <a:latin typeface="futura"/>
              </a:rPr>
              <a:t>?</a:t>
            </a:r>
          </a:p>
          <a:p>
            <a:endParaRPr lang="en-US" sz="1600" b="1" dirty="0">
              <a:solidFill>
                <a:schemeClr val="bg1"/>
              </a:solidFill>
              <a:latin typeface="futura"/>
            </a:endParaRPr>
          </a:p>
          <a:p>
            <a:r>
              <a:rPr lang="en-US" sz="1600" b="1" dirty="0">
                <a:solidFill>
                  <a:schemeClr val="bg1"/>
                </a:solidFill>
                <a:latin typeface="gilroy"/>
              </a:rPr>
              <a:t>Digital PR</a:t>
            </a:r>
            <a:r>
              <a:rPr lang="en-US" sz="1600" dirty="0">
                <a:solidFill>
                  <a:schemeClr val="bg1"/>
                </a:solidFill>
                <a:latin typeface="gilroy"/>
              </a:rPr>
              <a:t> is a subset of content marketing that focuses on publicizing your brand and increasing the positivity of public perception about you in the digital space, including blogs, journals, online news outlets, review sites, and aggregators</a:t>
            </a:r>
            <a:r>
              <a:rPr lang="en-US" sz="1400" dirty="0">
                <a:solidFill>
                  <a:srgbClr val="C00000"/>
                </a:solidFill>
                <a:latin typeface="gilroy"/>
              </a:rPr>
              <a:t>.</a:t>
            </a:r>
            <a:endParaRPr lang="en-US" sz="1400" b="0" i="0" dirty="0">
              <a:solidFill>
                <a:srgbClr val="C00000"/>
              </a:solidFill>
              <a:effectLst/>
              <a:latin typeface="gilroy"/>
            </a:endParaRPr>
          </a:p>
        </p:txBody>
      </p:sp>
      <p:sp>
        <p:nvSpPr>
          <p:cNvPr id="6" name="Rectangle 5"/>
          <p:cNvSpPr/>
          <p:nvPr/>
        </p:nvSpPr>
        <p:spPr>
          <a:xfrm>
            <a:off x="233227" y="1548855"/>
            <a:ext cx="5651409" cy="4524315"/>
          </a:xfrm>
          <a:prstGeom prst="rect">
            <a:avLst/>
          </a:prstGeom>
        </p:spPr>
        <p:txBody>
          <a:bodyPr wrap="square">
            <a:spAutoFit/>
          </a:bodyPr>
          <a:lstStyle/>
          <a:p>
            <a:r>
              <a:rPr lang="en-US" b="1" dirty="0">
                <a:latin typeface="Times New Roman" panose="02020603050405020304" pitchFamily="18" charset="0"/>
                <a:cs typeface="Times New Roman" panose="02020603050405020304" pitchFamily="18" charset="0"/>
              </a:rPr>
              <a:t>common types of Digital PR</a:t>
            </a:r>
            <a:r>
              <a:rPr lang="en-US" b="1" dirty="0" smtClean="0">
                <a:latin typeface="Times New Roman" panose="02020603050405020304" pitchFamily="18" charset="0"/>
                <a:cs typeface="Times New Roman" panose="02020603050405020304" pitchFamily="18" charset="0"/>
              </a:rPr>
              <a:t>:</a:t>
            </a:r>
          </a:p>
          <a:p>
            <a:endParaRPr lang="en-US"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Unlinked Mentions. </a:t>
            </a:r>
            <a:r>
              <a:rPr lang="en-US" dirty="0">
                <a:latin typeface="Times New Roman" panose="02020603050405020304" pitchFamily="18" charset="0"/>
                <a:cs typeface="Times New Roman" panose="02020603050405020304" pitchFamily="18" charset="0"/>
              </a:rPr>
              <a:t>Mentions of your company name that do not provide a link back to your website</a:t>
            </a:r>
            <a:r>
              <a:rPr lang="en-US" dirty="0" smtClean="0">
                <a:latin typeface="Times New Roman" panose="02020603050405020304" pitchFamily="18" charset="0"/>
                <a:cs typeface="Times New Roman" panose="02020603050405020304" pitchFamily="18" charset="0"/>
              </a:rPr>
              <a:t>.</a:t>
            </a:r>
          </a:p>
          <a:p>
            <a:endParaRPr lang="en-US"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Guest Posts. </a:t>
            </a:r>
            <a:r>
              <a:rPr lang="en-US" dirty="0">
                <a:latin typeface="Times New Roman" panose="02020603050405020304" pitchFamily="18" charset="0"/>
                <a:cs typeface="Times New Roman" panose="02020603050405020304" pitchFamily="18" charset="0"/>
              </a:rPr>
              <a:t>Writing and publishing an article on someone else’s website</a:t>
            </a:r>
            <a:r>
              <a:rPr lang="en-US" dirty="0" smtClean="0">
                <a:latin typeface="Times New Roman" panose="02020603050405020304" pitchFamily="18" charset="0"/>
                <a:cs typeface="Times New Roman" panose="02020603050405020304" pitchFamily="18" charset="0"/>
              </a:rPr>
              <a:t>.</a:t>
            </a:r>
          </a:p>
          <a:p>
            <a:endParaRPr lang="en-US"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Directory Inclusions</a:t>
            </a:r>
            <a:r>
              <a:rPr lang="en-US" dirty="0">
                <a:latin typeface="Times New Roman" panose="02020603050405020304" pitchFamily="18" charset="0"/>
                <a:cs typeface="Times New Roman" panose="02020603050405020304" pitchFamily="18" charset="0"/>
              </a:rPr>
              <a:t>. Adding your company website to a directory that lists other similar companies</a:t>
            </a:r>
            <a:r>
              <a:rPr lang="en-US" dirty="0" smtClean="0">
                <a:latin typeface="Times New Roman" panose="02020603050405020304" pitchFamily="18" charset="0"/>
                <a:cs typeface="Times New Roman" panose="02020603050405020304" pitchFamily="18" charset="0"/>
              </a:rPr>
              <a:t>.</a:t>
            </a:r>
          </a:p>
          <a:p>
            <a:endParaRPr lang="en-US"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Press Releases. </a:t>
            </a:r>
            <a:r>
              <a:rPr lang="en-US" dirty="0">
                <a:latin typeface="Times New Roman" panose="02020603050405020304" pitchFamily="18" charset="0"/>
                <a:cs typeface="Times New Roman" panose="02020603050405020304" pitchFamily="18" charset="0"/>
              </a:rPr>
              <a:t>Sharing newsworthy announcements to secure press features</a:t>
            </a:r>
            <a:r>
              <a:rPr lang="en-US" dirty="0" smtClean="0">
                <a:latin typeface="Times New Roman" panose="02020603050405020304" pitchFamily="18" charset="0"/>
                <a:cs typeface="Times New Roman" panose="02020603050405020304" pitchFamily="18" charset="0"/>
              </a:rPr>
              <a:t>.</a:t>
            </a:r>
          </a:p>
          <a:p>
            <a:endParaRPr lang="en-US"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Influencer Marketing. </a:t>
            </a:r>
            <a:r>
              <a:rPr lang="en-US" dirty="0">
                <a:latin typeface="Times New Roman" panose="02020603050405020304" pitchFamily="18" charset="0"/>
                <a:cs typeface="Times New Roman" panose="02020603050405020304" pitchFamily="18" charset="0"/>
              </a:rPr>
              <a:t>Gaining mentions on influential social media user accounts.</a:t>
            </a:r>
          </a:p>
        </p:txBody>
      </p:sp>
    </p:spTree>
    <p:extLst>
      <p:ext uri="{BB962C8B-B14F-4D97-AF65-F5344CB8AC3E}">
        <p14:creationId xmlns:p14="http://schemas.microsoft.com/office/powerpoint/2010/main" val="3641073053"/>
      </p:ext>
    </p:extLst>
  </p:cSld>
  <p:clrMapOvr>
    <a:masterClrMapping/>
  </p:clrMapOvr>
  <p:transition spd="slow">
    <p:comb/>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20320"/>
            <a:ext cx="12192000" cy="6858000"/>
          </a:xfrm>
          <a:prstGeom prst="rect">
            <a:avLst/>
          </a:prstGeom>
        </p:spPr>
      </p:pic>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2" name="Rectangle 1"/>
          <p:cNvSpPr/>
          <p:nvPr/>
        </p:nvSpPr>
        <p:spPr>
          <a:xfrm>
            <a:off x="180431" y="1493426"/>
            <a:ext cx="5417729" cy="5078313"/>
          </a:xfrm>
          <a:prstGeom prst="rect">
            <a:avLst/>
          </a:prstGeom>
          <a:solidFill>
            <a:schemeClr val="bg1">
              <a:lumMod val="95000"/>
            </a:schemeClr>
          </a:solidFill>
        </p:spPr>
        <p:txBody>
          <a:bodyPr wrap="square">
            <a:spAutoFit/>
          </a:bodyPr>
          <a:lstStyle/>
          <a:p>
            <a:pPr fontAlgn="base">
              <a:lnSpc>
                <a:spcPct val="150000"/>
              </a:lnSpc>
            </a:pPr>
            <a:r>
              <a:rPr lang="en-US" b="1" dirty="0">
                <a:solidFill>
                  <a:srgbClr val="0A0A0A"/>
                </a:solidFill>
                <a:latin typeface="Lato"/>
              </a:rPr>
              <a:t>The selection of digital marketing channels depends on a variety of factors such as:</a:t>
            </a:r>
          </a:p>
          <a:p>
            <a:pPr fontAlgn="base">
              <a:lnSpc>
                <a:spcPct val="150000"/>
              </a:lnSpc>
              <a:buFont typeface="Arial" panose="020B0604020202020204" pitchFamily="34" charset="0"/>
              <a:buChar char="•"/>
            </a:pPr>
            <a:r>
              <a:rPr lang="en-US" b="1" dirty="0">
                <a:solidFill>
                  <a:srgbClr val="0A0A0A"/>
                </a:solidFill>
                <a:latin typeface="Lato"/>
              </a:rPr>
              <a:t>Marketing objectives:</a:t>
            </a:r>
            <a:r>
              <a:rPr lang="en-US" dirty="0">
                <a:solidFill>
                  <a:srgbClr val="0A0A0A"/>
                </a:solidFill>
                <a:latin typeface="Lato"/>
              </a:rPr>
              <a:t> Are your goals to increase brand awareness or encourage purchase?</a:t>
            </a:r>
          </a:p>
          <a:p>
            <a:pPr fontAlgn="base">
              <a:lnSpc>
                <a:spcPct val="150000"/>
              </a:lnSpc>
              <a:buFont typeface="Arial" panose="020B0604020202020204" pitchFamily="34" charset="0"/>
              <a:buChar char="•"/>
            </a:pPr>
            <a:r>
              <a:rPr lang="en-US" b="1" dirty="0">
                <a:solidFill>
                  <a:srgbClr val="0A0A0A"/>
                </a:solidFill>
                <a:latin typeface="Lato"/>
              </a:rPr>
              <a:t>Marketing Budget:</a:t>
            </a:r>
            <a:r>
              <a:rPr lang="en-US" dirty="0">
                <a:solidFill>
                  <a:srgbClr val="0A0A0A"/>
                </a:solidFill>
                <a:latin typeface="Lato"/>
              </a:rPr>
              <a:t> Do you have sufficient budget to span your marketing campaigns across multiple digital channels?</a:t>
            </a:r>
          </a:p>
          <a:p>
            <a:pPr fontAlgn="base">
              <a:lnSpc>
                <a:spcPct val="150000"/>
              </a:lnSpc>
              <a:buFont typeface="Arial" panose="020B0604020202020204" pitchFamily="34" charset="0"/>
              <a:buChar char="•"/>
            </a:pPr>
            <a:r>
              <a:rPr lang="en-US" b="1" dirty="0">
                <a:solidFill>
                  <a:srgbClr val="0A0A0A"/>
                </a:solidFill>
                <a:latin typeface="Lato"/>
              </a:rPr>
              <a:t>Manpower:</a:t>
            </a:r>
            <a:r>
              <a:rPr lang="en-US" dirty="0">
                <a:solidFill>
                  <a:srgbClr val="0A0A0A"/>
                </a:solidFill>
                <a:latin typeface="Lato"/>
              </a:rPr>
              <a:t> Does your marketing team have the necessary knowledge and skills to manage multiple campaigns and digital agencies?</a:t>
            </a:r>
          </a:p>
          <a:p>
            <a:pPr fontAlgn="base">
              <a:lnSpc>
                <a:spcPct val="150000"/>
              </a:lnSpc>
              <a:buFont typeface="Arial" panose="020B0604020202020204" pitchFamily="34" charset="0"/>
              <a:buChar char="•"/>
            </a:pPr>
            <a:r>
              <a:rPr lang="en-US" b="1" dirty="0">
                <a:solidFill>
                  <a:srgbClr val="0A0A0A"/>
                </a:solidFill>
                <a:latin typeface="Lato"/>
              </a:rPr>
              <a:t>Customers:</a:t>
            </a:r>
            <a:r>
              <a:rPr lang="en-US" dirty="0">
                <a:solidFill>
                  <a:srgbClr val="0A0A0A"/>
                </a:solidFill>
                <a:latin typeface="Lato"/>
              </a:rPr>
              <a:t> Which platforms are your customers on? What are your customer touch points?</a:t>
            </a:r>
            <a:endParaRPr lang="en-US" b="0" i="0" dirty="0">
              <a:solidFill>
                <a:srgbClr val="0A0A0A"/>
              </a:solidFill>
              <a:effectLst/>
              <a:latin typeface="Lato"/>
            </a:endParaRPr>
          </a:p>
        </p:txBody>
      </p:sp>
      <p:sp>
        <p:nvSpPr>
          <p:cNvPr id="4" name="Rectangle 3"/>
          <p:cNvSpPr/>
          <p:nvPr/>
        </p:nvSpPr>
        <p:spPr>
          <a:xfrm>
            <a:off x="8991600" y="2321019"/>
            <a:ext cx="2908300" cy="2585323"/>
          </a:xfrm>
          <a:prstGeom prst="rect">
            <a:avLst/>
          </a:prstGeom>
          <a:solidFill>
            <a:schemeClr val="bg1"/>
          </a:solidFill>
        </p:spPr>
        <p:txBody>
          <a:bodyPr wrap="square">
            <a:spAutoFit/>
          </a:bodyPr>
          <a:lstStyle/>
          <a:p>
            <a:pPr algn="just"/>
            <a:r>
              <a:rPr lang="en-US" b="1" dirty="0">
                <a:solidFill>
                  <a:schemeClr val="accent1">
                    <a:lumMod val="50000"/>
                  </a:schemeClr>
                </a:solidFill>
                <a:latin typeface="inter"/>
              </a:rPr>
              <a:t>Manpower planning can be defined as a total estimation of the total number of workers or employees with different skills required for the completion of a job, project, or task in the desired period of time.</a:t>
            </a:r>
            <a:endParaRPr lang="en-US" b="1" dirty="0">
              <a:solidFill>
                <a:schemeClr val="accent1">
                  <a:lumMod val="50000"/>
                </a:schemeClr>
              </a:solidFill>
            </a:endParaRPr>
          </a:p>
        </p:txBody>
      </p:sp>
    </p:spTree>
    <p:extLst>
      <p:ext uri="{BB962C8B-B14F-4D97-AF65-F5344CB8AC3E}">
        <p14:creationId xmlns:p14="http://schemas.microsoft.com/office/powerpoint/2010/main" val="149783801"/>
      </p:ext>
    </p:extLst>
  </p:cSld>
  <p:clrMapOvr>
    <a:masterClrMapping/>
  </p:clrMapOvr>
  <p:transition spd="slow">
    <p:comb/>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2626179" y="763727"/>
            <a:ext cx="4113898" cy="461665"/>
          </a:xfrm>
          <a:prstGeom prst="rect">
            <a:avLst/>
          </a:prstGeom>
          <a:noFill/>
        </p:spPr>
        <p:txBody>
          <a:bodyPr wrap="square" rtlCol="0">
            <a:spAutoFit/>
          </a:bodyPr>
          <a:lstStyle/>
          <a:p>
            <a:r>
              <a:rPr lang="en-US" sz="2400" b="1" dirty="0">
                <a:solidFill>
                  <a:schemeClr val="accent2">
                    <a:lumMod val="50000"/>
                  </a:schemeClr>
                </a:solidFill>
                <a:latin typeface="Times New Roman" panose="02020603050405020304" pitchFamily="18" charset="0"/>
                <a:cs typeface="Times New Roman" panose="02020603050405020304" pitchFamily="18" charset="0"/>
              </a:rPr>
              <a:t>3 Pillars of Digital Marketing</a:t>
            </a: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Rectangle 3"/>
          <p:cNvSpPr/>
          <p:nvPr/>
        </p:nvSpPr>
        <p:spPr>
          <a:xfrm>
            <a:off x="548640" y="1772702"/>
            <a:ext cx="6858000" cy="4524315"/>
          </a:xfrm>
          <a:prstGeom prst="rect">
            <a:avLst/>
          </a:prstGeom>
        </p:spPr>
        <p:txBody>
          <a:bodyPr wrap="square">
            <a:spAutoFit/>
          </a:bodyPr>
          <a:lstStyle/>
          <a:p>
            <a:pPr fontAlgn="base"/>
            <a:r>
              <a:rPr lang="en-US" b="1" dirty="0">
                <a:solidFill>
                  <a:srgbClr val="333333"/>
                </a:solidFill>
                <a:latin typeface="Poppins"/>
              </a:rPr>
              <a:t>3. Creatives and </a:t>
            </a:r>
            <a:r>
              <a:rPr lang="en-US" b="1" dirty="0" smtClean="0">
                <a:solidFill>
                  <a:srgbClr val="333333"/>
                </a:solidFill>
                <a:latin typeface="Poppins"/>
              </a:rPr>
              <a:t>Content</a:t>
            </a:r>
          </a:p>
          <a:p>
            <a:pPr fontAlgn="base"/>
            <a:endParaRPr lang="en-US" b="1" dirty="0">
              <a:solidFill>
                <a:srgbClr val="333333"/>
              </a:solidFill>
              <a:latin typeface="Poppins"/>
            </a:endParaRPr>
          </a:p>
          <a:p>
            <a:pPr fontAlgn="base"/>
            <a:r>
              <a:rPr lang="en-US" dirty="0">
                <a:solidFill>
                  <a:srgbClr val="0A0A0A"/>
                </a:solidFill>
                <a:latin typeface="Lato"/>
              </a:rPr>
              <a:t>The third pillar of digital marketing are the creatives and content</a:t>
            </a:r>
            <a:r>
              <a:rPr lang="en-US" dirty="0" smtClean="0">
                <a:solidFill>
                  <a:srgbClr val="0A0A0A"/>
                </a:solidFill>
                <a:latin typeface="Lato"/>
              </a:rPr>
              <a:t>.</a:t>
            </a:r>
          </a:p>
          <a:p>
            <a:pPr fontAlgn="base"/>
            <a:endParaRPr lang="en-US" dirty="0">
              <a:solidFill>
                <a:srgbClr val="0A0A0A"/>
              </a:solidFill>
              <a:latin typeface="Lato"/>
            </a:endParaRPr>
          </a:p>
          <a:p>
            <a:pPr fontAlgn="base"/>
            <a:r>
              <a:rPr lang="en-US" dirty="0">
                <a:solidFill>
                  <a:srgbClr val="0A0A0A"/>
                </a:solidFill>
                <a:latin typeface="Lato"/>
              </a:rPr>
              <a:t>These are content in the form of visual graphics, text, and videos created and marketed by your brand that your customers interact with and digest, also referred to as </a:t>
            </a:r>
            <a:r>
              <a:rPr lang="en-US" dirty="0">
                <a:solidFill>
                  <a:srgbClr val="EC462A"/>
                </a:solidFill>
                <a:latin typeface="Lato"/>
                <a:hlinkClick r:id="rId3"/>
              </a:rPr>
              <a:t>Content Marketing</a:t>
            </a:r>
            <a:r>
              <a:rPr lang="en-US" dirty="0" smtClean="0">
                <a:solidFill>
                  <a:srgbClr val="0A0A0A"/>
                </a:solidFill>
                <a:latin typeface="Lato"/>
              </a:rPr>
              <a:t>.</a:t>
            </a:r>
          </a:p>
          <a:p>
            <a:pPr fontAlgn="base"/>
            <a:endParaRPr lang="en-US" dirty="0">
              <a:solidFill>
                <a:srgbClr val="0A0A0A"/>
              </a:solidFill>
              <a:latin typeface="Lato"/>
            </a:endParaRPr>
          </a:p>
          <a:p>
            <a:pPr fontAlgn="base"/>
            <a:r>
              <a:rPr lang="en-US" b="1" dirty="0">
                <a:solidFill>
                  <a:srgbClr val="0A0A0A"/>
                </a:solidFill>
                <a:latin typeface="Lato"/>
              </a:rPr>
              <a:t>Creatives</a:t>
            </a:r>
            <a:r>
              <a:rPr lang="en-US" dirty="0">
                <a:solidFill>
                  <a:srgbClr val="0A0A0A"/>
                </a:solidFill>
                <a:latin typeface="Lato"/>
              </a:rPr>
              <a:t> come in the form of:</a:t>
            </a:r>
          </a:p>
          <a:p>
            <a:pPr fontAlgn="base">
              <a:buFont typeface="Arial" panose="020B0604020202020204" pitchFamily="34" charset="0"/>
              <a:buChar char="•"/>
            </a:pPr>
            <a:r>
              <a:rPr lang="en-US" dirty="0">
                <a:solidFill>
                  <a:srgbClr val="0A0A0A"/>
                </a:solidFill>
                <a:latin typeface="Lato"/>
              </a:rPr>
              <a:t>Ad banners</a:t>
            </a:r>
          </a:p>
          <a:p>
            <a:pPr fontAlgn="base">
              <a:buFont typeface="Arial" panose="020B0604020202020204" pitchFamily="34" charset="0"/>
              <a:buChar char="•"/>
            </a:pPr>
            <a:r>
              <a:rPr lang="en-US" dirty="0">
                <a:solidFill>
                  <a:srgbClr val="0A0A0A"/>
                </a:solidFill>
                <a:latin typeface="Lato"/>
              </a:rPr>
              <a:t>Video advertisements</a:t>
            </a:r>
          </a:p>
          <a:p>
            <a:pPr fontAlgn="base">
              <a:buFont typeface="Arial" panose="020B0604020202020204" pitchFamily="34" charset="0"/>
              <a:buChar char="•"/>
            </a:pPr>
            <a:r>
              <a:rPr lang="en-US" dirty="0">
                <a:solidFill>
                  <a:srgbClr val="0A0A0A"/>
                </a:solidFill>
                <a:latin typeface="Lato"/>
              </a:rPr>
              <a:t>Text ads</a:t>
            </a:r>
          </a:p>
          <a:p>
            <a:pPr fontAlgn="base"/>
            <a:r>
              <a:rPr lang="en-US" dirty="0">
                <a:solidFill>
                  <a:srgbClr val="0A0A0A"/>
                </a:solidFill>
                <a:latin typeface="Lato"/>
              </a:rPr>
              <a:t>While </a:t>
            </a:r>
            <a:r>
              <a:rPr lang="en-US" b="1" dirty="0">
                <a:solidFill>
                  <a:srgbClr val="0A0A0A"/>
                </a:solidFill>
                <a:latin typeface="Lato"/>
              </a:rPr>
              <a:t>Content</a:t>
            </a:r>
            <a:r>
              <a:rPr lang="en-US" dirty="0">
                <a:solidFill>
                  <a:srgbClr val="0A0A0A"/>
                </a:solidFill>
                <a:latin typeface="Lato"/>
              </a:rPr>
              <a:t> comes in the form of:</a:t>
            </a:r>
          </a:p>
          <a:p>
            <a:pPr fontAlgn="base">
              <a:buFont typeface="Arial" panose="020B0604020202020204" pitchFamily="34" charset="0"/>
              <a:buChar char="•"/>
            </a:pPr>
            <a:r>
              <a:rPr lang="en-US" dirty="0">
                <a:solidFill>
                  <a:srgbClr val="0A0A0A"/>
                </a:solidFill>
                <a:latin typeface="Lato"/>
              </a:rPr>
              <a:t>Blog articles</a:t>
            </a:r>
          </a:p>
          <a:p>
            <a:pPr fontAlgn="base">
              <a:buFont typeface="Arial" panose="020B0604020202020204" pitchFamily="34" charset="0"/>
              <a:buChar char="•"/>
            </a:pPr>
            <a:r>
              <a:rPr lang="en-US" dirty="0">
                <a:solidFill>
                  <a:srgbClr val="0A0A0A"/>
                </a:solidFill>
                <a:latin typeface="Lato"/>
              </a:rPr>
              <a:t>Explainer videos</a:t>
            </a:r>
          </a:p>
          <a:p>
            <a:pPr fontAlgn="base">
              <a:buFont typeface="Arial" panose="020B0604020202020204" pitchFamily="34" charset="0"/>
              <a:buChar char="•"/>
            </a:pPr>
            <a:r>
              <a:rPr lang="en-US" dirty="0">
                <a:solidFill>
                  <a:srgbClr val="0A0A0A"/>
                </a:solidFill>
                <a:latin typeface="Lato"/>
              </a:rPr>
              <a:t>Infographics</a:t>
            </a:r>
            <a:endParaRPr lang="en-US" b="0" i="0" dirty="0">
              <a:solidFill>
                <a:srgbClr val="0A0A0A"/>
              </a:solidFill>
              <a:effectLst/>
              <a:latin typeface="Lato"/>
            </a:endParaRPr>
          </a:p>
        </p:txBody>
      </p:sp>
      <p:sp>
        <p:nvSpPr>
          <p:cNvPr id="5" name="Rectangle 4"/>
          <p:cNvSpPr/>
          <p:nvPr/>
        </p:nvSpPr>
        <p:spPr>
          <a:xfrm>
            <a:off x="7406640" y="5274667"/>
            <a:ext cx="4663440" cy="1569660"/>
          </a:xfrm>
          <a:prstGeom prst="rect">
            <a:avLst/>
          </a:prstGeom>
          <a:solidFill>
            <a:schemeClr val="bg1"/>
          </a:solidFill>
        </p:spPr>
        <p:txBody>
          <a:bodyPr wrap="square">
            <a:spAutoFit/>
          </a:bodyPr>
          <a:lstStyle/>
          <a:p>
            <a:r>
              <a:rPr lang="en-US" sz="1600" b="1" dirty="0">
                <a:solidFill>
                  <a:schemeClr val="accent1">
                    <a:lumMod val="50000"/>
                  </a:schemeClr>
                </a:solidFill>
                <a:latin typeface="Inter"/>
              </a:rPr>
              <a:t>Content marketing is a marketing strategy involving the creation and sharing of relevant materials, such as articles, videos, social media posts, and emails, to attract and engage audiences, establish expertise, promote brand awareness, and drive sales.</a:t>
            </a:r>
            <a:endParaRPr lang="en-US" sz="1600" b="1" dirty="0">
              <a:solidFill>
                <a:schemeClr val="accent1">
                  <a:lumMod val="50000"/>
                </a:schemeClr>
              </a:solidFill>
            </a:endParaRPr>
          </a:p>
        </p:txBody>
      </p:sp>
      <p:pic>
        <p:nvPicPr>
          <p:cNvPr id="6" name="Picture 5"/>
          <p:cNvPicPr>
            <a:picLocks noChangeAspect="1"/>
          </p:cNvPicPr>
          <p:nvPr/>
        </p:nvPicPr>
        <p:blipFill>
          <a:blip r:embed="rId4"/>
          <a:stretch>
            <a:fillRect/>
          </a:stretch>
        </p:blipFill>
        <p:spPr>
          <a:xfrm>
            <a:off x="7406640" y="763728"/>
            <a:ext cx="4663440" cy="4510940"/>
          </a:xfrm>
          <a:prstGeom prst="rect">
            <a:avLst/>
          </a:prstGeom>
        </p:spPr>
      </p:pic>
    </p:spTree>
    <p:extLst>
      <p:ext uri="{BB962C8B-B14F-4D97-AF65-F5344CB8AC3E}">
        <p14:creationId xmlns:p14="http://schemas.microsoft.com/office/powerpoint/2010/main" val="717370201"/>
      </p:ext>
    </p:extLst>
  </p:cSld>
  <p:clrMapOvr>
    <a:masterClrMapping/>
  </p:clrMapOvr>
  <p:transition spd="slow">
    <p:comb/>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Rectangle 3"/>
          <p:cNvSpPr/>
          <p:nvPr/>
        </p:nvSpPr>
        <p:spPr>
          <a:xfrm>
            <a:off x="386080" y="1853982"/>
            <a:ext cx="6096000" cy="3970318"/>
          </a:xfrm>
          <a:prstGeom prst="rect">
            <a:avLst/>
          </a:prstGeom>
        </p:spPr>
        <p:txBody>
          <a:bodyPr>
            <a:spAutoFit/>
          </a:bodyPr>
          <a:lstStyle/>
          <a:p>
            <a:pPr fontAlgn="base"/>
            <a:r>
              <a:rPr lang="en-US" b="1" dirty="0">
                <a:solidFill>
                  <a:srgbClr val="333333"/>
                </a:solidFill>
                <a:latin typeface="Poppins"/>
              </a:rPr>
              <a:t>Why is Having a Digital Marketing Strategy Important</a:t>
            </a:r>
            <a:r>
              <a:rPr lang="en-US" b="1" dirty="0" smtClean="0">
                <a:solidFill>
                  <a:srgbClr val="333333"/>
                </a:solidFill>
                <a:latin typeface="Poppins"/>
              </a:rPr>
              <a:t>?</a:t>
            </a:r>
          </a:p>
          <a:p>
            <a:pPr fontAlgn="base"/>
            <a:endParaRPr lang="en-US" b="1" dirty="0">
              <a:solidFill>
                <a:srgbClr val="333333"/>
              </a:solidFill>
              <a:latin typeface="Poppins"/>
            </a:endParaRPr>
          </a:p>
          <a:p>
            <a:pPr fontAlgn="base"/>
            <a:r>
              <a:rPr lang="en-US" dirty="0">
                <a:solidFill>
                  <a:srgbClr val="0A0A0A"/>
                </a:solidFill>
                <a:latin typeface="Lato"/>
              </a:rPr>
              <a:t>Having a strategy is about as important as having a plan to achieve any goal. It fully </a:t>
            </a:r>
            <a:r>
              <a:rPr lang="en-US" dirty="0" smtClean="0">
                <a:solidFill>
                  <a:srgbClr val="0A0A0A"/>
                </a:solidFill>
                <a:latin typeface="Lato"/>
              </a:rPr>
              <a:t>optimizes </a:t>
            </a:r>
            <a:r>
              <a:rPr lang="en-US" dirty="0">
                <a:solidFill>
                  <a:srgbClr val="0A0A0A"/>
                </a:solidFill>
                <a:latin typeface="Lato"/>
              </a:rPr>
              <a:t>the workflow implementation, allowing high efficacy while overlooking various areas to review data analytics and acting upon them accordingly.</a:t>
            </a:r>
          </a:p>
          <a:p>
            <a:pPr fontAlgn="base"/>
            <a:r>
              <a:rPr lang="en-US" dirty="0">
                <a:solidFill>
                  <a:srgbClr val="0A0A0A"/>
                </a:solidFill>
                <a:latin typeface="Lato"/>
              </a:rPr>
              <a:t>This makes way for continuous improvement in the various digital marketing strategies ranging from search marketing (SEO/SEM), conversion rate </a:t>
            </a:r>
            <a:r>
              <a:rPr lang="en-US" dirty="0" smtClean="0">
                <a:solidFill>
                  <a:srgbClr val="0A0A0A"/>
                </a:solidFill>
                <a:latin typeface="Lato"/>
              </a:rPr>
              <a:t>optimization </a:t>
            </a:r>
            <a:r>
              <a:rPr lang="en-US" dirty="0">
                <a:solidFill>
                  <a:srgbClr val="0A0A0A"/>
                </a:solidFill>
                <a:latin typeface="Lato"/>
              </a:rPr>
              <a:t>(website user experience), email marketing &amp; social media marketing to build towards your business goal, gaining new customers and building deeper relationships with existing ones.</a:t>
            </a:r>
            <a:endParaRPr lang="en-US" b="0" i="0" dirty="0">
              <a:solidFill>
                <a:srgbClr val="0A0A0A"/>
              </a:solidFill>
              <a:effectLst/>
              <a:latin typeface="Lato"/>
            </a:endParaRPr>
          </a:p>
        </p:txBody>
      </p:sp>
      <p:pic>
        <p:nvPicPr>
          <p:cNvPr id="5" name="Picture 4"/>
          <p:cNvPicPr>
            <a:picLocks noChangeAspect="1"/>
          </p:cNvPicPr>
          <p:nvPr/>
        </p:nvPicPr>
        <p:blipFill>
          <a:blip r:embed="rId3"/>
          <a:stretch>
            <a:fillRect/>
          </a:stretch>
        </p:blipFill>
        <p:spPr>
          <a:xfrm>
            <a:off x="6498376" y="0"/>
            <a:ext cx="5401524" cy="7071360"/>
          </a:xfrm>
          <a:prstGeom prst="rect">
            <a:avLst/>
          </a:prstGeom>
        </p:spPr>
      </p:pic>
    </p:spTree>
    <p:extLst>
      <p:ext uri="{BB962C8B-B14F-4D97-AF65-F5344CB8AC3E}">
        <p14:creationId xmlns:p14="http://schemas.microsoft.com/office/powerpoint/2010/main" val="1471231887"/>
      </p:ext>
    </p:extLst>
  </p:cSld>
  <p:clrMapOvr>
    <a:masterClrMapping/>
  </p:clrMapOvr>
  <p:transition spd="slow">
    <p:comb/>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12192000" cy="6858000"/>
          </a:xfrm>
          <a:prstGeom prst="rect">
            <a:avLst/>
          </a:prstGeom>
        </p:spPr>
      </p:pic>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2" name="Rectangle 1"/>
          <p:cNvSpPr/>
          <p:nvPr/>
        </p:nvSpPr>
        <p:spPr>
          <a:xfrm>
            <a:off x="180431" y="1428930"/>
            <a:ext cx="4147729" cy="4801314"/>
          </a:xfrm>
          <a:prstGeom prst="rect">
            <a:avLst/>
          </a:prstGeom>
          <a:solidFill>
            <a:schemeClr val="bg1"/>
          </a:solidFill>
        </p:spPr>
        <p:txBody>
          <a:bodyPr wrap="square">
            <a:spAutoFit/>
          </a:bodyPr>
          <a:lstStyle/>
          <a:p>
            <a:pPr fontAlgn="base"/>
            <a:r>
              <a:rPr lang="en-US" dirty="0">
                <a:solidFill>
                  <a:srgbClr val="0A0A0A"/>
                </a:solidFill>
                <a:latin typeface="Lato"/>
              </a:rPr>
              <a:t>Your business also needs a competitive and sustainable content marketing strategy to reach and convert more customers through leveraging on the power of online content, while integrating the different digital marketing channels with traditional media.</a:t>
            </a:r>
          </a:p>
          <a:p>
            <a:pPr fontAlgn="base"/>
            <a:r>
              <a:rPr lang="en-US" dirty="0">
                <a:solidFill>
                  <a:srgbClr val="0A0A0A"/>
                </a:solidFill>
                <a:latin typeface="Lato"/>
              </a:rPr>
              <a:t>As </a:t>
            </a:r>
            <a:r>
              <a:rPr lang="en-US" dirty="0" smtClean="0">
                <a:solidFill>
                  <a:srgbClr val="0A0A0A"/>
                </a:solidFill>
                <a:latin typeface="Lato"/>
              </a:rPr>
              <a:t>organizations </a:t>
            </a:r>
            <a:r>
              <a:rPr lang="en-US" dirty="0">
                <a:solidFill>
                  <a:srgbClr val="0A0A0A"/>
                </a:solidFill>
                <a:latin typeface="Lato"/>
              </a:rPr>
              <a:t>begin to </a:t>
            </a:r>
            <a:r>
              <a:rPr lang="en-US" dirty="0" smtClean="0">
                <a:solidFill>
                  <a:srgbClr val="0A0A0A"/>
                </a:solidFill>
                <a:latin typeface="Lato"/>
              </a:rPr>
              <a:t>recognize </a:t>
            </a:r>
            <a:r>
              <a:rPr lang="en-US" dirty="0">
                <a:solidFill>
                  <a:srgbClr val="0A0A0A"/>
                </a:solidFill>
                <a:latin typeface="Lato"/>
              </a:rPr>
              <a:t>the importance of </a:t>
            </a:r>
            <a:r>
              <a:rPr lang="en-US" dirty="0">
                <a:solidFill>
                  <a:srgbClr val="EC462A"/>
                </a:solidFill>
                <a:latin typeface="Lato"/>
              </a:rPr>
              <a:t>embracing transformation and preparing for it</a:t>
            </a:r>
            <a:r>
              <a:rPr lang="en-US" dirty="0">
                <a:solidFill>
                  <a:srgbClr val="0A0A0A"/>
                </a:solidFill>
                <a:latin typeface="Lato"/>
              </a:rPr>
              <a:t>, businesses will continue to adopt </a:t>
            </a:r>
            <a:r>
              <a:rPr lang="en-US" dirty="0">
                <a:solidFill>
                  <a:srgbClr val="EC462A"/>
                </a:solidFill>
                <a:latin typeface="Lato"/>
              </a:rPr>
              <a:t>digital transformation</a:t>
            </a:r>
            <a:r>
              <a:rPr lang="en-US" dirty="0">
                <a:solidFill>
                  <a:srgbClr val="0A0A0A"/>
                </a:solidFill>
                <a:latin typeface="Lato"/>
              </a:rPr>
              <a:t> in their core operations and in new channels of reaching customers. Thus, having a good digital marketing strategy is vital for this success.</a:t>
            </a:r>
            <a:endParaRPr lang="en-US" b="0" i="0" dirty="0">
              <a:solidFill>
                <a:srgbClr val="0A0A0A"/>
              </a:solidFill>
              <a:effectLst/>
              <a:latin typeface="Lato"/>
            </a:endParaRPr>
          </a:p>
        </p:txBody>
      </p:sp>
      <p:sp>
        <p:nvSpPr>
          <p:cNvPr id="4" name="Rectangle 3"/>
          <p:cNvSpPr/>
          <p:nvPr/>
        </p:nvSpPr>
        <p:spPr>
          <a:xfrm>
            <a:off x="6469380" y="4897795"/>
            <a:ext cx="5628640" cy="1754326"/>
          </a:xfrm>
          <a:prstGeom prst="rect">
            <a:avLst/>
          </a:prstGeom>
          <a:solidFill>
            <a:schemeClr val="bg1"/>
          </a:solidFill>
        </p:spPr>
        <p:txBody>
          <a:bodyPr wrap="square">
            <a:spAutoFit/>
          </a:bodyPr>
          <a:lstStyle/>
          <a:p>
            <a:pPr algn="just"/>
            <a:r>
              <a:rPr lang="en-US" b="1" dirty="0">
                <a:solidFill>
                  <a:schemeClr val="accent2">
                    <a:lumMod val="50000"/>
                  </a:schemeClr>
                </a:solidFill>
                <a:latin typeface="Times New Roman" panose="02020603050405020304" pitchFamily="18" charset="0"/>
                <a:cs typeface="Times New Roman" panose="02020603050405020304" pitchFamily="18" charset="0"/>
              </a:rPr>
              <a:t>Digital transformation</a:t>
            </a:r>
            <a:r>
              <a:rPr lang="en-US" dirty="0">
                <a:solidFill>
                  <a:schemeClr val="accent2">
                    <a:lumMod val="50000"/>
                  </a:schemeClr>
                </a:solidFill>
                <a:latin typeface="Times New Roman" panose="02020603050405020304" pitchFamily="18" charset="0"/>
                <a:cs typeface="Times New Roman" panose="02020603050405020304" pitchFamily="18" charset="0"/>
              </a:rPr>
              <a:t> is the integration of </a:t>
            </a:r>
            <a:r>
              <a:rPr lang="en-US" b="1" dirty="0">
                <a:solidFill>
                  <a:schemeClr val="accent2">
                    <a:lumMod val="50000"/>
                  </a:schemeClr>
                </a:solidFill>
                <a:latin typeface="Times New Roman" panose="02020603050405020304" pitchFamily="18" charset="0"/>
                <a:cs typeface="Times New Roman" panose="02020603050405020304" pitchFamily="18" charset="0"/>
              </a:rPr>
              <a:t>digital technology</a:t>
            </a:r>
            <a:r>
              <a:rPr lang="en-US" dirty="0">
                <a:solidFill>
                  <a:schemeClr val="accent2">
                    <a:lumMod val="50000"/>
                  </a:schemeClr>
                </a:solidFill>
                <a:latin typeface="Times New Roman" panose="02020603050405020304" pitchFamily="18" charset="0"/>
                <a:cs typeface="Times New Roman" panose="02020603050405020304" pitchFamily="18" charset="0"/>
              </a:rPr>
              <a:t> across all functions of an organization, radically altering how you run your business and provide value to your clients. It's also a cultural shift that calls for businesses to continuously question the status quo, try new things, and learn to embrace failure.</a:t>
            </a:r>
          </a:p>
        </p:txBody>
      </p:sp>
    </p:spTree>
    <p:extLst>
      <p:ext uri="{BB962C8B-B14F-4D97-AF65-F5344CB8AC3E}">
        <p14:creationId xmlns:p14="http://schemas.microsoft.com/office/powerpoint/2010/main" val="2282490591"/>
      </p:ext>
    </p:extLst>
  </p:cSld>
  <p:clrMapOvr>
    <a:masterClrMapping/>
  </p:clrMapOvr>
  <p:transition spd="slow">
    <p:comb/>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2" name="Rectangle 1"/>
          <p:cNvSpPr/>
          <p:nvPr/>
        </p:nvSpPr>
        <p:spPr>
          <a:xfrm>
            <a:off x="180431" y="1564413"/>
            <a:ext cx="5000533" cy="4939814"/>
          </a:xfrm>
          <a:prstGeom prst="rect">
            <a:avLst/>
          </a:prstGeom>
        </p:spPr>
        <p:txBody>
          <a:bodyPr wrap="square">
            <a:spAutoFit/>
          </a:bodyPr>
          <a:lstStyle/>
          <a:p>
            <a:pPr fontAlgn="base">
              <a:lnSpc>
                <a:spcPct val="150000"/>
              </a:lnSpc>
            </a:pPr>
            <a:r>
              <a:rPr lang="en-US" b="1" dirty="0">
                <a:solidFill>
                  <a:srgbClr val="333333"/>
                </a:solidFill>
                <a:latin typeface="Poppins"/>
              </a:rPr>
              <a:t>Key Components of a Digital Marketing Strategy</a:t>
            </a:r>
          </a:p>
          <a:p>
            <a:pPr fontAlgn="base">
              <a:lnSpc>
                <a:spcPct val="150000"/>
              </a:lnSpc>
            </a:pPr>
            <a:r>
              <a:rPr lang="en-US" dirty="0">
                <a:solidFill>
                  <a:srgbClr val="0A0A0A"/>
                </a:solidFill>
                <a:latin typeface="Lato"/>
              </a:rPr>
              <a:t>Some key components of a digital marketing strategy include:</a:t>
            </a:r>
          </a:p>
          <a:p>
            <a:pPr fontAlgn="base">
              <a:lnSpc>
                <a:spcPct val="150000"/>
              </a:lnSpc>
              <a:buFont typeface="Arial" panose="020B0604020202020204" pitchFamily="34" charset="0"/>
              <a:buChar char="•"/>
            </a:pPr>
            <a:r>
              <a:rPr lang="en-US" b="1" dirty="0">
                <a:solidFill>
                  <a:srgbClr val="0A0A0A"/>
                </a:solidFill>
                <a:latin typeface="Lato"/>
              </a:rPr>
              <a:t>Defining the brand:</a:t>
            </a:r>
            <a:r>
              <a:rPr lang="en-US" dirty="0">
                <a:solidFill>
                  <a:srgbClr val="0A0A0A"/>
                </a:solidFill>
                <a:latin typeface="Lato"/>
              </a:rPr>
              <a:t> </a:t>
            </a:r>
            <a:r>
              <a:rPr lang="en-US" dirty="0" smtClean="0">
                <a:solidFill>
                  <a:srgbClr val="0A0A0A"/>
                </a:solidFill>
                <a:latin typeface="Lato"/>
              </a:rPr>
              <a:t>Utilize </a:t>
            </a:r>
            <a:r>
              <a:rPr lang="en-US" dirty="0">
                <a:solidFill>
                  <a:srgbClr val="0A0A0A"/>
                </a:solidFill>
                <a:latin typeface="Lato"/>
              </a:rPr>
              <a:t>brand guidelines to define your brand. Consider the Unique Selling Points (USPs) of your business.</a:t>
            </a:r>
          </a:p>
          <a:p>
            <a:pPr algn="just" fontAlgn="base">
              <a:buFont typeface="Arial" panose="020B0604020202020204" pitchFamily="34" charset="0"/>
              <a:buChar char="•"/>
            </a:pPr>
            <a:r>
              <a:rPr lang="en-US" b="1" dirty="0">
                <a:solidFill>
                  <a:srgbClr val="0A0A0A"/>
                </a:solidFill>
                <a:latin typeface="Lato"/>
              </a:rPr>
              <a:t>Developing </a:t>
            </a:r>
            <a:r>
              <a:rPr lang="en-US" b="1" dirty="0" smtClean="0">
                <a:solidFill>
                  <a:srgbClr val="0A0A0A"/>
                </a:solidFill>
                <a:latin typeface="Lato"/>
              </a:rPr>
              <a:t>customer personas</a:t>
            </a:r>
            <a:r>
              <a:rPr lang="en-US" b="1" dirty="0">
                <a:solidFill>
                  <a:srgbClr val="0A0A0A"/>
                </a:solidFill>
                <a:latin typeface="Lato"/>
              </a:rPr>
              <a:t>:</a:t>
            </a:r>
            <a:r>
              <a:rPr lang="en-US" dirty="0">
                <a:solidFill>
                  <a:srgbClr val="0A0A0A"/>
                </a:solidFill>
                <a:latin typeface="Lato"/>
              </a:rPr>
              <a:t> Understand demographic information such as age, gender, location, as well as the motivations that drive people to choose the products and services. Use Google Analytics to assist in creating buyer’s persona and segment them according to the keywords in organic traffic</a:t>
            </a:r>
            <a:endParaRPr lang="en-US" b="0" i="0" dirty="0">
              <a:solidFill>
                <a:srgbClr val="0A0A0A"/>
              </a:solidFill>
              <a:effectLst/>
              <a:latin typeface="Lato"/>
            </a:endParaRPr>
          </a:p>
        </p:txBody>
      </p:sp>
      <p:pic>
        <p:nvPicPr>
          <p:cNvPr id="4" name="Picture 3"/>
          <p:cNvPicPr>
            <a:picLocks noChangeAspect="1"/>
          </p:cNvPicPr>
          <p:nvPr/>
        </p:nvPicPr>
        <p:blipFill>
          <a:blip r:embed="rId3"/>
          <a:stretch>
            <a:fillRect/>
          </a:stretch>
        </p:blipFill>
        <p:spPr>
          <a:xfrm>
            <a:off x="5313680" y="775605"/>
            <a:ext cx="6836773" cy="5943599"/>
          </a:xfrm>
          <a:prstGeom prst="rect">
            <a:avLst/>
          </a:prstGeom>
        </p:spPr>
      </p:pic>
    </p:spTree>
    <p:extLst>
      <p:ext uri="{BB962C8B-B14F-4D97-AF65-F5344CB8AC3E}">
        <p14:creationId xmlns:p14="http://schemas.microsoft.com/office/powerpoint/2010/main" val="1793379696"/>
      </p:ext>
    </p:extLst>
  </p:cSld>
  <p:clrMapOvr>
    <a:masterClrMapping/>
  </p:clrMapOvr>
  <p:transition spd="slow">
    <p:comb/>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2" name="Rectangle 1"/>
          <p:cNvSpPr/>
          <p:nvPr/>
        </p:nvSpPr>
        <p:spPr>
          <a:xfrm>
            <a:off x="1" y="1191264"/>
            <a:ext cx="12192000" cy="369332"/>
          </a:xfrm>
          <a:prstGeom prst="rect">
            <a:avLst/>
          </a:prstGeom>
          <a:solidFill>
            <a:schemeClr val="accent6">
              <a:lumMod val="60000"/>
              <a:lumOff val="40000"/>
            </a:schemeClr>
          </a:solidFill>
        </p:spPr>
        <p:txBody>
          <a:bodyPr wrap="square">
            <a:spAutoFit/>
          </a:bodyPr>
          <a:lstStyle/>
          <a:p>
            <a:pPr fontAlgn="base"/>
            <a:r>
              <a:rPr lang="en-US" b="1" dirty="0">
                <a:solidFill>
                  <a:srgbClr val="333333"/>
                </a:solidFill>
                <a:latin typeface="Poppins"/>
              </a:rPr>
              <a:t>A 4-Step Digital Marketing Framework</a:t>
            </a:r>
            <a:endParaRPr lang="en-US" b="1" i="0" u="none" strike="noStrike" dirty="0">
              <a:solidFill>
                <a:srgbClr val="333333"/>
              </a:solidFill>
              <a:effectLst/>
              <a:latin typeface="Poppins"/>
            </a:endParaRPr>
          </a:p>
        </p:txBody>
      </p:sp>
      <p:pic>
        <p:nvPicPr>
          <p:cNvPr id="5" name="Picture 4"/>
          <p:cNvPicPr>
            <a:picLocks noChangeAspect="1"/>
          </p:cNvPicPr>
          <p:nvPr/>
        </p:nvPicPr>
        <p:blipFill>
          <a:blip r:embed="rId3"/>
          <a:stretch>
            <a:fillRect/>
          </a:stretch>
        </p:blipFill>
        <p:spPr>
          <a:xfrm>
            <a:off x="0" y="1560596"/>
            <a:ext cx="12192000" cy="5297404"/>
          </a:xfrm>
          <a:prstGeom prst="rect">
            <a:avLst/>
          </a:prstGeom>
        </p:spPr>
      </p:pic>
    </p:spTree>
    <p:extLst>
      <p:ext uri="{BB962C8B-B14F-4D97-AF65-F5344CB8AC3E}">
        <p14:creationId xmlns:p14="http://schemas.microsoft.com/office/powerpoint/2010/main" val="1900415773"/>
      </p:ext>
    </p:extLst>
  </p:cSld>
  <p:clrMapOvr>
    <a:masterClrMapping/>
  </p:clrMapOvr>
  <p:transition spd="slow">
    <p:comb/>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Rectangle 3"/>
          <p:cNvSpPr/>
          <p:nvPr/>
        </p:nvSpPr>
        <p:spPr>
          <a:xfrm>
            <a:off x="508000" y="1667617"/>
            <a:ext cx="5191760" cy="4093428"/>
          </a:xfrm>
          <a:prstGeom prst="rect">
            <a:avLst/>
          </a:prstGeom>
        </p:spPr>
        <p:txBody>
          <a:bodyPr wrap="square">
            <a:spAutoFit/>
          </a:bodyPr>
          <a:lstStyle/>
          <a:p>
            <a:pPr fontAlgn="base"/>
            <a:r>
              <a:rPr lang="en-US" sz="2000" b="1" dirty="0">
                <a:solidFill>
                  <a:srgbClr val="0A0A0A"/>
                </a:solidFill>
                <a:latin typeface="Times New Roman" panose="02020603050405020304" pitchFamily="18" charset="0"/>
                <a:cs typeface="Times New Roman" panose="02020603050405020304" pitchFamily="18" charset="0"/>
              </a:rPr>
              <a:t>Phase 1: Define</a:t>
            </a:r>
            <a:endParaRPr lang="en-US" sz="2000" dirty="0">
              <a:solidFill>
                <a:srgbClr val="0A0A0A"/>
              </a:solidFill>
              <a:latin typeface="Times New Roman" panose="02020603050405020304" pitchFamily="18" charset="0"/>
              <a:cs typeface="Times New Roman" panose="02020603050405020304" pitchFamily="18" charset="0"/>
            </a:endParaRPr>
          </a:p>
          <a:p>
            <a:pPr algn="just" fontAlgn="base"/>
            <a:r>
              <a:rPr lang="en-US" sz="2000" dirty="0">
                <a:solidFill>
                  <a:srgbClr val="0A0A0A"/>
                </a:solidFill>
                <a:latin typeface="Times New Roman" panose="02020603050405020304" pitchFamily="18" charset="0"/>
                <a:cs typeface="Times New Roman" panose="02020603050405020304" pitchFamily="18" charset="0"/>
              </a:rPr>
              <a:t>To apply this framework to your business, start off by defining your audience, business goals and buying triggers. This is crucial to ensure you kick off on good ground</a:t>
            </a:r>
            <a:r>
              <a:rPr lang="en-US" sz="2000" dirty="0" smtClean="0">
                <a:solidFill>
                  <a:srgbClr val="0A0A0A"/>
                </a:solidFill>
                <a:latin typeface="Times New Roman" panose="02020603050405020304" pitchFamily="18" charset="0"/>
                <a:cs typeface="Times New Roman" panose="02020603050405020304" pitchFamily="18" charset="0"/>
              </a:rPr>
              <a:t>.</a:t>
            </a:r>
          </a:p>
          <a:p>
            <a:pPr fontAlgn="base"/>
            <a:endParaRPr lang="en-US" sz="2000" dirty="0">
              <a:solidFill>
                <a:srgbClr val="0A0A0A"/>
              </a:solidFill>
              <a:latin typeface="Lato"/>
            </a:endParaRPr>
          </a:p>
          <a:p>
            <a:pPr fontAlgn="base"/>
            <a:endParaRPr lang="en-US" sz="2000" dirty="0">
              <a:solidFill>
                <a:srgbClr val="0A0A0A"/>
              </a:solidFill>
              <a:latin typeface="Lato"/>
            </a:endParaRPr>
          </a:p>
          <a:p>
            <a:pPr fontAlgn="base"/>
            <a:r>
              <a:rPr lang="en-US" sz="2000" b="1" dirty="0">
                <a:solidFill>
                  <a:srgbClr val="0A0A0A"/>
                </a:solidFill>
                <a:latin typeface="Times New Roman" panose="02020603050405020304" pitchFamily="18" charset="0"/>
                <a:cs typeface="Times New Roman" panose="02020603050405020304" pitchFamily="18" charset="0"/>
              </a:rPr>
              <a:t>Phase 2: Implement</a:t>
            </a:r>
            <a:endParaRPr lang="en-US" sz="2000" dirty="0">
              <a:solidFill>
                <a:srgbClr val="0A0A0A"/>
              </a:solidFill>
              <a:latin typeface="Times New Roman" panose="02020603050405020304" pitchFamily="18" charset="0"/>
              <a:cs typeface="Times New Roman" panose="02020603050405020304" pitchFamily="18" charset="0"/>
            </a:endParaRPr>
          </a:p>
          <a:p>
            <a:pPr algn="just" fontAlgn="base"/>
            <a:r>
              <a:rPr lang="en-US" sz="2000" dirty="0">
                <a:solidFill>
                  <a:srgbClr val="0A0A0A"/>
                </a:solidFill>
                <a:latin typeface="Times New Roman" panose="02020603050405020304" pitchFamily="18" charset="0"/>
                <a:cs typeface="Times New Roman" panose="02020603050405020304" pitchFamily="18" charset="0"/>
              </a:rPr>
              <a:t>Based on what you’ve defined in the first phase, you then implement the most appropriate digital marketing strategies through various channels to create awareness, engage, procure, and retain customers</a:t>
            </a:r>
            <a:r>
              <a:rPr lang="en-US" sz="2000" dirty="0" smtClean="0">
                <a:solidFill>
                  <a:srgbClr val="0A0A0A"/>
                </a:solidFill>
                <a:latin typeface="Times New Roman" panose="02020603050405020304" pitchFamily="18" charset="0"/>
                <a:cs typeface="Times New Roman" panose="02020603050405020304" pitchFamily="18" charset="0"/>
              </a:rPr>
              <a:t>.</a:t>
            </a:r>
            <a:endParaRPr lang="en-US" sz="2000" dirty="0">
              <a:solidFill>
                <a:srgbClr val="0A0A0A"/>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5884636" y="1252537"/>
            <a:ext cx="6065520" cy="5371783"/>
          </a:xfrm>
          <a:prstGeom prst="rect">
            <a:avLst/>
          </a:prstGeom>
        </p:spPr>
      </p:pic>
    </p:spTree>
    <p:extLst>
      <p:ext uri="{BB962C8B-B14F-4D97-AF65-F5344CB8AC3E}">
        <p14:creationId xmlns:p14="http://schemas.microsoft.com/office/powerpoint/2010/main" val="2741380241"/>
      </p:ext>
    </p:extLst>
  </p:cSld>
  <p:clrMapOvr>
    <a:masterClrMapping/>
  </p:clrMapOvr>
  <p:transition spd="slow">
    <p:comb/>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71120"/>
            <a:ext cx="12192000" cy="6929120"/>
          </a:xfrm>
          <a:prstGeom prst="rect">
            <a:avLst/>
          </a:prstGeom>
        </p:spPr>
      </p:pic>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Rectangle 3"/>
          <p:cNvSpPr/>
          <p:nvPr/>
        </p:nvSpPr>
        <p:spPr>
          <a:xfrm>
            <a:off x="180431" y="4435961"/>
            <a:ext cx="11838849" cy="2031325"/>
          </a:xfrm>
          <a:prstGeom prst="rect">
            <a:avLst/>
          </a:prstGeom>
          <a:solidFill>
            <a:schemeClr val="bg1"/>
          </a:solidFill>
        </p:spPr>
        <p:txBody>
          <a:bodyPr wrap="square">
            <a:spAutoFit/>
          </a:bodyPr>
          <a:lstStyle/>
          <a:p>
            <a:pPr fontAlgn="base"/>
            <a:r>
              <a:rPr lang="en-US" b="1" dirty="0" smtClean="0">
                <a:solidFill>
                  <a:srgbClr val="0A0A0A"/>
                </a:solidFill>
                <a:latin typeface="Lato"/>
              </a:rPr>
              <a:t>Phase </a:t>
            </a:r>
            <a:r>
              <a:rPr lang="en-US" b="1" dirty="0">
                <a:solidFill>
                  <a:srgbClr val="0A0A0A"/>
                </a:solidFill>
                <a:latin typeface="Lato"/>
              </a:rPr>
              <a:t>3: </a:t>
            </a:r>
            <a:r>
              <a:rPr lang="en-US" b="1" dirty="0" smtClean="0">
                <a:solidFill>
                  <a:srgbClr val="0A0A0A"/>
                </a:solidFill>
                <a:latin typeface="Lato"/>
              </a:rPr>
              <a:t>Analyze</a:t>
            </a:r>
            <a:endParaRPr lang="en-US" dirty="0">
              <a:solidFill>
                <a:srgbClr val="0A0A0A"/>
              </a:solidFill>
              <a:latin typeface="Lato"/>
            </a:endParaRPr>
          </a:p>
          <a:p>
            <a:pPr algn="just" fontAlgn="base"/>
            <a:r>
              <a:rPr lang="en-US" dirty="0">
                <a:solidFill>
                  <a:srgbClr val="0A0A0A"/>
                </a:solidFill>
                <a:latin typeface="Lato"/>
              </a:rPr>
              <a:t>Once you’ve ran your campaigns, you need to collect and </a:t>
            </a:r>
            <a:r>
              <a:rPr lang="en-US" dirty="0" smtClean="0">
                <a:solidFill>
                  <a:srgbClr val="0A0A0A"/>
                </a:solidFill>
                <a:latin typeface="Lato"/>
              </a:rPr>
              <a:t>analyze </a:t>
            </a:r>
            <a:r>
              <a:rPr lang="en-US" dirty="0">
                <a:solidFill>
                  <a:srgbClr val="0A0A0A"/>
                </a:solidFill>
                <a:latin typeface="Lato"/>
              </a:rPr>
              <a:t>data (e.g. which channels generate more ROI, which audiences are more likely to purchase) in order to further </a:t>
            </a:r>
            <a:r>
              <a:rPr lang="en-US" dirty="0" smtClean="0">
                <a:solidFill>
                  <a:srgbClr val="0A0A0A"/>
                </a:solidFill>
                <a:latin typeface="Lato"/>
              </a:rPr>
              <a:t>optimize </a:t>
            </a:r>
            <a:r>
              <a:rPr lang="en-US" dirty="0">
                <a:solidFill>
                  <a:srgbClr val="0A0A0A"/>
                </a:solidFill>
                <a:latin typeface="Lato"/>
              </a:rPr>
              <a:t>and boost your ROI</a:t>
            </a:r>
            <a:r>
              <a:rPr lang="en-US" dirty="0" smtClean="0">
                <a:solidFill>
                  <a:srgbClr val="0A0A0A"/>
                </a:solidFill>
                <a:latin typeface="Lato"/>
              </a:rPr>
              <a:t>.</a:t>
            </a:r>
          </a:p>
          <a:p>
            <a:pPr fontAlgn="base"/>
            <a:endParaRPr lang="en-US" dirty="0">
              <a:solidFill>
                <a:srgbClr val="0A0A0A"/>
              </a:solidFill>
              <a:latin typeface="Lato"/>
            </a:endParaRPr>
          </a:p>
          <a:p>
            <a:pPr fontAlgn="base"/>
            <a:r>
              <a:rPr lang="en-US" b="1" dirty="0">
                <a:solidFill>
                  <a:srgbClr val="0A0A0A"/>
                </a:solidFill>
                <a:latin typeface="Lato"/>
              </a:rPr>
              <a:t>Phase 4: </a:t>
            </a:r>
            <a:r>
              <a:rPr lang="en-US" b="1" dirty="0" smtClean="0">
                <a:solidFill>
                  <a:srgbClr val="0A0A0A"/>
                </a:solidFill>
                <a:latin typeface="Lato"/>
              </a:rPr>
              <a:t>Optimize</a:t>
            </a:r>
            <a:endParaRPr lang="en-US" dirty="0">
              <a:solidFill>
                <a:srgbClr val="0A0A0A"/>
              </a:solidFill>
              <a:latin typeface="Lato"/>
            </a:endParaRPr>
          </a:p>
          <a:p>
            <a:pPr fontAlgn="base"/>
            <a:r>
              <a:rPr lang="en-US" dirty="0">
                <a:solidFill>
                  <a:srgbClr val="0A0A0A"/>
                </a:solidFill>
                <a:latin typeface="Lato"/>
              </a:rPr>
              <a:t>This is the crucial phase, where you make minor to major changes (e.g. from lowering your ad spend on a digital marketing channel to targeting different audience segments) based on your digital analytics data.</a:t>
            </a:r>
            <a:endParaRPr lang="en-US" b="0" i="0" dirty="0">
              <a:solidFill>
                <a:srgbClr val="0A0A0A"/>
              </a:solidFill>
              <a:effectLst/>
              <a:latin typeface="Lato"/>
            </a:endParaRPr>
          </a:p>
        </p:txBody>
      </p:sp>
    </p:spTree>
    <p:extLst>
      <p:ext uri="{BB962C8B-B14F-4D97-AF65-F5344CB8AC3E}">
        <p14:creationId xmlns:p14="http://schemas.microsoft.com/office/powerpoint/2010/main" val="1601311298"/>
      </p:ext>
    </p:extLst>
  </p:cSld>
  <p:clrMapOvr>
    <a:masterClrMapping/>
  </p:clrMapOvr>
  <p:transition spd="slow">
    <p:comb/>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flipV="1">
            <a:off x="2304489" y="633749"/>
            <a:ext cx="760151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0" y="6309360"/>
            <a:ext cx="1026160" cy="548640"/>
          </a:xfrm>
          <a:prstGeom prst="rect">
            <a:avLst/>
          </a:prstGeom>
          <a:solidFill>
            <a:schemeClr val="bg1">
              <a:lumMod val="95000"/>
            </a:schemeClr>
          </a:solidFill>
        </p:spPr>
        <p:txBody>
          <a:bodyPr wrap="square" rtlCol="0">
            <a:spAutoFit/>
          </a:bodyPr>
          <a:lstStyle/>
          <a:p>
            <a:endParaRPr lang="en-US" dirty="0"/>
          </a:p>
        </p:txBody>
      </p:sp>
      <p:sp>
        <p:nvSpPr>
          <p:cNvPr id="3" name="Rectangle 2"/>
          <p:cNvSpPr/>
          <p:nvPr/>
        </p:nvSpPr>
        <p:spPr>
          <a:xfrm>
            <a:off x="1" y="1045065"/>
            <a:ext cx="12191998" cy="369332"/>
          </a:xfrm>
          <a:prstGeom prst="rect">
            <a:avLst/>
          </a:prstGeom>
          <a:solidFill>
            <a:schemeClr val="accent1">
              <a:lumMod val="20000"/>
              <a:lumOff val="80000"/>
            </a:schemeClr>
          </a:solidFill>
        </p:spPr>
        <p:txBody>
          <a:bodyPr wrap="square">
            <a:spAutoFit/>
          </a:bodyPr>
          <a:lstStyle/>
          <a:p>
            <a:r>
              <a:rPr lang="en-US" b="1" dirty="0">
                <a:solidFill>
                  <a:srgbClr val="0A0A0A"/>
                </a:solidFill>
                <a:latin typeface="Lato"/>
              </a:rPr>
              <a:t>An Alternative View of This Framework:</a:t>
            </a:r>
            <a:endParaRPr lang="en-US" dirty="0"/>
          </a:p>
        </p:txBody>
      </p:sp>
      <p:pic>
        <p:nvPicPr>
          <p:cNvPr id="6" name="Picture 5"/>
          <p:cNvPicPr>
            <a:picLocks noChangeAspect="1"/>
          </p:cNvPicPr>
          <p:nvPr/>
        </p:nvPicPr>
        <p:blipFill>
          <a:blip r:embed="rId2"/>
          <a:stretch>
            <a:fillRect/>
          </a:stretch>
        </p:blipFill>
        <p:spPr>
          <a:xfrm>
            <a:off x="0" y="90335"/>
            <a:ext cx="2304488" cy="1079086"/>
          </a:xfrm>
          <a:prstGeom prst="rect">
            <a:avLst/>
          </a:prstGeom>
        </p:spPr>
      </p:pic>
      <p:pic>
        <p:nvPicPr>
          <p:cNvPr id="7" name="Picture 6"/>
          <p:cNvPicPr>
            <a:picLocks noChangeAspect="1"/>
          </p:cNvPicPr>
          <p:nvPr/>
        </p:nvPicPr>
        <p:blipFill>
          <a:blip r:embed="rId3"/>
          <a:stretch>
            <a:fillRect/>
          </a:stretch>
        </p:blipFill>
        <p:spPr>
          <a:xfrm>
            <a:off x="9715894" y="396510"/>
            <a:ext cx="2615411" cy="542591"/>
          </a:xfrm>
          <a:prstGeom prst="rect">
            <a:avLst/>
          </a:prstGeom>
        </p:spPr>
      </p:pic>
      <p:pic>
        <p:nvPicPr>
          <p:cNvPr id="8" name="Picture 7"/>
          <p:cNvPicPr>
            <a:picLocks noChangeAspect="1"/>
          </p:cNvPicPr>
          <p:nvPr/>
        </p:nvPicPr>
        <p:blipFill>
          <a:blip r:embed="rId4"/>
          <a:stretch>
            <a:fillRect/>
          </a:stretch>
        </p:blipFill>
        <p:spPr>
          <a:xfrm>
            <a:off x="-1" y="1406660"/>
            <a:ext cx="12191999" cy="5423069"/>
          </a:xfrm>
          <a:prstGeom prst="rect">
            <a:avLst/>
          </a:prstGeom>
        </p:spPr>
      </p:pic>
    </p:spTree>
    <p:extLst>
      <p:ext uri="{BB962C8B-B14F-4D97-AF65-F5344CB8AC3E}">
        <p14:creationId xmlns:p14="http://schemas.microsoft.com/office/powerpoint/2010/main" val="1348576276"/>
      </p:ext>
    </p:extLst>
  </p:cSld>
  <p:clrMapOvr>
    <a:masterClrMapping/>
  </p:clrMapOvr>
  <p:transition spd="slow">
    <p:comb/>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flipV="1">
            <a:off x="167638" y="725189"/>
            <a:ext cx="1164844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167639" y="116438"/>
            <a:ext cx="11856719" cy="646331"/>
          </a:xfrm>
          <a:prstGeom prst="rect">
            <a:avLst/>
          </a:prstGeom>
        </p:spPr>
        <p:txBody>
          <a:bodyPr wrap="square">
            <a:spAutoFit/>
          </a:bodyPr>
          <a:lstStyle/>
          <a:p>
            <a:pPr fontAlgn="base"/>
            <a:r>
              <a:rPr lang="en-US" b="1" dirty="0">
                <a:solidFill>
                  <a:schemeClr val="accent2">
                    <a:lumMod val="50000"/>
                  </a:schemeClr>
                </a:solidFill>
                <a:latin typeface="Lato"/>
              </a:rPr>
              <a:t>Before developing any digital marketing campaigns, you should first have a strategy. Part of the strategy includes creating a customer journey and touchpoint map that looks something like this:</a:t>
            </a:r>
            <a:endParaRPr lang="en-US" b="1" i="0" dirty="0">
              <a:solidFill>
                <a:schemeClr val="accent2">
                  <a:lumMod val="50000"/>
                </a:schemeClr>
              </a:solidFill>
              <a:effectLst/>
              <a:latin typeface="Lato"/>
            </a:endParaRPr>
          </a:p>
        </p:txBody>
      </p:sp>
      <p:pic>
        <p:nvPicPr>
          <p:cNvPr id="2" name="Picture 1"/>
          <p:cNvPicPr>
            <a:picLocks noChangeAspect="1"/>
          </p:cNvPicPr>
          <p:nvPr/>
        </p:nvPicPr>
        <p:blipFill>
          <a:blip r:embed="rId2"/>
          <a:stretch>
            <a:fillRect/>
          </a:stretch>
        </p:blipFill>
        <p:spPr>
          <a:xfrm>
            <a:off x="0" y="914400"/>
            <a:ext cx="12191999" cy="6035040"/>
          </a:xfrm>
          <a:prstGeom prst="rect">
            <a:avLst/>
          </a:prstGeom>
        </p:spPr>
      </p:pic>
      <p:sp>
        <p:nvSpPr>
          <p:cNvPr id="5" name="TextBox 4"/>
          <p:cNvSpPr txBox="1"/>
          <p:nvPr/>
        </p:nvSpPr>
        <p:spPr>
          <a:xfrm>
            <a:off x="0" y="6309360"/>
            <a:ext cx="1026160" cy="548640"/>
          </a:xfrm>
          <a:prstGeom prst="rect">
            <a:avLst/>
          </a:prstGeom>
          <a:solidFill>
            <a:schemeClr val="bg1">
              <a:lumMod val="95000"/>
            </a:schemeClr>
          </a:solidFill>
        </p:spPr>
        <p:txBody>
          <a:bodyPr wrap="square" rtlCol="0">
            <a:spAutoFit/>
          </a:bodyPr>
          <a:lstStyle/>
          <a:p>
            <a:endParaRPr lang="en-US" dirty="0"/>
          </a:p>
        </p:txBody>
      </p:sp>
    </p:spTree>
    <p:extLst>
      <p:ext uri="{BB962C8B-B14F-4D97-AF65-F5344CB8AC3E}">
        <p14:creationId xmlns:p14="http://schemas.microsoft.com/office/powerpoint/2010/main" val="2324550793"/>
      </p:ext>
    </p:extLst>
  </p:cSld>
  <p:clrMapOvr>
    <a:masterClrMapping/>
  </p:clrMapOvr>
  <p:transition spd="slow">
    <p:comb/>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A34E7560-2826-295A-607D-FDF83C320490}"/>
              </a:ext>
            </a:extLst>
          </p:cNvPr>
          <p:cNvSpPr txBox="1"/>
          <p:nvPr/>
        </p:nvSpPr>
        <p:spPr>
          <a:xfrm>
            <a:off x="9575800" y="134792"/>
            <a:ext cx="2616200" cy="400110"/>
          </a:xfrm>
          <a:prstGeom prst="rect">
            <a:avLst/>
          </a:prstGeom>
          <a:solidFill>
            <a:schemeClr val="bg1"/>
          </a:solidFill>
        </p:spPr>
        <p:txBody>
          <a:bodyPr wrap="square" rtlCol="0">
            <a:spAutoFit/>
          </a:bodyPr>
          <a:lstStyle/>
          <a:p>
            <a:pPr algn="ctr"/>
            <a:r>
              <a:rPr lang="en-US" sz="2000" b="1" dirty="0"/>
              <a:t>www.midocean.ae</a:t>
            </a:r>
          </a:p>
        </p:txBody>
      </p:sp>
      <p:sp>
        <p:nvSpPr>
          <p:cNvPr id="2" name="Rectangle 1"/>
          <p:cNvSpPr/>
          <p:nvPr/>
        </p:nvSpPr>
        <p:spPr>
          <a:xfrm>
            <a:off x="1301015" y="0"/>
            <a:ext cx="2608446" cy="830997"/>
          </a:xfrm>
          <a:prstGeom prst="rect">
            <a:avLst/>
          </a:prstGeom>
        </p:spPr>
        <p:txBody>
          <a:bodyPr wrap="square">
            <a:spAutoFit/>
          </a:bodyPr>
          <a:lstStyle/>
          <a:p>
            <a:pPr fontAlgn="base"/>
            <a:r>
              <a:rPr lang="en-US" sz="1200" b="1" dirty="0">
                <a:solidFill>
                  <a:srgbClr val="FF0000"/>
                </a:solidFill>
                <a:latin typeface="Poppins"/>
              </a:rPr>
              <a:t>Summary</a:t>
            </a:r>
          </a:p>
          <a:p>
            <a:pPr fontAlgn="base"/>
            <a:r>
              <a:rPr lang="en-US" sz="1200" dirty="0">
                <a:solidFill>
                  <a:srgbClr val="FF0000"/>
                </a:solidFill>
                <a:latin typeface="Lato"/>
              </a:rPr>
              <a:t>The overall digital marketing strategy can be summed up into this framework:</a:t>
            </a:r>
            <a:endParaRPr lang="en-US" sz="1200" b="0" i="0" dirty="0">
              <a:solidFill>
                <a:srgbClr val="FF0000"/>
              </a:solidFill>
              <a:effectLst/>
              <a:latin typeface="Lato"/>
            </a:endParaRPr>
          </a:p>
        </p:txBody>
      </p:sp>
    </p:spTree>
    <p:extLst>
      <p:ext uri="{BB962C8B-B14F-4D97-AF65-F5344CB8AC3E}">
        <p14:creationId xmlns:p14="http://schemas.microsoft.com/office/powerpoint/2010/main" val="3409385642"/>
      </p:ext>
    </p:extLst>
  </p:cSld>
  <p:clrMapOvr>
    <a:masterClrMapping/>
  </p:clrMapOvr>
  <p:transition spd="slow">
    <p:comb/>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0" y="0"/>
            <a:ext cx="12192000" cy="6858000"/>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289559" y="3041761"/>
            <a:ext cx="6654801" cy="3301881"/>
          </a:xfrm>
          <a:prstGeom prst="roundRect">
            <a:avLst>
              <a:gd name="adj" fmla="val 6140"/>
            </a:avLst>
          </a:prstGeom>
          <a:solidFill>
            <a:schemeClr val="accent2">
              <a:lumMod val="20000"/>
              <a:lumOff val="80000"/>
              <a:alpha val="61961"/>
            </a:scheme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3616960" y="6400766"/>
            <a:ext cx="5069840" cy="400110"/>
          </a:xfrm>
          <a:prstGeom prst="rect">
            <a:avLst/>
          </a:prstGeom>
          <a:solidFill>
            <a:schemeClr val="bg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 y="641591"/>
            <a:ext cx="9497088"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Rectangle 7"/>
          <p:cNvSpPr/>
          <p:nvPr/>
        </p:nvSpPr>
        <p:spPr>
          <a:xfrm>
            <a:off x="568960" y="3011325"/>
            <a:ext cx="6096000" cy="286232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Chapter </a:t>
            </a:r>
            <a:r>
              <a:rPr kumimoji="0" lang="en-US" sz="1800" b="1" i="0" u="none" strike="noStrike" kern="120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rPr>
              <a:t>checklist</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What is Digital Marketing?</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Broad and Targeted </a:t>
            </a:r>
            <a:r>
              <a:rPr kumimoji="0" lang="en-US" sz="1800" b="0" i="0" u="none" strike="noStrike" kern="120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rPr>
              <a:t>Reach</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800" b="0" i="0" u="none" strike="noStrike" kern="120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rPr>
              <a:t>3 </a:t>
            </a: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Pillars of Digital </a:t>
            </a:r>
            <a:r>
              <a:rPr kumimoji="0" lang="en-US" sz="1800" b="0" i="0" u="none" strike="noStrike" kern="120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rPr>
              <a:t>Marketing</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How Do the Different Digital Channels Impact the Business?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800" b="0" i="0" u="none" strike="noStrike" kern="120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rPr>
              <a:t>common </a:t>
            </a: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types of Digital PR:</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800" b="0" i="0" u="none" strike="noStrike" kern="120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rPr>
              <a:t>Why </a:t>
            </a: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is Having a Digital Marketing Strategy Important?</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800" b="0" i="0" u="none" strike="noStrike" kern="120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rPr>
              <a:t>Key </a:t>
            </a: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Components of a Digital Marketing Strategy</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800" b="0" i="0" u="none" strike="noStrike" kern="120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rPr>
              <a:t>A </a:t>
            </a: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4-Step Digital Marketing Framework</a:t>
            </a:r>
          </a:p>
        </p:txBody>
      </p:sp>
    </p:spTree>
    <p:extLst>
      <p:ext uri="{BB962C8B-B14F-4D97-AF65-F5344CB8AC3E}">
        <p14:creationId xmlns:p14="http://schemas.microsoft.com/office/powerpoint/2010/main" val="100356918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1300</TotalTime>
  <Words>2585</Words>
  <Application>Microsoft Office PowerPoint</Application>
  <PresentationFormat>Widescreen</PresentationFormat>
  <Paragraphs>247</Paragraphs>
  <Slides>36</Slides>
  <Notes>2</Notes>
  <HiddenSlides>0</HiddenSlides>
  <MMClips>0</MMClips>
  <ScaleCrop>false</ScaleCrop>
  <HeadingPairs>
    <vt:vector size="6" baseType="variant">
      <vt:variant>
        <vt:lpstr>Fonts Used</vt:lpstr>
      </vt:variant>
      <vt:variant>
        <vt:i4>18</vt:i4>
      </vt:variant>
      <vt:variant>
        <vt:lpstr>Theme</vt:lpstr>
      </vt:variant>
      <vt:variant>
        <vt:i4>2</vt:i4>
      </vt:variant>
      <vt:variant>
        <vt:lpstr>Slide Titles</vt:lpstr>
      </vt:variant>
      <vt:variant>
        <vt:i4>36</vt:i4>
      </vt:variant>
    </vt:vector>
  </HeadingPairs>
  <TitlesOfParts>
    <vt:vector size="56" baseType="lpstr">
      <vt:lpstr>Arial</vt:lpstr>
      <vt:lpstr>Arial</vt:lpstr>
      <vt:lpstr>Calibre Light</vt:lpstr>
      <vt:lpstr>Calibre Thin</vt:lpstr>
      <vt:lpstr>Calibri</vt:lpstr>
      <vt:lpstr>Calibri Light</vt:lpstr>
      <vt:lpstr>DM Sans</vt:lpstr>
      <vt:lpstr>futura</vt:lpstr>
      <vt:lpstr>gilroy</vt:lpstr>
      <vt:lpstr>Google Sans</vt:lpstr>
      <vt:lpstr>Inter</vt:lpstr>
      <vt:lpstr>Inter</vt:lpstr>
      <vt:lpstr>Lato</vt:lpstr>
      <vt:lpstr>Montserrat</vt:lpstr>
      <vt:lpstr>Poppins</vt:lpstr>
      <vt:lpstr>Roboto Light</vt:lpstr>
      <vt:lpstr>Times New Roman</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DELL</cp:lastModifiedBy>
  <cp:revision>190</cp:revision>
  <dcterms:created xsi:type="dcterms:W3CDTF">2023-04-29T09:08:23Z</dcterms:created>
  <dcterms:modified xsi:type="dcterms:W3CDTF">2023-10-26T16:01:53Z</dcterms:modified>
</cp:coreProperties>
</file>