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9BE52-E31C-32D4-55FC-1307FB61F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AF5D38-5358-EA02-8AE8-C0EC3BB39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11E36-7FAE-4974-951F-40E1967BA846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EEC6E9-1A3C-F10A-7755-28804C3FB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E179AC-D122-2C8A-668E-8450FEAE8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7D778-9CCB-499A-B926-1A2750E4C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590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E7C4CC-EC1D-732E-1D77-09E90BD0B0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C5BA75-BFDF-721C-8FEB-6F15C375B2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A18B2-4F45-44B9-B02A-19C7130926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11E36-7FAE-4974-951F-40E1967BA846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90E96A-E9DD-5850-54D7-11847F6651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C3DDE4-93D4-FAEB-43F0-D9B1EFE8FB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87D778-9CCB-499A-B926-1A2750E4C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883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36C6CE-E083-3A9C-6529-2E3EBAA7C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F42EF1-C7A6-67B7-31A9-1143BD04F3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78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281BD9-9A4A-D35F-D7A7-BD0B5EDBB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F476A3-5494-DB39-C3FD-19831C31E9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700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83E3EA-7898-7B90-66C8-D47EB8A0D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Program testing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96ABC9-16F8-B689-FA93-E5B69A5A6D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290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58EB3D-49AB-ACC1-EF55-A4EAB119B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Program testing goals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13FA58-0D79-08E5-AFDC-23C32AC300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804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F8B4AF-B77A-4141-F1EF-EED9B457A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Program testing goals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66664A-4C6E-B434-9502-663DDFBF29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002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FE434B-468D-E8E8-E2A3-A391B825D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Testing should meet with requirements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5A69C0-2FC1-9A6D-0FD4-F28E82E53C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933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9AE521-E6B6-C4A8-9C88-A5DFBA19D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Validation and defect testing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A90AB7-FD71-29F9-5A9A-77C331E8F2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5010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09D373-201A-5B2B-F679-8AEAFB95B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solidFill>
                  <a:srgbClr val="FFFFFF"/>
                </a:solidFill>
              </a:rPr>
              <a:t>An input-output model of program testing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6D3F40-C5D3-C378-5D22-DBDC4334EE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4861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506DA0-C68B-F0F3-1FB9-166D0E01C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solidFill>
                  <a:schemeClr val="bg1"/>
                </a:solidFill>
              </a:rPr>
              <a:t>Verification vs validation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72D13C-ADA0-C7B2-90FD-6524F1D5B7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9176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3EF9ED-E21C-5741-EFE1-B16E5C5F3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solidFill>
                  <a:schemeClr val="bg1"/>
                </a:solidFill>
              </a:rPr>
              <a:t>Inspections and testing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6A16A7-CC68-BBCE-9920-6F96DEB1DC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999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6A70B9-3D53-4149-DCEB-97208F27C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solidFill>
                  <a:schemeClr val="bg1"/>
                </a:solidFill>
              </a:rPr>
              <a:t>Inspections and testing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A1D684-46B1-EA8D-B6BC-5FB28C3F7D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7340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BA09CB-6AE7-E885-0ACB-799FDAD05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solidFill>
                  <a:schemeClr val="bg1"/>
                </a:solidFill>
              </a:rPr>
              <a:t>Software inspections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6BF768-6559-3960-BD71-DC9EDC21CC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2239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D6E321-8193-B911-8909-8829C047FF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Advantages of inspections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F273FE-700D-F1AD-704A-859E1FFF68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6566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AB3655-5264-DDCA-959E-9F993A397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solidFill>
                  <a:schemeClr val="bg1"/>
                </a:solidFill>
              </a:rPr>
              <a:t>Inspections and testing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1ABEE8-1376-0692-EFAE-6E6E5FDCC2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385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4207BE-2842-1B65-9437-7ED224BE8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 model of the software testing process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DF568D-9F29-8E4C-C95F-7634F80A0A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2982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D9E719-54D2-8B2F-0F5C-A7BF9BAC6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Stages of testing (When)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3C28C6-99C0-47F6-DBF4-5A0720E7CF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693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E00462-EF3B-6067-E809-153071A14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Development testing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EE03E6-1EB2-A8E6-3C12-A9548A3232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8828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00B9D8-B783-B340-ED24-21E1272F8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Unit</a:t>
            </a:r>
            <a:r>
              <a:rPr lang="en-US">
                <a:solidFill>
                  <a:schemeClr val="accent1"/>
                </a:solidFill>
              </a:rPr>
              <a:t> </a:t>
            </a:r>
            <a:r>
              <a:rPr lang="en-US"/>
              <a:t>testing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81379D-D4FF-C6B1-5690-7A7F9FF43F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815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6136FD-6975-362B-446B-8C246C7A5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Object</a:t>
            </a:r>
            <a:r>
              <a:rPr lang="en-GB">
                <a:solidFill>
                  <a:srgbClr val="FFFFFF"/>
                </a:solidFill>
              </a:rPr>
              <a:t> </a:t>
            </a:r>
            <a:r>
              <a:rPr lang="en-GB"/>
              <a:t>class</a:t>
            </a:r>
            <a:r>
              <a:rPr lang="en-GB">
                <a:solidFill>
                  <a:srgbClr val="FFFFFF"/>
                </a:solidFill>
              </a:rPr>
              <a:t> </a:t>
            </a:r>
            <a:r>
              <a:rPr lang="en-GB"/>
              <a:t>testing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11483D-9993-91C2-40A1-26E49744A5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7472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F36444-B3CB-93EA-94B0-BF5805AAE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weather station object interface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3D3560-1D83-EA05-E0CC-2560A7B7CB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9943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2BDF5B-F214-D649-3744-D27CDAEB6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Weather</a:t>
            </a:r>
            <a:r>
              <a:rPr lang="en-US">
                <a:solidFill>
                  <a:schemeClr val="accent1"/>
                </a:solidFill>
              </a:rPr>
              <a:t> </a:t>
            </a:r>
            <a:r>
              <a:rPr lang="en-US"/>
              <a:t>station</a:t>
            </a:r>
            <a:r>
              <a:rPr lang="en-US">
                <a:solidFill>
                  <a:schemeClr val="accent1"/>
                </a:solidFill>
              </a:rPr>
              <a:t> </a:t>
            </a:r>
            <a:r>
              <a:rPr lang="en-US"/>
              <a:t>testing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B8480-31A9-BC69-5C6E-55C2B20B85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9062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C5C448-1434-6E0F-8D44-1FB0A653B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Unit</a:t>
            </a:r>
            <a:r>
              <a:rPr lang="en-US">
                <a:solidFill>
                  <a:srgbClr val="FFFFFF"/>
                </a:solidFill>
              </a:rPr>
              <a:t> </a:t>
            </a:r>
            <a:r>
              <a:rPr lang="en-US"/>
              <a:t>test</a:t>
            </a:r>
            <a:r>
              <a:rPr lang="en-US">
                <a:solidFill>
                  <a:srgbClr val="FFFFFF"/>
                </a:solidFill>
              </a:rPr>
              <a:t> </a:t>
            </a:r>
            <a:r>
              <a:rPr lang="en-US"/>
              <a:t>effectiveness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A36914-1C96-5029-7627-74675F2213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2030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4ABB66-A079-5582-A684-AF85F6C3A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Testing</a:t>
            </a:r>
            <a:r>
              <a:rPr lang="en-US">
                <a:solidFill>
                  <a:srgbClr val="FFFFFF"/>
                </a:solidFill>
              </a:rPr>
              <a:t> </a:t>
            </a:r>
            <a:r>
              <a:rPr lang="en-US"/>
              <a:t>strategies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228CEC-4014-0010-812B-57B2D13709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5626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208438-B285-7949-25FF-71DA229FF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Partition</a:t>
            </a:r>
            <a:r>
              <a:rPr lang="en-GB">
                <a:solidFill>
                  <a:srgbClr val="FFFFFF"/>
                </a:solidFill>
              </a:rPr>
              <a:t> </a:t>
            </a:r>
            <a:r>
              <a:rPr lang="en-GB"/>
              <a:t>testing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C9F00D-8B3E-B6C1-B0BF-D79B6F5C28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4812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1FFF4C-7082-CA86-4F46-9E141EC24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700"/>
              <a:t>Equivalence partitioning </a:t>
            </a:r>
            <a:endParaRPr lang="en-US" sz="37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840A12-FDE2-FE5E-27BE-BFFD96A28D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2799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2DAA34-A95E-52E3-6FE0-9FBDE544B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700"/>
              <a:t>Equivalence partitions </a:t>
            </a:r>
            <a:endParaRPr lang="en-US" sz="37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653F3F-2678-0676-D312-81EA140DA8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6883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78B4DC-6C5B-0C8F-26AE-3F5081AA6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700"/>
              <a:t>Testing guidelines (sequences)</a:t>
            </a:r>
            <a:endParaRPr lang="en-US" sz="37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F3D32A-E793-F8DE-533A-FD47D71014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4585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AF8D14-798D-C53B-F315-AF9832124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700"/>
              <a:t>General testing guidelines</a:t>
            </a:r>
            <a:endParaRPr lang="en-US" sz="37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EBADC9-90CB-5FEE-FB58-0A0A6F9604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4389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572CEC-0D5B-817F-A7CD-D0B2ABB39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700"/>
              <a:t>Component testing</a:t>
            </a:r>
            <a:endParaRPr lang="en-US" sz="37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414C4C-28BA-C61A-27B4-1DBFD88F0B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2113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93E060-02F7-7A2D-824C-F1A3545E1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Interface testing for component testing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64AAA3-822E-02FC-202E-D6B70792CF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7515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1655B2-1357-5781-3336-8EBA36121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Possible Interface errors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CB4C0C-9491-9305-35F7-3C1AD2B1C1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3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7AAE31-FDBA-3EF5-E7C3-5F94D1FDD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Interface testing guidelines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A382E0-DBDA-5AE5-A4D3-10FFF35733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8486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287148-C53F-71DC-73F6-277938B1B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System Testing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EB612E-87AE-33AE-00D6-59048C06C8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1143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DE3177-A672-E48B-4E70-535A382C9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Use-case testing for system testing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6F40BC-AE30-C1F6-9C8E-ED39D971F4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4598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F4D34B-437A-7433-A354-82C132E69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Testing policies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C10B19-E350-5A1A-CE91-104F8617F5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0210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00B754-71CC-2721-CBB1-3B7DA2050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Regression testing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4F22B7-54C0-B87D-1927-50874AD8B1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4090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26B1A7-10AE-A43E-75DF-81D8ABC9C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Release testing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BF2B85-94DE-DFF0-37E1-4AD73CBCE1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8391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7A8088-8715-7C9E-3B76-507EE751D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Release testing and system testing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95E045-87BD-8A83-7F2D-D607A31BD8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22845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3A00A2-B7D6-EBAD-5FE4-E272607A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User testing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90F928-AB9A-D931-F9DA-071E544617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85183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87CC86-482B-724D-54EA-F381892EC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Types of user testing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29B78E-3CE2-FB17-73C1-596B1F6BEA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69262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76E3E2-3FC0-74B4-BB79-106E90017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Latest advancements in software engineering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84D033-8505-21E4-A722-F92099F64B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08076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006AC9-4904-E4C7-2389-8AD013617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AI-Engineered Software Lifecycle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EB1C72-CAF5-F839-DDA4-C3A5A8F735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0387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30FA75-824D-289B-9E66-602CD7141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AI in Requirements &amp; Design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89C967-207B-4D20-4B77-F27026EBB8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16264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E2BB15-8174-3980-1360-B9EB63B09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Generative AI (GenAI) for Coding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D96807-018E-B752-03AB-BF6347F1FF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8810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24CA38-C093-F1AB-7FC8-06198C54E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AI in Testing &amp; Debugging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419D70-E1DA-1FFB-B42B-953DEB25EC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2042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914BAF-B309-A67B-D96D-4ABCCC778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AI Agents &amp; SWE-Bench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E1AB8F-CBBE-D0AB-FDD1-E7FA94998B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58121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91E578-BC91-6E40-89C9-62E063573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24AAF8-15BC-03B4-51AC-1065ECAD84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37440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1200EB-4936-B1C7-F0B5-84264F48A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D14AB0-A1EA-88F8-BB01-5D1636F560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1843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154</Words>
  <Application>Microsoft Office PowerPoint</Application>
  <PresentationFormat>Widescreen</PresentationFormat>
  <Paragraphs>44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Program testing</vt:lpstr>
      <vt:lpstr>Program testing goals</vt:lpstr>
      <vt:lpstr>Program testing goals</vt:lpstr>
      <vt:lpstr>Testing should meet with requirements</vt:lpstr>
      <vt:lpstr>Validation and defect testing</vt:lpstr>
      <vt:lpstr>An input-output model of program testing </vt:lpstr>
      <vt:lpstr>Verification vs validation</vt:lpstr>
      <vt:lpstr>Inspections and testing</vt:lpstr>
      <vt:lpstr>Inspections and testing </vt:lpstr>
      <vt:lpstr>Software inspections</vt:lpstr>
      <vt:lpstr>Advantages of inspections</vt:lpstr>
      <vt:lpstr>Inspections and testing</vt:lpstr>
      <vt:lpstr>A model of the software testing process </vt:lpstr>
      <vt:lpstr>Stages of testing (When) </vt:lpstr>
      <vt:lpstr>Development testing</vt:lpstr>
      <vt:lpstr>Unit testing</vt:lpstr>
      <vt:lpstr>Object class testing</vt:lpstr>
      <vt:lpstr>The weather station object interface </vt:lpstr>
      <vt:lpstr>Weather station testing</vt:lpstr>
      <vt:lpstr>Unit test effectiveness</vt:lpstr>
      <vt:lpstr>Testing strategies</vt:lpstr>
      <vt:lpstr>Partition testing</vt:lpstr>
      <vt:lpstr>Equivalence partitioning </vt:lpstr>
      <vt:lpstr>Equivalence partitions </vt:lpstr>
      <vt:lpstr>Testing guidelines (sequences)</vt:lpstr>
      <vt:lpstr>General testing guidelines</vt:lpstr>
      <vt:lpstr>Component testing</vt:lpstr>
      <vt:lpstr>Interface testing for component testing </vt:lpstr>
      <vt:lpstr>Possible Interface errors</vt:lpstr>
      <vt:lpstr>Interface testing guidelines</vt:lpstr>
      <vt:lpstr>System Testing</vt:lpstr>
      <vt:lpstr>Use-case testing for system testing </vt:lpstr>
      <vt:lpstr>Testing policies</vt:lpstr>
      <vt:lpstr>Regression testing</vt:lpstr>
      <vt:lpstr>Release testing</vt:lpstr>
      <vt:lpstr>Release testing and system testing</vt:lpstr>
      <vt:lpstr>User testing</vt:lpstr>
      <vt:lpstr>Types of user testing</vt:lpstr>
      <vt:lpstr>Latest advancements in software engineering</vt:lpstr>
      <vt:lpstr>The AI-Engineered Software Lifecycle</vt:lpstr>
      <vt:lpstr>AI in Requirements &amp; Design</vt:lpstr>
      <vt:lpstr>Generative AI (GenAI) for Coding</vt:lpstr>
      <vt:lpstr>AI in Testing &amp; Debugging</vt:lpstr>
      <vt:lpstr>AI Agents &amp; SWE-Bench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Yasser Abdelfattah</dc:creator>
  <cp:lastModifiedBy>Yasser Abdelfattah</cp:lastModifiedBy>
  <cp:revision>1</cp:revision>
  <dcterms:created xsi:type="dcterms:W3CDTF">2026-09-30T17:34:41Z</dcterms:created>
  <dcterms:modified xsi:type="dcterms:W3CDTF">2026-09-30T17:34:41Z</dcterms:modified>
</cp:coreProperties>
</file>