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4"/>
  </p:notesMasterIdLst>
  <p:sldIdLst>
    <p:sldId id="480" r:id="rId5"/>
    <p:sldId id="303" r:id="rId6"/>
    <p:sldId id="313" r:id="rId7"/>
    <p:sldId id="276" r:id="rId8"/>
    <p:sldId id="495" r:id="rId9"/>
    <p:sldId id="496" r:id="rId10"/>
    <p:sldId id="497" r:id="rId11"/>
    <p:sldId id="498" r:id="rId12"/>
    <p:sldId id="499" r:id="rId13"/>
    <p:sldId id="500" r:id="rId14"/>
    <p:sldId id="501" r:id="rId15"/>
    <p:sldId id="502" r:id="rId16"/>
    <p:sldId id="503" r:id="rId17"/>
    <p:sldId id="504" r:id="rId18"/>
    <p:sldId id="506" r:id="rId19"/>
    <p:sldId id="507" r:id="rId20"/>
    <p:sldId id="508" r:id="rId21"/>
    <p:sldId id="509" r:id="rId22"/>
    <p:sldId id="510" r:id="rId23"/>
    <p:sldId id="511" r:id="rId24"/>
    <p:sldId id="512" r:id="rId25"/>
    <p:sldId id="513" r:id="rId26"/>
    <p:sldId id="543" r:id="rId27"/>
    <p:sldId id="514" r:id="rId28"/>
    <p:sldId id="515" r:id="rId29"/>
    <p:sldId id="516" r:id="rId30"/>
    <p:sldId id="517" r:id="rId31"/>
    <p:sldId id="518" r:id="rId32"/>
    <p:sldId id="519" r:id="rId33"/>
    <p:sldId id="520" r:id="rId34"/>
    <p:sldId id="521" r:id="rId35"/>
    <p:sldId id="522" r:id="rId36"/>
    <p:sldId id="523" r:id="rId37"/>
    <p:sldId id="524" r:id="rId38"/>
    <p:sldId id="525" r:id="rId39"/>
    <p:sldId id="526" r:id="rId40"/>
    <p:sldId id="544" r:id="rId41"/>
    <p:sldId id="527" r:id="rId42"/>
    <p:sldId id="528" r:id="rId43"/>
    <p:sldId id="529" r:id="rId44"/>
    <p:sldId id="530" r:id="rId45"/>
    <p:sldId id="531" r:id="rId46"/>
    <p:sldId id="532" r:id="rId47"/>
    <p:sldId id="545" r:id="rId48"/>
    <p:sldId id="533" r:id="rId49"/>
    <p:sldId id="534" r:id="rId50"/>
    <p:sldId id="535" r:id="rId51"/>
    <p:sldId id="536" r:id="rId52"/>
    <p:sldId id="537" r:id="rId53"/>
    <p:sldId id="546" r:id="rId54"/>
    <p:sldId id="538" r:id="rId55"/>
    <p:sldId id="539" r:id="rId56"/>
    <p:sldId id="547" r:id="rId57"/>
    <p:sldId id="540" r:id="rId58"/>
    <p:sldId id="541" r:id="rId59"/>
    <p:sldId id="548" r:id="rId60"/>
    <p:sldId id="542" r:id="rId61"/>
    <p:sldId id="256" r:id="rId62"/>
    <p:sldId id="349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4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44"/>
            <p14:sldId id="527"/>
            <p14:sldId id="528"/>
            <p14:sldId id="529"/>
            <p14:sldId id="530"/>
            <p14:sldId id="531"/>
            <p14:sldId id="532"/>
            <p14:sldId id="545"/>
            <p14:sldId id="533"/>
            <p14:sldId id="534"/>
            <p14:sldId id="535"/>
            <p14:sldId id="536"/>
            <p14:sldId id="537"/>
            <p14:sldId id="546"/>
            <p14:sldId id="538"/>
            <p14:sldId id="539"/>
            <p14:sldId id="547"/>
            <p14:sldId id="540"/>
            <p14:sldId id="541"/>
            <p14:sldId id="548"/>
            <p14:sldId id="542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notesMaster" Target="notesMasters/notesMaster1.xml"/><Relationship Id="rId69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73669" y="377507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2111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مهارات بحثية 2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030065" y="504724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السادسة 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656899" y="4173855"/>
            <a:ext cx="17614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Dr. Amira Gado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CDFC0728-42A3-5774-4190-1985C2644401}"/>
              </a:ext>
            </a:extLst>
          </p:cNvPr>
          <p:cNvSpPr txBox="1"/>
          <p:nvPr/>
        </p:nvSpPr>
        <p:spPr>
          <a:xfrm>
            <a:off x="511277" y="6080470"/>
            <a:ext cx="35166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>
                <a:solidFill>
                  <a:srgbClr val="00B0F0"/>
                </a:solidFill>
                <a:latin typeface="Alexandria" charset="0"/>
                <a:cs typeface="Alexandria" charset="0"/>
              </a:rPr>
              <a:t>https://midocean.edu.km/</a:t>
            </a:r>
            <a:endParaRPr lang="en-US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4406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التحليل الكمي والكيفي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3314" y="5924022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https://midocean.edu.km/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3967377" y="1136132"/>
            <a:ext cx="739236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solidFill>
                  <a:srgbClr val="00B0F0"/>
                </a:solidFill>
                <a:latin typeface="Alexandria" charset="0"/>
              </a:rPr>
              <a:t>محاور المحاضرة السادسة</a:t>
            </a:r>
          </a:p>
          <a:p>
            <a:pPr algn="r" rtl="1"/>
            <a:endParaRPr lang="ar-EG" sz="2400" b="1" dirty="0">
              <a:solidFill>
                <a:srgbClr val="00B0F0"/>
              </a:solidFill>
              <a:latin typeface="Alexandria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الإحصاء الوصفي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مقاييس النزعة المركزية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مقاييس التشتت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مقاييس النزعة المركزية والتشتت على </a:t>
            </a:r>
            <a:r>
              <a:rPr lang="en-US" sz="2400" b="1" dirty="0">
                <a:latin typeface="Alexandria" charset="0"/>
              </a:rPr>
              <a:t>SPSS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عرض البيانات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عرض البيانات على </a:t>
            </a:r>
            <a:r>
              <a:rPr lang="en-US" sz="2400" b="1" dirty="0">
                <a:latin typeface="Alexandria" charset="0"/>
              </a:rPr>
              <a:t>SPSS</a:t>
            </a:r>
          </a:p>
          <a:p>
            <a:pPr algn="r" rtl="1"/>
            <a:endParaRPr lang="ar-EG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ar-EG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7DB89B9F-C74F-2A25-A003-7EB4A460DC78}"/>
              </a:ext>
            </a:extLst>
          </p:cNvPr>
          <p:cNvSpPr txBox="1"/>
          <p:nvPr/>
        </p:nvSpPr>
        <p:spPr>
          <a:xfrm>
            <a:off x="668594" y="6204155"/>
            <a:ext cx="34609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90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543666" y="993431"/>
            <a:ext cx="7034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الإحصاء الوصفي  </a:t>
            </a:r>
            <a:r>
              <a:rPr lang="en-US" sz="3200" b="1" dirty="0">
                <a:latin typeface="Alexandria" charset="0"/>
                <a:cs typeface="Alexandria" charset="0"/>
              </a:rPr>
              <a:t>Descriptive Statistics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46632" y="2055748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يهتم بجمع البيانات وتنظيمها وتصنيفها وعرضها عن طريق الجداول والرسوم البيانية والمقاييس الإحصائية الوصفية</a:t>
            </a:r>
          </a:p>
          <a:p>
            <a:pPr algn="r" rtl="1"/>
            <a:endParaRPr lang="ar-EG" sz="3200" dirty="0">
              <a:latin typeface="Alexandria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يستخدم الإحصاء الوصفي لتحديد الخصائص الأساسية لنتائج الدراسة، وهو يوفر ملخصات سريعة للعينة والمقاييس، هم أساس أي تحليل بيانات كمي عملياً، إلى جانب تحليل الرسومات الأساسي. </a:t>
            </a:r>
          </a:p>
          <a:p>
            <a:pPr algn="ctr" rtl="1"/>
            <a:r>
              <a:rPr lang="ar-EG" sz="2400" dirty="0">
                <a:latin typeface="Alexandria"/>
                <a:cs typeface="Sakkal Majalla" panose="02000000000000000000" pitchFamily="2" charset="-78"/>
              </a:rPr>
              <a:t>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مربع نص 7">
            <a:extLst>
              <a:ext uri="{FF2B5EF4-FFF2-40B4-BE49-F238E27FC236}">
                <a16:creationId xmlns:a16="http://schemas.microsoft.com/office/drawing/2014/main" id="{CAD7ED84-4711-8874-8953-583B539B65B5}"/>
              </a:ext>
            </a:extLst>
          </p:cNvPr>
          <p:cNvSpPr txBox="1"/>
          <p:nvPr/>
        </p:nvSpPr>
        <p:spPr>
          <a:xfrm>
            <a:off x="918496" y="6150097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A9CB8-E34D-BF7F-8887-43406AADC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768978-AE39-278A-83A0-348D4A4A9EA4}"/>
              </a:ext>
            </a:extLst>
          </p:cNvPr>
          <p:cNvSpPr/>
          <p:nvPr/>
        </p:nvSpPr>
        <p:spPr>
          <a:xfrm>
            <a:off x="490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648131-114E-24D4-9662-1AFACE0B5B71}"/>
              </a:ext>
            </a:extLst>
          </p:cNvPr>
          <p:cNvSpPr txBox="1"/>
          <p:nvPr/>
        </p:nvSpPr>
        <p:spPr>
          <a:xfrm>
            <a:off x="2802194" y="993431"/>
            <a:ext cx="577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ما الغرض من الإحصاء الوصفي؟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5A442B-C768-F554-6EE8-BC7D53B24CBC}"/>
              </a:ext>
            </a:extLst>
          </p:cNvPr>
          <p:cNvSpPr txBox="1"/>
          <p:nvPr/>
        </p:nvSpPr>
        <p:spPr>
          <a:xfrm>
            <a:off x="626140" y="1967061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هناك العديد من أغراض الإحصاء الوصفي، منها:</a:t>
            </a:r>
          </a:p>
          <a:p>
            <a:pPr algn="r" rtl="1"/>
            <a:endParaRPr lang="ar-EG" sz="3200" dirty="0">
              <a:latin typeface="Alexandria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استخدام الإحصائيات الوصفية لوصف البيانات الكمية بطريقة منطقية ومفهومة.</a:t>
            </a:r>
          </a:p>
          <a:p>
            <a:pPr algn="r" rtl="1"/>
            <a:endParaRPr lang="ar-EG" sz="3200" dirty="0">
              <a:latin typeface="Alexandria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تساعدنا الإحصاءات الوصفية في فهم كميات هائلة من البيانات، إذ تقوم كل إحصائية وصفية بتكثيف كمية كبيرة من المعلومات في وصف موجز.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FED2D1-D99A-6979-A701-0FB4B0A78A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8499E147-4CD2-F4D5-F9A2-987EBD46F11A}"/>
              </a:ext>
            </a:extLst>
          </p:cNvPr>
          <p:cNvSpPr txBox="1"/>
          <p:nvPr/>
        </p:nvSpPr>
        <p:spPr>
          <a:xfrm>
            <a:off x="800509" y="6163196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16842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C3BB0D-1D9A-0116-33D2-38D843DE2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493D44-CB9E-52AD-F1E6-1E261E02E1DE}"/>
              </a:ext>
            </a:extLst>
          </p:cNvPr>
          <p:cNvSpPr/>
          <p:nvPr/>
        </p:nvSpPr>
        <p:spPr>
          <a:xfrm>
            <a:off x="490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EC1413-4C7D-513A-EC5E-02B834CDF3ED}"/>
              </a:ext>
            </a:extLst>
          </p:cNvPr>
          <p:cNvSpPr txBox="1"/>
          <p:nvPr/>
        </p:nvSpPr>
        <p:spPr>
          <a:xfrm>
            <a:off x="2802194" y="993431"/>
            <a:ext cx="57760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أنواع الإحصاء الوصفي</a:t>
            </a:r>
          </a:p>
          <a:p>
            <a:pPr algn="r" rtl="1"/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49060F-D14C-6D2A-E668-2043E42E65C2}"/>
              </a:ext>
            </a:extLst>
          </p:cNvPr>
          <p:cNvSpPr txBox="1"/>
          <p:nvPr/>
        </p:nvSpPr>
        <p:spPr>
          <a:xfrm>
            <a:off x="626140" y="1967061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أولاً: مقاييس النزعة المركزية</a:t>
            </a:r>
          </a:p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تعد مقاييس النزعة المركزية هي من المقاييس الأساسية، وفي كثير من الحالات، تستخدم لتحديد الأكثر تفصيلاً لخصائص السكان، إذ يحددون الشخص ‘الطبيعي’ في المجموعة المستهدفة.</a:t>
            </a:r>
          </a:p>
          <a:p>
            <a:pPr algn="r" rtl="1"/>
            <a:endParaRPr lang="ar-EG" sz="3200" dirty="0">
              <a:latin typeface="Alexandria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يمكن قياس النزعة المركزية بثلاث طرق: الحسابي والوسيط والمنوال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6D153E3-6446-ECD4-0398-60BE183D18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C82C4682-7DFC-16B9-057D-DEBC6228CB9C}"/>
              </a:ext>
            </a:extLst>
          </p:cNvPr>
          <p:cNvSpPr txBox="1"/>
          <p:nvPr/>
        </p:nvSpPr>
        <p:spPr>
          <a:xfrm>
            <a:off x="908665" y="6115171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344328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8BCCE9-59BD-C995-CE76-D771015E61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C984DC-BEEB-DBFC-F393-38397FE9854C}"/>
              </a:ext>
            </a:extLst>
          </p:cNvPr>
          <p:cNvSpPr/>
          <p:nvPr/>
        </p:nvSpPr>
        <p:spPr>
          <a:xfrm>
            <a:off x="490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BE46F4-45B5-CAC1-79DD-7F51F9A4B7EE}"/>
              </a:ext>
            </a:extLst>
          </p:cNvPr>
          <p:cNvSpPr txBox="1"/>
          <p:nvPr/>
        </p:nvSpPr>
        <p:spPr>
          <a:xfrm>
            <a:off x="2802194" y="993431"/>
            <a:ext cx="577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أولا: الوسط الحسابي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F469D39-E05B-0339-3BAE-AE29B9F3E732}"/>
              </a:ext>
            </a:extLst>
          </p:cNvPr>
          <p:cNvSpPr txBox="1"/>
          <p:nvPr/>
        </p:nvSpPr>
        <p:spPr>
          <a:xfrm>
            <a:off x="626140" y="1967061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هي الطريقة الأكثر استخداماً لوصف النزعة المركزية، للعثور على المتوسط، لإيجاد الوسط الحسابي ببساطة عليك إضافة كل القيم معاً وقسمها على عدد القيم. </a:t>
            </a: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مميزات الوسط الحسابي </a:t>
            </a:r>
            <a:r>
              <a:rPr lang="ar-EG" sz="3200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: </a:t>
            </a:r>
          </a:p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اعتماده على جميع القيم للمشاهدات مع سهولة الحساب والفهم والتفسير </a:t>
            </a: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عيوب الوسط الحسابي </a:t>
            </a:r>
            <a:r>
              <a:rPr lang="ar-EG" sz="3200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يتأثر بالقيم  الشاذة من المشاهدات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لا يمكن حسابه في التوزيع ذي الفئات المفتوحة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A52AC0-7FD8-89B9-74AA-14D3FD1D77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86A520D-7552-D0DA-FCB5-857D2C6C01A9}"/>
              </a:ext>
            </a:extLst>
          </p:cNvPr>
          <p:cNvSpPr txBox="1"/>
          <p:nvPr/>
        </p:nvSpPr>
        <p:spPr>
          <a:xfrm>
            <a:off x="751349" y="621143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301710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29A852-B84E-9C09-A7EB-76D7FF0DB6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DF914C-4585-7B02-849D-A02EADFAE311}"/>
              </a:ext>
            </a:extLst>
          </p:cNvPr>
          <p:cNvSpPr/>
          <p:nvPr/>
        </p:nvSpPr>
        <p:spPr>
          <a:xfrm>
            <a:off x="490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E71969-CE19-5E2E-5BBD-AF05B4DF6CBA}"/>
              </a:ext>
            </a:extLst>
          </p:cNvPr>
          <p:cNvSpPr txBox="1"/>
          <p:nvPr/>
        </p:nvSpPr>
        <p:spPr>
          <a:xfrm>
            <a:off x="2664543" y="970937"/>
            <a:ext cx="577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Alexandria" charset="0"/>
                <a:cs typeface="Alexandria" charset="0"/>
              </a:rPr>
              <a:t> ثانيا: الوسيط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F8BB995-CF92-5F7D-ABA0-DEC577DCBCF3}"/>
              </a:ext>
            </a:extLst>
          </p:cNvPr>
          <p:cNvSpPr txBox="1"/>
          <p:nvPr/>
        </p:nvSpPr>
        <p:spPr>
          <a:xfrm>
            <a:off x="626140" y="1834346"/>
            <a:ext cx="105410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هو الدرجة التي تقع بالضبط في مركز مجموعة من القيم، يمكن حساب الوسيط من خلال سرد جميع الدرجات بترتيب رقمي ثم تحديد الدرجة في منتصف العينة.</a:t>
            </a:r>
          </a:p>
          <a:p>
            <a:pPr algn="r" rtl="1"/>
            <a:r>
              <a:rPr lang="ar-EG" sz="2800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مميزات الوسيط: 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/>
                <a:cs typeface="Arial" panose="020B0604020202020204" pitchFamily="34" charset="0"/>
              </a:rPr>
              <a:t>سهولة حسابه وفهمه وتفسيره بالاعتماد على موقعه وليس قيمته.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/>
                <a:cs typeface="Arial" panose="020B0604020202020204" pitchFamily="34" charset="0"/>
              </a:rPr>
              <a:t>يمكن حسابه للقيم المفتوحة.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/>
                <a:cs typeface="Arial" panose="020B0604020202020204" pitchFamily="34" charset="0"/>
              </a:rPr>
              <a:t>لا يتأثر بالمشاهدات الشاذة </a:t>
            </a:r>
          </a:p>
          <a:p>
            <a:pPr algn="r" rtl="1"/>
            <a:r>
              <a:rPr lang="ar-EG" sz="2800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عيوب الوسيط: </a:t>
            </a:r>
          </a:p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لا يعبر بصورة واضحة وصحيحة عن مركز تجمع المشاهدات وخاصة إذا كان عدد المشاهدات قليلا.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05288A-A088-0106-C3AD-FF59FF7952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9EA1BF4-2DA3-82FD-C172-69ADE626DEAB}"/>
              </a:ext>
            </a:extLst>
          </p:cNvPr>
          <p:cNvSpPr txBox="1"/>
          <p:nvPr/>
        </p:nvSpPr>
        <p:spPr>
          <a:xfrm>
            <a:off x="889000" y="6062579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10912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5EA6FA-4C52-F5ED-1413-E6D24F577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36ACBE-113E-88DD-99B1-6910C5850E6A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2CF486-E58F-682A-68B1-51AFED6B63E4}"/>
              </a:ext>
            </a:extLst>
          </p:cNvPr>
          <p:cNvSpPr txBox="1"/>
          <p:nvPr/>
        </p:nvSpPr>
        <p:spPr>
          <a:xfrm>
            <a:off x="2664543" y="970937"/>
            <a:ext cx="577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ثالثا: المنوال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AD9FA8E-BCF7-4798-3FDB-5CEA316EE4F6}"/>
              </a:ext>
            </a:extLst>
          </p:cNvPr>
          <p:cNvSpPr txBox="1"/>
          <p:nvPr/>
        </p:nvSpPr>
        <p:spPr>
          <a:xfrm>
            <a:off x="825500" y="1550327"/>
            <a:ext cx="105410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القيمة الأكثر تكرارا بين المشاهدات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قد يكون هناك منوال أو أكثر للقيم المشاهدة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قد لا يكون هناك منوال للمشاهدات على الاطلاق</a:t>
            </a:r>
          </a:p>
          <a:p>
            <a:pPr algn="r" rtl="1"/>
            <a:r>
              <a:rPr lang="ar-EG" sz="2800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مميزات المنوال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لا تأثر بالقيم الشاذة للمشاهدات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يمكن استخدامه للمتغيرات الكمية والنوعية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يمكن احتسابه للجداول المفتوحة </a:t>
            </a:r>
          </a:p>
          <a:p>
            <a:pPr algn="r" rtl="1"/>
            <a:r>
              <a:rPr lang="ar-EG" sz="2800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عيوب المنوال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محدود الاستعمال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لا يعتمد على جميع القيم  بل يعتمد على القيم المتكررة.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55C8FC-9C5C-057B-1D2F-CA0FCAD861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6CC1261-C5FC-11D5-7CDC-417A83CD44D6}"/>
              </a:ext>
            </a:extLst>
          </p:cNvPr>
          <p:cNvSpPr txBox="1"/>
          <p:nvPr/>
        </p:nvSpPr>
        <p:spPr>
          <a:xfrm>
            <a:off x="825500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43665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3864C6-2532-B7D6-8A4D-09579EF2B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C46193-6941-BE7C-7910-4DA03757517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212160-B1BF-CFB6-D77F-A6E7A76785A7}"/>
              </a:ext>
            </a:extLst>
          </p:cNvPr>
          <p:cNvSpPr txBox="1"/>
          <p:nvPr/>
        </p:nvSpPr>
        <p:spPr>
          <a:xfrm>
            <a:off x="2664543" y="970937"/>
            <a:ext cx="57760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ثانياً: مقاييس التشتت</a:t>
            </a:r>
          </a:p>
          <a:p>
            <a:pPr algn="ctr" rtl="1"/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14CB23-77FE-3A62-2FA5-B2A8ED1802C5}"/>
              </a:ext>
            </a:extLst>
          </p:cNvPr>
          <p:cNvSpPr txBox="1"/>
          <p:nvPr/>
        </p:nvSpPr>
        <p:spPr>
          <a:xfrm>
            <a:off x="825500" y="1699178"/>
            <a:ext cx="105410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600" dirty="0">
                <a:latin typeface="Sakkal Majalla" panose="02000000000000000000" pitchFamily="2" charset="-78"/>
                <a:cs typeface="Arial" panose="020B0604020202020204" pitchFamily="34" charset="0"/>
              </a:rPr>
              <a:t>تستخدم لقياس مدى انتشار قيم المشاهدات حول نقطة التركز أي الوسط الحسابي.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600" dirty="0">
                <a:latin typeface="Sakkal Majalla" panose="02000000000000000000" pitchFamily="2" charset="-78"/>
                <a:cs typeface="Arial" panose="020B0604020202020204" pitchFamily="34" charset="0"/>
              </a:rPr>
              <a:t>يقصد بالتشتت مدى التباعد بين قيم المشاهدات عن وسطها الحسابي.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600" dirty="0">
                <a:latin typeface="Sakkal Majalla" panose="02000000000000000000" pitchFamily="2" charset="-78"/>
                <a:cs typeface="Arial" panose="020B0604020202020204" pitchFamily="34" charset="0"/>
              </a:rPr>
              <a:t>كلما كبرت قيمة المقياس دلت على درجة كبيرة من الاختلاف والعكس صحيح.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600" dirty="0">
                <a:latin typeface="Sakkal Majalla" panose="02000000000000000000" pitchFamily="2" charset="-78"/>
                <a:cs typeface="Arial" panose="020B0604020202020204" pitchFamily="34" charset="0"/>
              </a:rPr>
              <a:t>يمكن قياس التشتت بعدة طرق: الانحراف، التباين، المدى، الانحراف المعياري، معامل الاختلاف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CF522D-5E1C-7B9C-466A-C55F94894C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BF8A9BE-1FFF-C6E7-5A1E-6C9519266CD1}"/>
              </a:ext>
            </a:extLst>
          </p:cNvPr>
          <p:cNvSpPr txBox="1"/>
          <p:nvPr/>
        </p:nvSpPr>
        <p:spPr>
          <a:xfrm>
            <a:off x="933399" y="6064568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6321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5BD0F-CD87-2276-4895-72FF8ECDE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77FFA2-4B0E-16BF-C2C6-424F4AB38976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AB9544-1D44-55E2-6185-DC24CF9852F9}"/>
              </a:ext>
            </a:extLst>
          </p:cNvPr>
          <p:cNvSpPr txBox="1"/>
          <p:nvPr/>
        </p:nvSpPr>
        <p:spPr>
          <a:xfrm>
            <a:off x="2664543" y="970937"/>
            <a:ext cx="577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7EF35B3-542D-D78A-8109-AF4A05B40644}"/>
              </a:ext>
            </a:extLst>
          </p:cNvPr>
          <p:cNvSpPr txBox="1"/>
          <p:nvPr/>
        </p:nvSpPr>
        <p:spPr>
          <a:xfrm>
            <a:off x="825500" y="1699178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أولا : الانحراف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مقياس لتحديد ما إذا كانت أي من قيم المتغير تختلف اختلافاً كبيراً عن باقي القيم.</a:t>
            </a:r>
          </a:p>
          <a:p>
            <a:pPr algn="ctr" rtl="1"/>
            <a:endParaRPr lang="ar-EG" sz="3200" b="1" dirty="0">
              <a:solidFill>
                <a:schemeClr val="accent1"/>
              </a:solidFill>
              <a:latin typeface="Sakkal Majalla" panose="02000000000000000000" pitchFamily="2" charset="-78"/>
              <a:cs typeface="Arial" panose="020B0604020202020204" pitchFamily="34" charset="0"/>
            </a:endParaRPr>
          </a:p>
          <a:p>
            <a:pPr algn="ct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ثانيا: التباين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 مقياس التشتت الأكثر استخداماً، هو الوسط الحسابي لمربعات انحرافات القيم عن وسطها الحسابي </a:t>
            </a:r>
          </a:p>
          <a:p>
            <a:pPr algn="r" rtl="1"/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E5F8FE-6D94-6F05-A6CF-6439DE558E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37C577B8-9EF9-7187-B794-E01CA39AE43A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84138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9B3D76-3C8A-DAE9-C01F-6E9BAEA194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06EC07-AA1F-A7D8-F037-27A7BBABD89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63A44F-E704-983F-55D3-F514BBCE4344}"/>
              </a:ext>
            </a:extLst>
          </p:cNvPr>
          <p:cNvSpPr txBox="1"/>
          <p:nvPr/>
        </p:nvSpPr>
        <p:spPr>
          <a:xfrm>
            <a:off x="2664543" y="970937"/>
            <a:ext cx="577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0447F4F-6E5F-B74F-8A9D-EA61FCCF90FD}"/>
              </a:ext>
            </a:extLst>
          </p:cNvPr>
          <p:cNvSpPr txBox="1"/>
          <p:nvPr/>
        </p:nvSpPr>
        <p:spPr>
          <a:xfrm>
            <a:off x="825500" y="1699178"/>
            <a:ext cx="10541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ثالثا: المدى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أبسط مقاييس التشتت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يتمثل في الفرق بين أقل قيمة وأعلى قيمة في المشاهدات </a:t>
            </a: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مميزات المدى</a:t>
            </a:r>
          </a:p>
          <a:p>
            <a:pPr algn="r" rtl="1"/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تتمثل في سهولة الفهم والحساب . </a:t>
            </a: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عيوب المدى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تتمثل في أنه يتأثر بالقيم المتطرفة بشكل كبير لأنه يعتمد على قيمتين فقط ، كما أنه لا يستخدم في حالة البيانات المفتوحة.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E01EB3-B68C-2432-E2D9-151236F903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491830A-20A5-419F-8B24-97B4AB46D2E3}"/>
              </a:ext>
            </a:extLst>
          </p:cNvPr>
          <p:cNvSpPr txBox="1"/>
          <p:nvPr/>
        </p:nvSpPr>
        <p:spPr>
          <a:xfrm>
            <a:off x="825500" y="6038827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66182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3050C-DC7A-25E9-B252-D3653A0AE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C9586E9-161D-7D4F-C8AE-88268B4CFF62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135EDF-AFF5-AB1C-F201-85F5A654950E}"/>
              </a:ext>
            </a:extLst>
          </p:cNvPr>
          <p:cNvSpPr txBox="1"/>
          <p:nvPr/>
        </p:nvSpPr>
        <p:spPr>
          <a:xfrm>
            <a:off x="2664543" y="970937"/>
            <a:ext cx="577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493DF9A-FADF-9768-B1B3-79A507F2CBCB}"/>
              </a:ext>
            </a:extLst>
          </p:cNvPr>
          <p:cNvSpPr txBox="1"/>
          <p:nvPr/>
        </p:nvSpPr>
        <p:spPr>
          <a:xfrm>
            <a:off x="825500" y="1699178"/>
            <a:ext cx="10541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رابعا: الانحراف المعياري </a:t>
            </a:r>
            <a:endParaRPr lang="ar-EG" sz="3200" dirty="0">
              <a:solidFill>
                <a:schemeClr val="accent1"/>
              </a:solidFill>
              <a:latin typeface="Sakkal Majalla" panose="02000000000000000000" pitchFamily="2" charset="-78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أكثر مقاييس التشتت استخداما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يظهر مدى تشتت البيانات عن وسطها الحسابي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يمثل الجذر التربيعي لمتوسط مربعات انحرافات القيم عن وسطها الحسابي </a:t>
            </a:r>
          </a:p>
          <a:p>
            <a:pPr algn="r" rtl="1"/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( الجذر التربيعي للتباين) </a:t>
            </a:r>
          </a:p>
          <a:p>
            <a:pPr algn="r" rtl="1"/>
            <a:endParaRPr lang="ar-EG" sz="3200" dirty="0">
              <a:latin typeface="Sakkal Majalla" panose="02000000000000000000" pitchFamily="2" charset="-78"/>
              <a:cs typeface="Arial" panose="020B0604020202020204" pitchFamily="34" charset="0"/>
            </a:endParaRP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مميزات الانحراف المعياري 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أنه يعتمد على جميع المشاهدات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88CB90-AD8E-D0F0-7B17-65D0AB5DE5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E12FFD3E-E978-46B2-91D7-30953BC8489F}"/>
              </a:ext>
            </a:extLst>
          </p:cNvPr>
          <p:cNvSpPr txBox="1"/>
          <p:nvPr/>
        </p:nvSpPr>
        <p:spPr>
          <a:xfrm>
            <a:off x="825500" y="6003013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8633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E6C1D-200C-7B54-9110-092E6D3BC3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26D034-DDD2-7194-327A-1357D9028AF3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538F27-345A-52D6-5760-B98C39D53D0A}"/>
              </a:ext>
            </a:extLst>
          </p:cNvPr>
          <p:cNvSpPr txBox="1"/>
          <p:nvPr/>
        </p:nvSpPr>
        <p:spPr>
          <a:xfrm>
            <a:off x="2664543" y="970937"/>
            <a:ext cx="577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607FA7A-52DD-65F6-A97A-082633944F5F}"/>
              </a:ext>
            </a:extLst>
          </p:cNvPr>
          <p:cNvSpPr txBox="1"/>
          <p:nvPr/>
        </p:nvSpPr>
        <p:spPr>
          <a:xfrm>
            <a:off x="825500" y="1699178"/>
            <a:ext cx="10541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خامسا: معامل الاختلاف </a:t>
            </a:r>
          </a:p>
          <a:p>
            <a:pPr algn="just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يقيس معامل الاختلاف مدى التغير من خلال المقارنة بين الوسط الحسابي والانحراف المعياري </a:t>
            </a:r>
          </a:p>
          <a:p>
            <a:pPr algn="just" rtl="1"/>
            <a:endParaRPr lang="ar-EG" sz="2400" dirty="0">
              <a:latin typeface="Sakkal Majalla" panose="02000000000000000000" pitchFamily="2" charset="-78"/>
              <a:cs typeface="Arial" panose="020B0604020202020204" pitchFamily="34" charset="0"/>
            </a:endParaRPr>
          </a:p>
          <a:p>
            <a:pPr algn="just" rtl="1"/>
            <a:r>
              <a:rPr lang="ar-EG" sz="2400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مثال توضيحي : 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إذا كان لدينا مجموعتين من الطلاب ( مجموعة أ ومجموعة  ب)  ونريد معرفة أي من المجموعتين تعتبر أكثر تشتتا في علامات المواد. هنا نقوم بحساب معامل الاختلاف لكل مجموعة . </a:t>
            </a:r>
          </a:p>
          <a:p>
            <a:pPr algn="just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فإذا كانت قيمة معامل الاختلاف للمجموعة أ تساوي </a:t>
            </a:r>
            <a:r>
              <a:rPr lang="en-US" sz="2400" dirty="0">
                <a:cs typeface="Arial" panose="020B0604020202020204" pitchFamily="34" charset="0"/>
              </a:rPr>
              <a:t>18.9 %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  ، وقيمة معامل الاختلاف للمجموعة ب تساوي </a:t>
            </a:r>
            <a:r>
              <a:rPr lang="en-US" sz="2400" dirty="0">
                <a:cs typeface="Arial" panose="020B0604020202020204" pitchFamily="34" charset="0"/>
              </a:rPr>
              <a:t>23.7 %</a:t>
            </a:r>
            <a:r>
              <a:rPr lang="ar-EG" sz="2400" dirty="0">
                <a:cs typeface="Arial" panose="020B0604020202020204" pitchFamily="34" charset="0"/>
              </a:rPr>
              <a:t>. 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نستنتج أن علامات المجموعة الثانية أكثر تشتتا ( تباعدا فيما بينها) مقارنة بعلامات المجموعة الأولى. </a:t>
            </a:r>
          </a:p>
          <a:p>
            <a:pPr algn="ctr" rtl="1"/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C56813-B891-AFB8-9F85-7894641BD8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04A0F94-0487-E8B4-6A5A-C6F4389E280C}"/>
              </a:ext>
            </a:extLst>
          </p:cNvPr>
          <p:cNvSpPr txBox="1"/>
          <p:nvPr/>
        </p:nvSpPr>
        <p:spPr>
          <a:xfrm>
            <a:off x="933399" y="5976909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377485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2B9EC-BAA0-260B-70D8-90C191EA6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AB37C5-2FB4-85E0-D107-92ECF4B279AB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AA4957-BABC-2097-82F6-B067EB4001A8}"/>
              </a:ext>
            </a:extLst>
          </p:cNvPr>
          <p:cNvSpPr txBox="1"/>
          <p:nvPr/>
        </p:nvSpPr>
        <p:spPr>
          <a:xfrm>
            <a:off x="1219892" y="673552"/>
            <a:ext cx="8454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خطوات الحصول على مقاييس النزعة المركزية والتشتت على البرنامج الإحصائي </a:t>
            </a:r>
            <a:r>
              <a:rPr lang="en-US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sz="28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F541E70-7E86-42AB-A7E2-2F54EF0D9BA5}"/>
              </a:ext>
            </a:extLst>
          </p:cNvPr>
          <p:cNvSpPr txBox="1"/>
          <p:nvPr/>
        </p:nvSpPr>
        <p:spPr>
          <a:xfrm>
            <a:off x="825500" y="1699178"/>
            <a:ext cx="10541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1- ادخال البيانات على البرنامج الإحصائي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SPSS </a:t>
            </a:r>
          </a:p>
          <a:p>
            <a:pPr algn="r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2 - نضغط على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analyze                  Descriptive Statistics                    Frequencies        </a:t>
            </a:r>
          </a:p>
          <a:p>
            <a:pPr algn="r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3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- 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 تظهر نافذة جديدة بعنوان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Frequencies 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  ثم نقوم بنقل جميع المتغيرات إلى خانة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Variables </a:t>
            </a:r>
          </a:p>
          <a:p>
            <a:pPr algn="r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4- نجد هناك أيقونة على اليسار باسم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Statistics 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 نقوم بالضغط عليها فتظهر نافذة جديدة تحتوي  على مقاييس النزعة المركزية والتشتت ، ثم نقوم بالترميز على كافة هذه المقاييس ثم الضغط على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OK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. </a:t>
            </a:r>
          </a:p>
          <a:p>
            <a:pPr algn="r" rtl="1"/>
            <a:endParaRPr lang="ar-EG" sz="2400" dirty="0">
              <a:latin typeface="Sakkal Majalla" panose="02000000000000000000" pitchFamily="2" charset="-78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ويمكن أيضا الحصول على هذه المقاييس الإحصائية من خلال ما يلي: </a:t>
            </a:r>
          </a:p>
          <a:p>
            <a:pPr algn="ctr" rtl="1"/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analyze                    Descriptive Statistics                 Descriptive         </a:t>
            </a:r>
          </a:p>
          <a:p>
            <a:pPr algn="r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ستظهر نافذة جديدة ثم نضغط على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options 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 ونقوم بالترميز على كافة مقاييس النزعة المركزية والتشتت</a:t>
            </a:r>
          </a:p>
          <a:p>
            <a:pPr algn="ctr" rtl="1"/>
            <a:r>
              <a:rPr lang="ar-EG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510E3C-AC1B-3F39-C751-88DA599ADC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AEFEB0B-E9F5-22BC-AE6C-76878851BD17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FBA4344D-E53D-649E-9FFB-AB206BAB0443}"/>
              </a:ext>
            </a:extLst>
          </p:cNvPr>
          <p:cNvSpPr/>
          <p:nvPr/>
        </p:nvSpPr>
        <p:spPr>
          <a:xfrm>
            <a:off x="4650659" y="2254218"/>
            <a:ext cx="570271" cy="10188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F90318EB-97BC-E526-6FD5-60E8D99300CB}"/>
              </a:ext>
            </a:extLst>
          </p:cNvPr>
          <p:cNvSpPr/>
          <p:nvPr/>
        </p:nvSpPr>
        <p:spPr>
          <a:xfrm>
            <a:off x="7315200" y="2254218"/>
            <a:ext cx="570271" cy="10188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BE80A4F7-5D99-C858-C990-4725F24AADBE}"/>
              </a:ext>
            </a:extLst>
          </p:cNvPr>
          <p:cNvSpPr/>
          <p:nvPr/>
        </p:nvSpPr>
        <p:spPr>
          <a:xfrm>
            <a:off x="4026310" y="4463842"/>
            <a:ext cx="570271" cy="10188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سهم: لليمين 7">
            <a:extLst>
              <a:ext uri="{FF2B5EF4-FFF2-40B4-BE49-F238E27FC236}">
                <a16:creationId xmlns:a16="http://schemas.microsoft.com/office/drawing/2014/main" id="{6310A98D-459E-B261-6581-4597B55AEB8D}"/>
              </a:ext>
            </a:extLst>
          </p:cNvPr>
          <p:cNvSpPr/>
          <p:nvPr/>
        </p:nvSpPr>
        <p:spPr>
          <a:xfrm>
            <a:off x="6817663" y="4463842"/>
            <a:ext cx="570271" cy="10188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541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9992B-8793-661C-D8C5-BC7AE97E4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23B042-0A3D-D032-76EE-C1F1CC8EBDA5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E283DB-0DB0-7629-6F1B-7E90717F3BAF}"/>
              </a:ext>
            </a:extLst>
          </p:cNvPr>
          <p:cNvSpPr txBox="1"/>
          <p:nvPr/>
        </p:nvSpPr>
        <p:spPr>
          <a:xfrm>
            <a:off x="2664543" y="970937"/>
            <a:ext cx="6479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Sakkal Majalla" panose="02000000000000000000" pitchFamily="2" charset="-78"/>
              </a:rPr>
              <a:t>عرض البيانات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7DBF57F-2FD8-BDBD-DB4F-38DE6A2AFDAF}"/>
              </a:ext>
            </a:extLst>
          </p:cNvPr>
          <p:cNvSpPr txBox="1"/>
          <p:nvPr/>
        </p:nvSpPr>
        <p:spPr>
          <a:xfrm>
            <a:off x="825500" y="1699178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</a:rPr>
              <a:t>طرق عرض البيانات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الطريقة الإنشائية 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الجداول الإحصائية 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الرسوم البيانية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استخدام أكثر من طريقة في آن واحد</a:t>
            </a:r>
          </a:p>
          <a:p>
            <a:pPr algn="r" rtl="1"/>
            <a:endParaRPr lang="ar-EG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D2BDCF-8B52-5255-E035-C491487EA5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D68D9868-6F8E-00FB-054E-FA716B4AC47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77741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9974C5-B2BE-9B9B-30A5-975E3F327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8D3570-0531-012B-D645-926043C515D6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D6C163-F8F4-75E4-DA84-7978B8F76344}"/>
              </a:ext>
            </a:extLst>
          </p:cNvPr>
          <p:cNvSpPr txBox="1"/>
          <p:nvPr/>
        </p:nvSpPr>
        <p:spPr>
          <a:xfrm>
            <a:off x="2664543" y="970937"/>
            <a:ext cx="6479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Sakkal Majalla" panose="02000000000000000000" pitchFamily="2" charset="-78"/>
              </a:rPr>
              <a:t>عرض البيانات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9B8131-0B00-9237-DB3A-F25D8D4A484D}"/>
              </a:ext>
            </a:extLst>
          </p:cNvPr>
          <p:cNvSpPr txBox="1"/>
          <p:nvPr/>
        </p:nvSpPr>
        <p:spPr>
          <a:xfrm>
            <a:off x="825500" y="1699178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 dirty="0">
                <a:latin typeface="Sakkal Majalla" panose="02000000000000000000" pitchFamily="2" charset="-78"/>
              </a:rPr>
              <a:t> أولا: الطريقة الإنشائية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يتم عرض البيانات من خلال الشرح الإنشائي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على سبيل المثال ، يمكن القول  " بلغ عدد الذكور نحو 120 فردا ، بما يمثل 60% من إجمالي العينة ، بينما بلغ عدد الإناث نحو  80 فردا وبنسبة مئوية بلغت نحو 40 % من العينة . </a:t>
            </a:r>
          </a:p>
          <a:p>
            <a:pPr algn="r" rtl="1"/>
            <a:endParaRPr lang="ar-EG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D6D914-6CD1-FC81-01CC-07E000EF98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1670415-5FF8-09C3-C73C-9970031C291D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80619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FF637-CB0D-6EA8-D86E-B63D82D98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D6BB87-D103-4BCF-3C22-C6D1065F495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F9971F-6B79-E445-7913-525FD265E163}"/>
              </a:ext>
            </a:extLst>
          </p:cNvPr>
          <p:cNvSpPr txBox="1"/>
          <p:nvPr/>
        </p:nvSpPr>
        <p:spPr>
          <a:xfrm>
            <a:off x="1671485" y="816701"/>
            <a:ext cx="7462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Sakkal Majalla" panose="02000000000000000000" pitchFamily="2" charset="-78"/>
              </a:rPr>
              <a:t>ثانيا: عرض البيانات من خلال الجداول الإحصائية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2B15F75-9270-ED82-16F9-2E55081DF23A}"/>
              </a:ext>
            </a:extLst>
          </p:cNvPr>
          <p:cNvSpPr txBox="1"/>
          <p:nvPr/>
        </p:nvSpPr>
        <p:spPr>
          <a:xfrm>
            <a:off x="825500" y="1699178"/>
            <a:ext cx="10541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u="sng" dirty="0">
                <a:solidFill>
                  <a:schemeClr val="accent1"/>
                </a:solidFill>
                <a:latin typeface="Alexandria"/>
              </a:rPr>
              <a:t>الجدول التكراري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Alexandria"/>
              </a:rPr>
              <a:t>جدول يستعرض التكرارات لكل قيمة من قيم المتغير، كما يستعرض هذا الجدول التكرار النسبي لكل مجموعة وكذلك التكرار النسبي التراكمي. </a:t>
            </a:r>
          </a:p>
          <a:p>
            <a:pPr algn="r" rtl="1"/>
            <a:endParaRPr lang="ar-EG" sz="2400" dirty="0">
              <a:latin typeface="Alexandria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Alexandria"/>
              </a:rPr>
              <a:t>مثال : البيانات التالية تمثل جنس المبحوثين ومستوى تعليمهم وكذلك إجاباتهم على السؤالين الأول والثاني من الاستبانة.</a:t>
            </a:r>
          </a:p>
          <a:p>
            <a:pPr algn="r" rtl="1"/>
            <a:r>
              <a:rPr lang="ar-EG" sz="2400" dirty="0">
                <a:latin typeface="Alexandria"/>
              </a:rPr>
              <a:t>المطلوب :إنشاء الجدول التكراري المتعلق بهذه المتغيرات ، مع العلم وزن الإجابات كانت على أساس ما يلي: </a:t>
            </a:r>
          </a:p>
          <a:p>
            <a:pPr algn="r" rtl="1"/>
            <a:r>
              <a:rPr lang="ar-EG" sz="2400" dirty="0">
                <a:latin typeface="Alexandria"/>
              </a:rPr>
              <a:t>إجابات السؤالين : غير موافق أبدا (1)، غير موافق (2)، محايد (3) موافق (4) موافق جدا (5).</a:t>
            </a:r>
          </a:p>
          <a:p>
            <a:pPr algn="r" rtl="1"/>
            <a:r>
              <a:rPr lang="ar-EG" sz="2400" dirty="0">
                <a:latin typeface="Alexandria"/>
              </a:rPr>
              <a:t>الجنس : الرقم (1) للذكور ، (2) للإناث </a:t>
            </a:r>
          </a:p>
          <a:p>
            <a:pPr algn="r" rtl="1"/>
            <a:r>
              <a:rPr lang="ar-EG" sz="2400" dirty="0">
                <a:latin typeface="Alexandria"/>
              </a:rPr>
              <a:t>المستوى التعليمي (1) لحملة التوجيهي ، (2) للدبلوم ، (3) للبكالوريوس. </a:t>
            </a:r>
          </a:p>
          <a:p>
            <a:pPr algn="r" rtl="1"/>
            <a:endParaRPr lang="ar-EG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85B4F6-AAF5-6CBE-78C2-725A044660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0EBC61D5-AAC7-A42C-4044-1B1223DED696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92422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A54BB-0F81-B1BD-E51D-049AB934F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F21511-7612-F50A-BC6C-197C0B1D5E30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801089-CA52-A21A-B29E-7742ECB263C6}"/>
              </a:ext>
            </a:extLst>
          </p:cNvPr>
          <p:cNvSpPr txBox="1"/>
          <p:nvPr/>
        </p:nvSpPr>
        <p:spPr>
          <a:xfrm>
            <a:off x="1671485" y="816701"/>
            <a:ext cx="7462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Sakkal Majalla" panose="02000000000000000000" pitchFamily="2" charset="-78"/>
              </a:rPr>
              <a:t>عرض البيانات من خلال الجداول الإحصائية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2D1D199-34E4-1A50-44C7-EF03C379B7EC}"/>
              </a:ext>
            </a:extLst>
          </p:cNvPr>
          <p:cNvSpPr txBox="1"/>
          <p:nvPr/>
        </p:nvSpPr>
        <p:spPr>
          <a:xfrm>
            <a:off x="825500" y="1699178"/>
            <a:ext cx="10541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46F288-D990-1EB9-2927-A424E10127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81DD128B-7E5C-8C10-A0A5-272543370314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C999F8AA-8617-B381-5A35-8FCD85E1E1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389" y="1818967"/>
            <a:ext cx="9830243" cy="3775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45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FDE222-CBF5-6FD4-7047-6FB9D4429A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109E49-9BE7-FCEF-2DEC-22C7387D3996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B33BC3-A8C5-870D-2E04-AF649E93DA5A}"/>
              </a:ext>
            </a:extLst>
          </p:cNvPr>
          <p:cNvSpPr txBox="1"/>
          <p:nvPr/>
        </p:nvSpPr>
        <p:spPr>
          <a:xfrm>
            <a:off x="1671485" y="816701"/>
            <a:ext cx="7462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/>
              <a:t>خطوات الجدول </a:t>
            </a:r>
            <a:r>
              <a:rPr lang="ar-EG" sz="2800" b="1" dirty="0">
                <a:latin typeface="Alexandria" charset="0"/>
                <a:cs typeface="Alexandria" charset="0"/>
              </a:rPr>
              <a:t>التكراري </a:t>
            </a:r>
            <a:r>
              <a:rPr lang="ar-EG" sz="28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على برنامج </a:t>
            </a:r>
            <a:r>
              <a:rPr lang="en-US" sz="28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SPSS</a:t>
            </a:r>
            <a:endParaRPr lang="ar-EG" sz="2800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673375E-972A-3EE8-DACF-86DA6E17525A}"/>
              </a:ext>
            </a:extLst>
          </p:cNvPr>
          <p:cNvSpPr txBox="1"/>
          <p:nvPr/>
        </p:nvSpPr>
        <p:spPr>
          <a:xfrm>
            <a:off x="825500" y="1699178"/>
            <a:ext cx="10541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1- ادخال البيانات على البرنامج الإحصائي 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SPSS </a:t>
            </a:r>
          </a:p>
          <a:p>
            <a:pPr algn="r" rtl="1"/>
            <a:endParaRPr lang="en-US" sz="3200" dirty="0">
              <a:solidFill>
                <a:srgbClr val="2D3956"/>
              </a:solidFill>
              <a:latin typeface="Alexandria" charset="0"/>
            </a:endParaRPr>
          </a:p>
          <a:p>
            <a:pPr algn="r" rtl="1"/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2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-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نضغط على</a:t>
            </a:r>
            <a:endParaRPr lang="en-US" sz="3200" dirty="0">
              <a:solidFill>
                <a:srgbClr val="2D3956"/>
              </a:solidFill>
              <a:latin typeface="Alexandria" charset="0"/>
            </a:endParaRPr>
          </a:p>
          <a:p>
            <a:pPr algn="l"/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 analyze              Descriptive Statistics            Frequencies </a:t>
            </a:r>
          </a:p>
          <a:p>
            <a:pPr algn="r" rtl="1"/>
            <a:endParaRPr lang="ar-EG" sz="3200" dirty="0">
              <a:solidFill>
                <a:srgbClr val="2D3956"/>
              </a:solidFill>
              <a:latin typeface="Alexandria" charset="0"/>
            </a:endParaRPr>
          </a:p>
          <a:p>
            <a:pPr algn="r" rtl="1"/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3- تظهر نافذة جديدة بعنوان 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Frequencies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  ثم نقوم بنقل جميع المتغيرات إلى خانة 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  Variables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ثم الضغط على 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OK</a:t>
            </a:r>
          </a:p>
          <a:p>
            <a:pPr algn="r" rtl="1"/>
            <a:endParaRPr lang="ar-EG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8E4E33-D530-8635-A158-216595095D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16A2CDFF-C020-5729-94DC-BE924E1DD16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30219D4F-E6F6-849A-FB6F-D69344AC78F3}"/>
              </a:ext>
            </a:extLst>
          </p:cNvPr>
          <p:cNvSpPr/>
          <p:nvPr/>
        </p:nvSpPr>
        <p:spPr>
          <a:xfrm flipV="1">
            <a:off x="2457218" y="3367607"/>
            <a:ext cx="788276" cy="3043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D849A59D-426B-DCB4-7C59-EA72CAF4A7F5}"/>
              </a:ext>
            </a:extLst>
          </p:cNvPr>
          <p:cNvSpPr/>
          <p:nvPr/>
        </p:nvSpPr>
        <p:spPr>
          <a:xfrm flipV="1">
            <a:off x="7040463" y="3367606"/>
            <a:ext cx="788276" cy="3043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6886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EB0C1-0E2A-828F-6A19-8DD6C9B93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777519-3C5D-3ADC-5CBF-EB3DE0B0BF80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7B2D5C-3975-CFA6-7916-1B4FFDC33C3C}"/>
              </a:ext>
            </a:extLst>
          </p:cNvPr>
          <p:cNvSpPr txBox="1"/>
          <p:nvPr/>
        </p:nvSpPr>
        <p:spPr>
          <a:xfrm>
            <a:off x="1504335" y="807134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ثالثا: عرض البيانات عن طريق الأشكال والرسوم البيانية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41BB07A-9EF4-EBD9-59CE-24FB3F6D6BFB}"/>
              </a:ext>
            </a:extLst>
          </p:cNvPr>
          <p:cNvSpPr txBox="1"/>
          <p:nvPr/>
        </p:nvSpPr>
        <p:spPr>
          <a:xfrm>
            <a:off x="825500" y="1699178"/>
            <a:ext cx="105410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3200" b="1" dirty="0">
                <a:solidFill>
                  <a:srgbClr val="2D3956"/>
                </a:solidFill>
                <a:latin typeface="Alexandria" charset="0"/>
              </a:rPr>
              <a:t>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يمثل الرسم البياني تصويرا للبيانات المتعلقة بالظاهرة المدروسة ، وعلى الباحث  اختيار الرسم البياني الذي يحقق الهدف الذي ينشده من عرض البيانات.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endParaRPr lang="ar-EG" sz="3200" dirty="0">
              <a:solidFill>
                <a:srgbClr val="2D3956"/>
              </a:solidFill>
              <a:latin typeface="Alexandria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يوجد العديد من طرق عرض البيانات بالرسوم البيانية أﻫﻤﻬـﺎ الأﻋﻤـﺪة اﻟﺒﻴﺎﻧﻴـﺔ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Bar Charts  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 والخطوط اﻟﺒﻴﺎﻧﻴﺔ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Line Charts 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 ورﺳﻮم المساحات  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 Area Charts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 ورﺳﻮم اﻟﺪواﺋﺮ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Pie Charts 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 وغيرها. </a:t>
            </a:r>
            <a:endParaRPr lang="en-US" sz="32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418482-75A9-DF6A-F547-E19CE455BC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7049542-EEE4-C701-A802-B09295CA1EC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54809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F3D322-782A-A531-74A5-4C1DDC96AB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27699B-E6AC-B1C0-C1E9-D70778D53CCD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E8AD3A-BB3C-883A-4E77-6FAA03176B39}"/>
              </a:ext>
            </a:extLst>
          </p:cNvPr>
          <p:cNvSpPr txBox="1"/>
          <p:nvPr/>
        </p:nvSpPr>
        <p:spPr>
          <a:xfrm>
            <a:off x="1504335" y="807134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أولا: الأعمدة البيانية  </a:t>
            </a:r>
            <a:r>
              <a:rPr lang="en-US" sz="32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Bar Charts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61ECE9E-585B-0DBC-1AB9-E5734AA34735}"/>
              </a:ext>
            </a:extLst>
          </p:cNvPr>
          <p:cNvSpPr txBox="1"/>
          <p:nvPr/>
        </p:nvSpPr>
        <p:spPr>
          <a:xfrm>
            <a:off x="825500" y="1699178"/>
            <a:ext cx="10541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عندما تكون البيانات منفصلة وفئوية فإن الأعمدة البيانية تكون هي الوسيلة المناسبة لعرضها بهدف إظهار أعلى وأدنى قيمة للمتغيرات.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endParaRPr lang="ar-EG" sz="3200" dirty="0">
              <a:solidFill>
                <a:srgbClr val="2D3956"/>
              </a:solidFill>
              <a:latin typeface="Alexandria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تهدف الأعمدة البيانية إلى إظهار التغيرات في بيانات معينة مقارنة بالتغيرات في بيانات معينة أخرى خلال فترات زمنية محددة </a:t>
            </a:r>
          </a:p>
          <a:p>
            <a:pPr algn="r" rtl="1"/>
            <a:endParaRPr lang="ar-EG" sz="3200" dirty="0">
              <a:solidFill>
                <a:srgbClr val="2D3956"/>
              </a:solidFill>
              <a:latin typeface="Alexandria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الأعمدة البيانية يمكن أن تكون على شكل أعمدة بيانية بسيطة ، أو أعمدة بيانية مزدوجة، أو أعمدة بيانية المجزأة.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DF148F-062E-CADF-ED49-5F90E679D9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D6AAA1ED-F548-0452-2304-E70F5D7771AC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00847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‫مقدمة في علم الاحصاء‬‎">
            <a:extLst>
              <a:ext uri="{FF2B5EF4-FFF2-40B4-BE49-F238E27FC236}">
                <a16:creationId xmlns:a16="http://schemas.microsoft.com/office/drawing/2014/main" id="{478E22F9-661F-8F36-D077-41C8B04A8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265" y="1779639"/>
            <a:ext cx="3303638" cy="313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مقدمة في علم الاحصاء">
            <a:extLst>
              <a:ext uri="{FF2B5EF4-FFF2-40B4-BE49-F238E27FC236}">
                <a16:creationId xmlns:a16="http://schemas.microsoft.com/office/drawing/2014/main" id="{78E24460-2608-8414-C09F-E2D2890DB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56" y="1779639"/>
            <a:ext cx="3224980" cy="325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‫الأعمدة البيانية المقسمة: Stacked bar chart تستخدم لتمثيل مجموعات داخلية  للمجموعة الكلية، بحيث يقسم العمود بعدد الأجزاء التي تمثله وتميز هذه الأقسام  بالألوان.‬‎">
            <a:extLst>
              <a:ext uri="{FF2B5EF4-FFF2-40B4-BE49-F238E27FC236}">
                <a16:creationId xmlns:a16="http://schemas.microsoft.com/office/drawing/2014/main" id="{CB39AB46-0DF1-F884-E5B7-45AEA90148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355" y="1779639"/>
            <a:ext cx="3529780" cy="313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21BCA1C5-FEC5-69C9-8416-7AFFFB1E8FB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6C218A58-9523-2947-93A2-199C7B40EB88}"/>
              </a:ext>
            </a:extLst>
          </p:cNvPr>
          <p:cNvSpPr txBox="1"/>
          <p:nvPr/>
        </p:nvSpPr>
        <p:spPr>
          <a:xfrm>
            <a:off x="914400" y="596049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6912218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426D4-FCCC-4066-FA56-1A204A5B2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FA6A0B-CF5A-5C61-C231-3A5C6BF5CA5D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B6BEFB3-F438-0F0D-CC24-C3579EEBD1EE}"/>
              </a:ext>
            </a:extLst>
          </p:cNvPr>
          <p:cNvSpPr txBox="1"/>
          <p:nvPr/>
        </p:nvSpPr>
        <p:spPr>
          <a:xfrm>
            <a:off x="825500" y="1699178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مثال1: لديك البيانات التالية والتي توضح العلاقة بين مرتب الموظف ومستواه التعليمي. المطلوب عرض البيانات على شكل رسم بياني باستخدام الأعمدة البسيطة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81D5BB-D8EF-684A-ECFA-8835167967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EBD44487-6DF8-511A-3F54-93585DFA0FA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AF18355A-0487-84C5-BDF1-9536649908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194" y="2432804"/>
            <a:ext cx="9086881" cy="3319068"/>
          </a:xfrm>
          <a:prstGeom prst="rect">
            <a:avLst/>
          </a:prstGeom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id="{2B1DDD9A-AD95-6CAF-A064-A812C223F2D3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53958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A49DD-27F9-4542-F16F-8E13C1FE4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016A20-7EBD-DF8A-E4F2-28292A3C829A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FBFB8CB-94FF-706C-7E7D-884C3F8F97B1}"/>
              </a:ext>
            </a:extLst>
          </p:cNvPr>
          <p:cNvSpPr txBox="1"/>
          <p:nvPr/>
        </p:nvSpPr>
        <p:spPr>
          <a:xfrm>
            <a:off x="825500" y="1699178"/>
            <a:ext cx="10541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1 -  بعد إدخال المتغيرات والبيانات السابقة في المثال في البرنامج الاحصائي ، نضغط على </a:t>
            </a:r>
          </a:p>
          <a:p>
            <a:pPr rtl="1"/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Graphs                 Legacy Dialogs                  Bar  </a:t>
            </a:r>
          </a:p>
          <a:p>
            <a:pPr algn="r" rtl="1"/>
            <a:endParaRPr lang="ar-SA" sz="2400" dirty="0">
              <a:solidFill>
                <a:srgbClr val="2D3956"/>
              </a:solidFill>
              <a:latin typeface="Alexandria" charset="0"/>
            </a:endParaRPr>
          </a:p>
          <a:p>
            <a:pPr algn="r" rtl="1"/>
            <a:r>
              <a:rPr lang="ar-SA" sz="2400" dirty="0">
                <a:solidFill>
                  <a:srgbClr val="2D3956"/>
                </a:solidFill>
                <a:latin typeface="Alexandria" charset="0"/>
              </a:rPr>
              <a:t>2-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 ستظهر نافذة  تضم  ثلاثة أشكال من الأعمدة البيانية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Simple, Clustered, Stacked </a:t>
            </a:r>
          </a:p>
          <a:p>
            <a:pPr algn="r" rtl="1"/>
            <a:endParaRPr lang="ar-EG" sz="2400" dirty="0">
              <a:solidFill>
                <a:srgbClr val="2D3956"/>
              </a:solidFill>
              <a:latin typeface="Alexandria" charset="0"/>
            </a:endParaRPr>
          </a:p>
          <a:p>
            <a:pPr algn="r" rtl="1"/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3- نضغط على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Simple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 ثم اختيار 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 Summaries for groups of cases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ثم الضغط بعد ذلك  على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Define</a:t>
            </a:r>
          </a:p>
          <a:p>
            <a:pPr algn="r" rtl="1"/>
            <a:endParaRPr lang="en-US" sz="2400" dirty="0">
              <a:solidFill>
                <a:srgbClr val="2D3956"/>
              </a:solidFill>
              <a:latin typeface="Alexandria" charset="0"/>
            </a:endParaRPr>
          </a:p>
          <a:p>
            <a:pPr algn="r" rtl="1"/>
            <a:r>
              <a:rPr lang="ar-SA" sz="2400" dirty="0">
                <a:solidFill>
                  <a:srgbClr val="2D3956"/>
                </a:solidFill>
                <a:latin typeface="Alexandria" charset="0"/>
              </a:rPr>
              <a:t>4-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ستظهر نافذة جديدة وفيها نقوم بالترميز على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 other statistic ( mean)  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ثم نضع المتغير 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salary  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في المستطيل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variables   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 على أساس أنك تريد للأعمدة ان تمثل المرتبات. ونضع المتغير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education 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داخل المستطيل 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  Category  Axis     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ثم الضغط على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OK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. </a:t>
            </a:r>
            <a:endParaRPr lang="en-US" sz="2400" dirty="0">
              <a:solidFill>
                <a:srgbClr val="2D3956"/>
              </a:solidFill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EFB010-0F49-5751-E91A-918D9A3104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1F04343-19C0-CF5D-AC2A-D7EC6A9F904A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C0DE3A27-544B-CAAE-7616-1E7F69363359}"/>
              </a:ext>
            </a:extLst>
          </p:cNvPr>
          <p:cNvSpPr/>
          <p:nvPr/>
        </p:nvSpPr>
        <p:spPr>
          <a:xfrm>
            <a:off x="1946787" y="2281084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DA3B035F-34CA-BAB5-3894-22D253ED68F7}"/>
              </a:ext>
            </a:extLst>
          </p:cNvPr>
          <p:cNvSpPr/>
          <p:nvPr/>
        </p:nvSpPr>
        <p:spPr>
          <a:xfrm>
            <a:off x="4930877" y="2281083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8CBB6716-2DEF-BD57-6DC2-AB1F6D3BCDBD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05576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9FA721-E5A0-B803-4994-E233033BB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A17020-EA09-20A0-2B37-8986BD87AFDC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C09441-F157-EC12-6280-0B21F6A80ACE}"/>
              </a:ext>
            </a:extLst>
          </p:cNvPr>
          <p:cNvSpPr txBox="1"/>
          <p:nvPr/>
        </p:nvSpPr>
        <p:spPr>
          <a:xfrm>
            <a:off x="825500" y="1699178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مثال 2: البيانات التالية تمثل قيم المبيعات لعشرة موظفين قبل حضور الدورة التدريبية وبعدها . </a:t>
            </a:r>
          </a:p>
          <a:p>
            <a:pPr algn="ct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المطلوب تمثيل هذه البيانات على شكل رسم بياني باستخدام الأعمدة البسيطة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CF3F75-9263-95CA-CCC8-6DEC542079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2B44D063-60E7-CB93-80D8-B8E64775B91B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C63817B-2113-96D2-F710-BAABD4CBE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165" y="2555914"/>
            <a:ext cx="9569669" cy="3166459"/>
          </a:xfrm>
          <a:prstGeom prst="rect">
            <a:avLst/>
          </a:prstGeom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id="{D327381B-1F00-C59C-C0FF-AF16DE01F66B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429185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78DFF-1C91-FE34-5B77-6E0CC0E8A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5D048D-3B78-AC1F-B597-BE32EFCFAC44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9F1AE86-FB9F-6DCA-A340-C96FB523FD0B}"/>
              </a:ext>
            </a:extLst>
          </p:cNvPr>
          <p:cNvSpPr txBox="1"/>
          <p:nvPr/>
        </p:nvSpPr>
        <p:spPr>
          <a:xfrm>
            <a:off x="825500" y="1699178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1</a:t>
            </a:r>
            <a:r>
              <a:rPr lang="en-US" sz="2400" dirty="0">
                <a:latin typeface="Alexandria" charset="0"/>
                <a:cs typeface="Alexandria" charset="0"/>
              </a:rPr>
              <a:t> - </a:t>
            </a:r>
            <a:r>
              <a:rPr lang="ar-EG" sz="2400" dirty="0">
                <a:latin typeface="Alexandria" charset="0"/>
                <a:cs typeface="Alexandria" charset="0"/>
              </a:rPr>
              <a:t>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400" dirty="0">
                <a:latin typeface="Alexandria" charset="0"/>
                <a:cs typeface="Alexandria" charset="0"/>
              </a:rPr>
              <a:t> </a:t>
            </a:r>
            <a:r>
              <a:rPr lang="en-US" sz="2400" dirty="0">
                <a:latin typeface="Alexandria" charset="0"/>
                <a:cs typeface="Alexandria" charset="0"/>
              </a:rPr>
              <a:t>Graphs                  Legacy Dialogs                     Bar</a:t>
            </a:r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en-US" sz="24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2</a:t>
            </a:r>
            <a:r>
              <a:rPr lang="en-US" sz="2400" dirty="0">
                <a:latin typeface="Alexandria" charset="0"/>
                <a:cs typeface="Alexandria" charset="0"/>
              </a:rPr>
              <a:t> - </a:t>
            </a:r>
            <a:r>
              <a:rPr lang="ar-EG" sz="2400" dirty="0">
                <a:latin typeface="Alexandria" charset="0"/>
                <a:cs typeface="Alexandria" charset="0"/>
              </a:rPr>
              <a:t>ستظهر نافذة  تضم  ثلاثة أشكال من الأعمدة البيانية </a:t>
            </a:r>
            <a:r>
              <a:rPr lang="en-US" sz="2400" dirty="0">
                <a:latin typeface="Alexandria" charset="0"/>
                <a:cs typeface="Alexandria" charset="0"/>
              </a:rPr>
              <a:t>Simple, Clustered, Stacked </a:t>
            </a:r>
            <a:endParaRPr lang="ar-EG" sz="2400" dirty="0">
              <a:latin typeface="Alexandria" charset="0"/>
              <a:cs typeface="Alexandria" charset="0"/>
            </a:endParaRP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3- نضغط على </a:t>
            </a:r>
            <a:r>
              <a:rPr lang="en-US" sz="2400" dirty="0">
                <a:latin typeface="Alexandria" charset="0"/>
                <a:cs typeface="Alexandria" charset="0"/>
              </a:rPr>
              <a:t>Simple </a:t>
            </a:r>
            <a:r>
              <a:rPr lang="ar-EG" sz="2400" dirty="0">
                <a:latin typeface="Alexandria" charset="0"/>
                <a:cs typeface="Alexandria" charset="0"/>
              </a:rPr>
              <a:t>ثم اختيار  </a:t>
            </a:r>
            <a:r>
              <a:rPr lang="en-US" sz="2400" dirty="0">
                <a:latin typeface="Alexandria" charset="0"/>
                <a:cs typeface="Alexandria" charset="0"/>
              </a:rPr>
              <a:t>  Summaries of separate variables</a:t>
            </a:r>
            <a:r>
              <a:rPr lang="ar-EG" sz="2400" dirty="0">
                <a:latin typeface="Alexandria" charset="0"/>
                <a:cs typeface="Alexandria" charset="0"/>
              </a:rPr>
              <a:t>ثم الضغط بعد ذلك  على </a:t>
            </a:r>
            <a:r>
              <a:rPr lang="en-US" sz="2400" dirty="0">
                <a:latin typeface="Alexandria" charset="0"/>
                <a:cs typeface="Alexandria" charset="0"/>
              </a:rPr>
              <a:t>Define</a:t>
            </a:r>
            <a:endParaRPr lang="ar-EG" sz="2400" dirty="0">
              <a:latin typeface="Alexandria" charset="0"/>
              <a:cs typeface="Alexandria" charset="0"/>
            </a:endParaRPr>
          </a:p>
          <a:p>
            <a:pPr algn="r" rtl="1"/>
            <a:endParaRPr lang="en-US" sz="24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4</a:t>
            </a:r>
            <a:r>
              <a:rPr lang="en-US" sz="2400" dirty="0">
                <a:latin typeface="Alexandria" charset="0"/>
                <a:cs typeface="Alexandria" charset="0"/>
              </a:rPr>
              <a:t> - </a:t>
            </a:r>
            <a:r>
              <a:rPr lang="ar-EG" sz="2400" dirty="0">
                <a:latin typeface="Alexandria" charset="0"/>
                <a:cs typeface="Alexandria" charset="0"/>
              </a:rPr>
              <a:t>ستظهر نافذة جديدة وفيها نقوم بوضع المتغيرين </a:t>
            </a:r>
            <a:r>
              <a:rPr lang="en-US" sz="2400" dirty="0">
                <a:latin typeface="Alexandria" charset="0"/>
                <a:cs typeface="Alexandria" charset="0"/>
              </a:rPr>
              <a:t> Before training  and After training </a:t>
            </a:r>
            <a:r>
              <a:rPr lang="ar-EG" sz="2400" dirty="0">
                <a:latin typeface="Alexandria" charset="0"/>
                <a:cs typeface="Alexandria" charset="0"/>
              </a:rPr>
              <a:t>داخل مستطيل بعنوان </a:t>
            </a:r>
            <a:r>
              <a:rPr lang="en-US" sz="2400" dirty="0">
                <a:latin typeface="Alexandria" charset="0"/>
                <a:cs typeface="Alexandria" charset="0"/>
              </a:rPr>
              <a:t>Bars Represent </a:t>
            </a:r>
            <a:r>
              <a:rPr lang="ar-EG" sz="2400" dirty="0">
                <a:latin typeface="Alexandria" charset="0"/>
                <a:cs typeface="Alexandria" charset="0"/>
              </a:rPr>
              <a:t>  ثم الضغط على </a:t>
            </a:r>
            <a:r>
              <a:rPr lang="en-US" sz="2400" dirty="0">
                <a:latin typeface="Alexandria" charset="0"/>
                <a:cs typeface="Alexandria" charset="0"/>
              </a:rPr>
              <a:t>OK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DCC321-6F54-1DDF-EFCE-24FDE189E7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EB5C56AC-B564-61C8-008D-9F61D8D1E278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8EEC872A-8487-E935-E5AB-9C6CC84945AB}"/>
              </a:ext>
            </a:extLst>
          </p:cNvPr>
          <p:cNvSpPr/>
          <p:nvPr/>
        </p:nvSpPr>
        <p:spPr>
          <a:xfrm>
            <a:off x="4286865" y="2203608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C9886B01-84DE-30F2-2845-C3A0E09BE20D}"/>
              </a:ext>
            </a:extLst>
          </p:cNvPr>
          <p:cNvSpPr/>
          <p:nvPr/>
        </p:nvSpPr>
        <p:spPr>
          <a:xfrm>
            <a:off x="7359446" y="2257685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E576766C-A0F0-0988-0F4D-A9A8B4346846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36349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CB589C-3C98-DD3F-05CA-6531E4004F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B92D21-F4F0-FE53-2430-7FF7638F8E1E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E8837C5-3BF1-D998-9718-8E7397CD07BD}"/>
              </a:ext>
            </a:extLst>
          </p:cNvPr>
          <p:cNvSpPr txBox="1"/>
          <p:nvPr/>
        </p:nvSpPr>
        <p:spPr>
          <a:xfrm>
            <a:off x="825500" y="1699178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مثال 3: تمثل البيانات التالية عدد الموظفين خلال الأعوام  1998 -  2004 </a:t>
            </a:r>
          </a:p>
          <a:p>
            <a:pPr algn="ctr" rtl="1"/>
            <a:r>
              <a:rPr lang="ar-EG" sz="24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والمطلوب عرض البيانات على شكل أعمدة بيانية بسيطة.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4C7436-07D9-CAE4-0296-C1249CDFE0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CC3A540-60AE-5E05-38CD-9FAB8F2426F0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46467DD8-E0A2-6B59-FDF4-97C36A0D90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151" y="2530175"/>
            <a:ext cx="7819697" cy="3074212"/>
          </a:xfrm>
          <a:prstGeom prst="rect">
            <a:avLst/>
          </a:prstGeom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id="{6632DDF0-D52E-D94F-96C6-871DA44A90DD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56499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7175B-1FF5-1053-8330-5832801F9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7B9626-DD46-3D74-FE99-D53990E4DB1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57AFFC3-7BC7-0FD9-EF19-69C52E4DE10F}"/>
              </a:ext>
            </a:extLst>
          </p:cNvPr>
          <p:cNvSpPr txBox="1"/>
          <p:nvPr/>
        </p:nvSpPr>
        <p:spPr>
          <a:xfrm>
            <a:off x="825500" y="1699178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/>
              </a:rPr>
              <a:t>1- بعد إدخال المتغيرات والبيانات السابقة في المثال في البرنامج الاحصائي ، نضغط على </a:t>
            </a:r>
          </a:p>
          <a:p>
            <a:pPr algn="ctr" rtl="1"/>
            <a:r>
              <a:rPr lang="en-US" sz="2400" dirty="0">
                <a:latin typeface="Alexandria"/>
              </a:rPr>
              <a:t>Graphs                  Legacy Dialogs                    Bar</a:t>
            </a:r>
          </a:p>
          <a:p>
            <a:pPr algn="r" rtl="1"/>
            <a:endParaRPr lang="ar-EG" sz="2400" dirty="0">
              <a:latin typeface="Alexandria"/>
            </a:endParaRPr>
          </a:p>
          <a:p>
            <a:pPr algn="r" rtl="1"/>
            <a:r>
              <a:rPr lang="ar-EG" sz="2400" dirty="0">
                <a:latin typeface="Alexandria"/>
              </a:rPr>
              <a:t>2</a:t>
            </a:r>
            <a:r>
              <a:rPr lang="en-US" sz="2400" dirty="0">
                <a:latin typeface="Alexandria"/>
              </a:rPr>
              <a:t> - </a:t>
            </a:r>
            <a:r>
              <a:rPr lang="ar-EG" sz="2400" dirty="0">
                <a:latin typeface="Alexandria"/>
              </a:rPr>
              <a:t>ستظهر نافذة  تضم  ثلاثة أشكال من الأعمدة البيانية </a:t>
            </a:r>
            <a:r>
              <a:rPr lang="en-US" sz="2400" dirty="0">
                <a:latin typeface="Alexandria"/>
              </a:rPr>
              <a:t>Simple, Clustered, Stacked </a:t>
            </a:r>
            <a:r>
              <a:rPr lang="ar-EG" sz="2400" dirty="0">
                <a:latin typeface="Alexandria"/>
              </a:rPr>
              <a:t>  </a:t>
            </a:r>
          </a:p>
          <a:p>
            <a:pPr algn="r" rtl="1"/>
            <a:endParaRPr lang="ar-EG" sz="2400" dirty="0">
              <a:latin typeface="Alexandria"/>
            </a:endParaRPr>
          </a:p>
          <a:p>
            <a:pPr algn="r" rtl="1"/>
            <a:r>
              <a:rPr lang="ar-EG" sz="2400" dirty="0">
                <a:latin typeface="Alexandria"/>
              </a:rPr>
              <a:t>3- نضغط على </a:t>
            </a:r>
            <a:r>
              <a:rPr lang="en-US" sz="2400" dirty="0">
                <a:latin typeface="Alexandria"/>
              </a:rPr>
              <a:t>Simple </a:t>
            </a:r>
            <a:r>
              <a:rPr lang="ar-EG" sz="2400" dirty="0">
                <a:latin typeface="Alexandria"/>
              </a:rPr>
              <a:t> ثم اختيار  </a:t>
            </a:r>
            <a:r>
              <a:rPr lang="en-US" sz="2400" dirty="0">
                <a:latin typeface="Alexandria"/>
              </a:rPr>
              <a:t>Values of individual cases</a:t>
            </a:r>
            <a:r>
              <a:rPr lang="ar-EG" sz="2400" dirty="0">
                <a:latin typeface="Alexandria"/>
              </a:rPr>
              <a:t>  ثم الضغط بعد ذلك  على </a:t>
            </a:r>
            <a:r>
              <a:rPr lang="en-US" sz="2400" dirty="0">
                <a:latin typeface="Alexandria"/>
              </a:rPr>
              <a:t>Define</a:t>
            </a:r>
          </a:p>
          <a:p>
            <a:pPr algn="r" rtl="1"/>
            <a:endParaRPr lang="ar-EG" sz="2400" dirty="0">
              <a:latin typeface="Alexandria"/>
            </a:endParaRPr>
          </a:p>
          <a:p>
            <a:pPr algn="r" rtl="1"/>
            <a:r>
              <a:rPr lang="ar-SA" sz="2400" dirty="0">
                <a:latin typeface="Alexandria"/>
              </a:rPr>
              <a:t>4- </a:t>
            </a:r>
            <a:r>
              <a:rPr lang="ar-EG" sz="2400" dirty="0">
                <a:latin typeface="Alexandria"/>
              </a:rPr>
              <a:t>ستظهر نافذة جديدة وفيها نضع المتغير </a:t>
            </a:r>
            <a:r>
              <a:rPr lang="en-US" sz="2400" dirty="0">
                <a:latin typeface="Alexandria"/>
              </a:rPr>
              <a:t>employees </a:t>
            </a:r>
            <a:r>
              <a:rPr lang="ar-EG" sz="2400" dirty="0">
                <a:latin typeface="Alexandria"/>
              </a:rPr>
              <a:t>  داخل المستطيل  </a:t>
            </a:r>
            <a:r>
              <a:rPr lang="en-US" sz="2400" dirty="0">
                <a:latin typeface="Alexandria"/>
              </a:rPr>
              <a:t>   Bars Represent </a:t>
            </a:r>
            <a:r>
              <a:rPr lang="ar-EG" sz="2400" dirty="0">
                <a:latin typeface="Alexandria"/>
              </a:rPr>
              <a:t>ثم الترميز على </a:t>
            </a:r>
            <a:r>
              <a:rPr lang="en-US" sz="2400" dirty="0">
                <a:latin typeface="Alexandria"/>
              </a:rPr>
              <a:t>Variables </a:t>
            </a:r>
            <a:r>
              <a:rPr lang="ar-EG" sz="2400" dirty="0">
                <a:latin typeface="Alexandria"/>
              </a:rPr>
              <a:t>    ثم نضع المتغير </a:t>
            </a:r>
            <a:r>
              <a:rPr lang="en-US" sz="2400" dirty="0">
                <a:latin typeface="Alexandria"/>
              </a:rPr>
              <a:t>year </a:t>
            </a:r>
            <a:r>
              <a:rPr lang="ar-EG" sz="2400" dirty="0">
                <a:latin typeface="Alexandria"/>
              </a:rPr>
              <a:t>    في المستطيل أسفل كلمة </a:t>
            </a:r>
            <a:r>
              <a:rPr lang="en-US" sz="2400" dirty="0">
                <a:latin typeface="Alexandria"/>
              </a:rPr>
              <a:t>   variables  </a:t>
            </a:r>
            <a:r>
              <a:rPr lang="ar-EG" sz="2400" dirty="0">
                <a:latin typeface="Alexandria"/>
              </a:rPr>
              <a:t>والتي قمنا بالترميز عليها  ثم الضغط بعد ذلك على </a:t>
            </a:r>
            <a:r>
              <a:rPr lang="en-US" sz="2400" dirty="0">
                <a:latin typeface="Alexandria"/>
              </a:rPr>
              <a:t>ok</a:t>
            </a:r>
            <a:r>
              <a:rPr lang="ar-EG" sz="2400" dirty="0">
                <a:latin typeface="Alexandria"/>
              </a:rPr>
              <a:t>. </a:t>
            </a:r>
            <a:endParaRPr lang="en-US" sz="2400" dirty="0">
              <a:latin typeface="Alexandria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A04424-02F3-F260-8CCF-3B909CE07C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3913C8E2-2E10-963D-ECE3-CE95E13CF24B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CC7E0293-25C3-5025-FEA4-DCF7954F058C}"/>
              </a:ext>
            </a:extLst>
          </p:cNvPr>
          <p:cNvSpPr/>
          <p:nvPr/>
        </p:nvSpPr>
        <p:spPr>
          <a:xfrm>
            <a:off x="4286865" y="2311763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BB517269-9A83-6DDF-12EB-2CA55639FB0E}"/>
              </a:ext>
            </a:extLst>
          </p:cNvPr>
          <p:cNvSpPr/>
          <p:nvPr/>
        </p:nvSpPr>
        <p:spPr>
          <a:xfrm>
            <a:off x="7379110" y="2257686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747F57BC-18F1-F93C-DED8-384CF86B16D0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29956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943610-88F3-7598-967D-97E234B4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58BC39-CA1B-DCD8-727A-157FAE7FDA55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0594D6-F6E9-FE5C-2EC7-D89DCCFEC70D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dirty="0">
                <a:latin typeface="Alexandria"/>
              </a:rPr>
              <a:t>الأعمدة البيانية المزدوجة على برنامج </a:t>
            </a:r>
            <a:r>
              <a:rPr lang="en-US" sz="3200" dirty="0">
                <a:latin typeface="Alexandria"/>
              </a:rPr>
              <a:t>SPSS</a:t>
            </a:r>
            <a:endParaRPr lang="ar-EG" sz="3200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07FCAD7-A2F3-3331-4B28-31771C5D858E}"/>
              </a:ext>
            </a:extLst>
          </p:cNvPr>
          <p:cNvSpPr txBox="1"/>
          <p:nvPr/>
        </p:nvSpPr>
        <p:spPr>
          <a:xfrm>
            <a:off x="825500" y="1699178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endParaRPr lang="ar-EG" sz="2400" b="1" u="sng" dirty="0">
              <a:latin typeface="Alexandria"/>
            </a:endParaRPr>
          </a:p>
          <a:p>
            <a:pPr marL="342900" indent="-342900" algn="r" rtl="1" fontAlgn="t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</a:rPr>
              <a:t>تستخدم الأعمدة البيانية المزدوجة </a:t>
            </a:r>
            <a:r>
              <a:rPr lang="en-US" sz="3200" dirty="0">
                <a:latin typeface="Alexandria"/>
              </a:rPr>
              <a:t> Clustered </a:t>
            </a:r>
            <a:r>
              <a:rPr lang="ar-EG" sz="3200" dirty="0">
                <a:latin typeface="Alexandria"/>
              </a:rPr>
              <a:t>لمقارنة ظاهرتين أو أكثر لعدد من السنوات كمقارنة الذكور والإناث لعدة سنوات. </a:t>
            </a:r>
          </a:p>
          <a:p>
            <a:pPr algn="r" rtl="1" fontAlgn="t"/>
            <a:endParaRPr lang="ar-EG" sz="3200" dirty="0">
              <a:latin typeface="Alexandria"/>
            </a:endParaRPr>
          </a:p>
          <a:p>
            <a:pPr algn="r" rtl="1" fontAlgn="t"/>
            <a:r>
              <a:rPr lang="ar-EG" sz="3200" dirty="0">
                <a:latin typeface="Alexandria"/>
              </a:rPr>
              <a:t>مثال 4: أظهرت البيانات المتعلقة بودائع أحد البنوك  ( القيمة بالمليون جنيه) خلال ثمان سنوات .المطلوب تمثيل ودائع البنك بأنواعها الثلاثة على أساس الأعمدة المزدوجة </a:t>
            </a:r>
            <a:r>
              <a:rPr lang="en-US" sz="3200" dirty="0">
                <a:latin typeface="Alexandria"/>
              </a:rPr>
              <a:t>Clustered Bars </a:t>
            </a:r>
            <a:r>
              <a:rPr lang="ar-EG" sz="3200" dirty="0">
                <a:latin typeface="Alexandria"/>
              </a:rPr>
              <a:t> على مدى السنوات المذكورة.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D9C62E-6653-E6BC-6F40-600F371964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D872B8B3-139C-F457-76D0-AD90797CCEE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43056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E4D04-D273-109F-BE65-B6D7A3724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40FF4D-7286-B8BE-CDE5-5980A34C9245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AA8EBD-6676-0470-EB13-4AA50535D8B1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dirty="0">
                <a:latin typeface="Alexandria"/>
              </a:rPr>
              <a:t>الأعمدة البيانية المزدوجة على برنامج </a:t>
            </a:r>
            <a:r>
              <a:rPr lang="en-US" sz="3200" dirty="0">
                <a:latin typeface="Alexandria"/>
              </a:rPr>
              <a:t>SPSS</a:t>
            </a:r>
            <a:endParaRPr lang="ar-EG" sz="3200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F54F370-1866-85FD-308A-96251714FE44}"/>
              </a:ext>
            </a:extLst>
          </p:cNvPr>
          <p:cNvSpPr txBox="1"/>
          <p:nvPr/>
        </p:nvSpPr>
        <p:spPr>
          <a:xfrm>
            <a:off x="825500" y="1699178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endParaRPr lang="ar-EG" sz="2400" b="1" u="sng" dirty="0">
              <a:latin typeface="Alexandria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F19D43-54E4-3C0B-7364-E8218787D4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F25DC93-E951-112A-63EC-733E5A33D81F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780BE4E8-6D11-C5D0-5F44-FD2886B4C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359" y="1930695"/>
            <a:ext cx="8923282" cy="33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36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57AA1-9A25-D8B3-B045-6B2542DF0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D52F40-9DD0-2B89-EFF2-ED085729445A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5CE060-583C-D906-ABC2-6AACFF3E689C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dirty="0">
                <a:latin typeface="Alexandria"/>
              </a:rPr>
              <a:t>الأعمدة المزدوجة على برنامج </a:t>
            </a:r>
            <a:r>
              <a:rPr lang="en-US" sz="3200" dirty="0">
                <a:latin typeface="Alexandria"/>
              </a:rPr>
              <a:t>SPSS</a:t>
            </a:r>
            <a:endParaRPr lang="ar-EG" sz="3200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05D87FB-277B-E9EE-9A53-0EF700B6FCDA}"/>
              </a:ext>
            </a:extLst>
          </p:cNvPr>
          <p:cNvSpPr txBox="1"/>
          <p:nvPr/>
        </p:nvSpPr>
        <p:spPr>
          <a:xfrm>
            <a:off x="825500" y="1699178"/>
            <a:ext cx="10541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/>
              </a:rPr>
              <a:t>1- </a:t>
            </a:r>
            <a:r>
              <a:rPr lang="ar-EG" sz="2800" dirty="0">
                <a:latin typeface="Alexandria"/>
              </a:rPr>
              <a:t>بعد إدخال المتغيرات والبيانات السابقة في المثال في البرنامج الاحصائي ، نضغط على</a:t>
            </a:r>
          </a:p>
          <a:p>
            <a:pPr algn="ctr"/>
            <a:r>
              <a:rPr lang="ar-EG" sz="2800" dirty="0"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Graphs               Legacy Dialogs               Bar</a:t>
            </a:r>
          </a:p>
          <a:p>
            <a:pPr algn="r" rtl="1"/>
            <a:r>
              <a:rPr lang="ar-EG" sz="2800" dirty="0">
                <a:latin typeface="Alexandria"/>
              </a:rPr>
              <a:t>2- ستظهر نافذة  تضم  ثلاثة أشكال من الأعمدة البيانية </a:t>
            </a:r>
            <a:r>
              <a:rPr lang="en-US" sz="2800" dirty="0">
                <a:latin typeface="Alexandria"/>
              </a:rPr>
              <a:t>   Simple, Clustered, Stacked </a:t>
            </a:r>
            <a:endParaRPr lang="ar-EG" sz="2800" dirty="0">
              <a:latin typeface="Alexandria"/>
            </a:endParaRPr>
          </a:p>
          <a:p>
            <a:pPr algn="r" rtl="1"/>
            <a:r>
              <a:rPr lang="ar-EG" sz="2800" dirty="0">
                <a:latin typeface="Alexandria"/>
              </a:rPr>
              <a:t>3- نضغط على </a:t>
            </a:r>
            <a:r>
              <a:rPr lang="en-US" sz="2800" dirty="0">
                <a:latin typeface="Alexandria"/>
              </a:rPr>
              <a:t>     clustered  </a:t>
            </a:r>
            <a:r>
              <a:rPr lang="ar-EG" sz="2800" dirty="0">
                <a:latin typeface="Alexandria"/>
              </a:rPr>
              <a:t>ثم اختيار     </a:t>
            </a:r>
            <a:r>
              <a:rPr lang="en-US" sz="2800" dirty="0">
                <a:latin typeface="Alexandria"/>
              </a:rPr>
              <a:t>Values of individual cases</a:t>
            </a:r>
            <a:r>
              <a:rPr lang="ar-EG" sz="2800" dirty="0">
                <a:latin typeface="Alexandria"/>
              </a:rPr>
              <a:t>  ثم الضغط بعد ذلك  على </a:t>
            </a:r>
            <a:r>
              <a:rPr lang="en-US" sz="2800" dirty="0">
                <a:latin typeface="Alexandria"/>
              </a:rPr>
              <a:t>Define</a:t>
            </a:r>
          </a:p>
          <a:p>
            <a:pPr algn="r" rtl="1"/>
            <a:r>
              <a:rPr lang="ar-SA" sz="2800" dirty="0">
                <a:latin typeface="Alexandria"/>
              </a:rPr>
              <a:t>4-</a:t>
            </a:r>
            <a:r>
              <a:rPr lang="en-US" sz="2800" dirty="0">
                <a:latin typeface="Alexandria"/>
              </a:rPr>
              <a:t> </a:t>
            </a:r>
            <a:r>
              <a:rPr lang="ar-EG" sz="2800" dirty="0">
                <a:latin typeface="Alexandria"/>
              </a:rPr>
              <a:t>ستظهر نافذة جديدة وفيها نضع المتغيرات </a:t>
            </a:r>
            <a:r>
              <a:rPr lang="en-US" sz="2800" dirty="0">
                <a:latin typeface="Alexandria"/>
              </a:rPr>
              <a:t>  saving , current, long term   </a:t>
            </a:r>
            <a:r>
              <a:rPr lang="ar-EG" sz="2800" dirty="0">
                <a:latin typeface="Alexandria"/>
              </a:rPr>
              <a:t>داخل المستطيل  </a:t>
            </a:r>
            <a:r>
              <a:rPr lang="en-US" sz="2800" dirty="0">
                <a:latin typeface="Alexandria"/>
              </a:rPr>
              <a:t>    Bars Represent  </a:t>
            </a:r>
            <a:r>
              <a:rPr lang="ar-EG" sz="2800" dirty="0">
                <a:latin typeface="Alexandria"/>
              </a:rPr>
              <a:t>  ثم الترميز على   </a:t>
            </a:r>
            <a:r>
              <a:rPr lang="en-US" sz="2800" dirty="0">
                <a:latin typeface="Alexandria"/>
              </a:rPr>
              <a:t>Variables </a:t>
            </a:r>
            <a:r>
              <a:rPr lang="ar-EG" sz="2800" dirty="0">
                <a:latin typeface="Alexandria"/>
              </a:rPr>
              <a:t> ثم نضع المتغير     </a:t>
            </a:r>
            <a:r>
              <a:rPr lang="en-US" sz="2800" dirty="0">
                <a:latin typeface="Alexandria"/>
              </a:rPr>
              <a:t> year</a:t>
            </a:r>
            <a:r>
              <a:rPr lang="ar-EG" sz="2800" dirty="0">
                <a:latin typeface="Alexandria"/>
              </a:rPr>
              <a:t>في المستطيل أسفل كلمة </a:t>
            </a:r>
            <a:r>
              <a:rPr lang="en-US" sz="2800" dirty="0">
                <a:latin typeface="Alexandria"/>
              </a:rPr>
              <a:t>    variables     </a:t>
            </a:r>
            <a:r>
              <a:rPr lang="ar-EG" sz="2800" dirty="0">
                <a:latin typeface="Alexandria"/>
              </a:rPr>
              <a:t> بعد الترميز عليها  ثم الضغط بعد ذلك على </a:t>
            </a:r>
            <a:r>
              <a:rPr lang="en-US" sz="2800" dirty="0">
                <a:latin typeface="Alexandria"/>
              </a:rPr>
              <a:t>ok</a:t>
            </a:r>
            <a:r>
              <a:rPr lang="ar-EG" sz="2800" dirty="0">
                <a:latin typeface="Alexandria"/>
              </a:rPr>
              <a:t>. </a:t>
            </a:r>
            <a:endParaRPr lang="en-US" sz="2800" dirty="0">
              <a:latin typeface="Alexandria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275FCA-BE1E-1BAB-5358-BE6AB1BF3A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AB650BE5-5C6D-D35E-9D98-6FD25F682566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786C3CF1-5753-6B98-F6A1-0CAE688705DA}"/>
              </a:ext>
            </a:extLst>
          </p:cNvPr>
          <p:cNvSpPr/>
          <p:nvPr/>
        </p:nvSpPr>
        <p:spPr>
          <a:xfrm>
            <a:off x="4395687" y="2379401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6B7A5F70-87F4-00ED-342C-D974350DF309}"/>
              </a:ext>
            </a:extLst>
          </p:cNvPr>
          <p:cNvSpPr/>
          <p:nvPr/>
        </p:nvSpPr>
        <p:spPr>
          <a:xfrm>
            <a:off x="7639664" y="2374481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7379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BC7518-D768-F0F8-EC2B-FFCA9178D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51B446-3134-BD11-B6FA-09BD4B34A8E4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D1D86A-AE38-5D24-9CF9-5304B9F8A09A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dirty="0">
                <a:latin typeface="Alexandria"/>
              </a:rPr>
              <a:t>الأعمدة البيانية المجزأة على برنامج </a:t>
            </a:r>
            <a:r>
              <a:rPr lang="en-US" sz="3200" dirty="0">
                <a:latin typeface="Alexandria"/>
              </a:rPr>
              <a:t>SPSS</a:t>
            </a:r>
            <a:endParaRPr lang="ar-EG" sz="3200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1F13205-B27B-50CE-DAA1-5926476FB12E}"/>
              </a:ext>
            </a:extLst>
          </p:cNvPr>
          <p:cNvSpPr txBox="1"/>
          <p:nvPr/>
        </p:nvSpPr>
        <p:spPr>
          <a:xfrm>
            <a:off x="825500" y="1699178"/>
            <a:ext cx="105410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dirty="0">
              <a:latin typeface="Alexandria"/>
              <a:cs typeface="Alexandria" charset="0"/>
            </a:endParaRPr>
          </a:p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تستخدم الأعمدة البيانية المجزأة </a:t>
            </a:r>
            <a:r>
              <a:rPr lang="en-US" sz="3200" dirty="0">
                <a:latin typeface="Alexandria"/>
                <a:cs typeface="Arial" panose="020B0604020202020204" pitchFamily="34" charset="0"/>
              </a:rPr>
              <a:t>Stacked </a:t>
            </a:r>
            <a:r>
              <a:rPr lang="ar-EG" sz="3200" dirty="0">
                <a:latin typeface="Alexandria"/>
                <a:cs typeface="Arial" panose="020B0604020202020204" pitchFamily="34" charset="0"/>
              </a:rPr>
              <a:t> أيضا لمقارنة ظاهرتين أو أكثر لعدد من السنوات كمقارنة المدخنين وغير المدخنين لعدة سنوات. </a:t>
            </a:r>
          </a:p>
          <a:p>
            <a:pPr algn="r" rtl="1"/>
            <a:endParaRPr lang="ar-EG" sz="3200" dirty="0">
              <a:latin typeface="Alexandria"/>
              <a:cs typeface="Arial" panose="020B0604020202020204" pitchFamily="34" charset="0"/>
            </a:endParaRPr>
          </a:p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مثال 5: أظهرت البيانات المتعلقة بودائع أحد البنوك  ( القيمة بالمليون جنيه) خلال ثمان سنوات .</a:t>
            </a:r>
          </a:p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المطلوب تمثيل ودائع البنك بأنواعها الثلاثة على أساس الأعمدة المجزأة </a:t>
            </a:r>
            <a:r>
              <a:rPr lang="en-US" sz="3200" dirty="0">
                <a:latin typeface="Alexandria"/>
                <a:cs typeface="Arial" panose="020B0604020202020204" pitchFamily="34" charset="0"/>
              </a:rPr>
              <a:t>Stacked Bars </a:t>
            </a:r>
            <a:r>
              <a:rPr lang="ar-EG" sz="3200" dirty="0">
                <a:latin typeface="Alexandria"/>
                <a:cs typeface="Arial" panose="020B0604020202020204" pitchFamily="34" charset="0"/>
              </a:rPr>
              <a:t> على مدى السنوات المذكورة.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E38D29-9B8E-E3E3-2088-0965C3B8A0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D172B34-1A9E-82AB-676B-E1D22F9842D3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17776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8DAF2E-A727-BC0B-0EC0-5D05DA3B4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83CA5F-07E6-04C3-0258-5EC3271A9F01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18E0D1-B04A-AB52-944B-EE7022C47CEF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الأعمدة البيانية المجزأة على برنامج </a:t>
            </a:r>
            <a:r>
              <a:rPr lang="en-US" sz="3200" b="1" dirty="0">
                <a:latin typeface="Alexandria"/>
              </a:rPr>
              <a:t>SPSS</a:t>
            </a:r>
            <a:endParaRPr lang="ar-EG" sz="3200" b="1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9DD761-E841-9A77-823A-10CE6EA845F7}"/>
              </a:ext>
            </a:extLst>
          </p:cNvPr>
          <p:cNvSpPr txBox="1"/>
          <p:nvPr/>
        </p:nvSpPr>
        <p:spPr>
          <a:xfrm>
            <a:off x="825500" y="1699178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endParaRPr lang="ar-EG" sz="2400" b="1" u="sng" dirty="0">
              <a:latin typeface="Alexandria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D0F56E-7682-C002-BBA4-FFA6623845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B8EFCEC-1C41-8677-7A22-5378E3D5A042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60C4E931-8F9C-B5AA-D2F3-9BDBC51B0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359" y="1930695"/>
            <a:ext cx="8923282" cy="33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95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868EA3-04D2-1A38-AFDF-A85613DEDD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6C3295-06A1-4AC2-1F86-7F204F2FC090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1AAD2B-F92E-990F-67E6-56B4F1357379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خطوات الأعمدة المجزأة على برنامج </a:t>
            </a:r>
            <a:r>
              <a:rPr lang="en-US" sz="3200" b="1" dirty="0">
                <a:latin typeface="Alexandria"/>
              </a:rPr>
              <a:t>SPSS</a:t>
            </a:r>
            <a:endParaRPr lang="ar-EG" sz="3200" b="1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2E74013-D434-9415-E9DF-ED8F71E0F4B5}"/>
              </a:ext>
            </a:extLst>
          </p:cNvPr>
          <p:cNvSpPr txBox="1"/>
          <p:nvPr/>
        </p:nvSpPr>
        <p:spPr>
          <a:xfrm>
            <a:off x="825500" y="1699178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1-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en-US" sz="2800" dirty="0">
                <a:latin typeface="Alexandria"/>
                <a:cs typeface="Arial" panose="020B0604020202020204" pitchFamily="34" charset="0"/>
              </a:rPr>
              <a:t>Graphs                 Legacy Dialogs                       Bar</a:t>
            </a:r>
            <a:endParaRPr lang="ar-EG" sz="2800" dirty="0">
              <a:latin typeface="Alexandria"/>
              <a:cs typeface="Arial" panose="020B0604020202020204" pitchFamily="34" charset="0"/>
            </a:endParaRPr>
          </a:p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2- ستظهر نافذة  تضم  ثلاثة أشكال من الأعمدة البيانية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Simple, Clustered, Stacked 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 </a:t>
            </a:r>
          </a:p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3- نضغط على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stacked 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ثم اختيار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values of individual cases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ثم الضغط بعد ذلك  على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Define</a:t>
            </a:r>
          </a:p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4- ستظهر نافذة جديدة وفيها نضع المتغيرات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   saving , current, long term 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داخل المستطيل 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 Bars Represent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ثم الترميز على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Variables 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 ثم نضع المتغير 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  year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في المستطيل أسفل كلمة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variables  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 بعد الترميز عليها  ثم الضغط بعد ذلك على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ok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. </a:t>
            </a:r>
            <a:endParaRPr lang="en-US" sz="2800" dirty="0">
              <a:latin typeface="Alexandria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E7C25E-2482-DE59-8143-DE9FCCF8E5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11A3ABB-C48A-E813-C853-3A71C0EF90AC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02925DC1-F44D-540E-5825-9520D4D49667}"/>
              </a:ext>
            </a:extLst>
          </p:cNvPr>
          <p:cNvSpPr/>
          <p:nvPr/>
        </p:nvSpPr>
        <p:spPr>
          <a:xfrm>
            <a:off x="3942736" y="2330237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2D9323C5-DDD8-D73C-B5D1-36CF0DEC4CAB}"/>
              </a:ext>
            </a:extLst>
          </p:cNvPr>
          <p:cNvSpPr/>
          <p:nvPr/>
        </p:nvSpPr>
        <p:spPr>
          <a:xfrm>
            <a:off x="7580671" y="2330237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2863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023E6-BEC9-0F3D-D85D-63788E5A8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C5D0C4-8DDB-F0DF-4850-23DBEFF0C75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E5C4D2-04A8-C2CC-FEA5-E8877CEC7FDC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الخطوط البيانية   </a:t>
            </a:r>
            <a:r>
              <a:rPr lang="en-US" sz="3200" b="1" dirty="0">
                <a:latin typeface="Alexandria"/>
              </a:rPr>
              <a:t>line charts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58939B-FC30-62CB-4C42-F1D7595AC8F1}"/>
              </a:ext>
            </a:extLst>
          </p:cNvPr>
          <p:cNvSpPr txBox="1"/>
          <p:nvPr/>
        </p:nvSpPr>
        <p:spPr>
          <a:xfrm>
            <a:off x="825500" y="1699178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/>
              </a:rPr>
              <a:t>يمكن تمثيل البيانات على أساس خطوط بيانية وذلك بهدف توضيح الاتجاه العام لظاهرة ما أو لعدة ظواهر خلال فترات زمنية متتالية. </a:t>
            </a:r>
          </a:p>
          <a:p>
            <a:pPr algn="r" rtl="1"/>
            <a:endParaRPr lang="ar-EG" sz="2800" dirty="0">
              <a:latin typeface="Alexandria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/>
              </a:rPr>
              <a:t>هناك ثلاثة أشكال من الخطوط البيانية : البسيطة </a:t>
            </a:r>
            <a:r>
              <a:rPr lang="en-US" sz="2800" dirty="0">
                <a:latin typeface="Alexandria"/>
              </a:rPr>
              <a:t>Simple ، </a:t>
            </a:r>
            <a:r>
              <a:rPr lang="ar-EG" sz="2800" dirty="0">
                <a:latin typeface="Alexandria"/>
              </a:rPr>
              <a:t>والمتعددة  </a:t>
            </a:r>
            <a:r>
              <a:rPr lang="en-US" sz="2800" dirty="0">
                <a:latin typeface="Alexandria"/>
              </a:rPr>
              <a:t>Multiple ،</a:t>
            </a:r>
            <a:r>
              <a:rPr lang="ar-EG" sz="2800" dirty="0">
                <a:latin typeface="Alexandria"/>
              </a:rPr>
              <a:t>والخطوط الساقطة  </a:t>
            </a:r>
            <a:r>
              <a:rPr lang="en-US" sz="2800" dirty="0">
                <a:latin typeface="Alexandria"/>
              </a:rPr>
              <a:t>Drop- line</a:t>
            </a:r>
            <a:r>
              <a:rPr lang="ar-EG" sz="2800" dirty="0">
                <a:latin typeface="Alexandria"/>
              </a:rPr>
              <a:t>.</a:t>
            </a:r>
          </a:p>
          <a:p>
            <a:pPr algn="ctr" rtl="1"/>
            <a:endParaRPr lang="en-US" sz="2800" b="1" dirty="0">
              <a:solidFill>
                <a:schemeClr val="accent1"/>
              </a:solidFill>
              <a:latin typeface="Alexandria"/>
            </a:endParaRPr>
          </a:p>
          <a:p>
            <a:pPr algn="ctr" rtl="1"/>
            <a:r>
              <a:rPr lang="ar-EG" sz="2800" b="1" dirty="0">
                <a:solidFill>
                  <a:schemeClr val="accent1"/>
                </a:solidFill>
                <a:latin typeface="Alexandria"/>
              </a:rPr>
              <a:t>أولا: الخطوط البيانية البسيطة </a:t>
            </a:r>
          </a:p>
          <a:p>
            <a:pPr algn="r" rtl="1"/>
            <a:r>
              <a:rPr lang="ar-EG" sz="2800" dirty="0">
                <a:latin typeface="Alexandria"/>
              </a:rPr>
              <a:t>تستخدم الخطوط البيانية البسيطة كثيرا في حالة وجود متغير واحد لمراقبة تطوره على مر الفترات الزمنية.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D56534-E8E5-C9A2-EC7B-D03714CFA7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1D9E6B67-C133-B702-0F71-4EAF8193043D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63149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‫المخططات: تحويل الأعداد إلى رسومات بيانية | Kuwait10's World‬‎">
            <a:extLst>
              <a:ext uri="{FF2B5EF4-FFF2-40B4-BE49-F238E27FC236}">
                <a16:creationId xmlns:a16="http://schemas.microsoft.com/office/drawing/2014/main" id="{E4E99688-53BF-907C-D672-8C1545175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6865" y="1785798"/>
            <a:ext cx="5291667" cy="328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398BC577-C8BE-5D03-7112-DECD730224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4932C5E2-C56E-BF5D-8F6C-7F242733AAE7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6154" name="Picture 10" descr="‫مخطط يعرض المعلومات في سلسلة من نقاط البيانات المتصلة في خط مستقيم - مفاهيم‬‎">
            <a:extLst>
              <a:ext uri="{FF2B5EF4-FFF2-40B4-BE49-F238E27FC236}">
                <a16:creationId xmlns:a16="http://schemas.microsoft.com/office/drawing/2014/main" id="{08E648D7-5134-EDA9-5FEE-4C0C1C44F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55" y="1936955"/>
            <a:ext cx="4604569" cy="291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1228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568EB-96CD-FB65-9687-A33F21C59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0B72A7-CC87-9FB3-BF6B-E47BDB9EE5E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85E66D-8389-9F8A-D442-3940163C6ED1}"/>
              </a:ext>
            </a:extLst>
          </p:cNvPr>
          <p:cNvSpPr txBox="1"/>
          <p:nvPr/>
        </p:nvSpPr>
        <p:spPr>
          <a:xfrm>
            <a:off x="825500" y="1699178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dirty="0">
                <a:latin typeface="Alexandria" charset="0"/>
                <a:cs typeface="Alexandria" charset="0"/>
              </a:rPr>
              <a:t>مثال 6: تمثل البيانات التالية عدد الموظفين خلال الأعوام  1998 -  2004 .</a:t>
            </a:r>
          </a:p>
          <a:p>
            <a:pPr algn="ctr" rtl="1"/>
            <a:r>
              <a:rPr lang="ar-EG" sz="2400" dirty="0">
                <a:latin typeface="Alexandria" charset="0"/>
                <a:cs typeface="Alexandria" charset="0"/>
              </a:rPr>
              <a:t>المطلوب عرض البيانات على شكل خطوط بيانية بسيطة.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6EFF82-819B-EB7F-F5D9-2EA71D03D3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1DBD204-D239-B3D9-CB75-08886B1E83FD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3EC4DC5-5ED7-185A-14E8-644547E22D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5943" y="2530175"/>
            <a:ext cx="9160114" cy="305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90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1FF317-9913-BBA2-CD92-2FE2E5077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D82A5D-D021-1FB9-69E7-95F92C87793B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C10A9F-2366-BDD0-62CF-9FA64B4AD942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خطوات الخطوط البيانية البسيطة على برنامج </a:t>
            </a:r>
            <a:r>
              <a:rPr lang="en-US" sz="3200" b="1" dirty="0">
                <a:latin typeface="Alexandria"/>
              </a:rPr>
              <a:t>SPSS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BEFEE07-D5E7-DEEB-8EB0-70668859BA2B}"/>
              </a:ext>
            </a:extLst>
          </p:cNvPr>
          <p:cNvSpPr txBox="1"/>
          <p:nvPr/>
        </p:nvSpPr>
        <p:spPr>
          <a:xfrm>
            <a:off x="825500" y="1699178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dirty="0">
                <a:latin typeface="Alexandria"/>
                <a:cs typeface="Alexandria" charset="0"/>
              </a:rPr>
              <a:t>1- </a:t>
            </a:r>
            <a:r>
              <a:rPr lang="en-US" sz="2800" dirty="0">
                <a:latin typeface="Alexandria"/>
                <a:cs typeface="Alexandria" charset="0"/>
              </a:rPr>
              <a:t> </a:t>
            </a:r>
            <a:r>
              <a:rPr lang="ar-EG" sz="2800" dirty="0">
                <a:latin typeface="Alexandria"/>
                <a:cs typeface="Alexandria" charset="0"/>
              </a:rPr>
              <a:t>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800" dirty="0">
                <a:latin typeface="Alexandria"/>
                <a:cs typeface="Alexandria" charset="0"/>
              </a:rPr>
              <a:t> </a:t>
            </a:r>
            <a:r>
              <a:rPr lang="en-US" sz="2800" dirty="0">
                <a:latin typeface="Alexandria"/>
                <a:cs typeface="Alexandria" charset="0"/>
              </a:rPr>
              <a:t>Graphs               Legacy Dialogs                     Line</a:t>
            </a:r>
          </a:p>
          <a:p>
            <a:pPr algn="r" rtl="1"/>
            <a:r>
              <a:rPr lang="ar-EG" sz="2800" dirty="0">
                <a:latin typeface="Alexandria"/>
                <a:cs typeface="Alexandria" charset="0"/>
              </a:rPr>
              <a:t>2- ستظهر نافذة  تضم  ثلاثة أشكال من الخطوط البيانية </a:t>
            </a:r>
            <a:r>
              <a:rPr lang="en-US" sz="2800" dirty="0">
                <a:latin typeface="Alexandria"/>
                <a:cs typeface="Alexandria" charset="0"/>
              </a:rPr>
              <a:t>Simple, Multiple, Drop-line </a:t>
            </a:r>
            <a:r>
              <a:rPr lang="ar-EG" sz="2800" dirty="0">
                <a:latin typeface="Alexandria"/>
                <a:cs typeface="Alexandria" charset="0"/>
              </a:rPr>
              <a:t>  </a:t>
            </a:r>
          </a:p>
          <a:p>
            <a:pPr algn="r" rtl="1"/>
            <a:r>
              <a:rPr lang="ar-EG" sz="2800" dirty="0">
                <a:latin typeface="Alexandria"/>
                <a:cs typeface="Alexandria" charset="0"/>
              </a:rPr>
              <a:t>3- نضغط على </a:t>
            </a:r>
            <a:r>
              <a:rPr lang="en-US" sz="2800" dirty="0">
                <a:latin typeface="Alexandria"/>
                <a:cs typeface="Alexandria" charset="0"/>
              </a:rPr>
              <a:t>Simple </a:t>
            </a:r>
            <a:r>
              <a:rPr lang="ar-EG" sz="2800" dirty="0">
                <a:latin typeface="Alexandria"/>
                <a:cs typeface="Alexandria" charset="0"/>
              </a:rPr>
              <a:t> ثم اختيار  </a:t>
            </a:r>
            <a:r>
              <a:rPr lang="en-US" sz="2800" dirty="0">
                <a:latin typeface="Alexandria"/>
                <a:cs typeface="Alexandria" charset="0"/>
              </a:rPr>
              <a:t> Values of individual cases</a:t>
            </a:r>
            <a:r>
              <a:rPr lang="ar-EG" sz="2800" dirty="0">
                <a:latin typeface="Alexandria"/>
                <a:cs typeface="Alexandria" charset="0"/>
              </a:rPr>
              <a:t>ثم الضغط بعد ذلك  على </a:t>
            </a:r>
            <a:r>
              <a:rPr lang="en-US" sz="2800" dirty="0">
                <a:latin typeface="Alexandria"/>
                <a:cs typeface="Alexandria" charset="0"/>
              </a:rPr>
              <a:t>Define</a:t>
            </a:r>
          </a:p>
          <a:p>
            <a:pPr algn="r" rtl="1"/>
            <a:r>
              <a:rPr lang="ar-SA" sz="2800" dirty="0">
                <a:latin typeface="Alexandria"/>
                <a:cs typeface="Alexandria" charset="0"/>
              </a:rPr>
              <a:t>4-</a:t>
            </a:r>
            <a:r>
              <a:rPr lang="en-US" sz="2800" dirty="0">
                <a:latin typeface="Alexandria"/>
                <a:cs typeface="Alexandria" charset="0"/>
              </a:rPr>
              <a:t>  </a:t>
            </a:r>
            <a:r>
              <a:rPr lang="ar-EG" sz="2800" dirty="0">
                <a:latin typeface="Alexandria"/>
                <a:cs typeface="Alexandria" charset="0"/>
              </a:rPr>
              <a:t>ستظهر نافذة جديدة وفيها نضع المتغير </a:t>
            </a:r>
            <a:r>
              <a:rPr lang="en-US" sz="2800" dirty="0">
                <a:latin typeface="Alexandria"/>
                <a:cs typeface="Alexandria" charset="0"/>
              </a:rPr>
              <a:t> no of employees  </a:t>
            </a:r>
            <a:r>
              <a:rPr lang="ar-EG" sz="2800" dirty="0">
                <a:latin typeface="Alexandria"/>
                <a:cs typeface="Alexandria" charset="0"/>
              </a:rPr>
              <a:t>داخل المستطيل  </a:t>
            </a:r>
            <a:r>
              <a:rPr lang="en-US" sz="2800" dirty="0">
                <a:latin typeface="Alexandria"/>
                <a:cs typeface="Alexandria" charset="0"/>
              </a:rPr>
              <a:t>Bars  Represent </a:t>
            </a:r>
            <a:r>
              <a:rPr lang="ar-EG" sz="2800" dirty="0">
                <a:latin typeface="Alexandria"/>
                <a:cs typeface="Alexandria" charset="0"/>
              </a:rPr>
              <a:t>ثم الترميز على </a:t>
            </a:r>
            <a:r>
              <a:rPr lang="en-US" sz="2800" dirty="0">
                <a:latin typeface="Alexandria"/>
                <a:cs typeface="Alexandria" charset="0"/>
              </a:rPr>
              <a:t>Variables </a:t>
            </a:r>
            <a:r>
              <a:rPr lang="ar-EG" sz="2800" dirty="0">
                <a:latin typeface="Alexandria"/>
                <a:cs typeface="Alexandria" charset="0"/>
              </a:rPr>
              <a:t> ثم نضع المتغير </a:t>
            </a:r>
            <a:r>
              <a:rPr lang="en-US" sz="2800" dirty="0">
                <a:latin typeface="Alexandria"/>
                <a:cs typeface="Alexandria" charset="0"/>
              </a:rPr>
              <a:t>year  </a:t>
            </a:r>
            <a:r>
              <a:rPr lang="ar-EG" sz="2800" dirty="0">
                <a:latin typeface="Alexandria"/>
                <a:cs typeface="Alexandria" charset="0"/>
              </a:rPr>
              <a:t>  في المستطيل أسفل كلمة </a:t>
            </a:r>
            <a:r>
              <a:rPr lang="en-US" sz="2800" dirty="0">
                <a:latin typeface="Alexandria"/>
                <a:cs typeface="Alexandria" charset="0"/>
              </a:rPr>
              <a:t>variables    </a:t>
            </a:r>
            <a:r>
              <a:rPr lang="ar-EG" sz="2800" dirty="0">
                <a:latin typeface="Alexandria"/>
                <a:cs typeface="Alexandria" charset="0"/>
              </a:rPr>
              <a:t>  والتي قمنا بالترميز عليها  ثم الضغط بعد ذلك على </a:t>
            </a:r>
            <a:r>
              <a:rPr lang="en-US" sz="2800" dirty="0">
                <a:latin typeface="Alexandria"/>
                <a:cs typeface="Alexandria" charset="0"/>
              </a:rPr>
              <a:t>ok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7845B1-BE4D-0C0F-46AC-962D5DE240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260750E8-AAB2-0013-017C-5F0A70B95650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6D4A7045-C260-2D04-2C7A-3D67156D78C3}"/>
              </a:ext>
            </a:extLst>
          </p:cNvPr>
          <p:cNvSpPr/>
          <p:nvPr/>
        </p:nvSpPr>
        <p:spPr>
          <a:xfrm>
            <a:off x="3893575" y="2359739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3D26B978-76A5-EECC-0188-A92E9B54B43C}"/>
              </a:ext>
            </a:extLst>
          </p:cNvPr>
          <p:cNvSpPr/>
          <p:nvPr/>
        </p:nvSpPr>
        <p:spPr>
          <a:xfrm>
            <a:off x="7443019" y="2325323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3139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A4B69-2D13-23A2-9146-1FA48A6AF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0DAFB4-1AE8-2971-D225-F9B3FA5F5070}"/>
              </a:ext>
            </a:extLst>
          </p:cNvPr>
          <p:cNvSpPr/>
          <p:nvPr/>
        </p:nvSpPr>
        <p:spPr>
          <a:xfrm>
            <a:off x="933398" y="1750141"/>
            <a:ext cx="10568961" cy="41705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يستخدم هذا النوع من الرسوم البيانية في حالة وجود متغيرين فأكثر ، ويريد الباحث  ان يراقب التطورات لهذين المتغيرين على مر فترات من الزمن ، على أن يكون ذلك في نفس الرسم. </a:t>
            </a:r>
          </a:p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مثال 7: أظهرت البيانات المتعلقة بودائع أحد البنوك  ( القيمة بالمليون جنيه) خلال ثمان سنوات 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المطلوب تمثيل ودائع البنك بأنواعها الثلاثة على أساس خطوط بيانات متعددة.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448417-BB66-9266-EC52-B9DB088C03BA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>
              <a:defRPr/>
            </a:pPr>
            <a:r>
              <a:rPr lang="ar-EG" sz="3200" b="1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الخطوط البيانية المتعددة </a:t>
            </a:r>
            <a:r>
              <a:rPr lang="en-US" sz="3200" b="1" dirty="0">
                <a:solidFill>
                  <a:prstClr val="black"/>
                </a:solidFill>
                <a:latin typeface="Alexandria" charset="0"/>
                <a:cs typeface="Alexandria" charset="0"/>
              </a:rPr>
              <a:t> Multiple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223BF0-C018-7798-7364-8EFF2B9201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DC850E9-BB90-9EA4-652E-5E6A101E85EC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95586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9862E-42FD-B7C4-63E1-9953F79D4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38E594-7859-5EA9-47B1-E5B76265B85D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76726C-2A7C-9C7F-7DF2-DC2B199F2F73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الخطوط البيانية المتعددة على برنامج </a:t>
            </a:r>
            <a:r>
              <a:rPr lang="en-US" sz="3200" b="1" dirty="0">
                <a:latin typeface="Alexandria"/>
              </a:rPr>
              <a:t>SPSS</a:t>
            </a:r>
            <a:endParaRPr lang="ar-EG" sz="3200" b="1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E378AB-15DD-383D-F57F-E73BB71ABAD8}"/>
              </a:ext>
            </a:extLst>
          </p:cNvPr>
          <p:cNvSpPr txBox="1"/>
          <p:nvPr/>
        </p:nvSpPr>
        <p:spPr>
          <a:xfrm>
            <a:off x="825500" y="1699178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endParaRPr lang="ar-EG" sz="2400" b="1" u="sng" dirty="0">
              <a:latin typeface="Alexandria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93F15E-08A7-EA49-72A3-AC354D3BF6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AA93DDB-7BE3-19F9-6FDF-10DB100F43AB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0D509887-97D0-6ABF-433D-71E0EE212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359" y="1930695"/>
            <a:ext cx="8923282" cy="33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63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3708A-002A-16D1-4E58-F4C4B3CDDA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955561-5E3F-60C0-6C67-80ED31264298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555C78-B5D2-2F45-E98E-8445950380E7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الخطوط البيانية المتعددة على برنامج </a:t>
            </a:r>
            <a:r>
              <a:rPr lang="en-US" sz="3200" b="1" dirty="0">
                <a:latin typeface="Alexandria"/>
              </a:rPr>
              <a:t>SPSS</a:t>
            </a:r>
            <a:endParaRPr lang="ar-EG" sz="3200" b="1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B666523-593F-D887-752A-C873FC202707}"/>
              </a:ext>
            </a:extLst>
          </p:cNvPr>
          <p:cNvSpPr txBox="1"/>
          <p:nvPr/>
        </p:nvSpPr>
        <p:spPr>
          <a:xfrm>
            <a:off x="825500" y="1699178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1-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800" dirty="0">
                <a:latin typeface="Alexandria" charset="0"/>
                <a:cs typeface="Alexandria" charset="0"/>
              </a:rPr>
              <a:t> </a:t>
            </a:r>
            <a:r>
              <a:rPr lang="en-US" sz="2800" dirty="0">
                <a:latin typeface="Alexandria" charset="0"/>
                <a:cs typeface="Alexandria" charset="0"/>
              </a:rPr>
              <a:t>Graphs                   Legacy Dialogs                    Line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2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ستظهر نافذة  تضم  ثلاثة أشكال من الخطوط البيانية </a:t>
            </a:r>
            <a:r>
              <a:rPr lang="en-US" sz="2800" dirty="0">
                <a:latin typeface="Alexandria" charset="0"/>
                <a:cs typeface="Alexandria" charset="0"/>
              </a:rPr>
              <a:t> Simple, Multiple, Drop-line 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3- نضغط على </a:t>
            </a:r>
            <a:r>
              <a:rPr lang="en-US" sz="2800" dirty="0">
                <a:latin typeface="Alexandria" charset="0"/>
                <a:cs typeface="Alexandria" charset="0"/>
              </a:rPr>
              <a:t> Multiple </a:t>
            </a:r>
            <a:r>
              <a:rPr lang="ar-EG" sz="2800" dirty="0">
                <a:latin typeface="Alexandria" charset="0"/>
                <a:cs typeface="Alexandria" charset="0"/>
              </a:rPr>
              <a:t>ثم اختيار  </a:t>
            </a:r>
            <a:r>
              <a:rPr lang="en-US" sz="2800" dirty="0">
                <a:latin typeface="Alexandria" charset="0"/>
                <a:cs typeface="Alexandria" charset="0"/>
              </a:rPr>
              <a:t>Values of individual cases</a:t>
            </a:r>
            <a:r>
              <a:rPr lang="ar-EG" sz="2800" dirty="0">
                <a:latin typeface="Alexandria" charset="0"/>
                <a:cs typeface="Alexandria" charset="0"/>
              </a:rPr>
              <a:t> ثم الضغط بعد ذلك  على </a:t>
            </a:r>
            <a:r>
              <a:rPr lang="en-US" sz="2800" dirty="0">
                <a:latin typeface="Alexandria" charset="0"/>
                <a:cs typeface="Alexandria" charset="0"/>
              </a:rPr>
              <a:t>Define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</a:t>
            </a:r>
            <a:r>
              <a:rPr lang="en-US" sz="2800" dirty="0">
                <a:latin typeface="Alexandria" charset="0"/>
                <a:cs typeface="Alexandria" charset="0"/>
              </a:rPr>
              <a:t> -</a:t>
            </a:r>
            <a:r>
              <a:rPr lang="ar-EG" sz="2800" dirty="0">
                <a:latin typeface="Alexandria" charset="0"/>
                <a:cs typeface="Alexandria" charset="0"/>
              </a:rPr>
              <a:t>ستظهر نافذة جديدة وفيها نضع المتغيرات </a:t>
            </a:r>
            <a:r>
              <a:rPr lang="en-US" sz="2800" dirty="0">
                <a:latin typeface="Alexandria" charset="0"/>
                <a:cs typeface="Alexandria" charset="0"/>
              </a:rPr>
              <a:t> saving , current, long term </a:t>
            </a:r>
            <a:r>
              <a:rPr lang="ar-EG" sz="2800" dirty="0">
                <a:latin typeface="Alexandria" charset="0"/>
                <a:cs typeface="Alexandria" charset="0"/>
              </a:rPr>
              <a:t>داخل المستطيل  </a:t>
            </a:r>
            <a:r>
              <a:rPr lang="en-US" sz="2800" dirty="0">
                <a:latin typeface="Alexandria" charset="0"/>
                <a:cs typeface="Alexandria" charset="0"/>
              </a:rPr>
              <a:t>     Bars Represent</a:t>
            </a:r>
            <a:r>
              <a:rPr lang="ar-EG" sz="2800" dirty="0">
                <a:latin typeface="Alexandria" charset="0"/>
                <a:cs typeface="Alexandria" charset="0"/>
              </a:rPr>
              <a:t>  ثم الترميز على </a:t>
            </a:r>
            <a:r>
              <a:rPr lang="en-US" sz="2800" dirty="0">
                <a:latin typeface="Alexandria" charset="0"/>
                <a:cs typeface="Alexandria" charset="0"/>
              </a:rPr>
              <a:t> Variables </a:t>
            </a:r>
            <a:r>
              <a:rPr lang="ar-EG" sz="2800" dirty="0">
                <a:latin typeface="Alexandria" charset="0"/>
                <a:cs typeface="Alexandria" charset="0"/>
              </a:rPr>
              <a:t>ثم نضع المتغير  </a:t>
            </a:r>
            <a:r>
              <a:rPr lang="en-US" sz="2800" dirty="0">
                <a:latin typeface="Alexandria" charset="0"/>
                <a:cs typeface="Alexandria" charset="0"/>
              </a:rPr>
              <a:t>year</a:t>
            </a:r>
            <a:r>
              <a:rPr lang="ar-EG" sz="2800" dirty="0">
                <a:latin typeface="Alexandria" charset="0"/>
                <a:cs typeface="Alexandria" charset="0"/>
              </a:rPr>
              <a:t>  في المستطيل أسفل كلمة </a:t>
            </a:r>
            <a:r>
              <a:rPr lang="en-US" sz="2800" dirty="0">
                <a:latin typeface="Alexandria" charset="0"/>
                <a:cs typeface="Alexandria" charset="0"/>
              </a:rPr>
              <a:t>variables  </a:t>
            </a:r>
            <a:r>
              <a:rPr lang="ar-EG" sz="2800" dirty="0">
                <a:latin typeface="Alexandria" charset="0"/>
                <a:cs typeface="Alexandria" charset="0"/>
              </a:rPr>
              <a:t>  بعد الترميز عليها  ثم الضغط بعد ذلك على </a:t>
            </a:r>
            <a:r>
              <a:rPr lang="en-US" sz="2800" dirty="0">
                <a:latin typeface="Alexandria" charset="0"/>
                <a:cs typeface="Alexandria" charset="0"/>
              </a:rPr>
              <a:t>ok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BA200B2-42DF-969A-B307-D61DC8317A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C18DB775-2FF6-3E27-C6D8-B777ECF06749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B5E07C67-3745-DD92-8358-21F7631E33C6}"/>
              </a:ext>
            </a:extLst>
          </p:cNvPr>
          <p:cNvSpPr/>
          <p:nvPr/>
        </p:nvSpPr>
        <p:spPr>
          <a:xfrm>
            <a:off x="4022061" y="2359738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82BFA963-8238-24FD-7EBC-6CB0F7938A4A}"/>
              </a:ext>
            </a:extLst>
          </p:cNvPr>
          <p:cNvSpPr/>
          <p:nvPr/>
        </p:nvSpPr>
        <p:spPr>
          <a:xfrm>
            <a:off x="7694280" y="2359737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1889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B3631C-1532-CD18-D817-9CF3955E8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002C4C-8A78-7721-2DD8-0D0312F91E63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166CA1-AE0A-1988-D2AA-DD3AAF336E84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Alexandria" charset="0"/>
                <a:cs typeface="Alexandria" charset="0"/>
              </a:rPr>
              <a:t>المساحات البيانية </a:t>
            </a:r>
            <a:r>
              <a:rPr lang="en-US" sz="3200" b="1" dirty="0">
                <a:latin typeface="Alexandria" charset="0"/>
                <a:cs typeface="Alexandria" charset="0"/>
              </a:rPr>
              <a:t>Areas</a:t>
            </a:r>
            <a:r>
              <a:rPr lang="ar-EG" sz="3200" b="1" dirty="0"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B095FD7-79BA-E03E-E343-B9E6560BFC77}"/>
              </a:ext>
            </a:extLst>
          </p:cNvPr>
          <p:cNvSpPr txBox="1"/>
          <p:nvPr/>
        </p:nvSpPr>
        <p:spPr>
          <a:xfrm>
            <a:off x="825500" y="1699178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 charset="0"/>
                <a:cs typeface="Alexandria" charset="0"/>
              </a:rPr>
              <a:t>تمثل المساحة البيانية المساحة التي تكون بين خط المحور السيني والخط البياني الذي يمثل المتغير المعني وبالتالي يتم تظليل هذه المسافة.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 charset="0"/>
                <a:cs typeface="Alexandria" charset="0"/>
              </a:rPr>
              <a:t>هناك شكلين من المساحات البيانية المساحات البيانية البسيطة </a:t>
            </a:r>
            <a:r>
              <a:rPr lang="en-US" sz="2800" dirty="0">
                <a:latin typeface="Alexandria" charset="0"/>
                <a:cs typeface="Alexandria" charset="0"/>
              </a:rPr>
              <a:t>Simple </a:t>
            </a:r>
            <a:r>
              <a:rPr lang="ar-EG" sz="2800" dirty="0">
                <a:latin typeface="Alexandria" charset="0"/>
                <a:cs typeface="Alexandria" charset="0"/>
              </a:rPr>
              <a:t>والمساحات البيانية المجزأة </a:t>
            </a:r>
            <a:r>
              <a:rPr lang="en-US" sz="2800" dirty="0">
                <a:latin typeface="Alexandria" charset="0"/>
                <a:cs typeface="Alexandria" charset="0"/>
              </a:rPr>
              <a:t>Stacked 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endParaRPr lang="ar-EG" sz="2800" dirty="0">
              <a:latin typeface="Alexandria" charset="0"/>
              <a:cs typeface="Alexandria" charset="0"/>
            </a:endParaRPr>
          </a:p>
          <a:p>
            <a:pPr algn="ctr" rtl="1"/>
            <a:r>
              <a:rPr lang="ar-EG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المساحات البيانية البسيطة </a:t>
            </a:r>
            <a:endParaRPr lang="en-US" sz="2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 charset="0"/>
                <a:cs typeface="Alexandria" charset="0"/>
              </a:rPr>
              <a:t>تستخدم المساحات البيانية البسيطة في حالة وجود متغير واحد فقط وذلك بهدف مراقبة تطور هذا المتغير بمرور الوقت 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FD84A2-1733-AF45-CCD9-68AE05EBEE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AD20BA33-A5D8-1E1E-86FC-453E57BB54EC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375564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‫مخطط المنطقة: دليل وقوالب PowerPoint والمزيد‬‎">
            <a:extLst>
              <a:ext uri="{FF2B5EF4-FFF2-40B4-BE49-F238E27FC236}">
                <a16:creationId xmlns:a16="http://schemas.microsoft.com/office/drawing/2014/main" id="{7ACD19B9-B360-05BC-14BC-CA871CCA1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574" y="1376516"/>
            <a:ext cx="6980903" cy="392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CC8F81FA-24BA-E232-2361-CF9F9FAB25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C50154AF-B590-3757-C6C6-13EE4D1535E4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0142554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35BCE-9C4B-F0BE-D7DA-7D9BF7001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DE26B5-C324-AFE3-2A25-8F881F7EB8B1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F67FBCB-8CB2-CAD8-35F5-203847F00B18}"/>
              </a:ext>
            </a:extLst>
          </p:cNvPr>
          <p:cNvSpPr txBox="1"/>
          <p:nvPr/>
        </p:nvSpPr>
        <p:spPr>
          <a:xfrm>
            <a:off x="825500" y="1699178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dirty="0">
                <a:latin typeface="Alexandria" charset="0"/>
                <a:cs typeface="Alexandria" charset="0"/>
              </a:rPr>
              <a:t>مثال 9: تمثل البيانات التالية عدد الموظفين خلال الأعوام  1998 -  2004 والمطلوب عرض البيانات على شكل مساحات بيانية بسيطة.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B519082-66E1-EB1A-4E09-A3F204FC29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1DF96868-512C-1163-C518-DAD220128BF8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2327D71-D8D0-44BB-5CFF-FDBA3590A0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5943" y="2530175"/>
            <a:ext cx="9160114" cy="305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F95E6E-760C-A17B-2399-62BF0C6203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1928EE-C0C9-C281-8774-93133CDEB4AA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ED3356-898C-3E93-F7CC-09CD512E7832}"/>
              </a:ext>
            </a:extLst>
          </p:cNvPr>
          <p:cNvSpPr txBox="1"/>
          <p:nvPr/>
        </p:nvSpPr>
        <p:spPr>
          <a:xfrm>
            <a:off x="1533832" y="760531"/>
            <a:ext cx="80231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Alexandria" charset="0"/>
                <a:cs typeface="Alexandria" charset="0"/>
              </a:rPr>
              <a:t>خطوات المساحات البيانية البسيطة على برنامج </a:t>
            </a:r>
            <a:r>
              <a:rPr lang="en-US" sz="3200" b="1" dirty="0">
                <a:latin typeface="Alexandria" charset="0"/>
                <a:cs typeface="Alexandria" charset="0"/>
              </a:rPr>
              <a:t>SPSS </a:t>
            </a:r>
          </a:p>
          <a:p>
            <a:pPr algn="ctr" rtl="1"/>
            <a:r>
              <a:rPr lang="ar-EG" sz="3200" b="1" dirty="0"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16D5C84-CD27-A0E4-993E-2E1FC2090D44}"/>
              </a:ext>
            </a:extLst>
          </p:cNvPr>
          <p:cNvSpPr txBox="1"/>
          <p:nvPr/>
        </p:nvSpPr>
        <p:spPr>
          <a:xfrm>
            <a:off x="825500" y="1699178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/>
              </a:rPr>
              <a:t>1</a:t>
            </a:r>
            <a:r>
              <a:rPr lang="en-US" sz="3200" dirty="0">
                <a:latin typeface="Alexandria"/>
              </a:rPr>
              <a:t>-</a:t>
            </a:r>
            <a:r>
              <a:rPr lang="ar-EG" sz="3200" dirty="0">
                <a:latin typeface="Alexandria"/>
              </a:rPr>
              <a:t> بعد إدخال المتغيرات والبيانات السابقة في المثال في البرنامج الاحصائي ، نضغط على  </a:t>
            </a:r>
            <a:r>
              <a:rPr lang="en-US" sz="3200" dirty="0">
                <a:latin typeface="Alexandria"/>
              </a:rPr>
              <a:t>Graphs                     Area                </a:t>
            </a:r>
            <a:r>
              <a:rPr lang="en-US" sz="3200" dirty="0" err="1">
                <a:latin typeface="Alexandria"/>
              </a:rPr>
              <a:t>Area</a:t>
            </a:r>
            <a:r>
              <a:rPr lang="en-US" sz="3200" dirty="0">
                <a:latin typeface="Alexandria"/>
              </a:rPr>
              <a:t> Chart</a:t>
            </a:r>
            <a:endParaRPr lang="ar-EG" sz="3200" dirty="0">
              <a:latin typeface="Alexandria"/>
            </a:endParaRPr>
          </a:p>
          <a:p>
            <a:pPr algn="r" rtl="1"/>
            <a:r>
              <a:rPr lang="ar-EG" sz="3200" dirty="0">
                <a:latin typeface="Alexandria"/>
              </a:rPr>
              <a:t>2- ستظهر نافذة  تضم  </a:t>
            </a:r>
            <a:r>
              <a:rPr lang="en-US" sz="3200" dirty="0">
                <a:latin typeface="Alexandria"/>
              </a:rPr>
              <a:t>   Simple, Stacked </a:t>
            </a:r>
            <a:endParaRPr lang="ar-EG" sz="3200" dirty="0">
              <a:latin typeface="Alexandria"/>
            </a:endParaRPr>
          </a:p>
          <a:p>
            <a:pPr algn="r" rtl="1"/>
            <a:r>
              <a:rPr lang="ar-EG" sz="3200" dirty="0">
                <a:latin typeface="Alexandria"/>
              </a:rPr>
              <a:t>3- ثم اختيار  </a:t>
            </a:r>
            <a:r>
              <a:rPr lang="en-US" sz="3200" dirty="0">
                <a:latin typeface="Alexandria"/>
              </a:rPr>
              <a:t>Values of individual cases</a:t>
            </a:r>
            <a:r>
              <a:rPr lang="ar-EG" sz="3200" dirty="0">
                <a:latin typeface="Alexandria"/>
              </a:rPr>
              <a:t>  ثم الضغط بعد ذلك  على </a:t>
            </a:r>
            <a:r>
              <a:rPr lang="en-US" sz="3200" dirty="0">
                <a:latin typeface="Alexandria"/>
              </a:rPr>
              <a:t>Define</a:t>
            </a:r>
          </a:p>
          <a:p>
            <a:pPr algn="r" rtl="1"/>
            <a:r>
              <a:rPr lang="ar-EG" sz="3200" dirty="0">
                <a:latin typeface="Alexandria"/>
              </a:rPr>
              <a:t>4- </a:t>
            </a:r>
            <a:r>
              <a:rPr lang="en-US" sz="3200" dirty="0">
                <a:latin typeface="Alexandria"/>
              </a:rPr>
              <a:t> </a:t>
            </a:r>
            <a:r>
              <a:rPr lang="ar-EG" sz="3200" dirty="0">
                <a:latin typeface="Alexandria"/>
              </a:rPr>
              <a:t>ستظهر نافذة جديدة وفيها نضع المتغيرات </a:t>
            </a:r>
            <a:r>
              <a:rPr lang="en-US" sz="3200" dirty="0">
                <a:latin typeface="Alexandria"/>
              </a:rPr>
              <a:t> employment  </a:t>
            </a:r>
            <a:r>
              <a:rPr lang="ar-EG" sz="3200" dirty="0">
                <a:latin typeface="Alexandria"/>
              </a:rPr>
              <a:t>داخل المستطيل  </a:t>
            </a:r>
            <a:r>
              <a:rPr lang="en-US" sz="3200" dirty="0">
                <a:latin typeface="Alexandria"/>
              </a:rPr>
              <a:t>Points Represent  </a:t>
            </a:r>
            <a:r>
              <a:rPr lang="ar-EG" sz="3200" dirty="0">
                <a:latin typeface="Alexandria"/>
              </a:rPr>
              <a:t> ووضع </a:t>
            </a:r>
            <a:r>
              <a:rPr lang="en-US" sz="3200" dirty="0">
                <a:latin typeface="Alexandria"/>
              </a:rPr>
              <a:t>year </a:t>
            </a:r>
            <a:r>
              <a:rPr lang="ar-EG" sz="3200" dirty="0">
                <a:latin typeface="Alexandria"/>
              </a:rPr>
              <a:t> داخل المستطيل أسفل </a:t>
            </a:r>
            <a:r>
              <a:rPr lang="en-US" sz="3200" dirty="0">
                <a:latin typeface="Alexandria"/>
              </a:rPr>
              <a:t>variables </a:t>
            </a:r>
            <a:r>
              <a:rPr lang="ar-EG" sz="3200" dirty="0">
                <a:latin typeface="Alexandria"/>
              </a:rPr>
              <a:t> ثم الضغط بعد ذلك على </a:t>
            </a:r>
            <a:r>
              <a:rPr lang="en-US" sz="2800" dirty="0">
                <a:latin typeface="Alexandria"/>
              </a:rPr>
              <a:t>ok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DA7DD2-9DB1-BF2B-A879-EE7242858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9E83773-D431-3946-DF11-730FB723700F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82367A87-9AFE-1FD3-EB49-6EB4EB0DEAFA}"/>
              </a:ext>
            </a:extLst>
          </p:cNvPr>
          <p:cNvSpPr/>
          <p:nvPr/>
        </p:nvSpPr>
        <p:spPr>
          <a:xfrm>
            <a:off x="4248203" y="2447976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BC58BACF-571F-2AAC-3C62-B8A6F3BAEFDD}"/>
              </a:ext>
            </a:extLst>
          </p:cNvPr>
          <p:cNvSpPr/>
          <p:nvPr/>
        </p:nvSpPr>
        <p:spPr>
          <a:xfrm>
            <a:off x="6597446" y="2435814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3223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519B27-0E42-D676-7110-3D188B9E4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5C637F-AB64-C788-DCEB-31704FF6459B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820BC7C-F503-FD39-B47B-440F5DCF568B}"/>
              </a:ext>
            </a:extLst>
          </p:cNvPr>
          <p:cNvSpPr txBox="1"/>
          <p:nvPr/>
        </p:nvSpPr>
        <p:spPr>
          <a:xfrm>
            <a:off x="825500" y="1699178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dirty="0">
                <a:latin typeface="Alexandria" charset="0"/>
                <a:cs typeface="Alexandria" charset="0"/>
              </a:rPr>
              <a:t>مثال 10: أظهرت البيانات المتعلقة بودائع أحد البنوك  ( القيمة بالمليون جنيه) خلال ثمان سنوات .</a:t>
            </a:r>
          </a:p>
          <a:p>
            <a:pPr algn="ctr" rtl="1"/>
            <a:r>
              <a:rPr lang="ar-EG" sz="2000" dirty="0">
                <a:latin typeface="Alexandria" charset="0"/>
                <a:cs typeface="Alexandria" charset="0"/>
              </a:rPr>
              <a:t>المطلوب: تمثيل ودائع البنك بأنواعها الثلاثة على أساس المساحات البيانية المجزأة  على مدى السنوات المذكورة.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633050-19CB-8130-A95A-8D2CD40C65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DB0BA5D-301E-7EBF-1621-B27CE0472B52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9E0BBF5F-3670-89A7-EA60-D654E8F0B1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2696" y="2495301"/>
            <a:ext cx="9506607" cy="290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7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035AD-3F48-B16F-9E2A-7D8A5E3C6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42205D-2503-ACCA-AAC6-420D5994B902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6D0A30F-19B9-F3C4-CD77-75AAEB6592DF}"/>
              </a:ext>
            </a:extLst>
          </p:cNvPr>
          <p:cNvSpPr txBox="1"/>
          <p:nvPr/>
        </p:nvSpPr>
        <p:spPr>
          <a:xfrm>
            <a:off x="825500" y="1699178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1-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800" dirty="0">
                <a:latin typeface="Alexandria" charset="0"/>
                <a:cs typeface="Alexandria" charset="0"/>
              </a:rPr>
              <a:t> </a:t>
            </a:r>
            <a:r>
              <a:rPr lang="en-US" sz="2800" dirty="0">
                <a:latin typeface="Alexandria" charset="0"/>
                <a:cs typeface="Alexandria" charset="0"/>
              </a:rPr>
              <a:t>Graphs                    Area                </a:t>
            </a:r>
            <a:r>
              <a:rPr lang="en-US" sz="2800" dirty="0" err="1">
                <a:latin typeface="Alexandria" charset="0"/>
                <a:cs typeface="Alexandria" charset="0"/>
              </a:rPr>
              <a:t>Area</a:t>
            </a:r>
            <a:r>
              <a:rPr lang="en-US" sz="2800" dirty="0">
                <a:latin typeface="Alexandria" charset="0"/>
                <a:cs typeface="Alexandria" charset="0"/>
              </a:rPr>
              <a:t> Chart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2- ستظهر نافذة  تضم  </a:t>
            </a:r>
            <a:r>
              <a:rPr lang="en-US" sz="2800" dirty="0">
                <a:latin typeface="Alexandria" charset="0"/>
                <a:cs typeface="Alexandria" charset="0"/>
              </a:rPr>
              <a:t>Simple, Stacked </a:t>
            </a:r>
            <a:r>
              <a:rPr lang="ar-EG" sz="28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3- ثم اختيار  </a:t>
            </a:r>
            <a:r>
              <a:rPr lang="en-US" sz="2800" dirty="0">
                <a:latin typeface="Alexandria" charset="0"/>
                <a:cs typeface="Alexandria" charset="0"/>
              </a:rPr>
              <a:t>Values of individual cases</a:t>
            </a:r>
            <a:r>
              <a:rPr lang="ar-EG" sz="2800" dirty="0">
                <a:latin typeface="Alexandria" charset="0"/>
                <a:cs typeface="Alexandria" charset="0"/>
              </a:rPr>
              <a:t> ثم الضغط بعد ذلك  على </a:t>
            </a:r>
            <a:r>
              <a:rPr lang="en-US" sz="2800" dirty="0">
                <a:latin typeface="Alexandria" charset="0"/>
                <a:cs typeface="Alexandria" charset="0"/>
              </a:rPr>
              <a:t>Define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ستظهر نافذة جديدة وفيها نضع المتغيرات </a:t>
            </a:r>
            <a:r>
              <a:rPr lang="en-US" sz="2800" dirty="0">
                <a:latin typeface="Alexandria" charset="0"/>
                <a:cs typeface="Alexandria" charset="0"/>
              </a:rPr>
              <a:t>saving , current, long term </a:t>
            </a:r>
            <a:r>
              <a:rPr lang="ar-EG" sz="2800" dirty="0">
                <a:latin typeface="Alexandria" charset="0"/>
                <a:cs typeface="Alexandria" charset="0"/>
              </a:rPr>
              <a:t>  داخل المستطيل    </a:t>
            </a:r>
            <a:r>
              <a:rPr lang="en-US" sz="2800" dirty="0">
                <a:latin typeface="Alexandria" charset="0"/>
                <a:cs typeface="Alexandria" charset="0"/>
              </a:rPr>
              <a:t>Areas Represent</a:t>
            </a:r>
            <a:r>
              <a:rPr lang="ar-EG" sz="2800" dirty="0">
                <a:latin typeface="Alexandria" charset="0"/>
                <a:cs typeface="Alexandria" charset="0"/>
              </a:rPr>
              <a:t>   ووضع </a:t>
            </a:r>
            <a:r>
              <a:rPr lang="en-US" sz="2800" dirty="0">
                <a:latin typeface="Alexandria" charset="0"/>
                <a:cs typeface="Alexandria" charset="0"/>
              </a:rPr>
              <a:t>year </a:t>
            </a:r>
            <a:r>
              <a:rPr lang="ar-EG" sz="2800" dirty="0">
                <a:latin typeface="Alexandria" charset="0"/>
                <a:cs typeface="Alexandria" charset="0"/>
              </a:rPr>
              <a:t>   داخل المستطيل أسفل كلمة </a:t>
            </a:r>
            <a:r>
              <a:rPr lang="en-US" sz="2800" dirty="0">
                <a:latin typeface="Alexandria" charset="0"/>
                <a:cs typeface="Alexandria" charset="0"/>
              </a:rPr>
              <a:t>    variables </a:t>
            </a:r>
            <a:r>
              <a:rPr lang="ar-EG" sz="2800" dirty="0">
                <a:latin typeface="Alexandria" charset="0"/>
                <a:cs typeface="Alexandria" charset="0"/>
              </a:rPr>
              <a:t>ثم الضغط بعد ذلك على </a:t>
            </a:r>
            <a:r>
              <a:rPr lang="en-US" sz="2800" dirty="0">
                <a:latin typeface="Alexandria" charset="0"/>
                <a:cs typeface="Alexandria" charset="0"/>
              </a:rPr>
              <a:t>ok</a:t>
            </a: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0666FD-A557-17A3-E9D8-C312C99124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1C54272E-1D74-BB9A-592F-FAF1A3DF8B2D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DCEAE915-5E40-EEB0-804D-BAB93E19ED9D}"/>
              </a:ext>
            </a:extLst>
          </p:cNvPr>
          <p:cNvSpPr txBox="1"/>
          <p:nvPr/>
        </p:nvSpPr>
        <p:spPr>
          <a:xfrm>
            <a:off x="2389239" y="822086"/>
            <a:ext cx="594851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المساحات البيانية المجزأة على برنامج </a:t>
            </a:r>
            <a:r>
              <a:rPr lang="en-US" sz="2800" b="1" dirty="0">
                <a:latin typeface="Alexandria" charset="0"/>
                <a:cs typeface="Alexandria" charset="0"/>
              </a:rPr>
              <a:t>SPSS</a:t>
            </a:r>
            <a:endParaRPr lang="ar-EG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6548A981-17A6-B9D0-E7D2-0F39F81C4AE2}"/>
              </a:ext>
            </a:extLst>
          </p:cNvPr>
          <p:cNvSpPr/>
          <p:nvPr/>
        </p:nvSpPr>
        <p:spPr>
          <a:xfrm>
            <a:off x="6464712" y="2391571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4A3DB406-7125-2BC1-0744-CF8BAED4C10A}"/>
              </a:ext>
            </a:extLst>
          </p:cNvPr>
          <p:cNvSpPr/>
          <p:nvPr/>
        </p:nvSpPr>
        <p:spPr>
          <a:xfrm>
            <a:off x="4395687" y="2379154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8494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07F6E-641F-DAE9-D9DE-4EE86B971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5311AF-7D77-EC1E-E0AD-585B193692DC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960D73-1BD7-3262-2001-ACABE8074E6E}"/>
              </a:ext>
            </a:extLst>
          </p:cNvPr>
          <p:cNvSpPr txBox="1"/>
          <p:nvPr/>
        </p:nvSpPr>
        <p:spPr>
          <a:xfrm>
            <a:off x="825500" y="1699178"/>
            <a:ext cx="105410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Alexandria" charset="0"/>
                <a:cs typeface="Alexandria" charset="0"/>
              </a:rPr>
              <a:t>تستخدم الدوائر البيانية عند وجود بيانات معينة تم تقسيمها إلى عدة أجزاء أو حصص بحيث يمثل كل جزء أو حصة نسبة مئوية معينة من المجموع الكلي للمتغير.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7FAB1E-3027-B9C0-8619-E0F23E3959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8984646C-3BA7-3B76-C066-EEDF3DB15AC3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D0EA3918-89D6-319A-9938-8EEE92E233D0}"/>
              </a:ext>
            </a:extLst>
          </p:cNvPr>
          <p:cNvSpPr txBox="1"/>
          <p:nvPr/>
        </p:nvSpPr>
        <p:spPr>
          <a:xfrm>
            <a:off x="2389239" y="822086"/>
            <a:ext cx="594851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الدوائر البيانية </a:t>
            </a:r>
            <a:r>
              <a:rPr lang="en-US" sz="2800" b="1" dirty="0">
                <a:latin typeface="Alexandria" charset="0"/>
                <a:cs typeface="Alexandria" charset="0"/>
              </a:rPr>
              <a:t>Pie Charts</a:t>
            </a:r>
            <a:endParaRPr lang="ar-EG" sz="2800" b="1" dirty="0">
              <a:latin typeface="Alexandria" charset="0"/>
              <a:cs typeface="Alexandria" charset="0"/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1964CA5E-0A56-84AF-F6AA-845E722E1F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083" y="2379406"/>
            <a:ext cx="4222955" cy="292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6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90E45-A130-F688-2E61-BABF2D529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C05939-91E1-110F-80F8-20A559B33421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09A024A-C429-CAA1-28A8-F41D8A97AD0E}"/>
              </a:ext>
            </a:extLst>
          </p:cNvPr>
          <p:cNvSpPr txBox="1"/>
          <p:nvPr/>
        </p:nvSpPr>
        <p:spPr>
          <a:xfrm>
            <a:off x="825500" y="1699178"/>
            <a:ext cx="10541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مثال : كان عدد طلبة احدى الجامعات خلال العام الدراسي 2005 – 2006 حسب الكليات كما يلي: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2DA607-40AC-BACE-D4C2-F812C71FDE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C5C717A1-659C-70B3-B61C-F5F6667243A2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8CDCD493-AE2F-3CD1-D394-A9520EB5FF34}"/>
              </a:ext>
            </a:extLst>
          </p:cNvPr>
          <p:cNvSpPr txBox="1"/>
          <p:nvPr/>
        </p:nvSpPr>
        <p:spPr>
          <a:xfrm>
            <a:off x="2389239" y="822086"/>
            <a:ext cx="594851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الدوائر البيانية </a:t>
            </a:r>
            <a:r>
              <a:rPr lang="en-US" sz="2800" b="1" dirty="0">
                <a:latin typeface="Alexandria" charset="0"/>
                <a:cs typeface="Alexandria" charset="0"/>
              </a:rPr>
              <a:t>Pie Charts</a:t>
            </a:r>
            <a:endParaRPr lang="ar-EG" sz="2800" b="1" dirty="0">
              <a:latin typeface="Alexandria" charset="0"/>
              <a:cs typeface="Alexandria" charset="0"/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5675B5EC-9641-7C74-77E5-5F39287A2F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8426" y="2349910"/>
            <a:ext cx="9202994" cy="3299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9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96E90-72CB-5AF4-BBFC-F06E623F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A49EA8-85AD-E003-7BED-0D9F70B01F22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577D94A-83D9-2A50-F903-D1CB139AEFF3}"/>
              </a:ext>
            </a:extLst>
          </p:cNvPr>
          <p:cNvSpPr txBox="1"/>
          <p:nvPr/>
        </p:nvSpPr>
        <p:spPr>
          <a:xfrm>
            <a:off x="825500" y="1699178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Alexandria" charset="0"/>
              </a:rPr>
              <a:t>1- </a:t>
            </a:r>
            <a:r>
              <a:rPr lang="ar-EG" sz="2800" dirty="0">
                <a:latin typeface="Alexandria" charset="0"/>
                <a:cs typeface="Alexandria" charset="0"/>
              </a:rPr>
              <a:t>بعد إدخال المتغيرات في البرنامج الاحصائي ، نضغط على</a:t>
            </a:r>
          </a:p>
          <a:p>
            <a:pPr algn="ctr" rtl="1"/>
            <a:r>
              <a:rPr lang="ar-EG" sz="2800" dirty="0">
                <a:latin typeface="Alexandria" charset="0"/>
                <a:cs typeface="Alexandria" charset="0"/>
              </a:rPr>
              <a:t> </a:t>
            </a:r>
            <a:r>
              <a:rPr lang="en-US" sz="2800" dirty="0">
                <a:latin typeface="Alexandria" charset="0"/>
                <a:cs typeface="Alexandria" charset="0"/>
              </a:rPr>
              <a:t>Graph                  Pie                 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2- ستظهر نافذة </a:t>
            </a:r>
            <a:r>
              <a:rPr lang="en-US" sz="2800" dirty="0">
                <a:latin typeface="Alexandria" charset="0"/>
                <a:cs typeface="Alexandria" charset="0"/>
              </a:rPr>
              <a:t> Pie Charts 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3- ثم اختيار  </a:t>
            </a:r>
            <a:r>
              <a:rPr lang="en-US" sz="2800" dirty="0">
                <a:latin typeface="Alexandria" charset="0"/>
                <a:cs typeface="Alexandria" charset="0"/>
              </a:rPr>
              <a:t>Values of individual cases</a:t>
            </a:r>
            <a:r>
              <a:rPr lang="ar-EG" sz="2800" dirty="0">
                <a:latin typeface="Alexandria" charset="0"/>
                <a:cs typeface="Alexandria" charset="0"/>
              </a:rPr>
              <a:t>  ثم الضغط بعد ذلك  على </a:t>
            </a:r>
            <a:r>
              <a:rPr lang="en-US" sz="2800" dirty="0">
                <a:latin typeface="Alexandria" charset="0"/>
                <a:cs typeface="Alexandria" charset="0"/>
              </a:rPr>
              <a:t>Define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4- ستظهر نافذة جديدة سوف نضع متغير أعداد الطلبة داخل المستطيل </a:t>
            </a:r>
            <a:r>
              <a:rPr lang="en-US" sz="2800" dirty="0">
                <a:latin typeface="Alexandria" charset="0"/>
                <a:cs typeface="Alexandria" charset="0"/>
              </a:rPr>
              <a:t>slices Represent </a:t>
            </a:r>
            <a:r>
              <a:rPr lang="ar-EG" sz="2800" dirty="0">
                <a:latin typeface="Alexandria" charset="0"/>
                <a:cs typeface="Alexandria" charset="0"/>
              </a:rPr>
              <a:t>  ثم التأشير على كلمة </a:t>
            </a:r>
            <a:r>
              <a:rPr lang="en-US" sz="2800" dirty="0">
                <a:latin typeface="Alexandria" charset="0"/>
                <a:cs typeface="Alexandria" charset="0"/>
              </a:rPr>
              <a:t>Variables </a:t>
            </a:r>
            <a:r>
              <a:rPr lang="ar-EG" sz="2800" dirty="0">
                <a:latin typeface="Alexandria" charset="0"/>
                <a:cs typeface="Alexandria" charset="0"/>
              </a:rPr>
              <a:t>ونقل المتغير </a:t>
            </a:r>
            <a:r>
              <a:rPr lang="en-US" sz="2800" dirty="0">
                <a:latin typeface="Alexandria" charset="0"/>
                <a:cs typeface="Alexandria" charset="0"/>
              </a:rPr>
              <a:t>faculties </a:t>
            </a:r>
            <a:r>
              <a:rPr lang="ar-EG" sz="2800" dirty="0">
                <a:latin typeface="Alexandria" charset="0"/>
                <a:cs typeface="Alexandria" charset="0"/>
              </a:rPr>
              <a:t>   داخل المستطيل أسفل كلمة </a:t>
            </a:r>
            <a:r>
              <a:rPr lang="en-US" sz="2800" dirty="0">
                <a:latin typeface="Alexandria" charset="0"/>
                <a:cs typeface="Alexandria" charset="0"/>
              </a:rPr>
              <a:t>variables </a:t>
            </a:r>
            <a:r>
              <a:rPr lang="ar-EG" sz="2800" dirty="0">
                <a:latin typeface="Alexandria" charset="0"/>
                <a:cs typeface="Alexandria" charset="0"/>
              </a:rPr>
              <a:t>   ثم الضغط على </a:t>
            </a:r>
            <a:r>
              <a:rPr lang="en-US" sz="2800" dirty="0">
                <a:latin typeface="Alexandria" charset="0"/>
                <a:cs typeface="Alexandria" charset="0"/>
              </a:rPr>
              <a:t>OK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28EFA9-208E-2A00-2641-A7F4857E3C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E25D6A4D-7C17-8188-413D-F2A32FE3D58E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4102F490-CFA1-EAA1-B878-5A51E6528D40}"/>
              </a:ext>
            </a:extLst>
          </p:cNvPr>
          <p:cNvSpPr txBox="1"/>
          <p:nvPr/>
        </p:nvSpPr>
        <p:spPr>
          <a:xfrm>
            <a:off x="1691148" y="822086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خطوات الدوائر البيانية على برنامج </a:t>
            </a:r>
            <a:r>
              <a:rPr lang="en-US" sz="2800" b="1" dirty="0">
                <a:latin typeface="Alexandria" charset="0"/>
                <a:cs typeface="Alexandria" charset="0"/>
              </a:rPr>
              <a:t>SPSS</a:t>
            </a:r>
            <a:endParaRPr lang="ar-EG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1C8572FA-EC74-4667-5310-1826978776F2}"/>
              </a:ext>
            </a:extLst>
          </p:cNvPr>
          <p:cNvSpPr/>
          <p:nvPr/>
        </p:nvSpPr>
        <p:spPr>
          <a:xfrm>
            <a:off x="5230761" y="2332577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9084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C79350-6791-12C8-07FA-AEC35EE53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442239-0F72-22D1-2329-6ADB99CEB3BB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49FDC19-2CE4-6490-EDFD-9A6B899CCB05}"/>
              </a:ext>
            </a:extLst>
          </p:cNvPr>
          <p:cNvSpPr txBox="1"/>
          <p:nvPr/>
        </p:nvSpPr>
        <p:spPr>
          <a:xfrm>
            <a:off x="825500" y="1699178"/>
            <a:ext cx="10541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dirty="0">
                <a:latin typeface="Alexandria" charset="0"/>
                <a:cs typeface="Alexandria" charset="0"/>
              </a:rPr>
              <a:t>رسم يحتوي على محورين متعامدين أفقي ورأسي يحتوي المحور الأفقي على الفئات والمحور الرأسي على تكرار كل فئة.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81987D-7F89-0ABC-57BA-F54F3DF5E5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D0EB908-1B3D-BCDD-F64A-7F56B4DC04BC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C96E59A5-2E6C-A319-A2A0-53767A699CE0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المدرج التكراري </a:t>
            </a: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63494B92-25A7-A878-CC6B-6A7B033F36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7161" y="2852001"/>
            <a:ext cx="5919020" cy="2455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4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619C98-611C-1BD9-909B-6F2868BDA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2B0478-0B63-AB55-5CD8-25EF0EF386FA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C03374C-B39D-ABA4-5691-B4D76AA86DD0}"/>
              </a:ext>
            </a:extLst>
          </p:cNvPr>
          <p:cNvSpPr txBox="1"/>
          <p:nvPr/>
        </p:nvSpPr>
        <p:spPr>
          <a:xfrm>
            <a:off x="825500" y="1699178"/>
            <a:ext cx="10541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مثال:  فيما يلي التوزيع التكراري لأوزان عينة من الدواجن بالجرام حجمها 100 اختيرت من أحد المزارع بعد 45 يوم.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070FBA-67F3-B996-4EA1-7DAC8F3FBF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F46D6112-E94E-96D1-C420-10101CF1C8C1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0B5231CF-BE4D-D433-2A5E-D950CD1EAFB8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المدرج التكراري 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4F7C912B-4FBA-877B-E00B-612DCD483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4044" y="3328220"/>
            <a:ext cx="8583912" cy="219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14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E954F-D64C-7E73-A4EE-88BC0E007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83334A-C2CA-57D0-30C6-51868ABBE1F4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7A078CE-BE68-B58A-2EF6-C06338200E51}"/>
              </a:ext>
            </a:extLst>
          </p:cNvPr>
          <p:cNvSpPr txBox="1"/>
          <p:nvPr/>
        </p:nvSpPr>
        <p:spPr>
          <a:xfrm>
            <a:off x="825500" y="1699178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1- </a:t>
            </a:r>
            <a:r>
              <a:rPr lang="ar-EG" sz="2800" dirty="0">
                <a:latin typeface="Alexandria" charset="0"/>
                <a:cs typeface="Alexandria" charset="0"/>
              </a:rPr>
              <a:t> من قائمة </a:t>
            </a:r>
            <a:r>
              <a:rPr lang="en-US" sz="2800" dirty="0">
                <a:latin typeface="Alexandria" charset="0"/>
                <a:cs typeface="Alexandria" charset="0"/>
              </a:rPr>
              <a:t>Graphs</a:t>
            </a:r>
            <a:r>
              <a:rPr lang="ar-EG" sz="2800" dirty="0">
                <a:latin typeface="Alexandria" charset="0"/>
                <a:cs typeface="Alexandria" charset="0"/>
              </a:rPr>
              <a:t> اختر </a:t>
            </a:r>
            <a:r>
              <a:rPr lang="en-US" sz="2800" dirty="0">
                <a:latin typeface="Alexandria" charset="0"/>
                <a:cs typeface="Alexandria" charset="0"/>
              </a:rPr>
              <a:t>Histogram</a:t>
            </a:r>
            <a:r>
              <a:rPr lang="ar-EG" sz="2800" dirty="0">
                <a:latin typeface="Alexandria" charset="0"/>
                <a:cs typeface="Alexandria" charset="0"/>
              </a:rPr>
              <a:t> </a:t>
            </a:r>
          </a:p>
          <a:p>
            <a:pPr algn="ctr" rtl="1"/>
            <a:endParaRPr lang="en-US" sz="2800" dirty="0">
              <a:latin typeface="Alexandria" charset="0"/>
              <a:cs typeface="Alexandria" charset="0"/>
            </a:endParaRPr>
          </a:p>
          <a:p>
            <a:pPr algn="ctr" rtl="1"/>
            <a:r>
              <a:rPr lang="en-US" sz="2800" dirty="0">
                <a:latin typeface="Alexandria" charset="0"/>
                <a:cs typeface="Alexandria" charset="0"/>
              </a:rPr>
              <a:t>Graphs              Legacy Dialogs               Histogram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2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من قائمة المتغيرات حدد المتغير المطلوب ثم انقله إلى المستطيل المناسب له 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3- لإظهار شكل المنحنى الطبيعي قم بنقر مربع </a:t>
            </a:r>
            <a:r>
              <a:rPr lang="en-US" sz="2800" dirty="0">
                <a:latin typeface="Alexandria" charset="0"/>
                <a:cs typeface="Alexandria" charset="0"/>
              </a:rPr>
              <a:t>Display Normal Curve</a:t>
            </a:r>
            <a:r>
              <a:rPr lang="ar-EG" sz="28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4- أنقر على الزر </a:t>
            </a:r>
            <a:r>
              <a:rPr lang="en-US" sz="2800" dirty="0">
                <a:latin typeface="Alexandria" charset="0"/>
                <a:cs typeface="Alexandria" charset="0"/>
              </a:rPr>
              <a:t> OK</a:t>
            </a:r>
            <a:r>
              <a:rPr lang="ar-EG" sz="28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84871D-C725-821B-005E-BE8D155BDD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653A630A-5E26-334F-A9D0-C70AA90D126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8B5154FC-8883-8061-5E3C-6871F9CC6D30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خطوات المدرج التكراري على برنامج </a:t>
            </a:r>
            <a:r>
              <a:rPr lang="en-US" sz="2800" b="1" dirty="0">
                <a:latin typeface="Alexandria" charset="0"/>
                <a:cs typeface="Alexandria" charset="0"/>
              </a:rPr>
              <a:t>SPSS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E1500A39-A496-4417-8CED-B6D6EE7F554E}"/>
              </a:ext>
            </a:extLst>
          </p:cNvPr>
          <p:cNvSpPr/>
          <p:nvPr/>
        </p:nvSpPr>
        <p:spPr>
          <a:xfrm>
            <a:off x="7005486" y="2770111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F781FA89-51E8-190F-0AC8-97F5B80719A7}"/>
              </a:ext>
            </a:extLst>
          </p:cNvPr>
          <p:cNvSpPr/>
          <p:nvPr/>
        </p:nvSpPr>
        <p:spPr>
          <a:xfrm>
            <a:off x="3859161" y="2792106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1063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7BF4B-05E7-B40F-98BD-CC65D4364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351E77-07BA-4C53-84B5-47FD36032E84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5505CA3-6B62-9F39-AEAF-D39C369A67B7}"/>
              </a:ext>
            </a:extLst>
          </p:cNvPr>
          <p:cNvSpPr txBox="1"/>
          <p:nvPr/>
        </p:nvSpPr>
        <p:spPr>
          <a:xfrm>
            <a:off x="689640" y="1401476"/>
            <a:ext cx="105410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endParaRPr lang="ar-EG" sz="2800" b="1" dirty="0"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 charset="0"/>
                <a:cs typeface="Alexandria" charset="0"/>
              </a:rPr>
              <a:t>شكل يوضح العلاقة بين متغيرين متصلين، ومن خلاله يمكن تكوين فكرة أولية عن درجة العلاقة بين متغيرين.</a:t>
            </a:r>
          </a:p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975A43-BA05-58E3-3AA2-CFBAF2429C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291404D-C978-C610-62AC-4F5910B21E2E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004292C8-A21E-5E98-E1F1-D98CA018F19D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الشكل الانتشاري 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81022B90-8DFA-B5F3-AACA-D87340442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929" y="2615381"/>
            <a:ext cx="4805516" cy="28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8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F1FDC-3932-062F-3626-013B1E869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F26D40-1A7D-764D-39E7-EFAFA3B5D3B5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7D4CF95-4641-5376-3325-BE00E272B5A8}"/>
              </a:ext>
            </a:extLst>
          </p:cNvPr>
          <p:cNvSpPr txBox="1"/>
          <p:nvPr/>
        </p:nvSpPr>
        <p:spPr>
          <a:xfrm>
            <a:off x="825500" y="1699178"/>
            <a:ext cx="10541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مثال : مثل البيانات التالية باستخدام الشكل الانتشاري</a:t>
            </a:r>
          </a:p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A1C618-19D9-FBD9-3DF4-E8D2629101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6CAF9533-D5BE-F92F-BC02-669C2CA4AC8E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C1F84D01-1665-7DF0-6494-560BC2B24FFB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الشكل الانتشاري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233B8EA0-5EB9-76F5-4B53-6A166840A6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752" y="3144056"/>
            <a:ext cx="8346147" cy="236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7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F61AE-7351-835B-AD7A-BB8CD6BD5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474F85-3835-F182-1376-7F25AB530964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784838C-06B4-A918-2572-2037FB431F7D}"/>
              </a:ext>
            </a:extLst>
          </p:cNvPr>
          <p:cNvSpPr txBox="1"/>
          <p:nvPr/>
        </p:nvSpPr>
        <p:spPr>
          <a:xfrm>
            <a:off x="825500" y="1699178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1-  من قائمة </a:t>
            </a:r>
            <a:r>
              <a:rPr lang="en-US" sz="2800" dirty="0">
                <a:latin typeface="Alexandria" charset="0"/>
                <a:cs typeface="Alexandria" charset="0"/>
              </a:rPr>
              <a:t>Graphs </a:t>
            </a:r>
            <a:r>
              <a:rPr lang="ar-EG" sz="2800" dirty="0">
                <a:latin typeface="Alexandria" charset="0"/>
                <a:cs typeface="Alexandria" charset="0"/>
              </a:rPr>
              <a:t> اختر </a:t>
            </a:r>
            <a:r>
              <a:rPr lang="en-US" sz="2800" dirty="0">
                <a:latin typeface="Alexandria" charset="0"/>
                <a:cs typeface="Alexandria" charset="0"/>
              </a:rPr>
              <a:t>Scatter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2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اختر الخيار </a:t>
            </a:r>
            <a:r>
              <a:rPr lang="en-US" sz="2800" dirty="0">
                <a:latin typeface="Alexandria" charset="0"/>
                <a:cs typeface="Alexandria" charset="0"/>
              </a:rPr>
              <a:t>Simple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3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انقر الزر </a:t>
            </a:r>
            <a:r>
              <a:rPr lang="en-US" sz="2800" dirty="0">
                <a:latin typeface="Alexandria" charset="0"/>
                <a:cs typeface="Alexandria" charset="0"/>
              </a:rPr>
              <a:t>Define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من قائمة المتغيرات حدد المتغير المطلوب ثم انقله إلى المستطيل المناسب له.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5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انقر الزر </a:t>
            </a:r>
            <a:r>
              <a:rPr lang="en-US" sz="2800" dirty="0">
                <a:latin typeface="Alexandria" charset="0"/>
                <a:cs typeface="Alexandria" charset="0"/>
              </a:rPr>
              <a:t>OK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627D34-A401-586C-B37D-417FBCDBAB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0FB0777C-2BE2-5FCB-5F9D-CAA5293ED730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7FCD7866-4AF4-EBD4-648A-28C00E778F1B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خطوات الشكل الانتشاري على </a:t>
            </a:r>
            <a:r>
              <a:rPr lang="en-US" sz="2800" b="1" dirty="0">
                <a:latin typeface="Alexandria" charset="0"/>
                <a:cs typeface="Alexandria" charset="0"/>
              </a:rPr>
              <a:t>SPSS</a:t>
            </a:r>
            <a:endParaRPr lang="ar-EG" sz="2800" b="1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37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>
                <a:latin typeface="Alexandria" charset="0"/>
                <a:cs typeface="Alexandria" charset="0"/>
              </a:rPr>
              <a:t>التكليف السادس </a:t>
            </a:r>
          </a:p>
          <a:p>
            <a:pPr algn="just" rtl="1"/>
            <a:endParaRPr lang="ar-EG" sz="2800" b="1" dirty="0">
              <a:latin typeface="Alexandria" charset="0"/>
              <a:cs typeface="Alexandria" charset="0"/>
            </a:endParaRPr>
          </a:p>
          <a:p>
            <a:pPr algn="just" rtl="1"/>
            <a:r>
              <a:rPr lang="ar-EG" sz="2800" b="1" dirty="0">
                <a:latin typeface="Alexandria" charset="0"/>
                <a:cs typeface="Alexandria" charset="0"/>
              </a:rPr>
              <a:t>تقديم عرض ( فيديو حوالي 10 دقائق) + الملف  لبحث أو رسالة  في مجال تخصصك مستعرضا فيه الجزء الخاص فقط  بوصف وعرض البيانات موضحا ما يلي: </a:t>
            </a:r>
          </a:p>
          <a:p>
            <a:pPr algn="just" rtl="1"/>
            <a:r>
              <a:rPr lang="ar-EG" sz="2800" b="1" dirty="0">
                <a:latin typeface="Alexandria" charset="0"/>
                <a:cs typeface="Alexandria" charset="0"/>
              </a:rPr>
              <a:t>1-  المقاييس الوصفية المستخدمة </a:t>
            </a:r>
          </a:p>
          <a:p>
            <a:pPr algn="just" rtl="1"/>
            <a:r>
              <a:rPr lang="ar-EG" sz="2800" b="1" dirty="0">
                <a:latin typeface="Alexandria" charset="0"/>
                <a:cs typeface="Alexandria" charset="0"/>
              </a:rPr>
              <a:t>2- الطرق التي اتبعها في عرض البيانات. </a:t>
            </a: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3C516EE-7E27-4D8E-85C5-B218C6355731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1098</TotalTime>
  <Words>3248</Words>
  <Application>Microsoft Office PowerPoint</Application>
  <PresentationFormat>شاشة عريضة</PresentationFormat>
  <Paragraphs>431</Paragraphs>
  <Slides>59</Slides>
  <Notes>3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59</vt:i4>
      </vt:variant>
    </vt:vector>
  </HeadingPairs>
  <TitlesOfParts>
    <vt:vector size="66" baseType="lpstr">
      <vt:lpstr>Alexandria</vt:lpstr>
      <vt:lpstr>Arial</vt:lpstr>
      <vt:lpstr>Calibri</vt:lpstr>
      <vt:lpstr>Calibri Light</vt:lpstr>
      <vt:lpstr>Sakkal Majalla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128</cp:revision>
  <dcterms:created xsi:type="dcterms:W3CDTF">2023-04-29T09:08:00Z</dcterms:created>
  <dcterms:modified xsi:type="dcterms:W3CDTF">2026-03-06T00:33:10Z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