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0"/>
  </p:notesMasterIdLst>
  <p:sldIdLst>
    <p:sldId id="607" r:id="rId2"/>
    <p:sldId id="606" r:id="rId3"/>
    <p:sldId id="301" r:id="rId4"/>
    <p:sldId id="257" r:id="rId5"/>
    <p:sldId id="299" r:id="rId6"/>
    <p:sldId id="258" r:id="rId7"/>
    <p:sldId id="610" r:id="rId8"/>
    <p:sldId id="259" r:id="rId9"/>
    <p:sldId id="608" r:id="rId10"/>
    <p:sldId id="324" r:id="rId11"/>
    <p:sldId id="326" r:id="rId12"/>
    <p:sldId id="586" r:id="rId13"/>
    <p:sldId id="261" r:id="rId14"/>
    <p:sldId id="589" r:id="rId15"/>
    <p:sldId id="588" r:id="rId16"/>
    <p:sldId id="605" r:id="rId17"/>
    <p:sldId id="582" r:id="rId18"/>
    <p:sldId id="590" r:id="rId19"/>
    <p:sldId id="591" r:id="rId20"/>
    <p:sldId id="583" r:id="rId21"/>
    <p:sldId id="592" r:id="rId22"/>
    <p:sldId id="584" r:id="rId23"/>
    <p:sldId id="304" r:id="rId24"/>
    <p:sldId id="585" r:id="rId25"/>
    <p:sldId id="305" r:id="rId26"/>
    <p:sldId id="594" r:id="rId27"/>
    <p:sldId id="300" r:id="rId28"/>
    <p:sldId id="598" r:id="rId29"/>
    <p:sldId id="264" r:id="rId30"/>
    <p:sldId id="265" r:id="rId31"/>
    <p:sldId id="302" r:id="rId32"/>
    <p:sldId id="267" r:id="rId33"/>
    <p:sldId id="599" r:id="rId34"/>
    <p:sldId id="268" r:id="rId35"/>
    <p:sldId id="269" r:id="rId36"/>
    <p:sldId id="306" r:id="rId37"/>
    <p:sldId id="270" r:id="rId38"/>
    <p:sldId id="271" r:id="rId39"/>
    <p:sldId id="595" r:id="rId40"/>
    <p:sldId id="601" r:id="rId41"/>
    <p:sldId id="596" r:id="rId42"/>
    <p:sldId id="602" r:id="rId43"/>
    <p:sldId id="273" r:id="rId44"/>
    <p:sldId id="614" r:id="rId45"/>
    <p:sldId id="603" r:id="rId46"/>
    <p:sldId id="600" r:id="rId47"/>
    <p:sldId id="274" r:id="rId48"/>
    <p:sldId id="275" r:id="rId49"/>
    <p:sldId id="604" r:id="rId50"/>
    <p:sldId id="277" r:id="rId51"/>
    <p:sldId id="617" r:id="rId52"/>
    <p:sldId id="384" r:id="rId53"/>
    <p:sldId id="580" r:id="rId54"/>
    <p:sldId id="613" r:id="rId55"/>
    <p:sldId id="579" r:id="rId56"/>
    <p:sldId id="578" r:id="rId57"/>
    <p:sldId id="581" r:id="rId58"/>
    <p:sldId id="577" r:id="rId5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FF"/>
    <a:srgbClr val="FF0066"/>
    <a:srgbClr val="009900"/>
    <a:srgbClr val="00FF00"/>
    <a:srgbClr val="FF9933"/>
    <a:srgbClr val="FF6600"/>
    <a:srgbClr val="FF3399"/>
    <a:srgbClr val="FF5050"/>
    <a:srgbClr val="FF9966"/>
    <a:srgbClr val="80008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Style moyen 2 - Accentuation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93296810-A885-4BE3-A3E7-6D5BEEA58F35}" styleName="Style moyen 2 - Accentuation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1E4AEA4-8DFA-4A89-87EB-49C32662AFE0}" styleName="Style moyen 2 - Accentuatio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9" d="100"/>
          <a:sy n="79" d="100"/>
        </p:scale>
        <p:origin x="773"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4AF595A-2840-4FE1-9952-2284C18DEC2C}" type="datetimeFigureOut">
              <a:rPr lang="fr-FR" smtClean="0"/>
              <a:t>29/10/2022</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07015D9-69AD-406B-8095-6BD60F3EB89D}" type="slidenum">
              <a:rPr lang="fr-FR" smtClean="0"/>
              <a:t>‹N°›</a:t>
            </a:fld>
            <a:endParaRPr lang="fr-FR"/>
          </a:p>
        </p:txBody>
      </p:sp>
    </p:spTree>
    <p:extLst>
      <p:ext uri="{BB962C8B-B14F-4D97-AF65-F5344CB8AC3E}">
        <p14:creationId xmlns:p14="http://schemas.microsoft.com/office/powerpoint/2010/main" val="25934706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D07015D9-69AD-406B-8095-6BD60F3EB89D}" type="slidenum">
              <a:rPr lang="fr-FR" smtClean="0"/>
              <a:t>4</a:t>
            </a:fld>
            <a:endParaRPr lang="fr-FR"/>
          </a:p>
        </p:txBody>
      </p:sp>
    </p:spTree>
    <p:extLst>
      <p:ext uri="{BB962C8B-B14F-4D97-AF65-F5344CB8AC3E}">
        <p14:creationId xmlns:p14="http://schemas.microsoft.com/office/powerpoint/2010/main" val="12250033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2"/>
        <p:cNvGrpSpPr/>
        <p:nvPr/>
      </p:nvGrpSpPr>
      <p:grpSpPr>
        <a:xfrm>
          <a:off x="0" y="0"/>
          <a:ext cx="0" cy="0"/>
          <a:chOff x="0" y="0"/>
          <a:chExt cx="0" cy="0"/>
        </a:xfrm>
      </p:grpSpPr>
      <p:sp>
        <p:nvSpPr>
          <p:cNvPr id="373" name="Google Shape;373;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74" name="Google Shape;374;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8"/>
        <p:cNvGrpSpPr/>
        <p:nvPr/>
      </p:nvGrpSpPr>
      <p:grpSpPr>
        <a:xfrm>
          <a:off x="0" y="0"/>
          <a:ext cx="0" cy="0"/>
          <a:chOff x="0" y="0"/>
          <a:chExt cx="0" cy="0"/>
        </a:xfrm>
      </p:grpSpPr>
      <p:sp>
        <p:nvSpPr>
          <p:cNvPr id="379" name="Google Shape;379;p4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80" name="Google Shape;380;p4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381" name="Google Shape;381;p4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20</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7"/>
        <p:cNvGrpSpPr/>
        <p:nvPr/>
      </p:nvGrpSpPr>
      <p:grpSpPr>
        <a:xfrm>
          <a:off x="0" y="0"/>
          <a:ext cx="0" cy="0"/>
          <a:chOff x="0" y="0"/>
          <a:chExt cx="0" cy="0"/>
        </a:xfrm>
      </p:grpSpPr>
      <p:sp>
        <p:nvSpPr>
          <p:cNvPr id="388" name="Google Shape;388;p4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89" name="Google Shape;389;p4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For example, the demand for Toyotas is more elastic than the demand for cars in general, because there are more substitutes for Toyotas than for cars in general.</a:t>
            </a:r>
            <a:endParaRPr/>
          </a:p>
        </p:txBody>
      </p:sp>
      <p:sp>
        <p:nvSpPr>
          <p:cNvPr id="390" name="Google Shape;390;p4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22</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4"/>
        <p:cNvGrpSpPr/>
        <p:nvPr/>
      </p:nvGrpSpPr>
      <p:grpSpPr>
        <a:xfrm>
          <a:off x="0" y="0"/>
          <a:ext cx="0" cy="0"/>
          <a:chOff x="0" y="0"/>
          <a:chExt cx="0" cy="0"/>
        </a:xfrm>
      </p:grpSpPr>
      <p:sp>
        <p:nvSpPr>
          <p:cNvPr id="395" name="Google Shape;395;p4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96" name="Google Shape;396;p4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1"/>
        <p:cNvGrpSpPr/>
        <p:nvPr/>
      </p:nvGrpSpPr>
      <p:grpSpPr>
        <a:xfrm>
          <a:off x="0" y="0"/>
          <a:ext cx="0" cy="0"/>
          <a:chOff x="0" y="0"/>
          <a:chExt cx="0" cy="0"/>
        </a:xfrm>
      </p:grpSpPr>
      <p:sp>
        <p:nvSpPr>
          <p:cNvPr id="402" name="Google Shape;402;p4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03" name="Google Shape;403;p4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5.emf"/><Relationship Id="rId4" Type="http://schemas.openxmlformats.org/officeDocument/2006/relationships/image" Target="../media/image4.emf"/></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A7CB6AD-CC1E-42AA-8250-F3FF05A6F0EC}"/>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DB14B957-42E9-4CD2-8EDD-37A2282EC2B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BA57E865-E9E1-462F-8646-B7EE6717A839}"/>
              </a:ext>
            </a:extLst>
          </p:cNvPr>
          <p:cNvSpPr>
            <a:spLocks noGrp="1"/>
          </p:cNvSpPr>
          <p:nvPr>
            <p:ph type="dt" sz="half" idx="10"/>
          </p:nvPr>
        </p:nvSpPr>
        <p:spPr/>
        <p:txBody>
          <a:bodyPr/>
          <a:lstStyle/>
          <a:p>
            <a:fld id="{394C4D02-BF3E-4B74-B7E9-971D2C94E246}" type="datetimeFigureOut">
              <a:rPr lang="fr-FR" smtClean="0"/>
              <a:t>29/10/2022</a:t>
            </a:fld>
            <a:endParaRPr lang="fr-FR"/>
          </a:p>
        </p:txBody>
      </p:sp>
      <p:sp>
        <p:nvSpPr>
          <p:cNvPr id="5" name="Espace réservé du pied de page 4">
            <a:extLst>
              <a:ext uri="{FF2B5EF4-FFF2-40B4-BE49-F238E27FC236}">
                <a16:creationId xmlns:a16="http://schemas.microsoft.com/office/drawing/2014/main" id="{A885ED72-E9ED-4BCB-9643-8A49C72AA36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C1FBC9A-6660-42EA-8031-E5F678DBED97}"/>
              </a:ext>
            </a:extLst>
          </p:cNvPr>
          <p:cNvSpPr>
            <a:spLocks noGrp="1"/>
          </p:cNvSpPr>
          <p:nvPr>
            <p:ph type="sldNum" sz="quarter" idx="12"/>
          </p:nvPr>
        </p:nvSpPr>
        <p:spPr/>
        <p:txBody>
          <a:bodyPr/>
          <a:lstStyle/>
          <a:p>
            <a:fld id="{1ABC77AF-34B6-4E53-96AA-B9DA39A15348}" type="slidenum">
              <a:rPr lang="fr-FR" smtClean="0"/>
              <a:t>‹N°›</a:t>
            </a:fld>
            <a:endParaRPr lang="fr-FR"/>
          </a:p>
        </p:txBody>
      </p:sp>
    </p:spTree>
    <p:extLst>
      <p:ext uri="{BB962C8B-B14F-4D97-AF65-F5344CB8AC3E}">
        <p14:creationId xmlns:p14="http://schemas.microsoft.com/office/powerpoint/2010/main" val="29789276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EF26A56-2C65-4DBB-8523-B68A0623451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759C7B2-7646-4DA8-B173-5EB12430F2FD}"/>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34C9913-DF23-49A7-A7A0-79A7B2A85A80}"/>
              </a:ext>
            </a:extLst>
          </p:cNvPr>
          <p:cNvSpPr>
            <a:spLocks noGrp="1"/>
          </p:cNvSpPr>
          <p:nvPr>
            <p:ph type="dt" sz="half" idx="10"/>
          </p:nvPr>
        </p:nvSpPr>
        <p:spPr/>
        <p:txBody>
          <a:bodyPr/>
          <a:lstStyle/>
          <a:p>
            <a:fld id="{394C4D02-BF3E-4B74-B7E9-971D2C94E246}" type="datetimeFigureOut">
              <a:rPr lang="fr-FR" smtClean="0"/>
              <a:t>29/10/2022</a:t>
            </a:fld>
            <a:endParaRPr lang="fr-FR"/>
          </a:p>
        </p:txBody>
      </p:sp>
      <p:sp>
        <p:nvSpPr>
          <p:cNvPr id="5" name="Espace réservé du pied de page 4">
            <a:extLst>
              <a:ext uri="{FF2B5EF4-FFF2-40B4-BE49-F238E27FC236}">
                <a16:creationId xmlns:a16="http://schemas.microsoft.com/office/drawing/2014/main" id="{0C0157C6-ABE5-4C42-9C84-7B8823929DF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A63B62B-1F00-4475-AF1A-4058D219C185}"/>
              </a:ext>
            </a:extLst>
          </p:cNvPr>
          <p:cNvSpPr>
            <a:spLocks noGrp="1"/>
          </p:cNvSpPr>
          <p:nvPr>
            <p:ph type="sldNum" sz="quarter" idx="12"/>
          </p:nvPr>
        </p:nvSpPr>
        <p:spPr/>
        <p:txBody>
          <a:bodyPr/>
          <a:lstStyle/>
          <a:p>
            <a:fld id="{1ABC77AF-34B6-4E53-96AA-B9DA39A15348}" type="slidenum">
              <a:rPr lang="fr-FR" smtClean="0"/>
              <a:t>‹N°›</a:t>
            </a:fld>
            <a:endParaRPr lang="fr-FR"/>
          </a:p>
        </p:txBody>
      </p:sp>
    </p:spTree>
    <p:extLst>
      <p:ext uri="{BB962C8B-B14F-4D97-AF65-F5344CB8AC3E}">
        <p14:creationId xmlns:p14="http://schemas.microsoft.com/office/powerpoint/2010/main" val="19462356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76FCEE0-6325-4B0E-9A00-4346EA866031}"/>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AEC1A87-5402-4C97-8838-EA656B5E680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F778FE5B-2D1B-41C5-A45D-F448D6CB49E4}"/>
              </a:ext>
            </a:extLst>
          </p:cNvPr>
          <p:cNvSpPr>
            <a:spLocks noGrp="1"/>
          </p:cNvSpPr>
          <p:nvPr>
            <p:ph type="dt" sz="half" idx="10"/>
          </p:nvPr>
        </p:nvSpPr>
        <p:spPr/>
        <p:txBody>
          <a:bodyPr/>
          <a:lstStyle/>
          <a:p>
            <a:fld id="{394C4D02-BF3E-4B74-B7E9-971D2C94E246}" type="datetimeFigureOut">
              <a:rPr lang="fr-FR" smtClean="0"/>
              <a:t>29/10/2022</a:t>
            </a:fld>
            <a:endParaRPr lang="fr-FR"/>
          </a:p>
        </p:txBody>
      </p:sp>
      <p:sp>
        <p:nvSpPr>
          <p:cNvPr id="5" name="Espace réservé du pied de page 4">
            <a:extLst>
              <a:ext uri="{FF2B5EF4-FFF2-40B4-BE49-F238E27FC236}">
                <a16:creationId xmlns:a16="http://schemas.microsoft.com/office/drawing/2014/main" id="{8AFC41E8-A0E2-4F18-94A9-F1CD6113674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5FDB1CC-B713-4D71-B299-80EBE69A97B1}"/>
              </a:ext>
            </a:extLst>
          </p:cNvPr>
          <p:cNvSpPr>
            <a:spLocks noGrp="1"/>
          </p:cNvSpPr>
          <p:nvPr>
            <p:ph type="sldNum" sz="quarter" idx="12"/>
          </p:nvPr>
        </p:nvSpPr>
        <p:spPr/>
        <p:txBody>
          <a:bodyPr/>
          <a:lstStyle/>
          <a:p>
            <a:fld id="{1ABC77AF-34B6-4E53-96AA-B9DA39A15348}" type="slidenum">
              <a:rPr lang="fr-FR" smtClean="0"/>
              <a:t>‹N°›</a:t>
            </a:fld>
            <a:endParaRPr lang="fr-FR"/>
          </a:p>
        </p:txBody>
      </p:sp>
    </p:spTree>
    <p:extLst>
      <p:ext uri="{BB962C8B-B14F-4D97-AF65-F5344CB8AC3E}">
        <p14:creationId xmlns:p14="http://schemas.microsoft.com/office/powerpoint/2010/main" val="26999141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A9CB721-9493-4FC9-9892-D79466507DDB}"/>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06CAC287-CB96-434D-89DB-3EB546AFD2AA}"/>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EA4DDE12-FCE3-4CD9-8C4E-AF7142ED2E96}"/>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32FFFE15-F5CD-4017-9C50-17B83429F7CE}"/>
              </a:ext>
            </a:extLst>
          </p:cNvPr>
          <p:cNvSpPr>
            <a:spLocks noGrp="1"/>
          </p:cNvSpPr>
          <p:nvPr>
            <p:ph type="dt" sz="half" idx="10"/>
          </p:nvPr>
        </p:nvSpPr>
        <p:spPr/>
        <p:txBody>
          <a:bodyPr/>
          <a:lstStyle/>
          <a:p>
            <a:fld id="{394C4D02-BF3E-4B74-B7E9-971D2C94E246}" type="datetimeFigureOut">
              <a:rPr lang="fr-FR" smtClean="0"/>
              <a:t>29/10/2022</a:t>
            </a:fld>
            <a:endParaRPr lang="fr-FR"/>
          </a:p>
        </p:txBody>
      </p:sp>
      <p:sp>
        <p:nvSpPr>
          <p:cNvPr id="6" name="Espace réservé du pied de page 5">
            <a:extLst>
              <a:ext uri="{FF2B5EF4-FFF2-40B4-BE49-F238E27FC236}">
                <a16:creationId xmlns:a16="http://schemas.microsoft.com/office/drawing/2014/main" id="{88170A4B-5BAE-459E-9BDC-4E7B5DBDD81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40525B6-378A-49A8-802C-76AA4CEF8BCF}"/>
              </a:ext>
            </a:extLst>
          </p:cNvPr>
          <p:cNvSpPr>
            <a:spLocks noGrp="1"/>
          </p:cNvSpPr>
          <p:nvPr>
            <p:ph type="sldNum" sz="quarter" idx="12"/>
          </p:nvPr>
        </p:nvSpPr>
        <p:spPr/>
        <p:txBody>
          <a:bodyPr/>
          <a:lstStyle/>
          <a:p>
            <a:fld id="{1ABC77AF-34B6-4E53-96AA-B9DA39A15348}" type="slidenum">
              <a:rPr lang="fr-FR" smtClean="0"/>
              <a:t>‹N°›</a:t>
            </a:fld>
            <a:endParaRPr lang="fr-FR"/>
          </a:p>
        </p:txBody>
      </p:sp>
    </p:spTree>
    <p:extLst>
      <p:ext uri="{BB962C8B-B14F-4D97-AF65-F5344CB8AC3E}">
        <p14:creationId xmlns:p14="http://schemas.microsoft.com/office/powerpoint/2010/main" val="36703623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2464737-CFBC-4C15-948D-1329AF938B4F}"/>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5F5E2B0F-C8B4-4119-89D4-AE3E2D4978A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92D19A1B-0278-41D9-9292-2EAC9F3C0A5E}"/>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4E296E5F-CBAF-4249-B9B4-5295BAB7B14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0D541AB-A55A-42BE-A011-B1EC0F8E025A}"/>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7CB6A490-930E-460A-821A-F1A04B752C7C}"/>
              </a:ext>
            </a:extLst>
          </p:cNvPr>
          <p:cNvSpPr>
            <a:spLocks noGrp="1"/>
          </p:cNvSpPr>
          <p:nvPr>
            <p:ph type="dt" sz="half" idx="10"/>
          </p:nvPr>
        </p:nvSpPr>
        <p:spPr/>
        <p:txBody>
          <a:bodyPr/>
          <a:lstStyle/>
          <a:p>
            <a:fld id="{394C4D02-BF3E-4B74-B7E9-971D2C94E246}" type="datetimeFigureOut">
              <a:rPr lang="fr-FR" smtClean="0"/>
              <a:t>29/10/2022</a:t>
            </a:fld>
            <a:endParaRPr lang="fr-FR"/>
          </a:p>
        </p:txBody>
      </p:sp>
      <p:sp>
        <p:nvSpPr>
          <p:cNvPr id="8" name="Espace réservé du pied de page 7">
            <a:extLst>
              <a:ext uri="{FF2B5EF4-FFF2-40B4-BE49-F238E27FC236}">
                <a16:creationId xmlns:a16="http://schemas.microsoft.com/office/drawing/2014/main" id="{58384637-DA26-4BB3-A4D6-558D994FBD8F}"/>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4C9013D5-F815-49D7-B508-81D4C1F3F746}"/>
              </a:ext>
            </a:extLst>
          </p:cNvPr>
          <p:cNvSpPr>
            <a:spLocks noGrp="1"/>
          </p:cNvSpPr>
          <p:nvPr>
            <p:ph type="sldNum" sz="quarter" idx="12"/>
          </p:nvPr>
        </p:nvSpPr>
        <p:spPr/>
        <p:txBody>
          <a:bodyPr/>
          <a:lstStyle/>
          <a:p>
            <a:fld id="{1ABC77AF-34B6-4E53-96AA-B9DA39A15348}" type="slidenum">
              <a:rPr lang="fr-FR" smtClean="0"/>
              <a:t>‹N°›</a:t>
            </a:fld>
            <a:endParaRPr lang="fr-FR"/>
          </a:p>
        </p:txBody>
      </p:sp>
    </p:spTree>
    <p:extLst>
      <p:ext uri="{BB962C8B-B14F-4D97-AF65-F5344CB8AC3E}">
        <p14:creationId xmlns:p14="http://schemas.microsoft.com/office/powerpoint/2010/main" val="27781170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D2105A8-8D0A-4DBA-82FF-F26C8818F672}"/>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CACC2F4C-41F1-4705-ABBC-F9BB8A080A65}"/>
              </a:ext>
            </a:extLst>
          </p:cNvPr>
          <p:cNvSpPr>
            <a:spLocks noGrp="1"/>
          </p:cNvSpPr>
          <p:nvPr>
            <p:ph type="dt" sz="half" idx="10"/>
          </p:nvPr>
        </p:nvSpPr>
        <p:spPr/>
        <p:txBody>
          <a:bodyPr/>
          <a:lstStyle/>
          <a:p>
            <a:fld id="{394C4D02-BF3E-4B74-B7E9-971D2C94E246}" type="datetimeFigureOut">
              <a:rPr lang="fr-FR" smtClean="0"/>
              <a:t>29/10/2022</a:t>
            </a:fld>
            <a:endParaRPr lang="fr-FR"/>
          </a:p>
        </p:txBody>
      </p:sp>
      <p:sp>
        <p:nvSpPr>
          <p:cNvPr id="4" name="Espace réservé du pied de page 3">
            <a:extLst>
              <a:ext uri="{FF2B5EF4-FFF2-40B4-BE49-F238E27FC236}">
                <a16:creationId xmlns:a16="http://schemas.microsoft.com/office/drawing/2014/main" id="{7D1E6635-D416-487A-90B5-364E4B91E5AB}"/>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F7BEA0CF-43F4-438F-A386-F25366DE03D3}"/>
              </a:ext>
            </a:extLst>
          </p:cNvPr>
          <p:cNvSpPr>
            <a:spLocks noGrp="1"/>
          </p:cNvSpPr>
          <p:nvPr>
            <p:ph type="sldNum" sz="quarter" idx="12"/>
          </p:nvPr>
        </p:nvSpPr>
        <p:spPr/>
        <p:txBody>
          <a:bodyPr/>
          <a:lstStyle/>
          <a:p>
            <a:fld id="{1ABC77AF-34B6-4E53-96AA-B9DA39A15348}" type="slidenum">
              <a:rPr lang="fr-FR" smtClean="0"/>
              <a:t>‹N°›</a:t>
            </a:fld>
            <a:endParaRPr lang="fr-FR"/>
          </a:p>
        </p:txBody>
      </p:sp>
    </p:spTree>
    <p:extLst>
      <p:ext uri="{BB962C8B-B14F-4D97-AF65-F5344CB8AC3E}">
        <p14:creationId xmlns:p14="http://schemas.microsoft.com/office/powerpoint/2010/main" val="20071478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120C29EF-4BDC-4C9D-B547-2BD9CF4E5754}"/>
              </a:ext>
            </a:extLst>
          </p:cNvPr>
          <p:cNvSpPr>
            <a:spLocks noGrp="1"/>
          </p:cNvSpPr>
          <p:nvPr>
            <p:ph type="dt" sz="half" idx="10"/>
          </p:nvPr>
        </p:nvSpPr>
        <p:spPr/>
        <p:txBody>
          <a:bodyPr/>
          <a:lstStyle/>
          <a:p>
            <a:fld id="{394C4D02-BF3E-4B74-B7E9-971D2C94E246}" type="datetimeFigureOut">
              <a:rPr lang="fr-FR" smtClean="0"/>
              <a:t>29/10/2022</a:t>
            </a:fld>
            <a:endParaRPr lang="fr-FR"/>
          </a:p>
        </p:txBody>
      </p:sp>
      <p:sp>
        <p:nvSpPr>
          <p:cNvPr id="3" name="Espace réservé du pied de page 2">
            <a:extLst>
              <a:ext uri="{FF2B5EF4-FFF2-40B4-BE49-F238E27FC236}">
                <a16:creationId xmlns:a16="http://schemas.microsoft.com/office/drawing/2014/main" id="{61535CB6-6BBA-4EF9-B1C1-C43E5DF5E8CF}"/>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644A865A-11E6-449D-8AB5-5F137685DAE7}"/>
              </a:ext>
            </a:extLst>
          </p:cNvPr>
          <p:cNvSpPr>
            <a:spLocks noGrp="1"/>
          </p:cNvSpPr>
          <p:nvPr>
            <p:ph type="sldNum" sz="quarter" idx="12"/>
          </p:nvPr>
        </p:nvSpPr>
        <p:spPr/>
        <p:txBody>
          <a:bodyPr/>
          <a:lstStyle/>
          <a:p>
            <a:fld id="{1ABC77AF-34B6-4E53-96AA-B9DA39A15348}" type="slidenum">
              <a:rPr lang="fr-FR" smtClean="0"/>
              <a:t>‹N°›</a:t>
            </a:fld>
            <a:endParaRPr lang="fr-FR"/>
          </a:p>
        </p:txBody>
      </p:sp>
    </p:spTree>
    <p:extLst>
      <p:ext uri="{BB962C8B-B14F-4D97-AF65-F5344CB8AC3E}">
        <p14:creationId xmlns:p14="http://schemas.microsoft.com/office/powerpoint/2010/main" val="23856609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559C901-9761-42DD-9FD5-80C3AC9C78CA}"/>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70403183-0DC9-461E-98F7-E46C3507503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2546087-652D-4100-91E0-BD2B21CF2BF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54D10E4-6AF4-40D4-A688-92472BC5582B}"/>
              </a:ext>
            </a:extLst>
          </p:cNvPr>
          <p:cNvSpPr>
            <a:spLocks noGrp="1"/>
          </p:cNvSpPr>
          <p:nvPr>
            <p:ph type="dt" sz="half" idx="10"/>
          </p:nvPr>
        </p:nvSpPr>
        <p:spPr/>
        <p:txBody>
          <a:bodyPr/>
          <a:lstStyle/>
          <a:p>
            <a:fld id="{394C4D02-BF3E-4B74-B7E9-971D2C94E246}" type="datetimeFigureOut">
              <a:rPr lang="fr-FR" smtClean="0"/>
              <a:t>29/10/2022</a:t>
            </a:fld>
            <a:endParaRPr lang="fr-FR"/>
          </a:p>
        </p:txBody>
      </p:sp>
      <p:sp>
        <p:nvSpPr>
          <p:cNvPr id="6" name="Espace réservé du pied de page 5">
            <a:extLst>
              <a:ext uri="{FF2B5EF4-FFF2-40B4-BE49-F238E27FC236}">
                <a16:creationId xmlns:a16="http://schemas.microsoft.com/office/drawing/2014/main" id="{5023EC2D-56DE-46AA-9328-96EE85C93988}"/>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C069EDF-6E01-44C5-A9CC-985EABB96F9F}"/>
              </a:ext>
            </a:extLst>
          </p:cNvPr>
          <p:cNvSpPr>
            <a:spLocks noGrp="1"/>
          </p:cNvSpPr>
          <p:nvPr>
            <p:ph type="sldNum" sz="quarter" idx="12"/>
          </p:nvPr>
        </p:nvSpPr>
        <p:spPr/>
        <p:txBody>
          <a:bodyPr/>
          <a:lstStyle/>
          <a:p>
            <a:fld id="{1ABC77AF-34B6-4E53-96AA-B9DA39A15348}" type="slidenum">
              <a:rPr lang="fr-FR" smtClean="0"/>
              <a:t>‹N°›</a:t>
            </a:fld>
            <a:endParaRPr lang="fr-FR"/>
          </a:p>
        </p:txBody>
      </p:sp>
    </p:spTree>
    <p:extLst>
      <p:ext uri="{BB962C8B-B14F-4D97-AF65-F5344CB8AC3E}">
        <p14:creationId xmlns:p14="http://schemas.microsoft.com/office/powerpoint/2010/main" val="3428639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292FCB2-EC0E-4A4F-9E80-0A33415E5E2D}"/>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A23A399F-364E-449C-89D1-0D67AB9203E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FE0E4839-FFE0-4F2F-A0B7-C33169ADF5A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3D6A993F-F0A0-4EDB-95C3-D4C120201928}"/>
              </a:ext>
            </a:extLst>
          </p:cNvPr>
          <p:cNvSpPr>
            <a:spLocks noGrp="1"/>
          </p:cNvSpPr>
          <p:nvPr>
            <p:ph type="dt" sz="half" idx="10"/>
          </p:nvPr>
        </p:nvSpPr>
        <p:spPr/>
        <p:txBody>
          <a:bodyPr/>
          <a:lstStyle/>
          <a:p>
            <a:fld id="{394C4D02-BF3E-4B74-B7E9-971D2C94E246}" type="datetimeFigureOut">
              <a:rPr lang="fr-FR" smtClean="0"/>
              <a:t>29/10/2022</a:t>
            </a:fld>
            <a:endParaRPr lang="fr-FR"/>
          </a:p>
        </p:txBody>
      </p:sp>
      <p:sp>
        <p:nvSpPr>
          <p:cNvPr id="6" name="Espace réservé du pied de page 5">
            <a:extLst>
              <a:ext uri="{FF2B5EF4-FFF2-40B4-BE49-F238E27FC236}">
                <a16:creationId xmlns:a16="http://schemas.microsoft.com/office/drawing/2014/main" id="{E5182848-306F-4820-9467-1376B2BFACD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337746F-42C6-4648-8B0D-083AAE802792}"/>
              </a:ext>
            </a:extLst>
          </p:cNvPr>
          <p:cNvSpPr>
            <a:spLocks noGrp="1"/>
          </p:cNvSpPr>
          <p:nvPr>
            <p:ph type="sldNum" sz="quarter" idx="12"/>
          </p:nvPr>
        </p:nvSpPr>
        <p:spPr/>
        <p:txBody>
          <a:bodyPr/>
          <a:lstStyle/>
          <a:p>
            <a:fld id="{1ABC77AF-34B6-4E53-96AA-B9DA39A15348}" type="slidenum">
              <a:rPr lang="fr-FR" smtClean="0"/>
              <a:t>‹N°›</a:t>
            </a:fld>
            <a:endParaRPr lang="fr-FR"/>
          </a:p>
        </p:txBody>
      </p:sp>
    </p:spTree>
    <p:extLst>
      <p:ext uri="{BB962C8B-B14F-4D97-AF65-F5344CB8AC3E}">
        <p14:creationId xmlns:p14="http://schemas.microsoft.com/office/powerpoint/2010/main" val="29585273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47C47E1-5602-4AAE-A782-74D71EFE6F5B}"/>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6AF741DA-8C6D-4897-A3F3-8B9FCEF93C8B}"/>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9792539-F665-4F20-B9D9-E892F3569EFA}"/>
              </a:ext>
            </a:extLst>
          </p:cNvPr>
          <p:cNvSpPr>
            <a:spLocks noGrp="1"/>
          </p:cNvSpPr>
          <p:nvPr>
            <p:ph type="dt" sz="half" idx="10"/>
          </p:nvPr>
        </p:nvSpPr>
        <p:spPr/>
        <p:txBody>
          <a:bodyPr/>
          <a:lstStyle/>
          <a:p>
            <a:fld id="{394C4D02-BF3E-4B74-B7E9-971D2C94E246}" type="datetimeFigureOut">
              <a:rPr lang="fr-FR" smtClean="0"/>
              <a:t>29/10/2022</a:t>
            </a:fld>
            <a:endParaRPr lang="fr-FR"/>
          </a:p>
        </p:txBody>
      </p:sp>
      <p:sp>
        <p:nvSpPr>
          <p:cNvPr id="5" name="Espace réservé du pied de page 4">
            <a:extLst>
              <a:ext uri="{FF2B5EF4-FFF2-40B4-BE49-F238E27FC236}">
                <a16:creationId xmlns:a16="http://schemas.microsoft.com/office/drawing/2014/main" id="{AA1F81E7-BD13-4BE0-BEC4-217841448AE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31F3876-80EC-4DDC-BED0-17CD169EB349}"/>
              </a:ext>
            </a:extLst>
          </p:cNvPr>
          <p:cNvSpPr>
            <a:spLocks noGrp="1"/>
          </p:cNvSpPr>
          <p:nvPr>
            <p:ph type="sldNum" sz="quarter" idx="12"/>
          </p:nvPr>
        </p:nvSpPr>
        <p:spPr/>
        <p:txBody>
          <a:bodyPr/>
          <a:lstStyle/>
          <a:p>
            <a:fld id="{1ABC77AF-34B6-4E53-96AA-B9DA39A15348}" type="slidenum">
              <a:rPr lang="fr-FR" smtClean="0"/>
              <a:t>‹N°›</a:t>
            </a:fld>
            <a:endParaRPr lang="fr-FR"/>
          </a:p>
        </p:txBody>
      </p:sp>
    </p:spTree>
    <p:extLst>
      <p:ext uri="{BB962C8B-B14F-4D97-AF65-F5344CB8AC3E}">
        <p14:creationId xmlns:p14="http://schemas.microsoft.com/office/powerpoint/2010/main" val="33367003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B2048BAC-8361-4C26-AA87-C7F6C62389DE}"/>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434D160E-96E4-4E29-B0FD-0DCBA86F0C35}"/>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D5E0AFB-781E-4036-8543-A92C88EBE0A0}"/>
              </a:ext>
            </a:extLst>
          </p:cNvPr>
          <p:cNvSpPr>
            <a:spLocks noGrp="1"/>
          </p:cNvSpPr>
          <p:nvPr>
            <p:ph type="dt" sz="half" idx="10"/>
          </p:nvPr>
        </p:nvSpPr>
        <p:spPr/>
        <p:txBody>
          <a:bodyPr/>
          <a:lstStyle/>
          <a:p>
            <a:fld id="{394C4D02-BF3E-4B74-B7E9-971D2C94E246}" type="datetimeFigureOut">
              <a:rPr lang="fr-FR" smtClean="0"/>
              <a:t>29/10/2022</a:t>
            </a:fld>
            <a:endParaRPr lang="fr-FR"/>
          </a:p>
        </p:txBody>
      </p:sp>
      <p:sp>
        <p:nvSpPr>
          <p:cNvPr id="5" name="Espace réservé du pied de page 4">
            <a:extLst>
              <a:ext uri="{FF2B5EF4-FFF2-40B4-BE49-F238E27FC236}">
                <a16:creationId xmlns:a16="http://schemas.microsoft.com/office/drawing/2014/main" id="{BD6D6A1D-B398-4CDF-A4C6-6202EBFC10A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CB52492-9C80-47EE-AE33-B37FCA7A8D77}"/>
              </a:ext>
            </a:extLst>
          </p:cNvPr>
          <p:cNvSpPr>
            <a:spLocks noGrp="1"/>
          </p:cNvSpPr>
          <p:nvPr>
            <p:ph type="sldNum" sz="quarter" idx="12"/>
          </p:nvPr>
        </p:nvSpPr>
        <p:spPr/>
        <p:txBody>
          <a:bodyPr/>
          <a:lstStyle/>
          <a:p>
            <a:fld id="{1ABC77AF-34B6-4E53-96AA-B9DA39A15348}" type="slidenum">
              <a:rPr lang="fr-FR" smtClean="0"/>
              <a:t>‹N°›</a:t>
            </a:fld>
            <a:endParaRPr lang="fr-FR"/>
          </a:p>
        </p:txBody>
      </p:sp>
    </p:spTree>
    <p:extLst>
      <p:ext uri="{BB962C8B-B14F-4D97-AF65-F5344CB8AC3E}">
        <p14:creationId xmlns:p14="http://schemas.microsoft.com/office/powerpoint/2010/main" val="11761470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Blank">
    <p:spTree>
      <p:nvGrpSpPr>
        <p:cNvPr id="1" name=""/>
        <p:cNvGrpSpPr/>
        <p:nvPr/>
      </p:nvGrpSpPr>
      <p:grpSpPr>
        <a:xfrm>
          <a:off x="0" y="0"/>
          <a:ext cx="0" cy="0"/>
          <a:chOff x="0" y="0"/>
          <a:chExt cx="0" cy="0"/>
        </a:xfrm>
      </p:grpSpPr>
      <p:pic>
        <p:nvPicPr>
          <p:cNvPr id="20" name="Picture 19">
            <a:extLst>
              <a:ext uri="{FF2B5EF4-FFF2-40B4-BE49-F238E27FC236}">
                <a16:creationId xmlns:a16="http://schemas.microsoft.com/office/drawing/2014/main" id="{9093C909-3884-4268-A23B-7F62D3C7C730}"/>
              </a:ext>
            </a:extLst>
          </p:cNvPr>
          <p:cNvPicPr>
            <a:picLocks noChangeAspect="1"/>
          </p:cNvPicPr>
          <p:nvPr userDrawn="1"/>
        </p:nvPicPr>
        <p:blipFill>
          <a:blip r:embed="rId2"/>
          <a:stretch>
            <a:fillRect/>
          </a:stretch>
        </p:blipFill>
        <p:spPr>
          <a:xfrm>
            <a:off x="9833969" y="-27434"/>
            <a:ext cx="2483251" cy="6912868"/>
          </a:xfrm>
          <a:prstGeom prst="rect">
            <a:avLst/>
          </a:prstGeom>
        </p:spPr>
      </p:pic>
      <p:sp>
        <p:nvSpPr>
          <p:cNvPr id="4" name="Slide Number Placeholder 3"/>
          <p:cNvSpPr>
            <a:spLocks noGrp="1"/>
          </p:cNvSpPr>
          <p:nvPr>
            <p:ph type="sldNum" sz="quarter" idx="12"/>
          </p:nvPr>
        </p:nvSpPr>
        <p:spPr>
          <a:xfrm>
            <a:off x="11013739" y="6582714"/>
            <a:ext cx="1166972" cy="204838"/>
          </a:xfrm>
        </p:spPr>
        <p:txBody>
          <a:bodyPr/>
          <a:lstStyle/>
          <a:p>
            <a:r>
              <a:rPr lang="en-US" dirty="0"/>
              <a:t>L2 - </a:t>
            </a:r>
            <a:fld id="{FDED41F8-FC0F-4085-8150-313B6CF05213}" type="slidenum">
              <a:rPr lang="en-US" smtClean="0"/>
              <a:pPr/>
              <a:t>‹N°›</a:t>
            </a:fld>
            <a:endParaRPr lang="en-US" dirty="0"/>
          </a:p>
        </p:txBody>
      </p:sp>
      <p:sp>
        <p:nvSpPr>
          <p:cNvPr id="9" name="TextBox 8">
            <a:extLst>
              <a:ext uri="{FF2B5EF4-FFF2-40B4-BE49-F238E27FC236}">
                <a16:creationId xmlns:a16="http://schemas.microsoft.com/office/drawing/2014/main" id="{61EA7733-5B66-4BA3-B355-6D5E2EEE0B5F}"/>
              </a:ext>
            </a:extLst>
          </p:cNvPr>
          <p:cNvSpPr txBox="1"/>
          <p:nvPr userDrawn="1"/>
        </p:nvSpPr>
        <p:spPr>
          <a:xfrm>
            <a:off x="2650378" y="543490"/>
            <a:ext cx="289694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0CFA0336-FC90-414C-ABD8-4578B26A8B5D}"/>
              </a:ext>
            </a:extLst>
          </p:cNvPr>
          <p:cNvSpPr txBox="1"/>
          <p:nvPr userDrawn="1"/>
        </p:nvSpPr>
        <p:spPr>
          <a:xfrm>
            <a:off x="162531" y="236726"/>
            <a:ext cx="148470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8" name="TextBox 17">
            <a:extLst>
              <a:ext uri="{FF2B5EF4-FFF2-40B4-BE49-F238E27FC236}">
                <a16:creationId xmlns:a16="http://schemas.microsoft.com/office/drawing/2014/main" id="{3D90F98F-9106-4685-9A42-813777284BDA}"/>
              </a:ext>
            </a:extLst>
          </p:cNvPr>
          <p:cNvSpPr txBox="1"/>
          <p:nvPr userDrawn="1"/>
        </p:nvSpPr>
        <p:spPr>
          <a:xfrm>
            <a:off x="2674188" y="607260"/>
            <a:ext cx="8927261"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9" name="TextBox 18">
            <a:extLst>
              <a:ext uri="{FF2B5EF4-FFF2-40B4-BE49-F238E27FC236}">
                <a16:creationId xmlns:a16="http://schemas.microsoft.com/office/drawing/2014/main" id="{8C84BF96-1D29-4651-8A53-3A98DE3A21B1}"/>
              </a:ext>
            </a:extLst>
          </p:cNvPr>
          <p:cNvSpPr txBox="1"/>
          <p:nvPr userDrawn="1"/>
        </p:nvSpPr>
        <p:spPr>
          <a:xfrm>
            <a:off x="205276" y="236726"/>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25" name="Picture 24">
            <a:extLst>
              <a:ext uri="{FF2B5EF4-FFF2-40B4-BE49-F238E27FC236}">
                <a16:creationId xmlns:a16="http://schemas.microsoft.com/office/drawing/2014/main" id="{D7A3E628-0ADF-4390-9F92-C5A83C32CF4F}"/>
              </a:ext>
            </a:extLst>
          </p:cNvPr>
          <p:cNvPicPr>
            <a:picLocks noChangeAspect="1"/>
          </p:cNvPicPr>
          <p:nvPr userDrawn="1"/>
        </p:nvPicPr>
        <p:blipFill>
          <a:blip r:embed="rId3"/>
          <a:stretch>
            <a:fillRect/>
          </a:stretch>
        </p:blipFill>
        <p:spPr>
          <a:xfrm>
            <a:off x="2297908" y="6377876"/>
            <a:ext cx="9902229" cy="204838"/>
          </a:xfrm>
          <a:prstGeom prst="rect">
            <a:avLst/>
          </a:prstGeom>
        </p:spPr>
      </p:pic>
      <p:pic>
        <p:nvPicPr>
          <p:cNvPr id="26" name="Picture 25">
            <a:extLst>
              <a:ext uri="{FF2B5EF4-FFF2-40B4-BE49-F238E27FC236}">
                <a16:creationId xmlns:a16="http://schemas.microsoft.com/office/drawing/2014/main" id="{B098E2F3-C1EC-4309-A277-598FE03CDC01}"/>
              </a:ext>
            </a:extLst>
          </p:cNvPr>
          <p:cNvPicPr>
            <a:picLocks noChangeAspect="1"/>
          </p:cNvPicPr>
          <p:nvPr userDrawn="1"/>
        </p:nvPicPr>
        <p:blipFill>
          <a:blip r:embed="rId4"/>
          <a:stretch>
            <a:fillRect/>
          </a:stretch>
        </p:blipFill>
        <p:spPr>
          <a:xfrm>
            <a:off x="-108036" y="2204822"/>
            <a:ext cx="238651" cy="2709534"/>
          </a:xfrm>
          <a:prstGeom prst="rect">
            <a:avLst/>
          </a:prstGeom>
        </p:spPr>
      </p:pic>
      <p:pic>
        <p:nvPicPr>
          <p:cNvPr id="27" name="Picture 26">
            <a:extLst>
              <a:ext uri="{FF2B5EF4-FFF2-40B4-BE49-F238E27FC236}">
                <a16:creationId xmlns:a16="http://schemas.microsoft.com/office/drawing/2014/main" id="{0050A925-BF87-4BFE-AD01-0271858835A3}"/>
              </a:ext>
            </a:extLst>
          </p:cNvPr>
          <p:cNvPicPr>
            <a:picLocks noChangeAspect="1"/>
          </p:cNvPicPr>
          <p:nvPr userDrawn="1"/>
        </p:nvPicPr>
        <p:blipFill>
          <a:blip r:embed="rId4"/>
          <a:stretch>
            <a:fillRect/>
          </a:stretch>
        </p:blipFill>
        <p:spPr>
          <a:xfrm>
            <a:off x="12072675" y="2204822"/>
            <a:ext cx="238651" cy="2709534"/>
          </a:xfrm>
          <a:prstGeom prst="rect">
            <a:avLst/>
          </a:prstGeom>
        </p:spPr>
      </p:pic>
      <p:sp>
        <p:nvSpPr>
          <p:cNvPr id="28" name="TextBox 27">
            <a:extLst>
              <a:ext uri="{FF2B5EF4-FFF2-40B4-BE49-F238E27FC236}">
                <a16:creationId xmlns:a16="http://schemas.microsoft.com/office/drawing/2014/main" id="{13CA91F2-7789-4DD7-99E3-C4BF4C8A247B}"/>
              </a:ext>
            </a:extLst>
          </p:cNvPr>
          <p:cNvSpPr txBox="1"/>
          <p:nvPr userDrawn="1"/>
        </p:nvSpPr>
        <p:spPr>
          <a:xfrm>
            <a:off x="2650378" y="543490"/>
            <a:ext cx="289694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29" name="TextBox 28">
            <a:extLst>
              <a:ext uri="{FF2B5EF4-FFF2-40B4-BE49-F238E27FC236}">
                <a16:creationId xmlns:a16="http://schemas.microsoft.com/office/drawing/2014/main" id="{FC950D74-DE94-4C62-96F5-6E7AD1CAC41D}"/>
              </a:ext>
            </a:extLst>
          </p:cNvPr>
          <p:cNvSpPr txBox="1"/>
          <p:nvPr userDrawn="1"/>
        </p:nvSpPr>
        <p:spPr>
          <a:xfrm>
            <a:off x="162531" y="236726"/>
            <a:ext cx="148470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1" name="AutoShape 3">
            <a:extLst>
              <a:ext uri="{FF2B5EF4-FFF2-40B4-BE49-F238E27FC236}">
                <a16:creationId xmlns:a16="http://schemas.microsoft.com/office/drawing/2014/main" id="{50B7E86A-9794-49DF-876D-07AE9B03A4C9}"/>
              </a:ext>
            </a:extLst>
          </p:cNvPr>
          <p:cNvSpPr>
            <a:spLocks noChangeAspect="1" noChangeArrowheads="1" noTextEdit="1"/>
          </p:cNvSpPr>
          <p:nvPr/>
        </p:nvSpPr>
        <p:spPr bwMode="auto">
          <a:xfrm>
            <a:off x="23813" y="12679"/>
            <a:ext cx="9532937"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2" name="Freeform 5">
            <a:extLst>
              <a:ext uri="{FF2B5EF4-FFF2-40B4-BE49-F238E27FC236}">
                <a16:creationId xmlns:a16="http://schemas.microsoft.com/office/drawing/2014/main" id="{66CCA949-8644-46CA-BA52-B67976800684}"/>
              </a:ext>
            </a:extLst>
          </p:cNvPr>
          <p:cNvSpPr>
            <a:spLocks/>
          </p:cNvSpPr>
          <p:nvPr/>
        </p:nvSpPr>
        <p:spPr bwMode="auto">
          <a:xfrm>
            <a:off x="217489" y="14265"/>
            <a:ext cx="2446337"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3" name="Freeform 6">
            <a:extLst>
              <a:ext uri="{FF2B5EF4-FFF2-40B4-BE49-F238E27FC236}">
                <a16:creationId xmlns:a16="http://schemas.microsoft.com/office/drawing/2014/main" id="{42DCF0BF-9465-4DBD-A0C2-150446AD62DE}"/>
              </a:ext>
            </a:extLst>
          </p:cNvPr>
          <p:cNvSpPr>
            <a:spLocks/>
          </p:cNvSpPr>
          <p:nvPr/>
        </p:nvSpPr>
        <p:spPr bwMode="auto">
          <a:xfrm>
            <a:off x="109538" y="14265"/>
            <a:ext cx="2446337"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4" name="Freeform 7">
            <a:extLst>
              <a:ext uri="{FF2B5EF4-FFF2-40B4-BE49-F238E27FC236}">
                <a16:creationId xmlns:a16="http://schemas.microsoft.com/office/drawing/2014/main" id="{1E6FFE5F-514D-4D5F-9F3C-FD2C54211DF3}"/>
              </a:ext>
            </a:extLst>
          </p:cNvPr>
          <p:cNvSpPr>
            <a:spLocks/>
          </p:cNvSpPr>
          <p:nvPr/>
        </p:nvSpPr>
        <p:spPr bwMode="auto">
          <a:xfrm>
            <a:off x="1501776" y="460352"/>
            <a:ext cx="8220075" cy="838200"/>
          </a:xfrm>
          <a:custGeom>
            <a:avLst/>
            <a:gdLst>
              <a:gd name="T0" fmla="*/ 3551 w 3744"/>
              <a:gd name="T1" fmla="*/ 387 h 387"/>
              <a:gd name="T2" fmla="*/ 0 w 3744"/>
              <a:gd name="T3" fmla="*/ 387 h 387"/>
              <a:gd name="T4" fmla="*/ 0 w 3744"/>
              <a:gd name="T5" fmla="*/ 0 h 387"/>
              <a:gd name="T6" fmla="*/ 3551 w 3744"/>
              <a:gd name="T7" fmla="*/ 0 h 387"/>
              <a:gd name="T8" fmla="*/ 3744 w 3744"/>
              <a:gd name="T9" fmla="*/ 193 h 387"/>
              <a:gd name="T10" fmla="*/ 3744 w 3744"/>
              <a:gd name="T11" fmla="*/ 193 h 387"/>
              <a:gd name="T12" fmla="*/ 3551 w 3744"/>
              <a:gd name="T13" fmla="*/ 387 h 387"/>
            </a:gdLst>
            <a:ahLst/>
            <a:cxnLst>
              <a:cxn ang="0">
                <a:pos x="T0" y="T1"/>
              </a:cxn>
              <a:cxn ang="0">
                <a:pos x="T2" y="T3"/>
              </a:cxn>
              <a:cxn ang="0">
                <a:pos x="T4" y="T5"/>
              </a:cxn>
              <a:cxn ang="0">
                <a:pos x="T6" y="T7"/>
              </a:cxn>
              <a:cxn ang="0">
                <a:pos x="T8" y="T9"/>
              </a:cxn>
              <a:cxn ang="0">
                <a:pos x="T10" y="T11"/>
              </a:cxn>
              <a:cxn ang="0">
                <a:pos x="T12" y="T13"/>
              </a:cxn>
            </a:cxnLst>
            <a:rect l="0" t="0" r="r" b="b"/>
            <a:pathLst>
              <a:path w="3744" h="387">
                <a:moveTo>
                  <a:pt x="3551" y="387"/>
                </a:moveTo>
                <a:cubicBezTo>
                  <a:pt x="0" y="387"/>
                  <a:pt x="0" y="387"/>
                  <a:pt x="0" y="387"/>
                </a:cubicBezTo>
                <a:cubicBezTo>
                  <a:pt x="0" y="0"/>
                  <a:pt x="0" y="0"/>
                  <a:pt x="0" y="0"/>
                </a:cubicBezTo>
                <a:cubicBezTo>
                  <a:pt x="3551" y="0"/>
                  <a:pt x="3551" y="0"/>
                  <a:pt x="3551" y="0"/>
                </a:cubicBezTo>
                <a:cubicBezTo>
                  <a:pt x="3657" y="0"/>
                  <a:pt x="3744" y="87"/>
                  <a:pt x="3744" y="193"/>
                </a:cubicBezTo>
                <a:cubicBezTo>
                  <a:pt x="3744" y="193"/>
                  <a:pt x="3744" y="193"/>
                  <a:pt x="3744" y="193"/>
                </a:cubicBezTo>
                <a:cubicBezTo>
                  <a:pt x="3744" y="300"/>
                  <a:pt x="3657" y="387"/>
                  <a:pt x="3551" y="387"/>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5" name="Freeform 8">
            <a:extLst>
              <a:ext uri="{FF2B5EF4-FFF2-40B4-BE49-F238E27FC236}">
                <a16:creationId xmlns:a16="http://schemas.microsoft.com/office/drawing/2014/main" id="{36314B23-7EB0-4E56-A165-4F18A66D6369}"/>
              </a:ext>
            </a:extLst>
          </p:cNvPr>
          <p:cNvSpPr>
            <a:spLocks/>
          </p:cNvSpPr>
          <p:nvPr/>
        </p:nvSpPr>
        <p:spPr bwMode="auto">
          <a:xfrm>
            <a:off x="1" y="14265"/>
            <a:ext cx="2470151"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6" name="TextBox 35">
            <a:extLst>
              <a:ext uri="{FF2B5EF4-FFF2-40B4-BE49-F238E27FC236}">
                <a16:creationId xmlns:a16="http://schemas.microsoft.com/office/drawing/2014/main" id="{4585F897-03F7-49FF-86E6-7BA76597E2CD}"/>
              </a:ext>
            </a:extLst>
          </p:cNvPr>
          <p:cNvSpPr txBox="1"/>
          <p:nvPr userDrawn="1"/>
        </p:nvSpPr>
        <p:spPr>
          <a:xfrm>
            <a:off x="298987" y="251652"/>
            <a:ext cx="1385315"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7" name="Title 1">
            <a:extLst>
              <a:ext uri="{FF2B5EF4-FFF2-40B4-BE49-F238E27FC236}">
                <a16:creationId xmlns:a16="http://schemas.microsoft.com/office/drawing/2014/main" id="{A91D5265-AB25-4A7A-A9E1-D6D9B6F31F80}"/>
              </a:ext>
            </a:extLst>
          </p:cNvPr>
          <p:cNvSpPr>
            <a:spLocks noGrp="1"/>
          </p:cNvSpPr>
          <p:nvPr userDrawn="1">
            <p:ph type="title"/>
          </p:nvPr>
        </p:nvSpPr>
        <p:spPr>
          <a:xfrm>
            <a:off x="2470151" y="365126"/>
            <a:ext cx="7043900" cy="1054242"/>
          </a:xfrm>
        </p:spPr>
        <p:txBody>
          <a:bodyPr>
            <a:normAutofit/>
          </a:bodyPr>
          <a:lstStyle>
            <a:lvl1pPr>
              <a:defRPr sz="3600">
                <a:solidFill>
                  <a:schemeClr val="bg1">
                    <a:lumMod val="95000"/>
                  </a:schemeClr>
                </a:solidFill>
                <a:latin typeface="+mj-lt"/>
              </a:defRPr>
            </a:lvl1pPr>
          </a:lstStyle>
          <a:p>
            <a:r>
              <a:rPr lang="en-US" dirty="0"/>
              <a:t>Click to edit Master title style</a:t>
            </a:r>
          </a:p>
        </p:txBody>
      </p:sp>
      <p:sp>
        <p:nvSpPr>
          <p:cNvPr id="22" name="Content Placeholder 2">
            <a:extLst>
              <a:ext uri="{FF2B5EF4-FFF2-40B4-BE49-F238E27FC236}">
                <a16:creationId xmlns:a16="http://schemas.microsoft.com/office/drawing/2014/main" id="{461A3696-A044-442A-8A96-3C3356C1A438}"/>
              </a:ext>
            </a:extLst>
          </p:cNvPr>
          <p:cNvSpPr>
            <a:spLocks noGrp="1"/>
          </p:cNvSpPr>
          <p:nvPr userDrawn="1">
            <p:ph idx="1"/>
          </p:nvPr>
        </p:nvSpPr>
        <p:spPr>
          <a:xfrm>
            <a:off x="272017" y="1667741"/>
            <a:ext cx="8324455" cy="4509222"/>
          </a:xfrm>
        </p:spPr>
        <p:txBody>
          <a:bodyPr>
            <a:normAutofit/>
          </a:bodyPr>
          <a:lstStyle>
            <a:lvl1pPr>
              <a:lnSpc>
                <a:spcPct val="150000"/>
              </a:lnSpc>
              <a:defRPr sz="2400"/>
            </a:lvl1pPr>
            <a:lvl2pPr>
              <a:lnSpc>
                <a:spcPct val="150000"/>
              </a:lnSpc>
              <a:defRPr sz="2000"/>
            </a:lvl2pPr>
            <a:lvl3pPr>
              <a:lnSpc>
                <a:spcPct val="150000"/>
              </a:lnSpc>
              <a:defRPr sz="1800"/>
            </a:lvl3pPr>
            <a:lvl4pPr>
              <a:lnSpc>
                <a:spcPct val="150000"/>
              </a:lnSpc>
              <a:defRPr sz="1600"/>
            </a:lvl4pPr>
            <a:lvl5pPr>
              <a:lnSpc>
                <a:spcPct val="150000"/>
              </a:lnSpc>
              <a:defRPr sz="1600"/>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21" name="Picture 20">
            <a:extLst>
              <a:ext uri="{FF2B5EF4-FFF2-40B4-BE49-F238E27FC236}">
                <a16:creationId xmlns:a16="http://schemas.microsoft.com/office/drawing/2014/main" id="{3069AD7F-6D4B-44F8-AAA4-C12320F58AC8}"/>
              </a:ext>
            </a:extLst>
          </p:cNvPr>
          <p:cNvPicPr>
            <a:picLocks noChangeAspect="1"/>
          </p:cNvPicPr>
          <p:nvPr userDrawn="1"/>
        </p:nvPicPr>
        <p:blipFill>
          <a:blip r:embed="rId5"/>
          <a:stretch>
            <a:fillRect/>
          </a:stretch>
        </p:blipFill>
        <p:spPr>
          <a:xfrm>
            <a:off x="8817449" y="1331394"/>
            <a:ext cx="3179851" cy="4972041"/>
          </a:xfrm>
          <a:prstGeom prst="rect">
            <a:avLst/>
          </a:prstGeom>
        </p:spPr>
      </p:pic>
      <p:pic>
        <p:nvPicPr>
          <p:cNvPr id="24" name="Picture 23">
            <a:extLst>
              <a:ext uri="{FF2B5EF4-FFF2-40B4-BE49-F238E27FC236}">
                <a16:creationId xmlns:a16="http://schemas.microsoft.com/office/drawing/2014/main" id="{B3F8AC94-E70F-4BC2-987B-A45A63266002}"/>
              </a:ext>
            </a:extLst>
          </p:cNvPr>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2" y="6191286"/>
            <a:ext cx="781679" cy="700968"/>
          </a:xfrm>
          <a:prstGeom prst="rect">
            <a:avLst/>
          </a:prstGeom>
        </p:spPr>
      </p:pic>
      <p:sp>
        <p:nvSpPr>
          <p:cNvPr id="39" name="Content Placeholder 2">
            <a:extLst>
              <a:ext uri="{FF2B5EF4-FFF2-40B4-BE49-F238E27FC236}">
                <a16:creationId xmlns:a16="http://schemas.microsoft.com/office/drawing/2014/main" id="{AFB2A71E-D285-4908-8284-018090157150}"/>
              </a:ext>
            </a:extLst>
          </p:cNvPr>
          <p:cNvSpPr>
            <a:spLocks noGrp="1"/>
          </p:cNvSpPr>
          <p:nvPr>
            <p:ph idx="13" hasCustomPrompt="1"/>
          </p:nvPr>
        </p:nvSpPr>
        <p:spPr>
          <a:xfrm>
            <a:off x="9042501" y="1628070"/>
            <a:ext cx="2673615" cy="4509222"/>
          </a:xfrm>
        </p:spPr>
        <p:txBody>
          <a:bodyPr anchor="ctr">
            <a:normAutofit/>
          </a:bodyPr>
          <a:lstStyle>
            <a:lvl1pPr marL="0" indent="0" algn="ctr">
              <a:lnSpc>
                <a:spcPct val="150000"/>
              </a:lnSpc>
              <a:buNone/>
              <a:defRPr sz="2400"/>
            </a:lvl1pPr>
            <a:lvl2pPr marL="457200" indent="0" algn="ctr">
              <a:lnSpc>
                <a:spcPct val="150000"/>
              </a:lnSpc>
              <a:buNone/>
              <a:defRPr sz="2000"/>
            </a:lvl2pPr>
            <a:lvl3pPr marL="914400" indent="0" algn="ctr">
              <a:lnSpc>
                <a:spcPct val="150000"/>
              </a:lnSpc>
              <a:buNone/>
              <a:defRPr sz="1800"/>
            </a:lvl3pPr>
            <a:lvl4pPr marL="1371600" indent="0" algn="ctr">
              <a:lnSpc>
                <a:spcPct val="150000"/>
              </a:lnSpc>
              <a:buNone/>
              <a:defRPr sz="1600"/>
            </a:lvl4pPr>
            <a:lvl5pPr marL="1828800" indent="0" algn="ctr">
              <a:lnSpc>
                <a:spcPct val="150000"/>
              </a:lnSpc>
              <a:buNone/>
              <a:defRPr sz="1600"/>
            </a:lvl5pPr>
          </a:lstStyle>
          <a:p>
            <a:pPr lvl="0"/>
            <a:r>
              <a:rPr lang="en-US" dirty="0"/>
              <a:t>Edit Master text styles</a:t>
            </a:r>
          </a:p>
        </p:txBody>
      </p:sp>
    </p:spTree>
    <p:extLst>
      <p:ext uri="{BB962C8B-B14F-4D97-AF65-F5344CB8AC3E}">
        <p14:creationId xmlns:p14="http://schemas.microsoft.com/office/powerpoint/2010/main" val="29584314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172CDC56-14C0-4FEA-A127-C3B912E6BDF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DD32286B-8543-4908-9881-8B7DF40395C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5A466E1-088C-4352-9171-8C6E8E23C8A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94C4D02-BF3E-4B74-B7E9-971D2C94E246}" type="datetimeFigureOut">
              <a:rPr lang="fr-FR" smtClean="0"/>
              <a:t>29/10/2022</a:t>
            </a:fld>
            <a:endParaRPr lang="fr-FR"/>
          </a:p>
        </p:txBody>
      </p:sp>
      <p:sp>
        <p:nvSpPr>
          <p:cNvPr id="5" name="Espace réservé du pied de page 4">
            <a:extLst>
              <a:ext uri="{FF2B5EF4-FFF2-40B4-BE49-F238E27FC236}">
                <a16:creationId xmlns:a16="http://schemas.microsoft.com/office/drawing/2014/main" id="{10A8AADD-D42F-4038-BA11-AB4A54487E1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031D57B6-4776-4FFF-B26F-50489A943B9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ABC77AF-34B6-4E53-96AA-B9DA39A15348}" type="slidenum">
              <a:rPr lang="fr-FR" smtClean="0"/>
              <a:t>‹N°›</a:t>
            </a:fld>
            <a:endParaRPr lang="fr-FR"/>
          </a:p>
        </p:txBody>
      </p:sp>
    </p:spTree>
    <p:extLst>
      <p:ext uri="{BB962C8B-B14F-4D97-AF65-F5344CB8AC3E}">
        <p14:creationId xmlns:p14="http://schemas.microsoft.com/office/powerpoint/2010/main" val="24121227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4.xml"/><Relationship Id="rId4" Type="http://schemas.openxmlformats.org/officeDocument/2006/relationships/image" Target="../media/image9.jpeg"/></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jpeg"/><Relationship Id="rId1" Type="http://schemas.openxmlformats.org/officeDocument/2006/relationships/slideLayout" Target="../slideLayouts/slideLayout4.xml"/></Relationships>
</file>

<file path=ppt/slides/_rels/slide5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5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47C09172-5A10-A548-4922-7BEDBE3FB39C}"/>
              </a:ext>
            </a:extLst>
          </p:cNvPr>
          <p:cNvPicPr>
            <a:picLocks noChangeAspect="1"/>
          </p:cNvPicPr>
          <p:nvPr/>
        </p:nvPicPr>
        <p:blipFill>
          <a:blip r:embed="rId2"/>
          <a:stretch>
            <a:fillRect/>
          </a:stretch>
        </p:blipFill>
        <p:spPr>
          <a:xfrm>
            <a:off x="0" y="61912"/>
            <a:ext cx="12192000" cy="6796088"/>
          </a:xfrm>
          <a:prstGeom prst="rect">
            <a:avLst/>
          </a:prstGeom>
        </p:spPr>
      </p:pic>
    </p:spTree>
    <p:extLst>
      <p:ext uri="{BB962C8B-B14F-4D97-AF65-F5344CB8AC3E}">
        <p14:creationId xmlns:p14="http://schemas.microsoft.com/office/powerpoint/2010/main" val="8352238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AAFDDAB8-AA1C-B87F-FF4B-B122780D11DD}"/>
              </a:ext>
            </a:extLst>
          </p:cNvPr>
          <p:cNvPicPr>
            <a:picLocks noChangeAspect="1"/>
          </p:cNvPicPr>
          <p:nvPr/>
        </p:nvPicPr>
        <p:blipFill>
          <a:blip r:embed="rId2"/>
          <a:stretch>
            <a:fillRect/>
          </a:stretch>
        </p:blipFill>
        <p:spPr>
          <a:xfrm>
            <a:off x="0" y="0"/>
            <a:ext cx="12192000" cy="6857999"/>
          </a:xfrm>
          <a:prstGeom prst="rect">
            <a:avLst/>
          </a:prstGeom>
        </p:spPr>
      </p:pic>
    </p:spTree>
    <p:extLst>
      <p:ext uri="{BB962C8B-B14F-4D97-AF65-F5344CB8AC3E}">
        <p14:creationId xmlns:p14="http://schemas.microsoft.com/office/powerpoint/2010/main" val="30573400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5A6346D0-23A9-46E3-B8C1-E5FA42C4460E}"/>
              </a:ext>
            </a:extLst>
          </p:cNvPr>
          <p:cNvSpPr>
            <a:spLocks noGrp="1"/>
          </p:cNvSpPr>
          <p:nvPr>
            <p:ph idx="1"/>
          </p:nvPr>
        </p:nvSpPr>
        <p:spPr>
          <a:xfrm>
            <a:off x="1293778" y="1708893"/>
            <a:ext cx="8103141" cy="4351338"/>
          </a:xfrm>
          <a:solidFill>
            <a:srgbClr val="FFC000"/>
          </a:solidFill>
        </p:spPr>
        <p:txBody>
          <a:bodyPr>
            <a:normAutofit/>
          </a:bodyPr>
          <a:lstStyle/>
          <a:p>
            <a:pPr marL="0" indent="0" algn="ctr">
              <a:buNone/>
            </a:pPr>
            <a:endParaRPr lang="fr-FR" sz="4000" b="1" i="0" dirty="0">
              <a:effectLst/>
            </a:endParaRPr>
          </a:p>
          <a:p>
            <a:pPr marL="0" indent="0" algn="ctr">
              <a:buNone/>
            </a:pPr>
            <a:r>
              <a:rPr lang="fr-FR" sz="4000" b="1" i="0" dirty="0">
                <a:effectLst/>
              </a:rPr>
              <a:t>I- Introducing the Budget Constraint</a:t>
            </a:r>
          </a:p>
          <a:p>
            <a:pPr marL="0" indent="0" algn="ctr">
              <a:buNone/>
            </a:pPr>
            <a:endParaRPr lang="fr-FR" sz="4000" b="1" i="0" dirty="0">
              <a:effectLst/>
            </a:endParaRPr>
          </a:p>
          <a:p>
            <a:pPr marL="0" indent="0" algn="ctr">
              <a:buNone/>
            </a:pPr>
            <a:r>
              <a:rPr lang="fr-FR" sz="2800" b="1" i="0" dirty="0">
                <a:effectLst/>
              </a:rPr>
              <a:t>	</a:t>
            </a:r>
            <a:r>
              <a:rPr lang="fr-FR" sz="3600" b="1" i="0" dirty="0">
                <a:effectLst/>
              </a:rPr>
              <a:t>I-1-  Trade-</a:t>
            </a:r>
            <a:r>
              <a:rPr lang="fr-FR" sz="3600" b="1" i="0" dirty="0" err="1">
                <a:effectLst/>
              </a:rPr>
              <a:t>offs</a:t>
            </a:r>
            <a:endParaRPr lang="fr-FR" sz="3600" b="1" i="0" dirty="0">
              <a:effectLst/>
            </a:endParaRPr>
          </a:p>
          <a:p>
            <a:pPr marL="0" indent="0" algn="ctr">
              <a:buNone/>
            </a:pPr>
            <a:r>
              <a:rPr lang="en-US" sz="3600" b="1" i="0" dirty="0">
                <a:effectLst/>
              </a:rPr>
              <a:t>	I-2- Budget Curves </a:t>
            </a:r>
          </a:p>
          <a:p>
            <a:pPr marL="0" indent="0" algn="ctr">
              <a:buNone/>
            </a:pPr>
            <a:r>
              <a:rPr lang="en-US" sz="3600" b="1" i="0" dirty="0">
                <a:effectLst/>
              </a:rPr>
              <a:t>	I-3-Indifference Curves</a:t>
            </a:r>
          </a:p>
          <a:p>
            <a:endParaRPr lang="fr-FR" dirty="0"/>
          </a:p>
        </p:txBody>
      </p:sp>
    </p:spTree>
    <p:extLst>
      <p:ext uri="{BB962C8B-B14F-4D97-AF65-F5344CB8AC3E}">
        <p14:creationId xmlns:p14="http://schemas.microsoft.com/office/powerpoint/2010/main" val="21578555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C51EAB4-714E-42CB-BF74-FA326388621C}"/>
              </a:ext>
            </a:extLst>
          </p:cNvPr>
          <p:cNvSpPr>
            <a:spLocks noGrp="1"/>
          </p:cNvSpPr>
          <p:nvPr>
            <p:ph type="title"/>
          </p:nvPr>
        </p:nvSpPr>
        <p:spPr>
          <a:xfrm>
            <a:off x="2419350" y="781049"/>
            <a:ext cx="7362826" cy="447675"/>
          </a:xfrm>
        </p:spPr>
        <p:txBody>
          <a:bodyPr>
            <a:normAutofit fontScale="90000"/>
          </a:bodyPr>
          <a:lstStyle/>
          <a:p>
            <a:r>
              <a:rPr lang="en-US" sz="4000" b="1" dirty="0">
                <a:solidFill>
                  <a:schemeClr val="bg1"/>
                </a:solidFill>
                <a:latin typeface="+mn-lt"/>
              </a:rPr>
              <a:t> </a:t>
            </a:r>
            <a:br>
              <a:rPr lang="en-US" sz="4000" b="1" dirty="0">
                <a:solidFill>
                  <a:schemeClr val="bg1"/>
                </a:solidFill>
                <a:latin typeface="+mn-lt"/>
              </a:rPr>
            </a:br>
            <a:r>
              <a:rPr lang="en-US" sz="4000" b="1" dirty="0">
                <a:solidFill>
                  <a:srgbClr val="FFC000"/>
                </a:solidFill>
                <a:latin typeface="+mn-lt"/>
              </a:rPr>
              <a:t>I- The </a:t>
            </a:r>
            <a:r>
              <a:rPr lang="fr-FR" sz="4000" b="1" i="0" dirty="0">
                <a:solidFill>
                  <a:srgbClr val="FFC000"/>
                </a:solidFill>
                <a:latin typeface="+mn-lt"/>
              </a:rPr>
              <a:t>Budget Constraint</a:t>
            </a:r>
            <a:r>
              <a:rPr lang="en-US" sz="4000" b="1" dirty="0">
                <a:solidFill>
                  <a:srgbClr val="FFC000"/>
                </a:solidFill>
                <a:latin typeface="+mn-lt"/>
              </a:rPr>
              <a:t>                 -1-</a:t>
            </a:r>
            <a:br>
              <a:rPr lang="fr-FR" sz="4400" b="1" i="0" dirty="0">
                <a:solidFill>
                  <a:srgbClr val="FFC000"/>
                </a:solidFill>
                <a:effectLst/>
              </a:rPr>
            </a:br>
            <a:endParaRPr lang="fr-FR" dirty="0">
              <a:solidFill>
                <a:srgbClr val="FFC000"/>
              </a:solidFill>
            </a:endParaRPr>
          </a:p>
        </p:txBody>
      </p:sp>
      <p:sp>
        <p:nvSpPr>
          <p:cNvPr id="3" name="Espace réservé du contenu 2">
            <a:extLst>
              <a:ext uri="{FF2B5EF4-FFF2-40B4-BE49-F238E27FC236}">
                <a16:creationId xmlns:a16="http://schemas.microsoft.com/office/drawing/2014/main" id="{44942867-ACEA-417F-D914-D1A10180A612}"/>
              </a:ext>
            </a:extLst>
          </p:cNvPr>
          <p:cNvSpPr>
            <a:spLocks noGrp="1"/>
          </p:cNvSpPr>
          <p:nvPr>
            <p:ph idx="1"/>
          </p:nvPr>
        </p:nvSpPr>
        <p:spPr>
          <a:xfrm>
            <a:off x="0" y="1590676"/>
            <a:ext cx="9991725" cy="4742030"/>
          </a:xfrm>
        </p:spPr>
        <p:txBody>
          <a:bodyPr>
            <a:normAutofit fontScale="25000" lnSpcReduction="20000"/>
          </a:bodyPr>
          <a:lstStyle/>
          <a:p>
            <a:pPr marL="0" indent="0">
              <a:buNone/>
            </a:pPr>
            <a:r>
              <a:rPr lang="fr-FR" b="1" i="0" dirty="0">
                <a:effectLst/>
              </a:rPr>
              <a:t>	</a:t>
            </a:r>
            <a:r>
              <a:rPr lang="fr-FR" sz="10400" b="1" i="0" dirty="0">
                <a:effectLst/>
              </a:rPr>
              <a:t>I-1-Trade-offs</a:t>
            </a:r>
          </a:p>
          <a:p>
            <a:pPr>
              <a:lnSpc>
                <a:spcPct val="110000"/>
              </a:lnSpc>
            </a:pPr>
            <a:r>
              <a:rPr lang="en-US" sz="8000" b="0" i="0" dirty="0">
                <a:solidFill>
                  <a:srgbClr val="202122"/>
                </a:solidFill>
                <a:effectLst/>
              </a:rPr>
              <a:t> </a:t>
            </a:r>
            <a:r>
              <a:rPr lang="en-US" sz="10400" b="1" dirty="0">
                <a:solidFill>
                  <a:srgbClr val="FF0000"/>
                </a:solidFill>
              </a:rPr>
              <a:t>Trade-off</a:t>
            </a:r>
            <a:r>
              <a:rPr lang="en-US" sz="10400" dirty="0"/>
              <a:t> is a situational decision that involves diminishing or losing one quality, quantity, or property of a set or design in return for gains in other aspects</a:t>
            </a:r>
            <a:r>
              <a:rPr lang="en-US" sz="8000" dirty="0"/>
              <a:t>. </a:t>
            </a:r>
          </a:p>
          <a:p>
            <a:pPr marL="0" indent="0">
              <a:lnSpc>
                <a:spcPct val="110000"/>
              </a:lnSpc>
              <a:buNone/>
            </a:pPr>
            <a:r>
              <a:rPr lang="en-US" sz="8000" dirty="0"/>
              <a:t>		</a:t>
            </a:r>
            <a:r>
              <a:rPr lang="en-US" sz="10400" b="1" dirty="0">
                <a:solidFill>
                  <a:srgbClr val="FF0000"/>
                </a:solidFill>
              </a:rPr>
              <a:t>a</a:t>
            </a:r>
            <a:r>
              <a:rPr lang="en-US" sz="8000" b="1" dirty="0">
                <a:solidFill>
                  <a:srgbClr val="FF0000"/>
                </a:solidFill>
              </a:rPr>
              <a:t> </a:t>
            </a:r>
            <a:r>
              <a:rPr lang="en-US" sz="10400" b="1" dirty="0">
                <a:solidFill>
                  <a:srgbClr val="FF0000"/>
                </a:solidFill>
              </a:rPr>
              <a:t>tradeoff </a:t>
            </a:r>
            <a:r>
              <a:rPr lang="en-US" sz="10400" dirty="0"/>
              <a:t>is where </a:t>
            </a:r>
            <a:r>
              <a:rPr lang="en-US" sz="10400" b="1" dirty="0">
                <a:solidFill>
                  <a:srgbClr val="FF0000"/>
                </a:solidFill>
              </a:rPr>
              <a:t>one thing increases</a:t>
            </a:r>
            <a:r>
              <a:rPr lang="en-US" sz="10400" dirty="0"/>
              <a:t>, and </a:t>
            </a:r>
            <a:r>
              <a:rPr lang="en-US" sz="10400" b="1" dirty="0">
                <a:solidFill>
                  <a:srgbClr val="FF0000"/>
                </a:solidFill>
              </a:rPr>
              <a:t>another must     decrease.</a:t>
            </a:r>
          </a:p>
          <a:p>
            <a:pPr marL="0" indent="0" algn="just">
              <a:buNone/>
            </a:pPr>
            <a:endParaRPr lang="fr-FR" sz="8000" b="1" i="0" dirty="0">
              <a:effectLst/>
            </a:endParaRPr>
          </a:p>
          <a:p>
            <a:pPr algn="just"/>
            <a:r>
              <a:rPr lang="en-US" sz="10400" b="0" i="0" dirty="0">
                <a:effectLst/>
              </a:rPr>
              <a:t>To expand upon this definition further, the business concept of opportunity cost via trade-offs is a central building block in understanding budget constraints. </a:t>
            </a:r>
          </a:p>
          <a:p>
            <a:pPr algn="just"/>
            <a:endParaRPr lang="en-US" sz="10400" b="0" i="0" dirty="0">
              <a:effectLst/>
            </a:endParaRPr>
          </a:p>
          <a:p>
            <a:pPr algn="just"/>
            <a:r>
              <a:rPr lang="en-US" sz="10400" b="0" i="0" dirty="0">
                <a:effectLst/>
              </a:rPr>
              <a:t>An </a:t>
            </a:r>
            <a:r>
              <a:rPr lang="en-US" sz="10400" b="1" i="0" dirty="0">
                <a:solidFill>
                  <a:srgbClr val="FF0000"/>
                </a:solidFill>
                <a:effectLst/>
              </a:rPr>
              <a:t>opportunity cost </a:t>
            </a:r>
            <a:r>
              <a:rPr lang="en-US" sz="10400" b="0" i="0" dirty="0">
                <a:effectLst/>
              </a:rPr>
              <a:t>is defined as the foregone value of the next best alternative in a given action. </a:t>
            </a:r>
            <a:endParaRPr lang="fr-FR" sz="10400" dirty="0"/>
          </a:p>
          <a:p>
            <a:pPr algn="just"/>
            <a:endParaRPr lang="fr-FR" sz="8000" dirty="0"/>
          </a:p>
          <a:p>
            <a:endParaRPr lang="fr-FR" dirty="0"/>
          </a:p>
        </p:txBody>
      </p:sp>
      <p:sp>
        <p:nvSpPr>
          <p:cNvPr id="4" name="Flèche : droite 3">
            <a:extLst>
              <a:ext uri="{FF2B5EF4-FFF2-40B4-BE49-F238E27FC236}">
                <a16:creationId xmlns:a16="http://schemas.microsoft.com/office/drawing/2014/main" id="{7F4C4ADF-F996-CE01-2C69-661DC7777D55}"/>
              </a:ext>
            </a:extLst>
          </p:cNvPr>
          <p:cNvSpPr/>
          <p:nvPr/>
        </p:nvSpPr>
        <p:spPr>
          <a:xfrm>
            <a:off x="476655" y="3099135"/>
            <a:ext cx="978408" cy="484632"/>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5" name="Picture 2" descr="Budget Constraint Definition - Quickonomics">
            <a:extLst>
              <a:ext uri="{FF2B5EF4-FFF2-40B4-BE49-F238E27FC236}">
                <a16:creationId xmlns:a16="http://schemas.microsoft.com/office/drawing/2014/main" id="{F92DD636-02B1-6966-D777-BFF933C5E79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8012987" y="2489194"/>
            <a:ext cx="6025843" cy="1777705"/>
          </a:xfrm>
          <a:prstGeom prst="rect">
            <a:avLst/>
          </a:prstGeom>
          <a:noFill/>
          <a:extLst>
            <a:ext uri="{909E8E84-426E-40DD-AFC4-6F175D3DCCD1}">
              <a14:hiddenFill xmlns:a14="http://schemas.microsoft.com/office/drawing/2010/main">
                <a:solidFill>
                  <a:srgbClr val="FFFFFF"/>
                </a:solidFill>
              </a14:hiddenFill>
            </a:ext>
          </a:extLst>
        </p:spPr>
      </p:pic>
      <p:pic>
        <p:nvPicPr>
          <p:cNvPr id="7" name="Image 6">
            <a:extLst>
              <a:ext uri="{FF2B5EF4-FFF2-40B4-BE49-F238E27FC236}">
                <a16:creationId xmlns:a16="http://schemas.microsoft.com/office/drawing/2014/main" id="{F7AEE612-2597-7855-A3DA-652EEC6846FD}"/>
              </a:ext>
            </a:extLst>
          </p:cNvPr>
          <p:cNvPicPr>
            <a:picLocks noChangeAspect="1"/>
          </p:cNvPicPr>
          <p:nvPr/>
        </p:nvPicPr>
        <p:blipFill>
          <a:blip r:embed="rId4"/>
          <a:stretch>
            <a:fillRect/>
          </a:stretch>
        </p:blipFill>
        <p:spPr>
          <a:xfrm>
            <a:off x="0" y="47625"/>
            <a:ext cx="12192000" cy="6762750"/>
          </a:xfrm>
          <a:prstGeom prst="rect">
            <a:avLst/>
          </a:prstGeom>
        </p:spPr>
      </p:pic>
      <p:sp>
        <p:nvSpPr>
          <p:cNvPr id="8" name="Titre 1">
            <a:extLst>
              <a:ext uri="{FF2B5EF4-FFF2-40B4-BE49-F238E27FC236}">
                <a16:creationId xmlns:a16="http://schemas.microsoft.com/office/drawing/2014/main" id="{E49B36C7-E593-5DDA-F9E8-C573FAED7335}"/>
              </a:ext>
            </a:extLst>
          </p:cNvPr>
          <p:cNvSpPr txBox="1">
            <a:spLocks/>
          </p:cNvSpPr>
          <p:nvPr/>
        </p:nvSpPr>
        <p:spPr>
          <a:xfrm>
            <a:off x="2430496" y="155643"/>
            <a:ext cx="7172326" cy="1398857"/>
          </a:xfrm>
          <a:prstGeom prst="rect">
            <a:avLst/>
          </a:prstGeom>
        </p:spPr>
        <p:txBody>
          <a:bodyPr vert="horz" lIns="91440" tIns="45720" rIns="91440" bIns="45720" rtlCol="0" anchor="ctr">
            <a:normAutofit fontScale="9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br>
              <a:rPr lang="en-US" sz="3600" b="1" dirty="0">
                <a:solidFill>
                  <a:srgbClr val="FFC000"/>
                </a:solidFill>
                <a:latin typeface="+mn-lt"/>
              </a:rPr>
            </a:br>
            <a:r>
              <a:rPr lang="en-US" sz="4000" b="1" dirty="0">
                <a:solidFill>
                  <a:srgbClr val="FFC000"/>
                </a:solidFill>
                <a:latin typeface="+mn-lt"/>
              </a:rPr>
              <a:t>I- The </a:t>
            </a:r>
            <a:r>
              <a:rPr lang="fr-FR" sz="4000" b="1" dirty="0">
                <a:solidFill>
                  <a:srgbClr val="FFC000"/>
                </a:solidFill>
                <a:latin typeface="+mn-lt"/>
              </a:rPr>
              <a:t>Budget </a:t>
            </a:r>
            <a:r>
              <a:rPr lang="fr-FR" sz="4000" b="1" dirty="0" err="1">
                <a:solidFill>
                  <a:srgbClr val="FFC000"/>
                </a:solidFill>
                <a:latin typeface="+mn-lt"/>
              </a:rPr>
              <a:t>Constraint</a:t>
            </a:r>
            <a:r>
              <a:rPr lang="en-US" sz="4000" b="1" dirty="0">
                <a:solidFill>
                  <a:srgbClr val="FFC000"/>
                </a:solidFill>
                <a:latin typeface="+mn-lt"/>
              </a:rPr>
              <a:t>               -1- </a:t>
            </a:r>
            <a:br>
              <a:rPr lang="en-US" b="1" dirty="0"/>
            </a:br>
            <a:endParaRPr lang="fr-FR" dirty="0"/>
          </a:p>
        </p:txBody>
      </p:sp>
      <p:sp>
        <p:nvSpPr>
          <p:cNvPr id="9" name="Espace réservé du contenu 2">
            <a:extLst>
              <a:ext uri="{FF2B5EF4-FFF2-40B4-BE49-F238E27FC236}">
                <a16:creationId xmlns:a16="http://schemas.microsoft.com/office/drawing/2014/main" id="{D03CFCE4-0B99-825A-A5E3-EC856678DC5B}"/>
              </a:ext>
            </a:extLst>
          </p:cNvPr>
          <p:cNvSpPr txBox="1">
            <a:spLocks/>
          </p:cNvSpPr>
          <p:nvPr/>
        </p:nvSpPr>
        <p:spPr>
          <a:xfrm>
            <a:off x="217997" y="1662518"/>
            <a:ext cx="9846394" cy="4486275"/>
          </a:xfrm>
          <a:prstGeom prst="rect">
            <a:avLst/>
          </a:prstGeom>
        </p:spPr>
        <p:txBody>
          <a:bodyPr vert="horz" lIns="91440" tIns="45720" rIns="91440" bIns="45720" rtlCol="0">
            <a:normAutofit fontScale="2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fr-FR" b="1" dirty="0"/>
              <a:t>	</a:t>
            </a:r>
            <a:r>
              <a:rPr lang="fr-FR" sz="10400" b="1" dirty="0"/>
              <a:t>I-1-Trade-offs</a:t>
            </a:r>
          </a:p>
          <a:p>
            <a:pPr algn="just">
              <a:lnSpc>
                <a:spcPct val="110000"/>
              </a:lnSpc>
            </a:pPr>
            <a:r>
              <a:rPr lang="en-US" sz="8000" dirty="0">
                <a:solidFill>
                  <a:srgbClr val="202122"/>
                </a:solidFill>
              </a:rPr>
              <a:t> </a:t>
            </a:r>
            <a:r>
              <a:rPr lang="en-US" sz="10400" b="1" dirty="0">
                <a:solidFill>
                  <a:srgbClr val="FF0000"/>
                </a:solidFill>
                <a:highlight>
                  <a:srgbClr val="FFFF00"/>
                </a:highlight>
              </a:rPr>
              <a:t>Trade-off</a:t>
            </a:r>
            <a:r>
              <a:rPr lang="en-US" sz="10400" dirty="0"/>
              <a:t> is a situational decision that involves diminishing or losing one quality, quantity, or property of a set or design in return for gains in other aspects</a:t>
            </a:r>
            <a:r>
              <a:rPr lang="en-US" sz="8000" dirty="0"/>
              <a:t>. </a:t>
            </a:r>
          </a:p>
          <a:p>
            <a:pPr marL="0" indent="0">
              <a:lnSpc>
                <a:spcPct val="110000"/>
              </a:lnSpc>
              <a:buFont typeface="Arial" panose="020B0604020202020204" pitchFamily="34" charset="0"/>
              <a:buNone/>
            </a:pPr>
            <a:r>
              <a:rPr lang="en-US" sz="8000" dirty="0"/>
              <a:t>		</a:t>
            </a:r>
            <a:r>
              <a:rPr lang="en-US" sz="10400" b="1" dirty="0">
                <a:solidFill>
                  <a:srgbClr val="FF0000"/>
                </a:solidFill>
              </a:rPr>
              <a:t>a</a:t>
            </a:r>
            <a:r>
              <a:rPr lang="en-US" sz="8000" b="1" dirty="0">
                <a:solidFill>
                  <a:srgbClr val="FF0000"/>
                </a:solidFill>
              </a:rPr>
              <a:t> </a:t>
            </a:r>
            <a:r>
              <a:rPr lang="en-US" sz="10400" b="1" dirty="0">
                <a:solidFill>
                  <a:srgbClr val="FF0000"/>
                </a:solidFill>
              </a:rPr>
              <a:t>tradeoff </a:t>
            </a:r>
            <a:r>
              <a:rPr lang="en-US" sz="10400" dirty="0"/>
              <a:t>is where </a:t>
            </a:r>
            <a:r>
              <a:rPr lang="en-US" sz="10400" b="1" dirty="0">
                <a:solidFill>
                  <a:srgbClr val="FF0000"/>
                </a:solidFill>
              </a:rPr>
              <a:t>one thing increases</a:t>
            </a:r>
            <a:r>
              <a:rPr lang="en-US" sz="10400" dirty="0"/>
              <a:t>, and </a:t>
            </a:r>
            <a:r>
              <a:rPr lang="en-US" sz="10400" b="1" dirty="0">
                <a:solidFill>
                  <a:srgbClr val="FF0000"/>
                </a:solidFill>
              </a:rPr>
              <a:t>another must     decrease.</a:t>
            </a:r>
          </a:p>
          <a:p>
            <a:pPr marL="0" indent="0" algn="just">
              <a:buFont typeface="Arial" panose="020B0604020202020204" pitchFamily="34" charset="0"/>
              <a:buNone/>
            </a:pPr>
            <a:endParaRPr lang="fr-FR" sz="8000" b="1" dirty="0"/>
          </a:p>
          <a:p>
            <a:pPr algn="just"/>
            <a:r>
              <a:rPr lang="en-US" sz="10400" dirty="0"/>
              <a:t>To expand upon this definition further, the business concept of </a:t>
            </a:r>
            <a:r>
              <a:rPr lang="en-US" sz="10400" b="1" dirty="0">
                <a:highlight>
                  <a:srgbClr val="00FFFF"/>
                </a:highlight>
              </a:rPr>
              <a:t>opportunity cost </a:t>
            </a:r>
            <a:r>
              <a:rPr lang="en-US" sz="10400" dirty="0"/>
              <a:t>via </a:t>
            </a:r>
            <a:r>
              <a:rPr lang="en-US" sz="10400" b="1" dirty="0">
                <a:highlight>
                  <a:srgbClr val="FFFF00"/>
                </a:highlight>
              </a:rPr>
              <a:t>trade-offs</a:t>
            </a:r>
            <a:r>
              <a:rPr lang="en-US" sz="10400" dirty="0">
                <a:highlight>
                  <a:srgbClr val="FFFF00"/>
                </a:highlight>
              </a:rPr>
              <a:t> </a:t>
            </a:r>
            <a:r>
              <a:rPr lang="en-US" sz="10400" dirty="0"/>
              <a:t>is a central building block in understanding budget constraints. </a:t>
            </a:r>
          </a:p>
          <a:p>
            <a:pPr algn="just"/>
            <a:endParaRPr lang="en-US" sz="10400" dirty="0"/>
          </a:p>
          <a:p>
            <a:pPr algn="just"/>
            <a:r>
              <a:rPr lang="en-US" sz="10400" dirty="0"/>
              <a:t>An </a:t>
            </a:r>
            <a:r>
              <a:rPr lang="en-US" sz="10400" b="1" dirty="0">
                <a:solidFill>
                  <a:srgbClr val="FF0000"/>
                </a:solidFill>
                <a:highlight>
                  <a:srgbClr val="00FFFF"/>
                </a:highlight>
              </a:rPr>
              <a:t>opportunity cost </a:t>
            </a:r>
            <a:r>
              <a:rPr lang="en-US" sz="10400" dirty="0"/>
              <a:t>is defined as the foregone value of the next best alternative in a given action. </a:t>
            </a:r>
            <a:endParaRPr lang="fr-FR" sz="10400" dirty="0"/>
          </a:p>
          <a:p>
            <a:pPr algn="just"/>
            <a:endParaRPr lang="fr-FR" sz="8000" dirty="0"/>
          </a:p>
          <a:p>
            <a:endParaRPr lang="fr-FR" dirty="0"/>
          </a:p>
        </p:txBody>
      </p:sp>
      <p:pic>
        <p:nvPicPr>
          <p:cNvPr id="10" name="Picture 2" descr="Budget Constraint Definition - Quickonomics">
            <a:extLst>
              <a:ext uri="{FF2B5EF4-FFF2-40B4-BE49-F238E27FC236}">
                <a16:creationId xmlns:a16="http://schemas.microsoft.com/office/drawing/2014/main" id="{BFDC8407-E235-FE68-86D5-AE6B62DD95C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8095896" y="2572103"/>
            <a:ext cx="5860026" cy="1777705"/>
          </a:xfrm>
          <a:prstGeom prst="rect">
            <a:avLst/>
          </a:prstGeom>
          <a:noFill/>
          <a:extLst>
            <a:ext uri="{909E8E84-426E-40DD-AFC4-6F175D3DCCD1}">
              <a14:hiddenFill xmlns:a14="http://schemas.microsoft.com/office/drawing/2010/main">
                <a:solidFill>
                  <a:srgbClr val="FFFFFF"/>
                </a:solidFill>
              </a14:hiddenFill>
            </a:ext>
          </a:extLst>
        </p:spPr>
      </p:pic>
      <p:sp>
        <p:nvSpPr>
          <p:cNvPr id="12" name="Flèche : droite 11">
            <a:extLst>
              <a:ext uri="{FF2B5EF4-FFF2-40B4-BE49-F238E27FC236}">
                <a16:creationId xmlns:a16="http://schemas.microsoft.com/office/drawing/2014/main" id="{B644321A-6870-7226-BF0F-94DF97A22657}"/>
              </a:ext>
            </a:extLst>
          </p:cNvPr>
          <p:cNvSpPr/>
          <p:nvPr/>
        </p:nvSpPr>
        <p:spPr>
          <a:xfrm>
            <a:off x="549321" y="3218639"/>
            <a:ext cx="978408" cy="484632"/>
          </a:xfrm>
          <a:prstGeom prst="rightArrow">
            <a:avLst/>
          </a:prstGeom>
          <a:solidFill>
            <a:srgbClr val="0099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5388908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A86C3C0B-D587-4346-AB71-2779F67251EA}"/>
              </a:ext>
            </a:extLst>
          </p:cNvPr>
          <p:cNvSpPr>
            <a:spLocks noGrp="1"/>
          </p:cNvSpPr>
          <p:nvPr>
            <p:ph idx="1"/>
          </p:nvPr>
        </p:nvSpPr>
        <p:spPr>
          <a:xfrm>
            <a:off x="123826" y="1690688"/>
            <a:ext cx="9715500" cy="4486275"/>
          </a:xfrm>
        </p:spPr>
        <p:txBody>
          <a:bodyPr>
            <a:normAutofit/>
          </a:bodyPr>
          <a:lstStyle/>
          <a:p>
            <a:pPr marL="0" indent="0">
              <a:buNone/>
            </a:pPr>
            <a:r>
              <a:rPr lang="en-US" b="1" dirty="0"/>
              <a:t>I-2-</a:t>
            </a:r>
            <a:r>
              <a:rPr lang="en-US" dirty="0"/>
              <a:t> </a:t>
            </a:r>
            <a:r>
              <a:rPr lang="en-US" b="1" i="0" dirty="0">
                <a:effectLst/>
              </a:rPr>
              <a:t>The concept of budget constraint</a:t>
            </a:r>
          </a:p>
          <a:p>
            <a:pPr algn="just"/>
            <a:r>
              <a:rPr lang="en-US" sz="2600" b="0" i="0" dirty="0">
                <a:effectLst/>
              </a:rPr>
              <a:t>The idea is that a given consumer is limited in consumption relative to the amount of capital they possess. </a:t>
            </a:r>
          </a:p>
          <a:p>
            <a:pPr algn="just"/>
            <a:r>
              <a:rPr lang="en-US" sz="2600" b="0" i="0" dirty="0">
                <a:effectLst/>
              </a:rPr>
              <a:t>As a result, consumers analyze the optimal way in which to leverage their purchasing power to maximize their utility and minimize opportunity costs.</a:t>
            </a:r>
          </a:p>
          <a:p>
            <a:pPr algn="just"/>
            <a:r>
              <a:rPr lang="en-US" sz="2600" b="0" i="0" dirty="0">
                <a:solidFill>
                  <a:srgbClr val="373D3F"/>
                </a:solidFill>
                <a:effectLst/>
              </a:rPr>
              <a:t> </a:t>
            </a:r>
            <a:r>
              <a:rPr lang="en-US" sz="2600" b="0" i="0" dirty="0">
                <a:effectLst/>
              </a:rPr>
              <a:t>This is achieved through using</a:t>
            </a:r>
            <a:r>
              <a:rPr lang="en-US" sz="2600" b="0" i="0" dirty="0">
                <a:solidFill>
                  <a:srgbClr val="373D3F"/>
                </a:solidFill>
                <a:effectLst/>
              </a:rPr>
              <a:t> </a:t>
            </a:r>
            <a:r>
              <a:rPr lang="en-US" sz="2600" b="1" i="0" dirty="0">
                <a:solidFill>
                  <a:srgbClr val="FF0000"/>
                </a:solidFill>
                <a:effectLst/>
              </a:rPr>
              <a:t>budget constraints</a:t>
            </a:r>
            <a:r>
              <a:rPr lang="en-US" sz="2600" b="0" i="0" dirty="0">
                <a:solidFill>
                  <a:srgbClr val="373D3F"/>
                </a:solidFill>
                <a:effectLst/>
              </a:rPr>
              <a:t>, </a:t>
            </a:r>
            <a:r>
              <a:rPr lang="en-US" sz="2600" b="0" i="0" dirty="0">
                <a:effectLst/>
              </a:rPr>
              <a:t>which represent the plausible combinations of products and/or services a buyer is capable of purchasing with its capital on hand.</a:t>
            </a:r>
            <a:endParaRPr lang="fr-FR" sz="2600" dirty="0"/>
          </a:p>
        </p:txBody>
      </p:sp>
      <p:pic>
        <p:nvPicPr>
          <p:cNvPr id="4" name="Picture 2" descr="Budget Constraint Definition - Quickonomics">
            <a:extLst>
              <a:ext uri="{FF2B5EF4-FFF2-40B4-BE49-F238E27FC236}">
                <a16:creationId xmlns:a16="http://schemas.microsoft.com/office/drawing/2014/main" id="{20E00A12-4ABB-C1D6-1831-D8D2644417D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8012987" y="2489194"/>
            <a:ext cx="6025843" cy="1777705"/>
          </a:xfrm>
          <a:prstGeom prst="rect">
            <a:avLst/>
          </a:prstGeom>
          <a:noFill/>
          <a:extLst>
            <a:ext uri="{909E8E84-426E-40DD-AFC4-6F175D3DCCD1}">
              <a14:hiddenFill xmlns:a14="http://schemas.microsoft.com/office/drawing/2010/main">
                <a:solidFill>
                  <a:srgbClr val="FFFFFF"/>
                </a:solidFill>
              </a14:hiddenFill>
            </a:ext>
          </a:extLst>
        </p:spPr>
      </p:pic>
      <p:sp>
        <p:nvSpPr>
          <p:cNvPr id="7" name="Titre 1">
            <a:extLst>
              <a:ext uri="{FF2B5EF4-FFF2-40B4-BE49-F238E27FC236}">
                <a16:creationId xmlns:a16="http://schemas.microsoft.com/office/drawing/2014/main" id="{3E885B0E-957A-4353-A983-131097634E82}"/>
              </a:ext>
            </a:extLst>
          </p:cNvPr>
          <p:cNvSpPr>
            <a:spLocks noGrp="1"/>
          </p:cNvSpPr>
          <p:nvPr>
            <p:ph type="title"/>
          </p:nvPr>
        </p:nvSpPr>
        <p:spPr>
          <a:xfrm>
            <a:off x="2472447" y="228938"/>
            <a:ext cx="10515600" cy="1325563"/>
          </a:xfrm>
        </p:spPr>
        <p:txBody>
          <a:bodyPr>
            <a:normAutofit fontScale="90000"/>
          </a:bodyPr>
          <a:lstStyle/>
          <a:p>
            <a:br>
              <a:rPr lang="en-US" sz="3600" b="1" dirty="0">
                <a:solidFill>
                  <a:srgbClr val="FFC000"/>
                </a:solidFill>
                <a:latin typeface="+mn-lt"/>
              </a:rPr>
            </a:br>
            <a:r>
              <a:rPr lang="en-US" sz="4000" b="1" dirty="0">
                <a:solidFill>
                  <a:srgbClr val="FFC000"/>
                </a:solidFill>
                <a:latin typeface="+mn-lt"/>
              </a:rPr>
              <a:t>I- The </a:t>
            </a:r>
            <a:r>
              <a:rPr lang="fr-FR" sz="4000" b="1" dirty="0">
                <a:solidFill>
                  <a:srgbClr val="FFC000"/>
                </a:solidFill>
                <a:latin typeface="+mn-lt"/>
              </a:rPr>
              <a:t>Budget </a:t>
            </a:r>
            <a:r>
              <a:rPr lang="fr-FR" sz="4000" b="1" dirty="0" err="1">
                <a:solidFill>
                  <a:srgbClr val="FFC000"/>
                </a:solidFill>
                <a:latin typeface="+mn-lt"/>
              </a:rPr>
              <a:t>Constraint</a:t>
            </a:r>
            <a:r>
              <a:rPr lang="en-US" sz="4000" b="1" dirty="0">
                <a:solidFill>
                  <a:srgbClr val="FFC000"/>
                </a:solidFill>
                <a:latin typeface="+mn-lt"/>
              </a:rPr>
              <a:t>               -2- </a:t>
            </a:r>
            <a:br>
              <a:rPr lang="en-US" b="1" dirty="0"/>
            </a:br>
            <a:endParaRPr lang="fr-FR" dirty="0"/>
          </a:p>
        </p:txBody>
      </p:sp>
    </p:spTree>
    <p:extLst>
      <p:ext uri="{BB962C8B-B14F-4D97-AF65-F5344CB8AC3E}">
        <p14:creationId xmlns:p14="http://schemas.microsoft.com/office/powerpoint/2010/main" val="4605039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D96A80D-1214-45F6-8547-417CBBB3C904}"/>
              </a:ext>
            </a:extLst>
          </p:cNvPr>
          <p:cNvSpPr>
            <a:spLocks noGrp="1"/>
          </p:cNvSpPr>
          <p:nvPr>
            <p:ph type="title"/>
          </p:nvPr>
        </p:nvSpPr>
        <p:spPr>
          <a:xfrm>
            <a:off x="2433637" y="316429"/>
            <a:ext cx="7324725" cy="1120775"/>
          </a:xfrm>
        </p:spPr>
        <p:txBody>
          <a:bodyPr>
            <a:normAutofit/>
          </a:bodyPr>
          <a:lstStyle/>
          <a:p>
            <a:r>
              <a:rPr lang="en-US" sz="3600" b="1" dirty="0">
                <a:solidFill>
                  <a:srgbClr val="FFC000"/>
                </a:solidFill>
                <a:latin typeface="+mn-lt"/>
              </a:rPr>
              <a:t>I- The </a:t>
            </a:r>
            <a:r>
              <a:rPr lang="fr-FR" sz="3600" b="1" i="0" dirty="0">
                <a:solidFill>
                  <a:srgbClr val="FFC000"/>
                </a:solidFill>
                <a:latin typeface="+mn-lt"/>
              </a:rPr>
              <a:t>Budget Constraint</a:t>
            </a:r>
            <a:r>
              <a:rPr lang="en-US" sz="3600" b="1" dirty="0">
                <a:solidFill>
                  <a:srgbClr val="FFC000"/>
                </a:solidFill>
                <a:latin typeface="+mn-lt"/>
              </a:rPr>
              <a:t>                -3-</a:t>
            </a:r>
            <a:endParaRPr lang="fr-FR" sz="3600" dirty="0">
              <a:solidFill>
                <a:srgbClr val="FFC000"/>
              </a:solidFill>
            </a:endParaRPr>
          </a:p>
        </p:txBody>
      </p:sp>
      <p:sp>
        <p:nvSpPr>
          <p:cNvPr id="3" name="Espace réservé du contenu 2">
            <a:extLst>
              <a:ext uri="{FF2B5EF4-FFF2-40B4-BE49-F238E27FC236}">
                <a16:creationId xmlns:a16="http://schemas.microsoft.com/office/drawing/2014/main" id="{FEB074B3-4FED-4D1D-9CBE-6FD3BC1C33DE}"/>
              </a:ext>
            </a:extLst>
          </p:cNvPr>
          <p:cNvSpPr>
            <a:spLocks noGrp="1"/>
          </p:cNvSpPr>
          <p:nvPr>
            <p:ph idx="1"/>
          </p:nvPr>
        </p:nvSpPr>
        <p:spPr>
          <a:xfrm>
            <a:off x="152400" y="1825624"/>
            <a:ext cx="11887200" cy="4518025"/>
          </a:xfrm>
        </p:spPr>
        <p:txBody>
          <a:bodyPr>
            <a:normAutofit/>
          </a:bodyPr>
          <a:lstStyle/>
          <a:p>
            <a:pPr marL="0" indent="0" algn="l" fontAlgn="base">
              <a:buNone/>
            </a:pPr>
            <a:r>
              <a:rPr lang="en-US" b="1" i="0" dirty="0">
                <a:effectLst/>
              </a:rPr>
              <a:t>	I-3- The </a:t>
            </a:r>
            <a:r>
              <a:rPr lang="en-US" sz="2800" b="1" i="0" dirty="0">
                <a:effectLst/>
              </a:rPr>
              <a:t>Budget line</a:t>
            </a:r>
            <a:endParaRPr lang="en-US" b="0" i="0" dirty="0">
              <a:effectLst/>
            </a:endParaRPr>
          </a:p>
          <a:p>
            <a:pPr algn="just" fontAlgn="base"/>
            <a:r>
              <a:rPr lang="en-US" sz="2600" dirty="0"/>
              <a:t>It indicates the relationship between two goods relative to </a:t>
            </a:r>
          </a:p>
          <a:p>
            <a:pPr marL="0" indent="0" algn="just" fontAlgn="base">
              <a:buNone/>
            </a:pPr>
            <a:r>
              <a:rPr lang="en-US" sz="2600" dirty="0"/>
              <a:t>opportunity costs, which defines the value of each good relative to one</a:t>
            </a:r>
          </a:p>
          <a:p>
            <a:pPr marL="0" indent="0" algn="just" fontAlgn="base">
              <a:buNone/>
            </a:pPr>
            <a:r>
              <a:rPr lang="en-US" sz="2600" dirty="0"/>
              <a:t> another.</a:t>
            </a:r>
          </a:p>
          <a:p>
            <a:pPr marL="0" indent="0" algn="ctr" fontAlgn="base">
              <a:buNone/>
            </a:pPr>
            <a:r>
              <a:rPr lang="en-US" b="0" i="0" dirty="0">
                <a:solidFill>
                  <a:srgbClr val="373D3F"/>
                </a:solidFill>
                <a:effectLst/>
              </a:rPr>
              <a:t> </a:t>
            </a:r>
          </a:p>
        </p:txBody>
      </p:sp>
      <p:sp>
        <p:nvSpPr>
          <p:cNvPr id="5" name="ZoneTexte 4">
            <a:extLst>
              <a:ext uri="{FF2B5EF4-FFF2-40B4-BE49-F238E27FC236}">
                <a16:creationId xmlns:a16="http://schemas.microsoft.com/office/drawing/2014/main" id="{824BF47F-1DC0-4A80-AC48-049F07A8DFA8}"/>
              </a:ext>
            </a:extLst>
          </p:cNvPr>
          <p:cNvSpPr txBox="1"/>
          <p:nvPr/>
        </p:nvSpPr>
        <p:spPr>
          <a:xfrm>
            <a:off x="152400" y="4194513"/>
            <a:ext cx="9772650" cy="1200329"/>
          </a:xfrm>
          <a:prstGeom prst="rect">
            <a:avLst/>
          </a:prstGeom>
          <a:noFill/>
        </p:spPr>
        <p:txBody>
          <a:bodyPr wrap="square">
            <a:spAutoFit/>
          </a:bodyPr>
          <a:lstStyle/>
          <a:p>
            <a:pPr algn="ctr"/>
            <a:r>
              <a:rPr lang="en-US" sz="2400" b="1" i="0" dirty="0">
                <a:solidFill>
                  <a:srgbClr val="FF0000"/>
                </a:solidFill>
                <a:effectLst/>
                <a:highlight>
                  <a:srgbClr val="00FF00"/>
                </a:highlight>
              </a:rPr>
              <a:t>Budget line</a:t>
            </a:r>
            <a:r>
              <a:rPr lang="en-US" sz="2400" b="1" i="0" dirty="0">
                <a:solidFill>
                  <a:srgbClr val="002060"/>
                </a:solidFill>
                <a:effectLst/>
                <a:highlight>
                  <a:srgbClr val="00FF00"/>
                </a:highlight>
              </a:rPr>
              <a:t>: A line curve demonstrates the relationship between two goods relative to opportunity costs, essentially deriving the relative value of each good based on quantity and utility</a:t>
            </a:r>
            <a:r>
              <a:rPr lang="en-US" sz="2400" b="1" i="0" dirty="0">
                <a:solidFill>
                  <a:srgbClr val="002060"/>
                </a:solidFill>
                <a:effectLst/>
                <a:highlight>
                  <a:srgbClr val="008080"/>
                </a:highlight>
              </a:rPr>
              <a:t>. </a:t>
            </a:r>
          </a:p>
        </p:txBody>
      </p:sp>
      <p:pic>
        <p:nvPicPr>
          <p:cNvPr id="6" name="Picture 2" descr="Budget Constraint Definition - Quickonomics">
            <a:extLst>
              <a:ext uri="{FF2B5EF4-FFF2-40B4-BE49-F238E27FC236}">
                <a16:creationId xmlns:a16="http://schemas.microsoft.com/office/drawing/2014/main" id="{80962CF0-616A-CD6D-8CE8-1477AD39DB3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8012987" y="2489194"/>
            <a:ext cx="6025843" cy="17777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236854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D63CAAE7-2A70-D5B0-20F5-02F867B50C67}"/>
              </a:ext>
            </a:extLst>
          </p:cNvPr>
          <p:cNvSpPr>
            <a:spLocks noGrp="1"/>
          </p:cNvSpPr>
          <p:nvPr>
            <p:ph idx="1"/>
          </p:nvPr>
        </p:nvSpPr>
        <p:spPr>
          <a:xfrm>
            <a:off x="809016" y="2550337"/>
            <a:ext cx="3373877" cy="663377"/>
          </a:xfrm>
          <a:solidFill>
            <a:srgbClr val="00FF00"/>
          </a:solidFill>
        </p:spPr>
        <p:txBody>
          <a:bodyPr>
            <a:normAutofit fontScale="85000" lnSpcReduction="20000"/>
          </a:bodyPr>
          <a:lstStyle/>
          <a:p>
            <a:pPr marL="0" indent="0">
              <a:buNone/>
            </a:pPr>
            <a:r>
              <a:rPr lang="en-US" sz="2800" b="1" i="0" dirty="0">
                <a:solidFill>
                  <a:srgbClr val="222222"/>
                </a:solidFill>
                <a:effectLst/>
              </a:rPr>
              <a:t>P</a:t>
            </a:r>
            <a:r>
              <a:rPr lang="en-US" sz="2800" b="1" i="0" baseline="-25000" dirty="0">
                <a:solidFill>
                  <a:srgbClr val="222222"/>
                </a:solidFill>
                <a:effectLst/>
              </a:rPr>
              <a:t>X</a:t>
            </a:r>
            <a:r>
              <a:rPr lang="en-US" sz="2800" b="1" i="0" dirty="0">
                <a:solidFill>
                  <a:srgbClr val="222222"/>
                </a:solidFill>
                <a:effectLst/>
              </a:rPr>
              <a:t> = Price of good X</a:t>
            </a:r>
            <a:br>
              <a:rPr lang="en-US" b="1" i="0" dirty="0">
                <a:solidFill>
                  <a:srgbClr val="222222"/>
                </a:solidFill>
                <a:effectLst/>
              </a:rPr>
            </a:br>
            <a:r>
              <a:rPr lang="en-US" b="1" i="0" dirty="0">
                <a:solidFill>
                  <a:srgbClr val="222222"/>
                </a:solidFill>
                <a:effectLst/>
              </a:rPr>
              <a:t>	</a:t>
            </a:r>
            <a:endParaRPr lang="fr-FR" dirty="0"/>
          </a:p>
        </p:txBody>
      </p:sp>
      <p:sp>
        <p:nvSpPr>
          <p:cNvPr id="5" name="ZoneTexte 4">
            <a:extLst>
              <a:ext uri="{FF2B5EF4-FFF2-40B4-BE49-F238E27FC236}">
                <a16:creationId xmlns:a16="http://schemas.microsoft.com/office/drawing/2014/main" id="{A2C00FD7-D736-E30B-D3D6-C978CD52691D}"/>
              </a:ext>
            </a:extLst>
          </p:cNvPr>
          <p:cNvSpPr txBox="1"/>
          <p:nvPr/>
        </p:nvSpPr>
        <p:spPr>
          <a:xfrm>
            <a:off x="5172682" y="2475050"/>
            <a:ext cx="3684351" cy="738664"/>
          </a:xfrm>
          <a:prstGeom prst="rect">
            <a:avLst/>
          </a:prstGeom>
          <a:solidFill>
            <a:srgbClr val="009900"/>
          </a:solidFill>
        </p:spPr>
        <p:txBody>
          <a:bodyPr wrap="square">
            <a:spAutoFit/>
          </a:bodyPr>
          <a:lstStyle/>
          <a:p>
            <a:pPr marL="0" indent="0">
              <a:buNone/>
            </a:pPr>
            <a:r>
              <a:rPr lang="en-US" sz="2400" b="1" i="0" dirty="0">
                <a:solidFill>
                  <a:srgbClr val="222222"/>
                </a:solidFill>
                <a:effectLst/>
              </a:rPr>
              <a:t>X = Q</a:t>
            </a:r>
            <a:r>
              <a:rPr lang="en-US" sz="2400" b="1" i="0" baseline="-25000" dirty="0">
                <a:solidFill>
                  <a:srgbClr val="222222"/>
                </a:solidFill>
                <a:effectLst/>
              </a:rPr>
              <a:t>X</a:t>
            </a:r>
            <a:r>
              <a:rPr lang="en-US" sz="2400" b="1" i="0" dirty="0">
                <a:solidFill>
                  <a:srgbClr val="222222"/>
                </a:solidFill>
                <a:effectLst/>
              </a:rPr>
              <a:t> = Quantity of good x</a:t>
            </a:r>
            <a:br>
              <a:rPr lang="en-US" sz="2400" b="1" i="0" dirty="0">
                <a:solidFill>
                  <a:srgbClr val="222222"/>
                </a:solidFill>
                <a:effectLst/>
              </a:rPr>
            </a:br>
            <a:r>
              <a:rPr lang="en-US" b="1" i="0" dirty="0">
                <a:solidFill>
                  <a:srgbClr val="222222"/>
                </a:solidFill>
                <a:effectLst/>
              </a:rPr>
              <a:t>			</a:t>
            </a:r>
            <a:endParaRPr lang="fr-FR" dirty="0"/>
          </a:p>
        </p:txBody>
      </p:sp>
      <p:sp>
        <p:nvSpPr>
          <p:cNvPr id="7" name="ZoneTexte 6">
            <a:extLst>
              <a:ext uri="{FF2B5EF4-FFF2-40B4-BE49-F238E27FC236}">
                <a16:creationId xmlns:a16="http://schemas.microsoft.com/office/drawing/2014/main" id="{2631D18B-0EBE-E34C-A71B-36B7B5DB225D}"/>
              </a:ext>
            </a:extLst>
          </p:cNvPr>
          <p:cNvSpPr txBox="1"/>
          <p:nvPr/>
        </p:nvSpPr>
        <p:spPr>
          <a:xfrm>
            <a:off x="974387" y="4081034"/>
            <a:ext cx="3208506" cy="738664"/>
          </a:xfrm>
          <a:prstGeom prst="rect">
            <a:avLst/>
          </a:prstGeom>
          <a:solidFill>
            <a:srgbClr val="FFFF00"/>
          </a:solidFill>
        </p:spPr>
        <p:txBody>
          <a:bodyPr wrap="square">
            <a:spAutoFit/>
          </a:bodyPr>
          <a:lstStyle/>
          <a:p>
            <a:pPr marL="0" indent="0">
              <a:buNone/>
            </a:pPr>
            <a:r>
              <a:rPr lang="en-US" sz="2400" b="1" i="0" dirty="0">
                <a:solidFill>
                  <a:srgbClr val="222222"/>
                </a:solidFill>
                <a:effectLst/>
              </a:rPr>
              <a:t>P</a:t>
            </a:r>
            <a:r>
              <a:rPr lang="en-US" sz="2400" b="1" i="0" baseline="-25000" dirty="0">
                <a:solidFill>
                  <a:srgbClr val="222222"/>
                </a:solidFill>
                <a:effectLst/>
              </a:rPr>
              <a:t>Y</a:t>
            </a:r>
            <a:r>
              <a:rPr lang="en-US" sz="2400" b="1" i="0" dirty="0">
                <a:solidFill>
                  <a:srgbClr val="222222"/>
                </a:solidFill>
                <a:effectLst/>
              </a:rPr>
              <a:t> = Price of good y</a:t>
            </a:r>
            <a:br>
              <a:rPr lang="en-US" b="1" i="0" dirty="0">
                <a:solidFill>
                  <a:srgbClr val="222222"/>
                </a:solidFill>
                <a:effectLst/>
              </a:rPr>
            </a:br>
            <a:r>
              <a:rPr lang="en-US" b="1" i="0" dirty="0">
                <a:solidFill>
                  <a:srgbClr val="222222"/>
                </a:solidFill>
                <a:effectLst/>
              </a:rPr>
              <a:t>			</a:t>
            </a:r>
            <a:endParaRPr lang="fr-FR" dirty="0"/>
          </a:p>
        </p:txBody>
      </p:sp>
      <p:sp>
        <p:nvSpPr>
          <p:cNvPr id="9" name="ZoneTexte 8">
            <a:extLst>
              <a:ext uri="{FF2B5EF4-FFF2-40B4-BE49-F238E27FC236}">
                <a16:creationId xmlns:a16="http://schemas.microsoft.com/office/drawing/2014/main" id="{F58CBAE4-A85F-0DF3-9821-51693E65813A}"/>
              </a:ext>
            </a:extLst>
          </p:cNvPr>
          <p:cNvSpPr txBox="1"/>
          <p:nvPr/>
        </p:nvSpPr>
        <p:spPr>
          <a:xfrm>
            <a:off x="5172682" y="4029165"/>
            <a:ext cx="3815674" cy="738664"/>
          </a:xfrm>
          <a:prstGeom prst="rect">
            <a:avLst/>
          </a:prstGeom>
          <a:solidFill>
            <a:srgbClr val="FFC000"/>
          </a:solidFill>
        </p:spPr>
        <p:txBody>
          <a:bodyPr wrap="square">
            <a:spAutoFit/>
          </a:bodyPr>
          <a:lstStyle/>
          <a:p>
            <a:pPr marL="0" indent="0">
              <a:buNone/>
            </a:pPr>
            <a:r>
              <a:rPr lang="en-US" sz="2400" b="1" i="0" dirty="0">
                <a:solidFill>
                  <a:srgbClr val="222222"/>
                </a:solidFill>
                <a:effectLst/>
              </a:rPr>
              <a:t>Y = Q</a:t>
            </a:r>
            <a:r>
              <a:rPr lang="en-US" sz="2400" b="1" i="0" baseline="-25000" dirty="0">
                <a:solidFill>
                  <a:srgbClr val="222222"/>
                </a:solidFill>
                <a:effectLst/>
              </a:rPr>
              <a:t>Y</a:t>
            </a:r>
            <a:r>
              <a:rPr lang="en-US" sz="2400" b="1" i="0" dirty="0">
                <a:solidFill>
                  <a:srgbClr val="222222"/>
                </a:solidFill>
                <a:effectLst/>
              </a:rPr>
              <a:t> = Quantity of good y</a:t>
            </a:r>
            <a:br>
              <a:rPr lang="en-US" b="1" i="0" dirty="0">
                <a:solidFill>
                  <a:srgbClr val="222222"/>
                </a:solidFill>
                <a:effectLst/>
              </a:rPr>
            </a:br>
            <a:r>
              <a:rPr lang="en-US" b="1" i="0" dirty="0">
                <a:solidFill>
                  <a:srgbClr val="222222"/>
                </a:solidFill>
                <a:effectLst/>
              </a:rPr>
              <a:t>	</a:t>
            </a:r>
            <a:endParaRPr lang="fr-FR" dirty="0"/>
          </a:p>
        </p:txBody>
      </p:sp>
      <p:sp>
        <p:nvSpPr>
          <p:cNvPr id="11" name="ZoneTexte 10">
            <a:extLst>
              <a:ext uri="{FF2B5EF4-FFF2-40B4-BE49-F238E27FC236}">
                <a16:creationId xmlns:a16="http://schemas.microsoft.com/office/drawing/2014/main" id="{FDCAD4AF-EA17-BFD8-172F-1800C32693EC}"/>
              </a:ext>
            </a:extLst>
          </p:cNvPr>
          <p:cNvSpPr txBox="1"/>
          <p:nvPr/>
        </p:nvSpPr>
        <p:spPr>
          <a:xfrm>
            <a:off x="2772383" y="5219650"/>
            <a:ext cx="3657599" cy="830997"/>
          </a:xfrm>
          <a:prstGeom prst="rect">
            <a:avLst/>
          </a:prstGeom>
          <a:solidFill>
            <a:srgbClr val="FF0066"/>
          </a:solidFill>
        </p:spPr>
        <p:txBody>
          <a:bodyPr wrap="square">
            <a:spAutoFit/>
          </a:bodyPr>
          <a:lstStyle/>
          <a:p>
            <a:pPr algn="ctr"/>
            <a:r>
              <a:rPr lang="en-US" sz="2400" b="1" i="0" dirty="0">
                <a:solidFill>
                  <a:srgbClr val="222222"/>
                </a:solidFill>
                <a:effectLst/>
              </a:rPr>
              <a:t>B = Budget </a:t>
            </a:r>
            <a:r>
              <a:rPr lang="en-US" sz="2400" b="1" dirty="0">
                <a:solidFill>
                  <a:srgbClr val="222222"/>
                </a:solidFill>
              </a:rPr>
              <a:t>or </a:t>
            </a:r>
          </a:p>
          <a:p>
            <a:pPr algn="ctr"/>
            <a:r>
              <a:rPr lang="en-US" sz="2400" b="1" i="0" dirty="0">
                <a:solidFill>
                  <a:srgbClr val="222222"/>
                </a:solidFill>
                <a:effectLst/>
              </a:rPr>
              <a:t>I=Income</a:t>
            </a:r>
            <a:endParaRPr lang="fr-FR" sz="2400" dirty="0"/>
          </a:p>
        </p:txBody>
      </p:sp>
      <p:sp>
        <p:nvSpPr>
          <p:cNvPr id="13" name="ZoneTexte 12">
            <a:extLst>
              <a:ext uri="{FF2B5EF4-FFF2-40B4-BE49-F238E27FC236}">
                <a16:creationId xmlns:a16="http://schemas.microsoft.com/office/drawing/2014/main" id="{137798FC-F35C-1FA2-1E5A-7C2997448444}"/>
              </a:ext>
            </a:extLst>
          </p:cNvPr>
          <p:cNvSpPr txBox="1"/>
          <p:nvPr/>
        </p:nvSpPr>
        <p:spPr>
          <a:xfrm>
            <a:off x="645673" y="1756696"/>
            <a:ext cx="7074439" cy="492443"/>
          </a:xfrm>
          <a:prstGeom prst="rect">
            <a:avLst/>
          </a:prstGeom>
          <a:noFill/>
        </p:spPr>
        <p:txBody>
          <a:bodyPr wrap="square">
            <a:spAutoFit/>
          </a:bodyPr>
          <a:lstStyle/>
          <a:p>
            <a:r>
              <a:rPr lang="fr-FR" sz="2600" dirty="0"/>
              <a:t>In the </a:t>
            </a:r>
            <a:r>
              <a:rPr lang="fr-FR" sz="2600" dirty="0" err="1"/>
              <a:t>rest</a:t>
            </a:r>
            <a:r>
              <a:rPr lang="fr-FR" sz="2600" dirty="0"/>
              <a:t> of the course, we Wil consider that:</a:t>
            </a:r>
          </a:p>
        </p:txBody>
      </p:sp>
      <p:sp>
        <p:nvSpPr>
          <p:cNvPr id="14" name="Titre 1">
            <a:extLst>
              <a:ext uri="{FF2B5EF4-FFF2-40B4-BE49-F238E27FC236}">
                <a16:creationId xmlns:a16="http://schemas.microsoft.com/office/drawing/2014/main" id="{6B7FBB49-7025-4CEF-2646-2F68E7CF5853}"/>
              </a:ext>
            </a:extLst>
          </p:cNvPr>
          <p:cNvSpPr>
            <a:spLocks noGrp="1"/>
          </p:cNvSpPr>
          <p:nvPr>
            <p:ph type="title"/>
          </p:nvPr>
        </p:nvSpPr>
        <p:spPr>
          <a:xfrm>
            <a:off x="2375171" y="287305"/>
            <a:ext cx="7333033" cy="1069440"/>
          </a:xfrm>
        </p:spPr>
        <p:txBody>
          <a:bodyPr>
            <a:normAutofit fontScale="90000"/>
          </a:bodyPr>
          <a:lstStyle/>
          <a:p>
            <a:br>
              <a:rPr lang="en-US" sz="3600" b="1" dirty="0">
                <a:solidFill>
                  <a:srgbClr val="FFC000"/>
                </a:solidFill>
                <a:latin typeface="+mn-lt"/>
              </a:rPr>
            </a:br>
            <a:r>
              <a:rPr lang="en-US" sz="4000" b="1" dirty="0">
                <a:solidFill>
                  <a:srgbClr val="FFC000"/>
                </a:solidFill>
                <a:latin typeface="+mn-lt"/>
              </a:rPr>
              <a:t>I- The </a:t>
            </a:r>
            <a:r>
              <a:rPr lang="fr-FR" sz="4000" b="1" dirty="0">
                <a:solidFill>
                  <a:srgbClr val="FFC000"/>
                </a:solidFill>
                <a:latin typeface="+mn-lt"/>
              </a:rPr>
              <a:t>Budget </a:t>
            </a:r>
            <a:r>
              <a:rPr lang="fr-FR" sz="4000" b="1" dirty="0" err="1">
                <a:solidFill>
                  <a:srgbClr val="FFC000"/>
                </a:solidFill>
                <a:latin typeface="+mn-lt"/>
              </a:rPr>
              <a:t>Constraint</a:t>
            </a:r>
            <a:r>
              <a:rPr lang="en-US" sz="4000" b="1" dirty="0">
                <a:solidFill>
                  <a:srgbClr val="FFC000"/>
                </a:solidFill>
                <a:latin typeface="+mn-lt"/>
              </a:rPr>
              <a:t>               -4- </a:t>
            </a:r>
            <a:br>
              <a:rPr lang="en-US" b="1" dirty="0"/>
            </a:br>
            <a:endParaRPr lang="fr-FR" dirty="0"/>
          </a:p>
        </p:txBody>
      </p:sp>
    </p:spTree>
    <p:extLst>
      <p:ext uri="{BB962C8B-B14F-4D97-AF65-F5344CB8AC3E}">
        <p14:creationId xmlns:p14="http://schemas.microsoft.com/office/powerpoint/2010/main" val="20451743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F090C4B-2491-417F-A140-CE865EDB11BF}"/>
              </a:ext>
            </a:extLst>
          </p:cNvPr>
          <p:cNvSpPr>
            <a:spLocks noGrp="1"/>
          </p:cNvSpPr>
          <p:nvPr>
            <p:ph type="title"/>
          </p:nvPr>
        </p:nvSpPr>
        <p:spPr>
          <a:xfrm>
            <a:off x="838200" y="365125"/>
            <a:ext cx="8848725" cy="1325563"/>
          </a:xfrm>
        </p:spPr>
        <p:txBody>
          <a:bodyPr/>
          <a:lstStyle/>
          <a:p>
            <a:endParaRPr lang="fr-FR" dirty="0"/>
          </a:p>
        </p:txBody>
      </p:sp>
      <p:sp>
        <p:nvSpPr>
          <p:cNvPr id="3" name="Espace réservé du contenu 2">
            <a:extLst>
              <a:ext uri="{FF2B5EF4-FFF2-40B4-BE49-F238E27FC236}">
                <a16:creationId xmlns:a16="http://schemas.microsoft.com/office/drawing/2014/main" id="{12367D87-BBDE-4710-98BF-84B552C4A8D9}"/>
              </a:ext>
            </a:extLst>
          </p:cNvPr>
          <p:cNvSpPr>
            <a:spLocks noGrp="1"/>
          </p:cNvSpPr>
          <p:nvPr>
            <p:ph idx="1"/>
          </p:nvPr>
        </p:nvSpPr>
        <p:spPr>
          <a:xfrm>
            <a:off x="209550" y="1520825"/>
            <a:ext cx="9667875" cy="4870450"/>
          </a:xfrm>
        </p:spPr>
        <p:txBody>
          <a:bodyPr/>
          <a:lstStyle/>
          <a:p>
            <a:pPr marL="0" indent="0">
              <a:buNone/>
            </a:pPr>
            <a:endParaRPr lang="fr-FR" dirty="0"/>
          </a:p>
          <a:p>
            <a:pPr lvl="1" algn="ctr"/>
            <a:r>
              <a:rPr lang="en-US" sz="1200" b="0" i="0" dirty="0">
                <a:solidFill>
                  <a:srgbClr val="373D3F"/>
                </a:solidFill>
                <a:effectLst/>
              </a:rPr>
              <a:t>.</a:t>
            </a:r>
            <a:r>
              <a:rPr lang="en-US" sz="1200" b="1" i="0" dirty="0">
                <a:solidFill>
                  <a:srgbClr val="373D3F"/>
                </a:solidFill>
                <a:effectLst/>
              </a:rPr>
              <a:t> </a:t>
            </a:r>
            <a:endParaRPr lang="en-US" sz="1600" b="0" i="0" dirty="0">
              <a:solidFill>
                <a:srgbClr val="373D3F"/>
              </a:solidFill>
              <a:effectLst/>
            </a:endParaRPr>
          </a:p>
          <a:p>
            <a:pPr algn="ctr"/>
            <a:endParaRPr lang="fr-FR" sz="1600" dirty="0"/>
          </a:p>
        </p:txBody>
      </p:sp>
      <p:pic>
        <p:nvPicPr>
          <p:cNvPr id="13" name="Picture 2" descr="Budget line - online presentation">
            <a:extLst>
              <a:ext uri="{FF2B5EF4-FFF2-40B4-BE49-F238E27FC236}">
                <a16:creationId xmlns:a16="http://schemas.microsoft.com/office/drawing/2014/main" id="{ACB8D920-EC7A-40DD-895A-61DBBF4DBD7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774" y="0"/>
            <a:ext cx="12411074" cy="6610350"/>
          </a:xfrm>
          <a:prstGeom prst="rect">
            <a:avLst/>
          </a:prstGeom>
          <a:noFill/>
          <a:extLst>
            <a:ext uri="{909E8E84-426E-40DD-AFC4-6F175D3DCCD1}">
              <a14:hiddenFill xmlns:a14="http://schemas.microsoft.com/office/drawing/2010/main">
                <a:solidFill>
                  <a:srgbClr val="FFFFFF"/>
                </a:solidFill>
              </a14:hiddenFill>
            </a:ext>
          </a:extLst>
        </p:spPr>
      </p:pic>
      <p:sp>
        <p:nvSpPr>
          <p:cNvPr id="16" name="ZoneTexte 15">
            <a:extLst>
              <a:ext uri="{FF2B5EF4-FFF2-40B4-BE49-F238E27FC236}">
                <a16:creationId xmlns:a16="http://schemas.microsoft.com/office/drawing/2014/main" id="{73C6936C-FE90-4E7C-87D5-6BB581306815}"/>
              </a:ext>
            </a:extLst>
          </p:cNvPr>
          <p:cNvSpPr txBox="1"/>
          <p:nvPr/>
        </p:nvSpPr>
        <p:spPr>
          <a:xfrm>
            <a:off x="9525000" y="3302317"/>
            <a:ext cx="3810000" cy="1477328"/>
          </a:xfrm>
          <a:prstGeom prst="rect">
            <a:avLst/>
          </a:prstGeom>
          <a:noFill/>
        </p:spPr>
        <p:txBody>
          <a:bodyPr wrap="square">
            <a:spAutoFit/>
          </a:bodyPr>
          <a:lstStyle/>
          <a:p>
            <a:r>
              <a:rPr lang="en-US" sz="1800" b="1" dirty="0">
                <a:solidFill>
                  <a:srgbClr val="222222"/>
                </a:solidFill>
                <a:effectLst/>
                <a:latin typeface="Nunito Sans" pitchFamily="2" charset="0"/>
                <a:ea typeface="Times New Roman" panose="02020603050405020304" pitchFamily="18" charset="0"/>
              </a:rPr>
              <a:t>P</a:t>
            </a:r>
            <a:r>
              <a:rPr lang="en-US" sz="1200" b="1" baseline="-25000" dirty="0">
                <a:solidFill>
                  <a:srgbClr val="222222"/>
                </a:solidFill>
                <a:effectLst/>
                <a:latin typeface="Nunito Sans" pitchFamily="2" charset="0"/>
                <a:ea typeface="Times New Roman" panose="02020603050405020304" pitchFamily="18" charset="0"/>
              </a:rPr>
              <a:t>X</a:t>
            </a:r>
            <a:r>
              <a:rPr lang="en-US" sz="1800" b="1" dirty="0">
                <a:solidFill>
                  <a:srgbClr val="222222"/>
                </a:solidFill>
                <a:effectLst/>
                <a:latin typeface="Nunito Sans" pitchFamily="2" charset="0"/>
                <a:ea typeface="Times New Roman" panose="02020603050405020304" pitchFamily="18" charset="0"/>
              </a:rPr>
              <a:t> = Price of good X</a:t>
            </a:r>
            <a:br>
              <a:rPr lang="en-US" sz="1800" b="1" dirty="0">
                <a:solidFill>
                  <a:srgbClr val="222222"/>
                </a:solidFill>
                <a:effectLst/>
                <a:latin typeface="Nunito Sans" pitchFamily="2" charset="0"/>
                <a:ea typeface="Times New Roman" panose="02020603050405020304" pitchFamily="18" charset="0"/>
              </a:rPr>
            </a:br>
            <a:r>
              <a:rPr lang="en-US" sz="1800" b="1" dirty="0">
                <a:solidFill>
                  <a:srgbClr val="222222"/>
                </a:solidFill>
                <a:effectLst/>
                <a:latin typeface="Nunito Sans" pitchFamily="2" charset="0"/>
                <a:ea typeface="Times New Roman" panose="02020603050405020304" pitchFamily="18" charset="0"/>
              </a:rPr>
              <a:t>Q</a:t>
            </a:r>
            <a:r>
              <a:rPr lang="en-US" sz="1200" b="1" baseline="-25000" dirty="0">
                <a:solidFill>
                  <a:srgbClr val="222222"/>
                </a:solidFill>
                <a:effectLst/>
                <a:latin typeface="Nunito Sans" pitchFamily="2" charset="0"/>
                <a:ea typeface="Times New Roman" panose="02020603050405020304" pitchFamily="18" charset="0"/>
              </a:rPr>
              <a:t>X</a:t>
            </a:r>
            <a:r>
              <a:rPr lang="en-US" sz="1800" b="1" dirty="0">
                <a:solidFill>
                  <a:srgbClr val="222222"/>
                </a:solidFill>
                <a:effectLst/>
                <a:latin typeface="Nunito Sans" pitchFamily="2" charset="0"/>
                <a:ea typeface="Times New Roman" panose="02020603050405020304" pitchFamily="18" charset="0"/>
              </a:rPr>
              <a:t> = Quantity of good X</a:t>
            </a:r>
            <a:br>
              <a:rPr lang="en-US" sz="1800" b="1" dirty="0">
                <a:solidFill>
                  <a:srgbClr val="222222"/>
                </a:solidFill>
                <a:effectLst/>
                <a:latin typeface="Nunito Sans" pitchFamily="2" charset="0"/>
                <a:ea typeface="Times New Roman" panose="02020603050405020304" pitchFamily="18" charset="0"/>
              </a:rPr>
            </a:br>
            <a:r>
              <a:rPr lang="en-US" sz="1800" b="1" dirty="0">
                <a:solidFill>
                  <a:srgbClr val="222222"/>
                </a:solidFill>
                <a:effectLst/>
                <a:latin typeface="Nunito Sans" pitchFamily="2" charset="0"/>
                <a:ea typeface="Times New Roman" panose="02020603050405020304" pitchFamily="18" charset="0"/>
              </a:rPr>
              <a:t>P</a:t>
            </a:r>
            <a:r>
              <a:rPr lang="en-US" sz="1200" b="1" baseline="-25000" dirty="0">
                <a:solidFill>
                  <a:srgbClr val="222222"/>
                </a:solidFill>
                <a:effectLst/>
                <a:latin typeface="Nunito Sans" pitchFamily="2" charset="0"/>
                <a:ea typeface="Times New Roman" panose="02020603050405020304" pitchFamily="18" charset="0"/>
              </a:rPr>
              <a:t>Y</a:t>
            </a:r>
            <a:r>
              <a:rPr lang="en-US" sz="1800" b="1" dirty="0">
                <a:solidFill>
                  <a:srgbClr val="222222"/>
                </a:solidFill>
                <a:effectLst/>
                <a:latin typeface="Nunito Sans" pitchFamily="2" charset="0"/>
                <a:ea typeface="Times New Roman" panose="02020603050405020304" pitchFamily="18" charset="0"/>
              </a:rPr>
              <a:t> = Price of good Y</a:t>
            </a:r>
            <a:br>
              <a:rPr lang="en-US" sz="1800" b="1" dirty="0">
                <a:solidFill>
                  <a:srgbClr val="222222"/>
                </a:solidFill>
                <a:effectLst/>
                <a:latin typeface="Nunito Sans" pitchFamily="2" charset="0"/>
                <a:ea typeface="Times New Roman" panose="02020603050405020304" pitchFamily="18" charset="0"/>
              </a:rPr>
            </a:br>
            <a:r>
              <a:rPr lang="en-US" sz="1800" b="1" dirty="0">
                <a:solidFill>
                  <a:srgbClr val="222222"/>
                </a:solidFill>
                <a:effectLst/>
                <a:latin typeface="Nunito Sans" pitchFamily="2" charset="0"/>
                <a:ea typeface="Times New Roman" panose="02020603050405020304" pitchFamily="18" charset="0"/>
              </a:rPr>
              <a:t>Q</a:t>
            </a:r>
            <a:r>
              <a:rPr lang="en-US" sz="1200" b="1" baseline="-25000" dirty="0">
                <a:solidFill>
                  <a:srgbClr val="222222"/>
                </a:solidFill>
                <a:effectLst/>
                <a:latin typeface="Nunito Sans" pitchFamily="2" charset="0"/>
                <a:ea typeface="Times New Roman" panose="02020603050405020304" pitchFamily="18" charset="0"/>
              </a:rPr>
              <a:t>Y</a:t>
            </a:r>
            <a:r>
              <a:rPr lang="en-US" sz="1800" b="1" dirty="0">
                <a:solidFill>
                  <a:srgbClr val="222222"/>
                </a:solidFill>
                <a:effectLst/>
                <a:latin typeface="Nunito Sans" pitchFamily="2" charset="0"/>
                <a:ea typeface="Times New Roman" panose="02020603050405020304" pitchFamily="18" charset="0"/>
              </a:rPr>
              <a:t> = Quantity of good Y</a:t>
            </a:r>
            <a:br>
              <a:rPr lang="en-US" sz="1800" b="1" dirty="0">
                <a:solidFill>
                  <a:srgbClr val="222222"/>
                </a:solidFill>
                <a:effectLst/>
                <a:latin typeface="Nunito Sans" pitchFamily="2" charset="0"/>
                <a:ea typeface="Times New Roman" panose="02020603050405020304" pitchFamily="18" charset="0"/>
              </a:rPr>
            </a:br>
            <a:r>
              <a:rPr lang="en-US" sz="1800" b="1" dirty="0">
                <a:solidFill>
                  <a:srgbClr val="222222"/>
                </a:solidFill>
                <a:effectLst/>
                <a:latin typeface="Nunito Sans" pitchFamily="2" charset="0"/>
                <a:ea typeface="Times New Roman" panose="02020603050405020304" pitchFamily="18" charset="0"/>
              </a:rPr>
              <a:t>B   = Budget</a:t>
            </a:r>
            <a:endParaRPr lang="fr-FR" sz="1600" b="1"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1581094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D1AAA06F-811C-3F1F-7636-274C6F82486D}"/>
              </a:ext>
            </a:extLst>
          </p:cNvPr>
          <p:cNvSpPr>
            <a:spLocks noGrp="1"/>
          </p:cNvSpPr>
          <p:nvPr>
            <p:ph idx="1"/>
          </p:nvPr>
        </p:nvSpPr>
        <p:spPr>
          <a:xfrm>
            <a:off x="225358" y="1776987"/>
            <a:ext cx="9677399" cy="4351338"/>
          </a:xfrm>
        </p:spPr>
        <p:txBody>
          <a:bodyPr>
            <a:normAutofit fontScale="92500" lnSpcReduction="10000"/>
          </a:bodyPr>
          <a:lstStyle/>
          <a:p>
            <a:pPr marL="0" indent="0">
              <a:buNone/>
            </a:pPr>
            <a:r>
              <a:rPr lang="en-US" b="1" dirty="0"/>
              <a:t>I-4-</a:t>
            </a:r>
            <a:r>
              <a:rPr lang="en-US" dirty="0"/>
              <a:t> </a:t>
            </a:r>
            <a:r>
              <a:rPr lang="en-US" b="1" i="0" dirty="0">
                <a:effectLst/>
              </a:rPr>
              <a:t>The concept of </a:t>
            </a:r>
            <a:r>
              <a:rPr lang="en-US" b="1" dirty="0"/>
              <a:t>the B</a:t>
            </a:r>
            <a:r>
              <a:rPr lang="en-US" b="1" i="0" dirty="0">
                <a:effectLst/>
              </a:rPr>
              <a:t>udget Set or the Feasible Set</a:t>
            </a:r>
          </a:p>
          <a:p>
            <a:pPr algn="just">
              <a:lnSpc>
                <a:spcPct val="100000"/>
              </a:lnSpc>
            </a:pPr>
            <a:r>
              <a:rPr lang="en-US" sz="2600" dirty="0"/>
              <a:t>Suppose that a consumer has a fixed amount of money to spend, M. There are two goods X and Y, with associated prices </a:t>
            </a:r>
            <a:r>
              <a:rPr lang="en-US" sz="2400" b="1" i="0" dirty="0">
                <a:solidFill>
                  <a:srgbClr val="222222"/>
                </a:solidFill>
                <a:effectLst/>
              </a:rPr>
              <a:t> P</a:t>
            </a:r>
            <a:r>
              <a:rPr lang="en-US" sz="2400" b="1" i="0" baseline="-25000" dirty="0">
                <a:solidFill>
                  <a:srgbClr val="222222"/>
                </a:solidFill>
                <a:effectLst/>
              </a:rPr>
              <a:t>X </a:t>
            </a:r>
            <a:r>
              <a:rPr lang="en-US" sz="2600" dirty="0"/>
              <a:t> and </a:t>
            </a:r>
            <a:r>
              <a:rPr lang="en-US" sz="2400" b="1" i="0" dirty="0">
                <a:solidFill>
                  <a:srgbClr val="222222"/>
                </a:solidFill>
                <a:effectLst/>
              </a:rPr>
              <a:t> P</a:t>
            </a:r>
            <a:r>
              <a:rPr lang="en-US" sz="2400" b="1" i="0" baseline="-25000" dirty="0">
                <a:solidFill>
                  <a:srgbClr val="222222"/>
                </a:solidFill>
                <a:effectLst/>
              </a:rPr>
              <a:t>Y</a:t>
            </a:r>
            <a:r>
              <a:rPr lang="en-US" sz="2600" dirty="0"/>
              <a:t>. </a:t>
            </a:r>
          </a:p>
          <a:p>
            <a:pPr algn="just">
              <a:lnSpc>
                <a:spcPct val="100000"/>
              </a:lnSpc>
            </a:pPr>
            <a:r>
              <a:rPr lang="en-US" sz="2600" dirty="0"/>
              <a:t>The </a:t>
            </a:r>
            <a:r>
              <a:rPr lang="en-US" sz="2600" b="1" dirty="0">
                <a:solidFill>
                  <a:srgbClr val="FF0000"/>
                </a:solidFill>
              </a:rPr>
              <a:t>feasible choices </a:t>
            </a:r>
            <a:r>
              <a:rPr lang="en-US" sz="2600" dirty="0"/>
              <a:t>that the consumer can make satisfy:</a:t>
            </a:r>
          </a:p>
          <a:p>
            <a:pPr marL="0" indent="0" algn="just">
              <a:lnSpc>
                <a:spcPct val="100000"/>
              </a:lnSpc>
              <a:buNone/>
            </a:pPr>
            <a:r>
              <a:rPr lang="en-US" sz="2600" dirty="0"/>
              <a:t> </a:t>
            </a:r>
            <a:r>
              <a:rPr lang="en-US" sz="2800" b="1" i="0" dirty="0">
                <a:solidFill>
                  <a:srgbClr val="222222"/>
                </a:solidFill>
                <a:effectLst/>
              </a:rPr>
              <a:t> </a:t>
            </a:r>
            <a:r>
              <a:rPr lang="en-US" sz="2800" b="1" i="0" dirty="0">
                <a:solidFill>
                  <a:srgbClr val="FF0000"/>
                </a:solidFill>
                <a:effectLst/>
              </a:rPr>
              <a:t>P</a:t>
            </a:r>
            <a:r>
              <a:rPr lang="en-US" sz="2800" b="1" i="0" baseline="-25000" dirty="0">
                <a:solidFill>
                  <a:srgbClr val="FF0000"/>
                </a:solidFill>
                <a:effectLst/>
              </a:rPr>
              <a:t>X</a:t>
            </a:r>
            <a:r>
              <a:rPr lang="en-US" sz="2800" b="1" i="0" dirty="0">
                <a:solidFill>
                  <a:srgbClr val="FF0000"/>
                </a:solidFill>
                <a:effectLst/>
              </a:rPr>
              <a:t>X + P</a:t>
            </a:r>
            <a:r>
              <a:rPr lang="en-US" sz="2800" b="1" i="0" baseline="-25000" dirty="0">
                <a:solidFill>
                  <a:srgbClr val="FF0000"/>
                </a:solidFill>
                <a:effectLst/>
              </a:rPr>
              <a:t>Y</a:t>
            </a:r>
            <a:r>
              <a:rPr lang="en-US" sz="2800" b="1" i="0" dirty="0">
                <a:solidFill>
                  <a:srgbClr val="FF0000"/>
                </a:solidFill>
                <a:effectLst/>
              </a:rPr>
              <a:t>Y ≤ B</a:t>
            </a:r>
          </a:p>
          <a:p>
            <a:pPr algn="just">
              <a:lnSpc>
                <a:spcPct val="100000"/>
              </a:lnSpc>
            </a:pPr>
            <a:r>
              <a:rPr lang="en-US" sz="2600" dirty="0"/>
              <a:t>In addition, we will focus on consumption and rule out negative consumption, so x ≥ 0 and y ≥ 0. </a:t>
            </a:r>
          </a:p>
          <a:p>
            <a:pPr algn="just">
              <a:lnSpc>
                <a:spcPct val="100000"/>
              </a:lnSpc>
            </a:pPr>
            <a:r>
              <a:rPr lang="en-US" sz="2600" dirty="0"/>
              <a:t>This gives a </a:t>
            </a:r>
            <a:r>
              <a:rPr lang="en-US" sz="2600" b="1" dirty="0">
                <a:solidFill>
                  <a:srgbClr val="FF0000"/>
                </a:solidFill>
                <a:highlight>
                  <a:srgbClr val="FFFF00"/>
                </a:highlight>
              </a:rPr>
              <a:t>Budget Set </a:t>
            </a:r>
            <a:r>
              <a:rPr lang="en-US" sz="2600" dirty="0"/>
              <a:t>or </a:t>
            </a:r>
            <a:r>
              <a:rPr lang="en-US" sz="2600" b="1" dirty="0">
                <a:solidFill>
                  <a:srgbClr val="FF0000"/>
                </a:solidFill>
                <a:highlight>
                  <a:srgbClr val="FFFF00"/>
                </a:highlight>
              </a:rPr>
              <a:t>Feasible Set</a:t>
            </a:r>
            <a:r>
              <a:rPr lang="en-US" sz="2600" dirty="0"/>
              <a:t>, as illustrated in the figure in the next slide.</a:t>
            </a:r>
          </a:p>
          <a:p>
            <a:pPr marL="0" indent="0" algn="ctr">
              <a:lnSpc>
                <a:spcPct val="100000"/>
              </a:lnSpc>
              <a:buNone/>
            </a:pPr>
            <a:r>
              <a:rPr lang="en-US" sz="2600" b="1" dirty="0">
                <a:solidFill>
                  <a:srgbClr val="FF0000"/>
                </a:solidFill>
                <a:highlight>
                  <a:srgbClr val="FFFF00"/>
                </a:highlight>
              </a:rPr>
              <a:t>The Budget Set </a:t>
            </a:r>
            <a:r>
              <a:rPr lang="en-US" sz="2600" b="1" dirty="0">
                <a:highlight>
                  <a:srgbClr val="FFFF00"/>
                </a:highlight>
              </a:rPr>
              <a:t>is the set of goods a consumer can afford to purchase</a:t>
            </a:r>
            <a:r>
              <a:rPr lang="en-US" sz="2600" dirty="0">
                <a:highlight>
                  <a:srgbClr val="FFFF00"/>
                </a:highlight>
              </a:rPr>
              <a:t>.</a:t>
            </a:r>
            <a:endParaRPr lang="fr-FR" sz="2600" dirty="0">
              <a:highlight>
                <a:srgbClr val="FFFF00"/>
              </a:highlight>
            </a:endParaRPr>
          </a:p>
        </p:txBody>
      </p:sp>
      <p:sp>
        <p:nvSpPr>
          <p:cNvPr id="4" name="Titre 1">
            <a:extLst>
              <a:ext uri="{FF2B5EF4-FFF2-40B4-BE49-F238E27FC236}">
                <a16:creationId xmlns:a16="http://schemas.microsoft.com/office/drawing/2014/main" id="{229B3F2A-3A57-0239-B893-8A39872E6B80}"/>
              </a:ext>
            </a:extLst>
          </p:cNvPr>
          <p:cNvSpPr>
            <a:spLocks noGrp="1"/>
          </p:cNvSpPr>
          <p:nvPr>
            <p:ph type="title"/>
          </p:nvPr>
        </p:nvSpPr>
        <p:spPr>
          <a:xfrm>
            <a:off x="2355715" y="277577"/>
            <a:ext cx="10515600" cy="1325563"/>
          </a:xfrm>
        </p:spPr>
        <p:txBody>
          <a:bodyPr>
            <a:normAutofit fontScale="90000"/>
          </a:bodyPr>
          <a:lstStyle/>
          <a:p>
            <a:br>
              <a:rPr lang="en-US" sz="3600" b="1" dirty="0">
                <a:solidFill>
                  <a:srgbClr val="FFC000"/>
                </a:solidFill>
                <a:latin typeface="+mn-lt"/>
              </a:rPr>
            </a:br>
            <a:r>
              <a:rPr lang="en-US" sz="4000" b="1" dirty="0">
                <a:solidFill>
                  <a:srgbClr val="FFC000"/>
                </a:solidFill>
                <a:latin typeface="+mn-lt"/>
              </a:rPr>
              <a:t>I- The </a:t>
            </a:r>
            <a:r>
              <a:rPr lang="fr-FR" sz="4000" b="1" dirty="0">
                <a:solidFill>
                  <a:srgbClr val="FFC000"/>
                </a:solidFill>
                <a:latin typeface="+mn-lt"/>
              </a:rPr>
              <a:t>Budget </a:t>
            </a:r>
            <a:r>
              <a:rPr lang="fr-FR" sz="4000" b="1" dirty="0" err="1">
                <a:solidFill>
                  <a:srgbClr val="FFC000"/>
                </a:solidFill>
                <a:latin typeface="+mn-lt"/>
              </a:rPr>
              <a:t>Constraint</a:t>
            </a:r>
            <a:r>
              <a:rPr lang="en-US" sz="4000" b="1" dirty="0">
                <a:solidFill>
                  <a:srgbClr val="FFC000"/>
                </a:solidFill>
                <a:latin typeface="+mn-lt"/>
              </a:rPr>
              <a:t>               -6- </a:t>
            </a:r>
            <a:br>
              <a:rPr lang="en-US" b="1" dirty="0"/>
            </a:br>
            <a:endParaRPr lang="fr-FR" dirty="0"/>
          </a:p>
        </p:txBody>
      </p:sp>
    </p:spTree>
    <p:extLst>
      <p:ext uri="{BB962C8B-B14F-4D97-AF65-F5344CB8AC3E}">
        <p14:creationId xmlns:p14="http://schemas.microsoft.com/office/powerpoint/2010/main" val="31676104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339781AF-3320-4477-B1F2-F62B48A70DFC}"/>
              </a:ext>
            </a:extLst>
          </p:cNvPr>
          <p:cNvSpPr>
            <a:spLocks noGrp="1"/>
          </p:cNvSpPr>
          <p:nvPr>
            <p:ph idx="1"/>
          </p:nvPr>
        </p:nvSpPr>
        <p:spPr>
          <a:xfrm>
            <a:off x="0" y="1619250"/>
            <a:ext cx="7336478" cy="4724399"/>
          </a:xfrm>
        </p:spPr>
        <p:txBody>
          <a:bodyPr>
            <a:normAutofit/>
          </a:bodyPr>
          <a:lstStyle/>
          <a:p>
            <a:pPr marL="0" indent="0" algn="just">
              <a:buNone/>
            </a:pPr>
            <a:r>
              <a:rPr lang="en-US" b="1" i="0" dirty="0">
                <a:effectLst/>
              </a:rPr>
              <a:t>	</a:t>
            </a:r>
            <a:r>
              <a:rPr lang="en-US" i="0" dirty="0">
                <a:effectLst/>
              </a:rPr>
              <a:t>A</a:t>
            </a:r>
            <a:r>
              <a:rPr lang="en-US" b="1" i="0" dirty="0">
                <a:effectLst/>
              </a:rPr>
              <a:t> </a:t>
            </a:r>
            <a:r>
              <a:rPr lang="en-US" sz="2600" b="1" i="0" dirty="0">
                <a:solidFill>
                  <a:srgbClr val="FF0000"/>
                </a:solidFill>
                <a:effectLst/>
              </a:rPr>
              <a:t>Budget Set </a:t>
            </a:r>
            <a:r>
              <a:rPr lang="en-US" sz="2600" b="0" i="0" dirty="0">
                <a:solidFill>
                  <a:srgbClr val="222222"/>
                </a:solidFill>
                <a:effectLst/>
              </a:rPr>
              <a:t>implies the set of all the possible combinations of two goods that the consumer can afford or buy, which his/her income, at the existing market prices.</a:t>
            </a:r>
          </a:p>
          <a:p>
            <a:pPr marL="0" indent="0" algn="just">
              <a:buNone/>
            </a:pPr>
            <a:r>
              <a:rPr lang="en-US" sz="2600" b="0" i="0" dirty="0">
                <a:solidFill>
                  <a:srgbClr val="222222"/>
                </a:solidFill>
                <a:effectLst/>
              </a:rPr>
              <a:t> Basically, it contains </a:t>
            </a:r>
            <a:r>
              <a:rPr lang="en-US" sz="2600" b="1" i="0" dirty="0">
                <a:solidFill>
                  <a:srgbClr val="222222"/>
                </a:solidFill>
                <a:effectLst/>
              </a:rPr>
              <a:t>all those combinations </a:t>
            </a:r>
            <a:r>
              <a:rPr lang="en-US" sz="2600" b="0" i="0" dirty="0">
                <a:solidFill>
                  <a:srgbClr val="222222"/>
                </a:solidFill>
                <a:effectLst/>
              </a:rPr>
              <a:t>in the positive quadrant, </a:t>
            </a:r>
            <a:r>
              <a:rPr lang="en-US" sz="2600" b="1" i="0" dirty="0">
                <a:solidFill>
                  <a:srgbClr val="222222"/>
                </a:solidFill>
                <a:effectLst/>
              </a:rPr>
              <a:t>fall under </a:t>
            </a:r>
            <a:r>
              <a:rPr lang="en-US" sz="2600" b="0" i="0" dirty="0">
                <a:solidFill>
                  <a:srgbClr val="222222"/>
                </a:solidFill>
                <a:effectLst/>
              </a:rPr>
              <a:t>or </a:t>
            </a:r>
            <a:r>
              <a:rPr lang="en-US" sz="2600" b="1" i="0" dirty="0">
                <a:solidFill>
                  <a:srgbClr val="222222"/>
                </a:solidFill>
                <a:effectLst/>
              </a:rPr>
              <a:t>on the budget line</a:t>
            </a:r>
            <a:r>
              <a:rPr lang="en-US" sz="2600" b="0" i="0" dirty="0">
                <a:solidFill>
                  <a:srgbClr val="222222"/>
                </a:solidFill>
                <a:effectLst/>
              </a:rPr>
              <a:t>. It can be expressed as:</a:t>
            </a:r>
          </a:p>
          <a:p>
            <a:pPr marL="0" indent="0" algn="ctr">
              <a:buNone/>
            </a:pPr>
            <a:r>
              <a:rPr lang="en-US" sz="3100" b="1" i="0" dirty="0">
                <a:solidFill>
                  <a:srgbClr val="FF0000"/>
                </a:solidFill>
                <a:effectLst/>
                <a:highlight>
                  <a:srgbClr val="FFFF00"/>
                </a:highlight>
              </a:rPr>
              <a:t>P</a:t>
            </a:r>
            <a:r>
              <a:rPr lang="en-US" sz="3100" b="1" i="0" baseline="-25000" dirty="0">
                <a:solidFill>
                  <a:srgbClr val="FF0000"/>
                </a:solidFill>
                <a:effectLst/>
                <a:highlight>
                  <a:srgbClr val="FFFF00"/>
                </a:highlight>
              </a:rPr>
              <a:t>X</a:t>
            </a:r>
            <a:r>
              <a:rPr lang="en-US" sz="3100" b="1" i="0" dirty="0">
                <a:solidFill>
                  <a:srgbClr val="FF0000"/>
                </a:solidFill>
                <a:effectLst/>
                <a:highlight>
                  <a:srgbClr val="FFFF00"/>
                </a:highlight>
              </a:rPr>
              <a:t>Q</a:t>
            </a:r>
            <a:r>
              <a:rPr lang="en-US" sz="3100" b="1" i="0" baseline="-25000" dirty="0">
                <a:solidFill>
                  <a:srgbClr val="FF0000"/>
                </a:solidFill>
                <a:effectLst/>
                <a:highlight>
                  <a:srgbClr val="FFFF00"/>
                </a:highlight>
              </a:rPr>
              <a:t>X</a:t>
            </a:r>
            <a:r>
              <a:rPr lang="en-US" sz="3100" b="1" i="0" dirty="0">
                <a:solidFill>
                  <a:srgbClr val="FF0000"/>
                </a:solidFill>
                <a:effectLst/>
                <a:highlight>
                  <a:srgbClr val="FFFF00"/>
                </a:highlight>
              </a:rPr>
              <a:t> + P</a:t>
            </a:r>
            <a:r>
              <a:rPr lang="en-US" sz="3100" b="1" i="0" baseline="-25000" dirty="0">
                <a:solidFill>
                  <a:srgbClr val="FF0000"/>
                </a:solidFill>
                <a:effectLst/>
                <a:highlight>
                  <a:srgbClr val="FFFF00"/>
                </a:highlight>
              </a:rPr>
              <a:t>Y</a:t>
            </a:r>
            <a:r>
              <a:rPr lang="en-US" sz="3100" b="1" i="0" dirty="0">
                <a:solidFill>
                  <a:srgbClr val="FF0000"/>
                </a:solidFill>
                <a:effectLst/>
                <a:highlight>
                  <a:srgbClr val="FFFF00"/>
                </a:highlight>
              </a:rPr>
              <a:t>Q</a:t>
            </a:r>
            <a:r>
              <a:rPr lang="en-US" sz="3100" b="1" i="0" baseline="-25000" dirty="0">
                <a:solidFill>
                  <a:srgbClr val="FF0000"/>
                </a:solidFill>
                <a:effectLst/>
                <a:highlight>
                  <a:srgbClr val="FFFF00"/>
                </a:highlight>
              </a:rPr>
              <a:t>Y</a:t>
            </a:r>
            <a:r>
              <a:rPr lang="en-US" sz="3100" b="1" i="0" dirty="0">
                <a:solidFill>
                  <a:srgbClr val="FF0000"/>
                </a:solidFill>
                <a:effectLst/>
                <a:highlight>
                  <a:srgbClr val="FFFF00"/>
                </a:highlight>
              </a:rPr>
              <a:t> ≤ B</a:t>
            </a:r>
          </a:p>
          <a:p>
            <a:pPr algn="l"/>
            <a:r>
              <a:rPr lang="en-US" b="0" i="0" dirty="0">
                <a:solidFill>
                  <a:srgbClr val="222222"/>
                </a:solidFill>
                <a:effectLst/>
              </a:rPr>
              <a:t>Where,</a:t>
            </a:r>
          </a:p>
          <a:p>
            <a:pPr marL="0" indent="0" algn="l">
              <a:buNone/>
            </a:pPr>
            <a:endParaRPr lang="en-US" b="0" i="0" dirty="0">
              <a:solidFill>
                <a:srgbClr val="222222"/>
              </a:solidFill>
              <a:effectLst/>
            </a:endParaRPr>
          </a:p>
        </p:txBody>
      </p:sp>
      <p:pic>
        <p:nvPicPr>
          <p:cNvPr id="1026" name="Picture 2" descr="Econ302: Budget Set, Solutions">
            <a:extLst>
              <a:ext uri="{FF2B5EF4-FFF2-40B4-BE49-F238E27FC236}">
                <a16:creationId xmlns:a16="http://schemas.microsoft.com/office/drawing/2014/main" id="{65064B95-14CC-BBA8-C9CB-A966DA951C1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57226" y="1342417"/>
            <a:ext cx="4234774" cy="5515583"/>
          </a:xfrm>
          <a:prstGeom prst="rect">
            <a:avLst/>
          </a:prstGeom>
          <a:noFill/>
          <a:extLst>
            <a:ext uri="{909E8E84-426E-40DD-AFC4-6F175D3DCCD1}">
              <a14:hiddenFill xmlns:a14="http://schemas.microsoft.com/office/drawing/2010/main">
                <a:solidFill>
                  <a:srgbClr val="FFFFFF"/>
                </a:solidFill>
              </a14:hiddenFill>
            </a:ext>
          </a:extLst>
        </p:spPr>
      </p:pic>
      <p:sp>
        <p:nvSpPr>
          <p:cNvPr id="6" name="Titre 1">
            <a:extLst>
              <a:ext uri="{FF2B5EF4-FFF2-40B4-BE49-F238E27FC236}">
                <a16:creationId xmlns:a16="http://schemas.microsoft.com/office/drawing/2014/main" id="{270789AD-AD5C-EB96-2FC4-273548BD272C}"/>
              </a:ext>
            </a:extLst>
          </p:cNvPr>
          <p:cNvSpPr>
            <a:spLocks noGrp="1"/>
          </p:cNvSpPr>
          <p:nvPr>
            <p:ph type="title"/>
          </p:nvPr>
        </p:nvSpPr>
        <p:spPr>
          <a:xfrm>
            <a:off x="2433536" y="180300"/>
            <a:ext cx="7245485" cy="1325563"/>
          </a:xfrm>
        </p:spPr>
        <p:txBody>
          <a:bodyPr>
            <a:normAutofit fontScale="90000"/>
          </a:bodyPr>
          <a:lstStyle/>
          <a:p>
            <a:br>
              <a:rPr lang="en-US" sz="3600" b="1" dirty="0">
                <a:solidFill>
                  <a:srgbClr val="FFC000"/>
                </a:solidFill>
                <a:latin typeface="+mn-lt"/>
              </a:rPr>
            </a:br>
            <a:r>
              <a:rPr lang="en-US" sz="4000" b="1" dirty="0">
                <a:solidFill>
                  <a:srgbClr val="FFC000"/>
                </a:solidFill>
                <a:latin typeface="+mn-lt"/>
              </a:rPr>
              <a:t>I- The </a:t>
            </a:r>
            <a:r>
              <a:rPr lang="fr-FR" sz="4000" b="1" dirty="0">
                <a:solidFill>
                  <a:srgbClr val="FFC000"/>
                </a:solidFill>
                <a:latin typeface="+mn-lt"/>
              </a:rPr>
              <a:t>Budget </a:t>
            </a:r>
            <a:r>
              <a:rPr lang="fr-FR" sz="4000" b="1" dirty="0" err="1">
                <a:solidFill>
                  <a:srgbClr val="FFC000"/>
                </a:solidFill>
                <a:latin typeface="+mn-lt"/>
              </a:rPr>
              <a:t>Constraint</a:t>
            </a:r>
            <a:r>
              <a:rPr lang="en-US" sz="4000" b="1" dirty="0">
                <a:solidFill>
                  <a:srgbClr val="FFC000"/>
                </a:solidFill>
                <a:latin typeface="+mn-lt"/>
              </a:rPr>
              <a:t>               -7- </a:t>
            </a:r>
            <a:br>
              <a:rPr lang="en-US" b="1" dirty="0"/>
            </a:br>
            <a:endParaRPr lang="fr-FR" dirty="0"/>
          </a:p>
        </p:txBody>
      </p:sp>
      <p:pic>
        <p:nvPicPr>
          <p:cNvPr id="12" name="Image 11">
            <a:extLst>
              <a:ext uri="{FF2B5EF4-FFF2-40B4-BE49-F238E27FC236}">
                <a16:creationId xmlns:a16="http://schemas.microsoft.com/office/drawing/2014/main" id="{8EE2E5BF-37F9-FD81-CDB2-7D01FEF084B6}"/>
              </a:ext>
            </a:extLst>
          </p:cNvPr>
          <p:cNvPicPr>
            <a:picLocks noChangeAspect="1"/>
          </p:cNvPicPr>
          <p:nvPr/>
        </p:nvPicPr>
        <p:blipFill>
          <a:blip r:embed="rId3"/>
          <a:stretch>
            <a:fillRect/>
          </a:stretch>
        </p:blipFill>
        <p:spPr>
          <a:xfrm>
            <a:off x="1381328" y="4941651"/>
            <a:ext cx="6789905" cy="1877438"/>
          </a:xfrm>
          <a:prstGeom prst="rect">
            <a:avLst/>
          </a:prstGeom>
        </p:spPr>
      </p:pic>
    </p:spTree>
    <p:extLst>
      <p:ext uri="{BB962C8B-B14F-4D97-AF65-F5344CB8AC3E}">
        <p14:creationId xmlns:p14="http://schemas.microsoft.com/office/powerpoint/2010/main" val="34890995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Espace réservé du contenu 5">
            <a:extLst>
              <a:ext uri="{FF2B5EF4-FFF2-40B4-BE49-F238E27FC236}">
                <a16:creationId xmlns:a16="http://schemas.microsoft.com/office/drawing/2014/main" id="{8A2C9B53-A7EB-40CA-B1C9-73245DFAC718}"/>
              </a:ext>
            </a:extLst>
          </p:cNvPr>
          <p:cNvPicPr>
            <a:picLocks noGrp="1" noChangeAspect="1"/>
          </p:cNvPicPr>
          <p:nvPr>
            <p:ph sz="half" idx="2"/>
          </p:nvPr>
        </p:nvPicPr>
        <p:blipFill>
          <a:blip r:embed="rId2"/>
          <a:stretch>
            <a:fillRect/>
          </a:stretch>
        </p:blipFill>
        <p:spPr>
          <a:xfrm>
            <a:off x="0" y="1566153"/>
            <a:ext cx="5577190" cy="5291847"/>
          </a:xfrm>
          <a:prstGeom prst="rect">
            <a:avLst/>
          </a:prstGeom>
        </p:spPr>
      </p:pic>
      <p:sp>
        <p:nvSpPr>
          <p:cNvPr id="12" name="ZoneTexte 11">
            <a:extLst>
              <a:ext uri="{FF2B5EF4-FFF2-40B4-BE49-F238E27FC236}">
                <a16:creationId xmlns:a16="http://schemas.microsoft.com/office/drawing/2014/main" id="{4AAE4CEF-6072-4431-BF46-FB0CDD93A50E}"/>
              </a:ext>
            </a:extLst>
          </p:cNvPr>
          <p:cNvSpPr txBox="1"/>
          <p:nvPr/>
        </p:nvSpPr>
        <p:spPr>
          <a:xfrm>
            <a:off x="5577191" y="1350144"/>
            <a:ext cx="4413116" cy="4893647"/>
          </a:xfrm>
          <a:prstGeom prst="rect">
            <a:avLst/>
          </a:prstGeom>
          <a:noFill/>
        </p:spPr>
        <p:txBody>
          <a:bodyPr wrap="square">
            <a:spAutoFit/>
          </a:bodyPr>
          <a:lstStyle/>
          <a:p>
            <a:pPr algn="ctr"/>
            <a:r>
              <a:rPr lang="en-US" sz="2600" b="1" i="0" dirty="0">
                <a:solidFill>
                  <a:srgbClr val="222222"/>
                </a:solidFill>
                <a:effectLst/>
                <a:highlight>
                  <a:srgbClr val="00FF00"/>
                </a:highlight>
              </a:rPr>
              <a:t>Conclusion</a:t>
            </a:r>
          </a:p>
          <a:p>
            <a:pPr algn="just"/>
            <a:r>
              <a:rPr lang="en-US" sz="2600" b="0" i="0" dirty="0">
                <a:solidFill>
                  <a:srgbClr val="222222"/>
                </a:solidFill>
                <a:effectLst/>
              </a:rPr>
              <a:t>Basically, </a:t>
            </a:r>
            <a:r>
              <a:rPr lang="en-US" sz="2600" b="1" i="0" dirty="0">
                <a:solidFill>
                  <a:srgbClr val="FF0066"/>
                </a:solidFill>
                <a:effectLst/>
              </a:rPr>
              <a:t>Budget Line</a:t>
            </a:r>
            <a:r>
              <a:rPr lang="en-US" sz="2600" b="0" i="0" dirty="0">
                <a:solidFill>
                  <a:srgbClr val="222222"/>
                </a:solidFill>
                <a:effectLst/>
              </a:rPr>
              <a:t> shows the price ratio between two goods, i.e. </a:t>
            </a:r>
          </a:p>
          <a:p>
            <a:pPr algn="just"/>
            <a:r>
              <a:rPr lang="en-US" sz="2600" b="0" i="0" dirty="0">
                <a:solidFill>
                  <a:srgbClr val="222222"/>
                </a:solidFill>
                <a:effectLst/>
              </a:rPr>
              <a:t>X and Y or the rate at which one commodity can be exchanged for the other, where the prices of the two goods are given.</a:t>
            </a:r>
          </a:p>
          <a:p>
            <a:pPr algn="just"/>
            <a:r>
              <a:rPr lang="en-US" sz="2600" b="1" dirty="0">
                <a:solidFill>
                  <a:srgbClr val="FF0066"/>
                </a:solidFill>
              </a:rPr>
              <a:t>Budget line </a:t>
            </a:r>
            <a:r>
              <a:rPr lang="en-US" sz="2600" b="0" i="0" dirty="0">
                <a:solidFill>
                  <a:srgbClr val="222222"/>
                </a:solidFill>
                <a:effectLst/>
              </a:rPr>
              <a:t>depends on the consumer’s income and price of the commodities.</a:t>
            </a:r>
          </a:p>
        </p:txBody>
      </p:sp>
      <p:pic>
        <p:nvPicPr>
          <p:cNvPr id="3" name="Picture 2" descr="Budget Constraint Definition - Quickonomics">
            <a:extLst>
              <a:ext uri="{FF2B5EF4-FFF2-40B4-BE49-F238E27FC236}">
                <a16:creationId xmlns:a16="http://schemas.microsoft.com/office/drawing/2014/main" id="{3F1BF01C-6383-DA6E-3C41-F9F352AC076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8036902" y="2513109"/>
            <a:ext cx="5978013" cy="1777705"/>
          </a:xfrm>
          <a:prstGeom prst="rect">
            <a:avLst/>
          </a:prstGeom>
          <a:noFill/>
          <a:extLst>
            <a:ext uri="{909E8E84-426E-40DD-AFC4-6F175D3DCCD1}">
              <a14:hiddenFill xmlns:a14="http://schemas.microsoft.com/office/drawing/2010/main">
                <a:solidFill>
                  <a:srgbClr val="FFFFFF"/>
                </a:solidFill>
              </a14:hiddenFill>
            </a:ext>
          </a:extLst>
        </p:spPr>
      </p:pic>
      <p:sp>
        <p:nvSpPr>
          <p:cNvPr id="2" name="Titre 1">
            <a:extLst>
              <a:ext uri="{FF2B5EF4-FFF2-40B4-BE49-F238E27FC236}">
                <a16:creationId xmlns:a16="http://schemas.microsoft.com/office/drawing/2014/main" id="{E57A7D73-A556-5EC0-D193-97EDC172EA13}"/>
              </a:ext>
            </a:extLst>
          </p:cNvPr>
          <p:cNvSpPr>
            <a:spLocks noGrp="1"/>
          </p:cNvSpPr>
          <p:nvPr>
            <p:ph type="title"/>
          </p:nvPr>
        </p:nvSpPr>
        <p:spPr>
          <a:xfrm>
            <a:off x="2433637" y="316429"/>
            <a:ext cx="7324725" cy="1120775"/>
          </a:xfrm>
        </p:spPr>
        <p:txBody>
          <a:bodyPr>
            <a:normAutofit/>
          </a:bodyPr>
          <a:lstStyle/>
          <a:p>
            <a:r>
              <a:rPr lang="en-US" sz="3600" b="1" dirty="0">
                <a:solidFill>
                  <a:srgbClr val="FFC000"/>
                </a:solidFill>
                <a:latin typeface="+mn-lt"/>
              </a:rPr>
              <a:t>I- The </a:t>
            </a:r>
            <a:r>
              <a:rPr lang="fr-FR" sz="3600" b="1" i="0" dirty="0">
                <a:solidFill>
                  <a:srgbClr val="FFC000"/>
                </a:solidFill>
                <a:latin typeface="+mn-lt"/>
              </a:rPr>
              <a:t>Budget </a:t>
            </a:r>
            <a:r>
              <a:rPr lang="fr-FR" sz="3600" b="1" i="0" dirty="0" err="1">
                <a:solidFill>
                  <a:srgbClr val="FFC000"/>
                </a:solidFill>
                <a:latin typeface="+mn-lt"/>
              </a:rPr>
              <a:t>Constraint</a:t>
            </a:r>
            <a:r>
              <a:rPr lang="en-US" sz="3600" b="1" dirty="0">
                <a:solidFill>
                  <a:srgbClr val="FFC000"/>
                </a:solidFill>
                <a:latin typeface="+mn-lt"/>
              </a:rPr>
              <a:t>                -8-</a:t>
            </a:r>
            <a:endParaRPr lang="fr-FR" sz="3600" dirty="0">
              <a:solidFill>
                <a:srgbClr val="FFC000"/>
              </a:solidFill>
            </a:endParaRPr>
          </a:p>
        </p:txBody>
      </p:sp>
    </p:spTree>
    <p:extLst>
      <p:ext uri="{BB962C8B-B14F-4D97-AF65-F5344CB8AC3E}">
        <p14:creationId xmlns:p14="http://schemas.microsoft.com/office/powerpoint/2010/main" val="30087721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a:extLst>
              <a:ext uri="{FF2B5EF4-FFF2-40B4-BE49-F238E27FC236}">
                <a16:creationId xmlns:a16="http://schemas.microsoft.com/office/drawing/2014/main" id="{063CDABF-5381-3E8A-1F4E-EB064C66AC78}"/>
              </a:ext>
            </a:extLst>
          </p:cNvPr>
          <p:cNvSpPr>
            <a:spLocks noGrp="1"/>
          </p:cNvSpPr>
          <p:nvPr>
            <p:ph type="title"/>
          </p:nvPr>
        </p:nvSpPr>
        <p:spPr>
          <a:xfrm>
            <a:off x="552246" y="1495797"/>
            <a:ext cx="8963025" cy="949325"/>
          </a:xfrm>
        </p:spPr>
        <p:txBody>
          <a:bodyPr>
            <a:normAutofit/>
          </a:bodyPr>
          <a:lstStyle/>
          <a:p>
            <a:pPr marL="0" indent="0">
              <a:buNone/>
            </a:pPr>
            <a:r>
              <a:rPr lang="en-US" sz="2400" b="1" i="0" u="sng" dirty="0">
                <a:effectLst/>
                <a:latin typeface="+mn-lt"/>
              </a:rPr>
              <a:t>Exercise:</a:t>
            </a:r>
            <a:r>
              <a:rPr lang="en-US" sz="2400" b="1" i="0" dirty="0">
                <a:effectLst/>
                <a:latin typeface="+mn-lt"/>
              </a:rPr>
              <a:t> </a:t>
            </a:r>
            <a:br>
              <a:rPr lang="en-US" sz="2400" b="1" i="0" dirty="0">
                <a:effectLst/>
                <a:latin typeface="+mn-lt"/>
              </a:rPr>
            </a:br>
            <a:r>
              <a:rPr lang="en-US" sz="2400" b="1" i="0" dirty="0">
                <a:solidFill>
                  <a:srgbClr val="FF0000"/>
                </a:solidFill>
                <a:effectLst/>
                <a:highlight>
                  <a:srgbClr val="00FF00"/>
                </a:highlight>
                <a:latin typeface="+mn-lt"/>
              </a:rPr>
              <a:t>The Budget line </a:t>
            </a:r>
            <a:r>
              <a:rPr lang="en-US" sz="2400" b="1" i="0" dirty="0">
                <a:effectLst/>
                <a:highlight>
                  <a:srgbClr val="00FF00"/>
                </a:highlight>
                <a:latin typeface="+mn-lt"/>
              </a:rPr>
              <a:t>and </a:t>
            </a:r>
            <a:r>
              <a:rPr lang="en-US" sz="2400" b="1" i="0" dirty="0">
                <a:solidFill>
                  <a:srgbClr val="FF0000"/>
                </a:solidFill>
                <a:effectLst/>
                <a:highlight>
                  <a:srgbClr val="00FF00"/>
                </a:highlight>
                <a:latin typeface="+mn-lt"/>
              </a:rPr>
              <a:t>The Budget Set</a:t>
            </a:r>
          </a:p>
        </p:txBody>
      </p:sp>
      <p:sp>
        <p:nvSpPr>
          <p:cNvPr id="6" name="ZoneTexte 5">
            <a:extLst>
              <a:ext uri="{FF2B5EF4-FFF2-40B4-BE49-F238E27FC236}">
                <a16:creationId xmlns:a16="http://schemas.microsoft.com/office/drawing/2014/main" id="{F54B073A-B34C-BCEE-B911-5E240C0EB3BA}"/>
              </a:ext>
            </a:extLst>
          </p:cNvPr>
          <p:cNvSpPr txBox="1"/>
          <p:nvPr/>
        </p:nvSpPr>
        <p:spPr>
          <a:xfrm>
            <a:off x="277237" y="2401346"/>
            <a:ext cx="5818763" cy="2092881"/>
          </a:xfrm>
          <a:prstGeom prst="rect">
            <a:avLst/>
          </a:prstGeom>
          <a:noFill/>
        </p:spPr>
        <p:txBody>
          <a:bodyPr wrap="square">
            <a:spAutoFit/>
          </a:bodyPr>
          <a:lstStyle/>
          <a:p>
            <a:pPr marL="0" indent="0">
              <a:buNone/>
            </a:pPr>
            <a:r>
              <a:rPr lang="en-US" sz="2600" b="0" i="0" dirty="0">
                <a:solidFill>
                  <a:srgbClr val="222222"/>
                </a:solidFill>
                <a:effectLst/>
                <a:cs typeface="Calibri" panose="020F0502020204030204" pitchFamily="34" charset="0"/>
              </a:rPr>
              <a:t>The table represented below highlights the bundles of  clothes </a:t>
            </a:r>
          </a:p>
          <a:p>
            <a:pPr marL="0" indent="0">
              <a:buNone/>
            </a:pPr>
            <a:r>
              <a:rPr lang="en-US" sz="2600" b="0" i="0" dirty="0">
                <a:solidFill>
                  <a:srgbClr val="222222"/>
                </a:solidFill>
                <a:effectLst/>
                <a:cs typeface="Calibri" panose="020F0502020204030204" pitchFamily="34" charset="0"/>
              </a:rPr>
              <a:t>(</a:t>
            </a:r>
            <a:r>
              <a:rPr lang="en-US" sz="2600" b="1" i="0" dirty="0" err="1">
                <a:solidFill>
                  <a:srgbClr val="222222"/>
                </a:solidFill>
                <a:effectLst/>
              </a:rPr>
              <a:t>P</a:t>
            </a:r>
            <a:r>
              <a:rPr lang="en-US" sz="2600" b="1" i="0" baseline="-25000" dirty="0" err="1">
                <a:solidFill>
                  <a:srgbClr val="222222"/>
                </a:solidFill>
                <a:effectLst/>
              </a:rPr>
              <a:t>x</a:t>
            </a:r>
            <a:r>
              <a:rPr lang="en-US" sz="2600" b="1" i="0" baseline="-25000" dirty="0">
                <a:solidFill>
                  <a:srgbClr val="222222"/>
                </a:solidFill>
                <a:effectLst/>
              </a:rPr>
              <a:t> =</a:t>
            </a:r>
            <a:r>
              <a:rPr lang="en-US" sz="2600" b="0" i="0" dirty="0">
                <a:solidFill>
                  <a:srgbClr val="222222"/>
                </a:solidFill>
                <a:effectLst/>
                <a:cs typeface="Calibri" panose="020F0502020204030204" pitchFamily="34" charset="0"/>
              </a:rPr>
              <a:t>$ 200)  and shoes </a:t>
            </a:r>
            <a:r>
              <a:rPr lang="en-US" sz="2600" dirty="0">
                <a:solidFill>
                  <a:srgbClr val="222222"/>
                </a:solidFill>
                <a:cs typeface="Calibri" panose="020F0502020204030204" pitchFamily="34" charset="0"/>
              </a:rPr>
              <a:t>(</a:t>
            </a:r>
            <a:r>
              <a:rPr lang="en-US" sz="2600" b="1" i="0" dirty="0" err="1">
                <a:solidFill>
                  <a:srgbClr val="222222"/>
                </a:solidFill>
                <a:effectLst/>
              </a:rPr>
              <a:t>P</a:t>
            </a:r>
            <a:r>
              <a:rPr lang="en-US" sz="2600" b="1" i="0" baseline="-25000" dirty="0" err="1">
                <a:solidFill>
                  <a:srgbClr val="222222"/>
                </a:solidFill>
                <a:effectLst/>
              </a:rPr>
              <a:t>y</a:t>
            </a:r>
            <a:r>
              <a:rPr lang="en-US" sz="2600" b="1" i="0" baseline="-25000" dirty="0">
                <a:solidFill>
                  <a:srgbClr val="222222"/>
                </a:solidFill>
                <a:effectLst/>
              </a:rPr>
              <a:t> =</a:t>
            </a:r>
            <a:r>
              <a:rPr lang="en-US" sz="2600" b="0" i="0" dirty="0">
                <a:solidFill>
                  <a:srgbClr val="222222"/>
                </a:solidFill>
                <a:effectLst/>
                <a:cs typeface="Calibri" panose="020F0502020204030204" pitchFamily="34" charset="0"/>
              </a:rPr>
              <a:t>$100) </a:t>
            </a:r>
            <a:endParaRPr lang="en-US" sz="2600" dirty="0">
              <a:solidFill>
                <a:srgbClr val="222222"/>
              </a:solidFill>
              <a:cs typeface="Calibri" panose="020F0502020204030204" pitchFamily="34" charset="0"/>
            </a:endParaRPr>
          </a:p>
          <a:p>
            <a:pPr marL="0" indent="0">
              <a:buNone/>
            </a:pPr>
            <a:r>
              <a:rPr lang="en-US" sz="2600" b="0" i="0" dirty="0">
                <a:solidFill>
                  <a:srgbClr val="222222"/>
                </a:solidFill>
                <a:effectLst/>
                <a:cs typeface="Calibri" panose="020F0502020204030204" pitchFamily="34" charset="0"/>
              </a:rPr>
              <a:t>a consumer can buy, spending his income ( budget), </a:t>
            </a:r>
            <a:r>
              <a:rPr lang="en-US" sz="2600" b="0" i="0" dirty="0" err="1">
                <a:solidFill>
                  <a:srgbClr val="222222"/>
                </a:solidFill>
                <a:effectLst/>
                <a:cs typeface="Calibri" panose="020F0502020204030204" pitchFamily="34" charset="0"/>
              </a:rPr>
              <a:t>i.e</a:t>
            </a:r>
            <a:r>
              <a:rPr lang="en-US" sz="2600" b="0" i="0" dirty="0">
                <a:solidFill>
                  <a:srgbClr val="222222"/>
                </a:solidFill>
                <a:effectLst/>
                <a:cs typeface="Calibri" panose="020F0502020204030204" pitchFamily="34" charset="0"/>
              </a:rPr>
              <a:t> $ 1000.</a:t>
            </a:r>
          </a:p>
        </p:txBody>
      </p:sp>
      <p:pic>
        <p:nvPicPr>
          <p:cNvPr id="7" name="Espace réservé du contenu 4">
            <a:extLst>
              <a:ext uri="{FF2B5EF4-FFF2-40B4-BE49-F238E27FC236}">
                <a16:creationId xmlns:a16="http://schemas.microsoft.com/office/drawing/2014/main" id="{02AA016E-0530-5078-893A-EC455E919A82}"/>
              </a:ext>
            </a:extLst>
          </p:cNvPr>
          <p:cNvPicPr>
            <a:picLocks noGrp="1" noChangeAspect="1"/>
          </p:cNvPicPr>
          <p:nvPr>
            <p:ph sz="half" idx="1"/>
          </p:nvPr>
        </p:nvPicPr>
        <p:blipFill>
          <a:blip r:embed="rId2"/>
          <a:stretch>
            <a:fillRect/>
          </a:stretch>
        </p:blipFill>
        <p:spPr>
          <a:xfrm>
            <a:off x="5992238" y="1303506"/>
            <a:ext cx="3921258" cy="5554493"/>
          </a:xfrm>
          <a:prstGeom prst="rect">
            <a:avLst/>
          </a:prstGeom>
        </p:spPr>
      </p:pic>
      <p:pic>
        <p:nvPicPr>
          <p:cNvPr id="8" name="Image 7">
            <a:extLst>
              <a:ext uri="{FF2B5EF4-FFF2-40B4-BE49-F238E27FC236}">
                <a16:creationId xmlns:a16="http://schemas.microsoft.com/office/drawing/2014/main" id="{58D2DFB0-92C3-AB3B-5275-FA1934075C5C}"/>
              </a:ext>
            </a:extLst>
          </p:cNvPr>
          <p:cNvPicPr>
            <a:picLocks noChangeAspect="1"/>
          </p:cNvPicPr>
          <p:nvPr/>
        </p:nvPicPr>
        <p:blipFill>
          <a:blip r:embed="rId3"/>
          <a:stretch>
            <a:fillRect/>
          </a:stretch>
        </p:blipFill>
        <p:spPr>
          <a:xfrm>
            <a:off x="10049300" y="86812"/>
            <a:ext cx="2071992" cy="1314450"/>
          </a:xfrm>
          <a:prstGeom prst="rect">
            <a:avLst/>
          </a:prstGeom>
        </p:spPr>
      </p:pic>
      <p:sp>
        <p:nvSpPr>
          <p:cNvPr id="9" name="ZoneTexte 8">
            <a:extLst>
              <a:ext uri="{FF2B5EF4-FFF2-40B4-BE49-F238E27FC236}">
                <a16:creationId xmlns:a16="http://schemas.microsoft.com/office/drawing/2014/main" id="{819DFB79-07AC-3F4A-6FD0-9BC3F52F0D80}"/>
              </a:ext>
            </a:extLst>
          </p:cNvPr>
          <p:cNvSpPr txBox="1"/>
          <p:nvPr/>
        </p:nvSpPr>
        <p:spPr>
          <a:xfrm>
            <a:off x="347457" y="4636713"/>
            <a:ext cx="5748543" cy="1292662"/>
          </a:xfrm>
          <a:prstGeom prst="rect">
            <a:avLst/>
          </a:prstGeom>
          <a:noFill/>
        </p:spPr>
        <p:txBody>
          <a:bodyPr wrap="square">
            <a:spAutoFit/>
          </a:bodyPr>
          <a:lstStyle/>
          <a:p>
            <a:r>
              <a:rPr lang="en-US" sz="2600" i="0" dirty="0">
                <a:solidFill>
                  <a:srgbClr val="222222"/>
                </a:solidFill>
                <a:effectLst/>
              </a:rPr>
              <a:t>Now let’s take a look at the graph representing  Budget Line and Budget Set:</a:t>
            </a:r>
            <a:endParaRPr lang="fr-FR" sz="2600" dirty="0"/>
          </a:p>
        </p:txBody>
      </p:sp>
      <p:pic>
        <p:nvPicPr>
          <p:cNvPr id="20482" name="Picture 2" descr="Budget Constraint Definition - Quickonomics">
            <a:extLst>
              <a:ext uri="{FF2B5EF4-FFF2-40B4-BE49-F238E27FC236}">
                <a16:creationId xmlns:a16="http://schemas.microsoft.com/office/drawing/2014/main" id="{E8C7A08E-3EE6-8CDF-4E55-146CA49FFC9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8671085" y="3147291"/>
            <a:ext cx="4709649" cy="1777705"/>
          </a:xfrm>
          <a:prstGeom prst="rect">
            <a:avLst/>
          </a:prstGeom>
          <a:noFill/>
          <a:extLst>
            <a:ext uri="{909E8E84-426E-40DD-AFC4-6F175D3DCCD1}">
              <a14:hiddenFill xmlns:a14="http://schemas.microsoft.com/office/drawing/2010/main">
                <a:solidFill>
                  <a:srgbClr val="FFFFFF"/>
                </a:solidFill>
              </a14:hiddenFill>
            </a:ext>
          </a:extLst>
        </p:spPr>
      </p:pic>
      <p:sp>
        <p:nvSpPr>
          <p:cNvPr id="2" name="Titre 1">
            <a:extLst>
              <a:ext uri="{FF2B5EF4-FFF2-40B4-BE49-F238E27FC236}">
                <a16:creationId xmlns:a16="http://schemas.microsoft.com/office/drawing/2014/main" id="{7DB778CE-C79F-B7F2-6A0A-4F2C9C0324D7}"/>
              </a:ext>
            </a:extLst>
          </p:cNvPr>
          <p:cNvSpPr txBox="1">
            <a:spLocks/>
          </p:cNvSpPr>
          <p:nvPr/>
        </p:nvSpPr>
        <p:spPr>
          <a:xfrm>
            <a:off x="2433637" y="316429"/>
            <a:ext cx="7324725" cy="112077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dirty="0">
                <a:solidFill>
                  <a:srgbClr val="FFC000"/>
                </a:solidFill>
                <a:latin typeface="+mn-lt"/>
              </a:rPr>
              <a:t>I- The </a:t>
            </a:r>
            <a:r>
              <a:rPr lang="fr-FR" sz="3600" b="1" dirty="0">
                <a:solidFill>
                  <a:srgbClr val="FFC000"/>
                </a:solidFill>
                <a:latin typeface="+mn-lt"/>
              </a:rPr>
              <a:t>Budget </a:t>
            </a:r>
            <a:r>
              <a:rPr lang="fr-FR" sz="3600" b="1" dirty="0" err="1">
                <a:solidFill>
                  <a:srgbClr val="FFC000"/>
                </a:solidFill>
                <a:latin typeface="+mn-lt"/>
              </a:rPr>
              <a:t>Constraint</a:t>
            </a:r>
            <a:r>
              <a:rPr lang="en-US" sz="3600" b="1" dirty="0">
                <a:solidFill>
                  <a:srgbClr val="FFC000"/>
                </a:solidFill>
                <a:latin typeface="+mn-lt"/>
              </a:rPr>
              <a:t>                -7-</a:t>
            </a:r>
            <a:endParaRPr lang="fr-FR" sz="3600" dirty="0">
              <a:solidFill>
                <a:srgbClr val="FFC000"/>
              </a:solidFill>
            </a:endParaRPr>
          </a:p>
        </p:txBody>
      </p:sp>
    </p:spTree>
    <p:extLst>
      <p:ext uri="{BB962C8B-B14F-4D97-AF65-F5344CB8AC3E}">
        <p14:creationId xmlns:p14="http://schemas.microsoft.com/office/powerpoint/2010/main" val="22528615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6AA9FB8D-C64F-4B5C-A1D6-6ADEF82B700E}"/>
              </a:ext>
            </a:extLst>
          </p:cNvPr>
          <p:cNvSpPr>
            <a:spLocks noGrp="1"/>
          </p:cNvSpPr>
          <p:nvPr>
            <p:ph idx="1"/>
          </p:nvPr>
        </p:nvSpPr>
        <p:spPr>
          <a:xfrm>
            <a:off x="191514" y="1690687"/>
            <a:ext cx="9753600" cy="4611789"/>
          </a:xfrm>
        </p:spPr>
        <p:txBody>
          <a:bodyPr>
            <a:normAutofit fontScale="92500" lnSpcReduction="10000"/>
          </a:bodyPr>
          <a:lstStyle/>
          <a:p>
            <a:pPr marL="0" indent="0">
              <a:buNone/>
            </a:pPr>
            <a:r>
              <a:rPr lang="en-US" b="1" i="0" dirty="0">
                <a:effectLst/>
                <a:latin typeface="proxima-nova"/>
              </a:rPr>
              <a:t>	</a:t>
            </a:r>
            <a:r>
              <a:rPr lang="en-US" sz="3000" b="1" i="0" dirty="0">
                <a:effectLst/>
              </a:rPr>
              <a:t>I-5- The Indifference Curves </a:t>
            </a:r>
          </a:p>
          <a:p>
            <a:pPr algn="just"/>
            <a:r>
              <a:rPr lang="en-US" b="1" i="0" dirty="0">
                <a:solidFill>
                  <a:srgbClr val="FF0000"/>
                </a:solidFill>
                <a:effectLst/>
              </a:rPr>
              <a:t>Indifference curves</a:t>
            </a:r>
            <a:r>
              <a:rPr lang="en-US" b="0" i="0" dirty="0">
                <a:solidFill>
                  <a:srgbClr val="373D3F"/>
                </a:solidFill>
                <a:effectLst/>
              </a:rPr>
              <a:t>: </a:t>
            </a:r>
            <a:r>
              <a:rPr lang="en-US" b="0" i="0" dirty="0">
                <a:effectLst/>
              </a:rPr>
              <a:t>They underline the </a:t>
            </a:r>
            <a:r>
              <a:rPr lang="en-US" b="0" i="0" dirty="0">
                <a:effectLst/>
                <a:highlight>
                  <a:srgbClr val="FFFF00"/>
                </a:highlight>
              </a:rPr>
              <a:t>way in which a given consumer interprets the value of each good relative to one another, demonstrating how much of ‘good X‘ is equivalent in utility to a certain quantity of ‘good Y‘ (and vice versa). </a:t>
            </a:r>
          </a:p>
          <a:p>
            <a:pPr algn="just"/>
            <a:r>
              <a:rPr lang="en-US" b="0" i="0" dirty="0">
                <a:effectLst/>
              </a:rPr>
              <a:t>Any point along the indifference curve will represent indifference to the consumer, or simply put equivalent preference for one combination of goods or the other. </a:t>
            </a:r>
          </a:p>
          <a:p>
            <a:pPr algn="just"/>
            <a:r>
              <a:rPr lang="en-US" b="0" i="0" dirty="0">
                <a:effectLst/>
              </a:rPr>
              <a:t>In the next figure, it is clear that the budget curve has been included in conjunction with the indifference curves, which allows insight as to the ideal actual quantity of each good is optimal for this specific consumer.</a:t>
            </a:r>
            <a:endParaRPr lang="fr-FR" dirty="0"/>
          </a:p>
        </p:txBody>
      </p:sp>
      <p:pic>
        <p:nvPicPr>
          <p:cNvPr id="19458" name="Picture 2" descr="Budget Constraint Definition - Quickonomics">
            <a:extLst>
              <a:ext uri="{FF2B5EF4-FFF2-40B4-BE49-F238E27FC236}">
                <a16:creationId xmlns:a16="http://schemas.microsoft.com/office/drawing/2014/main" id="{63FC2837-AF62-B0B6-9D56-B75B8D01F08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959213" y="2374491"/>
            <a:ext cx="6046838" cy="1809134"/>
          </a:xfrm>
          <a:prstGeom prst="rect">
            <a:avLst/>
          </a:prstGeom>
          <a:noFill/>
          <a:extLst>
            <a:ext uri="{909E8E84-426E-40DD-AFC4-6F175D3DCCD1}">
              <a14:hiddenFill xmlns:a14="http://schemas.microsoft.com/office/drawing/2010/main">
                <a:solidFill>
                  <a:srgbClr val="FFFFFF"/>
                </a:solidFill>
              </a14:hiddenFill>
            </a:ext>
          </a:extLst>
        </p:spPr>
      </p:pic>
      <p:sp>
        <p:nvSpPr>
          <p:cNvPr id="7" name="Titre 1">
            <a:extLst>
              <a:ext uri="{FF2B5EF4-FFF2-40B4-BE49-F238E27FC236}">
                <a16:creationId xmlns:a16="http://schemas.microsoft.com/office/drawing/2014/main" id="{4E2C17E5-110B-E33B-A783-AE9F6017FD11}"/>
              </a:ext>
            </a:extLst>
          </p:cNvPr>
          <p:cNvSpPr>
            <a:spLocks noGrp="1"/>
          </p:cNvSpPr>
          <p:nvPr>
            <p:ph type="title"/>
          </p:nvPr>
        </p:nvSpPr>
        <p:spPr>
          <a:xfrm>
            <a:off x="2441642" y="365125"/>
            <a:ext cx="7140103" cy="1325563"/>
          </a:xfrm>
        </p:spPr>
        <p:txBody>
          <a:bodyPr>
            <a:normAutofit/>
          </a:bodyPr>
          <a:lstStyle/>
          <a:p>
            <a:r>
              <a:rPr lang="en-US" sz="3600" b="1" dirty="0">
                <a:solidFill>
                  <a:srgbClr val="FFC000"/>
                </a:solidFill>
                <a:latin typeface="+mn-lt"/>
              </a:rPr>
              <a:t>I- The </a:t>
            </a:r>
            <a:r>
              <a:rPr lang="fr-FR" sz="3600" b="1" i="0" dirty="0">
                <a:solidFill>
                  <a:srgbClr val="FFC000"/>
                </a:solidFill>
                <a:latin typeface="+mn-lt"/>
              </a:rPr>
              <a:t>Budget </a:t>
            </a:r>
            <a:r>
              <a:rPr lang="fr-FR" sz="3600" b="1" i="0" dirty="0" err="1">
                <a:solidFill>
                  <a:srgbClr val="FFC000"/>
                </a:solidFill>
                <a:latin typeface="+mn-lt"/>
              </a:rPr>
              <a:t>Constraint</a:t>
            </a:r>
            <a:r>
              <a:rPr lang="en-US" sz="3600" b="1" dirty="0">
                <a:solidFill>
                  <a:srgbClr val="FFC000"/>
                </a:solidFill>
                <a:latin typeface="+mn-lt"/>
              </a:rPr>
              <a:t>                -9-</a:t>
            </a:r>
            <a:endParaRPr lang="fr-FR" sz="3600" dirty="0">
              <a:solidFill>
                <a:srgbClr val="FFC000"/>
              </a:solidFill>
            </a:endParaRPr>
          </a:p>
        </p:txBody>
      </p:sp>
    </p:spTree>
    <p:extLst>
      <p:ext uri="{BB962C8B-B14F-4D97-AF65-F5344CB8AC3E}">
        <p14:creationId xmlns:p14="http://schemas.microsoft.com/office/powerpoint/2010/main" val="16666974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13DFDD1B-C19E-F4D8-8D37-B2C5E0435FEE}"/>
              </a:ext>
            </a:extLst>
          </p:cNvPr>
          <p:cNvPicPr>
            <a:picLocks noChangeAspect="1"/>
          </p:cNvPicPr>
          <p:nvPr/>
        </p:nvPicPr>
        <p:blipFill>
          <a:blip r:embed="rId2"/>
          <a:stretch>
            <a:fillRect/>
          </a:stretch>
        </p:blipFill>
        <p:spPr>
          <a:xfrm>
            <a:off x="0" y="0"/>
            <a:ext cx="12192000" cy="6858000"/>
          </a:xfrm>
          <a:prstGeom prst="rect">
            <a:avLst/>
          </a:prstGeom>
        </p:spPr>
      </p:pic>
      <p:sp>
        <p:nvSpPr>
          <p:cNvPr id="2" name="Titre 1">
            <a:extLst>
              <a:ext uri="{FF2B5EF4-FFF2-40B4-BE49-F238E27FC236}">
                <a16:creationId xmlns:a16="http://schemas.microsoft.com/office/drawing/2014/main" id="{487B3183-84DB-4624-A7DC-A987642B8811}"/>
              </a:ext>
            </a:extLst>
          </p:cNvPr>
          <p:cNvSpPr>
            <a:spLocks noGrp="1"/>
          </p:cNvSpPr>
          <p:nvPr>
            <p:ph type="title"/>
          </p:nvPr>
        </p:nvSpPr>
        <p:spPr>
          <a:xfrm>
            <a:off x="2433637" y="316429"/>
            <a:ext cx="7324725" cy="1120775"/>
          </a:xfrm>
        </p:spPr>
        <p:txBody>
          <a:bodyPr>
            <a:normAutofit/>
          </a:bodyPr>
          <a:lstStyle/>
          <a:p>
            <a:r>
              <a:rPr lang="en-US" sz="3600" b="1" dirty="0">
                <a:solidFill>
                  <a:srgbClr val="FFC000"/>
                </a:solidFill>
                <a:latin typeface="+mn-lt"/>
              </a:rPr>
              <a:t>I- The </a:t>
            </a:r>
            <a:r>
              <a:rPr lang="fr-FR" sz="3600" b="1" i="0" dirty="0">
                <a:solidFill>
                  <a:srgbClr val="FFC000"/>
                </a:solidFill>
                <a:latin typeface="+mn-lt"/>
              </a:rPr>
              <a:t>Budget </a:t>
            </a:r>
            <a:r>
              <a:rPr lang="fr-FR" sz="3600" b="1" i="0" dirty="0" err="1">
                <a:solidFill>
                  <a:srgbClr val="FFC000"/>
                </a:solidFill>
                <a:latin typeface="+mn-lt"/>
              </a:rPr>
              <a:t>Constraint</a:t>
            </a:r>
            <a:r>
              <a:rPr lang="en-US" sz="3600" b="1" dirty="0">
                <a:solidFill>
                  <a:srgbClr val="FFC000"/>
                </a:solidFill>
                <a:latin typeface="+mn-lt"/>
              </a:rPr>
              <a:t>                -10-</a:t>
            </a:r>
            <a:endParaRPr lang="fr-FR" sz="3600" dirty="0">
              <a:solidFill>
                <a:srgbClr val="FFC000"/>
              </a:solidFill>
            </a:endParaRPr>
          </a:p>
        </p:txBody>
      </p:sp>
    </p:spTree>
    <p:extLst>
      <p:ext uri="{BB962C8B-B14F-4D97-AF65-F5344CB8AC3E}">
        <p14:creationId xmlns:p14="http://schemas.microsoft.com/office/powerpoint/2010/main" val="41579871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contenu 3">
            <a:extLst>
              <a:ext uri="{FF2B5EF4-FFF2-40B4-BE49-F238E27FC236}">
                <a16:creationId xmlns:a16="http://schemas.microsoft.com/office/drawing/2014/main" id="{79F2E626-8901-F337-7FA0-4A067148E930}"/>
              </a:ext>
            </a:extLst>
          </p:cNvPr>
          <p:cNvSpPr txBox="1">
            <a:spLocks noGrp="1"/>
          </p:cNvSpPr>
          <p:nvPr>
            <p:ph idx="1"/>
          </p:nvPr>
        </p:nvSpPr>
        <p:spPr>
          <a:xfrm>
            <a:off x="293451" y="2749752"/>
            <a:ext cx="9589851" cy="3229602"/>
          </a:xfrm>
          <a:prstGeom prst="rect">
            <a:avLst/>
          </a:prstGeom>
          <a:noFill/>
        </p:spPr>
        <p:txBody>
          <a:bodyPr wrap="square">
            <a:spAutoFit/>
          </a:bodyPr>
          <a:lstStyle/>
          <a:p>
            <a:pPr marL="0" indent="0" algn="just">
              <a:buNone/>
            </a:pPr>
            <a:r>
              <a:rPr lang="en-US" sz="2600" b="1" i="0" dirty="0">
                <a:solidFill>
                  <a:srgbClr val="FF0000"/>
                </a:solidFill>
                <a:effectLst/>
              </a:rPr>
              <a:t>	  The Indifference Curves</a:t>
            </a:r>
            <a:r>
              <a:rPr lang="en-US" sz="2600" b="0" i="0" dirty="0">
                <a:solidFill>
                  <a:srgbClr val="16192B"/>
                </a:solidFill>
                <a:effectLst/>
              </a:rPr>
              <a:t>: </a:t>
            </a:r>
            <a:r>
              <a:rPr lang="en-US" sz="2600" b="0" i="0" dirty="0">
                <a:effectLst/>
              </a:rPr>
              <a:t>The Indifference curves are designed to represent an equal perception of overall value in a given basket of goods relative to a specific consumer.</a:t>
            </a:r>
          </a:p>
          <a:p>
            <a:pPr marL="0" indent="0" algn="just">
              <a:buNone/>
            </a:pPr>
            <a:endParaRPr lang="en-US" sz="2600" dirty="0">
              <a:solidFill>
                <a:srgbClr val="16192B"/>
              </a:solidFill>
            </a:endParaRPr>
          </a:p>
          <a:p>
            <a:pPr algn="just"/>
            <a:r>
              <a:rPr lang="en-US" sz="2600" b="0" i="0" dirty="0">
                <a:solidFill>
                  <a:srgbClr val="16192B"/>
                </a:solidFill>
                <a:effectLst/>
              </a:rPr>
              <a:t> </a:t>
            </a:r>
            <a:r>
              <a:rPr lang="en-US" sz="2600" b="0" i="0" dirty="0">
                <a:effectLst/>
              </a:rPr>
              <a:t>That is to say that each point along the curve is considered by the consumer of equivalent value despite alterations in the quantity of each good, as these trade-offs are consider of equal value and thus indifferent.</a:t>
            </a:r>
            <a:endParaRPr lang="fr-FR" sz="2600" dirty="0"/>
          </a:p>
        </p:txBody>
      </p:sp>
      <p:sp>
        <p:nvSpPr>
          <p:cNvPr id="3" name="Titre 1">
            <a:extLst>
              <a:ext uri="{FF2B5EF4-FFF2-40B4-BE49-F238E27FC236}">
                <a16:creationId xmlns:a16="http://schemas.microsoft.com/office/drawing/2014/main" id="{8A3A4ABB-A937-0F79-D665-0832B17FBEE8}"/>
              </a:ext>
            </a:extLst>
          </p:cNvPr>
          <p:cNvSpPr>
            <a:spLocks noGrp="1"/>
          </p:cNvSpPr>
          <p:nvPr>
            <p:ph type="title"/>
          </p:nvPr>
        </p:nvSpPr>
        <p:spPr>
          <a:xfrm>
            <a:off x="2462719" y="228937"/>
            <a:ext cx="7245485" cy="1325563"/>
          </a:xfrm>
        </p:spPr>
        <p:txBody>
          <a:bodyPr>
            <a:normAutofit/>
          </a:bodyPr>
          <a:lstStyle/>
          <a:p>
            <a:r>
              <a:rPr lang="en-US" sz="3600" b="1" dirty="0">
                <a:solidFill>
                  <a:srgbClr val="FFC000"/>
                </a:solidFill>
                <a:latin typeface="+mn-lt"/>
              </a:rPr>
              <a:t>I- The </a:t>
            </a:r>
            <a:r>
              <a:rPr lang="fr-FR" sz="3600" b="1" i="0" dirty="0">
                <a:solidFill>
                  <a:srgbClr val="FFC000"/>
                </a:solidFill>
                <a:latin typeface="+mn-lt"/>
              </a:rPr>
              <a:t>Budget </a:t>
            </a:r>
            <a:r>
              <a:rPr lang="fr-FR" sz="3600" b="1" i="0" dirty="0" err="1">
                <a:solidFill>
                  <a:srgbClr val="FFC000"/>
                </a:solidFill>
                <a:latin typeface="+mn-lt"/>
              </a:rPr>
              <a:t>Constraint</a:t>
            </a:r>
            <a:r>
              <a:rPr lang="en-US" sz="3600" b="1" dirty="0">
                <a:solidFill>
                  <a:srgbClr val="FFC000"/>
                </a:solidFill>
                <a:latin typeface="+mn-lt"/>
              </a:rPr>
              <a:t>                -11-</a:t>
            </a:r>
            <a:endParaRPr lang="fr-FR" sz="3600" dirty="0">
              <a:solidFill>
                <a:srgbClr val="FFC000"/>
              </a:solidFill>
            </a:endParaRPr>
          </a:p>
        </p:txBody>
      </p:sp>
      <p:sp>
        <p:nvSpPr>
          <p:cNvPr id="2" name="Flèche : droite 1">
            <a:extLst>
              <a:ext uri="{FF2B5EF4-FFF2-40B4-BE49-F238E27FC236}">
                <a16:creationId xmlns:a16="http://schemas.microsoft.com/office/drawing/2014/main" id="{410C0C7F-9BDE-6C69-38C5-305AFA2F60BC}"/>
              </a:ext>
            </a:extLst>
          </p:cNvPr>
          <p:cNvSpPr/>
          <p:nvPr/>
        </p:nvSpPr>
        <p:spPr>
          <a:xfrm rot="5400000">
            <a:off x="3902412" y="1909810"/>
            <a:ext cx="978408" cy="484632"/>
          </a:xfrm>
          <a:prstGeom prst="righ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8369555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D0CEBE99-99C2-10F1-03B2-13243E627A58}"/>
              </a:ext>
            </a:extLst>
          </p:cNvPr>
          <p:cNvPicPr>
            <a:picLocks noChangeAspect="1"/>
          </p:cNvPicPr>
          <p:nvPr/>
        </p:nvPicPr>
        <p:blipFill>
          <a:blip r:embed="rId2"/>
          <a:stretch>
            <a:fillRect/>
          </a:stretch>
        </p:blipFill>
        <p:spPr>
          <a:xfrm>
            <a:off x="0" y="90487"/>
            <a:ext cx="12192000" cy="6767513"/>
          </a:xfrm>
          <a:prstGeom prst="rect">
            <a:avLst/>
          </a:prstGeom>
        </p:spPr>
      </p:pic>
    </p:spTree>
    <p:extLst>
      <p:ext uri="{BB962C8B-B14F-4D97-AF65-F5344CB8AC3E}">
        <p14:creationId xmlns:p14="http://schemas.microsoft.com/office/powerpoint/2010/main" val="11203734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75"/>
        <p:cNvGrpSpPr/>
        <p:nvPr/>
      </p:nvGrpSpPr>
      <p:grpSpPr>
        <a:xfrm>
          <a:off x="0" y="0"/>
          <a:ext cx="0" cy="0"/>
          <a:chOff x="0" y="0"/>
          <a:chExt cx="0" cy="0"/>
        </a:xfrm>
      </p:grpSpPr>
      <p:sp>
        <p:nvSpPr>
          <p:cNvPr id="376" name="Google Shape;376;p53"/>
          <p:cNvSpPr txBox="1">
            <a:spLocks noGrp="1"/>
          </p:cNvSpPr>
          <p:nvPr>
            <p:ph type="title"/>
          </p:nvPr>
        </p:nvSpPr>
        <p:spPr>
          <a:xfrm>
            <a:off x="1538592" y="228341"/>
            <a:ext cx="8753272" cy="1325563"/>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lt1"/>
              </a:buClr>
              <a:buSzPts val="4000"/>
              <a:buFont typeface="Calibri"/>
              <a:buNone/>
            </a:pPr>
            <a:r>
              <a:rPr lang="en-US" sz="4000" b="1" dirty="0">
                <a:solidFill>
                  <a:srgbClr val="00FF00"/>
                </a:solidFill>
                <a:latin typeface="Calibri"/>
                <a:ea typeface="Calibri"/>
                <a:cs typeface="Calibri"/>
                <a:sym typeface="Calibri"/>
              </a:rPr>
              <a:t>II- Different types of goods  -1- </a:t>
            </a:r>
            <a:endParaRPr sz="4000" dirty="0">
              <a:solidFill>
                <a:srgbClr val="00FF00"/>
              </a:solidFill>
              <a:latin typeface="Calibri"/>
              <a:ea typeface="Calibri"/>
              <a:cs typeface="Calibri"/>
              <a:sym typeface="Calibri"/>
            </a:endParaRPr>
          </a:p>
        </p:txBody>
      </p:sp>
      <p:sp>
        <p:nvSpPr>
          <p:cNvPr id="377" name="Google Shape;377;p53"/>
          <p:cNvSpPr txBox="1">
            <a:spLocks noGrp="1"/>
          </p:cNvSpPr>
          <p:nvPr>
            <p:ph type="body" idx="1"/>
          </p:nvPr>
        </p:nvSpPr>
        <p:spPr>
          <a:xfrm>
            <a:off x="95250" y="1825625"/>
            <a:ext cx="9865873" cy="4351338"/>
          </a:xfrm>
          <a:prstGeom prst="rect">
            <a:avLst/>
          </a:prstGeom>
          <a:noFill/>
          <a:ln>
            <a:noFill/>
          </a:ln>
        </p:spPr>
        <p:txBody>
          <a:bodyPr spcFirstLastPara="1" wrap="square" lIns="91425" tIns="45700" rIns="91425" bIns="45700" anchor="t" anchorCtr="0">
            <a:normAutofit/>
          </a:bodyPr>
          <a:lstStyle/>
          <a:p>
            <a:pPr marL="91440" lvl="0" indent="-91440" algn="l" rtl="0">
              <a:lnSpc>
                <a:spcPct val="90000"/>
              </a:lnSpc>
              <a:spcBef>
                <a:spcPts val="0"/>
              </a:spcBef>
              <a:spcAft>
                <a:spcPts val="0"/>
              </a:spcAft>
              <a:buClr>
                <a:schemeClr val="dk1"/>
              </a:buClr>
              <a:buSzPts val="3200"/>
              <a:buChar char=" "/>
            </a:pPr>
            <a:r>
              <a:rPr lang="en-US" b="1" dirty="0"/>
              <a:t>II-1- Necessities v/s Luxuries</a:t>
            </a:r>
            <a:endParaRPr dirty="0"/>
          </a:p>
          <a:p>
            <a:pPr marL="91440" lvl="0" indent="111760" algn="l" rtl="0">
              <a:lnSpc>
                <a:spcPct val="90000"/>
              </a:lnSpc>
              <a:spcBef>
                <a:spcPts val="0"/>
              </a:spcBef>
              <a:spcAft>
                <a:spcPts val="0"/>
              </a:spcAft>
              <a:buClr>
                <a:schemeClr val="dk1"/>
              </a:buClr>
              <a:buSzPts val="3200"/>
              <a:buNone/>
            </a:pPr>
            <a:endParaRPr b="1" dirty="0"/>
          </a:p>
          <a:p>
            <a:pPr marL="91440" lvl="0" indent="-91440" algn="l" rtl="0">
              <a:lnSpc>
                <a:spcPct val="90000"/>
              </a:lnSpc>
              <a:spcBef>
                <a:spcPts val="0"/>
              </a:spcBef>
              <a:spcAft>
                <a:spcPts val="0"/>
              </a:spcAft>
              <a:buClr>
                <a:schemeClr val="dk1"/>
              </a:buClr>
              <a:buSzPts val="3200"/>
              <a:buChar char=" "/>
            </a:pPr>
            <a:r>
              <a:rPr lang="en-US" sz="2600" dirty="0"/>
              <a:t>Differences in price elasticity are explained by several factors:</a:t>
            </a:r>
          </a:p>
          <a:p>
            <a:pPr marL="91440" lvl="0" indent="-91440" algn="l" rtl="0">
              <a:lnSpc>
                <a:spcPct val="90000"/>
              </a:lnSpc>
              <a:spcBef>
                <a:spcPts val="0"/>
              </a:spcBef>
              <a:spcAft>
                <a:spcPts val="0"/>
              </a:spcAft>
              <a:buClr>
                <a:schemeClr val="dk1"/>
              </a:buClr>
              <a:buSzPts val="3200"/>
              <a:buChar char=" "/>
            </a:pPr>
            <a:endParaRPr sz="2600" dirty="0"/>
          </a:p>
          <a:p>
            <a:pPr marL="384048" lvl="1" indent="-203200" algn="l" rtl="0">
              <a:lnSpc>
                <a:spcPct val="90000"/>
              </a:lnSpc>
              <a:spcBef>
                <a:spcPts val="400"/>
              </a:spcBef>
              <a:spcAft>
                <a:spcPts val="0"/>
              </a:spcAft>
              <a:buClr>
                <a:schemeClr val="dk1"/>
              </a:buClr>
              <a:buSzPts val="3200"/>
              <a:buChar char="◦"/>
            </a:pPr>
            <a:r>
              <a:rPr lang="en-US" sz="2600" dirty="0"/>
              <a:t>Whether the Good is a </a:t>
            </a:r>
            <a:r>
              <a:rPr lang="en-US" sz="2600" b="1" dirty="0">
                <a:solidFill>
                  <a:srgbClr val="FF0000"/>
                </a:solidFill>
              </a:rPr>
              <a:t>Necessity</a:t>
            </a:r>
            <a:r>
              <a:rPr lang="en-US" sz="2600" dirty="0"/>
              <a:t> or </a:t>
            </a:r>
            <a:r>
              <a:rPr lang="en-US" sz="2600" b="1" dirty="0">
                <a:solidFill>
                  <a:srgbClr val="00B050"/>
                </a:solidFill>
              </a:rPr>
              <a:t>Luxury</a:t>
            </a:r>
          </a:p>
          <a:p>
            <a:pPr marL="384048" lvl="1" indent="-203200" algn="l" rtl="0">
              <a:lnSpc>
                <a:spcPct val="90000"/>
              </a:lnSpc>
              <a:spcBef>
                <a:spcPts val="400"/>
              </a:spcBef>
              <a:spcAft>
                <a:spcPts val="0"/>
              </a:spcAft>
              <a:buClr>
                <a:schemeClr val="dk1"/>
              </a:buClr>
              <a:buSzPts val="3200"/>
              <a:buChar char="◦"/>
            </a:pPr>
            <a:endParaRPr sz="2600" b="1" dirty="0">
              <a:solidFill>
                <a:srgbClr val="00B050"/>
              </a:solidFill>
            </a:endParaRPr>
          </a:p>
          <a:p>
            <a:pPr marL="384048" lvl="1" indent="-203200" algn="l" rtl="0">
              <a:lnSpc>
                <a:spcPct val="90000"/>
              </a:lnSpc>
              <a:spcBef>
                <a:spcPts val="600"/>
              </a:spcBef>
              <a:spcAft>
                <a:spcPts val="0"/>
              </a:spcAft>
              <a:buClr>
                <a:schemeClr val="dk1"/>
              </a:buClr>
              <a:buSzPts val="3200"/>
              <a:buChar char="◦"/>
            </a:pPr>
            <a:r>
              <a:rPr lang="en-US" sz="2600" dirty="0"/>
              <a:t>The Availability of </a:t>
            </a:r>
            <a:r>
              <a:rPr lang="en-US" sz="2600" b="1" dirty="0">
                <a:solidFill>
                  <a:srgbClr val="0070C0"/>
                </a:solidFill>
              </a:rPr>
              <a:t>Substitutes</a:t>
            </a:r>
          </a:p>
          <a:p>
            <a:pPr marL="180848" lvl="1" indent="0" algn="l" rtl="0">
              <a:lnSpc>
                <a:spcPct val="90000"/>
              </a:lnSpc>
              <a:spcBef>
                <a:spcPts val="600"/>
              </a:spcBef>
              <a:spcAft>
                <a:spcPts val="0"/>
              </a:spcAft>
              <a:buClr>
                <a:schemeClr val="dk1"/>
              </a:buClr>
              <a:buSzPts val="3200"/>
              <a:buNone/>
            </a:pPr>
            <a:endParaRPr sz="2600" b="1" dirty="0">
              <a:solidFill>
                <a:srgbClr val="0070C0"/>
              </a:solidFill>
            </a:endParaRPr>
          </a:p>
          <a:p>
            <a:pPr marL="384048" lvl="1" indent="-203200" algn="l" rtl="0">
              <a:lnSpc>
                <a:spcPct val="90000"/>
              </a:lnSpc>
              <a:spcBef>
                <a:spcPts val="600"/>
              </a:spcBef>
              <a:spcAft>
                <a:spcPts val="0"/>
              </a:spcAft>
              <a:buClr>
                <a:schemeClr val="dk1"/>
              </a:buClr>
              <a:buSzPts val="3200"/>
              <a:buChar char="◦"/>
            </a:pPr>
            <a:r>
              <a:rPr lang="en-US" sz="2600" dirty="0"/>
              <a:t>The Price Relative to Income</a:t>
            </a:r>
          </a:p>
          <a:p>
            <a:pPr marL="384048" lvl="1" indent="-203200" algn="l" rtl="0">
              <a:lnSpc>
                <a:spcPct val="90000"/>
              </a:lnSpc>
              <a:spcBef>
                <a:spcPts val="600"/>
              </a:spcBef>
              <a:spcAft>
                <a:spcPts val="0"/>
              </a:spcAft>
              <a:buClr>
                <a:schemeClr val="dk1"/>
              </a:buClr>
              <a:buSzPts val="3200"/>
              <a:buChar char="◦"/>
            </a:pPr>
            <a:endParaRPr sz="2600" dirty="0"/>
          </a:p>
          <a:p>
            <a:pPr marL="228600" lvl="0" indent="-50800" algn="l" rtl="0">
              <a:lnSpc>
                <a:spcPct val="90000"/>
              </a:lnSpc>
              <a:spcBef>
                <a:spcPts val="1000"/>
              </a:spcBef>
              <a:spcAft>
                <a:spcPts val="0"/>
              </a:spcAft>
              <a:buClr>
                <a:schemeClr val="dk1"/>
              </a:buClr>
              <a:buSzPts val="2800"/>
              <a:buNone/>
            </a:pPr>
            <a:endParaRPr dirty="0"/>
          </a:p>
        </p:txBody>
      </p:sp>
      <p:pic>
        <p:nvPicPr>
          <p:cNvPr id="1026" name="Picture 2" descr="A Single Sacrifice Is All It Takes To Retire Early | Amplify Your  Investments and Achieve Financial Freedom">
            <a:extLst>
              <a:ext uri="{FF2B5EF4-FFF2-40B4-BE49-F238E27FC236}">
                <a16:creationId xmlns:a16="http://schemas.microsoft.com/office/drawing/2014/main" id="{6846030C-94D3-69ED-D4A7-948711A69C2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9836054">
            <a:off x="7478034" y="2749996"/>
            <a:ext cx="4351338" cy="223087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5A5A29CF-CD65-9351-9029-73D96923AE28}"/>
              </a:ext>
            </a:extLst>
          </p:cNvPr>
          <p:cNvSpPr>
            <a:spLocks noGrp="1"/>
          </p:cNvSpPr>
          <p:nvPr>
            <p:ph idx="1"/>
          </p:nvPr>
        </p:nvSpPr>
        <p:spPr>
          <a:xfrm>
            <a:off x="166991" y="1806170"/>
            <a:ext cx="9774677" cy="4351338"/>
          </a:xfrm>
        </p:spPr>
        <p:txBody>
          <a:bodyPr>
            <a:normAutofit fontScale="92500" lnSpcReduction="20000"/>
          </a:bodyPr>
          <a:lstStyle/>
          <a:p>
            <a:pPr marL="0" indent="0">
              <a:buNone/>
            </a:pPr>
            <a:r>
              <a:rPr lang="en-US" b="1" dirty="0"/>
              <a:t>II-1-1- Necessities</a:t>
            </a:r>
          </a:p>
          <a:p>
            <a:pPr marL="0" indent="0">
              <a:buNone/>
            </a:pPr>
            <a:endParaRPr lang="en-US" b="1" dirty="0"/>
          </a:p>
          <a:p>
            <a:r>
              <a:rPr lang="en-US" i="0" dirty="0">
                <a:solidFill>
                  <a:srgbClr val="202124"/>
                </a:solidFill>
                <a:effectLst/>
              </a:rPr>
              <a:t>A </a:t>
            </a:r>
            <a:r>
              <a:rPr lang="en-US" b="1" i="0" dirty="0">
                <a:solidFill>
                  <a:srgbClr val="FF0000"/>
                </a:solidFill>
                <a:effectLst/>
                <a:highlight>
                  <a:srgbClr val="FFFF00"/>
                </a:highlight>
              </a:rPr>
              <a:t>necessity</a:t>
            </a:r>
            <a:r>
              <a:rPr lang="en-US" i="0" dirty="0">
                <a:solidFill>
                  <a:srgbClr val="202124"/>
                </a:solidFill>
                <a:effectLst/>
              </a:rPr>
              <a:t> is something you </a:t>
            </a:r>
            <a:r>
              <a:rPr lang="en-US" b="1" i="0" dirty="0">
                <a:solidFill>
                  <a:srgbClr val="202124"/>
                </a:solidFill>
                <a:effectLst/>
                <a:highlight>
                  <a:srgbClr val="FFFF00"/>
                </a:highlight>
              </a:rPr>
              <a:t>absolutely must have, almost regardless of the price.</a:t>
            </a:r>
          </a:p>
          <a:p>
            <a:pPr marL="0" indent="0">
              <a:buFont typeface="Arial" panose="020B0604020202020204" pitchFamily="34" charset="0"/>
              <a:buNone/>
            </a:pPr>
            <a:endParaRPr lang="en-US" dirty="0"/>
          </a:p>
          <a:p>
            <a:pPr>
              <a:buClr>
                <a:schemeClr val="dk1"/>
              </a:buClr>
              <a:buSzPts val="1200"/>
            </a:pPr>
            <a:r>
              <a:rPr lang="en-US" dirty="0"/>
              <a:t>Some goods are so critical to our everyday life that we </a:t>
            </a:r>
          </a:p>
          <a:p>
            <a:pPr marL="0" indent="0">
              <a:buClr>
                <a:schemeClr val="dk1"/>
              </a:buClr>
              <a:buSzPts val="1200"/>
              <a:buNone/>
            </a:pPr>
            <a:r>
              <a:rPr lang="en-US" dirty="0"/>
              <a:t>regard them as necessities.</a:t>
            </a:r>
          </a:p>
          <a:p>
            <a:pPr>
              <a:buClr>
                <a:schemeClr val="dk1"/>
              </a:buClr>
              <a:buSzPts val="1200"/>
            </a:pPr>
            <a:endParaRPr lang="en-US" dirty="0"/>
          </a:p>
          <a:p>
            <a:pPr>
              <a:buClr>
                <a:schemeClr val="dk1"/>
              </a:buClr>
              <a:buSzPts val="1200"/>
            </a:pPr>
            <a:r>
              <a:rPr lang="en-US" dirty="0"/>
              <a:t>  </a:t>
            </a:r>
            <a:r>
              <a:rPr lang="en-US" b="1" dirty="0">
                <a:highlight>
                  <a:srgbClr val="FFFF00"/>
                </a:highlight>
              </a:rPr>
              <a:t>Demand for necessities </a:t>
            </a:r>
            <a:r>
              <a:rPr lang="en-US" dirty="0"/>
              <a:t>is </a:t>
            </a:r>
            <a:r>
              <a:rPr lang="en-US" b="1" dirty="0">
                <a:solidFill>
                  <a:srgbClr val="FF0000"/>
                </a:solidFill>
                <a:highlight>
                  <a:srgbClr val="FFFF00"/>
                </a:highlight>
              </a:rPr>
              <a:t>relatively inelastic</a:t>
            </a:r>
            <a:r>
              <a:rPr lang="en-US" dirty="0"/>
              <a:t>. </a:t>
            </a:r>
          </a:p>
          <a:p>
            <a:pPr>
              <a:buClr>
                <a:schemeClr val="dk1"/>
              </a:buClr>
              <a:buSzPts val="1200"/>
            </a:pPr>
            <a:endParaRPr lang="en-US" dirty="0"/>
          </a:p>
          <a:p>
            <a:pPr>
              <a:buClr>
                <a:schemeClr val="dk1"/>
              </a:buClr>
              <a:buSzPts val="1200"/>
            </a:pPr>
            <a:r>
              <a:rPr lang="en-US" dirty="0"/>
              <a:t> Toothpaste and gasoline are examples of necessities.</a:t>
            </a:r>
          </a:p>
          <a:p>
            <a:endParaRPr lang="fr-FR" sz="2600" dirty="0"/>
          </a:p>
        </p:txBody>
      </p:sp>
      <p:pic>
        <p:nvPicPr>
          <p:cNvPr id="4" name="Picture 2" descr="A Single Sacrifice Is All It Takes To Retire Early | Amplify Your  Investments and Achieve Financial Freedom">
            <a:extLst>
              <a:ext uri="{FF2B5EF4-FFF2-40B4-BE49-F238E27FC236}">
                <a16:creationId xmlns:a16="http://schemas.microsoft.com/office/drawing/2014/main" id="{D4152447-A0A2-D28D-9FBE-50EED2EACAB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9836054">
            <a:off x="7766000" y="3020303"/>
            <a:ext cx="4351338" cy="1710767"/>
          </a:xfrm>
          <a:prstGeom prst="rect">
            <a:avLst/>
          </a:prstGeom>
          <a:noFill/>
          <a:extLst>
            <a:ext uri="{909E8E84-426E-40DD-AFC4-6F175D3DCCD1}">
              <a14:hiddenFill xmlns:a14="http://schemas.microsoft.com/office/drawing/2010/main">
                <a:solidFill>
                  <a:srgbClr val="FFFFFF"/>
                </a:solidFill>
              </a14:hiddenFill>
            </a:ext>
          </a:extLst>
        </p:spPr>
      </p:pic>
      <p:sp>
        <p:nvSpPr>
          <p:cNvPr id="5" name="Google Shape;376;p53">
            <a:extLst>
              <a:ext uri="{FF2B5EF4-FFF2-40B4-BE49-F238E27FC236}">
                <a16:creationId xmlns:a16="http://schemas.microsoft.com/office/drawing/2014/main" id="{3C994C47-2BF5-E581-5F76-F427CF91C83D}"/>
              </a:ext>
            </a:extLst>
          </p:cNvPr>
          <p:cNvSpPr txBox="1">
            <a:spLocks noGrp="1"/>
          </p:cNvSpPr>
          <p:nvPr>
            <p:ph type="title"/>
          </p:nvPr>
        </p:nvSpPr>
        <p:spPr>
          <a:xfrm>
            <a:off x="1538592" y="228341"/>
            <a:ext cx="8753272" cy="1325563"/>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lt1"/>
              </a:buClr>
              <a:buSzPts val="4000"/>
              <a:buFont typeface="Calibri"/>
              <a:buNone/>
            </a:pPr>
            <a:r>
              <a:rPr lang="en-US" sz="4000" b="1" dirty="0">
                <a:solidFill>
                  <a:srgbClr val="00FF00"/>
                </a:solidFill>
                <a:latin typeface="Calibri"/>
                <a:ea typeface="Calibri"/>
                <a:cs typeface="Calibri"/>
                <a:sym typeface="Calibri"/>
              </a:rPr>
              <a:t>II- Different types of goods  -2- </a:t>
            </a:r>
            <a:endParaRPr sz="4000" dirty="0">
              <a:solidFill>
                <a:srgbClr val="00FF00"/>
              </a:solidFill>
              <a:latin typeface="Calibri"/>
              <a:ea typeface="Calibri"/>
              <a:cs typeface="Calibri"/>
              <a:sym typeface="Calibri"/>
            </a:endParaRPr>
          </a:p>
        </p:txBody>
      </p:sp>
    </p:spTree>
    <p:extLst>
      <p:ext uri="{BB962C8B-B14F-4D97-AF65-F5344CB8AC3E}">
        <p14:creationId xmlns:p14="http://schemas.microsoft.com/office/powerpoint/2010/main" val="20763485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9C1AE681-1763-31D0-58ED-0E6E2C50BF55}"/>
              </a:ext>
            </a:extLst>
          </p:cNvPr>
          <p:cNvSpPr>
            <a:spLocks noGrp="1"/>
          </p:cNvSpPr>
          <p:nvPr>
            <p:ph idx="1"/>
          </p:nvPr>
        </p:nvSpPr>
        <p:spPr>
          <a:xfrm>
            <a:off x="225358" y="1786714"/>
            <a:ext cx="9696855" cy="4351338"/>
          </a:xfrm>
        </p:spPr>
        <p:txBody>
          <a:bodyPr/>
          <a:lstStyle/>
          <a:p>
            <a:r>
              <a:rPr lang="en-US" b="1" dirty="0"/>
              <a:t>II-1-2-  Luxuries</a:t>
            </a:r>
          </a:p>
          <a:p>
            <a:pPr marL="0" indent="0">
              <a:buNone/>
            </a:pPr>
            <a:endParaRPr lang="en-US" b="1" dirty="0"/>
          </a:p>
          <a:p>
            <a:pPr algn="just">
              <a:lnSpc>
                <a:spcPct val="100000"/>
              </a:lnSpc>
              <a:spcBef>
                <a:spcPts val="0"/>
              </a:spcBef>
              <a:buClr>
                <a:schemeClr val="dk1"/>
              </a:buClr>
              <a:buSzPts val="1200"/>
            </a:pPr>
            <a:r>
              <a:rPr lang="en-US" sz="2600" dirty="0"/>
              <a:t>A </a:t>
            </a:r>
            <a:r>
              <a:rPr lang="en-US" sz="2600" b="1" dirty="0">
                <a:solidFill>
                  <a:srgbClr val="FF0000"/>
                </a:solidFill>
              </a:rPr>
              <a:t>luxury good </a:t>
            </a:r>
            <a:r>
              <a:rPr lang="en-US" sz="2600" dirty="0"/>
              <a:t>is something we’d like to have but aren’t likely to buy unless our income jumps or the price declines sharply: </a:t>
            </a:r>
          </a:p>
          <a:p>
            <a:pPr marL="0" indent="0" algn="just">
              <a:lnSpc>
                <a:spcPct val="100000"/>
              </a:lnSpc>
              <a:spcBef>
                <a:spcPts val="0"/>
              </a:spcBef>
              <a:buClr>
                <a:schemeClr val="dk1"/>
              </a:buClr>
              <a:buSzPts val="1200"/>
              <a:buNone/>
            </a:pPr>
            <a:r>
              <a:rPr lang="en-US" sz="2600" dirty="0"/>
              <a:t>It </a:t>
            </a:r>
            <a:r>
              <a:rPr lang="en-US" sz="2600" i="0" dirty="0">
                <a:solidFill>
                  <a:srgbClr val="202124"/>
                </a:solidFill>
                <a:effectLst/>
              </a:rPr>
              <a:t>is something that would be nice to have,  but it’s </a:t>
            </a:r>
          </a:p>
          <a:p>
            <a:pPr marL="0" indent="0" algn="just">
              <a:lnSpc>
                <a:spcPct val="100000"/>
              </a:lnSpc>
              <a:spcBef>
                <a:spcPts val="0"/>
              </a:spcBef>
              <a:buClr>
                <a:schemeClr val="dk1"/>
              </a:buClr>
              <a:buSzPts val="1200"/>
              <a:buNone/>
            </a:pPr>
            <a:r>
              <a:rPr lang="en-US" sz="2600" i="0" dirty="0">
                <a:solidFill>
                  <a:srgbClr val="202124"/>
                </a:solidFill>
                <a:effectLst/>
                <a:highlight>
                  <a:srgbClr val="00FF00"/>
                </a:highlight>
              </a:rPr>
              <a:t>not absolutely necessary.</a:t>
            </a:r>
            <a:endParaRPr lang="en-US" sz="2600" dirty="0">
              <a:highlight>
                <a:srgbClr val="00FF00"/>
              </a:highlight>
            </a:endParaRPr>
          </a:p>
          <a:p>
            <a:pPr marL="0" indent="0" algn="just">
              <a:lnSpc>
                <a:spcPct val="100000"/>
              </a:lnSpc>
              <a:spcBef>
                <a:spcPts val="0"/>
              </a:spcBef>
              <a:buClr>
                <a:schemeClr val="dk1"/>
              </a:buClr>
              <a:buSzPts val="1200"/>
              <a:buNone/>
            </a:pPr>
            <a:endParaRPr lang="en-US" sz="2600" dirty="0"/>
          </a:p>
          <a:p>
            <a:pPr algn="just">
              <a:lnSpc>
                <a:spcPct val="100000"/>
              </a:lnSpc>
              <a:spcBef>
                <a:spcPts val="0"/>
              </a:spcBef>
              <a:buClr>
                <a:schemeClr val="dk1"/>
              </a:buClr>
              <a:buSzPts val="1200"/>
            </a:pPr>
            <a:r>
              <a:rPr lang="en-US" sz="2600" dirty="0"/>
              <a:t> </a:t>
            </a:r>
            <a:r>
              <a:rPr lang="en-US" sz="2600" b="1" dirty="0">
                <a:highlight>
                  <a:srgbClr val="00FF00"/>
                </a:highlight>
              </a:rPr>
              <a:t>Demand for luxury goods </a:t>
            </a:r>
            <a:r>
              <a:rPr lang="en-US" sz="2600" dirty="0"/>
              <a:t>is </a:t>
            </a:r>
            <a:r>
              <a:rPr lang="en-US" sz="2600" b="1" dirty="0">
                <a:solidFill>
                  <a:srgbClr val="FF0000"/>
                </a:solidFill>
                <a:highlight>
                  <a:srgbClr val="00FF00"/>
                </a:highlight>
              </a:rPr>
              <a:t>relatively</a:t>
            </a:r>
            <a:r>
              <a:rPr lang="en-US" sz="2600" b="1" i="1" dirty="0">
                <a:solidFill>
                  <a:srgbClr val="FF0000"/>
                </a:solidFill>
                <a:highlight>
                  <a:srgbClr val="00FF00"/>
                </a:highlight>
              </a:rPr>
              <a:t> elastic</a:t>
            </a:r>
            <a:r>
              <a:rPr lang="en-US" sz="2600" dirty="0"/>
              <a:t>.</a:t>
            </a:r>
          </a:p>
          <a:p>
            <a:pPr marL="0" indent="0" algn="just">
              <a:lnSpc>
                <a:spcPct val="100000"/>
              </a:lnSpc>
              <a:spcBef>
                <a:spcPts val="0"/>
              </a:spcBef>
              <a:buClr>
                <a:schemeClr val="dk1"/>
              </a:buClr>
              <a:buSzPts val="1200"/>
              <a:buNone/>
            </a:pPr>
            <a:endParaRPr lang="en-US" sz="2600" dirty="0"/>
          </a:p>
          <a:p>
            <a:pPr algn="just">
              <a:lnSpc>
                <a:spcPct val="100000"/>
              </a:lnSpc>
              <a:spcBef>
                <a:spcPts val="0"/>
              </a:spcBef>
              <a:buClr>
                <a:schemeClr val="dk1"/>
              </a:buClr>
              <a:buSzPts val="1200"/>
            </a:pPr>
            <a:r>
              <a:rPr lang="en-US" sz="2600" dirty="0"/>
              <a:t>  Vacation travel and diamonds are examples of luxury goods.</a:t>
            </a:r>
          </a:p>
          <a:p>
            <a:pPr marL="0" marR="0" lvl="0" indent="0" algn="l" rtl="0">
              <a:lnSpc>
                <a:spcPct val="100000"/>
              </a:lnSpc>
              <a:spcBef>
                <a:spcPts val="0"/>
              </a:spcBef>
              <a:spcAft>
                <a:spcPts val="0"/>
              </a:spcAft>
              <a:buClr>
                <a:schemeClr val="dk1"/>
              </a:buClr>
              <a:buSzPts val="1200"/>
              <a:buFont typeface="Calibri"/>
              <a:buNone/>
            </a:pPr>
            <a:endParaRPr lang="en-US" sz="2800" dirty="0"/>
          </a:p>
          <a:p>
            <a:endParaRPr lang="fr-FR" dirty="0"/>
          </a:p>
        </p:txBody>
      </p:sp>
      <p:pic>
        <p:nvPicPr>
          <p:cNvPr id="4" name="Picture 2" descr="A Single Sacrifice Is All It Takes To Retire Early | Amplify Your  Investments and Achieve Financial Freedom">
            <a:extLst>
              <a:ext uri="{FF2B5EF4-FFF2-40B4-BE49-F238E27FC236}">
                <a16:creationId xmlns:a16="http://schemas.microsoft.com/office/drawing/2014/main" id="{7CB21781-97E3-FAD3-FFDE-73E179DE522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9601155">
            <a:off x="8481234" y="3026057"/>
            <a:ext cx="3524219" cy="1733743"/>
          </a:xfrm>
          <a:prstGeom prst="rect">
            <a:avLst/>
          </a:prstGeom>
          <a:noFill/>
          <a:extLst>
            <a:ext uri="{909E8E84-426E-40DD-AFC4-6F175D3DCCD1}">
              <a14:hiddenFill xmlns:a14="http://schemas.microsoft.com/office/drawing/2010/main">
                <a:solidFill>
                  <a:srgbClr val="FFFFFF"/>
                </a:solidFill>
              </a14:hiddenFill>
            </a:ext>
          </a:extLst>
        </p:spPr>
      </p:pic>
      <p:sp>
        <p:nvSpPr>
          <p:cNvPr id="5" name="Google Shape;376;p53">
            <a:extLst>
              <a:ext uri="{FF2B5EF4-FFF2-40B4-BE49-F238E27FC236}">
                <a16:creationId xmlns:a16="http://schemas.microsoft.com/office/drawing/2014/main" id="{C24D373C-11C5-798D-543C-D30C2D93C7BF}"/>
              </a:ext>
            </a:extLst>
          </p:cNvPr>
          <p:cNvSpPr txBox="1">
            <a:spLocks noGrp="1"/>
          </p:cNvSpPr>
          <p:nvPr>
            <p:ph type="title"/>
          </p:nvPr>
        </p:nvSpPr>
        <p:spPr>
          <a:xfrm>
            <a:off x="1538592" y="228341"/>
            <a:ext cx="8753272" cy="1325563"/>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lt1"/>
              </a:buClr>
              <a:buSzPts val="4000"/>
              <a:buFont typeface="Calibri"/>
              <a:buNone/>
            </a:pPr>
            <a:r>
              <a:rPr lang="en-US" sz="4000" b="1" dirty="0">
                <a:solidFill>
                  <a:srgbClr val="00FF00"/>
                </a:solidFill>
                <a:latin typeface="Calibri"/>
                <a:ea typeface="Calibri"/>
                <a:cs typeface="Calibri"/>
                <a:sym typeface="Calibri"/>
              </a:rPr>
              <a:t>II- Different types of goods  -3- </a:t>
            </a:r>
            <a:endParaRPr sz="4000" dirty="0">
              <a:solidFill>
                <a:srgbClr val="00FF00"/>
              </a:solidFill>
              <a:latin typeface="Calibri"/>
              <a:ea typeface="Calibri"/>
              <a:cs typeface="Calibri"/>
              <a:sym typeface="Calibri"/>
            </a:endParaRPr>
          </a:p>
        </p:txBody>
      </p:sp>
    </p:spTree>
    <p:extLst>
      <p:ext uri="{BB962C8B-B14F-4D97-AF65-F5344CB8AC3E}">
        <p14:creationId xmlns:p14="http://schemas.microsoft.com/office/powerpoint/2010/main" val="15178476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82"/>
        <p:cNvGrpSpPr/>
        <p:nvPr/>
      </p:nvGrpSpPr>
      <p:grpSpPr>
        <a:xfrm>
          <a:off x="0" y="0"/>
          <a:ext cx="0" cy="0"/>
          <a:chOff x="0" y="0"/>
          <a:chExt cx="0" cy="0"/>
        </a:xfrm>
      </p:grpSpPr>
      <p:sp>
        <p:nvSpPr>
          <p:cNvPr id="384" name="Google Shape;384;p54"/>
          <p:cNvSpPr txBox="1">
            <a:spLocks noGrp="1"/>
          </p:cNvSpPr>
          <p:nvPr>
            <p:ph type="body" idx="1"/>
          </p:nvPr>
        </p:nvSpPr>
        <p:spPr>
          <a:xfrm>
            <a:off x="104775" y="1724126"/>
            <a:ext cx="9817438" cy="4351338"/>
          </a:xfrm>
          <a:prstGeom prst="rect">
            <a:avLst/>
          </a:prstGeom>
          <a:noFill/>
          <a:ln>
            <a:noFill/>
          </a:ln>
        </p:spPr>
        <p:txBody>
          <a:bodyPr spcFirstLastPara="1" wrap="square" lIns="91425" tIns="45700" rIns="91425" bIns="45700" anchor="t" anchorCtr="0">
            <a:normAutofit fontScale="47500" lnSpcReduction="20000"/>
          </a:bodyPr>
          <a:lstStyle/>
          <a:p>
            <a:pPr marL="91440" lvl="0" indent="-91440" algn="l" rtl="0">
              <a:lnSpc>
                <a:spcPct val="90000"/>
              </a:lnSpc>
              <a:spcBef>
                <a:spcPts val="0"/>
              </a:spcBef>
              <a:spcAft>
                <a:spcPts val="0"/>
              </a:spcAft>
              <a:buClr>
                <a:schemeClr val="dk1"/>
              </a:buClr>
              <a:buSzPts val="3200"/>
              <a:buFont typeface="Noto Sans"/>
              <a:buChar char="▪"/>
            </a:pPr>
            <a:endParaRPr lang="en-US" dirty="0"/>
          </a:p>
          <a:p>
            <a:pPr marL="1005840" lvl="2" indent="-91440">
              <a:spcBef>
                <a:spcPts val="0"/>
              </a:spcBef>
              <a:buClr>
                <a:schemeClr val="dk1"/>
              </a:buClr>
              <a:buSzPts val="3200"/>
              <a:buFont typeface="Noto Sans"/>
              <a:buChar char="▪"/>
            </a:pPr>
            <a:endParaRPr lang="en-US" dirty="0"/>
          </a:p>
          <a:p>
            <a:pPr marL="914400" lvl="2" indent="0">
              <a:spcBef>
                <a:spcPts val="0"/>
              </a:spcBef>
              <a:buClr>
                <a:schemeClr val="dk1"/>
              </a:buClr>
              <a:buSzPts val="3200"/>
              <a:buNone/>
            </a:pPr>
            <a:endParaRPr lang="en-US" dirty="0"/>
          </a:p>
          <a:p>
            <a:pPr marL="914400" lvl="2" indent="0">
              <a:spcBef>
                <a:spcPts val="0"/>
              </a:spcBef>
              <a:buClr>
                <a:schemeClr val="dk1"/>
              </a:buClr>
              <a:buSzPts val="3200"/>
              <a:buNone/>
            </a:pPr>
            <a:endParaRPr lang="en-US" sz="4200" dirty="0"/>
          </a:p>
          <a:p>
            <a:pPr marL="228600" lvl="1" algn="just">
              <a:lnSpc>
                <a:spcPct val="110000"/>
              </a:lnSpc>
              <a:spcBef>
                <a:spcPts val="0"/>
              </a:spcBef>
              <a:buClr>
                <a:schemeClr val="dk1"/>
              </a:buClr>
              <a:buSzPts val="3200"/>
            </a:pPr>
            <a:r>
              <a:rPr lang="en-US" sz="5500" dirty="0"/>
              <a:t>Some goods are so critical to our everyday life that we regard </a:t>
            </a:r>
          </a:p>
          <a:p>
            <a:pPr marL="0" lvl="1" indent="0" algn="just">
              <a:lnSpc>
                <a:spcPct val="110000"/>
              </a:lnSpc>
              <a:spcBef>
                <a:spcPts val="0"/>
              </a:spcBef>
              <a:buClr>
                <a:schemeClr val="dk1"/>
              </a:buClr>
              <a:buSzPts val="3200"/>
              <a:buNone/>
            </a:pPr>
            <a:r>
              <a:rPr lang="en-US" sz="5500" dirty="0"/>
              <a:t>them as </a:t>
            </a:r>
            <a:r>
              <a:rPr lang="en-US" sz="5500" b="1" dirty="0">
                <a:solidFill>
                  <a:srgbClr val="FF0000"/>
                </a:solidFill>
                <a:highlight>
                  <a:srgbClr val="FFFF00"/>
                </a:highlight>
              </a:rPr>
              <a:t>necessities.</a:t>
            </a:r>
            <a:endParaRPr sz="5500" b="1" dirty="0">
              <a:solidFill>
                <a:srgbClr val="FF0000"/>
              </a:solidFill>
              <a:highlight>
                <a:srgbClr val="FFFF00"/>
              </a:highlight>
            </a:endParaRPr>
          </a:p>
          <a:p>
            <a:pPr marL="0" lvl="0" indent="0" algn="just" rtl="0">
              <a:lnSpc>
                <a:spcPct val="90000"/>
              </a:lnSpc>
              <a:spcBef>
                <a:spcPts val="1400"/>
              </a:spcBef>
              <a:spcAft>
                <a:spcPts val="0"/>
              </a:spcAft>
              <a:buClr>
                <a:schemeClr val="dk1"/>
              </a:buClr>
              <a:buSzPts val="3200"/>
              <a:buNone/>
            </a:pPr>
            <a:r>
              <a:rPr lang="en-US" sz="4200" dirty="0"/>
              <a:t>	</a:t>
            </a:r>
          </a:p>
          <a:p>
            <a:pPr marL="0" lvl="0" indent="0" algn="just" rtl="0">
              <a:lnSpc>
                <a:spcPct val="90000"/>
              </a:lnSpc>
              <a:spcBef>
                <a:spcPts val="1400"/>
              </a:spcBef>
              <a:spcAft>
                <a:spcPts val="0"/>
              </a:spcAft>
              <a:buClr>
                <a:schemeClr val="dk1"/>
              </a:buClr>
              <a:buSzPts val="3200"/>
              <a:buNone/>
            </a:pPr>
            <a:r>
              <a:rPr lang="en-US" sz="4200" dirty="0"/>
              <a:t>	  </a:t>
            </a:r>
            <a:r>
              <a:rPr lang="en-US" sz="5500" dirty="0"/>
              <a:t>Demand for necessities is </a:t>
            </a:r>
            <a:r>
              <a:rPr lang="en-US" sz="5500" b="1" dirty="0">
                <a:highlight>
                  <a:srgbClr val="FFFF00"/>
                </a:highlight>
              </a:rPr>
              <a:t>relatively inelastic</a:t>
            </a:r>
            <a:r>
              <a:rPr lang="en-US" sz="5500" dirty="0"/>
              <a:t>.</a:t>
            </a:r>
            <a:endParaRPr sz="5500" dirty="0"/>
          </a:p>
          <a:p>
            <a:pPr marL="228600" lvl="1" algn="just">
              <a:lnSpc>
                <a:spcPct val="110000"/>
              </a:lnSpc>
              <a:spcBef>
                <a:spcPts val="0"/>
              </a:spcBef>
              <a:spcAft>
                <a:spcPts val="0"/>
              </a:spcAft>
              <a:buClr>
                <a:schemeClr val="dk1"/>
              </a:buClr>
              <a:buSzPts val="3200"/>
            </a:pPr>
            <a:endParaRPr sz="5500" dirty="0"/>
          </a:p>
          <a:p>
            <a:pPr marL="91440" lvl="0" indent="-91440" algn="just" rtl="0">
              <a:lnSpc>
                <a:spcPct val="90000"/>
              </a:lnSpc>
              <a:spcBef>
                <a:spcPts val="0"/>
              </a:spcBef>
              <a:spcAft>
                <a:spcPts val="0"/>
              </a:spcAft>
              <a:buClr>
                <a:schemeClr val="dk1"/>
              </a:buClr>
              <a:buSzPts val="3200"/>
              <a:buFont typeface="Noto Sans"/>
              <a:buChar char="▪"/>
            </a:pPr>
            <a:endParaRPr lang="en-US" sz="4200" dirty="0"/>
          </a:p>
          <a:p>
            <a:pPr marL="91440" lvl="0" indent="-91440" algn="just" rtl="0">
              <a:lnSpc>
                <a:spcPct val="90000"/>
              </a:lnSpc>
              <a:spcBef>
                <a:spcPts val="0"/>
              </a:spcBef>
              <a:spcAft>
                <a:spcPts val="0"/>
              </a:spcAft>
              <a:buClr>
                <a:schemeClr val="dk1"/>
              </a:buClr>
              <a:buSzPts val="3200"/>
              <a:buFont typeface="Noto Sans"/>
              <a:buChar char="▪"/>
            </a:pPr>
            <a:r>
              <a:rPr lang="en-US" sz="5500" dirty="0"/>
              <a:t>A </a:t>
            </a:r>
            <a:r>
              <a:rPr lang="en-US" sz="5500" b="1" dirty="0">
                <a:solidFill>
                  <a:srgbClr val="FF0000"/>
                </a:solidFill>
                <a:highlight>
                  <a:srgbClr val="00FF00"/>
                </a:highlight>
              </a:rPr>
              <a:t>luxury good </a:t>
            </a:r>
            <a:r>
              <a:rPr lang="en-US" sz="5500" dirty="0"/>
              <a:t>is something we’d like to have but aren’t</a:t>
            </a:r>
          </a:p>
          <a:p>
            <a:pPr marL="0" lvl="0" indent="0" algn="just" rtl="0">
              <a:lnSpc>
                <a:spcPct val="90000"/>
              </a:lnSpc>
              <a:spcBef>
                <a:spcPts val="0"/>
              </a:spcBef>
              <a:spcAft>
                <a:spcPts val="0"/>
              </a:spcAft>
              <a:buClr>
                <a:schemeClr val="dk1"/>
              </a:buClr>
              <a:buSzPts val="3200"/>
              <a:buNone/>
            </a:pPr>
            <a:r>
              <a:rPr lang="en-US" sz="5500" dirty="0"/>
              <a:t>likely to buy unless our income jumps or the price declines sharply</a:t>
            </a:r>
            <a:r>
              <a:rPr lang="en-US" sz="4200" dirty="0"/>
              <a:t>.</a:t>
            </a:r>
            <a:endParaRPr sz="4200" dirty="0"/>
          </a:p>
          <a:p>
            <a:pPr marL="0" lvl="0" indent="0" algn="just" rtl="0">
              <a:lnSpc>
                <a:spcPct val="90000"/>
              </a:lnSpc>
              <a:spcBef>
                <a:spcPts val="1400"/>
              </a:spcBef>
              <a:spcAft>
                <a:spcPts val="0"/>
              </a:spcAft>
              <a:buClr>
                <a:schemeClr val="dk1"/>
              </a:buClr>
              <a:buSzPts val="3200"/>
              <a:buNone/>
            </a:pPr>
            <a:r>
              <a:rPr lang="en-US" sz="4200" dirty="0"/>
              <a:t>	</a:t>
            </a:r>
          </a:p>
          <a:p>
            <a:pPr marL="0" indent="0" algn="just">
              <a:spcBef>
                <a:spcPts val="0"/>
              </a:spcBef>
              <a:buClr>
                <a:schemeClr val="dk1"/>
              </a:buClr>
              <a:buSzPts val="3200"/>
              <a:buNone/>
            </a:pPr>
            <a:r>
              <a:rPr lang="en-US" sz="4200" dirty="0"/>
              <a:t>	</a:t>
            </a:r>
            <a:r>
              <a:rPr lang="en-US" sz="5500" dirty="0"/>
              <a:t>Demand for luxury goods is </a:t>
            </a:r>
            <a:r>
              <a:rPr lang="en-US" sz="5500" b="1" dirty="0">
                <a:solidFill>
                  <a:srgbClr val="FF0000"/>
                </a:solidFill>
                <a:highlight>
                  <a:srgbClr val="00FF00"/>
                </a:highlight>
              </a:rPr>
              <a:t>relatively elastic</a:t>
            </a:r>
            <a:r>
              <a:rPr lang="en-US" sz="5500" dirty="0"/>
              <a:t>.</a:t>
            </a:r>
            <a:endParaRPr sz="5500" dirty="0"/>
          </a:p>
          <a:p>
            <a:pPr marL="228600" lvl="0" indent="-50800" algn="l" rtl="0">
              <a:lnSpc>
                <a:spcPct val="90000"/>
              </a:lnSpc>
              <a:spcBef>
                <a:spcPts val="1000"/>
              </a:spcBef>
              <a:spcAft>
                <a:spcPts val="0"/>
              </a:spcAft>
              <a:buClr>
                <a:schemeClr val="dk1"/>
              </a:buClr>
              <a:buSzPts val="2800"/>
              <a:buNone/>
            </a:pPr>
            <a:endParaRPr dirty="0"/>
          </a:p>
        </p:txBody>
      </p:sp>
      <p:sp>
        <p:nvSpPr>
          <p:cNvPr id="385" name="Google Shape;385;p54"/>
          <p:cNvSpPr/>
          <p:nvPr/>
        </p:nvSpPr>
        <p:spPr>
          <a:xfrm>
            <a:off x="260417" y="3519606"/>
            <a:ext cx="914400" cy="381000"/>
          </a:xfrm>
          <a:prstGeom prst="rightArrow">
            <a:avLst>
              <a:gd name="adj1" fmla="val 50000"/>
              <a:gd name="adj2" fmla="val 50000"/>
            </a:avLst>
          </a:prstGeom>
          <a:solidFill>
            <a:schemeClr val="accent1"/>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86" name="Google Shape;386;p54"/>
          <p:cNvSpPr/>
          <p:nvPr/>
        </p:nvSpPr>
        <p:spPr>
          <a:xfrm>
            <a:off x="104775" y="5324374"/>
            <a:ext cx="914400" cy="381000"/>
          </a:xfrm>
          <a:prstGeom prst="rightArrow">
            <a:avLst>
              <a:gd name="adj1" fmla="val 50000"/>
              <a:gd name="adj2" fmla="val 50000"/>
            </a:avLst>
          </a:prstGeom>
          <a:solidFill>
            <a:schemeClr val="accent1"/>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Flèche : bas 1">
            <a:extLst>
              <a:ext uri="{FF2B5EF4-FFF2-40B4-BE49-F238E27FC236}">
                <a16:creationId xmlns:a16="http://schemas.microsoft.com/office/drawing/2014/main" id="{086F3FD0-FFCB-6B2F-D5A3-38554A6421F2}"/>
              </a:ext>
            </a:extLst>
          </p:cNvPr>
          <p:cNvSpPr/>
          <p:nvPr/>
        </p:nvSpPr>
        <p:spPr>
          <a:xfrm>
            <a:off x="4528862" y="1303506"/>
            <a:ext cx="484632" cy="978408"/>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Picture 2" descr="A Single Sacrifice Is All It Takes To Retire Early | Amplify Your  Investments and Achieve Financial Freedom">
            <a:extLst>
              <a:ext uri="{FF2B5EF4-FFF2-40B4-BE49-F238E27FC236}">
                <a16:creationId xmlns:a16="http://schemas.microsoft.com/office/drawing/2014/main" id="{062B2328-0B9F-CD67-0557-445077AFD33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9836054">
            <a:off x="7858953" y="2018727"/>
            <a:ext cx="4057726" cy="1759331"/>
          </a:xfrm>
          <a:prstGeom prst="rect">
            <a:avLst/>
          </a:prstGeom>
          <a:noFill/>
          <a:extLst>
            <a:ext uri="{909E8E84-426E-40DD-AFC4-6F175D3DCCD1}">
              <a14:hiddenFill xmlns:a14="http://schemas.microsoft.com/office/drawing/2010/main">
                <a:solidFill>
                  <a:srgbClr val="FFFFFF"/>
                </a:solidFill>
              </a14:hiddenFill>
            </a:ext>
          </a:extLst>
        </p:spPr>
      </p:pic>
      <p:sp>
        <p:nvSpPr>
          <p:cNvPr id="6" name="Google Shape;376;p53">
            <a:extLst>
              <a:ext uri="{FF2B5EF4-FFF2-40B4-BE49-F238E27FC236}">
                <a16:creationId xmlns:a16="http://schemas.microsoft.com/office/drawing/2014/main" id="{E1E87AF9-530D-8B40-F69E-84D076763105}"/>
              </a:ext>
            </a:extLst>
          </p:cNvPr>
          <p:cNvSpPr txBox="1">
            <a:spLocks noGrp="1"/>
          </p:cNvSpPr>
          <p:nvPr>
            <p:ph type="title"/>
          </p:nvPr>
        </p:nvSpPr>
        <p:spPr>
          <a:xfrm>
            <a:off x="1538592" y="228341"/>
            <a:ext cx="8753272" cy="1325563"/>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lt1"/>
              </a:buClr>
              <a:buSzPts val="4000"/>
              <a:buFont typeface="Calibri"/>
              <a:buNone/>
            </a:pPr>
            <a:r>
              <a:rPr lang="en-US" sz="4000" b="1" dirty="0">
                <a:solidFill>
                  <a:srgbClr val="00FF00"/>
                </a:solidFill>
                <a:latin typeface="Calibri"/>
                <a:ea typeface="Calibri"/>
                <a:cs typeface="Calibri"/>
                <a:sym typeface="Calibri"/>
              </a:rPr>
              <a:t>II- Different types of goods  -4- </a:t>
            </a:r>
            <a:endParaRPr sz="4000" dirty="0">
              <a:solidFill>
                <a:srgbClr val="00FF00"/>
              </a:solidFill>
              <a:latin typeface="Calibri"/>
              <a:ea typeface="Calibri"/>
              <a:cs typeface="Calibri"/>
              <a:sym typeface="Calibri"/>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F1523F20-FE2A-532D-0F9F-BFF5CED54640}"/>
              </a:ext>
            </a:extLst>
          </p:cNvPr>
          <p:cNvSpPr>
            <a:spLocks noGrp="1"/>
          </p:cNvSpPr>
          <p:nvPr>
            <p:ph idx="1"/>
          </p:nvPr>
        </p:nvSpPr>
        <p:spPr>
          <a:xfrm>
            <a:off x="225358" y="1582433"/>
            <a:ext cx="9706583" cy="4351338"/>
          </a:xfrm>
        </p:spPr>
        <p:txBody>
          <a:bodyPr>
            <a:normAutofit fontScale="62500" lnSpcReduction="20000"/>
          </a:bodyPr>
          <a:lstStyle/>
          <a:p>
            <a:pPr marL="91440" indent="-91440">
              <a:lnSpc>
                <a:spcPct val="110000"/>
              </a:lnSpc>
              <a:spcBef>
                <a:spcPts val="0"/>
              </a:spcBef>
              <a:buClr>
                <a:schemeClr val="dk1"/>
              </a:buClr>
              <a:buSzPts val="3200"/>
              <a:buFont typeface="Arial" panose="020B0604020202020204" pitchFamily="34" charset="0"/>
              <a:buChar char=" "/>
            </a:pPr>
            <a:r>
              <a:rPr lang="en-US" sz="4200" b="1" dirty="0"/>
              <a:t>II-2- Substitutes v/s complementary goods</a:t>
            </a:r>
          </a:p>
          <a:p>
            <a:pPr marL="91440" lvl="0" indent="111760" algn="l" rtl="0">
              <a:lnSpc>
                <a:spcPct val="90000"/>
              </a:lnSpc>
              <a:spcBef>
                <a:spcPts val="0"/>
              </a:spcBef>
              <a:spcAft>
                <a:spcPts val="0"/>
              </a:spcAft>
              <a:buClr>
                <a:schemeClr val="dk1"/>
              </a:buClr>
              <a:buSzPts val="3200"/>
              <a:buNone/>
            </a:pPr>
            <a:endParaRPr lang="en-US" sz="2600" b="1" dirty="0"/>
          </a:p>
          <a:p>
            <a:pPr marL="91440" indent="-91440">
              <a:lnSpc>
                <a:spcPct val="110000"/>
              </a:lnSpc>
              <a:spcBef>
                <a:spcPts val="0"/>
              </a:spcBef>
              <a:buClr>
                <a:schemeClr val="dk1"/>
              </a:buClr>
              <a:buSzPts val="3200"/>
              <a:buFont typeface="Arial" panose="020B0604020202020204" pitchFamily="34" charset="0"/>
              <a:buChar char=" "/>
            </a:pPr>
            <a:r>
              <a:rPr lang="en-US" sz="4200" b="1" dirty="0"/>
              <a:t>II-2-1- Substitute Goods</a:t>
            </a:r>
          </a:p>
          <a:p>
            <a:pPr marL="548640" lvl="1" indent="-203200" algn="l" rtl="0">
              <a:lnSpc>
                <a:spcPct val="90000"/>
              </a:lnSpc>
              <a:spcBef>
                <a:spcPts val="0"/>
              </a:spcBef>
              <a:spcAft>
                <a:spcPts val="0"/>
              </a:spcAft>
              <a:buClr>
                <a:schemeClr val="dk1"/>
              </a:buClr>
              <a:buSzPts val="3200"/>
              <a:buChar char=" "/>
            </a:pPr>
            <a:endParaRPr lang="en-US" sz="3100" dirty="0"/>
          </a:p>
          <a:p>
            <a:pPr marL="228600" lvl="1" algn="just">
              <a:lnSpc>
                <a:spcPct val="110000"/>
              </a:lnSpc>
              <a:spcBef>
                <a:spcPts val="0"/>
              </a:spcBef>
              <a:buClr>
                <a:schemeClr val="dk1"/>
              </a:buClr>
              <a:buSzPts val="3200"/>
            </a:pPr>
            <a:r>
              <a:rPr lang="en-US" sz="4200" b="1" dirty="0">
                <a:solidFill>
                  <a:srgbClr val="FF0000"/>
                </a:solidFill>
              </a:rPr>
              <a:t>Substitute Products </a:t>
            </a:r>
            <a:r>
              <a:rPr lang="en-US" sz="4200" dirty="0">
                <a:solidFill>
                  <a:srgbClr val="000000"/>
                </a:solidFill>
              </a:rPr>
              <a:t>correspond to </a:t>
            </a:r>
            <a:r>
              <a:rPr lang="en-US" sz="4200" b="1" dirty="0">
                <a:solidFill>
                  <a:srgbClr val="000000"/>
                </a:solidFill>
              </a:rPr>
              <a:t>goods/services </a:t>
            </a:r>
            <a:r>
              <a:rPr lang="en-US" sz="4200" dirty="0">
                <a:solidFill>
                  <a:srgbClr val="000000"/>
                </a:solidFill>
              </a:rPr>
              <a:t>which are of a </a:t>
            </a:r>
            <a:r>
              <a:rPr lang="en-US" sz="4200" b="1" dirty="0">
                <a:solidFill>
                  <a:srgbClr val="000000"/>
                </a:solidFill>
                <a:highlight>
                  <a:srgbClr val="FFFF00"/>
                </a:highlight>
              </a:rPr>
              <a:t>different nature </a:t>
            </a:r>
            <a:r>
              <a:rPr lang="en-US" sz="4200" dirty="0">
                <a:solidFill>
                  <a:srgbClr val="000000"/>
                </a:solidFill>
              </a:rPr>
              <a:t>but which meet </a:t>
            </a:r>
            <a:r>
              <a:rPr lang="en-US" sz="4200" b="1" dirty="0">
                <a:solidFill>
                  <a:srgbClr val="000000"/>
                </a:solidFill>
                <a:highlight>
                  <a:srgbClr val="FFFF00"/>
                </a:highlight>
              </a:rPr>
              <a:t>the</a:t>
            </a:r>
            <a:r>
              <a:rPr lang="en-US" sz="4200" dirty="0">
                <a:solidFill>
                  <a:srgbClr val="000000"/>
                </a:solidFill>
                <a:highlight>
                  <a:srgbClr val="FFFF00"/>
                </a:highlight>
              </a:rPr>
              <a:t> </a:t>
            </a:r>
            <a:r>
              <a:rPr lang="en-US" sz="4200" b="1" dirty="0">
                <a:solidFill>
                  <a:srgbClr val="000000"/>
                </a:solidFill>
                <a:highlight>
                  <a:srgbClr val="FFFF00"/>
                </a:highlight>
              </a:rPr>
              <a:t>same consumer need</a:t>
            </a:r>
            <a:r>
              <a:rPr lang="en-US" sz="4200" dirty="0">
                <a:solidFill>
                  <a:srgbClr val="000000"/>
                </a:solidFill>
              </a:rPr>
              <a:t>. </a:t>
            </a:r>
          </a:p>
          <a:p>
            <a:pPr marL="228600" lvl="1" algn="just">
              <a:lnSpc>
                <a:spcPct val="110000"/>
              </a:lnSpc>
              <a:spcBef>
                <a:spcPts val="0"/>
              </a:spcBef>
              <a:buClr>
                <a:schemeClr val="dk1"/>
              </a:buClr>
              <a:buSzPts val="3200"/>
            </a:pPr>
            <a:r>
              <a:rPr lang="en-US" sz="4200" dirty="0">
                <a:solidFill>
                  <a:srgbClr val="000000"/>
                </a:solidFill>
              </a:rPr>
              <a:t>In other words, they represent </a:t>
            </a:r>
            <a:r>
              <a:rPr lang="en-US" sz="4200" b="1" dirty="0">
                <a:solidFill>
                  <a:srgbClr val="000000"/>
                </a:solidFill>
                <a:highlight>
                  <a:srgbClr val="FFFF00"/>
                </a:highlight>
              </a:rPr>
              <a:t>purchasing alternatives </a:t>
            </a:r>
            <a:r>
              <a:rPr lang="en-US" sz="4200" dirty="0">
                <a:solidFill>
                  <a:srgbClr val="000000"/>
                </a:solidFill>
              </a:rPr>
              <a:t>and diversify the overall offer.</a:t>
            </a:r>
          </a:p>
          <a:p>
            <a:pPr marL="0" lvl="1" indent="0" algn="just">
              <a:lnSpc>
                <a:spcPct val="110000"/>
              </a:lnSpc>
              <a:spcBef>
                <a:spcPts val="0"/>
              </a:spcBef>
              <a:buClr>
                <a:schemeClr val="dk1"/>
              </a:buClr>
              <a:buSzPts val="3200"/>
              <a:buNone/>
            </a:pPr>
            <a:endParaRPr lang="en-US" sz="4200" dirty="0">
              <a:solidFill>
                <a:srgbClr val="000000"/>
              </a:solidFill>
            </a:endParaRPr>
          </a:p>
          <a:p>
            <a:pPr marL="228600" lvl="1" algn="just">
              <a:lnSpc>
                <a:spcPct val="110000"/>
              </a:lnSpc>
              <a:spcBef>
                <a:spcPts val="0"/>
              </a:spcBef>
              <a:buClr>
                <a:schemeClr val="dk1"/>
              </a:buClr>
              <a:buSzPts val="3200"/>
            </a:pPr>
            <a:r>
              <a:rPr lang="en-US" sz="4200" dirty="0">
                <a:solidFill>
                  <a:srgbClr val="000000"/>
                </a:solidFill>
              </a:rPr>
              <a:t>Customers may choose the product they prefer if it's available and consider substitutes if the </a:t>
            </a:r>
            <a:r>
              <a:rPr lang="en-US" sz="4200" b="1" dirty="0">
                <a:solidFill>
                  <a:srgbClr val="0070C0"/>
                </a:solidFill>
              </a:rPr>
              <a:t>price</a:t>
            </a:r>
            <a:r>
              <a:rPr lang="en-US" sz="4200" dirty="0">
                <a:solidFill>
                  <a:srgbClr val="000000"/>
                </a:solidFill>
              </a:rPr>
              <a:t>, </a:t>
            </a:r>
            <a:r>
              <a:rPr lang="en-US" sz="4200" b="1" dirty="0">
                <a:solidFill>
                  <a:srgbClr val="FF0066"/>
                </a:solidFill>
              </a:rPr>
              <a:t>availability</a:t>
            </a:r>
            <a:r>
              <a:rPr lang="en-US" sz="4200" dirty="0">
                <a:solidFill>
                  <a:srgbClr val="000000"/>
                </a:solidFill>
              </a:rPr>
              <a:t> or </a:t>
            </a:r>
            <a:r>
              <a:rPr lang="en-US" sz="4200" b="1" dirty="0">
                <a:solidFill>
                  <a:srgbClr val="00B050"/>
                </a:solidFill>
              </a:rPr>
              <a:t>quality of their preferred product changes</a:t>
            </a:r>
            <a:r>
              <a:rPr lang="en-US" sz="4200" dirty="0">
                <a:solidFill>
                  <a:srgbClr val="000000"/>
                </a:solidFill>
              </a:rPr>
              <a:t>. </a:t>
            </a:r>
          </a:p>
          <a:p>
            <a:pPr marL="0" lvl="1" indent="0" algn="just">
              <a:lnSpc>
                <a:spcPct val="110000"/>
              </a:lnSpc>
              <a:spcBef>
                <a:spcPts val="0"/>
              </a:spcBef>
              <a:buClr>
                <a:schemeClr val="dk1"/>
              </a:buClr>
              <a:buSzPts val="3200"/>
              <a:buNone/>
            </a:pPr>
            <a:endParaRPr lang="fr-FR" sz="4200" dirty="0">
              <a:solidFill>
                <a:srgbClr val="000000"/>
              </a:solidFill>
            </a:endParaRPr>
          </a:p>
        </p:txBody>
      </p:sp>
      <p:pic>
        <p:nvPicPr>
          <p:cNvPr id="4" name="Picture 2" descr="Difference between Substitute and Complementary goods - Tutor's Tips">
            <a:extLst>
              <a:ext uri="{FF2B5EF4-FFF2-40B4-BE49-F238E27FC236}">
                <a16:creationId xmlns:a16="http://schemas.microsoft.com/office/drawing/2014/main" id="{C57D1E82-924B-091D-2FA8-7880802AA6C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939547" y="2475270"/>
            <a:ext cx="6341807" cy="1907459"/>
          </a:xfrm>
          <a:prstGeom prst="rect">
            <a:avLst/>
          </a:prstGeom>
          <a:noFill/>
          <a:extLst>
            <a:ext uri="{909E8E84-426E-40DD-AFC4-6F175D3DCCD1}">
              <a14:hiddenFill xmlns:a14="http://schemas.microsoft.com/office/drawing/2010/main">
                <a:solidFill>
                  <a:srgbClr val="FFFFFF"/>
                </a:solidFill>
              </a14:hiddenFill>
            </a:ext>
          </a:extLst>
        </p:spPr>
      </p:pic>
      <p:sp>
        <p:nvSpPr>
          <p:cNvPr id="5" name="Google Shape;376;p53">
            <a:extLst>
              <a:ext uri="{FF2B5EF4-FFF2-40B4-BE49-F238E27FC236}">
                <a16:creationId xmlns:a16="http://schemas.microsoft.com/office/drawing/2014/main" id="{A68F7F1B-7FA8-0F96-5E8D-005CC1802112}"/>
              </a:ext>
            </a:extLst>
          </p:cNvPr>
          <p:cNvSpPr txBox="1">
            <a:spLocks noGrp="1"/>
          </p:cNvSpPr>
          <p:nvPr>
            <p:ph type="title"/>
          </p:nvPr>
        </p:nvSpPr>
        <p:spPr>
          <a:xfrm>
            <a:off x="1538592" y="228341"/>
            <a:ext cx="8753272" cy="1325563"/>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lt1"/>
              </a:buClr>
              <a:buSzPts val="4000"/>
              <a:buFont typeface="Calibri"/>
              <a:buNone/>
            </a:pPr>
            <a:r>
              <a:rPr lang="en-US" sz="4000" b="1" dirty="0">
                <a:solidFill>
                  <a:srgbClr val="00FF00"/>
                </a:solidFill>
                <a:latin typeface="Calibri"/>
                <a:ea typeface="Calibri"/>
                <a:cs typeface="Calibri"/>
                <a:sym typeface="Calibri"/>
              </a:rPr>
              <a:t>II- Different types of goods  -5- </a:t>
            </a:r>
            <a:endParaRPr sz="4000" dirty="0">
              <a:solidFill>
                <a:srgbClr val="00FF00"/>
              </a:solidFill>
              <a:latin typeface="Calibri"/>
              <a:ea typeface="Calibri"/>
              <a:cs typeface="Calibri"/>
              <a:sym typeface="Calibri"/>
            </a:endParaRPr>
          </a:p>
        </p:txBody>
      </p:sp>
    </p:spTree>
    <p:extLst>
      <p:ext uri="{BB962C8B-B14F-4D97-AF65-F5344CB8AC3E}">
        <p14:creationId xmlns:p14="http://schemas.microsoft.com/office/powerpoint/2010/main" val="77123547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91"/>
        <p:cNvGrpSpPr/>
        <p:nvPr/>
      </p:nvGrpSpPr>
      <p:grpSpPr>
        <a:xfrm>
          <a:off x="0" y="0"/>
          <a:ext cx="0" cy="0"/>
          <a:chOff x="0" y="0"/>
          <a:chExt cx="0" cy="0"/>
        </a:xfrm>
      </p:grpSpPr>
      <p:sp>
        <p:nvSpPr>
          <p:cNvPr id="393" name="Google Shape;393;p55"/>
          <p:cNvSpPr txBox="1">
            <a:spLocks noGrp="1"/>
          </p:cNvSpPr>
          <p:nvPr>
            <p:ph type="body" idx="1"/>
          </p:nvPr>
        </p:nvSpPr>
        <p:spPr>
          <a:xfrm>
            <a:off x="127820" y="1621344"/>
            <a:ext cx="9776297" cy="5236656"/>
          </a:xfrm>
          <a:prstGeom prst="rect">
            <a:avLst/>
          </a:prstGeom>
          <a:noFill/>
          <a:ln>
            <a:noFill/>
          </a:ln>
        </p:spPr>
        <p:txBody>
          <a:bodyPr spcFirstLastPara="1" wrap="square" lIns="91425" tIns="45700" rIns="91425" bIns="45700" anchor="t" anchorCtr="0">
            <a:normAutofit/>
          </a:bodyPr>
          <a:lstStyle/>
          <a:p>
            <a:pPr marL="802640" lvl="1" indent="-457200" algn="just">
              <a:spcBef>
                <a:spcPts val="0"/>
              </a:spcBef>
              <a:buClr>
                <a:schemeClr val="dk1"/>
              </a:buClr>
              <a:buSzPts val="3200"/>
            </a:pPr>
            <a:r>
              <a:rPr lang="en-US" sz="2800" b="0" i="0" dirty="0">
                <a:effectLst/>
              </a:rPr>
              <a:t>A </a:t>
            </a:r>
            <a:r>
              <a:rPr lang="en-US" sz="2800" b="1" i="0" dirty="0">
                <a:solidFill>
                  <a:srgbClr val="FF0000"/>
                </a:solidFill>
                <a:effectLst/>
              </a:rPr>
              <a:t>substitute good </a:t>
            </a:r>
            <a:r>
              <a:rPr lang="en-US" sz="2800" b="0" i="0" dirty="0">
                <a:effectLst/>
              </a:rPr>
              <a:t>may be perfect or imperfect:</a:t>
            </a:r>
            <a:endParaRPr lang="en-US" sz="2800" dirty="0"/>
          </a:p>
          <a:p>
            <a:pPr marL="228600" lvl="1" algn="just">
              <a:spcBef>
                <a:spcPts val="0"/>
              </a:spcBef>
              <a:buClr>
                <a:schemeClr val="dk1"/>
              </a:buClr>
              <a:buSzPts val="3200"/>
            </a:pPr>
            <a:endParaRPr lang="en-US" sz="2800" b="0" i="0" dirty="0">
              <a:effectLst/>
            </a:endParaRPr>
          </a:p>
          <a:p>
            <a:pPr marL="0" lvl="1" indent="0" algn="just">
              <a:spcBef>
                <a:spcPts val="0"/>
              </a:spcBef>
              <a:buClr>
                <a:schemeClr val="dk1"/>
              </a:buClr>
              <a:buSzPts val="3200"/>
              <a:buNone/>
            </a:pPr>
            <a:r>
              <a:rPr lang="en-US" sz="2800" b="0" i="0" dirty="0">
                <a:effectLst/>
              </a:rPr>
              <a:t>* </a:t>
            </a:r>
            <a:r>
              <a:rPr lang="en-US" sz="2600" b="0" i="0" dirty="0">
                <a:effectLst/>
              </a:rPr>
              <a:t>A </a:t>
            </a:r>
            <a:r>
              <a:rPr lang="en-US" sz="2600" b="1" i="0" dirty="0">
                <a:solidFill>
                  <a:srgbClr val="FF0000"/>
                </a:solidFill>
                <a:effectLst/>
                <a:highlight>
                  <a:srgbClr val="00FFFF"/>
                </a:highlight>
              </a:rPr>
              <a:t>perfect substitut</a:t>
            </a:r>
            <a:r>
              <a:rPr lang="en-US" sz="2600" b="0" i="0" dirty="0">
                <a:solidFill>
                  <a:srgbClr val="FF0000"/>
                </a:solidFill>
                <a:effectLst/>
                <a:highlight>
                  <a:srgbClr val="00FFFF"/>
                </a:highlight>
              </a:rPr>
              <a:t>e </a:t>
            </a:r>
            <a:r>
              <a:rPr lang="en-US" sz="2600" b="0" i="0" dirty="0">
                <a:effectLst/>
              </a:rPr>
              <a:t>is a product that's identical to the original item</a:t>
            </a:r>
          </a:p>
          <a:p>
            <a:pPr marL="0" lvl="1" indent="0" algn="just">
              <a:spcBef>
                <a:spcPts val="0"/>
              </a:spcBef>
              <a:buClr>
                <a:schemeClr val="dk1"/>
              </a:buClr>
              <a:buSzPts val="3200"/>
              <a:buNone/>
            </a:pPr>
            <a:r>
              <a:rPr lang="en-US" sz="2600" b="0" i="0" dirty="0">
                <a:effectLst/>
              </a:rPr>
              <a:t>* An </a:t>
            </a:r>
            <a:r>
              <a:rPr lang="en-US" sz="2600" b="1" i="0" dirty="0">
                <a:solidFill>
                  <a:srgbClr val="FF0000"/>
                </a:solidFill>
                <a:effectLst/>
                <a:highlight>
                  <a:srgbClr val="00FFFF"/>
                </a:highlight>
              </a:rPr>
              <a:t>imperfect substitute </a:t>
            </a:r>
            <a:r>
              <a:rPr lang="en-US" sz="2600" b="0" i="0" dirty="0">
                <a:effectLst/>
              </a:rPr>
              <a:t>is a product that's similar but noticeably different from the original good.</a:t>
            </a:r>
            <a:endParaRPr lang="en-US" sz="2600" dirty="0"/>
          </a:p>
          <a:p>
            <a:pPr marL="228600" lvl="1" algn="just">
              <a:spcBef>
                <a:spcPts val="0"/>
              </a:spcBef>
              <a:buClr>
                <a:schemeClr val="dk1"/>
              </a:buClr>
              <a:buSzPts val="3200"/>
            </a:pPr>
            <a:endParaRPr lang="en-US" sz="2800" dirty="0"/>
          </a:p>
          <a:p>
            <a:pPr marL="228600" lvl="1" algn="just">
              <a:spcBef>
                <a:spcPts val="0"/>
              </a:spcBef>
              <a:buClr>
                <a:schemeClr val="dk1"/>
              </a:buClr>
              <a:buSzPts val="3200"/>
            </a:pPr>
            <a:r>
              <a:rPr lang="en-US" sz="2600" dirty="0"/>
              <a:t>For the substitutes, the </a:t>
            </a:r>
            <a:r>
              <a:rPr lang="en-US" sz="2600" b="1" dirty="0">
                <a:solidFill>
                  <a:srgbClr val="FF0000"/>
                </a:solidFill>
                <a:highlight>
                  <a:srgbClr val="FFFF00"/>
                </a:highlight>
              </a:rPr>
              <a:t>demand for a good increases </a:t>
            </a:r>
            <a:r>
              <a:rPr lang="en-US" sz="2600" dirty="0"/>
              <a:t>when the </a:t>
            </a:r>
            <a:r>
              <a:rPr lang="en-US" sz="2600" b="1" dirty="0">
                <a:solidFill>
                  <a:srgbClr val="FF0000"/>
                </a:solidFill>
                <a:highlight>
                  <a:srgbClr val="FFFF00"/>
                </a:highlight>
              </a:rPr>
              <a:t>price of a substitute for the good goes up.</a:t>
            </a:r>
            <a:endParaRPr sz="2600" b="1" dirty="0">
              <a:solidFill>
                <a:srgbClr val="FF0000"/>
              </a:solidFill>
              <a:highlight>
                <a:srgbClr val="FFFF00"/>
              </a:highlight>
            </a:endParaRPr>
          </a:p>
          <a:p>
            <a:pPr lvl="0" algn="just">
              <a:spcBef>
                <a:spcPts val="0"/>
              </a:spcBef>
              <a:spcAft>
                <a:spcPts val="0"/>
              </a:spcAft>
              <a:buClr>
                <a:schemeClr val="dk1"/>
              </a:buClr>
              <a:buSzPts val="3200"/>
            </a:pPr>
            <a:endParaRPr sz="2600" dirty="0"/>
          </a:p>
          <a:p>
            <a:pPr algn="just">
              <a:spcBef>
                <a:spcPts val="0"/>
              </a:spcBef>
              <a:buClr>
                <a:schemeClr val="dk1"/>
              </a:buClr>
              <a:buSzPts val="3200"/>
            </a:pPr>
            <a:r>
              <a:rPr lang="en-US" sz="2600" dirty="0"/>
              <a:t>The </a:t>
            </a:r>
            <a:r>
              <a:rPr lang="en-US" sz="2600" b="1" dirty="0">
                <a:highlight>
                  <a:srgbClr val="00FFFF"/>
                </a:highlight>
              </a:rPr>
              <a:t>greater the availability of substitutes</a:t>
            </a:r>
            <a:r>
              <a:rPr lang="en-US" sz="2600" dirty="0"/>
              <a:t>, the </a:t>
            </a:r>
            <a:r>
              <a:rPr lang="en-US" sz="2600" b="1" i="1" dirty="0">
                <a:highlight>
                  <a:srgbClr val="00FFFF"/>
                </a:highlight>
              </a:rPr>
              <a:t>higher</a:t>
            </a:r>
            <a:r>
              <a:rPr lang="en-US" sz="2600" b="1" dirty="0">
                <a:highlight>
                  <a:srgbClr val="00FFFF"/>
                </a:highlight>
              </a:rPr>
              <a:t> the price elasticity of demand</a:t>
            </a:r>
            <a:r>
              <a:rPr lang="en-US" sz="2600" dirty="0">
                <a:highlight>
                  <a:srgbClr val="00FFFF"/>
                </a:highlight>
              </a:rPr>
              <a:t>.</a:t>
            </a:r>
          </a:p>
          <a:p>
            <a:pPr algn="just">
              <a:spcBef>
                <a:spcPts val="0"/>
              </a:spcBef>
              <a:buClr>
                <a:schemeClr val="dk1"/>
              </a:buClr>
              <a:buSzPts val="3200"/>
            </a:pPr>
            <a:endParaRPr sz="2600" dirty="0"/>
          </a:p>
          <a:p>
            <a:pPr lvl="1" algn="just">
              <a:spcBef>
                <a:spcPts val="0"/>
              </a:spcBef>
              <a:buClr>
                <a:schemeClr val="dk1"/>
              </a:buClr>
              <a:buSzPts val="3200"/>
            </a:pPr>
            <a:r>
              <a:rPr lang="en-US" sz="2600" dirty="0"/>
              <a:t>The </a:t>
            </a:r>
            <a:r>
              <a:rPr lang="en-US" sz="2600" b="1" dirty="0">
                <a:highlight>
                  <a:srgbClr val="00FF00"/>
                </a:highlight>
              </a:rPr>
              <a:t>smaller the availability of substitutes</a:t>
            </a:r>
            <a:r>
              <a:rPr lang="en-US" sz="2600" dirty="0"/>
              <a:t>, the </a:t>
            </a:r>
            <a:r>
              <a:rPr lang="en-US" sz="2600" b="1" dirty="0">
                <a:highlight>
                  <a:srgbClr val="00FF00"/>
                </a:highlight>
              </a:rPr>
              <a:t>lower the price elasticity of demand. </a:t>
            </a:r>
            <a:endParaRPr sz="2600" b="1" dirty="0">
              <a:highlight>
                <a:srgbClr val="00FF00"/>
              </a:highlight>
            </a:endParaRPr>
          </a:p>
          <a:p>
            <a:pPr marL="228600" lvl="0" indent="-63500" algn="l" rtl="0">
              <a:lnSpc>
                <a:spcPct val="90000"/>
              </a:lnSpc>
              <a:spcBef>
                <a:spcPts val="1000"/>
              </a:spcBef>
              <a:spcAft>
                <a:spcPts val="0"/>
              </a:spcAft>
              <a:buClr>
                <a:schemeClr val="dk1"/>
              </a:buClr>
              <a:buSzPts val="2600"/>
              <a:buNone/>
            </a:pPr>
            <a:endParaRPr sz="2600" dirty="0"/>
          </a:p>
        </p:txBody>
      </p:sp>
      <p:pic>
        <p:nvPicPr>
          <p:cNvPr id="2" name="Picture 2" descr="Difference between Substitute and Complementary goods - Tutor's Tips">
            <a:extLst>
              <a:ext uri="{FF2B5EF4-FFF2-40B4-BE49-F238E27FC236}">
                <a16:creationId xmlns:a16="http://schemas.microsoft.com/office/drawing/2014/main" id="{9E410261-5DF0-B043-874F-2424FAA33CE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7939547" y="2475270"/>
            <a:ext cx="6341807" cy="1907459"/>
          </a:xfrm>
          <a:prstGeom prst="rect">
            <a:avLst/>
          </a:prstGeom>
          <a:noFill/>
          <a:extLst>
            <a:ext uri="{909E8E84-426E-40DD-AFC4-6F175D3DCCD1}">
              <a14:hiddenFill xmlns:a14="http://schemas.microsoft.com/office/drawing/2010/main">
                <a:solidFill>
                  <a:srgbClr val="FFFFFF"/>
                </a:solidFill>
              </a14:hiddenFill>
            </a:ext>
          </a:extLst>
        </p:spPr>
      </p:pic>
      <p:sp>
        <p:nvSpPr>
          <p:cNvPr id="5" name="Google Shape;376;p53">
            <a:extLst>
              <a:ext uri="{FF2B5EF4-FFF2-40B4-BE49-F238E27FC236}">
                <a16:creationId xmlns:a16="http://schemas.microsoft.com/office/drawing/2014/main" id="{2F38EE52-1DE4-757E-234A-268CF38EE7EE}"/>
              </a:ext>
            </a:extLst>
          </p:cNvPr>
          <p:cNvSpPr txBox="1">
            <a:spLocks noGrp="1"/>
          </p:cNvSpPr>
          <p:nvPr>
            <p:ph type="title"/>
          </p:nvPr>
        </p:nvSpPr>
        <p:spPr>
          <a:xfrm>
            <a:off x="1538592" y="228341"/>
            <a:ext cx="8753272" cy="1325563"/>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lt1"/>
              </a:buClr>
              <a:buSzPts val="4000"/>
              <a:buFont typeface="Calibri"/>
              <a:buNone/>
            </a:pPr>
            <a:r>
              <a:rPr lang="en-US" sz="4000" b="1" dirty="0">
                <a:solidFill>
                  <a:srgbClr val="00FF00"/>
                </a:solidFill>
                <a:latin typeface="Calibri"/>
                <a:ea typeface="Calibri"/>
                <a:cs typeface="Calibri"/>
                <a:sym typeface="Calibri"/>
              </a:rPr>
              <a:t>II- Different types of goods  -6- </a:t>
            </a:r>
            <a:endParaRPr sz="4000" dirty="0">
              <a:solidFill>
                <a:srgbClr val="00FF00"/>
              </a:solidFill>
              <a:latin typeface="Calibri"/>
              <a:ea typeface="Calibri"/>
              <a:cs typeface="Calibri"/>
              <a:sym typeface="Calibri"/>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9BC68516-099B-416D-BEFA-0542897D48C1}"/>
              </a:ext>
            </a:extLst>
          </p:cNvPr>
          <p:cNvSpPr>
            <a:spLocks noGrp="1"/>
          </p:cNvSpPr>
          <p:nvPr>
            <p:ph sz="half" idx="1"/>
          </p:nvPr>
        </p:nvSpPr>
        <p:spPr>
          <a:xfrm>
            <a:off x="142876" y="1510826"/>
            <a:ext cx="6890222" cy="4996978"/>
          </a:xfrm>
        </p:spPr>
        <p:txBody>
          <a:bodyPr>
            <a:normAutofit fontScale="92500" lnSpcReduction="10000"/>
          </a:bodyPr>
          <a:lstStyle/>
          <a:p>
            <a:pPr marL="0" indent="0">
              <a:buNone/>
            </a:pPr>
            <a:r>
              <a:rPr lang="en-US" sz="2800" b="1" i="0" dirty="0">
                <a:solidFill>
                  <a:srgbClr val="FF0000"/>
                </a:solidFill>
                <a:effectLst/>
              </a:rPr>
              <a:t>Perfect Substitutes</a:t>
            </a:r>
            <a:r>
              <a:rPr lang="en-US" sz="2800" b="1" i="0" dirty="0">
                <a:solidFill>
                  <a:srgbClr val="373D3F"/>
                </a:solidFill>
                <a:effectLst/>
              </a:rPr>
              <a:t>:</a:t>
            </a:r>
            <a:r>
              <a:rPr lang="en-US" sz="2800" b="0" i="0" dirty="0">
                <a:solidFill>
                  <a:srgbClr val="373D3F"/>
                </a:solidFill>
                <a:effectLst/>
              </a:rPr>
              <a:t> </a:t>
            </a:r>
          </a:p>
          <a:p>
            <a:pPr algn="just"/>
            <a:r>
              <a:rPr lang="en-US" sz="2600" b="0" i="0" dirty="0">
                <a:effectLst/>
              </a:rPr>
              <a:t>A perfect substitute is </a:t>
            </a:r>
            <a:r>
              <a:rPr lang="en-US" sz="2600" b="1" i="0" dirty="0">
                <a:effectLst/>
              </a:rPr>
              <a:t>a situation where two goods are viewed as identical</a:t>
            </a:r>
            <a:r>
              <a:rPr lang="en-US" sz="2600" b="0" i="0" dirty="0">
                <a:effectLst/>
              </a:rPr>
              <a:t>. </a:t>
            </a:r>
          </a:p>
          <a:p>
            <a:pPr algn="just"/>
            <a:r>
              <a:rPr lang="en-US" sz="2600" dirty="0"/>
              <a:t>Whe</a:t>
            </a:r>
            <a:r>
              <a:rPr lang="en-US" sz="2600" b="0" i="0" dirty="0">
                <a:effectLst/>
              </a:rPr>
              <a:t>n products are perfect substitutes, indifference curves will will look the graph. These lines are essentially perfectly straight, and that demonstrates that the relative utility of ‘</a:t>
            </a:r>
            <a:r>
              <a:rPr lang="en-US" sz="2600" b="1" i="0" dirty="0">
                <a:solidFill>
                  <a:srgbClr val="0070C0"/>
                </a:solidFill>
                <a:effectLst/>
              </a:rPr>
              <a:t>Good X</a:t>
            </a:r>
            <a:r>
              <a:rPr lang="en-US" sz="2600" b="0" i="0" dirty="0">
                <a:effectLst/>
              </a:rPr>
              <a:t>’ compared to that of ‘</a:t>
            </a:r>
            <a:r>
              <a:rPr lang="en-US" sz="2600" b="1" i="0" dirty="0">
                <a:solidFill>
                  <a:srgbClr val="00B050"/>
                </a:solidFill>
                <a:effectLst/>
              </a:rPr>
              <a:t>Good Y</a:t>
            </a:r>
            <a:r>
              <a:rPr lang="en-US" sz="2600" b="0" i="0" dirty="0">
                <a:effectLst/>
              </a:rPr>
              <a:t>’ is equivalent regardless of the amount in question.</a:t>
            </a:r>
          </a:p>
          <a:p>
            <a:pPr marL="0" indent="0" algn="just">
              <a:buNone/>
            </a:pPr>
            <a:r>
              <a:rPr lang="en-US" sz="2600" b="1" i="1" u="sng" dirty="0"/>
              <a:t>Exp</a:t>
            </a:r>
            <a:r>
              <a:rPr lang="en-US" sz="2600" b="1" dirty="0"/>
              <a:t>:</a:t>
            </a:r>
            <a:r>
              <a:rPr lang="en-US" sz="1600" b="1" i="0" dirty="0">
                <a:solidFill>
                  <a:srgbClr val="202124"/>
                </a:solidFill>
                <a:effectLst/>
                <a:latin typeface="Helvetica Neue"/>
              </a:rPr>
              <a:t> *</a:t>
            </a:r>
            <a:r>
              <a:rPr lang="en-US" sz="2600" dirty="0"/>
              <a:t>a one-dollar bill is a perfect substitute for another dollar bill. </a:t>
            </a:r>
          </a:p>
          <a:p>
            <a:pPr marL="0" indent="0" algn="just">
              <a:buNone/>
            </a:pPr>
            <a:r>
              <a:rPr lang="en-US" sz="2600" dirty="0"/>
              <a:t>*butter from two different producers are also considered perfect substitutes; the producer may be different, but their purpose and usage are the same</a:t>
            </a:r>
          </a:p>
          <a:p>
            <a:pPr algn="just"/>
            <a:endParaRPr lang="fr-FR" sz="2600" dirty="0"/>
          </a:p>
        </p:txBody>
      </p:sp>
      <p:pic>
        <p:nvPicPr>
          <p:cNvPr id="6" name="Espace réservé du contenu 5">
            <a:extLst>
              <a:ext uri="{FF2B5EF4-FFF2-40B4-BE49-F238E27FC236}">
                <a16:creationId xmlns:a16="http://schemas.microsoft.com/office/drawing/2014/main" id="{88AEE412-9738-4004-BFF0-46BB66858266}"/>
              </a:ext>
            </a:extLst>
          </p:cNvPr>
          <p:cNvPicPr>
            <a:picLocks noGrp="1" noChangeAspect="1"/>
          </p:cNvPicPr>
          <p:nvPr>
            <p:ph sz="half" idx="2"/>
          </p:nvPr>
        </p:nvPicPr>
        <p:blipFill>
          <a:blip r:embed="rId2"/>
          <a:stretch>
            <a:fillRect/>
          </a:stretch>
        </p:blipFill>
        <p:spPr>
          <a:xfrm>
            <a:off x="6682902" y="-1"/>
            <a:ext cx="5509098" cy="6429375"/>
          </a:xfrm>
        </p:spPr>
      </p:pic>
      <p:sp>
        <p:nvSpPr>
          <p:cNvPr id="2" name="Google Shape;376;p53">
            <a:extLst>
              <a:ext uri="{FF2B5EF4-FFF2-40B4-BE49-F238E27FC236}">
                <a16:creationId xmlns:a16="http://schemas.microsoft.com/office/drawing/2014/main" id="{9D9482B4-5B36-C1F3-FAD3-198E2DE882DB}"/>
              </a:ext>
            </a:extLst>
          </p:cNvPr>
          <p:cNvSpPr txBox="1">
            <a:spLocks noGrp="1"/>
          </p:cNvSpPr>
          <p:nvPr>
            <p:ph type="title"/>
          </p:nvPr>
        </p:nvSpPr>
        <p:spPr>
          <a:xfrm>
            <a:off x="1638301" y="185263"/>
            <a:ext cx="5550439" cy="1325563"/>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lt1"/>
              </a:buClr>
              <a:buSzPts val="4000"/>
              <a:buFont typeface="Calibri"/>
              <a:buNone/>
            </a:pPr>
            <a:r>
              <a:rPr lang="en-US" sz="4000" b="1" dirty="0">
                <a:solidFill>
                  <a:srgbClr val="00FF00"/>
                </a:solidFill>
                <a:latin typeface="Calibri"/>
                <a:ea typeface="Calibri"/>
                <a:cs typeface="Calibri"/>
                <a:sym typeface="Calibri"/>
              </a:rPr>
              <a:t>II- Different types of goods  -7- </a:t>
            </a:r>
            <a:endParaRPr sz="4000" dirty="0">
              <a:solidFill>
                <a:srgbClr val="00FF00"/>
              </a:solidFill>
              <a:latin typeface="Calibri"/>
              <a:ea typeface="Calibri"/>
              <a:cs typeface="Calibri"/>
              <a:sym typeface="Calibri"/>
            </a:endParaRPr>
          </a:p>
        </p:txBody>
      </p:sp>
    </p:spTree>
    <p:extLst>
      <p:ext uri="{BB962C8B-B14F-4D97-AF65-F5344CB8AC3E}">
        <p14:creationId xmlns:p14="http://schemas.microsoft.com/office/powerpoint/2010/main" val="182059130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97"/>
        <p:cNvGrpSpPr/>
        <p:nvPr/>
      </p:nvGrpSpPr>
      <p:grpSpPr>
        <a:xfrm>
          <a:off x="0" y="0"/>
          <a:ext cx="0" cy="0"/>
          <a:chOff x="0" y="0"/>
          <a:chExt cx="0" cy="0"/>
        </a:xfrm>
      </p:grpSpPr>
      <p:sp>
        <p:nvSpPr>
          <p:cNvPr id="398" name="Google Shape;398;p5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lt1"/>
              </a:buClr>
              <a:buSzPts val="4400"/>
              <a:buFont typeface="Calibri"/>
              <a:buNone/>
            </a:pPr>
            <a:br>
              <a:rPr lang="en-US" b="1">
                <a:solidFill>
                  <a:schemeClr val="lt1"/>
                </a:solidFill>
              </a:rPr>
            </a:br>
            <a:endParaRPr>
              <a:solidFill>
                <a:schemeClr val="lt1"/>
              </a:solidFill>
            </a:endParaRPr>
          </a:p>
        </p:txBody>
      </p:sp>
      <p:sp>
        <p:nvSpPr>
          <p:cNvPr id="399" name="Google Shape;399;p56"/>
          <p:cNvSpPr txBox="1">
            <a:spLocks noGrp="1"/>
          </p:cNvSpPr>
          <p:nvPr>
            <p:ph type="body" idx="1"/>
          </p:nvPr>
        </p:nvSpPr>
        <p:spPr>
          <a:xfrm>
            <a:off x="123420" y="1690688"/>
            <a:ext cx="9779337" cy="4448715"/>
          </a:xfrm>
          <a:prstGeom prst="rect">
            <a:avLst/>
          </a:prstGeom>
          <a:noFill/>
          <a:ln>
            <a:noFill/>
          </a:ln>
        </p:spPr>
        <p:txBody>
          <a:bodyPr spcFirstLastPara="1" wrap="square" lIns="91425" tIns="45700" rIns="91425" bIns="45700" anchor="t" anchorCtr="0">
            <a:normAutofit lnSpcReduction="10000"/>
          </a:bodyPr>
          <a:lstStyle/>
          <a:p>
            <a:pPr marL="91440" lvl="0" indent="-91440" algn="l" rtl="0">
              <a:lnSpc>
                <a:spcPct val="90000"/>
              </a:lnSpc>
              <a:spcBef>
                <a:spcPts val="0"/>
              </a:spcBef>
              <a:spcAft>
                <a:spcPts val="0"/>
              </a:spcAft>
              <a:buClr>
                <a:schemeClr val="dk1"/>
              </a:buClr>
              <a:buSzPts val="3200"/>
              <a:buChar char=" "/>
            </a:pPr>
            <a:r>
              <a:rPr lang="en-US" sz="2600" b="1" dirty="0"/>
              <a:t>II-2-2- Complementary Goods</a:t>
            </a:r>
            <a:endParaRPr dirty="0"/>
          </a:p>
          <a:p>
            <a:pPr marL="180848" lvl="1" indent="0" algn="just" rtl="0">
              <a:lnSpc>
                <a:spcPct val="90000"/>
              </a:lnSpc>
              <a:spcBef>
                <a:spcPts val="400"/>
              </a:spcBef>
              <a:spcAft>
                <a:spcPts val="0"/>
              </a:spcAft>
              <a:buClr>
                <a:schemeClr val="dk1"/>
              </a:buClr>
              <a:buSzPts val="3200"/>
              <a:buNone/>
            </a:pPr>
            <a:endParaRPr sz="2600" dirty="0"/>
          </a:p>
          <a:p>
            <a:pPr marL="228600" lvl="1" algn="just">
              <a:spcBef>
                <a:spcPts val="0"/>
              </a:spcBef>
              <a:spcAft>
                <a:spcPts val="0"/>
              </a:spcAft>
              <a:buClr>
                <a:schemeClr val="dk1"/>
              </a:buClr>
              <a:buSzPts val="3200"/>
            </a:pPr>
            <a:r>
              <a:rPr lang="en-US" sz="2600" b="1" dirty="0">
                <a:solidFill>
                  <a:srgbClr val="FF0000"/>
                </a:solidFill>
              </a:rPr>
              <a:t>Complementary Good</a:t>
            </a:r>
            <a:r>
              <a:rPr lang="en-US" sz="2600" b="0" i="0" dirty="0">
                <a:solidFill>
                  <a:srgbClr val="FF0000"/>
                </a:solidFill>
                <a:effectLst/>
              </a:rPr>
              <a:t> </a:t>
            </a:r>
            <a:r>
              <a:rPr lang="en-US" sz="2600" b="0" i="0" dirty="0">
                <a:solidFill>
                  <a:srgbClr val="000000"/>
                </a:solidFill>
                <a:effectLst/>
              </a:rPr>
              <a:t>is one that is utilized in </a:t>
            </a:r>
            <a:r>
              <a:rPr lang="en-US" sz="2600" b="1" i="0" dirty="0">
                <a:solidFill>
                  <a:srgbClr val="000000"/>
                </a:solidFill>
                <a:effectLst/>
              </a:rPr>
              <a:t>conjunction with another good or service</a:t>
            </a:r>
            <a:r>
              <a:rPr lang="en-US" sz="2600" b="0" i="0" dirty="0">
                <a:solidFill>
                  <a:srgbClr val="000000"/>
                </a:solidFill>
                <a:effectLst/>
              </a:rPr>
              <a:t>. </a:t>
            </a:r>
          </a:p>
          <a:p>
            <a:pPr marL="228600" lvl="1" algn="just">
              <a:spcBef>
                <a:spcPts val="0"/>
              </a:spcBef>
              <a:spcAft>
                <a:spcPts val="0"/>
              </a:spcAft>
              <a:buClr>
                <a:schemeClr val="dk1"/>
              </a:buClr>
              <a:buSzPts val="3200"/>
            </a:pPr>
            <a:endParaRPr lang="en-US" sz="2600" dirty="0">
              <a:solidFill>
                <a:srgbClr val="000000"/>
              </a:solidFill>
            </a:endParaRPr>
          </a:p>
          <a:p>
            <a:pPr marL="228600" lvl="1" algn="just">
              <a:spcBef>
                <a:spcPts val="0"/>
              </a:spcBef>
              <a:spcAft>
                <a:spcPts val="0"/>
              </a:spcAft>
              <a:buClr>
                <a:schemeClr val="dk1"/>
              </a:buClr>
              <a:buSzPts val="3200"/>
            </a:pPr>
            <a:r>
              <a:rPr lang="en-US" sz="2600" b="0" i="0" dirty="0">
                <a:solidFill>
                  <a:srgbClr val="000000"/>
                </a:solidFill>
                <a:effectLst/>
              </a:rPr>
              <a:t>When consumed alone, the complimentary product usually has </a:t>
            </a:r>
            <a:r>
              <a:rPr lang="en-US" sz="2600" b="1" i="0" dirty="0">
                <a:solidFill>
                  <a:srgbClr val="000000"/>
                </a:solidFill>
                <a:effectLst/>
              </a:rPr>
              <a:t>little or no value</a:t>
            </a:r>
            <a:r>
              <a:rPr lang="en-US" sz="2600" b="0" i="0" dirty="0">
                <a:solidFill>
                  <a:srgbClr val="000000"/>
                </a:solidFill>
                <a:effectLst/>
              </a:rPr>
              <a:t>. </a:t>
            </a:r>
          </a:p>
          <a:p>
            <a:pPr marL="228600" lvl="1" algn="just">
              <a:spcBef>
                <a:spcPts val="0"/>
              </a:spcBef>
              <a:spcAft>
                <a:spcPts val="0"/>
              </a:spcAft>
              <a:buClr>
                <a:schemeClr val="dk1"/>
              </a:buClr>
              <a:buSzPts val="3200"/>
            </a:pPr>
            <a:endParaRPr lang="en-US" sz="2600" dirty="0">
              <a:solidFill>
                <a:srgbClr val="000000"/>
              </a:solidFill>
            </a:endParaRPr>
          </a:p>
          <a:p>
            <a:pPr marL="228600" lvl="1" algn="just">
              <a:spcBef>
                <a:spcPts val="0"/>
              </a:spcBef>
              <a:spcAft>
                <a:spcPts val="0"/>
              </a:spcAft>
              <a:buClr>
                <a:schemeClr val="dk1"/>
              </a:buClr>
              <a:buSzPts val="3200"/>
            </a:pPr>
            <a:r>
              <a:rPr lang="en-US" sz="2600" b="0" i="0" dirty="0">
                <a:solidFill>
                  <a:srgbClr val="000000"/>
                </a:solidFill>
                <a:effectLst/>
              </a:rPr>
              <a:t>Nonetheless, when combined with another commodity or service, it adds to the entire worth of the bid. </a:t>
            </a:r>
            <a:endParaRPr lang="en-US" sz="2600" dirty="0"/>
          </a:p>
          <a:p>
            <a:pPr marL="228600" lvl="1" algn="just">
              <a:spcBef>
                <a:spcPts val="0"/>
              </a:spcBef>
              <a:spcAft>
                <a:spcPts val="0"/>
              </a:spcAft>
              <a:buClr>
                <a:schemeClr val="dk1"/>
              </a:buClr>
              <a:buSzPts val="3200"/>
            </a:pPr>
            <a:endParaRPr lang="en-US" sz="2600" dirty="0"/>
          </a:p>
          <a:p>
            <a:pPr marL="228600" lvl="1" algn="just">
              <a:spcBef>
                <a:spcPts val="0"/>
              </a:spcBef>
              <a:spcAft>
                <a:spcPts val="0"/>
              </a:spcAft>
              <a:buClr>
                <a:schemeClr val="dk1"/>
              </a:buClr>
              <a:buSzPts val="3200"/>
            </a:pPr>
            <a:r>
              <a:rPr lang="en-US" sz="2600" dirty="0"/>
              <a:t>For the </a:t>
            </a:r>
            <a:r>
              <a:rPr lang="en-US" sz="2600" b="1" dirty="0">
                <a:solidFill>
                  <a:srgbClr val="FF0000"/>
                </a:solidFill>
              </a:rPr>
              <a:t>complementaries</a:t>
            </a:r>
            <a:r>
              <a:rPr lang="en-US" sz="2600" dirty="0"/>
              <a:t>, the </a:t>
            </a:r>
            <a:r>
              <a:rPr lang="en-US" sz="2600" b="1" dirty="0">
                <a:highlight>
                  <a:srgbClr val="FFFF00"/>
                </a:highlight>
              </a:rPr>
              <a:t>demand for a good decreases </a:t>
            </a:r>
            <a:r>
              <a:rPr lang="en-US" sz="2600" dirty="0"/>
              <a:t>when the </a:t>
            </a:r>
            <a:r>
              <a:rPr lang="en-US" sz="2600" b="1" dirty="0">
                <a:highlight>
                  <a:srgbClr val="FFFF00"/>
                </a:highlight>
              </a:rPr>
              <a:t>price of a complement to the good goes up.</a:t>
            </a:r>
            <a:endParaRPr sz="2600" b="1" dirty="0">
              <a:highlight>
                <a:srgbClr val="FFFF00"/>
              </a:highlight>
            </a:endParaRPr>
          </a:p>
          <a:p>
            <a:pPr marL="228600" lvl="0" indent="-63500" algn="l" rtl="0">
              <a:lnSpc>
                <a:spcPct val="90000"/>
              </a:lnSpc>
              <a:spcBef>
                <a:spcPts val="1000"/>
              </a:spcBef>
              <a:spcAft>
                <a:spcPts val="0"/>
              </a:spcAft>
              <a:buClr>
                <a:schemeClr val="dk1"/>
              </a:buClr>
              <a:buSzPts val="2600"/>
              <a:buNone/>
            </a:pPr>
            <a:endParaRPr sz="2600" dirty="0"/>
          </a:p>
        </p:txBody>
      </p:sp>
      <p:pic>
        <p:nvPicPr>
          <p:cNvPr id="2" name="Picture 2" descr="Difference between Substitute and Complementary goods - Tutor's Tips">
            <a:extLst>
              <a:ext uri="{FF2B5EF4-FFF2-40B4-BE49-F238E27FC236}">
                <a16:creationId xmlns:a16="http://schemas.microsoft.com/office/drawing/2014/main" id="{4A257D5C-0549-0382-2897-27CA38B49F8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7939547" y="2475270"/>
            <a:ext cx="6341807" cy="1907459"/>
          </a:xfrm>
          <a:prstGeom prst="rect">
            <a:avLst/>
          </a:prstGeom>
          <a:noFill/>
          <a:extLst>
            <a:ext uri="{909E8E84-426E-40DD-AFC4-6F175D3DCCD1}">
              <a14:hiddenFill xmlns:a14="http://schemas.microsoft.com/office/drawing/2010/main">
                <a:solidFill>
                  <a:srgbClr val="FFFFFF"/>
                </a:solidFill>
              </a14:hiddenFill>
            </a:ext>
          </a:extLst>
        </p:spPr>
      </p:pic>
      <p:sp>
        <p:nvSpPr>
          <p:cNvPr id="3" name="Google Shape;376;p53">
            <a:extLst>
              <a:ext uri="{FF2B5EF4-FFF2-40B4-BE49-F238E27FC236}">
                <a16:creationId xmlns:a16="http://schemas.microsoft.com/office/drawing/2014/main" id="{505179A7-1AE8-B4C7-F618-2B53D7D78CEC}"/>
              </a:ext>
            </a:extLst>
          </p:cNvPr>
          <p:cNvSpPr txBox="1">
            <a:spLocks/>
          </p:cNvSpPr>
          <p:nvPr/>
        </p:nvSpPr>
        <p:spPr>
          <a:xfrm>
            <a:off x="1538592" y="228341"/>
            <a:ext cx="8753272" cy="1325563"/>
          </a:xfrm>
          <a:prstGeom prst="rect">
            <a:avLst/>
          </a:prstGeom>
          <a:noFill/>
          <a:ln>
            <a:noFill/>
          </a:ln>
        </p:spPr>
        <p:txBody>
          <a:bodyPr spcFirstLastPara="1" vert="horz" wrap="square" lIns="91425" tIns="45700" rIns="91425" bIns="45700" rtlCol="0"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ts val="0"/>
              </a:spcBef>
              <a:buClr>
                <a:schemeClr val="lt1"/>
              </a:buClr>
              <a:buSzPts val="4000"/>
              <a:buFont typeface="Calibri"/>
              <a:buNone/>
            </a:pPr>
            <a:r>
              <a:rPr lang="en-US" sz="4000" b="1" dirty="0">
                <a:solidFill>
                  <a:srgbClr val="00FF00"/>
                </a:solidFill>
                <a:latin typeface="Calibri"/>
                <a:ea typeface="Calibri"/>
                <a:cs typeface="Calibri"/>
                <a:sym typeface="Calibri"/>
              </a:rPr>
              <a:t>II- Different types of goods  -8- </a:t>
            </a:r>
            <a:endParaRPr lang="en-US" sz="4000" dirty="0">
              <a:solidFill>
                <a:srgbClr val="00FF00"/>
              </a:solidFill>
              <a:latin typeface="Calibri"/>
              <a:ea typeface="Calibri"/>
              <a:cs typeface="Calibri"/>
              <a:sym typeface="Calibri"/>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A6F454E5-9AED-41BE-819A-CE90725B3CCB}"/>
              </a:ext>
            </a:extLst>
          </p:cNvPr>
          <p:cNvSpPr>
            <a:spLocks noGrp="1"/>
          </p:cNvSpPr>
          <p:nvPr>
            <p:ph sz="half" idx="1"/>
          </p:nvPr>
        </p:nvSpPr>
        <p:spPr>
          <a:xfrm>
            <a:off x="1" y="1619250"/>
            <a:ext cx="6019800" cy="4557713"/>
          </a:xfrm>
        </p:spPr>
        <p:txBody>
          <a:bodyPr>
            <a:normAutofit lnSpcReduction="10000"/>
          </a:bodyPr>
          <a:lstStyle/>
          <a:p>
            <a:pPr marL="0" indent="0" algn="just">
              <a:buNone/>
            </a:pPr>
            <a:r>
              <a:rPr lang="en-US" sz="2800" b="1" i="0" dirty="0">
                <a:solidFill>
                  <a:srgbClr val="FF0000"/>
                </a:solidFill>
                <a:effectLst/>
              </a:rPr>
              <a:t>Perfect Complements</a:t>
            </a:r>
            <a:r>
              <a:rPr lang="en-US" sz="2800" b="1" i="0" dirty="0">
                <a:solidFill>
                  <a:srgbClr val="373D3F"/>
                </a:solidFill>
                <a:effectLst/>
              </a:rPr>
              <a:t>:</a:t>
            </a:r>
            <a:r>
              <a:rPr lang="en-US" sz="2600" b="0" i="0" dirty="0">
                <a:solidFill>
                  <a:srgbClr val="373D3F"/>
                </a:solidFill>
                <a:effectLst/>
              </a:rPr>
              <a:t> </a:t>
            </a:r>
            <a:r>
              <a:rPr lang="en-US" sz="2600" b="0" i="0" dirty="0">
                <a:effectLst/>
              </a:rPr>
              <a:t>The opposite of a perfect substitute is a perfect complement, which is illustrated graphically through curves with perfect right angles at the center. These right angles, and the subsequent straight horizontal and vertical lines, demonstrate that ‘</a:t>
            </a:r>
            <a:r>
              <a:rPr lang="en-US" sz="2600" b="1" i="0" dirty="0">
                <a:solidFill>
                  <a:srgbClr val="0070C0"/>
                </a:solidFill>
                <a:effectLst/>
              </a:rPr>
              <a:t>Good X</a:t>
            </a:r>
            <a:r>
              <a:rPr lang="en-US" sz="2600" b="0" i="0" dirty="0">
                <a:effectLst/>
              </a:rPr>
              <a:t>’ and ‘</a:t>
            </a:r>
            <a:r>
              <a:rPr lang="en-US" sz="2600" b="1" i="0" dirty="0">
                <a:solidFill>
                  <a:srgbClr val="00B050"/>
                </a:solidFill>
                <a:effectLst/>
              </a:rPr>
              <a:t>Good Y</a:t>
            </a:r>
            <a:r>
              <a:rPr lang="en-US" sz="2600" b="0" i="0" dirty="0">
                <a:effectLst/>
              </a:rPr>
              <a:t>’ are inherently tied to one another and that the consumption of one is dependent upon the consumption of the other.</a:t>
            </a:r>
          </a:p>
          <a:p>
            <a:pPr marL="0" indent="0" algn="just">
              <a:buNone/>
            </a:pPr>
            <a:r>
              <a:rPr lang="en-US" sz="2600" b="1" i="1" u="sng" dirty="0"/>
              <a:t>Exp</a:t>
            </a:r>
            <a:r>
              <a:rPr lang="en-US" sz="2600" b="1" dirty="0"/>
              <a:t>:</a:t>
            </a:r>
            <a:r>
              <a:rPr lang="en-US" sz="2600" dirty="0"/>
              <a:t> Right shoe and left shoe. You need exactly one right shoe with every left shoe.</a:t>
            </a:r>
            <a:endParaRPr lang="fr-FR" sz="2600" dirty="0"/>
          </a:p>
        </p:txBody>
      </p:sp>
      <p:pic>
        <p:nvPicPr>
          <p:cNvPr id="6" name="Espace réservé du contenu 5">
            <a:extLst>
              <a:ext uri="{FF2B5EF4-FFF2-40B4-BE49-F238E27FC236}">
                <a16:creationId xmlns:a16="http://schemas.microsoft.com/office/drawing/2014/main" id="{15CF82EA-B0AB-40E7-BDDF-723BD5CD4C2A}"/>
              </a:ext>
            </a:extLst>
          </p:cNvPr>
          <p:cNvPicPr>
            <a:picLocks noGrp="1" noChangeAspect="1"/>
          </p:cNvPicPr>
          <p:nvPr>
            <p:ph sz="half" idx="2"/>
          </p:nvPr>
        </p:nvPicPr>
        <p:blipFill>
          <a:blip r:embed="rId2"/>
          <a:stretch>
            <a:fillRect/>
          </a:stretch>
        </p:blipFill>
        <p:spPr>
          <a:xfrm>
            <a:off x="6172200" y="0"/>
            <a:ext cx="6019800" cy="6334125"/>
          </a:xfrm>
        </p:spPr>
      </p:pic>
      <p:sp>
        <p:nvSpPr>
          <p:cNvPr id="2" name="Google Shape;376;p53">
            <a:extLst>
              <a:ext uri="{FF2B5EF4-FFF2-40B4-BE49-F238E27FC236}">
                <a16:creationId xmlns:a16="http://schemas.microsoft.com/office/drawing/2014/main" id="{6BE52962-9ED6-EB35-8A5F-A9EA94C9839A}"/>
              </a:ext>
            </a:extLst>
          </p:cNvPr>
          <p:cNvSpPr txBox="1">
            <a:spLocks/>
          </p:cNvSpPr>
          <p:nvPr/>
        </p:nvSpPr>
        <p:spPr>
          <a:xfrm>
            <a:off x="1772056" y="183625"/>
            <a:ext cx="5066489" cy="1325563"/>
          </a:xfrm>
          <a:prstGeom prst="rect">
            <a:avLst/>
          </a:prstGeom>
          <a:noFill/>
          <a:ln>
            <a:noFill/>
          </a:ln>
        </p:spPr>
        <p:txBody>
          <a:bodyPr spcFirstLastPara="1" vert="horz" wrap="square" lIns="91425" tIns="45700" rIns="91425" bIns="45700" rtlCol="0"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ts val="0"/>
              </a:spcBef>
              <a:buClr>
                <a:schemeClr val="lt1"/>
              </a:buClr>
              <a:buSzPts val="4000"/>
              <a:buFont typeface="Calibri"/>
              <a:buNone/>
            </a:pPr>
            <a:r>
              <a:rPr lang="en-US" sz="3600" b="1" dirty="0">
                <a:solidFill>
                  <a:srgbClr val="00FF00"/>
                </a:solidFill>
                <a:latin typeface="Calibri"/>
                <a:ea typeface="Calibri"/>
                <a:cs typeface="Calibri"/>
                <a:sym typeface="Calibri"/>
              </a:rPr>
              <a:t>II- Different types of goods  -9- </a:t>
            </a:r>
            <a:endParaRPr lang="en-US" sz="3600" dirty="0">
              <a:solidFill>
                <a:srgbClr val="00FF00"/>
              </a:solidFill>
              <a:latin typeface="Calibri"/>
              <a:ea typeface="Calibri"/>
              <a:cs typeface="Calibri"/>
              <a:sym typeface="Calibri"/>
            </a:endParaRPr>
          </a:p>
        </p:txBody>
      </p:sp>
    </p:spTree>
    <p:extLst>
      <p:ext uri="{BB962C8B-B14F-4D97-AF65-F5344CB8AC3E}">
        <p14:creationId xmlns:p14="http://schemas.microsoft.com/office/powerpoint/2010/main" val="122863205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A2A47910-29B6-20E5-4A09-20CD5AE6A22C}"/>
              </a:ext>
            </a:extLst>
          </p:cNvPr>
          <p:cNvPicPr>
            <a:picLocks noChangeAspect="1"/>
          </p:cNvPicPr>
          <p:nvPr/>
        </p:nvPicPr>
        <p:blipFill>
          <a:blip r:embed="rId2"/>
          <a:stretch>
            <a:fillRect/>
          </a:stretch>
        </p:blipFill>
        <p:spPr>
          <a:xfrm>
            <a:off x="0" y="0"/>
            <a:ext cx="12192000" cy="6858000"/>
          </a:xfrm>
          <a:prstGeom prst="rect">
            <a:avLst/>
          </a:prstGeom>
        </p:spPr>
      </p:pic>
      <p:sp>
        <p:nvSpPr>
          <p:cNvPr id="2" name="Google Shape;376;p53">
            <a:extLst>
              <a:ext uri="{FF2B5EF4-FFF2-40B4-BE49-F238E27FC236}">
                <a16:creationId xmlns:a16="http://schemas.microsoft.com/office/drawing/2014/main" id="{D9D7C593-3EA2-7A2D-5F8A-F575EA09B772}"/>
              </a:ext>
            </a:extLst>
          </p:cNvPr>
          <p:cNvSpPr txBox="1">
            <a:spLocks/>
          </p:cNvSpPr>
          <p:nvPr/>
        </p:nvSpPr>
        <p:spPr>
          <a:xfrm>
            <a:off x="1538592" y="228341"/>
            <a:ext cx="8753272" cy="1325563"/>
          </a:xfrm>
          <a:prstGeom prst="rect">
            <a:avLst/>
          </a:prstGeom>
          <a:noFill/>
          <a:ln>
            <a:noFill/>
          </a:ln>
        </p:spPr>
        <p:txBody>
          <a:bodyPr spcFirstLastPara="1" vert="horz" wrap="square" lIns="91425" tIns="45700" rIns="91425" bIns="45700" rtlCol="0"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ts val="0"/>
              </a:spcBef>
              <a:buClr>
                <a:schemeClr val="lt1"/>
              </a:buClr>
              <a:buSzPts val="4000"/>
              <a:buFont typeface="Calibri"/>
              <a:buNone/>
            </a:pPr>
            <a:r>
              <a:rPr lang="en-US" sz="4000" b="1" dirty="0">
                <a:solidFill>
                  <a:srgbClr val="00FF00"/>
                </a:solidFill>
                <a:latin typeface="Calibri"/>
                <a:ea typeface="Calibri"/>
                <a:cs typeface="Calibri"/>
                <a:sym typeface="Calibri"/>
              </a:rPr>
              <a:t>II- Different types of goods  -10- </a:t>
            </a:r>
            <a:endParaRPr lang="en-US" sz="4000" dirty="0">
              <a:solidFill>
                <a:srgbClr val="00FF00"/>
              </a:solidFill>
              <a:latin typeface="Calibri"/>
              <a:ea typeface="Calibri"/>
              <a:cs typeface="Calibri"/>
              <a:sym typeface="Calibri"/>
            </a:endParaRPr>
          </a:p>
        </p:txBody>
      </p:sp>
    </p:spTree>
    <p:extLst>
      <p:ext uri="{BB962C8B-B14F-4D97-AF65-F5344CB8AC3E}">
        <p14:creationId xmlns:p14="http://schemas.microsoft.com/office/powerpoint/2010/main" val="426522327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404"/>
        <p:cNvGrpSpPr/>
        <p:nvPr/>
      </p:nvGrpSpPr>
      <p:grpSpPr>
        <a:xfrm>
          <a:off x="0" y="0"/>
          <a:ext cx="0" cy="0"/>
          <a:chOff x="0" y="0"/>
          <a:chExt cx="0" cy="0"/>
        </a:xfrm>
      </p:grpSpPr>
      <p:sp>
        <p:nvSpPr>
          <p:cNvPr id="406" name="Google Shape;406;p57"/>
          <p:cNvSpPr txBox="1">
            <a:spLocks noGrp="1"/>
          </p:cNvSpPr>
          <p:nvPr>
            <p:ph type="body" idx="1"/>
          </p:nvPr>
        </p:nvSpPr>
        <p:spPr>
          <a:xfrm>
            <a:off x="132944" y="1567165"/>
            <a:ext cx="9789268" cy="5076825"/>
          </a:xfrm>
          <a:prstGeom prst="rect">
            <a:avLst/>
          </a:prstGeom>
          <a:noFill/>
          <a:ln>
            <a:noFill/>
          </a:ln>
        </p:spPr>
        <p:txBody>
          <a:bodyPr spcFirstLastPara="1" wrap="square" lIns="91425" tIns="45700" rIns="91425" bIns="45700" anchor="t" anchorCtr="0">
            <a:normAutofit/>
          </a:bodyPr>
          <a:lstStyle/>
          <a:p>
            <a:pPr marL="91440" lvl="0" indent="111760" algn="l" rtl="0">
              <a:lnSpc>
                <a:spcPct val="90000"/>
              </a:lnSpc>
              <a:spcBef>
                <a:spcPts val="0"/>
              </a:spcBef>
              <a:spcAft>
                <a:spcPts val="0"/>
              </a:spcAft>
              <a:buClr>
                <a:schemeClr val="dk1"/>
              </a:buClr>
              <a:buSzPts val="3200"/>
              <a:buFont typeface="Noto Sans"/>
              <a:buNone/>
            </a:pPr>
            <a:endParaRPr dirty="0"/>
          </a:p>
          <a:p>
            <a:pPr marL="0" lvl="0" indent="0" algn="l" rtl="0">
              <a:lnSpc>
                <a:spcPct val="90000"/>
              </a:lnSpc>
              <a:spcBef>
                <a:spcPts val="0"/>
              </a:spcBef>
              <a:spcAft>
                <a:spcPts val="0"/>
              </a:spcAft>
              <a:buClr>
                <a:schemeClr val="dk1"/>
              </a:buClr>
              <a:buSzPts val="3200"/>
              <a:buNone/>
            </a:pPr>
            <a:r>
              <a:rPr lang="en-US" b="1" dirty="0"/>
              <a:t>II-3- Price Relative to Income</a:t>
            </a:r>
            <a:endParaRPr dirty="0"/>
          </a:p>
          <a:p>
            <a:pPr marL="0" lvl="0" indent="0" algn="l" rtl="0">
              <a:lnSpc>
                <a:spcPct val="90000"/>
              </a:lnSpc>
              <a:spcBef>
                <a:spcPts val="0"/>
              </a:spcBef>
              <a:spcAft>
                <a:spcPts val="0"/>
              </a:spcAft>
              <a:buClr>
                <a:schemeClr val="dk1"/>
              </a:buClr>
              <a:buSzPts val="3200"/>
              <a:buNone/>
            </a:pPr>
            <a:endParaRPr b="1" dirty="0"/>
          </a:p>
          <a:p>
            <a:pPr marL="91440" lvl="0" indent="-91440" algn="just" rtl="0">
              <a:lnSpc>
                <a:spcPct val="90000"/>
              </a:lnSpc>
              <a:spcBef>
                <a:spcPts val="0"/>
              </a:spcBef>
              <a:spcAft>
                <a:spcPts val="0"/>
              </a:spcAft>
              <a:buClr>
                <a:schemeClr val="dk1"/>
              </a:buClr>
              <a:buSzPts val="3200"/>
              <a:buFont typeface="Noto Sans"/>
              <a:buChar char="▪"/>
            </a:pPr>
            <a:r>
              <a:rPr lang="en-US" dirty="0"/>
              <a:t>If the </a:t>
            </a:r>
            <a:r>
              <a:rPr lang="en-US" b="1" dirty="0">
                <a:solidFill>
                  <a:srgbClr val="FF0000"/>
                </a:solidFill>
                <a:highlight>
                  <a:srgbClr val="FFFF00"/>
                </a:highlight>
              </a:rPr>
              <a:t>price </a:t>
            </a:r>
            <a:r>
              <a:rPr lang="en-US" b="1" dirty="0"/>
              <a:t>of a product</a:t>
            </a:r>
            <a:r>
              <a:rPr lang="en-US" dirty="0"/>
              <a:t> is </a:t>
            </a:r>
            <a:r>
              <a:rPr lang="en-US" b="1" dirty="0">
                <a:solidFill>
                  <a:srgbClr val="FF0000"/>
                </a:solidFill>
                <a:highlight>
                  <a:srgbClr val="FFFF00"/>
                </a:highlight>
              </a:rPr>
              <a:t>very high </a:t>
            </a:r>
            <a:r>
              <a:rPr lang="en-US" b="1" dirty="0"/>
              <a:t>relative to the consumer’s income</a:t>
            </a:r>
            <a:r>
              <a:rPr lang="en-US" dirty="0"/>
              <a:t>, the </a:t>
            </a:r>
            <a:r>
              <a:rPr lang="en-US" b="1" dirty="0">
                <a:solidFill>
                  <a:srgbClr val="FF0000"/>
                </a:solidFill>
              </a:rPr>
              <a:t>demand</a:t>
            </a:r>
            <a:r>
              <a:rPr lang="en-US" dirty="0">
                <a:solidFill>
                  <a:srgbClr val="FF0000"/>
                </a:solidFill>
              </a:rPr>
              <a:t> </a:t>
            </a:r>
            <a:r>
              <a:rPr lang="en-US" dirty="0"/>
              <a:t>will tend to be </a:t>
            </a:r>
            <a:r>
              <a:rPr lang="en-US" b="1" dirty="0">
                <a:solidFill>
                  <a:srgbClr val="FF0000"/>
                </a:solidFill>
                <a:highlight>
                  <a:srgbClr val="FFFF00"/>
                </a:highlight>
              </a:rPr>
              <a:t>elastic.</a:t>
            </a:r>
            <a:endParaRPr b="1" dirty="0">
              <a:solidFill>
                <a:srgbClr val="FF0000"/>
              </a:solidFill>
              <a:highlight>
                <a:srgbClr val="FFFF00"/>
              </a:highlight>
            </a:endParaRPr>
          </a:p>
          <a:p>
            <a:pPr marL="0" lvl="0" indent="0" algn="just" rtl="0">
              <a:lnSpc>
                <a:spcPct val="90000"/>
              </a:lnSpc>
              <a:spcBef>
                <a:spcPts val="0"/>
              </a:spcBef>
              <a:spcAft>
                <a:spcPts val="0"/>
              </a:spcAft>
              <a:buClr>
                <a:schemeClr val="dk1"/>
              </a:buClr>
              <a:buSzPts val="3200"/>
              <a:buNone/>
            </a:pPr>
            <a:endParaRPr dirty="0"/>
          </a:p>
          <a:p>
            <a:pPr marL="91440" lvl="0" indent="-91440" algn="just" rtl="0">
              <a:lnSpc>
                <a:spcPct val="90000"/>
              </a:lnSpc>
              <a:spcBef>
                <a:spcPts val="1400"/>
              </a:spcBef>
              <a:spcAft>
                <a:spcPts val="0"/>
              </a:spcAft>
              <a:buClr>
                <a:schemeClr val="dk1"/>
              </a:buClr>
              <a:buSzPts val="3200"/>
              <a:buFont typeface="Noto Sans"/>
              <a:buChar char="▪"/>
            </a:pPr>
            <a:r>
              <a:rPr lang="en-US" dirty="0"/>
              <a:t>If the </a:t>
            </a:r>
            <a:r>
              <a:rPr lang="en-US" b="1" dirty="0">
                <a:solidFill>
                  <a:srgbClr val="FF0000"/>
                </a:solidFill>
                <a:highlight>
                  <a:srgbClr val="FFFF00"/>
                </a:highlight>
              </a:rPr>
              <a:t>price</a:t>
            </a:r>
            <a:r>
              <a:rPr lang="en-US" dirty="0">
                <a:highlight>
                  <a:srgbClr val="FFFF00"/>
                </a:highlight>
              </a:rPr>
              <a:t> </a:t>
            </a:r>
            <a:r>
              <a:rPr lang="en-US" b="1" dirty="0"/>
              <a:t>of a product </a:t>
            </a:r>
            <a:r>
              <a:rPr lang="en-US" dirty="0"/>
              <a:t>is </a:t>
            </a:r>
            <a:r>
              <a:rPr lang="en-US" b="1" dirty="0">
                <a:solidFill>
                  <a:srgbClr val="FF0000"/>
                </a:solidFill>
                <a:highlight>
                  <a:srgbClr val="FFFF00"/>
                </a:highlight>
              </a:rPr>
              <a:t>very low </a:t>
            </a:r>
            <a:r>
              <a:rPr lang="en-US" b="1" dirty="0"/>
              <a:t>relative to the consumer’s income</a:t>
            </a:r>
            <a:r>
              <a:rPr lang="en-US" dirty="0"/>
              <a:t>, the </a:t>
            </a:r>
            <a:r>
              <a:rPr lang="en-US" b="1" dirty="0">
                <a:solidFill>
                  <a:srgbClr val="FF0000"/>
                </a:solidFill>
                <a:highlight>
                  <a:srgbClr val="FFFF00"/>
                </a:highlight>
              </a:rPr>
              <a:t>demand</a:t>
            </a:r>
            <a:r>
              <a:rPr lang="en-US" dirty="0"/>
              <a:t> will tend to be </a:t>
            </a:r>
            <a:r>
              <a:rPr lang="en-US" b="1" dirty="0">
                <a:solidFill>
                  <a:srgbClr val="FF0000"/>
                </a:solidFill>
                <a:highlight>
                  <a:srgbClr val="FFFF00"/>
                </a:highlight>
              </a:rPr>
              <a:t>inelastic</a:t>
            </a:r>
            <a:r>
              <a:rPr lang="en-US" dirty="0"/>
              <a:t>.</a:t>
            </a:r>
            <a:endParaRPr dirty="0"/>
          </a:p>
          <a:p>
            <a:pPr marL="228600" lvl="0" indent="-50800" algn="l" rtl="0">
              <a:lnSpc>
                <a:spcPct val="90000"/>
              </a:lnSpc>
              <a:spcBef>
                <a:spcPts val="1000"/>
              </a:spcBef>
              <a:spcAft>
                <a:spcPts val="0"/>
              </a:spcAft>
              <a:buClr>
                <a:schemeClr val="dk1"/>
              </a:buClr>
              <a:buSzPts val="2800"/>
              <a:buNone/>
            </a:pPr>
            <a:endParaRPr dirty="0"/>
          </a:p>
        </p:txBody>
      </p:sp>
      <p:pic>
        <p:nvPicPr>
          <p:cNvPr id="5" name="Picture 2" descr="Difference between Substitute and Complementary goods - Tutor's Tips">
            <a:extLst>
              <a:ext uri="{FF2B5EF4-FFF2-40B4-BE49-F238E27FC236}">
                <a16:creationId xmlns:a16="http://schemas.microsoft.com/office/drawing/2014/main" id="{28460B89-6E2B-5C30-8C35-2007012438E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7939547" y="2475270"/>
            <a:ext cx="6341807" cy="1907459"/>
          </a:xfrm>
          <a:prstGeom prst="rect">
            <a:avLst/>
          </a:prstGeom>
          <a:noFill/>
          <a:extLst>
            <a:ext uri="{909E8E84-426E-40DD-AFC4-6F175D3DCCD1}">
              <a14:hiddenFill xmlns:a14="http://schemas.microsoft.com/office/drawing/2010/main">
                <a:solidFill>
                  <a:srgbClr val="FFFFFF"/>
                </a:solidFill>
              </a14:hiddenFill>
            </a:ext>
          </a:extLst>
        </p:spPr>
      </p:pic>
      <p:sp>
        <p:nvSpPr>
          <p:cNvPr id="2" name="Google Shape;376;p53">
            <a:extLst>
              <a:ext uri="{FF2B5EF4-FFF2-40B4-BE49-F238E27FC236}">
                <a16:creationId xmlns:a16="http://schemas.microsoft.com/office/drawing/2014/main" id="{CA53CDCE-386D-3377-854A-EACF54864E49}"/>
              </a:ext>
            </a:extLst>
          </p:cNvPr>
          <p:cNvSpPr txBox="1">
            <a:spLocks/>
          </p:cNvSpPr>
          <p:nvPr/>
        </p:nvSpPr>
        <p:spPr>
          <a:xfrm>
            <a:off x="1538592" y="228341"/>
            <a:ext cx="8753272" cy="1325563"/>
          </a:xfrm>
          <a:prstGeom prst="rect">
            <a:avLst/>
          </a:prstGeom>
          <a:noFill/>
          <a:ln>
            <a:noFill/>
          </a:ln>
        </p:spPr>
        <p:txBody>
          <a:bodyPr spcFirstLastPara="1" vert="horz" wrap="square" lIns="91425" tIns="45700" rIns="91425" bIns="45700" rtlCol="0"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ts val="0"/>
              </a:spcBef>
              <a:buClr>
                <a:schemeClr val="lt1"/>
              </a:buClr>
              <a:buSzPts val="4000"/>
              <a:buFont typeface="Calibri"/>
              <a:buNone/>
            </a:pPr>
            <a:r>
              <a:rPr lang="en-US" sz="4000" b="1" dirty="0">
                <a:solidFill>
                  <a:srgbClr val="00FF00"/>
                </a:solidFill>
                <a:latin typeface="Calibri"/>
                <a:ea typeface="Calibri"/>
                <a:cs typeface="Calibri"/>
                <a:sym typeface="Calibri"/>
              </a:rPr>
              <a:t>II- Different types of goods  -11- </a:t>
            </a:r>
            <a:endParaRPr lang="en-US" sz="4000" dirty="0">
              <a:solidFill>
                <a:srgbClr val="00FF00"/>
              </a:solidFill>
              <a:latin typeface="Calibri"/>
              <a:ea typeface="Calibri"/>
              <a:cs typeface="Calibri"/>
              <a:sym typeface="Calibri"/>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5BC4190D-6B23-47BB-AD23-6643FA9BDE21}"/>
              </a:ext>
            </a:extLst>
          </p:cNvPr>
          <p:cNvPicPr>
            <a:picLocks noChangeAspect="1"/>
          </p:cNvPicPr>
          <p:nvPr/>
        </p:nvPicPr>
        <p:blipFill>
          <a:blip r:embed="rId2"/>
          <a:stretch>
            <a:fillRect/>
          </a:stretch>
        </p:blipFill>
        <p:spPr>
          <a:xfrm>
            <a:off x="1009957" y="1791467"/>
            <a:ext cx="8362950" cy="4238625"/>
          </a:xfrm>
          <a:prstGeom prst="rect">
            <a:avLst/>
          </a:prstGeom>
        </p:spPr>
      </p:pic>
    </p:spTree>
    <p:extLst>
      <p:ext uri="{BB962C8B-B14F-4D97-AF65-F5344CB8AC3E}">
        <p14:creationId xmlns:p14="http://schemas.microsoft.com/office/powerpoint/2010/main" val="152040111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506C289-CD36-45E0-BC35-4516BDED9D9E}"/>
              </a:ext>
            </a:extLst>
          </p:cNvPr>
          <p:cNvSpPr>
            <a:spLocks noGrp="1"/>
          </p:cNvSpPr>
          <p:nvPr>
            <p:ph type="title"/>
          </p:nvPr>
        </p:nvSpPr>
        <p:spPr>
          <a:xfrm>
            <a:off x="2314979" y="416060"/>
            <a:ext cx="7277101" cy="942975"/>
          </a:xfrm>
        </p:spPr>
        <p:txBody>
          <a:bodyPr>
            <a:normAutofit fontScale="90000"/>
          </a:bodyPr>
          <a:lstStyle/>
          <a:p>
            <a:br>
              <a:rPr lang="en-US" sz="3600" b="1" i="0" dirty="0">
                <a:solidFill>
                  <a:schemeClr val="bg1"/>
                </a:solidFill>
                <a:effectLst/>
                <a:latin typeface="+mn-lt"/>
              </a:rPr>
            </a:br>
            <a:r>
              <a:rPr lang="en-US" sz="3600" b="1" i="0" dirty="0">
                <a:solidFill>
                  <a:schemeClr val="bg1"/>
                </a:solidFill>
                <a:effectLst/>
                <a:latin typeface="+mn-lt"/>
              </a:rPr>
              <a:t>    </a:t>
            </a:r>
            <a:r>
              <a:rPr lang="en-US" sz="3600" b="1" i="0" dirty="0">
                <a:solidFill>
                  <a:srgbClr val="FF3399"/>
                </a:solidFill>
                <a:effectLst/>
                <a:latin typeface="+mn-lt"/>
              </a:rPr>
              <a:t>III- Mapping Preferences with </a:t>
            </a:r>
            <a:br>
              <a:rPr lang="en-US" sz="3600" b="1" i="0" dirty="0">
                <a:solidFill>
                  <a:srgbClr val="FF3399"/>
                </a:solidFill>
                <a:effectLst/>
                <a:latin typeface="+mn-lt"/>
              </a:rPr>
            </a:br>
            <a:r>
              <a:rPr lang="en-US" sz="3600" b="1" i="0" dirty="0">
                <a:solidFill>
                  <a:srgbClr val="FF3399"/>
                </a:solidFill>
                <a:effectLst/>
                <a:latin typeface="+mn-lt"/>
              </a:rPr>
              <a:t>	Indifference Curves                       -1- </a:t>
            </a:r>
            <a:br>
              <a:rPr lang="en-US" sz="3600" b="1" i="0" dirty="0">
                <a:solidFill>
                  <a:srgbClr val="077FAB"/>
                </a:solidFill>
                <a:effectLst/>
                <a:latin typeface="+mn-lt"/>
              </a:rPr>
            </a:br>
            <a:endParaRPr lang="fr-FR" sz="3600" dirty="0">
              <a:latin typeface="+mn-lt"/>
            </a:endParaRPr>
          </a:p>
        </p:txBody>
      </p:sp>
      <p:sp>
        <p:nvSpPr>
          <p:cNvPr id="3" name="Espace réservé du contenu 2">
            <a:extLst>
              <a:ext uri="{FF2B5EF4-FFF2-40B4-BE49-F238E27FC236}">
                <a16:creationId xmlns:a16="http://schemas.microsoft.com/office/drawing/2014/main" id="{93F1857D-6E38-4B80-A84D-4EC20941C88E}"/>
              </a:ext>
            </a:extLst>
          </p:cNvPr>
          <p:cNvSpPr>
            <a:spLocks noGrp="1"/>
          </p:cNvSpPr>
          <p:nvPr>
            <p:ph idx="1"/>
          </p:nvPr>
        </p:nvSpPr>
        <p:spPr>
          <a:xfrm>
            <a:off x="136186" y="1504950"/>
            <a:ext cx="9760289" cy="4605337"/>
          </a:xfrm>
        </p:spPr>
        <p:txBody>
          <a:bodyPr>
            <a:normAutofit fontScale="92500" lnSpcReduction="10000"/>
          </a:bodyPr>
          <a:lstStyle/>
          <a:p>
            <a:pPr marL="0" indent="0" algn="just" fontAlgn="base">
              <a:buNone/>
            </a:pPr>
            <a:r>
              <a:rPr lang="en-US" b="1" dirty="0"/>
              <a:t>	III-1- The Indifference Maps</a:t>
            </a:r>
            <a:endParaRPr lang="en-US" b="1" i="0" dirty="0">
              <a:effectLst/>
            </a:endParaRPr>
          </a:p>
          <a:p>
            <a:pPr algn="just" fontAlgn="base"/>
            <a:r>
              <a:rPr lang="en-US" i="0" dirty="0">
                <a:effectLst/>
              </a:rPr>
              <a:t>Economists mapping consumer preferences </a:t>
            </a:r>
            <a:r>
              <a:rPr lang="en-US" b="0" i="0" dirty="0">
                <a:effectLst/>
              </a:rPr>
              <a:t>use indifference curves to illustrate </a:t>
            </a:r>
            <a:r>
              <a:rPr lang="en-US" b="1" i="0" dirty="0">
                <a:solidFill>
                  <a:srgbClr val="FF0000"/>
                </a:solidFill>
                <a:effectLst/>
                <a:highlight>
                  <a:srgbClr val="FFFF00"/>
                </a:highlight>
              </a:rPr>
              <a:t>series of goods </a:t>
            </a:r>
            <a:r>
              <a:rPr lang="en-US" b="0" i="0" dirty="0">
                <a:effectLst/>
              </a:rPr>
              <a:t>that represent </a:t>
            </a:r>
            <a:r>
              <a:rPr lang="en-US" b="1" i="0" dirty="0">
                <a:solidFill>
                  <a:srgbClr val="FF0000"/>
                </a:solidFill>
                <a:effectLst/>
                <a:highlight>
                  <a:srgbClr val="FFFF00"/>
                </a:highlight>
              </a:rPr>
              <a:t>equivalent utility</a:t>
            </a:r>
            <a:r>
              <a:rPr lang="en-US" b="1" i="0" dirty="0">
                <a:effectLst/>
              </a:rPr>
              <a:t>.</a:t>
            </a:r>
          </a:p>
          <a:p>
            <a:pPr algn="just" fontAlgn="base"/>
            <a:endParaRPr lang="en-US" b="1" i="0" dirty="0">
              <a:effectLst/>
            </a:endParaRPr>
          </a:p>
          <a:p>
            <a:pPr algn="just"/>
            <a:r>
              <a:rPr lang="en-US" b="1" i="0" dirty="0">
                <a:solidFill>
                  <a:srgbClr val="FF0000"/>
                </a:solidFill>
                <a:effectLst/>
              </a:rPr>
              <a:t>Consumer preference </a:t>
            </a:r>
            <a:r>
              <a:rPr lang="en-US" b="0" i="0" dirty="0">
                <a:effectLst/>
              </a:rPr>
              <a:t>varies substantially from individual to individual and market to market, requiring comprehensive economic observation of consumer choices and behaviors.</a:t>
            </a:r>
          </a:p>
          <a:p>
            <a:pPr algn="just"/>
            <a:endParaRPr lang="en-US" b="0" i="0" dirty="0">
              <a:effectLst/>
            </a:endParaRPr>
          </a:p>
          <a:p>
            <a:pPr algn="just"/>
            <a:r>
              <a:rPr lang="en-US" sz="2800" i="0" dirty="0">
                <a:effectLst/>
              </a:rPr>
              <a:t>These indifference curves, when mapped graphically alongside other curves, is called an </a:t>
            </a:r>
            <a:r>
              <a:rPr lang="en-US" sz="2800" b="1" i="0" dirty="0">
                <a:solidFill>
                  <a:srgbClr val="FF0000"/>
                </a:solidFill>
                <a:effectLst/>
              </a:rPr>
              <a:t>indifference map</a:t>
            </a:r>
            <a:r>
              <a:rPr lang="en-US" sz="2800" b="1" dirty="0">
                <a:solidFill>
                  <a:srgbClr val="FF0000"/>
                </a:solidFill>
              </a:rPr>
              <a:t> </a:t>
            </a:r>
            <a:r>
              <a:rPr lang="en-US" sz="2800" dirty="0"/>
              <a:t>that allows us </a:t>
            </a:r>
            <a:r>
              <a:rPr lang="en-US" sz="2800" i="0" dirty="0">
                <a:effectLst/>
              </a:rPr>
              <a:t>to compare more than two products/services, each specific standard indifference map will be about creating a benchmark between two.</a:t>
            </a:r>
            <a:endParaRPr lang="fr-FR" dirty="0"/>
          </a:p>
        </p:txBody>
      </p:sp>
      <p:pic>
        <p:nvPicPr>
          <p:cNvPr id="15362" name="Picture 2" descr="What is Indifference Curve: Definition, Assumptions, Properties - EconTips">
            <a:extLst>
              <a:ext uri="{FF2B5EF4-FFF2-40B4-BE49-F238E27FC236}">
                <a16:creationId xmlns:a16="http://schemas.microsoft.com/office/drawing/2014/main" id="{3852D8E1-9DB2-AE0E-3121-C64F89C982A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8004188" y="2231190"/>
            <a:ext cx="6076336" cy="20269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547670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FBB5B5A-860F-4A3E-A608-C22928D81523}"/>
              </a:ext>
            </a:extLst>
          </p:cNvPr>
          <p:cNvSpPr>
            <a:spLocks noGrp="1"/>
          </p:cNvSpPr>
          <p:nvPr>
            <p:ph type="title"/>
          </p:nvPr>
        </p:nvSpPr>
        <p:spPr>
          <a:xfrm>
            <a:off x="2305050" y="246063"/>
            <a:ext cx="8953500" cy="1325563"/>
          </a:xfrm>
        </p:spPr>
        <p:txBody>
          <a:bodyPr>
            <a:normAutofit/>
          </a:bodyPr>
          <a:lstStyle/>
          <a:p>
            <a:r>
              <a:rPr lang="en-US" sz="3200" b="1" i="0" dirty="0">
                <a:solidFill>
                  <a:srgbClr val="FF3399"/>
                </a:solidFill>
                <a:effectLst/>
                <a:latin typeface="+mn-lt"/>
              </a:rPr>
              <a:t>III- Mapping Preferences with </a:t>
            </a:r>
            <a:br>
              <a:rPr lang="en-US" sz="3200" b="1" i="0" dirty="0">
                <a:solidFill>
                  <a:srgbClr val="FF3399"/>
                </a:solidFill>
                <a:effectLst/>
                <a:latin typeface="+mn-lt"/>
              </a:rPr>
            </a:br>
            <a:r>
              <a:rPr lang="en-US" sz="3200" b="1" i="0" dirty="0">
                <a:solidFill>
                  <a:srgbClr val="FF3399"/>
                </a:solidFill>
                <a:effectLst/>
                <a:latin typeface="+mn-lt"/>
              </a:rPr>
              <a:t>	Indifference Curves                          -2-</a:t>
            </a:r>
            <a:endParaRPr lang="fr-FR" sz="3200" dirty="0">
              <a:solidFill>
                <a:srgbClr val="FF3399"/>
              </a:solidFill>
            </a:endParaRPr>
          </a:p>
        </p:txBody>
      </p:sp>
      <p:sp>
        <p:nvSpPr>
          <p:cNvPr id="3" name="Espace réservé du contenu 2">
            <a:extLst>
              <a:ext uri="{FF2B5EF4-FFF2-40B4-BE49-F238E27FC236}">
                <a16:creationId xmlns:a16="http://schemas.microsoft.com/office/drawing/2014/main" id="{0EAE48B7-76DA-488C-9E00-21C68265D455}"/>
              </a:ext>
            </a:extLst>
          </p:cNvPr>
          <p:cNvSpPr>
            <a:spLocks noGrp="1"/>
          </p:cNvSpPr>
          <p:nvPr>
            <p:ph idx="1"/>
          </p:nvPr>
        </p:nvSpPr>
        <p:spPr>
          <a:xfrm>
            <a:off x="190500" y="1571626"/>
            <a:ext cx="9696450" cy="4605338"/>
          </a:xfrm>
        </p:spPr>
        <p:txBody>
          <a:bodyPr>
            <a:normAutofit/>
          </a:bodyPr>
          <a:lstStyle/>
          <a:p>
            <a:pPr marL="0" indent="0" algn="just">
              <a:buNone/>
            </a:pPr>
            <a:r>
              <a:rPr lang="en-US" sz="2600" b="0" i="0" dirty="0">
                <a:solidFill>
                  <a:srgbClr val="373D3F"/>
                </a:solidFill>
                <a:effectLst/>
              </a:rPr>
              <a:t>. </a:t>
            </a:r>
          </a:p>
          <a:p>
            <a:pPr marL="0" indent="0" algn="just">
              <a:buNone/>
            </a:pPr>
            <a:r>
              <a:rPr lang="en-US" sz="2600" b="0" i="0" dirty="0">
                <a:solidFill>
                  <a:srgbClr val="373D3F"/>
                </a:solidFill>
                <a:effectLst/>
              </a:rPr>
              <a:t>	</a:t>
            </a:r>
            <a:r>
              <a:rPr lang="en-US" sz="2600" b="0" i="0" dirty="0">
                <a:effectLst/>
              </a:rPr>
              <a:t>For example one could compare relatively similar 	goods/services (i.e. </a:t>
            </a:r>
            <a:r>
              <a:rPr lang="en-US" sz="2600" i="0" dirty="0">
                <a:solidFill>
                  <a:srgbClr val="00B050"/>
                </a:solidFill>
                <a:effectLst/>
              </a:rPr>
              <a:t>apples</a:t>
            </a:r>
            <a:r>
              <a:rPr lang="en-US" sz="2600" b="0" i="0" dirty="0">
                <a:effectLst/>
              </a:rPr>
              <a:t> vs. </a:t>
            </a:r>
            <a:r>
              <a:rPr lang="en-US" sz="2600" b="0" i="0" dirty="0">
                <a:solidFill>
                  <a:srgbClr val="0070C0"/>
                </a:solidFill>
                <a:effectLst/>
              </a:rPr>
              <a:t>oranges</a:t>
            </a:r>
            <a:r>
              <a:rPr lang="en-US" sz="2600" b="0" i="0" dirty="0">
                <a:effectLst/>
              </a:rPr>
              <a:t>) or dramatically 	different goods/services (i.e. </a:t>
            </a:r>
            <a:r>
              <a:rPr lang="en-US" sz="2600" b="0" i="0" dirty="0">
                <a:solidFill>
                  <a:srgbClr val="00B050"/>
                </a:solidFill>
                <a:effectLst/>
              </a:rPr>
              <a:t>university training </a:t>
            </a:r>
            <a:r>
              <a:rPr lang="en-US" sz="2600" b="0" i="0" dirty="0">
                <a:effectLst/>
              </a:rPr>
              <a:t>vs. 	</a:t>
            </a:r>
            <a:r>
              <a:rPr lang="en-US" sz="2600" b="0" i="0" dirty="0">
                <a:solidFill>
                  <a:srgbClr val="0070C0"/>
                </a:solidFill>
                <a:effectLst/>
              </a:rPr>
              <a:t>automobile purchasing</a:t>
            </a:r>
            <a:r>
              <a:rPr lang="en-US" sz="2600" b="0" i="0" dirty="0">
                <a:effectLst/>
              </a:rPr>
              <a:t>). </a:t>
            </a:r>
          </a:p>
          <a:p>
            <a:pPr marL="0" indent="0" algn="just">
              <a:buNone/>
            </a:pPr>
            <a:r>
              <a:rPr lang="en-US" sz="2600" dirty="0"/>
              <a:t>	</a:t>
            </a:r>
            <a:r>
              <a:rPr lang="en-US" sz="2600" b="0" i="0" dirty="0">
                <a:effectLst/>
              </a:rPr>
              <a:t>These two items being compared 	represent the </a:t>
            </a:r>
            <a:r>
              <a:rPr lang="en-US" sz="2600" b="1" i="0" dirty="0">
                <a:solidFill>
                  <a:srgbClr val="00B050"/>
                </a:solidFill>
                <a:effectLst/>
              </a:rPr>
              <a:t>x</a:t>
            </a:r>
            <a:r>
              <a:rPr lang="en-US" sz="2600" b="0" i="0" dirty="0">
                <a:effectLst/>
              </a:rPr>
              <a:t> and </a:t>
            </a:r>
            <a:r>
              <a:rPr lang="en-US" sz="2600" b="1" i="0" dirty="0">
                <a:solidFill>
                  <a:srgbClr val="0070C0"/>
                </a:solidFill>
                <a:effectLst/>
              </a:rPr>
              <a:t>y</a:t>
            </a:r>
            <a:r>
              <a:rPr lang="en-US" sz="2600" b="0" i="0" dirty="0">
                <a:effectLst/>
              </a:rPr>
              <a:t> axis of a 	indifference map.</a:t>
            </a:r>
          </a:p>
          <a:p>
            <a:pPr marL="0" indent="0" algn="just">
              <a:buNone/>
            </a:pPr>
            <a:r>
              <a:rPr lang="en-US" sz="2600" b="0" i="0" dirty="0">
                <a:effectLst/>
              </a:rPr>
              <a:t> </a:t>
            </a:r>
          </a:p>
          <a:p>
            <a:pPr marL="0" indent="0" algn="ctr">
              <a:buNone/>
            </a:pPr>
            <a:r>
              <a:rPr lang="en-US" sz="2600" dirty="0"/>
              <a:t>	</a:t>
            </a:r>
            <a:r>
              <a:rPr lang="en-US" sz="2600" b="1" i="1" dirty="0">
                <a:effectLst/>
                <a:highlight>
                  <a:srgbClr val="FFFF00"/>
                </a:highlight>
              </a:rPr>
              <a:t>A </a:t>
            </a:r>
            <a:r>
              <a:rPr lang="en-US" sz="2600" b="1" i="1" dirty="0">
                <a:solidFill>
                  <a:srgbClr val="FF0000"/>
                </a:solidFill>
                <a:effectLst/>
                <a:highlight>
                  <a:srgbClr val="FFFF00"/>
                </a:highlight>
              </a:rPr>
              <a:t>consumer</a:t>
            </a:r>
            <a:r>
              <a:rPr lang="en-US" sz="2600" b="1" i="1" dirty="0">
                <a:effectLst/>
                <a:highlight>
                  <a:srgbClr val="FFFF00"/>
                </a:highlight>
              </a:rPr>
              <a:t> will always </a:t>
            </a:r>
            <a:r>
              <a:rPr lang="en-US" sz="2600" b="1" i="1" dirty="0">
                <a:solidFill>
                  <a:srgbClr val="FF0000"/>
                </a:solidFill>
                <a:effectLst/>
                <a:highlight>
                  <a:srgbClr val="FFFF00"/>
                </a:highlight>
              </a:rPr>
              <a:t>prefer</a:t>
            </a:r>
            <a:r>
              <a:rPr lang="en-US" sz="2600" b="1" i="1" dirty="0">
                <a:effectLst/>
                <a:highlight>
                  <a:srgbClr val="FFFF00"/>
                </a:highlight>
              </a:rPr>
              <a:t> to be on the </a:t>
            </a:r>
            <a:r>
              <a:rPr lang="en-US" sz="2600" b="1" i="1" dirty="0">
                <a:solidFill>
                  <a:srgbClr val="FF0000"/>
                </a:solidFill>
                <a:effectLst/>
                <a:highlight>
                  <a:srgbClr val="FFFF00"/>
                </a:highlight>
              </a:rPr>
              <a:t>indifference curve </a:t>
            </a:r>
            <a:r>
              <a:rPr lang="en-US" sz="2600" b="1" i="1" dirty="0">
                <a:effectLst/>
                <a:highlight>
                  <a:srgbClr val="FFFF00"/>
                </a:highlight>
              </a:rPr>
              <a:t>	farthest from the origin of the axes, it means </a:t>
            </a:r>
            <a:r>
              <a:rPr lang="en-US" sz="2600" b="1" i="1" dirty="0">
                <a:solidFill>
                  <a:srgbClr val="FF0000"/>
                </a:solidFill>
                <a:effectLst/>
                <a:highlight>
                  <a:srgbClr val="FFFF00"/>
                </a:highlight>
              </a:rPr>
              <a:t>the higher one</a:t>
            </a:r>
            <a:r>
              <a:rPr lang="en-US" sz="2600" b="1" i="1" dirty="0">
                <a:solidFill>
                  <a:srgbClr val="373D3F"/>
                </a:solidFill>
                <a:effectLst/>
                <a:highlight>
                  <a:srgbClr val="FFFF00"/>
                </a:highlight>
              </a:rPr>
              <a:t>.</a:t>
            </a:r>
            <a:endParaRPr lang="fr-FR" sz="2600" b="1" i="1" dirty="0">
              <a:highlight>
                <a:srgbClr val="FFFF00"/>
              </a:highlight>
            </a:endParaRPr>
          </a:p>
        </p:txBody>
      </p:sp>
      <p:pic>
        <p:nvPicPr>
          <p:cNvPr id="4" name="Image 3">
            <a:extLst>
              <a:ext uri="{FF2B5EF4-FFF2-40B4-BE49-F238E27FC236}">
                <a16:creationId xmlns:a16="http://schemas.microsoft.com/office/drawing/2014/main" id="{FDF497D6-D4F3-1F1E-5D9E-A653BD899AA7}"/>
              </a:ext>
            </a:extLst>
          </p:cNvPr>
          <p:cNvPicPr>
            <a:picLocks noChangeAspect="1"/>
          </p:cNvPicPr>
          <p:nvPr/>
        </p:nvPicPr>
        <p:blipFill>
          <a:blip r:embed="rId2"/>
          <a:stretch>
            <a:fillRect/>
          </a:stretch>
        </p:blipFill>
        <p:spPr>
          <a:xfrm>
            <a:off x="10019490" y="1664785"/>
            <a:ext cx="2071992" cy="1314450"/>
          </a:xfrm>
          <a:prstGeom prst="rect">
            <a:avLst/>
          </a:prstGeom>
        </p:spPr>
      </p:pic>
      <p:sp>
        <p:nvSpPr>
          <p:cNvPr id="5" name="Flèche : droite 4">
            <a:extLst>
              <a:ext uri="{FF2B5EF4-FFF2-40B4-BE49-F238E27FC236}">
                <a16:creationId xmlns:a16="http://schemas.microsoft.com/office/drawing/2014/main" id="{48E1BF5F-32EF-BE8E-2C5E-E06C545485BB}"/>
              </a:ext>
            </a:extLst>
          </p:cNvPr>
          <p:cNvSpPr/>
          <p:nvPr/>
        </p:nvSpPr>
        <p:spPr>
          <a:xfrm>
            <a:off x="190500" y="4416358"/>
            <a:ext cx="978408" cy="484632"/>
          </a:xfrm>
          <a:prstGeom prst="rightArrow">
            <a:avLst/>
          </a:prstGeom>
          <a:solidFill>
            <a:srgbClr val="FF00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15939875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594584CE-D221-4687-B190-DF5A8EB79370}"/>
              </a:ext>
            </a:extLst>
          </p:cNvPr>
          <p:cNvSpPr>
            <a:spLocks noGrp="1"/>
          </p:cNvSpPr>
          <p:nvPr>
            <p:ph idx="1"/>
          </p:nvPr>
        </p:nvSpPr>
        <p:spPr>
          <a:xfrm>
            <a:off x="114300" y="1657350"/>
            <a:ext cx="9858375" cy="4481513"/>
          </a:xfrm>
        </p:spPr>
        <p:txBody>
          <a:bodyPr>
            <a:normAutofit/>
          </a:bodyPr>
          <a:lstStyle/>
          <a:p>
            <a:pPr marL="0" indent="0" algn="l" fontAlgn="base">
              <a:buNone/>
            </a:pPr>
            <a:r>
              <a:rPr lang="en-US" b="1" dirty="0">
                <a:cs typeface="Calibri" panose="020F0502020204030204" pitchFamily="34" charset="0"/>
              </a:rPr>
              <a:t>III-2-</a:t>
            </a:r>
            <a:r>
              <a:rPr lang="en-US" b="1" i="0" dirty="0">
                <a:effectLst/>
                <a:cs typeface="Calibri" panose="020F0502020204030204" pitchFamily="34" charset="0"/>
              </a:rPr>
              <a:t>Implications of Indifference Maps</a:t>
            </a:r>
          </a:p>
          <a:p>
            <a:pPr marL="0" indent="0" algn="l" fontAlgn="base">
              <a:buNone/>
            </a:pPr>
            <a:endParaRPr lang="en-US" b="1" i="0" dirty="0">
              <a:effectLst/>
              <a:cs typeface="Calibri" panose="020F0502020204030204" pitchFamily="34" charset="0"/>
            </a:endParaRPr>
          </a:p>
          <a:p>
            <a:pPr algn="just" fontAlgn="base"/>
            <a:r>
              <a:rPr lang="en-US" sz="2600" b="0" i="0" dirty="0">
                <a:effectLst/>
              </a:rPr>
              <a:t>After constructing the required inputs to generate a comprehensive indifference map, an economist can derive conclusions based upon the properties of the illustration. </a:t>
            </a:r>
          </a:p>
          <a:p>
            <a:pPr algn="just" fontAlgn="base"/>
            <a:endParaRPr lang="en-US" sz="2600" b="0" i="0" dirty="0">
              <a:effectLst/>
            </a:endParaRPr>
          </a:p>
          <a:p>
            <a:pPr algn="just" fontAlgn="base"/>
            <a:r>
              <a:rPr lang="en-US" sz="2600" b="0" i="0" dirty="0">
                <a:effectLst/>
              </a:rPr>
              <a:t>In framing these implications it is useful to identify the two potential extremes that can be outlined via with indifference curves.</a:t>
            </a:r>
          </a:p>
          <a:p>
            <a:pPr marL="0" indent="0" algn="just" fontAlgn="base">
              <a:buNone/>
            </a:pPr>
            <a:endParaRPr lang="en-US" sz="2600" b="0" i="0" dirty="0">
              <a:effectLst/>
            </a:endParaRPr>
          </a:p>
          <a:p>
            <a:endParaRPr lang="fr-FR" sz="2600" dirty="0"/>
          </a:p>
        </p:txBody>
      </p:sp>
      <p:sp>
        <p:nvSpPr>
          <p:cNvPr id="5" name="ZoneTexte 4">
            <a:extLst>
              <a:ext uri="{FF2B5EF4-FFF2-40B4-BE49-F238E27FC236}">
                <a16:creationId xmlns:a16="http://schemas.microsoft.com/office/drawing/2014/main" id="{D5FA70FE-A6F5-4FB7-A461-6717335F789C}"/>
              </a:ext>
            </a:extLst>
          </p:cNvPr>
          <p:cNvSpPr txBox="1"/>
          <p:nvPr/>
        </p:nvSpPr>
        <p:spPr>
          <a:xfrm>
            <a:off x="2390775" y="395971"/>
            <a:ext cx="7515225" cy="1077218"/>
          </a:xfrm>
          <a:prstGeom prst="rect">
            <a:avLst/>
          </a:prstGeom>
          <a:noFill/>
        </p:spPr>
        <p:txBody>
          <a:bodyPr wrap="square">
            <a:spAutoFit/>
          </a:bodyPr>
          <a:lstStyle/>
          <a:p>
            <a:r>
              <a:rPr lang="en-US" sz="3200" b="1" i="0" dirty="0">
                <a:solidFill>
                  <a:srgbClr val="FF3399"/>
                </a:solidFill>
                <a:effectLst/>
                <a:latin typeface="+mn-lt"/>
              </a:rPr>
              <a:t>III- Mapping Preferences with </a:t>
            </a:r>
            <a:br>
              <a:rPr lang="en-US" sz="3200" b="1" i="0" dirty="0">
                <a:solidFill>
                  <a:srgbClr val="FF3399"/>
                </a:solidFill>
                <a:effectLst/>
                <a:latin typeface="+mn-lt"/>
              </a:rPr>
            </a:br>
            <a:r>
              <a:rPr lang="en-US" sz="3200" b="1" i="0" dirty="0">
                <a:solidFill>
                  <a:srgbClr val="FF3399"/>
                </a:solidFill>
                <a:effectLst/>
                <a:latin typeface="+mn-lt"/>
              </a:rPr>
              <a:t>	Indifference Curves                       -3-</a:t>
            </a:r>
            <a:endParaRPr lang="fr-FR" sz="3200" dirty="0">
              <a:solidFill>
                <a:srgbClr val="FF3399"/>
              </a:solidFill>
            </a:endParaRPr>
          </a:p>
        </p:txBody>
      </p:sp>
      <p:pic>
        <p:nvPicPr>
          <p:cNvPr id="2" name="Picture 2" descr="What is Indifference Curve: Definition, Assumptions, Properties - EconTips">
            <a:extLst>
              <a:ext uri="{FF2B5EF4-FFF2-40B4-BE49-F238E27FC236}">
                <a16:creationId xmlns:a16="http://schemas.microsoft.com/office/drawing/2014/main" id="{E0007D0A-02EF-E030-BA7E-2BAF4CA1715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8004188" y="2231190"/>
            <a:ext cx="6076336" cy="20269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46493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B867A8C-3463-42F5-849F-27CC0A4868A7}"/>
              </a:ext>
            </a:extLst>
          </p:cNvPr>
          <p:cNvSpPr>
            <a:spLocks noGrp="1"/>
          </p:cNvSpPr>
          <p:nvPr>
            <p:ph type="title"/>
          </p:nvPr>
        </p:nvSpPr>
        <p:spPr>
          <a:xfrm>
            <a:off x="2419350" y="365126"/>
            <a:ext cx="8934450" cy="1149350"/>
          </a:xfrm>
        </p:spPr>
        <p:txBody>
          <a:bodyPr>
            <a:normAutofit/>
          </a:bodyPr>
          <a:lstStyle/>
          <a:p>
            <a:r>
              <a:rPr lang="en-US" sz="3200" b="1" i="0" dirty="0">
                <a:solidFill>
                  <a:srgbClr val="FF3399"/>
                </a:solidFill>
                <a:effectLst/>
                <a:latin typeface="+mn-lt"/>
              </a:rPr>
              <a:t>III- Mapping Preferences with </a:t>
            </a:r>
            <a:br>
              <a:rPr lang="en-US" sz="3200" b="1" i="0" dirty="0">
                <a:solidFill>
                  <a:srgbClr val="FF3399"/>
                </a:solidFill>
                <a:effectLst/>
                <a:latin typeface="+mn-lt"/>
              </a:rPr>
            </a:br>
            <a:r>
              <a:rPr lang="en-US" sz="3200" b="1" i="0" dirty="0">
                <a:solidFill>
                  <a:srgbClr val="FF3399"/>
                </a:solidFill>
                <a:effectLst/>
                <a:latin typeface="+mn-lt"/>
              </a:rPr>
              <a:t>	Indifference Curves                         -4-</a:t>
            </a:r>
            <a:endParaRPr lang="fr-FR" sz="3200" dirty="0">
              <a:solidFill>
                <a:srgbClr val="FF3399"/>
              </a:solidFill>
            </a:endParaRPr>
          </a:p>
        </p:txBody>
      </p:sp>
      <p:sp>
        <p:nvSpPr>
          <p:cNvPr id="3" name="Espace réservé du contenu 2">
            <a:extLst>
              <a:ext uri="{FF2B5EF4-FFF2-40B4-BE49-F238E27FC236}">
                <a16:creationId xmlns:a16="http://schemas.microsoft.com/office/drawing/2014/main" id="{2B9D4869-F378-401F-8648-4984F20A1BA2}"/>
              </a:ext>
            </a:extLst>
          </p:cNvPr>
          <p:cNvSpPr>
            <a:spLocks noGrp="1"/>
          </p:cNvSpPr>
          <p:nvPr>
            <p:ph idx="1"/>
          </p:nvPr>
        </p:nvSpPr>
        <p:spPr>
          <a:xfrm>
            <a:off x="182393" y="1699165"/>
            <a:ext cx="9829800" cy="4351338"/>
          </a:xfrm>
        </p:spPr>
        <p:txBody>
          <a:bodyPr>
            <a:normAutofit/>
          </a:bodyPr>
          <a:lstStyle/>
          <a:p>
            <a:pPr algn="just"/>
            <a:r>
              <a:rPr lang="en-US" sz="2600" b="0" i="0" dirty="0">
                <a:effectLst/>
              </a:rPr>
              <a:t>Combining an understanding of these inputs with the extremes demonstrated an indifference map, economists are able to draw meaningful conclusions regarding consumer choices and purchasing behaviors in the context of two goods. </a:t>
            </a:r>
          </a:p>
          <a:p>
            <a:pPr algn="just"/>
            <a:endParaRPr lang="en-US" sz="2600" b="0" i="0" dirty="0">
              <a:effectLst/>
            </a:endParaRPr>
          </a:p>
          <a:p>
            <a:pPr algn="just"/>
            <a:r>
              <a:rPr lang="en-US" sz="2600" b="0" i="0" dirty="0">
                <a:effectLst/>
              </a:rPr>
              <a:t>The </a:t>
            </a:r>
            <a:r>
              <a:rPr lang="en-US" sz="2600" b="1" i="0" dirty="0">
                <a:effectLst/>
              </a:rPr>
              <a:t>comparison between the goods </a:t>
            </a:r>
            <a:r>
              <a:rPr lang="en-US" sz="2600" b="0" i="0" dirty="0">
                <a:effectLst/>
              </a:rPr>
              <a:t>demonstrates </a:t>
            </a:r>
            <a:r>
              <a:rPr lang="en-US" sz="2600" b="1" i="0" dirty="0">
                <a:effectLst/>
              </a:rPr>
              <a:t>the relative utility one has compared to another</a:t>
            </a:r>
            <a:r>
              <a:rPr lang="en-US" sz="2600" b="0" i="0" dirty="0">
                <a:effectLst/>
              </a:rPr>
              <a:t>, and </a:t>
            </a:r>
            <a:r>
              <a:rPr lang="en-US" sz="2600" b="1" i="0" dirty="0">
                <a:effectLst/>
              </a:rPr>
              <a:t>the way in which consumers will act when posed with a decision between various products and services.</a:t>
            </a:r>
            <a:endParaRPr lang="fr-FR" sz="2600" b="1" dirty="0"/>
          </a:p>
        </p:txBody>
      </p:sp>
      <p:pic>
        <p:nvPicPr>
          <p:cNvPr id="4" name="Picture 2" descr="What is Indifference Curve: Definition, Assumptions, Properties - EconTips">
            <a:extLst>
              <a:ext uri="{FF2B5EF4-FFF2-40B4-BE49-F238E27FC236}">
                <a16:creationId xmlns:a16="http://schemas.microsoft.com/office/drawing/2014/main" id="{0FACC866-4359-DBB1-C9D3-30D1BDC61B8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8004188" y="2231190"/>
            <a:ext cx="6076336" cy="20269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811587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375F98B9-7C49-BEB6-B650-E982EE33007C}"/>
              </a:ext>
            </a:extLst>
          </p:cNvPr>
          <p:cNvPicPr>
            <a:picLocks noChangeAspect="1"/>
          </p:cNvPicPr>
          <p:nvPr/>
        </p:nvPicPr>
        <p:blipFill>
          <a:blip r:embed="rId2"/>
          <a:stretch>
            <a:fillRect/>
          </a:stretch>
        </p:blipFill>
        <p:spPr>
          <a:xfrm>
            <a:off x="703774" y="1883799"/>
            <a:ext cx="8582025" cy="4171950"/>
          </a:xfrm>
          <a:prstGeom prst="rect">
            <a:avLst/>
          </a:prstGeom>
        </p:spPr>
      </p:pic>
    </p:spTree>
    <p:extLst>
      <p:ext uri="{BB962C8B-B14F-4D97-AF65-F5344CB8AC3E}">
        <p14:creationId xmlns:p14="http://schemas.microsoft.com/office/powerpoint/2010/main" val="121626910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069D39F-42DD-455C-A1C6-728FBB311F6B}"/>
              </a:ext>
            </a:extLst>
          </p:cNvPr>
          <p:cNvSpPr>
            <a:spLocks noGrp="1"/>
          </p:cNvSpPr>
          <p:nvPr>
            <p:ph type="title"/>
          </p:nvPr>
        </p:nvSpPr>
        <p:spPr>
          <a:xfrm>
            <a:off x="2371724" y="514352"/>
            <a:ext cx="7239001" cy="1171574"/>
          </a:xfrm>
        </p:spPr>
        <p:txBody>
          <a:bodyPr>
            <a:normAutofit fontScale="90000"/>
          </a:bodyPr>
          <a:lstStyle/>
          <a:p>
            <a:r>
              <a:rPr lang="fr-FR" sz="3600" b="1" dirty="0">
                <a:solidFill>
                  <a:srgbClr val="00FFFF"/>
                </a:solidFill>
                <a:latin typeface="+mn-lt"/>
              </a:rPr>
              <a:t>IV- </a:t>
            </a:r>
            <a:r>
              <a:rPr lang="en-US" sz="3600" b="1" i="0" dirty="0">
                <a:solidFill>
                  <a:srgbClr val="00FFFF"/>
                </a:solidFill>
                <a:effectLst/>
                <a:latin typeface="+mn-lt"/>
              </a:rPr>
              <a:t>Impact of Income on Consumer</a:t>
            </a:r>
            <a:br>
              <a:rPr lang="en-US" sz="3600" b="1" i="0" dirty="0">
                <a:solidFill>
                  <a:srgbClr val="00FFFF"/>
                </a:solidFill>
                <a:effectLst/>
                <a:latin typeface="+mn-lt"/>
              </a:rPr>
            </a:br>
            <a:r>
              <a:rPr lang="en-US" sz="3600" b="1" i="0" dirty="0">
                <a:solidFill>
                  <a:srgbClr val="00FFFF"/>
                </a:solidFill>
                <a:effectLst/>
                <a:latin typeface="+mn-lt"/>
              </a:rPr>
              <a:t>                    Choices                                    -1-</a:t>
            </a:r>
            <a:br>
              <a:rPr lang="en-US" b="1" i="0" dirty="0">
                <a:solidFill>
                  <a:srgbClr val="00FFFF"/>
                </a:solidFill>
                <a:effectLst/>
                <a:latin typeface="proxima-nova"/>
              </a:rPr>
            </a:br>
            <a:endParaRPr lang="fr-FR" dirty="0">
              <a:solidFill>
                <a:srgbClr val="00FFFF"/>
              </a:solidFill>
            </a:endParaRPr>
          </a:p>
        </p:txBody>
      </p:sp>
      <p:sp>
        <p:nvSpPr>
          <p:cNvPr id="3" name="Espace réservé du contenu 2">
            <a:extLst>
              <a:ext uri="{FF2B5EF4-FFF2-40B4-BE49-F238E27FC236}">
                <a16:creationId xmlns:a16="http://schemas.microsoft.com/office/drawing/2014/main" id="{38EA4499-0813-4CE8-B059-2CCD23B8CE6F}"/>
              </a:ext>
            </a:extLst>
          </p:cNvPr>
          <p:cNvSpPr>
            <a:spLocks noGrp="1"/>
          </p:cNvSpPr>
          <p:nvPr>
            <p:ph idx="1"/>
          </p:nvPr>
        </p:nvSpPr>
        <p:spPr>
          <a:xfrm>
            <a:off x="161925" y="1619250"/>
            <a:ext cx="9820275" cy="4872445"/>
          </a:xfrm>
        </p:spPr>
        <p:txBody>
          <a:bodyPr>
            <a:normAutofit lnSpcReduction="10000"/>
          </a:bodyPr>
          <a:lstStyle/>
          <a:p>
            <a:pPr algn="just"/>
            <a:r>
              <a:rPr lang="en-US" sz="2600" b="0" i="0" dirty="0">
                <a:effectLst/>
              </a:rPr>
              <a:t>Consumer choices are predicated on various economic circumstances, and recognizing the relationship between these circumstances and an individual’s purchasing behavior allows economists to recognize and predict consumer choice trends.</a:t>
            </a:r>
          </a:p>
          <a:p>
            <a:pPr algn="just"/>
            <a:endParaRPr lang="en-US" sz="2600" b="0" i="0" dirty="0">
              <a:effectLst/>
            </a:endParaRPr>
          </a:p>
          <a:p>
            <a:pPr algn="just"/>
            <a:r>
              <a:rPr lang="en-US" sz="2600" b="0" i="0" dirty="0">
                <a:effectLst/>
              </a:rPr>
              <a:t> One of the </a:t>
            </a:r>
            <a:r>
              <a:rPr lang="en-US" sz="2600" b="1" dirty="0">
                <a:solidFill>
                  <a:srgbClr val="FF0000"/>
                </a:solidFill>
                <a:highlight>
                  <a:srgbClr val="00FFFF"/>
                </a:highlight>
              </a:rPr>
              <a:t>central considerations for a consumer </a:t>
            </a:r>
            <a:r>
              <a:rPr lang="en-US" sz="2600" b="0" i="0" dirty="0">
                <a:effectLst/>
              </a:rPr>
              <a:t>in deciding upon their purchasing behaviors is their overall </a:t>
            </a:r>
            <a:r>
              <a:rPr lang="en-US" sz="2600" b="1" i="0" dirty="0">
                <a:solidFill>
                  <a:srgbClr val="FF0000"/>
                </a:solidFill>
                <a:effectLst/>
              </a:rPr>
              <a:t>income</a:t>
            </a:r>
            <a:r>
              <a:rPr lang="en-US" sz="2600" b="0" i="0" dirty="0">
                <a:effectLst/>
              </a:rPr>
              <a:t> or </a:t>
            </a:r>
            <a:r>
              <a:rPr lang="en-US" sz="2600" b="1" i="0" dirty="0">
                <a:solidFill>
                  <a:srgbClr val="FF0000"/>
                </a:solidFill>
                <a:effectLst/>
                <a:highlight>
                  <a:srgbClr val="00FFFF"/>
                </a:highlight>
              </a:rPr>
              <a:t>wage levels</a:t>
            </a:r>
            <a:r>
              <a:rPr lang="en-US" sz="2600" b="0" i="0" dirty="0">
                <a:effectLst/>
              </a:rPr>
              <a:t>, and thus their </a:t>
            </a:r>
            <a:r>
              <a:rPr lang="en-US" sz="2600" b="1" dirty="0">
                <a:solidFill>
                  <a:srgbClr val="FF0000"/>
                </a:solidFill>
                <a:highlight>
                  <a:srgbClr val="00FFFF"/>
                </a:highlight>
              </a:rPr>
              <a:t>budgetary constraints</a:t>
            </a:r>
            <a:r>
              <a:rPr lang="en-US" sz="2600" b="0" i="0" dirty="0">
                <a:effectLst/>
              </a:rPr>
              <a:t>. </a:t>
            </a:r>
          </a:p>
          <a:p>
            <a:pPr marL="0" indent="0" algn="just">
              <a:buNone/>
            </a:pPr>
            <a:endParaRPr lang="en-US" sz="2600" b="0" i="0" dirty="0">
              <a:effectLst/>
            </a:endParaRPr>
          </a:p>
          <a:p>
            <a:pPr algn="just"/>
            <a:r>
              <a:rPr lang="en-US" sz="2600" b="0" i="0" dirty="0">
                <a:effectLst/>
              </a:rPr>
              <a:t>These </a:t>
            </a:r>
            <a:r>
              <a:rPr lang="en-US" sz="2600" b="1" i="0" dirty="0">
                <a:effectLst/>
              </a:rPr>
              <a:t>budgetary constraints</a:t>
            </a:r>
            <a:r>
              <a:rPr lang="en-US" sz="2600" b="0" i="0" dirty="0">
                <a:effectLst/>
              </a:rPr>
              <a:t>, when applied to a series of products and services, can be optimized to capture the most utility for the consumer based on their purchasing power.</a:t>
            </a:r>
            <a:endParaRPr lang="fr-FR" sz="2600" dirty="0"/>
          </a:p>
        </p:txBody>
      </p:sp>
      <p:pic>
        <p:nvPicPr>
          <p:cNvPr id="4" name="Picture 2" descr="How to generate a monthly income forever?">
            <a:extLst>
              <a:ext uri="{FF2B5EF4-FFF2-40B4-BE49-F238E27FC236}">
                <a16:creationId xmlns:a16="http://schemas.microsoft.com/office/drawing/2014/main" id="{52C730AC-8E5F-C85C-A350-5D2F8F7AD7B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976780" y="2505075"/>
            <a:ext cx="6125390" cy="1847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041310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A84EF2A-12F2-4DB8-B088-F5428DBECBDA}"/>
              </a:ext>
            </a:extLst>
          </p:cNvPr>
          <p:cNvSpPr>
            <a:spLocks noGrp="1"/>
          </p:cNvSpPr>
          <p:nvPr>
            <p:ph type="title"/>
          </p:nvPr>
        </p:nvSpPr>
        <p:spPr>
          <a:xfrm>
            <a:off x="2238375" y="365125"/>
            <a:ext cx="7010400" cy="968375"/>
          </a:xfrm>
        </p:spPr>
        <p:txBody>
          <a:bodyPr>
            <a:noAutofit/>
          </a:bodyPr>
          <a:lstStyle/>
          <a:p>
            <a:r>
              <a:rPr lang="fr-FR" sz="3200" b="1" dirty="0">
                <a:solidFill>
                  <a:srgbClr val="00FFFF"/>
                </a:solidFill>
                <a:latin typeface="+mn-lt"/>
              </a:rPr>
              <a:t>IV- </a:t>
            </a:r>
            <a:r>
              <a:rPr lang="en-US" sz="3200" b="1" i="0" dirty="0">
                <a:solidFill>
                  <a:srgbClr val="00FFFF"/>
                </a:solidFill>
                <a:effectLst/>
                <a:latin typeface="+mn-lt"/>
              </a:rPr>
              <a:t>Impact of Income on Consumer</a:t>
            </a:r>
            <a:br>
              <a:rPr lang="en-US" sz="3200" b="1" i="0" dirty="0">
                <a:solidFill>
                  <a:srgbClr val="00FFFF"/>
                </a:solidFill>
                <a:effectLst/>
                <a:latin typeface="+mn-lt"/>
              </a:rPr>
            </a:br>
            <a:r>
              <a:rPr lang="en-US" sz="3200" b="1" i="0" dirty="0">
                <a:solidFill>
                  <a:srgbClr val="00FFFF"/>
                </a:solidFill>
                <a:effectLst/>
                <a:latin typeface="+mn-lt"/>
              </a:rPr>
              <a:t>                    Choices                                -2-</a:t>
            </a:r>
            <a:endParaRPr lang="fr-FR" sz="3200" dirty="0">
              <a:solidFill>
                <a:srgbClr val="00FFFF"/>
              </a:solidFill>
            </a:endParaRPr>
          </a:p>
        </p:txBody>
      </p:sp>
      <p:sp>
        <p:nvSpPr>
          <p:cNvPr id="3" name="Espace réservé du contenu 2">
            <a:extLst>
              <a:ext uri="{FF2B5EF4-FFF2-40B4-BE49-F238E27FC236}">
                <a16:creationId xmlns:a16="http://schemas.microsoft.com/office/drawing/2014/main" id="{79A17975-1235-43B5-857E-1CB0BF320CCD}"/>
              </a:ext>
            </a:extLst>
          </p:cNvPr>
          <p:cNvSpPr>
            <a:spLocks noGrp="1"/>
          </p:cNvSpPr>
          <p:nvPr>
            <p:ph idx="1"/>
          </p:nvPr>
        </p:nvSpPr>
        <p:spPr>
          <a:xfrm>
            <a:off x="190500" y="1690688"/>
            <a:ext cx="9763125" cy="4624387"/>
          </a:xfrm>
        </p:spPr>
        <p:txBody>
          <a:bodyPr>
            <a:normAutofit fontScale="92500" lnSpcReduction="20000"/>
          </a:bodyPr>
          <a:lstStyle/>
          <a:p>
            <a:pPr marL="0" indent="0" algn="l" fontAlgn="base">
              <a:buNone/>
            </a:pPr>
            <a:r>
              <a:rPr lang="en-US" sz="3000" b="1" i="0" dirty="0">
                <a:effectLst/>
              </a:rPr>
              <a:t>IV-1- Income from a Consumer Theory Perspective</a:t>
            </a:r>
          </a:p>
          <a:p>
            <a:pPr algn="just" fontAlgn="base"/>
            <a:r>
              <a:rPr lang="en-US" b="0" i="0" dirty="0">
                <a:effectLst/>
              </a:rPr>
              <a:t>The simplest way to demonstrate the effects of income on overall consumer choice, from the viewpoint of Consumer Theory, is via an income-consumption curve </a:t>
            </a:r>
            <a:r>
              <a:rPr lang="en-US" b="1" i="0" dirty="0">
                <a:effectLst/>
              </a:rPr>
              <a:t>for a</a:t>
            </a:r>
            <a:r>
              <a:rPr lang="en-US" b="0" i="0" dirty="0">
                <a:effectLst/>
              </a:rPr>
              <a:t> </a:t>
            </a:r>
            <a:r>
              <a:rPr lang="en-US" b="1" i="0" dirty="0">
                <a:effectLst/>
              </a:rPr>
              <a:t>normal good</a:t>
            </a:r>
            <a:r>
              <a:rPr lang="en-US" b="0" i="0" dirty="0">
                <a:effectLst/>
              </a:rPr>
              <a:t>. </a:t>
            </a:r>
          </a:p>
          <a:p>
            <a:pPr algn="just" fontAlgn="base"/>
            <a:r>
              <a:rPr lang="en-US" b="0" i="0" dirty="0">
                <a:effectLst/>
              </a:rPr>
              <a:t>The basic premise behind this curve is that the varying income levels (as illustrated by the green income line curving upwards) will determine different quantities and balanced baskets along the provided indifference curves for the two goods being compared in this graph. </a:t>
            </a:r>
          </a:p>
          <a:p>
            <a:pPr algn="just" fontAlgn="base"/>
            <a:endParaRPr lang="en-US" b="0" i="0" dirty="0">
              <a:effectLst/>
            </a:endParaRPr>
          </a:p>
          <a:p>
            <a:pPr algn="just" fontAlgn="base"/>
            <a:r>
              <a:rPr lang="en-US" b="0" i="0" dirty="0">
                <a:effectLst/>
              </a:rPr>
              <a:t>These differences in quantity reflect the increase or decrease an a given individual’s purchasing power, thus the income effect could be summarized as the increase in relative utility captured by a consumer with more monetary power.</a:t>
            </a:r>
            <a:endParaRPr lang="fr-FR" dirty="0"/>
          </a:p>
        </p:txBody>
      </p:sp>
      <p:pic>
        <p:nvPicPr>
          <p:cNvPr id="4" name="Picture 2" descr="How to generate a monthly income forever?">
            <a:extLst>
              <a:ext uri="{FF2B5EF4-FFF2-40B4-BE49-F238E27FC236}">
                <a16:creationId xmlns:a16="http://schemas.microsoft.com/office/drawing/2014/main" id="{2FC748B7-AEF4-A8DA-85AF-90E35C138A7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976780" y="2505075"/>
            <a:ext cx="6125390" cy="1847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341469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FA2F18B-E46B-47BB-9F47-CF44B499890F}"/>
              </a:ext>
            </a:extLst>
          </p:cNvPr>
          <p:cNvSpPr>
            <a:spLocks noGrp="1"/>
          </p:cNvSpPr>
          <p:nvPr>
            <p:ph type="title"/>
          </p:nvPr>
        </p:nvSpPr>
        <p:spPr/>
        <p:txBody>
          <a:bodyPr/>
          <a:lstStyle/>
          <a:p>
            <a:endParaRPr lang="fr-FR"/>
          </a:p>
        </p:txBody>
      </p:sp>
      <p:pic>
        <p:nvPicPr>
          <p:cNvPr id="5" name="Espace réservé du contenu 4">
            <a:extLst>
              <a:ext uri="{FF2B5EF4-FFF2-40B4-BE49-F238E27FC236}">
                <a16:creationId xmlns:a16="http://schemas.microsoft.com/office/drawing/2014/main" id="{01414845-C774-42D0-9B81-33BB8132E1C4}"/>
              </a:ext>
            </a:extLst>
          </p:cNvPr>
          <p:cNvPicPr>
            <a:picLocks noGrp="1" noChangeAspect="1"/>
          </p:cNvPicPr>
          <p:nvPr>
            <p:ph idx="1"/>
          </p:nvPr>
        </p:nvPicPr>
        <p:blipFill>
          <a:blip r:embed="rId2"/>
          <a:stretch>
            <a:fillRect/>
          </a:stretch>
        </p:blipFill>
        <p:spPr>
          <a:xfrm>
            <a:off x="0" y="0"/>
            <a:ext cx="12192000" cy="6858000"/>
          </a:xfrm>
        </p:spPr>
      </p:pic>
    </p:spTree>
    <p:extLst>
      <p:ext uri="{BB962C8B-B14F-4D97-AF65-F5344CB8AC3E}">
        <p14:creationId xmlns:p14="http://schemas.microsoft.com/office/powerpoint/2010/main" val="27748898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57F4479-C40D-436D-BCFA-0BFAB8B77FB4}"/>
              </a:ext>
            </a:extLst>
          </p:cNvPr>
          <p:cNvSpPr>
            <a:spLocks noGrp="1"/>
          </p:cNvSpPr>
          <p:nvPr>
            <p:ph type="title"/>
          </p:nvPr>
        </p:nvSpPr>
        <p:spPr>
          <a:xfrm>
            <a:off x="2419350" y="885826"/>
            <a:ext cx="7172325" cy="95249"/>
          </a:xfrm>
        </p:spPr>
        <p:txBody>
          <a:bodyPr>
            <a:noAutofit/>
          </a:bodyPr>
          <a:lstStyle/>
          <a:p>
            <a:r>
              <a:rPr lang="fr-FR" sz="3200" b="1" dirty="0">
                <a:solidFill>
                  <a:srgbClr val="00FFFF"/>
                </a:solidFill>
                <a:latin typeface="+mn-lt"/>
              </a:rPr>
              <a:t>IV- </a:t>
            </a:r>
            <a:r>
              <a:rPr lang="en-US" sz="3200" b="1" i="0" dirty="0">
                <a:solidFill>
                  <a:srgbClr val="00FFFF"/>
                </a:solidFill>
                <a:effectLst/>
                <a:latin typeface="+mn-lt"/>
              </a:rPr>
              <a:t>Impact of Income on Consumer</a:t>
            </a:r>
            <a:br>
              <a:rPr lang="en-US" sz="3200" b="1" i="0" dirty="0">
                <a:solidFill>
                  <a:srgbClr val="00FFFF"/>
                </a:solidFill>
                <a:effectLst/>
                <a:latin typeface="+mn-lt"/>
              </a:rPr>
            </a:br>
            <a:r>
              <a:rPr lang="en-US" sz="3200" b="1" i="0" dirty="0">
                <a:solidFill>
                  <a:srgbClr val="00FFFF"/>
                </a:solidFill>
                <a:effectLst/>
                <a:latin typeface="+mn-lt"/>
              </a:rPr>
              <a:t>                    Choices                                   -4-</a:t>
            </a:r>
            <a:endParaRPr lang="fr-FR" sz="3200" dirty="0">
              <a:solidFill>
                <a:srgbClr val="00FFFF"/>
              </a:solidFill>
            </a:endParaRPr>
          </a:p>
        </p:txBody>
      </p:sp>
      <p:sp>
        <p:nvSpPr>
          <p:cNvPr id="3" name="Espace réservé du contenu 2">
            <a:extLst>
              <a:ext uri="{FF2B5EF4-FFF2-40B4-BE49-F238E27FC236}">
                <a16:creationId xmlns:a16="http://schemas.microsoft.com/office/drawing/2014/main" id="{2F2C80D9-0AC5-4E05-AE10-0C4C5F6365B1}"/>
              </a:ext>
            </a:extLst>
          </p:cNvPr>
          <p:cNvSpPr>
            <a:spLocks noGrp="1"/>
          </p:cNvSpPr>
          <p:nvPr>
            <p:ph idx="1"/>
          </p:nvPr>
        </p:nvSpPr>
        <p:spPr>
          <a:xfrm>
            <a:off x="114300" y="1825625"/>
            <a:ext cx="9848850" cy="4351338"/>
          </a:xfrm>
        </p:spPr>
        <p:txBody>
          <a:bodyPr>
            <a:normAutofit/>
          </a:bodyPr>
          <a:lstStyle/>
          <a:p>
            <a:pPr algn="just"/>
            <a:r>
              <a:rPr lang="en-US" sz="2600" b="1" i="0" dirty="0">
                <a:solidFill>
                  <a:srgbClr val="00B050"/>
                </a:solidFill>
                <a:effectLst/>
              </a:rPr>
              <a:t>The wealth effect </a:t>
            </a:r>
            <a:r>
              <a:rPr lang="en-US" sz="2600" b="0" i="0" dirty="0">
                <a:effectLst/>
              </a:rPr>
              <a:t>differs slightly from the </a:t>
            </a:r>
            <a:r>
              <a:rPr lang="en-US" sz="2600" b="1" i="0" dirty="0">
                <a:solidFill>
                  <a:srgbClr val="FF0000"/>
                </a:solidFill>
                <a:effectLst/>
              </a:rPr>
              <a:t>income effect</a:t>
            </a:r>
            <a:r>
              <a:rPr lang="en-US" sz="2600" dirty="0">
                <a:solidFill>
                  <a:srgbClr val="FF0000"/>
                </a:solidFill>
              </a:rPr>
              <a:t>. </a:t>
            </a:r>
          </a:p>
          <a:p>
            <a:pPr marL="0" indent="0" algn="just">
              <a:buNone/>
            </a:pPr>
            <a:r>
              <a:rPr lang="en-US" sz="2600" dirty="0"/>
              <a:t>	In fact, </a:t>
            </a:r>
            <a:r>
              <a:rPr lang="en-US" sz="2600" b="1" dirty="0">
                <a:solidFill>
                  <a:srgbClr val="00B050"/>
                </a:solidFill>
              </a:rPr>
              <a:t>t</a:t>
            </a:r>
            <a:r>
              <a:rPr lang="en-US" sz="2600" b="1" i="0" dirty="0">
                <a:solidFill>
                  <a:srgbClr val="00B050"/>
                </a:solidFill>
                <a:effectLst/>
              </a:rPr>
              <a:t>he wealth effect </a:t>
            </a:r>
            <a:r>
              <a:rPr lang="en-US" sz="2600" b="0" i="0" dirty="0">
                <a:effectLst/>
              </a:rPr>
              <a:t>reflects changes in consumer choice based on</a:t>
            </a:r>
            <a:r>
              <a:rPr lang="en-US" sz="2600" b="1" i="0" dirty="0">
                <a:solidFill>
                  <a:srgbClr val="00B050"/>
                </a:solidFill>
                <a:effectLst/>
              </a:rPr>
              <a:t> </a:t>
            </a:r>
            <a:r>
              <a:rPr lang="en-US" sz="2600" b="1" i="1" dirty="0">
                <a:solidFill>
                  <a:srgbClr val="00B050"/>
                </a:solidFill>
                <a:effectLst/>
              </a:rPr>
              <a:t>perceived</a:t>
            </a:r>
            <a:r>
              <a:rPr lang="en-US" sz="2600" b="1" i="0" dirty="0">
                <a:solidFill>
                  <a:srgbClr val="00B050"/>
                </a:solidFill>
                <a:effectLst/>
              </a:rPr>
              <a:t> wealth</a:t>
            </a:r>
            <a:r>
              <a:rPr lang="en-US" sz="2600" b="0" i="0" dirty="0">
                <a:effectLst/>
              </a:rPr>
              <a:t>, not actual income.</a:t>
            </a:r>
          </a:p>
          <a:p>
            <a:pPr marL="0" indent="0" algn="just">
              <a:buNone/>
            </a:pPr>
            <a:r>
              <a:rPr lang="en-US" sz="2600" b="0" i="0" dirty="0">
                <a:effectLst/>
              </a:rPr>
              <a:t> </a:t>
            </a:r>
          </a:p>
          <a:p>
            <a:pPr marL="0" indent="0" algn="just">
              <a:buNone/>
            </a:pPr>
            <a:r>
              <a:rPr lang="en-US" sz="2600" b="0" i="0" dirty="0">
                <a:effectLst/>
              </a:rPr>
              <a:t>For example, if a person owns a stock that appreciates in price, they perceive that they are wealthier and may spend more, even though they have not realized those gains so their income has not increased.</a:t>
            </a:r>
            <a:endParaRPr lang="fr-FR" sz="2600" dirty="0"/>
          </a:p>
        </p:txBody>
      </p:sp>
      <p:sp>
        <p:nvSpPr>
          <p:cNvPr id="4" name="Flèche : droite 3">
            <a:extLst>
              <a:ext uri="{FF2B5EF4-FFF2-40B4-BE49-F238E27FC236}">
                <a16:creationId xmlns:a16="http://schemas.microsoft.com/office/drawing/2014/main" id="{B76EF46B-928F-1492-8436-ECD2FD86AB81}"/>
              </a:ext>
            </a:extLst>
          </p:cNvPr>
          <p:cNvSpPr/>
          <p:nvPr/>
        </p:nvSpPr>
        <p:spPr>
          <a:xfrm>
            <a:off x="194554" y="2402626"/>
            <a:ext cx="778212" cy="330741"/>
          </a:xfrm>
          <a:prstGeom prst="rightArrow">
            <a:avLst/>
          </a:prstGeom>
          <a:solidFill>
            <a:srgbClr val="FF00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5" name="Picture 2" descr="How to generate a monthly income forever?">
            <a:extLst>
              <a:ext uri="{FF2B5EF4-FFF2-40B4-BE49-F238E27FC236}">
                <a16:creationId xmlns:a16="http://schemas.microsoft.com/office/drawing/2014/main" id="{82D84B57-0FA0-7167-EB79-43C4B9185D8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976780" y="2505075"/>
            <a:ext cx="6125390" cy="1847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08636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3EDDE8E-AABD-4B4B-8202-DA895B361641}"/>
              </a:ext>
            </a:extLst>
          </p:cNvPr>
          <p:cNvSpPr>
            <a:spLocks noGrp="1"/>
          </p:cNvSpPr>
          <p:nvPr>
            <p:ph type="title"/>
          </p:nvPr>
        </p:nvSpPr>
        <p:spPr>
          <a:xfrm>
            <a:off x="2305050" y="365125"/>
            <a:ext cx="7229475" cy="1325563"/>
          </a:xfrm>
        </p:spPr>
        <p:txBody>
          <a:bodyPr>
            <a:normAutofit/>
          </a:bodyPr>
          <a:lstStyle/>
          <a:p>
            <a:br>
              <a:rPr lang="en-US" b="1" i="0" dirty="0">
                <a:solidFill>
                  <a:srgbClr val="6C64AD"/>
                </a:solidFill>
                <a:effectLst/>
                <a:latin typeface="proxima-nova"/>
              </a:rPr>
            </a:br>
            <a:endParaRPr lang="fr-FR" dirty="0"/>
          </a:p>
        </p:txBody>
      </p:sp>
      <p:sp>
        <p:nvSpPr>
          <p:cNvPr id="3" name="Espace réservé du contenu 2">
            <a:extLst>
              <a:ext uri="{FF2B5EF4-FFF2-40B4-BE49-F238E27FC236}">
                <a16:creationId xmlns:a16="http://schemas.microsoft.com/office/drawing/2014/main" id="{D7763347-13FC-41E6-967F-35C05F195153}"/>
              </a:ext>
            </a:extLst>
          </p:cNvPr>
          <p:cNvSpPr>
            <a:spLocks noGrp="1"/>
          </p:cNvSpPr>
          <p:nvPr>
            <p:ph idx="1"/>
          </p:nvPr>
        </p:nvSpPr>
        <p:spPr>
          <a:xfrm>
            <a:off x="180975" y="1247775"/>
            <a:ext cx="9686925" cy="4929188"/>
          </a:xfrm>
        </p:spPr>
        <p:txBody>
          <a:bodyPr>
            <a:normAutofit/>
          </a:bodyPr>
          <a:lstStyle/>
          <a:p>
            <a:pPr algn="l" fontAlgn="base"/>
            <a:endParaRPr lang="en-US" b="0" i="0" dirty="0">
              <a:solidFill>
                <a:srgbClr val="373D3F"/>
              </a:solidFill>
              <a:effectLst/>
              <a:latin typeface="proxima-nova"/>
            </a:endParaRPr>
          </a:p>
          <a:p>
            <a:pPr marL="0" indent="0" algn="l" fontAlgn="base">
              <a:buNone/>
            </a:pPr>
            <a:r>
              <a:rPr lang="en-US" sz="2800" b="1" i="0" dirty="0">
                <a:effectLst/>
                <a:latin typeface="+mn-lt"/>
              </a:rPr>
              <a:t>III-2- Effects of Income on Different Goods</a:t>
            </a:r>
            <a:endParaRPr lang="en-US" b="1" i="0" dirty="0">
              <a:effectLst/>
              <a:latin typeface="proxima-nova"/>
            </a:endParaRPr>
          </a:p>
          <a:p>
            <a:pPr algn="just" fontAlgn="base"/>
            <a:r>
              <a:rPr lang="en-US" sz="2600" b="1" i="0" dirty="0">
                <a:solidFill>
                  <a:srgbClr val="FF0000"/>
                </a:solidFill>
                <a:effectLst/>
              </a:rPr>
              <a:t>Income effects </a:t>
            </a:r>
            <a:r>
              <a:rPr lang="en-US" sz="2600" b="0" i="0" dirty="0">
                <a:effectLst/>
              </a:rPr>
              <a:t>on consumer choice grow more complex as the type of good changes, as different product and services demonstrate different properties relative to both other products/services and a consumers preferences and utility. </a:t>
            </a:r>
          </a:p>
          <a:p>
            <a:pPr marL="0" indent="0" algn="just" fontAlgn="base">
              <a:buNone/>
            </a:pPr>
            <a:endParaRPr lang="en-US" sz="2600" b="0" i="0" dirty="0">
              <a:effectLst/>
            </a:endParaRPr>
          </a:p>
          <a:p>
            <a:pPr algn="just" fontAlgn="base"/>
            <a:r>
              <a:rPr lang="en-US" sz="2600" b="0" i="0" dirty="0">
                <a:effectLst/>
              </a:rPr>
              <a:t>As a result, it is useful to outline </a:t>
            </a:r>
            <a:r>
              <a:rPr lang="en-US" sz="2600" b="1" i="0" dirty="0">
                <a:effectLst/>
              </a:rPr>
              <a:t>the differences in income effects </a:t>
            </a:r>
            <a:r>
              <a:rPr lang="en-US" sz="2600" b="0" i="0" dirty="0">
                <a:effectLst/>
              </a:rPr>
              <a:t>on </a:t>
            </a:r>
            <a:r>
              <a:rPr lang="en-US" sz="2600" b="1" i="0" dirty="0">
                <a:solidFill>
                  <a:srgbClr val="FF3399"/>
                </a:solidFill>
                <a:effectLst/>
              </a:rPr>
              <a:t>normal</a:t>
            </a:r>
            <a:r>
              <a:rPr lang="en-US" sz="2600" b="0" i="0" dirty="0">
                <a:effectLst/>
              </a:rPr>
              <a:t>, </a:t>
            </a:r>
            <a:r>
              <a:rPr lang="en-US" sz="2600" b="1" i="0" dirty="0">
                <a:solidFill>
                  <a:srgbClr val="0099FF"/>
                </a:solidFill>
                <a:effectLst/>
              </a:rPr>
              <a:t>inferior</a:t>
            </a:r>
            <a:r>
              <a:rPr lang="en-US" sz="2600" b="0" i="0" dirty="0">
                <a:effectLst/>
              </a:rPr>
              <a:t>, </a:t>
            </a:r>
            <a:r>
              <a:rPr lang="en-US" sz="2600" b="1" i="0" dirty="0">
                <a:solidFill>
                  <a:srgbClr val="FF6600"/>
                </a:solidFill>
                <a:effectLst/>
              </a:rPr>
              <a:t>complementary</a:t>
            </a:r>
            <a:r>
              <a:rPr lang="en-US" sz="2600" b="1" i="0" dirty="0">
                <a:solidFill>
                  <a:srgbClr val="FF3399"/>
                </a:solidFill>
                <a:effectLst/>
              </a:rPr>
              <a:t> </a:t>
            </a:r>
            <a:r>
              <a:rPr lang="en-US" sz="2600" b="0" i="0" dirty="0">
                <a:effectLst/>
              </a:rPr>
              <a:t>and </a:t>
            </a:r>
            <a:r>
              <a:rPr lang="en-US" sz="2600" b="1" i="0" dirty="0">
                <a:solidFill>
                  <a:srgbClr val="92D050"/>
                </a:solidFill>
                <a:effectLst/>
              </a:rPr>
              <a:t>substitute</a:t>
            </a:r>
            <a:r>
              <a:rPr lang="en-US" sz="2600" b="0" i="0" dirty="0">
                <a:effectLst/>
              </a:rPr>
              <a:t> goods.</a:t>
            </a:r>
            <a:endParaRPr lang="fr-FR" sz="2600" dirty="0"/>
          </a:p>
        </p:txBody>
      </p:sp>
      <p:sp>
        <p:nvSpPr>
          <p:cNvPr id="7" name="ZoneTexte 6">
            <a:extLst>
              <a:ext uri="{FF2B5EF4-FFF2-40B4-BE49-F238E27FC236}">
                <a16:creationId xmlns:a16="http://schemas.microsoft.com/office/drawing/2014/main" id="{FD4353EC-7C4E-4B84-9328-563264D5CC6B}"/>
              </a:ext>
            </a:extLst>
          </p:cNvPr>
          <p:cNvSpPr txBox="1"/>
          <p:nvPr/>
        </p:nvSpPr>
        <p:spPr>
          <a:xfrm>
            <a:off x="2324100" y="365125"/>
            <a:ext cx="7210425" cy="1077218"/>
          </a:xfrm>
          <a:prstGeom prst="rect">
            <a:avLst/>
          </a:prstGeom>
          <a:noFill/>
        </p:spPr>
        <p:txBody>
          <a:bodyPr wrap="square">
            <a:spAutoFit/>
          </a:bodyPr>
          <a:lstStyle/>
          <a:p>
            <a:pPr algn="just"/>
            <a:r>
              <a:rPr lang="fr-FR" sz="3200" b="1" dirty="0">
                <a:solidFill>
                  <a:srgbClr val="00FFFF"/>
                </a:solidFill>
                <a:latin typeface="+mn-lt"/>
              </a:rPr>
              <a:t>IV- </a:t>
            </a:r>
            <a:r>
              <a:rPr lang="en-US" sz="3200" b="1" i="0" dirty="0">
                <a:solidFill>
                  <a:srgbClr val="00FFFF"/>
                </a:solidFill>
                <a:effectLst/>
                <a:latin typeface="+mn-lt"/>
              </a:rPr>
              <a:t>Impact of Income on Consumer</a:t>
            </a:r>
            <a:br>
              <a:rPr lang="en-US" sz="3200" b="1" i="0" dirty="0">
                <a:solidFill>
                  <a:srgbClr val="00FFFF"/>
                </a:solidFill>
                <a:effectLst/>
                <a:latin typeface="+mn-lt"/>
              </a:rPr>
            </a:br>
            <a:r>
              <a:rPr lang="en-US" sz="3200" b="1" i="0" dirty="0">
                <a:solidFill>
                  <a:srgbClr val="00FFFF"/>
                </a:solidFill>
                <a:effectLst/>
                <a:latin typeface="+mn-lt"/>
              </a:rPr>
              <a:t>                    Choices                                   -5-</a:t>
            </a:r>
            <a:endParaRPr lang="fr-FR" sz="3200" dirty="0">
              <a:solidFill>
                <a:srgbClr val="00FFFF"/>
              </a:solidFill>
            </a:endParaRPr>
          </a:p>
        </p:txBody>
      </p:sp>
      <p:pic>
        <p:nvPicPr>
          <p:cNvPr id="4" name="Picture 2" descr="How to generate a monthly income forever?">
            <a:extLst>
              <a:ext uri="{FF2B5EF4-FFF2-40B4-BE49-F238E27FC236}">
                <a16:creationId xmlns:a16="http://schemas.microsoft.com/office/drawing/2014/main" id="{FDE28B2B-70E0-28E6-D60B-7BF15143156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976780" y="2505075"/>
            <a:ext cx="6125390" cy="1847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2237254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1">
            <a:extLst>
              <a:ext uri="{FF2B5EF4-FFF2-40B4-BE49-F238E27FC236}">
                <a16:creationId xmlns:a16="http://schemas.microsoft.com/office/drawing/2014/main" id="{0B021C95-B74B-A37E-4DFB-71DA9E98EF3E}"/>
              </a:ext>
            </a:extLst>
          </p:cNvPr>
          <p:cNvSpPr>
            <a:spLocks noGrp="1"/>
          </p:cNvSpPr>
          <p:nvPr>
            <p:ph type="title"/>
          </p:nvPr>
        </p:nvSpPr>
        <p:spPr>
          <a:xfrm>
            <a:off x="2409824" y="365125"/>
            <a:ext cx="8943975" cy="873125"/>
          </a:xfrm>
        </p:spPr>
        <p:txBody>
          <a:bodyPr>
            <a:noAutofit/>
          </a:bodyPr>
          <a:lstStyle/>
          <a:p>
            <a:r>
              <a:rPr lang="fr-FR" sz="3200" b="1" dirty="0">
                <a:solidFill>
                  <a:srgbClr val="00FFFF"/>
                </a:solidFill>
                <a:latin typeface="+mn-lt"/>
              </a:rPr>
              <a:t>III- </a:t>
            </a:r>
            <a:r>
              <a:rPr lang="en-US" sz="3200" b="1" i="0" dirty="0">
                <a:solidFill>
                  <a:srgbClr val="00FFFF"/>
                </a:solidFill>
                <a:effectLst/>
                <a:latin typeface="+mn-lt"/>
              </a:rPr>
              <a:t>Impact of Income on Consumer</a:t>
            </a:r>
            <a:br>
              <a:rPr lang="en-US" sz="3200" b="1" i="0" dirty="0">
                <a:solidFill>
                  <a:srgbClr val="00FFFF"/>
                </a:solidFill>
                <a:effectLst/>
                <a:latin typeface="+mn-lt"/>
              </a:rPr>
            </a:br>
            <a:r>
              <a:rPr lang="en-US" sz="3200" b="1" i="0" dirty="0">
                <a:solidFill>
                  <a:srgbClr val="00FFFF"/>
                </a:solidFill>
                <a:effectLst/>
                <a:latin typeface="+mn-lt"/>
              </a:rPr>
              <a:t>                    Choices                                   -6-</a:t>
            </a:r>
            <a:endParaRPr lang="fr-FR" sz="3200" dirty="0">
              <a:solidFill>
                <a:srgbClr val="00FFFF"/>
              </a:solidFill>
            </a:endParaRPr>
          </a:p>
        </p:txBody>
      </p:sp>
      <p:pic>
        <p:nvPicPr>
          <p:cNvPr id="8" name="Image 7">
            <a:extLst>
              <a:ext uri="{FF2B5EF4-FFF2-40B4-BE49-F238E27FC236}">
                <a16:creationId xmlns:a16="http://schemas.microsoft.com/office/drawing/2014/main" id="{65F97EC1-BB56-470A-6924-5732423EE7CD}"/>
              </a:ext>
            </a:extLst>
          </p:cNvPr>
          <p:cNvPicPr>
            <a:picLocks noChangeAspect="1"/>
          </p:cNvPicPr>
          <p:nvPr/>
        </p:nvPicPr>
        <p:blipFill>
          <a:blip r:embed="rId2"/>
          <a:stretch>
            <a:fillRect/>
          </a:stretch>
        </p:blipFill>
        <p:spPr>
          <a:xfrm>
            <a:off x="-28576" y="1759974"/>
            <a:ext cx="9988653" cy="5098026"/>
          </a:xfrm>
          <a:prstGeom prst="rect">
            <a:avLst/>
          </a:prstGeom>
        </p:spPr>
      </p:pic>
      <p:pic>
        <p:nvPicPr>
          <p:cNvPr id="9" name="Picture 2" descr="Difference between Normal Goods and Inferior Goods - Tutor's Tips">
            <a:extLst>
              <a:ext uri="{FF2B5EF4-FFF2-40B4-BE49-F238E27FC236}">
                <a16:creationId xmlns:a16="http://schemas.microsoft.com/office/drawing/2014/main" id="{B51A75B8-E614-DED1-0FC7-2EA394FC81E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7865807" y="2487562"/>
            <a:ext cx="6499120" cy="20156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9537367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BE5EFE14-24AE-8BA3-2D78-620F6F4957AD}"/>
              </a:ext>
            </a:extLst>
          </p:cNvPr>
          <p:cNvPicPr>
            <a:picLocks noChangeAspect="1"/>
          </p:cNvPicPr>
          <p:nvPr/>
        </p:nvPicPr>
        <p:blipFill>
          <a:blip r:embed="rId2"/>
          <a:stretch>
            <a:fillRect/>
          </a:stretch>
        </p:blipFill>
        <p:spPr>
          <a:xfrm>
            <a:off x="806245" y="1848465"/>
            <a:ext cx="8799871" cy="4326193"/>
          </a:xfrm>
          <a:prstGeom prst="rect">
            <a:avLst/>
          </a:prstGeom>
        </p:spPr>
      </p:pic>
      <p:pic>
        <p:nvPicPr>
          <p:cNvPr id="1026" name="Picture 2" descr="Difference between Normal Goods and Inferior Goods - Tutor's Tips">
            <a:extLst>
              <a:ext uri="{FF2B5EF4-FFF2-40B4-BE49-F238E27FC236}">
                <a16:creationId xmlns:a16="http://schemas.microsoft.com/office/drawing/2014/main" id="{66EE4204-E47F-8555-627E-DD4679A5B94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7826897" y="2421194"/>
            <a:ext cx="6499120" cy="2015613"/>
          </a:xfrm>
          <a:prstGeom prst="rect">
            <a:avLst/>
          </a:prstGeom>
          <a:noFill/>
          <a:extLst>
            <a:ext uri="{909E8E84-426E-40DD-AFC4-6F175D3DCCD1}">
              <a14:hiddenFill xmlns:a14="http://schemas.microsoft.com/office/drawing/2010/main">
                <a:solidFill>
                  <a:srgbClr val="FFFFFF"/>
                </a:solidFill>
              </a14:hiddenFill>
            </a:ext>
          </a:extLst>
        </p:spPr>
      </p:pic>
      <p:sp>
        <p:nvSpPr>
          <p:cNvPr id="2" name="Titre 1">
            <a:extLst>
              <a:ext uri="{FF2B5EF4-FFF2-40B4-BE49-F238E27FC236}">
                <a16:creationId xmlns:a16="http://schemas.microsoft.com/office/drawing/2014/main" id="{2FBCCE81-AC9D-45AE-9915-E88B9EE6AD0C}"/>
              </a:ext>
            </a:extLst>
          </p:cNvPr>
          <p:cNvSpPr>
            <a:spLocks noGrp="1"/>
          </p:cNvSpPr>
          <p:nvPr>
            <p:ph type="title"/>
          </p:nvPr>
        </p:nvSpPr>
        <p:spPr>
          <a:xfrm>
            <a:off x="2409824" y="365125"/>
            <a:ext cx="8943975" cy="873125"/>
          </a:xfrm>
        </p:spPr>
        <p:txBody>
          <a:bodyPr>
            <a:noAutofit/>
          </a:bodyPr>
          <a:lstStyle/>
          <a:p>
            <a:r>
              <a:rPr lang="fr-FR" sz="3200" b="1" dirty="0">
                <a:solidFill>
                  <a:srgbClr val="00FFFF"/>
                </a:solidFill>
                <a:latin typeface="+mn-lt"/>
              </a:rPr>
              <a:t>III- </a:t>
            </a:r>
            <a:r>
              <a:rPr lang="en-US" sz="3200" b="1" i="0" dirty="0">
                <a:solidFill>
                  <a:srgbClr val="00FFFF"/>
                </a:solidFill>
                <a:effectLst/>
                <a:latin typeface="+mn-lt"/>
              </a:rPr>
              <a:t>Impact of Income on Consumer</a:t>
            </a:r>
            <a:br>
              <a:rPr lang="en-US" sz="3200" b="1" i="0" dirty="0">
                <a:solidFill>
                  <a:srgbClr val="00FFFF"/>
                </a:solidFill>
                <a:effectLst/>
                <a:latin typeface="+mn-lt"/>
              </a:rPr>
            </a:br>
            <a:r>
              <a:rPr lang="en-US" sz="3200" b="1" i="0" dirty="0">
                <a:solidFill>
                  <a:srgbClr val="00FFFF"/>
                </a:solidFill>
                <a:effectLst/>
                <a:latin typeface="+mn-lt"/>
              </a:rPr>
              <a:t>                    Choices                                   -7-</a:t>
            </a:r>
            <a:endParaRPr lang="fr-FR" sz="3200" dirty="0">
              <a:solidFill>
                <a:srgbClr val="00FFFF"/>
              </a:solidFill>
            </a:endParaRPr>
          </a:p>
        </p:txBody>
      </p:sp>
    </p:spTree>
    <p:extLst>
      <p:ext uri="{BB962C8B-B14F-4D97-AF65-F5344CB8AC3E}">
        <p14:creationId xmlns:p14="http://schemas.microsoft.com/office/powerpoint/2010/main" val="376098379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56773750-CD7F-506F-B446-54E6AEB0EB46}"/>
              </a:ext>
            </a:extLst>
          </p:cNvPr>
          <p:cNvPicPr>
            <a:picLocks noChangeAspect="1"/>
          </p:cNvPicPr>
          <p:nvPr/>
        </p:nvPicPr>
        <p:blipFill>
          <a:blip r:embed="rId2"/>
          <a:stretch>
            <a:fillRect/>
          </a:stretch>
        </p:blipFill>
        <p:spPr>
          <a:xfrm>
            <a:off x="0" y="1671484"/>
            <a:ext cx="9940413" cy="5186516"/>
          </a:xfrm>
          <a:prstGeom prst="rect">
            <a:avLst/>
          </a:prstGeom>
        </p:spPr>
      </p:pic>
      <p:pic>
        <p:nvPicPr>
          <p:cNvPr id="2050" name="Picture 2" descr="Difference between Substitute and Complementary goods - Tutor's Tips">
            <a:extLst>
              <a:ext uri="{FF2B5EF4-FFF2-40B4-BE49-F238E27FC236}">
                <a16:creationId xmlns:a16="http://schemas.microsoft.com/office/drawing/2014/main" id="{7D878E58-7400-41F2-B18E-89F1D898A52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7800248" y="2335973"/>
            <a:ext cx="6483171" cy="2044690"/>
          </a:xfrm>
          <a:prstGeom prst="rect">
            <a:avLst/>
          </a:prstGeom>
          <a:noFill/>
          <a:extLst>
            <a:ext uri="{909E8E84-426E-40DD-AFC4-6F175D3DCCD1}">
              <a14:hiddenFill xmlns:a14="http://schemas.microsoft.com/office/drawing/2010/main">
                <a:solidFill>
                  <a:srgbClr val="FFFFFF"/>
                </a:solidFill>
              </a14:hiddenFill>
            </a:ext>
          </a:extLst>
        </p:spPr>
      </p:pic>
      <p:sp>
        <p:nvSpPr>
          <p:cNvPr id="2" name="Titre 1">
            <a:extLst>
              <a:ext uri="{FF2B5EF4-FFF2-40B4-BE49-F238E27FC236}">
                <a16:creationId xmlns:a16="http://schemas.microsoft.com/office/drawing/2014/main" id="{7BB9491E-9FD7-5392-6A8D-25995DBC3993}"/>
              </a:ext>
            </a:extLst>
          </p:cNvPr>
          <p:cNvSpPr>
            <a:spLocks noGrp="1"/>
          </p:cNvSpPr>
          <p:nvPr>
            <p:ph type="title"/>
          </p:nvPr>
        </p:nvSpPr>
        <p:spPr>
          <a:xfrm>
            <a:off x="2409824" y="365125"/>
            <a:ext cx="8943975" cy="873125"/>
          </a:xfrm>
        </p:spPr>
        <p:txBody>
          <a:bodyPr>
            <a:noAutofit/>
          </a:bodyPr>
          <a:lstStyle/>
          <a:p>
            <a:r>
              <a:rPr lang="fr-FR" sz="3200" b="1" dirty="0">
                <a:solidFill>
                  <a:srgbClr val="00FFFF"/>
                </a:solidFill>
                <a:latin typeface="+mn-lt"/>
              </a:rPr>
              <a:t>III- </a:t>
            </a:r>
            <a:r>
              <a:rPr lang="en-US" sz="3200" b="1" i="0" dirty="0">
                <a:solidFill>
                  <a:srgbClr val="00FFFF"/>
                </a:solidFill>
                <a:effectLst/>
                <a:latin typeface="+mn-lt"/>
              </a:rPr>
              <a:t>Impact of Income on Consumer</a:t>
            </a:r>
            <a:br>
              <a:rPr lang="en-US" sz="3200" b="1" i="0" dirty="0">
                <a:solidFill>
                  <a:srgbClr val="00FFFF"/>
                </a:solidFill>
                <a:effectLst/>
                <a:latin typeface="+mn-lt"/>
              </a:rPr>
            </a:br>
            <a:r>
              <a:rPr lang="en-US" sz="3200" b="1" i="0" dirty="0">
                <a:solidFill>
                  <a:srgbClr val="00FFFF"/>
                </a:solidFill>
                <a:effectLst/>
                <a:latin typeface="+mn-lt"/>
              </a:rPr>
              <a:t>                    Choices                                   -8-</a:t>
            </a:r>
            <a:endParaRPr lang="fr-FR" sz="3200" dirty="0">
              <a:solidFill>
                <a:srgbClr val="00FFFF"/>
              </a:solidFill>
            </a:endParaRPr>
          </a:p>
        </p:txBody>
      </p:sp>
    </p:spTree>
    <p:extLst>
      <p:ext uri="{BB962C8B-B14F-4D97-AF65-F5344CB8AC3E}">
        <p14:creationId xmlns:p14="http://schemas.microsoft.com/office/powerpoint/2010/main" val="116634276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9EA11F2F-A3BD-46BC-ECB0-947B45481BF6}"/>
              </a:ext>
            </a:extLst>
          </p:cNvPr>
          <p:cNvPicPr>
            <a:picLocks noChangeAspect="1"/>
          </p:cNvPicPr>
          <p:nvPr/>
        </p:nvPicPr>
        <p:blipFill>
          <a:blip r:embed="rId2"/>
          <a:stretch>
            <a:fillRect/>
          </a:stretch>
        </p:blipFill>
        <p:spPr>
          <a:xfrm>
            <a:off x="658761" y="1818968"/>
            <a:ext cx="9271820" cy="4286864"/>
          </a:xfrm>
          <a:prstGeom prst="rect">
            <a:avLst/>
          </a:prstGeom>
        </p:spPr>
      </p:pic>
      <p:pic>
        <p:nvPicPr>
          <p:cNvPr id="6" name="Picture 2" descr="Difference between Substitute and Complementary goods - Tutor's Tips">
            <a:extLst>
              <a:ext uri="{FF2B5EF4-FFF2-40B4-BE49-F238E27FC236}">
                <a16:creationId xmlns:a16="http://schemas.microsoft.com/office/drawing/2014/main" id="{67FBB402-F53F-9979-CED0-F312622457E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7939547" y="2475270"/>
            <a:ext cx="6341807" cy="1907459"/>
          </a:xfrm>
          <a:prstGeom prst="rect">
            <a:avLst/>
          </a:prstGeom>
          <a:noFill/>
          <a:extLst>
            <a:ext uri="{909E8E84-426E-40DD-AFC4-6F175D3DCCD1}">
              <a14:hiddenFill xmlns:a14="http://schemas.microsoft.com/office/drawing/2010/main">
                <a:solidFill>
                  <a:srgbClr val="FFFFFF"/>
                </a:solidFill>
              </a14:hiddenFill>
            </a:ext>
          </a:extLst>
        </p:spPr>
      </p:pic>
      <p:sp>
        <p:nvSpPr>
          <p:cNvPr id="2" name="Titre 1">
            <a:extLst>
              <a:ext uri="{FF2B5EF4-FFF2-40B4-BE49-F238E27FC236}">
                <a16:creationId xmlns:a16="http://schemas.microsoft.com/office/drawing/2014/main" id="{2D7CAF51-499F-1BFF-21E7-BFC7F0339962}"/>
              </a:ext>
            </a:extLst>
          </p:cNvPr>
          <p:cNvSpPr>
            <a:spLocks noGrp="1"/>
          </p:cNvSpPr>
          <p:nvPr>
            <p:ph type="title"/>
          </p:nvPr>
        </p:nvSpPr>
        <p:spPr>
          <a:xfrm>
            <a:off x="2409824" y="365125"/>
            <a:ext cx="8943975" cy="873125"/>
          </a:xfrm>
        </p:spPr>
        <p:txBody>
          <a:bodyPr>
            <a:noAutofit/>
          </a:bodyPr>
          <a:lstStyle/>
          <a:p>
            <a:r>
              <a:rPr lang="fr-FR" sz="3200" b="1" dirty="0">
                <a:solidFill>
                  <a:srgbClr val="00FFFF"/>
                </a:solidFill>
                <a:latin typeface="+mn-lt"/>
              </a:rPr>
              <a:t>III- </a:t>
            </a:r>
            <a:r>
              <a:rPr lang="en-US" sz="3200" b="1" i="0" dirty="0">
                <a:solidFill>
                  <a:srgbClr val="00FFFF"/>
                </a:solidFill>
                <a:effectLst/>
                <a:latin typeface="+mn-lt"/>
              </a:rPr>
              <a:t>Impact of Income on Consumer</a:t>
            </a:r>
            <a:br>
              <a:rPr lang="en-US" sz="3200" b="1" i="0" dirty="0">
                <a:solidFill>
                  <a:srgbClr val="00FFFF"/>
                </a:solidFill>
                <a:effectLst/>
                <a:latin typeface="+mn-lt"/>
              </a:rPr>
            </a:br>
            <a:r>
              <a:rPr lang="en-US" sz="3200" b="1" i="0" dirty="0">
                <a:solidFill>
                  <a:srgbClr val="00FFFF"/>
                </a:solidFill>
                <a:effectLst/>
                <a:latin typeface="+mn-lt"/>
              </a:rPr>
              <a:t>                    Choices                                   -9-</a:t>
            </a:r>
            <a:endParaRPr lang="fr-FR" sz="3200" dirty="0">
              <a:solidFill>
                <a:srgbClr val="00FFFF"/>
              </a:solidFill>
            </a:endParaRPr>
          </a:p>
        </p:txBody>
      </p:sp>
    </p:spTree>
    <p:extLst>
      <p:ext uri="{BB962C8B-B14F-4D97-AF65-F5344CB8AC3E}">
        <p14:creationId xmlns:p14="http://schemas.microsoft.com/office/powerpoint/2010/main" val="50355042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DF5CEED-5CF0-49F3-A8FA-3D61866E8287}"/>
              </a:ext>
            </a:extLst>
          </p:cNvPr>
          <p:cNvSpPr>
            <a:spLocks noGrp="1"/>
          </p:cNvSpPr>
          <p:nvPr>
            <p:ph type="title"/>
          </p:nvPr>
        </p:nvSpPr>
        <p:spPr>
          <a:xfrm>
            <a:off x="2476500" y="250825"/>
            <a:ext cx="10515600" cy="1325563"/>
          </a:xfrm>
        </p:spPr>
        <p:txBody>
          <a:bodyPr>
            <a:normAutofit/>
          </a:bodyPr>
          <a:lstStyle/>
          <a:p>
            <a:r>
              <a:rPr lang="fr-FR" sz="3200" b="1" dirty="0">
                <a:solidFill>
                  <a:srgbClr val="00FFFF"/>
                </a:solidFill>
                <a:latin typeface="+mn-lt"/>
              </a:rPr>
              <a:t>IV- </a:t>
            </a:r>
            <a:r>
              <a:rPr lang="en-US" sz="3200" b="1" i="0" dirty="0">
                <a:solidFill>
                  <a:srgbClr val="00FFFF"/>
                </a:solidFill>
                <a:effectLst/>
                <a:latin typeface="+mn-lt"/>
              </a:rPr>
              <a:t>Impact of Income on Consumer</a:t>
            </a:r>
            <a:br>
              <a:rPr lang="en-US" sz="3200" b="1" i="0" dirty="0">
                <a:solidFill>
                  <a:srgbClr val="00FFFF"/>
                </a:solidFill>
                <a:effectLst/>
                <a:latin typeface="+mn-lt"/>
              </a:rPr>
            </a:br>
            <a:r>
              <a:rPr lang="en-US" sz="3200" b="1" i="0" dirty="0">
                <a:solidFill>
                  <a:srgbClr val="00FFFF"/>
                </a:solidFill>
                <a:effectLst/>
                <a:latin typeface="+mn-lt"/>
              </a:rPr>
              <a:t>                    Choices                                   -10-</a:t>
            </a:r>
            <a:endParaRPr lang="fr-FR" sz="3200" dirty="0">
              <a:solidFill>
                <a:srgbClr val="00FFFF"/>
              </a:solidFill>
            </a:endParaRPr>
          </a:p>
        </p:txBody>
      </p:sp>
      <p:sp>
        <p:nvSpPr>
          <p:cNvPr id="3" name="Espace réservé du contenu 2">
            <a:extLst>
              <a:ext uri="{FF2B5EF4-FFF2-40B4-BE49-F238E27FC236}">
                <a16:creationId xmlns:a16="http://schemas.microsoft.com/office/drawing/2014/main" id="{7904FAEB-A808-4327-8972-91D036DA34DE}"/>
              </a:ext>
            </a:extLst>
          </p:cNvPr>
          <p:cNvSpPr>
            <a:spLocks noGrp="1"/>
          </p:cNvSpPr>
          <p:nvPr>
            <p:ph idx="1"/>
          </p:nvPr>
        </p:nvSpPr>
        <p:spPr>
          <a:xfrm>
            <a:off x="228600" y="1825625"/>
            <a:ext cx="9705975" cy="4351338"/>
          </a:xfrm>
        </p:spPr>
        <p:txBody>
          <a:bodyPr>
            <a:normAutofit/>
          </a:bodyPr>
          <a:lstStyle/>
          <a:p>
            <a:pPr algn="just"/>
            <a:r>
              <a:rPr lang="en-US" sz="2600" b="0" i="0" dirty="0">
                <a:effectLst/>
              </a:rPr>
              <a:t>In merging Consumer Theory and consumer choices with income level, the primary takeaway is that an increase in income will increase the prospective utility that consumer can acquire in the market. </a:t>
            </a:r>
          </a:p>
          <a:p>
            <a:pPr marL="0" indent="0" algn="just">
              <a:buNone/>
            </a:pPr>
            <a:endParaRPr lang="en-US" sz="2600" b="0" i="0" dirty="0">
              <a:effectLst/>
            </a:endParaRPr>
          </a:p>
          <a:p>
            <a:pPr algn="just"/>
            <a:r>
              <a:rPr lang="en-US" sz="2600" b="0" i="0" dirty="0">
                <a:effectLst/>
              </a:rPr>
              <a:t>Understanding how this applies in a general fashion, alongside the specific circumstances dictating specific types of goods, it becomes fairly straight-forward to predict consumer purchasing behaviors at differing income levels.</a:t>
            </a:r>
          </a:p>
        </p:txBody>
      </p:sp>
      <p:pic>
        <p:nvPicPr>
          <p:cNvPr id="3074" name="Picture 2" descr="How to generate a monthly income forever?">
            <a:extLst>
              <a:ext uri="{FF2B5EF4-FFF2-40B4-BE49-F238E27FC236}">
                <a16:creationId xmlns:a16="http://schemas.microsoft.com/office/drawing/2014/main" id="{E519E485-F908-3ACF-768E-3601F181D5C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976780" y="2505075"/>
            <a:ext cx="6125390" cy="1847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451397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onsumer Demand Theory II - ppt video online download">
            <a:extLst>
              <a:ext uri="{FF2B5EF4-FFF2-40B4-BE49-F238E27FC236}">
                <a16:creationId xmlns:a16="http://schemas.microsoft.com/office/drawing/2014/main" id="{A2812537-32DC-B89C-45B3-354E855DE7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89889"/>
            <a:ext cx="9961123" cy="4961108"/>
          </a:xfrm>
          <a:prstGeom prst="rect">
            <a:avLst/>
          </a:prstGeom>
          <a:noFill/>
          <a:extLst>
            <a:ext uri="{909E8E84-426E-40DD-AFC4-6F175D3DCCD1}">
              <a14:hiddenFill xmlns:a14="http://schemas.microsoft.com/office/drawing/2010/main">
                <a:solidFill>
                  <a:srgbClr val="FFFFFF"/>
                </a:solidFill>
              </a14:hiddenFill>
            </a:ext>
          </a:extLst>
        </p:spPr>
      </p:pic>
      <p:sp>
        <p:nvSpPr>
          <p:cNvPr id="3" name="Titre 1">
            <a:extLst>
              <a:ext uri="{FF2B5EF4-FFF2-40B4-BE49-F238E27FC236}">
                <a16:creationId xmlns:a16="http://schemas.microsoft.com/office/drawing/2014/main" id="{70D46AC4-5C19-073A-2442-9D3548331EFE}"/>
              </a:ext>
            </a:extLst>
          </p:cNvPr>
          <p:cNvSpPr>
            <a:spLocks noGrp="1"/>
          </p:cNvSpPr>
          <p:nvPr>
            <p:ph type="title"/>
          </p:nvPr>
        </p:nvSpPr>
        <p:spPr>
          <a:xfrm>
            <a:off x="2384898" y="287305"/>
            <a:ext cx="7216302" cy="1152390"/>
          </a:xfrm>
        </p:spPr>
        <p:txBody>
          <a:bodyPr>
            <a:normAutofit/>
          </a:bodyPr>
          <a:lstStyle/>
          <a:p>
            <a:r>
              <a:rPr lang="fr-FR" sz="3200" b="1" dirty="0">
                <a:solidFill>
                  <a:srgbClr val="00FFFF"/>
                </a:solidFill>
                <a:latin typeface="+mn-lt"/>
              </a:rPr>
              <a:t>IV- </a:t>
            </a:r>
            <a:r>
              <a:rPr lang="en-US" sz="3200" b="1" i="0" dirty="0">
                <a:solidFill>
                  <a:srgbClr val="00FFFF"/>
                </a:solidFill>
                <a:effectLst/>
                <a:latin typeface="+mn-lt"/>
              </a:rPr>
              <a:t>Impact of Income on Consumer</a:t>
            </a:r>
            <a:br>
              <a:rPr lang="en-US" sz="3200" b="1" i="0" dirty="0">
                <a:solidFill>
                  <a:srgbClr val="00FFFF"/>
                </a:solidFill>
                <a:effectLst/>
                <a:latin typeface="+mn-lt"/>
              </a:rPr>
            </a:br>
            <a:r>
              <a:rPr lang="en-US" sz="3200" b="1" i="0" dirty="0">
                <a:solidFill>
                  <a:srgbClr val="00FFFF"/>
                </a:solidFill>
                <a:effectLst/>
                <a:latin typeface="+mn-lt"/>
              </a:rPr>
              <a:t>                    Choices                                   -11-</a:t>
            </a:r>
            <a:endParaRPr lang="fr-FR" sz="3200" dirty="0">
              <a:solidFill>
                <a:srgbClr val="00FFFF"/>
              </a:solidFill>
            </a:endParaRPr>
          </a:p>
        </p:txBody>
      </p:sp>
      <p:pic>
        <p:nvPicPr>
          <p:cNvPr id="6" name="Picture 2" descr="How to generate a monthly income forever?">
            <a:extLst>
              <a:ext uri="{FF2B5EF4-FFF2-40B4-BE49-F238E27FC236}">
                <a16:creationId xmlns:a16="http://schemas.microsoft.com/office/drawing/2014/main" id="{111C1B74-F752-7B35-3D54-AE12C3AAE86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7737544" y="2447319"/>
            <a:ext cx="6536984" cy="19147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92160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ACC4EF5B-057F-35E4-99EB-EDF9DD6EF386}"/>
              </a:ext>
            </a:extLst>
          </p:cNvPr>
          <p:cNvPicPr>
            <a:picLocks noChangeAspect="1"/>
          </p:cNvPicPr>
          <p:nvPr/>
        </p:nvPicPr>
        <p:blipFill>
          <a:blip r:embed="rId2"/>
          <a:stretch>
            <a:fillRect/>
          </a:stretch>
        </p:blipFill>
        <p:spPr>
          <a:xfrm>
            <a:off x="0" y="0"/>
            <a:ext cx="12192000" cy="6941574"/>
          </a:xfrm>
          <a:prstGeom prst="rect">
            <a:avLst/>
          </a:prstGeom>
        </p:spPr>
      </p:pic>
    </p:spTree>
    <p:extLst>
      <p:ext uri="{BB962C8B-B14F-4D97-AF65-F5344CB8AC3E}">
        <p14:creationId xmlns:p14="http://schemas.microsoft.com/office/powerpoint/2010/main" val="390534844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98B6D4D3-435D-19AA-9DB8-DCF4C8D40D17}"/>
              </a:ext>
            </a:extLst>
          </p:cNvPr>
          <p:cNvPicPr>
            <a:picLocks noChangeAspect="1"/>
          </p:cNvPicPr>
          <p:nvPr/>
        </p:nvPicPr>
        <p:blipFill>
          <a:blip r:embed="rId2"/>
          <a:stretch>
            <a:fillRect/>
          </a:stretch>
        </p:blipFill>
        <p:spPr>
          <a:xfrm>
            <a:off x="1220736" y="2049564"/>
            <a:ext cx="8020050" cy="3781425"/>
          </a:xfrm>
          <a:prstGeom prst="rect">
            <a:avLst/>
          </a:prstGeom>
        </p:spPr>
      </p:pic>
    </p:spTree>
    <p:extLst>
      <p:ext uri="{BB962C8B-B14F-4D97-AF65-F5344CB8AC3E}">
        <p14:creationId xmlns:p14="http://schemas.microsoft.com/office/powerpoint/2010/main" val="229909649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B113248-44D3-445A-8BD9-E8606253BF24}"/>
              </a:ext>
            </a:extLst>
          </p:cNvPr>
          <p:cNvSpPr>
            <a:spLocks noGrp="1"/>
          </p:cNvSpPr>
          <p:nvPr>
            <p:ph type="title"/>
          </p:nvPr>
        </p:nvSpPr>
        <p:spPr>
          <a:xfrm>
            <a:off x="2280326" y="505939"/>
            <a:ext cx="8001000" cy="987425"/>
          </a:xfrm>
        </p:spPr>
        <p:txBody>
          <a:bodyPr>
            <a:normAutofit fontScale="90000"/>
          </a:bodyPr>
          <a:lstStyle/>
          <a:p>
            <a:br>
              <a:rPr lang="en-US" sz="3600" b="1" i="0" dirty="0">
                <a:solidFill>
                  <a:schemeClr val="bg1"/>
                </a:solidFill>
                <a:effectLst/>
                <a:latin typeface="+mn-lt"/>
              </a:rPr>
            </a:br>
            <a:r>
              <a:rPr lang="en-US" sz="3600" b="1" i="0" dirty="0">
                <a:solidFill>
                  <a:srgbClr val="FF5050"/>
                </a:solidFill>
                <a:effectLst/>
                <a:latin typeface="+mn-lt"/>
              </a:rPr>
              <a:t>V- Impact of Price on Consumer Choices</a:t>
            </a:r>
            <a:br>
              <a:rPr lang="en-US" sz="3600" b="1" i="0" dirty="0">
                <a:solidFill>
                  <a:srgbClr val="FF5050"/>
                </a:solidFill>
                <a:effectLst/>
                <a:latin typeface="+mn-lt"/>
              </a:rPr>
            </a:br>
            <a:r>
              <a:rPr lang="en-US" sz="3600" b="1" i="0" dirty="0">
                <a:solidFill>
                  <a:srgbClr val="FF5050"/>
                </a:solidFill>
                <a:effectLst/>
                <a:latin typeface="+mn-lt"/>
              </a:rPr>
              <a:t>                                                                          -1-</a:t>
            </a:r>
            <a:br>
              <a:rPr lang="en-US" b="1" i="0" dirty="0">
                <a:solidFill>
                  <a:srgbClr val="077FAB"/>
                </a:solidFill>
                <a:effectLst/>
                <a:latin typeface="proxima-nova"/>
              </a:rPr>
            </a:br>
            <a:endParaRPr lang="fr-FR" dirty="0"/>
          </a:p>
        </p:txBody>
      </p:sp>
      <p:sp>
        <p:nvSpPr>
          <p:cNvPr id="3" name="Espace réservé du contenu 2">
            <a:extLst>
              <a:ext uri="{FF2B5EF4-FFF2-40B4-BE49-F238E27FC236}">
                <a16:creationId xmlns:a16="http://schemas.microsoft.com/office/drawing/2014/main" id="{8FB92C91-E689-4D4A-9A4D-1CA3728057CD}"/>
              </a:ext>
            </a:extLst>
          </p:cNvPr>
          <p:cNvSpPr>
            <a:spLocks noGrp="1"/>
          </p:cNvSpPr>
          <p:nvPr>
            <p:ph idx="1"/>
          </p:nvPr>
        </p:nvSpPr>
        <p:spPr>
          <a:xfrm>
            <a:off x="149969" y="1815897"/>
            <a:ext cx="9713878" cy="4351338"/>
          </a:xfrm>
        </p:spPr>
        <p:txBody>
          <a:bodyPr>
            <a:normAutofit/>
          </a:bodyPr>
          <a:lstStyle/>
          <a:p>
            <a:pPr algn="just"/>
            <a:r>
              <a:rPr lang="en-US" sz="2600" b="0" i="0" dirty="0">
                <a:effectLst/>
              </a:rPr>
              <a:t>The demand curve shows how consumer choices respond to changes in price.</a:t>
            </a:r>
          </a:p>
          <a:p>
            <a:pPr algn="just"/>
            <a:r>
              <a:rPr lang="en-US" sz="2600" b="0" i="0" dirty="0">
                <a:effectLst/>
              </a:rPr>
              <a:t>In almost all cases, consumer choices are driven by prices: As price goes up, the quantity that consumers demand goes down. </a:t>
            </a:r>
          </a:p>
          <a:p>
            <a:pPr algn="just"/>
            <a:r>
              <a:rPr lang="en-US" sz="2600" b="0" i="0" dirty="0">
                <a:effectLst/>
              </a:rPr>
              <a:t>This correlation between the price of goods and the willingness to make purchases is represented clearly by </a:t>
            </a:r>
            <a:r>
              <a:rPr lang="en-US" sz="2600" b="1" i="1" dirty="0">
                <a:effectLst/>
              </a:rPr>
              <a:t>the generation of a demand curve</a:t>
            </a:r>
            <a:r>
              <a:rPr lang="en-US" sz="2600" b="0" i="0" dirty="0">
                <a:effectLst/>
              </a:rPr>
              <a:t> (with price as the y-axis and quantity as the x-axis). </a:t>
            </a:r>
          </a:p>
          <a:p>
            <a:pPr algn="just"/>
            <a:r>
              <a:rPr lang="en-US" sz="2600" b="0" i="0" dirty="0">
                <a:effectLst/>
              </a:rPr>
              <a:t>The construction of demand, which shows exactly how much of a good consumers will purchase at a given price, is defining of consumer choice theory.</a:t>
            </a:r>
            <a:endParaRPr lang="fr-FR" sz="2600" dirty="0"/>
          </a:p>
        </p:txBody>
      </p:sp>
      <p:pic>
        <p:nvPicPr>
          <p:cNvPr id="5" name="Image 4">
            <a:extLst>
              <a:ext uri="{FF2B5EF4-FFF2-40B4-BE49-F238E27FC236}">
                <a16:creationId xmlns:a16="http://schemas.microsoft.com/office/drawing/2014/main" id="{BE6D0763-4CB5-EF9B-19D8-89F62E58D934}"/>
              </a:ext>
            </a:extLst>
          </p:cNvPr>
          <p:cNvPicPr>
            <a:picLocks noChangeAspect="1"/>
          </p:cNvPicPr>
          <p:nvPr/>
        </p:nvPicPr>
        <p:blipFill>
          <a:blip r:embed="rId2"/>
          <a:stretch>
            <a:fillRect/>
          </a:stretch>
        </p:blipFill>
        <p:spPr>
          <a:xfrm rot="5400000">
            <a:off x="8223607" y="2553931"/>
            <a:ext cx="5574584" cy="1828800"/>
          </a:xfrm>
          <a:prstGeom prst="rect">
            <a:avLst/>
          </a:prstGeom>
        </p:spPr>
      </p:pic>
    </p:spTree>
    <p:extLst>
      <p:ext uri="{BB962C8B-B14F-4D97-AF65-F5344CB8AC3E}">
        <p14:creationId xmlns:p14="http://schemas.microsoft.com/office/powerpoint/2010/main" val="235708202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40E5207-9526-490B-89F4-3100B9125548}"/>
              </a:ext>
            </a:extLst>
          </p:cNvPr>
          <p:cNvSpPr>
            <a:spLocks noGrp="1"/>
          </p:cNvSpPr>
          <p:nvPr>
            <p:ph type="title"/>
          </p:nvPr>
        </p:nvSpPr>
        <p:spPr>
          <a:xfrm>
            <a:off x="2295525" y="365125"/>
            <a:ext cx="7981950" cy="873125"/>
          </a:xfrm>
        </p:spPr>
        <p:txBody>
          <a:bodyPr>
            <a:normAutofit/>
          </a:bodyPr>
          <a:lstStyle/>
          <a:p>
            <a:r>
              <a:rPr lang="en-US" sz="3200" b="1" i="0" dirty="0">
                <a:solidFill>
                  <a:srgbClr val="FF5050"/>
                </a:solidFill>
                <a:effectLst/>
                <a:latin typeface="+mn-lt"/>
              </a:rPr>
              <a:t>V- Impact of Price on Consumer Choices-2-</a:t>
            </a:r>
            <a:endParaRPr lang="fr-FR" sz="3200" dirty="0">
              <a:solidFill>
                <a:srgbClr val="FF5050"/>
              </a:solidFill>
            </a:endParaRPr>
          </a:p>
        </p:txBody>
      </p:sp>
      <p:sp>
        <p:nvSpPr>
          <p:cNvPr id="3" name="Espace réservé du contenu 2">
            <a:extLst>
              <a:ext uri="{FF2B5EF4-FFF2-40B4-BE49-F238E27FC236}">
                <a16:creationId xmlns:a16="http://schemas.microsoft.com/office/drawing/2014/main" id="{16B10047-93CA-4965-9A38-0B0D6B72A6D9}"/>
              </a:ext>
            </a:extLst>
          </p:cNvPr>
          <p:cNvSpPr>
            <a:spLocks noGrp="1"/>
          </p:cNvSpPr>
          <p:nvPr>
            <p:ph idx="1"/>
          </p:nvPr>
        </p:nvSpPr>
        <p:spPr>
          <a:xfrm>
            <a:off x="137651" y="1678142"/>
            <a:ext cx="9861755" cy="4351338"/>
          </a:xfrm>
        </p:spPr>
        <p:txBody>
          <a:bodyPr>
            <a:normAutofit fontScale="92500" lnSpcReduction="10000"/>
          </a:bodyPr>
          <a:lstStyle/>
          <a:p>
            <a:pPr marL="0" indent="0" algn="l" fontAlgn="base">
              <a:buNone/>
            </a:pPr>
            <a:r>
              <a:rPr lang="en-US" b="1" i="0" dirty="0">
                <a:solidFill>
                  <a:srgbClr val="6C64AD"/>
                </a:solidFill>
                <a:effectLst/>
                <a:latin typeface="proxima-nova"/>
              </a:rPr>
              <a:t>	</a:t>
            </a:r>
            <a:r>
              <a:rPr lang="en-US" b="1" i="0" dirty="0">
                <a:effectLst/>
              </a:rPr>
              <a:t>V-1- Deriving Overall Demand</a:t>
            </a:r>
          </a:p>
          <a:p>
            <a:pPr algn="just" fontAlgn="base"/>
            <a:r>
              <a:rPr lang="en-US" b="0" i="0" dirty="0">
                <a:effectLst/>
              </a:rPr>
              <a:t>The generation of a demand curve is done by calculating what price consumers are willing to pay for a given quantity of a good or service.</a:t>
            </a:r>
          </a:p>
          <a:p>
            <a:pPr algn="just" fontAlgn="base"/>
            <a:endParaRPr lang="en-US" b="0" i="0" dirty="0">
              <a:effectLst/>
            </a:endParaRPr>
          </a:p>
          <a:p>
            <a:pPr algn="just" fontAlgn="base"/>
            <a:r>
              <a:rPr lang="en-US" b="0" i="0" dirty="0">
                <a:effectLst/>
              </a:rPr>
              <a:t> </a:t>
            </a:r>
            <a:r>
              <a:rPr lang="en-US" b="1" i="0" dirty="0">
                <a:effectLst/>
              </a:rPr>
              <a:t>For</a:t>
            </a:r>
            <a:r>
              <a:rPr lang="en-US" b="0" i="0" dirty="0">
                <a:effectLst/>
              </a:rPr>
              <a:t> </a:t>
            </a:r>
            <a:r>
              <a:rPr lang="en-US" b="1" i="0" dirty="0">
                <a:effectLst/>
              </a:rPr>
              <a:t>normal goods or services</a:t>
            </a:r>
            <a:r>
              <a:rPr lang="en-US" b="0" i="0" dirty="0">
                <a:effectLst/>
              </a:rPr>
              <a:t>, demand is illustrated with a downward sloping curve, where the quantity on the x-axis will generally increase as the price on the y-axis decreases (and vice versa). </a:t>
            </a:r>
          </a:p>
          <a:p>
            <a:pPr algn="just" fontAlgn="base"/>
            <a:endParaRPr lang="en-US" b="0" i="0" dirty="0">
              <a:effectLst/>
            </a:endParaRPr>
          </a:p>
          <a:p>
            <a:pPr algn="just" fontAlgn="base"/>
            <a:r>
              <a:rPr lang="en-US" b="0" i="0" dirty="0">
                <a:effectLst/>
              </a:rPr>
              <a:t>The quantity demanded may change in response to both to shifts in demand (and the creation of a new demand curve, as demonstrated in) and movements along the established demand curve</a:t>
            </a:r>
            <a:r>
              <a:rPr lang="en-US" b="0" i="0" dirty="0">
                <a:solidFill>
                  <a:srgbClr val="373D3F"/>
                </a:solidFill>
                <a:effectLst/>
                <a:latin typeface="proxima-nova"/>
              </a:rPr>
              <a:t>. </a:t>
            </a:r>
            <a:endParaRPr lang="fr-FR" dirty="0"/>
          </a:p>
        </p:txBody>
      </p:sp>
      <p:pic>
        <p:nvPicPr>
          <p:cNvPr id="4" name="Image 3">
            <a:extLst>
              <a:ext uri="{FF2B5EF4-FFF2-40B4-BE49-F238E27FC236}">
                <a16:creationId xmlns:a16="http://schemas.microsoft.com/office/drawing/2014/main" id="{E358F81A-A9EE-0CCA-4450-AFDEB00D4406}"/>
              </a:ext>
            </a:extLst>
          </p:cNvPr>
          <p:cNvPicPr>
            <a:picLocks noChangeAspect="1"/>
          </p:cNvPicPr>
          <p:nvPr/>
        </p:nvPicPr>
        <p:blipFill>
          <a:blip r:embed="rId2"/>
          <a:stretch>
            <a:fillRect/>
          </a:stretch>
        </p:blipFill>
        <p:spPr>
          <a:xfrm rot="5400000">
            <a:off x="8223607" y="2553931"/>
            <a:ext cx="5574584" cy="1828800"/>
          </a:xfrm>
          <a:prstGeom prst="rect">
            <a:avLst/>
          </a:prstGeom>
        </p:spPr>
      </p:pic>
    </p:spTree>
    <p:extLst>
      <p:ext uri="{BB962C8B-B14F-4D97-AF65-F5344CB8AC3E}">
        <p14:creationId xmlns:p14="http://schemas.microsoft.com/office/powerpoint/2010/main" val="266210553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1C1B8A5E-5D51-B345-0D37-56B9308D4BF9}"/>
              </a:ext>
            </a:extLst>
          </p:cNvPr>
          <p:cNvPicPr>
            <a:picLocks noChangeAspect="1"/>
          </p:cNvPicPr>
          <p:nvPr/>
        </p:nvPicPr>
        <p:blipFill>
          <a:blip r:embed="rId2"/>
          <a:stretch>
            <a:fillRect/>
          </a:stretch>
        </p:blipFill>
        <p:spPr>
          <a:xfrm>
            <a:off x="0" y="1632154"/>
            <a:ext cx="9950245" cy="5225846"/>
          </a:xfrm>
          <a:prstGeom prst="rect">
            <a:avLst/>
          </a:prstGeom>
        </p:spPr>
      </p:pic>
      <p:pic>
        <p:nvPicPr>
          <p:cNvPr id="6" name="Image 5">
            <a:extLst>
              <a:ext uri="{FF2B5EF4-FFF2-40B4-BE49-F238E27FC236}">
                <a16:creationId xmlns:a16="http://schemas.microsoft.com/office/drawing/2014/main" id="{1A4BB664-EACA-1E07-A7F2-15FC21EAB05C}"/>
              </a:ext>
            </a:extLst>
          </p:cNvPr>
          <p:cNvPicPr>
            <a:picLocks noChangeAspect="1"/>
          </p:cNvPicPr>
          <p:nvPr/>
        </p:nvPicPr>
        <p:blipFill>
          <a:blip r:embed="rId3"/>
          <a:stretch>
            <a:fillRect/>
          </a:stretch>
        </p:blipFill>
        <p:spPr>
          <a:xfrm rot="5400000">
            <a:off x="8223607" y="2553931"/>
            <a:ext cx="5574584" cy="1828800"/>
          </a:xfrm>
          <a:prstGeom prst="rect">
            <a:avLst/>
          </a:prstGeom>
        </p:spPr>
      </p:pic>
      <p:sp>
        <p:nvSpPr>
          <p:cNvPr id="2" name="Titre 1">
            <a:extLst>
              <a:ext uri="{FF2B5EF4-FFF2-40B4-BE49-F238E27FC236}">
                <a16:creationId xmlns:a16="http://schemas.microsoft.com/office/drawing/2014/main" id="{DBA4B7A2-D44B-1F5B-705A-4C73116BFC4F}"/>
              </a:ext>
            </a:extLst>
          </p:cNvPr>
          <p:cNvSpPr>
            <a:spLocks noGrp="1"/>
          </p:cNvSpPr>
          <p:nvPr>
            <p:ph type="title"/>
          </p:nvPr>
        </p:nvSpPr>
        <p:spPr>
          <a:xfrm>
            <a:off x="2295525" y="365125"/>
            <a:ext cx="7981950" cy="873125"/>
          </a:xfrm>
        </p:spPr>
        <p:txBody>
          <a:bodyPr>
            <a:normAutofit/>
          </a:bodyPr>
          <a:lstStyle/>
          <a:p>
            <a:r>
              <a:rPr lang="en-US" sz="3200" b="1" i="0" dirty="0">
                <a:solidFill>
                  <a:srgbClr val="FF5050"/>
                </a:solidFill>
                <a:effectLst/>
                <a:latin typeface="+mn-lt"/>
              </a:rPr>
              <a:t>V- Impact of Price on Consumer Choices-3-</a:t>
            </a:r>
            <a:endParaRPr lang="fr-FR" sz="3200" dirty="0">
              <a:solidFill>
                <a:srgbClr val="FF5050"/>
              </a:solidFill>
            </a:endParaRPr>
          </a:p>
        </p:txBody>
      </p:sp>
    </p:spTree>
    <p:extLst>
      <p:ext uri="{BB962C8B-B14F-4D97-AF65-F5344CB8AC3E}">
        <p14:creationId xmlns:p14="http://schemas.microsoft.com/office/powerpoint/2010/main" val="41898128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3A5FC5-BEB1-4E97-823F-B52503B5667F}"/>
              </a:ext>
            </a:extLst>
          </p:cNvPr>
          <p:cNvSpPr>
            <a:spLocks noGrp="1"/>
          </p:cNvSpPr>
          <p:nvPr>
            <p:ph type="title"/>
          </p:nvPr>
        </p:nvSpPr>
        <p:spPr>
          <a:xfrm>
            <a:off x="2200275" y="365126"/>
            <a:ext cx="9153525" cy="996950"/>
          </a:xfrm>
        </p:spPr>
        <p:txBody>
          <a:bodyPr>
            <a:normAutofit/>
          </a:bodyPr>
          <a:lstStyle/>
          <a:p>
            <a:r>
              <a:rPr lang="en-US" sz="3200" b="1" i="0" dirty="0">
                <a:solidFill>
                  <a:srgbClr val="FF5050"/>
                </a:solidFill>
                <a:effectLst/>
                <a:latin typeface="+mn-lt"/>
              </a:rPr>
              <a:t>V- Impact of Price on Consumer Choices -4-</a:t>
            </a:r>
            <a:endParaRPr lang="fr-FR" sz="3200" dirty="0">
              <a:solidFill>
                <a:srgbClr val="FF5050"/>
              </a:solidFill>
            </a:endParaRPr>
          </a:p>
        </p:txBody>
      </p:sp>
      <p:sp>
        <p:nvSpPr>
          <p:cNvPr id="3" name="Espace réservé du contenu 2">
            <a:extLst>
              <a:ext uri="{FF2B5EF4-FFF2-40B4-BE49-F238E27FC236}">
                <a16:creationId xmlns:a16="http://schemas.microsoft.com/office/drawing/2014/main" id="{9D1EC27A-E7B5-4D13-AEB9-E9612FCA42A3}"/>
              </a:ext>
            </a:extLst>
          </p:cNvPr>
          <p:cNvSpPr>
            <a:spLocks noGrp="1"/>
          </p:cNvSpPr>
          <p:nvPr>
            <p:ph idx="1"/>
          </p:nvPr>
        </p:nvSpPr>
        <p:spPr>
          <a:xfrm>
            <a:off x="152400" y="1825625"/>
            <a:ext cx="9753600" cy="4351338"/>
          </a:xfrm>
        </p:spPr>
        <p:txBody>
          <a:bodyPr>
            <a:normAutofit fontScale="92500" lnSpcReduction="10000"/>
          </a:bodyPr>
          <a:lstStyle/>
          <a:p>
            <a:pPr marL="0" indent="0" algn="l" fontAlgn="base">
              <a:buNone/>
            </a:pPr>
            <a:r>
              <a:rPr lang="en-US" sz="3000" b="1" i="0" dirty="0">
                <a:solidFill>
                  <a:srgbClr val="6C64AD"/>
                </a:solidFill>
                <a:effectLst/>
              </a:rPr>
              <a:t>	</a:t>
            </a:r>
            <a:r>
              <a:rPr lang="en-US" sz="3000" b="1" i="0" dirty="0">
                <a:effectLst/>
              </a:rPr>
              <a:t>V-2- Price Elasticity</a:t>
            </a:r>
          </a:p>
          <a:p>
            <a:pPr algn="just" fontAlgn="base"/>
            <a:r>
              <a:rPr lang="en-US" b="0" i="0" dirty="0">
                <a:effectLst/>
              </a:rPr>
              <a:t>A critical consideration of product/service pricing is the price elasticity of a given good, which indicates how responsive demand is to a change in price. </a:t>
            </a:r>
          </a:p>
          <a:p>
            <a:pPr algn="just" fontAlgn="base"/>
            <a:r>
              <a:rPr lang="en-US" b="0" i="0" dirty="0">
                <a:effectLst/>
              </a:rPr>
              <a:t>Price elasticity is essentially a measurement of how much any deviations in price will drive the overall quantity purchased up or down, underlining to what extent consumer purchasing decisions will be dictated by pricing.</a:t>
            </a:r>
          </a:p>
          <a:p>
            <a:pPr algn="just" fontAlgn="base"/>
            <a:r>
              <a:rPr lang="en-US" b="0" i="0" dirty="0">
                <a:effectLst/>
              </a:rPr>
              <a:t> A highly elastic good will see consumers much less likely to purchase when prices are high and much more likely to purchase when prices are low, while a good with low elasticity will see consumers purchasing the same quantity regardless of small price changes.</a:t>
            </a:r>
          </a:p>
          <a:p>
            <a:pPr marL="0" indent="0">
              <a:buNone/>
            </a:pPr>
            <a:endParaRPr lang="fr-FR" dirty="0"/>
          </a:p>
        </p:txBody>
      </p:sp>
      <p:pic>
        <p:nvPicPr>
          <p:cNvPr id="11266" name="Picture 2" descr="What Is Price Elasticity? | 365 Data Science">
            <a:extLst>
              <a:ext uri="{FF2B5EF4-FFF2-40B4-BE49-F238E27FC236}">
                <a16:creationId xmlns:a16="http://schemas.microsoft.com/office/drawing/2014/main" id="{181DF239-DA31-FC07-97A8-B285E3EAA31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8175520" y="2435789"/>
            <a:ext cx="5663381" cy="18189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069926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08A15B95-8CB6-CFC1-6B06-F4114BAF8222}"/>
              </a:ext>
            </a:extLst>
          </p:cNvPr>
          <p:cNvPicPr>
            <a:picLocks noChangeAspect="1"/>
          </p:cNvPicPr>
          <p:nvPr/>
        </p:nvPicPr>
        <p:blipFill>
          <a:blip r:embed="rId2"/>
          <a:stretch>
            <a:fillRect/>
          </a:stretch>
        </p:blipFill>
        <p:spPr>
          <a:xfrm>
            <a:off x="0" y="-29183"/>
            <a:ext cx="12192000" cy="6799634"/>
          </a:xfrm>
          <a:prstGeom prst="rect">
            <a:avLst/>
          </a:prstGeom>
        </p:spPr>
      </p:pic>
      <p:pic>
        <p:nvPicPr>
          <p:cNvPr id="7" name="Image 6">
            <a:extLst>
              <a:ext uri="{FF2B5EF4-FFF2-40B4-BE49-F238E27FC236}">
                <a16:creationId xmlns:a16="http://schemas.microsoft.com/office/drawing/2014/main" id="{E650B558-9F0E-BACC-08A8-0FECAB8B2CD3}"/>
              </a:ext>
            </a:extLst>
          </p:cNvPr>
          <p:cNvPicPr>
            <a:picLocks noChangeAspect="1"/>
          </p:cNvPicPr>
          <p:nvPr/>
        </p:nvPicPr>
        <p:blipFill>
          <a:blip r:embed="rId3"/>
          <a:stretch>
            <a:fillRect/>
          </a:stretch>
        </p:blipFill>
        <p:spPr>
          <a:xfrm>
            <a:off x="0" y="1624519"/>
            <a:ext cx="9902757" cy="3492230"/>
          </a:xfrm>
          <a:prstGeom prst="rect">
            <a:avLst/>
          </a:prstGeom>
        </p:spPr>
      </p:pic>
      <p:sp>
        <p:nvSpPr>
          <p:cNvPr id="8" name="Espace réservé du contenu 3">
            <a:extLst>
              <a:ext uri="{FF2B5EF4-FFF2-40B4-BE49-F238E27FC236}">
                <a16:creationId xmlns:a16="http://schemas.microsoft.com/office/drawing/2014/main" id="{C4A66029-34DF-2BFA-6CEA-A95A66A8CE88}"/>
              </a:ext>
            </a:extLst>
          </p:cNvPr>
          <p:cNvSpPr txBox="1">
            <a:spLocks noGrp="1"/>
          </p:cNvSpPr>
          <p:nvPr>
            <p:ph idx="1"/>
          </p:nvPr>
        </p:nvSpPr>
        <p:spPr>
          <a:xfrm>
            <a:off x="-1" y="4893013"/>
            <a:ext cx="9902757" cy="1172629"/>
          </a:xfrm>
          <a:prstGeom prst="rect">
            <a:avLst/>
          </a:prstGeom>
          <a:noFill/>
        </p:spPr>
        <p:txBody>
          <a:bodyPr wrap="square">
            <a:spAutoFit/>
          </a:bodyPr>
          <a:lstStyle/>
          <a:p>
            <a:pPr marL="0" indent="0" algn="just">
              <a:buNone/>
            </a:pPr>
            <a:r>
              <a:rPr lang="en-US" sz="2600" b="1" i="0" dirty="0">
                <a:solidFill>
                  <a:srgbClr val="FF0000"/>
                </a:solidFill>
                <a:effectLst/>
              </a:rPr>
              <a:t>Price Elasticity</a:t>
            </a:r>
            <a:r>
              <a:rPr lang="en-US" sz="2600" b="0" i="0" dirty="0">
                <a:solidFill>
                  <a:srgbClr val="373D3F"/>
                </a:solidFill>
                <a:effectLst/>
              </a:rPr>
              <a:t>: </a:t>
            </a:r>
            <a:r>
              <a:rPr lang="en-US" sz="2600" b="0" i="0" dirty="0">
                <a:effectLst/>
              </a:rPr>
              <a:t>As this graph demonstrates, </a:t>
            </a:r>
            <a:r>
              <a:rPr lang="en-US" sz="2600" b="1" i="0" dirty="0">
                <a:solidFill>
                  <a:srgbClr val="FF0000"/>
                </a:solidFill>
                <a:effectLst/>
              </a:rPr>
              <a:t>the slope of the demand curve </a:t>
            </a:r>
            <a:r>
              <a:rPr lang="en-US" sz="2600" b="0" i="0" dirty="0">
                <a:effectLst/>
              </a:rPr>
              <a:t>will vary as a direct result of </a:t>
            </a:r>
            <a:r>
              <a:rPr lang="en-US" sz="2600" b="1" i="0" dirty="0">
                <a:effectLst/>
              </a:rPr>
              <a:t>how elastic consumer purchasing behaviors </a:t>
            </a:r>
            <a:r>
              <a:rPr lang="en-US" sz="2600" b="0" i="0" dirty="0">
                <a:effectLst/>
              </a:rPr>
              <a:t>will be </a:t>
            </a:r>
            <a:r>
              <a:rPr lang="en-US" sz="2600" b="1" i="0" dirty="0">
                <a:effectLst/>
              </a:rPr>
              <a:t>compared to price changes.</a:t>
            </a:r>
          </a:p>
        </p:txBody>
      </p:sp>
    </p:spTree>
    <p:extLst>
      <p:ext uri="{BB962C8B-B14F-4D97-AF65-F5344CB8AC3E}">
        <p14:creationId xmlns:p14="http://schemas.microsoft.com/office/powerpoint/2010/main" val="363180095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6" name="Picture 4" descr="Differenza tra revisione e riepilogo (con tabella)">
            <a:extLst>
              <a:ext uri="{FF2B5EF4-FFF2-40B4-BE49-F238E27FC236}">
                <a16:creationId xmlns:a16="http://schemas.microsoft.com/office/drawing/2014/main" id="{E26E1520-31C1-4C45-9690-9036FA34B29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894665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The Budget Line">
            <a:extLst>
              <a:ext uri="{FF2B5EF4-FFF2-40B4-BE49-F238E27FC236}">
                <a16:creationId xmlns:a16="http://schemas.microsoft.com/office/drawing/2014/main" id="{D008DA5F-D264-36E7-FD04-2CBC0AB7B1D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81736" y="-47626"/>
            <a:ext cx="5110263" cy="6905626"/>
          </a:xfrm>
          <a:prstGeom prst="rect">
            <a:avLst/>
          </a:prstGeom>
          <a:noFill/>
          <a:extLst>
            <a:ext uri="{909E8E84-426E-40DD-AFC4-6F175D3DCCD1}">
              <a14:hiddenFill xmlns:a14="http://schemas.microsoft.com/office/drawing/2010/main">
                <a:solidFill>
                  <a:srgbClr val="FFFFFF"/>
                </a:solidFill>
              </a14:hiddenFill>
            </a:ext>
          </a:extLst>
        </p:spPr>
      </p:pic>
      <p:pic>
        <p:nvPicPr>
          <p:cNvPr id="7" name="Image 6">
            <a:extLst>
              <a:ext uri="{FF2B5EF4-FFF2-40B4-BE49-F238E27FC236}">
                <a16:creationId xmlns:a16="http://schemas.microsoft.com/office/drawing/2014/main" id="{05C2264B-59D9-D4FE-745C-7AD91DE09E19}"/>
              </a:ext>
            </a:extLst>
          </p:cNvPr>
          <p:cNvPicPr>
            <a:picLocks noChangeAspect="1"/>
          </p:cNvPicPr>
          <p:nvPr/>
        </p:nvPicPr>
        <p:blipFill>
          <a:blip r:embed="rId3"/>
          <a:stretch>
            <a:fillRect/>
          </a:stretch>
        </p:blipFill>
        <p:spPr>
          <a:xfrm>
            <a:off x="0" y="0"/>
            <a:ext cx="7081735" cy="6858000"/>
          </a:xfrm>
          <a:prstGeom prst="rect">
            <a:avLst/>
          </a:prstGeom>
        </p:spPr>
      </p:pic>
    </p:spTree>
    <p:extLst>
      <p:ext uri="{BB962C8B-B14F-4D97-AF65-F5344CB8AC3E}">
        <p14:creationId xmlns:p14="http://schemas.microsoft.com/office/powerpoint/2010/main" val="240545546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BSE Class 12 - Lesson - 13: BUDGET LINE V BUDGET SET Offered by Unacademy">
            <a:extLst>
              <a:ext uri="{FF2B5EF4-FFF2-40B4-BE49-F238E27FC236}">
                <a16:creationId xmlns:a16="http://schemas.microsoft.com/office/drawing/2014/main" id="{3CF6440A-8E2B-ADE9-71F0-22B2E80F23C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961123" cy="6858000"/>
          </a:xfrm>
          <a:prstGeom prst="rect">
            <a:avLst/>
          </a:prstGeom>
          <a:noFill/>
          <a:extLst>
            <a:ext uri="{909E8E84-426E-40DD-AFC4-6F175D3DCCD1}">
              <a14:hiddenFill xmlns:a14="http://schemas.microsoft.com/office/drawing/2010/main">
                <a:solidFill>
                  <a:srgbClr val="FFFFFF"/>
                </a:solidFill>
              </a14:hiddenFill>
            </a:ext>
          </a:extLst>
        </p:spPr>
      </p:pic>
      <p:pic>
        <p:nvPicPr>
          <p:cNvPr id="5" name="Image 4">
            <a:extLst>
              <a:ext uri="{FF2B5EF4-FFF2-40B4-BE49-F238E27FC236}">
                <a16:creationId xmlns:a16="http://schemas.microsoft.com/office/drawing/2014/main" id="{1F5F3EAB-56DB-9D1A-D667-23F51399F791}"/>
              </a:ext>
            </a:extLst>
          </p:cNvPr>
          <p:cNvPicPr>
            <a:picLocks noChangeAspect="1"/>
          </p:cNvPicPr>
          <p:nvPr/>
        </p:nvPicPr>
        <p:blipFill>
          <a:blip r:embed="rId3"/>
          <a:stretch>
            <a:fillRect/>
          </a:stretch>
        </p:blipFill>
        <p:spPr>
          <a:xfrm>
            <a:off x="9961122" y="0"/>
            <a:ext cx="2230877" cy="6858000"/>
          </a:xfrm>
          <a:prstGeom prst="rect">
            <a:avLst/>
          </a:prstGeom>
        </p:spPr>
      </p:pic>
    </p:spTree>
    <p:extLst>
      <p:ext uri="{BB962C8B-B14F-4D97-AF65-F5344CB8AC3E}">
        <p14:creationId xmlns:p14="http://schemas.microsoft.com/office/powerpoint/2010/main" val="179466622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F4BE9E2-FF38-4340-B4EA-B183C30B60E6}"/>
              </a:ext>
            </a:extLst>
          </p:cNvPr>
          <p:cNvSpPr>
            <a:spLocks noGrp="1"/>
          </p:cNvSpPr>
          <p:nvPr>
            <p:ph type="title"/>
          </p:nvPr>
        </p:nvSpPr>
        <p:spPr>
          <a:xfrm>
            <a:off x="2355272" y="655782"/>
            <a:ext cx="6317673" cy="489237"/>
          </a:xfrm>
        </p:spPr>
        <p:txBody>
          <a:bodyPr>
            <a:noAutofit/>
          </a:bodyPr>
          <a:lstStyle/>
          <a:p>
            <a:pPr algn="ctr"/>
            <a:r>
              <a:rPr lang="fr-FR" sz="3600" b="1" dirty="0">
                <a:solidFill>
                  <a:schemeClr val="bg1"/>
                </a:solidFill>
                <a:latin typeface="+mn-lt"/>
              </a:rPr>
              <a:t>Indifference </a:t>
            </a:r>
            <a:r>
              <a:rPr lang="fr-FR" sz="3600" b="1" dirty="0" err="1">
                <a:solidFill>
                  <a:schemeClr val="bg1"/>
                </a:solidFill>
                <a:latin typeface="+mn-lt"/>
              </a:rPr>
              <a:t>Curves</a:t>
            </a:r>
            <a:br>
              <a:rPr lang="fr-FR" sz="3600" b="1" dirty="0">
                <a:solidFill>
                  <a:schemeClr val="bg1"/>
                </a:solidFill>
                <a:latin typeface="+mn-lt"/>
              </a:rPr>
            </a:br>
            <a:r>
              <a:rPr lang="fr-FR" sz="3600" b="1" dirty="0">
                <a:solidFill>
                  <a:schemeClr val="bg1"/>
                </a:solidFill>
                <a:latin typeface="+mn-lt"/>
              </a:rPr>
              <a:t>Indifference Maps</a:t>
            </a:r>
          </a:p>
        </p:txBody>
      </p:sp>
      <p:pic>
        <p:nvPicPr>
          <p:cNvPr id="17414" name="Picture 6" descr="Lecture 4 Consumer Choice Indifference Curve Theory Outline">
            <a:extLst>
              <a:ext uri="{FF2B5EF4-FFF2-40B4-BE49-F238E27FC236}">
                <a16:creationId xmlns:a16="http://schemas.microsoft.com/office/drawing/2014/main" id="{B1DBBA4B-0921-4586-8608-12B5C6A21B36}"/>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5698835" y="1330036"/>
            <a:ext cx="6419273" cy="5162838"/>
          </a:xfrm>
          <a:prstGeom prst="rect">
            <a:avLst/>
          </a:prstGeom>
          <a:noFill/>
          <a:extLst>
            <a:ext uri="{909E8E84-426E-40DD-AFC4-6F175D3DCCD1}">
              <a14:hiddenFill xmlns:a14="http://schemas.microsoft.com/office/drawing/2010/main">
                <a:solidFill>
                  <a:srgbClr val="FFFFFF"/>
                </a:solidFill>
              </a14:hiddenFill>
            </a:ext>
          </a:extLst>
        </p:spPr>
      </p:pic>
      <p:pic>
        <p:nvPicPr>
          <p:cNvPr id="17416" name="Picture 8" descr="Indifference Curve: Definition, Indifference Map, MRS, Examples etc.">
            <a:extLst>
              <a:ext uri="{FF2B5EF4-FFF2-40B4-BE49-F238E27FC236}">
                <a16:creationId xmlns:a16="http://schemas.microsoft.com/office/drawing/2014/main" id="{6BF70EF4-B7D1-4968-A970-4ADEFC2840CF}"/>
              </a:ext>
            </a:extLst>
          </p:cNvPr>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bwMode="auto">
          <a:xfrm>
            <a:off x="-1" y="1634835"/>
            <a:ext cx="5698835" cy="50430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261162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540B255-1620-46D9-8A12-1EE91CB5180B}"/>
              </a:ext>
            </a:extLst>
          </p:cNvPr>
          <p:cNvSpPr>
            <a:spLocks noGrp="1"/>
          </p:cNvSpPr>
          <p:nvPr>
            <p:ph type="title"/>
          </p:nvPr>
        </p:nvSpPr>
        <p:spPr>
          <a:xfrm>
            <a:off x="2558374" y="365126"/>
            <a:ext cx="8795426" cy="1075748"/>
          </a:xfrm>
        </p:spPr>
        <p:txBody>
          <a:bodyPr/>
          <a:lstStyle/>
          <a:p>
            <a:r>
              <a:rPr lang="fr-FR" b="1" dirty="0">
                <a:solidFill>
                  <a:schemeClr val="bg1"/>
                </a:solidFill>
                <a:latin typeface="+mn-lt"/>
              </a:rPr>
              <a:t>Income-consumption </a:t>
            </a:r>
            <a:r>
              <a:rPr lang="fr-FR" b="1" dirty="0" err="1">
                <a:solidFill>
                  <a:schemeClr val="bg1"/>
                </a:solidFill>
                <a:latin typeface="+mn-lt"/>
              </a:rPr>
              <a:t>Curve</a:t>
            </a:r>
            <a:endParaRPr lang="fr-FR" b="1" dirty="0">
              <a:solidFill>
                <a:schemeClr val="bg1"/>
              </a:solidFill>
              <a:latin typeface="+mn-lt"/>
            </a:endParaRPr>
          </a:p>
        </p:txBody>
      </p:sp>
      <p:pic>
        <p:nvPicPr>
          <p:cNvPr id="4" name="Espace réservé du contenu 4">
            <a:extLst>
              <a:ext uri="{FF2B5EF4-FFF2-40B4-BE49-F238E27FC236}">
                <a16:creationId xmlns:a16="http://schemas.microsoft.com/office/drawing/2014/main" id="{95C6A41D-1965-4B8E-99E5-236975E69A50}"/>
              </a:ext>
            </a:extLst>
          </p:cNvPr>
          <p:cNvPicPr>
            <a:picLocks noGrp="1" noChangeAspect="1"/>
          </p:cNvPicPr>
          <p:nvPr>
            <p:ph idx="1"/>
          </p:nvPr>
        </p:nvPicPr>
        <p:blipFill>
          <a:blip r:embed="rId2"/>
          <a:stretch>
            <a:fillRect/>
          </a:stretch>
        </p:blipFill>
        <p:spPr>
          <a:xfrm>
            <a:off x="229435" y="1686324"/>
            <a:ext cx="9615055" cy="4468237"/>
          </a:xfrm>
        </p:spPr>
      </p:pic>
    </p:spTree>
    <p:extLst>
      <p:ext uri="{BB962C8B-B14F-4D97-AF65-F5344CB8AC3E}">
        <p14:creationId xmlns:p14="http://schemas.microsoft.com/office/powerpoint/2010/main" val="11883089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F34A694-1664-44AA-B147-CF42413B4149}"/>
              </a:ext>
            </a:extLst>
          </p:cNvPr>
          <p:cNvSpPr>
            <a:spLocks noGrp="1"/>
          </p:cNvSpPr>
          <p:nvPr>
            <p:ph type="title"/>
          </p:nvPr>
        </p:nvSpPr>
        <p:spPr>
          <a:xfrm>
            <a:off x="2327564" y="365125"/>
            <a:ext cx="9026236" cy="946439"/>
          </a:xfrm>
        </p:spPr>
        <p:txBody>
          <a:bodyPr>
            <a:noAutofit/>
          </a:bodyPr>
          <a:lstStyle/>
          <a:p>
            <a:r>
              <a:rPr lang="fr-FR" sz="3200" b="1" dirty="0" err="1">
                <a:solidFill>
                  <a:schemeClr val="bg1"/>
                </a:solidFill>
                <a:latin typeface="+mn-lt"/>
              </a:rPr>
              <a:t>Perfect</a:t>
            </a:r>
            <a:r>
              <a:rPr lang="fr-FR" sz="3200" b="1" dirty="0">
                <a:solidFill>
                  <a:schemeClr val="bg1"/>
                </a:solidFill>
                <a:latin typeface="+mn-lt"/>
              </a:rPr>
              <a:t> </a:t>
            </a:r>
            <a:r>
              <a:rPr lang="fr-FR" sz="3200" b="1" dirty="0" err="1">
                <a:solidFill>
                  <a:schemeClr val="bg1"/>
                </a:solidFill>
                <a:latin typeface="+mn-lt"/>
              </a:rPr>
              <a:t>Subtitute</a:t>
            </a:r>
            <a:r>
              <a:rPr lang="fr-FR" sz="3200" b="1" dirty="0">
                <a:solidFill>
                  <a:schemeClr val="bg1"/>
                </a:solidFill>
                <a:latin typeface="+mn-lt"/>
              </a:rPr>
              <a:t> Indifference </a:t>
            </a:r>
            <a:r>
              <a:rPr lang="fr-FR" sz="3200" b="1" dirty="0" err="1">
                <a:solidFill>
                  <a:schemeClr val="bg1"/>
                </a:solidFill>
                <a:latin typeface="+mn-lt"/>
              </a:rPr>
              <a:t>Curve</a:t>
            </a:r>
            <a:br>
              <a:rPr lang="fr-FR" sz="3200" b="1" dirty="0">
                <a:solidFill>
                  <a:schemeClr val="bg1"/>
                </a:solidFill>
                <a:latin typeface="+mn-lt"/>
              </a:rPr>
            </a:br>
            <a:r>
              <a:rPr lang="fr-FR" sz="3200" b="1" dirty="0" err="1">
                <a:solidFill>
                  <a:schemeClr val="bg1"/>
                </a:solidFill>
                <a:latin typeface="+mn-lt"/>
              </a:rPr>
              <a:t>Perfect</a:t>
            </a:r>
            <a:r>
              <a:rPr lang="fr-FR" sz="3200" b="1" dirty="0">
                <a:solidFill>
                  <a:schemeClr val="bg1"/>
                </a:solidFill>
                <a:latin typeface="+mn-lt"/>
              </a:rPr>
              <a:t> </a:t>
            </a:r>
            <a:r>
              <a:rPr lang="fr-FR" sz="3200" b="1" dirty="0" err="1">
                <a:solidFill>
                  <a:schemeClr val="bg1"/>
                </a:solidFill>
                <a:latin typeface="+mn-lt"/>
              </a:rPr>
              <a:t>Complement</a:t>
            </a:r>
            <a:r>
              <a:rPr lang="fr-FR" sz="3200" b="1" dirty="0">
                <a:solidFill>
                  <a:schemeClr val="bg1"/>
                </a:solidFill>
                <a:latin typeface="+mn-lt"/>
              </a:rPr>
              <a:t> Indifference </a:t>
            </a:r>
            <a:r>
              <a:rPr lang="fr-FR" sz="3200" b="1" dirty="0" err="1">
                <a:solidFill>
                  <a:schemeClr val="bg1"/>
                </a:solidFill>
                <a:latin typeface="+mn-lt"/>
              </a:rPr>
              <a:t>Curve</a:t>
            </a:r>
            <a:endParaRPr lang="fr-FR" sz="3200" b="1" dirty="0">
              <a:solidFill>
                <a:schemeClr val="bg1"/>
              </a:solidFill>
              <a:latin typeface="+mn-lt"/>
            </a:endParaRPr>
          </a:p>
        </p:txBody>
      </p:sp>
      <p:pic>
        <p:nvPicPr>
          <p:cNvPr id="5" name="Espace réservé du contenu 5">
            <a:extLst>
              <a:ext uri="{FF2B5EF4-FFF2-40B4-BE49-F238E27FC236}">
                <a16:creationId xmlns:a16="http://schemas.microsoft.com/office/drawing/2014/main" id="{072C78C5-D45C-437B-95AA-3404AD9366D6}"/>
              </a:ext>
            </a:extLst>
          </p:cNvPr>
          <p:cNvPicPr>
            <a:picLocks noGrp="1" noChangeAspect="1"/>
          </p:cNvPicPr>
          <p:nvPr>
            <p:ph sz="half" idx="1"/>
          </p:nvPr>
        </p:nvPicPr>
        <p:blipFill>
          <a:blip r:embed="rId2"/>
          <a:stretch>
            <a:fillRect/>
          </a:stretch>
        </p:blipFill>
        <p:spPr>
          <a:xfrm>
            <a:off x="83127" y="1898372"/>
            <a:ext cx="5936673" cy="4205844"/>
          </a:xfrm>
        </p:spPr>
      </p:pic>
      <p:pic>
        <p:nvPicPr>
          <p:cNvPr id="6" name="Espace réservé du contenu 5">
            <a:extLst>
              <a:ext uri="{FF2B5EF4-FFF2-40B4-BE49-F238E27FC236}">
                <a16:creationId xmlns:a16="http://schemas.microsoft.com/office/drawing/2014/main" id="{F2994DFA-856B-4F19-A96F-85271C2DE573}"/>
              </a:ext>
            </a:extLst>
          </p:cNvPr>
          <p:cNvPicPr>
            <a:picLocks noGrp="1" noChangeAspect="1"/>
          </p:cNvPicPr>
          <p:nvPr>
            <p:ph sz="half" idx="2"/>
          </p:nvPr>
        </p:nvPicPr>
        <p:blipFill>
          <a:blip r:embed="rId3"/>
          <a:stretch>
            <a:fillRect/>
          </a:stretch>
        </p:blipFill>
        <p:spPr>
          <a:xfrm>
            <a:off x="6172200" y="1690689"/>
            <a:ext cx="5936672" cy="4413528"/>
          </a:xfrm>
        </p:spPr>
      </p:pic>
    </p:spTree>
    <p:extLst>
      <p:ext uri="{BB962C8B-B14F-4D97-AF65-F5344CB8AC3E}">
        <p14:creationId xmlns:p14="http://schemas.microsoft.com/office/powerpoint/2010/main" val="412423077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contenu 3">
            <a:extLst>
              <a:ext uri="{FF2B5EF4-FFF2-40B4-BE49-F238E27FC236}">
                <a16:creationId xmlns:a16="http://schemas.microsoft.com/office/drawing/2014/main" id="{D2E5113D-47EE-4543-97BD-29C3C4337609}"/>
              </a:ext>
            </a:extLst>
          </p:cNvPr>
          <p:cNvSpPr>
            <a:spLocks noGrp="1"/>
          </p:cNvSpPr>
          <p:nvPr>
            <p:ph idx="13"/>
          </p:nvPr>
        </p:nvSpPr>
        <p:spPr/>
        <p:txBody>
          <a:bodyPr/>
          <a:lstStyle/>
          <a:p>
            <a:endParaRPr lang="fr-FR"/>
          </a:p>
        </p:txBody>
      </p:sp>
      <p:pic>
        <p:nvPicPr>
          <p:cNvPr id="8196" name="Picture 4">
            <a:extLst>
              <a:ext uri="{FF2B5EF4-FFF2-40B4-BE49-F238E27FC236}">
                <a16:creationId xmlns:a16="http://schemas.microsoft.com/office/drawing/2014/main" id="{16964E5B-1C9C-42E0-8E5A-70E3EC28909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836" y="0"/>
            <a:ext cx="12472598" cy="68579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2658731"/>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4880</TotalTime>
  <Words>3095</Words>
  <Application>Microsoft Office PowerPoint</Application>
  <PresentationFormat>Grand écran</PresentationFormat>
  <Paragraphs>255</Paragraphs>
  <Slides>58</Slides>
  <Notes>6</Notes>
  <HiddenSlides>0</HiddenSlides>
  <MMClips>0</MMClips>
  <ScaleCrop>false</ScaleCrop>
  <HeadingPairs>
    <vt:vector size="6" baseType="variant">
      <vt:variant>
        <vt:lpstr>Polices utilisées</vt:lpstr>
      </vt:variant>
      <vt:variant>
        <vt:i4>9</vt:i4>
      </vt:variant>
      <vt:variant>
        <vt:lpstr>Thème</vt:lpstr>
      </vt:variant>
      <vt:variant>
        <vt:i4>1</vt:i4>
      </vt:variant>
      <vt:variant>
        <vt:lpstr>Titres des diapositives</vt:lpstr>
      </vt:variant>
      <vt:variant>
        <vt:i4>58</vt:i4>
      </vt:variant>
    </vt:vector>
  </HeadingPairs>
  <TitlesOfParts>
    <vt:vector size="68" baseType="lpstr">
      <vt:lpstr>Arial</vt:lpstr>
      <vt:lpstr>Calibri</vt:lpstr>
      <vt:lpstr>Calibri Light</vt:lpstr>
      <vt:lpstr>Helvetica Neue</vt:lpstr>
      <vt:lpstr>Noto Sans</vt:lpstr>
      <vt:lpstr>Nunito Sans</vt:lpstr>
      <vt:lpstr>proxima-nova</vt:lpstr>
      <vt:lpstr>Tajawal Medium</vt:lpstr>
      <vt:lpstr>Times New Roman</vt:lpstr>
      <vt:lpstr>Thème Office</vt:lpstr>
      <vt:lpstr>Présentation PowerPoint</vt:lpstr>
      <vt:lpstr>Présentation PowerPoint</vt:lpstr>
      <vt:lpstr>Présentation PowerPoint</vt:lpstr>
      <vt:lpstr>  I- The Budget Constraint                 -1- </vt:lpstr>
      <vt:lpstr> I- The Budget Constraint               -2-  </vt:lpstr>
      <vt:lpstr>I- The Budget Constraint                -3-</vt:lpstr>
      <vt:lpstr> I- The Budget Constraint               -4-  </vt:lpstr>
      <vt:lpstr>Présentation PowerPoint</vt:lpstr>
      <vt:lpstr> I- The Budget Constraint               -6-  </vt:lpstr>
      <vt:lpstr> I- The Budget Constraint               -7-  </vt:lpstr>
      <vt:lpstr>I- The Budget Constraint                -8-</vt:lpstr>
      <vt:lpstr>Exercise:  The Budget line and The Budget Set</vt:lpstr>
      <vt:lpstr>I- The Budget Constraint                -9-</vt:lpstr>
      <vt:lpstr>I- The Budget Constraint                -10-</vt:lpstr>
      <vt:lpstr>I- The Budget Constraint                -11-</vt:lpstr>
      <vt:lpstr>Présentation PowerPoint</vt:lpstr>
      <vt:lpstr>II- Different types of goods  -1- </vt:lpstr>
      <vt:lpstr>II- Different types of goods  -2- </vt:lpstr>
      <vt:lpstr>II- Different types of goods  -3- </vt:lpstr>
      <vt:lpstr>II- Different types of goods  -4- </vt:lpstr>
      <vt:lpstr>II- Different types of goods  -5- </vt:lpstr>
      <vt:lpstr>II- Different types of goods  -6- </vt:lpstr>
      <vt:lpstr>II- Different types of goods  -7- </vt:lpstr>
      <vt:lpstr> </vt:lpstr>
      <vt:lpstr>Présentation PowerPoint</vt:lpstr>
      <vt:lpstr>Présentation PowerPoint</vt:lpstr>
      <vt:lpstr>Présentation PowerPoint</vt:lpstr>
      <vt:lpstr>Présentation PowerPoint</vt:lpstr>
      <vt:lpstr>     III- Mapping Preferences with   Indifference Curves                       -1-  </vt:lpstr>
      <vt:lpstr>III- Mapping Preferences with   Indifference Curves                          -2-</vt:lpstr>
      <vt:lpstr>Présentation PowerPoint</vt:lpstr>
      <vt:lpstr>III- Mapping Preferences with   Indifference Curves                         -4-</vt:lpstr>
      <vt:lpstr>Présentation PowerPoint</vt:lpstr>
      <vt:lpstr>IV- Impact of Income on Consumer                     Choices                                    -1- </vt:lpstr>
      <vt:lpstr>IV- Impact of Income on Consumer                     Choices                                -2-</vt:lpstr>
      <vt:lpstr>Présentation PowerPoint</vt:lpstr>
      <vt:lpstr>IV- Impact of Income on Consumer                     Choices                                   -4-</vt:lpstr>
      <vt:lpstr> </vt:lpstr>
      <vt:lpstr>III- Impact of Income on Consumer                     Choices                                   -6-</vt:lpstr>
      <vt:lpstr>III- Impact of Income on Consumer                     Choices                                   -7-</vt:lpstr>
      <vt:lpstr>III- Impact of Income on Consumer                     Choices                                   -8-</vt:lpstr>
      <vt:lpstr>III- Impact of Income on Consumer                     Choices                                   -9-</vt:lpstr>
      <vt:lpstr>IV- Impact of Income on Consumer                     Choices                                   -10-</vt:lpstr>
      <vt:lpstr>IV- Impact of Income on Consumer                     Choices                                   -11-</vt:lpstr>
      <vt:lpstr>Présentation PowerPoint</vt:lpstr>
      <vt:lpstr>Présentation PowerPoint</vt:lpstr>
      <vt:lpstr> V- Impact of Price on Consumer Choices                                                                           -1- </vt:lpstr>
      <vt:lpstr>V- Impact of Price on Consumer Choices-2-</vt:lpstr>
      <vt:lpstr>V- Impact of Price on Consumer Choices-3-</vt:lpstr>
      <vt:lpstr>V- Impact of Price on Consumer Choices -4-</vt:lpstr>
      <vt:lpstr>Présentation PowerPoint</vt:lpstr>
      <vt:lpstr>Présentation PowerPoint</vt:lpstr>
      <vt:lpstr>Présentation PowerPoint</vt:lpstr>
      <vt:lpstr>Présentation PowerPoint</vt:lpstr>
      <vt:lpstr>Indifference Curves Indifference Maps</vt:lpstr>
      <vt:lpstr>Income-consumption Curve</vt:lpstr>
      <vt:lpstr>Perfect Subtitute Indifference Curve Perfect Complement Indifference Curve</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Myriam</dc:creator>
  <cp:lastModifiedBy>Myriam</cp:lastModifiedBy>
  <cp:revision>70</cp:revision>
  <dcterms:created xsi:type="dcterms:W3CDTF">2021-09-22T03:33:56Z</dcterms:created>
  <dcterms:modified xsi:type="dcterms:W3CDTF">2022-10-29T08:36:06Z</dcterms:modified>
</cp:coreProperties>
</file>