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504" r:id="rId5"/>
    <p:sldId id="556" r:id="rId6"/>
    <p:sldId id="313" r:id="rId7"/>
    <p:sldId id="509" r:id="rId8"/>
    <p:sldId id="535" r:id="rId9"/>
    <p:sldId id="626" r:id="rId10"/>
    <p:sldId id="574" r:id="rId11"/>
    <p:sldId id="627" r:id="rId12"/>
    <p:sldId id="635" r:id="rId13"/>
    <p:sldId id="628" r:id="rId14"/>
    <p:sldId id="634" r:id="rId15"/>
    <p:sldId id="592" r:id="rId16"/>
    <p:sldId id="650" r:id="rId17"/>
    <p:sldId id="581" r:id="rId18"/>
    <p:sldId id="636" r:id="rId19"/>
    <p:sldId id="629" r:id="rId20"/>
    <p:sldId id="651" r:id="rId21"/>
    <p:sldId id="630" r:id="rId22"/>
    <p:sldId id="637" r:id="rId23"/>
    <p:sldId id="631" r:id="rId24"/>
    <p:sldId id="619" r:id="rId25"/>
    <p:sldId id="599" r:id="rId26"/>
    <p:sldId id="589" r:id="rId27"/>
    <p:sldId id="566" r:id="rId28"/>
    <p:sldId id="580" r:id="rId29"/>
    <p:sldId id="569" r:id="rId30"/>
    <p:sldId id="567" r:id="rId31"/>
    <p:sldId id="638" r:id="rId32"/>
    <p:sldId id="633" r:id="rId33"/>
    <p:sldId id="643" r:id="rId34"/>
    <p:sldId id="653" r:id="rId35"/>
    <p:sldId id="558" r:id="rId36"/>
    <p:sldId id="597" r:id="rId37"/>
    <p:sldId id="579" r:id="rId38"/>
    <p:sldId id="596" r:id="rId39"/>
    <p:sldId id="602" r:id="rId40"/>
    <p:sldId id="652" r:id="rId41"/>
    <p:sldId id="510" r:id="rId42"/>
    <p:sldId id="603" r:id="rId43"/>
    <p:sldId id="614" r:id="rId44"/>
    <p:sldId id="610" r:id="rId45"/>
    <p:sldId id="608" r:id="rId46"/>
    <p:sldId id="593" r:id="rId47"/>
    <p:sldId id="647" r:id="rId48"/>
    <p:sldId id="503" r:id="rId49"/>
    <p:sldId id="505"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556"/>
            <p14:sldId id="313"/>
            <p14:sldId id="509"/>
            <p14:sldId id="535"/>
            <p14:sldId id="626"/>
            <p14:sldId id="574"/>
            <p14:sldId id="627"/>
            <p14:sldId id="635"/>
            <p14:sldId id="628"/>
            <p14:sldId id="634"/>
            <p14:sldId id="592"/>
            <p14:sldId id="650"/>
            <p14:sldId id="581"/>
            <p14:sldId id="636"/>
            <p14:sldId id="629"/>
            <p14:sldId id="651"/>
            <p14:sldId id="630"/>
            <p14:sldId id="637"/>
            <p14:sldId id="631"/>
            <p14:sldId id="619"/>
            <p14:sldId id="599"/>
            <p14:sldId id="589"/>
            <p14:sldId id="566"/>
            <p14:sldId id="580"/>
            <p14:sldId id="569"/>
            <p14:sldId id="567"/>
            <p14:sldId id="638"/>
            <p14:sldId id="633"/>
            <p14:sldId id="643"/>
            <p14:sldId id="653"/>
            <p14:sldId id="558"/>
            <p14:sldId id="597"/>
            <p14:sldId id="579"/>
            <p14:sldId id="596"/>
            <p14:sldId id="602"/>
            <p14:sldId id="652"/>
            <p14:sldId id="510"/>
            <p14:sldId id="603"/>
            <p14:sldId id="614"/>
            <p14:sldId id="610"/>
            <p14:sldId id="608"/>
            <p14:sldId id="593"/>
            <p14:sldId id="647"/>
            <p14:sldId id="503"/>
            <p14:sldId id="50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5D2578-7554-5760-6906-00177E8DBC49}" v="47" dt="2025-02-21T17:40:28.9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40" autoAdjust="0"/>
    <p:restoredTop sz="93691" autoAdjust="0"/>
  </p:normalViewPr>
  <p:slideViewPr>
    <p:cSldViewPr snapToGrid="0">
      <p:cViewPr varScale="1">
        <p:scale>
          <a:sx n="93" d="100"/>
          <a:sy n="93" d="100"/>
        </p:scale>
        <p:origin x="228" y="9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ma Galal" userId="S::fatmagalal@midocean.edu.km::ecfeba38-e9e6-4cef-abc9-a918d6635765" providerId="AD" clId="Web-{705D2578-7554-5760-6906-00177E8DBC49}"/>
    <pc:docChg chg="modSld">
      <pc:chgData name="Fatma Galal" userId="S::fatmagalal@midocean.edu.km::ecfeba38-e9e6-4cef-abc9-a918d6635765" providerId="AD" clId="Web-{705D2578-7554-5760-6906-00177E8DBC49}" dt="2025-02-21T17:40:28.929" v="45" actId="1076"/>
      <pc:docMkLst>
        <pc:docMk/>
      </pc:docMkLst>
      <pc:sldChg chg="delSp delAnim">
        <pc:chgData name="Fatma Galal" userId="S::fatmagalal@midocean.edu.km::ecfeba38-e9e6-4cef-abc9-a918d6635765" providerId="AD" clId="Web-{705D2578-7554-5760-6906-00177E8DBC49}" dt="2025-02-21T17:32:52.626" v="1"/>
        <pc:sldMkLst>
          <pc:docMk/>
          <pc:sldMk cId="0" sldId="313"/>
        </pc:sldMkLst>
        <pc:picChg chg="del">
          <ac:chgData name="Fatma Galal" userId="S::fatmagalal@midocean.edu.km::ecfeba38-e9e6-4cef-abc9-a918d6635765" providerId="AD" clId="Web-{705D2578-7554-5760-6906-00177E8DBC49}" dt="2025-02-21T17:32:52.626" v="1"/>
          <ac:picMkLst>
            <pc:docMk/>
            <pc:sldMk cId="0" sldId="313"/>
            <ac:picMk id="7" creationId="{2E2FBFCC-0363-FDB5-F463-D91DD173A3EF}"/>
          </ac:picMkLst>
        </pc:picChg>
      </pc:sldChg>
      <pc:sldChg chg="delSp delAnim">
        <pc:chgData name="Fatma Galal" userId="S::fatmagalal@midocean.edu.km::ecfeba38-e9e6-4cef-abc9-a918d6635765" providerId="AD" clId="Web-{705D2578-7554-5760-6906-00177E8DBC49}" dt="2025-02-21T17:40:28.835" v="43"/>
        <pc:sldMkLst>
          <pc:docMk/>
          <pc:sldMk cId="634563552" sldId="503"/>
        </pc:sldMkLst>
        <pc:picChg chg="del">
          <ac:chgData name="Fatma Galal" userId="S::fatmagalal@midocean.edu.km::ecfeba38-e9e6-4cef-abc9-a918d6635765" providerId="AD" clId="Web-{705D2578-7554-5760-6906-00177E8DBC49}" dt="2025-02-21T17:40:28.835" v="43"/>
          <ac:picMkLst>
            <pc:docMk/>
            <pc:sldMk cId="634563552" sldId="503"/>
            <ac:picMk id="5" creationId="{EBDC57A9-B83D-1A11-A56B-A55CD98FFAE6}"/>
          </ac:picMkLst>
        </pc:picChg>
      </pc:sldChg>
      <pc:sldChg chg="delSp modSp delAnim">
        <pc:chgData name="Fatma Galal" userId="S::fatmagalal@midocean.edu.km::ecfeba38-e9e6-4cef-abc9-a918d6635765" providerId="AD" clId="Web-{705D2578-7554-5760-6906-00177E8DBC49}" dt="2025-02-21T17:40:28.929" v="45" actId="1076"/>
        <pc:sldMkLst>
          <pc:docMk/>
          <pc:sldMk cId="463048312" sldId="505"/>
        </pc:sldMkLst>
        <pc:spChg chg="mod">
          <ac:chgData name="Fatma Galal" userId="S::fatmagalal@midocean.edu.km::ecfeba38-e9e6-4cef-abc9-a918d6635765" providerId="AD" clId="Web-{705D2578-7554-5760-6906-00177E8DBC49}" dt="2025-02-21T17:40:28.929" v="45" actId="1076"/>
          <ac:spMkLst>
            <pc:docMk/>
            <pc:sldMk cId="463048312" sldId="505"/>
            <ac:spMk id="3" creationId="{00000000-0000-0000-0000-000000000000}"/>
          </ac:spMkLst>
        </pc:spChg>
        <pc:picChg chg="del">
          <ac:chgData name="Fatma Galal" userId="S::fatmagalal@midocean.edu.km::ecfeba38-e9e6-4cef-abc9-a918d6635765" providerId="AD" clId="Web-{705D2578-7554-5760-6906-00177E8DBC49}" dt="2025-02-21T17:40:28.882" v="44"/>
          <ac:picMkLst>
            <pc:docMk/>
            <pc:sldMk cId="463048312" sldId="505"/>
            <ac:picMk id="11" creationId="{43545C29-FB38-E0CB-62ED-76AECC3D9453}"/>
          </ac:picMkLst>
        </pc:picChg>
      </pc:sldChg>
      <pc:sldChg chg="delSp delAnim">
        <pc:chgData name="Fatma Galal" userId="S::fatmagalal@midocean.edu.km::ecfeba38-e9e6-4cef-abc9-a918d6635765" providerId="AD" clId="Web-{705D2578-7554-5760-6906-00177E8DBC49}" dt="2025-02-21T17:33:43.118" v="2"/>
        <pc:sldMkLst>
          <pc:docMk/>
          <pc:sldMk cId="3711709201" sldId="509"/>
        </pc:sldMkLst>
        <pc:picChg chg="del">
          <ac:chgData name="Fatma Galal" userId="S::fatmagalal@midocean.edu.km::ecfeba38-e9e6-4cef-abc9-a918d6635765" providerId="AD" clId="Web-{705D2578-7554-5760-6906-00177E8DBC49}" dt="2025-02-21T17:33:43.118" v="2"/>
          <ac:picMkLst>
            <pc:docMk/>
            <pc:sldMk cId="3711709201" sldId="509"/>
            <ac:picMk id="7" creationId="{2910E077-F2F0-E5EA-5A96-D01FE9A67EAE}"/>
          </ac:picMkLst>
        </pc:picChg>
      </pc:sldChg>
      <pc:sldChg chg="delSp delAnim">
        <pc:chgData name="Fatma Galal" userId="S::fatmagalal@midocean.edu.km::ecfeba38-e9e6-4cef-abc9-a918d6635765" providerId="AD" clId="Web-{705D2578-7554-5760-6906-00177E8DBC49}" dt="2025-02-21T17:39:38.800" v="36"/>
        <pc:sldMkLst>
          <pc:docMk/>
          <pc:sldMk cId="2296735604" sldId="510"/>
        </pc:sldMkLst>
        <pc:picChg chg="del">
          <ac:chgData name="Fatma Galal" userId="S::fatmagalal@midocean.edu.km::ecfeba38-e9e6-4cef-abc9-a918d6635765" providerId="AD" clId="Web-{705D2578-7554-5760-6906-00177E8DBC49}" dt="2025-02-21T17:39:38.800" v="36"/>
          <ac:picMkLst>
            <pc:docMk/>
            <pc:sldMk cId="2296735604" sldId="510"/>
            <ac:picMk id="5" creationId="{9D04B752-61E0-DE21-C5AA-7BD9703910FB}"/>
          </ac:picMkLst>
        </pc:picChg>
      </pc:sldChg>
      <pc:sldChg chg="delSp delAnim">
        <pc:chgData name="Fatma Galal" userId="S::fatmagalal@midocean.edu.km::ecfeba38-e9e6-4cef-abc9-a918d6635765" providerId="AD" clId="Web-{705D2578-7554-5760-6906-00177E8DBC49}" dt="2025-02-21T17:33:51.587" v="3"/>
        <pc:sldMkLst>
          <pc:docMk/>
          <pc:sldMk cId="1304644837" sldId="535"/>
        </pc:sldMkLst>
        <pc:picChg chg="del">
          <ac:chgData name="Fatma Galal" userId="S::fatmagalal@midocean.edu.km::ecfeba38-e9e6-4cef-abc9-a918d6635765" providerId="AD" clId="Web-{705D2578-7554-5760-6906-00177E8DBC49}" dt="2025-02-21T17:33:51.587" v="3"/>
          <ac:picMkLst>
            <pc:docMk/>
            <pc:sldMk cId="1304644837" sldId="535"/>
            <ac:picMk id="3" creationId="{09108A0E-D281-B965-D58C-9CAD97CF9944}"/>
          </ac:picMkLst>
        </pc:picChg>
      </pc:sldChg>
      <pc:sldChg chg="delSp delAnim">
        <pc:chgData name="Fatma Galal" userId="S::fatmagalal@midocean.edu.km::ecfeba38-e9e6-4cef-abc9-a918d6635765" providerId="AD" clId="Web-{705D2578-7554-5760-6906-00177E8DBC49}" dt="2025-02-21T17:32:40.906" v="0"/>
        <pc:sldMkLst>
          <pc:docMk/>
          <pc:sldMk cId="0" sldId="556"/>
        </pc:sldMkLst>
        <pc:picChg chg="del">
          <ac:chgData name="Fatma Galal" userId="S::fatmagalal@midocean.edu.km::ecfeba38-e9e6-4cef-abc9-a918d6635765" providerId="AD" clId="Web-{705D2578-7554-5760-6906-00177E8DBC49}" dt="2025-02-21T17:32:40.906" v="0"/>
          <ac:picMkLst>
            <pc:docMk/>
            <pc:sldMk cId="0" sldId="556"/>
            <ac:picMk id="7" creationId="{D8E7245A-EF3E-E225-4F7E-D7D0B098BCB3}"/>
          </ac:picMkLst>
        </pc:picChg>
      </pc:sldChg>
      <pc:sldChg chg="delSp delAnim">
        <pc:chgData name="Fatma Galal" userId="S::fatmagalal@midocean.edu.km::ecfeba38-e9e6-4cef-abc9-a918d6635765" providerId="AD" clId="Web-{705D2578-7554-5760-6906-00177E8DBC49}" dt="2025-02-21T17:39:29.049" v="30"/>
        <pc:sldMkLst>
          <pc:docMk/>
          <pc:sldMk cId="1053855888" sldId="558"/>
        </pc:sldMkLst>
        <pc:picChg chg="del">
          <ac:chgData name="Fatma Galal" userId="S::fatmagalal@midocean.edu.km::ecfeba38-e9e6-4cef-abc9-a918d6635765" providerId="AD" clId="Web-{705D2578-7554-5760-6906-00177E8DBC49}" dt="2025-02-21T17:39:29.049" v="30"/>
          <ac:picMkLst>
            <pc:docMk/>
            <pc:sldMk cId="1053855888" sldId="558"/>
            <ac:picMk id="5" creationId="{FFBC7DFD-A51C-CB71-DCEA-A0C4BBD7449B}"/>
          </ac:picMkLst>
        </pc:picChg>
      </pc:sldChg>
      <pc:sldChg chg="delSp delAnim">
        <pc:chgData name="Fatma Galal" userId="S::fatmagalal@midocean.edu.km::ecfeba38-e9e6-4cef-abc9-a918d6635765" providerId="AD" clId="Web-{705D2578-7554-5760-6906-00177E8DBC49}" dt="2025-02-21T17:39:28.096" v="22"/>
        <pc:sldMkLst>
          <pc:docMk/>
          <pc:sldMk cId="830918067" sldId="566"/>
        </pc:sldMkLst>
        <pc:picChg chg="del">
          <ac:chgData name="Fatma Galal" userId="S::fatmagalal@midocean.edu.km::ecfeba38-e9e6-4cef-abc9-a918d6635765" providerId="AD" clId="Web-{705D2578-7554-5760-6906-00177E8DBC49}" dt="2025-02-21T17:39:28.096" v="22"/>
          <ac:picMkLst>
            <pc:docMk/>
            <pc:sldMk cId="830918067" sldId="566"/>
            <ac:picMk id="3" creationId="{95FF6F2F-FB1C-F63A-0E1E-90948C8DD52F}"/>
          </ac:picMkLst>
        </pc:picChg>
      </pc:sldChg>
      <pc:sldChg chg="delSp delAnim">
        <pc:chgData name="Fatma Galal" userId="S::fatmagalal@midocean.edu.km::ecfeba38-e9e6-4cef-abc9-a918d6635765" providerId="AD" clId="Web-{705D2578-7554-5760-6906-00177E8DBC49}" dt="2025-02-21T17:39:28.471" v="25"/>
        <pc:sldMkLst>
          <pc:docMk/>
          <pc:sldMk cId="1670932867" sldId="567"/>
        </pc:sldMkLst>
        <pc:picChg chg="del">
          <ac:chgData name="Fatma Galal" userId="S::fatmagalal@midocean.edu.km::ecfeba38-e9e6-4cef-abc9-a918d6635765" providerId="AD" clId="Web-{705D2578-7554-5760-6906-00177E8DBC49}" dt="2025-02-21T17:39:28.471" v="25"/>
          <ac:picMkLst>
            <pc:docMk/>
            <pc:sldMk cId="1670932867" sldId="567"/>
            <ac:picMk id="11" creationId="{DD46E3C7-D7FC-E064-2AC3-30BB5F00C166}"/>
          </ac:picMkLst>
        </pc:picChg>
      </pc:sldChg>
      <pc:sldChg chg="delSp delAnim">
        <pc:chgData name="Fatma Galal" userId="S::fatmagalal@midocean.edu.km::ecfeba38-e9e6-4cef-abc9-a918d6635765" providerId="AD" clId="Web-{705D2578-7554-5760-6906-00177E8DBC49}" dt="2025-02-21T17:39:28.377" v="24"/>
        <pc:sldMkLst>
          <pc:docMk/>
          <pc:sldMk cId="3348051533" sldId="569"/>
        </pc:sldMkLst>
        <pc:picChg chg="del">
          <ac:chgData name="Fatma Galal" userId="S::fatmagalal@midocean.edu.km::ecfeba38-e9e6-4cef-abc9-a918d6635765" providerId="AD" clId="Web-{705D2578-7554-5760-6906-00177E8DBC49}" dt="2025-02-21T17:39:28.377" v="24"/>
          <ac:picMkLst>
            <pc:docMk/>
            <pc:sldMk cId="3348051533" sldId="569"/>
            <ac:picMk id="15" creationId="{03BBC7D0-446A-5025-1F7F-6E7D6DA8B9D9}"/>
          </ac:picMkLst>
        </pc:picChg>
      </pc:sldChg>
      <pc:sldChg chg="delSp delAnim">
        <pc:chgData name="Fatma Galal" userId="S::fatmagalal@midocean.edu.km::ecfeba38-e9e6-4cef-abc9-a918d6635765" providerId="AD" clId="Web-{705D2578-7554-5760-6906-00177E8DBC49}" dt="2025-02-21T17:34:23.714" v="5"/>
        <pc:sldMkLst>
          <pc:docMk/>
          <pc:sldMk cId="2051719094" sldId="574"/>
        </pc:sldMkLst>
        <pc:picChg chg="del">
          <ac:chgData name="Fatma Galal" userId="S::fatmagalal@midocean.edu.km::ecfeba38-e9e6-4cef-abc9-a918d6635765" providerId="AD" clId="Web-{705D2578-7554-5760-6906-00177E8DBC49}" dt="2025-02-21T17:34:23.714" v="5"/>
          <ac:picMkLst>
            <pc:docMk/>
            <pc:sldMk cId="2051719094" sldId="574"/>
            <ac:picMk id="5" creationId="{4AE041AD-7B2B-9A4F-F9DE-5710B0AF9E2A}"/>
          </ac:picMkLst>
        </pc:picChg>
      </pc:sldChg>
      <pc:sldChg chg="delSp delAnim">
        <pc:chgData name="Fatma Galal" userId="S::fatmagalal@midocean.edu.km::ecfeba38-e9e6-4cef-abc9-a918d6635765" providerId="AD" clId="Web-{705D2578-7554-5760-6906-00177E8DBC49}" dt="2025-02-21T17:39:29.299" v="32"/>
        <pc:sldMkLst>
          <pc:docMk/>
          <pc:sldMk cId="845078166" sldId="579"/>
        </pc:sldMkLst>
        <pc:picChg chg="del">
          <ac:chgData name="Fatma Galal" userId="S::fatmagalal@midocean.edu.km::ecfeba38-e9e6-4cef-abc9-a918d6635765" providerId="AD" clId="Web-{705D2578-7554-5760-6906-00177E8DBC49}" dt="2025-02-21T17:39:29.299" v="32"/>
          <ac:picMkLst>
            <pc:docMk/>
            <pc:sldMk cId="845078166" sldId="579"/>
            <ac:picMk id="3" creationId="{78234622-23D8-4BF1-7D70-141BD99A7B4B}"/>
          </ac:picMkLst>
        </pc:picChg>
      </pc:sldChg>
      <pc:sldChg chg="delSp delAnim">
        <pc:chgData name="Fatma Galal" userId="S::fatmagalal@midocean.edu.km::ecfeba38-e9e6-4cef-abc9-a918d6635765" providerId="AD" clId="Web-{705D2578-7554-5760-6906-00177E8DBC49}" dt="2025-02-21T17:39:28.237" v="23"/>
        <pc:sldMkLst>
          <pc:docMk/>
          <pc:sldMk cId="4036211683" sldId="580"/>
        </pc:sldMkLst>
        <pc:picChg chg="del">
          <ac:chgData name="Fatma Galal" userId="S::fatmagalal@midocean.edu.km::ecfeba38-e9e6-4cef-abc9-a918d6635765" providerId="AD" clId="Web-{705D2578-7554-5760-6906-00177E8DBC49}" dt="2025-02-21T17:39:28.237" v="23"/>
          <ac:picMkLst>
            <pc:docMk/>
            <pc:sldMk cId="4036211683" sldId="580"/>
            <ac:picMk id="5" creationId="{22797FA3-740D-D819-E263-BCD3798D1453}"/>
          </ac:picMkLst>
        </pc:picChg>
      </pc:sldChg>
      <pc:sldChg chg="delSp delAnim">
        <pc:chgData name="Fatma Galal" userId="S::fatmagalal@midocean.edu.km::ecfeba38-e9e6-4cef-abc9-a918d6635765" providerId="AD" clId="Web-{705D2578-7554-5760-6906-00177E8DBC49}" dt="2025-02-21T17:38:27.967" v="12"/>
        <pc:sldMkLst>
          <pc:docMk/>
          <pc:sldMk cId="2454072533" sldId="581"/>
        </pc:sldMkLst>
        <pc:picChg chg="del">
          <ac:chgData name="Fatma Galal" userId="S::fatmagalal@midocean.edu.km::ecfeba38-e9e6-4cef-abc9-a918d6635765" providerId="AD" clId="Web-{705D2578-7554-5760-6906-00177E8DBC49}" dt="2025-02-21T17:38:27.967" v="12"/>
          <ac:picMkLst>
            <pc:docMk/>
            <pc:sldMk cId="2454072533" sldId="581"/>
            <ac:picMk id="4" creationId="{9285BF95-D05D-7D49-229E-5EBAC217FB7B}"/>
          </ac:picMkLst>
        </pc:picChg>
      </pc:sldChg>
      <pc:sldChg chg="delSp delAnim">
        <pc:chgData name="Fatma Galal" userId="S::fatmagalal@midocean.edu.km::ecfeba38-e9e6-4cef-abc9-a918d6635765" providerId="AD" clId="Web-{705D2578-7554-5760-6906-00177E8DBC49}" dt="2025-02-21T17:39:28.065" v="21"/>
        <pc:sldMkLst>
          <pc:docMk/>
          <pc:sldMk cId="4089464602" sldId="589"/>
        </pc:sldMkLst>
        <pc:picChg chg="del">
          <ac:chgData name="Fatma Galal" userId="S::fatmagalal@midocean.edu.km::ecfeba38-e9e6-4cef-abc9-a918d6635765" providerId="AD" clId="Web-{705D2578-7554-5760-6906-00177E8DBC49}" dt="2025-02-21T17:39:28.065" v="21"/>
          <ac:picMkLst>
            <pc:docMk/>
            <pc:sldMk cId="4089464602" sldId="589"/>
            <ac:picMk id="4" creationId="{7D6C3E60-7521-2151-8359-54AC39A38416}"/>
          </ac:picMkLst>
        </pc:picChg>
      </pc:sldChg>
      <pc:sldChg chg="delSp delAnim">
        <pc:chgData name="Fatma Galal" userId="S::fatmagalal@midocean.edu.km::ecfeba38-e9e6-4cef-abc9-a918d6635765" providerId="AD" clId="Web-{705D2578-7554-5760-6906-00177E8DBC49}" dt="2025-02-21T17:38:00.902" v="10"/>
        <pc:sldMkLst>
          <pc:docMk/>
          <pc:sldMk cId="3529915670" sldId="592"/>
        </pc:sldMkLst>
        <pc:picChg chg="del">
          <ac:chgData name="Fatma Galal" userId="S::fatmagalal@midocean.edu.km::ecfeba38-e9e6-4cef-abc9-a918d6635765" providerId="AD" clId="Web-{705D2578-7554-5760-6906-00177E8DBC49}" dt="2025-02-21T17:38:00.902" v="10"/>
          <ac:picMkLst>
            <pc:docMk/>
            <pc:sldMk cId="3529915670" sldId="592"/>
            <ac:picMk id="3" creationId="{FCA547F1-C980-B42A-4C46-EBB5F1577DB8}"/>
          </ac:picMkLst>
        </pc:picChg>
      </pc:sldChg>
      <pc:sldChg chg="delSp delAnim">
        <pc:chgData name="Fatma Galal" userId="S::fatmagalal@midocean.edu.km::ecfeba38-e9e6-4cef-abc9-a918d6635765" providerId="AD" clId="Web-{705D2578-7554-5760-6906-00177E8DBC49}" dt="2025-02-21T17:39:53.161" v="41"/>
        <pc:sldMkLst>
          <pc:docMk/>
          <pc:sldMk cId="961001154" sldId="593"/>
        </pc:sldMkLst>
        <pc:picChg chg="del">
          <ac:chgData name="Fatma Galal" userId="S::fatmagalal@midocean.edu.km::ecfeba38-e9e6-4cef-abc9-a918d6635765" providerId="AD" clId="Web-{705D2578-7554-5760-6906-00177E8DBC49}" dt="2025-02-21T17:39:53.161" v="41"/>
          <ac:picMkLst>
            <pc:docMk/>
            <pc:sldMk cId="961001154" sldId="593"/>
            <ac:picMk id="3" creationId="{42AEB118-8EE6-A1AB-94FC-9221DD62AC09}"/>
          </ac:picMkLst>
        </pc:picChg>
      </pc:sldChg>
      <pc:sldChg chg="delSp delAnim">
        <pc:chgData name="Fatma Galal" userId="S::fatmagalal@midocean.edu.km::ecfeba38-e9e6-4cef-abc9-a918d6635765" providerId="AD" clId="Web-{705D2578-7554-5760-6906-00177E8DBC49}" dt="2025-02-21T17:39:29.409" v="33"/>
        <pc:sldMkLst>
          <pc:docMk/>
          <pc:sldMk cId="2762235034" sldId="596"/>
        </pc:sldMkLst>
        <pc:picChg chg="del">
          <ac:chgData name="Fatma Galal" userId="S::fatmagalal@midocean.edu.km::ecfeba38-e9e6-4cef-abc9-a918d6635765" providerId="AD" clId="Web-{705D2578-7554-5760-6906-00177E8DBC49}" dt="2025-02-21T17:39:29.409" v="33"/>
          <ac:picMkLst>
            <pc:docMk/>
            <pc:sldMk cId="2762235034" sldId="596"/>
            <ac:picMk id="3" creationId="{2F492416-67D8-B57F-97B2-FE15792B3750}"/>
          </ac:picMkLst>
        </pc:picChg>
      </pc:sldChg>
      <pc:sldChg chg="delSp delAnim">
        <pc:chgData name="Fatma Galal" userId="S::fatmagalal@midocean.edu.km::ecfeba38-e9e6-4cef-abc9-a918d6635765" providerId="AD" clId="Web-{705D2578-7554-5760-6906-00177E8DBC49}" dt="2025-02-21T17:39:29.206" v="31"/>
        <pc:sldMkLst>
          <pc:docMk/>
          <pc:sldMk cId="535134096" sldId="597"/>
        </pc:sldMkLst>
        <pc:picChg chg="del">
          <ac:chgData name="Fatma Galal" userId="S::fatmagalal@midocean.edu.km::ecfeba38-e9e6-4cef-abc9-a918d6635765" providerId="AD" clId="Web-{705D2578-7554-5760-6906-00177E8DBC49}" dt="2025-02-21T17:39:29.206" v="31"/>
          <ac:picMkLst>
            <pc:docMk/>
            <pc:sldMk cId="535134096" sldId="597"/>
            <ac:picMk id="5" creationId="{0CC0D8A7-4189-9D60-7203-F391F97484EE}"/>
          </ac:picMkLst>
        </pc:picChg>
      </pc:sldChg>
      <pc:sldChg chg="delSp delAnim">
        <pc:chgData name="Fatma Galal" userId="S::fatmagalal@midocean.edu.km::ecfeba38-e9e6-4cef-abc9-a918d6635765" providerId="AD" clId="Web-{705D2578-7554-5760-6906-00177E8DBC49}" dt="2025-02-21T17:39:27.987" v="20"/>
        <pc:sldMkLst>
          <pc:docMk/>
          <pc:sldMk cId="1677257023" sldId="599"/>
        </pc:sldMkLst>
        <pc:picChg chg="del">
          <ac:chgData name="Fatma Galal" userId="S::fatmagalal@midocean.edu.km::ecfeba38-e9e6-4cef-abc9-a918d6635765" providerId="AD" clId="Web-{705D2578-7554-5760-6906-00177E8DBC49}" dt="2025-02-21T17:39:27.987" v="20"/>
          <ac:picMkLst>
            <pc:docMk/>
            <pc:sldMk cId="1677257023" sldId="599"/>
            <ac:picMk id="5" creationId="{271E33FB-D1B8-2C10-B7CB-F374070442F4}"/>
          </ac:picMkLst>
        </pc:picChg>
      </pc:sldChg>
      <pc:sldChg chg="delSp delAnim">
        <pc:chgData name="Fatma Galal" userId="S::fatmagalal@midocean.edu.km::ecfeba38-e9e6-4cef-abc9-a918d6635765" providerId="AD" clId="Web-{705D2578-7554-5760-6906-00177E8DBC49}" dt="2025-02-21T17:39:29.503" v="34"/>
        <pc:sldMkLst>
          <pc:docMk/>
          <pc:sldMk cId="3985701044" sldId="602"/>
        </pc:sldMkLst>
        <pc:picChg chg="del">
          <ac:chgData name="Fatma Galal" userId="S::fatmagalal@midocean.edu.km::ecfeba38-e9e6-4cef-abc9-a918d6635765" providerId="AD" clId="Web-{705D2578-7554-5760-6906-00177E8DBC49}" dt="2025-02-21T17:39:29.503" v="34"/>
          <ac:picMkLst>
            <pc:docMk/>
            <pc:sldMk cId="3985701044" sldId="602"/>
            <ac:picMk id="6" creationId="{FB48BED3-EB77-09A8-2280-B3424FF600CD}"/>
          </ac:picMkLst>
        </pc:picChg>
      </pc:sldChg>
      <pc:sldChg chg="delSp delAnim">
        <pc:chgData name="Fatma Galal" userId="S::fatmagalal@midocean.edu.km::ecfeba38-e9e6-4cef-abc9-a918d6635765" providerId="AD" clId="Web-{705D2578-7554-5760-6906-00177E8DBC49}" dt="2025-02-21T17:39:38.878" v="37"/>
        <pc:sldMkLst>
          <pc:docMk/>
          <pc:sldMk cId="2534516093" sldId="603"/>
        </pc:sldMkLst>
        <pc:picChg chg="del">
          <ac:chgData name="Fatma Galal" userId="S::fatmagalal@midocean.edu.km::ecfeba38-e9e6-4cef-abc9-a918d6635765" providerId="AD" clId="Web-{705D2578-7554-5760-6906-00177E8DBC49}" dt="2025-02-21T17:39:38.878" v="37"/>
          <ac:picMkLst>
            <pc:docMk/>
            <pc:sldMk cId="2534516093" sldId="603"/>
            <ac:picMk id="3" creationId="{55468AD2-B481-9ECA-B4A9-D5474612E5A6}"/>
          </ac:picMkLst>
        </pc:picChg>
      </pc:sldChg>
      <pc:sldChg chg="delSp delAnim">
        <pc:chgData name="Fatma Galal" userId="S::fatmagalal@midocean.edu.km::ecfeba38-e9e6-4cef-abc9-a918d6635765" providerId="AD" clId="Web-{705D2578-7554-5760-6906-00177E8DBC49}" dt="2025-02-21T17:39:53.067" v="40"/>
        <pc:sldMkLst>
          <pc:docMk/>
          <pc:sldMk cId="153612130" sldId="608"/>
        </pc:sldMkLst>
        <pc:picChg chg="del">
          <ac:chgData name="Fatma Galal" userId="S::fatmagalal@midocean.edu.km::ecfeba38-e9e6-4cef-abc9-a918d6635765" providerId="AD" clId="Web-{705D2578-7554-5760-6906-00177E8DBC49}" dt="2025-02-21T17:39:53.067" v="40"/>
          <ac:picMkLst>
            <pc:docMk/>
            <pc:sldMk cId="153612130" sldId="608"/>
            <ac:picMk id="4" creationId="{A4EA5081-06C1-1312-0B71-2DA6D00AB196}"/>
          </ac:picMkLst>
        </pc:picChg>
      </pc:sldChg>
      <pc:sldChg chg="delSp delAnim">
        <pc:chgData name="Fatma Galal" userId="S::fatmagalal@midocean.edu.km::ecfeba38-e9e6-4cef-abc9-a918d6635765" providerId="AD" clId="Web-{705D2578-7554-5760-6906-00177E8DBC49}" dt="2025-02-21T17:39:53.004" v="39"/>
        <pc:sldMkLst>
          <pc:docMk/>
          <pc:sldMk cId="3279165994" sldId="610"/>
        </pc:sldMkLst>
        <pc:picChg chg="del">
          <ac:chgData name="Fatma Galal" userId="S::fatmagalal@midocean.edu.km::ecfeba38-e9e6-4cef-abc9-a918d6635765" providerId="AD" clId="Web-{705D2578-7554-5760-6906-00177E8DBC49}" dt="2025-02-21T17:39:53.004" v="39"/>
          <ac:picMkLst>
            <pc:docMk/>
            <pc:sldMk cId="3279165994" sldId="610"/>
            <ac:picMk id="6" creationId="{EC4BF875-AC2B-B5F4-2DDE-8780701FBE08}"/>
          </ac:picMkLst>
        </pc:picChg>
      </pc:sldChg>
      <pc:sldChg chg="delSp delAnim">
        <pc:chgData name="Fatma Galal" userId="S::fatmagalal@midocean.edu.km::ecfeba38-e9e6-4cef-abc9-a918d6635765" providerId="AD" clId="Web-{705D2578-7554-5760-6906-00177E8DBC49}" dt="2025-02-21T17:39:52.973" v="38"/>
        <pc:sldMkLst>
          <pc:docMk/>
          <pc:sldMk cId="3416602610" sldId="614"/>
        </pc:sldMkLst>
        <pc:picChg chg="del">
          <ac:chgData name="Fatma Galal" userId="S::fatmagalal@midocean.edu.km::ecfeba38-e9e6-4cef-abc9-a918d6635765" providerId="AD" clId="Web-{705D2578-7554-5760-6906-00177E8DBC49}" dt="2025-02-21T17:39:52.973" v="38"/>
          <ac:picMkLst>
            <pc:docMk/>
            <pc:sldMk cId="3416602610" sldId="614"/>
            <ac:picMk id="4" creationId="{DF05B679-D443-A90D-D52E-7612AA590C8C}"/>
          </ac:picMkLst>
        </pc:picChg>
      </pc:sldChg>
      <pc:sldChg chg="delSp delAnim">
        <pc:chgData name="Fatma Galal" userId="S::fatmagalal@midocean.edu.km::ecfeba38-e9e6-4cef-abc9-a918d6635765" providerId="AD" clId="Web-{705D2578-7554-5760-6906-00177E8DBC49}" dt="2025-02-21T17:39:27.893" v="19"/>
        <pc:sldMkLst>
          <pc:docMk/>
          <pc:sldMk cId="1869170757" sldId="619"/>
        </pc:sldMkLst>
        <pc:picChg chg="del">
          <ac:chgData name="Fatma Galal" userId="S::fatmagalal@midocean.edu.km::ecfeba38-e9e6-4cef-abc9-a918d6635765" providerId="AD" clId="Web-{705D2578-7554-5760-6906-00177E8DBC49}" dt="2025-02-21T17:39:27.893" v="19"/>
          <ac:picMkLst>
            <pc:docMk/>
            <pc:sldMk cId="1869170757" sldId="619"/>
            <ac:picMk id="5" creationId="{BEAE8B24-133B-2FC8-7A2F-11208A8F3FFD}"/>
          </ac:picMkLst>
        </pc:picChg>
      </pc:sldChg>
      <pc:sldChg chg="delSp delAnim">
        <pc:chgData name="Fatma Galal" userId="S::fatmagalal@midocean.edu.km::ecfeba38-e9e6-4cef-abc9-a918d6635765" providerId="AD" clId="Web-{705D2578-7554-5760-6906-00177E8DBC49}" dt="2025-02-21T17:34:11.120" v="4"/>
        <pc:sldMkLst>
          <pc:docMk/>
          <pc:sldMk cId="745119858" sldId="626"/>
        </pc:sldMkLst>
        <pc:picChg chg="del">
          <ac:chgData name="Fatma Galal" userId="S::fatmagalal@midocean.edu.km::ecfeba38-e9e6-4cef-abc9-a918d6635765" providerId="AD" clId="Web-{705D2578-7554-5760-6906-00177E8DBC49}" dt="2025-02-21T17:34:11.120" v="4"/>
          <ac:picMkLst>
            <pc:docMk/>
            <pc:sldMk cId="745119858" sldId="626"/>
            <ac:picMk id="5" creationId="{8C827FC7-4D5A-A1F6-2F45-984B63566B5D}"/>
          </ac:picMkLst>
        </pc:picChg>
      </pc:sldChg>
      <pc:sldChg chg="delSp delAnim">
        <pc:chgData name="Fatma Galal" userId="S::fatmagalal@midocean.edu.km::ecfeba38-e9e6-4cef-abc9-a918d6635765" providerId="AD" clId="Web-{705D2578-7554-5760-6906-00177E8DBC49}" dt="2025-02-21T17:37:39.010" v="6"/>
        <pc:sldMkLst>
          <pc:docMk/>
          <pc:sldMk cId="568729224" sldId="627"/>
        </pc:sldMkLst>
        <pc:picChg chg="del">
          <ac:chgData name="Fatma Galal" userId="S::fatmagalal@midocean.edu.km::ecfeba38-e9e6-4cef-abc9-a918d6635765" providerId="AD" clId="Web-{705D2578-7554-5760-6906-00177E8DBC49}" dt="2025-02-21T17:37:39.010" v="6"/>
          <ac:picMkLst>
            <pc:docMk/>
            <pc:sldMk cId="568729224" sldId="627"/>
            <ac:picMk id="5" creationId="{A6A0A92A-42D9-A89E-2DAF-2F5EE2769744}"/>
          </ac:picMkLst>
        </pc:picChg>
      </pc:sldChg>
      <pc:sldChg chg="delSp delAnim">
        <pc:chgData name="Fatma Galal" userId="S::fatmagalal@midocean.edu.km::ecfeba38-e9e6-4cef-abc9-a918d6635765" providerId="AD" clId="Web-{705D2578-7554-5760-6906-00177E8DBC49}" dt="2025-02-21T17:37:47.667" v="8"/>
        <pc:sldMkLst>
          <pc:docMk/>
          <pc:sldMk cId="3994947650" sldId="628"/>
        </pc:sldMkLst>
        <pc:picChg chg="del">
          <ac:chgData name="Fatma Galal" userId="S::fatmagalal@midocean.edu.km::ecfeba38-e9e6-4cef-abc9-a918d6635765" providerId="AD" clId="Web-{705D2578-7554-5760-6906-00177E8DBC49}" dt="2025-02-21T17:37:47.667" v="8"/>
          <ac:picMkLst>
            <pc:docMk/>
            <pc:sldMk cId="3994947650" sldId="628"/>
            <ac:picMk id="3" creationId="{B2FA492B-4BA1-9425-EECB-1E5708550B86}"/>
          </ac:picMkLst>
        </pc:picChg>
      </pc:sldChg>
      <pc:sldChg chg="delSp delAnim">
        <pc:chgData name="Fatma Galal" userId="S::fatmagalal@midocean.edu.km::ecfeba38-e9e6-4cef-abc9-a918d6635765" providerId="AD" clId="Web-{705D2578-7554-5760-6906-00177E8DBC49}" dt="2025-02-21T17:38:28.154" v="14"/>
        <pc:sldMkLst>
          <pc:docMk/>
          <pc:sldMk cId="4049297383" sldId="629"/>
        </pc:sldMkLst>
        <pc:picChg chg="del">
          <ac:chgData name="Fatma Galal" userId="S::fatmagalal@midocean.edu.km::ecfeba38-e9e6-4cef-abc9-a918d6635765" providerId="AD" clId="Web-{705D2578-7554-5760-6906-00177E8DBC49}" dt="2025-02-21T17:38:28.154" v="14"/>
          <ac:picMkLst>
            <pc:docMk/>
            <pc:sldMk cId="4049297383" sldId="629"/>
            <ac:picMk id="4" creationId="{69FA1E8E-682D-7C14-8B9F-31CF3C7CC594}"/>
          </ac:picMkLst>
        </pc:picChg>
      </pc:sldChg>
      <pc:sldChg chg="delSp delAnim">
        <pc:chgData name="Fatma Galal" userId="S::fatmagalal@midocean.edu.km::ecfeba38-e9e6-4cef-abc9-a918d6635765" providerId="AD" clId="Web-{705D2578-7554-5760-6906-00177E8DBC49}" dt="2025-02-21T17:38:28.404" v="16"/>
        <pc:sldMkLst>
          <pc:docMk/>
          <pc:sldMk cId="862265451" sldId="630"/>
        </pc:sldMkLst>
        <pc:picChg chg="del">
          <ac:chgData name="Fatma Galal" userId="S::fatmagalal@midocean.edu.km::ecfeba38-e9e6-4cef-abc9-a918d6635765" providerId="AD" clId="Web-{705D2578-7554-5760-6906-00177E8DBC49}" dt="2025-02-21T17:38:28.404" v="16"/>
          <ac:picMkLst>
            <pc:docMk/>
            <pc:sldMk cId="862265451" sldId="630"/>
            <ac:picMk id="4" creationId="{FB2ABD52-0318-254D-0D7A-17933CEDC43A}"/>
          </ac:picMkLst>
        </pc:picChg>
      </pc:sldChg>
      <pc:sldChg chg="delSp delAnim">
        <pc:chgData name="Fatma Galal" userId="S::fatmagalal@midocean.edu.km::ecfeba38-e9e6-4cef-abc9-a918d6635765" providerId="AD" clId="Web-{705D2578-7554-5760-6906-00177E8DBC49}" dt="2025-02-21T17:38:28.607" v="18"/>
        <pc:sldMkLst>
          <pc:docMk/>
          <pc:sldMk cId="728861194" sldId="631"/>
        </pc:sldMkLst>
        <pc:picChg chg="del">
          <ac:chgData name="Fatma Galal" userId="S::fatmagalal@midocean.edu.km::ecfeba38-e9e6-4cef-abc9-a918d6635765" providerId="AD" clId="Web-{705D2578-7554-5760-6906-00177E8DBC49}" dt="2025-02-21T17:38:28.607" v="18"/>
          <ac:picMkLst>
            <pc:docMk/>
            <pc:sldMk cId="728861194" sldId="631"/>
            <ac:picMk id="4" creationId="{417447DA-D130-EFE6-6C83-83934BD27CCF}"/>
          </ac:picMkLst>
        </pc:picChg>
      </pc:sldChg>
      <pc:sldChg chg="delSp delAnim">
        <pc:chgData name="Fatma Galal" userId="S::fatmagalal@midocean.edu.km::ecfeba38-e9e6-4cef-abc9-a918d6635765" providerId="AD" clId="Web-{705D2578-7554-5760-6906-00177E8DBC49}" dt="2025-02-21T17:39:28.706" v="27"/>
        <pc:sldMkLst>
          <pc:docMk/>
          <pc:sldMk cId="3310025424" sldId="633"/>
        </pc:sldMkLst>
        <pc:picChg chg="del">
          <ac:chgData name="Fatma Galal" userId="S::fatmagalal@midocean.edu.km::ecfeba38-e9e6-4cef-abc9-a918d6635765" providerId="AD" clId="Web-{705D2578-7554-5760-6906-00177E8DBC49}" dt="2025-02-21T17:39:28.706" v="27"/>
          <ac:picMkLst>
            <pc:docMk/>
            <pc:sldMk cId="3310025424" sldId="633"/>
            <ac:picMk id="3" creationId="{CAF23025-9440-42C4-0738-61B5FB70D5B4}"/>
          </ac:picMkLst>
        </pc:picChg>
      </pc:sldChg>
      <pc:sldChg chg="delSp delAnim">
        <pc:chgData name="Fatma Galal" userId="S::fatmagalal@midocean.edu.km::ecfeba38-e9e6-4cef-abc9-a918d6635765" providerId="AD" clId="Web-{705D2578-7554-5760-6906-00177E8DBC49}" dt="2025-02-21T17:38:00.871" v="9"/>
        <pc:sldMkLst>
          <pc:docMk/>
          <pc:sldMk cId="3810043818" sldId="634"/>
        </pc:sldMkLst>
        <pc:picChg chg="del">
          <ac:chgData name="Fatma Galal" userId="S::fatmagalal@midocean.edu.km::ecfeba38-e9e6-4cef-abc9-a918d6635765" providerId="AD" clId="Web-{705D2578-7554-5760-6906-00177E8DBC49}" dt="2025-02-21T17:38:00.871" v="9"/>
          <ac:picMkLst>
            <pc:docMk/>
            <pc:sldMk cId="3810043818" sldId="634"/>
            <ac:picMk id="3" creationId="{59AF9E7F-A967-E028-3E48-A88EFA978817}"/>
          </ac:picMkLst>
        </pc:picChg>
      </pc:sldChg>
      <pc:sldChg chg="delSp delAnim">
        <pc:chgData name="Fatma Galal" userId="S::fatmagalal@midocean.edu.km::ecfeba38-e9e6-4cef-abc9-a918d6635765" providerId="AD" clId="Web-{705D2578-7554-5760-6906-00177E8DBC49}" dt="2025-02-21T17:37:47.558" v="7"/>
        <pc:sldMkLst>
          <pc:docMk/>
          <pc:sldMk cId="3906390547" sldId="635"/>
        </pc:sldMkLst>
        <pc:picChg chg="del">
          <ac:chgData name="Fatma Galal" userId="S::fatmagalal@midocean.edu.km::ecfeba38-e9e6-4cef-abc9-a918d6635765" providerId="AD" clId="Web-{705D2578-7554-5760-6906-00177E8DBC49}" dt="2025-02-21T17:37:47.558" v="7"/>
          <ac:picMkLst>
            <pc:docMk/>
            <pc:sldMk cId="3906390547" sldId="635"/>
            <ac:picMk id="7" creationId="{3B3E1BC9-67EC-B12C-1F12-3A5ADED5DE2E}"/>
          </ac:picMkLst>
        </pc:picChg>
      </pc:sldChg>
      <pc:sldChg chg="delSp delAnim">
        <pc:chgData name="Fatma Galal" userId="S::fatmagalal@midocean.edu.km::ecfeba38-e9e6-4cef-abc9-a918d6635765" providerId="AD" clId="Web-{705D2578-7554-5760-6906-00177E8DBC49}" dt="2025-02-21T17:38:28.061" v="13"/>
        <pc:sldMkLst>
          <pc:docMk/>
          <pc:sldMk cId="3305284133" sldId="636"/>
        </pc:sldMkLst>
        <pc:picChg chg="del">
          <ac:chgData name="Fatma Galal" userId="S::fatmagalal@midocean.edu.km::ecfeba38-e9e6-4cef-abc9-a918d6635765" providerId="AD" clId="Web-{705D2578-7554-5760-6906-00177E8DBC49}" dt="2025-02-21T17:38:28.061" v="13"/>
          <ac:picMkLst>
            <pc:docMk/>
            <pc:sldMk cId="3305284133" sldId="636"/>
            <ac:picMk id="4" creationId="{F8084792-BD0D-F0C4-4708-A9B672D546DF}"/>
          </ac:picMkLst>
        </pc:picChg>
      </pc:sldChg>
      <pc:sldChg chg="delSp delAnim">
        <pc:chgData name="Fatma Galal" userId="S::fatmagalal@midocean.edu.km::ecfeba38-e9e6-4cef-abc9-a918d6635765" providerId="AD" clId="Web-{705D2578-7554-5760-6906-00177E8DBC49}" dt="2025-02-21T17:38:28.498" v="17"/>
        <pc:sldMkLst>
          <pc:docMk/>
          <pc:sldMk cId="3206981086" sldId="637"/>
        </pc:sldMkLst>
        <pc:picChg chg="del">
          <ac:chgData name="Fatma Galal" userId="S::fatmagalal@midocean.edu.km::ecfeba38-e9e6-4cef-abc9-a918d6635765" providerId="AD" clId="Web-{705D2578-7554-5760-6906-00177E8DBC49}" dt="2025-02-21T17:38:28.498" v="17"/>
          <ac:picMkLst>
            <pc:docMk/>
            <pc:sldMk cId="3206981086" sldId="637"/>
            <ac:picMk id="5" creationId="{69812EE9-0E2E-5198-5E06-67D8877C3DBB}"/>
          </ac:picMkLst>
        </pc:picChg>
      </pc:sldChg>
      <pc:sldChg chg="delSp delAnim">
        <pc:chgData name="Fatma Galal" userId="S::fatmagalal@midocean.edu.km::ecfeba38-e9e6-4cef-abc9-a918d6635765" providerId="AD" clId="Web-{705D2578-7554-5760-6906-00177E8DBC49}" dt="2025-02-21T17:39:28.581" v="26"/>
        <pc:sldMkLst>
          <pc:docMk/>
          <pc:sldMk cId="757412456" sldId="638"/>
        </pc:sldMkLst>
        <pc:picChg chg="del">
          <ac:chgData name="Fatma Galal" userId="S::fatmagalal@midocean.edu.km::ecfeba38-e9e6-4cef-abc9-a918d6635765" providerId="AD" clId="Web-{705D2578-7554-5760-6906-00177E8DBC49}" dt="2025-02-21T17:39:28.581" v="26"/>
          <ac:picMkLst>
            <pc:docMk/>
            <pc:sldMk cId="757412456" sldId="638"/>
            <ac:picMk id="3" creationId="{77AF413D-0E8B-F39A-9989-7346C820E93B}"/>
          </ac:picMkLst>
        </pc:picChg>
      </pc:sldChg>
      <pc:sldChg chg="delSp delAnim">
        <pc:chgData name="Fatma Galal" userId="S::fatmagalal@midocean.edu.km::ecfeba38-e9e6-4cef-abc9-a918d6635765" providerId="AD" clId="Web-{705D2578-7554-5760-6906-00177E8DBC49}" dt="2025-02-21T17:39:28.784" v="28"/>
        <pc:sldMkLst>
          <pc:docMk/>
          <pc:sldMk cId="2405654412" sldId="643"/>
        </pc:sldMkLst>
        <pc:picChg chg="del">
          <ac:chgData name="Fatma Galal" userId="S::fatmagalal@midocean.edu.km::ecfeba38-e9e6-4cef-abc9-a918d6635765" providerId="AD" clId="Web-{705D2578-7554-5760-6906-00177E8DBC49}" dt="2025-02-21T17:39:28.784" v="28"/>
          <ac:picMkLst>
            <pc:docMk/>
            <pc:sldMk cId="2405654412" sldId="643"/>
            <ac:picMk id="6" creationId="{DDBE0542-A516-E5F3-A6AF-6A7EA98D9506}"/>
          </ac:picMkLst>
        </pc:picChg>
      </pc:sldChg>
      <pc:sldChg chg="delSp delAnim">
        <pc:chgData name="Fatma Galal" userId="S::fatmagalal@midocean.edu.km::ecfeba38-e9e6-4cef-abc9-a918d6635765" providerId="AD" clId="Web-{705D2578-7554-5760-6906-00177E8DBC49}" dt="2025-02-21T17:39:53.270" v="42"/>
        <pc:sldMkLst>
          <pc:docMk/>
          <pc:sldMk cId="558612456" sldId="647"/>
        </pc:sldMkLst>
        <pc:picChg chg="del">
          <ac:chgData name="Fatma Galal" userId="S::fatmagalal@midocean.edu.km::ecfeba38-e9e6-4cef-abc9-a918d6635765" providerId="AD" clId="Web-{705D2578-7554-5760-6906-00177E8DBC49}" dt="2025-02-21T17:39:53.270" v="42"/>
          <ac:picMkLst>
            <pc:docMk/>
            <pc:sldMk cId="558612456" sldId="647"/>
            <ac:picMk id="4" creationId="{9C0DDF89-4749-B61B-6D66-C94313CF198B}"/>
          </ac:picMkLst>
        </pc:picChg>
      </pc:sldChg>
      <pc:sldChg chg="delSp delAnim">
        <pc:chgData name="Fatma Galal" userId="S::fatmagalal@midocean.edu.km::ecfeba38-e9e6-4cef-abc9-a918d6635765" providerId="AD" clId="Web-{705D2578-7554-5760-6906-00177E8DBC49}" dt="2025-02-21T17:38:01.012" v="11"/>
        <pc:sldMkLst>
          <pc:docMk/>
          <pc:sldMk cId="2689216974" sldId="650"/>
        </pc:sldMkLst>
        <pc:picChg chg="del">
          <ac:chgData name="Fatma Galal" userId="S::fatmagalal@midocean.edu.km::ecfeba38-e9e6-4cef-abc9-a918d6635765" providerId="AD" clId="Web-{705D2578-7554-5760-6906-00177E8DBC49}" dt="2025-02-21T17:38:01.012" v="11"/>
          <ac:picMkLst>
            <pc:docMk/>
            <pc:sldMk cId="2689216974" sldId="650"/>
            <ac:picMk id="4" creationId="{ACBB51D8-F34C-6A6E-E4B1-3AFF2E381D6B}"/>
          </ac:picMkLst>
        </pc:picChg>
      </pc:sldChg>
      <pc:sldChg chg="delSp delAnim">
        <pc:chgData name="Fatma Galal" userId="S::fatmagalal@midocean.edu.km::ecfeba38-e9e6-4cef-abc9-a918d6635765" providerId="AD" clId="Web-{705D2578-7554-5760-6906-00177E8DBC49}" dt="2025-02-21T17:38:28.232" v="15"/>
        <pc:sldMkLst>
          <pc:docMk/>
          <pc:sldMk cId="4035031023" sldId="651"/>
        </pc:sldMkLst>
        <pc:picChg chg="del">
          <ac:chgData name="Fatma Galal" userId="S::fatmagalal@midocean.edu.km::ecfeba38-e9e6-4cef-abc9-a918d6635765" providerId="AD" clId="Web-{705D2578-7554-5760-6906-00177E8DBC49}" dt="2025-02-21T17:38:28.232" v="15"/>
          <ac:picMkLst>
            <pc:docMk/>
            <pc:sldMk cId="4035031023" sldId="651"/>
            <ac:picMk id="4" creationId="{01198A95-2080-335E-2B08-922B0730ED62}"/>
          </ac:picMkLst>
        </pc:picChg>
      </pc:sldChg>
      <pc:sldChg chg="delSp delAnim">
        <pc:chgData name="Fatma Galal" userId="S::fatmagalal@midocean.edu.km::ecfeba38-e9e6-4cef-abc9-a918d6635765" providerId="AD" clId="Web-{705D2578-7554-5760-6906-00177E8DBC49}" dt="2025-02-21T17:39:38.660" v="35"/>
        <pc:sldMkLst>
          <pc:docMk/>
          <pc:sldMk cId="899512547" sldId="652"/>
        </pc:sldMkLst>
        <pc:picChg chg="del">
          <ac:chgData name="Fatma Galal" userId="S::fatmagalal@midocean.edu.km::ecfeba38-e9e6-4cef-abc9-a918d6635765" providerId="AD" clId="Web-{705D2578-7554-5760-6906-00177E8DBC49}" dt="2025-02-21T17:39:38.660" v="35"/>
          <ac:picMkLst>
            <pc:docMk/>
            <pc:sldMk cId="899512547" sldId="652"/>
            <ac:picMk id="3" creationId="{2AC5D82B-4087-5C51-A303-A5B8771D963C}"/>
          </ac:picMkLst>
        </pc:picChg>
      </pc:sldChg>
      <pc:sldChg chg="delSp delAnim">
        <pc:chgData name="Fatma Galal" userId="S::fatmagalal@midocean.edu.km::ecfeba38-e9e6-4cef-abc9-a918d6635765" providerId="AD" clId="Web-{705D2578-7554-5760-6906-00177E8DBC49}" dt="2025-02-21T17:39:28.940" v="29"/>
        <pc:sldMkLst>
          <pc:docMk/>
          <pc:sldMk cId="1589210708" sldId="653"/>
        </pc:sldMkLst>
        <pc:picChg chg="del">
          <ac:chgData name="Fatma Galal" userId="S::fatmagalal@midocean.edu.km::ecfeba38-e9e6-4cef-abc9-a918d6635765" providerId="AD" clId="Web-{705D2578-7554-5760-6906-00177E8DBC49}" dt="2025-02-21T17:39:28.940" v="29"/>
          <ac:picMkLst>
            <pc:docMk/>
            <pc:sldMk cId="1589210708" sldId="653"/>
            <ac:picMk id="4" creationId="{A8AB02E5-BFA4-D853-75AF-3E32982C0142}"/>
          </ac:picMkLst>
        </pc:picChg>
      </pc:sldChg>
    </pc:docChg>
  </pc:docChgLst>
  <pc:docChgLst>
    <pc:chgData clId="Web-{705D2578-7554-5760-6906-00177E8DBC49}"/>
    <pc:docChg chg="modSld">
      <pc:chgData name="" userId="" providerId="" clId="Web-{705D2578-7554-5760-6906-00177E8DBC49}" dt="2025-02-21T17:32:37.781" v="0"/>
      <pc:docMkLst>
        <pc:docMk/>
      </pc:docMkLst>
      <pc:sldChg chg="delSp delAnim">
        <pc:chgData name="" userId="" providerId="" clId="Web-{705D2578-7554-5760-6906-00177E8DBC49}" dt="2025-02-21T17:32:37.781" v="0"/>
        <pc:sldMkLst>
          <pc:docMk/>
          <pc:sldMk cId="0" sldId="504"/>
        </pc:sldMkLst>
        <pc:picChg chg="del">
          <ac:chgData name="" userId="" providerId="" clId="Web-{705D2578-7554-5760-6906-00177E8DBC49}" dt="2025-02-21T17:32:37.781" v="0"/>
          <ac:picMkLst>
            <pc:docMk/>
            <pc:sldMk cId="0" sldId="504"/>
            <ac:picMk id="5" creationId="{1CD8E266-2F53-47C7-4B85-7F4EC6D9053C}"/>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ar-EG" b="0" i="0" baseline="0" dirty="0"/>
            <a:t>أولا: </a:t>
          </a:r>
          <a:r>
            <a:rPr lang="fa-IR" b="0" i="0" baseline="0" dirty="0"/>
            <a:t>حرية النشر، وحدودها.</a:t>
          </a:r>
          <a:endParaRPr lang="en-US" b="0" i="0" baseline="0" dirty="0"/>
        </a:p>
        <a:p>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ar-EG" b="0" i="0" baseline="0" dirty="0"/>
            <a:t>ثانيا: </a:t>
          </a:r>
          <a:r>
            <a:rPr lang="fa-IR" b="0" i="0" baseline="0" dirty="0"/>
            <a:t>عدم الإجبار عن الكشف عن مصادره.</a:t>
          </a:r>
          <a:endParaRPr lang="en-US" b="0" i="0" baseline="0" dirty="0"/>
        </a:p>
        <a:p>
          <a:endParaRPr lang="en-US"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ar-EG" b="0" i="0" baseline="0" dirty="0"/>
            <a:t>ثالثا: </a:t>
          </a:r>
          <a:r>
            <a:rPr lang="fa-IR" b="0" i="0" baseline="0" dirty="0"/>
            <a:t>تقييد مساءلة الإعلامي عن رأيه.</a:t>
          </a:r>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6B1C5E0F-D221-41CB-929B-9AD0579CFC68}">
      <dgm:prSet/>
      <dgm:spPr/>
      <dgm:t>
        <a:bodyPr/>
        <a:lstStyle/>
        <a:p>
          <a:r>
            <a:rPr lang="ar-EG" b="0" i="0" baseline="0" dirty="0"/>
            <a:t>رابعا: </a:t>
          </a:r>
          <a:r>
            <a:rPr lang="fa-IR" b="0" i="0" baseline="0" dirty="0"/>
            <a:t>ضمانات التفتيش و المصادرة.</a:t>
          </a:r>
          <a:endParaRPr lang="en-US" b="0" i="0" baseline="0" dirty="0"/>
        </a:p>
        <a:p>
          <a:endParaRPr lang="en-US" dirty="0"/>
        </a:p>
      </dgm:t>
    </dgm:pt>
    <dgm:pt modelId="{80DFB638-2DBE-4623-A567-7A241ECAFB38}" type="parTrans" cxnId="{5F741E05-2434-4158-AD48-A3081FB17802}">
      <dgm:prSet/>
      <dgm:spPr/>
      <dgm:t>
        <a:bodyPr/>
        <a:lstStyle/>
        <a:p>
          <a:endParaRPr lang="en-US"/>
        </a:p>
      </dgm:t>
    </dgm:pt>
    <dgm:pt modelId="{61B4EB54-49B6-499B-8E07-266DDDD59A08}" type="sibTrans" cxnId="{5F741E05-2434-4158-AD48-A3081FB17802}">
      <dgm:prSet/>
      <dgm:spPr/>
      <dgm:t>
        <a:bodyPr/>
        <a:lstStyle/>
        <a:p>
          <a:endParaRPr lang="en-US"/>
        </a:p>
      </dgm:t>
    </dgm:pt>
    <dgm:pt modelId="{3B2B648C-77E2-4437-84F1-B65F80BA3C14}">
      <dgm:prSet/>
      <dgm:spPr/>
      <dgm:t>
        <a:bodyPr/>
        <a:lstStyle/>
        <a:p>
          <a:r>
            <a:rPr lang="ar-EG" b="0" i="0" baseline="0" dirty="0"/>
            <a:t>خامسا: </a:t>
          </a:r>
          <a:r>
            <a:rPr lang="fa-IR" b="0" i="0" baseline="0" dirty="0"/>
            <a:t>اتاحة المعلومات، وغيرها من الحقوق.</a:t>
          </a:r>
          <a:endParaRPr lang="en-US" b="0" i="0" baseline="0" dirty="0"/>
        </a:p>
        <a:p>
          <a:endParaRPr lang="en-US" dirty="0"/>
        </a:p>
      </dgm:t>
    </dgm:pt>
    <dgm:pt modelId="{E1BFAC33-5F01-4675-BE53-3218F88F65D4}" type="parTrans" cxnId="{95A5083F-A6A9-4F94-9AD4-7E5ED5771141}">
      <dgm:prSet/>
      <dgm:spPr/>
      <dgm:t>
        <a:bodyPr/>
        <a:lstStyle/>
        <a:p>
          <a:endParaRPr lang="en-US"/>
        </a:p>
      </dgm:t>
    </dgm:pt>
    <dgm:pt modelId="{83B2FAC2-1C04-4A2F-A4E7-430C3B824E7E}" type="sibTrans" cxnId="{95A5083F-A6A9-4F94-9AD4-7E5ED5771141}">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AE71B34-2CC1-4A24-8BC5-0D05F6649ADB}" type="pres">
      <dgm:prSet presAssocID="{3B2B648C-77E2-4437-84F1-B65F80BA3C14}" presName="Accent5" presStyleCnt="0"/>
      <dgm:spPr/>
    </dgm:pt>
    <dgm:pt modelId="{DAA6AB69-A790-4C15-A47E-651C7D3AAF51}" type="pres">
      <dgm:prSet presAssocID="{3B2B648C-77E2-4437-84F1-B65F80BA3C14}" presName="Accent" presStyleLbl="node1" presStyleIdx="0" presStyleCnt="10"/>
      <dgm:spPr/>
    </dgm:pt>
    <dgm:pt modelId="{10378A49-9F27-4280-B41D-07A3A5CEBEE5}" type="pres">
      <dgm:prSet presAssocID="{3B2B648C-77E2-4437-84F1-B65F80BA3C14}" presName="ParentBackground5" presStyleCnt="0"/>
      <dgm:spPr/>
    </dgm:pt>
    <dgm:pt modelId="{DBC19C5F-F865-493E-BA8B-AA730A933446}" type="pres">
      <dgm:prSet presAssocID="{3B2B648C-77E2-4437-84F1-B65F80BA3C14}" presName="ParentBackground" presStyleLbl="node1" presStyleIdx="1" presStyleCnt="10"/>
      <dgm:spPr/>
    </dgm:pt>
    <dgm:pt modelId="{B865B823-067A-441E-B062-E6A181088075}" type="pres">
      <dgm:prSet presAssocID="{3B2B648C-77E2-4437-84F1-B65F80BA3C14}" presName="Parent5" presStyleLbl="fgAcc0" presStyleIdx="0" presStyleCnt="0">
        <dgm:presLayoutVars>
          <dgm:chMax val="1"/>
          <dgm:chPref val="1"/>
          <dgm:bulletEnabled val="1"/>
        </dgm:presLayoutVars>
      </dgm:prSet>
      <dgm:spPr/>
    </dgm:pt>
    <dgm:pt modelId="{7CC9A36A-ED0F-4AB5-8D8C-B104BD84DB25}" type="pres">
      <dgm:prSet presAssocID="{6B1C5E0F-D221-41CB-929B-9AD0579CFC68}" presName="Accent4" presStyleCnt="0"/>
      <dgm:spPr/>
    </dgm:pt>
    <dgm:pt modelId="{B4687ADB-C88F-41AA-84C2-429C8F9BDF2A}" type="pres">
      <dgm:prSet presAssocID="{6B1C5E0F-D221-41CB-929B-9AD0579CFC68}" presName="Accent" presStyleLbl="node1" presStyleIdx="2" presStyleCnt="10"/>
      <dgm:spPr/>
    </dgm:pt>
    <dgm:pt modelId="{92F01233-660A-4CD4-8240-731807397C5C}" type="pres">
      <dgm:prSet presAssocID="{6B1C5E0F-D221-41CB-929B-9AD0579CFC68}" presName="ParentBackground4" presStyleCnt="0"/>
      <dgm:spPr/>
    </dgm:pt>
    <dgm:pt modelId="{BF521AC8-3446-4F86-9D85-64C4667391D1}" type="pres">
      <dgm:prSet presAssocID="{6B1C5E0F-D221-41CB-929B-9AD0579CFC68}" presName="ParentBackground" presStyleLbl="node1" presStyleIdx="3" presStyleCnt="10"/>
      <dgm:spPr/>
    </dgm:pt>
    <dgm:pt modelId="{A4BEE4C5-89B7-401A-80F4-64F5289520DF}" type="pres">
      <dgm:prSet presAssocID="{6B1C5E0F-D221-41CB-929B-9AD0579CFC68}"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4" presStyleCnt="10"/>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5" presStyleCnt="10"/>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6" presStyleCnt="10"/>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7" presStyleCnt="10"/>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8" presStyleCnt="10"/>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9" presStyleCnt="10"/>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5F741E05-2434-4158-AD48-A3081FB17802}" srcId="{5AF636C8-C971-48AC-ABFA-CAFE11F9DE92}" destId="{6B1C5E0F-D221-41CB-929B-9AD0579CFC68}" srcOrd="3" destOrd="0" parTransId="{80DFB638-2DBE-4623-A567-7A241ECAFB38}" sibTransId="{61B4EB54-49B6-499B-8E07-266DDDD59A08}"/>
    <dgm:cxn modelId="{6452A40D-D029-48BB-BAE1-6D94708E795E}" type="presOf" srcId="{6B1C5E0F-D221-41CB-929B-9AD0579CFC68}" destId="{A4BEE4C5-89B7-401A-80F4-64F5289520DF}" srcOrd="1" destOrd="0" presId="urn:microsoft.com/office/officeart/2018/layout/CircleProcess"/>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DB4E8421-BDC3-4077-A0BA-4A71E05EB2B8}" type="presOf" srcId="{3B2B648C-77E2-4437-84F1-B65F80BA3C14}" destId="{B865B823-067A-441E-B062-E6A181088075}" srcOrd="1" destOrd="0" presId="urn:microsoft.com/office/officeart/2018/layout/CircleProcess"/>
    <dgm:cxn modelId="{AB4ED528-E4A7-47A3-841F-8CA0786E2C82}" type="presOf" srcId="{6B1C5E0F-D221-41CB-929B-9AD0579CFC68}" destId="{BF521AC8-3446-4F86-9D85-64C4667391D1}" srcOrd="0" destOrd="0" presId="urn:microsoft.com/office/officeart/2018/layout/CircleProcess"/>
    <dgm:cxn modelId="{95A5083F-A6A9-4F94-9AD4-7E5ED5771141}" srcId="{5AF636C8-C971-48AC-ABFA-CAFE11F9DE92}" destId="{3B2B648C-77E2-4437-84F1-B65F80BA3C14}" srcOrd="4" destOrd="0" parTransId="{E1BFAC33-5F01-4675-BE53-3218F88F65D4}" sibTransId="{83B2FAC2-1C04-4A2F-A4E7-430C3B824E7E}"/>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3DCEDAA7-9363-4439-B7EA-21DFCDEBFC89}" type="presOf" srcId="{3B2B648C-77E2-4437-84F1-B65F80BA3C14}" destId="{DBC19C5F-F865-493E-BA8B-AA730A933446}"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0D1FCDA4-F346-48A8-B4C3-D840F0795143}" type="presParOf" srcId="{AAC8FEB1-DB20-4CF7-8F96-D411D838B551}" destId="{8AE71B34-2CC1-4A24-8BC5-0D05F6649ADB}" srcOrd="0" destOrd="0" presId="urn:microsoft.com/office/officeart/2018/layout/CircleProcess"/>
    <dgm:cxn modelId="{A532C46D-56FC-42A8-9F1E-A2487BADC274}" type="presParOf" srcId="{8AE71B34-2CC1-4A24-8BC5-0D05F6649ADB}" destId="{DAA6AB69-A790-4C15-A47E-651C7D3AAF51}" srcOrd="0" destOrd="0" presId="urn:microsoft.com/office/officeart/2018/layout/CircleProcess"/>
    <dgm:cxn modelId="{7AAA9DBB-716B-40A0-B910-45F3A414473F}" type="presParOf" srcId="{AAC8FEB1-DB20-4CF7-8F96-D411D838B551}" destId="{10378A49-9F27-4280-B41D-07A3A5CEBEE5}" srcOrd="1" destOrd="0" presId="urn:microsoft.com/office/officeart/2018/layout/CircleProcess"/>
    <dgm:cxn modelId="{8F77CB8C-CF4A-411D-B668-05F878896381}" type="presParOf" srcId="{10378A49-9F27-4280-B41D-07A3A5CEBEE5}" destId="{DBC19C5F-F865-493E-BA8B-AA730A933446}" srcOrd="0" destOrd="0" presId="urn:microsoft.com/office/officeart/2018/layout/CircleProcess"/>
    <dgm:cxn modelId="{94DA3BE5-BBDB-44F1-AE3A-9ADDFDE3C3C1}" type="presParOf" srcId="{AAC8FEB1-DB20-4CF7-8F96-D411D838B551}" destId="{B865B823-067A-441E-B062-E6A181088075}" srcOrd="2" destOrd="0" presId="urn:microsoft.com/office/officeart/2018/layout/CircleProcess"/>
    <dgm:cxn modelId="{CA6F41C2-AC4E-4405-97C2-5D0EF646F493}" type="presParOf" srcId="{AAC8FEB1-DB20-4CF7-8F96-D411D838B551}" destId="{7CC9A36A-ED0F-4AB5-8D8C-B104BD84DB25}" srcOrd="3" destOrd="0" presId="urn:microsoft.com/office/officeart/2018/layout/CircleProcess"/>
    <dgm:cxn modelId="{767CDD9C-B756-4620-AD61-93E7891D4A5E}" type="presParOf" srcId="{7CC9A36A-ED0F-4AB5-8D8C-B104BD84DB25}" destId="{B4687ADB-C88F-41AA-84C2-429C8F9BDF2A}" srcOrd="0" destOrd="0" presId="urn:microsoft.com/office/officeart/2018/layout/CircleProcess"/>
    <dgm:cxn modelId="{1A70E4A3-D082-487B-AB15-8E2663173B5F}" type="presParOf" srcId="{AAC8FEB1-DB20-4CF7-8F96-D411D838B551}" destId="{92F01233-660A-4CD4-8240-731807397C5C}" srcOrd="4" destOrd="0" presId="urn:microsoft.com/office/officeart/2018/layout/CircleProcess"/>
    <dgm:cxn modelId="{4CDAD2CA-43C4-4559-AD3E-FF0D9B6AB8EB}" type="presParOf" srcId="{92F01233-660A-4CD4-8240-731807397C5C}" destId="{BF521AC8-3446-4F86-9D85-64C4667391D1}" srcOrd="0" destOrd="0" presId="urn:microsoft.com/office/officeart/2018/layout/CircleProcess"/>
    <dgm:cxn modelId="{1C5343B9-40E7-418E-9D9F-A87D54179071}" type="presParOf" srcId="{AAC8FEB1-DB20-4CF7-8F96-D411D838B551}" destId="{A4BEE4C5-89B7-401A-80F4-64F5289520DF}" srcOrd="5" destOrd="0" presId="urn:microsoft.com/office/officeart/2018/layout/CircleProcess"/>
    <dgm:cxn modelId="{9DB6F70E-1EDD-4259-82C5-CE5E674F47A9}" type="presParOf" srcId="{AAC8FEB1-DB20-4CF7-8F96-D411D838B551}" destId="{8D964CFD-DD1D-4B29-8245-7B0BB5B3C4C7}" srcOrd="6"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7"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8" destOrd="0" presId="urn:microsoft.com/office/officeart/2018/layout/CircleProcess"/>
    <dgm:cxn modelId="{09A9B2E4-3C12-48A4-A5CC-F951112E1AEA}" type="presParOf" srcId="{AAC8FEB1-DB20-4CF7-8F96-D411D838B551}" destId="{ED87A76E-AE5B-405F-986F-C2578B180FAA}" srcOrd="9"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10"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11" destOrd="0" presId="urn:microsoft.com/office/officeart/2018/layout/CircleProcess"/>
    <dgm:cxn modelId="{095D2E6F-EF96-4176-B2C2-E3D6A64F06E1}" type="presParOf" srcId="{AAC8FEB1-DB20-4CF7-8F96-D411D838B551}" destId="{52829DDB-75B4-4C3D-9681-452FD57F2AB6}" srcOrd="12"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3"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4"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3CAEF-F028-4599-9955-6B12859CFBEA}"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1E8E85D3-8322-4060-88F6-B7A042A486AF}">
      <dgm:prSet phldrT="[Text]" custT="1"/>
      <dgm:spPr/>
      <dgm:t>
        <a:bodyPr/>
        <a:lstStyle/>
        <a:p>
          <a:r>
            <a:rPr lang="ar-EG" sz="2400" dirty="0">
              <a:latin typeface="Alexandria" pitchFamily="2" charset="-78"/>
              <a:cs typeface="Alexandria" pitchFamily="2" charset="-78"/>
            </a:rPr>
            <a:t>1- الحق في حرية التعبير بين الضمان والتقييد</a:t>
          </a:r>
          <a:endParaRPr lang="en-US" sz="2400" dirty="0">
            <a:latin typeface="Alexandria" pitchFamily="2" charset="-78"/>
            <a:cs typeface="Alexandria" pitchFamily="2" charset="-78"/>
          </a:endParaRPr>
        </a:p>
      </dgm:t>
    </dgm:pt>
    <dgm:pt modelId="{40D8A556-05FB-43ED-BDA4-3EF5701A524C}" type="parTrans" cxnId="{CAA56EF0-5505-405D-B73B-DEF4CF4494ED}">
      <dgm:prSet/>
      <dgm:spPr/>
      <dgm:t>
        <a:bodyPr/>
        <a:lstStyle/>
        <a:p>
          <a:endParaRPr lang="en-US"/>
        </a:p>
      </dgm:t>
    </dgm:pt>
    <dgm:pt modelId="{1D01F84C-2F26-410D-B986-C1D6625FDA55}" type="sibTrans" cxnId="{CAA56EF0-5505-405D-B73B-DEF4CF4494ED}">
      <dgm:prSet/>
      <dgm:spPr/>
      <dgm:t>
        <a:bodyPr/>
        <a:lstStyle/>
        <a:p>
          <a:endParaRPr lang="en-US"/>
        </a:p>
      </dgm:t>
    </dgm:pt>
    <dgm:pt modelId="{9E4ED684-D82A-4828-8C8A-FD1F5CCBF072}">
      <dgm:prSet custT="1"/>
      <dgm:spPr/>
      <dgm:t>
        <a:bodyPr/>
        <a:lstStyle/>
        <a:p>
          <a:pPr algn="just" rtl="1">
            <a:lnSpc>
              <a:spcPct val="150000"/>
            </a:lnSpc>
          </a:pPr>
          <a:r>
            <a:rPr lang="ar-EG" sz="1800" b="0" kern="1200" dirty="0">
              <a:solidFill>
                <a:prstClr val="black"/>
              </a:solidFill>
              <a:latin typeface="Alexandria" pitchFamily="2" charset="-78"/>
              <a:ea typeface="+mn-ea"/>
              <a:cs typeface="Alexandria" pitchFamily="2" charset="-78"/>
            </a:rPr>
            <a:t>سبق ان اوضحنا أن </a:t>
          </a:r>
          <a:r>
            <a:rPr lang="ar-EG" sz="1800" b="0" kern="1200" dirty="0">
              <a:solidFill>
                <a:srgbClr val="FF0000"/>
              </a:solidFill>
              <a:latin typeface="Alexandria" pitchFamily="2" charset="-78"/>
              <a:ea typeface="+mn-ea"/>
              <a:cs typeface="Alexandria" pitchFamily="2" charset="-78"/>
            </a:rPr>
            <a:t>الحق في حرية التعبير قد تم النص عليه </a:t>
          </a:r>
          <a:r>
            <a:rPr lang="ar-EG" sz="1800" b="0" kern="1200" dirty="0">
              <a:solidFill>
                <a:prstClr val="black"/>
              </a:solidFill>
              <a:latin typeface="Alexandria" pitchFamily="2" charset="-78"/>
              <a:ea typeface="+mn-ea"/>
              <a:cs typeface="Alexandria" pitchFamily="2" charset="-78"/>
            </a:rPr>
            <a:t>في جميع اتفاقيات و معاهدات حقوق الانسان كما تنص عليه مختلف الدساتير و القوانين الوطنية في دول العالم.</a:t>
          </a:r>
        </a:p>
      </dgm:t>
    </dgm:pt>
    <dgm:pt modelId="{22B142E9-DA83-4922-A8D0-439497BE0925}" type="sibTrans" cxnId="{349A878D-9ABB-451B-B0BA-AF378D53DBDE}">
      <dgm:prSet/>
      <dgm:spPr/>
      <dgm:t>
        <a:bodyPr/>
        <a:lstStyle/>
        <a:p>
          <a:endParaRPr lang="en-US"/>
        </a:p>
      </dgm:t>
    </dgm:pt>
    <dgm:pt modelId="{D8E6419C-575E-4E2F-B1C4-85EBE25798D1}" type="parTrans" cxnId="{349A878D-9ABB-451B-B0BA-AF378D53DBDE}">
      <dgm:prSet/>
      <dgm:spPr/>
      <dgm:t>
        <a:bodyPr/>
        <a:lstStyle/>
        <a:p>
          <a:endParaRPr lang="en-US"/>
        </a:p>
      </dgm:t>
    </dgm:pt>
    <dgm:pt modelId="{BC80FDA1-E65F-4C31-875E-56D3B1FA2A98}">
      <dgm:prSet custT="1"/>
      <dgm:spPr/>
      <dgm:t>
        <a:bodyPr/>
        <a:lstStyle/>
        <a:p>
          <a:pPr algn="just" rtl="1">
            <a:lnSpc>
              <a:spcPct val="150000"/>
            </a:lnSpc>
          </a:pPr>
          <a:r>
            <a:rPr lang="ar-EG" sz="1800" dirty="0">
              <a:latin typeface="Alexandria" pitchFamily="2" charset="-78"/>
              <a:cs typeface="Alexandria" pitchFamily="2" charset="-78"/>
            </a:rPr>
            <a:t>إلا أن</a:t>
          </a:r>
          <a:r>
            <a:rPr lang="fa-IR" sz="1800" dirty="0">
              <a:latin typeface="Alexandria" pitchFamily="2" charset="-78"/>
              <a:cs typeface="Alexandria" pitchFamily="2" charset="-78"/>
            </a:rPr>
            <a:t> التعبير عن الراي</a:t>
          </a:r>
          <a:r>
            <a:rPr lang="ar-EG" sz="1800" dirty="0">
              <a:latin typeface="Alexandria" pitchFamily="2" charset="-78"/>
              <a:cs typeface="Alexandria" pitchFamily="2" charset="-78"/>
            </a:rPr>
            <a:t> كأحد حقوق الانسان الفردية</a:t>
          </a:r>
          <a:r>
            <a:rPr lang="fa-IR" sz="1800" dirty="0">
              <a:latin typeface="Alexandria" pitchFamily="2" charset="-78"/>
              <a:cs typeface="Alexandria" pitchFamily="2" charset="-78"/>
            </a:rPr>
            <a:t> </a:t>
          </a:r>
          <a:r>
            <a:rPr lang="ar-EG" sz="1800" dirty="0">
              <a:latin typeface="Alexandria" pitchFamily="2" charset="-78"/>
              <a:cs typeface="Alexandria" pitchFamily="2" charset="-78"/>
            </a:rPr>
            <a:t>ليس حقا مطلقا بل هو </a:t>
          </a:r>
          <a:r>
            <a:rPr lang="ar-EG" sz="1800" dirty="0">
              <a:solidFill>
                <a:srgbClr val="FF0000"/>
              </a:solidFill>
              <a:latin typeface="Alexandria" pitchFamily="2" charset="-78"/>
              <a:cs typeface="Alexandria" pitchFamily="2" charset="-78"/>
            </a:rPr>
            <a:t>حق مقيد بالعديد من القيود </a:t>
          </a:r>
          <a:r>
            <a:rPr lang="ar-EG" sz="1800" dirty="0">
              <a:latin typeface="Alexandria" pitchFamily="2" charset="-78"/>
              <a:cs typeface="Alexandria" pitchFamily="2" charset="-78"/>
            </a:rPr>
            <a:t>التي أوردتها الاتفاقيات و القوانين ذاتها التي نصت علي هذا الحق. </a:t>
          </a:r>
        </a:p>
        <a:p>
          <a:pPr algn="just" rtl="1">
            <a:lnSpc>
              <a:spcPct val="150000"/>
            </a:lnSpc>
          </a:pPr>
          <a:r>
            <a:rPr lang="ar-EG" sz="1800" dirty="0">
              <a:latin typeface="Alexandria" pitchFamily="2" charset="-78"/>
              <a:cs typeface="Alexandria" pitchFamily="2" charset="-78"/>
            </a:rPr>
            <a:t>فحق الفرد في ممارسة حرية التعبير مقيد </a:t>
          </a:r>
          <a:r>
            <a:rPr lang="ar-EG" sz="1800" dirty="0">
              <a:solidFill>
                <a:srgbClr val="FF0000"/>
              </a:solidFill>
              <a:latin typeface="Alexandria" pitchFamily="2" charset="-78"/>
              <a:cs typeface="Alexandria" pitchFamily="2" charset="-78"/>
            </a:rPr>
            <a:t>بألا ينتهك بندين أساسيين:</a:t>
          </a:r>
        </a:p>
        <a:p>
          <a:pPr algn="just" rtl="1">
            <a:lnSpc>
              <a:spcPct val="150000"/>
            </a:lnSpc>
          </a:pPr>
          <a:r>
            <a:rPr lang="fa-IR" sz="1800" dirty="0">
              <a:latin typeface="Alexandria" pitchFamily="2" charset="-78"/>
              <a:cs typeface="Alexandria" pitchFamily="2" charset="-78"/>
            </a:rPr>
            <a:t>(أ)  </a:t>
          </a:r>
          <a:r>
            <a:rPr lang="fa-IR" sz="1800" u="sng" dirty="0">
              <a:latin typeface="Alexandria" pitchFamily="2" charset="-78"/>
              <a:cs typeface="Alexandria" pitchFamily="2" charset="-78"/>
            </a:rPr>
            <a:t>حقوق الآخرين أو سمعتهم</a:t>
          </a:r>
          <a:endParaRPr lang="ar-EG" sz="1800" u="sng" dirty="0">
            <a:latin typeface="Alexandria" pitchFamily="2" charset="-78"/>
            <a:cs typeface="Alexandria" pitchFamily="2" charset="-78"/>
          </a:endParaRPr>
        </a:p>
        <a:p>
          <a:pPr algn="just" rtl="1">
            <a:lnSpc>
              <a:spcPct val="150000"/>
            </a:lnSpc>
          </a:pPr>
          <a:r>
            <a:rPr lang="fa-IR" sz="1800" dirty="0">
              <a:latin typeface="Alexandria" pitchFamily="2" charset="-78"/>
              <a:cs typeface="Alexandria" pitchFamily="2" charset="-78"/>
            </a:rPr>
            <a:t> (ب)</a:t>
          </a:r>
          <a:r>
            <a:rPr lang="ar-EG" sz="1800" dirty="0">
              <a:latin typeface="Alexandria" pitchFamily="2" charset="-78"/>
              <a:cs typeface="Alexandria" pitchFamily="2" charset="-78"/>
            </a:rPr>
            <a:t> </a:t>
          </a:r>
          <a:r>
            <a:rPr lang="fa-IR" sz="1800" u="sng" dirty="0">
              <a:latin typeface="Alexandria" pitchFamily="2" charset="-78"/>
              <a:cs typeface="Alexandria" pitchFamily="2" charset="-78"/>
            </a:rPr>
            <a:t>الأمن القومي أو النظام العام أو الصحة العامة أو الآداب العامة.</a:t>
          </a:r>
          <a:endParaRPr lang="ar-EG" sz="1800" u="sng" dirty="0">
            <a:latin typeface="Alexandria" pitchFamily="2" charset="-78"/>
            <a:cs typeface="Alexandria" pitchFamily="2" charset="-78"/>
          </a:endParaRPr>
        </a:p>
        <a:p>
          <a:pPr algn="just" rtl="1">
            <a:lnSpc>
              <a:spcPct val="150000"/>
            </a:lnSpc>
          </a:pPr>
          <a:endParaRPr lang="en-US" sz="1800" dirty="0">
            <a:latin typeface="Alexandria" pitchFamily="2" charset="-78"/>
            <a:cs typeface="Alexandria" pitchFamily="2" charset="-78"/>
          </a:endParaRPr>
        </a:p>
      </dgm:t>
    </dgm:pt>
    <dgm:pt modelId="{BDA1A5D5-7E18-4F71-BA40-70F71EEF8345}" type="parTrans" cxnId="{3668129D-1F66-467E-B5A9-4093F23DA533}">
      <dgm:prSet/>
      <dgm:spPr/>
      <dgm:t>
        <a:bodyPr/>
        <a:lstStyle/>
        <a:p>
          <a:endParaRPr lang="en-US"/>
        </a:p>
      </dgm:t>
    </dgm:pt>
    <dgm:pt modelId="{A61200C5-36C0-45A0-9CA6-413BEDCED703}" type="sibTrans" cxnId="{3668129D-1F66-467E-B5A9-4093F23DA533}">
      <dgm:prSet/>
      <dgm:spPr/>
      <dgm:t>
        <a:bodyPr/>
        <a:lstStyle/>
        <a:p>
          <a:endParaRPr lang="en-US"/>
        </a:p>
      </dgm:t>
    </dgm:pt>
    <dgm:pt modelId="{12E35750-DF22-4EBD-A8A2-FD50256203FD}" type="pres">
      <dgm:prSet presAssocID="{87F3CAEF-F028-4599-9955-6B12859CFBEA}" presName="hierChild1" presStyleCnt="0">
        <dgm:presLayoutVars>
          <dgm:orgChart val="1"/>
          <dgm:chPref val="1"/>
          <dgm:dir/>
          <dgm:animOne val="branch"/>
          <dgm:animLvl val="lvl"/>
          <dgm:resizeHandles/>
        </dgm:presLayoutVars>
      </dgm:prSet>
      <dgm:spPr/>
    </dgm:pt>
    <dgm:pt modelId="{D9F78342-F046-43C1-B721-224CD19B3D20}" type="pres">
      <dgm:prSet presAssocID="{1E8E85D3-8322-4060-88F6-B7A042A486AF}" presName="hierRoot1" presStyleCnt="0">
        <dgm:presLayoutVars>
          <dgm:hierBranch val="init"/>
        </dgm:presLayoutVars>
      </dgm:prSet>
      <dgm:spPr/>
    </dgm:pt>
    <dgm:pt modelId="{BAC6132D-1424-4ADF-B766-01BB2ECD807F}" type="pres">
      <dgm:prSet presAssocID="{1E8E85D3-8322-4060-88F6-B7A042A486AF}" presName="rootComposite1" presStyleCnt="0"/>
      <dgm:spPr/>
    </dgm:pt>
    <dgm:pt modelId="{E9F2EE17-6207-4B63-B9BE-D7726A823913}" type="pres">
      <dgm:prSet presAssocID="{1E8E85D3-8322-4060-88F6-B7A042A486AF}" presName="rootText1" presStyleLbl="node0" presStyleIdx="0" presStyleCnt="1" custScaleX="153192" custScaleY="30622">
        <dgm:presLayoutVars>
          <dgm:chPref val="3"/>
        </dgm:presLayoutVars>
      </dgm:prSet>
      <dgm:spPr/>
    </dgm:pt>
    <dgm:pt modelId="{4374557F-6671-4634-9DD7-8BDEE758D6CC}" type="pres">
      <dgm:prSet presAssocID="{1E8E85D3-8322-4060-88F6-B7A042A486AF}" presName="rootConnector1" presStyleLbl="node1" presStyleIdx="0" presStyleCnt="0"/>
      <dgm:spPr/>
    </dgm:pt>
    <dgm:pt modelId="{5401ABA4-5012-4DAB-82D7-7BDF9086F91D}" type="pres">
      <dgm:prSet presAssocID="{1E8E85D3-8322-4060-88F6-B7A042A486AF}" presName="hierChild2" presStyleCnt="0"/>
      <dgm:spPr/>
    </dgm:pt>
    <dgm:pt modelId="{4546934E-88E9-4073-8079-3CBD12D5B935}" type="pres">
      <dgm:prSet presAssocID="{BDA1A5D5-7E18-4F71-BA40-70F71EEF8345}" presName="Name37" presStyleLbl="parChTrans1D2" presStyleIdx="0" presStyleCnt="2"/>
      <dgm:spPr/>
    </dgm:pt>
    <dgm:pt modelId="{32C18CAF-2F68-40EF-82DA-983E6408E84D}" type="pres">
      <dgm:prSet presAssocID="{BC80FDA1-E65F-4C31-875E-56D3B1FA2A98}" presName="hierRoot2" presStyleCnt="0">
        <dgm:presLayoutVars>
          <dgm:hierBranch val="init"/>
        </dgm:presLayoutVars>
      </dgm:prSet>
      <dgm:spPr/>
    </dgm:pt>
    <dgm:pt modelId="{1236CD65-BA1C-4088-82DB-6DF2C8E2DD57}" type="pres">
      <dgm:prSet presAssocID="{BC80FDA1-E65F-4C31-875E-56D3B1FA2A98}" presName="rootComposite" presStyleCnt="0"/>
      <dgm:spPr/>
    </dgm:pt>
    <dgm:pt modelId="{046578A1-A973-46A7-9B86-2C5684DC15CE}" type="pres">
      <dgm:prSet presAssocID="{BC80FDA1-E65F-4C31-875E-56D3B1FA2A98}" presName="rootText" presStyleLbl="node2" presStyleIdx="0" presStyleCnt="2" custScaleX="130540" custScaleY="168136" custLinFactNeighborX="-23264" custLinFactNeighborY="7849">
        <dgm:presLayoutVars>
          <dgm:chPref val="3"/>
        </dgm:presLayoutVars>
      </dgm:prSet>
      <dgm:spPr/>
    </dgm:pt>
    <dgm:pt modelId="{F953B152-8F28-4767-806A-3E51CC21623A}" type="pres">
      <dgm:prSet presAssocID="{BC80FDA1-E65F-4C31-875E-56D3B1FA2A98}" presName="rootConnector" presStyleLbl="node2" presStyleIdx="0" presStyleCnt="2"/>
      <dgm:spPr/>
    </dgm:pt>
    <dgm:pt modelId="{E9E1A5FD-C953-4C5E-AB6F-8C331837F174}" type="pres">
      <dgm:prSet presAssocID="{BC80FDA1-E65F-4C31-875E-56D3B1FA2A98}" presName="hierChild4" presStyleCnt="0"/>
      <dgm:spPr/>
    </dgm:pt>
    <dgm:pt modelId="{A9C91873-70E7-416D-A16A-AB7B08D0D55A}" type="pres">
      <dgm:prSet presAssocID="{BC80FDA1-E65F-4C31-875E-56D3B1FA2A98}" presName="hierChild5" presStyleCnt="0"/>
      <dgm:spPr/>
    </dgm:pt>
    <dgm:pt modelId="{D5F402BE-53BE-4861-A4B0-9E6F66F11C96}" type="pres">
      <dgm:prSet presAssocID="{D8E6419C-575E-4E2F-B1C4-85EBE25798D1}" presName="Name37" presStyleLbl="parChTrans1D2" presStyleIdx="1" presStyleCnt="2"/>
      <dgm:spPr/>
    </dgm:pt>
    <dgm:pt modelId="{C153E7E9-FBEC-4E92-B981-E8E02C3DBFE6}" type="pres">
      <dgm:prSet presAssocID="{9E4ED684-D82A-4828-8C8A-FD1F5CCBF072}" presName="hierRoot2" presStyleCnt="0">
        <dgm:presLayoutVars>
          <dgm:hierBranch val="init"/>
        </dgm:presLayoutVars>
      </dgm:prSet>
      <dgm:spPr/>
    </dgm:pt>
    <dgm:pt modelId="{0C91D83F-A975-4129-BA7B-EE12545709CF}" type="pres">
      <dgm:prSet presAssocID="{9E4ED684-D82A-4828-8C8A-FD1F5CCBF072}" presName="rootComposite" presStyleCnt="0"/>
      <dgm:spPr/>
    </dgm:pt>
    <dgm:pt modelId="{0948452F-5FC1-4018-8E24-FA5007DACE0E}" type="pres">
      <dgm:prSet presAssocID="{9E4ED684-D82A-4828-8C8A-FD1F5CCBF072}" presName="rootText" presStyleLbl="node2" presStyleIdx="1" presStyleCnt="2" custScaleX="70131" custScaleY="163048" custLinFactNeighborX="41366" custLinFactNeighborY="1473">
        <dgm:presLayoutVars>
          <dgm:chPref val="3"/>
        </dgm:presLayoutVars>
      </dgm:prSet>
      <dgm:spPr/>
    </dgm:pt>
    <dgm:pt modelId="{CB5A47DD-0B6D-43E7-8D3E-39857EC0DF71}" type="pres">
      <dgm:prSet presAssocID="{9E4ED684-D82A-4828-8C8A-FD1F5CCBF072}" presName="rootConnector" presStyleLbl="node2" presStyleIdx="1" presStyleCnt="2"/>
      <dgm:spPr/>
    </dgm:pt>
    <dgm:pt modelId="{6D7A48FA-7B24-4335-AEB2-42B03EEDC1E3}" type="pres">
      <dgm:prSet presAssocID="{9E4ED684-D82A-4828-8C8A-FD1F5CCBF072}" presName="hierChild4" presStyleCnt="0"/>
      <dgm:spPr/>
    </dgm:pt>
    <dgm:pt modelId="{78F968AC-3053-45B7-91FE-B1311FA503FB}" type="pres">
      <dgm:prSet presAssocID="{9E4ED684-D82A-4828-8C8A-FD1F5CCBF072}" presName="hierChild5" presStyleCnt="0"/>
      <dgm:spPr/>
    </dgm:pt>
    <dgm:pt modelId="{45F857F7-AFCD-4F13-BA74-1FC3DD6ED003}" type="pres">
      <dgm:prSet presAssocID="{1E8E85D3-8322-4060-88F6-B7A042A486AF}" presName="hierChild3" presStyleCnt="0"/>
      <dgm:spPr/>
    </dgm:pt>
  </dgm:ptLst>
  <dgm:cxnLst>
    <dgm:cxn modelId="{9783CC11-3562-4F08-9E4F-3C8CF59CA425}" type="presOf" srcId="{BC80FDA1-E65F-4C31-875E-56D3B1FA2A98}" destId="{F953B152-8F28-4767-806A-3E51CC21623A}" srcOrd="1" destOrd="0" presId="urn:microsoft.com/office/officeart/2005/8/layout/orgChart1"/>
    <dgm:cxn modelId="{9948AB1F-2298-4E19-9890-F2AAAFC21DE4}" type="presOf" srcId="{9E4ED684-D82A-4828-8C8A-FD1F5CCBF072}" destId="{0948452F-5FC1-4018-8E24-FA5007DACE0E}" srcOrd="0" destOrd="0" presId="urn:microsoft.com/office/officeart/2005/8/layout/orgChart1"/>
    <dgm:cxn modelId="{22FA8222-F70C-4668-B7FD-3996FB3A3C56}" type="presOf" srcId="{BDA1A5D5-7E18-4F71-BA40-70F71EEF8345}" destId="{4546934E-88E9-4073-8079-3CBD12D5B935}" srcOrd="0" destOrd="0" presId="urn:microsoft.com/office/officeart/2005/8/layout/orgChart1"/>
    <dgm:cxn modelId="{59D73939-8189-4066-BC36-7326FF62E272}" type="presOf" srcId="{BC80FDA1-E65F-4C31-875E-56D3B1FA2A98}" destId="{046578A1-A973-46A7-9B86-2C5684DC15CE}" srcOrd="0" destOrd="0" presId="urn:microsoft.com/office/officeart/2005/8/layout/orgChart1"/>
    <dgm:cxn modelId="{E17C6771-39C6-468D-BC86-FE16F5593A6F}" type="presOf" srcId="{1E8E85D3-8322-4060-88F6-B7A042A486AF}" destId="{E9F2EE17-6207-4B63-B9BE-D7726A823913}" srcOrd="0" destOrd="0" presId="urn:microsoft.com/office/officeart/2005/8/layout/orgChart1"/>
    <dgm:cxn modelId="{349A878D-9ABB-451B-B0BA-AF378D53DBDE}" srcId="{1E8E85D3-8322-4060-88F6-B7A042A486AF}" destId="{9E4ED684-D82A-4828-8C8A-FD1F5CCBF072}" srcOrd="1" destOrd="0" parTransId="{D8E6419C-575E-4E2F-B1C4-85EBE25798D1}" sibTransId="{22B142E9-DA83-4922-A8D0-439497BE0925}"/>
    <dgm:cxn modelId="{3668129D-1F66-467E-B5A9-4093F23DA533}" srcId="{1E8E85D3-8322-4060-88F6-B7A042A486AF}" destId="{BC80FDA1-E65F-4C31-875E-56D3B1FA2A98}" srcOrd="0" destOrd="0" parTransId="{BDA1A5D5-7E18-4F71-BA40-70F71EEF8345}" sibTransId="{A61200C5-36C0-45A0-9CA6-413BEDCED703}"/>
    <dgm:cxn modelId="{EC6179A7-2FB9-49D4-A3F9-B6B33369CE5A}" type="presOf" srcId="{87F3CAEF-F028-4599-9955-6B12859CFBEA}" destId="{12E35750-DF22-4EBD-A8A2-FD50256203FD}" srcOrd="0" destOrd="0" presId="urn:microsoft.com/office/officeart/2005/8/layout/orgChart1"/>
    <dgm:cxn modelId="{AD6382A7-840A-4341-BAF0-236F667E44AE}" type="presOf" srcId="{1E8E85D3-8322-4060-88F6-B7A042A486AF}" destId="{4374557F-6671-4634-9DD7-8BDEE758D6CC}" srcOrd="1" destOrd="0" presId="urn:microsoft.com/office/officeart/2005/8/layout/orgChart1"/>
    <dgm:cxn modelId="{196B85B8-2D3C-438B-B9E6-F37EA94E697B}" type="presOf" srcId="{D8E6419C-575E-4E2F-B1C4-85EBE25798D1}" destId="{D5F402BE-53BE-4861-A4B0-9E6F66F11C96}" srcOrd="0" destOrd="0" presId="urn:microsoft.com/office/officeart/2005/8/layout/orgChart1"/>
    <dgm:cxn modelId="{781460F0-969C-482A-9B33-1F340B1A3BA3}" type="presOf" srcId="{9E4ED684-D82A-4828-8C8A-FD1F5CCBF072}" destId="{CB5A47DD-0B6D-43E7-8D3E-39857EC0DF71}" srcOrd="1" destOrd="0" presId="urn:microsoft.com/office/officeart/2005/8/layout/orgChart1"/>
    <dgm:cxn modelId="{CAA56EF0-5505-405D-B73B-DEF4CF4494ED}" srcId="{87F3CAEF-F028-4599-9955-6B12859CFBEA}" destId="{1E8E85D3-8322-4060-88F6-B7A042A486AF}" srcOrd="0" destOrd="0" parTransId="{40D8A556-05FB-43ED-BDA4-3EF5701A524C}" sibTransId="{1D01F84C-2F26-410D-B986-C1D6625FDA55}"/>
    <dgm:cxn modelId="{45A126FF-B03A-4D3D-8A4A-D4DE4D7B5CE7}" type="presParOf" srcId="{12E35750-DF22-4EBD-A8A2-FD50256203FD}" destId="{D9F78342-F046-43C1-B721-224CD19B3D20}" srcOrd="0" destOrd="0" presId="urn:microsoft.com/office/officeart/2005/8/layout/orgChart1"/>
    <dgm:cxn modelId="{7125F9C1-D914-44B3-B91F-EAF7BBC7B8AA}" type="presParOf" srcId="{D9F78342-F046-43C1-B721-224CD19B3D20}" destId="{BAC6132D-1424-4ADF-B766-01BB2ECD807F}" srcOrd="0" destOrd="0" presId="urn:microsoft.com/office/officeart/2005/8/layout/orgChart1"/>
    <dgm:cxn modelId="{A7316E1F-A4C7-4E1D-8259-90A670CA0803}" type="presParOf" srcId="{BAC6132D-1424-4ADF-B766-01BB2ECD807F}" destId="{E9F2EE17-6207-4B63-B9BE-D7726A823913}" srcOrd="0" destOrd="0" presId="urn:microsoft.com/office/officeart/2005/8/layout/orgChart1"/>
    <dgm:cxn modelId="{56CC65A0-3D95-4B74-AF17-FD9C309D5AA2}" type="presParOf" srcId="{BAC6132D-1424-4ADF-B766-01BB2ECD807F}" destId="{4374557F-6671-4634-9DD7-8BDEE758D6CC}" srcOrd="1" destOrd="0" presId="urn:microsoft.com/office/officeart/2005/8/layout/orgChart1"/>
    <dgm:cxn modelId="{AB8D3A1D-C676-4C79-AE1B-1E9AE85D8FB3}" type="presParOf" srcId="{D9F78342-F046-43C1-B721-224CD19B3D20}" destId="{5401ABA4-5012-4DAB-82D7-7BDF9086F91D}" srcOrd="1" destOrd="0" presId="urn:microsoft.com/office/officeart/2005/8/layout/orgChart1"/>
    <dgm:cxn modelId="{FBA0A4BE-79A0-4C51-A3DC-3BD17DC4A547}" type="presParOf" srcId="{5401ABA4-5012-4DAB-82D7-7BDF9086F91D}" destId="{4546934E-88E9-4073-8079-3CBD12D5B935}" srcOrd="0" destOrd="0" presId="urn:microsoft.com/office/officeart/2005/8/layout/orgChart1"/>
    <dgm:cxn modelId="{7D559B8E-338B-4675-87B3-A167F4939E13}" type="presParOf" srcId="{5401ABA4-5012-4DAB-82D7-7BDF9086F91D}" destId="{32C18CAF-2F68-40EF-82DA-983E6408E84D}" srcOrd="1" destOrd="0" presId="urn:microsoft.com/office/officeart/2005/8/layout/orgChart1"/>
    <dgm:cxn modelId="{F64BA6C0-FDB3-460C-84B6-27F88B7B9B1E}" type="presParOf" srcId="{32C18CAF-2F68-40EF-82DA-983E6408E84D}" destId="{1236CD65-BA1C-4088-82DB-6DF2C8E2DD57}" srcOrd="0" destOrd="0" presId="urn:microsoft.com/office/officeart/2005/8/layout/orgChart1"/>
    <dgm:cxn modelId="{A62A17F6-0726-4675-9034-FAFA7CD7BF50}" type="presParOf" srcId="{1236CD65-BA1C-4088-82DB-6DF2C8E2DD57}" destId="{046578A1-A973-46A7-9B86-2C5684DC15CE}" srcOrd="0" destOrd="0" presId="urn:microsoft.com/office/officeart/2005/8/layout/orgChart1"/>
    <dgm:cxn modelId="{8EB1A4A0-DD44-4372-AD53-9DD85312C630}" type="presParOf" srcId="{1236CD65-BA1C-4088-82DB-6DF2C8E2DD57}" destId="{F953B152-8F28-4767-806A-3E51CC21623A}" srcOrd="1" destOrd="0" presId="urn:microsoft.com/office/officeart/2005/8/layout/orgChart1"/>
    <dgm:cxn modelId="{BD6557EC-93C5-4630-94FA-CE3DA8394548}" type="presParOf" srcId="{32C18CAF-2F68-40EF-82DA-983E6408E84D}" destId="{E9E1A5FD-C953-4C5E-AB6F-8C331837F174}" srcOrd="1" destOrd="0" presId="urn:microsoft.com/office/officeart/2005/8/layout/orgChart1"/>
    <dgm:cxn modelId="{2F5A03D4-3010-419E-9F0B-7361C9B9100B}" type="presParOf" srcId="{32C18CAF-2F68-40EF-82DA-983E6408E84D}" destId="{A9C91873-70E7-416D-A16A-AB7B08D0D55A}" srcOrd="2" destOrd="0" presId="urn:microsoft.com/office/officeart/2005/8/layout/orgChart1"/>
    <dgm:cxn modelId="{507E5846-E0EB-4E9B-997B-AE5FBA32F60F}" type="presParOf" srcId="{5401ABA4-5012-4DAB-82D7-7BDF9086F91D}" destId="{D5F402BE-53BE-4861-A4B0-9E6F66F11C96}" srcOrd="2" destOrd="0" presId="urn:microsoft.com/office/officeart/2005/8/layout/orgChart1"/>
    <dgm:cxn modelId="{7A99F301-0B08-4D30-A22F-4C323B3F8F0F}" type="presParOf" srcId="{5401ABA4-5012-4DAB-82D7-7BDF9086F91D}" destId="{C153E7E9-FBEC-4E92-B981-E8E02C3DBFE6}" srcOrd="3" destOrd="0" presId="urn:microsoft.com/office/officeart/2005/8/layout/orgChart1"/>
    <dgm:cxn modelId="{C4D94FBD-6EF6-45A7-8BEA-9030326BE424}" type="presParOf" srcId="{C153E7E9-FBEC-4E92-B981-E8E02C3DBFE6}" destId="{0C91D83F-A975-4129-BA7B-EE12545709CF}" srcOrd="0" destOrd="0" presId="urn:microsoft.com/office/officeart/2005/8/layout/orgChart1"/>
    <dgm:cxn modelId="{9064D822-E105-4D33-8306-5532A3A0E7FD}" type="presParOf" srcId="{0C91D83F-A975-4129-BA7B-EE12545709CF}" destId="{0948452F-5FC1-4018-8E24-FA5007DACE0E}" srcOrd="0" destOrd="0" presId="urn:microsoft.com/office/officeart/2005/8/layout/orgChart1"/>
    <dgm:cxn modelId="{7A1DABE1-E594-42D6-93E2-6DA8117A15FF}" type="presParOf" srcId="{0C91D83F-A975-4129-BA7B-EE12545709CF}" destId="{CB5A47DD-0B6D-43E7-8D3E-39857EC0DF71}" srcOrd="1" destOrd="0" presId="urn:microsoft.com/office/officeart/2005/8/layout/orgChart1"/>
    <dgm:cxn modelId="{21B7078E-E1A4-4553-8609-244474095BA7}" type="presParOf" srcId="{C153E7E9-FBEC-4E92-B981-E8E02C3DBFE6}" destId="{6D7A48FA-7B24-4335-AEB2-42B03EEDC1E3}" srcOrd="1" destOrd="0" presId="urn:microsoft.com/office/officeart/2005/8/layout/orgChart1"/>
    <dgm:cxn modelId="{C93CBB82-947D-4128-85B2-044018DC5606}" type="presParOf" srcId="{C153E7E9-FBEC-4E92-B981-E8E02C3DBFE6}" destId="{78F968AC-3053-45B7-91FE-B1311FA503FB}" srcOrd="2" destOrd="0" presId="urn:microsoft.com/office/officeart/2005/8/layout/orgChart1"/>
    <dgm:cxn modelId="{A7ED9074-25DB-4AC3-AB99-04CDC6A5EC54}" type="presParOf" srcId="{D9F78342-F046-43C1-B721-224CD19B3D20}" destId="{45F857F7-AFCD-4F13-BA74-1FC3DD6ED00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9730942-5042-41E6-933D-742CE67CB03C}"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F9DDC5F5-C9FE-4E3E-950E-6C7310231BC3}">
      <dgm:prSet phldrT="[Text]" custT="1"/>
      <dgm:spPr/>
      <dgm:t>
        <a:bodyPr/>
        <a:lstStyle/>
        <a:p>
          <a:r>
            <a:rPr lang="ar-EG" sz="1800" dirty="0">
              <a:latin typeface="Alexandria" pitchFamily="2" charset="-78"/>
              <a:cs typeface="Alexandria" pitchFamily="2" charset="-78"/>
            </a:rPr>
            <a:t>عناصر الحياة الخاصة</a:t>
          </a:r>
          <a:endParaRPr lang="en-US" sz="1800" dirty="0">
            <a:latin typeface="Alexandria" pitchFamily="2" charset="-78"/>
            <a:cs typeface="Alexandria" pitchFamily="2" charset="-78"/>
          </a:endParaRPr>
        </a:p>
      </dgm:t>
    </dgm:pt>
    <dgm:pt modelId="{BB6A310B-A833-4EC9-BB50-409F0A3C753A}" type="parTrans" cxnId="{DFE3A510-1455-4D6C-AE2B-72B8AD2BF1A4}">
      <dgm:prSet/>
      <dgm:spPr/>
      <dgm:t>
        <a:bodyPr/>
        <a:lstStyle/>
        <a:p>
          <a:endParaRPr lang="en-US"/>
        </a:p>
      </dgm:t>
    </dgm:pt>
    <dgm:pt modelId="{4F662279-B5CF-4C23-8116-A5A8B1551AA1}" type="sibTrans" cxnId="{DFE3A510-1455-4D6C-AE2B-72B8AD2BF1A4}">
      <dgm:prSet/>
      <dgm:spPr/>
      <dgm:t>
        <a:bodyPr/>
        <a:lstStyle/>
        <a:p>
          <a:endParaRPr lang="en-US"/>
        </a:p>
      </dgm:t>
    </dgm:pt>
    <dgm:pt modelId="{F92C1DE0-5848-45BD-8EB3-3576D89073C3}">
      <dgm:prSet phldrT="[Text]" custT="1"/>
      <dgm:spPr/>
      <dgm: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ب- عناصر مادية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1- حرمة المسكن.</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2- حرمة المراسلات و المحادثات الخاصة.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3- الذمة المالية.</a:t>
          </a:r>
        </a:p>
      </dgm:t>
    </dgm:pt>
    <dgm:pt modelId="{3A07DC6D-C039-4A3B-80E0-1A3FDF813DA1}" type="parTrans" cxnId="{CA067FD3-E085-41E6-8BA0-107E8CFA418E}">
      <dgm:prSet/>
      <dgm:spPr/>
      <dgm:t>
        <a:bodyPr/>
        <a:lstStyle/>
        <a:p>
          <a:endParaRPr lang="en-US"/>
        </a:p>
      </dgm:t>
    </dgm:pt>
    <dgm:pt modelId="{41151769-410D-4651-B46F-5740385C30D6}" type="sibTrans" cxnId="{CA067FD3-E085-41E6-8BA0-107E8CFA418E}">
      <dgm:prSet/>
      <dgm:spPr/>
      <dgm:t>
        <a:bodyPr/>
        <a:lstStyle/>
        <a:p>
          <a:endParaRPr lang="en-US"/>
        </a:p>
      </dgm:t>
    </dgm:pt>
    <dgm:pt modelId="{6F5B9F6E-F8F8-4614-ACA3-8B52C540C76F}">
      <dgm:prSet phldrT="[Text]" custT="1"/>
      <dgm:spPr/>
      <dgm: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أ- عناصر معنوية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1-الحالة العاطفية و العائلية.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2- الشرف و الاعتبار.</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3- الرأي السياسي.</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4- الحالة الصحية.</a:t>
          </a:r>
          <a:endParaRPr lang="en-US" sz="1800" kern="1200" dirty="0">
            <a:solidFill>
              <a:prstClr val="black"/>
            </a:solidFill>
            <a:latin typeface="Alexandria" pitchFamily="2" charset="-78"/>
            <a:ea typeface="+mn-ea"/>
            <a:cs typeface="Alexandria" pitchFamily="2" charset="-78"/>
          </a:endParaRPr>
        </a:p>
      </dgm:t>
    </dgm:pt>
    <dgm:pt modelId="{53DD2486-1982-4DD2-81F7-E25B0D9656F8}" type="parTrans" cxnId="{BB1C899C-B620-4061-B946-1D8C564B33F2}">
      <dgm:prSet/>
      <dgm:spPr/>
      <dgm:t>
        <a:bodyPr/>
        <a:lstStyle/>
        <a:p>
          <a:endParaRPr lang="en-US"/>
        </a:p>
      </dgm:t>
    </dgm:pt>
    <dgm:pt modelId="{CE9FE554-85BE-4028-9504-681F2DEE81B6}" type="sibTrans" cxnId="{BB1C899C-B620-4061-B946-1D8C564B33F2}">
      <dgm:prSet/>
      <dgm:spPr/>
      <dgm:t>
        <a:bodyPr/>
        <a:lstStyle/>
        <a:p>
          <a:endParaRPr lang="en-US"/>
        </a:p>
      </dgm:t>
    </dgm:pt>
    <dgm:pt modelId="{CA516D8B-837F-47DF-9F60-D9D5F40B6A65}" type="pres">
      <dgm:prSet presAssocID="{09730942-5042-41E6-933D-742CE67CB03C}" presName="hierChild1" presStyleCnt="0">
        <dgm:presLayoutVars>
          <dgm:orgChart val="1"/>
          <dgm:chPref val="1"/>
          <dgm:dir/>
          <dgm:animOne val="branch"/>
          <dgm:animLvl val="lvl"/>
          <dgm:resizeHandles/>
        </dgm:presLayoutVars>
      </dgm:prSet>
      <dgm:spPr/>
    </dgm:pt>
    <dgm:pt modelId="{B851458A-A11E-476C-9DEB-338A945531F9}" type="pres">
      <dgm:prSet presAssocID="{F9DDC5F5-C9FE-4E3E-950E-6C7310231BC3}" presName="hierRoot1" presStyleCnt="0">
        <dgm:presLayoutVars>
          <dgm:hierBranch val="init"/>
        </dgm:presLayoutVars>
      </dgm:prSet>
      <dgm:spPr/>
    </dgm:pt>
    <dgm:pt modelId="{1B3C786B-5CF0-4741-BCF4-42D9DC2C709C}" type="pres">
      <dgm:prSet presAssocID="{F9DDC5F5-C9FE-4E3E-950E-6C7310231BC3}" presName="rootComposite1" presStyleCnt="0"/>
      <dgm:spPr/>
    </dgm:pt>
    <dgm:pt modelId="{64074337-54D5-4A57-AB35-EB13E4076797}" type="pres">
      <dgm:prSet presAssocID="{F9DDC5F5-C9FE-4E3E-950E-6C7310231BC3}" presName="rootText1" presStyleLbl="node0" presStyleIdx="0" presStyleCnt="1">
        <dgm:presLayoutVars>
          <dgm:chPref val="3"/>
        </dgm:presLayoutVars>
      </dgm:prSet>
      <dgm:spPr/>
    </dgm:pt>
    <dgm:pt modelId="{92152C9B-97E8-4B7E-8221-C0F81BF55E6A}" type="pres">
      <dgm:prSet presAssocID="{F9DDC5F5-C9FE-4E3E-950E-6C7310231BC3}" presName="rootConnector1" presStyleLbl="node1" presStyleIdx="0" presStyleCnt="0"/>
      <dgm:spPr/>
    </dgm:pt>
    <dgm:pt modelId="{6CEB287D-B442-4519-998E-F11F4D391148}" type="pres">
      <dgm:prSet presAssocID="{F9DDC5F5-C9FE-4E3E-950E-6C7310231BC3}" presName="hierChild2" presStyleCnt="0"/>
      <dgm:spPr/>
    </dgm:pt>
    <dgm:pt modelId="{56D765C5-E38C-4428-97A9-BA40F250E55D}" type="pres">
      <dgm:prSet presAssocID="{3A07DC6D-C039-4A3B-80E0-1A3FDF813DA1}" presName="Name37" presStyleLbl="parChTrans1D2" presStyleIdx="0" presStyleCnt="2"/>
      <dgm:spPr/>
    </dgm:pt>
    <dgm:pt modelId="{E9B07448-2433-4EF1-AF69-297DEB98EF7F}" type="pres">
      <dgm:prSet presAssocID="{F92C1DE0-5848-45BD-8EB3-3576D89073C3}" presName="hierRoot2" presStyleCnt="0">
        <dgm:presLayoutVars>
          <dgm:hierBranch val="init"/>
        </dgm:presLayoutVars>
      </dgm:prSet>
      <dgm:spPr/>
    </dgm:pt>
    <dgm:pt modelId="{2C487387-DEB3-4CEA-AFAF-912B52A25DD5}" type="pres">
      <dgm:prSet presAssocID="{F92C1DE0-5848-45BD-8EB3-3576D89073C3}" presName="rootComposite" presStyleCnt="0"/>
      <dgm:spPr/>
    </dgm:pt>
    <dgm:pt modelId="{D0891598-7EE3-4397-9CD0-5F1917C358CE}" type="pres">
      <dgm:prSet presAssocID="{F92C1DE0-5848-45BD-8EB3-3576D89073C3}" presName="rootText" presStyleLbl="node2" presStyleIdx="0" presStyleCnt="2">
        <dgm:presLayoutVars>
          <dgm:chPref val="3"/>
        </dgm:presLayoutVars>
      </dgm:prSet>
      <dgm:spPr/>
    </dgm:pt>
    <dgm:pt modelId="{C72064ED-EB31-4303-A661-B1E5A43502AB}" type="pres">
      <dgm:prSet presAssocID="{F92C1DE0-5848-45BD-8EB3-3576D89073C3}" presName="rootConnector" presStyleLbl="node2" presStyleIdx="0" presStyleCnt="2"/>
      <dgm:spPr/>
    </dgm:pt>
    <dgm:pt modelId="{F7B9AF23-9377-4ECD-9336-E9CB17BF3789}" type="pres">
      <dgm:prSet presAssocID="{F92C1DE0-5848-45BD-8EB3-3576D89073C3}" presName="hierChild4" presStyleCnt="0"/>
      <dgm:spPr/>
    </dgm:pt>
    <dgm:pt modelId="{CFD4F53C-3562-43E3-9285-1B2034BEE098}" type="pres">
      <dgm:prSet presAssocID="{F92C1DE0-5848-45BD-8EB3-3576D89073C3}" presName="hierChild5" presStyleCnt="0"/>
      <dgm:spPr/>
    </dgm:pt>
    <dgm:pt modelId="{19A8E63C-8747-4BB2-A3AA-40CDB09CFF19}" type="pres">
      <dgm:prSet presAssocID="{53DD2486-1982-4DD2-81F7-E25B0D9656F8}" presName="Name37" presStyleLbl="parChTrans1D2" presStyleIdx="1" presStyleCnt="2"/>
      <dgm:spPr/>
    </dgm:pt>
    <dgm:pt modelId="{1255CFE4-177F-444E-B681-D7958EA8D825}" type="pres">
      <dgm:prSet presAssocID="{6F5B9F6E-F8F8-4614-ACA3-8B52C540C76F}" presName="hierRoot2" presStyleCnt="0">
        <dgm:presLayoutVars>
          <dgm:hierBranch val="init"/>
        </dgm:presLayoutVars>
      </dgm:prSet>
      <dgm:spPr/>
    </dgm:pt>
    <dgm:pt modelId="{B7E24CFB-09CA-4D69-AF3C-E0D04E817BBD}" type="pres">
      <dgm:prSet presAssocID="{6F5B9F6E-F8F8-4614-ACA3-8B52C540C76F}" presName="rootComposite" presStyleCnt="0"/>
      <dgm:spPr/>
    </dgm:pt>
    <dgm:pt modelId="{AA0F911E-B248-4345-BE42-8484B008E76D}" type="pres">
      <dgm:prSet presAssocID="{6F5B9F6E-F8F8-4614-ACA3-8B52C540C76F}" presName="rootText" presStyleLbl="node2" presStyleIdx="1" presStyleCnt="2">
        <dgm:presLayoutVars>
          <dgm:chPref val="3"/>
        </dgm:presLayoutVars>
      </dgm:prSet>
      <dgm:spPr/>
    </dgm:pt>
    <dgm:pt modelId="{86DFF8EB-ED45-4AFC-A730-1240A2ACAA26}" type="pres">
      <dgm:prSet presAssocID="{6F5B9F6E-F8F8-4614-ACA3-8B52C540C76F}" presName="rootConnector" presStyleLbl="node2" presStyleIdx="1" presStyleCnt="2"/>
      <dgm:spPr/>
    </dgm:pt>
    <dgm:pt modelId="{1155FA25-4CC1-4BF5-B498-04DCE099CD41}" type="pres">
      <dgm:prSet presAssocID="{6F5B9F6E-F8F8-4614-ACA3-8B52C540C76F}" presName="hierChild4" presStyleCnt="0"/>
      <dgm:spPr/>
    </dgm:pt>
    <dgm:pt modelId="{86FF747C-8FE1-4024-82C6-5BD6201B5CCE}" type="pres">
      <dgm:prSet presAssocID="{6F5B9F6E-F8F8-4614-ACA3-8B52C540C76F}" presName="hierChild5" presStyleCnt="0"/>
      <dgm:spPr/>
    </dgm:pt>
    <dgm:pt modelId="{A7B3D5E5-FD47-4621-AD1D-535F576519B9}" type="pres">
      <dgm:prSet presAssocID="{F9DDC5F5-C9FE-4E3E-950E-6C7310231BC3}" presName="hierChild3" presStyleCnt="0"/>
      <dgm:spPr/>
    </dgm:pt>
  </dgm:ptLst>
  <dgm:cxnLst>
    <dgm:cxn modelId="{C01E2D05-7D0D-4BC6-A971-AA6221E17B59}" type="presOf" srcId="{F9DDC5F5-C9FE-4E3E-950E-6C7310231BC3}" destId="{64074337-54D5-4A57-AB35-EB13E4076797}" srcOrd="0" destOrd="0" presId="urn:microsoft.com/office/officeart/2005/8/layout/orgChart1"/>
    <dgm:cxn modelId="{DFE3A510-1455-4D6C-AE2B-72B8AD2BF1A4}" srcId="{09730942-5042-41E6-933D-742CE67CB03C}" destId="{F9DDC5F5-C9FE-4E3E-950E-6C7310231BC3}" srcOrd="0" destOrd="0" parTransId="{BB6A310B-A833-4EC9-BB50-409F0A3C753A}" sibTransId="{4F662279-B5CF-4C23-8116-A5A8B1551AA1}"/>
    <dgm:cxn modelId="{E09F2224-0D24-4101-AF13-5DC0FF590DDA}" type="presOf" srcId="{53DD2486-1982-4DD2-81F7-E25B0D9656F8}" destId="{19A8E63C-8747-4BB2-A3AA-40CDB09CFF19}" srcOrd="0" destOrd="0" presId="urn:microsoft.com/office/officeart/2005/8/layout/orgChart1"/>
    <dgm:cxn modelId="{C8E6112E-DE9B-475A-903D-58FC3B0BA1A3}" type="presOf" srcId="{F9DDC5F5-C9FE-4E3E-950E-6C7310231BC3}" destId="{92152C9B-97E8-4B7E-8221-C0F81BF55E6A}" srcOrd="1" destOrd="0" presId="urn:microsoft.com/office/officeart/2005/8/layout/orgChart1"/>
    <dgm:cxn modelId="{E55ADD63-FCDB-4566-9CE8-ECCB0F2C07F7}" type="presOf" srcId="{F92C1DE0-5848-45BD-8EB3-3576D89073C3}" destId="{D0891598-7EE3-4397-9CD0-5F1917C358CE}" srcOrd="0" destOrd="0" presId="urn:microsoft.com/office/officeart/2005/8/layout/orgChart1"/>
    <dgm:cxn modelId="{25CF686C-01BE-4E81-9DA2-58DBA7BBD6F6}" type="presOf" srcId="{6F5B9F6E-F8F8-4614-ACA3-8B52C540C76F}" destId="{86DFF8EB-ED45-4AFC-A730-1240A2ACAA26}" srcOrd="1" destOrd="0" presId="urn:microsoft.com/office/officeart/2005/8/layout/orgChart1"/>
    <dgm:cxn modelId="{BB1C899C-B620-4061-B946-1D8C564B33F2}" srcId="{F9DDC5F5-C9FE-4E3E-950E-6C7310231BC3}" destId="{6F5B9F6E-F8F8-4614-ACA3-8B52C540C76F}" srcOrd="1" destOrd="0" parTransId="{53DD2486-1982-4DD2-81F7-E25B0D9656F8}" sibTransId="{CE9FE554-85BE-4028-9504-681F2DEE81B6}"/>
    <dgm:cxn modelId="{02E33AA6-EFA8-4A53-8870-C0E31B06998D}" type="presOf" srcId="{3A07DC6D-C039-4A3B-80E0-1A3FDF813DA1}" destId="{56D765C5-E38C-4428-97A9-BA40F250E55D}" srcOrd="0" destOrd="0" presId="urn:microsoft.com/office/officeart/2005/8/layout/orgChart1"/>
    <dgm:cxn modelId="{CA067FD3-E085-41E6-8BA0-107E8CFA418E}" srcId="{F9DDC5F5-C9FE-4E3E-950E-6C7310231BC3}" destId="{F92C1DE0-5848-45BD-8EB3-3576D89073C3}" srcOrd="0" destOrd="0" parTransId="{3A07DC6D-C039-4A3B-80E0-1A3FDF813DA1}" sibTransId="{41151769-410D-4651-B46F-5740385C30D6}"/>
    <dgm:cxn modelId="{FE3DAFD4-1AB4-43F7-A046-2B6460A16CF3}" type="presOf" srcId="{09730942-5042-41E6-933D-742CE67CB03C}" destId="{CA516D8B-837F-47DF-9F60-D9D5F40B6A65}" srcOrd="0" destOrd="0" presId="urn:microsoft.com/office/officeart/2005/8/layout/orgChart1"/>
    <dgm:cxn modelId="{7FF292E3-15D9-4385-A8E8-8BF25AED6826}" type="presOf" srcId="{F92C1DE0-5848-45BD-8EB3-3576D89073C3}" destId="{C72064ED-EB31-4303-A661-B1E5A43502AB}" srcOrd="1" destOrd="0" presId="urn:microsoft.com/office/officeart/2005/8/layout/orgChart1"/>
    <dgm:cxn modelId="{B9DA41E9-4EC2-4AFE-B217-9AA500285C76}" type="presOf" srcId="{6F5B9F6E-F8F8-4614-ACA3-8B52C540C76F}" destId="{AA0F911E-B248-4345-BE42-8484B008E76D}" srcOrd="0" destOrd="0" presId="urn:microsoft.com/office/officeart/2005/8/layout/orgChart1"/>
    <dgm:cxn modelId="{3A23616B-3176-488E-9B76-2471F0B7B3C1}" type="presParOf" srcId="{CA516D8B-837F-47DF-9F60-D9D5F40B6A65}" destId="{B851458A-A11E-476C-9DEB-338A945531F9}" srcOrd="0" destOrd="0" presId="urn:microsoft.com/office/officeart/2005/8/layout/orgChart1"/>
    <dgm:cxn modelId="{5202A0E7-751D-4BEB-AAED-798785C90E03}" type="presParOf" srcId="{B851458A-A11E-476C-9DEB-338A945531F9}" destId="{1B3C786B-5CF0-4741-BCF4-42D9DC2C709C}" srcOrd="0" destOrd="0" presId="urn:microsoft.com/office/officeart/2005/8/layout/orgChart1"/>
    <dgm:cxn modelId="{A8DE6B4D-72F2-47A9-A324-4EC35FD21D72}" type="presParOf" srcId="{1B3C786B-5CF0-4741-BCF4-42D9DC2C709C}" destId="{64074337-54D5-4A57-AB35-EB13E4076797}" srcOrd="0" destOrd="0" presId="urn:microsoft.com/office/officeart/2005/8/layout/orgChart1"/>
    <dgm:cxn modelId="{8DA535DD-3BAD-4D67-9536-701F8302CA99}" type="presParOf" srcId="{1B3C786B-5CF0-4741-BCF4-42D9DC2C709C}" destId="{92152C9B-97E8-4B7E-8221-C0F81BF55E6A}" srcOrd="1" destOrd="0" presId="urn:microsoft.com/office/officeart/2005/8/layout/orgChart1"/>
    <dgm:cxn modelId="{2084FC43-7BD9-46F9-BF9D-8F9AE1D5FA02}" type="presParOf" srcId="{B851458A-A11E-476C-9DEB-338A945531F9}" destId="{6CEB287D-B442-4519-998E-F11F4D391148}" srcOrd="1" destOrd="0" presId="urn:microsoft.com/office/officeart/2005/8/layout/orgChart1"/>
    <dgm:cxn modelId="{E59B4DEC-0788-4F64-8D19-E17E378A68EF}" type="presParOf" srcId="{6CEB287D-B442-4519-998E-F11F4D391148}" destId="{56D765C5-E38C-4428-97A9-BA40F250E55D}" srcOrd="0" destOrd="0" presId="urn:microsoft.com/office/officeart/2005/8/layout/orgChart1"/>
    <dgm:cxn modelId="{4F4086A9-DFFF-4C21-BF6B-9C19ECE5C0E5}" type="presParOf" srcId="{6CEB287D-B442-4519-998E-F11F4D391148}" destId="{E9B07448-2433-4EF1-AF69-297DEB98EF7F}" srcOrd="1" destOrd="0" presId="urn:microsoft.com/office/officeart/2005/8/layout/orgChart1"/>
    <dgm:cxn modelId="{B0469B05-6144-4E8E-8CC7-9DD14E42DF9A}" type="presParOf" srcId="{E9B07448-2433-4EF1-AF69-297DEB98EF7F}" destId="{2C487387-DEB3-4CEA-AFAF-912B52A25DD5}" srcOrd="0" destOrd="0" presId="urn:microsoft.com/office/officeart/2005/8/layout/orgChart1"/>
    <dgm:cxn modelId="{80BCC3B4-B6FE-4F9D-B50E-3A650B343ABD}" type="presParOf" srcId="{2C487387-DEB3-4CEA-AFAF-912B52A25DD5}" destId="{D0891598-7EE3-4397-9CD0-5F1917C358CE}" srcOrd="0" destOrd="0" presId="urn:microsoft.com/office/officeart/2005/8/layout/orgChart1"/>
    <dgm:cxn modelId="{83E97FF7-25FA-4309-98E9-1A73DDFCE91E}" type="presParOf" srcId="{2C487387-DEB3-4CEA-AFAF-912B52A25DD5}" destId="{C72064ED-EB31-4303-A661-B1E5A43502AB}" srcOrd="1" destOrd="0" presId="urn:microsoft.com/office/officeart/2005/8/layout/orgChart1"/>
    <dgm:cxn modelId="{EF5C0D69-13D3-4BBB-88FD-A316D67DD3AC}" type="presParOf" srcId="{E9B07448-2433-4EF1-AF69-297DEB98EF7F}" destId="{F7B9AF23-9377-4ECD-9336-E9CB17BF3789}" srcOrd="1" destOrd="0" presId="urn:microsoft.com/office/officeart/2005/8/layout/orgChart1"/>
    <dgm:cxn modelId="{8E3A9541-6BBB-4A29-BDC1-533270152DDC}" type="presParOf" srcId="{E9B07448-2433-4EF1-AF69-297DEB98EF7F}" destId="{CFD4F53C-3562-43E3-9285-1B2034BEE098}" srcOrd="2" destOrd="0" presId="urn:microsoft.com/office/officeart/2005/8/layout/orgChart1"/>
    <dgm:cxn modelId="{11F8498E-0805-4CDE-861B-6447CAE2F227}" type="presParOf" srcId="{6CEB287D-B442-4519-998E-F11F4D391148}" destId="{19A8E63C-8747-4BB2-A3AA-40CDB09CFF19}" srcOrd="2" destOrd="0" presId="urn:microsoft.com/office/officeart/2005/8/layout/orgChart1"/>
    <dgm:cxn modelId="{74C286FC-D2A5-449B-88EC-F31C2106F4B0}" type="presParOf" srcId="{6CEB287D-B442-4519-998E-F11F4D391148}" destId="{1255CFE4-177F-444E-B681-D7958EA8D825}" srcOrd="3" destOrd="0" presId="urn:microsoft.com/office/officeart/2005/8/layout/orgChart1"/>
    <dgm:cxn modelId="{1CC39D20-413B-4CCB-80D9-8E70189259EA}" type="presParOf" srcId="{1255CFE4-177F-444E-B681-D7958EA8D825}" destId="{B7E24CFB-09CA-4D69-AF3C-E0D04E817BBD}" srcOrd="0" destOrd="0" presId="urn:microsoft.com/office/officeart/2005/8/layout/orgChart1"/>
    <dgm:cxn modelId="{E3D1D130-869E-4171-9CCE-AE514861565C}" type="presParOf" srcId="{B7E24CFB-09CA-4D69-AF3C-E0D04E817BBD}" destId="{AA0F911E-B248-4345-BE42-8484B008E76D}" srcOrd="0" destOrd="0" presId="urn:microsoft.com/office/officeart/2005/8/layout/orgChart1"/>
    <dgm:cxn modelId="{87424BA6-7D94-4E64-9A39-EF54F65852B3}" type="presParOf" srcId="{B7E24CFB-09CA-4D69-AF3C-E0D04E817BBD}" destId="{86DFF8EB-ED45-4AFC-A730-1240A2ACAA26}" srcOrd="1" destOrd="0" presId="urn:microsoft.com/office/officeart/2005/8/layout/orgChart1"/>
    <dgm:cxn modelId="{4F0313BC-62E8-457B-A61B-732130844106}" type="presParOf" srcId="{1255CFE4-177F-444E-B681-D7958EA8D825}" destId="{1155FA25-4CC1-4BF5-B498-04DCE099CD41}" srcOrd="1" destOrd="0" presId="urn:microsoft.com/office/officeart/2005/8/layout/orgChart1"/>
    <dgm:cxn modelId="{C094E871-9067-4059-B0B3-A35659683E4E}" type="presParOf" srcId="{1255CFE4-177F-444E-B681-D7958EA8D825}" destId="{86FF747C-8FE1-4024-82C6-5BD6201B5CCE}" srcOrd="2" destOrd="0" presId="urn:microsoft.com/office/officeart/2005/8/layout/orgChart1"/>
    <dgm:cxn modelId="{83B56EAF-CC2F-466A-BFF2-8404FAF864F4}" type="presParOf" srcId="{B851458A-A11E-476C-9DEB-338A945531F9}" destId="{A7B3D5E5-FD47-4621-AD1D-535F576519B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A6AB69-A790-4C15-A47E-651C7D3AAF51}">
      <dsp:nvSpPr>
        <dsp:cNvPr id="0" name=""/>
        <dsp:cNvSpPr/>
      </dsp:nvSpPr>
      <dsp:spPr>
        <a:xfrm>
          <a:off x="8994682" y="729503"/>
          <a:ext cx="1932478"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C19C5F-F865-493E-BA8B-AA730A933446}">
      <dsp:nvSpPr>
        <dsp:cNvPr id="0" name=""/>
        <dsp:cNvSpPr/>
      </dsp:nvSpPr>
      <dsp:spPr>
        <a:xfrm>
          <a:off x="9058446"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خامسا: </a:t>
          </a:r>
          <a:r>
            <a:rPr lang="fa-IR" sz="1700" b="0" i="0" kern="1200" baseline="0" dirty="0"/>
            <a:t>اتاحة المعلومات، وغيرها من الحقوق.</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9316590" y="1051692"/>
        <a:ext cx="1288661" cy="1288416"/>
      </dsp:txXfrm>
    </dsp:sp>
    <dsp:sp modelId="{B4687ADB-C88F-41AA-84C2-429C8F9BDF2A}">
      <dsp:nvSpPr>
        <dsp:cNvPr id="0" name=""/>
        <dsp:cNvSpPr/>
      </dsp:nvSpPr>
      <dsp:spPr>
        <a:xfrm rot="2700000">
          <a:off x="6996493"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521AC8-3446-4F86-9D85-64C4667391D1}">
      <dsp:nvSpPr>
        <dsp:cNvPr id="0" name=""/>
        <dsp:cNvSpPr/>
      </dsp:nvSpPr>
      <dsp:spPr>
        <a:xfrm>
          <a:off x="7062203"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رابعا: </a:t>
          </a:r>
          <a:r>
            <a:rPr lang="fa-IR" sz="1700" b="0" i="0" kern="1200" baseline="0" dirty="0"/>
            <a:t>ضمانات التفتيش و المصادرة.</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7319318" y="1051692"/>
        <a:ext cx="1288661" cy="1288416"/>
      </dsp:txXfrm>
    </dsp:sp>
    <dsp:sp modelId="{1F22C185-FCDD-451E-80B6-0E3E39A70A81}">
      <dsp:nvSpPr>
        <dsp:cNvPr id="0" name=""/>
        <dsp:cNvSpPr/>
      </dsp:nvSpPr>
      <dsp:spPr>
        <a:xfrm rot="2700000">
          <a:off x="5000250"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5064931"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ثالثا: </a:t>
          </a:r>
          <a:r>
            <a:rPr lang="fa-IR" sz="1700" b="0" i="0" kern="1200" baseline="0" dirty="0"/>
            <a:t>تقييد مساءلة الإعلامي عن رأيه.</a:t>
          </a:r>
          <a:endParaRPr lang="en-US" sz="1700" kern="1200" dirty="0"/>
        </a:p>
      </dsp:txBody>
      <dsp:txXfrm>
        <a:off x="5322047" y="1051692"/>
        <a:ext cx="1288661" cy="1288416"/>
      </dsp:txXfrm>
    </dsp:sp>
    <dsp:sp modelId="{6AEECE16-7F97-463B-80CD-69CDE77CA66C}">
      <dsp:nvSpPr>
        <dsp:cNvPr id="0" name=""/>
        <dsp:cNvSpPr/>
      </dsp:nvSpPr>
      <dsp:spPr>
        <a:xfrm rot="2700000">
          <a:off x="3002979"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3067660"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ثانيا: </a:t>
          </a:r>
          <a:r>
            <a:rPr lang="fa-IR" sz="1700" b="0" i="0" kern="1200" baseline="0" dirty="0"/>
            <a:t>عدم الإجبار عن الكشف عن مصادره.</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3325804" y="1051692"/>
        <a:ext cx="1288661" cy="1288416"/>
      </dsp:txXfrm>
    </dsp:sp>
    <dsp:sp modelId="{3054A2C4-022B-4DC2-A3DA-CD2FA2778EA3}">
      <dsp:nvSpPr>
        <dsp:cNvPr id="0" name=""/>
        <dsp:cNvSpPr/>
      </dsp:nvSpPr>
      <dsp:spPr>
        <a:xfrm rot="2700000">
          <a:off x="1005707"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1070388"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r-EG" sz="1700" b="0" i="0" kern="1200" baseline="0" dirty="0"/>
            <a:t>أولا: </a:t>
          </a:r>
          <a:r>
            <a:rPr lang="fa-IR" sz="1700" b="0" i="0" kern="1200" baseline="0" dirty="0"/>
            <a:t>حرية النشر، وحدودها.</a:t>
          </a:r>
          <a:endParaRPr lang="en-US" sz="1700" b="0" i="0" kern="1200" baseline="0" dirty="0"/>
        </a:p>
        <a:p>
          <a:pPr marL="0" lvl="0" indent="0" algn="ctr" defTabSz="755650">
            <a:lnSpc>
              <a:spcPct val="90000"/>
            </a:lnSpc>
            <a:spcBef>
              <a:spcPct val="0"/>
            </a:spcBef>
            <a:spcAft>
              <a:spcPct val="35000"/>
            </a:spcAft>
            <a:buNone/>
          </a:pPr>
          <a:endParaRPr lang="en-US" sz="1700" kern="1200" dirty="0"/>
        </a:p>
      </dsp:txBody>
      <dsp:txXfrm>
        <a:off x="1328532" y="1051692"/>
        <a:ext cx="128866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402BE-53BE-4861-A4B0-9E6F66F11C96}">
      <dsp:nvSpPr>
        <dsp:cNvPr id="0" name=""/>
        <dsp:cNvSpPr/>
      </dsp:nvSpPr>
      <dsp:spPr>
        <a:xfrm>
          <a:off x="5845994" y="703392"/>
          <a:ext cx="4244489" cy="992745"/>
        </a:xfrm>
        <a:custGeom>
          <a:avLst/>
          <a:gdLst/>
          <a:ahLst/>
          <a:cxnLst/>
          <a:rect l="0" t="0" r="0" b="0"/>
          <a:pathLst>
            <a:path>
              <a:moveTo>
                <a:pt x="0" y="0"/>
              </a:moveTo>
              <a:lnTo>
                <a:pt x="0" y="513191"/>
              </a:lnTo>
              <a:lnTo>
                <a:pt x="4244489" y="513191"/>
              </a:lnTo>
              <a:lnTo>
                <a:pt x="4244489" y="9927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46934E-88E9-4073-8079-3CBD12D5B935}">
      <dsp:nvSpPr>
        <dsp:cNvPr id="0" name=""/>
        <dsp:cNvSpPr/>
      </dsp:nvSpPr>
      <dsp:spPr>
        <a:xfrm>
          <a:off x="2981000" y="703392"/>
          <a:ext cx="2864994" cy="963219"/>
        </a:xfrm>
        <a:custGeom>
          <a:avLst/>
          <a:gdLst/>
          <a:ahLst/>
          <a:cxnLst/>
          <a:rect l="0" t="0" r="0" b="0"/>
          <a:pathLst>
            <a:path>
              <a:moveTo>
                <a:pt x="2864994" y="0"/>
              </a:moveTo>
              <a:lnTo>
                <a:pt x="2864994" y="483664"/>
              </a:lnTo>
              <a:lnTo>
                <a:pt x="0" y="483664"/>
              </a:lnTo>
              <a:lnTo>
                <a:pt x="0" y="9632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F2EE17-6207-4B63-B9BE-D7726A823913}">
      <dsp:nvSpPr>
        <dsp:cNvPr id="0" name=""/>
        <dsp:cNvSpPr/>
      </dsp:nvSpPr>
      <dsp:spPr>
        <a:xfrm>
          <a:off x="2347715" y="4110"/>
          <a:ext cx="6996559" cy="69928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ar-EG" sz="2400" kern="1200" dirty="0">
              <a:latin typeface="Alexandria" pitchFamily="2" charset="-78"/>
              <a:cs typeface="Alexandria" pitchFamily="2" charset="-78"/>
            </a:rPr>
            <a:t>1- الحق في حرية التعبير بين الضمان والتقييد</a:t>
          </a:r>
          <a:endParaRPr lang="en-US" sz="2400" kern="1200" dirty="0">
            <a:latin typeface="Alexandria" pitchFamily="2" charset="-78"/>
            <a:cs typeface="Alexandria" pitchFamily="2" charset="-78"/>
          </a:endParaRPr>
        </a:p>
      </dsp:txBody>
      <dsp:txXfrm>
        <a:off x="2347715" y="4110"/>
        <a:ext cx="6996559" cy="699281"/>
      </dsp:txXfrm>
    </dsp:sp>
    <dsp:sp modelId="{046578A1-A973-46A7-9B86-2C5684DC15CE}">
      <dsp:nvSpPr>
        <dsp:cNvPr id="0" name=""/>
        <dsp:cNvSpPr/>
      </dsp:nvSpPr>
      <dsp:spPr>
        <a:xfrm>
          <a:off x="0" y="1666611"/>
          <a:ext cx="5962001" cy="383953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ar-EG" sz="1800" kern="1200" dirty="0">
              <a:latin typeface="Alexandria" pitchFamily="2" charset="-78"/>
              <a:cs typeface="Alexandria" pitchFamily="2" charset="-78"/>
            </a:rPr>
            <a:t>إلا أن</a:t>
          </a:r>
          <a:r>
            <a:rPr lang="fa-IR" sz="1800" kern="1200" dirty="0">
              <a:latin typeface="Alexandria" pitchFamily="2" charset="-78"/>
              <a:cs typeface="Alexandria" pitchFamily="2" charset="-78"/>
            </a:rPr>
            <a:t> التعبير عن الراي</a:t>
          </a:r>
          <a:r>
            <a:rPr lang="ar-EG" sz="1800" kern="1200" dirty="0">
              <a:latin typeface="Alexandria" pitchFamily="2" charset="-78"/>
              <a:cs typeface="Alexandria" pitchFamily="2" charset="-78"/>
            </a:rPr>
            <a:t> كأحد حقوق الانسان الفردية</a:t>
          </a:r>
          <a:r>
            <a:rPr lang="fa-IR" sz="1800" kern="1200" dirty="0">
              <a:latin typeface="Alexandria" pitchFamily="2" charset="-78"/>
              <a:cs typeface="Alexandria" pitchFamily="2" charset="-78"/>
            </a:rPr>
            <a:t> </a:t>
          </a:r>
          <a:r>
            <a:rPr lang="ar-EG" sz="1800" kern="1200" dirty="0">
              <a:latin typeface="Alexandria" pitchFamily="2" charset="-78"/>
              <a:cs typeface="Alexandria" pitchFamily="2" charset="-78"/>
            </a:rPr>
            <a:t>ليس حقا مطلقا بل هو </a:t>
          </a:r>
          <a:r>
            <a:rPr lang="ar-EG" sz="1800" kern="1200" dirty="0">
              <a:solidFill>
                <a:srgbClr val="FF0000"/>
              </a:solidFill>
              <a:latin typeface="Alexandria" pitchFamily="2" charset="-78"/>
              <a:cs typeface="Alexandria" pitchFamily="2" charset="-78"/>
            </a:rPr>
            <a:t>حق مقيد بالعديد من القيود </a:t>
          </a:r>
          <a:r>
            <a:rPr lang="ar-EG" sz="1800" kern="1200" dirty="0">
              <a:latin typeface="Alexandria" pitchFamily="2" charset="-78"/>
              <a:cs typeface="Alexandria" pitchFamily="2" charset="-78"/>
            </a:rPr>
            <a:t>التي أوردتها الاتفاقيات و القوانين ذاتها التي نصت علي هذا الحق. </a:t>
          </a:r>
        </a:p>
        <a:p>
          <a:pPr marL="0" lvl="0" indent="0" algn="just" defTabSz="800100" rtl="1">
            <a:lnSpc>
              <a:spcPct val="150000"/>
            </a:lnSpc>
            <a:spcBef>
              <a:spcPct val="0"/>
            </a:spcBef>
            <a:spcAft>
              <a:spcPct val="35000"/>
            </a:spcAft>
            <a:buNone/>
          </a:pPr>
          <a:r>
            <a:rPr lang="ar-EG" sz="1800" kern="1200" dirty="0">
              <a:latin typeface="Alexandria" pitchFamily="2" charset="-78"/>
              <a:cs typeface="Alexandria" pitchFamily="2" charset="-78"/>
            </a:rPr>
            <a:t>فحق الفرد في ممارسة حرية التعبير مقيد </a:t>
          </a:r>
          <a:r>
            <a:rPr lang="ar-EG" sz="1800" kern="1200" dirty="0">
              <a:solidFill>
                <a:srgbClr val="FF0000"/>
              </a:solidFill>
              <a:latin typeface="Alexandria" pitchFamily="2" charset="-78"/>
              <a:cs typeface="Alexandria" pitchFamily="2" charset="-78"/>
            </a:rPr>
            <a:t>بألا ينتهك بندين أساسيين:</a:t>
          </a:r>
        </a:p>
        <a:p>
          <a:pPr marL="0" lvl="0" indent="0" algn="just" defTabSz="800100" rtl="1">
            <a:lnSpc>
              <a:spcPct val="150000"/>
            </a:lnSpc>
            <a:spcBef>
              <a:spcPct val="0"/>
            </a:spcBef>
            <a:spcAft>
              <a:spcPct val="35000"/>
            </a:spcAft>
            <a:buNone/>
          </a:pPr>
          <a:r>
            <a:rPr lang="fa-IR" sz="1800" kern="1200" dirty="0">
              <a:latin typeface="Alexandria" pitchFamily="2" charset="-78"/>
              <a:cs typeface="Alexandria" pitchFamily="2" charset="-78"/>
            </a:rPr>
            <a:t>(أ)  </a:t>
          </a:r>
          <a:r>
            <a:rPr lang="fa-IR" sz="1800" u="sng" kern="1200" dirty="0">
              <a:latin typeface="Alexandria" pitchFamily="2" charset="-78"/>
              <a:cs typeface="Alexandria" pitchFamily="2" charset="-78"/>
            </a:rPr>
            <a:t>حقوق الآخرين أو سمعتهم</a:t>
          </a:r>
          <a:endParaRPr lang="ar-EG" sz="1800" u="sng" kern="1200" dirty="0">
            <a:latin typeface="Alexandria" pitchFamily="2" charset="-78"/>
            <a:cs typeface="Alexandria" pitchFamily="2" charset="-78"/>
          </a:endParaRPr>
        </a:p>
        <a:p>
          <a:pPr marL="0" lvl="0" indent="0" algn="just" defTabSz="800100" rtl="1">
            <a:lnSpc>
              <a:spcPct val="150000"/>
            </a:lnSpc>
            <a:spcBef>
              <a:spcPct val="0"/>
            </a:spcBef>
            <a:spcAft>
              <a:spcPct val="35000"/>
            </a:spcAft>
            <a:buNone/>
          </a:pPr>
          <a:r>
            <a:rPr lang="fa-IR" sz="1800" kern="1200" dirty="0">
              <a:latin typeface="Alexandria" pitchFamily="2" charset="-78"/>
              <a:cs typeface="Alexandria" pitchFamily="2" charset="-78"/>
            </a:rPr>
            <a:t> (ب)</a:t>
          </a:r>
          <a:r>
            <a:rPr lang="ar-EG" sz="1800" kern="1200" dirty="0">
              <a:latin typeface="Alexandria" pitchFamily="2" charset="-78"/>
              <a:cs typeface="Alexandria" pitchFamily="2" charset="-78"/>
            </a:rPr>
            <a:t> </a:t>
          </a:r>
          <a:r>
            <a:rPr lang="fa-IR" sz="1800" u="sng" kern="1200" dirty="0">
              <a:latin typeface="Alexandria" pitchFamily="2" charset="-78"/>
              <a:cs typeface="Alexandria" pitchFamily="2" charset="-78"/>
            </a:rPr>
            <a:t>الأمن القومي أو النظام العام أو الصحة العامة أو الآداب العامة.</a:t>
          </a:r>
          <a:endParaRPr lang="ar-EG" sz="1800" u="sng" kern="1200" dirty="0">
            <a:latin typeface="Alexandria" pitchFamily="2" charset="-78"/>
            <a:cs typeface="Alexandria" pitchFamily="2" charset="-78"/>
          </a:endParaRPr>
        </a:p>
        <a:p>
          <a:pPr marL="0" lvl="0" indent="0" algn="just" defTabSz="800100" rtl="1">
            <a:lnSpc>
              <a:spcPct val="150000"/>
            </a:lnSpc>
            <a:spcBef>
              <a:spcPct val="0"/>
            </a:spcBef>
            <a:spcAft>
              <a:spcPct val="35000"/>
            </a:spcAft>
            <a:buNone/>
          </a:pPr>
          <a:endParaRPr lang="en-US" sz="1800" kern="1200" dirty="0">
            <a:latin typeface="Alexandria" pitchFamily="2" charset="-78"/>
            <a:cs typeface="Alexandria" pitchFamily="2" charset="-78"/>
          </a:endParaRPr>
        </a:p>
      </dsp:txBody>
      <dsp:txXfrm>
        <a:off x="0" y="1666611"/>
        <a:ext cx="5962001" cy="3839539"/>
      </dsp:txXfrm>
    </dsp:sp>
    <dsp:sp modelId="{0948452F-5FC1-4018-8E24-FA5007DACE0E}">
      <dsp:nvSpPr>
        <dsp:cNvPr id="0" name=""/>
        <dsp:cNvSpPr/>
      </dsp:nvSpPr>
      <dsp:spPr>
        <a:xfrm>
          <a:off x="8488978" y="1696137"/>
          <a:ext cx="3203011" cy="3723350"/>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ar-EG" sz="1800" b="0" kern="1200" dirty="0">
              <a:solidFill>
                <a:prstClr val="black"/>
              </a:solidFill>
              <a:latin typeface="Alexandria" pitchFamily="2" charset="-78"/>
              <a:ea typeface="+mn-ea"/>
              <a:cs typeface="Alexandria" pitchFamily="2" charset="-78"/>
            </a:rPr>
            <a:t>سبق ان اوضحنا أن </a:t>
          </a:r>
          <a:r>
            <a:rPr lang="ar-EG" sz="1800" b="0" kern="1200" dirty="0">
              <a:solidFill>
                <a:srgbClr val="FF0000"/>
              </a:solidFill>
              <a:latin typeface="Alexandria" pitchFamily="2" charset="-78"/>
              <a:ea typeface="+mn-ea"/>
              <a:cs typeface="Alexandria" pitchFamily="2" charset="-78"/>
            </a:rPr>
            <a:t>الحق في حرية التعبير قد تم النص عليه </a:t>
          </a:r>
          <a:r>
            <a:rPr lang="ar-EG" sz="1800" b="0" kern="1200" dirty="0">
              <a:solidFill>
                <a:prstClr val="black"/>
              </a:solidFill>
              <a:latin typeface="Alexandria" pitchFamily="2" charset="-78"/>
              <a:ea typeface="+mn-ea"/>
              <a:cs typeface="Alexandria" pitchFamily="2" charset="-78"/>
            </a:rPr>
            <a:t>في جميع اتفاقيات و معاهدات حقوق الانسان كما تنص عليه مختلف الدساتير و القوانين الوطنية في دول العالم.</a:t>
          </a:r>
        </a:p>
      </dsp:txBody>
      <dsp:txXfrm>
        <a:off x="8488978" y="1696137"/>
        <a:ext cx="3203011" cy="37233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A8E63C-8747-4BB2-A3AA-40CDB09CFF19}">
      <dsp:nvSpPr>
        <dsp:cNvPr id="0" name=""/>
        <dsp:cNvSpPr/>
      </dsp:nvSpPr>
      <dsp:spPr>
        <a:xfrm>
          <a:off x="5199320" y="2171548"/>
          <a:ext cx="2626444" cy="911658"/>
        </a:xfrm>
        <a:custGeom>
          <a:avLst/>
          <a:gdLst/>
          <a:ahLst/>
          <a:cxnLst/>
          <a:rect l="0" t="0" r="0" b="0"/>
          <a:pathLst>
            <a:path>
              <a:moveTo>
                <a:pt x="0" y="0"/>
              </a:moveTo>
              <a:lnTo>
                <a:pt x="0" y="455829"/>
              </a:lnTo>
              <a:lnTo>
                <a:pt x="2626444" y="455829"/>
              </a:lnTo>
              <a:lnTo>
                <a:pt x="2626444" y="9116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D765C5-E38C-4428-97A9-BA40F250E55D}">
      <dsp:nvSpPr>
        <dsp:cNvPr id="0" name=""/>
        <dsp:cNvSpPr/>
      </dsp:nvSpPr>
      <dsp:spPr>
        <a:xfrm>
          <a:off x="2572876" y="2171548"/>
          <a:ext cx="2626444" cy="911658"/>
        </a:xfrm>
        <a:custGeom>
          <a:avLst/>
          <a:gdLst/>
          <a:ahLst/>
          <a:cxnLst/>
          <a:rect l="0" t="0" r="0" b="0"/>
          <a:pathLst>
            <a:path>
              <a:moveTo>
                <a:pt x="2626444" y="0"/>
              </a:moveTo>
              <a:lnTo>
                <a:pt x="2626444" y="455829"/>
              </a:lnTo>
              <a:lnTo>
                <a:pt x="0" y="455829"/>
              </a:lnTo>
              <a:lnTo>
                <a:pt x="0" y="9116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074337-54D5-4A57-AB35-EB13E4076797}">
      <dsp:nvSpPr>
        <dsp:cNvPr id="0" name=""/>
        <dsp:cNvSpPr/>
      </dsp:nvSpPr>
      <dsp:spPr>
        <a:xfrm>
          <a:off x="3028706" y="933"/>
          <a:ext cx="4341229" cy="2170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ar-EG" sz="1800" kern="1200" dirty="0">
              <a:latin typeface="Alexandria" pitchFamily="2" charset="-78"/>
              <a:cs typeface="Alexandria" pitchFamily="2" charset="-78"/>
            </a:rPr>
            <a:t>عناصر الحياة الخاصة</a:t>
          </a:r>
          <a:endParaRPr lang="en-US" sz="1800" kern="1200" dirty="0">
            <a:latin typeface="Alexandria" pitchFamily="2" charset="-78"/>
            <a:cs typeface="Alexandria" pitchFamily="2" charset="-78"/>
          </a:endParaRPr>
        </a:p>
      </dsp:txBody>
      <dsp:txXfrm>
        <a:off x="3028706" y="933"/>
        <a:ext cx="4341229" cy="2170614"/>
      </dsp:txXfrm>
    </dsp:sp>
    <dsp:sp modelId="{D0891598-7EE3-4397-9CD0-5F1917C358CE}">
      <dsp:nvSpPr>
        <dsp:cNvPr id="0" name=""/>
        <dsp:cNvSpPr/>
      </dsp:nvSpPr>
      <dsp:spPr>
        <a:xfrm>
          <a:off x="402261" y="3083206"/>
          <a:ext cx="4341229" cy="2170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ب- عناصر مادية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1- حرمة المسكن.</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2- حرمة المراسلات و المحادثات الخاصة.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3- الذمة المالية.</a:t>
          </a:r>
        </a:p>
      </dsp:txBody>
      <dsp:txXfrm>
        <a:off x="402261" y="3083206"/>
        <a:ext cx="4341229" cy="2170614"/>
      </dsp:txXfrm>
    </dsp:sp>
    <dsp:sp modelId="{AA0F911E-B248-4345-BE42-8484B008E76D}">
      <dsp:nvSpPr>
        <dsp:cNvPr id="0" name=""/>
        <dsp:cNvSpPr/>
      </dsp:nvSpPr>
      <dsp:spPr>
        <a:xfrm>
          <a:off x="5655150" y="3083206"/>
          <a:ext cx="4341229" cy="2170614"/>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ct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أ- عناصر معنوية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1-الحالة العاطفية و العائلية.</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2- الشرف و الاعتبار.</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3- الرأي السياسي.</a:t>
          </a:r>
        </a:p>
        <a:p>
          <a:pPr marL="0" lvl="0" indent="0" algn="r" defTabSz="800100" rtl="1">
            <a:lnSpc>
              <a:spcPct val="90000"/>
            </a:lnSpc>
            <a:spcBef>
              <a:spcPct val="0"/>
            </a:spcBef>
            <a:spcAft>
              <a:spcPct val="35000"/>
            </a:spcAft>
            <a:buNone/>
          </a:pPr>
          <a:r>
            <a:rPr lang="ar-EG" sz="1800" kern="1200" dirty="0">
              <a:solidFill>
                <a:prstClr val="black"/>
              </a:solidFill>
              <a:latin typeface="Alexandria" pitchFamily="2" charset="-78"/>
              <a:ea typeface="+mn-ea"/>
              <a:cs typeface="Alexandria" pitchFamily="2" charset="-78"/>
            </a:rPr>
            <a:t>4- الحالة الصحية.</a:t>
          </a:r>
          <a:endParaRPr lang="en-US" sz="1800" kern="1200" dirty="0">
            <a:solidFill>
              <a:prstClr val="black"/>
            </a:solidFill>
            <a:latin typeface="Alexandria" pitchFamily="2" charset="-78"/>
            <a:ea typeface="+mn-ea"/>
            <a:cs typeface="Alexandria" pitchFamily="2" charset="-78"/>
          </a:endParaRPr>
        </a:p>
      </dsp:txBody>
      <dsp:txXfrm>
        <a:off x="5655150" y="3083206"/>
        <a:ext cx="4341229" cy="2170614"/>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D439-61D9-741C-5E8F-C8798F4C3D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9C4560-3BDD-A292-65CA-2469030600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25FACB-81A6-3F8B-5847-91AF5DFD690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915A37-B216-BE05-C76A-7635C7B0F0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0986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AF9A6-547F-7D39-D9E4-B2DE6CF3AC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40254-E005-A311-CE30-B02EA815E4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246597-7CC5-89BB-10DB-90F19AF620A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FC5C410A-2C9B-E24B-6448-0AAAF1EFB91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36043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FA48D-8CEB-4F42-0FEC-334A82F31A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7E7D06-6503-7B74-F03F-D06BFA818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CAC12F-66FF-3EB3-49A7-9926EA90FFE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5ACD917D-2EF8-F88A-8EE2-B101B9E06A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7529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61F4B-7545-4C30-B215-C4B847E8F4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11F0E6-7ADB-C20B-8C92-8D432227B8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BFD7CA-DAF4-73A1-1A9E-297CC7C94034}"/>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808CC5F7-2F45-F6BB-968E-06F881C559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0917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E239D-65C1-3FDB-3B0E-CF5C826094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0C78A7-93AF-9448-C66C-E62835C9E4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4F691B-7EF0-6BC4-C60C-6112634FBD24}"/>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B41F6B37-57FB-C369-9115-099EA8090F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38836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AA076-E3B5-E327-F2DD-BB63B0B47C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D7AA6F-9851-E30B-1E43-259DCDE0C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08E5E2-7A8F-A433-18B6-856DAFF7C9C0}"/>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DD2F572C-A88F-4C9C-5936-6BD183B25E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2466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A0D15-62CA-EA28-C290-540B8DC520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B0CA36-D331-3FFF-2460-CEAE690F9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CD85D-9586-CC89-96E8-7E3E168FC11A}"/>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26F2825F-59B8-F404-8643-80BAA5203A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66209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B155DD-10FB-0113-617C-1A298B8CD7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C9E737-B7C2-70AF-3DF3-AF412C3EDB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A9D5CE-65BB-C23E-8128-880A14BFDEE8}"/>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33087910-A410-94D4-846E-BFBE52948E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3163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9FF67-0FB8-8344-9860-22023ED5EE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059F35-1F83-3AEB-09B6-E059FC02F8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753F93-29F3-DD5A-AF0F-5CB4DFBC027D}"/>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AAC94FF9-EBDE-DE32-5232-FF3C6AEE0D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16353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3A6D4-60C3-25FE-666B-E9EF4AB00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68BAC6-9790-E80C-F532-2734BF6230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8AA2FE-F9EF-4963-0461-7A4DE3A494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F13B1B-7DBB-6179-8772-A1A62F6CC0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772528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E768C-1DD7-A4B6-6E85-55F784A57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6E60B-22B5-EB32-F140-AD26665A2D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664AB2-3223-4D9A-DFB7-DF8212AA216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83F1A10-A411-B85D-79EF-7D1F704032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9936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3015E-5CF8-F6A4-5FF0-1A49574391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46516-5F11-02AA-5A47-B12A06ED56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827F1-F6ED-2E4C-3BA3-B29898BC381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CEB687D-6394-C5CA-BC98-E3222E045A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4105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84826-8A06-0ED4-A17F-026463CC9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6E2FC7-23B5-DE28-1733-2352362F6E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A67FA-AD97-5050-DB18-A2907B7FD07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EA17FB9-BDAA-2CDA-ADDD-90559C224E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4632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B82D2-D999-DCCE-0FEC-312C2A44E5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3C96F6-9921-F6BB-161C-34FB623ABA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78A4DB-5AAF-869C-111A-1192BBC640F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6B5240F-C491-B521-8097-2E94391F46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3395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B85FB-6B08-35B1-8DCC-10D8BD6E87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304240-2C1D-0ED9-9A74-908A71959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0CA055-AA86-132A-060E-40EEAB4CB9D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DA66F59-B296-EDEB-A37E-349EAEC19B3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0270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A2B605-B3BB-61F2-597C-41C9D0A955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490409-F2C1-D6BE-9BB9-7A3B28DF3D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311F89-8129-B4CE-6FC8-2D16E1E6F0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ABAC812-5D9F-707C-05CC-742A97DED1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10301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DDAC7-8102-CDB0-8BF8-B1BEA52E6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A8B033-FA3B-6244-BB6F-692003EA9D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FD9DE-5E6C-5933-34C7-20C25A8DA3D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C7A58ECD-A836-981D-4D73-07F6C42734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1651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AC7E1-81F1-B0A2-46D2-B9D950794E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02CA7-4F51-B2AE-255E-84BF8972A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583EA7-FF2D-C42E-B6A6-2614623AE22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126D3AA5-313B-4EB4-F147-5666B72D5D4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10184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5C490-8647-11C2-7526-6F03847524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1F3F7B-2353-1AA8-9679-F62B2FBFE5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D8DBA9-93B7-F233-CFEA-B94E97CB045C}"/>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6FCDA12E-E546-0404-708C-4558B788BA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07414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lexandria" pitchFamily="2" charset="-78"/>
                <a:cs typeface="Alexandria" pitchFamily="2" charset="-78"/>
              </a:rPr>
              <a:t> </a:t>
            </a:r>
            <a:r>
              <a:rPr lang="ar-EG" sz="2000" b="1" dirty="0">
                <a:solidFill>
                  <a:prstClr val="white"/>
                </a:solidFill>
                <a:latin typeface="Alexandria" pitchFamily="2" charset="-78"/>
                <a:cs typeface="Alexandria" pitchFamily="2" charset="-78"/>
              </a:rPr>
              <a:t>المحاضرة الثالثة</a:t>
            </a:r>
            <a:endParaRPr kumimoji="0" lang="en-US" sz="20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967"/>
    </mc:Choice>
    <mc:Fallback xmlns="">
      <p:transition spd="slow" advTm="2696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4098495644"/>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64816"/>
    </mc:Choice>
    <mc:Fallback xmlns="">
      <p:transition spd="slow" advTm="16481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أهداف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2407" y="3034973"/>
            <a:ext cx="8417320" cy="2538515"/>
          </a:xfrm>
          <a:prstGeom prst="rect">
            <a:avLst/>
          </a:prstGeom>
          <a:noFill/>
        </p:spPr>
        <p:txBody>
          <a:bodyPr wrap="square" rtlCol="0">
            <a:spAutoFit/>
          </a:bodyPr>
          <a:lstStyle/>
          <a:p>
            <a:pPr algn="r" rtl="1">
              <a:lnSpc>
                <a:spcPct val="150000"/>
              </a:lnSpc>
            </a:pPr>
            <a:r>
              <a:rPr lang="ar-EG" dirty="0">
                <a:latin typeface="Alexandria" pitchFamily="2" charset="-78"/>
                <a:cs typeface="Alexandria" pitchFamily="2" charset="-78"/>
              </a:rPr>
              <a:t>أولا: ضمان الحق في حرية التعبير، ومداها للإعلامي.</a:t>
            </a:r>
          </a:p>
          <a:p>
            <a:pPr algn="r" rtl="1">
              <a:lnSpc>
                <a:spcPct val="150000"/>
              </a:lnSpc>
            </a:pPr>
            <a:r>
              <a:rPr lang="ar-EG" dirty="0">
                <a:latin typeface="Alexandria" pitchFamily="2" charset="-78"/>
                <a:cs typeface="Alexandria" pitchFamily="2" charset="-78"/>
              </a:rPr>
              <a:t>ثانيا: الإلزام باحترام الحق في الخصوصية.</a:t>
            </a:r>
          </a:p>
          <a:p>
            <a:pPr algn="r" rtl="1">
              <a:lnSpc>
                <a:spcPct val="150000"/>
              </a:lnSpc>
            </a:pPr>
            <a:r>
              <a:rPr lang="ar-EG" dirty="0">
                <a:latin typeface="Alexandria" pitchFamily="2" charset="-78"/>
                <a:cs typeface="Alexandria" pitchFamily="2" charset="-78"/>
              </a:rPr>
              <a:t>ثالثا: اتساع الأضرار المرتبطة </a:t>
            </a:r>
          </a:p>
          <a:p>
            <a:pPr algn="r" rtl="1">
              <a:lnSpc>
                <a:spcPct val="150000"/>
              </a:lnSpc>
            </a:pPr>
            <a:r>
              <a:rPr lang="ar-EG" dirty="0">
                <a:latin typeface="Alexandria" pitchFamily="2" charset="-78"/>
                <a:cs typeface="Alexandria" pitchFamily="2" charset="-78"/>
              </a:rPr>
              <a:t>رابعا: حل التضارب بين حقي التعبير عن الرأي و الحق في الخصوصية.</a:t>
            </a:r>
          </a:p>
          <a:p>
            <a:pPr algn="r" rtl="1">
              <a:lnSpc>
                <a:spcPct val="150000"/>
              </a:lnSpc>
            </a:pPr>
            <a:r>
              <a:rPr lang="ar-EG" dirty="0">
                <a:latin typeface="Alexandria" pitchFamily="2" charset="-78"/>
                <a:cs typeface="Alexandria" pitchFamily="2" charset="-78"/>
              </a:rPr>
              <a:t>خامسا: </a:t>
            </a:r>
            <a:r>
              <a:rPr lang="fa-IR" dirty="0">
                <a:latin typeface="Alexandria" pitchFamily="2" charset="-78"/>
                <a:cs typeface="Alexandria" pitchFamily="2" charset="-78"/>
              </a:rPr>
              <a:t>مراجع.   </a:t>
            </a:r>
            <a:endParaRPr lang="en-US" dirty="0">
              <a:latin typeface="Alexandria" pitchFamily="2" charset="-78"/>
              <a:cs typeface="Alexandria" pitchFamily="2" charset="-78"/>
            </a:endParaRPr>
          </a:p>
          <a:p>
            <a:pPr algn="r" rtl="1">
              <a:lnSpc>
                <a:spcPct val="150000"/>
              </a:lnSpc>
            </a:pPr>
            <a:r>
              <a:rPr lang="ar-EG" dirty="0">
                <a:latin typeface="Alexandria" pitchFamily="2" charset="-78"/>
                <a:cs typeface="Alexandria" pitchFamily="2" charset="-78"/>
              </a:rPr>
              <a:t>سادسا: </a:t>
            </a:r>
            <a:r>
              <a:rPr lang="fa-IR" dirty="0">
                <a:latin typeface="Alexandria" pitchFamily="2" charset="-78"/>
                <a:cs typeface="Alexandria" pitchFamily="2" charset="-78"/>
              </a:rPr>
              <a:t>خاتمة.</a:t>
            </a:r>
            <a:endParaRPr lang="en-US"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1333"/>
    </mc:Choice>
    <mc:Fallback xmlns="">
      <p:transition spd="slow" advTm="9133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8CC1A22-8527-1A27-AA58-E2EA2AC13711}"/>
              </a:ext>
            </a:extLst>
          </p:cNvPr>
          <p:cNvGraphicFramePr/>
          <p:nvPr>
            <p:extLst>
              <p:ext uri="{D42A27DB-BD31-4B8C-83A1-F6EECF244321}">
                <p14:modId xmlns:p14="http://schemas.microsoft.com/office/powerpoint/2010/main" val="1246653011"/>
              </p:ext>
            </p:extLst>
          </p:nvPr>
        </p:nvGraphicFramePr>
        <p:xfrm>
          <a:off x="369871" y="1130156"/>
          <a:ext cx="11691990" cy="5506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6AD48257-DB93-9DCB-06F5-5FCD351BEE30}"/>
              </a:ext>
            </a:extLst>
          </p:cNvPr>
          <p:cNvPicPr>
            <a:picLocks noChangeAspect="1"/>
          </p:cNvPicPr>
          <p:nvPr/>
        </p:nvPicPr>
        <p:blipFill>
          <a:blip r:embed="rId7"/>
          <a:stretch>
            <a:fillRect/>
          </a:stretch>
        </p:blipFill>
        <p:spPr>
          <a:xfrm>
            <a:off x="9279451" y="187417"/>
            <a:ext cx="2304488" cy="1079086"/>
          </a:xfrm>
          <a:prstGeom prst="rect">
            <a:avLst/>
          </a:prstGeom>
        </p:spPr>
      </p:pic>
      <p:sp>
        <p:nvSpPr>
          <p:cNvPr id="5" name="TextBox 4">
            <a:extLst>
              <a:ext uri="{FF2B5EF4-FFF2-40B4-BE49-F238E27FC236}">
                <a16:creationId xmlns:a16="http://schemas.microsoft.com/office/drawing/2014/main" id="{E6415165-1986-6915-0E18-55B6720B2B14}"/>
              </a:ext>
            </a:extLst>
          </p:cNvPr>
          <p:cNvSpPr txBox="1"/>
          <p:nvPr/>
        </p:nvSpPr>
        <p:spPr>
          <a:xfrm>
            <a:off x="2126069" y="221693"/>
            <a:ext cx="7153382" cy="430887"/>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ضمان الحق في حرية التعبير، ومداها للإعلامي.</a:t>
            </a:r>
          </a:p>
        </p:txBody>
      </p:sp>
    </p:spTree>
    <p:extLst>
      <p:ext uri="{BB962C8B-B14F-4D97-AF65-F5344CB8AC3E}">
        <p14:creationId xmlns:p14="http://schemas.microsoft.com/office/powerpoint/2010/main" val="3711709201"/>
      </p:ext>
    </p:extLst>
  </p:cSld>
  <p:clrMapOvr>
    <a:masterClrMapping/>
  </p:clrMapOvr>
  <mc:AlternateContent xmlns:mc="http://schemas.openxmlformats.org/markup-compatibility/2006" xmlns:p14="http://schemas.microsoft.com/office/powerpoint/2010/main">
    <mc:Choice Requires="p14">
      <p:transition spd="slow" p14:dur="2000" advTm="108383"/>
    </mc:Choice>
    <mc:Fallback xmlns="">
      <p:transition spd="slow" advTm="1083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C633D-6323-BDF1-78CC-E5EB041E63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BD832-BDE0-15BE-0984-E4C5C768F0BC}"/>
              </a:ext>
            </a:extLst>
          </p:cNvPr>
          <p:cNvSpPr/>
          <p:nvPr/>
        </p:nvSpPr>
        <p:spPr>
          <a:xfrm>
            <a:off x="74429" y="1359486"/>
            <a:ext cx="9048306"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الخصوصية هي حق أساسي، وهو أمر ضروري جدًا للاستقلالية ولحماية الكرامة الإنسانية.</a:t>
            </a:r>
            <a:r>
              <a:rPr lang="ar-EG" dirty="0">
                <a:solidFill>
                  <a:prstClr val="black"/>
                </a:solidFill>
                <a:latin typeface="Alexandria" pitchFamily="2" charset="-78"/>
                <a:cs typeface="Alexandria" pitchFamily="2" charset="-78"/>
              </a:rPr>
              <a:t> </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وهو بمثابة الأساس للعديد من حقوق الإنسان</a:t>
            </a:r>
            <a:r>
              <a:rPr kumimoji="0" lang="en-US"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الاجتماعية والسياسية والدينية وغيرها.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algn="just" rtl="1">
              <a:lnSpc>
                <a:spcPct val="150000"/>
              </a:lnSpc>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الحقيقة أنه لا يوجد تعريف جامع مانع للحق في الخصوصية. ذلك أنه و أن عرفنا ا</a:t>
            </a:r>
            <a:r>
              <a:rPr kumimoji="0" lang="fa-IR" b="0" i="0" u="none" strike="noStrike" kern="1200" cap="none" spc="0" normalizeH="0" baseline="0" noProof="0" dirty="0">
                <a:ln>
                  <a:noFill/>
                </a:ln>
                <a:solidFill>
                  <a:prstClr val="black"/>
                </a:solidFill>
                <a:effectLst/>
                <a:uLnTx/>
                <a:uFillTx/>
                <a:latin typeface="Alexandria" pitchFamily="2" charset="-78"/>
                <a:cs typeface="Alexandria" pitchFamily="2" charset="-78"/>
              </a:rPr>
              <a:t>لحق في الخصوصية</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fa-IR"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b="0" i="0" u="sng" strike="noStrike" kern="1200" cap="none" spc="0" normalizeH="0" baseline="0" noProof="0" dirty="0">
                <a:ln>
                  <a:noFill/>
                </a:ln>
                <a:solidFill>
                  <a:prstClr val="black"/>
                </a:solidFill>
                <a:effectLst/>
                <a:uLnTx/>
                <a:uFillTx/>
                <a:latin typeface="Alexandria" pitchFamily="2" charset="-78"/>
                <a:cs typeface="Alexandria" pitchFamily="2" charset="-78"/>
              </a:rPr>
              <a:t>بشكل عام بانه </a:t>
            </a:r>
            <a:r>
              <a:rPr kumimoji="0" lang="fa-IR" b="0" i="0" u="sng" strike="noStrike" kern="1200" cap="none" spc="0" normalizeH="0" baseline="0" noProof="0" dirty="0">
                <a:ln>
                  <a:noFill/>
                </a:ln>
                <a:solidFill>
                  <a:prstClr val="black"/>
                </a:solidFill>
                <a:effectLst/>
                <a:uLnTx/>
                <a:uFillTx/>
                <a:latin typeface="Alexandria" pitchFamily="2" charset="-78"/>
                <a:cs typeface="Alexandria" pitchFamily="2" charset="-78"/>
              </a:rPr>
              <a:t>الحق في حجب أو إخفاء أجزاء من حياة الفرد عن أعين الجمهور الأوسع</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 إلا انه لا يمكن تحديد عن هذه الأجزاء التي يحق للإنسان حجبها بصورة ثابته موحدة بين جميع الأمم. ويرجع إلى طبيعة الحق التي تكتسب صفة المرونة وعدم التحديد والضبط في إطار محدد،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وتختلف باختلاف المجتمعات الإنسانية والحقب الزمنية عبر العصور</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وهو ما يسمي أيضا بحق المرء ان يترك في شئونه الخاصة "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right to be left alone”</a:t>
            </a: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7DE6499E-A677-07C8-5502-2DC39AB19A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mn-ea"/>
                <a:cs typeface="+mn-cs"/>
              </a:rPr>
              <a:t>www.midocean.ae</a:t>
            </a:r>
            <a:endParaRPr kumimoji="0" lang="en-US" sz="20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5BE1EA77-E161-C729-2FAC-B706F29EEC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B8BCAE3-9CA4-9D76-CBE6-36AE19B1B723}"/>
              </a:ext>
            </a:extLst>
          </p:cNvPr>
          <p:cNvSpPr txBox="1"/>
          <p:nvPr/>
        </p:nvSpPr>
        <p:spPr>
          <a:xfrm>
            <a:off x="606175" y="207430"/>
            <a:ext cx="7705618" cy="583878"/>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2- الحق في الخصوصية </a:t>
            </a:r>
            <a:r>
              <a:rPr lang="ar-EG" sz="2400" dirty="0">
                <a:solidFill>
                  <a:prstClr val="black"/>
                </a:solidFill>
                <a:latin typeface="Alexandria" pitchFamily="2" charset="-78"/>
                <a:cs typeface="Alexandria" pitchFamily="2" charset="-78"/>
              </a:rPr>
              <a:t>حق من حقوق الانسان أيضا.</a:t>
            </a:r>
            <a:endPar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8" name="Picture 7">
            <a:extLst>
              <a:ext uri="{FF2B5EF4-FFF2-40B4-BE49-F238E27FC236}">
                <a16:creationId xmlns:a16="http://schemas.microsoft.com/office/drawing/2014/main" id="{EBCE5487-B733-36C8-C8E4-470E1D95ED4B}"/>
              </a:ext>
            </a:extLst>
          </p:cNvPr>
          <p:cNvPicPr>
            <a:picLocks noChangeAspect="1"/>
          </p:cNvPicPr>
          <p:nvPr/>
        </p:nvPicPr>
        <p:blipFill>
          <a:blip r:embed="rId4"/>
          <a:stretch>
            <a:fillRect/>
          </a:stretch>
        </p:blipFill>
        <p:spPr>
          <a:xfrm>
            <a:off x="9264625" y="1446027"/>
            <a:ext cx="2715610" cy="4742122"/>
          </a:xfrm>
          <a:prstGeom prst="rect">
            <a:avLst/>
          </a:prstGeom>
        </p:spPr>
      </p:pic>
    </p:spTree>
    <p:extLst>
      <p:ext uri="{BB962C8B-B14F-4D97-AF65-F5344CB8AC3E}">
        <p14:creationId xmlns:p14="http://schemas.microsoft.com/office/powerpoint/2010/main" val="1304644837"/>
      </p:ext>
    </p:extLst>
  </p:cSld>
  <p:clrMapOvr>
    <a:masterClrMapping/>
  </p:clrMapOvr>
  <mc:AlternateContent xmlns:mc="http://schemas.openxmlformats.org/markup-compatibility/2006" xmlns:p14="http://schemas.microsoft.com/office/powerpoint/2010/main">
    <mc:Choice Requires="p14">
      <p:transition p14:dur="10" advTm="176491"/>
    </mc:Choice>
    <mc:Fallback xmlns="">
      <p:transition advTm="1764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BF9D4-B90C-2D82-B777-E4AB8C186A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C8D1BD-0CAB-3A48-2415-0E47267E09F4}"/>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الولايات المتحدة في عام 1890، قام المحاميان صاموئيل وارين ولويس بارنديز بكتابة مقالة بعنوان: «الحق في الخصوصية»، وقد دافعا في المقالة عن فكرة «</a:t>
            </a:r>
            <a:r>
              <a:rPr kumimoji="0" lang="fa-IR"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حق المرء في أن يُترك وحده</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وجعلاها كتعريف للخصوصية، </a:t>
            </a: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ويشمل الحق في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«أن تُترك وحدك»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كلا من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حق الشخص في </a:t>
            </a:r>
            <a:r>
              <a:rPr kumimoji="0" lang="fa-IR" sz="1800" b="0" i="0" u="sng" strike="noStrike" kern="1200" cap="none" spc="0" normalizeH="0" baseline="0" noProof="0" dirty="0">
                <a:ln>
                  <a:noFill/>
                </a:ln>
                <a:solidFill>
                  <a:prstClr val="black"/>
                </a:solidFill>
                <a:effectLst/>
                <a:uLnTx/>
                <a:uFillTx/>
                <a:latin typeface="Alexandria" pitchFamily="2" charset="-78"/>
                <a:cs typeface="Alexandria" pitchFamily="2" charset="-78"/>
              </a:rPr>
              <a:t>الانعزال والابتعاد عن انتباه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وملاحظة الآخرين له متى أراد، والحق في أن يكون في </a:t>
            </a:r>
            <a:r>
              <a:rPr kumimoji="0" lang="fa-IR" sz="1800" b="0" i="0" u="sng" strike="noStrike" kern="1200" cap="none" spc="0" normalizeH="0" baseline="0" noProof="0" dirty="0">
                <a:ln>
                  <a:noFill/>
                </a:ln>
                <a:solidFill>
                  <a:prstClr val="black"/>
                </a:solidFill>
                <a:effectLst/>
                <a:uLnTx/>
                <a:uFillTx/>
                <a:latin typeface="Alexandria" pitchFamily="2" charset="-78"/>
                <a:cs typeface="Alexandria" pitchFamily="2" charset="-78"/>
              </a:rPr>
              <a:t>مأمن من الانتقادات</a:t>
            </a:r>
            <a:r>
              <a:rPr kumimoji="0" lang="ar-EG" sz="1800" b="0" i="0" u="sng"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الأمور التي لم يسمح هو كشفها للعامة عن حياته الشخصية.</a:t>
            </a: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83871C71-E22C-0640-EFDC-45718FBE71A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8FF7485-37B5-14AE-AAA4-055BFFDB18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4549573-2E0F-E454-984E-C33C9BCB9ADC}"/>
              </a:ext>
            </a:extLst>
          </p:cNvPr>
          <p:cNvPicPr>
            <a:picLocks noChangeAspect="1"/>
          </p:cNvPicPr>
          <p:nvPr/>
        </p:nvPicPr>
        <p:blipFill>
          <a:blip r:embed="rId4"/>
          <a:stretch>
            <a:fillRect/>
          </a:stretch>
        </p:blipFill>
        <p:spPr>
          <a:xfrm>
            <a:off x="8041934" y="981474"/>
            <a:ext cx="2950720" cy="5121084"/>
          </a:xfrm>
          <a:prstGeom prst="rect">
            <a:avLst/>
          </a:prstGeom>
        </p:spPr>
      </p:pic>
    </p:spTree>
    <p:extLst>
      <p:ext uri="{BB962C8B-B14F-4D97-AF65-F5344CB8AC3E}">
        <p14:creationId xmlns:p14="http://schemas.microsoft.com/office/powerpoint/2010/main" val="745119858"/>
      </p:ext>
    </p:extLst>
  </p:cSld>
  <p:clrMapOvr>
    <a:masterClrMapping/>
  </p:clrMapOvr>
  <mc:AlternateContent xmlns:mc="http://schemas.openxmlformats.org/markup-compatibility/2006" xmlns:p14="http://schemas.microsoft.com/office/powerpoint/2010/main">
    <mc:Choice Requires="p14">
      <p:transition p14:dur="10" advTm="114280"/>
    </mc:Choice>
    <mc:Fallback xmlns="">
      <p:transition advTm="11428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0F539-901C-3342-57A7-1701BD2022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0BC201-1A1E-F51B-DB64-3034BFD708B7}"/>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أما عن نطاق حماية الحياة الخاصة فق</a:t>
            </a:r>
            <a:r>
              <a:rPr lang="ar-EG" dirty="0">
                <a:solidFill>
                  <a:prstClr val="black"/>
                </a:solidFill>
                <a:latin typeface="Alexandria" pitchFamily="2" charset="-78"/>
                <a:cs typeface="Alexandria" pitchFamily="2" charset="-78"/>
              </a:rPr>
              <a:t>د ربطها بعضهم بالممارسة خلف الباب المغلق حيث عرف الحق في الحياة الخاصة بأنها حرمة الحياة العائلية والشخصية والداخلية والروحية للإنسان عندما يعيش وراء بابه المغلق </a:t>
            </a:r>
            <a:r>
              <a:rPr lang="ar-EG" dirty="0">
                <a:solidFill>
                  <a:srgbClr val="FF0000"/>
                </a:solidFill>
                <a:latin typeface="Alexandria" pitchFamily="2" charset="-78"/>
                <a:cs typeface="Alexandria" pitchFamily="2" charset="-78"/>
              </a:rPr>
              <a:t>فهي البيانات و المعلومات و الصور الموجودة خلف الأبواب المغلقة</a:t>
            </a:r>
            <a:r>
              <a:rPr lang="ar-EG" dirty="0">
                <a:solidFill>
                  <a:prstClr val="black"/>
                </a:solidFill>
                <a:latin typeface="Alexandria" pitchFamily="2" charset="-78"/>
                <a:cs typeface="Alexandria" pitchFamily="2" charset="-78"/>
              </a:rPr>
              <a:t>". </a:t>
            </a:r>
          </a:p>
          <a:p>
            <a:pPr marR="0" lvl="0" algn="just" defTabSz="914400" rtl="1" eaLnBrk="1" fontAlgn="auto" latinLnBrk="0" hangingPunct="1">
              <a:lnSpc>
                <a:spcPct val="150000"/>
              </a:lnSpc>
              <a:spcBef>
                <a:spcPts val="0"/>
              </a:spcBef>
              <a:spcAft>
                <a:spcPts val="0"/>
              </a:spcAft>
              <a:buClrTx/>
              <a:buSzTx/>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AA32C1BF-CBFF-0FE6-B584-F4B7D84095A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603D83E-0FC2-FC39-E774-6D6F041BBB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4ADF870-3E8F-C34F-31C4-ED7C4855D6DB}"/>
              </a:ext>
            </a:extLst>
          </p:cNvPr>
          <p:cNvPicPr>
            <a:picLocks noChangeAspect="1"/>
          </p:cNvPicPr>
          <p:nvPr/>
        </p:nvPicPr>
        <p:blipFill>
          <a:blip r:embed="rId4"/>
          <a:stretch>
            <a:fillRect/>
          </a:stretch>
        </p:blipFill>
        <p:spPr>
          <a:xfrm>
            <a:off x="8041934" y="981474"/>
            <a:ext cx="2950720" cy="5121084"/>
          </a:xfrm>
          <a:prstGeom prst="rect">
            <a:avLst/>
          </a:prstGeom>
        </p:spPr>
      </p:pic>
    </p:spTree>
    <p:extLst>
      <p:ext uri="{BB962C8B-B14F-4D97-AF65-F5344CB8AC3E}">
        <p14:creationId xmlns:p14="http://schemas.microsoft.com/office/powerpoint/2010/main" val="2051719094"/>
      </p:ext>
    </p:extLst>
  </p:cSld>
  <p:clrMapOvr>
    <a:masterClrMapping/>
  </p:clrMapOvr>
  <mc:AlternateContent xmlns:mc="http://schemas.openxmlformats.org/markup-compatibility/2006" xmlns:p14="http://schemas.microsoft.com/office/powerpoint/2010/main">
    <mc:Choice Requires="p14">
      <p:transition p14:dur="10" advTm="152339"/>
    </mc:Choice>
    <mc:Fallback xmlns="">
      <p:transition advTm="15233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0FA9A-0926-AF82-1BE8-8B5C5E3C86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EEBAE8-1577-E3E9-DE29-08AC9E6B5D2F}"/>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في</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بينما توسع الرأي الغالب ليشمل كل ما لا يرغب الفرد في كشفه ويعرفه البعض الآخر بأنه: "هو حيز خاص يسمح للفرد بان يتفاعل أو لا يتفاعل مع الآخرين دون تدخل او تطفل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أي شخص غير مرغوب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به كما يعطي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للفرد حرية تحديد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ما يريد ومع من يريد ان يشارك معلوماته التفصيلية او الثانوية ، فهي </a:t>
            </a:r>
            <a:r>
              <a:rPr kumimoji="0" lang="ar-EG" sz="1800" b="0" i="0" u="sng" strike="noStrike" kern="1200" cap="none" spc="0" normalizeH="0" baseline="0" noProof="0" dirty="0">
                <a:ln>
                  <a:noFill/>
                </a:ln>
                <a:solidFill>
                  <a:prstClr val="black"/>
                </a:solidFill>
                <a:effectLst/>
                <a:uLnTx/>
                <a:uFillTx/>
                <a:latin typeface="Alexandria" pitchFamily="2" charset="-78"/>
                <a:cs typeface="Alexandria" pitchFamily="2" charset="-78"/>
              </a:rPr>
              <a:t>مساحة شخصية محروسة يسمح صاحبها لمن شاء بالدخول فيها ويمنع من يشاء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905212AA-4D10-D7FE-9FEB-1AFA2A9318E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505DE8B-165F-A6B3-C2FB-62A1D166A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D1CEA5D-AA97-E836-0F2E-A87F2A8B0570}"/>
              </a:ext>
            </a:extLst>
          </p:cNvPr>
          <p:cNvPicPr>
            <a:picLocks noChangeAspect="1"/>
          </p:cNvPicPr>
          <p:nvPr/>
        </p:nvPicPr>
        <p:blipFill>
          <a:blip r:embed="rId4"/>
          <a:stretch>
            <a:fillRect/>
          </a:stretch>
        </p:blipFill>
        <p:spPr>
          <a:xfrm>
            <a:off x="8041934" y="981474"/>
            <a:ext cx="2950720" cy="5121084"/>
          </a:xfrm>
          <a:prstGeom prst="rect">
            <a:avLst/>
          </a:prstGeom>
        </p:spPr>
      </p:pic>
    </p:spTree>
    <p:extLst>
      <p:ext uri="{BB962C8B-B14F-4D97-AF65-F5344CB8AC3E}">
        <p14:creationId xmlns:p14="http://schemas.microsoft.com/office/powerpoint/2010/main" val="568729224"/>
      </p:ext>
    </p:extLst>
  </p:cSld>
  <p:clrMapOvr>
    <a:masterClrMapping/>
  </p:clrMapOvr>
  <mc:AlternateContent xmlns:mc="http://schemas.openxmlformats.org/markup-compatibility/2006" xmlns:p14="http://schemas.microsoft.com/office/powerpoint/2010/main">
    <mc:Choice Requires="p14">
      <p:transition p14:dur="10" advTm="171708"/>
    </mc:Choice>
    <mc:Fallback xmlns="">
      <p:transition advTm="1717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CE992-A180-6E20-BE53-62EFE10AFB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FEC741-E421-9D1F-E438-77F4621F964E}"/>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عادة لا تعرف التشريعات الحياة الخاصة و لكنها تعرف بعض عناصرها واجبة الحماية القانون السعودي مثالا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لم يعرف المشرع السعودي الحق في الحياة الخاصة في التشريعات القانونية السعودي كونها من الأفكار المرنة والقابلة للتغيير أي ليست مستقرة حيث انها تعكس جوانب متعددة لحياة الإنسان، إلا أن المشرع السعودي تطرق لتعريف البيانات الخاصة للفرد والتي هي عماد وأساس الحياة الخاصة للفرد فعرف المشرع السعودي البيانات الشخصية كل بيان مهما كان مصدره أو شكله من شأنه أن يؤدي إلى معرفة الفرد على وجه التحديد، أو يجعل التعرف عليه ممكنا بصفة مباشرة أو غير مباشرة، ومن ذلك الاسم ورقم الهوية الشخصية، والعناوين وأرقام التواصل، وأرقام الرخص والسجلات والممتلكات الشخصية، وأرقام الحسابات البنكية والبطاقات الائتمانية، وصور الفرد الثابتة أو المتحركة، وغير ذلك من البيانات ذات الطابع الشخصي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906390547"/>
      </p:ext>
    </p:extLst>
  </p:cSld>
  <p:clrMapOvr>
    <a:masterClrMapping/>
  </p:clrMapOvr>
  <mc:AlternateContent xmlns:mc="http://schemas.openxmlformats.org/markup-compatibility/2006" xmlns:p14="http://schemas.microsoft.com/office/powerpoint/2010/main">
    <mc:Choice Requires="p14">
      <p:transition p14:dur="10" advTm="183863"/>
    </mc:Choice>
    <mc:Fallback xmlns="">
      <p:transition advTm="18386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B055B-B4D9-9811-3CD8-EBE4173DE0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C79F5B-0DD8-EDDE-96EA-0D33F0449B27}"/>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كما عرف البيانات الحساسة كل بيان شخصي يتضمن الإشارة إلى أصل الفرد العرقي أو أصله القبلي، أو معتقده الديني أو الفكري أو السياسي، أو يدل على عضويته في جمعيات أو مؤسسات أهلية. وكذلك البيانات الجنائية والأمنية، أو بيانات السمات الحيوية التي تحدد الهوية، أو البيانات الوراثية، أو البيانات الائتمانية، أو البيانات الصحية، وبيانات </a:t>
            </a:r>
            <a:r>
              <a:rPr kumimoji="0" lang="ar-EG"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تحديدالموقع</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والبيانات التي تدل على أن الفرد مجهول الأبوين أو أحدهما (١٠). "البيانات الوراثية كل بيان شخصي يتعلق بالخصائص الوراثية أو المكتسبة الشخص طبيعي، يحدد بشكل فريد السمات الفيسيولوجية أو الصحية لذلك الشخص،10:33ويستخلص من تحليل عينة بيولوجية للشخص كتحليل الأحماض النووية أو تحليل </a:t>
            </a:r>
            <a:r>
              <a:rPr kumimoji="0" lang="ar-EG"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أيعينة</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أخرى تؤدي إلى استخلاص بيانات وراثية</a:t>
            </a:r>
            <a:endParaRPr kumimoji="0" lang="fa-IR"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994947650"/>
      </p:ext>
    </p:extLst>
  </p:cSld>
  <p:clrMapOvr>
    <a:masterClrMapping/>
  </p:clrMapOvr>
  <mc:AlternateContent xmlns:mc="http://schemas.openxmlformats.org/markup-compatibility/2006" xmlns:p14="http://schemas.microsoft.com/office/powerpoint/2010/main">
    <mc:Choice Requires="p14">
      <p:transition p14:dur="10" advTm="206328"/>
    </mc:Choice>
    <mc:Fallback xmlns="">
      <p:transition advTm="20632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D5F65-BAF1-5B26-E63D-0919F3235C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ED6AB3-7A01-C273-C8B4-3F14B3B18F1C}"/>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البيانات الصحية كل بيان شخصي يتعلق بحالة الفرد الصحية، سواء الجسدية أو العقلية أو النفسية أو المتعلقة بالخدمات الصحية الخاصة به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ولقد جرم النظام نشر </a:t>
            </a:r>
            <a:r>
              <a:rPr lang="ar-EG" dirty="0">
                <a:solidFill>
                  <a:prstClr val="black"/>
                </a:solidFill>
                <a:latin typeface="Alexandria" pitchFamily="2" charset="-78"/>
                <a:cs typeface="Alexandria" pitchFamily="2" charset="-78"/>
              </a:rPr>
              <a:t>جميع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البيانات السابقة دون إذن مسبق.</a:t>
            </a:r>
            <a:endParaRPr kumimoji="0" lang="fa-IR"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810043818"/>
      </p:ext>
    </p:extLst>
  </p:cSld>
  <p:clrMapOvr>
    <a:masterClrMapping/>
  </p:clrMapOvr>
  <mc:AlternateContent xmlns:mc="http://schemas.openxmlformats.org/markup-compatibility/2006" xmlns:p14="http://schemas.microsoft.com/office/powerpoint/2010/main">
    <mc:Choice Requires="p14">
      <p:transition p14:dur="10" advTm="100600"/>
    </mc:Choice>
    <mc:Fallback xmlns="">
      <p:transition advTm="1006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0262F-8B4E-2675-37F0-589FAB1F53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8F34AA-6C59-21CA-6692-2EA002AA9A19}"/>
              </a:ext>
            </a:extLst>
          </p:cNvPr>
          <p:cNvSpPr/>
          <p:nvPr/>
        </p:nvSpPr>
        <p:spPr>
          <a:xfrm>
            <a:off x="431617" y="1345306"/>
            <a:ext cx="7448661" cy="5273002"/>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ويمكن إيضاح الأجزاء التي تشكل الحق في الخصوصية من خلال هذا التعريف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«الحق في الخصوصية هو حقنا في الاحتفاظ </a:t>
            </a:r>
            <a:r>
              <a:rPr kumimoji="0" lang="fa-IR"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بالنطاق الذي يحيطنا والذي يشمل كل الأشياء التي تعد جزءًا منا،</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fa-IR"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مثل: الجسم، المنزل، الممتلكات، الأفكار، المشاعر، الأسرار والهوية.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ويمنحنا الحق في الخصوصية القدرة على اختيار أي جزء من هذا النطاق يمكن للآخرين الوصول إليه، والتحكم في مدى وطريقة وتوقيت استخدام الأجزاء التي اخترنا الكشف عنها»</a:t>
            </a: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إن الحق في الحياة الخاصة يتضمن مجموعة من العناصر المعنوية  ومجموعة من العناصر المادية، نناقشها فيما يلي:</a:t>
            </a:r>
          </a:p>
        </p:txBody>
      </p:sp>
      <p:pic>
        <p:nvPicPr>
          <p:cNvPr id="7" name="Graphic 21">
            <a:extLst>
              <a:ext uri="{FF2B5EF4-FFF2-40B4-BE49-F238E27FC236}">
                <a16:creationId xmlns:a16="http://schemas.microsoft.com/office/drawing/2014/main" id="{E34C0A9D-16C0-8557-F3F0-32C411F1FB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8C0B283-2AB4-5017-E05E-1C9108BF648F}"/>
              </a:ext>
            </a:extLst>
          </p:cNvPr>
          <p:cNvSpPr txBox="1"/>
          <p:nvPr/>
        </p:nvSpPr>
        <p:spPr>
          <a:xfrm>
            <a:off x="1297202" y="515195"/>
            <a:ext cx="6097772" cy="583878"/>
          </a:xfrm>
          <a:prstGeom prst="rect">
            <a:avLst/>
          </a:prstGeom>
          <a:noFill/>
        </p:spPr>
        <p:txBody>
          <a:bodyPr wrap="square">
            <a:spAutoFit/>
          </a:bodyPr>
          <a:lstStyle/>
          <a:p>
            <a:pPr marR="0" lvl="0" algn="just" defTabSz="914400" rtl="1" eaLnBrk="1" fontAlgn="auto" latinLnBrk="0" hangingPunct="1">
              <a:lnSpc>
                <a:spcPct val="150000"/>
              </a:lnSpc>
              <a:spcBef>
                <a:spcPts val="100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3- ما تتضمنه حق الحياة الخاصة </a:t>
            </a:r>
          </a:p>
        </p:txBody>
      </p:sp>
      <p:pic>
        <p:nvPicPr>
          <p:cNvPr id="6" name="Picture 5">
            <a:extLst>
              <a:ext uri="{FF2B5EF4-FFF2-40B4-BE49-F238E27FC236}">
                <a16:creationId xmlns:a16="http://schemas.microsoft.com/office/drawing/2014/main" id="{D066FC80-2D12-EC4C-2EA3-18DA982F26E3}"/>
              </a:ext>
            </a:extLst>
          </p:cNvPr>
          <p:cNvPicPr>
            <a:picLocks noChangeAspect="1"/>
          </p:cNvPicPr>
          <p:nvPr/>
        </p:nvPicPr>
        <p:blipFill>
          <a:blip r:embed="rId4"/>
          <a:stretch>
            <a:fillRect/>
          </a:stretch>
        </p:blipFill>
        <p:spPr>
          <a:xfrm>
            <a:off x="8705467" y="1447419"/>
            <a:ext cx="2712955" cy="4985279"/>
          </a:xfrm>
          <a:prstGeom prst="rect">
            <a:avLst/>
          </a:prstGeom>
        </p:spPr>
      </p:pic>
    </p:spTree>
    <p:extLst>
      <p:ext uri="{BB962C8B-B14F-4D97-AF65-F5344CB8AC3E}">
        <p14:creationId xmlns:p14="http://schemas.microsoft.com/office/powerpoint/2010/main" val="3529915670"/>
      </p:ext>
    </p:extLst>
  </p:cSld>
  <p:clrMapOvr>
    <a:masterClrMapping/>
  </p:clrMapOvr>
  <mc:AlternateContent xmlns:mc="http://schemas.openxmlformats.org/markup-compatibility/2006" xmlns:p14="http://schemas.microsoft.com/office/powerpoint/2010/main">
    <mc:Choice Requires="p14">
      <p:transition p14:dur="10" advTm="94973"/>
    </mc:Choice>
    <mc:Fallback xmlns="">
      <p:transition advTm="9497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60F07-68DC-4C5C-972C-285F1EB98E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832D58-31A6-A918-3DD3-63A1F48696FB}"/>
              </a:ext>
            </a:extLst>
          </p:cNvPr>
          <p:cNvSpPr/>
          <p:nvPr/>
        </p:nvSpPr>
        <p:spPr>
          <a:xfrm>
            <a:off x="431617" y="883578"/>
            <a:ext cx="10849408"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graphicFrame>
        <p:nvGraphicFramePr>
          <p:cNvPr id="3" name="Diagram 2">
            <a:extLst>
              <a:ext uri="{FF2B5EF4-FFF2-40B4-BE49-F238E27FC236}">
                <a16:creationId xmlns:a16="http://schemas.microsoft.com/office/drawing/2014/main" id="{14DD41C5-4DEA-1AA3-8234-F43CB2AADABD}"/>
              </a:ext>
            </a:extLst>
          </p:cNvPr>
          <p:cNvGraphicFramePr/>
          <p:nvPr>
            <p:extLst>
              <p:ext uri="{D42A27DB-BD31-4B8C-83A1-F6EECF244321}">
                <p14:modId xmlns:p14="http://schemas.microsoft.com/office/powerpoint/2010/main" val="4273494711"/>
              </p:ext>
            </p:extLst>
          </p:nvPr>
        </p:nvGraphicFramePr>
        <p:xfrm>
          <a:off x="776177" y="883578"/>
          <a:ext cx="10398642" cy="52547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9216974"/>
      </p:ext>
    </p:extLst>
  </p:cSld>
  <p:clrMapOvr>
    <a:masterClrMapping/>
  </p:clrMapOvr>
  <mc:AlternateContent xmlns:mc="http://schemas.openxmlformats.org/markup-compatibility/2006" xmlns:p14="http://schemas.microsoft.com/office/powerpoint/2010/main">
    <mc:Choice Requires="p14">
      <p:transition p14:dur="10" advTm="90594"/>
    </mc:Choice>
    <mc:Fallback xmlns="">
      <p:transition advTm="9059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A1618-B166-41C3-1CF9-E712552A30E1}"/>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350859-F5D9-37CF-D1F4-6FBE95A67DB2}"/>
              </a:ext>
            </a:extLst>
          </p:cNvPr>
          <p:cNvSpPr>
            <a:spLocks noGrp="1"/>
          </p:cNvSpPr>
          <p:nvPr>
            <p:ph sz="half" idx="1"/>
          </p:nvPr>
        </p:nvSpPr>
        <p:spPr>
          <a:xfrm>
            <a:off x="3472131" y="1027416"/>
            <a:ext cx="8352889" cy="5532633"/>
          </a:xfrm>
        </p:spPr>
        <p:txBody>
          <a:bodyPr>
            <a:normAutofit/>
          </a:bodyPr>
          <a:lstStyle/>
          <a:p>
            <a:pPr algn="just" rtl="1">
              <a:lnSpc>
                <a:spcPct val="150000"/>
              </a:lnSpc>
              <a:defRPr/>
            </a:pPr>
            <a:r>
              <a:rPr lang="ar-EG" sz="2400" dirty="0">
                <a:solidFill>
                  <a:prstClr val="black"/>
                </a:solidFill>
                <a:latin typeface="Alexandria" pitchFamily="2" charset="-78"/>
                <a:cs typeface="Alexandria" pitchFamily="2" charset="-78"/>
              </a:rPr>
              <a:t>١. الحالة العاطفية والعائلية:</a:t>
            </a:r>
          </a:p>
          <a:p>
            <a:pPr algn="just" rtl="1">
              <a:lnSpc>
                <a:spcPct val="150000"/>
              </a:lnSpc>
              <a:defRPr/>
            </a:pPr>
            <a:r>
              <a:rPr lang="ar-EG" sz="1800" dirty="0">
                <a:solidFill>
                  <a:prstClr val="black"/>
                </a:solidFill>
                <a:latin typeface="Alexandria" pitchFamily="2" charset="-78"/>
                <a:cs typeface="Alexandria" pitchFamily="2" charset="-78"/>
              </a:rPr>
              <a:t>الحياة الزوجية تعد من اهم مواضيع الحياة الخاصة سواء تعلقت </a:t>
            </a:r>
            <a:r>
              <a:rPr lang="ar-EG" sz="1800" dirty="0">
                <a:solidFill>
                  <a:srgbClr val="FF0000"/>
                </a:solidFill>
                <a:latin typeface="Alexandria" pitchFamily="2" charset="-78"/>
                <a:cs typeface="Alexandria" pitchFamily="2" charset="-78"/>
              </a:rPr>
              <a:t>بالزواج او الطلاق أو الأبوة او الخطبة </a:t>
            </a:r>
            <a:r>
              <a:rPr lang="ar-EG" sz="1800" dirty="0">
                <a:solidFill>
                  <a:prstClr val="black"/>
                </a:solidFill>
                <a:latin typeface="Alexandria" pitchFamily="2" charset="-78"/>
                <a:cs typeface="Alexandria" pitchFamily="2" charset="-78"/>
              </a:rPr>
              <a:t>ولذلك لا يجوز نشر معلومات عن الزواج بوصفه زواجاً ناجحاً أو زواجاً غير ناجح، وكذلك الزواج الجديد وكذلك الحياة العاطفية للأشخاص فلا يجوز نشرها للجمهور </a:t>
            </a:r>
            <a:r>
              <a:rPr lang="ar-EG" sz="1800" u="sng" dirty="0">
                <a:solidFill>
                  <a:prstClr val="black"/>
                </a:solidFill>
                <a:latin typeface="Alexandria" pitchFamily="2" charset="-78"/>
                <a:cs typeface="Alexandria" pitchFamily="2" charset="-78"/>
              </a:rPr>
              <a:t>سواء أكانت حقيقية أم غير حقيقية</a:t>
            </a:r>
            <a:r>
              <a:rPr lang="ar-EG" sz="1800" dirty="0">
                <a:solidFill>
                  <a:prstClr val="black"/>
                </a:solidFill>
                <a:latin typeface="Alexandria" pitchFamily="2" charset="-78"/>
                <a:cs typeface="Alexandria" pitchFamily="2" charset="-78"/>
              </a:rPr>
              <a:t>، وكذلك لا يجوز نشر ما يتعلق بالطلاق وأسبابه، أما البيانات التي لها صفة العلانية مثل </a:t>
            </a:r>
            <a:r>
              <a:rPr lang="ar-EG" sz="1800" u="sng" dirty="0">
                <a:solidFill>
                  <a:prstClr val="black"/>
                </a:solidFill>
                <a:latin typeface="Alexandria" pitchFamily="2" charset="-78"/>
                <a:cs typeface="Alexandria" pitchFamily="2" charset="-78"/>
              </a:rPr>
              <a:t>شهادة الميلاد أو الوفاة فيجوز نشرها لأن القانون يضفي عليها صفة العلانية.</a:t>
            </a:r>
          </a:p>
          <a:p>
            <a:pPr algn="just" rtl="1">
              <a:lnSpc>
                <a:spcPct val="150000"/>
              </a:lnSpc>
              <a:defRPr/>
            </a:pPr>
            <a:r>
              <a:rPr lang="ar-EG" sz="1800" dirty="0">
                <a:solidFill>
                  <a:prstClr val="black"/>
                </a:solidFill>
                <a:latin typeface="Alexandria" pitchFamily="2" charset="-78"/>
                <a:cs typeface="Alexandria" pitchFamily="2" charset="-78"/>
              </a:rPr>
              <a:t>.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F99ECBF2-22F1-B1D7-8414-678F1489898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6F79913B-49FC-9DE2-6C26-4EF444178780}"/>
              </a:ext>
            </a:extLst>
          </p:cNvPr>
          <p:cNvPicPr>
            <a:picLocks noChangeAspect="1"/>
          </p:cNvPicPr>
          <p:nvPr/>
        </p:nvPicPr>
        <p:blipFill>
          <a:blip r:embed="rId2"/>
          <a:stretch>
            <a:fillRect/>
          </a:stretch>
        </p:blipFill>
        <p:spPr>
          <a:xfrm>
            <a:off x="232881" y="369870"/>
            <a:ext cx="3105150" cy="5116530"/>
          </a:xfrm>
          <a:prstGeom prst="rect">
            <a:avLst/>
          </a:prstGeom>
        </p:spPr>
      </p:pic>
      <p:sp>
        <p:nvSpPr>
          <p:cNvPr id="6" name="TextBox 5">
            <a:extLst>
              <a:ext uri="{FF2B5EF4-FFF2-40B4-BE49-F238E27FC236}">
                <a16:creationId xmlns:a16="http://schemas.microsoft.com/office/drawing/2014/main" id="{0CB9E56D-AE1A-8A30-8358-08BADD668F5D}"/>
              </a:ext>
            </a:extLst>
          </p:cNvPr>
          <p:cNvSpPr txBox="1"/>
          <p:nvPr/>
        </p:nvSpPr>
        <p:spPr>
          <a:xfrm>
            <a:off x="3657600" y="410628"/>
            <a:ext cx="7424184" cy="583878"/>
          </a:xfrm>
          <a:prstGeom prst="rect">
            <a:avLst/>
          </a:prstGeom>
          <a:noFill/>
        </p:spPr>
        <p:txBody>
          <a:bodyPr wrap="square">
            <a:spAutoFit/>
          </a:bodyPr>
          <a:lstStyle/>
          <a:p>
            <a:pPr marR="0" lvl="0" algn="just" defTabSz="914400" rtl="1" eaLnBrk="1" fontAlgn="auto" latinLnBrk="0" hangingPunct="1">
              <a:lnSpc>
                <a:spcPct val="150000"/>
              </a:lnSpc>
              <a:spcBef>
                <a:spcPts val="100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العناصر المعنوية لحق الحياة الخاصة</a:t>
            </a:r>
          </a:p>
        </p:txBody>
      </p:sp>
    </p:spTree>
    <p:extLst>
      <p:ext uri="{BB962C8B-B14F-4D97-AF65-F5344CB8AC3E}">
        <p14:creationId xmlns:p14="http://schemas.microsoft.com/office/powerpoint/2010/main" val="2454072533"/>
      </p:ext>
    </p:extLst>
  </p:cSld>
  <p:clrMapOvr>
    <a:masterClrMapping/>
  </p:clrMapOvr>
  <mc:AlternateContent xmlns:mc="http://schemas.openxmlformats.org/markup-compatibility/2006" xmlns:p14="http://schemas.microsoft.com/office/powerpoint/2010/main">
    <mc:Choice Requires="p14">
      <p:transition spd="slow" p14:dur="2000" advTm="208371"/>
    </mc:Choice>
    <mc:Fallback xmlns="">
      <p:transition spd="slow" advTm="20837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7DDA9-EFC1-6440-7671-5130D61230F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67BC5BB-575B-48B4-4502-EEFE8065E6F1}"/>
              </a:ext>
            </a:extLst>
          </p:cNvPr>
          <p:cNvSpPr>
            <a:spLocks noGrp="1"/>
          </p:cNvSpPr>
          <p:nvPr>
            <p:ph sz="half" idx="1"/>
          </p:nvPr>
        </p:nvSpPr>
        <p:spPr>
          <a:xfrm>
            <a:off x="3472131" y="1027416"/>
            <a:ext cx="8352889" cy="5532633"/>
          </a:xfrm>
        </p:spPr>
        <p:txBody>
          <a:bodyPr>
            <a:normAutofit/>
          </a:bodyPr>
          <a:lstStyle/>
          <a:p>
            <a:pPr marL="0" indent="0" algn="just" rtl="1">
              <a:lnSpc>
                <a:spcPct val="150000"/>
              </a:lnSpc>
              <a:buNone/>
              <a:defRPr/>
            </a:pPr>
            <a:r>
              <a:rPr lang="ar-EG" sz="2400" dirty="0">
                <a:solidFill>
                  <a:prstClr val="black"/>
                </a:solidFill>
                <a:latin typeface="Alexandria" pitchFamily="2" charset="-78"/>
                <a:cs typeface="Alexandria" pitchFamily="2" charset="-78"/>
              </a:rPr>
              <a:t>2- </a:t>
            </a:r>
            <a:r>
              <a:rPr lang="ar-EG" dirty="0">
                <a:solidFill>
                  <a:prstClr val="black"/>
                </a:solidFill>
                <a:latin typeface="Alexandria" pitchFamily="2" charset="-78"/>
                <a:cs typeface="Alexandria" pitchFamily="2" charset="-78"/>
              </a:rPr>
              <a:t>الشرف والاعتبار </a:t>
            </a:r>
            <a:r>
              <a:rPr lang="ar-EG" sz="2000" dirty="0">
                <a:solidFill>
                  <a:prstClr val="black"/>
                </a:solidFill>
                <a:latin typeface="Alexandria" pitchFamily="2" charset="-78"/>
                <a:cs typeface="Alexandria" pitchFamily="2" charset="-78"/>
              </a:rPr>
              <a:t>:</a:t>
            </a:r>
          </a:p>
          <a:p>
            <a:pPr algn="just" rtl="1">
              <a:lnSpc>
                <a:spcPct val="150000"/>
              </a:lnSpc>
              <a:defRPr/>
            </a:pPr>
            <a:r>
              <a:rPr lang="ar-EG" sz="1800" dirty="0">
                <a:solidFill>
                  <a:prstClr val="black"/>
                </a:solidFill>
                <a:latin typeface="Alexandria" pitchFamily="2" charset="-78"/>
                <a:cs typeface="Alexandria" pitchFamily="2" charset="-78"/>
              </a:rPr>
              <a:t>يعتبر الشرف أحد المظاهر المتعمقة بالجانب المعنوي للحياة الخاصة والشرف هو الجوهرة المكونة للروح، ويرى الفقه أن </a:t>
            </a:r>
            <a:r>
              <a:rPr lang="ar-EG" sz="1800" dirty="0">
                <a:solidFill>
                  <a:srgbClr val="FF0000"/>
                </a:solidFill>
                <a:latin typeface="Alexandria" pitchFamily="2" charset="-78"/>
                <a:cs typeface="Alexandria" pitchFamily="2" charset="-78"/>
              </a:rPr>
              <a:t>الشرف</a:t>
            </a:r>
            <a:r>
              <a:rPr lang="ar-EG" sz="1800" dirty="0">
                <a:solidFill>
                  <a:prstClr val="black"/>
                </a:solidFill>
                <a:latin typeface="Alexandria" pitchFamily="2" charset="-78"/>
                <a:cs typeface="Alexandria" pitchFamily="2" charset="-78"/>
              </a:rPr>
              <a:t> هو مجموعة الميزات والمكنات التي </a:t>
            </a:r>
            <a:r>
              <a:rPr lang="ar-EG" sz="1800" u="sng" dirty="0">
                <a:solidFill>
                  <a:prstClr val="black"/>
                </a:solidFill>
                <a:latin typeface="Alexandria" pitchFamily="2" charset="-78"/>
                <a:cs typeface="Alexandria" pitchFamily="2" charset="-78"/>
              </a:rPr>
              <a:t>تمثل قدراً من القيم أدني من القيم الأدبية يفترض توافرها بالضرورة لدى كل فرد بحكم كونه شخصاً آدمياً</a:t>
            </a:r>
            <a:r>
              <a:rPr lang="ar-EG" sz="1800" dirty="0">
                <a:solidFill>
                  <a:prstClr val="black"/>
                </a:solidFill>
                <a:latin typeface="Alexandria" pitchFamily="2" charset="-78"/>
                <a:cs typeface="Alexandria" pitchFamily="2" charset="-78"/>
              </a:rPr>
              <a:t>، فيستوي أن يكون صاحب الحق صغيراً أو كبيراً غنياً أو فقيراً شريفاً أو خارجاً عن القانون. أما </a:t>
            </a:r>
            <a:r>
              <a:rPr lang="ar-EG" sz="1800" dirty="0">
                <a:solidFill>
                  <a:srgbClr val="FF0000"/>
                </a:solidFill>
                <a:latin typeface="Alexandria" pitchFamily="2" charset="-78"/>
                <a:cs typeface="Alexandria" pitchFamily="2" charset="-78"/>
              </a:rPr>
              <a:t>الاعتبار</a:t>
            </a:r>
            <a:r>
              <a:rPr lang="ar-EG" sz="1800" dirty="0">
                <a:solidFill>
                  <a:prstClr val="black"/>
                </a:solidFill>
                <a:latin typeface="Alexandria" pitchFamily="2" charset="-78"/>
                <a:cs typeface="Alexandria" pitchFamily="2" charset="-78"/>
              </a:rPr>
              <a:t> فيقصد به </a:t>
            </a:r>
            <a:r>
              <a:rPr lang="ar-EG" sz="1800" u="sng" dirty="0">
                <a:solidFill>
                  <a:prstClr val="black"/>
                </a:solidFill>
                <a:latin typeface="Alexandria" pitchFamily="2" charset="-78"/>
                <a:cs typeface="Alexandria" pitchFamily="2" charset="-78"/>
              </a:rPr>
              <a:t>حصيلة الرصيد الأدبي أو المعنوي الذي اكتسبه الشخص تدريجياً من خلال علاقاته بغيره </a:t>
            </a:r>
            <a:r>
              <a:rPr lang="ar-EG" sz="1800" dirty="0">
                <a:solidFill>
                  <a:prstClr val="black"/>
                </a:solidFill>
                <a:latin typeface="Alexandria" pitchFamily="2" charset="-78"/>
                <a:cs typeface="Alexandria" pitchFamily="2" charset="-78"/>
              </a:rPr>
              <a:t>كما وسع المشرع من نطاق حماية الشرف والاعتبار، فقد جرم جميع الأفعال الماسة بهما، وأول هذه الاعتداءات </a:t>
            </a:r>
            <a:r>
              <a:rPr lang="ar-EG" sz="1800" dirty="0">
                <a:solidFill>
                  <a:srgbClr val="FF0000"/>
                </a:solidFill>
                <a:latin typeface="Alexandria" pitchFamily="2" charset="-78"/>
                <a:cs typeface="Alexandria" pitchFamily="2" charset="-78"/>
              </a:rPr>
              <a:t>جريمتي السب و القذف.</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91B244B9-3033-3D9C-8A75-20E16A7B99F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5546BC34-F9AE-E525-E265-84B7BC8F7F1A}"/>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3305284133"/>
      </p:ext>
    </p:extLst>
  </p:cSld>
  <p:clrMapOvr>
    <a:masterClrMapping/>
  </p:clrMapOvr>
  <mc:AlternateContent xmlns:mc="http://schemas.openxmlformats.org/markup-compatibility/2006" xmlns:p14="http://schemas.microsoft.com/office/powerpoint/2010/main">
    <mc:Choice Requires="p14">
      <p:transition spd="slow" p14:dur="2000" advTm="270606"/>
    </mc:Choice>
    <mc:Fallback xmlns="">
      <p:transition spd="slow" advTm="27060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346B34-B922-4089-6DA6-03C7729B727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84B9CE-DAAD-2EC1-84A0-76F76177A151}"/>
              </a:ext>
            </a:extLst>
          </p:cNvPr>
          <p:cNvSpPr>
            <a:spLocks noGrp="1"/>
          </p:cNvSpPr>
          <p:nvPr>
            <p:ph sz="half" idx="1"/>
          </p:nvPr>
        </p:nvSpPr>
        <p:spPr>
          <a:xfrm>
            <a:off x="3472131" y="1027416"/>
            <a:ext cx="8352889" cy="5532633"/>
          </a:xfrm>
        </p:spPr>
        <p:txBody>
          <a:bodyPr>
            <a:normAutofit/>
          </a:bodyPr>
          <a:lstStyle/>
          <a:p>
            <a:pPr algn="just" rtl="1">
              <a:lnSpc>
                <a:spcPct val="150000"/>
              </a:lnSpc>
              <a:defRPr/>
            </a:pPr>
            <a:endParaRPr lang="ar-EG" sz="1800" dirty="0">
              <a:solidFill>
                <a:prstClr val="black"/>
              </a:solidFill>
              <a:latin typeface="Alexandria" pitchFamily="2" charset="-78"/>
              <a:cs typeface="Alexandria" pitchFamily="2" charset="-78"/>
            </a:endParaRPr>
          </a:p>
          <a:p>
            <a:pPr marL="0" indent="0" algn="just" rtl="1">
              <a:lnSpc>
                <a:spcPct val="150000"/>
              </a:lnSpc>
              <a:buNone/>
              <a:defRPr/>
            </a:pPr>
            <a:r>
              <a:rPr lang="ar-EG" sz="1800" dirty="0">
                <a:solidFill>
                  <a:prstClr val="black"/>
                </a:solidFill>
                <a:latin typeface="Alexandria" pitchFamily="2" charset="-78"/>
                <a:cs typeface="Alexandria" pitchFamily="2" charset="-78"/>
              </a:rPr>
              <a:t>3- الرأي السياسي:</a:t>
            </a:r>
          </a:p>
          <a:p>
            <a:pPr algn="just" rtl="1">
              <a:lnSpc>
                <a:spcPct val="150000"/>
              </a:lnSpc>
              <a:defRPr/>
            </a:pPr>
            <a:r>
              <a:rPr lang="ar-EG" sz="1800" dirty="0">
                <a:solidFill>
                  <a:prstClr val="black"/>
                </a:solidFill>
                <a:latin typeface="Alexandria" pitchFamily="2" charset="-78"/>
                <a:cs typeface="Alexandria" pitchFamily="2" charset="-78"/>
              </a:rPr>
              <a:t>من البديهي القول إن الآراء السياسية ليست من الحياة الخاصة للسياسيين لأنها تشكل السمة البارزة لهم، إلا أنها تعتبر كذلك من المسائل التي تدخل في نطاق الحياة الخاصة للشخص، ومن ثم </a:t>
            </a:r>
            <a:r>
              <a:rPr lang="ar-EG" sz="1800" dirty="0">
                <a:solidFill>
                  <a:srgbClr val="FF0000"/>
                </a:solidFill>
                <a:latin typeface="Alexandria" pitchFamily="2" charset="-78"/>
                <a:cs typeface="Alexandria" pitchFamily="2" charset="-78"/>
              </a:rPr>
              <a:t>لا يجوز الكشف عنها دون موافقة الشخص</a:t>
            </a:r>
            <a:r>
              <a:rPr lang="ar-EG" sz="1800" dirty="0">
                <a:solidFill>
                  <a:prstClr val="black"/>
                </a:solidFill>
                <a:latin typeface="Alexandria" pitchFamily="2" charset="-78"/>
                <a:cs typeface="Alexandria" pitchFamily="2" charset="-78"/>
              </a:rPr>
              <a:t>، كما أن </a:t>
            </a:r>
            <a:r>
              <a:rPr lang="ar-EG" sz="1800" u="sng" dirty="0">
                <a:solidFill>
                  <a:prstClr val="black"/>
                </a:solidFill>
                <a:latin typeface="Alexandria" pitchFamily="2" charset="-78"/>
                <a:cs typeface="Alexandria" pitchFamily="2" charset="-78"/>
              </a:rPr>
              <a:t>نشر صورة شخص في إعلانات أحد الأحزاب بصورة تثير الاعتقاد أنه ينضم إلى هذا الحزب يعتبر من قبيل المساس بالخصوصية</a:t>
            </a:r>
            <a:r>
              <a:rPr lang="ar-EG" sz="1800" dirty="0">
                <a:solidFill>
                  <a:prstClr val="black"/>
                </a:solidFill>
                <a:latin typeface="Alexandria" pitchFamily="2" charset="-78"/>
                <a:cs typeface="Alexandria" pitchFamily="2" charset="-78"/>
              </a:rPr>
              <a:t>.</a:t>
            </a:r>
          </a:p>
          <a:p>
            <a:pPr marL="0" indent="0" algn="just" rtl="1">
              <a:lnSpc>
                <a:spcPct val="150000"/>
              </a:lnSpc>
              <a:buNone/>
              <a:defRPr/>
            </a:pPr>
            <a:endParaRPr lang="ar-EG" sz="1800" dirty="0">
              <a:solidFill>
                <a:prstClr val="black"/>
              </a:solidFill>
              <a:latin typeface="Alexandria" pitchFamily="2" charset="-78"/>
              <a:cs typeface="Alexandria"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667E49BF-FE6C-34FB-E180-7E1A4E6879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EB7D7798-5262-D45A-B574-6C3E1A0168B1}"/>
              </a:ext>
            </a:extLst>
          </p:cNvPr>
          <p:cNvPicPr>
            <a:picLocks noChangeAspect="1"/>
          </p:cNvPicPr>
          <p:nvPr/>
        </p:nvPicPr>
        <p:blipFill>
          <a:blip r:embed="rId2"/>
          <a:stretch>
            <a:fillRect/>
          </a:stretch>
        </p:blipFill>
        <p:spPr>
          <a:xfrm>
            <a:off x="671512" y="1722474"/>
            <a:ext cx="2619375" cy="4125433"/>
          </a:xfrm>
          <a:prstGeom prst="rect">
            <a:avLst/>
          </a:prstGeom>
        </p:spPr>
      </p:pic>
    </p:spTree>
    <p:extLst>
      <p:ext uri="{BB962C8B-B14F-4D97-AF65-F5344CB8AC3E}">
        <p14:creationId xmlns:p14="http://schemas.microsoft.com/office/powerpoint/2010/main" val="4049297383"/>
      </p:ext>
    </p:extLst>
  </p:cSld>
  <p:clrMapOvr>
    <a:masterClrMapping/>
  </p:clrMapOvr>
  <mc:AlternateContent xmlns:mc="http://schemas.openxmlformats.org/markup-compatibility/2006" xmlns:p14="http://schemas.microsoft.com/office/powerpoint/2010/main">
    <mc:Choice Requires="p14">
      <p:transition spd="slow" p14:dur="2000" advTm="165416"/>
    </mc:Choice>
    <mc:Fallback xmlns="">
      <p:transition spd="slow" advTm="16541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4983A-FAD4-E622-8149-FBF4C98E983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C74E9C-ECA4-99F1-3A83-8C9BD4A8D60F}"/>
              </a:ext>
            </a:extLst>
          </p:cNvPr>
          <p:cNvSpPr>
            <a:spLocks noGrp="1"/>
          </p:cNvSpPr>
          <p:nvPr>
            <p:ph sz="half" idx="1"/>
          </p:nvPr>
        </p:nvSpPr>
        <p:spPr>
          <a:xfrm>
            <a:off x="3472131" y="1027416"/>
            <a:ext cx="8352889" cy="5532633"/>
          </a:xfrm>
        </p:spPr>
        <p:txBody>
          <a:bodyPr>
            <a:normAutofit/>
          </a:bodyPr>
          <a:lstStyle/>
          <a:p>
            <a:pPr algn="just" rtl="1">
              <a:lnSpc>
                <a:spcPct val="150000"/>
              </a:lnSpc>
              <a:defRPr/>
            </a:pPr>
            <a:r>
              <a:rPr lang="ar-EG" sz="2400" dirty="0">
                <a:solidFill>
                  <a:prstClr val="black"/>
                </a:solidFill>
                <a:latin typeface="Alexandria" pitchFamily="2" charset="-78"/>
                <a:cs typeface="Alexandria" pitchFamily="2" charset="-78"/>
              </a:rPr>
              <a:t>4- الحالة الصحية:</a:t>
            </a:r>
          </a:p>
          <a:p>
            <a:pPr algn="just" rtl="1">
              <a:lnSpc>
                <a:spcPct val="150000"/>
              </a:lnSpc>
              <a:defRPr/>
            </a:pPr>
            <a:r>
              <a:rPr lang="ar-EG" sz="1800" dirty="0">
                <a:solidFill>
                  <a:prstClr val="black"/>
                </a:solidFill>
                <a:latin typeface="Alexandria" pitchFamily="2" charset="-78"/>
                <a:cs typeface="Alexandria" pitchFamily="2" charset="-78"/>
              </a:rPr>
              <a:t> تعد </a:t>
            </a:r>
            <a:r>
              <a:rPr lang="ar-EG" sz="1800" dirty="0">
                <a:solidFill>
                  <a:srgbClr val="FF0000"/>
                </a:solidFill>
                <a:latin typeface="Alexandria" pitchFamily="2" charset="-78"/>
                <a:cs typeface="Alexandria" pitchFamily="2" charset="-78"/>
              </a:rPr>
              <a:t>الحالة الصحية للإنسان وتاريخه المرضي </a:t>
            </a:r>
            <a:r>
              <a:rPr lang="ar-EG" sz="1800" dirty="0">
                <a:solidFill>
                  <a:prstClr val="black"/>
                </a:solidFill>
                <a:latin typeface="Alexandria" pitchFamily="2" charset="-78"/>
                <a:cs typeface="Alexandria" pitchFamily="2" charset="-78"/>
              </a:rPr>
              <a:t>من الأمراض التي عانى أو يعاني منها وأسبابها وجميع ما يتعلق بحالته الصحية </a:t>
            </a:r>
            <a:r>
              <a:rPr lang="ar-EG" sz="1800" dirty="0">
                <a:solidFill>
                  <a:srgbClr val="FF0000"/>
                </a:solidFill>
                <a:latin typeface="Alexandria" pitchFamily="2" charset="-78"/>
                <a:cs typeface="Alexandria" pitchFamily="2" charset="-78"/>
              </a:rPr>
              <a:t>والأدوية التي يتناولها أو العلاجات </a:t>
            </a:r>
            <a:r>
              <a:rPr lang="ar-EG" sz="1800" dirty="0">
                <a:solidFill>
                  <a:prstClr val="black"/>
                </a:solidFill>
                <a:latin typeface="Alexandria" pitchFamily="2" charset="-78"/>
                <a:cs typeface="Alexandria" pitchFamily="2" charset="-78"/>
              </a:rPr>
              <a:t>التي يخضع لها عنصرا من عناصر الحق في الحياة الخاصة للإنسان. </a:t>
            </a:r>
          </a:p>
          <a:p>
            <a:pPr algn="just" rtl="1">
              <a:lnSpc>
                <a:spcPct val="150000"/>
              </a:lnSpc>
              <a:defRPr/>
            </a:pPr>
            <a:r>
              <a:rPr lang="ar-EG" sz="1800" dirty="0">
                <a:solidFill>
                  <a:prstClr val="black"/>
                </a:solidFill>
                <a:latin typeface="Alexandria" pitchFamily="2" charset="-78"/>
                <a:cs typeface="Alexandria" pitchFamily="2" charset="-78"/>
              </a:rPr>
              <a:t>وسبب ذلك ان الحالة الصحية والرعاية الطبية التي تقدم له تعد من الأمور الخاصة التي يرغب الشخص عادة في عدم كشفها لأحد، وبالتالي فقد جرم المشرعون أي افشاء لهذه الأسرار المتعلقة بالحالة الصحية للشخص.</a:t>
            </a:r>
          </a:p>
          <a:p>
            <a:pPr algn="just" rtl="1">
              <a:lnSpc>
                <a:spcPct val="150000"/>
              </a:lnSpc>
              <a:defRPr/>
            </a:pPr>
            <a:endParaRPr lang="ar-EG" sz="1800" dirty="0">
              <a:solidFill>
                <a:prstClr val="black"/>
              </a:solidFill>
              <a:latin typeface="Alexandria" pitchFamily="2" charset="-78"/>
              <a:cs typeface="Alexandria" pitchFamily="2" charset="-78"/>
            </a:endParaRPr>
          </a:p>
          <a:p>
            <a:pPr algn="just" rtl="1">
              <a:lnSpc>
                <a:spcPct val="150000"/>
              </a:lnSpc>
              <a:defRPr/>
            </a:pPr>
            <a:r>
              <a:rPr lang="ar-EG" sz="1800" dirty="0">
                <a:solidFill>
                  <a:prstClr val="black"/>
                </a:solidFill>
                <a:latin typeface="Alexandria" pitchFamily="2" charset="-78"/>
                <a:cs typeface="Alexandria" pitchFamily="2" charset="-78"/>
              </a:rPr>
              <a:t>.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8F495D6C-E293-D71F-A7C5-901DE7C2920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19F9D46A-AB7C-87D3-C2E0-4184C0935BA0}"/>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4035031023"/>
      </p:ext>
    </p:extLst>
  </p:cSld>
  <p:clrMapOvr>
    <a:masterClrMapping/>
  </p:clrMapOvr>
  <mc:AlternateContent xmlns:mc="http://schemas.openxmlformats.org/markup-compatibility/2006" xmlns:p14="http://schemas.microsoft.com/office/powerpoint/2010/main">
    <mc:Choice Requires="p14">
      <p:transition spd="slow" p14:dur="2000" advTm="46113"/>
    </mc:Choice>
    <mc:Fallback xmlns="">
      <p:transition spd="slow" advTm="4611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F99F7-19FE-8B80-A923-F0BDF010DAA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C5938E-CED7-DAA9-1F1D-DECF181F462E}"/>
              </a:ext>
            </a:extLst>
          </p:cNvPr>
          <p:cNvSpPr>
            <a:spLocks noGrp="1"/>
          </p:cNvSpPr>
          <p:nvPr>
            <p:ph sz="half" idx="1"/>
          </p:nvPr>
        </p:nvSpPr>
        <p:spPr>
          <a:xfrm>
            <a:off x="3472131" y="1027416"/>
            <a:ext cx="8352889" cy="5532633"/>
          </a:xfrm>
        </p:spPr>
        <p:txBody>
          <a:bodyPr>
            <a:normAutofit/>
          </a:bodyPr>
          <a:lstStyle/>
          <a:p>
            <a:pPr algn="just" rtl="1">
              <a:lnSpc>
                <a:spcPct val="150000"/>
              </a:lnSpc>
              <a:defRPr/>
            </a:pPr>
            <a:endParaRPr lang="ar-EG" sz="1800" dirty="0">
              <a:solidFill>
                <a:prstClr val="black"/>
              </a:solidFill>
              <a:latin typeface="Alexandria" pitchFamily="2" charset="-78"/>
              <a:cs typeface="Alexandria" pitchFamily="2" charset="-78"/>
            </a:endParaRPr>
          </a:p>
          <a:p>
            <a:pPr marL="0" indent="0" algn="just" rtl="1">
              <a:lnSpc>
                <a:spcPct val="150000"/>
              </a:lnSpc>
              <a:buNone/>
              <a:defRPr/>
            </a:pPr>
            <a:r>
              <a:rPr lang="ar-EG" sz="2400" dirty="0">
                <a:solidFill>
                  <a:prstClr val="black"/>
                </a:solidFill>
                <a:latin typeface="Alexandria" pitchFamily="2" charset="-78"/>
                <a:cs typeface="Alexandria" pitchFamily="2" charset="-78"/>
              </a:rPr>
              <a:t>1- حرمة المسكن:</a:t>
            </a:r>
          </a:p>
          <a:p>
            <a:pPr marL="0" indent="0" algn="just" rtl="1">
              <a:lnSpc>
                <a:spcPct val="150000"/>
              </a:lnSpc>
              <a:buNone/>
              <a:defRPr/>
            </a:pPr>
            <a:r>
              <a:rPr lang="ar-EG" sz="1800" dirty="0">
                <a:solidFill>
                  <a:prstClr val="black"/>
                </a:solidFill>
                <a:latin typeface="Alexandria" pitchFamily="2" charset="-78"/>
                <a:cs typeface="Alexandria" pitchFamily="2" charset="-78"/>
              </a:rPr>
              <a:t>تعتبر حرمة المسكن من أهم عناصر الحق في الحياة الخاصة، فهي المجال الرئيسي لممارسة الحياة الخاصة بل هي الإطار الضيق لهذه الحياة، ففي مجال حرمة المسكن تتركز خصوصيات الإنسان حيث ينعم بالهدوء والسكينة والاطمئنان، لذلك قيل </a:t>
            </a:r>
            <a:r>
              <a:rPr lang="ar-EG" sz="1800" dirty="0">
                <a:solidFill>
                  <a:srgbClr val="FF0000"/>
                </a:solidFill>
                <a:latin typeface="Alexandria" pitchFamily="2" charset="-78"/>
                <a:cs typeface="Alexandria" pitchFamily="2" charset="-78"/>
              </a:rPr>
              <a:t>إن المسكن ما سمي بذلك لأن الإنسان يجد فيه السكينة</a:t>
            </a:r>
            <a:r>
              <a:rPr lang="ar-EG" sz="1800" dirty="0">
                <a:solidFill>
                  <a:prstClr val="black"/>
                </a:solidFill>
                <a:latin typeface="Alexandria" pitchFamily="2" charset="-78"/>
                <a:cs typeface="Alexandria" pitchFamily="2" charset="-78"/>
              </a:rPr>
              <a:t>. كما تعد من العناصر الأساسية للحق في حرمة الحياة الخاصة في التشريعات المختلفة، </a:t>
            </a:r>
            <a:r>
              <a:rPr lang="ar-EG" sz="1800" u="sng" dirty="0">
                <a:latin typeface="Alexandria" pitchFamily="2" charset="-78"/>
                <a:cs typeface="Alexandria" pitchFamily="2" charset="-78"/>
              </a:rPr>
              <a:t>ويراد بالمسكن المكان المغلق المخصص للسكن والذي يملكه أو يحوزه أحد الأشخاص حيازة قانونية،</a:t>
            </a:r>
            <a:r>
              <a:rPr lang="ar-EG" sz="1800" dirty="0">
                <a:solidFill>
                  <a:srgbClr val="FF0000"/>
                </a:solidFill>
                <a:latin typeface="Alexandria" pitchFamily="2" charset="-78"/>
                <a:cs typeface="Alexandria" pitchFamily="2" charset="-78"/>
              </a:rPr>
              <a:t> ولا يجوز للغير الدخول إليه </a:t>
            </a:r>
            <a:r>
              <a:rPr lang="ar-EG" sz="1800" dirty="0">
                <a:latin typeface="Alexandria" pitchFamily="2" charset="-78"/>
                <a:cs typeface="Alexandria" pitchFamily="2" charset="-78"/>
              </a:rPr>
              <a:t>إلا بإذن صاحبه </a:t>
            </a:r>
            <a:r>
              <a:rPr lang="ar-EG" sz="1800" dirty="0">
                <a:solidFill>
                  <a:srgbClr val="FF0000"/>
                </a:solidFill>
                <a:latin typeface="Alexandria" pitchFamily="2" charset="-78"/>
                <a:cs typeface="Alexandria" pitchFamily="2" charset="-78"/>
              </a:rPr>
              <a:t>كما لا يجوز كشف موقعه </a:t>
            </a:r>
            <a:r>
              <a:rPr lang="ar-EG" sz="1800" dirty="0">
                <a:latin typeface="Alexandria" pitchFamily="2" charset="-78"/>
                <a:cs typeface="Alexandria" pitchFamily="2" charset="-78"/>
              </a:rPr>
              <a:t>علنا إلا بموافقة صاحبه.</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3D4D361A-3FC9-6EDC-0A49-FFB39EDCE24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8A013B2B-0295-9164-EB48-1B9F620C6EB1}"/>
              </a:ext>
            </a:extLst>
          </p:cNvPr>
          <p:cNvSpPr txBox="1"/>
          <p:nvPr/>
        </p:nvSpPr>
        <p:spPr>
          <a:xfrm>
            <a:off x="4599689" y="369870"/>
            <a:ext cx="6097772" cy="583878"/>
          </a:xfrm>
          <a:prstGeom prst="rect">
            <a:avLst/>
          </a:prstGeom>
          <a:noFill/>
        </p:spPr>
        <p:txBody>
          <a:bodyPr wrap="square">
            <a:spAutoFit/>
          </a:bodyPr>
          <a:lstStyle/>
          <a:p>
            <a:pPr marL="0" marR="0" lvl="0" indent="0" algn="just" defTabSz="914400" rtl="1"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العناصر المادية لحق الحياة الخاصة</a:t>
            </a:r>
          </a:p>
        </p:txBody>
      </p:sp>
      <p:pic>
        <p:nvPicPr>
          <p:cNvPr id="10" name="Picture 9">
            <a:extLst>
              <a:ext uri="{FF2B5EF4-FFF2-40B4-BE49-F238E27FC236}">
                <a16:creationId xmlns:a16="http://schemas.microsoft.com/office/drawing/2014/main" id="{5AC8D8B7-6624-A02A-1FDB-6D8C0DFF63E3}"/>
              </a:ext>
            </a:extLst>
          </p:cNvPr>
          <p:cNvPicPr>
            <a:picLocks noChangeAspect="1"/>
          </p:cNvPicPr>
          <p:nvPr/>
        </p:nvPicPr>
        <p:blipFill>
          <a:blip r:embed="rId2"/>
          <a:stretch>
            <a:fillRect/>
          </a:stretch>
        </p:blipFill>
        <p:spPr>
          <a:xfrm>
            <a:off x="509920" y="1818167"/>
            <a:ext cx="2857500" cy="3880883"/>
          </a:xfrm>
          <a:prstGeom prst="rect">
            <a:avLst/>
          </a:prstGeom>
        </p:spPr>
      </p:pic>
    </p:spTree>
    <p:extLst>
      <p:ext uri="{BB962C8B-B14F-4D97-AF65-F5344CB8AC3E}">
        <p14:creationId xmlns:p14="http://schemas.microsoft.com/office/powerpoint/2010/main" val="862265451"/>
      </p:ext>
    </p:extLst>
  </p:cSld>
  <p:clrMapOvr>
    <a:masterClrMapping/>
  </p:clrMapOvr>
  <mc:AlternateContent xmlns:mc="http://schemas.openxmlformats.org/markup-compatibility/2006" xmlns:p14="http://schemas.microsoft.com/office/powerpoint/2010/main">
    <mc:Choice Requires="p14">
      <p:transition spd="slow" p14:dur="2000" advTm="123027"/>
    </mc:Choice>
    <mc:Fallback xmlns="">
      <p:transition spd="slow" advTm="12302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3A04C-2A28-5DD4-FAB8-A00C04CDE29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F916D-AC61-4FD4-49A9-C8DDEF3EC617}"/>
              </a:ext>
            </a:extLst>
          </p:cNvPr>
          <p:cNvSpPr>
            <a:spLocks noGrp="1"/>
          </p:cNvSpPr>
          <p:nvPr>
            <p:ph sz="half" idx="1"/>
          </p:nvPr>
        </p:nvSpPr>
        <p:spPr>
          <a:xfrm>
            <a:off x="3472131" y="1027416"/>
            <a:ext cx="8352889" cy="5532633"/>
          </a:xfrm>
        </p:spPr>
        <p:txBody>
          <a:bodyPr>
            <a:normAutofit fontScale="92500" lnSpcReduction="10000"/>
          </a:bodyPr>
          <a:lstStyle/>
          <a:p>
            <a:pPr marL="0" indent="0" algn="just" rtl="1">
              <a:lnSpc>
                <a:spcPct val="150000"/>
              </a:lnSpc>
              <a:buNone/>
              <a:defRPr/>
            </a:pPr>
            <a:r>
              <a:rPr lang="ar-EG" sz="2400" dirty="0">
                <a:solidFill>
                  <a:prstClr val="black"/>
                </a:solidFill>
                <a:latin typeface="Alexandria" pitchFamily="2" charset="-78"/>
                <a:cs typeface="Alexandria" pitchFamily="2" charset="-78"/>
              </a:rPr>
              <a:t>2- حرمة المراسلات والمحادثات الخاصة:</a:t>
            </a:r>
          </a:p>
          <a:p>
            <a:pPr marL="0" indent="0" algn="just" rtl="1">
              <a:lnSpc>
                <a:spcPct val="150000"/>
              </a:lnSpc>
              <a:buNone/>
              <a:defRPr/>
            </a:pPr>
            <a:r>
              <a:rPr lang="ar-EG" sz="1800" dirty="0">
                <a:solidFill>
                  <a:prstClr val="black"/>
                </a:solidFill>
                <a:latin typeface="Alexandria" pitchFamily="2" charset="-78"/>
                <a:cs typeface="Alexandria" pitchFamily="2" charset="-78"/>
              </a:rPr>
              <a:t>فيقصد بها </a:t>
            </a:r>
            <a:r>
              <a:rPr lang="ar-EG" sz="1800" dirty="0">
                <a:solidFill>
                  <a:srgbClr val="FF0000"/>
                </a:solidFill>
                <a:latin typeface="Alexandria" pitchFamily="2" charset="-78"/>
                <a:cs typeface="Alexandria" pitchFamily="2" charset="-78"/>
              </a:rPr>
              <a:t>الأحاديث الشخصية وتشمل المكالمات الهاتفية والاتصالات </a:t>
            </a:r>
            <a:r>
              <a:rPr lang="ar-EG" sz="1800" dirty="0">
                <a:solidFill>
                  <a:prstClr val="black"/>
                </a:solidFill>
                <a:latin typeface="Alexandria" pitchFamily="2" charset="-78"/>
                <a:cs typeface="Alexandria" pitchFamily="2" charset="-78"/>
              </a:rPr>
              <a:t>التي تتم عبر وسائل تقنية المعلومات الحديثة، ولا يشترط التحدث بلغة معينة فجميع اللغات تصلح أن تكون محال للحماية، وتعتبر المحادثات الشخصية أسلوباً أو مظهراً من مظاهر الحياة الخاصة للإنسان والتي يعبر بها عن أفكاره وآرائه، ومنه فلكل فرد الحق في التمتع بالحرية بشأن أحاديثه الخاصة. </a:t>
            </a:r>
          </a:p>
          <a:p>
            <a:pPr marL="0" indent="0" algn="just" rtl="1">
              <a:lnSpc>
                <a:spcPct val="150000"/>
              </a:lnSpc>
              <a:buNone/>
              <a:defRPr/>
            </a:pPr>
            <a:r>
              <a:rPr lang="ar-EG" sz="1800" dirty="0">
                <a:solidFill>
                  <a:prstClr val="black"/>
                </a:solidFill>
                <a:latin typeface="Alexandria" pitchFamily="2" charset="-78"/>
                <a:cs typeface="Alexandria" pitchFamily="2" charset="-78"/>
              </a:rPr>
              <a:t>والمحادثات الشخصية نوعان أولها: </a:t>
            </a:r>
          </a:p>
          <a:p>
            <a:pPr marL="0" indent="0" algn="just" rtl="1">
              <a:lnSpc>
                <a:spcPct val="150000"/>
              </a:lnSpc>
              <a:buNone/>
              <a:defRPr/>
            </a:pPr>
            <a:r>
              <a:rPr lang="ar-EG" sz="1800" b="1" dirty="0">
                <a:solidFill>
                  <a:prstClr val="black"/>
                </a:solidFill>
                <a:latin typeface="Alexandria" pitchFamily="2" charset="-78"/>
                <a:cs typeface="Alexandria" pitchFamily="2" charset="-78"/>
              </a:rPr>
              <a:t>الأحاديث المباشرة: </a:t>
            </a:r>
            <a:r>
              <a:rPr lang="ar-EG" sz="1800" dirty="0">
                <a:solidFill>
                  <a:prstClr val="black"/>
                </a:solidFill>
                <a:latin typeface="Alexandria" pitchFamily="2" charset="-78"/>
                <a:cs typeface="Alexandria" pitchFamily="2" charset="-78"/>
              </a:rPr>
              <a:t>التي تدور بين الأفراد مباشرة، فللفرد الحق في سرية حديثه مع الآخرين وهذا الحق مرتبط بكيانه الشخصي .</a:t>
            </a:r>
          </a:p>
          <a:p>
            <a:pPr marL="0" indent="0" algn="just" rtl="1">
              <a:lnSpc>
                <a:spcPct val="150000"/>
              </a:lnSpc>
              <a:buNone/>
              <a:defRPr/>
            </a:pPr>
            <a:r>
              <a:rPr lang="ar-EG" sz="1800" b="1" dirty="0">
                <a:solidFill>
                  <a:prstClr val="black"/>
                </a:solidFill>
                <a:latin typeface="Alexandria" pitchFamily="2" charset="-78"/>
                <a:cs typeface="Alexandria" pitchFamily="2" charset="-78"/>
              </a:rPr>
              <a:t>وثانيهما: التي يتم تبادلها عبر وسائل الاتصال الحديثة السلكية واللاسلكية</a:t>
            </a:r>
            <a:r>
              <a:rPr lang="ar-EG" sz="1800" dirty="0">
                <a:solidFill>
                  <a:prstClr val="black"/>
                </a:solidFill>
                <a:latin typeface="Alexandria" pitchFamily="2" charset="-78"/>
                <a:cs typeface="Alexandria" pitchFamily="2" charset="-78"/>
              </a:rPr>
              <a:t>، ويتحقق الاعتداء في هذه الحالة من مجرد التصنت على المحادثات دون الالتفات على تحديد مضمونها، وقد سمح القضاء باللجوء لهذه الطريقة أو الإجراء للتصنت على متهم .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75E11A95-84B3-3621-95BF-0CC524E1CE8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4" name="Picture 3">
            <a:extLst>
              <a:ext uri="{FF2B5EF4-FFF2-40B4-BE49-F238E27FC236}">
                <a16:creationId xmlns:a16="http://schemas.microsoft.com/office/drawing/2014/main" id="{C4459B1B-5003-AAE9-EF79-7A0B6FAD6106}"/>
              </a:ext>
            </a:extLst>
          </p:cNvPr>
          <p:cNvPicPr>
            <a:picLocks noChangeAspect="1"/>
          </p:cNvPicPr>
          <p:nvPr/>
        </p:nvPicPr>
        <p:blipFill>
          <a:blip r:embed="rId2"/>
          <a:stretch>
            <a:fillRect/>
          </a:stretch>
        </p:blipFill>
        <p:spPr>
          <a:xfrm>
            <a:off x="778803" y="1967024"/>
            <a:ext cx="2619375" cy="4274288"/>
          </a:xfrm>
          <a:prstGeom prst="rect">
            <a:avLst/>
          </a:prstGeom>
        </p:spPr>
      </p:pic>
    </p:spTree>
    <p:extLst>
      <p:ext uri="{BB962C8B-B14F-4D97-AF65-F5344CB8AC3E}">
        <p14:creationId xmlns:p14="http://schemas.microsoft.com/office/powerpoint/2010/main" val="3206981086"/>
      </p:ext>
    </p:extLst>
  </p:cSld>
  <p:clrMapOvr>
    <a:masterClrMapping/>
  </p:clrMapOvr>
  <mc:AlternateContent xmlns:mc="http://schemas.openxmlformats.org/markup-compatibility/2006" xmlns:p14="http://schemas.microsoft.com/office/powerpoint/2010/main">
    <mc:Choice Requires="p14">
      <p:transition spd="slow" p14:dur="2000" advTm="104523"/>
    </mc:Choice>
    <mc:Fallback xmlns="">
      <p:transition spd="slow" advTm="10452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D0717-5AF2-38FA-D755-304C47F06A0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ACA743-B2D2-A028-1053-C6B7387B4A69}"/>
              </a:ext>
            </a:extLst>
          </p:cNvPr>
          <p:cNvSpPr>
            <a:spLocks noGrp="1"/>
          </p:cNvSpPr>
          <p:nvPr>
            <p:ph sz="half" idx="1"/>
          </p:nvPr>
        </p:nvSpPr>
        <p:spPr>
          <a:xfrm>
            <a:off x="3472131" y="1027416"/>
            <a:ext cx="8352889" cy="5532633"/>
          </a:xfrm>
        </p:spPr>
        <p:txBody>
          <a:bodyPr>
            <a:normAutofit/>
          </a:bodyPr>
          <a:lstStyle/>
          <a:p>
            <a:pPr marL="0" indent="0" algn="just" rtl="1">
              <a:lnSpc>
                <a:spcPct val="150000"/>
              </a:lnSpc>
              <a:buNone/>
              <a:defRPr/>
            </a:pPr>
            <a:r>
              <a:rPr lang="ar-EG" sz="2400" dirty="0">
                <a:solidFill>
                  <a:prstClr val="black"/>
                </a:solidFill>
                <a:latin typeface="Alexandria" pitchFamily="2" charset="-78"/>
                <a:cs typeface="Alexandria" pitchFamily="2" charset="-78"/>
              </a:rPr>
              <a:t>3- الذمة المالية للشخص:</a:t>
            </a:r>
          </a:p>
          <a:p>
            <a:pPr algn="just" rtl="1">
              <a:lnSpc>
                <a:spcPct val="150000"/>
              </a:lnSpc>
              <a:defRPr/>
            </a:pPr>
            <a:r>
              <a:rPr lang="ar-EG" sz="1800" dirty="0">
                <a:solidFill>
                  <a:prstClr val="black"/>
                </a:solidFill>
                <a:latin typeface="Alexandria" pitchFamily="2" charset="-78"/>
                <a:cs typeface="Alexandria" pitchFamily="2" charset="-78"/>
              </a:rPr>
              <a:t>أن الذمة المالية للشخص تعد من اهم أمور حياته الخاصة </a:t>
            </a:r>
            <a:r>
              <a:rPr lang="ar-EG" sz="1800" dirty="0">
                <a:solidFill>
                  <a:srgbClr val="FF0000"/>
                </a:solidFill>
                <a:latin typeface="Alexandria" pitchFamily="2" charset="-78"/>
                <a:cs typeface="Alexandria" pitchFamily="2" charset="-78"/>
              </a:rPr>
              <a:t>ونشر أي معلومات عن الالتزامات والحقوق المالية الحاضرة والمستقبلية </a:t>
            </a:r>
            <a:r>
              <a:rPr lang="ar-EG" sz="1800" dirty="0">
                <a:solidFill>
                  <a:prstClr val="black"/>
                </a:solidFill>
                <a:latin typeface="Alexandria" pitchFamily="2" charset="-78"/>
                <a:cs typeface="Alexandria" pitchFamily="2" charset="-78"/>
              </a:rPr>
              <a:t>للشخص يعتبر انتهاك لحياته الخاصة سواء أكانت هذه المعلومات نشرت بشكل مباشر وحددت الذمة المالية أو بشكل غير مباشر من خلال نشر </a:t>
            </a:r>
            <a:r>
              <a:rPr lang="ar-EG" sz="1800" dirty="0">
                <a:solidFill>
                  <a:srgbClr val="FF0000"/>
                </a:solidFill>
                <a:latin typeface="Alexandria" pitchFamily="2" charset="-78"/>
                <a:cs typeface="Alexandria" pitchFamily="2" charset="-78"/>
              </a:rPr>
              <a:t>مقدار الضريبة المفروضة </a:t>
            </a:r>
            <a:r>
              <a:rPr lang="ar-EG" sz="1800" dirty="0">
                <a:solidFill>
                  <a:prstClr val="black"/>
                </a:solidFill>
                <a:latin typeface="Alexandria" pitchFamily="2" charset="-78"/>
                <a:cs typeface="Alexandria" pitchFamily="2" charset="-78"/>
              </a:rPr>
              <a:t>على الشخص مما يسهل معرفة مقدار الذمة المالية للشخص، وكذلك يعد إخلالاً </a:t>
            </a:r>
            <a:r>
              <a:rPr lang="ar-EG" sz="1800" dirty="0">
                <a:solidFill>
                  <a:srgbClr val="FF0000"/>
                </a:solidFill>
                <a:latin typeface="Alexandria" pitchFamily="2" charset="-78"/>
                <a:cs typeface="Alexandria" pitchFamily="2" charset="-78"/>
              </a:rPr>
              <a:t>نشر حجم المعاملات التجارية أو مبلغ التأمين </a:t>
            </a:r>
            <a:r>
              <a:rPr lang="ar-EG" sz="1800" dirty="0">
                <a:solidFill>
                  <a:prstClr val="black"/>
                </a:solidFill>
                <a:latin typeface="Alexandria" pitchFamily="2" charset="-78"/>
                <a:cs typeface="Alexandria" pitchFamily="2" charset="-78"/>
              </a:rPr>
              <a:t>لأن ذلك يدل بشكل واضح على حجم ثروة الشخص.</a:t>
            </a:r>
          </a:p>
          <a:p>
            <a:pPr marL="0" indent="0" algn="just" rtl="1">
              <a:lnSpc>
                <a:spcPct val="150000"/>
              </a:lnSpc>
              <a:buNone/>
              <a:defRPr/>
            </a:pPr>
            <a:endParaRPr lang="ar-EG" sz="1800" dirty="0">
              <a:solidFill>
                <a:prstClr val="black"/>
              </a:solidFill>
              <a:latin typeface="Alexandria" pitchFamily="2" charset="-78"/>
              <a:cs typeface="Alexandria"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D7858F49-5880-A500-1F99-21F7A08A46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B54EC0EA-B4FF-F49E-23C0-B915B29730E8}"/>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728861194"/>
      </p:ext>
    </p:extLst>
  </p:cSld>
  <p:clrMapOvr>
    <a:masterClrMapping/>
  </p:clrMapOvr>
  <mc:AlternateContent xmlns:mc="http://schemas.openxmlformats.org/markup-compatibility/2006" xmlns:p14="http://schemas.microsoft.com/office/powerpoint/2010/main">
    <mc:Choice Requires="p14">
      <p:transition spd="slow" p14:dur="2000" advTm="159957"/>
    </mc:Choice>
    <mc:Fallback xmlns="">
      <p:transition spd="slow" advTm="15995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1E471-0B2A-24E3-215B-F2BD48F38589}"/>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3975D97-8479-2592-5727-6FA38AFC1F99}"/>
              </a:ext>
            </a:extLst>
          </p:cNvPr>
          <p:cNvSpPr>
            <a:spLocks noGrp="1"/>
          </p:cNvSpPr>
          <p:nvPr>
            <p:ph sz="half" idx="2"/>
          </p:nvPr>
        </p:nvSpPr>
        <p:spPr>
          <a:xfrm>
            <a:off x="3570912" y="1078787"/>
            <a:ext cx="8621088" cy="4407613"/>
          </a:xfrm>
        </p:spPr>
        <p:txBody>
          <a:bodyPr>
            <a:noAutofit/>
          </a:bodyPr>
          <a:lstStyle/>
          <a:p>
            <a:pPr marL="0" marR="0" lvl="0" indent="0" algn="just" rtl="1" fontAlgn="auto">
              <a:lnSpc>
                <a:spcPct val="170000"/>
              </a:lnSpc>
              <a:spcAft>
                <a:spcPts val="0"/>
              </a:spcAft>
              <a:buClrTx/>
              <a:buSzTx/>
              <a:buNone/>
              <a:tabLst/>
              <a:defRPr/>
            </a:pPr>
            <a:r>
              <a:rPr lang="ar-EG" sz="1800" dirty="0">
                <a:solidFill>
                  <a:prstClr val="black"/>
                </a:solidFill>
                <a:latin typeface="Alexandria" pitchFamily="2" charset="-78"/>
                <a:cs typeface="Alexandria" pitchFamily="2" charset="-78"/>
              </a:rPr>
              <a:t>أكد مجلس حقوق الإنسان في قراره بشأن تعزيز وحماية حقوق الإنسان على الإنترنت، في تموز/يوليه 2012، "أن </a:t>
            </a:r>
            <a:r>
              <a:rPr lang="ar-EG" sz="1800" dirty="0">
                <a:solidFill>
                  <a:srgbClr val="FF0000"/>
                </a:solidFill>
                <a:latin typeface="Alexandria" pitchFamily="2" charset="-78"/>
                <a:cs typeface="Alexandria" pitchFamily="2" charset="-78"/>
              </a:rPr>
              <a:t>نفس الحقوق التي يتمتع بها الأشخاص خارج الإنترنت يجب أن تحظى بالحماية أيضاً على الإنترنت</a:t>
            </a:r>
            <a:r>
              <a:rPr lang="ar-EG" sz="1800" dirty="0">
                <a:solidFill>
                  <a:prstClr val="black"/>
                </a:solidFill>
                <a:latin typeface="Alexandria" pitchFamily="2" charset="-78"/>
                <a:cs typeface="Alexandria" pitchFamily="2" charset="-78"/>
              </a:rPr>
              <a:t>". وحظي هذا القرار بالترحيب باعتباره أول قرار على الإطلاق للأمم المتحدة يؤكد أن حقوق الإنسان في العالم الرقمي يجب حمايتها وتعزيزها بذات القدر وذات الالتزام اللذين تجري بهما حماية حقوق الإنسان في العالم المادي.</a:t>
            </a:r>
          </a:p>
          <a:p>
            <a:pPr marL="0" marR="0" lvl="0" indent="0" algn="just" rtl="1" fontAlgn="auto">
              <a:lnSpc>
                <a:spcPct val="170000"/>
              </a:lnSpc>
              <a:spcAft>
                <a:spcPts val="0"/>
              </a:spcAft>
              <a:buClrTx/>
              <a:buSzTx/>
              <a:buNone/>
              <a:tabLst/>
              <a:defRPr/>
            </a:pPr>
            <a:r>
              <a:rPr lang="fa-IR" sz="1800" dirty="0">
                <a:solidFill>
                  <a:prstClr val="black"/>
                </a:solidFill>
                <a:latin typeface="Alexandria" pitchFamily="2" charset="-78"/>
                <a:cs typeface="Alexandria" pitchFamily="2" charset="-78"/>
              </a:rPr>
              <a:t>وفي الدورة الرابعة والعشرين لمجلس حقوق الإنسان في جنيف، تابعت النمسا وألمانيا وهنغاريا وليختنشتاين والنرويج وسويسرا المناقشة الأولية ونظمت اجتماعاً للتركيز بشكل محدد على </a:t>
            </a:r>
            <a:r>
              <a:rPr lang="fa-IR" sz="1800" dirty="0">
                <a:solidFill>
                  <a:srgbClr val="FF0000"/>
                </a:solidFill>
                <a:latin typeface="Alexandria" pitchFamily="2" charset="-78"/>
                <a:cs typeface="Alexandria" pitchFamily="2" charset="-78"/>
              </a:rPr>
              <a:t>حماية الحق في الخصوصية في العصر الرقمي.</a:t>
            </a:r>
            <a:endParaRPr lang="en-US" sz="1800" dirty="0">
              <a:solidFill>
                <a:srgbClr val="FF0000"/>
              </a:solidFill>
              <a:latin typeface="Alexandria" pitchFamily="2" charset="-78"/>
              <a:cs typeface="Alexandria"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31A5EB5E-0832-A037-3571-4101DC5F116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Title 5">
            <a:extLst>
              <a:ext uri="{FF2B5EF4-FFF2-40B4-BE49-F238E27FC236}">
                <a16:creationId xmlns:a16="http://schemas.microsoft.com/office/drawing/2014/main" id="{338C9AF4-EBFD-9828-3C6B-59B8DA055EDD}"/>
              </a:ext>
            </a:extLst>
          </p:cNvPr>
          <p:cNvSpPr txBox="1">
            <a:spLocks noGrp="1"/>
          </p:cNvSpPr>
          <p:nvPr>
            <p:ph type="title"/>
          </p:nvPr>
        </p:nvSpPr>
        <p:spPr>
          <a:xfrm>
            <a:off x="4119563" y="332146"/>
            <a:ext cx="7234237" cy="424732"/>
          </a:xfrm>
          <a:prstGeom prst="rect">
            <a:avLst/>
          </a:prstGeom>
          <a:noFill/>
        </p:spPr>
        <p:txBody>
          <a:bodyPr wrap="square">
            <a:spAutoFit/>
          </a:bodyPr>
          <a:lstStyle/>
          <a:p>
            <a:pPr algn="r" rtl="1"/>
            <a:r>
              <a:rPr lang="ar-EG" sz="2400" dirty="0">
                <a:solidFill>
                  <a:prstClr val="black"/>
                </a:solidFill>
                <a:latin typeface="Alexandria" pitchFamily="2" charset="-78"/>
                <a:cs typeface="Alexandria" pitchFamily="2" charset="-78"/>
              </a:rPr>
              <a:t>4- الخصوصية في العصر الرقمي </a:t>
            </a:r>
            <a:endParaRPr lang="en-US" sz="240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D7C37979-1503-B5ED-C4F0-0FB414121D93}"/>
              </a:ext>
            </a:extLst>
          </p:cNvPr>
          <p:cNvPicPr>
            <a:picLocks noChangeAspect="1"/>
          </p:cNvPicPr>
          <p:nvPr/>
        </p:nvPicPr>
        <p:blipFill>
          <a:blip r:embed="rId2"/>
          <a:stretch>
            <a:fillRect/>
          </a:stretch>
        </p:blipFill>
        <p:spPr>
          <a:xfrm>
            <a:off x="129964" y="1389533"/>
            <a:ext cx="2469094" cy="4096867"/>
          </a:xfrm>
          <a:prstGeom prst="rect">
            <a:avLst/>
          </a:prstGeom>
        </p:spPr>
      </p:pic>
    </p:spTree>
    <p:extLst>
      <p:ext uri="{BB962C8B-B14F-4D97-AF65-F5344CB8AC3E}">
        <p14:creationId xmlns:p14="http://schemas.microsoft.com/office/powerpoint/2010/main" val="1869170757"/>
      </p:ext>
    </p:extLst>
  </p:cSld>
  <p:clrMapOvr>
    <a:masterClrMapping/>
  </p:clrMapOvr>
  <mc:AlternateContent xmlns:mc="http://schemas.openxmlformats.org/markup-compatibility/2006" xmlns:p14="http://schemas.microsoft.com/office/powerpoint/2010/main">
    <mc:Choice Requires="p14">
      <p:transition spd="slow" p14:dur="2000" advTm="124753"/>
    </mc:Choice>
    <mc:Fallback xmlns="">
      <p:transition spd="slow" advTm="12475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19985-13F6-F2E6-2BE7-0DAC62A4C0F6}"/>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3C73880F-15E8-FFE1-9AB1-4C7E06F03F95}"/>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pitchFamily="2" charset="-78"/>
                <a:cs typeface="Alexandria" pitchFamily="2" charset="-78"/>
              </a:rPr>
              <a:t>و يشمل حق الخصوصية في العالم الرقمي وفقا لغالبية العلماء والتشريعات حق الأفراد أو المجموعات أو المؤسسات أن </a:t>
            </a:r>
            <a:r>
              <a:rPr kumimoji="0" lang="ar-EG" sz="1800" i="0" u="none" strike="noStrike" kern="1200" cap="none" spc="0" normalizeH="0" baseline="0" noProof="0" dirty="0">
                <a:ln>
                  <a:noFill/>
                </a:ln>
                <a:solidFill>
                  <a:srgbClr val="FF0000"/>
                </a:solidFill>
                <a:effectLst/>
                <a:uLnTx/>
                <a:uFillTx/>
                <a:latin typeface="Alexandria" pitchFamily="2" charset="-78"/>
                <a:cs typeface="Alexandria" pitchFamily="2" charset="-78"/>
              </a:rPr>
              <a:t>يحددوا لأنفسهم مدى وصول المعلومات المرتبطة بحياتهم الخاصة للآخرين</a:t>
            </a:r>
            <a:r>
              <a:rPr kumimoji="0" lang="ar-EG" sz="1800" i="0" u="none" strike="noStrike" kern="1200" cap="none" spc="0" normalizeH="0" baseline="0" noProof="0" dirty="0">
                <a:ln>
                  <a:noFill/>
                </a:ln>
                <a:solidFill>
                  <a:prstClr val="black"/>
                </a:solidFill>
                <a:effectLst/>
                <a:uLnTx/>
                <a:uFillTx/>
                <a:latin typeface="Alexandria" pitchFamily="2" charset="-78"/>
                <a:cs typeface="Alexandria" pitchFamily="2" charset="-78"/>
              </a:rPr>
              <a:t>. من خلال ضبط عملية حصر المعلومات الشخصية ومعاملتها اليا، واستخدامها في صنع القرار الخاص أو المؤثر في حياتهم</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8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pitchFamily="2" charset="-78"/>
                <a:cs typeface="Alexandria" pitchFamily="2" charset="-78"/>
              </a:rPr>
              <a:t>أي أنه تم الاستحداث حق  الأفراد في </a:t>
            </a:r>
            <a:r>
              <a:rPr kumimoji="0" lang="ar-EG" sz="1800" i="0" u="none" strike="noStrike" kern="1200" cap="none" spc="0" normalizeH="0" baseline="0" noProof="0" dirty="0">
                <a:ln>
                  <a:noFill/>
                </a:ln>
                <a:solidFill>
                  <a:srgbClr val="FF0000"/>
                </a:solidFill>
                <a:effectLst/>
                <a:uLnTx/>
                <a:uFillTx/>
                <a:latin typeface="Alexandria" pitchFamily="2" charset="-78"/>
                <a:cs typeface="Alexandria" pitchFamily="2" charset="-78"/>
              </a:rPr>
              <a:t>رفض او قبول معالجة المعلومات الخاصة بهم </a:t>
            </a:r>
            <a:r>
              <a:rPr kumimoji="0" lang="ar-EG" sz="1800" i="0" u="none" strike="noStrike" kern="1200" cap="none" spc="0" normalizeH="0" baseline="0" noProof="0" dirty="0">
                <a:ln>
                  <a:noFill/>
                </a:ln>
                <a:solidFill>
                  <a:prstClr val="black"/>
                </a:solidFill>
                <a:effectLst/>
                <a:uLnTx/>
                <a:uFillTx/>
                <a:latin typeface="Alexandria" pitchFamily="2" charset="-78"/>
                <a:cs typeface="Alexandria" pitchFamily="2" charset="-78"/>
              </a:rPr>
              <a:t>الكترونيا وضمان تلك الخصوصية التي تنبع من حصر فكرة الاطلاع على البيانات الشخصية وعدم التطاول عليها من قبل الآخر، وهو ما تقوم علي تطبيقه قوانين حماية البيانات المختلفة.</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822A5FB1-3D39-AD69-3450-839CE265DA58}"/>
              </a:ext>
            </a:extLst>
          </p:cNvPr>
          <p:cNvPicPr>
            <a:picLocks noChangeAspect="1"/>
          </p:cNvPicPr>
          <p:nvPr/>
        </p:nvPicPr>
        <p:blipFill>
          <a:blip r:embed="rId2"/>
          <a:stretch>
            <a:fillRect/>
          </a:stretch>
        </p:blipFill>
        <p:spPr>
          <a:xfrm>
            <a:off x="630753" y="1190848"/>
            <a:ext cx="2466975" cy="4093534"/>
          </a:xfrm>
          <a:prstGeom prst="rect">
            <a:avLst/>
          </a:prstGeom>
          <a:ln>
            <a:noFill/>
          </a:ln>
          <a:effectLst>
            <a:softEdge rad="112500"/>
          </a:effectLst>
        </p:spPr>
      </p:pic>
    </p:spTree>
    <p:extLst>
      <p:ext uri="{BB962C8B-B14F-4D97-AF65-F5344CB8AC3E}">
        <p14:creationId xmlns:p14="http://schemas.microsoft.com/office/powerpoint/2010/main" val="1677257023"/>
      </p:ext>
    </p:extLst>
  </p:cSld>
  <p:clrMapOvr>
    <a:masterClrMapping/>
  </p:clrMapOvr>
  <mc:AlternateContent xmlns:mc="http://schemas.openxmlformats.org/markup-compatibility/2006" xmlns:p14="http://schemas.microsoft.com/office/powerpoint/2010/main">
    <mc:Choice Requires="p14">
      <p:transition spd="slow" p14:dur="2000" advTm="145117"/>
    </mc:Choice>
    <mc:Fallback xmlns="">
      <p:transition spd="slow" advTm="14511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B498C-3CA1-D506-23C3-83902C1D2387}"/>
            </a:ext>
          </a:extLst>
        </p:cNvPr>
        <p:cNvGrpSpPr/>
        <p:nvPr/>
      </p:nvGrpSpPr>
      <p:grpSpPr>
        <a:xfrm>
          <a:off x="0" y="0"/>
          <a:ext cx="0" cy="0"/>
          <a:chOff x="0" y="0"/>
          <a:chExt cx="0" cy="0"/>
        </a:xfrm>
      </p:grpSpPr>
      <p:sp>
        <p:nvSpPr>
          <p:cNvPr id="14" name="Oval 13">
            <a:extLst>
              <a:ext uri="{FF2B5EF4-FFF2-40B4-BE49-F238E27FC236}">
                <a16:creationId xmlns:a16="http://schemas.microsoft.com/office/drawing/2014/main" id="{68650342-FBAF-8D61-9160-07921003AF71}"/>
              </a:ext>
            </a:extLst>
          </p:cNvPr>
          <p:cNvSpPr/>
          <p:nvPr/>
        </p:nvSpPr>
        <p:spPr>
          <a:xfrm>
            <a:off x="8733034" y="595901"/>
            <a:ext cx="3264349" cy="406225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07B0A06E-9F6C-12E2-BD79-0D35DA6DCA8B}"/>
              </a:ext>
            </a:extLst>
          </p:cNvPr>
          <p:cNvSpPr txBox="1"/>
          <p:nvPr/>
        </p:nvSpPr>
        <p:spPr>
          <a:xfrm>
            <a:off x="698643" y="2825212"/>
            <a:ext cx="7804909"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الإلزام باحترام الحق في الخصوصية.</a:t>
            </a:r>
          </a:p>
        </p:txBody>
      </p:sp>
    </p:spTree>
    <p:extLst>
      <p:ext uri="{BB962C8B-B14F-4D97-AF65-F5344CB8AC3E}">
        <p14:creationId xmlns:p14="http://schemas.microsoft.com/office/powerpoint/2010/main" val="4089464602"/>
      </p:ext>
    </p:extLst>
  </p:cSld>
  <p:clrMapOvr>
    <a:masterClrMapping/>
  </p:clrMapOvr>
  <mc:AlternateContent xmlns:mc="http://schemas.openxmlformats.org/markup-compatibility/2006" xmlns:p14="http://schemas.microsoft.com/office/powerpoint/2010/main">
    <mc:Choice Requires="p14">
      <p:transition spd="slow" p14:dur="2000" advTm="10318"/>
    </mc:Choice>
    <mc:Fallback xmlns="">
      <p:transition spd="slow" advTm="1031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8719-FF5E-1AF7-8674-C4D9E105A3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7F2DF6-C317-27B7-ECBB-794A1B6F4724}"/>
              </a:ext>
            </a:extLst>
          </p:cNvPr>
          <p:cNvSpPr/>
          <p:nvPr/>
        </p:nvSpPr>
        <p:spPr>
          <a:xfrm>
            <a:off x="208009" y="356293"/>
            <a:ext cx="9056616" cy="650170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Alexandria" pitchFamily="2" charset="-78"/>
                <a:cs typeface="Alexandria" pitchFamily="2" charset="-78"/>
              </a:rPr>
              <a:t> 1- حماية الحياة الخاصة في الاتفاقات الدولية: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chemeClr val="tx1"/>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schemeClr val="tx1"/>
                </a:solidFill>
                <a:effectLst/>
                <a:uLnTx/>
                <a:uFillTx/>
                <a:latin typeface="Alexandria" pitchFamily="2" charset="-78"/>
                <a:cs typeface="Alexandria" pitchFamily="2" charset="-78"/>
              </a:rPr>
              <a:t>إعلان الأمم المتحدة لحقوق الإنسان لعام 1948، المادة 12: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لا يجوز تعريض أحد لتدخل تعسفي في خصوصياته، أو أسرته، أو مسكنه، أو مراسلاته، ولا لحملات تمس شرفه"</a:t>
            </a:r>
            <a:r>
              <a:rPr kumimoji="0" lang="ar-EG" b="0" i="0" u="none" strike="noStrike" kern="1200" cap="none" spc="0" normalizeH="0" baseline="0" noProof="0" dirty="0">
                <a:ln>
                  <a:noFill/>
                </a:ln>
                <a:solidFill>
                  <a:schemeClr val="tx1"/>
                </a:solidFill>
                <a:effectLst/>
                <a:uLnTx/>
                <a:uFillTx/>
                <a:latin typeface="Alexandria" pitchFamily="2" charset="-78"/>
                <a:cs typeface="Alexandria" pitchFamily="2" charset="-78"/>
              </a:rPr>
              <a:t>. والسمعة. ولكل شخص الحق في حماية القانون من مثل هذا التدخل أو الاعتداءات."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schemeClr val="tx1"/>
                </a:solidFill>
                <a:effectLst/>
                <a:uLnTx/>
                <a:uFillTx/>
                <a:latin typeface="Alexandria" pitchFamily="2" charset="-78"/>
                <a:cs typeface="Alexandria" pitchFamily="2" charset="-78"/>
              </a:rPr>
              <a:t>تنص المادة 17 من العهد الدولي الخاص بالحقوق المدنية والسياسية لعام 1966 على أنه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لا يجوز تعريض أحد لتدخل تعسفي أو غير قانوني في حياته الخاصة أو أسرته أو مسكنه أو مراسلاته، ولا لحملات غير مشروعة تمس شرفه أو سمعته</a:t>
            </a:r>
            <a:r>
              <a:rPr kumimoji="0" lang="ar-EG" b="0" i="0" u="none" strike="noStrike" kern="1200" cap="none" spc="0" normalizeH="0" baseline="0" noProof="0" dirty="0">
                <a:ln>
                  <a:noFill/>
                </a:ln>
                <a:solidFill>
                  <a:schemeClr val="tx1"/>
                </a:solidFill>
                <a:effectLst/>
                <a:uLnTx/>
                <a:uFillTx/>
                <a:latin typeface="Alexandria" pitchFamily="2" charset="-78"/>
                <a:cs typeface="Alexandria" pitchFamily="2" charset="-78"/>
              </a:rPr>
              <a:t> ...". كما له الحق في حماية القانون من مثل هذا التدخل أو الاعتداءات."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schemeClr val="tx1"/>
                </a:solidFill>
                <a:effectLst/>
                <a:uLnTx/>
                <a:uFillTx/>
                <a:latin typeface="Alexandria" pitchFamily="2" charset="-78"/>
                <a:cs typeface="Alexandria" pitchFamily="2" charset="-78"/>
              </a:rPr>
              <a:t>وترى لجنة حقوق الانسان أنه يَلزم ضمان هذا الحق في مواجهة جميع تلك التدخلات والاعتداءات سواء كانت صادرة عن سلطات الدولة أم عن أشخاص طبيعيين أو قانونيين، والالتزامات التي تفرضها هذه المادة تقتضي أن تعتمد الدولة تدابير تشريعية وغيرها من التدابير اللازمة لإعمال الحظر المفروض على تلك التدخلات والاعتداءات فضلًا عن حماية هذا الحق.</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chemeClr val="tx1"/>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C20AAB40-0D46-9F69-3C20-AD8B6F0F82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1D87D7C-1C11-F7AB-F3B4-77AFF99232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122" name="Picture 2" descr="الأمم المتحدة | الموسوعة | الجزيرة نت">
            <a:extLst>
              <a:ext uri="{FF2B5EF4-FFF2-40B4-BE49-F238E27FC236}">
                <a16:creationId xmlns:a16="http://schemas.microsoft.com/office/drawing/2014/main" id="{92DB7EE7-8C54-2F1C-ECEA-718438FDD7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44692" y="1520456"/>
            <a:ext cx="2204284" cy="4199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918067"/>
      </p:ext>
    </p:extLst>
  </p:cSld>
  <p:clrMapOvr>
    <a:masterClrMapping/>
  </p:clrMapOvr>
  <mc:AlternateContent xmlns:mc="http://schemas.openxmlformats.org/markup-compatibility/2006" xmlns:p14="http://schemas.microsoft.com/office/powerpoint/2010/main">
    <mc:Choice Requires="p14">
      <p:transition p14:dur="10" advTm="97235"/>
    </mc:Choice>
    <mc:Fallback xmlns="">
      <p:transition advTm="972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80A71-C469-555B-0AEE-5DD6652951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8F7FAC-823E-B786-1654-AF1F8AAB53BA}"/>
              </a:ext>
            </a:extLst>
          </p:cNvPr>
          <p:cNvSpPr/>
          <p:nvPr/>
        </p:nvSpPr>
        <p:spPr>
          <a:xfrm>
            <a:off x="431618" y="1223830"/>
            <a:ext cx="6841758" cy="50688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بالإضافة إلى المواد المذكورة أعلاه، المادة 8 من الاتفاقية الأوروبية لحقوق الإنسان، التي دخلت حيز التنفيذ في 3 سبتمبر 1953، مع احترام حياة الفرد الخاصة والعائلية، لا تسمح بتدخل السلطة العامة إلا في ظروف استثنائية.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مما يعكس أن الحق في الخصوصية ليس مطلقًا وأن الحكومة يمكنها التدخل في الحياة الخاصة للفرد لأسباب تتعلق بالأمن القومي والسلامة العامة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TextBox 5">
            <a:extLst>
              <a:ext uri="{FF2B5EF4-FFF2-40B4-BE49-F238E27FC236}">
                <a16:creationId xmlns:a16="http://schemas.microsoft.com/office/drawing/2014/main" id="{C1CD88D8-E9DB-7F31-E79E-45835FA2F093}"/>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AFF35F66-4335-6ACA-2D89-7CBD961FED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3F4722B-684E-5C1D-8B4E-F1A329C712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92487EBC-2925-99B7-2CD9-67D844A2528E}"/>
              </a:ext>
            </a:extLst>
          </p:cNvPr>
          <p:cNvPicPr>
            <a:picLocks noChangeAspect="1"/>
          </p:cNvPicPr>
          <p:nvPr/>
        </p:nvPicPr>
        <p:blipFill>
          <a:blip r:embed="rId4"/>
          <a:stretch>
            <a:fillRect/>
          </a:stretch>
        </p:blipFill>
        <p:spPr>
          <a:xfrm>
            <a:off x="7623544" y="1345306"/>
            <a:ext cx="3912782" cy="4651457"/>
          </a:xfrm>
          <a:prstGeom prst="rect">
            <a:avLst/>
          </a:prstGeom>
        </p:spPr>
      </p:pic>
    </p:spTree>
    <p:extLst>
      <p:ext uri="{BB962C8B-B14F-4D97-AF65-F5344CB8AC3E}">
        <p14:creationId xmlns:p14="http://schemas.microsoft.com/office/powerpoint/2010/main" val="4036211683"/>
      </p:ext>
    </p:extLst>
  </p:cSld>
  <p:clrMapOvr>
    <a:masterClrMapping/>
  </p:clrMapOvr>
  <mc:AlternateContent xmlns:mc="http://schemas.openxmlformats.org/markup-compatibility/2006" xmlns:p14="http://schemas.microsoft.com/office/powerpoint/2010/main">
    <mc:Choice Requires="p14">
      <p:transition p14:dur="10" advTm="51565"/>
    </mc:Choice>
    <mc:Fallback xmlns="">
      <p:transition advTm="5156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65EC0-2E96-E64C-3DE7-E73974E90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F1B5F3-8608-8620-A98E-90696AA3EB9C}"/>
              </a:ext>
            </a:extLst>
          </p:cNvPr>
          <p:cNvSpPr/>
          <p:nvPr/>
        </p:nvSpPr>
        <p:spPr>
          <a:xfrm>
            <a:off x="397758" y="1159270"/>
            <a:ext cx="9178078" cy="5279465"/>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وعلي الرغم من أن لم يعطي العالم كله الاهتمام الكافي لمفهوم حقوق الإنسان إلا بعد الحربين العالميتين، وذلك في الإعلان العالمي لحقوق الانسان.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إلا أن الحق في الخصوصية في الإسلام من أساسيات الاخلاق الإسلامية فقد قال تعالي يَا أَيُّهَا الَّذِينَ آمَنُوا اجْتَنِبُوا كَثِيرًا مِّنَ الظَّنِّ إِنَّ بَعْضَ الظَّنِّ إِثْمٌ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وَلَا تَجَسَّسُوا وَلَا يَغْتَب بَّعْضُكُم بَعْضًا</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أَيُحِبُّ أَحَدُكُمْ أَن يَأْكُلَ لَحْمَ أَخِيهِ مَيْتًا فَكَرِهْتُمُوهُ وَاتَّقُوا اللَّهَ إِنَّ اللَّهَ تَوَّابٌ رَّحِيمٌ (12)"</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كما قال النبي صلي الله عليه وآلة وسلم يقوله: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مِنْ حُسْنِ إِسْلَامِ الْمَرْءِ تَرْكُهُ مَا لَا يَعْنِيهِ</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(رواه الترمذي)،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5AD8BC75-AE25-3043-5B44-F69EC543607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340469A-51FB-056E-138E-E15ED70DD7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641CF16-C664-F1E4-07EB-6504E1E869A4}"/>
              </a:ext>
            </a:extLst>
          </p:cNvPr>
          <p:cNvSpPr txBox="1"/>
          <p:nvPr/>
        </p:nvSpPr>
        <p:spPr>
          <a:xfrm>
            <a:off x="2772785" y="345469"/>
            <a:ext cx="6097712" cy="461665"/>
          </a:xfrm>
          <a:prstGeom prst="rect">
            <a:avLst/>
          </a:prstGeom>
          <a:noFill/>
        </p:spPr>
        <p:txBody>
          <a:bodyPr wrap="square">
            <a:spAutoFit/>
          </a:bodyPr>
          <a:lstStyle/>
          <a:p>
            <a:pPr algn="r" rtl="1"/>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حرمة الحياة الخاصة في الاسلام </a:t>
            </a:r>
            <a:endParaRPr lang="en-US" sz="2400" dirty="0">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6C7B86BB-2A42-A833-05EA-F1C2696B6657}"/>
              </a:ext>
            </a:extLst>
          </p:cNvPr>
          <p:cNvPicPr>
            <a:picLocks noChangeAspect="1"/>
          </p:cNvPicPr>
          <p:nvPr/>
        </p:nvPicPr>
        <p:blipFill>
          <a:blip r:embed="rId4"/>
          <a:stretch>
            <a:fillRect/>
          </a:stretch>
        </p:blipFill>
        <p:spPr>
          <a:xfrm>
            <a:off x="9678850" y="1243173"/>
            <a:ext cx="2115392" cy="4787757"/>
          </a:xfrm>
          <a:prstGeom prst="rect">
            <a:avLst/>
          </a:prstGeom>
        </p:spPr>
      </p:pic>
    </p:spTree>
    <p:extLst>
      <p:ext uri="{BB962C8B-B14F-4D97-AF65-F5344CB8AC3E}">
        <p14:creationId xmlns:p14="http://schemas.microsoft.com/office/powerpoint/2010/main" val="3348051533"/>
      </p:ext>
    </p:extLst>
  </p:cSld>
  <p:clrMapOvr>
    <a:masterClrMapping/>
  </p:clrMapOvr>
  <mc:AlternateContent xmlns:mc="http://schemas.openxmlformats.org/markup-compatibility/2006" xmlns:p14="http://schemas.microsoft.com/office/powerpoint/2010/main">
    <mc:Choice Requires="p14">
      <p:transition p14:dur="10" advTm="105610"/>
    </mc:Choice>
    <mc:Fallback xmlns="">
      <p:transition advTm="10561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22FA89-051B-2EDD-1F82-1E5F1A5A5188}"/>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86A6CBA-D9B7-3A6F-8587-4CA1C4C17881}"/>
              </a:ext>
            </a:extLst>
          </p:cNvPr>
          <p:cNvSpPr/>
          <p:nvPr/>
        </p:nvSpPr>
        <p:spPr>
          <a:xfrm>
            <a:off x="164387" y="349321"/>
            <a:ext cx="11887200" cy="610285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rPr>
              <a:t>يقدر الإسلام بقوة قدسية الحياة الخاصة. تشجع العقيدة الإسلامية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أتباعها على حماية خصوصية الأفراد</a:t>
            </a:r>
            <a:r>
              <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rPr>
              <a:t>، ويعتبر الاعتداء على خصوصية الآخرين أو المساس بخصوصية الآخرين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إثم</a:t>
            </a:r>
            <a:r>
              <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rPr>
              <a:t>. وفقًا للتعاليم الإسلامية، يُنظر إلى الاعتداء على حرمة الحياة الخاصة على أنه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شكل من أشكال العدوان </a:t>
            </a:r>
            <a:r>
              <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rPr>
              <a:t>ومحظور.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rPr>
              <a:t>في الإسلام، </a:t>
            </a:r>
            <a:r>
              <a:rPr kumimoji="0" lang="ar-EG" sz="1800" b="0" i="0" u="sng" strike="noStrike" kern="1200" cap="none" spc="0" normalizeH="0" baseline="0" noProof="0" dirty="0">
                <a:ln>
                  <a:noFill/>
                </a:ln>
                <a:solidFill>
                  <a:schemeClr val="tx1"/>
                </a:solidFill>
                <a:effectLst/>
                <a:uLnTx/>
                <a:uFillTx/>
                <a:latin typeface="Alexandria" pitchFamily="2" charset="-78"/>
                <a:cs typeface="Alexandria" pitchFamily="2" charset="-78"/>
              </a:rPr>
              <a:t>يحظر غزو الفضاء الخاص للآخر وممتلكاته دون إذن</a:t>
            </a:r>
            <a:r>
              <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rPr>
              <a:t>، حتى لو كان هذا الشخص غير مؤمن. بالإضافة إلى ذلك، يُحظر التحدث أو التصرف بأي طريقة يمكن أن تؤذي أو تضر بالحياة الخاصة لشخص آخر. كما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لا يجوز لأي شخص أن يتجسس على أشخاص آخرين </a:t>
            </a:r>
            <a:r>
              <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rPr>
              <a:t>أو ينشر شائعات عنهم في محاولة لتشويه سمعتهم أو فضح أسرارهم.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schemeClr val="tx1"/>
                </a:solidFill>
                <a:effectLst/>
                <a:uLnTx/>
                <a:uFillTx/>
                <a:latin typeface="Alexandria" pitchFamily="2" charset="-78"/>
                <a:cs typeface="Alexandria" pitchFamily="2" charset="-78"/>
              </a:rPr>
              <a:t>لذلك يمكن القول ان الحق في الخصوصية في الدول الإسلامية لا ينبع فقط من النصوص القانونية بل هو يعد جزء من النظام العام والآداب العامة بها.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schemeClr val="tx1"/>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670932867"/>
      </p:ext>
    </p:extLst>
  </p:cSld>
  <p:clrMapOvr>
    <a:masterClrMapping/>
  </p:clrMapOvr>
  <mc:AlternateContent xmlns:mc="http://schemas.openxmlformats.org/markup-compatibility/2006" xmlns:p14="http://schemas.microsoft.com/office/powerpoint/2010/main">
    <mc:Choice Requires="p14">
      <p:transition spd="slow" p14:dur="2000" advTm="44384"/>
    </mc:Choice>
    <mc:Fallback xmlns="">
      <p:transition spd="slow" advTm="4438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4DFCB4-56CA-A219-BC55-A96FF70092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930001-6E65-5CF4-1043-242AEDB55DAE}"/>
              </a:ext>
            </a:extLst>
          </p:cNvPr>
          <p:cNvSpPr/>
          <p:nvPr/>
        </p:nvSpPr>
        <p:spPr>
          <a:xfrm>
            <a:off x="208010" y="268964"/>
            <a:ext cx="9042612" cy="62037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ب- الحماية القانونية لحق الحياة الخاصة في القانون السعودي: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حرص المشرع السعودي على حفظ حق الحياة الخاصة انطلاقا من كل مبادئ الشريعة الإسلامية التي قام عليها التشريع السعودي وكذلك لما سبق ذكره من عناية بحق الحياة الخاصة في القانون الدولي. وهذا ملاحظ في نصوص عامة ونصوص خاصة جاءت في ثنايا التشريع السعودي من جملة النصوص العامة التي ورد فيها حفظ حق الحياة الخاصة ما نص عليه النظام الأساسي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للحكم تحمي الدولة حقوق الإنسان وفق الشريعة الإسلامية.</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 (النظام الأساسي للحكم الصدر بالأمر الملكي رقم أ/ ۹۰ وتاريخ ١٤١٢/٨/٢٧ مادة ٢٦)</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كذلك نص النظام الأساسي للحكم مادة ٣٧ على أن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للمساكن حرمتها ولا يجوز دخولها بغير إذن صاحبها ولا تفتيشها الا في الحالات التي يبينها النظام</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كذلك نص النظام الأساسي للحكم مادة ٤٠ أن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المراسلات البرقية البريدية والمخابرات الهاتفية وغيرها من وسائل الاتصال مصونة </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ولا يجوز مصادرتها أو تأخيرها أو الطلاء عليها أو الاستماع إليها إلا في الحالات التي يبينها النظام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6A3B2122-8337-9ACD-199D-E1EC1CE05F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4A70423-8CE2-D402-271C-BE2D5DAEC6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B6AD0903-26D4-5C9C-2610-CFABCC4830A0}"/>
              </a:ext>
            </a:extLst>
          </p:cNvPr>
          <p:cNvPicPr>
            <a:picLocks noChangeAspect="1"/>
          </p:cNvPicPr>
          <p:nvPr/>
        </p:nvPicPr>
        <p:blipFill>
          <a:blip r:embed="rId4"/>
          <a:stretch>
            <a:fillRect/>
          </a:stretch>
        </p:blipFill>
        <p:spPr>
          <a:xfrm>
            <a:off x="9250621" y="1490958"/>
            <a:ext cx="2897312" cy="4274051"/>
          </a:xfrm>
          <a:prstGeom prst="ellipse">
            <a:avLst/>
          </a:prstGeom>
          <a:ln>
            <a:noFill/>
          </a:ln>
          <a:effectLst>
            <a:softEdge rad="112500"/>
          </a:effectLst>
        </p:spPr>
      </p:pic>
    </p:spTree>
    <p:extLst>
      <p:ext uri="{BB962C8B-B14F-4D97-AF65-F5344CB8AC3E}">
        <p14:creationId xmlns:p14="http://schemas.microsoft.com/office/powerpoint/2010/main" val="757412456"/>
      </p:ext>
    </p:extLst>
  </p:cSld>
  <p:clrMapOvr>
    <a:masterClrMapping/>
  </p:clrMapOvr>
  <mc:AlternateContent xmlns:mc="http://schemas.openxmlformats.org/markup-compatibility/2006" xmlns:p14="http://schemas.microsoft.com/office/powerpoint/2010/main">
    <mc:Choice Requires="p14">
      <p:transition p14:dur="10" advTm="113903"/>
    </mc:Choice>
    <mc:Fallback xmlns="">
      <p:transition advTm="11390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DA83D-8E5E-DD6A-8F80-52356107C0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F6D4A2-E056-65D4-EDC5-8084E7153C9B}"/>
              </a:ext>
            </a:extLst>
          </p:cNvPr>
          <p:cNvSpPr/>
          <p:nvPr/>
        </p:nvSpPr>
        <p:spPr>
          <a:xfrm>
            <a:off x="746589" y="1053849"/>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هناك أنظمة في التشريع السعودي جاءت بنصوص أكثر وضوح في ترسخ حق الحياة الخاصة للفرد وعقوبة الاعتداء على حق الحياة الخاصة كما ورد في نظام مكافحة جرائم المعلوماتية (يعاقب بالسجن مدة لا تزيد على سنة وبغرامة لا تزيد على خمسمائة ألف ريال، أو بإحدى هاتين العقوبتين؛ كل شخص يرتكب أيا من الجرائم المعلوماتية الآتية ...... </a:t>
            </a:r>
            <a:r>
              <a:rPr kumimoji="0" lang="ar-EG" b="0" i="0" u="none" strike="noStrike" kern="1200" cap="none" spc="0" normalizeH="0" baseline="0" noProof="0" dirty="0">
                <a:ln>
                  <a:noFill/>
                </a:ln>
                <a:solidFill>
                  <a:srgbClr val="FF0000"/>
                </a:solidFill>
                <a:effectLst/>
                <a:uLnTx/>
                <a:uFillTx/>
                <a:latin typeface="Alexandria" pitchFamily="2" charset="-78"/>
                <a:cs typeface="Alexandria" pitchFamily="2" charset="-78"/>
              </a:rPr>
              <a:t>المساس بالحياة الخاصة عن طريق إساءة استخدام الهواتف النقالة المزودة بالكاميرا، أو ما في حكمها </a:t>
            </a: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(نظام مكافحة جرائم المعلوماتية الصادر مرسوم ملكي رقم م/۱۷ بتاريخ ١٤٢٨/٣/٨ مادة 3)</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A2D414EE-EA5F-530A-5A46-921513F24D7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39A832B-A9DA-4D3D-DD1E-5FCA1E51A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C07B4A5-5201-A547-B41C-D25B8F3EAB57}"/>
              </a:ext>
            </a:extLst>
          </p:cNvPr>
          <p:cNvPicPr>
            <a:picLocks noChangeAspect="1"/>
          </p:cNvPicPr>
          <p:nvPr/>
        </p:nvPicPr>
        <p:blipFill>
          <a:blip r:embed="rId4"/>
          <a:stretch>
            <a:fillRect/>
          </a:stretch>
        </p:blipFill>
        <p:spPr>
          <a:xfrm>
            <a:off x="8142216" y="1223830"/>
            <a:ext cx="3303195" cy="4274051"/>
          </a:xfrm>
          <a:prstGeom prst="ellipse">
            <a:avLst/>
          </a:prstGeom>
          <a:ln>
            <a:noFill/>
          </a:ln>
          <a:effectLst>
            <a:softEdge rad="112500"/>
          </a:effectLst>
        </p:spPr>
      </p:pic>
    </p:spTree>
    <p:extLst>
      <p:ext uri="{BB962C8B-B14F-4D97-AF65-F5344CB8AC3E}">
        <p14:creationId xmlns:p14="http://schemas.microsoft.com/office/powerpoint/2010/main" val="3310025424"/>
      </p:ext>
    </p:extLst>
  </p:cSld>
  <p:clrMapOvr>
    <a:masterClrMapping/>
  </p:clrMapOvr>
  <mc:AlternateContent xmlns:mc="http://schemas.openxmlformats.org/markup-compatibility/2006" xmlns:p14="http://schemas.microsoft.com/office/powerpoint/2010/main">
    <mc:Choice Requires="p14">
      <p:transition p14:dur="10" advTm="96401"/>
    </mc:Choice>
    <mc:Fallback xmlns="">
      <p:transition advTm="9640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B7842-2222-F948-8212-3C59938577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39DCFD-E08D-A7F6-D8FB-463960180A28}"/>
              </a:ext>
            </a:extLst>
          </p:cNvPr>
          <p:cNvSpPr/>
          <p:nvPr/>
        </p:nvSpPr>
        <p:spPr>
          <a:xfrm>
            <a:off x="208009" y="1291974"/>
            <a:ext cx="8974091" cy="52136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وجه المدعي العام اتهام المدعي عليه لابتزاز فتاة بنشر صورها ما من شأنه المساس في الآداب العامة او حرمة الحياة الخاصة بالهاتف الفتاة بين المدعي العام امام المحكمة الجزائية بالطائف ان المدعى عليه كان على علاقة مع الفتاة عبر الهاتف طلبت الفتاة من المدعى عليه قطع هذه العلاقة، لكن المدعي عليه اخذ يبتزها يهددها بنشر صورها ورسائلها وملاحقتها اذا رفضت الخروج معه لجئت الفتاة الى الجهات المختصة من أجل وقف تهديدات المدعى عليه، فجرى التنسيق معها بمجاراته ومواعدته في مكان ما من أجل استدراج والقبض المدعي عليه تم القبض علي المدعي عليه من قبل الجهات المختصة وأقر بإقامة علاقة محرمة مع الفتاة كما أقر برسائل التهديدات بنشر وانتهاك حياة الفتاة الخاصة. صدر حكم المحكمة بإدانة المدعي عليه </a:t>
            </a:r>
            <a:r>
              <a:rPr kumimoji="0" lang="ar-EG" sz="1800" i="0" u="none" strike="noStrike" kern="1200" cap="none" spc="0" normalizeH="0" baseline="0" noProof="0" dirty="0">
                <a:ln>
                  <a:noFill/>
                </a:ln>
                <a:solidFill>
                  <a:srgbClr val="FF0000"/>
                </a:solidFill>
                <a:effectLst/>
                <a:uLnTx/>
                <a:uFillTx/>
                <a:latin typeface="Alexandria" pitchFamily="2" charset="-78"/>
                <a:cs typeface="Alexandria" pitchFamily="2" charset="-78"/>
              </a:rPr>
              <a:t>وسجن سنة من تاريخ إيقافه وغرامة مالية ۱۰,۰۰۰ </a:t>
            </a:r>
            <a:r>
              <a:rPr kumimoji="0" lang="ar-EG" sz="1800" i="0" u="none" strike="noStrike" kern="1200" cap="none" spc="0" normalizeH="0" baseline="0" noProof="0" dirty="0" err="1">
                <a:ln>
                  <a:noFill/>
                </a:ln>
                <a:solidFill>
                  <a:srgbClr val="FF0000"/>
                </a:solidFill>
                <a:effectLst/>
                <a:uLnTx/>
                <a:uFillTx/>
                <a:latin typeface="Alexandria" pitchFamily="2" charset="-78"/>
                <a:cs typeface="Alexandria" pitchFamily="2" charset="-78"/>
              </a:rPr>
              <a:t>ریال</a:t>
            </a:r>
            <a:r>
              <a:rPr kumimoji="0" lang="ar-EG" sz="1800" i="0" u="none" strike="noStrike" kern="1200" cap="none" spc="0" normalizeH="0" baseline="0" noProof="0" dirty="0">
                <a:ln>
                  <a:noFill/>
                </a:ln>
                <a:solidFill>
                  <a:srgbClr val="FF0000"/>
                </a:solidFill>
                <a:effectLst/>
                <a:uLnTx/>
                <a:uFillTx/>
                <a:latin typeface="Alexandria" pitchFamily="2" charset="-78"/>
                <a:cs typeface="Alexandria" pitchFamily="2" charset="-78"/>
              </a:rPr>
              <a:t> وجلده ٥٠ جلدة مفرقة على دفعات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بناء على المادة ٣، ٦ ١٣ من نظام جرائم المعلوماتية. وقد صدق الحكم من محكمة الاستئناف. (مجموعة الأحكام القضائية لعام ١٤٣٤هـ الصادر من وزارة العدل المجلد ٢٤ ص ٩٣)</a:t>
            </a:r>
            <a:endParaRPr kumimoji="0" lang="ar-EG" sz="12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DBD325E4-C4F1-5C34-82A5-79A84C338A3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558961D-4605-AAB1-26F6-C18E2055BB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4B7FC1-7C41-80D9-9A54-6D7BCA53D859}"/>
              </a:ext>
            </a:extLst>
          </p:cNvPr>
          <p:cNvSpPr txBox="1"/>
          <p:nvPr/>
        </p:nvSpPr>
        <p:spPr>
          <a:xfrm>
            <a:off x="3168625" y="561731"/>
            <a:ext cx="6096000" cy="461665"/>
          </a:xfrm>
          <a:prstGeom prst="rect">
            <a:avLst/>
          </a:prstGeom>
          <a:noFill/>
        </p:spPr>
        <p:txBody>
          <a:bodyPr wrap="square">
            <a:spAutoFit/>
          </a:bodyPr>
          <a:lstStyle/>
          <a:p>
            <a:pPr algn="ctr"/>
            <a:r>
              <a:rPr lang="ar-EG" sz="2400" dirty="0">
                <a:solidFill>
                  <a:prstClr val="black"/>
                </a:solidFill>
                <a:latin typeface="Alexandria" pitchFamily="2" charset="-78"/>
                <a:cs typeface="Alexandria" pitchFamily="2" charset="-78"/>
              </a:rPr>
              <a:t>التطبيقات القضائية</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endParaRPr lang="en-US" dirty="0">
              <a:latin typeface="Alexandria" pitchFamily="2" charset="-78"/>
              <a:cs typeface="Alexandria" pitchFamily="2" charset="-78"/>
            </a:endParaRPr>
          </a:p>
        </p:txBody>
      </p:sp>
      <p:pic>
        <p:nvPicPr>
          <p:cNvPr id="5" name="Picture 4">
            <a:extLst>
              <a:ext uri="{FF2B5EF4-FFF2-40B4-BE49-F238E27FC236}">
                <a16:creationId xmlns:a16="http://schemas.microsoft.com/office/drawing/2014/main" id="{64DFADD4-8B75-C8AC-1E6A-EA98B0F2C865}"/>
              </a:ext>
            </a:extLst>
          </p:cNvPr>
          <p:cNvPicPr>
            <a:picLocks noChangeAspect="1"/>
          </p:cNvPicPr>
          <p:nvPr/>
        </p:nvPicPr>
        <p:blipFill>
          <a:blip r:embed="rId4"/>
          <a:stretch>
            <a:fillRect/>
          </a:stretch>
        </p:blipFill>
        <p:spPr>
          <a:xfrm>
            <a:off x="9220175" y="1424763"/>
            <a:ext cx="2705100" cy="4545958"/>
          </a:xfrm>
          <a:prstGeom prst="rect">
            <a:avLst/>
          </a:prstGeom>
        </p:spPr>
      </p:pic>
    </p:spTree>
    <p:extLst>
      <p:ext uri="{BB962C8B-B14F-4D97-AF65-F5344CB8AC3E}">
        <p14:creationId xmlns:p14="http://schemas.microsoft.com/office/powerpoint/2010/main" val="2405654412"/>
      </p:ext>
    </p:extLst>
  </p:cSld>
  <p:clrMapOvr>
    <a:masterClrMapping/>
  </p:clrMapOvr>
  <mc:AlternateContent xmlns:mc="http://schemas.openxmlformats.org/markup-compatibility/2006" xmlns:p14="http://schemas.microsoft.com/office/powerpoint/2010/main">
    <mc:Choice Requires="p14">
      <p:transition p14:dur="10" advTm="94456"/>
    </mc:Choice>
    <mc:Fallback xmlns="">
      <p:transition advTm="944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D7675-95F1-F1E5-7DFB-C1740DA61B8D}"/>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8C537A26-0B1E-4817-1502-125D6BC55B26}"/>
              </a:ext>
            </a:extLst>
          </p:cNvPr>
          <p:cNvSpPr/>
          <p:nvPr/>
        </p:nvSpPr>
        <p:spPr>
          <a:xfrm>
            <a:off x="752858" y="719192"/>
            <a:ext cx="10887761" cy="51840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تناول الدستور المصري مفهوم الحق في الخصوصية في أكثر من موضع، حيث المادة 99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كل اعتداء على الحرية الشخصية أو حرمة الحياة الخاصة للمواطنين</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وغيرها من الحقوق والحريات العامة التي يكفلها الدستور والقانون،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جريمة لا تسقط الدعوى الجنائية ولا المدنية الناشئة عنها بالتقادم</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وللمضرور إقامة الدعوى الجنائية بالطريق المباشر. وتكفل الدولة تعويضًا عادلًا لمن وقع عليه الاعتداء، وللمجلس القومي لحقوق الإنسان إبلاغ النيابة العامة عن أي انتهاك لهذه الحقوق، وله أن يتدخل في الدعوى المدنية منضمًّا إلى المضرور بناء على طلبه، وذلك كله على الوجه المبين بالقانون”.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المادة </a:t>
            </a:r>
            <a:r>
              <a:rPr lang="ar-EG" dirty="0">
                <a:solidFill>
                  <a:prstClr val="black"/>
                </a:solidFill>
                <a:latin typeface="Alexandria" pitchFamily="2" charset="-78"/>
                <a:cs typeface="Alexandria" pitchFamily="2" charset="-78"/>
              </a:rPr>
              <a:t>57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“للحياة الخاصة حرمة، وهي مصونة لا تمس. وللمراسلات البريدية، والبرقية، والإلكترونية، والمحادثات الهاتفية، وغيرها من وسائل الاتصال حرمة، وسريتها مكفولة، ولا يجوز مصادرتها، أو الاطلاع عليها، أو رقابتها </a:t>
            </a:r>
            <a:r>
              <a:rPr kumimoji="0" lang="ar-EG" sz="1800" b="0" i="0" u="sng" strike="noStrike" kern="1200" cap="none" spc="0" normalizeH="0" baseline="0" noProof="0" dirty="0">
                <a:ln>
                  <a:noFill/>
                </a:ln>
                <a:solidFill>
                  <a:prstClr val="black"/>
                </a:solidFill>
                <a:effectLst/>
                <a:uLnTx/>
                <a:uFillTx/>
                <a:latin typeface="Alexandria" pitchFamily="2" charset="-78"/>
                <a:cs typeface="Alexandria" pitchFamily="2" charset="-78"/>
              </a:rPr>
              <a:t>إلا بأمر قضائي مسبب، ولمدة محددة، وفي الأحوال التي يبينها القانون</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p>
        </p:txBody>
      </p:sp>
    </p:spTree>
    <p:extLst>
      <p:ext uri="{BB962C8B-B14F-4D97-AF65-F5344CB8AC3E}">
        <p14:creationId xmlns:p14="http://schemas.microsoft.com/office/powerpoint/2010/main" val="1589210708"/>
      </p:ext>
    </p:extLst>
  </p:cSld>
  <p:clrMapOvr>
    <a:masterClrMapping/>
  </p:clrMapOvr>
  <mc:AlternateContent xmlns:mc="http://schemas.openxmlformats.org/markup-compatibility/2006" xmlns:p14="http://schemas.microsoft.com/office/powerpoint/2010/main">
    <mc:Choice Requires="p14">
      <p:transition spd="slow" p14:dur="2000" advTm="183602"/>
    </mc:Choice>
    <mc:Fallback xmlns="">
      <p:transition spd="slow" advTm="18360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E2719-5D27-2623-5DEF-1215FD5AD61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C7303D0-B5A3-EE39-7EE8-DCE41F65BBCD}"/>
              </a:ext>
            </a:extLst>
          </p:cNvPr>
          <p:cNvSpPr txBox="1"/>
          <p:nvPr/>
        </p:nvSpPr>
        <p:spPr>
          <a:xfrm>
            <a:off x="441789" y="205483"/>
            <a:ext cx="11650894" cy="6513816"/>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pitchFamily="2" charset="-78"/>
                <a:cs typeface="Alexandria" pitchFamily="2" charset="-78"/>
              </a:rPr>
              <a:t>قانون حماية البيانات الشخصية رقم 151 لسنه 2020 الذي يتضمن جزءًا كبيرًا من الضوابط الإجرائية المُتعلقة بحماية البيانات.</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pitchFamily="2" charset="-78"/>
                <a:cs typeface="Alexandria" pitchFamily="2" charset="-78"/>
              </a:rPr>
              <a:t>كما نص قانون رقم 175 لسنة 2018 بشأن الجرائم المعلوماتية  جرم تلك الأفعال وما يتبعها تحت ما يسمى إعلاميًا "جرائم الإنترنت". على أن  الإضرار بالقيم الأسرية للمجتمع تصل فيها العقوبة إلى الحبس مدة لا تقل عن 6 أشهر ، وغرامة مالية من 50  ألفا إلى 100 ألف جنيه.</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pitchFamily="2" charset="-78"/>
                <a:cs typeface="Alexandria" pitchFamily="2" charset="-78"/>
              </a:rPr>
              <a:t>نص الفصل الثالث من قانون مكافحة جرائم تقنية المعلومات على عقوبات للجرائم المتعلقة بالاعتداء على حرمة الحياة الخاصة والمحتوى المعلوماتي غير المشروع.</a:t>
            </a:r>
          </a:p>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pitchFamily="2" charset="-78"/>
                <a:cs typeface="Alexandria" pitchFamily="2" charset="-78"/>
              </a:rPr>
              <a:t>ونصت المادة 25 من القانون على يعاقب بالحبس مدة لا تقل عن ستة أشهر، وبغرامة لا تقل عن خمسين ألف جنيه ولا تجاوز مائة ألف جنيه، أو بإحدى هاتين العقوبتين كل من اعتدى على أي من المبادئ أو القيم الأسرية في المجتمع المصري </a:t>
            </a:r>
            <a:r>
              <a:rPr kumimoji="0" lang="ar-EG" i="0" u="none" strike="noStrike" kern="1200" cap="none" spc="0" normalizeH="0" baseline="0" noProof="0" dirty="0">
                <a:ln>
                  <a:noFill/>
                </a:ln>
                <a:solidFill>
                  <a:srgbClr val="FF0000"/>
                </a:solidFill>
                <a:effectLst/>
                <a:uLnTx/>
                <a:uFillTx/>
                <a:latin typeface="Alexandria" pitchFamily="2" charset="-78"/>
                <a:cs typeface="Alexandria" pitchFamily="2" charset="-78"/>
              </a:rPr>
              <a:t>أو انتهك حرمة الحياه الخاصة</a:t>
            </a:r>
            <a:r>
              <a:rPr kumimoji="0" lang="ar-EG" i="0" u="none" strike="noStrike" kern="1200" cap="none" spc="0" normalizeH="0" baseline="0" noProof="0" dirty="0">
                <a:ln>
                  <a:noFill/>
                </a:ln>
                <a:solidFill>
                  <a:prstClr val="black"/>
                </a:solidFill>
                <a:effectLst/>
                <a:uLnTx/>
                <a:uFillTx/>
                <a:latin typeface="Alexandria" pitchFamily="2" charset="-78"/>
                <a:cs typeface="Alexandria" pitchFamily="2" charset="-78"/>
              </a:rPr>
              <a:t>، أو </a:t>
            </a:r>
            <a:r>
              <a:rPr kumimoji="0" lang="ar-EG" i="0" u="none" strike="noStrike" kern="1200" cap="none" spc="0" normalizeH="0" baseline="0" noProof="0" dirty="0">
                <a:ln>
                  <a:noFill/>
                </a:ln>
                <a:solidFill>
                  <a:srgbClr val="FF0000"/>
                </a:solidFill>
                <a:effectLst/>
                <a:uLnTx/>
                <a:uFillTx/>
                <a:latin typeface="Alexandria" pitchFamily="2" charset="-78"/>
                <a:cs typeface="Alexandria" pitchFamily="2" charset="-78"/>
              </a:rPr>
              <a:t>أرسل بكثافة العديد من الرسائل الإلكترونية لشخص معين دون موافقته</a:t>
            </a:r>
            <a:r>
              <a:rPr kumimoji="0" lang="ar-EG" i="0" u="none" strike="noStrike" kern="1200" cap="none" spc="0" normalizeH="0" baseline="0" noProof="0" dirty="0">
                <a:ln>
                  <a:noFill/>
                </a:ln>
                <a:solidFill>
                  <a:prstClr val="black"/>
                </a:solidFill>
                <a:effectLst/>
                <a:uLnTx/>
                <a:uFillTx/>
                <a:latin typeface="Alexandria" pitchFamily="2" charset="-78"/>
                <a:cs typeface="Alexandria" pitchFamily="2" charset="-78"/>
              </a:rPr>
              <a:t>، أو منح بيانات شخصية إلى نظام أو موقع إلكتروني لترويج السلع أو الخدمات دون موافقته، أو نشر عن طريق الشبكة المعلوماتية أو بإحدى وسائل تقنية المعلومات معلومات أو أخبارا أو صورا وما في حكمها، تنتهك خصوصية أي شخص دون رضاه، سواء كانت المعلومات المنشورة صحيحة أو غير صحيحة.</a:t>
            </a:r>
          </a:p>
          <a:p>
            <a:pPr marL="0" marR="0" lvl="0" indent="0" algn="just" defTabSz="914400" rtl="1" eaLnBrk="1" fontAlgn="auto" latinLnBrk="0" hangingPunct="1">
              <a:lnSpc>
                <a:spcPct val="160000"/>
              </a:lnSpc>
              <a:spcBef>
                <a:spcPts val="1000"/>
              </a:spcBef>
              <a:spcAft>
                <a:spcPts val="0"/>
              </a:spcAft>
              <a:buClrTx/>
              <a:buSzTx/>
              <a:buFontTx/>
              <a:buNone/>
              <a:tabLst/>
              <a:defRPr/>
            </a:pPr>
            <a:endParaRPr kumimoji="0" lang="ar-EG" sz="140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053855888"/>
      </p:ext>
    </p:extLst>
  </p:cSld>
  <p:clrMapOvr>
    <a:masterClrMapping/>
  </p:clrMapOvr>
  <mc:AlternateContent xmlns:mc="http://schemas.openxmlformats.org/markup-compatibility/2006" xmlns:p14="http://schemas.microsoft.com/office/powerpoint/2010/main">
    <mc:Choice Requires="p14">
      <p:transition spd="slow" p14:dur="2000" advTm="199064"/>
    </mc:Choice>
    <mc:Fallback xmlns="">
      <p:transition spd="slow" advTm="19906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288CA-9C9D-BB8D-D97E-B2D6D8E011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8DD116-F8D8-7EB6-1A01-F41A98BFBC2E}"/>
              </a:ext>
            </a:extLst>
          </p:cNvPr>
          <p:cNvSpPr/>
          <p:nvPr/>
        </p:nvSpPr>
        <p:spPr>
          <a:xfrm>
            <a:off x="431617" y="457200"/>
            <a:ext cx="11327992" cy="6161108"/>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في عالم اليوم الذي يسهل فيه التواصل مع الآخرين عبر الإنترنت، يصبح من العسير على الإنسان أن يحافظ على خصوصيته ففي هذه الأيام، تنتقل وتنتشر الملفات الشخصية بحرية وعلى نطاق واسع على الشبكة العنكبوتية، وغالبا يحدث ذلك بمحض إرادتنا. فصورنا الذاتية (أو </a:t>
            </a:r>
            <a:r>
              <a:rPr kumimoji="0" lang="ar-EG"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السيلفي</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مع المقربين منا تنتشر على مواقع مثل إنستغرام، مصحوبة بالمكان والموقع الجغرافي الذي تم التقاطها فيه.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كما أن مستخدمي مواقع التواصل الاجتماعي يدخلون مع بعضهم في جدل سياسي ومشاحنات، ويتبادلون شتائم فجة، رغم أن الطرف الذي يتعرض لتلك الإساءات يمكن بسهولة أن يضغط على أسمائهم وصورهم الحقيقية، ويرى من هم فعلا.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4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 name="TextBox 1">
            <a:extLst>
              <a:ext uri="{FF2B5EF4-FFF2-40B4-BE49-F238E27FC236}">
                <a16:creationId xmlns:a16="http://schemas.microsoft.com/office/drawing/2014/main" id="{CB9B7425-A49D-0004-FA4D-A37CC8E411DE}"/>
              </a:ext>
            </a:extLst>
          </p:cNvPr>
          <p:cNvSpPr txBox="1"/>
          <p:nvPr/>
        </p:nvSpPr>
        <p:spPr>
          <a:xfrm>
            <a:off x="5137079" y="1106452"/>
            <a:ext cx="7804909"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ثالثا: اتساع الأضرار المرتبطة </a:t>
            </a:r>
          </a:p>
        </p:txBody>
      </p:sp>
      <p:pic>
        <p:nvPicPr>
          <p:cNvPr id="3" name="Picture 2">
            <a:extLst>
              <a:ext uri="{FF2B5EF4-FFF2-40B4-BE49-F238E27FC236}">
                <a16:creationId xmlns:a16="http://schemas.microsoft.com/office/drawing/2014/main" id="{64D936E1-0398-9A4B-3A77-05FB131A4742}"/>
              </a:ext>
            </a:extLst>
          </p:cNvPr>
          <p:cNvPicPr>
            <a:picLocks noChangeAspect="1"/>
          </p:cNvPicPr>
          <p:nvPr/>
        </p:nvPicPr>
        <p:blipFill>
          <a:blip r:embed="rId3"/>
          <a:stretch>
            <a:fillRect/>
          </a:stretch>
        </p:blipFill>
        <p:spPr>
          <a:xfrm>
            <a:off x="1471730" y="617838"/>
            <a:ext cx="3273836" cy="2236573"/>
          </a:xfrm>
          <a:prstGeom prst="rect">
            <a:avLst/>
          </a:prstGeom>
        </p:spPr>
      </p:pic>
    </p:spTree>
    <p:extLst>
      <p:ext uri="{BB962C8B-B14F-4D97-AF65-F5344CB8AC3E}">
        <p14:creationId xmlns:p14="http://schemas.microsoft.com/office/powerpoint/2010/main" val="535134096"/>
      </p:ext>
    </p:extLst>
  </p:cSld>
  <p:clrMapOvr>
    <a:masterClrMapping/>
  </p:clrMapOvr>
  <mc:AlternateContent xmlns:mc="http://schemas.openxmlformats.org/markup-compatibility/2006" xmlns:p14="http://schemas.microsoft.com/office/powerpoint/2010/main">
    <mc:Choice Requires="p14">
      <p:transition p14:dur="10" advTm="149422"/>
    </mc:Choice>
    <mc:Fallback xmlns="">
      <p:transition advTm="14942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BE900-37F3-EEEE-0ECB-FFCC86F349D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54AE3E3-6A07-D17E-1E95-6982B15AFB36}"/>
              </a:ext>
            </a:extLst>
          </p:cNvPr>
          <p:cNvSpPr>
            <a:spLocks noGrp="1"/>
          </p:cNvSpPr>
          <p:nvPr>
            <p:ph sz="half" idx="2"/>
          </p:nvPr>
        </p:nvSpPr>
        <p:spPr>
          <a:xfrm>
            <a:off x="3570912" y="369871"/>
            <a:ext cx="8621088" cy="5866542"/>
          </a:xfrm>
        </p:spPr>
        <p:txBody>
          <a:bodyPr>
            <a:noAutofit/>
          </a:bodyPr>
          <a:lstStyle/>
          <a:p>
            <a:pPr marL="0" marR="0" lvl="0" indent="0" algn="just" rtl="1" fontAlgn="auto">
              <a:lnSpc>
                <a:spcPct val="170000"/>
              </a:lnSpc>
              <a:spcAft>
                <a:spcPts val="0"/>
              </a:spcAft>
              <a:buClrTx/>
              <a:buSzTx/>
              <a:buNone/>
              <a:tabLst/>
              <a:defRPr/>
            </a:pPr>
            <a:endParaRPr lang="ar-EG" sz="18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حيث يميل الناس إلى الاعتقاد بأن الفضاء الإلكتروني يشبه نوعا من الفضاء الخيالي الذي لا حدود له في الواقع، أو أنه فضاء لا يمكن التعامل معه بجدية كبيرة، ولا يخضع لنفس القواعد والمعايير التي يخضع لها العالم الحقيقي.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يمكن أن نسمي ذلك مللا من الحفاظ على الخصوصية، لكن تزايد اعتمادنا على أجهزتنا الذكية ومواقع التواصل الاجتماعي قد أضفى على بعضنا نوعا من الكسل وعدم الاكتراث بأن نحفظ خصوصيتنا بشكل كامل.</a:t>
            </a:r>
          </a:p>
          <a:p>
            <a:pPr marL="0" marR="0" lvl="0" indent="0" algn="just" rtl="1" fontAlgn="auto">
              <a:lnSpc>
                <a:spcPct val="170000"/>
              </a:lnSpc>
              <a:spcAft>
                <a:spcPts val="0"/>
              </a:spcAft>
              <a:buClrTx/>
              <a:buSzTx/>
              <a:buNone/>
              <a:tabLst/>
              <a:defRPr/>
            </a:pPr>
            <a:r>
              <a:rPr lang="ar-EG" sz="1800" dirty="0">
                <a:solidFill>
                  <a:prstClr val="black"/>
                </a:solidFill>
                <a:latin typeface="Alexandria" pitchFamily="2" charset="-78"/>
                <a:cs typeface="Alexandria" pitchFamily="2" charset="-78"/>
              </a:rPr>
              <a:t>ونتيجة لذلك نجد أنه في الدورة الرابعة والعشرين لمجلس حقوق الإنسان في جنيف، قالت رئيسة حقوق الإنسان في الأمم المتحدة نافي </a:t>
            </a:r>
            <a:r>
              <a:rPr lang="ar-EG" sz="1800" dirty="0" err="1">
                <a:solidFill>
                  <a:prstClr val="black"/>
                </a:solidFill>
                <a:latin typeface="Alexandria" pitchFamily="2" charset="-78"/>
                <a:cs typeface="Alexandria" pitchFamily="2" charset="-78"/>
              </a:rPr>
              <a:t>بيلاي</a:t>
            </a:r>
            <a:r>
              <a:rPr lang="ar-EG" sz="1800" dirty="0">
                <a:solidFill>
                  <a:prstClr val="black"/>
                </a:solidFill>
                <a:latin typeface="Alexandria" pitchFamily="2" charset="-78"/>
                <a:cs typeface="Alexandria" pitchFamily="2" charset="-78"/>
              </a:rPr>
              <a:t>، في ملاحظاتها الافتتاحية، إنه في حين أن "تكنولوجيا الاتصالات الحديثة توفر أداة قوية للديمقراطية... </a:t>
            </a:r>
            <a:r>
              <a:rPr lang="ar-EG" sz="1800" dirty="0">
                <a:solidFill>
                  <a:srgbClr val="FF0000"/>
                </a:solidFill>
                <a:latin typeface="Alexandria" pitchFamily="2" charset="-78"/>
                <a:cs typeface="Alexandria" pitchFamily="2" charset="-78"/>
              </a:rPr>
              <a:t>فإنها أيضا أسهمت في إحداث ضبابية في الخطوط الفاصلة بين المجالين العام والخاص</a:t>
            </a:r>
            <a:r>
              <a:rPr lang="ar-EG" sz="1800" dirty="0">
                <a:solidFill>
                  <a:prstClr val="black"/>
                </a:solidFill>
                <a:latin typeface="Alexandria" pitchFamily="2" charset="-78"/>
                <a:cs typeface="Alexandria" pitchFamily="2" charset="-78"/>
              </a:rPr>
              <a:t>."</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104C7E70-2F79-5242-47C8-D0A173591CF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7355DF9A-0EEA-43C1-D071-1B9F690C0C65}"/>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845078166"/>
      </p:ext>
    </p:extLst>
  </p:cSld>
  <p:clrMapOvr>
    <a:masterClrMapping/>
  </p:clrMapOvr>
  <mc:AlternateContent xmlns:mc="http://schemas.openxmlformats.org/markup-compatibility/2006" xmlns:p14="http://schemas.microsoft.com/office/powerpoint/2010/main">
    <mc:Choice Requires="p14">
      <p:transition spd="slow" p14:dur="2000" advTm="229127"/>
    </mc:Choice>
    <mc:Fallback xmlns="">
      <p:transition spd="slow" advTm="22912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4ACB1-6481-1ED2-C46F-4AED074E02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A760C3-B0DA-6CAF-F659-3015A00626E5}"/>
              </a:ext>
            </a:extLst>
          </p:cNvPr>
          <p:cNvSpPr/>
          <p:nvPr/>
        </p:nvSpPr>
        <p:spPr>
          <a:xfrm>
            <a:off x="431617" y="1711842"/>
            <a:ext cx="7448661" cy="490646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 الحقيقة أ</a:t>
            </a:r>
            <a:r>
              <a:rPr kumimoji="0" lang="ar-EG"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ننا</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نعيش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في "عصر ذهبي للمراقبة والتتبع".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إذا كنت شخصا يرغب أي محقق في معرفة معلومات تخصك، مثل </a:t>
            </a:r>
            <a:r>
              <a:rPr kumimoji="0" lang="ar-EG"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تقاصيل</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سجلاتك المالية، وسجلاتك الصحية، وتاريخك على الإنترنت، أو تاريخ مكالماتك الهاتفية، فسيكون بإمكانه فعل ذلك بسهولة ويسر.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وهذا في حد ذاته يشير إلى مصدر قلق أكبر على الخصوصية في عصر اختراقات الأمن الالكتروني، والخدمات الرقمية التي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تجعل معلوماتك البنكية وعناوينك مكشوفة.</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ومن الصعب للغاية أن تكون عصيا على المراقبة هذه الأيام.</a:t>
            </a: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366F5AEB-F151-FFF4-C01F-202A11263F1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6B30D00-8343-EC8C-5E8A-C5000628FC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C5BA4199-58DB-1A50-0B47-5316FEBE63FC}"/>
              </a:ext>
            </a:extLst>
          </p:cNvPr>
          <p:cNvPicPr>
            <a:picLocks noChangeAspect="1"/>
          </p:cNvPicPr>
          <p:nvPr/>
        </p:nvPicPr>
        <p:blipFill>
          <a:blip r:embed="rId4"/>
          <a:stretch>
            <a:fillRect/>
          </a:stretch>
        </p:blipFill>
        <p:spPr>
          <a:xfrm>
            <a:off x="7973919" y="1140432"/>
            <a:ext cx="3574233" cy="5016212"/>
          </a:xfrm>
          <a:prstGeom prst="rect">
            <a:avLst/>
          </a:prstGeom>
        </p:spPr>
      </p:pic>
    </p:spTree>
    <p:extLst>
      <p:ext uri="{BB962C8B-B14F-4D97-AF65-F5344CB8AC3E}">
        <p14:creationId xmlns:p14="http://schemas.microsoft.com/office/powerpoint/2010/main" val="2762235034"/>
      </p:ext>
    </p:extLst>
  </p:cSld>
  <p:clrMapOvr>
    <a:masterClrMapping/>
  </p:clrMapOvr>
  <mc:AlternateContent xmlns:mc="http://schemas.openxmlformats.org/markup-compatibility/2006" xmlns:p14="http://schemas.microsoft.com/office/powerpoint/2010/main">
    <mc:Choice Requires="p14">
      <p:transition p14:dur="10" advTm="159586"/>
    </mc:Choice>
    <mc:Fallback xmlns="">
      <p:transition advTm="15958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A5575F-70F0-2EA2-FAAD-48586EE5745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DF7AC80-099A-D3BA-07A4-AFD4F6558291}"/>
              </a:ext>
            </a:extLst>
          </p:cNvPr>
          <p:cNvSpPr>
            <a:spLocks noGrp="1"/>
          </p:cNvSpPr>
          <p:nvPr>
            <p:ph type="title"/>
          </p:nvPr>
        </p:nvSpPr>
        <p:spPr>
          <a:xfrm>
            <a:off x="5619964" y="1664413"/>
            <a:ext cx="6370833" cy="365760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ما بين الحق في الخصوصية وحرية التعبير .. أي الحقين أولى بالحماية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حقيقة الأمر أن هذين الحقين يُعبران عن تعارض شديد بين مصلحتين؛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الأولى مصلحة الفرد والمجتمع في ضمان حرية الرأي والتعبير دون المساس بجوهرها أو مصادرتها.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والثانية، مصلحة الفرد في حماية الجانب غير المُعلن من حياته الخاصة وعدم استغلاله في الإساءة إليه.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
        <p:nvSpPr>
          <p:cNvPr id="3" name="TextBox 2">
            <a:extLst>
              <a:ext uri="{FF2B5EF4-FFF2-40B4-BE49-F238E27FC236}">
                <a16:creationId xmlns:a16="http://schemas.microsoft.com/office/drawing/2014/main" id="{62762CC5-9E52-42DB-7F38-E7F00A15B24E}"/>
              </a:ext>
            </a:extLst>
          </p:cNvPr>
          <p:cNvSpPr txBox="1"/>
          <p:nvPr/>
        </p:nvSpPr>
        <p:spPr>
          <a:xfrm>
            <a:off x="5619964" y="232043"/>
            <a:ext cx="6097712" cy="156966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رابعا: حل التضارب بين حقي التعبير عن الرأي و الحق في الخصوصية.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(حق الخصوصية في مواجهة حرية الإعلام)</a:t>
            </a:r>
          </a:p>
        </p:txBody>
      </p:sp>
      <p:pic>
        <p:nvPicPr>
          <p:cNvPr id="4" name="Picture 3">
            <a:extLst>
              <a:ext uri="{FF2B5EF4-FFF2-40B4-BE49-F238E27FC236}">
                <a16:creationId xmlns:a16="http://schemas.microsoft.com/office/drawing/2014/main" id="{4E4AE89A-6BD0-9E6C-1989-AC2CD3BEAC0E}"/>
              </a:ext>
            </a:extLst>
          </p:cNvPr>
          <p:cNvPicPr>
            <a:picLocks noChangeAspect="1"/>
          </p:cNvPicPr>
          <p:nvPr/>
        </p:nvPicPr>
        <p:blipFill>
          <a:blip r:embed="rId2"/>
          <a:stretch>
            <a:fillRect/>
          </a:stretch>
        </p:blipFill>
        <p:spPr>
          <a:xfrm>
            <a:off x="1438480" y="1392759"/>
            <a:ext cx="3273836" cy="4072481"/>
          </a:xfrm>
          <a:prstGeom prst="rect">
            <a:avLst/>
          </a:prstGeom>
        </p:spPr>
      </p:pic>
    </p:spTree>
    <p:extLst>
      <p:ext uri="{BB962C8B-B14F-4D97-AF65-F5344CB8AC3E}">
        <p14:creationId xmlns:p14="http://schemas.microsoft.com/office/powerpoint/2010/main" val="3985701044"/>
      </p:ext>
    </p:extLst>
  </p:cSld>
  <p:clrMapOvr>
    <a:masterClrMapping/>
  </p:clrMapOvr>
  <mc:AlternateContent xmlns:mc="http://schemas.openxmlformats.org/markup-compatibility/2006" xmlns:p14="http://schemas.microsoft.com/office/powerpoint/2010/main">
    <mc:Choice Requires="p14">
      <p:transition spd="slow" p14:dur="2000" advTm="109343"/>
    </mc:Choice>
    <mc:Fallback xmlns="">
      <p:transition spd="slow" advTm="1093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9B8CE-CD80-DA26-DFA4-3489D6A63750}"/>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B7191EAF-C21F-66DD-D10E-EEC2D3C1BEAC}"/>
              </a:ext>
            </a:extLst>
          </p:cNvPr>
          <p:cNvSpPr>
            <a:spLocks noGrp="1"/>
          </p:cNvSpPr>
          <p:nvPr>
            <p:ph sz="half" idx="2"/>
          </p:nvPr>
        </p:nvSpPr>
        <p:spPr>
          <a:xfrm>
            <a:off x="3570912" y="369871"/>
            <a:ext cx="8621088" cy="5455576"/>
          </a:xfrm>
        </p:spPr>
        <p:txBody>
          <a:bodyPr>
            <a:noAutofit/>
          </a:bodyPr>
          <a:lstStyle/>
          <a:p>
            <a:pPr marL="0" marR="0" lvl="0" indent="0" algn="just" rtl="1" fontAlgn="auto">
              <a:lnSpc>
                <a:spcPct val="170000"/>
              </a:lnSpc>
              <a:spcAft>
                <a:spcPts val="0"/>
              </a:spcAft>
              <a:buClrTx/>
              <a:buSzTx/>
              <a:buNone/>
              <a:tabLst/>
              <a:defRPr/>
            </a:pPr>
            <a:r>
              <a:rPr lang="ar-EG" sz="1800" dirty="0">
                <a:solidFill>
                  <a:prstClr val="black"/>
                </a:solidFill>
                <a:latin typeface="Alexandria" pitchFamily="2" charset="-78"/>
                <a:cs typeface="Alexandria" pitchFamily="2" charset="-78"/>
              </a:rPr>
              <a:t>قال</a:t>
            </a:r>
            <a:r>
              <a:rPr lang="fa-IR" sz="1800" dirty="0">
                <a:solidFill>
                  <a:prstClr val="black"/>
                </a:solidFill>
                <a:latin typeface="Alexandria" pitchFamily="2" charset="-78"/>
                <a:cs typeface="Alexandria" pitchFamily="2" charset="-78"/>
              </a:rPr>
              <a:t> فرانك لا رو، في الدورة الرابعة والعشرين لمجلس حقوق الإنسان في جنيف </a:t>
            </a:r>
            <a:r>
              <a:rPr lang="ar-EG" sz="1800" dirty="0">
                <a:solidFill>
                  <a:prstClr val="black"/>
                </a:solidFill>
                <a:latin typeface="Alexandria" pitchFamily="2" charset="-78"/>
                <a:cs typeface="Alexandria" pitchFamily="2" charset="-78"/>
              </a:rPr>
              <a:t>وفرانك هو مقرر الأمم المتحدة </a:t>
            </a:r>
            <a:r>
              <a:rPr lang="fa-IR" sz="1800" dirty="0">
                <a:solidFill>
                  <a:prstClr val="black"/>
                </a:solidFill>
                <a:latin typeface="Alexandria" pitchFamily="2" charset="-78"/>
                <a:cs typeface="Alexandria" pitchFamily="2" charset="-78"/>
              </a:rPr>
              <a:t>المعني بتعزيز وحماية الحق في حرية الرأي والتعبير، تأكيد أحد الأسس الرئيسية للتقرير الذي قدمه إلى المجلس في وقت سابق من هذا العام: </a:t>
            </a:r>
            <a:r>
              <a:rPr lang="fa-IR" sz="1800" u="sng" dirty="0">
                <a:solidFill>
                  <a:prstClr val="black"/>
                </a:solidFill>
                <a:latin typeface="Alexandria" pitchFamily="2" charset="-78"/>
                <a:cs typeface="Alexandria" pitchFamily="2" charset="-78"/>
              </a:rPr>
              <a:t>الخصوصية وحرية التعبير مترابطتان وتعتمد كل منهما على الأخرى</a:t>
            </a:r>
            <a:r>
              <a:rPr lang="fa-IR" sz="1800" dirty="0">
                <a:solidFill>
                  <a:prstClr val="black"/>
                </a:solidFill>
                <a:latin typeface="Alexandria" pitchFamily="2" charset="-78"/>
                <a:cs typeface="Alexandria" pitchFamily="2" charset="-78"/>
              </a:rPr>
              <a:t>؛ ويمكن لانتهاك إحداهما أن يكون سبباً لانتهاك الأخرى ونتيجة له.</a:t>
            </a:r>
            <a:r>
              <a:rPr lang="ar-EG" sz="1800" dirty="0">
                <a:solidFill>
                  <a:prstClr val="black"/>
                </a:solidFill>
                <a:latin typeface="Alexandria" pitchFamily="2" charset="-78"/>
                <a:cs typeface="Alexandria" pitchFamily="2" charset="-78"/>
              </a:rPr>
              <a:t> </a:t>
            </a:r>
            <a:r>
              <a:rPr lang="ar-EG" sz="1800" dirty="0">
                <a:solidFill>
                  <a:srgbClr val="FF0000"/>
                </a:solidFill>
                <a:latin typeface="Alexandria" pitchFamily="2" charset="-78"/>
                <a:cs typeface="Alexandria" pitchFamily="2" charset="-78"/>
              </a:rPr>
              <a:t>فلا يمكن ممارسة أحدهما مع تجاهل الحق الأخر.</a:t>
            </a:r>
          </a:p>
          <a:p>
            <a:pPr marL="0" marR="0" lvl="0" indent="0" algn="just" defTabSz="914400" rtl="1" eaLnBrk="1" fontAlgn="auto" latinLnBrk="0" hangingPunct="1">
              <a:lnSpc>
                <a:spcPct val="150000"/>
              </a:lnSpc>
              <a:spcBef>
                <a:spcPts val="0"/>
              </a:spcBef>
              <a:spcAft>
                <a:spcPts val="0"/>
              </a:spcAft>
              <a:buClrTx/>
              <a:buSzTx/>
              <a:buNone/>
              <a:tabLst/>
              <a:defRPr/>
            </a:pPr>
            <a:endParaRPr lang="ar-EG" sz="18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None/>
              <a:tabLst/>
              <a:defRPr/>
            </a:pPr>
            <a:r>
              <a:rPr lang="ar-EG" sz="1800" dirty="0">
                <a:solidFill>
                  <a:prstClr val="black"/>
                </a:solidFill>
                <a:latin typeface="Alexandria" pitchFamily="2" charset="-78"/>
                <a:cs typeface="Alexandria" pitchFamily="2" charset="-78"/>
              </a:rPr>
              <a:t>و</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يمكن بناء مفهوم الحق في الخصوصية وفقا لـ 3 عناصر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السرية والعزلة والتخفي،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فيكون للشخص الحق في الحماية ضد التدخل في الحياة الخاصة وشؤون العائلة بوسائل مادية مباشرة أو عن طريق نشر المعلومات في صورة غير مادية،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بحيث لا تكون الشؤون الخاصة بالفرد محلا للحق في الإعلام بالنسبة للآخرين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مما يستتبع معه عدم استغلال الآخرين لتلك المعلومات بالنشر أو التشهير</a:t>
            </a:r>
          </a:p>
          <a:p>
            <a:pPr marL="0" marR="0" lvl="0" indent="0" algn="just" rtl="1" fontAlgn="auto">
              <a:lnSpc>
                <a:spcPct val="170000"/>
              </a:lnSpc>
              <a:spcAft>
                <a:spcPts val="0"/>
              </a:spcAft>
              <a:buClrTx/>
              <a:buSzTx/>
              <a:buNone/>
              <a:tabLst/>
              <a:defRPr/>
            </a:pPr>
            <a:endParaRPr lang="en-US" sz="1800" dirty="0">
              <a:solidFill>
                <a:srgbClr val="FF0000"/>
              </a:solidFill>
              <a:latin typeface="Alexandria" pitchFamily="2" charset="-78"/>
              <a:cs typeface="Alexandria"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DCF33E83-3566-B27A-ACBB-EFE570A2F0D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CB3F366A-2E0F-BC7E-DCA0-50C86B356BDC}"/>
              </a:ext>
            </a:extLst>
          </p:cNvPr>
          <p:cNvPicPr>
            <a:picLocks noChangeAspect="1"/>
          </p:cNvPicPr>
          <p:nvPr/>
        </p:nvPicPr>
        <p:blipFill>
          <a:blip r:embed="rId2"/>
          <a:stretch>
            <a:fillRect/>
          </a:stretch>
        </p:blipFill>
        <p:spPr>
          <a:xfrm>
            <a:off x="530832" y="616450"/>
            <a:ext cx="2417852" cy="5116530"/>
          </a:xfrm>
          <a:prstGeom prst="rect">
            <a:avLst/>
          </a:prstGeom>
        </p:spPr>
      </p:pic>
    </p:spTree>
    <p:extLst>
      <p:ext uri="{BB962C8B-B14F-4D97-AF65-F5344CB8AC3E}">
        <p14:creationId xmlns:p14="http://schemas.microsoft.com/office/powerpoint/2010/main" val="899512547"/>
      </p:ext>
    </p:extLst>
  </p:cSld>
  <p:clrMapOvr>
    <a:masterClrMapping/>
  </p:clrMapOvr>
  <mc:AlternateContent xmlns:mc="http://schemas.openxmlformats.org/markup-compatibility/2006" xmlns:p14="http://schemas.microsoft.com/office/powerpoint/2010/main">
    <mc:Choice Requires="p14">
      <p:transition spd="slow" p14:dur="2000" advTm="160381"/>
    </mc:Choice>
    <mc:Fallback xmlns="">
      <p:transition spd="slow" advTm="16038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lnSpcReduction="10000"/>
          </a:bodyPr>
          <a:lstStyle/>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فبشكل عام انتهاكا للحق  في الخصوصيّة ما يلي</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تصوير شخص وهو في الحيّز الخاصّ به؛</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نشر صورة شخص على الملأ بحيث قد يؤدّي النشر إلى إهانة الشخص أو تحقيره؛</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نسخ محتوى رسالة أو نصّ آخر غير مخصّص للنشر او استخدام محتواه بدون إذن المُرسَل إليه أو كاتب النص؛</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استخدام اسم شخص ما، أو كنيته، أو صورته أو صوته لهدف الربح؛</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استخدام معلومة عن الشؤون الخاصّة لشخص ما أو نقلها إلى الآخرين بخلاف الهدف الذي مُنحت من أجله هذه المعلومة؛</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نشر أو تسليم شأن ما تمّ الحصول عليه من خلال اختراق الخصوصيّة؛</a:t>
            </a:r>
          </a:p>
          <a:p>
            <a:pPr marL="285750" indent="-285750" algn="just" rtl="1">
              <a:lnSpc>
                <a:spcPct val="160000"/>
              </a:lnSpc>
              <a:spcBef>
                <a:spcPts val="1000"/>
              </a:spcBef>
              <a:buFont typeface="Arial" panose="020B0604020202020204" pitchFamily="34" charset="0"/>
              <a:buChar char="•"/>
            </a:pPr>
            <a:r>
              <a:rPr lang="ar-EG" dirty="0">
                <a:solidFill>
                  <a:prstClr val="black"/>
                </a:solidFill>
                <a:latin typeface="Alexandria" pitchFamily="2" charset="-78"/>
                <a:cs typeface="Alexandria" pitchFamily="2" charset="-78"/>
              </a:rPr>
              <a:t>نشر شأن ما يتعلّق بخصوصيّة الحياة الخاصّة لشخص ما، بما في ذلك ماضيه الجنسيّ أو حالته الصحيّة أو سلوكه في الحيّز الخاص.</a:t>
            </a:r>
          </a:p>
        </p:txBody>
      </p:sp>
      <p:pic>
        <p:nvPicPr>
          <p:cNvPr id="2" name="Picture 1">
            <a:extLst>
              <a:ext uri="{FF2B5EF4-FFF2-40B4-BE49-F238E27FC236}">
                <a16:creationId xmlns:a16="http://schemas.microsoft.com/office/drawing/2014/main" id="{906B98AD-DDAC-4019-8123-B656EBFB1637}"/>
              </a:ext>
            </a:extLst>
          </p:cNvPr>
          <p:cNvPicPr>
            <a:picLocks noChangeAspect="1"/>
          </p:cNvPicPr>
          <p:nvPr/>
        </p:nvPicPr>
        <p:blipFill>
          <a:blip r:embed="rId2"/>
          <a:stretch>
            <a:fillRect/>
          </a:stretch>
        </p:blipFill>
        <p:spPr>
          <a:xfrm>
            <a:off x="553627" y="1828801"/>
            <a:ext cx="2495550" cy="3719244"/>
          </a:xfrm>
          <a:prstGeom prst="rect">
            <a:avLst/>
          </a:prstGeom>
        </p:spPr>
      </p:pic>
    </p:spTree>
    <p:extLst>
      <p:ext uri="{BB962C8B-B14F-4D97-AF65-F5344CB8AC3E}">
        <p14:creationId xmlns:p14="http://schemas.microsoft.com/office/powerpoint/2010/main" val="2296735604"/>
      </p:ext>
    </p:extLst>
  </p:cSld>
  <p:clrMapOvr>
    <a:masterClrMapping/>
  </p:clrMapOvr>
  <mc:AlternateContent xmlns:mc="http://schemas.openxmlformats.org/markup-compatibility/2006" xmlns:p14="http://schemas.microsoft.com/office/powerpoint/2010/main">
    <mc:Choice Requires="p14">
      <p:transition spd="slow" p14:dur="2000" advTm="366597"/>
    </mc:Choice>
    <mc:Fallback xmlns="">
      <p:transition spd="slow" advTm="36659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BE8B5-0ADC-C23C-8BDB-937F7B651E2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88EC0A8-D35C-5CD0-09BD-0EBCA775D95C}"/>
              </a:ext>
            </a:extLst>
          </p:cNvPr>
          <p:cNvSpPr>
            <a:spLocks noGrp="1"/>
          </p:cNvSpPr>
          <p:nvPr>
            <p:ph type="title"/>
          </p:nvPr>
        </p:nvSpPr>
        <p:spPr>
          <a:xfrm>
            <a:off x="380145" y="421240"/>
            <a:ext cx="11610654" cy="6010382"/>
          </a:xfrm>
        </p:spPr>
        <p:txBody>
          <a:bodyPr>
            <a:noAutofit/>
          </a:bodyPr>
          <a:lstStyle/>
          <a:p>
            <a:pPr algn="r" rtl="1">
              <a:lnSpc>
                <a:spcPct val="150000"/>
              </a:lnSpc>
            </a:pP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في أحدي البرامج قامت أحد المذيعات بعرض فيديو تم تصويره لفتاه تتعرض للتحرش </a:t>
            </a:r>
            <a:r>
              <a:rPr lang="ar-EG" sz="1600" dirty="0">
                <a:solidFill>
                  <a:prstClr val="black"/>
                </a:solidFill>
                <a:latin typeface="Alexandria" pitchFamily="2" charset="-78"/>
                <a:ea typeface="+mn-ea"/>
                <a:cs typeface="Alexandria" pitchFamily="2" charset="-78"/>
              </a:rPr>
              <a:t>في أحد الأماكن وقد أعلنت المذيعة عن شخصية هذه الفتاة – دون إذن منها-  وكذلك شخصية الجان. فهل يعد ذلك من قبيل حرية الرأي أم يعد انتهاكا لحق الفتاة في الخصوصية. </a:t>
            </a:r>
            <a:br>
              <a:rPr lang="ar-EG" sz="1600" dirty="0">
                <a:solidFill>
                  <a:prstClr val="black"/>
                </a:solidFill>
                <a:latin typeface="Alexandria" pitchFamily="2" charset="-78"/>
                <a:ea typeface="+mn-ea"/>
                <a:cs typeface="Alexandria" pitchFamily="2" charset="-78"/>
              </a:rPr>
            </a:br>
            <a:r>
              <a:rPr lang="ar-EG" sz="1600" dirty="0">
                <a:solidFill>
                  <a:prstClr val="black"/>
                </a:solidFill>
                <a:latin typeface="Alexandria" pitchFamily="2" charset="-78"/>
                <a:ea typeface="+mn-ea"/>
                <a:cs typeface="Alexandria" pitchFamily="2" charset="-78"/>
              </a:rPr>
              <a:t>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ولفض ذلك الاشتباك ووضع الحدود الفاصلة يتعين على الصحفي أو الإعلامي أثناء استغلاله مساحة الرأي خاصته في نشر معلومات حول الحياة الشخصية للأفراد أن يتأكد بشكل واضح من الإجابة على عدد من الأسئلة يستطيع من خلالها أن يُحدد إذا ما كانت عملية النشر تنطوي على انتهاك لخصوصية الأفراد أم ممارسة ديمقراطية لأحد أشكال حرية التعبير.</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تتعلق المادة (المعلومات أو الصور ..) المستهدف نشرها بالمصلحة العامة أو المجال العام؟</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الضحية شخصية عامة؟</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حدثت الواقعة في مكان عام؟</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وافقت الضحية على النشر؟</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هل كان من الضروري الكشف عن هوية الضحية؟</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ما هو الدافع وراء نشر تلك المادة؟ </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هذه الأسئلة تُشكِّل في </a:t>
            </a:r>
            <a:r>
              <a:rPr kumimoji="0" lang="ar-EG" sz="16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مجملها مجموعة المعايير التي يتعين على الصحفيين والإعلاميين أن </a:t>
            </a:r>
            <a:r>
              <a:rPr kumimoji="0" lang="ar-EG" sz="1600" i="0" u="none" strike="noStrike" kern="1200" cap="none" spc="0" normalizeH="0" baseline="0" noProof="0" dirty="0" err="1">
                <a:ln>
                  <a:noFill/>
                </a:ln>
                <a:solidFill>
                  <a:srgbClr val="FF0000"/>
                </a:solidFill>
                <a:effectLst/>
                <a:uLnTx/>
                <a:uFillTx/>
                <a:latin typeface="Alexandria" pitchFamily="2" charset="-78"/>
                <a:ea typeface="+mn-ea"/>
                <a:cs typeface="Alexandria" pitchFamily="2" charset="-78"/>
              </a:rPr>
              <a:t>يتقفوها</a:t>
            </a:r>
            <a:r>
              <a:rPr kumimoji="0" lang="ar-EG" sz="16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في حال تناول الحياة الخاصة للأفراد، </a:t>
            </a: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وتخطي هذه المعايير يُعتبر إساءة لاستعمال حرية التعبير، ومن ثم فإن التقييد وجبر الضرر يكون واجبًا لحماية حق الأفراد في حماية خصوصياتهم.</a:t>
            </a: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spTree>
    <p:extLst>
      <p:ext uri="{BB962C8B-B14F-4D97-AF65-F5344CB8AC3E}">
        <p14:creationId xmlns:p14="http://schemas.microsoft.com/office/powerpoint/2010/main" val="2534516093"/>
      </p:ext>
    </p:extLst>
  </p:cSld>
  <p:clrMapOvr>
    <a:masterClrMapping/>
  </p:clrMapOvr>
  <mc:AlternateContent xmlns:mc="http://schemas.openxmlformats.org/markup-compatibility/2006" xmlns:p14="http://schemas.microsoft.com/office/powerpoint/2010/main">
    <mc:Choice Requires="p14">
      <p:transition spd="slow" p14:dur="2000" advTm="302534"/>
    </mc:Choice>
    <mc:Fallback xmlns="">
      <p:transition spd="slow" advTm="30253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91A9C-CAB4-7D59-3C92-76E4974F26C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818A34F2-EEB9-A8D5-3EFC-4F01EC5BD3B9}"/>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B1A66303-A809-734D-8134-0CB52BE73871}"/>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id="{8F2EE77C-ED49-EE11-E8D0-896E414B4631}"/>
              </a:ext>
            </a:extLst>
          </p:cNvPr>
          <p:cNvSpPr txBox="1"/>
          <p:nvPr/>
        </p:nvSpPr>
        <p:spPr>
          <a:xfrm>
            <a:off x="5671335" y="3043776"/>
            <a:ext cx="6097712" cy="1707519"/>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ولكن ماذا لو كانت الشخصية المنشور حولها شخصية عامة هل يجوز في هذه الحالة نشر البيانات و المعلومات و الصور التي قد تدخل في نطاق حياتها الخاصة؟</a:t>
            </a: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416602610"/>
      </p:ext>
    </p:extLst>
  </p:cSld>
  <p:clrMapOvr>
    <a:masterClrMapping/>
  </p:clrMapOvr>
  <mc:AlternateContent xmlns:mc="http://schemas.openxmlformats.org/markup-compatibility/2006" xmlns:p14="http://schemas.microsoft.com/office/powerpoint/2010/main">
    <mc:Choice Requires="p14">
      <p:transition spd="slow" p14:dur="2000" advTm="12714"/>
    </mc:Choice>
    <mc:Fallback xmlns="">
      <p:transition spd="slow" advTm="1271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84C45-930B-B464-DC45-10492529973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82E277A-BB8E-F65E-3D66-B7B915D34D49}"/>
              </a:ext>
            </a:extLst>
          </p:cNvPr>
          <p:cNvSpPr>
            <a:spLocks noGrp="1"/>
          </p:cNvSpPr>
          <p:nvPr>
            <p:ph type="title"/>
          </p:nvPr>
        </p:nvSpPr>
        <p:spPr>
          <a:xfrm>
            <a:off x="5619964" y="1664413"/>
            <a:ext cx="6370833" cy="365760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
        <p:nvSpPr>
          <p:cNvPr id="3" name="TextBox 2">
            <a:extLst>
              <a:ext uri="{FF2B5EF4-FFF2-40B4-BE49-F238E27FC236}">
                <a16:creationId xmlns:a16="http://schemas.microsoft.com/office/drawing/2014/main" id="{CE4ABEDF-F5F2-F2F3-9C89-96603D9FC274}"/>
              </a:ext>
            </a:extLst>
          </p:cNvPr>
          <p:cNvSpPr txBox="1"/>
          <p:nvPr/>
        </p:nvSpPr>
        <p:spPr>
          <a:xfrm>
            <a:off x="554804" y="220856"/>
            <a:ext cx="11435993" cy="6278001"/>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ونعرض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قضية التي </a:t>
            </a:r>
            <a:r>
              <a:rPr kumimoji="0" lang="fa-IR"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عُرِضَت على المحكمة الأوروبية لحقوق الإنسان، والتي أثارت من خلالها الأميرة “كارولين”، أميرة “موناكو”، نفس التساؤل بشكل واضح؛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هل حماية الحق في الخصوصية أولى أم الحق في حرية التعبير؟.. وذلك حينما تقدمت بشكوى تُفيد بأن؛ </a:t>
            </a:r>
            <a:r>
              <a:rPr kumimoji="0" lang="fa-IR"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مصوري المشاهير</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الذين يعملون لدى عدد من المجلات الألمانية قد </a:t>
            </a:r>
            <a:r>
              <a:rPr kumimoji="0" lang="fa-IR" sz="1800" b="0" i="0" u="sng" strike="noStrike" kern="1200" cap="none" spc="0" normalizeH="0" baseline="0" noProof="0" dirty="0">
                <a:ln>
                  <a:noFill/>
                </a:ln>
                <a:solidFill>
                  <a:prstClr val="black"/>
                </a:solidFill>
                <a:effectLst/>
                <a:uLnTx/>
                <a:uFillTx/>
                <a:latin typeface="Alexandria" pitchFamily="2" charset="-78"/>
                <a:cs typeface="Alexandria" pitchFamily="2" charset="-78"/>
              </a:rPr>
              <a:t>التقطوا صورًا لها أثناء انشغالها بمجموعة مختلفة من الأنشطة اليومية</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بما في ذلك تناول الطعام في أحد المطاعم وركوب الخيل والتجديف، واللعب مع أطفالها، والتسوق، والتزلج، وتقبيل رفيقها. </a:t>
            </a: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t>وجاء في قرار المحكمة  الأوروبية أن التقاط الصور ونشرها هو قضية تتخِذُ فيها حماية حقوق الفرد وسمعته أهمية خاصة، حيث أنها ﻻ تتعلق بنشر ” أفكار” وإنما بنشر صور تحتوي على ” معلومات شخصية ” بل شديدة الخصوصية عن ذلك الشخص، وعلاوة على ذلك؛ فإن الصور التي نُشِرَت في صحافة الفضائح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t>التُقطَت في جو من المضايقة ولِّد في الأشخاص الذين يطاردهم </a:t>
            </a:r>
            <a:r>
              <a:rPr kumimoji="0" lang="ar-EG" sz="1800" b="0" i="0" u="none" strike="noStrike" kern="1200" cap="none" spc="0" normalizeH="0" baseline="0" noProof="0" dirty="0" err="1">
                <a:ln>
                  <a:noFill/>
                </a:ln>
                <a:solidFill>
                  <a:prstClr val="black"/>
                </a:solidFill>
                <a:effectLst/>
                <a:uLnTx/>
                <a:uFillTx/>
                <a:latin typeface="Alexandria" pitchFamily="2" charset="-78"/>
                <a:ea typeface="+mj-ea"/>
                <a:cs typeface="Alexandria" pitchFamily="2" charset="-78"/>
              </a:rPr>
              <a:t>الباباراتزى</a:t>
            </a:r>
            <a: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t> شعورًا </a:t>
            </a:r>
            <a:r>
              <a:rPr kumimoji="0" lang="ar-EG" sz="1800" b="0" i="0" u="none" strike="noStrike" kern="1200" cap="none" spc="0" normalizeH="0" baseline="0" noProof="0" dirty="0" err="1">
                <a:ln>
                  <a:noFill/>
                </a:ln>
                <a:solidFill>
                  <a:prstClr val="black"/>
                </a:solidFill>
                <a:effectLst/>
                <a:uLnTx/>
                <a:uFillTx/>
                <a:latin typeface="Alexandria" pitchFamily="2" charset="-78"/>
                <a:ea typeface="+mj-ea"/>
                <a:cs typeface="Alexandria" pitchFamily="2" charset="-78"/>
              </a:rPr>
              <a:t>باﻻنتهاك</a:t>
            </a:r>
            <a:r>
              <a:rPr lang="ar-EG" dirty="0">
                <a:solidFill>
                  <a:prstClr val="black"/>
                </a:solidFill>
                <a:latin typeface="Alexandria" pitchFamily="2" charset="-78"/>
                <a:ea typeface="+mj-ea"/>
                <a:cs typeface="Alexandria" pitchFamily="2" charset="-78"/>
              </a:rPr>
              <a:t>.</a:t>
            </a:r>
            <a:b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br>
            <a: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t>وصرَّحت المحكمة أن العامل الجوهري في الموازنة بين حماية الحياة الخاصة وحماية حرية التعبير،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t> تتمثل في الإسهام الذي تُقِدمُه الصور والمقالات المنشورة لموضوع يُفيد المصلحة العامة،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t>فقد قررت المحكمة أن صور الأميرة كانت ذات طبيعة خاصة تمامًا، و -أيضًا- لم تُلتَقط بمعرفتها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ea typeface="+mj-ea"/>
                <a:cs typeface="Alexandria" pitchFamily="2" charset="-78"/>
              </a:rPr>
              <a:t> أو رضاها. بل خِلسة في بعض الأحيان، وهكذا لم تقدم هذه الصور أي إسهام لموضوع ذي مصلحة عامة. على اعتبار أن الأميرة لم تكن منخرطة في مناسبة رسمية، والصور والمقالات تتعلق حصرًا بحياتها الشخصية.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5D138F2B-78C1-D07A-79CA-D828998F70FC}"/>
              </a:ext>
            </a:extLst>
          </p:cNvPr>
          <p:cNvPicPr>
            <a:picLocks noChangeAspect="1"/>
          </p:cNvPicPr>
          <p:nvPr/>
        </p:nvPicPr>
        <p:blipFill>
          <a:blip r:embed="rId2"/>
          <a:stretch>
            <a:fillRect/>
          </a:stretch>
        </p:blipFill>
        <p:spPr>
          <a:xfrm>
            <a:off x="554804" y="3163182"/>
            <a:ext cx="1684775" cy="1952516"/>
          </a:xfrm>
          <a:prstGeom prst="rect">
            <a:avLst/>
          </a:prstGeom>
        </p:spPr>
      </p:pic>
    </p:spTree>
    <p:extLst>
      <p:ext uri="{BB962C8B-B14F-4D97-AF65-F5344CB8AC3E}">
        <p14:creationId xmlns:p14="http://schemas.microsoft.com/office/powerpoint/2010/main" val="3279165994"/>
      </p:ext>
    </p:extLst>
  </p:cSld>
  <p:clrMapOvr>
    <a:masterClrMapping/>
  </p:clrMapOvr>
  <mc:AlternateContent xmlns:mc="http://schemas.openxmlformats.org/markup-compatibility/2006" xmlns:p14="http://schemas.microsoft.com/office/powerpoint/2010/main">
    <mc:Choice Requires="p14">
      <p:transition spd="slow" p14:dur="2000" advTm="51396"/>
    </mc:Choice>
    <mc:Fallback xmlns="">
      <p:transition spd="slow" advTm="5139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6B2AF7-5488-FB16-E131-543C7FD69B8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14CFCAE-E340-8A4B-CA6F-D7F00663569D}"/>
              </a:ext>
            </a:extLst>
          </p:cNvPr>
          <p:cNvSpPr>
            <a:spLocks noGrp="1"/>
          </p:cNvSpPr>
          <p:nvPr>
            <p:ph type="title"/>
          </p:nvPr>
        </p:nvSpPr>
        <p:spPr>
          <a:xfrm>
            <a:off x="5619964" y="1664413"/>
            <a:ext cx="6370833" cy="365760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8" name="Picture 7">
            <a:extLst>
              <a:ext uri="{FF2B5EF4-FFF2-40B4-BE49-F238E27FC236}">
                <a16:creationId xmlns:a16="http://schemas.microsoft.com/office/drawing/2014/main" id="{76C3A67F-B83B-52E8-A6AB-F5110AAC5827}"/>
              </a:ext>
            </a:extLst>
          </p:cNvPr>
          <p:cNvPicPr>
            <a:picLocks noChangeAspect="1"/>
          </p:cNvPicPr>
          <p:nvPr/>
        </p:nvPicPr>
        <p:blipFill>
          <a:blip r:embed="rId2"/>
          <a:stretch>
            <a:fillRect/>
          </a:stretch>
        </p:blipFill>
        <p:spPr>
          <a:xfrm>
            <a:off x="721763" y="1664413"/>
            <a:ext cx="4692718" cy="3657600"/>
          </a:xfrm>
          <a:prstGeom prst="rect">
            <a:avLst/>
          </a:prstGeom>
        </p:spPr>
      </p:pic>
      <p:sp>
        <p:nvSpPr>
          <p:cNvPr id="3" name="TextBox 2">
            <a:extLst>
              <a:ext uri="{FF2B5EF4-FFF2-40B4-BE49-F238E27FC236}">
                <a16:creationId xmlns:a16="http://schemas.microsoft.com/office/drawing/2014/main" id="{D5ABFCE7-C609-6BDA-0AB3-0411D95C4301}"/>
              </a:ext>
            </a:extLst>
          </p:cNvPr>
          <p:cNvSpPr txBox="1"/>
          <p:nvPr/>
        </p:nvSpPr>
        <p:spPr>
          <a:xfrm>
            <a:off x="5893085" y="710950"/>
            <a:ext cx="6097712" cy="4482637"/>
          </a:xfrm>
          <a:prstGeom prst="rect">
            <a:avLst/>
          </a:prstGeom>
          <a:noFill/>
        </p:spPr>
        <p:txBody>
          <a:bodyPr wrap="square">
            <a:spAutoFit/>
          </a:bodyPr>
          <a:lstStyle/>
          <a:p>
            <a:pPr algn="just" rtl="1">
              <a:lnSpc>
                <a:spcPct val="150000"/>
              </a:lnSpc>
            </a:pPr>
            <a:r>
              <a:rPr lang="ar-EG" sz="1600" dirty="0">
                <a:latin typeface="Alexandria" pitchFamily="2" charset="-78"/>
                <a:cs typeface="Alexandria" pitchFamily="2" charset="-78"/>
              </a:rPr>
              <a:t>وبذلك فإن </a:t>
            </a:r>
            <a:r>
              <a:rPr lang="fa-IR" sz="1600" dirty="0">
                <a:latin typeface="Alexandria" pitchFamily="2" charset="-78"/>
                <a:cs typeface="Alexandria" pitchFamily="2" charset="-78"/>
              </a:rPr>
              <a:t>أن المحكمة قد أوجدت تفريقًا بين كلا الحقين خصوصًا بين ممارسة حق التعبير عن الرأي والرقابة الشعبية كأحد أنواعه وبين ملاحقة التفاصيل الدقيقة عن الحياة الشخصية للأشخاص.</a:t>
            </a:r>
            <a:endParaRPr lang="ar-EG" sz="1600" dirty="0">
              <a:latin typeface="Alexandria" pitchFamily="2" charset="-78"/>
              <a:cs typeface="Alexandria" pitchFamily="2" charset="-78"/>
            </a:endParaRPr>
          </a:p>
          <a:p>
            <a:pPr algn="just" rtl="1">
              <a:lnSpc>
                <a:spcPct val="150000"/>
              </a:lnSpc>
            </a:pPr>
            <a:endParaRPr lang="ar-EG" sz="1600" dirty="0">
              <a:latin typeface="Alexandria" pitchFamily="2" charset="-78"/>
              <a:cs typeface="Alexandria" pitchFamily="2" charset="-78"/>
            </a:endParaRPr>
          </a:p>
          <a:p>
            <a:pPr algn="just" rtl="1">
              <a:lnSpc>
                <a:spcPct val="150000"/>
              </a:lnSpc>
            </a:pPr>
            <a:r>
              <a:rPr lang="ar-EG" sz="1600" dirty="0">
                <a:latin typeface="Alexandria" pitchFamily="2" charset="-78"/>
                <a:cs typeface="Alexandria" pitchFamily="2" charset="-78"/>
              </a:rPr>
              <a:t>فطالما أن المعلومات والصور المنشور عن الشخصية العامة لا تساهم بنشر الفكر او تحقيق مصلحة عامة فإنه يتمتع بالحق في الخصوصية بذات قدر الشخص العادي.</a:t>
            </a:r>
          </a:p>
          <a:p>
            <a:pPr algn="just" rtl="1">
              <a:lnSpc>
                <a:spcPct val="150000"/>
              </a:lnSpc>
            </a:pPr>
            <a:r>
              <a:rPr lang="ar-EG" sz="1600" dirty="0">
                <a:latin typeface="Alexandria" pitchFamily="2" charset="-78"/>
                <a:cs typeface="Alexandria" pitchFamily="2" charset="-78"/>
              </a:rPr>
              <a:t>فعلى سبيل المثال تعد الحالة الصحية من ضمن عناصر الحياة الخاصة التي لا يجوز النشر عنها بدون موافقة صاحبها إلا أن الأمر يختلف </a:t>
            </a:r>
            <a:r>
              <a:rPr lang="ar-EG" sz="1600" dirty="0">
                <a:solidFill>
                  <a:srgbClr val="FF0000"/>
                </a:solidFill>
                <a:latin typeface="Alexandria" pitchFamily="2" charset="-78"/>
                <a:cs typeface="Alexandria" pitchFamily="2" charset="-78"/>
              </a:rPr>
              <a:t>لو كان صاحبها شخصا عاما مرشحا لتولي منصب عام </a:t>
            </a:r>
            <a:r>
              <a:rPr lang="ar-EG" sz="1600" dirty="0">
                <a:latin typeface="Alexandria" pitchFamily="2" charset="-78"/>
                <a:cs typeface="Alexandria" pitchFamily="2" charset="-78"/>
              </a:rPr>
              <a:t>حيث يكون من حق الإعلاميين الإفصاح عن مرضه الخطير إن وجد حيث يعد ذلك من قبيل النشر المحقق للمصلحة العامة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3612130"/>
      </p:ext>
    </p:extLst>
  </p:cSld>
  <p:clrMapOvr>
    <a:masterClrMapping/>
  </p:clrMapOvr>
  <mc:AlternateContent xmlns:mc="http://schemas.openxmlformats.org/markup-compatibility/2006" xmlns:p14="http://schemas.microsoft.com/office/powerpoint/2010/main">
    <mc:Choice Requires="p14">
      <p:transition spd="slow" p14:dur="2000" advTm="154604"/>
    </mc:Choice>
    <mc:Fallback xmlns="">
      <p:transition spd="slow" advTm="15460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0843E-0C60-BCA9-8134-D78E24D11D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96D2D7-9D56-7014-A7E2-A2A46ABCAAC2}"/>
              </a:ext>
            </a:extLst>
          </p:cNvPr>
          <p:cNvSpPr/>
          <p:nvPr/>
        </p:nvSpPr>
        <p:spPr>
          <a:xfrm>
            <a:off x="194311" y="781173"/>
            <a:ext cx="9956556"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و لكن ماذا عن صفحات التواصل الاجتماعي هل تعد المعلومات و الصور التي ينشرها الأشخاص عليها سرية أم انها عامة يمكن للإعلاميين استخدامها في عملهم الإعلامي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ان تحديد مفهوم الخصوصية في مواقع التواصل الاجتماعي من اهم المواضيع القانونية التي سعت الى تقريرها معظم التشريعات المعاصرة وقد كان ذلك بهدف اتاحة المجال لكافة رواد مواقع التواصل الاجتماعي من المحافظه على خصوصيتهم والتي يمكن تعريفها بانها حق الفرد المستخدم في أن يقرر بنفسه متى وكيف وإلى أي مدى ممكن أن تصل المعلومات الخاصة به إلى الآخرين من المستخدمين أو القائمين عليها، وبذلك يتضح أن لكل فرد الحق في الحماية من التدخل في شؤونه، وله الحق أيضا في الاختيار الحر للآلية التي يعبر بها عن نفسه ورغباته وتصرفاته للآخرين ضمن التقنيات التي توفرها هذه المواقع</a:t>
            </a:r>
          </a:p>
        </p:txBody>
      </p:sp>
      <p:sp>
        <p:nvSpPr>
          <p:cNvPr id="4" name="TextBox 3">
            <a:extLst>
              <a:ext uri="{FF2B5EF4-FFF2-40B4-BE49-F238E27FC236}">
                <a16:creationId xmlns:a16="http://schemas.microsoft.com/office/drawing/2014/main" id="{B145BE09-34B9-D751-6C2D-DF3B5A60DDD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59B8B9E-7859-2DF3-E102-483967B401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1001154"/>
      </p:ext>
    </p:extLst>
  </p:cSld>
  <p:clrMapOvr>
    <a:masterClrMapping/>
  </p:clrMapOvr>
  <mc:AlternateContent xmlns:mc="http://schemas.openxmlformats.org/markup-compatibility/2006" xmlns:p14="http://schemas.microsoft.com/office/powerpoint/2010/main">
    <mc:Choice Requires="p14">
      <p:transition p14:dur="10" advTm="51232"/>
    </mc:Choice>
    <mc:Fallback xmlns="">
      <p:transition advTm="512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0C5B5-B671-8E38-D558-32DB23BE3766}"/>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8D50DD5-600A-43DE-0C75-D07E23433814}"/>
              </a:ext>
            </a:extLst>
          </p:cNvPr>
          <p:cNvSpPr/>
          <p:nvPr/>
        </p:nvSpPr>
        <p:spPr>
          <a:xfrm>
            <a:off x="205483" y="277402"/>
            <a:ext cx="11866651" cy="6349429"/>
          </a:xfrm>
          <a:prstGeom prst="roundRect">
            <a:avLst>
              <a:gd name="adj" fmla="val 6140"/>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كانت هناك أيضا العديد من القضايا الأمريكية التي أثرت على التفكير القانوني الدولي بشأن حماية الخصوصية أظهرت المحاكم الأمريكية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نهج الموازنة بين الإجراء الذي يتخذه المستخدم في تحديد ما إذا كان الإجراء يعتبر خاصا أم عاما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ففي قضية الولايات المتحدة ضد </a:t>
            </a:r>
            <a:r>
              <a:rPr kumimoji="0" lang="en-US"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Gines</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Perez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رأت المحكمة أن الحق في المطالبة بالخصوصية غير متاح لأي شخص إذا وضع معلومات في منتدى عام دون اتخاذ أي خطوات لحماية المعلومات من اكتشافها من عامة الناس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على النقيض من قضية </a:t>
            </a:r>
            <a:r>
              <a:rPr kumimoji="0" lang="en-US"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Pietrylo</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v Hillstone Restaurant Group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قام أحد الموظفين بإعداد صفحة شبكة مغلقة خاصة على موقع </a:t>
            </a:r>
            <a:r>
              <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Myspace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مع دعوة للانضمام فقط</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تم استخدام المجموعة بشكل أساسي للتعبير عن الإحباط تجاه صاحب العمل عندما حصل أحد المديرين على كلمة المرور للحساب، رفع منشئ المجموعة دعوى ضد المدير بتهمة انتهاك الخصوصية، وأبدت المحكمة انتهاك الخصوصية على </a:t>
            </a:r>
            <a:r>
              <a:rPr kumimoji="0" lang="ar-EG" sz="1800" b="0" i="0" u="none" strike="noStrike" kern="1200" cap="none" spc="0" normalizeH="0" baseline="0" noProof="0" dirty="0">
                <a:ln>
                  <a:noFill/>
                </a:ln>
                <a:solidFill>
                  <a:srgbClr val="FF0000"/>
                </a:solidFill>
                <a:effectLst/>
                <a:uLnTx/>
                <a:uFillTx/>
                <a:latin typeface="Alexandria" pitchFamily="2" charset="-78"/>
                <a:cs typeface="Alexandria" pitchFamily="2" charset="-78"/>
              </a:rPr>
              <a:t>أساس أن القصد من المجموعة أن تكون خاصة ومخفية عن الرأي العام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لأنها كانت عن طريق الدعوة فقط وكان </a:t>
            </a:r>
            <a:r>
              <a:rPr kumimoji="0" lang="ar-EG" sz="1800" b="0" i="0" u="none" strike="noStrike" kern="1200" cap="none" spc="0" normalizeH="0" baseline="0" noProof="0" dirty="0" err="1">
                <a:ln>
                  <a:noFill/>
                </a:ln>
                <a:solidFill>
                  <a:prstClr val="black"/>
                </a:solidFill>
                <a:effectLst/>
                <a:uLnTx/>
                <a:uFillTx/>
                <a:latin typeface="Alexandria" pitchFamily="2" charset="-78"/>
                <a:cs typeface="Alexandria" pitchFamily="2" charset="-78"/>
              </a:rPr>
              <a:t>لكلعضو</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اسم المستخدم وكلمة المرور الخاصة به.</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sng" strike="noStrike" kern="1200" cap="none" spc="0" normalizeH="0" baseline="0" noProof="0" dirty="0">
                <a:ln>
                  <a:noFill/>
                </a:ln>
                <a:solidFill>
                  <a:schemeClr val="tx1"/>
                </a:solidFill>
                <a:effectLst/>
                <a:uLnTx/>
                <a:uFillTx/>
                <a:latin typeface="Alexandria" pitchFamily="2" charset="-78"/>
                <a:cs typeface="Alexandria" pitchFamily="2" charset="-78"/>
              </a:rPr>
              <a:t>إذن لا تحرم المعلومة أو الصورة من حماية الخصوصية لمجرد نشرها عبر وسائل التواصل الاجتماعي ما لم يتضح من طريقة نشرها رغبة صاحبها في نشرها بطريقة علانية.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558612456"/>
      </p:ext>
    </p:extLst>
  </p:cSld>
  <p:clrMapOvr>
    <a:masterClrMapping/>
  </p:clrMapOvr>
  <mc:AlternateContent xmlns:mc="http://schemas.openxmlformats.org/markup-compatibility/2006" xmlns:p14="http://schemas.microsoft.com/office/powerpoint/2010/main">
    <mc:Choice Requires="p14">
      <p:transition spd="slow" p14:dur="2000" advTm="200743"/>
    </mc:Choice>
    <mc:Fallback xmlns="">
      <p:transition spd="slow" advTm="20074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pitchFamily="2" charset="-78"/>
                <a:cs typeface="Alexandria" pitchFamily="2" charset="-78"/>
              </a:rPr>
              <a:t>سادسا:</a:t>
            </a:r>
            <a:r>
              <a:rPr kumimoji="0" lang="ar-EG"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المراجع</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1754326"/>
          </a:xfrm>
          <a:prstGeom prst="rect">
            <a:avLst/>
          </a:prstGeom>
          <a:noFill/>
        </p:spPr>
        <p:txBody>
          <a:bodyPr wrap="square">
            <a:spAutoFit/>
          </a:bodyPr>
          <a:lstStyle/>
          <a:p>
            <a:pPr algn="just" rtl="1"/>
            <a:r>
              <a:rPr lang="fa-IR" dirty="0">
                <a:latin typeface="Alexandria" pitchFamily="2" charset="-78"/>
                <a:cs typeface="Alexandria" pitchFamily="2" charset="-78"/>
              </a:rPr>
              <a:t>•	عبد العزيز الدليمي أخلاقيات الإعلام وتشريعاته في القرن الحادي والعشرين، دار اليازوري العلمية للنشر والتوزيع، 2019 .</a:t>
            </a:r>
            <a:endParaRPr lang="ar-EG" dirty="0">
              <a:latin typeface="Alexandria" pitchFamily="2" charset="-78"/>
              <a:cs typeface="Alexandria" pitchFamily="2" charset="-78"/>
            </a:endParaRPr>
          </a:p>
          <a:p>
            <a:pPr algn="just" rtl="1"/>
            <a:endParaRPr lang="fa-IR" dirty="0">
              <a:latin typeface="Alexandria" pitchFamily="2" charset="-78"/>
              <a:cs typeface="Alexandria" pitchFamily="2" charset="-78"/>
            </a:endParaRPr>
          </a:p>
          <a:p>
            <a:pPr algn="just" rtl="1"/>
            <a:r>
              <a:rPr lang="fa-IR" dirty="0">
                <a:latin typeface="Alexandria" pitchFamily="2" charset="-78"/>
                <a:cs typeface="Alexandria" pitchFamily="2" charset="-78"/>
              </a:rPr>
              <a:t>•	نجيب عبده أحمد ، حرية الرأي و التعبير بين الإباحة و التجريم، وزارة العدل، 2014.</a:t>
            </a:r>
          </a:p>
          <a:p>
            <a:pPr algn="just" rtl="1"/>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18608"/>
    </mc:Choice>
    <mc:Fallback xmlns="">
      <p:transition advTm="1860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59822" y="-1718337"/>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pitchFamily="2" charset="-78"/>
                <a:cs typeface="Alexandria" pitchFamily="2" charset="-78"/>
              </a:rPr>
              <a:t>سابعا:</a:t>
            </a: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 الخاتمة</a:t>
            </a:r>
            <a:endPar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212301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ضمان الحق في حرية التعبير، ومداها للإعلامي.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الإلزام باحترام الحق في الخصوصية.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ثالثا: اتساع الأضرار المرتبطة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pitchFamily="2" charset="-78"/>
                <a:cs typeface="Alexandria" pitchFamily="2" charset="-78"/>
              </a:rPr>
              <a:t>رابعا: حل التضارب بين حقي التعبير عن الرأي و الحق في الخصوصية.</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38032"/>
    </mc:Choice>
    <mc:Fallback xmlns="">
      <p:transition advTm="23803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757C1E-89B6-450F-8A1E-3F9FA2F200F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4716231-C5A1-4BA0-8260-23E9EAA29B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9EB3F1E-8F8E-4B5F-A2D2-542C976186A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8273</TotalTime>
  <Words>4872</Words>
  <Application>Microsoft Office PowerPoint</Application>
  <PresentationFormat>Widescreen</PresentationFormat>
  <Paragraphs>227</Paragraphs>
  <Slides>46</Slides>
  <Notes>24</Notes>
  <HiddenSlides>0</HiddenSlides>
  <MMClips>46</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الخصوصية في العصر الرقمي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ما بين الحق في الخصوصية وحرية التعبير .. أي الحقين أولى بالحماية ؟ حقيقة الأمر أن هذين الحقين يُعبران عن تعارض شديد بين مصلحتين؛  الأولى مصلحة الفرد والمجتمع في ضمان حرية الرأي والتعبير دون المساس بجوهرها أو مصادرتها.  والثانية، مصلحة الفرد في حماية الجانب غير المُعلن من حياته الخاصة وعدم استغلاله في الإساءة إليه.  </vt:lpstr>
      <vt:lpstr>PowerPoint Presentation</vt:lpstr>
      <vt:lpstr>PowerPoint Presentation</vt:lpstr>
      <vt:lpstr> في أحدي البرامج قامت أحد المذيعات بعرض فيديو تم تصويره لفتاه تتعرض للتحرش في أحد الأماكن وقد أعلنت المذيعة عن شخصية هذه الفتاة – دون إذن منها-  وكذلك شخصية الجان. فهل يعد ذلك من قبيل حرية الرأي أم يعد انتهاكا لحق الفتاة في الخصوصية.   ولفض ذلك الاشتباك ووضع الحدود الفاصلة يتعين على الصحفي أو الإعلامي أثناء استغلاله مساحة الرأي خاصته في نشر معلومات حول الحياة الشخصية للأفراد أن يتأكد بشكل واضح من الإجابة على عدد من الأسئلة يستطيع من خلالها أن يُحدد إذا ما كانت عملية النشر تنطوي على انتهاك لخصوصية الأفراد أم ممارسة ديمقراطية لأحد أشكال حرية التعبير. هل تتعلق المادة (المعلومات أو الصور ..) المستهدف نشرها بالمصلحة العامة أو المجال العام؟ هل الضحية شخصية عامة؟ هل حدثت الواقعة في مكان عام؟ هل وافقت الضحية على النشر؟ هل كان من الضروري الكشف عن هوية الضحية؟ ما هو الدافع وراء نشر تلك المادة؟  هذه الأسئلة تُشكِّل في مجملها مجموعة المعايير التي يتعين على الصحفيين والإعلاميين أن يتقفوها في حال تناول الحياة الخاصة للأفراد، وتخطي هذه المعايير يُعتبر إساءة لاستعمال حرية التعبير، ومن ثم فإن التقييد وجبر الضرر يكون واجبًا لحماية حق الأفراد في حماية خصوصياتهم.    </vt:lpstr>
      <vt:lpstr> </vt:lpstr>
      <vt:lpstr> </vt:lpstr>
      <vt:lpstr>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86</cp:revision>
  <dcterms:created xsi:type="dcterms:W3CDTF">2023-04-29T09:08:00Z</dcterms:created>
  <dcterms:modified xsi:type="dcterms:W3CDTF">2025-02-21T17:40:55Z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