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03" r:id="rId3"/>
    <p:sldId id="480" r:id="rId4"/>
    <p:sldId id="258" r:id="rId5"/>
    <p:sldId id="259" r:id="rId6"/>
    <p:sldId id="274" r:id="rId7"/>
    <p:sldId id="293" r:id="rId8"/>
    <p:sldId id="292" r:id="rId9"/>
    <p:sldId id="291" r:id="rId10"/>
    <p:sldId id="290" r:id="rId11"/>
    <p:sldId id="289" r:id="rId12"/>
    <p:sldId id="276" r:id="rId13"/>
    <p:sldId id="287" r:id="rId14"/>
    <p:sldId id="288" r:id="rId15"/>
    <p:sldId id="286" r:id="rId16"/>
    <p:sldId id="285" r:id="rId17"/>
    <p:sldId id="284" r:id="rId18"/>
    <p:sldId id="283" r:id="rId19"/>
    <p:sldId id="282" r:id="rId20"/>
    <p:sldId id="281" r:id="rId21"/>
    <p:sldId id="280" r:id="rId22"/>
    <p:sldId id="279" r:id="rId23"/>
    <p:sldId id="278" r:id="rId24"/>
    <p:sldId id="277" r:id="rId25"/>
    <p:sldId id="275" r:id="rId26"/>
    <p:sldId id="273" r:id="rId27"/>
    <p:sldId id="272" r:id="rId28"/>
    <p:sldId id="270" r:id="rId29"/>
    <p:sldId id="269" r:id="rId30"/>
    <p:sldId id="268" r:id="rId31"/>
    <p:sldId id="267" r:id="rId32"/>
    <p:sldId id="266" r:id="rId33"/>
    <p:sldId id="265" r:id="rId34"/>
    <p:sldId id="26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9" d="100"/>
          <a:sy n="79" d="100"/>
        </p:scale>
        <p:origin x="48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7189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438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1.pn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16246"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Global  Project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Hamouda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626" y="133466"/>
            <a:ext cx="2954655" cy="1379622"/>
          </a:xfrm>
          <a:prstGeom prst="rect">
            <a:avLst/>
          </a:prstGeom>
        </p:spPr>
      </p:pic>
      <p:sp>
        <p:nvSpPr>
          <p:cNvPr id="2" name="Google Shape;140;p1">
            <a:extLst>
              <a:ext uri="{FF2B5EF4-FFF2-40B4-BE49-F238E27FC236}">
                <a16:creationId xmlns:a16="http://schemas.microsoft.com/office/drawing/2014/main" id="{7E9FB37A-D402-7CDD-4662-FEF4F16E96AD}"/>
              </a:ext>
            </a:extLst>
          </p:cNvPr>
          <p:cNvSpPr txBox="1"/>
          <p:nvPr/>
        </p:nvSpPr>
        <p:spPr>
          <a:xfrm>
            <a:off x="422628" y="2689258"/>
            <a:ext cx="5777715" cy="1877397"/>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effectLst/>
                <a:uLnTx/>
                <a:uFillTx/>
                <a:latin typeface="Calibri"/>
                <a:ea typeface="Calibri"/>
                <a:cs typeface="Calibri"/>
                <a:sym typeface="Calibri"/>
              </a:rPr>
              <a:t>Lecture 3</a:t>
            </a:r>
          </a:p>
          <a:p>
            <a:pPr lvl="0" algn="ctr">
              <a:buClr>
                <a:srgbClr val="000000"/>
              </a:buClr>
            </a:pPr>
            <a:endParaRPr lang="en-US" sz="2400" b="1" kern="0" dirty="0">
              <a:cs typeface="Arial"/>
              <a:sym typeface="Arial"/>
            </a:endParaRPr>
          </a:p>
          <a:p>
            <a:pPr lvl="0" algn="ctr">
              <a:buClr>
                <a:srgbClr val="000000"/>
              </a:buClr>
            </a:pPr>
            <a:r>
              <a:rPr lang="en-US" sz="2400" b="1" kern="0" dirty="0">
                <a:cs typeface="Arial"/>
                <a:sym typeface="Arial"/>
              </a:rPr>
              <a:t>Global Communication Strategy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effectLst/>
              <a:uLnTx/>
              <a:uFillTx/>
              <a:latin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5994" y="172620"/>
            <a:ext cx="10515600" cy="1325563"/>
          </a:xfrm>
        </p:spPr>
        <p:txBody>
          <a:bodyPr/>
          <a:lstStyle/>
          <a:p>
            <a:r>
              <a:rPr lang="en-US" dirty="0"/>
              <a:t>Global Communication Strategy</a:t>
            </a:r>
          </a:p>
        </p:txBody>
      </p:sp>
      <p:sp>
        <p:nvSpPr>
          <p:cNvPr id="3" name="Content Placeholder 2"/>
          <p:cNvSpPr>
            <a:spLocks noGrp="1"/>
          </p:cNvSpPr>
          <p:nvPr>
            <p:ph idx="1"/>
          </p:nvPr>
        </p:nvSpPr>
        <p:spPr>
          <a:xfrm>
            <a:off x="2435994" y="1715093"/>
            <a:ext cx="8999030" cy="4351338"/>
          </a:xfrm>
        </p:spPr>
        <p:txBody>
          <a:bodyPr/>
          <a:lstStyle/>
          <a:p>
            <a:pPr marL="0" indent="0" algn="just">
              <a:buNone/>
            </a:pPr>
            <a:r>
              <a:rPr lang="en-US" dirty="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p>
        </p:txBody>
      </p:sp>
    </p:spTree>
    <p:extLst>
      <p:ext uri="{BB962C8B-B14F-4D97-AF65-F5344CB8AC3E}">
        <p14:creationId xmlns:p14="http://schemas.microsoft.com/office/powerpoint/2010/main" val="3189331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6876" y="532780"/>
            <a:ext cx="10637228" cy="1463168"/>
          </a:xfrm>
        </p:spPr>
        <p:txBody>
          <a:bodyPr/>
          <a:lstStyle/>
          <a:p>
            <a:r>
              <a:rPr lang="en-US" dirty="0"/>
              <a:t>Global Communication Strategy</a:t>
            </a:r>
          </a:p>
        </p:txBody>
      </p:sp>
      <p:sp>
        <p:nvSpPr>
          <p:cNvPr id="3" name="Content Placeholder 2"/>
          <p:cNvSpPr>
            <a:spLocks noGrp="1"/>
          </p:cNvSpPr>
          <p:nvPr>
            <p:ph idx="1"/>
          </p:nvPr>
        </p:nvSpPr>
        <p:spPr>
          <a:xfrm>
            <a:off x="2356875" y="1785432"/>
            <a:ext cx="8887229" cy="4351338"/>
          </a:xfrm>
        </p:spPr>
        <p:txBody>
          <a:bodyPr/>
          <a:lstStyle/>
          <a:p>
            <a:pPr algn="just"/>
            <a:r>
              <a:rPr lang="en-US" dirty="0"/>
              <a:t>identifying the types of information to be communicated;</a:t>
            </a:r>
          </a:p>
          <a:p>
            <a:pPr algn="just"/>
            <a:r>
              <a:rPr lang="en-US" dirty="0"/>
              <a:t>gathering the communication requirements from key stakeholders;</a:t>
            </a:r>
          </a:p>
          <a:p>
            <a:pPr algn="just"/>
            <a:r>
              <a:rPr lang="en-US" dirty="0"/>
              <a:t>determining how the communication will effectively happen.</a:t>
            </a:r>
          </a:p>
        </p:txBody>
      </p:sp>
    </p:spTree>
    <p:extLst>
      <p:ext uri="{BB962C8B-B14F-4D97-AF65-F5344CB8AC3E}">
        <p14:creationId xmlns:p14="http://schemas.microsoft.com/office/powerpoint/2010/main" val="700002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1936" y="681037"/>
            <a:ext cx="7528128" cy="1325563"/>
          </a:xfrm>
        </p:spPr>
        <p:txBody>
          <a:bodyPr>
            <a:normAutofit/>
          </a:bodyPr>
          <a:lstStyle/>
          <a:p>
            <a:r>
              <a:rPr lang="en-US" sz="3600" dirty="0"/>
              <a:t>Defining the types of project information</a:t>
            </a:r>
          </a:p>
        </p:txBody>
      </p:sp>
      <p:sp>
        <p:nvSpPr>
          <p:cNvPr id="3" name="Content Placeholder 2"/>
          <p:cNvSpPr>
            <a:spLocks noGrp="1"/>
          </p:cNvSpPr>
          <p:nvPr>
            <p:ph idx="1"/>
          </p:nvPr>
        </p:nvSpPr>
        <p:spPr>
          <a:xfrm>
            <a:off x="1018651" y="2267752"/>
            <a:ext cx="10154697" cy="4351338"/>
          </a:xfrm>
        </p:spPr>
        <p:txBody>
          <a:bodyPr/>
          <a:lstStyle/>
          <a:p>
            <a:pPr marL="0" indent="0" algn="just">
              <a:buNone/>
            </a:pPr>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p>
        </p:txBody>
      </p:sp>
    </p:spTree>
    <p:extLst>
      <p:ext uri="{BB962C8B-B14F-4D97-AF65-F5344CB8AC3E}">
        <p14:creationId xmlns:p14="http://schemas.microsoft.com/office/powerpoint/2010/main" val="2695323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7675" y="659600"/>
            <a:ext cx="680239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49215" y="2096930"/>
            <a:ext cx="10003972" cy="4351338"/>
          </a:xfrm>
        </p:spPr>
        <p:txBody>
          <a:bodyPr/>
          <a:lstStyle/>
          <a:p>
            <a:pPr marL="0" indent="0" algn="just">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p:txBody>
      </p:sp>
    </p:spTree>
    <p:extLst>
      <p:ext uri="{BB962C8B-B14F-4D97-AF65-F5344CB8AC3E}">
        <p14:creationId xmlns:p14="http://schemas.microsoft.com/office/powerpoint/2010/main" val="510770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112" y="646479"/>
            <a:ext cx="7247823"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129602" y="2056737"/>
            <a:ext cx="10134600" cy="4351338"/>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p>
          <a:p>
            <a:pPr marL="0" indent="0">
              <a:buNone/>
            </a:pPr>
            <a:endParaRPr lang="en-US" dirty="0"/>
          </a:p>
        </p:txBody>
      </p:sp>
    </p:spTree>
    <p:extLst>
      <p:ext uri="{BB962C8B-B14F-4D97-AF65-F5344CB8AC3E}">
        <p14:creationId xmlns:p14="http://schemas.microsoft.com/office/powerpoint/2010/main" val="3385234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250"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209989" y="2117027"/>
            <a:ext cx="10044165" cy="4351338"/>
          </a:xfrm>
        </p:spPr>
        <p:txBody>
          <a:bodyPr/>
          <a:lstStyle/>
          <a:p>
            <a:pPr marL="0" indent="0" algn="just">
              <a:buNone/>
            </a:pPr>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p:txBody>
      </p:sp>
    </p:spTree>
    <p:extLst>
      <p:ext uri="{BB962C8B-B14F-4D97-AF65-F5344CB8AC3E}">
        <p14:creationId xmlns:p14="http://schemas.microsoft.com/office/powerpoint/2010/main" val="1002037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8098"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59264" y="2137124"/>
            <a:ext cx="10235083" cy="4351338"/>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organisations and locations.</a:t>
            </a:r>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p:txBody>
      </p:sp>
    </p:spTree>
    <p:extLst>
      <p:ext uri="{BB962C8B-B14F-4D97-AF65-F5344CB8AC3E}">
        <p14:creationId xmlns:p14="http://schemas.microsoft.com/office/powerpoint/2010/main" val="835209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582" y="718085"/>
            <a:ext cx="8803105" cy="1107540"/>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58296" y="2056737"/>
            <a:ext cx="10576727" cy="4351338"/>
          </a:xfrm>
        </p:spPr>
        <p:txBody>
          <a:bodyPr>
            <a:normAutofit/>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 to update the documents in the repository. This will avoid project team members located in different countries or working for different organisations using various document formats with inconsistent information structures.</a:t>
            </a:r>
          </a:p>
        </p:txBody>
      </p:sp>
    </p:spTree>
    <p:extLst>
      <p:ext uri="{BB962C8B-B14F-4D97-AF65-F5344CB8AC3E}">
        <p14:creationId xmlns:p14="http://schemas.microsoft.com/office/powerpoint/2010/main" val="409890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1555" y="681037"/>
            <a:ext cx="7749933"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737298" y="2167269"/>
            <a:ext cx="10717404" cy="4351338"/>
          </a:xfrm>
        </p:spPr>
        <p:txBody>
          <a:bodyPr/>
          <a:lstStyle/>
          <a:p>
            <a:pPr marL="0" indent="0" algn="just">
              <a:buNone/>
            </a:pPr>
            <a:r>
              <a:rPr lang="en-US" dirty="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p>
        </p:txBody>
      </p:sp>
    </p:spTree>
    <p:extLst>
      <p:ext uri="{BB962C8B-B14F-4D97-AF65-F5344CB8AC3E}">
        <p14:creationId xmlns:p14="http://schemas.microsoft.com/office/powerpoint/2010/main" val="4778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0115" y="681037"/>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87792" y="2157220"/>
            <a:ext cx="10416416" cy="4351338"/>
          </a:xfrm>
        </p:spPr>
        <p:txBody>
          <a:bodyPr/>
          <a:lstStyle/>
          <a:p>
            <a:pPr marL="0" indent="0">
              <a:buNone/>
            </a:pPr>
            <a:r>
              <a:rPr lang="en-US" dirty="0"/>
              <a:t>preparing the information, alone or together with other stakeholders;</a:t>
            </a:r>
          </a:p>
          <a:p>
            <a:pPr marL="0" indent="0">
              <a:buNone/>
            </a:pPr>
            <a:r>
              <a:rPr lang="en-US" dirty="0"/>
              <a:t>informing other stakeholders;</a:t>
            </a:r>
          </a:p>
          <a:p>
            <a:pPr marL="0" indent="0">
              <a:buNone/>
            </a:pPr>
            <a:r>
              <a:rPr lang="en-US" dirty="0"/>
              <a:t>receiving and </a:t>
            </a:r>
            <a:r>
              <a:rPr lang="en-US" dirty="0" err="1"/>
              <a:t>analysing</a:t>
            </a:r>
            <a:r>
              <a:rPr lang="en-US" dirty="0"/>
              <a:t> the information;</a:t>
            </a:r>
          </a:p>
          <a:p>
            <a:pPr marL="0" indent="0">
              <a:buNone/>
            </a:pPr>
            <a:r>
              <a:rPr lang="en-US" dirty="0"/>
              <a:t>reviewing or approving the information before distribution;</a:t>
            </a:r>
          </a:p>
          <a:p>
            <a:pPr marL="0" indent="0">
              <a:buNone/>
            </a:pPr>
            <a:r>
              <a:rPr lang="en-US" dirty="0"/>
              <a:t>archiving or deleting the information or documentation.</a:t>
            </a:r>
          </a:p>
        </p:txBody>
      </p:sp>
    </p:spTree>
    <p:extLst>
      <p:ext uri="{BB962C8B-B14F-4D97-AF65-F5344CB8AC3E}">
        <p14:creationId xmlns:p14="http://schemas.microsoft.com/office/powerpoint/2010/main" val="942066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3160" y="686673"/>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2"/>
          <a:stretch>
            <a:fillRect/>
          </a:stretch>
        </p:blipFill>
        <p:spPr>
          <a:xfrm>
            <a:off x="643095" y="1868992"/>
            <a:ext cx="11177084" cy="4777991"/>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7708" y="681037"/>
            <a:ext cx="7102821"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938682" y="2137124"/>
            <a:ext cx="10365713" cy="4351338"/>
          </a:xfrm>
        </p:spPr>
        <p:txBody>
          <a:bodyPr>
            <a:normAutofit/>
          </a:bodyPr>
          <a:lstStyle/>
          <a:p>
            <a:pPr marL="0" indent="0" algn="justLow">
              <a:buNone/>
            </a:pPr>
            <a:r>
              <a:rPr lang="en-US" dirty="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p>
        </p:txBody>
      </p:sp>
    </p:spTree>
    <p:extLst>
      <p:ext uri="{BB962C8B-B14F-4D97-AF65-F5344CB8AC3E}">
        <p14:creationId xmlns:p14="http://schemas.microsoft.com/office/powerpoint/2010/main" val="208202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422" y="681037"/>
            <a:ext cx="8764604"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98490" y="2006600"/>
            <a:ext cx="10426002" cy="4351338"/>
          </a:xfrm>
        </p:spPr>
        <p:txBody>
          <a:bodyPr/>
          <a:lstStyle/>
          <a:p>
            <a:pPr marL="0" indent="0" algn="just">
              <a:buNone/>
            </a:pPr>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081" y="681037"/>
            <a:ext cx="8677977"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58781" y="2157221"/>
            <a:ext cx="10486292" cy="4351338"/>
          </a:xfrm>
        </p:spPr>
        <p:txBody>
          <a:bodyPr/>
          <a:lstStyle/>
          <a:p>
            <a:pPr marL="0" indent="0" algn="just">
              <a:buNone/>
            </a:pPr>
            <a:r>
              <a:rPr lang="en-US" dirty="0"/>
              <a:t>In the third component of the global communications management plan, you will define the format of each communication, its frequency, and participants, by using all the information discussed in the previous lectures:</a:t>
            </a:r>
          </a:p>
          <a:p>
            <a:pPr marL="0" indent="0" algn="just">
              <a:buNone/>
            </a:pPr>
            <a:r>
              <a:rPr lang="en-US" dirty="0"/>
              <a:t>Its </a:t>
            </a:r>
          </a:p>
        </p:txBody>
      </p:sp>
    </p:spTree>
    <p:extLst>
      <p:ext uri="{BB962C8B-B14F-4D97-AF65-F5344CB8AC3E}">
        <p14:creationId xmlns:p14="http://schemas.microsoft.com/office/powerpoint/2010/main" val="1736066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6126" y="61940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2086882"/>
            <a:ext cx="10515600" cy="4351338"/>
          </a:xfrm>
        </p:spPr>
        <p:txBody>
          <a:bodyPr/>
          <a:lstStyle/>
          <a:p>
            <a:pPr marL="0" indent="0" algn="just">
              <a:buNone/>
            </a:pPr>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p:txBody>
      </p:sp>
    </p:spTree>
    <p:extLst>
      <p:ext uri="{BB962C8B-B14F-4D97-AF65-F5344CB8AC3E}">
        <p14:creationId xmlns:p14="http://schemas.microsoft.com/office/powerpoint/2010/main" val="3098145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620" y="681037"/>
            <a:ext cx="6198670"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925885" y="2096930"/>
            <a:ext cx="10298123" cy="4351338"/>
          </a:xfrm>
        </p:spPr>
        <p:txBody>
          <a:bodyPr>
            <a:normAutofit/>
          </a:bodyPr>
          <a:lstStyle/>
          <a:p>
            <a:pPr marL="0" indent="0" algn="just">
              <a:buNone/>
            </a:pPr>
            <a:r>
              <a:rPr lang="en-US" dirty="0">
                <a:solidFill>
                  <a:srgbClr val="FF0000"/>
                </a:solidFill>
              </a:rPr>
              <a:t>The project knowledge base – </a:t>
            </a:r>
            <a:r>
              <a:rPr lang="en-US" dirty="0"/>
              <a:t>use the standard established by your company for the project knowledge base. If there is no standard available, define one for your project, </a:t>
            </a:r>
          </a:p>
        </p:txBody>
      </p:sp>
    </p:spTree>
    <p:extLst>
      <p:ext uri="{BB962C8B-B14F-4D97-AF65-F5344CB8AC3E}">
        <p14:creationId xmlns:p14="http://schemas.microsoft.com/office/powerpoint/2010/main" val="1141061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841" y="681037"/>
            <a:ext cx="5909913"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838200" y="2141029"/>
            <a:ext cx="10515600" cy="4351338"/>
          </a:xfrm>
        </p:spPr>
        <p:txBody>
          <a:bodyPr/>
          <a:lstStyle/>
          <a:p>
            <a:pPr marL="0" indent="0" algn="just">
              <a:buNone/>
            </a:pPr>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en-US" dirty="0"/>
          </a:p>
        </p:txBody>
      </p:sp>
    </p:spTree>
    <p:extLst>
      <p:ext uri="{BB962C8B-B14F-4D97-AF65-F5344CB8AC3E}">
        <p14:creationId xmlns:p14="http://schemas.microsoft.com/office/powerpoint/2010/main" val="1138340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9877" y="68103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1009022" y="2167269"/>
            <a:ext cx="10194890" cy="4351338"/>
          </a:xfrm>
        </p:spPr>
        <p:txBody>
          <a:bodyPr/>
          <a:lstStyle/>
          <a:p>
            <a:pPr marL="0" indent="0" algn="just">
              <a:buNone/>
            </a:pPr>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p:txBody>
      </p:sp>
    </p:spTree>
    <p:extLst>
      <p:ext uri="{BB962C8B-B14F-4D97-AF65-F5344CB8AC3E}">
        <p14:creationId xmlns:p14="http://schemas.microsoft.com/office/powerpoint/2010/main" val="3822105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1129" y="553173"/>
            <a:ext cx="8726103"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18587" y="2066785"/>
            <a:ext cx="10515600" cy="4351338"/>
          </a:xfrm>
        </p:spPr>
        <p:txBody>
          <a:bodyPr/>
          <a:lstStyle/>
          <a:p>
            <a:pPr marL="0" indent="0" algn="just">
              <a:buNone/>
            </a:pPr>
            <a:r>
              <a:rPr lang="en-US" dirty="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1425"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38265" y="2106978"/>
            <a:ext cx="10315470" cy="4351338"/>
          </a:xfrm>
        </p:spPr>
        <p:txBody>
          <a:bodyPr/>
          <a:lstStyle/>
          <a:p>
            <a:pPr marL="0" indent="0" algn="just">
              <a:buNone/>
            </a:pPr>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None/>
            </a:pPr>
            <a:endParaRPr lang="en-US" dirty="0"/>
          </a:p>
        </p:txBody>
      </p:sp>
    </p:spTree>
    <p:extLst>
      <p:ext uri="{BB962C8B-B14F-4D97-AF65-F5344CB8AC3E}">
        <p14:creationId xmlns:p14="http://schemas.microsoft.com/office/powerpoint/2010/main" val="2437365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122" y="19187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68828" y="2177317"/>
            <a:ext cx="10184841" cy="4351338"/>
          </a:xfrm>
        </p:spPr>
        <p:txBody>
          <a:bodyPr/>
          <a:lstStyle/>
          <a:p>
            <a:pPr marL="0" indent="0" algn="just">
              <a:buNone/>
            </a:pPr>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p:txBody>
      </p:sp>
    </p:spTree>
    <p:extLst>
      <p:ext uri="{BB962C8B-B14F-4D97-AF65-F5344CB8AC3E}">
        <p14:creationId xmlns:p14="http://schemas.microsoft.com/office/powerpoint/2010/main" val="1512445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269"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58296" y="2006600"/>
            <a:ext cx="10164746" cy="4351338"/>
          </a:xfrm>
        </p:spPr>
        <p:txBody>
          <a:bodyPr/>
          <a:lstStyle/>
          <a:p>
            <a:pPr marL="0" indent="0" algn="just">
              <a:buNone/>
            </a:pPr>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pPr marL="0" indent="0" algn="just">
              <a:buNone/>
            </a:pPr>
            <a:endParaRPr lang="en-US" dirty="0"/>
          </a:p>
        </p:txBody>
      </p:sp>
    </p:spTree>
    <p:extLst>
      <p:ext uri="{BB962C8B-B14F-4D97-AF65-F5344CB8AC3E}">
        <p14:creationId xmlns:p14="http://schemas.microsoft.com/office/powerpoint/2010/main" val="3436626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436" y="619407"/>
            <a:ext cx="10515600" cy="1325563"/>
          </a:xfrm>
        </p:spPr>
        <p:txBody>
          <a:bodyPr/>
          <a:lstStyle/>
          <a:p>
            <a:r>
              <a:rPr lang="en-US" dirty="0"/>
              <a:t>REAL-LIFE EXPERIENCE</a:t>
            </a:r>
          </a:p>
        </p:txBody>
      </p:sp>
      <p:sp>
        <p:nvSpPr>
          <p:cNvPr id="3" name="Content Placeholder 2"/>
          <p:cNvSpPr>
            <a:spLocks noGrp="1"/>
          </p:cNvSpPr>
          <p:nvPr>
            <p:ph idx="1"/>
          </p:nvPr>
        </p:nvSpPr>
        <p:spPr>
          <a:xfrm>
            <a:off x="888442" y="2137124"/>
            <a:ext cx="10275277" cy="4351338"/>
          </a:xfrm>
        </p:spPr>
        <p:txBody>
          <a:bodyPr/>
          <a:lstStyle/>
          <a:p>
            <a:pPr marL="0" indent="0" algn="just">
              <a:buNone/>
            </a:pPr>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p:txBody>
      </p:sp>
    </p:spTree>
    <p:extLst>
      <p:ext uri="{BB962C8B-B14F-4D97-AF65-F5344CB8AC3E}">
        <p14:creationId xmlns:p14="http://schemas.microsoft.com/office/powerpoint/2010/main" val="3400780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576" y="681037"/>
            <a:ext cx="10515600" cy="1325563"/>
          </a:xfrm>
        </p:spPr>
        <p:txBody>
          <a:bodyPr/>
          <a:lstStyle/>
          <a:p>
            <a:r>
              <a:rPr lang="en-US" dirty="0"/>
              <a:t>REAL-LIFE EXPERIENCE</a:t>
            </a:r>
          </a:p>
        </p:txBody>
      </p:sp>
      <p:sp>
        <p:nvSpPr>
          <p:cNvPr id="3" name="Content Placeholder 2"/>
          <p:cNvSpPr>
            <a:spLocks noGrp="1"/>
          </p:cNvSpPr>
          <p:nvPr>
            <p:ph idx="1"/>
          </p:nvPr>
        </p:nvSpPr>
        <p:spPr>
          <a:xfrm>
            <a:off x="848247" y="2177318"/>
            <a:ext cx="10225035" cy="4351338"/>
          </a:xfrm>
        </p:spPr>
        <p:txBody>
          <a:bodyPr/>
          <a:lstStyle/>
          <a:p>
            <a:pPr marL="0" indent="0" algn="just">
              <a:buNone/>
            </a:pPr>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None/>
            </a:pPr>
            <a:endParaRPr lang="en-US" dirty="0"/>
          </a:p>
        </p:txBody>
      </p:sp>
    </p:spTree>
    <p:extLst>
      <p:ext uri="{BB962C8B-B14F-4D97-AF65-F5344CB8AC3E}">
        <p14:creationId xmlns:p14="http://schemas.microsoft.com/office/powerpoint/2010/main" val="321901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859" y="681037"/>
            <a:ext cx="10515600" cy="1325563"/>
          </a:xfrm>
        </p:spPr>
        <p:txBody>
          <a:bodyPr/>
          <a:lstStyle/>
          <a:p>
            <a:r>
              <a:rPr lang="en-US" dirty="0"/>
              <a:t>REAL-LIFE EXPERIENCE</a:t>
            </a:r>
          </a:p>
        </p:txBody>
      </p:sp>
      <p:sp>
        <p:nvSpPr>
          <p:cNvPr id="3" name="Content Placeholder 2"/>
          <p:cNvSpPr>
            <a:spLocks noGrp="1"/>
          </p:cNvSpPr>
          <p:nvPr>
            <p:ph idx="1"/>
          </p:nvPr>
        </p:nvSpPr>
        <p:spPr>
          <a:xfrm>
            <a:off x="777910" y="2177317"/>
            <a:ext cx="10355664" cy="4351338"/>
          </a:xfrm>
        </p:spPr>
        <p:txBody>
          <a:bodyPr/>
          <a:lstStyle/>
          <a:p>
            <a:pPr algn="just"/>
            <a:r>
              <a:rPr lang="en-US" dirty="0"/>
              <a:t>Deliverables were completed on time, but the other parties only received the information afterwards, with impact to their own activities and to the availability of resources.</a:t>
            </a:r>
          </a:p>
        </p:txBody>
      </p:sp>
    </p:spTree>
    <p:extLst>
      <p:ext uri="{BB962C8B-B14F-4D97-AF65-F5344CB8AC3E}">
        <p14:creationId xmlns:p14="http://schemas.microsoft.com/office/powerpoint/2010/main" val="232930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372"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52899" cy="4351338"/>
          </a:xfrm>
        </p:spPr>
        <p:txBody>
          <a:bodyPr/>
          <a:lstStyle/>
          <a:p>
            <a:pPr algn="just"/>
            <a:r>
              <a:rPr lang="en-US" dirty="0"/>
              <a:t>Some deliverables were not completed on time, and the other parties were not informed of the main causes, the impacts on schedule and costs and the new estimated dates.</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85625"/>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91400"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pPr marL="0" indent="0" algn="just">
              <a:buNone/>
            </a:pPr>
            <a:endParaRPr lang="en-US" dirty="0"/>
          </a:p>
        </p:txBody>
      </p:sp>
    </p:spTree>
    <p:extLst>
      <p:ext uri="{BB962C8B-B14F-4D97-AF65-F5344CB8AC3E}">
        <p14:creationId xmlns:p14="http://schemas.microsoft.com/office/powerpoint/2010/main" val="1451128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2935" y="681037"/>
            <a:ext cx="10515600" cy="1325563"/>
          </a:xfrm>
        </p:spPr>
        <p:txBody>
          <a:bodyPr/>
          <a:lstStyle/>
          <a:p>
            <a:r>
              <a:rPr lang="en-US" dirty="0"/>
              <a:t>REAL-LIFE EXPERIENCE</a:t>
            </a:r>
          </a:p>
        </p:txBody>
      </p:sp>
      <p:sp>
        <p:nvSpPr>
          <p:cNvPr id="3" name="Content Placeholder 2"/>
          <p:cNvSpPr>
            <a:spLocks noGrp="1"/>
          </p:cNvSpPr>
          <p:nvPr>
            <p:ph idx="1"/>
          </p:nvPr>
        </p:nvSpPr>
        <p:spPr>
          <a:xfrm>
            <a:off x="908539" y="2197414"/>
            <a:ext cx="10194890" cy="4351338"/>
          </a:xfrm>
        </p:spPr>
        <p:txBody>
          <a:bodyPr/>
          <a:lstStyle/>
          <a:p>
            <a:pPr marL="0" indent="0" algn="justLow">
              <a:buNone/>
            </a:pPr>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p:txBody>
      </p:sp>
    </p:spTree>
    <p:extLst>
      <p:ext uri="{BB962C8B-B14F-4D97-AF65-F5344CB8AC3E}">
        <p14:creationId xmlns:p14="http://schemas.microsoft.com/office/powerpoint/2010/main" val="2984950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0436" y="681037"/>
            <a:ext cx="10515600" cy="1325563"/>
          </a:xfrm>
        </p:spPr>
        <p:txBody>
          <a:bodyPr/>
          <a:lstStyle/>
          <a:p>
            <a:r>
              <a:rPr lang="en-US" dirty="0"/>
              <a:t>REAL-LIFE EXPERIENCE</a:t>
            </a:r>
          </a:p>
        </p:txBody>
      </p:sp>
      <p:sp>
        <p:nvSpPr>
          <p:cNvPr id="3" name="Content Placeholder 2"/>
          <p:cNvSpPr>
            <a:spLocks noGrp="1"/>
          </p:cNvSpPr>
          <p:nvPr>
            <p:ph idx="1"/>
          </p:nvPr>
        </p:nvSpPr>
        <p:spPr>
          <a:xfrm>
            <a:off x="898489" y="2157221"/>
            <a:ext cx="10214987" cy="4351338"/>
          </a:xfrm>
        </p:spPr>
        <p:txBody>
          <a:bodyPr/>
          <a:lstStyle/>
          <a:p>
            <a:pPr marL="0" indent="0" algn="just">
              <a:buNone/>
            </a:pPr>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p:txBody>
      </p:sp>
    </p:spTree>
    <p:extLst>
      <p:ext uri="{BB962C8B-B14F-4D97-AF65-F5344CB8AC3E}">
        <p14:creationId xmlns:p14="http://schemas.microsoft.com/office/powerpoint/2010/main" val="18985275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9" y="652161"/>
            <a:ext cx="10515600" cy="1325563"/>
          </a:xfrm>
        </p:spPr>
        <p:txBody>
          <a:bodyPr/>
          <a:lstStyle/>
          <a:p>
            <a:r>
              <a:rPr lang="en-US" dirty="0"/>
              <a:t>REAL-LIFE EXPERIENCE</a:t>
            </a:r>
          </a:p>
        </p:txBody>
      </p:sp>
      <p:sp>
        <p:nvSpPr>
          <p:cNvPr id="3" name="Content Placeholder 2"/>
          <p:cNvSpPr>
            <a:spLocks noGrp="1"/>
          </p:cNvSpPr>
          <p:nvPr>
            <p:ph idx="1"/>
          </p:nvPr>
        </p:nvSpPr>
        <p:spPr>
          <a:xfrm>
            <a:off x="908537" y="2135855"/>
            <a:ext cx="10024069" cy="4351338"/>
          </a:xfrm>
        </p:spPr>
        <p:txBody>
          <a:bodyPr/>
          <a:lstStyle/>
          <a:p>
            <a:pPr marL="0" indent="0" algn="just">
              <a:buNone/>
            </a:pPr>
            <a:r>
              <a:rPr lang="en-US" dirty="0"/>
              <a:t>The time required to collect information, process the data, build the project knowledge and attend meetings must be built into the project plan and included in the resource estimates.</a:t>
            </a:r>
          </a:p>
          <a:p>
            <a:pPr marL="0" indent="0" algn="just">
              <a:buNone/>
            </a:pPr>
            <a:endParaRPr lang="en-US" dirty="0"/>
          </a:p>
        </p:txBody>
      </p:sp>
    </p:spTree>
    <p:extLst>
      <p:ext uri="{BB962C8B-B14F-4D97-AF65-F5344CB8AC3E}">
        <p14:creationId xmlns:p14="http://schemas.microsoft.com/office/powerpoint/2010/main" val="645842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8973" y="2066785"/>
            <a:ext cx="971257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1028</TotalTime>
  <Words>1570</Words>
  <Application>Microsoft Office PowerPoint</Application>
  <PresentationFormat>Widescreen</PresentationFormat>
  <Paragraphs>83</Paragraphs>
  <Slides>33</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Alexandria</vt:lpstr>
      <vt:lpstr>Arial</vt:lpstr>
      <vt:lpstr>Calibri</vt:lpstr>
      <vt:lpstr>Calibri Light</vt:lpstr>
      <vt:lpstr>Office Theme</vt:lpstr>
      <vt:lpstr>1_Office Theme</vt:lpstr>
      <vt:lpstr>PowerPoint Presentation</vt:lpstr>
      <vt:lpstr>PowerPoint Presentation</vt:lpstr>
      <vt:lpstr>Global Communication Strategy</vt:lpstr>
      <vt:lpstr>Global Communication Strategy</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Identifying the stakeholders’ requirements</vt:lpstr>
      <vt:lpstr>Identifying the stakeholders’ requirements</vt:lpstr>
      <vt:lpstr>Identifying the stakeholders’ requirements</vt:lpstr>
      <vt:lpstr>Identifying the stakeholders’ requirements</vt:lpstr>
      <vt:lpstr>Identifying the stakeholders’ requirements</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REAL-LIFE EXPERIENCE</vt:lpstr>
      <vt:lpstr>REAL-LIFE EXPERIENCE</vt:lpstr>
      <vt:lpstr>REAL-LIFE EXPERIENCE</vt:lpstr>
      <vt:lpstr>REAL-LIFE EXPERIENCE</vt:lpstr>
      <vt:lpstr>REAL-LIFE EXPERIENCE</vt:lpstr>
      <vt:lpstr>REAL-LIFE EXPERIENCE</vt:lpstr>
      <vt:lpstr>REAL-LIFE EXPERIENCE</vt:lpstr>
      <vt:lpstr>REAL-LIFE EXPERIENCE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72</cp:revision>
  <dcterms:created xsi:type="dcterms:W3CDTF">2020-10-15T07:04:09Z</dcterms:created>
  <dcterms:modified xsi:type="dcterms:W3CDTF">2024-02-14T08:30:53Z</dcterms:modified>
</cp:coreProperties>
</file>