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594" r:id="rId7"/>
    <p:sldId id="595" r:id="rId8"/>
    <p:sldId id="596" r:id="rId9"/>
    <p:sldId id="565" r:id="rId10"/>
    <p:sldId id="497" r:id="rId11"/>
    <p:sldId id="580" r:id="rId12"/>
    <p:sldId id="642" r:id="rId13"/>
    <p:sldId id="502" r:id="rId14"/>
    <p:sldId id="621" r:id="rId15"/>
    <p:sldId id="499" r:id="rId16"/>
    <p:sldId id="559" r:id="rId17"/>
    <p:sldId id="591" r:id="rId18"/>
    <p:sldId id="622" r:id="rId19"/>
    <p:sldId id="623" r:id="rId20"/>
    <p:sldId id="624" r:id="rId21"/>
    <p:sldId id="625" r:id="rId22"/>
    <p:sldId id="626" r:id="rId23"/>
    <p:sldId id="627" r:id="rId24"/>
    <p:sldId id="629" r:id="rId25"/>
    <p:sldId id="630" r:id="rId26"/>
    <p:sldId id="631" r:id="rId27"/>
    <p:sldId id="641" r:id="rId28"/>
    <p:sldId id="633" r:id="rId29"/>
    <p:sldId id="598" r:id="rId30"/>
    <p:sldId id="599" r:id="rId31"/>
    <p:sldId id="634" r:id="rId32"/>
    <p:sldId id="601" r:id="rId33"/>
    <p:sldId id="635" r:id="rId34"/>
    <p:sldId id="604" r:id="rId35"/>
    <p:sldId id="636" r:id="rId36"/>
    <p:sldId id="606" r:id="rId37"/>
    <p:sldId id="637" r:id="rId38"/>
    <p:sldId id="609" r:id="rId39"/>
    <p:sldId id="638" r:id="rId40"/>
    <p:sldId id="639" r:id="rId41"/>
    <p:sldId id="640" r:id="rId42"/>
    <p:sldId id="584"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94"/>
            <p14:sldId id="595"/>
            <p14:sldId id="596"/>
            <p14:sldId id="565"/>
            <p14:sldId id="497"/>
            <p14:sldId id="580"/>
            <p14:sldId id="642"/>
            <p14:sldId id="502"/>
            <p14:sldId id="621"/>
            <p14:sldId id="499"/>
            <p14:sldId id="559"/>
            <p14:sldId id="591"/>
            <p14:sldId id="622"/>
            <p14:sldId id="623"/>
            <p14:sldId id="624"/>
            <p14:sldId id="625"/>
            <p14:sldId id="626"/>
            <p14:sldId id="627"/>
            <p14:sldId id="629"/>
            <p14:sldId id="630"/>
            <p14:sldId id="631"/>
            <p14:sldId id="641"/>
            <p14:sldId id="633"/>
            <p14:sldId id="598"/>
            <p14:sldId id="599"/>
            <p14:sldId id="634"/>
            <p14:sldId id="601"/>
            <p14:sldId id="635"/>
            <p14:sldId id="604"/>
            <p14:sldId id="636"/>
            <p14:sldId id="606"/>
            <p14:sldId id="637"/>
            <p14:sldId id="609"/>
            <p14:sldId id="638"/>
            <p14:sldId id="639"/>
            <p14:sldId id="640"/>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9" autoAdjust="0"/>
    <p:restoredTop sz="93738" autoAdjust="0"/>
  </p:normalViewPr>
  <p:slideViewPr>
    <p:cSldViewPr snapToGrid="0">
      <p:cViewPr varScale="1">
        <p:scale>
          <a:sx n="65" d="100"/>
          <a:sy n="65" d="100"/>
        </p:scale>
        <p:origin x="84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www.almasryalyoum.com/news/details/3193906"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hyperlink" Target="https://www.masrawy.com/crossmedia/waba2/"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hyperlink" Target="https://datajournalism.com/read/longreads/coronavirus-coverage-giving-a-voice-to-the-marginalised-and-vulnerable-with-data-on-your-side"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2367" y="1788100"/>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56646" y="5604936"/>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193587" y="3588796"/>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422426" y="2846715"/>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الثانية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53739" y="4273374"/>
            <a:ext cx="4464935" cy="11908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tx1"/>
                </a:solidFill>
                <a:latin typeface="Simplified Arabic" panose="02020603050405020304" pitchFamily="18" charset="-78"/>
                <a:cs typeface="Simplified Arabic" panose="02020603050405020304" pitchFamily="18" charset="-78"/>
              </a:rPr>
              <a:t>أهمية صحافة البيانات في عصر تدفق البيانات</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0036" y="1826252"/>
            <a:ext cx="7898159" cy="4283224"/>
          </a:xfrm>
          <a:prstGeom prst="rect">
            <a:avLst/>
          </a:prstGeom>
          <a:noFill/>
        </p:spPr>
        <p:txBody>
          <a:bodyPr wrap="square" rtlCol="0">
            <a:spAutoFit/>
          </a:bodyPr>
          <a:lstStyle/>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أولًا: أهمية صحافة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ثانيًا: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أهداف صحافة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‏ثالثًا: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سمات صحافة البيانات وخصائصها.</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رابعًا :</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مميزات صحافة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خامسًا: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متطلبات صحافة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سادسًا: مواصفات صحفي البيانات.</a:t>
            </a:r>
            <a:endParaRPr lang="en-US" sz="4000" b="1">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67224"/>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500047" y="1520864"/>
            <a:ext cx="6098458" cy="4145750"/>
          </a:xfrm>
          <a:prstGeom prst="rect">
            <a:avLst/>
          </a:prstGeom>
          <a:noFill/>
        </p:spPr>
        <p:txBody>
          <a:bodyPr wrap="square">
            <a:spAutoFit/>
          </a:bodyPr>
          <a:lstStyle/>
          <a:p>
            <a:pPr algn="just" rtl="1">
              <a:lnSpc>
                <a:spcPct val="110000"/>
              </a:lnSpc>
              <a:spcBef>
                <a:spcPts val="110"/>
              </a:spcBef>
              <a:spcAft>
                <a:spcPts val="110"/>
              </a:spcAft>
            </a:pPr>
            <a:r>
              <a:rPr lang="ar-EG" sz="2400" b="1">
                <a:effectLst/>
                <a:ea typeface="Calibri" panose="020F0502020204030204" pitchFamily="34" charset="0"/>
                <a:cs typeface="Simplified Arabic" panose="02020603050405020304" pitchFamily="18" charset="-78"/>
              </a:rPr>
              <a:t>اكتسبت صحافة البيانات أهمية كبيرة في عصر تدفق المعلومات حيث أوجد الإنترنت و التطور التكنولوجي خيارات واسعة لإنتاج المحتوى وتسهيل إيصال المعلومات إلى الجمهور، عن طريق صناعة قصص صحفية تعتمد على الكم والكيف لإيصال أفكار محددة مبنية على حقائق ووقائع، ‏ففي عصر ندرة البيانات والمعلومات كانت المهمة الأولى للصحافة والصحفيين هى التقصي والبحث عن المعلومات وجمعها؛ </a:t>
            </a:r>
            <a:r>
              <a:rPr lang="ar-EG" sz="2400" b="1" u="sng">
                <a:effectLst/>
                <a:ea typeface="Calibri" panose="020F0502020204030204" pitchFamily="34" charset="0"/>
                <a:cs typeface="Simplified Arabic" panose="02020603050405020304" pitchFamily="18" charset="-78"/>
              </a:rPr>
              <a:t>‏ولكن مع التطور الكبير الذي نعايشه في عصر الانفتاح الرقمي أصبحت معالجة هذه البيانات هى الهدف، نظرًا لأن العالم من حولنا ينتج كميات مهولة من البيانات</a:t>
            </a:r>
            <a:r>
              <a:rPr lang="ar-EG" sz="2400" b="1" u="sng">
                <a:ea typeface="Calibri" panose="020F0502020204030204" pitchFamily="34" charset="0"/>
                <a:cs typeface="Simplified Arabic" panose="02020603050405020304" pitchFamily="18" charset="-78"/>
              </a:rPr>
              <a:t>.</a:t>
            </a:r>
            <a:endParaRPr lang="en-US" sz="2400" b="1" u="sng">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Content Placeholder 10">
            <a:extLst>
              <a:ext uri="{FF2B5EF4-FFF2-40B4-BE49-F238E27FC236}">
                <a16:creationId xmlns:a16="http://schemas.microsoft.com/office/drawing/2014/main" id="{C94FB705-422C-6372-A4AA-AC6D33CAE45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0217" y="1520864"/>
            <a:ext cx="5181600" cy="4997923"/>
          </a:xfrm>
        </p:spPr>
      </p:pic>
    </p:spTree>
    <p:extLst>
      <p:ext uri="{BB962C8B-B14F-4D97-AF65-F5344CB8AC3E}">
        <p14:creationId xmlns:p14="http://schemas.microsoft.com/office/powerpoint/2010/main" val="62832290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074438"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498911" y="1463653"/>
            <a:ext cx="6098458" cy="3815468"/>
          </a:xfrm>
          <a:prstGeom prst="rect">
            <a:avLst/>
          </a:prstGeom>
          <a:noFill/>
        </p:spPr>
        <p:txBody>
          <a:bodyPr wrap="square">
            <a:spAutoFit/>
          </a:bodyPr>
          <a:lstStyle/>
          <a:p>
            <a:pPr algn="just" rtl="1">
              <a:lnSpc>
                <a:spcPct val="107000"/>
              </a:lnSpc>
              <a:spcAft>
                <a:spcPts val="800"/>
              </a:spcAft>
            </a:pP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ولكن هذه البيانات بشكلها الأولي ليس لها معنى، وهنا يأتي دور الصحافة لتصنع لها معنى من خلال التعامل مع حجم البيانات الضخمة التي تركتها التطورات الاقتصادية في أكثر من مجال وتحليلها وربطها وصياغتها داخل قوالب صحفية، ويمكن الحديث عن أهمية صحافة البيانات بصفة عامة، وبالنسبة للقارئ و المؤسسات الصحفية فيما يلي:</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500" b="1">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Content Placeholder 10" descr="A diagram of data cleansing&#10;&#10;Description automatically generated">
            <a:extLst>
              <a:ext uri="{FF2B5EF4-FFF2-40B4-BE49-F238E27FC236}">
                <a16:creationId xmlns:a16="http://schemas.microsoft.com/office/drawing/2014/main" id="{E7B3A9C8-C94F-5656-C6D5-B97B4F9C8E4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0217" y="1520865"/>
            <a:ext cx="5181600" cy="4594465"/>
          </a:xfrm>
        </p:spPr>
      </p:pic>
    </p:spTree>
    <p:extLst>
      <p:ext uri="{BB962C8B-B14F-4D97-AF65-F5344CB8AC3E}">
        <p14:creationId xmlns:p14="http://schemas.microsoft.com/office/powerpoint/2010/main" val="107486507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CE3335D5-C9B4-FC21-95BF-10468EEE9702}"/>
              </a:ext>
            </a:extLst>
          </p:cNvPr>
          <p:cNvSpPr txBox="1"/>
          <p:nvPr/>
        </p:nvSpPr>
        <p:spPr>
          <a:xfrm>
            <a:off x="5219736" y="1382443"/>
            <a:ext cx="6270539" cy="5610767"/>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 أهمية صحافة البيانات بصفة عامة:</a:t>
            </a:r>
          </a:p>
          <a:p>
            <a:pPr algn="just" rtl="1">
              <a:lnSpc>
                <a:spcPct val="110000"/>
              </a:lnSpc>
              <a:spcBef>
                <a:spcPts val="110"/>
              </a:spcBef>
              <a:spcAft>
                <a:spcPts val="110"/>
              </a:spcAft>
            </a:pPr>
            <a:r>
              <a:rPr lang="en-US" sz="2800" b="1">
                <a:solidFill>
                  <a:srgbClr val="002060"/>
                </a:solidFill>
                <a:latin typeface="Calibri" panose="020F0502020204030204" pitchFamily="34" charset="0"/>
                <a:ea typeface="Calibri" panose="020F0502020204030204" pitchFamily="34" charset="0"/>
                <a:cs typeface="Simplified Arabic" panose="02020603050405020304" pitchFamily="18" charset="-78"/>
              </a:rPr>
              <a:t> </a:t>
            </a:r>
            <a:r>
              <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معالجة البيانات لاستخلاص تقارير صحفية جذابة</a:t>
            </a:r>
            <a:r>
              <a:rPr lang="ar-EG" sz="2800" b="1">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تساعد صحافة البيانات على سرد تقارير صحفية أكثر ثراءً؛ فلم تعد مهمة الصحفي قاصرة على جمع المعلومات وصياغة تقرير خبري، بل أصبح يتعين عليه أن يقوم بمعالجة البيانات وتحليلها مستفيدًا من التكنولوجيا الرقمية لسرد قصة صحفية متميزة.</a:t>
            </a:r>
          </a:p>
          <a:p>
            <a:pPr algn="just" rtl="1">
              <a:lnSpc>
                <a:spcPct val="110000"/>
              </a:lnSpc>
              <a:spcBef>
                <a:spcPts val="110"/>
              </a:spcBef>
              <a:spcAft>
                <a:spcPts val="110"/>
              </a:spcAft>
            </a:pPr>
            <a:r>
              <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ربط القارئ بالبيانات على المستوى الشخصي: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تعمل صحافة البيانات على إقامة علاقة صلة بين التقرير الصحفي والقارئ من خلال إخراجها بأسلوب تفاعلي.</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Content Placeholder 4">
            <a:extLst>
              <a:ext uri="{FF2B5EF4-FFF2-40B4-BE49-F238E27FC236}">
                <a16:creationId xmlns:a16="http://schemas.microsoft.com/office/drawing/2014/main" id="{FE0784BE-8DD0-96AE-FC7B-52B5D52C4CD2}"/>
              </a:ext>
            </a:extLst>
          </p:cNvPr>
          <p:cNvSpPr>
            <a:spLocks noGrp="1"/>
          </p:cNvSpPr>
          <p:nvPr>
            <p:ph sz="half" idx="1"/>
          </p:nvPr>
        </p:nvSpPr>
        <p:spPr>
          <a:xfrm>
            <a:off x="178292" y="1625570"/>
            <a:ext cx="5181600" cy="4351338"/>
          </a:xfrm>
        </p:spPr>
        <p:txBody>
          <a:bodyPr/>
          <a:lstStyle/>
          <a:p>
            <a:pPr algn="just" rtl="1"/>
            <a:r>
              <a:rPr lang="ar-EG" b="1">
                <a:latin typeface="Simplified Arabic" panose="02020603050405020304" pitchFamily="18" charset="-78"/>
                <a:cs typeface="Simplified Arabic" panose="02020603050405020304" pitchFamily="18" charset="-78"/>
              </a:rPr>
              <a:t>يمكنكم الاطلاع على تقرير مدفوع بالبيانات حول تاريخ سجل أبطال كأس الأمم الأوروبية على موقع المصري اليوم من خلال الرابط التالي </a:t>
            </a:r>
            <a:r>
              <a:rPr lang="en-US" b="1">
                <a:latin typeface="Simplified Arabic" panose="02020603050405020304" pitchFamily="18" charset="-78"/>
                <a:cs typeface="Simplified Arabic" panose="02020603050405020304" pitchFamily="18" charset="-78"/>
              </a:rPr>
              <a:t>:</a:t>
            </a:r>
            <a:endParaRPr lang="ar-EG" b="1">
              <a:latin typeface="Simplified Arabic" panose="02020603050405020304" pitchFamily="18" charset="-78"/>
              <a:cs typeface="Simplified Arabic" panose="02020603050405020304" pitchFamily="18" charset="-78"/>
            </a:endParaRPr>
          </a:p>
          <a:p>
            <a:pPr marL="0" indent="0" rtl="1">
              <a:buNone/>
            </a:pPr>
            <a:r>
              <a:rPr lang="en-US" b="1">
                <a:latin typeface="Simplified Arabic" panose="02020603050405020304" pitchFamily="18" charset="-78"/>
                <a:cs typeface="Simplified Arabic" panose="02020603050405020304" pitchFamily="18" charset="-78"/>
                <a:hlinkClick r:id="rId2"/>
              </a:rPr>
              <a:t>https://www.almasryalyoum.com/news/details/3193906</a:t>
            </a:r>
            <a:endParaRPr lang="ar-EG" b="1">
              <a:latin typeface="Simplified Arabic" panose="02020603050405020304" pitchFamily="18" charset="-78"/>
              <a:cs typeface="Simplified Arabic" panose="02020603050405020304" pitchFamily="18" charset="-78"/>
            </a:endParaRPr>
          </a:p>
          <a:p>
            <a:endParaRPr lang="en-US"/>
          </a:p>
        </p:txBody>
      </p:sp>
    </p:spTree>
    <p:extLst>
      <p:ext uri="{BB962C8B-B14F-4D97-AF65-F5344CB8AC3E}">
        <p14:creationId xmlns:p14="http://schemas.microsoft.com/office/powerpoint/2010/main" val="95762763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17690" y="1464449"/>
            <a:ext cx="6303312" cy="4700377"/>
          </a:xfrm>
        </p:spPr>
        <p:txBody>
          <a:bodyPr>
            <a:noAutofit/>
          </a:bodyPr>
          <a:lstStyle/>
          <a:p>
            <a:pPr marL="0" indent="0" algn="just" rtl="1">
              <a:lnSpc>
                <a:spcPct val="110000"/>
              </a:lnSpc>
              <a:spcBef>
                <a:spcPts val="110"/>
              </a:spcBef>
              <a:spcAft>
                <a:spcPts val="110"/>
              </a:spcAft>
              <a:buNone/>
            </a:pPr>
            <a:r>
              <a:rPr lang="en-US"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EG"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زيادة مصداقية التقارير الصحفية وموثوقيتها: </a:t>
            </a:r>
            <a:endParaRPr lang="en-US"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10000"/>
              </a:lnSpc>
              <a:spcBef>
                <a:spcPts val="110"/>
              </a:spcBef>
              <a:spcAft>
                <a:spcPts val="110"/>
              </a:spcAft>
              <a:buNone/>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تقوم صحافة البيانات على تحليل بيانات حقيقية من مصادر يذكرها الصحفي، مما يزيد من مصداقية المعلومات التي يتضمنها تقريره الصحفي</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فبدلا من أن ينسب معلومات التقرير لمصادر مجهولة أو مصدر مطلع أو مصدر رفض ذكر اسمه وغير ذلك، فإنه يذكر مصدر بياناته من جهة رسمية حكومية أو دولية كالبنك الدولي أو منظمة الفاو أو جهاز الإحصاء الوطني في الدولة أو وزارة المالية، مما يضفي على تقريره الدقة والموثوقية، ويمكن للقارئ المتشكك أن يرجع لهذه البيانات ليتأكد من صحتها.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10000"/>
              </a:lnSpc>
              <a:spcBef>
                <a:spcPts val="110"/>
              </a:spcBef>
              <a:spcAft>
                <a:spcPts val="110"/>
              </a:spcAft>
              <a:buNone/>
            </a:pPr>
            <a:endParaRPr lang="en-US" sz="2700" b="1" u="sng">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81388" y="6292820"/>
            <a:ext cx="2616200" cy="400110"/>
          </a:xfrm>
          <a:prstGeom prst="rect">
            <a:avLst/>
          </a:prstGeom>
          <a:noFill/>
        </p:spPr>
        <p:txBody>
          <a:bodyPr wrap="square" rtlCol="0">
            <a:spAutoFit/>
          </a:bodyPr>
          <a:lstStyle/>
          <a:p>
            <a:pPr algn="ctr"/>
            <a:r>
              <a:rPr lang="en-US" sz="2000" b="1" dirty="0"/>
              <a:t>www.midocean.ae</a:t>
            </a:r>
          </a:p>
        </p:txBody>
      </p:sp>
      <p:sp>
        <p:nvSpPr>
          <p:cNvPr id="6" name="Rectangle: Rounded Corners 33">
            <a:extLst>
              <a:ext uri="{FF2B5EF4-FFF2-40B4-BE49-F238E27FC236}">
                <a16:creationId xmlns:a16="http://schemas.microsoft.com/office/drawing/2014/main" id="{B300866D-8728-6C05-0774-56E8A4ED3B52}"/>
              </a:ext>
            </a:extLst>
          </p:cNvPr>
          <p:cNvSpPr txBox="1">
            <a:spLocks noGrp="1"/>
          </p:cNvSpPr>
          <p:nvPr>
            <p:ph type="title"/>
          </p:nvPr>
        </p:nvSpPr>
        <p:spPr>
          <a:xfrm>
            <a:off x="838200" y="249269"/>
            <a:ext cx="10515600" cy="9748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screenshot of a video game&#10;&#10;Description automatically generated">
            <a:extLst>
              <a:ext uri="{FF2B5EF4-FFF2-40B4-BE49-F238E27FC236}">
                <a16:creationId xmlns:a16="http://schemas.microsoft.com/office/drawing/2014/main" id="{ED92779F-DB97-6D89-4270-E2AED2FDF822}"/>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83596" y="1224117"/>
            <a:ext cx="4906801" cy="4542785"/>
          </a:xfrm>
        </p:spPr>
      </p:pic>
      <p:sp>
        <p:nvSpPr>
          <p:cNvPr id="7" name="Rectangle 6">
            <a:extLst>
              <a:ext uri="{FF2B5EF4-FFF2-40B4-BE49-F238E27FC236}">
                <a16:creationId xmlns:a16="http://schemas.microsoft.com/office/drawing/2014/main" id="{A8789192-D411-59D4-3BEE-F8BB9A6E7680}"/>
              </a:ext>
            </a:extLst>
          </p:cNvPr>
          <p:cNvSpPr/>
          <p:nvPr/>
        </p:nvSpPr>
        <p:spPr>
          <a:xfrm>
            <a:off x="210888" y="5899070"/>
            <a:ext cx="4852219" cy="86760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a:solidFill>
                  <a:schemeClr val="tx1"/>
                </a:solidFill>
                <a:effectLst/>
                <a:ea typeface="Times New Roman" panose="02020603050405020304" pitchFamily="18" charset="0"/>
                <a:cs typeface="Simplified Arabic" panose="02020603050405020304" pitchFamily="18" charset="-78"/>
              </a:rPr>
              <a:t>نموذجًا لتقرير موثق بمصدر البيانات الصادرة عن الاتحاد الأوروبي لكرة القدم مما يدعم مصداقية التقرير المدفوع بالبيانات</a:t>
            </a:r>
            <a:endParaRPr lang="en-US" sz="20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157200414"/>
      </p:ext>
    </p:extLst>
  </p:cSld>
  <p:clrMapOvr>
    <a:masterClrMapping/>
  </p:clrMapOvr>
  <mc:AlternateContent xmlns:mc="http://schemas.openxmlformats.org/markup-compatibility/2006" xmlns:p14="http://schemas.microsoft.com/office/powerpoint/2010/main">
    <mc:Choice Requires="p14">
      <p:transition spd="slow" p14:dur="2000" advTm="124504"/>
    </mc:Choice>
    <mc:Fallback xmlns="">
      <p:transition spd="slow" advTm="1245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6" name="TextBox 15">
            <a:extLst>
              <a:ext uri="{FF2B5EF4-FFF2-40B4-BE49-F238E27FC236}">
                <a16:creationId xmlns:a16="http://schemas.microsoft.com/office/drawing/2014/main" id="{2587BABC-AA5E-17F7-1574-4D885A81983D}"/>
              </a:ext>
            </a:extLst>
          </p:cNvPr>
          <p:cNvSpPr txBox="1"/>
          <p:nvPr/>
        </p:nvSpPr>
        <p:spPr>
          <a:xfrm>
            <a:off x="5674732" y="1560011"/>
            <a:ext cx="5833563" cy="4747966"/>
          </a:xfrm>
          <a:prstGeom prst="rect">
            <a:avLst/>
          </a:prstGeom>
          <a:noFill/>
        </p:spPr>
        <p:txBody>
          <a:bodyPr wrap="square">
            <a:spAutoFit/>
          </a:bodyPr>
          <a:lstStyle/>
          <a:p>
            <a:pPr algn="just" rtl="1">
              <a:lnSpc>
                <a:spcPct val="110000"/>
              </a:lnSpc>
              <a:spcBef>
                <a:spcPts val="110"/>
              </a:spcBef>
              <a:spcAft>
                <a:spcPts val="110"/>
              </a:spcAft>
            </a:pPr>
            <a:r>
              <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اجتذاب جمهور أوسع من القراء: </a:t>
            </a:r>
            <a:endPar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تتعامل صحافة البيانات مع حقيقة التغيير الذي طرأ على جمهور القراء؛ ففي عصر التكنولوجيا والسرعة الفائقة، لم يعد لدى القارئ الوقت أو المثابرة على قراءة صحيفة كاملة أو تقرير صحفي مطول يعتمد على السرد اللفظي فقط</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بل يتصفح كثيرون عناوين الصحف عبر هواتفهم وتتدفق عليهم التقارير الصحفية عبر تطبيقات الأخبار، فصحافة البيانات ظهرت لتتماشى مع هذا التطور،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وتغير السرد الصحفي إلى صور ورسوم وخرائط تفاعلية وعناوين جذابة.</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574B3143-A430-0D83-2C1E-8C1006F1DAEB}"/>
              </a:ext>
            </a:extLst>
          </p:cNvPr>
          <p:cNvSpPr txBox="1">
            <a:spLocks noGrp="1"/>
          </p:cNvSpPr>
          <p:nvPr>
            <p:ph type="title"/>
          </p:nvPr>
        </p:nvSpPr>
        <p:spPr>
          <a:xfrm>
            <a:off x="838200" y="365126"/>
            <a:ext cx="10515600" cy="102619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screen shot of a computer&#10;&#10;Description automatically generated">
            <a:extLst>
              <a:ext uri="{FF2B5EF4-FFF2-40B4-BE49-F238E27FC236}">
                <a16:creationId xmlns:a16="http://schemas.microsoft.com/office/drawing/2014/main" id="{5CB4A41A-B0A7-36D8-EEE8-D77A34F7865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8933" y="1540567"/>
            <a:ext cx="5003810" cy="4500590"/>
          </a:xfrm>
        </p:spPr>
      </p:pic>
      <p:sp>
        <p:nvSpPr>
          <p:cNvPr id="9" name="Rectangle 8">
            <a:extLst>
              <a:ext uri="{FF2B5EF4-FFF2-40B4-BE49-F238E27FC236}">
                <a16:creationId xmlns:a16="http://schemas.microsoft.com/office/drawing/2014/main" id="{80D5D87A-04D4-6977-AC53-DB5B5FED9C1B}"/>
              </a:ext>
            </a:extLst>
          </p:cNvPr>
          <p:cNvSpPr/>
          <p:nvPr/>
        </p:nvSpPr>
        <p:spPr>
          <a:xfrm>
            <a:off x="416476" y="6102219"/>
            <a:ext cx="4660491" cy="6151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a:solidFill>
                  <a:schemeClr val="tx1"/>
                </a:solidFill>
                <a:latin typeface="Simplified Arabic" panose="02020603050405020304" pitchFamily="18" charset="-78"/>
                <a:cs typeface="Simplified Arabic" panose="02020603050405020304" pitchFamily="18" charset="-78"/>
              </a:rPr>
              <a:t>نموذج للسرد البصري من خلال البيانات</a:t>
            </a:r>
            <a:endParaRPr lang="en-US" sz="20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81173"/>
    </mc:Choice>
    <mc:Fallback xmlns="">
      <p:transition spd="slow" advTm="18117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7753" y="1628408"/>
            <a:ext cx="5986047" cy="4573824"/>
          </a:xfrm>
        </p:spPr>
        <p:txBody>
          <a:bodyPr>
            <a:normAutofit fontScale="92500" lnSpcReduction="20000"/>
          </a:bodyPr>
          <a:lstStyle/>
          <a:p>
            <a:pPr marL="0" indent="0" algn="r" rtl="1">
              <a:lnSpc>
                <a:spcPct val="107000"/>
              </a:lnSpc>
              <a:spcAft>
                <a:spcPts val="800"/>
              </a:spcAft>
              <a:buNone/>
            </a:pPr>
            <a:r>
              <a:rPr lang="en-US" sz="30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30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تصفية البيانات المتدفقة:</a:t>
            </a:r>
            <a:r>
              <a:rPr lang="ar-EG" sz="30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0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30000"/>
              </a:lnSpc>
              <a:spcBef>
                <a:spcPts val="110"/>
              </a:spcBef>
              <a:spcAft>
                <a:spcPts val="110"/>
              </a:spcAft>
              <a:buNone/>
            </a:pPr>
            <a:r>
              <a:rPr lang="ar-EG" b="1">
                <a:effectLst/>
                <a:ea typeface="Calibri" panose="020F0502020204030204" pitchFamily="34" charset="0"/>
                <a:cs typeface="Simplified Arabic" panose="02020603050405020304" pitchFamily="18" charset="-78"/>
              </a:rPr>
              <a:t>إن البيانات حولنا في كل مكان نذهب إليه، وفي كل ما نقوم به من أعمال بسيطة تتولد تيارات جديدة من البيانات، المسافات التي نقطعها في الطريق، مشترياتنا البسيطة، وحتى مكالماتنا الهاتفية، </a:t>
            </a:r>
            <a:r>
              <a:rPr lang="ar-EG" b="1" u="sng">
                <a:effectLst/>
                <a:ea typeface="Calibri" panose="020F0502020204030204" pitchFamily="34" charset="0"/>
                <a:cs typeface="Simplified Arabic" panose="02020603050405020304" pitchFamily="18" charset="-78"/>
              </a:rPr>
              <a:t>كلها مصادر وأنواع مختلفة من البيانات كان من الصعب قديما قياسها، لكن الآن وبفضل تطور برامج الحاسوب أصبحت هذه البيانات البسيطة قابلة للقياس والحصر</a:t>
            </a:r>
            <a:r>
              <a:rPr lang="ar-EG" b="1">
                <a:effectLst/>
                <a:ea typeface="Calibri" panose="020F0502020204030204" pitchFamily="34" charset="0"/>
                <a:cs typeface="Simplified Arabic" panose="02020603050405020304" pitchFamily="18" charset="-78"/>
              </a:rPr>
              <a:t>، ومن الممكن أن تتحول إلى كومة كبيرة من الأرقام إذا جمعت عبر سلسلة زمنية طويلة أو حصرها على نطاق واسع.</a:t>
            </a:r>
            <a:endParaRPr lang="en-US"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7E6797A3-B5DC-A405-6B70-7981A0AD3249}"/>
              </a:ext>
            </a:extLst>
          </p:cNvPr>
          <p:cNvSpPr txBox="1">
            <a:spLocks noGrp="1"/>
          </p:cNvSpPr>
          <p:nvPr>
            <p:ph type="title"/>
          </p:nvPr>
        </p:nvSpPr>
        <p:spPr>
          <a:xfrm>
            <a:off x="838200" y="365126"/>
            <a:ext cx="10515600" cy="9629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lose-up of a computer screen&#10;&#10;Description automatically generated">
            <a:extLst>
              <a:ext uri="{FF2B5EF4-FFF2-40B4-BE49-F238E27FC236}">
                <a16:creationId xmlns:a16="http://schemas.microsoft.com/office/drawing/2014/main" id="{2507F22B-6991-EB70-1C57-C808525B370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5650" y="1591537"/>
            <a:ext cx="5019368" cy="5010805"/>
          </a:xfrm>
        </p:spPr>
      </p:pic>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78244"/>
    </mc:Choice>
    <mc:Fallback xmlns="">
      <p:transition spd="slow" advTm="7824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7753" y="1628408"/>
            <a:ext cx="5986047" cy="3807458"/>
          </a:xfrm>
        </p:spPr>
        <p:txBody>
          <a:bodyPr>
            <a:normAutofit fontScale="92500"/>
          </a:bodyPr>
          <a:lstStyle/>
          <a:p>
            <a:pPr marL="0" indent="0" algn="just" rtl="1">
              <a:lnSpc>
                <a:spcPct val="120000"/>
              </a:lnSpc>
              <a:spcBef>
                <a:spcPts val="110"/>
              </a:spcBef>
              <a:spcAft>
                <a:spcPts val="110"/>
              </a:spcAft>
              <a:buNone/>
            </a:pPr>
            <a:r>
              <a:rPr lang="ar-EG" sz="3000" b="1" u="sng">
                <a:effectLst/>
                <a:latin typeface="Simplified Arabic" panose="02020603050405020304" pitchFamily="18" charset="-78"/>
                <a:ea typeface="Calibri" panose="020F0502020204030204" pitchFamily="34" charset="0"/>
                <a:cs typeface="Simplified Arabic" panose="02020603050405020304" pitchFamily="18" charset="-78"/>
              </a:rPr>
              <a:t>فبعد أن كان الصحفي يعاني من شح المعلومات، أصبحت المعلومات وفيرة ومتدفقة على شبكة الإنترنت بفضل تطور شبكات التواصل الاجتماعي، ونتائج استطلاعات الرأي الإلكترونية التي تجريها مواقع عديدة، كل ذلك ساهم في تدفق البيانات بشكل سريع، فأصبح على الصحفي أن ينتقي من هذه المعلومات ويقوم بعملية تصفية وتدقيق.</a:t>
            </a:r>
            <a:endParaRPr lang="en-US" sz="30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2" name="مستطيل 1"/>
          <p:cNvSpPr/>
          <p:nvPr/>
        </p:nvSpPr>
        <p:spPr>
          <a:xfrm>
            <a:off x="5718413" y="1525271"/>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7E6797A3-B5DC-A405-6B70-7981A0AD3249}"/>
              </a:ext>
            </a:extLst>
          </p:cNvPr>
          <p:cNvSpPr txBox="1">
            <a:spLocks noGrp="1"/>
          </p:cNvSpPr>
          <p:nvPr>
            <p:ph type="title"/>
          </p:nvPr>
        </p:nvSpPr>
        <p:spPr>
          <a:xfrm>
            <a:off x="838200" y="365126"/>
            <a:ext cx="10515600" cy="9629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blue and white stream of numbers&#10;&#10;Description automatically generated">
            <a:extLst>
              <a:ext uri="{FF2B5EF4-FFF2-40B4-BE49-F238E27FC236}">
                <a16:creationId xmlns:a16="http://schemas.microsoft.com/office/drawing/2014/main" id="{F9E8A6F0-F578-EE88-B29F-C90C3D2150E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81121" y="1525271"/>
            <a:ext cx="4886632" cy="5023936"/>
          </a:xfrm>
        </p:spPr>
      </p:pic>
    </p:spTree>
    <p:extLst>
      <p:ext uri="{BB962C8B-B14F-4D97-AF65-F5344CB8AC3E}">
        <p14:creationId xmlns:p14="http://schemas.microsoft.com/office/powerpoint/2010/main" val="179183453"/>
      </p:ext>
    </p:extLst>
  </p:cSld>
  <p:clrMapOvr>
    <a:masterClrMapping/>
  </p:clrMapOvr>
  <mc:AlternateContent xmlns:mc="http://schemas.openxmlformats.org/markup-compatibility/2006" xmlns:p14="http://schemas.microsoft.com/office/powerpoint/2010/main">
    <mc:Choice Requires="p14">
      <p:transition spd="slow" p14:dur="2000" advTm="78244"/>
    </mc:Choice>
    <mc:Fallback xmlns="">
      <p:transition spd="slow" advTm="7824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44179" y="6457890"/>
            <a:ext cx="2673755"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E61902F4-B0E4-3EC4-DD2B-8271EAEFF967}"/>
              </a:ext>
            </a:extLst>
          </p:cNvPr>
          <p:cNvSpPr txBox="1"/>
          <p:nvPr/>
        </p:nvSpPr>
        <p:spPr>
          <a:xfrm>
            <a:off x="5702210" y="1397017"/>
            <a:ext cx="5881047" cy="5060873"/>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تقديم تفاصيل مستقلة للمعلومات الرسمية: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تساعد صحافة البيانات على إظهار الحقائق التي قد يعمد المسئولون إلى إخفائه</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 فبعد الزلزال المدمر وكارثة المحطات النووية اللاحقة بفوكوشيما في عام</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2011</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‏برزت أهمية صحافة البيانات لدى الاعلاميين في اليابان نظرًا لقيام السلطات بإخفاء بيانات نظام التنبؤ عن  حجم حالات الطوارئ البيئية وشدتها، فبدأ المتطوعون والصحفيون في جمع بيانات عن المواد المشعة باستخدام الأجهزة الخاصة بهم، واستفاد منها الصحفيون؛ ففي كثير من الأحيان يحتاج صحفي البيانات إلى الحصول على البيانات الخام أكثر من الاعتماد على التفسيرات الرسمية لها.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12431A42-E63C-20BE-946D-5674504CE066}"/>
              </a:ext>
            </a:extLst>
          </p:cNvPr>
          <p:cNvSpPr txBox="1">
            <a:spLocks noGrp="1"/>
          </p:cNvSpPr>
          <p:nvPr>
            <p:ph type="title"/>
          </p:nvPr>
        </p:nvSpPr>
        <p:spPr>
          <a:xfrm>
            <a:off x="838199" y="298181"/>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1" name="Content Placeholder 10" descr="A chart with different colored squares&#10;&#10;Description automatically generated with medium confidence">
            <a:extLst>
              <a:ext uri="{FF2B5EF4-FFF2-40B4-BE49-F238E27FC236}">
                <a16:creationId xmlns:a16="http://schemas.microsoft.com/office/drawing/2014/main" id="{B9F8CCC1-1333-222F-E83C-91ACE403E15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9972" y="1609965"/>
            <a:ext cx="5181600" cy="4949853"/>
          </a:xfrm>
        </p:spPr>
      </p:pic>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232669" y="6402215"/>
            <a:ext cx="2622575"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998222"/>
          </a:xfrm>
          <a:prstGeom prst="rect">
            <a:avLst/>
          </a:prstGeom>
        </p:spPr>
        <p:txBody>
          <a:bodyPr wrap="square">
            <a:spAutoFit/>
          </a:bodyPr>
          <a:lstStyle/>
          <a:p>
            <a:pPr algn="just" rtl="1">
              <a:lnSpc>
                <a:spcPct val="110000"/>
              </a:lnSpc>
              <a:spcBef>
                <a:spcPts val="110"/>
              </a:spcBef>
              <a:spcAft>
                <a:spcPts val="110"/>
              </a:spcAft>
            </a:pPr>
            <a:r>
              <a:rPr lang="ar-EG" sz="2400"/>
              <a:t>‏</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person sitting at a desk looking at a computer&#10;&#10;Description automatically generated">
            <a:extLst>
              <a:ext uri="{FF2B5EF4-FFF2-40B4-BE49-F238E27FC236}">
                <a16:creationId xmlns:a16="http://schemas.microsoft.com/office/drawing/2014/main" id="{61023359-7CED-6511-935F-5BB21984AB9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40021" y="1525718"/>
            <a:ext cx="5032731" cy="4949132"/>
          </a:xfrm>
        </p:spPr>
      </p:pic>
      <p:sp>
        <p:nvSpPr>
          <p:cNvPr id="9" name="TextBox 8">
            <a:extLst>
              <a:ext uri="{FF2B5EF4-FFF2-40B4-BE49-F238E27FC236}">
                <a16:creationId xmlns:a16="http://schemas.microsoft.com/office/drawing/2014/main" id="{E61902F4-B0E4-3EC4-DD2B-8271EAEFF967}"/>
              </a:ext>
            </a:extLst>
          </p:cNvPr>
          <p:cNvSpPr txBox="1"/>
          <p:nvPr/>
        </p:nvSpPr>
        <p:spPr>
          <a:xfrm>
            <a:off x="5790700" y="1370375"/>
            <a:ext cx="5881047" cy="4904420"/>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.7</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وسيلة لتوفير الوقت: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لم يعد لدي الصحفيين الوقت لتدوين الأشياء باليد، ثم صياغتها وتحرير الأخبار</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فالبيانات تتدفق بسرعة؛ لذا بات ضروريًا الانتقال للتعامل مع التطبيقات البرمجية التي تحول البيانات إلى صيغ بصرية مختصرة تجنبا للنصوص الكبيرة، وتوفيرًا للوقت والجهد وزيادة في سرعة وصول الخبر للقارئ في صورة بصرية جذابة.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C6E3D5AD-F95F-2221-5AAE-DDD60D35F431}"/>
              </a:ext>
            </a:extLst>
          </p:cNvPr>
          <p:cNvSpPr txBox="1">
            <a:spLocks noGrp="1"/>
          </p:cNvSpPr>
          <p:nvPr>
            <p:ph type="title"/>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454256689"/>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22877" y="1382443"/>
            <a:ext cx="6210291"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907752" y="6278204"/>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061400" y="1382443"/>
            <a:ext cx="6293537" cy="1531701"/>
          </a:xfrm>
          <a:prstGeom prst="rect">
            <a:avLst/>
          </a:prstGeom>
        </p:spPr>
        <p:txBody>
          <a:bodyPr wrap="square">
            <a:spAutoFit/>
          </a:bodyPr>
          <a:lstStyle/>
          <a:p>
            <a:pPr algn="just" rtl="1">
              <a:lnSpc>
                <a:spcPct val="110000"/>
              </a:lnSpc>
              <a:spcBef>
                <a:spcPts val="110"/>
              </a:spcBef>
              <a:spcAft>
                <a:spcPts val="110"/>
              </a:spcAft>
            </a:pPr>
            <a:r>
              <a:rPr lang="ar-EG">
                <a:latin typeface="Calibri" panose="020F0502020204030204" pitchFamily="34" charset="0"/>
                <a:ea typeface="Calibri" panose="020F0502020204030204" pitchFamily="34" charset="0"/>
                <a:cs typeface="Simplified Arabic" panose="02020603050405020304" pitchFamily="18" charset="-78"/>
              </a:rPr>
              <a:t>‏</a:t>
            </a:r>
            <a:r>
              <a:rPr lang="ar-EG" sz="2400"/>
              <a:t>‏</a:t>
            </a:r>
            <a:r>
              <a:rPr lang="ar-EG" sz="2800"/>
              <a:t>‏</a:t>
            </a:r>
            <a:endParaRPr lang="ar-EG"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BF0158BB-D682-05EC-C52F-E217D86B1E54}"/>
              </a:ext>
            </a:extLst>
          </p:cNvPr>
          <p:cNvSpPr txBox="1">
            <a:spLocks noGrp="1"/>
          </p:cNvSpPr>
          <p:nvPr>
            <p:ph type="title"/>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C8D2CF3D-E1A9-4524-5AB4-259D786316D8}"/>
              </a:ext>
            </a:extLst>
          </p:cNvPr>
          <p:cNvSpPr txBox="1"/>
          <p:nvPr/>
        </p:nvSpPr>
        <p:spPr>
          <a:xfrm>
            <a:off x="6223818" y="1533766"/>
            <a:ext cx="5307645" cy="3422091"/>
          </a:xfrm>
          <a:prstGeom prst="rect">
            <a:avLst/>
          </a:prstGeom>
          <a:noFill/>
        </p:spPr>
        <p:txBody>
          <a:bodyPr wrap="square">
            <a:spAutoFit/>
          </a:bodyPr>
          <a:lstStyle/>
          <a:p>
            <a:pPr algn="just" rtl="1">
              <a:lnSpc>
                <a:spcPct val="107000"/>
              </a:lnSpc>
              <a:spcAft>
                <a:spcPts val="800"/>
              </a:spcAft>
            </a:pP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8</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إثارة الاهتمام لدى الرأي العام بقضايا المجتمع: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800" b="1" u="sng">
                <a:effectLst/>
                <a:latin typeface="Calibri" panose="020F0502020204030204" pitchFamily="34" charset="0"/>
                <a:ea typeface="Calibri" panose="020F0502020204030204" pitchFamily="34" charset="0"/>
                <a:cs typeface="Simplified Arabic" panose="02020603050405020304" pitchFamily="18" charset="-78"/>
              </a:rPr>
              <a:t>تساعد صحافة البيانات على استكشاف العلاقات غير الواضحة بين البيانات، ومساعدة القارئ في الحصول على المزيد من المعلومات التي يصعب عليه الوصول إليها أو فهمها واستخلاص معلومات مفيدة منها.</a:t>
            </a:r>
            <a:endParaRPr lang="en-US" sz="2800" b="1" u="sng">
              <a:effectLst/>
              <a:latin typeface="Calibri" panose="020F0502020204030204" pitchFamily="34" charset="0"/>
              <a:ea typeface="Calibri" panose="020F0502020204030204" pitchFamily="34" charset="0"/>
              <a:cs typeface="Arial" panose="020B0604020202020204" pitchFamily="34" charset="0"/>
            </a:endParaRPr>
          </a:p>
        </p:txBody>
      </p:sp>
      <p:sp>
        <p:nvSpPr>
          <p:cNvPr id="13" name="Content Placeholder 12">
            <a:extLst>
              <a:ext uri="{FF2B5EF4-FFF2-40B4-BE49-F238E27FC236}">
                <a16:creationId xmlns:a16="http://schemas.microsoft.com/office/drawing/2014/main" id="{F1252AB0-A4F5-7BFD-C227-90A5152C525C}"/>
              </a:ext>
            </a:extLst>
          </p:cNvPr>
          <p:cNvSpPr>
            <a:spLocks noGrp="1"/>
          </p:cNvSpPr>
          <p:nvPr>
            <p:ph sz="half" idx="1"/>
          </p:nvPr>
        </p:nvSpPr>
        <p:spPr/>
        <p:txBody>
          <a:bodyPr/>
          <a:lstStyle/>
          <a:p>
            <a:pPr algn="just" rtl="1"/>
            <a:r>
              <a:rPr lang="ar-EG" b="1">
                <a:latin typeface="Simplified Arabic" panose="02020603050405020304" pitchFamily="18" charset="-78"/>
                <a:cs typeface="Simplified Arabic" panose="02020603050405020304" pitchFamily="18" charset="-78"/>
              </a:rPr>
              <a:t>يمكنكم الاطلاع على قصة إنسانية مدعومة بالبيانات حول وباء في القاهرة على موقع مصراوي من خلال الرابط التالي:</a:t>
            </a:r>
          </a:p>
          <a:p>
            <a:pPr marL="0" indent="0" rtl="1">
              <a:buNone/>
            </a:pPr>
            <a:r>
              <a:rPr lang="en-US" b="1">
                <a:latin typeface="Simplified Arabic" panose="02020603050405020304" pitchFamily="18" charset="-78"/>
                <a:cs typeface="Simplified Arabic" panose="02020603050405020304" pitchFamily="18" charset="-78"/>
                <a:hlinkClick r:id="rId2"/>
              </a:rPr>
              <a:t>https://www.masrawy.com/crossmedia/waba2/</a:t>
            </a:r>
            <a:r>
              <a:rPr lang="ar-EG" b="1">
                <a:latin typeface="Simplified Arabic" panose="02020603050405020304" pitchFamily="18" charset="-78"/>
                <a:cs typeface="Simplified Arabic" panose="02020603050405020304" pitchFamily="18" charset="-78"/>
                <a:hlinkClick r:id="rId2"/>
              </a:rPr>
              <a:t> </a:t>
            </a:r>
            <a:endParaRPr lang="ar-EG" b="1">
              <a:latin typeface="Simplified Arabic" panose="02020603050405020304" pitchFamily="18" charset="-78"/>
              <a:cs typeface="Simplified Arabic" panose="02020603050405020304" pitchFamily="18" charset="-78"/>
            </a:endParaRPr>
          </a:p>
          <a:p>
            <a:endParaRPr lang="en-US"/>
          </a:p>
        </p:txBody>
      </p:sp>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66898"/>
    </mc:Choice>
    <mc:Fallback xmlns="">
      <p:transition spd="slow" advTm="16689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278356" y="6302959"/>
            <a:ext cx="2622575"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C0E39700-7DAA-9DE3-4C12-BFFB2C77FA40}"/>
              </a:ext>
            </a:extLst>
          </p:cNvPr>
          <p:cNvSpPr txBox="1"/>
          <p:nvPr/>
        </p:nvSpPr>
        <p:spPr>
          <a:xfrm>
            <a:off x="5282604" y="1382443"/>
            <a:ext cx="6440605" cy="4989699"/>
          </a:xfrm>
          <a:prstGeom prst="rect">
            <a:avLst/>
          </a:prstGeom>
          <a:noFill/>
        </p:spPr>
        <p:txBody>
          <a:bodyPr wrap="square">
            <a:spAutoFit/>
          </a:bodyPr>
          <a:lstStyle/>
          <a:p>
            <a:pPr algn="just" rtl="1">
              <a:lnSpc>
                <a:spcPct val="107000"/>
              </a:lnSpc>
              <a:spcAft>
                <a:spcPts val="800"/>
              </a:spcAft>
            </a:pP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.9</a:t>
            </a: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طريقة لرؤية الأشياء الخفية: </a:t>
            </a:r>
          </a:p>
          <a:p>
            <a:pPr algn="just" rtl="1">
              <a:lnSpc>
                <a:spcPct val="110000"/>
              </a:lnSpc>
              <a:spcBef>
                <a:spcPts val="110"/>
              </a:spcBef>
              <a:spcAft>
                <a:spcPts val="110"/>
              </a:spcAft>
            </a:pPr>
            <a:r>
              <a:rPr lang="ar-EG" sz="2800" b="1">
                <a:effectLst/>
                <a:latin typeface="Calibri" panose="020F0502020204030204" pitchFamily="34" charset="0"/>
                <a:ea typeface="Calibri" panose="020F0502020204030204" pitchFamily="34" charset="0"/>
                <a:cs typeface="Simplified Arabic" panose="02020603050405020304" pitchFamily="18" charset="-78"/>
              </a:rPr>
              <a:t>وجود البيانات هو قصة خبرية بحد ذاته فوجود تسريبات من البيانات عن حرب العراق ‏هو خبر بالتأكيد، ‏لكن الخبر الأكثر أهمية هو ما بداخل هذه التسريبات من أرقام وتحليلات تكشف للقارئ كيف دارت المعركة، ومن أين ضخت الأموال، لذا من الضروري للمحررين تغطيتها والبحث والتدقيق داخل قاعدة البيانات، للبحث عن علاقات تشابه أو اختلاف تتماشى مع رغبة القارئ في معرفة التفاصيل المثيرة خلف القصة صحفية.</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Rounded Corners 33">
            <a:extLst>
              <a:ext uri="{FF2B5EF4-FFF2-40B4-BE49-F238E27FC236}">
                <a16:creationId xmlns:a16="http://schemas.microsoft.com/office/drawing/2014/main" id="{4238483E-1030-A69C-8650-00B0674BEE45}"/>
              </a:ext>
            </a:extLst>
          </p:cNvPr>
          <p:cNvSpPr txBox="1">
            <a:spLocks/>
          </p:cNvSpPr>
          <p:nvPr/>
        </p:nvSpPr>
        <p:spPr>
          <a:xfrm>
            <a:off x="838200" y="295930"/>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Content Placeholder 9">
            <a:extLst>
              <a:ext uri="{FF2B5EF4-FFF2-40B4-BE49-F238E27FC236}">
                <a16:creationId xmlns:a16="http://schemas.microsoft.com/office/drawing/2014/main" id="{ED269DDC-E9A8-9A3E-BE2F-BF1D7E85FD32}"/>
              </a:ext>
            </a:extLst>
          </p:cNvPr>
          <p:cNvSpPr>
            <a:spLocks noGrp="1"/>
          </p:cNvSpPr>
          <p:nvPr>
            <p:ph sz="half" idx="1"/>
          </p:nvPr>
        </p:nvSpPr>
        <p:spPr>
          <a:xfrm>
            <a:off x="101004" y="1701623"/>
            <a:ext cx="5181600" cy="4351338"/>
          </a:xfrm>
        </p:spPr>
        <p:txBody>
          <a:bodyPr/>
          <a:lstStyle/>
          <a:p>
            <a:pPr algn="r" rtl="1"/>
            <a:r>
              <a:rPr lang="ar-EG" b="1">
                <a:latin typeface="Simplified Arabic" panose="02020603050405020304" pitchFamily="18" charset="-78"/>
                <a:cs typeface="Simplified Arabic" panose="02020603050405020304" pitchFamily="18" charset="-78"/>
              </a:rPr>
              <a:t>يمكنكم الاطلاع على تقرير حول التغطية الإعلامية لفيروس كورونا : إعطاء صوت للفئات الضعيفة من خلال البيانات التي تدعمك من خلال الرابط التالي:</a:t>
            </a:r>
          </a:p>
          <a:p>
            <a:pPr marL="0" indent="0" rtl="1">
              <a:buNone/>
            </a:pPr>
            <a:r>
              <a:rPr lang="en-US" b="1">
                <a:latin typeface="Simplified Arabic" panose="02020603050405020304" pitchFamily="18" charset="-78"/>
                <a:cs typeface="Simplified Arabic" panose="02020603050405020304" pitchFamily="18" charset="-78"/>
                <a:hlinkClick r:id="rId2"/>
              </a:rPr>
              <a:t>https://datajournalism.com/read/longreads/coronavirus-coverage-giving-a-voice-to-the-marginalised-and-vulnerable-with-data-on-your-side</a:t>
            </a:r>
            <a:endParaRPr lang="ar-EG" b="1">
              <a:latin typeface="Simplified Arabic" panose="02020603050405020304" pitchFamily="18" charset="-78"/>
              <a:cs typeface="Simplified Arabic" panose="02020603050405020304" pitchFamily="18" charset="-78"/>
            </a:endParaRPr>
          </a:p>
          <a:p>
            <a:endParaRPr lang="en-US"/>
          </a:p>
        </p:txBody>
      </p:sp>
    </p:spTree>
    <p:extLst>
      <p:ext uri="{BB962C8B-B14F-4D97-AF65-F5344CB8AC3E}">
        <p14:creationId xmlns:p14="http://schemas.microsoft.com/office/powerpoint/2010/main" val="3676864737"/>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30645" y="1382443"/>
            <a:ext cx="5959630" cy="4594465"/>
          </a:xfrm>
        </p:spPr>
        <p:txBody>
          <a:bodyPr/>
          <a:lstStyle/>
          <a:p>
            <a:pPr rtl="1"/>
            <a:r>
              <a:rPr lang="ar-EG"/>
              <a:t>‏</a:t>
            </a:r>
            <a:endParaRPr lang="en-US"/>
          </a:p>
        </p:txBody>
      </p:sp>
      <p:sp>
        <p:nvSpPr>
          <p:cNvPr id="7" name="TextBox 3"/>
          <p:cNvSpPr txBox="1"/>
          <p:nvPr/>
        </p:nvSpPr>
        <p:spPr>
          <a:xfrm>
            <a:off x="9361811" y="6292820"/>
            <a:ext cx="2623712" cy="400110"/>
          </a:xfrm>
          <a:prstGeom prst="rect">
            <a:avLst/>
          </a:prstGeom>
          <a:noFill/>
        </p:spPr>
        <p:txBody>
          <a:bodyPr wrap="square" rtlCol="0">
            <a:spAutoFit/>
          </a:bodyPr>
          <a:lstStyle/>
          <a:p>
            <a:pPr algn="ctr"/>
            <a:r>
              <a:rPr lang="en-US" sz="2000" b="1" dirty="0"/>
              <a:t>www.midocean.ae</a:t>
            </a:r>
          </a:p>
        </p:txBody>
      </p:sp>
      <p:sp>
        <p:nvSpPr>
          <p:cNvPr id="3" name="Rectangle: Rounded Corners 33">
            <a:extLst>
              <a:ext uri="{FF2B5EF4-FFF2-40B4-BE49-F238E27FC236}">
                <a16:creationId xmlns:a16="http://schemas.microsoft.com/office/drawing/2014/main" id="{0B2ED8AF-DF70-63D1-EEA1-AE6B1E72FE6C}"/>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04BDB347-982C-031A-367A-0BE4B864EFF2}"/>
              </a:ext>
            </a:extLst>
          </p:cNvPr>
          <p:cNvSpPr txBox="1"/>
          <p:nvPr/>
        </p:nvSpPr>
        <p:spPr>
          <a:xfrm>
            <a:off x="5770359" y="1648802"/>
            <a:ext cx="5719916" cy="4241546"/>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EG" sz="2800" b="1" u="sng">
                <a:effectLst/>
                <a:latin typeface="Calibri" panose="020F0502020204030204" pitchFamily="34" charset="0"/>
                <a:ea typeface="Calibri" panose="020F0502020204030204" pitchFamily="34" charset="0"/>
                <a:cs typeface="Simplified Arabic" panose="02020603050405020304" pitchFamily="18" charset="-78"/>
              </a:rPr>
              <a:t>وما يجعل صحافة البيانات مهمة قدرتها على كشف زوايا جديدة في القصة الصحفية</a:t>
            </a:r>
            <a:r>
              <a:rPr lang="ar-EG" sz="2800" b="1">
                <a:effectLst/>
                <a:latin typeface="Calibri" panose="020F0502020204030204" pitchFamily="34" charset="0"/>
                <a:ea typeface="Calibri" panose="020F0502020204030204" pitchFamily="34" charset="0"/>
                <a:cs typeface="Simplified Arabic" panose="02020603050405020304" pitchFamily="18" charset="-78"/>
              </a:rPr>
              <a:t>، فعرض خريطة تفاعلية عن انتشار حالات السرقة بالإكراه يقودنا إلى التساؤل عن ضعف الوجود الأمني، أو انتشار الأسلحة غير المرخصة وكلها زوايا جديدة وما كان لنا أن نفكر فيها لولا أن الخريطة الأولى دفعتنا إلى طرح العديد من التساؤلات الجديدة بشأنها.</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D8A4E17-9E0F-470C-89B7-29D6D1B951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335" y="1484422"/>
            <a:ext cx="5274310" cy="5008453"/>
          </a:xfrm>
          <a:prstGeom prst="rect">
            <a:avLst/>
          </a:prstGeom>
        </p:spPr>
      </p:pic>
    </p:spTree>
    <p:extLst>
      <p:ext uri="{BB962C8B-B14F-4D97-AF65-F5344CB8AC3E}">
        <p14:creationId xmlns:p14="http://schemas.microsoft.com/office/powerpoint/2010/main" val="1158058186"/>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30645" y="1382443"/>
            <a:ext cx="5959630" cy="4594465"/>
          </a:xfrm>
        </p:spPr>
        <p:txBody>
          <a:bodyPr/>
          <a:lstStyle/>
          <a:p>
            <a:pPr rtl="1"/>
            <a:r>
              <a:rPr lang="ar-EG"/>
              <a:t>‏</a:t>
            </a:r>
            <a:endParaRPr lang="en-US"/>
          </a:p>
        </p:txBody>
      </p:sp>
      <p:sp>
        <p:nvSpPr>
          <p:cNvPr id="7" name="TextBox 3"/>
          <p:cNvSpPr txBox="1"/>
          <p:nvPr/>
        </p:nvSpPr>
        <p:spPr>
          <a:xfrm>
            <a:off x="9361811" y="6292820"/>
            <a:ext cx="2623712" cy="400110"/>
          </a:xfrm>
          <a:prstGeom prst="rect">
            <a:avLst/>
          </a:prstGeom>
          <a:noFill/>
        </p:spPr>
        <p:txBody>
          <a:bodyPr wrap="square" rtlCol="0">
            <a:spAutoFit/>
          </a:bodyPr>
          <a:lstStyle/>
          <a:p>
            <a:pPr algn="ctr"/>
            <a:r>
              <a:rPr lang="en-US" sz="2000" b="1" dirty="0"/>
              <a:t>www.midocean.ae</a:t>
            </a:r>
          </a:p>
        </p:txBody>
      </p:sp>
      <p:sp>
        <p:nvSpPr>
          <p:cNvPr id="3" name="Rectangle: Rounded Corners 33">
            <a:extLst>
              <a:ext uri="{FF2B5EF4-FFF2-40B4-BE49-F238E27FC236}">
                <a16:creationId xmlns:a16="http://schemas.microsoft.com/office/drawing/2014/main" id="{0B2ED8AF-DF70-63D1-EEA1-AE6B1E72FE6C}"/>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04BDB347-982C-031A-367A-0BE4B864EFF2}"/>
              </a:ext>
            </a:extLst>
          </p:cNvPr>
          <p:cNvSpPr txBox="1"/>
          <p:nvPr/>
        </p:nvSpPr>
        <p:spPr>
          <a:xfrm>
            <a:off x="5633884" y="1504336"/>
            <a:ext cx="5719916" cy="4903971"/>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.10</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رؤية جديدة لسرد القصة الصحفية: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العمل الصحفي قائم على عنصرين رئيسيين هما: ‏الحصول على القصص الصحفية وسرد تلك القصص للقراء</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‏وهذان العنصران هم أساس صحافة البيانات، ‏ولا تضاف إليهما إلا عبارة </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"بأفضل طريقة ممكنة"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‏أي الحصول على القصص الصحفية بأفضل طريقة ممكنة، أي بطريقة مبتكره تناسب الكم الهائل من المعطيات التي تحتويه القصة الصحفية، وفي الوقت ذاته تتماشى مع تطلعات القارئ ورغبته في التفاعل مع المحتوى.</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5" name="Content Placeholder 4" descr="A tablet with graph and chart&#10;&#10;Description automatically generated">
            <a:extLst>
              <a:ext uri="{FF2B5EF4-FFF2-40B4-BE49-F238E27FC236}">
                <a16:creationId xmlns:a16="http://schemas.microsoft.com/office/drawing/2014/main" id="{40090E5B-74A6-F07D-E73F-375CFD2FD808}"/>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68791" y="1625569"/>
            <a:ext cx="4351338" cy="4782737"/>
          </a:xfrm>
        </p:spPr>
      </p:pic>
    </p:spTree>
    <p:extLst>
      <p:ext uri="{BB962C8B-B14F-4D97-AF65-F5344CB8AC3E}">
        <p14:creationId xmlns:p14="http://schemas.microsoft.com/office/powerpoint/2010/main" val="1616670123"/>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30645" y="1382443"/>
            <a:ext cx="5959630" cy="4594465"/>
          </a:xfrm>
        </p:spPr>
        <p:txBody>
          <a:bodyPr/>
          <a:lstStyle/>
          <a:p>
            <a:pPr rtl="1"/>
            <a:r>
              <a:rPr lang="ar-EG"/>
              <a:t>‏</a:t>
            </a:r>
            <a:endParaRPr lang="en-US"/>
          </a:p>
        </p:txBody>
      </p:sp>
      <p:sp>
        <p:nvSpPr>
          <p:cNvPr id="7" name="TextBox 3"/>
          <p:cNvSpPr txBox="1"/>
          <p:nvPr/>
        </p:nvSpPr>
        <p:spPr>
          <a:xfrm>
            <a:off x="9361811" y="6292820"/>
            <a:ext cx="2623712" cy="400110"/>
          </a:xfrm>
          <a:prstGeom prst="rect">
            <a:avLst/>
          </a:prstGeom>
          <a:noFill/>
        </p:spPr>
        <p:txBody>
          <a:bodyPr wrap="square" rtlCol="0">
            <a:spAutoFit/>
          </a:bodyPr>
          <a:lstStyle/>
          <a:p>
            <a:pPr algn="ctr"/>
            <a:r>
              <a:rPr lang="en-US" sz="2000" b="1" dirty="0"/>
              <a:t>www.midocean.ae</a:t>
            </a:r>
          </a:p>
        </p:txBody>
      </p:sp>
      <p:sp>
        <p:nvSpPr>
          <p:cNvPr id="3" name="Rectangle: Rounded Corners 33">
            <a:extLst>
              <a:ext uri="{FF2B5EF4-FFF2-40B4-BE49-F238E27FC236}">
                <a16:creationId xmlns:a16="http://schemas.microsoft.com/office/drawing/2014/main" id="{0B2ED8AF-DF70-63D1-EEA1-AE6B1E72FE6C}"/>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04BDB347-982C-031A-367A-0BE4B864EFF2}"/>
              </a:ext>
            </a:extLst>
          </p:cNvPr>
          <p:cNvSpPr txBox="1"/>
          <p:nvPr/>
        </p:nvSpPr>
        <p:spPr>
          <a:xfrm>
            <a:off x="4984955" y="1504336"/>
            <a:ext cx="6368845" cy="5150834"/>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.11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وسيلة لمحاربة المعلومات المضللة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400" b="1" u="sng">
                <a:effectLst/>
                <a:latin typeface="Calibri" panose="020F0502020204030204" pitchFamily="34" charset="0"/>
                <a:ea typeface="Calibri" panose="020F0502020204030204" pitchFamily="34" charset="0"/>
                <a:cs typeface="Simplified Arabic" panose="02020603050405020304" pitchFamily="18" charset="-78"/>
              </a:rPr>
              <a:t>ثبت بالتجربة العلمية أن لصحافة البيانات دور في الحد من المعلومات المضللة التي هى آفة هذا العصر</a:t>
            </a:r>
            <a:r>
              <a:rPr lang="ar-EG" sz="2400" b="1">
                <a:effectLst/>
                <a:latin typeface="Calibri" panose="020F0502020204030204" pitchFamily="34" charset="0"/>
                <a:ea typeface="Calibri" panose="020F0502020204030204" pitchFamily="34" charset="0"/>
                <a:cs typeface="Simplified Arabic" panose="02020603050405020304" pitchFamily="18" charset="-78"/>
              </a:rPr>
              <a:t>، وهى المعلومات التي يقبلها الناس على أنها صحيحة، ولكنها زائفة غير صحيحة، وخاصة مع انتشار وسائل الإعلام الجديدة التي تساهم في إنتاج واستهلاك المعلومات المضللة المتعلقة بقضايا حيوية مهمة، بينت الدراسات العلمية أن المعلومات المضللة لها تأثير مستمر على الذاكرة والتفكير، </a:t>
            </a:r>
            <a:r>
              <a:rPr lang="ar-EG" sz="2400" b="1" u="sng">
                <a:effectLst/>
                <a:latin typeface="Calibri" panose="020F0502020204030204" pitchFamily="34" charset="0"/>
                <a:ea typeface="Calibri" panose="020F0502020204030204" pitchFamily="34" charset="0"/>
                <a:cs typeface="Simplified Arabic" panose="02020603050405020304" pitchFamily="18" charset="-78"/>
              </a:rPr>
              <a:t>ولذلك اختبر الباحثون فاعلية صحافة البيانات في تصحيح المعلومات المضللة في القضايا المعقدة وفعاليتها في التخفيف من أثر المعلومات المضللة من خلال القصص التصحيحية المدعومة بالبيانات وتصور البيانات</a:t>
            </a:r>
            <a:r>
              <a:rPr lang="ar-EG" sz="2400" b="1">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descr="A person and person looking at a magnifying glass&#10;&#10;Description automatically generated">
            <a:extLst>
              <a:ext uri="{FF2B5EF4-FFF2-40B4-BE49-F238E27FC236}">
                <a16:creationId xmlns:a16="http://schemas.microsoft.com/office/drawing/2014/main" id="{832ED061-5F91-F2B5-D425-4E8951D99E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475" y="1542035"/>
            <a:ext cx="4848480" cy="4804150"/>
          </a:xfrm>
          <a:prstGeom prst="rect">
            <a:avLst/>
          </a:prstGeom>
        </p:spPr>
      </p:pic>
    </p:spTree>
    <p:extLst>
      <p:ext uri="{BB962C8B-B14F-4D97-AF65-F5344CB8AC3E}">
        <p14:creationId xmlns:p14="http://schemas.microsoft.com/office/powerpoint/2010/main" val="1328916016"/>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55370" y="1553951"/>
            <a:ext cx="6440605" cy="4594465"/>
          </a:xfrm>
        </p:spPr>
        <p:txBody>
          <a:bodyPr/>
          <a:lstStyle/>
          <a:p>
            <a:pPr rtl="1"/>
            <a:r>
              <a:rPr lang="ar-EG"/>
              <a:t>‏</a:t>
            </a:r>
            <a:endParaRPr lang="en-US"/>
          </a:p>
        </p:txBody>
      </p:sp>
      <p:sp>
        <p:nvSpPr>
          <p:cNvPr id="7" name="TextBox 3"/>
          <p:cNvSpPr txBox="1"/>
          <p:nvPr/>
        </p:nvSpPr>
        <p:spPr>
          <a:xfrm>
            <a:off x="9453896" y="632858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482564" y="1745681"/>
            <a:ext cx="6098458" cy="3780522"/>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
            </a:pPr>
            <a:r>
              <a:rPr lang="ar-EG" sz="2800" b="1">
                <a:effectLst/>
                <a:ea typeface="Calibri" panose="020F0502020204030204" pitchFamily="34" charset="0"/>
                <a:cs typeface="Simplified Arabic" panose="02020603050405020304" pitchFamily="18" charset="-78"/>
              </a:rPr>
              <a:t>هكذا يتضح أن صحافة البيانات مهمة للتعامل مع التدفق الكبير للبيانات، </a:t>
            </a:r>
            <a:r>
              <a:rPr lang="ar-EG" sz="2800" b="1" u="sng">
                <a:effectLst/>
                <a:ea typeface="Calibri" panose="020F0502020204030204" pitchFamily="34" charset="0"/>
                <a:cs typeface="Simplified Arabic" panose="02020603050405020304" pitchFamily="18" charset="-78"/>
              </a:rPr>
              <a:t>ففي وقت شح المعلومات كانت الجهود مكرسة لصيد الخبر، أما الآن فنحتاج صحافة البيانات لمعالجة الكم الهائل من البيانات لإثراء الخبر، فالهدف العام لصحافة البيانات هو توفير المعلومات والتحليلات التي تساعد على إثرائنا بأخبار تخص القضايا المهمة اليومية</a:t>
            </a:r>
            <a:r>
              <a:rPr lang="ar-EG" sz="2800" b="1" u="sng">
                <a:ea typeface="Calibri" panose="020F0502020204030204" pitchFamily="34" charset="0"/>
                <a:cs typeface="Simplified Arabic" panose="02020603050405020304" pitchFamily="18" charset="-78"/>
              </a:rPr>
              <a:t>.</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8" name="Content Placeholder 7" descr="A close-up of various graphics&#10;&#10;Description automatically generated">
            <a:extLst>
              <a:ext uri="{FF2B5EF4-FFF2-40B4-BE49-F238E27FC236}">
                <a16:creationId xmlns:a16="http://schemas.microsoft.com/office/drawing/2014/main" id="{47AD5662-C718-5BE9-2C8A-2BA39D001F3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93978" y="1536666"/>
            <a:ext cx="4762500" cy="5053326"/>
          </a:xfrm>
        </p:spPr>
      </p:pic>
    </p:spTree>
    <p:extLst>
      <p:ext uri="{BB962C8B-B14F-4D97-AF65-F5344CB8AC3E}">
        <p14:creationId xmlns:p14="http://schemas.microsoft.com/office/powerpoint/2010/main" val="253257704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217922" y="6304219"/>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500047" y="1582414"/>
            <a:ext cx="6049864" cy="5182829"/>
          </a:xfrm>
          <a:prstGeom prst="rect">
            <a:avLst/>
          </a:prstGeom>
          <a:noFill/>
        </p:spPr>
        <p:txBody>
          <a:bodyPr wrap="square">
            <a:spAutoFit/>
          </a:bodyPr>
          <a:lstStyle/>
          <a:p>
            <a:pPr algn="just" rtl="1">
              <a:lnSpc>
                <a:spcPct val="107000"/>
              </a:lnSpc>
              <a:spcAft>
                <a:spcPts val="800"/>
              </a:spcAft>
            </a:pPr>
            <a:r>
              <a:rPr lang="ar-EG" sz="2800" b="1">
                <a:effectLst/>
                <a:ea typeface="Calibri" panose="020F0502020204030204" pitchFamily="34" charset="0"/>
                <a:cs typeface="Simplified Arabic" panose="02020603050405020304" pitchFamily="18" charset="-78"/>
              </a:rPr>
              <a:t>ونحن نعيش الآن زمن المنافسة بين المؤسسات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الصحفية، وتسعى كل مؤسسة إعلامية إلى تسويق مادتها الصحفية،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وهنا تكمن أهمية صحافة البيانات من خلال قدرتها على تقديم المواد الصحفية بشكل أكثر إثارة وجذب</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ا للقارئ، وكذلك تحارب صحافة البيانات التزييف داخل الغرف الإخبارية، من خلال ترسيخ مبادئ المصداقية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فالمعلومات والبيانات متاحة للجميع، وما تقدمه الوسيلة الإعلامية بالإمكان تقديمه بشكل أكثر عمقا من خلال الوسائل الأخرى.</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and a stack of newspapers&#10;&#10;Description automatically generated">
            <a:extLst>
              <a:ext uri="{FF2B5EF4-FFF2-40B4-BE49-F238E27FC236}">
                <a16:creationId xmlns:a16="http://schemas.microsoft.com/office/drawing/2014/main" id="{A8F7765D-987F-8299-3DF5-37DB5845C2D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3910" y="1520865"/>
            <a:ext cx="5196501" cy="5177013"/>
          </a:xfrm>
        </p:spPr>
      </p:pic>
    </p:spTree>
    <p:extLst>
      <p:ext uri="{BB962C8B-B14F-4D97-AF65-F5344CB8AC3E}">
        <p14:creationId xmlns:p14="http://schemas.microsoft.com/office/powerpoint/2010/main" val="43332360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245760" y="629282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678129" y="1553952"/>
            <a:ext cx="6127184" cy="4402103"/>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 أهمية صحافة البيانات بالنسبة للقارئ:</a:t>
            </a:r>
          </a:p>
          <a:p>
            <a:pPr algn="just" rtl="1">
              <a:lnSpc>
                <a:spcPct val="110000"/>
              </a:lnSpc>
              <a:spcBef>
                <a:spcPts val="110"/>
              </a:spcBef>
              <a:spcAft>
                <a:spcPts val="11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.1</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تقديم بيانات ومعلومات متخصصة بصورة قطعية لا تقبل التشكيك.</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توفير المعلومات والتحليلات التي تساعد على إثراء القراء بأخبار تخص القضايا المهمة اليومية.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بناء عقلية القارئ بناء على تعاملها مع الأرقام كوسيلة إقناع وتكوين الاتجاهات.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.4</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تقديم قيمة الاستماع المعرفي من خلال البيانات والمعلومات، المبني على المنفعة المعلوماتية من خلال اسهامها في تسلية وتثقيف القارئ.</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person holding a glowing screen&#10;&#10;Description automatically generated">
            <a:extLst>
              <a:ext uri="{FF2B5EF4-FFF2-40B4-BE49-F238E27FC236}">
                <a16:creationId xmlns:a16="http://schemas.microsoft.com/office/drawing/2014/main" id="{DAB1AEEF-D53C-514D-DBCD-B7B2EA453DF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8447" y="1520865"/>
            <a:ext cx="5181600" cy="5172065"/>
          </a:xfrm>
        </p:spPr>
      </p:pic>
    </p:spTree>
    <p:extLst>
      <p:ext uri="{BB962C8B-B14F-4D97-AF65-F5344CB8AC3E}">
        <p14:creationId xmlns:p14="http://schemas.microsoft.com/office/powerpoint/2010/main" val="398063510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422741" y="645789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364707" y="1553952"/>
            <a:ext cx="6440605" cy="5240281"/>
          </a:xfrm>
          <a:prstGeom prst="rect">
            <a:avLst/>
          </a:prstGeom>
          <a:noFill/>
        </p:spPr>
        <p:txBody>
          <a:bodyPr wrap="square">
            <a:spAutoFit/>
          </a:bodyPr>
          <a:lstStyle/>
          <a:p>
            <a:pPr algn="just" rtl="1">
              <a:lnSpc>
                <a:spcPct val="107000"/>
              </a:lnSpc>
              <a:spcAft>
                <a:spcPts val="80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ج</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أهمية صحافة البيانات بالنسبة لل</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مؤسسات</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400" b="1">
                <a:effectLst/>
                <a:latin typeface="Calibri" panose="020F0502020204030204" pitchFamily="34" charset="0"/>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400" b="1">
                <a:effectLst/>
                <a:latin typeface="Calibri" panose="020F0502020204030204" pitchFamily="34" charset="0"/>
                <a:ea typeface="Calibri" panose="020F0502020204030204" pitchFamily="34" charset="0"/>
                <a:cs typeface="Simplified Arabic" panose="02020603050405020304" pitchFamily="18" charset="-78"/>
              </a:rPr>
              <a:t>تسهم في تشكيل أرشيف معلومات وبيانات واقعية للمؤسسة.</a:t>
            </a:r>
            <a:endParaRPr lang="en-US" sz="2400" b="1">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تعكس الصورة العلمية المعرفية حول المؤسسة وتبرز مكانتها العلمية والرقمية.</a:t>
            </a: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Calibri" panose="020F0502020204030204" pitchFamily="34" charset="0"/>
                <a:ea typeface="Calibri" panose="020F0502020204030204" pitchFamily="34" charset="0"/>
                <a:cs typeface="Simplified Arabic" panose="02020603050405020304" pitchFamily="18" charset="-78"/>
              </a:rPr>
              <a:t>تبرز دور البحث العلمي للمؤسسة بناء على المعلومات والبيانات الرقمية التي يتم الاعتماد عليها في البحوث والدراسات العلمية.</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.4</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تفصيل العلاقات الرسمية والعلمية بين المؤسسات من الناحية العلمية، لما تمتلكه من قاعدة بيانات ومعلومات موثقة، فتصبح مرجعية علمية لهذه المؤسسات تستفيد منها في وضع الخطط.</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person typing on a computer&#10;&#10;Description automatically generated">
            <a:extLst>
              <a:ext uri="{FF2B5EF4-FFF2-40B4-BE49-F238E27FC236}">
                <a16:creationId xmlns:a16="http://schemas.microsoft.com/office/drawing/2014/main" id="{D13838A4-A5E0-94FC-7172-DF53B02F3D9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7172" y="1553952"/>
            <a:ext cx="4742497" cy="4974943"/>
          </a:xfrm>
        </p:spPr>
      </p:pic>
    </p:spTree>
    <p:extLst>
      <p:ext uri="{BB962C8B-B14F-4D97-AF65-F5344CB8AC3E}">
        <p14:creationId xmlns:p14="http://schemas.microsoft.com/office/powerpoint/2010/main" val="107773300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422741" y="645789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364707" y="1553952"/>
            <a:ext cx="6440605" cy="4325158"/>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انقاذ المؤسسات الصحفية: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1800" b="1" u="sng">
                <a:effectLst/>
                <a:latin typeface="Calibri" panose="020F0502020204030204" pitchFamily="34" charset="0"/>
                <a:ea typeface="Calibri" panose="020F0502020204030204" pitchFamily="34" charset="0"/>
                <a:cs typeface="Simplified Arabic" panose="02020603050405020304" pitchFamily="18" charset="-78"/>
              </a:rPr>
              <a:t>‏</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فالصحافة يبدو أنها تواجه خطرًا متصاعدًا على مدار السنوات الاخيرة، فقد تخلت العديد من المؤسسات الصحفية الكبرى حول العالم عن إصدارتها الورقية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نظ</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را لعزوف عدد كبير من القراء عن مطالعة الصحف، ومع شيوع ثقافة الحصول المجاني على المعلومات، مما تسبب في تراجع مبيعات الصحف الورقية وانخفاض عائداتها؛ حيث تعكس الأرقام وضعًا صعبًا للصحافة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إذ بلغ عدد قراء الصحف الورقية في العالم حاليا نحو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1.7</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مليار شخص، وفي المقابل يوجد حوالي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مليارات شخص يتعاملون مع الإنترنت والصحافة الإلكترونية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newspaper on top of a keyboard&#10;&#10;Description automatically generated">
            <a:extLst>
              <a:ext uri="{FF2B5EF4-FFF2-40B4-BE49-F238E27FC236}">
                <a16:creationId xmlns:a16="http://schemas.microsoft.com/office/drawing/2014/main" id="{904BD386-F479-E5BA-BB42-77D34B5E2F7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3259" y="1553952"/>
            <a:ext cx="5181600" cy="5082822"/>
          </a:xfrm>
        </p:spPr>
      </p:pic>
    </p:spTree>
    <p:extLst>
      <p:ext uri="{BB962C8B-B14F-4D97-AF65-F5344CB8AC3E}">
        <p14:creationId xmlns:p14="http://schemas.microsoft.com/office/powerpoint/2010/main" val="363118547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422741" y="645789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364707" y="1553952"/>
            <a:ext cx="6440605" cy="2895216"/>
          </a:xfrm>
          <a:prstGeom prst="rect">
            <a:avLst/>
          </a:prstGeom>
          <a:noFill/>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sz="1800" b="1" u="sng">
                <a:effectLst/>
                <a:latin typeface="Calibri" panose="020F0502020204030204" pitchFamily="34" charset="0"/>
                <a:ea typeface="Calibri" panose="020F0502020204030204" pitchFamily="34" charset="0"/>
                <a:cs typeface="Simplified Arabic" panose="02020603050405020304" pitchFamily="18" charset="-78"/>
              </a:rPr>
              <a:t>‏</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لذا فنحن أمام نقطة تحول حاسمة في الطريقة التي تدار بها غرف الأخبار، والبقاء فقط لمن يدرك متغيرات العصر ويتكيف معها، فالمحتوى الذي كانت تضمه النسخة الورقية لا يتماشى مع قواعد النشر الإلكتروني الآن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أهمية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with a newspaper coming out of it&#10;&#10;Description automatically generated">
            <a:extLst>
              <a:ext uri="{FF2B5EF4-FFF2-40B4-BE49-F238E27FC236}">
                <a16:creationId xmlns:a16="http://schemas.microsoft.com/office/drawing/2014/main" id="{6D425C4B-CAAE-1370-C629-B36B798B608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6687" y="1553952"/>
            <a:ext cx="4662983" cy="4903938"/>
          </a:xfrm>
        </p:spPr>
      </p:pic>
    </p:spTree>
    <p:extLst>
      <p:ext uri="{BB962C8B-B14F-4D97-AF65-F5344CB8AC3E}">
        <p14:creationId xmlns:p14="http://schemas.microsoft.com/office/powerpoint/2010/main" val="16676522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422741" y="645789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500047" y="1553952"/>
            <a:ext cx="6305265" cy="4409925"/>
          </a:xfrm>
          <a:prstGeom prst="rect">
            <a:avLst/>
          </a:prstGeom>
          <a:noFill/>
        </p:spPr>
        <p:txBody>
          <a:bodyPr wrap="square">
            <a:spAutoFit/>
          </a:bodyPr>
          <a:lstStyle/>
          <a:p>
            <a:pPr algn="just" rtl="1">
              <a:lnSpc>
                <a:spcPct val="110000"/>
              </a:lnSpc>
              <a:spcBef>
                <a:spcPts val="110"/>
              </a:spcBef>
              <a:spcAft>
                <a:spcPts val="11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.1</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ضرورة مشاركة الناس في نشر المعلومات وصياغتها والحصول عليها.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التركيز على دمج الجمهور المستخدم في أحداث المجتمع ومتابعتها.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الاستفادة من التطور العلمي في مجال الإنترنت والبرامج الفنية التي تتعامل مع البيانات والمعلومات تعاملا أكثر حيوية ودقة.</a:t>
            </a:r>
          </a:p>
          <a:p>
            <a:pPr algn="just" rtl="1">
              <a:lnSpc>
                <a:spcPct val="110000"/>
              </a:lnSpc>
              <a:spcBef>
                <a:spcPts val="110"/>
              </a:spcBef>
              <a:spcAft>
                <a:spcPts val="11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.4</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العمل على تحويل البيانات والمعلومات العامة إلى أرقام يمكن فهمها في أسرع وقت.</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أهداف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2" name="Content Placeholder 9" descr="A graphic of a graph&#10;&#10;Description automatically generated">
            <a:extLst>
              <a:ext uri="{FF2B5EF4-FFF2-40B4-BE49-F238E27FC236}">
                <a16:creationId xmlns:a16="http://schemas.microsoft.com/office/drawing/2014/main" id="{A3490FFA-C68E-FFB5-887B-2CA35AFC180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183107" y="1556018"/>
            <a:ext cx="5181600" cy="4901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85418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422741" y="645789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500047" y="1553952"/>
            <a:ext cx="6305265" cy="4524059"/>
          </a:xfrm>
          <a:prstGeom prst="rect">
            <a:avLst/>
          </a:prstGeom>
          <a:noFill/>
        </p:spPr>
        <p:txBody>
          <a:bodyPr wrap="square">
            <a:spAutoFit/>
          </a:bodyPr>
          <a:lstStyle/>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a:t>
            </a:r>
            <a:r>
              <a:rPr lang="en-US" sz="2500" b="1">
                <a:latin typeface="Simplified Arabic" panose="02020603050405020304" pitchFamily="18" charset="-78"/>
                <a:ea typeface="Calibri" panose="020F0502020204030204" pitchFamily="34" charset="0"/>
                <a:cs typeface="Simplified Arabic" panose="02020603050405020304" pitchFamily="18" charset="-78"/>
              </a:rPr>
              <a:t>5</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تبسيط المعلومات وتقديمها في صورة فنية وبصرية جذابة باستخدام الرسوم البيانية والألوان والأحجام في عملية المعالجة والتوضيح.</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تسهيل الفهم لدى القارئ للقضايا المجتمعية بواسطة القضية البصرية الرقمية بأساليب المعالجة، وهذا من شأنه تشكيل رأي عام بشأنها يتصف بالدقة المعلوماتية.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500" b="1">
                <a:latin typeface="Simplified Arabic" panose="02020603050405020304" pitchFamily="18" charset="-78"/>
                <a:ea typeface="Calibri" panose="020F0502020204030204" pitchFamily="34" charset="0"/>
                <a:cs typeface="Simplified Arabic" panose="02020603050405020304" pitchFamily="18" charset="-78"/>
              </a:rPr>
              <a:t>.</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7</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ابراز الفوارق في المعلومات التي سبق أن عولجت، والمعلومات والبيانات الحالية بصورة رقمية جديدة باستخدام الرسوم البيانية وغيرها من الأشكال الفنية.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أهداف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person standing in front of a graph&#10;&#10;Description automatically generated">
            <a:extLst>
              <a:ext uri="{FF2B5EF4-FFF2-40B4-BE49-F238E27FC236}">
                <a16:creationId xmlns:a16="http://schemas.microsoft.com/office/drawing/2014/main" id="{DA143464-7281-4E90-7426-43C0A286C5C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2572" y="1511632"/>
            <a:ext cx="5181600" cy="4946257"/>
          </a:xfrm>
        </p:spPr>
      </p:pic>
    </p:spTree>
    <p:extLst>
      <p:ext uri="{BB962C8B-B14F-4D97-AF65-F5344CB8AC3E}">
        <p14:creationId xmlns:p14="http://schemas.microsoft.com/office/powerpoint/2010/main" val="209815801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422741" y="645789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950D5CD0-5B2A-4F70-817D-CD16B2776F39}"/>
              </a:ext>
            </a:extLst>
          </p:cNvPr>
          <p:cNvSpPr txBox="1"/>
          <p:nvPr/>
        </p:nvSpPr>
        <p:spPr>
          <a:xfrm>
            <a:off x="5950423" y="1553952"/>
            <a:ext cx="5854889" cy="3495572"/>
          </a:xfrm>
          <a:prstGeom prst="rect">
            <a:avLst/>
          </a:prstGeom>
          <a:noFill/>
        </p:spPr>
        <p:txBody>
          <a:bodyPr wrap="square">
            <a:spAutoFit/>
          </a:bodyPr>
          <a:lstStyle/>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 8</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الاستخدام الجيد للتقنيات الجديدة في العمل الصحفي عامة والأبحاث العلمية والصحفية خاصة، بواسطة البيانات الدقيقة التي تدعمها صحافة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 name="Rectangle: Rounded Corners 33">
            <a:extLst>
              <a:ext uri="{FF2B5EF4-FFF2-40B4-BE49-F238E27FC236}">
                <a16:creationId xmlns:a16="http://schemas.microsoft.com/office/drawing/2014/main" id="{206C0683-40C7-9108-9CA1-4ACB39B7B27B}"/>
              </a:ext>
            </a:extLst>
          </p:cNvPr>
          <p:cNvSpPr txBox="1">
            <a:spLocks/>
          </p:cNvSpPr>
          <p:nvPr/>
        </p:nvSpPr>
        <p:spPr>
          <a:xfrm>
            <a:off x="838200" y="365125"/>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أهداف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screen with a keyboard and mouse&#10;&#10;Description automatically generated">
            <a:extLst>
              <a:ext uri="{FF2B5EF4-FFF2-40B4-BE49-F238E27FC236}">
                <a16:creationId xmlns:a16="http://schemas.microsoft.com/office/drawing/2014/main" id="{E0B72F52-10F8-AA47-4927-7B353B3EBB6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8446" y="1553952"/>
            <a:ext cx="5316939" cy="4873171"/>
          </a:xfrm>
        </p:spPr>
      </p:pic>
    </p:spTree>
    <p:extLst>
      <p:ext uri="{BB962C8B-B14F-4D97-AF65-F5344CB8AC3E}">
        <p14:creationId xmlns:p14="http://schemas.microsoft.com/office/powerpoint/2010/main" val="303251123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910808" y="6410716"/>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سمات صحافة البيانات وخصائصها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8EF4137D-407C-99A5-310D-8E5C1ABE47E5}"/>
              </a:ext>
            </a:extLst>
          </p:cNvPr>
          <p:cNvSpPr txBox="1"/>
          <p:nvPr/>
        </p:nvSpPr>
        <p:spPr>
          <a:xfrm>
            <a:off x="5568120" y="1628842"/>
            <a:ext cx="5854890" cy="3961084"/>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الدقة: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تهتم صحافة البيانات اهتمامًا أساسيًا بالدقة، لكونها صحافة قائمة على تزويد الجمهور بموضوعات ذات بعد ثقافي ومعرفي.</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العمق: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‏يهتم صحفيو البيانات في البحث العميق عن المعلومات والبيانات، ولا يكتفون بالبحث السطحي أو العام عن المعلومات.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1">
            <a:extLst>
              <a:ext uri="{FF2B5EF4-FFF2-40B4-BE49-F238E27FC236}">
                <a16:creationId xmlns:a16="http://schemas.microsoft.com/office/drawing/2014/main" id="{8364AA32-0379-7ECF-0B88-0E1C0289A20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373" y="1520865"/>
            <a:ext cx="5181600" cy="4811004"/>
          </a:xfrm>
          <a:prstGeom prst="rect">
            <a:avLst/>
          </a:prstGeom>
        </p:spPr>
      </p:pic>
    </p:spTree>
    <p:extLst>
      <p:ext uri="{BB962C8B-B14F-4D97-AF65-F5344CB8AC3E}">
        <p14:creationId xmlns:p14="http://schemas.microsoft.com/office/powerpoint/2010/main" val="259193003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087789" y="6355299"/>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02646"/>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سمات صحافة البيانات وخصائصها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A81CBFD-3855-5BD6-99A7-25BF954FC22D}"/>
              </a:ext>
            </a:extLst>
          </p:cNvPr>
          <p:cNvSpPr txBox="1"/>
          <p:nvPr/>
        </p:nvSpPr>
        <p:spPr>
          <a:xfrm>
            <a:off x="5500047" y="1526797"/>
            <a:ext cx="6098458" cy="4963795"/>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تستخدم أساليب جديدة لسرد الأخبار: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فصحافة البيانات تضم مجموعة متنامية من الأدوات والأساليب والمناهج لرواية الأخبار، ‏وقد تتضمن أي شيء، بدءا من جمع الأخبار بالطريقة التقليدية بمساعدة الكمبيوتر، وصولًا إلى أكثر تطبيقات الأخبار والتوضيح المرئي تطورًا</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‏بهدف توفير المعلومات والتحليلات، لتعريفنا جميعًا بأهم القضايا والأحداث اليومية.</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.4</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التفاعلية: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400" b="1">
                <a:effectLst/>
                <a:latin typeface="Calibri" panose="020F0502020204030204" pitchFamily="34" charset="0"/>
                <a:ea typeface="Calibri" panose="020F0502020204030204" pitchFamily="34" charset="0"/>
                <a:cs typeface="Simplified Arabic" panose="02020603050405020304" pitchFamily="18" charset="-78"/>
              </a:rPr>
              <a:t>بإشراك القراء عبر إتاحة الفرصة لهم للبحث في مجموعة من البيانات أو فلترتها. </a:t>
            </a:r>
            <a:endParaRPr lang="en-US" sz="2400" b="1">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صورة 114">
            <a:extLst>
              <a:ext uri="{FF2B5EF4-FFF2-40B4-BE49-F238E27FC236}">
                <a16:creationId xmlns:a16="http://schemas.microsoft.com/office/drawing/2014/main" id="{56981E8A-A559-654A-B297-8A5345757FF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5450" y="1345577"/>
            <a:ext cx="5181600" cy="4127767"/>
          </a:xfrm>
          <a:prstGeom prst="rect">
            <a:avLst/>
          </a:prstGeom>
        </p:spPr>
      </p:pic>
      <p:sp>
        <p:nvSpPr>
          <p:cNvPr id="8" name="Rectangle 7">
            <a:extLst>
              <a:ext uri="{FF2B5EF4-FFF2-40B4-BE49-F238E27FC236}">
                <a16:creationId xmlns:a16="http://schemas.microsoft.com/office/drawing/2014/main" id="{16533DB0-87C0-F818-92A4-2BD62C803A6A}"/>
              </a:ext>
            </a:extLst>
          </p:cNvPr>
          <p:cNvSpPr/>
          <p:nvPr/>
        </p:nvSpPr>
        <p:spPr>
          <a:xfrm>
            <a:off x="286476" y="5558584"/>
            <a:ext cx="5019548" cy="114520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EG" sz="2000" b="1">
                <a:solidFill>
                  <a:schemeClr val="tx1"/>
                </a:solidFill>
                <a:effectLst/>
                <a:ea typeface="Times New Roman" panose="02020603050405020304" pitchFamily="18" charset="0"/>
                <a:cs typeface="Simplified Arabic" panose="02020603050405020304" pitchFamily="18" charset="-78"/>
              </a:rPr>
              <a:t>نموذجًا للتفاعل مع القصص الصحفية من خلال خاصية التنقيح والاختيار، تمكن هذه الخاصية المستخدم من خلال الضغط على الأيقونة أعلى القائمة اختيار منها ما يريد معرفته عن الدول من حيث عدد الإصابات</a:t>
            </a:r>
            <a:r>
              <a:rPr lang="ar-EG" sz="2000" b="1">
                <a:solidFill>
                  <a:schemeClr val="tx1"/>
                </a:solidFill>
                <a:ea typeface="Times New Roman" panose="02020603050405020304" pitchFamily="18" charset="0"/>
                <a:cs typeface="Simplified Arabic" panose="02020603050405020304" pitchFamily="18" charset="-78"/>
              </a:rPr>
              <a:t>.</a:t>
            </a:r>
            <a:endParaRPr lang="en-US" sz="20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02707776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087789" y="6355299"/>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02646"/>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سمات صحافة البيانات وخصائصها</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hand writing on a transparent board&#10;&#10;Description automatically generated">
            <a:extLst>
              <a:ext uri="{FF2B5EF4-FFF2-40B4-BE49-F238E27FC236}">
                <a16:creationId xmlns:a16="http://schemas.microsoft.com/office/drawing/2014/main" id="{D3C18033-B8E5-579B-EFFE-1223E0B21AE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5451" y="1520865"/>
            <a:ext cx="5181600" cy="4834434"/>
          </a:xfrm>
        </p:spPr>
      </p:pic>
      <p:sp>
        <p:nvSpPr>
          <p:cNvPr id="9" name="TextBox 8">
            <a:extLst>
              <a:ext uri="{FF2B5EF4-FFF2-40B4-BE49-F238E27FC236}">
                <a16:creationId xmlns:a16="http://schemas.microsoft.com/office/drawing/2014/main" id="{1A81CBFD-3855-5BD6-99A7-25BF954FC22D}"/>
              </a:ext>
            </a:extLst>
          </p:cNvPr>
          <p:cNvSpPr txBox="1"/>
          <p:nvPr/>
        </p:nvSpPr>
        <p:spPr>
          <a:xfrm>
            <a:off x="5500047" y="1526797"/>
            <a:ext cx="6098458" cy="5491119"/>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.5</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قائمة على تحليل الأرقام: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a:effectLst/>
                <a:latin typeface="Calibri" panose="020F0502020204030204" pitchFamily="34" charset="0"/>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فهي تضيق الفجوة بين المتخصصين في مجال الإحصاء وصناع الكلمات، ‏لتتمكن في النهاية من فك طلاسم الأرقام وتحويلها إلى معلومات بسيطة ويسيرة الفهم.</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المصداقية: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‏جمع البيانات والمعلومات في صحافة البيانات يجب أن تكون صادقة تمامًا، وغير مجتزأة أو منزوعة من سياقها.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1997836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967344" y="6315385"/>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مميزات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E2CC198-AB24-0C61-EBDF-6482AEB125EB}"/>
              </a:ext>
            </a:extLst>
          </p:cNvPr>
          <p:cNvSpPr txBox="1"/>
          <p:nvPr/>
        </p:nvSpPr>
        <p:spPr>
          <a:xfrm>
            <a:off x="5391817" y="1520865"/>
            <a:ext cx="6098458" cy="5244769"/>
          </a:xfrm>
          <a:prstGeom prst="rect">
            <a:avLst/>
          </a:prstGeom>
          <a:noFill/>
        </p:spPr>
        <p:txBody>
          <a:bodyPr wrap="square">
            <a:spAutoFit/>
          </a:bodyPr>
          <a:lstStyle/>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.1</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تبسيط المعلومات المعقدة، وجعلها سهلة الفهم، والاعتماد على المؤثرات البصرية في توصيل المعلومة.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تحويل المعلومات والبيانات من أرقام وحروف مملة إلى صور ورسوم مما يساعد على توصيل المعلومات المعقدة بكل بساطة.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اختصار الوقت، فبدلا من قراءة كم هائل من البيانات المكتوبة يمكن مسحها بصري بسهولة.</a:t>
            </a: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.4</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فعالية استخدامها في التسويق عبر مواقع التواصل الاجتماعي، من خلال امتلاكها لطرق جديدة في العرض من خلال الإنترنت وشبكات التواصل الاجتماعي ووسائل الاتصال المختلفة.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barrel of oil with a barrel of spilled oil&#10;&#10;Description automatically generated">
            <a:extLst>
              <a:ext uri="{FF2B5EF4-FFF2-40B4-BE49-F238E27FC236}">
                <a16:creationId xmlns:a16="http://schemas.microsoft.com/office/drawing/2014/main" id="{89E818A6-A441-125D-50B5-0BFD90A1892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4688" y="1520865"/>
            <a:ext cx="4971790" cy="4997922"/>
          </a:xfrm>
        </p:spPr>
      </p:pic>
    </p:spTree>
    <p:extLst>
      <p:ext uri="{BB962C8B-B14F-4D97-AF65-F5344CB8AC3E}">
        <p14:creationId xmlns:p14="http://schemas.microsoft.com/office/powerpoint/2010/main" val="206081015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00080" y="6374378"/>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مميزات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E2CC198-AB24-0C61-EBDF-6482AEB125EB}"/>
              </a:ext>
            </a:extLst>
          </p:cNvPr>
          <p:cNvSpPr txBox="1"/>
          <p:nvPr/>
        </p:nvSpPr>
        <p:spPr>
          <a:xfrm>
            <a:off x="5378262" y="1585659"/>
            <a:ext cx="6098458" cy="3926716"/>
          </a:xfrm>
          <a:prstGeom prst="rect">
            <a:avLst/>
          </a:prstGeom>
          <a:noFill/>
        </p:spPr>
        <p:txBody>
          <a:bodyPr wrap="square">
            <a:spAutoFit/>
          </a:bodyPr>
          <a:lstStyle/>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سهولة نشر وانتشار الإنفوجرافيك عبر الشبكات الاجتماعية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وتعزيز القدرة على التفكير، وربط المعلومات وتنظيمها، والمساعدة على الاحتفاظ بالمعلومة وقتًا أكبر </a:t>
            </a:r>
            <a:r>
              <a:rPr lang="ar-EG" sz="2500" b="1">
                <a:latin typeface="Simplified Arabic" panose="02020603050405020304" pitchFamily="18" charset="-78"/>
                <a:ea typeface="Calibri" panose="020F0502020204030204" pitchFamily="34" charset="0"/>
                <a:cs typeface="Simplified Arabic" panose="02020603050405020304" pitchFamily="18" charset="-78"/>
              </a:rPr>
              <a:t>في</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التخصصات، والمجالات المختلفة للبيانات (صور، أرقام، نصوص) وإمكانية التواصل من خلالها ونقل المعلومات للأخرين باختلاف لغاتهم.</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.6</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تغيير الطريقة الروتينية لعرض المعلومات والبيانات للناس</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وبالتالي هذا يساعد على تغيير استجابة الناس وتفاعلهم مع هذه المعلومات عند رؤيتها.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person in a robe with a flag&#10;&#10;Description automatically generated">
            <a:extLst>
              <a:ext uri="{FF2B5EF4-FFF2-40B4-BE49-F238E27FC236}">
                <a16:creationId xmlns:a16="http://schemas.microsoft.com/office/drawing/2014/main" id="{AA4FD1F0-6EAF-5E0C-DD8E-242B639DBAA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5074" y="1417626"/>
            <a:ext cx="4801404" cy="5233897"/>
          </a:xfrm>
        </p:spPr>
      </p:pic>
    </p:spTree>
    <p:extLst>
      <p:ext uri="{BB962C8B-B14F-4D97-AF65-F5344CB8AC3E}">
        <p14:creationId xmlns:p14="http://schemas.microsoft.com/office/powerpoint/2010/main" val="10899393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متطلبات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432530D0-EE37-DD3F-CF51-728591198F98}"/>
              </a:ext>
            </a:extLst>
          </p:cNvPr>
          <p:cNvSpPr txBox="1"/>
          <p:nvPr/>
        </p:nvSpPr>
        <p:spPr>
          <a:xfrm>
            <a:off x="5256478" y="1581861"/>
            <a:ext cx="6098458" cy="5106847"/>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تتطلب صحافة البيانات الآتي: </a:t>
            </a:r>
          </a:p>
          <a:p>
            <a:pPr algn="just" rtl="1">
              <a:lnSpc>
                <a:spcPct val="107000"/>
              </a:lnSpc>
              <a:spcAft>
                <a:spcPts val="800"/>
              </a:spcAft>
            </a:pP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 .1</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تحديد مصادر البيانات التي يعتمد عليها في بناء محتويات صحافة البيانات، لتصبح مهمة العثور عليها أسهل.</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 .2</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التعامل مع محركات بحث متميزة بما يحقق أفضل النتائج للوصول إلى البيانات الرقمية التي تناسب صحافة البيانات.</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600" b="1">
                <a:latin typeface="Simplified Arabic" panose="02020603050405020304" pitchFamily="18" charset="-78"/>
                <a:ea typeface="Calibri" panose="020F0502020204030204" pitchFamily="34" charset="0"/>
                <a:cs typeface="Simplified Arabic" panose="02020603050405020304" pitchFamily="18" charset="-78"/>
              </a:rPr>
              <a:t>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الإلمام بطرق وأساليب معالجة البيانات ومواكبة التطور التكنولوجي فيما يتعلق بمعالجة توظيف البيانات. </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400">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Content Placeholder 12" descr="A person touching a transparent screen&#10;&#10;Description automatically generated">
            <a:extLst>
              <a:ext uri="{FF2B5EF4-FFF2-40B4-BE49-F238E27FC236}">
                <a16:creationId xmlns:a16="http://schemas.microsoft.com/office/drawing/2014/main" id="{AB923092-26A7-1808-A890-9582BDA5BD1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5284" y="1581861"/>
            <a:ext cx="4929410" cy="4933579"/>
          </a:xfrm>
        </p:spPr>
      </p:pic>
    </p:spTree>
    <p:extLst>
      <p:ext uri="{BB962C8B-B14F-4D97-AF65-F5344CB8AC3E}">
        <p14:creationId xmlns:p14="http://schemas.microsoft.com/office/powerpoint/2010/main" val="73987229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متطلبات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8" name="TextBox 7">
            <a:extLst>
              <a:ext uri="{FF2B5EF4-FFF2-40B4-BE49-F238E27FC236}">
                <a16:creationId xmlns:a16="http://schemas.microsoft.com/office/drawing/2014/main" id="{432530D0-EE37-DD3F-CF51-728591198F98}"/>
              </a:ext>
            </a:extLst>
          </p:cNvPr>
          <p:cNvSpPr txBox="1"/>
          <p:nvPr/>
        </p:nvSpPr>
        <p:spPr>
          <a:xfrm>
            <a:off x="5256478" y="1520865"/>
            <a:ext cx="6098458" cy="4871334"/>
          </a:xfrm>
          <a:prstGeom prst="rect">
            <a:avLst/>
          </a:prstGeom>
          <a:noFill/>
        </p:spPr>
        <p:txBody>
          <a:bodyPr wrap="square">
            <a:spAutoFit/>
          </a:bodyPr>
          <a:lstStyle/>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الاعتماد على الاختزال أثناء البحث عن البيانات وذلك من خلال البحث بجزء من العنوان.</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التواصل والربط والتشبيك مع الجهات والمنظمات ذات العلاقة بالبيانات، للتحقق من مصداقيتها تمهيدًا لاستخدامها في صحافة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التعامل مع البيانات على أنها لا تتقادم بمرور الزمن، ولكن يمكن تجديد قيمتها من خلال السياق الذي تستخدم فيها والتحليلات المعلوماتية من التقارير والقصص الصحفية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كما أن هذه البيانات يمكن استخدامها على المستوى الداخلي للمؤسسات والهيئات وغيرها بما يحقق أهدافها.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ar-EG" sz="2400">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diagram of a graph and a computer&#10;&#10;Description automatically generated with medium confidence">
            <a:extLst>
              <a:ext uri="{FF2B5EF4-FFF2-40B4-BE49-F238E27FC236}">
                <a16:creationId xmlns:a16="http://schemas.microsoft.com/office/drawing/2014/main" id="{3037F183-9578-21D0-07BD-DF9D97C962E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2501" y="1634552"/>
            <a:ext cx="4533460" cy="4880887"/>
          </a:xfrm>
        </p:spPr>
      </p:pic>
    </p:spTree>
    <p:extLst>
      <p:ext uri="{BB962C8B-B14F-4D97-AF65-F5344CB8AC3E}">
        <p14:creationId xmlns:p14="http://schemas.microsoft.com/office/powerpoint/2010/main" val="319779644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4A1D01D-E3CF-BB93-3E1B-3057970BCA50}"/>
              </a:ext>
            </a:extLst>
          </p:cNvPr>
          <p:cNvSpPr txBox="1"/>
          <p:nvPr/>
        </p:nvSpPr>
        <p:spPr>
          <a:xfrm>
            <a:off x="5500047" y="1520865"/>
            <a:ext cx="6098458" cy="5322996"/>
          </a:xfrm>
          <a:prstGeom prst="rect">
            <a:avLst/>
          </a:prstGeom>
          <a:noFill/>
        </p:spPr>
        <p:txBody>
          <a:bodyPr wrap="square">
            <a:spAutoFit/>
          </a:bodyPr>
          <a:lstStyle/>
          <a:p>
            <a:pPr algn="just" rtl="1">
              <a:lnSpc>
                <a:spcPct val="110000"/>
              </a:lnSpc>
              <a:spcBef>
                <a:spcPts val="110"/>
              </a:spcBef>
              <a:spcAft>
                <a:spcPts val="110"/>
              </a:spcAft>
            </a:pP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قد تكون صحافة البيانات عملًا فرديًا، وقد تتطلب صحافة البيانات فريق عمل يتضمن أدوار محددة، فقد نجد بعض الصحفيين القادرين على جمع الأدوار اللازمة في صحافة البيانات من خلال تطوير مهاراتهم التكنولوجية، وهو وما تسعى إليه الصحف من خلال مفهوم الصحفي الشامل لتوفير الوقت والتكلفة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بينما الشائع، أن يتقن الصحفي دورًا واحدًا، بالتالي تحتاج المؤسسة الصحفية إلى تعيين آخرين من أجل إخراج قصصهم الصحفية، وهو ما يعرف بفريق عمل صحافة البيانات وهذا التوجه يسهم في تنوع الأفكار وتجويدها، </a:t>
            </a:r>
            <a:r>
              <a:rPr lang="ar-EG"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ويتكون فريق العمل في صحافة البيانات من: </a:t>
            </a:r>
            <a:endParaRPr lang="en-US"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a:endParaRPr lang="en-US" b="1">
              <a:latin typeface="Simplified Arabic" panose="02020603050405020304" pitchFamily="18" charset="-78"/>
              <a:ea typeface="Calibri" panose="020F0502020204030204" pitchFamily="34" charset="0"/>
              <a:cs typeface="Simplified Arabic" panose="02020603050405020304" pitchFamily="18" charset="-78"/>
            </a:endParaRPr>
          </a:p>
          <a:p>
            <a:pPr algn="r"/>
            <a:endParaRPr lang="en-US"/>
          </a:p>
        </p:txBody>
      </p:sp>
      <p:pic>
        <p:nvPicPr>
          <p:cNvPr id="13" name="Content Placeholder 9" descr="A group of people standing together&#10;&#10;Description automatically generated">
            <a:extLst>
              <a:ext uri="{FF2B5EF4-FFF2-40B4-BE49-F238E27FC236}">
                <a16:creationId xmlns:a16="http://schemas.microsoft.com/office/drawing/2014/main" id="{8804516D-53CC-0463-CAE1-BFB245B4847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7" y="1520864"/>
            <a:ext cx="5181600" cy="5153719"/>
          </a:xfrm>
        </p:spPr>
      </p:pic>
    </p:spTree>
    <p:extLst>
      <p:ext uri="{BB962C8B-B14F-4D97-AF65-F5344CB8AC3E}">
        <p14:creationId xmlns:p14="http://schemas.microsoft.com/office/powerpoint/2010/main" val="368035850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974793" y="6315385"/>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4A1D01D-E3CF-BB93-3E1B-3057970BCA50}"/>
              </a:ext>
            </a:extLst>
          </p:cNvPr>
          <p:cNvSpPr txBox="1"/>
          <p:nvPr/>
        </p:nvSpPr>
        <p:spPr>
          <a:xfrm>
            <a:off x="5006857" y="1520865"/>
            <a:ext cx="6591647" cy="5012141"/>
          </a:xfrm>
          <a:prstGeom prst="rect">
            <a:avLst/>
          </a:prstGeom>
          <a:noFill/>
        </p:spPr>
        <p:txBody>
          <a:bodyPr wrap="square">
            <a:spAutoFit/>
          </a:bodyPr>
          <a:lstStyle/>
          <a:p>
            <a:pPr algn="just" rtl="1">
              <a:lnSpc>
                <a:spcPct val="110000"/>
              </a:lnSpc>
              <a:spcBef>
                <a:spcPts val="110"/>
              </a:spcBef>
              <a:spcAft>
                <a:spcPts val="110"/>
              </a:spcAft>
            </a:pP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صحفي البيانات:</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هو المسؤول عن بناء القصة، ويكون قائد الفريق، ومهمته جمع البيانات ووضع سياق للقصة الصحفية، بالإضافة إلى التنسيق بين أعضاء الفريق لإنتاج تصميم متميز</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وعادة يبدأ كمحرر صحفي، ثم يصقل مهاراته ويضيف إليها القدرة على التعامل مع الحاسوب.</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المصمم:</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هو الذي ينتج التصاميم المناسبة لمحتوى القصة، ‏بحيث تقدم بشكل جذاب ومحبب للجمهور</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وهو المناظر للرسامين الذين كانت تستعين بهم الصحافة سابقًا لإنتاج رسومات ترافق القصص الصحفية، </a:t>
            </a:r>
            <a:r>
              <a:rPr lang="ar-EG" sz="2400" b="1">
                <a:latin typeface="Simplified Arabic" panose="02020603050405020304" pitchFamily="18" charset="-78"/>
                <a:ea typeface="Calibri" panose="020F0502020204030204" pitchFamily="34" charset="0"/>
                <a:cs typeface="Simplified Arabic" panose="02020603050405020304" pitchFamily="18" charset="-78"/>
              </a:rPr>
              <a:t>أ</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ما مصمم البيانات فهو الذي يختزل البيانات في صورة جذابة للقارئ ومناسبة للنشر على المواقع وتزيد تفاعل القارئ معها بالنقر لاكتشاف المزيد من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a:endParaRPr lang="en-US"/>
          </a:p>
        </p:txBody>
      </p:sp>
      <p:pic>
        <p:nvPicPr>
          <p:cNvPr id="9" name="Content Placeholder 8" descr="A group of people in a room with charts and graphs&#10;&#10;Description automatically generated">
            <a:extLst>
              <a:ext uri="{FF2B5EF4-FFF2-40B4-BE49-F238E27FC236}">
                <a16:creationId xmlns:a16="http://schemas.microsoft.com/office/drawing/2014/main" id="{93FED669-930E-560B-AF5B-9FBB2A7499A6}"/>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17987" y="1520865"/>
            <a:ext cx="4780936" cy="5194630"/>
          </a:xfrm>
        </p:spPr>
      </p:pic>
    </p:spTree>
    <p:extLst>
      <p:ext uri="{BB962C8B-B14F-4D97-AF65-F5344CB8AC3E}">
        <p14:creationId xmlns:p14="http://schemas.microsoft.com/office/powerpoint/2010/main" val="385790652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866563" y="611533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9378D5D-A7C8-D35E-1ACE-71DAF13B09C0}"/>
              </a:ext>
            </a:extLst>
          </p:cNvPr>
          <p:cNvSpPr txBox="1"/>
          <p:nvPr/>
        </p:nvSpPr>
        <p:spPr>
          <a:xfrm>
            <a:off x="5378262" y="1341015"/>
            <a:ext cx="6098458" cy="5208029"/>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محلل البيانات:</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يمثل العقل الرائد في تحليل البيانات واستخدامها بطريقة متقنة، تتمحور مهمته حول جمع البيانات من مصادر متعددة وتحويلها وتنظيمها بطريقة تمكنهم من استخلاص نتائج دقيقة وقيمة،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ويتعين على محلل البيانات أيضًا أن يكون قادر على عمل تنبؤات تساهم في صنع قرارات مستنيرة، ويمثل محلل البيانات العنصر الأساسي في تطوير البيانات لتكوينها في صورة يمكن استخدامها بشكل أفضل.</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ويضيف البعض دورا رابعًا لفريق صحافة البيانات وهو</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.4</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محرر البيانات: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يضع الفكرة العامة للقصة ويحدد زاوية المعالجة وأفضل الطرق لنقلها للجمهور.</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BAFFB5B6-E3D9-82A5-48BA-A07303C0FFF5}"/>
              </a:ext>
            </a:extLst>
          </p:cNvPr>
          <p:cNvSpPr txBox="1">
            <a:spLocks/>
          </p:cNvSpPr>
          <p:nvPr/>
        </p:nvSpPr>
        <p:spPr>
          <a:xfrm>
            <a:off x="505096" y="180327"/>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0" name="Content Placeholder 9" descr="A person sitting at a desk with a computer and a chart&#10;&#10;Description automatically generated">
            <a:extLst>
              <a:ext uri="{FF2B5EF4-FFF2-40B4-BE49-F238E27FC236}">
                <a16:creationId xmlns:a16="http://schemas.microsoft.com/office/drawing/2014/main" id="{3ABCA108-8CFD-5032-8767-B3F8112E6EC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7555" y="1430939"/>
            <a:ext cx="4992871" cy="5028179"/>
          </a:xfrm>
        </p:spPr>
      </p:pic>
    </p:spTree>
    <p:extLst>
      <p:ext uri="{BB962C8B-B14F-4D97-AF65-F5344CB8AC3E}">
        <p14:creationId xmlns:p14="http://schemas.microsoft.com/office/powerpoint/2010/main" val="193190845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091678" y="626787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C927D316-0C77-F830-67D2-F2F6F9E6C3E6}"/>
              </a:ext>
            </a:extLst>
          </p:cNvPr>
          <p:cNvSpPr txBox="1"/>
          <p:nvPr/>
        </p:nvSpPr>
        <p:spPr>
          <a:xfrm>
            <a:off x="5043948" y="1423211"/>
            <a:ext cx="6671442" cy="4639925"/>
          </a:xfrm>
          <a:prstGeom prst="rect">
            <a:avLst/>
          </a:prstGeom>
          <a:noFill/>
        </p:spPr>
        <p:txBody>
          <a:bodyPr wrap="square">
            <a:spAutoFit/>
          </a:bodyPr>
          <a:lstStyle/>
          <a:p>
            <a:pPr algn="just" rtl="1">
              <a:lnSpc>
                <a:spcPct val="110000"/>
              </a:lnSpc>
              <a:spcBef>
                <a:spcPts val="110"/>
              </a:spcBef>
              <a:spcAft>
                <a:spcPts val="110"/>
              </a:spcAft>
            </a:pP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ومن الضروري أن يجمع صحفي البيانات عددًا من المهارات الأساسية، ‏أهمها القدرة على البحث وجمع المعلومات من مصادرها المختلفة، وكذلك التحليل العميق للبيانات واستخراج القصص المشوقة، وكذلك الإلمام بأساسيات تصميم البيانات، لذلك يحب أن يتمتع صحفي البيانات بالمواصفات الآتية: </a:t>
            </a: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الوصول للبيانات وتدقيقها من وسط الكم الكبير، والتعامل مع مصادر البيانات الرقمية.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اكتشاف البيانات والبحث عنها بأساليب تسهم في تحقيق الآنية والمهنية العالية في الأداء والتوظيف الصحفي لها.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en-US" sz="1800">
                <a:effectLst/>
                <a:latin typeface="Calibri" panose="020F0502020204030204" pitchFamily="34" charset="0"/>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تحليل البيانات من منظور علمي.</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CD25A4D2-B330-0820-2A7A-5D1A4676EC91}"/>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4" name="Content Placeholder 13" descr="A colorful background with text overlay&#10;&#10;Description automatically generated">
            <a:extLst>
              <a:ext uri="{FF2B5EF4-FFF2-40B4-BE49-F238E27FC236}">
                <a16:creationId xmlns:a16="http://schemas.microsoft.com/office/drawing/2014/main" id="{404E867F-3C02-425D-F011-95EA0002623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7484" y="1520865"/>
            <a:ext cx="4896464" cy="4994575"/>
          </a:xfrm>
        </p:spPr>
      </p:pic>
    </p:spTree>
    <p:extLst>
      <p:ext uri="{BB962C8B-B14F-4D97-AF65-F5344CB8AC3E}">
        <p14:creationId xmlns:p14="http://schemas.microsoft.com/office/powerpoint/2010/main" val="148508955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091678" y="626787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C927D316-0C77-F830-67D2-F2F6F9E6C3E6}"/>
              </a:ext>
            </a:extLst>
          </p:cNvPr>
          <p:cNvSpPr txBox="1"/>
          <p:nvPr/>
        </p:nvSpPr>
        <p:spPr>
          <a:xfrm>
            <a:off x="5250426" y="1423211"/>
            <a:ext cx="6464964" cy="5087611"/>
          </a:xfrm>
          <a:prstGeom prst="rect">
            <a:avLst/>
          </a:prstGeom>
          <a:noFill/>
        </p:spPr>
        <p:txBody>
          <a:bodyPr wrap="square">
            <a:spAutoFit/>
          </a:bodyPr>
          <a:lstStyle/>
          <a:p>
            <a:pPr algn="just" rtl="1">
              <a:lnSpc>
                <a:spcPct val="107000"/>
              </a:lnSpc>
              <a:spcAft>
                <a:spcPts val="80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القدرة على تصوير البيانات بصورة تتناسب مع الموارد المالية للصحيفة ومستويات قرائها.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التمتع بالقدرات والإمكانات الكتابية لتحويل البيانات لقصة صحفية مقبولة لدى القارئ.</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المعرفة في علم الرياضيات والإحصاءات المعتمدة على الوصف والاستنتاج.</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1A1C261B-D214-2C43-733A-BDA926DD8D90}"/>
              </a:ext>
            </a:extLst>
          </p:cNvPr>
          <p:cNvSpPr txBox="1">
            <a:spLocks/>
          </p:cNvSpPr>
          <p:nvPr/>
        </p:nvSpPr>
        <p:spPr>
          <a:xfrm>
            <a:off x="308467" y="342560"/>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0" name="Content Placeholder 9" descr="A person looking at a diagram&#10;&#10;Description automatically generated">
            <a:extLst>
              <a:ext uri="{FF2B5EF4-FFF2-40B4-BE49-F238E27FC236}">
                <a16:creationId xmlns:a16="http://schemas.microsoft.com/office/drawing/2014/main" id="{E0866032-7583-3F7D-227A-70B365DBA32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8466" y="1520864"/>
            <a:ext cx="4817149" cy="4989957"/>
          </a:xfrm>
        </p:spPr>
      </p:pic>
    </p:spTree>
    <p:extLst>
      <p:ext uri="{BB962C8B-B14F-4D97-AF65-F5344CB8AC3E}">
        <p14:creationId xmlns:p14="http://schemas.microsoft.com/office/powerpoint/2010/main" val="66854131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091678" y="6267870"/>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C927D316-0C77-F830-67D2-F2F6F9E6C3E6}"/>
              </a:ext>
            </a:extLst>
          </p:cNvPr>
          <p:cNvSpPr txBox="1"/>
          <p:nvPr/>
        </p:nvSpPr>
        <p:spPr>
          <a:xfrm>
            <a:off x="4925960" y="1423211"/>
            <a:ext cx="6789429" cy="5226944"/>
          </a:xfrm>
          <a:prstGeom prst="rect">
            <a:avLst/>
          </a:prstGeom>
          <a:noFill/>
        </p:spPr>
        <p:txBody>
          <a:bodyPr wrap="square">
            <a:spAutoFit/>
          </a:bodyPr>
          <a:lstStyle/>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وحتى يكون صحفي البيانات ماهرًا يجب أن يتحلى بمجموعة من الصفات من أهمها: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a:latin typeface="Simplified Arabic" panose="02020603050405020304" pitchFamily="18" charset="-78"/>
                <a:ea typeface="Calibri" panose="020F0502020204030204" pitchFamily="34" charset="0"/>
                <a:cs typeface="Simplified Arabic" panose="02020603050405020304" pitchFamily="18" charset="-78"/>
              </a:rPr>
              <a:t>القدرة على</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التحليل والربط بين الأفكار.</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القدرة على استعمال الأدوات والبرامج الرقمية.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‏الطلاقة في التعبير الشفوي والكتابي.</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‏إنشاء شبكة متطورة من العلاقات.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‏التمتع بروح التعاون والعمل المشترك.</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 name="Rectangle: Rounded Corners 33">
            <a:extLst>
              <a:ext uri="{FF2B5EF4-FFF2-40B4-BE49-F238E27FC236}">
                <a16:creationId xmlns:a16="http://schemas.microsoft.com/office/drawing/2014/main" id="{EC2952C4-5782-6243-9F63-21C921241E9B}"/>
              </a:ext>
            </a:extLst>
          </p:cNvPr>
          <p:cNvSpPr txBox="1">
            <a:spLocks/>
          </p:cNvSpPr>
          <p:nvPr/>
        </p:nvSpPr>
        <p:spPr>
          <a:xfrm>
            <a:off x="458517" y="207845"/>
            <a:ext cx="11181808"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سادسًا: مواصفات صحفي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0" name="Content Placeholder 9" descr="A group of people in a discussion&#10;&#10;Description automatically generated">
            <a:extLst>
              <a:ext uri="{FF2B5EF4-FFF2-40B4-BE49-F238E27FC236}">
                <a16:creationId xmlns:a16="http://schemas.microsoft.com/office/drawing/2014/main" id="{A8515078-E2E9-EA24-3BFB-4884732BADA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0821" y="1520865"/>
            <a:ext cx="4571999" cy="5129290"/>
          </a:xfrm>
        </p:spPr>
      </p:pic>
    </p:spTree>
    <p:extLst>
      <p:ext uri="{BB962C8B-B14F-4D97-AF65-F5344CB8AC3E}">
        <p14:creationId xmlns:p14="http://schemas.microsoft.com/office/powerpoint/2010/main" val="61050365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9025722" y="629282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365125"/>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7FE48F1C-EA86-FF84-3DC8-F32EFC3083D1}"/>
              </a:ext>
            </a:extLst>
          </p:cNvPr>
          <p:cNvSpPr txBox="1"/>
          <p:nvPr/>
        </p:nvSpPr>
        <p:spPr>
          <a:xfrm>
            <a:off x="3415835" y="1540401"/>
            <a:ext cx="7898159" cy="4283224"/>
          </a:xfrm>
          <a:prstGeom prst="rect">
            <a:avLst/>
          </a:prstGeom>
          <a:noFill/>
        </p:spPr>
        <p:txBody>
          <a:bodyPr wrap="square" rtlCol="0">
            <a:spAutoFit/>
          </a:bodyPr>
          <a:lstStyle/>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أولًا: أهمية صحافة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ثانيًا: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أهداف صحافة البيانات. </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‏ثالثًا: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سمات صحافة البيانات وخصائصها.</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رابعًا: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مميزات صحافة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خامسًا:</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متطلبات صحافة البيانات.</a:t>
            </a:r>
          </a:p>
          <a:p>
            <a:pPr algn="just" rtl="1">
              <a:lnSpc>
                <a:spcPct val="110000"/>
              </a:lnSpc>
              <a:spcBef>
                <a:spcPts val="110"/>
              </a:spcBef>
              <a:spcAft>
                <a:spcPts val="110"/>
              </a:spcAft>
            </a:pPr>
            <a:r>
              <a:rPr lang="ar-EG" sz="4000" b="1">
                <a:latin typeface="Simplified Arabic" panose="02020603050405020304" pitchFamily="18" charset="-78"/>
                <a:cs typeface="Simplified Arabic" panose="02020603050405020304" pitchFamily="18" charset="-78"/>
              </a:rPr>
              <a:t>سادسًا: مواصفات صحفي البيانات.</a:t>
            </a:r>
            <a:endParaRPr lang="en-US" sz="40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8963</TotalTime>
  <Words>3281</Words>
  <Application>Microsoft Office PowerPoint</Application>
  <PresentationFormat>Widescreen</PresentationFormat>
  <Paragraphs>233</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Simplified Arabic</vt:lpstr>
      <vt:lpstr>Times New Roman</vt:lpstr>
      <vt:lpstr>Wingdings</vt:lpstr>
      <vt:lpstr>Office Theme</vt:lpstr>
      <vt:lpstr>PowerPoint Presentation</vt:lpstr>
      <vt:lpstr>PowerPoint Presentation</vt:lpstr>
      <vt:lpstr>‏</vt:lpstr>
      <vt:lpstr>‏</vt:lpstr>
      <vt:lpstr>‏</vt:lpstr>
      <vt:lpstr>أولًا: أهمية صحافة البيانات</vt:lpstr>
      <vt:lpstr>أولًا: أهمية صحافة البيانات</vt:lpstr>
      <vt:lpstr>أولًا: أهمية صحافة البيانات</vt:lpstr>
      <vt:lpstr>أولًا: أهمية صحافة البيانات</vt:lpstr>
      <vt:lpstr>أولًا: أهمية صحافة البيانات</vt:lpstr>
      <vt:lpstr>أولًا: أهمية صحافة البيانات</vt:lpstr>
      <vt:lpstr>أولًا: أهمية صحافة البيانات</vt:lpstr>
      <vt:lpstr>‏</vt:lpstr>
      <vt:lpstr>‏</vt:lpstr>
      <vt:lpstr>‏</vt:lpstr>
      <vt:lpstr>‏</vt:lpstr>
      <vt:lpstr>‏</vt:lpstr>
      <vt:lpstr>‏</vt:lpstr>
      <vt:lpstr>‏</vt:lpstr>
      <vt:lpstr>‏</vt:lpstr>
      <vt:lpstr>‏</vt:lpstr>
      <vt:lpstr>‏</vt:lpstr>
      <vt:lpstr>‏</vt:lpstr>
      <vt:lpstr>‏</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959</cp:revision>
  <dcterms:created xsi:type="dcterms:W3CDTF">2023-04-29T09:08:00Z</dcterms:created>
  <dcterms:modified xsi:type="dcterms:W3CDTF">2024-09-20T19:21:19Z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