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Masters/slideMaster1.xml" ContentType="application/vnd.openxmlformats-officedocument.presentationml.slideMaster+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4.xml" ContentType="application/vnd.openxmlformats-officedocument.presentationml.notesSlide+xml"/>
  <Override PartName="/ppt/notesSlides/notesSlide3.xml" ContentType="application/vnd.openxmlformats-officedocument.presentationml.notesSlide+xml"/>
  <Override PartName="/ppt/slideLayouts/slideLayout8.xml" ContentType="application/vnd.openxmlformats-officedocument.presentationml.slideLayout+xml"/>
  <Override PartName="/ppt/notesMasters/notesMaster1.xml" ContentType="application/vnd.openxmlformats-officedocument.presentationml.notesMaster+xml"/>
  <Override PartName="/ppt/theme/theme1.xml" ContentType="application/vnd.openxmlformats-officedocument.theme+xml"/>
  <Override PartName="/ppt/theme/theme2.xml" ContentType="application/vnd.openxmlformats-officedocument.theme+xml"/>
  <Override PartName="/ppt/presProps.xml" ContentType="application/vnd.openxmlformats-officedocument.presentationml.presProps+xml"/>
  <Override PartName="/ppt/viewProps.xml" ContentType="application/vnd.openxmlformats-officedocument.presentationml.viewProps+xml"/>
  <Override PartName="/ppt/tableStyles.xml" ContentType="application/vnd.openxmlformats-officedocument.presentationml.tableStyles+xml"/>
  <Override PartName="/docProps/core.xml" ContentType="application/vnd.openxmlformats-package.core-properties+xml"/>
  <Override PartName="/docProps/app.xml" ContentType="application/vnd.openxmlformats-officedocument.extended-propertie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5"/>
  </p:notesMasterIdLst>
  <p:sldIdLst>
    <p:sldId id="480" r:id="rId2"/>
    <p:sldId id="303" r:id="rId3"/>
    <p:sldId id="313" r:id="rId4"/>
    <p:sldId id="581" r:id="rId5"/>
    <p:sldId id="583" r:id="rId6"/>
    <p:sldId id="585" r:id="rId7"/>
    <p:sldId id="587" r:id="rId8"/>
    <p:sldId id="508" r:id="rId9"/>
    <p:sldId id="589" r:id="rId10"/>
    <p:sldId id="509" r:id="rId11"/>
    <p:sldId id="591" r:id="rId12"/>
    <p:sldId id="510" r:id="rId13"/>
    <p:sldId id="512" r:id="rId14"/>
    <p:sldId id="513" r:id="rId15"/>
    <p:sldId id="514" r:id="rId16"/>
    <p:sldId id="515" r:id="rId17"/>
    <p:sldId id="516" r:id="rId18"/>
    <p:sldId id="518" r:id="rId19"/>
    <p:sldId id="519" r:id="rId20"/>
    <p:sldId id="520" r:id="rId21"/>
    <p:sldId id="521" r:id="rId22"/>
    <p:sldId id="522" r:id="rId23"/>
    <p:sldId id="577" r:id="rId24"/>
    <p:sldId id="564" r:id="rId25"/>
    <p:sldId id="529" r:id="rId26"/>
    <p:sldId id="530" r:id="rId27"/>
    <p:sldId id="531" r:id="rId28"/>
    <p:sldId id="533" r:id="rId29"/>
    <p:sldId id="534" r:id="rId30"/>
    <p:sldId id="541" r:id="rId31"/>
    <p:sldId id="542" r:id="rId32"/>
    <p:sldId id="543" r:id="rId33"/>
    <p:sldId id="545" r:id="rId34"/>
    <p:sldId id="547" r:id="rId35"/>
    <p:sldId id="549" r:id="rId36"/>
    <p:sldId id="593" r:id="rId37"/>
    <p:sldId id="550" r:id="rId38"/>
    <p:sldId id="552" r:id="rId39"/>
    <p:sldId id="569" r:id="rId40"/>
    <p:sldId id="570" r:id="rId41"/>
    <p:sldId id="566" r:id="rId42"/>
    <p:sldId id="499" r:id="rId43"/>
    <p:sldId id="349" r:id="rId4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480"/>
            <p14:sldId id="303"/>
            <p14:sldId id="313"/>
            <p14:sldId id="581"/>
            <p14:sldId id="583"/>
            <p14:sldId id="585"/>
            <p14:sldId id="587"/>
            <p14:sldId id="508"/>
            <p14:sldId id="589"/>
            <p14:sldId id="509"/>
            <p14:sldId id="591"/>
            <p14:sldId id="510"/>
            <p14:sldId id="512"/>
            <p14:sldId id="513"/>
            <p14:sldId id="514"/>
            <p14:sldId id="515"/>
            <p14:sldId id="516"/>
            <p14:sldId id="518"/>
            <p14:sldId id="519"/>
            <p14:sldId id="520"/>
            <p14:sldId id="521"/>
            <p14:sldId id="522"/>
            <p14:sldId id="577"/>
            <p14:sldId id="564"/>
            <p14:sldId id="529"/>
            <p14:sldId id="530"/>
            <p14:sldId id="531"/>
            <p14:sldId id="533"/>
            <p14:sldId id="534"/>
            <p14:sldId id="541"/>
            <p14:sldId id="542"/>
            <p14:sldId id="543"/>
            <p14:sldId id="545"/>
            <p14:sldId id="547"/>
            <p14:sldId id="549"/>
            <p14:sldId id="593"/>
            <p14:sldId id="550"/>
            <p14:sldId id="552"/>
            <p14:sldId id="569"/>
            <p14:sldId id="570"/>
            <p14:sldId id="566"/>
            <p14:sldId id="499"/>
            <p14:sldId id="349"/>
          </p14:sldIdLst>
        </p14:section>
        <p14:section name="Untitled Section" id="{2F6AD2C2-46A9-4BC4-94FF-3A698A8E8EF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669BBC"/>
    <a:srgbClr val="2D3956"/>
    <a:srgbClr val="8E5A6D"/>
    <a:srgbClr val="FAC748"/>
    <a:srgbClr val="852F4A"/>
    <a:srgbClr val="FFFFFF"/>
    <a:srgbClr val="4472C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343" autoAdjust="0"/>
  </p:normalViewPr>
  <p:slideViewPr>
    <p:cSldViewPr snapToGrid="0">
      <p:cViewPr varScale="1">
        <p:scale>
          <a:sx n="63" d="100"/>
          <a:sy n="63" d="100"/>
        </p:scale>
        <p:origin x="764"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viewProps" Target="viewProps.xml"/><Relationship Id="rId50" Type="http://schemas.openxmlformats.org/officeDocument/2006/relationships/customXml" Target="../customXml/item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customXml" Target="../customXml/item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customXml" Target="../customXml/item2.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presProps" Target="presProps.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10/27/2025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extLst>
      <p:ext uri="{BB962C8B-B14F-4D97-AF65-F5344CB8AC3E}">
        <p14:creationId xmlns:p14="http://schemas.microsoft.com/office/powerpoint/2010/main" val="28979100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extLst>
      <p:ext uri="{BB962C8B-B14F-4D97-AF65-F5344CB8AC3E}">
        <p14:creationId xmlns:p14="http://schemas.microsoft.com/office/powerpoint/2010/main" val="17356302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a:t>
            </a:fld>
            <a:endParaRPr lang="en-US"/>
          </a:p>
        </p:txBody>
      </p:sp>
    </p:spTree>
    <p:extLst>
      <p:ext uri="{BB962C8B-B14F-4D97-AF65-F5344CB8AC3E}">
        <p14:creationId xmlns:p14="http://schemas.microsoft.com/office/powerpoint/2010/main" val="37574154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a:t>
            </a:fld>
            <a:endParaRPr lang="en-US"/>
          </a:p>
        </p:txBody>
      </p:sp>
    </p:spTree>
    <p:extLst>
      <p:ext uri="{BB962C8B-B14F-4D97-AF65-F5344CB8AC3E}">
        <p14:creationId xmlns:p14="http://schemas.microsoft.com/office/powerpoint/2010/main" val="388551640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41</a:t>
            </a:fld>
            <a:endParaRPr lang="en-US"/>
          </a:p>
        </p:txBody>
      </p:sp>
    </p:spTree>
    <p:extLst>
      <p:ext uri="{BB962C8B-B14F-4D97-AF65-F5344CB8AC3E}">
        <p14:creationId xmlns:p14="http://schemas.microsoft.com/office/powerpoint/2010/main" val="156917365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95098-09E1-C4E1-F131-563DA7A2910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1DB6B52-1098-3A61-90F1-ED7F8C19F6F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CA7B7F2-C594-2226-10C3-8AC3C8D66601}"/>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id="{57567B6F-AABD-ABF2-1716-8CA10C09EE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A7F058B-4E26-075C-3DA4-A864D221D406}"/>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4131141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59ED8-839F-740F-5380-EB20BD607CD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5DBA814-F4FF-953C-65F6-7755FFA224F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F5B59B-14BB-0F36-FA1D-86F9E28D7782}"/>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id="{945EDB51-73D6-A3E4-04E1-FA0E4D318AD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E15A03-D852-FE42-22A2-986BA6AFDD9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204737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FAF0B5-6A1B-819F-8BDB-8723AD6F80E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E6D59A6B-040C-D231-73AA-94BF982AB5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81F9F7B-C72F-8488-63C2-893D10A71873}"/>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id="{997D509D-91A2-39D0-0202-9348AED744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1A98602-767F-9F7F-3A34-40E803A3BD2B}"/>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5387252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49C40-2B03-A723-1A25-72E120ED2D3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CC05F17-3155-8F58-9417-872859F01BC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0A6FADA-9339-2718-AE06-345636476C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C7B5477-D6C1-D0EF-360E-AAF1F8F26BA5}"/>
              </a:ext>
            </a:extLst>
          </p:cNvPr>
          <p:cNvSpPr>
            <a:spLocks noGrp="1"/>
          </p:cNvSpPr>
          <p:nvPr>
            <p:ph type="dt" sz="half" idx="10"/>
          </p:nvPr>
        </p:nvSpPr>
        <p:spPr/>
        <p:txBody>
          <a:bodyPr/>
          <a:lstStyle/>
          <a:p>
            <a:endParaRPr lang="en-US"/>
          </a:p>
        </p:txBody>
      </p:sp>
      <p:sp>
        <p:nvSpPr>
          <p:cNvPr id="6" name="Footer Placeholder 5">
            <a:extLst>
              <a:ext uri="{FF2B5EF4-FFF2-40B4-BE49-F238E27FC236}">
                <a16:creationId xmlns:a16="http://schemas.microsoft.com/office/drawing/2014/main" id="{8EE8FCE8-EE63-38DE-2FCA-4EA8F13B84F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E2D33A2-7BEA-C0F6-8DC4-5841AF8D50F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1968912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6B58D-F759-624C-F4B5-076FD713366E}"/>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0DE3D4E-050C-4BD6-B7EB-39F9E2DE1CC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280C419-BB65-0AE7-334A-03DB570FB6C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05432BE-90AA-3340-26A3-24C2C60ED4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972C4A7-BEA2-2193-0159-41A66555323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82EDC5C-9D31-77DA-AB6E-212A67AE9801}"/>
              </a:ext>
            </a:extLst>
          </p:cNvPr>
          <p:cNvSpPr>
            <a:spLocks noGrp="1"/>
          </p:cNvSpPr>
          <p:nvPr>
            <p:ph type="dt" sz="half" idx="10"/>
          </p:nvPr>
        </p:nvSpPr>
        <p:spPr/>
        <p:txBody>
          <a:bodyPr/>
          <a:lstStyle/>
          <a:p>
            <a:endParaRPr lang="en-US"/>
          </a:p>
        </p:txBody>
      </p:sp>
      <p:sp>
        <p:nvSpPr>
          <p:cNvPr id="8" name="Footer Placeholder 7">
            <a:extLst>
              <a:ext uri="{FF2B5EF4-FFF2-40B4-BE49-F238E27FC236}">
                <a16:creationId xmlns:a16="http://schemas.microsoft.com/office/drawing/2014/main" id="{A2F1C937-530C-BE6A-062C-EAEB60924AA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6965C7C-2F3A-7C73-65EE-071EA3B57E61}"/>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5907010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1AF804-BA6F-7137-4401-2ABEE47663D1}"/>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5E1951F-F9DF-2D36-66CD-0ADE1A8E8AC9}"/>
              </a:ext>
            </a:extLst>
          </p:cNvPr>
          <p:cNvSpPr>
            <a:spLocks noGrp="1"/>
          </p:cNvSpPr>
          <p:nvPr>
            <p:ph type="dt" sz="half" idx="10"/>
          </p:nvPr>
        </p:nvSpPr>
        <p:spPr/>
        <p:txBody>
          <a:bodyPr/>
          <a:lstStyle/>
          <a:p>
            <a:endParaRPr lang="en-US"/>
          </a:p>
        </p:txBody>
      </p:sp>
      <p:sp>
        <p:nvSpPr>
          <p:cNvPr id="4" name="Footer Placeholder 3">
            <a:extLst>
              <a:ext uri="{FF2B5EF4-FFF2-40B4-BE49-F238E27FC236}">
                <a16:creationId xmlns:a16="http://schemas.microsoft.com/office/drawing/2014/main" id="{B067CA20-9E1C-BEF8-F7E6-B3C4C995857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C61B1B8-1D1F-02F4-C933-47FC32EC2AB2}"/>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593133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FE2AC4-08F1-175E-50F9-B90ABA9113BD}"/>
              </a:ext>
            </a:extLst>
          </p:cNvPr>
          <p:cNvSpPr>
            <a:spLocks noGrp="1"/>
          </p:cNvSpPr>
          <p:nvPr>
            <p:ph type="dt" sz="half" idx="10"/>
          </p:nvPr>
        </p:nvSpPr>
        <p:spPr/>
        <p:txBody>
          <a:bodyPr/>
          <a:lstStyle/>
          <a:p>
            <a:endParaRPr lang="en-US"/>
          </a:p>
        </p:txBody>
      </p:sp>
      <p:sp>
        <p:nvSpPr>
          <p:cNvPr id="3" name="Footer Placeholder 2">
            <a:extLst>
              <a:ext uri="{FF2B5EF4-FFF2-40B4-BE49-F238E27FC236}">
                <a16:creationId xmlns:a16="http://schemas.microsoft.com/office/drawing/2014/main" id="{CEAEA4DB-632D-D9D1-3D14-B1B180E010C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B715F8A-1D92-41F1-20A4-7DCD4E8AAA0A}"/>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9477631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F15944-338D-38CB-1B4E-769DD7BE217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8D1760F-940D-CAB5-053A-5873FA1D8F0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43F859B-EC99-D3C1-C197-1297F98853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78B70CE-2216-EDAB-7EA9-CCE161AC492D}"/>
              </a:ext>
            </a:extLst>
          </p:cNvPr>
          <p:cNvSpPr>
            <a:spLocks noGrp="1"/>
          </p:cNvSpPr>
          <p:nvPr>
            <p:ph type="dt" sz="half" idx="10"/>
          </p:nvPr>
        </p:nvSpPr>
        <p:spPr/>
        <p:txBody>
          <a:bodyPr/>
          <a:lstStyle/>
          <a:p>
            <a:endParaRPr lang="en-US"/>
          </a:p>
        </p:txBody>
      </p:sp>
      <p:sp>
        <p:nvSpPr>
          <p:cNvPr id="6" name="Footer Placeholder 5">
            <a:extLst>
              <a:ext uri="{FF2B5EF4-FFF2-40B4-BE49-F238E27FC236}">
                <a16:creationId xmlns:a16="http://schemas.microsoft.com/office/drawing/2014/main" id="{7E7F4EBE-FF18-55EE-6B98-05B25C8FC2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4F5F087-5F13-6A44-1590-C7C340B94C4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8954700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AD5A4-F7CC-0324-C194-023F89C76D6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06BFFB0-F5DC-8580-5C03-1E026A3F947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9C9C8D9-5BE1-6BCB-A317-EB9D0B08ED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473CEC4-4BC0-D998-48CD-C0E75413B0FC}"/>
              </a:ext>
            </a:extLst>
          </p:cNvPr>
          <p:cNvSpPr>
            <a:spLocks noGrp="1"/>
          </p:cNvSpPr>
          <p:nvPr>
            <p:ph type="dt" sz="half" idx="10"/>
          </p:nvPr>
        </p:nvSpPr>
        <p:spPr/>
        <p:txBody>
          <a:bodyPr/>
          <a:lstStyle/>
          <a:p>
            <a:endParaRPr lang="en-US"/>
          </a:p>
        </p:txBody>
      </p:sp>
      <p:sp>
        <p:nvSpPr>
          <p:cNvPr id="6" name="Footer Placeholder 5">
            <a:extLst>
              <a:ext uri="{FF2B5EF4-FFF2-40B4-BE49-F238E27FC236}">
                <a16:creationId xmlns:a16="http://schemas.microsoft.com/office/drawing/2014/main" id="{6205997B-9DB4-C221-C9C3-2CC6584C97A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8972CE3-5F1C-8C5A-3A36-9FA4D8498D4D}"/>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0566920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D1990-0403-E7BD-DC37-9AFB471B60F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792BEF8-6FCF-04D0-BF56-B13A28622EB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E6B7518-7F38-0E9F-31BE-48CF51807FFD}"/>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id="{1499AE5E-BECF-D8F0-0176-F5D6F6177A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C169AFA-75A4-D04B-AD01-2B44BABE31A8}"/>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40604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5253B29-BA54-390A-6D3D-817CE947730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33E21C0-5144-CF89-6AE0-510711E0981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E99442B-8870-38B1-A26D-CE928268F2CA}"/>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id="{D1037066-A86D-748B-99F7-904DF1C0EE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D951710-EE2B-4532-5DDE-8ED9C5A66825}"/>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9677894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EA7BAD81-B37C-4E58-A969-A361C2B6AA3B}"/>
              </a:ext>
            </a:extLst>
          </p:cNvPr>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extLst>
      <p:ext uri="{BB962C8B-B14F-4D97-AF65-F5344CB8AC3E}">
        <p14:creationId xmlns:p14="http://schemas.microsoft.com/office/powerpoint/2010/main" val="385424060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a:extLst>
              <a:ext uri="{FF2B5EF4-FFF2-40B4-BE49-F238E27FC236}">
                <a16:creationId xmlns:a16="http://schemas.microsoft.com/office/drawing/2014/main" id="{A728A220-9096-471D-8E9D-3A0DD26FAEC5}"/>
              </a:ext>
            </a:extLst>
          </p:cNvPr>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3278961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33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FC9C52C9-E1A1-4DAC-AD31-A7ADAED4AB84}"/>
              </a:ext>
            </a:extLst>
          </p:cNvPr>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4301885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94057321-887A-4B9F-AE60-CB2705D39324}"/>
              </a:ext>
            </a:extLst>
          </p:cNvPr>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29052834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image" Target="../media/image1.png"/><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7">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1271F50-F801-DAB9-DC83-4E0CB52B6E5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5570735-514D-409D-F8D8-891193ADB18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59101CE-4C3C-27B3-84CC-50ABDD6C31A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endParaRPr lang="en-US"/>
          </a:p>
        </p:txBody>
      </p:sp>
      <p:sp>
        <p:nvSpPr>
          <p:cNvPr id="5" name="Footer Placeholder 4">
            <a:extLst>
              <a:ext uri="{FF2B5EF4-FFF2-40B4-BE49-F238E27FC236}">
                <a16:creationId xmlns:a16="http://schemas.microsoft.com/office/drawing/2014/main" id="{51C52485-947C-CA79-AEAE-42689D9B9C2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18052FD-3283-6346-20D0-32F2F0297C5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extLst>
      <p:ext uri="{BB962C8B-B14F-4D97-AF65-F5344CB8AC3E}">
        <p14:creationId xmlns:p14="http://schemas.microsoft.com/office/powerpoint/2010/main" val="4929889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2" r:id="rId13"/>
    <p:sldLayoutId id="2147483665" r:id="rId14"/>
    <p:sldLayoutId id="2147483667" r:id="rId15"/>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13.xml"/><Relationship Id="rId5" Type="http://schemas.openxmlformats.org/officeDocument/2006/relationships/image" Target="../media/image3.png"/><Relationship Id="rId4" Type="http://schemas.openxmlformats.org/officeDocument/2006/relationships/image" Target="../media/image5.jpeg"/></Relationships>
</file>

<file path=ppt/slides/_rels/slide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3.xml"/><Relationship Id="rId1" Type="http://schemas.openxmlformats.org/officeDocument/2006/relationships/slideLayout" Target="../slideLayouts/slideLayout14.xml"/><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3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3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33.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3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3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3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3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3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3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4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41.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14.xml"/><Relationship Id="rId4" Type="http://schemas.openxmlformats.org/officeDocument/2006/relationships/image" Target="../media/image3.png"/></Relationships>
</file>

<file path=ppt/slides/_rels/slide4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4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jpeg"/><Relationship Id="rId1" Type="http://schemas.openxmlformats.org/officeDocument/2006/relationships/slideLayout" Target="../slideLayouts/slideLayout15.xml"/><Relationship Id="rId5" Type="http://schemas.openxmlformats.org/officeDocument/2006/relationships/image" Target="../media/image3.png"/><Relationship Id="rId4" Type="http://schemas.openxmlformats.org/officeDocument/2006/relationships/image" Target="../media/image11.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a:extLst>
              <a:ext uri="{FF2B5EF4-FFF2-40B4-BE49-F238E27FC236}">
                <a16:creationId xmlns:a16="http://schemas.microsoft.com/office/drawing/2014/main" id="{3DCC2A7E-4E6F-BB97-13D0-0AA6AB2F93D5}"/>
              </a:ext>
            </a:extLst>
          </p:cNvPr>
          <p:cNvSpPr/>
          <p:nvPr/>
        </p:nvSpPr>
        <p:spPr>
          <a:xfrm>
            <a:off x="6400800" y="-101600"/>
            <a:ext cx="7435986" cy="6959600"/>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TextBox 29">
            <a:extLst>
              <a:ext uri="{FF2B5EF4-FFF2-40B4-BE49-F238E27FC236}">
                <a16:creationId xmlns:a16="http://schemas.microsoft.com/office/drawing/2014/main" id="{1BBD67B8-DB49-942C-018D-7F74C671F260}"/>
              </a:ext>
            </a:extLst>
          </p:cNvPr>
          <p:cNvSpPr txBox="1"/>
          <p:nvPr/>
        </p:nvSpPr>
        <p:spPr>
          <a:xfrm>
            <a:off x="329267" y="3807298"/>
            <a:ext cx="5430087"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Prepared by Dr. Tarek Mohamed</a:t>
            </a:r>
          </a:p>
        </p:txBody>
      </p:sp>
      <p:sp>
        <p:nvSpPr>
          <p:cNvPr id="31" name="TextBox 30">
            <a:extLst>
              <a:ext uri="{FF2B5EF4-FFF2-40B4-BE49-F238E27FC236}">
                <a16:creationId xmlns:a16="http://schemas.microsoft.com/office/drawing/2014/main" id="{16E4CC76-2D0D-6204-3FBC-B0856D8E8836}"/>
              </a:ext>
            </a:extLst>
          </p:cNvPr>
          <p:cNvSpPr txBox="1"/>
          <p:nvPr/>
        </p:nvSpPr>
        <p:spPr>
          <a:xfrm>
            <a:off x="301565" y="2292170"/>
            <a:ext cx="5596404" cy="646331"/>
          </a:xfrm>
          <a:prstGeom prst="rect">
            <a:avLst/>
          </a:prstGeom>
          <a:noFill/>
        </p:spPr>
        <p:txBody>
          <a:bodyPr wrap="none" rtlCol="0">
            <a:spAutoFit/>
          </a:bodyPr>
          <a:lstStyle/>
          <a:p>
            <a:r>
              <a:rPr lang="en-US" sz="3600" b="1" dirty="0">
                <a:solidFill>
                  <a:srgbClr val="00B0F0"/>
                </a:solidFill>
                <a:latin typeface="Times New Roman" panose="02020603050405020304" pitchFamily="18" charset="0"/>
                <a:cs typeface="Times New Roman" panose="02020603050405020304" pitchFamily="18" charset="0"/>
              </a:rPr>
              <a:t>Supply Chain Management</a:t>
            </a:r>
          </a:p>
        </p:txBody>
      </p:sp>
      <p:sp>
        <p:nvSpPr>
          <p:cNvPr id="34" name="Rectangle: Rounded Corners 33">
            <a:extLst>
              <a:ext uri="{FF2B5EF4-FFF2-40B4-BE49-F238E27FC236}">
                <a16:creationId xmlns:a16="http://schemas.microsoft.com/office/drawing/2014/main" id="{15C30772-0DD8-7BE1-E943-20DE696CFBEA}"/>
              </a:ext>
            </a:extLst>
          </p:cNvPr>
          <p:cNvSpPr/>
          <p:nvPr/>
        </p:nvSpPr>
        <p:spPr>
          <a:xfrm>
            <a:off x="329269" y="5843657"/>
            <a:ext cx="1768434" cy="529167"/>
          </a:xfrm>
          <a:prstGeom prst="roundRect">
            <a:avLst/>
          </a:prstGeom>
          <a:solidFill>
            <a:schemeClr val="accent5">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r>
              <a:rPr lang="en-US" sz="2800" b="1" dirty="0">
                <a:solidFill>
                  <a:srgbClr val="000000"/>
                </a:solidFill>
                <a:latin typeface="Times New Roman"/>
                <a:ea typeface="Times New Roman"/>
                <a:cs typeface="Times New Roman"/>
                <a:sym typeface="Times New Roman"/>
              </a:rPr>
              <a:t>Lecture 5</a:t>
            </a:r>
            <a:endParaRPr lang="en-US" sz="2800" dirty="0"/>
          </a:p>
        </p:txBody>
      </p:sp>
      <p:sp>
        <p:nvSpPr>
          <p:cNvPr id="46" name="TextBox 45">
            <a:extLst>
              <a:ext uri="{FF2B5EF4-FFF2-40B4-BE49-F238E27FC236}">
                <a16:creationId xmlns:a16="http://schemas.microsoft.com/office/drawing/2014/main" id="{FA59789B-D841-DB76-25B9-1348B202C2B5}"/>
              </a:ext>
            </a:extLst>
          </p:cNvPr>
          <p:cNvSpPr txBox="1"/>
          <p:nvPr/>
        </p:nvSpPr>
        <p:spPr>
          <a:xfrm>
            <a:off x="329269" y="5104240"/>
            <a:ext cx="1768433" cy="523220"/>
          </a:xfrm>
          <a:prstGeom prst="rect">
            <a:avLst/>
          </a:prstGeom>
          <a:noFill/>
        </p:spPr>
        <p:txBody>
          <a:bodyPr wrap="none" rtlCol="0">
            <a:spAutoFit/>
          </a:bodyPr>
          <a:lstStyle/>
          <a:p>
            <a:r>
              <a:rPr lang="en-US" sz="2800" b="1" dirty="0">
                <a:latin typeface="Times New Roman" panose="02020603050405020304" pitchFamily="18" charset="0"/>
                <a:cs typeface="Times New Roman" panose="02020603050405020304" pitchFamily="18" charset="0"/>
              </a:rPr>
              <a:t>MGM 660</a:t>
            </a:r>
          </a:p>
        </p:txBody>
      </p:sp>
      <p:sp>
        <p:nvSpPr>
          <p:cNvPr id="14" name="Oval 13">
            <a:extLst>
              <a:ext uri="{FF2B5EF4-FFF2-40B4-BE49-F238E27FC236}">
                <a16:creationId xmlns:a16="http://schemas.microsoft.com/office/drawing/2014/main" id="{46F3C90B-EB3F-EA91-08C5-03400C278827}"/>
              </a:ext>
            </a:extLst>
          </p:cNvPr>
          <p:cNvSpPr/>
          <p:nvPr/>
        </p:nvSpPr>
        <p:spPr>
          <a:xfrm>
            <a:off x="6831873" y="269653"/>
            <a:ext cx="6778919" cy="6820122"/>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Graphic 21">
            <a:extLst>
              <a:ext uri="{FF2B5EF4-FFF2-40B4-BE49-F238E27FC236}">
                <a16:creationId xmlns:a16="http://schemas.microsoft.com/office/drawing/2014/main" id="{BB3A9522-6B3A-2726-A5B2-11D474097204}"/>
              </a:ext>
            </a:extLst>
          </p:cNvPr>
          <p:cNvPicPr>
            <a:picLocks noChangeAspect="1"/>
          </p:cNvPicPr>
          <p:nvPr/>
        </p:nvPicPr>
        <p:blipFill rotWithShape="1">
          <a:blip r:embed="rId4"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94617" y="269653"/>
            <a:ext cx="2954655" cy="1379622"/>
          </a:xfrm>
          <a:prstGeom prst="rect">
            <a:avLst/>
          </a:prstGeom>
        </p:spPr>
      </p:pic>
    </p:spTree>
    <p:extLst>
      <p:ext uri="{BB962C8B-B14F-4D97-AF65-F5344CB8AC3E}">
        <p14:creationId xmlns:p14="http://schemas.microsoft.com/office/powerpoint/2010/main" val="37749847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1FD1578B-931D-0AA1-7F80-6C831C80A66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992" y="-58058"/>
            <a:ext cx="12663752" cy="7053944"/>
          </a:xfrm>
          <a:prstGeom prst="rect">
            <a:avLst/>
          </a:prstGeom>
        </p:spPr>
      </p:pic>
      <p:sp>
        <p:nvSpPr>
          <p:cNvPr id="2" name="Rectangle: Single Corner Rounded 1">
            <a:extLst>
              <a:ext uri="{FF2B5EF4-FFF2-40B4-BE49-F238E27FC236}">
                <a16:creationId xmlns:a16="http://schemas.microsoft.com/office/drawing/2014/main" id="{EF875848-86E8-4CAA-B094-688608BC5D7F}"/>
              </a:ext>
            </a:extLst>
          </p:cNvPr>
          <p:cNvSpPr/>
          <p:nvPr/>
        </p:nvSpPr>
        <p:spPr>
          <a:xfrm flipV="1">
            <a:off x="-1" y="-43544"/>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pic>
        <p:nvPicPr>
          <p:cNvPr id="5" name="Picture Placeholder 4">
            <a:extLst>
              <a:ext uri="{FF2B5EF4-FFF2-40B4-BE49-F238E27FC236}">
                <a16:creationId xmlns:a16="http://schemas.microsoft.com/office/drawing/2014/main" id="{5CEA2981-6362-5745-D4B0-417C013DA894}"/>
              </a:ext>
            </a:extLst>
          </p:cNvPr>
          <p:cNvPicPr>
            <a:picLocks noGrp="1" noChangeAspect="1"/>
          </p:cNvPicPr>
          <p:nvPr>
            <p:ph type="pic" sz="quarter" idx="10"/>
          </p:nvPr>
        </p:nvPicPr>
        <p:blipFill>
          <a:blip r:embed="rId4" cstate="hqprint">
            <a:extLst>
              <a:ext uri="{28A0092B-C50C-407E-A947-70E740481C1C}">
                <a14:useLocalDpi xmlns:a14="http://schemas.microsoft.com/office/drawing/2010/main" val="0"/>
              </a:ext>
            </a:extLst>
          </a:blip>
          <a:srcRect l="4175" r="4175"/>
          <a:stretch/>
        </p:blipFill>
        <p:spPr>
          <a:xfrm>
            <a:off x="-59992" y="0"/>
            <a:ext cx="7904518" cy="5300798"/>
          </a:xfrm>
        </p:spPr>
      </p:pic>
      <p:sp>
        <p:nvSpPr>
          <p:cNvPr id="9" name="TextBox 8">
            <a:extLst>
              <a:ext uri="{FF2B5EF4-FFF2-40B4-BE49-F238E27FC236}">
                <a16:creationId xmlns:a16="http://schemas.microsoft.com/office/drawing/2014/main" id="{25760A6C-566F-B7E3-1EEE-CB29F0CF0113}"/>
              </a:ext>
            </a:extLst>
          </p:cNvPr>
          <p:cNvSpPr txBox="1"/>
          <p:nvPr/>
        </p:nvSpPr>
        <p:spPr>
          <a:xfrm>
            <a:off x="5059681" y="3245701"/>
            <a:ext cx="6896380" cy="584775"/>
          </a:xfrm>
          <a:prstGeom prst="rect">
            <a:avLst/>
          </a:prstGeom>
          <a:noFill/>
        </p:spPr>
        <p:txBody>
          <a:bodyPr wrap="square" rtlCol="0">
            <a:spAutoFit/>
          </a:bodyPr>
          <a:lstStyle/>
          <a:p>
            <a:r>
              <a:rPr lang="en-US" sz="3200" b="1" dirty="0">
                <a:solidFill>
                  <a:srgbClr val="00B0F0"/>
                </a:solidFill>
                <a:latin typeface="Times New Roman" panose="02020603050405020304" pitchFamily="18" charset="0"/>
                <a:cs typeface="Times New Roman" panose="02020603050405020304" pitchFamily="18" charset="0"/>
              </a:rPr>
              <a:t>Network Design in the Supply Chain</a:t>
            </a:r>
          </a:p>
        </p:txBody>
      </p:sp>
      <p:sp>
        <p:nvSpPr>
          <p:cNvPr id="10" name="Rectangle: Rounded Corners 9">
            <a:extLst>
              <a:ext uri="{FF2B5EF4-FFF2-40B4-BE49-F238E27FC236}">
                <a16:creationId xmlns:a16="http://schemas.microsoft.com/office/drawing/2014/main" id="{844810E4-E8A9-2051-4D02-31024B944D7B}"/>
              </a:ext>
            </a:extLst>
          </p:cNvPr>
          <p:cNvSpPr/>
          <p:nvPr/>
        </p:nvSpPr>
        <p:spPr>
          <a:xfrm>
            <a:off x="5105475" y="4006813"/>
            <a:ext cx="1910176" cy="529167"/>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r>
              <a:rPr lang="en-US" sz="2800" b="1" dirty="0">
                <a:solidFill>
                  <a:srgbClr val="000000"/>
                </a:solidFill>
                <a:latin typeface="Times New Roman"/>
                <a:ea typeface="Times New Roman"/>
                <a:cs typeface="Times New Roman"/>
                <a:sym typeface="Times New Roman"/>
              </a:rPr>
              <a:t>Lecture 5</a:t>
            </a:r>
            <a:endParaRPr lang="en-US" sz="2800" dirty="0"/>
          </a:p>
        </p:txBody>
      </p:sp>
      <p:sp>
        <p:nvSpPr>
          <p:cNvPr id="11" name="TextBox 10">
            <a:extLst>
              <a:ext uri="{FF2B5EF4-FFF2-40B4-BE49-F238E27FC236}">
                <a16:creationId xmlns:a16="http://schemas.microsoft.com/office/drawing/2014/main" id="{781F72BC-06B8-4FB5-F2D5-D8EA1BFF812E}"/>
              </a:ext>
            </a:extLst>
          </p:cNvPr>
          <p:cNvSpPr txBox="1"/>
          <p:nvPr/>
        </p:nvSpPr>
        <p:spPr>
          <a:xfrm>
            <a:off x="5105475" y="4825479"/>
            <a:ext cx="1839304"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MGM 660</a:t>
            </a:r>
          </a:p>
        </p:txBody>
      </p:sp>
      <p:sp>
        <p:nvSpPr>
          <p:cNvPr id="12" name="TextBox 11">
            <a:extLst>
              <a:ext uri="{FF2B5EF4-FFF2-40B4-BE49-F238E27FC236}">
                <a16:creationId xmlns:a16="http://schemas.microsoft.com/office/drawing/2014/main" id="{8C520B7F-7764-8B81-C7C7-A7440DA2CCAF}"/>
              </a:ext>
            </a:extLst>
          </p:cNvPr>
          <p:cNvSpPr txBox="1"/>
          <p:nvPr/>
        </p:nvSpPr>
        <p:spPr>
          <a:xfrm>
            <a:off x="459185" y="6187539"/>
            <a:ext cx="4886463"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Dr. Tarek Mohamed</a:t>
            </a:r>
          </a:p>
        </p:txBody>
      </p:sp>
      <p:sp>
        <p:nvSpPr>
          <p:cNvPr id="13" name="TextBox 12">
            <a:extLst>
              <a:ext uri="{FF2B5EF4-FFF2-40B4-BE49-F238E27FC236}">
                <a16:creationId xmlns:a16="http://schemas.microsoft.com/office/drawing/2014/main" id="{8F2D6F91-78DB-C333-FFAC-FF52CB9F2DF3}"/>
              </a:ext>
            </a:extLst>
          </p:cNvPr>
          <p:cNvSpPr txBox="1"/>
          <p:nvPr/>
        </p:nvSpPr>
        <p:spPr>
          <a:xfrm>
            <a:off x="459185" y="5830966"/>
            <a:ext cx="4886463" cy="461665"/>
          </a:xfrm>
          <a:prstGeom prst="rect">
            <a:avLst/>
          </a:prstGeom>
          <a:noFill/>
        </p:spPr>
        <p:txBody>
          <a:bodyPr wrap="square" rtlCol="0">
            <a:spAutoFit/>
          </a:bodyPr>
          <a:lstStyle/>
          <a:p>
            <a:r>
              <a:rPr lang="en-US" sz="2400" dirty="0">
                <a:solidFill>
                  <a:srgbClr val="00B0F0"/>
                </a:solidFill>
                <a:latin typeface="Times New Roman" panose="02020603050405020304" pitchFamily="18" charset="0"/>
                <a:cs typeface="Times New Roman" panose="02020603050405020304" pitchFamily="18" charset="0"/>
              </a:rPr>
              <a:t>Prepared by</a:t>
            </a:r>
          </a:p>
        </p:txBody>
      </p:sp>
      <p:sp>
        <p:nvSpPr>
          <p:cNvPr id="3" name="TextBox 2">
            <a:extLst>
              <a:ext uri="{FF2B5EF4-FFF2-40B4-BE49-F238E27FC236}">
                <a16:creationId xmlns:a16="http://schemas.microsoft.com/office/drawing/2014/main" id="{75DD345E-3E3C-C8BD-7DE1-6E42EB52FC9F}"/>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solidFill>
                  <a:schemeClr val="bg1"/>
                </a:solidFill>
              </a:rPr>
              <a:t>www.midocean.km</a:t>
            </a:r>
          </a:p>
        </p:txBody>
      </p:sp>
      <p:pic>
        <p:nvPicPr>
          <p:cNvPr id="6" name="Graphic 21">
            <a:extLst>
              <a:ext uri="{FF2B5EF4-FFF2-40B4-BE49-F238E27FC236}">
                <a16:creationId xmlns:a16="http://schemas.microsoft.com/office/drawing/2014/main" id="{0FC09A20-3784-E726-8307-1CEFC15841ED}"/>
              </a:ext>
            </a:extLst>
          </p:cNvPr>
          <p:cNvPicPr>
            <a:picLocks noChangeAspect="1"/>
          </p:cNvPicPr>
          <p:nvPr/>
        </p:nvPicPr>
        <p:blipFill rotWithShape="1">
          <a:blip r:embed="rId5"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Tree>
    <p:extLst>
      <p:ext uri="{BB962C8B-B14F-4D97-AF65-F5344CB8AC3E}">
        <p14:creationId xmlns:p14="http://schemas.microsoft.com/office/powerpoint/2010/main" val="7016320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cstate="hqprint">
            <a:extLst>
              <a:ext uri="{28A0092B-C50C-407E-A947-70E740481C1C}">
                <a14:useLocalDpi xmlns:a14="http://schemas.microsoft.com/office/drawing/2010/main" val="0"/>
              </a:ext>
            </a:extLst>
          </a:blip>
          <a:srcRect l="13924" r="13924"/>
          <a:stretch/>
        </p:blipFill>
        <p:spPr>
          <a:xfrm>
            <a:off x="-117632" y="59789"/>
            <a:ext cx="4646074"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2301344" y="4742018"/>
            <a:ext cx="5573488" cy="2947449"/>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id="{904B7CA6-23A4-2E24-5FFC-ECEA38831F6A}"/>
              </a:ext>
            </a:extLst>
          </p:cNvPr>
          <p:cNvSpPr txBox="1"/>
          <p:nvPr/>
        </p:nvSpPr>
        <p:spPr>
          <a:xfrm>
            <a:off x="4167699" y="1136132"/>
            <a:ext cx="4113898" cy="584775"/>
          </a:xfrm>
          <a:prstGeom prst="rect">
            <a:avLst/>
          </a:prstGeom>
          <a:noFill/>
        </p:spPr>
        <p:txBody>
          <a:bodyPr wrap="square" rtlCol="0">
            <a:spAutoFit/>
          </a:bodyPr>
          <a:lstStyle/>
          <a:p>
            <a:pPr lvl="0" algn="ctr"/>
            <a:r>
              <a:rPr lang="en-US" sz="3200" b="1" dirty="0">
                <a:solidFill>
                  <a:srgbClr val="00B0F0"/>
                </a:solidFill>
                <a:latin typeface="Times New Roman"/>
                <a:ea typeface="Times New Roman"/>
                <a:cs typeface="Times New Roman"/>
                <a:sym typeface="Times New Roman"/>
              </a:rPr>
              <a:t>     Course Agenda</a:t>
            </a:r>
            <a:endParaRPr lang="en-US" sz="3200" dirty="0"/>
          </a:p>
        </p:txBody>
      </p:sp>
      <p:sp>
        <p:nvSpPr>
          <p:cNvPr id="31" name="TextBox 30">
            <a:extLst>
              <a:ext uri="{FF2B5EF4-FFF2-40B4-BE49-F238E27FC236}">
                <a16:creationId xmlns:a16="http://schemas.microsoft.com/office/drawing/2014/main" id="{4527402C-3F97-690D-9C20-A459E375AEB7}"/>
              </a:ext>
            </a:extLst>
          </p:cNvPr>
          <p:cNvSpPr txBox="1"/>
          <p:nvPr/>
        </p:nvSpPr>
        <p:spPr>
          <a:xfrm>
            <a:off x="1959125" y="2934342"/>
            <a:ext cx="10673887" cy="3108543"/>
          </a:xfrm>
          <a:prstGeom prst="rect">
            <a:avLst/>
          </a:prstGeom>
          <a:noFill/>
        </p:spPr>
        <p:txBody>
          <a:bodyPr wrap="square" rtlCol="0">
            <a:spAutoFit/>
          </a:bodyPr>
          <a:lstStyle/>
          <a:p>
            <a:pPr marL="514350" marR="0" lvl="0" indent="-514350" algn="just" defTabSz="914400" rtl="0" eaLnBrk="1" fontAlgn="auto" latinLnBrk="0" hangingPunct="1">
              <a:lnSpc>
                <a:spcPct val="100000"/>
              </a:lnSpc>
              <a:spcBef>
                <a:spcPts val="0"/>
              </a:spcBef>
              <a:spcAft>
                <a:spcPts val="0"/>
              </a:spcAft>
              <a:buClrTx/>
              <a:buSzTx/>
              <a:buFont typeface="+mj-lt"/>
              <a:buAutoNum type="arabicPeriod"/>
              <a:tabLst/>
              <a:defRPr/>
            </a:pPr>
            <a:r>
              <a:rPr kumimoji="0" lang="en-US" sz="2800" i="0" u="none" strike="noStrike" kern="1200" cap="none" spc="0" normalizeH="0" baseline="0" noProof="0" dirty="0">
                <a:ln>
                  <a:noFill/>
                </a:ln>
                <a:solidFill>
                  <a:prstClr val="black"/>
                </a:solidFill>
                <a:effectLst/>
                <a:uLnTx/>
                <a:uFillTx/>
                <a:latin typeface="Times New Roman"/>
                <a:ea typeface="Times New Roman"/>
                <a:cs typeface="Times New Roman"/>
                <a:sym typeface="Times New Roman"/>
              </a:rPr>
              <a:t>Understand the role of network design in a supply chain. </a:t>
            </a:r>
          </a:p>
          <a:p>
            <a:pPr marL="514350" marR="0" lvl="0" indent="-514350" algn="just" defTabSz="914400" rtl="0" eaLnBrk="1" fontAlgn="auto" latinLnBrk="0" hangingPunct="1">
              <a:lnSpc>
                <a:spcPct val="100000"/>
              </a:lnSpc>
              <a:spcBef>
                <a:spcPts val="0"/>
              </a:spcBef>
              <a:spcAft>
                <a:spcPts val="0"/>
              </a:spcAft>
              <a:buClrTx/>
              <a:buSzTx/>
              <a:buFont typeface="+mj-lt"/>
              <a:buAutoNum type="arabicPeriod"/>
              <a:tabLst/>
              <a:defRPr/>
            </a:pPr>
            <a:r>
              <a:rPr kumimoji="0" lang="en-US" sz="2800" i="0" u="none" strike="noStrike" kern="1200" cap="none" spc="0" normalizeH="0" baseline="0" noProof="0" dirty="0">
                <a:ln>
                  <a:noFill/>
                </a:ln>
                <a:solidFill>
                  <a:prstClr val="black"/>
                </a:solidFill>
                <a:effectLst/>
                <a:uLnTx/>
                <a:uFillTx/>
                <a:latin typeface="Times New Roman"/>
                <a:ea typeface="Times New Roman"/>
                <a:cs typeface="Times New Roman"/>
                <a:sym typeface="Times New Roman"/>
              </a:rPr>
              <a:t>Identify factors influencing supply chain network design decisions. </a:t>
            </a:r>
          </a:p>
          <a:p>
            <a:pPr marL="514350" marR="0" lvl="0" indent="-514350" algn="just" defTabSz="914400" rtl="0" eaLnBrk="1" fontAlgn="auto" latinLnBrk="0" hangingPunct="1">
              <a:lnSpc>
                <a:spcPct val="100000"/>
              </a:lnSpc>
              <a:spcBef>
                <a:spcPts val="0"/>
              </a:spcBef>
              <a:spcAft>
                <a:spcPts val="0"/>
              </a:spcAft>
              <a:buClrTx/>
              <a:buSzTx/>
              <a:buFont typeface="+mj-lt"/>
              <a:buAutoNum type="arabicPeriod"/>
              <a:tabLst/>
              <a:defRPr/>
            </a:pPr>
            <a:r>
              <a:rPr kumimoji="0" lang="en-US" sz="2800" i="0" u="none" strike="noStrike" kern="1200" cap="none" spc="0" normalizeH="0" baseline="0" noProof="0" dirty="0">
                <a:ln>
                  <a:noFill/>
                </a:ln>
                <a:solidFill>
                  <a:prstClr val="black"/>
                </a:solidFill>
                <a:effectLst/>
                <a:uLnTx/>
                <a:uFillTx/>
                <a:latin typeface="Times New Roman"/>
                <a:ea typeface="Times New Roman"/>
                <a:cs typeface="Times New Roman"/>
                <a:sym typeface="Times New Roman"/>
              </a:rPr>
              <a:t>Develop a framework for making network design decisions.</a:t>
            </a:r>
          </a:p>
          <a:p>
            <a:pPr marL="514350" marR="0" lvl="0" indent="-514350" algn="just" defTabSz="914400" rtl="0" eaLnBrk="1" fontAlgn="auto" latinLnBrk="0" hangingPunct="1">
              <a:lnSpc>
                <a:spcPct val="100000"/>
              </a:lnSpc>
              <a:spcBef>
                <a:spcPts val="0"/>
              </a:spcBef>
              <a:spcAft>
                <a:spcPts val="0"/>
              </a:spcAft>
              <a:buClrTx/>
              <a:buSzTx/>
              <a:buFont typeface="+mj-lt"/>
              <a:buAutoNum type="arabicPeriod"/>
              <a:tabLst/>
              <a:defRPr/>
            </a:pPr>
            <a:r>
              <a:rPr kumimoji="0" lang="en-US" sz="2800" i="0" u="none" strike="noStrike" kern="1200" cap="none" spc="0" normalizeH="0" baseline="0" noProof="0" dirty="0">
                <a:ln>
                  <a:noFill/>
                </a:ln>
                <a:solidFill>
                  <a:prstClr val="black"/>
                </a:solidFill>
                <a:effectLst/>
                <a:uLnTx/>
                <a:uFillTx/>
                <a:latin typeface="Times New Roman"/>
                <a:ea typeface="Times New Roman"/>
                <a:cs typeface="Times New Roman"/>
                <a:sym typeface="Times New Roman"/>
              </a:rPr>
              <a:t>Use optimization for facility location and capacity</a:t>
            </a: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2800" i="0" u="none" strike="noStrike" kern="1200" cap="none" spc="0" normalizeH="0" baseline="0" noProof="0" dirty="0">
                <a:ln>
                  <a:noFill/>
                </a:ln>
                <a:solidFill>
                  <a:prstClr val="black"/>
                </a:solidFill>
                <a:effectLst/>
                <a:uLnTx/>
                <a:uFillTx/>
                <a:latin typeface="Times New Roman"/>
                <a:ea typeface="Times New Roman"/>
                <a:cs typeface="Times New Roman"/>
                <a:sym typeface="Times New Roman"/>
              </a:rPr>
              <a:t>      allocation decisions.</a:t>
            </a: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US" sz="2800" i="0" u="none" strike="noStrike" kern="1200" cap="none" spc="0" normalizeH="0" baseline="0" noProof="0" dirty="0">
              <a:ln>
                <a:noFill/>
              </a:ln>
              <a:solidFill>
                <a:prstClr val="black"/>
              </a:solidFill>
              <a:effectLst/>
              <a:uLnTx/>
              <a:uFillTx/>
              <a:latin typeface="Times New Roman"/>
              <a:ea typeface="Times New Roman"/>
              <a:cs typeface="Times New Roman"/>
              <a:sym typeface="Times New Roman"/>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US" sz="2800" i="0" u="none" strike="noStrike" kern="1200" cap="none" spc="0" normalizeH="0" baseline="0" noProof="0" dirty="0">
              <a:ln>
                <a:noFill/>
              </a:ln>
              <a:solidFill>
                <a:prstClr val="black"/>
              </a:solidFill>
              <a:effectLst/>
              <a:uLnTx/>
              <a:uFillTx/>
              <a:latin typeface="Times New Roman"/>
              <a:ea typeface="Times New Roman"/>
              <a:cs typeface="Times New Roman"/>
              <a:sym typeface="Times New Roman"/>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01</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07DA6679-0DBF-ED63-7FBA-A15CF1A3BA15}"/>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pic>
        <p:nvPicPr>
          <p:cNvPr id="6" name="Graphic 21">
            <a:extLst>
              <a:ext uri="{FF2B5EF4-FFF2-40B4-BE49-F238E27FC236}">
                <a16:creationId xmlns:a16="http://schemas.microsoft.com/office/drawing/2014/main" id="{D28298DC-6C4E-D4D2-0EF2-1A79C3BD5BD4}"/>
              </a:ext>
            </a:extLst>
          </p:cNvPr>
          <p:cNvPicPr>
            <a:picLocks noChangeAspect="1"/>
          </p:cNvPicPr>
          <p:nvPr/>
        </p:nvPicPr>
        <p:blipFill rotWithShape="1">
          <a:blip r:embed="rId4"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Tree>
    <p:extLst>
      <p:ext uri="{BB962C8B-B14F-4D97-AF65-F5344CB8AC3E}">
        <p14:creationId xmlns:p14="http://schemas.microsoft.com/office/powerpoint/2010/main" val="25694081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CA81185-6386-901F-3366-BC890E997AEE}"/>
            </a:ext>
          </a:extLst>
        </p:cNvPr>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A2C18A20-E072-D8E1-0E06-F764C08E8B35}"/>
              </a:ext>
            </a:extLst>
          </p:cNvPr>
          <p:cNvSpPr/>
          <p:nvPr/>
        </p:nvSpPr>
        <p:spPr>
          <a:xfrm>
            <a:off x="8508514" y="1133558"/>
            <a:ext cx="3602206" cy="513676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D8B8C7CC-D39F-09BB-56C0-BB4EF3E3A943}"/>
              </a:ext>
            </a:extLst>
          </p:cNvPr>
          <p:cNvSpPr/>
          <p:nvPr/>
        </p:nvSpPr>
        <p:spPr>
          <a:xfrm>
            <a:off x="294640" y="1340329"/>
            <a:ext cx="11566835" cy="476583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457200" rtl="0" eaLnBrk="1" fontAlgn="base" latinLnBrk="0" hangingPunct="1">
              <a:lnSpc>
                <a:spcPct val="100000"/>
              </a:lnSpc>
              <a:spcBef>
                <a:spcPct val="0"/>
              </a:spcBef>
              <a:spcAft>
                <a:spcPts val="600"/>
              </a:spcAft>
              <a:buClrTx/>
              <a:buSzPct val="150000"/>
              <a:buFont typeface="Arial" panose="020B0604020202020204" pitchFamily="34" charset="0"/>
              <a:buNone/>
              <a:tabLst/>
              <a:defRPr/>
            </a:pPr>
            <a:r>
              <a:rPr kumimoji="0" lang="en-US" altLang="en-US" sz="2800" b="1" i="0" u="none" strike="noStrike" kern="1200" cap="none" spc="0" normalizeH="0" baseline="0" noProof="0" dirty="0">
                <a:ln>
                  <a:noFill/>
                </a:ln>
                <a:solidFill>
                  <a:srgbClr val="00B0F0"/>
                </a:solidFill>
                <a:effectLst/>
                <a:uLnTx/>
                <a:uFillTx/>
                <a:latin typeface="Times New Roman" panose="02020603050405020304" pitchFamily="18" charset="0"/>
                <a:ea typeface="+mn-ea"/>
                <a:cs typeface="Times New Roman" panose="02020603050405020304" pitchFamily="18" charset="0"/>
              </a:rPr>
              <a:t>Network Design in the Supply Chain </a:t>
            </a:r>
          </a:p>
          <a:p>
            <a:pPr marL="0" marR="0" lvl="0" indent="0" algn="l" defTabSz="457200" rtl="0" eaLnBrk="1" fontAlgn="base" latinLnBrk="0" hangingPunct="1">
              <a:lnSpc>
                <a:spcPct val="100000"/>
              </a:lnSpc>
              <a:spcBef>
                <a:spcPct val="0"/>
              </a:spcBef>
              <a:spcAft>
                <a:spcPts val="600"/>
              </a:spcAft>
              <a:buClrTx/>
              <a:buSzPct val="150000"/>
              <a:buFont typeface="Arial" panose="020B0604020202020204" pitchFamily="34" charset="0"/>
              <a:buNone/>
              <a:tabLst/>
              <a:defRPr/>
            </a:pPr>
            <a:endParaRPr lang="en-US" altLang="en-US" sz="2800" b="1" dirty="0">
              <a:solidFill>
                <a:srgbClr val="00B0F0"/>
              </a:solidFill>
              <a:latin typeface="Times New Roman" panose="02020603050405020304" pitchFamily="18" charset="0"/>
              <a:cs typeface="Times New Roman" panose="02020603050405020304" pitchFamily="18" charset="0"/>
            </a:endParaRPr>
          </a:p>
          <a:p>
            <a:pPr marL="457200" marR="0" lvl="0" indent="-457200" algn="l" defTabSz="457200" rtl="0" eaLnBrk="1" fontAlgn="base" latinLnBrk="0" hangingPunct="1">
              <a:lnSpc>
                <a:spcPct val="100000"/>
              </a:lnSpc>
              <a:spcBef>
                <a:spcPct val="0"/>
              </a:spcBef>
              <a:spcAft>
                <a:spcPts val="600"/>
              </a:spcAft>
              <a:buClrTx/>
              <a:buSzPct val="150000"/>
              <a:buFont typeface="Wingdings" panose="05000000000000000000" pitchFamily="2" charset="2"/>
              <a:buChar char="§"/>
              <a:tabLst/>
              <a:defRPr/>
            </a:pPr>
            <a:r>
              <a:rPr kumimoji="0" lang="en-US" altLang="en-US" sz="2800" i="0" u="none" strike="noStrike" kern="1200" cap="none" spc="0" normalizeH="0" baseline="0" noProof="0" dirty="0">
                <a:ln>
                  <a:noFill/>
                </a:ln>
                <a:solidFill>
                  <a:schemeClr val="tx1"/>
                </a:solidFill>
                <a:effectLst/>
                <a:uLnTx/>
                <a:uFillTx/>
                <a:latin typeface="Times New Roman" panose="02020603050405020304" pitchFamily="18" charset="0"/>
                <a:ea typeface="+mn-ea"/>
                <a:cs typeface="Times New Roman" panose="02020603050405020304" pitchFamily="18" charset="0"/>
              </a:rPr>
              <a:t>Supply chain network design refers to the strategic process of structuring a supply chain to optimize its efficiency and effectiveness in meeting business goals. </a:t>
            </a:r>
          </a:p>
          <a:p>
            <a:pPr marL="457200" marR="0" lvl="0" indent="-457200" algn="l" defTabSz="457200" rtl="0" eaLnBrk="1" fontAlgn="base" latinLnBrk="0" hangingPunct="1">
              <a:lnSpc>
                <a:spcPct val="100000"/>
              </a:lnSpc>
              <a:spcBef>
                <a:spcPct val="0"/>
              </a:spcBef>
              <a:spcAft>
                <a:spcPts val="600"/>
              </a:spcAft>
              <a:buClrTx/>
              <a:buSzPct val="150000"/>
              <a:buFont typeface="Wingdings" panose="05000000000000000000" pitchFamily="2" charset="2"/>
              <a:buChar char="§"/>
              <a:tabLst/>
              <a:defRPr/>
            </a:pPr>
            <a:endParaRPr kumimoji="0" lang="en-US" altLang="en-US" sz="2800" i="0" u="none" strike="noStrike" kern="1200" cap="none" spc="0" normalizeH="0" baseline="0" noProof="0" dirty="0">
              <a:ln>
                <a:noFill/>
              </a:ln>
              <a:solidFill>
                <a:schemeClr val="tx1"/>
              </a:solidFill>
              <a:effectLst/>
              <a:uLnTx/>
              <a:uFillTx/>
              <a:latin typeface="Times New Roman" panose="02020603050405020304" pitchFamily="18" charset="0"/>
              <a:ea typeface="+mn-ea"/>
              <a:cs typeface="Times New Roman" panose="02020603050405020304" pitchFamily="18" charset="0"/>
            </a:endParaRPr>
          </a:p>
          <a:p>
            <a:pPr marL="0" marR="0" lvl="0" indent="0" algn="l" defTabSz="457200" rtl="0" eaLnBrk="1" fontAlgn="base" latinLnBrk="0" hangingPunct="1">
              <a:lnSpc>
                <a:spcPct val="100000"/>
              </a:lnSpc>
              <a:spcBef>
                <a:spcPct val="0"/>
              </a:spcBef>
              <a:spcAft>
                <a:spcPts val="600"/>
              </a:spcAft>
              <a:buClrTx/>
              <a:buSzPct val="150000"/>
              <a:buFont typeface="Arial" panose="020B0604020202020204" pitchFamily="34" charset="0"/>
              <a:buNone/>
              <a:tabLst/>
              <a:defRPr/>
            </a:pPr>
            <a:endParaRPr lang="en-US" altLang="en-US" sz="2800" dirty="0">
              <a:solidFill>
                <a:schemeClr val="tx1"/>
              </a:solidFill>
              <a:latin typeface="Times New Roman" panose="02020603050405020304" pitchFamily="18" charset="0"/>
              <a:cs typeface="Times New Roman" panose="02020603050405020304" pitchFamily="18" charset="0"/>
            </a:endParaRPr>
          </a:p>
          <a:p>
            <a:pPr marL="457200" marR="0" lvl="0" indent="-457200" algn="l" defTabSz="457200" rtl="0" eaLnBrk="1" fontAlgn="base" latinLnBrk="0" hangingPunct="1">
              <a:lnSpc>
                <a:spcPct val="100000"/>
              </a:lnSpc>
              <a:spcBef>
                <a:spcPct val="0"/>
              </a:spcBef>
              <a:spcAft>
                <a:spcPts val="600"/>
              </a:spcAft>
              <a:buClrTx/>
              <a:buSzPct val="150000"/>
              <a:buFont typeface="Wingdings" panose="05000000000000000000" pitchFamily="2" charset="2"/>
              <a:buChar char="§"/>
              <a:tabLst/>
              <a:defRPr/>
            </a:pPr>
            <a:r>
              <a:rPr kumimoji="0" lang="en-US" altLang="en-US" sz="2800" i="0" u="none" strike="noStrike" kern="1200" cap="none" spc="0" normalizeH="0" baseline="0" noProof="0" dirty="0">
                <a:ln>
                  <a:noFill/>
                </a:ln>
                <a:solidFill>
                  <a:schemeClr val="tx1"/>
                </a:solidFill>
                <a:effectLst/>
                <a:uLnTx/>
                <a:uFillTx/>
                <a:latin typeface="Times New Roman" panose="02020603050405020304" pitchFamily="18" charset="0"/>
                <a:ea typeface="+mn-ea"/>
                <a:cs typeface="Times New Roman" panose="02020603050405020304" pitchFamily="18" charset="0"/>
              </a:rPr>
              <a:t>It involves determining the optimal number, location, and capacity of warehouses, distribution centers, manufacturing plants, and retail outlets, as well as the flow of products between them.</a:t>
            </a:r>
            <a:endParaRPr kumimoji="0" lang="en-US" altLang="en-US" sz="2700" i="0" u="none" strike="noStrike" kern="1200" cap="none" spc="0" normalizeH="0" baseline="0" noProof="0" dirty="0">
              <a:ln>
                <a:noFill/>
              </a:ln>
              <a:solidFill>
                <a:schemeClr val="tx1"/>
              </a:solidFill>
              <a:effectLst/>
              <a:uLnTx/>
              <a:uFillTx/>
              <a:latin typeface="Times New Roman" panose="02020603050405020304" pitchFamily="18" charset="0"/>
              <a:ea typeface="+mn-ea"/>
              <a:cs typeface="Times New Roman" panose="02020603050405020304" pitchFamily="18" charset="0"/>
            </a:endParaRPr>
          </a:p>
        </p:txBody>
      </p:sp>
      <p:sp>
        <p:nvSpPr>
          <p:cNvPr id="2" name="TextBox 1">
            <a:extLst>
              <a:ext uri="{FF2B5EF4-FFF2-40B4-BE49-F238E27FC236}">
                <a16:creationId xmlns:a16="http://schemas.microsoft.com/office/drawing/2014/main" id="{301D631C-5160-A9F6-6875-36347D7811F9}"/>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pic>
        <p:nvPicPr>
          <p:cNvPr id="5" name="Graphic 21">
            <a:extLst>
              <a:ext uri="{FF2B5EF4-FFF2-40B4-BE49-F238E27FC236}">
                <a16:creationId xmlns:a16="http://schemas.microsoft.com/office/drawing/2014/main" id="{196671A0-FF6F-2E93-82BA-0905E90BEADB}"/>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a:extLst>
              <a:ext uri="{FF2B5EF4-FFF2-40B4-BE49-F238E27FC236}">
                <a16:creationId xmlns:a16="http://schemas.microsoft.com/office/drawing/2014/main" id="{9281ADA4-0FED-F79E-3FBE-294EA8455DA7}"/>
              </a:ext>
            </a:extLst>
          </p:cNvPr>
          <p:cNvSpPr/>
          <p:nvPr/>
        </p:nvSpPr>
        <p:spPr>
          <a:xfrm>
            <a:off x="487680" y="324257"/>
            <a:ext cx="11216639" cy="553998"/>
          </a:xfrm>
          <a:prstGeom prst="rect">
            <a:avLst/>
          </a:prstGeom>
        </p:spPr>
        <p:txBody>
          <a:bodyPr wrap="square">
            <a:spAutoFit/>
          </a:bodyPr>
          <a:lstStyle/>
          <a:p>
            <a:pPr lvl="0" algn="ctr"/>
            <a:r>
              <a:rPr lang="en-US" sz="3000" b="1" dirty="0">
                <a:solidFill>
                  <a:srgbClr val="00B0F0"/>
                </a:solidFill>
                <a:latin typeface="Times New Roman"/>
                <a:ea typeface="Times New Roman"/>
                <a:cs typeface="Times New Roman"/>
                <a:sym typeface="Times New Roman"/>
              </a:rPr>
              <a:t>Network Design Decisions</a:t>
            </a:r>
          </a:p>
        </p:txBody>
      </p:sp>
      <p:sp>
        <p:nvSpPr>
          <p:cNvPr id="4" name="Slide Number Placeholder 3">
            <a:extLst>
              <a:ext uri="{FF2B5EF4-FFF2-40B4-BE49-F238E27FC236}">
                <a16:creationId xmlns:a16="http://schemas.microsoft.com/office/drawing/2014/main" id="{F5496E4E-2EE8-39D4-E5B2-3556D3E91114}"/>
              </a:ext>
            </a:extLst>
          </p:cNvPr>
          <p:cNvSpPr>
            <a:spLocks noGrp="1"/>
          </p:cNvSpPr>
          <p:nvPr>
            <p:ph type="sldNum" sz="quarter" idx="12"/>
          </p:nvPr>
        </p:nvSpPr>
        <p:spPr/>
        <p:txBody>
          <a:bodyPr/>
          <a:lstStyle/>
          <a:p>
            <a:fld id="{F7542ADD-394E-41F3-B704-951748884AEE}" type="slidenum">
              <a:rPr lang="en-US" smtClean="0"/>
              <a:t>4</a:t>
            </a:fld>
            <a:endParaRPr lang="en-US"/>
          </a:p>
        </p:txBody>
      </p:sp>
    </p:spTree>
    <p:extLst>
      <p:ext uri="{BB962C8B-B14F-4D97-AF65-F5344CB8AC3E}">
        <p14:creationId xmlns:p14="http://schemas.microsoft.com/office/powerpoint/2010/main" val="305071341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304B876-970E-5D0B-505F-8F310FBE2A5D}"/>
            </a:ext>
          </a:extLst>
        </p:cNvPr>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3E1D7CCF-3CF3-E33B-87FA-E70ACFC3B357}"/>
              </a:ext>
            </a:extLst>
          </p:cNvPr>
          <p:cNvSpPr/>
          <p:nvPr/>
        </p:nvSpPr>
        <p:spPr>
          <a:xfrm>
            <a:off x="8508514" y="1133558"/>
            <a:ext cx="4120366" cy="513676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21CDD8C8-C2D1-AC20-134B-F2D150230F6D}"/>
              </a:ext>
            </a:extLst>
          </p:cNvPr>
          <p:cNvSpPr/>
          <p:nvPr/>
        </p:nvSpPr>
        <p:spPr>
          <a:xfrm>
            <a:off x="294640" y="1155869"/>
            <a:ext cx="11566835" cy="5244644"/>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457200" rtl="0" eaLnBrk="1" fontAlgn="base" latinLnBrk="0" hangingPunct="1">
              <a:lnSpc>
                <a:spcPct val="100000"/>
              </a:lnSpc>
              <a:spcBef>
                <a:spcPct val="0"/>
              </a:spcBef>
              <a:spcAft>
                <a:spcPts val="600"/>
              </a:spcAft>
              <a:buClrTx/>
              <a:buSzPct val="150000"/>
              <a:buFont typeface="Arial" panose="020B0604020202020204" pitchFamily="34" charset="0"/>
              <a:buNone/>
              <a:tabLst/>
              <a:defRPr/>
            </a:pPr>
            <a:endParaRPr kumimoji="0" lang="en-US" altLang="en-US" sz="2800" b="1" i="0" u="none" strike="noStrike" kern="1200" cap="none" spc="0" normalizeH="0" baseline="0" noProof="0" dirty="0">
              <a:ln>
                <a:noFill/>
              </a:ln>
              <a:solidFill>
                <a:srgbClr val="00B0F0"/>
              </a:solidFill>
              <a:effectLst/>
              <a:uLnTx/>
              <a:uFillTx/>
              <a:latin typeface="Times New Roman" panose="02020603050405020304" pitchFamily="18" charset="0"/>
              <a:ea typeface="+mn-ea"/>
              <a:cs typeface="Times New Roman" panose="02020603050405020304" pitchFamily="18" charset="0"/>
            </a:endParaRPr>
          </a:p>
          <a:p>
            <a:pPr marL="0" marR="0" lvl="0" indent="0" algn="l" defTabSz="457200" rtl="0" eaLnBrk="1" fontAlgn="base" latinLnBrk="0" hangingPunct="1">
              <a:lnSpc>
                <a:spcPct val="100000"/>
              </a:lnSpc>
              <a:spcBef>
                <a:spcPct val="0"/>
              </a:spcBef>
              <a:spcAft>
                <a:spcPts val="600"/>
              </a:spcAft>
              <a:buClrTx/>
              <a:buSzPct val="150000"/>
              <a:buFont typeface="Arial" panose="020B0604020202020204" pitchFamily="34" charset="0"/>
              <a:buNone/>
              <a:tabLst/>
              <a:defRPr/>
            </a:pPr>
            <a:r>
              <a:rPr kumimoji="0" lang="en-US" altLang="en-US" sz="2800" b="1" i="0" u="none" strike="noStrike" kern="1200" cap="none" spc="0" normalizeH="0" baseline="0" noProof="0" dirty="0">
                <a:ln>
                  <a:noFill/>
                </a:ln>
                <a:solidFill>
                  <a:srgbClr val="00B0F0"/>
                </a:solidFill>
                <a:effectLst/>
                <a:uLnTx/>
                <a:uFillTx/>
                <a:latin typeface="Times New Roman" panose="02020603050405020304" pitchFamily="18" charset="0"/>
                <a:ea typeface="+mn-ea"/>
                <a:cs typeface="Times New Roman" panose="02020603050405020304" pitchFamily="18" charset="0"/>
              </a:rPr>
              <a:t>Supply chain network </a:t>
            </a:r>
            <a:r>
              <a:rPr kumimoji="0" lang="en-US" altLang="en-US" sz="27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design decisions include the assignment of  facility role, location of manufacturing, storage, or transportation-related facilities. and the allocation of capacity and markets to each facility.</a:t>
            </a:r>
          </a:p>
          <a:p>
            <a:pPr marL="0" marR="0" lvl="0" indent="0" algn="l" defTabSz="457200" rtl="0" eaLnBrk="1" fontAlgn="base" latinLnBrk="0" hangingPunct="1">
              <a:lnSpc>
                <a:spcPct val="100000"/>
              </a:lnSpc>
              <a:spcBef>
                <a:spcPct val="0"/>
              </a:spcBef>
              <a:spcAft>
                <a:spcPts val="600"/>
              </a:spcAft>
              <a:buClrTx/>
              <a:buSzPct val="150000"/>
              <a:buFont typeface="Arial" panose="020B0604020202020204" pitchFamily="34" charset="0"/>
              <a:buNone/>
              <a:tabLst/>
              <a:defRPr/>
            </a:pPr>
            <a:r>
              <a:rPr kumimoji="0" lang="en-US" altLang="en-US" sz="27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a:t>
            </a:r>
            <a:r>
              <a:rPr kumimoji="0" lang="en-US" altLang="en-US" sz="2800" b="1" i="0" u="none" strike="noStrike" kern="1200" cap="none" spc="0" normalizeH="0" baseline="0" noProof="0" dirty="0">
                <a:ln>
                  <a:noFill/>
                </a:ln>
                <a:solidFill>
                  <a:srgbClr val="C00000"/>
                </a:solidFill>
                <a:effectLst/>
                <a:uLnTx/>
                <a:uFillTx/>
                <a:latin typeface="Times New Roman" panose="02020603050405020304" pitchFamily="18" charset="0"/>
                <a:ea typeface="+mn-ea"/>
                <a:cs typeface="Times New Roman" panose="02020603050405020304" pitchFamily="18" charset="0"/>
              </a:rPr>
              <a:t>Supply chain network design decisions are classified as follow </a:t>
            </a:r>
            <a:r>
              <a:rPr kumimoji="0" lang="en-US" altLang="en-US" sz="28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a:t>
            </a:r>
          </a:p>
          <a:p>
            <a:pPr marL="0" marR="0" lvl="0" indent="0" algn="just" defTabSz="457200" rtl="0" eaLnBrk="1" fontAlgn="base" latinLnBrk="0" hangingPunct="1">
              <a:lnSpc>
                <a:spcPct val="100000"/>
              </a:lnSpc>
              <a:spcBef>
                <a:spcPct val="0"/>
              </a:spcBef>
              <a:spcAft>
                <a:spcPts val="600"/>
              </a:spcAft>
              <a:buClrTx/>
              <a:buSzPct val="150000"/>
              <a:buFont typeface="Arial" panose="020B0604020202020204" pitchFamily="34" charset="0"/>
              <a:buNone/>
              <a:tabLst/>
              <a:defRPr/>
            </a:pPr>
            <a:r>
              <a:rPr kumimoji="0" lang="en-US" altLang="en-US" sz="26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1. </a:t>
            </a:r>
            <a:r>
              <a:rPr kumimoji="0" lang="en-US" altLang="en-US" sz="2800" b="1" i="0" u="none" strike="noStrike" kern="1200" cap="none" spc="0" normalizeH="0" baseline="0" noProof="0" dirty="0">
                <a:ln>
                  <a:noFill/>
                </a:ln>
                <a:solidFill>
                  <a:srgbClr val="00B0F0"/>
                </a:solidFill>
                <a:effectLst/>
                <a:uLnTx/>
                <a:uFillTx/>
                <a:latin typeface="Times New Roman" panose="02020603050405020304" pitchFamily="18" charset="0"/>
                <a:ea typeface="+mn-ea"/>
                <a:cs typeface="Times New Roman" panose="02020603050405020304" pitchFamily="18" charset="0"/>
              </a:rPr>
              <a:t>Facility role</a:t>
            </a:r>
            <a:r>
              <a:rPr kumimoji="0" lang="en-US" altLang="en-US" sz="26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a:t>
            </a:r>
            <a:r>
              <a:rPr kumimoji="0" lang="en-US" altLang="en-US" sz="27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What role should each facility play? What processes</a:t>
            </a:r>
          </a:p>
          <a:p>
            <a:pPr marL="0" marR="0" lvl="0" indent="0" algn="just" defTabSz="457200" rtl="0" eaLnBrk="1" fontAlgn="base" latinLnBrk="0" hangingPunct="1">
              <a:lnSpc>
                <a:spcPct val="100000"/>
              </a:lnSpc>
              <a:spcBef>
                <a:spcPct val="0"/>
              </a:spcBef>
              <a:spcAft>
                <a:spcPts val="600"/>
              </a:spcAft>
              <a:buClrTx/>
              <a:buSzPct val="150000"/>
              <a:buFont typeface="Arial" panose="020B0604020202020204" pitchFamily="34" charset="0"/>
              <a:buNone/>
              <a:tabLst/>
              <a:defRPr/>
            </a:pPr>
            <a:r>
              <a:rPr kumimoji="0" lang="en-US" altLang="en-US" sz="27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are performed at each facility?</a:t>
            </a:r>
          </a:p>
          <a:p>
            <a:pPr marL="0" marR="0" lvl="0" indent="0" algn="just" defTabSz="457200" rtl="0" eaLnBrk="1" fontAlgn="base" latinLnBrk="0" hangingPunct="1">
              <a:lnSpc>
                <a:spcPct val="100000"/>
              </a:lnSpc>
              <a:spcBef>
                <a:spcPct val="0"/>
              </a:spcBef>
              <a:spcAft>
                <a:spcPts val="600"/>
              </a:spcAft>
              <a:buClrTx/>
              <a:buSzPct val="150000"/>
              <a:buFont typeface="Arial" panose="020B0604020202020204" pitchFamily="34" charset="0"/>
              <a:buNone/>
              <a:tabLst/>
              <a:defRPr/>
            </a:pPr>
            <a:r>
              <a:rPr kumimoji="0" lang="en-US" altLang="en-US" sz="26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2. </a:t>
            </a:r>
            <a:r>
              <a:rPr kumimoji="0" lang="en-US" altLang="en-US" sz="2800" b="1" i="0" u="none" strike="noStrike" kern="1200" cap="none" spc="0" normalizeH="0" baseline="0" noProof="0" dirty="0">
                <a:ln>
                  <a:noFill/>
                </a:ln>
                <a:solidFill>
                  <a:srgbClr val="00B0F0"/>
                </a:solidFill>
                <a:effectLst/>
                <a:uLnTx/>
                <a:uFillTx/>
                <a:latin typeface="Times New Roman" panose="02020603050405020304" pitchFamily="18" charset="0"/>
                <a:ea typeface="+mn-ea"/>
                <a:cs typeface="Times New Roman" panose="02020603050405020304" pitchFamily="18" charset="0"/>
              </a:rPr>
              <a:t>Facility location</a:t>
            </a:r>
            <a:r>
              <a:rPr kumimoji="0" lang="en-US" altLang="en-US" sz="26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a:t>
            </a:r>
          </a:p>
          <a:p>
            <a:pPr marL="0" marR="0" lvl="0" indent="0" algn="just" defTabSz="457200" rtl="0" eaLnBrk="1" fontAlgn="base" latinLnBrk="0" hangingPunct="1">
              <a:lnSpc>
                <a:spcPct val="100000"/>
              </a:lnSpc>
              <a:spcBef>
                <a:spcPct val="0"/>
              </a:spcBef>
              <a:spcAft>
                <a:spcPts val="600"/>
              </a:spcAft>
              <a:buClrTx/>
              <a:buSzPct val="150000"/>
              <a:buFont typeface="Arial" panose="020B0604020202020204" pitchFamily="34" charset="0"/>
              <a:buNone/>
              <a:tabLst/>
              <a:defRPr/>
            </a:pPr>
            <a:r>
              <a:rPr lang="en-US" altLang="en-US" sz="2600" dirty="0">
                <a:solidFill>
                  <a:prstClr val="black"/>
                </a:solidFill>
                <a:latin typeface="Times New Roman" panose="02020603050405020304" pitchFamily="18" charset="0"/>
                <a:cs typeface="Times New Roman" panose="02020603050405020304" pitchFamily="18" charset="0"/>
              </a:rPr>
              <a:t>    </a:t>
            </a:r>
            <a:r>
              <a:rPr kumimoji="0" lang="en-US" altLang="en-US" sz="27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Deciding where to place manufacturing plants, warehouses,</a:t>
            </a:r>
          </a:p>
          <a:p>
            <a:pPr marL="0" marR="0" lvl="0" indent="0" algn="just" defTabSz="457200" rtl="0" eaLnBrk="1" fontAlgn="base" latinLnBrk="0" hangingPunct="1">
              <a:lnSpc>
                <a:spcPct val="100000"/>
              </a:lnSpc>
              <a:spcBef>
                <a:spcPct val="0"/>
              </a:spcBef>
              <a:spcAft>
                <a:spcPts val="600"/>
              </a:spcAft>
              <a:buClrTx/>
              <a:buSzPct val="150000"/>
              <a:buFont typeface="Arial" panose="020B0604020202020204" pitchFamily="34" charset="0"/>
              <a:buNone/>
              <a:tabLst/>
              <a:defRPr/>
            </a:pPr>
            <a:r>
              <a:rPr lang="en-US" altLang="en-US" sz="2700" dirty="0">
                <a:solidFill>
                  <a:prstClr val="black"/>
                </a:solidFill>
                <a:latin typeface="Times New Roman" panose="02020603050405020304" pitchFamily="18" charset="0"/>
                <a:cs typeface="Times New Roman" panose="02020603050405020304" pitchFamily="18" charset="0"/>
              </a:rPr>
              <a:t>   </a:t>
            </a:r>
            <a:r>
              <a:rPr kumimoji="0" lang="en-US" altLang="en-US" sz="27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and distribution centers.</a:t>
            </a:r>
          </a:p>
          <a:p>
            <a:pPr marL="0" marR="0" lvl="0" indent="0" algn="just" defTabSz="457200" rtl="0" eaLnBrk="1" fontAlgn="base" latinLnBrk="0" hangingPunct="1">
              <a:lnSpc>
                <a:spcPct val="100000"/>
              </a:lnSpc>
              <a:spcBef>
                <a:spcPct val="0"/>
              </a:spcBef>
              <a:spcAft>
                <a:spcPts val="600"/>
              </a:spcAft>
              <a:buClrTx/>
              <a:buSzPct val="150000"/>
              <a:buFont typeface="Arial" panose="020B0604020202020204" pitchFamily="34" charset="0"/>
              <a:buNone/>
              <a:tabLst/>
              <a:defRPr/>
            </a:pPr>
            <a:r>
              <a:rPr lang="en-US" altLang="en-US" sz="2700" dirty="0">
                <a:solidFill>
                  <a:prstClr val="black"/>
                </a:solidFill>
                <a:latin typeface="Times New Roman" panose="02020603050405020304" pitchFamily="18" charset="0"/>
                <a:cs typeface="Times New Roman" panose="02020603050405020304" pitchFamily="18" charset="0"/>
              </a:rPr>
              <a:t>    </a:t>
            </a:r>
            <a:r>
              <a:rPr kumimoji="0" lang="en-US" altLang="en-US" sz="27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Considerations: proximity to markets, suppliers, labor costs, taxes, and</a:t>
            </a:r>
          </a:p>
          <a:p>
            <a:pPr marL="0" marR="0" lvl="0" indent="0" algn="just" defTabSz="457200" rtl="0" eaLnBrk="1" fontAlgn="base" latinLnBrk="0" hangingPunct="1">
              <a:lnSpc>
                <a:spcPct val="100000"/>
              </a:lnSpc>
              <a:spcBef>
                <a:spcPct val="0"/>
              </a:spcBef>
              <a:spcAft>
                <a:spcPts val="600"/>
              </a:spcAft>
              <a:buClrTx/>
              <a:buSzPct val="150000"/>
              <a:buFont typeface="Arial" panose="020B0604020202020204" pitchFamily="34" charset="0"/>
              <a:buNone/>
              <a:tabLst/>
              <a:defRPr/>
            </a:pPr>
            <a:r>
              <a:rPr lang="en-US" altLang="en-US" sz="2700" dirty="0">
                <a:solidFill>
                  <a:prstClr val="black"/>
                </a:solidFill>
                <a:latin typeface="Times New Roman" panose="02020603050405020304" pitchFamily="18" charset="0"/>
                <a:cs typeface="Times New Roman" panose="02020603050405020304" pitchFamily="18" charset="0"/>
              </a:rPr>
              <a:t>    </a:t>
            </a:r>
            <a:r>
              <a:rPr kumimoji="0" lang="en-US" altLang="en-US" sz="27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transportation access.</a:t>
            </a:r>
          </a:p>
          <a:p>
            <a:pPr marL="0" marR="0" lvl="0" indent="0" algn="just" defTabSz="457200" rtl="0" eaLnBrk="1" fontAlgn="base" latinLnBrk="0" hangingPunct="1">
              <a:lnSpc>
                <a:spcPct val="100000"/>
              </a:lnSpc>
              <a:spcBef>
                <a:spcPct val="0"/>
              </a:spcBef>
              <a:spcAft>
                <a:spcPts val="600"/>
              </a:spcAft>
              <a:buClrTx/>
              <a:buSzPct val="150000"/>
              <a:buFont typeface="Arial" panose="020B0604020202020204" pitchFamily="34" charset="0"/>
              <a:buNone/>
              <a:tabLst/>
              <a:defRPr/>
            </a:pPr>
            <a:endParaRPr kumimoji="0" lang="en-US" altLang="en-US" sz="27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p:txBody>
      </p:sp>
      <p:sp>
        <p:nvSpPr>
          <p:cNvPr id="2" name="TextBox 1">
            <a:extLst>
              <a:ext uri="{FF2B5EF4-FFF2-40B4-BE49-F238E27FC236}">
                <a16:creationId xmlns:a16="http://schemas.microsoft.com/office/drawing/2014/main" id="{AF4826CF-F583-D194-0A03-EA2465C1DF69}"/>
              </a:ext>
            </a:extLst>
          </p:cNvPr>
          <p:cNvSpPr txBox="1"/>
          <p:nvPr/>
        </p:nvSpPr>
        <p:spPr>
          <a:xfrm>
            <a:off x="9386545" y="6435498"/>
            <a:ext cx="2616200" cy="400110"/>
          </a:xfrm>
          <a:prstGeom prst="rect">
            <a:avLst/>
          </a:prstGeom>
          <a:noFill/>
        </p:spPr>
        <p:txBody>
          <a:bodyPr wrap="square" rtlCol="0">
            <a:spAutoFit/>
          </a:bodyPr>
          <a:lstStyle/>
          <a:p>
            <a:pPr algn="ctr"/>
            <a:r>
              <a:rPr lang="en-US" sz="2000" b="1" dirty="0"/>
              <a:t>www.midocean.km</a:t>
            </a:r>
          </a:p>
        </p:txBody>
      </p:sp>
      <p:pic>
        <p:nvPicPr>
          <p:cNvPr id="5" name="Graphic 21">
            <a:extLst>
              <a:ext uri="{FF2B5EF4-FFF2-40B4-BE49-F238E27FC236}">
                <a16:creationId xmlns:a16="http://schemas.microsoft.com/office/drawing/2014/main" id="{3AA5B913-2410-7C2E-8A58-AAF361BD91CA}"/>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a:extLst>
              <a:ext uri="{FF2B5EF4-FFF2-40B4-BE49-F238E27FC236}">
                <a16:creationId xmlns:a16="http://schemas.microsoft.com/office/drawing/2014/main" id="{F890AA66-80D4-2EC6-83D8-29F18B9DD189}"/>
              </a:ext>
            </a:extLst>
          </p:cNvPr>
          <p:cNvSpPr/>
          <p:nvPr/>
        </p:nvSpPr>
        <p:spPr>
          <a:xfrm>
            <a:off x="487680" y="324257"/>
            <a:ext cx="11216639" cy="553998"/>
          </a:xfrm>
          <a:prstGeom prst="rect">
            <a:avLst/>
          </a:prstGeom>
        </p:spPr>
        <p:txBody>
          <a:bodyPr wrap="square">
            <a:spAutoFit/>
          </a:bodyPr>
          <a:lstStyle/>
          <a:p>
            <a:pPr lvl="0" algn="ctr"/>
            <a:r>
              <a:rPr lang="en-US" sz="3000" b="1" dirty="0">
                <a:solidFill>
                  <a:srgbClr val="00B0F0"/>
                </a:solidFill>
                <a:latin typeface="Times New Roman"/>
                <a:ea typeface="Times New Roman"/>
                <a:cs typeface="Times New Roman"/>
                <a:sym typeface="Times New Roman"/>
              </a:rPr>
              <a:t>Network Design Decisions</a:t>
            </a:r>
          </a:p>
        </p:txBody>
      </p:sp>
      <p:sp>
        <p:nvSpPr>
          <p:cNvPr id="4" name="Slide Number Placeholder 3">
            <a:extLst>
              <a:ext uri="{FF2B5EF4-FFF2-40B4-BE49-F238E27FC236}">
                <a16:creationId xmlns:a16="http://schemas.microsoft.com/office/drawing/2014/main" id="{7EFC51C6-0742-44E0-3829-AC38550CC856}"/>
              </a:ext>
            </a:extLst>
          </p:cNvPr>
          <p:cNvSpPr>
            <a:spLocks noGrp="1"/>
          </p:cNvSpPr>
          <p:nvPr>
            <p:ph type="sldNum" sz="quarter" idx="12"/>
          </p:nvPr>
        </p:nvSpPr>
        <p:spPr>
          <a:xfrm>
            <a:off x="8671560" y="6435498"/>
            <a:ext cx="2743200" cy="365125"/>
          </a:xfrm>
        </p:spPr>
        <p:txBody>
          <a:bodyPr/>
          <a:lstStyle/>
          <a:p>
            <a:fld id="{F7542ADD-394E-41F3-B704-951748884AEE}" type="slidenum">
              <a:rPr lang="en-US" smtClean="0"/>
              <a:t>5</a:t>
            </a:fld>
            <a:endParaRPr lang="en-US" dirty="0"/>
          </a:p>
        </p:txBody>
      </p:sp>
    </p:spTree>
    <p:extLst>
      <p:ext uri="{BB962C8B-B14F-4D97-AF65-F5344CB8AC3E}">
        <p14:creationId xmlns:p14="http://schemas.microsoft.com/office/powerpoint/2010/main" val="278618854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E131BDC-2CA8-2FAB-EFB4-CEFC99430AD5}"/>
            </a:ext>
          </a:extLst>
        </p:cNvPr>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7AB1565-F30A-B3E2-E073-F174D0A42EBC}"/>
              </a:ext>
            </a:extLst>
          </p:cNvPr>
          <p:cNvSpPr/>
          <p:nvPr/>
        </p:nvSpPr>
        <p:spPr>
          <a:xfrm>
            <a:off x="8508514" y="1133558"/>
            <a:ext cx="4201646" cy="5286677"/>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5D1814C3-BA10-793C-39D4-6C7CD2D558DB}"/>
              </a:ext>
            </a:extLst>
          </p:cNvPr>
          <p:cNvSpPr/>
          <p:nvPr/>
        </p:nvSpPr>
        <p:spPr>
          <a:xfrm>
            <a:off x="180431" y="1283466"/>
            <a:ext cx="11799545" cy="4893814"/>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just" defTabSz="457200" rtl="0" eaLnBrk="1" fontAlgn="base" latinLnBrk="0" hangingPunct="1">
              <a:lnSpc>
                <a:spcPct val="100000"/>
              </a:lnSpc>
              <a:spcBef>
                <a:spcPct val="0"/>
              </a:spcBef>
              <a:spcAft>
                <a:spcPts val="600"/>
              </a:spcAft>
              <a:buClrTx/>
              <a:buSzPct val="150000"/>
              <a:buFont typeface="Arial" panose="020B0604020202020204" pitchFamily="34" charset="0"/>
              <a:buNone/>
              <a:tabLst/>
              <a:defRPr/>
            </a:pPr>
            <a:r>
              <a:rPr kumimoji="0" lang="en-US" altLang="en-US" sz="2800" b="1" i="0" u="none" strike="noStrike" kern="1200" cap="none" spc="0" normalizeH="0" baseline="0" noProof="0" dirty="0">
                <a:ln>
                  <a:noFill/>
                </a:ln>
                <a:solidFill>
                  <a:srgbClr val="C00000"/>
                </a:solidFill>
                <a:effectLst/>
                <a:uLnTx/>
                <a:uFillTx/>
                <a:latin typeface="Times New Roman" panose="02020603050405020304" pitchFamily="18" charset="0"/>
                <a:ea typeface="+mn-ea"/>
                <a:cs typeface="Times New Roman" panose="02020603050405020304" pitchFamily="18" charset="0"/>
              </a:rPr>
              <a:t>Supply chain network design decisions are classified as follow </a:t>
            </a:r>
            <a:r>
              <a:rPr kumimoji="0" lang="en-US" altLang="en-US" sz="28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a:t>
            </a:r>
          </a:p>
          <a:p>
            <a:pPr marL="0" marR="0" lvl="0" indent="0" algn="just" defTabSz="457200" rtl="0" eaLnBrk="1" fontAlgn="base" latinLnBrk="0" hangingPunct="1">
              <a:lnSpc>
                <a:spcPct val="100000"/>
              </a:lnSpc>
              <a:spcBef>
                <a:spcPct val="0"/>
              </a:spcBef>
              <a:spcAft>
                <a:spcPts val="600"/>
              </a:spcAft>
              <a:buClrTx/>
              <a:buSzPct val="150000"/>
              <a:buFont typeface="Arial" panose="020B0604020202020204" pitchFamily="34" charset="0"/>
              <a:buNone/>
              <a:tabLst/>
              <a:defRPr/>
            </a:pPr>
            <a:endParaRPr kumimoji="0" lang="en-US" altLang="en-US" sz="28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a:p>
            <a:pPr marL="0" marR="0" lvl="0" indent="0" algn="just" defTabSz="457200" rtl="0" eaLnBrk="1" fontAlgn="base" latinLnBrk="0" hangingPunct="1">
              <a:lnSpc>
                <a:spcPct val="100000"/>
              </a:lnSpc>
              <a:spcBef>
                <a:spcPct val="0"/>
              </a:spcBef>
              <a:spcAft>
                <a:spcPts val="600"/>
              </a:spcAft>
              <a:buClrTx/>
              <a:buSzPct val="150000"/>
              <a:buFont typeface="Arial" panose="020B0604020202020204" pitchFamily="34" charset="0"/>
              <a:buNone/>
              <a:tabLst/>
              <a:defRPr/>
            </a:pPr>
            <a:r>
              <a:rPr kumimoji="0" lang="en-US" altLang="en-US" sz="26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3. </a:t>
            </a:r>
            <a:r>
              <a:rPr kumimoji="0" lang="en-US" altLang="en-US" sz="2800" b="1" i="0" u="none" strike="noStrike" kern="1200" cap="none" spc="0" normalizeH="0" baseline="0" noProof="0" dirty="0">
                <a:ln>
                  <a:noFill/>
                </a:ln>
                <a:solidFill>
                  <a:srgbClr val="00B0F0"/>
                </a:solidFill>
                <a:effectLst/>
                <a:uLnTx/>
                <a:uFillTx/>
                <a:latin typeface="Times New Roman" panose="02020603050405020304" pitchFamily="18" charset="0"/>
                <a:ea typeface="+mn-ea"/>
                <a:cs typeface="Times New Roman" panose="02020603050405020304" pitchFamily="18" charset="0"/>
              </a:rPr>
              <a:t>Capacity allocation</a:t>
            </a:r>
            <a:r>
              <a:rPr kumimoji="0" lang="en-US" altLang="en-US" sz="26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a:t>
            </a:r>
            <a:r>
              <a:rPr kumimoji="0" lang="en-US" altLang="en-US" sz="27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How much capacity should be allocated to each facility?</a:t>
            </a:r>
          </a:p>
          <a:p>
            <a:pPr marL="0" marR="0" lvl="0" indent="0" algn="just" defTabSz="457200" rtl="0" eaLnBrk="1" fontAlgn="base" latinLnBrk="0" hangingPunct="1">
              <a:lnSpc>
                <a:spcPct val="100000"/>
              </a:lnSpc>
              <a:spcBef>
                <a:spcPct val="0"/>
              </a:spcBef>
              <a:spcAft>
                <a:spcPts val="600"/>
              </a:spcAft>
              <a:buClrTx/>
              <a:buSzPct val="150000"/>
              <a:buFont typeface="Arial" panose="020B0604020202020204" pitchFamily="34" charset="0"/>
              <a:buNone/>
              <a:tabLst/>
              <a:defRPr/>
            </a:pPr>
            <a:r>
              <a:rPr lang="en-US" altLang="en-US" sz="2700" dirty="0">
                <a:solidFill>
                  <a:prstClr val="black"/>
                </a:solidFill>
                <a:latin typeface="Times New Roman" panose="02020603050405020304" pitchFamily="18" charset="0"/>
                <a:cs typeface="Times New Roman" panose="02020603050405020304" pitchFamily="18" charset="0"/>
              </a:rPr>
              <a:t>    </a:t>
            </a:r>
            <a:r>
              <a:rPr kumimoji="0" lang="en-US" altLang="en-US" sz="27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Determining how much production or storage capacity each facility should have.</a:t>
            </a:r>
          </a:p>
          <a:p>
            <a:pPr marL="0" marR="0" lvl="0" indent="0" algn="just" defTabSz="457200" rtl="0" eaLnBrk="1" fontAlgn="base" latinLnBrk="0" hangingPunct="1">
              <a:lnSpc>
                <a:spcPct val="100000"/>
              </a:lnSpc>
              <a:spcBef>
                <a:spcPct val="0"/>
              </a:spcBef>
              <a:spcAft>
                <a:spcPts val="600"/>
              </a:spcAft>
              <a:buClrTx/>
              <a:buSzPct val="150000"/>
              <a:buFont typeface="Arial" panose="020B0604020202020204" pitchFamily="34" charset="0"/>
              <a:buNone/>
              <a:tabLst/>
              <a:defRPr/>
            </a:pPr>
            <a:r>
              <a:rPr lang="en-US" altLang="en-US" sz="2700" dirty="0">
                <a:solidFill>
                  <a:prstClr val="black"/>
                </a:solidFill>
                <a:latin typeface="Times New Roman" panose="02020603050405020304" pitchFamily="18" charset="0"/>
                <a:cs typeface="Times New Roman" panose="02020603050405020304" pitchFamily="18" charset="0"/>
              </a:rPr>
              <a:t>    </a:t>
            </a:r>
            <a:r>
              <a:rPr kumimoji="0" lang="en-US" altLang="en-US" sz="27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Helps avoid under- or over-utilization of resources.</a:t>
            </a:r>
          </a:p>
          <a:p>
            <a:pPr marL="0" marR="0" lvl="0" indent="0" algn="just" defTabSz="457200" rtl="0" eaLnBrk="1" fontAlgn="base" latinLnBrk="0" hangingPunct="1">
              <a:lnSpc>
                <a:spcPct val="100000"/>
              </a:lnSpc>
              <a:spcBef>
                <a:spcPct val="0"/>
              </a:spcBef>
              <a:spcAft>
                <a:spcPts val="600"/>
              </a:spcAft>
              <a:buClrTx/>
              <a:buSzPct val="150000"/>
              <a:buFont typeface="Arial" panose="020B0604020202020204" pitchFamily="34" charset="0"/>
              <a:buNone/>
              <a:tabLst/>
              <a:defRPr/>
            </a:pPr>
            <a:r>
              <a:rPr kumimoji="0" lang="en-US" altLang="en-US" sz="26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4. </a:t>
            </a:r>
            <a:r>
              <a:rPr kumimoji="0" lang="en-US" altLang="en-US" sz="2800" b="1" i="0" u="none" strike="noStrike" kern="1200" cap="none" spc="0" normalizeH="0" baseline="0" noProof="0" dirty="0">
                <a:ln>
                  <a:noFill/>
                </a:ln>
                <a:solidFill>
                  <a:srgbClr val="00B0F0"/>
                </a:solidFill>
                <a:effectLst/>
                <a:uLnTx/>
                <a:uFillTx/>
                <a:latin typeface="Times New Roman" panose="02020603050405020304" pitchFamily="18" charset="0"/>
                <a:ea typeface="+mn-ea"/>
                <a:cs typeface="Times New Roman" panose="02020603050405020304" pitchFamily="18" charset="0"/>
              </a:rPr>
              <a:t>Market and supply allocation</a:t>
            </a:r>
            <a:r>
              <a:rPr kumimoji="0" lang="en-US" altLang="en-US" sz="26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a:t>
            </a:r>
            <a:r>
              <a:rPr kumimoji="0" lang="en-US" altLang="en-US" sz="27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What markets should each facility</a:t>
            </a:r>
          </a:p>
          <a:p>
            <a:pPr marL="0" marR="0" lvl="0" indent="0" algn="just" defTabSz="457200" rtl="0" eaLnBrk="1" fontAlgn="base" latinLnBrk="0" hangingPunct="1">
              <a:lnSpc>
                <a:spcPct val="100000"/>
              </a:lnSpc>
              <a:spcBef>
                <a:spcPct val="0"/>
              </a:spcBef>
              <a:spcAft>
                <a:spcPts val="600"/>
              </a:spcAft>
              <a:buClrTx/>
              <a:buSzPct val="150000"/>
              <a:buFont typeface="Arial" panose="020B0604020202020204" pitchFamily="34" charset="0"/>
              <a:buNone/>
              <a:tabLst/>
              <a:defRPr/>
            </a:pPr>
            <a:r>
              <a:rPr kumimoji="0" lang="en-US" altLang="en-US" sz="27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serve? Which supply sources should feed each facility?</a:t>
            </a:r>
          </a:p>
          <a:p>
            <a:pPr marL="0" marR="0" lvl="0" indent="0" algn="just" defTabSz="457200" rtl="0" eaLnBrk="1" fontAlgn="base" latinLnBrk="0" hangingPunct="1">
              <a:lnSpc>
                <a:spcPct val="100000"/>
              </a:lnSpc>
              <a:spcBef>
                <a:spcPct val="0"/>
              </a:spcBef>
              <a:spcAft>
                <a:spcPts val="600"/>
              </a:spcAft>
              <a:buClrTx/>
              <a:buSzPct val="150000"/>
              <a:buFont typeface="Arial" panose="020B0604020202020204" pitchFamily="34" charset="0"/>
              <a:buNone/>
              <a:tabLst/>
              <a:defRPr/>
            </a:pPr>
            <a:r>
              <a:rPr lang="en-US" altLang="en-US" sz="2800" b="1" dirty="0">
                <a:solidFill>
                  <a:prstClr val="black"/>
                </a:solidFill>
                <a:latin typeface="Times New Roman" panose="02020603050405020304" pitchFamily="18" charset="0"/>
                <a:cs typeface="Times New Roman" panose="02020603050405020304" pitchFamily="18" charset="0"/>
              </a:rPr>
              <a:t>5. </a:t>
            </a:r>
            <a:r>
              <a:rPr lang="en-US" altLang="en-US" sz="2800" b="1" dirty="0">
                <a:solidFill>
                  <a:srgbClr val="00B0F0"/>
                </a:solidFill>
                <a:latin typeface="Times New Roman" panose="02020603050405020304" pitchFamily="18" charset="0"/>
                <a:cs typeface="Times New Roman" panose="02020603050405020304" pitchFamily="18" charset="0"/>
              </a:rPr>
              <a:t>Transportation Strategy</a:t>
            </a:r>
          </a:p>
          <a:p>
            <a:pPr marL="0" marR="0" lvl="0" indent="0" algn="just" defTabSz="457200" rtl="0" eaLnBrk="1" fontAlgn="base" latinLnBrk="0" hangingPunct="1">
              <a:lnSpc>
                <a:spcPct val="100000"/>
              </a:lnSpc>
              <a:spcBef>
                <a:spcPct val="0"/>
              </a:spcBef>
              <a:spcAft>
                <a:spcPts val="600"/>
              </a:spcAft>
              <a:buClrTx/>
              <a:buSzPct val="150000"/>
              <a:buFont typeface="Arial" panose="020B0604020202020204" pitchFamily="34" charset="0"/>
              <a:buNone/>
              <a:tabLst/>
              <a:defRPr/>
            </a:pPr>
            <a:r>
              <a:rPr lang="en-US" altLang="en-US" sz="2700" dirty="0">
                <a:solidFill>
                  <a:prstClr val="black"/>
                </a:solidFill>
                <a:latin typeface="Times New Roman" panose="02020603050405020304" pitchFamily="18" charset="0"/>
                <a:cs typeface="Times New Roman" panose="02020603050405020304" pitchFamily="18" charset="0"/>
              </a:rPr>
              <a:t>    Designing routes and selecting transportation modes (e.g., truck, rail, sea,</a:t>
            </a:r>
          </a:p>
          <a:p>
            <a:pPr marL="0" marR="0" lvl="0" indent="0" algn="just" defTabSz="457200" rtl="0" eaLnBrk="1" fontAlgn="base" latinLnBrk="0" hangingPunct="1">
              <a:lnSpc>
                <a:spcPct val="100000"/>
              </a:lnSpc>
              <a:spcBef>
                <a:spcPct val="0"/>
              </a:spcBef>
              <a:spcAft>
                <a:spcPts val="600"/>
              </a:spcAft>
              <a:buClrTx/>
              <a:buSzPct val="150000"/>
              <a:buFont typeface="Arial" panose="020B0604020202020204" pitchFamily="34" charset="0"/>
              <a:buNone/>
              <a:tabLst/>
              <a:defRPr/>
            </a:pPr>
            <a:r>
              <a:rPr lang="en-US" altLang="en-US" sz="2700" dirty="0">
                <a:solidFill>
                  <a:prstClr val="black"/>
                </a:solidFill>
                <a:latin typeface="Times New Roman" panose="02020603050405020304" pitchFamily="18" charset="0"/>
                <a:cs typeface="Times New Roman" panose="02020603050405020304" pitchFamily="18" charset="0"/>
              </a:rPr>
              <a:t>    air).Aimed at minimizing costs and improving delivery times.</a:t>
            </a:r>
            <a:endParaRPr kumimoji="0" lang="en-US" altLang="en-US" sz="27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p:txBody>
      </p:sp>
      <p:sp>
        <p:nvSpPr>
          <p:cNvPr id="2" name="TextBox 1">
            <a:extLst>
              <a:ext uri="{FF2B5EF4-FFF2-40B4-BE49-F238E27FC236}">
                <a16:creationId xmlns:a16="http://schemas.microsoft.com/office/drawing/2014/main" id="{544274B7-E3D3-9508-C876-CE731268D7A7}"/>
              </a:ext>
            </a:extLst>
          </p:cNvPr>
          <p:cNvSpPr txBox="1"/>
          <p:nvPr/>
        </p:nvSpPr>
        <p:spPr>
          <a:xfrm>
            <a:off x="9363776" y="6420235"/>
            <a:ext cx="2616200" cy="400110"/>
          </a:xfrm>
          <a:prstGeom prst="rect">
            <a:avLst/>
          </a:prstGeom>
          <a:noFill/>
        </p:spPr>
        <p:txBody>
          <a:bodyPr wrap="square" rtlCol="0">
            <a:spAutoFit/>
          </a:bodyPr>
          <a:lstStyle/>
          <a:p>
            <a:pPr algn="ctr"/>
            <a:r>
              <a:rPr lang="en-US" sz="2000" b="1" dirty="0"/>
              <a:t>www.midocean.km</a:t>
            </a:r>
          </a:p>
        </p:txBody>
      </p:sp>
      <p:pic>
        <p:nvPicPr>
          <p:cNvPr id="5" name="Graphic 21">
            <a:extLst>
              <a:ext uri="{FF2B5EF4-FFF2-40B4-BE49-F238E27FC236}">
                <a16:creationId xmlns:a16="http://schemas.microsoft.com/office/drawing/2014/main" id="{41F8E330-AE8E-8C94-3131-E47B6E010731}"/>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a:extLst>
              <a:ext uri="{FF2B5EF4-FFF2-40B4-BE49-F238E27FC236}">
                <a16:creationId xmlns:a16="http://schemas.microsoft.com/office/drawing/2014/main" id="{6B2B7BBC-CAA7-BC2D-BD74-4B43C0FB14A5}"/>
              </a:ext>
            </a:extLst>
          </p:cNvPr>
          <p:cNvSpPr/>
          <p:nvPr/>
        </p:nvSpPr>
        <p:spPr>
          <a:xfrm>
            <a:off x="487680" y="324257"/>
            <a:ext cx="11216639" cy="553998"/>
          </a:xfrm>
          <a:prstGeom prst="rect">
            <a:avLst/>
          </a:prstGeom>
        </p:spPr>
        <p:txBody>
          <a:bodyPr wrap="square">
            <a:spAutoFit/>
          </a:bodyPr>
          <a:lstStyle/>
          <a:p>
            <a:pPr lvl="0" algn="ctr"/>
            <a:r>
              <a:rPr lang="en-US" sz="3000" b="1" dirty="0">
                <a:solidFill>
                  <a:srgbClr val="00B0F0"/>
                </a:solidFill>
                <a:latin typeface="Times New Roman"/>
                <a:ea typeface="Times New Roman"/>
                <a:cs typeface="Times New Roman"/>
                <a:sym typeface="Times New Roman"/>
              </a:rPr>
              <a:t>Network Design Decisions</a:t>
            </a:r>
          </a:p>
        </p:txBody>
      </p:sp>
      <p:sp>
        <p:nvSpPr>
          <p:cNvPr id="4" name="Slide Number Placeholder 3">
            <a:extLst>
              <a:ext uri="{FF2B5EF4-FFF2-40B4-BE49-F238E27FC236}">
                <a16:creationId xmlns:a16="http://schemas.microsoft.com/office/drawing/2014/main" id="{25DAE010-A76A-301B-7E9E-81B67B506D96}"/>
              </a:ext>
            </a:extLst>
          </p:cNvPr>
          <p:cNvSpPr>
            <a:spLocks noGrp="1"/>
          </p:cNvSpPr>
          <p:nvPr>
            <p:ph type="sldNum" sz="quarter" idx="12"/>
          </p:nvPr>
        </p:nvSpPr>
        <p:spPr/>
        <p:txBody>
          <a:bodyPr/>
          <a:lstStyle/>
          <a:p>
            <a:fld id="{F7542ADD-394E-41F3-B704-951748884AEE}" type="slidenum">
              <a:rPr lang="en-US" smtClean="0"/>
              <a:t>6</a:t>
            </a:fld>
            <a:endParaRPr lang="en-US"/>
          </a:p>
        </p:txBody>
      </p:sp>
    </p:spTree>
    <p:extLst>
      <p:ext uri="{BB962C8B-B14F-4D97-AF65-F5344CB8AC3E}">
        <p14:creationId xmlns:p14="http://schemas.microsoft.com/office/powerpoint/2010/main" val="34933002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D23A2B8-7FB7-5064-CC0C-5DC10E3806E7}"/>
            </a:ext>
          </a:extLst>
        </p:cNvPr>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B3CAB041-08F6-7D0F-78AB-8AF604C72755}"/>
              </a:ext>
            </a:extLst>
          </p:cNvPr>
          <p:cNvSpPr/>
          <p:nvPr/>
        </p:nvSpPr>
        <p:spPr>
          <a:xfrm>
            <a:off x="8508514" y="1133558"/>
            <a:ext cx="4201646" cy="5286677"/>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1280176B-1503-6CEE-B747-0F1B11B67487}"/>
              </a:ext>
            </a:extLst>
          </p:cNvPr>
          <p:cNvSpPr/>
          <p:nvPr/>
        </p:nvSpPr>
        <p:spPr>
          <a:xfrm>
            <a:off x="334167" y="1271118"/>
            <a:ext cx="11645809" cy="498636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just" defTabSz="457200" rtl="0" eaLnBrk="1" fontAlgn="base" latinLnBrk="0" hangingPunct="1">
              <a:lnSpc>
                <a:spcPct val="100000"/>
              </a:lnSpc>
              <a:spcBef>
                <a:spcPct val="0"/>
              </a:spcBef>
              <a:spcAft>
                <a:spcPts val="600"/>
              </a:spcAft>
              <a:buClrTx/>
              <a:buSzPct val="150000"/>
              <a:buFont typeface="Arial" panose="020B0604020202020204" pitchFamily="34" charset="0"/>
              <a:buNone/>
              <a:tabLst/>
              <a:defRPr/>
            </a:pPr>
            <a:r>
              <a:rPr kumimoji="0" lang="en-US" altLang="en-US" sz="2800" b="1" i="0" u="none" strike="noStrike" kern="1200" cap="none" spc="0" normalizeH="0" baseline="0" noProof="0" dirty="0">
                <a:ln>
                  <a:noFill/>
                </a:ln>
                <a:solidFill>
                  <a:srgbClr val="C00000"/>
                </a:solidFill>
                <a:effectLst/>
                <a:uLnTx/>
                <a:uFillTx/>
                <a:latin typeface="Times New Roman" panose="02020603050405020304" pitchFamily="18" charset="0"/>
                <a:ea typeface="+mn-ea"/>
                <a:cs typeface="Times New Roman" panose="02020603050405020304" pitchFamily="18" charset="0"/>
              </a:rPr>
              <a:t>Supply chain network design decisions are classified as follow </a:t>
            </a:r>
            <a:r>
              <a:rPr kumimoji="0" lang="en-US" altLang="en-US" sz="28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a:t>
            </a:r>
          </a:p>
          <a:p>
            <a:pPr marL="0" marR="0" lvl="0" indent="0" algn="just" defTabSz="457200" rtl="0" eaLnBrk="1" fontAlgn="base" latinLnBrk="0" hangingPunct="1">
              <a:lnSpc>
                <a:spcPct val="100000"/>
              </a:lnSpc>
              <a:spcBef>
                <a:spcPct val="0"/>
              </a:spcBef>
              <a:spcAft>
                <a:spcPts val="600"/>
              </a:spcAft>
              <a:buClrTx/>
              <a:buSzPct val="150000"/>
              <a:buFont typeface="Arial" panose="020B0604020202020204" pitchFamily="34" charset="0"/>
              <a:buNone/>
              <a:tabLst/>
              <a:defRPr/>
            </a:pPr>
            <a:endParaRPr kumimoji="0" lang="en-US" altLang="en-US" sz="28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a:p>
            <a:pPr marL="0" marR="0" lvl="0" indent="0" algn="just" defTabSz="457200" rtl="0" eaLnBrk="1" fontAlgn="base" latinLnBrk="0" hangingPunct="1">
              <a:lnSpc>
                <a:spcPct val="100000"/>
              </a:lnSpc>
              <a:spcBef>
                <a:spcPct val="0"/>
              </a:spcBef>
              <a:spcAft>
                <a:spcPts val="600"/>
              </a:spcAft>
              <a:buClrTx/>
              <a:buSzPct val="150000"/>
              <a:buFont typeface="Arial" panose="020B0604020202020204" pitchFamily="34" charset="0"/>
              <a:buNone/>
              <a:tabLst/>
              <a:defRPr/>
            </a:pPr>
            <a:r>
              <a:rPr lang="en-US" altLang="en-US" sz="2800" b="1" dirty="0">
                <a:solidFill>
                  <a:prstClr val="black"/>
                </a:solidFill>
                <a:latin typeface="Times New Roman" panose="02020603050405020304" pitchFamily="18" charset="0"/>
                <a:cs typeface="Times New Roman" panose="02020603050405020304" pitchFamily="18" charset="0"/>
              </a:rPr>
              <a:t>6</a:t>
            </a:r>
            <a:r>
              <a:rPr kumimoji="0" lang="en-US" altLang="en-US" sz="28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a:t>
            </a:r>
            <a:r>
              <a:rPr kumimoji="0" lang="en-US" altLang="en-US" sz="2800" b="1" i="0" u="none" strike="noStrike" kern="1200" cap="none" spc="0" normalizeH="0" baseline="0" noProof="0" dirty="0">
                <a:ln>
                  <a:noFill/>
                </a:ln>
                <a:solidFill>
                  <a:srgbClr val="00B0F0"/>
                </a:solidFill>
                <a:effectLst/>
                <a:uLnTx/>
                <a:uFillTx/>
                <a:latin typeface="Times New Roman" panose="02020603050405020304" pitchFamily="18" charset="0"/>
                <a:ea typeface="+mn-ea"/>
                <a:cs typeface="Times New Roman" panose="02020603050405020304" pitchFamily="18" charset="0"/>
              </a:rPr>
              <a:t>Inventory Positioning</a:t>
            </a:r>
          </a:p>
          <a:p>
            <a:pPr marL="0" marR="0" lvl="0" indent="0" algn="just" defTabSz="457200" rtl="0" eaLnBrk="1" fontAlgn="base" latinLnBrk="0" hangingPunct="1">
              <a:lnSpc>
                <a:spcPct val="100000"/>
              </a:lnSpc>
              <a:spcBef>
                <a:spcPct val="0"/>
              </a:spcBef>
              <a:spcAft>
                <a:spcPts val="600"/>
              </a:spcAft>
              <a:buClrTx/>
              <a:buSzPct val="150000"/>
              <a:buFont typeface="Arial" panose="020B0604020202020204" pitchFamily="34" charset="0"/>
              <a:buNone/>
              <a:tabLst/>
              <a:defRPr/>
            </a:pPr>
            <a:r>
              <a:rPr kumimoji="0" lang="en-US" altLang="en-US" sz="28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a:t>
            </a:r>
            <a:r>
              <a:rPr kumimoji="0" lang="en-US" altLang="en-US" sz="280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Deciding where in the network inventory should be stored and in what</a:t>
            </a:r>
          </a:p>
          <a:p>
            <a:pPr marL="0" marR="0" lvl="0" indent="0" algn="just" defTabSz="457200" rtl="0" eaLnBrk="1" fontAlgn="base" latinLnBrk="0" hangingPunct="1">
              <a:lnSpc>
                <a:spcPct val="100000"/>
              </a:lnSpc>
              <a:spcBef>
                <a:spcPct val="0"/>
              </a:spcBef>
              <a:spcAft>
                <a:spcPts val="600"/>
              </a:spcAft>
              <a:buClrTx/>
              <a:buSzPct val="150000"/>
              <a:buFont typeface="Arial" panose="020B0604020202020204" pitchFamily="34" charset="0"/>
              <a:buNone/>
              <a:tabLst/>
              <a:defRPr/>
            </a:pPr>
            <a:r>
              <a:rPr lang="en-US" altLang="en-US" sz="2800" dirty="0">
                <a:solidFill>
                  <a:prstClr val="black"/>
                </a:solidFill>
                <a:latin typeface="Times New Roman" panose="02020603050405020304" pitchFamily="18" charset="0"/>
                <a:cs typeface="Times New Roman" panose="02020603050405020304" pitchFamily="18" charset="0"/>
              </a:rPr>
              <a:t>   </a:t>
            </a:r>
            <a:r>
              <a:rPr kumimoji="0" lang="en-US" altLang="en-US" sz="280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quantities.</a:t>
            </a:r>
          </a:p>
          <a:p>
            <a:pPr marL="0" marR="0" lvl="0" indent="0" algn="just" defTabSz="457200" rtl="0" eaLnBrk="1" fontAlgn="base" latinLnBrk="0" hangingPunct="1">
              <a:lnSpc>
                <a:spcPct val="100000"/>
              </a:lnSpc>
              <a:spcBef>
                <a:spcPct val="0"/>
              </a:spcBef>
              <a:spcAft>
                <a:spcPts val="600"/>
              </a:spcAft>
              <a:buClrTx/>
              <a:buSzPct val="150000"/>
              <a:buFont typeface="Arial" panose="020B0604020202020204" pitchFamily="34" charset="0"/>
              <a:buNone/>
              <a:tabLst/>
              <a:defRPr/>
            </a:pPr>
            <a:r>
              <a:rPr kumimoji="0" lang="en-US" altLang="en-US" sz="280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Affects responsiveness and carrying costs.</a:t>
            </a:r>
          </a:p>
          <a:p>
            <a:pPr marL="0" marR="0" lvl="0" indent="0" algn="just" defTabSz="457200" rtl="0" eaLnBrk="1" fontAlgn="base" latinLnBrk="0" hangingPunct="1">
              <a:lnSpc>
                <a:spcPct val="100000"/>
              </a:lnSpc>
              <a:spcBef>
                <a:spcPct val="0"/>
              </a:spcBef>
              <a:spcAft>
                <a:spcPts val="600"/>
              </a:spcAft>
              <a:buClrTx/>
              <a:buSzPct val="150000"/>
              <a:buFont typeface="Arial" panose="020B0604020202020204" pitchFamily="34" charset="0"/>
              <a:buNone/>
              <a:tabLst/>
              <a:defRPr/>
            </a:pPr>
            <a:endParaRPr kumimoji="0" lang="en-US" altLang="en-US" sz="280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a:p>
            <a:pPr marL="0" marR="0" lvl="0" indent="0" algn="just" defTabSz="457200" rtl="0" eaLnBrk="1" fontAlgn="base" latinLnBrk="0" hangingPunct="1">
              <a:lnSpc>
                <a:spcPct val="100000"/>
              </a:lnSpc>
              <a:spcBef>
                <a:spcPct val="0"/>
              </a:spcBef>
              <a:spcAft>
                <a:spcPts val="600"/>
              </a:spcAft>
              <a:buClrTx/>
              <a:buSzPct val="150000"/>
              <a:buFont typeface="Arial" panose="020B0604020202020204" pitchFamily="34" charset="0"/>
              <a:buNone/>
              <a:tabLst/>
              <a:defRPr/>
            </a:pPr>
            <a:r>
              <a:rPr kumimoji="0" lang="en-US" altLang="en-US" sz="28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7. </a:t>
            </a:r>
            <a:r>
              <a:rPr kumimoji="0" lang="en-US" altLang="en-US" sz="2800" b="1" i="0" u="none" strike="noStrike" kern="1200" cap="none" spc="0" normalizeH="0" baseline="0" noProof="0" dirty="0">
                <a:ln>
                  <a:noFill/>
                </a:ln>
                <a:solidFill>
                  <a:srgbClr val="00B0F0"/>
                </a:solidFill>
                <a:effectLst/>
                <a:uLnTx/>
                <a:uFillTx/>
                <a:latin typeface="Times New Roman" panose="02020603050405020304" pitchFamily="18" charset="0"/>
                <a:ea typeface="+mn-ea"/>
                <a:cs typeface="Times New Roman" panose="02020603050405020304" pitchFamily="18" charset="0"/>
              </a:rPr>
              <a:t>Supply and Demand </a:t>
            </a:r>
          </a:p>
          <a:p>
            <a:pPr marL="0" marR="0" lvl="0" indent="0" algn="just" defTabSz="457200" rtl="0" eaLnBrk="1" fontAlgn="base" latinLnBrk="0" hangingPunct="1">
              <a:lnSpc>
                <a:spcPct val="100000"/>
              </a:lnSpc>
              <a:spcBef>
                <a:spcPct val="0"/>
              </a:spcBef>
              <a:spcAft>
                <a:spcPts val="600"/>
              </a:spcAft>
              <a:buClrTx/>
              <a:buSzPct val="150000"/>
              <a:buFont typeface="Arial" panose="020B0604020202020204" pitchFamily="34" charset="0"/>
              <a:buNone/>
              <a:tabLst/>
              <a:defRPr/>
            </a:pPr>
            <a:r>
              <a:rPr lang="en-US" altLang="en-US" sz="2800" b="1" dirty="0">
                <a:solidFill>
                  <a:srgbClr val="00B0F0"/>
                </a:solidFill>
                <a:latin typeface="Times New Roman" panose="02020603050405020304" pitchFamily="18" charset="0"/>
                <a:cs typeface="Times New Roman" panose="02020603050405020304" pitchFamily="18" charset="0"/>
              </a:rPr>
              <a:t>   </a:t>
            </a:r>
            <a:r>
              <a:rPr kumimoji="0" lang="en-US" altLang="en-US" sz="280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Allocation matching sources of supply to demand points in an efficient way.</a:t>
            </a:r>
          </a:p>
          <a:p>
            <a:pPr marL="0" marR="0" lvl="0" indent="0" algn="just" defTabSz="457200" rtl="0" eaLnBrk="1" fontAlgn="base" latinLnBrk="0" hangingPunct="1">
              <a:lnSpc>
                <a:spcPct val="100000"/>
              </a:lnSpc>
              <a:spcBef>
                <a:spcPct val="0"/>
              </a:spcBef>
              <a:spcAft>
                <a:spcPts val="600"/>
              </a:spcAft>
              <a:buClrTx/>
              <a:buSzPct val="150000"/>
              <a:buFont typeface="Arial" panose="020B0604020202020204" pitchFamily="34" charset="0"/>
              <a:buNone/>
              <a:tabLst/>
              <a:defRPr/>
            </a:pPr>
            <a:r>
              <a:rPr lang="en-US" altLang="en-US" sz="2800" dirty="0">
                <a:solidFill>
                  <a:prstClr val="black"/>
                </a:solidFill>
                <a:latin typeface="Times New Roman" panose="02020603050405020304" pitchFamily="18" charset="0"/>
                <a:cs typeface="Times New Roman" panose="02020603050405020304" pitchFamily="18" charset="0"/>
              </a:rPr>
              <a:t>   </a:t>
            </a:r>
            <a:r>
              <a:rPr kumimoji="0" lang="en-US" altLang="en-US" sz="280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Involves demand forecasting and load balancing across the network.</a:t>
            </a:r>
          </a:p>
        </p:txBody>
      </p:sp>
      <p:sp>
        <p:nvSpPr>
          <p:cNvPr id="2" name="TextBox 1">
            <a:extLst>
              <a:ext uri="{FF2B5EF4-FFF2-40B4-BE49-F238E27FC236}">
                <a16:creationId xmlns:a16="http://schemas.microsoft.com/office/drawing/2014/main" id="{D4F0C6A9-24B3-D6E8-1D73-B06F586F33A9}"/>
              </a:ext>
            </a:extLst>
          </p:cNvPr>
          <p:cNvSpPr txBox="1"/>
          <p:nvPr/>
        </p:nvSpPr>
        <p:spPr>
          <a:xfrm>
            <a:off x="9363776" y="6420235"/>
            <a:ext cx="2616200" cy="400110"/>
          </a:xfrm>
          <a:prstGeom prst="rect">
            <a:avLst/>
          </a:prstGeom>
          <a:noFill/>
        </p:spPr>
        <p:txBody>
          <a:bodyPr wrap="square" rtlCol="0">
            <a:spAutoFit/>
          </a:bodyPr>
          <a:lstStyle/>
          <a:p>
            <a:pPr algn="ctr"/>
            <a:r>
              <a:rPr lang="en-US" sz="2000" b="1" dirty="0"/>
              <a:t>www.midocean.km</a:t>
            </a:r>
          </a:p>
        </p:txBody>
      </p:sp>
      <p:pic>
        <p:nvPicPr>
          <p:cNvPr id="5" name="Graphic 21">
            <a:extLst>
              <a:ext uri="{FF2B5EF4-FFF2-40B4-BE49-F238E27FC236}">
                <a16:creationId xmlns:a16="http://schemas.microsoft.com/office/drawing/2014/main" id="{ADB24AF9-C21A-92F1-F34B-065077A0EDE6}"/>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a:extLst>
              <a:ext uri="{FF2B5EF4-FFF2-40B4-BE49-F238E27FC236}">
                <a16:creationId xmlns:a16="http://schemas.microsoft.com/office/drawing/2014/main" id="{761E700B-C2C9-A431-6907-333F89AD8F03}"/>
              </a:ext>
            </a:extLst>
          </p:cNvPr>
          <p:cNvSpPr/>
          <p:nvPr/>
        </p:nvSpPr>
        <p:spPr>
          <a:xfrm>
            <a:off x="487680" y="324257"/>
            <a:ext cx="11216639" cy="553998"/>
          </a:xfrm>
          <a:prstGeom prst="rect">
            <a:avLst/>
          </a:prstGeom>
        </p:spPr>
        <p:txBody>
          <a:bodyPr wrap="square">
            <a:spAutoFit/>
          </a:bodyPr>
          <a:lstStyle/>
          <a:p>
            <a:pPr lvl="0" algn="ctr"/>
            <a:r>
              <a:rPr lang="en-US" sz="3000" b="1" dirty="0">
                <a:solidFill>
                  <a:srgbClr val="00B0F0"/>
                </a:solidFill>
                <a:latin typeface="Times New Roman"/>
                <a:ea typeface="Times New Roman"/>
                <a:cs typeface="Times New Roman"/>
                <a:sym typeface="Times New Roman"/>
              </a:rPr>
              <a:t>Network Design Decisions</a:t>
            </a:r>
          </a:p>
        </p:txBody>
      </p:sp>
      <p:sp>
        <p:nvSpPr>
          <p:cNvPr id="4" name="Slide Number Placeholder 3">
            <a:extLst>
              <a:ext uri="{FF2B5EF4-FFF2-40B4-BE49-F238E27FC236}">
                <a16:creationId xmlns:a16="http://schemas.microsoft.com/office/drawing/2014/main" id="{D661D542-3559-E412-832D-372C79804A54}"/>
              </a:ext>
            </a:extLst>
          </p:cNvPr>
          <p:cNvSpPr>
            <a:spLocks noGrp="1"/>
          </p:cNvSpPr>
          <p:nvPr>
            <p:ph type="sldNum" sz="quarter" idx="12"/>
          </p:nvPr>
        </p:nvSpPr>
        <p:spPr/>
        <p:txBody>
          <a:bodyPr/>
          <a:lstStyle/>
          <a:p>
            <a:fld id="{F7542ADD-394E-41F3-B704-951748884AEE}" type="slidenum">
              <a:rPr lang="en-US" smtClean="0"/>
              <a:t>7</a:t>
            </a:fld>
            <a:endParaRPr lang="en-US"/>
          </a:p>
        </p:txBody>
      </p:sp>
    </p:spTree>
    <p:extLst>
      <p:ext uri="{BB962C8B-B14F-4D97-AF65-F5344CB8AC3E}">
        <p14:creationId xmlns:p14="http://schemas.microsoft.com/office/powerpoint/2010/main" val="16837853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1092144"/>
            <a:ext cx="4100046" cy="5178184"/>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406400" y="1155868"/>
            <a:ext cx="11277600" cy="526865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28600" marR="0" lvl="0" indent="-228600" algn="just"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2700" b="1" i="0" u="none" strike="noStrike" kern="1200" cap="none" spc="0" normalizeH="0" baseline="0" noProof="0" dirty="0">
                <a:ln>
                  <a:noFill/>
                </a:ln>
                <a:solidFill>
                  <a:srgbClr val="00B0F0"/>
                </a:solidFill>
                <a:effectLst/>
                <a:uLnTx/>
                <a:uFillTx/>
                <a:latin typeface="Times New Roman"/>
                <a:ea typeface="+mn-ea"/>
                <a:cs typeface="Times New Roman"/>
              </a:rPr>
              <a:t>Network design decisions </a:t>
            </a:r>
            <a:r>
              <a:rPr kumimoji="0" lang="en-US" sz="2700" b="0" i="0" u="none" strike="noStrike" kern="1200" cap="none" spc="0" normalizeH="0" baseline="0" noProof="0" dirty="0">
                <a:ln>
                  <a:noFill/>
                </a:ln>
                <a:solidFill>
                  <a:prstClr val="black"/>
                </a:solidFill>
                <a:effectLst/>
                <a:uLnTx/>
                <a:uFillTx/>
                <a:latin typeface="Times New Roman"/>
                <a:ea typeface="+mn-ea"/>
                <a:cs typeface="Times New Roman"/>
              </a:rPr>
              <a:t>have a significant impact on performance     because they determine the supply chain configuration and set constraints within which the other supply chain.</a:t>
            </a:r>
          </a:p>
          <a:p>
            <a:pPr marL="228600" marR="0" lvl="0" indent="-228600" algn="just"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2700" b="0" i="0" u="none" strike="noStrike" kern="1200" cap="none" spc="0" normalizeH="0" baseline="0" noProof="0" dirty="0">
                <a:ln>
                  <a:noFill/>
                </a:ln>
                <a:solidFill>
                  <a:prstClr val="black"/>
                </a:solidFill>
                <a:effectLst/>
                <a:uLnTx/>
                <a:uFillTx/>
                <a:latin typeface="Times New Roman"/>
                <a:ea typeface="+mn-ea"/>
                <a:cs typeface="Times New Roman"/>
              </a:rPr>
              <a:t>Supply chain drivers can be used either to decrease supply chain cost or to increase responsiveness. </a:t>
            </a:r>
          </a:p>
          <a:p>
            <a:pPr marL="228600" marR="0" lvl="0" indent="-228600" algn="just"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2700" b="0" i="0" u="none" strike="noStrike" kern="1200" cap="none" spc="0" normalizeH="0" baseline="0" noProof="0" dirty="0">
                <a:ln>
                  <a:noFill/>
                </a:ln>
                <a:solidFill>
                  <a:prstClr val="black"/>
                </a:solidFill>
                <a:effectLst/>
                <a:uLnTx/>
                <a:uFillTx/>
                <a:latin typeface="Times New Roman"/>
                <a:ea typeface="+mn-ea"/>
                <a:cs typeface="Times New Roman"/>
              </a:rPr>
              <a:t>All network design decisions affect one another and must be made taking this fact into consideration.</a:t>
            </a:r>
          </a:p>
          <a:p>
            <a:pPr marL="228600" marR="0" lvl="0" indent="-228600" algn="just"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2700" b="0" i="0" u="none" strike="noStrike" kern="1200" cap="none" spc="0" normalizeH="0" baseline="0" noProof="0" dirty="0">
                <a:ln>
                  <a:noFill/>
                </a:ln>
                <a:solidFill>
                  <a:prstClr val="black"/>
                </a:solidFill>
                <a:effectLst/>
                <a:uLnTx/>
                <a:uFillTx/>
                <a:latin typeface="Times New Roman"/>
                <a:ea typeface="+mn-ea"/>
                <a:cs typeface="Times New Roman"/>
              </a:rPr>
              <a:t>Decisions concerning the role of each facility are significant because they determine the amount of flexibility the supply chain has in changing the way it meets demand. </a:t>
            </a:r>
          </a:p>
          <a:p>
            <a:pPr marL="228600" marR="0" lvl="0" indent="-228600" algn="just"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2700" b="1" i="0" u="none" strike="noStrike" kern="1200" cap="none" spc="0" normalizeH="0" baseline="0" noProof="0" dirty="0">
                <a:ln>
                  <a:noFill/>
                </a:ln>
                <a:solidFill>
                  <a:srgbClr val="C00000"/>
                </a:solidFill>
                <a:effectLst/>
                <a:uLnTx/>
                <a:uFillTx/>
                <a:latin typeface="Times New Roman"/>
                <a:ea typeface="+mn-ea"/>
                <a:cs typeface="Times New Roman"/>
              </a:rPr>
              <a:t>For example</a:t>
            </a:r>
            <a:r>
              <a:rPr kumimoji="0" lang="en-US" sz="2700" b="0" i="0" u="none" strike="noStrike" kern="1200" cap="none" spc="0" normalizeH="0" baseline="0" noProof="0" dirty="0">
                <a:ln>
                  <a:noFill/>
                </a:ln>
                <a:solidFill>
                  <a:prstClr val="black"/>
                </a:solidFill>
                <a:effectLst/>
                <a:uLnTx/>
                <a:uFillTx/>
                <a:latin typeface="Times New Roman"/>
                <a:ea typeface="+mn-ea"/>
                <a:cs typeface="Times New Roman"/>
              </a:rPr>
              <a:t>, Toyota has plants located worldwide, in each market that it serves. Before 1997, each plant was capable of serving only its local market.</a:t>
            </a:r>
          </a:p>
        </p:txBody>
      </p:sp>
      <p:sp>
        <p:nvSpPr>
          <p:cNvPr id="2" name="TextBox 1">
            <a:extLst>
              <a:ext uri="{FF2B5EF4-FFF2-40B4-BE49-F238E27FC236}">
                <a16:creationId xmlns:a16="http://schemas.microsoft.com/office/drawing/2014/main" id="{6C96370C-0E93-23F8-01E6-0F65F4C191D2}"/>
              </a:ext>
            </a:extLst>
          </p:cNvPr>
          <p:cNvSpPr txBox="1"/>
          <p:nvPr/>
        </p:nvSpPr>
        <p:spPr>
          <a:xfrm>
            <a:off x="9305265" y="6424522"/>
            <a:ext cx="2616200" cy="400110"/>
          </a:xfrm>
          <a:prstGeom prst="rect">
            <a:avLst/>
          </a:prstGeom>
          <a:noFill/>
        </p:spPr>
        <p:txBody>
          <a:bodyPr wrap="square" rtlCol="0">
            <a:spAutoFit/>
          </a:bodyPr>
          <a:lstStyle/>
          <a:p>
            <a:pPr algn="ctr"/>
            <a:r>
              <a:rPr lang="en-US" sz="2000" b="1" dirty="0"/>
              <a:t>www.midocean.km</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4049798" y="326063"/>
            <a:ext cx="4458272" cy="553998"/>
          </a:xfrm>
          <a:prstGeom prst="rect">
            <a:avLst/>
          </a:prstGeom>
        </p:spPr>
        <p:txBody>
          <a:bodyPr wrap="none">
            <a:spAutoFit/>
          </a:bodyPr>
          <a:lstStyle/>
          <a:p>
            <a:pPr lvl="0" algn="ctr"/>
            <a:r>
              <a:rPr lang="en-US" sz="3000" b="1" dirty="0">
                <a:solidFill>
                  <a:srgbClr val="00B0F0"/>
                </a:solidFill>
                <a:latin typeface="Times New Roman"/>
                <a:ea typeface="Times New Roman"/>
                <a:cs typeface="Times New Roman"/>
                <a:sym typeface="Times New Roman"/>
              </a:rPr>
              <a:t>Network Design Decisions</a:t>
            </a:r>
          </a:p>
        </p:txBody>
      </p:sp>
      <p:sp>
        <p:nvSpPr>
          <p:cNvPr id="4" name="Slide Number Placeholder 3"/>
          <p:cNvSpPr>
            <a:spLocks noGrp="1"/>
          </p:cNvSpPr>
          <p:nvPr>
            <p:ph type="sldNum" sz="quarter" idx="12"/>
          </p:nvPr>
        </p:nvSpPr>
        <p:spPr>
          <a:xfrm>
            <a:off x="8671560" y="6459507"/>
            <a:ext cx="2743200" cy="365125"/>
          </a:xfrm>
        </p:spPr>
        <p:txBody>
          <a:bodyPr/>
          <a:lstStyle/>
          <a:p>
            <a:fld id="{F7542ADD-394E-41F3-B704-951748884AEE}" type="slidenum">
              <a:rPr lang="en-US" smtClean="0"/>
              <a:t>8</a:t>
            </a:fld>
            <a:endParaRPr lang="en-US" dirty="0"/>
          </a:p>
        </p:txBody>
      </p:sp>
    </p:spTree>
    <p:extLst>
      <p:ext uri="{BB962C8B-B14F-4D97-AF65-F5344CB8AC3E}">
        <p14:creationId xmlns:p14="http://schemas.microsoft.com/office/powerpoint/2010/main" val="275768388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4E41E52-8A90-EBF5-8F9F-1A8B5962C318}"/>
            </a:ext>
          </a:extLst>
        </p:cNvPr>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6F037A59-8271-0708-7E9B-268A3E5BE789}"/>
              </a:ext>
            </a:extLst>
          </p:cNvPr>
          <p:cNvSpPr/>
          <p:nvPr/>
        </p:nvSpPr>
        <p:spPr>
          <a:xfrm>
            <a:off x="8508514" y="998013"/>
            <a:ext cx="4100046" cy="5272315"/>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263C9FE8-C5E9-E142-AF87-EA391AEB1B23}"/>
              </a:ext>
            </a:extLst>
          </p:cNvPr>
          <p:cNvSpPr/>
          <p:nvPr/>
        </p:nvSpPr>
        <p:spPr>
          <a:xfrm>
            <a:off x="406400" y="1155869"/>
            <a:ext cx="11277600" cy="511446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28600" marR="0" lvl="0" indent="-228600" algn="just"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2800" b="1" i="0" u="none" strike="noStrike" kern="1200" cap="none" spc="0" normalizeH="0" baseline="0" noProof="0" dirty="0">
                <a:ln>
                  <a:noFill/>
                </a:ln>
                <a:solidFill>
                  <a:srgbClr val="00B0F0"/>
                </a:solidFill>
                <a:effectLst/>
                <a:uLnTx/>
                <a:uFillTx/>
                <a:latin typeface="Times New Roman"/>
                <a:ea typeface="+mn-ea"/>
                <a:cs typeface="Times New Roman"/>
              </a:rPr>
              <a:t>Cost Minimization</a:t>
            </a:r>
            <a:r>
              <a:rPr kumimoji="0" lang="en-US" sz="2800" i="0" u="none" strike="noStrike" kern="1200" cap="none" spc="0" normalizeH="0" baseline="0" noProof="0" dirty="0">
                <a:ln>
                  <a:noFill/>
                </a:ln>
                <a:solidFill>
                  <a:schemeClr val="tx1"/>
                </a:solidFill>
                <a:effectLst/>
                <a:uLnTx/>
                <a:uFillTx/>
                <a:latin typeface="Times New Roman"/>
                <a:ea typeface="+mn-ea"/>
                <a:cs typeface="Times New Roman"/>
              </a:rPr>
              <a:t>: Reduce overall costs, including transportation, facility operations, and inventory holding.</a:t>
            </a:r>
          </a:p>
          <a:p>
            <a:pPr marL="228600" marR="0" lvl="0" indent="-228600" algn="just"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2800" b="1" i="0" u="none" strike="noStrike" kern="1200" cap="none" spc="0" normalizeH="0" baseline="0" noProof="0" dirty="0">
                <a:ln>
                  <a:noFill/>
                </a:ln>
                <a:solidFill>
                  <a:srgbClr val="00B0F0"/>
                </a:solidFill>
                <a:effectLst/>
                <a:uLnTx/>
                <a:uFillTx/>
                <a:latin typeface="Times New Roman"/>
                <a:ea typeface="+mn-ea"/>
                <a:cs typeface="Times New Roman"/>
              </a:rPr>
              <a:t>Service Level Optimization</a:t>
            </a:r>
            <a:r>
              <a:rPr kumimoji="0" lang="en-US" sz="2800" i="0" u="none" strike="noStrike" kern="1200" cap="none" spc="0" normalizeH="0" baseline="0" noProof="0" dirty="0">
                <a:ln>
                  <a:noFill/>
                </a:ln>
                <a:solidFill>
                  <a:schemeClr val="tx1"/>
                </a:solidFill>
                <a:effectLst/>
                <a:uLnTx/>
                <a:uFillTx/>
                <a:latin typeface="Times New Roman"/>
                <a:ea typeface="+mn-ea"/>
                <a:cs typeface="Times New Roman"/>
              </a:rPr>
              <a:t>: Ensure timely delivery to meet customer expectations.</a:t>
            </a:r>
          </a:p>
          <a:p>
            <a:pPr marL="228600" marR="0" lvl="0" indent="-228600" algn="just"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2800" b="1" i="0" u="none" strike="noStrike" kern="1200" cap="none" spc="0" normalizeH="0" baseline="0" noProof="0" dirty="0">
                <a:ln>
                  <a:noFill/>
                </a:ln>
                <a:solidFill>
                  <a:srgbClr val="00B0F0"/>
                </a:solidFill>
                <a:effectLst/>
                <a:uLnTx/>
                <a:uFillTx/>
                <a:latin typeface="Times New Roman"/>
                <a:ea typeface="+mn-ea"/>
                <a:cs typeface="Times New Roman"/>
              </a:rPr>
              <a:t>Flexibility and Scalability</a:t>
            </a:r>
            <a:r>
              <a:rPr kumimoji="0" lang="en-US" sz="2800" i="0" u="none" strike="noStrike" kern="1200" cap="none" spc="0" normalizeH="0" baseline="0" noProof="0" dirty="0">
                <a:ln>
                  <a:noFill/>
                </a:ln>
                <a:solidFill>
                  <a:schemeClr val="tx1"/>
                </a:solidFill>
                <a:effectLst/>
                <a:uLnTx/>
                <a:uFillTx/>
                <a:latin typeface="Times New Roman"/>
                <a:ea typeface="+mn-ea"/>
                <a:cs typeface="Times New Roman"/>
              </a:rPr>
              <a:t>: Build a network that can adapt to market changes and future growth.</a:t>
            </a:r>
          </a:p>
          <a:p>
            <a:pPr marL="228600" marR="0" lvl="0" indent="-228600" algn="just"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2800" b="1" i="0" u="none" strike="noStrike" kern="1200" cap="none" spc="0" normalizeH="0" baseline="0" noProof="0" dirty="0">
                <a:ln>
                  <a:noFill/>
                </a:ln>
                <a:solidFill>
                  <a:srgbClr val="00B0F0"/>
                </a:solidFill>
                <a:effectLst/>
                <a:uLnTx/>
                <a:uFillTx/>
                <a:latin typeface="Times New Roman"/>
                <a:ea typeface="+mn-ea"/>
                <a:cs typeface="Times New Roman"/>
              </a:rPr>
              <a:t>Risk Management</a:t>
            </a:r>
            <a:r>
              <a:rPr kumimoji="0" lang="en-US" sz="2800" i="0" u="none" strike="noStrike" kern="1200" cap="none" spc="0" normalizeH="0" baseline="0" noProof="0" dirty="0">
                <a:ln>
                  <a:noFill/>
                </a:ln>
                <a:solidFill>
                  <a:schemeClr val="tx1"/>
                </a:solidFill>
                <a:effectLst/>
                <a:uLnTx/>
                <a:uFillTx/>
                <a:latin typeface="Times New Roman"/>
                <a:ea typeface="+mn-ea"/>
                <a:cs typeface="Times New Roman"/>
              </a:rPr>
              <a:t>: Design a resilient supply chain that can withstand disruptions.</a:t>
            </a:r>
          </a:p>
        </p:txBody>
      </p:sp>
      <p:sp>
        <p:nvSpPr>
          <p:cNvPr id="2" name="TextBox 1">
            <a:extLst>
              <a:ext uri="{FF2B5EF4-FFF2-40B4-BE49-F238E27FC236}">
                <a16:creationId xmlns:a16="http://schemas.microsoft.com/office/drawing/2014/main" id="{5B776BF0-6579-5D45-1FAB-C6C006D9C2CC}"/>
              </a:ext>
            </a:extLst>
          </p:cNvPr>
          <p:cNvSpPr txBox="1"/>
          <p:nvPr/>
        </p:nvSpPr>
        <p:spPr>
          <a:xfrm>
            <a:off x="9305265" y="6424522"/>
            <a:ext cx="2616200" cy="400110"/>
          </a:xfrm>
          <a:prstGeom prst="rect">
            <a:avLst/>
          </a:prstGeom>
          <a:noFill/>
        </p:spPr>
        <p:txBody>
          <a:bodyPr wrap="square" rtlCol="0">
            <a:spAutoFit/>
          </a:bodyPr>
          <a:lstStyle/>
          <a:p>
            <a:pPr algn="ctr"/>
            <a:r>
              <a:rPr lang="en-US" sz="2000" b="1" dirty="0"/>
              <a:t>www.midocean.km</a:t>
            </a:r>
          </a:p>
        </p:txBody>
      </p:sp>
      <p:pic>
        <p:nvPicPr>
          <p:cNvPr id="5" name="Graphic 21">
            <a:extLst>
              <a:ext uri="{FF2B5EF4-FFF2-40B4-BE49-F238E27FC236}">
                <a16:creationId xmlns:a16="http://schemas.microsoft.com/office/drawing/2014/main" id="{30AFC754-5213-51C6-91D8-4F5B1678BD78}"/>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a:extLst>
              <a:ext uri="{FF2B5EF4-FFF2-40B4-BE49-F238E27FC236}">
                <a16:creationId xmlns:a16="http://schemas.microsoft.com/office/drawing/2014/main" id="{F8BBB73C-74C0-0C8B-7282-B8495161098B}"/>
              </a:ext>
            </a:extLst>
          </p:cNvPr>
          <p:cNvSpPr/>
          <p:nvPr/>
        </p:nvSpPr>
        <p:spPr>
          <a:xfrm>
            <a:off x="3766050" y="289822"/>
            <a:ext cx="5069016" cy="553998"/>
          </a:xfrm>
          <a:prstGeom prst="rect">
            <a:avLst/>
          </a:prstGeom>
        </p:spPr>
        <p:txBody>
          <a:bodyPr wrap="none">
            <a:spAutoFit/>
          </a:bodyPr>
          <a:lstStyle/>
          <a:p>
            <a:pPr lvl="0" algn="ctr"/>
            <a:r>
              <a:rPr lang="en-US" sz="3000" b="1" dirty="0">
                <a:solidFill>
                  <a:srgbClr val="00B0F0"/>
                </a:solidFill>
                <a:latin typeface="Times New Roman"/>
                <a:ea typeface="Times New Roman"/>
                <a:cs typeface="Times New Roman"/>
                <a:sym typeface="Times New Roman"/>
              </a:rPr>
              <a:t>Objectives of Network Design</a:t>
            </a:r>
          </a:p>
        </p:txBody>
      </p:sp>
      <p:sp>
        <p:nvSpPr>
          <p:cNvPr id="4" name="Slide Number Placeholder 3">
            <a:extLst>
              <a:ext uri="{FF2B5EF4-FFF2-40B4-BE49-F238E27FC236}">
                <a16:creationId xmlns:a16="http://schemas.microsoft.com/office/drawing/2014/main" id="{48D6353D-F131-7620-EA49-254C70DD800C}"/>
              </a:ext>
            </a:extLst>
          </p:cNvPr>
          <p:cNvSpPr>
            <a:spLocks noGrp="1"/>
          </p:cNvSpPr>
          <p:nvPr>
            <p:ph type="sldNum" sz="quarter" idx="12"/>
          </p:nvPr>
        </p:nvSpPr>
        <p:spPr>
          <a:xfrm>
            <a:off x="8671560" y="6459507"/>
            <a:ext cx="2743200" cy="365125"/>
          </a:xfrm>
        </p:spPr>
        <p:txBody>
          <a:bodyPr/>
          <a:lstStyle/>
          <a:p>
            <a:fld id="{F7542ADD-394E-41F3-B704-951748884AEE}" type="slidenum">
              <a:rPr lang="en-US" smtClean="0"/>
              <a:t>9</a:t>
            </a:fld>
            <a:endParaRPr lang="en-US" dirty="0"/>
          </a:p>
        </p:txBody>
      </p:sp>
    </p:spTree>
    <p:extLst>
      <p:ext uri="{BB962C8B-B14F-4D97-AF65-F5344CB8AC3E}">
        <p14:creationId xmlns:p14="http://schemas.microsoft.com/office/powerpoint/2010/main" val="383712593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1155870"/>
            <a:ext cx="3531086" cy="5114458"/>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467360" y="1381191"/>
            <a:ext cx="11155680" cy="488270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57200" marR="0" lvl="0" indent="-457200" algn="just" defTabSz="914400" rtl="0" eaLnBrk="1" fontAlgn="auto" latinLnBrk="0" hangingPunct="1">
              <a:lnSpc>
                <a:spcPct val="90000"/>
              </a:lnSpc>
              <a:spcBef>
                <a:spcPts val="1000"/>
              </a:spcBef>
              <a:spcAft>
                <a:spcPts val="0"/>
              </a:spcAft>
              <a:buClrTx/>
              <a:buSzTx/>
              <a:buFont typeface="Wingdings" panose="05000000000000000000" pitchFamily="2" charset="2"/>
              <a:buChar char="q"/>
              <a:tabLst/>
              <a:defRPr/>
            </a:pPr>
            <a:r>
              <a:rPr kumimoji="0" lang="en-US" sz="2800" b="1" i="0" u="none" strike="noStrike" kern="1200" cap="none" spc="0" normalizeH="0" baseline="0" noProof="0" dirty="0">
                <a:ln>
                  <a:noFill/>
                </a:ln>
                <a:solidFill>
                  <a:srgbClr val="00B0F0"/>
                </a:solidFill>
                <a:effectLst/>
                <a:uLnTx/>
                <a:uFillTx/>
                <a:latin typeface="Times New Roman"/>
                <a:ea typeface="+mn-ea"/>
                <a:cs typeface="Times New Roman"/>
              </a:rPr>
              <a:t>Facility location decisions </a:t>
            </a:r>
            <a:r>
              <a:rPr kumimoji="0" lang="en-US" sz="2700" b="0" i="0" u="none" strike="noStrike" kern="1200" cap="none" spc="0" normalizeH="0" baseline="0" noProof="0" dirty="0">
                <a:ln>
                  <a:noFill/>
                </a:ln>
                <a:solidFill>
                  <a:prstClr val="black"/>
                </a:solidFill>
                <a:effectLst/>
                <a:uLnTx/>
                <a:uFillTx/>
                <a:latin typeface="Times New Roman"/>
                <a:ea typeface="+mn-ea"/>
                <a:cs typeface="Times New Roman"/>
              </a:rPr>
              <a:t>have a long-term impact on a supply chain’s performance because it is expensive to shut down a facility or move it to a different location. </a:t>
            </a:r>
          </a:p>
          <a:p>
            <a:pPr marL="228600" marR="0" lvl="0" indent="-228600" algn="just"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2700" b="0" i="0" u="none" strike="noStrike" kern="1200" cap="none" spc="0" normalizeH="0" baseline="0" noProof="0" dirty="0">
                <a:ln>
                  <a:noFill/>
                </a:ln>
                <a:solidFill>
                  <a:prstClr val="black"/>
                </a:solidFill>
                <a:effectLst/>
                <a:uLnTx/>
                <a:uFillTx/>
                <a:latin typeface="Times New Roman"/>
                <a:ea typeface="+mn-ea"/>
                <a:cs typeface="Times New Roman"/>
              </a:rPr>
              <a:t>A good location decision can help a supply chain be responsive while keeping its costs low.</a:t>
            </a:r>
          </a:p>
          <a:p>
            <a:pPr marL="228600" marR="0" lvl="0" indent="-228600" algn="just"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2700" b="1" i="0" u="none" strike="noStrike" kern="1200" cap="none" spc="0" normalizeH="0" baseline="0" noProof="0" dirty="0">
                <a:ln>
                  <a:noFill/>
                </a:ln>
                <a:solidFill>
                  <a:srgbClr val="00B0F0"/>
                </a:solidFill>
                <a:effectLst/>
                <a:uLnTx/>
                <a:uFillTx/>
                <a:latin typeface="Times New Roman"/>
                <a:ea typeface="+mn-ea"/>
                <a:cs typeface="Times New Roman"/>
              </a:rPr>
              <a:t>For example</a:t>
            </a:r>
            <a:r>
              <a:rPr kumimoji="0" lang="en-US" sz="2700" b="0" i="0" u="none" strike="noStrike" kern="1200" cap="none" spc="0" normalizeH="0" baseline="0" noProof="0" dirty="0">
                <a:ln>
                  <a:noFill/>
                </a:ln>
                <a:solidFill>
                  <a:prstClr val="black"/>
                </a:solidFill>
                <a:effectLst/>
                <a:uLnTx/>
                <a:uFillTx/>
                <a:latin typeface="Times New Roman"/>
                <a:ea typeface="+mn-ea"/>
                <a:cs typeface="Times New Roman"/>
              </a:rPr>
              <a:t>, Toyota built its first U.S. assembly plant in Lexington, Kentucky, in 1988, and has continued to build new plants in the United States since then. </a:t>
            </a:r>
          </a:p>
          <a:p>
            <a:pPr marL="228600" marR="0" lvl="0" indent="-228600" algn="just"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2700" b="0" i="0" u="none" strike="noStrike" kern="1200" cap="none" spc="0" normalizeH="0" baseline="0" noProof="0" dirty="0">
                <a:ln>
                  <a:noFill/>
                </a:ln>
                <a:solidFill>
                  <a:prstClr val="black"/>
                </a:solidFill>
                <a:effectLst/>
                <a:uLnTx/>
                <a:uFillTx/>
                <a:latin typeface="Times New Roman"/>
                <a:ea typeface="+mn-ea"/>
                <a:cs typeface="Times New Roman"/>
              </a:rPr>
              <a:t>The U.S. plants proved profitable for Toyota when the yen strengthened, and cars produced in Japan were too expensive to be cost competitive with cars produced in the United States. Local plants allowed Toyota to be responsive to the U.S. Market while keeping costs low.</a:t>
            </a: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4019317" y="332493"/>
            <a:ext cx="4458272" cy="553998"/>
          </a:xfrm>
          <a:prstGeom prst="rect">
            <a:avLst/>
          </a:prstGeom>
        </p:spPr>
        <p:txBody>
          <a:bodyPr wrap="none">
            <a:spAutoFit/>
          </a:bodyPr>
          <a:lstStyle/>
          <a:p>
            <a:pPr lvl="0" algn="ctr"/>
            <a:r>
              <a:rPr lang="en-US" sz="3000" b="1" dirty="0">
                <a:solidFill>
                  <a:srgbClr val="00B0F0"/>
                </a:solidFill>
                <a:latin typeface="Times New Roman"/>
                <a:ea typeface="Times New Roman"/>
                <a:cs typeface="Times New Roman"/>
                <a:sym typeface="Times New Roman"/>
              </a:rPr>
              <a:t>Network Design Decisions</a:t>
            </a:r>
          </a:p>
        </p:txBody>
      </p:sp>
      <p:sp>
        <p:nvSpPr>
          <p:cNvPr id="4" name="Slide Number Placeholder 3"/>
          <p:cNvSpPr>
            <a:spLocks noGrp="1"/>
          </p:cNvSpPr>
          <p:nvPr>
            <p:ph type="sldNum" sz="quarter" idx="12"/>
          </p:nvPr>
        </p:nvSpPr>
        <p:spPr/>
        <p:txBody>
          <a:bodyPr/>
          <a:lstStyle/>
          <a:p>
            <a:fld id="{F7542ADD-394E-41F3-B704-951748884AEE}" type="slidenum">
              <a:rPr lang="en-US" smtClean="0"/>
              <a:t>10</a:t>
            </a:fld>
            <a:endParaRPr lang="en-US"/>
          </a:p>
        </p:txBody>
      </p:sp>
    </p:spTree>
    <p:extLst>
      <p:ext uri="{BB962C8B-B14F-4D97-AF65-F5344CB8AC3E}">
        <p14:creationId xmlns:p14="http://schemas.microsoft.com/office/powerpoint/2010/main" val="138398961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9082337-DA0B-E7A7-6893-2A6E7015C611}"/>
            </a:ext>
          </a:extLst>
        </p:cNvPr>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7CAC4773-1871-81B6-2803-DC388C0A3801}"/>
              </a:ext>
            </a:extLst>
          </p:cNvPr>
          <p:cNvSpPr/>
          <p:nvPr/>
        </p:nvSpPr>
        <p:spPr>
          <a:xfrm>
            <a:off x="8508514" y="1155870"/>
            <a:ext cx="3531086" cy="5114458"/>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3C490B07-80EC-5E79-EC94-AF959E1BAD05}"/>
              </a:ext>
            </a:extLst>
          </p:cNvPr>
          <p:cNvSpPr/>
          <p:nvPr/>
        </p:nvSpPr>
        <p:spPr>
          <a:xfrm>
            <a:off x="467360" y="1381191"/>
            <a:ext cx="11155680" cy="488270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57200" marR="0" lvl="0" indent="-457200" algn="just" defTabSz="914400" rtl="0" eaLnBrk="1" fontAlgn="auto" latinLnBrk="0" hangingPunct="1">
              <a:lnSpc>
                <a:spcPct val="90000"/>
              </a:lnSpc>
              <a:spcBef>
                <a:spcPts val="1000"/>
              </a:spcBef>
              <a:spcAft>
                <a:spcPts val="0"/>
              </a:spcAft>
              <a:buClrTx/>
              <a:buSzTx/>
              <a:buFont typeface="Wingdings" panose="05000000000000000000" pitchFamily="2" charset="2"/>
              <a:buChar char="q"/>
              <a:tabLst/>
              <a:defRPr/>
            </a:pPr>
            <a:r>
              <a:rPr kumimoji="0" lang="en-US" sz="2800" b="1" i="0" u="none" strike="noStrike" kern="1200" cap="none" spc="0" normalizeH="0" baseline="0" noProof="0" dirty="0">
                <a:ln>
                  <a:noFill/>
                </a:ln>
                <a:solidFill>
                  <a:srgbClr val="00B0F0"/>
                </a:solidFill>
                <a:effectLst/>
                <a:uLnTx/>
                <a:uFillTx/>
                <a:latin typeface="Times New Roman"/>
                <a:ea typeface="+mn-ea"/>
                <a:cs typeface="Times New Roman"/>
              </a:rPr>
              <a:t>Data Collection </a:t>
            </a:r>
            <a:r>
              <a:rPr kumimoji="0" lang="en-US" sz="2800" i="0" u="none" strike="noStrike" kern="1200" cap="none" spc="0" normalizeH="0" baseline="0" noProof="0" dirty="0">
                <a:ln>
                  <a:noFill/>
                </a:ln>
                <a:solidFill>
                  <a:schemeClr val="tx1"/>
                </a:solidFill>
                <a:effectLst/>
                <a:uLnTx/>
                <a:uFillTx/>
                <a:latin typeface="Times New Roman"/>
                <a:ea typeface="+mn-ea"/>
                <a:cs typeface="Times New Roman"/>
              </a:rPr>
              <a:t>Gather data on demand, costs, suppliers, capacities, and service levels.</a:t>
            </a:r>
          </a:p>
          <a:p>
            <a:pPr marL="457200" marR="0" lvl="0" indent="-457200" algn="just" defTabSz="914400" rtl="0" eaLnBrk="1" fontAlgn="auto" latinLnBrk="0" hangingPunct="1">
              <a:lnSpc>
                <a:spcPct val="90000"/>
              </a:lnSpc>
              <a:spcBef>
                <a:spcPts val="1000"/>
              </a:spcBef>
              <a:spcAft>
                <a:spcPts val="0"/>
              </a:spcAft>
              <a:buClrTx/>
              <a:buSzTx/>
              <a:buFont typeface="Wingdings" panose="05000000000000000000" pitchFamily="2" charset="2"/>
              <a:buChar char="q"/>
              <a:tabLst/>
              <a:defRPr/>
            </a:pPr>
            <a:r>
              <a:rPr kumimoji="0" lang="en-US" sz="2800" b="1" i="0" u="none" strike="noStrike" kern="1200" cap="none" spc="0" normalizeH="0" baseline="0" noProof="0" dirty="0">
                <a:ln>
                  <a:noFill/>
                </a:ln>
                <a:solidFill>
                  <a:srgbClr val="00B0F0"/>
                </a:solidFill>
                <a:effectLst/>
                <a:uLnTx/>
                <a:uFillTx/>
                <a:latin typeface="Times New Roman"/>
                <a:ea typeface="+mn-ea"/>
                <a:cs typeface="Times New Roman"/>
              </a:rPr>
              <a:t>Model Development </a:t>
            </a:r>
            <a:r>
              <a:rPr kumimoji="0" lang="en-US" sz="2800" i="0" u="none" strike="noStrike" kern="1200" cap="none" spc="0" normalizeH="0" baseline="0" noProof="0" dirty="0">
                <a:ln>
                  <a:noFill/>
                </a:ln>
                <a:solidFill>
                  <a:schemeClr val="tx1"/>
                </a:solidFill>
                <a:effectLst/>
                <a:uLnTx/>
                <a:uFillTx/>
                <a:latin typeface="Times New Roman"/>
                <a:ea typeface="+mn-ea"/>
                <a:cs typeface="Times New Roman"/>
              </a:rPr>
              <a:t>Use analytical or simulation models to evaluate design alternatives.</a:t>
            </a:r>
          </a:p>
          <a:p>
            <a:pPr marL="457200" marR="0" lvl="0" indent="-457200" algn="just" defTabSz="914400" rtl="0" eaLnBrk="1" fontAlgn="auto" latinLnBrk="0" hangingPunct="1">
              <a:lnSpc>
                <a:spcPct val="90000"/>
              </a:lnSpc>
              <a:spcBef>
                <a:spcPts val="1000"/>
              </a:spcBef>
              <a:spcAft>
                <a:spcPts val="0"/>
              </a:spcAft>
              <a:buClrTx/>
              <a:buSzTx/>
              <a:buFont typeface="Wingdings" panose="05000000000000000000" pitchFamily="2" charset="2"/>
              <a:buChar char="q"/>
              <a:tabLst/>
              <a:defRPr/>
            </a:pPr>
            <a:r>
              <a:rPr kumimoji="0" lang="en-US" sz="2800" b="1" i="0" u="none" strike="noStrike" kern="1200" cap="none" spc="0" normalizeH="0" baseline="0" noProof="0" dirty="0">
                <a:ln>
                  <a:noFill/>
                </a:ln>
                <a:solidFill>
                  <a:srgbClr val="00B0F0"/>
                </a:solidFill>
                <a:effectLst/>
                <a:uLnTx/>
                <a:uFillTx/>
                <a:latin typeface="Times New Roman"/>
                <a:ea typeface="+mn-ea"/>
                <a:cs typeface="Times New Roman"/>
              </a:rPr>
              <a:t>Scenario Analysis </a:t>
            </a:r>
            <a:r>
              <a:rPr kumimoji="0" lang="en-US" sz="2800" i="0" u="none" strike="noStrike" kern="1200" cap="none" spc="0" normalizeH="0" baseline="0" noProof="0" dirty="0">
                <a:ln>
                  <a:noFill/>
                </a:ln>
                <a:solidFill>
                  <a:schemeClr val="tx1"/>
                </a:solidFill>
                <a:effectLst/>
                <a:uLnTx/>
                <a:uFillTx/>
                <a:latin typeface="Times New Roman"/>
                <a:ea typeface="+mn-ea"/>
                <a:cs typeface="Times New Roman"/>
              </a:rPr>
              <a:t>Test different “what-if” scenarios (e.g., demand surges, facility shutdowns).</a:t>
            </a:r>
          </a:p>
          <a:p>
            <a:pPr marL="457200" marR="0" lvl="0" indent="-457200" algn="just" defTabSz="914400" rtl="0" eaLnBrk="1" fontAlgn="auto" latinLnBrk="0" hangingPunct="1">
              <a:lnSpc>
                <a:spcPct val="90000"/>
              </a:lnSpc>
              <a:spcBef>
                <a:spcPts val="1000"/>
              </a:spcBef>
              <a:spcAft>
                <a:spcPts val="0"/>
              </a:spcAft>
              <a:buClrTx/>
              <a:buSzTx/>
              <a:buFont typeface="Wingdings" panose="05000000000000000000" pitchFamily="2" charset="2"/>
              <a:buChar char="q"/>
              <a:tabLst/>
              <a:defRPr/>
            </a:pPr>
            <a:r>
              <a:rPr kumimoji="0" lang="en-US" sz="2800" b="1" i="0" u="none" strike="noStrike" kern="1200" cap="none" spc="0" normalizeH="0" baseline="0" noProof="0" dirty="0">
                <a:ln>
                  <a:noFill/>
                </a:ln>
                <a:solidFill>
                  <a:srgbClr val="00B0F0"/>
                </a:solidFill>
                <a:effectLst/>
                <a:uLnTx/>
                <a:uFillTx/>
                <a:latin typeface="Times New Roman"/>
                <a:ea typeface="+mn-ea"/>
                <a:cs typeface="Times New Roman"/>
              </a:rPr>
              <a:t>Optimization</a:t>
            </a:r>
            <a:r>
              <a:rPr kumimoji="0" lang="en-US" sz="2800" i="0" u="none" strike="noStrike" kern="1200" cap="none" spc="0" normalizeH="0" baseline="0" noProof="0" dirty="0">
                <a:ln>
                  <a:noFill/>
                </a:ln>
                <a:solidFill>
                  <a:schemeClr val="tx1"/>
                </a:solidFill>
                <a:effectLst/>
                <a:uLnTx/>
                <a:uFillTx/>
                <a:latin typeface="Times New Roman"/>
                <a:ea typeface="+mn-ea"/>
                <a:cs typeface="Times New Roman"/>
              </a:rPr>
              <a:t> Apply optimization techniques to select the best network configuration.</a:t>
            </a:r>
          </a:p>
          <a:p>
            <a:pPr marL="457200" marR="0" lvl="0" indent="-457200" algn="just" defTabSz="914400" rtl="0" eaLnBrk="1" fontAlgn="auto" latinLnBrk="0" hangingPunct="1">
              <a:lnSpc>
                <a:spcPct val="90000"/>
              </a:lnSpc>
              <a:spcBef>
                <a:spcPts val="1000"/>
              </a:spcBef>
              <a:spcAft>
                <a:spcPts val="0"/>
              </a:spcAft>
              <a:buClrTx/>
              <a:buSzTx/>
              <a:buFont typeface="Wingdings" panose="05000000000000000000" pitchFamily="2" charset="2"/>
              <a:buChar char="q"/>
              <a:tabLst/>
              <a:defRPr/>
            </a:pPr>
            <a:r>
              <a:rPr kumimoji="0" lang="en-US" sz="2800" b="1" i="0" u="none" strike="noStrike" kern="1200" cap="none" spc="0" normalizeH="0" baseline="0" noProof="0" dirty="0">
                <a:ln>
                  <a:noFill/>
                </a:ln>
                <a:solidFill>
                  <a:srgbClr val="00B0F0"/>
                </a:solidFill>
                <a:effectLst/>
                <a:uLnTx/>
                <a:uFillTx/>
                <a:latin typeface="Times New Roman"/>
                <a:ea typeface="+mn-ea"/>
                <a:cs typeface="Times New Roman"/>
              </a:rPr>
              <a:t>Implementation </a:t>
            </a:r>
            <a:r>
              <a:rPr kumimoji="0" lang="en-US" sz="2800" i="0" u="none" strike="noStrike" kern="1200" cap="none" spc="0" normalizeH="0" baseline="0" noProof="0" dirty="0">
                <a:ln>
                  <a:noFill/>
                </a:ln>
                <a:solidFill>
                  <a:schemeClr val="tx1"/>
                </a:solidFill>
                <a:effectLst/>
                <a:uLnTx/>
                <a:uFillTx/>
                <a:latin typeface="Times New Roman"/>
                <a:ea typeface="+mn-ea"/>
                <a:cs typeface="Times New Roman"/>
              </a:rPr>
              <a:t>Translate the optimal design into action and monitor performance.</a:t>
            </a:r>
          </a:p>
        </p:txBody>
      </p:sp>
      <p:sp>
        <p:nvSpPr>
          <p:cNvPr id="2" name="TextBox 1">
            <a:extLst>
              <a:ext uri="{FF2B5EF4-FFF2-40B4-BE49-F238E27FC236}">
                <a16:creationId xmlns:a16="http://schemas.microsoft.com/office/drawing/2014/main" id="{645DB0BF-EBEF-833A-00E9-3A6C4302FC61}"/>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pic>
        <p:nvPicPr>
          <p:cNvPr id="5" name="Graphic 21">
            <a:extLst>
              <a:ext uri="{FF2B5EF4-FFF2-40B4-BE49-F238E27FC236}">
                <a16:creationId xmlns:a16="http://schemas.microsoft.com/office/drawing/2014/main" id="{DCF45C9B-C573-BB75-62CB-507A5F3EBD65}"/>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a:extLst>
              <a:ext uri="{FF2B5EF4-FFF2-40B4-BE49-F238E27FC236}">
                <a16:creationId xmlns:a16="http://schemas.microsoft.com/office/drawing/2014/main" id="{7AF837F8-DA3D-6FE9-086D-6A6E8A8642AF}"/>
              </a:ext>
            </a:extLst>
          </p:cNvPr>
          <p:cNvSpPr/>
          <p:nvPr/>
        </p:nvSpPr>
        <p:spPr>
          <a:xfrm>
            <a:off x="3477759" y="332493"/>
            <a:ext cx="5541389" cy="553998"/>
          </a:xfrm>
          <a:prstGeom prst="rect">
            <a:avLst/>
          </a:prstGeom>
        </p:spPr>
        <p:txBody>
          <a:bodyPr wrap="none">
            <a:spAutoFit/>
          </a:bodyPr>
          <a:lstStyle/>
          <a:p>
            <a:pPr lvl="0" algn="ctr"/>
            <a:r>
              <a:rPr lang="en-US" sz="3000" b="1" dirty="0">
                <a:solidFill>
                  <a:srgbClr val="00B0F0"/>
                </a:solidFill>
                <a:latin typeface="Times New Roman"/>
                <a:ea typeface="Times New Roman"/>
                <a:cs typeface="Times New Roman"/>
                <a:sym typeface="Times New Roman"/>
              </a:rPr>
              <a:t>Steps in Network Design Process</a:t>
            </a:r>
          </a:p>
        </p:txBody>
      </p:sp>
      <p:sp>
        <p:nvSpPr>
          <p:cNvPr id="4" name="Slide Number Placeholder 3">
            <a:extLst>
              <a:ext uri="{FF2B5EF4-FFF2-40B4-BE49-F238E27FC236}">
                <a16:creationId xmlns:a16="http://schemas.microsoft.com/office/drawing/2014/main" id="{AF971DB6-9DBF-2F02-B939-B1382DE18B16}"/>
              </a:ext>
            </a:extLst>
          </p:cNvPr>
          <p:cNvSpPr>
            <a:spLocks noGrp="1"/>
          </p:cNvSpPr>
          <p:nvPr>
            <p:ph type="sldNum" sz="quarter" idx="12"/>
          </p:nvPr>
        </p:nvSpPr>
        <p:spPr/>
        <p:txBody>
          <a:bodyPr/>
          <a:lstStyle/>
          <a:p>
            <a:fld id="{F7542ADD-394E-41F3-B704-951748884AEE}" type="slidenum">
              <a:rPr lang="en-US" smtClean="0"/>
              <a:t>11</a:t>
            </a:fld>
            <a:endParaRPr lang="en-US"/>
          </a:p>
        </p:txBody>
      </p:sp>
    </p:spTree>
    <p:extLst>
      <p:ext uri="{BB962C8B-B14F-4D97-AF65-F5344CB8AC3E}">
        <p14:creationId xmlns:p14="http://schemas.microsoft.com/office/powerpoint/2010/main" val="318420574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1152943"/>
            <a:ext cx="3503055"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579120" y="1432923"/>
            <a:ext cx="10962640" cy="487919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57200" marR="0" lvl="0" indent="-457200" algn="l" defTabSz="457200" rtl="0" eaLnBrk="1" fontAlgn="base" latinLnBrk="0" hangingPunct="1">
              <a:lnSpc>
                <a:spcPct val="100000"/>
              </a:lnSpc>
              <a:spcBef>
                <a:spcPct val="0"/>
              </a:spcBef>
              <a:spcAft>
                <a:spcPts val="600"/>
              </a:spcAft>
              <a:buClrTx/>
              <a:buSzPct val="150000"/>
              <a:buFont typeface="Wingdings" panose="05000000000000000000" pitchFamily="2" charset="2"/>
              <a:buChar char="Ø"/>
              <a:tabLst/>
              <a:defRPr/>
            </a:pPr>
            <a:r>
              <a:rPr kumimoji="0" lang="en-US" altLang="en-US" sz="2800" b="1" i="0" u="none" strike="noStrike" kern="1200" cap="none" spc="0" normalizeH="0" baseline="0" noProof="0" dirty="0">
                <a:ln>
                  <a:noFill/>
                </a:ln>
                <a:solidFill>
                  <a:srgbClr val="00B0F0"/>
                </a:solidFill>
                <a:effectLst/>
                <a:uLnTx/>
                <a:uFillTx/>
                <a:latin typeface="Times New Roman" panose="02020603050405020304" pitchFamily="18" charset="0"/>
                <a:ea typeface="+mn-ea"/>
                <a:cs typeface="Times New Roman" panose="02020603050405020304" pitchFamily="18" charset="0"/>
              </a:rPr>
              <a:t>Strategic factors</a:t>
            </a:r>
          </a:p>
          <a:p>
            <a:pPr marL="228600" marR="0" lvl="0" indent="-228600" algn="l" defTabSz="457200" rtl="0" eaLnBrk="1" fontAlgn="base" latinLnBrk="0" hangingPunct="1">
              <a:lnSpc>
                <a:spcPct val="100000"/>
              </a:lnSpc>
              <a:spcBef>
                <a:spcPct val="0"/>
              </a:spcBef>
              <a:spcAft>
                <a:spcPts val="600"/>
              </a:spcAft>
              <a:buClrTx/>
              <a:buSzPct val="150000"/>
              <a:buFont typeface="Wingdings" panose="05000000000000000000" pitchFamily="2" charset="2"/>
              <a:buChar char="§"/>
              <a:tabLst/>
              <a:defRPr/>
            </a:pPr>
            <a:r>
              <a:rPr kumimoji="0" lang="en-US" altLang="en-US" sz="28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A firm’s competitive strategy has a significant impact on network design decisions within the supply chain. </a:t>
            </a:r>
          </a:p>
          <a:p>
            <a:pPr marL="228600" marR="0" lvl="0" indent="-228600" algn="l" defTabSz="457200" rtl="0" eaLnBrk="1" fontAlgn="base" latinLnBrk="0" hangingPunct="1">
              <a:lnSpc>
                <a:spcPct val="100000"/>
              </a:lnSpc>
              <a:spcBef>
                <a:spcPct val="0"/>
              </a:spcBef>
              <a:spcAft>
                <a:spcPts val="600"/>
              </a:spcAft>
              <a:buClrTx/>
              <a:buSzPct val="150000"/>
              <a:buFont typeface="Wingdings" panose="05000000000000000000" pitchFamily="2" charset="2"/>
              <a:buChar char="§"/>
              <a:tabLst/>
              <a:defRPr/>
            </a:pPr>
            <a:r>
              <a:rPr kumimoji="0" lang="en-US" altLang="en-US" sz="28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Firms that focus on cost leadership tend to find the lowest cost location for their manufacturing facilities, even if that means locating far from the markets they serve.</a:t>
            </a:r>
          </a:p>
          <a:p>
            <a:pPr marL="228600" marR="0" lvl="0" indent="-228600" algn="l" defTabSz="914400" rtl="0" eaLnBrk="1" fontAlgn="auto" latinLnBrk="0" hangingPunct="1">
              <a:lnSpc>
                <a:spcPct val="90000"/>
              </a:lnSpc>
              <a:spcBef>
                <a:spcPts val="1000"/>
              </a:spcBef>
              <a:spcAft>
                <a:spcPts val="0"/>
              </a:spcAft>
              <a:buClrTx/>
              <a:buSzTx/>
              <a:buFont typeface="Wingdings" panose="05000000000000000000" pitchFamily="2" charset="2"/>
              <a:buChar char="§"/>
              <a:tabLst/>
              <a:defRPr/>
            </a:pPr>
            <a:r>
              <a:rPr kumimoji="0" lang="en-US" sz="2800" b="0" i="0" u="none" strike="noStrike" kern="1200" cap="none" spc="0" normalizeH="0" baseline="0" noProof="0" dirty="0">
                <a:ln>
                  <a:noFill/>
                </a:ln>
                <a:solidFill>
                  <a:prstClr val="black"/>
                </a:solidFill>
                <a:effectLst/>
                <a:uLnTx/>
                <a:uFillTx/>
                <a:latin typeface="Times New Roman"/>
                <a:ea typeface="+mn-ea"/>
                <a:cs typeface="Times New Roman"/>
              </a:rPr>
              <a:t>Global supply chain networks can best support their strategic objectives with facilities in different countries playing different roles. </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800" b="1" i="0" u="none" strike="noStrike" kern="1200" cap="none" spc="0" normalizeH="0" baseline="0" noProof="0" dirty="0">
                <a:ln>
                  <a:noFill/>
                </a:ln>
                <a:solidFill>
                  <a:srgbClr val="00B0F0"/>
                </a:solidFill>
                <a:effectLst/>
                <a:uLnTx/>
                <a:uFillTx/>
                <a:latin typeface="Times New Roman"/>
                <a:ea typeface="+mn-ea"/>
                <a:cs typeface="Times New Roman"/>
              </a:rPr>
              <a:t>For example, Zara </a:t>
            </a:r>
            <a:r>
              <a:rPr kumimoji="0" lang="en-US" sz="2800" b="0" i="0" u="none" strike="noStrike" kern="1200" cap="none" spc="0" normalizeH="0" baseline="0" noProof="0" dirty="0">
                <a:ln>
                  <a:noFill/>
                </a:ln>
                <a:solidFill>
                  <a:prstClr val="black"/>
                </a:solidFill>
                <a:effectLst/>
                <a:uLnTx/>
                <a:uFillTx/>
                <a:latin typeface="Times New Roman"/>
                <a:ea typeface="+mn-ea"/>
                <a:cs typeface="Times New Roman"/>
              </a:rPr>
              <a:t>has production facilities in Europe as well as Asia.</a:t>
            </a:r>
            <a:endParaRPr kumimoji="0" lang="en-US" altLang="en-US" sz="28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a:p>
            <a:pPr marL="0" marR="0" lvl="0" indent="0" algn="l" defTabSz="457200" rtl="0" eaLnBrk="1" fontAlgn="base" latinLnBrk="0" hangingPunct="1">
              <a:lnSpc>
                <a:spcPct val="100000"/>
              </a:lnSpc>
              <a:spcBef>
                <a:spcPct val="0"/>
              </a:spcBef>
              <a:spcAft>
                <a:spcPts val="600"/>
              </a:spcAft>
              <a:buClrTx/>
              <a:buSzPct val="150000"/>
              <a:buFont typeface="Arial" panose="020B0604020202020204" pitchFamily="34" charset="0"/>
              <a:buNone/>
              <a:tabLst/>
              <a:defRPr/>
            </a:pPr>
            <a:endParaRPr kumimoji="0" lang="en-US" altLang="en-US" sz="28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3306594" y="154605"/>
            <a:ext cx="5201920" cy="1015663"/>
          </a:xfrm>
          <a:prstGeom prst="rect">
            <a:avLst/>
          </a:prstGeom>
        </p:spPr>
        <p:txBody>
          <a:bodyPr wrap="square">
            <a:spAutoFit/>
          </a:bodyPr>
          <a:lstStyle/>
          <a:p>
            <a:pPr lvl="0" algn="ctr"/>
            <a:r>
              <a:rPr lang="en-US" sz="3000" b="1" dirty="0">
                <a:solidFill>
                  <a:srgbClr val="00B0F0"/>
                </a:solidFill>
                <a:latin typeface="Times New Roman"/>
                <a:ea typeface="Times New Roman"/>
                <a:cs typeface="Times New Roman"/>
                <a:sym typeface="Times New Roman"/>
              </a:rPr>
              <a:t>Factors Influencing</a:t>
            </a:r>
            <a:br>
              <a:rPr lang="en-US" sz="3000" b="1" dirty="0">
                <a:solidFill>
                  <a:srgbClr val="00B0F0"/>
                </a:solidFill>
                <a:latin typeface="Times New Roman"/>
                <a:ea typeface="Times New Roman"/>
                <a:cs typeface="Times New Roman"/>
                <a:sym typeface="Times New Roman"/>
              </a:rPr>
            </a:br>
            <a:r>
              <a:rPr lang="en-US" sz="3000" b="1" dirty="0">
                <a:solidFill>
                  <a:srgbClr val="00B0F0"/>
                </a:solidFill>
                <a:latin typeface="Times New Roman"/>
                <a:ea typeface="Times New Roman"/>
                <a:cs typeface="Times New Roman"/>
                <a:sym typeface="Times New Roman"/>
              </a:rPr>
              <a:t>Network Design Decisions</a:t>
            </a:r>
          </a:p>
        </p:txBody>
      </p:sp>
      <p:sp>
        <p:nvSpPr>
          <p:cNvPr id="4" name="Slide Number Placeholder 3"/>
          <p:cNvSpPr>
            <a:spLocks noGrp="1"/>
          </p:cNvSpPr>
          <p:nvPr>
            <p:ph type="sldNum" sz="quarter" idx="12"/>
          </p:nvPr>
        </p:nvSpPr>
        <p:spPr/>
        <p:txBody>
          <a:bodyPr/>
          <a:lstStyle/>
          <a:p>
            <a:fld id="{F7542ADD-394E-41F3-B704-951748884AEE}" type="slidenum">
              <a:rPr lang="en-US" smtClean="0"/>
              <a:t>12</a:t>
            </a:fld>
            <a:endParaRPr lang="en-US"/>
          </a:p>
        </p:txBody>
      </p:sp>
    </p:spTree>
    <p:extLst>
      <p:ext uri="{BB962C8B-B14F-4D97-AF65-F5344CB8AC3E}">
        <p14:creationId xmlns:p14="http://schemas.microsoft.com/office/powerpoint/2010/main" val="18280343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1155870"/>
            <a:ext cx="3561566" cy="5114458"/>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497840" y="1425501"/>
            <a:ext cx="11308080" cy="495230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57200" marR="0" lvl="0" indent="-457200" algn="just" defTabSz="457200" rtl="0" eaLnBrk="1" fontAlgn="base" latinLnBrk="0" hangingPunct="1">
              <a:lnSpc>
                <a:spcPct val="100000"/>
              </a:lnSpc>
              <a:spcBef>
                <a:spcPct val="0"/>
              </a:spcBef>
              <a:spcAft>
                <a:spcPts val="600"/>
              </a:spcAft>
              <a:buClrTx/>
              <a:buSzPct val="150000"/>
              <a:buFont typeface="Wingdings" panose="05000000000000000000" pitchFamily="2" charset="2"/>
              <a:buChar char="Ø"/>
              <a:tabLst/>
              <a:defRPr/>
            </a:pPr>
            <a:r>
              <a:rPr kumimoji="0" lang="en-US" altLang="en-US" sz="2800" b="1" i="0" u="none" strike="noStrike" kern="1200" cap="none" spc="0" normalizeH="0" baseline="0" noProof="0" dirty="0">
                <a:ln>
                  <a:noFill/>
                </a:ln>
                <a:solidFill>
                  <a:srgbClr val="00B0F0"/>
                </a:solidFill>
                <a:effectLst/>
                <a:uLnTx/>
                <a:uFillTx/>
                <a:latin typeface="Times New Roman"/>
                <a:ea typeface="+mn-ea"/>
                <a:cs typeface="Times New Roman" panose="02020603050405020304" pitchFamily="18" charset="0"/>
              </a:rPr>
              <a:t>Technological factors</a:t>
            </a:r>
          </a:p>
          <a:p>
            <a:pPr marL="228600" marR="0" lvl="0" indent="-228600" algn="l" defTabSz="457200" rtl="0" eaLnBrk="1" fontAlgn="base" latinLnBrk="0" hangingPunct="1">
              <a:lnSpc>
                <a:spcPct val="100000"/>
              </a:lnSpc>
              <a:spcBef>
                <a:spcPct val="0"/>
              </a:spcBef>
              <a:spcAft>
                <a:spcPts val="600"/>
              </a:spcAft>
              <a:buClrTx/>
              <a:buSzPct val="150000"/>
              <a:buFont typeface="Wingdings" panose="05000000000000000000" pitchFamily="2" charset="2"/>
              <a:buChar char="§"/>
              <a:tabLst/>
              <a:defRPr/>
            </a:pPr>
            <a:r>
              <a:rPr kumimoji="0" lang="en-US" altLang="en-US" sz="2500" b="0" i="0" u="none" strike="noStrike" kern="1200" cap="none" spc="0" normalizeH="0" baseline="0" noProof="0" dirty="0">
                <a:ln>
                  <a:noFill/>
                </a:ln>
                <a:solidFill>
                  <a:prstClr val="black"/>
                </a:solidFill>
                <a:effectLst/>
                <a:uLnTx/>
                <a:uFillTx/>
                <a:latin typeface="Times New Roman"/>
                <a:ea typeface="+mn-ea"/>
                <a:cs typeface="Times New Roman" panose="02020603050405020304" pitchFamily="18" charset="0"/>
              </a:rPr>
              <a:t>Characteristics of available production technologies have a significant impact on network design decisions. </a:t>
            </a:r>
          </a:p>
          <a:p>
            <a:pPr marL="228600" marR="0" lvl="0" indent="-228600" algn="just" defTabSz="457200" rtl="0" eaLnBrk="1" fontAlgn="base" latinLnBrk="0" hangingPunct="1">
              <a:lnSpc>
                <a:spcPct val="100000"/>
              </a:lnSpc>
              <a:spcBef>
                <a:spcPct val="0"/>
              </a:spcBef>
              <a:spcAft>
                <a:spcPts val="600"/>
              </a:spcAft>
              <a:buClrTx/>
              <a:buSzPct val="150000"/>
              <a:buFont typeface="Wingdings" panose="05000000000000000000" pitchFamily="2" charset="2"/>
              <a:buChar char="§"/>
              <a:tabLst/>
              <a:defRPr/>
            </a:pPr>
            <a:r>
              <a:rPr kumimoji="0" lang="en-US" altLang="en-US" sz="2500" b="0" i="0" u="none" strike="noStrike" kern="1200" cap="none" spc="0" normalizeH="0" baseline="0" noProof="0" dirty="0">
                <a:ln>
                  <a:noFill/>
                </a:ln>
                <a:solidFill>
                  <a:prstClr val="black"/>
                </a:solidFill>
                <a:effectLst/>
                <a:uLnTx/>
                <a:uFillTx/>
                <a:latin typeface="Times New Roman"/>
                <a:ea typeface="+mn-ea"/>
                <a:cs typeface="Times New Roman" panose="02020603050405020304" pitchFamily="18" charset="0"/>
              </a:rPr>
              <a:t>If production technology displays significant economies of scale, a few high-capacity locations are most effective. This is the case in the manufacture of computer chips, for which factories require a large investment, and the output is relatively inexpensive to transport.</a:t>
            </a:r>
          </a:p>
          <a:p>
            <a:pPr marL="228600" marR="0" lvl="0" indent="-228600" algn="just"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2500" b="0" i="0" u="none" strike="noStrike" kern="1200" cap="none" spc="0" normalizeH="0" baseline="0" noProof="0" dirty="0">
                <a:ln>
                  <a:noFill/>
                </a:ln>
                <a:solidFill>
                  <a:prstClr val="black"/>
                </a:solidFill>
                <a:effectLst/>
                <a:uLnTx/>
                <a:uFillTx/>
                <a:latin typeface="Times New Roman"/>
                <a:ea typeface="+mn-ea"/>
                <a:cs typeface="Times New Roman"/>
              </a:rPr>
              <a:t>In contrast, if facilities have lower fixed costs, many local facilities are preferred because this helps lower transportation costs. </a:t>
            </a:r>
          </a:p>
          <a:p>
            <a:pPr marL="228600" marR="0" lvl="0" indent="-228600" algn="just"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2500" b="1" i="0" u="none" strike="noStrike" kern="1200" cap="none" spc="0" normalizeH="0" baseline="0" noProof="0" dirty="0">
                <a:ln>
                  <a:noFill/>
                </a:ln>
                <a:solidFill>
                  <a:srgbClr val="C00000"/>
                </a:solidFill>
                <a:effectLst/>
                <a:uLnTx/>
                <a:uFillTx/>
                <a:latin typeface="Times New Roman"/>
                <a:ea typeface="+mn-ea"/>
                <a:cs typeface="Times New Roman"/>
              </a:rPr>
              <a:t>For example</a:t>
            </a:r>
            <a:r>
              <a:rPr kumimoji="0" lang="en-US" sz="2500" b="0" i="0" u="none" strike="noStrike" kern="1200" cap="none" spc="0" normalizeH="0" baseline="0" noProof="0" dirty="0">
                <a:ln>
                  <a:noFill/>
                </a:ln>
                <a:solidFill>
                  <a:prstClr val="black"/>
                </a:solidFill>
                <a:effectLst/>
                <a:uLnTx/>
                <a:uFillTx/>
                <a:latin typeface="Times New Roman"/>
                <a:ea typeface="+mn-ea"/>
                <a:cs typeface="Times New Roman"/>
              </a:rPr>
              <a:t>, bottling plants for Coca-Cola do not have a high fixed cost. To reduce transportation costs, Coca-Cola sets up many bottling plants all over the world, each serving its local market.</a:t>
            </a:r>
            <a:endParaRPr kumimoji="0" lang="en-US" altLang="en-US" sz="2500" b="0" i="0" u="none" strike="noStrike" kern="1200" cap="none" spc="0" normalizeH="0" baseline="0" noProof="0" dirty="0">
              <a:ln>
                <a:noFill/>
              </a:ln>
              <a:solidFill>
                <a:prstClr val="black"/>
              </a:solidFill>
              <a:effectLst/>
              <a:uLnTx/>
              <a:uFillTx/>
              <a:latin typeface="Times New Roman"/>
              <a:ea typeface="+mn-ea"/>
              <a:cs typeface="Times New Roman" panose="02020603050405020304" pitchFamily="18" charset="0"/>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377809"/>
            <a:ext cx="2616200" cy="400110"/>
          </a:xfrm>
          <a:prstGeom prst="rect">
            <a:avLst/>
          </a:prstGeom>
          <a:noFill/>
        </p:spPr>
        <p:txBody>
          <a:bodyPr wrap="square" rtlCol="0">
            <a:spAutoFit/>
          </a:bodyPr>
          <a:lstStyle/>
          <a:p>
            <a:pPr algn="ctr"/>
            <a:r>
              <a:rPr lang="en-US" sz="2000" b="1" dirty="0"/>
              <a:t>www.midocean.km</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1835125" y="40793"/>
            <a:ext cx="8666480" cy="1015663"/>
          </a:xfrm>
          <a:prstGeom prst="rect">
            <a:avLst/>
          </a:prstGeom>
        </p:spPr>
        <p:txBody>
          <a:bodyPr wrap="square">
            <a:spAutoFit/>
          </a:bodyPr>
          <a:lstStyle/>
          <a:p>
            <a:pPr lvl="0" algn="ctr"/>
            <a:r>
              <a:rPr lang="en-US" sz="3000" b="1" dirty="0">
                <a:solidFill>
                  <a:srgbClr val="00B0F0"/>
                </a:solidFill>
                <a:latin typeface="Times New Roman"/>
                <a:ea typeface="Times New Roman"/>
                <a:cs typeface="Times New Roman"/>
                <a:sym typeface="Times New Roman"/>
              </a:rPr>
              <a:t>Factors Influencing</a:t>
            </a:r>
            <a:br>
              <a:rPr lang="en-US" sz="3000" b="1" dirty="0">
                <a:solidFill>
                  <a:srgbClr val="00B0F0"/>
                </a:solidFill>
                <a:latin typeface="Times New Roman"/>
                <a:ea typeface="Times New Roman"/>
                <a:cs typeface="Times New Roman"/>
                <a:sym typeface="Times New Roman"/>
              </a:rPr>
            </a:br>
            <a:r>
              <a:rPr lang="en-US" sz="3000" b="1" dirty="0">
                <a:solidFill>
                  <a:srgbClr val="00B0F0"/>
                </a:solidFill>
                <a:latin typeface="Times New Roman"/>
                <a:ea typeface="Times New Roman"/>
                <a:cs typeface="Times New Roman"/>
                <a:sym typeface="Times New Roman"/>
              </a:rPr>
              <a:t>Network Design Decisions</a:t>
            </a:r>
          </a:p>
        </p:txBody>
      </p:sp>
      <p:sp>
        <p:nvSpPr>
          <p:cNvPr id="4" name="Slide Number Placeholder 3"/>
          <p:cNvSpPr>
            <a:spLocks noGrp="1"/>
          </p:cNvSpPr>
          <p:nvPr>
            <p:ph type="sldNum" sz="quarter" idx="12"/>
          </p:nvPr>
        </p:nvSpPr>
        <p:spPr/>
        <p:txBody>
          <a:bodyPr/>
          <a:lstStyle/>
          <a:p>
            <a:fld id="{F7542ADD-394E-41F3-B704-951748884AEE}" type="slidenum">
              <a:rPr lang="en-US" smtClean="0"/>
              <a:t>13</a:t>
            </a:fld>
            <a:endParaRPr lang="en-US"/>
          </a:p>
        </p:txBody>
      </p:sp>
    </p:spTree>
    <p:extLst>
      <p:ext uri="{BB962C8B-B14F-4D97-AF65-F5344CB8AC3E}">
        <p14:creationId xmlns:p14="http://schemas.microsoft.com/office/powerpoint/2010/main" val="94865847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1318018"/>
            <a:ext cx="3531086"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467360" y="1402440"/>
            <a:ext cx="11308079" cy="487903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57200" marR="0" lvl="0" indent="-457200" algn="just" defTabSz="457200" rtl="0" eaLnBrk="1" fontAlgn="base" latinLnBrk="0" hangingPunct="1">
              <a:lnSpc>
                <a:spcPct val="100000"/>
              </a:lnSpc>
              <a:spcBef>
                <a:spcPct val="0"/>
              </a:spcBef>
              <a:spcAft>
                <a:spcPts val="600"/>
              </a:spcAft>
              <a:buClrTx/>
              <a:buSzPct val="150000"/>
              <a:buFont typeface="Wingdings" panose="05000000000000000000" pitchFamily="2" charset="2"/>
              <a:buChar char="Ø"/>
              <a:tabLst/>
              <a:defRPr/>
            </a:pPr>
            <a:r>
              <a:rPr kumimoji="0" lang="en-US" altLang="en-US" sz="2800" b="1" i="0" u="none" strike="noStrike" kern="1200" cap="none" spc="0" normalizeH="0" baseline="0" noProof="0" dirty="0">
                <a:ln>
                  <a:noFill/>
                </a:ln>
                <a:solidFill>
                  <a:srgbClr val="00B0F0"/>
                </a:solidFill>
                <a:effectLst/>
                <a:uLnTx/>
                <a:uFillTx/>
                <a:latin typeface="Times New Roman" panose="02020603050405020304" pitchFamily="18" charset="0"/>
                <a:ea typeface="+mn-ea"/>
                <a:cs typeface="Times New Roman" panose="02020603050405020304" pitchFamily="18" charset="0"/>
              </a:rPr>
              <a:t>Macroeconomic factors</a:t>
            </a:r>
          </a:p>
          <a:p>
            <a:pPr marL="0" marR="0" lvl="0" indent="0" algn="just" defTabSz="457200" rtl="0" eaLnBrk="1" fontAlgn="base" latinLnBrk="0" hangingPunct="1">
              <a:lnSpc>
                <a:spcPct val="100000"/>
              </a:lnSpc>
              <a:spcBef>
                <a:spcPct val="0"/>
              </a:spcBef>
              <a:spcAft>
                <a:spcPts val="600"/>
              </a:spcAft>
              <a:buClrTx/>
              <a:buSzPct val="150000"/>
              <a:buFont typeface="Arial" panose="020B0604020202020204" pitchFamily="34" charset="0"/>
              <a:buNone/>
              <a:tabLst/>
              <a:defRPr/>
            </a:pPr>
            <a:endParaRPr kumimoji="0" lang="en-US" altLang="en-US" sz="3000" b="1" i="0" u="none" strike="noStrike" kern="1200" cap="none" spc="0" normalizeH="0" baseline="0" noProof="0" dirty="0">
              <a:ln>
                <a:noFill/>
              </a:ln>
              <a:solidFill>
                <a:srgbClr val="C00000"/>
              </a:solidFill>
              <a:effectLst/>
              <a:uLnTx/>
              <a:uFillTx/>
              <a:latin typeface="Times New Roman" panose="02020603050405020304" pitchFamily="18" charset="0"/>
              <a:ea typeface="+mn-ea"/>
              <a:cs typeface="Times New Roman" panose="02020603050405020304" pitchFamily="18" charset="0"/>
            </a:endParaRPr>
          </a:p>
          <a:p>
            <a:pPr marL="285750" indent="-285750" algn="just" defTabSz="457200" fontAlgn="base">
              <a:spcBef>
                <a:spcPct val="0"/>
              </a:spcBef>
              <a:spcAft>
                <a:spcPts val="600"/>
              </a:spcAft>
              <a:buFont typeface="Arial" panose="020B0604020202020204" pitchFamily="34" charset="0"/>
              <a:buChar char="–"/>
              <a:defRPr/>
            </a:pPr>
            <a:r>
              <a:rPr kumimoji="0" lang="en-US" altLang="en-US" sz="28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Macroeconomic factors include taxes, tariffs, exchange rates, and shipping costs that are not internal to an individual firm. </a:t>
            </a:r>
          </a:p>
          <a:p>
            <a:pPr marL="285750" indent="-285750" algn="just" defTabSz="457200" fontAlgn="base">
              <a:spcBef>
                <a:spcPct val="0"/>
              </a:spcBef>
              <a:spcAft>
                <a:spcPts val="600"/>
              </a:spcAft>
              <a:buFont typeface="Arial" panose="020B0604020202020204" pitchFamily="34" charset="0"/>
              <a:buChar char="–"/>
              <a:defRPr/>
            </a:pPr>
            <a:endParaRPr kumimoji="0" lang="en-US" altLang="en-US" sz="28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a:p>
            <a:pPr marL="285750" indent="-285750" algn="just" defTabSz="457200" fontAlgn="base">
              <a:spcBef>
                <a:spcPct val="0"/>
              </a:spcBef>
              <a:spcAft>
                <a:spcPts val="600"/>
              </a:spcAft>
              <a:buFont typeface="Arial" panose="020B0604020202020204" pitchFamily="34" charset="0"/>
              <a:buChar char="–"/>
              <a:defRPr/>
            </a:pPr>
            <a:r>
              <a:rPr kumimoji="0" lang="en-US" altLang="en-US" sz="28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As global trade has increased, macroeconomic factors have had a significant influence on the success or failure of supply chain networks.</a:t>
            </a:r>
          </a:p>
          <a:p>
            <a:pPr algn="just" defTabSz="457200" fontAlgn="base">
              <a:spcBef>
                <a:spcPct val="0"/>
              </a:spcBef>
              <a:spcAft>
                <a:spcPts val="600"/>
              </a:spcAft>
              <a:defRPr/>
            </a:pPr>
            <a:r>
              <a:rPr kumimoji="0" lang="en-US" altLang="en-US" sz="28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a:t>
            </a:r>
          </a:p>
          <a:p>
            <a:pPr marL="285750" indent="-285750" algn="just" defTabSz="457200" fontAlgn="base">
              <a:spcBef>
                <a:spcPct val="0"/>
              </a:spcBef>
              <a:spcAft>
                <a:spcPts val="600"/>
              </a:spcAft>
              <a:buFont typeface="Arial" panose="020B0604020202020204" pitchFamily="34" charset="0"/>
              <a:buChar char="–"/>
              <a:defRPr/>
            </a:pPr>
            <a:r>
              <a:rPr kumimoji="0" lang="en-US" altLang="en-US" sz="28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Thus, it is imperative that firms take these factors into account when making network design decisions.</a:t>
            </a:r>
            <a:endParaRPr kumimoji="0" lang="en-US" altLang="en-US" sz="24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2687756" y="444810"/>
            <a:ext cx="7944634" cy="553998"/>
          </a:xfrm>
          <a:prstGeom prst="rect">
            <a:avLst/>
          </a:prstGeom>
        </p:spPr>
        <p:txBody>
          <a:bodyPr wrap="square">
            <a:spAutoFit/>
          </a:bodyPr>
          <a:lstStyle/>
          <a:p>
            <a:pPr lvl="0" algn="ctr"/>
            <a:r>
              <a:rPr lang="en-US" sz="3000" b="1" dirty="0">
                <a:solidFill>
                  <a:srgbClr val="00B0F0"/>
                </a:solidFill>
                <a:latin typeface="Times New Roman"/>
                <a:ea typeface="Times New Roman"/>
                <a:cs typeface="Times New Roman"/>
                <a:sym typeface="Times New Roman"/>
              </a:rPr>
              <a:t>Factors Influencing Network Design Decisions</a:t>
            </a:r>
          </a:p>
        </p:txBody>
      </p:sp>
      <p:sp>
        <p:nvSpPr>
          <p:cNvPr id="4" name="Slide Number Placeholder 3"/>
          <p:cNvSpPr>
            <a:spLocks noGrp="1"/>
          </p:cNvSpPr>
          <p:nvPr>
            <p:ph type="sldNum" sz="quarter" idx="12"/>
          </p:nvPr>
        </p:nvSpPr>
        <p:spPr/>
        <p:txBody>
          <a:bodyPr/>
          <a:lstStyle/>
          <a:p>
            <a:fld id="{F7542ADD-394E-41F3-B704-951748884AEE}" type="slidenum">
              <a:rPr lang="en-US" smtClean="0"/>
              <a:t>14</a:t>
            </a:fld>
            <a:endParaRPr lang="en-US"/>
          </a:p>
        </p:txBody>
      </p:sp>
    </p:spTree>
    <p:extLst>
      <p:ext uri="{BB962C8B-B14F-4D97-AF65-F5344CB8AC3E}">
        <p14:creationId xmlns:p14="http://schemas.microsoft.com/office/powerpoint/2010/main" val="392748827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1318018"/>
            <a:ext cx="3520926"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314960" y="1543345"/>
            <a:ext cx="11409680" cy="472698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57200" marR="0" lvl="0" indent="-457200" algn="just" defTabSz="457200" rtl="0" eaLnBrk="1" fontAlgn="base" latinLnBrk="0" hangingPunct="1">
              <a:lnSpc>
                <a:spcPct val="100000"/>
              </a:lnSpc>
              <a:spcBef>
                <a:spcPct val="0"/>
              </a:spcBef>
              <a:spcAft>
                <a:spcPts val="600"/>
              </a:spcAft>
              <a:buClrTx/>
              <a:buSzPct val="150000"/>
              <a:buFont typeface="Wingdings" panose="05000000000000000000" pitchFamily="2" charset="2"/>
              <a:buChar char="Ø"/>
              <a:tabLst/>
              <a:defRPr/>
            </a:pPr>
            <a:endParaRPr kumimoji="0" lang="en-US" altLang="en-US" sz="2800" b="1" i="0" u="none" strike="noStrike" kern="1200" cap="none" spc="0" normalizeH="0" baseline="0" noProof="0" dirty="0">
              <a:ln>
                <a:noFill/>
              </a:ln>
              <a:solidFill>
                <a:srgbClr val="00B0F0"/>
              </a:solidFill>
              <a:effectLst/>
              <a:uLnTx/>
              <a:uFillTx/>
              <a:latin typeface="Times New Roman" panose="02020603050405020304" pitchFamily="18" charset="0"/>
              <a:ea typeface="+mn-ea"/>
              <a:cs typeface="Times New Roman" panose="02020603050405020304" pitchFamily="18" charset="0"/>
            </a:endParaRPr>
          </a:p>
          <a:p>
            <a:pPr marL="457200" marR="0" lvl="0" indent="-457200" algn="just" defTabSz="457200" rtl="0" eaLnBrk="1" fontAlgn="base" latinLnBrk="0" hangingPunct="1">
              <a:lnSpc>
                <a:spcPct val="100000"/>
              </a:lnSpc>
              <a:spcBef>
                <a:spcPct val="0"/>
              </a:spcBef>
              <a:spcAft>
                <a:spcPts val="600"/>
              </a:spcAft>
              <a:buClrTx/>
              <a:buSzPct val="150000"/>
              <a:buFont typeface="Wingdings" panose="05000000000000000000" pitchFamily="2" charset="2"/>
              <a:buChar char="Ø"/>
              <a:tabLst/>
              <a:defRPr/>
            </a:pPr>
            <a:r>
              <a:rPr kumimoji="0" lang="en-US" altLang="en-US" sz="2800" b="1" i="0" u="none" strike="noStrike" kern="1200" cap="none" spc="0" normalizeH="0" baseline="0" noProof="0" dirty="0">
                <a:ln>
                  <a:noFill/>
                </a:ln>
                <a:solidFill>
                  <a:srgbClr val="00B0F0"/>
                </a:solidFill>
                <a:effectLst/>
                <a:uLnTx/>
                <a:uFillTx/>
                <a:latin typeface="Times New Roman" panose="02020603050405020304" pitchFamily="18" charset="0"/>
                <a:ea typeface="+mn-ea"/>
                <a:cs typeface="Times New Roman" panose="02020603050405020304" pitchFamily="18" charset="0"/>
              </a:rPr>
              <a:t>Political Factors</a:t>
            </a:r>
          </a:p>
          <a:p>
            <a:pPr marL="342900" marR="0" lvl="0" indent="-342900" algn="just" defTabSz="457200" rtl="0" eaLnBrk="1" fontAlgn="base" latinLnBrk="0" hangingPunct="1">
              <a:lnSpc>
                <a:spcPct val="100000"/>
              </a:lnSpc>
              <a:spcBef>
                <a:spcPct val="0"/>
              </a:spcBef>
              <a:spcAft>
                <a:spcPts val="600"/>
              </a:spcAft>
              <a:buClrTx/>
              <a:buSzPct val="150000"/>
              <a:buFont typeface="Arial" panose="020B0604020202020204" pitchFamily="34" charset="0"/>
              <a:buChar char="•"/>
              <a:tabLst/>
              <a:defRPr/>
            </a:pPr>
            <a:endParaRPr kumimoji="0" lang="en-US" altLang="en-US" sz="2800" b="1" i="0" u="none" strike="noStrike" kern="1200" cap="none" spc="0" normalizeH="0" baseline="0" noProof="0" dirty="0">
              <a:ln>
                <a:noFill/>
              </a:ln>
              <a:solidFill>
                <a:srgbClr val="C00000"/>
              </a:solidFill>
              <a:effectLst/>
              <a:uLnTx/>
              <a:uFillTx/>
              <a:latin typeface="Times New Roman" panose="02020603050405020304" pitchFamily="18" charset="0"/>
              <a:ea typeface="+mn-ea"/>
              <a:cs typeface="Times New Roman" panose="02020603050405020304" pitchFamily="18" charset="0"/>
            </a:endParaRPr>
          </a:p>
          <a:p>
            <a:pPr marL="228600" marR="0" lvl="0" indent="-228600" algn="just" defTabSz="457200" rtl="0" eaLnBrk="1" fontAlgn="base" latinLnBrk="0" hangingPunct="1">
              <a:lnSpc>
                <a:spcPct val="100000"/>
              </a:lnSpc>
              <a:spcBef>
                <a:spcPct val="0"/>
              </a:spcBef>
              <a:spcAft>
                <a:spcPts val="600"/>
              </a:spcAft>
              <a:buClrTx/>
              <a:buSzPct val="150000"/>
              <a:buFont typeface="Wingdings" panose="05000000000000000000" pitchFamily="2" charset="2"/>
              <a:buChar char="§"/>
              <a:tabLst/>
              <a:defRPr/>
            </a:pPr>
            <a:r>
              <a:rPr kumimoji="0" lang="en-US" sz="2800" b="0" i="0" u="none" strike="noStrike" kern="1200" cap="none" spc="0" normalizeH="0" baseline="0" noProof="0" dirty="0">
                <a:ln>
                  <a:noFill/>
                </a:ln>
                <a:solidFill>
                  <a:prstClr val="black"/>
                </a:solidFill>
                <a:effectLst/>
                <a:uLnTx/>
                <a:uFillTx/>
                <a:latin typeface="Times New Roman"/>
                <a:ea typeface="+mn-ea"/>
                <a:cs typeface="Times New Roman"/>
              </a:rPr>
              <a:t>The political stability of the country under consideration plays a significant role in location choice. Companies prefer to locate facilities in politically stable countries where the rules of commerce and ownership are well defined. While political risk is hard to quantify.</a:t>
            </a:r>
          </a:p>
          <a:p>
            <a:pPr marR="0" lvl="0" algn="just" defTabSz="457200" rtl="0" eaLnBrk="1" fontAlgn="base" latinLnBrk="0" hangingPunct="1">
              <a:lnSpc>
                <a:spcPct val="100000"/>
              </a:lnSpc>
              <a:spcBef>
                <a:spcPct val="0"/>
              </a:spcBef>
              <a:spcAft>
                <a:spcPts val="600"/>
              </a:spcAft>
              <a:buClrTx/>
              <a:buSzPct val="150000"/>
              <a:tabLst/>
              <a:defRPr/>
            </a:pPr>
            <a:endParaRPr kumimoji="0" lang="en-US" sz="2800" b="0" i="0" u="none" strike="noStrike" kern="1200" cap="none" spc="0" normalizeH="0" baseline="0" noProof="0" dirty="0">
              <a:ln>
                <a:noFill/>
              </a:ln>
              <a:solidFill>
                <a:prstClr val="black"/>
              </a:solidFill>
              <a:effectLst/>
              <a:uLnTx/>
              <a:uFillTx/>
              <a:latin typeface="Times New Roman"/>
              <a:ea typeface="+mn-ea"/>
              <a:cs typeface="Times New Roman"/>
            </a:endParaRPr>
          </a:p>
          <a:p>
            <a:pPr marR="0" lvl="0" algn="just" defTabSz="457200" rtl="0" eaLnBrk="1" fontAlgn="base" latinLnBrk="0" hangingPunct="1">
              <a:lnSpc>
                <a:spcPct val="100000"/>
              </a:lnSpc>
              <a:spcBef>
                <a:spcPct val="0"/>
              </a:spcBef>
              <a:spcAft>
                <a:spcPts val="600"/>
              </a:spcAft>
              <a:buClrTx/>
              <a:buSzPct val="150000"/>
              <a:tabLst/>
              <a:defRPr/>
            </a:pPr>
            <a:endParaRPr kumimoji="0" lang="en-US" sz="2800" b="0" i="0" u="none" strike="noStrike" kern="1200" cap="none" spc="0" normalizeH="0" baseline="0" noProof="0" dirty="0">
              <a:ln>
                <a:noFill/>
              </a:ln>
              <a:solidFill>
                <a:prstClr val="black"/>
              </a:solidFill>
              <a:effectLst/>
              <a:uLnTx/>
              <a:uFillTx/>
              <a:latin typeface="Times New Roman"/>
              <a:ea typeface="+mn-ea"/>
              <a:cs typeface="Times New Roman"/>
            </a:endParaRPr>
          </a:p>
          <a:p>
            <a:pPr marL="228600" marR="0" lvl="0" indent="-228600" algn="just" defTabSz="457200" rtl="0" eaLnBrk="1" fontAlgn="base" latinLnBrk="0" hangingPunct="1">
              <a:lnSpc>
                <a:spcPct val="100000"/>
              </a:lnSpc>
              <a:spcBef>
                <a:spcPct val="0"/>
              </a:spcBef>
              <a:spcAft>
                <a:spcPts val="600"/>
              </a:spcAft>
              <a:buClrTx/>
              <a:buSzPct val="150000"/>
              <a:buFont typeface="Wingdings" panose="05000000000000000000" pitchFamily="2" charset="2"/>
              <a:buChar char="§"/>
              <a:tabLst/>
              <a:defRPr/>
            </a:pPr>
            <a:r>
              <a:rPr kumimoji="0" lang="en-US" sz="2800" b="0" i="0" u="none" strike="noStrike" kern="1200" cap="none" spc="0" normalizeH="0" baseline="0" noProof="0" dirty="0">
                <a:ln>
                  <a:noFill/>
                </a:ln>
                <a:solidFill>
                  <a:prstClr val="black"/>
                </a:solidFill>
                <a:effectLst/>
                <a:uLnTx/>
                <a:uFillTx/>
                <a:latin typeface="Times New Roman"/>
                <a:ea typeface="+mn-ea"/>
                <a:cs typeface="Times New Roman"/>
              </a:rPr>
              <a:t>There are some indices, such as the Global Political Risk Index that companies can use when investing in emerging markets. </a:t>
            </a:r>
          </a:p>
          <a:p>
            <a:pPr marL="0" marR="0" lvl="0" indent="0" algn="just" defTabSz="457200" rtl="0" eaLnBrk="1" fontAlgn="base" latinLnBrk="0" hangingPunct="1">
              <a:lnSpc>
                <a:spcPct val="100000"/>
              </a:lnSpc>
              <a:spcBef>
                <a:spcPct val="0"/>
              </a:spcBef>
              <a:spcAft>
                <a:spcPts val="600"/>
              </a:spcAft>
              <a:buClrTx/>
              <a:buSzPct val="150000"/>
              <a:buFont typeface="Arial" panose="020B0604020202020204" pitchFamily="34" charset="0"/>
              <a:buNone/>
              <a:tabLst/>
              <a:defRPr/>
            </a:pPr>
            <a:endParaRPr kumimoji="0" lang="en-US" sz="2800" b="0" i="0" u="none" strike="noStrike" kern="1200" cap="none" spc="0" normalizeH="0" baseline="0" noProof="0" dirty="0">
              <a:ln>
                <a:noFill/>
              </a:ln>
              <a:solidFill>
                <a:prstClr val="black"/>
              </a:solidFill>
              <a:effectLst/>
              <a:uLnTx/>
              <a:uFillTx/>
              <a:latin typeface="Times New Roman"/>
              <a:ea typeface="+mn-ea"/>
              <a:cs typeface="Times New Roman"/>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393060"/>
            <a:ext cx="2616200" cy="400110"/>
          </a:xfrm>
          <a:prstGeom prst="rect">
            <a:avLst/>
          </a:prstGeom>
          <a:noFill/>
        </p:spPr>
        <p:txBody>
          <a:bodyPr wrap="square" rtlCol="0">
            <a:spAutoFit/>
          </a:bodyPr>
          <a:lstStyle/>
          <a:p>
            <a:pPr algn="ctr"/>
            <a:r>
              <a:rPr lang="en-US" sz="2000" b="1" dirty="0"/>
              <a:t>www.midocean.km</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3856703" y="148591"/>
            <a:ext cx="4458272" cy="1015663"/>
          </a:xfrm>
          <a:prstGeom prst="rect">
            <a:avLst/>
          </a:prstGeom>
        </p:spPr>
        <p:txBody>
          <a:bodyPr wrap="none">
            <a:spAutoFit/>
          </a:bodyPr>
          <a:lstStyle/>
          <a:p>
            <a:pPr lvl="0" algn="ctr"/>
            <a:r>
              <a:rPr lang="en-US" sz="3000" b="1" dirty="0">
                <a:solidFill>
                  <a:srgbClr val="00B0F0"/>
                </a:solidFill>
                <a:latin typeface="Times New Roman"/>
                <a:ea typeface="Times New Roman"/>
                <a:cs typeface="Times New Roman"/>
                <a:sym typeface="Times New Roman"/>
              </a:rPr>
              <a:t>Factors Influencing</a:t>
            </a:r>
            <a:br>
              <a:rPr lang="en-US" sz="3000" b="1" dirty="0">
                <a:solidFill>
                  <a:srgbClr val="00B0F0"/>
                </a:solidFill>
                <a:latin typeface="Times New Roman"/>
                <a:ea typeface="Times New Roman"/>
                <a:cs typeface="Times New Roman"/>
                <a:sym typeface="Times New Roman"/>
              </a:rPr>
            </a:br>
            <a:r>
              <a:rPr lang="en-US" sz="3000" b="1" dirty="0">
                <a:solidFill>
                  <a:srgbClr val="00B0F0"/>
                </a:solidFill>
                <a:latin typeface="Times New Roman"/>
                <a:ea typeface="Times New Roman"/>
                <a:cs typeface="Times New Roman"/>
                <a:sym typeface="Times New Roman"/>
              </a:rPr>
              <a:t>Network Design Decisions</a:t>
            </a:r>
          </a:p>
        </p:txBody>
      </p:sp>
      <p:sp>
        <p:nvSpPr>
          <p:cNvPr id="4" name="Slide Number Placeholder 3"/>
          <p:cNvSpPr>
            <a:spLocks noGrp="1"/>
          </p:cNvSpPr>
          <p:nvPr>
            <p:ph type="sldNum" sz="quarter" idx="12"/>
          </p:nvPr>
        </p:nvSpPr>
        <p:spPr/>
        <p:txBody>
          <a:bodyPr/>
          <a:lstStyle/>
          <a:p>
            <a:fld id="{F7542ADD-394E-41F3-B704-951748884AEE}" type="slidenum">
              <a:rPr lang="en-US" smtClean="0"/>
              <a:t>15</a:t>
            </a:fld>
            <a:endParaRPr lang="en-US"/>
          </a:p>
        </p:txBody>
      </p:sp>
    </p:spTree>
    <p:extLst>
      <p:ext uri="{BB962C8B-B14F-4D97-AF65-F5344CB8AC3E}">
        <p14:creationId xmlns:p14="http://schemas.microsoft.com/office/powerpoint/2010/main" val="387866508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38994" y="1340322"/>
            <a:ext cx="4130526"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311175" y="1543345"/>
            <a:ext cx="11454105" cy="476803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57200" marR="0" lvl="0" indent="-457200" algn="l" defTabSz="457200" rtl="0" eaLnBrk="1" fontAlgn="base" latinLnBrk="0" hangingPunct="1">
              <a:lnSpc>
                <a:spcPct val="100000"/>
              </a:lnSpc>
              <a:spcBef>
                <a:spcPct val="0"/>
              </a:spcBef>
              <a:spcAft>
                <a:spcPts val="600"/>
              </a:spcAft>
              <a:buClrTx/>
              <a:buSzPct val="150000"/>
              <a:buFont typeface="Wingdings" panose="05000000000000000000" pitchFamily="2" charset="2"/>
              <a:buChar char="Ø"/>
              <a:tabLst/>
              <a:defRPr/>
            </a:pPr>
            <a:r>
              <a:rPr kumimoji="0" lang="en-US" altLang="en-US" sz="2800" b="1" i="0" u="none" strike="noStrike" kern="1200" cap="none" spc="0" normalizeH="0" baseline="0" noProof="0" dirty="0">
                <a:ln>
                  <a:noFill/>
                </a:ln>
                <a:solidFill>
                  <a:srgbClr val="00B0F0"/>
                </a:solidFill>
                <a:effectLst/>
                <a:uLnTx/>
                <a:uFillTx/>
                <a:latin typeface="Times New Roman" panose="02020603050405020304" pitchFamily="18" charset="0"/>
                <a:ea typeface="+mn-ea"/>
                <a:cs typeface="Times New Roman" panose="02020603050405020304" pitchFamily="18" charset="0"/>
              </a:rPr>
              <a:t>Infrastructure factors</a:t>
            </a:r>
          </a:p>
          <a:p>
            <a:pPr marL="228600" marR="0" lvl="0" indent="-228600" algn="l" defTabSz="457200" rtl="0" eaLnBrk="1" fontAlgn="base" latinLnBrk="0" hangingPunct="1">
              <a:lnSpc>
                <a:spcPct val="100000"/>
              </a:lnSpc>
              <a:spcBef>
                <a:spcPct val="0"/>
              </a:spcBef>
              <a:spcAft>
                <a:spcPts val="600"/>
              </a:spcAft>
              <a:buClrTx/>
              <a:buSzPct val="150000"/>
              <a:buFont typeface="Wingdings" panose="05000000000000000000" pitchFamily="2" charset="2"/>
              <a:buChar char="§"/>
              <a:tabLst/>
              <a:defRPr/>
            </a:pPr>
            <a:r>
              <a:rPr kumimoji="0" lang="en-US" altLang="en-US" sz="28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The availability of good infrastructure is an important prerequisite to locating a facility in a given area. </a:t>
            </a:r>
          </a:p>
          <a:p>
            <a:pPr marL="228600" marR="0" lvl="0" indent="-228600" algn="l" defTabSz="457200" rtl="0" eaLnBrk="1" fontAlgn="base" latinLnBrk="0" hangingPunct="1">
              <a:lnSpc>
                <a:spcPct val="100000"/>
              </a:lnSpc>
              <a:spcBef>
                <a:spcPct val="0"/>
              </a:spcBef>
              <a:spcAft>
                <a:spcPts val="600"/>
              </a:spcAft>
              <a:buClrTx/>
              <a:buSzPct val="150000"/>
              <a:buFont typeface="Wingdings" panose="05000000000000000000" pitchFamily="2" charset="2"/>
              <a:buChar char="§"/>
              <a:tabLst/>
              <a:defRPr/>
            </a:pPr>
            <a:endParaRPr kumimoji="0" lang="en-US" altLang="en-US" sz="28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a:p>
            <a:pPr marL="228600" marR="0" lvl="0" indent="-228600" algn="l" defTabSz="457200" rtl="0" eaLnBrk="1" fontAlgn="base" latinLnBrk="0" hangingPunct="1">
              <a:lnSpc>
                <a:spcPct val="100000"/>
              </a:lnSpc>
              <a:spcBef>
                <a:spcPct val="0"/>
              </a:spcBef>
              <a:spcAft>
                <a:spcPts val="600"/>
              </a:spcAft>
              <a:buClrTx/>
              <a:buSzPct val="150000"/>
              <a:buFont typeface="Wingdings" panose="05000000000000000000" pitchFamily="2" charset="2"/>
              <a:buChar char="§"/>
              <a:tabLst/>
              <a:defRPr/>
            </a:pPr>
            <a:r>
              <a:rPr kumimoji="0" lang="en-US" altLang="en-US" sz="28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Poor infrastructure adds to the cost of doing business from a given location.</a:t>
            </a:r>
          </a:p>
          <a:p>
            <a:pPr marR="0" lvl="0" algn="l" defTabSz="457200" rtl="0" eaLnBrk="1" fontAlgn="base" latinLnBrk="0" hangingPunct="1">
              <a:lnSpc>
                <a:spcPct val="100000"/>
              </a:lnSpc>
              <a:spcBef>
                <a:spcPct val="0"/>
              </a:spcBef>
              <a:spcAft>
                <a:spcPts val="600"/>
              </a:spcAft>
              <a:buClrTx/>
              <a:buSzPct val="150000"/>
              <a:tabLst/>
              <a:defRPr/>
            </a:pPr>
            <a:r>
              <a:rPr kumimoji="0" lang="en-US" altLang="en-US" sz="28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a:t>
            </a:r>
          </a:p>
          <a:p>
            <a:pPr marL="228600" marR="0" lvl="0" indent="-228600" algn="l" defTabSz="457200" rtl="0" eaLnBrk="1" fontAlgn="base" latinLnBrk="0" hangingPunct="1">
              <a:lnSpc>
                <a:spcPct val="100000"/>
              </a:lnSpc>
              <a:spcBef>
                <a:spcPct val="0"/>
              </a:spcBef>
              <a:spcAft>
                <a:spcPts val="600"/>
              </a:spcAft>
              <a:buClrTx/>
              <a:buSzPct val="150000"/>
              <a:buFont typeface="Wingdings" panose="05000000000000000000" pitchFamily="2" charset="2"/>
              <a:buChar char="§"/>
              <a:tabLst/>
              <a:defRPr/>
            </a:pPr>
            <a:r>
              <a:rPr kumimoji="0" lang="en-US" altLang="en-US" sz="28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Key infrastructure elements to be considered during network design include availability of sites and labor, proximity to transportation terminals, rail service, proximity to airports and seaports, highway access, congestion, and local utilities.</a:t>
            </a: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3678663" y="109865"/>
            <a:ext cx="4458272" cy="1015663"/>
          </a:xfrm>
          <a:prstGeom prst="rect">
            <a:avLst/>
          </a:prstGeom>
        </p:spPr>
        <p:txBody>
          <a:bodyPr wrap="none">
            <a:spAutoFit/>
          </a:bodyPr>
          <a:lstStyle/>
          <a:p>
            <a:pPr lvl="0" algn="ctr"/>
            <a:r>
              <a:rPr lang="en-US" sz="3000" b="1" dirty="0">
                <a:solidFill>
                  <a:srgbClr val="00B0F0"/>
                </a:solidFill>
                <a:latin typeface="Times New Roman"/>
                <a:ea typeface="Times New Roman"/>
                <a:cs typeface="Times New Roman"/>
                <a:sym typeface="Times New Roman"/>
              </a:rPr>
              <a:t>Factors Influencing</a:t>
            </a:r>
            <a:br>
              <a:rPr lang="en-US" sz="3000" b="1" dirty="0">
                <a:solidFill>
                  <a:srgbClr val="00B0F0"/>
                </a:solidFill>
                <a:latin typeface="Times New Roman"/>
                <a:ea typeface="Times New Roman"/>
                <a:cs typeface="Times New Roman"/>
                <a:sym typeface="Times New Roman"/>
              </a:rPr>
            </a:br>
            <a:r>
              <a:rPr lang="en-US" sz="3000" b="1" dirty="0">
                <a:solidFill>
                  <a:srgbClr val="00B0F0"/>
                </a:solidFill>
                <a:latin typeface="Times New Roman"/>
                <a:ea typeface="Times New Roman"/>
                <a:cs typeface="Times New Roman"/>
                <a:sym typeface="Times New Roman"/>
              </a:rPr>
              <a:t>Network Design Decisions</a:t>
            </a:r>
          </a:p>
        </p:txBody>
      </p:sp>
      <p:sp>
        <p:nvSpPr>
          <p:cNvPr id="4" name="Slide Number Placeholder 3"/>
          <p:cNvSpPr>
            <a:spLocks noGrp="1"/>
          </p:cNvSpPr>
          <p:nvPr>
            <p:ph type="sldNum" sz="quarter" idx="12"/>
          </p:nvPr>
        </p:nvSpPr>
        <p:spPr/>
        <p:txBody>
          <a:bodyPr/>
          <a:lstStyle/>
          <a:p>
            <a:fld id="{F7542ADD-394E-41F3-B704-951748884AEE}" type="slidenum">
              <a:rPr lang="en-US" smtClean="0"/>
              <a:t>16</a:t>
            </a:fld>
            <a:endParaRPr lang="en-US"/>
          </a:p>
        </p:txBody>
      </p:sp>
    </p:spTree>
    <p:extLst>
      <p:ext uri="{BB962C8B-B14F-4D97-AF65-F5344CB8AC3E}">
        <p14:creationId xmlns:p14="http://schemas.microsoft.com/office/powerpoint/2010/main" val="44202703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1318018"/>
            <a:ext cx="3561566"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538480" y="1543346"/>
            <a:ext cx="11100526" cy="4501654"/>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57200" marR="0" lvl="0" indent="-457200" algn="just" defTabSz="457200" rtl="0" eaLnBrk="1" fontAlgn="base" latinLnBrk="0" hangingPunct="1">
              <a:lnSpc>
                <a:spcPct val="100000"/>
              </a:lnSpc>
              <a:spcBef>
                <a:spcPct val="0"/>
              </a:spcBef>
              <a:spcAft>
                <a:spcPts val="600"/>
              </a:spcAft>
              <a:buClrTx/>
              <a:buSzPct val="150000"/>
              <a:buFont typeface="Wingdings" panose="05000000000000000000" pitchFamily="2" charset="2"/>
              <a:buChar char="Ø"/>
              <a:tabLst/>
              <a:defRPr/>
            </a:pPr>
            <a:r>
              <a:rPr kumimoji="0" lang="en-US" altLang="en-US" sz="2800" b="1" i="0" u="none" strike="noStrike" kern="1200" cap="none" spc="0" normalizeH="0" baseline="0" noProof="0" dirty="0">
                <a:ln>
                  <a:noFill/>
                </a:ln>
                <a:solidFill>
                  <a:srgbClr val="00B0F0"/>
                </a:solidFill>
                <a:effectLst/>
                <a:uLnTx/>
                <a:uFillTx/>
                <a:latin typeface="Times New Roman" panose="02020603050405020304" pitchFamily="18" charset="0"/>
                <a:ea typeface="+mn-ea"/>
                <a:cs typeface="Times New Roman" panose="02020603050405020304" pitchFamily="18" charset="0"/>
              </a:rPr>
              <a:t>Competitive factors</a:t>
            </a:r>
          </a:p>
          <a:p>
            <a:pPr marL="0" marR="0" lvl="0" indent="0" algn="just" defTabSz="457200" rtl="0" eaLnBrk="1" fontAlgn="base" latinLnBrk="0" hangingPunct="1">
              <a:lnSpc>
                <a:spcPct val="100000"/>
              </a:lnSpc>
              <a:spcBef>
                <a:spcPct val="0"/>
              </a:spcBef>
              <a:spcAft>
                <a:spcPts val="600"/>
              </a:spcAft>
              <a:buClrTx/>
              <a:buSzPct val="150000"/>
              <a:buFont typeface="Arial" panose="020B0604020202020204" pitchFamily="34" charset="0"/>
              <a:buNone/>
              <a:tabLst/>
              <a:defRPr/>
            </a:pPr>
            <a:endParaRPr kumimoji="0" lang="en-US" altLang="en-US" sz="28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a:p>
            <a:pPr marL="228600" marR="0" lvl="0" indent="-228600" algn="just" defTabSz="457200" rtl="0" eaLnBrk="1" fontAlgn="base" latinLnBrk="0" hangingPunct="1">
              <a:lnSpc>
                <a:spcPct val="100000"/>
              </a:lnSpc>
              <a:spcBef>
                <a:spcPct val="0"/>
              </a:spcBef>
              <a:spcAft>
                <a:spcPts val="600"/>
              </a:spcAft>
              <a:buClrTx/>
              <a:buSzPct val="150000"/>
              <a:buFont typeface="Wingdings" panose="05000000000000000000" pitchFamily="2" charset="2"/>
              <a:buChar char="§"/>
              <a:tabLst/>
              <a:defRPr/>
            </a:pPr>
            <a:r>
              <a:rPr kumimoji="0" lang="en-US" altLang="en-US" sz="28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Companies must consider competitors’ strategy, size, and location when designing their supply chain networks. </a:t>
            </a:r>
          </a:p>
          <a:p>
            <a:pPr marL="228600" marR="0" lvl="0" indent="-228600" algn="just" defTabSz="457200" rtl="0" eaLnBrk="1" fontAlgn="base" latinLnBrk="0" hangingPunct="1">
              <a:lnSpc>
                <a:spcPct val="100000"/>
              </a:lnSpc>
              <a:spcBef>
                <a:spcPct val="0"/>
              </a:spcBef>
              <a:spcAft>
                <a:spcPts val="600"/>
              </a:spcAft>
              <a:buClrTx/>
              <a:buSzPct val="150000"/>
              <a:buFont typeface="Wingdings" panose="05000000000000000000" pitchFamily="2" charset="2"/>
              <a:buChar char="§"/>
              <a:tabLst/>
              <a:defRPr/>
            </a:pPr>
            <a:r>
              <a:rPr kumimoji="0" lang="en-US" altLang="en-US" sz="28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A fundamental decision firms make is whether to locate their facilities close to or far from competitors. </a:t>
            </a:r>
          </a:p>
          <a:p>
            <a:pPr marL="228600" marR="0" lvl="0" indent="-228600" algn="just" defTabSz="457200" rtl="0" eaLnBrk="1" fontAlgn="base" latinLnBrk="0" hangingPunct="1">
              <a:lnSpc>
                <a:spcPct val="100000"/>
              </a:lnSpc>
              <a:spcBef>
                <a:spcPct val="0"/>
              </a:spcBef>
              <a:spcAft>
                <a:spcPts val="600"/>
              </a:spcAft>
              <a:buClrTx/>
              <a:buSzPct val="150000"/>
              <a:buFont typeface="Wingdings" panose="05000000000000000000" pitchFamily="2" charset="2"/>
              <a:buChar char="§"/>
              <a:tabLst/>
              <a:defRPr/>
            </a:pPr>
            <a:r>
              <a:rPr kumimoji="0" lang="en-US" altLang="en-US" sz="28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The form of competition and factors such as raw material or labor availability influence this decision.</a:t>
            </a: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3642420" y="79526"/>
            <a:ext cx="4458272" cy="1015663"/>
          </a:xfrm>
          <a:prstGeom prst="rect">
            <a:avLst/>
          </a:prstGeom>
        </p:spPr>
        <p:txBody>
          <a:bodyPr wrap="none">
            <a:spAutoFit/>
          </a:bodyPr>
          <a:lstStyle/>
          <a:p>
            <a:pPr lvl="0" algn="ctr"/>
            <a:r>
              <a:rPr lang="en-US" sz="3000" b="1" dirty="0">
                <a:solidFill>
                  <a:srgbClr val="00B0F0"/>
                </a:solidFill>
                <a:latin typeface="Times New Roman"/>
                <a:ea typeface="Times New Roman"/>
                <a:cs typeface="Times New Roman"/>
                <a:sym typeface="Times New Roman"/>
              </a:rPr>
              <a:t>Factors Influencing</a:t>
            </a:r>
            <a:br>
              <a:rPr lang="en-US" sz="3000" b="1" dirty="0">
                <a:solidFill>
                  <a:srgbClr val="00B0F0"/>
                </a:solidFill>
                <a:latin typeface="Times New Roman"/>
                <a:ea typeface="Times New Roman"/>
                <a:cs typeface="Times New Roman"/>
                <a:sym typeface="Times New Roman"/>
              </a:rPr>
            </a:br>
            <a:r>
              <a:rPr lang="en-US" sz="3000" b="1" dirty="0">
                <a:solidFill>
                  <a:srgbClr val="00B0F0"/>
                </a:solidFill>
                <a:latin typeface="Times New Roman"/>
                <a:ea typeface="Times New Roman"/>
                <a:cs typeface="Times New Roman"/>
                <a:sym typeface="Times New Roman"/>
              </a:rPr>
              <a:t>Network Design Decisions</a:t>
            </a:r>
          </a:p>
        </p:txBody>
      </p:sp>
      <p:sp>
        <p:nvSpPr>
          <p:cNvPr id="4" name="Slide Number Placeholder 3"/>
          <p:cNvSpPr>
            <a:spLocks noGrp="1"/>
          </p:cNvSpPr>
          <p:nvPr>
            <p:ph type="sldNum" sz="quarter" idx="12"/>
          </p:nvPr>
        </p:nvSpPr>
        <p:spPr/>
        <p:txBody>
          <a:bodyPr/>
          <a:lstStyle/>
          <a:p>
            <a:fld id="{F7542ADD-394E-41F3-B704-951748884AEE}" type="slidenum">
              <a:rPr lang="en-US" smtClean="0"/>
              <a:t>17</a:t>
            </a:fld>
            <a:endParaRPr lang="en-US"/>
          </a:p>
        </p:txBody>
      </p:sp>
    </p:spTree>
    <p:extLst>
      <p:ext uri="{BB962C8B-B14F-4D97-AF65-F5344CB8AC3E}">
        <p14:creationId xmlns:p14="http://schemas.microsoft.com/office/powerpoint/2010/main" val="228729867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863086"/>
            <a:ext cx="4128422" cy="5407242"/>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311175" y="1199475"/>
            <a:ext cx="11677625" cy="527998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marR="0" lvl="0" indent="-342900" algn="just" defTabSz="457200" rtl="0" eaLnBrk="1" fontAlgn="base" latinLnBrk="0" hangingPunct="1">
              <a:lnSpc>
                <a:spcPct val="100000"/>
              </a:lnSpc>
              <a:spcBef>
                <a:spcPct val="0"/>
              </a:spcBef>
              <a:spcAft>
                <a:spcPts val="600"/>
              </a:spcAft>
              <a:buClrTx/>
              <a:buSzPct val="150000"/>
              <a:buFont typeface="Arial" panose="020B0604020202020204" pitchFamily="34" charset="0"/>
              <a:buChar char="•"/>
              <a:tabLst/>
              <a:defRPr/>
            </a:pPr>
            <a:endParaRPr kumimoji="0" lang="en-US" altLang="en-US" sz="2400" b="1" i="0" u="none" strike="noStrike" kern="1200" cap="none" spc="0" normalizeH="0" baseline="0" noProof="0" dirty="0">
              <a:ln>
                <a:noFill/>
              </a:ln>
              <a:solidFill>
                <a:srgbClr val="C00000"/>
              </a:solidFill>
              <a:effectLst/>
              <a:uLnTx/>
              <a:uFillTx/>
              <a:latin typeface="Times New Roman" panose="02020603050405020304" pitchFamily="18" charset="0"/>
              <a:ea typeface="+mn-ea"/>
              <a:cs typeface="Times New Roman" panose="02020603050405020304" pitchFamily="18" charset="0"/>
            </a:endParaRPr>
          </a:p>
          <a:p>
            <a:pPr marL="457200" marR="0" lvl="0" indent="-457200" algn="just" defTabSz="457200" rtl="0" eaLnBrk="1" fontAlgn="base" latinLnBrk="0" hangingPunct="1">
              <a:lnSpc>
                <a:spcPct val="100000"/>
              </a:lnSpc>
              <a:spcBef>
                <a:spcPct val="0"/>
              </a:spcBef>
              <a:spcAft>
                <a:spcPts val="600"/>
              </a:spcAft>
              <a:buClrTx/>
              <a:buSzPct val="150000"/>
              <a:buFont typeface="Wingdings" panose="05000000000000000000" pitchFamily="2" charset="2"/>
              <a:buChar char="Ø"/>
              <a:tabLst/>
              <a:defRPr/>
            </a:pPr>
            <a:r>
              <a:rPr kumimoji="0" lang="en-US" altLang="en-US" sz="2800" b="1" i="0" u="none" strike="noStrike" kern="1200" cap="none" spc="0" normalizeH="0" baseline="0" noProof="0" dirty="0">
                <a:ln>
                  <a:noFill/>
                </a:ln>
                <a:solidFill>
                  <a:srgbClr val="00B0F0"/>
                </a:solidFill>
                <a:effectLst/>
                <a:uLnTx/>
                <a:uFillTx/>
                <a:latin typeface="Times New Roman" panose="02020603050405020304" pitchFamily="18" charset="0"/>
                <a:ea typeface="+mn-ea"/>
                <a:cs typeface="Times New Roman" panose="02020603050405020304" pitchFamily="18" charset="0"/>
              </a:rPr>
              <a:t>Competitive factors</a:t>
            </a:r>
          </a:p>
          <a:p>
            <a:pPr marL="228600" indent="-228600" algn="just" defTabSz="457200" fontAlgn="base">
              <a:spcBef>
                <a:spcPct val="0"/>
              </a:spcBef>
              <a:spcAft>
                <a:spcPts val="600"/>
              </a:spcAft>
              <a:buFont typeface="Wingdings" panose="05000000000000000000" pitchFamily="2" charset="2"/>
              <a:buChar char="q"/>
              <a:defRPr/>
            </a:pPr>
            <a:r>
              <a:rPr kumimoji="0" lang="en-US" altLang="en-US" sz="2800" b="1" i="0" u="none" strike="noStrike" kern="1200" cap="none" spc="0" normalizeH="0" baseline="0" noProof="0" dirty="0">
                <a:ln>
                  <a:noFill/>
                </a:ln>
                <a:solidFill>
                  <a:srgbClr val="C00000"/>
                </a:solidFill>
                <a:effectLst/>
                <a:uLnTx/>
                <a:uFillTx/>
                <a:latin typeface="Times New Roman" panose="02020603050405020304" pitchFamily="18" charset="0"/>
                <a:ea typeface="+mn-ea"/>
                <a:cs typeface="Times New Roman" panose="02020603050405020304" pitchFamily="18" charset="0"/>
              </a:rPr>
              <a:t>Positive Externalities Between Firms </a:t>
            </a:r>
          </a:p>
          <a:p>
            <a:pPr marL="228600" indent="-228600" defTabSz="457200" fontAlgn="base">
              <a:spcBef>
                <a:spcPct val="0"/>
              </a:spcBef>
              <a:spcAft>
                <a:spcPts val="600"/>
              </a:spcAft>
              <a:buFont typeface="Wingdings" panose="05000000000000000000" pitchFamily="2" charset="2"/>
              <a:buChar char="§"/>
              <a:defRPr/>
            </a:pPr>
            <a:r>
              <a:rPr kumimoji="0" lang="en-US" altLang="en-US" sz="26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Positive externalities occur when the collocation of multiple firms benefits all of them. </a:t>
            </a:r>
          </a:p>
          <a:p>
            <a:pPr marL="228600" indent="-228600" defTabSz="457200" fontAlgn="base">
              <a:spcBef>
                <a:spcPct val="0"/>
              </a:spcBef>
              <a:spcAft>
                <a:spcPts val="600"/>
              </a:spcAft>
              <a:buFont typeface="Wingdings" panose="05000000000000000000" pitchFamily="2" charset="2"/>
              <a:buChar char="§"/>
              <a:defRPr/>
            </a:pPr>
            <a:r>
              <a:rPr kumimoji="0" lang="en-US" altLang="en-US" sz="26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Positive externalities lead to competitors locating close to each other. </a:t>
            </a:r>
          </a:p>
          <a:p>
            <a:pPr marL="228600" indent="-228600" defTabSz="457200" fontAlgn="base">
              <a:spcBef>
                <a:spcPct val="0"/>
              </a:spcBef>
              <a:spcAft>
                <a:spcPts val="600"/>
              </a:spcAft>
              <a:buFont typeface="Wingdings" panose="05000000000000000000" pitchFamily="2" charset="2"/>
              <a:buChar char="§"/>
              <a:defRPr/>
            </a:pPr>
            <a:r>
              <a:rPr kumimoji="0" lang="en-US" altLang="en-US" sz="26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For example</a:t>
            </a:r>
            <a:r>
              <a:rPr kumimoji="0" lang="en-US" altLang="en-US" sz="26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retail stores tend to locate close to each other because doing so increases overall demand, thus benefiting all parties. </a:t>
            </a:r>
          </a:p>
          <a:p>
            <a:pPr marL="228600" indent="-228600" defTabSz="457200" fontAlgn="base">
              <a:spcBef>
                <a:spcPct val="0"/>
              </a:spcBef>
              <a:spcAft>
                <a:spcPts val="600"/>
              </a:spcAft>
              <a:buFont typeface="Wingdings" panose="05000000000000000000" pitchFamily="2" charset="2"/>
              <a:buChar char="§"/>
              <a:defRPr/>
            </a:pPr>
            <a:r>
              <a:rPr kumimoji="0" lang="en-US" altLang="en-US" sz="26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By locating together in a mall, competing retail stores make it more convenient for customers, who need drive to only one location to find everything they are looking for. </a:t>
            </a:r>
          </a:p>
          <a:p>
            <a:pPr marL="228600" indent="-228600" defTabSz="457200" fontAlgn="base">
              <a:spcBef>
                <a:spcPct val="0"/>
              </a:spcBef>
              <a:spcAft>
                <a:spcPts val="600"/>
              </a:spcAft>
              <a:buFont typeface="Wingdings" panose="05000000000000000000" pitchFamily="2" charset="2"/>
              <a:buChar char="§"/>
              <a:defRPr/>
            </a:pPr>
            <a:r>
              <a:rPr kumimoji="0" lang="en-US" altLang="en-US" sz="26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This increases the total number of customers who visit the mall, increasing demand for all stores located there.</a:t>
            </a:r>
          </a:p>
          <a:p>
            <a:pPr marL="457200" marR="0" lvl="1" indent="0" algn="just" defTabSz="457200" rtl="0" eaLnBrk="1" fontAlgn="base" latinLnBrk="0" hangingPunct="1">
              <a:lnSpc>
                <a:spcPct val="100000"/>
              </a:lnSpc>
              <a:spcBef>
                <a:spcPct val="0"/>
              </a:spcBef>
              <a:spcAft>
                <a:spcPts val="600"/>
              </a:spcAft>
              <a:buClrTx/>
              <a:buSzTx/>
              <a:buFont typeface="Arial" panose="020B0604020202020204" pitchFamily="34" charset="0"/>
              <a:buNone/>
              <a:tabLst/>
              <a:defRPr/>
            </a:pPr>
            <a:endParaRPr kumimoji="0" lang="en-US" altLang="en-US" sz="24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479459"/>
            <a:ext cx="2616200" cy="400110"/>
          </a:xfrm>
          <a:prstGeom prst="rect">
            <a:avLst/>
          </a:prstGeom>
          <a:noFill/>
        </p:spPr>
        <p:txBody>
          <a:bodyPr wrap="square" rtlCol="0">
            <a:spAutoFit/>
          </a:bodyPr>
          <a:lstStyle/>
          <a:p>
            <a:pPr algn="ctr"/>
            <a:r>
              <a:rPr lang="en-US" sz="2000" b="1" dirty="0"/>
              <a:t>www.midocean.km</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2336800" y="240040"/>
            <a:ext cx="8707120" cy="553998"/>
          </a:xfrm>
          <a:prstGeom prst="rect">
            <a:avLst/>
          </a:prstGeom>
        </p:spPr>
        <p:txBody>
          <a:bodyPr wrap="square">
            <a:spAutoFit/>
          </a:bodyPr>
          <a:lstStyle/>
          <a:p>
            <a:pPr lvl="0" algn="ctr"/>
            <a:r>
              <a:rPr lang="en-US" sz="3000" b="1" dirty="0">
                <a:solidFill>
                  <a:srgbClr val="00B0F0"/>
                </a:solidFill>
                <a:latin typeface="Times New Roman"/>
                <a:ea typeface="Times New Roman"/>
                <a:cs typeface="Times New Roman"/>
                <a:sym typeface="Times New Roman"/>
              </a:rPr>
              <a:t>Factors Influencing Network Design Decisions</a:t>
            </a:r>
          </a:p>
        </p:txBody>
      </p:sp>
      <p:sp>
        <p:nvSpPr>
          <p:cNvPr id="4" name="Slide Number Placeholder 3"/>
          <p:cNvSpPr>
            <a:spLocks noGrp="1"/>
          </p:cNvSpPr>
          <p:nvPr>
            <p:ph type="sldNum" sz="quarter" idx="12"/>
          </p:nvPr>
        </p:nvSpPr>
        <p:spPr>
          <a:xfrm>
            <a:off x="9037320" y="6435397"/>
            <a:ext cx="2743200" cy="365125"/>
          </a:xfrm>
        </p:spPr>
        <p:txBody>
          <a:bodyPr/>
          <a:lstStyle/>
          <a:p>
            <a:fld id="{F7542ADD-394E-41F3-B704-951748884AEE}" type="slidenum">
              <a:rPr lang="en-US" smtClean="0"/>
              <a:t>18</a:t>
            </a:fld>
            <a:endParaRPr lang="en-US" dirty="0"/>
          </a:p>
        </p:txBody>
      </p:sp>
    </p:spTree>
    <p:extLst>
      <p:ext uri="{BB962C8B-B14F-4D97-AF65-F5344CB8AC3E}">
        <p14:creationId xmlns:p14="http://schemas.microsoft.com/office/powerpoint/2010/main" val="221789513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1318018"/>
            <a:ext cx="3500606"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579121" y="1543346"/>
            <a:ext cx="10774680" cy="4501654"/>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R="0" lvl="0" algn="l" defTabSz="457200" rtl="0" eaLnBrk="1" fontAlgn="base" latinLnBrk="0" hangingPunct="1">
              <a:lnSpc>
                <a:spcPct val="100000"/>
              </a:lnSpc>
              <a:spcBef>
                <a:spcPct val="0"/>
              </a:spcBef>
              <a:spcAft>
                <a:spcPts val="600"/>
              </a:spcAft>
              <a:buClrTx/>
              <a:buSzPct val="150000"/>
              <a:tabLst/>
              <a:defRPr/>
            </a:pPr>
            <a:endParaRPr kumimoji="0" lang="en-US" altLang="en-US" sz="2800" b="1" i="0" u="none" strike="noStrike" kern="1200" cap="none" spc="0" normalizeH="0" baseline="0" noProof="0" dirty="0">
              <a:ln>
                <a:noFill/>
              </a:ln>
              <a:solidFill>
                <a:srgbClr val="C00000"/>
              </a:solidFill>
              <a:effectLst/>
              <a:uLnTx/>
              <a:uFillTx/>
              <a:latin typeface="Times New Roman" panose="02020603050405020304" pitchFamily="18" charset="0"/>
              <a:ea typeface="+mn-ea"/>
              <a:cs typeface="Times New Roman" panose="02020603050405020304" pitchFamily="18" charset="0"/>
            </a:endParaRPr>
          </a:p>
          <a:p>
            <a:pPr marL="228600" indent="-228600" algn="just" defTabSz="457200" fontAlgn="base">
              <a:spcBef>
                <a:spcPct val="0"/>
              </a:spcBef>
              <a:spcAft>
                <a:spcPts val="600"/>
              </a:spcAft>
              <a:buFont typeface="Wingdings" panose="05000000000000000000" pitchFamily="2" charset="2"/>
              <a:buChar char="q"/>
              <a:defRPr/>
            </a:pPr>
            <a:r>
              <a:rPr lang="en-US" altLang="en-US" sz="2800" b="1" dirty="0">
                <a:solidFill>
                  <a:srgbClr val="00B0F0"/>
                </a:solidFill>
                <a:latin typeface="Times New Roman" panose="02020603050405020304" pitchFamily="18" charset="0"/>
                <a:cs typeface="Times New Roman" panose="02020603050405020304" pitchFamily="18" charset="0"/>
              </a:rPr>
              <a:t>Competitive factors</a:t>
            </a:r>
          </a:p>
          <a:p>
            <a:pPr lvl="1" algn="just" defTabSz="457200" fontAlgn="base">
              <a:spcBef>
                <a:spcPct val="0"/>
              </a:spcBef>
              <a:spcAft>
                <a:spcPts val="600"/>
              </a:spcAft>
              <a:defRPr/>
            </a:pPr>
            <a:endParaRPr lang="en-US" altLang="en-US" sz="2800" b="1" dirty="0">
              <a:solidFill>
                <a:srgbClr val="00B0F0"/>
              </a:solidFill>
              <a:latin typeface="Times New Roman" panose="02020603050405020304" pitchFamily="18" charset="0"/>
              <a:cs typeface="Times New Roman" panose="02020603050405020304" pitchFamily="18" charset="0"/>
            </a:endParaRPr>
          </a:p>
          <a:p>
            <a:pPr marL="457200" indent="-457200" algn="just" defTabSz="457200" fontAlgn="base">
              <a:spcBef>
                <a:spcPct val="0"/>
              </a:spcBef>
              <a:spcAft>
                <a:spcPts val="600"/>
              </a:spcAft>
              <a:buFont typeface="Wingdings" panose="05000000000000000000" pitchFamily="2" charset="2"/>
              <a:buChar char="Ø"/>
              <a:defRPr/>
            </a:pPr>
            <a:r>
              <a:rPr kumimoji="0" lang="en-US" altLang="en-US" sz="2800" b="1" i="0" u="none" strike="noStrike" kern="1200" cap="none" spc="0" normalizeH="0" baseline="0" noProof="0" dirty="0">
                <a:ln>
                  <a:noFill/>
                </a:ln>
                <a:solidFill>
                  <a:srgbClr val="C00000"/>
                </a:solidFill>
                <a:effectLst/>
                <a:uLnTx/>
                <a:uFillTx/>
                <a:latin typeface="Times New Roman" panose="02020603050405020304" pitchFamily="18" charset="0"/>
                <a:ea typeface="+mn-ea"/>
                <a:cs typeface="Times New Roman" panose="02020603050405020304" pitchFamily="18" charset="0"/>
              </a:rPr>
              <a:t>Locating to Split the Market </a:t>
            </a:r>
          </a:p>
          <a:p>
            <a:pPr marL="457200" marR="0" lvl="1" indent="0" algn="just" defTabSz="457200" rtl="0" eaLnBrk="1" fontAlgn="base" latinLnBrk="0" hangingPunct="1">
              <a:lnSpc>
                <a:spcPct val="100000"/>
              </a:lnSpc>
              <a:spcBef>
                <a:spcPct val="0"/>
              </a:spcBef>
              <a:spcAft>
                <a:spcPts val="600"/>
              </a:spcAft>
              <a:buClrTx/>
              <a:buSzTx/>
              <a:buFont typeface="Arial" panose="020B0604020202020204" pitchFamily="34" charset="0"/>
              <a:buNone/>
              <a:tabLst/>
              <a:defRPr/>
            </a:pPr>
            <a:endParaRPr kumimoji="0" lang="en-US" altLang="en-US" sz="2800" b="1" i="0" u="none" strike="noStrike" kern="1200" cap="none" spc="0" normalizeH="0" baseline="0" noProof="0" dirty="0">
              <a:ln>
                <a:noFill/>
              </a:ln>
              <a:solidFill>
                <a:srgbClr val="00B0F0"/>
              </a:solidFill>
              <a:effectLst/>
              <a:uLnTx/>
              <a:uFillTx/>
              <a:latin typeface="Times New Roman" panose="02020603050405020304" pitchFamily="18" charset="0"/>
              <a:ea typeface="+mn-ea"/>
              <a:cs typeface="Times New Roman" panose="02020603050405020304" pitchFamily="18" charset="0"/>
            </a:endParaRPr>
          </a:p>
          <a:p>
            <a:pPr algn="just" defTabSz="457200" fontAlgn="base">
              <a:spcBef>
                <a:spcPct val="0"/>
              </a:spcBef>
              <a:spcAft>
                <a:spcPts val="600"/>
              </a:spcAft>
              <a:defRPr/>
            </a:pPr>
            <a:r>
              <a:rPr kumimoji="0" lang="en-US" altLang="en-US" sz="28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When there are no positive externalities, firms locate to be able to capture the largest possible share of the market. </a:t>
            </a:r>
          </a:p>
          <a:p>
            <a:pPr marL="457200" marR="0" lvl="1" indent="0" algn="just" defTabSz="457200" rtl="0" eaLnBrk="1" fontAlgn="base" latinLnBrk="0" hangingPunct="1">
              <a:lnSpc>
                <a:spcPct val="100000"/>
              </a:lnSpc>
              <a:spcBef>
                <a:spcPct val="0"/>
              </a:spcBef>
              <a:spcAft>
                <a:spcPts val="600"/>
              </a:spcAft>
              <a:buClrTx/>
              <a:buSzTx/>
              <a:buFont typeface="Arial" panose="020B0604020202020204" pitchFamily="34" charset="0"/>
              <a:buNone/>
              <a:tabLst/>
              <a:defRPr/>
            </a:pPr>
            <a:endParaRPr kumimoji="0" lang="en-US" altLang="en-US" sz="28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a:p>
            <a:pPr marL="457200" marR="0" lvl="1" indent="0" algn="l" defTabSz="457200" rtl="0" eaLnBrk="1" fontAlgn="base" latinLnBrk="0" hangingPunct="1">
              <a:lnSpc>
                <a:spcPct val="100000"/>
              </a:lnSpc>
              <a:spcBef>
                <a:spcPct val="0"/>
              </a:spcBef>
              <a:spcAft>
                <a:spcPts val="600"/>
              </a:spcAft>
              <a:buClrTx/>
              <a:buSzTx/>
              <a:buFont typeface="Arial" panose="020B0604020202020204" pitchFamily="34" charset="0"/>
              <a:buNone/>
              <a:tabLst/>
              <a:defRPr/>
            </a:pPr>
            <a:endParaRPr kumimoji="0" lang="en-US" altLang="en-US" sz="28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1333001" y="80326"/>
            <a:ext cx="9084194" cy="1015663"/>
          </a:xfrm>
          <a:prstGeom prst="rect">
            <a:avLst/>
          </a:prstGeom>
        </p:spPr>
        <p:txBody>
          <a:bodyPr wrap="square">
            <a:spAutoFit/>
          </a:bodyPr>
          <a:lstStyle/>
          <a:p>
            <a:pPr lvl="0" algn="ctr"/>
            <a:r>
              <a:rPr lang="en-US" sz="3000" b="1" dirty="0">
                <a:solidFill>
                  <a:srgbClr val="00B0F0"/>
                </a:solidFill>
                <a:latin typeface="Times New Roman"/>
                <a:ea typeface="Times New Roman"/>
                <a:cs typeface="Times New Roman"/>
                <a:sym typeface="Times New Roman"/>
              </a:rPr>
              <a:t>Factors Influencing</a:t>
            </a:r>
            <a:br>
              <a:rPr lang="en-US" sz="3000" b="1" dirty="0">
                <a:solidFill>
                  <a:srgbClr val="00B0F0"/>
                </a:solidFill>
                <a:latin typeface="Times New Roman"/>
                <a:ea typeface="Times New Roman"/>
                <a:cs typeface="Times New Roman"/>
                <a:sym typeface="Times New Roman"/>
              </a:rPr>
            </a:br>
            <a:r>
              <a:rPr lang="en-US" sz="3000" b="1" dirty="0">
                <a:solidFill>
                  <a:srgbClr val="00B0F0"/>
                </a:solidFill>
                <a:latin typeface="Times New Roman"/>
                <a:ea typeface="Times New Roman"/>
                <a:cs typeface="Times New Roman"/>
                <a:sym typeface="Times New Roman"/>
              </a:rPr>
              <a:t>Network Design Decisions</a:t>
            </a:r>
          </a:p>
        </p:txBody>
      </p:sp>
      <p:sp>
        <p:nvSpPr>
          <p:cNvPr id="4" name="Slide Number Placeholder 3"/>
          <p:cNvSpPr>
            <a:spLocks noGrp="1"/>
          </p:cNvSpPr>
          <p:nvPr>
            <p:ph type="sldNum" sz="quarter" idx="12"/>
          </p:nvPr>
        </p:nvSpPr>
        <p:spPr/>
        <p:txBody>
          <a:bodyPr/>
          <a:lstStyle/>
          <a:p>
            <a:fld id="{F7542ADD-394E-41F3-B704-951748884AEE}" type="slidenum">
              <a:rPr lang="en-US" smtClean="0"/>
              <a:t>19</a:t>
            </a:fld>
            <a:endParaRPr lang="en-US"/>
          </a:p>
        </p:txBody>
      </p:sp>
    </p:spTree>
    <p:extLst>
      <p:ext uri="{BB962C8B-B14F-4D97-AF65-F5344CB8AC3E}">
        <p14:creationId xmlns:p14="http://schemas.microsoft.com/office/powerpoint/2010/main" val="285375820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1155869"/>
            <a:ext cx="3541246" cy="5200481"/>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419746" y="1511487"/>
            <a:ext cx="11352505" cy="4813004"/>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57200" indent="-457200" algn="just" defTabSz="457200" fontAlgn="base">
              <a:spcBef>
                <a:spcPct val="0"/>
              </a:spcBef>
              <a:spcAft>
                <a:spcPts val="600"/>
              </a:spcAft>
              <a:buFont typeface="Wingdings" panose="05000000000000000000" pitchFamily="2" charset="2"/>
              <a:buChar char="Ø"/>
              <a:defRPr/>
            </a:pPr>
            <a:r>
              <a:rPr kumimoji="0" lang="en-US" altLang="en-US" sz="2800" b="1" i="0" u="none" strike="noStrike" kern="1200" cap="none" spc="0" normalizeH="0" baseline="0" noProof="0" dirty="0">
                <a:ln>
                  <a:noFill/>
                </a:ln>
                <a:solidFill>
                  <a:srgbClr val="C00000"/>
                </a:solidFill>
                <a:effectLst/>
                <a:uLnTx/>
                <a:uFillTx/>
                <a:latin typeface="Times New Roman" panose="02020603050405020304" pitchFamily="18" charset="0"/>
                <a:ea typeface="+mn-ea"/>
                <a:cs typeface="Times New Roman" panose="02020603050405020304" pitchFamily="18" charset="0"/>
              </a:rPr>
              <a:t>Customer Response Time and Local Presence</a:t>
            </a:r>
          </a:p>
          <a:p>
            <a:pPr algn="just" defTabSz="457200" fontAlgn="base">
              <a:spcBef>
                <a:spcPct val="0"/>
              </a:spcBef>
              <a:spcAft>
                <a:spcPts val="600"/>
              </a:spcAft>
              <a:defRPr/>
            </a:pPr>
            <a:endParaRPr kumimoji="0" lang="en-US" altLang="en-US" sz="2800" b="1" i="0" u="none" strike="noStrike" kern="1200" cap="none" spc="0" normalizeH="0" baseline="0" noProof="0" dirty="0">
              <a:ln>
                <a:noFill/>
              </a:ln>
              <a:solidFill>
                <a:srgbClr val="C00000"/>
              </a:solidFill>
              <a:effectLst/>
              <a:uLnTx/>
              <a:uFillTx/>
              <a:latin typeface="Times New Roman" panose="02020603050405020304" pitchFamily="18" charset="0"/>
              <a:ea typeface="+mn-ea"/>
              <a:cs typeface="Times New Roman" panose="02020603050405020304" pitchFamily="18" charset="0"/>
            </a:endParaRPr>
          </a:p>
          <a:p>
            <a:pPr marL="228600" indent="-228600" algn="just" defTabSz="457200" fontAlgn="base">
              <a:spcBef>
                <a:spcPct val="0"/>
              </a:spcBef>
              <a:spcAft>
                <a:spcPts val="600"/>
              </a:spcAft>
              <a:buFont typeface="Wingdings" panose="05000000000000000000" pitchFamily="2" charset="2"/>
              <a:buChar char="§"/>
              <a:defRPr/>
            </a:pPr>
            <a:r>
              <a:rPr kumimoji="0" lang="en-US" altLang="en-US" sz="26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Firms that target customers who value a short response time must locate close to them. </a:t>
            </a:r>
          </a:p>
          <a:p>
            <a:pPr marL="228600" indent="-228600" algn="just" defTabSz="457200" fontAlgn="base">
              <a:spcBef>
                <a:spcPct val="0"/>
              </a:spcBef>
              <a:spcAft>
                <a:spcPts val="600"/>
              </a:spcAft>
              <a:buFont typeface="Wingdings" panose="05000000000000000000" pitchFamily="2" charset="2"/>
              <a:buChar char="§"/>
              <a:defRPr/>
            </a:pPr>
            <a:r>
              <a:rPr kumimoji="0" lang="en-US" altLang="en-US" sz="26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Customers are unlikely to come to a convenience store if they have to travel a long distance to get there. </a:t>
            </a:r>
          </a:p>
          <a:p>
            <a:pPr marL="228600" indent="-228600" algn="just" defTabSz="457200" fontAlgn="base">
              <a:spcBef>
                <a:spcPct val="0"/>
              </a:spcBef>
              <a:spcAft>
                <a:spcPts val="600"/>
              </a:spcAft>
              <a:buFont typeface="Wingdings" panose="05000000000000000000" pitchFamily="2" charset="2"/>
              <a:buChar char="§"/>
              <a:defRPr/>
            </a:pPr>
            <a:r>
              <a:rPr kumimoji="0" lang="en-US" altLang="en-US" sz="26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It is thus best for a convenience store chain to have many stores distributed in an area, so most people have a convenience store close to them. </a:t>
            </a:r>
          </a:p>
          <a:p>
            <a:pPr marL="228600" indent="-228600" algn="just" defTabSz="457200" fontAlgn="base">
              <a:spcBef>
                <a:spcPct val="0"/>
              </a:spcBef>
              <a:spcAft>
                <a:spcPts val="600"/>
              </a:spcAft>
              <a:buFont typeface="Wingdings" panose="05000000000000000000" pitchFamily="2" charset="2"/>
              <a:buChar char="§"/>
              <a:defRPr/>
            </a:pPr>
            <a:r>
              <a:rPr kumimoji="0" lang="en-US" altLang="en-US" sz="26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In contrast, customers shop for larger quantity of goods at supermarkets and are willing to travel longer distances to get to one.</a:t>
            </a: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3866864" y="201762"/>
            <a:ext cx="4458272" cy="1015663"/>
          </a:xfrm>
          <a:prstGeom prst="rect">
            <a:avLst/>
          </a:prstGeom>
        </p:spPr>
        <p:txBody>
          <a:bodyPr wrap="none">
            <a:spAutoFit/>
          </a:bodyPr>
          <a:lstStyle/>
          <a:p>
            <a:pPr lvl="0" algn="ctr"/>
            <a:r>
              <a:rPr lang="en-US" sz="3000" b="1" dirty="0">
                <a:solidFill>
                  <a:srgbClr val="00B0F0"/>
                </a:solidFill>
                <a:latin typeface="Times New Roman"/>
                <a:ea typeface="Times New Roman"/>
                <a:cs typeface="Times New Roman"/>
                <a:sym typeface="Times New Roman"/>
              </a:rPr>
              <a:t>Factors Influencing</a:t>
            </a:r>
            <a:br>
              <a:rPr lang="en-US" sz="3000" b="1" dirty="0">
                <a:solidFill>
                  <a:srgbClr val="00B0F0"/>
                </a:solidFill>
                <a:latin typeface="Times New Roman"/>
                <a:ea typeface="Times New Roman"/>
                <a:cs typeface="Times New Roman"/>
                <a:sym typeface="Times New Roman"/>
              </a:rPr>
            </a:br>
            <a:r>
              <a:rPr lang="en-US" sz="3000" b="1" dirty="0">
                <a:solidFill>
                  <a:srgbClr val="00B0F0"/>
                </a:solidFill>
                <a:latin typeface="Times New Roman"/>
                <a:ea typeface="Times New Roman"/>
                <a:cs typeface="Times New Roman"/>
                <a:sym typeface="Times New Roman"/>
              </a:rPr>
              <a:t>Network Design Decisions</a:t>
            </a:r>
          </a:p>
        </p:txBody>
      </p:sp>
      <p:sp>
        <p:nvSpPr>
          <p:cNvPr id="4" name="Slide Number Placeholder 3"/>
          <p:cNvSpPr>
            <a:spLocks noGrp="1"/>
          </p:cNvSpPr>
          <p:nvPr>
            <p:ph type="sldNum" sz="quarter" idx="12"/>
          </p:nvPr>
        </p:nvSpPr>
        <p:spPr/>
        <p:txBody>
          <a:bodyPr/>
          <a:lstStyle/>
          <a:p>
            <a:fld id="{F7542ADD-394E-41F3-B704-951748884AEE}" type="slidenum">
              <a:rPr lang="en-US" smtClean="0"/>
              <a:t>20</a:t>
            </a:fld>
            <a:endParaRPr lang="en-US"/>
          </a:p>
        </p:txBody>
      </p:sp>
    </p:spTree>
    <p:extLst>
      <p:ext uri="{BB962C8B-B14F-4D97-AF65-F5344CB8AC3E}">
        <p14:creationId xmlns:p14="http://schemas.microsoft.com/office/powerpoint/2010/main" val="233670992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1295760"/>
            <a:ext cx="3470126"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487680" y="1543346"/>
            <a:ext cx="11094720" cy="4501654"/>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57200" indent="-457200" algn="just" defTabSz="457200" fontAlgn="base">
              <a:spcBef>
                <a:spcPct val="0"/>
              </a:spcBef>
              <a:spcAft>
                <a:spcPts val="600"/>
              </a:spcAft>
              <a:buFont typeface="Wingdings" panose="05000000000000000000" pitchFamily="2" charset="2"/>
              <a:buChar char="q"/>
              <a:defRPr/>
            </a:pPr>
            <a:r>
              <a:rPr kumimoji="0" lang="en-US" altLang="en-US" sz="2800" b="1" i="0" u="none" strike="noStrike" kern="1200" cap="none" spc="0" normalizeH="0" baseline="0" noProof="0" dirty="0">
                <a:ln>
                  <a:noFill/>
                </a:ln>
                <a:solidFill>
                  <a:srgbClr val="C00000"/>
                </a:solidFill>
                <a:effectLst/>
                <a:uLnTx/>
                <a:uFillTx/>
                <a:latin typeface="Times New Roman" panose="02020603050405020304" pitchFamily="18" charset="0"/>
                <a:ea typeface="+mn-ea"/>
                <a:cs typeface="Times New Roman" panose="02020603050405020304" pitchFamily="18" charset="0"/>
              </a:rPr>
              <a:t>Logistics and Facility Costs</a:t>
            </a:r>
          </a:p>
          <a:p>
            <a:pPr algn="just" defTabSz="457200" fontAlgn="base">
              <a:spcBef>
                <a:spcPct val="0"/>
              </a:spcBef>
              <a:spcAft>
                <a:spcPts val="600"/>
              </a:spcAft>
              <a:defRPr/>
            </a:pPr>
            <a:endParaRPr kumimoji="0" lang="en-US" altLang="en-US" sz="2800" b="1" i="0" u="none" strike="noStrike" kern="1200" cap="none" spc="0" normalizeH="0" baseline="0" noProof="0" dirty="0">
              <a:ln>
                <a:noFill/>
              </a:ln>
              <a:solidFill>
                <a:srgbClr val="C00000"/>
              </a:solidFill>
              <a:effectLst/>
              <a:uLnTx/>
              <a:uFillTx/>
              <a:latin typeface="Times New Roman" panose="02020603050405020304" pitchFamily="18" charset="0"/>
              <a:ea typeface="+mn-ea"/>
              <a:cs typeface="Times New Roman" panose="02020603050405020304" pitchFamily="18" charset="0"/>
            </a:endParaRPr>
          </a:p>
          <a:p>
            <a:pPr marL="228600" indent="-228600" algn="just" defTabSz="457200" fontAlgn="base">
              <a:spcBef>
                <a:spcPct val="0"/>
              </a:spcBef>
              <a:spcAft>
                <a:spcPts val="600"/>
              </a:spcAft>
              <a:buFont typeface="Wingdings" panose="05000000000000000000" pitchFamily="2" charset="2"/>
              <a:buChar char="§"/>
              <a:defRPr/>
            </a:pPr>
            <a:r>
              <a:rPr kumimoji="0" lang="en-US" altLang="en-US" sz="28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Logistics and facility costs incurred within a supply chain change as the number of facilities, their location, and capacity allocation change. </a:t>
            </a:r>
          </a:p>
          <a:p>
            <a:pPr marL="228600" indent="-228600" algn="just" defTabSz="457200" fontAlgn="base">
              <a:spcBef>
                <a:spcPct val="0"/>
              </a:spcBef>
              <a:spcAft>
                <a:spcPts val="600"/>
              </a:spcAft>
              <a:buFont typeface="Wingdings" panose="05000000000000000000" pitchFamily="2" charset="2"/>
              <a:buChar char="§"/>
              <a:defRPr/>
            </a:pPr>
            <a:r>
              <a:rPr kumimoji="0" lang="en-US" altLang="en-US" sz="28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Companies must consider inventory, transportation, and facility costs when designing their supply chain networks.</a:t>
            </a:r>
          </a:p>
          <a:p>
            <a:pPr marL="228600" indent="-228600" algn="just" defTabSz="457200" fontAlgn="base">
              <a:spcBef>
                <a:spcPct val="0"/>
              </a:spcBef>
              <a:spcAft>
                <a:spcPts val="600"/>
              </a:spcAft>
              <a:buFont typeface="Wingdings" panose="05000000000000000000" pitchFamily="2" charset="2"/>
              <a:buChar char="§"/>
              <a:defRPr/>
            </a:pPr>
            <a:r>
              <a:rPr kumimoji="0" lang="en-US" altLang="en-US" sz="28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Inventory and facility costs increase as the number of facilities in a supply chain increases. </a:t>
            </a: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2485572" y="165259"/>
            <a:ext cx="7157902" cy="1015663"/>
          </a:xfrm>
          <a:prstGeom prst="rect">
            <a:avLst/>
          </a:prstGeom>
        </p:spPr>
        <p:txBody>
          <a:bodyPr wrap="square">
            <a:spAutoFit/>
          </a:bodyPr>
          <a:lstStyle/>
          <a:p>
            <a:pPr lvl="0" algn="ctr"/>
            <a:r>
              <a:rPr lang="en-US" sz="3000" b="1" dirty="0">
                <a:solidFill>
                  <a:srgbClr val="00B0F0"/>
                </a:solidFill>
                <a:latin typeface="Times New Roman"/>
                <a:ea typeface="Times New Roman"/>
                <a:cs typeface="Times New Roman"/>
                <a:sym typeface="Times New Roman"/>
              </a:rPr>
              <a:t>Factors Influencing</a:t>
            </a:r>
            <a:br>
              <a:rPr lang="en-US" sz="3000" b="1" dirty="0">
                <a:solidFill>
                  <a:srgbClr val="00B0F0"/>
                </a:solidFill>
                <a:latin typeface="Times New Roman"/>
                <a:ea typeface="Times New Roman"/>
                <a:cs typeface="Times New Roman"/>
                <a:sym typeface="Times New Roman"/>
              </a:rPr>
            </a:br>
            <a:r>
              <a:rPr lang="en-US" sz="3000" b="1" dirty="0">
                <a:solidFill>
                  <a:srgbClr val="00B0F0"/>
                </a:solidFill>
                <a:latin typeface="Times New Roman"/>
                <a:ea typeface="Times New Roman"/>
                <a:cs typeface="Times New Roman"/>
                <a:sym typeface="Times New Roman"/>
              </a:rPr>
              <a:t>Network Design Decisions</a:t>
            </a:r>
          </a:p>
        </p:txBody>
      </p:sp>
      <p:sp>
        <p:nvSpPr>
          <p:cNvPr id="4" name="Slide Number Placeholder 3"/>
          <p:cNvSpPr>
            <a:spLocks noGrp="1"/>
          </p:cNvSpPr>
          <p:nvPr>
            <p:ph type="sldNum" sz="quarter" idx="12"/>
          </p:nvPr>
        </p:nvSpPr>
        <p:spPr/>
        <p:txBody>
          <a:bodyPr/>
          <a:lstStyle/>
          <a:p>
            <a:fld id="{F7542ADD-394E-41F3-B704-951748884AEE}" type="slidenum">
              <a:rPr lang="en-US" smtClean="0"/>
              <a:t>21</a:t>
            </a:fld>
            <a:endParaRPr lang="en-US"/>
          </a:p>
        </p:txBody>
      </p:sp>
    </p:spTree>
    <p:extLst>
      <p:ext uri="{BB962C8B-B14F-4D97-AF65-F5344CB8AC3E}">
        <p14:creationId xmlns:p14="http://schemas.microsoft.com/office/powerpoint/2010/main" val="288605469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1318018"/>
            <a:ext cx="3907006"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406400" y="1583808"/>
            <a:ext cx="11474425" cy="45325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57200" indent="-457200" algn="just" defTabSz="457200" fontAlgn="base">
              <a:spcBef>
                <a:spcPct val="0"/>
              </a:spcBef>
              <a:spcAft>
                <a:spcPts val="600"/>
              </a:spcAft>
              <a:buFont typeface="Wingdings" panose="05000000000000000000" pitchFamily="2" charset="2"/>
              <a:buChar char="q"/>
              <a:defRPr/>
            </a:pPr>
            <a:r>
              <a:rPr kumimoji="0" lang="en-US" altLang="en-US" sz="2800" b="1" i="0" u="none" strike="noStrike" kern="1200" cap="none" spc="0" normalizeH="0" baseline="0" noProof="0" dirty="0">
                <a:ln>
                  <a:noFill/>
                </a:ln>
                <a:solidFill>
                  <a:srgbClr val="C00000"/>
                </a:solidFill>
                <a:effectLst/>
                <a:uLnTx/>
                <a:uFillTx/>
                <a:latin typeface="Times New Roman" panose="02020603050405020304" pitchFamily="18" charset="0"/>
                <a:ea typeface="+mn-ea"/>
                <a:cs typeface="Times New Roman" panose="02020603050405020304" pitchFamily="18" charset="0"/>
              </a:rPr>
              <a:t>Logistics and Facility Costs</a:t>
            </a:r>
          </a:p>
          <a:p>
            <a:pPr algn="just" defTabSz="457200" fontAlgn="base">
              <a:spcBef>
                <a:spcPct val="0"/>
              </a:spcBef>
              <a:spcAft>
                <a:spcPts val="600"/>
              </a:spcAft>
              <a:defRPr/>
            </a:pPr>
            <a:endParaRPr kumimoji="0" lang="en-US" altLang="en-US" sz="28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a:p>
            <a:pPr marL="228600" indent="-228600" defTabSz="457200" fontAlgn="base">
              <a:spcBef>
                <a:spcPct val="0"/>
              </a:spcBef>
              <a:spcAft>
                <a:spcPts val="600"/>
              </a:spcAft>
              <a:buFont typeface="Wingdings" panose="05000000000000000000" pitchFamily="2" charset="2"/>
              <a:buChar char="§"/>
              <a:defRPr/>
            </a:pPr>
            <a:r>
              <a:rPr kumimoji="0" lang="en-US" altLang="en-US" sz="28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Transportation costs decrease as the number of facilities increases.</a:t>
            </a:r>
          </a:p>
          <a:p>
            <a:pPr marL="228600" indent="-228600" algn="just" defTabSz="457200" fontAlgn="base">
              <a:spcBef>
                <a:spcPct val="0"/>
              </a:spcBef>
              <a:spcAft>
                <a:spcPts val="600"/>
              </a:spcAft>
              <a:buFont typeface="Wingdings" panose="05000000000000000000" pitchFamily="2" charset="2"/>
              <a:buChar char="§"/>
              <a:defRPr/>
            </a:pPr>
            <a:r>
              <a:rPr kumimoji="0" lang="en-US" altLang="en-US" sz="28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If the number of facilities increases to the point at which</a:t>
            </a:r>
          </a:p>
          <a:p>
            <a:pPr algn="just" defTabSz="457200" fontAlgn="base">
              <a:spcBef>
                <a:spcPct val="0"/>
              </a:spcBef>
              <a:spcAft>
                <a:spcPts val="600"/>
              </a:spcAft>
              <a:defRPr/>
            </a:pPr>
            <a:r>
              <a:rPr kumimoji="0" lang="en-US" altLang="en-US" sz="28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inbound economies of scale are lost, then transportation costs increase. </a:t>
            </a:r>
          </a:p>
          <a:p>
            <a:pPr marL="228600" indent="-228600" algn="just" defTabSz="457200" fontAlgn="base">
              <a:spcBef>
                <a:spcPct val="0"/>
              </a:spcBef>
              <a:spcAft>
                <a:spcPts val="600"/>
              </a:spcAft>
              <a:buFont typeface="Wingdings" panose="05000000000000000000" pitchFamily="2" charset="2"/>
              <a:buChar char="§"/>
              <a:defRPr/>
            </a:pPr>
            <a:r>
              <a:rPr kumimoji="0" lang="en-US" altLang="en-US" sz="2800" b="1" i="0" u="none" strike="noStrike" kern="1200" cap="none" spc="0" normalizeH="0" baseline="0" noProof="0" dirty="0">
                <a:ln>
                  <a:noFill/>
                </a:ln>
                <a:solidFill>
                  <a:srgbClr val="C00000"/>
                </a:solidFill>
                <a:effectLst/>
                <a:uLnTx/>
                <a:uFillTx/>
                <a:latin typeface="Times New Roman" panose="02020603050405020304" pitchFamily="18" charset="0"/>
                <a:ea typeface="+mn-ea"/>
                <a:cs typeface="Times New Roman" panose="02020603050405020304" pitchFamily="18" charset="0"/>
              </a:rPr>
              <a:t>For example</a:t>
            </a:r>
            <a:r>
              <a:rPr kumimoji="0" lang="en-US" altLang="en-US" sz="28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with few facilities, Amazon has lower inventory and facility costs than Barnes &amp; Noble, which has hundreds of stores. Barnes &amp; Noble, however, has lower transportation costs.</a:t>
            </a: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338857"/>
            <a:ext cx="2616200" cy="400110"/>
          </a:xfrm>
          <a:prstGeom prst="rect">
            <a:avLst/>
          </a:prstGeom>
          <a:noFill/>
        </p:spPr>
        <p:txBody>
          <a:bodyPr wrap="square" rtlCol="0">
            <a:spAutoFit/>
          </a:bodyPr>
          <a:lstStyle/>
          <a:p>
            <a:pPr algn="ctr"/>
            <a:r>
              <a:rPr lang="en-US" sz="2000" b="1" dirty="0"/>
              <a:t>www.midocean.km</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2421345" y="136525"/>
            <a:ext cx="7349308" cy="1015663"/>
          </a:xfrm>
          <a:prstGeom prst="rect">
            <a:avLst/>
          </a:prstGeom>
        </p:spPr>
        <p:txBody>
          <a:bodyPr wrap="square">
            <a:spAutoFit/>
          </a:bodyPr>
          <a:lstStyle/>
          <a:p>
            <a:pPr lvl="0" algn="ctr"/>
            <a:r>
              <a:rPr lang="en-US" sz="3000" b="1" dirty="0">
                <a:solidFill>
                  <a:srgbClr val="00B0F0"/>
                </a:solidFill>
                <a:latin typeface="Times New Roman"/>
                <a:ea typeface="Times New Roman"/>
                <a:cs typeface="Times New Roman"/>
                <a:sym typeface="Times New Roman"/>
              </a:rPr>
              <a:t>Factors Influencing</a:t>
            </a:r>
            <a:br>
              <a:rPr lang="en-US" sz="3000" b="1" dirty="0">
                <a:solidFill>
                  <a:srgbClr val="00B0F0"/>
                </a:solidFill>
                <a:latin typeface="Times New Roman"/>
                <a:ea typeface="Times New Roman"/>
                <a:cs typeface="Times New Roman"/>
                <a:sym typeface="Times New Roman"/>
              </a:rPr>
            </a:br>
            <a:r>
              <a:rPr lang="en-US" sz="3000" b="1" dirty="0">
                <a:solidFill>
                  <a:srgbClr val="00B0F0"/>
                </a:solidFill>
                <a:latin typeface="Times New Roman"/>
                <a:ea typeface="Times New Roman"/>
                <a:cs typeface="Times New Roman"/>
                <a:sym typeface="Times New Roman"/>
              </a:rPr>
              <a:t>Network Design Decisions</a:t>
            </a:r>
          </a:p>
        </p:txBody>
      </p:sp>
      <p:sp>
        <p:nvSpPr>
          <p:cNvPr id="4" name="Slide Number Placeholder 3"/>
          <p:cNvSpPr>
            <a:spLocks noGrp="1"/>
          </p:cNvSpPr>
          <p:nvPr>
            <p:ph type="sldNum" sz="quarter" idx="12"/>
          </p:nvPr>
        </p:nvSpPr>
        <p:spPr/>
        <p:txBody>
          <a:bodyPr/>
          <a:lstStyle/>
          <a:p>
            <a:fld id="{F7542ADD-394E-41F3-B704-951748884AEE}" type="slidenum">
              <a:rPr lang="en-US" smtClean="0"/>
              <a:t>22</a:t>
            </a:fld>
            <a:endParaRPr lang="en-US"/>
          </a:p>
        </p:txBody>
      </p:sp>
    </p:spTree>
    <p:extLst>
      <p:ext uri="{BB962C8B-B14F-4D97-AF65-F5344CB8AC3E}">
        <p14:creationId xmlns:p14="http://schemas.microsoft.com/office/powerpoint/2010/main" val="158255391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29E1D3-087A-39E1-379F-428E9CD3F598}"/>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10190410-DFBB-D82E-CF39-1418625D72DA}"/>
              </a:ext>
            </a:extLst>
          </p:cNvPr>
          <p:cNvSpPr>
            <a:spLocks noGrp="1"/>
          </p:cNvSpPr>
          <p:nvPr>
            <p:ph idx="1"/>
          </p:nvPr>
        </p:nvSpPr>
        <p:spPr/>
        <p:txBody>
          <a:bodyPr/>
          <a:lstStyle/>
          <a:p>
            <a:endParaRPr lang="en-US"/>
          </a:p>
        </p:txBody>
      </p:sp>
      <p:sp>
        <p:nvSpPr>
          <p:cNvPr id="4" name="Slide Number Placeholder 3">
            <a:extLst>
              <a:ext uri="{FF2B5EF4-FFF2-40B4-BE49-F238E27FC236}">
                <a16:creationId xmlns:a16="http://schemas.microsoft.com/office/drawing/2014/main" id="{A76B6E1D-189D-BDF5-FBE2-5B279257AE85}"/>
              </a:ext>
            </a:extLst>
          </p:cNvPr>
          <p:cNvSpPr>
            <a:spLocks noGrp="1"/>
          </p:cNvSpPr>
          <p:nvPr>
            <p:ph type="sldNum" sz="quarter" idx="12"/>
          </p:nvPr>
        </p:nvSpPr>
        <p:spPr/>
        <p:txBody>
          <a:bodyPr/>
          <a:lstStyle/>
          <a:p>
            <a:fld id="{F7542ADD-394E-41F3-B704-951748884AEE}" type="slidenum">
              <a:rPr lang="en-US" smtClean="0"/>
              <a:t>23</a:t>
            </a:fld>
            <a:endParaRPr lang="en-US"/>
          </a:p>
        </p:txBody>
      </p:sp>
      <p:pic>
        <p:nvPicPr>
          <p:cNvPr id="5" name="Picture 4">
            <a:extLst>
              <a:ext uri="{FF2B5EF4-FFF2-40B4-BE49-F238E27FC236}">
                <a16:creationId xmlns:a16="http://schemas.microsoft.com/office/drawing/2014/main" id="{CB356458-DDEC-555C-CF9B-19D7BA28DE28}"/>
              </a:ext>
            </a:extLst>
          </p:cNvPr>
          <p:cNvPicPr>
            <a:picLocks noChangeAspect="1"/>
          </p:cNvPicPr>
          <p:nvPr/>
        </p:nvPicPr>
        <p:blipFill>
          <a:blip r:embed="rId2"/>
          <a:stretch>
            <a:fillRect/>
          </a:stretch>
        </p:blipFill>
        <p:spPr>
          <a:xfrm>
            <a:off x="0" y="1"/>
            <a:ext cx="12192000" cy="6857999"/>
          </a:xfrm>
          <a:prstGeom prst="rect">
            <a:avLst/>
          </a:prstGeom>
        </p:spPr>
      </p:pic>
    </p:spTree>
    <p:extLst>
      <p:ext uri="{BB962C8B-B14F-4D97-AF65-F5344CB8AC3E}">
        <p14:creationId xmlns:p14="http://schemas.microsoft.com/office/powerpoint/2010/main" val="276999252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1318018"/>
            <a:ext cx="3520926"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609600" y="1543345"/>
            <a:ext cx="11003280" cy="474928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57200" marR="0" lvl="0" indent="-457200" algn="l" defTabSz="457200" rtl="0" eaLnBrk="1" fontAlgn="base" latinLnBrk="0" hangingPunct="1">
              <a:lnSpc>
                <a:spcPct val="100000"/>
              </a:lnSpc>
              <a:spcBef>
                <a:spcPct val="0"/>
              </a:spcBef>
              <a:spcAft>
                <a:spcPts val="600"/>
              </a:spcAft>
              <a:buClrTx/>
              <a:buSzPct val="150000"/>
              <a:buFont typeface="Wingdings" panose="05000000000000000000" pitchFamily="2" charset="2"/>
              <a:buChar char="Ø"/>
              <a:tabLst/>
              <a:defRPr/>
            </a:pPr>
            <a:r>
              <a:rPr kumimoji="0" lang="en-US" altLang="en-US" sz="2800" b="1" i="0" u="none" strike="noStrike" kern="1200" cap="none" spc="0" normalizeH="0" baseline="0" noProof="0" dirty="0">
                <a:ln>
                  <a:noFill/>
                </a:ln>
                <a:solidFill>
                  <a:srgbClr val="C00000"/>
                </a:solidFill>
                <a:effectLst/>
                <a:uLnTx/>
                <a:uFillTx/>
                <a:latin typeface="Times New Roman" panose="02020603050405020304" pitchFamily="18" charset="0"/>
                <a:ea typeface="+mn-ea"/>
                <a:cs typeface="Times New Roman" panose="02020603050405020304" pitchFamily="18" charset="0"/>
              </a:rPr>
              <a:t>Phase I</a:t>
            </a:r>
            <a:r>
              <a:rPr kumimoji="0" lang="en-US" altLang="en-US" sz="2800" b="1" i="0" u="none" strike="noStrike" kern="1200" cap="none" spc="0" normalizeH="0" baseline="0" noProof="0" dirty="0">
                <a:ln>
                  <a:noFill/>
                </a:ln>
                <a:solidFill>
                  <a:srgbClr val="00B0F0"/>
                </a:solidFill>
                <a:effectLst/>
                <a:uLnTx/>
                <a:uFillTx/>
                <a:latin typeface="Times New Roman" panose="02020603050405020304" pitchFamily="18" charset="0"/>
                <a:ea typeface="+mn-ea"/>
                <a:cs typeface="Times New Roman" panose="02020603050405020304" pitchFamily="18" charset="0"/>
              </a:rPr>
              <a:t>: Define a Supply Chain Strategy/Design</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2800" b="0" i="0" u="none" strike="noStrike" kern="1200" cap="none" spc="0" normalizeH="0" baseline="0" noProof="0" dirty="0">
                <a:ln>
                  <a:noFill/>
                </a:ln>
                <a:solidFill>
                  <a:prstClr val="black"/>
                </a:solidFill>
                <a:effectLst/>
                <a:uLnTx/>
                <a:uFillTx/>
                <a:latin typeface="Times New Roman"/>
                <a:ea typeface="+mn-ea"/>
                <a:cs typeface="Times New Roman"/>
              </a:rPr>
              <a:t>The objective of the </a:t>
            </a:r>
            <a:r>
              <a:rPr kumimoji="0" lang="en-US" sz="2800" b="1" i="0" u="none" strike="noStrike" kern="1200" cap="none" spc="0" normalizeH="0" baseline="0" noProof="0" dirty="0">
                <a:ln>
                  <a:noFill/>
                </a:ln>
                <a:solidFill>
                  <a:srgbClr val="C00000"/>
                </a:solidFill>
                <a:effectLst/>
                <a:uLnTx/>
                <a:uFillTx/>
                <a:latin typeface="Times New Roman"/>
                <a:ea typeface="+mn-ea"/>
                <a:cs typeface="Times New Roman"/>
              </a:rPr>
              <a:t>first phase </a:t>
            </a:r>
            <a:r>
              <a:rPr kumimoji="0" lang="en-US" sz="2800" b="0" i="0" u="none" strike="noStrike" kern="1200" cap="none" spc="0" normalizeH="0" baseline="0" noProof="0" dirty="0">
                <a:ln>
                  <a:noFill/>
                </a:ln>
                <a:solidFill>
                  <a:prstClr val="black"/>
                </a:solidFill>
                <a:effectLst/>
                <a:uLnTx/>
                <a:uFillTx/>
                <a:latin typeface="Times New Roman"/>
                <a:ea typeface="+mn-ea"/>
                <a:cs typeface="Times New Roman"/>
              </a:rPr>
              <a:t>of network design is to define a firm’s broad supply chain design.</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2800" b="0" i="0" u="none" strike="noStrike" kern="1200" cap="none" spc="0" normalizeH="0" baseline="0" noProof="0" dirty="0">
                <a:ln>
                  <a:noFill/>
                </a:ln>
                <a:solidFill>
                  <a:prstClr val="black"/>
                </a:solidFill>
                <a:effectLst/>
                <a:uLnTx/>
                <a:uFillTx/>
                <a:latin typeface="Times New Roman"/>
                <a:ea typeface="+mn-ea"/>
                <a:cs typeface="Times New Roman"/>
              </a:rPr>
              <a:t>This includes determining the stages in the supply chain and whether each supply chain function will be performed in-house or outsourced.</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2800" b="1" i="0" u="none" strike="noStrike" kern="1200" cap="none" spc="0" normalizeH="0" baseline="0" noProof="0" dirty="0">
                <a:ln>
                  <a:noFill/>
                </a:ln>
                <a:solidFill>
                  <a:srgbClr val="C00000"/>
                </a:solidFill>
                <a:effectLst/>
                <a:uLnTx/>
                <a:uFillTx/>
                <a:latin typeface="Times New Roman"/>
                <a:ea typeface="+mn-ea"/>
                <a:cs typeface="Times New Roman"/>
              </a:rPr>
              <a:t>Phase I</a:t>
            </a:r>
            <a:r>
              <a:rPr kumimoji="0" lang="en-US" sz="2800" b="0" i="0" u="none" strike="noStrike" kern="1200" cap="none" spc="0" normalizeH="0" baseline="0" noProof="0" dirty="0">
                <a:ln>
                  <a:noFill/>
                </a:ln>
                <a:solidFill>
                  <a:prstClr val="black"/>
                </a:solidFill>
                <a:effectLst/>
                <a:uLnTx/>
                <a:uFillTx/>
                <a:latin typeface="Times New Roman"/>
                <a:ea typeface="+mn-ea"/>
                <a:cs typeface="Times New Roman"/>
              </a:rPr>
              <a:t> starts with a clear definition of the firm’s competitive strategy as the set of customer needs that the supply chain aims to satisfy. </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2800" b="0" i="0" u="none" strike="noStrike" kern="1200" cap="none" spc="0" normalizeH="0" baseline="0" noProof="0" dirty="0">
                <a:ln>
                  <a:noFill/>
                </a:ln>
                <a:solidFill>
                  <a:prstClr val="black"/>
                </a:solidFill>
                <a:effectLst/>
                <a:uLnTx/>
                <a:uFillTx/>
                <a:latin typeface="Times New Roman"/>
                <a:ea typeface="+mn-ea"/>
                <a:cs typeface="Times New Roman"/>
              </a:rPr>
              <a:t>The supply chain strategy then specifies what capabilities the supply chain network must have to support the competitive strategy.</a:t>
            </a: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2668564" y="303760"/>
            <a:ext cx="7600413" cy="553998"/>
          </a:xfrm>
          <a:prstGeom prst="rect">
            <a:avLst/>
          </a:prstGeom>
        </p:spPr>
        <p:txBody>
          <a:bodyPr wrap="square">
            <a:spAutoFit/>
          </a:bodyPr>
          <a:lstStyle/>
          <a:p>
            <a:pPr lvl="0" algn="ctr"/>
            <a:r>
              <a:rPr lang="en-US" altLang="en-US" sz="3000" b="1" dirty="0">
                <a:solidFill>
                  <a:srgbClr val="00B4F8"/>
                </a:solidFill>
                <a:latin typeface="Times New Roman" panose="02020603050405020304" pitchFamily="18" charset="0"/>
                <a:cs typeface="Times New Roman" panose="02020603050405020304" pitchFamily="18" charset="0"/>
              </a:rPr>
              <a:t>Framework for Network Design Decisions</a:t>
            </a:r>
            <a:endParaRPr lang="en-US" sz="3000" b="1" dirty="0">
              <a:solidFill>
                <a:srgbClr val="00B0F0"/>
              </a:solidFill>
              <a:latin typeface="Times New Roman"/>
              <a:ea typeface="Times New Roman"/>
              <a:cs typeface="Times New Roman"/>
              <a:sym typeface="Times New Roman"/>
            </a:endParaRPr>
          </a:p>
        </p:txBody>
      </p:sp>
      <p:sp>
        <p:nvSpPr>
          <p:cNvPr id="4" name="Slide Number Placeholder 3"/>
          <p:cNvSpPr>
            <a:spLocks noGrp="1"/>
          </p:cNvSpPr>
          <p:nvPr>
            <p:ph type="sldNum" sz="quarter" idx="12"/>
          </p:nvPr>
        </p:nvSpPr>
        <p:spPr/>
        <p:txBody>
          <a:bodyPr/>
          <a:lstStyle/>
          <a:p>
            <a:fld id="{F7542ADD-394E-41F3-B704-951748884AEE}" type="slidenum">
              <a:rPr lang="en-US" smtClean="0"/>
              <a:t>24</a:t>
            </a:fld>
            <a:endParaRPr lang="en-US"/>
          </a:p>
        </p:txBody>
      </p:sp>
    </p:spTree>
    <p:extLst>
      <p:ext uri="{BB962C8B-B14F-4D97-AF65-F5344CB8AC3E}">
        <p14:creationId xmlns:p14="http://schemas.microsoft.com/office/powerpoint/2010/main" val="109857361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1155870"/>
            <a:ext cx="3531086" cy="5114458"/>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609600" y="1416171"/>
            <a:ext cx="10842171" cy="487646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marR="0" lvl="0" indent="-342900" algn="just" defTabSz="457200" rtl="0" eaLnBrk="1" fontAlgn="base" latinLnBrk="0" hangingPunct="1">
              <a:lnSpc>
                <a:spcPct val="100000"/>
              </a:lnSpc>
              <a:spcBef>
                <a:spcPct val="0"/>
              </a:spcBef>
              <a:spcAft>
                <a:spcPts val="600"/>
              </a:spcAft>
              <a:buClrTx/>
              <a:buSzPct val="150000"/>
              <a:buFont typeface="Arial" panose="020B0604020202020204" pitchFamily="34" charset="0"/>
              <a:buChar char="•"/>
              <a:tabLst/>
              <a:defRPr/>
            </a:pPr>
            <a:endParaRPr kumimoji="0" lang="en-US" altLang="en-US" sz="2700" b="1" i="0" u="none" strike="noStrike" kern="1200" cap="none" spc="0" normalizeH="0" baseline="0" noProof="0" dirty="0">
              <a:ln>
                <a:noFill/>
              </a:ln>
              <a:solidFill>
                <a:srgbClr val="C00000"/>
              </a:solidFill>
              <a:effectLst/>
              <a:uLnTx/>
              <a:uFillTx/>
              <a:latin typeface="Times New Roman" panose="02020603050405020304" pitchFamily="18" charset="0"/>
              <a:ea typeface="+mn-ea"/>
              <a:cs typeface="Times New Roman" panose="02020603050405020304" pitchFamily="18" charset="0"/>
            </a:endParaRPr>
          </a:p>
          <a:p>
            <a:pPr marL="457200" marR="0" lvl="0" indent="-457200" algn="just" defTabSz="457200" rtl="0" eaLnBrk="1" fontAlgn="base" latinLnBrk="0" hangingPunct="1">
              <a:lnSpc>
                <a:spcPct val="100000"/>
              </a:lnSpc>
              <a:spcBef>
                <a:spcPct val="0"/>
              </a:spcBef>
              <a:spcAft>
                <a:spcPts val="600"/>
              </a:spcAft>
              <a:buClrTx/>
              <a:buSzPct val="150000"/>
              <a:buFont typeface="Wingdings" panose="05000000000000000000" pitchFamily="2" charset="2"/>
              <a:buChar char="Ø"/>
              <a:tabLst/>
              <a:defRPr/>
            </a:pPr>
            <a:r>
              <a:rPr kumimoji="0" lang="en-US" altLang="en-US" sz="2800" b="1" i="0" u="none" strike="noStrike" kern="1200" cap="none" spc="0" normalizeH="0" baseline="0" noProof="0" dirty="0">
                <a:ln>
                  <a:noFill/>
                </a:ln>
                <a:solidFill>
                  <a:srgbClr val="C00000"/>
                </a:solidFill>
                <a:effectLst/>
                <a:uLnTx/>
                <a:uFillTx/>
                <a:latin typeface="Times New Roman" panose="02020603050405020304" pitchFamily="18" charset="0"/>
                <a:ea typeface="+mn-ea"/>
                <a:cs typeface="Times New Roman" panose="02020603050405020304" pitchFamily="18" charset="0"/>
              </a:rPr>
              <a:t>Phase I</a:t>
            </a:r>
            <a:r>
              <a:rPr kumimoji="0" lang="en-US" altLang="en-US" sz="2800" b="1" i="0" u="none" strike="noStrike" kern="1200" cap="none" spc="0" normalizeH="0" baseline="0" noProof="0" dirty="0">
                <a:ln>
                  <a:noFill/>
                </a:ln>
                <a:solidFill>
                  <a:srgbClr val="00B0F0"/>
                </a:solidFill>
                <a:effectLst/>
                <a:uLnTx/>
                <a:uFillTx/>
                <a:latin typeface="Times New Roman" panose="02020603050405020304" pitchFamily="18" charset="0"/>
                <a:ea typeface="+mn-ea"/>
                <a:cs typeface="Times New Roman" panose="02020603050405020304" pitchFamily="18" charset="0"/>
              </a:rPr>
              <a:t>: Define a Supply Chain Strategy/Design</a:t>
            </a:r>
          </a:p>
          <a:p>
            <a:pPr marL="228600" marR="0" lvl="0" indent="-228600" algn="just"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2700" b="1" i="0" u="none" strike="noStrike" kern="1200" cap="none" spc="0" normalizeH="0" baseline="0" noProof="0" dirty="0">
                <a:ln>
                  <a:noFill/>
                </a:ln>
                <a:solidFill>
                  <a:srgbClr val="C00000"/>
                </a:solidFill>
                <a:effectLst/>
                <a:uLnTx/>
                <a:uFillTx/>
                <a:latin typeface="Times New Roman"/>
                <a:ea typeface="+mn-ea"/>
                <a:cs typeface="Times New Roman"/>
              </a:rPr>
              <a:t>Next</a:t>
            </a:r>
            <a:r>
              <a:rPr kumimoji="0" lang="en-US" sz="2700" b="0" i="0" u="none" strike="noStrike" kern="1200" cap="none" spc="0" normalizeH="0" baseline="0" noProof="0" dirty="0">
                <a:ln>
                  <a:noFill/>
                </a:ln>
                <a:solidFill>
                  <a:prstClr val="black"/>
                </a:solidFill>
                <a:effectLst/>
                <a:uLnTx/>
                <a:uFillTx/>
                <a:latin typeface="Times New Roman"/>
                <a:ea typeface="+mn-ea"/>
                <a:cs typeface="Times New Roman"/>
              </a:rPr>
              <a:t>, managers must forecast the likely evolution of global competition and whether competitors in each market will be local or global players. </a:t>
            </a:r>
          </a:p>
          <a:p>
            <a:pPr marL="228600" marR="0" lvl="0" indent="-228600" algn="just"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2700" b="0" i="0" u="none" strike="noStrike" kern="1200" cap="none" spc="0" normalizeH="0" baseline="0" noProof="0" dirty="0">
                <a:ln>
                  <a:noFill/>
                </a:ln>
                <a:solidFill>
                  <a:prstClr val="black"/>
                </a:solidFill>
                <a:effectLst/>
                <a:uLnTx/>
                <a:uFillTx/>
                <a:latin typeface="Times New Roman"/>
                <a:ea typeface="+mn-ea"/>
                <a:cs typeface="Times New Roman"/>
              </a:rPr>
              <a:t>Managers must also identify constraints on available capital and whether growth will be accomplished by acquiring existing facilities, building new facilities, or partnering.</a:t>
            </a:r>
          </a:p>
          <a:p>
            <a:pPr marL="228600" marR="0" lvl="0" indent="-228600" algn="just"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2700" b="0" i="0" u="none" strike="noStrike" kern="1200" cap="none" spc="0" normalizeH="0" baseline="0" noProof="0" dirty="0">
                <a:ln>
                  <a:noFill/>
                </a:ln>
                <a:solidFill>
                  <a:prstClr val="black"/>
                </a:solidFill>
                <a:effectLst/>
                <a:uLnTx/>
                <a:uFillTx/>
                <a:latin typeface="Times New Roman"/>
                <a:ea typeface="+mn-ea"/>
                <a:cs typeface="Times New Roman"/>
              </a:rPr>
              <a:t>Based on the competitive strategy of the firm, its resulting supply chain strategy, an analysis of the competition, any economies of scale or scope, and any constraints, managers must determine the broad supply chain design for the firm.</a:t>
            </a:r>
            <a:endParaRPr kumimoji="0" lang="en-US" altLang="en-US" sz="27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a:p>
            <a:pPr marL="0" marR="0" lvl="0" indent="0" algn="just" defTabSz="457200" rtl="0" eaLnBrk="1" fontAlgn="base" latinLnBrk="0" hangingPunct="1">
              <a:lnSpc>
                <a:spcPct val="100000"/>
              </a:lnSpc>
              <a:spcBef>
                <a:spcPct val="0"/>
              </a:spcBef>
              <a:spcAft>
                <a:spcPts val="600"/>
              </a:spcAft>
              <a:buClrTx/>
              <a:buSzPct val="150000"/>
              <a:buFont typeface="Arial" panose="020B0604020202020204" pitchFamily="34" charset="0"/>
              <a:buNone/>
              <a:tabLst/>
              <a:defRPr/>
            </a:pPr>
            <a:endParaRPr kumimoji="0" lang="en-US" altLang="en-US" sz="27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2780045" y="356087"/>
            <a:ext cx="7081875" cy="553998"/>
          </a:xfrm>
          <a:prstGeom prst="rect">
            <a:avLst/>
          </a:prstGeom>
        </p:spPr>
        <p:txBody>
          <a:bodyPr wrap="none">
            <a:spAutoFit/>
          </a:bodyPr>
          <a:lstStyle/>
          <a:p>
            <a:pPr lvl="0" algn="ctr"/>
            <a:r>
              <a:rPr lang="en-US" altLang="en-US" sz="3000" b="1" dirty="0">
                <a:solidFill>
                  <a:srgbClr val="00B4F8"/>
                </a:solidFill>
                <a:latin typeface="Times New Roman" panose="02020603050405020304" pitchFamily="18" charset="0"/>
                <a:cs typeface="Times New Roman" panose="02020603050405020304" pitchFamily="18" charset="0"/>
              </a:rPr>
              <a:t>Framework for Network Design Decisions</a:t>
            </a:r>
            <a:endParaRPr lang="en-US" sz="3000" b="1" dirty="0">
              <a:solidFill>
                <a:srgbClr val="00B0F0"/>
              </a:solidFill>
              <a:latin typeface="Times New Roman"/>
              <a:ea typeface="Times New Roman"/>
              <a:cs typeface="Times New Roman"/>
              <a:sym typeface="Times New Roman"/>
            </a:endParaRPr>
          </a:p>
        </p:txBody>
      </p:sp>
      <p:sp>
        <p:nvSpPr>
          <p:cNvPr id="4" name="Slide Number Placeholder 3"/>
          <p:cNvSpPr>
            <a:spLocks noGrp="1"/>
          </p:cNvSpPr>
          <p:nvPr>
            <p:ph type="sldNum" sz="quarter" idx="12"/>
          </p:nvPr>
        </p:nvSpPr>
        <p:spPr/>
        <p:txBody>
          <a:bodyPr/>
          <a:lstStyle/>
          <a:p>
            <a:fld id="{F7542ADD-394E-41F3-B704-951748884AEE}" type="slidenum">
              <a:rPr lang="en-US" smtClean="0"/>
              <a:t>25</a:t>
            </a:fld>
            <a:endParaRPr lang="en-US"/>
          </a:p>
        </p:txBody>
      </p:sp>
    </p:spTree>
    <p:extLst>
      <p:ext uri="{BB962C8B-B14F-4D97-AF65-F5344CB8AC3E}">
        <p14:creationId xmlns:p14="http://schemas.microsoft.com/office/powerpoint/2010/main" val="216859160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1318018"/>
            <a:ext cx="3531086"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467360" y="1404041"/>
            <a:ext cx="11125200" cy="495230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57200" marR="0" lvl="0" indent="-457200" algn="just" defTabSz="457200" rtl="0" eaLnBrk="1" fontAlgn="base" latinLnBrk="0" hangingPunct="1">
              <a:lnSpc>
                <a:spcPct val="100000"/>
              </a:lnSpc>
              <a:spcBef>
                <a:spcPct val="0"/>
              </a:spcBef>
              <a:spcAft>
                <a:spcPts val="600"/>
              </a:spcAft>
              <a:buClrTx/>
              <a:buSzPct val="150000"/>
              <a:buFont typeface="Wingdings" panose="05000000000000000000" pitchFamily="2" charset="2"/>
              <a:buChar char="Ø"/>
              <a:tabLst/>
              <a:defRPr/>
            </a:pPr>
            <a:r>
              <a:rPr kumimoji="0" lang="en-US" altLang="en-US" sz="2800" b="1" i="0" u="none" strike="noStrike" kern="1200" cap="none" spc="0" normalizeH="0" baseline="0" noProof="0" dirty="0">
                <a:ln>
                  <a:noFill/>
                </a:ln>
                <a:solidFill>
                  <a:srgbClr val="C00000"/>
                </a:solidFill>
                <a:effectLst/>
                <a:uLnTx/>
                <a:uFillTx/>
                <a:latin typeface="Times New Roman"/>
                <a:ea typeface="+mn-ea"/>
                <a:cs typeface="Times New Roman"/>
              </a:rPr>
              <a:t>Phase II</a:t>
            </a:r>
            <a:r>
              <a:rPr kumimoji="0" lang="en-US" altLang="en-US" sz="2800" b="1" i="0" u="none" strike="noStrike" kern="1200" cap="none" spc="0" normalizeH="0" baseline="0" noProof="0" dirty="0">
                <a:ln>
                  <a:noFill/>
                </a:ln>
                <a:solidFill>
                  <a:srgbClr val="00B0F0"/>
                </a:solidFill>
                <a:effectLst/>
                <a:uLnTx/>
                <a:uFillTx/>
                <a:latin typeface="Times New Roman"/>
                <a:ea typeface="+mn-ea"/>
                <a:cs typeface="Times New Roman"/>
              </a:rPr>
              <a:t>: Define the Regional Facility Configuration</a:t>
            </a:r>
          </a:p>
          <a:p>
            <a:pPr marL="228600" indent="-228600" defTabSz="457200" fontAlgn="base">
              <a:spcBef>
                <a:spcPct val="0"/>
              </a:spcBef>
              <a:spcAft>
                <a:spcPts val="600"/>
              </a:spcAft>
              <a:buFont typeface="Wingdings" panose="05000000000000000000" pitchFamily="2" charset="2"/>
              <a:buChar char="§"/>
              <a:defRPr/>
            </a:pPr>
            <a:r>
              <a:rPr kumimoji="0" lang="en-US" altLang="en-US" sz="2600" b="0" i="0" u="none" strike="noStrike" kern="1200" cap="none" spc="0" normalizeH="0" baseline="0" noProof="0" dirty="0">
                <a:ln>
                  <a:noFill/>
                </a:ln>
                <a:solidFill>
                  <a:prstClr val="black"/>
                </a:solidFill>
                <a:effectLst/>
                <a:uLnTx/>
                <a:uFillTx/>
                <a:latin typeface="Times New Roman"/>
                <a:ea typeface="+mn-ea"/>
                <a:cs typeface="Times New Roman"/>
              </a:rPr>
              <a:t>The objective of the </a:t>
            </a:r>
            <a:r>
              <a:rPr kumimoji="0" lang="en-US" altLang="en-US" sz="2600" b="1" i="0" u="none" strike="noStrike" kern="1200" cap="none" spc="0" normalizeH="0" baseline="0" noProof="0" dirty="0">
                <a:ln>
                  <a:noFill/>
                </a:ln>
                <a:solidFill>
                  <a:srgbClr val="C00000"/>
                </a:solidFill>
                <a:effectLst/>
                <a:uLnTx/>
                <a:uFillTx/>
                <a:latin typeface="Times New Roman"/>
                <a:ea typeface="+mn-ea"/>
                <a:cs typeface="Times New Roman"/>
              </a:rPr>
              <a:t>second phase </a:t>
            </a:r>
            <a:r>
              <a:rPr kumimoji="0" lang="en-US" altLang="en-US" sz="2600" b="0" i="0" u="none" strike="noStrike" kern="1200" cap="none" spc="0" normalizeH="0" baseline="0" noProof="0" dirty="0">
                <a:ln>
                  <a:noFill/>
                </a:ln>
                <a:solidFill>
                  <a:prstClr val="black"/>
                </a:solidFill>
                <a:effectLst/>
                <a:uLnTx/>
                <a:uFillTx/>
                <a:latin typeface="Times New Roman"/>
                <a:ea typeface="+mn-ea"/>
                <a:cs typeface="Times New Roman"/>
              </a:rPr>
              <a:t>of network design is to identify regions where facilities will be located, their potential roles, and their approximate capacity.</a:t>
            </a:r>
          </a:p>
          <a:p>
            <a:pPr marL="228600" indent="-228600" defTabSz="457200" fontAlgn="base">
              <a:spcBef>
                <a:spcPct val="0"/>
              </a:spcBef>
              <a:spcAft>
                <a:spcPts val="600"/>
              </a:spcAft>
              <a:buFont typeface="Wingdings" panose="05000000000000000000" pitchFamily="2" charset="2"/>
              <a:buChar char="§"/>
              <a:defRPr/>
            </a:pPr>
            <a:r>
              <a:rPr kumimoji="0" lang="en-US" altLang="en-US" sz="2600" b="0" i="0" u="none" strike="noStrike" kern="1200" cap="none" spc="0" normalizeH="0" baseline="0" noProof="0" dirty="0">
                <a:ln>
                  <a:noFill/>
                </a:ln>
                <a:solidFill>
                  <a:prstClr val="black"/>
                </a:solidFill>
                <a:effectLst/>
                <a:uLnTx/>
                <a:uFillTx/>
                <a:latin typeface="Times New Roman"/>
                <a:ea typeface="+mn-ea"/>
                <a:cs typeface="Times New Roman"/>
              </a:rPr>
              <a:t>An analysis of Phase II starts with a forecast of the demand by country or region. Such a forecast must include a measure of the size of the demand and a determination of the homogeneity or variability of customer requirements across different regions. </a:t>
            </a:r>
          </a:p>
          <a:p>
            <a:pPr marL="228600" indent="-228600" defTabSz="457200" fontAlgn="base">
              <a:spcBef>
                <a:spcPct val="0"/>
              </a:spcBef>
              <a:spcAft>
                <a:spcPts val="600"/>
              </a:spcAft>
              <a:buFont typeface="Wingdings" panose="05000000000000000000" pitchFamily="2" charset="2"/>
              <a:buChar char="§"/>
              <a:defRPr/>
            </a:pPr>
            <a:r>
              <a:rPr kumimoji="0" lang="en-US" altLang="en-US" sz="2600" b="0" i="0" u="none" strike="noStrike" kern="1200" cap="none" spc="0" normalizeH="0" baseline="0" noProof="0" dirty="0">
                <a:ln>
                  <a:noFill/>
                </a:ln>
                <a:solidFill>
                  <a:prstClr val="black"/>
                </a:solidFill>
                <a:effectLst/>
                <a:uLnTx/>
                <a:uFillTx/>
                <a:latin typeface="Times New Roman"/>
                <a:ea typeface="+mn-ea"/>
                <a:cs typeface="Times New Roman"/>
              </a:rPr>
              <a:t>Homogeneous requirements favor large consolidated facilities, whereas requirements that vary across countries favor flexible facilities or smaller, localized, dedicated facilities.</a:t>
            </a: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2828064" y="326063"/>
            <a:ext cx="7081875" cy="553998"/>
          </a:xfrm>
          <a:prstGeom prst="rect">
            <a:avLst/>
          </a:prstGeom>
        </p:spPr>
        <p:txBody>
          <a:bodyPr wrap="none">
            <a:spAutoFit/>
          </a:bodyPr>
          <a:lstStyle/>
          <a:p>
            <a:pPr lvl="0" algn="ctr"/>
            <a:r>
              <a:rPr lang="en-US" altLang="en-US" sz="3000" b="1" dirty="0">
                <a:solidFill>
                  <a:srgbClr val="00B4F8"/>
                </a:solidFill>
                <a:latin typeface="Times New Roman" panose="02020603050405020304" pitchFamily="18" charset="0"/>
                <a:cs typeface="Times New Roman" panose="02020603050405020304" pitchFamily="18" charset="0"/>
              </a:rPr>
              <a:t>Framework for Network Design Decisions</a:t>
            </a:r>
            <a:endParaRPr lang="en-US" sz="3000" b="1" dirty="0">
              <a:solidFill>
                <a:srgbClr val="00B0F0"/>
              </a:solidFill>
              <a:latin typeface="Times New Roman"/>
              <a:ea typeface="Times New Roman"/>
              <a:cs typeface="Times New Roman"/>
              <a:sym typeface="Times New Roman"/>
            </a:endParaRPr>
          </a:p>
        </p:txBody>
      </p:sp>
      <p:sp>
        <p:nvSpPr>
          <p:cNvPr id="4" name="Slide Number Placeholder 3"/>
          <p:cNvSpPr>
            <a:spLocks noGrp="1"/>
          </p:cNvSpPr>
          <p:nvPr>
            <p:ph type="sldNum" sz="quarter" idx="12"/>
          </p:nvPr>
        </p:nvSpPr>
        <p:spPr/>
        <p:txBody>
          <a:bodyPr/>
          <a:lstStyle/>
          <a:p>
            <a:fld id="{F7542ADD-394E-41F3-B704-951748884AEE}" type="slidenum">
              <a:rPr lang="en-US" smtClean="0"/>
              <a:t>26</a:t>
            </a:fld>
            <a:endParaRPr lang="en-US"/>
          </a:p>
        </p:txBody>
      </p:sp>
    </p:spTree>
    <p:extLst>
      <p:ext uri="{BB962C8B-B14F-4D97-AF65-F5344CB8AC3E}">
        <p14:creationId xmlns:p14="http://schemas.microsoft.com/office/powerpoint/2010/main" val="139130905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1318018"/>
            <a:ext cx="3541246"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609600" y="1468983"/>
            <a:ext cx="11074400" cy="482364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57200" marR="0" lvl="0" indent="-457200" algn="just" defTabSz="457200" rtl="0" eaLnBrk="1" fontAlgn="base" latinLnBrk="0" hangingPunct="1">
              <a:lnSpc>
                <a:spcPct val="100000"/>
              </a:lnSpc>
              <a:spcBef>
                <a:spcPct val="0"/>
              </a:spcBef>
              <a:spcAft>
                <a:spcPts val="600"/>
              </a:spcAft>
              <a:buClrTx/>
              <a:buSzPct val="150000"/>
              <a:buFont typeface="Wingdings" panose="05000000000000000000" pitchFamily="2" charset="2"/>
              <a:buChar char="Ø"/>
              <a:tabLst/>
              <a:defRPr/>
            </a:pPr>
            <a:r>
              <a:rPr kumimoji="0" lang="en-US" altLang="en-US" sz="2800" b="1" i="0" u="none" strike="noStrike" kern="1200" cap="none" spc="0" normalizeH="0" baseline="0" noProof="0" dirty="0">
                <a:ln>
                  <a:noFill/>
                </a:ln>
                <a:solidFill>
                  <a:srgbClr val="C00000"/>
                </a:solidFill>
                <a:effectLst/>
                <a:uLnTx/>
                <a:uFillTx/>
                <a:latin typeface="Times New Roman"/>
                <a:ea typeface="+mn-ea"/>
                <a:cs typeface="Times New Roman"/>
              </a:rPr>
              <a:t>Phase III</a:t>
            </a:r>
            <a:r>
              <a:rPr kumimoji="0" lang="en-US" altLang="en-US" sz="2800" b="1" i="0" u="none" strike="noStrike" kern="1200" cap="none" spc="0" normalizeH="0" baseline="0" noProof="0" dirty="0">
                <a:ln>
                  <a:noFill/>
                </a:ln>
                <a:solidFill>
                  <a:srgbClr val="00B0F0"/>
                </a:solidFill>
                <a:effectLst/>
                <a:uLnTx/>
                <a:uFillTx/>
                <a:latin typeface="Times New Roman"/>
                <a:ea typeface="+mn-ea"/>
                <a:cs typeface="Times New Roman"/>
              </a:rPr>
              <a:t>: Select a Set of Desirable Potential Sites</a:t>
            </a:r>
          </a:p>
          <a:p>
            <a:pPr marL="228600" indent="-228600" algn="just" defTabSz="457200" fontAlgn="base">
              <a:spcBef>
                <a:spcPct val="0"/>
              </a:spcBef>
              <a:spcAft>
                <a:spcPts val="600"/>
              </a:spcAft>
              <a:buFont typeface="Wingdings" panose="05000000000000000000" pitchFamily="2" charset="2"/>
              <a:buChar char="§"/>
              <a:defRPr/>
            </a:pPr>
            <a:r>
              <a:rPr kumimoji="0" lang="en-US" altLang="en-US" sz="2600" b="0" i="0" u="none" strike="noStrike" kern="1200" cap="none" spc="0" normalizeH="0" baseline="0" noProof="0" dirty="0">
                <a:ln>
                  <a:noFill/>
                </a:ln>
                <a:solidFill>
                  <a:prstClr val="black"/>
                </a:solidFill>
                <a:effectLst/>
                <a:uLnTx/>
                <a:uFillTx/>
                <a:latin typeface="Times New Roman"/>
                <a:ea typeface="+mn-ea"/>
                <a:cs typeface="Times New Roman"/>
              </a:rPr>
              <a:t>The objective of </a:t>
            </a:r>
            <a:r>
              <a:rPr kumimoji="0" lang="en-US" altLang="en-US" sz="2600" b="1" i="0" u="none" strike="noStrike" kern="1200" cap="none" spc="0" normalizeH="0" baseline="0" noProof="0" dirty="0">
                <a:ln>
                  <a:noFill/>
                </a:ln>
                <a:solidFill>
                  <a:srgbClr val="C00000"/>
                </a:solidFill>
                <a:effectLst/>
                <a:uLnTx/>
                <a:uFillTx/>
                <a:latin typeface="Times New Roman"/>
                <a:ea typeface="+mn-ea"/>
                <a:cs typeface="Times New Roman"/>
              </a:rPr>
              <a:t>Phase III </a:t>
            </a:r>
            <a:r>
              <a:rPr kumimoji="0" lang="en-US" altLang="en-US" sz="2600" b="0" i="0" u="none" strike="noStrike" kern="1200" cap="none" spc="0" normalizeH="0" baseline="0" noProof="0" dirty="0">
                <a:ln>
                  <a:noFill/>
                </a:ln>
                <a:solidFill>
                  <a:prstClr val="black"/>
                </a:solidFill>
                <a:effectLst/>
                <a:uLnTx/>
                <a:uFillTx/>
                <a:latin typeface="Times New Roman"/>
                <a:ea typeface="+mn-ea"/>
                <a:cs typeface="Times New Roman"/>
              </a:rPr>
              <a:t>is to select a set of desirable potential sites within each region where facilities are to be located. </a:t>
            </a:r>
          </a:p>
          <a:p>
            <a:pPr marL="228600" indent="-228600" algn="just" defTabSz="457200" fontAlgn="base">
              <a:spcBef>
                <a:spcPct val="0"/>
              </a:spcBef>
              <a:spcAft>
                <a:spcPts val="600"/>
              </a:spcAft>
              <a:buFont typeface="Wingdings" panose="05000000000000000000" pitchFamily="2" charset="2"/>
              <a:buChar char="§"/>
              <a:defRPr/>
            </a:pPr>
            <a:r>
              <a:rPr kumimoji="0" lang="en-US" altLang="en-US" sz="2600" b="0" i="0" u="none" strike="noStrike" kern="1200" cap="none" spc="0" normalizeH="0" baseline="0" noProof="0" dirty="0">
                <a:ln>
                  <a:noFill/>
                </a:ln>
                <a:solidFill>
                  <a:prstClr val="black"/>
                </a:solidFill>
                <a:effectLst/>
                <a:uLnTx/>
                <a:uFillTx/>
                <a:latin typeface="Times New Roman"/>
                <a:ea typeface="+mn-ea"/>
                <a:cs typeface="Times New Roman"/>
              </a:rPr>
              <a:t>Sites should be selected based on an analysis of infrastructure availability to support the desired production methodologies. </a:t>
            </a:r>
          </a:p>
          <a:p>
            <a:pPr marL="228600" indent="-228600" algn="just" defTabSz="457200" fontAlgn="base">
              <a:spcBef>
                <a:spcPct val="0"/>
              </a:spcBef>
              <a:spcAft>
                <a:spcPts val="600"/>
              </a:spcAft>
              <a:buFont typeface="Wingdings" panose="05000000000000000000" pitchFamily="2" charset="2"/>
              <a:buChar char="§"/>
              <a:defRPr/>
            </a:pPr>
            <a:r>
              <a:rPr kumimoji="0" lang="en-US" altLang="en-US" sz="2600" b="0" i="0" u="none" strike="noStrike" kern="1200" cap="none" spc="0" normalizeH="0" baseline="0" noProof="0" dirty="0">
                <a:ln>
                  <a:noFill/>
                </a:ln>
                <a:solidFill>
                  <a:prstClr val="black"/>
                </a:solidFill>
                <a:effectLst/>
                <a:uLnTx/>
                <a:uFillTx/>
                <a:latin typeface="Times New Roman"/>
                <a:ea typeface="+mn-ea"/>
                <a:cs typeface="Times New Roman"/>
              </a:rPr>
              <a:t>Hard infrastructure requirements include the availability of suppliers, transportation services, communication, utilities, and warehousing facilities. </a:t>
            </a:r>
          </a:p>
          <a:p>
            <a:pPr marL="228600" indent="-228600" algn="just" defTabSz="457200" fontAlgn="base">
              <a:spcBef>
                <a:spcPct val="0"/>
              </a:spcBef>
              <a:spcAft>
                <a:spcPts val="600"/>
              </a:spcAft>
              <a:buFont typeface="Wingdings" panose="05000000000000000000" pitchFamily="2" charset="2"/>
              <a:buChar char="§"/>
              <a:defRPr/>
            </a:pPr>
            <a:r>
              <a:rPr kumimoji="0" lang="en-US" altLang="en-US" sz="2600" b="0" i="0" u="none" strike="noStrike" kern="1200" cap="none" spc="0" normalizeH="0" baseline="0" noProof="0" dirty="0">
                <a:ln>
                  <a:noFill/>
                </a:ln>
                <a:solidFill>
                  <a:prstClr val="black"/>
                </a:solidFill>
                <a:effectLst/>
                <a:uLnTx/>
                <a:uFillTx/>
                <a:latin typeface="Times New Roman"/>
                <a:ea typeface="+mn-ea"/>
                <a:cs typeface="Times New Roman"/>
              </a:rPr>
              <a:t>Soft infrastructure requirements include the availability of a skilled workforce, workforce turnover, and the community receptivity to business and industry.</a:t>
            </a: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2790383" y="303759"/>
            <a:ext cx="7081875" cy="553998"/>
          </a:xfrm>
          <a:prstGeom prst="rect">
            <a:avLst/>
          </a:prstGeom>
        </p:spPr>
        <p:txBody>
          <a:bodyPr wrap="none">
            <a:spAutoFit/>
          </a:bodyPr>
          <a:lstStyle/>
          <a:p>
            <a:pPr lvl="0" algn="ctr"/>
            <a:r>
              <a:rPr lang="en-US" altLang="en-US" sz="3000" b="1" dirty="0">
                <a:solidFill>
                  <a:srgbClr val="00B4F8"/>
                </a:solidFill>
                <a:latin typeface="Times New Roman" panose="02020603050405020304" pitchFamily="18" charset="0"/>
                <a:cs typeface="Times New Roman" panose="02020603050405020304" pitchFamily="18" charset="0"/>
              </a:rPr>
              <a:t>Framework for Network Design Decisions</a:t>
            </a:r>
            <a:endParaRPr lang="en-US" sz="3000" b="1" dirty="0">
              <a:solidFill>
                <a:srgbClr val="00B0F0"/>
              </a:solidFill>
              <a:latin typeface="Times New Roman"/>
              <a:ea typeface="Times New Roman"/>
              <a:cs typeface="Times New Roman"/>
              <a:sym typeface="Times New Roman"/>
            </a:endParaRPr>
          </a:p>
        </p:txBody>
      </p:sp>
      <p:sp>
        <p:nvSpPr>
          <p:cNvPr id="4" name="Slide Number Placeholder 3"/>
          <p:cNvSpPr>
            <a:spLocks noGrp="1"/>
          </p:cNvSpPr>
          <p:nvPr>
            <p:ph type="sldNum" sz="quarter" idx="12"/>
          </p:nvPr>
        </p:nvSpPr>
        <p:spPr/>
        <p:txBody>
          <a:bodyPr/>
          <a:lstStyle/>
          <a:p>
            <a:fld id="{F7542ADD-394E-41F3-B704-951748884AEE}" type="slidenum">
              <a:rPr lang="en-US" smtClean="0"/>
              <a:t>27</a:t>
            </a:fld>
            <a:endParaRPr lang="en-US"/>
          </a:p>
        </p:txBody>
      </p:sp>
    </p:spTree>
    <p:extLst>
      <p:ext uri="{BB962C8B-B14F-4D97-AF65-F5344CB8AC3E}">
        <p14:creationId xmlns:p14="http://schemas.microsoft.com/office/powerpoint/2010/main" val="279456374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1318018"/>
            <a:ext cx="3531086"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609600" y="1594581"/>
            <a:ext cx="11003280" cy="447239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57200" marR="0" lvl="0" indent="-457200" algn="l" defTabSz="457200" rtl="0" eaLnBrk="1" fontAlgn="base" latinLnBrk="0" hangingPunct="1">
              <a:lnSpc>
                <a:spcPct val="100000"/>
              </a:lnSpc>
              <a:spcBef>
                <a:spcPct val="0"/>
              </a:spcBef>
              <a:spcAft>
                <a:spcPts val="600"/>
              </a:spcAft>
              <a:buClrTx/>
              <a:buSzPct val="150000"/>
              <a:buFont typeface="Wingdings" panose="05000000000000000000" pitchFamily="2" charset="2"/>
              <a:buChar char="Ø"/>
              <a:tabLst/>
              <a:defRPr/>
            </a:pPr>
            <a:r>
              <a:rPr kumimoji="0" lang="en-US" altLang="en-US" sz="2800" b="1" i="0" u="none" strike="noStrike" kern="1200" cap="none" spc="0" normalizeH="0" baseline="0" noProof="0" dirty="0">
                <a:ln>
                  <a:noFill/>
                </a:ln>
                <a:solidFill>
                  <a:srgbClr val="C00000"/>
                </a:solidFill>
                <a:effectLst/>
                <a:uLnTx/>
                <a:uFillTx/>
                <a:latin typeface="Times New Roman"/>
                <a:ea typeface="+mn-ea"/>
                <a:cs typeface="Times New Roman"/>
              </a:rPr>
              <a:t>Phase IV</a:t>
            </a:r>
            <a:r>
              <a:rPr kumimoji="0" lang="en-US" altLang="en-US" sz="2800" b="1" i="0" u="none" strike="noStrike" kern="1200" cap="none" spc="0" normalizeH="0" baseline="0" noProof="0" dirty="0">
                <a:ln>
                  <a:noFill/>
                </a:ln>
                <a:solidFill>
                  <a:srgbClr val="00B0F0"/>
                </a:solidFill>
                <a:effectLst/>
                <a:uLnTx/>
                <a:uFillTx/>
                <a:latin typeface="Times New Roman"/>
                <a:ea typeface="+mn-ea"/>
                <a:cs typeface="Times New Roman"/>
              </a:rPr>
              <a:t>: Location Choices</a:t>
            </a:r>
          </a:p>
          <a:p>
            <a:pPr marL="342900" marR="0" lvl="0" indent="-342900" algn="l" defTabSz="457200" rtl="0" eaLnBrk="1" fontAlgn="base" latinLnBrk="0" hangingPunct="1">
              <a:lnSpc>
                <a:spcPct val="100000"/>
              </a:lnSpc>
              <a:spcBef>
                <a:spcPct val="0"/>
              </a:spcBef>
              <a:spcAft>
                <a:spcPts val="600"/>
              </a:spcAft>
              <a:buClrTx/>
              <a:buSzPct val="150000"/>
              <a:buFont typeface="Arial" panose="020B0604020202020204" pitchFamily="34" charset="0"/>
              <a:buChar char="•"/>
              <a:tabLst/>
              <a:defRPr/>
            </a:pPr>
            <a:endParaRPr kumimoji="0" lang="en-US" altLang="en-US" sz="3200" b="1" i="0" u="none" strike="noStrike" kern="1200" cap="none" spc="0" normalizeH="0" baseline="0" noProof="0" dirty="0">
              <a:ln>
                <a:noFill/>
              </a:ln>
              <a:solidFill>
                <a:prstClr val="black"/>
              </a:solidFill>
              <a:effectLst/>
              <a:uLnTx/>
              <a:uFillTx/>
              <a:latin typeface="Times New Roman"/>
              <a:ea typeface="+mn-ea"/>
              <a:cs typeface="Times New Roman"/>
            </a:endParaRPr>
          </a:p>
          <a:p>
            <a:pPr marL="228600" marR="0" lvl="0" indent="-228600" algn="just"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2800" b="0" i="0" u="none" strike="noStrike" kern="1200" cap="none" spc="0" normalizeH="0" baseline="0" noProof="0" dirty="0">
                <a:ln>
                  <a:noFill/>
                </a:ln>
                <a:solidFill>
                  <a:prstClr val="black"/>
                </a:solidFill>
                <a:effectLst/>
                <a:uLnTx/>
                <a:uFillTx/>
                <a:latin typeface="Times New Roman"/>
                <a:ea typeface="+mn-ea"/>
                <a:cs typeface="Times New Roman"/>
              </a:rPr>
              <a:t>The objective of Phase IV is to select, from among the potential sites, a precise location and capacity allocation for each facility.</a:t>
            </a:r>
          </a:p>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800" b="0" i="0" u="none" strike="noStrike" kern="1200" cap="none" spc="0" normalizeH="0" baseline="0" noProof="0" dirty="0">
                <a:ln>
                  <a:noFill/>
                </a:ln>
                <a:solidFill>
                  <a:prstClr val="black"/>
                </a:solidFill>
                <a:effectLst/>
                <a:uLnTx/>
                <a:uFillTx/>
                <a:latin typeface="Times New Roman"/>
                <a:ea typeface="+mn-ea"/>
                <a:cs typeface="Times New Roman"/>
              </a:rPr>
              <a:t> </a:t>
            </a:r>
          </a:p>
          <a:p>
            <a:pPr marL="228600" marR="0" lvl="0" indent="-228600" algn="just"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2800" b="0" i="0" u="none" strike="noStrike" kern="1200" cap="none" spc="0" normalizeH="0" baseline="0" noProof="0" dirty="0">
                <a:ln>
                  <a:noFill/>
                </a:ln>
                <a:solidFill>
                  <a:prstClr val="black"/>
                </a:solidFill>
                <a:effectLst/>
                <a:uLnTx/>
                <a:uFillTx/>
                <a:latin typeface="Times New Roman"/>
                <a:ea typeface="+mn-ea"/>
                <a:cs typeface="Times New Roman"/>
              </a:rPr>
              <a:t>The network is designed to maximize total profits, taking into account the expected margin and demand in each market, various logistics and facility costs, and the taxes and tariffs at each location.</a:t>
            </a: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2900325" y="444010"/>
            <a:ext cx="7081875" cy="553998"/>
          </a:xfrm>
          <a:prstGeom prst="rect">
            <a:avLst/>
          </a:prstGeom>
        </p:spPr>
        <p:txBody>
          <a:bodyPr wrap="none">
            <a:spAutoFit/>
          </a:bodyPr>
          <a:lstStyle/>
          <a:p>
            <a:pPr lvl="0" algn="ctr"/>
            <a:r>
              <a:rPr lang="en-US" altLang="en-US" sz="3000" b="1" dirty="0">
                <a:solidFill>
                  <a:srgbClr val="00B4F8"/>
                </a:solidFill>
                <a:latin typeface="Times New Roman" panose="02020603050405020304" pitchFamily="18" charset="0"/>
                <a:cs typeface="Times New Roman" panose="02020603050405020304" pitchFamily="18" charset="0"/>
              </a:rPr>
              <a:t>Framework for Network Design Decisions</a:t>
            </a:r>
            <a:endParaRPr lang="en-US" sz="3000" b="1" dirty="0">
              <a:solidFill>
                <a:srgbClr val="00B0F0"/>
              </a:solidFill>
              <a:latin typeface="Times New Roman"/>
              <a:ea typeface="Times New Roman"/>
              <a:cs typeface="Times New Roman"/>
              <a:sym typeface="Times New Roman"/>
            </a:endParaRPr>
          </a:p>
        </p:txBody>
      </p:sp>
      <p:sp>
        <p:nvSpPr>
          <p:cNvPr id="4" name="Slide Number Placeholder 3"/>
          <p:cNvSpPr>
            <a:spLocks noGrp="1"/>
          </p:cNvSpPr>
          <p:nvPr>
            <p:ph type="sldNum" sz="quarter" idx="12"/>
          </p:nvPr>
        </p:nvSpPr>
        <p:spPr/>
        <p:txBody>
          <a:bodyPr/>
          <a:lstStyle/>
          <a:p>
            <a:fld id="{F7542ADD-394E-41F3-B704-951748884AEE}" type="slidenum">
              <a:rPr lang="en-US" smtClean="0"/>
              <a:t>28</a:t>
            </a:fld>
            <a:endParaRPr lang="en-US"/>
          </a:p>
        </p:txBody>
      </p:sp>
    </p:spTree>
    <p:extLst>
      <p:ext uri="{BB962C8B-B14F-4D97-AF65-F5344CB8AC3E}">
        <p14:creationId xmlns:p14="http://schemas.microsoft.com/office/powerpoint/2010/main" val="46355681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1155870"/>
            <a:ext cx="3856206" cy="5114458"/>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609600" y="1318018"/>
            <a:ext cx="11135360" cy="494587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28600" marR="0" lvl="0" indent="-228600" algn="just"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3000" b="1" i="0" u="none" strike="noStrike" kern="1200" cap="none" spc="0" normalizeH="0" baseline="0" noProof="0" dirty="0">
                <a:ln>
                  <a:noFill/>
                </a:ln>
                <a:solidFill>
                  <a:srgbClr val="00B0F0"/>
                </a:solidFill>
                <a:effectLst/>
                <a:uLnTx/>
                <a:uFillTx/>
                <a:latin typeface="Times New Roman"/>
                <a:ea typeface="+mn-ea"/>
                <a:cs typeface="Times New Roman"/>
              </a:rPr>
              <a:t>A manager’s Goal </a:t>
            </a:r>
            <a:r>
              <a:rPr kumimoji="0" lang="en-US" sz="2800" b="0" i="0" u="none" strike="noStrike" kern="1200" cap="none" spc="0" normalizeH="0" baseline="0" noProof="0" dirty="0">
                <a:ln>
                  <a:noFill/>
                </a:ln>
                <a:solidFill>
                  <a:prstClr val="black"/>
                </a:solidFill>
                <a:effectLst/>
                <a:uLnTx/>
                <a:uFillTx/>
                <a:latin typeface="Times New Roman"/>
                <a:ea typeface="+mn-ea"/>
                <a:cs typeface="Times New Roman"/>
              </a:rPr>
              <a:t>when locating facilities and allocating capacity should be to maximize the overall profitability of the resulting supply chain network while providing customers with the appropriate responsiveness. </a:t>
            </a:r>
          </a:p>
          <a:p>
            <a:pPr marL="228600" marR="0" lvl="0" indent="-228600" algn="just"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2800" b="0" i="0" u="none" strike="noStrike" kern="1200" cap="none" spc="0" normalizeH="0" baseline="0" noProof="0" dirty="0">
                <a:ln>
                  <a:noFill/>
                </a:ln>
                <a:solidFill>
                  <a:prstClr val="black"/>
                </a:solidFill>
                <a:effectLst/>
                <a:uLnTx/>
                <a:uFillTx/>
                <a:latin typeface="Times New Roman"/>
                <a:ea typeface="+mn-ea"/>
                <a:cs typeface="Times New Roman"/>
              </a:rPr>
              <a:t>Revenues come from the sale of product, whereas costs arise from facilities, labor, transportation, material, and inventories. </a:t>
            </a:r>
          </a:p>
          <a:p>
            <a:pPr marL="228600" marR="0" lvl="0" indent="-228600" algn="just"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2800" b="0" i="0" u="none" strike="noStrike" kern="1200" cap="none" spc="0" normalizeH="0" baseline="0" noProof="0" dirty="0">
                <a:ln>
                  <a:noFill/>
                </a:ln>
                <a:solidFill>
                  <a:prstClr val="black"/>
                </a:solidFill>
                <a:effectLst/>
                <a:uLnTx/>
                <a:uFillTx/>
                <a:latin typeface="Times New Roman"/>
                <a:ea typeface="+mn-ea"/>
                <a:cs typeface="Times New Roman"/>
              </a:rPr>
              <a:t>The profits of the firm are also affected by taxes and tariffs. </a:t>
            </a:r>
          </a:p>
          <a:p>
            <a:pPr marL="228600" marR="0" lvl="0" indent="-228600" algn="just"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2800" b="0" i="0" u="none" strike="noStrike" kern="1200" cap="none" spc="0" normalizeH="0" baseline="0" noProof="0" dirty="0">
                <a:ln>
                  <a:noFill/>
                </a:ln>
                <a:solidFill>
                  <a:prstClr val="black"/>
                </a:solidFill>
                <a:effectLst/>
                <a:uLnTx/>
                <a:uFillTx/>
                <a:latin typeface="Times New Roman"/>
                <a:ea typeface="+mn-ea"/>
                <a:cs typeface="Times New Roman"/>
              </a:rPr>
              <a:t>Ideally, profits after tariffs and taxes should be maximized when designing a supply chain network.</a:t>
            </a:r>
            <a:endParaRPr kumimoji="0" lang="en-US" altLang="en-US" sz="32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2563817" y="317104"/>
            <a:ext cx="8902502" cy="553998"/>
          </a:xfrm>
          <a:prstGeom prst="rect">
            <a:avLst/>
          </a:prstGeom>
        </p:spPr>
        <p:txBody>
          <a:bodyPr wrap="none">
            <a:spAutoFit/>
          </a:bodyPr>
          <a:lstStyle/>
          <a:p>
            <a:pPr lvl="0" algn="ctr"/>
            <a:r>
              <a:rPr lang="en-US" altLang="en-US" sz="3000" b="1" dirty="0">
                <a:solidFill>
                  <a:srgbClr val="00B4F8"/>
                </a:solidFill>
                <a:latin typeface="Times New Roman" panose="02020603050405020304" pitchFamily="18" charset="0"/>
                <a:cs typeface="Times New Roman" panose="02020603050405020304" pitchFamily="18" charset="0"/>
              </a:rPr>
              <a:t>Models for Facility Location and Capacity Allocation</a:t>
            </a:r>
            <a:endParaRPr lang="en-US" sz="3000" b="1" dirty="0">
              <a:solidFill>
                <a:srgbClr val="00B0F0"/>
              </a:solidFill>
              <a:latin typeface="Times New Roman"/>
              <a:ea typeface="Times New Roman"/>
              <a:cs typeface="Times New Roman"/>
              <a:sym typeface="Times New Roman"/>
            </a:endParaRPr>
          </a:p>
        </p:txBody>
      </p:sp>
      <p:sp>
        <p:nvSpPr>
          <p:cNvPr id="4" name="Slide Number Placeholder 3"/>
          <p:cNvSpPr>
            <a:spLocks noGrp="1"/>
          </p:cNvSpPr>
          <p:nvPr>
            <p:ph type="sldNum" sz="quarter" idx="12"/>
          </p:nvPr>
        </p:nvSpPr>
        <p:spPr/>
        <p:txBody>
          <a:bodyPr/>
          <a:lstStyle/>
          <a:p>
            <a:fld id="{F7542ADD-394E-41F3-B704-951748884AEE}" type="slidenum">
              <a:rPr lang="en-US" smtClean="0"/>
              <a:t>29</a:t>
            </a:fld>
            <a:endParaRPr lang="en-US"/>
          </a:p>
        </p:txBody>
      </p:sp>
    </p:spTree>
    <p:extLst>
      <p:ext uri="{BB962C8B-B14F-4D97-AF65-F5344CB8AC3E}">
        <p14:creationId xmlns:p14="http://schemas.microsoft.com/office/powerpoint/2010/main" val="409351922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10377146" y="953376"/>
            <a:ext cx="1630680" cy="5585536"/>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692773" y="1176577"/>
            <a:ext cx="11074399" cy="507565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57200" marR="0" lvl="0" indent="-457200" algn="just" defTabSz="914400" rtl="0" eaLnBrk="1" fontAlgn="auto" latinLnBrk="0" hangingPunct="1">
              <a:lnSpc>
                <a:spcPct val="90000"/>
              </a:lnSpc>
              <a:spcBef>
                <a:spcPts val="1000"/>
              </a:spcBef>
              <a:spcAft>
                <a:spcPts val="0"/>
              </a:spcAft>
              <a:buClrTx/>
              <a:buSzTx/>
              <a:buFont typeface="Wingdings" panose="05000000000000000000" pitchFamily="2" charset="2"/>
              <a:buChar char="Ø"/>
              <a:tabLst/>
              <a:defRPr/>
            </a:pPr>
            <a:r>
              <a:rPr kumimoji="0" lang="en-US" sz="2800" b="1" i="0" u="none" strike="noStrike" kern="1200" cap="none" spc="0" normalizeH="0" baseline="0" noProof="0" dirty="0">
                <a:ln>
                  <a:noFill/>
                </a:ln>
                <a:solidFill>
                  <a:srgbClr val="00B0F0"/>
                </a:solidFill>
                <a:effectLst/>
                <a:uLnTx/>
                <a:uFillTx/>
                <a:latin typeface="Times New Roman"/>
                <a:ea typeface="+mn-ea"/>
                <a:cs typeface="Times New Roman"/>
              </a:rPr>
              <a:t>A manager must consider many trade-offs during network design. </a:t>
            </a:r>
          </a:p>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700" b="1" i="0" u="none" strike="noStrike" kern="1200" cap="none" spc="0" normalizeH="0" baseline="0" noProof="0" dirty="0">
                <a:ln>
                  <a:noFill/>
                </a:ln>
                <a:solidFill>
                  <a:srgbClr val="C00000"/>
                </a:solidFill>
                <a:effectLst/>
                <a:uLnTx/>
                <a:uFillTx/>
                <a:latin typeface="Times New Roman"/>
                <a:ea typeface="+mn-ea"/>
                <a:cs typeface="Times New Roman"/>
              </a:rPr>
              <a:t>For example</a:t>
            </a:r>
            <a:r>
              <a:rPr kumimoji="0" lang="en-US" sz="2700" b="0" i="0" u="none" strike="noStrike" kern="1200" cap="none" spc="0" normalizeH="0" baseline="0" noProof="0" dirty="0">
                <a:ln>
                  <a:noFill/>
                </a:ln>
                <a:solidFill>
                  <a:prstClr val="black"/>
                </a:solidFill>
                <a:effectLst/>
                <a:uLnTx/>
                <a:uFillTx/>
                <a:latin typeface="Times New Roman"/>
                <a:ea typeface="+mn-ea"/>
                <a:cs typeface="Times New Roman"/>
              </a:rPr>
              <a:t>, building many facilities to serve local markets reduces transportation cost and provides a fast response time, but it increases the facility and inventory costs incurred by the firm.</a:t>
            </a:r>
          </a:p>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US" sz="2700" b="0" i="0" u="none" strike="noStrike" kern="1200" cap="none" spc="0" normalizeH="0" baseline="0" noProof="0" dirty="0">
              <a:ln>
                <a:noFill/>
              </a:ln>
              <a:solidFill>
                <a:prstClr val="black"/>
              </a:solidFill>
              <a:effectLst/>
              <a:uLnTx/>
              <a:uFillTx/>
              <a:latin typeface="Times New Roman"/>
              <a:ea typeface="+mn-ea"/>
              <a:cs typeface="Times New Roman"/>
            </a:endParaRPr>
          </a:p>
          <a:p>
            <a:pPr marL="457200" marR="0" lvl="0" indent="-457200" algn="just" defTabSz="914400" rtl="0" eaLnBrk="1" fontAlgn="auto" latinLnBrk="0" hangingPunct="1">
              <a:lnSpc>
                <a:spcPct val="90000"/>
              </a:lnSpc>
              <a:spcBef>
                <a:spcPts val="1000"/>
              </a:spcBef>
              <a:spcAft>
                <a:spcPts val="0"/>
              </a:spcAft>
              <a:buClrTx/>
              <a:buSzTx/>
              <a:buFont typeface="Wingdings" panose="05000000000000000000" pitchFamily="2" charset="2"/>
              <a:buChar char="Ø"/>
              <a:tabLst/>
              <a:defRPr/>
            </a:pPr>
            <a:r>
              <a:rPr kumimoji="0" lang="en-US" altLang="en-US" sz="2800" b="1" i="0" u="none" strike="noStrike" kern="1200" cap="none" spc="0" normalizeH="0" baseline="0" noProof="0" dirty="0">
                <a:ln>
                  <a:noFill/>
                </a:ln>
                <a:solidFill>
                  <a:srgbClr val="00B0F0"/>
                </a:solidFill>
                <a:effectLst/>
                <a:uLnTx/>
                <a:uFillTx/>
                <a:latin typeface="Times New Roman" panose="02020603050405020304" pitchFamily="18" charset="0"/>
                <a:ea typeface="+mn-ea"/>
                <a:cs typeface="Times New Roman" panose="02020603050405020304" pitchFamily="18" charset="0"/>
              </a:rPr>
              <a:t>Managers use network design models in two situations.</a:t>
            </a:r>
            <a:r>
              <a:rPr kumimoji="0" lang="en-US" altLang="en-US" sz="2800" b="1" i="0" u="none" strike="noStrike" kern="1200" cap="none" spc="0" normalizeH="0" baseline="0" noProof="0" dirty="0">
                <a:ln>
                  <a:noFill/>
                </a:ln>
                <a:solidFill>
                  <a:srgbClr val="C00000"/>
                </a:solidFill>
                <a:effectLst/>
                <a:uLnTx/>
                <a:uFillTx/>
                <a:latin typeface="Times New Roman" panose="02020603050405020304" pitchFamily="18" charset="0"/>
                <a:ea typeface="+mn-ea"/>
                <a:cs typeface="Times New Roman" panose="02020603050405020304" pitchFamily="18" charset="0"/>
              </a:rPr>
              <a:t> </a:t>
            </a:r>
          </a:p>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altLang="en-US" sz="2700" b="1" i="0" u="none" strike="noStrike" kern="1200" cap="none" spc="0" normalizeH="0" baseline="0" noProof="0" dirty="0">
                <a:ln>
                  <a:noFill/>
                </a:ln>
                <a:solidFill>
                  <a:srgbClr val="C00000"/>
                </a:solidFill>
                <a:effectLst/>
                <a:uLnTx/>
                <a:uFillTx/>
                <a:latin typeface="Times New Roman" panose="02020603050405020304" pitchFamily="18" charset="0"/>
                <a:ea typeface="+mn-ea"/>
                <a:cs typeface="Times New Roman" panose="02020603050405020304" pitchFamily="18" charset="0"/>
              </a:rPr>
              <a:t>First</a:t>
            </a:r>
            <a:r>
              <a:rPr kumimoji="0" lang="en-US" altLang="en-US" sz="27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these models are used to decide on locations where facilities will be established and determine the capacity to be assigned to each facility. </a:t>
            </a:r>
            <a:r>
              <a:rPr kumimoji="0" lang="en-US" sz="2700" b="0" i="0" u="none" strike="noStrike" kern="1200" cap="none" spc="0" normalizeH="0" baseline="0" noProof="0" dirty="0">
                <a:ln>
                  <a:noFill/>
                </a:ln>
                <a:solidFill>
                  <a:prstClr val="black"/>
                </a:solidFill>
                <a:effectLst/>
                <a:uLnTx/>
                <a:uFillTx/>
                <a:latin typeface="Times New Roman"/>
                <a:ea typeface="+mn-ea"/>
                <a:cs typeface="Times New Roman"/>
              </a:rPr>
              <a:t>Managers must make this decision considering a time horizon over which locations and capacities will not be altered (typically in years).</a:t>
            </a:r>
            <a:endParaRPr kumimoji="0" lang="en-US" altLang="en-US" sz="27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9295105" y="6475429"/>
            <a:ext cx="2616200" cy="400110"/>
          </a:xfrm>
          <a:prstGeom prst="rect">
            <a:avLst/>
          </a:prstGeom>
          <a:noFill/>
        </p:spPr>
        <p:txBody>
          <a:bodyPr wrap="square" rtlCol="0">
            <a:spAutoFit/>
          </a:bodyPr>
          <a:lstStyle/>
          <a:p>
            <a:pPr algn="ctr"/>
            <a:r>
              <a:rPr lang="en-US" sz="2000" b="1" dirty="0"/>
              <a:t>www.midocean.km</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2451298" y="339750"/>
            <a:ext cx="8902502" cy="553998"/>
          </a:xfrm>
          <a:prstGeom prst="rect">
            <a:avLst/>
          </a:prstGeom>
        </p:spPr>
        <p:txBody>
          <a:bodyPr wrap="none">
            <a:spAutoFit/>
          </a:bodyPr>
          <a:lstStyle/>
          <a:p>
            <a:pPr lvl="0" algn="ctr"/>
            <a:r>
              <a:rPr lang="en-US" altLang="en-US" sz="3000" b="1" dirty="0">
                <a:solidFill>
                  <a:srgbClr val="00B4F8"/>
                </a:solidFill>
                <a:latin typeface="Times New Roman" panose="02020603050405020304" pitchFamily="18" charset="0"/>
                <a:cs typeface="Times New Roman" panose="02020603050405020304" pitchFamily="18" charset="0"/>
              </a:rPr>
              <a:t>Models for Facility Location and Capacity Allocation</a:t>
            </a:r>
            <a:endParaRPr lang="en-US" sz="3000" b="1" dirty="0">
              <a:solidFill>
                <a:srgbClr val="00B0F0"/>
              </a:solidFill>
              <a:latin typeface="Times New Roman"/>
              <a:ea typeface="Times New Roman"/>
              <a:cs typeface="Times New Roman"/>
              <a:sym typeface="Times New Roman"/>
            </a:endParaRPr>
          </a:p>
        </p:txBody>
      </p:sp>
      <p:sp>
        <p:nvSpPr>
          <p:cNvPr id="4" name="Slide Number Placeholder 3"/>
          <p:cNvSpPr>
            <a:spLocks noGrp="1"/>
          </p:cNvSpPr>
          <p:nvPr>
            <p:ph type="sldNum" sz="quarter" idx="12"/>
          </p:nvPr>
        </p:nvSpPr>
        <p:spPr/>
        <p:txBody>
          <a:bodyPr/>
          <a:lstStyle/>
          <a:p>
            <a:fld id="{F7542ADD-394E-41F3-B704-951748884AEE}" type="slidenum">
              <a:rPr lang="en-US" smtClean="0"/>
              <a:t>30</a:t>
            </a:fld>
            <a:endParaRPr lang="en-US"/>
          </a:p>
        </p:txBody>
      </p:sp>
    </p:spTree>
    <p:extLst>
      <p:ext uri="{BB962C8B-B14F-4D97-AF65-F5344CB8AC3E}">
        <p14:creationId xmlns:p14="http://schemas.microsoft.com/office/powerpoint/2010/main" val="42222323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450439" y="1340322"/>
            <a:ext cx="3568841"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609600" y="1503681"/>
            <a:ext cx="11165840" cy="456329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28600" marR="0" lvl="0" indent="-228600" algn="just"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2800" b="1" i="0" u="none" strike="noStrike" kern="1200" cap="none" spc="0" normalizeH="0" baseline="0" noProof="0" dirty="0">
                <a:ln>
                  <a:noFill/>
                </a:ln>
                <a:solidFill>
                  <a:srgbClr val="C00000"/>
                </a:solidFill>
                <a:effectLst/>
                <a:uLnTx/>
                <a:uFillTx/>
                <a:latin typeface="Times New Roman"/>
                <a:ea typeface="+mn-ea"/>
                <a:cs typeface="Times New Roman"/>
              </a:rPr>
              <a:t>Second</a:t>
            </a:r>
            <a:r>
              <a:rPr kumimoji="0" lang="en-US" sz="2800" b="0" i="0" u="none" strike="noStrike" kern="1200" cap="none" spc="0" normalizeH="0" baseline="0" noProof="0" dirty="0">
                <a:ln>
                  <a:noFill/>
                </a:ln>
                <a:solidFill>
                  <a:srgbClr val="C00000"/>
                </a:solidFill>
                <a:effectLst/>
                <a:uLnTx/>
                <a:uFillTx/>
                <a:latin typeface="Times New Roman"/>
                <a:ea typeface="+mn-ea"/>
                <a:cs typeface="Times New Roman"/>
              </a:rPr>
              <a:t>,</a:t>
            </a:r>
            <a:r>
              <a:rPr kumimoji="0" lang="en-US" sz="2800" b="0" i="0" u="none" strike="noStrike" kern="1200" cap="none" spc="0" normalizeH="0" baseline="0" noProof="0" dirty="0">
                <a:ln>
                  <a:noFill/>
                </a:ln>
                <a:solidFill>
                  <a:prstClr val="black"/>
                </a:solidFill>
                <a:effectLst/>
                <a:uLnTx/>
                <a:uFillTx/>
                <a:latin typeface="Times New Roman"/>
                <a:ea typeface="+mn-ea"/>
                <a:cs typeface="Times New Roman"/>
              </a:rPr>
              <a:t> these models are used to assign current demand to the available facilities and identify lanes along which product will be transported. </a:t>
            </a:r>
          </a:p>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US" sz="2800" b="0" i="0" u="none" strike="noStrike" kern="1200" cap="none" spc="0" normalizeH="0" baseline="0" noProof="0" dirty="0">
              <a:ln>
                <a:noFill/>
              </a:ln>
              <a:solidFill>
                <a:prstClr val="black"/>
              </a:solidFill>
              <a:effectLst/>
              <a:uLnTx/>
              <a:uFillTx/>
              <a:latin typeface="Times New Roman"/>
              <a:ea typeface="+mn-ea"/>
              <a:cs typeface="Times New Roman"/>
            </a:endParaRPr>
          </a:p>
          <a:p>
            <a:pPr marL="228600" marR="0" lvl="0" indent="-228600" algn="just"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2800" b="0" i="0" u="none" strike="noStrike" kern="1200" cap="none" spc="0" normalizeH="0" baseline="0" noProof="0" dirty="0">
                <a:ln>
                  <a:noFill/>
                </a:ln>
                <a:solidFill>
                  <a:prstClr val="black"/>
                </a:solidFill>
                <a:effectLst/>
                <a:uLnTx/>
                <a:uFillTx/>
                <a:latin typeface="Times New Roman"/>
                <a:ea typeface="+mn-ea"/>
                <a:cs typeface="Times New Roman"/>
              </a:rPr>
              <a:t>Managers must consider this decision at least on an annual basis as demand, prices, exchange rates, and tariffs change</a:t>
            </a:r>
          </a:p>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US" sz="2800" b="0" i="0" u="none" strike="noStrike" kern="1200" cap="none" spc="0" normalizeH="0" baseline="0" noProof="0" dirty="0">
              <a:ln>
                <a:noFill/>
              </a:ln>
              <a:solidFill>
                <a:prstClr val="black"/>
              </a:solidFill>
              <a:effectLst/>
              <a:uLnTx/>
              <a:uFillTx/>
              <a:latin typeface="Times New Roman"/>
              <a:ea typeface="+mn-ea"/>
              <a:cs typeface="Times New Roman"/>
            </a:endParaRPr>
          </a:p>
          <a:p>
            <a:pPr marL="228600" marR="0" lvl="0" indent="-228600" algn="just"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2800" b="0" i="0" u="none" strike="noStrike" kern="1200" cap="none" spc="0" normalizeH="0" baseline="0" noProof="0" dirty="0">
                <a:ln>
                  <a:noFill/>
                </a:ln>
                <a:solidFill>
                  <a:prstClr val="black"/>
                </a:solidFill>
                <a:effectLst/>
                <a:uLnTx/>
                <a:uFillTx/>
                <a:latin typeface="Times New Roman"/>
                <a:ea typeface="+mn-ea"/>
                <a:cs typeface="Times New Roman"/>
              </a:rPr>
              <a:t>In both cases, the goal is to maximize the profit while satisfying customer needs</a:t>
            </a:r>
            <a:endParaRPr kumimoji="0" lang="en-US" altLang="en-US" sz="28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2558901" y="335419"/>
            <a:ext cx="8902502" cy="553998"/>
          </a:xfrm>
          <a:prstGeom prst="rect">
            <a:avLst/>
          </a:prstGeom>
        </p:spPr>
        <p:txBody>
          <a:bodyPr wrap="none">
            <a:spAutoFit/>
          </a:bodyPr>
          <a:lstStyle/>
          <a:p>
            <a:pPr lvl="0" algn="ctr"/>
            <a:r>
              <a:rPr lang="en-US" altLang="en-US" sz="3000" b="1" dirty="0">
                <a:solidFill>
                  <a:srgbClr val="00B4F8"/>
                </a:solidFill>
                <a:latin typeface="Times New Roman" panose="02020603050405020304" pitchFamily="18" charset="0"/>
                <a:cs typeface="Times New Roman" panose="02020603050405020304" pitchFamily="18" charset="0"/>
              </a:rPr>
              <a:t>Models for Facility Location and Capacity Allocation</a:t>
            </a:r>
            <a:endParaRPr lang="en-US" sz="3000" b="1" dirty="0">
              <a:solidFill>
                <a:srgbClr val="00B0F0"/>
              </a:solidFill>
              <a:latin typeface="Times New Roman"/>
              <a:ea typeface="Times New Roman"/>
              <a:cs typeface="Times New Roman"/>
              <a:sym typeface="Times New Roman"/>
            </a:endParaRPr>
          </a:p>
        </p:txBody>
      </p:sp>
      <p:sp>
        <p:nvSpPr>
          <p:cNvPr id="4" name="Slide Number Placeholder 3"/>
          <p:cNvSpPr>
            <a:spLocks noGrp="1"/>
          </p:cNvSpPr>
          <p:nvPr>
            <p:ph type="sldNum" sz="quarter" idx="12"/>
          </p:nvPr>
        </p:nvSpPr>
        <p:spPr/>
        <p:txBody>
          <a:bodyPr/>
          <a:lstStyle/>
          <a:p>
            <a:fld id="{F7542ADD-394E-41F3-B704-951748884AEE}" type="slidenum">
              <a:rPr lang="en-US" smtClean="0"/>
              <a:t>31</a:t>
            </a:fld>
            <a:endParaRPr lang="en-US"/>
          </a:p>
        </p:txBody>
      </p:sp>
    </p:spTree>
    <p:extLst>
      <p:ext uri="{BB962C8B-B14F-4D97-AF65-F5344CB8AC3E}">
        <p14:creationId xmlns:p14="http://schemas.microsoft.com/office/powerpoint/2010/main" val="14708430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1318018"/>
            <a:ext cx="3520926"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487680" y="1340329"/>
            <a:ext cx="11115040" cy="501602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57200" marR="0" lvl="0" indent="-457200" algn="l" defTabSz="457200" rtl="0" eaLnBrk="1" fontAlgn="base" latinLnBrk="0" hangingPunct="1">
              <a:lnSpc>
                <a:spcPct val="100000"/>
              </a:lnSpc>
              <a:spcBef>
                <a:spcPct val="0"/>
              </a:spcBef>
              <a:spcAft>
                <a:spcPts val="600"/>
              </a:spcAft>
              <a:buClrTx/>
              <a:buSzPct val="150000"/>
              <a:buFont typeface="Wingdings" panose="05000000000000000000" pitchFamily="2" charset="2"/>
              <a:buChar char="Ø"/>
              <a:tabLst/>
              <a:defRPr/>
            </a:pPr>
            <a:r>
              <a:rPr kumimoji="0" lang="en-US" altLang="en-US" sz="2800" b="1" i="0" u="none" strike="noStrike" kern="1200" cap="none" spc="0" normalizeH="0" baseline="0" noProof="0" dirty="0">
                <a:ln>
                  <a:noFill/>
                </a:ln>
                <a:solidFill>
                  <a:srgbClr val="C00000"/>
                </a:solidFill>
                <a:effectLst/>
                <a:uLnTx/>
                <a:uFillTx/>
                <a:latin typeface="Times New Roman" panose="02020603050405020304" pitchFamily="18" charset="0"/>
                <a:ea typeface="+mn-ea"/>
                <a:cs typeface="Times New Roman" panose="02020603050405020304" pitchFamily="18" charset="0"/>
              </a:rPr>
              <a:t>The following information ideally is available in making the design decision</a:t>
            </a:r>
          </a:p>
          <a:p>
            <a:pPr marL="742950" marR="0" lvl="1" indent="-285750" algn="just" defTabSz="457200" rtl="0" eaLnBrk="1" fontAlgn="base" latinLnBrk="0" hangingPunct="1">
              <a:lnSpc>
                <a:spcPct val="100000"/>
              </a:lnSpc>
              <a:spcBef>
                <a:spcPct val="0"/>
              </a:spcBef>
              <a:spcAft>
                <a:spcPts val="600"/>
              </a:spcAft>
              <a:buClrTx/>
              <a:buSzTx/>
              <a:buFont typeface="Arial" panose="020B0604020202020204" pitchFamily="34" charset="0"/>
              <a:buChar char="–"/>
              <a:tabLst/>
              <a:defRPr/>
            </a:pPr>
            <a:r>
              <a:rPr kumimoji="0" lang="en-US" altLang="en-US" sz="25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Location of supply sources and markets</a:t>
            </a:r>
          </a:p>
          <a:p>
            <a:pPr marL="742950" marR="0" lvl="1" indent="-285750" algn="just" defTabSz="457200" rtl="0" eaLnBrk="1" fontAlgn="base" latinLnBrk="0" hangingPunct="1">
              <a:lnSpc>
                <a:spcPct val="100000"/>
              </a:lnSpc>
              <a:spcBef>
                <a:spcPct val="0"/>
              </a:spcBef>
              <a:spcAft>
                <a:spcPts val="600"/>
              </a:spcAft>
              <a:buClrTx/>
              <a:buSzTx/>
              <a:buFont typeface="Arial" panose="020B0604020202020204" pitchFamily="34" charset="0"/>
              <a:buChar char="–"/>
              <a:tabLst/>
              <a:defRPr/>
            </a:pPr>
            <a:r>
              <a:rPr kumimoji="0" lang="en-US" altLang="en-US" sz="25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Location of potential facility sites</a:t>
            </a:r>
          </a:p>
          <a:p>
            <a:pPr marL="742950" marR="0" lvl="1" indent="-285750" algn="just" defTabSz="457200" rtl="0" eaLnBrk="1" fontAlgn="base" latinLnBrk="0" hangingPunct="1">
              <a:lnSpc>
                <a:spcPct val="100000"/>
              </a:lnSpc>
              <a:spcBef>
                <a:spcPct val="0"/>
              </a:spcBef>
              <a:spcAft>
                <a:spcPts val="600"/>
              </a:spcAft>
              <a:buClrTx/>
              <a:buSzTx/>
              <a:buFont typeface="Arial" panose="020B0604020202020204" pitchFamily="34" charset="0"/>
              <a:buChar char="–"/>
              <a:tabLst/>
              <a:defRPr/>
            </a:pPr>
            <a:r>
              <a:rPr kumimoji="0" lang="en-US" altLang="en-US" sz="25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Demand forecast by market </a:t>
            </a:r>
          </a:p>
          <a:p>
            <a:pPr marL="742950" marR="0" lvl="1" indent="-285750" algn="just" defTabSz="457200" rtl="0" eaLnBrk="1" fontAlgn="base" latinLnBrk="0" hangingPunct="1">
              <a:lnSpc>
                <a:spcPct val="100000"/>
              </a:lnSpc>
              <a:spcBef>
                <a:spcPct val="0"/>
              </a:spcBef>
              <a:spcAft>
                <a:spcPts val="600"/>
              </a:spcAft>
              <a:buClrTx/>
              <a:buSzTx/>
              <a:buFont typeface="Arial" panose="020B0604020202020204" pitchFamily="34" charset="0"/>
              <a:buChar char="–"/>
              <a:tabLst/>
              <a:defRPr/>
            </a:pPr>
            <a:r>
              <a:rPr kumimoji="0" lang="en-US" altLang="en-US" sz="25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Facility, labor, and material costs by site </a:t>
            </a:r>
          </a:p>
          <a:p>
            <a:pPr marL="742950" marR="0" lvl="1" indent="-285750" algn="just" defTabSz="457200" rtl="0" eaLnBrk="1" fontAlgn="base" latinLnBrk="0" hangingPunct="1">
              <a:lnSpc>
                <a:spcPct val="100000"/>
              </a:lnSpc>
              <a:spcBef>
                <a:spcPct val="0"/>
              </a:spcBef>
              <a:spcAft>
                <a:spcPts val="600"/>
              </a:spcAft>
              <a:buClrTx/>
              <a:buSzTx/>
              <a:buFont typeface="Arial" panose="020B0604020202020204" pitchFamily="34" charset="0"/>
              <a:buChar char="–"/>
              <a:tabLst/>
              <a:defRPr/>
            </a:pPr>
            <a:r>
              <a:rPr kumimoji="0" lang="en-US" altLang="en-US" sz="25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Transportation costs between each pair of sites </a:t>
            </a:r>
          </a:p>
          <a:p>
            <a:pPr marL="742950" marR="0" lvl="1" indent="-285750" algn="just" defTabSz="457200" rtl="0" eaLnBrk="1" fontAlgn="base" latinLnBrk="0" hangingPunct="1">
              <a:lnSpc>
                <a:spcPct val="100000"/>
              </a:lnSpc>
              <a:spcBef>
                <a:spcPct val="0"/>
              </a:spcBef>
              <a:spcAft>
                <a:spcPts val="600"/>
              </a:spcAft>
              <a:buClrTx/>
              <a:buSzTx/>
              <a:buFont typeface="Arial" panose="020B0604020202020204" pitchFamily="34" charset="0"/>
              <a:buChar char="–"/>
              <a:tabLst/>
              <a:defRPr/>
            </a:pPr>
            <a:r>
              <a:rPr kumimoji="0" lang="en-US" altLang="en-US" sz="25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Inventory costs by site and as a function of quantity</a:t>
            </a:r>
          </a:p>
          <a:p>
            <a:pPr marL="742950" marR="0" lvl="1" indent="-285750" algn="just" defTabSz="457200" rtl="0" eaLnBrk="1" fontAlgn="base" latinLnBrk="0" hangingPunct="1">
              <a:lnSpc>
                <a:spcPct val="100000"/>
              </a:lnSpc>
              <a:spcBef>
                <a:spcPct val="0"/>
              </a:spcBef>
              <a:spcAft>
                <a:spcPts val="600"/>
              </a:spcAft>
              <a:buClrTx/>
              <a:buSzTx/>
              <a:buFont typeface="Arial" panose="020B0604020202020204" pitchFamily="34" charset="0"/>
              <a:buChar char="–"/>
              <a:tabLst/>
              <a:defRPr/>
            </a:pPr>
            <a:r>
              <a:rPr kumimoji="0" lang="en-US" altLang="en-US" sz="25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Sale price of product in different regions </a:t>
            </a:r>
          </a:p>
          <a:p>
            <a:pPr marL="742950" marR="0" lvl="1" indent="-285750" algn="just" defTabSz="457200" rtl="0" eaLnBrk="1" fontAlgn="base" latinLnBrk="0" hangingPunct="1">
              <a:lnSpc>
                <a:spcPct val="100000"/>
              </a:lnSpc>
              <a:spcBef>
                <a:spcPct val="0"/>
              </a:spcBef>
              <a:spcAft>
                <a:spcPts val="600"/>
              </a:spcAft>
              <a:buClrTx/>
              <a:buSzTx/>
              <a:buFont typeface="Arial" panose="020B0604020202020204" pitchFamily="34" charset="0"/>
              <a:buChar char="–"/>
              <a:tabLst/>
              <a:defRPr/>
            </a:pPr>
            <a:r>
              <a:rPr kumimoji="0" lang="en-US" altLang="en-US" sz="25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Taxes and tariffs </a:t>
            </a:r>
          </a:p>
          <a:p>
            <a:pPr marL="742950" marR="0" lvl="1" indent="-285750" algn="just" defTabSz="457200" rtl="0" eaLnBrk="1" fontAlgn="base" latinLnBrk="0" hangingPunct="1">
              <a:lnSpc>
                <a:spcPct val="100000"/>
              </a:lnSpc>
              <a:spcBef>
                <a:spcPct val="0"/>
              </a:spcBef>
              <a:spcAft>
                <a:spcPts val="600"/>
              </a:spcAft>
              <a:buClrTx/>
              <a:buSzTx/>
              <a:buFont typeface="Arial" panose="020B0604020202020204" pitchFamily="34" charset="0"/>
              <a:buChar char="–"/>
              <a:tabLst/>
              <a:defRPr/>
            </a:pPr>
            <a:r>
              <a:rPr kumimoji="0" lang="en-US" altLang="en-US" sz="25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Desired response time and other service factors</a:t>
            </a: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2571552" y="394791"/>
            <a:ext cx="8902502" cy="553998"/>
          </a:xfrm>
          <a:prstGeom prst="rect">
            <a:avLst/>
          </a:prstGeom>
        </p:spPr>
        <p:txBody>
          <a:bodyPr wrap="none">
            <a:spAutoFit/>
          </a:bodyPr>
          <a:lstStyle/>
          <a:p>
            <a:pPr lvl="0" algn="ctr"/>
            <a:r>
              <a:rPr lang="en-US" altLang="en-US" sz="3000" b="1" dirty="0">
                <a:solidFill>
                  <a:srgbClr val="00B4F8"/>
                </a:solidFill>
                <a:latin typeface="Times New Roman" panose="02020603050405020304" pitchFamily="18" charset="0"/>
                <a:cs typeface="Times New Roman" panose="02020603050405020304" pitchFamily="18" charset="0"/>
              </a:rPr>
              <a:t>Models for Facility Location and Capacity Allocation</a:t>
            </a:r>
            <a:endParaRPr lang="en-US" sz="3000" b="1" dirty="0">
              <a:solidFill>
                <a:srgbClr val="00B0F0"/>
              </a:solidFill>
              <a:latin typeface="Times New Roman"/>
              <a:ea typeface="Times New Roman"/>
              <a:cs typeface="Times New Roman"/>
              <a:sym typeface="Times New Roman"/>
            </a:endParaRPr>
          </a:p>
        </p:txBody>
      </p:sp>
      <p:sp>
        <p:nvSpPr>
          <p:cNvPr id="4" name="Slide Number Placeholder 3"/>
          <p:cNvSpPr>
            <a:spLocks noGrp="1"/>
          </p:cNvSpPr>
          <p:nvPr>
            <p:ph type="sldNum" sz="quarter" idx="12"/>
          </p:nvPr>
        </p:nvSpPr>
        <p:spPr/>
        <p:txBody>
          <a:bodyPr/>
          <a:lstStyle/>
          <a:p>
            <a:fld id="{F7542ADD-394E-41F3-B704-951748884AEE}" type="slidenum">
              <a:rPr lang="en-US" smtClean="0"/>
              <a:t>32</a:t>
            </a:fld>
            <a:endParaRPr lang="en-US"/>
          </a:p>
        </p:txBody>
      </p:sp>
    </p:spTree>
    <p:extLst>
      <p:ext uri="{BB962C8B-B14F-4D97-AF65-F5344CB8AC3E}">
        <p14:creationId xmlns:p14="http://schemas.microsoft.com/office/powerpoint/2010/main" val="129097028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1116540"/>
            <a:ext cx="3503055" cy="5153787"/>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664029" y="1422803"/>
            <a:ext cx="10999651" cy="489053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marR="0" lvl="0" indent="-342900" algn="just" defTabSz="457200" rtl="0" eaLnBrk="1" fontAlgn="base" latinLnBrk="0" hangingPunct="1">
              <a:lnSpc>
                <a:spcPct val="100000"/>
              </a:lnSpc>
              <a:spcBef>
                <a:spcPct val="0"/>
              </a:spcBef>
              <a:spcAft>
                <a:spcPts val="600"/>
              </a:spcAft>
              <a:buClrTx/>
              <a:buSzPct val="150000"/>
              <a:buFont typeface="Arial" panose="020B0604020202020204" pitchFamily="34" charset="0"/>
              <a:buChar char="•"/>
              <a:tabLst/>
              <a:defRPr/>
            </a:pPr>
            <a:endParaRPr kumimoji="0" lang="en-US" altLang="en-US" sz="24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sym typeface="Arial"/>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2698117" y="317264"/>
            <a:ext cx="8163004" cy="553998"/>
          </a:xfrm>
          <a:prstGeom prst="rect">
            <a:avLst/>
          </a:prstGeom>
        </p:spPr>
        <p:txBody>
          <a:bodyPr wrap="none">
            <a:spAutoFit/>
          </a:bodyPr>
          <a:lstStyle/>
          <a:p>
            <a:pPr lvl="0" algn="ctr"/>
            <a:r>
              <a:rPr lang="en-US" altLang="en-US" sz="3000" b="1" dirty="0">
                <a:solidFill>
                  <a:srgbClr val="00B4F8"/>
                </a:solidFill>
                <a:latin typeface="Times New Roman" panose="02020603050405020304" pitchFamily="18" charset="0"/>
                <a:cs typeface="Times New Roman" panose="02020603050405020304" pitchFamily="18" charset="0"/>
              </a:rPr>
              <a:t>Locating Plants and Warehouses Simultaneously</a:t>
            </a:r>
            <a:endParaRPr lang="en-US" sz="3000" b="1" dirty="0">
              <a:solidFill>
                <a:srgbClr val="00B0F0"/>
              </a:solidFill>
              <a:latin typeface="Times New Roman"/>
              <a:ea typeface="Times New Roman"/>
              <a:cs typeface="Times New Roman"/>
              <a:sym typeface="Times New Roman"/>
            </a:endParaRPr>
          </a:p>
        </p:txBody>
      </p:sp>
      <p:sp>
        <p:nvSpPr>
          <p:cNvPr id="4" name="Slide Number Placeholder 3"/>
          <p:cNvSpPr>
            <a:spLocks noGrp="1"/>
          </p:cNvSpPr>
          <p:nvPr>
            <p:ph type="sldNum" sz="quarter" idx="12"/>
          </p:nvPr>
        </p:nvSpPr>
        <p:spPr/>
        <p:txBody>
          <a:bodyPr/>
          <a:lstStyle/>
          <a:p>
            <a:fld id="{F7542ADD-394E-41F3-B704-951748884AEE}" type="slidenum">
              <a:rPr lang="en-US" smtClean="0"/>
              <a:t>33</a:t>
            </a:fld>
            <a:endParaRPr lang="en-US"/>
          </a:p>
        </p:txBody>
      </p:sp>
      <p:pic>
        <p:nvPicPr>
          <p:cNvPr id="7" name="Picture 6">
            <a:extLst>
              <a:ext uri="{FF2B5EF4-FFF2-40B4-BE49-F238E27FC236}">
                <a16:creationId xmlns:a16="http://schemas.microsoft.com/office/drawing/2014/main" id="{B0BD7DF3-F041-5489-C0CB-2DEB611E63DA}"/>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838200" y="1675309"/>
            <a:ext cx="10515600" cy="43927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9076726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3" presetClass="entr" presetSubtype="272" fill="hold" nodeType="afterEffect">
                                  <p:stCondLst>
                                    <p:cond delay="1000"/>
                                  </p:stCondLst>
                                  <p:childTnLst>
                                    <p:set>
                                      <p:cBhvr>
                                        <p:cTn id="6" dur="1" fill="hold">
                                          <p:stCondLst>
                                            <p:cond delay="0"/>
                                          </p:stCondLst>
                                        </p:cTn>
                                        <p:tgtEl>
                                          <p:spTgt spid="7"/>
                                        </p:tgtEl>
                                        <p:attrNameLst>
                                          <p:attrName>style.visibility</p:attrName>
                                        </p:attrNameLst>
                                      </p:cBhvr>
                                      <p:to>
                                        <p:strVal val="visible"/>
                                      </p:to>
                                    </p:set>
                                    <p:anim calcmode="lin" valueType="num">
                                      <p:cBhvr>
                                        <p:cTn id="7" dur="1000" fill="hold"/>
                                        <p:tgtEl>
                                          <p:spTgt spid="7"/>
                                        </p:tgtEl>
                                        <p:attrNameLst>
                                          <p:attrName>ppt_w</p:attrName>
                                        </p:attrNameLst>
                                      </p:cBhvr>
                                      <p:tavLst>
                                        <p:tav tm="0">
                                          <p:val>
                                            <p:strVal val="2/3*#ppt_w"/>
                                          </p:val>
                                        </p:tav>
                                        <p:tav tm="100000">
                                          <p:val>
                                            <p:strVal val="#ppt_w"/>
                                          </p:val>
                                        </p:tav>
                                      </p:tavLst>
                                    </p:anim>
                                    <p:anim calcmode="lin" valueType="num">
                                      <p:cBhvr>
                                        <p:cTn id="8" dur="1000" fill="hold"/>
                                        <p:tgtEl>
                                          <p:spTgt spid="7"/>
                                        </p:tgtEl>
                                        <p:attrNameLst>
                                          <p:attrName>ppt_h</p:attrName>
                                        </p:attrNameLst>
                                      </p:cBhvr>
                                      <p:tavLst>
                                        <p:tav tm="0">
                                          <p:val>
                                            <p:strVal val="2/3*#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1318018"/>
            <a:ext cx="3571726"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609600" y="1712685"/>
            <a:ext cx="11074399" cy="435428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marR="0" lvl="0" indent="-342900" algn="l" defTabSz="457200" rtl="0" eaLnBrk="1" fontAlgn="base" latinLnBrk="0" hangingPunct="1">
              <a:lnSpc>
                <a:spcPct val="100000"/>
              </a:lnSpc>
              <a:spcBef>
                <a:spcPct val="0"/>
              </a:spcBef>
              <a:spcAft>
                <a:spcPts val="600"/>
              </a:spcAft>
              <a:buClrTx/>
              <a:buSzPct val="150000"/>
              <a:buFont typeface="Arial" panose="020B0604020202020204" pitchFamily="34" charset="0"/>
              <a:buChar char="•"/>
              <a:tabLst/>
              <a:defRPr/>
            </a:pPr>
            <a:r>
              <a:rPr kumimoji="0" lang="en-US" altLang="en-US" sz="32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Goal is to identify plant and warehouse locations and quantities shipped that minimize the total fixed and variable costs</a:t>
            </a: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2797657" y="444010"/>
            <a:ext cx="8163004" cy="553998"/>
          </a:xfrm>
          <a:prstGeom prst="rect">
            <a:avLst/>
          </a:prstGeom>
        </p:spPr>
        <p:txBody>
          <a:bodyPr wrap="none">
            <a:spAutoFit/>
          </a:bodyPr>
          <a:lstStyle/>
          <a:p>
            <a:pPr lvl="0" algn="ctr"/>
            <a:r>
              <a:rPr kumimoji="0" lang="en-US" altLang="en-US" sz="3000" b="1" i="0" u="none" strike="noStrike" kern="1200" cap="none" spc="0" normalizeH="0" baseline="0" noProof="0" dirty="0">
                <a:ln>
                  <a:noFill/>
                </a:ln>
                <a:solidFill>
                  <a:srgbClr val="00B4F8"/>
                </a:solidFill>
                <a:effectLst/>
                <a:uLnTx/>
                <a:uFillTx/>
                <a:latin typeface="Times New Roman" panose="02020603050405020304" pitchFamily="18" charset="0"/>
                <a:ea typeface="+mj-ea"/>
                <a:cs typeface="Times New Roman" panose="02020603050405020304" pitchFamily="18" charset="0"/>
              </a:rPr>
              <a:t>Locating Plants and Warehouses Simultaneously</a:t>
            </a:r>
            <a:endParaRPr lang="en-US" sz="3000" b="1" dirty="0">
              <a:solidFill>
                <a:srgbClr val="00B0F0"/>
              </a:solidFill>
              <a:latin typeface="Times New Roman"/>
              <a:ea typeface="Times New Roman"/>
              <a:cs typeface="Times New Roman"/>
              <a:sym typeface="Times New Roman"/>
            </a:endParaRPr>
          </a:p>
        </p:txBody>
      </p:sp>
      <p:sp>
        <p:nvSpPr>
          <p:cNvPr id="4" name="Slide Number Placeholder 3"/>
          <p:cNvSpPr>
            <a:spLocks noGrp="1"/>
          </p:cNvSpPr>
          <p:nvPr>
            <p:ph type="sldNum" sz="quarter" idx="12"/>
          </p:nvPr>
        </p:nvSpPr>
        <p:spPr/>
        <p:txBody>
          <a:bodyPr/>
          <a:lstStyle/>
          <a:p>
            <a:fld id="{F7542ADD-394E-41F3-B704-951748884AEE}" type="slidenum">
              <a:rPr lang="en-US" smtClean="0"/>
              <a:t>34</a:t>
            </a:fld>
            <a:endParaRPr lang="en-US"/>
          </a:p>
        </p:txBody>
      </p:sp>
    </p:spTree>
    <p:extLst>
      <p:ext uri="{BB962C8B-B14F-4D97-AF65-F5344CB8AC3E}">
        <p14:creationId xmlns:p14="http://schemas.microsoft.com/office/powerpoint/2010/main" val="411015778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1318018"/>
            <a:ext cx="3372311"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609600" y="1542197"/>
            <a:ext cx="10850880" cy="472170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marR="0" lvl="0" indent="-342900" algn="l" defTabSz="457200" rtl="0" eaLnBrk="1" fontAlgn="base" latinLnBrk="0" hangingPunct="1">
              <a:lnSpc>
                <a:spcPct val="100000"/>
              </a:lnSpc>
              <a:spcBef>
                <a:spcPct val="0"/>
              </a:spcBef>
              <a:spcAft>
                <a:spcPts val="600"/>
              </a:spcAft>
              <a:buClrTx/>
              <a:buSzPct val="150000"/>
              <a:buFont typeface="Arial" panose="020B0604020202020204" pitchFamily="34" charset="0"/>
              <a:buChar char="•"/>
              <a:tabLst/>
              <a:defRPr/>
            </a:pPr>
            <a:r>
              <a:rPr kumimoji="0" lang="en-US" altLang="en-US" sz="32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A supply chain network should maximize profits after tariffs and taxes while meeting customer service requirements modified objective and constraint</a:t>
            </a: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0" y="55931"/>
            <a:ext cx="2305141" cy="1076343"/>
          </a:xfrm>
          <a:prstGeom prst="rect">
            <a:avLst/>
          </a:prstGeom>
        </p:spPr>
      </p:pic>
      <p:sp>
        <p:nvSpPr>
          <p:cNvPr id="3" name="Rectangle 2"/>
          <p:cNvSpPr/>
          <p:nvPr/>
        </p:nvSpPr>
        <p:spPr>
          <a:xfrm>
            <a:off x="2163657" y="356087"/>
            <a:ext cx="9867318" cy="553998"/>
          </a:xfrm>
          <a:prstGeom prst="rect">
            <a:avLst/>
          </a:prstGeom>
        </p:spPr>
        <p:txBody>
          <a:bodyPr wrap="none">
            <a:spAutoFit/>
          </a:bodyPr>
          <a:lstStyle/>
          <a:p>
            <a:pPr lvl="0" algn="ctr"/>
            <a:r>
              <a:rPr lang="en-US" sz="3000" b="1" dirty="0">
                <a:solidFill>
                  <a:srgbClr val="00B0F0"/>
                </a:solidFill>
                <a:latin typeface="Times New Roman"/>
                <a:ea typeface="Times New Roman"/>
                <a:cs typeface="Times New Roman"/>
                <a:sym typeface="Times New Roman"/>
              </a:rPr>
              <a:t>Accounting for Taxes, Tariffs, and Customer Requirements</a:t>
            </a:r>
          </a:p>
        </p:txBody>
      </p:sp>
      <p:sp>
        <p:nvSpPr>
          <p:cNvPr id="4" name="Slide Number Placeholder 3"/>
          <p:cNvSpPr>
            <a:spLocks noGrp="1"/>
          </p:cNvSpPr>
          <p:nvPr>
            <p:ph type="sldNum" sz="quarter" idx="12"/>
          </p:nvPr>
        </p:nvSpPr>
        <p:spPr/>
        <p:txBody>
          <a:bodyPr/>
          <a:lstStyle/>
          <a:p>
            <a:fld id="{F7542ADD-394E-41F3-B704-951748884AEE}" type="slidenum">
              <a:rPr lang="en-US" smtClean="0"/>
              <a:t>35</a:t>
            </a:fld>
            <a:endParaRPr lang="en-US"/>
          </a:p>
        </p:txBody>
      </p:sp>
    </p:spTree>
    <p:extLst>
      <p:ext uri="{BB962C8B-B14F-4D97-AF65-F5344CB8AC3E}">
        <p14:creationId xmlns:p14="http://schemas.microsoft.com/office/powerpoint/2010/main" val="418744988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3B017D2-BC2C-B861-2A8C-375A6EBB7CFD}"/>
            </a:ext>
          </a:extLst>
        </p:cNvPr>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CDB7B5D2-56DB-5732-FD57-E5BDE97814AE}"/>
              </a:ext>
            </a:extLst>
          </p:cNvPr>
          <p:cNvSpPr/>
          <p:nvPr/>
        </p:nvSpPr>
        <p:spPr>
          <a:xfrm>
            <a:off x="8508514" y="1318018"/>
            <a:ext cx="3372311"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E652640D-2872-01BD-ED4A-CC11D0595FA3}"/>
              </a:ext>
            </a:extLst>
          </p:cNvPr>
          <p:cNvSpPr/>
          <p:nvPr/>
        </p:nvSpPr>
        <p:spPr>
          <a:xfrm>
            <a:off x="609600" y="1542197"/>
            <a:ext cx="10850880" cy="443188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marR="0" lvl="0" indent="-342900" algn="l" defTabSz="457200" rtl="0" eaLnBrk="1" fontAlgn="base" latinLnBrk="0" hangingPunct="1">
              <a:lnSpc>
                <a:spcPct val="100000"/>
              </a:lnSpc>
              <a:spcBef>
                <a:spcPct val="0"/>
              </a:spcBef>
              <a:spcAft>
                <a:spcPts val="600"/>
              </a:spcAft>
              <a:buClrTx/>
              <a:buSzPct val="150000"/>
              <a:buFont typeface="Arial" panose="020B0604020202020204" pitchFamily="34" charset="0"/>
              <a:buChar char="•"/>
              <a:tabLst/>
              <a:defRPr/>
            </a:pPr>
            <a:r>
              <a:rPr kumimoji="0" lang="en-US" altLang="en-US" sz="280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Dynamic customer expectations</a:t>
            </a:r>
          </a:p>
          <a:p>
            <a:pPr marL="342900" marR="0" lvl="0" indent="-342900" algn="l" defTabSz="457200" rtl="0" eaLnBrk="1" fontAlgn="base" latinLnBrk="0" hangingPunct="1">
              <a:lnSpc>
                <a:spcPct val="100000"/>
              </a:lnSpc>
              <a:spcBef>
                <a:spcPct val="0"/>
              </a:spcBef>
              <a:spcAft>
                <a:spcPts val="600"/>
              </a:spcAft>
              <a:buClrTx/>
              <a:buSzPct val="150000"/>
              <a:buFont typeface="Arial" panose="020B0604020202020204" pitchFamily="34" charset="0"/>
              <a:buChar char="•"/>
              <a:tabLst/>
              <a:defRPr/>
            </a:pPr>
            <a:r>
              <a:rPr kumimoji="0" lang="en-US" altLang="en-US" sz="280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Globalization and geopolitical risks</a:t>
            </a:r>
          </a:p>
          <a:p>
            <a:pPr marL="342900" marR="0" lvl="0" indent="-342900" algn="l" defTabSz="457200" rtl="0" eaLnBrk="1" fontAlgn="base" latinLnBrk="0" hangingPunct="1">
              <a:lnSpc>
                <a:spcPct val="100000"/>
              </a:lnSpc>
              <a:spcBef>
                <a:spcPct val="0"/>
              </a:spcBef>
              <a:spcAft>
                <a:spcPts val="600"/>
              </a:spcAft>
              <a:buClrTx/>
              <a:buSzPct val="150000"/>
              <a:buFont typeface="Arial" panose="020B0604020202020204" pitchFamily="34" charset="0"/>
              <a:buChar char="•"/>
              <a:tabLst/>
              <a:defRPr/>
            </a:pPr>
            <a:r>
              <a:rPr kumimoji="0" lang="en-US" altLang="en-US" sz="280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Volatile demand and supply conditions</a:t>
            </a:r>
          </a:p>
          <a:p>
            <a:pPr marL="342900" marR="0" lvl="0" indent="-342900" algn="l" defTabSz="457200" rtl="0" eaLnBrk="1" fontAlgn="base" latinLnBrk="0" hangingPunct="1">
              <a:lnSpc>
                <a:spcPct val="100000"/>
              </a:lnSpc>
              <a:spcBef>
                <a:spcPct val="0"/>
              </a:spcBef>
              <a:spcAft>
                <a:spcPts val="600"/>
              </a:spcAft>
              <a:buClrTx/>
              <a:buSzPct val="150000"/>
              <a:buFont typeface="Arial" panose="020B0604020202020204" pitchFamily="34" charset="0"/>
              <a:buChar char="•"/>
              <a:tabLst/>
              <a:defRPr/>
            </a:pPr>
            <a:r>
              <a:rPr kumimoji="0" lang="en-US" altLang="en-US" sz="280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Environmental sustainability goals</a:t>
            </a:r>
          </a:p>
          <a:p>
            <a:pPr marL="342900" marR="0" lvl="0" indent="-342900" algn="l" defTabSz="457200" rtl="0" eaLnBrk="1" fontAlgn="base" latinLnBrk="0" hangingPunct="1">
              <a:lnSpc>
                <a:spcPct val="100000"/>
              </a:lnSpc>
              <a:spcBef>
                <a:spcPct val="0"/>
              </a:spcBef>
              <a:spcAft>
                <a:spcPts val="600"/>
              </a:spcAft>
              <a:buClrTx/>
              <a:buSzPct val="150000"/>
              <a:buFont typeface="Arial" panose="020B0604020202020204" pitchFamily="34" charset="0"/>
              <a:buChar char="•"/>
              <a:tabLst/>
              <a:defRPr/>
            </a:pPr>
            <a:r>
              <a:rPr kumimoji="0" lang="en-US" altLang="en-US" sz="280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Regulatory compliance and trade policies</a:t>
            </a:r>
          </a:p>
        </p:txBody>
      </p:sp>
      <p:sp>
        <p:nvSpPr>
          <p:cNvPr id="2" name="TextBox 1">
            <a:extLst>
              <a:ext uri="{FF2B5EF4-FFF2-40B4-BE49-F238E27FC236}">
                <a16:creationId xmlns:a16="http://schemas.microsoft.com/office/drawing/2014/main" id="{6D5ECD3D-E43B-C2F1-2CE9-490E8A36EA21}"/>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pic>
        <p:nvPicPr>
          <p:cNvPr id="5" name="Graphic 21">
            <a:extLst>
              <a:ext uri="{FF2B5EF4-FFF2-40B4-BE49-F238E27FC236}">
                <a16:creationId xmlns:a16="http://schemas.microsoft.com/office/drawing/2014/main" id="{56BF0817-248F-9933-5331-D4267A2901CA}"/>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a:extLst>
              <a:ext uri="{FF2B5EF4-FFF2-40B4-BE49-F238E27FC236}">
                <a16:creationId xmlns:a16="http://schemas.microsoft.com/office/drawing/2014/main" id="{28974ACA-7B94-60D2-1C1B-8E4D3A28F2DD}"/>
              </a:ext>
            </a:extLst>
          </p:cNvPr>
          <p:cNvSpPr/>
          <p:nvPr/>
        </p:nvSpPr>
        <p:spPr>
          <a:xfrm>
            <a:off x="3292029" y="356087"/>
            <a:ext cx="5131533" cy="553998"/>
          </a:xfrm>
          <a:prstGeom prst="rect">
            <a:avLst/>
          </a:prstGeom>
        </p:spPr>
        <p:txBody>
          <a:bodyPr wrap="none">
            <a:spAutoFit/>
          </a:bodyPr>
          <a:lstStyle/>
          <a:p>
            <a:pPr lvl="0" algn="ctr"/>
            <a:r>
              <a:rPr lang="en-US" sz="3000" b="1" dirty="0">
                <a:solidFill>
                  <a:srgbClr val="00B0F0"/>
                </a:solidFill>
                <a:latin typeface="Times New Roman"/>
                <a:ea typeface="Times New Roman"/>
                <a:cs typeface="Times New Roman"/>
                <a:sym typeface="Times New Roman"/>
              </a:rPr>
              <a:t>Challenges in Network Design</a:t>
            </a:r>
          </a:p>
        </p:txBody>
      </p:sp>
      <p:sp>
        <p:nvSpPr>
          <p:cNvPr id="4" name="Slide Number Placeholder 3">
            <a:extLst>
              <a:ext uri="{FF2B5EF4-FFF2-40B4-BE49-F238E27FC236}">
                <a16:creationId xmlns:a16="http://schemas.microsoft.com/office/drawing/2014/main" id="{629033DC-31FB-ABE6-8F4D-CD921168B463}"/>
              </a:ext>
            </a:extLst>
          </p:cNvPr>
          <p:cNvSpPr>
            <a:spLocks noGrp="1"/>
          </p:cNvSpPr>
          <p:nvPr>
            <p:ph type="sldNum" sz="quarter" idx="12"/>
          </p:nvPr>
        </p:nvSpPr>
        <p:spPr/>
        <p:txBody>
          <a:bodyPr/>
          <a:lstStyle/>
          <a:p>
            <a:fld id="{F7542ADD-394E-41F3-B704-951748884AEE}" type="slidenum">
              <a:rPr lang="en-US" smtClean="0"/>
              <a:t>36</a:t>
            </a:fld>
            <a:endParaRPr lang="en-US"/>
          </a:p>
        </p:txBody>
      </p:sp>
    </p:spTree>
    <p:extLst>
      <p:ext uri="{BB962C8B-B14F-4D97-AF65-F5344CB8AC3E}">
        <p14:creationId xmlns:p14="http://schemas.microsoft.com/office/powerpoint/2010/main" val="77474530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1318018"/>
            <a:ext cx="3561566"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467360" y="1473200"/>
            <a:ext cx="11257280" cy="481943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28600" marR="0" lvl="0" indent="-228600" algn="l" defTabSz="914400" rtl="0" eaLnBrk="1" fontAlgn="auto" latinLnBrk="0" hangingPunct="1">
              <a:lnSpc>
                <a:spcPct val="90000"/>
              </a:lnSpc>
              <a:spcBef>
                <a:spcPts val="1000"/>
              </a:spcBef>
              <a:spcAft>
                <a:spcPts val="0"/>
              </a:spcAft>
              <a:buClrTx/>
              <a:buSzTx/>
              <a:buFont typeface="Wingdings" panose="05000000000000000000" pitchFamily="2" charset="2"/>
              <a:buChar char="q"/>
              <a:tabLst/>
              <a:defRPr/>
            </a:pPr>
            <a:r>
              <a:rPr kumimoji="0" lang="en-US" sz="2800" b="1" i="0" u="none" strike="noStrike" kern="1200" cap="none" spc="0" normalizeH="0" baseline="0" noProof="0" dirty="0">
                <a:ln>
                  <a:noFill/>
                </a:ln>
                <a:solidFill>
                  <a:srgbClr val="00B0F0"/>
                </a:solidFill>
                <a:effectLst/>
                <a:uLnTx/>
                <a:uFillTx/>
                <a:latin typeface="Times New Roman"/>
                <a:ea typeface="+mn-ea"/>
                <a:cs typeface="Times New Roman"/>
              </a:rPr>
              <a:t> Do not underestimate the life span of facilities</a:t>
            </a:r>
            <a:r>
              <a:rPr kumimoji="0" lang="en-US" sz="2800" b="0" i="1" u="none" strike="noStrike" kern="1200" cap="none" spc="0" normalizeH="0" baseline="0" noProof="0" dirty="0">
                <a:ln>
                  <a:noFill/>
                </a:ln>
                <a:solidFill>
                  <a:srgbClr val="00B0F0"/>
                </a:solidFill>
                <a:effectLst/>
                <a:uLnTx/>
                <a:uFillTx/>
                <a:latin typeface="Times New Roman"/>
                <a:ea typeface="+mn-ea"/>
                <a:cs typeface="Times New Roman"/>
              </a:rPr>
              <a:t>. </a:t>
            </a:r>
          </a:p>
          <a:p>
            <a:pPr marL="228600" marR="0" lvl="0" indent="-228600" algn="just"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2600" b="0" i="0" u="none" strike="noStrike" kern="1200" cap="none" spc="0" normalizeH="0" baseline="0" noProof="0" dirty="0">
                <a:ln>
                  <a:noFill/>
                </a:ln>
                <a:solidFill>
                  <a:prstClr val="black"/>
                </a:solidFill>
                <a:effectLst/>
                <a:uLnTx/>
                <a:uFillTx/>
                <a:latin typeface="Times New Roman"/>
                <a:ea typeface="+mn-ea"/>
                <a:cs typeface="Times New Roman"/>
              </a:rPr>
              <a:t>It is important to think through the long-term consequences of facility decisions because facilities last a long time and have an enduring impact on a firm’s performance. </a:t>
            </a:r>
          </a:p>
          <a:p>
            <a:pPr marL="228600" marR="0" lvl="0" indent="-228600" algn="just"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2600" b="0" i="0" u="none" strike="noStrike" kern="1200" cap="none" spc="0" normalizeH="0" baseline="0" noProof="0" dirty="0">
                <a:ln>
                  <a:noFill/>
                </a:ln>
                <a:solidFill>
                  <a:prstClr val="black"/>
                </a:solidFill>
                <a:effectLst/>
                <a:uLnTx/>
                <a:uFillTx/>
                <a:latin typeface="Times New Roman"/>
                <a:ea typeface="+mn-ea"/>
                <a:cs typeface="Times New Roman"/>
              </a:rPr>
              <a:t>Managers must consider not only future demand and costs but also scenarios in which technology may change. Otherwise, facilities may become useless within a few years. </a:t>
            </a:r>
          </a:p>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600" b="0" i="0" u="none" strike="noStrike" kern="1200" cap="none" spc="0" normalizeH="0" baseline="0" noProof="0" dirty="0">
                <a:ln>
                  <a:noFill/>
                </a:ln>
                <a:solidFill>
                  <a:prstClr val="black"/>
                </a:solidFill>
                <a:effectLst/>
                <a:uLnTx/>
                <a:uFillTx/>
                <a:latin typeface="Times New Roman"/>
                <a:ea typeface="+mn-ea"/>
                <a:cs typeface="Times New Roman"/>
              </a:rPr>
              <a:t>   </a:t>
            </a:r>
            <a:r>
              <a:rPr kumimoji="0" lang="en-US" sz="2600" b="1" i="0" u="none" strike="noStrike" kern="1200" cap="none" spc="0" normalizeH="0" baseline="0" noProof="0" dirty="0">
                <a:ln>
                  <a:noFill/>
                </a:ln>
                <a:solidFill>
                  <a:srgbClr val="C00000"/>
                </a:solidFill>
                <a:effectLst/>
                <a:uLnTx/>
                <a:uFillTx/>
                <a:latin typeface="Times New Roman"/>
                <a:ea typeface="+mn-ea"/>
                <a:cs typeface="Times New Roman"/>
              </a:rPr>
              <a:t>For example</a:t>
            </a:r>
            <a:r>
              <a:rPr kumimoji="0" lang="en-US" sz="2600" b="0" i="0" u="none" strike="noStrike" kern="1200" cap="none" spc="0" normalizeH="0" baseline="0" noProof="0" dirty="0">
                <a:ln>
                  <a:noFill/>
                </a:ln>
                <a:solidFill>
                  <a:prstClr val="black"/>
                </a:solidFill>
                <a:effectLst/>
                <a:uLnTx/>
                <a:uFillTx/>
                <a:latin typeface="Times New Roman"/>
                <a:ea typeface="+mn-ea"/>
                <a:cs typeface="Times New Roman"/>
              </a:rPr>
              <a:t>, an insurance company moved its clerical labor from</a:t>
            </a:r>
          </a:p>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600" b="0" i="0" u="none" strike="noStrike" kern="1200" cap="none" spc="0" normalizeH="0" baseline="0" noProof="0" dirty="0">
                <a:ln>
                  <a:noFill/>
                </a:ln>
                <a:solidFill>
                  <a:prstClr val="black"/>
                </a:solidFill>
                <a:effectLst/>
                <a:uLnTx/>
                <a:uFillTx/>
                <a:latin typeface="Times New Roman"/>
                <a:ea typeface="+mn-ea"/>
                <a:cs typeface="Times New Roman"/>
              </a:rPr>
              <a:t>   one location to another to lower costs. </a:t>
            </a:r>
          </a:p>
          <a:p>
            <a:pPr marL="228600" marR="0" lvl="0" indent="-228600" algn="just"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2600" b="0" i="0" u="none" strike="noStrike" kern="1200" cap="none" spc="0" normalizeH="0" baseline="0" noProof="0" dirty="0">
                <a:ln>
                  <a:noFill/>
                </a:ln>
                <a:solidFill>
                  <a:prstClr val="black"/>
                </a:solidFill>
                <a:effectLst/>
                <a:uLnTx/>
                <a:uFillTx/>
                <a:latin typeface="Times New Roman"/>
                <a:ea typeface="+mn-ea"/>
                <a:cs typeface="Times New Roman"/>
              </a:rPr>
              <a:t>With increasing automation, however, the need for clerical labor decreased significantly, and within a few years the facility was no longer needed.</a:t>
            </a:r>
            <a:endParaRPr kumimoji="0" lang="en-US" altLang="en-US" sz="26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2638201" y="402632"/>
            <a:ext cx="7741222" cy="553998"/>
          </a:xfrm>
          <a:prstGeom prst="rect">
            <a:avLst/>
          </a:prstGeom>
        </p:spPr>
        <p:txBody>
          <a:bodyPr wrap="none">
            <a:spAutoFit/>
          </a:bodyPr>
          <a:lstStyle/>
          <a:p>
            <a:pPr lvl="0" algn="ctr"/>
            <a:r>
              <a:rPr lang="en-US" altLang="en-US" sz="3000" b="1" dirty="0">
                <a:solidFill>
                  <a:srgbClr val="00B4F8"/>
                </a:solidFill>
                <a:latin typeface="Times New Roman" panose="02020603050405020304" pitchFamily="18" charset="0"/>
                <a:cs typeface="Times New Roman" panose="02020603050405020304" pitchFamily="18" charset="0"/>
              </a:rPr>
              <a:t>Making Network Design Decisions In Practice</a:t>
            </a:r>
            <a:endParaRPr lang="en-US" sz="3000" b="1" dirty="0">
              <a:solidFill>
                <a:srgbClr val="00B0F0"/>
              </a:solidFill>
              <a:latin typeface="Times New Roman"/>
              <a:ea typeface="Times New Roman"/>
              <a:cs typeface="Times New Roman"/>
              <a:sym typeface="Times New Roman"/>
            </a:endParaRPr>
          </a:p>
        </p:txBody>
      </p:sp>
      <p:sp>
        <p:nvSpPr>
          <p:cNvPr id="4" name="Slide Number Placeholder 3"/>
          <p:cNvSpPr>
            <a:spLocks noGrp="1"/>
          </p:cNvSpPr>
          <p:nvPr>
            <p:ph type="sldNum" sz="quarter" idx="12"/>
          </p:nvPr>
        </p:nvSpPr>
        <p:spPr/>
        <p:txBody>
          <a:bodyPr/>
          <a:lstStyle/>
          <a:p>
            <a:fld id="{F7542ADD-394E-41F3-B704-951748884AEE}" type="slidenum">
              <a:rPr lang="en-US" smtClean="0"/>
              <a:t>37</a:t>
            </a:fld>
            <a:endParaRPr lang="en-US"/>
          </a:p>
        </p:txBody>
      </p:sp>
    </p:spTree>
    <p:extLst>
      <p:ext uri="{BB962C8B-B14F-4D97-AF65-F5344CB8AC3E}">
        <p14:creationId xmlns:p14="http://schemas.microsoft.com/office/powerpoint/2010/main" val="114740406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1318018"/>
            <a:ext cx="4089886"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355600" y="1508760"/>
            <a:ext cx="11277600" cy="465835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57200" marR="0" lvl="0" indent="-457200" algn="just" defTabSz="914400" rtl="0" eaLnBrk="1" fontAlgn="auto" latinLnBrk="0" hangingPunct="1">
              <a:lnSpc>
                <a:spcPct val="90000"/>
              </a:lnSpc>
              <a:spcBef>
                <a:spcPts val="1000"/>
              </a:spcBef>
              <a:spcAft>
                <a:spcPts val="0"/>
              </a:spcAft>
              <a:buClrTx/>
              <a:buSzTx/>
              <a:buFont typeface="Wingdings" panose="05000000000000000000" pitchFamily="2" charset="2"/>
              <a:buChar char="q"/>
              <a:tabLst/>
              <a:defRPr/>
            </a:pPr>
            <a:r>
              <a:rPr kumimoji="0" lang="en-US" sz="2800" b="1" i="0" u="none" strike="noStrike" kern="1200" cap="none" spc="0" normalizeH="0" baseline="0" noProof="0" dirty="0">
                <a:ln>
                  <a:noFill/>
                </a:ln>
                <a:solidFill>
                  <a:srgbClr val="00B0F0"/>
                </a:solidFill>
                <a:effectLst/>
                <a:uLnTx/>
                <a:uFillTx/>
                <a:latin typeface="Times New Roman"/>
                <a:ea typeface="+mn-ea"/>
                <a:cs typeface="Times New Roman"/>
              </a:rPr>
              <a:t>Do not gloss over the cultural implications</a:t>
            </a:r>
            <a:r>
              <a:rPr kumimoji="0" lang="en-US" sz="2800" b="0" i="1" u="none" strike="noStrike" kern="1200" cap="none" spc="0" normalizeH="0" baseline="0" noProof="0" dirty="0">
                <a:ln>
                  <a:noFill/>
                </a:ln>
                <a:solidFill>
                  <a:srgbClr val="00B0F0"/>
                </a:solidFill>
                <a:effectLst/>
                <a:uLnTx/>
                <a:uFillTx/>
                <a:latin typeface="Times New Roman"/>
                <a:ea typeface="+mn-ea"/>
                <a:cs typeface="Times New Roman"/>
              </a:rPr>
              <a:t>. </a:t>
            </a:r>
          </a:p>
          <a:p>
            <a:pPr marL="228600" marR="0" lvl="0" indent="-228600" algn="just"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endParaRPr kumimoji="0" lang="en-US" sz="2800" b="0" i="1" u="none" strike="noStrike" kern="1200" cap="none" spc="0" normalizeH="0" baseline="0" noProof="0" dirty="0">
              <a:ln>
                <a:noFill/>
              </a:ln>
              <a:solidFill>
                <a:prstClr val="black"/>
              </a:solidFill>
              <a:effectLst/>
              <a:uLnTx/>
              <a:uFillTx/>
              <a:latin typeface="Times New Roman"/>
              <a:ea typeface="+mn-ea"/>
              <a:cs typeface="Times New Roman"/>
            </a:endParaRPr>
          </a:p>
          <a:p>
            <a:pPr marL="228600" marR="0" lvl="0" indent="-228600" algn="just"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2800" b="0" i="0" u="none" strike="noStrike" kern="1200" cap="none" spc="0" normalizeH="0" baseline="0" noProof="0" dirty="0">
                <a:ln>
                  <a:noFill/>
                </a:ln>
                <a:solidFill>
                  <a:prstClr val="black"/>
                </a:solidFill>
                <a:effectLst/>
                <a:uLnTx/>
                <a:uFillTx/>
                <a:latin typeface="Times New Roman"/>
                <a:ea typeface="+mn-ea"/>
                <a:cs typeface="Times New Roman"/>
              </a:rPr>
              <a:t>Network design decisions regarding facility location and facility role have a significant impact on the culture of each facility and the firm.</a:t>
            </a:r>
          </a:p>
          <a:p>
            <a:pPr marL="228600" marR="0" lvl="0" indent="-228600" algn="just"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2800" b="0" i="0" u="none" strike="noStrike" kern="1200" cap="none" spc="0" normalizeH="0" baseline="0" noProof="0" dirty="0">
                <a:ln>
                  <a:noFill/>
                </a:ln>
                <a:solidFill>
                  <a:prstClr val="black"/>
                </a:solidFill>
                <a:effectLst/>
                <a:uLnTx/>
                <a:uFillTx/>
                <a:latin typeface="Times New Roman"/>
                <a:ea typeface="+mn-ea"/>
                <a:cs typeface="Times New Roman"/>
              </a:rPr>
              <a:t>The culture at a facility will be influenced by other facilities in its vicinity. Network designers can use this fact to influence the role of the new facility and the focus of people working there.</a:t>
            </a:r>
          </a:p>
          <a:p>
            <a:pPr marL="228600" marR="0" lvl="0" indent="-228600" algn="just"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2800" b="1" i="0" u="none" strike="noStrike" kern="1200" cap="none" spc="0" normalizeH="0" baseline="0" noProof="0" dirty="0">
                <a:ln>
                  <a:noFill/>
                </a:ln>
                <a:solidFill>
                  <a:srgbClr val="C00000"/>
                </a:solidFill>
                <a:effectLst/>
                <a:uLnTx/>
                <a:uFillTx/>
                <a:latin typeface="Times New Roman"/>
                <a:ea typeface="+mn-ea"/>
                <a:cs typeface="Times New Roman"/>
              </a:rPr>
              <a:t>For example</a:t>
            </a:r>
            <a:r>
              <a:rPr kumimoji="0" lang="en-US" sz="2800" b="0" i="0" u="none" strike="noStrike" kern="1200" cap="none" spc="0" normalizeH="0" baseline="0" noProof="0" dirty="0">
                <a:ln>
                  <a:noFill/>
                </a:ln>
                <a:solidFill>
                  <a:prstClr val="black"/>
                </a:solidFill>
                <a:effectLst/>
                <a:uLnTx/>
                <a:uFillTx/>
                <a:latin typeface="Times New Roman"/>
                <a:ea typeface="+mn-ea"/>
                <a:cs typeface="Times New Roman"/>
              </a:rPr>
              <a:t>, when Ford Motor Company introduced the Lincoln Mark VIII model, management was faced with a dilemma. At that time, the Mark VIII shared a platform with the Mercury Cougar.</a:t>
            </a: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2786911" y="429271"/>
            <a:ext cx="7741222" cy="553998"/>
          </a:xfrm>
          <a:prstGeom prst="rect">
            <a:avLst/>
          </a:prstGeom>
        </p:spPr>
        <p:txBody>
          <a:bodyPr wrap="none">
            <a:spAutoFit/>
          </a:bodyPr>
          <a:lstStyle/>
          <a:p>
            <a:pPr lvl="0" algn="ctr"/>
            <a:r>
              <a:rPr lang="en-US" altLang="en-US" sz="3000" b="1" dirty="0">
                <a:solidFill>
                  <a:srgbClr val="00B4F8"/>
                </a:solidFill>
                <a:latin typeface="Times New Roman" panose="02020603050405020304" pitchFamily="18" charset="0"/>
                <a:cs typeface="Times New Roman" panose="02020603050405020304" pitchFamily="18" charset="0"/>
              </a:rPr>
              <a:t>Making Network Design Decisions In Practice</a:t>
            </a:r>
            <a:endParaRPr lang="en-US" sz="3000" b="1" dirty="0">
              <a:solidFill>
                <a:srgbClr val="00B0F0"/>
              </a:solidFill>
              <a:latin typeface="Times New Roman"/>
              <a:ea typeface="Times New Roman"/>
              <a:cs typeface="Times New Roman"/>
              <a:sym typeface="Times New Roman"/>
            </a:endParaRPr>
          </a:p>
        </p:txBody>
      </p:sp>
      <p:sp>
        <p:nvSpPr>
          <p:cNvPr id="4" name="Slide Number Placeholder 3"/>
          <p:cNvSpPr>
            <a:spLocks noGrp="1"/>
          </p:cNvSpPr>
          <p:nvPr>
            <p:ph type="sldNum" sz="quarter" idx="12"/>
          </p:nvPr>
        </p:nvSpPr>
        <p:spPr/>
        <p:txBody>
          <a:bodyPr/>
          <a:lstStyle/>
          <a:p>
            <a:fld id="{F7542ADD-394E-41F3-B704-951748884AEE}" type="slidenum">
              <a:rPr lang="en-US" smtClean="0"/>
              <a:t>38</a:t>
            </a:fld>
            <a:endParaRPr lang="en-US"/>
          </a:p>
        </p:txBody>
      </p:sp>
    </p:spTree>
    <p:extLst>
      <p:ext uri="{BB962C8B-B14F-4D97-AF65-F5344CB8AC3E}">
        <p14:creationId xmlns:p14="http://schemas.microsoft.com/office/powerpoint/2010/main" val="364481794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1318018"/>
            <a:ext cx="3541246"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426720" y="1422401"/>
            <a:ext cx="11338560" cy="484149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57200" marR="0" lvl="0" indent="-457200" algn="just" defTabSz="914400" rtl="0" eaLnBrk="1" fontAlgn="auto" latinLnBrk="0" hangingPunct="1">
              <a:lnSpc>
                <a:spcPct val="90000"/>
              </a:lnSpc>
              <a:spcBef>
                <a:spcPts val="1000"/>
              </a:spcBef>
              <a:spcAft>
                <a:spcPts val="0"/>
              </a:spcAft>
              <a:buClrTx/>
              <a:buSzTx/>
              <a:buFont typeface="Wingdings" panose="05000000000000000000" pitchFamily="2" charset="2"/>
              <a:buChar char="q"/>
              <a:tabLst/>
              <a:defRPr/>
            </a:pPr>
            <a:r>
              <a:rPr kumimoji="0" lang="en-US" sz="2800" b="1" i="0" u="none" strike="noStrike" kern="1200" cap="none" spc="0" normalizeH="0" baseline="0" noProof="0" dirty="0">
                <a:ln>
                  <a:noFill/>
                </a:ln>
                <a:solidFill>
                  <a:srgbClr val="00B0F0"/>
                </a:solidFill>
                <a:effectLst/>
                <a:uLnTx/>
                <a:uFillTx/>
                <a:latin typeface="Times New Roman"/>
                <a:ea typeface="+mn-ea"/>
                <a:cs typeface="Times New Roman"/>
              </a:rPr>
              <a:t>Do not ignore quality-of-life issues</a:t>
            </a:r>
            <a:r>
              <a:rPr kumimoji="0" lang="en-US" sz="2600" b="0" i="1" u="none" strike="noStrike" kern="1200" cap="none" spc="0" normalizeH="0" baseline="0" noProof="0" dirty="0">
                <a:ln>
                  <a:noFill/>
                </a:ln>
                <a:solidFill>
                  <a:prstClr val="black"/>
                </a:solidFill>
                <a:effectLst/>
                <a:uLnTx/>
                <a:uFillTx/>
                <a:latin typeface="Times New Roman"/>
                <a:ea typeface="+mn-ea"/>
                <a:cs typeface="Times New Roman"/>
              </a:rPr>
              <a:t>. </a:t>
            </a:r>
          </a:p>
          <a:p>
            <a:pPr marL="228600" marR="0" lvl="0" indent="-228600" algn="just"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2600" b="0" i="0" u="none" strike="noStrike" kern="1200" cap="none" spc="0" normalizeH="0" baseline="0" noProof="0" dirty="0">
                <a:ln>
                  <a:noFill/>
                </a:ln>
                <a:solidFill>
                  <a:prstClr val="black"/>
                </a:solidFill>
                <a:effectLst/>
                <a:uLnTx/>
                <a:uFillTx/>
                <a:latin typeface="Times New Roman"/>
                <a:ea typeface="+mn-ea"/>
                <a:cs typeface="Times New Roman"/>
              </a:rPr>
              <a:t>The quality of life at selected facility locations has a significant impact on performance because it influences the available workforce and its morale. </a:t>
            </a:r>
          </a:p>
          <a:p>
            <a:pPr marL="228600" marR="0" lvl="0" indent="-228600" algn="just"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2600" b="0" i="0" u="none" strike="noStrike" kern="1200" cap="none" spc="0" normalizeH="0" baseline="0" noProof="0" dirty="0">
                <a:ln>
                  <a:noFill/>
                </a:ln>
                <a:solidFill>
                  <a:prstClr val="black"/>
                </a:solidFill>
                <a:effectLst/>
                <a:uLnTx/>
                <a:uFillTx/>
                <a:latin typeface="Times New Roman"/>
                <a:ea typeface="+mn-ea"/>
                <a:cs typeface="Times New Roman"/>
              </a:rPr>
              <a:t>In many instances, a firm may be better off selecting a higher-cost location if it provides a much better quality of life. </a:t>
            </a:r>
          </a:p>
          <a:p>
            <a:pPr marL="228600" marR="0" lvl="0" indent="-228600" algn="just"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2600" b="0" i="0" u="none" strike="noStrike" kern="1200" cap="none" spc="0" normalizeH="0" baseline="0" noProof="0" dirty="0">
                <a:ln>
                  <a:noFill/>
                </a:ln>
                <a:solidFill>
                  <a:prstClr val="black"/>
                </a:solidFill>
                <a:effectLst/>
                <a:uLnTx/>
                <a:uFillTx/>
                <a:latin typeface="Times New Roman"/>
                <a:ea typeface="+mn-ea"/>
                <a:cs typeface="Times New Roman"/>
              </a:rPr>
              <a:t>Failure to do so can have dire consequences. For example, an aerospace supplier decided to relocate an entire division to an area with a lower standard of living in order to reduce costs. Most of the marketing team, however, refused to relocate. As a result, customer relations deteriorated, and the company had a very difficult transition. </a:t>
            </a:r>
          </a:p>
          <a:p>
            <a:pPr marL="228600" marR="0" lvl="0" indent="-228600" algn="just"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2600" b="0" i="0" u="none" strike="noStrike" kern="1200" cap="none" spc="0" normalizeH="0" baseline="0" noProof="0" dirty="0">
                <a:ln>
                  <a:noFill/>
                </a:ln>
                <a:solidFill>
                  <a:prstClr val="black"/>
                </a:solidFill>
                <a:effectLst/>
                <a:uLnTx/>
                <a:uFillTx/>
                <a:latin typeface="Times New Roman"/>
                <a:ea typeface="+mn-ea"/>
                <a:cs typeface="Times New Roman"/>
              </a:rPr>
              <a:t>The effort to save costs hurt the company and effectively curtailed the firm’s status as a major player in its market</a:t>
            </a: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2911614" y="353755"/>
            <a:ext cx="7741222" cy="553998"/>
          </a:xfrm>
          <a:prstGeom prst="rect">
            <a:avLst/>
          </a:prstGeom>
        </p:spPr>
        <p:txBody>
          <a:bodyPr wrap="none">
            <a:spAutoFit/>
          </a:bodyPr>
          <a:lstStyle/>
          <a:p>
            <a:pPr lvl="0" algn="ctr"/>
            <a:r>
              <a:rPr lang="en-US" altLang="en-US" sz="3000" b="1" dirty="0">
                <a:solidFill>
                  <a:srgbClr val="00B4F8"/>
                </a:solidFill>
                <a:latin typeface="Times New Roman" panose="02020603050405020304" pitchFamily="18" charset="0"/>
                <a:cs typeface="Times New Roman" panose="02020603050405020304" pitchFamily="18" charset="0"/>
              </a:rPr>
              <a:t>Making Network Design Decisions In Practice</a:t>
            </a:r>
            <a:endParaRPr lang="en-US" sz="3000" b="1" dirty="0">
              <a:solidFill>
                <a:srgbClr val="00B0F0"/>
              </a:solidFill>
              <a:latin typeface="Times New Roman"/>
              <a:ea typeface="Times New Roman"/>
              <a:cs typeface="Times New Roman"/>
              <a:sym typeface="Times New Roman"/>
            </a:endParaRPr>
          </a:p>
        </p:txBody>
      </p:sp>
      <p:sp>
        <p:nvSpPr>
          <p:cNvPr id="4" name="Slide Number Placeholder 3"/>
          <p:cNvSpPr>
            <a:spLocks noGrp="1"/>
          </p:cNvSpPr>
          <p:nvPr>
            <p:ph type="sldNum" sz="quarter" idx="12"/>
          </p:nvPr>
        </p:nvSpPr>
        <p:spPr/>
        <p:txBody>
          <a:bodyPr/>
          <a:lstStyle/>
          <a:p>
            <a:fld id="{F7542ADD-394E-41F3-B704-951748884AEE}" type="slidenum">
              <a:rPr lang="en-US" smtClean="0"/>
              <a:t>39</a:t>
            </a:fld>
            <a:endParaRPr lang="en-US"/>
          </a:p>
        </p:txBody>
      </p:sp>
    </p:spTree>
    <p:extLst>
      <p:ext uri="{BB962C8B-B14F-4D97-AF65-F5344CB8AC3E}">
        <p14:creationId xmlns:p14="http://schemas.microsoft.com/office/powerpoint/2010/main" val="249109549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1155870"/>
            <a:ext cx="4089886" cy="5114458"/>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396240" y="1318018"/>
            <a:ext cx="11267440" cy="495230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28600" marR="0" lvl="0" indent="-228600" algn="just" defTabSz="914400" rtl="0" eaLnBrk="1" fontAlgn="auto" latinLnBrk="0" hangingPunct="1">
              <a:lnSpc>
                <a:spcPct val="90000"/>
              </a:lnSpc>
              <a:spcBef>
                <a:spcPts val="1000"/>
              </a:spcBef>
              <a:spcAft>
                <a:spcPts val="0"/>
              </a:spcAft>
              <a:buClrTx/>
              <a:buSzTx/>
              <a:buFont typeface="Wingdings" panose="05000000000000000000" pitchFamily="2" charset="2"/>
              <a:buChar char="q"/>
              <a:tabLst/>
              <a:defRPr/>
            </a:pPr>
            <a:r>
              <a:rPr kumimoji="0" lang="en-US" sz="2800" b="1" i="0" u="none" strike="noStrike" kern="1200" cap="none" spc="0" normalizeH="0" baseline="0" noProof="0" dirty="0">
                <a:ln>
                  <a:noFill/>
                </a:ln>
                <a:solidFill>
                  <a:srgbClr val="00B0F0"/>
                </a:solidFill>
                <a:effectLst/>
                <a:uLnTx/>
                <a:uFillTx/>
                <a:latin typeface="Times New Roman"/>
                <a:ea typeface="+mn-ea"/>
                <a:cs typeface="Times New Roman"/>
              </a:rPr>
              <a:t>Focus on tariffs and tax incentives when locating facilities</a:t>
            </a:r>
            <a:r>
              <a:rPr kumimoji="0" lang="en-US" sz="2600" b="0" i="1" u="none" strike="noStrike" kern="1200" cap="none" spc="0" normalizeH="0" baseline="0" noProof="0" dirty="0">
                <a:ln>
                  <a:noFill/>
                </a:ln>
                <a:solidFill>
                  <a:prstClr val="black"/>
                </a:solidFill>
                <a:effectLst/>
                <a:uLnTx/>
                <a:uFillTx/>
                <a:latin typeface="Times New Roman"/>
                <a:ea typeface="+mn-ea"/>
                <a:cs typeface="Times New Roman"/>
              </a:rPr>
              <a:t>.</a:t>
            </a:r>
          </a:p>
          <a:p>
            <a:pPr marL="228600" marR="0" lvl="0" indent="-228600" algn="just"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2700" b="0" i="0" u="none" strike="noStrike" kern="1200" cap="none" spc="0" normalizeH="0" baseline="0" noProof="0" dirty="0">
                <a:ln>
                  <a:noFill/>
                </a:ln>
                <a:solidFill>
                  <a:prstClr val="black"/>
                </a:solidFill>
                <a:effectLst/>
                <a:uLnTx/>
                <a:uFillTx/>
                <a:latin typeface="Times New Roman"/>
                <a:ea typeface="+mn-ea"/>
                <a:cs typeface="Times New Roman"/>
              </a:rPr>
              <a:t>Managers making facility location decisions should consider tariffs and tax incentives carefully. When considering international locations, it is astounding how often tax incentives drive the choice of location, often overcoming all of the other cost factors combined. </a:t>
            </a:r>
          </a:p>
          <a:p>
            <a:pPr marL="228600" marR="0" lvl="0" indent="-228600" algn="just"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2700" b="1" i="0" u="none" strike="noStrike" kern="1200" cap="none" spc="0" normalizeH="0" baseline="0" noProof="0" dirty="0">
                <a:ln>
                  <a:noFill/>
                </a:ln>
                <a:solidFill>
                  <a:srgbClr val="C00000"/>
                </a:solidFill>
                <a:effectLst/>
                <a:uLnTx/>
                <a:uFillTx/>
                <a:latin typeface="Times New Roman"/>
                <a:ea typeface="+mn-ea"/>
                <a:cs typeface="Times New Roman"/>
              </a:rPr>
              <a:t>For instance</a:t>
            </a:r>
            <a:r>
              <a:rPr kumimoji="0" lang="en-US" sz="2700" b="0" i="0" u="none" strike="noStrike" kern="1200" cap="none" spc="0" normalizeH="0" baseline="0" noProof="0" dirty="0">
                <a:ln>
                  <a:noFill/>
                </a:ln>
                <a:solidFill>
                  <a:prstClr val="black"/>
                </a:solidFill>
                <a:effectLst/>
                <a:uLnTx/>
                <a:uFillTx/>
                <a:latin typeface="Times New Roman"/>
                <a:ea typeface="+mn-ea"/>
                <a:cs typeface="Times New Roman"/>
              </a:rPr>
              <a:t>, Ireland has developed a large high-tech industry by enticing companies with low taxes. Even within nations, local governments may offer generous packages of low to no taxes and free land when firms decide to locate facilities within their jurisdiction. </a:t>
            </a:r>
          </a:p>
          <a:p>
            <a:pPr marL="228600" marR="0" lvl="0" indent="-228600" algn="just"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2700" b="1" i="0" u="none" strike="noStrike" kern="1200" cap="none" spc="0" normalizeH="0" baseline="0" noProof="0" dirty="0">
                <a:ln>
                  <a:noFill/>
                </a:ln>
                <a:solidFill>
                  <a:srgbClr val="C00000"/>
                </a:solidFill>
                <a:effectLst/>
                <a:uLnTx/>
                <a:uFillTx/>
                <a:latin typeface="Times New Roman"/>
                <a:ea typeface="+mn-ea"/>
                <a:cs typeface="Times New Roman"/>
              </a:rPr>
              <a:t>Toyota, BMW, and Mercedes </a:t>
            </a:r>
            <a:r>
              <a:rPr kumimoji="0" lang="en-US" sz="2700" b="0" i="0" u="none" strike="noStrike" kern="1200" cap="none" spc="0" normalizeH="0" baseline="0" noProof="0" dirty="0">
                <a:ln>
                  <a:noFill/>
                </a:ln>
                <a:solidFill>
                  <a:prstClr val="black"/>
                </a:solidFill>
                <a:effectLst/>
                <a:uLnTx/>
                <a:uFillTx/>
                <a:latin typeface="Times New Roman"/>
                <a:ea typeface="+mn-ea"/>
                <a:cs typeface="Times New Roman"/>
              </a:rPr>
              <a:t>have all chosen their facility locations in the United States due in large part to tax incentives offered by different states.</a:t>
            </a: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2812235" y="313722"/>
            <a:ext cx="7741222" cy="553998"/>
          </a:xfrm>
          <a:prstGeom prst="rect">
            <a:avLst/>
          </a:prstGeom>
        </p:spPr>
        <p:txBody>
          <a:bodyPr wrap="none">
            <a:spAutoFit/>
          </a:bodyPr>
          <a:lstStyle/>
          <a:p>
            <a:pPr lvl="0" algn="ctr"/>
            <a:r>
              <a:rPr lang="en-US" altLang="en-US" sz="3000" b="1" dirty="0">
                <a:solidFill>
                  <a:srgbClr val="00B4F8"/>
                </a:solidFill>
                <a:latin typeface="Times New Roman" panose="02020603050405020304" pitchFamily="18" charset="0"/>
                <a:cs typeface="Times New Roman" panose="02020603050405020304" pitchFamily="18" charset="0"/>
              </a:rPr>
              <a:t>Making Network Design Decisions In Practice</a:t>
            </a:r>
            <a:endParaRPr lang="en-US" sz="3000" b="1" dirty="0">
              <a:solidFill>
                <a:srgbClr val="00B0F0"/>
              </a:solidFill>
              <a:latin typeface="Times New Roman"/>
              <a:ea typeface="Times New Roman"/>
              <a:cs typeface="Times New Roman"/>
              <a:sym typeface="Times New Roman"/>
            </a:endParaRPr>
          </a:p>
        </p:txBody>
      </p:sp>
      <p:sp>
        <p:nvSpPr>
          <p:cNvPr id="4" name="Slide Number Placeholder 3"/>
          <p:cNvSpPr>
            <a:spLocks noGrp="1"/>
          </p:cNvSpPr>
          <p:nvPr>
            <p:ph type="sldNum" sz="quarter" idx="12"/>
          </p:nvPr>
        </p:nvSpPr>
        <p:spPr/>
        <p:txBody>
          <a:bodyPr/>
          <a:lstStyle/>
          <a:p>
            <a:fld id="{F7542ADD-394E-41F3-B704-951748884AEE}" type="slidenum">
              <a:rPr lang="en-US" smtClean="0"/>
              <a:t>40</a:t>
            </a:fld>
            <a:endParaRPr lang="en-US"/>
          </a:p>
        </p:txBody>
      </p:sp>
    </p:spTree>
    <p:extLst>
      <p:ext uri="{BB962C8B-B14F-4D97-AF65-F5344CB8AC3E}">
        <p14:creationId xmlns:p14="http://schemas.microsoft.com/office/powerpoint/2010/main" val="46794993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cstate="hqprint">
            <a:extLst>
              <a:ext uri="{28A0092B-C50C-407E-A947-70E740481C1C}">
                <a14:useLocalDpi xmlns:a14="http://schemas.microsoft.com/office/drawing/2010/main" val="0"/>
              </a:ext>
            </a:extLst>
          </a:blip>
          <a:srcRect l="13924" r="13924"/>
          <a:stretch/>
        </p:blipFill>
        <p:spPr>
          <a:xfrm>
            <a:off x="-91440" y="-45105"/>
            <a:ext cx="4971373"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1933477" y="5189519"/>
            <a:ext cx="5573486" cy="1889415"/>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id="{904B7CA6-23A4-2E24-5FFC-ECEA38831F6A}"/>
              </a:ext>
            </a:extLst>
          </p:cNvPr>
          <p:cNvSpPr txBox="1"/>
          <p:nvPr/>
        </p:nvSpPr>
        <p:spPr>
          <a:xfrm>
            <a:off x="4074406" y="1440989"/>
            <a:ext cx="6166874" cy="584775"/>
          </a:xfrm>
          <a:prstGeom prst="rect">
            <a:avLst/>
          </a:prstGeom>
          <a:noFill/>
        </p:spPr>
        <p:txBody>
          <a:bodyPr wrap="square" rtlCol="0">
            <a:spAutoFit/>
          </a:bodyPr>
          <a:lstStyle/>
          <a:p>
            <a:pPr lvl="0" algn="ctr"/>
            <a:r>
              <a:rPr lang="en-US" sz="3200" b="1" dirty="0">
                <a:solidFill>
                  <a:srgbClr val="00B0F0"/>
                </a:solidFill>
                <a:latin typeface="Times New Roman"/>
                <a:ea typeface="Times New Roman"/>
                <a:cs typeface="Times New Roman"/>
                <a:sym typeface="Times New Roman"/>
              </a:rPr>
              <a:t>Summary of Learning Objectives</a:t>
            </a: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01</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07DA6679-0DBF-ED63-7FBA-A15CF1A3BA15}"/>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pic>
        <p:nvPicPr>
          <p:cNvPr id="6" name="Graphic 21">
            <a:extLst>
              <a:ext uri="{FF2B5EF4-FFF2-40B4-BE49-F238E27FC236}">
                <a16:creationId xmlns:a16="http://schemas.microsoft.com/office/drawing/2014/main" id="{D28298DC-6C4E-D4D2-0EF2-1A79C3BD5BD4}"/>
              </a:ext>
            </a:extLst>
          </p:cNvPr>
          <p:cNvPicPr>
            <a:picLocks noChangeAspect="1"/>
          </p:cNvPicPr>
          <p:nvPr/>
        </p:nvPicPr>
        <p:blipFill rotWithShape="1">
          <a:blip r:embed="rId4"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
        <p:nvSpPr>
          <p:cNvPr id="7" name="TextBox 6">
            <a:extLst>
              <a:ext uri="{FF2B5EF4-FFF2-40B4-BE49-F238E27FC236}">
                <a16:creationId xmlns:a16="http://schemas.microsoft.com/office/drawing/2014/main" id="{D4A40E04-81B5-9A05-306F-0257CA3E2241}"/>
              </a:ext>
            </a:extLst>
          </p:cNvPr>
          <p:cNvSpPr txBox="1"/>
          <p:nvPr/>
        </p:nvSpPr>
        <p:spPr>
          <a:xfrm>
            <a:off x="1898003" y="3211866"/>
            <a:ext cx="10673887" cy="3046988"/>
          </a:xfrm>
          <a:prstGeom prst="rect">
            <a:avLst/>
          </a:prstGeom>
          <a:noFill/>
        </p:spPr>
        <p:txBody>
          <a:bodyPr wrap="square" rtlCol="0">
            <a:spAutoFit/>
          </a:bodyPr>
          <a:lstStyle/>
          <a:p>
            <a:pPr marL="514350" marR="0" lvl="0" indent="-514350" algn="just" defTabSz="914400" rtl="0" eaLnBrk="1" fontAlgn="auto" latinLnBrk="0" hangingPunct="1">
              <a:lnSpc>
                <a:spcPct val="100000"/>
              </a:lnSpc>
              <a:spcBef>
                <a:spcPts val="0"/>
              </a:spcBef>
              <a:spcAft>
                <a:spcPts val="0"/>
              </a:spcAft>
              <a:buClrTx/>
              <a:buSzTx/>
              <a:buFont typeface="+mj-lt"/>
              <a:buAutoNum type="arabicPeriod"/>
              <a:tabLst/>
              <a:defRPr/>
            </a:pPr>
            <a:r>
              <a:rPr kumimoji="0" lang="en-US" sz="2800" i="0" u="none" strike="noStrike" kern="1200" cap="none" spc="0" normalizeH="0" baseline="0" noProof="0" dirty="0">
                <a:ln>
                  <a:noFill/>
                </a:ln>
                <a:solidFill>
                  <a:prstClr val="black"/>
                </a:solidFill>
                <a:effectLst/>
                <a:uLnTx/>
                <a:uFillTx/>
                <a:latin typeface="Times New Roman"/>
                <a:ea typeface="Times New Roman"/>
                <a:cs typeface="Times New Roman"/>
                <a:sym typeface="Times New Roman"/>
              </a:rPr>
              <a:t>Understand the role of network design in a supply chain. </a:t>
            </a:r>
          </a:p>
          <a:p>
            <a:pPr marL="514350" marR="0" lvl="0" indent="-514350" algn="just" defTabSz="914400" rtl="0" eaLnBrk="1" fontAlgn="auto" latinLnBrk="0" hangingPunct="1">
              <a:lnSpc>
                <a:spcPct val="100000"/>
              </a:lnSpc>
              <a:spcBef>
                <a:spcPts val="0"/>
              </a:spcBef>
              <a:spcAft>
                <a:spcPts val="0"/>
              </a:spcAft>
              <a:buClrTx/>
              <a:buSzTx/>
              <a:buFont typeface="+mj-lt"/>
              <a:buAutoNum type="arabicPeriod"/>
              <a:tabLst/>
              <a:defRPr/>
            </a:pPr>
            <a:r>
              <a:rPr kumimoji="0" lang="en-US" sz="2800" i="0" u="none" strike="noStrike" kern="1200" cap="none" spc="0" normalizeH="0" baseline="0" noProof="0" dirty="0">
                <a:ln>
                  <a:noFill/>
                </a:ln>
                <a:solidFill>
                  <a:prstClr val="black"/>
                </a:solidFill>
                <a:effectLst/>
                <a:uLnTx/>
                <a:uFillTx/>
                <a:latin typeface="Times New Roman"/>
                <a:ea typeface="Times New Roman"/>
                <a:cs typeface="Times New Roman"/>
                <a:sym typeface="Times New Roman"/>
              </a:rPr>
              <a:t>Identify factors influencing supply chain network design decisions. </a:t>
            </a:r>
          </a:p>
          <a:p>
            <a:pPr marL="514350" marR="0" lvl="0" indent="-514350" algn="just" defTabSz="914400" rtl="0" eaLnBrk="1" fontAlgn="auto" latinLnBrk="0" hangingPunct="1">
              <a:lnSpc>
                <a:spcPct val="100000"/>
              </a:lnSpc>
              <a:spcBef>
                <a:spcPts val="0"/>
              </a:spcBef>
              <a:spcAft>
                <a:spcPts val="0"/>
              </a:spcAft>
              <a:buClrTx/>
              <a:buSzTx/>
              <a:buFont typeface="+mj-lt"/>
              <a:buAutoNum type="arabicPeriod"/>
              <a:tabLst/>
              <a:defRPr/>
            </a:pPr>
            <a:r>
              <a:rPr kumimoji="0" lang="en-US" sz="2800" i="0" u="none" strike="noStrike" kern="1200" cap="none" spc="0" normalizeH="0" baseline="0" noProof="0" dirty="0">
                <a:ln>
                  <a:noFill/>
                </a:ln>
                <a:solidFill>
                  <a:prstClr val="black"/>
                </a:solidFill>
                <a:effectLst/>
                <a:uLnTx/>
                <a:uFillTx/>
                <a:latin typeface="Times New Roman"/>
                <a:ea typeface="Times New Roman"/>
                <a:cs typeface="Times New Roman"/>
                <a:sym typeface="Times New Roman"/>
              </a:rPr>
              <a:t>Develop a framework for making network design decisions.</a:t>
            </a:r>
          </a:p>
          <a:p>
            <a:pPr marL="514350" marR="0" lvl="0" indent="-514350" algn="just" defTabSz="914400" rtl="0" eaLnBrk="1" fontAlgn="auto" latinLnBrk="0" hangingPunct="1">
              <a:lnSpc>
                <a:spcPct val="100000"/>
              </a:lnSpc>
              <a:spcBef>
                <a:spcPts val="0"/>
              </a:spcBef>
              <a:spcAft>
                <a:spcPts val="0"/>
              </a:spcAft>
              <a:buClrTx/>
              <a:buSzTx/>
              <a:buFont typeface="+mj-lt"/>
              <a:buAutoNum type="arabicPeriod"/>
              <a:tabLst/>
              <a:defRPr/>
            </a:pPr>
            <a:r>
              <a:rPr kumimoji="0" lang="en-US" sz="2800" i="0" u="none" strike="noStrike" kern="1200" cap="none" spc="0" normalizeH="0" baseline="0" noProof="0" dirty="0">
                <a:ln>
                  <a:noFill/>
                </a:ln>
                <a:solidFill>
                  <a:prstClr val="black"/>
                </a:solidFill>
                <a:effectLst/>
                <a:uLnTx/>
                <a:uFillTx/>
                <a:latin typeface="Times New Roman"/>
                <a:ea typeface="Times New Roman"/>
                <a:cs typeface="Times New Roman"/>
                <a:sym typeface="Times New Roman"/>
              </a:rPr>
              <a:t>Use optimization for facility location and capacity</a:t>
            </a: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2800" i="0" u="none" strike="noStrike" kern="1200" cap="none" spc="0" normalizeH="0" baseline="0" noProof="0" dirty="0">
                <a:ln>
                  <a:noFill/>
                </a:ln>
                <a:solidFill>
                  <a:prstClr val="black"/>
                </a:solidFill>
                <a:effectLst/>
                <a:uLnTx/>
                <a:uFillTx/>
                <a:latin typeface="Times New Roman"/>
                <a:ea typeface="Times New Roman"/>
                <a:cs typeface="Times New Roman"/>
                <a:sym typeface="Times New Roman"/>
              </a:rPr>
              <a:t>      allocation decisions.</a:t>
            </a: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US" sz="2600" b="1" i="0" u="none" strike="noStrike" kern="1200" cap="none" spc="0" normalizeH="0" baseline="0" noProof="0" dirty="0">
              <a:ln>
                <a:noFill/>
              </a:ln>
              <a:solidFill>
                <a:prstClr val="black"/>
              </a:solidFill>
              <a:effectLst/>
              <a:uLnTx/>
              <a:uFillTx/>
              <a:latin typeface="Times New Roman"/>
              <a:ea typeface="Times New Roman"/>
              <a:cs typeface="Times New Roman"/>
              <a:sym typeface="Times New Roman"/>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US" sz="2600" b="1" i="0" u="none" strike="noStrike" kern="1200" cap="none" spc="0" normalizeH="0" baseline="0" noProof="0" dirty="0">
              <a:ln>
                <a:noFill/>
              </a:ln>
              <a:solidFill>
                <a:prstClr val="black"/>
              </a:solidFill>
              <a:effectLst/>
              <a:uLnTx/>
              <a:uFillTx/>
              <a:latin typeface="Times New Roman"/>
              <a:ea typeface="Times New Roman"/>
              <a:cs typeface="Times New Roman"/>
              <a:sym typeface="Times New Roman"/>
            </a:endParaRPr>
          </a:p>
        </p:txBody>
      </p:sp>
    </p:spTree>
    <p:extLst>
      <p:ext uri="{BB962C8B-B14F-4D97-AF65-F5344CB8AC3E}">
        <p14:creationId xmlns:p14="http://schemas.microsoft.com/office/powerpoint/2010/main" val="296968983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1396699"/>
            <a:ext cx="3561566"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487680" y="1389357"/>
            <a:ext cx="11176000" cy="487454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57200" lvl="0" indent="-457200" algn="just">
              <a:buClr>
                <a:srgbClr val="000000"/>
              </a:buClr>
              <a:buFont typeface="Wingdings" panose="05000000000000000000" pitchFamily="2" charset="2"/>
              <a:buChar char="Ø"/>
            </a:pPr>
            <a:endParaRPr lang="en-US" sz="2800" kern="0" dirty="0">
              <a:solidFill>
                <a:srgbClr val="000000"/>
              </a:solidFill>
              <a:latin typeface="Times New Roman" panose="02020603050405020304" pitchFamily="18" charset="0"/>
              <a:ea typeface="Times New Roman"/>
              <a:cs typeface="Times New Roman" panose="02020603050405020304" pitchFamily="18" charset="0"/>
              <a:sym typeface="Times New Roman"/>
            </a:endParaRPr>
          </a:p>
          <a:p>
            <a:pPr marL="457200" lvl="0" indent="-457200" algn="just">
              <a:buClr>
                <a:srgbClr val="000000"/>
              </a:buClr>
              <a:buFont typeface="Wingdings" panose="05000000000000000000" pitchFamily="2" charset="2"/>
              <a:buChar char="Ø"/>
            </a:pPr>
            <a:endParaRPr lang="en-US" sz="2800" kern="0" dirty="0">
              <a:solidFill>
                <a:srgbClr val="000000"/>
              </a:solidFill>
              <a:latin typeface="Times New Roman" panose="02020603050405020304" pitchFamily="18" charset="0"/>
              <a:ea typeface="Times New Roman"/>
              <a:cs typeface="Times New Roman" panose="02020603050405020304" pitchFamily="18" charset="0"/>
              <a:sym typeface="Times New Roman"/>
            </a:endParaRPr>
          </a:p>
          <a:p>
            <a:pPr marL="457200" lvl="0" indent="-457200" algn="just">
              <a:buClr>
                <a:srgbClr val="000000"/>
              </a:buClr>
              <a:buFont typeface="Wingdings" panose="05000000000000000000" pitchFamily="2" charset="2"/>
              <a:buChar char="Ø"/>
            </a:pPr>
            <a:endParaRPr lang="en-US" sz="2800" kern="0" dirty="0">
              <a:solidFill>
                <a:srgbClr val="000000"/>
              </a:solidFill>
              <a:latin typeface="Times New Roman" panose="02020603050405020304" pitchFamily="18" charset="0"/>
              <a:ea typeface="Times New Roman"/>
              <a:cs typeface="Times New Roman" panose="02020603050405020304" pitchFamily="18" charset="0"/>
              <a:sym typeface="Times New Roman"/>
            </a:endParaRPr>
          </a:p>
          <a:p>
            <a:pPr marL="457200" lvl="0" indent="-457200" algn="just">
              <a:buClr>
                <a:srgbClr val="000000"/>
              </a:buClr>
              <a:buFont typeface="Wingdings" panose="05000000000000000000" pitchFamily="2" charset="2"/>
              <a:buChar char="Ø"/>
            </a:pPr>
            <a:endParaRPr lang="en-US" sz="2800" kern="0" dirty="0">
              <a:solidFill>
                <a:srgbClr val="000000"/>
              </a:solidFill>
              <a:latin typeface="Times New Roman" panose="02020603050405020304" pitchFamily="18" charset="0"/>
              <a:ea typeface="Times New Roman"/>
              <a:cs typeface="Times New Roman" panose="02020603050405020304" pitchFamily="18" charset="0"/>
              <a:sym typeface="Times New Roman"/>
            </a:endParaRPr>
          </a:p>
          <a:p>
            <a:pPr marL="457200" lvl="0" indent="-457200" algn="just">
              <a:buClr>
                <a:srgbClr val="000000"/>
              </a:buClr>
              <a:buFont typeface="Wingdings" panose="05000000000000000000" pitchFamily="2" charset="2"/>
              <a:buChar char="Ø"/>
            </a:pPr>
            <a:r>
              <a:rPr lang="en-US" sz="2800" kern="0" dirty="0">
                <a:solidFill>
                  <a:srgbClr val="000000"/>
                </a:solidFill>
                <a:latin typeface="Times New Roman" panose="02020603050405020304" pitchFamily="18" charset="0"/>
                <a:ea typeface="Times New Roman"/>
                <a:cs typeface="Times New Roman" panose="02020603050405020304" pitchFamily="18" charset="0"/>
                <a:sym typeface="Times New Roman"/>
              </a:rPr>
              <a:t>Chopra, S., &amp; Meindl, P. (2016). Global Edition. Pearson Education Limited</a:t>
            </a:r>
          </a:p>
          <a:p>
            <a:pPr algn="just">
              <a:buClr>
                <a:srgbClr val="000000"/>
              </a:buClr>
            </a:pPr>
            <a:r>
              <a:rPr lang="en-US" sz="2800" kern="0" dirty="0">
                <a:solidFill>
                  <a:srgbClr val="00B0F0"/>
                </a:solidFill>
                <a:latin typeface="Times New Roman" panose="02020603050405020304" pitchFamily="18" charset="0"/>
                <a:cs typeface="Times New Roman" panose="02020603050405020304" pitchFamily="18" charset="0"/>
                <a:sym typeface="Times New Roman"/>
              </a:rPr>
              <a:t>     </a:t>
            </a:r>
            <a:r>
              <a:rPr lang="en-US" sz="2800" b="1" kern="0" dirty="0">
                <a:solidFill>
                  <a:srgbClr val="00B0F0"/>
                </a:solidFill>
                <a:latin typeface="Times New Roman" panose="02020603050405020304" pitchFamily="18" charset="0"/>
                <a:cs typeface="Times New Roman" panose="02020603050405020304" pitchFamily="18" charset="0"/>
                <a:sym typeface="Times New Roman"/>
              </a:rPr>
              <a:t>Chapter 5</a:t>
            </a:r>
            <a:r>
              <a:rPr lang="en-US" sz="2800" b="1" kern="0" dirty="0">
                <a:solidFill>
                  <a:srgbClr val="00B0F0"/>
                </a:solidFill>
                <a:latin typeface="Times New Roman" panose="02020603050405020304" pitchFamily="18" charset="0"/>
                <a:ea typeface="Times New Roman"/>
                <a:cs typeface="Times New Roman" panose="02020603050405020304" pitchFamily="18" charset="0"/>
                <a:sym typeface="Times New Roman"/>
              </a:rPr>
              <a:t>.</a:t>
            </a:r>
          </a:p>
          <a:p>
            <a:pPr marL="457200" indent="-457200" algn="just">
              <a:buClr>
                <a:srgbClr val="000000"/>
              </a:buClr>
              <a:buFont typeface="Wingdings" panose="05000000000000000000" pitchFamily="2" charset="2"/>
              <a:buChar char="Ø"/>
            </a:pPr>
            <a:r>
              <a:rPr lang="en-US" sz="2800" i="0" dirty="0">
                <a:solidFill>
                  <a:srgbClr val="222222"/>
                </a:solidFill>
                <a:effectLst/>
                <a:highlight>
                  <a:srgbClr val="FFFFFF"/>
                </a:highlight>
                <a:latin typeface="Times New Roman" panose="02020603050405020304" pitchFamily="18" charset="0"/>
                <a:cs typeface="Times New Roman" panose="02020603050405020304" pitchFamily="18" charset="0"/>
              </a:rPr>
              <a:t>Lysons, K., &amp; Farrington, B. (2020). </a:t>
            </a:r>
            <a:r>
              <a:rPr lang="en-US" sz="2800" i="1" dirty="0">
                <a:solidFill>
                  <a:srgbClr val="222222"/>
                </a:solidFill>
                <a:effectLst/>
                <a:highlight>
                  <a:srgbClr val="FFFFFF"/>
                </a:highlight>
                <a:latin typeface="Times New Roman" panose="02020603050405020304" pitchFamily="18" charset="0"/>
                <a:cs typeface="Times New Roman" panose="02020603050405020304" pitchFamily="18" charset="0"/>
              </a:rPr>
              <a:t>Procurement and supply chain management</a:t>
            </a:r>
            <a:r>
              <a:rPr lang="en-US" sz="2800" i="0" dirty="0">
                <a:solidFill>
                  <a:srgbClr val="222222"/>
                </a:solidFill>
                <a:effectLst/>
                <a:highlight>
                  <a:srgbClr val="FFFFFF"/>
                </a:highlight>
                <a:latin typeface="Times New Roman" panose="02020603050405020304" pitchFamily="18" charset="0"/>
                <a:cs typeface="Times New Roman" panose="02020603050405020304" pitchFamily="18" charset="0"/>
              </a:rPr>
              <a:t>. Pearson UK.</a:t>
            </a:r>
          </a:p>
          <a:p>
            <a:pPr marL="457200" lvl="0" indent="-457200" algn="just">
              <a:buFont typeface="Wingdings" panose="05000000000000000000" pitchFamily="2" charset="2"/>
              <a:buChar char="Ø"/>
              <a:defRPr/>
            </a:pPr>
            <a:r>
              <a:rPr lang="en-US" sz="2800" dirty="0">
                <a:solidFill>
                  <a:prstClr val="black"/>
                </a:solidFill>
                <a:latin typeface="Times New Roman" panose="02020603050405020304" pitchFamily="18" charset="0"/>
                <a:ea typeface="Times New Roman"/>
                <a:cs typeface="Times New Roman" panose="02020603050405020304" pitchFamily="18" charset="0"/>
                <a:sym typeface="Times New Roman"/>
              </a:rPr>
              <a:t>Morris, P. W., &amp; Pinto, J. K. (Eds.). (2007). The Wiley guide to project technology, supply chain, and procurement management (Vol. 4). John Wiley &amp; Sons.</a:t>
            </a:r>
          </a:p>
          <a:p>
            <a:pPr marL="457200" lvl="0" indent="-457200" algn="just">
              <a:buFont typeface="Wingdings" panose="05000000000000000000" pitchFamily="2" charset="2"/>
              <a:buChar char="Ø"/>
              <a:defRPr/>
            </a:pPr>
            <a:r>
              <a:rPr lang="en-US" sz="2800" dirty="0">
                <a:solidFill>
                  <a:prstClr val="black"/>
                </a:solidFill>
                <a:latin typeface="Times New Roman" panose="02020603050405020304" pitchFamily="18" charset="0"/>
                <a:ea typeface="Times New Roman"/>
                <a:cs typeface="Times New Roman" panose="02020603050405020304" pitchFamily="18" charset="0"/>
                <a:sym typeface="Times New Roman"/>
              </a:rPr>
              <a:t>Schwalbe, K. (2015). Information technology project management. Cengage Learning.</a:t>
            </a:r>
          </a:p>
          <a:p>
            <a:pPr marL="457200" indent="-457200" algn="just">
              <a:buClr>
                <a:srgbClr val="000000"/>
              </a:buClr>
              <a:buFont typeface="Wingdings" panose="05000000000000000000" pitchFamily="2" charset="2"/>
              <a:buChar char="Ø"/>
            </a:pPr>
            <a:r>
              <a:rPr lang="en-US" sz="2800" dirty="0">
                <a:solidFill>
                  <a:schemeClr val="dk1"/>
                </a:solidFill>
                <a:latin typeface="Times New Roman" panose="02020603050405020304" pitchFamily="18" charset="0"/>
                <a:ea typeface="Times New Roman"/>
                <a:cs typeface="Times New Roman" panose="02020603050405020304" pitchFamily="18" charset="0"/>
                <a:sym typeface="Times New Roman"/>
              </a:rPr>
              <a:t>Supply Chain Council</a:t>
            </a:r>
            <a:endParaRPr lang="en-US" sz="2800" dirty="0">
              <a:solidFill>
                <a:schemeClr val="dk1"/>
              </a:solidFill>
              <a:latin typeface="Times New Roman" panose="02020603050405020304" pitchFamily="18" charset="0"/>
              <a:cs typeface="Times New Roman" panose="02020603050405020304" pitchFamily="18" charset="0"/>
              <a:sym typeface="Times New Roman"/>
            </a:endParaRPr>
          </a:p>
          <a:p>
            <a:pPr lvl="0" algn="just">
              <a:buClr>
                <a:srgbClr val="000000"/>
              </a:buClr>
            </a:pPr>
            <a:endParaRPr lang="en-US" sz="2800" kern="0" dirty="0">
              <a:solidFill>
                <a:srgbClr val="000000"/>
              </a:solidFill>
              <a:latin typeface="Times New Roman" panose="02020603050405020304" pitchFamily="18" charset="0"/>
              <a:ea typeface="Times New Roman"/>
              <a:cs typeface="Times New Roman" panose="02020603050405020304" pitchFamily="18" charset="0"/>
              <a:sym typeface="Times New Roman"/>
            </a:endParaRPr>
          </a:p>
          <a:p>
            <a:pPr lvl="0" algn="just">
              <a:buClr>
                <a:srgbClr val="000000"/>
              </a:buClr>
            </a:pPr>
            <a:endParaRPr lang="en-US" sz="2800" kern="0" dirty="0">
              <a:solidFill>
                <a:srgbClr val="000000"/>
              </a:solidFill>
              <a:latin typeface="Times New Roman" panose="02020603050405020304" pitchFamily="18" charset="0"/>
              <a:cs typeface="Times New Roman" panose="02020603050405020304" pitchFamily="18" charset="0"/>
              <a:sym typeface="Arial"/>
            </a:endParaRPr>
          </a:p>
          <a:p>
            <a:pPr lvl="0" algn="just">
              <a:buClr>
                <a:srgbClr val="000000"/>
              </a:buClr>
            </a:pPr>
            <a:endParaRPr lang="en-US" sz="2800" b="1" kern="0" dirty="0">
              <a:solidFill>
                <a:srgbClr val="000000"/>
              </a:solidFill>
              <a:latin typeface="Times New Roman" panose="02020603050405020304" pitchFamily="18" charset="0"/>
              <a:ea typeface="Times New Roman"/>
              <a:cs typeface="Times New Roman" panose="02020603050405020304" pitchFamily="18" charset="0"/>
              <a:sym typeface="Times New Roman"/>
            </a:endParaRPr>
          </a:p>
          <a:p>
            <a:pPr lvl="0" algn="just">
              <a:buClr>
                <a:srgbClr val="000000"/>
              </a:buClr>
            </a:pPr>
            <a:endParaRPr lang="en-US" sz="2800" kern="0" dirty="0">
              <a:solidFill>
                <a:srgbClr val="000000"/>
              </a:solidFill>
              <a:latin typeface="Times New Roman" panose="02020603050405020304" pitchFamily="18" charset="0"/>
              <a:cs typeface="Times New Roman" panose="02020603050405020304" pitchFamily="18" charset="0"/>
              <a:sym typeface="Arial"/>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8" name="TextBox 7">
            <a:extLst>
              <a:ext uri="{FF2B5EF4-FFF2-40B4-BE49-F238E27FC236}">
                <a16:creationId xmlns:a16="http://schemas.microsoft.com/office/drawing/2014/main" id="{F9A80F9F-74DB-1D57-04E8-E20E92A09B0A}"/>
              </a:ext>
            </a:extLst>
          </p:cNvPr>
          <p:cNvSpPr txBox="1"/>
          <p:nvPr/>
        </p:nvSpPr>
        <p:spPr>
          <a:xfrm>
            <a:off x="2782086" y="266104"/>
            <a:ext cx="5940274" cy="584775"/>
          </a:xfrm>
          <a:prstGeom prst="rect">
            <a:avLst/>
          </a:prstGeom>
          <a:noFill/>
        </p:spPr>
        <p:txBody>
          <a:bodyPr wrap="square" rtlCol="0">
            <a:spAutoFit/>
          </a:bodyPr>
          <a:lstStyle/>
          <a:p>
            <a:pPr lvl="0" algn="ctr"/>
            <a:r>
              <a:rPr lang="en-US" sz="3200" b="1" dirty="0">
                <a:solidFill>
                  <a:srgbClr val="00B0F0"/>
                </a:solidFill>
                <a:latin typeface="Times New Roman"/>
                <a:ea typeface="Times New Roman"/>
                <a:cs typeface="Times New Roman"/>
                <a:sym typeface="Times New Roman"/>
              </a:rPr>
              <a:t>Essential Reference</a:t>
            </a:r>
          </a:p>
        </p:txBody>
      </p:sp>
      <p:sp>
        <p:nvSpPr>
          <p:cNvPr id="3" name="Slide Number Placeholder 2"/>
          <p:cNvSpPr>
            <a:spLocks noGrp="1"/>
          </p:cNvSpPr>
          <p:nvPr>
            <p:ph type="sldNum" sz="quarter" idx="12"/>
          </p:nvPr>
        </p:nvSpPr>
        <p:spPr/>
        <p:txBody>
          <a:bodyPr/>
          <a:lstStyle/>
          <a:p>
            <a:fld id="{F7542ADD-394E-41F3-B704-951748884AEE}" type="slidenum">
              <a:rPr lang="en-US" smtClean="0"/>
              <a:t>42</a:t>
            </a:fld>
            <a:endParaRPr lang="en-US"/>
          </a:p>
        </p:txBody>
      </p:sp>
    </p:spTree>
    <p:extLst>
      <p:ext uri="{BB962C8B-B14F-4D97-AF65-F5344CB8AC3E}">
        <p14:creationId xmlns:p14="http://schemas.microsoft.com/office/powerpoint/2010/main" val="289652441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3FB79B4A-7A34-1C02-CD1B-89115FC428CA}"/>
              </a:ext>
            </a:extLst>
          </p:cNvPr>
          <p:cNvPicPr>
            <a:picLocks noChangeAspect="1"/>
          </p:cNvPicPr>
          <p:nvPr/>
        </p:nvPicPr>
        <p:blipFill>
          <a:blip r:embed="rId2">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a:extLst>
              <a:ext uri="{FF2B5EF4-FFF2-40B4-BE49-F238E27FC236}">
                <a16:creationId xmlns:a16="http://schemas.microsoft.com/office/drawing/2014/main" id="{97B60AE2-5E3D-4AFD-BD97-4B8F961F9B50}"/>
              </a:ext>
            </a:extLst>
          </p:cNvPr>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a:extLst>
              <a:ext uri="{FF2B5EF4-FFF2-40B4-BE49-F238E27FC236}">
                <a16:creationId xmlns:a16="http://schemas.microsoft.com/office/drawing/2014/main" id="{2C2209B7-A564-4A7C-687E-49DE198161B1}"/>
              </a:ext>
            </a:extLst>
          </p:cNvPr>
          <p:cNvSpPr txBox="1"/>
          <p:nvPr/>
        </p:nvSpPr>
        <p:spPr>
          <a:xfrm>
            <a:off x="582006" y="5707075"/>
            <a:ext cx="4524565" cy="923330"/>
          </a:xfrm>
          <a:prstGeom prst="rect">
            <a:avLst/>
          </a:prstGeom>
          <a:noFill/>
        </p:spPr>
        <p:txBody>
          <a:bodyPr wrap="square" rtlCol="0">
            <a:spAutoFit/>
          </a:bodyPr>
          <a:lstStyle/>
          <a:p>
            <a:r>
              <a:rPr lang="en-US" sz="5400" b="1" dirty="0">
                <a:solidFill>
                  <a:schemeClr val="bg1"/>
                </a:solidFill>
                <a:latin typeface="Times New Roman" panose="02020603050405020304" pitchFamily="18" charset="0"/>
                <a:cs typeface="Times New Roman" panose="02020603050405020304" pitchFamily="18" charset="0"/>
              </a:rPr>
              <a:t>Thank You</a:t>
            </a:r>
          </a:p>
        </p:txBody>
      </p:sp>
      <p:pic>
        <p:nvPicPr>
          <p:cNvPr id="13" name="Graphic 12">
            <a:extLst>
              <a:ext uri="{FF2B5EF4-FFF2-40B4-BE49-F238E27FC236}">
                <a16:creationId xmlns:a16="http://schemas.microsoft.com/office/drawing/2014/main" id="{6632DC9F-5757-0B8A-BF9A-324C5DCF66B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76180" y="6168740"/>
            <a:ext cx="2279266" cy="384052"/>
          </a:xfrm>
          <a:prstGeom prst="rect">
            <a:avLst/>
          </a:prstGeom>
        </p:spPr>
      </p:pic>
      <p:sp>
        <p:nvSpPr>
          <p:cNvPr id="14" name="Parallelogram 13">
            <a:extLst>
              <a:ext uri="{FF2B5EF4-FFF2-40B4-BE49-F238E27FC236}">
                <a16:creationId xmlns:a16="http://schemas.microsoft.com/office/drawing/2014/main" id="{7A88996D-9C9C-C22D-C278-D12119103366}"/>
              </a:ext>
            </a:extLst>
          </p:cNvPr>
          <p:cNvSpPr/>
          <p:nvPr/>
        </p:nvSpPr>
        <p:spPr>
          <a:xfrm rot="16200000" flipV="1">
            <a:off x="45643" y="2441946"/>
            <a:ext cx="3801492" cy="272876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 fmla="*/ 0 w 3801492"/>
              <a:gd name="connsiteY0" fmla="*/ 1097456 h 1097456"/>
              <a:gd name="connsiteX1" fmla="*/ 1102581 w 3801492"/>
              <a:gd name="connsiteY1" fmla="*/ 0 h 1097456"/>
              <a:gd name="connsiteX2" fmla="*/ 3801492 w 3801492"/>
              <a:gd name="connsiteY2" fmla="*/ 12700 h 1097456"/>
              <a:gd name="connsiteX3" fmla="*/ 2724311 w 3801492"/>
              <a:gd name="connsiteY3" fmla="*/ 1097456 h 1097456"/>
              <a:gd name="connsiteX4" fmla="*/ 0 w 3801492"/>
              <a:gd name="connsiteY4" fmla="*/ 1097456 h 10974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a:extLst>
              <a:ext uri="{FF2B5EF4-FFF2-40B4-BE49-F238E27FC236}">
                <a16:creationId xmlns:a16="http://schemas.microsoft.com/office/drawing/2014/main" id="{A6F2CBA4-F736-9294-6DD9-ADB98675CC0E}"/>
              </a:ext>
            </a:extLst>
          </p:cNvPr>
          <p:cNvPicPr>
            <a:picLocks noChangeAspect="1"/>
          </p:cNvPicPr>
          <p:nvPr/>
        </p:nvPicPr>
        <p:blipFill rotWithShape="1">
          <a:blip r:embed="rId5"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425810" y="203200"/>
            <a:ext cx="2580006" cy="1204686"/>
          </a:xfrm>
          <a:prstGeom prst="rect">
            <a:avLst/>
          </a:prstGeom>
        </p:spPr>
      </p:pic>
    </p:spTree>
    <p:extLst>
      <p:ext uri="{BB962C8B-B14F-4D97-AF65-F5344CB8AC3E}">
        <p14:creationId xmlns:p14="http://schemas.microsoft.com/office/powerpoint/2010/main" val="226968791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5" ma:contentTypeDescription="Create a new document." ma:contentTypeScope="" ma:versionID="8858b19c4885be3b53856de850f34a00">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3093e9f81a36d33ee390eb4494ef00ad"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GenerationTime" minOccurs="0"/>
                <xsd:element ref="ns2:MediaServiceEventHashCode" minOccurs="0"/>
                <xsd:element ref="ns2:MediaLengthInSeconds" minOccurs="0"/>
                <xsd:element ref="ns2:MediaServiceDateTaken" minOccurs="0"/>
                <xsd:element ref="ns2:lcf76f155ced4ddcb4097134ff3c332f" minOccurs="0"/>
                <xsd:element ref="ns3:TaxCatchAll" minOccurs="0"/>
                <xsd:element ref="ns2:MediaServiceOCR" minOccurs="0"/>
                <xsd:element ref="ns3:SharedWithUsers" minOccurs="0"/>
                <xsd:element ref="ns3:SharedWithDetail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element name="MediaServiceBillingMetadata" ma:index="22"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b5d792bc-7973-4ea0-b250-91ea47055511}"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49100919-8a76-4266-be0c-7dc583902cb4" xsi:nil="true"/>
    <lcf76f155ced4ddcb4097134ff3c332f xmlns="d13aca44-ef33-4cf4-9980-7f0b00e6eeb9">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82919000-AC86-4394-AE17-CFB7FB93B982}"/>
</file>

<file path=customXml/itemProps2.xml><?xml version="1.0" encoding="utf-8"?>
<ds:datastoreItem xmlns:ds="http://schemas.openxmlformats.org/officeDocument/2006/customXml" ds:itemID="{90999B07-C296-4416-9835-31C6184EBAFD}"/>
</file>

<file path=customXml/itemProps3.xml><?xml version="1.0" encoding="utf-8"?>
<ds:datastoreItem xmlns:ds="http://schemas.openxmlformats.org/officeDocument/2006/customXml" ds:itemID="{09923E4C-4605-48CA-BF0A-883CEF93FB94}"/>
</file>

<file path=docProps/app.xml><?xml version="1.0" encoding="utf-8"?>
<Properties xmlns="http://schemas.openxmlformats.org/officeDocument/2006/extended-properties" xmlns:vt="http://schemas.openxmlformats.org/officeDocument/2006/docPropsVTypes">
  <TotalTime>4126</TotalTime>
  <Words>3538</Words>
  <Application>Microsoft Office PowerPoint</Application>
  <PresentationFormat>Widescreen</PresentationFormat>
  <Paragraphs>352</Paragraphs>
  <Slides>43</Slides>
  <Notes>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43</vt:i4>
      </vt:variant>
    </vt:vector>
  </HeadingPairs>
  <TitlesOfParts>
    <vt:vector size="49" baseType="lpstr">
      <vt:lpstr>Arial</vt:lpstr>
      <vt:lpstr>Calibri</vt:lpstr>
      <vt:lpstr>Calibri Light</vt:lpstr>
      <vt:lpstr>Times New Roman</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Dr. Tarek Mohamed</cp:lastModifiedBy>
  <cp:revision>164</cp:revision>
  <dcterms:created xsi:type="dcterms:W3CDTF">2023-04-29T09:08:23Z</dcterms:created>
  <dcterms:modified xsi:type="dcterms:W3CDTF">2025-10-27T11:58:07Z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0x0101006A254F5D6A14094B8840E79896A2F150</vt:lpwstr>
  </property>
</Properties>
</file>