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261" r:id="rId3"/>
    <p:sldId id="260" r:id="rId4"/>
    <p:sldId id="259" r:id="rId5"/>
    <p:sldId id="300" r:id="rId6"/>
    <p:sldId id="301" r:id="rId7"/>
    <p:sldId id="302" r:id="rId8"/>
    <p:sldId id="262" r:id="rId9"/>
    <p:sldId id="265" r:id="rId10"/>
    <p:sldId id="303" r:id="rId11"/>
    <p:sldId id="264" r:id="rId12"/>
    <p:sldId id="268" r:id="rId13"/>
    <p:sldId id="305" r:id="rId14"/>
    <p:sldId id="306" r:id="rId15"/>
    <p:sldId id="307" r:id="rId16"/>
    <p:sldId id="308" r:id="rId17"/>
    <p:sldId id="309" r:id="rId18"/>
    <p:sldId id="311" r:id="rId19"/>
    <p:sldId id="312" r:id="rId20"/>
    <p:sldId id="313" r:id="rId21"/>
    <p:sldId id="314" r:id="rId22"/>
    <p:sldId id="315" r:id="rId23"/>
    <p:sldId id="316" r:id="rId24"/>
    <p:sldId id="266" r:id="rId25"/>
    <p:sldId id="286" r:id="rId26"/>
    <p:sldId id="285" r:id="rId27"/>
    <p:sldId id="284" r:id="rId28"/>
    <p:sldId id="283" r:id="rId29"/>
    <p:sldId id="282" r:id="rId30"/>
    <p:sldId id="281" r:id="rId31"/>
    <p:sldId id="318" r:id="rId32"/>
    <p:sldId id="319" r:id="rId33"/>
    <p:sldId id="320" r:id="rId34"/>
    <p:sldId id="279" r:id="rId35"/>
    <p:sldId id="278" r:id="rId36"/>
    <p:sldId id="277" r:id="rId37"/>
    <p:sldId id="276" r:id="rId38"/>
    <p:sldId id="275" r:id="rId39"/>
    <p:sldId id="272" r:id="rId40"/>
    <p:sldId id="270" r:id="rId41"/>
    <p:sldId id="296" r:id="rId42"/>
    <p:sldId id="295" r:id="rId43"/>
    <p:sldId id="294" r:id="rId44"/>
    <p:sldId id="293" r:id="rId45"/>
    <p:sldId id="26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3" autoAdjust="0"/>
    <p:restoredTop sz="94660"/>
  </p:normalViewPr>
  <p:slideViewPr>
    <p:cSldViewPr snapToGrid="0">
      <p:cViewPr varScale="1">
        <p:scale>
          <a:sx n="54" d="100"/>
          <a:sy n="54" d="100"/>
        </p:scale>
        <p:origin x="6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10/29/2021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7</a:t>
            </a:r>
            <a:endParaRPr lang="en-US" sz="3200" b="1" dirty="0">
              <a:solidFill>
                <a:srgbClr val="FF9518"/>
              </a:solidFill>
              <a:cs typeface="Calibri Light" panose="020F0302020204030204" pitchFamily="34" charset="0"/>
            </a:endParaRPr>
          </a:p>
        </p:txBody>
      </p:sp>
      <p:sp>
        <p:nvSpPr>
          <p:cNvPr id="3" name="Rectangle 2"/>
          <p:cNvSpPr/>
          <p:nvPr/>
        </p:nvSpPr>
        <p:spPr>
          <a:xfrm>
            <a:off x="6272213" y="3240235"/>
            <a:ext cx="5928496" cy="1384995"/>
          </a:xfrm>
          <a:prstGeom prst="rect">
            <a:avLst/>
          </a:prstGeom>
        </p:spPr>
        <p:txBody>
          <a:bodyPr wrap="square">
            <a:spAutoFit/>
          </a:bodyPr>
          <a:lstStyle/>
          <a:p>
            <a:r>
              <a:rPr lang="en-US" sz="2800" b="1" dirty="0"/>
              <a:t>PMG 660</a:t>
            </a:r>
          </a:p>
          <a:p>
            <a:r>
              <a:rPr lang="en-US" sz="2800" b="1" dirty="0"/>
              <a:t>Demand Forecasting in a Supply Chain </a:t>
            </a:r>
          </a:p>
          <a:p>
            <a:endParaRPr lang="en-US" sz="2800" b="1" dirty="0"/>
          </a:p>
        </p:txBody>
      </p:sp>
    </p:spTree>
    <p:extLst>
      <p:ext uri="{BB962C8B-B14F-4D97-AF65-F5344CB8AC3E}">
        <p14:creationId xmlns:p14="http://schemas.microsoft.com/office/powerpoint/2010/main" val="23743552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 y="236537"/>
            <a:ext cx="101203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Understand the role of forecasting for both an enterprise and a supply chain.</a:t>
            </a:r>
          </a:p>
          <a:p>
            <a:pPr marL="0" indent="0" algn="just">
              <a:buNone/>
            </a:pPr>
            <a:r>
              <a:rPr lang="en-US" sz="3200" b="1" dirty="0"/>
              <a:t>2. Identify the components of a demand forecast.</a:t>
            </a:r>
          </a:p>
          <a:p>
            <a:pPr marL="0" indent="0" algn="just">
              <a:buNone/>
            </a:pPr>
            <a:r>
              <a:rPr lang="en-US" sz="3200" b="1" dirty="0"/>
              <a:t>3. Forecast demand in a supply chain given historical demand data using </a:t>
            </a:r>
            <a:r>
              <a:rPr lang="en-US" sz="3200" b="1" dirty="0" smtClean="0"/>
              <a:t>time-series methodologies</a:t>
            </a:r>
            <a:r>
              <a:rPr lang="en-US" sz="3200" b="1" dirty="0"/>
              <a:t>.</a:t>
            </a:r>
          </a:p>
          <a:p>
            <a:pPr marL="0" indent="0" algn="just">
              <a:buNone/>
            </a:pPr>
            <a:r>
              <a:rPr lang="en-US" sz="3200" b="1" dirty="0"/>
              <a:t>4. Analyze demand forecasts to estimate forecast error.</a:t>
            </a:r>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51894" y="158717"/>
            <a:ext cx="1627773" cy="1463167"/>
          </a:xfrm>
          <a:prstGeom prst="rect">
            <a:avLst/>
          </a:prstGeom>
        </p:spPr>
      </p:pic>
      <p:sp>
        <p:nvSpPr>
          <p:cNvPr id="2" name="Title 1"/>
          <p:cNvSpPr>
            <a:spLocks noGrp="1"/>
          </p:cNvSpPr>
          <p:nvPr>
            <p:ph type="title"/>
          </p:nvPr>
        </p:nvSpPr>
        <p:spPr>
          <a:xfrm>
            <a:off x="523874" y="158717"/>
            <a:ext cx="948513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forecasting in a supply chain</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smtClean="0"/>
              <a:t>Demand </a:t>
            </a:r>
            <a:r>
              <a:rPr lang="en-US" sz="3200" b="1" dirty="0"/>
              <a:t>forecasts form the basis of all supply chain planning. </a:t>
            </a:r>
            <a:endParaRPr lang="en-US" sz="3200" b="1" dirty="0" smtClean="0"/>
          </a:p>
          <a:p>
            <a:pPr marL="0" indent="0" algn="just">
              <a:buNone/>
            </a:pPr>
            <a:r>
              <a:rPr lang="en-US" sz="3200" b="1" dirty="0" smtClean="0"/>
              <a:t>Consider </a:t>
            </a:r>
            <a:r>
              <a:rPr lang="en-US" sz="3200" b="1" dirty="0"/>
              <a:t>the push/pull view of the supply chain.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All </a:t>
            </a:r>
            <a:r>
              <a:rPr lang="en-US" sz="3200" b="1" dirty="0"/>
              <a:t>push processes in the supply chain are performed in anticipation of customer demand, whereas all pull processes are performed in response to customer demand. </a:t>
            </a:r>
            <a:endParaRPr lang="en-US" sz="3200" b="1" dirty="0" smtClean="0"/>
          </a:p>
          <a:p>
            <a:pPr algn="just">
              <a:buFont typeface="Wingdings" panose="05000000000000000000" pitchFamily="2" charset="2"/>
              <a:buChar char="Ø"/>
            </a:pPr>
            <a:r>
              <a:rPr lang="en-US" sz="3200" b="1" dirty="0" smtClean="0"/>
              <a:t>For </a:t>
            </a:r>
            <a:r>
              <a:rPr lang="en-US" sz="3200" b="1" dirty="0"/>
              <a:t>push processes, a manager must plan the level of activity, be it production, transportation, or any other planned activity. </a:t>
            </a:r>
          </a:p>
        </p:txBody>
      </p:sp>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552450" y="227521"/>
            <a:ext cx="8887827" cy="986917"/>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sz="3200" b="1" dirty="0"/>
              <a:t>For pull processes, </a:t>
            </a:r>
            <a:r>
              <a:rPr lang="en-US" sz="3200" b="1" dirty="0" smtClean="0"/>
              <a:t>a manager </a:t>
            </a:r>
            <a:r>
              <a:rPr lang="en-US" sz="3200" b="1" dirty="0"/>
              <a:t>must plan the level of available capacity and inventory but not  the actual amount to be executed. In both instances, the first step a manager must take is to forecast what customer demand will be</a:t>
            </a:r>
            <a:r>
              <a:rPr lang="en-US" sz="3200" b="1" dirty="0" smtClean="0"/>
              <a:t>.</a:t>
            </a:r>
          </a:p>
          <a:p>
            <a:pPr marL="0" indent="0" algn="just">
              <a:buNone/>
            </a:pPr>
            <a:r>
              <a:rPr lang="en-US" sz="3200" b="1" dirty="0"/>
              <a:t>For example, Dell orders PC components in anticipation of customer orders, whereas it performs assembly in response to customer orders. Dell uses a forecast of future demand to determine the quantity of components to have on hand (a push process) and to determine the capacity needed in its plants (for pull production).</a:t>
            </a:r>
          </a:p>
          <a:p>
            <a:pPr marL="0" indent="0">
              <a:buNone/>
            </a:pPr>
            <a:endParaRPr lang="en-US" sz="3200" b="1" dirty="0"/>
          </a:p>
        </p:txBody>
      </p:sp>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435091"/>
            <a:ext cx="11158537" cy="4524315"/>
          </a:xfrm>
          <a:prstGeom prst="rect">
            <a:avLst/>
          </a:prstGeom>
        </p:spPr>
        <p:txBody>
          <a:bodyPr wrap="square">
            <a:spAutoFit/>
          </a:bodyPr>
          <a:lstStyle/>
          <a:p>
            <a:pPr algn="just"/>
            <a:r>
              <a:rPr lang="en-US" sz="3200" b="1" dirty="0"/>
              <a:t>For example, consider the </a:t>
            </a:r>
            <a:r>
              <a:rPr lang="en-US" sz="3200" b="1" dirty="0">
                <a:solidFill>
                  <a:srgbClr val="FF0000"/>
                </a:solidFill>
              </a:rPr>
              <a:t>value of collaborative forecasting </a:t>
            </a:r>
            <a:r>
              <a:rPr lang="en-US" sz="3200" b="1" dirty="0"/>
              <a:t>for Coca-Cola and its </a:t>
            </a:r>
            <a:r>
              <a:rPr lang="en-US" sz="3200" b="1" dirty="0" smtClean="0"/>
              <a:t>bottlers</a:t>
            </a:r>
            <a:r>
              <a:rPr lang="en-US" sz="3200" b="1" dirty="0"/>
              <a:t>. Coca-Cola decides on the timing of various promotions based on the demand </a:t>
            </a:r>
            <a:r>
              <a:rPr lang="en-US" sz="3200" b="1" dirty="0" smtClean="0"/>
              <a:t>forecast </a:t>
            </a:r>
            <a:r>
              <a:rPr lang="en-US" sz="3200" b="1" dirty="0"/>
              <a:t>over the coming quarter. Promotion decisions are then incorporated into an </a:t>
            </a:r>
            <a:r>
              <a:rPr lang="en-US" sz="3200" b="1" dirty="0" smtClean="0"/>
              <a:t>updated </a:t>
            </a:r>
            <a:r>
              <a:rPr lang="en-US" sz="3200" b="1" dirty="0"/>
              <a:t>demand forecast. The updated forecast is essential for the bottlers to plan </a:t>
            </a:r>
            <a:r>
              <a:rPr lang="en-US" sz="3200" b="1" dirty="0" smtClean="0"/>
              <a:t>their </a:t>
            </a:r>
            <a:r>
              <a:rPr lang="en-US" sz="3200" b="1" dirty="0"/>
              <a:t>capacity and production decisions. A bottler operating without an updated </a:t>
            </a:r>
            <a:r>
              <a:rPr lang="en-US" sz="3200" b="1" dirty="0" smtClean="0"/>
              <a:t>forecast </a:t>
            </a:r>
            <a:r>
              <a:rPr lang="en-US" sz="3200" b="1" dirty="0"/>
              <a:t>based on the promotion is unlikely to have sufficient supply available for </a:t>
            </a:r>
            <a:r>
              <a:rPr lang="en-US" sz="3200" b="1" dirty="0" smtClean="0"/>
              <a:t>Coca-Cola, </a:t>
            </a:r>
            <a:r>
              <a:rPr lang="en-US" sz="3200" b="1" dirty="0"/>
              <a:t>thus hurting supply chain profits</a:t>
            </a:r>
          </a:p>
        </p:txBody>
      </p:sp>
      <p:sp>
        <p:nvSpPr>
          <p:cNvPr id="3" name="Title 1"/>
          <p:cNvSpPr txBox="1">
            <a:spLocks/>
          </p:cNvSpPr>
          <p:nvPr/>
        </p:nvSpPr>
        <p:spPr>
          <a:xfrm>
            <a:off x="552450" y="227521"/>
            <a:ext cx="8887827" cy="972629"/>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016540" y="227521"/>
            <a:ext cx="1627773" cy="1463167"/>
          </a:xfrm>
          <a:prstGeom prst="rect">
            <a:avLst/>
          </a:prstGeom>
        </p:spPr>
      </p:pic>
    </p:spTree>
    <p:extLst>
      <p:ext uri="{BB962C8B-B14F-4D97-AF65-F5344CB8AC3E}">
        <p14:creationId xmlns:p14="http://schemas.microsoft.com/office/powerpoint/2010/main" val="19246518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51" y="1410209"/>
            <a:ext cx="11701462" cy="5016758"/>
          </a:xfrm>
          <a:prstGeom prst="rect">
            <a:avLst/>
          </a:prstGeom>
        </p:spPr>
        <p:txBody>
          <a:bodyPr wrap="square">
            <a:spAutoFit/>
          </a:bodyPr>
          <a:lstStyle/>
          <a:p>
            <a:pPr algn="just"/>
            <a:r>
              <a:rPr lang="en-US" sz="3200" b="1" dirty="0"/>
              <a:t>Mature products with stable demand, such as milk or paper towels, are usually </a:t>
            </a:r>
            <a:r>
              <a:rPr lang="en-US" sz="3200" b="1" dirty="0" smtClean="0"/>
              <a:t>easiest </a:t>
            </a:r>
            <a:r>
              <a:rPr lang="en-US" sz="3200" b="1" dirty="0"/>
              <a:t>to forecast. Forecasting and the accompanying managerial decisions are extremely difficult when either the supply of raw materials or the demand for the finished </a:t>
            </a:r>
            <a:r>
              <a:rPr lang="en-US" sz="3200" b="1" dirty="0" smtClean="0"/>
              <a:t>product </a:t>
            </a:r>
            <a:r>
              <a:rPr lang="en-US" sz="3200" b="1" dirty="0"/>
              <a:t>is highly unpredictable. Fashion goods and many high-tech products are examples of items that are difficult to forecast. Good forecasting is very important in these cases because the time window for sales is narrow. If a firm has over- or </a:t>
            </a:r>
            <a:r>
              <a:rPr lang="en-US" sz="3200" b="1" dirty="0" smtClean="0"/>
              <a:t>under produced, </a:t>
            </a:r>
            <a:r>
              <a:rPr lang="en-US" sz="3200" b="1" dirty="0"/>
              <a:t>it has little chance to recover. For a product with stable demand, in contrast, the impact of a forecasting error is less significant</a:t>
            </a:r>
          </a:p>
        </p:txBody>
      </p:sp>
      <p:sp>
        <p:nvSpPr>
          <p:cNvPr id="3" name="Title 1"/>
          <p:cNvSpPr txBox="1">
            <a:spLocks/>
          </p:cNvSpPr>
          <p:nvPr/>
        </p:nvSpPr>
        <p:spPr>
          <a:xfrm>
            <a:off x="285751" y="113222"/>
            <a:ext cx="8887827" cy="958342"/>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9840327" y="113222"/>
            <a:ext cx="1627773" cy="1463167"/>
          </a:xfrm>
          <a:prstGeom prst="rect">
            <a:avLst/>
          </a:prstGeom>
        </p:spPr>
      </p:pic>
    </p:spTree>
    <p:extLst>
      <p:ext uri="{BB962C8B-B14F-4D97-AF65-F5344CB8AC3E}">
        <p14:creationId xmlns:p14="http://schemas.microsoft.com/office/powerpoint/2010/main" val="37686692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175" y="294989"/>
            <a:ext cx="8905875" cy="1133761"/>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Characteristics of forecasts</a:t>
            </a:r>
          </a:p>
        </p:txBody>
      </p:sp>
      <p:pic>
        <p:nvPicPr>
          <p:cNvPr id="4" name="Picture 3"/>
          <p:cNvPicPr>
            <a:picLocks noChangeAspect="1"/>
          </p:cNvPicPr>
          <p:nvPr/>
        </p:nvPicPr>
        <p:blipFill>
          <a:blip r:embed="rId2"/>
          <a:stretch>
            <a:fillRect/>
          </a:stretch>
        </p:blipFill>
        <p:spPr>
          <a:xfrm>
            <a:off x="9893301" y="294989"/>
            <a:ext cx="1627773" cy="1463167"/>
          </a:xfrm>
          <a:prstGeom prst="rect">
            <a:avLst/>
          </a:prstGeom>
        </p:spPr>
      </p:pic>
      <p:sp>
        <p:nvSpPr>
          <p:cNvPr id="6" name="Rectangle 5"/>
          <p:cNvSpPr/>
          <p:nvPr/>
        </p:nvSpPr>
        <p:spPr>
          <a:xfrm>
            <a:off x="638175" y="1928812"/>
            <a:ext cx="11012489" cy="4031873"/>
          </a:xfrm>
          <a:prstGeom prst="rect">
            <a:avLst/>
          </a:prstGeom>
        </p:spPr>
        <p:txBody>
          <a:bodyPr wrap="square">
            <a:spAutoFit/>
          </a:bodyPr>
          <a:lstStyle/>
          <a:p>
            <a:pPr algn="just"/>
            <a:r>
              <a:rPr lang="en-US" sz="3200" b="1" dirty="0"/>
              <a:t>Companies and supply chain managers should be aware of the following </a:t>
            </a:r>
            <a:r>
              <a:rPr lang="en-US" sz="3200" b="1" dirty="0" smtClean="0"/>
              <a:t>characteristics </a:t>
            </a:r>
            <a:r>
              <a:rPr lang="en-US" sz="3200" b="1" dirty="0"/>
              <a:t>of forecasts. </a:t>
            </a:r>
            <a:endParaRPr lang="en-US" sz="3200" b="1" dirty="0" smtClean="0"/>
          </a:p>
          <a:p>
            <a:pPr algn="just"/>
            <a:r>
              <a:rPr lang="en-US" sz="3200" b="1" dirty="0" smtClean="0">
                <a:solidFill>
                  <a:srgbClr val="FF0000"/>
                </a:solidFill>
              </a:rPr>
              <a:t>1</a:t>
            </a:r>
            <a:r>
              <a:rPr lang="en-US" sz="3200" b="1" dirty="0">
                <a:solidFill>
                  <a:srgbClr val="FF0000"/>
                </a:solidFill>
              </a:rPr>
              <a:t>. Forecasts </a:t>
            </a:r>
            <a:r>
              <a:rPr lang="en-US" sz="3200" b="1" dirty="0"/>
              <a:t>are always wrong and should thus include both the expected value of the forecast and a measure of forecast error. To understand the importance of forecast error, consider two car dealers. One of them expects sales to range between </a:t>
            </a:r>
            <a:r>
              <a:rPr lang="en-US" sz="3200" b="1" dirty="0" smtClean="0"/>
              <a:t>200 </a:t>
            </a:r>
            <a:r>
              <a:rPr lang="en-US" sz="3200" b="1" dirty="0"/>
              <a:t>and </a:t>
            </a:r>
            <a:r>
              <a:rPr lang="en-US" sz="3200" b="1" dirty="0" smtClean="0"/>
              <a:t>1,800 </a:t>
            </a:r>
            <a:r>
              <a:rPr lang="en-US" sz="3200" b="1" dirty="0"/>
              <a:t>units, whereas the other expects sales to range between </a:t>
            </a:r>
            <a:r>
              <a:rPr lang="en-US" sz="3200" b="1" dirty="0" smtClean="0"/>
              <a:t>700 </a:t>
            </a:r>
            <a:r>
              <a:rPr lang="en-US" sz="3200" b="1" dirty="0"/>
              <a:t>and </a:t>
            </a:r>
            <a:r>
              <a:rPr lang="en-US" sz="3200" b="1" dirty="0" smtClean="0"/>
              <a:t>1,300 </a:t>
            </a:r>
            <a:r>
              <a:rPr lang="en-US" sz="3200" b="1" dirty="0"/>
              <a:t>units. </a:t>
            </a:r>
          </a:p>
        </p:txBody>
      </p:sp>
    </p:spTree>
    <p:extLst>
      <p:ext uri="{BB962C8B-B14F-4D97-AF65-F5344CB8AC3E}">
        <p14:creationId xmlns:p14="http://schemas.microsoft.com/office/powerpoint/2010/main" val="552520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175" y="294989"/>
            <a:ext cx="89058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738188" y="2168525"/>
            <a:ext cx="10348912" cy="4351338"/>
          </a:xfrm>
        </p:spPr>
        <p:txBody>
          <a:bodyPr>
            <a:normAutofit/>
          </a:bodyPr>
          <a:lstStyle/>
          <a:p>
            <a:pPr marL="0" indent="0" algn="just">
              <a:buNone/>
            </a:pPr>
            <a:r>
              <a:rPr lang="en-US" sz="3200" b="1" dirty="0"/>
              <a:t>Even though both dealers anticipate average sales of 1,000, the sourcing policies for each dealer should be very different given the difference in forecast accuracy. Thus, the forecast error (or demand uncertainty) must be a key input into most supply chain decisions. </a:t>
            </a:r>
            <a:endParaRPr lang="en-US" sz="3200" b="1" dirty="0" smtClean="0"/>
          </a:p>
          <a:p>
            <a:pPr marL="0" indent="0" algn="just">
              <a:buNone/>
            </a:pPr>
            <a:r>
              <a:rPr lang="en-US" sz="3200" b="1" dirty="0" smtClean="0"/>
              <a:t>Unfortunately</a:t>
            </a:r>
            <a:r>
              <a:rPr lang="en-US" sz="3200" b="1" dirty="0"/>
              <a:t>, most firms do not maintain any estimate of forecast error.</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893301" y="294989"/>
            <a:ext cx="1627773" cy="1463167"/>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 y="222250"/>
            <a:ext cx="89773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16552" y="222250"/>
            <a:ext cx="1627773" cy="1463167"/>
          </a:xfrm>
          <a:prstGeom prst="rect">
            <a:avLst/>
          </a:prstGeom>
        </p:spPr>
      </p:pic>
      <p:sp>
        <p:nvSpPr>
          <p:cNvPr id="6" name="Rectangle 5"/>
          <p:cNvSpPr/>
          <p:nvPr/>
        </p:nvSpPr>
        <p:spPr>
          <a:xfrm>
            <a:off x="642937" y="2236788"/>
            <a:ext cx="11101388" cy="3539430"/>
          </a:xfrm>
          <a:prstGeom prst="rect">
            <a:avLst/>
          </a:prstGeom>
        </p:spPr>
        <p:txBody>
          <a:bodyPr wrap="square">
            <a:spAutoFit/>
          </a:bodyPr>
          <a:lstStyle/>
          <a:p>
            <a:pPr algn="just"/>
            <a:r>
              <a:rPr lang="en-US" sz="3200" b="1" dirty="0">
                <a:solidFill>
                  <a:srgbClr val="FF0000"/>
                </a:solidFill>
              </a:rPr>
              <a:t>2. Long-term forecasts </a:t>
            </a:r>
            <a:r>
              <a:rPr lang="en-US" sz="3200" b="1" dirty="0"/>
              <a:t>are usually less accurate than short-term forecasts; that is, </a:t>
            </a:r>
            <a:r>
              <a:rPr lang="en-US" sz="3200" b="1" dirty="0" smtClean="0"/>
              <a:t>long-term </a:t>
            </a:r>
            <a:r>
              <a:rPr lang="en-US" sz="3200" b="1" dirty="0"/>
              <a:t>forecasts have a larger standard deviation of error relative to the mean than short-term forecasts. Seven-Eleven Japan has exploited this key property to improve its performance. The company has instituted a replenishment process that enables it to respond to an order within hours. </a:t>
            </a:r>
          </a:p>
        </p:txBody>
      </p:sp>
    </p:spTree>
    <p:extLst>
      <p:ext uri="{BB962C8B-B14F-4D97-AF65-F5344CB8AC3E}">
        <p14:creationId xmlns:p14="http://schemas.microsoft.com/office/powerpoint/2010/main" val="3770571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2938" y="1789062"/>
            <a:ext cx="11087100" cy="4524315"/>
          </a:xfrm>
          <a:prstGeom prst="rect">
            <a:avLst/>
          </a:prstGeom>
        </p:spPr>
        <p:txBody>
          <a:bodyPr wrap="square">
            <a:spAutoFit/>
          </a:bodyPr>
          <a:lstStyle/>
          <a:p>
            <a:pPr algn="just"/>
            <a:r>
              <a:rPr lang="en-US" sz="3200" b="1" dirty="0">
                <a:solidFill>
                  <a:srgbClr val="FF0000"/>
                </a:solidFill>
              </a:rPr>
              <a:t>For example</a:t>
            </a:r>
            <a:r>
              <a:rPr lang="en-US" sz="3200" b="1" dirty="0" smtClean="0">
                <a:solidFill>
                  <a:srgbClr val="FF0000"/>
                </a:solidFill>
              </a:rPr>
              <a:t>,</a:t>
            </a:r>
          </a:p>
          <a:p>
            <a:pPr algn="just"/>
            <a:r>
              <a:rPr lang="en-US" sz="3200" b="1" dirty="0" smtClean="0"/>
              <a:t> </a:t>
            </a:r>
            <a:r>
              <a:rPr lang="en-US" sz="3200" b="1" dirty="0"/>
              <a:t>if a store manager places an order by 10 A.M., the order is delivered by 7 P.M. the same day. Therefore, the manager only has to forecast what will sell that night less than 12 hours before the actual sale. The short lead time allows a manager to take into account current information, such as the weather, which could affect product sales. This forecast is likely to be more accurate than if the store manager had to forecast demand one week in advance</a:t>
            </a:r>
            <a:endParaRPr lang="en-US" sz="3200" dirty="0"/>
          </a:p>
        </p:txBody>
      </p:sp>
      <p:sp>
        <p:nvSpPr>
          <p:cNvPr id="3" name="Title 1"/>
          <p:cNvSpPr txBox="1">
            <a:spLocks/>
          </p:cNvSpPr>
          <p:nvPr/>
        </p:nvSpPr>
        <p:spPr>
          <a:xfrm>
            <a:off x="642938" y="222250"/>
            <a:ext cx="897731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25588" y="340183"/>
            <a:ext cx="1627773" cy="1463167"/>
          </a:xfrm>
          <a:prstGeom prst="rect">
            <a:avLst/>
          </a:prstGeom>
        </p:spPr>
      </p:pic>
    </p:spTree>
    <p:extLst>
      <p:ext uri="{BB962C8B-B14F-4D97-AF65-F5344CB8AC3E}">
        <p14:creationId xmlns:p14="http://schemas.microsoft.com/office/powerpoint/2010/main" val="954131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6750" y="227521"/>
            <a:ext cx="878078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666750" y="1925638"/>
            <a:ext cx="11163300" cy="4351338"/>
          </a:xfrm>
        </p:spPr>
        <p:txBody>
          <a:bodyPr>
            <a:noAutofit/>
          </a:bodyPr>
          <a:lstStyle/>
          <a:p>
            <a:pPr marL="0" indent="0" algn="just">
              <a:buNone/>
            </a:pPr>
            <a:r>
              <a:rPr lang="en-US" sz="3200" b="1" dirty="0" smtClean="0">
                <a:solidFill>
                  <a:srgbClr val="FF0000"/>
                </a:solidFill>
              </a:rPr>
              <a:t>3.Aggregate </a:t>
            </a:r>
            <a:r>
              <a:rPr lang="en-US" sz="3200" b="1" dirty="0">
                <a:solidFill>
                  <a:srgbClr val="FF0000"/>
                </a:solidFill>
              </a:rPr>
              <a:t>forecasts </a:t>
            </a:r>
            <a:r>
              <a:rPr lang="en-US" sz="3200" b="1" dirty="0"/>
              <a:t>are usually more accurate than disaggregate forecasts, as they tend to have a smaller standard deviation of error relative to the mean. For example, it is easy to forecast the Gross Domestic Product (GDP) of the United States for a given year with less than a 2 percent error</a:t>
            </a:r>
            <a:r>
              <a:rPr lang="en-US" sz="3200" b="1" dirty="0" smtClean="0"/>
              <a:t>.</a:t>
            </a:r>
            <a:r>
              <a:rPr lang="en-US" sz="3200" b="1" dirty="0"/>
              <a:t> , and it is </a:t>
            </a:r>
            <a:r>
              <a:rPr lang="en-US" sz="3200" b="1" dirty="0" smtClean="0"/>
              <a:t>even harder </a:t>
            </a:r>
            <a:r>
              <a:rPr lang="en-US" sz="3200" b="1" dirty="0"/>
              <a:t>to forecast revenue for a given product with the same degree of accuracy. The key difference among the three forecasts is the degree of </a:t>
            </a:r>
            <a:r>
              <a:rPr lang="en-US" sz="3200" b="1" dirty="0" smtClean="0"/>
              <a:t>aggregation.</a:t>
            </a:r>
            <a:r>
              <a:rPr lang="en-US" sz="3200" b="1" dirty="0"/>
              <a:t> The greater the aggregation, the more accurate is the forecast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776145" y="227521"/>
            <a:ext cx="1627773" cy="1463167"/>
          </a:xfrm>
          <a:prstGeom prst="rect">
            <a:avLst/>
          </a:prstGeom>
        </p:spPr>
      </p:pic>
    </p:spTree>
    <p:extLst>
      <p:ext uri="{BB962C8B-B14F-4D97-AF65-F5344CB8AC3E}">
        <p14:creationId xmlns:p14="http://schemas.microsoft.com/office/powerpoint/2010/main" val="17694501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5125"/>
            <a:ext cx="93831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Components of a forecast and forecasting methods</a:t>
            </a:r>
            <a:endParaRPr lang="en-US" dirty="0">
              <a:solidFill>
                <a:schemeClr val="tx1"/>
              </a:solidFill>
            </a:endParaRPr>
          </a:p>
        </p:txBody>
      </p:sp>
      <p:sp>
        <p:nvSpPr>
          <p:cNvPr id="3" name="Content Placeholder 2"/>
          <p:cNvSpPr>
            <a:spLocks noGrp="1"/>
          </p:cNvSpPr>
          <p:nvPr>
            <p:ph idx="1"/>
          </p:nvPr>
        </p:nvSpPr>
        <p:spPr>
          <a:xfrm>
            <a:off x="524374" y="1954212"/>
            <a:ext cx="11329487" cy="4351338"/>
          </a:xfrm>
        </p:spPr>
        <p:txBody>
          <a:bodyPr>
            <a:noAutofit/>
          </a:bodyPr>
          <a:lstStyle/>
          <a:p>
            <a:pPr marL="0" indent="0" algn="just">
              <a:buNone/>
            </a:pPr>
            <a:r>
              <a:rPr lang="en-US" sz="3200" b="1" dirty="0" smtClean="0"/>
              <a:t>Predictions </a:t>
            </a:r>
            <a:r>
              <a:rPr lang="en-US" sz="3200" b="1" dirty="0"/>
              <a:t>are usually difficult, especially about the future." One may be tempted to treat demand forecasting as magic or art and leave everything to chance. What a firm knows about its customers' past behavior, however, sheds light on their future behavior. Demand does not arise in a vacuum. Rather, customer demand is influenced by a variety of factors and can be predicted, at least with some probability, if a company can determine the relationship between these factors and future demand. </a:t>
            </a:r>
          </a:p>
        </p:txBody>
      </p:sp>
      <p:pic>
        <p:nvPicPr>
          <p:cNvPr id="4" name="Picture 3"/>
          <p:cNvPicPr>
            <a:picLocks noChangeAspect="1"/>
          </p:cNvPicPr>
          <p:nvPr/>
        </p:nvPicPr>
        <p:blipFill>
          <a:blip r:embed="rId2"/>
          <a:stretch>
            <a:fillRect/>
          </a:stretch>
        </p:blipFill>
        <p:spPr>
          <a:xfrm>
            <a:off x="10226089" y="365125"/>
            <a:ext cx="1627773" cy="1463167"/>
          </a:xfrm>
          <a:prstGeom prst="rect">
            <a:avLst/>
          </a:prstGeom>
        </p:spPr>
      </p:pic>
    </p:spTree>
    <p:extLst>
      <p:ext uri="{BB962C8B-B14F-4D97-AF65-F5344CB8AC3E}">
        <p14:creationId xmlns:p14="http://schemas.microsoft.com/office/powerpoint/2010/main" val="3341267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3887" y="1499058"/>
            <a:ext cx="10587038" cy="4524315"/>
          </a:xfrm>
          <a:prstGeom prst="rect">
            <a:avLst/>
          </a:prstGeom>
        </p:spPr>
        <p:txBody>
          <a:bodyPr wrap="square">
            <a:spAutoFit/>
          </a:bodyPr>
          <a:lstStyle/>
          <a:p>
            <a:pPr algn="just"/>
            <a:r>
              <a:rPr lang="en-US" sz="3200" b="1" dirty="0"/>
              <a:t>To forecast demand, companies must first identify the factors that influence future demand and then ascertain the relationship between these factors and future demand. Companies must balance </a:t>
            </a:r>
            <a:r>
              <a:rPr lang="en-US" sz="3200" b="1" dirty="0">
                <a:solidFill>
                  <a:srgbClr val="FF0000"/>
                </a:solidFill>
              </a:rPr>
              <a:t>objective</a:t>
            </a:r>
            <a:r>
              <a:rPr lang="en-US" sz="3200" b="1" dirty="0"/>
              <a:t> and </a:t>
            </a:r>
            <a:r>
              <a:rPr lang="en-US" sz="3200" b="1" dirty="0">
                <a:solidFill>
                  <a:srgbClr val="FF0000"/>
                </a:solidFill>
              </a:rPr>
              <a:t>subjective</a:t>
            </a:r>
            <a:r>
              <a:rPr lang="en-US" sz="3200" b="1" dirty="0"/>
              <a:t> factors when forecasting demand. </a:t>
            </a:r>
            <a:endParaRPr lang="en-US" sz="3200" b="1" dirty="0" smtClean="0"/>
          </a:p>
          <a:p>
            <a:pPr algn="just"/>
            <a:r>
              <a:rPr lang="en-US" sz="3200" b="1" dirty="0" smtClean="0"/>
              <a:t>Although </a:t>
            </a:r>
            <a:r>
              <a:rPr lang="en-US" sz="3200" b="1" dirty="0"/>
              <a:t>we focus on quantitative forecasting methods in this chapter, companies must include human input when they make their final forecast. Seven-Eleven Japan illustrates this point</a:t>
            </a:r>
          </a:p>
        </p:txBody>
      </p:sp>
      <p:sp>
        <p:nvSpPr>
          <p:cNvPr id="3" name="Title 1"/>
          <p:cNvSpPr txBox="1">
            <a:spLocks/>
          </p:cNvSpPr>
          <p:nvPr/>
        </p:nvSpPr>
        <p:spPr>
          <a:xfrm>
            <a:off x="623887" y="127508"/>
            <a:ext cx="8780782"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68450" y="127508"/>
            <a:ext cx="1627773" cy="1463167"/>
          </a:xfrm>
          <a:prstGeom prst="rect">
            <a:avLst/>
          </a:prstGeom>
        </p:spPr>
      </p:pic>
    </p:spTree>
    <p:extLst>
      <p:ext uri="{BB962C8B-B14F-4D97-AF65-F5344CB8AC3E}">
        <p14:creationId xmlns:p14="http://schemas.microsoft.com/office/powerpoint/2010/main" val="1866383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088" y="1471256"/>
            <a:ext cx="10944225" cy="4524315"/>
          </a:xfrm>
          <a:prstGeom prst="rect">
            <a:avLst/>
          </a:prstGeom>
        </p:spPr>
        <p:txBody>
          <a:bodyPr wrap="square">
            <a:spAutoFit/>
          </a:bodyPr>
          <a:lstStyle/>
          <a:p>
            <a:pPr algn="just"/>
            <a:r>
              <a:rPr lang="en-US" sz="3200" b="1" dirty="0"/>
              <a:t>Seven-Eleven Japan provides its store managers with a state-of-the-art decision support system that makes a demand forecast and provides a recommended order. </a:t>
            </a:r>
            <a:endParaRPr lang="en-US" sz="3200" b="1" dirty="0" smtClean="0"/>
          </a:p>
          <a:p>
            <a:pPr algn="just"/>
            <a:endParaRPr lang="en-US" sz="3200" b="1" dirty="0"/>
          </a:p>
          <a:p>
            <a:pPr algn="just"/>
            <a:r>
              <a:rPr lang="en-US" sz="3200" b="1" dirty="0" smtClean="0"/>
              <a:t>The </a:t>
            </a:r>
            <a:r>
              <a:rPr lang="en-US" sz="3200" b="1" dirty="0"/>
              <a:t>store manager, however, is responsible for making the final decision and placing the order, because he or she may have access to information about market conditions that are not available in historical demand data. This knowledge of market conditions is likely to improve the forecast. </a:t>
            </a:r>
          </a:p>
        </p:txBody>
      </p:sp>
      <p:sp>
        <p:nvSpPr>
          <p:cNvPr id="3" name="Title 1"/>
          <p:cNvSpPr txBox="1">
            <a:spLocks/>
          </p:cNvSpPr>
          <p:nvPr/>
        </p:nvSpPr>
        <p:spPr>
          <a:xfrm>
            <a:off x="700088" y="145693"/>
            <a:ext cx="8780782"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84375" y="76891"/>
            <a:ext cx="1627773" cy="1463167"/>
          </a:xfrm>
          <a:prstGeom prst="rect">
            <a:avLst/>
          </a:prstGeom>
        </p:spPr>
      </p:pic>
    </p:spTree>
    <p:extLst>
      <p:ext uri="{BB962C8B-B14F-4D97-AF65-F5344CB8AC3E}">
        <p14:creationId xmlns:p14="http://schemas.microsoft.com/office/powerpoint/2010/main" val="37890637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2913" y="1185864"/>
            <a:ext cx="11215687" cy="5016758"/>
          </a:xfrm>
          <a:prstGeom prst="rect">
            <a:avLst/>
          </a:prstGeom>
        </p:spPr>
        <p:txBody>
          <a:bodyPr wrap="square">
            <a:spAutoFit/>
          </a:bodyPr>
          <a:lstStyle/>
          <a:p>
            <a:pPr algn="just"/>
            <a:r>
              <a:rPr lang="en-US" sz="3200" b="1" dirty="0"/>
              <a:t>For example, if the store manager knows that the weather is likely to be rainy and cold the next day, he or she can reduce the size of an ice cream order to be placed with an upstream supplier, even if demand was high during the previous few days when the weather was hot. </a:t>
            </a:r>
            <a:endParaRPr lang="en-US" sz="3200" b="1" dirty="0" smtClean="0"/>
          </a:p>
          <a:p>
            <a:pPr algn="just"/>
            <a:endParaRPr lang="en-US" sz="3200" b="1" dirty="0" smtClean="0"/>
          </a:p>
          <a:p>
            <a:pPr algn="just"/>
            <a:r>
              <a:rPr lang="en-US" sz="3200" b="1" dirty="0" smtClean="0"/>
              <a:t>In </a:t>
            </a:r>
            <a:r>
              <a:rPr lang="en-US" sz="3200" b="1" dirty="0"/>
              <a:t>this instance, a change in market conditions (the weather) would not have been predicted using historical demand data. A supply chain can experience substantial payoffs from improving its demand forecasting through qualitative human inputs. </a:t>
            </a:r>
          </a:p>
        </p:txBody>
      </p:sp>
      <p:sp>
        <p:nvSpPr>
          <p:cNvPr id="3" name="Title 1"/>
          <p:cNvSpPr txBox="1">
            <a:spLocks/>
          </p:cNvSpPr>
          <p:nvPr/>
        </p:nvSpPr>
        <p:spPr>
          <a:xfrm>
            <a:off x="442913" y="113222"/>
            <a:ext cx="8780782" cy="958342"/>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030827" y="0"/>
            <a:ext cx="1627773" cy="1463167"/>
          </a:xfrm>
          <a:prstGeom prst="rect">
            <a:avLst/>
          </a:prstGeom>
        </p:spPr>
      </p:pic>
    </p:spTree>
    <p:extLst>
      <p:ext uri="{BB962C8B-B14F-4D97-AF65-F5344CB8AC3E}">
        <p14:creationId xmlns:p14="http://schemas.microsoft.com/office/powerpoint/2010/main" val="16935763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75" y="1357313"/>
            <a:ext cx="11758613" cy="5170646"/>
          </a:xfrm>
          <a:prstGeom prst="rect">
            <a:avLst/>
          </a:prstGeom>
        </p:spPr>
        <p:txBody>
          <a:bodyPr wrap="square">
            <a:spAutoFit/>
          </a:bodyPr>
          <a:lstStyle/>
          <a:p>
            <a:pPr algn="just"/>
            <a:r>
              <a:rPr lang="en-US" sz="3000" b="1" dirty="0"/>
              <a:t>A company must be knowledgeable about numerous factors that are related to the demand forecast. Some of these factors are listed next. </a:t>
            </a:r>
            <a:endParaRPr lang="en-US" sz="3000" b="1" dirty="0" smtClean="0"/>
          </a:p>
          <a:p>
            <a:pPr algn="just"/>
            <a:endParaRPr lang="en-US" sz="3000" b="1" dirty="0" smtClean="0"/>
          </a:p>
          <a:p>
            <a:pPr algn="just"/>
            <a:r>
              <a:rPr lang="en-US" sz="3000" b="1" dirty="0" smtClean="0"/>
              <a:t>• </a:t>
            </a:r>
            <a:r>
              <a:rPr lang="en-US" sz="3000" b="1" dirty="0"/>
              <a:t>Past demand </a:t>
            </a:r>
            <a:endParaRPr lang="en-US" sz="3000" b="1" dirty="0" smtClean="0"/>
          </a:p>
          <a:p>
            <a:pPr algn="just"/>
            <a:r>
              <a:rPr lang="en-US" sz="3000" b="1" dirty="0" smtClean="0"/>
              <a:t>• </a:t>
            </a:r>
            <a:r>
              <a:rPr lang="en-US" sz="3000" b="1" dirty="0"/>
              <a:t>Lead time of product </a:t>
            </a:r>
            <a:endParaRPr lang="en-US" sz="3000" b="1" dirty="0" smtClean="0"/>
          </a:p>
          <a:p>
            <a:pPr algn="just"/>
            <a:r>
              <a:rPr lang="en-US" sz="3000" b="1" dirty="0" smtClean="0"/>
              <a:t>• </a:t>
            </a:r>
            <a:r>
              <a:rPr lang="en-US" sz="3000" b="1" dirty="0"/>
              <a:t>Planned advertising or marketing efforts State of the economy </a:t>
            </a:r>
            <a:endParaRPr lang="en-US" sz="3000" b="1" dirty="0" smtClean="0"/>
          </a:p>
          <a:p>
            <a:pPr algn="just"/>
            <a:r>
              <a:rPr lang="en-US" sz="3000" b="1" dirty="0" smtClean="0"/>
              <a:t>• </a:t>
            </a:r>
            <a:r>
              <a:rPr lang="en-US" sz="3000" b="1" dirty="0"/>
              <a:t>Planned price discounts </a:t>
            </a:r>
            <a:endParaRPr lang="en-US" sz="3000" b="1" dirty="0" smtClean="0"/>
          </a:p>
          <a:p>
            <a:pPr algn="just"/>
            <a:r>
              <a:rPr lang="en-US" sz="3000" b="1" dirty="0" smtClean="0"/>
              <a:t>• </a:t>
            </a:r>
            <a:r>
              <a:rPr lang="en-US" sz="3000" b="1" dirty="0"/>
              <a:t>Actions that competitors have </a:t>
            </a:r>
            <a:r>
              <a:rPr lang="en-US" sz="3000" b="1" dirty="0" smtClean="0"/>
              <a:t>taken</a:t>
            </a:r>
          </a:p>
          <a:p>
            <a:pPr algn="just"/>
            <a:endParaRPr lang="en-US" sz="3000" b="1" dirty="0" smtClean="0"/>
          </a:p>
          <a:p>
            <a:pPr algn="just"/>
            <a:r>
              <a:rPr lang="en-US" sz="3000" b="1" dirty="0"/>
              <a:t>A company must understand such factors before it can select an appropriate forecasting methodology</a:t>
            </a:r>
          </a:p>
        </p:txBody>
      </p:sp>
      <p:sp>
        <p:nvSpPr>
          <p:cNvPr id="3" name="Title 1"/>
          <p:cNvSpPr txBox="1">
            <a:spLocks/>
          </p:cNvSpPr>
          <p:nvPr/>
        </p:nvSpPr>
        <p:spPr>
          <a:xfrm>
            <a:off x="142875" y="142875"/>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39863" y="0"/>
            <a:ext cx="1627773" cy="1463167"/>
          </a:xfrm>
          <a:prstGeom prst="rect">
            <a:avLst/>
          </a:prstGeom>
        </p:spPr>
      </p:pic>
    </p:spTree>
    <p:extLst>
      <p:ext uri="{BB962C8B-B14F-4D97-AF65-F5344CB8AC3E}">
        <p14:creationId xmlns:p14="http://schemas.microsoft.com/office/powerpoint/2010/main" val="4241951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1525" y="1334185"/>
            <a:ext cx="11029950" cy="4524315"/>
          </a:xfrm>
          <a:prstGeom prst="rect">
            <a:avLst/>
          </a:prstGeom>
        </p:spPr>
        <p:txBody>
          <a:bodyPr wrap="square">
            <a:spAutoFit/>
          </a:bodyPr>
          <a:lstStyle/>
          <a:p>
            <a:pPr algn="just"/>
            <a:r>
              <a:rPr lang="en-US" sz="3200" b="1" dirty="0"/>
              <a:t>Forecasting methods are classified according to the following four </a:t>
            </a:r>
            <a:r>
              <a:rPr lang="en-US" sz="3200" b="1" dirty="0" smtClean="0"/>
              <a:t>types:</a:t>
            </a:r>
          </a:p>
          <a:p>
            <a:pPr algn="just"/>
            <a:endParaRPr lang="en-US" sz="3200" b="1" dirty="0" smtClean="0"/>
          </a:p>
          <a:p>
            <a:pPr algn="just"/>
            <a:r>
              <a:rPr lang="en-US" sz="3200" b="1" dirty="0">
                <a:solidFill>
                  <a:srgbClr val="FF0000"/>
                </a:solidFill>
              </a:rPr>
              <a:t>1. Qualitative</a:t>
            </a:r>
            <a:r>
              <a:rPr lang="en-US" sz="3200" b="1" dirty="0"/>
              <a:t>: Qualitative forecasting methods are primarily subjective and rely on human judgment. They are most appropriate when little historical data is available or when experts have market intelligence that may affect the forecast. Such methods may also be necessary to forecast demand several years into the future in a new </a:t>
            </a:r>
            <a:r>
              <a:rPr lang="en-US" sz="3200" b="1" dirty="0" smtClean="0"/>
              <a:t>industry</a:t>
            </a:r>
            <a:r>
              <a:rPr lang="en-US" sz="3200" b="1" dirty="0"/>
              <a:t>. </a:t>
            </a:r>
          </a:p>
        </p:txBody>
      </p:sp>
      <p:sp>
        <p:nvSpPr>
          <p:cNvPr id="3" name="Title 1"/>
          <p:cNvSpPr txBox="1">
            <a:spLocks/>
          </p:cNvSpPr>
          <p:nvPr/>
        </p:nvSpPr>
        <p:spPr>
          <a:xfrm>
            <a:off x="142875" y="142875"/>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Types of forecasting methods</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73702" y="142875"/>
            <a:ext cx="1627773" cy="1463167"/>
          </a:xfrm>
          <a:prstGeom prst="rect">
            <a:avLst/>
          </a:prstGeom>
        </p:spPr>
      </p:pic>
    </p:spTree>
    <p:extLst>
      <p:ext uri="{BB962C8B-B14F-4D97-AF65-F5344CB8AC3E}">
        <p14:creationId xmlns:p14="http://schemas.microsoft.com/office/powerpoint/2010/main" val="634461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0088" y="1970426"/>
            <a:ext cx="10787062" cy="3539430"/>
          </a:xfrm>
          <a:prstGeom prst="rect">
            <a:avLst/>
          </a:prstGeom>
        </p:spPr>
        <p:txBody>
          <a:bodyPr wrap="square">
            <a:spAutoFit/>
          </a:bodyPr>
          <a:lstStyle/>
          <a:p>
            <a:pPr algn="just"/>
            <a:r>
              <a:rPr lang="en-US" sz="3200" b="1" dirty="0">
                <a:solidFill>
                  <a:srgbClr val="FF0000"/>
                </a:solidFill>
              </a:rPr>
              <a:t>2. Time series: </a:t>
            </a:r>
            <a:r>
              <a:rPr lang="en-US" sz="3200" b="1" dirty="0"/>
              <a:t>Time-series forecasting methods use historical demand to make a forecast. They are based on the assumption that past demand history is a good indicator of future demand. These methods are most appropriate when the basic demand pattern does not vary significantly from one year to the next. These are the simplest methods to implement and can serve as a good starting point for a demand forecast. </a:t>
            </a:r>
          </a:p>
        </p:txBody>
      </p:sp>
      <p:sp>
        <p:nvSpPr>
          <p:cNvPr id="3" name="Title 1"/>
          <p:cNvSpPr txBox="1">
            <a:spLocks/>
          </p:cNvSpPr>
          <p:nvPr/>
        </p:nvSpPr>
        <p:spPr>
          <a:xfrm>
            <a:off x="571500" y="185738"/>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29875" y="150696"/>
            <a:ext cx="1627773" cy="1463167"/>
          </a:xfrm>
          <a:prstGeom prst="rect">
            <a:avLst/>
          </a:prstGeom>
        </p:spPr>
      </p:pic>
    </p:spTree>
    <p:extLst>
      <p:ext uri="{BB962C8B-B14F-4D97-AF65-F5344CB8AC3E}">
        <p14:creationId xmlns:p14="http://schemas.microsoft.com/office/powerpoint/2010/main" val="2520903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4339" y="1564839"/>
            <a:ext cx="11301411" cy="4524315"/>
          </a:xfrm>
          <a:prstGeom prst="rect">
            <a:avLst/>
          </a:prstGeom>
        </p:spPr>
        <p:txBody>
          <a:bodyPr wrap="square">
            <a:spAutoFit/>
          </a:bodyPr>
          <a:lstStyle/>
          <a:p>
            <a:pPr algn="just"/>
            <a:r>
              <a:rPr lang="en-US" sz="3200" b="1" dirty="0">
                <a:solidFill>
                  <a:srgbClr val="FF0000"/>
                </a:solidFill>
              </a:rPr>
              <a:t>3. Causal: </a:t>
            </a:r>
            <a:r>
              <a:rPr lang="en-US" sz="3200" b="1" dirty="0"/>
              <a:t>Causal forecasting methods assume that the demand forecast is highly </a:t>
            </a:r>
            <a:r>
              <a:rPr lang="en-US" sz="3200" b="1" dirty="0" smtClean="0"/>
              <a:t>correlated </a:t>
            </a:r>
            <a:r>
              <a:rPr lang="en-US" sz="3200" b="1" dirty="0"/>
              <a:t>with certain factors in the environment (the state of the economy, interest rates, etc</a:t>
            </a:r>
            <a:r>
              <a:rPr lang="en-US" sz="3200" b="1" dirty="0" smtClean="0"/>
              <a:t>.).Causal </a:t>
            </a:r>
            <a:r>
              <a:rPr lang="en-US" sz="3200" b="1" dirty="0"/>
              <a:t>forecasting methods find this correlation between demand and </a:t>
            </a:r>
            <a:r>
              <a:rPr lang="en-US" sz="3200" b="1" dirty="0" smtClean="0"/>
              <a:t>environmental </a:t>
            </a:r>
            <a:r>
              <a:rPr lang="en-US" sz="3200" b="1" dirty="0"/>
              <a:t>factors and use estimates of what environmental factors will be to forecast future demand</a:t>
            </a:r>
            <a:r>
              <a:rPr lang="en-US" sz="3200" b="1" dirty="0" smtClean="0"/>
              <a:t>.</a:t>
            </a:r>
          </a:p>
          <a:p>
            <a:pPr algn="just"/>
            <a:r>
              <a:rPr lang="en-US" sz="3200" b="1" dirty="0" smtClean="0"/>
              <a:t> </a:t>
            </a:r>
            <a:r>
              <a:rPr lang="en-US" sz="3200" b="1" dirty="0"/>
              <a:t>For example, product pricing is strongly correlated with demand. Companies can thus use causal methods to determine the impact of price promotions on demand. </a:t>
            </a:r>
          </a:p>
        </p:txBody>
      </p:sp>
      <p:sp>
        <p:nvSpPr>
          <p:cNvPr id="3" name="Title 1"/>
          <p:cNvSpPr txBox="1">
            <a:spLocks/>
          </p:cNvSpPr>
          <p:nvPr/>
        </p:nvSpPr>
        <p:spPr>
          <a:xfrm>
            <a:off x="271462" y="121801"/>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087977" y="101672"/>
            <a:ext cx="1627773" cy="1463167"/>
          </a:xfrm>
          <a:prstGeom prst="rect">
            <a:avLst/>
          </a:prstGeom>
        </p:spPr>
      </p:pic>
    </p:spTree>
    <p:extLst>
      <p:ext uri="{BB962C8B-B14F-4D97-AF65-F5344CB8AC3E}">
        <p14:creationId xmlns:p14="http://schemas.microsoft.com/office/powerpoint/2010/main" val="27156239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4351" y="1674763"/>
            <a:ext cx="10729912" cy="4031873"/>
          </a:xfrm>
          <a:prstGeom prst="rect">
            <a:avLst/>
          </a:prstGeom>
        </p:spPr>
        <p:txBody>
          <a:bodyPr wrap="square">
            <a:spAutoFit/>
          </a:bodyPr>
          <a:lstStyle/>
          <a:p>
            <a:pPr algn="just"/>
            <a:r>
              <a:rPr lang="en-US" sz="3200" b="1" dirty="0">
                <a:solidFill>
                  <a:srgbClr val="FF0000"/>
                </a:solidFill>
              </a:rPr>
              <a:t>4. Simulation</a:t>
            </a:r>
            <a:r>
              <a:rPr lang="en-US" sz="3200" b="1" dirty="0"/>
              <a:t>: Simulation forecasting methods imitate the consumer choices that give rise to demand to arrive at a forecast. Using simulation, a firm can combine time-series and causal methods to answer such questions as: What will be the impact of a price </a:t>
            </a:r>
            <a:r>
              <a:rPr lang="en-US" sz="3200" b="1" dirty="0" smtClean="0"/>
              <a:t>promotion? </a:t>
            </a:r>
            <a:r>
              <a:rPr lang="en-US" sz="3200" b="1" dirty="0"/>
              <a:t>What will be the impact of a competitor opening a store </a:t>
            </a:r>
            <a:r>
              <a:rPr lang="en-US" sz="3200" b="1" dirty="0" smtClean="0"/>
              <a:t>nearby? </a:t>
            </a:r>
            <a:r>
              <a:rPr lang="en-US" sz="3200" b="1" dirty="0"/>
              <a:t>Airlines </a:t>
            </a:r>
            <a:r>
              <a:rPr lang="en-US" sz="3200" b="1" dirty="0" smtClean="0"/>
              <a:t>simulate </a:t>
            </a:r>
            <a:r>
              <a:rPr lang="en-US" sz="3200" b="1" dirty="0"/>
              <a:t>customer buying behavior to forecast demand for higher-fare seats when there are no seats available at the lower fares. </a:t>
            </a:r>
          </a:p>
        </p:txBody>
      </p:sp>
      <p:sp>
        <p:nvSpPr>
          <p:cNvPr id="3" name="Title 1"/>
          <p:cNvSpPr txBox="1">
            <a:spLocks/>
          </p:cNvSpPr>
          <p:nvPr/>
        </p:nvSpPr>
        <p:spPr>
          <a:xfrm>
            <a:off x="142875" y="142875"/>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25575" y="211596"/>
            <a:ext cx="1627773" cy="1463167"/>
          </a:xfrm>
          <a:prstGeom prst="rect">
            <a:avLst/>
          </a:prstGeom>
        </p:spPr>
      </p:pic>
    </p:spTree>
    <p:extLst>
      <p:ext uri="{BB962C8B-B14F-4D97-AF65-F5344CB8AC3E}">
        <p14:creationId xmlns:p14="http://schemas.microsoft.com/office/powerpoint/2010/main" val="11893536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4377" y="1639490"/>
            <a:ext cx="11029950" cy="4524315"/>
          </a:xfrm>
          <a:prstGeom prst="rect">
            <a:avLst/>
          </a:prstGeom>
        </p:spPr>
        <p:txBody>
          <a:bodyPr wrap="square">
            <a:spAutoFit/>
          </a:bodyPr>
          <a:lstStyle/>
          <a:p>
            <a:pPr algn="just"/>
            <a:r>
              <a:rPr lang="en-US" sz="3200" b="1" dirty="0"/>
              <a:t>A company may find it difficult to decide which method is most appropriate for forecasting. In fact, several studies have indicated that using multiple forecasting </a:t>
            </a:r>
            <a:r>
              <a:rPr lang="en-US" sz="3200" b="1" dirty="0" smtClean="0"/>
              <a:t>methods </a:t>
            </a:r>
            <a:r>
              <a:rPr lang="en-US" sz="3200" b="1" dirty="0"/>
              <a:t>to create a combined forecast is more effective than using any one method alone.. With any forecasting method, there is always a random element that cannot be explained by historical demand patterns. Therefore, any observed demand can be broken down into a systematic and a random component: Observed demand ( 0) = systematic component (S) + random component (R) </a:t>
            </a:r>
          </a:p>
        </p:txBody>
      </p:sp>
      <p:sp>
        <p:nvSpPr>
          <p:cNvPr id="3" name="Title 1"/>
          <p:cNvSpPr txBox="1">
            <a:spLocks/>
          </p:cNvSpPr>
          <p:nvPr/>
        </p:nvSpPr>
        <p:spPr>
          <a:xfrm>
            <a:off x="585788" y="171450"/>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282738" y="171450"/>
            <a:ext cx="1627773" cy="1463167"/>
          </a:xfrm>
          <a:prstGeom prst="rect">
            <a:avLst/>
          </a:prstGeom>
        </p:spPr>
      </p:pic>
    </p:spTree>
    <p:extLst>
      <p:ext uri="{BB962C8B-B14F-4D97-AF65-F5344CB8AC3E}">
        <p14:creationId xmlns:p14="http://schemas.microsoft.com/office/powerpoint/2010/main" val="16881631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8136" y="1591754"/>
            <a:ext cx="10858500" cy="3539430"/>
          </a:xfrm>
          <a:prstGeom prst="rect">
            <a:avLst/>
          </a:prstGeom>
        </p:spPr>
        <p:txBody>
          <a:bodyPr wrap="square">
            <a:spAutoFit/>
          </a:bodyPr>
          <a:lstStyle/>
          <a:p>
            <a:pPr algn="just"/>
            <a:r>
              <a:rPr lang="en-US" sz="3200" b="1" dirty="0" smtClean="0"/>
              <a:t>The </a:t>
            </a:r>
            <a:r>
              <a:rPr lang="en-US" sz="3200" b="1" dirty="0"/>
              <a:t>systematic component measures the expected value of demand and consists </a:t>
            </a:r>
            <a:r>
              <a:rPr lang="en-US" sz="3200" b="1" dirty="0" smtClean="0"/>
              <a:t>of, </a:t>
            </a:r>
            <a:r>
              <a:rPr lang="en-US" sz="3200" b="1" dirty="0"/>
              <a:t>the current </a:t>
            </a:r>
            <a:r>
              <a:rPr lang="en-US" sz="3200" b="1" dirty="0" smtClean="0"/>
              <a:t>depersonalized </a:t>
            </a:r>
            <a:r>
              <a:rPr lang="en-US" sz="3200" b="1" dirty="0"/>
              <a:t>demand; trend, the rate of growth or decline in demand for the </a:t>
            </a:r>
            <a:r>
              <a:rPr lang="en-US" sz="3200" b="1" dirty="0" smtClean="0"/>
              <a:t>next </a:t>
            </a:r>
            <a:r>
              <a:rPr lang="en-US" sz="3200" b="1" dirty="0"/>
              <a:t>period; and seasonality, the predictable </a:t>
            </a:r>
            <a:r>
              <a:rPr lang="en-US" sz="3200" b="1" dirty="0" smtClean="0"/>
              <a:t>seasonal fluctuations </a:t>
            </a:r>
            <a:r>
              <a:rPr lang="en-US" sz="3200" b="1" dirty="0"/>
              <a:t>in demand. The random component is that part of the forecast that deviates from the </a:t>
            </a:r>
            <a:r>
              <a:rPr lang="en-US" sz="3200" b="1" dirty="0" smtClean="0"/>
              <a:t>systematic </a:t>
            </a:r>
            <a:r>
              <a:rPr lang="en-US" sz="3200" b="1" dirty="0"/>
              <a:t>part. A company cannot (and should not) forecast the direction of the random component</a:t>
            </a:r>
          </a:p>
        </p:txBody>
      </p:sp>
      <p:pic>
        <p:nvPicPr>
          <p:cNvPr id="3" name="Picture 2"/>
          <p:cNvPicPr>
            <a:picLocks noChangeAspect="1"/>
          </p:cNvPicPr>
          <p:nvPr/>
        </p:nvPicPr>
        <p:blipFill>
          <a:blip r:embed="rId2"/>
          <a:stretch>
            <a:fillRect/>
          </a:stretch>
        </p:blipFill>
        <p:spPr>
          <a:xfrm>
            <a:off x="10382750" y="0"/>
            <a:ext cx="1627773" cy="1463167"/>
          </a:xfrm>
          <a:prstGeom prst="rect">
            <a:avLst/>
          </a:prstGeom>
        </p:spPr>
      </p:pic>
      <p:sp>
        <p:nvSpPr>
          <p:cNvPr id="4" name="Title 1"/>
          <p:cNvSpPr txBox="1">
            <a:spLocks/>
          </p:cNvSpPr>
          <p:nvPr/>
        </p:nvSpPr>
        <p:spPr>
          <a:xfrm>
            <a:off x="585788" y="171450"/>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3323999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5" y="1496616"/>
            <a:ext cx="11372850" cy="4031873"/>
          </a:xfrm>
          <a:prstGeom prst="rect">
            <a:avLst/>
          </a:prstGeom>
        </p:spPr>
        <p:txBody>
          <a:bodyPr wrap="square">
            <a:spAutoFit/>
          </a:bodyPr>
          <a:lstStyle/>
          <a:p>
            <a:pPr algn="just"/>
            <a:r>
              <a:rPr lang="en-US" sz="3200" b="1" dirty="0" smtClean="0"/>
              <a:t>A </a:t>
            </a:r>
            <a:r>
              <a:rPr lang="en-US" sz="3200" b="1" dirty="0"/>
              <a:t>manager should be skeptical of a forecasting method that claims to have no forecasting </a:t>
            </a:r>
            <a:r>
              <a:rPr lang="en-US" sz="3200" b="1" dirty="0" smtClean="0"/>
              <a:t>error on </a:t>
            </a:r>
            <a:r>
              <a:rPr lang="en-US" sz="3200" b="1" dirty="0"/>
              <a:t>historical demand. In this case, the method has merged the historical random </a:t>
            </a:r>
            <a:r>
              <a:rPr lang="en-US" sz="3200" b="1" dirty="0" smtClean="0"/>
              <a:t>component </a:t>
            </a:r>
            <a:r>
              <a:rPr lang="en-US" sz="3200" b="1" dirty="0"/>
              <a:t>with the systematic component. As a result, the forecasting method will likely </a:t>
            </a:r>
            <a:r>
              <a:rPr lang="en-US" sz="3200" b="1" dirty="0" smtClean="0"/>
              <a:t>perform </a:t>
            </a:r>
            <a:r>
              <a:rPr lang="en-US" sz="3200" b="1" dirty="0"/>
              <a:t>poorly. The objective of forecasting is to filter out the random component (noise) and estimate the systematic component. The forecast error measures the difference between the forecast and actual demand.</a:t>
            </a:r>
          </a:p>
        </p:txBody>
      </p:sp>
      <p:pic>
        <p:nvPicPr>
          <p:cNvPr id="3" name="Picture 2"/>
          <p:cNvPicPr>
            <a:picLocks noChangeAspect="1"/>
          </p:cNvPicPr>
          <p:nvPr/>
        </p:nvPicPr>
        <p:blipFill>
          <a:blip r:embed="rId2"/>
          <a:stretch>
            <a:fillRect/>
          </a:stretch>
        </p:blipFill>
        <p:spPr>
          <a:xfrm>
            <a:off x="9925550" y="33449"/>
            <a:ext cx="1627773" cy="1463167"/>
          </a:xfrm>
          <a:prstGeom prst="rect">
            <a:avLst/>
          </a:prstGeom>
        </p:spPr>
      </p:pic>
      <p:sp>
        <p:nvSpPr>
          <p:cNvPr id="4" name="Title 1"/>
          <p:cNvSpPr txBox="1">
            <a:spLocks/>
          </p:cNvSpPr>
          <p:nvPr/>
        </p:nvSpPr>
        <p:spPr>
          <a:xfrm>
            <a:off x="585788" y="171450"/>
            <a:ext cx="9144000" cy="1071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a:t>
            </a:r>
            <a:endParaRPr lang="en-US" dirty="0">
              <a:solidFill>
                <a:schemeClr val="tx1"/>
              </a:solidFill>
            </a:endParaRPr>
          </a:p>
        </p:txBody>
      </p:sp>
    </p:spTree>
    <p:extLst>
      <p:ext uri="{BB962C8B-B14F-4D97-AF65-F5344CB8AC3E}">
        <p14:creationId xmlns:p14="http://schemas.microsoft.com/office/powerpoint/2010/main" val="2717094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862" y="179771"/>
            <a:ext cx="92773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Basic approach to demand forecasting</a:t>
            </a:r>
            <a:endParaRPr lang="en-US" dirty="0">
              <a:solidFill>
                <a:schemeClr val="tx1"/>
              </a:solidFill>
            </a:endParaRPr>
          </a:p>
        </p:txBody>
      </p:sp>
      <p:sp>
        <p:nvSpPr>
          <p:cNvPr id="3" name="Content Placeholder 2"/>
          <p:cNvSpPr>
            <a:spLocks noGrp="1"/>
          </p:cNvSpPr>
          <p:nvPr>
            <p:ph idx="1"/>
          </p:nvPr>
        </p:nvSpPr>
        <p:spPr>
          <a:xfrm>
            <a:off x="271463" y="1574136"/>
            <a:ext cx="11641497" cy="4826663"/>
          </a:xfrm>
        </p:spPr>
        <p:txBody>
          <a:bodyPr>
            <a:noAutofit/>
          </a:bodyPr>
          <a:lstStyle/>
          <a:p>
            <a:pPr marL="0" indent="0" algn="just">
              <a:buNone/>
            </a:pPr>
            <a:r>
              <a:rPr lang="en-US" sz="3200" b="1" dirty="0" smtClean="0"/>
              <a:t>The </a:t>
            </a:r>
            <a:r>
              <a:rPr lang="en-US" sz="3200" b="1" dirty="0"/>
              <a:t>following basic, </a:t>
            </a:r>
            <a:r>
              <a:rPr lang="en-US" sz="3200" b="1" dirty="0">
                <a:solidFill>
                  <a:srgbClr val="FF0000"/>
                </a:solidFill>
              </a:rPr>
              <a:t>six-step approach </a:t>
            </a:r>
            <a:r>
              <a:rPr lang="en-US" sz="3200" b="1" dirty="0"/>
              <a:t>helps an organization perform effective forecasting.</a:t>
            </a:r>
          </a:p>
          <a:p>
            <a:pPr marL="0" indent="0" algn="just">
              <a:buNone/>
            </a:pPr>
            <a:r>
              <a:rPr lang="en-US" sz="3200" b="1" dirty="0"/>
              <a:t>1. Understand the objective of forecasting.</a:t>
            </a:r>
          </a:p>
          <a:p>
            <a:pPr marL="0" indent="0" algn="just">
              <a:buNone/>
            </a:pPr>
            <a:r>
              <a:rPr lang="en-US" sz="3200" b="1" dirty="0"/>
              <a:t>2. Integrate demand planning and forecasting throughout the supply chain.</a:t>
            </a:r>
          </a:p>
          <a:p>
            <a:pPr marL="0" indent="0" algn="just">
              <a:buNone/>
            </a:pPr>
            <a:r>
              <a:rPr lang="en-US" sz="3200" b="1" dirty="0"/>
              <a:t>3. Understand and identify customer segments.</a:t>
            </a:r>
          </a:p>
          <a:p>
            <a:pPr marL="0" indent="0" algn="just">
              <a:buNone/>
            </a:pPr>
            <a:r>
              <a:rPr lang="en-US" sz="3200" b="1" dirty="0"/>
              <a:t>4. Identify the major factors that influence the demand forecast.</a:t>
            </a:r>
          </a:p>
          <a:p>
            <a:pPr marL="0" indent="0" algn="just">
              <a:buNone/>
            </a:pPr>
            <a:r>
              <a:rPr lang="en-US" sz="3200" b="1" dirty="0"/>
              <a:t>5. Determine the appropriate forecasting technique.</a:t>
            </a:r>
          </a:p>
          <a:p>
            <a:pPr marL="0" indent="0" algn="just">
              <a:buNone/>
            </a:pPr>
            <a:r>
              <a:rPr lang="en-US" sz="3200" b="1" dirty="0"/>
              <a:t>6. Establish performance and error measures for the forecast.</a:t>
            </a:r>
          </a:p>
        </p:txBody>
      </p:sp>
      <p:pic>
        <p:nvPicPr>
          <p:cNvPr id="4" name="Picture 3"/>
          <p:cNvPicPr>
            <a:picLocks noChangeAspect="1"/>
          </p:cNvPicPr>
          <p:nvPr/>
        </p:nvPicPr>
        <p:blipFill>
          <a:blip r:embed="rId2"/>
          <a:stretch>
            <a:fillRect/>
          </a:stretch>
        </p:blipFill>
        <p:spPr>
          <a:xfrm>
            <a:off x="10285187" y="110970"/>
            <a:ext cx="1627773" cy="1463167"/>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12750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Understand the objective of forecasting</a:t>
            </a:r>
            <a:endParaRPr lang="en-US" dirty="0">
              <a:solidFill>
                <a:schemeClr val="tx1"/>
              </a:solidFill>
            </a:endParaRPr>
          </a:p>
        </p:txBody>
      </p:sp>
      <p:sp>
        <p:nvSpPr>
          <p:cNvPr id="3" name="Content Placeholder 2"/>
          <p:cNvSpPr>
            <a:spLocks noGrp="1"/>
          </p:cNvSpPr>
          <p:nvPr>
            <p:ph idx="1"/>
          </p:nvPr>
        </p:nvSpPr>
        <p:spPr>
          <a:xfrm>
            <a:off x="466724" y="1804987"/>
            <a:ext cx="10887075" cy="4351338"/>
          </a:xfrm>
        </p:spPr>
        <p:txBody>
          <a:bodyPr>
            <a:noAutofit/>
          </a:bodyPr>
          <a:lstStyle/>
          <a:p>
            <a:pPr marL="0" indent="0" algn="just">
              <a:buNone/>
            </a:pPr>
            <a:r>
              <a:rPr lang="en-US" sz="3200" b="1" dirty="0" smtClean="0"/>
              <a:t>Every </a:t>
            </a:r>
            <a:r>
              <a:rPr lang="en-US" sz="3200" b="1" dirty="0"/>
              <a:t>forecast supports decisions that are based on the forecast, so an important first step is to identify these decisions clearly. </a:t>
            </a:r>
            <a:endParaRPr lang="en-US" sz="3200" b="1" dirty="0" smtClean="0"/>
          </a:p>
          <a:p>
            <a:pPr marL="0" indent="0" algn="just">
              <a:buNone/>
            </a:pPr>
            <a:r>
              <a:rPr lang="en-US" sz="3200" b="1" dirty="0" smtClean="0"/>
              <a:t>Examples </a:t>
            </a:r>
            <a:r>
              <a:rPr lang="en-US" sz="3200" b="1" dirty="0"/>
              <a:t>of such decisions include how much of a particular product to make, how much to inventory, and how much to order. All parties affected by a supply chain decision should be aware of the link between the decision and the forecast. </a:t>
            </a:r>
          </a:p>
        </p:txBody>
      </p:sp>
      <p:pic>
        <p:nvPicPr>
          <p:cNvPr id="4" name="Picture 3"/>
          <p:cNvPicPr>
            <a:picLocks noChangeAspect="1"/>
          </p:cNvPicPr>
          <p:nvPr/>
        </p:nvPicPr>
        <p:blipFill>
          <a:blip r:embed="rId2"/>
          <a:stretch>
            <a:fillRect/>
          </a:stretch>
        </p:blipFill>
        <p:spPr>
          <a:xfrm>
            <a:off x="9726027" y="127508"/>
            <a:ext cx="1627773" cy="1463167"/>
          </a:xfrm>
          <a:prstGeom prst="rect">
            <a:avLst/>
          </a:prstGeom>
        </p:spPr>
      </p:pic>
    </p:spTree>
    <p:extLst>
      <p:ext uri="{BB962C8B-B14F-4D97-AF65-F5344CB8AC3E}">
        <p14:creationId xmlns:p14="http://schemas.microsoft.com/office/powerpoint/2010/main" val="1559065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4364" y="365125"/>
            <a:ext cx="92011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485775" y="1825625"/>
            <a:ext cx="10868025" cy="4351338"/>
          </a:xfrm>
        </p:spPr>
        <p:txBody>
          <a:bodyPr>
            <a:normAutofit/>
          </a:bodyPr>
          <a:lstStyle/>
          <a:p>
            <a:pPr marL="0" indent="0" algn="just">
              <a:buNone/>
            </a:pPr>
            <a:r>
              <a:rPr lang="en-US" sz="3200" b="1" dirty="0">
                <a:solidFill>
                  <a:srgbClr val="FF0000"/>
                </a:solidFill>
              </a:rPr>
              <a:t>For example, </a:t>
            </a:r>
            <a:r>
              <a:rPr lang="en-US" sz="3200" b="1" dirty="0"/>
              <a:t>Wal-Mart's plans to discount detergent during the </a:t>
            </a:r>
            <a:r>
              <a:rPr lang="en-US" sz="3200" b="1" dirty="0" smtClean="0"/>
              <a:t>month </a:t>
            </a:r>
            <a:r>
              <a:rPr lang="en-US" sz="3200" b="1" dirty="0"/>
              <a:t>of July must be shared with the manufacturer, the transporter, and others involved in filling demand, as they all must make decisions that are affected by the forecast of demand. All parties should come up with a common forecast for the promotion and a shared plan of action based on the forecast. Failure to make these decisions jointly may result in either too much or too little product in various stages of the supply chain.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spTree>
    <p:extLst>
      <p:ext uri="{BB962C8B-B14F-4D97-AF65-F5344CB8AC3E}">
        <p14:creationId xmlns:p14="http://schemas.microsoft.com/office/powerpoint/2010/main" val="41017539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65112"/>
            <a:ext cx="100917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Integrate demand planning and forecasting throughout the supply chain</a:t>
            </a:r>
            <a:endParaRPr lang="en-US" dirty="0">
              <a:solidFill>
                <a:schemeClr val="tx1"/>
              </a:solidFill>
            </a:endParaRPr>
          </a:p>
        </p:txBody>
      </p:sp>
      <p:sp>
        <p:nvSpPr>
          <p:cNvPr id="3" name="Content Placeholder 2"/>
          <p:cNvSpPr>
            <a:spLocks noGrp="1"/>
          </p:cNvSpPr>
          <p:nvPr>
            <p:ph idx="1"/>
          </p:nvPr>
        </p:nvSpPr>
        <p:spPr>
          <a:xfrm>
            <a:off x="285749" y="1825625"/>
            <a:ext cx="11044239" cy="4351338"/>
          </a:xfrm>
        </p:spPr>
        <p:txBody>
          <a:bodyPr>
            <a:noAutofit/>
          </a:bodyPr>
          <a:lstStyle/>
          <a:p>
            <a:pPr marL="0" indent="0" algn="just">
              <a:buNone/>
            </a:pPr>
            <a:r>
              <a:rPr lang="en-US" sz="3200" b="1" dirty="0" smtClean="0"/>
              <a:t>A </a:t>
            </a:r>
            <a:r>
              <a:rPr lang="en-US" sz="3200" b="1" dirty="0"/>
              <a:t>company should link its forecast to all planning activities throughout the supply chain. These include capacity planning, production planning, promotion planning, and purchasing, among others. This link should exist at both the information system and the human resources management level. </a:t>
            </a:r>
            <a:endParaRPr lang="en-US" sz="3200" b="1" dirty="0" smtClean="0"/>
          </a:p>
          <a:p>
            <a:pPr marL="0" indent="0" algn="just">
              <a:buNone/>
            </a:pPr>
            <a:endParaRPr lang="en-US" sz="3200" b="1" dirty="0"/>
          </a:p>
          <a:p>
            <a:pPr marL="0" indent="0" algn="just">
              <a:buNone/>
            </a:pPr>
            <a:r>
              <a:rPr lang="en-US" sz="3200" b="1" dirty="0" smtClean="0"/>
              <a:t>As </a:t>
            </a:r>
            <a:r>
              <a:rPr lang="en-US" sz="3200" b="1" dirty="0"/>
              <a:t>a variety of functions are affected by the </a:t>
            </a:r>
            <a:r>
              <a:rPr lang="en-US" sz="3200" b="1" dirty="0" smtClean="0"/>
              <a:t>outcomes </a:t>
            </a:r>
            <a:r>
              <a:rPr lang="en-US" sz="3200" b="1" dirty="0"/>
              <a:t>of the planning process, it is important that all of them are integrated into the </a:t>
            </a:r>
            <a:r>
              <a:rPr lang="en-US" sz="3200" b="1" dirty="0" smtClean="0"/>
              <a:t>forecasting process</a:t>
            </a:r>
            <a:r>
              <a:rPr lang="en-US" sz="3200" b="1" dirty="0"/>
              <a:t>. </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358438" y="282574"/>
            <a:ext cx="1585912" cy="1425576"/>
          </a:xfrm>
          <a:prstGeom prst="rect">
            <a:avLst/>
          </a:prstGeom>
        </p:spPr>
      </p:pic>
    </p:spTree>
    <p:extLst>
      <p:ext uri="{BB962C8B-B14F-4D97-AF65-F5344CB8AC3E}">
        <p14:creationId xmlns:p14="http://schemas.microsoft.com/office/powerpoint/2010/main" val="13642233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6714" y="336526"/>
            <a:ext cx="97917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366713" y="1861140"/>
            <a:ext cx="11324543" cy="4351338"/>
          </a:xfrm>
        </p:spPr>
        <p:txBody>
          <a:bodyPr>
            <a:normAutofit fontScale="92500"/>
          </a:bodyPr>
          <a:lstStyle/>
          <a:p>
            <a:pPr marL="0" indent="0" algn="just">
              <a:buNone/>
            </a:pPr>
            <a:r>
              <a:rPr lang="en-US" sz="3200" b="1" dirty="0"/>
              <a:t>In one unfortunately common scenario, a retailer develops forecasts based on promotional activities, whereas a manufacturer, unaware of these promotions, develops a different forecast for its production planning based on historical orders. </a:t>
            </a:r>
            <a:r>
              <a:rPr lang="en-US" sz="3200" b="1" dirty="0" smtClean="0"/>
              <a:t>This </a:t>
            </a:r>
            <a:r>
              <a:rPr lang="en-US" sz="3200" b="1" dirty="0"/>
              <a:t>leads to a mismatch between supply and demand, resulting in poor customer service</a:t>
            </a:r>
            <a:r>
              <a:rPr lang="en-US" sz="3200" b="1" dirty="0" smtClean="0"/>
              <a:t>.</a:t>
            </a:r>
            <a:r>
              <a:rPr lang="en-US" sz="3200" b="1" dirty="0"/>
              <a:t> To accomplish this integration, it is a good idea for a firm to have a cross-functional team, with members from each affected function responsible for forecasting </a:t>
            </a:r>
            <a:r>
              <a:rPr lang="en-US" sz="3200" b="1" dirty="0" smtClean="0"/>
              <a:t>demand and </a:t>
            </a:r>
            <a:r>
              <a:rPr lang="en-US" sz="3200" b="1" dirty="0"/>
              <a:t>an even better idea is to have members of different companies in the supply chain working together to create a forecast. </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344150" y="442913"/>
            <a:ext cx="1347107" cy="1219176"/>
          </a:xfrm>
          <a:prstGeom prst="rect">
            <a:avLst/>
          </a:prstGeom>
        </p:spPr>
      </p:pic>
    </p:spTree>
    <p:extLst>
      <p:ext uri="{BB962C8B-B14F-4D97-AF65-F5344CB8AC3E}">
        <p14:creationId xmlns:p14="http://schemas.microsoft.com/office/powerpoint/2010/main" val="14602873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8" y="296322"/>
            <a:ext cx="101584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Understand and identify customer segments</a:t>
            </a:r>
            <a:endParaRPr lang="en-US" dirty="0">
              <a:solidFill>
                <a:schemeClr val="tx1"/>
              </a:solidFill>
            </a:endParaRPr>
          </a:p>
        </p:txBody>
      </p:sp>
      <p:sp>
        <p:nvSpPr>
          <p:cNvPr id="3" name="Content Placeholder 2"/>
          <p:cNvSpPr>
            <a:spLocks noGrp="1"/>
          </p:cNvSpPr>
          <p:nvPr>
            <p:ph idx="1"/>
          </p:nvPr>
        </p:nvSpPr>
        <p:spPr>
          <a:xfrm>
            <a:off x="280987" y="2035356"/>
            <a:ext cx="10515600" cy="4113032"/>
          </a:xfrm>
        </p:spPr>
        <p:txBody>
          <a:bodyPr>
            <a:normAutofit/>
          </a:bodyPr>
          <a:lstStyle/>
          <a:p>
            <a:pPr marL="0" indent="0" algn="just">
              <a:buNone/>
            </a:pPr>
            <a:r>
              <a:rPr lang="en-US" sz="3200" b="1" dirty="0" smtClean="0"/>
              <a:t>A firm must identify the customer segments the supply chain serves. Customers may be grouped by similarities in service requirements, demand volumes, order frequency, demand volatility, seasonality, and so forth. In general, companies may use different forecasting methods for different segments. </a:t>
            </a:r>
          </a:p>
          <a:p>
            <a:pPr marL="0" indent="0" algn="just">
              <a:buNone/>
            </a:pPr>
            <a:r>
              <a:rPr lang="en-US" sz="3200" b="1" dirty="0" smtClean="0"/>
              <a:t>A clear understanding of the customer segments facilitates an accurate and simplified approach to forecasting.</a:t>
            </a:r>
            <a:endParaRPr lang="en-US" sz="3200" b="1" dirty="0"/>
          </a:p>
        </p:txBody>
      </p:sp>
      <p:pic>
        <p:nvPicPr>
          <p:cNvPr id="4" name="Picture 3"/>
          <p:cNvPicPr>
            <a:picLocks noChangeAspect="1"/>
          </p:cNvPicPr>
          <p:nvPr/>
        </p:nvPicPr>
        <p:blipFill>
          <a:blip r:embed="rId2"/>
          <a:stretch>
            <a:fillRect/>
          </a:stretch>
        </p:blipFill>
        <p:spPr>
          <a:xfrm>
            <a:off x="10397539" y="296322"/>
            <a:ext cx="1627773" cy="1463167"/>
          </a:xfrm>
          <a:prstGeom prst="rect">
            <a:avLst/>
          </a:prstGeom>
        </p:spPr>
      </p:pic>
    </p:spTree>
    <p:extLst>
      <p:ext uri="{BB962C8B-B14F-4D97-AF65-F5344CB8AC3E}">
        <p14:creationId xmlns:p14="http://schemas.microsoft.com/office/powerpoint/2010/main" val="2813476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296322"/>
            <a:ext cx="1011655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Identify major factors that influence the demand forecast</a:t>
            </a:r>
            <a:endParaRPr lang="en-US" dirty="0">
              <a:solidFill>
                <a:schemeClr val="tx1"/>
              </a:solidFill>
            </a:endParaRPr>
          </a:p>
        </p:txBody>
      </p:sp>
      <p:sp>
        <p:nvSpPr>
          <p:cNvPr id="3" name="Content Placeholder 2"/>
          <p:cNvSpPr>
            <a:spLocks noGrp="1"/>
          </p:cNvSpPr>
          <p:nvPr>
            <p:ph idx="1"/>
          </p:nvPr>
        </p:nvSpPr>
        <p:spPr>
          <a:xfrm>
            <a:off x="423863" y="2082800"/>
            <a:ext cx="10515600" cy="4351338"/>
          </a:xfrm>
        </p:spPr>
        <p:txBody>
          <a:bodyPr>
            <a:normAutofit/>
          </a:bodyPr>
          <a:lstStyle/>
          <a:p>
            <a:pPr marL="0" indent="0" algn="just">
              <a:buNone/>
            </a:pPr>
            <a:r>
              <a:rPr lang="en-US" sz="3200" b="1" dirty="0" smtClean="0"/>
              <a:t>Next</a:t>
            </a:r>
            <a:r>
              <a:rPr lang="en-US" sz="3200" b="1" dirty="0"/>
              <a:t>, a </a:t>
            </a:r>
            <a:r>
              <a:rPr lang="en-US" sz="3200" b="1" dirty="0" smtClean="0"/>
              <a:t>firm </a:t>
            </a:r>
            <a:r>
              <a:rPr lang="en-US" sz="3200" b="1" dirty="0"/>
              <a:t>must identify demand, supply, and product-related phenomena that influence the demand forecast. On the demand side, a company must ascertain whether demand is growing, declining, or has a seasonal pattern. These estimates must be based on </a:t>
            </a:r>
            <a:r>
              <a:rPr lang="en-US" sz="3200" b="1" dirty="0" smtClean="0"/>
              <a:t>demand-not </a:t>
            </a:r>
            <a:r>
              <a:rPr lang="en-US" sz="3200" b="1" dirty="0"/>
              <a:t>sales data</a:t>
            </a:r>
            <a:r>
              <a:rPr lang="en-US" sz="3200" b="1" dirty="0" smtClean="0"/>
              <a:t>.</a:t>
            </a:r>
            <a:r>
              <a:rPr lang="en-US" sz="3200" b="1" dirty="0"/>
              <a:t> For example, a supermarket promoted a certain brand of cereal in July </a:t>
            </a:r>
            <a:r>
              <a:rPr lang="en-US" sz="3200" b="1" dirty="0" smtClean="0"/>
              <a:t>2005. </a:t>
            </a:r>
            <a:r>
              <a:rPr lang="en-US" sz="3200" b="1" dirty="0"/>
              <a:t>As a result, the demand for this cereal was high while the demand for other, comparable cereal brands was low in July</a:t>
            </a:r>
          </a:p>
        </p:txBody>
      </p:sp>
      <p:pic>
        <p:nvPicPr>
          <p:cNvPr id="4" name="Picture 3"/>
          <p:cNvPicPr>
            <a:picLocks noChangeAspect="1"/>
          </p:cNvPicPr>
          <p:nvPr/>
        </p:nvPicPr>
        <p:blipFill>
          <a:blip r:embed="rId2"/>
          <a:stretch>
            <a:fillRect/>
          </a:stretch>
        </p:blipFill>
        <p:spPr>
          <a:xfrm>
            <a:off x="10354677" y="296322"/>
            <a:ext cx="1627773" cy="1463167"/>
          </a:xfrm>
          <a:prstGeom prst="rect">
            <a:avLst/>
          </a:prstGeom>
        </p:spPr>
      </p:pic>
    </p:spTree>
    <p:extLst>
      <p:ext uri="{BB962C8B-B14F-4D97-AF65-F5344CB8AC3E}">
        <p14:creationId xmlns:p14="http://schemas.microsoft.com/office/powerpoint/2010/main" val="18303535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4325" y="1556088"/>
            <a:ext cx="11701463" cy="4031873"/>
          </a:xfrm>
          <a:prstGeom prst="rect">
            <a:avLst/>
          </a:prstGeom>
        </p:spPr>
        <p:txBody>
          <a:bodyPr wrap="square">
            <a:spAutoFit/>
          </a:bodyPr>
          <a:lstStyle/>
          <a:p>
            <a:pPr algn="just"/>
            <a:r>
              <a:rPr lang="en-US" sz="3200" b="1" dirty="0"/>
              <a:t>The supermarket should not use the sales data from </a:t>
            </a:r>
            <a:r>
              <a:rPr lang="en-US" sz="3200" b="1" dirty="0" smtClean="0"/>
              <a:t>2005 </a:t>
            </a:r>
            <a:r>
              <a:rPr lang="en-US" sz="3200" b="1" dirty="0"/>
              <a:t>to estimate that demand for this brand will be high in July </a:t>
            </a:r>
            <a:r>
              <a:rPr lang="en-US" sz="3200" b="1" dirty="0" smtClean="0"/>
              <a:t>2006, </a:t>
            </a:r>
            <a:r>
              <a:rPr lang="en-US" sz="3200" b="1" dirty="0"/>
              <a:t>because this will occur only if the same brand is promoted again in July </a:t>
            </a:r>
            <a:r>
              <a:rPr lang="en-US" sz="3200" b="1" dirty="0" smtClean="0"/>
              <a:t>2006 </a:t>
            </a:r>
            <a:r>
              <a:rPr lang="en-US" sz="3200" b="1" dirty="0"/>
              <a:t>and other brands respond as they did the previous year. </a:t>
            </a:r>
            <a:r>
              <a:rPr lang="en-US" sz="3200" b="1" dirty="0" smtClean="0"/>
              <a:t>When </a:t>
            </a:r>
            <a:r>
              <a:rPr lang="en-US" sz="3200" b="1" dirty="0"/>
              <a:t>making the demand forecast, the supermarket must understand what the demand would have been in the absence of promotion activity and how demand is affected by promotions and competitor </a:t>
            </a:r>
            <a:r>
              <a:rPr lang="en-US" sz="3200" b="1" dirty="0" smtClean="0"/>
              <a:t>actions. </a:t>
            </a:r>
            <a:endParaRPr lang="en-US" sz="3200" b="1" dirty="0"/>
          </a:p>
        </p:txBody>
      </p:sp>
      <p:pic>
        <p:nvPicPr>
          <p:cNvPr id="3" name="Picture 2"/>
          <p:cNvPicPr>
            <a:picLocks noChangeAspect="1"/>
          </p:cNvPicPr>
          <p:nvPr/>
        </p:nvPicPr>
        <p:blipFill>
          <a:blip r:embed="rId2"/>
          <a:stretch>
            <a:fillRect/>
          </a:stretch>
        </p:blipFill>
        <p:spPr>
          <a:xfrm>
            <a:off x="10094139" y="92921"/>
            <a:ext cx="1719221" cy="1463167"/>
          </a:xfrm>
          <a:prstGeom prst="rect">
            <a:avLst/>
          </a:prstGeom>
        </p:spPr>
      </p:pic>
      <p:sp>
        <p:nvSpPr>
          <p:cNvPr id="4" name="Title 1"/>
          <p:cNvSpPr txBox="1">
            <a:spLocks/>
          </p:cNvSpPr>
          <p:nvPr/>
        </p:nvSpPr>
        <p:spPr>
          <a:xfrm>
            <a:off x="145956" y="161722"/>
            <a:ext cx="974575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48193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28687" y="1577073"/>
            <a:ext cx="10086975" cy="4031873"/>
          </a:xfrm>
          <a:prstGeom prst="rect">
            <a:avLst/>
          </a:prstGeom>
        </p:spPr>
        <p:txBody>
          <a:bodyPr wrap="square">
            <a:spAutoFit/>
          </a:bodyPr>
          <a:lstStyle/>
          <a:p>
            <a:pPr algn="just"/>
            <a:r>
              <a:rPr lang="en-US" sz="3200" b="1" dirty="0"/>
              <a:t>On the supply side, a </a:t>
            </a:r>
            <a:r>
              <a:rPr lang="en-US" sz="3200" b="1" dirty="0" smtClean="0"/>
              <a:t>company </a:t>
            </a:r>
            <a:r>
              <a:rPr lang="en-US" sz="3200" b="1" dirty="0"/>
              <a:t>must </a:t>
            </a:r>
            <a:r>
              <a:rPr lang="en-US" sz="3200" b="1" dirty="0" smtClean="0"/>
              <a:t>consider </a:t>
            </a:r>
            <a:r>
              <a:rPr lang="en-US" sz="3200" b="1" dirty="0"/>
              <a:t>the available supply sources to decide on the accuracy of the forecast desired. If alternate supply sources with </a:t>
            </a:r>
            <a:r>
              <a:rPr lang="en-US" sz="3200" b="1" dirty="0" smtClean="0"/>
              <a:t>short </a:t>
            </a:r>
            <a:r>
              <a:rPr lang="en-US" sz="3200" b="1" dirty="0"/>
              <a:t>lead times are available, a highly accurate forecast may not be especially </a:t>
            </a:r>
            <a:r>
              <a:rPr lang="en-US" sz="3200" b="1" dirty="0" smtClean="0"/>
              <a:t>important. </a:t>
            </a:r>
          </a:p>
          <a:p>
            <a:pPr algn="just"/>
            <a:endParaRPr lang="en-US" sz="3200" b="1" dirty="0"/>
          </a:p>
          <a:p>
            <a:pPr algn="just"/>
            <a:r>
              <a:rPr lang="en-US" sz="3200" b="1" dirty="0" smtClean="0"/>
              <a:t>However, </a:t>
            </a:r>
            <a:r>
              <a:rPr lang="en-US" sz="3200" b="1" dirty="0"/>
              <a:t>if only a single supplier with a long lead time is available, an accurate </a:t>
            </a:r>
            <a:r>
              <a:rPr lang="en-US" sz="3200" b="1" dirty="0" smtClean="0"/>
              <a:t>forecast </a:t>
            </a:r>
            <a:r>
              <a:rPr lang="en-US" sz="3200" b="1" dirty="0"/>
              <a:t>will have great value. </a:t>
            </a:r>
          </a:p>
        </p:txBody>
      </p:sp>
      <p:pic>
        <p:nvPicPr>
          <p:cNvPr id="3" name="Picture 2"/>
          <p:cNvPicPr>
            <a:picLocks noChangeAspect="1"/>
          </p:cNvPicPr>
          <p:nvPr/>
        </p:nvPicPr>
        <p:blipFill>
          <a:blip r:embed="rId2"/>
          <a:stretch>
            <a:fillRect/>
          </a:stretch>
        </p:blipFill>
        <p:spPr>
          <a:xfrm>
            <a:off x="10156051" y="113906"/>
            <a:ext cx="1719221" cy="1463167"/>
          </a:xfrm>
          <a:prstGeom prst="rect">
            <a:avLst/>
          </a:prstGeom>
        </p:spPr>
      </p:pic>
      <p:sp>
        <p:nvSpPr>
          <p:cNvPr id="4" name="Title 1"/>
          <p:cNvSpPr txBox="1">
            <a:spLocks/>
          </p:cNvSpPr>
          <p:nvPr/>
        </p:nvSpPr>
        <p:spPr>
          <a:xfrm>
            <a:off x="145956" y="161722"/>
            <a:ext cx="974575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7206477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0074" y="1725217"/>
            <a:ext cx="11101387" cy="4031873"/>
          </a:xfrm>
          <a:prstGeom prst="rect">
            <a:avLst/>
          </a:prstGeom>
        </p:spPr>
        <p:txBody>
          <a:bodyPr wrap="square">
            <a:spAutoFit/>
          </a:bodyPr>
          <a:lstStyle/>
          <a:p>
            <a:pPr algn="just"/>
            <a:r>
              <a:rPr lang="en-US" sz="3200" b="1" dirty="0"/>
              <a:t>On the product side, a </a:t>
            </a:r>
            <a:r>
              <a:rPr lang="en-US" sz="3200" b="1" dirty="0" smtClean="0"/>
              <a:t>firm </a:t>
            </a:r>
            <a:r>
              <a:rPr lang="en-US" sz="3200" b="1" dirty="0"/>
              <a:t>must know the number of variants of a product being sold and whether these variants substitute for or complement each other. If demand for a product influences or is influenced by demand for another product, the two </a:t>
            </a:r>
            <a:r>
              <a:rPr lang="en-US" sz="3200" b="1" dirty="0" smtClean="0"/>
              <a:t>forecasts </a:t>
            </a:r>
            <a:r>
              <a:rPr lang="en-US" sz="3200" b="1" dirty="0"/>
              <a:t>are best made jointly. For example, when a </a:t>
            </a:r>
            <a:r>
              <a:rPr lang="en-US" sz="3200" b="1" dirty="0" smtClean="0"/>
              <a:t>firm </a:t>
            </a:r>
            <a:r>
              <a:rPr lang="en-US" sz="3200" b="1" dirty="0"/>
              <a:t>introduces an improved version of an existing product, it is likely that the demand for the existing product will decline because new customers will buy the improved version. </a:t>
            </a:r>
          </a:p>
        </p:txBody>
      </p:sp>
      <p:pic>
        <p:nvPicPr>
          <p:cNvPr id="4" name="Picture 3"/>
          <p:cNvPicPr>
            <a:picLocks noChangeAspect="1"/>
          </p:cNvPicPr>
          <p:nvPr/>
        </p:nvPicPr>
        <p:blipFill>
          <a:blip r:embed="rId2"/>
          <a:stretch>
            <a:fillRect/>
          </a:stretch>
        </p:blipFill>
        <p:spPr>
          <a:xfrm>
            <a:off x="9982240" y="262050"/>
            <a:ext cx="1719221" cy="1463167"/>
          </a:xfrm>
          <a:prstGeom prst="rect">
            <a:avLst/>
          </a:prstGeom>
        </p:spPr>
      </p:pic>
      <p:sp>
        <p:nvSpPr>
          <p:cNvPr id="5" name="Title 1"/>
          <p:cNvSpPr txBox="1">
            <a:spLocks/>
          </p:cNvSpPr>
          <p:nvPr/>
        </p:nvSpPr>
        <p:spPr>
          <a:xfrm>
            <a:off x="145956" y="161722"/>
            <a:ext cx="974575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571628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11802" y="127508"/>
            <a:ext cx="1627773" cy="1463167"/>
          </a:xfrm>
          <a:prstGeom prst="rect">
            <a:avLst/>
          </a:prstGeom>
        </p:spPr>
      </p:pic>
      <p:sp>
        <p:nvSpPr>
          <p:cNvPr id="2" name="Title 1"/>
          <p:cNvSpPr>
            <a:spLocks noGrp="1"/>
          </p:cNvSpPr>
          <p:nvPr>
            <p:ph type="title"/>
          </p:nvPr>
        </p:nvSpPr>
        <p:spPr>
          <a:xfrm>
            <a:off x="114300" y="127508"/>
            <a:ext cx="98726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Determine the appropriate forecasting technique</a:t>
            </a:r>
            <a:endParaRPr lang="en-US" dirty="0">
              <a:solidFill>
                <a:schemeClr val="tx1"/>
              </a:solidFill>
            </a:endParaRPr>
          </a:p>
        </p:txBody>
      </p:sp>
      <p:sp>
        <p:nvSpPr>
          <p:cNvPr id="3" name="Content Placeholder 2"/>
          <p:cNvSpPr>
            <a:spLocks noGrp="1"/>
          </p:cNvSpPr>
          <p:nvPr>
            <p:ph idx="1"/>
          </p:nvPr>
        </p:nvSpPr>
        <p:spPr>
          <a:xfrm>
            <a:off x="366713" y="1590674"/>
            <a:ext cx="11472862" cy="4581525"/>
          </a:xfrm>
        </p:spPr>
        <p:txBody>
          <a:bodyPr>
            <a:noAutofit/>
          </a:bodyPr>
          <a:lstStyle/>
          <a:p>
            <a:pPr marL="0" indent="0" algn="just">
              <a:buNone/>
            </a:pPr>
            <a:r>
              <a:rPr lang="en-US" sz="3200" b="1" dirty="0" smtClean="0"/>
              <a:t>In </a:t>
            </a:r>
            <a:r>
              <a:rPr lang="en-US" sz="3200" b="1" dirty="0"/>
              <a:t>selecting an appropriate forecasting technique, a company should first understand the dimensions that are relevant to the forecast. These dimensions include geographic area, product groups, and customer groups. The company should understand the differences in demand along each dimension and will likely want different forecasts and techniques for each dimension. </a:t>
            </a:r>
            <a:endParaRPr lang="en-US" sz="3200" b="1" dirty="0" smtClean="0"/>
          </a:p>
          <a:p>
            <a:pPr marL="0" indent="0" algn="just">
              <a:buNone/>
            </a:pPr>
            <a:r>
              <a:rPr lang="en-US" sz="3200" b="1" dirty="0" smtClean="0"/>
              <a:t>At </a:t>
            </a:r>
            <a:r>
              <a:rPr lang="en-US" sz="3200" b="1" dirty="0"/>
              <a:t>this stage, a firm selects an appropriate forecasting method from among the four methods discussed earlier--qualitative, time-series, causal, or simulation. As mentioned earlier, using a combination of these methods is often most effective.</a:t>
            </a:r>
          </a:p>
        </p:txBody>
      </p:sp>
    </p:spTree>
    <p:extLst>
      <p:ext uri="{BB962C8B-B14F-4D97-AF65-F5344CB8AC3E}">
        <p14:creationId xmlns:p14="http://schemas.microsoft.com/office/powerpoint/2010/main" val="2772583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6039" y="165100"/>
            <a:ext cx="1627773" cy="1463167"/>
          </a:xfrm>
          <a:prstGeom prst="rect">
            <a:avLst/>
          </a:prstGeom>
        </p:spPr>
      </p:pic>
      <p:sp>
        <p:nvSpPr>
          <p:cNvPr id="2" name="Title 1"/>
          <p:cNvSpPr>
            <a:spLocks noGrp="1"/>
          </p:cNvSpPr>
          <p:nvPr>
            <p:ph type="title"/>
          </p:nvPr>
        </p:nvSpPr>
        <p:spPr>
          <a:xfrm>
            <a:off x="280987" y="165100"/>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TIME-SERIES FORECASTING </a:t>
            </a:r>
            <a:r>
              <a:rPr lang="en-US" dirty="0" smtClean="0">
                <a:solidFill>
                  <a:schemeClr val="tx1"/>
                </a:solidFill>
              </a:rPr>
              <a:t>METHODS</a:t>
            </a:r>
            <a:endParaRPr lang="en-US" dirty="0">
              <a:solidFill>
                <a:schemeClr val="tx1"/>
              </a:solidFill>
            </a:endParaRPr>
          </a:p>
        </p:txBody>
      </p:sp>
      <p:sp>
        <p:nvSpPr>
          <p:cNvPr id="3" name="Content Placeholder 2"/>
          <p:cNvSpPr>
            <a:spLocks noGrp="1"/>
          </p:cNvSpPr>
          <p:nvPr>
            <p:ph idx="1"/>
          </p:nvPr>
        </p:nvSpPr>
        <p:spPr>
          <a:xfrm>
            <a:off x="280987" y="1842580"/>
            <a:ext cx="11563350" cy="4351338"/>
          </a:xfrm>
        </p:spPr>
        <p:txBody>
          <a:bodyPr>
            <a:noAutofit/>
          </a:bodyPr>
          <a:lstStyle/>
          <a:p>
            <a:pPr marL="0" indent="0" algn="just">
              <a:buNone/>
            </a:pPr>
            <a:r>
              <a:rPr lang="en-US" sz="3000" b="1" dirty="0" smtClean="0"/>
              <a:t>The </a:t>
            </a:r>
            <a:r>
              <a:rPr lang="en-US" sz="3000" b="1" dirty="0"/>
              <a:t>goal of any forecasting method is to predict the systematic component of demand and estimate the random component. In its most general form, the systematic component of demand data contains a level, a trend, and a seasonal factor. The equation </a:t>
            </a:r>
            <a:r>
              <a:rPr lang="en-US" sz="3000" b="1" dirty="0" smtClean="0"/>
              <a:t>for calculating </a:t>
            </a:r>
            <a:r>
              <a:rPr lang="en-US" sz="3000" b="1" dirty="0"/>
              <a:t>the systematic component may take a variety of forms, as shown following.</a:t>
            </a:r>
          </a:p>
          <a:p>
            <a:pPr marL="0" indent="0" algn="just">
              <a:buNone/>
            </a:pPr>
            <a:r>
              <a:rPr lang="en-US" sz="3000" b="1" dirty="0"/>
              <a:t>• Multiplicative: Systematic component = level X trend X seasonal factor</a:t>
            </a:r>
          </a:p>
          <a:p>
            <a:pPr marL="0" indent="0" algn="just">
              <a:buNone/>
            </a:pPr>
            <a:r>
              <a:rPr lang="en-US" sz="3000" b="1" dirty="0"/>
              <a:t>• Additive: Systematic component = level + trend + seasonal factor</a:t>
            </a:r>
          </a:p>
          <a:p>
            <a:pPr marL="0" indent="0" algn="just">
              <a:buNone/>
            </a:pPr>
            <a:r>
              <a:rPr lang="en-US" sz="3000" b="1" dirty="0"/>
              <a:t>• Mixed: Systematic component = (level + trend) X seasonal factor</a:t>
            </a:r>
          </a:p>
        </p:txBody>
      </p:sp>
    </p:spTree>
    <p:extLst>
      <p:ext uri="{BB962C8B-B14F-4D97-AF65-F5344CB8AC3E}">
        <p14:creationId xmlns:p14="http://schemas.microsoft.com/office/powerpoint/2010/main" val="25137048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409575" y="363790"/>
            <a:ext cx="87058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Measures of forecast error</a:t>
            </a:r>
            <a:endParaRPr lang="en-US" dirty="0">
              <a:solidFill>
                <a:schemeClr val="tx1"/>
              </a:solidFill>
            </a:endParaRPr>
          </a:p>
        </p:txBody>
      </p:sp>
      <p:sp>
        <p:nvSpPr>
          <p:cNvPr id="3" name="Content Placeholder 2"/>
          <p:cNvSpPr>
            <a:spLocks noGrp="1"/>
          </p:cNvSpPr>
          <p:nvPr>
            <p:ph idx="1"/>
          </p:nvPr>
        </p:nvSpPr>
        <p:spPr>
          <a:xfrm>
            <a:off x="838200" y="1985553"/>
            <a:ext cx="10515600" cy="4191409"/>
          </a:xfrm>
        </p:spPr>
        <p:txBody>
          <a:bodyPr>
            <a:normAutofit/>
          </a:bodyPr>
          <a:lstStyle/>
          <a:p>
            <a:pPr marL="0" indent="0" algn="just">
              <a:buNone/>
            </a:pPr>
            <a:r>
              <a:rPr lang="en-US" sz="3200" b="1" dirty="0" smtClean="0"/>
              <a:t>As </a:t>
            </a:r>
            <a:r>
              <a:rPr lang="en-US" sz="3200" b="1" dirty="0"/>
              <a:t>mentioned earlier, every instance of demand has a random component. A good forecasting method should capture the systematic component of demand but not the random component. The random component manifests itself in the form of a </a:t>
            </a:r>
            <a:r>
              <a:rPr lang="en-US" sz="3200" b="1" dirty="0" smtClean="0"/>
              <a:t>forecast error</a:t>
            </a:r>
            <a:r>
              <a:rPr lang="en-US" sz="3200" b="1" dirty="0"/>
              <a:t>. Forecast errors contain valuable information and must be analyzed carefully for two reasons:</a:t>
            </a:r>
          </a:p>
        </p:txBody>
      </p:sp>
    </p:spTree>
    <p:extLst>
      <p:ext uri="{BB962C8B-B14F-4D97-AF65-F5344CB8AC3E}">
        <p14:creationId xmlns:p14="http://schemas.microsoft.com/office/powerpoint/2010/main" val="30434968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a:xfrm>
            <a:off x="552450" y="227521"/>
            <a:ext cx="88773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514350" indent="-514350" algn="just">
              <a:buAutoNum type="arabicPeriod"/>
            </a:pPr>
            <a:r>
              <a:rPr lang="en-US" sz="3200" b="1" dirty="0" smtClean="0">
                <a:solidFill>
                  <a:srgbClr val="FF0000"/>
                </a:solidFill>
              </a:rPr>
              <a:t>Managers </a:t>
            </a:r>
            <a:r>
              <a:rPr lang="en-US" sz="3200" b="1" dirty="0">
                <a:solidFill>
                  <a:srgbClr val="FF0000"/>
                </a:solidFill>
              </a:rPr>
              <a:t>use error analysis </a:t>
            </a:r>
            <a:r>
              <a:rPr lang="en-US" sz="3200" b="1" dirty="0"/>
              <a:t>to determine whether the current forecasting method is predicting the systematic component of demand accurately</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For example, if a forecasting method consistently produces a positive error, the forecasting method is overestimating the systematic component and should be corrected.</a:t>
            </a:r>
          </a:p>
        </p:txBody>
      </p:sp>
    </p:spTree>
    <p:extLst>
      <p:ext uri="{BB962C8B-B14F-4D97-AF65-F5344CB8AC3E}">
        <p14:creationId xmlns:p14="http://schemas.microsoft.com/office/powerpoint/2010/main" val="13255230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0325" y="226187"/>
            <a:ext cx="1719213" cy="1463167"/>
          </a:xfrm>
          <a:prstGeom prst="rect">
            <a:avLst/>
          </a:prstGeom>
        </p:spPr>
      </p:pic>
      <p:sp>
        <p:nvSpPr>
          <p:cNvPr id="2" name="Title 1"/>
          <p:cNvSpPr>
            <a:spLocks noGrp="1"/>
          </p:cNvSpPr>
          <p:nvPr>
            <p:ph type="title"/>
          </p:nvPr>
        </p:nvSpPr>
        <p:spPr>
          <a:xfrm>
            <a:off x="581025" y="227521"/>
            <a:ext cx="879638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000" b="1" dirty="0"/>
              <a:t>2. All contingency plans must account for forecast error. For example, consider a </a:t>
            </a:r>
            <a:r>
              <a:rPr lang="en-US" sz="3000" b="1" dirty="0" smtClean="0"/>
              <a:t>mail order </a:t>
            </a:r>
            <a:r>
              <a:rPr lang="en-US" sz="3000" b="1" dirty="0"/>
              <a:t>company with two suppliers. The first is in the Far East and has a lead time of two months. The second is local and can fill orders with one week's notice. The local </a:t>
            </a:r>
            <a:r>
              <a:rPr lang="en-US" sz="3000" b="1" dirty="0" smtClean="0"/>
              <a:t>supplier is </a:t>
            </a:r>
            <a:r>
              <a:rPr lang="en-US" sz="3000" b="1" dirty="0"/>
              <a:t>more expensive, whereas the Far East supplier costs less. The mail-order company wants to contract a certain amount of contingency capacity with the local supplier to be used if the demand exceeds the quantity the Far East supplier provides. The decision regarding the quantity of local capacity to contract is closely linked to the size of the forecast error.</a:t>
            </a:r>
          </a:p>
        </p:txBody>
      </p:sp>
    </p:spTree>
    <p:extLst>
      <p:ext uri="{BB962C8B-B14F-4D97-AF65-F5344CB8AC3E}">
        <p14:creationId xmlns:p14="http://schemas.microsoft.com/office/powerpoint/2010/main" val="291590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83214" y="259921"/>
            <a:ext cx="1627773" cy="1463167"/>
          </a:xfrm>
          <a:prstGeom prst="rect">
            <a:avLst/>
          </a:prstGeom>
        </p:spPr>
      </p:pic>
      <p:sp>
        <p:nvSpPr>
          <p:cNvPr id="2" name="Title 1"/>
          <p:cNvSpPr>
            <a:spLocks noGrp="1"/>
          </p:cNvSpPr>
          <p:nvPr>
            <p:ph type="title"/>
          </p:nvPr>
        </p:nvSpPr>
        <p:spPr>
          <a:xfrm>
            <a:off x="295275" y="294989"/>
            <a:ext cx="943075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forecasting</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There </a:t>
            </a:r>
            <a:r>
              <a:rPr lang="en-US" sz="3200" b="1" dirty="0"/>
              <a:t>is a natural role for IT in forecasting, given the large amount of data involved, the frequency with which forecasting is performed, and the importance of getting the highest-quality results possible. The forecasting module within a supply chain IT system, often called the demand planning module, is a core supply chain </a:t>
            </a:r>
            <a:r>
              <a:rPr lang="en-US" sz="3200" b="1" dirty="0" smtClean="0"/>
              <a:t>software product</a:t>
            </a:r>
            <a:r>
              <a:rPr lang="en-US" sz="3200" b="1" dirty="0"/>
              <a:t>. There are several important advantages to utilizing the capabilities of IT in forecasting.</a:t>
            </a:r>
          </a:p>
        </p:txBody>
      </p:sp>
    </p:spTree>
    <p:extLst>
      <p:ext uri="{BB962C8B-B14F-4D97-AF65-F5344CB8AC3E}">
        <p14:creationId xmlns:p14="http://schemas.microsoft.com/office/powerpoint/2010/main" val="20766269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79387"/>
            <a:ext cx="1627773" cy="1463167"/>
          </a:xfrm>
          <a:prstGeom prst="rect">
            <a:avLst/>
          </a:prstGeom>
        </p:spPr>
      </p:pic>
      <p:sp>
        <p:nvSpPr>
          <p:cNvPr id="2" name="Title 1"/>
          <p:cNvSpPr>
            <a:spLocks noGrp="1"/>
          </p:cNvSpPr>
          <p:nvPr>
            <p:ph type="title"/>
          </p:nvPr>
        </p:nvSpPr>
        <p:spPr>
          <a:xfrm>
            <a:off x="481012" y="179387"/>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Commercial demand planning modules come with a variety of forecasting algorithms, which can be quite advanced and are sometimes proprietary. These methodologies often give a more accurate forecast than what can be produced through the use of </a:t>
            </a:r>
            <a:r>
              <a:rPr lang="en-US" sz="3200" b="1" dirty="0" smtClean="0"/>
              <a:t>a general </a:t>
            </a:r>
            <a:r>
              <a:rPr lang="en-US" sz="3200" b="1" dirty="0"/>
              <a:t>package such as Excel. Most demand planning applications make it fairly easy to test the various forecasting algorithms against historical data to determine the one that provides the best fit to the observed demand patterns. </a:t>
            </a:r>
          </a:p>
        </p:txBody>
      </p:sp>
    </p:spTree>
    <p:extLst>
      <p:ext uri="{BB962C8B-B14F-4D97-AF65-F5344CB8AC3E}">
        <p14:creationId xmlns:p14="http://schemas.microsoft.com/office/powerpoint/2010/main" val="27371357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595312" y="294989"/>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The availability of a variety of forecasting options is important because different forecasting algorithms provide different levels of quality depending on the actual demand patterns. </a:t>
            </a:r>
            <a:endParaRPr lang="en-US" sz="3200" b="1" dirty="0" smtClean="0"/>
          </a:p>
          <a:p>
            <a:pPr marL="0" indent="0" algn="just">
              <a:buNone/>
            </a:pPr>
            <a:endParaRPr lang="en-US" sz="3200" b="1" dirty="0"/>
          </a:p>
          <a:p>
            <a:pPr marL="0" indent="0" algn="just">
              <a:buNone/>
            </a:pPr>
            <a:r>
              <a:rPr lang="en-US" sz="3200" b="1" dirty="0" smtClean="0"/>
              <a:t>The </a:t>
            </a:r>
            <a:r>
              <a:rPr lang="en-US" sz="3200" b="1" dirty="0"/>
              <a:t>IT system can thus be used to best determine forecasting methods not just for the firm overall, but also by product categories and markets.</a:t>
            </a:r>
          </a:p>
          <a:p>
            <a:pPr marL="0" indent="0" algn="just">
              <a:buNone/>
            </a:pPr>
            <a:endParaRPr lang="en-US" sz="3200" b="1" dirty="0"/>
          </a:p>
        </p:txBody>
      </p:sp>
    </p:spTree>
    <p:extLst>
      <p:ext uri="{BB962C8B-B14F-4D97-AF65-F5344CB8AC3E}">
        <p14:creationId xmlns:p14="http://schemas.microsoft.com/office/powerpoint/2010/main" val="20555584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a:xfrm>
            <a:off x="538162" y="294989"/>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Risk management in forecasting</a:t>
            </a:r>
            <a:endParaRPr lang="en-US" dirty="0">
              <a:solidFill>
                <a:schemeClr val="tx1"/>
              </a:solidFill>
            </a:endParaRPr>
          </a:p>
        </p:txBody>
      </p:sp>
      <p:sp>
        <p:nvSpPr>
          <p:cNvPr id="3" name="Content Placeholder 2"/>
          <p:cNvSpPr>
            <a:spLocks noGrp="1"/>
          </p:cNvSpPr>
          <p:nvPr>
            <p:ph idx="1"/>
          </p:nvPr>
        </p:nvSpPr>
        <p:spPr>
          <a:xfrm>
            <a:off x="652462" y="1868488"/>
            <a:ext cx="10515600" cy="4351338"/>
          </a:xfrm>
        </p:spPr>
        <p:txBody>
          <a:bodyPr>
            <a:normAutofit/>
          </a:bodyPr>
          <a:lstStyle/>
          <a:p>
            <a:pPr marL="0" indent="0" algn="just">
              <a:buNone/>
            </a:pPr>
            <a:r>
              <a:rPr lang="en-US" sz="3200" b="1" dirty="0" smtClean="0"/>
              <a:t>The </a:t>
            </a:r>
            <a:r>
              <a:rPr lang="en-US" sz="3200" b="1" dirty="0"/>
              <a:t>risks associated with forecast error must be considered when planning for the future. Errors in forecasting can cause significant misallocation of resources in inventory, facilities, transportation, sourcing, pricing, and even in information management</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Forecast errors during network design may cause too many, too few, or the wrong type of facilities to be built. </a:t>
            </a:r>
          </a:p>
        </p:txBody>
      </p:sp>
    </p:spTree>
    <p:extLst>
      <p:ext uri="{BB962C8B-B14F-4D97-AF65-F5344CB8AC3E}">
        <p14:creationId xmlns:p14="http://schemas.microsoft.com/office/powerpoint/2010/main" val="19935967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a:xfrm>
            <a:off x="652463" y="227521"/>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endParaRPr lang="en-US" dirty="0">
              <a:solidFill>
                <a:schemeClr val="tx1"/>
              </a:solidFill>
            </a:endParaRPr>
          </a:p>
        </p:txBody>
      </p:sp>
      <p:sp>
        <p:nvSpPr>
          <p:cNvPr id="3" name="Content Placeholder 2"/>
          <p:cNvSpPr>
            <a:spLocks noGrp="1"/>
          </p:cNvSpPr>
          <p:nvPr>
            <p:ph idx="1"/>
          </p:nvPr>
        </p:nvSpPr>
        <p:spPr>
          <a:xfrm>
            <a:off x="652463" y="1839912"/>
            <a:ext cx="10515600" cy="4351338"/>
          </a:xfrm>
        </p:spPr>
        <p:txBody>
          <a:bodyPr>
            <a:normAutofit/>
          </a:bodyPr>
          <a:lstStyle/>
          <a:p>
            <a:pPr marL="0" indent="0" algn="just">
              <a:buNone/>
            </a:pPr>
            <a:r>
              <a:rPr lang="en-US" sz="3200" b="1" dirty="0"/>
              <a:t>At the planning level, plans are determined from </a:t>
            </a:r>
            <a:r>
              <a:rPr lang="en-US" sz="3200" b="1" dirty="0" smtClean="0"/>
              <a:t>forecasts </a:t>
            </a:r>
            <a:r>
              <a:rPr lang="en-US" sz="3200" b="1" dirty="0"/>
              <a:t>so the actual inventory, production, transportation, sourcing, and pricing plans that a company produces and follows depend on accurate forecasting. Even on an operational level, forecasting plays a role in the actual day-to-day activities that are executed within a company. As one of the initial processes in each of these phases that affects many other processes, forecasting contains a significant amount of inherent risk.</a:t>
            </a:r>
          </a:p>
        </p:txBody>
      </p:sp>
    </p:spTree>
    <p:extLst>
      <p:ext uri="{BB962C8B-B14F-4D97-AF65-F5344CB8AC3E}">
        <p14:creationId xmlns:p14="http://schemas.microsoft.com/office/powerpoint/2010/main" val="40309618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127508"/>
            <a:ext cx="1627773" cy="1463167"/>
          </a:xfrm>
          <a:prstGeom prst="rect">
            <a:avLst/>
          </a:prstGeom>
        </p:spPr>
      </p:pic>
      <p:sp>
        <p:nvSpPr>
          <p:cNvPr id="2" name="Title 1"/>
          <p:cNvSpPr>
            <a:spLocks noGrp="1"/>
          </p:cNvSpPr>
          <p:nvPr>
            <p:ph type="title"/>
          </p:nvPr>
        </p:nvSpPr>
        <p:spPr>
          <a:xfrm>
            <a:off x="423863" y="127508"/>
            <a:ext cx="888782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Forecasting in practice</a:t>
            </a:r>
            <a:endParaRPr lang="en-US" dirty="0">
              <a:solidFill>
                <a:schemeClr val="tx1"/>
              </a:solidFill>
            </a:endParaRPr>
          </a:p>
        </p:txBody>
      </p:sp>
      <p:sp>
        <p:nvSpPr>
          <p:cNvPr id="3" name="Content Placeholder 2"/>
          <p:cNvSpPr>
            <a:spLocks noGrp="1"/>
          </p:cNvSpPr>
          <p:nvPr>
            <p:ph idx="1"/>
          </p:nvPr>
        </p:nvSpPr>
        <p:spPr>
          <a:xfrm>
            <a:off x="423863" y="1590675"/>
            <a:ext cx="11320462" cy="4586288"/>
          </a:xfrm>
        </p:spPr>
        <p:txBody>
          <a:bodyPr>
            <a:noAutofit/>
          </a:bodyPr>
          <a:lstStyle/>
          <a:p>
            <a:pPr marL="0" indent="0" algn="just">
              <a:buNone/>
            </a:pPr>
            <a:r>
              <a:rPr lang="en-US" sz="3200" b="1" dirty="0" smtClean="0"/>
              <a:t> </a:t>
            </a:r>
            <a:r>
              <a:rPr lang="en-US" sz="3200" b="1" dirty="0"/>
              <a:t>Collaboration with your supply chain partners can often create a much more accurate forecast. It takes an investment of time and effort to build the relationships with your partners to begin sharing information and </a:t>
            </a:r>
            <a:r>
              <a:rPr lang="en-US" sz="3200" b="1" dirty="0" smtClean="0"/>
              <a:t>creating collaborative </a:t>
            </a:r>
            <a:r>
              <a:rPr lang="en-US" sz="3200" b="1" dirty="0"/>
              <a:t>forecasts. However, the supply chain benefits of collaboration are often an order of magnitude greater than the cost. The reality today, however, is that most forecasts do not even account for all the information available across the different functions of a firm. Progress needs to be made before all supply chain information is accounted for and utilized.</a:t>
            </a:r>
          </a:p>
          <a:p>
            <a:pPr marL="0" indent="0" algn="just">
              <a:buNone/>
            </a:pPr>
            <a:endParaRPr lang="en-US" sz="3200" b="1" dirty="0"/>
          </a:p>
        </p:txBody>
      </p:sp>
    </p:spTree>
    <p:extLst>
      <p:ext uri="{BB962C8B-B14F-4D97-AF65-F5344CB8AC3E}">
        <p14:creationId xmlns:p14="http://schemas.microsoft.com/office/powerpoint/2010/main" val="36228573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a:solidFill>
            <a:srgbClr val="FFFF00"/>
          </a:solidFill>
        </p:spPr>
        <p:txBody>
          <a:bodyPr>
            <a:normAutofit/>
          </a:bodyPr>
          <a:lstStyle/>
          <a:p>
            <a:pPr marL="0" indent="0">
              <a:buNone/>
            </a:pPr>
            <a:r>
              <a:rPr lang="en-US" sz="3200" b="1" dirty="0"/>
              <a:t>Reference </a:t>
            </a:r>
          </a:p>
          <a:p>
            <a:pPr marL="0" indent="0">
              <a:buNone/>
            </a:pPr>
            <a:r>
              <a:rPr lang="en-US" sz="3200" b="1" dirty="0"/>
              <a:t>Supply chain management</a:t>
            </a:r>
          </a:p>
          <a:p>
            <a:pPr marL="0" indent="0">
              <a:buNone/>
            </a:pPr>
            <a:r>
              <a:rPr lang="en-US" sz="3200" b="1" dirty="0"/>
              <a:t>Strategy, Planning, and Operation</a:t>
            </a:r>
          </a:p>
          <a:p>
            <a:pPr marL="0" indent="0">
              <a:buNone/>
            </a:pPr>
            <a:r>
              <a:rPr lang="en-US" sz="3200" b="1" dirty="0"/>
              <a:t>By: Sunil </a:t>
            </a:r>
            <a:r>
              <a:rPr lang="en-US" sz="3200" b="1" dirty="0" smtClean="0"/>
              <a:t>Chopra,3rd </a:t>
            </a:r>
            <a:r>
              <a:rPr lang="en-US" sz="3200" b="1" dirty="0"/>
              <a:t>ed.</a:t>
            </a:r>
          </a:p>
          <a:p>
            <a:pPr marL="0" indent="0">
              <a:buNone/>
            </a:pPr>
            <a:endParaRPr lang="en-US" sz="3200" b="1" dirty="0"/>
          </a:p>
          <a:p>
            <a:pPr marL="0" indent="0">
              <a:buNone/>
            </a:pPr>
            <a:r>
              <a:rPr lang="en-US" sz="3200" b="1" dirty="0"/>
              <a:t>Chapter </a:t>
            </a:r>
            <a:r>
              <a:rPr lang="en-US" sz="3200" b="1" dirty="0" smtClean="0"/>
              <a:t>7</a:t>
            </a:r>
            <a:endParaRPr lang="en-US" sz="3200" b="1" dirty="0"/>
          </a:p>
          <a:p>
            <a:pPr marL="0" indent="0">
              <a:buNone/>
            </a:pPr>
            <a:endParaRPr lang="en-US" sz="3200" b="1" dirty="0"/>
          </a:p>
        </p:txBody>
      </p:sp>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4547</TotalTime>
  <Words>3657</Words>
  <Application>Microsoft Office PowerPoint</Application>
  <PresentationFormat>Widescreen</PresentationFormat>
  <Paragraphs>147</Paragraphs>
  <Slides>45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Calibri Light</vt:lpstr>
      <vt:lpstr>Wingdings</vt:lpstr>
      <vt:lpstr>Office Theme</vt:lpstr>
      <vt:lpstr>PowerPoint Presentation</vt:lpstr>
      <vt:lpstr>Learning Objectives</vt:lpstr>
      <vt:lpstr>The role of forecasting in a supply chain</vt:lpstr>
      <vt:lpstr>Cont.</vt:lpstr>
      <vt:lpstr>PowerPoint Presentation</vt:lpstr>
      <vt:lpstr>PowerPoint Presentation</vt:lpstr>
      <vt:lpstr>Characteristics of forecasts</vt:lpstr>
      <vt:lpstr>Cont.</vt:lpstr>
      <vt:lpstr>Cont.</vt:lpstr>
      <vt:lpstr>PowerPoint Presentation</vt:lpstr>
      <vt:lpstr>Cont.</vt:lpstr>
      <vt:lpstr>Components of a forecast and forecasting methods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Basic approach to demand forecasting</vt:lpstr>
      <vt:lpstr>Understand the objective of forecasting</vt:lpstr>
      <vt:lpstr>Cont.</vt:lpstr>
      <vt:lpstr>Integrate demand planning and forecasting throughout the supply chain</vt:lpstr>
      <vt:lpstr>Cont.</vt:lpstr>
      <vt:lpstr>Understand and identify customer segments</vt:lpstr>
      <vt:lpstr>Identify major factors that influence the demand forecast</vt:lpstr>
      <vt:lpstr>PowerPoint Presentation</vt:lpstr>
      <vt:lpstr>PowerPoint Presentation</vt:lpstr>
      <vt:lpstr>PowerPoint Presentation</vt:lpstr>
      <vt:lpstr>Determine the appropriate forecasting technique</vt:lpstr>
      <vt:lpstr>TIME-SERIES FORECASTING METHODS</vt:lpstr>
      <vt:lpstr>Measures of forecast error</vt:lpstr>
      <vt:lpstr>Cont.</vt:lpstr>
      <vt:lpstr>Cont.</vt:lpstr>
      <vt:lpstr>The role of IT in forecasting</vt:lpstr>
      <vt:lpstr>Cont.</vt:lpstr>
      <vt:lpstr>Cont.</vt:lpstr>
      <vt:lpstr>Risk management in forecasting</vt:lpstr>
      <vt:lpstr>Cont.</vt:lpstr>
      <vt:lpstr>Forecasting in practice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146</cp:revision>
  <dcterms:created xsi:type="dcterms:W3CDTF">2020-10-15T07:04:09Z</dcterms:created>
  <dcterms:modified xsi:type="dcterms:W3CDTF">2021-10-29T08:14:18Z</dcterms:modified>
</cp:coreProperties>
</file>