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80" r:id="rId2"/>
    <p:sldId id="490" r:id="rId3"/>
    <p:sldId id="489" r:id="rId4"/>
    <p:sldId id="491" r:id="rId5"/>
    <p:sldId id="492" r:id="rId6"/>
    <p:sldId id="493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489"/>
            <p14:sldId id="491"/>
            <p14:sldId id="492"/>
            <p14:sldId id="4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6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6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 Walid Soliman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2914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  <a:br>
              <a:rPr lang="en-US" sz="4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819" y="583503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ajawal Medium" panose="00000600000000000000" pitchFamily="2" charset="-78"/>
              </a:rPr>
              <a:t>Title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4B606E-B9C5-A1A5-B97C-C5250499F905}"/>
              </a:ext>
            </a:extLst>
          </p:cNvPr>
          <p:cNvSpPr txBox="1"/>
          <p:nvPr/>
        </p:nvSpPr>
        <p:spPr>
          <a:xfrm>
            <a:off x="2348917" y="1015068"/>
            <a:ext cx="6792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/>
              <a:t>الاشكال التى يأخذها البحث العلمي</a:t>
            </a:r>
            <a:endParaRPr lang="en-US" sz="40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B99F4B-36A7-DFA2-0F6A-8648D25A5926}"/>
              </a:ext>
            </a:extLst>
          </p:cNvPr>
          <p:cNvSpPr txBox="1"/>
          <p:nvPr/>
        </p:nvSpPr>
        <p:spPr>
          <a:xfrm>
            <a:off x="1581148" y="1932470"/>
            <a:ext cx="9096375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1800" dirty="0"/>
              <a:t>وجود مشكلة تحتاج الى حل ( تدني مستوى التحصيل العلمي لدى الطلاب</a:t>
            </a:r>
            <a:r>
              <a:rPr lang="en-US" sz="1800" dirty="0"/>
              <a:t>(</a:t>
            </a:r>
            <a:r>
              <a:rPr lang="ar-SA" sz="1800" dirty="0"/>
              <a:t>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endParaRPr lang="ar-SA" sz="1800" dirty="0"/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1800" dirty="0"/>
              <a:t>دراسة العلاقة بين متغيرين ( العلاقة بين الرضا الوظيفي والأداء).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endParaRPr lang="ar-SA" sz="1800" dirty="0"/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1800" dirty="0"/>
              <a:t>وصف أو تفسير موضوع معين ( ما مدى إدراك اعضاء هئية التدريس لاهمية إستخدام التعليم الالكتروني).</a:t>
            </a:r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endParaRPr lang="ar-SA" sz="1800" dirty="0"/>
          </a:p>
          <a:p>
            <a:pPr marL="342900" indent="-3429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1800" dirty="0"/>
              <a:t>دراسة مدى أمكانية تطبيق ( مدى إمكانية تطبيق بطاقة الاداء المتوازن لقييم الاداء).</a:t>
            </a:r>
          </a:p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5D8003-E813-7A04-1128-E0197BDFA0DA}"/>
              </a:ext>
            </a:extLst>
          </p:cNvPr>
          <p:cNvSpPr txBox="1"/>
          <p:nvPr/>
        </p:nvSpPr>
        <p:spPr>
          <a:xfrm>
            <a:off x="1581148" y="5210290"/>
            <a:ext cx="12127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1200" b="1" dirty="0"/>
              <a:t>(النيحوي، 2020)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809599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1"/>
                </a:solidFill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60A5F6-D933-EE0F-E356-858AEB9A1C07}"/>
              </a:ext>
            </a:extLst>
          </p:cNvPr>
          <p:cNvSpPr txBox="1"/>
          <p:nvPr/>
        </p:nvSpPr>
        <p:spPr>
          <a:xfrm>
            <a:off x="1813857" y="1369011"/>
            <a:ext cx="8816829" cy="55461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/>
              <a:t>الميول الشخصية للباحث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>
                <a:solidFill>
                  <a:srgbClr val="FF0000"/>
                </a:solidFill>
              </a:rPr>
              <a:t>التطبيق في نفس مجال الخبرة العملية أوالمهنية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>
                <a:solidFill>
                  <a:srgbClr val="FF0000"/>
                </a:solidFill>
              </a:rPr>
              <a:t>توافر المصادر والمراجع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/>
              <a:t>إمكانية القيام بالدراسات الميدانية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/>
              <a:t>حداثة الموضوع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>
                <a:solidFill>
                  <a:srgbClr val="FF0000"/>
                </a:solidFill>
              </a:rPr>
              <a:t>الامكانيات المتاحة ( الزمن وقدرة الباحث على الانجاز)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/>
              <a:t>وجود مقاييس لقياس متغيرات الدراسة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000" b="1" dirty="0"/>
              <a:t>تغطية الفجوة البحثية</a:t>
            </a:r>
          </a:p>
          <a:p>
            <a:pPr algn="just">
              <a:lnSpc>
                <a:spcPct val="200000"/>
              </a:lnSpc>
            </a:pP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4B606E-B9C5-A1A5-B97C-C5250499F905}"/>
              </a:ext>
            </a:extLst>
          </p:cNvPr>
          <p:cNvSpPr txBox="1"/>
          <p:nvPr/>
        </p:nvSpPr>
        <p:spPr>
          <a:xfrm>
            <a:off x="2348917" y="626066"/>
            <a:ext cx="6792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/>
              <a:t>صفات موضوع البحث العلمي الجيد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42905312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4B606E-B9C5-A1A5-B97C-C5250499F905}"/>
              </a:ext>
            </a:extLst>
          </p:cNvPr>
          <p:cNvSpPr txBox="1"/>
          <p:nvPr/>
        </p:nvSpPr>
        <p:spPr>
          <a:xfrm>
            <a:off x="2348917" y="626066"/>
            <a:ext cx="6792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/>
              <a:t>مراحل صياغة عنوان البحث</a:t>
            </a:r>
            <a:endParaRPr lang="en-US" sz="4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4C7DEB1-CB5E-9D09-138C-90E4944C12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6"/>
          <a:stretch/>
        </p:blipFill>
        <p:spPr>
          <a:xfrm>
            <a:off x="1573931" y="1624452"/>
            <a:ext cx="9659155" cy="45858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30261B-3AF2-F27F-E85B-0C2E0D01D956}"/>
              </a:ext>
            </a:extLst>
          </p:cNvPr>
          <p:cNvSpPr txBox="1"/>
          <p:nvPr/>
        </p:nvSpPr>
        <p:spPr>
          <a:xfrm>
            <a:off x="1310342" y="5890035"/>
            <a:ext cx="37562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1200" b="1" dirty="0"/>
              <a:t>(النيحوي، 2020)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104058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4B606E-B9C5-A1A5-B97C-C5250499F905}"/>
              </a:ext>
            </a:extLst>
          </p:cNvPr>
          <p:cNvSpPr txBox="1"/>
          <p:nvPr/>
        </p:nvSpPr>
        <p:spPr>
          <a:xfrm>
            <a:off x="2348917" y="626066"/>
            <a:ext cx="6792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/>
              <a:t>نموذج لملخص الدراسات السابقة</a:t>
            </a:r>
            <a:endParaRPr lang="en-US" sz="40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6CCD0A-AC6C-9E77-4FA0-242E44D9B8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02" r="1691"/>
          <a:stretch/>
        </p:blipFill>
        <p:spPr>
          <a:xfrm>
            <a:off x="1356454" y="2577336"/>
            <a:ext cx="9479091" cy="29185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34C6B60-EC8B-E157-27EC-F42A708C1689}"/>
              </a:ext>
            </a:extLst>
          </p:cNvPr>
          <p:cNvSpPr txBox="1"/>
          <p:nvPr/>
        </p:nvSpPr>
        <p:spPr>
          <a:xfrm>
            <a:off x="1031688" y="5896024"/>
            <a:ext cx="13172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1200" b="1" dirty="0"/>
              <a:t>(النيحوي، 2020)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0660341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75306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accent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4B606E-B9C5-A1A5-B97C-C5250499F905}"/>
              </a:ext>
            </a:extLst>
          </p:cNvPr>
          <p:cNvSpPr txBox="1"/>
          <p:nvPr/>
        </p:nvSpPr>
        <p:spPr>
          <a:xfrm>
            <a:off x="2348917" y="626066"/>
            <a:ext cx="6792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Research Gap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4C6B60-EC8B-E157-27EC-F42A708C1689}"/>
              </a:ext>
            </a:extLst>
          </p:cNvPr>
          <p:cNvSpPr txBox="1"/>
          <p:nvPr/>
        </p:nvSpPr>
        <p:spPr>
          <a:xfrm>
            <a:off x="1031688" y="5896024"/>
            <a:ext cx="13172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1200" b="1" dirty="0"/>
              <a:t>(النيحوي، 2020)</a:t>
            </a:r>
            <a:endParaRPr lang="en-US" sz="12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8630A2-91C5-BA7F-45FF-2A9949496BD5}"/>
              </a:ext>
            </a:extLst>
          </p:cNvPr>
          <p:cNvSpPr txBox="1"/>
          <p:nvPr/>
        </p:nvSpPr>
        <p:spPr>
          <a:xfrm>
            <a:off x="1236495" y="1920993"/>
            <a:ext cx="9785684" cy="3892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800" b="1"/>
              <a:t>الفجوة المعرفية: </a:t>
            </a:r>
            <a:r>
              <a:rPr lang="ar-SA" sz="1800"/>
              <a:t>وهي إضافة معرفة جديدة لموضوع البحث، مثل اضافة متغير جديد لموضوع البحث.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800" b="1"/>
              <a:t>الفجوة الزمانية: </a:t>
            </a:r>
            <a:r>
              <a:rPr lang="ar-SA" sz="1800"/>
              <a:t>وهي أن يتم دراسة موضوع تم دراسته قبل فترة زمنية طويلة.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800" b="1"/>
              <a:t>الفجوة المكانية: </a:t>
            </a:r>
            <a:r>
              <a:rPr lang="ar-SA" sz="1800"/>
              <a:t>وهي أن يتم دراسة موضوع تم دراسته قبل ولكن في مكان آخر أو بيئة مختلفة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800" b="1"/>
              <a:t>الفجوة النظرية: </a:t>
            </a:r>
            <a:r>
              <a:rPr lang="ar-SA" sz="1800"/>
              <a:t>وهي استخدام اطار نظري لم يسبق تطبيقة على نفس الدراسة. 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800" b="1"/>
              <a:t>الفجوة المنهجية: </a:t>
            </a:r>
            <a:r>
              <a:rPr lang="ar-SA" sz="1800"/>
              <a:t>وهي استخدام منهجية مختلفة للبحث مثل اختيار عينة مختلفة لنفس الدراسة.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1800" b="1"/>
              <a:t>الفجوة التحليلية: </a:t>
            </a:r>
            <a:r>
              <a:rPr lang="ar-SA" sz="1800"/>
              <a:t>وهي استخدام اداة تحليلية مختلفة لنفس الدراسة.</a:t>
            </a:r>
          </a:p>
          <a:p>
            <a:pPr marL="342900" indent="-342900" algn="r" rtl="1">
              <a:lnSpc>
                <a:spcPct val="200000"/>
              </a:lnSpc>
              <a:buFont typeface="+mj-lt"/>
              <a:buAutoNum type="arabicPeriod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986327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2171</TotalTime>
  <Words>259</Words>
  <Application>Microsoft Office PowerPoint</Application>
  <PresentationFormat>Widescreen</PresentationFormat>
  <Paragraphs>41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Abdelgawwad Soliman Seddik</cp:lastModifiedBy>
  <cp:revision>45</cp:revision>
  <dcterms:created xsi:type="dcterms:W3CDTF">2023-04-29T09:08:23Z</dcterms:created>
  <dcterms:modified xsi:type="dcterms:W3CDTF">2023-10-11T10:25:02Z</dcterms:modified>
</cp:coreProperties>
</file>