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diagrams/colors1.xml" ContentType="application/vnd.openxmlformats-officedocument.drawingml.diagramColors+xml"/>
  <Override PartName="/ppt/theme/theme2.xml" ContentType="application/vnd.openxmlformats-officedocument.theme+xml"/>
  <Override PartName="/ppt/diagrams/quickStyle1.xml" ContentType="application/vnd.openxmlformats-officedocument.drawingml.diagramStyle+xml"/>
  <Override PartName="/ppt/diagrams/drawing1.xml" ContentType="application/vnd.ms-office.drawingml.diagramDrawing+xml"/>
  <Override PartName="/ppt/diagrams/layout1.xml" ContentType="application/vnd.openxmlformats-officedocument.drawingml.diagramLayout+xml"/>
  <Override PartName="/ppt/theme/themeOverride1.xml" ContentType="application/vnd.openxmlformats-officedocument.themeOverrid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custom.xml" ContentType="application/vnd.openxmlformats-officedocument.custom-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4"/>
  </p:notesMasterIdLst>
  <p:sldIdLst>
    <p:sldId id="480" r:id="rId2"/>
    <p:sldId id="303" r:id="rId3"/>
    <p:sldId id="508" r:id="rId4"/>
    <p:sldId id="588" r:id="rId5"/>
    <p:sldId id="495" r:id="rId6"/>
    <p:sldId id="554" r:id="rId7"/>
    <p:sldId id="591" r:id="rId8"/>
    <p:sldId id="589" r:id="rId9"/>
    <p:sldId id="563" r:id="rId10"/>
    <p:sldId id="580" r:id="rId11"/>
    <p:sldId id="501" r:id="rId12"/>
    <p:sldId id="565" r:id="rId13"/>
    <p:sldId id="566" r:id="rId14"/>
    <p:sldId id="570" r:id="rId15"/>
    <p:sldId id="306" r:id="rId16"/>
    <p:sldId id="581" r:id="rId17"/>
    <p:sldId id="573" r:id="rId18"/>
    <p:sldId id="567" r:id="rId19"/>
    <p:sldId id="496" r:id="rId20"/>
    <p:sldId id="587" r:id="rId21"/>
    <p:sldId id="582" r:id="rId22"/>
    <p:sldId id="592" r:id="rId23"/>
    <p:sldId id="593" r:id="rId24"/>
    <p:sldId id="594" r:id="rId25"/>
    <p:sldId id="514" r:id="rId26"/>
    <p:sldId id="498" r:id="rId27"/>
    <p:sldId id="507" r:id="rId28"/>
    <p:sldId id="513" r:id="rId29"/>
    <p:sldId id="499" r:id="rId30"/>
    <p:sldId id="585" r:id="rId31"/>
    <p:sldId id="500" r:id="rId32"/>
    <p:sldId id="538" r:id="rId33"/>
    <p:sldId id="515" r:id="rId34"/>
    <p:sldId id="516" r:id="rId35"/>
    <p:sldId id="583" r:id="rId36"/>
    <p:sldId id="595" r:id="rId37"/>
    <p:sldId id="590" r:id="rId38"/>
    <p:sldId id="552" r:id="rId39"/>
    <p:sldId id="558" r:id="rId40"/>
    <p:sldId id="536" r:id="rId41"/>
    <p:sldId id="571"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8"/>
            <p14:sldId id="588"/>
            <p14:sldId id="495"/>
            <p14:sldId id="554"/>
            <p14:sldId id="591"/>
            <p14:sldId id="589"/>
            <p14:sldId id="563"/>
            <p14:sldId id="580"/>
            <p14:sldId id="501"/>
            <p14:sldId id="565"/>
            <p14:sldId id="566"/>
            <p14:sldId id="570"/>
            <p14:sldId id="306"/>
            <p14:sldId id="581"/>
            <p14:sldId id="573"/>
            <p14:sldId id="567"/>
            <p14:sldId id="496"/>
            <p14:sldId id="587"/>
            <p14:sldId id="582"/>
            <p14:sldId id="592"/>
            <p14:sldId id="593"/>
            <p14:sldId id="594"/>
            <p14:sldId id="514"/>
            <p14:sldId id="498"/>
            <p14:sldId id="507"/>
            <p14:sldId id="513"/>
            <p14:sldId id="499"/>
            <p14:sldId id="585"/>
            <p14:sldId id="500"/>
            <p14:sldId id="538"/>
            <p14:sldId id="515"/>
            <p14:sldId id="516"/>
            <p14:sldId id="583"/>
            <p14:sldId id="595"/>
            <p14:sldId id="590"/>
            <p14:sldId id="552"/>
            <p14:sldId id="558"/>
            <p14:sldId id="536"/>
            <p14:sldId id="57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4472C4"/>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029" autoAdjust="0"/>
    <p:restoredTop sz="92529" autoAdjust="0"/>
  </p:normalViewPr>
  <p:slideViewPr>
    <p:cSldViewPr snapToGrid="0">
      <p:cViewPr varScale="1">
        <p:scale>
          <a:sx n="61" d="100"/>
          <a:sy n="61" d="100"/>
        </p:scale>
        <p:origin x="1182"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A28D80A-006F-419B-B6D5-1629E0EB8DB6}"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D8A029FC-7BAB-447B-8985-87423378BFA7}">
      <dgm:prSet phldrT="[Text]"/>
      <dgm:spPr/>
      <dgm:t>
        <a:bodyPr/>
        <a:lstStyle/>
        <a:p>
          <a:r>
            <a:rPr lang="ar-JO" b="1" dirty="0"/>
            <a:t>انخفاض الروح المعنوية</a:t>
          </a:r>
          <a:endParaRPr lang="en-US" b="1" dirty="0"/>
        </a:p>
      </dgm:t>
    </dgm:pt>
    <dgm:pt modelId="{7AA84CB2-7989-498C-B60D-003E7DBB659E}" type="parTrans" cxnId="{2E631B37-C0F4-4623-9ECB-D59D850AEA56}">
      <dgm:prSet/>
      <dgm:spPr/>
      <dgm:t>
        <a:bodyPr/>
        <a:lstStyle/>
        <a:p>
          <a:endParaRPr lang="en-US"/>
        </a:p>
      </dgm:t>
    </dgm:pt>
    <dgm:pt modelId="{AA361990-4C0B-4CA4-BF83-90B03E57552C}" type="sibTrans" cxnId="{2E631B37-C0F4-4623-9ECB-D59D850AEA56}">
      <dgm:prSet/>
      <dgm:spPr/>
      <dgm:t>
        <a:bodyPr/>
        <a:lstStyle/>
        <a:p>
          <a:endParaRPr lang="en-US"/>
        </a:p>
      </dgm:t>
    </dgm:pt>
    <dgm:pt modelId="{319CE173-71B7-4A95-B903-8D0CEB167A78}">
      <dgm:prSet custT="1"/>
      <dgm:spPr/>
      <dgm:t>
        <a:bodyPr/>
        <a:lstStyle/>
        <a:p>
          <a:pPr algn="r" rtl="1"/>
          <a:r>
            <a:rPr lang="ar-YE" sz="1800" b="1" dirty="0"/>
            <a:t>ضعف الميل للعمل والشعور </a:t>
          </a:r>
          <a:r>
            <a:rPr lang="ar-JO" sz="1800" b="1" dirty="0"/>
            <a:t>باللامبالاة</a:t>
          </a:r>
          <a:r>
            <a:rPr lang="ar-YE" sz="1800" b="1" dirty="0"/>
            <a:t> </a:t>
          </a:r>
          <a:r>
            <a:rPr lang="ar-JO" sz="1800" b="1" dirty="0"/>
            <a:t>/ </a:t>
          </a:r>
          <a:r>
            <a:rPr lang="ar-YE" sz="1800" b="1" dirty="0"/>
            <a:t>وعدم شعور الفرد بقيمة العمل </a:t>
          </a:r>
          <a:r>
            <a:rPr lang="ar-JO" sz="1800" b="1" dirty="0"/>
            <a:t>/ </a:t>
          </a:r>
          <a:r>
            <a:rPr lang="ar-YE" sz="1800" b="1" dirty="0"/>
            <a:t>وضعف شعوره</a:t>
          </a:r>
          <a:r>
            <a:rPr lang="ar-JO" sz="1800" b="1" dirty="0"/>
            <a:t> بالاستقرار والاطمئنان</a:t>
          </a:r>
          <a:endParaRPr lang="en-US" sz="1800" b="1" dirty="0"/>
        </a:p>
      </dgm:t>
    </dgm:pt>
    <dgm:pt modelId="{78791A0A-8CC9-4D29-9AA9-E4A55C59C46A}" type="parTrans" cxnId="{EFB2581D-F6C2-4CE0-9A31-A5F27984C03D}">
      <dgm:prSet/>
      <dgm:spPr/>
      <dgm:t>
        <a:bodyPr/>
        <a:lstStyle/>
        <a:p>
          <a:endParaRPr lang="en-US"/>
        </a:p>
      </dgm:t>
    </dgm:pt>
    <dgm:pt modelId="{1715D558-2BE8-4DF4-ABEE-D2AB8102AB9E}" type="sibTrans" cxnId="{EFB2581D-F6C2-4CE0-9A31-A5F27984C03D}">
      <dgm:prSet/>
      <dgm:spPr/>
      <dgm:t>
        <a:bodyPr/>
        <a:lstStyle/>
        <a:p>
          <a:endParaRPr lang="en-US"/>
        </a:p>
      </dgm:t>
    </dgm:pt>
    <dgm:pt modelId="{D2AACDEA-47D5-432F-96B4-0FE587FF84E9}">
      <dgm:prSet custT="1"/>
      <dgm:spPr/>
      <dgm:t>
        <a:bodyPr/>
        <a:lstStyle/>
        <a:p>
          <a:pPr algn="r" rtl="1"/>
          <a:r>
            <a:rPr lang="ar-YE" sz="1800" b="1" kern="1200" dirty="0">
              <a:solidFill>
                <a:prstClr val="white"/>
              </a:solidFill>
              <a:latin typeface="Calibri"/>
              <a:ea typeface="+mn-ea"/>
              <a:cs typeface="Arial" panose="020B0604020202020204" pitchFamily="34" charset="0"/>
            </a:rPr>
            <a:t>ازدياد ظاهرة الغياب والتمارض </a:t>
          </a:r>
          <a:r>
            <a:rPr lang="ar-JO" sz="1800" b="1" kern="1200" dirty="0">
              <a:solidFill>
                <a:prstClr val="white"/>
              </a:solidFill>
              <a:latin typeface="Calibri"/>
              <a:ea typeface="+mn-ea"/>
              <a:cs typeface="Arial" panose="020B0604020202020204" pitchFamily="34" charset="0"/>
            </a:rPr>
            <a:t>/</a:t>
          </a:r>
          <a:r>
            <a:rPr lang="ar-YE" sz="1800" b="1" kern="1200" dirty="0">
              <a:solidFill>
                <a:prstClr val="white"/>
              </a:solidFill>
              <a:latin typeface="Calibri"/>
              <a:ea typeface="+mn-ea"/>
              <a:cs typeface="Arial" panose="020B0604020202020204" pitchFamily="34" charset="0"/>
            </a:rPr>
            <a:t>وعدم </a:t>
          </a:r>
          <a:r>
            <a:rPr lang="ar-JO" sz="1800" b="1" kern="1200" dirty="0">
              <a:solidFill>
                <a:prstClr val="white"/>
              </a:solidFill>
              <a:latin typeface="Calibri"/>
              <a:ea typeface="+mn-ea"/>
              <a:cs typeface="Arial" panose="020B0604020202020204" pitchFamily="34" charset="0"/>
            </a:rPr>
            <a:t>ا</a:t>
          </a:r>
          <a:r>
            <a:rPr lang="ar-YE" sz="1800" b="1" kern="1200" dirty="0">
              <a:solidFill>
                <a:prstClr val="white"/>
              </a:solidFill>
              <a:latin typeface="Calibri"/>
              <a:ea typeface="+mn-ea"/>
              <a:cs typeface="Arial" panose="020B0604020202020204" pitchFamily="34" charset="0"/>
            </a:rPr>
            <a:t>حترام مواعيد العمل </a:t>
          </a:r>
          <a:r>
            <a:rPr lang="ar-JO" sz="1800" b="1" kern="1200" dirty="0">
              <a:solidFill>
                <a:prstClr val="white"/>
              </a:solidFill>
              <a:latin typeface="Calibri"/>
              <a:ea typeface="+mn-ea"/>
              <a:cs typeface="Arial" panose="020B0604020202020204" pitchFamily="34" charset="0"/>
            </a:rPr>
            <a:t>/ </a:t>
          </a:r>
          <a:r>
            <a:rPr lang="ar-YE" sz="1800" b="1" kern="1200" dirty="0">
              <a:solidFill>
                <a:prstClr val="white"/>
              </a:solidFill>
              <a:latin typeface="Calibri"/>
              <a:ea typeface="+mn-ea"/>
              <a:cs typeface="Arial" panose="020B0604020202020204" pitchFamily="34" charset="0"/>
            </a:rPr>
            <a:t>وضعف </a:t>
          </a:r>
          <a:r>
            <a:rPr lang="ar-JO" sz="1800" b="1" kern="1200" dirty="0">
              <a:solidFill>
                <a:prstClr val="white"/>
              </a:solidFill>
              <a:latin typeface="Calibri"/>
              <a:ea typeface="+mn-ea"/>
              <a:cs typeface="Arial" panose="020B0604020202020204" pitchFamily="34" charset="0"/>
            </a:rPr>
            <a:t>علاقات</a:t>
          </a:r>
          <a:r>
            <a:rPr lang="ar-YE" sz="1800" b="1" kern="1200" dirty="0">
              <a:solidFill>
                <a:prstClr val="white"/>
              </a:solidFill>
              <a:latin typeface="Calibri"/>
              <a:ea typeface="+mn-ea"/>
              <a:cs typeface="Arial" panose="020B0604020202020204" pitchFamily="34" charset="0"/>
            </a:rPr>
            <a:t> ا</a:t>
          </a:r>
          <a:r>
            <a:rPr lang="ar-JO" sz="1800" b="1" kern="1200" dirty="0">
              <a:solidFill>
                <a:prstClr val="white"/>
              </a:solidFill>
              <a:latin typeface="Calibri"/>
              <a:ea typeface="+mn-ea"/>
              <a:cs typeface="Arial" panose="020B0604020202020204" pitchFamily="34" charset="0"/>
            </a:rPr>
            <a:t>لا</a:t>
          </a:r>
          <a:r>
            <a:rPr lang="ar-YE" sz="1800" b="1" kern="1200" dirty="0">
              <a:solidFill>
                <a:prstClr val="white"/>
              </a:solidFill>
              <a:latin typeface="Calibri"/>
              <a:ea typeface="+mn-ea"/>
              <a:cs typeface="Arial" panose="020B0604020202020204" pitchFamily="34" charset="0"/>
            </a:rPr>
            <a:t>حترام بين</a:t>
          </a:r>
          <a:r>
            <a:rPr lang="ar-JO" sz="1800" b="1" kern="1200" dirty="0">
              <a:solidFill>
                <a:prstClr val="white"/>
              </a:solidFill>
              <a:latin typeface="Calibri"/>
              <a:ea typeface="+mn-ea"/>
              <a:cs typeface="Arial" panose="020B0604020202020204" pitchFamily="34" charset="0"/>
            </a:rPr>
            <a:t> الرؤساء والمرؤوسين</a:t>
          </a:r>
          <a:endParaRPr lang="en-US" sz="1800" b="1" kern="1200" dirty="0">
            <a:solidFill>
              <a:prstClr val="white"/>
            </a:solidFill>
            <a:latin typeface="Calibri"/>
            <a:ea typeface="+mn-ea"/>
            <a:cs typeface="Arial" panose="020B0604020202020204" pitchFamily="34" charset="0"/>
          </a:endParaRPr>
        </a:p>
      </dgm:t>
    </dgm:pt>
    <dgm:pt modelId="{B1610557-49F2-4972-9A17-30EA8ADFB125}" type="parTrans" cxnId="{9EBBBC9D-8677-4D4A-AE42-2290A776975F}">
      <dgm:prSet/>
      <dgm:spPr/>
      <dgm:t>
        <a:bodyPr/>
        <a:lstStyle/>
        <a:p>
          <a:endParaRPr lang="en-US"/>
        </a:p>
      </dgm:t>
    </dgm:pt>
    <dgm:pt modelId="{8F9605EF-3B4E-48BD-A298-1E876754BA1C}" type="sibTrans" cxnId="{9EBBBC9D-8677-4D4A-AE42-2290A776975F}">
      <dgm:prSet/>
      <dgm:spPr/>
      <dgm:t>
        <a:bodyPr/>
        <a:lstStyle/>
        <a:p>
          <a:endParaRPr lang="en-US"/>
        </a:p>
      </dgm:t>
    </dgm:pt>
    <dgm:pt modelId="{FCE96A8F-D5EE-4373-B62F-29C1180E9BD0}">
      <dgm:prSet custT="1"/>
      <dgm:spPr/>
      <dgm:t>
        <a:bodyPr/>
        <a:lstStyle/>
        <a:p>
          <a:r>
            <a:rPr lang="ar-JO" sz="2000" b="1" dirty="0"/>
            <a:t>ت</a:t>
          </a:r>
          <a:r>
            <a:rPr lang="ar-YE" sz="2000" b="1" dirty="0"/>
            <a:t>هاون </a:t>
          </a:r>
          <a:r>
            <a:rPr lang="ar-JO" sz="2000" b="1" dirty="0"/>
            <a:t>أ</a:t>
          </a:r>
          <a:r>
            <a:rPr lang="ar-YE" sz="2000" b="1" dirty="0"/>
            <a:t>و ضعف القيادة</a:t>
          </a:r>
          <a:r>
            <a:rPr lang="ar-JO" sz="2000" b="1" dirty="0"/>
            <a:t>الإدارية </a:t>
          </a:r>
          <a:r>
            <a:rPr lang="ar-YE" sz="2000" b="1" dirty="0"/>
            <a:t>للمنظمة وابتعادها عن المروؤسين</a:t>
          </a:r>
          <a:endParaRPr lang="en-US" sz="2000" b="1" dirty="0"/>
        </a:p>
      </dgm:t>
    </dgm:pt>
    <dgm:pt modelId="{5436D59C-F52A-4866-AEA3-C56092BDC580}" type="parTrans" cxnId="{88583534-05D2-476F-B730-D2FF5E4176A8}">
      <dgm:prSet/>
      <dgm:spPr/>
      <dgm:t>
        <a:bodyPr/>
        <a:lstStyle/>
        <a:p>
          <a:endParaRPr lang="en-US"/>
        </a:p>
      </dgm:t>
    </dgm:pt>
    <dgm:pt modelId="{CD1D538D-68C0-4D0B-B0D0-65C1779DA92E}" type="sibTrans" cxnId="{88583534-05D2-476F-B730-D2FF5E4176A8}">
      <dgm:prSet/>
      <dgm:spPr/>
      <dgm:t>
        <a:bodyPr/>
        <a:lstStyle/>
        <a:p>
          <a:endParaRPr lang="en-US"/>
        </a:p>
      </dgm:t>
    </dgm:pt>
    <dgm:pt modelId="{E72CDAA4-16F6-429D-8BED-D1B093876A6C}" type="pres">
      <dgm:prSet presAssocID="{AA28D80A-006F-419B-B6D5-1629E0EB8DB6}" presName="linear" presStyleCnt="0">
        <dgm:presLayoutVars>
          <dgm:dir/>
          <dgm:animLvl val="lvl"/>
          <dgm:resizeHandles val="exact"/>
        </dgm:presLayoutVars>
      </dgm:prSet>
      <dgm:spPr/>
    </dgm:pt>
    <dgm:pt modelId="{A61BCEFC-CBDF-4CB1-A4C5-CFBA19EF28D5}" type="pres">
      <dgm:prSet presAssocID="{319CE173-71B7-4A95-B903-8D0CEB167A78}" presName="parentLin" presStyleCnt="0"/>
      <dgm:spPr/>
    </dgm:pt>
    <dgm:pt modelId="{9543F730-A432-4ED3-BFC8-FBC95764C713}" type="pres">
      <dgm:prSet presAssocID="{319CE173-71B7-4A95-B903-8D0CEB167A78}" presName="parentLeftMargin" presStyleLbl="node1" presStyleIdx="0" presStyleCnt="4"/>
      <dgm:spPr/>
    </dgm:pt>
    <dgm:pt modelId="{7F7EBD51-F244-4A06-A582-E44F830628EB}" type="pres">
      <dgm:prSet presAssocID="{319CE173-71B7-4A95-B903-8D0CEB167A78}" presName="parentText" presStyleLbl="node1" presStyleIdx="0" presStyleCnt="4" custScaleX="135749" custScaleY="123587">
        <dgm:presLayoutVars>
          <dgm:chMax val="0"/>
          <dgm:bulletEnabled val="1"/>
        </dgm:presLayoutVars>
      </dgm:prSet>
      <dgm:spPr/>
    </dgm:pt>
    <dgm:pt modelId="{DA679655-326B-44C9-8F06-3C4536F68532}" type="pres">
      <dgm:prSet presAssocID="{319CE173-71B7-4A95-B903-8D0CEB167A78}" presName="negativeSpace" presStyleCnt="0"/>
      <dgm:spPr/>
    </dgm:pt>
    <dgm:pt modelId="{1D6E02AF-02C7-4C17-8F8F-A2F593B630DD}" type="pres">
      <dgm:prSet presAssocID="{319CE173-71B7-4A95-B903-8D0CEB167A78}" presName="childText" presStyleLbl="conFgAcc1" presStyleIdx="0" presStyleCnt="4">
        <dgm:presLayoutVars>
          <dgm:bulletEnabled val="1"/>
        </dgm:presLayoutVars>
      </dgm:prSet>
      <dgm:spPr/>
    </dgm:pt>
    <dgm:pt modelId="{891C0769-D14B-41C2-BBD4-9A39E8A9051C}" type="pres">
      <dgm:prSet presAssocID="{1715D558-2BE8-4DF4-ABEE-D2AB8102AB9E}" presName="spaceBetweenRectangles" presStyleCnt="0"/>
      <dgm:spPr/>
    </dgm:pt>
    <dgm:pt modelId="{A5793078-B00F-4104-9881-4B671CC88721}" type="pres">
      <dgm:prSet presAssocID="{D2AACDEA-47D5-432F-96B4-0FE587FF84E9}" presName="parentLin" presStyleCnt="0"/>
      <dgm:spPr/>
    </dgm:pt>
    <dgm:pt modelId="{3C145E9F-E040-4051-9B82-A95FFFE9AE64}" type="pres">
      <dgm:prSet presAssocID="{D2AACDEA-47D5-432F-96B4-0FE587FF84E9}" presName="parentLeftMargin" presStyleLbl="node1" presStyleIdx="0" presStyleCnt="4"/>
      <dgm:spPr/>
    </dgm:pt>
    <dgm:pt modelId="{FFFDD383-59A3-4291-83EA-590739CECB89}" type="pres">
      <dgm:prSet presAssocID="{D2AACDEA-47D5-432F-96B4-0FE587FF84E9}" presName="parentText" presStyleLbl="node1" presStyleIdx="1" presStyleCnt="4" custScaleX="128550" custScaleY="108841" custLinFactNeighborX="11607" custLinFactNeighborY="-11050">
        <dgm:presLayoutVars>
          <dgm:chMax val="0"/>
          <dgm:bulletEnabled val="1"/>
        </dgm:presLayoutVars>
      </dgm:prSet>
      <dgm:spPr/>
    </dgm:pt>
    <dgm:pt modelId="{FD105F1E-4B33-4E14-A143-311268CF4F6C}" type="pres">
      <dgm:prSet presAssocID="{D2AACDEA-47D5-432F-96B4-0FE587FF84E9}" presName="negativeSpace" presStyleCnt="0"/>
      <dgm:spPr/>
    </dgm:pt>
    <dgm:pt modelId="{2C0BB11D-8EAD-486D-8A38-97F58263472D}" type="pres">
      <dgm:prSet presAssocID="{D2AACDEA-47D5-432F-96B4-0FE587FF84E9}" presName="childText" presStyleLbl="conFgAcc1" presStyleIdx="1" presStyleCnt="4">
        <dgm:presLayoutVars>
          <dgm:bulletEnabled val="1"/>
        </dgm:presLayoutVars>
      </dgm:prSet>
      <dgm:spPr/>
    </dgm:pt>
    <dgm:pt modelId="{6BC28B60-06A3-4A32-84C7-824B5598D43B}" type="pres">
      <dgm:prSet presAssocID="{8F9605EF-3B4E-48BD-A298-1E876754BA1C}" presName="spaceBetweenRectangles" presStyleCnt="0"/>
      <dgm:spPr/>
    </dgm:pt>
    <dgm:pt modelId="{F78FE762-1540-4E40-A7ED-DFF649E68C76}" type="pres">
      <dgm:prSet presAssocID="{FCE96A8F-D5EE-4373-B62F-29C1180E9BD0}" presName="parentLin" presStyleCnt="0"/>
      <dgm:spPr/>
    </dgm:pt>
    <dgm:pt modelId="{8BF13D92-3001-48A2-A896-8035C9BE01B4}" type="pres">
      <dgm:prSet presAssocID="{FCE96A8F-D5EE-4373-B62F-29C1180E9BD0}" presName="parentLeftMargin" presStyleLbl="node1" presStyleIdx="1" presStyleCnt="4"/>
      <dgm:spPr/>
    </dgm:pt>
    <dgm:pt modelId="{57C9CBAC-892C-462F-B751-C89CEC818802}" type="pres">
      <dgm:prSet presAssocID="{FCE96A8F-D5EE-4373-B62F-29C1180E9BD0}" presName="parentText" presStyleLbl="node1" presStyleIdx="2" presStyleCnt="4" custScaleX="104988" custScaleY="114563" custLinFactNeighborX="-15548" custLinFactNeighborY="990">
        <dgm:presLayoutVars>
          <dgm:chMax val="0"/>
          <dgm:bulletEnabled val="1"/>
        </dgm:presLayoutVars>
      </dgm:prSet>
      <dgm:spPr/>
    </dgm:pt>
    <dgm:pt modelId="{27C94D48-E861-4412-ACFE-F1AED1F985F1}" type="pres">
      <dgm:prSet presAssocID="{FCE96A8F-D5EE-4373-B62F-29C1180E9BD0}" presName="negativeSpace" presStyleCnt="0"/>
      <dgm:spPr/>
    </dgm:pt>
    <dgm:pt modelId="{F58B08D2-1D2E-4011-9917-B0B3B4FF21D4}" type="pres">
      <dgm:prSet presAssocID="{FCE96A8F-D5EE-4373-B62F-29C1180E9BD0}" presName="childText" presStyleLbl="conFgAcc1" presStyleIdx="2" presStyleCnt="4">
        <dgm:presLayoutVars>
          <dgm:bulletEnabled val="1"/>
        </dgm:presLayoutVars>
      </dgm:prSet>
      <dgm:spPr/>
    </dgm:pt>
    <dgm:pt modelId="{203FB2D2-1E5F-4864-A84B-D76FA32B8A69}" type="pres">
      <dgm:prSet presAssocID="{CD1D538D-68C0-4D0B-B0D0-65C1779DA92E}" presName="spaceBetweenRectangles" presStyleCnt="0"/>
      <dgm:spPr/>
    </dgm:pt>
    <dgm:pt modelId="{88EF1665-10D7-4B11-A083-7D6643B8DD56}" type="pres">
      <dgm:prSet presAssocID="{D8A029FC-7BAB-447B-8985-87423378BFA7}" presName="parentLin" presStyleCnt="0"/>
      <dgm:spPr/>
    </dgm:pt>
    <dgm:pt modelId="{95C05EF3-7A21-44F7-AA4E-4DABAB87CC40}" type="pres">
      <dgm:prSet presAssocID="{D8A029FC-7BAB-447B-8985-87423378BFA7}" presName="parentLeftMargin" presStyleLbl="node1" presStyleIdx="2" presStyleCnt="4"/>
      <dgm:spPr/>
    </dgm:pt>
    <dgm:pt modelId="{7D80F9FC-246D-4197-A199-7E1603B3F819}" type="pres">
      <dgm:prSet presAssocID="{D8A029FC-7BAB-447B-8985-87423378BFA7}" presName="parentText" presStyleLbl="node1" presStyleIdx="3" presStyleCnt="4" custScaleX="58682" custScaleY="110796">
        <dgm:presLayoutVars>
          <dgm:chMax val="0"/>
          <dgm:bulletEnabled val="1"/>
        </dgm:presLayoutVars>
      </dgm:prSet>
      <dgm:spPr/>
    </dgm:pt>
    <dgm:pt modelId="{5F4FDF73-0813-4839-9555-F7D4BCB3DCF6}" type="pres">
      <dgm:prSet presAssocID="{D8A029FC-7BAB-447B-8985-87423378BFA7}" presName="negativeSpace" presStyleCnt="0"/>
      <dgm:spPr/>
    </dgm:pt>
    <dgm:pt modelId="{9B445C0E-27E4-4EA5-8950-5EE3081AE3F3}" type="pres">
      <dgm:prSet presAssocID="{D8A029FC-7BAB-447B-8985-87423378BFA7}" presName="childText" presStyleLbl="conFgAcc1" presStyleIdx="3" presStyleCnt="4">
        <dgm:presLayoutVars>
          <dgm:bulletEnabled val="1"/>
        </dgm:presLayoutVars>
      </dgm:prSet>
      <dgm:spPr/>
    </dgm:pt>
  </dgm:ptLst>
  <dgm:cxnLst>
    <dgm:cxn modelId="{EFB2581D-F6C2-4CE0-9A31-A5F27984C03D}" srcId="{AA28D80A-006F-419B-B6D5-1629E0EB8DB6}" destId="{319CE173-71B7-4A95-B903-8D0CEB167A78}" srcOrd="0" destOrd="0" parTransId="{78791A0A-8CC9-4D29-9AA9-E4A55C59C46A}" sibTransId="{1715D558-2BE8-4DF4-ABEE-D2AB8102AB9E}"/>
    <dgm:cxn modelId="{88583534-05D2-476F-B730-D2FF5E4176A8}" srcId="{AA28D80A-006F-419B-B6D5-1629E0EB8DB6}" destId="{FCE96A8F-D5EE-4373-B62F-29C1180E9BD0}" srcOrd="2" destOrd="0" parTransId="{5436D59C-F52A-4866-AEA3-C56092BDC580}" sibTransId="{CD1D538D-68C0-4D0B-B0D0-65C1779DA92E}"/>
    <dgm:cxn modelId="{2E631B37-C0F4-4623-9ECB-D59D850AEA56}" srcId="{AA28D80A-006F-419B-B6D5-1629E0EB8DB6}" destId="{D8A029FC-7BAB-447B-8985-87423378BFA7}" srcOrd="3" destOrd="0" parTransId="{7AA84CB2-7989-498C-B60D-003E7DBB659E}" sibTransId="{AA361990-4C0B-4CA4-BF83-90B03E57552C}"/>
    <dgm:cxn modelId="{F563974B-A682-404F-A1BC-CBD3C219F017}" type="presOf" srcId="{D2AACDEA-47D5-432F-96B4-0FE587FF84E9}" destId="{3C145E9F-E040-4051-9B82-A95FFFE9AE64}" srcOrd="0" destOrd="0" presId="urn:microsoft.com/office/officeart/2005/8/layout/list1"/>
    <dgm:cxn modelId="{CE66496C-D551-401C-B1AE-EFC905908066}" type="presOf" srcId="{D8A029FC-7BAB-447B-8985-87423378BFA7}" destId="{7D80F9FC-246D-4197-A199-7E1603B3F819}" srcOrd="1" destOrd="0" presId="urn:microsoft.com/office/officeart/2005/8/layout/list1"/>
    <dgm:cxn modelId="{17723690-9A42-4104-99E5-A2EE5E19DB12}" type="presOf" srcId="{AA28D80A-006F-419B-B6D5-1629E0EB8DB6}" destId="{E72CDAA4-16F6-429D-8BED-D1B093876A6C}" srcOrd="0" destOrd="0" presId="urn:microsoft.com/office/officeart/2005/8/layout/list1"/>
    <dgm:cxn modelId="{9EBBBC9D-8677-4D4A-AE42-2290A776975F}" srcId="{AA28D80A-006F-419B-B6D5-1629E0EB8DB6}" destId="{D2AACDEA-47D5-432F-96B4-0FE587FF84E9}" srcOrd="1" destOrd="0" parTransId="{B1610557-49F2-4972-9A17-30EA8ADFB125}" sibTransId="{8F9605EF-3B4E-48BD-A298-1E876754BA1C}"/>
    <dgm:cxn modelId="{061735A3-4480-405A-8E4F-A54ED1235C8F}" type="presOf" srcId="{FCE96A8F-D5EE-4373-B62F-29C1180E9BD0}" destId="{57C9CBAC-892C-462F-B751-C89CEC818802}" srcOrd="1" destOrd="0" presId="urn:microsoft.com/office/officeart/2005/8/layout/list1"/>
    <dgm:cxn modelId="{CE3C60A8-C3CA-4587-BCD8-EA82E550091D}" type="presOf" srcId="{319CE173-71B7-4A95-B903-8D0CEB167A78}" destId="{9543F730-A432-4ED3-BFC8-FBC95764C713}" srcOrd="0" destOrd="0" presId="urn:microsoft.com/office/officeart/2005/8/layout/list1"/>
    <dgm:cxn modelId="{5B12B8AE-3608-4708-B20F-075B51EAD6D8}" type="presOf" srcId="{D2AACDEA-47D5-432F-96B4-0FE587FF84E9}" destId="{FFFDD383-59A3-4291-83EA-590739CECB89}" srcOrd="1" destOrd="0" presId="urn:microsoft.com/office/officeart/2005/8/layout/list1"/>
    <dgm:cxn modelId="{8F2A2ABA-CCA4-4FE7-882D-3EB668E31522}" type="presOf" srcId="{FCE96A8F-D5EE-4373-B62F-29C1180E9BD0}" destId="{8BF13D92-3001-48A2-A896-8035C9BE01B4}" srcOrd="0" destOrd="0" presId="urn:microsoft.com/office/officeart/2005/8/layout/list1"/>
    <dgm:cxn modelId="{D2732FDF-6973-47B0-B0B6-8A856B0ADFF5}" type="presOf" srcId="{D8A029FC-7BAB-447B-8985-87423378BFA7}" destId="{95C05EF3-7A21-44F7-AA4E-4DABAB87CC40}" srcOrd="0" destOrd="0" presId="urn:microsoft.com/office/officeart/2005/8/layout/list1"/>
    <dgm:cxn modelId="{1892E4E9-E902-4213-B221-EF8281DC9382}" type="presOf" srcId="{319CE173-71B7-4A95-B903-8D0CEB167A78}" destId="{7F7EBD51-F244-4A06-A582-E44F830628EB}" srcOrd="1" destOrd="0" presId="urn:microsoft.com/office/officeart/2005/8/layout/list1"/>
    <dgm:cxn modelId="{B2E1AB88-DEF9-4C43-AAE2-32746CE6C923}" type="presParOf" srcId="{E72CDAA4-16F6-429D-8BED-D1B093876A6C}" destId="{A61BCEFC-CBDF-4CB1-A4C5-CFBA19EF28D5}" srcOrd="0" destOrd="0" presId="urn:microsoft.com/office/officeart/2005/8/layout/list1"/>
    <dgm:cxn modelId="{B47B7A06-1EE7-4917-BA0A-B0624D33C230}" type="presParOf" srcId="{A61BCEFC-CBDF-4CB1-A4C5-CFBA19EF28D5}" destId="{9543F730-A432-4ED3-BFC8-FBC95764C713}" srcOrd="0" destOrd="0" presId="urn:microsoft.com/office/officeart/2005/8/layout/list1"/>
    <dgm:cxn modelId="{1532E4F3-6E01-41FB-8BAB-BF9D26AFFA56}" type="presParOf" srcId="{A61BCEFC-CBDF-4CB1-A4C5-CFBA19EF28D5}" destId="{7F7EBD51-F244-4A06-A582-E44F830628EB}" srcOrd="1" destOrd="0" presId="urn:microsoft.com/office/officeart/2005/8/layout/list1"/>
    <dgm:cxn modelId="{29A2F08C-4A9D-4AF6-9E35-22BF8C213510}" type="presParOf" srcId="{E72CDAA4-16F6-429D-8BED-D1B093876A6C}" destId="{DA679655-326B-44C9-8F06-3C4536F68532}" srcOrd="1" destOrd="0" presId="urn:microsoft.com/office/officeart/2005/8/layout/list1"/>
    <dgm:cxn modelId="{E65F40F3-F3CF-4CD2-9E1F-1B64C93C48AF}" type="presParOf" srcId="{E72CDAA4-16F6-429D-8BED-D1B093876A6C}" destId="{1D6E02AF-02C7-4C17-8F8F-A2F593B630DD}" srcOrd="2" destOrd="0" presId="urn:microsoft.com/office/officeart/2005/8/layout/list1"/>
    <dgm:cxn modelId="{57A6E8CB-3E20-4F31-A292-151C59CFB769}" type="presParOf" srcId="{E72CDAA4-16F6-429D-8BED-D1B093876A6C}" destId="{891C0769-D14B-41C2-BBD4-9A39E8A9051C}" srcOrd="3" destOrd="0" presId="urn:microsoft.com/office/officeart/2005/8/layout/list1"/>
    <dgm:cxn modelId="{BF04DC3B-3861-44B2-B176-E8169CC1A3A1}" type="presParOf" srcId="{E72CDAA4-16F6-429D-8BED-D1B093876A6C}" destId="{A5793078-B00F-4104-9881-4B671CC88721}" srcOrd="4" destOrd="0" presId="urn:microsoft.com/office/officeart/2005/8/layout/list1"/>
    <dgm:cxn modelId="{AF64CEBA-275F-4DC8-92BA-893FCA5A7C1F}" type="presParOf" srcId="{A5793078-B00F-4104-9881-4B671CC88721}" destId="{3C145E9F-E040-4051-9B82-A95FFFE9AE64}" srcOrd="0" destOrd="0" presId="urn:microsoft.com/office/officeart/2005/8/layout/list1"/>
    <dgm:cxn modelId="{C190DD36-CD76-412F-B302-7666EAB58518}" type="presParOf" srcId="{A5793078-B00F-4104-9881-4B671CC88721}" destId="{FFFDD383-59A3-4291-83EA-590739CECB89}" srcOrd="1" destOrd="0" presId="urn:microsoft.com/office/officeart/2005/8/layout/list1"/>
    <dgm:cxn modelId="{83DC5FF6-CA56-4A56-8323-1696A0A90914}" type="presParOf" srcId="{E72CDAA4-16F6-429D-8BED-D1B093876A6C}" destId="{FD105F1E-4B33-4E14-A143-311268CF4F6C}" srcOrd="5" destOrd="0" presId="urn:microsoft.com/office/officeart/2005/8/layout/list1"/>
    <dgm:cxn modelId="{EBE7C53D-2410-454E-9F53-5BD8ED477200}" type="presParOf" srcId="{E72CDAA4-16F6-429D-8BED-D1B093876A6C}" destId="{2C0BB11D-8EAD-486D-8A38-97F58263472D}" srcOrd="6" destOrd="0" presId="urn:microsoft.com/office/officeart/2005/8/layout/list1"/>
    <dgm:cxn modelId="{CD2DCCFE-193D-4D51-BFF8-1F5B311F275A}" type="presParOf" srcId="{E72CDAA4-16F6-429D-8BED-D1B093876A6C}" destId="{6BC28B60-06A3-4A32-84C7-824B5598D43B}" srcOrd="7" destOrd="0" presId="urn:microsoft.com/office/officeart/2005/8/layout/list1"/>
    <dgm:cxn modelId="{566D17FC-494F-400E-8076-1A7B6417E80F}" type="presParOf" srcId="{E72CDAA4-16F6-429D-8BED-D1B093876A6C}" destId="{F78FE762-1540-4E40-A7ED-DFF649E68C76}" srcOrd="8" destOrd="0" presId="urn:microsoft.com/office/officeart/2005/8/layout/list1"/>
    <dgm:cxn modelId="{ED4BAC15-924D-44F4-A37C-7F1ABF8C4507}" type="presParOf" srcId="{F78FE762-1540-4E40-A7ED-DFF649E68C76}" destId="{8BF13D92-3001-48A2-A896-8035C9BE01B4}" srcOrd="0" destOrd="0" presId="urn:microsoft.com/office/officeart/2005/8/layout/list1"/>
    <dgm:cxn modelId="{6D516C58-F6BE-4E75-9122-89B86D70BBE4}" type="presParOf" srcId="{F78FE762-1540-4E40-A7ED-DFF649E68C76}" destId="{57C9CBAC-892C-462F-B751-C89CEC818802}" srcOrd="1" destOrd="0" presId="urn:microsoft.com/office/officeart/2005/8/layout/list1"/>
    <dgm:cxn modelId="{3AF41B39-B3BE-458A-BE78-73073ECF5080}" type="presParOf" srcId="{E72CDAA4-16F6-429D-8BED-D1B093876A6C}" destId="{27C94D48-E861-4412-ACFE-F1AED1F985F1}" srcOrd="9" destOrd="0" presId="urn:microsoft.com/office/officeart/2005/8/layout/list1"/>
    <dgm:cxn modelId="{AB58E86E-9D3B-48DC-B429-A2F8A6C69BB5}" type="presParOf" srcId="{E72CDAA4-16F6-429D-8BED-D1B093876A6C}" destId="{F58B08D2-1D2E-4011-9917-B0B3B4FF21D4}" srcOrd="10" destOrd="0" presId="urn:microsoft.com/office/officeart/2005/8/layout/list1"/>
    <dgm:cxn modelId="{24F692B4-8B52-4AF4-9841-A45045FA526A}" type="presParOf" srcId="{E72CDAA4-16F6-429D-8BED-D1B093876A6C}" destId="{203FB2D2-1E5F-4864-A84B-D76FA32B8A69}" srcOrd="11" destOrd="0" presId="urn:microsoft.com/office/officeart/2005/8/layout/list1"/>
    <dgm:cxn modelId="{E67FAE91-B569-479C-AB5E-FEE4521DEC4D}" type="presParOf" srcId="{E72CDAA4-16F6-429D-8BED-D1B093876A6C}" destId="{88EF1665-10D7-4B11-A083-7D6643B8DD56}" srcOrd="12" destOrd="0" presId="urn:microsoft.com/office/officeart/2005/8/layout/list1"/>
    <dgm:cxn modelId="{8B25DD5B-D5EE-4DD5-9128-6A17BB9816C8}" type="presParOf" srcId="{88EF1665-10D7-4B11-A083-7D6643B8DD56}" destId="{95C05EF3-7A21-44F7-AA4E-4DABAB87CC40}" srcOrd="0" destOrd="0" presId="urn:microsoft.com/office/officeart/2005/8/layout/list1"/>
    <dgm:cxn modelId="{79B49C68-5A87-4BAB-987E-F7C918F6EE79}" type="presParOf" srcId="{88EF1665-10D7-4B11-A083-7D6643B8DD56}" destId="{7D80F9FC-246D-4197-A199-7E1603B3F819}" srcOrd="1" destOrd="0" presId="urn:microsoft.com/office/officeart/2005/8/layout/list1"/>
    <dgm:cxn modelId="{2A7EF9B1-B636-4F60-8E33-B89AE9B150D6}" type="presParOf" srcId="{E72CDAA4-16F6-429D-8BED-D1B093876A6C}" destId="{5F4FDF73-0813-4839-9555-F7D4BCB3DCF6}" srcOrd="13" destOrd="0" presId="urn:microsoft.com/office/officeart/2005/8/layout/list1"/>
    <dgm:cxn modelId="{370C5F4D-F547-465E-8C0F-7BCD538F00BE}" type="presParOf" srcId="{E72CDAA4-16F6-429D-8BED-D1B093876A6C}" destId="{9B445C0E-27E4-4EA5-8950-5EE3081AE3F3}"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6E02AF-02C7-4C17-8F8F-A2F593B630DD}">
      <dsp:nvSpPr>
        <dsp:cNvPr id="0" name=""/>
        <dsp:cNvSpPr/>
      </dsp:nvSpPr>
      <dsp:spPr>
        <a:xfrm>
          <a:off x="0" y="496699"/>
          <a:ext cx="8128000" cy="529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F7EBD51-F244-4A06-A582-E44F830628EB}">
      <dsp:nvSpPr>
        <dsp:cNvPr id="0" name=""/>
        <dsp:cNvSpPr/>
      </dsp:nvSpPr>
      <dsp:spPr>
        <a:xfrm>
          <a:off x="406003" y="40519"/>
          <a:ext cx="7716032" cy="7661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r" defTabSz="800100" rtl="1">
            <a:lnSpc>
              <a:spcPct val="90000"/>
            </a:lnSpc>
            <a:spcBef>
              <a:spcPct val="0"/>
            </a:spcBef>
            <a:spcAft>
              <a:spcPct val="35000"/>
            </a:spcAft>
            <a:buNone/>
          </a:pPr>
          <a:r>
            <a:rPr lang="ar-YE" sz="1800" b="1" kern="1200" dirty="0"/>
            <a:t>ضعف الميل للعمل والشعور </a:t>
          </a:r>
          <a:r>
            <a:rPr lang="ar-JO" sz="1800" b="1" kern="1200" dirty="0"/>
            <a:t>باللامبالاة</a:t>
          </a:r>
          <a:r>
            <a:rPr lang="ar-YE" sz="1800" b="1" kern="1200" dirty="0"/>
            <a:t> </a:t>
          </a:r>
          <a:r>
            <a:rPr lang="ar-JO" sz="1800" b="1" kern="1200" dirty="0"/>
            <a:t>/ </a:t>
          </a:r>
          <a:r>
            <a:rPr lang="ar-YE" sz="1800" b="1" kern="1200" dirty="0"/>
            <a:t>وعدم شعور الفرد بقيمة العمل </a:t>
          </a:r>
          <a:r>
            <a:rPr lang="ar-JO" sz="1800" b="1" kern="1200" dirty="0"/>
            <a:t>/ </a:t>
          </a:r>
          <a:r>
            <a:rPr lang="ar-YE" sz="1800" b="1" kern="1200" dirty="0"/>
            <a:t>وضعف شعوره</a:t>
          </a:r>
          <a:r>
            <a:rPr lang="ar-JO" sz="1800" b="1" kern="1200" dirty="0"/>
            <a:t> بالاستقرار والاطمئنان</a:t>
          </a:r>
          <a:endParaRPr lang="en-US" sz="1800" b="1" kern="1200" dirty="0"/>
        </a:p>
      </dsp:txBody>
      <dsp:txXfrm>
        <a:off x="443403" y="77919"/>
        <a:ext cx="7641232" cy="691340"/>
      </dsp:txXfrm>
    </dsp:sp>
    <dsp:sp modelId="{2C0BB11D-8EAD-486D-8A38-97F58263472D}">
      <dsp:nvSpPr>
        <dsp:cNvPr id="0" name=""/>
        <dsp:cNvSpPr/>
      </dsp:nvSpPr>
      <dsp:spPr>
        <a:xfrm>
          <a:off x="0" y="1504067"/>
          <a:ext cx="8128000" cy="529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FFDD383-59A3-4291-83EA-590739CECB89}">
      <dsp:nvSpPr>
        <dsp:cNvPr id="0" name=""/>
        <dsp:cNvSpPr/>
      </dsp:nvSpPr>
      <dsp:spPr>
        <a:xfrm>
          <a:off x="453570" y="1070798"/>
          <a:ext cx="7313980" cy="67472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r" defTabSz="800100" rtl="1">
            <a:lnSpc>
              <a:spcPct val="90000"/>
            </a:lnSpc>
            <a:spcBef>
              <a:spcPct val="0"/>
            </a:spcBef>
            <a:spcAft>
              <a:spcPct val="35000"/>
            </a:spcAft>
            <a:buNone/>
          </a:pPr>
          <a:r>
            <a:rPr lang="ar-YE" sz="1800" b="1" kern="1200" dirty="0">
              <a:solidFill>
                <a:prstClr val="white"/>
              </a:solidFill>
              <a:latin typeface="Calibri"/>
              <a:ea typeface="+mn-ea"/>
              <a:cs typeface="Arial" panose="020B0604020202020204" pitchFamily="34" charset="0"/>
            </a:rPr>
            <a:t>ازدياد ظاهرة الغياب والتمارض </a:t>
          </a:r>
          <a:r>
            <a:rPr lang="ar-JO" sz="1800" b="1" kern="1200" dirty="0">
              <a:solidFill>
                <a:prstClr val="white"/>
              </a:solidFill>
              <a:latin typeface="Calibri"/>
              <a:ea typeface="+mn-ea"/>
              <a:cs typeface="Arial" panose="020B0604020202020204" pitchFamily="34" charset="0"/>
            </a:rPr>
            <a:t>/</a:t>
          </a:r>
          <a:r>
            <a:rPr lang="ar-YE" sz="1800" b="1" kern="1200" dirty="0">
              <a:solidFill>
                <a:prstClr val="white"/>
              </a:solidFill>
              <a:latin typeface="Calibri"/>
              <a:ea typeface="+mn-ea"/>
              <a:cs typeface="Arial" panose="020B0604020202020204" pitchFamily="34" charset="0"/>
            </a:rPr>
            <a:t>وعدم </a:t>
          </a:r>
          <a:r>
            <a:rPr lang="ar-JO" sz="1800" b="1" kern="1200" dirty="0">
              <a:solidFill>
                <a:prstClr val="white"/>
              </a:solidFill>
              <a:latin typeface="Calibri"/>
              <a:ea typeface="+mn-ea"/>
              <a:cs typeface="Arial" panose="020B0604020202020204" pitchFamily="34" charset="0"/>
            </a:rPr>
            <a:t>ا</a:t>
          </a:r>
          <a:r>
            <a:rPr lang="ar-YE" sz="1800" b="1" kern="1200" dirty="0">
              <a:solidFill>
                <a:prstClr val="white"/>
              </a:solidFill>
              <a:latin typeface="Calibri"/>
              <a:ea typeface="+mn-ea"/>
              <a:cs typeface="Arial" panose="020B0604020202020204" pitchFamily="34" charset="0"/>
            </a:rPr>
            <a:t>حترام مواعيد العمل </a:t>
          </a:r>
          <a:r>
            <a:rPr lang="ar-JO" sz="1800" b="1" kern="1200" dirty="0">
              <a:solidFill>
                <a:prstClr val="white"/>
              </a:solidFill>
              <a:latin typeface="Calibri"/>
              <a:ea typeface="+mn-ea"/>
              <a:cs typeface="Arial" panose="020B0604020202020204" pitchFamily="34" charset="0"/>
            </a:rPr>
            <a:t>/ </a:t>
          </a:r>
          <a:r>
            <a:rPr lang="ar-YE" sz="1800" b="1" kern="1200" dirty="0">
              <a:solidFill>
                <a:prstClr val="white"/>
              </a:solidFill>
              <a:latin typeface="Calibri"/>
              <a:ea typeface="+mn-ea"/>
              <a:cs typeface="Arial" panose="020B0604020202020204" pitchFamily="34" charset="0"/>
            </a:rPr>
            <a:t>وضعف </a:t>
          </a:r>
          <a:r>
            <a:rPr lang="ar-JO" sz="1800" b="1" kern="1200" dirty="0">
              <a:solidFill>
                <a:prstClr val="white"/>
              </a:solidFill>
              <a:latin typeface="Calibri"/>
              <a:ea typeface="+mn-ea"/>
              <a:cs typeface="Arial" panose="020B0604020202020204" pitchFamily="34" charset="0"/>
            </a:rPr>
            <a:t>علاقات</a:t>
          </a:r>
          <a:r>
            <a:rPr lang="ar-YE" sz="1800" b="1" kern="1200" dirty="0">
              <a:solidFill>
                <a:prstClr val="white"/>
              </a:solidFill>
              <a:latin typeface="Calibri"/>
              <a:ea typeface="+mn-ea"/>
              <a:cs typeface="Arial" panose="020B0604020202020204" pitchFamily="34" charset="0"/>
            </a:rPr>
            <a:t> ا</a:t>
          </a:r>
          <a:r>
            <a:rPr lang="ar-JO" sz="1800" b="1" kern="1200" dirty="0">
              <a:solidFill>
                <a:prstClr val="white"/>
              </a:solidFill>
              <a:latin typeface="Calibri"/>
              <a:ea typeface="+mn-ea"/>
              <a:cs typeface="Arial" panose="020B0604020202020204" pitchFamily="34" charset="0"/>
            </a:rPr>
            <a:t>لا</a:t>
          </a:r>
          <a:r>
            <a:rPr lang="ar-YE" sz="1800" b="1" kern="1200" dirty="0">
              <a:solidFill>
                <a:prstClr val="white"/>
              </a:solidFill>
              <a:latin typeface="Calibri"/>
              <a:ea typeface="+mn-ea"/>
              <a:cs typeface="Arial" panose="020B0604020202020204" pitchFamily="34" charset="0"/>
            </a:rPr>
            <a:t>حترام بين</a:t>
          </a:r>
          <a:r>
            <a:rPr lang="ar-JO" sz="1800" b="1" kern="1200" dirty="0">
              <a:solidFill>
                <a:prstClr val="white"/>
              </a:solidFill>
              <a:latin typeface="Calibri"/>
              <a:ea typeface="+mn-ea"/>
              <a:cs typeface="Arial" panose="020B0604020202020204" pitchFamily="34" charset="0"/>
            </a:rPr>
            <a:t> الرؤساء والمرؤوسين</a:t>
          </a:r>
          <a:endParaRPr lang="en-US" sz="1800" b="1" kern="1200" dirty="0">
            <a:solidFill>
              <a:prstClr val="white"/>
            </a:solidFill>
            <a:latin typeface="Calibri"/>
            <a:ea typeface="+mn-ea"/>
            <a:cs typeface="Arial" panose="020B0604020202020204" pitchFamily="34" charset="0"/>
          </a:endParaRPr>
        </a:p>
      </dsp:txBody>
      <dsp:txXfrm>
        <a:off x="486507" y="1103735"/>
        <a:ext cx="7248106" cy="608853"/>
      </dsp:txXfrm>
    </dsp:sp>
    <dsp:sp modelId="{F58B08D2-1D2E-4011-9917-B0B3B4FF21D4}">
      <dsp:nvSpPr>
        <dsp:cNvPr id="0" name=""/>
        <dsp:cNvSpPr/>
      </dsp:nvSpPr>
      <dsp:spPr>
        <a:xfrm>
          <a:off x="0" y="2546906"/>
          <a:ext cx="8128000" cy="529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7C9CBAC-892C-462F-B751-C89CEC818802}">
      <dsp:nvSpPr>
        <dsp:cNvPr id="0" name=""/>
        <dsp:cNvSpPr/>
      </dsp:nvSpPr>
      <dsp:spPr>
        <a:xfrm>
          <a:off x="343212" y="2152804"/>
          <a:ext cx="5973397" cy="71019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889000">
            <a:lnSpc>
              <a:spcPct val="90000"/>
            </a:lnSpc>
            <a:spcBef>
              <a:spcPct val="0"/>
            </a:spcBef>
            <a:spcAft>
              <a:spcPct val="35000"/>
            </a:spcAft>
            <a:buNone/>
          </a:pPr>
          <a:r>
            <a:rPr lang="ar-JO" sz="2000" b="1" kern="1200" dirty="0"/>
            <a:t>ت</a:t>
          </a:r>
          <a:r>
            <a:rPr lang="ar-YE" sz="2000" b="1" kern="1200" dirty="0"/>
            <a:t>هاون </a:t>
          </a:r>
          <a:r>
            <a:rPr lang="ar-JO" sz="2000" b="1" kern="1200" dirty="0"/>
            <a:t>أ</a:t>
          </a:r>
          <a:r>
            <a:rPr lang="ar-YE" sz="2000" b="1" kern="1200" dirty="0"/>
            <a:t>و ضعف القيادة</a:t>
          </a:r>
          <a:r>
            <a:rPr lang="ar-JO" sz="2000" b="1" kern="1200" dirty="0"/>
            <a:t>الإدارية </a:t>
          </a:r>
          <a:r>
            <a:rPr lang="ar-YE" sz="2000" b="1" kern="1200" dirty="0"/>
            <a:t>للمنظمة وابتعادها عن المروؤسين</a:t>
          </a:r>
          <a:endParaRPr lang="en-US" sz="2000" b="1" kern="1200" dirty="0"/>
        </a:p>
      </dsp:txBody>
      <dsp:txXfrm>
        <a:off x="377881" y="2187473"/>
        <a:ext cx="5904059" cy="640860"/>
      </dsp:txXfrm>
    </dsp:sp>
    <dsp:sp modelId="{9B445C0E-27E4-4EA5-8950-5EE3081AE3F3}">
      <dsp:nvSpPr>
        <dsp:cNvPr id="0" name=""/>
        <dsp:cNvSpPr/>
      </dsp:nvSpPr>
      <dsp:spPr>
        <a:xfrm>
          <a:off x="0" y="3566392"/>
          <a:ext cx="8128000" cy="529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D80F9FC-246D-4197-A199-7E1603B3F819}">
      <dsp:nvSpPr>
        <dsp:cNvPr id="0" name=""/>
        <dsp:cNvSpPr/>
      </dsp:nvSpPr>
      <dsp:spPr>
        <a:xfrm>
          <a:off x="406400" y="3189506"/>
          <a:ext cx="3338771" cy="6868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933450">
            <a:lnSpc>
              <a:spcPct val="90000"/>
            </a:lnSpc>
            <a:spcBef>
              <a:spcPct val="0"/>
            </a:spcBef>
            <a:spcAft>
              <a:spcPct val="35000"/>
            </a:spcAft>
            <a:buNone/>
          </a:pPr>
          <a:r>
            <a:rPr lang="ar-JO" sz="2100" b="1" kern="1200" dirty="0"/>
            <a:t>انخفاض الروح المعنوية</a:t>
          </a:r>
          <a:endParaRPr lang="en-US" sz="2100" b="1" kern="1200" dirty="0"/>
        </a:p>
      </dsp:txBody>
      <dsp:txXfrm>
        <a:off x="439929" y="3223035"/>
        <a:ext cx="3271713" cy="619788"/>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3/28/2024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573123-3C32-5C77-4B4D-76A8B77F3B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FDBBB3-D55D-FF83-1029-0ABB3EAE80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F47793-B78A-B13C-6C88-24246CE0D6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CD7C1D-6F21-EDCE-B91E-238879C64266}"/>
              </a:ext>
            </a:extLst>
          </p:cNvPr>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18698416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9555F8-7517-C22D-771A-30530EA2E8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596C63-5010-78C3-E985-29A9D7118A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38EED4-7458-6A83-9722-5A5AC34DB5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A558C7B-1DAA-8650-5A35-42EAD78AB3B1}"/>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0068650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573123-3C32-5C77-4B4D-76A8B77F3B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FDBBB3-D55D-FF83-1029-0ABB3EAE80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F47793-B78A-B13C-6C88-24246CE0D6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CD7C1D-6F21-EDCE-B91E-238879C64266}"/>
              </a:ext>
            </a:extLst>
          </p:cNvPr>
          <p:cNvSpPr>
            <a:spLocks noGrp="1"/>
          </p:cNvSpPr>
          <p:nvPr>
            <p:ph type="sldNum" sz="quarter" idx="5"/>
          </p:nvPr>
        </p:nvSpPr>
        <p:spPr/>
        <p:txBody>
          <a:bodyPr/>
          <a:lstStyle/>
          <a:p>
            <a:fld id="{E88088B5-5D3D-41C5-9929-9FAB3A249D9E}" type="slidenum">
              <a:rPr lang="en-US" smtClean="0"/>
              <a:t>7</a:t>
            </a:fld>
            <a:endParaRPr lang="en-US" dirty="0"/>
          </a:p>
        </p:txBody>
      </p:sp>
    </p:spTree>
    <p:extLst>
      <p:ext uri="{BB962C8B-B14F-4D97-AF65-F5344CB8AC3E}">
        <p14:creationId xmlns:p14="http://schemas.microsoft.com/office/powerpoint/2010/main" val="40399959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9555F8-7517-C22D-771A-30530EA2E8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596C63-5010-78C3-E985-29A9D7118A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38EED4-7458-6A83-9722-5A5AC34DB5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A558C7B-1DAA-8650-5A35-42EAD78AB3B1}"/>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6552123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dirty="0"/>
          </a:p>
        </p:txBody>
      </p:sp>
    </p:spTree>
    <p:extLst>
      <p:ext uri="{BB962C8B-B14F-4D97-AF65-F5344CB8AC3E}">
        <p14:creationId xmlns:p14="http://schemas.microsoft.com/office/powerpoint/2010/main" val="40573411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dirty="0"/>
          </a:p>
        </p:txBody>
      </p:sp>
    </p:spTree>
    <p:extLst>
      <p:ext uri="{BB962C8B-B14F-4D97-AF65-F5344CB8AC3E}">
        <p14:creationId xmlns:p14="http://schemas.microsoft.com/office/powerpoint/2010/main" val="24593458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dirty="0"/>
          </a:p>
        </p:txBody>
      </p:sp>
    </p:spTree>
    <p:extLst>
      <p:ext uri="{BB962C8B-B14F-4D97-AF65-F5344CB8AC3E}">
        <p14:creationId xmlns:p14="http://schemas.microsoft.com/office/powerpoint/2010/main" val="27650803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dirty="0"/>
          </a:p>
        </p:txBody>
      </p:sp>
    </p:spTree>
    <p:extLst>
      <p:ext uri="{BB962C8B-B14F-4D97-AF65-F5344CB8AC3E}">
        <p14:creationId xmlns:p14="http://schemas.microsoft.com/office/powerpoint/2010/main" val="1082861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573123-3C32-5C77-4B4D-76A8B77F3B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FDBBB3-D55D-FF83-1029-0ABB3EAE80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F47793-B78A-B13C-6C88-24246CE0D6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CD7C1D-6F21-EDCE-B91E-238879C64266}"/>
              </a:ext>
            </a:extLst>
          </p:cNvPr>
          <p:cNvSpPr>
            <a:spLocks noGrp="1"/>
          </p:cNvSpPr>
          <p:nvPr>
            <p:ph type="sldNum" sz="quarter" idx="5"/>
          </p:nvPr>
        </p:nvSpPr>
        <p:spPr/>
        <p:txBody>
          <a:bodyPr/>
          <a:lstStyle/>
          <a:p>
            <a:fld id="{E88088B5-5D3D-41C5-9929-9FAB3A249D9E}" type="slidenum">
              <a:rPr lang="en-US" smtClean="0"/>
              <a:t>39</a:t>
            </a:fld>
            <a:endParaRPr lang="en-US" dirty="0"/>
          </a:p>
        </p:txBody>
      </p:sp>
    </p:spTree>
    <p:extLst>
      <p:ext uri="{BB962C8B-B14F-4D97-AF65-F5344CB8AC3E}">
        <p14:creationId xmlns:p14="http://schemas.microsoft.com/office/powerpoint/2010/main" val="12760834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3/28/2024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3/28/2024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3/28/2024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3/28/2024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slideLayout" Target="../slideLayouts/slideLayout13.xml"/><Relationship Id="rId7" Type="http://schemas.openxmlformats.org/officeDocument/2006/relationships/image" Target="../media/image6.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5.jpe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notesSlide" Target="../notesSlides/notesSlide2.xml"/><Relationship Id="rId9"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hemeOverride" Target="../theme/themeOverride1.xml"/><Relationship Id="rId5" Type="http://schemas.openxmlformats.org/officeDocument/2006/relationships/image" Target="../media/image19.jpe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4.jpeg"/></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hrdiscussion.com/hr117581.html" TargetMode="Externa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7.svg"/><Relationship Id="rId2" Type="http://schemas.openxmlformats.org/officeDocument/2006/relationships/image" Target="../media/image25.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28.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300344" y="5443547"/>
            <a:ext cx="1148071"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LDR 726</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a16="http://schemas.microsoft.com/office/drawing/2014/main"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62B7B105-14EE-5700-F788-BEF7A5DF221C}"/>
              </a:ext>
            </a:extLst>
          </p:cNvPr>
          <p:cNvSpPr txBox="1"/>
          <p:nvPr/>
        </p:nvSpPr>
        <p:spPr>
          <a:xfrm>
            <a:off x="767040" y="2156173"/>
            <a:ext cx="5405775" cy="2215991"/>
          </a:xfrm>
          <a:prstGeom prst="rect">
            <a:avLst/>
          </a:prstGeom>
          <a:noFill/>
        </p:spPr>
        <p:txBody>
          <a:bodyPr wrap="square">
            <a:spAutoFit/>
          </a:bodyPr>
          <a:lstStyle/>
          <a:p>
            <a:pPr algn="ctr"/>
            <a:r>
              <a:rPr lang="en-US" altLang="en-US" sz="3200" b="1" dirty="0">
                <a:solidFill>
                  <a:srgbClr val="00B0F0"/>
                </a:solidFill>
                <a:latin typeface="Alexandria ExtraBold" pitchFamily="2" charset="-78"/>
                <a:cs typeface="Alexandria ExtraBold" pitchFamily="2" charset="-78"/>
              </a:rPr>
              <a:t>communication and </a:t>
            </a:r>
            <a:endParaRPr lang="ar-JO" altLang="en-US" sz="3200" b="1" dirty="0">
              <a:solidFill>
                <a:srgbClr val="00B0F0"/>
              </a:solidFill>
              <a:latin typeface="Alexandria ExtraBold" pitchFamily="2" charset="-78"/>
              <a:cs typeface="Alexandria ExtraBold" pitchFamily="2" charset="-78"/>
            </a:endParaRPr>
          </a:p>
          <a:p>
            <a:pPr algn="ctr"/>
            <a:r>
              <a:rPr lang="en-US" altLang="en-US" sz="3200" b="1" dirty="0">
                <a:solidFill>
                  <a:srgbClr val="00B0F0"/>
                </a:solidFill>
                <a:latin typeface="Alexandria ExtraBold" pitchFamily="2" charset="-78"/>
                <a:cs typeface="Alexandria ExtraBold" pitchFamily="2" charset="-78"/>
              </a:rPr>
              <a:t>Leadership</a:t>
            </a:r>
            <a:endParaRPr lang="ar-JO" altLang="en-US" sz="3200" b="1" dirty="0">
              <a:solidFill>
                <a:srgbClr val="00B0F0"/>
              </a:solidFill>
              <a:latin typeface="Alexandria ExtraBold" pitchFamily="2" charset="-78"/>
              <a:cs typeface="Alexandria ExtraBold" pitchFamily="2" charset="-78"/>
            </a:endParaRPr>
          </a:p>
          <a:p>
            <a:pPr algn="ctr"/>
            <a:r>
              <a:rPr lang="ar-JO" altLang="en-US" sz="3200" b="1" dirty="0">
                <a:solidFill>
                  <a:srgbClr val="00B0F0"/>
                </a:solidFill>
                <a:latin typeface="Alexandria Medium" pitchFamily="2" charset="-78"/>
                <a:cs typeface="Alexandria Medium" pitchFamily="2" charset="-78"/>
              </a:rPr>
              <a:t>الاتصال والقيادة</a:t>
            </a:r>
            <a:endParaRPr lang="en-US" altLang="en-US" sz="3200" b="1" dirty="0">
              <a:solidFill>
                <a:srgbClr val="00B0F0"/>
              </a:solidFill>
              <a:latin typeface="Alexandria Medium" pitchFamily="2" charset="-78"/>
              <a:cs typeface="Alexandria Medium" pitchFamily="2" charset="-78"/>
            </a:endParaRPr>
          </a:p>
          <a:p>
            <a:pPr algn="ctr"/>
            <a:endParaRPr lang="ar-JO" altLang="en-US" b="1" dirty="0">
              <a:solidFill>
                <a:srgbClr val="00B0F0"/>
              </a:solidFill>
              <a:latin typeface="Times New Roman" panose="02020603050405020304" pitchFamily="18" charset="0"/>
              <a:cs typeface="Times New Roman" panose="02020603050405020304" pitchFamily="18" charset="0"/>
            </a:endParaRPr>
          </a:p>
          <a:p>
            <a:pPr algn="ctr"/>
            <a:r>
              <a:rPr lang="en-US" sz="2400" dirty="0">
                <a:latin typeface="Alexandria ExtraBold" pitchFamily="2" charset="-78"/>
                <a:cs typeface="Alexandria ExtraBold" pitchFamily="2" charset="-78"/>
              </a:rPr>
              <a:t>Prepared by Dr. Eman almasri</a:t>
            </a:r>
          </a:p>
        </p:txBody>
      </p:sp>
      <p:sp>
        <p:nvSpPr>
          <p:cNvPr id="8" name="Rectangle: Rounded Corners 7">
            <a:extLst>
              <a:ext uri="{FF2B5EF4-FFF2-40B4-BE49-F238E27FC236}">
                <a16:creationId xmlns:a16="http://schemas.microsoft.com/office/drawing/2014/main" id="{33AEECB3-E0F7-4421-F795-40810415BE20}"/>
              </a:ext>
            </a:extLst>
          </p:cNvPr>
          <p:cNvSpPr/>
          <p:nvPr/>
        </p:nvSpPr>
        <p:spPr>
          <a:xfrm>
            <a:off x="-723615"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bg1"/>
                </a:solidFill>
                <a:latin typeface="Times New Roman" panose="02020603050405020304" pitchFamily="18" charset="0"/>
                <a:cs typeface="Times New Roman" panose="02020603050405020304" pitchFamily="18" charset="0"/>
              </a:rPr>
              <a:t>المحاضرة التاسعة</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2706"/>
    </mc:Choice>
    <mc:Fallback xmlns="">
      <p:transition spd="slow" advTm="6270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0"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6"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2771335" y="4679421"/>
            <a:ext cx="6325367"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tx1"/>
                </a:solidFill>
                <a:latin typeface="Alexandria ExtraBold" pitchFamily="2" charset="-78"/>
                <a:cs typeface="Alexandria ExtraBold" pitchFamily="2" charset="-78"/>
              </a:rPr>
              <a:t>المحاضرة التاسعة:</a:t>
            </a:r>
          </a:p>
          <a:p>
            <a:pPr algn="ctr"/>
            <a:r>
              <a:rPr lang="ar-JO" sz="2800" b="1" dirty="0">
                <a:solidFill>
                  <a:schemeClr val="tx1"/>
                </a:solidFill>
                <a:latin typeface="Alexandria ExtraBold" pitchFamily="2" charset="-78"/>
                <a:cs typeface="Alexandria ExtraBold" pitchFamily="2" charset="-78"/>
              </a:rPr>
              <a:t> </a:t>
            </a:r>
            <a:r>
              <a:rPr lang="ar-JO" sz="2800" dirty="0">
                <a:solidFill>
                  <a:schemeClr val="tx1"/>
                </a:solidFill>
                <a:effectLst/>
                <a:latin typeface="Alexandria Light" pitchFamily="2" charset="-78"/>
                <a:ea typeface="Simplified Arabic" panose="02020603050405020304" pitchFamily="18" charset="-78"/>
                <a:cs typeface="Alexandria Light" pitchFamily="2" charset="-78"/>
              </a:rPr>
              <a:t>الولاء التنظيمي</a:t>
            </a:r>
            <a:endParaRPr lang="en-US" sz="1600" dirty="0">
              <a:solidFill>
                <a:schemeClr val="tx1"/>
              </a:solidFill>
              <a:effectLst/>
              <a:latin typeface="Alexandria Light" pitchFamily="2" charset="-78"/>
              <a:ea typeface="Arial" panose="020B0604020202020204" pitchFamily="34" charset="0"/>
              <a:cs typeface="Alexandria Light" pitchFamily="2" charset="-78"/>
            </a:endParaRPr>
          </a:p>
          <a:p>
            <a:pPr algn="ctr"/>
            <a:endParaRPr lang="en-US" sz="2800" b="1" dirty="0">
              <a:solidFill>
                <a:schemeClr val="tx1"/>
              </a:solidFill>
              <a:latin typeface="Alexandria ExtraBold" pitchFamily="2" charset="-78"/>
              <a:cs typeface="Alexandria ExtraBold"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 Eman </a:t>
            </a:r>
            <a:r>
              <a:rPr lang="en-US" sz="2800" b="1" dirty="0" err="1">
                <a:solidFill>
                  <a:srgbClr val="00B0F0"/>
                </a:solidFill>
                <a:latin typeface="Alexandria SemiBold" pitchFamily="2" charset="-78"/>
                <a:cs typeface="Alexandria SemiBold" pitchFamily="2" charset="-78"/>
              </a:rPr>
              <a:t>ALmasri</a:t>
            </a:r>
            <a:endParaRPr lang="en-US" sz="2800" b="1" dirty="0">
              <a:solidFill>
                <a:srgbClr val="00B0F0"/>
              </a:solidFill>
              <a:latin typeface="Alexandria SemiBold" pitchFamily="2" charset="-78"/>
              <a:cs typeface="Alexandria SemiBold" pitchFamily="2" charset="-78"/>
            </a:endParaRPr>
          </a:p>
        </p:txBody>
      </p:sp>
      <p:sp>
        <p:nvSpPr>
          <p:cNvPr id="13" name="TextBox 12"/>
          <p:cNvSpPr txBox="1"/>
          <p:nvPr/>
        </p:nvSpPr>
        <p:spPr>
          <a:xfrm>
            <a:off x="459185" y="5772909"/>
            <a:ext cx="4886463" cy="461665"/>
          </a:xfrm>
          <a:prstGeom prst="rect">
            <a:avLst/>
          </a:prstGeom>
          <a:noFill/>
        </p:spPr>
        <p:txBody>
          <a:bodyPr wrap="square" rtlCol="0">
            <a:spAutoFit/>
          </a:bodyPr>
          <a:lstStyle/>
          <a:p>
            <a:r>
              <a:rPr lang="en-US" sz="2400" dirty="0">
                <a:solidFill>
                  <a:srgbClr val="00B0F0"/>
                </a:solidFill>
                <a:latin typeface="Alexandria SemiBold" pitchFamily="2" charset="-78"/>
                <a:cs typeface="Alexandria SemiBold" pitchFamily="2" charset="-78"/>
              </a:rPr>
              <a:t>Prepared by</a:t>
            </a:r>
          </a:p>
        </p:txBody>
      </p:sp>
      <p:pic>
        <p:nvPicPr>
          <p:cNvPr id="22" name="Graphic 21"/>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5B962E94-61A0-15B1-8A77-96564295E7AC}"/>
              </a:ext>
            </a:extLst>
          </p:cNvPr>
          <p:cNvSpPr txBox="1"/>
          <p:nvPr/>
        </p:nvSpPr>
        <p:spPr>
          <a:xfrm>
            <a:off x="8107692" y="2548124"/>
            <a:ext cx="4144297" cy="1569660"/>
          </a:xfrm>
          <a:prstGeom prst="rect">
            <a:avLst/>
          </a:prstGeom>
          <a:noFill/>
        </p:spPr>
        <p:txBody>
          <a:bodyPr wrap="square" rtlCol="0">
            <a:spAutoFit/>
          </a:bodyPr>
          <a:lstStyle/>
          <a:p>
            <a:pPr algn="ctr"/>
            <a:r>
              <a:rPr lang="en-US" altLang="en-US" sz="3200" b="1" dirty="0">
                <a:latin typeface="Alexandria Black" pitchFamily="2" charset="-78"/>
                <a:cs typeface="Alexandria Black" pitchFamily="2" charset="-78"/>
              </a:rPr>
              <a:t>communication and leadership</a:t>
            </a:r>
            <a:endParaRPr lang="ar-JO" altLang="en-US" sz="3200" b="1" dirty="0">
              <a:latin typeface="Alexandria Black" pitchFamily="2" charset="-78"/>
              <a:cs typeface="Alexandria Black" pitchFamily="2" charset="-78"/>
            </a:endParaRPr>
          </a:p>
          <a:p>
            <a:pPr algn="ctr"/>
            <a:r>
              <a:rPr lang="ar-JO" altLang="en-US" sz="3200" b="1" dirty="0">
                <a:solidFill>
                  <a:srgbClr val="00B0F0"/>
                </a:solidFill>
                <a:latin typeface="Alexandria Medium" pitchFamily="2" charset="-78"/>
                <a:cs typeface="Alexandria Medium" pitchFamily="2" charset="-78"/>
              </a:rPr>
              <a:t>الاتصال والقيادة</a:t>
            </a:r>
          </a:p>
        </p:txBody>
      </p:sp>
      <p:sp>
        <p:nvSpPr>
          <p:cNvPr id="8" name="TextBox 7">
            <a:extLst>
              <a:ext uri="{FF2B5EF4-FFF2-40B4-BE49-F238E27FC236}">
                <a16:creationId xmlns:a16="http://schemas.microsoft.com/office/drawing/2014/main" id="{D7EC08C9-3499-B9E4-EAAE-C6C4D6CCE6D9}"/>
              </a:ext>
            </a:extLst>
          </p:cNvPr>
          <p:cNvSpPr txBox="1"/>
          <p:nvPr/>
        </p:nvSpPr>
        <p:spPr>
          <a:xfrm>
            <a:off x="104388" y="5238983"/>
            <a:ext cx="1255472" cy="400110"/>
          </a:xfrm>
          <a:prstGeom prst="rect">
            <a:avLst/>
          </a:prstGeom>
          <a:noFill/>
        </p:spPr>
        <p:txBody>
          <a:bodyPr wrap="none" rtlCol="0">
            <a:spAutoFit/>
          </a:bodyPr>
          <a:lstStyle/>
          <a:p>
            <a:r>
              <a:rPr lang="en-US" sz="2000" dirty="0">
                <a:latin typeface="Alexandria Black" pitchFamily="2" charset="-78"/>
                <a:cs typeface="Alexandria Black" pitchFamily="2" charset="-78"/>
              </a:rPr>
              <a:t>LDR 726</a:t>
            </a:r>
          </a:p>
        </p:txBody>
      </p:sp>
      <p:sp>
        <p:nvSpPr>
          <p:cNvPr id="9" name="Rectangle 8">
            <a:extLst>
              <a:ext uri="{FF2B5EF4-FFF2-40B4-BE49-F238E27FC236}">
                <a16:creationId xmlns:a16="http://schemas.microsoft.com/office/drawing/2014/main"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a:t>
            </a:r>
            <a:r>
              <a:rPr lang="ar-JO" sz="32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pic>
        <p:nvPicPr>
          <p:cNvPr id="11" name="Audio 10">
            <a:hlinkClick r:id="" action="ppaction://media"/>
            <a:extLst>
              <a:ext uri="{FF2B5EF4-FFF2-40B4-BE49-F238E27FC236}">
                <a16:creationId xmlns:a16="http://schemas.microsoft.com/office/drawing/2014/main" id="{0ECF13C4-EA2D-8D4C-04E5-1535A14896BE}"/>
              </a:ext>
            </a:extLst>
          </p:cNvPr>
          <p:cNvPicPr>
            <a:picLocks noChangeAspect="1"/>
          </p:cNvPicPr>
          <p:nvPr>
            <a:audioFile r:link="rId2"/>
            <p:extLst>
              <p:ext uri="{DAA4B4D4-6D71-4841-9C94-3DE7FCFB9230}">
                <p14:media xmlns:p14="http://schemas.microsoft.com/office/powerpoint/2010/main" r:embed="rId1"/>
              </p:ext>
            </p:extLst>
          </p:nvPr>
        </p:nvPicPr>
        <p:blipFill>
          <a:blip r:embed="rId10"/>
          <a:srcRect l="-200000" t="-90625" r="-200000" b="-90625"/>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2756"/>
    </mc:Choice>
    <mc:Fallback xmlns="">
      <p:transition spd="slow" advTm="527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385390" cy="8521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347588" y="952845"/>
            <a:ext cx="366398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JO" sz="1600" b="1" dirty="0">
                <a:solidFill>
                  <a:schemeClr val="bg1"/>
                </a:solidFill>
                <a:latin typeface="Alexandria Black" pitchFamily="2" charset="-78"/>
                <a:cs typeface="Alexandria Black" pitchFamily="2" charset="-78"/>
              </a:rPr>
              <a:t>مادة الاتصالات والقيادة </a:t>
            </a: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r>
              <a:rPr lang="ar-JO" sz="1600" b="1" dirty="0">
                <a:solidFill>
                  <a:schemeClr val="bg1"/>
                </a:solidFill>
                <a:latin typeface="Alexandria Black" pitchFamily="2" charset="-78"/>
                <a:cs typeface="Alexandria Black" pitchFamily="2" charset="-78"/>
              </a:rPr>
              <a:t>هي إحدى مقررات برنامج</a:t>
            </a: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endParaRPr lang="ar-JO" sz="1600" b="1" dirty="0">
              <a:solidFill>
                <a:schemeClr val="bg1"/>
              </a:solidFill>
              <a:latin typeface="Alexandria Black" pitchFamily="2" charset="-78"/>
              <a:cs typeface="Alexandria Black" pitchFamily="2" charset="-78"/>
            </a:endParaRPr>
          </a:p>
          <a:p>
            <a:pPr algn="r" rtl="1"/>
            <a:r>
              <a:rPr lang="ar-JO" sz="1600" b="1" dirty="0">
                <a:solidFill>
                  <a:schemeClr val="bg1"/>
                </a:solidFill>
                <a:latin typeface="Alexandria Black" pitchFamily="2" charset="-78"/>
                <a:cs typeface="Alexandria Black" pitchFamily="2" charset="-78"/>
              </a:rPr>
              <a:t>ماجستير القيادة التربوية</a:t>
            </a:r>
            <a:endParaRPr lang="en-US" sz="1600" b="1" dirty="0">
              <a:solidFill>
                <a:schemeClr val="bg1"/>
              </a:solidFill>
              <a:latin typeface="Alexandria Black" pitchFamily="2" charset="-78"/>
              <a:cs typeface="Alexandria Black" pitchFamily="2" charset="-78"/>
            </a:endParaRPr>
          </a:p>
        </p:txBody>
      </p:sp>
      <p:sp>
        <p:nvSpPr>
          <p:cNvPr id="25" name="Rectangle: Rounded Corners 24"/>
          <p:cNvSpPr/>
          <p:nvPr/>
        </p:nvSpPr>
        <p:spPr>
          <a:xfrm>
            <a:off x="911764" y="1223161"/>
            <a:ext cx="7671798" cy="5409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eriod"/>
            </a:pPr>
            <a:endParaRPr lang="en-US" sz="1600" dirty="0">
              <a:solidFill>
                <a:srgbClr val="000000"/>
              </a:solidFill>
              <a:latin typeface="Alexandria Light" pitchFamily="2" charset="-78"/>
              <a:cs typeface="Alexandria Light" pitchFamily="2" charset="-78"/>
            </a:endParaRPr>
          </a:p>
        </p:txBody>
      </p:sp>
      <p:sp>
        <p:nvSpPr>
          <p:cNvPr id="24" name="TextBox 23"/>
          <p:cNvSpPr txBox="1"/>
          <p:nvPr/>
        </p:nvSpPr>
        <p:spPr>
          <a:xfrm>
            <a:off x="1645277" y="745324"/>
            <a:ext cx="8417320" cy="400110"/>
          </a:xfrm>
          <a:prstGeom prst="rect">
            <a:avLst/>
          </a:prstGeom>
          <a:noFill/>
        </p:spPr>
        <p:txBody>
          <a:bodyPr wrap="square" rtlCol="0">
            <a:spAutoFit/>
          </a:bodyPr>
          <a:lstStyle/>
          <a:p>
            <a:pPr algn="ctr"/>
            <a:r>
              <a:rPr lang="ar-JO" sz="2000" b="1" dirty="0">
                <a:solidFill>
                  <a:srgbClr val="00B0F0"/>
                </a:solidFill>
                <a:effectLst/>
                <a:latin typeface="Alexandria Black" pitchFamily="2" charset="-78"/>
                <a:ea typeface="Simplified Arabic" panose="02020603050405020304" pitchFamily="18" charset="-78"/>
                <a:cs typeface="Alexandria Black" pitchFamily="2" charset="-78"/>
              </a:rPr>
              <a:t>برنامج ماجستير القيادة التربوية</a:t>
            </a:r>
            <a:endParaRPr lang="en-US" sz="2000" b="1"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950C7FF0-9F1A-6DCA-6CE0-4D3DF9939F85}"/>
              </a:ext>
            </a:extLst>
          </p:cNvPr>
          <p:cNvPicPr>
            <a:picLocks noChangeAspect="1"/>
          </p:cNvPicPr>
          <p:nvPr/>
        </p:nvPicPr>
        <p:blipFill>
          <a:blip r:embed="rId3"/>
          <a:stretch>
            <a:fillRect/>
          </a:stretch>
        </p:blipFill>
        <p:spPr>
          <a:xfrm>
            <a:off x="2182762" y="1346088"/>
            <a:ext cx="5719736" cy="5187447"/>
          </a:xfrm>
          <a:prstGeom prst="rect">
            <a:avLst/>
          </a:prstGeom>
        </p:spPr>
      </p:pic>
    </p:spTree>
    <p:extLst>
      <p:ext uri="{BB962C8B-B14F-4D97-AF65-F5344CB8AC3E}">
        <p14:creationId xmlns:p14="http://schemas.microsoft.com/office/powerpoint/2010/main" val="702647388"/>
      </p:ext>
    </p:extLst>
  </p:cSld>
  <p:clrMapOvr>
    <a:masterClrMapping/>
  </p:clrMapOvr>
  <mc:AlternateContent xmlns:mc="http://schemas.openxmlformats.org/markup-compatibility/2006" xmlns:p14="http://schemas.microsoft.com/office/powerpoint/2010/main">
    <mc:Choice Requires="p14">
      <p:transition spd="slow" p14:dur="2000" advTm="99226"/>
    </mc:Choice>
    <mc:Fallback xmlns="">
      <p:transition spd="slow" advTm="99226"/>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2BB568-322A-453F-F7E9-ED9A34176E0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FB25203-DD61-C751-435B-1EE5DE32CE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3D84AD8-FC41-31C0-62CD-B14148D38DCD}"/>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094C3220-9EB8-6904-EF30-03C04D3D2E50}"/>
              </a:ext>
            </a:extLst>
          </p:cNvPr>
          <p:cNvSpPr txBox="1"/>
          <p:nvPr/>
        </p:nvSpPr>
        <p:spPr>
          <a:xfrm>
            <a:off x="2318375" y="1178369"/>
            <a:ext cx="7781621" cy="4985339"/>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Alexandria Black" pitchFamily="2" charset="-78"/>
                <a:cs typeface="Alexandria Black" pitchFamily="2" charset="-78"/>
              </a:rPr>
              <a:t>نتاجات المحاضرة السابقة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مكونات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أهمية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خصائص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أنواع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أدوار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أبعاد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محددات  الثقافة التنظيمية</a:t>
            </a:r>
          </a:p>
        </p:txBody>
      </p:sp>
      <p:sp>
        <p:nvSpPr>
          <p:cNvPr id="3" name="TextBox 2">
            <a:extLst>
              <a:ext uri="{FF2B5EF4-FFF2-40B4-BE49-F238E27FC236}">
                <a16:creationId xmlns:a16="http://schemas.microsoft.com/office/drawing/2014/main" id="{E7C6A379-16E5-3A10-A149-09CF93B5E9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AB3BE46-4078-A848-97B4-38D5C2690D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9" name="Picture 8">
            <a:extLst>
              <a:ext uri="{FF2B5EF4-FFF2-40B4-BE49-F238E27FC236}">
                <a16:creationId xmlns:a16="http://schemas.microsoft.com/office/drawing/2014/main" id="{FAE80DF0-3900-ADCE-A60F-3555B29A41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18375" y="2080363"/>
            <a:ext cx="2876550" cy="3599268"/>
          </a:xfrm>
          <a:prstGeom prst="rect">
            <a:avLst/>
          </a:prstGeom>
        </p:spPr>
      </p:pic>
    </p:spTree>
    <p:extLst>
      <p:ext uri="{BB962C8B-B14F-4D97-AF65-F5344CB8AC3E}">
        <p14:creationId xmlns:p14="http://schemas.microsoft.com/office/powerpoint/2010/main" val="3656254189"/>
      </p:ext>
    </p:extLst>
  </p:cSld>
  <p:clrMapOvr>
    <a:masterClrMapping/>
  </p:clrMapOvr>
  <mc:AlternateContent xmlns:mc="http://schemas.openxmlformats.org/markup-compatibility/2006" xmlns:p14="http://schemas.microsoft.com/office/powerpoint/2010/main">
    <mc:Choice Requires="p14">
      <p:transition spd="slow" p14:dur="2000" advTm="72743"/>
    </mc:Choice>
    <mc:Fallback xmlns="">
      <p:transition spd="slow" advTm="7274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71978"/>
            <a:ext cx="97064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153705" y="764200"/>
            <a:ext cx="5624476" cy="400110"/>
          </a:xfrm>
          <a:prstGeom prst="rect">
            <a:avLst/>
          </a:prstGeom>
          <a:noFill/>
        </p:spPr>
        <p:txBody>
          <a:bodyPr wrap="square" rtlCol="0">
            <a:spAutoFit/>
          </a:bodyPr>
          <a:lstStyle/>
          <a:p>
            <a:r>
              <a:rPr lang="ar-JO" sz="2000" dirty="0">
                <a:solidFill>
                  <a:srgbClr val="00B0F0"/>
                </a:solidFill>
                <a:latin typeface="Alexandria Black" pitchFamily="2" charset="-78"/>
                <a:cs typeface="Alexandria Black" pitchFamily="2" charset="-78"/>
              </a:rPr>
              <a:t>محتوى المادة الدراسية والجدول الزمني</a:t>
            </a:r>
            <a:endParaRPr lang="en-US" sz="2000" dirty="0">
              <a:solidFill>
                <a:srgbClr val="00B0F0"/>
              </a:solidFill>
              <a:latin typeface="Alexandria Black" pitchFamily="2" charset="-78"/>
              <a:cs typeface="Alexandria Black"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id="{3F4FE775-3F97-DE5A-EB30-8652EDB5B522}"/>
              </a:ext>
            </a:extLst>
          </p:cNvPr>
          <p:cNvGraphicFramePr>
            <a:graphicFrameLocks noGrp="1"/>
          </p:cNvGraphicFramePr>
          <p:nvPr>
            <p:extLst>
              <p:ext uri="{D42A27DB-BD31-4B8C-83A1-F6EECF244321}">
                <p14:modId xmlns:p14="http://schemas.microsoft.com/office/powerpoint/2010/main" val="1177452018"/>
              </p:ext>
            </p:extLst>
          </p:nvPr>
        </p:nvGraphicFramePr>
        <p:xfrm>
          <a:off x="2485572" y="1356534"/>
          <a:ext cx="7985783" cy="4977668"/>
        </p:xfrm>
        <a:graphic>
          <a:graphicData uri="http://schemas.openxmlformats.org/drawingml/2006/table">
            <a:tbl>
              <a:tblPr rtl="1" firstRow="1" firstCol="1" bandRow="1">
                <a:tableStyleId>{5C22544A-7EE6-4342-B048-85BDC9FD1C3A}</a:tableStyleId>
              </a:tblPr>
              <a:tblGrid>
                <a:gridCol w="950804">
                  <a:extLst>
                    <a:ext uri="{9D8B030D-6E8A-4147-A177-3AD203B41FA5}">
                      <a16:colId xmlns:a16="http://schemas.microsoft.com/office/drawing/2014/main" val="1807025547"/>
                    </a:ext>
                  </a:extLst>
                </a:gridCol>
                <a:gridCol w="4896464">
                  <a:extLst>
                    <a:ext uri="{9D8B030D-6E8A-4147-A177-3AD203B41FA5}">
                      <a16:colId xmlns:a16="http://schemas.microsoft.com/office/drawing/2014/main" val="1615406851"/>
                    </a:ext>
                  </a:extLst>
                </a:gridCol>
                <a:gridCol w="988142">
                  <a:extLst>
                    <a:ext uri="{9D8B030D-6E8A-4147-A177-3AD203B41FA5}">
                      <a16:colId xmlns:a16="http://schemas.microsoft.com/office/drawing/2014/main" val="3921856315"/>
                    </a:ext>
                  </a:extLst>
                </a:gridCol>
                <a:gridCol w="1150373">
                  <a:extLst>
                    <a:ext uri="{9D8B030D-6E8A-4147-A177-3AD203B41FA5}">
                      <a16:colId xmlns:a16="http://schemas.microsoft.com/office/drawing/2014/main" val="123633427"/>
                    </a:ext>
                  </a:extLst>
                </a:gridCol>
              </a:tblGrid>
              <a:tr h="413272">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المحاضرة</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الموضوع</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a:effectLst/>
                          <a:latin typeface="Alexandria Light" pitchFamily="2" charset="-78"/>
                          <a:cs typeface="Alexandria Light" pitchFamily="2" charset="-78"/>
                        </a:rPr>
                        <a:t>التاريخ</a:t>
                      </a:r>
                      <a:endParaRPr lang="en-US" sz="1000">
                        <a:effectLst/>
                        <a:latin typeface="Alexandria Light" pitchFamily="2" charset="-78"/>
                        <a:ea typeface="Times New Roman" panose="02020603050405020304" pitchFamily="18"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dirty="0">
                          <a:effectLst/>
                          <a:latin typeface="Alexandria Light" pitchFamily="2" charset="-78"/>
                          <a:cs typeface="Alexandria Light" pitchFamily="2" charset="-78"/>
                        </a:rPr>
                        <a:t>ملاحظات</a:t>
                      </a:r>
                      <a:endParaRPr lang="en-US" sz="1000" dirty="0">
                        <a:effectLst/>
                        <a:latin typeface="Alexandria Light" pitchFamily="2" charset="-78"/>
                        <a:ea typeface="Times New Roman" panose="02020603050405020304" pitchFamily="18" charset="0"/>
                        <a:cs typeface="Alexandria Light" pitchFamily="2" charset="-78"/>
                      </a:endParaRPr>
                    </a:p>
                  </a:txBody>
                  <a:tcPr marL="68580" marR="68580" marT="0" marB="0"/>
                </a:tc>
                <a:extLst>
                  <a:ext uri="{0D108BD9-81ED-4DB2-BD59-A6C34878D82A}">
                    <a16:rowId xmlns:a16="http://schemas.microsoft.com/office/drawing/2014/main" val="2866409209"/>
                  </a:ext>
                </a:extLst>
              </a:tr>
              <a:tr h="406882">
                <a:tc>
                  <a:txBody>
                    <a:bodyPr/>
                    <a:lstStyle/>
                    <a:p>
                      <a:pPr marL="0" marR="0" lvl="0" indent="0" algn="ctr" rtl="1">
                        <a:lnSpc>
                          <a:spcPct val="150000"/>
                        </a:lnSpc>
                        <a:spcBef>
                          <a:spcPts val="0"/>
                        </a:spcBef>
                        <a:spcAft>
                          <a:spcPts val="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1</a:t>
                      </a:r>
                      <a:r>
                        <a:rPr lang="en-GB" sz="1400" dirty="0">
                          <a:solidFill>
                            <a:schemeClr val="bg1"/>
                          </a:solidFill>
                          <a:effectLst/>
                          <a:latin typeface="Simplified Arabic" panose="02020603050405020304" pitchFamily="18" charset="-78"/>
                          <a:ea typeface="Simplified Arabic" panose="02020603050405020304" pitchFamily="18" charset="-78"/>
                        </a:rPr>
                        <a:t> </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الاتصال والقيادة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r>
                        <a:rPr lang="ar-JO" sz="1800" b="1" dirty="0">
                          <a:effectLst/>
                        </a:rPr>
                        <a:t>/</a:t>
                      </a:r>
                      <a:endParaRPr lang="en-US" sz="10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32341521"/>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2</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a:solidFill>
                            <a:srgbClr val="000000"/>
                          </a:solidFill>
                          <a:effectLst/>
                          <a:latin typeface="Alexandria Light" pitchFamily="2" charset="-78"/>
                          <a:ea typeface="Simplified Arabic" panose="02020603050405020304" pitchFamily="18" charset="-78"/>
                          <a:cs typeface="Alexandria Light" pitchFamily="2" charset="-78"/>
                        </a:rPr>
                        <a:t>الاتصال التنظيمي</a:t>
                      </a:r>
                      <a:r>
                        <a:rPr lang="ar-SA" sz="1600">
                          <a:effectLst/>
                          <a:latin typeface="Alexandria Light" pitchFamily="2" charset="-78"/>
                          <a:ea typeface="Simplified Arabic" panose="02020603050405020304" pitchFamily="18" charset="-78"/>
                          <a:cs typeface="Alexandria Light" pitchFamily="2" charset="-78"/>
                        </a:rPr>
                        <a:t> </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mn-lt"/>
                          <a:ea typeface="+mn-ea"/>
                          <a:cs typeface="+mn-cs"/>
                        </a:rPr>
                        <a:t>/</a:t>
                      </a:r>
                      <a:r>
                        <a:rPr lang="ar-SA" sz="1800" b="1" kern="1200" dirty="0">
                          <a:solidFill>
                            <a:schemeClr val="dk1"/>
                          </a:solidFill>
                          <a:effectLst/>
                          <a:latin typeface="+mn-lt"/>
                          <a:ea typeface="+mn-ea"/>
                          <a:cs typeface="+mn-cs"/>
                        </a:rPr>
                        <a:t> </a:t>
                      </a:r>
                      <a:endParaRPr lang="en-US" sz="1800" b="1" kern="1200" dirty="0">
                        <a:solidFill>
                          <a:schemeClr val="dk1"/>
                        </a:solidFill>
                        <a:effectLst/>
                        <a:latin typeface="+mn-lt"/>
                        <a:ea typeface="+mn-ea"/>
                        <a:cs typeface="+mn-cs"/>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28637424"/>
                  </a:ext>
                </a:extLst>
              </a:tr>
              <a:tr h="424781">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3</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التنظيم الإداري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JO" sz="2400" b="1" dirty="0">
                          <a:effectLst/>
                        </a:rPr>
                        <a:t>/</a:t>
                      </a:r>
                      <a:r>
                        <a:rPr lang="ar-SA" sz="2400" b="1" dirty="0">
                          <a:effectLst/>
                        </a:rPr>
                        <a:t> </a:t>
                      </a:r>
                      <a:endParaRPr lang="en-US" sz="14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766164847"/>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implified Arabic" panose="02020603050405020304" pitchFamily="18" charset="-78"/>
                          <a:ea typeface="Simplified Arabic" panose="02020603050405020304" pitchFamily="18" charset="-78"/>
                        </a:rPr>
                        <a:t>4</a:t>
                      </a:r>
                      <a:r>
                        <a:rPr lang="en-GB" sz="1400" dirty="0">
                          <a:solidFill>
                            <a:schemeClr val="bg1"/>
                          </a:solidFill>
                          <a:effectLst/>
                          <a:latin typeface="Simplified Arabic" panose="02020603050405020304" pitchFamily="18" charset="-78"/>
                          <a:ea typeface="Simplified Arabic" panose="02020603050405020304" pitchFamily="18" charset="-78"/>
                        </a:rPr>
                        <a:t> </a:t>
                      </a:r>
                      <a:endParaRPr lang="en-US" sz="1000" dirty="0">
                        <a:solidFill>
                          <a:schemeClr val="bg1"/>
                        </a:solidFill>
                        <a:effectLst/>
                        <a:latin typeface="Arial" panose="020B0604020202020204" pitchFamily="34" charset="0"/>
                        <a:ea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التطوير التنظيمي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defTabSz="914400" rtl="1" eaLnBrk="1" latinLnBrk="0" hangingPunct="1">
                        <a:lnSpc>
                          <a:spcPct val="115000"/>
                        </a:lnSpc>
                        <a:spcBef>
                          <a:spcPts val="0"/>
                        </a:spcBef>
                        <a:spcAft>
                          <a:spcPts val="0"/>
                        </a:spcAft>
                      </a:pPr>
                      <a:r>
                        <a:rPr lang="ar-JO" sz="2400" b="1" kern="1200" dirty="0">
                          <a:solidFill>
                            <a:schemeClr val="dk1"/>
                          </a:solidFill>
                          <a:effectLst/>
                          <a:latin typeface="+mn-lt"/>
                          <a:ea typeface="+mn-ea"/>
                          <a:cs typeface="+mn-cs"/>
                        </a:rPr>
                        <a:t>/</a:t>
                      </a:r>
                      <a:r>
                        <a:rPr lang="ar-SA" sz="2400" b="1" kern="1200" dirty="0">
                          <a:solidFill>
                            <a:schemeClr val="dk1"/>
                          </a:solidFill>
                          <a:effectLst/>
                          <a:latin typeface="+mn-lt"/>
                          <a:ea typeface="+mn-ea"/>
                          <a:cs typeface="+mn-cs"/>
                        </a:rPr>
                        <a:t> </a:t>
                      </a:r>
                      <a:endParaRPr lang="en-US" sz="2400" b="1" kern="1200" dirty="0">
                        <a:solidFill>
                          <a:schemeClr val="dk1"/>
                        </a:solidFill>
                        <a:effectLst/>
                        <a:latin typeface="+mn-lt"/>
                        <a:ea typeface="+mn-ea"/>
                        <a:cs typeface="+mn-cs"/>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686205660"/>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5 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الأداء الوظيفي و تقييم الأداء الوظيفي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dirty="0">
                          <a:effectLst/>
                        </a:rPr>
                        <a:t> </a:t>
                      </a:r>
                      <a:r>
                        <a:rPr lang="ar-SA" sz="2000" b="1" dirty="0">
                          <a:effectLst/>
                        </a:rPr>
                        <a:t>/</a:t>
                      </a:r>
                      <a:endParaRPr lang="en-US" sz="10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459696556"/>
                  </a:ext>
                </a:extLst>
              </a:tr>
              <a:tr h="406882">
                <a:tc>
                  <a:txBody>
                    <a:bodyPr/>
                    <a:lstStyle/>
                    <a:p>
                      <a:pPr marL="0" marR="0" lvl="0" indent="0" algn="ctr" rtl="1">
                        <a:lnSpc>
                          <a:spcPct val="115000"/>
                        </a:lnSpc>
                        <a:spcBef>
                          <a:spcPts val="0"/>
                        </a:spcBef>
                        <a:spcAft>
                          <a:spcPts val="800"/>
                        </a:spcAft>
                        <a:buFont typeface="+mj-lt"/>
                        <a:buNone/>
                        <a:tabLst>
                          <a:tab pos="38735" algn="l"/>
                        </a:tabLst>
                      </a:pPr>
                      <a:r>
                        <a:rPr lang="ar-JO" sz="1400" dirty="0">
                          <a:solidFill>
                            <a:schemeClr val="bg1"/>
                          </a:solidFill>
                          <a:effectLst/>
                        </a:rPr>
                        <a:t>6 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effectLst/>
                          <a:latin typeface="Alexandria Light" pitchFamily="2" charset="-78"/>
                          <a:ea typeface="Simplified Arabic" panose="02020603050405020304" pitchFamily="18" charset="-78"/>
                          <a:cs typeface="Alexandria Light" pitchFamily="2" charset="-78"/>
                        </a:rPr>
                        <a:t>الاتصال والإدارة الإلكترونية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JO" sz="1400" dirty="0">
                          <a:effectLst/>
                        </a:rPr>
                        <a:t> </a:t>
                      </a:r>
                      <a:r>
                        <a:rPr kumimoji="0" lang="ar-SA" sz="2000" b="1" i="0" u="none" strike="noStrike" kern="1200" cap="none" spc="0" normalizeH="0" baseline="0" noProof="0" dirty="0">
                          <a:ln>
                            <a:noFill/>
                          </a:ln>
                          <a:solidFill>
                            <a:prstClr val="black"/>
                          </a:solidFill>
                          <a:effectLst/>
                          <a:uLnTx/>
                          <a:uFillTx/>
                          <a:latin typeface="+mn-lt"/>
                          <a:ea typeface="+mn-ea"/>
                          <a:cs typeface="+mn-cs"/>
                        </a:rPr>
                        <a:t>/</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64923832"/>
                  </a:ext>
                </a:extLst>
              </a:tr>
              <a:tr h="538572">
                <a:tc>
                  <a:txBody>
                    <a:bodyPr/>
                    <a:lstStyle/>
                    <a:p>
                      <a:pPr marL="0" marR="0" lvl="0" indent="0" algn="ctr" rtl="1">
                        <a:lnSpc>
                          <a:spcPct val="115000"/>
                        </a:lnSpc>
                        <a:spcBef>
                          <a:spcPts val="0"/>
                        </a:spcBef>
                        <a:spcAft>
                          <a:spcPts val="0"/>
                        </a:spcAft>
                        <a:buFont typeface="+mj-lt"/>
                        <a:buNone/>
                        <a:tabLst>
                          <a:tab pos="38735" algn="l"/>
                        </a:tabLst>
                      </a:pPr>
                      <a:r>
                        <a:rPr lang="ar-JO" sz="1400" dirty="0">
                          <a:solidFill>
                            <a:schemeClr val="bg1"/>
                          </a:solidFill>
                          <a:effectLst/>
                        </a:rPr>
                        <a:t>7 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solidFill>
                            <a:srgbClr val="000000"/>
                          </a:solidFill>
                          <a:effectLst/>
                          <a:latin typeface="Alexandria Light" pitchFamily="2" charset="-78"/>
                          <a:ea typeface="Simplified Arabic" panose="02020603050405020304" pitchFamily="18" charset="-78"/>
                          <a:cs typeface="Alexandria Light" pitchFamily="2" charset="-78"/>
                        </a:rPr>
                        <a:t>العلاقات العامة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lvl="0" indent="0" algn="ctr" defTabSz="914400" rtl="1" eaLnBrk="1" fontAlgn="auto" latinLnBrk="0" hangingPunct="1">
                        <a:lnSpc>
                          <a:spcPct val="115000"/>
                        </a:lnSpc>
                        <a:spcBef>
                          <a:spcPts val="0"/>
                        </a:spcBef>
                        <a:spcAft>
                          <a:spcPts val="0"/>
                        </a:spcAft>
                        <a:buClrTx/>
                        <a:buSzTx/>
                        <a:buFontTx/>
                        <a:buNone/>
                        <a:tabLst/>
                        <a:defRPr/>
                      </a:pPr>
                      <a:r>
                        <a:rPr lang="ar-SA" sz="1400" dirty="0">
                          <a:effectLst/>
                        </a:rPr>
                        <a:t> </a:t>
                      </a:r>
                      <a:r>
                        <a:rPr lang="ar-SA" sz="2000" b="1" dirty="0">
                          <a:effectLst/>
                        </a:rPr>
                        <a:t> /</a:t>
                      </a:r>
                    </a:p>
                    <a:p>
                      <a:pPr marL="0" marR="0" lvl="0" indent="0" algn="ctr" defTabSz="914400" rtl="1" eaLnBrk="1" fontAlgn="auto" latinLnBrk="0" hangingPunct="1">
                        <a:lnSpc>
                          <a:spcPct val="115000"/>
                        </a:lnSpc>
                        <a:spcBef>
                          <a:spcPts val="0"/>
                        </a:spcBef>
                        <a:spcAft>
                          <a:spcPts val="0"/>
                        </a:spcAft>
                        <a:buClrTx/>
                        <a:buSzTx/>
                        <a:buFontTx/>
                        <a:buNone/>
                        <a:tabLst/>
                        <a:defRPr/>
                      </a:pP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2557071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8 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Alexandria Light" pitchFamily="2" charset="-78"/>
                          <a:ea typeface="Simplified Arabic" panose="02020603050405020304" pitchFamily="18" charset="-78"/>
                          <a:cs typeface="Alexandria Light" pitchFamily="2" charset="-78"/>
                        </a:rPr>
                        <a:t>الثقافة التنظيمية</a:t>
                      </a:r>
                      <a:endParaRPr lang="en-US" sz="105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dirty="0">
                          <a:effectLst/>
                        </a:rPr>
                        <a:t> </a:t>
                      </a:r>
                      <a:r>
                        <a:rPr lang="ar-JO" sz="2400" b="1" dirty="0">
                          <a:effectLst/>
                        </a:rPr>
                        <a:t>/</a:t>
                      </a:r>
                      <a:endParaRPr lang="en-US" sz="10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542931447"/>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9</a:t>
                      </a:r>
                      <a:r>
                        <a:rPr lang="ar-SA" sz="1400" dirty="0">
                          <a:solidFill>
                            <a:schemeClr val="bg1"/>
                          </a:solidFill>
                          <a:effectLst/>
                        </a:rPr>
                        <a:t>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JO" sz="1600" dirty="0">
                          <a:effectLst/>
                          <a:latin typeface="Alexandria Light" pitchFamily="2" charset="-78"/>
                          <a:ea typeface="Simplified Arabic" panose="02020603050405020304" pitchFamily="18" charset="-78"/>
                          <a:cs typeface="Alexandria Light" pitchFamily="2" charset="-78"/>
                        </a:rPr>
                        <a:t>الانتماء أو الولاء</a:t>
                      </a:r>
                      <a:r>
                        <a:rPr lang="ar-SA" sz="1600" dirty="0">
                          <a:effectLst/>
                          <a:latin typeface="Alexandria Light" pitchFamily="2" charset="-78"/>
                          <a:ea typeface="Simplified Arabic" panose="02020603050405020304" pitchFamily="18" charset="-78"/>
                          <a:cs typeface="Alexandria Light" pitchFamily="2" charset="-78"/>
                        </a:rPr>
                        <a:t> التنظيمي</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dirty="0">
                          <a:effectLst/>
                        </a:rPr>
                        <a:t> </a:t>
                      </a:r>
                      <a:r>
                        <a:rPr kumimoji="0" lang="ar-JO" sz="2400" b="1" i="0" u="none" strike="noStrike" kern="1200" cap="none" spc="0" normalizeH="0" baseline="0" noProof="0" dirty="0">
                          <a:ln>
                            <a:noFill/>
                          </a:ln>
                          <a:solidFill>
                            <a:prstClr val="black"/>
                          </a:solidFill>
                          <a:effectLst/>
                          <a:uLnTx/>
                          <a:uFillTx/>
                          <a:latin typeface="+mn-lt"/>
                          <a:ea typeface="+mn-ea"/>
                          <a:cs typeface="+mn-cs"/>
                        </a:rPr>
                        <a:t>/</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3086125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rPr>
                        <a:t>10 </a:t>
                      </a:r>
                      <a:endParaRPr lang="en-US" sz="1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Alexandria Light" pitchFamily="2" charset="-78"/>
                          <a:ea typeface="Simplified Arabic" panose="02020603050405020304" pitchFamily="18" charset="-78"/>
                          <a:cs typeface="Alexandria Light" pitchFamily="2" charset="-78"/>
                        </a:rPr>
                        <a:t>البيئة التنظيمي</a:t>
                      </a:r>
                      <a:r>
                        <a:rPr lang="ar-JO" sz="1600" dirty="0">
                          <a:effectLst/>
                          <a:latin typeface="Alexandria Light" pitchFamily="2" charset="-78"/>
                          <a:ea typeface="Simplified Arabic" panose="02020603050405020304" pitchFamily="18" charset="-78"/>
                          <a:cs typeface="Alexandria Light" pitchFamily="2" charset="-78"/>
                        </a:rPr>
                        <a:t>ة</a:t>
                      </a:r>
                      <a:endParaRPr lang="en-US" sz="1050" dirty="0">
                        <a:effectLst/>
                        <a:latin typeface="Alexandria Light" pitchFamily="2" charset="-78"/>
                        <a:ea typeface="Arial" panose="020B0604020202020204" pitchFamily="34" charset="0"/>
                        <a:cs typeface="Alexandria Light" pitchFamily="2" charset="-78"/>
                      </a:endParaRPr>
                    </a:p>
                  </a:txBody>
                  <a:tcPr marL="68580" marR="68580" marT="0" marB="0" anchor="ctr"/>
                </a:tc>
                <a:tc>
                  <a:txBody>
                    <a:bodyPr/>
                    <a:lstStyle/>
                    <a:p>
                      <a:pPr marL="0" marR="0" algn="ct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640285340"/>
                  </a:ext>
                </a:extLst>
              </a:tr>
              <a:tr h="345987">
                <a:tc>
                  <a:txBody>
                    <a:bodyPr/>
                    <a:lstStyle/>
                    <a:p>
                      <a:pPr marL="0" marR="0" algn="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JO" sz="1800" dirty="0">
                          <a:effectLst/>
                          <a:latin typeface="Alexandria Light" pitchFamily="2" charset="-78"/>
                          <a:cs typeface="Alexandria Light" pitchFamily="2" charset="-78"/>
                        </a:rPr>
                        <a:t>الامتحان النهائي </a:t>
                      </a:r>
                      <a:endParaRPr lang="en-US" sz="1100" dirty="0">
                        <a:effectLst/>
                        <a:latin typeface="Alexandria Light" pitchFamily="2" charset="-78"/>
                        <a:ea typeface="Times New Roman" panose="02020603050405020304" pitchFamily="18" charset="0"/>
                        <a:cs typeface="Alexandria Light" pitchFamily="2" charset="-78"/>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25925656"/>
                  </a:ext>
                </a:extLst>
              </a:tr>
            </a:tbl>
          </a:graphicData>
        </a:graphic>
      </p:graphicFrame>
    </p:spTree>
    <p:extLst>
      <p:ext uri="{BB962C8B-B14F-4D97-AF65-F5344CB8AC3E}">
        <p14:creationId xmlns:p14="http://schemas.microsoft.com/office/powerpoint/2010/main" val="610540862"/>
      </p:ext>
    </p:extLst>
  </p:cSld>
  <p:clrMapOvr>
    <a:masterClrMapping/>
  </p:clrMapOvr>
  <mc:AlternateContent xmlns:mc="http://schemas.openxmlformats.org/markup-compatibility/2006" xmlns:p14="http://schemas.microsoft.com/office/powerpoint/2010/main">
    <mc:Choice Requires="p14">
      <p:transition spd="slow" p14:dur="2000" advTm="7401"/>
    </mc:Choice>
    <mc:Fallback xmlns="">
      <p:transition spd="slow" advTm="7401"/>
    </mc:Fallback>
  </mc:AlternateContent>
  <p:extLst>
    <p:ext uri="{E180D4A7-C9FB-4DFB-919C-405C955672EB}">
      <p14:showEvtLst xmlns:p14="http://schemas.microsoft.com/office/powerpoint/2010/main">
        <p14:playEvt time="125" objId="4"/>
        <p14:stopEvt time="7401" objId="4"/>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3B983C-7F28-7E5C-E24A-035E41E232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6B9398-8C19-80AA-D150-728C73CBB1B5}"/>
              </a:ext>
            </a:extLst>
          </p:cNvPr>
          <p:cNvSpPr/>
          <p:nvPr/>
        </p:nvSpPr>
        <p:spPr>
          <a:xfrm>
            <a:off x="311175" y="1237843"/>
            <a:ext cx="11413793" cy="49122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09E0218-0BDE-D955-04E5-A8F2DEDD8E96}"/>
              </a:ext>
            </a:extLst>
          </p:cNvPr>
          <p:cNvSpPr txBox="1"/>
          <p:nvPr/>
        </p:nvSpPr>
        <p:spPr>
          <a:xfrm>
            <a:off x="9264625" y="1438632"/>
            <a:ext cx="2286001" cy="400110"/>
          </a:xfrm>
          <a:prstGeom prst="rect">
            <a:avLst/>
          </a:prstGeom>
          <a:noFill/>
        </p:spPr>
        <p:txBody>
          <a:bodyPr wrap="square" rtlCol="0">
            <a:spAutoFit/>
          </a:bodyPr>
          <a:lstStyle/>
          <a:p>
            <a:pPr algn="ctr"/>
            <a:r>
              <a:rPr lang="ar-JO" sz="2000" b="1" dirty="0">
                <a:solidFill>
                  <a:srgbClr val="00B0F0"/>
                </a:solidFill>
                <a:latin typeface="Alexandria Black" pitchFamily="2" charset="-78"/>
                <a:cs typeface="Alexandria Black" pitchFamily="2" charset="-78"/>
              </a:rPr>
              <a:t>مقدمة</a:t>
            </a:r>
            <a:endParaRPr lang="ar-JO" altLang="en-US" sz="2000" b="1" dirty="0">
              <a:solidFill>
                <a:srgbClr val="00B0F0"/>
              </a:solidFill>
              <a:latin typeface="Alexandria Black" pitchFamily="2" charset="-78"/>
              <a:cs typeface="Alexandria Black" pitchFamily="2" charset="-78"/>
            </a:endParaRPr>
          </a:p>
        </p:txBody>
      </p:sp>
      <p:sp>
        <p:nvSpPr>
          <p:cNvPr id="48" name="TextBox 47">
            <a:extLst>
              <a:ext uri="{FF2B5EF4-FFF2-40B4-BE49-F238E27FC236}">
                <a16:creationId xmlns:a16="http://schemas.microsoft.com/office/drawing/2014/main" id="{3DC493B7-3193-86AB-F79A-F3A703F183F7}"/>
              </a:ext>
            </a:extLst>
          </p:cNvPr>
          <p:cNvSpPr txBox="1"/>
          <p:nvPr/>
        </p:nvSpPr>
        <p:spPr>
          <a:xfrm>
            <a:off x="614516" y="1932068"/>
            <a:ext cx="10962968" cy="4113306"/>
          </a:xfrm>
          <a:prstGeom prst="rect">
            <a:avLst/>
          </a:prstGeom>
          <a:noFill/>
        </p:spPr>
        <p:txBody>
          <a:bodyPr wrap="square" rtlCol="0">
            <a:spAutoFit/>
          </a:bodyPr>
          <a:lstStyle/>
          <a:p>
            <a:pPr algn="just" rtl="1">
              <a:lnSpc>
                <a:spcPct val="200000"/>
              </a:lnSpc>
              <a:spcAft>
                <a:spcPts val="800"/>
              </a:spcAft>
            </a:pPr>
            <a:r>
              <a:rPr lang="ar-JO" sz="1600" dirty="0">
                <a:solidFill>
                  <a:srgbClr val="000000"/>
                </a:solidFill>
                <a:latin typeface="Alexandria Light" pitchFamily="2" charset="-78"/>
                <a:cs typeface="Alexandria Light" pitchFamily="2" charset="-78"/>
              </a:rPr>
              <a:t>   تدرك المنظمات في عصرنا الحالي أهمية العناية بالموارد البشرية لأنها السبيل لتحقيق أهدافها وزيادة سمعتها وتحقيق التنافسية، لذلك حرصت على تدريبها وتطويرها وتحفيزها مادياً ومعنوياً من أجل تحقيق الرضا مما يؤدي إلى الولاء التنظيمي بين العاملين. لهذا تعمل المؤسسات باستمرار لدراسة وتقييم  سلوك العاملين خاصة مع تعقد العمل فيها وتشابكه والعمل بفاعلية. </a:t>
            </a:r>
          </a:p>
          <a:p>
            <a:pPr algn="just" rtl="1">
              <a:lnSpc>
                <a:spcPct val="200000"/>
              </a:lnSpc>
              <a:spcAft>
                <a:spcPts val="800"/>
              </a:spcAft>
            </a:pPr>
            <a:r>
              <a:rPr lang="ar-JO" sz="1600" dirty="0">
                <a:solidFill>
                  <a:srgbClr val="000000"/>
                </a:solidFill>
                <a:latin typeface="Alexandria Light" pitchFamily="2" charset="-78"/>
                <a:cs typeface="Alexandria Light" pitchFamily="2" charset="-78"/>
              </a:rPr>
              <a:t>وترجع فاعلية المنظمة إلى القدره القيادية التي يمارسها القائد في تفاعله مع المرؤوسين، وإن نجاحه في القيادة يعتمد على مدى قدرته في التأثير على المرؤوسين وتوجيه جهودهم للعمل الفعال وتحسين التعاون والانسجام وجعلهم يرتبطون معًا في مجموعة واحده لتحقيق الأهداف المحددة، وهذا كله يعتبر قاعده أساسية لتجذير الولاء التنظيمي من خلال رضا العاملين مما يؤدي إلى تحفيزهم وتقليل الصراع والغياب والدوران الوظيفي وزيادة الإنتاجية وتحسين جودة العمل. </a:t>
            </a:r>
          </a:p>
          <a:p>
            <a:pPr algn="just" rtl="1">
              <a:lnSpc>
                <a:spcPct val="150000"/>
              </a:lnSpc>
              <a:spcAft>
                <a:spcPts val="800"/>
              </a:spcAft>
            </a:pPr>
            <a:r>
              <a:rPr lang="ar-JO" b="1" dirty="0">
                <a:solidFill>
                  <a:srgbClr val="00B0F0"/>
                </a:solidFill>
                <a:latin typeface="Alexandria Light" pitchFamily="2" charset="-78"/>
                <a:cs typeface="Alexandria Light" pitchFamily="2" charset="-78"/>
              </a:rPr>
              <a:t>فما المقصود بالولاء التنظيمي؟</a:t>
            </a:r>
            <a:endParaRPr lang="en-US" b="1" dirty="0">
              <a:solidFill>
                <a:srgbClr val="00B0F0"/>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ABC75A4E-1DB3-1052-0E5C-CAF46759FB8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BE78958-CD85-61D3-1207-28FD925872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39765674"/>
      </p:ext>
    </p:extLst>
  </p:cSld>
  <p:clrMapOvr>
    <a:masterClrMapping/>
  </p:clrMapOvr>
  <mc:AlternateContent xmlns:mc="http://schemas.openxmlformats.org/markup-compatibility/2006" xmlns:p14="http://schemas.microsoft.com/office/powerpoint/2010/main">
    <mc:Choice Requires="p14">
      <p:transition p14:dur="10" advTm="165423"/>
    </mc:Choice>
    <mc:Fallback xmlns="">
      <p:transition advTm="16542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2BB568-322A-453F-F7E9-ED9A34176E0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FB25203-DD61-C751-435B-1EE5DE32CE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3D84AD8-FC41-31C0-62CD-B14148D38DCD}"/>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094C3220-9EB8-6904-EF30-03C04D3D2E50}"/>
              </a:ext>
            </a:extLst>
          </p:cNvPr>
          <p:cNvSpPr txBox="1"/>
          <p:nvPr/>
        </p:nvSpPr>
        <p:spPr>
          <a:xfrm>
            <a:off x="2318375" y="1178369"/>
            <a:ext cx="7781621" cy="4985339"/>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Alexandria Black" pitchFamily="2" charset="-78"/>
                <a:cs typeface="Alexandria Black" pitchFamily="2" charset="-78"/>
              </a:rPr>
              <a:t>نتاجات المحاضرة التاسعة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أهمية 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عناصر 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خصائص 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مراحل وأبعاد 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أسباب ضعف 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العوامل المساعدة على نمو 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إيجابيات وسلبيات الولاء التنظيمي</a:t>
            </a:r>
          </a:p>
        </p:txBody>
      </p:sp>
      <p:sp>
        <p:nvSpPr>
          <p:cNvPr id="3" name="TextBox 2">
            <a:extLst>
              <a:ext uri="{FF2B5EF4-FFF2-40B4-BE49-F238E27FC236}">
                <a16:creationId xmlns:a16="http://schemas.microsoft.com/office/drawing/2014/main" id="{E7C6A379-16E5-3A10-A149-09CF93B5E9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AB3BE46-4078-A848-97B4-38D5C2690D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9" name="Picture 8">
            <a:extLst>
              <a:ext uri="{FF2B5EF4-FFF2-40B4-BE49-F238E27FC236}">
                <a16:creationId xmlns:a16="http://schemas.microsoft.com/office/drawing/2014/main" id="{FAE80DF0-3900-ADCE-A60F-3555B29A41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18375" y="2080363"/>
            <a:ext cx="2876550" cy="3599268"/>
          </a:xfrm>
          <a:prstGeom prst="rect">
            <a:avLst/>
          </a:prstGeom>
        </p:spPr>
      </p:pic>
    </p:spTree>
    <p:extLst>
      <p:ext uri="{BB962C8B-B14F-4D97-AF65-F5344CB8AC3E}">
        <p14:creationId xmlns:p14="http://schemas.microsoft.com/office/powerpoint/2010/main" val="6545208"/>
      </p:ext>
    </p:extLst>
  </p:cSld>
  <p:clrMapOvr>
    <a:masterClrMapping/>
  </p:clrMapOvr>
  <mc:AlternateContent xmlns:mc="http://schemas.openxmlformats.org/markup-compatibility/2006" xmlns:p14="http://schemas.microsoft.com/office/powerpoint/2010/main">
    <mc:Choice Requires="p14">
      <p:transition spd="slow" p14:dur="2000" advTm="110651"/>
    </mc:Choice>
    <mc:Fallback xmlns="">
      <p:transition spd="slow" advTm="11065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3B983C-7F28-7E5C-E24A-035E41E232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6B9398-8C19-80AA-D150-728C73CBB1B5}"/>
              </a:ext>
            </a:extLst>
          </p:cNvPr>
          <p:cNvSpPr/>
          <p:nvPr/>
        </p:nvSpPr>
        <p:spPr>
          <a:xfrm>
            <a:off x="311175" y="1237843"/>
            <a:ext cx="11413793" cy="49122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3DC493B7-3193-86AB-F79A-F3A703F183F7}"/>
              </a:ext>
            </a:extLst>
          </p:cNvPr>
          <p:cNvSpPr txBox="1"/>
          <p:nvPr/>
        </p:nvSpPr>
        <p:spPr>
          <a:xfrm>
            <a:off x="614516" y="1558148"/>
            <a:ext cx="10962968" cy="4062009"/>
          </a:xfrm>
          <a:prstGeom prst="rect">
            <a:avLst/>
          </a:prstGeom>
          <a:noFill/>
        </p:spPr>
        <p:txBody>
          <a:bodyPr wrap="square" rtlCol="0">
            <a:spAutoFit/>
          </a:bodyPr>
          <a:lstStyle/>
          <a:p>
            <a:pPr algn="just" rtl="1">
              <a:lnSpc>
                <a:spcPct val="200000"/>
              </a:lnSpc>
              <a:spcAft>
                <a:spcPts val="800"/>
              </a:spcAft>
            </a:pPr>
            <a:r>
              <a:rPr lang="ar-JO" sz="1600" dirty="0">
                <a:solidFill>
                  <a:srgbClr val="000000"/>
                </a:solidFill>
                <a:latin typeface="Alexandria Light" pitchFamily="2" charset="-78"/>
                <a:cs typeface="Alexandria Light" pitchFamily="2" charset="-78"/>
              </a:rPr>
              <a:t>   حظي مفهوم الولاء التنظيمي باهتمام الباحثين سواءً في مجال علم النفس أو علم الاجتماع منذ فترة زمنية طويلة، ولكن لم يلقي الاهتمام الكافي في مجال الإدارة إلا بعد ظهور المدرسة السلوكية في بداية الستينيات من هذا القرن حيث أكدت الدراسات بشكل جلي أهمية العلاقات الإنسانية في المنظمات ، ومنذ ذالك الحين ظهرت دراسات كثيرة ، وخاصة في الدول الغربية، تبحث في الولاء التنظيمي  من  حيث مخرجاته ومقوماته والعوامل المؤثرة فيه .</a:t>
            </a:r>
          </a:p>
          <a:p>
            <a:pPr algn="just" rtl="1">
              <a:lnSpc>
                <a:spcPct val="200000"/>
              </a:lnSpc>
              <a:spcAft>
                <a:spcPts val="800"/>
              </a:spcAft>
            </a:pPr>
            <a:r>
              <a:rPr lang="ar-YE" sz="1600" dirty="0">
                <a:solidFill>
                  <a:srgbClr val="000000"/>
                </a:solidFill>
                <a:latin typeface="Alexandria Light" pitchFamily="2" charset="-78"/>
                <a:cs typeface="Alexandria Light" pitchFamily="2" charset="-78"/>
              </a:rPr>
              <a:t>هناك </a:t>
            </a:r>
            <a:r>
              <a:rPr lang="ar-JO" sz="1600" dirty="0">
                <a:solidFill>
                  <a:srgbClr val="000000"/>
                </a:solidFill>
                <a:latin typeface="Alexandria Light" pitchFamily="2" charset="-78"/>
                <a:cs typeface="Alexandria Light" pitchFamily="2" charset="-78"/>
              </a:rPr>
              <a:t>شبه </a:t>
            </a:r>
            <a:r>
              <a:rPr lang="ar-YE" sz="1600" dirty="0">
                <a:solidFill>
                  <a:srgbClr val="000000"/>
                </a:solidFill>
                <a:latin typeface="Alexandria Light" pitchFamily="2" charset="-78"/>
                <a:cs typeface="Alexandria Light" pitchFamily="2" charset="-78"/>
              </a:rPr>
              <a:t>إجماع بين الباحثين على أن الولاء التنظيمي يقوم على فكرة أساسية هي الارتباط بين الموظف ومنظمته  ولكن لا يوجد اتفاق بين الباحثين على تعريف محدد </a:t>
            </a:r>
            <a:r>
              <a:rPr lang="ar-JO" sz="1600" dirty="0">
                <a:solidFill>
                  <a:srgbClr val="000000"/>
                </a:solidFill>
                <a:latin typeface="Alexandria Light" pitchFamily="2" charset="-78"/>
                <a:cs typeface="Alexandria Light" pitchFamily="2" charset="-78"/>
              </a:rPr>
              <a:t>للولاء التنظيمي</a:t>
            </a:r>
            <a:r>
              <a:rPr lang="ar-YE" sz="1600" dirty="0">
                <a:solidFill>
                  <a:srgbClr val="000000"/>
                </a:solidFill>
                <a:latin typeface="Alexandria Light" pitchFamily="2" charset="-78"/>
                <a:cs typeface="Alexandria Light" pitchFamily="2" charset="-78"/>
              </a:rPr>
              <a:t>، </a:t>
            </a:r>
            <a:r>
              <a:rPr lang="ar-JO" sz="1600" dirty="0">
                <a:solidFill>
                  <a:srgbClr val="000000"/>
                </a:solidFill>
                <a:latin typeface="Alexandria Light" pitchFamily="2" charset="-78"/>
                <a:cs typeface="Alexandria Light" pitchFamily="2" charset="-78"/>
              </a:rPr>
              <a:t>ولكنهم اتفقوا بأنه </a:t>
            </a:r>
            <a:r>
              <a:rPr lang="ar-YE" sz="1600" dirty="0">
                <a:solidFill>
                  <a:srgbClr val="000000"/>
                </a:solidFill>
                <a:latin typeface="Alexandria Light" pitchFamily="2" charset="-78"/>
                <a:cs typeface="Alexandria Light" pitchFamily="2" charset="-78"/>
              </a:rPr>
              <a:t> يؤثر على المنظمة، ويعد الولاء التنظيمي من المفاهيم التي تستخدم بعدة اتجاهات مختلفة</a:t>
            </a:r>
            <a:r>
              <a:rPr lang="ar-JO" sz="1600" dirty="0">
                <a:solidFill>
                  <a:srgbClr val="000000"/>
                </a:solidFill>
                <a:latin typeface="Alexandria Light" pitchFamily="2" charset="-78"/>
                <a:cs typeface="Alexandria Light" pitchFamily="2" charset="-78"/>
              </a:rPr>
              <a:t> فمنهم من نظر إليه من ناحية العاطفه ومنهم من نظر إليه بالاتجاه التفسي ومنهم من قال أنه توحد الموظف مع المنظمة وسنتناول مجموعة من التعريفات تفسر الولاء التنظيمي.</a:t>
            </a:r>
            <a:endParaRPr lang="en-US" sz="1600" dirty="0">
              <a:solidFill>
                <a:srgbClr val="000000"/>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ABC75A4E-1DB3-1052-0E5C-CAF46759FB8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BE78958-CD85-61D3-1207-28FD925872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36330906"/>
      </p:ext>
    </p:extLst>
  </p:cSld>
  <p:clrMapOvr>
    <a:masterClrMapping/>
  </p:clrMapOvr>
  <mc:AlternateContent xmlns:mc="http://schemas.openxmlformats.org/markup-compatibility/2006" xmlns:p14="http://schemas.microsoft.com/office/powerpoint/2010/main">
    <mc:Choice Requires="p14">
      <p:transition p14:dur="10" advTm="173617"/>
    </mc:Choice>
    <mc:Fallback xmlns="">
      <p:transition advTm="17361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4DFDDD-DE9E-3AA7-17BA-FDA7425E752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EC79A8C-AC89-5EB5-DE9D-4C391BD99BA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40ABF64-F96A-F6F1-37F1-0F7226F3EBAF}"/>
              </a:ext>
            </a:extLst>
          </p:cNvPr>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Alexandria Medium" pitchFamily="2" charset="-78"/>
                <a:cs typeface="Alexandria Medium" pitchFamily="2" charset="-78"/>
              </a:rPr>
              <a:t>مفهوم الولاء لغة:</a:t>
            </a:r>
          </a:p>
          <a:p>
            <a:pPr marL="285750" indent="-285750" algn="just" rtl="1">
              <a:lnSpc>
                <a:spcPct val="200000"/>
              </a:lnSpc>
              <a:buFont typeface="Wingdings" panose="05000000000000000000" pitchFamily="2" charset="2"/>
              <a:buChar char="Ø"/>
            </a:pPr>
            <a:r>
              <a:rPr lang="ar-JO" sz="1600" dirty="0">
                <a:solidFill>
                  <a:schemeClr val="tx1"/>
                </a:solidFill>
                <a:latin typeface="Alexandria Light" pitchFamily="2" charset="-78"/>
                <a:cs typeface="Alexandria Light" pitchFamily="2" charset="-78"/>
              </a:rPr>
              <a:t>تحمل كلمة الولاء في اللغة معاني عدة منها : العهد والقرب والنصر والمحبه والالتزام،</a:t>
            </a:r>
          </a:p>
          <a:p>
            <a:pPr marL="285750" indent="-285750" algn="just" rtl="1">
              <a:lnSpc>
                <a:spcPct val="200000"/>
              </a:lnSpc>
              <a:buFont typeface="Wingdings" panose="05000000000000000000" pitchFamily="2" charset="2"/>
              <a:buChar char="Ø"/>
            </a:pPr>
            <a:r>
              <a:rPr lang="ar-JO" sz="1600" dirty="0">
                <a:solidFill>
                  <a:schemeClr val="tx1"/>
                </a:solidFill>
                <a:latin typeface="Alexandria Light" pitchFamily="2" charset="-78"/>
                <a:cs typeface="Alexandria Light" pitchFamily="2" charset="-78"/>
              </a:rPr>
              <a:t>يعتبر مفهوم الولاء مفهوما قديمًا تطرق إليه علماء الاجتماع والسلوك في أوقات سابقه حيث حاولوا إعطاء التفسيرات التي اعتمدت على أن الإنسان كائن اجتماعي يعيش مع مجموعة أفراد فبيئته اجتماعيه منظمه تتطلب فيها الحياة التعاون والانتماء والإخلاص للوصول إلى الغايات والأهداف، </a:t>
            </a:r>
          </a:p>
          <a:p>
            <a:pPr marL="285750" indent="-285750" algn="just" rtl="1">
              <a:lnSpc>
                <a:spcPct val="200000"/>
              </a:lnSpc>
              <a:buFont typeface="Wingdings" panose="05000000000000000000" pitchFamily="2" charset="2"/>
              <a:buChar char="Ø"/>
            </a:pPr>
            <a:r>
              <a:rPr lang="ar-JO" sz="1600" dirty="0">
                <a:solidFill>
                  <a:schemeClr val="tx1"/>
                </a:solidFill>
                <a:latin typeface="Alexandria Light" pitchFamily="2" charset="-78"/>
                <a:cs typeface="Alexandria Light" pitchFamily="2" charset="-78"/>
              </a:rPr>
              <a:t>وأشار بعض الباحثين في مجال العلوم الاجتماعية إلى أن الولاء التنظيمي هو امتداد للولاء الاجتماعي المتمثل في مشاعر الفرد و وولائه و انتمائه للمجتمع الذي يعيش فيه.</a:t>
            </a:r>
          </a:p>
        </p:txBody>
      </p:sp>
      <p:sp>
        <p:nvSpPr>
          <p:cNvPr id="2" name="TextBox 1">
            <a:extLst>
              <a:ext uri="{FF2B5EF4-FFF2-40B4-BE49-F238E27FC236}">
                <a16:creationId xmlns:a16="http://schemas.microsoft.com/office/drawing/2014/main" id="{8C30AC7A-66B8-DE42-7A7B-579B54F7E5D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949F417-C02E-8723-B884-9658C60EC8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DA3E27F-35C8-AAD2-D602-DF263F7710D4}"/>
              </a:ext>
            </a:extLst>
          </p:cNvPr>
          <p:cNvSpPr txBox="1"/>
          <p:nvPr/>
        </p:nvSpPr>
        <p:spPr>
          <a:xfrm>
            <a:off x="3915283" y="831984"/>
            <a:ext cx="4856813" cy="646331"/>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مفهوم الولاء التنظيمي</a:t>
            </a:r>
          </a:p>
          <a:p>
            <a:endParaRPr lang="en-US" dirty="0"/>
          </a:p>
        </p:txBody>
      </p:sp>
      <p:pic>
        <p:nvPicPr>
          <p:cNvPr id="4" name="Picture 3">
            <a:extLst>
              <a:ext uri="{FF2B5EF4-FFF2-40B4-BE49-F238E27FC236}">
                <a16:creationId xmlns:a16="http://schemas.microsoft.com/office/drawing/2014/main" id="{5C59991B-68E2-2008-25B5-2B6ADB168550}"/>
              </a:ext>
            </a:extLst>
          </p:cNvPr>
          <p:cNvPicPr>
            <a:picLocks noChangeAspect="1"/>
          </p:cNvPicPr>
          <p:nvPr/>
        </p:nvPicPr>
        <p:blipFill>
          <a:blip r:embed="rId3"/>
          <a:stretch>
            <a:fillRect/>
          </a:stretch>
        </p:blipFill>
        <p:spPr>
          <a:xfrm>
            <a:off x="926030" y="1802200"/>
            <a:ext cx="2469452" cy="991257"/>
          </a:xfrm>
          <a:prstGeom prst="rect">
            <a:avLst/>
          </a:prstGeom>
        </p:spPr>
      </p:pic>
    </p:spTree>
    <p:extLst>
      <p:ext uri="{BB962C8B-B14F-4D97-AF65-F5344CB8AC3E}">
        <p14:creationId xmlns:p14="http://schemas.microsoft.com/office/powerpoint/2010/main" val="2517966077"/>
      </p:ext>
    </p:extLst>
  </p:cSld>
  <p:clrMapOvr>
    <a:masterClrMapping/>
  </p:clrMapOvr>
  <mc:AlternateContent xmlns:mc="http://schemas.openxmlformats.org/markup-compatibility/2006" xmlns:p14="http://schemas.microsoft.com/office/powerpoint/2010/main">
    <mc:Choice Requires="p14">
      <p:transition spd="slow" p14:dur="2000" advTm="93510"/>
    </mc:Choice>
    <mc:Fallback xmlns="">
      <p:transition spd="slow" advTm="9351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Alexandria Black" pitchFamily="2" charset="-78"/>
              <a:ea typeface="Simplified Arabic" panose="02020603050405020304" pitchFamily="18" charset="-78"/>
              <a:cs typeface="Alexandria Black" pitchFamily="2" charset="-78"/>
            </a:endParaRPr>
          </a:p>
          <a:p>
            <a:pPr algn="r" rtl="1">
              <a:lnSpc>
                <a:spcPct val="200000"/>
              </a:lnSpc>
            </a:pPr>
            <a:r>
              <a:rPr lang="ar-JO" sz="1600" dirty="0">
                <a:solidFill>
                  <a:schemeClr val="tx1"/>
                </a:solidFill>
                <a:latin typeface="Alexandria Black" pitchFamily="2" charset="-78"/>
                <a:ea typeface="Simplified Arabic" panose="02020603050405020304" pitchFamily="18" charset="-78"/>
                <a:cs typeface="Alexandria Black" pitchFamily="2" charset="-78"/>
              </a:rPr>
              <a:t>تعريف الانتماء/ الولاء التنظيمي اصطلاحًا:</a:t>
            </a:r>
          </a:p>
          <a:p>
            <a:pPr marL="285750" indent="-285750" algn="r" rtl="1">
              <a:lnSpc>
                <a:spcPct val="200000"/>
              </a:lnSpc>
              <a:buFont typeface="Wingdings" panose="05000000000000000000" pitchFamily="2" charset="2"/>
              <a:buChar char="ü"/>
            </a:pPr>
            <a:r>
              <a:rPr lang="ar-JO" sz="1600" b="1" dirty="0">
                <a:solidFill>
                  <a:schemeClr val="tx1"/>
                </a:solidFill>
                <a:latin typeface="Alexandria Light" pitchFamily="2" charset="-78"/>
                <a:cs typeface="Alexandria Light" pitchFamily="2" charset="-78"/>
              </a:rPr>
              <a:t>      </a:t>
            </a:r>
            <a:r>
              <a:rPr lang="ar-JO" sz="1600" dirty="0">
                <a:solidFill>
                  <a:schemeClr val="tx1"/>
                </a:solidFill>
                <a:latin typeface="Alexandria Light" pitchFamily="2" charset="-78"/>
                <a:cs typeface="Alexandria Light" pitchFamily="2" charset="-78"/>
              </a:rPr>
              <a:t>اسـتعداد الفـرد لبـذل درجـة عاليـة مـن الجهـد لصـالح المنظمة ورغبته القوية في البقاء بالمنظمـة وقبولـه أهـدافها وقيمهـا الأساسـية.</a:t>
            </a:r>
          </a:p>
          <a:p>
            <a:pPr marL="285750" indent="-285750" algn="r" rtl="1">
              <a:lnSpc>
                <a:spcPct val="200000"/>
              </a:lnSpc>
              <a:buFont typeface="Wingdings" panose="05000000000000000000" pitchFamily="2" charset="2"/>
              <a:buChar char="ü"/>
            </a:pPr>
            <a:r>
              <a:rPr lang="ar-JO" sz="1600" i="0" u="none" strike="noStrike" baseline="0" dirty="0">
                <a:solidFill>
                  <a:schemeClr val="tx1"/>
                </a:solidFill>
                <a:latin typeface="Alexandria Light" pitchFamily="2" charset="-78"/>
                <a:cs typeface="Alexandria Light" pitchFamily="2" charset="-78"/>
              </a:rPr>
              <a:t> ويُعرف الولاء التنظيمي بأنه عبارة عن "حالة نفسية تعكس علاقة الفرد بالمنظمة التي يعمل فيها"</a:t>
            </a:r>
          </a:p>
          <a:p>
            <a:pPr marL="285750" indent="-285750" algn="r" rtl="1">
              <a:lnSpc>
                <a:spcPct val="200000"/>
              </a:lnSpc>
              <a:buFont typeface="Wingdings" panose="05000000000000000000" pitchFamily="2" charset="2"/>
              <a:buChar char="ü"/>
            </a:pPr>
            <a:r>
              <a:rPr lang="ar-JO" sz="1600" i="0" u="none" strike="noStrike" baseline="0" dirty="0">
                <a:solidFill>
                  <a:schemeClr val="tx1"/>
                </a:solidFill>
                <a:latin typeface="Alexandria Light" pitchFamily="2" charset="-78"/>
                <a:cs typeface="Alexandria Light" pitchFamily="2" charset="-78"/>
              </a:rPr>
              <a:t>وكذلك فالولاء التنظيمي يتمثل في رد الفعل لدى الموظف تجاه خصائص المنظمة التي ينتمي إليها، ويشمل إحساس الموظف بارتباطه بأهداف وقيم المنظمة والدور الذي يقوم به لتحقيق هذه الأهداف، والالتزام بالقيم الوظيفية من أجل المنظمة وليس من أجل مصالحه الخاصة</a:t>
            </a:r>
          </a:p>
          <a:p>
            <a:pPr algn="r" rtl="1"/>
            <a:endParaRPr lang="ar-JO" sz="1800" b="0" i="0" u="none" strike="noStrike" baseline="0" dirty="0">
              <a:solidFill>
                <a:schemeClr val="tx1"/>
              </a:solidFill>
              <a:latin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EE52B36-20BF-1F29-52C8-1F67F6425B53}"/>
              </a:ext>
            </a:extLst>
          </p:cNvPr>
          <p:cNvSpPr txBox="1"/>
          <p:nvPr/>
        </p:nvSpPr>
        <p:spPr>
          <a:xfrm>
            <a:off x="3459281" y="757266"/>
            <a:ext cx="4856813" cy="646331"/>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مفهوم الانتماء/ الولاء التنظيمي</a:t>
            </a:r>
          </a:p>
          <a:p>
            <a:endParaRPr lang="en-US" dirty="0"/>
          </a:p>
        </p:txBody>
      </p:sp>
    </p:spTree>
    <p:extLst>
      <p:ext uri="{BB962C8B-B14F-4D97-AF65-F5344CB8AC3E}">
        <p14:creationId xmlns:p14="http://schemas.microsoft.com/office/powerpoint/2010/main" val="1592132060"/>
      </p:ext>
    </p:extLst>
  </p:cSld>
  <p:clrMapOvr>
    <a:masterClrMapping/>
  </p:clrMapOvr>
  <mc:AlternateContent xmlns:mc="http://schemas.openxmlformats.org/markup-compatibility/2006" xmlns:p14="http://schemas.microsoft.com/office/powerpoint/2010/main">
    <mc:Choice Requires="p14">
      <p:transition spd="slow" p14:dur="2000" advTm="187145"/>
    </mc:Choice>
    <mc:Fallback xmlns="">
      <p:transition spd="slow" advTm="18714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Alexandria Black" pitchFamily="2" charset="-78"/>
              <a:ea typeface="Simplified Arabic" panose="02020603050405020304" pitchFamily="18" charset="-78"/>
              <a:cs typeface="Alexandria Black" pitchFamily="2" charset="-78"/>
            </a:endParaRPr>
          </a:p>
          <a:p>
            <a:pPr algn="r" rtl="1">
              <a:lnSpc>
                <a:spcPct val="200000"/>
              </a:lnSpc>
            </a:pPr>
            <a:r>
              <a:rPr lang="ar-JO" sz="1600" dirty="0">
                <a:solidFill>
                  <a:schemeClr val="tx1"/>
                </a:solidFill>
                <a:latin typeface="Alexandria Black" pitchFamily="2" charset="-78"/>
                <a:ea typeface="Simplified Arabic" panose="02020603050405020304" pitchFamily="18" charset="-78"/>
                <a:cs typeface="Alexandria Black" pitchFamily="2" charset="-78"/>
              </a:rPr>
              <a:t>تعريف الولاء التنظيمي</a:t>
            </a:r>
          </a:p>
          <a:p>
            <a:pPr marL="285750"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  وكذلك هو ﺣﺎﻟﺔ ﻧﻔﺳﻳﺔ تحدد</a:t>
            </a:r>
            <a:r>
              <a:rPr lang="en-US" sz="1600" dirty="0">
                <a:solidFill>
                  <a:schemeClr val="tx1"/>
                </a:solidFill>
                <a:latin typeface="Alexandria Light" pitchFamily="2" charset="-78"/>
                <a:cs typeface="Alexandria Light" pitchFamily="2" charset="-78"/>
              </a:rPr>
              <a:t> </a:t>
            </a:r>
            <a:r>
              <a:rPr lang="ar-JO" sz="1600" dirty="0">
                <a:solidFill>
                  <a:schemeClr val="tx1"/>
                </a:solidFill>
                <a:latin typeface="Alexandria Light" pitchFamily="2" charset="-78"/>
                <a:cs typeface="Alexandria Light" pitchFamily="2" charset="-78"/>
              </a:rPr>
              <a:t>ﻋﻼﻗﺔ ﺍﻟﻌﺎﻣﻠﻳﻥ بالتنظيم ﻛﻣﺎ كما أنها تؤثر ﻓﻲ ﻗﺭﺍﺭ ﺍﻟﻌﺎﻣﻝ ﺑﺎﻟﺑﻘﺎء ﻓﻲ التنظيم من عدمه.</a:t>
            </a:r>
          </a:p>
          <a:p>
            <a:pPr marL="285750"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كما يعرف الولاء المؤسسي أو التنظيمي بأنه شعور ينمو داخل الفرد بالانتماء إلى المنظمة، وأن الفرد جزء لا يتجزأ من المنظمة التي يعمل فيها ، وأن أهدافه تتحقق من خلال تحقيق أهداف المنظمة ومن هنا يتولد لدى الفرد رغبة قوية في بذل مزيد من الجهد لتحقيق النجاح للمنظمة.</a:t>
            </a:r>
          </a:p>
          <a:p>
            <a:pPr marL="285750"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وعُرف على انه درجة ارتباط الشخص النفسي بالمنظمة من خلال المشاعر مثل الانتماء  و العاطفة و الالتزام الذي يصف مشاعر العاملين و ارتباطهم في المنظمة </a:t>
            </a:r>
          </a:p>
          <a:p>
            <a:pPr marL="285750"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كما عُرف الولاء التنظيمي على انه الارتباط النفسي الذي يربط الفرد بالمنظمة , والذي يتجلى في رغبة الفرد للبقاء في المنظمة وتبني قيمها , وبذل جهد كبير لتحقيق أهدافها. </a:t>
            </a:r>
          </a:p>
          <a:p>
            <a:pPr marL="285750" indent="-285750" algn="r" rtl="1">
              <a:lnSpc>
                <a:spcPct val="200000"/>
              </a:lnSpc>
              <a:buFont typeface="Wingdings" panose="05000000000000000000" pitchFamily="2" charset="2"/>
              <a:buChar char="ü"/>
            </a:pPr>
            <a:endParaRPr lang="ar-JO" sz="1800" b="0" i="0" u="none" strike="noStrike" baseline="0" dirty="0">
              <a:solidFill>
                <a:schemeClr val="tx1"/>
              </a:solidFill>
              <a:latin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EE52B36-20BF-1F29-52C8-1F67F6425B53}"/>
              </a:ext>
            </a:extLst>
          </p:cNvPr>
          <p:cNvSpPr txBox="1"/>
          <p:nvPr/>
        </p:nvSpPr>
        <p:spPr>
          <a:xfrm>
            <a:off x="3459281" y="757266"/>
            <a:ext cx="5227519" cy="646331"/>
          </a:xfrm>
          <a:prstGeom prst="rect">
            <a:avLst/>
          </a:prstGeom>
          <a:noFill/>
        </p:spPr>
        <p:txBody>
          <a:bodyPr wrap="square" rtlCol="0">
            <a:spAutoFit/>
          </a:bodyPr>
          <a:lstStyle/>
          <a:p>
            <a:pPr algn="r" rtl="1"/>
            <a:r>
              <a:rPr lang="ar-JO" dirty="0">
                <a:solidFill>
                  <a:srgbClr val="00B0F0"/>
                </a:solidFill>
                <a:latin typeface="Alexandria Black" pitchFamily="2" charset="-78"/>
                <a:cs typeface="Alexandria Black" pitchFamily="2" charset="-78"/>
              </a:rPr>
              <a:t>مفهوم   الولاء التنظيمي</a:t>
            </a:r>
          </a:p>
          <a:p>
            <a:pPr algn="r" rtl="1"/>
            <a:endParaRPr lang="en-US" dirty="0"/>
          </a:p>
        </p:txBody>
      </p:sp>
    </p:spTree>
    <p:extLst>
      <p:ext uri="{BB962C8B-B14F-4D97-AF65-F5344CB8AC3E}">
        <p14:creationId xmlns:p14="http://schemas.microsoft.com/office/powerpoint/2010/main" val="4219284734"/>
      </p:ext>
    </p:extLst>
  </p:cSld>
  <p:clrMapOvr>
    <a:masterClrMapping/>
  </p:clrMapOvr>
  <mc:AlternateContent xmlns:mc="http://schemas.openxmlformats.org/markup-compatibility/2006" xmlns:p14="http://schemas.microsoft.com/office/powerpoint/2010/main">
    <mc:Choice Requires="p14">
      <p:transition spd="slow" p14:dur="2000" advTm="166545"/>
    </mc:Choice>
    <mc:Fallback xmlns="">
      <p:transition spd="slow" advTm="16654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F8DA48-9083-96DD-5AC3-8D5573C46B7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6426BB1-42C9-9B15-2287-7075B2F6382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04C4BC5-6DDB-B57E-41DA-48A77EC40CC1}"/>
              </a:ext>
            </a:extLst>
          </p:cNvPr>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Alexandria Medium" pitchFamily="2" charset="-78"/>
                <a:cs typeface="Alexandria Medium" pitchFamily="2" charset="-78"/>
              </a:rPr>
              <a:t>وتأسيسًا على ما سبق فإن الولاء التنظيمي يحمل في معانيه عدة أمور منها:</a:t>
            </a:r>
          </a:p>
          <a:p>
            <a:pPr marL="285750" lvl="1"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يضم معاني الانتماء والمحبة والتعاون والتوافق والاطمئنان للمنظمة والعمل.</a:t>
            </a:r>
          </a:p>
          <a:p>
            <a:pPr marL="285750" lvl="1"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يشمل إحساس الموظف تجاه المنظمة وشعوره .</a:t>
            </a:r>
          </a:p>
          <a:p>
            <a:pPr marL="285750" lvl="1"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يشمل الحالة النفسية والارتباط النفسي بالمنظمة</a:t>
            </a:r>
          </a:p>
          <a:p>
            <a:pPr marL="285750" lvl="1"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ارتباط الموظف بأهداف المنظمة والانغماس والتوحد في العمل</a:t>
            </a:r>
          </a:p>
          <a:p>
            <a:pPr marL="285750" lvl="1"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الرغبة الشديدة في الاستمرار في العمل</a:t>
            </a:r>
          </a:p>
          <a:p>
            <a:pPr marL="285750" lvl="1"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يكون الموظف جزء منها ويتفاعل معها من خلال طموحه الوظيفي و رغبته في النمو و التقدم و تحقيق أهداف المنظمة </a:t>
            </a:r>
          </a:p>
          <a:p>
            <a:pPr marL="285750" lvl="1" indent="-285750" algn="r" rtl="1">
              <a:lnSpc>
                <a:spcPct val="200000"/>
              </a:lnSpc>
              <a:buFont typeface="Wingdings" panose="05000000000000000000" pitchFamily="2" charset="2"/>
              <a:buChar char="ü"/>
            </a:pPr>
            <a:r>
              <a:rPr lang="ar-JO" sz="1600" dirty="0">
                <a:solidFill>
                  <a:schemeClr val="tx1"/>
                </a:solidFill>
                <a:latin typeface="Alexandria Light" pitchFamily="2" charset="-78"/>
                <a:cs typeface="Alexandria Light" pitchFamily="2" charset="-78"/>
              </a:rPr>
              <a:t>يُمثل اقتران فعال بين الموظف والمنظمة</a:t>
            </a:r>
          </a:p>
          <a:p>
            <a:pPr algn="just" rtl="1">
              <a:lnSpc>
                <a:spcPct val="200000"/>
              </a:lnSpc>
            </a:pPr>
            <a:endParaRPr lang="ar-JO" sz="1800" b="0" i="0" u="none" strike="noStrike" baseline="0" dirty="0">
              <a:solidFill>
                <a:schemeClr val="tx1"/>
              </a:solidFill>
              <a:latin typeface="Simplified Arabic" panose="02020603050405020304" pitchFamily="18" charset="-78"/>
              <a:cs typeface="Simplified Arabic" panose="02020603050405020304" pitchFamily="18" charset="-78"/>
            </a:endParaRPr>
          </a:p>
        </p:txBody>
      </p:sp>
      <p:sp>
        <p:nvSpPr>
          <p:cNvPr id="2" name="TextBox 1">
            <a:extLst>
              <a:ext uri="{FF2B5EF4-FFF2-40B4-BE49-F238E27FC236}">
                <a16:creationId xmlns:a16="http://schemas.microsoft.com/office/drawing/2014/main" id="{EB6783D9-A4A4-36DF-2E38-252D95142C7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A1F2B66-4D85-127A-374E-1A3FA3E8B6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74139BA-A089-DA77-3A38-211BFD8E0B9B}"/>
              </a:ext>
            </a:extLst>
          </p:cNvPr>
          <p:cNvSpPr txBox="1"/>
          <p:nvPr/>
        </p:nvSpPr>
        <p:spPr>
          <a:xfrm>
            <a:off x="4561669" y="869065"/>
            <a:ext cx="4856813" cy="646331"/>
          </a:xfrm>
          <a:prstGeom prst="rect">
            <a:avLst/>
          </a:prstGeom>
          <a:noFill/>
        </p:spPr>
        <p:txBody>
          <a:bodyPr wrap="square" rtlCol="0">
            <a:spAutoFit/>
          </a:bodyPr>
          <a:lstStyle/>
          <a:p>
            <a:pPr algn="ctr"/>
            <a:r>
              <a:rPr lang="ar-JO" dirty="0">
                <a:solidFill>
                  <a:srgbClr val="00B0F0"/>
                </a:solidFill>
                <a:latin typeface="Alexandria Black" pitchFamily="2" charset="-78"/>
                <a:cs typeface="Alexandria Black" pitchFamily="2" charset="-78"/>
              </a:rPr>
              <a:t>الولاء التنظيمي</a:t>
            </a:r>
          </a:p>
          <a:p>
            <a:endParaRPr lang="en-US" dirty="0"/>
          </a:p>
        </p:txBody>
      </p:sp>
      <p:pic>
        <p:nvPicPr>
          <p:cNvPr id="6" name="Picture 5">
            <a:extLst>
              <a:ext uri="{FF2B5EF4-FFF2-40B4-BE49-F238E27FC236}">
                <a16:creationId xmlns:a16="http://schemas.microsoft.com/office/drawing/2014/main" id="{3DCFDA02-D6CA-8ECA-D680-767BF70230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5671" y="1765119"/>
            <a:ext cx="1920507" cy="2075838"/>
          </a:xfrm>
          <a:prstGeom prst="rect">
            <a:avLst/>
          </a:prstGeom>
        </p:spPr>
      </p:pic>
      <p:sp>
        <p:nvSpPr>
          <p:cNvPr id="7" name="TextBox 6">
            <a:extLst>
              <a:ext uri="{FF2B5EF4-FFF2-40B4-BE49-F238E27FC236}">
                <a16:creationId xmlns:a16="http://schemas.microsoft.com/office/drawing/2014/main" id="{C9285E45-4E8A-D7AC-8B97-472893D7C60A}"/>
              </a:ext>
            </a:extLst>
          </p:cNvPr>
          <p:cNvSpPr txBox="1"/>
          <p:nvPr/>
        </p:nvSpPr>
        <p:spPr>
          <a:xfrm>
            <a:off x="705671" y="1765119"/>
            <a:ext cx="2000259" cy="421316"/>
          </a:xfrm>
          <a:prstGeom prst="rect">
            <a:avLst/>
          </a:prstGeom>
          <a:solidFill>
            <a:schemeClr val="bg1"/>
          </a:solidFill>
        </p:spPr>
        <p:txBody>
          <a:bodyPr wrap="square" rtlCol="0">
            <a:spAutoFit/>
          </a:bodyPr>
          <a:lstStyle/>
          <a:p>
            <a:endParaRPr lang="en-US"/>
          </a:p>
        </p:txBody>
      </p:sp>
    </p:spTree>
    <p:extLst>
      <p:ext uri="{BB962C8B-B14F-4D97-AF65-F5344CB8AC3E}">
        <p14:creationId xmlns:p14="http://schemas.microsoft.com/office/powerpoint/2010/main" val="3803942275"/>
      </p:ext>
    </p:extLst>
  </p:cSld>
  <p:clrMapOvr>
    <a:masterClrMapping/>
  </p:clrMapOvr>
  <mc:AlternateContent xmlns:mc="http://schemas.openxmlformats.org/markup-compatibility/2006" xmlns:p14="http://schemas.microsoft.com/office/powerpoint/2010/main">
    <mc:Choice Requires="p14">
      <p:transition spd="slow" p14:dur="2000" advTm="174916"/>
    </mc:Choice>
    <mc:Fallback xmlns="">
      <p:transition spd="slow" advTm="17491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61F49F-530F-1FCC-1BA4-F146D3491E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A69E5F0-8343-E59C-390B-4819D5B34B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EC39D67-503E-54D7-4CEC-303B2600D033}"/>
              </a:ext>
            </a:extLst>
          </p:cNvPr>
          <p:cNvSpPr/>
          <p:nvPr/>
        </p:nvSpPr>
        <p:spPr>
          <a:xfrm>
            <a:off x="488731" y="1478315"/>
            <a:ext cx="10777239"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Alexandria Light" pitchFamily="2" charset="-78"/>
                <a:cs typeface="Alexandria Light" pitchFamily="2" charset="-78"/>
              </a:rPr>
              <a:t>يُعد مفهوم الولاء التنظيمي من مفاهيم الإدارة الحديثة وذلك نظرًا  لأهميته المتزايدة , فقد أثبتت العديد من الدراسات أن للولاء التنظيمي أهمية كبيرة للمنظمة والأفراد ومنها ما يأتي:</a:t>
            </a:r>
          </a:p>
          <a:p>
            <a:pPr marL="342900" indent="-342900" algn="just" rtl="1">
              <a:lnSpc>
                <a:spcPct val="200000"/>
              </a:lnSpc>
              <a:buFont typeface="+mj-lt"/>
              <a:buAutoNum type="arabicPeriod"/>
            </a:pPr>
            <a:r>
              <a:rPr lang="ar-JO" dirty="0">
                <a:solidFill>
                  <a:schemeClr val="tx1"/>
                </a:solidFill>
                <a:latin typeface="Alexandria Light" pitchFamily="2" charset="-78"/>
                <a:cs typeface="Alexandria Light" pitchFamily="2" charset="-78"/>
              </a:rPr>
              <a:t>كلما ازداد الولاء التنظيمي قل معدل دوران العمل ,</a:t>
            </a:r>
          </a:p>
          <a:p>
            <a:pPr marL="342900" indent="-342900" algn="just" rtl="1">
              <a:lnSpc>
                <a:spcPct val="200000"/>
              </a:lnSpc>
              <a:buFont typeface="+mj-lt"/>
              <a:buAutoNum type="arabicPeriod"/>
            </a:pPr>
            <a:r>
              <a:rPr lang="ar-JO" dirty="0">
                <a:solidFill>
                  <a:schemeClr val="tx1"/>
                </a:solidFill>
                <a:latin typeface="Alexandria Light" pitchFamily="2" charset="-78"/>
                <a:cs typeface="Alexandria Light" pitchFamily="2" charset="-78"/>
              </a:rPr>
              <a:t> يساعد الولاء التنظيمي في انخفاض نسبة الغياب , و الحد من مشكلة التأخير  عن وقت العمل</a:t>
            </a:r>
          </a:p>
          <a:p>
            <a:pPr marL="342900" indent="-342900" algn="just" rtl="1">
              <a:lnSpc>
                <a:spcPct val="200000"/>
              </a:lnSpc>
              <a:buFont typeface="+mj-lt"/>
              <a:buAutoNum type="arabicPeriod"/>
            </a:pPr>
            <a:r>
              <a:rPr lang="ar-JO" dirty="0">
                <a:solidFill>
                  <a:schemeClr val="tx1"/>
                </a:solidFill>
                <a:latin typeface="Alexandria Light" pitchFamily="2" charset="-78"/>
                <a:cs typeface="Alexandria Light" pitchFamily="2" charset="-78"/>
              </a:rPr>
              <a:t>تحسين الأداء الوظيفي , </a:t>
            </a:r>
          </a:p>
          <a:p>
            <a:pPr marL="342900" indent="-342900" algn="just" rtl="1">
              <a:lnSpc>
                <a:spcPct val="200000"/>
              </a:lnSpc>
              <a:buFont typeface="+mj-lt"/>
              <a:buAutoNum type="arabicPeriod"/>
            </a:pPr>
            <a:r>
              <a:rPr lang="ar-JO" dirty="0">
                <a:solidFill>
                  <a:schemeClr val="tx1"/>
                </a:solidFill>
                <a:latin typeface="Alexandria Light" pitchFamily="2" charset="-78"/>
                <a:cs typeface="Alexandria Light" pitchFamily="2" charset="-78"/>
              </a:rPr>
              <a:t>أثر الولاء التنظيمي في حياة العاملين قد يمتد إلى حياتهم الخاصة خارج نطاق العمل , فقد اتضح أن صاحب الولاء المرتفع يشعر بدرجة عالية من الرضا و السعادة و الارتباط العالي بالمنظمة والزملاء. </a:t>
            </a:r>
          </a:p>
        </p:txBody>
      </p:sp>
      <p:sp>
        <p:nvSpPr>
          <p:cNvPr id="2" name="TextBox 1">
            <a:extLst>
              <a:ext uri="{FF2B5EF4-FFF2-40B4-BE49-F238E27FC236}">
                <a16:creationId xmlns:a16="http://schemas.microsoft.com/office/drawing/2014/main" id="{2C728FFE-1A7F-4578-DA88-7A46C22D070A}"/>
              </a:ext>
            </a:extLst>
          </p:cNvPr>
          <p:cNvSpPr txBox="1"/>
          <p:nvPr/>
        </p:nvSpPr>
        <p:spPr>
          <a:xfrm>
            <a:off x="9280391" y="635929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85DA6EC-EB31-BCE6-2FE9-55B5B56054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9CD28B9-364A-CFD4-4094-A5EEB962485F}"/>
              </a:ext>
            </a:extLst>
          </p:cNvPr>
          <p:cNvSpPr txBox="1"/>
          <p:nvPr/>
        </p:nvSpPr>
        <p:spPr>
          <a:xfrm>
            <a:off x="2788617" y="827801"/>
            <a:ext cx="5796276" cy="923330"/>
          </a:xfrm>
          <a:prstGeom prst="rect">
            <a:avLst/>
          </a:prstGeom>
          <a:noFill/>
        </p:spPr>
        <p:txBody>
          <a:bodyPr wrap="square" rtlCol="0">
            <a:spAutoFit/>
          </a:bodyPr>
          <a:lstStyle/>
          <a:p>
            <a:pPr algn="r" rtl="1"/>
            <a:r>
              <a:rPr lang="ar-JO" dirty="0">
                <a:solidFill>
                  <a:srgbClr val="00B0F0"/>
                </a:solidFill>
                <a:latin typeface="Alexandria Black" pitchFamily="2" charset="-78"/>
                <a:cs typeface="Alexandria Black" pitchFamily="2" charset="-78"/>
              </a:rPr>
              <a:t>أهمية الولاء التنظيمي</a:t>
            </a:r>
          </a:p>
          <a:p>
            <a:pPr algn="r" rtl="1"/>
            <a:endParaRPr lang="ar-JO" dirty="0">
              <a:solidFill>
                <a:srgbClr val="00B0F0"/>
              </a:solidFill>
              <a:latin typeface="Alexandria Black" pitchFamily="2" charset="-78"/>
              <a:cs typeface="Alexandria Black" pitchFamily="2" charset="-78"/>
            </a:endParaRPr>
          </a:p>
          <a:p>
            <a:pPr algn="r" rtl="1"/>
            <a:endParaRPr lang="ar-JO"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1268578137"/>
      </p:ext>
    </p:extLst>
  </p:cSld>
  <p:clrMapOvr>
    <a:masterClrMapping/>
  </p:clrMapOvr>
  <mc:AlternateContent xmlns:mc="http://schemas.openxmlformats.org/markup-compatibility/2006" xmlns:p14="http://schemas.microsoft.com/office/powerpoint/2010/main">
    <mc:Choice Requires="p14">
      <p:transition spd="slow" p14:dur="2000" advTm="197731"/>
    </mc:Choice>
    <mc:Fallback xmlns="">
      <p:transition spd="slow" advTm="19773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AA1C1B-8365-63FE-F71A-E5159B0E26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FA688F6-F723-A742-7F9B-B03839983B1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B25C1CC-FAD9-FB38-0082-A78E0A260B3D}"/>
              </a:ext>
            </a:extLst>
          </p:cNvPr>
          <p:cNvSpPr/>
          <p:nvPr/>
        </p:nvSpPr>
        <p:spPr>
          <a:xfrm>
            <a:off x="488731" y="1382283"/>
            <a:ext cx="10777239" cy="4734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sz="1600" dirty="0">
                <a:solidFill>
                  <a:schemeClr val="tx1"/>
                </a:solidFill>
                <a:highlight>
                  <a:srgbClr val="FFFFFF"/>
                </a:highlight>
                <a:latin typeface="Alexandria Light" pitchFamily="2" charset="-78"/>
                <a:cs typeface="Alexandria Light" pitchFamily="2" charset="-78"/>
              </a:rPr>
              <a:t>5- يمثل الولاء التنظيمي أحد المؤشرات الأساسية للتنبؤ بالعديد من النواحي السلوكية وخاصة معدل دوران العمل , فمن المفترض أن الأفراد الذين لديهم ولاء سيكونون أطول بقاء في المنظمة و أكثر عملاً نحو تحقيق أهداف المنظمة .</a:t>
            </a:r>
          </a:p>
          <a:p>
            <a:pPr algn="just" rtl="1">
              <a:lnSpc>
                <a:spcPct val="200000"/>
              </a:lnSpc>
            </a:pPr>
            <a:r>
              <a:rPr lang="ar-JO" sz="1600" dirty="0">
                <a:solidFill>
                  <a:schemeClr val="tx1"/>
                </a:solidFill>
                <a:highlight>
                  <a:srgbClr val="FFFFFF"/>
                </a:highlight>
                <a:latin typeface="Alexandria Light" pitchFamily="2" charset="-78"/>
                <a:cs typeface="Alexandria Light" pitchFamily="2" charset="-78"/>
              </a:rPr>
              <a:t> 6- أن الولاء التنظيمي يمكن أن يساعدنا إلى حد ما في تفسير كيفية إيجاد هدف الأفراد في الحياة</a:t>
            </a:r>
          </a:p>
          <a:p>
            <a:pPr algn="just" rtl="1">
              <a:lnSpc>
                <a:spcPct val="200000"/>
              </a:lnSpc>
            </a:pPr>
            <a:r>
              <a:rPr lang="ar-JO" sz="1600" dirty="0">
                <a:solidFill>
                  <a:schemeClr val="tx1"/>
                </a:solidFill>
                <a:highlight>
                  <a:srgbClr val="FFFFFF"/>
                </a:highlight>
                <a:latin typeface="Alexandria Light" pitchFamily="2" charset="-78"/>
                <a:cs typeface="Alexandria Light" pitchFamily="2" charset="-78"/>
              </a:rPr>
              <a:t>7- يمثل الولاء التنظيمي عنصر هامًا في الربط بين المنظمة والأفراد العاملين بها لاسيما في الأوقات التي لا تستطيع فيها المنظمات أن تقدم الحوافز الملائمة لدفع هؤلاء الأفراد العاملين للعمل وتحقيق أعلى مستوى من الإنجاز.</a:t>
            </a:r>
          </a:p>
          <a:p>
            <a:pPr algn="just" rtl="1">
              <a:lnSpc>
                <a:spcPct val="200000"/>
              </a:lnSpc>
            </a:pPr>
            <a:r>
              <a:rPr lang="ar-JO" sz="1600" dirty="0">
                <a:solidFill>
                  <a:schemeClr val="tx1"/>
                </a:solidFill>
                <a:highlight>
                  <a:srgbClr val="FFFFFF"/>
                </a:highlight>
                <a:latin typeface="Alexandria Light" pitchFamily="2" charset="-78"/>
                <a:cs typeface="Alexandria Light" pitchFamily="2" charset="-78"/>
              </a:rPr>
              <a:t>8-  يؤدي الولاء التنظيمي إلى تنمية السلوك الإبداعي لدى الأفراد في المنظمة</a:t>
            </a:r>
          </a:p>
          <a:p>
            <a:pPr algn="just" rtl="1">
              <a:lnSpc>
                <a:spcPct val="200000"/>
              </a:lnSpc>
            </a:pPr>
            <a:r>
              <a:rPr lang="ar-JO" sz="1600" dirty="0">
                <a:solidFill>
                  <a:schemeClr val="tx1"/>
                </a:solidFill>
                <a:highlight>
                  <a:srgbClr val="FFFFFF"/>
                </a:highlight>
                <a:latin typeface="Alexandria Light" pitchFamily="2" charset="-78"/>
                <a:cs typeface="Alexandria Light" pitchFamily="2" charset="-78"/>
              </a:rPr>
              <a:t>9- إن ولاء الأفراد لمنظماتهم يعتبر عاملاً هاماً في التنبؤ بفاعلية المنظمة.</a:t>
            </a:r>
          </a:p>
        </p:txBody>
      </p:sp>
      <p:sp>
        <p:nvSpPr>
          <p:cNvPr id="2" name="TextBox 1">
            <a:extLst>
              <a:ext uri="{FF2B5EF4-FFF2-40B4-BE49-F238E27FC236}">
                <a16:creationId xmlns:a16="http://schemas.microsoft.com/office/drawing/2014/main" id="{4CE91526-A4A9-96F8-9D4C-59DDA7BB87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1319949-AF85-2F4E-8F85-E20598D2EB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EFD1527-8336-234A-21D2-AEC770FF73A3}"/>
              </a:ext>
            </a:extLst>
          </p:cNvPr>
          <p:cNvSpPr txBox="1"/>
          <p:nvPr/>
        </p:nvSpPr>
        <p:spPr>
          <a:xfrm>
            <a:off x="3253130" y="757266"/>
            <a:ext cx="4856813" cy="646331"/>
          </a:xfrm>
          <a:prstGeom prst="rect">
            <a:avLst/>
          </a:prstGeom>
          <a:noFill/>
        </p:spPr>
        <p:txBody>
          <a:bodyPr wrap="square" rtlCol="0">
            <a:spAutoFit/>
          </a:bodyPr>
          <a:lstStyle/>
          <a:p>
            <a:pPr algn="r" rtl="1"/>
            <a:r>
              <a:rPr lang="ar-JO" dirty="0">
                <a:solidFill>
                  <a:srgbClr val="00B0F0"/>
                </a:solidFill>
                <a:latin typeface="Alexandria Black" pitchFamily="2" charset="-78"/>
                <a:cs typeface="Alexandria Black" pitchFamily="2" charset="-78"/>
              </a:rPr>
              <a:t>أهمية الولاء التنظيمي</a:t>
            </a:r>
          </a:p>
          <a:p>
            <a:pPr algn="r" rtl="1"/>
            <a:endParaRPr lang="ar-JO" dirty="0">
              <a:solidFill>
                <a:srgbClr val="00B0F0"/>
              </a:solidFill>
              <a:latin typeface="Alexandria Black" pitchFamily="2" charset="-78"/>
              <a:cs typeface="Alexandria Black" pitchFamily="2" charset="-78"/>
            </a:endParaRPr>
          </a:p>
        </p:txBody>
      </p:sp>
      <p:pic>
        <p:nvPicPr>
          <p:cNvPr id="6" name="Picture 5">
            <a:extLst>
              <a:ext uri="{FF2B5EF4-FFF2-40B4-BE49-F238E27FC236}">
                <a16:creationId xmlns:a16="http://schemas.microsoft.com/office/drawing/2014/main" id="{18C17168-1129-55C0-CABB-CE8A65F5A7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3712" y="4698123"/>
            <a:ext cx="2699119" cy="1103915"/>
          </a:xfrm>
          <a:prstGeom prst="rect">
            <a:avLst/>
          </a:prstGeom>
        </p:spPr>
      </p:pic>
    </p:spTree>
    <p:extLst>
      <p:ext uri="{BB962C8B-B14F-4D97-AF65-F5344CB8AC3E}">
        <p14:creationId xmlns:p14="http://schemas.microsoft.com/office/powerpoint/2010/main" val="1893970739"/>
      </p:ext>
    </p:extLst>
  </p:cSld>
  <p:clrMapOvr>
    <a:masterClrMapping/>
  </p:clrMapOvr>
  <mc:AlternateContent xmlns:mc="http://schemas.openxmlformats.org/markup-compatibility/2006" xmlns:p14="http://schemas.microsoft.com/office/powerpoint/2010/main">
    <mc:Choice Requires="p14">
      <p:transition spd="slow" p14:dur="2000" advTm="214632"/>
    </mc:Choice>
    <mc:Fallback xmlns="">
      <p:transition spd="slow" advTm="21463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1265" y="100278"/>
            <a:ext cx="2305141" cy="1076343"/>
          </a:xfrm>
          <a:prstGeom prst="rect">
            <a:avLst/>
          </a:prstGeom>
        </p:spPr>
      </p:pic>
      <p:sp>
        <p:nvSpPr>
          <p:cNvPr id="11" name="TextBox 10">
            <a:extLst>
              <a:ext uri="{FF2B5EF4-FFF2-40B4-BE49-F238E27FC236}">
                <a16:creationId xmlns:a16="http://schemas.microsoft.com/office/drawing/2014/main" id="{6199EBCB-7B72-8BD8-C40E-AFF383964031}"/>
              </a:ext>
            </a:extLst>
          </p:cNvPr>
          <p:cNvSpPr txBox="1"/>
          <p:nvPr/>
        </p:nvSpPr>
        <p:spPr>
          <a:xfrm>
            <a:off x="3320769" y="796307"/>
            <a:ext cx="6516913" cy="400110"/>
          </a:xfrm>
          <a:prstGeom prst="rect">
            <a:avLst/>
          </a:prstGeom>
          <a:noFill/>
        </p:spPr>
        <p:txBody>
          <a:bodyPr wrap="square">
            <a:spAutoFit/>
          </a:bodyPr>
          <a:lstStyle/>
          <a:p>
            <a:pPr algn="ctr" rtl="1"/>
            <a:r>
              <a:rPr lang="ar-JO" sz="2000" dirty="0">
                <a:solidFill>
                  <a:srgbClr val="00B0F0"/>
                </a:solidFill>
                <a:latin typeface="Alexandria Black" pitchFamily="2" charset="-78"/>
                <a:cs typeface="Alexandria Black" pitchFamily="2" charset="-78"/>
              </a:rPr>
              <a:t>أهمية الولاء التنظيمي</a:t>
            </a:r>
            <a:endParaRPr lang="en-US" sz="2000" dirty="0">
              <a:solidFill>
                <a:srgbClr val="00B0F0"/>
              </a:solidFill>
              <a:latin typeface="Alexandria Black" pitchFamily="2" charset="-78"/>
              <a:cs typeface="Alexandria Black" pitchFamily="2" charset="-78"/>
            </a:endParaRPr>
          </a:p>
        </p:txBody>
      </p:sp>
      <p:sp>
        <p:nvSpPr>
          <p:cNvPr id="15" name="TextBox 14">
            <a:extLst>
              <a:ext uri="{FF2B5EF4-FFF2-40B4-BE49-F238E27FC236}">
                <a16:creationId xmlns:a16="http://schemas.microsoft.com/office/drawing/2014/main" id="{65037DF1-D33B-3621-58C9-E2C15FCC5169}"/>
              </a:ext>
            </a:extLst>
          </p:cNvPr>
          <p:cNvSpPr txBox="1"/>
          <p:nvPr/>
        </p:nvSpPr>
        <p:spPr>
          <a:xfrm>
            <a:off x="467194" y="1266558"/>
            <a:ext cx="11257613" cy="4544193"/>
          </a:xfrm>
          <a:prstGeom prst="rect">
            <a:avLst/>
          </a:prstGeom>
          <a:solidFill>
            <a:schemeClr val="bg1"/>
          </a:solidFill>
        </p:spPr>
        <p:txBody>
          <a:bodyPr wrap="square" rtlCol="0">
            <a:spAutoFit/>
          </a:bodyPr>
          <a:lstStyle/>
          <a:p>
            <a:pPr algn="just" rtl="1">
              <a:lnSpc>
                <a:spcPct val="200000"/>
              </a:lnSpc>
            </a:pPr>
            <a:endParaRPr lang="ar-JO" sz="1600" dirty="0">
              <a:latin typeface="Alexandria Light" pitchFamily="2" charset="-78"/>
              <a:ea typeface="Simplified Arabic" panose="02020603050405020304" pitchFamily="18" charset="-78"/>
              <a:cs typeface="Alexandria Light" pitchFamily="2" charset="-78"/>
            </a:endParaRPr>
          </a:p>
          <a:p>
            <a:pPr algn="just" rtl="1">
              <a:lnSpc>
                <a:spcPct val="200000"/>
              </a:lnSpc>
            </a:pPr>
            <a:r>
              <a:rPr lang="ar-JO" sz="1600" dirty="0">
                <a:latin typeface="Alexandria Light" pitchFamily="2" charset="-78"/>
                <a:ea typeface="Simplified Arabic" panose="02020603050405020304" pitchFamily="18" charset="-78"/>
                <a:cs typeface="Alexandria Light" pitchFamily="2" charset="-78"/>
              </a:rPr>
              <a:t>10- كلما زاد شعور الأفراد بالولاء للمنظمة ساعد ذلك على تقبلهم لأي تغيير يكون في صالح المنظمة وتقدمها إيماناً منهم </a:t>
            </a:r>
          </a:p>
          <a:p>
            <a:pPr algn="just" rtl="1">
              <a:lnSpc>
                <a:spcPct val="200000"/>
              </a:lnSpc>
            </a:pPr>
            <a:r>
              <a:rPr lang="ar-JO" sz="1600" dirty="0">
                <a:latin typeface="Alexandria Light" pitchFamily="2" charset="-78"/>
                <a:ea typeface="Simplified Arabic" panose="02020603050405020304" pitchFamily="18" charset="-78"/>
                <a:cs typeface="Alexandria Light" pitchFamily="2" charset="-78"/>
              </a:rPr>
              <a:t>بأن أي ازدهار للمنظمة يعود عليهم بالخير</a:t>
            </a:r>
          </a:p>
          <a:p>
            <a:pPr algn="just" rtl="1">
              <a:lnSpc>
                <a:spcPct val="200000"/>
              </a:lnSpc>
            </a:pPr>
            <a:r>
              <a:rPr lang="ar-JO" sz="1600" dirty="0">
                <a:latin typeface="Alexandria Light" pitchFamily="2" charset="-78"/>
                <a:ea typeface="Simplified Arabic" panose="02020603050405020304" pitchFamily="18" charset="-78"/>
                <a:cs typeface="Alexandria Light" pitchFamily="2" charset="-78"/>
              </a:rPr>
              <a:t>11- إن ولاء الأفراد لمنظماتهم يعتبر عاملاً هاماً في ضمان نجاح تلك المنظمات واستمرارها وزيادة إنتاجها.</a:t>
            </a:r>
          </a:p>
          <a:p>
            <a:pPr algn="just" rtl="1">
              <a:lnSpc>
                <a:spcPct val="200000"/>
              </a:lnSpc>
            </a:pPr>
            <a:r>
              <a:rPr lang="ar-JO" sz="1600" dirty="0">
                <a:latin typeface="Alexandria Light" pitchFamily="2" charset="-78"/>
                <a:ea typeface="Simplified Arabic" panose="02020603050405020304" pitchFamily="18" charset="-78"/>
                <a:cs typeface="Alexandria Light" pitchFamily="2" charset="-78"/>
              </a:rPr>
              <a:t>12-  إن شعور الأفراد بالولاء للمنظمة يخفف من عبء الرؤساء في توجيه المرؤوسين, لأن الأفراد يستجيبون لتعليمات الرئيس </a:t>
            </a:r>
          </a:p>
          <a:p>
            <a:pPr algn="just" rtl="1">
              <a:lnSpc>
                <a:spcPct val="200000"/>
              </a:lnSpc>
            </a:pPr>
            <a:r>
              <a:rPr lang="ar-JO" sz="1600" dirty="0">
                <a:latin typeface="Alexandria Light" pitchFamily="2" charset="-78"/>
                <a:ea typeface="Simplified Arabic" panose="02020603050405020304" pitchFamily="18" charset="-78"/>
                <a:cs typeface="Alexandria Light" pitchFamily="2" charset="-78"/>
              </a:rPr>
              <a:t>بطريقة أفضل ويحولون العمل بكفاية أفضل مما يحقق الثقة والود بين الرئيس والمرؤوسين</a:t>
            </a:r>
          </a:p>
          <a:p>
            <a:pPr algn="just" rtl="1">
              <a:lnSpc>
                <a:spcPct val="200000"/>
              </a:lnSpc>
            </a:pPr>
            <a:r>
              <a:rPr lang="ar-JO" sz="1600" dirty="0">
                <a:latin typeface="Alexandria Light" pitchFamily="2" charset="-78"/>
                <a:ea typeface="Simplified Arabic" panose="02020603050405020304" pitchFamily="18" charset="-78"/>
                <a:cs typeface="Alexandria Light" pitchFamily="2" charset="-78"/>
              </a:rPr>
              <a:t>1     ونظراً لهذه الأهمية البالغة للولاء التنظيمي فإنه يتعين على المنظمات عامة بأن تسعى جاهدة لإيجاد الولاء التنظيمي </a:t>
            </a:r>
          </a:p>
          <a:p>
            <a:pPr algn="just" rtl="1">
              <a:lnSpc>
                <a:spcPct val="200000"/>
              </a:lnSpc>
            </a:pPr>
            <a:r>
              <a:rPr lang="ar-JO" sz="1600" dirty="0">
                <a:latin typeface="Alexandria Light" pitchFamily="2" charset="-78"/>
                <a:ea typeface="Simplified Arabic" panose="02020603050405020304" pitchFamily="18" charset="-78"/>
                <a:cs typeface="Alexandria Light" pitchFamily="2" charset="-78"/>
              </a:rPr>
              <a:t>لدى العاملين لديها ويكون ذلك بتوفير جميع الأدوات القادرة على المساهمة في تكوين ذلك الولاء وتنميته</a:t>
            </a:r>
          </a:p>
          <a:p>
            <a:pPr algn="just" rtl="1">
              <a:lnSpc>
                <a:spcPct val="250000"/>
              </a:lnSpc>
            </a:pPr>
            <a:endParaRPr lang="ar-JO" sz="1600" dirty="0">
              <a:latin typeface="Alexandria Light" pitchFamily="2" charset="-78"/>
              <a:cs typeface="Alexandria Light" pitchFamily="2" charset="-78"/>
            </a:endParaRPr>
          </a:p>
        </p:txBody>
      </p:sp>
      <p:pic>
        <p:nvPicPr>
          <p:cNvPr id="4" name="Picture 3">
            <a:extLst>
              <a:ext uri="{FF2B5EF4-FFF2-40B4-BE49-F238E27FC236}">
                <a16:creationId xmlns:a16="http://schemas.microsoft.com/office/drawing/2014/main" id="{43D1F8CC-088A-0979-89AF-FF01C3D1C0DA}"/>
              </a:ext>
            </a:extLst>
          </p:cNvPr>
          <p:cNvPicPr>
            <a:picLocks noChangeAspect="1"/>
          </p:cNvPicPr>
          <p:nvPr/>
        </p:nvPicPr>
        <p:blipFill>
          <a:blip r:embed="rId3"/>
          <a:stretch>
            <a:fillRect/>
          </a:stretch>
        </p:blipFill>
        <p:spPr>
          <a:xfrm>
            <a:off x="9109396" y="6180083"/>
            <a:ext cx="2615411" cy="536494"/>
          </a:xfrm>
          <a:prstGeom prst="rect">
            <a:avLst/>
          </a:prstGeom>
        </p:spPr>
      </p:pic>
    </p:spTree>
  </p:cSld>
  <p:clrMapOvr>
    <a:masterClrMapping/>
  </p:clrMapOvr>
  <p:transition spd="slow" advTm="125519">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373316-008A-9CAF-13EA-E65F09F07AF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1C4087E-1967-AD5D-757F-2065F4CC8B4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8AF762B0-291B-203E-33A2-053DB2AB560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B69E360-E1CF-B8E4-509D-F4E6DF3691BB}"/>
              </a:ext>
            </a:extLst>
          </p:cNvPr>
          <p:cNvSpPr/>
          <p:nvPr/>
        </p:nvSpPr>
        <p:spPr>
          <a:xfrm>
            <a:off x="573373" y="1455302"/>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dirty="0">
                <a:solidFill>
                  <a:schemeClr val="tx1"/>
                </a:solidFill>
                <a:latin typeface="Alexandria Light" pitchFamily="2" charset="-78"/>
                <a:cs typeface="Alexandria Light" pitchFamily="2" charset="-78"/>
              </a:rPr>
              <a:t> ويمكن النظر إلى الولاء أنه حاصل تفاعل ثلاثة عناصر معًا وهي:</a:t>
            </a:r>
          </a:p>
          <a:p>
            <a:pPr algn="r" rtl="1">
              <a:lnSpc>
                <a:spcPct val="200000"/>
              </a:lnSpc>
            </a:pPr>
            <a:r>
              <a:rPr lang="ar-JO" dirty="0">
                <a:solidFill>
                  <a:schemeClr val="tx1"/>
                </a:solidFill>
                <a:latin typeface="Alexandria Light" pitchFamily="2" charset="-78"/>
                <a:cs typeface="Alexandria Light" pitchFamily="2" charset="-78"/>
              </a:rPr>
              <a:t>1. التطابق: </a:t>
            </a:r>
          </a:p>
          <a:p>
            <a:pPr algn="r" rtl="1">
              <a:lnSpc>
                <a:spcPct val="200000"/>
              </a:lnSpc>
            </a:pPr>
            <a:r>
              <a:rPr lang="ar-JO" dirty="0">
                <a:solidFill>
                  <a:schemeClr val="tx1"/>
                </a:solidFill>
                <a:latin typeface="Alexandria Light" pitchFamily="2" charset="-78"/>
                <a:cs typeface="Alexandria Light" pitchFamily="2" charset="-78"/>
              </a:rPr>
              <a:t>والـذي يـدل على تبني العامل أهداف وقيم المنظمة باعتبارها قيمه وأهدافه.</a:t>
            </a:r>
          </a:p>
          <a:p>
            <a:pPr algn="r" rtl="1">
              <a:lnSpc>
                <a:spcPct val="200000"/>
              </a:lnSpc>
            </a:pPr>
            <a:r>
              <a:rPr lang="ar-JO" dirty="0">
                <a:solidFill>
                  <a:schemeClr val="tx1"/>
                </a:solidFill>
                <a:latin typeface="Alexandria Light" pitchFamily="2" charset="-78"/>
                <a:cs typeface="Alexandria Light" pitchFamily="2" charset="-78"/>
              </a:rPr>
              <a:t>2.  الاسـتغراق،</a:t>
            </a:r>
          </a:p>
          <a:p>
            <a:pPr algn="r" rtl="1">
              <a:lnSpc>
                <a:spcPct val="200000"/>
              </a:lnSpc>
            </a:pPr>
            <a:r>
              <a:rPr lang="ar-JO" dirty="0">
                <a:solidFill>
                  <a:schemeClr val="tx1"/>
                </a:solidFill>
                <a:latin typeface="Alexandria Light" pitchFamily="2" charset="-78"/>
                <a:cs typeface="Alexandria Light" pitchFamily="2" charset="-78"/>
              </a:rPr>
              <a:t>والـذي يقصد به الانهماك والانغماس النفسي للفرد في وظيفته ونشاطه في العمل.</a:t>
            </a:r>
          </a:p>
          <a:p>
            <a:pPr algn="r" rtl="1">
              <a:lnSpc>
                <a:spcPct val="200000"/>
              </a:lnSpc>
            </a:pPr>
            <a:r>
              <a:rPr lang="ar-JO" dirty="0">
                <a:solidFill>
                  <a:schemeClr val="tx1"/>
                </a:solidFill>
                <a:latin typeface="Alexandria Light" pitchFamily="2" charset="-78"/>
                <a:cs typeface="Alexandria Light" pitchFamily="2" charset="-78"/>
              </a:rPr>
              <a:t>3. الوفاء والإخلاص.</a:t>
            </a:r>
          </a:p>
          <a:p>
            <a:pPr algn="r" rtl="1">
              <a:lnSpc>
                <a:spcPct val="200000"/>
              </a:lnSpc>
            </a:pPr>
            <a:r>
              <a:rPr lang="ar-JO" dirty="0">
                <a:solidFill>
                  <a:schemeClr val="tx1"/>
                </a:solidFill>
                <a:latin typeface="Alexandria Light" pitchFamily="2" charset="-78"/>
                <a:cs typeface="Alexandria Light" pitchFamily="2" charset="-78"/>
              </a:rPr>
              <a:t>ويتمثل في شعور الفرد بالعاطفة والارتباط القـوي اتجـاه المنظمـة. </a:t>
            </a:r>
            <a:endParaRPr lang="en-US" dirty="0">
              <a:solidFill>
                <a:schemeClr val="tx1"/>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DE91BF55-D55A-D158-109D-3372BB8401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CB83931-910E-AFB5-3B69-182B3F707A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68FA8D3-7B25-6B21-AE1A-9114E6F5638D}"/>
              </a:ext>
            </a:extLst>
          </p:cNvPr>
          <p:cNvSpPr txBox="1"/>
          <p:nvPr/>
        </p:nvSpPr>
        <p:spPr>
          <a:xfrm>
            <a:off x="2070717" y="797666"/>
            <a:ext cx="5796276" cy="369332"/>
          </a:xfrm>
          <a:prstGeom prst="rect">
            <a:avLst/>
          </a:prstGeom>
          <a:noFill/>
        </p:spPr>
        <p:txBody>
          <a:bodyPr wrap="square" rtlCol="0">
            <a:spAutoFit/>
          </a:bodyPr>
          <a:lstStyle/>
          <a:p>
            <a:pPr algn="r" rtl="1"/>
            <a:r>
              <a:rPr lang="ar-JO" dirty="0">
                <a:solidFill>
                  <a:srgbClr val="00B0F0"/>
                </a:solidFill>
                <a:latin typeface="Alexandria Black" pitchFamily="2" charset="-78"/>
                <a:cs typeface="Alexandria Black" pitchFamily="2" charset="-78"/>
              </a:rPr>
              <a:t>عناصر الولاء التنظيمي</a:t>
            </a:r>
          </a:p>
        </p:txBody>
      </p:sp>
      <p:pic>
        <p:nvPicPr>
          <p:cNvPr id="6" name="Picture 5">
            <a:extLst>
              <a:ext uri="{FF2B5EF4-FFF2-40B4-BE49-F238E27FC236}">
                <a16:creationId xmlns:a16="http://schemas.microsoft.com/office/drawing/2014/main" id="{691EF4B8-ED4B-2C55-9564-A438B903E60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3373" y="1885949"/>
            <a:ext cx="2962275" cy="1543050"/>
          </a:xfrm>
          <a:prstGeom prst="rect">
            <a:avLst/>
          </a:prstGeom>
        </p:spPr>
      </p:pic>
    </p:spTree>
    <p:extLst>
      <p:ext uri="{BB962C8B-B14F-4D97-AF65-F5344CB8AC3E}">
        <p14:creationId xmlns:p14="http://schemas.microsoft.com/office/powerpoint/2010/main" val="388759026"/>
      </p:ext>
    </p:extLst>
  </p:cSld>
  <p:clrMapOvr>
    <a:masterClrMapping/>
  </p:clrMapOvr>
  <mc:AlternateContent xmlns:mc="http://schemas.openxmlformats.org/markup-compatibility/2006" xmlns:p14="http://schemas.microsoft.com/office/powerpoint/2010/main">
    <mc:Choice Requires="p14">
      <p:transition spd="slow" p14:dur="2000" advTm="142499"/>
    </mc:Choice>
    <mc:Fallback xmlns="">
      <p:transition spd="slow" advTm="14249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84E6D4-7288-F5CD-B8BF-7743BDAACB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1A4B650-1F11-7F23-3952-9FA5BC897F8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BAFF2C16-36FC-BF74-5FFB-9671A10C660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4E019E3-ADA1-532F-F81F-DD9F1F2EFA3A}"/>
              </a:ext>
            </a:extLst>
          </p:cNvPr>
          <p:cNvSpPr/>
          <p:nvPr/>
        </p:nvSpPr>
        <p:spPr>
          <a:xfrm>
            <a:off x="378373" y="1388558"/>
            <a:ext cx="11240254"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eriod"/>
            </a:pPr>
            <a:r>
              <a:rPr lang="ar-JO" sz="1600" dirty="0">
                <a:solidFill>
                  <a:schemeClr val="tx1"/>
                </a:solidFill>
                <a:latin typeface="Alexandria Light" pitchFamily="2" charset="-78"/>
                <a:cs typeface="Alexandria Light" pitchFamily="2" charset="-78"/>
              </a:rPr>
              <a:t>لا يمثل الولاء التنظيمي حاله ملموسه يمكن تحديد أبعادها أو تجسيدها بشكل مادي معين بل هو حاله غير محسوسه يستدل عليها من خلال ظواهر تنظيمية معينه تتابع من خلال سلوك وتصرفات المروؤسين والتي تجسد مدى ولائهم  لمنظماتهم.</a:t>
            </a:r>
          </a:p>
          <a:p>
            <a:pPr marL="342900" indent="-342900" algn="r" rtl="1">
              <a:lnSpc>
                <a:spcPct val="200000"/>
              </a:lnSpc>
              <a:buFont typeface="+mj-lt"/>
              <a:buAutoNum type="arabicPeriod"/>
            </a:pPr>
            <a:r>
              <a:rPr lang="ar-JO" sz="1600" dirty="0">
                <a:solidFill>
                  <a:schemeClr val="tx1"/>
                </a:solidFill>
                <a:latin typeface="Alexandria Light" pitchFamily="2" charset="-78"/>
                <a:cs typeface="Alexandria Light" pitchFamily="2" charset="-78"/>
              </a:rPr>
              <a:t> إن رفع حالة ولاء المروؤسين لمنظماتهم ليس بالأمر البسيط بل يتطلب جهودًا كبيرة من قبل الإدارة وذلك بسبب تشابك العوامل والمتغيرات التي تؤثر فيه أو تساهم في تكوينه.</a:t>
            </a:r>
          </a:p>
          <a:p>
            <a:pPr marL="342900" indent="-342900" algn="r" rtl="1">
              <a:lnSpc>
                <a:spcPct val="200000"/>
              </a:lnSpc>
              <a:buFont typeface="+mj-lt"/>
              <a:buAutoNum type="arabicPeriod"/>
            </a:pPr>
            <a:r>
              <a:rPr lang="ar-JO" sz="1600" dirty="0">
                <a:solidFill>
                  <a:schemeClr val="tx1"/>
                </a:solidFill>
                <a:latin typeface="Alexandria Light" pitchFamily="2" charset="-78"/>
                <a:cs typeface="Alexandria Light" pitchFamily="2" charset="-78"/>
              </a:rPr>
              <a:t>يؤثر الولاء التنظيمي على بعض الظواهر الإدارية مثل رغبة المرؤوسين في البقاء بالمنظمة ومدى التزامهم بمواعيد العمل ومستوى  الأداء الوظيفي  والجهد المبذول من قبلهم  لتحقيق أهداف المنظمة .</a:t>
            </a:r>
          </a:p>
          <a:p>
            <a:pPr marL="342900" indent="-342900" algn="r" rtl="1">
              <a:lnSpc>
                <a:spcPct val="200000"/>
              </a:lnSpc>
              <a:buFont typeface="+mj-lt"/>
              <a:buAutoNum type="arabicPeriod"/>
            </a:pPr>
            <a:r>
              <a:rPr lang="ar-JO" sz="1600" dirty="0">
                <a:solidFill>
                  <a:schemeClr val="tx1"/>
                </a:solidFill>
                <a:latin typeface="Alexandria Light" pitchFamily="2" charset="-78"/>
                <a:cs typeface="Alexandria Light" pitchFamily="2" charset="-78"/>
              </a:rPr>
              <a:t>صعوبة قياس الولاء التنظيمي بشكل مباشر وإنما يقاس بآثاره الظاهرة على المرؤوسين.</a:t>
            </a:r>
            <a:endParaRPr lang="en-US" dirty="0">
              <a:solidFill>
                <a:schemeClr val="tx1"/>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997C20C4-FBB2-E611-0174-C2BDA769716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3E30627D-0238-B829-6C5F-600C09FBB3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DC31FE32-B71B-A0BA-CFBA-A733DC04BCC5}"/>
              </a:ext>
            </a:extLst>
          </p:cNvPr>
          <p:cNvSpPr txBox="1"/>
          <p:nvPr/>
        </p:nvSpPr>
        <p:spPr>
          <a:xfrm>
            <a:off x="3320769" y="796307"/>
            <a:ext cx="6516913" cy="400110"/>
          </a:xfrm>
          <a:prstGeom prst="rect">
            <a:avLst/>
          </a:prstGeom>
          <a:noFill/>
        </p:spPr>
        <p:txBody>
          <a:bodyPr wrap="square">
            <a:spAutoFit/>
          </a:bodyPr>
          <a:lstStyle/>
          <a:p>
            <a:pPr algn="ctr" rtl="1"/>
            <a:r>
              <a:rPr lang="ar-JO" sz="2000" dirty="0">
                <a:solidFill>
                  <a:srgbClr val="00B0F0"/>
                </a:solidFill>
                <a:latin typeface="Alexandria Black" pitchFamily="2" charset="-78"/>
                <a:cs typeface="Alexandria Black" pitchFamily="2" charset="-78"/>
              </a:rPr>
              <a:t>خصائص الولاء التنظيمي</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220787633"/>
      </p:ext>
    </p:extLst>
  </p:cSld>
  <p:clrMapOvr>
    <a:masterClrMapping/>
  </p:clrMapOvr>
  <mc:AlternateContent xmlns:mc="http://schemas.openxmlformats.org/markup-compatibility/2006" xmlns:p14="http://schemas.microsoft.com/office/powerpoint/2010/main">
    <mc:Choice Requires="p14">
      <p:transition spd="slow" p14:dur="2000" advTm="178375"/>
    </mc:Choice>
    <mc:Fallback xmlns="">
      <p:transition spd="slow" advTm="17837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1FF041-C8C4-1300-513D-D01AE61A1B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CE43A30-953E-C750-5D85-F3A5C10DC63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3A2DCA9D-3642-CC45-9FE9-5559CAA809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81D8D96-EF36-836D-4B38-18B754087C7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sz="1600" dirty="0">
                <a:solidFill>
                  <a:schemeClr val="tx1"/>
                </a:solidFill>
                <a:latin typeface="Alexandria Light" pitchFamily="2" charset="-78"/>
                <a:cs typeface="Alexandria Light" pitchFamily="2" charset="-78"/>
              </a:rPr>
              <a:t>5-  يتكون الولاء التنظيمي  من عدة أبعاد ومكونات مختلفة عن بعضها البعض</a:t>
            </a:r>
          </a:p>
          <a:p>
            <a:pPr algn="r" rtl="1">
              <a:lnSpc>
                <a:spcPct val="200000"/>
              </a:lnSpc>
            </a:pPr>
            <a:r>
              <a:rPr lang="ar-JO" sz="1600" dirty="0">
                <a:solidFill>
                  <a:schemeClr val="tx1"/>
                </a:solidFill>
                <a:latin typeface="Alexandria Light" pitchFamily="2" charset="-78"/>
                <a:cs typeface="Alexandria Light" pitchFamily="2" charset="-78"/>
              </a:rPr>
              <a:t>6- يُعد الولاء  التنظيمي وسيلة لتحقيق أهداف معينه شخصيه لا يستطيع الفرد تحقيقها بمعزل عن المنظمة لأن الولاء  مستمر للمنظمة مادامت تحقق أهداف المنتمين لها والعكس صحيح.</a:t>
            </a:r>
          </a:p>
          <a:p>
            <a:pPr algn="r" rtl="1">
              <a:lnSpc>
                <a:spcPct val="200000"/>
              </a:lnSpc>
            </a:pPr>
            <a:r>
              <a:rPr lang="ar-JO" sz="1600" dirty="0">
                <a:solidFill>
                  <a:schemeClr val="tx1"/>
                </a:solidFill>
                <a:latin typeface="Alexandria Light" pitchFamily="2" charset="-78"/>
                <a:cs typeface="Alexandria Light" pitchFamily="2" charset="-78"/>
              </a:rPr>
              <a:t>7- يمثل الولاء التنظيمي قيمة  وذلك عندما تصبح أهداف المنظمة ومصالحها هدفًا من أهداف أعضائها وقيمة من قيمهم بغض النظر عن أهدافهم ومصالحهم الخاصة</a:t>
            </a:r>
          </a:p>
          <a:p>
            <a:pPr algn="r" rtl="1">
              <a:lnSpc>
                <a:spcPct val="200000"/>
              </a:lnSpc>
            </a:pPr>
            <a:r>
              <a:rPr lang="ar-JO" sz="1600" dirty="0">
                <a:solidFill>
                  <a:schemeClr val="tx1"/>
                </a:solidFill>
                <a:latin typeface="Alexandria Light" pitchFamily="2" charset="-78"/>
                <a:cs typeface="Alexandria Light" pitchFamily="2" charset="-78"/>
              </a:rPr>
              <a:t>8- يحتاج الولاء التنظيمي وقت طويل لتحقيقه لأنه يجسد حالة قناعة تامة للفرد كما أن التخلي عنه لا يكون نتيجة عوامل سطحية طارئه بل قد يكون نتيجة عوامل قوية.</a:t>
            </a:r>
          </a:p>
          <a:p>
            <a:pPr algn="r" rtl="1">
              <a:lnSpc>
                <a:spcPct val="200000"/>
              </a:lnSpc>
            </a:pPr>
            <a:r>
              <a:rPr lang="ar-JO" sz="1600" dirty="0">
                <a:solidFill>
                  <a:schemeClr val="tx1"/>
                </a:solidFill>
                <a:latin typeface="Alexandria Light" pitchFamily="2" charset="-78"/>
                <a:cs typeface="Alexandria Light" pitchFamily="2" charset="-78"/>
              </a:rPr>
              <a:t>9- يعبر الولاء  التنظيمي عن أستعداد الفرد لبذل أقصى جهد ممكن لصالح المنظمة ورغبته الشديدة في البقاء بها ومن ثم قبوله وإيمانه بأهدافها وقيمها.</a:t>
            </a:r>
            <a:endParaRPr lang="en-US" sz="1600" dirty="0">
              <a:solidFill>
                <a:schemeClr val="tx1"/>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DE722420-E8E2-3D74-A582-34AD97100A1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F6A89CE-4C7A-072B-EFBF-710515526B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A804BE9E-A4BD-0215-3A7F-04C0FD9526C5}"/>
              </a:ext>
            </a:extLst>
          </p:cNvPr>
          <p:cNvSpPr txBox="1"/>
          <p:nvPr/>
        </p:nvSpPr>
        <p:spPr>
          <a:xfrm>
            <a:off x="3320769" y="796307"/>
            <a:ext cx="6516913" cy="400110"/>
          </a:xfrm>
          <a:prstGeom prst="rect">
            <a:avLst/>
          </a:prstGeom>
          <a:noFill/>
        </p:spPr>
        <p:txBody>
          <a:bodyPr wrap="square">
            <a:spAutoFit/>
          </a:bodyPr>
          <a:lstStyle/>
          <a:p>
            <a:pPr algn="ctr" rtl="1"/>
            <a:r>
              <a:rPr lang="ar-JO" sz="2000" dirty="0">
                <a:solidFill>
                  <a:srgbClr val="00B0F0"/>
                </a:solidFill>
                <a:latin typeface="Alexandria Black" pitchFamily="2" charset="-78"/>
                <a:cs typeface="Alexandria Black" pitchFamily="2" charset="-78"/>
              </a:rPr>
              <a:t>خصائص الولاء التنظيمي</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1359989202"/>
      </p:ext>
    </p:extLst>
  </p:cSld>
  <p:clrMapOvr>
    <a:masterClrMapping/>
  </p:clrMapOvr>
  <mc:AlternateContent xmlns:mc="http://schemas.openxmlformats.org/markup-compatibility/2006" xmlns:p14="http://schemas.microsoft.com/office/powerpoint/2010/main">
    <mc:Choice Requires="p14">
      <p:transition spd="slow" p14:dur="2000" advTm="207810"/>
    </mc:Choice>
    <mc:Fallback xmlns="">
      <p:transition spd="slow" advTm="20781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63212"/>
            <a:ext cx="9706428" cy="513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A7B5BB0-CBB6-5272-347E-60875DA83ABF}"/>
              </a:ext>
            </a:extLst>
          </p:cNvPr>
          <p:cNvSpPr txBox="1"/>
          <p:nvPr/>
        </p:nvSpPr>
        <p:spPr>
          <a:xfrm>
            <a:off x="536029" y="1435576"/>
            <a:ext cx="11051368" cy="4297971"/>
          </a:xfrm>
          <a:prstGeom prst="rect">
            <a:avLst/>
          </a:prstGeom>
          <a:solidFill>
            <a:schemeClr val="bg1"/>
          </a:solidFill>
          <a:ln w="57150">
            <a:solidFill>
              <a:srgbClr val="00B0F0"/>
            </a:solidFill>
          </a:ln>
        </p:spPr>
        <p:txBody>
          <a:bodyPr wrap="square">
            <a:spAutoFit/>
          </a:bodyPr>
          <a:lstStyle/>
          <a:p>
            <a:pPr algn="r" rtl="1">
              <a:lnSpc>
                <a:spcPct val="200000"/>
              </a:lnSpc>
            </a:pPr>
            <a:r>
              <a:rPr lang="ar-JO" sz="2000" dirty="0">
                <a:solidFill>
                  <a:srgbClr val="000000"/>
                </a:solidFill>
                <a:latin typeface="Alexandria Medium" pitchFamily="2" charset="-78"/>
                <a:cs typeface="Alexandria Medium" pitchFamily="2" charset="-78"/>
              </a:rPr>
              <a:t> </a:t>
            </a:r>
            <a:r>
              <a:rPr lang="ar-JO" dirty="0">
                <a:solidFill>
                  <a:srgbClr val="000000"/>
                </a:solidFill>
                <a:latin typeface="Alexandria Medium" pitchFamily="2" charset="-78"/>
                <a:cs typeface="Alexandria Medium" pitchFamily="2" charset="-78"/>
              </a:rPr>
              <a:t>المرحلة الأولى مرحلة التجربة: </a:t>
            </a:r>
          </a:p>
          <a:p>
            <a:pPr algn="r" rtl="1">
              <a:lnSpc>
                <a:spcPct val="250000"/>
              </a:lnSpc>
            </a:pPr>
            <a:r>
              <a:rPr lang="ar-JO" sz="1600" dirty="0">
                <a:solidFill>
                  <a:srgbClr val="000000"/>
                </a:solidFill>
                <a:latin typeface="Alexandria Light" pitchFamily="2" charset="-78"/>
                <a:cs typeface="Alexandria Light" pitchFamily="2" charset="-78"/>
              </a:rPr>
              <a:t>وتختص بالفتره التي تأتي بعد التعيين الوظيفي مباشرة وتمتد لمدة عام واحد حيث يحاول الفرد في هذة المرحلة التكيف مع متطلبات العمل والاهتمام بالحصو ل على الرضا والقبول من طرف المنظمة حيث يعتمد على ما يتوفر لدى الفرد من خبرات العمل السابقه .</a:t>
            </a:r>
          </a:p>
          <a:p>
            <a:pPr algn="r" rtl="1">
              <a:lnSpc>
                <a:spcPct val="250000"/>
              </a:lnSpc>
            </a:pPr>
            <a:r>
              <a:rPr lang="ar-JO" sz="1600" dirty="0">
                <a:solidFill>
                  <a:srgbClr val="000000"/>
                </a:solidFill>
                <a:latin typeface="Alexandria Light" pitchFamily="2" charset="-78"/>
                <a:cs typeface="Alexandria Light" pitchFamily="2" charset="-78"/>
              </a:rPr>
              <a:t>فالموظفين يدخلون المنظمات وعندهم درجات ومستويات مختلفة من الولاء  التنظيمي ناجمه عن توقعات وقيم واتجاهات وأفكار مختلفة حسب طبيعة البيئه الاجتماعيه للفرد ويكون الفرد خلال  هذة المرحلة خاضعًا للتدريب والإعداد والتجربة وهدفها الحصول القبول والأمن  من قبل التنظيم. </a:t>
            </a:r>
            <a:endParaRPr lang="ar-YE" sz="1400" dirty="0">
              <a:solidFill>
                <a:srgbClr val="000000"/>
              </a:solidFill>
              <a:latin typeface="Alexandria Light" pitchFamily="2" charset="-78"/>
              <a:cs typeface="Alexandria Light" pitchFamily="2" charset="-78"/>
            </a:endParaRPr>
          </a:p>
        </p:txBody>
      </p:sp>
      <p:sp>
        <p:nvSpPr>
          <p:cNvPr id="6" name="TextBox 5">
            <a:extLst>
              <a:ext uri="{FF2B5EF4-FFF2-40B4-BE49-F238E27FC236}">
                <a16:creationId xmlns:a16="http://schemas.microsoft.com/office/drawing/2014/main" id="{42D4322B-478F-1FAD-7456-771162D56658}"/>
              </a:ext>
            </a:extLst>
          </p:cNvPr>
          <p:cNvSpPr txBox="1"/>
          <p:nvPr/>
        </p:nvSpPr>
        <p:spPr>
          <a:xfrm>
            <a:off x="3972911" y="820366"/>
            <a:ext cx="3815255" cy="400110"/>
          </a:xfrm>
          <a:prstGeom prst="rect">
            <a:avLst/>
          </a:prstGeom>
          <a:noFill/>
        </p:spPr>
        <p:txBody>
          <a:bodyPr wrap="square" rtlCol="0">
            <a:spAutoFit/>
          </a:bodyPr>
          <a:lstStyle/>
          <a:p>
            <a:pPr algn="r" rtl="1"/>
            <a:r>
              <a:rPr lang="ar-JO" sz="2000" dirty="0">
                <a:solidFill>
                  <a:srgbClr val="00B0F0"/>
                </a:solidFill>
                <a:latin typeface="Alexandria Black" pitchFamily="2" charset="-78"/>
                <a:cs typeface="Alexandria Black" pitchFamily="2" charset="-78"/>
              </a:rPr>
              <a:t>مراحل الولاء التنظيمي</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2568276086"/>
      </p:ext>
    </p:extLst>
  </p:cSld>
  <p:clrMapOvr>
    <a:masterClrMapping/>
  </p:clrMapOvr>
  <mc:AlternateContent xmlns:mc="http://schemas.openxmlformats.org/markup-compatibility/2006" xmlns:p14="http://schemas.microsoft.com/office/powerpoint/2010/main">
    <mc:Choice Requires="p14">
      <p:transition spd="slow" p14:dur="2000" advTm="162695"/>
    </mc:Choice>
    <mc:Fallback xmlns="">
      <p:transition spd="slow" advTm="16269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1FF041-C8C4-1300-513D-D01AE61A1B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CE43A30-953E-C750-5D85-F3A5C10DC63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3A2DCA9D-3642-CC45-9FE9-5559CAA809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81D8D96-EF36-836D-4B38-18B754087C7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dirty="0">
                <a:solidFill>
                  <a:srgbClr val="000000"/>
                </a:solidFill>
                <a:latin typeface="Alexandria Medium" pitchFamily="2" charset="-78"/>
                <a:cs typeface="Alexandria Medium" pitchFamily="2" charset="-78"/>
              </a:rPr>
              <a:t> المرحلة الثانية مرحلة العمل والإنجاز: </a:t>
            </a:r>
          </a:p>
          <a:p>
            <a:pPr algn="r" rtl="1">
              <a:lnSpc>
                <a:spcPct val="200000"/>
              </a:lnSpc>
            </a:pPr>
            <a:r>
              <a:rPr lang="ar-JO" sz="1600" dirty="0">
                <a:solidFill>
                  <a:schemeClr val="tx1"/>
                </a:solidFill>
                <a:latin typeface="Alexandria Light" pitchFamily="2" charset="-78"/>
                <a:cs typeface="Alexandria Light" pitchFamily="2" charset="-78"/>
              </a:rPr>
              <a:t>وهي الفتره التي تلي مرحلة التجربة أي فترة مباشرة الفرد لعمله وتتراوح الفتره الزمنية </a:t>
            </a:r>
          </a:p>
          <a:p>
            <a:pPr algn="r" rtl="1">
              <a:lnSpc>
                <a:spcPct val="200000"/>
              </a:lnSpc>
            </a:pPr>
            <a:r>
              <a:rPr lang="ar-JO" sz="1600" dirty="0">
                <a:solidFill>
                  <a:schemeClr val="tx1"/>
                </a:solidFill>
                <a:latin typeface="Alexandria Light" pitchFamily="2" charset="-78"/>
                <a:cs typeface="Alexandria Light" pitchFamily="2" charset="-78"/>
              </a:rPr>
              <a:t>بين عامين إلى أربعة أعوام حيث يسعى الفرد خلالها إلى تأكيد مفهومه للإنجاز  وتتصف </a:t>
            </a:r>
          </a:p>
          <a:p>
            <a:pPr algn="r" rtl="1">
              <a:lnSpc>
                <a:spcPct val="200000"/>
              </a:lnSpc>
            </a:pPr>
            <a:r>
              <a:rPr lang="ar-JO" sz="1600" dirty="0">
                <a:solidFill>
                  <a:schemeClr val="tx1"/>
                </a:solidFill>
                <a:latin typeface="Alexandria Light" pitchFamily="2" charset="-78"/>
                <a:cs typeface="Alexandria Light" pitchFamily="2" charset="-78"/>
              </a:rPr>
              <a:t>هذة المرحلة بالخبرات الآتية:</a:t>
            </a:r>
          </a:p>
          <a:p>
            <a:pPr algn="r" rtl="1">
              <a:lnSpc>
                <a:spcPct val="200000"/>
              </a:lnSpc>
            </a:pPr>
            <a:r>
              <a:rPr lang="ar-JO" sz="1600" dirty="0">
                <a:solidFill>
                  <a:schemeClr val="tx1"/>
                </a:solidFill>
                <a:latin typeface="Alexandria Light" pitchFamily="2" charset="-78"/>
                <a:cs typeface="Alexandria Light" pitchFamily="2" charset="-78"/>
              </a:rPr>
              <a:t>-الأهمية  الشخصية.</a:t>
            </a:r>
          </a:p>
          <a:p>
            <a:pPr algn="r" rtl="1">
              <a:lnSpc>
                <a:spcPct val="200000"/>
              </a:lnSpc>
            </a:pPr>
            <a:r>
              <a:rPr lang="ar-JO" sz="1600" dirty="0">
                <a:solidFill>
                  <a:schemeClr val="tx1"/>
                </a:solidFill>
                <a:latin typeface="Alexandria Light" pitchFamily="2" charset="-78"/>
                <a:cs typeface="Alexandria Light" pitchFamily="2" charset="-78"/>
              </a:rPr>
              <a:t>- التخوف من العجز.</a:t>
            </a:r>
          </a:p>
          <a:p>
            <a:pPr algn="r" rtl="1">
              <a:lnSpc>
                <a:spcPct val="200000"/>
              </a:lnSpc>
            </a:pPr>
            <a:r>
              <a:rPr lang="ar-JO" sz="1600" dirty="0">
                <a:solidFill>
                  <a:schemeClr val="tx1"/>
                </a:solidFill>
                <a:latin typeface="Alexandria Light" pitchFamily="2" charset="-78"/>
                <a:cs typeface="Alexandria Light" pitchFamily="2" charset="-78"/>
              </a:rPr>
              <a:t>- وضوح الالتزام بالعمل والولاء للمنظمة. </a:t>
            </a:r>
            <a:endParaRPr lang="en-US" sz="1400" dirty="0">
              <a:solidFill>
                <a:schemeClr val="tx1"/>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DE722420-E8E2-3D74-A582-34AD97100A1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F6A89CE-4C7A-072B-EFBF-710515526B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887DBB71-4C64-1467-04E2-3A0B38B290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5553" y="2406562"/>
            <a:ext cx="2381250" cy="2568465"/>
          </a:xfrm>
          <a:prstGeom prst="rect">
            <a:avLst/>
          </a:prstGeom>
        </p:spPr>
      </p:pic>
      <p:sp>
        <p:nvSpPr>
          <p:cNvPr id="4" name="TextBox 3">
            <a:extLst>
              <a:ext uri="{FF2B5EF4-FFF2-40B4-BE49-F238E27FC236}">
                <a16:creationId xmlns:a16="http://schemas.microsoft.com/office/drawing/2014/main" id="{F6D8E9D4-CE2E-410D-07E5-9306B13D46AA}"/>
              </a:ext>
            </a:extLst>
          </p:cNvPr>
          <p:cNvSpPr txBox="1"/>
          <p:nvPr/>
        </p:nvSpPr>
        <p:spPr>
          <a:xfrm>
            <a:off x="3972911" y="820366"/>
            <a:ext cx="3815255" cy="400110"/>
          </a:xfrm>
          <a:prstGeom prst="rect">
            <a:avLst/>
          </a:prstGeom>
          <a:noFill/>
        </p:spPr>
        <p:txBody>
          <a:bodyPr wrap="square" rtlCol="0">
            <a:spAutoFit/>
          </a:bodyPr>
          <a:lstStyle/>
          <a:p>
            <a:pPr algn="r" rtl="1"/>
            <a:r>
              <a:rPr lang="ar-JO" sz="2000" dirty="0">
                <a:solidFill>
                  <a:srgbClr val="00B0F0"/>
                </a:solidFill>
                <a:latin typeface="Alexandria Black" pitchFamily="2" charset="-78"/>
                <a:cs typeface="Alexandria Black" pitchFamily="2" charset="-78"/>
              </a:rPr>
              <a:t>مراحل الولاء التنظيمي</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2457083105"/>
      </p:ext>
    </p:extLst>
  </p:cSld>
  <p:clrMapOvr>
    <a:masterClrMapping/>
  </p:clrMapOvr>
  <mc:AlternateContent xmlns:mc="http://schemas.openxmlformats.org/markup-compatibility/2006" xmlns:p14="http://schemas.microsoft.com/office/powerpoint/2010/main">
    <mc:Choice Requires="p14">
      <p:transition spd="slow" p14:dur="2000" advTm="135894"/>
    </mc:Choice>
    <mc:Fallback xmlns="">
      <p:transition spd="slow" advTm="13589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63212"/>
            <a:ext cx="9706428" cy="513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A7B5BB0-CBB6-5272-347E-60875DA83ABF}"/>
              </a:ext>
            </a:extLst>
          </p:cNvPr>
          <p:cNvSpPr txBox="1"/>
          <p:nvPr/>
        </p:nvSpPr>
        <p:spPr>
          <a:xfrm>
            <a:off x="536029" y="1435576"/>
            <a:ext cx="11051368" cy="4288995"/>
          </a:xfrm>
          <a:prstGeom prst="rect">
            <a:avLst/>
          </a:prstGeom>
          <a:solidFill>
            <a:schemeClr val="bg1"/>
          </a:solidFill>
          <a:ln w="57150">
            <a:solidFill>
              <a:srgbClr val="00B0F0"/>
            </a:solidFill>
          </a:ln>
        </p:spPr>
        <p:txBody>
          <a:bodyPr wrap="square">
            <a:spAutoFit/>
          </a:bodyPr>
          <a:lstStyle/>
          <a:p>
            <a:pPr algn="r" rtl="1">
              <a:lnSpc>
                <a:spcPct val="200000"/>
              </a:lnSpc>
            </a:pPr>
            <a:endParaRPr lang="ar-JO" sz="1100" dirty="0">
              <a:solidFill>
                <a:srgbClr val="000000"/>
              </a:solidFill>
              <a:latin typeface="Alexandria Medium" pitchFamily="2" charset="-78"/>
              <a:cs typeface="Alexandria Medium" pitchFamily="2" charset="-78"/>
            </a:endParaRPr>
          </a:p>
          <a:p>
            <a:pPr algn="r" rtl="1">
              <a:lnSpc>
                <a:spcPct val="200000"/>
              </a:lnSpc>
            </a:pPr>
            <a:r>
              <a:rPr lang="ar-JO" sz="2000" dirty="0">
                <a:solidFill>
                  <a:srgbClr val="000000"/>
                </a:solidFill>
                <a:latin typeface="Alexandria Medium" pitchFamily="2" charset="-78"/>
                <a:cs typeface="Alexandria Medium" pitchFamily="2" charset="-78"/>
              </a:rPr>
              <a:t>المرحلة الثالثة مرحلة الثقة بالتنظيم: </a:t>
            </a:r>
          </a:p>
          <a:p>
            <a:pPr algn="r" rtl="1">
              <a:lnSpc>
                <a:spcPct val="200000"/>
              </a:lnSpc>
            </a:pPr>
            <a:r>
              <a:rPr lang="ar-JO" dirty="0">
                <a:solidFill>
                  <a:srgbClr val="000000"/>
                </a:solidFill>
                <a:latin typeface="Alexandria Light" pitchFamily="2" charset="-78"/>
                <a:cs typeface="Alexandria Light" pitchFamily="2" charset="-78"/>
              </a:rPr>
              <a:t>وتبدأ في السنه الخامسه من التحاق الفرد بالتنظيم وتستمر إلى ما بعد ذلك.</a:t>
            </a:r>
          </a:p>
          <a:p>
            <a:pPr algn="r" rtl="1">
              <a:lnSpc>
                <a:spcPct val="200000"/>
              </a:lnSpc>
            </a:pPr>
            <a:r>
              <a:rPr lang="ar-JO" dirty="0">
                <a:solidFill>
                  <a:srgbClr val="000000"/>
                </a:solidFill>
                <a:latin typeface="Alexandria Light" pitchFamily="2" charset="-78"/>
                <a:cs typeface="Alexandria Light" pitchFamily="2" charset="-78"/>
              </a:rPr>
              <a:t> ويبدأ  فيها بترسيخ إتجاهات الولاء نحو المنظمة التي يعمل بها بحيث تصبح متينة الرباط ،شديدة الوثاق</a:t>
            </a:r>
          </a:p>
          <a:p>
            <a:pPr algn="r" rtl="1">
              <a:lnSpc>
                <a:spcPct val="200000"/>
              </a:lnSpc>
            </a:pPr>
            <a:r>
              <a:rPr lang="ar-JO" dirty="0">
                <a:solidFill>
                  <a:srgbClr val="000000"/>
                </a:solidFill>
                <a:latin typeface="Alexandria Light" pitchFamily="2" charset="-78"/>
                <a:cs typeface="Alexandria Light" pitchFamily="2" charset="-78"/>
              </a:rPr>
              <a:t> ويشعر الفرد حينها أنه يريد أن يعمل دون كلل أو ملل لصالح منظمته وحينها سينتقل الفرد من مرحلة التكوين إلى مرحلة النضج</a:t>
            </a:r>
          </a:p>
          <a:p>
            <a:pPr algn="r" rtl="1">
              <a:lnSpc>
                <a:spcPct val="200000"/>
              </a:lnSpc>
            </a:pPr>
            <a:r>
              <a:rPr lang="ar-JO" dirty="0">
                <a:solidFill>
                  <a:srgbClr val="000000"/>
                </a:solidFill>
                <a:latin typeface="Alexandria Light" pitchFamily="2" charset="-78"/>
                <a:cs typeface="Alexandria Light" pitchFamily="2" charset="-78"/>
              </a:rPr>
              <a:t>يتم دعم الولاء من خلال  استثما ارت الفرد في التنظيم وتقييم عملية التوازن بين الجهود (التكلفة) والإغراءات الممنوحة للموظفين.</a:t>
            </a:r>
          </a:p>
        </p:txBody>
      </p:sp>
      <p:sp>
        <p:nvSpPr>
          <p:cNvPr id="3" name="TextBox 2">
            <a:extLst>
              <a:ext uri="{FF2B5EF4-FFF2-40B4-BE49-F238E27FC236}">
                <a16:creationId xmlns:a16="http://schemas.microsoft.com/office/drawing/2014/main" id="{88FDDD77-3CF3-FE0E-BB6A-2DA011828F96}"/>
              </a:ext>
            </a:extLst>
          </p:cNvPr>
          <p:cNvSpPr txBox="1"/>
          <p:nvPr/>
        </p:nvSpPr>
        <p:spPr>
          <a:xfrm>
            <a:off x="3972911" y="820366"/>
            <a:ext cx="3815255" cy="400110"/>
          </a:xfrm>
          <a:prstGeom prst="rect">
            <a:avLst/>
          </a:prstGeom>
          <a:noFill/>
        </p:spPr>
        <p:txBody>
          <a:bodyPr wrap="square" rtlCol="0">
            <a:spAutoFit/>
          </a:bodyPr>
          <a:lstStyle/>
          <a:p>
            <a:pPr algn="r" rtl="1"/>
            <a:r>
              <a:rPr lang="ar-JO" sz="2000" dirty="0">
                <a:solidFill>
                  <a:srgbClr val="00B0F0"/>
                </a:solidFill>
                <a:latin typeface="Alexandria Black" pitchFamily="2" charset="-78"/>
                <a:cs typeface="Alexandria Black" pitchFamily="2" charset="-78"/>
              </a:rPr>
              <a:t>مراحل الولاء التنظيمي</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1788302839"/>
      </p:ext>
    </p:extLst>
  </p:cSld>
  <p:clrMapOvr>
    <a:masterClrMapping/>
  </p:clrMapOvr>
  <mc:AlternateContent xmlns:mc="http://schemas.openxmlformats.org/markup-compatibility/2006" xmlns:p14="http://schemas.microsoft.com/office/powerpoint/2010/main">
    <mc:Choice Requires="p14">
      <p:transition spd="slow" p14:dur="2000" advTm="170168"/>
    </mc:Choice>
    <mc:Fallback xmlns="">
      <p:transition spd="slow" advTm="17016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1FF041-C8C4-1300-513D-D01AE61A1B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CE43A30-953E-C750-5D85-F3A5C10DC63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3A2DCA9D-3642-CC45-9FE9-5559CAA809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81D8D96-EF36-836D-4B38-18B754087C7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dirty="0">
                <a:solidFill>
                  <a:srgbClr val="000000"/>
                </a:solidFill>
                <a:latin typeface="Alexandria Medium" pitchFamily="2" charset="-78"/>
                <a:cs typeface="Alexandria Medium" pitchFamily="2" charset="-78"/>
              </a:rPr>
              <a:t>1) الولاء التنظيمي العاطفي:</a:t>
            </a:r>
          </a:p>
          <a:p>
            <a:pPr algn="just" rtl="1">
              <a:lnSpc>
                <a:spcPct val="200000"/>
              </a:lnSpc>
            </a:pPr>
            <a:r>
              <a:rPr lang="ar-JO" dirty="0">
                <a:solidFill>
                  <a:srgbClr val="000000"/>
                </a:solidFill>
                <a:latin typeface="Alexandria Light" pitchFamily="2" charset="-78"/>
                <a:cs typeface="Alexandria Light" pitchFamily="2" charset="-78"/>
              </a:rPr>
              <a:t>حيث يتمثل هذا البعد لدى الفرد بمدى معرفته للخصائص المميزة لعملة ودرجة استقلالية وأهمية  وتنوع المهارات المطلوبة وقرب المشرفين وتوجيههم له ، كما يتأثر بدرجة إحساس الفرد بأن البيئة التنظيمية التي يعمل بها تسمح له بالمشاركة الفعالة في مجريات اتخاذ القرارات سواء فيما يتعلق  منها بالعمل أو ما يخصه هو ،وكل هذا يجعله يفتخر بانتمائه لمنظمة وعرض نشاطاتها بشكل إيجابي عند حديثة للآآخرين عنها وتبني مشاكلها كما لو كانت مشاكله الخاصة والشعور بوجود جو أخوي يربطه بعمله.</a:t>
            </a:r>
          </a:p>
          <a:p>
            <a:pPr algn="r" rtl="1">
              <a:lnSpc>
                <a:spcPct val="200000"/>
              </a:lnSpc>
            </a:pPr>
            <a:r>
              <a:rPr lang="ar-JO" sz="1600" dirty="0">
                <a:solidFill>
                  <a:schemeClr val="tx1"/>
                </a:solidFill>
                <a:latin typeface="Alexandria Light" pitchFamily="2" charset="-78"/>
                <a:cs typeface="Alexandria Light" pitchFamily="2" charset="-78"/>
              </a:rPr>
              <a:t>. </a:t>
            </a:r>
            <a:endParaRPr lang="en-US" sz="1400" dirty="0">
              <a:solidFill>
                <a:schemeClr val="tx1"/>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DE722420-E8E2-3D74-A582-34AD97100A1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F6A89CE-4C7A-072B-EFBF-710515526B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6D8E9D4-CE2E-410D-07E5-9306B13D46AA}"/>
              </a:ext>
            </a:extLst>
          </p:cNvPr>
          <p:cNvSpPr txBox="1"/>
          <p:nvPr/>
        </p:nvSpPr>
        <p:spPr>
          <a:xfrm>
            <a:off x="3972911" y="820366"/>
            <a:ext cx="3815255" cy="400110"/>
          </a:xfrm>
          <a:prstGeom prst="rect">
            <a:avLst/>
          </a:prstGeom>
          <a:noFill/>
        </p:spPr>
        <p:txBody>
          <a:bodyPr wrap="square" rtlCol="0">
            <a:spAutoFit/>
          </a:bodyPr>
          <a:lstStyle/>
          <a:p>
            <a:pPr algn="r" rtl="1"/>
            <a:r>
              <a:rPr lang="ar-JO" sz="2000" dirty="0">
                <a:solidFill>
                  <a:srgbClr val="00B0F0"/>
                </a:solidFill>
                <a:latin typeface="Alexandria Black" pitchFamily="2" charset="-78"/>
                <a:cs typeface="Alexandria Black" pitchFamily="2" charset="-78"/>
              </a:rPr>
              <a:t>أبعاد الولاء التنظيمي</a:t>
            </a:r>
            <a:endParaRPr lang="en-US" sz="2000" dirty="0">
              <a:solidFill>
                <a:srgbClr val="00B0F0"/>
              </a:solidFill>
              <a:latin typeface="Alexandria Black" pitchFamily="2" charset="-78"/>
              <a:cs typeface="Alexandria Black" pitchFamily="2" charset="-78"/>
            </a:endParaRPr>
          </a:p>
        </p:txBody>
      </p:sp>
      <p:pic>
        <p:nvPicPr>
          <p:cNvPr id="6" name="Picture 5">
            <a:extLst>
              <a:ext uri="{FF2B5EF4-FFF2-40B4-BE49-F238E27FC236}">
                <a16:creationId xmlns:a16="http://schemas.microsoft.com/office/drawing/2014/main" id="{B90B104B-7A2A-08C5-7E76-E9BCCB48E1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4459" y="4894082"/>
            <a:ext cx="2562225" cy="1150719"/>
          </a:xfrm>
          <a:prstGeom prst="rect">
            <a:avLst/>
          </a:prstGeom>
        </p:spPr>
      </p:pic>
    </p:spTree>
    <p:extLst>
      <p:ext uri="{BB962C8B-B14F-4D97-AF65-F5344CB8AC3E}">
        <p14:creationId xmlns:p14="http://schemas.microsoft.com/office/powerpoint/2010/main" val="3502062526"/>
      </p:ext>
    </p:extLst>
  </p:cSld>
  <p:clrMapOvr>
    <a:masterClrMapping/>
  </p:clrMapOvr>
  <mc:AlternateContent xmlns:mc="http://schemas.openxmlformats.org/markup-compatibility/2006" xmlns:p14="http://schemas.microsoft.com/office/powerpoint/2010/main">
    <mc:Choice Requires="p14">
      <p:transition spd="slow" p14:dur="2000" advTm="150350"/>
    </mc:Choice>
    <mc:Fallback xmlns="">
      <p:transition spd="slow" advTm="15035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1FF041-C8C4-1300-513D-D01AE61A1B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CE43A30-953E-C750-5D85-F3A5C10DC63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3A2DCA9D-3642-CC45-9FE9-5559CAA809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81D8D96-EF36-836D-4B38-18B754087C7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dirty="0">
              <a:solidFill>
                <a:srgbClr val="000000"/>
              </a:solidFill>
              <a:latin typeface="Alexandria Medium" pitchFamily="2" charset="-78"/>
              <a:cs typeface="Alexandria Medium" pitchFamily="2" charset="-78"/>
            </a:endParaRPr>
          </a:p>
          <a:p>
            <a:pPr algn="r" rtl="1">
              <a:lnSpc>
                <a:spcPct val="200000"/>
              </a:lnSpc>
            </a:pPr>
            <a:r>
              <a:rPr lang="ar-JO" dirty="0">
                <a:solidFill>
                  <a:srgbClr val="000000"/>
                </a:solidFill>
                <a:latin typeface="Alexandria Medium" pitchFamily="2" charset="-78"/>
                <a:cs typeface="Alexandria Medium" pitchFamily="2" charset="-78"/>
              </a:rPr>
              <a:t>2) الولاء التنظيمي المستمر:</a:t>
            </a:r>
          </a:p>
          <a:p>
            <a:pPr algn="just" rtl="1">
              <a:lnSpc>
                <a:spcPct val="200000"/>
              </a:lnSpc>
            </a:pPr>
            <a:r>
              <a:rPr lang="ar-JO" dirty="0">
                <a:solidFill>
                  <a:srgbClr val="000000"/>
                </a:solidFill>
                <a:latin typeface="Alexandria Light" pitchFamily="2" charset="-78"/>
                <a:cs typeface="Alexandria Light" pitchFamily="2" charset="-78"/>
              </a:rPr>
              <a:t>إن درجة ولاء الفرد في هذه الحالة تقاس بالقيمة الاستثمارية التي من الممكن أن يحققها الفرد لو استمر في المنظمة مقابل ما سيفقده لو قرر الالتحاق بجهات أخرى ، حيث أن تقييم الفرد لأهمية البقاء في المنظمة يتأثر بمجموعة من العوامل ومنها التقدم في السن وطول فترة الخدمة والتي تعتبر من المؤشرات الرئيسية لوجود رغبة لدى الفرد في الاستمرار في عملة ، حيث أن الفرد استثمر جزءاً لابأس به من حياته في المنظمة وأي تفريط أو تساهل من قبله يعتبر بمثابة خسارة له خاصة أذا كانت أوجه الاستثمار هذه غير قابلة للنقل إلى أي عمل أخر ، وبما أن الفرد يعطي قيمة للعلاقات الشخصية مع زملاء العمل والتي بنيت عبر السنين ،.</a:t>
            </a:r>
          </a:p>
          <a:p>
            <a:pPr algn="just" rtl="1">
              <a:lnSpc>
                <a:spcPct val="200000"/>
              </a:lnSpc>
            </a:pPr>
            <a:r>
              <a:rPr lang="ar-JO" sz="1600" dirty="0">
                <a:solidFill>
                  <a:schemeClr val="tx1"/>
                </a:solidFill>
                <a:latin typeface="Alexandria Light" pitchFamily="2" charset="-78"/>
                <a:cs typeface="Alexandria Light" pitchFamily="2" charset="-78"/>
              </a:rPr>
              <a:t>. </a:t>
            </a:r>
            <a:endParaRPr lang="en-US" sz="1400" dirty="0">
              <a:solidFill>
                <a:schemeClr val="tx1"/>
              </a:solidFill>
              <a:latin typeface="Alexandria Light" pitchFamily="2" charset="-78"/>
              <a:cs typeface="Alexandria Light" pitchFamily="2" charset="-78"/>
            </a:endParaRPr>
          </a:p>
        </p:txBody>
      </p:sp>
      <p:sp>
        <p:nvSpPr>
          <p:cNvPr id="2" name="TextBox 1">
            <a:extLst>
              <a:ext uri="{FF2B5EF4-FFF2-40B4-BE49-F238E27FC236}">
                <a16:creationId xmlns:a16="http://schemas.microsoft.com/office/drawing/2014/main" id="{DE722420-E8E2-3D74-A582-34AD97100A1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F6A89CE-4C7A-072B-EFBF-710515526B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6D8E9D4-CE2E-410D-07E5-9306B13D46AA}"/>
              </a:ext>
            </a:extLst>
          </p:cNvPr>
          <p:cNvSpPr txBox="1"/>
          <p:nvPr/>
        </p:nvSpPr>
        <p:spPr>
          <a:xfrm>
            <a:off x="3972911" y="820366"/>
            <a:ext cx="3815255" cy="400110"/>
          </a:xfrm>
          <a:prstGeom prst="rect">
            <a:avLst/>
          </a:prstGeom>
          <a:noFill/>
        </p:spPr>
        <p:txBody>
          <a:bodyPr wrap="square" rtlCol="0">
            <a:spAutoFit/>
          </a:bodyPr>
          <a:lstStyle/>
          <a:p>
            <a:pPr algn="r" rtl="1"/>
            <a:r>
              <a:rPr lang="ar-JO" sz="2000" dirty="0">
                <a:solidFill>
                  <a:srgbClr val="00B0F0"/>
                </a:solidFill>
                <a:latin typeface="Alexandria Black" pitchFamily="2" charset="-78"/>
                <a:cs typeface="Alexandria Black" pitchFamily="2" charset="-78"/>
              </a:rPr>
              <a:t>أبعاد الولاء التنظيمي</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1507203822"/>
      </p:ext>
    </p:extLst>
  </p:cSld>
  <p:clrMapOvr>
    <a:masterClrMapping/>
  </p:clrMapOvr>
  <mc:AlternateContent xmlns:mc="http://schemas.openxmlformats.org/markup-compatibility/2006" xmlns:p14="http://schemas.microsoft.com/office/powerpoint/2010/main">
    <mc:Choice Requires="p14">
      <p:transition spd="slow" p14:dur="2000" advTm="222978"/>
    </mc:Choice>
    <mc:Fallback xmlns="">
      <p:transition spd="slow" advTm="22297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1FF041-C8C4-1300-513D-D01AE61A1B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CE43A30-953E-C750-5D85-F3A5C10DC63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3A2DCA9D-3642-CC45-9FE9-5559CAA809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81D8D96-EF36-836D-4B38-18B754087C7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dirty="0">
                <a:solidFill>
                  <a:srgbClr val="000000"/>
                </a:solidFill>
                <a:latin typeface="Alexandria Medium" pitchFamily="2" charset="-78"/>
                <a:cs typeface="Alexandria Medium" pitchFamily="2" charset="-78"/>
              </a:rPr>
              <a:t>3) الولاء الأخلاقي (المعياري)</a:t>
            </a:r>
          </a:p>
          <a:p>
            <a:pPr algn="just" rtl="1">
              <a:lnSpc>
                <a:spcPct val="200000"/>
              </a:lnSpc>
            </a:pPr>
            <a:r>
              <a:rPr lang="ar-JO" dirty="0">
                <a:solidFill>
                  <a:srgbClr val="000000"/>
                </a:solidFill>
                <a:latin typeface="Alexandria Light" pitchFamily="2" charset="-78"/>
                <a:cs typeface="Alexandria Light" pitchFamily="2" charset="-78"/>
              </a:rPr>
              <a:t>ويعني إحساس الفرد بالالتزام نحو البقاء في المنظمة وذلك مقابل الدعم الجيد الذي تقدمة المنظمة لمنتسبها والسماح لهم بالمشاركة والتفاؤل الإيجابي ، ليس فقط في تحديد الإجراءات وكيفية تنفيذ العمل، بل المساهمة في وضع الأهداف ورسم السياسات العامة للمنظمة  مما يجعل الفرد يمتنع  عن ترك المنظمة لكونه ملتزمًا أخلاقيا في تمكين المنظمة في تحقيق هذه الأهداف وتنفيذ السياسات التي شارك في وضعها ،وكذالك لالتزامه بأخلاق المهنة التي تحتم علية البقاء في المنظمة </a:t>
            </a:r>
            <a:r>
              <a:rPr lang="ar-JO" dirty="0">
                <a:solidFill>
                  <a:srgbClr val="000000"/>
                </a:solidFill>
                <a:latin typeface="Alexandria Medium" pitchFamily="2" charset="-78"/>
                <a:cs typeface="Alexandria Medium" pitchFamily="2" charset="-78"/>
              </a:rPr>
              <a:t>.</a:t>
            </a:r>
          </a:p>
        </p:txBody>
      </p:sp>
      <p:sp>
        <p:nvSpPr>
          <p:cNvPr id="2" name="TextBox 1">
            <a:extLst>
              <a:ext uri="{FF2B5EF4-FFF2-40B4-BE49-F238E27FC236}">
                <a16:creationId xmlns:a16="http://schemas.microsoft.com/office/drawing/2014/main" id="{DE722420-E8E2-3D74-A582-34AD97100A1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F6A89CE-4C7A-072B-EFBF-710515526B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6D8E9D4-CE2E-410D-07E5-9306B13D46AA}"/>
              </a:ext>
            </a:extLst>
          </p:cNvPr>
          <p:cNvSpPr txBox="1"/>
          <p:nvPr/>
        </p:nvSpPr>
        <p:spPr>
          <a:xfrm>
            <a:off x="3972911" y="820366"/>
            <a:ext cx="3815255" cy="400110"/>
          </a:xfrm>
          <a:prstGeom prst="rect">
            <a:avLst/>
          </a:prstGeom>
          <a:noFill/>
        </p:spPr>
        <p:txBody>
          <a:bodyPr wrap="square" rtlCol="0">
            <a:spAutoFit/>
          </a:bodyPr>
          <a:lstStyle/>
          <a:p>
            <a:pPr algn="r" rtl="1"/>
            <a:r>
              <a:rPr lang="ar-JO" sz="2000" dirty="0">
                <a:solidFill>
                  <a:srgbClr val="00B0F0"/>
                </a:solidFill>
                <a:latin typeface="Alexandria Black" pitchFamily="2" charset="-78"/>
                <a:cs typeface="Alexandria Black" pitchFamily="2" charset="-78"/>
              </a:rPr>
              <a:t>أبعاد الولاء التنظيمي</a:t>
            </a:r>
            <a:endParaRPr lang="en-US" sz="20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293393688"/>
      </p:ext>
    </p:extLst>
  </p:cSld>
  <p:clrMapOvr>
    <a:masterClrMapping/>
  </p:clrMapOvr>
  <mc:AlternateContent xmlns:mc="http://schemas.openxmlformats.org/markup-compatibility/2006" xmlns:p14="http://schemas.microsoft.com/office/powerpoint/2010/main">
    <mc:Choice Requires="p14">
      <p:transition spd="slow" p14:dur="2000" advTm="101604"/>
    </mc:Choice>
    <mc:Fallback xmlns="">
      <p:transition spd="slow" advTm="10160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72686" y="1734020"/>
            <a:ext cx="11161297" cy="4442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YE" dirty="0">
              <a:solidFill>
                <a:srgbClr val="000000"/>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4E5B585D-D723-3DDE-F382-8369397DA863}"/>
              </a:ext>
            </a:extLst>
          </p:cNvPr>
          <p:cNvSpPr txBox="1"/>
          <p:nvPr/>
        </p:nvSpPr>
        <p:spPr>
          <a:xfrm>
            <a:off x="5817476" y="2971800"/>
            <a:ext cx="914400" cy="914400"/>
          </a:xfrm>
          <a:prstGeom prst="rect">
            <a:avLst/>
          </a:prstGeom>
          <a:noFill/>
        </p:spPr>
        <p:txBody>
          <a:bodyPr wrap="square" rtlCol="0">
            <a:spAutoFit/>
          </a:bodyPr>
          <a:lstStyle/>
          <a:p>
            <a:endParaRPr lang="en-US" dirty="0"/>
          </a:p>
        </p:txBody>
      </p:sp>
      <p:sp>
        <p:nvSpPr>
          <p:cNvPr id="3" name="TextBox 2">
            <a:extLst>
              <a:ext uri="{FF2B5EF4-FFF2-40B4-BE49-F238E27FC236}">
                <a16:creationId xmlns:a16="http://schemas.microsoft.com/office/drawing/2014/main" id="{5FE7F00E-1C21-2D81-18FC-1BA114CF91AA}"/>
              </a:ext>
            </a:extLst>
          </p:cNvPr>
          <p:cNvSpPr txBox="1"/>
          <p:nvPr/>
        </p:nvSpPr>
        <p:spPr>
          <a:xfrm>
            <a:off x="3231932" y="801926"/>
            <a:ext cx="5308472" cy="400110"/>
          </a:xfrm>
          <a:prstGeom prst="rect">
            <a:avLst/>
          </a:prstGeom>
          <a:noFill/>
        </p:spPr>
        <p:txBody>
          <a:bodyPr wrap="square" rtlCol="0">
            <a:spAutoFit/>
          </a:bodyPr>
          <a:lstStyle/>
          <a:p>
            <a:pPr algn="r" rtl="1"/>
            <a:r>
              <a:rPr lang="ar-JO" sz="2000" dirty="0">
                <a:solidFill>
                  <a:srgbClr val="00B0F0"/>
                </a:solidFill>
                <a:latin typeface="Alexandria Black" pitchFamily="2" charset="-78"/>
                <a:cs typeface="Alexandria Black" pitchFamily="2" charset="-78"/>
              </a:rPr>
              <a:t>مظاهر عدم وجود  الولاء التنظيمي</a:t>
            </a:r>
            <a:endParaRPr lang="en-US" sz="2000" dirty="0">
              <a:solidFill>
                <a:srgbClr val="00B0F0"/>
              </a:solidFill>
              <a:latin typeface="Alexandria Black" pitchFamily="2" charset="-78"/>
              <a:cs typeface="Alexandria Black" pitchFamily="2" charset="-78"/>
            </a:endParaRPr>
          </a:p>
        </p:txBody>
      </p:sp>
      <p:graphicFrame>
        <p:nvGraphicFramePr>
          <p:cNvPr id="6" name="Diagram 5">
            <a:extLst>
              <a:ext uri="{FF2B5EF4-FFF2-40B4-BE49-F238E27FC236}">
                <a16:creationId xmlns:a16="http://schemas.microsoft.com/office/drawing/2014/main" id="{423E57AC-0B0B-0469-BE64-B106053BA8B0}"/>
              </a:ext>
            </a:extLst>
          </p:cNvPr>
          <p:cNvGraphicFramePr/>
          <p:nvPr>
            <p:extLst>
              <p:ext uri="{D42A27DB-BD31-4B8C-83A1-F6EECF244321}">
                <p14:modId xmlns:p14="http://schemas.microsoft.com/office/powerpoint/2010/main" val="3210841937"/>
              </p:ext>
            </p:extLst>
          </p:nvPr>
        </p:nvGraphicFramePr>
        <p:xfrm>
          <a:off x="2032000" y="2002221"/>
          <a:ext cx="8128000" cy="41361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00970975"/>
      </p:ext>
    </p:extLst>
  </p:cSld>
  <p:clrMapOvr>
    <a:masterClrMapping/>
  </p:clrMapOvr>
  <mc:AlternateContent xmlns:mc="http://schemas.openxmlformats.org/markup-compatibility/2006" xmlns:p14="http://schemas.microsoft.com/office/powerpoint/2010/main">
    <mc:Choice Requires="p14">
      <p:transition spd="slow" p14:dur="2000" advTm="190077"/>
    </mc:Choice>
    <mc:Fallback xmlns="">
      <p:transition spd="slow" advTm="19007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D8AAE1A6-ED4F-9FD7-946F-6DA301F97E2B}"/>
              </a:ext>
            </a:extLst>
          </p:cNvPr>
          <p:cNvSpPr txBox="1"/>
          <p:nvPr/>
        </p:nvSpPr>
        <p:spPr>
          <a:xfrm>
            <a:off x="3499945" y="786537"/>
            <a:ext cx="5218386" cy="369332"/>
          </a:xfrm>
          <a:prstGeom prst="rect">
            <a:avLst/>
          </a:prstGeom>
          <a:noFill/>
        </p:spPr>
        <p:txBody>
          <a:bodyPr wrap="square" rtlCol="0">
            <a:spAutoFit/>
          </a:bodyPr>
          <a:lstStyle/>
          <a:p>
            <a:pPr algn="ctr"/>
            <a:r>
              <a:rPr lang="ar-JO" b="1" dirty="0">
                <a:solidFill>
                  <a:srgbClr val="00B0F0"/>
                </a:solidFill>
                <a:latin typeface="Alexandria Black" pitchFamily="2" charset="-78"/>
                <a:cs typeface="Alexandria Black" pitchFamily="2" charset="-78"/>
              </a:rPr>
              <a:t>أسباب ضعف الولاء التنظيمي</a:t>
            </a:r>
          </a:p>
        </p:txBody>
      </p:sp>
      <p:sp>
        <p:nvSpPr>
          <p:cNvPr id="3" name="Rectangle: Rounded Corners 2">
            <a:extLst>
              <a:ext uri="{FF2B5EF4-FFF2-40B4-BE49-F238E27FC236}">
                <a16:creationId xmlns:a16="http://schemas.microsoft.com/office/drawing/2014/main" id="{BFAA4048-2D7E-3F87-5B11-AF49A4E5E4A2}"/>
              </a:ext>
            </a:extLst>
          </p:cNvPr>
          <p:cNvSpPr/>
          <p:nvPr/>
        </p:nvSpPr>
        <p:spPr>
          <a:xfrm>
            <a:off x="504496" y="1331318"/>
            <a:ext cx="11209283" cy="4961313"/>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JO" dirty="0">
                <a:solidFill>
                  <a:schemeClr val="tx1"/>
                </a:solidFill>
                <a:latin typeface="Alexandria Light" pitchFamily="2" charset="-78"/>
                <a:cs typeface="Alexandria Light" pitchFamily="2" charset="-78"/>
              </a:rPr>
              <a:t>هناك العديد من الأسباب التي قد تؤدي إلى ضعف ارتباط العاملين بمنظماتهم وضعف الولاء التنظيمي ومنها</a:t>
            </a:r>
          </a:p>
          <a:p>
            <a:pPr algn="r" rtl="1">
              <a:lnSpc>
                <a:spcPct val="150000"/>
              </a:lnSpc>
            </a:pPr>
            <a:endParaRPr lang="ar-JO" dirty="0">
              <a:solidFill>
                <a:schemeClr val="tx1"/>
              </a:solidFill>
              <a:latin typeface="Alexandria Light" pitchFamily="2" charset="-78"/>
              <a:cs typeface="Alexandria Light" pitchFamily="2" charset="-78"/>
            </a:endParaRPr>
          </a:p>
          <a:p>
            <a:pPr marL="342900" indent="-342900" algn="r" rtl="1">
              <a:lnSpc>
                <a:spcPct val="150000"/>
              </a:lnSpc>
              <a:buFont typeface="+mj-lt"/>
              <a:buAutoNum type="arabicPeriod"/>
            </a:pPr>
            <a:r>
              <a:rPr lang="ar-JO" dirty="0">
                <a:solidFill>
                  <a:schemeClr val="tx1"/>
                </a:solidFill>
                <a:latin typeface="Alexandria Light" pitchFamily="2" charset="-78"/>
                <a:cs typeface="Alexandria Light" pitchFamily="2" charset="-78"/>
              </a:rPr>
              <a:t>تهاون الإدارة في إقناع المروؤسين بأهمية أعمالهم وكونهم أعضاء نافعين في هذه المنظمة.</a:t>
            </a:r>
          </a:p>
          <a:p>
            <a:pPr marL="342900" indent="-342900" algn="r" rtl="1">
              <a:lnSpc>
                <a:spcPct val="150000"/>
              </a:lnSpc>
              <a:buFont typeface="+mj-lt"/>
              <a:buAutoNum type="arabicPeriod"/>
            </a:pPr>
            <a:r>
              <a:rPr lang="ar-JO" dirty="0">
                <a:solidFill>
                  <a:schemeClr val="tx1"/>
                </a:solidFill>
                <a:latin typeface="Alexandria Light" pitchFamily="2" charset="-78"/>
                <a:cs typeface="Alexandria Light" pitchFamily="2" charset="-78"/>
              </a:rPr>
              <a:t>عدم الالتزام بمبدأ وضع الرجل المناسب في المكان المناسب فعند عدم وضع الفرد في العمل الذي يتناسب مع قدراته وميوله ومؤهالاته ينعكس على درجة ولائه.</a:t>
            </a:r>
          </a:p>
          <a:p>
            <a:pPr marL="342900" indent="-342900" algn="r" rtl="1">
              <a:lnSpc>
                <a:spcPct val="150000"/>
              </a:lnSpc>
              <a:buFont typeface="+mj-lt"/>
              <a:buAutoNum type="arabicPeriod"/>
            </a:pPr>
            <a:r>
              <a:rPr lang="ar-JO" dirty="0">
                <a:solidFill>
                  <a:schemeClr val="tx1"/>
                </a:solidFill>
                <a:latin typeface="Alexandria Light" pitchFamily="2" charset="-78"/>
                <a:cs typeface="Alexandria Light" pitchFamily="2" charset="-78"/>
              </a:rPr>
              <a:t> الشعور بالقلق وعدم الاستقرار حيث أن شعور الفرد بأن المنظمة التي لا توليه اهتمامها ولا تعمل على رعايته توجِد  عنده شعورًا بعدم الاطمئنان والقلق.</a:t>
            </a:r>
          </a:p>
          <a:p>
            <a:pPr marL="342900" indent="-342900" algn="r" rtl="1">
              <a:lnSpc>
                <a:spcPct val="150000"/>
              </a:lnSpc>
              <a:buFont typeface="+mj-lt"/>
              <a:buAutoNum type="arabicPeriod"/>
            </a:pPr>
            <a:r>
              <a:rPr lang="ar-JO" dirty="0">
                <a:solidFill>
                  <a:schemeClr val="tx1"/>
                </a:solidFill>
                <a:latin typeface="Alexandria Light" pitchFamily="2" charset="-78"/>
                <a:cs typeface="Alexandria Light" pitchFamily="2" charset="-78"/>
              </a:rPr>
              <a:t> عدم إتاحة فرص الترقي والتقدم بصوره عادله للمرؤوسين تؤدي إلى الإحباط وتضعف من روحهم المعنويه.</a:t>
            </a:r>
            <a:r>
              <a:rPr lang="ar-YE" dirty="0">
                <a:solidFill>
                  <a:schemeClr val="tx1"/>
                </a:solidFill>
                <a:latin typeface="Alexandria Light" pitchFamily="2" charset="-78"/>
                <a:cs typeface="Alexandria Light" pitchFamily="2" charset="-78"/>
              </a:rPr>
              <a:t>.</a:t>
            </a:r>
            <a:endParaRPr lang="en-US" dirty="0">
              <a:solidFill>
                <a:schemeClr val="tx1"/>
              </a:solidFill>
              <a:latin typeface="Alexandria Light" pitchFamily="2" charset="-78"/>
              <a:cs typeface="Alexandria Light" pitchFamily="2" charset="-78"/>
            </a:endParaRPr>
          </a:p>
        </p:txBody>
      </p:sp>
    </p:spTree>
    <p:extLst>
      <p:ext uri="{BB962C8B-B14F-4D97-AF65-F5344CB8AC3E}">
        <p14:creationId xmlns:p14="http://schemas.microsoft.com/office/powerpoint/2010/main" val="1062737543"/>
      </p:ext>
    </p:extLst>
  </p:cSld>
  <p:clrMapOvr>
    <a:masterClrMapping/>
  </p:clrMapOvr>
  <mc:AlternateContent xmlns:mc="http://schemas.openxmlformats.org/markup-compatibility/2006" xmlns:p14="http://schemas.microsoft.com/office/powerpoint/2010/main">
    <mc:Choice Requires="p14">
      <p:transition spd="slow" p14:dur="2000" advTm="173035"/>
    </mc:Choice>
    <mc:Fallback xmlns="">
      <p:transition spd="slow" advTm="17303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51793" y="1421156"/>
            <a:ext cx="10984258" cy="4780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dirty="0">
                <a:solidFill>
                  <a:schemeClr val="tx1"/>
                </a:solidFill>
                <a:latin typeface="Alexandria Light" pitchFamily="2" charset="-78"/>
                <a:cs typeface="Alexandria Light" pitchFamily="2" charset="-78"/>
              </a:rPr>
              <a:t>1) </a:t>
            </a:r>
            <a:r>
              <a:rPr lang="ar-YE" dirty="0">
                <a:solidFill>
                  <a:schemeClr val="tx1"/>
                </a:solidFill>
                <a:latin typeface="Alexandria Light" pitchFamily="2" charset="-78"/>
                <a:cs typeface="Alexandria Light" pitchFamily="2" charset="-78"/>
              </a:rPr>
              <a:t>وضوح </a:t>
            </a:r>
            <a:r>
              <a:rPr lang="ar-JO" dirty="0">
                <a:solidFill>
                  <a:schemeClr val="tx1"/>
                </a:solidFill>
                <a:latin typeface="Alexandria Light" pitchFamily="2" charset="-78"/>
                <a:cs typeface="Alexandria Light" pitchFamily="2" charset="-78"/>
              </a:rPr>
              <a:t>الأ</a:t>
            </a:r>
            <a:r>
              <a:rPr lang="ar-YE" dirty="0">
                <a:solidFill>
                  <a:schemeClr val="tx1"/>
                </a:solidFill>
                <a:latin typeface="Alexandria Light" pitchFamily="2" charset="-78"/>
                <a:cs typeface="Alexandria Light" pitchFamily="2" charset="-78"/>
              </a:rPr>
              <a:t>هداف: </a:t>
            </a:r>
            <a:endParaRPr lang="ar-JO" dirty="0">
              <a:solidFill>
                <a:schemeClr val="tx1"/>
              </a:solidFill>
              <a:latin typeface="Alexandria Light" pitchFamily="2" charset="-78"/>
              <a:cs typeface="Alexandria Light" pitchFamily="2" charset="-78"/>
            </a:endParaRPr>
          </a:p>
          <a:p>
            <a:pPr algn="r" rtl="1">
              <a:lnSpc>
                <a:spcPct val="200000"/>
              </a:lnSpc>
            </a:pPr>
            <a:r>
              <a:rPr lang="ar-YE" dirty="0">
                <a:solidFill>
                  <a:schemeClr val="tx1"/>
                </a:solidFill>
                <a:latin typeface="Alexandria Light" pitchFamily="2" charset="-78"/>
                <a:cs typeface="Alexandria Light" pitchFamily="2" charset="-78"/>
              </a:rPr>
              <a:t>فكلما كانت </a:t>
            </a:r>
            <a:r>
              <a:rPr lang="ar-JO" dirty="0">
                <a:solidFill>
                  <a:schemeClr val="tx1"/>
                </a:solidFill>
                <a:latin typeface="Alexandria Light" pitchFamily="2" charset="-78"/>
                <a:cs typeface="Alexandria Light" pitchFamily="2" charset="-78"/>
              </a:rPr>
              <a:t>الأ</a:t>
            </a:r>
            <a:r>
              <a:rPr lang="ar-YE" dirty="0">
                <a:solidFill>
                  <a:schemeClr val="tx1"/>
                </a:solidFill>
                <a:latin typeface="Alexandria Light" pitchFamily="2" charset="-78"/>
                <a:cs typeface="Alexandria Light" pitchFamily="2" charset="-78"/>
              </a:rPr>
              <a:t>هداف واضحة ومحدده لدى المروؤسين تكونت قناعات </a:t>
            </a:r>
            <a:r>
              <a:rPr lang="ar-JO" dirty="0">
                <a:solidFill>
                  <a:schemeClr val="tx1"/>
                </a:solidFill>
                <a:latin typeface="Alexandria Light" pitchFamily="2" charset="-78"/>
                <a:cs typeface="Alexandria Light" pitchFamily="2" charset="-78"/>
              </a:rPr>
              <a:t>أ</a:t>
            </a:r>
            <a:r>
              <a:rPr lang="ar-YE" dirty="0">
                <a:solidFill>
                  <a:schemeClr val="tx1"/>
                </a:solidFill>
                <a:latin typeface="Alexandria Light" pitchFamily="2" charset="-78"/>
                <a:cs typeface="Alexandria Light" pitchFamily="2" charset="-78"/>
              </a:rPr>
              <a:t>كثر</a:t>
            </a:r>
            <a:r>
              <a:rPr lang="ar-JO" dirty="0">
                <a:solidFill>
                  <a:schemeClr val="tx1"/>
                </a:solidFill>
                <a:latin typeface="Alexandria Light" pitchFamily="2" charset="-78"/>
                <a:cs typeface="Alexandria Light" pitchFamily="2" charset="-78"/>
              </a:rPr>
              <a:t>  ر</a:t>
            </a:r>
            <a:r>
              <a:rPr lang="ar-YE" dirty="0">
                <a:solidFill>
                  <a:schemeClr val="tx1"/>
                </a:solidFill>
                <a:latin typeface="Alexandria Light" pitchFamily="2" charset="-78"/>
                <a:cs typeface="Alexandria Light" pitchFamily="2" charset="-78"/>
              </a:rPr>
              <a:t>سوخا لديهم </a:t>
            </a:r>
            <a:r>
              <a:rPr lang="ar-JO" dirty="0">
                <a:solidFill>
                  <a:schemeClr val="tx1"/>
                </a:solidFill>
                <a:latin typeface="Alexandria Light" pitchFamily="2" charset="-78"/>
                <a:cs typeface="Alexandria Light" pitchFamily="2" charset="-78"/>
              </a:rPr>
              <a:t>بالا</a:t>
            </a:r>
            <a:r>
              <a:rPr lang="ar-YE" dirty="0">
                <a:solidFill>
                  <a:schemeClr val="tx1"/>
                </a:solidFill>
                <a:latin typeface="Alexandria Light" pitchFamily="2" charset="-78"/>
                <a:cs typeface="Alexandria Light" pitchFamily="2" charset="-78"/>
              </a:rPr>
              <a:t>نتماء و</a:t>
            </a:r>
            <a:r>
              <a:rPr lang="ar-JO" dirty="0">
                <a:solidFill>
                  <a:schemeClr val="tx1"/>
                </a:solidFill>
                <a:latin typeface="Alexandria Light" pitchFamily="2" charset="-78"/>
                <a:cs typeface="Alexandria Light" pitchFamily="2" charset="-78"/>
              </a:rPr>
              <a:t>الال</a:t>
            </a:r>
            <a:r>
              <a:rPr lang="ar-YE" dirty="0">
                <a:solidFill>
                  <a:schemeClr val="tx1"/>
                </a:solidFill>
                <a:latin typeface="Alexandria Light" pitchFamily="2" charset="-78"/>
                <a:cs typeface="Alexandria Light" pitchFamily="2" charset="-78"/>
              </a:rPr>
              <a:t>تزام ومن ثم </a:t>
            </a:r>
            <a:r>
              <a:rPr lang="ar-JO" dirty="0">
                <a:solidFill>
                  <a:schemeClr val="tx1"/>
                </a:solidFill>
                <a:latin typeface="Alexandria Light" pitchFamily="2" charset="-78"/>
                <a:cs typeface="Alexandria Light" pitchFamily="2" charset="-78"/>
              </a:rPr>
              <a:t>تحقيق الولاء</a:t>
            </a:r>
            <a:r>
              <a:rPr lang="ar-YE" dirty="0">
                <a:solidFill>
                  <a:schemeClr val="tx1"/>
                </a:solidFill>
                <a:latin typeface="Alexandria Light" pitchFamily="2" charset="-78"/>
                <a:cs typeface="Alexandria Light" pitchFamily="2" charset="-78"/>
              </a:rPr>
              <a:t> التنظيمي </a:t>
            </a:r>
            <a:r>
              <a:rPr lang="ar-JO" dirty="0">
                <a:solidFill>
                  <a:schemeClr val="tx1"/>
                </a:solidFill>
                <a:latin typeface="Alexandria Light" pitchFamily="2" charset="-78"/>
                <a:cs typeface="Alexandria Light" pitchFamily="2" charset="-78"/>
              </a:rPr>
              <a:t>بدرجة عالية </a:t>
            </a:r>
            <a:r>
              <a:rPr lang="ar-YE" dirty="0">
                <a:solidFill>
                  <a:schemeClr val="tx1"/>
                </a:solidFill>
                <a:latin typeface="Alexandria Light" pitchFamily="2" charset="-78"/>
                <a:cs typeface="Alexandria Light" pitchFamily="2" charset="-78"/>
              </a:rPr>
              <a:t> للمنظمة وهذا ينطبق على النهج</a:t>
            </a:r>
            <a:r>
              <a:rPr lang="ar-JO" dirty="0">
                <a:solidFill>
                  <a:schemeClr val="tx1"/>
                </a:solidFill>
                <a:latin typeface="Alexandria Light" pitchFamily="2" charset="-78"/>
                <a:cs typeface="Alexandria Light" pitchFamily="2" charset="-78"/>
              </a:rPr>
              <a:t> </a:t>
            </a:r>
            <a:r>
              <a:rPr lang="ar-YE" dirty="0">
                <a:solidFill>
                  <a:schemeClr val="tx1"/>
                </a:solidFill>
                <a:latin typeface="Alexandria Light" pitchFamily="2" charset="-78"/>
                <a:cs typeface="Alexandria Light" pitchFamily="2" charset="-78"/>
              </a:rPr>
              <a:t>والفلسفه والكفاءه ا</a:t>
            </a:r>
            <a:r>
              <a:rPr lang="ar-JO" dirty="0">
                <a:solidFill>
                  <a:schemeClr val="tx1"/>
                </a:solidFill>
                <a:latin typeface="Alexandria Light" pitchFamily="2" charset="-78"/>
                <a:cs typeface="Alexandria Light" pitchFamily="2" charset="-78"/>
              </a:rPr>
              <a:t>لإ</a:t>
            </a:r>
            <a:r>
              <a:rPr lang="ar-YE" dirty="0">
                <a:solidFill>
                  <a:schemeClr val="tx1"/>
                </a:solidFill>
                <a:latin typeface="Alexandria Light" pitchFamily="2" charset="-78"/>
                <a:cs typeface="Alexandria Light" pitchFamily="2" charset="-78"/>
              </a:rPr>
              <a:t>داريه في عمليات التنظيم و وظائف </a:t>
            </a:r>
            <a:r>
              <a:rPr lang="ar-JO" dirty="0">
                <a:solidFill>
                  <a:schemeClr val="tx1"/>
                </a:solidFill>
                <a:latin typeface="Alexandria Light" pitchFamily="2" charset="-78"/>
                <a:cs typeface="Alexandria Light" pitchFamily="2" charset="-78"/>
              </a:rPr>
              <a:t>الإ</a:t>
            </a:r>
            <a:r>
              <a:rPr lang="ar-YE" dirty="0">
                <a:solidFill>
                  <a:schemeClr val="tx1"/>
                </a:solidFill>
                <a:latin typeface="Alexandria Light" pitchFamily="2" charset="-78"/>
                <a:cs typeface="Alexandria Light" pitchFamily="2" charset="-78"/>
              </a:rPr>
              <a:t>دارة </a:t>
            </a:r>
            <a:r>
              <a:rPr lang="ar-JO" dirty="0">
                <a:solidFill>
                  <a:schemeClr val="tx1"/>
                </a:solidFill>
                <a:latin typeface="Alexandria Light" pitchFamily="2" charset="-78"/>
                <a:cs typeface="Alexandria Light" pitchFamily="2" charset="-78"/>
              </a:rPr>
              <a:t>ال</a:t>
            </a:r>
            <a:r>
              <a:rPr lang="ar-YE" dirty="0">
                <a:solidFill>
                  <a:schemeClr val="tx1"/>
                </a:solidFill>
                <a:latin typeface="Alexandria Light" pitchFamily="2" charset="-78"/>
                <a:cs typeface="Alexandria Light" pitchFamily="2" charset="-78"/>
              </a:rPr>
              <a:t>واضحة </a:t>
            </a:r>
            <a:r>
              <a:rPr lang="ar-JO" dirty="0">
                <a:solidFill>
                  <a:schemeClr val="tx1"/>
                </a:solidFill>
                <a:latin typeface="Alexandria Light" pitchFamily="2" charset="-78"/>
                <a:cs typeface="Alexandria Light" pitchFamily="2" charset="-78"/>
              </a:rPr>
              <a:t>أ</a:t>
            </a:r>
            <a:r>
              <a:rPr lang="ar-YE" dirty="0">
                <a:solidFill>
                  <a:schemeClr val="tx1"/>
                </a:solidFill>
                <a:latin typeface="Alexandria Light" pitchFamily="2" charset="-78"/>
                <a:cs typeface="Alexandria Light" pitchFamily="2" charset="-78"/>
              </a:rPr>
              <a:t>دى ذلك لزيادة </a:t>
            </a:r>
            <a:r>
              <a:rPr lang="ar-JO" dirty="0">
                <a:solidFill>
                  <a:schemeClr val="tx1"/>
                </a:solidFill>
                <a:latin typeface="Alexandria Light" pitchFamily="2" charset="-78"/>
                <a:cs typeface="Alexandria Light" pitchFamily="2" charset="-78"/>
              </a:rPr>
              <a:t>الولاء التنظيمي.</a:t>
            </a:r>
            <a:endParaRPr lang="ar-YE" dirty="0">
              <a:solidFill>
                <a:schemeClr val="tx1"/>
              </a:solidFill>
              <a:latin typeface="Alexandria Light" pitchFamily="2" charset="-78"/>
              <a:cs typeface="Alexandria Light" pitchFamily="2" charset="-78"/>
            </a:endParaRPr>
          </a:p>
          <a:p>
            <a:pPr algn="r" rtl="1">
              <a:lnSpc>
                <a:spcPct val="200000"/>
              </a:lnSpc>
            </a:pPr>
            <a:r>
              <a:rPr lang="ar-JO" dirty="0">
                <a:solidFill>
                  <a:schemeClr val="tx1"/>
                </a:solidFill>
                <a:latin typeface="Alexandria Light" pitchFamily="2" charset="-78"/>
                <a:cs typeface="Alexandria Light" pitchFamily="2" charset="-78"/>
              </a:rPr>
              <a:t>2)</a:t>
            </a:r>
            <a:r>
              <a:rPr lang="ar-YE" dirty="0">
                <a:solidFill>
                  <a:schemeClr val="tx1"/>
                </a:solidFill>
                <a:latin typeface="Alexandria Light" pitchFamily="2" charset="-78"/>
                <a:cs typeface="Alexandria Light" pitchFamily="2" charset="-78"/>
              </a:rPr>
              <a:t>تطبيق أنظمة مناسبة من الحوافز: </a:t>
            </a:r>
            <a:endParaRPr lang="ar-JO" dirty="0">
              <a:solidFill>
                <a:schemeClr val="tx1"/>
              </a:solidFill>
              <a:latin typeface="Alexandria Light" pitchFamily="2" charset="-78"/>
              <a:cs typeface="Alexandria Light" pitchFamily="2" charset="-78"/>
            </a:endParaRPr>
          </a:p>
          <a:p>
            <a:pPr algn="r" rtl="1">
              <a:lnSpc>
                <a:spcPct val="200000"/>
              </a:lnSpc>
            </a:pPr>
            <a:r>
              <a:rPr lang="ar-YE" dirty="0">
                <a:solidFill>
                  <a:schemeClr val="tx1"/>
                </a:solidFill>
                <a:latin typeface="Alexandria Light" pitchFamily="2" charset="-78"/>
                <a:cs typeface="Alexandria Light" pitchFamily="2" charset="-78"/>
              </a:rPr>
              <a:t>يتطلب </a:t>
            </a:r>
            <a:r>
              <a:rPr lang="ar-JO" dirty="0">
                <a:solidFill>
                  <a:schemeClr val="tx1"/>
                </a:solidFill>
                <a:latin typeface="Alexandria Light" pitchFamily="2" charset="-78"/>
                <a:cs typeface="Alexandria Light" pitchFamily="2" charset="-78"/>
              </a:rPr>
              <a:t>من</a:t>
            </a:r>
            <a:r>
              <a:rPr lang="ar-YE" dirty="0">
                <a:solidFill>
                  <a:schemeClr val="tx1"/>
                </a:solidFill>
                <a:latin typeface="Alexandria Light" pitchFamily="2" charset="-78"/>
                <a:cs typeface="Alexandria Light" pitchFamily="2" charset="-78"/>
              </a:rPr>
              <a:t> </a:t>
            </a:r>
            <a:r>
              <a:rPr lang="ar-JO" dirty="0">
                <a:solidFill>
                  <a:schemeClr val="tx1"/>
                </a:solidFill>
                <a:latin typeface="Alexandria Light" pitchFamily="2" charset="-78"/>
                <a:cs typeface="Alexandria Light" pitchFamily="2" charset="-78"/>
              </a:rPr>
              <a:t>ال</a:t>
            </a:r>
            <a:r>
              <a:rPr lang="ar-YE" dirty="0">
                <a:solidFill>
                  <a:schemeClr val="tx1"/>
                </a:solidFill>
                <a:latin typeface="Alexandria Light" pitchFamily="2" charset="-78"/>
                <a:cs typeface="Alexandria Light" pitchFamily="2" charset="-78"/>
              </a:rPr>
              <a:t>منظمة توفير الحوافز المادية والمعنوية بشكل</a:t>
            </a:r>
            <a:r>
              <a:rPr lang="ar-JO" dirty="0">
                <a:solidFill>
                  <a:schemeClr val="tx1"/>
                </a:solidFill>
                <a:latin typeface="Alexandria Light" pitchFamily="2" charset="-78"/>
                <a:cs typeface="Alexandria Light" pitchFamily="2" charset="-78"/>
              </a:rPr>
              <a:t> </a:t>
            </a:r>
            <a:r>
              <a:rPr lang="ar-YE" dirty="0">
                <a:solidFill>
                  <a:schemeClr val="tx1"/>
                </a:solidFill>
                <a:latin typeface="Alexandria Light" pitchFamily="2" charset="-78"/>
                <a:cs typeface="Alexandria Light" pitchFamily="2" charset="-78"/>
              </a:rPr>
              <a:t>مناسب فالحوافز </a:t>
            </a:r>
            <a:r>
              <a:rPr lang="ar-JO" dirty="0">
                <a:solidFill>
                  <a:schemeClr val="tx1"/>
                </a:solidFill>
                <a:latin typeface="Alexandria Light" pitchFamily="2" charset="-78"/>
                <a:cs typeface="Alexandria Light" pitchFamily="2" charset="-78"/>
              </a:rPr>
              <a:t> </a:t>
            </a:r>
            <a:r>
              <a:rPr lang="ar-YE" dirty="0">
                <a:solidFill>
                  <a:schemeClr val="tx1"/>
                </a:solidFill>
                <a:latin typeface="Alexandria Light" pitchFamily="2" charset="-78"/>
                <a:cs typeface="Alexandria Light" pitchFamily="2" charset="-78"/>
              </a:rPr>
              <a:t>تؤثر على مستوى ا</a:t>
            </a:r>
            <a:r>
              <a:rPr lang="ar-JO" dirty="0">
                <a:solidFill>
                  <a:schemeClr val="tx1"/>
                </a:solidFill>
                <a:latin typeface="Alexandria Light" pitchFamily="2" charset="-78"/>
                <a:cs typeface="Alexandria Light" pitchFamily="2" charset="-78"/>
              </a:rPr>
              <a:t>لولاء</a:t>
            </a:r>
            <a:r>
              <a:rPr lang="ar-YE" dirty="0">
                <a:solidFill>
                  <a:schemeClr val="tx1"/>
                </a:solidFill>
                <a:latin typeface="Alexandria Light" pitchFamily="2" charset="-78"/>
                <a:cs typeface="Alexandria Light" pitchFamily="2" charset="-78"/>
              </a:rPr>
              <a:t> التنظيمي لدى المروؤسين.</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7DD2214-34A1-0C9A-9FBC-62DBB14527D1}"/>
              </a:ext>
            </a:extLst>
          </p:cNvPr>
          <p:cNvSpPr txBox="1"/>
          <p:nvPr/>
        </p:nvSpPr>
        <p:spPr>
          <a:xfrm>
            <a:off x="3434729" y="786537"/>
            <a:ext cx="5829896" cy="369332"/>
          </a:xfrm>
          <a:prstGeom prst="rect">
            <a:avLst/>
          </a:prstGeom>
          <a:noFill/>
        </p:spPr>
        <p:txBody>
          <a:bodyPr wrap="square" rtlCol="0">
            <a:spAutoFit/>
          </a:bodyPr>
          <a:lstStyle/>
          <a:p>
            <a:pPr algn="ctr"/>
            <a:r>
              <a:rPr lang="ar-JO" b="1" dirty="0">
                <a:solidFill>
                  <a:srgbClr val="00B0F0"/>
                </a:solidFill>
                <a:latin typeface="Alexandria Black" pitchFamily="2" charset="-78"/>
                <a:cs typeface="Alexandria Black" pitchFamily="2" charset="-78"/>
              </a:rPr>
              <a:t>العوامل المساعدة على نمو الولاء التنظيمي</a:t>
            </a:r>
          </a:p>
        </p:txBody>
      </p:sp>
    </p:spTree>
    <p:extLst>
      <p:ext uri="{BB962C8B-B14F-4D97-AF65-F5344CB8AC3E}">
        <p14:creationId xmlns:p14="http://schemas.microsoft.com/office/powerpoint/2010/main" val="1808390526"/>
      </p:ext>
    </p:extLst>
  </p:cSld>
  <p:clrMapOvr>
    <a:masterClrMapping/>
  </p:clrMapOvr>
  <mc:AlternateContent xmlns:mc="http://schemas.openxmlformats.org/markup-compatibility/2006" xmlns:p14="http://schemas.microsoft.com/office/powerpoint/2010/main">
    <mc:Choice Requires="p14">
      <p:transition spd="slow" p14:dur="2000" advTm="133554"/>
    </mc:Choice>
    <mc:Fallback xmlns="">
      <p:transition spd="slow" advTm="13355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88276" y="1656937"/>
            <a:ext cx="10573579" cy="42094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sz="1600" dirty="0">
              <a:solidFill>
                <a:srgbClr val="003E61"/>
              </a:solidFill>
              <a:latin typeface="Alexandria Light" pitchFamily="2" charset="-78"/>
              <a:cs typeface="Alexandria Light" pitchFamily="2" charset="-78"/>
            </a:endParaRPr>
          </a:p>
          <a:p>
            <a:pPr indent="-342900" algn="r" rtl="1">
              <a:lnSpc>
                <a:spcPct val="150000"/>
              </a:lnSpc>
              <a:buAutoNum type="arabicParenR" startAt="3"/>
            </a:pPr>
            <a:r>
              <a:rPr lang="ar-JO" dirty="0">
                <a:solidFill>
                  <a:schemeClr val="tx1"/>
                </a:solidFill>
                <a:latin typeface="Alexandria Medium" pitchFamily="2" charset="-78"/>
                <a:cs typeface="Alexandria Medium" pitchFamily="2" charset="-78"/>
              </a:rPr>
              <a:t>قيام المنظمة بمساعدة الفرد على أشباع حاجاته: </a:t>
            </a:r>
          </a:p>
          <a:p>
            <a:pPr algn="r" rtl="1">
              <a:lnSpc>
                <a:spcPct val="150000"/>
              </a:lnSpc>
            </a:pPr>
            <a:r>
              <a:rPr lang="ar-JO" i="0" dirty="0">
                <a:solidFill>
                  <a:srgbClr val="003E61"/>
                </a:solidFill>
                <a:effectLst/>
                <a:latin typeface="Alexandria Light" pitchFamily="2" charset="-78"/>
                <a:cs typeface="Alexandria Light" pitchFamily="2" charset="-78"/>
              </a:rPr>
              <a:t>عندما يلتحق الفرد بأي منظمة يسعى لتحقيق حاجاته ورغباته المتعدده</a:t>
            </a:r>
          </a:p>
          <a:p>
            <a:pPr algn="r" rtl="1">
              <a:lnSpc>
                <a:spcPct val="150000"/>
              </a:lnSpc>
            </a:pPr>
            <a:r>
              <a:rPr lang="ar-JO" i="0" dirty="0">
                <a:solidFill>
                  <a:srgbClr val="003E61"/>
                </a:solidFill>
                <a:effectLst/>
                <a:latin typeface="Alexandria Light" pitchFamily="2" charset="-78"/>
                <a:cs typeface="Alexandria Light" pitchFamily="2" charset="-78"/>
              </a:rPr>
              <a:t> فإذا قامت المنظمة بمحاولة الشباع رغبات المروؤسين يكون لذلك أثر في</a:t>
            </a:r>
          </a:p>
          <a:p>
            <a:pPr algn="r" rtl="1">
              <a:lnSpc>
                <a:spcPct val="150000"/>
              </a:lnSpc>
            </a:pPr>
            <a:r>
              <a:rPr lang="ar-JO" i="0" dirty="0">
                <a:solidFill>
                  <a:srgbClr val="003E61"/>
                </a:solidFill>
                <a:effectLst/>
                <a:latin typeface="Alexandria Light" pitchFamily="2" charset="-78"/>
                <a:cs typeface="Alexandria Light" pitchFamily="2" charset="-78"/>
              </a:rPr>
              <a:t>نمو الولاء التنظيمي للفرد وعلى العكس من ذلك اذا تجاهلت المنظمة هذا العنصر الفعال في نموها ومن ثم يفضل الموظف البحث عن مكان عمل آخر يلبي طموحاته وحاجاته</a:t>
            </a:r>
          </a:p>
          <a:p>
            <a:pPr algn="r" rtl="1">
              <a:lnSpc>
                <a:spcPct val="150000"/>
              </a:lnSpc>
            </a:pPr>
            <a:r>
              <a:rPr lang="ar-JO" dirty="0">
                <a:solidFill>
                  <a:srgbClr val="003E61"/>
                </a:solidFill>
                <a:latin typeface="Alexandria Light" pitchFamily="2" charset="-78"/>
                <a:cs typeface="Alexandria Light" pitchFamily="2" charset="-78"/>
              </a:rPr>
              <a:t>4</a:t>
            </a:r>
            <a:r>
              <a:rPr lang="ar-JO" dirty="0">
                <a:solidFill>
                  <a:schemeClr val="tx1"/>
                </a:solidFill>
                <a:latin typeface="Alexandria Medium" pitchFamily="2" charset="-78"/>
                <a:cs typeface="Alexandria Medium" pitchFamily="2" charset="-78"/>
              </a:rPr>
              <a:t>) زيادة إشراك المروؤسين بالمنظمة: </a:t>
            </a:r>
          </a:p>
          <a:p>
            <a:pPr algn="r" rtl="1">
              <a:lnSpc>
                <a:spcPct val="150000"/>
              </a:lnSpc>
            </a:pPr>
            <a:r>
              <a:rPr lang="ar-JO" i="0" dirty="0">
                <a:solidFill>
                  <a:srgbClr val="003E61"/>
                </a:solidFill>
                <a:effectLst/>
                <a:latin typeface="Alexandria Light" pitchFamily="2" charset="-78"/>
                <a:cs typeface="Alexandria Light" pitchFamily="2" charset="-78"/>
              </a:rPr>
              <a:t>تمثل مشاركة المروؤسين في المنظمة في وضع الحلول مما يوسع مستوى تفكيرهم ويتيح لهم فرصة التفكير في أشياء خارج نظام مستوياتهم الدائمه.</a:t>
            </a:r>
            <a:endParaRPr lang="en-US" sz="2000" dirty="0">
              <a:solidFill>
                <a:srgbClr val="00B0F0"/>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4CDC9F80-B326-B93E-1C7D-0B2E6BEC5A0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33022" y="1797268"/>
            <a:ext cx="2705100" cy="1316643"/>
          </a:xfrm>
          <a:prstGeom prst="rect">
            <a:avLst/>
          </a:prstGeom>
        </p:spPr>
      </p:pic>
      <p:sp>
        <p:nvSpPr>
          <p:cNvPr id="4" name="TextBox 3">
            <a:extLst>
              <a:ext uri="{FF2B5EF4-FFF2-40B4-BE49-F238E27FC236}">
                <a16:creationId xmlns:a16="http://schemas.microsoft.com/office/drawing/2014/main" id="{5490A3F0-2C59-C12C-1CDF-82C3061BAB59}"/>
              </a:ext>
            </a:extLst>
          </p:cNvPr>
          <p:cNvSpPr txBox="1"/>
          <p:nvPr/>
        </p:nvSpPr>
        <p:spPr>
          <a:xfrm>
            <a:off x="3434729" y="786537"/>
            <a:ext cx="5829896" cy="369332"/>
          </a:xfrm>
          <a:prstGeom prst="rect">
            <a:avLst/>
          </a:prstGeom>
          <a:noFill/>
        </p:spPr>
        <p:txBody>
          <a:bodyPr wrap="square" rtlCol="0">
            <a:spAutoFit/>
          </a:bodyPr>
          <a:lstStyle/>
          <a:p>
            <a:pPr algn="ctr"/>
            <a:r>
              <a:rPr lang="ar-JO" b="1" dirty="0">
                <a:solidFill>
                  <a:srgbClr val="00B0F0"/>
                </a:solidFill>
                <a:latin typeface="Alexandria Black" pitchFamily="2" charset="-78"/>
                <a:cs typeface="Alexandria Black" pitchFamily="2" charset="-78"/>
              </a:rPr>
              <a:t>العوامل المساعدة على نمو الولاء التنظيمي</a:t>
            </a:r>
          </a:p>
        </p:txBody>
      </p:sp>
    </p:spTree>
    <p:extLst>
      <p:ext uri="{BB962C8B-B14F-4D97-AF65-F5344CB8AC3E}">
        <p14:creationId xmlns:p14="http://schemas.microsoft.com/office/powerpoint/2010/main" val="160897294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03657"/>
    </mc:Choice>
    <mc:Fallback xmlns="">
      <p:transition spd="slow" advTm="10365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1448849"/>
            <a:ext cx="11700394" cy="4843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sz="1600" dirty="0">
              <a:solidFill>
                <a:srgbClr val="333333"/>
              </a:solidFill>
              <a:latin typeface="Alexandria Light" pitchFamily="2" charset="-78"/>
              <a:cs typeface="Alexandria Light" pitchFamily="2" charset="-78"/>
            </a:endParaRPr>
          </a:p>
          <a:p>
            <a:pPr marL="0" marR="0" algn="r" rtl="1">
              <a:lnSpc>
                <a:spcPct val="200000"/>
              </a:lnSpc>
              <a:spcBef>
                <a:spcPts val="0"/>
              </a:spcBef>
              <a:spcAft>
                <a:spcPts val="0"/>
              </a:spcAft>
            </a:pPr>
            <a:r>
              <a:rPr lang="ar-JO" sz="1600" kern="0" dirty="0">
                <a:solidFill>
                  <a:srgbClr val="2C2F34"/>
                </a:solidFill>
                <a:effectLst/>
                <a:latin typeface="Alexandria Light" pitchFamily="2" charset="-78"/>
                <a:ea typeface="Times New Roman" panose="02020603050405020304" pitchFamily="18" charset="0"/>
                <a:cs typeface="Alexandria Light" pitchFamily="2" charset="-78"/>
              </a:rPr>
              <a:t>     </a:t>
            </a:r>
          </a:p>
          <a:p>
            <a:pPr marL="0" marR="0" algn="r" rtl="1">
              <a:lnSpc>
                <a:spcPct val="150000"/>
              </a:lnSpc>
              <a:spcBef>
                <a:spcPts val="0"/>
              </a:spcBef>
              <a:spcAft>
                <a:spcPts val="0"/>
              </a:spcAft>
            </a:pPr>
            <a:r>
              <a:rPr lang="ar-JO" dirty="0">
                <a:solidFill>
                  <a:schemeClr val="tx1"/>
                </a:solidFill>
                <a:latin typeface="Alexandria Medium" pitchFamily="2" charset="-78"/>
                <a:cs typeface="Alexandria Medium" pitchFamily="2" charset="-78"/>
              </a:rPr>
              <a:t>5) العمل على بناء ثقافه مؤسسيه</a:t>
            </a:r>
            <a:r>
              <a:rPr lang="ar-JO" dirty="0">
                <a:solidFill>
                  <a:schemeClr val="tx1"/>
                </a:solidFill>
                <a:latin typeface="Alexandria Light" pitchFamily="2" charset="-78"/>
                <a:cs typeface="Alexandria Light" pitchFamily="2" charset="-78"/>
              </a:rPr>
              <a:t>: </a:t>
            </a:r>
          </a:p>
          <a:p>
            <a:pPr marL="0" marR="0" algn="r" rtl="1">
              <a:lnSpc>
                <a:spcPct val="150000"/>
              </a:lnSpc>
              <a:spcBef>
                <a:spcPts val="0"/>
              </a:spcBef>
              <a:spcAft>
                <a:spcPts val="0"/>
              </a:spcAft>
            </a:pPr>
            <a:r>
              <a:rPr lang="ar-JO" dirty="0">
                <a:solidFill>
                  <a:schemeClr val="tx1"/>
                </a:solidFill>
                <a:latin typeface="Alexandria Light" pitchFamily="2" charset="-78"/>
                <a:cs typeface="Alexandria Light" pitchFamily="2" charset="-78"/>
              </a:rPr>
              <a:t>وتعني عباره بناء ثقافة مؤ سسيه إلى أنه يجب إيجاد قيم وأهداف مشتركة بين المروؤسين والنظر اليهم كأعضاء أسره واحده وذلك بالسعي لترسيخ مقاييس متميزه للولاء عند اعضائها من خلال التدريب الكافي والمناسب وتوفير القدر</a:t>
            </a:r>
          </a:p>
          <a:p>
            <a:pPr marL="0" marR="0" algn="r" rtl="1">
              <a:lnSpc>
                <a:spcPct val="150000"/>
              </a:lnSpc>
              <a:spcBef>
                <a:spcPts val="0"/>
              </a:spcBef>
              <a:spcAft>
                <a:spcPts val="0"/>
              </a:spcAft>
            </a:pPr>
            <a:r>
              <a:rPr lang="ar-JO" dirty="0">
                <a:solidFill>
                  <a:schemeClr val="tx1"/>
                </a:solidFill>
                <a:latin typeface="Alexandria Light" pitchFamily="2" charset="-78"/>
                <a:cs typeface="Alexandria Light" pitchFamily="2" charset="-78"/>
              </a:rPr>
              <a:t>اللازم من الاحترام بين أفراد هذه المنظمة.</a:t>
            </a:r>
          </a:p>
          <a:p>
            <a:pPr marL="0" marR="0" algn="r" rtl="1">
              <a:lnSpc>
                <a:spcPct val="150000"/>
              </a:lnSpc>
              <a:spcBef>
                <a:spcPts val="0"/>
              </a:spcBef>
              <a:spcAft>
                <a:spcPts val="0"/>
              </a:spcAft>
            </a:pPr>
            <a:r>
              <a:rPr lang="ar-JO" dirty="0">
                <a:solidFill>
                  <a:schemeClr val="tx1"/>
                </a:solidFill>
                <a:latin typeface="Alexandria Medium" pitchFamily="2" charset="-78"/>
                <a:cs typeface="Alexandria Medium" pitchFamily="2" charset="-78"/>
              </a:rPr>
              <a:t>6) العمل على تحسين المناخ التنظيمي: </a:t>
            </a:r>
          </a:p>
          <a:p>
            <a:pPr marL="0" marR="0" algn="r" rtl="1">
              <a:lnSpc>
                <a:spcPct val="150000"/>
              </a:lnSpc>
              <a:spcBef>
                <a:spcPts val="0"/>
              </a:spcBef>
              <a:spcAft>
                <a:spcPts val="0"/>
              </a:spcAft>
            </a:pPr>
            <a:r>
              <a:rPr lang="ar-JO" dirty="0">
                <a:solidFill>
                  <a:schemeClr val="tx1"/>
                </a:solidFill>
                <a:latin typeface="Alexandria Light" pitchFamily="2" charset="-78"/>
                <a:cs typeface="Alexandria Light" pitchFamily="2" charset="-78"/>
              </a:rPr>
              <a:t>والمناخ التنظيمي هو مجموعه من الخصائص والقواعد والأساليب  التي توجه وتحكم سلوك الأفراد داخل التنظيم وتميزه عن غيره من المنظمات فإن التنظيمات ذات البيئه االإيجابية والمشجعه للعمل والتي تصف بدرجة عاليه من الإحساس بالمسؤولية نحو المروؤسين وتعمل على إيجاد المناخ التنظيمي الجيد وتحقق الأهداف والاهتمام بالإنسان هي تنظيمات ناجحه في توفير الولاء التنظيمي لدى موظفيها.</a:t>
            </a:r>
          </a:p>
          <a:p>
            <a:pPr marL="0" marR="0" algn="r" rtl="1">
              <a:lnSpc>
                <a:spcPct val="150000"/>
              </a:lnSpc>
              <a:spcBef>
                <a:spcPts val="0"/>
              </a:spcBef>
              <a:spcAft>
                <a:spcPts val="0"/>
              </a:spcAft>
            </a:pPr>
            <a:br>
              <a:rPr lang="ar-YE" sz="2000" dirty="0">
                <a:solidFill>
                  <a:schemeClr val="tx1"/>
                </a:solidFill>
              </a:rPr>
            </a:br>
            <a:br>
              <a:rPr lang="ar-YE" sz="2000" dirty="0">
                <a:solidFill>
                  <a:schemeClr val="tx1"/>
                </a:solidFill>
              </a:rPr>
            </a:br>
            <a:endParaRPr lang="ar-JO" sz="2000" b="1" dirty="0">
              <a:solidFill>
                <a:schemeClr val="tx1"/>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9E68120-A998-2BD4-F020-1A6351917B6C}"/>
              </a:ext>
            </a:extLst>
          </p:cNvPr>
          <p:cNvSpPr txBox="1"/>
          <p:nvPr/>
        </p:nvSpPr>
        <p:spPr>
          <a:xfrm>
            <a:off x="3434729" y="786537"/>
            <a:ext cx="5829896" cy="369332"/>
          </a:xfrm>
          <a:prstGeom prst="rect">
            <a:avLst/>
          </a:prstGeom>
          <a:noFill/>
        </p:spPr>
        <p:txBody>
          <a:bodyPr wrap="square" rtlCol="0">
            <a:spAutoFit/>
          </a:bodyPr>
          <a:lstStyle/>
          <a:p>
            <a:pPr algn="ctr"/>
            <a:r>
              <a:rPr lang="ar-JO" b="1" dirty="0">
                <a:solidFill>
                  <a:srgbClr val="00B0F0"/>
                </a:solidFill>
                <a:latin typeface="Alexandria Black" pitchFamily="2" charset="-78"/>
                <a:cs typeface="Alexandria Black" pitchFamily="2" charset="-78"/>
              </a:rPr>
              <a:t>العوامل المساعدة على نمو الولاء التنظيمي</a:t>
            </a:r>
          </a:p>
        </p:txBody>
      </p:sp>
    </p:spTree>
    <p:extLst>
      <p:ext uri="{BB962C8B-B14F-4D97-AF65-F5344CB8AC3E}">
        <p14:creationId xmlns:p14="http://schemas.microsoft.com/office/powerpoint/2010/main" val="3421370540"/>
      </p:ext>
    </p:extLst>
  </p:cSld>
  <p:clrMapOvr>
    <a:masterClrMapping/>
  </p:clrMapOvr>
  <mc:AlternateContent xmlns:mc="http://schemas.openxmlformats.org/markup-compatibility/2006" xmlns:p14="http://schemas.microsoft.com/office/powerpoint/2010/main">
    <mc:Choice Requires="p14">
      <p:transition spd="slow" p14:dur="2000" advTm="111326"/>
    </mc:Choice>
    <mc:Fallback xmlns="">
      <p:transition spd="slow" advTm="11132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03485" y="1602602"/>
            <a:ext cx="11700394" cy="43992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r" rtl="1">
              <a:lnSpc>
                <a:spcPct val="200000"/>
              </a:lnSpc>
              <a:spcBef>
                <a:spcPts val="0"/>
              </a:spcBef>
              <a:spcAft>
                <a:spcPts val="0"/>
              </a:spcAft>
            </a:pPr>
            <a:endParaRPr lang="ar-JO" kern="0" dirty="0">
              <a:solidFill>
                <a:srgbClr val="2C2F34"/>
              </a:solidFill>
              <a:latin typeface="Alexandria Light" pitchFamily="2" charset="-78"/>
              <a:ea typeface="Times New Roman" panose="02020603050405020304" pitchFamily="18" charset="0"/>
              <a:cs typeface="Alexandria Light" pitchFamily="2" charset="-78"/>
            </a:endParaRPr>
          </a:p>
          <a:p>
            <a:pPr marR="0" algn="r" rtl="1">
              <a:lnSpc>
                <a:spcPct val="200000"/>
              </a:lnSpc>
              <a:spcBef>
                <a:spcPts val="0"/>
              </a:spcBef>
              <a:spcAft>
                <a:spcPts val="0"/>
              </a:spcAft>
            </a:pPr>
            <a:r>
              <a:rPr lang="ar-JO" kern="0" dirty="0">
                <a:solidFill>
                  <a:srgbClr val="2C2F34"/>
                </a:solidFill>
                <a:effectLst/>
                <a:latin typeface="Alexandria Light" pitchFamily="2" charset="-78"/>
                <a:ea typeface="Times New Roman" panose="02020603050405020304" pitchFamily="18" charset="0"/>
                <a:cs typeface="Alexandria Light" pitchFamily="2" charset="-78"/>
              </a:rPr>
              <a:t>6)</a:t>
            </a:r>
            <a:r>
              <a:rPr lang="ar-JO" kern="0" dirty="0">
                <a:solidFill>
                  <a:srgbClr val="2C2F34"/>
                </a:solidFill>
                <a:effectLst/>
                <a:latin typeface="Alexandria Medium" pitchFamily="2" charset="-78"/>
                <a:ea typeface="Times New Roman" panose="02020603050405020304" pitchFamily="18" charset="0"/>
                <a:cs typeface="Alexandria Medium" pitchFamily="2" charset="-78"/>
              </a:rPr>
              <a:t>الثقة التنظيمية: </a:t>
            </a:r>
          </a:p>
          <a:p>
            <a:pPr marR="0" algn="r" rtl="1">
              <a:lnSpc>
                <a:spcPct val="200000"/>
              </a:lnSpc>
              <a:spcBef>
                <a:spcPts val="0"/>
              </a:spcBef>
              <a:spcAft>
                <a:spcPts val="0"/>
              </a:spcAft>
            </a:pPr>
            <a:r>
              <a:rPr lang="ar-JO" kern="0" dirty="0">
                <a:solidFill>
                  <a:srgbClr val="2C2F34"/>
                </a:solidFill>
                <a:effectLst/>
                <a:latin typeface="Alexandria Light" pitchFamily="2" charset="-78"/>
                <a:ea typeface="Times New Roman" panose="02020603050405020304" pitchFamily="18" charset="0"/>
                <a:cs typeface="Alexandria Light" pitchFamily="2" charset="-78"/>
              </a:rPr>
              <a:t>وتعني الثقة توافق توقعات الأفراد وأنسجام سلوكهم بما يحقق المصالح المشتركه لهم، والثقة التنظيمية هي توقع الفرد أو المجموعه بتحقيق الوعود المكتوبه أو الشفهية التي تصدر عن الآخرين أفرادًا كانو ا أم مجموعات ،</a:t>
            </a:r>
          </a:p>
          <a:p>
            <a:pPr marR="0" algn="r" rtl="1">
              <a:lnSpc>
                <a:spcPct val="200000"/>
              </a:lnSpc>
              <a:spcBef>
                <a:spcPts val="0"/>
              </a:spcBef>
              <a:spcAft>
                <a:spcPts val="0"/>
              </a:spcAft>
            </a:pPr>
            <a:r>
              <a:rPr lang="ar-JO" kern="0" dirty="0">
                <a:solidFill>
                  <a:srgbClr val="2C2F34"/>
                </a:solidFill>
                <a:effectLst/>
                <a:latin typeface="Alexandria Light" pitchFamily="2" charset="-78"/>
                <a:ea typeface="Times New Roman" panose="02020603050405020304" pitchFamily="18" charset="0"/>
                <a:cs typeface="Alexandria Light" pitchFamily="2" charset="-78"/>
              </a:rPr>
              <a:t>وتعمل القيادة الفاعلة على رفع درجة الثقه بين المروؤسين والتنظيم لما للثقه من  أهمية في تماسك الجماعة وفي تنمية </a:t>
            </a:r>
            <a:r>
              <a:rPr lang="ar-JO" kern="0" dirty="0">
                <a:solidFill>
                  <a:srgbClr val="2C2F34"/>
                </a:solidFill>
                <a:latin typeface="Alexandria Light" pitchFamily="2" charset="-78"/>
                <a:ea typeface="Times New Roman" panose="02020603050405020304" pitchFamily="18" charset="0"/>
                <a:cs typeface="Alexandria Light" pitchFamily="2" charset="-78"/>
              </a:rPr>
              <a:t>ا</a:t>
            </a:r>
            <a:r>
              <a:rPr lang="ar-JO" kern="0" dirty="0">
                <a:solidFill>
                  <a:srgbClr val="2C2F34"/>
                </a:solidFill>
                <a:effectLst/>
                <a:latin typeface="Alexandria Light" pitchFamily="2" charset="-78"/>
                <a:ea typeface="Times New Roman" panose="02020603050405020304" pitchFamily="18" charset="0"/>
                <a:cs typeface="Alexandria Light" pitchFamily="2" charset="-78"/>
              </a:rPr>
              <a:t>لولاء  للمنظمة وزيادة درجة الابتكار والابداع لذلك يجب على المنظمة تنفيذ سياسات إدارية واضحة تحقق العدالة وتطبيق النظام دون تمييز والحرص على التعامل بمصداقية وزيادة المشاركة والترحيب بالآراء والمقترحات في روح من التسامح بعيدًا عن التسلط</a:t>
            </a:r>
            <a:br>
              <a:rPr lang="ar-YE" sz="2000" dirty="0">
                <a:solidFill>
                  <a:schemeClr val="tx1"/>
                </a:solidFill>
              </a:rPr>
            </a:br>
            <a:endParaRPr lang="ar-JO" sz="2000" b="1" dirty="0">
              <a:solidFill>
                <a:schemeClr val="tx1"/>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F8775DAC-1804-79C1-23B5-78C883144B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3485" y="1311773"/>
            <a:ext cx="2609850" cy="984905"/>
          </a:xfrm>
          <a:prstGeom prst="rect">
            <a:avLst/>
          </a:prstGeom>
        </p:spPr>
      </p:pic>
      <p:sp>
        <p:nvSpPr>
          <p:cNvPr id="3" name="TextBox 2">
            <a:extLst>
              <a:ext uri="{FF2B5EF4-FFF2-40B4-BE49-F238E27FC236}">
                <a16:creationId xmlns:a16="http://schemas.microsoft.com/office/drawing/2014/main" id="{2E9351BB-174E-38E8-ECF3-6E5B74ADBEF5}"/>
              </a:ext>
            </a:extLst>
          </p:cNvPr>
          <p:cNvSpPr txBox="1"/>
          <p:nvPr/>
        </p:nvSpPr>
        <p:spPr>
          <a:xfrm>
            <a:off x="3434729" y="786537"/>
            <a:ext cx="5829896" cy="369332"/>
          </a:xfrm>
          <a:prstGeom prst="rect">
            <a:avLst/>
          </a:prstGeom>
          <a:noFill/>
        </p:spPr>
        <p:txBody>
          <a:bodyPr wrap="square" rtlCol="0">
            <a:spAutoFit/>
          </a:bodyPr>
          <a:lstStyle/>
          <a:p>
            <a:pPr algn="ctr"/>
            <a:r>
              <a:rPr lang="ar-JO" b="1" dirty="0">
                <a:solidFill>
                  <a:srgbClr val="00B0F0"/>
                </a:solidFill>
                <a:latin typeface="Alexandria Black" pitchFamily="2" charset="-78"/>
                <a:cs typeface="Alexandria Black" pitchFamily="2" charset="-78"/>
              </a:rPr>
              <a:t>العوامل المساعدة على نمو الولاء التنظيمي</a:t>
            </a:r>
          </a:p>
        </p:txBody>
      </p:sp>
    </p:spTree>
    <p:extLst>
      <p:ext uri="{BB962C8B-B14F-4D97-AF65-F5344CB8AC3E}">
        <p14:creationId xmlns:p14="http://schemas.microsoft.com/office/powerpoint/2010/main" val="1350279448"/>
      </p:ext>
    </p:extLst>
  </p:cSld>
  <p:clrMapOvr>
    <a:masterClrMapping/>
  </p:clrMapOvr>
  <mc:AlternateContent xmlns:mc="http://schemas.openxmlformats.org/markup-compatibility/2006" xmlns:p14="http://schemas.microsoft.com/office/powerpoint/2010/main">
    <mc:Choice Requires="p14">
      <p:transition spd="slow" p14:dur="2000" advTm="97978"/>
    </mc:Choice>
    <mc:Fallback xmlns="">
      <p:transition spd="slow" advTm="9797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1318698"/>
            <a:ext cx="11446110" cy="48784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r" rtl="1">
              <a:lnSpc>
                <a:spcPct val="200000"/>
              </a:lnSpc>
              <a:spcBef>
                <a:spcPts val="0"/>
              </a:spcBef>
              <a:spcAft>
                <a:spcPts val="1000"/>
              </a:spcAft>
            </a:pPr>
            <a:r>
              <a:rPr lang="ar-JO" dirty="0">
                <a:solidFill>
                  <a:schemeClr val="tx1"/>
                </a:solidFill>
                <a:latin typeface="Alexandria Medium" pitchFamily="2" charset="-78"/>
                <a:cs typeface="Alexandria Medium" pitchFamily="2" charset="-78"/>
              </a:rPr>
              <a:t>أولًا: العوامل الشخصية</a:t>
            </a:r>
            <a:r>
              <a:rPr lang="ar-JO" sz="1600" dirty="0">
                <a:solidFill>
                  <a:schemeClr val="tx1"/>
                </a:solidFill>
                <a:latin typeface="Alexandria Light" pitchFamily="2" charset="-78"/>
                <a:cs typeface="Alexandria Light" pitchFamily="2" charset="-78"/>
              </a:rPr>
              <a:t>: </a:t>
            </a:r>
          </a:p>
          <a:p>
            <a:pPr marL="0" marR="0" algn="r" rtl="1">
              <a:lnSpc>
                <a:spcPct val="200000"/>
              </a:lnSpc>
              <a:spcBef>
                <a:spcPts val="0"/>
              </a:spcBef>
              <a:spcAft>
                <a:spcPts val="1000"/>
              </a:spcAft>
            </a:pPr>
            <a:r>
              <a:rPr lang="ar-JO" sz="1600" dirty="0">
                <a:solidFill>
                  <a:schemeClr val="tx1"/>
                </a:solidFill>
                <a:latin typeface="Alexandria Light" pitchFamily="2" charset="-78"/>
                <a:cs typeface="Alexandria Light" pitchFamily="2" charset="-78"/>
              </a:rPr>
              <a:t>يختلف العاملين  في شخصياتهم تبعا لعوامل عديدة فهم يتباينون فيما بينهم من حيث شخصياتهم مما يؤثر على مستويات الولاء التي يمنحها العاملين  لمنظماتهم كالآتي:</a:t>
            </a:r>
          </a:p>
          <a:p>
            <a:pPr marL="0" marR="0" algn="r" rtl="1">
              <a:lnSpc>
                <a:spcPct val="200000"/>
              </a:lnSpc>
              <a:spcBef>
                <a:spcPts val="0"/>
              </a:spcBef>
              <a:spcAft>
                <a:spcPts val="1000"/>
              </a:spcAft>
            </a:pPr>
            <a:r>
              <a:rPr lang="ar-JO" sz="1600" dirty="0">
                <a:solidFill>
                  <a:schemeClr val="tx1"/>
                </a:solidFill>
                <a:latin typeface="Alexandria Light" pitchFamily="2" charset="-78"/>
                <a:cs typeface="Alexandria Light" pitchFamily="2" charset="-78"/>
              </a:rPr>
              <a:t>- الجنس: النساء أكثر  ولاءا للتنظيمات من الرجال إلى ان هذا المتغير غير حاسم.</a:t>
            </a:r>
          </a:p>
          <a:p>
            <a:pPr marL="285750" marR="0" indent="-285750" algn="r" rtl="1">
              <a:lnSpc>
                <a:spcPct val="200000"/>
              </a:lnSpc>
              <a:spcBef>
                <a:spcPts val="0"/>
              </a:spcBef>
              <a:spcAft>
                <a:spcPts val="1000"/>
              </a:spcAft>
              <a:buFontTx/>
              <a:buChar char="-"/>
            </a:pPr>
            <a:r>
              <a:rPr lang="ar-JO" sz="1600" dirty="0">
                <a:solidFill>
                  <a:schemeClr val="tx1"/>
                </a:solidFill>
                <a:latin typeface="Alexandria Light" pitchFamily="2" charset="-78"/>
                <a:cs typeface="Alexandria Light" pitchFamily="2" charset="-78"/>
              </a:rPr>
              <a:t>المؤهل: الأفراد ذوي الفئات العليا أكثر ولاءًا لمنظماتهم من غيرهم ذوي المؤهلات  الدنيا إلا أن بعض المختصين لم يتفقوا – </a:t>
            </a:r>
          </a:p>
          <a:p>
            <a:pPr marL="285750" marR="0" indent="-285750" algn="r" rtl="1">
              <a:lnSpc>
                <a:spcPct val="200000"/>
              </a:lnSpc>
              <a:spcBef>
                <a:spcPts val="0"/>
              </a:spcBef>
              <a:spcAft>
                <a:spcPts val="1000"/>
              </a:spcAft>
              <a:buFontTx/>
              <a:buChar char="-"/>
            </a:pPr>
            <a:r>
              <a:rPr lang="ar-JO" sz="1600" dirty="0">
                <a:solidFill>
                  <a:schemeClr val="tx1"/>
                </a:solidFill>
                <a:latin typeface="Alexandria Light" pitchFamily="2" charset="-78"/>
                <a:cs typeface="Alexandria Light" pitchFamily="2" charset="-78"/>
              </a:rPr>
              <a:t>مدة الخدمة: المروؤسين من ذوي الخدمة الطويله في المنظمة أكثر ولاءًا لمنظماتهم ممن هم أقل خدمة.</a:t>
            </a:r>
          </a:p>
          <a:p>
            <a:pPr marL="0" marR="0" algn="r" rtl="1">
              <a:lnSpc>
                <a:spcPct val="200000"/>
              </a:lnSpc>
              <a:spcBef>
                <a:spcPts val="0"/>
              </a:spcBef>
              <a:spcAft>
                <a:spcPts val="1000"/>
              </a:spcAft>
            </a:pPr>
            <a:r>
              <a:rPr lang="ar-JO" sz="1600" dirty="0">
                <a:solidFill>
                  <a:schemeClr val="tx1"/>
                </a:solidFill>
                <a:latin typeface="Alexandria Light" pitchFamily="2" charset="-78"/>
                <a:cs typeface="Alexandria Light" pitchFamily="2" charset="-78"/>
              </a:rPr>
              <a:t>-المسؤولية الاجتماعية: المروؤسين من ذوي المسؤولية العائلية أكثر ولاءًا  لمنظماتهم ممن لا يتحملون مثل هذة المسؤولية.</a:t>
            </a: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5559728" y="6392228"/>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4DE426F7-906A-9850-E83D-F0D7588FB187}"/>
              </a:ext>
            </a:extLst>
          </p:cNvPr>
          <p:cNvSpPr txBox="1"/>
          <p:nvPr/>
        </p:nvSpPr>
        <p:spPr>
          <a:xfrm>
            <a:off x="3846786" y="709448"/>
            <a:ext cx="5417839" cy="369332"/>
          </a:xfrm>
          <a:prstGeom prst="rect">
            <a:avLst/>
          </a:prstGeom>
          <a:noFill/>
        </p:spPr>
        <p:txBody>
          <a:bodyPr wrap="square" rtlCol="0">
            <a:spAutoFit/>
          </a:bodyPr>
          <a:lstStyle/>
          <a:p>
            <a:r>
              <a:rPr lang="ar-YE" dirty="0">
                <a:solidFill>
                  <a:srgbClr val="00B0F0"/>
                </a:solidFill>
                <a:latin typeface="Alexandria Black" pitchFamily="2" charset="-78"/>
                <a:cs typeface="Alexandria Black" pitchFamily="2" charset="-78"/>
              </a:rPr>
              <a:t>العوامل المؤثرة في</a:t>
            </a:r>
            <a:r>
              <a:rPr lang="ar-JO" dirty="0">
                <a:solidFill>
                  <a:srgbClr val="00B0F0"/>
                </a:solidFill>
                <a:latin typeface="Alexandria Black" pitchFamily="2" charset="-78"/>
                <a:cs typeface="Alexandria Black" pitchFamily="2" charset="-78"/>
              </a:rPr>
              <a:t> الولاء </a:t>
            </a:r>
            <a:r>
              <a:rPr lang="ar-YE" dirty="0">
                <a:solidFill>
                  <a:srgbClr val="00B0F0"/>
                </a:solidFill>
                <a:latin typeface="Alexandria Black" pitchFamily="2" charset="-78"/>
                <a:cs typeface="Alexandria Black" pitchFamily="2" charset="-78"/>
              </a:rPr>
              <a:t>التنظيمي</a:t>
            </a:r>
            <a:endParaRPr lang="en-US"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2604120195"/>
      </p:ext>
    </p:extLst>
  </p:cSld>
  <p:clrMapOvr>
    <a:masterClrMapping/>
  </p:clrMapOvr>
  <mc:AlternateContent xmlns:mc="http://schemas.openxmlformats.org/markup-compatibility/2006" xmlns:p14="http://schemas.microsoft.com/office/powerpoint/2010/main">
    <mc:Choice Requires="p14">
      <p:transition spd="slow" p14:dur="2000" advTm="133163"/>
    </mc:Choice>
    <mc:Fallback xmlns="">
      <p:transition spd="slow" advTm="13316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34715" y="1410139"/>
            <a:ext cx="11446110" cy="45709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JO" dirty="0">
              <a:solidFill>
                <a:schemeClr val="tx1"/>
              </a:solidFill>
              <a:latin typeface="Alexandria Light" pitchFamily="2" charset="-78"/>
              <a:cs typeface="Alexandria Light" pitchFamily="2" charset="-78"/>
            </a:endParaRPr>
          </a:p>
          <a:p>
            <a:pPr algn="r" rtl="1">
              <a:lnSpc>
                <a:spcPct val="150000"/>
              </a:lnSpc>
            </a:pPr>
            <a:endParaRPr lang="ar-JO" dirty="0">
              <a:solidFill>
                <a:schemeClr val="tx1"/>
              </a:solidFill>
              <a:latin typeface="Alexandria Light" pitchFamily="2" charset="-78"/>
              <a:cs typeface="Alexandria Light" pitchFamily="2" charset="-78"/>
            </a:endParaRPr>
          </a:p>
          <a:p>
            <a:pPr algn="r" rtl="1">
              <a:lnSpc>
                <a:spcPct val="200000"/>
              </a:lnSpc>
            </a:pPr>
            <a:r>
              <a:rPr lang="ar-JO" dirty="0">
                <a:solidFill>
                  <a:schemeClr val="tx1"/>
                </a:solidFill>
                <a:latin typeface="Alexandria Medium" pitchFamily="2" charset="-78"/>
                <a:cs typeface="Alexandria Medium" pitchFamily="2" charset="-78"/>
              </a:rPr>
              <a:t>ثانيًا: العوامل التنظيمية : </a:t>
            </a:r>
          </a:p>
          <a:p>
            <a:pPr algn="r" rtl="1">
              <a:lnSpc>
                <a:spcPct val="200000"/>
              </a:lnSpc>
            </a:pPr>
            <a:r>
              <a:rPr lang="ar-JO" dirty="0">
                <a:solidFill>
                  <a:schemeClr val="tx1"/>
                </a:solidFill>
                <a:latin typeface="Alexandria Light" pitchFamily="2" charset="-78"/>
                <a:cs typeface="Alexandria Light" pitchFamily="2" charset="-78"/>
              </a:rPr>
              <a:t>العوامل المتعلقه بالتنظيم وما يسوده من علاقات  ترتبط بالعامل والوظيقه والتي يمكن للمنظمة السيطره عليها والحد من تأثيرها أو زيادتها وأهميتها تكمن بجعل العمل أكثر رغبة وجاذبيه للمروؤسين والتأثير على سلوكهم وتصرفاتهم والعمل الذي يمارسونه للوصول الى بيئه العمل الملائمه ومن هذة العوامل :</a:t>
            </a:r>
          </a:p>
          <a:p>
            <a:pPr marL="342900" indent="-342900" algn="r" rtl="1">
              <a:lnSpc>
                <a:spcPct val="200000"/>
              </a:lnSpc>
              <a:buFont typeface="+mj-lt"/>
              <a:buAutoNum type="arabicPeriod"/>
            </a:pPr>
            <a:r>
              <a:rPr lang="ar-JO" dirty="0">
                <a:solidFill>
                  <a:schemeClr val="tx1"/>
                </a:solidFill>
                <a:latin typeface="Alexandria Light" pitchFamily="2" charset="-78"/>
                <a:cs typeface="Alexandria Light" pitchFamily="2" charset="-78"/>
              </a:rPr>
              <a:t>-الأجور: المنظمات التي تمنح المروؤسين أجو ر متناسبه يكون ولائهم أعلى من التي تكون أجورها منخفضه</a:t>
            </a:r>
          </a:p>
          <a:p>
            <a:pPr marL="342900" indent="-342900" algn="r" rtl="1">
              <a:lnSpc>
                <a:spcPct val="200000"/>
              </a:lnSpc>
              <a:buFont typeface="+mj-lt"/>
              <a:buAutoNum type="arabicPeriod"/>
            </a:pPr>
            <a:r>
              <a:rPr lang="ar-JO" dirty="0">
                <a:solidFill>
                  <a:schemeClr val="tx1"/>
                </a:solidFill>
                <a:latin typeface="Alexandria Light" pitchFamily="2" charset="-78"/>
                <a:cs typeface="Alexandria Light" pitchFamily="2" charset="-78"/>
              </a:rPr>
              <a:t>-نمط الإشراف : المنظمات التي يسودها الانسجام والتفاهم بين المشرفين ومرؤوسيهم يكون الولاء أعلى  ويزيد من تمسكهم بعملهم.</a:t>
            </a:r>
          </a:p>
          <a:p>
            <a:pPr marL="342900" indent="-342900" algn="r" rtl="1">
              <a:lnSpc>
                <a:spcPct val="200000"/>
              </a:lnSpc>
              <a:buFont typeface="+mj-lt"/>
              <a:buAutoNum type="arabicPeriod"/>
            </a:pPr>
            <a:r>
              <a:rPr lang="ar-JO" dirty="0">
                <a:solidFill>
                  <a:schemeClr val="tx1"/>
                </a:solidFill>
                <a:latin typeface="Alexandria Light" pitchFamily="2" charset="-78"/>
                <a:cs typeface="Alexandria Light" pitchFamily="2" charset="-78"/>
              </a:rPr>
              <a:t>-المشاركه في اتخاذ القرارات: المنظمات التي تسمح للمرؤوسين بالمشاركه في اتخاذ القرارات ولاءهم مرتفع</a:t>
            </a:r>
          </a:p>
          <a:p>
            <a:pPr algn="r" rtl="1">
              <a:lnSpc>
                <a:spcPct val="200000"/>
              </a:lnSpc>
            </a:pPr>
            <a:r>
              <a:rPr lang="ar-JO" dirty="0">
                <a:solidFill>
                  <a:schemeClr val="tx1"/>
                </a:solidFill>
                <a:latin typeface="Alexandria Light" pitchFamily="2" charset="-78"/>
                <a:cs typeface="Alexandria Light" pitchFamily="2" charset="-78"/>
              </a:rPr>
              <a:t>. </a:t>
            </a:r>
            <a:endParaRPr lang="ar-JO" dirty="0">
              <a:solidFill>
                <a:srgbClr val="000000"/>
              </a:solidFill>
              <a:latin typeface="Alexandria Light" pitchFamily="2" charset="-78"/>
              <a:cs typeface="Alexandria Light" pitchFamily="2" charset="-78"/>
            </a:endParaRPr>
          </a:p>
          <a:p>
            <a:pPr algn="r"/>
            <a:endParaRPr lang="ar-JO" sz="2000" b="1" dirty="0">
              <a:solidFill>
                <a:srgbClr val="00B0F0"/>
              </a:solidFill>
              <a:effectLst/>
              <a:ea typeface="Simplified Arabic" panose="02020603050405020304" pitchFamily="18" charset="-78"/>
              <a:cs typeface="Simplified Arabic" panose="02020603050405020304" pitchFamily="18" charset="-78"/>
            </a:endParaRPr>
          </a:p>
          <a:p>
            <a:pPr algn="r"/>
            <a:r>
              <a:rPr lang="ar-SA" sz="2000" b="1" dirty="0">
                <a:solidFill>
                  <a:srgbClr val="00B0F0"/>
                </a:solidFill>
                <a:effectLst/>
                <a:ea typeface="Simplified Arabic" panose="02020603050405020304" pitchFamily="18" charset="-78"/>
                <a:cs typeface="Simplified Arabic" panose="02020603050405020304" pitchFamily="18" charset="-78"/>
              </a:rPr>
              <a:t> </a:t>
            </a:r>
            <a:endParaRPr lang="ar-JO" sz="2000" b="1" dirty="0">
              <a:solidFill>
                <a:srgbClr val="00B0F0"/>
              </a:solidFill>
              <a:effectLst/>
              <a:ea typeface="Simplified Arabic" panose="02020603050405020304" pitchFamily="18" charset="-78"/>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D603A1EC-821F-0995-FCCD-4983466B6324}"/>
              </a:ext>
            </a:extLst>
          </p:cNvPr>
          <p:cNvSpPr txBox="1"/>
          <p:nvPr/>
        </p:nvSpPr>
        <p:spPr>
          <a:xfrm>
            <a:off x="3846786" y="709448"/>
            <a:ext cx="5417839" cy="369332"/>
          </a:xfrm>
          <a:prstGeom prst="rect">
            <a:avLst/>
          </a:prstGeom>
          <a:noFill/>
        </p:spPr>
        <p:txBody>
          <a:bodyPr wrap="square" rtlCol="0">
            <a:spAutoFit/>
          </a:bodyPr>
          <a:lstStyle/>
          <a:p>
            <a:r>
              <a:rPr lang="ar-YE" dirty="0">
                <a:solidFill>
                  <a:srgbClr val="00B0F0"/>
                </a:solidFill>
                <a:latin typeface="Alexandria Black" pitchFamily="2" charset="-78"/>
                <a:cs typeface="Alexandria Black" pitchFamily="2" charset="-78"/>
              </a:rPr>
              <a:t>العوامل المؤثرة في</a:t>
            </a:r>
            <a:r>
              <a:rPr lang="ar-JO" dirty="0">
                <a:solidFill>
                  <a:srgbClr val="00B0F0"/>
                </a:solidFill>
                <a:latin typeface="Alexandria Black" pitchFamily="2" charset="-78"/>
                <a:cs typeface="Alexandria Black" pitchFamily="2" charset="-78"/>
              </a:rPr>
              <a:t> الولاء </a:t>
            </a:r>
            <a:r>
              <a:rPr lang="ar-YE" dirty="0">
                <a:solidFill>
                  <a:srgbClr val="00B0F0"/>
                </a:solidFill>
                <a:latin typeface="Alexandria Black" pitchFamily="2" charset="-78"/>
                <a:cs typeface="Alexandria Black" pitchFamily="2" charset="-78"/>
              </a:rPr>
              <a:t>التنظيمي</a:t>
            </a:r>
            <a:endParaRPr lang="en-US"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3302570553"/>
      </p:ext>
    </p:extLst>
  </p:cSld>
  <p:clrMapOvr>
    <a:masterClrMapping/>
  </p:clrMapOvr>
  <mc:AlternateContent xmlns:mc="http://schemas.openxmlformats.org/markup-compatibility/2006" xmlns:p14="http://schemas.microsoft.com/office/powerpoint/2010/main">
    <mc:Choice Requires="p14">
      <p:transition spd="slow" p14:dur="2000" advTm="85141"/>
    </mc:Choice>
    <mc:Fallback xmlns="">
      <p:transition spd="slow" advTm="8514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56290" y="1646790"/>
            <a:ext cx="10198913" cy="43653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ctr"/>
            <a:endParaRPr lang="ar-JO" sz="2000" b="1" dirty="0">
              <a:solidFill>
                <a:srgbClr val="00B0F0"/>
              </a:solidFill>
              <a:latin typeface="Alexandria ExtraBold" pitchFamily="2" charset="-78"/>
              <a:cs typeface="Alexandria ExtraBold" pitchFamily="2" charset="-78"/>
            </a:endParaRPr>
          </a:p>
          <a:p>
            <a:pPr algn="r" rtl="1">
              <a:lnSpc>
                <a:spcPct val="150000"/>
              </a:lnSpc>
            </a:pPr>
            <a:endParaRPr lang="ar-JO" b="1" dirty="0">
              <a:solidFill>
                <a:srgbClr val="00B0F0"/>
              </a:solidFill>
              <a:latin typeface="Alexandria Light" pitchFamily="2" charset="-78"/>
              <a:cs typeface="Alexandria Light" pitchFamily="2" charset="-78"/>
            </a:endParaRPr>
          </a:p>
          <a:p>
            <a:pPr algn="r" rtl="1">
              <a:lnSpc>
                <a:spcPct val="150000"/>
              </a:lnSpc>
            </a:pPr>
            <a:endParaRPr lang="ar-JO" b="1" dirty="0">
              <a:solidFill>
                <a:srgbClr val="00B0F0"/>
              </a:solidFill>
              <a:latin typeface="Alexandria Light" pitchFamily="2" charset="-78"/>
              <a:cs typeface="Alexandria Light" pitchFamily="2" charset="-78"/>
            </a:endParaRPr>
          </a:p>
          <a:p>
            <a:pPr algn="r" rtl="1">
              <a:lnSpc>
                <a:spcPct val="150000"/>
              </a:lnSpc>
            </a:pPr>
            <a:endParaRPr lang="ar-JO" dirty="0">
              <a:solidFill>
                <a:srgbClr val="000000"/>
              </a:solidFill>
              <a:latin typeface="Alexandria Light" pitchFamily="2" charset="-78"/>
              <a:cs typeface="Alexandria Light" pitchFamily="2" charset="-78"/>
            </a:endParaRPr>
          </a:p>
          <a:p>
            <a:pPr marL="0" marR="0" algn="justLow" rtl="1">
              <a:lnSpc>
                <a:spcPct val="115000"/>
              </a:lnSpc>
              <a:spcBef>
                <a:spcPts val="0"/>
              </a:spcBef>
              <a:spcAft>
                <a:spcPts val="1000"/>
              </a:spcAft>
            </a:pPr>
            <a:endParaRPr lang="ar-JO" b="1" u="sng" dirty="0">
              <a:solidFill>
                <a:srgbClr val="000000"/>
              </a:solidFill>
              <a:latin typeface="Alexandria Medium" pitchFamily="2" charset="-78"/>
              <a:cs typeface="Alexandria Medium" pitchFamily="2" charset="-78"/>
            </a:endParaRPr>
          </a:p>
          <a:p>
            <a:pPr marL="0" marR="0" algn="justLow" rtl="1">
              <a:lnSpc>
                <a:spcPct val="115000"/>
              </a:lnSpc>
              <a:spcBef>
                <a:spcPts val="0"/>
              </a:spcBef>
              <a:spcAft>
                <a:spcPts val="1000"/>
              </a:spcAft>
            </a:pPr>
            <a:endParaRPr lang="ar-SA" dirty="0">
              <a:solidFill>
                <a:srgbClr val="000000"/>
              </a:solidFill>
              <a:latin typeface="Alexandria Light" pitchFamily="2" charset="-78"/>
              <a:cs typeface="Alexandria Light" pitchFamily="2" charset="-78"/>
            </a:endParaRPr>
          </a:p>
          <a:p>
            <a:pPr marR="0" algn="r" rtl="1">
              <a:lnSpc>
                <a:spcPct val="200000"/>
              </a:lnSpc>
              <a:spcBef>
                <a:spcPts val="0"/>
              </a:spcBef>
              <a:spcAft>
                <a:spcPts val="1000"/>
              </a:spcAft>
            </a:pPr>
            <a:r>
              <a:rPr lang="ar-JO" dirty="0">
                <a:solidFill>
                  <a:schemeClr val="tx1"/>
                </a:solidFill>
                <a:latin typeface="Alexandria Medium" pitchFamily="2" charset="-78"/>
                <a:cs typeface="Alexandria Medium" pitchFamily="2" charset="-78"/>
              </a:rPr>
              <a:t> ثالثًا: خصائص العمل: </a:t>
            </a:r>
          </a:p>
          <a:p>
            <a:pPr marR="0" algn="r" rtl="1">
              <a:lnSpc>
                <a:spcPct val="200000"/>
              </a:lnSpc>
              <a:spcBef>
                <a:spcPts val="0"/>
              </a:spcBef>
              <a:spcAft>
                <a:spcPts val="1000"/>
              </a:spcAft>
            </a:pPr>
            <a:r>
              <a:rPr lang="ar-JO" dirty="0">
                <a:solidFill>
                  <a:schemeClr val="tx1"/>
                </a:solidFill>
                <a:latin typeface="Alexandria Light" pitchFamily="2" charset="-78"/>
                <a:cs typeface="Alexandria Light" pitchFamily="2" charset="-78"/>
              </a:rPr>
              <a:t>وهي العوامل ذات العلاقة بمتطلبات العمل المختلفة من مهارات وقدرات وأساليب وأجراءات حيث تم أثبات علاقة  قوية بين الولاء  التنظيمي ودرجة تحديد المهام فكلما كانت المهام المناطه بالمرؤوس معرفه بشكل جيد أدت الى زيادة مستوى ولائه كما أن درجة الاستقلالية  أثناء العمل تؤدي الى زيادة الولاء  التنظيمي كما أن لنوعية المعلومات وإنسيابيتها بخصوص أداء الموظف لها تأثير واضح على مستوى أدائه</a:t>
            </a:r>
            <a:endParaRPr lang="en-US" dirty="0">
              <a:solidFill>
                <a:srgbClr val="000000"/>
              </a:solidFill>
              <a:latin typeface="Alexandria Light" pitchFamily="2" charset="-78"/>
              <a:cs typeface="Alexandria Light" pitchFamily="2" charset="-78"/>
            </a:endParaRPr>
          </a:p>
          <a:p>
            <a:pPr algn="r" rtl="1">
              <a:lnSpc>
                <a:spcPct val="150000"/>
              </a:lnSpc>
            </a:pPr>
            <a:br>
              <a:rPr lang="ar-YE" dirty="0"/>
            </a:br>
            <a:br>
              <a:rPr lang="ar-YE" dirty="0"/>
            </a:br>
            <a:endParaRPr lang="ar-JO" b="1" dirty="0">
              <a:solidFill>
                <a:schemeClr val="tx1"/>
              </a:solidFill>
              <a:latin typeface="Alexandria Light" pitchFamily="2" charset="-78"/>
              <a:ea typeface="Simplified Arabic" panose="02020603050405020304" pitchFamily="18" charset="-78"/>
              <a:cs typeface="Alexandria Light" pitchFamily="2" charset="-78"/>
            </a:endParaRPr>
          </a:p>
          <a:p>
            <a:pPr algn="r" rtl="1">
              <a:lnSpc>
                <a:spcPct val="150000"/>
              </a:lnSpc>
            </a:pPr>
            <a:endParaRPr lang="ar-JO" b="1" dirty="0">
              <a:solidFill>
                <a:schemeClr val="tx1"/>
              </a:solidFill>
              <a:effectLst/>
              <a:latin typeface="Alexandria Light" pitchFamily="2" charset="-78"/>
              <a:ea typeface="Simplified Arabic" panose="02020603050405020304" pitchFamily="18" charset="-78"/>
              <a:cs typeface="Alexandria Light" pitchFamily="2" charset="-78"/>
            </a:endParaRPr>
          </a:p>
          <a:p>
            <a:pPr algn="ctr"/>
            <a:endParaRPr lang="ar-JO" sz="2000" b="1" dirty="0">
              <a:solidFill>
                <a:schemeClr val="tx1"/>
              </a:solidFill>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a:p>
            <a:pPr algn="ctr"/>
            <a:endParaRPr lang="ar-JO" sz="2000" b="1" dirty="0">
              <a:solidFill>
                <a:schemeClr val="tx1"/>
              </a:solidFill>
              <a:effectLst/>
              <a:latin typeface="Alexandria ExtraBold" pitchFamily="2" charset="-78"/>
              <a:ea typeface="Simplified Arabic" panose="02020603050405020304" pitchFamily="18" charset="-78"/>
              <a:cs typeface="Alexandria ExtraBold"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661239C-A1EA-C38F-66BA-B5CD8374839C}"/>
              </a:ext>
            </a:extLst>
          </p:cNvPr>
          <p:cNvSpPr txBox="1"/>
          <p:nvPr/>
        </p:nvSpPr>
        <p:spPr>
          <a:xfrm>
            <a:off x="3846786" y="709448"/>
            <a:ext cx="5417839" cy="369332"/>
          </a:xfrm>
          <a:prstGeom prst="rect">
            <a:avLst/>
          </a:prstGeom>
          <a:noFill/>
        </p:spPr>
        <p:txBody>
          <a:bodyPr wrap="square" rtlCol="0">
            <a:spAutoFit/>
          </a:bodyPr>
          <a:lstStyle/>
          <a:p>
            <a:r>
              <a:rPr lang="ar-YE" dirty="0">
                <a:solidFill>
                  <a:srgbClr val="00B0F0"/>
                </a:solidFill>
                <a:latin typeface="Alexandria Black" pitchFamily="2" charset="-78"/>
                <a:cs typeface="Alexandria Black" pitchFamily="2" charset="-78"/>
              </a:rPr>
              <a:t>العوامل المؤثرة في</a:t>
            </a:r>
            <a:r>
              <a:rPr lang="ar-JO" dirty="0">
                <a:solidFill>
                  <a:srgbClr val="00B0F0"/>
                </a:solidFill>
                <a:latin typeface="Alexandria Black" pitchFamily="2" charset="-78"/>
                <a:cs typeface="Alexandria Black" pitchFamily="2" charset="-78"/>
              </a:rPr>
              <a:t> الولاء </a:t>
            </a:r>
            <a:r>
              <a:rPr lang="ar-YE" dirty="0">
                <a:solidFill>
                  <a:srgbClr val="00B0F0"/>
                </a:solidFill>
                <a:latin typeface="Alexandria Black" pitchFamily="2" charset="-78"/>
                <a:cs typeface="Alexandria Black" pitchFamily="2" charset="-78"/>
              </a:rPr>
              <a:t>التنظيمي</a:t>
            </a:r>
            <a:endParaRPr lang="en-US" dirty="0">
              <a:solidFill>
                <a:srgbClr val="00B0F0"/>
              </a:solidFill>
              <a:latin typeface="Alexandria Black" pitchFamily="2" charset="-78"/>
              <a:cs typeface="Alexandria Black" pitchFamily="2" charset="-78"/>
            </a:endParaRPr>
          </a:p>
        </p:txBody>
      </p:sp>
      <p:pic>
        <p:nvPicPr>
          <p:cNvPr id="6" name="Picture 5">
            <a:extLst>
              <a:ext uri="{FF2B5EF4-FFF2-40B4-BE49-F238E27FC236}">
                <a16:creationId xmlns:a16="http://schemas.microsoft.com/office/drawing/2014/main" id="{95BD1AA2-9D3B-A3EE-702A-EE3781FA26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06573" y="1723879"/>
            <a:ext cx="3105150" cy="1250050"/>
          </a:xfrm>
          <a:prstGeom prst="rect">
            <a:avLst/>
          </a:prstGeom>
        </p:spPr>
      </p:pic>
    </p:spTree>
    <p:extLst>
      <p:ext uri="{BB962C8B-B14F-4D97-AF65-F5344CB8AC3E}">
        <p14:creationId xmlns:p14="http://schemas.microsoft.com/office/powerpoint/2010/main" val="1862871185"/>
      </p:ext>
    </p:extLst>
  </p:cSld>
  <p:clrMapOvr>
    <a:masterClrMapping/>
  </p:clrMapOvr>
  <mc:AlternateContent xmlns:mc="http://schemas.openxmlformats.org/markup-compatibility/2006" xmlns:p14="http://schemas.microsoft.com/office/powerpoint/2010/main">
    <mc:Choice Requires="p14">
      <p:transition spd="slow" p14:dur="2000" advTm="78731"/>
    </mc:Choice>
    <mc:Fallback xmlns="">
      <p:transition spd="slow" advTm="7873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06757" y="1418633"/>
            <a:ext cx="10978486" cy="48739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JO" sz="2000" kern="100" dirty="0">
                <a:solidFill>
                  <a:schemeClr val="tx1"/>
                </a:solidFill>
                <a:latin typeface="Alexandria Medium" pitchFamily="2" charset="-78"/>
                <a:ea typeface="Calibri" panose="020F0502020204030204" pitchFamily="34" charset="0"/>
                <a:cs typeface="Alexandria Medium" pitchFamily="2" charset="-78"/>
              </a:rPr>
              <a:t>رابعًا: العوامل الخارجية: </a:t>
            </a:r>
          </a:p>
          <a:p>
            <a:pPr algn="just" rtl="1">
              <a:lnSpc>
                <a:spcPct val="200000"/>
              </a:lnSpc>
            </a:pPr>
            <a:r>
              <a:rPr lang="ar-JO" sz="2000" kern="100" dirty="0">
                <a:solidFill>
                  <a:schemeClr val="tx1"/>
                </a:solidFill>
                <a:latin typeface="Alexandria Light" pitchFamily="2" charset="-78"/>
                <a:ea typeface="Calibri" panose="020F0502020204030204" pitchFamily="34" charset="0"/>
                <a:cs typeface="Alexandria Light" pitchFamily="2" charset="-78"/>
              </a:rPr>
              <a:t>إن البيئه الخارجيه  الأبعاد والمتغيرات الاقتصادية والاجتماعية والسياسية لها تأثير كبير على الولاء  التنظيمي إلاأن التأثير يختلف باختلاف الولاء المتكون ومراحله فإذا كان الولاء  في مرحلة التكوين ولم يصل إلى مرحلة الاستقرار فإنه سيؤثر على المرؤوسين وعلى ولائهم في المنظمة فمن يمكن أن يترك المرؤوسين منظماتهم باحثين عن فرص عمل بديلة أما إذا تحقق لهم  الاستقر ار في العمل وانسجمت تطلعاتهم ومشاعرهم وأهدافهم بالمنظمة التي ينتمون إليها فان العوامل البيئيه الخارجية لن تؤثر في ولائهم للمنظمة</a:t>
            </a:r>
            <a:r>
              <a:rPr lang="ar-JO" sz="2000" kern="100" dirty="0">
                <a:solidFill>
                  <a:schemeClr val="tx1"/>
                </a:solidFill>
                <a:latin typeface="Alexandria Medium" pitchFamily="2" charset="-78"/>
                <a:ea typeface="Calibri" panose="020F0502020204030204" pitchFamily="34" charset="0"/>
                <a:cs typeface="Alexandria Medium" pitchFamily="2" charset="-78"/>
              </a:rPr>
              <a:t>.</a:t>
            </a:r>
            <a:endParaRPr lang="ar-JO" kern="100" dirty="0">
              <a:solidFill>
                <a:schemeClr val="tx1"/>
              </a:solidFill>
              <a:effectLst/>
              <a:latin typeface="Alexandria Light" pitchFamily="2" charset="-78"/>
              <a:ea typeface="Calibri" panose="020F0502020204030204" pitchFamily="34" charset="0"/>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E837162-D033-2A57-CD26-BF6EF4868EEB}"/>
              </a:ext>
            </a:extLst>
          </p:cNvPr>
          <p:cNvSpPr txBox="1"/>
          <p:nvPr/>
        </p:nvSpPr>
        <p:spPr>
          <a:xfrm>
            <a:off x="3846786" y="709448"/>
            <a:ext cx="5417839" cy="369332"/>
          </a:xfrm>
          <a:prstGeom prst="rect">
            <a:avLst/>
          </a:prstGeom>
          <a:noFill/>
        </p:spPr>
        <p:txBody>
          <a:bodyPr wrap="square" rtlCol="0">
            <a:spAutoFit/>
          </a:bodyPr>
          <a:lstStyle/>
          <a:p>
            <a:r>
              <a:rPr lang="ar-YE" dirty="0">
                <a:solidFill>
                  <a:srgbClr val="00B0F0"/>
                </a:solidFill>
                <a:latin typeface="Alexandria Black" pitchFamily="2" charset="-78"/>
                <a:cs typeface="Alexandria Black" pitchFamily="2" charset="-78"/>
              </a:rPr>
              <a:t>العوامل المؤثرة في</a:t>
            </a:r>
            <a:r>
              <a:rPr lang="ar-JO" dirty="0">
                <a:solidFill>
                  <a:srgbClr val="00B0F0"/>
                </a:solidFill>
                <a:latin typeface="Alexandria Black" pitchFamily="2" charset="-78"/>
                <a:cs typeface="Alexandria Black" pitchFamily="2" charset="-78"/>
              </a:rPr>
              <a:t> الولاء </a:t>
            </a:r>
            <a:r>
              <a:rPr lang="ar-YE" dirty="0">
                <a:solidFill>
                  <a:srgbClr val="00B0F0"/>
                </a:solidFill>
                <a:latin typeface="Alexandria Black" pitchFamily="2" charset="-78"/>
                <a:cs typeface="Alexandria Black" pitchFamily="2" charset="-78"/>
              </a:rPr>
              <a:t>التنظيمي</a:t>
            </a:r>
            <a:endParaRPr lang="en-US"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258027532"/>
      </p:ext>
    </p:extLst>
  </p:cSld>
  <p:clrMapOvr>
    <a:masterClrMapping/>
  </p:clrMapOvr>
  <mc:AlternateContent xmlns:mc="http://schemas.openxmlformats.org/markup-compatibility/2006" xmlns:p14="http://schemas.microsoft.com/office/powerpoint/2010/main">
    <mc:Choice Requires="p14">
      <p:transition spd="slow" p14:dur="2000" advTm="49394"/>
    </mc:Choice>
    <mc:Fallback xmlns="">
      <p:transition spd="slow" advTm="4939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902339" y="1395787"/>
            <a:ext cx="10978486" cy="4513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JO" kern="100" dirty="0">
                <a:solidFill>
                  <a:schemeClr val="tx1"/>
                </a:solidFill>
                <a:latin typeface="Alexandria Medium" pitchFamily="2" charset="-78"/>
                <a:ea typeface="Calibri" panose="020F0502020204030204" pitchFamily="34" charset="0"/>
                <a:cs typeface="Alexandria Medium" pitchFamily="2" charset="-78"/>
              </a:rPr>
              <a:t>.</a:t>
            </a:r>
            <a:endParaRPr lang="ar-JO" kern="100" dirty="0">
              <a:solidFill>
                <a:schemeClr val="tx1"/>
              </a:solidFill>
              <a:latin typeface="Alexandria Light" pitchFamily="2" charset="-78"/>
              <a:ea typeface="Calibri" panose="020F0502020204030204" pitchFamily="34" charset="0"/>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DE9C34B3-AC40-D97F-0C36-3857D9907012}"/>
              </a:ext>
            </a:extLst>
          </p:cNvPr>
          <p:cNvSpPr txBox="1"/>
          <p:nvPr/>
        </p:nvSpPr>
        <p:spPr>
          <a:xfrm>
            <a:off x="5154886" y="786537"/>
            <a:ext cx="5417839" cy="369332"/>
          </a:xfrm>
          <a:prstGeom prst="rect">
            <a:avLst/>
          </a:prstGeom>
          <a:noFill/>
        </p:spPr>
        <p:txBody>
          <a:bodyPr wrap="square" rtlCol="0">
            <a:spAutoFit/>
          </a:bodyPr>
          <a:lstStyle/>
          <a:p>
            <a:r>
              <a:rPr lang="ar-JO" dirty="0">
                <a:solidFill>
                  <a:srgbClr val="00B0F0"/>
                </a:solidFill>
                <a:latin typeface="Alexandria Black" pitchFamily="2" charset="-78"/>
                <a:cs typeface="Alexandria Black" pitchFamily="2" charset="-78"/>
              </a:rPr>
              <a:t>آثار الولاء </a:t>
            </a:r>
            <a:r>
              <a:rPr lang="ar-YE" dirty="0">
                <a:solidFill>
                  <a:srgbClr val="00B0F0"/>
                </a:solidFill>
                <a:latin typeface="Alexandria Black" pitchFamily="2" charset="-78"/>
                <a:cs typeface="Alexandria Black" pitchFamily="2" charset="-78"/>
              </a:rPr>
              <a:t>التنظيمي</a:t>
            </a:r>
            <a:endParaRPr lang="en-US" dirty="0">
              <a:solidFill>
                <a:srgbClr val="00B0F0"/>
              </a:solidFill>
              <a:latin typeface="Alexandria Black" pitchFamily="2" charset="-78"/>
              <a:cs typeface="Alexandria Black" pitchFamily="2" charset="-78"/>
            </a:endParaRPr>
          </a:p>
        </p:txBody>
      </p:sp>
      <p:pic>
        <p:nvPicPr>
          <p:cNvPr id="6" name="Picture 5">
            <a:extLst>
              <a:ext uri="{FF2B5EF4-FFF2-40B4-BE49-F238E27FC236}">
                <a16:creationId xmlns:a16="http://schemas.microsoft.com/office/drawing/2014/main" id="{6A143BA9-311A-A91F-A082-6BA467358F08}"/>
              </a:ext>
            </a:extLst>
          </p:cNvPr>
          <p:cNvPicPr>
            <a:picLocks noChangeAspect="1"/>
          </p:cNvPicPr>
          <p:nvPr/>
        </p:nvPicPr>
        <p:blipFill>
          <a:blip r:embed="rId4"/>
          <a:stretch>
            <a:fillRect/>
          </a:stretch>
        </p:blipFill>
        <p:spPr>
          <a:xfrm>
            <a:off x="2175642" y="1538987"/>
            <a:ext cx="8276896" cy="4042006"/>
          </a:xfrm>
          <a:prstGeom prst="rect">
            <a:avLst/>
          </a:prstGeom>
        </p:spPr>
      </p:pic>
    </p:spTree>
    <p:extLst>
      <p:ext uri="{BB962C8B-B14F-4D97-AF65-F5344CB8AC3E}">
        <p14:creationId xmlns:p14="http://schemas.microsoft.com/office/powerpoint/2010/main" val="1835052173"/>
      </p:ext>
    </p:extLst>
  </p:cSld>
  <p:clrMapOvr>
    <a:masterClrMapping/>
  </p:clrMapOvr>
  <mc:AlternateContent xmlns:mc="http://schemas.openxmlformats.org/markup-compatibility/2006" xmlns:p14="http://schemas.microsoft.com/office/powerpoint/2010/main">
    <mc:Choice Requires="p14">
      <p:transition spd="slow" p14:dur="2000" advTm="82327"/>
    </mc:Choice>
    <mc:Fallback xmlns="">
      <p:transition spd="slow" advTm="82327"/>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19528" y="1422379"/>
            <a:ext cx="10978486" cy="4513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JO" kern="100" dirty="0">
                <a:solidFill>
                  <a:schemeClr val="tx1"/>
                </a:solidFill>
                <a:latin typeface="Alexandria Medium" pitchFamily="2" charset="-78"/>
                <a:ea typeface="Calibri" panose="020F0502020204030204" pitchFamily="34" charset="0"/>
                <a:cs typeface="Alexandria Medium" pitchFamily="2" charset="-78"/>
              </a:rPr>
              <a:t>أولًا الآثار الإيجابية:</a:t>
            </a:r>
          </a:p>
          <a:p>
            <a:pPr marL="285750" indent="-285750" algn="r" rtl="1">
              <a:lnSpc>
                <a:spcPct val="150000"/>
              </a:lnSpc>
              <a:buFont typeface="Wingdings" panose="05000000000000000000" pitchFamily="2" charset="2"/>
              <a:buChar char="ü"/>
            </a:pPr>
            <a:r>
              <a:rPr lang="ar-JO" kern="100" dirty="0">
                <a:solidFill>
                  <a:schemeClr val="tx1"/>
                </a:solidFill>
                <a:latin typeface="Alexandria Medium" pitchFamily="2" charset="-78"/>
                <a:ea typeface="Calibri" panose="020F0502020204030204" pitchFamily="34" charset="0"/>
                <a:cs typeface="Alexandria Medium" pitchFamily="2" charset="-78"/>
              </a:rPr>
              <a:t>- </a:t>
            </a:r>
            <a:r>
              <a:rPr lang="ar-JO" kern="100" dirty="0">
                <a:solidFill>
                  <a:schemeClr val="tx1"/>
                </a:solidFill>
                <a:latin typeface="Alexandria Light" pitchFamily="2" charset="-78"/>
                <a:ea typeface="Calibri" panose="020F0502020204030204" pitchFamily="34" charset="0"/>
                <a:cs typeface="Alexandria Light" pitchFamily="2" charset="-78"/>
              </a:rPr>
              <a:t>شعور الفرد بالولاء التنظيمي يؤدي إلى عدد من النتائج الإيجابية بالنسبه للمنظمة كانخفاض معدل دوران العمل واستقرار العماله وبذل مزيد من الجهد والانتظام بالدوام هذا كله يؤثر على انخفاض تكلفة العمل وزيادة الانتاج وتحقيق النمو وازدهار للمنظمة.</a:t>
            </a:r>
          </a:p>
          <a:p>
            <a:pPr marL="285750" indent="-285750" algn="r" rtl="1">
              <a:lnSpc>
                <a:spcPct val="150000"/>
              </a:lnSpc>
              <a:buFont typeface="Wingdings" panose="05000000000000000000" pitchFamily="2" charset="2"/>
              <a:buChar char="ü"/>
            </a:pPr>
            <a:r>
              <a:rPr lang="ar-JO" kern="100" dirty="0">
                <a:solidFill>
                  <a:schemeClr val="tx1"/>
                </a:solidFill>
                <a:latin typeface="Alexandria Light" pitchFamily="2" charset="-78"/>
                <a:ea typeface="Calibri" panose="020F0502020204030204" pitchFamily="34" charset="0"/>
                <a:cs typeface="Alexandria Light" pitchFamily="2" charset="-78"/>
              </a:rPr>
              <a:t>- تنعكس أثار الولاء  على </a:t>
            </a:r>
            <a:r>
              <a:rPr lang="ar-JO" u="sng" kern="100" dirty="0">
                <a:solidFill>
                  <a:schemeClr val="tx1"/>
                </a:solidFill>
                <a:latin typeface="Alexandria Light" pitchFamily="2" charset="-78"/>
                <a:ea typeface="Calibri" panose="020F0502020204030204" pitchFamily="34" charset="0"/>
                <a:cs typeface="Alexandria Light" pitchFamily="2" charset="-78"/>
              </a:rPr>
              <a:t>حياة الفرد </a:t>
            </a:r>
            <a:r>
              <a:rPr lang="ar-JO" kern="100" dirty="0">
                <a:solidFill>
                  <a:schemeClr val="tx1"/>
                </a:solidFill>
                <a:latin typeface="Alexandria Light" pitchFamily="2" charset="-78"/>
                <a:ea typeface="Calibri" panose="020F0502020204030204" pitchFamily="34" charset="0"/>
                <a:cs typeface="Alexandria Light" pitchFamily="2" charset="-78"/>
              </a:rPr>
              <a:t>الخاصه كشعوره بالسعاده والراحه. </a:t>
            </a:r>
          </a:p>
          <a:p>
            <a:pPr marL="285750" indent="-285750" algn="r" rtl="1">
              <a:lnSpc>
                <a:spcPct val="150000"/>
              </a:lnSpc>
              <a:buFont typeface="Wingdings" panose="05000000000000000000" pitchFamily="2" charset="2"/>
              <a:buChar char="ü"/>
            </a:pPr>
            <a:r>
              <a:rPr lang="ar-JO" kern="100" dirty="0">
                <a:solidFill>
                  <a:schemeClr val="tx1"/>
                </a:solidFill>
                <a:latin typeface="Alexandria Light" pitchFamily="2" charset="-78"/>
                <a:ea typeface="Calibri" panose="020F0502020204030204" pitchFamily="34" charset="0"/>
                <a:cs typeface="Alexandria Light" pitchFamily="2" charset="-78"/>
              </a:rPr>
              <a:t>-ال</a:t>
            </a:r>
            <a:r>
              <a:rPr lang="ar-JO" u="sng" kern="100" dirty="0">
                <a:solidFill>
                  <a:schemeClr val="tx1"/>
                </a:solidFill>
                <a:latin typeface="Alexandria Light" pitchFamily="2" charset="-78"/>
                <a:ea typeface="Calibri" panose="020F0502020204030204" pitchFamily="34" charset="0"/>
                <a:cs typeface="Alexandria Light" pitchFamily="2" charset="-78"/>
              </a:rPr>
              <a:t>منظمة </a:t>
            </a:r>
            <a:r>
              <a:rPr lang="ar-JO" kern="100" dirty="0">
                <a:solidFill>
                  <a:schemeClr val="tx1"/>
                </a:solidFill>
                <a:latin typeface="Alexandria Light" pitchFamily="2" charset="-78"/>
                <a:ea typeface="Calibri" panose="020F0502020204030204" pitchFamily="34" charset="0"/>
                <a:cs typeface="Alexandria Light" pitchFamily="2" charset="-78"/>
              </a:rPr>
              <a:t>التي يتصف موظفيها بالولاء تصبح حلم جميع الموظفين الذين يحاولون الانضمام لها مما يؤدي إلى زيادة درجة فعالية الجماعة وتماسكها والعمل بروح الفريق الواحد.</a:t>
            </a:r>
          </a:p>
          <a:p>
            <a:pPr marL="285750" indent="-285750" algn="r" rtl="1">
              <a:lnSpc>
                <a:spcPct val="150000"/>
              </a:lnSpc>
              <a:buFont typeface="Wingdings" panose="05000000000000000000" pitchFamily="2" charset="2"/>
              <a:buChar char="ü"/>
            </a:pPr>
            <a:r>
              <a:rPr lang="ar-JO" kern="100" dirty="0">
                <a:solidFill>
                  <a:schemeClr val="tx1"/>
                </a:solidFill>
                <a:latin typeface="Alexandria Light" pitchFamily="2" charset="-78"/>
                <a:ea typeface="Calibri" panose="020F0502020204030204" pitchFamily="34" charset="0"/>
                <a:cs typeface="Alexandria Light" pitchFamily="2" charset="-78"/>
              </a:rPr>
              <a:t>- يسهل على المنظمة اختيار موظفين  جدد ذوي مهاره عالية</a:t>
            </a:r>
            <a:r>
              <a:rPr lang="ar-JO" kern="100" dirty="0">
                <a:solidFill>
                  <a:schemeClr val="tx1"/>
                </a:solidFill>
                <a:latin typeface="Alexandria Medium" pitchFamily="2" charset="-78"/>
                <a:ea typeface="Calibri" panose="020F0502020204030204" pitchFamily="34" charset="0"/>
                <a:cs typeface="Alexandria Medium" pitchFamily="2" charset="-78"/>
              </a:rPr>
              <a:t>.</a:t>
            </a:r>
            <a:endParaRPr lang="ar-JO" kern="100" dirty="0">
              <a:solidFill>
                <a:schemeClr val="tx1"/>
              </a:solidFill>
              <a:latin typeface="Alexandria Light" pitchFamily="2" charset="-78"/>
              <a:ea typeface="Calibri" panose="020F0502020204030204" pitchFamily="34" charset="0"/>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DE9C34B3-AC40-D97F-0C36-3857D9907012}"/>
              </a:ext>
            </a:extLst>
          </p:cNvPr>
          <p:cNvSpPr txBox="1"/>
          <p:nvPr/>
        </p:nvSpPr>
        <p:spPr>
          <a:xfrm>
            <a:off x="5154886" y="786537"/>
            <a:ext cx="5417839" cy="369332"/>
          </a:xfrm>
          <a:prstGeom prst="rect">
            <a:avLst/>
          </a:prstGeom>
          <a:noFill/>
        </p:spPr>
        <p:txBody>
          <a:bodyPr wrap="square" rtlCol="0">
            <a:spAutoFit/>
          </a:bodyPr>
          <a:lstStyle/>
          <a:p>
            <a:r>
              <a:rPr lang="ar-JO" dirty="0">
                <a:solidFill>
                  <a:srgbClr val="00B0F0"/>
                </a:solidFill>
                <a:latin typeface="Alexandria Black" pitchFamily="2" charset="-78"/>
                <a:cs typeface="Alexandria Black" pitchFamily="2" charset="-78"/>
              </a:rPr>
              <a:t>آثار الولاء </a:t>
            </a:r>
            <a:r>
              <a:rPr lang="ar-YE" dirty="0">
                <a:solidFill>
                  <a:srgbClr val="00B0F0"/>
                </a:solidFill>
                <a:latin typeface="Alexandria Black" pitchFamily="2" charset="-78"/>
                <a:cs typeface="Alexandria Black" pitchFamily="2" charset="-78"/>
              </a:rPr>
              <a:t>التنظيمي</a:t>
            </a:r>
            <a:endParaRPr lang="en-US" dirty="0">
              <a:solidFill>
                <a:srgbClr val="00B0F0"/>
              </a:solidFill>
              <a:latin typeface="Alexandria Black" pitchFamily="2" charset="-78"/>
              <a:cs typeface="Alexandria Black" pitchFamily="2" charset="-78"/>
            </a:endParaRPr>
          </a:p>
        </p:txBody>
      </p:sp>
      <p:pic>
        <p:nvPicPr>
          <p:cNvPr id="6" name="Picture 5">
            <a:extLst>
              <a:ext uri="{FF2B5EF4-FFF2-40B4-BE49-F238E27FC236}">
                <a16:creationId xmlns:a16="http://schemas.microsoft.com/office/drawing/2014/main" id="{8B062383-E0EC-D1A9-7A33-1FBC80F058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5309" y="1598077"/>
            <a:ext cx="1289159" cy="867103"/>
          </a:xfrm>
          <a:prstGeom prst="rect">
            <a:avLst/>
          </a:prstGeom>
        </p:spPr>
      </p:pic>
    </p:spTree>
    <p:extLst>
      <p:ext uri="{BB962C8B-B14F-4D97-AF65-F5344CB8AC3E}">
        <p14:creationId xmlns:p14="http://schemas.microsoft.com/office/powerpoint/2010/main" val="2561369351"/>
      </p:ext>
    </p:extLst>
  </p:cSld>
  <p:clrMapOvr>
    <a:masterClrMapping/>
  </p:clrMapOvr>
  <mc:AlternateContent xmlns:mc="http://schemas.openxmlformats.org/markup-compatibility/2006" xmlns:p14="http://schemas.microsoft.com/office/powerpoint/2010/main">
    <mc:Choice Requires="p14">
      <p:transition spd="slow" p14:dur="2000" advTm="63014"/>
    </mc:Choice>
    <mc:Fallback xmlns="">
      <p:transition spd="slow" advTm="6301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69797" y="49908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19528" y="1422379"/>
            <a:ext cx="10978486" cy="4513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JO" kern="100" dirty="0">
                <a:solidFill>
                  <a:schemeClr val="tx1"/>
                </a:solidFill>
                <a:latin typeface="Alexandria Medium" pitchFamily="2" charset="-78"/>
                <a:cs typeface="Alexandria Medium" pitchFamily="2" charset="-78"/>
              </a:rPr>
              <a:t>الآثار على مستوى الفرد </a:t>
            </a:r>
          </a:p>
          <a:p>
            <a:pPr marL="285750" indent="-285750" algn="r" rtl="1">
              <a:lnSpc>
                <a:spcPct val="150000"/>
              </a:lnSpc>
              <a:buFont typeface="Wingdings" panose="05000000000000000000" pitchFamily="2" charset="2"/>
              <a:buChar char="ü"/>
            </a:pPr>
            <a:r>
              <a:rPr lang="ar-JO" kern="100" dirty="0">
                <a:solidFill>
                  <a:schemeClr val="tx1"/>
                </a:solidFill>
                <a:latin typeface="Alexandria Light" pitchFamily="2" charset="-78"/>
                <a:ea typeface="Calibri" panose="020F0502020204030204" pitchFamily="34" charset="0"/>
                <a:cs typeface="Alexandria Light" pitchFamily="2" charset="-78"/>
              </a:rPr>
              <a:t> للولاء  التنظيمي آثار على مستوى الفرد بزيادة الشعور بالانتماء والأمان والقوة وتحقيق حاله من الرضا النفسي للفرد نتيجه للمنافع والمزايا التي يحصل عليها وتأثير ذلك على علاقته  العائلية </a:t>
            </a:r>
          </a:p>
          <a:p>
            <a:pPr algn="r" rtl="1">
              <a:lnSpc>
                <a:spcPct val="150000"/>
              </a:lnSpc>
            </a:pPr>
            <a:r>
              <a:rPr lang="ar-JO" kern="100" dirty="0">
                <a:solidFill>
                  <a:schemeClr val="tx1"/>
                </a:solidFill>
                <a:latin typeface="Alexandria Medium" pitchFamily="2" charset="-78"/>
                <a:ea typeface="Calibri" panose="020F0502020204030204" pitchFamily="34" charset="0"/>
                <a:cs typeface="Alexandria Medium" pitchFamily="2" charset="-78"/>
              </a:rPr>
              <a:t>الآثار على مستوى المنظمة</a:t>
            </a:r>
          </a:p>
          <a:p>
            <a:pPr marL="285750" indent="-285750" algn="r" rtl="1">
              <a:lnSpc>
                <a:spcPct val="150000"/>
              </a:lnSpc>
              <a:buFont typeface="Wingdings" panose="05000000000000000000" pitchFamily="2" charset="2"/>
              <a:buChar char="ü"/>
            </a:pPr>
            <a:r>
              <a:rPr lang="ar-JO" kern="100" dirty="0">
                <a:solidFill>
                  <a:schemeClr val="tx1"/>
                </a:solidFill>
                <a:latin typeface="Alexandria Light" pitchFamily="2" charset="-78"/>
                <a:ea typeface="Calibri" panose="020F0502020204030204" pitchFamily="34" charset="0"/>
                <a:cs typeface="Alexandria Light" pitchFamily="2" charset="-78"/>
              </a:rPr>
              <a:t>ضمان استقرارها وتوازنها وزيادة الجهد والطاقه المبذله تحقيق الجودة في العمل والتنافسية المرتفعة.</a:t>
            </a:r>
          </a:p>
          <a:p>
            <a:pPr marL="285750" indent="-285750" algn="r" rtl="1">
              <a:lnSpc>
                <a:spcPct val="150000"/>
              </a:lnSpc>
              <a:buFont typeface="Wingdings" panose="05000000000000000000" pitchFamily="2" charset="2"/>
              <a:buChar char="ü"/>
            </a:pPr>
            <a:r>
              <a:rPr lang="ar-JO" kern="100" dirty="0">
                <a:solidFill>
                  <a:schemeClr val="tx1"/>
                </a:solidFill>
                <a:latin typeface="Alexandria Light" pitchFamily="2" charset="-78"/>
                <a:ea typeface="Calibri" panose="020F0502020204030204" pitchFamily="34" charset="0"/>
                <a:cs typeface="Alexandria Light" pitchFamily="2" charset="-78"/>
              </a:rPr>
              <a:t>وانخفاض نسبة الغياب والتكامل والتكاسل واللامبالاة  ويرفع درجة تحسين الأداء الوظيفي والرضا الوظيفي</a:t>
            </a:r>
          </a:p>
          <a:p>
            <a:pPr algn="r" rtl="1">
              <a:lnSpc>
                <a:spcPct val="150000"/>
              </a:lnSpc>
            </a:pPr>
            <a:r>
              <a:rPr lang="ar-JO" kern="100" dirty="0">
                <a:solidFill>
                  <a:schemeClr val="tx1"/>
                </a:solidFill>
                <a:latin typeface="Alexandria Medium" pitchFamily="2" charset="-78"/>
                <a:ea typeface="Calibri" panose="020F0502020204030204" pitchFamily="34" charset="0"/>
                <a:cs typeface="Alexandria Medium" pitchFamily="2" charset="-78"/>
              </a:rPr>
              <a:t>ثانيًا:  الآثار السلبية</a:t>
            </a:r>
          </a:p>
          <a:p>
            <a:pPr marL="285750" indent="-285750" algn="r" rtl="1">
              <a:lnSpc>
                <a:spcPct val="150000"/>
              </a:lnSpc>
              <a:buFont typeface="Wingdings" panose="05000000000000000000" pitchFamily="2" charset="2"/>
              <a:buChar char="ü"/>
            </a:pPr>
            <a:r>
              <a:rPr lang="ar-JO" kern="100" dirty="0">
                <a:solidFill>
                  <a:schemeClr val="tx1"/>
                </a:solidFill>
                <a:latin typeface="Alexandria Medium" pitchFamily="2" charset="-78"/>
                <a:ea typeface="Calibri" panose="020F0502020204030204" pitchFamily="34" charset="0"/>
                <a:cs typeface="Alexandria Medium" pitchFamily="2" charset="-78"/>
              </a:rPr>
              <a:t>-</a:t>
            </a:r>
            <a:r>
              <a:rPr lang="ar-JO" kern="100" dirty="0">
                <a:solidFill>
                  <a:schemeClr val="tx1"/>
                </a:solidFill>
                <a:latin typeface="Alexandria Light" pitchFamily="2" charset="-78"/>
                <a:ea typeface="Calibri" panose="020F0502020204030204" pitchFamily="34" charset="0"/>
                <a:cs typeface="Alexandria Light" pitchFamily="2" charset="-78"/>
              </a:rPr>
              <a:t>عندما يشعر الفرد بالولاء التنظيمي الكبير فإنه يقوم باستثمار جميع طاقاته بالعمل ولن يترك وقت للنشاطات خارج العمل وبدوره سيؤدي ذلك إلى أن يعيش الفرد في عزله عن الآخرين </a:t>
            </a:r>
          </a:p>
          <a:p>
            <a:pPr marL="285750" indent="-285750" algn="r" rtl="1">
              <a:lnSpc>
                <a:spcPct val="150000"/>
              </a:lnSpc>
              <a:buFont typeface="Wingdings" panose="05000000000000000000" pitchFamily="2" charset="2"/>
              <a:buChar char="ü"/>
            </a:pPr>
            <a:r>
              <a:rPr lang="ar-JO" kern="100" dirty="0">
                <a:solidFill>
                  <a:schemeClr val="tx1"/>
                </a:solidFill>
                <a:latin typeface="Alexandria Light" pitchFamily="2" charset="-78"/>
                <a:ea typeface="Calibri" panose="020F0502020204030204" pitchFamily="34" charset="0"/>
                <a:cs typeface="Alexandria Light" pitchFamily="2" charset="-78"/>
              </a:rPr>
              <a:t>بالإبضافه إلى سيطرة العمل وهمومه  على تفكيره خارج العمل فيصبح دائم لتفكير بالعمل. </a:t>
            </a:r>
          </a:p>
          <a:p>
            <a:pPr marL="285750" indent="-285750" algn="r" rtl="1">
              <a:lnSpc>
                <a:spcPct val="150000"/>
              </a:lnSpc>
              <a:buFont typeface="Wingdings" panose="05000000000000000000" pitchFamily="2" charset="2"/>
              <a:buChar char="ü"/>
            </a:pPr>
            <a:endParaRPr lang="ar-JO" kern="100" dirty="0">
              <a:solidFill>
                <a:schemeClr val="tx1"/>
              </a:solidFill>
              <a:latin typeface="Alexandria Light" pitchFamily="2" charset="-78"/>
              <a:ea typeface="Calibri" panose="020F0502020204030204" pitchFamily="34" charset="0"/>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DE9C34B3-AC40-D97F-0C36-3857D9907012}"/>
              </a:ext>
            </a:extLst>
          </p:cNvPr>
          <p:cNvSpPr txBox="1"/>
          <p:nvPr/>
        </p:nvSpPr>
        <p:spPr>
          <a:xfrm>
            <a:off x="5154886" y="786537"/>
            <a:ext cx="5417839" cy="369332"/>
          </a:xfrm>
          <a:prstGeom prst="rect">
            <a:avLst/>
          </a:prstGeom>
          <a:noFill/>
        </p:spPr>
        <p:txBody>
          <a:bodyPr wrap="square" rtlCol="0">
            <a:spAutoFit/>
          </a:bodyPr>
          <a:lstStyle/>
          <a:p>
            <a:r>
              <a:rPr lang="ar-JO" dirty="0">
                <a:solidFill>
                  <a:srgbClr val="00B0F0"/>
                </a:solidFill>
                <a:latin typeface="Alexandria Black" pitchFamily="2" charset="-78"/>
                <a:cs typeface="Alexandria Black" pitchFamily="2" charset="-78"/>
              </a:rPr>
              <a:t>آثار الولاء </a:t>
            </a:r>
            <a:r>
              <a:rPr lang="ar-YE" dirty="0">
                <a:solidFill>
                  <a:srgbClr val="00B0F0"/>
                </a:solidFill>
                <a:latin typeface="Alexandria Black" pitchFamily="2" charset="-78"/>
                <a:cs typeface="Alexandria Black" pitchFamily="2" charset="-78"/>
              </a:rPr>
              <a:t>التنظيمي</a:t>
            </a:r>
            <a:endParaRPr lang="en-US" dirty="0">
              <a:solidFill>
                <a:srgbClr val="00B0F0"/>
              </a:solidFill>
              <a:latin typeface="Alexandria Black" pitchFamily="2" charset="-78"/>
              <a:cs typeface="Alexandria Black" pitchFamily="2" charset="-78"/>
            </a:endParaRPr>
          </a:p>
        </p:txBody>
      </p:sp>
      <p:pic>
        <p:nvPicPr>
          <p:cNvPr id="6" name="Picture 5">
            <a:extLst>
              <a:ext uri="{FF2B5EF4-FFF2-40B4-BE49-F238E27FC236}">
                <a16:creationId xmlns:a16="http://schemas.microsoft.com/office/drawing/2014/main" id="{D74DA6FF-D4B9-462B-2EE1-F7EDF318EEE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1526" y="2357437"/>
            <a:ext cx="1071563" cy="716839"/>
          </a:xfrm>
          <a:prstGeom prst="rect">
            <a:avLst/>
          </a:prstGeom>
        </p:spPr>
      </p:pic>
    </p:spTree>
    <p:extLst>
      <p:ext uri="{BB962C8B-B14F-4D97-AF65-F5344CB8AC3E}">
        <p14:creationId xmlns:p14="http://schemas.microsoft.com/office/powerpoint/2010/main" val="52829775"/>
      </p:ext>
    </p:extLst>
  </p:cSld>
  <p:clrMapOvr>
    <a:masterClrMapping/>
  </p:clrMapOvr>
  <mc:AlternateContent xmlns:mc="http://schemas.openxmlformats.org/markup-compatibility/2006" xmlns:p14="http://schemas.microsoft.com/office/powerpoint/2010/main">
    <mc:Choice Requires="p14">
      <p:transition spd="slow" p14:dur="2000" advTm="122648"/>
    </mc:Choice>
    <mc:Fallback xmlns="">
      <p:transition spd="slow" advTm="12264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20283" y="993911"/>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chemeClr val="tx1"/>
                </a:solidFill>
                <a:latin typeface="Alexandria Black" pitchFamily="2" charset="-78"/>
                <a:cs typeface="Alexandria Black" pitchFamily="2" charset="-78"/>
              </a:rPr>
              <a:t>خاتمة</a:t>
            </a:r>
            <a:endParaRPr lang="ar-JO" sz="2000" b="0" i="0" dirty="0">
              <a:solidFill>
                <a:schemeClr val="tx1"/>
              </a:solidFill>
              <a:effectLst/>
              <a:latin typeface="Alexandria Light" pitchFamily="2" charset="-78"/>
              <a:cs typeface="Alexandria Light" pitchFamily="2" charset="-78"/>
            </a:endParaRPr>
          </a:p>
          <a:p>
            <a:pPr algn="r">
              <a:lnSpc>
                <a:spcPct val="200000"/>
              </a:lnSpc>
            </a:pPr>
            <a:r>
              <a:rPr lang="ar-JO" dirty="0">
                <a:solidFill>
                  <a:srgbClr val="333333"/>
                </a:solidFill>
                <a:latin typeface="Alexandria Light" pitchFamily="2" charset="-78"/>
                <a:cs typeface="Alexandria Light" pitchFamily="2" charset="-78"/>
              </a:rPr>
              <a:t>    أصبح الولاء التنظيمي محور اهتمام المنظمات على اختلاف المجالات التي تعمل فيها  لإدراكها لدوره الفعال في تحريك سلوك العامل تجاه عمله ومنظمته، ومن ثم توجيهه في الاتجاه المراد تحقيقه... وقد تبين فعلًا من خلال الدراسات أن ولاء الأفراد وسيلة ناجحة لتطور المنظمة الأمر الذى من الممكن أن ينعكس إيجابًا على مردوديتها وأدائها وكذلك على فعاليتها. مما جعل المنظمات تتجه نحو تغيير استراتيجياتها وأساليبها الإدارية وظروفها البيئية لاستثمار الطاقات البشرية من ذوي الكفاءات ومشاركتها  في صنع القرار وربط أهدافها بأهداف الموظفين وتدريبهم ومكافأتهم لتحقيق حالة من الشعور بالرضا والاطمئنان النفسي وأنهم جزء أساسي من المنظمة مما يرفع من درجة ولائهم للمنظمة.</a:t>
            </a:r>
            <a:endParaRPr lang="ar-YE" sz="1600" b="1" i="0" dirty="0">
              <a:solidFill>
                <a:schemeClr val="tx1"/>
              </a:solidFill>
              <a:effectLst/>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13419167"/>
      </p:ext>
    </p:extLst>
  </p:cSld>
  <p:clrMapOvr>
    <a:masterClrMapping/>
  </p:clrMapOvr>
  <mc:AlternateContent xmlns:mc="http://schemas.openxmlformats.org/markup-compatibility/2006" xmlns:p14="http://schemas.microsoft.com/office/powerpoint/2010/main">
    <mc:Choice Requires="p14">
      <p:transition spd="slow" p14:dur="2000" advTm="86579"/>
    </mc:Choice>
    <mc:Fallback xmlns="">
      <p:transition spd="slow" advTm="8657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2BB568-322A-453F-F7E9-ED9A34176E0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FB25203-DD61-C751-435B-1EE5DE32CE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3D84AD8-FC41-31C0-62CD-B14148D38DCD}"/>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094C3220-9EB8-6904-EF30-03C04D3D2E50}"/>
              </a:ext>
            </a:extLst>
          </p:cNvPr>
          <p:cNvSpPr txBox="1"/>
          <p:nvPr/>
        </p:nvSpPr>
        <p:spPr>
          <a:xfrm>
            <a:off x="2318375" y="1178369"/>
            <a:ext cx="7781621" cy="4985339"/>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Alexandria Black" pitchFamily="2" charset="-78"/>
                <a:cs typeface="Alexandria Black" pitchFamily="2" charset="-78"/>
              </a:rPr>
              <a:t>نتاجات المحاضرة التاسعة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مفهوم الولاء والولاء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أهمية 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عناصر 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خصائص 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مراحل وأبعاد 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أسباب ضعف 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العوامل المساعدة على نمو 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Alexandria" pitchFamily="2" charset="-78"/>
                <a:ea typeface="Arial" panose="020B0604020202020204" pitchFamily="34" charset="0"/>
                <a:cs typeface="Alexandria" pitchFamily="2" charset="-78"/>
              </a:rPr>
              <a:t>إيجابيات وسلبيات الولاء التنظيمي</a:t>
            </a:r>
          </a:p>
        </p:txBody>
      </p:sp>
      <p:sp>
        <p:nvSpPr>
          <p:cNvPr id="3" name="TextBox 2">
            <a:extLst>
              <a:ext uri="{FF2B5EF4-FFF2-40B4-BE49-F238E27FC236}">
                <a16:creationId xmlns:a16="http://schemas.microsoft.com/office/drawing/2014/main" id="{E7C6A379-16E5-3A10-A149-09CF93B5E9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AB3BE46-4078-A848-97B4-38D5C2690D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9" name="Picture 8">
            <a:extLst>
              <a:ext uri="{FF2B5EF4-FFF2-40B4-BE49-F238E27FC236}">
                <a16:creationId xmlns:a16="http://schemas.microsoft.com/office/drawing/2014/main" id="{FAE80DF0-3900-ADCE-A60F-3555B29A41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18375" y="2080363"/>
            <a:ext cx="2876550" cy="3599268"/>
          </a:xfrm>
          <a:prstGeom prst="rect">
            <a:avLst/>
          </a:prstGeom>
        </p:spPr>
      </p:pic>
    </p:spTree>
    <p:extLst>
      <p:ext uri="{BB962C8B-B14F-4D97-AF65-F5344CB8AC3E}">
        <p14:creationId xmlns:p14="http://schemas.microsoft.com/office/powerpoint/2010/main" val="1848100879"/>
      </p:ext>
    </p:extLst>
  </p:cSld>
  <p:clrMapOvr>
    <a:masterClrMapping/>
  </p:clrMapOvr>
  <mc:AlternateContent xmlns:mc="http://schemas.openxmlformats.org/markup-compatibility/2006" xmlns:p14="http://schemas.microsoft.com/office/powerpoint/2010/main">
    <mc:Choice Requires="p14">
      <p:transition spd="slow" p14:dur="2000" advTm="67330"/>
    </mc:Choice>
    <mc:Fallback xmlns="">
      <p:transition spd="slow" advTm="6733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454046" y="1409824"/>
            <a:ext cx="10426779" cy="4882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r>
              <a:rPr lang="ar-JO" sz="2000" b="1" dirty="0">
                <a:solidFill>
                  <a:srgbClr val="00B0F0"/>
                </a:solidFill>
                <a:latin typeface="Alexandria Black" pitchFamily="2" charset="-78"/>
                <a:cs typeface="Alexandria Black" pitchFamily="2" charset="-78"/>
              </a:rPr>
              <a:t>المراجع</a:t>
            </a:r>
            <a:r>
              <a:rPr lang="ar-YE" sz="1800" b="0" i="0" dirty="0">
                <a:solidFill>
                  <a:srgbClr val="333333"/>
                </a:solidFill>
                <a:effectLst/>
                <a:latin typeface="arial" panose="020B0604020202020204" pitchFamily="34" charset="0"/>
              </a:rPr>
              <a:t>.</a:t>
            </a:r>
            <a:endParaRPr lang="ar-JO" sz="1800" b="0" i="0" dirty="0">
              <a:solidFill>
                <a:srgbClr val="333333"/>
              </a:solidFill>
              <a:effectLst/>
              <a:latin typeface="arial" panose="020B0604020202020204" pitchFamily="34" charset="0"/>
            </a:endParaRPr>
          </a:p>
          <a:p>
            <a:pPr algn="r" rtl="1"/>
            <a:r>
              <a:rPr lang="ar-JO" sz="1600" dirty="0">
                <a:solidFill>
                  <a:schemeClr val="tx1"/>
                </a:solidFill>
                <a:latin typeface="Alexandria Light" pitchFamily="2" charset="-78"/>
                <a:cs typeface="Alexandria Light" pitchFamily="2" charset="-78"/>
              </a:rPr>
              <a:t>اللوزي ، موسى (2010)، التطوير التنظيمي : أساسيات ومفاهيم حديثة ، دار وائل للطباعة والنشر، ط،9</a:t>
            </a:r>
          </a:p>
          <a:p>
            <a:pPr algn="r" rtl="1"/>
            <a:r>
              <a:rPr lang="ar-JO" sz="1600" dirty="0">
                <a:solidFill>
                  <a:schemeClr val="tx1"/>
                </a:solidFill>
                <a:latin typeface="Alexandria Light" pitchFamily="2" charset="-78"/>
                <a:cs typeface="Alexandria Light" pitchFamily="2" charset="-78"/>
              </a:rPr>
              <a:t>عمان ، االردن .</a:t>
            </a:r>
          </a:p>
          <a:p>
            <a:pPr algn="r" rtl="1"/>
            <a:endParaRPr lang="ar-JO" sz="1600" dirty="0">
              <a:solidFill>
                <a:schemeClr val="tx1"/>
              </a:solidFill>
              <a:latin typeface="Alexandria Light" pitchFamily="2" charset="-78"/>
              <a:cs typeface="Alexandria Light" pitchFamily="2" charset="-78"/>
            </a:endParaRPr>
          </a:p>
          <a:p>
            <a:pPr algn="r" rtl="1"/>
            <a:r>
              <a:rPr lang="ar-JO" sz="1600" dirty="0">
                <a:solidFill>
                  <a:schemeClr val="tx1"/>
                </a:solidFill>
                <a:latin typeface="Alexandria Light" pitchFamily="2" charset="-78"/>
                <a:cs typeface="Alexandria Light" pitchFamily="2" charset="-78"/>
              </a:rPr>
              <a:t>بلاغماس، بركة و زحزاح، خالد (     ). الولاء التنظيمي لدى الأفراد العامل وأثره على الفعالية التنظيمية، مجلة التنمية وإدارة الموارد البشرية العدد السابع.</a:t>
            </a:r>
          </a:p>
          <a:p>
            <a:pPr algn="r" rtl="1"/>
            <a:endParaRPr lang="ar-JO" sz="1600" dirty="0">
              <a:solidFill>
                <a:schemeClr val="tx1"/>
              </a:solidFill>
              <a:latin typeface="Alexandria Light" pitchFamily="2" charset="-78"/>
              <a:cs typeface="Alexandria Light" pitchFamily="2" charset="-78"/>
            </a:endParaRPr>
          </a:p>
          <a:p>
            <a:pPr algn="r" rtl="1"/>
            <a:r>
              <a:rPr lang="ar-JO" sz="1600" dirty="0">
                <a:solidFill>
                  <a:schemeClr val="tx1"/>
                </a:solidFill>
                <a:latin typeface="Alexandria Light" pitchFamily="2" charset="-78"/>
                <a:cs typeface="Alexandria Light" pitchFamily="2" charset="-78"/>
              </a:rPr>
              <a:t>صاحب، قاسم (     2012  ). اثر الرضا الوظيفي على الولاء التنظيمي لدى العاملين، (دراسة ميدانييه في الشركة العامة للمستلزمات الطبية/مصنع المحاقن الطبية/بابل).</a:t>
            </a:r>
          </a:p>
          <a:p>
            <a:pPr algn="r" rtl="1"/>
            <a:endParaRPr lang="ar-JO" sz="1600" dirty="0">
              <a:solidFill>
                <a:schemeClr val="tx1"/>
              </a:solidFill>
              <a:latin typeface="Alexandria Light" pitchFamily="2" charset="-78"/>
              <a:cs typeface="Alexandria Light" pitchFamily="2" charset="-78"/>
            </a:endParaRPr>
          </a:p>
          <a:p>
            <a:pPr algn="r" rtl="1"/>
            <a:r>
              <a:rPr lang="en-US" sz="1600" dirty="0">
                <a:solidFill>
                  <a:schemeClr val="tx1"/>
                </a:solidFill>
                <a:latin typeface="Alexandria Light" pitchFamily="2" charset="-78"/>
                <a:cs typeface="Alexandria Light" pitchFamily="2" charset="-78"/>
                <a:hlinkClick r:id="rId2"/>
              </a:rPr>
              <a:t>https://hrdiscussion.com/hr117581.html</a:t>
            </a:r>
            <a:r>
              <a:rPr lang="ar-JO" sz="1600" dirty="0">
                <a:solidFill>
                  <a:schemeClr val="tx1"/>
                </a:solidFill>
                <a:latin typeface="Alexandria Light" pitchFamily="2" charset="-78"/>
                <a:cs typeface="Alexandria Light" pitchFamily="2" charset="-78"/>
              </a:rPr>
              <a:t>      أهمية الولاء التنظيمي</a:t>
            </a:r>
          </a:p>
          <a:p>
            <a:pPr algn="r" rtl="1"/>
            <a:endParaRPr lang="ar-JO" sz="1600" dirty="0">
              <a:solidFill>
                <a:schemeClr val="tx1"/>
              </a:solidFill>
              <a:latin typeface="Alexandria Light" pitchFamily="2" charset="-78"/>
              <a:cs typeface="Alexandria Light" pitchFamily="2" charset="-78"/>
            </a:endParaRPr>
          </a:p>
          <a:p>
            <a:pPr algn="r" rtl="1"/>
            <a:endParaRPr lang="ar-JO" sz="1600" dirty="0">
              <a:solidFill>
                <a:schemeClr val="tx1"/>
              </a:solidFill>
              <a:latin typeface="Alexandria Light" pitchFamily="2" charset="-78"/>
              <a:cs typeface="Alexandria Light" pitchFamily="2" charset="-78"/>
            </a:endParaRPr>
          </a:p>
          <a:p>
            <a:pPr algn="r" rtl="1"/>
            <a:r>
              <a:rPr lang="ar-JO" sz="1600" dirty="0">
                <a:solidFill>
                  <a:schemeClr val="tx1"/>
                </a:solidFill>
                <a:latin typeface="Alexandria Light" pitchFamily="2" charset="-78"/>
                <a:cs typeface="Alexandria Light" pitchFamily="2" charset="-78"/>
              </a:rPr>
              <a:t>خليفات، عبد الفتاح، والملاحمة، منى (2009). الولاء التنظيمي وعلاقته بالرضا الوطيفي، مجلة جامعة دمشق – المجلد -25 العدد (4+3)</a:t>
            </a:r>
          </a:p>
          <a:p>
            <a:pPr algn="r" rtl="1"/>
            <a:endParaRPr lang="ar-JO" sz="1600" dirty="0">
              <a:solidFill>
                <a:schemeClr val="tx1"/>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224191"/>
      </p:ext>
    </p:extLst>
  </p:cSld>
  <p:clrMapOvr>
    <a:masterClrMapping/>
  </p:clrMapOvr>
  <mc:AlternateContent xmlns:mc="http://schemas.openxmlformats.org/markup-compatibility/2006" xmlns:p14="http://schemas.microsoft.com/office/powerpoint/2010/main">
    <mc:Choice Requires="p14">
      <p:transition spd="slow" p14:dur="2000" advTm="53712"/>
    </mc:Choice>
    <mc:Fallback xmlns="">
      <p:transition spd="slow" advTm="53712"/>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CB4FC7-4E65-7CEB-D83E-E20C5A7C2AE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E6A7531-26ED-F958-4BFA-EEFAC759B7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B519ABC-0A30-FC46-0F0B-A1E3987BFD15}"/>
              </a:ext>
            </a:extLst>
          </p:cNvPr>
          <p:cNvSpPr/>
          <p:nvPr/>
        </p:nvSpPr>
        <p:spPr>
          <a:xfrm>
            <a:off x="1454046" y="1409824"/>
            <a:ext cx="10426779" cy="4882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r>
              <a:rPr lang="ar-JO" sz="2000" b="1" dirty="0">
                <a:solidFill>
                  <a:srgbClr val="00B0F0"/>
                </a:solidFill>
                <a:latin typeface="Alexandria Black" pitchFamily="2" charset="-78"/>
                <a:cs typeface="Alexandria Black" pitchFamily="2" charset="-78"/>
              </a:rPr>
              <a:t>المراجع</a:t>
            </a:r>
          </a:p>
          <a:p>
            <a:pPr algn="r" rtl="1"/>
            <a:r>
              <a:rPr lang="ar-JO" sz="1600" dirty="0">
                <a:solidFill>
                  <a:schemeClr val="tx1"/>
                </a:solidFill>
                <a:latin typeface="Alexandria Light" pitchFamily="2" charset="-78"/>
                <a:cs typeface="Alexandria Light" pitchFamily="2" charset="-78"/>
              </a:rPr>
              <a:t>السالم ، مؤيد سعيد وصالح ، عادل حرحوش (2011) ادارة الموارد البشرية ، ديوان العلوم للطباعة ، بغداد </a:t>
            </a:r>
            <a:r>
              <a:rPr lang="ar-JO" b="1" dirty="0">
                <a:solidFill>
                  <a:srgbClr val="00B0F0"/>
                </a:solidFill>
                <a:latin typeface="Alexandria Black" pitchFamily="2" charset="-78"/>
                <a:cs typeface="Alexandria Black" pitchFamily="2" charset="-78"/>
              </a:rPr>
              <a:t>.</a:t>
            </a:r>
          </a:p>
          <a:p>
            <a:pPr algn="r" rtl="1"/>
            <a:endParaRPr lang="ar-JO" b="1" dirty="0">
              <a:solidFill>
                <a:srgbClr val="00B0F0"/>
              </a:solidFill>
              <a:latin typeface="Alexandria Black" pitchFamily="2" charset="-78"/>
              <a:cs typeface="Alexandria Black" pitchFamily="2" charset="-78"/>
            </a:endParaRPr>
          </a:p>
          <a:p>
            <a:pPr algn="r" rtl="1">
              <a:lnSpc>
                <a:spcPct val="150000"/>
              </a:lnSpc>
            </a:pPr>
            <a:r>
              <a:rPr lang="ar-JO" sz="1600" dirty="0">
                <a:solidFill>
                  <a:schemeClr val="tx1"/>
                </a:solidFill>
                <a:latin typeface="Alexandria Light" pitchFamily="2" charset="-78"/>
                <a:cs typeface="Alexandria Light" pitchFamily="2" charset="-78"/>
              </a:rPr>
              <a:t>السعود ، راتب وسلطان ، سوزان (2009): درجة العدالة التنظيمية لدى رؤساء الأقسام الأكاديمية في الجامعات الأردنية الرسمية وعلاقتها  بالولاء التنظيمي لأعضاء الهيئات التدريسية فيها ، مجلة جامعة دمشق ، المجلد 22 ، العدد )2+1( ، كلية الدراسات التربوية العليا ، جامعة عمان العربية للدراسات العليا، الأردن.</a:t>
            </a:r>
          </a:p>
          <a:p>
            <a:pPr algn="r" rtl="1">
              <a:lnSpc>
                <a:spcPct val="150000"/>
              </a:lnSpc>
            </a:pPr>
            <a:endParaRPr lang="ar-JO" sz="1600" dirty="0">
              <a:solidFill>
                <a:schemeClr val="tx1"/>
              </a:solidFill>
              <a:latin typeface="Alexandria Light" pitchFamily="2" charset="-78"/>
              <a:cs typeface="Alexandria Light" pitchFamily="2" charset="-78"/>
            </a:endParaRPr>
          </a:p>
          <a:p>
            <a:pPr algn="r" rtl="1">
              <a:lnSpc>
                <a:spcPct val="150000"/>
              </a:lnSpc>
            </a:pPr>
            <a:r>
              <a:rPr lang="ar-JO" sz="1600" dirty="0">
                <a:solidFill>
                  <a:schemeClr val="tx1"/>
                </a:solidFill>
                <a:latin typeface="Alexandria Light" pitchFamily="2" charset="-78"/>
                <a:cs typeface="Alexandria Light" pitchFamily="2" charset="-78"/>
              </a:rPr>
              <a:t>علي، كريم  (2017) الولاء التنظيمي لدى تدريسيي الجامعة المستنصرية، مجلة كلية التربية الأساسية، المجلد -23 العدد -97</a:t>
            </a:r>
          </a:p>
          <a:p>
            <a:pPr algn="r" rtl="1">
              <a:lnSpc>
                <a:spcPct val="150000"/>
              </a:lnSpc>
            </a:pPr>
            <a:r>
              <a:rPr lang="ar-JO" sz="1600" dirty="0">
                <a:solidFill>
                  <a:schemeClr val="tx1"/>
                </a:solidFill>
                <a:latin typeface="Alexandria Light" pitchFamily="2" charset="-78"/>
                <a:cs typeface="Alexandria Light" pitchFamily="2" charset="-78"/>
              </a:rPr>
              <a:t>بلطرش، حياة، و أحمد، جميل (2019). أبعاد الولاء التنظيمي وواقعه بالمؤسسات الاقتصادية مجلة الاقتصاد الجديد، مجلد 10 ، العدد 3 (27-43).</a:t>
            </a:r>
          </a:p>
          <a:p>
            <a:pPr algn="r" rtl="1"/>
            <a:endParaRPr lang="ar-JO" b="1" dirty="0">
              <a:solidFill>
                <a:srgbClr val="00B0F0"/>
              </a:solidFill>
              <a:latin typeface="Alexandria Black" pitchFamily="2" charset="-78"/>
              <a:cs typeface="Alexandria Black" pitchFamily="2" charset="-78"/>
            </a:endParaRPr>
          </a:p>
        </p:txBody>
      </p:sp>
      <p:sp>
        <p:nvSpPr>
          <p:cNvPr id="2" name="TextBox 1">
            <a:extLst>
              <a:ext uri="{FF2B5EF4-FFF2-40B4-BE49-F238E27FC236}">
                <a16:creationId xmlns:a16="http://schemas.microsoft.com/office/drawing/2014/main" id="{E4B40D92-A32C-C5C1-5CE0-CA5973D3282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C3B6B09-86FE-7C45-A816-B1B095D734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29376016"/>
      </p:ext>
    </p:extLst>
  </p:cSld>
  <p:clrMapOvr>
    <a:masterClrMapping/>
  </p:clrMapOvr>
  <mc:AlternateContent xmlns:mc="http://schemas.openxmlformats.org/markup-compatibility/2006" xmlns:p14="http://schemas.microsoft.com/office/powerpoint/2010/main">
    <mc:Choice Requires="p14">
      <p:transition spd="slow" p14:dur="2000" advTm="54831"/>
    </mc:Choice>
    <mc:Fallback xmlns="">
      <p:transition spd="slow" advTm="54831"/>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38644"/>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097456" y="539210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800333" y="369006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dirty="0">
                <a:solidFill>
                  <a:schemeClr val="bg1"/>
                </a:solidFill>
                <a:latin typeface="Alexandria SemiBold" pitchFamily="2" charset="-78"/>
                <a:cs typeface="Alexandria SemiBold" pitchFamily="2" charset="-78"/>
              </a:rPr>
              <a:t>الاتصال والقيادة</a:t>
            </a:r>
            <a:endParaRPr lang="id-ID" dirty="0">
              <a:solidFill>
                <a:schemeClr val="bg1"/>
              </a:solidFill>
              <a:latin typeface="Alexandria SemiBold" pitchFamily="2" charset="-78"/>
              <a:cs typeface="Alexandria SemiBold"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2306"/>
    </mc:Choice>
    <mc:Fallback xmlns="">
      <p:transition spd="slow" advTm="5230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58A7347-A743-437A-802A-9A4230AA8F15}"/>
</file>

<file path=customXml/itemProps2.xml><?xml version="1.0" encoding="utf-8"?>
<ds:datastoreItem xmlns:ds="http://schemas.openxmlformats.org/officeDocument/2006/customXml" ds:itemID="{2180FD37-29DC-4435-9641-8C9B64ED678E}"/>
</file>

<file path=customXml/itemProps3.xml><?xml version="1.0" encoding="utf-8"?>
<ds:datastoreItem xmlns:ds="http://schemas.openxmlformats.org/officeDocument/2006/customXml" ds:itemID="{A5888211-D135-4D0E-9CC9-F6EE772CA8C5}"/>
</file>

<file path=docProps/app.xml><?xml version="1.0" encoding="utf-8"?>
<Properties xmlns="http://schemas.openxmlformats.org/officeDocument/2006/extended-properties" xmlns:vt="http://schemas.openxmlformats.org/officeDocument/2006/docPropsVTypes">
  <Template/>
  <TotalTime>4988</TotalTime>
  <Words>3794</Words>
  <Application>Microsoft Office PowerPoint</Application>
  <PresentationFormat>Widescreen</PresentationFormat>
  <Paragraphs>378</Paragraphs>
  <Slides>42</Slides>
  <Notes>11</Notes>
  <HiddenSlides>0</HiddenSlides>
  <MMClips>1</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42</vt:i4>
      </vt:variant>
    </vt:vector>
  </HeadingPairs>
  <TitlesOfParts>
    <vt:vector size="56" baseType="lpstr">
      <vt:lpstr>Alexandria</vt:lpstr>
      <vt:lpstr>Alexandria Black</vt:lpstr>
      <vt:lpstr>Alexandria ExtraBold</vt:lpstr>
      <vt:lpstr>Alexandria Light</vt:lpstr>
      <vt:lpstr>Alexandria Medium</vt:lpstr>
      <vt:lpstr>Alexandria SemiBold</vt:lpstr>
      <vt:lpstr>Arial</vt:lpstr>
      <vt:lpstr>Arial</vt:lpstr>
      <vt:lpstr>Calibri</vt:lpstr>
      <vt:lpstr>Calibri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Eman Almasri</cp:lastModifiedBy>
  <cp:revision>900</cp:revision>
  <dcterms:created xsi:type="dcterms:W3CDTF">2023-04-29T09:08:00Z</dcterms:created>
  <dcterms:modified xsi:type="dcterms:W3CDTF">2024-03-28T20:08:28Z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