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60" r:id="rId2"/>
    <p:sldId id="277" r:id="rId3"/>
    <p:sldId id="334" r:id="rId4"/>
    <p:sldId id="278" r:id="rId5"/>
    <p:sldId id="279" r:id="rId6"/>
    <p:sldId id="280" r:id="rId7"/>
    <p:sldId id="333" r:id="rId8"/>
    <p:sldId id="281" r:id="rId9"/>
    <p:sldId id="282" r:id="rId10"/>
    <p:sldId id="283" r:id="rId11"/>
    <p:sldId id="287" r:id="rId12"/>
    <p:sldId id="286" r:id="rId13"/>
    <p:sldId id="315" r:id="rId14"/>
    <p:sldId id="284" r:id="rId15"/>
    <p:sldId id="288" r:id="rId16"/>
    <p:sldId id="295" r:id="rId17"/>
    <p:sldId id="296" r:id="rId18"/>
    <p:sldId id="297" r:id="rId19"/>
    <p:sldId id="289" r:id="rId20"/>
    <p:sldId id="290" r:id="rId21"/>
    <p:sldId id="293" r:id="rId22"/>
    <p:sldId id="294" r:id="rId23"/>
    <p:sldId id="285" r:id="rId24"/>
    <p:sldId id="316" r:id="rId25"/>
    <p:sldId id="320" r:id="rId26"/>
    <p:sldId id="319" r:id="rId27"/>
    <p:sldId id="318" r:id="rId28"/>
    <p:sldId id="317" r:id="rId29"/>
    <p:sldId id="322" r:id="rId30"/>
    <p:sldId id="321" r:id="rId31"/>
    <p:sldId id="323" r:id="rId32"/>
    <p:sldId id="325" r:id="rId33"/>
    <p:sldId id="324" r:id="rId34"/>
    <p:sldId id="326" r:id="rId35"/>
    <p:sldId id="327" r:id="rId36"/>
    <p:sldId id="332" r:id="rId37"/>
    <p:sldId id="331" r:id="rId38"/>
    <p:sldId id="330" r:id="rId39"/>
    <p:sldId id="329" r:id="rId40"/>
    <p:sldId id="27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autoAdjust="0"/>
    <p:restoredTop sz="93285" autoAdjust="0"/>
  </p:normalViewPr>
  <p:slideViewPr>
    <p:cSldViewPr snapToGrid="0">
      <p:cViewPr varScale="1">
        <p:scale>
          <a:sx n="69" d="100"/>
          <a:sy n="69" d="100"/>
        </p:scale>
        <p:origin x="75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8</a:t>
            </a:fld>
            <a:endParaRPr lang="en-US"/>
          </a:p>
        </p:txBody>
      </p:sp>
    </p:spTree>
    <p:extLst>
      <p:ext uri="{BB962C8B-B14F-4D97-AF65-F5344CB8AC3E}">
        <p14:creationId xmlns:p14="http://schemas.microsoft.com/office/powerpoint/2010/main" val="37882992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0" y="2430469"/>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a:p>
            <a:r>
              <a:rPr lang="en-US" sz="2800" b="1" dirty="0">
                <a:solidFill>
                  <a:srgbClr val="00B0F0"/>
                </a:solidFill>
                <a:latin typeface="Times New Roman" panose="02020603050405020304" pitchFamily="18" charset="0"/>
                <a:cs typeface="Times New Roman" panose="02020603050405020304" pitchFamily="18" charset="0"/>
              </a:rPr>
              <a:t>PMG 424</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1</a:t>
            </a:r>
          </a:p>
          <a:p>
            <a:r>
              <a:rPr lang="en-US" sz="2800" b="1" dirty="0">
                <a:solidFill>
                  <a:schemeClr val="tx1"/>
                </a:solidFill>
                <a:latin typeface="Times New Roman" panose="02020603050405020304" pitchFamily="18" charset="0"/>
                <a:cs typeface="Times New Roman" panose="02020603050405020304" pitchFamily="18" charset="0"/>
              </a:rPr>
              <a:t>Ch1 - Definition of Governance</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9525"/>
    </mc:Choice>
    <mc:Fallback xmlns="">
      <p:transition spd="slow" advTm="95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2DEB3A-961D-8C11-29D5-866CF0B35392}"/>
              </a:ext>
            </a:extLst>
          </p:cNvPr>
          <p:cNvSpPr>
            <a:spLocks noGrp="1"/>
          </p:cNvSpPr>
          <p:nvPr>
            <p:ph type="title"/>
          </p:nvPr>
        </p:nvSpPr>
        <p:spPr/>
        <p:txBody>
          <a:bodyPr>
            <a:normAutofit/>
          </a:bodyPr>
          <a:lstStyle/>
          <a:p>
            <a:r>
              <a:rPr lang="en-US" dirty="0"/>
              <a:t>Learning Outcomes</a:t>
            </a:r>
          </a:p>
        </p:txBody>
      </p:sp>
      <p:sp>
        <p:nvSpPr>
          <p:cNvPr id="4" name="Date Placeholder 3">
            <a:extLst>
              <a:ext uri="{FF2B5EF4-FFF2-40B4-BE49-F238E27FC236}">
                <a16:creationId xmlns:a16="http://schemas.microsoft.com/office/drawing/2014/main" xmlns="" id="{787299CA-33AE-D642-0A9B-20751074C483}"/>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xmlns="" id="{58A07BBA-622E-1765-7B27-ABBD5F99E086}"/>
              </a:ext>
            </a:extLst>
          </p:cNvPr>
          <p:cNvSpPr>
            <a:spLocks noGrp="1"/>
          </p:cNvSpPr>
          <p:nvPr>
            <p:ph idx="1"/>
          </p:nvPr>
        </p:nvSpPr>
        <p:spPr/>
        <p:txBody>
          <a:bodyPr/>
          <a:lstStyle/>
          <a:p>
            <a:pPr algn="l">
              <a:lnSpc>
                <a:spcPct val="200000"/>
              </a:lnSpc>
              <a:buFont typeface="Wingdings" panose="05000000000000000000" pitchFamily="2" charset="2"/>
              <a:buChar char="Ø"/>
            </a:pPr>
            <a:r>
              <a:rPr lang="en-US" sz="2400" dirty="0"/>
              <a:t>Defining a project and describing its four main phases.</a:t>
            </a:r>
          </a:p>
          <a:p>
            <a:pPr algn="l">
              <a:lnSpc>
                <a:spcPct val="200000"/>
              </a:lnSpc>
              <a:buFont typeface="Wingdings" panose="05000000000000000000" pitchFamily="2" charset="2"/>
              <a:buChar char="Ø"/>
            </a:pPr>
            <a:r>
              <a:rPr lang="en-US" sz="2400" dirty="0"/>
              <a:t>Understanding the definition of governance.</a:t>
            </a:r>
          </a:p>
          <a:p>
            <a:pPr algn="l">
              <a:lnSpc>
                <a:spcPct val="200000"/>
              </a:lnSpc>
              <a:buFont typeface="Wingdings" panose="05000000000000000000" pitchFamily="2" charset="2"/>
              <a:buChar char="Ø"/>
            </a:pPr>
            <a:r>
              <a:rPr lang="en-US" sz="2400" dirty="0"/>
              <a:t>Discussing project governance as a part of organizational governance.</a:t>
            </a:r>
          </a:p>
          <a:p>
            <a:pPr algn="l">
              <a:lnSpc>
                <a:spcPct val="200000"/>
              </a:lnSpc>
              <a:buFont typeface="Wingdings" panose="05000000000000000000" pitchFamily="2" charset="2"/>
              <a:buChar char="Ø"/>
            </a:pPr>
            <a:r>
              <a:rPr lang="en-US" sz="2400" dirty="0"/>
              <a:t>Clarifying the implications of various governance theories on project management.</a:t>
            </a:r>
          </a:p>
          <a:p>
            <a:endParaRPr lang="en-US" dirty="0"/>
          </a:p>
        </p:txBody>
      </p:sp>
    </p:spTree>
    <p:extLst>
      <p:ext uri="{BB962C8B-B14F-4D97-AF65-F5344CB8AC3E}">
        <p14:creationId xmlns:p14="http://schemas.microsoft.com/office/powerpoint/2010/main" val="2593716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2DEB3A-961D-8C11-29D5-866CF0B35392}"/>
              </a:ext>
            </a:extLst>
          </p:cNvPr>
          <p:cNvSpPr>
            <a:spLocks noGrp="1"/>
          </p:cNvSpPr>
          <p:nvPr>
            <p:ph type="title"/>
          </p:nvPr>
        </p:nvSpPr>
        <p:spPr/>
        <p:txBody>
          <a:bodyPr>
            <a:normAutofit/>
          </a:bodyPr>
          <a:lstStyle/>
          <a:p>
            <a:r>
              <a:rPr lang="en-US" dirty="0"/>
              <a:t>What Is a Project?</a:t>
            </a:r>
          </a:p>
        </p:txBody>
      </p:sp>
      <p:sp>
        <p:nvSpPr>
          <p:cNvPr id="4" name="Date Placeholder 3">
            <a:extLst>
              <a:ext uri="{FF2B5EF4-FFF2-40B4-BE49-F238E27FC236}">
                <a16:creationId xmlns:a16="http://schemas.microsoft.com/office/drawing/2014/main" xmlns="" id="{787299CA-33AE-D642-0A9B-20751074C483}"/>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xmlns="" id="{58A07BBA-622E-1765-7B27-ABBD5F99E086}"/>
              </a:ext>
            </a:extLst>
          </p:cNvPr>
          <p:cNvSpPr>
            <a:spLocks noGrp="1"/>
          </p:cNvSpPr>
          <p:nvPr>
            <p:ph idx="1"/>
          </p:nvPr>
        </p:nvSpPr>
        <p:spPr/>
        <p:txBody>
          <a:bodyPr/>
          <a:lstStyle/>
          <a:p>
            <a:pPr algn="l">
              <a:buFont typeface="Wingdings" panose="05000000000000000000" pitchFamily="2" charset="2"/>
              <a:buChar char="Ø"/>
            </a:pPr>
            <a:r>
              <a:rPr lang="en-US" sz="2400" dirty="0"/>
              <a:t>Projects are complex, one-time processes.</a:t>
            </a:r>
          </a:p>
          <a:p>
            <a:pPr algn="l">
              <a:buFont typeface="Wingdings" panose="05000000000000000000" pitchFamily="2" charset="2"/>
              <a:buChar char="Ø"/>
            </a:pPr>
            <a:r>
              <a:rPr lang="en-US" sz="2400" dirty="0"/>
              <a:t>Projects are limited by budget, schedule, and resources.</a:t>
            </a:r>
          </a:p>
          <a:p>
            <a:pPr algn="l">
              <a:buFont typeface="Wingdings" panose="05000000000000000000" pitchFamily="2" charset="2"/>
              <a:buChar char="Ø"/>
            </a:pPr>
            <a:r>
              <a:rPr lang="en-US" sz="2400" dirty="0"/>
              <a:t>Projects are developed to resolve a clear goal or set of goals.</a:t>
            </a:r>
          </a:p>
          <a:p>
            <a:pPr algn="l">
              <a:buFont typeface="Wingdings" panose="05000000000000000000" pitchFamily="2" charset="2"/>
              <a:buChar char="Ø"/>
            </a:pPr>
            <a:r>
              <a:rPr lang="en-US" sz="2400" dirty="0"/>
              <a:t>Projects are customer-focused.</a:t>
            </a:r>
          </a:p>
          <a:p>
            <a:pPr marL="0" indent="0" algn="ctr">
              <a:buNone/>
            </a:pPr>
            <a:r>
              <a:rPr lang="en-US" b="1" dirty="0"/>
              <a:t>A Project Is a Temporary Endeavour Undertaken To Create a Unique Product, Service, or Result</a:t>
            </a:r>
          </a:p>
          <a:p>
            <a:pPr>
              <a:buFont typeface="Wingdings" panose="05000000000000000000" pitchFamily="2" charset="2"/>
              <a:buChar char="Ø"/>
            </a:pPr>
            <a:endParaRPr lang="en-US" dirty="0"/>
          </a:p>
          <a:p>
            <a:endParaRPr lang="en-US" dirty="0"/>
          </a:p>
        </p:txBody>
      </p:sp>
    </p:spTree>
    <p:extLst>
      <p:ext uri="{BB962C8B-B14F-4D97-AF65-F5344CB8AC3E}">
        <p14:creationId xmlns:p14="http://schemas.microsoft.com/office/powerpoint/2010/main" val="1404735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28FB67-061B-7885-BB77-7FF098972D4D}"/>
              </a:ext>
            </a:extLst>
          </p:cNvPr>
          <p:cNvSpPr>
            <a:spLocks noGrp="1"/>
          </p:cNvSpPr>
          <p:nvPr>
            <p:ph type="title"/>
          </p:nvPr>
        </p:nvSpPr>
        <p:spPr/>
        <p:txBody>
          <a:bodyPr>
            <a:normAutofit/>
          </a:bodyPr>
          <a:lstStyle/>
          <a:p>
            <a:r>
              <a:rPr lang="en-US" dirty="0"/>
              <a:t>General Project Characteristics</a:t>
            </a:r>
          </a:p>
        </p:txBody>
      </p:sp>
      <p:sp>
        <p:nvSpPr>
          <p:cNvPr id="4" name="Date Placeholder 3">
            <a:extLst>
              <a:ext uri="{FF2B5EF4-FFF2-40B4-BE49-F238E27FC236}">
                <a16:creationId xmlns:a16="http://schemas.microsoft.com/office/drawing/2014/main" xmlns="" id="{B6DF3F49-8D75-F174-885D-E9D2E59FDB32}"/>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58B39D98-6BC1-9B64-0BA4-FBC11979D5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3C478507-BD98-9B58-7750-2B4331BA69FD}"/>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xmlns="" id="{32A3D9F9-8A15-A713-B6D4-2BD04D3B0DD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Projects are ad hoc endeavors with a clear life cycle.</a:t>
            </a:r>
          </a:p>
          <a:p>
            <a:pPr algn="l">
              <a:buFont typeface="Wingdings" panose="05000000000000000000" pitchFamily="2" charset="2"/>
              <a:buChar char="Ø"/>
            </a:pPr>
            <a:r>
              <a:rPr lang="en-US" sz="2400" dirty="0"/>
              <a:t>Projects are building blocks in the design and execution of organizational strategies.</a:t>
            </a:r>
          </a:p>
          <a:p>
            <a:pPr algn="l">
              <a:buFont typeface="Wingdings" panose="05000000000000000000" pitchFamily="2" charset="2"/>
              <a:buChar char="Ø"/>
            </a:pPr>
            <a:r>
              <a:rPr lang="en-US" sz="2400" dirty="0"/>
              <a:t>Projects are responsible for the newest and most improved products, services, and organizational processes.</a:t>
            </a:r>
          </a:p>
          <a:p>
            <a:pPr algn="l">
              <a:buFont typeface="Wingdings" panose="05000000000000000000" pitchFamily="2" charset="2"/>
              <a:buChar char="Ø"/>
            </a:pPr>
            <a:r>
              <a:rPr lang="en-US" sz="2400" dirty="0"/>
              <a:t>Projects provide a philosophy and strategy for the management of change.</a:t>
            </a:r>
          </a:p>
          <a:p>
            <a:pPr algn="l">
              <a:buFont typeface="Wingdings" panose="05000000000000000000" pitchFamily="2" charset="2"/>
              <a:buChar char="Ø"/>
            </a:pPr>
            <a:r>
              <a:rPr lang="en-US" sz="2400" dirty="0"/>
              <a:t>Project management entails crossing functional and organizational boundaries.</a:t>
            </a:r>
          </a:p>
          <a:p>
            <a:endParaRPr lang="en-US" dirty="0"/>
          </a:p>
        </p:txBody>
      </p:sp>
    </p:spTree>
    <p:extLst>
      <p:ext uri="{BB962C8B-B14F-4D97-AF65-F5344CB8AC3E}">
        <p14:creationId xmlns:p14="http://schemas.microsoft.com/office/powerpoint/2010/main" val="4133132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E07ABD-1C37-B7CB-AAC0-A67A3FA5820F}"/>
              </a:ext>
            </a:extLst>
          </p:cNvPr>
          <p:cNvSpPr>
            <a:spLocks noGrp="1"/>
          </p:cNvSpPr>
          <p:nvPr>
            <p:ph type="title"/>
          </p:nvPr>
        </p:nvSpPr>
        <p:spPr/>
        <p:txBody>
          <a:bodyPr/>
          <a:lstStyle/>
          <a:p>
            <a:r>
              <a:rPr lang="en-US" dirty="0"/>
              <a:t>General Project Characteristics</a:t>
            </a:r>
          </a:p>
        </p:txBody>
      </p:sp>
      <p:sp>
        <p:nvSpPr>
          <p:cNvPr id="4" name="Date Placeholder 3">
            <a:extLst>
              <a:ext uri="{FF2B5EF4-FFF2-40B4-BE49-F238E27FC236}">
                <a16:creationId xmlns:a16="http://schemas.microsoft.com/office/drawing/2014/main" xmlns="" id="{C08861C4-3058-C3F2-78BD-214B448E9FF8}"/>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CE464797-54A1-FC52-A858-1329E24635E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D8BF8181-1A90-8089-E5B8-14821BC5D4A1}"/>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xmlns="" id="{98B51415-0290-A1CA-0112-8D421045AA51}"/>
              </a:ext>
            </a:extLst>
          </p:cNvPr>
          <p:cNvSpPr>
            <a:spLocks noGrp="1"/>
          </p:cNvSpPr>
          <p:nvPr>
            <p:ph idx="1"/>
          </p:nvPr>
        </p:nvSpPr>
        <p:spPr/>
        <p:txBody>
          <a:bodyPr>
            <a:normAutofit/>
          </a:bodyPr>
          <a:lstStyle/>
          <a:p>
            <a:pPr algn="l"/>
            <a:r>
              <a:rPr lang="en-US" sz="2400" dirty="0"/>
              <a:t>Traditional management functions of planning, organizing, motivation, directing, and controlling apply to project management.</a:t>
            </a:r>
          </a:p>
          <a:p>
            <a:pPr algn="l"/>
            <a:r>
              <a:rPr lang="en-US" sz="2400" dirty="0"/>
              <a:t>Principal outcomes of a project are the satisfaction of customer requirements within the constraints of technical, cost, and schedule objectives.</a:t>
            </a:r>
          </a:p>
          <a:p>
            <a:pPr algn="l"/>
            <a:r>
              <a:rPr lang="en-US" sz="2400" dirty="0"/>
              <a:t>Projects are terminated upon successful completion of performance objectives.</a:t>
            </a:r>
          </a:p>
        </p:txBody>
      </p:sp>
    </p:spTree>
    <p:extLst>
      <p:ext uri="{BB962C8B-B14F-4D97-AF65-F5344CB8AC3E}">
        <p14:creationId xmlns:p14="http://schemas.microsoft.com/office/powerpoint/2010/main" val="1851354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0A67BD-436B-FD6B-E4A9-DA2CE0243D8D}"/>
              </a:ext>
            </a:extLst>
          </p:cNvPr>
          <p:cNvSpPr>
            <a:spLocks noGrp="1"/>
          </p:cNvSpPr>
          <p:nvPr>
            <p:ph type="title"/>
          </p:nvPr>
        </p:nvSpPr>
        <p:spPr/>
        <p:txBody>
          <a:bodyPr/>
          <a:lstStyle/>
          <a:p>
            <a:r>
              <a:rPr lang="en-US" dirty="0"/>
              <a:t>Project Life Cycle</a:t>
            </a:r>
          </a:p>
        </p:txBody>
      </p:sp>
      <p:sp>
        <p:nvSpPr>
          <p:cNvPr id="4" name="Date Placeholder 3">
            <a:extLst>
              <a:ext uri="{FF2B5EF4-FFF2-40B4-BE49-F238E27FC236}">
                <a16:creationId xmlns:a16="http://schemas.microsoft.com/office/drawing/2014/main" xmlns="" id="{C704190A-6335-BC33-6ADD-6E1B014F2313}"/>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517F40F-1380-E7CE-EBF7-B9D695BC7F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A001BC47-218D-6DBB-7CD6-0BC7C77E5752}"/>
              </a:ext>
            </a:extLst>
          </p:cNvPr>
          <p:cNvSpPr>
            <a:spLocks noGrp="1"/>
          </p:cNvSpPr>
          <p:nvPr>
            <p:ph type="sldNum" sz="quarter" idx="12"/>
          </p:nvPr>
        </p:nvSpPr>
        <p:spPr/>
        <p:txBody>
          <a:bodyPr/>
          <a:lstStyle/>
          <a:p>
            <a:r>
              <a:rPr lang="en-US" dirty="0"/>
              <a:t>PMG 424 - Project Governance</a:t>
            </a:r>
          </a:p>
        </p:txBody>
      </p:sp>
      <p:sp>
        <p:nvSpPr>
          <p:cNvPr id="12" name="Content Placeholder 11">
            <a:extLst>
              <a:ext uri="{FF2B5EF4-FFF2-40B4-BE49-F238E27FC236}">
                <a16:creationId xmlns:a16="http://schemas.microsoft.com/office/drawing/2014/main" xmlns="" id="{A41125E9-72B4-ABA8-8824-3D089C1B60D5}"/>
              </a:ext>
            </a:extLst>
          </p:cNvPr>
          <p:cNvSpPr>
            <a:spLocks noGrp="1"/>
          </p:cNvSpPr>
          <p:nvPr>
            <p:ph idx="1"/>
          </p:nvPr>
        </p:nvSpPr>
        <p:spPr/>
        <p:txBody>
          <a:bodyPr>
            <a:normAutofit fontScale="92500" lnSpcReduction="10000"/>
          </a:bodyPr>
          <a:lstStyle/>
          <a:p>
            <a:pPr algn="l">
              <a:buFont typeface="Wingdings" panose="05000000000000000000" pitchFamily="2" charset="2"/>
              <a:buChar char="Ø"/>
            </a:pPr>
            <a:r>
              <a:rPr lang="en-US" sz="2600" b="1" dirty="0"/>
              <a:t>A</a:t>
            </a:r>
            <a:r>
              <a:rPr lang="en-US" sz="2600" dirty="0"/>
              <a:t> </a:t>
            </a:r>
            <a:r>
              <a:rPr lang="en-US" sz="2600" b="1" dirty="0"/>
              <a:t>project life cycle </a:t>
            </a:r>
            <a:r>
              <a:rPr lang="en-US" sz="2600" dirty="0"/>
              <a:t>refers to the stages in a project’s development and are divided into four distinct phases:</a:t>
            </a:r>
          </a:p>
          <a:p>
            <a:pPr algn="l"/>
            <a:r>
              <a:rPr lang="en-US" sz="2600" b="1" dirty="0"/>
              <a:t>Conceptualization</a:t>
            </a:r>
            <a:r>
              <a:rPr lang="en-US" sz="2600" dirty="0"/>
              <a:t>: development of the initial goal and technical specifications of the project; key stakeholders are identified and signed on at this phase.</a:t>
            </a:r>
          </a:p>
          <a:p>
            <a:pPr algn="l"/>
            <a:r>
              <a:rPr lang="en-US" sz="2600" b="1" dirty="0"/>
              <a:t>Planning</a:t>
            </a:r>
            <a:r>
              <a:rPr lang="en-US" sz="2600" dirty="0"/>
              <a:t>: all detailed specifications, schedules, schematics, and plans are developed.</a:t>
            </a:r>
          </a:p>
          <a:p>
            <a:pPr algn="l"/>
            <a:r>
              <a:rPr lang="en-US" sz="2600" b="1" dirty="0"/>
              <a:t>Execution</a:t>
            </a:r>
            <a:r>
              <a:rPr lang="en-US" sz="2600" dirty="0"/>
              <a:t>: the actual “work” of the project is performed.</a:t>
            </a:r>
          </a:p>
          <a:p>
            <a:pPr algn="l"/>
            <a:r>
              <a:rPr lang="en-US" sz="2600" b="1" dirty="0"/>
              <a:t>Termination</a:t>
            </a:r>
            <a:r>
              <a:rPr lang="en-US" sz="2600" dirty="0"/>
              <a:t>: project is transferred to the customer, resources reassigned, project is closed out.</a:t>
            </a:r>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94008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xmlns="" id="{C704190A-6335-BC33-6ADD-6E1B014F2313}"/>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517F40F-1380-E7CE-EBF7-B9D695BC7F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A001BC47-218D-6DBB-7CD6-0BC7C77E5752}"/>
              </a:ext>
            </a:extLst>
          </p:cNvPr>
          <p:cNvSpPr>
            <a:spLocks noGrp="1"/>
          </p:cNvSpPr>
          <p:nvPr>
            <p:ph type="sldNum" sz="quarter" idx="12"/>
          </p:nvPr>
        </p:nvSpPr>
        <p:spPr/>
        <p:txBody>
          <a:bodyPr/>
          <a:lstStyle/>
          <a:p>
            <a:r>
              <a:rPr lang="en-US" dirty="0"/>
              <a:t>PMG 424 - Project Governance</a:t>
            </a:r>
          </a:p>
        </p:txBody>
      </p:sp>
      <p:sp>
        <p:nvSpPr>
          <p:cNvPr id="12" name="Content Placeholder 11">
            <a:extLst>
              <a:ext uri="{FF2B5EF4-FFF2-40B4-BE49-F238E27FC236}">
                <a16:creationId xmlns:a16="http://schemas.microsoft.com/office/drawing/2014/main" xmlns="" id="{A41125E9-72B4-ABA8-8824-3D089C1B60D5}"/>
              </a:ext>
            </a:extLst>
          </p:cNvPr>
          <p:cNvSpPr>
            <a:spLocks noGrp="1"/>
          </p:cNvSpPr>
          <p:nvPr>
            <p:ph idx="1"/>
          </p:nvPr>
        </p:nvSpPr>
        <p:spPr/>
        <p:txBody>
          <a:bodyPr>
            <a:normAutofit/>
          </a:bodyPr>
          <a:lstStyle/>
          <a:p>
            <a:pPr marL="0" indent="0">
              <a:buNone/>
            </a:pPr>
            <a:endParaRPr lang="en-US" dirty="0"/>
          </a:p>
          <a:p>
            <a:pPr marL="0" indent="0" algn="ctr">
              <a:buNone/>
            </a:pPr>
            <a:r>
              <a:rPr lang="en-US" b="1" dirty="0"/>
              <a:t>Projects are endeavors through which multiple decisions must be made and various amounts of resources must be carefully allocated; this requires having clear frameworks to govern the relationship between all project stakeholders</a:t>
            </a:r>
          </a:p>
        </p:txBody>
      </p:sp>
    </p:spTree>
    <p:extLst>
      <p:ext uri="{BB962C8B-B14F-4D97-AF65-F5344CB8AC3E}">
        <p14:creationId xmlns:p14="http://schemas.microsoft.com/office/powerpoint/2010/main" val="3963451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CDF671-E11A-B594-5B75-86780FED5380}"/>
              </a:ext>
            </a:extLst>
          </p:cNvPr>
          <p:cNvSpPr>
            <a:spLocks noGrp="1"/>
          </p:cNvSpPr>
          <p:nvPr>
            <p:ph type="title"/>
          </p:nvPr>
        </p:nvSpPr>
        <p:spPr/>
        <p:txBody>
          <a:bodyPr>
            <a:normAutofit/>
          </a:bodyPr>
          <a:lstStyle/>
          <a:p>
            <a:r>
              <a:rPr lang="en-US" dirty="0"/>
              <a:t>The Evolution of Governance</a:t>
            </a:r>
          </a:p>
        </p:txBody>
      </p:sp>
      <p:sp>
        <p:nvSpPr>
          <p:cNvPr id="3" name="Content Placeholder 2">
            <a:extLst>
              <a:ext uri="{FF2B5EF4-FFF2-40B4-BE49-F238E27FC236}">
                <a16:creationId xmlns:a16="http://schemas.microsoft.com/office/drawing/2014/main" xmlns="" id="{E06B6E49-E772-C98A-1773-ED4F76A660B7}"/>
              </a:ext>
            </a:extLst>
          </p:cNvPr>
          <p:cNvSpPr>
            <a:spLocks noGrp="1"/>
          </p:cNvSpPr>
          <p:nvPr>
            <p:ph idx="1"/>
          </p:nvPr>
        </p:nvSpPr>
        <p:spPr>
          <a:xfrm>
            <a:off x="188685" y="1422213"/>
            <a:ext cx="11626595" cy="4934138"/>
          </a:xfrm>
        </p:spPr>
        <p:txBody>
          <a:bodyPr>
            <a:normAutofit/>
          </a:bodyPr>
          <a:lstStyle/>
          <a:p>
            <a:pPr algn="l">
              <a:buFont typeface="Wingdings" panose="05000000000000000000" pitchFamily="2" charset="2"/>
              <a:buChar char="Ø"/>
            </a:pPr>
            <a:r>
              <a:rPr lang="en-US" sz="2400" dirty="0"/>
              <a:t>Interest in governance is growing rapidly.</a:t>
            </a:r>
          </a:p>
          <a:p>
            <a:pPr algn="l">
              <a:buFont typeface="Wingdings" panose="05000000000000000000" pitchFamily="2" charset="2"/>
              <a:buChar char="Ø"/>
            </a:pPr>
            <a:r>
              <a:rPr lang="en-US" sz="2400" dirty="0"/>
              <a:t>Well known scandals made inadequate governance and investor protection a subject of public interest.</a:t>
            </a:r>
          </a:p>
          <a:p>
            <a:pPr algn="l">
              <a:buFont typeface="Wingdings" panose="05000000000000000000" pitchFamily="2" charset="2"/>
              <a:buChar char="Ø"/>
            </a:pPr>
            <a:r>
              <a:rPr lang="en-US" sz="2400" dirty="0"/>
              <a:t>The need to refine existing governance policies and laws, as well as new developments.</a:t>
            </a:r>
          </a:p>
          <a:p>
            <a:pPr algn="l">
              <a:buFont typeface="Wingdings" panose="05000000000000000000" pitchFamily="2" charset="2"/>
              <a:buChar char="Ø"/>
            </a:pPr>
            <a:r>
              <a:rPr lang="en-US" sz="2400" dirty="0"/>
              <a:t>Early disclosure of possible financial risk, including those related to projects.</a:t>
            </a:r>
          </a:p>
        </p:txBody>
      </p:sp>
      <p:sp>
        <p:nvSpPr>
          <p:cNvPr id="4" name="Date Placeholder 3">
            <a:extLst>
              <a:ext uri="{FF2B5EF4-FFF2-40B4-BE49-F238E27FC236}">
                <a16:creationId xmlns:a16="http://schemas.microsoft.com/office/drawing/2014/main" xmlns="" id="{EDE94A2B-C9F9-5EF2-D55E-16990EF6CF61}"/>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7A45AB21-3B86-298B-0B13-9C2CAFD41D1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673CEE32-C11C-BB64-B17D-5ED452F09C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028827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2BF671-24B0-E0BD-D9BF-8986FB0D9D03}"/>
              </a:ext>
            </a:extLst>
          </p:cNvPr>
          <p:cNvSpPr>
            <a:spLocks noGrp="1"/>
          </p:cNvSpPr>
          <p:nvPr>
            <p:ph type="title"/>
          </p:nvPr>
        </p:nvSpPr>
        <p:spPr/>
        <p:txBody>
          <a:bodyPr>
            <a:normAutofit/>
          </a:bodyPr>
          <a:lstStyle/>
          <a:p>
            <a:r>
              <a:rPr lang="en-US" dirty="0"/>
              <a:t>The Evolution of Governance</a:t>
            </a:r>
          </a:p>
        </p:txBody>
      </p:sp>
      <p:sp>
        <p:nvSpPr>
          <p:cNvPr id="3" name="Content Placeholder 2">
            <a:extLst>
              <a:ext uri="{FF2B5EF4-FFF2-40B4-BE49-F238E27FC236}">
                <a16:creationId xmlns:a16="http://schemas.microsoft.com/office/drawing/2014/main" xmlns="" id="{3C6A35E3-5533-8872-7CE5-2C86748A97AD}"/>
              </a:ext>
            </a:extLst>
          </p:cNvPr>
          <p:cNvSpPr>
            <a:spLocks noGrp="1"/>
          </p:cNvSpPr>
          <p:nvPr>
            <p:ph idx="1"/>
          </p:nvPr>
        </p:nvSpPr>
        <p:spPr/>
        <p:txBody>
          <a:bodyPr>
            <a:normAutofit/>
          </a:bodyPr>
          <a:lstStyle/>
          <a:p>
            <a:pPr algn="l">
              <a:spcBef>
                <a:spcPts val="1200"/>
              </a:spcBef>
              <a:buFont typeface="Wingdings" panose="05000000000000000000" pitchFamily="2" charset="2"/>
              <a:buChar char="Ø"/>
            </a:pPr>
            <a:r>
              <a:rPr lang="en-US" sz="2400" dirty="0"/>
              <a:t> The term is derived from the Latin word </a:t>
            </a:r>
            <a:r>
              <a:rPr lang="en-US" sz="2400" i="1" dirty="0" err="1"/>
              <a:t>gubernare</a:t>
            </a:r>
            <a:r>
              <a:rPr lang="en-US" sz="2400" dirty="0"/>
              <a:t> meaning ‘to steer’.</a:t>
            </a:r>
          </a:p>
          <a:p>
            <a:pPr algn="l">
              <a:spcBef>
                <a:spcPts val="1200"/>
              </a:spcBef>
              <a:buFont typeface="Wingdings" panose="05000000000000000000" pitchFamily="2" charset="2"/>
              <a:buChar char="Ø"/>
            </a:pPr>
            <a:r>
              <a:rPr lang="en-US" sz="2400" dirty="0"/>
              <a:t>While originally describing the government of countries, it is nowadays synonymous with the good and transparent management of firms and institutions.</a:t>
            </a:r>
          </a:p>
          <a:p>
            <a:pPr algn="l">
              <a:spcBef>
                <a:spcPts val="1200"/>
              </a:spcBef>
              <a:buFont typeface="Wingdings" panose="05000000000000000000" pitchFamily="2" charset="2"/>
              <a:buChar char="Ø"/>
            </a:pPr>
            <a:r>
              <a:rPr lang="en-US" sz="2400" dirty="0"/>
              <a:t>Governance is recently denoting ‘the conduct of conduct’, shaped by self-regulating relationships among the forces within a society.</a:t>
            </a:r>
          </a:p>
          <a:p>
            <a:pPr algn="l">
              <a:spcBef>
                <a:spcPts val="1200"/>
              </a:spcBef>
              <a:buFont typeface="Wingdings" panose="05000000000000000000" pitchFamily="2" charset="2"/>
              <a:buChar char="Ø"/>
            </a:pPr>
            <a:r>
              <a:rPr lang="en-US" sz="2400" dirty="0"/>
              <a:t>This leads to the development of laws and contextual frameworks which shape, but do not necessarily determine every action of the members of a society.</a:t>
            </a:r>
          </a:p>
        </p:txBody>
      </p:sp>
      <p:sp>
        <p:nvSpPr>
          <p:cNvPr id="4" name="Date Placeholder 3">
            <a:extLst>
              <a:ext uri="{FF2B5EF4-FFF2-40B4-BE49-F238E27FC236}">
                <a16:creationId xmlns:a16="http://schemas.microsoft.com/office/drawing/2014/main" xmlns="" id="{0FC51DBE-5B47-8181-6BD4-4C824C74F2F8}"/>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DBF027C-DF62-4A94-CE5E-5920FB1C128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F482D925-6F01-84FD-F8B0-0114941D78E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008189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FA031A-B745-9AD4-DB84-8F3457783ADF}"/>
              </a:ext>
            </a:extLst>
          </p:cNvPr>
          <p:cNvSpPr>
            <a:spLocks noGrp="1"/>
          </p:cNvSpPr>
          <p:nvPr>
            <p:ph type="title"/>
          </p:nvPr>
        </p:nvSpPr>
        <p:spPr/>
        <p:txBody>
          <a:bodyPr>
            <a:normAutofit/>
          </a:bodyPr>
          <a:lstStyle/>
          <a:p>
            <a:r>
              <a:rPr lang="en-US" dirty="0"/>
              <a:t>The Evolution of Governance</a:t>
            </a:r>
          </a:p>
        </p:txBody>
      </p:sp>
      <p:sp>
        <p:nvSpPr>
          <p:cNvPr id="3" name="Content Placeholder 2">
            <a:extLst>
              <a:ext uri="{FF2B5EF4-FFF2-40B4-BE49-F238E27FC236}">
                <a16:creationId xmlns:a16="http://schemas.microsoft.com/office/drawing/2014/main" xmlns="" id="{AA86C5D9-B4EA-BF67-5996-A5194C6F2C96}"/>
              </a:ext>
            </a:extLst>
          </p:cNvPr>
          <p:cNvSpPr>
            <a:spLocks noGrp="1"/>
          </p:cNvSpPr>
          <p:nvPr>
            <p:ph idx="1"/>
          </p:nvPr>
        </p:nvSpPr>
        <p:spPr/>
        <p:txBody>
          <a:bodyPr>
            <a:normAutofit lnSpcReduction="10000"/>
          </a:bodyPr>
          <a:lstStyle/>
          <a:p>
            <a:pPr algn="l">
              <a:buFont typeface="Wingdings" panose="05000000000000000000" pitchFamily="2" charset="2"/>
              <a:buChar char="Ø"/>
            </a:pPr>
            <a:r>
              <a:rPr lang="en-US" sz="2400" dirty="0"/>
              <a:t> The related governance theory was originally found in policy research in political science. </a:t>
            </a:r>
          </a:p>
          <a:p>
            <a:pPr algn="l">
              <a:buFont typeface="Wingdings" panose="05000000000000000000" pitchFamily="2" charset="2"/>
              <a:buChar char="Ø"/>
            </a:pPr>
            <a:r>
              <a:rPr lang="en-US" sz="2400" dirty="0"/>
              <a:t>It has outgrown its initial context and is nowadays applied in different sectors of industry, for example, within construction and IT.</a:t>
            </a:r>
          </a:p>
          <a:p>
            <a:pPr algn="l">
              <a:buFont typeface="Wingdings" panose="05000000000000000000" pitchFamily="2" charset="2"/>
              <a:buChar char="Ø"/>
            </a:pPr>
            <a:r>
              <a:rPr lang="en-US" sz="2400" dirty="0"/>
              <a:t>Governance Theory refers to two main components:</a:t>
            </a:r>
          </a:p>
          <a:p>
            <a:pPr algn="l"/>
            <a:r>
              <a:rPr lang="en-US" sz="2400" dirty="0"/>
              <a:t>Actors, with their individual perspectives and meanings, who act within the system, but collectively can regulate or counter-regulate the system.</a:t>
            </a:r>
          </a:p>
          <a:p>
            <a:pPr algn="l"/>
            <a:r>
              <a:rPr lang="en-US" sz="2400" dirty="0"/>
              <a:t>Organizations (often in the form of rules), which shape the context within which actors’ behaviour occurs.</a:t>
            </a:r>
          </a:p>
          <a:p>
            <a:pPr algn="l"/>
            <a:endParaRPr lang="en-US" sz="2400" dirty="0"/>
          </a:p>
          <a:p>
            <a:pPr algn="l">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xmlns="" id="{2BC2F59C-10F1-530D-C0F1-213363081B0E}"/>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DCF4D41-40E0-7C5A-CE45-E5E2C878B11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6AD32CC4-2F92-B110-8484-840002EAEA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36804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93469B-2C16-95E4-0643-ADA56F02D9E5}"/>
              </a:ext>
            </a:extLst>
          </p:cNvPr>
          <p:cNvSpPr>
            <a:spLocks noGrp="1"/>
          </p:cNvSpPr>
          <p:nvPr>
            <p:ph type="title"/>
          </p:nvPr>
        </p:nvSpPr>
        <p:spPr/>
        <p:txBody>
          <a:bodyPr/>
          <a:lstStyle/>
          <a:p>
            <a:r>
              <a:rPr lang="en-US" dirty="0"/>
              <a:t>Organizational Governance</a:t>
            </a:r>
          </a:p>
        </p:txBody>
      </p:sp>
      <p:sp>
        <p:nvSpPr>
          <p:cNvPr id="3" name="Content Placeholder 2">
            <a:extLst>
              <a:ext uri="{FF2B5EF4-FFF2-40B4-BE49-F238E27FC236}">
                <a16:creationId xmlns:a16="http://schemas.microsoft.com/office/drawing/2014/main" xmlns="" id="{CD8E2F73-F99D-FC50-B5C0-BCD4C1F2D7D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Governance within organizations is a form of self-regulation where the regulator is part of the system under regulation.</a:t>
            </a:r>
          </a:p>
          <a:p>
            <a:pPr algn="l">
              <a:buFont typeface="Wingdings" panose="05000000000000000000" pitchFamily="2" charset="2"/>
              <a:buChar char="Ø"/>
            </a:pPr>
            <a:r>
              <a:rPr lang="en-US" sz="2400" dirty="0"/>
              <a:t>Organizational governance is ultimately concerned with creating the conditions for ordered rule and collective action.</a:t>
            </a:r>
          </a:p>
          <a:p>
            <a:pPr algn="l">
              <a:buFont typeface="Wingdings" panose="05000000000000000000" pitchFamily="2" charset="2"/>
              <a:buChar char="Ø"/>
            </a:pPr>
            <a:r>
              <a:rPr lang="en-US" sz="2400" dirty="0"/>
              <a:t>Governance, applied at the corporate level, affects projects through its impact on the behaviour of people. </a:t>
            </a:r>
          </a:p>
          <a:p>
            <a:pPr algn="l">
              <a:buFont typeface="Wingdings" panose="05000000000000000000" pitchFamily="2" charset="2"/>
              <a:buChar char="Ø"/>
            </a:pPr>
            <a:r>
              <a:rPr lang="en-US" sz="2400" dirty="0"/>
              <a:t>Governance needs to be implemented through a framework that guides managers in their daily work of decision-making and action taking.</a:t>
            </a:r>
          </a:p>
        </p:txBody>
      </p:sp>
      <p:sp>
        <p:nvSpPr>
          <p:cNvPr id="4" name="Date Placeholder 3">
            <a:extLst>
              <a:ext uri="{FF2B5EF4-FFF2-40B4-BE49-F238E27FC236}">
                <a16:creationId xmlns:a16="http://schemas.microsoft.com/office/drawing/2014/main" xmlns="" id="{62A5E1A2-AB1F-8AC6-6475-6AA725F44D75}"/>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2E6BCAFA-8178-6A31-33A7-971BF47E2FE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3E4C2A61-8062-3B3B-2D4E-29D72F3A6E7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406744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B40D89-E8C3-E21B-3355-C6E725E0ED39}"/>
              </a:ext>
            </a:extLst>
          </p:cNvPr>
          <p:cNvSpPr>
            <a:spLocks noGrp="1"/>
          </p:cNvSpPr>
          <p:nvPr>
            <p:ph type="title"/>
          </p:nvPr>
        </p:nvSpPr>
        <p:spPr/>
        <p:txBody>
          <a:bodyPr/>
          <a:lstStyle/>
          <a:p>
            <a:r>
              <a:rPr lang="en-US" dirty="0"/>
              <a:t>Project Governance</a:t>
            </a:r>
          </a:p>
        </p:txBody>
      </p:sp>
      <p:sp>
        <p:nvSpPr>
          <p:cNvPr id="3" name="Content Placeholder 2">
            <a:extLst>
              <a:ext uri="{FF2B5EF4-FFF2-40B4-BE49-F238E27FC236}">
                <a16:creationId xmlns:a16="http://schemas.microsoft.com/office/drawing/2014/main" xmlns="" id="{AA774CF2-3493-9474-0293-CFB83D25A5F8}"/>
              </a:ext>
            </a:extLst>
          </p:cNvPr>
          <p:cNvSpPr>
            <a:spLocks noGrp="1"/>
          </p:cNvSpPr>
          <p:nvPr>
            <p:ph idx="1"/>
          </p:nvPr>
        </p:nvSpPr>
        <p:spPr/>
        <p:txBody>
          <a:bodyPr>
            <a:normAutofit/>
          </a:bodyPr>
          <a:lstStyle/>
          <a:p>
            <a:pPr algn="l">
              <a:buFont typeface="Wingdings" panose="05000000000000000000" pitchFamily="2" charset="2"/>
              <a:buChar char="Ø"/>
            </a:pPr>
            <a:r>
              <a:rPr lang="en-US" sz="2400" dirty="0"/>
              <a:t>Projects governance implementation is often defined in terms of policies, processes, roles and responsibilities.</a:t>
            </a:r>
          </a:p>
          <a:p>
            <a:pPr algn="l">
              <a:buFont typeface="Wingdings" panose="05000000000000000000" pitchFamily="2" charset="2"/>
              <a:buChar char="Ø"/>
            </a:pPr>
            <a:r>
              <a:rPr lang="en-US" sz="2400" dirty="0"/>
              <a:t>Project governance allows for a smooth integration between organization-wide, general processes and the specific sub-processes related to projects.</a:t>
            </a:r>
          </a:p>
        </p:txBody>
      </p:sp>
      <p:sp>
        <p:nvSpPr>
          <p:cNvPr id="4" name="Date Placeholder 3">
            <a:extLst>
              <a:ext uri="{FF2B5EF4-FFF2-40B4-BE49-F238E27FC236}">
                <a16:creationId xmlns:a16="http://schemas.microsoft.com/office/drawing/2014/main" xmlns="" id="{AE8329F0-94FA-56F0-FB51-563281D1536C}"/>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806F2F3D-CDD0-7478-D6C3-E3E2176CAB3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0F5D0506-A0B5-73EF-BAF8-830E9448B896}"/>
              </a:ext>
            </a:extLst>
          </p:cNvPr>
          <p:cNvSpPr>
            <a:spLocks noGrp="1"/>
          </p:cNvSpPr>
          <p:nvPr>
            <p:ph type="sldNum" sz="quarter" idx="12"/>
          </p:nvPr>
        </p:nvSpPr>
        <p:spPr/>
        <p:txBody>
          <a:bodyPr/>
          <a:lstStyle/>
          <a:p>
            <a:r>
              <a:rPr lang="en-US" dirty="0"/>
              <a:t>PMG 424 - Project Governance</a:t>
            </a:r>
          </a:p>
        </p:txBody>
      </p:sp>
      <p:sp>
        <p:nvSpPr>
          <p:cNvPr id="10" name="Arrow: Up 9">
            <a:extLst>
              <a:ext uri="{FF2B5EF4-FFF2-40B4-BE49-F238E27FC236}">
                <a16:creationId xmlns:a16="http://schemas.microsoft.com/office/drawing/2014/main" xmlns="" id="{F35B4380-5005-EFEA-560D-18710390E7CF}"/>
              </a:ext>
            </a:extLst>
          </p:cNvPr>
          <p:cNvSpPr/>
          <p:nvPr/>
        </p:nvSpPr>
        <p:spPr>
          <a:xfrm>
            <a:off x="5897366" y="4965163"/>
            <a:ext cx="349322" cy="386143"/>
          </a:xfrm>
          <a:prstGeom prst="up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a:solidFill>
                <a:schemeClr val="dk1"/>
              </a:solidFill>
            </a:endParaRPr>
          </a:p>
        </p:txBody>
      </p:sp>
      <p:grpSp>
        <p:nvGrpSpPr>
          <p:cNvPr id="12" name="Group 11">
            <a:extLst>
              <a:ext uri="{FF2B5EF4-FFF2-40B4-BE49-F238E27FC236}">
                <a16:creationId xmlns:a16="http://schemas.microsoft.com/office/drawing/2014/main" xmlns="" id="{41CAF7E3-E021-BBD4-6A5E-B7C291A07807}"/>
              </a:ext>
            </a:extLst>
          </p:cNvPr>
          <p:cNvGrpSpPr/>
          <p:nvPr/>
        </p:nvGrpSpPr>
        <p:grpSpPr>
          <a:xfrm>
            <a:off x="2085654" y="4438436"/>
            <a:ext cx="7828907" cy="1695994"/>
            <a:chOff x="2085654" y="4438436"/>
            <a:chExt cx="7828907" cy="1695994"/>
          </a:xfrm>
        </p:grpSpPr>
        <p:sp>
          <p:nvSpPr>
            <p:cNvPr id="7" name="Rectangle: Rounded Corners 6">
              <a:extLst>
                <a:ext uri="{FF2B5EF4-FFF2-40B4-BE49-F238E27FC236}">
                  <a16:creationId xmlns:a16="http://schemas.microsoft.com/office/drawing/2014/main" xmlns="" id="{4B962088-ADC4-A6BE-1502-BB0462BBDEED}"/>
                </a:ext>
              </a:extLst>
            </p:cNvPr>
            <p:cNvSpPr/>
            <p:nvPr/>
          </p:nvSpPr>
          <p:spPr>
            <a:xfrm>
              <a:off x="2085654" y="4438436"/>
              <a:ext cx="1552895" cy="6986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t>Project</a:t>
              </a:r>
            </a:p>
          </p:txBody>
        </p:sp>
        <p:sp>
          <p:nvSpPr>
            <p:cNvPr id="8" name="Rectangle: Rounded Corners 7">
              <a:extLst>
                <a:ext uri="{FF2B5EF4-FFF2-40B4-BE49-F238E27FC236}">
                  <a16:creationId xmlns:a16="http://schemas.microsoft.com/office/drawing/2014/main" xmlns="" id="{850D6823-8560-6358-276E-BC9513A29515}"/>
                </a:ext>
              </a:extLst>
            </p:cNvPr>
            <p:cNvSpPr/>
            <p:nvPr/>
          </p:nvSpPr>
          <p:spPr>
            <a:xfrm>
              <a:off x="8361666" y="4438436"/>
              <a:ext cx="1552895" cy="6986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t>Outcome</a:t>
              </a:r>
            </a:p>
          </p:txBody>
        </p:sp>
        <p:sp>
          <p:nvSpPr>
            <p:cNvPr id="9" name="Arrow: Right 8">
              <a:extLst>
                <a:ext uri="{FF2B5EF4-FFF2-40B4-BE49-F238E27FC236}">
                  <a16:creationId xmlns:a16="http://schemas.microsoft.com/office/drawing/2014/main" xmlns="" id="{E7C736FA-18CF-8DE5-9BCE-EF86C8BD603E}"/>
                </a:ext>
              </a:extLst>
            </p:cNvPr>
            <p:cNvSpPr/>
            <p:nvPr/>
          </p:nvSpPr>
          <p:spPr>
            <a:xfrm>
              <a:off x="3739793" y="4649054"/>
              <a:ext cx="4520629" cy="27740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a:solidFill>
                  <a:schemeClr val="dk1"/>
                </a:solidFill>
              </a:endParaRPr>
            </a:p>
          </p:txBody>
        </p:sp>
        <p:sp>
          <p:nvSpPr>
            <p:cNvPr id="11" name="Rectangle: Rounded Corners 10">
              <a:extLst>
                <a:ext uri="{FF2B5EF4-FFF2-40B4-BE49-F238E27FC236}">
                  <a16:creationId xmlns:a16="http://schemas.microsoft.com/office/drawing/2014/main" xmlns="" id="{CA1F3055-C437-FC07-D2CB-BC1608562F18}"/>
                </a:ext>
              </a:extLst>
            </p:cNvPr>
            <p:cNvSpPr/>
            <p:nvPr/>
          </p:nvSpPr>
          <p:spPr>
            <a:xfrm>
              <a:off x="4667890" y="5435787"/>
              <a:ext cx="2856216" cy="69864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b="1" dirty="0"/>
                <a:t>Smooth Delivery Through Governance</a:t>
              </a:r>
            </a:p>
          </p:txBody>
        </p:sp>
      </p:grpSp>
    </p:spTree>
    <p:extLst>
      <p:ext uri="{BB962C8B-B14F-4D97-AF65-F5344CB8AC3E}">
        <p14:creationId xmlns:p14="http://schemas.microsoft.com/office/powerpoint/2010/main" val="2127929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B81F32-33D2-4EE1-F54F-ED998B3BAB76}"/>
              </a:ext>
            </a:extLst>
          </p:cNvPr>
          <p:cNvSpPr>
            <a:spLocks noGrp="1"/>
          </p:cNvSpPr>
          <p:nvPr>
            <p:ph type="title"/>
          </p:nvPr>
        </p:nvSpPr>
        <p:spPr/>
        <p:txBody>
          <a:bodyPr/>
          <a:lstStyle/>
          <a:p>
            <a:r>
              <a:rPr lang="en-US" dirty="0"/>
              <a:t>What is Governance?</a:t>
            </a:r>
          </a:p>
        </p:txBody>
      </p:sp>
      <p:sp>
        <p:nvSpPr>
          <p:cNvPr id="3" name="Content Placeholder 2">
            <a:extLst>
              <a:ext uri="{FF2B5EF4-FFF2-40B4-BE49-F238E27FC236}">
                <a16:creationId xmlns:a16="http://schemas.microsoft.com/office/drawing/2014/main" xmlns="" id="{AF7E0BD5-74E6-B59B-D5BD-BF145353F9AE}"/>
              </a:ext>
            </a:extLst>
          </p:cNvPr>
          <p:cNvSpPr>
            <a:spLocks noGrp="1"/>
          </p:cNvSpPr>
          <p:nvPr>
            <p:ph idx="1"/>
          </p:nvPr>
        </p:nvSpPr>
        <p:spPr/>
        <p:txBody>
          <a:bodyPr>
            <a:normAutofit/>
          </a:bodyPr>
          <a:lstStyle/>
          <a:p>
            <a:pPr algn="l">
              <a:buFont typeface="Wingdings" panose="05000000000000000000" pitchFamily="2" charset="2"/>
              <a:buChar char="Ø"/>
            </a:pPr>
            <a:r>
              <a:rPr lang="en-US" sz="2400" dirty="0"/>
              <a:t>From the widespread use of the term governance and its application in politics, industry and education, etc., a number of definitions have emerged. However, within the scope of project, program, and portfolio  management, the following definition can be adopted:</a:t>
            </a:r>
          </a:p>
          <a:p>
            <a:pPr marL="0" indent="0" algn="ctr">
              <a:buNone/>
            </a:pPr>
            <a:r>
              <a:rPr lang="en-US" sz="2400" b="1" dirty="0"/>
              <a:t>Governance denotes the values, responsibilities, processes and policies that allow</a:t>
            </a:r>
          </a:p>
          <a:p>
            <a:pPr marL="0" indent="0" algn="ctr">
              <a:buNone/>
            </a:pPr>
            <a:r>
              <a:rPr lang="en-US" sz="2400" b="1" dirty="0"/>
              <a:t>projects to achieve organizational objectives and foster implementation that</a:t>
            </a:r>
          </a:p>
          <a:p>
            <a:pPr marL="0" indent="0" algn="ctr">
              <a:buNone/>
            </a:pPr>
            <a:r>
              <a:rPr lang="en-US" sz="2400" b="1" dirty="0"/>
              <a:t>is in the best interests of all the stakeholders, internal and external, and the</a:t>
            </a:r>
          </a:p>
          <a:p>
            <a:pPr marL="0" indent="0" algn="ctr">
              <a:buNone/>
            </a:pPr>
            <a:r>
              <a:rPr lang="en-US" sz="2400" b="1" dirty="0"/>
              <a:t>corporation itself</a:t>
            </a:r>
          </a:p>
          <a:p>
            <a:pPr algn="l"/>
            <a:endParaRPr lang="en-US" sz="2400" dirty="0"/>
          </a:p>
        </p:txBody>
      </p:sp>
      <p:sp>
        <p:nvSpPr>
          <p:cNvPr id="4" name="Date Placeholder 3">
            <a:extLst>
              <a:ext uri="{FF2B5EF4-FFF2-40B4-BE49-F238E27FC236}">
                <a16:creationId xmlns:a16="http://schemas.microsoft.com/office/drawing/2014/main" xmlns="" id="{0A7305B3-A842-CF36-0D7A-F51F02D77DF3}"/>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FB81A08F-8405-417A-B9B4-89C21EC355D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C270636B-5927-9D74-D7E9-991F8F29598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521863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9A52C4-C573-E4D7-1F35-DD220F0A85A5}"/>
              </a:ext>
            </a:extLst>
          </p:cNvPr>
          <p:cNvSpPr>
            <a:spLocks noGrp="1"/>
          </p:cNvSpPr>
          <p:nvPr>
            <p:ph type="title"/>
          </p:nvPr>
        </p:nvSpPr>
        <p:spPr/>
        <p:txBody>
          <a:bodyPr>
            <a:normAutofit/>
          </a:bodyPr>
          <a:lstStyle/>
          <a:p>
            <a:r>
              <a:rPr lang="en-US" dirty="0"/>
              <a:t>Why Governance?</a:t>
            </a:r>
          </a:p>
        </p:txBody>
      </p:sp>
      <p:sp>
        <p:nvSpPr>
          <p:cNvPr id="3" name="Content Placeholder 2">
            <a:extLst>
              <a:ext uri="{FF2B5EF4-FFF2-40B4-BE49-F238E27FC236}">
                <a16:creationId xmlns:a16="http://schemas.microsoft.com/office/drawing/2014/main" xmlns="" id="{3917366C-6B74-180E-37D1-5D3EDBE21CC3}"/>
              </a:ext>
            </a:extLst>
          </p:cNvPr>
          <p:cNvSpPr>
            <a:spLocks noGrp="1"/>
          </p:cNvSpPr>
          <p:nvPr>
            <p:ph idx="1"/>
          </p:nvPr>
        </p:nvSpPr>
        <p:spPr/>
        <p:txBody>
          <a:bodyPr>
            <a:normAutofit/>
          </a:bodyPr>
          <a:lstStyle/>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Governance provides a framework for ethical decision-making and managerial action within an organization that is based on transparency, accountability and defined roles.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Governance provides a clear distinction between ownership and control of tasks.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Governance sets the boundaries for management action, by defining the goals of the organization and how they should be attained.</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a:t>
            </a:r>
            <a:r>
              <a:rPr lang="en-US" sz="2400" dirty="0">
                <a:solidFill>
                  <a:prstClr val="black"/>
                </a:solidFill>
                <a:latin typeface="Times New Roman"/>
                <a:cs typeface="Times New Roman"/>
              </a:rPr>
              <a:t>Governance determines </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the processes that managers should use to run their areas of responsibility.</a:t>
            </a:r>
          </a:p>
        </p:txBody>
      </p:sp>
      <p:sp>
        <p:nvSpPr>
          <p:cNvPr id="4" name="Date Placeholder 3">
            <a:extLst>
              <a:ext uri="{FF2B5EF4-FFF2-40B4-BE49-F238E27FC236}">
                <a16:creationId xmlns:a16="http://schemas.microsoft.com/office/drawing/2014/main" xmlns="" id="{93DB47EF-8AB9-3FCB-4971-F6692286F54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101C9134-36E8-10EA-D1B7-7EDAF76363D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44732909-165A-5CFF-28FA-96ED10363B2B}"/>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741070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BAC2C1-7007-AD95-D596-D01102F0818B}"/>
              </a:ext>
            </a:extLst>
          </p:cNvPr>
          <p:cNvSpPr>
            <a:spLocks noGrp="1"/>
          </p:cNvSpPr>
          <p:nvPr>
            <p:ph type="title"/>
          </p:nvPr>
        </p:nvSpPr>
        <p:spPr/>
        <p:txBody>
          <a:bodyPr>
            <a:normAutofit/>
          </a:bodyPr>
          <a:lstStyle/>
          <a:p>
            <a:endParaRPr lang="en-US" dirty="0"/>
          </a:p>
        </p:txBody>
      </p:sp>
      <p:sp>
        <p:nvSpPr>
          <p:cNvPr id="3" name="Content Placeholder 2">
            <a:extLst>
              <a:ext uri="{FF2B5EF4-FFF2-40B4-BE49-F238E27FC236}">
                <a16:creationId xmlns:a16="http://schemas.microsoft.com/office/drawing/2014/main" xmlns="" id="{13B4314B-FA0B-AA88-8627-5F6256F8876F}"/>
              </a:ext>
            </a:extLst>
          </p:cNvPr>
          <p:cNvSpPr>
            <a:spLocks noGrp="1"/>
          </p:cNvSpPr>
          <p:nvPr>
            <p:ph idx="1"/>
          </p:nvPr>
        </p:nvSpPr>
        <p:spPr/>
        <p:txBody>
          <a:bodyPr>
            <a:normAutofit/>
          </a:bodyPr>
          <a:lstStyle/>
          <a:p>
            <a:pPr marL="0" indent="0" algn="ctr">
              <a:buNone/>
            </a:pPr>
            <a:endParaRPr lang="en-US" sz="2400" b="1" dirty="0"/>
          </a:p>
          <a:p>
            <a:pPr marL="0" indent="0" algn="ctr">
              <a:buNone/>
            </a:pPr>
            <a:r>
              <a:rPr lang="en-US" sz="2400" b="1" dirty="0"/>
              <a:t>Without a governance structure, an organization runs the risk of conflicts and inconsistencies between the various means of achieving organizational goals, processes and resources, thereby causing costly inefficiencies that impact negatively on both smooth running and bottom-line profitability</a:t>
            </a:r>
          </a:p>
        </p:txBody>
      </p:sp>
      <p:sp>
        <p:nvSpPr>
          <p:cNvPr id="4" name="Date Placeholder 3">
            <a:extLst>
              <a:ext uri="{FF2B5EF4-FFF2-40B4-BE49-F238E27FC236}">
                <a16:creationId xmlns:a16="http://schemas.microsoft.com/office/drawing/2014/main" xmlns="" id="{2488A9EA-6F02-F6F0-62A0-48EF8480C9C5}"/>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F4E509CF-56A2-EEB9-3566-C69C00F12F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A643953B-2365-35C2-1DA6-CBBDAB1B5DB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96889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285BB6-69CF-CE36-7F8F-7A3910E78B3F}"/>
              </a:ext>
            </a:extLst>
          </p:cNvPr>
          <p:cNvSpPr>
            <a:spLocks noGrp="1"/>
          </p:cNvSpPr>
          <p:nvPr>
            <p:ph type="title"/>
          </p:nvPr>
        </p:nvSpPr>
        <p:spPr/>
        <p:txBody>
          <a:bodyPr>
            <a:normAutofit/>
          </a:bodyPr>
          <a:lstStyle/>
          <a:p>
            <a:r>
              <a:rPr lang="en-US" dirty="0"/>
              <a:t>Governance Theories</a:t>
            </a:r>
          </a:p>
        </p:txBody>
      </p:sp>
      <p:sp>
        <p:nvSpPr>
          <p:cNvPr id="3" name="Content Placeholder 2">
            <a:extLst>
              <a:ext uri="{FF2B5EF4-FFF2-40B4-BE49-F238E27FC236}">
                <a16:creationId xmlns:a16="http://schemas.microsoft.com/office/drawing/2014/main" xmlns="" id="{372B0E12-D5BB-C699-72A8-2B669998DF16}"/>
              </a:ext>
            </a:extLst>
          </p:cNvPr>
          <p:cNvSpPr>
            <a:spLocks noGrp="1"/>
          </p:cNvSpPr>
          <p:nvPr>
            <p:ph idx="1"/>
          </p:nvPr>
        </p:nvSpPr>
        <p:spPr/>
        <p:txBody>
          <a:bodyPr>
            <a:normAutofit/>
          </a:bodyPr>
          <a:lstStyle/>
          <a:p>
            <a:pPr>
              <a:buFont typeface="Wingdings" panose="05000000000000000000" pitchFamily="2" charset="2"/>
              <a:buChar char="Ø"/>
            </a:pPr>
            <a:r>
              <a:rPr lang="en-US" sz="2400" dirty="0"/>
              <a:t>Shareholder Theory</a:t>
            </a:r>
          </a:p>
          <a:p>
            <a:pPr>
              <a:buFont typeface="Wingdings" panose="05000000000000000000" pitchFamily="2" charset="2"/>
              <a:buChar char="Ø"/>
            </a:pPr>
            <a:r>
              <a:rPr lang="en-US" sz="2400" dirty="0"/>
              <a:t>Stakeholder Theory</a:t>
            </a:r>
          </a:p>
          <a:p>
            <a:pPr>
              <a:buFont typeface="Wingdings" panose="05000000000000000000" pitchFamily="2" charset="2"/>
              <a:buChar char="Ø"/>
            </a:pPr>
            <a:r>
              <a:rPr lang="en-US" sz="2400" dirty="0"/>
              <a:t>Transaction Costs Economics (TCE)</a:t>
            </a:r>
          </a:p>
          <a:p>
            <a:pPr>
              <a:buFont typeface="Wingdings" panose="05000000000000000000" pitchFamily="2" charset="2"/>
              <a:buChar char="Ø"/>
            </a:pPr>
            <a:r>
              <a:rPr lang="en-US" sz="2400" dirty="0"/>
              <a:t>Agency Theory</a:t>
            </a:r>
          </a:p>
        </p:txBody>
      </p:sp>
      <p:sp>
        <p:nvSpPr>
          <p:cNvPr id="4" name="Date Placeholder 3">
            <a:extLst>
              <a:ext uri="{FF2B5EF4-FFF2-40B4-BE49-F238E27FC236}">
                <a16:creationId xmlns:a16="http://schemas.microsoft.com/office/drawing/2014/main" xmlns="" id="{E9281BA7-0947-3A0B-E2C4-9C730BC30DC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61AAC2FB-4263-5A12-59DA-6ABC297563E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F47B30C8-B9F6-C3E6-C2C2-BB7C6DB875F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286526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5C91D3-0A75-2025-C490-0BD1BCA54B22}"/>
              </a:ext>
            </a:extLst>
          </p:cNvPr>
          <p:cNvSpPr>
            <a:spLocks noGrp="1"/>
          </p:cNvSpPr>
          <p:nvPr>
            <p:ph type="title"/>
          </p:nvPr>
        </p:nvSpPr>
        <p:spPr/>
        <p:txBody>
          <a:bodyPr>
            <a:normAutofit/>
          </a:bodyPr>
          <a:lstStyle/>
          <a:p>
            <a:r>
              <a:rPr lang="en-US" dirty="0"/>
              <a:t>Shareholder Theory</a:t>
            </a:r>
          </a:p>
        </p:txBody>
      </p:sp>
      <p:sp>
        <p:nvSpPr>
          <p:cNvPr id="3" name="Content Placeholder 2">
            <a:extLst>
              <a:ext uri="{FF2B5EF4-FFF2-40B4-BE49-F238E27FC236}">
                <a16:creationId xmlns:a16="http://schemas.microsoft.com/office/drawing/2014/main" xmlns="" id="{E97E977A-CD79-024F-A9C7-744F01760881}"/>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Shareholder Theory of governance assumes that the main purpose of an organization is to maximize shareholder return on investment (ROI).</a:t>
            </a:r>
          </a:p>
          <a:p>
            <a:pPr algn="l">
              <a:buFont typeface="Wingdings" panose="05000000000000000000" pitchFamily="2" charset="2"/>
              <a:buChar char="Ø"/>
            </a:pPr>
            <a:r>
              <a:rPr lang="en-US" sz="2400" dirty="0"/>
              <a:t>Develops structures (such as contracts, processes and policies) to assure managerial actions are always in the best interests of shareholders.</a:t>
            </a:r>
          </a:p>
          <a:p>
            <a:pPr algn="l">
              <a:buFont typeface="Wingdings" panose="05000000000000000000" pitchFamily="2" charset="2"/>
              <a:buChar char="Ø"/>
            </a:pPr>
            <a:r>
              <a:rPr lang="en-US" sz="2400" dirty="0"/>
              <a:t>Shareholder Theory sees an organization as the property of its shareholders. </a:t>
            </a:r>
          </a:p>
          <a:p>
            <a:pPr algn="l">
              <a:buFont typeface="Wingdings" panose="05000000000000000000" pitchFamily="2" charset="2"/>
              <a:buChar char="Ø"/>
            </a:pPr>
            <a:r>
              <a:rPr lang="en-US" sz="2400" dirty="0"/>
              <a:t>Managers (including board of directors) are seen as agents of the shareholders.</a:t>
            </a:r>
          </a:p>
        </p:txBody>
      </p:sp>
      <p:sp>
        <p:nvSpPr>
          <p:cNvPr id="4" name="Date Placeholder 3">
            <a:extLst>
              <a:ext uri="{FF2B5EF4-FFF2-40B4-BE49-F238E27FC236}">
                <a16:creationId xmlns:a16="http://schemas.microsoft.com/office/drawing/2014/main" xmlns="" id="{2DDAC690-5936-C6A0-753B-7ABF03F50429}"/>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1E55F531-E84B-A2F3-D73C-0AF32B4DE5B7}"/>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47452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D9575E-60A7-E621-6B81-4C7FFB126F84}"/>
              </a:ext>
            </a:extLst>
          </p:cNvPr>
          <p:cNvSpPr>
            <a:spLocks noGrp="1"/>
          </p:cNvSpPr>
          <p:nvPr>
            <p:ph type="title"/>
          </p:nvPr>
        </p:nvSpPr>
        <p:spPr/>
        <p:txBody>
          <a:bodyPr>
            <a:normAutofit/>
          </a:bodyPr>
          <a:lstStyle/>
          <a:p>
            <a:r>
              <a:rPr lang="en-US" dirty="0"/>
              <a:t>Principles of Shareholder Theory</a:t>
            </a:r>
          </a:p>
        </p:txBody>
      </p:sp>
      <p:sp>
        <p:nvSpPr>
          <p:cNvPr id="3" name="Content Placeholder 2">
            <a:extLst>
              <a:ext uri="{FF2B5EF4-FFF2-40B4-BE49-F238E27FC236}">
                <a16:creationId xmlns:a16="http://schemas.microsoft.com/office/drawing/2014/main" xmlns="" id="{E2E1984D-B244-36C4-C1EB-CA80028A9A22}"/>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Shareholder Theory, within its pure understanding and conceptualizations, implies that:</a:t>
            </a:r>
          </a:p>
          <a:p>
            <a:pPr algn="l"/>
            <a:r>
              <a:rPr lang="en-US" sz="2400" dirty="0"/>
              <a:t>An organizational value system should prioritize the interests of shareholders over those of other stakeholders.</a:t>
            </a:r>
          </a:p>
          <a:p>
            <a:pPr algn="l"/>
            <a:r>
              <a:rPr lang="en-US" sz="2400" dirty="0"/>
              <a:t>Narrow focus on quantitative financial results and measures such as return on investment and revenue streams.</a:t>
            </a:r>
          </a:p>
        </p:txBody>
      </p:sp>
      <p:sp>
        <p:nvSpPr>
          <p:cNvPr id="4" name="Date Placeholder 3">
            <a:extLst>
              <a:ext uri="{FF2B5EF4-FFF2-40B4-BE49-F238E27FC236}">
                <a16:creationId xmlns:a16="http://schemas.microsoft.com/office/drawing/2014/main" xmlns="" id="{BB521067-AEEA-3DA9-6762-9FBC08F8D8A5}"/>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D7D0F5F5-AA6A-CE3F-8A09-069318A60F5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A9ED43EA-72E8-73DF-BDA0-C150A27B949C}"/>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728677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96E6FF-C229-CCF2-46AF-DE6F58F33E49}"/>
              </a:ext>
            </a:extLst>
          </p:cNvPr>
          <p:cNvSpPr>
            <a:spLocks noGrp="1"/>
          </p:cNvSpPr>
          <p:nvPr>
            <p:ph type="title"/>
          </p:nvPr>
        </p:nvSpPr>
        <p:spPr/>
        <p:txBody>
          <a:bodyPr>
            <a:normAutofit/>
          </a:bodyPr>
          <a:lstStyle/>
          <a:p>
            <a:r>
              <a:rPr lang="en-US" dirty="0"/>
              <a:t>Disadvantages of Shareholder Theory</a:t>
            </a:r>
          </a:p>
        </p:txBody>
      </p:sp>
      <p:sp>
        <p:nvSpPr>
          <p:cNvPr id="3" name="Content Placeholder 2">
            <a:extLst>
              <a:ext uri="{FF2B5EF4-FFF2-40B4-BE49-F238E27FC236}">
                <a16:creationId xmlns:a16="http://schemas.microsoft.com/office/drawing/2014/main" xmlns="" id="{AC6744B7-63F1-2D76-A0F2-964CA45E469C}"/>
              </a:ext>
            </a:extLst>
          </p:cNvPr>
          <p:cNvSpPr>
            <a:spLocks noGrp="1"/>
          </p:cNvSpPr>
          <p:nvPr>
            <p:ph idx="1"/>
          </p:nvPr>
        </p:nvSpPr>
        <p:spPr/>
        <p:txBody>
          <a:bodyPr>
            <a:normAutofit/>
          </a:bodyPr>
          <a:lstStyle/>
          <a:p>
            <a:pPr algn="l">
              <a:buFont typeface="Wingdings" panose="05000000000000000000" pitchFamily="2" charset="2"/>
              <a:buChar char="Ø"/>
            </a:pPr>
            <a:r>
              <a:rPr lang="en-US" sz="2400" dirty="0"/>
              <a:t>Difficult to manage a diverse set of stakeholders in alternative governance structures.</a:t>
            </a:r>
          </a:p>
          <a:p>
            <a:pPr algn="l">
              <a:buFont typeface="Wingdings" panose="05000000000000000000" pitchFamily="2" charset="2"/>
              <a:buChar char="Ø"/>
            </a:pPr>
            <a:r>
              <a:rPr lang="en-US" sz="2400" dirty="0"/>
              <a:t>Managers only focus their attention on a single bottom-line result, represented by financial profits.</a:t>
            </a:r>
          </a:p>
          <a:p>
            <a:pPr algn="l">
              <a:buFont typeface="Wingdings" panose="05000000000000000000" pitchFamily="2" charset="2"/>
              <a:buChar char="Ø"/>
            </a:pPr>
            <a:r>
              <a:rPr lang="en-US" sz="2400" dirty="0"/>
              <a:t>Less consideration of qualitative objectives, such as employee well-being, ethical standards and good relationships with the society.</a:t>
            </a:r>
          </a:p>
          <a:p>
            <a:pPr algn="l">
              <a:buFont typeface="Wingdings" panose="05000000000000000000" pitchFamily="2" charset="2"/>
              <a:buChar char="Ø"/>
            </a:pPr>
            <a:r>
              <a:rPr lang="en-US" sz="2400" dirty="0"/>
              <a:t>Lacks focus on customer needs and thus cause organizations to lack direction of their performance goals. </a:t>
            </a:r>
          </a:p>
        </p:txBody>
      </p:sp>
      <p:sp>
        <p:nvSpPr>
          <p:cNvPr id="4" name="Date Placeholder 3">
            <a:extLst>
              <a:ext uri="{FF2B5EF4-FFF2-40B4-BE49-F238E27FC236}">
                <a16:creationId xmlns:a16="http://schemas.microsoft.com/office/drawing/2014/main" xmlns="" id="{9EA7359B-93F1-F1A8-409A-5D6D0FF9048D}"/>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032815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6A70B7-3CCE-F793-8063-2C50E5E6D66E}"/>
              </a:ext>
            </a:extLst>
          </p:cNvPr>
          <p:cNvSpPr>
            <a:spLocks noGrp="1"/>
          </p:cNvSpPr>
          <p:nvPr>
            <p:ph type="title"/>
          </p:nvPr>
        </p:nvSpPr>
        <p:spPr/>
        <p:txBody>
          <a:bodyPr>
            <a:normAutofit/>
          </a:bodyPr>
          <a:lstStyle/>
          <a:p>
            <a:r>
              <a:rPr lang="en-US" dirty="0"/>
              <a:t>Implications of Shareholder Theory on PM </a:t>
            </a:r>
          </a:p>
        </p:txBody>
      </p:sp>
      <p:sp>
        <p:nvSpPr>
          <p:cNvPr id="3" name="Content Placeholder 2">
            <a:extLst>
              <a:ext uri="{FF2B5EF4-FFF2-40B4-BE49-F238E27FC236}">
                <a16:creationId xmlns:a16="http://schemas.microsoft.com/office/drawing/2014/main" xmlns="" id="{F87BAB42-3A0C-BAE4-F5B8-E54D59FE811E}"/>
              </a:ext>
            </a:extLst>
          </p:cNvPr>
          <p:cNvSpPr>
            <a:spLocks noGrp="1"/>
          </p:cNvSpPr>
          <p:nvPr>
            <p:ph idx="1"/>
          </p:nvPr>
        </p:nvSpPr>
        <p:spPr/>
        <p:txBody>
          <a:bodyPr>
            <a:normAutofit fontScale="92500" lnSpcReduction="10000"/>
          </a:bodyPr>
          <a:lstStyle/>
          <a:p>
            <a:pPr algn="l">
              <a:buFont typeface="Wingdings" panose="05000000000000000000" pitchFamily="2" charset="2"/>
              <a:buChar char="Ø"/>
            </a:pPr>
            <a:r>
              <a:rPr lang="en-US" dirty="0"/>
              <a:t>Within the lens of this theory, projects are undertaken to add value to the sponsoring organisation, which means increasing the value of shares to the holders of equity in the company.</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lang="en-US" dirty="0">
                <a:solidFill>
                  <a:prstClr val="black"/>
                </a:solidFill>
                <a:latin typeface="Times New Roman"/>
                <a:cs typeface="Times New Roman"/>
              </a:rPr>
              <a:t>Portfolio</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managers often act in the best interest of shareholders, thus take a shareholder perspective when deciding on whether to select projects.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lang="en-US" dirty="0">
                <a:solidFill>
                  <a:prstClr val="black"/>
                </a:solidFill>
                <a:latin typeface="Times New Roman"/>
                <a:cs typeface="Times New Roman"/>
              </a:rPr>
              <a:t>Projects can be directed by their commercial feasibility without proper linkage to the real value they create for other stakeholders (customers, team members, societal communities, etc.).</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4" name="Date Placeholder 3">
            <a:extLst>
              <a:ext uri="{FF2B5EF4-FFF2-40B4-BE49-F238E27FC236}">
                <a16:creationId xmlns:a16="http://schemas.microsoft.com/office/drawing/2014/main" xmlns="" id="{C8341927-F724-F7DC-C2B7-1480F9BB0C4E}"/>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07552AD6-AEE9-25E3-CDDB-78B1C3F2BC9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164C83AF-268D-CB04-DBF7-B7EEFB6FA6D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5155051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DD31FB7-02CD-425A-1136-DC52E59F5685}"/>
              </a:ext>
            </a:extLst>
          </p:cNvPr>
          <p:cNvSpPr>
            <a:spLocks noGrp="1"/>
          </p:cNvSpPr>
          <p:nvPr>
            <p:ph type="title"/>
          </p:nvPr>
        </p:nvSpPr>
        <p:spPr/>
        <p:txBody>
          <a:bodyPr>
            <a:normAutofit/>
          </a:bodyPr>
          <a:lstStyle/>
          <a:p>
            <a:r>
              <a:rPr lang="en-US" dirty="0"/>
              <a:t>Stakeholder Theory</a:t>
            </a:r>
          </a:p>
        </p:txBody>
      </p:sp>
      <p:sp>
        <p:nvSpPr>
          <p:cNvPr id="3" name="Content Placeholder 2">
            <a:extLst>
              <a:ext uri="{FF2B5EF4-FFF2-40B4-BE49-F238E27FC236}">
                <a16:creationId xmlns:a16="http://schemas.microsoft.com/office/drawing/2014/main" xmlns="" id="{8BB2D078-B7DA-10FD-1AD7-C09298D55880}"/>
              </a:ext>
            </a:extLst>
          </p:cNvPr>
          <p:cNvSpPr>
            <a:spLocks noGrp="1"/>
          </p:cNvSpPr>
          <p:nvPr>
            <p:ph idx="1"/>
          </p:nvPr>
        </p:nvSpPr>
        <p:spPr/>
        <p:txBody>
          <a:bodyPr>
            <a:normAutofit lnSpcReduction="10000"/>
          </a:bodyPr>
          <a:lstStyle/>
          <a:p>
            <a:pPr>
              <a:buFont typeface="Wingdings" panose="05000000000000000000" pitchFamily="2" charset="2"/>
              <a:buChar char="Ø"/>
            </a:pPr>
            <a:r>
              <a:rPr lang="en-US" sz="2400" dirty="0"/>
              <a:t>Stakeholder Theory takes the wider social responsibility of organizations into account. </a:t>
            </a:r>
          </a:p>
          <a:p>
            <a:pPr>
              <a:buFont typeface="Wingdings" panose="05000000000000000000" pitchFamily="2" charset="2"/>
              <a:buChar char="Ø"/>
            </a:pPr>
            <a:r>
              <a:rPr lang="en-US" sz="2400" dirty="0"/>
              <a:t>A firm here is seen as a system of stakeholders, which operates within the wider host society, which, in turn, provides the legal and market infrastructure for the firm’s activities. </a:t>
            </a:r>
          </a:p>
          <a:p>
            <a:pPr>
              <a:buFont typeface="Wingdings" panose="05000000000000000000" pitchFamily="2" charset="2"/>
              <a:buChar char="Ø"/>
            </a:pPr>
            <a:r>
              <a:rPr lang="en-US" sz="2400" dirty="0"/>
              <a:t>The purpose of the firm is to create wealth and value for all stakeholders.</a:t>
            </a:r>
          </a:p>
          <a:p>
            <a:pPr>
              <a:buFont typeface="Wingdings" panose="05000000000000000000" pitchFamily="2" charset="2"/>
              <a:buChar char="Ø"/>
            </a:pPr>
            <a:r>
              <a:rPr lang="en-US" sz="2400" dirty="0"/>
              <a:t>This theory include considering the quality of relationships between internal and external stakeholders.</a:t>
            </a:r>
          </a:p>
          <a:p>
            <a:pPr>
              <a:buFont typeface="Wingdings" panose="05000000000000000000" pitchFamily="2" charset="2"/>
              <a:buChar char="Ø"/>
            </a:pPr>
            <a:r>
              <a:rPr lang="en-US" sz="2400" dirty="0"/>
              <a:t>It contrasts with companies run under Shareholder Theory which usually focus on short term financial results. </a:t>
            </a:r>
          </a:p>
        </p:txBody>
      </p:sp>
      <p:sp>
        <p:nvSpPr>
          <p:cNvPr id="4" name="Date Placeholder 3">
            <a:extLst>
              <a:ext uri="{FF2B5EF4-FFF2-40B4-BE49-F238E27FC236}">
                <a16:creationId xmlns:a16="http://schemas.microsoft.com/office/drawing/2014/main" xmlns="" id="{7DF0735D-1818-1568-E1D4-A22181EE1EF1}"/>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5370691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1CE61E-3F3D-2805-35BE-FCFD2900DF10}"/>
              </a:ext>
            </a:extLst>
          </p:cNvPr>
          <p:cNvSpPr>
            <a:spLocks noGrp="1"/>
          </p:cNvSpPr>
          <p:nvPr>
            <p:ph type="title"/>
          </p:nvPr>
        </p:nvSpPr>
        <p:spPr/>
        <p:txBody>
          <a:bodyPr>
            <a:normAutofit/>
          </a:bodyPr>
          <a:lstStyle/>
          <a:p>
            <a:r>
              <a:rPr lang="en-US" dirty="0"/>
              <a:t>Principles of Stakeholder Theory</a:t>
            </a:r>
          </a:p>
        </p:txBody>
      </p:sp>
      <p:sp>
        <p:nvSpPr>
          <p:cNvPr id="3" name="Content Placeholder 2">
            <a:extLst>
              <a:ext uri="{FF2B5EF4-FFF2-40B4-BE49-F238E27FC236}">
                <a16:creationId xmlns:a16="http://schemas.microsoft.com/office/drawing/2014/main" xmlns="" id="{6D8800C7-971F-4538-8B4A-2432046153D4}"/>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Stakeholder Theory suggests that an organization’s objectives should be developed by balancing the conflicting interests and claims of the different stakeholders, such as managers, employees, suppliers and the wider society.</a:t>
            </a:r>
          </a:p>
          <a:p>
            <a:pPr algn="l">
              <a:buFont typeface="Wingdings" panose="05000000000000000000" pitchFamily="2" charset="2"/>
              <a:buChar char="Ø"/>
            </a:pPr>
            <a:r>
              <a:rPr lang="en-US" sz="2400" dirty="0"/>
              <a:t>Stakeholder Theory include traditional financial objectives over an extended period of time, such as five years.</a:t>
            </a:r>
          </a:p>
          <a:p>
            <a:pPr algn="l">
              <a:buFont typeface="Wingdings" panose="05000000000000000000" pitchFamily="2" charset="2"/>
              <a:buChar char="Ø"/>
            </a:pPr>
            <a:r>
              <a:rPr lang="en-US" sz="2400" dirty="0"/>
              <a:t>It insists on corporate social performance measures such as the organization’s reputation, the organization’s attractiveness as an employer and generation of good-will from the society in which it operates.</a:t>
            </a:r>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xmlns="" id="{718BCD63-F286-1C7F-1D22-9E892277097A}"/>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E802C031-1432-7B1B-06DE-684E5C4FE9E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2559D887-B555-A146-9E91-1306D36AC56D}"/>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6156760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D9EA6D-D8B8-0343-967E-B7A7E6D88CAD}"/>
              </a:ext>
            </a:extLst>
          </p:cNvPr>
          <p:cNvSpPr>
            <a:spLocks noGrp="1"/>
          </p:cNvSpPr>
          <p:nvPr>
            <p:ph type="title"/>
          </p:nvPr>
        </p:nvSpPr>
        <p:spPr/>
        <p:txBody>
          <a:bodyPr/>
          <a:lstStyle/>
          <a:p>
            <a:r>
              <a:rPr lang="en-US" dirty="0"/>
              <a:t>Disadvantages of Stakeholder Theory</a:t>
            </a:r>
          </a:p>
        </p:txBody>
      </p:sp>
      <p:sp>
        <p:nvSpPr>
          <p:cNvPr id="4" name="Date Placeholder 3">
            <a:extLst>
              <a:ext uri="{FF2B5EF4-FFF2-40B4-BE49-F238E27FC236}">
                <a16:creationId xmlns:a16="http://schemas.microsoft.com/office/drawing/2014/main" xmlns="" id="{EECEC8BE-E058-6DF8-6CD6-6258F0E0D73E}"/>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203950BD-22BA-714A-D7C0-34760B37913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5DEAEED8-BA16-CF4B-B8C9-03489139F99E}"/>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xmlns="" id="{3D4B0A3D-E178-0DE5-2ABB-F20DA0005BE9}"/>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interests of the group are just too broad to realistically manage; you can't please everyone, as the saying goes. </a:t>
            </a:r>
          </a:p>
          <a:p>
            <a:pPr algn="l">
              <a:buFont typeface="Wingdings" panose="05000000000000000000" pitchFamily="2" charset="2"/>
              <a:buChar char="Ø"/>
            </a:pPr>
            <a:r>
              <a:rPr lang="en-US" sz="2400" dirty="0"/>
              <a:t>The needs of some stakeholders will naturally place higher than the interests of others.</a:t>
            </a:r>
          </a:p>
          <a:p>
            <a:pPr algn="l">
              <a:buFont typeface="Wingdings" panose="05000000000000000000" pitchFamily="2" charset="2"/>
              <a:buChar char="Ø"/>
            </a:pPr>
            <a:r>
              <a:rPr lang="en-US" sz="2400" dirty="0"/>
              <a:t>Requires highly sophisticated stakeholder analysis to carefully balance project objectives.</a:t>
            </a:r>
          </a:p>
        </p:txBody>
      </p:sp>
    </p:spTree>
    <p:extLst>
      <p:ext uri="{BB962C8B-B14F-4D97-AF65-F5344CB8AC3E}">
        <p14:creationId xmlns:p14="http://schemas.microsoft.com/office/powerpoint/2010/main" val="207222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lstStyle/>
          <a:p>
            <a:r>
              <a:rPr lang="en-US" dirty="0"/>
              <a:t>Implications of Stakeholder Theory on PM </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Organizations are at a position that allows defining and selecting their projects for greater balance between shareholders and stakeholders. </a:t>
            </a:r>
          </a:p>
          <a:p>
            <a:pPr algn="l">
              <a:buFont typeface="Wingdings" panose="05000000000000000000" pitchFamily="2" charset="2"/>
              <a:buChar char="Ø"/>
            </a:pPr>
            <a:r>
              <a:rPr lang="en-US" sz="2400" dirty="0"/>
              <a:t>Projects and programs within this spectrum of shareholder to stakeholder perspective, depending on the corporation’s governance philosophy.</a:t>
            </a:r>
          </a:p>
          <a:p>
            <a:pPr algn="l">
              <a:buFont typeface="Wingdings" panose="05000000000000000000" pitchFamily="2" charset="2"/>
              <a:buChar char="Ø"/>
            </a:pPr>
            <a:r>
              <a:rPr lang="en-US" sz="2400" dirty="0"/>
              <a:t>Projects are more value oriented through balancing between the objectives of the sponsor and the needs and requirements of other stakeholders.</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6607503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lstStyle/>
          <a:p>
            <a:r>
              <a:rPr lang="en-US" dirty="0"/>
              <a:t>Transaction Costs Economics</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Transaction Costs Economics (TCE) applies to the early (pre-contract) phases of a project, where the contract type and governance structure of the project are developed.</a:t>
            </a:r>
          </a:p>
          <a:p>
            <a:pPr algn="l">
              <a:buFont typeface="Wingdings" panose="05000000000000000000" pitchFamily="2" charset="2"/>
              <a:buChar char="Ø"/>
            </a:pPr>
            <a:r>
              <a:rPr lang="en-US" sz="2400" dirty="0"/>
              <a:t>TCE originated in economics and can be loosely characterized by the classic </a:t>
            </a:r>
            <a:r>
              <a:rPr lang="en-US" sz="2400" i="1" dirty="0"/>
              <a:t>make or buy </a:t>
            </a:r>
            <a:r>
              <a:rPr lang="en-US" sz="2400" dirty="0"/>
              <a:t>decision.</a:t>
            </a:r>
          </a:p>
          <a:p>
            <a:pPr algn="l">
              <a:buFont typeface="Wingdings" panose="05000000000000000000" pitchFamily="2" charset="2"/>
              <a:buChar char="Ø"/>
            </a:pPr>
            <a:r>
              <a:rPr lang="en-US" sz="2400" dirty="0"/>
              <a:t>It is used to justify a decision to make a product internally or to buy it from the open marketplace.</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442470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lstStyle/>
          <a:p>
            <a:r>
              <a:rPr lang="en-US" dirty="0"/>
              <a:t>Make or Buy Decision Example</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marL="0" indent="0" algn="l">
              <a:buNone/>
            </a:pPr>
            <a:endParaRPr lang="en-US" dirty="0"/>
          </a:p>
          <a:p>
            <a:pPr marL="0" indent="0" algn="l">
              <a:buNone/>
            </a:pPr>
            <a:endParaRPr lang="en-US" dirty="0"/>
          </a:p>
          <a:p>
            <a:pPr marL="0" indent="0" algn="l">
              <a:buNone/>
            </a:pPr>
            <a:endParaRPr lang="en-US" dirty="0"/>
          </a:p>
          <a:p>
            <a:pPr marL="0" indent="0" algn="l">
              <a:buNone/>
            </a:pPr>
            <a:endParaRPr lang="en-US" dirty="0"/>
          </a:p>
          <a:p>
            <a:pPr marL="0" indent="0" algn="l">
              <a:buNone/>
            </a:pPr>
            <a:endParaRPr lang="en-US" dirty="0"/>
          </a:p>
          <a:p>
            <a:pPr marL="0" indent="0" algn="ctr">
              <a:buNone/>
            </a:pPr>
            <a:r>
              <a:rPr lang="en-US" sz="2400" b="1" dirty="0"/>
              <a:t>Pros and Cons of a Make or Buy Decision</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a:t>Ch1 – Definition of Governance</a:t>
            </a:r>
            <a:endParaRPr lang="en-US" dirty="0"/>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a:t>PMG 424 - Project Governance</a:t>
            </a:r>
            <a:endParaRPr lang="en-US" dirty="0"/>
          </a:p>
        </p:txBody>
      </p:sp>
      <p:graphicFrame>
        <p:nvGraphicFramePr>
          <p:cNvPr id="7" name="Table 7">
            <a:extLst>
              <a:ext uri="{FF2B5EF4-FFF2-40B4-BE49-F238E27FC236}">
                <a16:creationId xmlns:a16="http://schemas.microsoft.com/office/drawing/2014/main" xmlns="" id="{DF2A1648-0453-A514-169C-919B8C38D5F2}"/>
              </a:ext>
            </a:extLst>
          </p:cNvPr>
          <p:cNvGraphicFramePr>
            <a:graphicFrameLocks noGrp="1"/>
          </p:cNvGraphicFramePr>
          <p:nvPr>
            <p:extLst>
              <p:ext uri="{D42A27DB-BD31-4B8C-83A1-F6EECF244321}">
                <p14:modId xmlns:p14="http://schemas.microsoft.com/office/powerpoint/2010/main" val="3126530652"/>
              </p:ext>
            </p:extLst>
          </p:nvPr>
        </p:nvGraphicFramePr>
        <p:xfrm>
          <a:off x="745373" y="1995378"/>
          <a:ext cx="10701253" cy="3440409"/>
        </p:xfrm>
        <a:graphic>
          <a:graphicData uri="http://schemas.openxmlformats.org/drawingml/2006/table">
            <a:tbl>
              <a:tblPr firstRow="1" bandRow="1">
                <a:tableStyleId>{5C22544A-7EE6-4342-B048-85BDC9FD1C3A}</a:tableStyleId>
              </a:tblPr>
              <a:tblGrid>
                <a:gridCol w="971722">
                  <a:extLst>
                    <a:ext uri="{9D8B030D-6E8A-4147-A177-3AD203B41FA5}">
                      <a16:colId xmlns:a16="http://schemas.microsoft.com/office/drawing/2014/main" xmlns="" val="1215524447"/>
                    </a:ext>
                  </a:extLst>
                </a:gridCol>
                <a:gridCol w="4667630">
                  <a:extLst>
                    <a:ext uri="{9D8B030D-6E8A-4147-A177-3AD203B41FA5}">
                      <a16:colId xmlns:a16="http://schemas.microsoft.com/office/drawing/2014/main" xmlns="" val="4074921309"/>
                    </a:ext>
                  </a:extLst>
                </a:gridCol>
                <a:gridCol w="5061901">
                  <a:extLst>
                    <a:ext uri="{9D8B030D-6E8A-4147-A177-3AD203B41FA5}">
                      <a16:colId xmlns:a16="http://schemas.microsoft.com/office/drawing/2014/main" xmlns="" val="937709630"/>
                    </a:ext>
                  </a:extLst>
                </a:gridCol>
              </a:tblGrid>
              <a:tr h="747914">
                <a:tc>
                  <a:txBody>
                    <a:bodyPr/>
                    <a:lstStyle/>
                    <a:p>
                      <a:endParaRPr lang="en-US" sz="2400" dirty="0"/>
                    </a:p>
                  </a:txBody>
                  <a:tcPr marT="91440"/>
                </a:tc>
                <a:tc>
                  <a:txBody>
                    <a:bodyPr/>
                    <a:lstStyle/>
                    <a:p>
                      <a:pPr algn="ctr"/>
                      <a:r>
                        <a:rPr lang="en-US" sz="2400" dirty="0">
                          <a:solidFill>
                            <a:schemeClr val="tx1"/>
                          </a:solidFill>
                        </a:rPr>
                        <a:t>Make</a:t>
                      </a:r>
                    </a:p>
                  </a:txBody>
                  <a:tcPr marT="91440"/>
                </a:tc>
                <a:tc>
                  <a:txBody>
                    <a:bodyPr/>
                    <a:lstStyle/>
                    <a:p>
                      <a:pPr algn="ctr"/>
                      <a:r>
                        <a:rPr lang="en-US" sz="2400" dirty="0">
                          <a:solidFill>
                            <a:schemeClr val="tx1"/>
                          </a:solidFill>
                        </a:rPr>
                        <a:t>Buy</a:t>
                      </a:r>
                    </a:p>
                  </a:txBody>
                  <a:tcPr marT="91440"/>
                </a:tc>
                <a:extLst>
                  <a:ext uri="{0D108BD9-81ED-4DB2-BD59-A6C34878D82A}">
                    <a16:rowId xmlns:a16="http://schemas.microsoft.com/office/drawing/2014/main" xmlns="" val="3971137572"/>
                  </a:ext>
                </a:extLst>
              </a:tr>
              <a:tr h="1944581">
                <a:tc>
                  <a:txBody>
                    <a:bodyPr/>
                    <a:lstStyle/>
                    <a:p>
                      <a:pPr algn="ctr"/>
                      <a:r>
                        <a:rPr lang="en-US" sz="2400" b="1" dirty="0"/>
                        <a:t>Pros</a:t>
                      </a:r>
                    </a:p>
                  </a:txBody>
                  <a:tcPr marT="91440"/>
                </a:tc>
                <a:tc>
                  <a:txBody>
                    <a:bodyPr/>
                    <a:lstStyle/>
                    <a:p>
                      <a:pPr algn="l">
                        <a:spcAft>
                          <a:spcPts val="600"/>
                        </a:spcAft>
                      </a:pPr>
                      <a:r>
                        <a:rPr lang="en-US" sz="2400" b="0" u="none" strike="noStrike" baseline="0" dirty="0">
                          <a:solidFill>
                            <a:schemeClr val="tx1"/>
                          </a:solidFill>
                        </a:rPr>
                        <a:t>Better control of fit for purpose</a:t>
                      </a:r>
                    </a:p>
                    <a:p>
                      <a:pPr algn="l"/>
                      <a:r>
                        <a:rPr lang="en-US" sz="2400" b="0" u="none" strike="noStrike" baseline="0" dirty="0">
                          <a:solidFill>
                            <a:schemeClr val="tx1"/>
                          </a:solidFill>
                        </a:rPr>
                        <a:t>Maladaptation costs are</a:t>
                      </a:r>
                    </a:p>
                    <a:p>
                      <a:pPr algn="l"/>
                      <a:r>
                        <a:rPr lang="en-US" sz="2400" b="0" u="none" strike="noStrike" baseline="0" dirty="0">
                          <a:solidFill>
                            <a:schemeClr val="tx1"/>
                          </a:solidFill>
                        </a:rPr>
                        <a:t>minimized</a:t>
                      </a:r>
                      <a:endParaRPr lang="en-US" sz="2400" dirty="0">
                        <a:solidFill>
                          <a:schemeClr val="tx1"/>
                        </a:solidFill>
                        <a:latin typeface="+mj-lt"/>
                      </a:endParaRPr>
                    </a:p>
                  </a:txBody>
                  <a:tcPr marT="91440"/>
                </a:tc>
                <a:tc>
                  <a:txBody>
                    <a:bodyPr/>
                    <a:lstStyle/>
                    <a:p>
                      <a:pPr algn="l"/>
                      <a:r>
                        <a:rPr lang="en-US" sz="2400" b="0" u="none" strike="noStrike" baseline="0" dirty="0">
                          <a:solidFill>
                            <a:schemeClr val="tx1"/>
                          </a:solidFill>
                        </a:rPr>
                        <a:t>Lower prices through economies</a:t>
                      </a:r>
                    </a:p>
                    <a:p>
                      <a:pPr algn="l"/>
                      <a:r>
                        <a:rPr lang="en-US" sz="2400" b="0" u="none" strike="noStrike" baseline="0" dirty="0">
                          <a:solidFill>
                            <a:schemeClr val="tx1"/>
                          </a:solidFill>
                        </a:rPr>
                        <a:t>of scale and price competition in</a:t>
                      </a:r>
                    </a:p>
                    <a:p>
                      <a:pPr algn="l"/>
                      <a:r>
                        <a:rPr lang="en-US" sz="2400" b="0" u="none" strike="noStrike" baseline="0" dirty="0">
                          <a:solidFill>
                            <a:schemeClr val="tx1"/>
                          </a:solidFill>
                        </a:rPr>
                        <a:t>the marketplace</a:t>
                      </a:r>
                      <a:endParaRPr lang="en-US" sz="2400" dirty="0">
                        <a:solidFill>
                          <a:schemeClr val="tx1"/>
                        </a:solidFill>
                        <a:latin typeface="+mj-lt"/>
                      </a:endParaRPr>
                    </a:p>
                  </a:txBody>
                  <a:tcPr marT="91440"/>
                </a:tc>
                <a:extLst>
                  <a:ext uri="{0D108BD9-81ED-4DB2-BD59-A6C34878D82A}">
                    <a16:rowId xmlns:a16="http://schemas.microsoft.com/office/drawing/2014/main" xmlns="" val="892051631"/>
                  </a:ext>
                </a:extLst>
              </a:tr>
              <a:tr h="747914">
                <a:tc>
                  <a:txBody>
                    <a:bodyPr/>
                    <a:lstStyle/>
                    <a:p>
                      <a:pPr algn="ctr"/>
                      <a:r>
                        <a:rPr lang="en-US" sz="2400" b="1" dirty="0"/>
                        <a:t>Cons</a:t>
                      </a:r>
                    </a:p>
                  </a:txBody>
                  <a:tcPr marT="91440"/>
                </a:tc>
                <a:tc>
                  <a:txBody>
                    <a:bodyPr/>
                    <a:lstStyle/>
                    <a:p>
                      <a:r>
                        <a:rPr lang="en-US" sz="2400" b="0" u="none" strike="noStrike" baseline="0" dirty="0"/>
                        <a:t>Higher cost</a:t>
                      </a:r>
                      <a:endParaRPr lang="en-US" sz="2400" dirty="0">
                        <a:latin typeface="+mj-lt"/>
                      </a:endParaRPr>
                    </a:p>
                  </a:txBody>
                  <a:tcPr marT="91440"/>
                </a:tc>
                <a:tc>
                  <a:txBody>
                    <a:bodyPr/>
                    <a:lstStyle/>
                    <a:p>
                      <a:r>
                        <a:rPr lang="en-US" sz="2400" b="0" u="none" strike="noStrike" baseline="0" dirty="0"/>
                        <a:t>Adaptation costs higher</a:t>
                      </a:r>
                      <a:endParaRPr lang="en-US" sz="2400" dirty="0">
                        <a:latin typeface="+mj-lt"/>
                      </a:endParaRPr>
                    </a:p>
                  </a:txBody>
                  <a:tcPr marT="91440"/>
                </a:tc>
                <a:extLst>
                  <a:ext uri="{0D108BD9-81ED-4DB2-BD59-A6C34878D82A}">
                    <a16:rowId xmlns:a16="http://schemas.microsoft.com/office/drawing/2014/main" xmlns="" val="1803367259"/>
                  </a:ext>
                </a:extLst>
              </a:tr>
            </a:tbl>
          </a:graphicData>
        </a:graphic>
      </p:graphicFrame>
    </p:spTree>
    <p:extLst>
      <p:ext uri="{BB962C8B-B14F-4D97-AF65-F5344CB8AC3E}">
        <p14:creationId xmlns:p14="http://schemas.microsoft.com/office/powerpoint/2010/main" val="561800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lstStyle/>
          <a:p>
            <a:r>
              <a:rPr lang="en-US" dirty="0"/>
              <a:t>Principles of Transaction Costs Economics</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lnSpcReduction="10000"/>
          </a:bodyPr>
          <a:lstStyle/>
          <a:p>
            <a:pPr algn="l">
              <a:buFont typeface="Wingdings" panose="05000000000000000000" pitchFamily="2" charset="2"/>
              <a:buChar char="Ø"/>
            </a:pPr>
            <a:r>
              <a:rPr lang="en-US" sz="2400" dirty="0"/>
              <a:t>TCE focuses on the individual transaction which converts input to desired output. </a:t>
            </a:r>
          </a:p>
          <a:p>
            <a:pPr algn="l">
              <a:buFont typeface="Wingdings" panose="05000000000000000000" pitchFamily="2" charset="2"/>
              <a:buChar char="Ø"/>
            </a:pPr>
            <a:r>
              <a:rPr lang="en-US" sz="2400" dirty="0"/>
              <a:t>The make or buy decision is based on a combination of:</a:t>
            </a:r>
          </a:p>
          <a:p>
            <a:pPr algn="l"/>
            <a:r>
              <a:rPr lang="en-US" sz="2000" dirty="0"/>
              <a:t>The degree of asset specificity; the extent to which the object of the transaction is specific (or unique) to the individual transaction and can not be redeployed in future transactions.</a:t>
            </a:r>
          </a:p>
          <a:p>
            <a:pPr algn="l"/>
            <a:r>
              <a:rPr lang="en-US" sz="2000" dirty="0"/>
              <a:t>The degree of uncertainty which arises from a lack of communication or conscious supply of misleading signals; the uncertainty in human behaviour; and the risk of the undertaking.</a:t>
            </a:r>
          </a:p>
          <a:p>
            <a:pPr algn="l"/>
            <a:r>
              <a:rPr lang="en-US" sz="2000" dirty="0"/>
              <a:t>The frequency of the transaction as it was originally developed for routine organizational transactions because they do not require specific governance structure. </a:t>
            </a:r>
          </a:p>
          <a:p>
            <a:pPr algn="l">
              <a:buFont typeface="Wingdings" panose="05000000000000000000" pitchFamily="2" charset="2"/>
              <a:buChar char="Ø"/>
            </a:pPr>
            <a:r>
              <a:rPr lang="en-US" sz="2400" dirty="0"/>
              <a:t>TCE regards a firm as a governance structure, rather than a production function.</a:t>
            </a:r>
          </a:p>
          <a:p>
            <a:pPr algn="l"/>
            <a:endParaRPr lang="en-US" sz="2400" dirty="0"/>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678289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a:xfrm>
            <a:off x="470647" y="469859"/>
            <a:ext cx="9364469" cy="655264"/>
          </a:xfrm>
        </p:spPr>
        <p:txBody>
          <a:bodyPr>
            <a:normAutofit/>
          </a:bodyPr>
          <a:lstStyle/>
          <a:p>
            <a:r>
              <a:rPr lang="en-US" dirty="0"/>
              <a:t>Implications of TCE on Organizations</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TCE implies that organizations adapt their governance structures to achieve the lowest possible transaction costs. </a:t>
            </a:r>
          </a:p>
          <a:p>
            <a:pPr algn="l">
              <a:buFont typeface="Wingdings" panose="05000000000000000000" pitchFamily="2" charset="2"/>
              <a:buChar char="Ø"/>
            </a:pPr>
            <a:r>
              <a:rPr lang="en-US" sz="2400" dirty="0"/>
              <a:t>Transaction costs are the economic equivalent to friction in physical systems, stemming from the complexity of the relationship between buyer and seller and the impossibility of developing and agreeing contracts that cover all eventualities in the transaction. </a:t>
            </a:r>
          </a:p>
          <a:p>
            <a:pPr algn="l">
              <a:buFont typeface="Wingdings" panose="05000000000000000000" pitchFamily="2" charset="2"/>
              <a:buChar char="Ø"/>
            </a:pPr>
            <a:r>
              <a:rPr lang="en-US" sz="2400" dirty="0"/>
              <a:t>To economize on transaction costs, TCE proposes that high levels of asset specificity, uncertainty and contract incompleteness lead to make decisions, whereas low levels lead to buy decisions.</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6757258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a:xfrm>
            <a:off x="470647" y="469859"/>
            <a:ext cx="9640916" cy="655264"/>
          </a:xfrm>
        </p:spPr>
        <p:txBody>
          <a:bodyPr>
            <a:normAutofit/>
          </a:bodyPr>
          <a:lstStyle/>
          <a:p>
            <a:r>
              <a:rPr lang="en-US" dirty="0"/>
              <a:t>Disadvantages of TCE</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TCE is criticized for the crudeness of its primitive models, underdeveloped tradeoffs, severe measurement problems and too many degrees of freedom. </a:t>
            </a:r>
          </a:p>
          <a:p>
            <a:pPr algn="l">
              <a:buFont typeface="Wingdings" panose="05000000000000000000" pitchFamily="2" charset="2"/>
              <a:buChar char="Ø"/>
            </a:pPr>
            <a:r>
              <a:rPr lang="en-US" sz="2400" dirty="0"/>
              <a:t>As a theory developed in marketing, it is frequently used to explain marketing phenomena, such as joint projects between independent firms in a buyer-seller relationship. </a:t>
            </a:r>
          </a:p>
          <a:p>
            <a:pPr algn="l">
              <a:buFont typeface="Wingdings" panose="05000000000000000000" pitchFamily="2" charset="2"/>
              <a:buChar char="Ø"/>
            </a:pPr>
            <a:r>
              <a:rPr lang="en-US" sz="2400" dirty="0"/>
              <a:t>TCE does not properly consider the long term financial and commercial benefits when deciding whether to make or buy.</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2875218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Implications of TCE on PM</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In projects, TCE explains the need for different governance structures for different projects along the need for different contracts when either buying a product in the market or making it within the organization. </a:t>
            </a:r>
          </a:p>
          <a:p>
            <a:pPr algn="l">
              <a:buFont typeface="Wingdings" panose="05000000000000000000" pitchFamily="2" charset="2"/>
              <a:buChar char="Ø"/>
            </a:pPr>
            <a:r>
              <a:rPr lang="en-US" sz="2400" dirty="0"/>
              <a:t>A fix-price, fix-date delivery contract for a project or components thereof requires different governance and control structures than a time and material or cost reimbursement contract.</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9747940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Agency Theory</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Agency Theory applies more to the later (post-contract) phases of projects, where information imbalance between Project Owner and Project Manager can create the principal-agent problem.</a:t>
            </a:r>
          </a:p>
          <a:p>
            <a:pPr algn="l">
              <a:buFont typeface="Wingdings" panose="05000000000000000000" pitchFamily="2" charset="2"/>
              <a:buChar char="Ø"/>
            </a:pPr>
            <a:r>
              <a:rPr lang="en-US" sz="2400" dirty="0"/>
              <a:t>These problems are summarized in the two Agency problems, these are:</a:t>
            </a:r>
          </a:p>
          <a:p>
            <a:pPr algn="l"/>
            <a:r>
              <a:rPr lang="en-US" sz="2200" dirty="0"/>
              <a:t>Information imbalances between principal and agent during the precontractual phase, when the principal selects and offers a contract to a possible agent.</a:t>
            </a:r>
          </a:p>
          <a:p>
            <a:pPr algn="l"/>
            <a:r>
              <a:rPr lang="en-US" sz="2200" dirty="0"/>
              <a:t>Information asymmetries during the post-contractual stage, caused by incomplete information on the side of the principal about the agent’s actions while carrying out the assigned task.</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5352575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Implications of Agency Theory on PM</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principal–agent problems are equally applicable at the project level, with the project sponsor as principal and the project manager as agent.</a:t>
            </a:r>
          </a:p>
          <a:p>
            <a:pPr algn="l">
              <a:buFont typeface="Wingdings" panose="05000000000000000000" pitchFamily="2" charset="2"/>
              <a:buChar char="Ø"/>
            </a:pPr>
            <a:r>
              <a:rPr lang="en-US" sz="2400" dirty="0"/>
              <a:t>These problems are addressed in projects by:</a:t>
            </a:r>
          </a:p>
          <a:p>
            <a:pPr algn="l"/>
            <a:r>
              <a:rPr lang="en-US" sz="2200" dirty="0"/>
              <a:t>Attempting to realign the interests of the project sponsor (principal) and project manager (agent)  through effective use of contracts. </a:t>
            </a:r>
          </a:p>
          <a:p>
            <a:pPr algn="l"/>
            <a:r>
              <a:rPr lang="en-US" sz="2200" dirty="0"/>
              <a:t>Defining either actual behaviour of project managers (agents) or the outcomes of their tasks. </a:t>
            </a:r>
          </a:p>
          <a:p>
            <a:pPr algn="l"/>
            <a:r>
              <a:rPr lang="en-US" sz="2200" dirty="0"/>
              <a:t>Developing contracts to ensure that actions regarded as most appropriate by the project sponsor (principal) yield the highest payoff for the project manager (agent).</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0196967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Disadvantages of Agency Theory</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fontScale="92500"/>
          </a:bodyPr>
          <a:lstStyle/>
          <a:p>
            <a:pPr algn="l">
              <a:buFont typeface="Wingdings" panose="05000000000000000000" pitchFamily="2" charset="2"/>
              <a:buChar char="Ø"/>
            </a:pPr>
            <a:r>
              <a:rPr lang="en-US" dirty="0"/>
              <a:t>Agency Theory takes an inherent investor view only, and assumes that humans are primarily motivated by financial gain. </a:t>
            </a:r>
          </a:p>
          <a:p>
            <a:pPr algn="l">
              <a:buFont typeface="Wingdings" panose="05000000000000000000" pitchFamily="2" charset="2"/>
              <a:buChar char="Ø"/>
            </a:pPr>
            <a:r>
              <a:rPr lang="en-US" dirty="0"/>
              <a:t>The delegation of authority from principal to agent can cause problems because:</a:t>
            </a:r>
          </a:p>
          <a:p>
            <a:pPr algn="l"/>
            <a:r>
              <a:rPr lang="en-US" sz="2400" dirty="0"/>
              <a:t>The interests of principal and agent will typically diverge if both are trying to maximize their individual gains or utility in the relationship. </a:t>
            </a:r>
          </a:p>
          <a:p>
            <a:pPr algn="l"/>
            <a:r>
              <a:rPr lang="en-US" sz="2400" dirty="0"/>
              <a:t>The principal cannot perfectly and without cost monitor the actions of the agent. </a:t>
            </a:r>
          </a:p>
          <a:p>
            <a:pPr algn="l"/>
            <a:r>
              <a:rPr lang="en-US" sz="2400" dirty="0"/>
              <a:t>The principal cannot perfectly and without cost monitor and acquire the information available to or possessed by the agent.</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3881628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endParaRPr lang="en-US" dirty="0"/>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marL="0" indent="0" algn="l">
              <a:buNone/>
            </a:pPr>
            <a:endParaRPr lang="en-US" sz="2400" dirty="0"/>
          </a:p>
          <a:p>
            <a:pPr marL="0" indent="0" algn="ctr">
              <a:buNone/>
            </a:pPr>
            <a:r>
              <a:rPr lang="en-US" b="1" dirty="0"/>
              <a:t>Governance theories must aim to provide a framework through which all project stakeholder priorities are taken into consideration and that their voices are heard in decision-making over the allocation of project development resources</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930562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 project is a temporary endeavor (organization) undertaken to create a unique product, service, or result.</a:t>
            </a:r>
          </a:p>
          <a:p>
            <a:pPr algn="l">
              <a:buFont typeface="Wingdings" panose="05000000000000000000" pitchFamily="2" charset="2"/>
              <a:buChar char="Ø"/>
            </a:pPr>
            <a:r>
              <a:rPr lang="en-US" sz="2400" dirty="0"/>
              <a:t>Projects have four main phases (conceptualization, planning, execution, closing) that require decision-making and resource allocation.</a:t>
            </a:r>
          </a:p>
          <a:p>
            <a:pPr algn="l">
              <a:buFont typeface="Wingdings" panose="05000000000000000000" pitchFamily="2" charset="2"/>
              <a:buChar char="Ø"/>
            </a:pPr>
            <a:r>
              <a:rPr lang="en-US" sz="2400" dirty="0"/>
              <a:t> Projects require having clear frameworks to govern the relationship between all project stakeholders.</a:t>
            </a:r>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398731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Well known scandals made inadequate governance and investor protection a subject of public interest.</a:t>
            </a:r>
          </a:p>
          <a:p>
            <a:pPr algn="l">
              <a:buFont typeface="Wingdings" panose="05000000000000000000" pitchFamily="2" charset="2"/>
              <a:buChar char="Ø"/>
            </a:pPr>
            <a:r>
              <a:rPr lang="en-US" sz="2400" dirty="0"/>
              <a:t>The term ‘governance’ is derived from the Latin word </a:t>
            </a:r>
            <a:r>
              <a:rPr lang="en-US" sz="2400" dirty="0" err="1"/>
              <a:t>gubernare</a:t>
            </a:r>
            <a:r>
              <a:rPr lang="en-US" sz="2400" dirty="0"/>
              <a:t> meaning ‘to steer’.</a:t>
            </a:r>
          </a:p>
          <a:p>
            <a:pPr algn="l">
              <a:buFont typeface="Wingdings" panose="05000000000000000000" pitchFamily="2" charset="2"/>
              <a:buChar char="Ø"/>
            </a:pPr>
            <a:r>
              <a:rPr lang="en-US" sz="2400" dirty="0"/>
              <a:t>While originally describing the government of countries, it is nowadays synonymous with the good and transparent management of firms and institutions.</a:t>
            </a:r>
          </a:p>
          <a:p>
            <a:pPr algn="l">
              <a:buFont typeface="Wingdings" panose="05000000000000000000" pitchFamily="2" charset="2"/>
              <a:buChar char="Ø"/>
            </a:pPr>
            <a:r>
              <a:rPr lang="en-US" sz="2400" dirty="0"/>
              <a:t>Governance Theory refers to two main components: actors who act within the system, but collectively can regulate or counter-regulate the system; and organizations that shape the context within which actors’ behaviour occurs.</a:t>
            </a:r>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828859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Within the scope of an organization, governance is a form of self-regulation where the regulator is part of the system under regulation.</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Within the scope of project, program, and portfolio  management, </a:t>
            </a:r>
            <a:r>
              <a:rPr kumimoji="0" lang="en-US" sz="2400" i="0" u="none" strike="noStrike" kern="1200" cap="none" spc="0" normalizeH="0" baseline="0" noProof="0" dirty="0">
                <a:ln>
                  <a:noFill/>
                </a:ln>
                <a:solidFill>
                  <a:prstClr val="black"/>
                </a:solidFill>
                <a:effectLst/>
                <a:uLnTx/>
                <a:uFillTx/>
                <a:latin typeface="Times New Roman"/>
                <a:ea typeface="+mn-ea"/>
                <a:cs typeface="Times New Roman"/>
              </a:rPr>
              <a:t>governance is the values, responsibilities, processes and policies that allow projects to achieve organizational objectives and foster implementation that is in the best interests of all the stakeholders, internal and external, and the corporation itself.</a:t>
            </a:r>
          </a:p>
          <a:p>
            <a:pPr marL="0" marR="0" lvl="0" indent="0" algn="ctr" defTabSz="914400" rtl="0" eaLnBrk="1" fontAlgn="auto" latinLnBrk="0" hangingPunct="1">
              <a:lnSpc>
                <a:spcPct val="150000"/>
              </a:lnSpc>
              <a:spcBef>
                <a:spcPts val="1000"/>
              </a:spcBef>
              <a:spcAft>
                <a:spcPts val="0"/>
              </a:spcAft>
              <a:buClrTx/>
              <a:buSzTx/>
              <a:buNone/>
              <a:tabLst/>
              <a:defRPr/>
            </a:pPr>
            <a:r>
              <a:rPr lang="en-US" sz="2400" b="1" dirty="0">
                <a:solidFill>
                  <a:prstClr val="black"/>
                </a:solidFill>
                <a:latin typeface="Times New Roman"/>
                <a:cs typeface="Times New Roman"/>
              </a:rPr>
              <a:t>Our Focus Is More on Governance Within the Scope of Project, Program, and Portfolio  Management</a:t>
            </a:r>
            <a:endParaRPr kumimoji="0" lang="en-US" sz="2400" b="1" i="0" u="none" strike="noStrike" kern="1200" cap="none" spc="0" normalizeH="0" baseline="0" noProof="0" dirty="0">
              <a:ln>
                <a:noFill/>
              </a:ln>
              <a:solidFill>
                <a:prstClr val="black"/>
              </a:solidFill>
              <a:effectLst/>
              <a:uLnTx/>
              <a:uFillTx/>
              <a:latin typeface="Times New Roman"/>
              <a:ea typeface="+mn-ea"/>
              <a:cs typeface="Times New Roman"/>
            </a:endParaRPr>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4360946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Shareholder Theory is a governance theory implying that an organizational value system should prioritize the interests of shareholders over those of other stakeholders.</a:t>
            </a:r>
          </a:p>
          <a:p>
            <a:pPr algn="l">
              <a:buFont typeface="Wingdings" panose="05000000000000000000" pitchFamily="2" charset="2"/>
              <a:buChar char="Ø"/>
            </a:pPr>
            <a:r>
              <a:rPr lang="en-US" sz="2400" dirty="0"/>
              <a:t>Shareholder Theory also implies that narrow focus on quantitative financial results and measures such as return on investment and revenue streams.</a:t>
            </a:r>
          </a:p>
          <a:p>
            <a:pPr algn="l">
              <a:buFont typeface="Wingdings" panose="05000000000000000000" pitchFamily="2" charset="2"/>
              <a:buChar char="Ø"/>
            </a:pPr>
            <a:r>
              <a:rPr lang="en-US" sz="2400" dirty="0"/>
              <a:t>Stakeholder Theory takes the wider social responsibility of organizations into account. </a:t>
            </a:r>
          </a:p>
          <a:p>
            <a:pPr algn="l">
              <a:buFont typeface="Wingdings" panose="05000000000000000000" pitchFamily="2" charset="2"/>
              <a:buChar char="Ø"/>
            </a:pPr>
            <a:r>
              <a:rPr lang="en-US" sz="2400" dirty="0"/>
              <a:t>Stakeholder Theory suggests that an organization’s objectives should be developed by balancing the conflicting interests and claims of the different stakeholders, such as managers, employees, suppliers and the wider society.</a:t>
            </a:r>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243915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C5EE7-543A-EBB0-CF4D-1FD4255F70A6}"/>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xmlns="" id="{1E5454F2-36FB-B0E7-B300-3161C36C78E3}"/>
              </a:ext>
            </a:extLst>
          </p:cNvPr>
          <p:cNvSpPr>
            <a:spLocks noGrp="1"/>
          </p:cNvSpPr>
          <p:nvPr>
            <p:ph idx="1"/>
          </p:nvPr>
        </p:nvSpPr>
        <p:spPr/>
        <p:txBody>
          <a:bodyPr>
            <a:noAutofit/>
          </a:bodyPr>
          <a:lstStyle/>
          <a:p>
            <a:pPr algn="l">
              <a:buFont typeface="Wingdings" panose="05000000000000000000" pitchFamily="2" charset="2"/>
              <a:buChar char="Ø"/>
            </a:pPr>
            <a:r>
              <a:rPr lang="en-US" sz="2400" dirty="0"/>
              <a:t>Transaction Costs Economics (TCE) applies to the early (pre-contract) phases of a project, where the contract type and governance structure of the project are developed.</a:t>
            </a:r>
          </a:p>
          <a:p>
            <a:pPr algn="l">
              <a:buFont typeface="Wingdings" panose="05000000000000000000" pitchFamily="2" charset="2"/>
              <a:buChar char="Ø"/>
            </a:pPr>
            <a:r>
              <a:rPr lang="en-US" sz="2400" dirty="0"/>
              <a:t>TCE is used to justify a decision to make a product internally or to buy it from the open marketplace.</a:t>
            </a:r>
          </a:p>
          <a:p>
            <a:pPr algn="l">
              <a:buFont typeface="Wingdings" panose="05000000000000000000" pitchFamily="2" charset="2"/>
              <a:buChar char="Ø"/>
            </a:pPr>
            <a:r>
              <a:rPr lang="en-US" sz="2400" dirty="0"/>
              <a:t>Agency Theory applies to the later (post-contract) phases of project, where the imbalance of information between the project owner and manager can create a principal-agent problem.</a:t>
            </a:r>
          </a:p>
          <a:p>
            <a:pPr algn="l">
              <a:buFont typeface="Wingdings" panose="05000000000000000000" pitchFamily="2" charset="2"/>
              <a:buChar char="Ø"/>
            </a:pPr>
            <a:r>
              <a:rPr lang="en-US" sz="2400" dirty="0"/>
              <a:t>The principal–agent problems are equally applicable at the project level, with the project sponsor as principal and the project manager as agent.</a:t>
            </a:r>
          </a:p>
        </p:txBody>
      </p:sp>
      <p:sp>
        <p:nvSpPr>
          <p:cNvPr id="4" name="Date Placeholder 3">
            <a:extLst>
              <a:ext uri="{FF2B5EF4-FFF2-40B4-BE49-F238E27FC236}">
                <a16:creationId xmlns:a16="http://schemas.microsoft.com/office/drawing/2014/main" xmlns="" id="{5D29335C-3F1E-4320-C256-C04EDF72E436}"/>
              </a:ext>
            </a:extLst>
          </p:cNvPr>
          <p:cNvSpPr>
            <a:spLocks noGrp="1"/>
          </p:cNvSpPr>
          <p:nvPr>
            <p:ph type="dt" sz="half" idx="10"/>
          </p:nvPr>
        </p:nvSpPr>
        <p:spPr/>
        <p:txBody>
          <a:bodyPr/>
          <a:lstStyle/>
          <a:p>
            <a:r>
              <a:rPr lang="en-US" dirty="0"/>
              <a:t>Ch1 – Definition of Governance</a:t>
            </a:r>
          </a:p>
        </p:txBody>
      </p:sp>
      <p:sp>
        <p:nvSpPr>
          <p:cNvPr id="5" name="Footer Placeholder 4">
            <a:extLst>
              <a:ext uri="{FF2B5EF4-FFF2-40B4-BE49-F238E27FC236}">
                <a16:creationId xmlns:a16="http://schemas.microsoft.com/office/drawing/2014/main" xmlns="" id="{3C35ACE5-F0A0-861B-D551-17E70AC8D44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xmlns="" id="{E4A68105-3861-AD37-D3A8-C1144634939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4632963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p:txBody>
          <a:bodyPr/>
          <a:lstStyle/>
          <a:p>
            <a:r>
              <a:rPr lang="en-US" dirty="0"/>
              <a:t>Ch1 – Definition of Governance</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PMG 424 - Project Governance</a:t>
            </a:r>
            <a:endParaRPr lang="en-US" dirty="0"/>
          </a:p>
        </p:txBody>
      </p:sp>
      <p:pic>
        <p:nvPicPr>
          <p:cNvPr id="8" name="Picture 7">
            <a:extLst>
              <a:ext uri="{FF2B5EF4-FFF2-40B4-BE49-F238E27FC236}">
                <a16:creationId xmlns:a16="http://schemas.microsoft.com/office/drawing/2014/main" xmlns="" id="{E5E27AAC-6D8A-F29D-F718-A725BA54A9CB}"/>
              </a:ext>
            </a:extLst>
          </p:cNvPr>
          <p:cNvPicPr>
            <a:picLocks noChangeAspect="1"/>
          </p:cNvPicPr>
          <p:nvPr/>
        </p:nvPicPr>
        <p:blipFill>
          <a:blip r:embed="rId3"/>
          <a:stretch>
            <a:fillRect/>
          </a:stretch>
        </p:blipFill>
        <p:spPr>
          <a:xfrm>
            <a:off x="3811712" y="2137025"/>
            <a:ext cx="4283418" cy="4251116"/>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2236</TotalTime>
  <Words>3229</Words>
  <Application>Microsoft Office PowerPoint</Application>
  <PresentationFormat>Widescreen</PresentationFormat>
  <Paragraphs>322</Paragraphs>
  <Slides>40</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Times New Roman</vt:lpstr>
      <vt:lpstr>Wingdings</vt:lpstr>
      <vt:lpstr>Office Theme</vt:lpstr>
      <vt:lpstr>PowerPoint Presentation</vt:lpstr>
      <vt:lpstr>Learning Outcomes</vt:lpstr>
      <vt:lpstr>What Is a Project?</vt:lpstr>
      <vt:lpstr>General Project Characteristics</vt:lpstr>
      <vt:lpstr>General Project Characteristics</vt:lpstr>
      <vt:lpstr>Project Life Cycle</vt:lpstr>
      <vt:lpstr>PowerPoint Presentation</vt:lpstr>
      <vt:lpstr>The Evolution of Governance</vt:lpstr>
      <vt:lpstr>The Evolution of Governance</vt:lpstr>
      <vt:lpstr>The Evolution of Governance</vt:lpstr>
      <vt:lpstr>Organizational Governance</vt:lpstr>
      <vt:lpstr>Project Governance</vt:lpstr>
      <vt:lpstr>What is Governance?</vt:lpstr>
      <vt:lpstr>Why Governance?</vt:lpstr>
      <vt:lpstr>PowerPoint Presentation</vt:lpstr>
      <vt:lpstr>Governance Theories</vt:lpstr>
      <vt:lpstr>Shareholder Theory</vt:lpstr>
      <vt:lpstr>Principles of Shareholder Theory</vt:lpstr>
      <vt:lpstr>Disadvantages of Shareholder Theory</vt:lpstr>
      <vt:lpstr>Implications of Shareholder Theory on PM </vt:lpstr>
      <vt:lpstr>Stakeholder Theory</vt:lpstr>
      <vt:lpstr>Principles of Stakeholder Theory</vt:lpstr>
      <vt:lpstr>Disadvantages of Stakeholder Theory</vt:lpstr>
      <vt:lpstr>Implications of Stakeholder Theory on PM </vt:lpstr>
      <vt:lpstr>Transaction Costs Economics</vt:lpstr>
      <vt:lpstr>Make or Buy Decision Example</vt:lpstr>
      <vt:lpstr>Principles of Transaction Costs Economics</vt:lpstr>
      <vt:lpstr>Implications of TCE on Organizations</vt:lpstr>
      <vt:lpstr>Disadvantages of TCE</vt:lpstr>
      <vt:lpstr>Implications of TCE on PM</vt:lpstr>
      <vt:lpstr>Agency Theory</vt:lpstr>
      <vt:lpstr>Implications of Agency Theory on PM</vt:lpstr>
      <vt:lpstr>Disadvantages of Agency Theory</vt:lpstr>
      <vt:lpstr>PowerPoint Presentation</vt:lpstr>
      <vt:lpstr>Conclusion</vt:lpstr>
      <vt:lpstr>Conclusion</vt:lpstr>
      <vt:lpstr>Conclusion</vt:lpstr>
      <vt:lpstr>Conclusion</vt:lpstr>
      <vt:lpstr>Conclusion</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212</cp:revision>
  <dcterms:created xsi:type="dcterms:W3CDTF">2023-09-12T14:13:52Z</dcterms:created>
  <dcterms:modified xsi:type="dcterms:W3CDTF">2023-10-04T12:21:50Z</dcterms:modified>
</cp:coreProperties>
</file>