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  <p:sldId id="263" r:id="rId6"/>
    <p:sldId id="265" r:id="rId7"/>
    <p:sldId id="267" r:id="rId8"/>
    <p:sldId id="269" r:id="rId9"/>
    <p:sldId id="271" r:id="rId10"/>
    <p:sldId id="273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34" autoAdjust="0"/>
    <p:restoredTop sz="94660"/>
  </p:normalViewPr>
  <p:slideViewPr>
    <p:cSldViewPr snapToGrid="0" snapToObjects="1">
      <p:cViewPr varScale="1">
        <p:scale>
          <a:sx n="119" d="100"/>
          <a:sy n="119" d="100"/>
        </p:scale>
        <p:origin x="126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6923" y="1234440"/>
            <a:ext cx="10332720" cy="1828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ar-SA" sz="2700" b="1" dirty="0">
                <a:latin typeface="Arial"/>
              </a:rPr>
              <a:t>الدور الوسيط للتحول الرقمي في العلاقة بين</a:t>
            </a:r>
            <a:r>
              <a:rPr dirty="0"/>
              <a:t/>
            </a:r>
            <a:br>
              <a:rPr dirty="0"/>
            </a:br>
            <a:r>
              <a:rPr lang="ar-SA" sz="2700" b="1" dirty="0">
                <a:latin typeface="Arial"/>
              </a:rPr>
              <a:t>تطبيق معايير إدارة الجودة الشاملة ومستوى رضا الطالب عن الخدمات الرقمية الجامعية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28800" y="3429000"/>
            <a:ext cx="8503920" cy="41549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ar-SA" sz="2100" b="1" dirty="0">
                <a:latin typeface="Arial"/>
              </a:rPr>
              <a:t>دراسة </a:t>
            </a:r>
            <a:r>
              <a:rPr lang="ar-SA" sz="2100" b="1" dirty="0" smtClean="0">
                <a:latin typeface="Arial"/>
              </a:rPr>
              <a:t>تطبيقية</a:t>
            </a:r>
            <a:endParaRPr lang="ar-SA" sz="2100" b="1" dirty="0">
              <a:latin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28800" y="4069080"/>
            <a:ext cx="850392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ar-SA" sz="1800" b="0">
                <a:latin typeface="Arial"/>
              </a:rPr>
              <a:t>إسم الطالبة: سمية علي حسن محمد نور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0" y="4617720"/>
            <a:ext cx="850392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ar-SA" sz="1800" b="0">
                <a:latin typeface="Arial"/>
              </a:rPr>
              <a:t>إسم المساق: مقدمة في طرق البحث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0" y="5166360"/>
            <a:ext cx="850392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ar-SA" sz="1800" b="0" dirty="0">
                <a:latin typeface="Arial"/>
              </a:rPr>
              <a:t>تاريخ التقديم: 2/8/2026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8826" y="320040"/>
            <a:ext cx="10972800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ar-SA" sz="2400" b="1" dirty="0">
                <a:latin typeface="Arial"/>
              </a:rPr>
              <a:t>المقدمة والإطار النظري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909326"/>
            <a:ext cx="10789920" cy="214366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0" dirty="0">
                <a:latin typeface="Arial"/>
              </a:rPr>
              <a:t>• </a:t>
            </a:r>
            <a:r>
              <a:rPr lang="ar-SA" sz="1600" b="0" dirty="0" smtClean="0">
                <a:latin typeface="Arial"/>
              </a:rPr>
              <a:t> يشهد </a:t>
            </a:r>
            <a:r>
              <a:rPr lang="ar-SA" sz="1600" b="0" dirty="0">
                <a:latin typeface="Arial"/>
              </a:rPr>
              <a:t>التعليم العالي تحولًا متسارعًا بفعل تطورات تقنيات المعلومات والاتصالات.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0" dirty="0">
                <a:latin typeface="Arial"/>
              </a:rPr>
              <a:t>• </a:t>
            </a:r>
            <a:r>
              <a:rPr lang="ar-SA" sz="1600" b="0" dirty="0" smtClean="0">
                <a:latin typeface="Arial"/>
              </a:rPr>
              <a:t> أصبحت </a:t>
            </a:r>
            <a:r>
              <a:rPr lang="ar-SA" sz="1600" b="0" dirty="0">
                <a:latin typeface="Arial"/>
              </a:rPr>
              <a:t>جودة الخدمات الجامعية مرتبطة بقدرة الجامعة على توظيف التحول الرقمي وتحسين تجربة الطالب.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0" dirty="0">
                <a:latin typeface="Arial"/>
              </a:rPr>
              <a:t>• </a:t>
            </a:r>
            <a:r>
              <a:rPr lang="ar-SA" sz="1600" b="0" dirty="0" smtClean="0">
                <a:latin typeface="Arial"/>
              </a:rPr>
              <a:t> إدارة </a:t>
            </a:r>
            <a:r>
              <a:rPr lang="ar-SA" sz="1600" b="0" dirty="0">
                <a:latin typeface="Arial"/>
              </a:rPr>
              <a:t>الجودة الشاملة تقوم على التحسين المستمر والتركيز على المستفيد ومشاركة العاملين.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0" dirty="0">
                <a:latin typeface="Arial"/>
              </a:rPr>
              <a:t>• </a:t>
            </a:r>
            <a:r>
              <a:rPr lang="ar-SA" sz="1600" b="0" dirty="0" smtClean="0">
                <a:latin typeface="Arial"/>
              </a:rPr>
              <a:t> أصبحت </a:t>
            </a:r>
            <a:r>
              <a:rPr lang="ar-SA" sz="1600" b="0" dirty="0">
                <a:latin typeface="Arial"/>
              </a:rPr>
              <a:t>الخدمات الإلكترونية وأنظمة إدارة التعلم والبوابات والتطبيقات الرقمية عناصر أساسية في الخدمة الجامعية.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0" dirty="0">
                <a:latin typeface="Arial"/>
              </a:rPr>
              <a:t>• </a:t>
            </a:r>
            <a:r>
              <a:rPr lang="ar-SA" sz="1600" b="0" dirty="0" smtClean="0">
                <a:latin typeface="Arial"/>
              </a:rPr>
              <a:t> يُعد </a:t>
            </a:r>
            <a:r>
              <a:rPr lang="ar-SA" sz="1600" b="0" dirty="0">
                <a:latin typeface="Arial"/>
              </a:rPr>
              <a:t>رضا الطالب مؤشرًا مهمًا لمدى قدرة الجامعة على تلبية توقعات المستفيدين</a:t>
            </a:r>
            <a:r>
              <a:rPr lang="ar-SA" sz="1600" b="0" dirty="0" smtClean="0">
                <a:latin typeface="Arial"/>
              </a:rPr>
              <a:t>.</a:t>
            </a:r>
            <a:endParaRPr lang="en-US" sz="1600" b="0" dirty="0" smtClean="0">
              <a:latin typeface="Arial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449" y="3108932"/>
            <a:ext cx="11059102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310" y="3827892"/>
            <a:ext cx="10815241" cy="17679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46166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ar-SA" sz="2400" b="1" dirty="0">
                <a:latin typeface="Arial"/>
              </a:rPr>
              <a:t>الفجوة البحثية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84003" y="947837"/>
            <a:ext cx="10789920" cy="174817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0" dirty="0">
                <a:latin typeface="Arial"/>
              </a:rPr>
              <a:t>• </a:t>
            </a:r>
            <a:r>
              <a:rPr lang="ar-SA" sz="1600" b="0" dirty="0" smtClean="0">
                <a:latin typeface="Arial"/>
              </a:rPr>
              <a:t> محدودية </a:t>
            </a:r>
            <a:r>
              <a:rPr lang="ar-SA" sz="1600" b="0" dirty="0">
                <a:latin typeface="Arial"/>
              </a:rPr>
              <a:t>الدراسات التي اختبرت التحول الرقمي بوصفه متغيرًا وسيطًا.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0" dirty="0">
                <a:latin typeface="Arial"/>
              </a:rPr>
              <a:t>• </a:t>
            </a:r>
            <a:r>
              <a:rPr lang="ar-SA" sz="1600" b="0" dirty="0" smtClean="0">
                <a:latin typeface="Arial"/>
              </a:rPr>
              <a:t> الحاجة </a:t>
            </a:r>
            <a:r>
              <a:rPr lang="ar-SA" sz="1600" b="0" dirty="0">
                <a:latin typeface="Arial"/>
              </a:rPr>
              <a:t>إلى تفسير العلاقة بين تطبيق معايير إدارة الجودة الشاملة ورضا الطالب.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0" dirty="0">
                <a:latin typeface="Arial"/>
              </a:rPr>
              <a:t>• </a:t>
            </a:r>
            <a:r>
              <a:rPr lang="ar-SA" sz="1600" b="0" dirty="0" smtClean="0">
                <a:latin typeface="Arial"/>
              </a:rPr>
              <a:t> تزداد </a:t>
            </a:r>
            <a:r>
              <a:rPr lang="ar-SA" sz="1600" b="0" dirty="0">
                <a:latin typeface="Arial"/>
              </a:rPr>
              <a:t>أهمية هذه الفجوة في سياق الخدمات الرقمية الجامعية والبيئة العربية.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0" dirty="0">
                <a:latin typeface="Arial"/>
              </a:rPr>
              <a:t>• </a:t>
            </a:r>
            <a:r>
              <a:rPr lang="ar-SA" sz="1600" b="0" dirty="0" smtClean="0">
                <a:latin typeface="Arial"/>
              </a:rPr>
              <a:t> تقترح </a:t>
            </a:r>
            <a:r>
              <a:rPr lang="ar-SA" sz="1600" b="0" dirty="0">
                <a:latin typeface="Arial"/>
              </a:rPr>
              <a:t>الدراسة نموذجًا تفسيريًا متكاملًا يربط الجودة والتحول الرقمي ورضا الطالب.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380593" y="3131108"/>
            <a:ext cx="13933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ar-SA" sz="2400" b="1" dirty="0">
                <a:solidFill>
                  <a:prstClr val="black"/>
                </a:solidFill>
                <a:latin typeface="Arial"/>
              </a:rPr>
              <a:t>أسئلة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3050275" y="3780724"/>
            <a:ext cx="8723648" cy="2164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10000"/>
              </a:lnSpc>
              <a:spcAft>
                <a:spcPts val="1400"/>
              </a:spcAft>
            </a:pPr>
            <a:r>
              <a:rPr lang="ar-SA" sz="1600" dirty="0">
                <a:solidFill>
                  <a:prstClr val="black"/>
                </a:solidFill>
                <a:latin typeface="Arial"/>
              </a:rPr>
              <a:t>•  </a:t>
            </a:r>
            <a:r>
              <a:rPr lang="ar-SA" sz="1600" dirty="0" smtClean="0">
                <a:solidFill>
                  <a:prstClr val="black"/>
                </a:solidFill>
                <a:latin typeface="Arial"/>
              </a:rPr>
              <a:t> </a:t>
            </a:r>
            <a:r>
              <a:rPr lang="ar-SA" sz="1600" b="1" dirty="0" smtClean="0">
                <a:solidFill>
                  <a:prstClr val="black"/>
                </a:solidFill>
                <a:latin typeface="Arial"/>
              </a:rPr>
              <a:t>السؤال </a:t>
            </a:r>
            <a:r>
              <a:rPr lang="ar-SA" sz="1600" b="1" dirty="0">
                <a:solidFill>
                  <a:prstClr val="black"/>
                </a:solidFill>
                <a:latin typeface="Arial"/>
              </a:rPr>
              <a:t>الرئيس </a:t>
            </a:r>
            <a:r>
              <a:rPr lang="ar-SA" sz="1600" dirty="0">
                <a:solidFill>
                  <a:prstClr val="black"/>
                </a:solidFill>
                <a:latin typeface="Arial"/>
              </a:rPr>
              <a:t>: ما الدور الوسيط الذي يؤديه التحول الرقمي في العلاقة بين </a:t>
            </a:r>
            <a:r>
              <a:rPr lang="ar-SA" sz="1600" dirty="0" smtClean="0">
                <a:solidFill>
                  <a:prstClr val="black"/>
                </a:solidFill>
                <a:latin typeface="Arial"/>
              </a:rPr>
              <a:t>تطبيق معايير </a:t>
            </a:r>
            <a:r>
              <a:rPr lang="ar-SA" sz="1600" dirty="0">
                <a:solidFill>
                  <a:prstClr val="black"/>
                </a:solidFill>
                <a:latin typeface="Arial"/>
              </a:rPr>
              <a:t>إدارة الجودة الشاملة ورضا </a:t>
            </a:r>
            <a:r>
              <a:rPr lang="ar-SA" sz="1600" dirty="0" smtClean="0">
                <a:solidFill>
                  <a:prstClr val="black"/>
                </a:solidFill>
                <a:latin typeface="Arial"/>
              </a:rPr>
              <a:t>الطالب ؟</a:t>
            </a:r>
            <a:endParaRPr lang="ar-SA" sz="1600" dirty="0">
              <a:solidFill>
                <a:prstClr val="black"/>
              </a:solidFill>
              <a:latin typeface="Arial"/>
            </a:endParaRPr>
          </a:p>
          <a:p>
            <a:pPr lvl="0" algn="r">
              <a:lnSpc>
                <a:spcPct val="110000"/>
              </a:lnSpc>
              <a:spcAft>
                <a:spcPts val="1400"/>
              </a:spcAft>
            </a:pPr>
            <a:r>
              <a:rPr lang="ar-SA" sz="1600" dirty="0">
                <a:solidFill>
                  <a:prstClr val="black"/>
                </a:solidFill>
                <a:latin typeface="Arial"/>
              </a:rPr>
              <a:t>•  </a:t>
            </a:r>
            <a:r>
              <a:rPr lang="ar-SA" sz="1600" dirty="0" smtClean="0">
                <a:solidFill>
                  <a:prstClr val="black"/>
                </a:solidFill>
                <a:latin typeface="Arial"/>
              </a:rPr>
              <a:t> ما </a:t>
            </a:r>
            <a:r>
              <a:rPr lang="ar-SA" sz="1600" dirty="0">
                <a:solidFill>
                  <a:prstClr val="black"/>
                </a:solidFill>
                <a:latin typeface="Arial"/>
              </a:rPr>
              <a:t>أثر تطبيق معايير إدارة الجودة الشاملة في مستوى التحول الرقمي للخدمات الجامعية؟</a:t>
            </a:r>
          </a:p>
          <a:p>
            <a:pPr lvl="0" algn="r">
              <a:lnSpc>
                <a:spcPct val="110000"/>
              </a:lnSpc>
              <a:spcAft>
                <a:spcPts val="1400"/>
              </a:spcAft>
            </a:pPr>
            <a:r>
              <a:rPr lang="ar-SA" sz="1600" dirty="0">
                <a:solidFill>
                  <a:prstClr val="black"/>
                </a:solidFill>
                <a:latin typeface="Arial"/>
              </a:rPr>
              <a:t>•  </a:t>
            </a:r>
            <a:r>
              <a:rPr lang="ar-SA" sz="1600" dirty="0" smtClean="0">
                <a:solidFill>
                  <a:prstClr val="black"/>
                </a:solidFill>
                <a:latin typeface="Arial"/>
              </a:rPr>
              <a:t> ما </a:t>
            </a:r>
            <a:r>
              <a:rPr lang="ar-SA" sz="1600" dirty="0">
                <a:solidFill>
                  <a:prstClr val="black"/>
                </a:solidFill>
                <a:latin typeface="Arial"/>
              </a:rPr>
              <a:t>أثر التحول الرقمي في مستوى رضا الطالب عن الخدمات الرقمية الجامعية؟</a:t>
            </a:r>
          </a:p>
          <a:p>
            <a:pPr lvl="0" algn="r">
              <a:lnSpc>
                <a:spcPct val="110000"/>
              </a:lnSpc>
              <a:spcAft>
                <a:spcPts val="1400"/>
              </a:spcAft>
            </a:pPr>
            <a:r>
              <a:rPr lang="ar-SA" sz="1600" dirty="0">
                <a:solidFill>
                  <a:prstClr val="black"/>
                </a:solidFill>
                <a:latin typeface="Arial"/>
              </a:rPr>
              <a:t>•  </a:t>
            </a:r>
            <a:r>
              <a:rPr lang="ar-SA" sz="1600" dirty="0" smtClean="0">
                <a:solidFill>
                  <a:prstClr val="black"/>
                </a:solidFill>
                <a:latin typeface="Arial"/>
              </a:rPr>
              <a:t> ما </a:t>
            </a:r>
            <a:r>
              <a:rPr lang="ar-SA" sz="1600" dirty="0">
                <a:solidFill>
                  <a:prstClr val="black"/>
                </a:solidFill>
                <a:latin typeface="Arial"/>
              </a:rPr>
              <a:t>أثر تطبيق معايير إدارة الجودة الشاملة في مستوى رضا الطالب؟</a:t>
            </a:r>
          </a:p>
          <a:p>
            <a:pPr lvl="0" algn="r">
              <a:lnSpc>
                <a:spcPct val="110000"/>
              </a:lnSpc>
              <a:spcAft>
                <a:spcPts val="1400"/>
              </a:spcAft>
            </a:pPr>
            <a:r>
              <a:rPr lang="ar-SA" sz="1600" dirty="0">
                <a:solidFill>
                  <a:prstClr val="black"/>
                </a:solidFill>
                <a:latin typeface="Arial"/>
              </a:rPr>
              <a:t>•  </a:t>
            </a:r>
            <a:r>
              <a:rPr lang="ar-SA" sz="1600" dirty="0" smtClean="0">
                <a:solidFill>
                  <a:prstClr val="black"/>
                </a:solidFill>
                <a:latin typeface="Arial"/>
              </a:rPr>
              <a:t> هل </a:t>
            </a:r>
            <a:r>
              <a:rPr lang="ar-SA" sz="1600" dirty="0">
                <a:solidFill>
                  <a:prstClr val="black"/>
                </a:solidFill>
                <a:latin typeface="Arial"/>
              </a:rPr>
              <a:t>يتوسط التحول الرقمي العلاقة بين الجودة الشاملة ورضا الطالب؟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ar-SA" sz="2800" b="1">
                <a:latin typeface="Arial"/>
              </a:rPr>
              <a:t>أهداف البحث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15301" y="941173"/>
            <a:ext cx="6960358" cy="236782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1" dirty="0">
                <a:latin typeface="Arial"/>
              </a:rPr>
              <a:t>•</a:t>
            </a:r>
            <a:r>
              <a:rPr lang="ar-SA" sz="1600" b="1" dirty="0">
                <a:latin typeface="Arial"/>
              </a:rPr>
              <a:t> </a:t>
            </a:r>
            <a:r>
              <a:rPr lang="ar-SA" sz="1600" b="1" dirty="0" smtClean="0">
                <a:latin typeface="Arial"/>
              </a:rPr>
              <a:t> تحليل </a:t>
            </a:r>
            <a:r>
              <a:rPr lang="ar-SA" sz="1600" b="1" dirty="0">
                <a:latin typeface="Arial"/>
              </a:rPr>
              <a:t>الدور الوسيط للتحول الرقمي في العلاقة بين الجودة الشاملة ورضا الطالب.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1" dirty="0">
                <a:latin typeface="Arial"/>
              </a:rPr>
              <a:t>• </a:t>
            </a:r>
            <a:r>
              <a:rPr lang="ar-SA" sz="1600" b="1" dirty="0" smtClean="0">
                <a:latin typeface="Arial"/>
              </a:rPr>
              <a:t> قياس </a:t>
            </a:r>
            <a:r>
              <a:rPr lang="ar-SA" sz="1600" b="1" dirty="0">
                <a:latin typeface="Arial"/>
              </a:rPr>
              <a:t>مستوى تطبيق معايير إدارة الجودة الشاملة في جامعة ميد أوشن.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1" dirty="0">
                <a:latin typeface="Arial"/>
              </a:rPr>
              <a:t>• </a:t>
            </a:r>
            <a:r>
              <a:rPr lang="ar-SA" sz="1600" b="1" dirty="0" smtClean="0">
                <a:latin typeface="Arial"/>
              </a:rPr>
              <a:t> قياس </a:t>
            </a:r>
            <a:r>
              <a:rPr lang="ar-SA" sz="1600" b="1" dirty="0">
                <a:latin typeface="Arial"/>
              </a:rPr>
              <a:t>مستوى التحول الرقمي في الخدمات الجامعية ومستوى رضا الطلاب عنها.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1" dirty="0">
                <a:latin typeface="Arial"/>
              </a:rPr>
              <a:t>• </a:t>
            </a:r>
            <a:r>
              <a:rPr lang="ar-SA" sz="1600" b="1" dirty="0" smtClean="0">
                <a:latin typeface="Arial"/>
              </a:rPr>
              <a:t> اختبار </a:t>
            </a:r>
            <a:r>
              <a:rPr lang="ar-SA" sz="1600" b="1" dirty="0">
                <a:latin typeface="Arial"/>
              </a:rPr>
              <a:t>أثر إدارة الجودة الشاملة في التحول الرقمي وأثر التحول الرقمي في رضا الطالب.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600" b="1" dirty="0">
                <a:latin typeface="Arial"/>
              </a:rPr>
              <a:t>• </a:t>
            </a:r>
            <a:r>
              <a:rPr lang="ar-SA" sz="1600" b="1" dirty="0" smtClean="0">
                <a:latin typeface="Arial"/>
              </a:rPr>
              <a:t> تحليل </a:t>
            </a:r>
            <a:r>
              <a:rPr lang="ar-SA" sz="1600" b="1" dirty="0">
                <a:latin typeface="Arial"/>
              </a:rPr>
              <a:t>الدور الوسيط للتحول الرقمي بين الجودة الشاملة ورضا الطالب</a:t>
            </a:r>
            <a:r>
              <a:rPr lang="ar-SA" sz="2400" b="1" dirty="0">
                <a:latin typeface="Arial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5445021" y="3468469"/>
            <a:ext cx="60600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400" b="1" dirty="0">
                <a:latin typeface="Arial"/>
              </a:rPr>
              <a:t>فرضيات البحث</a:t>
            </a:r>
          </a:p>
        </p:txBody>
      </p:sp>
      <p:sp>
        <p:nvSpPr>
          <p:cNvPr id="6" name="Rectangle 5"/>
          <p:cNvSpPr/>
          <p:nvPr/>
        </p:nvSpPr>
        <p:spPr>
          <a:xfrm>
            <a:off x="3048000" y="4094755"/>
            <a:ext cx="8736842" cy="1849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0000"/>
              </a:lnSpc>
              <a:spcAft>
                <a:spcPts val="1400"/>
              </a:spcAft>
            </a:pPr>
            <a:r>
              <a:rPr lang="ar-SA" dirty="0">
                <a:latin typeface="Arial"/>
              </a:rPr>
              <a:t>• H</a:t>
            </a:r>
            <a:r>
              <a:rPr lang="en-US" dirty="0">
                <a:latin typeface="Arial"/>
              </a:rPr>
              <a:t>1</a:t>
            </a:r>
            <a:r>
              <a:rPr lang="ar-SA" dirty="0">
                <a:latin typeface="Arial"/>
              </a:rPr>
              <a:t>: يوجد أثر إيجابي ذو دلالة إحصائية لتطبيق معايير إدارة الجودة الشاملة في مستوى التحول الرقمي.</a:t>
            </a:r>
          </a:p>
          <a:p>
            <a:pPr algn="r" rtl="1">
              <a:lnSpc>
                <a:spcPct val="110000"/>
              </a:lnSpc>
              <a:spcAft>
                <a:spcPts val="1400"/>
              </a:spcAft>
            </a:pPr>
            <a:r>
              <a:rPr lang="ar-SA" dirty="0">
                <a:latin typeface="Arial"/>
              </a:rPr>
              <a:t>• H</a:t>
            </a:r>
            <a:r>
              <a:rPr lang="en-US" dirty="0">
                <a:latin typeface="Arial"/>
              </a:rPr>
              <a:t>2</a:t>
            </a:r>
            <a:r>
              <a:rPr lang="ar-SA" dirty="0">
                <a:latin typeface="Arial"/>
              </a:rPr>
              <a:t>: يوجد أثر إيجابي ذو دلالة إحصائية للتحول الرقمي في مستوى رضا الطالب.</a:t>
            </a:r>
          </a:p>
          <a:p>
            <a:pPr algn="r" rtl="1">
              <a:lnSpc>
                <a:spcPct val="110000"/>
              </a:lnSpc>
              <a:spcAft>
                <a:spcPts val="1400"/>
              </a:spcAft>
            </a:pPr>
            <a:r>
              <a:rPr lang="ar-SA" dirty="0">
                <a:latin typeface="Arial"/>
              </a:rPr>
              <a:t>• H</a:t>
            </a:r>
            <a:r>
              <a:rPr lang="en-US" dirty="0">
                <a:latin typeface="Arial"/>
              </a:rPr>
              <a:t>3</a:t>
            </a:r>
            <a:r>
              <a:rPr lang="ar-SA" dirty="0">
                <a:latin typeface="Arial"/>
              </a:rPr>
              <a:t>: يوجد أثر إيجابي ذو دلالة إحصائية لتطبيق معايير إدارة الجودة الشاملة في مستوى رضا الطالب.</a:t>
            </a:r>
          </a:p>
          <a:p>
            <a:pPr algn="r" rtl="1">
              <a:lnSpc>
                <a:spcPct val="110000"/>
              </a:lnSpc>
              <a:spcAft>
                <a:spcPts val="1400"/>
              </a:spcAft>
            </a:pPr>
            <a:r>
              <a:rPr lang="ar-SA" dirty="0">
                <a:latin typeface="Arial"/>
              </a:rPr>
              <a:t>• H</a:t>
            </a:r>
            <a:r>
              <a:rPr lang="en-US" dirty="0">
                <a:latin typeface="Arial"/>
              </a:rPr>
              <a:t>4</a:t>
            </a:r>
            <a:r>
              <a:rPr lang="ar-SA" dirty="0">
                <a:latin typeface="Arial"/>
              </a:rPr>
              <a:t>: يتوسط التحول الرقمي العلاقة بين تطبيق معايير إدارة الجودة الشاملة ومستوى رضا الطالب.</a:t>
            </a:r>
            <a:endParaRPr lang="ar-S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ar-SA" sz="2800" b="1">
                <a:latin typeface="Arial"/>
              </a:rPr>
              <a:t>أهمية البحث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99898" y="1005840"/>
            <a:ext cx="9255912" cy="198515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0" dirty="0">
                <a:latin typeface="Arial"/>
              </a:rPr>
              <a:t>• </a:t>
            </a:r>
            <a:r>
              <a:rPr lang="ar-SA" sz="2000" b="0" dirty="0" smtClean="0">
                <a:latin typeface="Arial"/>
              </a:rPr>
              <a:t> نظرية</a:t>
            </a:r>
            <a:r>
              <a:rPr lang="ar-SA" sz="2000" b="0" dirty="0">
                <a:latin typeface="Arial"/>
              </a:rPr>
              <a:t>: دمج إدارة الجودة الشاملة والتحول الرقمي ورضا الطالب في نموذج تفسيري واحد.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0" dirty="0">
                <a:latin typeface="Arial"/>
              </a:rPr>
              <a:t>• </a:t>
            </a:r>
            <a:r>
              <a:rPr lang="ar-SA" sz="2000" b="0" dirty="0" smtClean="0">
                <a:latin typeface="Arial"/>
              </a:rPr>
              <a:t> عملية</a:t>
            </a:r>
            <a:r>
              <a:rPr lang="ar-SA" sz="2000" b="0" dirty="0">
                <a:latin typeface="Arial"/>
              </a:rPr>
              <a:t>: مساعدة القيادات الجامعية على دمج الجودة والتحول الرقمي وتحسين الخدمات الرقمية.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0" dirty="0">
                <a:latin typeface="Arial"/>
              </a:rPr>
              <a:t>• </a:t>
            </a:r>
            <a:r>
              <a:rPr lang="ar-SA" sz="2000" b="0" dirty="0" smtClean="0">
                <a:latin typeface="Arial"/>
              </a:rPr>
              <a:t> علمية</a:t>
            </a:r>
            <a:r>
              <a:rPr lang="ar-SA" sz="2000" b="0" dirty="0">
                <a:latin typeface="Arial"/>
              </a:rPr>
              <a:t>: سد فجوة بحثية باختبار نموذج يفسر العلاقة بين المتغيرات في التعليم العالي.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0" dirty="0">
                <a:latin typeface="Arial"/>
              </a:rPr>
              <a:t>• </a:t>
            </a:r>
            <a:r>
              <a:rPr lang="ar-SA" sz="2000" b="0" dirty="0" smtClean="0">
                <a:latin typeface="Arial"/>
              </a:rPr>
              <a:t> تطبيقية</a:t>
            </a:r>
            <a:r>
              <a:rPr lang="ar-SA" sz="2000" b="0" dirty="0">
                <a:latin typeface="Arial"/>
              </a:rPr>
              <a:t>: دعم تطوير خدمات رقمية أكثر كفاءة واستجابة لاحتياجات الطلاب.</a:t>
            </a:r>
          </a:p>
        </p:txBody>
      </p:sp>
      <p:sp>
        <p:nvSpPr>
          <p:cNvPr id="4" name="Rectangle 3"/>
          <p:cNvSpPr/>
          <p:nvPr/>
        </p:nvSpPr>
        <p:spPr>
          <a:xfrm>
            <a:off x="8034368" y="3719062"/>
            <a:ext cx="38214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400" b="1" dirty="0">
                <a:latin typeface="Arial"/>
              </a:rPr>
              <a:t>مراجعة الأدبيات: إدارة </a:t>
            </a:r>
            <a:r>
              <a:rPr lang="ar-SA" sz="2400" b="1" dirty="0" smtClean="0">
                <a:latin typeface="Arial"/>
              </a:rPr>
              <a:t>الجودة</a:t>
            </a:r>
          </a:p>
        </p:txBody>
      </p:sp>
      <p:sp>
        <p:nvSpPr>
          <p:cNvPr id="5" name="Rectangle 4"/>
          <p:cNvSpPr/>
          <p:nvPr/>
        </p:nvSpPr>
        <p:spPr>
          <a:xfrm>
            <a:off x="758483" y="4426308"/>
            <a:ext cx="11320203" cy="1365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dirty="0" smtClean="0">
                <a:latin typeface="Arial"/>
              </a:rPr>
              <a:t> (2023)                                                   </a:t>
            </a:r>
            <a:r>
              <a:rPr lang="ar-SA" dirty="0">
                <a:latin typeface="Arial"/>
              </a:rPr>
              <a:t>Al-Otaibi &amp; </a:t>
            </a:r>
            <a:r>
              <a:rPr lang="ar-SA" dirty="0" smtClean="0">
                <a:latin typeface="Arial"/>
              </a:rPr>
              <a:t>Albaroudi •   ارتباط </a:t>
            </a:r>
            <a:r>
              <a:rPr lang="ar-SA" dirty="0">
                <a:latin typeface="Arial"/>
              </a:rPr>
              <a:t>إدارة الجودة </a:t>
            </a:r>
            <a:r>
              <a:rPr lang="ar-SA" dirty="0" smtClean="0">
                <a:latin typeface="Arial"/>
              </a:rPr>
              <a:t>في الجامعات </a:t>
            </a:r>
            <a:r>
              <a:rPr lang="ar-SA" dirty="0">
                <a:latin typeface="Arial"/>
              </a:rPr>
              <a:t>بالتحول الرقمي</a:t>
            </a:r>
            <a:r>
              <a:rPr lang="ar-SA" dirty="0" smtClean="0">
                <a:latin typeface="Arial"/>
              </a:rPr>
              <a:t>: </a:t>
            </a:r>
          </a:p>
          <a:p>
            <a:pPr algn="r" rtl="1">
              <a:lnSpc>
                <a:spcPct val="110000"/>
              </a:lnSpc>
              <a:spcAft>
                <a:spcPts val="1400"/>
              </a:spcAft>
            </a:pPr>
            <a:r>
              <a:rPr lang="ar-SA" dirty="0" smtClean="0">
                <a:latin typeface="Arial"/>
              </a:rPr>
              <a:t>    • توظيف التقنيات الرقمية في أنظمة إدارة الجودة يمكن أن يدعم الأداء المؤسسي وجودة العملية التعليمية.</a:t>
            </a:r>
          </a:p>
          <a:p>
            <a:pPr algn="r" rtl="1">
              <a:lnSpc>
                <a:spcPct val="110000"/>
              </a:lnSpc>
              <a:spcAft>
                <a:spcPts val="1400"/>
              </a:spcAft>
            </a:pPr>
            <a:r>
              <a:rPr lang="ar-SA" dirty="0" smtClean="0">
                <a:latin typeface="Arial"/>
              </a:rPr>
              <a:t>    • </a:t>
            </a:r>
            <a:r>
              <a:rPr lang="ar-SA" dirty="0">
                <a:latin typeface="Arial"/>
              </a:rPr>
              <a:t>تشير النتائج إلى أهمية دمج ممارسات الجودة مع التطوير الرقمي بدل التعامل معهما كمسارين منفصلين.</a:t>
            </a:r>
            <a:endParaRPr lang="ar-S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ar-SA" sz="2800" b="1" dirty="0">
                <a:latin typeface="Arial"/>
              </a:rPr>
              <a:t>مراجعة الأدبيات: التحول الرقمي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50134" y="934189"/>
            <a:ext cx="10789920" cy="141628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900" dirty="0">
                <a:latin typeface="Arial"/>
              </a:rPr>
              <a:t> </a:t>
            </a:r>
            <a:r>
              <a:rPr lang="ar-SA" sz="1900" b="0" dirty="0" smtClean="0">
                <a:latin typeface="Arial"/>
              </a:rPr>
              <a:t>( </a:t>
            </a:r>
            <a:r>
              <a:rPr lang="ar-SA" sz="1900" dirty="0" smtClean="0">
                <a:latin typeface="Arial"/>
              </a:rPr>
              <a:t>2022) </a:t>
            </a:r>
            <a:r>
              <a:rPr lang="ar-SA" sz="1900" dirty="0">
                <a:latin typeface="Arial"/>
              </a:rPr>
              <a:t>Hashim</a:t>
            </a:r>
            <a:r>
              <a:rPr lang="ar-SA" sz="1900" b="0" dirty="0">
                <a:latin typeface="Arial"/>
              </a:rPr>
              <a:t>, Tlemsani, &amp; Matthews </a:t>
            </a:r>
            <a:r>
              <a:rPr lang="ar-SA" sz="1900" b="0" dirty="0" smtClean="0">
                <a:latin typeface="Arial"/>
              </a:rPr>
              <a:t>      التحول </a:t>
            </a:r>
            <a:r>
              <a:rPr lang="ar-SA" sz="1900" b="0" dirty="0">
                <a:latin typeface="Arial"/>
              </a:rPr>
              <a:t>الرقمي عنصر استراتيجي لتطوير مؤسسات التعليم العالي.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900" b="0" dirty="0" smtClean="0">
                <a:latin typeface="Arial"/>
              </a:rPr>
              <a:t>       يسهم </a:t>
            </a:r>
            <a:r>
              <a:rPr lang="ar-SA" sz="1900" b="0" dirty="0">
                <a:latin typeface="Arial"/>
              </a:rPr>
              <a:t>التحول الرقمي في إعادة تصميم العمليات والخدمات والاستفادة من التقنيات </a:t>
            </a:r>
            <a:r>
              <a:rPr lang="ar-SA" sz="1900" b="0" dirty="0" smtClean="0">
                <a:latin typeface="Arial"/>
              </a:rPr>
              <a:t>الرقمية.</a:t>
            </a:r>
          </a:p>
          <a:p>
            <a:pPr lvl="1" algn="r" rtl="1">
              <a:lnSpc>
                <a:spcPct val="110000"/>
              </a:lnSpc>
              <a:spcAft>
                <a:spcPts val="1400"/>
              </a:spcAft>
            </a:pPr>
            <a:r>
              <a:rPr lang="ar-SA" sz="1900" dirty="0" smtClean="0">
                <a:latin typeface="Arial"/>
              </a:rPr>
              <a:t>يمكن للتحول الرقمي دعم تطوير أنظمة إدارة الجودة وتحسين الممارسات المؤسسية.</a:t>
            </a:r>
            <a:r>
              <a:rPr lang="ar-SA" sz="1900" b="0" dirty="0" smtClean="0">
                <a:latin typeface="Arial"/>
              </a:rPr>
              <a:t> Al-Otaibi &amp; Albaroudi (2023)</a:t>
            </a:r>
            <a:endParaRPr lang="ar-SA" sz="1900" b="0" dirty="0">
              <a:latin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820849" y="2793957"/>
            <a:ext cx="37463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sz="2400" b="1" dirty="0">
                <a:latin typeface="Arial"/>
              </a:rPr>
              <a:t>مراجعة الأدبيات: رضا الطالب</a:t>
            </a:r>
            <a:endParaRPr lang="ar-SA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533" y="3512229"/>
            <a:ext cx="8114479" cy="156680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ar-SA" sz="2800" b="1">
                <a:latin typeface="Arial"/>
              </a:rPr>
              <a:t>الفجوة في الأدبيات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234440"/>
            <a:ext cx="10789920" cy="14670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0" dirty="0">
                <a:latin typeface="Arial"/>
              </a:rPr>
              <a:t>• </a:t>
            </a:r>
            <a:r>
              <a:rPr lang="ar-SA" sz="2000" b="0" dirty="0" smtClean="0">
                <a:latin typeface="Arial"/>
              </a:rPr>
              <a:t> معظم </a:t>
            </a:r>
            <a:r>
              <a:rPr lang="ar-SA" sz="2000" b="0" dirty="0">
                <a:latin typeface="Arial"/>
              </a:rPr>
              <a:t>الدراسات تناولت المتغيرات بصورة منفصلة أو ركزت على العلاقات المباشرة.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0" dirty="0">
                <a:latin typeface="Arial"/>
              </a:rPr>
              <a:t>• </a:t>
            </a:r>
            <a:r>
              <a:rPr lang="ar-SA" sz="2000" b="0" dirty="0" smtClean="0">
                <a:latin typeface="Arial"/>
              </a:rPr>
              <a:t> لا </a:t>
            </a:r>
            <a:r>
              <a:rPr lang="ar-SA" sz="2000" b="0" dirty="0">
                <a:latin typeface="Arial"/>
              </a:rPr>
              <a:t>تزال الحاجة قائمة لاختبار التحول الرقمي كمتغير وسيط.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0" dirty="0">
                <a:latin typeface="Arial"/>
              </a:rPr>
              <a:t>• </a:t>
            </a:r>
            <a:r>
              <a:rPr lang="ar-SA" sz="2000" b="0" dirty="0" smtClean="0">
                <a:latin typeface="Arial"/>
              </a:rPr>
              <a:t> تسعى </a:t>
            </a:r>
            <a:r>
              <a:rPr lang="ar-SA" sz="2000" b="0" dirty="0">
                <a:latin typeface="Arial"/>
              </a:rPr>
              <a:t>الدراسة الحالية إلى سد هذه الفجوة ضمن نموذج يربط إدارة الجودة الشاملة والتحول الرقمي ورضا الطالب.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4908" y="2922327"/>
            <a:ext cx="2542252" cy="7498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0674" y="3598077"/>
            <a:ext cx="6486706" cy="25910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ar-SA" sz="2800" b="1">
                <a:latin typeface="Arial"/>
              </a:rPr>
              <a:t>منهجية البحث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234440"/>
            <a:ext cx="10789920" cy="198515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0" dirty="0">
                <a:latin typeface="Arial"/>
              </a:rPr>
              <a:t>• </a:t>
            </a:r>
            <a:r>
              <a:rPr lang="ar-SA" sz="2000" b="0" dirty="0" smtClean="0">
                <a:latin typeface="Arial"/>
              </a:rPr>
              <a:t> المنهج</a:t>
            </a:r>
            <a:r>
              <a:rPr lang="ar-SA" sz="2000" b="0" dirty="0">
                <a:latin typeface="Arial"/>
              </a:rPr>
              <a:t>: كمي؛ لملاءمته اختبار العلاقات السببية بين المتغيرات.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0" dirty="0" smtClean="0">
                <a:latin typeface="Arial"/>
              </a:rPr>
              <a:t>Research </a:t>
            </a:r>
            <a:r>
              <a:rPr lang="ar-SA" sz="2000" dirty="0" smtClean="0">
                <a:latin typeface="Arial"/>
              </a:rPr>
              <a:t>Survey</a:t>
            </a:r>
            <a:r>
              <a:rPr lang="ar-SA" sz="2000" dirty="0">
                <a:latin typeface="Arial"/>
              </a:rPr>
              <a:t>• </a:t>
            </a:r>
            <a:r>
              <a:rPr lang="ar-SA" sz="2000" dirty="0" smtClean="0">
                <a:latin typeface="Arial"/>
              </a:rPr>
              <a:t> (طريقة </a:t>
            </a:r>
            <a:r>
              <a:rPr lang="ar-SA" sz="2000" dirty="0">
                <a:latin typeface="Arial"/>
              </a:rPr>
              <a:t>البحث: المسح الميداني ).</a:t>
            </a:r>
            <a:endParaRPr lang="ar-SA" sz="2000" b="0" dirty="0">
              <a:latin typeface="Arial"/>
            </a:endParaRP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0" dirty="0">
                <a:latin typeface="Arial"/>
              </a:rPr>
              <a:t>• </a:t>
            </a:r>
            <a:r>
              <a:rPr lang="ar-SA" sz="2000" b="0" dirty="0" smtClean="0">
                <a:latin typeface="Arial"/>
              </a:rPr>
              <a:t> أداة </a:t>
            </a:r>
            <a:r>
              <a:rPr lang="ar-SA" sz="2000" b="0" dirty="0">
                <a:latin typeface="Arial"/>
              </a:rPr>
              <a:t>جمع البيانات: استبانة إلكترونية موجهة للطلاب.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2000" b="0" dirty="0">
                <a:latin typeface="Arial"/>
              </a:rPr>
              <a:t>• </a:t>
            </a:r>
            <a:r>
              <a:rPr lang="ar-SA" sz="2000" b="0" dirty="0" smtClean="0">
                <a:latin typeface="Arial"/>
              </a:rPr>
              <a:t> مصدر </a:t>
            </a:r>
            <a:r>
              <a:rPr lang="ar-SA" sz="2000" b="0" dirty="0">
                <a:latin typeface="Arial"/>
              </a:rPr>
              <a:t>مساند: مراجعة الوثائق والتقارير ذات الصلة بالتحول الرقمي والجودة.</a:t>
            </a:r>
          </a:p>
        </p:txBody>
      </p:sp>
      <p:sp>
        <p:nvSpPr>
          <p:cNvPr id="4" name="Rectangle 3"/>
          <p:cNvSpPr/>
          <p:nvPr/>
        </p:nvSpPr>
        <p:spPr>
          <a:xfrm>
            <a:off x="8095502" y="3345438"/>
            <a:ext cx="3425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ar-SA" sz="2800" b="1" dirty="0">
                <a:solidFill>
                  <a:prstClr val="black"/>
                </a:solidFill>
                <a:latin typeface="Arial"/>
              </a:rPr>
              <a:t>أداة الدراسة وتحليل البيانات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7307" y="3994498"/>
            <a:ext cx="7821846" cy="199966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ar-SA" sz="2800" b="1">
                <a:latin typeface="Arial"/>
              </a:rPr>
              <a:t>العينة وحدود البحث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7240" y="877979"/>
            <a:ext cx="10789920" cy="5257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900" b="0">
                <a:latin typeface="Arial"/>
              </a:rPr>
              <a:t>• مجتمع الدراسة: جميع طلاب جامعة ميد أوشن.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900" b="0">
                <a:latin typeface="Arial"/>
              </a:rPr>
              <a:t>• العينة: عشوائية طبقية، بحجم مستهدف من 300 إلى 400 طالب.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900" b="0">
                <a:latin typeface="Arial"/>
              </a:rPr>
              <a:t>• الحدود المكانية: جامعة ميد أوشن.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900" b="0">
                <a:latin typeface="Arial"/>
              </a:rPr>
              <a:t>• الحدود الزمنية: العام الأكاديمي 2026/2027.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900" b="0">
                <a:latin typeface="Arial"/>
              </a:rPr>
              <a:t>• الحدود الموضوعية: الجودة الشاملة والتحول الرقمي ورضا الطالب عن الخدمات الرقمية.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4688" y="3304722"/>
            <a:ext cx="2682472" cy="7498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9141" y="3958628"/>
            <a:ext cx="5938019" cy="216426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85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ar-SA" sz="2800" b="1">
                <a:latin typeface="Arial"/>
              </a:rPr>
              <a:t>الجدول الزمني: 6 أشهر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87098" y="924474"/>
            <a:ext cx="10281576" cy="318394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700" b="0" dirty="0">
                <a:latin typeface="Arial"/>
              </a:rPr>
              <a:t>• الشهر الأول: مراجعة الأدبيات وتطوير الإطار النظري والنموذج المفاهيمي.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700" b="0" dirty="0">
                <a:latin typeface="Arial"/>
              </a:rPr>
              <a:t>• الشهر الثاني: إعداد أداة الدراسة وتحكيمها واختبار صدقها وثباتها.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700" b="0" dirty="0">
                <a:latin typeface="Arial"/>
              </a:rPr>
              <a:t>• الشهر الثالث: توزيع الاستبانة وجمع البيانات.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700" b="0" dirty="0">
                <a:latin typeface="Arial"/>
              </a:rPr>
              <a:t>• الشهر الرابع: استكمال جمع البيانات وتنظيمها وتجهيزها للتحليل.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700" b="0" dirty="0" smtClean="0">
                <a:latin typeface="Arial"/>
              </a:rPr>
              <a:t>•  </a:t>
            </a:r>
            <a:r>
              <a:rPr lang="ar-SA" sz="1700" b="0" dirty="0">
                <a:latin typeface="Arial"/>
              </a:rPr>
              <a:t>الشهر الخامس: تحليل البيانات باستخدام </a:t>
            </a:r>
            <a:endParaRPr lang="ar-SA" sz="1700" b="0" dirty="0" smtClean="0">
              <a:latin typeface="Arial"/>
            </a:endParaRP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700" b="0" dirty="0" smtClean="0">
                <a:latin typeface="Arial"/>
              </a:rPr>
              <a:t>SPSS </a:t>
            </a:r>
            <a:r>
              <a:rPr lang="ar-SA" sz="1700" b="0" dirty="0">
                <a:latin typeface="Arial"/>
              </a:rPr>
              <a:t>وSmartPLS واختبار الفرضيات والوساطة.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700" b="0" dirty="0">
                <a:latin typeface="Arial"/>
              </a:rPr>
              <a:t>• الشهر السادس: تفسير النتائج وصياغة التقرير النهائي والمراجعة والتدقيق العلمي.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082459" y="4108423"/>
            <a:ext cx="1484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ar-SA" b="1" dirty="0">
                <a:latin typeface="Arial"/>
              </a:rPr>
              <a:t>المراجع الأساسية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2664" y="4446058"/>
            <a:ext cx="11056491" cy="241194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400" b="0" dirty="0">
                <a:latin typeface="Arial"/>
              </a:rPr>
              <a:t>• Al-Otaibi, S. A., &amp; Albaroudi, H. B. (2023). Cogent Business &amp; Management, 10(3), 2256940.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400" b="0" dirty="0">
                <a:latin typeface="Arial"/>
              </a:rPr>
              <a:t>• Deming, W. E. (1986). Out of the Crisis. MIT Press.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400" b="0" dirty="0">
                <a:latin typeface="Arial"/>
              </a:rPr>
              <a:t>• Hashim, M. A. M., Tlemsani, I., &amp; Matthews, R. (2022). Education and Information Technologies, 27(3), 3171–3195.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400" b="0" dirty="0">
                <a:latin typeface="Arial"/>
              </a:rPr>
              <a:t>• Leonnard. (2021). Journal on Efficiency and Responsibility in Education and Science, 14(3), 154–166.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400" b="0" dirty="0">
                <a:latin typeface="Arial"/>
              </a:rPr>
              <a:t>• Oakland, J. S. (2014). Total Quality Management and Operational Excellence (4th ed.). Routledge.</a:t>
            </a:r>
          </a:p>
          <a:p>
            <a:pPr algn="r">
              <a:lnSpc>
                <a:spcPct val="110000"/>
              </a:lnSpc>
              <a:spcAft>
                <a:spcPts val="1400"/>
              </a:spcAft>
            </a:pPr>
            <a:r>
              <a:rPr lang="ar-SA" sz="1400" b="0" dirty="0">
                <a:latin typeface="Arial"/>
              </a:rPr>
              <a:t>• Schijns, J. M. C. (2021). Tertiary Education and Management, 27(2), 161–185.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929</Words>
  <Application>Microsoft Office PowerPoint</Application>
  <PresentationFormat>Widescreen</PresentationFormat>
  <Paragraphs>78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Laptab Store</dc:creator>
  <cp:keywords/>
  <dc:description>generated using python-pptx</dc:description>
  <cp:lastModifiedBy>Laptab Store</cp:lastModifiedBy>
  <cp:revision>13</cp:revision>
  <dcterms:created xsi:type="dcterms:W3CDTF">2013-01-27T09:14:16Z</dcterms:created>
  <dcterms:modified xsi:type="dcterms:W3CDTF">2026-08-02T16:48:18Z</dcterms:modified>
  <cp:category/>
</cp:coreProperties>
</file>