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9"/>
  </p:notesMasterIdLst>
  <p:sldIdLst>
    <p:sldId id="260" r:id="rId2"/>
    <p:sldId id="282" r:id="rId3"/>
    <p:sldId id="321" r:id="rId4"/>
    <p:sldId id="320" r:id="rId5"/>
    <p:sldId id="323" r:id="rId6"/>
    <p:sldId id="322" r:id="rId7"/>
    <p:sldId id="319" r:id="rId8"/>
    <p:sldId id="318" r:id="rId9"/>
    <p:sldId id="325" r:id="rId10"/>
    <p:sldId id="324" r:id="rId11"/>
    <p:sldId id="326" r:id="rId12"/>
    <p:sldId id="328" r:id="rId13"/>
    <p:sldId id="329" r:id="rId14"/>
    <p:sldId id="333" r:id="rId15"/>
    <p:sldId id="327" r:id="rId16"/>
    <p:sldId id="334" r:id="rId17"/>
    <p:sldId id="335" r:id="rId18"/>
    <p:sldId id="336" r:id="rId19"/>
    <p:sldId id="337" r:id="rId20"/>
    <p:sldId id="330" r:id="rId21"/>
    <p:sldId id="331" r:id="rId22"/>
    <p:sldId id="332" r:id="rId23"/>
    <p:sldId id="339" r:id="rId24"/>
    <p:sldId id="340" r:id="rId25"/>
    <p:sldId id="338" r:id="rId26"/>
    <p:sldId id="346" r:id="rId27"/>
    <p:sldId id="345" r:id="rId28"/>
    <p:sldId id="344" r:id="rId29"/>
    <p:sldId id="343" r:id="rId30"/>
    <p:sldId id="351" r:id="rId31"/>
    <p:sldId id="350" r:id="rId32"/>
    <p:sldId id="349" r:id="rId33"/>
    <p:sldId id="348" r:id="rId34"/>
    <p:sldId id="352" r:id="rId35"/>
    <p:sldId id="354" r:id="rId36"/>
    <p:sldId id="353" r:id="rId37"/>
    <p:sldId id="31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4" d="100"/>
          <a:sy n="64" d="100"/>
        </p:scale>
        <p:origin x="724" y="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1200329"/>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a:t>
            </a:r>
            <a:r>
              <a:rPr lang="en-US" sz="2800" b="1" dirty="0" smtClean="0">
                <a:solidFill>
                  <a:srgbClr val="00B0F0"/>
                </a:solidFill>
                <a:latin typeface="Times New Roman" panose="02020603050405020304" pitchFamily="18" charset="0"/>
                <a:cs typeface="Times New Roman" panose="02020603050405020304" pitchFamily="18" charset="0"/>
              </a:rPr>
              <a:t>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6</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Topics to Cover in Week </a:t>
            </a:r>
            <a:r>
              <a:rPr lang="en-US" dirty="0" smtClean="0"/>
              <a:t>6</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
        <p:nvSpPr>
          <p:cNvPr id="6" name="TextBox 5">
            <a:extLst>
              <a:ext uri="{FF2B5EF4-FFF2-40B4-BE49-F238E27FC236}">
                <a16:creationId xmlns:a16="http://schemas.microsoft.com/office/drawing/2014/main" id="{3120D5D0-FD2B-4E97-A202-F1B364E3E27A}"/>
              </a:ext>
            </a:extLst>
          </p:cNvPr>
          <p:cNvSpPr txBox="1"/>
          <p:nvPr/>
        </p:nvSpPr>
        <p:spPr>
          <a:xfrm>
            <a:off x="665990" y="1727621"/>
            <a:ext cx="9172575" cy="3416320"/>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Risk management standards</a:t>
            </a:r>
          </a:p>
          <a:p>
            <a:pPr marL="571500" indent="-571500">
              <a:buFont typeface="Wingdings" panose="05000000000000000000" pitchFamily="2" charset="2"/>
              <a:buChar char="§"/>
              <a:defRPr/>
            </a:pPr>
            <a:r>
              <a:rPr lang="en-US" sz="3600" dirty="0">
                <a:solidFill>
                  <a:prstClr val="black"/>
                </a:solidFill>
                <a:latin typeface="Calibri" panose="020F0502020204030204"/>
              </a:rPr>
              <a:t>Scope of risk management standards</a:t>
            </a:r>
          </a:p>
          <a:p>
            <a:pPr marL="571500" indent="-571500">
              <a:buFont typeface="Wingdings" panose="05000000000000000000" pitchFamily="2" charset="2"/>
              <a:buChar char="§"/>
              <a:defRPr/>
            </a:pPr>
            <a:r>
              <a:rPr lang="en-US" sz="3600" dirty="0">
                <a:solidFill>
                  <a:prstClr val="black"/>
                </a:solidFill>
                <a:latin typeface="Calibri" panose="020F0502020204030204"/>
              </a:rPr>
              <a:t>IRM Standard</a:t>
            </a:r>
          </a:p>
          <a:p>
            <a:pPr marL="571500" indent="-571500">
              <a:buFont typeface="Wingdings" panose="05000000000000000000" pitchFamily="2" charset="2"/>
              <a:buChar char="§"/>
              <a:defRPr/>
            </a:pPr>
            <a:r>
              <a:rPr lang="en-US" sz="3600" dirty="0">
                <a:solidFill>
                  <a:prstClr val="black"/>
                </a:solidFill>
                <a:latin typeface="Calibri" panose="020F0502020204030204"/>
              </a:rPr>
              <a:t>COSO ERM Framework</a:t>
            </a:r>
          </a:p>
          <a:p>
            <a:pPr marL="571500" indent="-571500">
              <a:buFont typeface="Wingdings" panose="05000000000000000000" pitchFamily="2" charset="2"/>
              <a:buChar char="§"/>
              <a:defRPr/>
            </a:pPr>
            <a:r>
              <a:rPr lang="en-US" sz="3600" dirty="0">
                <a:solidFill>
                  <a:prstClr val="black"/>
                </a:solidFill>
                <a:latin typeface="Calibri" panose="020F0502020204030204"/>
              </a:rPr>
              <a:t>ISO 31000 Standard</a:t>
            </a:r>
          </a:p>
          <a:p>
            <a:pPr marL="571500" indent="-571500">
              <a:buFont typeface="Wingdings" panose="05000000000000000000" pitchFamily="2" charset="2"/>
              <a:buChar char="§"/>
              <a:defRPr/>
            </a:pPr>
            <a:r>
              <a:rPr lang="en-US" sz="3600" dirty="0">
                <a:solidFill>
                  <a:prstClr val="black"/>
                </a:solidFill>
                <a:latin typeface="Calibri" panose="020F0502020204030204"/>
              </a:rPr>
              <a:t>Risk management context</a:t>
            </a:r>
          </a:p>
        </p:txBody>
      </p:sp>
    </p:spTree>
    <p:extLst>
      <p:ext uri="{BB962C8B-B14F-4D97-AF65-F5344CB8AC3E}">
        <p14:creationId xmlns:p14="http://schemas.microsoft.com/office/powerpoint/2010/main" val="2473141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Risk management standards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D80EADC3-E016-484D-8DE4-00C94F4CF478}"/>
              </a:ext>
            </a:extLst>
          </p:cNvPr>
          <p:cNvSpPr txBox="1"/>
          <p:nvPr/>
        </p:nvSpPr>
        <p:spPr>
          <a:xfrm>
            <a:off x="855448" y="1573001"/>
            <a:ext cx="10696073" cy="4031873"/>
          </a:xfrm>
          <a:prstGeom prst="rect">
            <a:avLst/>
          </a:prstGeom>
          <a:noFill/>
        </p:spPr>
        <p:txBody>
          <a:bodyPr wrap="square">
            <a:spAutoFit/>
          </a:bodyPr>
          <a:lstStyle/>
          <a:p>
            <a:r>
              <a:rPr lang="en-US" sz="3200" dirty="0">
                <a:solidFill>
                  <a:prstClr val="black"/>
                </a:solidFill>
                <a:latin typeface="Calibri" panose="020F0502020204030204"/>
              </a:rPr>
              <a:t>There are a number of established risk management standards and frameworks. </a:t>
            </a:r>
          </a:p>
          <a:p>
            <a:r>
              <a:rPr lang="en-US" sz="3200" dirty="0">
                <a:solidFill>
                  <a:prstClr val="black"/>
                </a:solidFill>
                <a:latin typeface="Calibri" panose="020F0502020204030204"/>
              </a:rPr>
              <a:t>The first was developed by the standards body in Australia in 1995, and has been followed by those being developed in Canada, Japan, the UK and the United States. </a:t>
            </a:r>
          </a:p>
          <a:p>
            <a:r>
              <a:rPr lang="en-US" sz="3200" dirty="0">
                <a:solidFill>
                  <a:prstClr val="black"/>
                </a:solidFill>
                <a:latin typeface="Calibri" panose="020F0502020204030204"/>
              </a:rPr>
              <a:t>Standards have also been developed by other national standards bodies, as well as by  government departments across the world.</a:t>
            </a:r>
          </a:p>
        </p:txBody>
      </p:sp>
    </p:spTree>
    <p:extLst>
      <p:ext uri="{BB962C8B-B14F-4D97-AF65-F5344CB8AC3E}">
        <p14:creationId xmlns:p14="http://schemas.microsoft.com/office/powerpoint/2010/main" val="20896209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Scope of risk management standards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D80EADC3-E016-484D-8DE4-00C94F4CF478}"/>
              </a:ext>
            </a:extLst>
          </p:cNvPr>
          <p:cNvSpPr txBox="1"/>
          <p:nvPr/>
        </p:nvSpPr>
        <p:spPr>
          <a:xfrm>
            <a:off x="676544" y="1642574"/>
            <a:ext cx="10696073" cy="3046988"/>
          </a:xfrm>
          <a:prstGeom prst="rect">
            <a:avLst/>
          </a:prstGeom>
          <a:noFill/>
        </p:spPr>
        <p:txBody>
          <a:bodyPr wrap="square">
            <a:spAutoFit/>
          </a:bodyPr>
          <a:lstStyle/>
          <a:p>
            <a:pPr>
              <a:defRPr/>
            </a:pPr>
            <a:r>
              <a:rPr lang="en-US" sz="3200" dirty="0">
                <a:solidFill>
                  <a:prstClr val="black"/>
                </a:solidFill>
                <a:latin typeface="Calibri" panose="020F0502020204030204"/>
              </a:rPr>
              <a:t>The international standard ISO 31000 (2009), ‘Risk Management: Principles and Guidelines’, was published in the latter part of 2009. </a:t>
            </a:r>
          </a:p>
          <a:p>
            <a:pPr>
              <a:defRPr/>
            </a:pPr>
            <a:r>
              <a:rPr lang="en-US" sz="3200" dirty="0">
                <a:solidFill>
                  <a:prstClr val="black"/>
                </a:solidFill>
                <a:latin typeface="Calibri" panose="020F0502020204030204"/>
              </a:rPr>
              <a:t>Although some standards are better recognized than others, organizations should select the approach that is most </a:t>
            </a:r>
          </a:p>
          <a:p>
            <a:pPr>
              <a:defRPr/>
            </a:pPr>
            <a:r>
              <a:rPr lang="en-US" sz="3200" dirty="0">
                <a:solidFill>
                  <a:prstClr val="black"/>
                </a:solidFill>
                <a:latin typeface="Calibri" panose="020F0502020204030204"/>
              </a:rPr>
              <a:t>relevant to their particular circumstances.</a:t>
            </a:r>
          </a:p>
        </p:txBody>
      </p:sp>
    </p:spTree>
    <p:extLst>
      <p:ext uri="{BB962C8B-B14F-4D97-AF65-F5344CB8AC3E}">
        <p14:creationId xmlns:p14="http://schemas.microsoft.com/office/powerpoint/2010/main" val="14627361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Scope of risk management standards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CEC26F66-D113-4F5D-800B-D279FC623E1F}"/>
              </a:ext>
            </a:extLst>
          </p:cNvPr>
          <p:cNvSpPr txBox="1"/>
          <p:nvPr/>
        </p:nvSpPr>
        <p:spPr>
          <a:xfrm>
            <a:off x="470647" y="1623469"/>
            <a:ext cx="10968143" cy="3046988"/>
          </a:xfrm>
          <a:prstGeom prst="rect">
            <a:avLst/>
          </a:prstGeom>
          <a:noFill/>
        </p:spPr>
        <p:txBody>
          <a:bodyPr wrap="square">
            <a:spAutoFit/>
          </a:bodyPr>
          <a:lstStyle/>
          <a:p>
            <a:r>
              <a:rPr lang="en-US" sz="3200" dirty="0">
                <a:solidFill>
                  <a:prstClr val="black"/>
                </a:solidFill>
                <a:latin typeface="Calibri" panose="020F0502020204030204"/>
              </a:rPr>
              <a:t>It is important to distinguish between a </a:t>
            </a:r>
            <a:r>
              <a:rPr lang="en-US" sz="3200" dirty="0">
                <a:solidFill>
                  <a:prstClr val="black"/>
                </a:solidFill>
                <a:highlight>
                  <a:srgbClr val="FFFF00"/>
                </a:highlight>
                <a:latin typeface="Calibri" panose="020F0502020204030204"/>
              </a:rPr>
              <a:t>risk management standard</a:t>
            </a:r>
            <a:r>
              <a:rPr lang="en-US" sz="3200" dirty="0">
                <a:solidFill>
                  <a:prstClr val="black"/>
                </a:solidFill>
                <a:latin typeface="Calibri" panose="020F0502020204030204"/>
              </a:rPr>
              <a:t> and a </a:t>
            </a:r>
            <a:r>
              <a:rPr lang="en-US" sz="3200" dirty="0">
                <a:solidFill>
                  <a:prstClr val="black"/>
                </a:solidFill>
                <a:highlight>
                  <a:srgbClr val="FFFF00"/>
                </a:highlight>
                <a:latin typeface="Calibri" panose="020F0502020204030204"/>
              </a:rPr>
              <a:t>risk management framework.</a:t>
            </a:r>
          </a:p>
          <a:p>
            <a:r>
              <a:rPr lang="en-US" sz="3200" b="1" dirty="0">
                <a:solidFill>
                  <a:prstClr val="black"/>
                </a:solidFill>
                <a:latin typeface="Calibri" panose="020F0502020204030204"/>
              </a:rPr>
              <a:t>A risk management standard</a:t>
            </a:r>
            <a:r>
              <a:rPr lang="en-US" sz="3200" dirty="0">
                <a:solidFill>
                  <a:prstClr val="black"/>
                </a:solidFill>
                <a:latin typeface="Calibri" panose="020F0502020204030204"/>
              </a:rPr>
              <a:t> sets out the overall approach </a:t>
            </a:r>
          </a:p>
          <a:p>
            <a:r>
              <a:rPr lang="en-US" sz="3200" dirty="0">
                <a:solidFill>
                  <a:prstClr val="black"/>
                </a:solidFill>
                <a:latin typeface="Calibri" panose="020F0502020204030204"/>
              </a:rPr>
              <a:t>to the successful management of risk, including a description of the risk management process, together with the suggested framework that supports that process.</a:t>
            </a:r>
          </a:p>
        </p:txBody>
      </p:sp>
    </p:spTree>
    <p:extLst>
      <p:ext uri="{BB962C8B-B14F-4D97-AF65-F5344CB8AC3E}">
        <p14:creationId xmlns:p14="http://schemas.microsoft.com/office/powerpoint/2010/main" val="13153925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Scope of risk management standards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CEC26F66-D113-4F5D-800B-D279FC623E1F}"/>
              </a:ext>
            </a:extLst>
          </p:cNvPr>
          <p:cNvSpPr txBox="1"/>
          <p:nvPr/>
        </p:nvSpPr>
        <p:spPr>
          <a:xfrm>
            <a:off x="299518" y="1742739"/>
            <a:ext cx="10968143" cy="1569660"/>
          </a:xfrm>
          <a:prstGeom prst="rect">
            <a:avLst/>
          </a:prstGeom>
          <a:noFill/>
        </p:spPr>
        <p:txBody>
          <a:bodyPr wrap="square">
            <a:spAutoFit/>
          </a:bodyPr>
          <a:lstStyle/>
          <a:p>
            <a:pPr>
              <a:defRPr/>
            </a:pPr>
            <a:r>
              <a:rPr lang="en-US" sz="3200" dirty="0">
                <a:solidFill>
                  <a:prstClr val="black"/>
                </a:solidFill>
                <a:latin typeface="Calibri" panose="020F0502020204030204"/>
              </a:rPr>
              <a:t>In simple terms, a risk management standard is the combination of a description of the risk management process, together with the recommended framework.</a:t>
            </a:r>
          </a:p>
        </p:txBody>
      </p:sp>
    </p:spTree>
    <p:extLst>
      <p:ext uri="{BB962C8B-B14F-4D97-AF65-F5344CB8AC3E}">
        <p14:creationId xmlns:p14="http://schemas.microsoft.com/office/powerpoint/2010/main" val="41332542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9" name="Picture 8">
            <a:extLst>
              <a:ext uri="{FF2B5EF4-FFF2-40B4-BE49-F238E27FC236}">
                <a16:creationId xmlns:a16="http://schemas.microsoft.com/office/drawing/2014/main" id="{D8C9658B-5DF3-4D52-A466-E4B6F42AAFCE}"/>
              </a:ext>
            </a:extLst>
          </p:cNvPr>
          <p:cNvPicPr>
            <a:picLocks noChangeAspect="1"/>
          </p:cNvPicPr>
          <p:nvPr/>
        </p:nvPicPr>
        <p:blipFill>
          <a:blip r:embed="rId2"/>
          <a:stretch>
            <a:fillRect/>
          </a:stretch>
        </p:blipFill>
        <p:spPr>
          <a:xfrm>
            <a:off x="159656" y="1001139"/>
            <a:ext cx="10153650" cy="5485835"/>
          </a:xfrm>
          <a:prstGeom prst="rect">
            <a:avLst/>
          </a:prstGeom>
        </p:spPr>
      </p:pic>
    </p:spTree>
    <p:extLst>
      <p:ext uri="{BB962C8B-B14F-4D97-AF65-F5344CB8AC3E}">
        <p14:creationId xmlns:p14="http://schemas.microsoft.com/office/powerpoint/2010/main" val="38595014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IRM Standard</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2F333716-11AC-44E5-8B0D-97DBC5A47561}"/>
              </a:ext>
            </a:extLst>
          </p:cNvPr>
          <p:cNvPicPr>
            <a:picLocks noChangeAspect="1"/>
          </p:cNvPicPr>
          <p:nvPr/>
        </p:nvPicPr>
        <p:blipFill>
          <a:blip r:embed="rId2"/>
          <a:stretch>
            <a:fillRect/>
          </a:stretch>
        </p:blipFill>
        <p:spPr>
          <a:xfrm>
            <a:off x="4257675" y="0"/>
            <a:ext cx="7934325" cy="6373890"/>
          </a:xfrm>
          <a:prstGeom prst="rect">
            <a:avLst/>
          </a:prstGeom>
        </p:spPr>
      </p:pic>
      <p:sp>
        <p:nvSpPr>
          <p:cNvPr id="9" name="TextBox 8">
            <a:extLst>
              <a:ext uri="{FF2B5EF4-FFF2-40B4-BE49-F238E27FC236}">
                <a16:creationId xmlns:a16="http://schemas.microsoft.com/office/drawing/2014/main" id="{999795E6-88C2-41AA-8192-DFBE449D777F}"/>
              </a:ext>
            </a:extLst>
          </p:cNvPr>
          <p:cNvSpPr txBox="1"/>
          <p:nvPr/>
        </p:nvSpPr>
        <p:spPr>
          <a:xfrm>
            <a:off x="651740" y="2238455"/>
            <a:ext cx="4710835" cy="2677656"/>
          </a:xfrm>
          <a:prstGeom prst="rect">
            <a:avLst/>
          </a:prstGeom>
          <a:noFill/>
        </p:spPr>
        <p:txBody>
          <a:bodyPr wrap="square">
            <a:spAutoFit/>
          </a:bodyPr>
          <a:lstStyle/>
          <a:p>
            <a:r>
              <a:rPr lang="en-US" sz="2400" dirty="0">
                <a:solidFill>
                  <a:prstClr val="black"/>
                </a:solidFill>
                <a:latin typeface="Calibri" panose="020F0502020204030204"/>
              </a:rPr>
              <a:t>One of the best-established and most widely used risk management standards was produced by the IRM in 2002 in co-operation with </a:t>
            </a:r>
            <a:r>
              <a:rPr lang="en-US" sz="2400" dirty="0" err="1">
                <a:solidFill>
                  <a:prstClr val="black"/>
                </a:solidFill>
                <a:latin typeface="Calibri" panose="020F0502020204030204"/>
              </a:rPr>
              <a:t>Airmic</a:t>
            </a:r>
            <a:r>
              <a:rPr lang="en-US" sz="2400" dirty="0">
                <a:solidFill>
                  <a:prstClr val="black"/>
                </a:solidFill>
                <a:latin typeface="Calibri" panose="020F0502020204030204"/>
              </a:rPr>
              <a:t> and Alarm. The IRM Standard is a high-level approach aimed at non-risk-management specialists</a:t>
            </a:r>
          </a:p>
        </p:txBody>
      </p:sp>
    </p:spTree>
    <p:extLst>
      <p:ext uri="{BB962C8B-B14F-4D97-AF65-F5344CB8AC3E}">
        <p14:creationId xmlns:p14="http://schemas.microsoft.com/office/powerpoint/2010/main" val="17787929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Risk management process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9D80369-05B4-4A36-854E-EE907B8F8CB8}"/>
              </a:ext>
            </a:extLst>
          </p:cNvPr>
          <p:cNvSpPr txBox="1"/>
          <p:nvPr/>
        </p:nvSpPr>
        <p:spPr>
          <a:xfrm>
            <a:off x="470647" y="1743945"/>
            <a:ext cx="10968143" cy="2062103"/>
          </a:xfrm>
          <a:prstGeom prst="rect">
            <a:avLst/>
          </a:prstGeom>
          <a:noFill/>
        </p:spPr>
        <p:txBody>
          <a:bodyPr wrap="square">
            <a:spAutoFit/>
          </a:bodyPr>
          <a:lstStyle/>
          <a:p>
            <a:pPr>
              <a:defRPr/>
            </a:pPr>
            <a:r>
              <a:rPr lang="en-US" sz="3200" dirty="0">
                <a:solidFill>
                  <a:prstClr val="black"/>
                </a:solidFill>
                <a:latin typeface="Calibri" panose="020F0502020204030204"/>
              </a:rPr>
              <a:t>Although there are many ways of representing the risk management process, the basic steps are all similar. There can be difficulties with the terminology that is used to describe the various steps</a:t>
            </a:r>
          </a:p>
        </p:txBody>
      </p:sp>
    </p:spTree>
    <p:extLst>
      <p:ext uri="{BB962C8B-B14F-4D97-AF65-F5344CB8AC3E}">
        <p14:creationId xmlns:p14="http://schemas.microsoft.com/office/powerpoint/2010/main" val="41746112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Risk management context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9D80369-05B4-4A36-854E-EE907B8F8CB8}"/>
              </a:ext>
            </a:extLst>
          </p:cNvPr>
          <p:cNvSpPr txBox="1"/>
          <p:nvPr/>
        </p:nvSpPr>
        <p:spPr>
          <a:xfrm>
            <a:off x="611926" y="1648246"/>
            <a:ext cx="10968143" cy="3539430"/>
          </a:xfrm>
          <a:prstGeom prst="rect">
            <a:avLst/>
          </a:prstGeom>
          <a:noFill/>
        </p:spPr>
        <p:txBody>
          <a:bodyPr wrap="square">
            <a:spAutoFit/>
          </a:bodyPr>
          <a:lstStyle/>
          <a:p>
            <a:pPr>
              <a:defRPr/>
            </a:pPr>
            <a:r>
              <a:rPr lang="en-US" sz="3200" dirty="0">
                <a:solidFill>
                  <a:prstClr val="black"/>
                </a:solidFill>
                <a:latin typeface="Calibri" panose="020F0502020204030204"/>
              </a:rPr>
              <a:t>In order for the context to be described and defined, a framework is required to implement and support the risk </a:t>
            </a:r>
          </a:p>
          <a:p>
            <a:pPr>
              <a:defRPr/>
            </a:pPr>
            <a:r>
              <a:rPr lang="en-US" sz="3200" dirty="0">
                <a:solidFill>
                  <a:prstClr val="black"/>
                </a:solidFill>
                <a:latin typeface="Calibri" panose="020F0502020204030204"/>
              </a:rPr>
              <a:t>management process. </a:t>
            </a:r>
          </a:p>
          <a:p>
            <a:pPr>
              <a:defRPr/>
            </a:pPr>
            <a:r>
              <a:rPr lang="en-US" sz="3200" dirty="0">
                <a:solidFill>
                  <a:prstClr val="black"/>
                </a:solidFill>
                <a:latin typeface="Calibri" panose="020F0502020204030204"/>
              </a:rPr>
              <a:t>ISO 31000 places particular emphasis on context and states </a:t>
            </a:r>
          </a:p>
          <a:p>
            <a:pPr>
              <a:defRPr/>
            </a:pPr>
            <a:r>
              <a:rPr lang="en-US" sz="3200" dirty="0">
                <a:solidFill>
                  <a:prstClr val="black"/>
                </a:solidFill>
                <a:latin typeface="Calibri" panose="020F0502020204030204"/>
              </a:rPr>
              <a:t>that consideration should be given to the internal context, external context and risk management context when undertaking risk management activities.</a:t>
            </a:r>
          </a:p>
        </p:txBody>
      </p:sp>
    </p:spTree>
    <p:extLst>
      <p:ext uri="{BB962C8B-B14F-4D97-AF65-F5344CB8AC3E}">
        <p14:creationId xmlns:p14="http://schemas.microsoft.com/office/powerpoint/2010/main" val="23093958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Components of the RM context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C25EECAA-2A2F-44FB-BF38-90AC3BE2B74E}"/>
              </a:ext>
            </a:extLst>
          </p:cNvPr>
          <p:cNvPicPr>
            <a:picLocks noChangeAspect="1"/>
          </p:cNvPicPr>
          <p:nvPr/>
        </p:nvPicPr>
        <p:blipFill>
          <a:blip r:embed="rId2"/>
          <a:stretch>
            <a:fillRect/>
          </a:stretch>
        </p:blipFill>
        <p:spPr>
          <a:xfrm>
            <a:off x="821170" y="1247781"/>
            <a:ext cx="10549660" cy="5041407"/>
          </a:xfrm>
          <a:prstGeom prst="rect">
            <a:avLst/>
          </a:prstGeom>
        </p:spPr>
      </p:pic>
    </p:spTree>
    <p:extLst>
      <p:ext uri="{BB962C8B-B14F-4D97-AF65-F5344CB8AC3E}">
        <p14:creationId xmlns:p14="http://schemas.microsoft.com/office/powerpoint/2010/main" val="27567993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Risk management context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9D80369-05B4-4A36-854E-EE907B8F8CB8}"/>
              </a:ext>
            </a:extLst>
          </p:cNvPr>
          <p:cNvSpPr txBox="1"/>
          <p:nvPr/>
        </p:nvSpPr>
        <p:spPr>
          <a:xfrm>
            <a:off x="766657" y="1663226"/>
            <a:ext cx="10968143" cy="3046988"/>
          </a:xfrm>
          <a:prstGeom prst="rect">
            <a:avLst/>
          </a:prstGeom>
          <a:noFill/>
        </p:spPr>
        <p:txBody>
          <a:bodyPr wrap="square">
            <a:spAutoFit/>
          </a:bodyPr>
          <a:lstStyle/>
          <a:p>
            <a:pPr>
              <a:defRPr/>
            </a:pPr>
            <a:r>
              <a:rPr lang="en-US" sz="3200" dirty="0">
                <a:solidFill>
                  <a:prstClr val="black"/>
                </a:solidFill>
                <a:latin typeface="Calibri" panose="020F0502020204030204"/>
              </a:rPr>
              <a:t>These three components of risk architecture, strategy </a:t>
            </a:r>
          </a:p>
          <a:p>
            <a:pPr>
              <a:defRPr/>
            </a:pPr>
            <a:r>
              <a:rPr lang="en-US" sz="3200" dirty="0">
                <a:solidFill>
                  <a:prstClr val="black"/>
                </a:solidFill>
                <a:latin typeface="Calibri" panose="020F0502020204030204"/>
              </a:rPr>
              <a:t>and protocols are required for successful risk management activities. </a:t>
            </a:r>
          </a:p>
          <a:p>
            <a:pPr>
              <a:defRPr/>
            </a:pPr>
            <a:r>
              <a:rPr lang="en-US" sz="3200" dirty="0">
                <a:solidFill>
                  <a:prstClr val="black"/>
                </a:solidFill>
                <a:latin typeface="Calibri" panose="020F0502020204030204"/>
              </a:rPr>
              <a:t>There needs to be a clear understanding of the risk management process, followed by a clear definition of the framework that supports the process. </a:t>
            </a:r>
          </a:p>
        </p:txBody>
      </p:sp>
    </p:spTree>
    <p:extLst>
      <p:ext uri="{BB962C8B-B14F-4D97-AF65-F5344CB8AC3E}">
        <p14:creationId xmlns:p14="http://schemas.microsoft.com/office/powerpoint/2010/main" val="33179221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Risk management framework</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9D80369-05B4-4A36-854E-EE907B8F8CB8}"/>
              </a:ext>
            </a:extLst>
          </p:cNvPr>
          <p:cNvSpPr txBox="1"/>
          <p:nvPr/>
        </p:nvSpPr>
        <p:spPr>
          <a:xfrm>
            <a:off x="766657" y="1663226"/>
            <a:ext cx="10968143" cy="2554545"/>
          </a:xfrm>
          <a:prstGeom prst="rect">
            <a:avLst/>
          </a:prstGeom>
          <a:noFill/>
        </p:spPr>
        <p:txBody>
          <a:bodyPr wrap="square">
            <a:spAutoFit/>
          </a:bodyPr>
          <a:lstStyle/>
          <a:p>
            <a:pPr>
              <a:defRPr/>
            </a:pPr>
            <a:r>
              <a:rPr lang="en-US" sz="3200" dirty="0">
                <a:solidFill>
                  <a:prstClr val="black"/>
                </a:solidFill>
                <a:latin typeface="Calibri" panose="020F0502020204030204"/>
              </a:rPr>
              <a:t>In implementing and supporting the risk management process, the risk management framework needs to facilitate communication and the flow of risk information. </a:t>
            </a:r>
          </a:p>
          <a:p>
            <a:pPr>
              <a:defRPr/>
            </a:pPr>
            <a:r>
              <a:rPr lang="en-US" sz="3200" dirty="0">
                <a:solidFill>
                  <a:prstClr val="black"/>
                </a:solidFill>
                <a:latin typeface="Calibri" panose="020F0502020204030204"/>
              </a:rPr>
              <a:t>The risk management framework has two separate considerations.</a:t>
            </a:r>
          </a:p>
        </p:txBody>
      </p:sp>
    </p:spTree>
    <p:extLst>
      <p:ext uri="{BB962C8B-B14F-4D97-AF65-F5344CB8AC3E}">
        <p14:creationId xmlns:p14="http://schemas.microsoft.com/office/powerpoint/2010/main" val="7371736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Risk management framework</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9D80369-05B4-4A36-854E-EE907B8F8CB8}"/>
              </a:ext>
            </a:extLst>
          </p:cNvPr>
          <p:cNvSpPr txBox="1"/>
          <p:nvPr/>
        </p:nvSpPr>
        <p:spPr>
          <a:xfrm>
            <a:off x="470647" y="1480930"/>
            <a:ext cx="10968143" cy="4031873"/>
          </a:xfrm>
          <a:prstGeom prst="rect">
            <a:avLst/>
          </a:prstGeom>
          <a:noFill/>
        </p:spPr>
        <p:txBody>
          <a:bodyPr wrap="square">
            <a:spAutoFit/>
          </a:bodyPr>
          <a:lstStyle/>
          <a:p>
            <a:pPr>
              <a:defRPr/>
            </a:pPr>
            <a:r>
              <a:rPr lang="en-US" sz="3200" dirty="0">
                <a:solidFill>
                  <a:prstClr val="black"/>
                </a:solidFill>
                <a:latin typeface="Calibri" panose="020F0502020204030204"/>
              </a:rPr>
              <a:t>Firstly, it must be supportive of the risk management process and, secondly, it must ensure that the outputs from the process are communicated into the organization and achieve the anticipated benefits for the organization. If an organization decides to follow the structure of the IRM Risk Management Standard, it would then have to set up a framework that includes the structure, responsibilities, administration, reporting </a:t>
            </a:r>
          </a:p>
          <a:p>
            <a:pPr>
              <a:defRPr/>
            </a:pPr>
            <a:r>
              <a:rPr lang="en-US" sz="3200" dirty="0">
                <a:solidFill>
                  <a:prstClr val="black"/>
                </a:solidFill>
                <a:latin typeface="Calibri" panose="020F0502020204030204"/>
              </a:rPr>
              <a:t>and communication components of risk management.</a:t>
            </a:r>
          </a:p>
        </p:txBody>
      </p:sp>
    </p:spTree>
    <p:extLst>
      <p:ext uri="{BB962C8B-B14F-4D97-AF65-F5344CB8AC3E}">
        <p14:creationId xmlns:p14="http://schemas.microsoft.com/office/powerpoint/2010/main" val="31054435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err="1" smtClean="0"/>
              <a:t>Coso</a:t>
            </a:r>
            <a:r>
              <a:rPr lang="en-US" dirty="0" smtClean="0"/>
              <a:t> </a:t>
            </a:r>
            <a:r>
              <a:rPr lang="en-US" dirty="0"/>
              <a:t>ERM cube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9D80369-05B4-4A36-854E-EE907B8F8CB8}"/>
              </a:ext>
            </a:extLst>
          </p:cNvPr>
          <p:cNvSpPr txBox="1"/>
          <p:nvPr/>
        </p:nvSpPr>
        <p:spPr>
          <a:xfrm>
            <a:off x="785707" y="1600200"/>
            <a:ext cx="10968143" cy="3046988"/>
          </a:xfrm>
          <a:prstGeom prst="rect">
            <a:avLst/>
          </a:prstGeom>
          <a:noFill/>
        </p:spPr>
        <p:txBody>
          <a:bodyPr wrap="square">
            <a:spAutoFit/>
          </a:bodyPr>
          <a:lstStyle/>
          <a:p>
            <a:pPr>
              <a:defRPr/>
            </a:pPr>
            <a:r>
              <a:rPr lang="en-US" sz="3200" dirty="0">
                <a:solidFill>
                  <a:prstClr val="black"/>
                </a:solidFill>
                <a:latin typeface="Calibri" panose="020F0502020204030204"/>
              </a:rPr>
              <a:t>In the COSO ERM framework, there is a direct relationship between objectives, which are what an entity strives to achieve, and enterprise risk management components, which represent what is needed to achieve them. The relationship is depicted in a three-dimensional matrix, in the form of a cube, and this is reproduced as Figure 6.3.</a:t>
            </a:r>
          </a:p>
        </p:txBody>
      </p:sp>
    </p:spTree>
    <p:extLst>
      <p:ext uri="{BB962C8B-B14F-4D97-AF65-F5344CB8AC3E}">
        <p14:creationId xmlns:p14="http://schemas.microsoft.com/office/powerpoint/2010/main" val="29008518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err="1" smtClean="0"/>
              <a:t>Coso</a:t>
            </a:r>
            <a:r>
              <a:rPr lang="en-US" dirty="0" smtClean="0"/>
              <a:t> </a:t>
            </a:r>
            <a:r>
              <a:rPr lang="en-US" dirty="0"/>
              <a:t>ERM cube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597628C2-2912-4B17-92BC-D35F0F9F50F5}"/>
              </a:ext>
            </a:extLst>
          </p:cNvPr>
          <p:cNvPicPr>
            <a:picLocks noChangeAspect="1"/>
          </p:cNvPicPr>
          <p:nvPr/>
        </p:nvPicPr>
        <p:blipFill>
          <a:blip r:embed="rId2"/>
          <a:stretch>
            <a:fillRect/>
          </a:stretch>
        </p:blipFill>
        <p:spPr>
          <a:xfrm>
            <a:off x="2532063" y="1351722"/>
            <a:ext cx="8041501" cy="4515942"/>
          </a:xfrm>
          <a:prstGeom prst="rect">
            <a:avLst/>
          </a:prstGeom>
        </p:spPr>
      </p:pic>
    </p:spTree>
    <p:extLst>
      <p:ext uri="{BB962C8B-B14F-4D97-AF65-F5344CB8AC3E}">
        <p14:creationId xmlns:p14="http://schemas.microsoft.com/office/powerpoint/2010/main" val="710055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err="1" smtClean="0"/>
              <a:t>Coso</a:t>
            </a:r>
            <a:r>
              <a:rPr lang="en-US" dirty="0" smtClean="0"/>
              <a:t> </a:t>
            </a:r>
            <a:r>
              <a:rPr lang="en-US" dirty="0"/>
              <a:t>ERM cube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9D80369-05B4-4A36-854E-EE907B8F8CB8}"/>
              </a:ext>
            </a:extLst>
          </p:cNvPr>
          <p:cNvSpPr txBox="1"/>
          <p:nvPr/>
        </p:nvSpPr>
        <p:spPr>
          <a:xfrm>
            <a:off x="785707" y="1600200"/>
            <a:ext cx="10968143" cy="2554545"/>
          </a:xfrm>
          <a:prstGeom prst="rect">
            <a:avLst/>
          </a:prstGeom>
          <a:noFill/>
        </p:spPr>
        <p:txBody>
          <a:bodyPr wrap="square">
            <a:spAutoFit/>
          </a:bodyPr>
          <a:lstStyle/>
          <a:p>
            <a:pPr>
              <a:defRPr/>
            </a:pPr>
            <a:r>
              <a:rPr lang="en-US" sz="3200" dirty="0">
                <a:solidFill>
                  <a:prstClr val="black"/>
                </a:solidFill>
                <a:latin typeface="Calibri" panose="020F0502020204030204"/>
              </a:rPr>
              <a:t>The COSO ERM cube is a very influential risk management framework and it consists of eight interrelated components. These are derived from the way management runs an enterprise and are integrated with the management process. A brief </a:t>
            </a:r>
          </a:p>
          <a:p>
            <a:pPr>
              <a:defRPr/>
            </a:pPr>
            <a:r>
              <a:rPr lang="en-US" sz="3200" dirty="0">
                <a:solidFill>
                  <a:prstClr val="black"/>
                </a:solidFill>
                <a:latin typeface="Calibri" panose="020F0502020204030204"/>
              </a:rPr>
              <a:t>description of the COSO ERM components is set out in Table 6.2.</a:t>
            </a:r>
          </a:p>
        </p:txBody>
      </p:sp>
    </p:spTree>
    <p:extLst>
      <p:ext uri="{BB962C8B-B14F-4D97-AF65-F5344CB8AC3E}">
        <p14:creationId xmlns:p14="http://schemas.microsoft.com/office/powerpoint/2010/main" val="42649789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err="1" smtClean="0"/>
              <a:t>Coso</a:t>
            </a:r>
            <a:r>
              <a:rPr lang="en-US" dirty="0" smtClean="0"/>
              <a:t> </a:t>
            </a:r>
            <a:r>
              <a:rPr lang="en-US" dirty="0"/>
              <a:t>ERM cube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08860D1D-D6F7-46CB-907E-B60528264D93}"/>
              </a:ext>
            </a:extLst>
          </p:cNvPr>
          <p:cNvPicPr>
            <a:picLocks noChangeAspect="1"/>
          </p:cNvPicPr>
          <p:nvPr/>
        </p:nvPicPr>
        <p:blipFill>
          <a:blip r:embed="rId2"/>
          <a:stretch>
            <a:fillRect/>
          </a:stretch>
        </p:blipFill>
        <p:spPr>
          <a:xfrm>
            <a:off x="2004580" y="1212971"/>
            <a:ext cx="8867775" cy="5155793"/>
          </a:xfrm>
          <a:prstGeom prst="rect">
            <a:avLst/>
          </a:prstGeom>
        </p:spPr>
      </p:pic>
    </p:spTree>
    <p:extLst>
      <p:ext uri="{BB962C8B-B14F-4D97-AF65-F5344CB8AC3E}">
        <p14:creationId xmlns:p14="http://schemas.microsoft.com/office/powerpoint/2010/main" val="25333117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err="1" smtClean="0"/>
              <a:t>Coso</a:t>
            </a:r>
            <a:r>
              <a:rPr lang="en-US" dirty="0" smtClean="0"/>
              <a:t> </a:t>
            </a:r>
            <a:r>
              <a:rPr lang="en-US" dirty="0"/>
              <a:t>ERM cube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7B8B87F-5443-449F-A996-FFAA164C54B2}"/>
              </a:ext>
            </a:extLst>
          </p:cNvPr>
          <p:cNvSpPr txBox="1"/>
          <p:nvPr/>
        </p:nvSpPr>
        <p:spPr>
          <a:xfrm>
            <a:off x="611926" y="1449358"/>
            <a:ext cx="10968143" cy="4524315"/>
          </a:xfrm>
          <a:prstGeom prst="rect">
            <a:avLst/>
          </a:prstGeom>
          <a:noFill/>
        </p:spPr>
        <p:txBody>
          <a:bodyPr wrap="square">
            <a:spAutoFit/>
          </a:bodyPr>
          <a:lstStyle/>
          <a:p>
            <a:pPr>
              <a:defRPr/>
            </a:pPr>
            <a:r>
              <a:rPr lang="en-US" sz="3200" dirty="0">
                <a:solidFill>
                  <a:prstClr val="black"/>
                </a:solidFill>
                <a:latin typeface="Calibri" panose="020F0502020204030204"/>
              </a:rPr>
              <a:t>This enterprise risk management framework is geared to</a:t>
            </a:r>
            <a:r>
              <a:rPr lang="ar-EG" sz="3200" dirty="0">
                <a:solidFill>
                  <a:prstClr val="black"/>
                </a:solidFill>
                <a:latin typeface="Calibri" panose="020F0502020204030204"/>
                <a:cs typeface="Arial" panose="020B0604020202020204" pitchFamily="34" charset="0"/>
              </a:rPr>
              <a:t>موجهة نحو </a:t>
            </a:r>
            <a:r>
              <a:rPr lang="en-US" sz="3200" dirty="0">
                <a:solidFill>
                  <a:prstClr val="black"/>
                </a:solidFill>
                <a:latin typeface="Calibri" panose="020F0502020204030204"/>
              </a:rPr>
              <a:t> achieving corporate objectives, set out in four risk categories:</a:t>
            </a:r>
          </a:p>
          <a:p>
            <a:pPr lvl="1"/>
            <a:r>
              <a:rPr lang="en-US" sz="3200" dirty="0">
                <a:solidFill>
                  <a:prstClr val="black"/>
                </a:solidFill>
                <a:latin typeface="Calibri" panose="020F0502020204030204"/>
              </a:rPr>
              <a:t>●● strategic: high-level goals, aligned with and supporting its mission;</a:t>
            </a:r>
          </a:p>
          <a:p>
            <a:pPr lvl="1"/>
            <a:r>
              <a:rPr lang="en-US" sz="3200" dirty="0">
                <a:solidFill>
                  <a:prstClr val="black"/>
                </a:solidFill>
                <a:latin typeface="Calibri" panose="020F0502020204030204"/>
              </a:rPr>
              <a:t>●● operations: effective and efficient use of its resources;</a:t>
            </a:r>
          </a:p>
          <a:p>
            <a:pPr lvl="1"/>
            <a:r>
              <a:rPr lang="en-US" sz="3200" dirty="0">
                <a:solidFill>
                  <a:prstClr val="black"/>
                </a:solidFill>
                <a:latin typeface="Calibri" panose="020F0502020204030204"/>
              </a:rPr>
              <a:t>●● reporting: reliability of reporting;</a:t>
            </a:r>
          </a:p>
          <a:p>
            <a:pPr lvl="1"/>
            <a:r>
              <a:rPr lang="en-US" sz="3200" dirty="0">
                <a:solidFill>
                  <a:prstClr val="black"/>
                </a:solidFill>
                <a:latin typeface="Calibri" panose="020F0502020204030204"/>
              </a:rPr>
              <a:t>●● compliance: compliance with applicable laws and regulations.</a:t>
            </a:r>
          </a:p>
        </p:txBody>
      </p:sp>
    </p:spTree>
    <p:extLst>
      <p:ext uri="{BB962C8B-B14F-4D97-AF65-F5344CB8AC3E}">
        <p14:creationId xmlns:p14="http://schemas.microsoft.com/office/powerpoint/2010/main" val="20752726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ISO 31000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7B8B87F-5443-449F-A996-FFAA164C54B2}"/>
              </a:ext>
            </a:extLst>
          </p:cNvPr>
          <p:cNvSpPr txBox="1"/>
          <p:nvPr/>
        </p:nvSpPr>
        <p:spPr>
          <a:xfrm>
            <a:off x="470647" y="1648141"/>
            <a:ext cx="10968143" cy="2554545"/>
          </a:xfrm>
          <a:prstGeom prst="rect">
            <a:avLst/>
          </a:prstGeom>
          <a:noFill/>
        </p:spPr>
        <p:txBody>
          <a:bodyPr wrap="square">
            <a:spAutoFit/>
          </a:bodyPr>
          <a:lstStyle/>
          <a:p>
            <a:pPr>
              <a:defRPr/>
            </a:pPr>
            <a:r>
              <a:rPr lang="en-US" sz="3200" dirty="0">
                <a:solidFill>
                  <a:prstClr val="black"/>
                </a:solidFill>
                <a:latin typeface="Calibri" panose="020F0502020204030204"/>
              </a:rPr>
              <a:t>The International Standards Organization (ISO) published ISO 31000 entitled ‘Risk Management: Principles and Guidelines’ in the latter part of 2009. The diagram used to illustrate the risk management process in ISO 31000 is reproduced in </a:t>
            </a:r>
          </a:p>
          <a:p>
            <a:pPr>
              <a:defRPr/>
            </a:pPr>
            <a:r>
              <a:rPr lang="en-US" sz="3200" dirty="0">
                <a:solidFill>
                  <a:prstClr val="black"/>
                </a:solidFill>
                <a:latin typeface="Calibri" panose="020F0502020204030204"/>
              </a:rPr>
              <a:t>Figure 6.4.</a:t>
            </a:r>
          </a:p>
        </p:txBody>
      </p:sp>
    </p:spTree>
    <p:extLst>
      <p:ext uri="{BB962C8B-B14F-4D97-AF65-F5344CB8AC3E}">
        <p14:creationId xmlns:p14="http://schemas.microsoft.com/office/powerpoint/2010/main" val="35035441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BC8EA656-13BC-46AC-87A1-0E244C6EEA3C}"/>
              </a:ext>
            </a:extLst>
          </p:cNvPr>
          <p:cNvPicPr>
            <a:picLocks noChangeAspect="1"/>
          </p:cNvPicPr>
          <p:nvPr/>
        </p:nvPicPr>
        <p:blipFill>
          <a:blip r:embed="rId2"/>
          <a:stretch>
            <a:fillRect/>
          </a:stretch>
        </p:blipFill>
        <p:spPr>
          <a:xfrm>
            <a:off x="664720" y="417443"/>
            <a:ext cx="7155650" cy="5600956"/>
          </a:xfrm>
          <a:prstGeom prst="rect">
            <a:avLst/>
          </a:prstGeom>
        </p:spPr>
      </p:pic>
    </p:spTree>
    <p:extLst>
      <p:ext uri="{BB962C8B-B14F-4D97-AF65-F5344CB8AC3E}">
        <p14:creationId xmlns:p14="http://schemas.microsoft.com/office/powerpoint/2010/main" val="136739825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smtClean="0"/>
              <a:t>Risk </a:t>
            </a:r>
            <a:r>
              <a:rPr lang="en-US" dirty="0"/>
              <a:t>management standards selecting</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7B8B87F-5443-449F-A996-FFAA164C54B2}"/>
              </a:ext>
            </a:extLst>
          </p:cNvPr>
          <p:cNvSpPr txBox="1"/>
          <p:nvPr/>
        </p:nvSpPr>
        <p:spPr>
          <a:xfrm>
            <a:off x="470647" y="1648246"/>
            <a:ext cx="10968143" cy="3539430"/>
          </a:xfrm>
          <a:prstGeom prst="rect">
            <a:avLst/>
          </a:prstGeom>
          <a:noFill/>
        </p:spPr>
        <p:txBody>
          <a:bodyPr wrap="square">
            <a:spAutoFit/>
          </a:bodyPr>
          <a:lstStyle/>
          <a:p>
            <a:pPr>
              <a:defRPr/>
            </a:pPr>
            <a:r>
              <a:rPr lang="en-US" sz="3200" dirty="0">
                <a:solidFill>
                  <a:prstClr val="black"/>
                </a:solidFill>
                <a:latin typeface="Calibri" panose="020F0502020204030204"/>
              </a:rPr>
              <a:t>The challenge for standards organizations is to ensure that the risk management standards they publish are relevant to the future success of the organization. </a:t>
            </a:r>
          </a:p>
          <a:p>
            <a:pPr>
              <a:defRPr/>
            </a:pPr>
            <a:r>
              <a:rPr lang="en-US" sz="3200" dirty="0">
                <a:solidFill>
                  <a:prstClr val="black"/>
                </a:solidFill>
                <a:latin typeface="Calibri" panose="020F0502020204030204"/>
              </a:rPr>
              <a:t>COSO has taken the approach, in updating the COSO ERM framework, that greater consideration should be paid to stakeholder expectations and the relationship between risk and strategy.</a:t>
            </a:r>
          </a:p>
        </p:txBody>
      </p:sp>
    </p:spTree>
    <p:extLst>
      <p:ext uri="{BB962C8B-B14F-4D97-AF65-F5344CB8AC3E}">
        <p14:creationId xmlns:p14="http://schemas.microsoft.com/office/powerpoint/2010/main" val="41579283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COSO</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7B8B87F-5443-449F-A996-FFAA164C54B2}"/>
              </a:ext>
            </a:extLst>
          </p:cNvPr>
          <p:cNvSpPr txBox="1"/>
          <p:nvPr/>
        </p:nvSpPr>
        <p:spPr>
          <a:xfrm>
            <a:off x="470647" y="1542956"/>
            <a:ext cx="10968143" cy="3539430"/>
          </a:xfrm>
          <a:prstGeom prst="rect">
            <a:avLst/>
          </a:prstGeom>
          <a:noFill/>
        </p:spPr>
        <p:txBody>
          <a:bodyPr wrap="square">
            <a:spAutoFit/>
          </a:bodyPr>
          <a:lstStyle/>
          <a:p>
            <a:pPr>
              <a:defRPr/>
            </a:pPr>
            <a:r>
              <a:rPr lang="en-US" sz="3200" dirty="0">
                <a:solidFill>
                  <a:prstClr val="black"/>
                </a:solidFill>
                <a:latin typeface="Calibri" panose="020F0502020204030204"/>
              </a:rPr>
              <a:t>In particular, the COSO consultation document suggests that organizations that integrate enterprise risk management into strategic planning can obtain a range of benefits including:</a:t>
            </a:r>
          </a:p>
          <a:p>
            <a:pPr lvl="1"/>
            <a:r>
              <a:rPr lang="en-US" sz="3200" dirty="0">
                <a:solidFill>
                  <a:prstClr val="black"/>
                </a:solidFill>
                <a:latin typeface="Calibri" panose="020F0502020204030204"/>
              </a:rPr>
              <a:t>●● increasing range of opportunities by considering both positive and negative  aspects of risk;</a:t>
            </a:r>
          </a:p>
          <a:p>
            <a:pPr lvl="1"/>
            <a:r>
              <a:rPr lang="en-US" sz="3200" dirty="0">
                <a:solidFill>
                  <a:prstClr val="black"/>
                </a:solidFill>
                <a:latin typeface="Calibri" panose="020F0502020204030204"/>
              </a:rPr>
              <a:t>●● improving performance by identifying and managing risk on an entity-wide basis;</a:t>
            </a:r>
          </a:p>
        </p:txBody>
      </p:sp>
    </p:spTree>
    <p:extLst>
      <p:ext uri="{BB962C8B-B14F-4D97-AF65-F5344CB8AC3E}">
        <p14:creationId xmlns:p14="http://schemas.microsoft.com/office/powerpoint/2010/main" val="15768413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COSO</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7B8B87F-5443-449F-A996-FFAA164C54B2}"/>
              </a:ext>
            </a:extLst>
          </p:cNvPr>
          <p:cNvSpPr txBox="1"/>
          <p:nvPr/>
        </p:nvSpPr>
        <p:spPr>
          <a:xfrm>
            <a:off x="358383" y="1618324"/>
            <a:ext cx="10968143" cy="3046988"/>
          </a:xfrm>
          <a:prstGeom prst="rect">
            <a:avLst/>
          </a:prstGeom>
          <a:noFill/>
        </p:spPr>
        <p:txBody>
          <a:bodyPr wrap="square">
            <a:spAutoFit/>
          </a:bodyPr>
          <a:lstStyle/>
          <a:p>
            <a:pPr lvl="1"/>
            <a:r>
              <a:rPr lang="en-US" sz="3200" dirty="0">
                <a:solidFill>
                  <a:prstClr val="black"/>
                </a:solidFill>
                <a:latin typeface="Calibri" panose="020F0502020204030204"/>
              </a:rPr>
              <a:t>●● reducing negative surprises, increasing gain and profiting from advantageous  developments;</a:t>
            </a:r>
          </a:p>
          <a:p>
            <a:pPr lvl="1"/>
            <a:r>
              <a:rPr lang="en-US" sz="3200" dirty="0">
                <a:solidFill>
                  <a:prstClr val="black"/>
                </a:solidFill>
                <a:latin typeface="Calibri" panose="020F0502020204030204"/>
              </a:rPr>
              <a:t>●● reducing performance variability </a:t>
            </a:r>
            <a:r>
              <a:rPr lang="ar-EG" sz="3200" dirty="0">
                <a:solidFill>
                  <a:prstClr val="black"/>
                </a:solidFill>
                <a:latin typeface="Calibri" panose="020F0502020204030204"/>
                <a:cs typeface="Arial" panose="020B0604020202020204" pitchFamily="34" charset="0"/>
              </a:rPr>
              <a:t>تقلب</a:t>
            </a:r>
            <a:r>
              <a:rPr lang="en-US" sz="3200" dirty="0">
                <a:solidFill>
                  <a:prstClr val="black"/>
                </a:solidFill>
                <a:latin typeface="Calibri" panose="020F0502020204030204"/>
              </a:rPr>
              <a:t>by taking actions to minimize disruption;</a:t>
            </a:r>
          </a:p>
          <a:p>
            <a:pPr lvl="1"/>
            <a:r>
              <a:rPr lang="en-US" sz="3200" dirty="0">
                <a:solidFill>
                  <a:prstClr val="black"/>
                </a:solidFill>
                <a:latin typeface="Calibri" panose="020F0502020204030204"/>
              </a:rPr>
              <a:t>●● improving resource deployment and achieving enhanced resource allocation.</a:t>
            </a:r>
          </a:p>
        </p:txBody>
      </p:sp>
    </p:spTree>
    <p:extLst>
      <p:ext uri="{BB962C8B-B14F-4D97-AF65-F5344CB8AC3E}">
        <p14:creationId xmlns:p14="http://schemas.microsoft.com/office/powerpoint/2010/main" val="13233945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scope of the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7B8B87F-5443-449F-A996-FFAA164C54B2}"/>
              </a:ext>
            </a:extLst>
          </p:cNvPr>
          <p:cNvSpPr txBox="1"/>
          <p:nvPr/>
        </p:nvSpPr>
        <p:spPr>
          <a:xfrm>
            <a:off x="159656" y="1424929"/>
            <a:ext cx="11553884" cy="4524315"/>
          </a:xfrm>
          <a:prstGeom prst="rect">
            <a:avLst/>
          </a:prstGeom>
          <a:noFill/>
        </p:spPr>
        <p:txBody>
          <a:bodyPr wrap="square">
            <a:spAutoFit/>
          </a:bodyPr>
          <a:lstStyle/>
          <a:p>
            <a:pPr lvl="1">
              <a:defRPr/>
            </a:pPr>
            <a:r>
              <a:rPr lang="en-US" sz="3200" dirty="0">
                <a:solidFill>
                  <a:prstClr val="black"/>
                </a:solidFill>
                <a:latin typeface="Calibri" panose="020F0502020204030204"/>
              </a:rPr>
              <a:t>The three components of context may be considered as follows:</a:t>
            </a:r>
          </a:p>
          <a:p>
            <a:pPr lvl="1">
              <a:defRPr/>
            </a:pPr>
            <a:r>
              <a:rPr lang="en-US" sz="3200" dirty="0">
                <a:solidFill>
                  <a:prstClr val="black"/>
                </a:solidFill>
                <a:latin typeface="Calibri" panose="020F0502020204030204"/>
              </a:rPr>
              <a:t>●● Risk management context has already been described as the risk architecture, strategy and protocols or the risk management framework within the organization. This framework must fulfil two functions:  </a:t>
            </a:r>
          </a:p>
          <a:p>
            <a:pPr marL="971550" lvl="1" indent="-514350">
              <a:buFontTx/>
              <a:buAutoNum type="arabicParenR"/>
              <a:defRPr/>
            </a:pPr>
            <a:r>
              <a:rPr lang="en-US" sz="3200" dirty="0">
                <a:solidFill>
                  <a:prstClr val="black"/>
                </a:solidFill>
                <a:highlight>
                  <a:srgbClr val="FFFF00"/>
                </a:highlight>
                <a:latin typeface="Calibri" panose="020F0502020204030204"/>
              </a:rPr>
              <a:t>provide support for the risk management process within the organization; and </a:t>
            </a:r>
          </a:p>
          <a:p>
            <a:pPr marL="971550" lvl="1" indent="-514350">
              <a:buFontTx/>
              <a:buAutoNum type="arabicParenR"/>
              <a:defRPr/>
            </a:pPr>
            <a:r>
              <a:rPr lang="en-US" sz="3200" dirty="0">
                <a:solidFill>
                  <a:prstClr val="black"/>
                </a:solidFill>
                <a:highlight>
                  <a:srgbClr val="FFFF00"/>
                </a:highlight>
                <a:latin typeface="Calibri" panose="020F0502020204030204"/>
              </a:rPr>
              <a:t>ensure that the outputs from the risk management process are communicated to internal and external stakeholders.</a:t>
            </a:r>
          </a:p>
        </p:txBody>
      </p:sp>
    </p:spTree>
    <p:extLst>
      <p:ext uri="{BB962C8B-B14F-4D97-AF65-F5344CB8AC3E}">
        <p14:creationId xmlns:p14="http://schemas.microsoft.com/office/powerpoint/2010/main" val="9988929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scope of the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7B8B87F-5443-449F-A996-FFAA164C54B2}"/>
              </a:ext>
            </a:extLst>
          </p:cNvPr>
          <p:cNvSpPr txBox="1"/>
          <p:nvPr/>
        </p:nvSpPr>
        <p:spPr>
          <a:xfrm>
            <a:off x="159656" y="1772798"/>
            <a:ext cx="11553884" cy="3046988"/>
          </a:xfrm>
          <a:prstGeom prst="rect">
            <a:avLst/>
          </a:prstGeom>
          <a:noFill/>
        </p:spPr>
        <p:txBody>
          <a:bodyPr wrap="square">
            <a:spAutoFit/>
          </a:bodyPr>
          <a:lstStyle/>
          <a:p>
            <a:pPr lvl="1">
              <a:defRPr/>
            </a:pPr>
            <a:r>
              <a:rPr lang="en-US" sz="3200" dirty="0">
                <a:solidFill>
                  <a:prstClr val="black"/>
                </a:solidFill>
                <a:latin typeface="Calibri" panose="020F0502020204030204"/>
              </a:rPr>
              <a:t>●● Internal context refers to the organization itself, the activities it undertakes, the range of skills and capabilities available within the organization, and how it is structured. Internal stakeholders and their expectations are part of the internal context. This may be considered to be the strengths and weaknesses within the organization.</a:t>
            </a:r>
          </a:p>
        </p:txBody>
      </p:sp>
    </p:spTree>
    <p:extLst>
      <p:ext uri="{BB962C8B-B14F-4D97-AF65-F5344CB8AC3E}">
        <p14:creationId xmlns:p14="http://schemas.microsoft.com/office/powerpoint/2010/main" val="240956468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scope of the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extBox 8">
            <a:extLst>
              <a:ext uri="{FF2B5EF4-FFF2-40B4-BE49-F238E27FC236}">
                <a16:creationId xmlns:a16="http://schemas.microsoft.com/office/drawing/2014/main" id="{F7B8B87F-5443-449F-A996-FFAA164C54B2}"/>
              </a:ext>
            </a:extLst>
          </p:cNvPr>
          <p:cNvSpPr txBox="1"/>
          <p:nvPr/>
        </p:nvSpPr>
        <p:spPr>
          <a:xfrm>
            <a:off x="159656" y="1542956"/>
            <a:ext cx="11553884" cy="3539430"/>
          </a:xfrm>
          <a:prstGeom prst="rect">
            <a:avLst/>
          </a:prstGeom>
          <a:noFill/>
        </p:spPr>
        <p:txBody>
          <a:bodyPr wrap="square">
            <a:spAutoFit/>
          </a:bodyPr>
          <a:lstStyle/>
          <a:p>
            <a:pPr lvl="1">
              <a:defRPr/>
            </a:pPr>
            <a:r>
              <a:rPr lang="en-US" sz="3200" dirty="0">
                <a:solidFill>
                  <a:prstClr val="black"/>
                </a:solidFill>
                <a:latin typeface="Calibri" panose="020F0502020204030204"/>
              </a:rPr>
              <a:t>●● External context is the environment within which the organization exists. </a:t>
            </a:r>
          </a:p>
          <a:p>
            <a:pPr lvl="1">
              <a:defRPr/>
            </a:pPr>
            <a:r>
              <a:rPr lang="en-US" sz="3200" dirty="0">
                <a:solidFill>
                  <a:prstClr val="black"/>
                </a:solidFill>
                <a:latin typeface="Calibri" panose="020F0502020204030204"/>
              </a:rPr>
              <a:t>This environment will include consideration of the business sector within which the organization operates, external stakeholders and their expectations and the external financial environment. This may be considered to be the opportunities and threats facing the organization.</a:t>
            </a:r>
          </a:p>
        </p:txBody>
      </p:sp>
    </p:spTree>
    <p:extLst>
      <p:ext uri="{BB962C8B-B14F-4D97-AF65-F5344CB8AC3E}">
        <p14:creationId xmlns:p14="http://schemas.microsoft.com/office/powerpoint/2010/main" val="21927734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scope of the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D09519E3-DBD5-4F8F-B752-4037E29DFF00}"/>
              </a:ext>
            </a:extLst>
          </p:cNvPr>
          <p:cNvPicPr>
            <a:picLocks noChangeAspect="1"/>
          </p:cNvPicPr>
          <p:nvPr/>
        </p:nvPicPr>
        <p:blipFill>
          <a:blip r:embed="rId2"/>
          <a:stretch>
            <a:fillRect/>
          </a:stretch>
        </p:blipFill>
        <p:spPr>
          <a:xfrm>
            <a:off x="470647" y="384812"/>
            <a:ext cx="8315535" cy="6102163"/>
          </a:xfrm>
          <a:prstGeom prst="rect">
            <a:avLst/>
          </a:prstGeom>
        </p:spPr>
      </p:pic>
    </p:spTree>
    <p:extLst>
      <p:ext uri="{BB962C8B-B14F-4D97-AF65-F5344CB8AC3E}">
        <p14:creationId xmlns:p14="http://schemas.microsoft.com/office/powerpoint/2010/main" val="26437261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External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2B9F32-B9EB-4585-95CF-6AF64CC5C9C1}"/>
              </a:ext>
            </a:extLst>
          </p:cNvPr>
          <p:cNvSpPr txBox="1"/>
          <p:nvPr/>
        </p:nvSpPr>
        <p:spPr>
          <a:xfrm>
            <a:off x="0" y="1852311"/>
            <a:ext cx="11553884" cy="2062103"/>
          </a:xfrm>
          <a:prstGeom prst="rect">
            <a:avLst/>
          </a:prstGeom>
          <a:noFill/>
        </p:spPr>
        <p:txBody>
          <a:bodyPr wrap="square">
            <a:spAutoFit/>
          </a:bodyPr>
          <a:lstStyle/>
          <a:p>
            <a:pPr lvl="1">
              <a:defRPr/>
            </a:pPr>
            <a:r>
              <a:rPr lang="en-US" sz="3200" dirty="0">
                <a:solidFill>
                  <a:prstClr val="black"/>
                </a:solidFill>
                <a:latin typeface="Calibri" panose="020F0502020204030204"/>
              </a:rPr>
              <a:t>In summary, the reputational component of the external context for an organization defines the external perception </a:t>
            </a:r>
            <a:r>
              <a:rPr lang="ar-EG" sz="3200" dirty="0">
                <a:solidFill>
                  <a:prstClr val="black"/>
                </a:solidFill>
                <a:latin typeface="Calibri" panose="020F0502020204030204"/>
                <a:cs typeface="Arial" panose="020B0604020202020204" pitchFamily="34" charset="0"/>
              </a:rPr>
              <a:t>إدراك</a:t>
            </a:r>
            <a:r>
              <a:rPr lang="en-US" sz="3200" dirty="0">
                <a:solidFill>
                  <a:prstClr val="black"/>
                </a:solidFill>
                <a:latin typeface="Calibri" panose="020F0502020204030204"/>
              </a:rPr>
              <a:t>of the organization and the desire </a:t>
            </a:r>
            <a:r>
              <a:rPr lang="ar-EG" sz="3200" dirty="0">
                <a:solidFill>
                  <a:prstClr val="black"/>
                </a:solidFill>
                <a:latin typeface="Calibri" panose="020F0502020204030204"/>
                <a:cs typeface="Arial" panose="020B0604020202020204" pitchFamily="34" charset="0"/>
              </a:rPr>
              <a:t>الرغبه </a:t>
            </a:r>
            <a:r>
              <a:rPr lang="en-US" sz="3200" dirty="0">
                <a:solidFill>
                  <a:prstClr val="black"/>
                </a:solidFill>
                <a:latin typeface="Calibri" panose="020F0502020204030204"/>
              </a:rPr>
              <a:t>of customers to trade with the </a:t>
            </a:r>
          </a:p>
          <a:p>
            <a:pPr lvl="1">
              <a:defRPr/>
            </a:pPr>
            <a:r>
              <a:rPr lang="en-US" sz="3200" dirty="0">
                <a:solidFill>
                  <a:prstClr val="black"/>
                </a:solidFill>
                <a:latin typeface="Calibri" panose="020F0502020204030204"/>
              </a:rPr>
              <a:t>organization and the level of customer retention</a:t>
            </a:r>
          </a:p>
        </p:txBody>
      </p:sp>
    </p:spTree>
    <p:extLst>
      <p:ext uri="{BB962C8B-B14F-4D97-AF65-F5344CB8AC3E}">
        <p14:creationId xmlns:p14="http://schemas.microsoft.com/office/powerpoint/2010/main" val="32867773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External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2B9F32-B9EB-4585-95CF-6AF64CC5C9C1}"/>
              </a:ext>
            </a:extLst>
          </p:cNvPr>
          <p:cNvSpPr txBox="1"/>
          <p:nvPr/>
        </p:nvSpPr>
        <p:spPr>
          <a:xfrm>
            <a:off x="0" y="1534259"/>
            <a:ext cx="11553884" cy="3785652"/>
          </a:xfrm>
          <a:prstGeom prst="rect">
            <a:avLst/>
          </a:prstGeom>
          <a:noFill/>
        </p:spPr>
        <p:txBody>
          <a:bodyPr wrap="square">
            <a:spAutoFit/>
          </a:bodyPr>
          <a:lstStyle/>
          <a:p>
            <a:pPr lvl="1">
              <a:defRPr/>
            </a:pPr>
            <a:r>
              <a:rPr lang="en-US" sz="3000" dirty="0">
                <a:solidFill>
                  <a:prstClr val="black"/>
                </a:solidFill>
                <a:latin typeface="Calibri" panose="020F0502020204030204"/>
              </a:rPr>
              <a:t>In particular, when evaluating the reputational component of the external context, the following issues should be  addressed:</a:t>
            </a:r>
          </a:p>
          <a:p>
            <a:pPr lvl="1">
              <a:defRPr/>
            </a:pPr>
            <a:r>
              <a:rPr lang="en-US" sz="3000" dirty="0">
                <a:solidFill>
                  <a:prstClr val="black"/>
                </a:solidFill>
                <a:latin typeface="Calibri" panose="020F0502020204030204"/>
              </a:rPr>
              <a:t>●● public perception of the industry sector in which the organization operates;</a:t>
            </a:r>
          </a:p>
          <a:p>
            <a:pPr lvl="1">
              <a:defRPr/>
            </a:pPr>
            <a:r>
              <a:rPr lang="en-US" sz="3000" dirty="0">
                <a:solidFill>
                  <a:prstClr val="black"/>
                </a:solidFill>
                <a:latin typeface="Calibri" panose="020F0502020204030204"/>
              </a:rPr>
              <a:t>●● corporate social responsibility standards achieved by the organization;</a:t>
            </a:r>
          </a:p>
          <a:p>
            <a:pPr lvl="1">
              <a:defRPr/>
            </a:pPr>
            <a:r>
              <a:rPr lang="en-US" sz="3000" dirty="0">
                <a:solidFill>
                  <a:prstClr val="black"/>
                </a:solidFill>
                <a:latin typeface="Calibri" panose="020F0502020204030204"/>
              </a:rPr>
              <a:t>●● governance standards and whether the sector is highly regulated;</a:t>
            </a:r>
          </a:p>
          <a:p>
            <a:pPr lvl="1">
              <a:defRPr/>
            </a:pPr>
            <a:r>
              <a:rPr lang="en-US" sz="3000" dirty="0">
                <a:solidFill>
                  <a:prstClr val="black"/>
                </a:solidFill>
                <a:latin typeface="Calibri" panose="020F0502020204030204"/>
              </a:rPr>
              <a:t>●● quality of products or services and/or after-sales service standards.</a:t>
            </a:r>
          </a:p>
        </p:txBody>
      </p:sp>
    </p:spTree>
    <p:extLst>
      <p:ext uri="{BB962C8B-B14F-4D97-AF65-F5344CB8AC3E}">
        <p14:creationId xmlns:p14="http://schemas.microsoft.com/office/powerpoint/2010/main" val="14842732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External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2B9F32-B9EB-4585-95CF-6AF64CC5C9C1}"/>
              </a:ext>
            </a:extLst>
          </p:cNvPr>
          <p:cNvSpPr txBox="1"/>
          <p:nvPr/>
        </p:nvSpPr>
        <p:spPr>
          <a:xfrm>
            <a:off x="159656" y="1365294"/>
            <a:ext cx="11553884" cy="3539430"/>
          </a:xfrm>
          <a:prstGeom prst="rect">
            <a:avLst/>
          </a:prstGeom>
          <a:noFill/>
        </p:spPr>
        <p:txBody>
          <a:bodyPr wrap="square">
            <a:spAutoFit/>
          </a:bodyPr>
          <a:lstStyle/>
          <a:p>
            <a:pPr lvl="1">
              <a:defRPr/>
            </a:pPr>
            <a:r>
              <a:rPr lang="en-US" sz="3200" dirty="0">
                <a:solidFill>
                  <a:prstClr val="black"/>
                </a:solidFill>
                <a:latin typeface="Calibri" panose="020F0502020204030204"/>
              </a:rPr>
              <a:t> In particular, when evaluating the marketplace component of the external environment, the following issues should be addressed:</a:t>
            </a:r>
          </a:p>
          <a:p>
            <a:pPr lvl="1">
              <a:defRPr/>
            </a:pPr>
            <a:r>
              <a:rPr lang="en-US" sz="3200" dirty="0">
                <a:solidFill>
                  <a:prstClr val="black"/>
                </a:solidFill>
                <a:latin typeface="Calibri" panose="020F0502020204030204"/>
              </a:rPr>
              <a:t>●● level of revenue generation in the marketplace and return on investment;</a:t>
            </a:r>
          </a:p>
          <a:p>
            <a:pPr lvl="1">
              <a:defRPr/>
            </a:pPr>
            <a:r>
              <a:rPr lang="en-US" sz="3200" dirty="0">
                <a:solidFill>
                  <a:prstClr val="black"/>
                </a:solidFill>
                <a:latin typeface="Calibri" panose="020F0502020204030204"/>
              </a:rPr>
              <a:t>●● presence of aggressive competitors and/or high customer expectations;</a:t>
            </a:r>
          </a:p>
          <a:p>
            <a:pPr lvl="1">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27044841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External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2B9F32-B9EB-4585-95CF-6AF64CC5C9C1}"/>
              </a:ext>
            </a:extLst>
          </p:cNvPr>
          <p:cNvSpPr txBox="1"/>
          <p:nvPr/>
        </p:nvSpPr>
        <p:spPr>
          <a:xfrm>
            <a:off x="159656" y="1564077"/>
            <a:ext cx="11553884" cy="3046988"/>
          </a:xfrm>
          <a:prstGeom prst="rect">
            <a:avLst/>
          </a:prstGeom>
          <a:noFill/>
        </p:spPr>
        <p:txBody>
          <a:bodyPr wrap="square">
            <a:spAutoFit/>
          </a:bodyPr>
          <a:lstStyle/>
          <a:p>
            <a:pPr lvl="1">
              <a:defRPr/>
            </a:pPr>
            <a:r>
              <a:rPr lang="en-US" sz="3200" dirty="0">
                <a:solidFill>
                  <a:prstClr val="black"/>
                </a:solidFill>
                <a:latin typeface="Calibri" panose="020F0502020204030204"/>
              </a:rPr>
              <a:t>●● level of economic stability, including exposure to interest rates and foreign exchange rates;</a:t>
            </a:r>
          </a:p>
          <a:p>
            <a:pPr lvl="1">
              <a:defRPr/>
            </a:pPr>
            <a:r>
              <a:rPr lang="en-US" sz="3200" dirty="0">
                <a:solidFill>
                  <a:prstClr val="black"/>
                </a:solidFill>
                <a:latin typeface="Calibri" panose="020F0502020204030204"/>
              </a:rPr>
              <a:t>●● complexity of the supply chain and volatility of raw material costs;</a:t>
            </a:r>
          </a:p>
          <a:p>
            <a:pPr lvl="1">
              <a:defRPr/>
            </a:pPr>
            <a:r>
              <a:rPr lang="en-US" sz="3200" dirty="0">
                <a:solidFill>
                  <a:prstClr val="black"/>
                </a:solidFill>
                <a:latin typeface="Calibri" panose="020F0502020204030204"/>
              </a:rPr>
              <a:t>●● exposure to international disruption because of political risks, war and terrorism.</a:t>
            </a:r>
          </a:p>
        </p:txBody>
      </p:sp>
    </p:spTree>
    <p:extLst>
      <p:ext uri="{BB962C8B-B14F-4D97-AF65-F5344CB8AC3E}">
        <p14:creationId xmlns:p14="http://schemas.microsoft.com/office/powerpoint/2010/main" val="10870226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Internal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2B9F32-B9EB-4585-95CF-6AF64CC5C9C1}"/>
              </a:ext>
            </a:extLst>
          </p:cNvPr>
          <p:cNvSpPr txBox="1"/>
          <p:nvPr/>
        </p:nvSpPr>
        <p:spPr>
          <a:xfrm>
            <a:off x="159656" y="1663468"/>
            <a:ext cx="11553884" cy="3046988"/>
          </a:xfrm>
          <a:prstGeom prst="rect">
            <a:avLst/>
          </a:prstGeom>
          <a:noFill/>
        </p:spPr>
        <p:txBody>
          <a:bodyPr wrap="square">
            <a:spAutoFit/>
          </a:bodyPr>
          <a:lstStyle/>
          <a:p>
            <a:pPr lvl="1">
              <a:defRPr/>
            </a:pPr>
            <a:r>
              <a:rPr lang="en-US" sz="3200" dirty="0">
                <a:solidFill>
                  <a:prstClr val="black"/>
                </a:solidFill>
                <a:latin typeface="Calibri" panose="020F0502020204030204"/>
              </a:rPr>
              <a:t>In summary, the financial component of the internal context of an organization defines the financial procedures and the means by which money is managed and profitability is achieved. </a:t>
            </a:r>
          </a:p>
          <a:p>
            <a:pPr lvl="1">
              <a:defRPr/>
            </a:pPr>
            <a:r>
              <a:rPr lang="en-US" sz="3200" dirty="0">
                <a:solidFill>
                  <a:prstClr val="black"/>
                </a:solidFill>
                <a:latin typeface="Calibri" panose="020F0502020204030204"/>
              </a:rPr>
              <a:t>In particular, when evaluating the financial component of the internal context, the following issues should be addressed:</a:t>
            </a:r>
          </a:p>
          <a:p>
            <a:pPr lvl="1">
              <a:defRPr/>
            </a:pPr>
            <a:r>
              <a:rPr lang="en-US" sz="3200" dirty="0">
                <a:solidFill>
                  <a:prstClr val="black"/>
                </a:solidFill>
                <a:latin typeface="Calibri" panose="020F0502020204030204"/>
              </a:rPr>
              <a:t>●● availability of adequate funds to fulfil strategic plans;</a:t>
            </a:r>
          </a:p>
        </p:txBody>
      </p:sp>
    </p:spTree>
    <p:extLst>
      <p:ext uri="{BB962C8B-B14F-4D97-AF65-F5344CB8AC3E}">
        <p14:creationId xmlns:p14="http://schemas.microsoft.com/office/powerpoint/2010/main" val="106996269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Internal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extBox 8">
            <a:extLst>
              <a:ext uri="{FF2B5EF4-FFF2-40B4-BE49-F238E27FC236}">
                <a16:creationId xmlns:a16="http://schemas.microsoft.com/office/drawing/2014/main" id="{EC2B9F32-B9EB-4585-95CF-6AF64CC5C9C1}"/>
              </a:ext>
            </a:extLst>
          </p:cNvPr>
          <p:cNvSpPr txBox="1"/>
          <p:nvPr/>
        </p:nvSpPr>
        <p:spPr>
          <a:xfrm>
            <a:off x="523664" y="1629811"/>
            <a:ext cx="11553884" cy="3046988"/>
          </a:xfrm>
          <a:prstGeom prst="rect">
            <a:avLst/>
          </a:prstGeom>
          <a:noFill/>
        </p:spPr>
        <p:txBody>
          <a:bodyPr wrap="square">
            <a:spAutoFit/>
          </a:bodyPr>
          <a:lstStyle/>
          <a:p>
            <a:pPr lvl="1">
              <a:defRPr/>
            </a:pPr>
            <a:r>
              <a:rPr lang="en-US" sz="3200" dirty="0">
                <a:solidFill>
                  <a:prstClr val="black"/>
                </a:solidFill>
                <a:latin typeface="Calibri" panose="020F0502020204030204"/>
              </a:rPr>
              <a:t>●● existence of robust procedures for correct allocation of funds for investment;</a:t>
            </a:r>
          </a:p>
          <a:p>
            <a:pPr lvl="1">
              <a:defRPr/>
            </a:pPr>
            <a:r>
              <a:rPr lang="en-US" sz="3200" dirty="0">
                <a:solidFill>
                  <a:prstClr val="black"/>
                </a:solidFill>
                <a:latin typeface="Calibri" panose="020F0502020204030204"/>
              </a:rPr>
              <a:t>●● nature of internal financial control environment to prevent fraud;</a:t>
            </a:r>
          </a:p>
          <a:p>
            <a:pPr lvl="1">
              <a:defRPr/>
            </a:pPr>
            <a:r>
              <a:rPr lang="en-US" sz="3200" dirty="0">
                <a:solidFill>
                  <a:prstClr val="black"/>
                </a:solidFill>
                <a:latin typeface="Calibri" panose="020F0502020204030204"/>
              </a:rPr>
              <a:t>●● availability of funds to meet historical and anticipated </a:t>
            </a:r>
            <a:r>
              <a:rPr lang="ar-EG" sz="3200" dirty="0">
                <a:solidFill>
                  <a:prstClr val="black"/>
                </a:solidFill>
                <a:latin typeface="Calibri" panose="020F0502020204030204"/>
                <a:cs typeface="Arial" panose="020B0604020202020204" pitchFamily="34" charset="0"/>
              </a:rPr>
              <a:t>مرتقب</a:t>
            </a:r>
            <a:r>
              <a:rPr lang="en-US" sz="3200" dirty="0">
                <a:solidFill>
                  <a:prstClr val="black"/>
                </a:solidFill>
                <a:latin typeface="Calibri" panose="020F0502020204030204"/>
              </a:rPr>
              <a:t>future liabilities.</a:t>
            </a:r>
          </a:p>
        </p:txBody>
      </p:sp>
    </p:spTree>
    <p:extLst>
      <p:ext uri="{BB962C8B-B14F-4D97-AF65-F5344CB8AC3E}">
        <p14:creationId xmlns:p14="http://schemas.microsoft.com/office/powerpoint/2010/main" val="16419265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Internal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2B9F32-B9EB-4585-95CF-6AF64CC5C9C1}"/>
              </a:ext>
            </a:extLst>
          </p:cNvPr>
          <p:cNvSpPr txBox="1"/>
          <p:nvPr/>
        </p:nvSpPr>
        <p:spPr>
          <a:xfrm>
            <a:off x="319056" y="1699385"/>
            <a:ext cx="11553884" cy="4031873"/>
          </a:xfrm>
          <a:prstGeom prst="rect">
            <a:avLst/>
          </a:prstGeom>
          <a:noFill/>
        </p:spPr>
        <p:txBody>
          <a:bodyPr wrap="square">
            <a:spAutoFit/>
          </a:bodyPr>
          <a:lstStyle/>
          <a:p>
            <a:pPr lvl="1">
              <a:defRPr/>
            </a:pPr>
            <a:r>
              <a:rPr lang="en-US" sz="3200" dirty="0">
                <a:solidFill>
                  <a:prstClr val="black"/>
                </a:solidFill>
                <a:latin typeface="Calibri" panose="020F0502020204030204"/>
              </a:rPr>
              <a:t>In particular, when evaluating the infrastructure component of the internal context, the following issues should be addressed:</a:t>
            </a:r>
          </a:p>
          <a:p>
            <a:pPr lvl="1">
              <a:defRPr/>
            </a:pPr>
            <a:r>
              <a:rPr lang="en-US" sz="3200" dirty="0">
                <a:solidFill>
                  <a:prstClr val="black"/>
                </a:solidFill>
                <a:latin typeface="Calibri" panose="020F0502020204030204"/>
              </a:rPr>
              <a:t>●● senior management structure and the nature of the risk culture;</a:t>
            </a:r>
          </a:p>
          <a:p>
            <a:pPr lvl="1">
              <a:defRPr/>
            </a:pPr>
            <a:r>
              <a:rPr lang="en-US" sz="3200" dirty="0">
                <a:solidFill>
                  <a:prstClr val="black"/>
                </a:solidFill>
                <a:latin typeface="Calibri" panose="020F0502020204030204"/>
              </a:rPr>
              <a:t>●● availability of adequate people resources and people skills, including intellectual property</a:t>
            </a:r>
            <a:r>
              <a:rPr lang="ar-EG" sz="3200" dirty="0">
                <a:solidFill>
                  <a:prstClr val="black"/>
                </a:solidFill>
                <a:latin typeface="Calibri" panose="020F0502020204030204"/>
                <a:cs typeface="Arial" panose="020B0604020202020204" pitchFamily="34" charset="0"/>
              </a:rPr>
              <a:t>الملكية الفكرية</a:t>
            </a:r>
            <a:r>
              <a:rPr lang="en-US" sz="3200" dirty="0">
                <a:solidFill>
                  <a:prstClr val="black"/>
                </a:solidFill>
                <a:latin typeface="Calibri" panose="020F0502020204030204"/>
              </a:rPr>
              <a:t>;</a:t>
            </a:r>
          </a:p>
          <a:p>
            <a:pPr lvl="1">
              <a:defRPr/>
            </a:pPr>
            <a:r>
              <a:rPr lang="en-US" sz="3200" dirty="0">
                <a:solidFill>
                  <a:prstClr val="black"/>
                </a:solidFill>
                <a:latin typeface="Calibri" panose="020F0502020204030204"/>
              </a:rPr>
              <a:t>●● availability of adequate physical assets to support operational activities;</a:t>
            </a:r>
          </a:p>
        </p:txBody>
      </p:sp>
    </p:spTree>
    <p:extLst>
      <p:ext uri="{BB962C8B-B14F-4D97-AF65-F5344CB8AC3E}">
        <p14:creationId xmlns:p14="http://schemas.microsoft.com/office/powerpoint/2010/main" val="97348463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lstStyle/>
          <a:p>
            <a:r>
              <a:rPr lang="en-US" dirty="0"/>
              <a:t>Internal context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2B9F32-B9EB-4585-95CF-6AF64CC5C9C1}"/>
              </a:ext>
            </a:extLst>
          </p:cNvPr>
          <p:cNvSpPr txBox="1"/>
          <p:nvPr/>
        </p:nvSpPr>
        <p:spPr>
          <a:xfrm>
            <a:off x="319056" y="1749081"/>
            <a:ext cx="11553884" cy="3046988"/>
          </a:xfrm>
          <a:prstGeom prst="rect">
            <a:avLst/>
          </a:prstGeom>
          <a:noFill/>
        </p:spPr>
        <p:txBody>
          <a:bodyPr wrap="square">
            <a:spAutoFit/>
          </a:bodyPr>
          <a:lstStyle/>
          <a:p>
            <a:pPr lvl="1">
              <a:defRPr/>
            </a:pPr>
            <a:r>
              <a:rPr lang="en-US" sz="3200" dirty="0">
                <a:solidFill>
                  <a:prstClr val="black"/>
                </a:solidFill>
                <a:latin typeface="Calibri" panose="020F0502020204030204"/>
              </a:rPr>
              <a:t>●● information technology infrastructure sufficient to achieve resilience and protect data;</a:t>
            </a:r>
          </a:p>
          <a:p>
            <a:pPr lvl="1">
              <a:defRPr/>
            </a:pPr>
            <a:r>
              <a:rPr lang="en-US" sz="3200" dirty="0">
                <a:solidFill>
                  <a:prstClr val="black"/>
                </a:solidFill>
                <a:latin typeface="Calibri" panose="020F0502020204030204"/>
              </a:rPr>
              <a:t>●● business continuity plans in place to ensure continuity of activities following major disruption;</a:t>
            </a:r>
          </a:p>
          <a:p>
            <a:pPr lvl="1">
              <a:defRPr/>
            </a:pPr>
            <a:r>
              <a:rPr lang="en-US" sz="3200" dirty="0">
                <a:solidFill>
                  <a:prstClr val="black"/>
                </a:solidFill>
                <a:latin typeface="Calibri" panose="020F0502020204030204"/>
              </a:rPr>
              <a:t>●● arrangements for service delivery and/or transportation and </a:t>
            </a:r>
            <a:r>
              <a:rPr lang="en-US" sz="3200">
                <a:solidFill>
                  <a:prstClr val="black"/>
                </a:solidFill>
                <a:latin typeface="Calibri" panose="020F0502020204030204"/>
              </a:rPr>
              <a:t>reliable communication </a:t>
            </a:r>
            <a:r>
              <a:rPr lang="en-US" sz="3200" dirty="0">
                <a:solidFill>
                  <a:prstClr val="black"/>
                </a:solidFill>
                <a:latin typeface="Calibri" panose="020F0502020204030204"/>
              </a:rPr>
              <a:t>infrastructure.</a:t>
            </a:r>
          </a:p>
        </p:txBody>
      </p:sp>
    </p:spTree>
    <p:extLst>
      <p:ext uri="{BB962C8B-B14F-4D97-AF65-F5344CB8AC3E}">
        <p14:creationId xmlns:p14="http://schemas.microsoft.com/office/powerpoint/2010/main" val="151219489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6</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Minimize compliance risks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descr="Thank You"/>
          <p:cNvPicPr>
            <a:picLocks noChangeAspect="1"/>
          </p:cNvPicPr>
          <p:nvPr/>
        </p:nvPicPr>
        <p:blipFill>
          <a:blip r:embed="rId2"/>
          <a:stretch>
            <a:fillRect/>
          </a:stretch>
        </p:blipFill>
        <p:spPr>
          <a:xfrm>
            <a:off x="2249002" y="2952459"/>
            <a:ext cx="6734386" cy="840667"/>
          </a:xfrm>
          <a:prstGeom prst="rect">
            <a:avLst/>
          </a:prstGeom>
        </p:spPr>
      </p:pic>
      <p:sp>
        <p:nvSpPr>
          <p:cNvPr id="2" name="Rectangle 1"/>
          <p:cNvSpPr/>
          <p:nvPr/>
        </p:nvSpPr>
        <p:spPr>
          <a:xfrm>
            <a:off x="4142793" y="3060941"/>
            <a:ext cx="1880387" cy="523220"/>
          </a:xfrm>
          <a:prstGeom prst="rect">
            <a:avLst/>
          </a:prstGeom>
        </p:spPr>
        <p:txBody>
          <a:bodyPr wrap="none">
            <a:spAutoFit/>
          </a:bodyPr>
          <a:lstStyle/>
          <a:p>
            <a:r>
              <a:rPr lang="en-US" sz="2800" b="1" dirty="0">
                <a:solidFill>
                  <a:schemeClr val="bg1"/>
                </a:solidFill>
              </a:rPr>
              <a:t>Thank You</a:t>
            </a:r>
          </a:p>
        </p:txBody>
      </p:sp>
    </p:spTree>
    <p:extLst>
      <p:ext uri="{BB962C8B-B14F-4D97-AF65-F5344CB8AC3E}">
        <p14:creationId xmlns:p14="http://schemas.microsoft.com/office/powerpoint/2010/main" val="28118128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734</TotalTime>
  <Words>1829</Words>
  <Application>Microsoft Office PowerPoint</Application>
  <PresentationFormat>Widescreen</PresentationFormat>
  <Paragraphs>230</Paragraphs>
  <Slides>37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Times New Roman</vt:lpstr>
      <vt:lpstr>Wingdings</vt:lpstr>
      <vt:lpstr>Office Theme</vt:lpstr>
      <vt:lpstr>PowerPoint Presentation</vt:lpstr>
      <vt:lpstr>Topics to Cover in Week 6</vt:lpstr>
      <vt:lpstr>Risk management standards</vt:lpstr>
      <vt:lpstr>Scope of risk management standards</vt:lpstr>
      <vt:lpstr>Scope of risk management standards</vt:lpstr>
      <vt:lpstr>Scope of risk management standards</vt:lpstr>
      <vt:lpstr>PowerPoint Presentation</vt:lpstr>
      <vt:lpstr>IRM Standard</vt:lpstr>
      <vt:lpstr>Risk management process</vt:lpstr>
      <vt:lpstr>Risk management context</vt:lpstr>
      <vt:lpstr>Components of the RM context</vt:lpstr>
      <vt:lpstr>Risk management context</vt:lpstr>
      <vt:lpstr>Risk management framework</vt:lpstr>
      <vt:lpstr>Risk management framework</vt:lpstr>
      <vt:lpstr>Coso ERM cube</vt:lpstr>
      <vt:lpstr>Coso ERM cube</vt:lpstr>
      <vt:lpstr>Coso ERM cube</vt:lpstr>
      <vt:lpstr>Coso ERM cube</vt:lpstr>
      <vt:lpstr>Coso ERM cube</vt:lpstr>
      <vt:lpstr>ISO 31000 </vt:lpstr>
      <vt:lpstr>PowerPoint Presentation</vt:lpstr>
      <vt:lpstr>Risk management standards selecting</vt:lpstr>
      <vt:lpstr>COSO</vt:lpstr>
      <vt:lpstr>COSO</vt:lpstr>
      <vt:lpstr>scope of the context </vt:lpstr>
      <vt:lpstr>scope of the context </vt:lpstr>
      <vt:lpstr>scope of the context </vt:lpstr>
      <vt:lpstr>scope of the context </vt:lpstr>
      <vt:lpstr>External context </vt:lpstr>
      <vt:lpstr>External context </vt:lpstr>
      <vt:lpstr>External context </vt:lpstr>
      <vt:lpstr>External context </vt:lpstr>
      <vt:lpstr>Internal context </vt:lpstr>
      <vt:lpstr>Internal context </vt:lpstr>
      <vt:lpstr>Internal context </vt:lpstr>
      <vt:lpstr>Internal context </vt:lpstr>
      <vt:lpstr>Minimize compliance risks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270</cp:revision>
  <dcterms:created xsi:type="dcterms:W3CDTF">2023-09-12T14:13:52Z</dcterms:created>
  <dcterms:modified xsi:type="dcterms:W3CDTF">2023-10-21T18:36:41Z</dcterms:modified>
</cp:coreProperties>
</file>