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532" r:id="rId5"/>
    <p:sldId id="533" r:id="rId6"/>
    <p:sldId id="480" r:id="rId7"/>
    <p:sldId id="313" r:id="rId8"/>
    <p:sldId id="496" r:id="rId9"/>
    <p:sldId id="276" r:id="rId10"/>
    <p:sldId id="497" r:id="rId11"/>
    <p:sldId id="498" r:id="rId12"/>
    <p:sldId id="499" r:id="rId13"/>
    <p:sldId id="534" r:id="rId14"/>
    <p:sldId id="503" r:id="rId15"/>
    <p:sldId id="520" r:id="rId16"/>
    <p:sldId id="500" r:id="rId17"/>
    <p:sldId id="519" r:id="rId18"/>
    <p:sldId id="502" r:id="rId19"/>
    <p:sldId id="536" r:id="rId20"/>
    <p:sldId id="538" r:id="rId21"/>
    <p:sldId id="535" r:id="rId22"/>
    <p:sldId id="521" r:id="rId23"/>
    <p:sldId id="506" r:id="rId24"/>
    <p:sldId id="539" r:id="rId25"/>
    <p:sldId id="508" r:id="rId26"/>
    <p:sldId id="507" r:id="rId27"/>
    <p:sldId id="509" r:id="rId28"/>
    <p:sldId id="522" r:id="rId29"/>
    <p:sldId id="510" r:id="rId30"/>
    <p:sldId id="511" r:id="rId31"/>
    <p:sldId id="512" r:id="rId32"/>
    <p:sldId id="513" r:id="rId33"/>
    <p:sldId id="514" r:id="rId34"/>
    <p:sldId id="515" r:id="rId35"/>
    <p:sldId id="516" r:id="rId36"/>
    <p:sldId id="523" r:id="rId37"/>
    <p:sldId id="517" r:id="rId38"/>
    <p:sldId id="544" r:id="rId39"/>
    <p:sldId id="526" r:id="rId40"/>
    <p:sldId id="540" r:id="rId41"/>
    <p:sldId id="541" r:id="rId42"/>
    <p:sldId id="542" r:id="rId43"/>
    <p:sldId id="543" r:id="rId44"/>
    <p:sldId id="545"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2"/>
            <p14:sldId id="533"/>
            <p14:sldId id="480"/>
            <p14:sldId id="313"/>
            <p14:sldId id="496"/>
            <p14:sldId id="276"/>
            <p14:sldId id="497"/>
            <p14:sldId id="498"/>
            <p14:sldId id="499"/>
            <p14:sldId id="534"/>
            <p14:sldId id="503"/>
            <p14:sldId id="520"/>
            <p14:sldId id="500"/>
            <p14:sldId id="519"/>
            <p14:sldId id="502"/>
            <p14:sldId id="536"/>
            <p14:sldId id="538"/>
            <p14:sldId id="535"/>
            <p14:sldId id="521"/>
            <p14:sldId id="506"/>
            <p14:sldId id="539"/>
            <p14:sldId id="508"/>
            <p14:sldId id="507"/>
            <p14:sldId id="509"/>
            <p14:sldId id="522"/>
            <p14:sldId id="510"/>
            <p14:sldId id="511"/>
            <p14:sldId id="512"/>
            <p14:sldId id="513"/>
            <p14:sldId id="514"/>
            <p14:sldId id="515"/>
            <p14:sldId id="516"/>
            <p14:sldId id="523"/>
            <p14:sldId id="517"/>
            <p14:sldId id="544"/>
            <p14:sldId id="526"/>
            <p14:sldId id="540"/>
            <p14:sldId id="541"/>
            <p14:sldId id="542"/>
            <p14:sldId id="543"/>
            <p14:sldId id="54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03" autoAdjust="0"/>
    <p:restoredTop sz="93738" autoAdjust="0"/>
  </p:normalViewPr>
  <p:slideViewPr>
    <p:cSldViewPr snapToGrid="0">
      <p:cViewPr>
        <p:scale>
          <a:sx n="64" d="100"/>
          <a:sy n="64" d="100"/>
        </p:scale>
        <p:origin x="1146" y="56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967CC1E-D9F3-4930-BD36-C3B794D852EC}"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F247CEE2-BF1A-4195-BC1E-29197E130278}">
      <dgm:prSet phldrT="[Text]"/>
      <dgm:spPr/>
      <dgm:t>
        <a:bodyPr/>
        <a:lstStyle/>
        <a:p>
          <a:r>
            <a:rPr lang="ar-QA" dirty="0" smtClean="0"/>
            <a:t>فهم السلوك الاجتماعي وتفسيره ومعرفة أسباب حدوثه والعوامل التي تؤثر فيه.</a:t>
          </a:r>
          <a:endParaRPr lang="en-US" dirty="0" smtClean="0"/>
        </a:p>
      </dgm:t>
    </dgm:pt>
    <dgm:pt modelId="{07654BA0-3C67-494E-BFB7-D49E6AD5D8DC}" type="parTrans" cxnId="{54F18C83-2619-4C4B-ABB1-E0F7958F1A6C}">
      <dgm:prSet/>
      <dgm:spPr/>
      <dgm:t>
        <a:bodyPr/>
        <a:lstStyle/>
        <a:p>
          <a:endParaRPr lang="en-US"/>
        </a:p>
      </dgm:t>
    </dgm:pt>
    <dgm:pt modelId="{2A1FB469-0391-47AC-AEEB-615AB49E03C8}" type="sibTrans" cxnId="{54F18C83-2619-4C4B-ABB1-E0F7958F1A6C}">
      <dgm:prSet/>
      <dgm:spPr/>
      <dgm:t>
        <a:bodyPr/>
        <a:lstStyle/>
        <a:p>
          <a:endParaRPr lang="en-US"/>
        </a:p>
      </dgm:t>
    </dgm:pt>
    <dgm:pt modelId="{3978B1EB-407F-4CF0-BB12-3A3E579F352E}">
      <dgm:prSet phldrT="[Text]"/>
      <dgm:spPr/>
      <dgm:t>
        <a:bodyPr/>
        <a:lstStyle/>
        <a:p>
          <a:r>
            <a:rPr lang="ar-QA" dirty="0" smtClean="0"/>
            <a:t>التنبؤ بما سيكون عليه السلوك الاجتماعي وذلك استنادا إلى معرفة العلاقات الموجودة بين الظواهر الاجتماعية ذات العلاقة بهذا المجال</a:t>
          </a:r>
          <a:endParaRPr lang="en-US" dirty="0"/>
        </a:p>
      </dgm:t>
    </dgm:pt>
    <dgm:pt modelId="{EDB80C2C-819B-4177-8621-068940100CF2}" type="parTrans" cxnId="{3E1912AD-6433-45EA-BD05-4F5B69AF607F}">
      <dgm:prSet/>
      <dgm:spPr/>
      <dgm:t>
        <a:bodyPr/>
        <a:lstStyle/>
        <a:p>
          <a:endParaRPr lang="en-US"/>
        </a:p>
      </dgm:t>
    </dgm:pt>
    <dgm:pt modelId="{05B9E1AA-E831-4920-860D-1855E7C874AA}" type="sibTrans" cxnId="{3E1912AD-6433-45EA-BD05-4F5B69AF607F}">
      <dgm:prSet/>
      <dgm:spPr/>
      <dgm:t>
        <a:bodyPr/>
        <a:lstStyle/>
        <a:p>
          <a:endParaRPr lang="en-US"/>
        </a:p>
      </dgm:t>
    </dgm:pt>
    <dgm:pt modelId="{CCD5F534-D6C3-40CE-B5A7-77D862A13479}">
      <dgm:prSet phldrT="[Text]"/>
      <dgm:spPr/>
      <dgm:t>
        <a:bodyPr/>
        <a:lstStyle/>
        <a:p>
          <a:r>
            <a:rPr lang="ar-QA" dirty="0" smtClean="0"/>
            <a:t> ضبط السلوك الاجتماعي والتحكم فيه بتعديله وتحسينه إلى ما هو مرغوب فيه وغالباً ما تكون الاراء حول كيفية ضبط وتوجيه الحياة مثل: معرفة أفضل الطرق في التأثير على الاخرين. وضبط الغضب. </a:t>
          </a:r>
          <a:endParaRPr lang="en-US" dirty="0" smtClean="0"/>
        </a:p>
        <a:p>
          <a:endParaRPr lang="en-US" dirty="0"/>
        </a:p>
      </dgm:t>
    </dgm:pt>
    <dgm:pt modelId="{353B7B58-25E0-43D6-B0E0-9A40FCBC0AC5}" type="parTrans" cxnId="{4D4F42C1-2699-48D4-93DD-BD572BC38A3B}">
      <dgm:prSet/>
      <dgm:spPr/>
      <dgm:t>
        <a:bodyPr/>
        <a:lstStyle/>
        <a:p>
          <a:endParaRPr lang="en-US"/>
        </a:p>
      </dgm:t>
    </dgm:pt>
    <dgm:pt modelId="{B894EDAE-F791-43E5-91C5-D451ACDEC154}" type="sibTrans" cxnId="{4D4F42C1-2699-48D4-93DD-BD572BC38A3B}">
      <dgm:prSet/>
      <dgm:spPr/>
      <dgm:t>
        <a:bodyPr/>
        <a:lstStyle/>
        <a:p>
          <a:endParaRPr lang="en-US"/>
        </a:p>
      </dgm:t>
    </dgm:pt>
    <dgm:pt modelId="{3C26A61A-8140-478C-B0D7-53A62DD0A7E3}" type="pres">
      <dgm:prSet presAssocID="{7967CC1E-D9F3-4930-BD36-C3B794D852EC}" presName="Name0" presStyleCnt="0">
        <dgm:presLayoutVars>
          <dgm:chMax val="7"/>
          <dgm:chPref val="7"/>
          <dgm:dir/>
        </dgm:presLayoutVars>
      </dgm:prSet>
      <dgm:spPr/>
      <dgm:t>
        <a:bodyPr/>
        <a:lstStyle/>
        <a:p>
          <a:endParaRPr lang="en-US"/>
        </a:p>
      </dgm:t>
    </dgm:pt>
    <dgm:pt modelId="{39F71072-EA29-4AEB-A2C8-EBD804D5CF53}" type="pres">
      <dgm:prSet presAssocID="{7967CC1E-D9F3-4930-BD36-C3B794D852EC}" presName="Name1" presStyleCnt="0"/>
      <dgm:spPr/>
    </dgm:pt>
    <dgm:pt modelId="{96BF7BD9-8ACF-402E-A87B-F2294D1E69DA}" type="pres">
      <dgm:prSet presAssocID="{7967CC1E-D9F3-4930-BD36-C3B794D852EC}" presName="cycle" presStyleCnt="0"/>
      <dgm:spPr/>
    </dgm:pt>
    <dgm:pt modelId="{284EE5EB-60E2-4247-8C5B-46B46D966975}" type="pres">
      <dgm:prSet presAssocID="{7967CC1E-D9F3-4930-BD36-C3B794D852EC}" presName="srcNode" presStyleLbl="node1" presStyleIdx="0" presStyleCnt="3"/>
      <dgm:spPr/>
    </dgm:pt>
    <dgm:pt modelId="{6ECE8589-21A3-4439-9650-2164FBE09C23}" type="pres">
      <dgm:prSet presAssocID="{7967CC1E-D9F3-4930-BD36-C3B794D852EC}" presName="conn" presStyleLbl="parChTrans1D2" presStyleIdx="0" presStyleCnt="1"/>
      <dgm:spPr/>
      <dgm:t>
        <a:bodyPr/>
        <a:lstStyle/>
        <a:p>
          <a:endParaRPr lang="en-US"/>
        </a:p>
      </dgm:t>
    </dgm:pt>
    <dgm:pt modelId="{3696B5B6-9EF5-4177-8FD8-EC9B4FCC8E4B}" type="pres">
      <dgm:prSet presAssocID="{7967CC1E-D9F3-4930-BD36-C3B794D852EC}" presName="extraNode" presStyleLbl="node1" presStyleIdx="0" presStyleCnt="3"/>
      <dgm:spPr/>
    </dgm:pt>
    <dgm:pt modelId="{4F10FBF6-4319-449C-B580-68F98A5914AC}" type="pres">
      <dgm:prSet presAssocID="{7967CC1E-D9F3-4930-BD36-C3B794D852EC}" presName="dstNode" presStyleLbl="node1" presStyleIdx="0" presStyleCnt="3"/>
      <dgm:spPr/>
    </dgm:pt>
    <dgm:pt modelId="{34296E03-82CF-4777-88EB-80FE19A34DDC}" type="pres">
      <dgm:prSet presAssocID="{F247CEE2-BF1A-4195-BC1E-29197E130278}" presName="text_1" presStyleLbl="node1" presStyleIdx="0" presStyleCnt="3">
        <dgm:presLayoutVars>
          <dgm:bulletEnabled val="1"/>
        </dgm:presLayoutVars>
      </dgm:prSet>
      <dgm:spPr/>
      <dgm:t>
        <a:bodyPr/>
        <a:lstStyle/>
        <a:p>
          <a:endParaRPr lang="en-US"/>
        </a:p>
      </dgm:t>
    </dgm:pt>
    <dgm:pt modelId="{1482E7C6-DE2D-446C-8EE7-36375B405BFF}" type="pres">
      <dgm:prSet presAssocID="{F247CEE2-BF1A-4195-BC1E-29197E130278}" presName="accent_1" presStyleCnt="0"/>
      <dgm:spPr/>
    </dgm:pt>
    <dgm:pt modelId="{EB876BBD-0689-4E52-9EAA-7E7E0AD315E4}" type="pres">
      <dgm:prSet presAssocID="{F247CEE2-BF1A-4195-BC1E-29197E130278}" presName="accentRepeatNode" presStyleLbl="solidFgAcc1" presStyleIdx="0" presStyleCnt="3"/>
      <dgm:spPr/>
    </dgm:pt>
    <dgm:pt modelId="{ADD26F64-E224-4E9A-9936-26CF376704BE}" type="pres">
      <dgm:prSet presAssocID="{3978B1EB-407F-4CF0-BB12-3A3E579F352E}" presName="text_2" presStyleLbl="node1" presStyleIdx="1" presStyleCnt="3">
        <dgm:presLayoutVars>
          <dgm:bulletEnabled val="1"/>
        </dgm:presLayoutVars>
      </dgm:prSet>
      <dgm:spPr/>
      <dgm:t>
        <a:bodyPr/>
        <a:lstStyle/>
        <a:p>
          <a:endParaRPr lang="en-US"/>
        </a:p>
      </dgm:t>
    </dgm:pt>
    <dgm:pt modelId="{6D54FDA1-60D1-409D-85C3-117F487C8E0A}" type="pres">
      <dgm:prSet presAssocID="{3978B1EB-407F-4CF0-BB12-3A3E579F352E}" presName="accent_2" presStyleCnt="0"/>
      <dgm:spPr/>
    </dgm:pt>
    <dgm:pt modelId="{DE36CA58-22F0-4559-AE83-8027E02B3A21}" type="pres">
      <dgm:prSet presAssocID="{3978B1EB-407F-4CF0-BB12-3A3E579F352E}" presName="accentRepeatNode" presStyleLbl="solidFgAcc1" presStyleIdx="1" presStyleCnt="3"/>
      <dgm:spPr/>
    </dgm:pt>
    <dgm:pt modelId="{E6B3E4C2-48EA-4A8F-85BE-A7AA3FF18069}" type="pres">
      <dgm:prSet presAssocID="{CCD5F534-D6C3-40CE-B5A7-77D862A13479}" presName="text_3" presStyleLbl="node1" presStyleIdx="2" presStyleCnt="3">
        <dgm:presLayoutVars>
          <dgm:bulletEnabled val="1"/>
        </dgm:presLayoutVars>
      </dgm:prSet>
      <dgm:spPr/>
      <dgm:t>
        <a:bodyPr/>
        <a:lstStyle/>
        <a:p>
          <a:endParaRPr lang="en-US"/>
        </a:p>
      </dgm:t>
    </dgm:pt>
    <dgm:pt modelId="{DCFDD487-C73F-405B-933D-BF16AF6A6E97}" type="pres">
      <dgm:prSet presAssocID="{CCD5F534-D6C3-40CE-B5A7-77D862A13479}" presName="accent_3" presStyleCnt="0"/>
      <dgm:spPr/>
    </dgm:pt>
    <dgm:pt modelId="{DBF98FD4-BD44-4F36-94DC-547E6D012C8E}" type="pres">
      <dgm:prSet presAssocID="{CCD5F534-D6C3-40CE-B5A7-77D862A13479}" presName="accentRepeatNode" presStyleLbl="solidFgAcc1" presStyleIdx="2" presStyleCnt="3"/>
      <dgm:spPr/>
    </dgm:pt>
  </dgm:ptLst>
  <dgm:cxnLst>
    <dgm:cxn modelId="{54F18C83-2619-4C4B-ABB1-E0F7958F1A6C}" srcId="{7967CC1E-D9F3-4930-BD36-C3B794D852EC}" destId="{F247CEE2-BF1A-4195-BC1E-29197E130278}" srcOrd="0" destOrd="0" parTransId="{07654BA0-3C67-494E-BFB7-D49E6AD5D8DC}" sibTransId="{2A1FB469-0391-47AC-AEEB-615AB49E03C8}"/>
    <dgm:cxn modelId="{5A6EED7E-0600-4736-91EA-AFFB072D2274}" type="presOf" srcId="{3978B1EB-407F-4CF0-BB12-3A3E579F352E}" destId="{ADD26F64-E224-4E9A-9936-26CF376704BE}" srcOrd="0" destOrd="0" presId="urn:microsoft.com/office/officeart/2008/layout/VerticalCurvedList"/>
    <dgm:cxn modelId="{4D4F42C1-2699-48D4-93DD-BD572BC38A3B}" srcId="{7967CC1E-D9F3-4930-BD36-C3B794D852EC}" destId="{CCD5F534-D6C3-40CE-B5A7-77D862A13479}" srcOrd="2" destOrd="0" parTransId="{353B7B58-25E0-43D6-B0E0-9A40FCBC0AC5}" sibTransId="{B894EDAE-F791-43E5-91C5-D451ACDEC154}"/>
    <dgm:cxn modelId="{95CAB426-87EF-4321-A38C-2BD2B317EC83}" type="presOf" srcId="{7967CC1E-D9F3-4930-BD36-C3B794D852EC}" destId="{3C26A61A-8140-478C-B0D7-53A62DD0A7E3}" srcOrd="0" destOrd="0" presId="urn:microsoft.com/office/officeart/2008/layout/VerticalCurvedList"/>
    <dgm:cxn modelId="{D87642D9-0F73-4E6F-BA3F-4F592BEB0847}" type="presOf" srcId="{CCD5F534-D6C3-40CE-B5A7-77D862A13479}" destId="{E6B3E4C2-48EA-4A8F-85BE-A7AA3FF18069}" srcOrd="0" destOrd="0" presId="urn:microsoft.com/office/officeart/2008/layout/VerticalCurvedList"/>
    <dgm:cxn modelId="{8C4C223C-CD62-4322-B140-652B3968EDF0}" type="presOf" srcId="{2A1FB469-0391-47AC-AEEB-615AB49E03C8}" destId="{6ECE8589-21A3-4439-9650-2164FBE09C23}" srcOrd="0" destOrd="0" presId="urn:microsoft.com/office/officeart/2008/layout/VerticalCurvedList"/>
    <dgm:cxn modelId="{3FCA6B50-6B5A-43E3-9B42-B08EED6B4876}" type="presOf" srcId="{F247CEE2-BF1A-4195-BC1E-29197E130278}" destId="{34296E03-82CF-4777-88EB-80FE19A34DDC}" srcOrd="0" destOrd="0" presId="urn:microsoft.com/office/officeart/2008/layout/VerticalCurvedList"/>
    <dgm:cxn modelId="{3E1912AD-6433-45EA-BD05-4F5B69AF607F}" srcId="{7967CC1E-D9F3-4930-BD36-C3B794D852EC}" destId="{3978B1EB-407F-4CF0-BB12-3A3E579F352E}" srcOrd="1" destOrd="0" parTransId="{EDB80C2C-819B-4177-8621-068940100CF2}" sibTransId="{05B9E1AA-E831-4920-860D-1855E7C874AA}"/>
    <dgm:cxn modelId="{85F13EBE-7783-4A1A-A799-FDD20A1A06E2}" type="presParOf" srcId="{3C26A61A-8140-478C-B0D7-53A62DD0A7E3}" destId="{39F71072-EA29-4AEB-A2C8-EBD804D5CF53}" srcOrd="0" destOrd="0" presId="urn:microsoft.com/office/officeart/2008/layout/VerticalCurvedList"/>
    <dgm:cxn modelId="{EEB28AFB-B99E-41B7-84C8-86BB10F61D7E}" type="presParOf" srcId="{39F71072-EA29-4AEB-A2C8-EBD804D5CF53}" destId="{96BF7BD9-8ACF-402E-A87B-F2294D1E69DA}" srcOrd="0" destOrd="0" presId="urn:microsoft.com/office/officeart/2008/layout/VerticalCurvedList"/>
    <dgm:cxn modelId="{D9AD438E-031F-4B0F-958E-3CE93CB7784A}" type="presParOf" srcId="{96BF7BD9-8ACF-402E-A87B-F2294D1E69DA}" destId="{284EE5EB-60E2-4247-8C5B-46B46D966975}" srcOrd="0" destOrd="0" presId="urn:microsoft.com/office/officeart/2008/layout/VerticalCurvedList"/>
    <dgm:cxn modelId="{1065BA01-B106-41DA-9812-C80684921244}" type="presParOf" srcId="{96BF7BD9-8ACF-402E-A87B-F2294D1E69DA}" destId="{6ECE8589-21A3-4439-9650-2164FBE09C23}" srcOrd="1" destOrd="0" presId="urn:microsoft.com/office/officeart/2008/layout/VerticalCurvedList"/>
    <dgm:cxn modelId="{1AFB1F67-1A08-4FC4-8529-A4636A8161F2}" type="presParOf" srcId="{96BF7BD9-8ACF-402E-A87B-F2294D1E69DA}" destId="{3696B5B6-9EF5-4177-8FD8-EC9B4FCC8E4B}" srcOrd="2" destOrd="0" presId="urn:microsoft.com/office/officeart/2008/layout/VerticalCurvedList"/>
    <dgm:cxn modelId="{5A61C1B7-9B9A-409A-9EF7-46A1B2EACEC3}" type="presParOf" srcId="{96BF7BD9-8ACF-402E-A87B-F2294D1E69DA}" destId="{4F10FBF6-4319-449C-B580-68F98A5914AC}" srcOrd="3" destOrd="0" presId="urn:microsoft.com/office/officeart/2008/layout/VerticalCurvedList"/>
    <dgm:cxn modelId="{7215A618-8C41-477E-818B-21D08A6AE9EF}" type="presParOf" srcId="{39F71072-EA29-4AEB-A2C8-EBD804D5CF53}" destId="{34296E03-82CF-4777-88EB-80FE19A34DDC}" srcOrd="1" destOrd="0" presId="urn:microsoft.com/office/officeart/2008/layout/VerticalCurvedList"/>
    <dgm:cxn modelId="{19ACE24B-2D44-4922-BEFC-3399DD619847}" type="presParOf" srcId="{39F71072-EA29-4AEB-A2C8-EBD804D5CF53}" destId="{1482E7C6-DE2D-446C-8EE7-36375B405BFF}" srcOrd="2" destOrd="0" presId="urn:microsoft.com/office/officeart/2008/layout/VerticalCurvedList"/>
    <dgm:cxn modelId="{475DAC08-1793-4A0A-95C6-869C8B5BA680}" type="presParOf" srcId="{1482E7C6-DE2D-446C-8EE7-36375B405BFF}" destId="{EB876BBD-0689-4E52-9EAA-7E7E0AD315E4}" srcOrd="0" destOrd="0" presId="urn:microsoft.com/office/officeart/2008/layout/VerticalCurvedList"/>
    <dgm:cxn modelId="{BD5025CB-8833-4AC1-9621-B120EEE18241}" type="presParOf" srcId="{39F71072-EA29-4AEB-A2C8-EBD804D5CF53}" destId="{ADD26F64-E224-4E9A-9936-26CF376704BE}" srcOrd="3" destOrd="0" presId="urn:microsoft.com/office/officeart/2008/layout/VerticalCurvedList"/>
    <dgm:cxn modelId="{285BA5D6-30A0-40F3-9D8A-EC4A351F63B4}" type="presParOf" srcId="{39F71072-EA29-4AEB-A2C8-EBD804D5CF53}" destId="{6D54FDA1-60D1-409D-85C3-117F487C8E0A}" srcOrd="4" destOrd="0" presId="urn:microsoft.com/office/officeart/2008/layout/VerticalCurvedList"/>
    <dgm:cxn modelId="{62E78E3B-F47F-4F0A-B096-6D3E6FF30374}" type="presParOf" srcId="{6D54FDA1-60D1-409D-85C3-117F487C8E0A}" destId="{DE36CA58-22F0-4559-AE83-8027E02B3A21}" srcOrd="0" destOrd="0" presId="urn:microsoft.com/office/officeart/2008/layout/VerticalCurvedList"/>
    <dgm:cxn modelId="{61F0E544-EB47-47C6-A80C-0CFAD6D3BCC9}" type="presParOf" srcId="{39F71072-EA29-4AEB-A2C8-EBD804D5CF53}" destId="{E6B3E4C2-48EA-4A8F-85BE-A7AA3FF18069}" srcOrd="5" destOrd="0" presId="urn:microsoft.com/office/officeart/2008/layout/VerticalCurvedList"/>
    <dgm:cxn modelId="{E3D054E4-DBAF-4919-8538-2BDD4BDECED7}" type="presParOf" srcId="{39F71072-EA29-4AEB-A2C8-EBD804D5CF53}" destId="{DCFDD487-C73F-405B-933D-BF16AF6A6E97}" srcOrd="6" destOrd="0" presId="urn:microsoft.com/office/officeart/2008/layout/VerticalCurvedList"/>
    <dgm:cxn modelId="{41BBA03E-B518-434D-A983-AE638C77E6D6}" type="presParOf" srcId="{DCFDD487-C73F-405B-933D-BF16AF6A6E97}" destId="{DBF98FD4-BD44-4F36-94DC-547E6D012C8E}"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CE8589-21A3-4439-9650-2164FBE09C23}">
      <dsp:nvSpPr>
        <dsp:cNvPr id="0" name=""/>
        <dsp:cNvSpPr/>
      </dsp:nvSpPr>
      <dsp:spPr>
        <a:xfrm>
          <a:off x="-4268769" y="-654913"/>
          <a:ext cx="5086066" cy="5086066"/>
        </a:xfrm>
        <a:prstGeom prst="blockArc">
          <a:avLst>
            <a:gd name="adj1" fmla="val 18900000"/>
            <a:gd name="adj2" fmla="val 2700000"/>
            <a:gd name="adj3" fmla="val 425"/>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4296E03-82CF-4777-88EB-80FE19A34DDC}">
      <dsp:nvSpPr>
        <dsp:cNvPr id="0" name=""/>
        <dsp:cNvSpPr/>
      </dsp:nvSpPr>
      <dsp:spPr>
        <a:xfrm>
          <a:off x="525612" y="377624"/>
          <a:ext cx="8447672" cy="75524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99478" tIns="35560" rIns="35560" bIns="35560" numCol="1" spcCol="1270" anchor="ctr" anchorCtr="0">
          <a:noAutofit/>
        </a:bodyPr>
        <a:lstStyle/>
        <a:p>
          <a:pPr lvl="0" algn="l" defTabSz="622300">
            <a:lnSpc>
              <a:spcPct val="90000"/>
            </a:lnSpc>
            <a:spcBef>
              <a:spcPct val="0"/>
            </a:spcBef>
            <a:spcAft>
              <a:spcPct val="35000"/>
            </a:spcAft>
          </a:pPr>
          <a:r>
            <a:rPr lang="ar-QA" sz="1400" kern="1200" dirty="0" smtClean="0"/>
            <a:t>فهم السلوك الاجتماعي وتفسيره ومعرفة أسباب حدوثه والعوامل التي تؤثر فيه.</a:t>
          </a:r>
          <a:endParaRPr lang="en-US" sz="1400" kern="1200" dirty="0" smtClean="0"/>
        </a:p>
      </dsp:txBody>
      <dsp:txXfrm>
        <a:off x="525612" y="377624"/>
        <a:ext cx="8447672" cy="755248"/>
      </dsp:txXfrm>
    </dsp:sp>
    <dsp:sp modelId="{EB876BBD-0689-4E52-9EAA-7E7E0AD315E4}">
      <dsp:nvSpPr>
        <dsp:cNvPr id="0" name=""/>
        <dsp:cNvSpPr/>
      </dsp:nvSpPr>
      <dsp:spPr>
        <a:xfrm>
          <a:off x="53582" y="283218"/>
          <a:ext cx="944060" cy="94406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DD26F64-E224-4E9A-9936-26CF376704BE}">
      <dsp:nvSpPr>
        <dsp:cNvPr id="0" name=""/>
        <dsp:cNvSpPr/>
      </dsp:nvSpPr>
      <dsp:spPr>
        <a:xfrm>
          <a:off x="800145" y="1510496"/>
          <a:ext cx="8173140" cy="75524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99478" tIns="35560" rIns="35560" bIns="35560" numCol="1" spcCol="1270" anchor="ctr" anchorCtr="0">
          <a:noAutofit/>
        </a:bodyPr>
        <a:lstStyle/>
        <a:p>
          <a:pPr lvl="0" algn="l" defTabSz="622300">
            <a:lnSpc>
              <a:spcPct val="90000"/>
            </a:lnSpc>
            <a:spcBef>
              <a:spcPct val="0"/>
            </a:spcBef>
            <a:spcAft>
              <a:spcPct val="35000"/>
            </a:spcAft>
          </a:pPr>
          <a:r>
            <a:rPr lang="ar-QA" sz="1400" kern="1200" dirty="0" smtClean="0"/>
            <a:t>التنبؤ بما سيكون عليه السلوك الاجتماعي وذلك استنادا إلى معرفة العلاقات الموجودة بين الظواهر الاجتماعية ذات العلاقة بهذا المجال</a:t>
          </a:r>
          <a:endParaRPr lang="en-US" sz="1400" kern="1200" dirty="0"/>
        </a:p>
      </dsp:txBody>
      <dsp:txXfrm>
        <a:off x="800145" y="1510496"/>
        <a:ext cx="8173140" cy="755248"/>
      </dsp:txXfrm>
    </dsp:sp>
    <dsp:sp modelId="{DE36CA58-22F0-4559-AE83-8027E02B3A21}">
      <dsp:nvSpPr>
        <dsp:cNvPr id="0" name=""/>
        <dsp:cNvSpPr/>
      </dsp:nvSpPr>
      <dsp:spPr>
        <a:xfrm>
          <a:off x="328115" y="1416090"/>
          <a:ext cx="944060" cy="94406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6B3E4C2-48EA-4A8F-85BE-A7AA3FF18069}">
      <dsp:nvSpPr>
        <dsp:cNvPr id="0" name=""/>
        <dsp:cNvSpPr/>
      </dsp:nvSpPr>
      <dsp:spPr>
        <a:xfrm>
          <a:off x="525612" y="2643368"/>
          <a:ext cx="8447672" cy="75524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99478" tIns="35560" rIns="35560" bIns="35560" numCol="1" spcCol="1270" anchor="ctr" anchorCtr="0">
          <a:noAutofit/>
        </a:bodyPr>
        <a:lstStyle/>
        <a:p>
          <a:pPr lvl="0" algn="l" defTabSz="622300">
            <a:lnSpc>
              <a:spcPct val="90000"/>
            </a:lnSpc>
            <a:spcBef>
              <a:spcPct val="0"/>
            </a:spcBef>
            <a:spcAft>
              <a:spcPct val="35000"/>
            </a:spcAft>
          </a:pPr>
          <a:r>
            <a:rPr lang="ar-QA" sz="1400" kern="1200" dirty="0" smtClean="0"/>
            <a:t> ضبط السلوك الاجتماعي والتحكم فيه بتعديله وتحسينه إلى ما هو مرغوب فيه وغالباً ما تكون الاراء حول كيفية ضبط وتوجيه الحياة مثل: معرفة أفضل الطرق في التأثير على الاخرين. وضبط الغضب. </a:t>
          </a:r>
          <a:endParaRPr lang="en-US" sz="1400" kern="1200" dirty="0" smtClean="0"/>
        </a:p>
        <a:p>
          <a:pPr lvl="0" algn="l" defTabSz="622300">
            <a:lnSpc>
              <a:spcPct val="90000"/>
            </a:lnSpc>
            <a:spcBef>
              <a:spcPct val="0"/>
            </a:spcBef>
            <a:spcAft>
              <a:spcPct val="35000"/>
            </a:spcAft>
          </a:pPr>
          <a:endParaRPr lang="en-US" sz="1400" kern="1200" dirty="0"/>
        </a:p>
      </dsp:txBody>
      <dsp:txXfrm>
        <a:off x="525612" y="2643368"/>
        <a:ext cx="8447672" cy="755248"/>
      </dsp:txXfrm>
    </dsp:sp>
    <dsp:sp modelId="{DBF98FD4-BD44-4F36-94DC-547E6D012C8E}">
      <dsp:nvSpPr>
        <dsp:cNvPr id="0" name=""/>
        <dsp:cNvSpPr/>
      </dsp:nvSpPr>
      <dsp:spPr>
        <a:xfrm>
          <a:off x="53582" y="2548962"/>
          <a:ext cx="944060" cy="94406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484693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75607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99255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468646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4713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25.jpg"/></Relationships>
</file>

<file path=ppt/slides/_rels/slide4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5.xml"/><Relationship Id="rId5" Type="http://schemas.openxmlformats.org/officeDocument/2006/relationships/image" Target="../media/image28.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2" y="440267"/>
            <a:ext cx="5602191" cy="593255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400110"/>
          </a:xfrm>
          <a:prstGeom prst="rect">
            <a:avLst/>
          </a:prstGeom>
          <a:noFill/>
        </p:spPr>
        <p:txBody>
          <a:bodyPr wrap="square" rtlCol="0">
            <a:spAutoFit/>
          </a:bodyPr>
          <a:lstStyle/>
          <a:p>
            <a:r>
              <a:rPr lang="en-US" sz="2000" dirty="0">
                <a:latin typeface="Alexandria"/>
                <a:cs typeface="Alexandria" charset="0"/>
              </a:rPr>
              <a:t>Prepared by Dr</a:t>
            </a:r>
            <a:r>
              <a:rPr lang="en-US" sz="2000" dirty="0" smtClean="0">
                <a:latin typeface="Alexandria"/>
                <a:cs typeface="Alexandria" charset="0"/>
              </a:rPr>
              <a:t>. </a:t>
            </a:r>
            <a:r>
              <a:rPr lang="en-US" sz="2000" dirty="0">
                <a:latin typeface="Alexandria"/>
                <a:cs typeface="Alexandria" charset="0"/>
              </a:rPr>
              <a:t>Ibrahim Siam </a:t>
            </a:r>
          </a:p>
        </p:txBody>
      </p:sp>
      <p:sp>
        <p:nvSpPr>
          <p:cNvPr id="31" name="TextBox 30"/>
          <p:cNvSpPr txBox="1"/>
          <p:nvPr/>
        </p:nvSpPr>
        <p:spPr>
          <a:xfrm>
            <a:off x="673669" y="2424037"/>
            <a:ext cx="3988592" cy="769441"/>
          </a:xfrm>
          <a:prstGeom prst="rect">
            <a:avLst/>
          </a:prstGeom>
          <a:noFill/>
        </p:spPr>
        <p:txBody>
          <a:bodyPr wrap="none" rtlCol="0">
            <a:spAutoFit/>
          </a:bodyPr>
          <a:lstStyle/>
          <a:p>
            <a:r>
              <a:rPr lang="ar-JO" sz="4400" b="1" dirty="0">
                <a:solidFill>
                  <a:srgbClr val="00B0F0"/>
                </a:solidFill>
                <a:latin typeface="Alexandria"/>
                <a:cs typeface="Alexandria" charset="0"/>
              </a:rPr>
              <a:t>التواصل الاستراتيجي</a:t>
            </a:r>
            <a:endParaRPr lang="en-US" sz="4400" b="1" dirty="0">
              <a:solidFill>
                <a:srgbClr val="00B0F0"/>
              </a:solidFill>
              <a:latin typeface="Alexandria"/>
              <a:cs typeface="Alexandria" charset="0"/>
            </a:endParaRPr>
          </a:p>
        </p:txBody>
      </p:sp>
      <p:sp>
        <p:nvSpPr>
          <p:cNvPr id="34" name="Rectangle: Rounded Corners 33"/>
          <p:cNvSpPr/>
          <p:nvPr/>
        </p:nvSpPr>
        <p:spPr>
          <a:xfrm>
            <a:off x="265780" y="5843657"/>
            <a:ext cx="394046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smtClean="0">
                <a:solidFill>
                  <a:srgbClr val="2D3956"/>
                </a:solidFill>
                <a:latin typeface="Alexandria"/>
                <a:cs typeface="Tajawal Medium" panose="00000600000000000000" pitchFamily="2" charset="-78"/>
              </a:rPr>
              <a:t>المحاضره الثانيه </a:t>
            </a:r>
            <a:endParaRPr lang="en-US" sz="2800" b="1" dirty="0">
              <a:solidFill>
                <a:srgbClr val="2D3956"/>
              </a:solidFill>
              <a:latin typeface="Alexandria"/>
              <a:cs typeface="Tajawal Medium" panose="00000600000000000000" pitchFamily="2" charset="-78"/>
            </a:endParaRPr>
          </a:p>
        </p:txBody>
      </p:sp>
      <p:sp>
        <p:nvSpPr>
          <p:cNvPr id="46" name="TextBox 45"/>
          <p:cNvSpPr txBox="1"/>
          <p:nvPr/>
        </p:nvSpPr>
        <p:spPr>
          <a:xfrm>
            <a:off x="1068533" y="5104240"/>
            <a:ext cx="1911101" cy="707886"/>
          </a:xfrm>
          <a:prstGeom prst="rect">
            <a:avLst/>
          </a:prstGeom>
          <a:noFill/>
        </p:spPr>
        <p:txBody>
          <a:bodyPr wrap="none" rtlCol="0">
            <a:spAutoFit/>
          </a:bodyPr>
          <a:lstStyle/>
          <a:p>
            <a:pPr algn="ctr"/>
            <a:r>
              <a:rPr lang="en-US" sz="2000" b="1" dirty="0" smtClean="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latin typeface="Alexandria"/>
                <a:cs typeface="Alexandria" charset="0"/>
              </a:rPr>
              <a:t>التواصل الاستراتيجي</a:t>
            </a:r>
            <a:endParaRPr lang="en-US" sz="2000" b="1" dirty="0">
              <a:latin typeface="Alexandria"/>
              <a:cs typeface="Alexandria" charset="0"/>
            </a:endParaRPr>
          </a:p>
        </p:txBody>
      </p:sp>
      <p:sp>
        <p:nvSpPr>
          <p:cNvPr id="14" name="Oval 13"/>
          <p:cNvSpPr/>
          <p:nvPr/>
        </p:nvSpPr>
        <p:spPr>
          <a:xfrm>
            <a:off x="6200343" y="812799"/>
            <a:ext cx="5602191" cy="556002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4729214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3990"/>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68103" y="2900875"/>
            <a:ext cx="4004622" cy="769441"/>
          </a:xfrm>
          <a:prstGeom prst="rect">
            <a:avLst/>
          </a:prstGeom>
          <a:noFill/>
        </p:spPr>
        <p:txBody>
          <a:bodyPr wrap="none" rtlCol="0">
            <a:spAutoFit/>
          </a:bodyPr>
          <a:lstStyle/>
          <a:p>
            <a:r>
              <a:rPr lang="ar-JO" sz="4400" b="1" dirty="0">
                <a:solidFill>
                  <a:srgbClr val="00B0F0"/>
                </a:solidFill>
                <a:latin typeface="Alexandria" charset="0"/>
                <a:cs typeface="Alexandria" charset="0"/>
              </a:rPr>
              <a:t>التواصل الاستراتيجي</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3894759"/>
            <a:ext cx="4550831" cy="90779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solidFill>
                  <a:schemeClr val="tx1"/>
                </a:solidFill>
                <a:latin typeface="Alexandria"/>
                <a:cs typeface="Alexandria" charset="0"/>
              </a:rPr>
              <a:t>التواصل الاستراتيجي</a:t>
            </a:r>
            <a:endParaRPr lang="en-US" sz="2000" b="1" dirty="0">
              <a:solidFill>
                <a:schemeClr val="tx1"/>
              </a:solidFill>
              <a:latin typeface="Alexandria"/>
              <a:cs typeface="Alexandria" charset="0"/>
            </a:endParaRPr>
          </a:p>
        </p:txBody>
      </p:sp>
      <p:sp>
        <p:nvSpPr>
          <p:cNvPr id="12" name="TextBox 11"/>
          <p:cNvSpPr txBox="1"/>
          <p:nvPr/>
        </p:nvSpPr>
        <p:spPr>
          <a:xfrm>
            <a:off x="459186" y="6187539"/>
            <a:ext cx="345967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a:t>
            </a:r>
            <a:r>
              <a:rPr lang="en-US" sz="2800" b="1" dirty="0" smtClean="0">
                <a:solidFill>
                  <a:srgbClr val="00B0F0"/>
                </a:solidFill>
                <a:latin typeface="Alexandria" charset="0"/>
                <a:cs typeface="Alexandria" charset="0"/>
              </a:rPr>
              <a:t>. Ibrahim </a:t>
            </a:r>
            <a:r>
              <a:rPr lang="en-US" sz="2800" b="1" dirty="0">
                <a:solidFill>
                  <a:srgbClr val="00B0F0"/>
                </a:solidFill>
                <a:latin typeface="Alexandria" charset="0"/>
                <a:cs typeface="Alexandria" charset="0"/>
              </a:rPr>
              <a:t>Siam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33">
            <a:extLst>
              <a:ext uri="{FF2B5EF4-FFF2-40B4-BE49-F238E27FC236}">
                <a16:creationId xmlns="" xmlns:a16="http://schemas.microsoft.com/office/drawing/2014/main" id="{15C30772-0DD8-7BE1-E943-20DE696CFBEA}"/>
              </a:ext>
            </a:extLst>
          </p:cNvPr>
          <p:cNvSpPr/>
          <p:nvPr/>
        </p:nvSpPr>
        <p:spPr>
          <a:xfrm>
            <a:off x="6384738" y="5011836"/>
            <a:ext cx="45974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smtClean="0">
                <a:solidFill>
                  <a:srgbClr val="2D3956"/>
                </a:solidFill>
                <a:latin typeface="Alexandria"/>
                <a:cs typeface="Tajawal Medium" panose="00000600000000000000" pitchFamily="2" charset="-78"/>
              </a:rPr>
              <a:t>المحاضره الثانيه </a:t>
            </a:r>
            <a:endParaRPr lang="en-US" sz="2400" b="1" dirty="0">
              <a:solidFill>
                <a:srgbClr val="2D3956"/>
              </a:solidFill>
              <a:latin typeface="Alexandria"/>
              <a:cs typeface="Tajawal Medium" panose="00000600000000000000" pitchFamily="2" charset="-78"/>
            </a:endParaRPr>
          </a:p>
        </p:txBody>
      </p:sp>
    </p:spTree>
    <p:extLst>
      <p:ext uri="{BB962C8B-B14F-4D97-AF65-F5344CB8AC3E}">
        <p14:creationId xmlns:p14="http://schemas.microsoft.com/office/powerpoint/2010/main" val="171349284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656893" y="4450185"/>
            <a:ext cx="4240992" cy="400110"/>
          </a:xfrm>
          <a:prstGeom prst="rect">
            <a:avLst/>
          </a:prstGeom>
          <a:noFill/>
        </p:spPr>
        <p:txBody>
          <a:bodyPr wrap="square" rtlCol="0">
            <a:spAutoFit/>
          </a:bodyPr>
          <a:lstStyle/>
          <a:p>
            <a:pPr algn="ctr"/>
            <a:r>
              <a:rPr lang="en-US" sz="2000" b="1" dirty="0">
                <a:latin typeface="Alexandria" charset="0"/>
                <a:cs typeface="Alexandria" charset="0"/>
              </a:rPr>
              <a:t>Prepared by Dr. </a:t>
            </a:r>
            <a:r>
              <a:rPr lang="en-US" sz="2000" b="1" dirty="0" smtClean="0">
                <a:latin typeface="Alexandria" charset="0"/>
                <a:cs typeface="Alexandria" charset="0"/>
              </a:rPr>
              <a:t>Ibrahim Siam</a:t>
            </a:r>
            <a:endParaRPr lang="en-US" sz="2000" b="1" dirty="0">
              <a:latin typeface="Alexandria" charset="0"/>
              <a:cs typeface="Alexandria" charset="0"/>
            </a:endParaRPr>
          </a:p>
        </p:txBody>
      </p:sp>
      <p:sp>
        <p:nvSpPr>
          <p:cNvPr id="31" name="TextBox 30"/>
          <p:cNvSpPr txBox="1"/>
          <p:nvPr/>
        </p:nvSpPr>
        <p:spPr>
          <a:xfrm>
            <a:off x="474515" y="2489030"/>
            <a:ext cx="4605748" cy="1446550"/>
          </a:xfrm>
          <a:prstGeom prst="rect">
            <a:avLst/>
          </a:prstGeom>
          <a:noFill/>
        </p:spPr>
        <p:txBody>
          <a:bodyPr wrap="none" rtlCol="0">
            <a:spAutoFit/>
          </a:bodyPr>
          <a:lstStyle/>
          <a:p>
            <a:pPr algn="ctr"/>
            <a:r>
              <a:rPr lang="en-US" sz="4400" b="1" dirty="0" smtClean="0">
                <a:solidFill>
                  <a:srgbClr val="00B0F0"/>
                </a:solidFill>
                <a:latin typeface="Alexandria" charset="0"/>
                <a:cs typeface="Alexandria" charset="0"/>
              </a:rPr>
              <a:t>Strategic</a:t>
            </a:r>
          </a:p>
          <a:p>
            <a:pPr algn="ctr"/>
            <a:r>
              <a:rPr lang="en-US" sz="4400" b="1" dirty="0" smtClean="0">
                <a:solidFill>
                  <a:srgbClr val="00B0F0"/>
                </a:solidFill>
                <a:latin typeface="Alexandria" charset="0"/>
                <a:cs typeface="Alexandria" charset="0"/>
              </a:rPr>
              <a:t> </a:t>
            </a:r>
            <a:r>
              <a:rPr lang="en-US" sz="4400" b="1" dirty="0">
                <a:solidFill>
                  <a:srgbClr val="00B0F0"/>
                </a:solidFill>
                <a:latin typeface="Alexandria" charset="0"/>
                <a:cs typeface="Alexandria" charset="0"/>
              </a:rPr>
              <a:t>Communication</a:t>
            </a:r>
          </a:p>
        </p:txBody>
      </p:sp>
      <p:sp>
        <p:nvSpPr>
          <p:cNvPr id="34" name="Rectangle: Rounded Corners 33"/>
          <p:cNvSpPr/>
          <p:nvPr/>
        </p:nvSpPr>
        <p:spPr>
          <a:xfrm>
            <a:off x="846398" y="5879506"/>
            <a:ext cx="405148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solidFill>
                  <a:schemeClr val="bg1"/>
                </a:solidFill>
                <a:latin typeface="Alexandria" charset="0"/>
                <a:cs typeface="Alexandria" charset="0"/>
              </a:rPr>
              <a:t> </a:t>
            </a:r>
            <a:r>
              <a:rPr lang="en-US" sz="2400" b="1" dirty="0">
                <a:latin typeface="Alexandria" charset="0"/>
                <a:cs typeface="Alexandria" charset="0"/>
              </a:rPr>
              <a:t>PRL622</a:t>
            </a:r>
            <a:r>
              <a:rPr lang="en-US" sz="2400" b="1" dirty="0" smtClean="0">
                <a:solidFill>
                  <a:schemeClr val="bg1"/>
                </a:solidFill>
                <a:latin typeface="Alexandria" charset="0"/>
                <a:cs typeface="Alexandria" charset="0"/>
              </a:rPr>
              <a:t>     Lecture 1</a:t>
            </a:r>
            <a:endParaRPr lang="en-US" sz="2400" b="1" dirty="0">
              <a:solidFill>
                <a:schemeClr val="bg1"/>
              </a:solidFill>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8418" y="594803"/>
            <a:ext cx="2954655" cy="1379622"/>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85658" y="1705390"/>
            <a:ext cx="5968538" cy="3752227"/>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32464" y="1579433"/>
            <a:ext cx="4113898" cy="461665"/>
          </a:xfrm>
          <a:prstGeom prst="rect">
            <a:avLst/>
          </a:prstGeom>
          <a:noFill/>
        </p:spPr>
        <p:txBody>
          <a:bodyPr wrap="square" rtlCol="0">
            <a:spAutoFit/>
          </a:bodyPr>
          <a:lstStyle/>
          <a:p>
            <a:pPr algn="ctr"/>
            <a:r>
              <a:rPr lang="ar-JO" sz="2400" b="1" dirty="0" smtClean="0">
                <a:latin typeface="Alexandria"/>
              </a:rPr>
              <a:t>سمات وانواع جمهور العلاقات العامة </a:t>
            </a:r>
            <a:endParaRPr lang="en-US" sz="2400" b="1" dirty="0">
              <a:solidFill>
                <a:srgbClr val="00B0F0"/>
              </a:solidFill>
              <a:latin typeface="Alexandria"/>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854558"/>
            <a:ext cx="8417320" cy="2585323"/>
          </a:xfrm>
          <a:prstGeom prst="rect">
            <a:avLst/>
          </a:prstGeom>
          <a:noFill/>
        </p:spPr>
        <p:txBody>
          <a:bodyPr wrap="square" rtlCol="0">
            <a:spAutoFit/>
          </a:bodyPr>
          <a:lstStyle/>
          <a:p>
            <a:pPr algn="r" rtl="1">
              <a:lnSpc>
                <a:spcPct val="150000"/>
              </a:lnSpc>
            </a:pPr>
            <a:r>
              <a:rPr lang="ar-QA" b="1" dirty="0">
                <a:latin typeface="Alexandria"/>
              </a:rPr>
              <a:t>علم النفس الاجتماعي </a:t>
            </a:r>
            <a:r>
              <a:rPr lang="ar-QA" dirty="0">
                <a:latin typeface="Alexandria"/>
              </a:rPr>
              <a:t>فرع من فروع علم النفس وهو عبارة عن الدراسة العلمية لسلوك الكائن الحي ككائن اجتماعي يعيش في مجتمع مع أقرانه؛ يتفاعل معهم فيتأثر بهم ويؤثر فيهم؛ أي يتأثر بسلوكهم ويؤثر في سلوكهم</a:t>
            </a:r>
            <a:r>
              <a:rPr lang="ar-QA" dirty="0" smtClean="0">
                <a:latin typeface="Alexandria"/>
              </a:rPr>
              <a:t>.</a:t>
            </a:r>
            <a:endParaRPr lang="en-US" dirty="0" smtClean="0">
              <a:latin typeface="Alexandria"/>
            </a:endParaRPr>
          </a:p>
          <a:p>
            <a:pPr algn="r" rtl="1">
              <a:lnSpc>
                <a:spcPct val="150000"/>
              </a:lnSpc>
            </a:pPr>
            <a:r>
              <a:rPr lang="ar-QA" dirty="0" smtClean="0">
                <a:latin typeface="Alexandria"/>
              </a:rPr>
              <a:t> </a:t>
            </a:r>
            <a:endParaRPr lang="en-US" dirty="0" smtClean="0">
              <a:latin typeface="Alexandria"/>
            </a:endParaRPr>
          </a:p>
          <a:p>
            <a:pPr algn="r" rtl="1">
              <a:lnSpc>
                <a:spcPct val="150000"/>
              </a:lnSpc>
            </a:pPr>
            <a:r>
              <a:rPr lang="ar-QA" dirty="0">
                <a:latin typeface="Alexandria"/>
              </a:rPr>
              <a:t>ويهتم علم النفس الاجتماعي بدراسة الفرد في إطار مجتمع. فسلوك الأفراد يتأثر دانماً بالجو الاجتماعي. والإنسان بحكم طبيعة تكوينه هو في الأصل فرد اجتماعي. إذ أنه يولد معتمداً في معيشته. وتدبير شؤونه على الآخرين. ويمضي حياته كلها وهو في اتصال أو احتكاك مع هذا الفرد أو </a:t>
            </a:r>
            <a:r>
              <a:rPr lang="ar-QA" dirty="0" smtClean="0">
                <a:latin typeface="Alexandria"/>
              </a:rPr>
              <a:t>ذ</a:t>
            </a:r>
            <a:r>
              <a:rPr lang="ar-JO" dirty="0" smtClean="0">
                <a:latin typeface="Alexandria"/>
              </a:rPr>
              <a:t>الك </a:t>
            </a:r>
            <a:endParaRPr lang="en-US" b="1" dirty="0">
              <a:latin typeface="Alexandria"/>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02</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535377" y="718982"/>
            <a:ext cx="4995954" cy="523220"/>
          </a:xfrm>
          <a:prstGeom prst="rect">
            <a:avLst/>
          </a:prstGeom>
          <a:noFill/>
        </p:spPr>
        <p:txBody>
          <a:bodyPr wrap="square" rtlCol="0">
            <a:spAutoFit/>
          </a:bodyPr>
          <a:lstStyle/>
          <a:p>
            <a:r>
              <a:rPr lang="ar-QA" sz="2800" b="1" dirty="0"/>
              <a:t>اهداف علم النفس الاجتماعي </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JO"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Diagram 7"/>
          <p:cNvGraphicFramePr/>
          <p:nvPr>
            <p:extLst>
              <p:ext uri="{D42A27DB-BD31-4B8C-83A1-F6EECF244321}">
                <p14:modId xmlns:p14="http://schemas.microsoft.com/office/powerpoint/2010/main" val="1793501177"/>
              </p:ext>
            </p:extLst>
          </p:nvPr>
        </p:nvGraphicFramePr>
        <p:xfrm>
          <a:off x="1807493" y="2096086"/>
          <a:ext cx="9023927" cy="37762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93064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4129" y="775374"/>
            <a:ext cx="5617976" cy="954107"/>
          </a:xfrm>
          <a:prstGeom prst="rect">
            <a:avLst/>
          </a:prstGeom>
          <a:noFill/>
        </p:spPr>
        <p:txBody>
          <a:bodyPr wrap="square" rtlCol="0">
            <a:spAutoFit/>
          </a:bodyPr>
          <a:lstStyle/>
          <a:p>
            <a:pPr algn="ctr"/>
            <a:r>
              <a:rPr lang="ar-JO" sz="2800" b="1" dirty="0">
                <a:latin typeface="Alexandria" charset="0"/>
                <a:cs typeface="Alexandria" charset="0"/>
              </a:rPr>
              <a:t>علم النفس الاجتماعي في الإعلام والعلاقات العامة: </a:t>
            </a:r>
            <a:endParaRPr lang="en-US" sz="2800" b="1" dirty="0">
              <a:latin typeface="Alexandria" charset="0"/>
              <a:cs typeface="Alexandria" charset="0"/>
            </a:endParaRPr>
          </a:p>
        </p:txBody>
      </p:sp>
      <p:sp>
        <p:nvSpPr>
          <p:cNvPr id="5" name="Rectangle 4"/>
          <p:cNvSpPr/>
          <p:nvPr/>
        </p:nvSpPr>
        <p:spPr>
          <a:xfrm>
            <a:off x="946103" y="651193"/>
            <a:ext cx="1404457" cy="969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079672" y="96113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8" name="TextBox 47"/>
          <p:cNvSpPr txBox="1"/>
          <p:nvPr/>
        </p:nvSpPr>
        <p:spPr>
          <a:xfrm>
            <a:off x="967283" y="1775131"/>
            <a:ext cx="10044835" cy="3416320"/>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dirty="0">
                <a:latin typeface="Alexandria"/>
              </a:rPr>
              <a:t>يلعب الإعلام والعلاقات العامة والدعاية.ودراسة الرأي العام دوراً </a:t>
            </a:r>
            <a:r>
              <a:rPr lang="ar-QA" dirty="0" smtClean="0">
                <a:latin typeface="Alexandria"/>
              </a:rPr>
              <a:t>‏في </a:t>
            </a:r>
            <a:r>
              <a:rPr lang="ar-QA" dirty="0">
                <a:latin typeface="Alexandria"/>
              </a:rPr>
              <a:t>التأثير </a:t>
            </a:r>
            <a:r>
              <a:rPr lang="ar-QA" dirty="0" smtClean="0">
                <a:latin typeface="Alexandria"/>
              </a:rPr>
              <a:t>على</a:t>
            </a:r>
            <a:r>
              <a:rPr lang="ar-JO" dirty="0" smtClean="0">
                <a:latin typeface="Alexandria"/>
              </a:rPr>
              <a:t> </a:t>
            </a:r>
            <a:r>
              <a:rPr lang="ar-QA" dirty="0" smtClean="0">
                <a:latin typeface="Alexandria"/>
              </a:rPr>
              <a:t>سلوك </a:t>
            </a:r>
            <a:r>
              <a:rPr lang="ar-QA" dirty="0">
                <a:latin typeface="Alexandria"/>
              </a:rPr>
              <a:t>الفرد والجماعة. ويمكن أن تكون -إذا أحسن استخدامها- عاملاً هاماً من </a:t>
            </a:r>
            <a:r>
              <a:rPr lang="ar-QA" dirty="0" smtClean="0">
                <a:latin typeface="Alexandria"/>
              </a:rPr>
              <a:t>عوامل</a:t>
            </a:r>
            <a:r>
              <a:rPr lang="ar-JO" dirty="0" smtClean="0">
                <a:latin typeface="Alexandria"/>
              </a:rPr>
              <a:t> </a:t>
            </a:r>
            <a:r>
              <a:rPr lang="ar-QA" dirty="0" smtClean="0">
                <a:latin typeface="Alexandria"/>
              </a:rPr>
              <a:t>التقديم </a:t>
            </a:r>
            <a:r>
              <a:rPr lang="ar-QA" dirty="0">
                <a:latin typeface="Alexandria"/>
              </a:rPr>
              <a:t>الإنساني. وهناك حاجة إلى توعية الجماهير حتي تصل فلسفة العمل الوطني </a:t>
            </a:r>
            <a:r>
              <a:rPr lang="ar-QA" dirty="0" smtClean="0">
                <a:latin typeface="Alexandria"/>
              </a:rPr>
              <a:t>إلى</a:t>
            </a:r>
            <a:r>
              <a:rPr lang="ar-JO" dirty="0" smtClean="0">
                <a:latin typeface="Alexandria"/>
              </a:rPr>
              <a:t> </a:t>
            </a:r>
            <a:r>
              <a:rPr lang="ar-QA" dirty="0" smtClean="0">
                <a:latin typeface="Alexandria"/>
              </a:rPr>
              <a:t>جميع </a:t>
            </a:r>
            <a:r>
              <a:rPr lang="ar-QA" dirty="0">
                <a:latin typeface="Alexandria"/>
              </a:rPr>
              <a:t>العاملين في الوطن في كافة المجالات بطريقة علمية. </a:t>
            </a:r>
            <a:endParaRPr lang="ar-JO" dirty="0" smtClean="0">
              <a:latin typeface="Alexandria"/>
            </a:endParaRPr>
          </a:p>
          <a:p>
            <a:pPr marL="285750" indent="-285750" algn="just" rtl="1">
              <a:lnSpc>
                <a:spcPct val="150000"/>
              </a:lnSpc>
              <a:buFont typeface="Arial" panose="020B0604020202020204" pitchFamily="34" charset="0"/>
              <a:buChar char="•"/>
            </a:pPr>
            <a:endParaRPr lang="ar-JO" dirty="0" smtClean="0">
              <a:latin typeface="Alexandria"/>
            </a:endParaRPr>
          </a:p>
          <a:p>
            <a:pPr marL="285750" indent="-285750" algn="just" rtl="1">
              <a:lnSpc>
                <a:spcPct val="150000"/>
              </a:lnSpc>
              <a:buFont typeface="Arial" panose="020B0604020202020204" pitchFamily="34" charset="0"/>
              <a:buChar char="•"/>
            </a:pPr>
            <a:r>
              <a:rPr lang="ar-JO" dirty="0" smtClean="0">
                <a:latin typeface="Alexandria"/>
                <a:cs typeface="Alexandria" charset="0"/>
              </a:rPr>
              <a:t>يمكن </a:t>
            </a:r>
            <a:r>
              <a:rPr lang="ar-JO" dirty="0">
                <a:latin typeface="Alexandria"/>
                <a:cs typeface="Alexandria" charset="0"/>
              </a:rPr>
              <a:t>أن تستفيد وسائل الإعلام إلى أقصى حد من علم النفس الاجتماعي </a:t>
            </a:r>
            <a:r>
              <a:rPr lang="ar-JO" dirty="0" smtClean="0">
                <a:latin typeface="Alexandria"/>
                <a:cs typeface="Alexandria" charset="0"/>
              </a:rPr>
              <a:t>في تدعيم </a:t>
            </a:r>
            <a:r>
              <a:rPr lang="ar-JO" dirty="0">
                <a:latin typeface="Alexandria"/>
                <a:cs typeface="Alexandria" charset="0"/>
              </a:rPr>
              <a:t>وعي المواطنين بمسؤولياتهم الاجتماعية. </a:t>
            </a:r>
            <a:endParaRPr lang="ar-JO" dirty="0" smtClean="0">
              <a:latin typeface="Alexandria"/>
              <a:cs typeface="Alexandria" charset="0"/>
            </a:endParaRPr>
          </a:p>
          <a:p>
            <a:pPr marL="285750" indent="-285750" algn="just" rtl="1">
              <a:lnSpc>
                <a:spcPct val="150000"/>
              </a:lnSpc>
              <a:buFont typeface="Arial" panose="020B0604020202020204" pitchFamily="34" charset="0"/>
              <a:buChar char="•"/>
            </a:pPr>
            <a:endParaRPr lang="ar-JO" dirty="0">
              <a:latin typeface="Alexandria"/>
              <a:cs typeface="Alexandria" charset="0"/>
            </a:endParaRPr>
          </a:p>
          <a:p>
            <a:pPr marL="285750" indent="-285750" algn="just" rtl="1">
              <a:lnSpc>
                <a:spcPct val="150000"/>
              </a:lnSpc>
              <a:buFont typeface="Arial" panose="020B0604020202020204" pitchFamily="34" charset="0"/>
              <a:buChar char="•"/>
            </a:pPr>
            <a:r>
              <a:rPr lang="ar-QA" dirty="0" smtClean="0"/>
              <a:t>إن </a:t>
            </a:r>
            <a:r>
              <a:rPr lang="ar-QA" dirty="0"/>
              <a:t>أخصائي العلاقات العامة الذي يعمل على رفع الروح المعنوية بين العاملين. ويعمل على إشعارهم بمسؤولياتهم الاجتماعية قبل الجمهور والعملاء. يتعين عليه فهم طبيعة الجماعات واتجاهات الرأي العام والعوامل التي تسهم في تشكيله وطرق قياسه والتأثير </a:t>
            </a:r>
            <a:endParaRPr lang="en-US" dirty="0">
              <a:latin typeface="Alexandria"/>
              <a:cs typeface="Alexandria" charset="0"/>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89249" y="5191451"/>
            <a:ext cx="3263735" cy="114583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b="1" dirty="0"/>
              <a:t>تقديم المادة الإعلامية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smtClean="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3891990" y="2423524"/>
            <a:ext cx="7289552" cy="3139321"/>
          </a:xfrm>
          <a:prstGeom prst="rect">
            <a:avLst/>
          </a:prstGeom>
          <a:noFill/>
        </p:spPr>
        <p:txBody>
          <a:bodyPr wrap="square" rtlCol="0">
            <a:spAutoFit/>
          </a:bodyPr>
          <a:lstStyle/>
          <a:p>
            <a:pPr algn="ctr" rtl="1"/>
            <a:r>
              <a:rPr lang="ar-QA" b="1" u="sng" dirty="0"/>
              <a:t>تقديم المادة الإعلامية يحتاج إلى دراسة متخصصة وإحاطة شاملة بعدد من الموضوعات الهامة </a:t>
            </a:r>
            <a:r>
              <a:rPr lang="ar-JO" b="1" u="sng" dirty="0" smtClean="0"/>
              <a:t>:</a:t>
            </a:r>
          </a:p>
          <a:p>
            <a:pPr algn="ctr" rtl="1"/>
            <a:endParaRPr lang="ar-JO" b="1" u="sng" dirty="0" smtClean="0"/>
          </a:p>
          <a:p>
            <a:pPr marL="285750" indent="-285750" algn="just" rtl="1">
              <a:lnSpc>
                <a:spcPct val="150000"/>
              </a:lnSpc>
              <a:buFont typeface="Arial" panose="020B0604020202020204" pitchFamily="34" charset="0"/>
              <a:buChar char="•"/>
            </a:pPr>
            <a:r>
              <a:rPr lang="ar-JO" b="1" dirty="0">
                <a:latin typeface="Alexandria"/>
              </a:rPr>
              <a:t>وسائل الإعلام والاتصال الاجتماعي وأهمية ذلك في عملية التنشئة</a:t>
            </a:r>
            <a:r>
              <a:rPr lang="ar-JO" b="1" dirty="0" smtClean="0">
                <a:latin typeface="Alexandria"/>
              </a:rPr>
              <a:t>.</a:t>
            </a:r>
          </a:p>
          <a:p>
            <a:pPr marL="285750" indent="-285750" algn="just" rtl="1">
              <a:lnSpc>
                <a:spcPct val="150000"/>
              </a:lnSpc>
              <a:buFont typeface="Arial" panose="020B0604020202020204" pitchFamily="34" charset="0"/>
              <a:buChar char="•"/>
            </a:pPr>
            <a:r>
              <a:rPr lang="ar-JO" b="1" dirty="0">
                <a:latin typeface="Alexandria"/>
              </a:rPr>
              <a:t>الدعاية وأسسها ومبادئها وفاعليتها واللحظات السيكولوجية المناسبة لها. </a:t>
            </a:r>
            <a:endParaRPr lang="ar-JO" b="1" dirty="0" smtClean="0">
              <a:latin typeface="Alexandria"/>
            </a:endParaRPr>
          </a:p>
          <a:p>
            <a:pPr marL="285750" indent="-285750" algn="just" rtl="1">
              <a:lnSpc>
                <a:spcPct val="150000"/>
              </a:lnSpc>
              <a:buFont typeface="Arial" panose="020B0604020202020204" pitchFamily="34" charset="0"/>
              <a:buChar char="•"/>
            </a:pPr>
            <a:r>
              <a:rPr lang="ar-JO" b="1" dirty="0" smtClean="0">
                <a:latin typeface="Alexandria"/>
              </a:rPr>
              <a:t>المواقف </a:t>
            </a:r>
            <a:r>
              <a:rPr lang="ar-JO" b="1" dirty="0">
                <a:latin typeface="Alexandria"/>
              </a:rPr>
              <a:t>الاجتماعية المختلفة التي يعمل الفرد في </a:t>
            </a:r>
            <a:r>
              <a:rPr lang="ar-JO" b="1" dirty="0" smtClean="0">
                <a:latin typeface="Alexandria"/>
              </a:rPr>
              <a:t>إطارها</a:t>
            </a:r>
            <a:endParaRPr lang="ar-JO" b="1" dirty="0">
              <a:latin typeface="Alexandria"/>
            </a:endParaRPr>
          </a:p>
          <a:p>
            <a:pPr marL="285750" indent="-285750" algn="just" rtl="1">
              <a:lnSpc>
                <a:spcPct val="150000"/>
              </a:lnSpc>
              <a:buFont typeface="Arial" panose="020B0604020202020204" pitchFamily="34" charset="0"/>
              <a:buChar char="•"/>
            </a:pPr>
            <a:r>
              <a:rPr lang="ar-JO" b="1" dirty="0" smtClean="0">
                <a:latin typeface="Alexandria"/>
              </a:rPr>
              <a:t>دراسة </a:t>
            </a:r>
            <a:r>
              <a:rPr lang="ar-JO" b="1" dirty="0">
                <a:latin typeface="Alexandria"/>
              </a:rPr>
              <a:t>الجمهور وجماعة الرأي </a:t>
            </a:r>
            <a:r>
              <a:rPr lang="ar-JO" b="1" dirty="0" smtClean="0">
                <a:latin typeface="Alexandria"/>
              </a:rPr>
              <a:t>العام</a:t>
            </a:r>
          </a:p>
          <a:p>
            <a:pPr marL="285750" indent="-285750" algn="just" rtl="1">
              <a:lnSpc>
                <a:spcPct val="150000"/>
              </a:lnSpc>
              <a:buFont typeface="Arial" panose="020B0604020202020204" pitchFamily="34" charset="0"/>
              <a:buChar char="•"/>
            </a:pPr>
            <a:r>
              <a:rPr lang="ar-JO" b="1" dirty="0" smtClean="0">
                <a:latin typeface="Alexandria"/>
              </a:rPr>
              <a:t>دراسة </a:t>
            </a:r>
            <a:r>
              <a:rPr lang="ar-JO" b="1" dirty="0">
                <a:latin typeface="Alexandria"/>
              </a:rPr>
              <a:t>شخصية الأفراد والجماعات وكيفية التأثير </a:t>
            </a:r>
            <a:r>
              <a:rPr lang="ar-JO" b="1" dirty="0" smtClean="0">
                <a:latin typeface="Alexandria"/>
              </a:rPr>
              <a:t>فيها</a:t>
            </a:r>
          </a:p>
          <a:p>
            <a:pPr marL="285750" indent="-285750" algn="just" rtl="1">
              <a:lnSpc>
                <a:spcPct val="150000"/>
              </a:lnSpc>
              <a:buFont typeface="Arial" panose="020B0604020202020204" pitchFamily="34" charset="0"/>
              <a:buChar char="•"/>
            </a:pPr>
            <a:r>
              <a:rPr lang="ar-JO" b="1" dirty="0" smtClean="0">
                <a:latin typeface="Alexandria"/>
              </a:rPr>
              <a:t>الدعاية </a:t>
            </a:r>
            <a:r>
              <a:rPr lang="ar-JO" b="1" dirty="0">
                <a:latin typeface="Alexandria"/>
              </a:rPr>
              <a:t>والشائعات.</a:t>
            </a:r>
            <a:endParaRPr lang="ar-JO" b="1" dirty="0" smtClean="0">
              <a:latin typeface="Alexandria"/>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7697" y="2799471"/>
            <a:ext cx="2905835" cy="2138289"/>
          </a:xfrm>
          <a:prstGeom prst="rect">
            <a:avLst/>
          </a:prstGeom>
        </p:spPr>
      </p:pic>
    </p:spTree>
    <p:extLst>
      <p:ext uri="{BB962C8B-B14F-4D97-AF65-F5344CB8AC3E}">
        <p14:creationId xmlns:p14="http://schemas.microsoft.com/office/powerpoint/2010/main" val="781872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b="1" dirty="0"/>
              <a:t>العلاقات العامة </a:t>
            </a:r>
            <a:r>
              <a:rPr lang="ar-QA" sz="2800" b="1" dirty="0" smtClean="0"/>
              <a:t>والدعا</a:t>
            </a:r>
            <a:r>
              <a:rPr lang="ar-JO" sz="2800" b="1" dirty="0" smtClean="0"/>
              <a:t>يه</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JO" sz="4400" b="1" dirty="0" smtClean="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956808"/>
            <a:ext cx="10372200" cy="646331"/>
          </a:xfrm>
          <a:prstGeom prst="rect">
            <a:avLst/>
          </a:prstGeom>
          <a:noFill/>
        </p:spPr>
        <p:txBody>
          <a:bodyPr wrap="square" rtlCol="0">
            <a:spAutoFit/>
          </a:bodyPr>
          <a:lstStyle/>
          <a:p>
            <a:pPr algn="ctr" rtl="1"/>
            <a:r>
              <a:rPr lang="ar-QA" b="1" dirty="0">
                <a:latin typeface="Alexandria"/>
              </a:rPr>
              <a:t>من المعروف أن لكل منظمة من المنظمات أو مؤسسة من المؤسسات جماهيرها </a:t>
            </a:r>
            <a:r>
              <a:rPr lang="ar-QA" b="1" dirty="0" smtClean="0">
                <a:latin typeface="Alexandria"/>
              </a:rPr>
              <a:t>التي</a:t>
            </a:r>
            <a:r>
              <a:rPr lang="ar-JO" b="1" dirty="0" smtClean="0">
                <a:latin typeface="Alexandria"/>
              </a:rPr>
              <a:t> </a:t>
            </a:r>
            <a:r>
              <a:rPr lang="ar-QA" b="1" dirty="0" smtClean="0">
                <a:latin typeface="Alexandria"/>
              </a:rPr>
              <a:t>تتعامل </a:t>
            </a:r>
            <a:r>
              <a:rPr lang="ar-QA" b="1" dirty="0">
                <a:latin typeface="Alexandria"/>
              </a:rPr>
              <a:t>معها وترتبط بها سواءً بطريقة مباشرة أو غير مباشرة ولقد قام خبراء </a:t>
            </a:r>
            <a:r>
              <a:rPr lang="ar-QA" b="1" dirty="0" smtClean="0">
                <a:latin typeface="Alexandria"/>
              </a:rPr>
              <a:t>العلاقات</a:t>
            </a:r>
            <a:r>
              <a:rPr lang="ar-JO" b="1" dirty="0" smtClean="0">
                <a:latin typeface="Alexandria"/>
              </a:rPr>
              <a:t> </a:t>
            </a:r>
            <a:r>
              <a:rPr lang="ar-QA" b="1" dirty="0" smtClean="0">
                <a:latin typeface="Alexandria"/>
              </a:rPr>
              <a:t>الى </a:t>
            </a:r>
            <a:r>
              <a:rPr lang="ar-QA" b="1" dirty="0">
                <a:latin typeface="Alexandria"/>
              </a:rPr>
              <a:t>نوعين: العامة بتصنيف هذه الجماهير التي تعد محور اهتمام العلاقات العامة</a:t>
            </a:r>
            <a:endParaRPr lang="en-US" b="1" dirty="0">
              <a:latin typeface="Alexandria"/>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81127" y="3009281"/>
            <a:ext cx="6310397" cy="2877207"/>
          </a:xfrm>
          <a:prstGeom prst="rect">
            <a:avLst/>
          </a:prstGeom>
        </p:spPr>
      </p:pic>
    </p:spTree>
    <p:extLst>
      <p:ext uri="{BB962C8B-B14F-4D97-AF65-F5344CB8AC3E}">
        <p14:creationId xmlns:p14="http://schemas.microsoft.com/office/powerpoint/2010/main" val="4201705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pPr algn="ctr"/>
            <a:r>
              <a:rPr lang="ar-QA" sz="2800" b="1" dirty="0"/>
              <a:t>جمهور العلاقات </a:t>
            </a:r>
            <a:r>
              <a:rPr lang="ar-QA" sz="2800" b="1" dirty="0" smtClean="0"/>
              <a:t>العامة</a:t>
            </a:r>
            <a:r>
              <a:rPr lang="ar-JO" sz="2800" b="1" dirty="0" smtClean="0"/>
              <a:t> - الجمهور الداخلي</a:t>
            </a:r>
            <a:r>
              <a:rPr lang="ar-QA" sz="2800" b="1" dirty="0" smtClean="0"/>
              <a:t>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JO" sz="4400" b="1" dirty="0" smtClean="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984943"/>
            <a:ext cx="10372200" cy="3831818"/>
          </a:xfrm>
          <a:prstGeom prst="rect">
            <a:avLst/>
          </a:prstGeom>
          <a:noFill/>
        </p:spPr>
        <p:txBody>
          <a:bodyPr wrap="square" rtlCol="0">
            <a:spAutoFit/>
          </a:bodyPr>
          <a:lstStyle/>
          <a:p>
            <a:pPr algn="ctr" rtl="1">
              <a:lnSpc>
                <a:spcPct val="150000"/>
              </a:lnSpc>
            </a:pPr>
            <a:r>
              <a:rPr lang="ar-JO" b="1" dirty="0" smtClean="0">
                <a:latin typeface="Alexandria"/>
              </a:rPr>
              <a:t>الجمهور الداخلي : </a:t>
            </a:r>
            <a:r>
              <a:rPr lang="ar-QA" dirty="0" smtClean="0">
                <a:latin typeface="Alexandria"/>
              </a:rPr>
              <a:t>ويعني </a:t>
            </a:r>
            <a:r>
              <a:rPr lang="ar-QA" dirty="0">
                <a:latin typeface="Alexandria"/>
              </a:rPr>
              <a:t>جميع العاملين في المؤسسة أو المنظمة في مختلف المستويات الإدارية. </a:t>
            </a:r>
            <a:r>
              <a:rPr lang="ar-QA" dirty="0" smtClean="0">
                <a:latin typeface="Alexandria"/>
              </a:rPr>
              <a:t>ومختلف</a:t>
            </a:r>
            <a:r>
              <a:rPr lang="ar-JO" dirty="0" smtClean="0">
                <a:latin typeface="Alexandria"/>
              </a:rPr>
              <a:t> </a:t>
            </a:r>
            <a:r>
              <a:rPr lang="ar-QA" dirty="0" smtClean="0">
                <a:latin typeface="Alexandria"/>
              </a:rPr>
              <a:t>الوحدات التي تتكون منها المنظمة.</a:t>
            </a:r>
            <a:endParaRPr lang="ar-JO" dirty="0" smtClean="0">
              <a:latin typeface="Alexandria"/>
            </a:endParaRPr>
          </a:p>
          <a:p>
            <a:pPr algn="ctr" rtl="1">
              <a:lnSpc>
                <a:spcPct val="150000"/>
              </a:lnSpc>
            </a:pPr>
            <a:endParaRPr lang="ar-QA" dirty="0" smtClean="0">
              <a:latin typeface="Alexandria"/>
            </a:endParaRPr>
          </a:p>
          <a:p>
            <a:pPr algn="r" rtl="1">
              <a:lnSpc>
                <a:spcPct val="150000"/>
              </a:lnSpc>
            </a:pPr>
            <a:r>
              <a:rPr lang="ar-QA" b="1" u="sng" dirty="0" smtClean="0">
                <a:latin typeface="Alexandria"/>
              </a:rPr>
              <a:t>من </a:t>
            </a:r>
            <a:r>
              <a:rPr lang="ar-QA" b="1" u="sng" dirty="0">
                <a:latin typeface="Alexandria"/>
              </a:rPr>
              <a:t>الصفات الأساسية الخاصة بالجماهير الداخلية ما يلي</a:t>
            </a:r>
            <a:r>
              <a:rPr lang="ar-QA" b="1" u="sng" dirty="0" smtClean="0">
                <a:latin typeface="Alexandria"/>
              </a:rPr>
              <a:t>:</a:t>
            </a:r>
            <a:endParaRPr lang="ar-JO" b="1" u="sng" dirty="0" smtClean="0">
              <a:latin typeface="Alexandria"/>
            </a:endParaRPr>
          </a:p>
          <a:p>
            <a:pPr algn="r" rtl="1">
              <a:lnSpc>
                <a:spcPct val="150000"/>
              </a:lnSpc>
            </a:pPr>
            <a:endParaRPr lang="ar-QA" dirty="0">
              <a:latin typeface="Alexandria"/>
            </a:endParaRPr>
          </a:p>
          <a:p>
            <a:pPr marL="342900" indent="-342900" algn="r" rtl="1">
              <a:lnSpc>
                <a:spcPct val="150000"/>
              </a:lnSpc>
              <a:buFont typeface="+mj-lt"/>
              <a:buAutoNum type="arabicPeriod"/>
            </a:pPr>
            <a:r>
              <a:rPr lang="ar-QA" dirty="0" smtClean="0">
                <a:latin typeface="Alexandria"/>
              </a:rPr>
              <a:t>أنها </a:t>
            </a:r>
            <a:r>
              <a:rPr lang="ar-QA" dirty="0">
                <a:latin typeface="Alexandria"/>
              </a:rPr>
              <a:t>جماعة من الناس تربط بين أفرادها وحدة </a:t>
            </a:r>
            <a:r>
              <a:rPr lang="ar-QA" dirty="0" smtClean="0">
                <a:latin typeface="Alexandria"/>
              </a:rPr>
              <a:t>اجتماعية </a:t>
            </a:r>
            <a:r>
              <a:rPr lang="ar-QA" dirty="0">
                <a:latin typeface="Alexandria"/>
              </a:rPr>
              <a:t>وتجمع بين </a:t>
            </a:r>
            <a:r>
              <a:rPr lang="ar-QA" dirty="0" smtClean="0">
                <a:latin typeface="Alexandria"/>
              </a:rPr>
              <a:t>أفرادها</a:t>
            </a:r>
            <a:r>
              <a:rPr lang="ar-JO" dirty="0" smtClean="0">
                <a:latin typeface="Alexandria"/>
              </a:rPr>
              <a:t> </a:t>
            </a:r>
            <a:r>
              <a:rPr lang="ar-QA" dirty="0" smtClean="0">
                <a:latin typeface="Alexandria"/>
              </a:rPr>
              <a:t>عناصر </a:t>
            </a:r>
            <a:r>
              <a:rPr lang="ar-QA" dirty="0">
                <a:latin typeface="Alexandria"/>
              </a:rPr>
              <a:t>الولاء للوحدة الاجتماعية التي </a:t>
            </a:r>
            <a:r>
              <a:rPr lang="ar-QA" dirty="0" smtClean="0">
                <a:latin typeface="Alexandria"/>
              </a:rPr>
              <a:t>تضمهم</a:t>
            </a:r>
            <a:r>
              <a:rPr lang="ar-JO" dirty="0" smtClean="0">
                <a:latin typeface="Alexandria"/>
              </a:rPr>
              <a:t> </a:t>
            </a:r>
            <a:r>
              <a:rPr lang="ar-QA" dirty="0" smtClean="0">
                <a:latin typeface="Alexandria"/>
              </a:rPr>
              <a:t>ويقرون </a:t>
            </a:r>
            <a:r>
              <a:rPr lang="ar-QA" dirty="0">
                <a:latin typeface="Alexandria"/>
              </a:rPr>
              <a:t>بالصداقة والتعاون </a:t>
            </a:r>
            <a:r>
              <a:rPr lang="ar-QA" dirty="0" smtClean="0">
                <a:latin typeface="Alexandria"/>
              </a:rPr>
              <a:t>والتضامن.</a:t>
            </a:r>
            <a:endParaRPr lang="ar-JO" dirty="0" smtClean="0">
              <a:latin typeface="Alexandria"/>
            </a:endParaRPr>
          </a:p>
          <a:p>
            <a:pPr algn="r" rtl="1">
              <a:lnSpc>
                <a:spcPct val="150000"/>
              </a:lnSpc>
            </a:pPr>
            <a:endParaRPr lang="ar-JO" dirty="0">
              <a:latin typeface="Alexandria"/>
            </a:endParaRPr>
          </a:p>
          <a:p>
            <a:pPr marL="342900" indent="-342900" algn="r" rtl="1">
              <a:lnSpc>
                <a:spcPct val="150000"/>
              </a:lnSpc>
              <a:buFont typeface="+mj-lt"/>
              <a:buAutoNum type="arabicPeriod"/>
            </a:pPr>
            <a:r>
              <a:rPr lang="ar-QA" dirty="0" smtClean="0">
                <a:latin typeface="Alexandria"/>
              </a:rPr>
              <a:t>يتميز </a:t>
            </a:r>
            <a:r>
              <a:rPr lang="ar-QA" dirty="0">
                <a:latin typeface="Alexandria"/>
              </a:rPr>
              <a:t>الجمهور الداخلي بقدر من الاستقرار نتيجة لتواجدهم داخل بناء </a:t>
            </a:r>
            <a:r>
              <a:rPr lang="ar-QA" dirty="0" smtClean="0">
                <a:latin typeface="Alexandria"/>
              </a:rPr>
              <a:t>تنظيمي</a:t>
            </a:r>
            <a:r>
              <a:rPr lang="ar-JO" dirty="0" smtClean="0">
                <a:latin typeface="Alexandria"/>
              </a:rPr>
              <a:t> </a:t>
            </a:r>
            <a:r>
              <a:rPr lang="ar-QA" dirty="0" smtClean="0">
                <a:latin typeface="Alexandria"/>
              </a:rPr>
              <a:t>له </a:t>
            </a:r>
            <a:r>
              <a:rPr lang="ar-QA" dirty="0">
                <a:latin typeface="Alexandria"/>
              </a:rPr>
              <a:t>قواعده وأنظمته وإجراءاته التي تطبق </a:t>
            </a:r>
            <a:r>
              <a:rPr lang="ar-QA" dirty="0" smtClean="0">
                <a:latin typeface="Alexandria"/>
              </a:rPr>
              <a:t>عليهم</a:t>
            </a:r>
            <a:r>
              <a:rPr lang="ar-JO" dirty="0" smtClean="0">
                <a:latin typeface="Alexandria"/>
              </a:rPr>
              <a:t> </a:t>
            </a:r>
            <a:r>
              <a:rPr lang="ar-QA" dirty="0" smtClean="0">
                <a:latin typeface="Alexandria"/>
              </a:rPr>
              <a:t>ويخضعون لها </a:t>
            </a:r>
            <a:r>
              <a:rPr lang="ar-QA" dirty="0">
                <a:latin typeface="Alexandria"/>
              </a:rPr>
              <a:t>وهذه </a:t>
            </a:r>
            <a:r>
              <a:rPr lang="ar-QA" dirty="0" smtClean="0">
                <a:latin typeface="Alexandria"/>
              </a:rPr>
              <a:t>الأنظمة</a:t>
            </a:r>
            <a:r>
              <a:rPr lang="ar-JO" dirty="0" smtClean="0">
                <a:latin typeface="Alexandria"/>
              </a:rPr>
              <a:t> </a:t>
            </a:r>
            <a:r>
              <a:rPr lang="ar-QA" dirty="0" smtClean="0">
                <a:latin typeface="Alexandria"/>
              </a:rPr>
              <a:t>والإجراءات </a:t>
            </a:r>
            <a:r>
              <a:rPr lang="ar-QA" dirty="0">
                <a:latin typeface="Alexandria"/>
              </a:rPr>
              <a:t>تساعد على خلق المواقف الاجتماعية المشتركة بين أفراد الجمهور الداخلي. </a:t>
            </a:r>
            <a:endParaRPr lang="en-US" dirty="0">
              <a:latin typeface="Alexandria"/>
              <a:cs typeface="Alexandria" charset="0"/>
            </a:endParaRPr>
          </a:p>
        </p:txBody>
      </p:sp>
    </p:spTree>
    <p:extLst>
      <p:ext uri="{BB962C8B-B14F-4D97-AF65-F5344CB8AC3E}">
        <p14:creationId xmlns:p14="http://schemas.microsoft.com/office/powerpoint/2010/main" val="1009191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pPr algn="ctr"/>
            <a:r>
              <a:rPr lang="ar-QA" sz="2800" b="1" dirty="0"/>
              <a:t>جمهور العلاقات </a:t>
            </a:r>
            <a:r>
              <a:rPr lang="ar-QA" sz="2800" b="1" dirty="0" smtClean="0"/>
              <a:t>العامة</a:t>
            </a:r>
            <a:r>
              <a:rPr lang="ar-JO" sz="2800" b="1" dirty="0" smtClean="0"/>
              <a:t> - الجمهور الداخلي</a:t>
            </a:r>
            <a:r>
              <a:rPr lang="ar-QA" sz="2800" b="1" dirty="0" smtClean="0"/>
              <a:t>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JO" sz="4400" b="1" dirty="0" smtClean="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984943"/>
            <a:ext cx="10372200" cy="3831818"/>
          </a:xfrm>
          <a:prstGeom prst="rect">
            <a:avLst/>
          </a:prstGeom>
          <a:noFill/>
        </p:spPr>
        <p:txBody>
          <a:bodyPr wrap="square" rtlCol="0">
            <a:spAutoFit/>
          </a:bodyPr>
          <a:lstStyle/>
          <a:p>
            <a:pPr algn="ctr" rtl="1">
              <a:lnSpc>
                <a:spcPct val="150000"/>
              </a:lnSpc>
            </a:pPr>
            <a:r>
              <a:rPr lang="ar-JO" b="1" u="sng" dirty="0" smtClean="0">
                <a:latin typeface="Alexandria"/>
              </a:rPr>
              <a:t>الجمهور </a:t>
            </a:r>
            <a:r>
              <a:rPr lang="ar-JO" b="1" u="sng" dirty="0" smtClean="0">
                <a:latin typeface="Alexandria"/>
              </a:rPr>
              <a:t>الخارجي</a:t>
            </a:r>
            <a:r>
              <a:rPr lang="ar-JO" dirty="0" smtClean="0">
                <a:latin typeface="Alexandria"/>
              </a:rPr>
              <a:t>: ويعني </a:t>
            </a:r>
            <a:r>
              <a:rPr lang="ar-JO" dirty="0">
                <a:latin typeface="Alexandria"/>
              </a:rPr>
              <a:t>الجمهور الخارجي جميع الأفراد المتواجدون خارج </a:t>
            </a:r>
            <a:r>
              <a:rPr lang="ar-JO" dirty="0" smtClean="0">
                <a:latin typeface="Alexandria"/>
              </a:rPr>
              <a:t>المنظمة أو </a:t>
            </a:r>
            <a:r>
              <a:rPr lang="ar-JO" dirty="0">
                <a:latin typeface="Alexandria"/>
              </a:rPr>
              <a:t>المؤسسة وترتبط بهم المنظمة ارتباطاً مباشراً أو </a:t>
            </a:r>
            <a:r>
              <a:rPr lang="ar-JO" dirty="0" smtClean="0">
                <a:latin typeface="Alexandria"/>
              </a:rPr>
              <a:t>غير </a:t>
            </a:r>
            <a:r>
              <a:rPr lang="ar-JO" dirty="0">
                <a:latin typeface="Alexandria"/>
              </a:rPr>
              <a:t>مباشر. </a:t>
            </a:r>
            <a:endParaRPr lang="ar-JO" dirty="0" smtClean="0">
              <a:latin typeface="Alexandria"/>
            </a:endParaRPr>
          </a:p>
          <a:p>
            <a:pPr algn="ctr" rtl="1">
              <a:lnSpc>
                <a:spcPct val="150000"/>
              </a:lnSpc>
            </a:pPr>
            <a:endParaRPr lang="ar-JO" dirty="0" smtClean="0">
              <a:latin typeface="Alexandria"/>
            </a:endParaRPr>
          </a:p>
          <a:p>
            <a:pPr algn="r" rtl="1">
              <a:lnSpc>
                <a:spcPct val="150000"/>
              </a:lnSpc>
            </a:pPr>
            <a:r>
              <a:rPr lang="ar-JO" b="1" u="sng" dirty="0" smtClean="0">
                <a:latin typeface="Alexandria"/>
              </a:rPr>
              <a:t>الجمهور النوعي :</a:t>
            </a:r>
            <a:r>
              <a:rPr lang="ar-JO" dirty="0" smtClean="0">
                <a:latin typeface="Alexandria"/>
              </a:rPr>
              <a:t>ويشمل </a:t>
            </a:r>
            <a:r>
              <a:rPr lang="ar-JO" dirty="0">
                <a:latin typeface="Alexandria"/>
              </a:rPr>
              <a:t>جميع الأفراد الذين يرتبطون بالمنظمة وتجمعهم اهتمامات أو </a:t>
            </a:r>
            <a:r>
              <a:rPr lang="ar-JO" dirty="0" smtClean="0">
                <a:latin typeface="Alexandria"/>
              </a:rPr>
              <a:t>مصالح أو </a:t>
            </a:r>
            <a:r>
              <a:rPr lang="ar-JO" dirty="0">
                <a:latin typeface="Alexandria"/>
              </a:rPr>
              <a:t>ميول </a:t>
            </a:r>
            <a:r>
              <a:rPr lang="ar-JO" dirty="0" smtClean="0">
                <a:latin typeface="Alexandria"/>
              </a:rPr>
              <a:t>مشتركة </a:t>
            </a:r>
            <a:r>
              <a:rPr lang="ar-JO" dirty="0">
                <a:latin typeface="Alexandria"/>
              </a:rPr>
              <a:t>وهذا يعني أن أي منظمة ليس لها جمهور نوعي واحد. وإنما لها </a:t>
            </a:r>
            <a:r>
              <a:rPr lang="ar-JO" dirty="0" smtClean="0">
                <a:latin typeface="Alexandria"/>
              </a:rPr>
              <a:t>عدد من </a:t>
            </a:r>
            <a:r>
              <a:rPr lang="ar-JO" dirty="0">
                <a:latin typeface="Alexandria"/>
              </a:rPr>
              <a:t>الجماهير النوعية. فهناك جمهور الموردين. وجمهور الموزعين. وجمهور </a:t>
            </a:r>
            <a:r>
              <a:rPr lang="ar-JO" dirty="0" smtClean="0">
                <a:latin typeface="Alexandria"/>
              </a:rPr>
              <a:t>المستهلكين للنتجات </a:t>
            </a:r>
            <a:r>
              <a:rPr lang="ar-JO" dirty="0">
                <a:latin typeface="Alexandria"/>
              </a:rPr>
              <a:t>المنظمة</a:t>
            </a:r>
            <a:r>
              <a:rPr lang="ar-JO" dirty="0" smtClean="0">
                <a:latin typeface="Alexandria"/>
              </a:rPr>
              <a:t>.</a:t>
            </a:r>
          </a:p>
          <a:p>
            <a:pPr algn="r" rtl="1">
              <a:lnSpc>
                <a:spcPct val="150000"/>
              </a:lnSpc>
            </a:pPr>
            <a:endParaRPr lang="ar-JO" dirty="0">
              <a:latin typeface="Alexandria"/>
            </a:endParaRPr>
          </a:p>
          <a:p>
            <a:pPr algn="r" rtl="1">
              <a:lnSpc>
                <a:spcPct val="150000"/>
              </a:lnSpc>
            </a:pPr>
            <a:r>
              <a:rPr lang="ar-JO" dirty="0">
                <a:latin typeface="Alexandria"/>
              </a:rPr>
              <a:t>ا</a:t>
            </a:r>
            <a:r>
              <a:rPr lang="ar-JO" b="1" u="sng" dirty="0">
                <a:latin typeface="Alexandria"/>
              </a:rPr>
              <a:t>لجمهور </a:t>
            </a:r>
            <a:r>
              <a:rPr lang="ar-JO" b="1" u="sng" dirty="0" smtClean="0">
                <a:latin typeface="Alexandria"/>
              </a:rPr>
              <a:t>العام</a:t>
            </a:r>
            <a:r>
              <a:rPr lang="ar-JO" dirty="0" smtClean="0">
                <a:latin typeface="Alexandria"/>
              </a:rPr>
              <a:t>: ويشمل </a:t>
            </a:r>
            <a:r>
              <a:rPr lang="ar-JO" dirty="0">
                <a:latin typeface="Alexandria"/>
              </a:rPr>
              <a:t>الجمهور العام الجماهير النوعية المختلفة التي تتعامل معها المنظمة </a:t>
            </a:r>
            <a:r>
              <a:rPr lang="ar-JO" dirty="0" smtClean="0">
                <a:latin typeface="Alexandria"/>
              </a:rPr>
              <a:t>أو المؤسسة </a:t>
            </a:r>
            <a:r>
              <a:rPr lang="ar-JO" dirty="0">
                <a:latin typeface="Alexandria"/>
              </a:rPr>
              <a:t>بشكل مباشر أو غير مباشر وقد تربطهم منطقة أو بيئة معينة أو لغة أو مصال</a:t>
            </a:r>
            <a:endParaRPr lang="en-US" dirty="0">
              <a:latin typeface="Alexandria"/>
              <a:cs typeface="Alexandria" charset="0"/>
            </a:endParaRPr>
          </a:p>
        </p:txBody>
      </p:sp>
    </p:spTree>
    <p:extLst>
      <p:ext uri="{BB962C8B-B14F-4D97-AF65-F5344CB8AC3E}">
        <p14:creationId xmlns:p14="http://schemas.microsoft.com/office/powerpoint/2010/main" val="4186807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just" rtl="1"/>
            <a:r>
              <a:rPr lang="ar-QA" sz="2800" b="1" dirty="0">
                <a:latin typeface="Alexandria"/>
              </a:rPr>
              <a:t>خصائص </a:t>
            </a:r>
            <a:r>
              <a:rPr lang="ar-JO" sz="2800" b="1" dirty="0" smtClean="0">
                <a:latin typeface="Alexandria"/>
              </a:rPr>
              <a:t>وانواع </a:t>
            </a:r>
            <a:r>
              <a:rPr lang="ar-QA" sz="2800" b="1" dirty="0" smtClean="0">
                <a:latin typeface="Alexandria"/>
              </a:rPr>
              <a:t>الجمهور </a:t>
            </a:r>
            <a:endParaRPr lang="en-US" sz="2800" b="1" dirty="0">
              <a:latin typeface="Alexandria"/>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JO" sz="4400" b="1" dirty="0" smtClean="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25189" y="2253419"/>
            <a:ext cx="10171167" cy="3000821"/>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en-US" u="sng" dirty="0" smtClean="0"/>
              <a:t>‎</a:t>
            </a:r>
            <a:r>
              <a:rPr lang="ar-QA" b="1" u="sng" dirty="0" smtClean="0">
                <a:latin typeface="Alexandria"/>
              </a:rPr>
              <a:t>الجماهير</a:t>
            </a:r>
            <a:r>
              <a:rPr lang="ar-JO" b="1" u="sng" dirty="0" smtClean="0">
                <a:latin typeface="Alexandria"/>
              </a:rPr>
              <a:t> </a:t>
            </a:r>
            <a:r>
              <a:rPr lang="ar-QA" b="1" u="sng" dirty="0">
                <a:latin typeface="Alexandria"/>
              </a:rPr>
              <a:t>النشطة </a:t>
            </a:r>
            <a:r>
              <a:rPr lang="ar-JO" b="1" u="sng" dirty="0" smtClean="0">
                <a:latin typeface="Alexandria"/>
              </a:rPr>
              <a:t>: </a:t>
            </a:r>
            <a:r>
              <a:rPr lang="ar-QA" dirty="0" smtClean="0">
                <a:latin typeface="Alexandria"/>
              </a:rPr>
              <a:t>وهي </a:t>
            </a:r>
            <a:r>
              <a:rPr lang="ar-QA" dirty="0">
                <a:latin typeface="Alexandria"/>
              </a:rPr>
              <a:t>الجماهير التي يكون لديها درجة عالية من </a:t>
            </a:r>
            <a:r>
              <a:rPr lang="ar-QA" dirty="0" smtClean="0">
                <a:latin typeface="Alexandria"/>
              </a:rPr>
              <a:t>المعرفة </a:t>
            </a:r>
            <a:r>
              <a:rPr lang="ar-QA" dirty="0">
                <a:latin typeface="Alexandria"/>
              </a:rPr>
              <a:t>والانخراط في المنظمة أو في قضية ما ومن ثم يكونون مهيئين لمراقبة تصرفات المنظمة والمشاركة فيها إذا لزم </a:t>
            </a:r>
            <a:r>
              <a:rPr lang="ar-QA" dirty="0" smtClean="0">
                <a:latin typeface="Alexandria"/>
              </a:rPr>
              <a:t>الامر</a:t>
            </a:r>
            <a:r>
              <a:rPr lang="ar-JO" dirty="0" smtClean="0">
                <a:latin typeface="Alexandria"/>
              </a:rPr>
              <a:t> </a:t>
            </a:r>
            <a:r>
              <a:rPr lang="ar-QA" dirty="0" smtClean="0">
                <a:latin typeface="Alexandria"/>
              </a:rPr>
              <a:t>ومن </a:t>
            </a:r>
            <a:r>
              <a:rPr lang="ar-QA" dirty="0">
                <a:latin typeface="Alexandria"/>
              </a:rPr>
              <a:t>أمثلة ذلك قادة الحركات الاجتماعية وجماعات المصالح. </a:t>
            </a:r>
            <a:endParaRPr lang="ar-JO" dirty="0" smtClean="0">
              <a:latin typeface="Alexandria"/>
            </a:endParaRPr>
          </a:p>
          <a:p>
            <a:pPr algn="just" rtl="1">
              <a:lnSpc>
                <a:spcPct val="150000"/>
              </a:lnSpc>
            </a:pPr>
            <a:endParaRPr lang="ar-JO" dirty="0" smtClean="0">
              <a:latin typeface="Alexandria"/>
            </a:endParaRPr>
          </a:p>
          <a:p>
            <a:pPr marL="285750" indent="-285750" algn="just" rtl="1">
              <a:lnSpc>
                <a:spcPct val="150000"/>
              </a:lnSpc>
              <a:buFont typeface="Arial" panose="020B0604020202020204" pitchFamily="34" charset="0"/>
              <a:buChar char="•"/>
            </a:pPr>
            <a:r>
              <a:rPr lang="ar-QA" b="1" u="sng" dirty="0" smtClean="0">
                <a:latin typeface="Alexandria"/>
              </a:rPr>
              <a:t>الجماهير</a:t>
            </a:r>
            <a:r>
              <a:rPr lang="ar-JO" b="1" u="sng" dirty="0" smtClean="0">
                <a:latin typeface="Alexandria"/>
              </a:rPr>
              <a:t> </a:t>
            </a:r>
            <a:r>
              <a:rPr lang="ar-QA" b="1" u="sng" dirty="0">
                <a:latin typeface="Alexandria"/>
              </a:rPr>
              <a:t>المدركة </a:t>
            </a:r>
            <a:r>
              <a:rPr lang="ar-JO" u="sng" dirty="0" smtClean="0">
                <a:latin typeface="Alexandria"/>
              </a:rPr>
              <a:t>: </a:t>
            </a:r>
            <a:r>
              <a:rPr lang="ar-QA" dirty="0" smtClean="0">
                <a:latin typeface="Alexandria"/>
              </a:rPr>
              <a:t>وتتضمن </a:t>
            </a:r>
            <a:r>
              <a:rPr lang="ar-QA" dirty="0">
                <a:latin typeface="Alexandria"/>
              </a:rPr>
              <a:t>الجماعات التي يكون لديها معرفة ودراية بالمنظمة أو مواقفهاء ولكنها لا تتأثر بمواقف المنظمة بطريقة مباشرة. فهذه الجماهير لديها معرفة عامة ومرتفعة بالعالم المحيط وبالشئون العامة. ويعملون كقادة رأي من خلال المواقع التي يشغلونها في المجتمع والمؤسسات العامة.لذلك يطلق عليهم: جماهير القضايا لانهم يدركون جيداً القضايا المطروحة ويمكنهم التعبير عنهاء وتوضيح أسبابها وتفاعلاتها والنتائج اممترتبة عليها.</a:t>
            </a:r>
            <a:endParaRPr lang="en-US" b="1" dirty="0">
              <a:latin typeface="Alexandria"/>
              <a:cs typeface="Alexandria" charset="0"/>
            </a:endParaRPr>
          </a:p>
        </p:txBody>
      </p:sp>
    </p:spTree>
    <p:extLst>
      <p:ext uri="{BB962C8B-B14F-4D97-AF65-F5344CB8AC3E}">
        <p14:creationId xmlns:p14="http://schemas.microsoft.com/office/powerpoint/2010/main" val="1872175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just" rtl="1"/>
            <a:r>
              <a:rPr lang="ar-JO" sz="2800" dirty="0" smtClean="0"/>
              <a:t>انواع الجمهور</a:t>
            </a:r>
            <a:endParaRPr lang="en-US"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JO" sz="4400" b="1" dirty="0" smtClean="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5" y="2119576"/>
            <a:ext cx="9864768" cy="3416320"/>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JO" b="1" u="sng" dirty="0" smtClean="0">
                <a:latin typeface="Alexandria"/>
              </a:rPr>
              <a:t>الجمهور المستثار : </a:t>
            </a:r>
            <a:r>
              <a:rPr lang="ar-JO" dirty="0" smtClean="0">
                <a:latin typeface="Alexandria"/>
              </a:rPr>
              <a:t>يكون لدى هذا الحمهور درجه منخفضه من المعرفه بالمنظمه وعملياتها ولكنه يكون </a:t>
            </a:r>
            <a:r>
              <a:rPr lang="ar-QA" dirty="0">
                <a:latin typeface="Alexandria"/>
              </a:rPr>
              <a:t>على دراية بالقضايا المحتملة أو المتوقعة. لان مستوي تورطه وانخراطه يكون مرتفعا يمكن استثارة هذا الجمهور ولفت انتباهه بعوامل عديدة منها: الخبرة الشخصية؛ وتقارير ورسائل الإعلام عن القضية المطروحة. والمناقشات مع الأصدقاء. وجماعات المصالح. أو الأحزاب السياسية. </a:t>
            </a:r>
            <a:endParaRPr lang="ar-JO" dirty="0" smtClean="0">
              <a:latin typeface="Alexandria"/>
            </a:endParaRPr>
          </a:p>
          <a:p>
            <a:pPr algn="just" rtl="1">
              <a:lnSpc>
                <a:spcPct val="150000"/>
              </a:lnSpc>
            </a:pPr>
            <a:endParaRPr lang="ar-JO" dirty="0">
              <a:latin typeface="Alexandria"/>
            </a:endParaRPr>
          </a:p>
          <a:p>
            <a:pPr marL="285750" indent="-285750" algn="just" rtl="1">
              <a:lnSpc>
                <a:spcPct val="150000"/>
              </a:lnSpc>
              <a:buFont typeface="Arial" panose="020B0604020202020204" pitchFamily="34" charset="0"/>
              <a:buChar char="•"/>
            </a:pPr>
            <a:r>
              <a:rPr lang="ar-QA" b="1" u="sng" dirty="0">
                <a:latin typeface="Alexandria"/>
              </a:rPr>
              <a:t>الجمهور غير </a:t>
            </a:r>
            <a:r>
              <a:rPr lang="ar-QA" b="1" u="sng" dirty="0" smtClean="0">
                <a:latin typeface="Alexandria"/>
              </a:rPr>
              <a:t>النشط</a:t>
            </a:r>
            <a:r>
              <a:rPr lang="ar-JO" b="1" u="sng" dirty="0" smtClean="0">
                <a:latin typeface="Alexandria"/>
              </a:rPr>
              <a:t> </a:t>
            </a:r>
            <a:r>
              <a:rPr lang="ar-QA" b="1" u="sng" dirty="0" smtClean="0">
                <a:latin typeface="Alexandria"/>
              </a:rPr>
              <a:t>: </a:t>
            </a:r>
            <a:r>
              <a:rPr lang="ar-QA" dirty="0" smtClean="0">
                <a:latin typeface="Alexandria"/>
              </a:rPr>
              <a:t>‏هو </a:t>
            </a:r>
            <a:r>
              <a:rPr lang="ar-QA" dirty="0">
                <a:latin typeface="Alexandria"/>
              </a:rPr>
              <a:t>الجمهور الذي تكون لديه درجة منخفضة من المعرفة. والتفاعل في المنظمة. سواء بمنتجاتها أم خدماتها أم القضايا المطروحة. ويتضمن تلك الجماهير والجماعات المتنوعة التي قد تتأثر بمخرجات المنظمة. وقد تدرك هذه الجماهير. أو لا تدرك النتائج التي تعود عليهم من سلوكيات المنظمة. ويكون لدي هذه الجماهير نوع من </a:t>
            </a:r>
            <a:r>
              <a:rPr lang="ar-JO" dirty="0" smtClean="0">
                <a:latin typeface="Alexandria"/>
              </a:rPr>
              <a:t> </a:t>
            </a:r>
            <a:endParaRPr lang="en-US" b="1" dirty="0">
              <a:latin typeface="Alexandria"/>
              <a:cs typeface="Alexandria" charset="0"/>
            </a:endParaRPr>
          </a:p>
        </p:txBody>
      </p:sp>
    </p:spTree>
    <p:extLst>
      <p:ext uri="{BB962C8B-B14F-4D97-AF65-F5344CB8AC3E}">
        <p14:creationId xmlns:p14="http://schemas.microsoft.com/office/powerpoint/2010/main" val="556639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JO" sz="2800" b="1" dirty="0" smtClean="0">
                <a:latin typeface="Alexandria"/>
              </a:rPr>
              <a:t>فوائد ومميزات تقسيم الجماهير </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JO" sz="4400" b="1" dirty="0" smtClean="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558018" y="1814442"/>
            <a:ext cx="9589985" cy="4524315"/>
          </a:xfrm>
          <a:prstGeom prst="rect">
            <a:avLst/>
          </a:prstGeom>
          <a:noFill/>
        </p:spPr>
        <p:txBody>
          <a:bodyPr wrap="square" rtlCol="0">
            <a:spAutoFit/>
          </a:bodyPr>
          <a:lstStyle/>
          <a:p>
            <a:pPr algn="just" rtl="1">
              <a:lnSpc>
                <a:spcPct val="150000"/>
              </a:lnSpc>
            </a:pPr>
            <a:r>
              <a:rPr lang="ar-QA" b="1" u="sng" dirty="0">
                <a:latin typeface="Alexandria"/>
              </a:rPr>
              <a:t>إن لتحديد نوع الجمهور الذي تتعامل معه إدارة العلاقات العامة في منظمة ما.دوره الكبير وأهمية </a:t>
            </a:r>
            <a:endParaRPr lang="ar-JO" b="1" u="sng" dirty="0">
              <a:latin typeface="Alexandria"/>
            </a:endParaRPr>
          </a:p>
          <a:p>
            <a:pPr algn="just" rtl="1">
              <a:lnSpc>
                <a:spcPct val="150000"/>
              </a:lnSpc>
            </a:pPr>
            <a:endParaRPr lang="ar-JO" b="1" u="sng" dirty="0" smtClean="0">
              <a:latin typeface="Alexandria"/>
            </a:endParaRPr>
          </a:p>
          <a:p>
            <a:pPr marL="285750" indent="-285750" algn="just" rtl="1">
              <a:lnSpc>
                <a:spcPct val="150000"/>
              </a:lnSpc>
              <a:buFont typeface="Arial" panose="020B0604020202020204" pitchFamily="34" charset="0"/>
              <a:buChar char="•"/>
            </a:pPr>
            <a:r>
              <a:rPr lang="ar-QA" dirty="0" smtClean="0">
                <a:latin typeface="Alexandria"/>
              </a:rPr>
              <a:t> </a:t>
            </a:r>
            <a:r>
              <a:rPr lang="ar-QA" dirty="0">
                <a:latin typeface="Alexandria"/>
              </a:rPr>
              <a:t>تحديد كيفية التعامل معه وكسب </a:t>
            </a:r>
            <a:r>
              <a:rPr lang="ar-QA" dirty="0" smtClean="0">
                <a:latin typeface="Alexandria"/>
              </a:rPr>
              <a:t>ثقته</a:t>
            </a:r>
            <a:r>
              <a:rPr lang="ar-JO" dirty="0">
                <a:latin typeface="Alexandria"/>
              </a:rPr>
              <a:t> </a:t>
            </a:r>
            <a:r>
              <a:rPr lang="ar-QA" dirty="0" smtClean="0">
                <a:latin typeface="Alexandria"/>
              </a:rPr>
              <a:t>وفي </a:t>
            </a:r>
            <a:r>
              <a:rPr lang="ar-QA" dirty="0">
                <a:latin typeface="Alexandria"/>
              </a:rPr>
              <a:t>دراسته ومعرفة خصاتئصه وسلوكياته. وقياس رأيه ومده بالمعلومات أو استقصائها </a:t>
            </a:r>
            <a:r>
              <a:rPr lang="ar-QA" dirty="0" smtClean="0">
                <a:latin typeface="Alexandria"/>
              </a:rPr>
              <a:t>منه</a:t>
            </a:r>
            <a:endParaRPr lang="ar-JO" dirty="0" smtClean="0">
              <a:latin typeface="Alexandria"/>
            </a:endParaRPr>
          </a:p>
          <a:p>
            <a:pPr marL="285750" indent="-285750" algn="just" rtl="1">
              <a:lnSpc>
                <a:spcPct val="150000"/>
              </a:lnSpc>
              <a:buFont typeface="Arial" panose="020B0604020202020204" pitchFamily="34" charset="0"/>
              <a:buChar char="•"/>
            </a:pPr>
            <a:r>
              <a:rPr lang="ar-QA" dirty="0" smtClean="0">
                <a:latin typeface="Alexandria"/>
              </a:rPr>
              <a:t> في </a:t>
            </a:r>
            <a:r>
              <a:rPr lang="ar-QA" dirty="0">
                <a:latin typeface="Alexandria"/>
              </a:rPr>
              <a:t>تحديد البرامج الموجهة له لتغدو أكثر فاعلية وأكثر نجاحاً ومساساً لمصالح هذه الجماهير وتحقيق رغباتهم من ناحية وتحقيق أهداف المنظمة من ناحية أخرى. </a:t>
            </a:r>
            <a:endParaRPr lang="ar-JO" dirty="0" smtClean="0">
              <a:latin typeface="Alexandria"/>
            </a:endParaRPr>
          </a:p>
          <a:p>
            <a:pPr marL="285750" indent="-285750" algn="just" rtl="1">
              <a:lnSpc>
                <a:spcPct val="150000"/>
              </a:lnSpc>
              <a:buFont typeface="Arial" panose="020B0604020202020204" pitchFamily="34" charset="0"/>
              <a:buChar char="•"/>
            </a:pPr>
            <a:r>
              <a:rPr lang="ar-QA" dirty="0">
                <a:latin typeface="Alexandria"/>
              </a:rPr>
              <a:t>فمعرفة الجمهور الداخلي لمنظمة ما والاهتمام به يساعد على رفع الروح المعنوية للعاملين وتوطيد علاقاتهم بالمنظمة. </a:t>
            </a:r>
            <a:endParaRPr lang="ar-JO" dirty="0" smtClean="0">
              <a:latin typeface="Alexandria"/>
            </a:endParaRPr>
          </a:p>
          <a:p>
            <a:pPr marL="285750" indent="-285750" algn="just" rtl="1">
              <a:lnSpc>
                <a:spcPct val="150000"/>
              </a:lnSpc>
              <a:buFont typeface="Arial" panose="020B0604020202020204" pitchFamily="34" charset="0"/>
              <a:buChar char="•"/>
            </a:pPr>
            <a:r>
              <a:rPr lang="ar-QA" dirty="0" smtClean="0">
                <a:latin typeface="Alexandria"/>
              </a:rPr>
              <a:t>وتعزيز </a:t>
            </a:r>
            <a:r>
              <a:rPr lang="ar-QA" dirty="0">
                <a:latin typeface="Alexandria"/>
              </a:rPr>
              <a:t>إحساسهم بالولاء والانتماء لهذه </a:t>
            </a:r>
            <a:r>
              <a:rPr lang="ar-QA" dirty="0" smtClean="0">
                <a:latin typeface="Alexandria"/>
              </a:rPr>
              <a:t>المنظمة</a:t>
            </a:r>
            <a:r>
              <a:rPr lang="ar-JO" dirty="0" smtClean="0">
                <a:latin typeface="Alexandria"/>
              </a:rPr>
              <a:t> </a:t>
            </a:r>
            <a:r>
              <a:rPr lang="ar-QA" dirty="0" smtClean="0">
                <a:latin typeface="Alexandria"/>
              </a:rPr>
              <a:t>وذلك </a:t>
            </a:r>
            <a:r>
              <a:rPr lang="ar-QA" dirty="0">
                <a:latin typeface="Alexandria"/>
              </a:rPr>
              <a:t>من خلال معرفة احتياجاتهم والعمل على تحقيقها لهم مثل تحسين مستوى الأجور والحد من ساعات </a:t>
            </a:r>
            <a:r>
              <a:rPr lang="ar-QA" dirty="0" smtClean="0">
                <a:latin typeface="Alexandria"/>
              </a:rPr>
              <a:t>العمل</a:t>
            </a:r>
            <a:endParaRPr lang="ar-JO" dirty="0" smtClean="0">
              <a:latin typeface="Alexandria"/>
            </a:endParaRPr>
          </a:p>
          <a:p>
            <a:pPr marL="285750" indent="-285750" algn="just" rtl="1">
              <a:lnSpc>
                <a:spcPct val="150000"/>
              </a:lnSpc>
              <a:buFont typeface="Arial" panose="020B0604020202020204" pitchFamily="34" charset="0"/>
              <a:buChar char="•"/>
            </a:pPr>
            <a:r>
              <a:rPr lang="ar-QA" dirty="0" smtClean="0">
                <a:latin typeface="Alexandria"/>
              </a:rPr>
              <a:t> </a:t>
            </a:r>
            <a:r>
              <a:rPr lang="ar-QA" dirty="0">
                <a:latin typeface="Alexandria"/>
              </a:rPr>
              <a:t>وتحسين ظروف العمل التي يعمل فيها العاملون. وإشراكهم في الإدارة من خلال إبداء الرأي في سياسة المنظمة. </a:t>
            </a:r>
            <a:endParaRPr lang="ar-JO" dirty="0" smtClean="0">
              <a:latin typeface="Alexandria"/>
            </a:endParaRPr>
          </a:p>
          <a:p>
            <a:pPr algn="just" rtl="1"/>
            <a:endParaRPr lang="en-US" dirty="0">
              <a:latin typeface="Alexandria" charset="0"/>
              <a:cs typeface="Alexandria" charset="0"/>
            </a:endParaRPr>
          </a:p>
        </p:txBody>
      </p:sp>
    </p:spTree>
    <p:extLst>
      <p:ext uri="{BB962C8B-B14F-4D97-AF65-F5344CB8AC3E}">
        <p14:creationId xmlns:p14="http://schemas.microsoft.com/office/powerpoint/2010/main" val="2412448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1016702"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4964863" cy="523220"/>
          </a:xfrm>
          <a:prstGeom prst="rect">
            <a:avLst/>
          </a:prstGeom>
          <a:noFill/>
        </p:spPr>
        <p:txBody>
          <a:bodyPr wrap="square" rtlCol="0">
            <a:spAutoFit/>
          </a:bodyPr>
          <a:lstStyle/>
          <a:p>
            <a:pPr algn="ctr"/>
            <a:r>
              <a:rPr lang="ar-JO" sz="2800" b="1" dirty="0">
                <a:latin typeface="Alexandria"/>
              </a:rPr>
              <a:t>فوائد ومميزات </a:t>
            </a:r>
            <a:r>
              <a:rPr lang="ar-JO" sz="2800" b="1" dirty="0" smtClean="0">
                <a:latin typeface="Alexandria"/>
              </a:rPr>
              <a:t>تحديد نوع  </a:t>
            </a:r>
            <a:r>
              <a:rPr lang="ar-JO" sz="2800" b="1" dirty="0">
                <a:latin typeface="Alexandria"/>
              </a:rPr>
              <a:t>الجماهير </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JO" sz="4400" b="1" dirty="0" smtClean="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3967753" y="1729924"/>
            <a:ext cx="7564238" cy="3831818"/>
          </a:xfrm>
          <a:prstGeom prst="rect">
            <a:avLst/>
          </a:prstGeom>
          <a:noFill/>
        </p:spPr>
        <p:txBody>
          <a:bodyPr wrap="square" rtlCol="0">
            <a:spAutoFit/>
          </a:bodyPr>
          <a:lstStyle/>
          <a:p>
            <a:pPr algn="just" rtl="1">
              <a:lnSpc>
                <a:spcPct val="150000"/>
              </a:lnSpc>
            </a:pPr>
            <a:r>
              <a:rPr lang="ar-QA" b="1" u="sng" dirty="0">
                <a:latin typeface="Alexandria"/>
              </a:rPr>
              <a:t>كما أنه بتحديد نوع الجمهور </a:t>
            </a:r>
            <a:endParaRPr lang="ar-JO" b="1" u="sng" dirty="0" smtClean="0">
              <a:latin typeface="Alexandria"/>
            </a:endParaRPr>
          </a:p>
          <a:p>
            <a:pPr algn="just" rtl="1">
              <a:lnSpc>
                <a:spcPct val="150000"/>
              </a:lnSpc>
            </a:pPr>
            <a:endParaRPr lang="ar-JO" b="1" u="sng" dirty="0" smtClean="0">
              <a:latin typeface="Alexandria"/>
            </a:endParaRPr>
          </a:p>
          <a:p>
            <a:pPr algn="just" rtl="1">
              <a:lnSpc>
                <a:spcPct val="150000"/>
              </a:lnSpc>
            </a:pPr>
            <a:r>
              <a:rPr lang="ar-QA" dirty="0" smtClean="0">
                <a:latin typeface="Alexandria"/>
              </a:rPr>
              <a:t>يمكن </a:t>
            </a:r>
            <a:r>
              <a:rPr lang="ar-QA" dirty="0">
                <a:latin typeface="Alexandria"/>
              </a:rPr>
              <a:t>دراسته ومعرفة الرأي العام الذي تكون لديه عن المنظمة وسياستها وبرامجها وما تنتجه من سلع أو ما تقدمه من أنشطة وخدمات أخرى... وذلك بهدف تطوير هذه البرامج أو تعديل سياسة المنظمة في بعض الأمور. أو إعادة النظر في مستوى وقيمة السلع والخدمات التي تقدمها للجمهور حتى تصبح متفقة مع رغبات وأذواق تلك الجماهير المختلفة ووفقاً لاحتياجاتها..وهذه العملية تقوم على أسس علمية مدروسة وتأخذ صفة الاستمرارية. وبذلك يتحقق الهدف من العلاقات العامة وهو كسب تأييد الجمهور للمنظمة والمحافظة على هذا التأييد... وذلك يؤدي إلى أن تعم الفائدة لكل من الجماهير والمنظمة على حد سواء. </a:t>
            </a:r>
            <a:endParaRPr lang="en-US" b="1" dirty="0">
              <a:latin typeface="Alexandria"/>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0876" y="2651164"/>
            <a:ext cx="3153503" cy="2531829"/>
          </a:xfrm>
          <a:prstGeom prst="rect">
            <a:avLst/>
          </a:prstGeom>
        </p:spPr>
      </p:pic>
    </p:spTree>
    <p:extLst>
      <p:ext uri="{BB962C8B-B14F-4D97-AF65-F5344CB8AC3E}">
        <p14:creationId xmlns:p14="http://schemas.microsoft.com/office/powerpoint/2010/main" val="944344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4866389" cy="523220"/>
          </a:xfrm>
          <a:prstGeom prst="rect">
            <a:avLst/>
          </a:prstGeom>
          <a:noFill/>
        </p:spPr>
        <p:txBody>
          <a:bodyPr wrap="square" rtlCol="0">
            <a:spAutoFit/>
          </a:bodyPr>
          <a:lstStyle/>
          <a:p>
            <a:pPr algn="ctr"/>
            <a:r>
              <a:rPr lang="ar-JO" sz="2800" b="1" dirty="0">
                <a:latin typeface="Alexandria"/>
              </a:rPr>
              <a:t>فوائد ومميزات تحديد نوع  الجماهير </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JO" sz="4400" b="1" dirty="0" smtClean="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90269" y="2479996"/>
            <a:ext cx="6697010" cy="367759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r>
              <a:rPr lang="ar-QA" b="1" u="sng" dirty="0"/>
              <a:t>وتبدأ عملية التأثير عادة بالجماهير النوعية الصغيرة ثم تكبر شيئاً فشيئاً إلى أن تصل إلى الجمهور </a:t>
            </a:r>
            <a:r>
              <a:rPr lang="ar-QA" b="1" u="sng" dirty="0" smtClean="0"/>
              <a:t>العام</a:t>
            </a:r>
            <a:endParaRPr lang="en-US" b="1" u="sng" dirty="0" smtClean="0"/>
          </a:p>
        </p:txBody>
      </p:sp>
    </p:spTree>
    <p:extLst>
      <p:ext uri="{BB962C8B-B14F-4D97-AF65-F5344CB8AC3E}">
        <p14:creationId xmlns:p14="http://schemas.microsoft.com/office/powerpoint/2010/main" val="1201078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4866389" cy="523220"/>
          </a:xfrm>
          <a:prstGeom prst="rect">
            <a:avLst/>
          </a:prstGeom>
          <a:noFill/>
        </p:spPr>
        <p:txBody>
          <a:bodyPr wrap="square" rtlCol="0">
            <a:spAutoFit/>
          </a:bodyPr>
          <a:lstStyle/>
          <a:p>
            <a:pPr algn="ctr"/>
            <a:r>
              <a:rPr lang="ar-JO" sz="2800" b="1" dirty="0" smtClean="0">
                <a:latin typeface="Alexandria"/>
              </a:rPr>
              <a:t>التحديات والقيود المتعلقه بالجمهور </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JO" sz="4400" b="1" dirty="0" smtClean="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smtClean="0"/>
          </a:p>
        </p:txBody>
      </p:sp>
      <p:pic>
        <p:nvPicPr>
          <p:cNvPr id="11" name="Picture 10"/>
          <p:cNvPicPr>
            <a:picLocks noChangeAspect="1"/>
          </p:cNvPicPr>
          <p:nvPr/>
        </p:nvPicPr>
        <p:blipFill>
          <a:blip r:embed="rId3"/>
          <a:stretch>
            <a:fillRect/>
          </a:stretch>
        </p:blipFill>
        <p:spPr>
          <a:xfrm>
            <a:off x="2372788" y="2379953"/>
            <a:ext cx="6891837" cy="3474057"/>
          </a:xfrm>
          <a:prstGeom prst="rect">
            <a:avLst/>
          </a:prstGeom>
        </p:spPr>
      </p:pic>
    </p:spTree>
    <p:extLst>
      <p:ext uri="{BB962C8B-B14F-4D97-AF65-F5344CB8AC3E}">
        <p14:creationId xmlns:p14="http://schemas.microsoft.com/office/powerpoint/2010/main" val="616162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4866389" cy="523220"/>
          </a:xfrm>
          <a:prstGeom prst="rect">
            <a:avLst/>
          </a:prstGeom>
          <a:noFill/>
        </p:spPr>
        <p:txBody>
          <a:bodyPr wrap="square" rtlCol="0">
            <a:spAutoFit/>
          </a:bodyPr>
          <a:lstStyle/>
          <a:p>
            <a:pPr algn="ctr"/>
            <a:r>
              <a:rPr lang="ar-JO" sz="2800" b="1" dirty="0">
                <a:latin typeface="Alexandria"/>
              </a:rPr>
              <a:t>فوائد ومميزات تحديد نوع  الجماهير </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JO" sz="4400" b="1" dirty="0" smtClean="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smtClean="0"/>
          </a:p>
        </p:txBody>
      </p:sp>
      <p:sp>
        <p:nvSpPr>
          <p:cNvPr id="2" name="Rectangle 1"/>
          <p:cNvSpPr/>
          <p:nvPr/>
        </p:nvSpPr>
        <p:spPr>
          <a:xfrm>
            <a:off x="1350498" y="2074524"/>
            <a:ext cx="9605526" cy="3831818"/>
          </a:xfrm>
          <a:prstGeom prst="rect">
            <a:avLst/>
          </a:prstGeom>
        </p:spPr>
        <p:txBody>
          <a:bodyPr wrap="square">
            <a:spAutoFit/>
          </a:bodyPr>
          <a:lstStyle/>
          <a:p>
            <a:pPr marL="285750" indent="-285750" algn="just" rtl="1">
              <a:lnSpc>
                <a:spcPct val="150000"/>
              </a:lnSpc>
              <a:buFont typeface="Arial" panose="020B0604020202020204" pitchFamily="34" charset="0"/>
              <a:buChar char="•"/>
            </a:pPr>
            <a:r>
              <a:rPr lang="ar-QA" b="1" u="sng" dirty="0" smtClean="0">
                <a:latin typeface="Alexandria"/>
              </a:rPr>
              <a:t>نقص </a:t>
            </a:r>
            <a:r>
              <a:rPr lang="ar-QA" b="1" u="sng" dirty="0">
                <a:latin typeface="Alexandria"/>
              </a:rPr>
              <a:t>البيانات: </a:t>
            </a:r>
            <a:r>
              <a:rPr lang="ar-QA" dirty="0" smtClean="0">
                <a:latin typeface="Alexandria"/>
              </a:rPr>
              <a:t>أحد </a:t>
            </a:r>
            <a:r>
              <a:rPr lang="ar-QA" dirty="0">
                <a:latin typeface="Alexandria"/>
              </a:rPr>
              <a:t>التحديات الرئيسية التي نواجهها عندما يتعلق الأمر بتصنيف الجمهور المستهدف هو توفر البيانات وجودتها. يتطلب التنميط قدراً كبيراً من البيانات لتقسيم الجمهور المستهدف وفهمه بدقة. ومع ذلك، في بعض الحالات، قد لا تتمكن الشركات من الوصول إلى البيانات الضرورية أو قد يكون لديها بيانات محدودة غير كافية للتوصيف الفعال. على سبيل المثال، قد تواجه الشركة الناشئة صعوبة في جمع البيانات عن جمهورها المستهدف بسبب محدودية الموارد أو نقص تفاعلات العملاء</a:t>
            </a:r>
            <a:r>
              <a:rPr lang="ar-QA" dirty="0" smtClean="0">
                <a:latin typeface="Alexandria"/>
              </a:rPr>
              <a:t>.</a:t>
            </a:r>
            <a:endParaRPr lang="ar-JO" dirty="0" smtClean="0">
              <a:latin typeface="Alexandria"/>
            </a:endParaRPr>
          </a:p>
          <a:p>
            <a:pPr marL="285750" indent="-285750" algn="just" rtl="1">
              <a:lnSpc>
                <a:spcPct val="150000"/>
              </a:lnSpc>
              <a:buFont typeface="Arial" panose="020B0604020202020204" pitchFamily="34" charset="0"/>
              <a:buChar char="•"/>
            </a:pPr>
            <a:endParaRPr lang="ar-QA" dirty="0">
              <a:latin typeface="Alexandria"/>
            </a:endParaRPr>
          </a:p>
          <a:p>
            <a:pPr marL="285750" indent="-285750" algn="just" rtl="1">
              <a:lnSpc>
                <a:spcPct val="150000"/>
              </a:lnSpc>
              <a:buFont typeface="Arial" panose="020B0604020202020204" pitchFamily="34" charset="0"/>
              <a:buChar char="•"/>
            </a:pPr>
            <a:r>
              <a:rPr lang="ar-QA" b="1" u="sng" dirty="0">
                <a:latin typeface="Alexandria"/>
              </a:rPr>
              <a:t> تغيير سلوك العملاء: </a:t>
            </a:r>
            <a:r>
              <a:rPr lang="ar-QA" dirty="0">
                <a:latin typeface="Alexandria"/>
              </a:rPr>
              <a:t>التحدي الآخر هو الطبيعة المتغيرة باستمرار لسلوك </a:t>
            </a:r>
            <a:r>
              <a:rPr lang="ar-QA" dirty="0" smtClean="0">
                <a:latin typeface="Alexandria"/>
              </a:rPr>
              <a:t>العملاء تتطور </a:t>
            </a:r>
            <a:r>
              <a:rPr lang="ar-QA" dirty="0">
                <a:latin typeface="Alexandria"/>
              </a:rPr>
              <a:t>تفضيلات المستهلك واحتياجاته وسلوكياته باستمرار، مما يجعل من الصعب إنشاء ملفات تعريف دقيقة وحديثة. على سبيل المثال، قد تجد الشركة التي تقوم بتصنيف جمهورها المستهدف بناءً على البيانات التي تم جمعها قبل عام أن الملفات الشخصية لم تعد تعكس بدقة التفضيلات والسلوكيات الحالية لعملائها.</a:t>
            </a:r>
            <a:endParaRPr lang="ar-QA" dirty="0">
              <a:effectLst/>
              <a:latin typeface="Alexandria"/>
            </a:endParaRPr>
          </a:p>
        </p:txBody>
      </p:sp>
    </p:spTree>
    <p:extLst>
      <p:ext uri="{BB962C8B-B14F-4D97-AF65-F5344CB8AC3E}">
        <p14:creationId xmlns:p14="http://schemas.microsoft.com/office/powerpoint/2010/main" val="4080430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710451" cy="523220"/>
          </a:xfrm>
          <a:prstGeom prst="rect">
            <a:avLst/>
          </a:prstGeom>
          <a:noFill/>
        </p:spPr>
        <p:txBody>
          <a:bodyPr wrap="square" rtlCol="0">
            <a:spAutoFit/>
          </a:bodyPr>
          <a:lstStyle/>
          <a:p>
            <a:pPr algn="ctr"/>
            <a:r>
              <a:rPr lang="ar-JO" sz="2800" b="1" dirty="0" smtClean="0">
                <a:latin typeface="Alexandria"/>
              </a:rPr>
              <a:t> مثال فوائد </a:t>
            </a:r>
            <a:r>
              <a:rPr lang="ar-JO" sz="2800" b="1" dirty="0">
                <a:latin typeface="Alexandria"/>
              </a:rPr>
              <a:t>ومميزات تحديد نوع  الجماهير </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JO" sz="4400" b="1" dirty="0" smtClean="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288203" y="2154908"/>
            <a:ext cx="9864768" cy="3365024"/>
          </a:xfrm>
          <a:prstGeom prst="rect">
            <a:avLst/>
          </a:prstGeom>
          <a:noFill/>
        </p:spPr>
        <p:txBody>
          <a:bodyPr wrap="square" rtlCol="0">
            <a:spAutoFit/>
          </a:bodyPr>
          <a:lstStyle/>
          <a:p>
            <a:pPr algn="just" rtl="1">
              <a:lnSpc>
                <a:spcPct val="150000"/>
              </a:lnSpc>
            </a:pPr>
            <a:r>
              <a:rPr lang="ar-QA" dirty="0">
                <a:latin typeface="Alexandria"/>
              </a:rPr>
              <a:t>شتهر </a:t>
            </a:r>
            <a:r>
              <a:rPr lang="en-US" dirty="0" smtClean="0">
                <a:latin typeface="Alexandria"/>
              </a:rPr>
              <a:t>Netflix </a:t>
            </a:r>
            <a:r>
              <a:rPr lang="ar-QA" dirty="0">
                <a:latin typeface="Alexandria"/>
              </a:rPr>
              <a:t>باستراتيجياتها الفعالة في تحديد ملفات تعريف الجمهور المستهدف. من خلال تحليل بيانات المستخدم، تقوم </a:t>
            </a:r>
            <a:r>
              <a:rPr lang="en-US" dirty="0">
                <a:latin typeface="Alexandria"/>
              </a:rPr>
              <a:t>Netflix </a:t>
            </a:r>
            <a:r>
              <a:rPr lang="ar-QA" dirty="0">
                <a:latin typeface="Alexandria"/>
              </a:rPr>
              <a:t>بإنشاء توصيات مخصصة لكل مستخدم بناءً على سجل المشاهدة والتفضيلات والسلوك. وقد ساعد هذا النهج </a:t>
            </a:r>
            <a:r>
              <a:rPr lang="en-US" dirty="0">
                <a:latin typeface="Alexandria"/>
              </a:rPr>
              <a:t>Netflix </a:t>
            </a:r>
            <a:r>
              <a:rPr lang="ar-QA" dirty="0">
                <a:latin typeface="Alexandria"/>
              </a:rPr>
              <a:t>على تحسين رضا العملاء ومعدلات الاحتفاظ بهم. على سبيل المثال، إذا كان المستخدم يشاهد الأفلام الكوميدية الرومانسية بشكل متكرر، فإن خوارزمية </a:t>
            </a:r>
            <a:r>
              <a:rPr lang="en-US" dirty="0">
                <a:latin typeface="Alexandria"/>
              </a:rPr>
              <a:t>Netflix </a:t>
            </a:r>
            <a:r>
              <a:rPr lang="ar-QA" dirty="0">
                <a:latin typeface="Alexandria"/>
              </a:rPr>
              <a:t>ستعطي الأولوية لاقتراح محتوى مماثل لتعزيز تجربة المستخدم. شتهر </a:t>
            </a:r>
            <a:r>
              <a:rPr lang="en-US" dirty="0">
                <a:latin typeface="Alexandria"/>
              </a:rPr>
              <a:t>Netflix </a:t>
            </a:r>
            <a:r>
              <a:rPr lang="ar-QA" dirty="0">
                <a:latin typeface="Alexandria"/>
              </a:rPr>
              <a:t>باستراتيجياتها الفعالة في تحديد ملفات تعريف الجمهور المستهدف. من خلال تحليل بيانات المستخدم، تقوم </a:t>
            </a:r>
            <a:r>
              <a:rPr lang="en-US" dirty="0">
                <a:latin typeface="Alexandria"/>
              </a:rPr>
              <a:t>Netflix </a:t>
            </a:r>
            <a:r>
              <a:rPr lang="ar-QA" dirty="0">
                <a:latin typeface="Alexandria"/>
              </a:rPr>
              <a:t>بإنشاء توصيات مخصصة لكل مستخدم بناءً على سجل المشاهدة والتفضيلات والسلوك. وقد ساعد هذا النهج </a:t>
            </a:r>
            <a:r>
              <a:rPr lang="en-US" dirty="0">
                <a:latin typeface="Alexandria"/>
              </a:rPr>
              <a:t>Netflix </a:t>
            </a:r>
            <a:r>
              <a:rPr lang="ar-QA" dirty="0">
                <a:latin typeface="Alexandria"/>
              </a:rPr>
              <a:t>على تحسين رضا العملاء ومعدلات الاحتفاظ بهم. على سبيل المثال، إذا كان المستخدم يشاهد الأفلام الكوميدية الرومانسية بشكل متكرر، فإن خوارزمية </a:t>
            </a:r>
            <a:r>
              <a:rPr lang="en-US" dirty="0">
                <a:latin typeface="Alexandria"/>
              </a:rPr>
              <a:t>Netflix </a:t>
            </a:r>
            <a:r>
              <a:rPr lang="ar-QA" dirty="0">
                <a:latin typeface="Alexandria"/>
              </a:rPr>
              <a:t>ستعطي الأولوية لاقتراح محتوى مماثل لتعزيز تجربة المستخدم.</a:t>
            </a:r>
            <a:endParaRPr lang="en-US" dirty="0">
              <a:latin typeface="Alexandria"/>
            </a:endParaRPr>
          </a:p>
        </p:txBody>
      </p:sp>
    </p:spTree>
    <p:extLst>
      <p:ext uri="{BB962C8B-B14F-4D97-AF65-F5344CB8AC3E}">
        <p14:creationId xmlns:p14="http://schemas.microsoft.com/office/powerpoint/2010/main" val="1333303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968331" y="1355477"/>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4570967" cy="523220"/>
          </a:xfrm>
          <a:prstGeom prst="rect">
            <a:avLst/>
          </a:prstGeom>
          <a:noFill/>
        </p:spPr>
        <p:txBody>
          <a:bodyPr wrap="square" rtlCol="0">
            <a:spAutoFit/>
          </a:bodyPr>
          <a:lstStyle/>
          <a:p>
            <a:pPr algn="ctr"/>
            <a:r>
              <a:rPr lang="ar-QA" sz="2800" dirty="0"/>
              <a:t>أدوات ووسائل اتصال العلاقات العامة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JO"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729047" y="1871351"/>
            <a:ext cx="9548179" cy="3416320"/>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dirty="0"/>
              <a:t>تلجاً العلاقات العامة فى ممارسة نشاطها الاتصالي إلى وسائل الاتصال الجماهيرية كالصحف والمجلات والراديو والتليفزيون والسينما وكتب الثقافة العامة والمعارض القومية. ومكن أن نضيف إليها بالنسبة للمدن الكبرى الإعلانات المضيئة وهى إعلانات تستهدف التأثير على انتباه المشاهدين لها</a:t>
            </a:r>
            <a:r>
              <a:rPr lang="ar-QA" dirty="0" smtClean="0"/>
              <a:t>.</a:t>
            </a:r>
            <a:endParaRPr lang="en-US" dirty="0" smtClean="0"/>
          </a:p>
          <a:p>
            <a:pPr marL="285750" indent="-285750" algn="just" rtl="1">
              <a:lnSpc>
                <a:spcPct val="200000"/>
              </a:lnSpc>
              <a:buFont typeface="Arial" panose="020B0604020202020204" pitchFamily="34" charset="0"/>
              <a:buChar char="•"/>
            </a:pPr>
            <a:r>
              <a:rPr lang="ar-QA" dirty="0" smtClean="0"/>
              <a:t> </a:t>
            </a:r>
            <a:r>
              <a:rPr lang="ar-QA" dirty="0"/>
              <a:t>وقد أثبتت بعض الدراسات ارتباط ذيوع اسم المنشأة أو المؤسسة بالاتجاه المحابي لها وبالتالي تكوين صورة طيبة عنها. </a:t>
            </a:r>
            <a:endParaRPr lang="en-US" dirty="0" smtClean="0"/>
          </a:p>
          <a:p>
            <a:pPr marL="285750" indent="-285750" algn="just" rtl="1">
              <a:lnSpc>
                <a:spcPct val="200000"/>
              </a:lnSpc>
              <a:buFont typeface="Arial" panose="020B0604020202020204" pitchFamily="34" charset="0"/>
              <a:buChar char="•"/>
            </a:pPr>
            <a:r>
              <a:rPr lang="ar-QA" dirty="0" smtClean="0"/>
              <a:t>وينطبق </a:t>
            </a:r>
            <a:r>
              <a:rPr lang="ar-QA" dirty="0"/>
              <a:t>هذا بشكل أقل على الملصقات التى توضع فى الأماكن البارزة كالميادين العامة وأماكن إقامة المباريات التي يشهدها جمهور كبير داخل الملعب وخارجه عندما تنقل المباراة بالتليفزيون. </a:t>
            </a:r>
            <a:endParaRPr lang="ar-JO" b="1" dirty="0">
              <a:latin typeface="Alexandria" charset="0"/>
              <a:cs typeface="Alexandria" charset="0"/>
            </a:endParaRPr>
          </a:p>
        </p:txBody>
      </p:sp>
    </p:spTree>
    <p:extLst>
      <p:ext uri="{BB962C8B-B14F-4D97-AF65-F5344CB8AC3E}">
        <p14:creationId xmlns:p14="http://schemas.microsoft.com/office/powerpoint/2010/main" val="3585625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JO" sz="2800" dirty="0" smtClean="0"/>
              <a:t>المتغيرات</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JO"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3413906" y="2275884"/>
            <a:ext cx="7505326" cy="2585323"/>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dirty="0" smtClean="0"/>
              <a:t>طبيعة </a:t>
            </a:r>
            <a:r>
              <a:rPr lang="ar-QA" dirty="0"/>
              <a:t>الفكرة المطروحة أو الهدف الذى نسعى لتحقيقه من خلال رسالة معينة</a:t>
            </a:r>
            <a:r>
              <a:rPr lang="ar-QA" dirty="0" smtClean="0"/>
              <a:t>.</a:t>
            </a:r>
            <a:endParaRPr lang="ar-JO" dirty="0" smtClean="0"/>
          </a:p>
          <a:p>
            <a:pPr marL="285750" indent="-285750" algn="just" rtl="1">
              <a:lnSpc>
                <a:spcPct val="150000"/>
              </a:lnSpc>
              <a:buFont typeface="Arial" panose="020B0604020202020204" pitchFamily="34" charset="0"/>
              <a:buChar char="•"/>
            </a:pPr>
            <a:r>
              <a:rPr lang="ar-QA" dirty="0" smtClean="0"/>
              <a:t>خصائص </a:t>
            </a:r>
            <a:r>
              <a:rPr lang="ar-QA" dirty="0"/>
              <a:t>الجمهور المستهدف من حيث عاداته الاتصالية وقابليته </a:t>
            </a:r>
            <a:r>
              <a:rPr lang="ar-QA" dirty="0" smtClean="0"/>
              <a:t>‏</a:t>
            </a:r>
            <a:r>
              <a:rPr lang="ar-JO" dirty="0" smtClean="0"/>
              <a:t>للتاثر </a:t>
            </a:r>
            <a:r>
              <a:rPr lang="ar-QA" dirty="0" smtClean="0"/>
              <a:t>من </a:t>
            </a:r>
            <a:r>
              <a:rPr lang="ar-QA" dirty="0"/>
              <a:t>خلال أسلوب معين يتحقق بشكل فعال عن طريق وسيلة معينة. </a:t>
            </a:r>
            <a:endParaRPr lang="ar-JO" dirty="0" smtClean="0"/>
          </a:p>
          <a:p>
            <a:pPr marL="285750" indent="-285750" algn="just" rtl="1">
              <a:lnSpc>
                <a:spcPct val="150000"/>
              </a:lnSpc>
              <a:buFont typeface="Arial" panose="020B0604020202020204" pitchFamily="34" charset="0"/>
              <a:buChar char="•"/>
            </a:pPr>
            <a:r>
              <a:rPr lang="ar-QA" dirty="0" smtClean="0"/>
              <a:t>تكاليف </a:t>
            </a:r>
            <a:r>
              <a:rPr lang="ar-QA" dirty="0"/>
              <a:t>استخدام الوسيلة بالنسبة لأهمية الهدف المطلوب تحقيقه</a:t>
            </a:r>
            <a:r>
              <a:rPr lang="ar-QA" dirty="0" smtClean="0"/>
              <a:t>.</a:t>
            </a:r>
            <a:endParaRPr lang="ar-JO" dirty="0" smtClean="0"/>
          </a:p>
          <a:p>
            <a:pPr marL="285750" indent="-285750" algn="just" rtl="1">
              <a:lnSpc>
                <a:spcPct val="150000"/>
              </a:lnSpc>
              <a:buFont typeface="Arial" panose="020B0604020202020204" pitchFamily="34" charset="0"/>
              <a:buChar char="•"/>
            </a:pPr>
            <a:r>
              <a:rPr lang="ar-QA" dirty="0" smtClean="0"/>
              <a:t> أهمية </a:t>
            </a:r>
            <a:r>
              <a:rPr lang="ar-QA" dirty="0"/>
              <a:t>عامل الوقت بالنسبة للموضوع الذى يتناوله الاتصال</a:t>
            </a:r>
            <a:r>
              <a:rPr lang="ar-QA" dirty="0" smtClean="0"/>
              <a:t>.</a:t>
            </a:r>
            <a:endParaRPr lang="ar-JO" dirty="0" smtClean="0"/>
          </a:p>
          <a:p>
            <a:pPr marL="285750" indent="-285750" algn="just" rtl="1">
              <a:lnSpc>
                <a:spcPct val="150000"/>
              </a:lnSpc>
              <a:buFont typeface="Arial" panose="020B0604020202020204" pitchFamily="34" charset="0"/>
              <a:buChar char="•"/>
            </a:pPr>
            <a:r>
              <a:rPr lang="ar-QA" dirty="0" smtClean="0"/>
              <a:t> مزايا </a:t>
            </a:r>
            <a:r>
              <a:rPr lang="ar-QA" dirty="0"/>
              <a:t>كل وسيلة وما تحققه من تأثير على كل جمهور من جماهير المنظمة. </a:t>
            </a:r>
            <a:endParaRPr lang="ar-JO" b="1" dirty="0">
              <a:latin typeface="Alexandria" charset="0"/>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5329" y="2479996"/>
            <a:ext cx="2000529" cy="1771897"/>
          </a:xfrm>
          <a:prstGeom prst="rect">
            <a:avLst/>
          </a:prstGeom>
        </p:spPr>
      </p:pic>
    </p:spTree>
    <p:extLst>
      <p:ext uri="{BB962C8B-B14F-4D97-AF65-F5344CB8AC3E}">
        <p14:creationId xmlns:p14="http://schemas.microsoft.com/office/powerpoint/2010/main" val="4233759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rtl="1">
              <a:buFont typeface="Arial" panose="020B0604020202020204" pitchFamily="34" charset="0"/>
              <a:buChar char="•"/>
            </a:pPr>
            <a:r>
              <a:rPr lang="ar-QA"/>
              <a:t>اهتمت العلاقات العامة بدراسة صورة الشخصيات القيادية والمنظمات والشركات والمؤسسات المختلفة للتعرف على نظرة الجماهير لهذه الشخصيات أو المنظمات</a:t>
            </a:r>
            <a:r>
              <a:rPr lang="ar-JO"/>
              <a:t> </a:t>
            </a:r>
            <a:r>
              <a:rPr lang="ar-QA"/>
              <a:t>ومعرفة العناصر الايجابية والسلبية في هذه الصورة للتأكيد على العناصر الايجابية وعلاج الأسباب التى أدت إلى تكوين الاتجاهات السلبية إن وجدت. كما اهتم خبراء العلاقات العامة بدراسة العوامل المؤثرة على تكوين الصورة الذهنية وتطورها فى ظل وسائل الاتصال الجماهيرية. </a:t>
            </a:r>
            <a:endParaRPr lang="ar-JO"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dirty="0"/>
              <a:t>أولاً: الصحافة: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JO"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2" name="TextBox 11"/>
          <p:cNvSpPr txBox="1"/>
          <p:nvPr/>
        </p:nvSpPr>
        <p:spPr>
          <a:xfrm>
            <a:off x="748145" y="2047424"/>
            <a:ext cx="10989426" cy="2862322"/>
          </a:xfrm>
          <a:prstGeom prst="rect">
            <a:avLst/>
          </a:prstGeom>
          <a:noFill/>
        </p:spPr>
        <p:txBody>
          <a:bodyPr wrap="square" rtlCol="0">
            <a:spAutoFit/>
          </a:bodyPr>
          <a:lstStyle/>
          <a:p>
            <a:pPr marL="742950" lvl="1" indent="-285750" algn="ctr" rtl="1">
              <a:lnSpc>
                <a:spcPct val="200000"/>
              </a:lnSpc>
              <a:buFont typeface="Arial" panose="020B0604020202020204" pitchFamily="34" charset="0"/>
              <a:buChar char="•"/>
            </a:pPr>
            <a:r>
              <a:rPr lang="ar-QA" dirty="0"/>
              <a:t>أثبتت التجارب التي أجراها لازارسفيلد ‏</a:t>
            </a:r>
            <a:r>
              <a:rPr lang="en-US" dirty="0" err="1" smtClean="0"/>
              <a:t>Lazarsfeld</a:t>
            </a:r>
            <a:r>
              <a:rPr lang="ar-JO" dirty="0" smtClean="0"/>
              <a:t> </a:t>
            </a:r>
            <a:r>
              <a:rPr lang="ar-QA" dirty="0" smtClean="0"/>
              <a:t>ودوب </a:t>
            </a:r>
            <a:r>
              <a:rPr lang="ar-QA" dirty="0"/>
              <a:t>ووابلز </a:t>
            </a:r>
            <a:r>
              <a:rPr lang="ar-QA" dirty="0" smtClean="0"/>
              <a:t>ويرلسون </a:t>
            </a:r>
            <a:r>
              <a:rPr lang="ar-QA" dirty="0"/>
              <a:t>أن وسائل الإعلام المطبوعة كالصحف والمجلات والكتب واللافتات </a:t>
            </a:r>
            <a:endParaRPr lang="ar-JO" dirty="0" smtClean="0"/>
          </a:p>
          <a:p>
            <a:pPr marL="742950" lvl="1" indent="-285750" algn="ctr" rtl="1">
              <a:lnSpc>
                <a:spcPct val="200000"/>
              </a:lnSpc>
              <a:buFont typeface="Arial" panose="020B0604020202020204" pitchFamily="34" charset="0"/>
              <a:buChar char="•"/>
            </a:pPr>
            <a:r>
              <a:rPr lang="ar-JO" dirty="0"/>
              <a:t> </a:t>
            </a:r>
            <a:r>
              <a:rPr lang="ar-JO" b="1" u="sng" dirty="0" smtClean="0"/>
              <a:t>ميزات </a:t>
            </a:r>
            <a:r>
              <a:rPr lang="ar-QA" b="1" u="sng" dirty="0" smtClean="0"/>
              <a:t>تتفوق </a:t>
            </a:r>
            <a:r>
              <a:rPr lang="ar-QA" b="1" u="sng" dirty="0"/>
              <a:t>على الوسائل الأخرى </a:t>
            </a:r>
            <a:r>
              <a:rPr lang="ar-QA" dirty="0"/>
              <a:t>بالنسبة للجمهور القارئ, وذلك مما تتميز به من مقدرة على </a:t>
            </a:r>
            <a:r>
              <a:rPr lang="ar-QA" b="1" dirty="0"/>
              <a:t>عرض التفاصيل الدقيقة والموضوعات </a:t>
            </a:r>
            <a:r>
              <a:rPr lang="ar-QA" dirty="0"/>
              <a:t>الطويلة التى تساعد على توضيح الأمور للقراء وتهيئ لهم الدراسة المتأنية بالإضافة </a:t>
            </a:r>
            <a:r>
              <a:rPr lang="ar-QA" b="1" dirty="0"/>
              <a:t>إلى إمكان قراءتها فى الوقت والمكان المناسبين </a:t>
            </a:r>
            <a:r>
              <a:rPr lang="ar-QA" dirty="0"/>
              <a:t>مما </a:t>
            </a:r>
            <a:r>
              <a:rPr lang="ar-QA" b="1" dirty="0"/>
              <a:t>يضفى عليها صفة الخصوصية</a:t>
            </a:r>
            <a:r>
              <a:rPr lang="ar-QA" dirty="0" smtClean="0"/>
              <a:t>.</a:t>
            </a:r>
            <a:r>
              <a:rPr lang="ar-JO" dirty="0" smtClean="0"/>
              <a:t> </a:t>
            </a:r>
            <a:endParaRPr lang="ar-JO"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7445" y="4343300"/>
            <a:ext cx="2847975" cy="1600200"/>
          </a:xfrm>
          <a:prstGeom prst="rect">
            <a:avLst/>
          </a:prstGeom>
        </p:spPr>
      </p:pic>
    </p:spTree>
    <p:extLst>
      <p:ext uri="{BB962C8B-B14F-4D97-AF65-F5344CB8AC3E}">
        <p14:creationId xmlns:p14="http://schemas.microsoft.com/office/powerpoint/2010/main" val="34988960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rtl="1">
              <a:buFont typeface="Arial" panose="020B0604020202020204" pitchFamily="34" charset="0"/>
              <a:buChar char="•"/>
            </a:pPr>
            <a:r>
              <a:rPr lang="ar-QA"/>
              <a:t>اهتمت العلاقات العامة بدراسة صورة الشخصيات القيادية والمنظمات والشركات والمؤسسات المختلفة للتعرف على نظرة الجماهير لهذه الشخصيات أو المنظمات</a:t>
            </a:r>
            <a:r>
              <a:rPr lang="ar-JO"/>
              <a:t> </a:t>
            </a:r>
            <a:r>
              <a:rPr lang="ar-QA"/>
              <a:t>ومعرفة العناصر الايجابية والسلبية في هذه الصورة للتأكيد على العناصر الايجابية وعلاج الأسباب التى أدت إلى تكوين الاتجاهات السلبية إن وجدت. كما اهتم خبراء العلاقات العامة بدراسة العوامل المؤثرة على تكوين الصورة الذهنية وتطورها فى ظل وسائل الاتصال الجماهيرية. </a:t>
            </a:r>
            <a:endParaRPr lang="ar-JO"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dirty="0"/>
              <a:t>أولاً: الصحافة: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JO"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2" name="TextBox 11"/>
          <p:cNvSpPr txBox="1"/>
          <p:nvPr/>
        </p:nvSpPr>
        <p:spPr>
          <a:xfrm>
            <a:off x="748145" y="2047424"/>
            <a:ext cx="10989426" cy="2222403"/>
          </a:xfrm>
          <a:prstGeom prst="rect">
            <a:avLst/>
          </a:prstGeom>
          <a:noFill/>
        </p:spPr>
        <p:txBody>
          <a:bodyPr wrap="square" rtlCol="0">
            <a:spAutoFit/>
          </a:bodyPr>
          <a:lstStyle/>
          <a:p>
            <a:pPr marL="742950" lvl="1" indent="-285750" algn="r" rtl="1">
              <a:lnSpc>
                <a:spcPct val="200000"/>
              </a:lnSpc>
              <a:buFont typeface="Arial" panose="020B0604020202020204" pitchFamily="34" charset="0"/>
              <a:buChar char="•"/>
            </a:pPr>
            <a:r>
              <a:rPr lang="ar-JO" dirty="0" smtClean="0"/>
              <a:t>ولكن بجانب هذه المزايا يوجد هناك بعض </a:t>
            </a:r>
            <a:r>
              <a:rPr lang="ar-JO" b="1" u="sng" dirty="0" smtClean="0"/>
              <a:t>العيوب التي تؤخذ على الوسائل المطبوعة </a:t>
            </a:r>
            <a:r>
              <a:rPr lang="ar-QA" b="1" u="sng" dirty="0" smtClean="0"/>
              <a:t> </a:t>
            </a:r>
            <a:endParaRPr lang="ar-JO" b="1" u="sng" dirty="0" smtClean="0"/>
          </a:p>
          <a:p>
            <a:pPr marL="742950" lvl="1" indent="-285750" algn="r" rtl="1">
              <a:lnSpc>
                <a:spcPct val="200000"/>
              </a:lnSpc>
              <a:buFont typeface="Arial" panose="020B0604020202020204" pitchFamily="34" charset="0"/>
              <a:buChar char="•"/>
            </a:pPr>
            <a:r>
              <a:rPr lang="ar-QA" dirty="0" smtClean="0"/>
              <a:t>أولاً </a:t>
            </a:r>
            <a:r>
              <a:rPr lang="ar-QA" dirty="0"/>
              <a:t>تتطلب نوعاً خاصاً من الجمهور هو الجمهور </a:t>
            </a:r>
            <a:r>
              <a:rPr lang="ar-QA" dirty="0" smtClean="0"/>
              <a:t>القارئ</a:t>
            </a:r>
            <a:endParaRPr lang="ar-JO" dirty="0" smtClean="0"/>
          </a:p>
          <a:p>
            <a:pPr marL="742950" lvl="1" indent="-285750" algn="r" rtl="1">
              <a:lnSpc>
                <a:spcPct val="200000"/>
              </a:lnSpc>
              <a:buFont typeface="Arial" panose="020B0604020202020204" pitchFamily="34" charset="0"/>
              <a:buChar char="•"/>
            </a:pPr>
            <a:r>
              <a:rPr lang="ar-JO" dirty="0" smtClean="0"/>
              <a:t>ثانيا</a:t>
            </a:r>
            <a:r>
              <a:rPr lang="ar-QA" dirty="0" smtClean="0"/>
              <a:t> </a:t>
            </a:r>
            <a:r>
              <a:rPr lang="ar-QA" dirty="0"/>
              <a:t>أنها تتطلب نوعاً خاصاً من هذا الجمهور </a:t>
            </a:r>
            <a:r>
              <a:rPr lang="ar-QA" dirty="0" smtClean="0"/>
              <a:t>القارئ </a:t>
            </a:r>
            <a:r>
              <a:rPr lang="ar-QA" dirty="0"/>
              <a:t>هو الجمهور الذى يستطيع أن يشارك فى إكمال الاتصال بقدرته على التخيل والتفسير. وتتميز الوسائل المطبوعة بالتركيز من جانب جميورها مما يساعد على وصول الرسالة الإعلامية إلى هذا الجمهور'</a:t>
            </a:r>
            <a:endParaRPr lang="ar-JO" dirty="0"/>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0540" y="4446746"/>
            <a:ext cx="3105150" cy="1476375"/>
          </a:xfrm>
          <a:prstGeom prst="rect">
            <a:avLst/>
          </a:prstGeom>
        </p:spPr>
      </p:pic>
    </p:spTree>
    <p:extLst>
      <p:ext uri="{BB962C8B-B14F-4D97-AF65-F5344CB8AC3E}">
        <p14:creationId xmlns:p14="http://schemas.microsoft.com/office/powerpoint/2010/main" val="9667821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dirty="0"/>
              <a:t>ثانياً؛ الراديو: </a:t>
            </a:r>
            <a:endParaRPr lang="ar-JO"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JO"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79095" y="1637523"/>
            <a:ext cx="9619051" cy="3416320"/>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endParaRPr lang="ar-JO" b="1" dirty="0">
              <a:latin typeface="Alexandria" charset="0"/>
              <a:cs typeface="Alexandria" charset="0"/>
            </a:endParaRPr>
          </a:p>
          <a:p>
            <a:pPr algn="just" rtl="1">
              <a:lnSpc>
                <a:spcPct val="150000"/>
              </a:lnSpc>
            </a:pPr>
            <a:r>
              <a:rPr lang="ar-QA" dirty="0"/>
              <a:t>متخطية حواجز الأمية وعقبات الانتقال فى المناطق الوعرة والقيود السياسية التى جمنع بعض الوسائل الأخرى من الوصول إلى مجتمعاتها. كما أنه لا يحتاج إلى تفرغ تام للاستماع إليه؛ </a:t>
            </a:r>
            <a:endParaRPr lang="ar-JO" dirty="0" smtClean="0"/>
          </a:p>
          <a:p>
            <a:pPr algn="just" rtl="1">
              <a:lnSpc>
                <a:spcPct val="150000"/>
              </a:lnSpc>
            </a:pPr>
            <a:r>
              <a:rPr lang="ar-QA" b="1" u="sng" dirty="0" smtClean="0"/>
              <a:t>وتمتاز </a:t>
            </a:r>
            <a:r>
              <a:rPr lang="ar-QA" b="1" u="sng" dirty="0"/>
              <a:t>الإذاعة</a:t>
            </a:r>
            <a:r>
              <a:rPr lang="ar-QA" dirty="0"/>
              <a:t> بدفء الصوت البشرى وتأثيره وهذا يجعلها أكثر الوسائل قدرة على الاستهواء والايحاء خاصة مع قليلى الحظ من الثقافة. ويعلل دوب سر القوة الإيحائية للإذاعة بأنها وسيلة سريعة للنشر بالإضافة إلى الإجساس الجماعي الذى يتوفر لجمهورها مهما تباعدت </a:t>
            </a:r>
            <a:r>
              <a:rPr lang="ar-QA" dirty="0" smtClean="0"/>
              <a:t>أماكنه </a:t>
            </a:r>
            <a:r>
              <a:rPr lang="ar-QA" dirty="0"/>
              <a:t>إلا أنه من </a:t>
            </a:r>
            <a:endParaRPr lang="ar-JO" dirty="0" smtClean="0"/>
          </a:p>
          <a:p>
            <a:pPr algn="just" rtl="1">
              <a:lnSpc>
                <a:spcPct val="150000"/>
              </a:lnSpc>
            </a:pPr>
            <a:r>
              <a:rPr lang="ar-QA" b="1" u="sng" dirty="0" smtClean="0"/>
              <a:t>أهم </a:t>
            </a:r>
            <a:r>
              <a:rPr lang="ar-QA" b="1" u="sng" dirty="0"/>
              <a:t>عيوب الراديو </a:t>
            </a:r>
            <a:r>
              <a:rPr lang="ar-QA" dirty="0"/>
              <a:t>أن الانسان يعرض نفسه إليه فى كثير من الأحيان بلا تركيز أو بلا اهتمام ويعمل أساساً كخلفية ترفيهية أكثر مما يعمل كهدف للاهتمام المركز. </a:t>
            </a:r>
            <a:endParaRPr lang="en-US" b="1" dirty="0" smtClean="0">
              <a:latin typeface="Alexandria" charset="0"/>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8260" y="4772361"/>
            <a:ext cx="2790825" cy="1420828"/>
          </a:xfrm>
          <a:prstGeom prst="rect">
            <a:avLst/>
          </a:prstGeom>
        </p:spPr>
      </p:pic>
    </p:spTree>
    <p:extLst>
      <p:ext uri="{BB962C8B-B14F-4D97-AF65-F5344CB8AC3E}">
        <p14:creationId xmlns:p14="http://schemas.microsoft.com/office/powerpoint/2010/main" val="1389125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smtClean="0">
                <a:latin typeface="Alexandria" charset="0"/>
                <a:cs typeface="Alexandria" charset="0"/>
              </a:rPr>
              <a:t>ثالثا:التلفزيون:</a:t>
            </a:r>
            <a:endParaRPr lang="en-US" sz="2800"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JO"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82252" y="1910668"/>
            <a:ext cx="10304975" cy="2118529"/>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dirty="0"/>
              <a:t>ومما يميز التليفزيون عن غيره من الوسائل الإعلامية أنه أقرب وسيلة </a:t>
            </a:r>
            <a:r>
              <a:rPr lang="ar-QA" dirty="0" smtClean="0"/>
              <a:t>للاتصال</a:t>
            </a:r>
            <a:r>
              <a:rPr lang="ar-JO" dirty="0" smtClean="0"/>
              <a:t> </a:t>
            </a:r>
            <a:r>
              <a:rPr lang="ar-QA" dirty="0" smtClean="0"/>
              <a:t>فهو </a:t>
            </a:r>
            <a:r>
              <a:rPr lang="ar-QA" dirty="0"/>
              <a:t>يجمع بين الرؤية والصوت والحركة وأحياناً </a:t>
            </a:r>
            <a:r>
              <a:rPr lang="ar-QA" dirty="0"/>
              <a:t>اللون </a:t>
            </a:r>
            <a:r>
              <a:rPr lang="ar-QA" dirty="0"/>
              <a:t>ويستطيع أن يكبر الأشياء الصغيرة فتبدو فى صورة </a:t>
            </a:r>
            <a:r>
              <a:rPr lang="ar-QA" dirty="0"/>
              <a:t>واضحة </a:t>
            </a:r>
            <a:r>
              <a:rPr lang="ar-QA" dirty="0"/>
              <a:t>وهو كالإذاعة يقدم اممادة الإعلامية في نفس زمن حدوثهاء ويوفر الإحساس الجماعي </a:t>
            </a:r>
            <a:r>
              <a:rPr lang="ar-QA" dirty="0" smtClean="0"/>
              <a:t>لمشاهديه </a:t>
            </a:r>
            <a:r>
              <a:rPr lang="ar-QA" dirty="0"/>
              <a:t>ولا يتطلب التليفزيون استعدادات خاصة ومواعيد محددة. </a:t>
            </a:r>
            <a:endParaRPr lang="ar-JO" dirty="0"/>
          </a:p>
          <a:p>
            <a:pPr algn="ctr" rtl="1">
              <a:lnSpc>
                <a:spcPct val="150000"/>
              </a:lnSpc>
            </a:pPr>
            <a:r>
              <a:rPr lang="ar-QA" dirty="0" smtClean="0">
                <a:latin typeface="Arial (Body)"/>
              </a:rPr>
              <a:t> </a:t>
            </a:r>
            <a:endParaRPr lang="ar-JO" b="1" dirty="0">
              <a:latin typeface="Arial (Body)"/>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1675" y="3903482"/>
            <a:ext cx="2762250" cy="1657350"/>
          </a:xfrm>
          <a:prstGeom prst="rect">
            <a:avLst/>
          </a:prstGeom>
        </p:spPr>
      </p:pic>
    </p:spTree>
    <p:extLst>
      <p:ext uri="{BB962C8B-B14F-4D97-AF65-F5344CB8AC3E}">
        <p14:creationId xmlns:p14="http://schemas.microsoft.com/office/powerpoint/2010/main" val="289496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رابعاً: إعلانات العلاقات العامة: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JO"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729924"/>
            <a:ext cx="10276851" cy="3416320"/>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endParaRPr lang="ar-JO" dirty="0"/>
          </a:p>
          <a:p>
            <a:pPr algn="ctr" rtl="1">
              <a:lnSpc>
                <a:spcPct val="200000"/>
              </a:lnSpc>
            </a:pPr>
            <a:r>
              <a:rPr lang="ar-QA" dirty="0"/>
              <a:t>يستخدم الإعلان لتحقيق بعض أهداف العلاقات العامة بالإضافة إلى استخدامه </a:t>
            </a:r>
            <a:r>
              <a:rPr lang="ar-JO" dirty="0" smtClean="0"/>
              <a:t>المالوف</a:t>
            </a:r>
            <a:r>
              <a:rPr lang="ar-QA" dirty="0" smtClean="0"/>
              <a:t> </a:t>
            </a:r>
            <a:r>
              <a:rPr lang="ar-JO" dirty="0" smtClean="0"/>
              <a:t>في </a:t>
            </a:r>
            <a:r>
              <a:rPr lang="ar-QA" dirty="0" smtClean="0"/>
              <a:t>مجال </a:t>
            </a:r>
            <a:r>
              <a:rPr lang="ar-QA" dirty="0"/>
              <a:t>الترويج للسلع </a:t>
            </a:r>
            <a:r>
              <a:rPr lang="ar-QA" dirty="0" smtClean="0"/>
              <a:t>والخدمات </a:t>
            </a:r>
            <a:r>
              <a:rPr lang="ar-QA" dirty="0"/>
              <a:t>فقد تلجأ إليه المؤسسة إسهاما منها فى الخدمة </a:t>
            </a:r>
            <a:r>
              <a:rPr lang="ar-QA" dirty="0" smtClean="0"/>
              <a:t>العامة </a:t>
            </a:r>
            <a:r>
              <a:rPr lang="ar-QA" dirty="0"/>
              <a:t>أو لرسم صورة طيبة فى أذهان الجماهير عنها . كما يستخدم الإعلان فى شرح وجهة نظر المؤسسة خلال الإضرابات« وكذلك عند الإعلان عن بداية أنشطة أو خدمات جديدة تقوم بها المؤسسة لتحقيق بعض التيسيرات للجمهور. كما تعلن المؤسسة عن سياستها ونتفسر هذه السياسة لجماهيرهاء وتعلن عن أى تغيير فيه وتقوم بتصحيح المفاهيم الخاطئة على ضوء الأبحاث التى تقوم بها إدارة العلاقات العامة. ثم تقدم المفاهيم الصحيحة عن أهداف المؤسسة وأنشطتها. </a:t>
            </a:r>
            <a:endParaRPr lang="ar-JO" b="1" dirty="0">
              <a:latin typeface="Alexandria" charset="0"/>
              <a:cs typeface="Alexandria" charset="0"/>
            </a:endParaRPr>
          </a:p>
        </p:txBody>
      </p:sp>
    </p:spTree>
    <p:extLst>
      <p:ext uri="{BB962C8B-B14F-4D97-AF65-F5344CB8AC3E}">
        <p14:creationId xmlns:p14="http://schemas.microsoft.com/office/powerpoint/2010/main" val="3796223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525013" cy="523220"/>
          </a:xfrm>
          <a:prstGeom prst="rect">
            <a:avLst/>
          </a:prstGeom>
          <a:noFill/>
        </p:spPr>
        <p:txBody>
          <a:bodyPr wrap="square" rtlCol="0">
            <a:spAutoFit/>
          </a:bodyPr>
          <a:lstStyle/>
          <a:p>
            <a:pPr algn="ctr"/>
            <a:r>
              <a:rPr lang="ar-JO" sz="2800" dirty="0" smtClean="0"/>
              <a:t>الموؤثرات الخاصة في تكوين الصورة الذهنية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JO"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1718445"/>
            <a:ext cx="9435241" cy="4438395"/>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dirty="0"/>
              <a:t>تلجاً المنظمات العامة والخاصة إلى القيام ببعض الأنشطة الاتصالية من خلال وسائلها الخاصة بالإضافة إلى استعانتها ببعض الوسائل الجماهيرية العامة. وأحياناً تكتفى بعض المنظمات بالوسائل الخاصة إما لعجز مواردها عن تغطية نفقات الوسائل العامة أو لعدم رغبتها فى الإنفاق على هذه الوسائل التى تتطلب نفقات مالية تفوق الوسائل الخاصة. أو لأ طبيعة أنشطة بعض المنظمات لا تحتاج إلى استخدام هذه الوسائل</a:t>
            </a:r>
            <a:r>
              <a:rPr lang="ar-QA" dirty="0" smtClean="0"/>
              <a:t>.</a:t>
            </a:r>
            <a:endParaRPr lang="ar-JO" dirty="0" smtClean="0"/>
          </a:p>
          <a:p>
            <a:pPr marL="285750" indent="-285750" algn="just" rtl="1">
              <a:lnSpc>
                <a:spcPct val="200000"/>
              </a:lnSpc>
              <a:buFont typeface="Arial" panose="020B0604020202020204" pitchFamily="34" charset="0"/>
              <a:buChar char="•"/>
            </a:pPr>
            <a:r>
              <a:rPr lang="ar-QA" dirty="0" smtClean="0"/>
              <a:t> </a:t>
            </a:r>
            <a:r>
              <a:rPr lang="ar-QA" dirty="0"/>
              <a:t>وتشمل الوسائل الخاصة مطبوعات المنظمة على اختلاف أنواعها بالإضافة إلى ما تنتجه من مواد إذاعية أو تليفزيونية أو سينماتية. وكذلك إقامة المعارض أو الاشتراك فيهاء وتنظيم الزيارات واستقبال قادة الرأي وتدعيم الصلة بالمجتمع المحلى. وتندرج تحت هذه الوسائل آيضاً تنطيم المسابقات الفنبة والرياضية والثقافية والآيام أو الآسابيع الخاصة. وكذلك الاتصال الشخصى بأشكاله المختلفة. بالإضافة إلى أعياد إنشاء المنظمة وافتتاح المشروعات الجديدة. </a:t>
            </a:r>
            <a:endParaRPr lang="ar-JO" b="1" dirty="0">
              <a:latin typeface="Alexandria" charset="0"/>
              <a:cs typeface="Alexandria" charset="0"/>
            </a:endParaRPr>
          </a:p>
        </p:txBody>
      </p:sp>
    </p:spTree>
    <p:extLst>
      <p:ext uri="{BB962C8B-B14F-4D97-AF65-F5344CB8AC3E}">
        <p14:creationId xmlns:p14="http://schemas.microsoft.com/office/powerpoint/2010/main" val="2348611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أولاً: الأحداث الخاصة: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JO"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37484" y="1793420"/>
            <a:ext cx="9435241" cy="4247317"/>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dirty="0"/>
              <a:t>ويمكن القول أن الأحداث الخاصة إذا أحسن إعدادها والتخطيط لها بعناية تلعب دوراً هاماً تحسين </a:t>
            </a:r>
            <a:r>
              <a:rPr lang="ar-JO" dirty="0" smtClean="0"/>
              <a:t>في </a:t>
            </a:r>
            <a:r>
              <a:rPr lang="ar-QA" dirty="0" smtClean="0"/>
              <a:t>صورة </a:t>
            </a:r>
            <a:r>
              <a:rPr lang="ar-QA" dirty="0"/>
              <a:t>المنظمة عند جماهيرها لأنها تستطيع بما تتضمنه من عناصر الجذب والتشويق أن تثير اهتمام الأفراد وتشغل تفكبرهم فترة أطول من قراءة موضوع </a:t>
            </a:r>
            <a:r>
              <a:rPr lang="ar-QA" dirty="0" smtClean="0"/>
              <a:t>مكتوب </a:t>
            </a:r>
            <a:r>
              <a:rPr lang="ar-QA" dirty="0"/>
              <a:t>أو الاستماع إلى برنامج مذاع. كما أن هذه الأحداث تظل عالقة بفكر الذين شهدوها أو شاركوا فيها واستمتعوا بها فترة غير قصيرة تتمكن خلالها من التأثير على الصوة الحالية </a:t>
            </a:r>
            <a:r>
              <a:rPr lang="ar-QA" dirty="0" smtClean="0"/>
              <a:t>لمرغوبة</a:t>
            </a:r>
            <a:r>
              <a:rPr lang="ar-QA" dirty="0"/>
              <a:t>. </a:t>
            </a:r>
            <a:endParaRPr lang="ar-JO" dirty="0" smtClean="0"/>
          </a:p>
          <a:p>
            <a:pPr marL="285750" indent="-285750" algn="just" rtl="1">
              <a:lnSpc>
                <a:spcPct val="150000"/>
              </a:lnSpc>
              <a:buFont typeface="Arial" panose="020B0604020202020204" pitchFamily="34" charset="0"/>
              <a:buChar char="•"/>
            </a:pPr>
            <a:r>
              <a:rPr lang="ar-QA" b="1" u="sng" dirty="0" smtClean="0"/>
              <a:t>وتهدف </a:t>
            </a:r>
            <a:r>
              <a:rPr lang="ar-QA" b="1" u="sng" dirty="0"/>
              <a:t>هذه الأحداث </a:t>
            </a:r>
            <a:r>
              <a:rPr lang="ar-QA" b="1" u="sng" dirty="0" smtClean="0"/>
              <a:t>إلى</a:t>
            </a:r>
            <a:endParaRPr lang="ar-JO" b="1" u="sng" dirty="0" smtClean="0"/>
          </a:p>
          <a:p>
            <a:pPr marL="285750" indent="-285750" algn="just" rtl="1">
              <a:lnSpc>
                <a:spcPct val="150000"/>
              </a:lnSpc>
              <a:buFont typeface="Arial" panose="020B0604020202020204" pitchFamily="34" charset="0"/>
              <a:buChar char="•"/>
            </a:pPr>
            <a:r>
              <a:rPr lang="ar-QA" dirty="0" smtClean="0"/>
              <a:t> </a:t>
            </a:r>
            <a:r>
              <a:rPr lang="ar-QA" dirty="0"/>
              <a:t>تنشيط الاتصال بالجمهور الحام أو بعض الجماهير النوعية</a:t>
            </a:r>
            <a:r>
              <a:rPr lang="ar-QA" dirty="0" smtClean="0"/>
              <a:t>.</a:t>
            </a:r>
            <a:endParaRPr lang="ar-JO" dirty="0" smtClean="0"/>
          </a:p>
          <a:p>
            <a:pPr marL="285750" indent="-285750" algn="just" rtl="1">
              <a:lnSpc>
                <a:spcPct val="150000"/>
              </a:lnSpc>
              <a:buFont typeface="Arial" panose="020B0604020202020204" pitchFamily="34" charset="0"/>
              <a:buChar char="•"/>
            </a:pPr>
            <a:r>
              <a:rPr lang="ar-QA" dirty="0" smtClean="0"/>
              <a:t> </a:t>
            </a:r>
            <a:r>
              <a:rPr lang="ar-QA" dirty="0"/>
              <a:t>وتوطيد الصلات الشخصية. </a:t>
            </a:r>
            <a:endParaRPr lang="ar-JO" dirty="0" smtClean="0"/>
          </a:p>
          <a:p>
            <a:pPr marL="285750" indent="-285750" algn="just" rtl="1">
              <a:lnSpc>
                <a:spcPct val="150000"/>
              </a:lnSpc>
              <a:buFont typeface="Arial" panose="020B0604020202020204" pitchFamily="34" charset="0"/>
              <a:buChar char="•"/>
            </a:pPr>
            <a:r>
              <a:rPr lang="ar-QA" dirty="0" smtClean="0"/>
              <a:t>تأكيد </a:t>
            </a:r>
            <a:r>
              <a:rPr lang="ar-QA" dirty="0"/>
              <a:t>دور اللنظمة الاجتماعي بهدف تحقيق السمعة الطيبة وكسب ثقة الجماهير وتأييدها. وتشبع هذه الأحداث رغبة الكثيرين فى المشاركة فى أية مناسبة أو حدث اجتماعي للاستمتاع بالأضواء والألوان والأصوات التي تصاحب التجمعات الجماهيرية. هذا بالإضافة إلى التعرف على أنشطة المنظمة واكتساب المزيد من المعلومات عن ايمجال الذى تنتمى إليه. </a:t>
            </a:r>
            <a:endParaRPr lang="ar-JO" b="1" dirty="0">
              <a:latin typeface="Alexandria" charset="0"/>
              <a:cs typeface="Alexandria" charset="0"/>
            </a:endParaRPr>
          </a:p>
        </p:txBody>
      </p:sp>
    </p:spTree>
    <p:extLst>
      <p:ext uri="{BB962C8B-B14F-4D97-AF65-F5344CB8AC3E}">
        <p14:creationId xmlns:p14="http://schemas.microsoft.com/office/powerpoint/2010/main" val="739503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أولاً: الأحداث الخاصة: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JO"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2275884"/>
            <a:ext cx="9435241" cy="2169825"/>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JO" dirty="0" smtClean="0"/>
              <a:t>تلعب المعارض دورا هاما ايضا في التعريف بنتاج المؤسسة و انشطتها و كذلك اعلام الجماهير بدور المؤسسة الاجتماعي  </a:t>
            </a:r>
            <a:r>
              <a:rPr lang="ar-QA" dirty="0" smtClean="0"/>
              <a:t>وذلك </a:t>
            </a:r>
            <a:r>
              <a:rPr lang="ar-QA" dirty="0"/>
              <a:t>يتطلب إعداد بعض المطبوعات التى تتناول </a:t>
            </a:r>
            <a:r>
              <a:rPr lang="ar-QA" dirty="0" smtClean="0"/>
              <a:t>هذه</a:t>
            </a:r>
            <a:r>
              <a:rPr lang="ar-JO" dirty="0" smtClean="0"/>
              <a:t> الامور و لو </a:t>
            </a:r>
            <a:r>
              <a:rPr lang="ar-QA" dirty="0" smtClean="0"/>
              <a:t> </a:t>
            </a:r>
            <a:r>
              <a:rPr lang="ar-QA" dirty="0"/>
              <a:t>أمكن استخدام بعض الوسائل السمعية والبصرية أو النماذج المجسمة. والملصقات لكان ذلك أفضل فى التوضيح والتوجيه والإقناع وقد يكون المعرض قومياً داخل نطاق الدولة التي تنتمي إليها المنشأة. أو دولياً يتسع لمعروضات عدد كبير من الدول. ويعتبر المعرض في الحالة الأخيرة وسيلة جيدة للتعرف على نشاط الدول وتطورها الاقتصادي ونموها الحضاري. </a:t>
            </a:r>
            <a:endParaRPr lang="ar-JO" b="1" dirty="0">
              <a:latin typeface="Alexandria" charset="0"/>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33250" y="4212532"/>
            <a:ext cx="2619375" cy="1743075"/>
          </a:xfrm>
          <a:prstGeom prst="rect">
            <a:avLst/>
          </a:prstGeom>
        </p:spPr>
      </p:pic>
    </p:spTree>
    <p:extLst>
      <p:ext uri="{BB962C8B-B14F-4D97-AF65-F5344CB8AC3E}">
        <p14:creationId xmlns:p14="http://schemas.microsoft.com/office/powerpoint/2010/main" val="3006736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smtClean="0"/>
              <a:t>ثانيا:الاتصال الشخصي:</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JO"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2275884"/>
            <a:ext cx="9435241" cy="3416320"/>
          </a:xfrm>
          <a:prstGeom prst="rect">
            <a:avLst/>
          </a:prstGeom>
          <a:noFill/>
        </p:spPr>
        <p:txBody>
          <a:bodyPr wrap="square" rtlCol="0">
            <a:spAutoFit/>
          </a:bodyPr>
          <a:lstStyle/>
          <a:p>
            <a:pPr algn="just" rtl="1">
              <a:lnSpc>
                <a:spcPct val="200000"/>
              </a:lnSpc>
            </a:pPr>
            <a:r>
              <a:rPr lang="ar-QA" dirty="0"/>
              <a:t>احتفظ الاتصال الشخصي بالصدارة بين وسائل الاتصال الأخرى فى قوة التأثير على مر العصور. فرغم ظهور وسائل الاتصال الحديثة. وما صاحب ذلك من اتساع فى دائرة انتشار الرسائل الإعلامية بشكل هائل. إلا أن هذا التقدم افتقر إلى أهم شىء يتمتع به الاتصال على أساس هذا الصدى مما يساعد على إحداث التأثير المنشود. إذا ما توافرت مهارات الاتصال عند المرسل. وتهيأت ظروف المستقبل لتلقى الرسالة. </a:t>
            </a:r>
            <a:endParaRPr lang="ar-JO" dirty="0" smtClean="0"/>
          </a:p>
          <a:p>
            <a:pPr marL="285750" indent="-285750" algn="just" rtl="1">
              <a:lnSpc>
                <a:spcPct val="200000"/>
              </a:lnSpc>
              <a:buFont typeface="Arial" panose="020B0604020202020204" pitchFamily="34" charset="0"/>
              <a:buChar char="•"/>
            </a:pPr>
            <a:r>
              <a:rPr lang="ar-JO" b="1" u="sng" dirty="0" smtClean="0"/>
              <a:t>و </a:t>
            </a:r>
            <a:r>
              <a:rPr lang="ar-QA" b="1" u="sng" dirty="0" smtClean="0"/>
              <a:t>يتخذ </a:t>
            </a:r>
            <a:r>
              <a:rPr lang="ar-QA" b="1" u="sng" dirty="0"/>
              <a:t>الاتصال الشخصى في العلاقات العامة احد</a:t>
            </a:r>
            <a:r>
              <a:rPr lang="ar-JO" b="1" u="sng" dirty="0"/>
              <a:t> الصور</a:t>
            </a:r>
            <a:r>
              <a:rPr lang="ar-QA" b="1" u="sng" dirty="0"/>
              <a:t> التالية: </a:t>
            </a:r>
            <a:endParaRPr lang="en-US" b="1" u="sng" dirty="0">
              <a:latin typeface="Alexandria" charset="0"/>
              <a:cs typeface="Alexandria" charset="0"/>
            </a:endParaRPr>
          </a:p>
          <a:p>
            <a:pPr marL="285750" indent="-285750" algn="just" rtl="1">
              <a:lnSpc>
                <a:spcPct val="200000"/>
              </a:lnSpc>
              <a:buFont typeface="Arial" panose="020B0604020202020204" pitchFamily="34" charset="0"/>
              <a:buChar char="•"/>
            </a:pPr>
            <a:endParaRPr lang="ar-JO" b="1" dirty="0">
              <a:latin typeface="Alexandria" charset="0"/>
              <a:cs typeface="Alexandria" charset="0"/>
            </a:endParaRPr>
          </a:p>
        </p:txBody>
      </p:sp>
    </p:spTree>
    <p:extLst>
      <p:ext uri="{BB962C8B-B14F-4D97-AF65-F5344CB8AC3E}">
        <p14:creationId xmlns:p14="http://schemas.microsoft.com/office/powerpoint/2010/main" val="2647105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576663" cy="523220"/>
          </a:xfrm>
          <a:prstGeom prst="rect">
            <a:avLst/>
          </a:prstGeom>
          <a:noFill/>
        </p:spPr>
        <p:txBody>
          <a:bodyPr wrap="square" rtlCol="0">
            <a:spAutoFit/>
          </a:bodyPr>
          <a:lstStyle/>
          <a:p>
            <a:pPr algn="ctr"/>
            <a:r>
              <a:rPr lang="ar-JO" sz="2800" dirty="0" smtClean="0"/>
              <a:t>1</a:t>
            </a:r>
            <a:r>
              <a:rPr lang="ar-QA" sz="2800" dirty="0" smtClean="0"/>
              <a:t>-</a:t>
            </a:r>
            <a:r>
              <a:rPr lang="ar-JO" sz="2800" dirty="0" smtClean="0"/>
              <a:t> </a:t>
            </a:r>
            <a:r>
              <a:rPr lang="ar-QA" sz="2800" dirty="0" smtClean="0"/>
              <a:t>الخطب </a:t>
            </a:r>
            <a:r>
              <a:rPr lang="ar-QA" sz="2800" dirty="0"/>
              <a:t>الرسمية: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JO"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5" y="1909291"/>
            <a:ext cx="10112615" cy="1200329"/>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dirty="0"/>
              <a:t>تعتبر الخطب الرسمية -في متحدثين حالة وجود مؤثرين أسرع الوسائل لتقل المعلومات إلى جماهير العلاقات العامة ابلكونة من جماعات صغيرة. كما أنه يمكن تحديد مضمون الخطبة لتلاءم كل جمهور على حدة إذا دعت الضرورة إلى ذلك. </a:t>
            </a:r>
            <a:endParaRPr lang="ar-JO"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54421" y="3504578"/>
            <a:ext cx="2466975" cy="1847850"/>
          </a:xfrm>
          <a:prstGeom prst="rect">
            <a:avLst/>
          </a:prstGeom>
        </p:spPr>
      </p:pic>
    </p:spTree>
    <p:extLst>
      <p:ext uri="{BB962C8B-B14F-4D97-AF65-F5344CB8AC3E}">
        <p14:creationId xmlns:p14="http://schemas.microsoft.com/office/powerpoint/2010/main" val="3676520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smtClean="0">
                <a:latin typeface="Alexandria" charset="0"/>
                <a:cs typeface="Alexandria" charset="0"/>
              </a:rPr>
              <a:t>2- مؤتمرات المائدة المستديرة:</a:t>
            </a:r>
            <a:endParaRPr lang="en-US" sz="2800"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JO"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5" y="2186290"/>
            <a:ext cx="9820515" cy="2308324"/>
          </a:xfrm>
          <a:prstGeom prst="rect">
            <a:avLst/>
          </a:prstGeom>
          <a:noFill/>
        </p:spPr>
        <p:txBody>
          <a:bodyPr wrap="square" rtlCol="0">
            <a:spAutoFit/>
          </a:bodyPr>
          <a:lstStyle/>
          <a:p>
            <a:pPr algn="just" rtl="1">
              <a:lnSpc>
                <a:spcPct val="200000"/>
              </a:lnSpc>
            </a:pPr>
            <a:r>
              <a:rPr lang="ar-QA" dirty="0"/>
              <a:t>وتستخدم إذا كان جمهور العلاقات العامة صغيراً أو إذا أمكن تمثيل هذا الجمهور فى المؤتمرات عن طريق القيادات التى تحظى بثقته وتأييده. وتهدف هذه المؤتمرات إلى تبادل الآراء حول الموضوعات ذات الأهمية العاجلة وتصحيح الفهم الذى قد يحدث فى بعض الأوقات بين الجمهور والإدارة« والوصول إلى توصيات تحقق مصلحة الطرفين. كما تتيح هذه المؤتمرات الفرصة للتعبير عن الآراء. ومناقشة المظالم« والإجابة على أسئلة الجمهور مما يساعد على تعزيز الثقة والتفاهم بين الجمهور والإدارة. </a:t>
            </a:r>
            <a:endParaRPr lang="ar-JO" b="1" dirty="0">
              <a:latin typeface="Alexandria" charset="0"/>
              <a:cs typeface="Alexandria" charset="0"/>
            </a:endParaRPr>
          </a:p>
        </p:txBody>
      </p:sp>
    </p:spTree>
    <p:extLst>
      <p:ext uri="{BB962C8B-B14F-4D97-AF65-F5344CB8AC3E}">
        <p14:creationId xmlns:p14="http://schemas.microsoft.com/office/powerpoint/2010/main" val="1919757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smtClean="0"/>
              <a:t>3</a:t>
            </a:r>
            <a:r>
              <a:rPr lang="ar-JO" sz="2800" dirty="0" smtClean="0"/>
              <a:t>- </a:t>
            </a:r>
            <a:r>
              <a:rPr lang="ar-QA" sz="2800" dirty="0" smtClean="0"/>
              <a:t>مناقشات </a:t>
            </a:r>
            <a:r>
              <a:rPr lang="ar-QA" sz="2800" dirty="0"/>
              <a:t>المتخصصين: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JO"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729924"/>
            <a:ext cx="10276851" cy="3970318"/>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dirty="0"/>
              <a:t>يتحتم استخدام هذا الأسلوب إذا تعددت جوانب الموضوع. وتعددت الإدارات المعنية به. فإذا كان المطلوب هو كسب ثقة المساهمين فى السياسة اممالية لإحدى الشركات فمن الضروري أن يجلس على مائدة المتحدثين ممثلوا أقسام البحوث؛ والتسويق والتصنيع والتمويل بالإضافة إلى رئيس مجلس الإدارة. كما أن هذا الأسلوب مفيد فى مناقشة الخلافات الناشئة بين الإدارة والمستخدمين إذا كانت لها جوانب متعددة. والمتبع فى مثل هذه المناقشات أن يتحدث كل عضو يجلس على </a:t>
            </a:r>
            <a:r>
              <a:rPr lang="ar-QA" dirty="0" smtClean="0"/>
              <a:t>‏</a:t>
            </a:r>
            <a:r>
              <a:rPr lang="ar-JO" dirty="0" smtClean="0"/>
              <a:t>المائدة </a:t>
            </a:r>
            <a:r>
              <a:rPr lang="ar-QA" dirty="0" smtClean="0"/>
              <a:t>الرئيسية </a:t>
            </a:r>
            <a:r>
              <a:rPr lang="ar-QA" dirty="0"/>
              <a:t>مدة لا تزيد عن عشرة دقائق يقدم خلالها للجمهور الحقائق الرئيسية في مجال مسئوليته. ويبدأ بعد ذلك توجيه الأسئلة من الجمهور إلى اللتخصصين. وهناك طريقتان لتوجيه الأسئلة. الأولى توجه فيها ‏</a:t>
            </a:r>
            <a:r>
              <a:rPr lang="en-US" dirty="0"/>
              <a:t>U</a:t>
            </a:r>
            <a:r>
              <a:rPr lang="ar-QA" dirty="0"/>
              <a:t>مباشرة من الجمهور إلى أعضاء </a:t>
            </a:r>
            <a:r>
              <a:rPr lang="ar-QA" dirty="0" smtClean="0"/>
              <a:t>‏</a:t>
            </a:r>
            <a:r>
              <a:rPr lang="ar-JO" dirty="0" smtClean="0"/>
              <a:t>المائدة </a:t>
            </a:r>
            <a:r>
              <a:rPr lang="ar-QA" dirty="0" smtClean="0"/>
              <a:t>الثانية </a:t>
            </a:r>
            <a:r>
              <a:rPr lang="ar-QA" dirty="0"/>
              <a:t>تكتب فيها الأسئلة وتسلم إلى الشخص المكلف بجمعها حيث تعرض على مائدة جانبية لتصنيفها وتوجيهها إلى أعضاء المناقشة. </a:t>
            </a:r>
            <a:endParaRPr lang="ar-JO" b="1" dirty="0">
              <a:latin typeface="Alexandria" charset="0"/>
              <a:cs typeface="Alexandria" charset="0"/>
            </a:endParaRPr>
          </a:p>
        </p:txBody>
      </p:sp>
    </p:spTree>
    <p:extLst>
      <p:ext uri="{BB962C8B-B14F-4D97-AF65-F5344CB8AC3E}">
        <p14:creationId xmlns:p14="http://schemas.microsoft.com/office/powerpoint/2010/main" val="1229481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smtClean="0">
                <a:latin typeface="Alexandria" charset="0"/>
                <a:cs typeface="Alexandria" charset="0"/>
              </a:rPr>
              <a:t>4 مجلة المظمة او صحيفتها:</a:t>
            </a:r>
            <a:endParaRPr lang="en-US" sz="2800"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JO"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471119" y="1814442"/>
            <a:ext cx="9435241" cy="3884397"/>
          </a:xfrm>
          <a:prstGeom prst="rect">
            <a:avLst/>
          </a:prstGeom>
          <a:noFill/>
        </p:spPr>
        <p:txBody>
          <a:bodyPr wrap="square" rtlCol="0">
            <a:spAutoFit/>
          </a:bodyPr>
          <a:lstStyle/>
          <a:p>
            <a:pPr algn="just" rtl="1">
              <a:lnSpc>
                <a:spcPct val="200000"/>
              </a:lnSpc>
            </a:pPr>
            <a:r>
              <a:rPr lang="ar-QA" dirty="0"/>
              <a:t>تتضمن مطبوعات المنظمة النشرات والكتيبات والمجلة أو الصحيفة الخاصة بهاء وكذلك التقارير السنوية والدورية .وقد تزايد اهتمام المنظمات العامة والخاصة بإصدار صحيفة أو مجلة تعبر عن شخصيتها وتعرض أهدافها وسياساتهاء. وما تحققه من انجازات وتؤثر أيضاً في جماهيرها من خلال التأكيد على الجوانب الايجابية. وتفسير السياسات. وتوضيح المواقف والقرارات إبان الأزمات أو الاضطرابات. وتحرص هذه الصحيفة أو المجلة على رفع الروح اممعنوية بين العاملين بإبراز النواحي الإنسانية والتي تتعلق بالأمن والاستقرار الوظيفي. والحدالة فى الترقي. والمكافآت. وتقدير قيمة العمل. وهى أيضاً يمكن أن تثير روح المنافسة بين العاملين مما يؤدى إلى رفع الكفاءة الإنتاجية. وتقوم هذه الصحف أو تلك المجلات بدور هام فى التعريف بالمنظمة وأوضاعها المتغيرة والمشكلات التى تواجهها والدور الذى تؤديه في خدمة المجتمع</a:t>
            </a:r>
            <a:r>
              <a:rPr lang="ar-QA" dirty="0" smtClean="0"/>
              <a:t>.</a:t>
            </a:r>
            <a:r>
              <a:rPr lang="ar-QA" dirty="0" smtClean="0"/>
              <a:t>. </a:t>
            </a:r>
            <a:endParaRPr lang="ar-JO" dirty="0" smtClean="0"/>
          </a:p>
        </p:txBody>
      </p:sp>
    </p:spTree>
    <p:extLst>
      <p:ext uri="{BB962C8B-B14F-4D97-AF65-F5344CB8AC3E}">
        <p14:creationId xmlns:p14="http://schemas.microsoft.com/office/powerpoint/2010/main" val="2743877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2"/>
            <a:ext cx="10812720" cy="4919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07084" y="894572"/>
            <a:ext cx="6329370" cy="523220"/>
          </a:xfrm>
          <a:prstGeom prst="rect">
            <a:avLst/>
          </a:prstGeom>
          <a:noFill/>
        </p:spPr>
        <p:txBody>
          <a:bodyPr wrap="square" rtlCol="0">
            <a:spAutoFit/>
          </a:bodyPr>
          <a:lstStyle/>
          <a:p>
            <a:pPr algn="ctr"/>
            <a:r>
              <a:rPr lang="ar-JO" sz="2800" dirty="0" smtClean="0"/>
              <a:t> 5 </a:t>
            </a:r>
            <a:r>
              <a:rPr lang="ar-QA" sz="2800" dirty="0" smtClean="0"/>
              <a:t>المناقشات </a:t>
            </a:r>
            <a:r>
              <a:rPr lang="ar-JO" sz="2800" dirty="0" smtClean="0"/>
              <a:t>المفتوحة - </a:t>
            </a:r>
            <a:r>
              <a:rPr lang="ar-QA" sz="2800" dirty="0"/>
              <a:t>النشرات والكتيبات</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JO"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1649" y="1455063"/>
            <a:ext cx="10123981" cy="5078313"/>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dirty="0"/>
              <a:t>تلجأ بعض المؤسسات إلى عقد اجتماعات دورية لجمهورها الداخلى وأحياناً تدعو المجتمع المحلى للقاءات مع قيادات المؤسسة. </a:t>
            </a:r>
            <a:endParaRPr lang="ar-JO" dirty="0" smtClean="0"/>
          </a:p>
          <a:p>
            <a:pPr algn="just" rtl="1">
              <a:lnSpc>
                <a:spcPct val="200000"/>
              </a:lnSpc>
            </a:pPr>
            <a:endParaRPr lang="ar-JO" b="1" dirty="0" smtClean="0">
              <a:latin typeface="Alexandria" charset="0"/>
              <a:cs typeface="Alexandria" charset="0"/>
            </a:endParaRPr>
          </a:p>
          <a:p>
            <a:pPr marL="285750" indent="-285750" algn="just" rtl="1">
              <a:lnSpc>
                <a:spcPct val="200000"/>
              </a:lnSpc>
              <a:buFont typeface="Arial" panose="020B0604020202020204" pitchFamily="34" charset="0"/>
              <a:buChar char="•"/>
            </a:pPr>
            <a:r>
              <a:rPr lang="ar-QA" dirty="0" smtClean="0"/>
              <a:t>تتناول </a:t>
            </a:r>
            <a:r>
              <a:rPr lang="ar-QA" dirty="0"/>
              <a:t>النشرة غالباً موضوعاً واحداً في صفحات قليلة مطوية تسلم للأفراد باليد أو ترسل بالبريد. بينما تتنوع موضوعات الكنيب وتتعدد صفحاته. ويتسع لمعالجة الموضوعات بشكل مفصل. وتحتاج المنشآت التجارية إلى النشرات والكتيبات لشرح برنامج جديد؛ أو أسلوب لتقديم الخدمة. أو السلعة بشكل يختلف عما اعتاده العملاء. كما تقوم المنشآت الصناعية من خلالها بعرض مراحل العملية الإنتاجية. </a:t>
            </a:r>
            <a:endParaRPr lang="ar-JO" dirty="0" smtClean="0"/>
          </a:p>
          <a:p>
            <a:pPr marL="285750" indent="-285750" algn="just" rtl="1">
              <a:lnSpc>
                <a:spcPct val="200000"/>
              </a:lnSpc>
              <a:buFont typeface="Arial" panose="020B0604020202020204" pitchFamily="34" charset="0"/>
              <a:buChar char="•"/>
            </a:pPr>
            <a:endParaRPr lang="ar-JO" dirty="0" smtClean="0"/>
          </a:p>
          <a:p>
            <a:pPr marL="285750" indent="-285750" algn="just" rtl="1">
              <a:lnSpc>
                <a:spcPct val="200000"/>
              </a:lnSpc>
              <a:buFont typeface="Arial" panose="020B0604020202020204" pitchFamily="34" charset="0"/>
              <a:buChar char="•"/>
            </a:pPr>
            <a:r>
              <a:rPr lang="ar-QA" dirty="0">
                <a:latin typeface="Alexandria"/>
              </a:rPr>
              <a:t>تحرص بعض اللنشآت على تصوير الانجازات التي تحققها فى مختلف المجالات وخاصة المتعلقة بالعمليات الإنتاجية والتى تؤكد تفوق المنشاة وإمكاناتها الفنية العالية. كما تسجل هذه المنشآت اللمحات الإنسانية التى تضفى عليها الشخصية الإنسانية والاجتماعية؛ وتؤكد اهتمامها بالعنصر الإنساني بقدر لا يقل أهمية عن الاهتمام بالعمليات الإنتاجية</a:t>
            </a:r>
            <a:r>
              <a:rPr lang="ar-QA" dirty="0" smtClean="0">
                <a:latin typeface="Alexandria"/>
              </a:rPr>
              <a:t>.</a:t>
            </a:r>
            <a:endParaRPr lang="en-US" dirty="0">
              <a:latin typeface="Alexandria"/>
            </a:endParaRPr>
          </a:p>
        </p:txBody>
      </p:sp>
    </p:spTree>
    <p:extLst>
      <p:ext uri="{BB962C8B-B14F-4D97-AF65-F5344CB8AC3E}">
        <p14:creationId xmlns:p14="http://schemas.microsoft.com/office/powerpoint/2010/main" val="1054911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JO" sz="2800" dirty="0" smtClean="0"/>
              <a:t>سادسا:استخدام الانترنت في العلاقات العامة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JO"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886494" y="1702919"/>
            <a:ext cx="10274292" cy="3416320"/>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dirty="0"/>
              <a:t>يُعتبر للإنترنت دور كبير في مؤسسات العلاقات العامة لِما يتم بواسطته تنفيذ العديد من المهام، وتتضمن هذه المهام على استخدام وسائل متعددة ومنها: موقع الويب والبريد الإلكتروني؛ لِما له تأثير على القائمين بعمل العلاقات العامة، وله وظيفة هامة في توصيل المعلومات والمعرفة للجمهور والإعلان عن المنتجات والخدمات، وبات للإنترنت دور أساسي في تنفيذ الكثير من الأمور في الطباعة، التلفزيون، الراديو وقواعد نقل المعلومات من خلال جهاز الكومبيوتر.</a:t>
            </a:r>
          </a:p>
          <a:p>
            <a:pPr marL="285750" indent="-285750" algn="just" rtl="1">
              <a:lnSpc>
                <a:spcPct val="200000"/>
              </a:lnSpc>
              <a:buFont typeface="Arial" panose="020B0604020202020204" pitchFamily="34" charset="0"/>
              <a:buChar char="•"/>
            </a:pPr>
            <a:r>
              <a:rPr lang="ar-QA" dirty="0"/>
              <a:t>حيث أتاح الإنترنت العديد من قنوات الاتصال، وأصبحت هذه القنوات تزداد بشكل مستمر وتتوسع في فوائدها وأساليبها من خلال استخدام البريد الإلكتروني، الدردشات، الرسائل الفورية، الإعلانات</a:t>
            </a:r>
            <a:r>
              <a:rPr lang="ar-QA" dirty="0" smtClean="0"/>
              <a:t>،.</a:t>
            </a:r>
            <a:endParaRPr lang="ar-JO"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7445" y="4514693"/>
            <a:ext cx="2724150" cy="1676400"/>
          </a:xfrm>
          <a:prstGeom prst="rect">
            <a:avLst/>
          </a:prstGeom>
        </p:spPr>
      </p:pic>
    </p:spTree>
    <p:extLst>
      <p:ext uri="{BB962C8B-B14F-4D97-AF65-F5344CB8AC3E}">
        <p14:creationId xmlns:p14="http://schemas.microsoft.com/office/powerpoint/2010/main" val="42898851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JO" sz="2800" dirty="0" smtClean="0"/>
              <a:t>سادسا:استخدام الانترنت في العلاقات العامة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JO"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471119" y="1814442"/>
            <a:ext cx="9435241" cy="2776401"/>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dirty="0"/>
              <a:t>أدت التطورات المتلاحقة لتكنولوجيا الانترنت كوسيلة اتصال. إلى ضرورة إعادة النظر في الاستراتيجيات الاتصالية للعلاقات العامة في مختلف المؤسسات والمنظمات سواء كانت حكومية أو الخاصة. إنتاجية أو خدمية. وأشارت دراسات عديدة إلى أن وظيفة العلاقات العامة كانت من أكثر الوظائف الإدارية تأثراً بالانترنت كوسيلة اتصال وم يتوقف تأثير الانترنت على مجال الدراسات الأكاديمية للعلاقات العامة كوظيفة إدارية واتصاليه وإنما امتد ليشمل ممارسة هذه الوظائف في إطار الوظائف الإدارية التسويقية الاخري</a:t>
            </a:r>
            <a:r>
              <a:rPr lang="ar-QA" dirty="0" smtClean="0"/>
              <a:t>.</a:t>
            </a:r>
            <a:endParaRPr lang="ar-JO" dirty="0" smtClean="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70559" y="4322788"/>
            <a:ext cx="2857500" cy="1600200"/>
          </a:xfrm>
          <a:prstGeom prst="rect">
            <a:avLst/>
          </a:prstGeom>
        </p:spPr>
      </p:pic>
    </p:spTree>
    <p:extLst>
      <p:ext uri="{BB962C8B-B14F-4D97-AF65-F5344CB8AC3E}">
        <p14:creationId xmlns:p14="http://schemas.microsoft.com/office/powerpoint/2010/main" val="155196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JO" sz="2800" dirty="0" smtClean="0"/>
              <a:t>سادسا:استخدام الانترنت في العلاقات العامة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JO"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471119" y="1814442"/>
            <a:ext cx="9435241" cy="388439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dirty="0" smtClean="0"/>
              <a:t>فقد </a:t>
            </a:r>
            <a:r>
              <a:rPr lang="ar-QA" dirty="0"/>
              <a:t>قامت العديد من المؤسسات سواء كانت حكومية أو خاصة بإنشاء مواقع الكترونية لها على الشبكة الدولية للمعلومات. كي تعد أداة جديدة من أدوات العلاقات العامة للتعريف بالمنظمة وما تقدمه من خدمات ومنتجات. ولتشجيع الجماهير الداخلية والخارجية على التواصل مع المنظمة الكترونياً من أجل تنمية علاقات مستمرة معها والحفاظ عليها. </a:t>
            </a:r>
            <a:endParaRPr lang="ar-JO" dirty="0" smtClean="0"/>
          </a:p>
          <a:p>
            <a:pPr marL="285750" indent="-285750" algn="just" rtl="1">
              <a:lnSpc>
                <a:spcPct val="200000"/>
              </a:lnSpc>
              <a:buFont typeface="Arial" panose="020B0604020202020204" pitchFamily="34" charset="0"/>
              <a:buChar char="•"/>
            </a:pPr>
            <a:endParaRPr lang="ar-JO" dirty="0" smtClean="0"/>
          </a:p>
          <a:p>
            <a:pPr marL="285750" indent="-285750" algn="just" rtl="1">
              <a:lnSpc>
                <a:spcPct val="200000"/>
              </a:lnSpc>
              <a:buFont typeface="Arial" panose="020B0604020202020204" pitchFamily="34" charset="0"/>
              <a:buChar char="•"/>
            </a:pPr>
            <a:r>
              <a:rPr lang="ar-QA" dirty="0"/>
              <a:t>وهناك ازدياد ملحوظ في توسع القاعدة الرسمية المستخدمة للإنترنت، وكلما أصبح هناك تقدم تقني في مجال استعمال الإنترنت في مؤسسات العلاقات العامة كلما أصبح تعدد في الاحتياجات، كما من المهم توافر المستجدات لمواكبة هذا التقدم، سواء على المستوى المحلي للمؤسسة أو العالمي</a:t>
            </a:r>
            <a:endParaRPr lang="ar-JO" b="1" dirty="0">
              <a:latin typeface="Alexandria" charset="0"/>
              <a:cs typeface="Alexandria" charset="0"/>
            </a:endParaRPr>
          </a:p>
        </p:txBody>
      </p:sp>
    </p:spTree>
    <p:extLst>
      <p:ext uri="{BB962C8B-B14F-4D97-AF65-F5344CB8AC3E}">
        <p14:creationId xmlns:p14="http://schemas.microsoft.com/office/powerpoint/2010/main" val="11703351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499317" cy="523220"/>
          </a:xfrm>
          <a:prstGeom prst="rect">
            <a:avLst/>
          </a:prstGeom>
          <a:noFill/>
        </p:spPr>
        <p:txBody>
          <a:bodyPr wrap="square" rtlCol="0">
            <a:spAutoFit/>
          </a:bodyPr>
          <a:lstStyle/>
          <a:p>
            <a:pPr algn="ctr"/>
            <a:r>
              <a:rPr lang="ar-JO" sz="2800" dirty="0"/>
              <a:t> عوامل أهمية الانترنت للعلاقات </a:t>
            </a:r>
            <a:r>
              <a:rPr lang="ar-JO" sz="2800" dirty="0" smtClean="0"/>
              <a:t>العامة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JO"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471119" y="1814442"/>
            <a:ext cx="9435241" cy="4524315"/>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b="1" dirty="0" smtClean="0"/>
              <a:t>أولا</a:t>
            </a:r>
            <a:r>
              <a:rPr lang="ar-QA" b="1" dirty="0"/>
              <a:t>: </a:t>
            </a:r>
            <a:r>
              <a:rPr lang="ar-QA" dirty="0"/>
              <a:t>يلعب الانترنت بأدواته المتعددة دورا هاما في تعرف دوائر العلاقات العامة على اتجاهات الجمهور الداخلي والخارجي للمؤسسة بطرق متعددة وفورية مثل خدمات البريد الالكتروني أو المواقع الالكترونية أو عبر مواقع الإعلام الجديد.</a:t>
            </a:r>
          </a:p>
          <a:p>
            <a:pPr marL="285750" indent="-285750" algn="just" rtl="1">
              <a:lnSpc>
                <a:spcPct val="200000"/>
              </a:lnSpc>
              <a:buFont typeface="Arial" panose="020B0604020202020204" pitchFamily="34" charset="0"/>
              <a:buChar char="•"/>
            </a:pPr>
            <a:endParaRPr lang="ar-QA" dirty="0"/>
          </a:p>
          <a:p>
            <a:pPr marL="285750" indent="-285750" algn="just" rtl="1">
              <a:lnSpc>
                <a:spcPct val="200000"/>
              </a:lnSpc>
              <a:buFont typeface="Arial" panose="020B0604020202020204" pitchFamily="34" charset="0"/>
              <a:buChar char="•"/>
            </a:pPr>
            <a:r>
              <a:rPr lang="ar-QA" b="1" dirty="0" smtClean="0"/>
              <a:t>ثانيا</a:t>
            </a:r>
            <a:r>
              <a:rPr lang="ar-QA" dirty="0"/>
              <a:t>: يلعب الانترنت دورا بارزا في إيصال المعلومة الصحيحة للجمهور بشرائحه المختلفة سواء عبر المراسلات الالكترونية أو عبر النشر على موقع المؤسسة أو بواسطة النشرات الإخبارية الالكترونية الدورية وغيرها</a:t>
            </a:r>
            <a:r>
              <a:rPr lang="ar-QA" dirty="0" smtClean="0"/>
              <a:t>.</a:t>
            </a:r>
            <a:endParaRPr lang="ar-JO" dirty="0" smtClean="0"/>
          </a:p>
          <a:p>
            <a:pPr marL="285750" indent="-285750" algn="just" rtl="1">
              <a:lnSpc>
                <a:spcPct val="200000"/>
              </a:lnSpc>
              <a:buFont typeface="Arial" panose="020B0604020202020204" pitchFamily="34" charset="0"/>
              <a:buChar char="•"/>
            </a:pPr>
            <a:endParaRPr lang="ar-JO" dirty="0" smtClean="0"/>
          </a:p>
          <a:p>
            <a:pPr marL="285750" indent="-285750" algn="just" rtl="1">
              <a:lnSpc>
                <a:spcPct val="200000"/>
              </a:lnSpc>
              <a:buFont typeface="Arial" panose="020B0604020202020204" pitchFamily="34" charset="0"/>
              <a:buChar char="•"/>
            </a:pPr>
            <a:r>
              <a:rPr lang="ar-QA" b="1" dirty="0"/>
              <a:t>  ثالثا: </a:t>
            </a:r>
            <a:r>
              <a:rPr lang="ar-QA" dirty="0"/>
              <a:t>يساهم الانترنت في تسويق المؤسسة وتعزيز سمعتها على المستويين المحلي والدولي خاصة في ظل تميز وسيلة الانترنت بتخطيه للحواجز الجغرافية والثقافية حيث نجد إن المؤسسات تهتم بان تنشر على الانترنت بلغات متعددة.</a:t>
            </a:r>
            <a:endParaRPr lang="ar-JO" b="1" dirty="0">
              <a:latin typeface="Alexandria" charset="0"/>
              <a:cs typeface="Alexandria" charset="0"/>
            </a:endParaRPr>
          </a:p>
        </p:txBody>
      </p:sp>
    </p:spTree>
    <p:extLst>
      <p:ext uri="{BB962C8B-B14F-4D97-AF65-F5344CB8AC3E}">
        <p14:creationId xmlns:p14="http://schemas.microsoft.com/office/powerpoint/2010/main" val="18425011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JO" sz="2800" dirty="0" smtClean="0"/>
              <a:t>سادسا:استخدام الانترنت في العلاقات العامة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JO"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471119" y="1814442"/>
            <a:ext cx="9435241" cy="388439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b="1" dirty="0"/>
              <a:t> رابعا: </a:t>
            </a:r>
            <a:r>
              <a:rPr lang="ar-QA" dirty="0"/>
              <a:t>يلعب الانترنت دورا بارزا في ترويج وتسويق خدمات ومنتجات المؤسسة مما يوفر جهدا ووقتا وتكلفة على دوائر العلاقات العامة وانقسام الفاعلان والمبيعات في المؤسسات بل أن تقنيات التجارة الالكترونية عبر الانترنت وغيرها من وسائل الاتصال الحديثة تتطور بشكل نتسارع وكبير ولم تقف عند حد الترويج بل يتم من خلالها البيع المباشر للسلع والخدمات.</a:t>
            </a:r>
          </a:p>
          <a:p>
            <a:pPr marL="285750" indent="-285750" algn="just" rtl="1">
              <a:lnSpc>
                <a:spcPct val="200000"/>
              </a:lnSpc>
              <a:buFont typeface="Arial" panose="020B0604020202020204" pitchFamily="34" charset="0"/>
              <a:buChar char="•"/>
            </a:pPr>
            <a:endParaRPr lang="ar-QA" dirty="0"/>
          </a:p>
          <a:p>
            <a:pPr marL="285750" indent="-285750" algn="just" rtl="1">
              <a:lnSpc>
                <a:spcPct val="200000"/>
              </a:lnSpc>
              <a:buFont typeface="Arial" panose="020B0604020202020204" pitchFamily="34" charset="0"/>
              <a:buChar char="•"/>
            </a:pPr>
            <a:r>
              <a:rPr lang="ar-QA" dirty="0" smtClean="0"/>
              <a:t> </a:t>
            </a:r>
            <a:r>
              <a:rPr lang="ar-QA" b="1" dirty="0"/>
              <a:t>خامسا: </a:t>
            </a:r>
            <a:r>
              <a:rPr lang="ar-QA" dirty="0"/>
              <a:t>أذا كان من الهداف ووظائف العلاقات العامة العمل على مواجهة الأزمات التي تتعرض لها المؤسسة بل والعمل على التنبؤ بهذه الأزمات قبل وقوعها فان الانترنت يساهم في تحقيق هذا الأمر عبر المتابعة المستمرة لتوجهات وردود الفعل المحيطة بالمؤسسة.</a:t>
            </a:r>
            <a:endParaRPr lang="ar-JO" b="1" dirty="0">
              <a:latin typeface="Alexandria" charset="0"/>
              <a:cs typeface="Alexandria" charset="0"/>
            </a:endParaRPr>
          </a:p>
        </p:txBody>
      </p:sp>
    </p:spTree>
    <p:extLst>
      <p:ext uri="{BB962C8B-B14F-4D97-AF65-F5344CB8AC3E}">
        <p14:creationId xmlns:p14="http://schemas.microsoft.com/office/powerpoint/2010/main" val="6688628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JO" sz="2800" dirty="0" smtClean="0"/>
              <a:t>سادسا:استخدام الانترنت في العلاقات العامة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JO"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1555926"/>
            <a:ext cx="9435241" cy="3970318"/>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b="1" dirty="0"/>
              <a:t>سادسا: </a:t>
            </a:r>
            <a:r>
              <a:rPr lang="ar-QA" dirty="0"/>
              <a:t>يساعد الانترنت بخدماته المتعددة على إقامة علاقات جيدة ومتفاعلة مع وسائل الإعلام والصحافيين حيث يعطي المؤسسة إمكانيات لا محدودة للتواصل الفوري وتوفير إي معلومات مطلوبة بإشكال مختلفة سواء صور أو نصوص أو فيديو وغير ذلك</a:t>
            </a:r>
            <a:r>
              <a:rPr lang="ar-QA" dirty="0" smtClean="0"/>
              <a:t>.</a:t>
            </a:r>
            <a:endParaRPr lang="ar-QA" dirty="0"/>
          </a:p>
          <a:p>
            <a:pPr marL="285750" indent="-285750" algn="just" rtl="1">
              <a:lnSpc>
                <a:spcPct val="200000"/>
              </a:lnSpc>
              <a:buFont typeface="Arial" panose="020B0604020202020204" pitchFamily="34" charset="0"/>
              <a:buChar char="•"/>
            </a:pPr>
            <a:r>
              <a:rPr lang="ar-QA" b="1" dirty="0" smtClean="0"/>
              <a:t>سابعا</a:t>
            </a:r>
            <a:r>
              <a:rPr lang="ar-QA" b="1" dirty="0"/>
              <a:t>: </a:t>
            </a:r>
            <a:r>
              <a:rPr lang="ar-QA" dirty="0" smtClean="0"/>
              <a:t> الانترنت وسيلة فعالة في دراسات وأبحاث العلاقات العامة للتعرف على الرأي العام وانطباعاته عن المؤسسة إضافة لإمكانية استخدامه بصورة فعالة في التقييم الفوري لبرامج وخدمات العلاقات العامة ونلاحظ ذلك في استخدام أساليب الاستطلاع الالكتروني وغيره</a:t>
            </a:r>
            <a:r>
              <a:rPr lang="ar-JO" dirty="0" smtClean="0"/>
              <a:t> و</a:t>
            </a:r>
            <a:r>
              <a:rPr lang="ar-QA" dirty="0" smtClean="0"/>
              <a:t>يعد </a:t>
            </a:r>
            <a:r>
              <a:rPr lang="ar-QA" dirty="0"/>
              <a:t>الانترنت مصدرا خصبا وداعما للعلاقات العامة في المؤسسة يمكن الاعتماد عليه في توفير معلومات وإحصاءات </a:t>
            </a:r>
            <a:endParaRPr lang="ar-JO" b="1" dirty="0">
              <a:latin typeface="Alexandria" charset="0"/>
              <a:cs typeface="Alexandria" charset="0"/>
            </a:endParaRPr>
          </a:p>
        </p:txBody>
      </p:sp>
    </p:spTree>
    <p:extLst>
      <p:ext uri="{BB962C8B-B14F-4D97-AF65-F5344CB8AC3E}">
        <p14:creationId xmlns:p14="http://schemas.microsoft.com/office/powerpoint/2010/main" val="629726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JO" sz="2800" dirty="0" smtClean="0"/>
              <a:t>سادسا:استخدام الانترنت في العلاقات العامة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JO"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331" y="1951186"/>
            <a:ext cx="4677524" cy="4027781"/>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96906" y="1883877"/>
            <a:ext cx="4871804" cy="4095090"/>
          </a:xfrm>
          <a:prstGeom prst="rect">
            <a:avLst/>
          </a:prstGeom>
        </p:spPr>
      </p:pic>
    </p:spTree>
    <p:extLst>
      <p:ext uri="{BB962C8B-B14F-4D97-AF65-F5344CB8AC3E}">
        <p14:creationId xmlns:p14="http://schemas.microsoft.com/office/powerpoint/2010/main" val="27441770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www.w3.org/XML/1998/namespace"/>
    <ds:schemaRef ds:uri="http://schemas.openxmlformats.org/package/2006/metadata/core-properties"/>
    <ds:schemaRef ds:uri="http://purl.org/dc/elements/1.1/"/>
    <ds:schemaRef ds:uri="http://schemas.microsoft.com/office/2006/documentManagement/types"/>
    <ds:schemaRef ds:uri="http://purl.org/dc/dcmitype/"/>
    <ds:schemaRef ds:uri="http://purl.org/dc/terms/"/>
    <ds:schemaRef ds:uri="http://schemas.microsoft.com/office/infopath/2007/PartnerControls"/>
    <ds:schemaRef ds:uri="688354b5-287c-4cda-825e-1d7935aea40e"/>
    <ds:schemaRef ds:uri="aca13214-df29-4e3c-a050-857c0bf7bd8e"/>
    <ds:schemaRef ds:uri="http://schemas.microsoft.com/office/2006/metadata/properties"/>
  </ds:schemaRefs>
</ds:datastoreItem>
</file>

<file path=customXml/itemProps2.xml><?xml version="1.0" encoding="utf-8"?>
<ds:datastoreItem xmlns:ds="http://schemas.openxmlformats.org/officeDocument/2006/customXml" ds:itemID="{00C63F69-A8AE-4F28-8D04-9FE3158584EA}"/>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7596</TotalTime>
  <Words>3636</Words>
  <Application>Microsoft Office PowerPoint</Application>
  <PresentationFormat>Widescreen</PresentationFormat>
  <Paragraphs>285</Paragraphs>
  <Slides>42</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Alexandria</vt:lpstr>
      <vt:lpstr>Arial</vt:lpstr>
      <vt:lpstr>Arial (Body)</vt:lpstr>
      <vt:lpstr>Calibri</vt:lpstr>
      <vt:lpstr>Calibri Light</vt:lpstr>
      <vt:lpstr>Roboto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80</cp:revision>
  <dcterms:created xsi:type="dcterms:W3CDTF">2023-04-29T09:08:00Z</dcterms:created>
  <dcterms:modified xsi:type="dcterms:W3CDTF">2024-06-10T20:46:58Z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