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718" r:id="rId7"/>
  </p:sldMasterIdLst>
  <p:notesMasterIdLst>
    <p:notesMasterId r:id="rId57"/>
  </p:notesMasterIdLst>
  <p:sldIdLst>
    <p:sldId id="498" r:id="rId8"/>
    <p:sldId id="990" r:id="rId9"/>
    <p:sldId id="1038" r:id="rId10"/>
    <p:sldId id="1006" r:id="rId11"/>
    <p:sldId id="1039" r:id="rId12"/>
    <p:sldId id="1104" r:id="rId13"/>
    <p:sldId id="1105" r:id="rId14"/>
    <p:sldId id="1107" r:id="rId15"/>
    <p:sldId id="1108" r:id="rId16"/>
    <p:sldId id="1058" r:id="rId17"/>
    <p:sldId id="1057" r:id="rId18"/>
    <p:sldId id="1110" r:id="rId19"/>
    <p:sldId id="1111" r:id="rId20"/>
    <p:sldId id="1112" r:id="rId21"/>
    <p:sldId id="1113" r:id="rId22"/>
    <p:sldId id="1114" r:id="rId23"/>
    <p:sldId id="1115" r:id="rId24"/>
    <p:sldId id="1068" r:id="rId25"/>
    <p:sldId id="1098" r:id="rId26"/>
    <p:sldId id="1099" r:id="rId27"/>
    <p:sldId id="1100" r:id="rId28"/>
    <p:sldId id="1059" r:id="rId29"/>
    <p:sldId id="1090" r:id="rId30"/>
    <p:sldId id="1069" r:id="rId31"/>
    <p:sldId id="1103" r:id="rId32"/>
    <p:sldId id="1070" r:id="rId33"/>
    <p:sldId id="1089" r:id="rId34"/>
    <p:sldId id="1060" r:id="rId35"/>
    <p:sldId id="1071" r:id="rId36"/>
    <p:sldId id="1072" r:id="rId37"/>
    <p:sldId id="1073" r:id="rId38"/>
    <p:sldId id="1074" r:id="rId39"/>
    <p:sldId id="1061" r:id="rId40"/>
    <p:sldId id="1088" r:id="rId41"/>
    <p:sldId id="1075" r:id="rId42"/>
    <p:sldId id="1091" r:id="rId43"/>
    <p:sldId id="1092" r:id="rId44"/>
    <p:sldId id="1094" r:id="rId45"/>
    <p:sldId id="1078" r:id="rId46"/>
    <p:sldId id="1101" r:id="rId47"/>
    <p:sldId id="1081" r:id="rId48"/>
    <p:sldId id="1083" r:id="rId49"/>
    <p:sldId id="1084" r:id="rId50"/>
    <p:sldId id="1102" r:id="rId51"/>
    <p:sldId id="1085" r:id="rId52"/>
    <p:sldId id="1086" r:id="rId53"/>
    <p:sldId id="1095" r:id="rId54"/>
    <p:sldId id="947"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990"/>
            <p14:sldId id="1038"/>
            <p14:sldId id="1006"/>
            <p14:sldId id="1039"/>
            <p14:sldId id="1104"/>
            <p14:sldId id="1105"/>
            <p14:sldId id="1107"/>
            <p14:sldId id="1108"/>
            <p14:sldId id="1058"/>
            <p14:sldId id="1057"/>
            <p14:sldId id="1110"/>
            <p14:sldId id="1111"/>
            <p14:sldId id="1112"/>
            <p14:sldId id="1113"/>
            <p14:sldId id="1114"/>
            <p14:sldId id="1115"/>
            <p14:sldId id="1068"/>
            <p14:sldId id="1098"/>
            <p14:sldId id="1099"/>
            <p14:sldId id="1100"/>
            <p14:sldId id="1059"/>
            <p14:sldId id="1090"/>
            <p14:sldId id="1069"/>
            <p14:sldId id="1103"/>
            <p14:sldId id="1070"/>
            <p14:sldId id="1089"/>
            <p14:sldId id="1060"/>
            <p14:sldId id="1071"/>
            <p14:sldId id="1072"/>
            <p14:sldId id="1073"/>
            <p14:sldId id="1074"/>
            <p14:sldId id="1061"/>
            <p14:sldId id="1088"/>
            <p14:sldId id="1075"/>
            <p14:sldId id="1091"/>
            <p14:sldId id="1092"/>
            <p14:sldId id="1094"/>
            <p14:sldId id="1078"/>
            <p14:sldId id="1101"/>
            <p14:sldId id="1081"/>
            <p14:sldId id="1083"/>
            <p14:sldId id="1084"/>
            <p14:sldId id="1102"/>
            <p14:sldId id="1085"/>
            <p14:sldId id="1086"/>
            <p14:sldId id="1095"/>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4" d="100"/>
          <a:sy n="64" d="100"/>
        </p:scale>
        <p:origin x="72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presProps" Target="presProps.xml"/><Relationship Id="rId5" Type="http://schemas.openxmlformats.org/officeDocument/2006/relationships/slideMaster" Target="slideMasters/slideMaster2.xml"/><Relationship Id="rId61" Type="http://schemas.openxmlformats.org/officeDocument/2006/relationships/tableStyles" Target="tableStyles.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notesMaster" Target="notesMasters/notesMaster1.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D57ED-CB1A-BB4E-E8AA-A61E459B95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B7E636-AEAC-DC48-0497-60960896D2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8BE55D-27C6-DCAB-2A2B-7E1CF265D4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E9B8FA7-CBF6-A0A9-DAA4-A24384BB98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556787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4AD4C-F07A-732F-4474-BB391D63C3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6943E2-98D4-C2C4-0E4D-5ABB0AAA68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0AC508-455B-0012-8EC0-FE5E92C7C2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E06CD58-91CE-B0C3-188B-2027C099E2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43653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3FC53-B89E-AF50-ADD0-C9C77F06A5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2AA3D1-B7C4-57C0-6548-02138652DD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564BD6-2736-168B-72E9-F4634FDD47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008D3D-2DEE-0EF3-64E6-7E5E4DC8BC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18450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FF88D-1DE0-5106-2925-E8E9C7CE8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11EDEE-7BB9-5F97-0DF1-F679884CE0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7102A0-C6A5-4399-3779-BF80E4F91E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98FE8E-59F8-EA6E-AA56-25FCF35172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84171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B899C-3C98-9298-19E1-5EA910B4B8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961239-C33F-8D4E-ED2F-0894CF32F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766BE5-F040-E25D-0120-64A62D3757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CF29A4-A949-44B0-DE99-72F773B6B59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90021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B7961-FAB9-B44B-B56E-A033DEFE29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579479-09C5-668A-140C-65D30D323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73766-7FE2-1FB3-8413-A2429E6194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B1C2266-5257-9A96-40BA-1F3F4E82F6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1671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40DD1-6B38-D3C0-BC6D-A31CFCB94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C0229-A4CC-E869-32C0-03205E2C34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80DAF-998B-7B44-6696-F39C3382060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4E743B-6892-C920-DCD7-9EFCC7EEE8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1989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FA2EB4-39FB-B445-A49D-09102BAB67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578515-41CF-AAA6-0962-B08D19E492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3E315-BA9E-16BC-7DDD-BEDA46FED3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B5DEB3-3213-4592-4529-656A018443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93880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CF397-C9A0-061D-759D-B2E965BDA2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CC9187-98E2-F54D-BE58-FA60F689C6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D04CD7-1903-8255-A11B-65B5CB5CB9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E0B3EE-412A-F15B-9338-ECB11514DC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62414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40D70-9B37-C9AF-31CC-EAF1C1113D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F4412D-FEF8-268A-0563-5E83908DE9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00F864-43CA-129A-AAB6-0E8721F8A9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544128-8E46-44D5-DACF-A9F45AB62A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7339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C8BDE-FD83-79D2-B182-4A560A8FA5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84D60-FCA2-019B-F992-5671F17301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CE82C7-3769-8223-74A1-FD190D12A3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BBA88D-2CC1-1178-E816-0433A237DA2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65696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F1F7F-D47B-B371-F253-62321D2EB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CA0FB3-197C-39D5-F8C7-1CAEACF1DC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06BF59-3FEA-EAD3-7876-AF99052B91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A9EBF2-BC9E-386D-1B9A-7C1DC68C6B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0164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B946-7D84-F320-CF51-42D65D2D8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1E67C3-2D7A-68D0-DC22-7505D43E91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F70302-E6C8-A681-450C-3117F2CC68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CD681C-6AFA-204A-47C0-0151EE04B0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33821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B5C636-A051-C8BC-1EB9-C840CF5D14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452571-5585-DF6E-B719-B1567CE461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A33AC8-D977-5FC7-95A3-61F357582B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D78363-1805-6DF1-9364-C80045ECEC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15543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DA748-8A09-348F-8785-3FF1BEA7C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646F82-9DE3-592C-18A9-7DA0A81418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AF4F94-2A43-E80B-2482-28FFD00B57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79B418B-D599-8B9A-B178-7631E37C5A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795847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11FB4-6F31-3CBB-826A-A5009D48A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05CE89-FA13-355F-C379-943D219426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6B4353-0D97-8C8C-B55D-9B9E5C68F3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B533A8-A286-99AD-AFFD-7135F7D11D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86280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C2848-4826-BB27-A394-7FE6D6B9E6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EE7F2C-9158-D0C8-19E1-12E9B71123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0ECB0E-4264-9AA9-712E-159DD74D13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D59DA9-4AD9-30C1-DC52-7E1E2DB133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10705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57EFD-56F8-A04B-3CF2-E7DF0CFB8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51649E-9095-644A-DA25-489DB6D936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43C56-B510-700B-3F62-CE08FEBDC1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69E0F4-0817-6A7E-B6CC-7F88128C8A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01488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A9181-74FA-CA8D-CCB8-0D981B893A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C9977C-6032-8D60-9F6F-F2F6CDE52F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BC1505-BCAB-E8C9-8765-E1526AD931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8E1BE3-00FA-0BD1-137B-C2F8B48B84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99196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3B6F4-81CF-15E4-E810-81ED495CF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87E5F2-8758-FD69-E5A2-480C3236A4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1609A3-09EB-23E3-62E5-BE6974A8D5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E385E0-D7C3-C72A-912A-70D1D2FD78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00856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CD334-1050-449D-9654-BD86C15FCE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CB5107-0C4A-A8C3-4BEB-281D87EC1D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BC4C0B-7D70-27A0-62CA-8658022FE9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1DB906-0A7D-CC8D-C555-41F7CE4F658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966359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3DBE-7DC4-5E12-EAD7-133C53F659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AE4DF-0227-846B-E3D5-E3400A1FE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9A4312-F5AC-F615-521C-982C4C4D68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07AC32-B52F-A5DB-C7FB-B04C6B0BCF3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0143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29F6B-0183-E283-BD1B-BDD1E3EB13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A7914D-8863-ADAA-F61C-3F809159F9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5B798C-8C51-CFEF-3E91-283359EE88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A17440-739E-7272-B3F1-0E1504D99FC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093859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C4E71-8DB6-D2F8-64BE-E91033891C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3A4011-7A3D-80C8-B1F8-684FFABF87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D58D3-C55D-C225-32F7-0CD813AE8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8F868E-8B5D-0253-A6B9-EC1EA49D88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52123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4AED3-3487-AC8B-8C34-292900AF5A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71CF77-51DF-FBDB-E8D7-E77F01CAAE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AB079E-4450-BBD3-BBF4-044D269D9D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25AADE-CBE8-F122-3155-0F3F149A0C1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34980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1EB60-091B-BB78-1D3C-F0E7F66CD2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FC93E1-7249-B6CC-4BFF-6F6AA732C0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7EB836-BB57-EF2B-AD93-E2D1D4B4A9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FB6832-4B0A-05EF-D9D5-881BFA2B88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581037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F8B3B-FD97-AB3E-5BE3-2F9F174759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F59FDC-9157-8B2E-7ED6-47CEB2544A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571CB-27AD-EAFC-EA66-CBE2FF104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09CCF7-F1F5-DECD-7ECB-29673871F5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989549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71EA9-5ECB-2263-02D8-E448A512F7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F19B88-E6F7-2A0A-66C2-36361AF66D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08CAD6-7365-6167-F133-02EE41D096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9A1DF4-675F-7DCC-1FA4-490C765C27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444902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65350-6428-A6DF-CAE5-EFE4156008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1D3AEE-1685-C93A-34AE-09561DA1C8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CE13FC-3608-E2FC-EE3F-110B92202F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585B5A-D7A7-F899-823C-41F32DD335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12707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4AB41-503D-8513-392A-37DE09206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8C1490-D8DB-365F-3660-A5028DEB33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3EC190-913D-F02B-5D49-A396069794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143716-25B3-4EFE-A606-0123F813A5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8915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945D4-662D-574F-638B-95367EB016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A0B51C-19C0-9772-5203-7668ED3F51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43EF85-EC73-F5E6-BD27-1713AEBC5A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16FE8B-FCC1-7A8B-E0D4-5B3143BEC7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36481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22E8B-5654-A2CB-D765-6BF6AB4CBF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518B94-C9AF-A21E-B65D-493C8AC7AC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7EB5C8-3940-D597-0301-916C05B244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2204DF-C7E4-A919-B99F-86D2A8F6C4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92947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1848F-6E6B-8E0D-851E-07B3C7C62C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42CB9-DF66-6415-7BB3-FC345B3413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8FA0FC-D415-B24C-1C07-8A79264B69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274189-1A9C-C3A2-5036-A9AE2278F1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761488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7891A-A701-E5A6-6706-C1046D5FB9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F2573-2F7C-D891-D54B-EEEF8CCCF6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5860D3-2D88-098F-A42D-030B0558D0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E21181-1684-BED8-08E0-A1BAD86B56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68771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BF7CF-50E5-D0AD-3B01-1D10CBE1B7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9686B2-65E1-F51A-2D2B-CD1E033E3F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FD3AB-1E61-368E-7E61-EB40C4D775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226ACE-5F54-402D-68E5-7DC8E1D616E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07587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93B1D-9DFC-387C-2751-BBE8F3EF1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7F68F5-C18F-F743-E305-254E000836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C88ECB-9047-13A2-8464-E9F73BD925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8177F2-1210-84A2-6CB5-7D62B5A2D1F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29457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876910-7415-97CE-BC71-4CA3AC5881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0139B5-D07D-3E10-5410-F3A754EAA4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7C0C51-E668-598D-8A3C-222B402759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12738E-D657-E556-E973-77477EE127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56822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71938-13EA-E5E9-8CED-62E6CCF886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F6B915-D9B6-C145-290A-9D6C3B88D5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3B081A-D879-371F-E3F2-05B79C77FC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16030E-FD8D-D3D9-D316-A0534543EA0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235245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7E35E-DA59-962A-FEEC-EEC0117EB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FA548B-EFA4-F13C-EC2A-41F7838B8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B88FC7-2527-CACF-5E7C-4097B2C689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2D98E8-9B6B-385F-CFF9-0E0C117969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485400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E2FBB-10CD-A133-7211-A127FB47D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7CBB9-CEBC-3D4D-15B7-7390B004ED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A6175D-37CC-3660-2C20-49241287A8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154548-EA02-F23F-593D-B62DB65B26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93995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3DD89-9EDE-E1D4-0241-53DFD689B6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1CEFB7-6B3B-E70D-DC0F-C7B150CB7F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50D187-45FC-8E34-256F-47609A8238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727976-5ADD-89C3-DD4C-A25072D1DF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05257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6A32F-CEDE-DDEB-ED87-38B25EB6F6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FC2006-7A0D-6A61-8E4E-BE5AC8D015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97D4F8-FFC0-3AC8-D2E1-F5040D7B5F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AC5CB86-1E70-838E-9378-72AA54971E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86591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1271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817832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42361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0171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538925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33104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82262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46567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643820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372966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93904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82942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93193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1525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28162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81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92959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5588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891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0943020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3716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068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9398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8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097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1846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6"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theme" Target="../theme/theme3.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26" Type="http://schemas.openxmlformats.org/officeDocument/2006/relationships/theme" Target="../theme/theme4.xml"/><Relationship Id="rId3" Type="http://schemas.openxmlformats.org/officeDocument/2006/relationships/slideLayout" Target="../slideLayouts/slideLayout43.xml"/><Relationship Id="rId21" Type="http://schemas.openxmlformats.org/officeDocument/2006/relationships/slideLayout" Target="../slideLayouts/slideLayout61.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5" Type="http://schemas.openxmlformats.org/officeDocument/2006/relationships/slideLayout" Target="../slideLayouts/slideLayout65.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24" Type="http://schemas.openxmlformats.org/officeDocument/2006/relationships/slideLayout" Target="../slideLayouts/slideLayout64.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slideLayout" Target="../slideLayouts/slideLayout63.xml"/><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slideLayout" Target="../slideLayouts/slideLayout6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41956329"/>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 id="2147483733" r:id="rId15"/>
    <p:sldLayoutId id="2147483734" r:id="rId16"/>
    <p:sldLayoutId id="2147483735" r:id="rId17"/>
    <p:sldLayoutId id="2147483736" r:id="rId18"/>
    <p:sldLayoutId id="2147483737" r:id="rId19"/>
    <p:sldLayoutId id="2147483738" r:id="rId20"/>
    <p:sldLayoutId id="2147483739" r:id="rId21"/>
    <p:sldLayoutId id="2147483740" r:id="rId22"/>
    <p:sldLayoutId id="2147483741" r:id="rId23"/>
    <p:sldLayoutId id="2147483742" r:id="rId24"/>
    <p:sldLayoutId id="2147483743"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40.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lang="en-US" sz="2800" b="1" dirty="0">
                <a:solidFill>
                  <a:prstClr val="white"/>
                </a:solidFill>
                <a:latin typeface="Alexandria" pitchFamily="2" charset="-78"/>
                <a:cs typeface="Alexandria" pitchFamily="2" charset="-78"/>
              </a:rPr>
              <a:t>4</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863985" y="-145238"/>
            <a:ext cx="6328015"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9" name="TextBox 8">
            <a:extLst>
              <a:ext uri="{FF2B5EF4-FFF2-40B4-BE49-F238E27FC236}">
                <a16:creationId xmlns:a16="http://schemas.microsoft.com/office/drawing/2014/main" id="{DD4A771D-B624-A55A-E0F5-FFAB6B489CA0}"/>
              </a:ext>
            </a:extLst>
          </p:cNvPr>
          <p:cNvSpPr txBox="1"/>
          <p:nvPr/>
        </p:nvSpPr>
        <p:spPr>
          <a:xfrm>
            <a:off x="497340" y="2153895"/>
            <a:ext cx="4874760" cy="1631216"/>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(ماجستير القانون الرقمي)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مقرر : قانون تنظيم التكنولوجيا المالية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Financial technology regulation law</a:t>
            </a:r>
          </a:p>
        </p:txBody>
      </p:sp>
      <p:sp>
        <p:nvSpPr>
          <p:cNvPr id="10" name="TextBox 9">
            <a:extLst>
              <a:ext uri="{FF2B5EF4-FFF2-40B4-BE49-F238E27FC236}">
                <a16:creationId xmlns:a16="http://schemas.microsoft.com/office/drawing/2014/main" id="{9E7F083D-9325-632C-97B5-F4603271F458}"/>
              </a:ext>
            </a:extLst>
          </p:cNvPr>
          <p:cNvSpPr txBox="1"/>
          <p:nvPr/>
        </p:nvSpPr>
        <p:spPr>
          <a:xfrm>
            <a:off x="497340" y="4849241"/>
            <a:ext cx="559866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Prepared by.   </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Dr.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Nayel</a:t>
            </a: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AlOmran</a:t>
            </a:r>
            <a:endPar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3167406" y="975974"/>
            <a:ext cx="609722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srgbClr val="00AEEF"/>
                </a:solidFill>
                <a:effectLst/>
                <a:highlight>
                  <a:srgbClr val="FFFF00"/>
                </a:highlight>
                <a:uLnTx/>
                <a:uFillTx/>
                <a:latin typeface="Alexandria Black" pitchFamily="2" charset="-78"/>
                <a:ea typeface="+mn-ea"/>
                <a:cs typeface="Alexandria Black" pitchFamily="2" charset="-78"/>
              </a:rPr>
              <a:t>التنظيم القانوني على التكنولوجيا المالية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endParaRPr kumimoji="0" lang="en-US" sz="16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3046988"/>
          </a:xfrm>
          <a:prstGeom prst="rect">
            <a:avLst/>
          </a:prstGeom>
          <a:noFill/>
        </p:spPr>
        <p:txBody>
          <a:bodyPr wrap="square" rtlCol="0">
            <a:spAutoFit/>
          </a:bodyPr>
          <a:lstStyle/>
          <a:p>
            <a:pPr marL="0" marR="0" lvl="0" indent="0" algn="r" defTabSz="914400" rtl="1" eaLnBrk="0" fontAlgn="base" latinLnBrk="0" hangingPunct="0">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srgbClr val="FF0000"/>
                </a:solidFill>
                <a:effectLst/>
                <a:uLnTx/>
                <a:uFillTx/>
                <a:latin typeface="Arial" panose="020B0604020202020204" pitchFamily="34" charset="0"/>
                <a:cs typeface="Alexandria Black"/>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srgbClr val="FF0000"/>
                </a:solidFill>
                <a:effectLst/>
                <a:uLnTx/>
                <a:uFillTx/>
                <a:latin typeface="Arial" panose="020B0604020202020204" pitchFamily="34" charset="0"/>
                <a:cs typeface="Alexandria Black"/>
              </a:rPr>
              <a:t>بنهاية هذه المحاضرة، سيكون الطالب قادراً على:</a:t>
            </a:r>
            <a:endParaRPr kumimoji="0" lang="ar-AE" altLang="en-US" sz="2400" i="0" u="none" strike="noStrike" kern="1200" cap="none" spc="0" normalizeH="0" baseline="0" noProof="0" dirty="0">
              <a:ln>
                <a:noFill/>
              </a:ln>
              <a:solidFill>
                <a:srgbClr val="FF0000"/>
              </a:solidFill>
              <a:effectLst/>
              <a:uLnTx/>
              <a:uFillTx/>
              <a:latin typeface="Arial" panose="020B0604020202020204" pitchFamily="34" charset="0"/>
              <a:cs typeface="Alexandria Black"/>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الأسس والمبادئ القانونية التي تحكم أنشطة التكنولوجيا المالية، وتحديد الجهات الرقابية المسؤولة في هذا المجال.</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تقييم كيفية صياغة تنظيم قانوني يحمي السوق دون تقييد الابتكار الرقمي.</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الإطار القانوني للمنصات الرقمية المستخدمة في التكنولوجيا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معرفة </a:t>
            </a:r>
            <a:r>
              <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السياسات المالية الحكومية تجاه العملات الرقمية وأدوات التكنولوجيا المالية.</a:t>
            </a: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نظرة عن المحاضرة السابقة </a:t>
            </a:r>
            <a:endParaRPr kumimoji="0" lang="en-US"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3520439" y="2212994"/>
            <a:ext cx="8022183" cy="390356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Times New Roman" panose="02020603050405020304" pitchFamily="18" charset="0"/>
              </a:rPr>
              <a:t>الموضوعات التى تم مناقشتها :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تم التطرق لموضوع  النقد ، مع توضيح صور اختزان القيمة ضمن مستحدثات التكنولوجيا المالية </a:t>
            </a:r>
            <a:r>
              <a:rPr lang="en-US" sz="2400" dirty="0">
                <a:solidFill>
                  <a:prstClr val="black"/>
                </a:solidFill>
                <a:latin typeface="Alexandria regular" pitchFamily="2" charset="-78"/>
                <a:cs typeface="Alexandria"/>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كما تم توضيح الأطر القانونية التي تحكم كل صورة والاعتبارات القانونية بشأن صور اختزان القيمة بالاضافة الى الجوانب القانونية والتنظيمية لمحافظ العملات المشفرة ، والتصنيف القانوني للمنصات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3431065" y="2041374"/>
            <a:ext cx="8248330" cy="3903954"/>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Alexandria"/>
              </a:rPr>
              <a:t>التنظيم القانوني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مساهمة التنظيم القانونى على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مراحل التنظيم القانوني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التوازن بين النظم الرقابية وأنشطة الابتكار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المنصات الرقمية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مستقبل التنظيم القانوني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السياسات المالية الحكومية تجاه العملات الرقمية وادوات التكنولوجيا المالية</a:t>
            </a:r>
            <a:endParaRPr lang="ar-EG" sz="2000" dirty="0">
              <a:solidFill>
                <a:prstClr val="black"/>
              </a:solidFill>
              <a:latin typeface="Alexandria regular" pitchFamily="2" charset="-78"/>
              <a:cs typeface="Alexandria"/>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التنظيم القانوني على التكنولوجيا المالية</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2639505" y="1941922"/>
            <a:ext cx="8832916"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أهمية التنظيم القانوني للتكنولوجيا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1.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حماية المستهلكين</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من خلال ضمان الشفافية، والخصوصية، وحماية البيانات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2.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منع الجرائم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مثل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3.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تحقيق الاستقرار المالي</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بمنع المخاطر النظامية التي قد تنتج عن مؤسسات مالية غير خاضعة للرقابة.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4.</a:t>
            </a:r>
            <a:r>
              <a:rPr lang="ar-EG" sz="2400" dirty="0">
                <a:solidFill>
                  <a:srgbClr val="FF0000"/>
                </a:solidFill>
                <a:latin typeface="Alexandria regular" pitchFamily="2" charset="-78"/>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تشجيع الابتكار: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عبر توفير أطر تنظيمية مرنة تدعم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5.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تحقيق التوازن</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بين حرية السوق وحماية المصلحة العامة.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25505-ACA2-B564-8398-B9B895D71FF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029ACA-D622-C8BF-7D08-0865469185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D16AF2A-25F3-0CEB-86E1-61E8855B124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التنظيم القانوني على التكنولوجيا المالية</a:t>
            </a:r>
          </a:p>
        </p:txBody>
      </p:sp>
      <p:sp>
        <p:nvSpPr>
          <p:cNvPr id="28" name="Rectangle 27">
            <a:extLst>
              <a:ext uri="{FF2B5EF4-FFF2-40B4-BE49-F238E27FC236}">
                <a16:creationId xmlns:a16="http://schemas.microsoft.com/office/drawing/2014/main" id="{481F4CD9-747C-029A-63A0-758B9957E5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1B663D7-2F39-5EE5-A6D9-9194E0D01151}"/>
              </a:ext>
            </a:extLst>
          </p:cNvPr>
          <p:cNvSpPr txBox="1"/>
          <p:nvPr/>
        </p:nvSpPr>
        <p:spPr>
          <a:xfrm>
            <a:off x="1168400" y="1941922"/>
            <a:ext cx="10919740" cy="4651979"/>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أولاً: حماية العملاء والمستهلكين</a:t>
            </a:r>
          </a:p>
          <a:p>
            <a:pPr algn="r" rtl="1">
              <a:lnSpc>
                <a:spcPct val="150000"/>
              </a:lnSpc>
              <a:buNone/>
            </a:pPr>
            <a:r>
              <a:rPr lang="ar-AE" sz="2000" dirty="0">
                <a:cs typeface="Alexandria"/>
              </a:rPr>
              <a:t>يسهم التنظيم القانوني في حماية العملاء من المخاطر المحتملة المرتبطة بالخدمات المالية الرقمية، مثل الاحتيال الإلكتروني، وسرقة البيانات، والاستخدام غير المشروع للمعلومات الشخصية. كما يضمن توفير مستوى مناسب من الشفافية والإفصاح بشأن الخدمات المقدمة والرسوم والمخاطر المرتبطة بها.</a:t>
            </a:r>
          </a:p>
          <a:p>
            <a:pPr algn="r" rtl="1">
              <a:lnSpc>
                <a:spcPct val="150000"/>
              </a:lnSpc>
              <a:buNone/>
            </a:pPr>
            <a:r>
              <a:rPr lang="ar-AE" sz="2000" b="1" dirty="0">
                <a:solidFill>
                  <a:srgbClr val="FF0000"/>
                </a:solidFill>
                <a:cs typeface="Alexandria"/>
              </a:rPr>
              <a:t>ثانياً: تعزيز الثقة في الخدمات المالية الرقمية</a:t>
            </a:r>
          </a:p>
          <a:p>
            <a:pPr algn="r" rtl="1">
              <a:lnSpc>
                <a:spcPct val="150000"/>
              </a:lnSpc>
              <a:buNone/>
            </a:pPr>
            <a:r>
              <a:rPr lang="ar-AE" sz="2000" dirty="0">
                <a:cs typeface="Alexandria"/>
              </a:rPr>
              <a:t>تعد الثقة من أهم عوامل نجاح التكنولوجيا المالية. فوجود قوانين ولوائح واضحة ينظم العلاقة بين المؤسسات المالية والعملاء يعزز ثقة الأفراد والشركات في استخدام المنصات الرقمية والتطبيقات المالية الحديثة.</a:t>
            </a:r>
          </a:p>
          <a:p>
            <a:pPr algn="r" rtl="1">
              <a:lnSpc>
                <a:spcPct val="150000"/>
              </a:lnSpc>
              <a:buNone/>
            </a:pPr>
            <a:r>
              <a:rPr lang="ar-AE" sz="2000" b="1" dirty="0">
                <a:solidFill>
                  <a:srgbClr val="FF0000"/>
                </a:solidFill>
                <a:cs typeface="Alexandria"/>
              </a:rPr>
              <a:t>ثالثاً: حماية البيانات والخصوصية</a:t>
            </a:r>
          </a:p>
          <a:p>
            <a:pPr algn="r" rtl="1">
              <a:lnSpc>
                <a:spcPct val="150000"/>
              </a:lnSpc>
              <a:buNone/>
            </a:pPr>
            <a:r>
              <a:rPr lang="ar-AE" sz="2000" dirty="0">
                <a:cs typeface="Alexandria"/>
              </a:rPr>
              <a:t>تعتمد التكنولوجيا المالية بصورة كبيرة على جمع ومعالجة البيانات الشخصية والمالية للمستخدمين، الأمر الذي يستوجب وجود قواعد قانونية تنظم كيفية جمع البيانات واستخدامها وتخزينها ومشاركتها، بما يضمن احترام خصوصية الأفراد وحماية معلوماتهم.</a:t>
            </a:r>
          </a:p>
        </p:txBody>
      </p:sp>
      <p:pic>
        <p:nvPicPr>
          <p:cNvPr id="6" name="Graphic 21">
            <a:extLst>
              <a:ext uri="{FF2B5EF4-FFF2-40B4-BE49-F238E27FC236}">
                <a16:creationId xmlns:a16="http://schemas.microsoft.com/office/drawing/2014/main" id="{A09ED77B-8856-114D-CC01-38C3D26A78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56818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C6305-2861-CDC1-9133-0CFFEB6413C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8F22757-E606-E43A-0DCE-8FBB95F3451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E295EDC-9FF0-6C8E-8BE7-B687033B7183}"/>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التنظيم القانوني على التكنولوجيا المالية</a:t>
            </a:r>
          </a:p>
        </p:txBody>
      </p:sp>
      <p:sp>
        <p:nvSpPr>
          <p:cNvPr id="28" name="Rectangle 27">
            <a:extLst>
              <a:ext uri="{FF2B5EF4-FFF2-40B4-BE49-F238E27FC236}">
                <a16:creationId xmlns:a16="http://schemas.microsoft.com/office/drawing/2014/main" id="{BF047B7D-5AEE-F65E-6F5E-92699FE39A4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0128287-8637-63F6-B3EB-9A4C08B4D28E}"/>
              </a:ext>
            </a:extLst>
          </p:cNvPr>
          <p:cNvSpPr txBox="1"/>
          <p:nvPr/>
        </p:nvSpPr>
        <p:spPr>
          <a:xfrm>
            <a:off x="2639504" y="1941922"/>
            <a:ext cx="9328975" cy="4651979"/>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رابعاً: مكافحة الجرائم المالية</a:t>
            </a:r>
          </a:p>
          <a:p>
            <a:pPr algn="r" rtl="1">
              <a:lnSpc>
                <a:spcPct val="150000"/>
              </a:lnSpc>
              <a:buNone/>
            </a:pPr>
            <a:r>
              <a:rPr lang="ar-AE" sz="2000" dirty="0">
                <a:cs typeface="Alexandria"/>
              </a:rPr>
              <a:t>يساعد التنظيم القانوني على مواجهة الجرائم المالية المستحدثة، مثل غسل الأموال، وتمويل الإرهاب، والاحتيال الإلكتروني، من خلال فرض متطلبات الامتثال والتحقق من هوية العملاء والإبلاغ عن العمليات المشبوهة.</a:t>
            </a:r>
          </a:p>
          <a:p>
            <a:pPr algn="r" rtl="1">
              <a:lnSpc>
                <a:spcPct val="150000"/>
              </a:lnSpc>
              <a:buNone/>
            </a:pPr>
            <a:r>
              <a:rPr lang="ar-AE" sz="2000" b="1" dirty="0">
                <a:solidFill>
                  <a:srgbClr val="FF0000"/>
                </a:solidFill>
                <a:cs typeface="Alexandria"/>
              </a:rPr>
              <a:t>خامساً: تحقيق الاستقرار المالي</a:t>
            </a:r>
          </a:p>
          <a:p>
            <a:pPr algn="r" rtl="1">
              <a:lnSpc>
                <a:spcPct val="150000"/>
              </a:lnSpc>
              <a:buNone/>
            </a:pPr>
            <a:r>
              <a:rPr lang="ar-AE" sz="2000" dirty="0">
                <a:cs typeface="Alexandria"/>
              </a:rPr>
              <a:t>يسهم الإطار التنظيمي في الحد من المخاطر التي قد تنشأ عن التوسع غير المنظم في الأنشطة المالية الرقمية، ويحافظ على استقرار الأسواق المالية ويمنع حدوث أزمات أو اضطرابات قد تؤثر في الاقتصاد الوطني.</a:t>
            </a:r>
          </a:p>
          <a:p>
            <a:pPr algn="r" rtl="1">
              <a:lnSpc>
                <a:spcPct val="150000"/>
              </a:lnSpc>
              <a:buNone/>
            </a:pPr>
            <a:r>
              <a:rPr lang="ar-AE" sz="2000" b="1" dirty="0">
                <a:solidFill>
                  <a:srgbClr val="FF0000"/>
                </a:solidFill>
                <a:cs typeface="Alexandria"/>
              </a:rPr>
              <a:t>سادساً: تشجيع الابتكار والاستثمار</a:t>
            </a:r>
          </a:p>
          <a:p>
            <a:pPr algn="r" rtl="1">
              <a:lnSpc>
                <a:spcPct val="150000"/>
              </a:lnSpc>
              <a:buNone/>
            </a:pPr>
            <a:r>
              <a:rPr lang="ar-AE" sz="2000" dirty="0">
                <a:cs typeface="Alexandria"/>
              </a:rPr>
              <a:t>لا يقتصر دور التنظيم القانوني على فرض القيود، بل يمتد إلى توفير بيئة قانونية آمنة تشجع الابتكار والاستثمار في قطاع التكنولوجيا المالية. فوضوح القواعد التنظيمية يساعد الشركات الناشئة والمستثمرين على ممارسة أنشطتهم بثقة أكبر.</a:t>
            </a:r>
          </a:p>
        </p:txBody>
      </p:sp>
      <p:pic>
        <p:nvPicPr>
          <p:cNvPr id="6" name="Graphic 21">
            <a:extLst>
              <a:ext uri="{FF2B5EF4-FFF2-40B4-BE49-F238E27FC236}">
                <a16:creationId xmlns:a16="http://schemas.microsoft.com/office/drawing/2014/main" id="{B049371C-6DA5-E7B0-3F43-8BB88DF35F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004765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5AE007-5B94-F089-78FB-7F9EBE80673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DFFBEE-A55B-9376-4344-26CE852F42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C0145B5-8A08-AA09-52C8-312C1D6022C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التنظيم القانوني على التكنولوجيا المالية</a:t>
            </a:r>
          </a:p>
        </p:txBody>
      </p:sp>
      <p:sp>
        <p:nvSpPr>
          <p:cNvPr id="28" name="Rectangle 27">
            <a:extLst>
              <a:ext uri="{FF2B5EF4-FFF2-40B4-BE49-F238E27FC236}">
                <a16:creationId xmlns:a16="http://schemas.microsoft.com/office/drawing/2014/main" id="{F423C8B1-1DA2-6D8C-021C-96DA04B07A7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2D31E60-781E-AE24-58BD-0D492CCCA956}"/>
              </a:ext>
            </a:extLst>
          </p:cNvPr>
          <p:cNvSpPr txBox="1"/>
          <p:nvPr/>
        </p:nvSpPr>
        <p:spPr>
          <a:xfrm>
            <a:off x="1493520" y="1941922"/>
            <a:ext cx="9978901" cy="3266985"/>
          </a:xfrm>
          <a:prstGeom prst="rect">
            <a:avLst/>
          </a:prstGeom>
          <a:noFill/>
        </p:spPr>
        <p:txBody>
          <a:bodyPr wrap="square" rtlCol="0">
            <a:spAutoFit/>
          </a:bodyPr>
          <a:lstStyle/>
          <a:p>
            <a:pPr algn="r" rtl="1">
              <a:lnSpc>
                <a:spcPct val="150000"/>
              </a:lnSpc>
              <a:buNone/>
            </a:pPr>
            <a:r>
              <a:rPr lang="ar-AE" sz="2000" b="1" dirty="0">
                <a:solidFill>
                  <a:srgbClr val="FF0000"/>
                </a:solidFill>
                <a:cs typeface="Alexandria"/>
              </a:rPr>
              <a:t>سابعاً: تنظيم المنافسة في القطاع المالي</a:t>
            </a:r>
          </a:p>
          <a:p>
            <a:pPr algn="r" rtl="1">
              <a:lnSpc>
                <a:spcPct val="150000"/>
              </a:lnSpc>
              <a:buNone/>
            </a:pPr>
            <a:r>
              <a:rPr lang="ar-AE" sz="2000" dirty="0">
                <a:cs typeface="Alexandria"/>
              </a:rPr>
              <a:t>يساعد التنظيم القانوني على ضمان المنافسة العادلة بين المؤسسات المالية التقليدية وشركات التكنولوجيا المالية، ويمنع الممارسات الاحتكارية أو غير المشروعة التي قد تضر بالسوق أو بالمستهلكين.</a:t>
            </a:r>
            <a:endParaRPr lang="en-US" sz="2000" dirty="0">
              <a:cs typeface="Alexandria"/>
            </a:endParaRPr>
          </a:p>
          <a:p>
            <a:pPr algn="r" rtl="1">
              <a:lnSpc>
                <a:spcPct val="150000"/>
              </a:lnSpc>
              <a:buNone/>
            </a:pPr>
            <a:endParaRPr lang="ar-AE" sz="2000" dirty="0">
              <a:cs typeface="Alexandria"/>
            </a:endParaRPr>
          </a:p>
          <a:p>
            <a:pPr algn="r" rtl="1">
              <a:lnSpc>
                <a:spcPct val="150000"/>
              </a:lnSpc>
              <a:buNone/>
            </a:pPr>
            <a:r>
              <a:rPr lang="ar-AE" sz="2000" b="1" dirty="0">
                <a:solidFill>
                  <a:srgbClr val="FF0000"/>
                </a:solidFill>
                <a:cs typeface="Alexandria"/>
              </a:rPr>
              <a:t>ثامناً: دعم التحول الرقمي والشمول المالي</a:t>
            </a:r>
          </a:p>
          <a:p>
            <a:pPr algn="r" rtl="1">
              <a:lnSpc>
                <a:spcPct val="150000"/>
              </a:lnSpc>
              <a:buNone/>
            </a:pPr>
            <a:r>
              <a:rPr lang="ar-AE" sz="2000" dirty="0">
                <a:cs typeface="Alexandria"/>
              </a:rPr>
              <a:t>يسهم التنظيم القانوني في تعزيز التحول الرقمي في القطاع المالي وتوسيع نطاق الخدمات المالية لتشمل فئات أكبر من المجتمع، خاصة الأفراد غير القادرين على الوصول إلى الخدمات المصرفية التقليدية.</a:t>
            </a:r>
          </a:p>
        </p:txBody>
      </p:sp>
      <p:pic>
        <p:nvPicPr>
          <p:cNvPr id="6" name="Graphic 21">
            <a:extLst>
              <a:ext uri="{FF2B5EF4-FFF2-40B4-BE49-F238E27FC236}">
                <a16:creationId xmlns:a16="http://schemas.microsoft.com/office/drawing/2014/main" id="{7F14C22B-5686-42B2-01C2-DB38E9A347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47843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A9689-2978-1F38-9119-971E2B9E111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FBD198C-934D-7981-1C07-5790106303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56F09F6-BA19-E342-ED15-3E7593961CE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دور الجهات الرقابية في تنظيم التكنولوجيا المالية</a:t>
            </a:r>
          </a:p>
        </p:txBody>
      </p:sp>
      <p:sp>
        <p:nvSpPr>
          <p:cNvPr id="28" name="Rectangle 27">
            <a:extLst>
              <a:ext uri="{FF2B5EF4-FFF2-40B4-BE49-F238E27FC236}">
                <a16:creationId xmlns:a16="http://schemas.microsoft.com/office/drawing/2014/main" id="{1732EED7-08C7-6B0F-53A7-9B1062ED795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79F482A-CB8A-BEC0-EA71-8C6996483901}"/>
              </a:ext>
            </a:extLst>
          </p:cNvPr>
          <p:cNvSpPr txBox="1"/>
          <p:nvPr/>
        </p:nvSpPr>
        <p:spPr>
          <a:xfrm>
            <a:off x="101600" y="2041374"/>
            <a:ext cx="11986539" cy="4613507"/>
          </a:xfrm>
          <a:prstGeom prst="rect">
            <a:avLst/>
          </a:prstGeom>
          <a:noFill/>
        </p:spPr>
        <p:txBody>
          <a:bodyPr wrap="square" rtlCol="0">
            <a:spAutoFit/>
          </a:bodyPr>
          <a:lstStyle/>
          <a:p>
            <a:pPr algn="r" rtl="1">
              <a:buNone/>
            </a:pPr>
            <a:r>
              <a:rPr lang="ar-AE" sz="2000" b="1" dirty="0">
                <a:solidFill>
                  <a:srgbClr val="FF0000"/>
                </a:solidFill>
                <a:cs typeface="Alexandria"/>
              </a:rPr>
              <a:t>تضطلع البنوك المركزية وهيئات السوق المالية بدور محوري في تنظيم قطاع التكنولوجيا المالية من خلال:</a:t>
            </a:r>
          </a:p>
          <a:p>
            <a:pPr algn="r" rtl="1">
              <a:buFont typeface="Arial" panose="020B0604020202020204" pitchFamily="34" charset="0"/>
              <a:buChar char="•"/>
            </a:pPr>
            <a:r>
              <a:rPr lang="ar-AE" sz="2000" dirty="0">
                <a:cs typeface="Alexandria"/>
              </a:rPr>
              <a:t>إصدار التراخيص اللازمة لمزاولة الأنشطة المالية الرقمية. </a:t>
            </a:r>
          </a:p>
          <a:p>
            <a:pPr algn="r" rtl="1">
              <a:buFont typeface="Arial" panose="020B0604020202020204" pitchFamily="34" charset="0"/>
              <a:buChar char="•"/>
            </a:pPr>
            <a:r>
              <a:rPr lang="ar-AE" sz="2000" dirty="0">
                <a:cs typeface="Alexandria"/>
              </a:rPr>
              <a:t>وضع قواعد الامتثال والحوكمة وإدارة المخاطر. </a:t>
            </a:r>
          </a:p>
          <a:p>
            <a:pPr algn="r" rtl="1">
              <a:buFont typeface="Arial" panose="020B0604020202020204" pitchFamily="34" charset="0"/>
              <a:buChar char="•"/>
            </a:pPr>
            <a:r>
              <a:rPr lang="ar-AE" sz="2000" dirty="0">
                <a:cs typeface="Alexandria"/>
              </a:rPr>
              <a:t>مراقبة التزام الشركات بالأنظمة والتعليمات. </a:t>
            </a:r>
          </a:p>
          <a:p>
            <a:pPr algn="r" rtl="1">
              <a:buFont typeface="Arial" panose="020B0604020202020204" pitchFamily="34" charset="0"/>
              <a:buChar char="•"/>
            </a:pPr>
            <a:r>
              <a:rPr lang="ar-AE" sz="2000" dirty="0">
                <a:cs typeface="Alexandria"/>
              </a:rPr>
              <a:t>تنظيم خدمات الدفع الإلكتروني والتمويل الجماعي والأصول الرقمية. </a:t>
            </a:r>
          </a:p>
          <a:p>
            <a:pPr algn="r" rtl="1">
              <a:buFont typeface="Arial" panose="020B0604020202020204" pitchFamily="34" charset="0"/>
              <a:buChar char="•"/>
            </a:pPr>
            <a:r>
              <a:rPr lang="ar-AE" sz="2000" dirty="0">
                <a:cs typeface="Alexandria"/>
              </a:rPr>
              <a:t>إنشاء البيئات التنظيمية التجريبية (</a:t>
            </a:r>
            <a:r>
              <a:rPr lang="en-US" sz="2000" dirty="0">
                <a:cs typeface="Alexandria"/>
              </a:rPr>
              <a:t>Regulatory Sandbox) </a:t>
            </a:r>
            <a:r>
              <a:rPr lang="ar-AE" sz="2000" dirty="0">
                <a:cs typeface="Alexandria"/>
              </a:rPr>
              <a:t>لاختبار الابتكارات المالية تحت إشراف الجهات الرقابية. </a:t>
            </a:r>
          </a:p>
          <a:p>
            <a:pPr algn="r" rtl="1">
              <a:buNone/>
            </a:pPr>
            <a:r>
              <a:rPr lang="ar-AE" sz="2000" b="1" dirty="0">
                <a:solidFill>
                  <a:srgbClr val="FF0000"/>
                </a:solidFill>
                <a:cs typeface="Alexandria"/>
              </a:rPr>
              <a:t>مثال تطبيقي</a:t>
            </a:r>
          </a:p>
          <a:p>
            <a:pPr algn="r" rtl="1">
              <a:buNone/>
            </a:pPr>
            <a:r>
              <a:rPr lang="ar-AE" sz="2000" dirty="0">
                <a:cs typeface="Alexandria"/>
              </a:rPr>
              <a:t>في المملكة العربية السعودية، أطلقت هيئة السوق المالية والبنك المركزي السعودي البيئة التنظيمية التجريبية (</a:t>
            </a:r>
            <a:r>
              <a:rPr lang="en-US" sz="2000" dirty="0">
                <a:cs typeface="Alexandria"/>
              </a:rPr>
              <a:t>Regulatory Sandbox)، </a:t>
            </a:r>
            <a:r>
              <a:rPr lang="ar-AE" sz="2000" dirty="0">
                <a:cs typeface="Alexandria"/>
              </a:rPr>
              <a:t>التي تسمح لشركات التكنولوجيا المالية باختبار منتجاتها وخدماتها الجديدة ضمن إطار رقابي مرن قبل الحصول على التراخيص النهائية، بما يحقق التوازن بين الابتكار والحماية القانونية.</a:t>
            </a:r>
          </a:p>
          <a:p>
            <a:pPr algn="r" rtl="1">
              <a:buNone/>
            </a:pPr>
            <a:r>
              <a:rPr lang="ar-AE" sz="2000" b="1" dirty="0">
                <a:solidFill>
                  <a:srgbClr val="FF0000"/>
                </a:solidFill>
                <a:cs typeface="Alexandria"/>
              </a:rPr>
              <a:t>خلاصة</a:t>
            </a:r>
          </a:p>
          <a:p>
            <a:pPr algn="r" rtl="1">
              <a:buNone/>
            </a:pPr>
            <a:r>
              <a:rPr lang="ar-AE" sz="2000" dirty="0">
                <a:cs typeface="Alexandria"/>
              </a:rPr>
              <a:t>يمثل التنظيم القانوني للتكنولوجيا المالية أداة أساسية لضمان أمن المعاملات الرقمية، وحماية حقوق المتعاملين، وتعزيز الثقة والاستقرار المالي، مع توفير بيئة داعمة للابتكار والتطور التقني في القطاع المالي.</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01625E5C-78B7-EFC1-86F6-2A88A8B523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51082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A79FB-61C2-D09D-90CC-2882E48C719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C48AA73-FB3A-BE02-B33B-819EC05EA2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27D545B-63DE-1373-3CC8-FA39E1F61DE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الجهات الرقابية على التقنيات المالية</a:t>
            </a:r>
          </a:p>
        </p:txBody>
      </p:sp>
      <p:sp>
        <p:nvSpPr>
          <p:cNvPr id="28" name="Rectangle 27">
            <a:extLst>
              <a:ext uri="{FF2B5EF4-FFF2-40B4-BE49-F238E27FC236}">
                <a16:creationId xmlns:a16="http://schemas.microsoft.com/office/drawing/2014/main" id="{C1E2F8DB-F31D-DB0E-A3DD-3561212D01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B54BE3-9F14-1EB3-1B1B-5A7FA0DCAB11}"/>
              </a:ext>
            </a:extLst>
          </p:cNvPr>
          <p:cNvSpPr txBox="1"/>
          <p:nvPr/>
        </p:nvSpPr>
        <p:spPr>
          <a:xfrm>
            <a:off x="1112363" y="2041374"/>
            <a:ext cx="10567033" cy="3516604"/>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على سبيل المثال : المملكة العربية السعودية :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البنك المركزي السعودي</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SAMA)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يشرف على المدفوعات الإلكترونية، والتأمين، والمحافظ الرقمية.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هيئة السوق المالية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CMA)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تشرف على التقنيات المالية المرتبطة بالأوراق المالية والاستثمار.</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هيئة الاتصالات والفضاء والتقنية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CST)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تُعنى بجوانب حماية البيانات وأمن المعلومات.</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E222C397-CE0B-324F-4975-19BE67ED7C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24210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2FB8A-DCD0-35D7-CEA8-D2E60E229D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5213507-1794-3285-06DD-871CF5CC02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166A43E-8368-C1A1-1742-F476325FF3F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أدوات التنظيم القانوني للتكنولوجيا المالية</a:t>
            </a:r>
          </a:p>
        </p:txBody>
      </p:sp>
      <p:sp>
        <p:nvSpPr>
          <p:cNvPr id="28" name="Rectangle 27">
            <a:extLst>
              <a:ext uri="{FF2B5EF4-FFF2-40B4-BE49-F238E27FC236}">
                <a16:creationId xmlns:a16="http://schemas.microsoft.com/office/drawing/2014/main" id="{096E8260-C20B-304D-40AA-F8F126686B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0226F41-FD72-ACFD-FA38-A040AE113A51}"/>
              </a:ext>
            </a:extLst>
          </p:cNvPr>
          <p:cNvSpPr txBox="1"/>
          <p:nvPr/>
        </p:nvSpPr>
        <p:spPr>
          <a:xfrm>
            <a:off x="795130" y="1960776"/>
            <a:ext cx="10658437" cy="433965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1</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القوانين والتشريعات</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مثل قوانين حماية البيانات، مكافحة غسل الأموال، وأنظمة الدفع.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2.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اللوائح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تصدرها الهيئات الرقابية (مثل البنك المركزي أو هيئة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3.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رخص النشاط: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تشترط حصول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على ترخيص لمزاولة أنشطتها.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4.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البيئات التجريبية التنظيمية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Regulatory Sandboxes):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تسمح للشركات باختبار منتجاتها تحت إشراف الجهات الرقابية.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5.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حوكمة البيانات وحماية الخصوصية: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تشمل تنظيم جمع وتخزين ومعالجة البيانات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6.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إدارة المخاطر والامتثال: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تفرض ضوابط على الأمن السيبراني، وإدارة المخاطر التشغيلية.</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5B30023-FA29-92C3-E8C3-4AE918971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7846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AF567-F43D-02F4-3257-DF79C620757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56F21C3-AF6C-C5C3-951F-E4A6F6A8860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420AFC8-3959-D5A2-D50C-898819D88077}"/>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القانونية في تنظيم التكنولوجيا المالية - </a:t>
            </a:r>
            <a:r>
              <a:rPr kumimoji="0" lang="en-US"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C256B107-E2D2-8DC6-1D8A-38C810D2C5E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6388534-3BCB-84FC-9726-F8937071DDB5}"/>
              </a:ext>
            </a:extLst>
          </p:cNvPr>
          <p:cNvSpPr txBox="1"/>
          <p:nvPr/>
        </p:nvSpPr>
        <p:spPr>
          <a:xfrm>
            <a:off x="0" y="2041374"/>
            <a:ext cx="12088140" cy="5536837"/>
          </a:xfrm>
          <a:prstGeom prst="rect">
            <a:avLst/>
          </a:prstGeom>
          <a:noFill/>
        </p:spPr>
        <p:txBody>
          <a:bodyPr wrap="square" rtlCol="0">
            <a:spAutoFit/>
          </a:bodyPr>
          <a:lstStyle/>
          <a:p>
            <a:pPr algn="r" rtl="1">
              <a:buNone/>
            </a:pPr>
            <a:r>
              <a:rPr lang="ar-AE" sz="2000" b="1" dirty="0">
                <a:solidFill>
                  <a:srgbClr val="FF0000"/>
                </a:solidFill>
                <a:cs typeface="Alexandria"/>
              </a:rPr>
              <a:t>التحديات القانونية في تنظيم التكنولوجيا المالية (</a:t>
            </a:r>
            <a:r>
              <a:rPr lang="en-US" sz="2000" b="1" dirty="0">
                <a:solidFill>
                  <a:srgbClr val="FF0000"/>
                </a:solidFill>
                <a:cs typeface="Alexandria"/>
              </a:rPr>
              <a:t>FinTech)</a:t>
            </a:r>
          </a:p>
          <a:p>
            <a:pPr algn="r" rtl="1">
              <a:buNone/>
            </a:pPr>
            <a:r>
              <a:rPr lang="ar-AE" sz="2000" dirty="0">
                <a:cs typeface="Alexandria"/>
              </a:rPr>
              <a:t>تمثل التكنولوجيا المالية (</a:t>
            </a:r>
            <a:r>
              <a:rPr lang="en-US" sz="2000" dirty="0">
                <a:cs typeface="Alexandria"/>
              </a:rPr>
              <a:t>FinTech) </a:t>
            </a:r>
            <a:r>
              <a:rPr lang="ar-AE" sz="2000" dirty="0">
                <a:cs typeface="Alexandria"/>
              </a:rPr>
              <a:t>أحد أبرز مظاهر التحول الرقمي في القطاع المالي، إلا أن التطور السريع للتقنيات المالية الحديثة يثير العديد من التحديات القانونية والتنظيمية التي تواجه المشرعين والجهات الرقابية. وتتمثل أهم هذه التحديات فيما يأتي:</a:t>
            </a:r>
          </a:p>
          <a:p>
            <a:pPr algn="r" rtl="1">
              <a:buNone/>
            </a:pPr>
            <a:r>
              <a:rPr lang="ar-AE" sz="2000" b="1" dirty="0">
                <a:solidFill>
                  <a:srgbClr val="FF0000"/>
                </a:solidFill>
                <a:cs typeface="Alexandria"/>
              </a:rPr>
              <a:t>أولاً: سرعة التطور التقني مقارنة بسرعة التشريع</a:t>
            </a:r>
          </a:p>
          <a:p>
            <a:pPr algn="r" rtl="1">
              <a:buNone/>
            </a:pPr>
            <a:r>
              <a:rPr lang="ar-AE" sz="2000" dirty="0">
                <a:cs typeface="Alexandria"/>
              </a:rPr>
              <a:t>يُعد التطور المتسارع للتكنولوجيا المالية من أبرز التحديات القانونية، إذ غالباً ما تكون الابتكارات المالية الجديدة أسرع من قدرة التشريعات على مواكبتها. فبينما تحتاج عملية إصدار القوانين وتعديلها إلى وقت وإجراءات تشريعية معقدة، تظهر تطبيقات وخدمات مالية جديدة بصورة متلاحقة، مما يؤدي إلى وجود فراغ تشريعي في بعض المجالات.</a:t>
            </a:r>
          </a:p>
          <a:p>
            <a:pPr algn="r" rtl="1">
              <a:buNone/>
            </a:pPr>
            <a:r>
              <a:rPr lang="ar-AE" sz="2000" b="1" dirty="0">
                <a:solidFill>
                  <a:srgbClr val="FF0000"/>
                </a:solidFill>
                <a:cs typeface="Alexandria"/>
              </a:rPr>
              <a:t>ثانياً: غموض التكييف القانوني للابتكارات المالية</a:t>
            </a:r>
          </a:p>
          <a:p>
            <a:pPr algn="r" rtl="1">
              <a:buNone/>
            </a:pPr>
            <a:r>
              <a:rPr lang="ar-AE" sz="2000" dirty="0">
                <a:cs typeface="Alexandria"/>
              </a:rPr>
              <a:t>تثير العديد من منتجات التكنولوجيا المالية إشكاليات تتعلق بتحديد طبيعتها القانونية</a:t>
            </a:r>
            <a:r>
              <a:rPr lang="ar-AE" sz="2000" b="1" dirty="0">
                <a:solidFill>
                  <a:srgbClr val="FF0000"/>
                </a:solidFill>
                <a:cs typeface="Alexandria"/>
              </a:rPr>
              <a:t>، مثل:</a:t>
            </a:r>
          </a:p>
          <a:p>
            <a:pPr algn="r" rtl="1">
              <a:buFont typeface="Arial" panose="020B0604020202020204" pitchFamily="34" charset="0"/>
              <a:buChar char="•"/>
            </a:pPr>
            <a:r>
              <a:rPr lang="ar-AE" sz="2000" dirty="0">
                <a:cs typeface="Alexandria"/>
              </a:rPr>
              <a:t>العملات الرقمية المشفرة. </a:t>
            </a:r>
          </a:p>
          <a:p>
            <a:pPr algn="r" rtl="1">
              <a:buFont typeface="Arial" panose="020B0604020202020204" pitchFamily="34" charset="0"/>
              <a:buChar char="•"/>
            </a:pPr>
            <a:r>
              <a:rPr lang="ar-AE" sz="2000" dirty="0">
                <a:cs typeface="Alexandria"/>
              </a:rPr>
              <a:t>الأصول الافتراضية. </a:t>
            </a:r>
          </a:p>
          <a:p>
            <a:pPr algn="r" rtl="1">
              <a:buFont typeface="Arial" panose="020B0604020202020204" pitchFamily="34" charset="0"/>
              <a:buChar char="•"/>
            </a:pPr>
            <a:r>
              <a:rPr lang="ar-AE" sz="2000" dirty="0">
                <a:cs typeface="Alexandria"/>
              </a:rPr>
              <a:t>العقود الذكية (</a:t>
            </a:r>
            <a:r>
              <a:rPr lang="en-US" sz="2000" dirty="0">
                <a:cs typeface="Alexandria"/>
              </a:rPr>
              <a:t>Smart Contracts). </a:t>
            </a:r>
          </a:p>
          <a:p>
            <a:pPr algn="r" rtl="1">
              <a:buFont typeface="Arial" panose="020B0604020202020204" pitchFamily="34" charset="0"/>
              <a:buChar char="•"/>
            </a:pPr>
            <a:r>
              <a:rPr lang="ar-AE" sz="2000" dirty="0">
                <a:cs typeface="Alexandria"/>
              </a:rPr>
              <a:t>تطبيقات التمويل اللامركزي (</a:t>
            </a:r>
            <a:r>
              <a:rPr lang="en-US" sz="2000" dirty="0">
                <a:cs typeface="Alexandria"/>
              </a:rPr>
              <a:t>DeFi). </a:t>
            </a:r>
          </a:p>
          <a:p>
            <a:pPr algn="r" rtl="1">
              <a:buNone/>
            </a:pPr>
            <a:r>
              <a:rPr lang="ar-AE" sz="2000" dirty="0">
                <a:cs typeface="Alexandria"/>
              </a:rPr>
              <a:t>ويؤدي هذا الغموض إلى صعوبة تحديد النظام القانوني الواجب التطبيق والجهة الرقابية المختصة.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8E120690-C059-C920-45A3-19461992F3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90447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7A1A0-9C4F-27BB-04CB-CB7BB0BAE8D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1C4E3E7-87E3-8AAB-EA32-9058A6834F8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057FFA9-81E1-E3C8-2895-D97818934B51}"/>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القانونية في تنظيم التكنولوجيا المالية - </a:t>
            </a:r>
            <a:r>
              <a:rPr kumimoji="0" lang="en-US"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F0CCDC63-A9D3-EF70-8061-1A7AA389A7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3835703-8FCF-6EE6-7CBD-3DEC42835A6C}"/>
              </a:ext>
            </a:extLst>
          </p:cNvPr>
          <p:cNvSpPr txBox="1"/>
          <p:nvPr/>
        </p:nvSpPr>
        <p:spPr>
          <a:xfrm>
            <a:off x="132080" y="2041374"/>
            <a:ext cx="11956060" cy="5844613"/>
          </a:xfrm>
          <a:prstGeom prst="rect">
            <a:avLst/>
          </a:prstGeom>
          <a:noFill/>
        </p:spPr>
        <p:txBody>
          <a:bodyPr wrap="square" rtlCol="0">
            <a:spAutoFit/>
          </a:bodyPr>
          <a:lstStyle/>
          <a:p>
            <a:pPr algn="r" rtl="1">
              <a:buNone/>
            </a:pPr>
            <a:r>
              <a:rPr lang="ar-AE" sz="2000" b="1" dirty="0">
                <a:solidFill>
                  <a:srgbClr val="FF0000"/>
                </a:solidFill>
                <a:cs typeface="Alexandria"/>
              </a:rPr>
              <a:t>ثالثاً: حماية البيانات والخصوصية</a:t>
            </a:r>
          </a:p>
          <a:p>
            <a:pPr algn="r" rtl="1">
              <a:buNone/>
            </a:pPr>
            <a:r>
              <a:rPr lang="ar-AE" sz="2000" dirty="0">
                <a:cs typeface="Alexandria"/>
              </a:rPr>
              <a:t>تعتمد شركات التكنولوجيا المالية على جمع وتحليل كميات ضخمة من البيانات الشخصية والمالية للعملاء، الأمر الذي يثير تحديات تتعلق بـ:</a:t>
            </a:r>
          </a:p>
          <a:p>
            <a:pPr algn="r" rtl="1">
              <a:buFont typeface="Arial" panose="020B0604020202020204" pitchFamily="34" charset="0"/>
              <a:buChar char="•"/>
            </a:pPr>
            <a:r>
              <a:rPr lang="ar-AE" sz="2000" dirty="0">
                <a:cs typeface="Alexandria"/>
              </a:rPr>
              <a:t>حماية الخصوصية. </a:t>
            </a:r>
          </a:p>
          <a:p>
            <a:pPr algn="r" rtl="1">
              <a:buFont typeface="Arial" panose="020B0604020202020204" pitchFamily="34" charset="0"/>
              <a:buChar char="•"/>
            </a:pPr>
            <a:r>
              <a:rPr lang="ar-AE" sz="2000" dirty="0">
                <a:cs typeface="Alexandria"/>
              </a:rPr>
              <a:t>أمن المعلومات. </a:t>
            </a:r>
          </a:p>
          <a:p>
            <a:pPr algn="r" rtl="1">
              <a:buFont typeface="Arial" panose="020B0604020202020204" pitchFamily="34" charset="0"/>
              <a:buChar char="•"/>
            </a:pPr>
            <a:r>
              <a:rPr lang="ar-AE" sz="2000" dirty="0">
                <a:cs typeface="Alexandria"/>
              </a:rPr>
              <a:t>مشروعية جمع البيانات واستخدامها. </a:t>
            </a:r>
          </a:p>
          <a:p>
            <a:pPr algn="r" rtl="1">
              <a:buFont typeface="Arial" panose="020B0604020202020204" pitchFamily="34" charset="0"/>
              <a:buChar char="•"/>
            </a:pPr>
            <a:r>
              <a:rPr lang="ar-AE" sz="2000" dirty="0">
                <a:cs typeface="Alexandria"/>
              </a:rPr>
              <a:t>نقل البيانات إلى جهات خارجية أو عبر الحدود. </a:t>
            </a:r>
          </a:p>
          <a:p>
            <a:pPr algn="r" rtl="1">
              <a:buNone/>
            </a:pPr>
            <a:r>
              <a:rPr lang="ar-AE" sz="2000" dirty="0">
                <a:cs typeface="Alexandria"/>
              </a:rPr>
              <a:t>وتزداد أهمية هذه التحديات مع استخدام الذكاء الاصطناعي وتحليلات البيانات الضخمة.</a:t>
            </a:r>
          </a:p>
          <a:p>
            <a:pPr algn="r" rtl="1">
              <a:buNone/>
            </a:pPr>
            <a:r>
              <a:rPr lang="ar-AE" sz="2000" b="1" dirty="0">
                <a:solidFill>
                  <a:srgbClr val="FF0000"/>
                </a:solidFill>
                <a:cs typeface="Alexandria"/>
              </a:rPr>
              <a:t>رابعاً: الأمن السيبراني والجرائم الإلكترونية</a:t>
            </a:r>
          </a:p>
          <a:p>
            <a:pPr algn="r" rtl="1">
              <a:buNone/>
            </a:pPr>
            <a:r>
              <a:rPr lang="ar-AE" sz="2000" dirty="0">
                <a:cs typeface="Alexandria"/>
              </a:rPr>
              <a:t>تتعرض المؤسسات المالية الرقمية لمخاطر </a:t>
            </a:r>
            <a:r>
              <a:rPr lang="ar-AE" sz="2000" b="1" dirty="0">
                <a:solidFill>
                  <a:srgbClr val="FF0000"/>
                </a:solidFill>
                <a:cs typeface="Alexandria"/>
              </a:rPr>
              <a:t>متزايدة نتيجة:</a:t>
            </a:r>
          </a:p>
          <a:p>
            <a:pPr algn="r" rtl="1">
              <a:buFont typeface="Arial" panose="020B0604020202020204" pitchFamily="34" charset="0"/>
              <a:buChar char="•"/>
            </a:pPr>
            <a:r>
              <a:rPr lang="ar-AE" sz="2000" dirty="0">
                <a:cs typeface="Alexandria"/>
              </a:rPr>
              <a:t>الاختراقات الإلكترونية. </a:t>
            </a:r>
          </a:p>
          <a:p>
            <a:pPr algn="r" rtl="1">
              <a:buFont typeface="Arial" panose="020B0604020202020204" pitchFamily="34" charset="0"/>
              <a:buChar char="•"/>
            </a:pPr>
            <a:r>
              <a:rPr lang="ar-AE" sz="2000" dirty="0">
                <a:cs typeface="Alexandria"/>
              </a:rPr>
              <a:t>سرقة البيانات المالية. </a:t>
            </a:r>
          </a:p>
          <a:p>
            <a:pPr algn="r" rtl="1">
              <a:buFont typeface="Arial" panose="020B0604020202020204" pitchFamily="34" charset="0"/>
              <a:buChar char="•"/>
            </a:pPr>
            <a:r>
              <a:rPr lang="ar-AE" sz="2000" dirty="0">
                <a:cs typeface="Alexandria"/>
              </a:rPr>
              <a:t>الهجمات السيبرانية. </a:t>
            </a:r>
          </a:p>
          <a:p>
            <a:pPr algn="r" rtl="1">
              <a:buFont typeface="Arial" panose="020B0604020202020204" pitchFamily="34" charset="0"/>
              <a:buChar char="•"/>
            </a:pPr>
            <a:r>
              <a:rPr lang="ar-AE" sz="2000" dirty="0">
                <a:cs typeface="Alexandria"/>
              </a:rPr>
              <a:t>الاحتيال المالي الإلكتروني. </a:t>
            </a:r>
          </a:p>
          <a:p>
            <a:pPr algn="r" rtl="1">
              <a:buFont typeface="Arial" panose="020B0604020202020204" pitchFamily="34" charset="0"/>
              <a:buChar char="•"/>
            </a:pPr>
            <a:r>
              <a:rPr lang="ar-AE" sz="2000" dirty="0">
                <a:cs typeface="Alexandria"/>
              </a:rPr>
              <a:t>هجمات برامج الفدية (</a:t>
            </a:r>
            <a:r>
              <a:rPr lang="en-US" sz="2000" dirty="0">
                <a:cs typeface="Alexandria"/>
              </a:rPr>
              <a:t>Ransomware). </a:t>
            </a:r>
          </a:p>
          <a:p>
            <a:pPr algn="r" rtl="1">
              <a:buNone/>
            </a:pPr>
            <a:r>
              <a:rPr lang="ar-AE" sz="2000" dirty="0">
                <a:cs typeface="Alexandria"/>
              </a:rPr>
              <a:t>مما يستدعي تطوير أطر قانونية وتنظيمية متقدمة لضمان أمن الأنظمة المالية الرقمية.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FB4BB238-D23F-645C-6312-79FFE54842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08459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7F010-440E-715C-1019-7425C29C305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3F45B51-4C8D-2264-1FE9-1514D4BA86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9E5E1F4-8ED4-73A4-5B89-FF4E83FAE494}"/>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القانونية في تنظيم التكنولوجيا المالية - </a:t>
            </a:r>
            <a:r>
              <a:rPr kumimoji="0" lang="en-US"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3A04C48A-CF4B-5E1D-6C34-A0227193787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41D6B09-A7C2-066F-BC56-336E6BD4F7BF}"/>
              </a:ext>
            </a:extLst>
          </p:cNvPr>
          <p:cNvSpPr txBox="1"/>
          <p:nvPr/>
        </p:nvSpPr>
        <p:spPr>
          <a:xfrm>
            <a:off x="101600" y="2041374"/>
            <a:ext cx="11986540" cy="5536837"/>
          </a:xfrm>
          <a:prstGeom prst="rect">
            <a:avLst/>
          </a:prstGeom>
          <a:noFill/>
        </p:spPr>
        <p:txBody>
          <a:bodyPr wrap="square" rtlCol="0">
            <a:spAutoFit/>
          </a:bodyPr>
          <a:lstStyle/>
          <a:p>
            <a:pPr algn="r" rtl="1">
              <a:buNone/>
            </a:pPr>
            <a:r>
              <a:rPr lang="ar-AE" sz="2000" b="1" dirty="0">
                <a:solidFill>
                  <a:srgbClr val="FF0000"/>
                </a:solidFill>
                <a:cs typeface="Alexandria"/>
              </a:rPr>
              <a:t>خامساً: مكافحة غسل الأموال وتمويل الإرهاب</a:t>
            </a:r>
          </a:p>
          <a:p>
            <a:pPr algn="r" rtl="1">
              <a:buNone/>
            </a:pPr>
            <a:r>
              <a:rPr lang="ar-AE" sz="2000" dirty="0">
                <a:cs typeface="Alexandria"/>
              </a:rPr>
              <a:t>تسهل بعض التقنيات المالية الحديثة، وخاصة المعاملات الرقمية السريعة والعابرة للحدود، استغلالها في عمليات غسل الأموال وتمويل الإرهاب، وهو ما يفرض تحديات على الجهات الرقابية في:</a:t>
            </a:r>
          </a:p>
          <a:p>
            <a:pPr algn="r" rtl="1">
              <a:buFont typeface="Arial" panose="020B0604020202020204" pitchFamily="34" charset="0"/>
              <a:buChar char="•"/>
            </a:pPr>
            <a:r>
              <a:rPr lang="ar-AE" sz="2000" dirty="0">
                <a:cs typeface="Alexandria"/>
              </a:rPr>
              <a:t>التحقق من هوية العملاء. </a:t>
            </a:r>
          </a:p>
          <a:p>
            <a:pPr algn="r" rtl="1">
              <a:buFont typeface="Arial" panose="020B0604020202020204" pitchFamily="34" charset="0"/>
              <a:buChar char="•"/>
            </a:pPr>
            <a:r>
              <a:rPr lang="ar-AE" sz="2000" dirty="0">
                <a:cs typeface="Alexandria"/>
              </a:rPr>
              <a:t>تتبع المعاملات المالية. </a:t>
            </a:r>
          </a:p>
          <a:p>
            <a:pPr algn="r" rtl="1">
              <a:buFont typeface="Arial" panose="020B0604020202020204" pitchFamily="34" charset="0"/>
              <a:buChar char="•"/>
            </a:pPr>
            <a:r>
              <a:rPr lang="ar-AE" sz="2000" dirty="0">
                <a:cs typeface="Alexandria"/>
              </a:rPr>
              <a:t>مراقبة الأنشطة المشبوهة. </a:t>
            </a:r>
          </a:p>
          <a:p>
            <a:pPr algn="r" rtl="1">
              <a:buFont typeface="Arial" panose="020B0604020202020204" pitchFamily="34" charset="0"/>
              <a:buChar char="•"/>
            </a:pPr>
            <a:r>
              <a:rPr lang="ar-AE" sz="2000" dirty="0">
                <a:cs typeface="Alexandria"/>
              </a:rPr>
              <a:t>تطبيق متطلبات الامتثال الرقابي. </a:t>
            </a:r>
          </a:p>
          <a:p>
            <a:pPr algn="r" rtl="1">
              <a:buNone/>
            </a:pPr>
            <a:r>
              <a:rPr lang="ar-AE" sz="2000" b="1" dirty="0">
                <a:solidFill>
                  <a:srgbClr val="FF0000"/>
                </a:solidFill>
                <a:cs typeface="Alexandria"/>
              </a:rPr>
              <a:t>سادساً: المسؤولية القانونية عن الأضرار التقنية</a:t>
            </a:r>
          </a:p>
          <a:p>
            <a:pPr algn="r" rtl="1">
              <a:buNone/>
            </a:pPr>
            <a:r>
              <a:rPr lang="ar-AE" sz="2000" dirty="0">
                <a:cs typeface="Alexandria"/>
              </a:rPr>
              <a:t>يثير استخدام الأنظمة الذكية والذكاء الاصطناعي في الخدمات المالية تساؤلات قانونية حول المسؤولية عند وقوع الأضرار، </a:t>
            </a:r>
            <a:r>
              <a:rPr lang="ar-AE" sz="2000" b="1" dirty="0">
                <a:solidFill>
                  <a:srgbClr val="FF0000"/>
                </a:solidFill>
                <a:cs typeface="Alexandria"/>
              </a:rPr>
              <a:t>مثل:</a:t>
            </a:r>
          </a:p>
          <a:p>
            <a:pPr algn="r" rtl="1">
              <a:buFont typeface="Arial" panose="020B0604020202020204" pitchFamily="34" charset="0"/>
              <a:buChar char="•"/>
            </a:pPr>
            <a:r>
              <a:rPr lang="ar-AE" sz="2000" dirty="0">
                <a:cs typeface="Alexandria"/>
              </a:rPr>
              <a:t>أخطاء الخوارزميات. </a:t>
            </a:r>
          </a:p>
          <a:p>
            <a:pPr algn="r" rtl="1">
              <a:buFont typeface="Arial" panose="020B0604020202020204" pitchFamily="34" charset="0"/>
              <a:buChar char="•"/>
            </a:pPr>
            <a:r>
              <a:rPr lang="ar-AE" sz="2000" dirty="0">
                <a:cs typeface="Alexandria"/>
              </a:rPr>
              <a:t>قرارات الائتمان الآلية غير العادلة. </a:t>
            </a:r>
          </a:p>
          <a:p>
            <a:pPr algn="r" rtl="1">
              <a:buFont typeface="Arial" panose="020B0604020202020204" pitchFamily="34" charset="0"/>
              <a:buChar char="•"/>
            </a:pPr>
            <a:r>
              <a:rPr lang="ar-AE" sz="2000" dirty="0">
                <a:cs typeface="Alexandria"/>
              </a:rPr>
              <a:t>الأعطال التقنية. </a:t>
            </a:r>
          </a:p>
          <a:p>
            <a:pPr algn="r" rtl="1">
              <a:buFont typeface="Arial" panose="020B0604020202020204" pitchFamily="34" charset="0"/>
              <a:buChar char="•"/>
            </a:pPr>
            <a:r>
              <a:rPr lang="ar-AE" sz="2000" dirty="0">
                <a:cs typeface="Alexandria"/>
              </a:rPr>
              <a:t>خسائر العملاء الناتجة عن فشل الأنظمة الرقمية. </a:t>
            </a:r>
          </a:p>
          <a:p>
            <a:pPr algn="r" rtl="1">
              <a:buNone/>
            </a:pPr>
            <a:r>
              <a:rPr lang="ar-AE" sz="2000" dirty="0">
                <a:cs typeface="Alexandria"/>
              </a:rPr>
              <a:t>ويبرز التساؤل حول الجهة المسؤولة: هل هي الشركة المشغلة أم المطور أم مزود الخدمة التقنية؟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6667E919-5447-A339-CC9B-B668AD0B0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7130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C2507-18B7-F59A-9F49-6DB9AEA273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72C2997-A784-B3FF-FA0F-8730C7107AD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44A3647-967C-446F-D140-4C7EE77D8C3E}"/>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القانونية في تنظيم التكنولوجيا المالية - </a:t>
            </a:r>
            <a:r>
              <a:rPr kumimoji="0" lang="en-US"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FE995A57-33C5-141F-6D88-AD4D1A258F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12D9813-FE29-A5E9-AA4F-28C145B387FF}"/>
              </a:ext>
            </a:extLst>
          </p:cNvPr>
          <p:cNvSpPr txBox="1"/>
          <p:nvPr/>
        </p:nvSpPr>
        <p:spPr>
          <a:xfrm>
            <a:off x="71120" y="2041374"/>
            <a:ext cx="12017020" cy="5536837"/>
          </a:xfrm>
          <a:prstGeom prst="rect">
            <a:avLst/>
          </a:prstGeom>
          <a:noFill/>
        </p:spPr>
        <p:txBody>
          <a:bodyPr wrap="square" rtlCol="0">
            <a:spAutoFit/>
          </a:bodyPr>
          <a:lstStyle/>
          <a:p>
            <a:pPr algn="r" rtl="1">
              <a:buNone/>
            </a:pPr>
            <a:r>
              <a:rPr lang="ar-AE" sz="2000" b="1" dirty="0">
                <a:solidFill>
                  <a:srgbClr val="FF0000"/>
                </a:solidFill>
                <a:cs typeface="Alexandria"/>
              </a:rPr>
              <a:t>سابعاً: التحديات المرتبطة بالذكاء الاصطناعي</a:t>
            </a:r>
          </a:p>
          <a:p>
            <a:pPr algn="r" rtl="1">
              <a:buNone/>
            </a:pPr>
            <a:r>
              <a:rPr lang="ar-AE" sz="2000" dirty="0">
                <a:cs typeface="Alexandria"/>
              </a:rPr>
              <a:t>أصبحت تطبيقات الذكاء الاصطناعي جزءاً أساسياً من التكنولوجيا المالية، إلا أنها تثير إشكاليات قانونية تتعلق بـ:</a:t>
            </a:r>
          </a:p>
          <a:p>
            <a:pPr algn="r" rtl="1">
              <a:buFont typeface="Arial" panose="020B0604020202020204" pitchFamily="34" charset="0"/>
              <a:buChar char="•"/>
            </a:pPr>
            <a:r>
              <a:rPr lang="ar-AE" sz="2000" dirty="0">
                <a:cs typeface="Alexandria"/>
              </a:rPr>
              <a:t>الشفافية وقابلية تفسير القرارات الآلية. </a:t>
            </a:r>
          </a:p>
          <a:p>
            <a:pPr algn="r" rtl="1">
              <a:buFont typeface="Arial" panose="020B0604020202020204" pitchFamily="34" charset="0"/>
              <a:buChar char="•"/>
            </a:pPr>
            <a:r>
              <a:rPr lang="ar-AE" sz="2000" dirty="0">
                <a:cs typeface="Alexandria"/>
              </a:rPr>
              <a:t>التمييز الخوارزمي. </a:t>
            </a:r>
          </a:p>
          <a:p>
            <a:pPr algn="r" rtl="1">
              <a:buFont typeface="Arial" panose="020B0604020202020204" pitchFamily="34" charset="0"/>
              <a:buChar char="•"/>
            </a:pPr>
            <a:r>
              <a:rPr lang="ar-AE" sz="2000" dirty="0">
                <a:cs typeface="Alexandria"/>
              </a:rPr>
              <a:t>المسؤولية عن القرارات الذكية. </a:t>
            </a:r>
          </a:p>
          <a:p>
            <a:pPr algn="r" rtl="1">
              <a:buFont typeface="Arial" panose="020B0604020202020204" pitchFamily="34" charset="0"/>
              <a:buChar char="•"/>
            </a:pPr>
            <a:r>
              <a:rPr lang="ar-AE" sz="2000" dirty="0">
                <a:cs typeface="Alexandria"/>
              </a:rPr>
              <a:t>حماية حقوق العملاء في الاعتراض أو المراجعة البشرية للقرارات.</a:t>
            </a:r>
            <a:endParaRPr lang="en-US" sz="2000" dirty="0">
              <a:cs typeface="Alexandria"/>
            </a:endParaRPr>
          </a:p>
          <a:p>
            <a:pPr algn="r" rtl="1"/>
            <a:r>
              <a:rPr lang="ar-AE" sz="2000" dirty="0">
                <a:cs typeface="Alexandria"/>
              </a:rPr>
              <a:t> </a:t>
            </a:r>
          </a:p>
          <a:p>
            <a:pPr algn="r" rtl="1">
              <a:buNone/>
            </a:pPr>
            <a:r>
              <a:rPr lang="ar-AE" sz="2000" b="1" dirty="0">
                <a:solidFill>
                  <a:srgbClr val="FF0000"/>
                </a:solidFill>
                <a:cs typeface="Alexandria"/>
              </a:rPr>
              <a:t>ثامناً: المعاملات المالية العابرة للحدود</a:t>
            </a:r>
          </a:p>
          <a:p>
            <a:pPr algn="r" rtl="1">
              <a:buNone/>
            </a:pPr>
            <a:r>
              <a:rPr lang="ar-AE" sz="2000" dirty="0">
                <a:cs typeface="Alexandria"/>
              </a:rPr>
              <a:t>تتجاوز خدمات التكنولوجيا المالية الحدود الجغرافية التقليدية، مما يثير تحديات قانونية تتعلق بـ:</a:t>
            </a:r>
          </a:p>
          <a:p>
            <a:pPr algn="r" rtl="1">
              <a:buFont typeface="Arial" panose="020B0604020202020204" pitchFamily="34" charset="0"/>
              <a:buChar char="•"/>
            </a:pPr>
            <a:r>
              <a:rPr lang="ar-AE" sz="2000" dirty="0">
                <a:cs typeface="Alexandria"/>
              </a:rPr>
              <a:t>تنازع القوانين. </a:t>
            </a:r>
          </a:p>
          <a:p>
            <a:pPr algn="r" rtl="1">
              <a:buFont typeface="Arial" panose="020B0604020202020204" pitchFamily="34" charset="0"/>
              <a:buChar char="•"/>
            </a:pPr>
            <a:r>
              <a:rPr lang="ar-AE" sz="2000" dirty="0">
                <a:cs typeface="Alexandria"/>
              </a:rPr>
              <a:t>تحديد الاختصاص القضائي. </a:t>
            </a:r>
          </a:p>
          <a:p>
            <a:pPr algn="r" rtl="1">
              <a:buFont typeface="Arial" panose="020B0604020202020204" pitchFamily="34" charset="0"/>
              <a:buChar char="•"/>
            </a:pPr>
            <a:r>
              <a:rPr lang="ar-AE" sz="2000" dirty="0">
                <a:cs typeface="Alexandria"/>
              </a:rPr>
              <a:t>الاعتراف بالأحكام الأجنبية. </a:t>
            </a:r>
          </a:p>
          <a:p>
            <a:pPr algn="r" rtl="1">
              <a:buFont typeface="Arial" panose="020B0604020202020204" pitchFamily="34" charset="0"/>
              <a:buChar char="•"/>
            </a:pPr>
            <a:r>
              <a:rPr lang="ar-AE" sz="2000" dirty="0">
                <a:cs typeface="Alexandria"/>
              </a:rPr>
              <a:t>حماية البيانات المنقولة دولياً. </a:t>
            </a:r>
          </a:p>
          <a:p>
            <a:pPr algn="r" rtl="1">
              <a:buFont typeface="Arial" panose="020B0604020202020204" pitchFamily="34" charset="0"/>
              <a:buChar char="•"/>
            </a:pPr>
            <a:r>
              <a:rPr lang="ar-AE" sz="2000" dirty="0">
                <a:cs typeface="Alexandria"/>
              </a:rPr>
              <a:t>اختلاف الأنظمة التنظيمية بين الدول. </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26897DF8-5EAD-4D9D-0CF8-6849A0B654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6158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8D291-DA0B-EA92-E9A1-7FDD8D4F109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8866ED7-548B-79E7-57E4-33CA301083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06B46EC-8207-CCFB-58B1-69790A807FBB}"/>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القانونية في تنظيم التكنولوجيا المالية - </a:t>
            </a:r>
            <a:r>
              <a:rPr kumimoji="0" lang="en-US"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4B0076D5-179C-06EB-83F8-AE4DAEC9C1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1EA71B9-626E-BB3B-524E-61CC9D40261B}"/>
              </a:ext>
            </a:extLst>
          </p:cNvPr>
          <p:cNvSpPr txBox="1"/>
          <p:nvPr/>
        </p:nvSpPr>
        <p:spPr>
          <a:xfrm>
            <a:off x="2072640" y="2041374"/>
            <a:ext cx="10015500" cy="5229060"/>
          </a:xfrm>
          <a:prstGeom prst="rect">
            <a:avLst/>
          </a:prstGeom>
          <a:noFill/>
        </p:spPr>
        <p:txBody>
          <a:bodyPr wrap="square" rtlCol="0">
            <a:spAutoFit/>
          </a:bodyPr>
          <a:lstStyle/>
          <a:p>
            <a:pPr algn="r" rtl="1">
              <a:buNone/>
            </a:pPr>
            <a:r>
              <a:rPr lang="ar-AE" sz="2000" b="1" dirty="0">
                <a:solidFill>
                  <a:srgbClr val="FF0000"/>
                </a:solidFill>
                <a:cs typeface="Alexandria"/>
              </a:rPr>
              <a:t>تاسعاً: تنظيم العملات الرقمية والأصول الافتراضية</a:t>
            </a:r>
          </a:p>
          <a:p>
            <a:pPr algn="r" rtl="1">
              <a:buNone/>
            </a:pPr>
            <a:r>
              <a:rPr lang="ar-AE" sz="2000" dirty="0">
                <a:cs typeface="Alexandria"/>
              </a:rPr>
              <a:t>ما زالت العديد من الأنظمة القانونية تواجه صعوبة في وضع إطار قانوني متكامل لتنظيم:</a:t>
            </a:r>
          </a:p>
          <a:p>
            <a:pPr algn="r" rtl="1">
              <a:buFont typeface="Arial" panose="020B0604020202020204" pitchFamily="34" charset="0"/>
              <a:buChar char="•"/>
            </a:pPr>
            <a:r>
              <a:rPr lang="ar-AE" sz="2000" dirty="0">
                <a:cs typeface="Alexandria"/>
              </a:rPr>
              <a:t>العملات المشفرة. </a:t>
            </a:r>
          </a:p>
          <a:p>
            <a:pPr algn="r" rtl="1">
              <a:buFont typeface="Arial" panose="020B0604020202020204" pitchFamily="34" charset="0"/>
              <a:buChar char="•"/>
            </a:pPr>
            <a:r>
              <a:rPr lang="ar-AE" sz="2000" dirty="0">
                <a:cs typeface="Alexandria"/>
              </a:rPr>
              <a:t>الرموز الرقمية (</a:t>
            </a:r>
            <a:r>
              <a:rPr lang="en-US" sz="2000" dirty="0">
                <a:cs typeface="Alexandria"/>
              </a:rPr>
              <a:t>Tokens). </a:t>
            </a:r>
          </a:p>
          <a:p>
            <a:pPr algn="r" rtl="1">
              <a:buFont typeface="Arial" panose="020B0604020202020204" pitchFamily="34" charset="0"/>
              <a:buChar char="•"/>
            </a:pPr>
            <a:r>
              <a:rPr lang="ar-AE" sz="2000" dirty="0">
                <a:cs typeface="Alexandria"/>
              </a:rPr>
              <a:t>منصات تداول الأصول الافتراضية. </a:t>
            </a:r>
          </a:p>
          <a:p>
            <a:pPr algn="r" rtl="1">
              <a:buNone/>
            </a:pPr>
            <a:r>
              <a:rPr lang="ar-AE" sz="2000" dirty="0">
                <a:cs typeface="Alexandria"/>
              </a:rPr>
              <a:t>ويرجع ذلك إلى المخاطر المرتبطة بالتقلبات السعرية والاحتيال وغسل الأموال.</a:t>
            </a:r>
          </a:p>
          <a:p>
            <a:pPr algn="r" rtl="1">
              <a:buNone/>
            </a:pPr>
            <a:r>
              <a:rPr lang="ar-AE" sz="2000" b="1" dirty="0">
                <a:solidFill>
                  <a:srgbClr val="FF0000"/>
                </a:solidFill>
                <a:cs typeface="Alexandria"/>
              </a:rPr>
              <a:t>عاشراً: تحقيق التوازن بين الابتكار والرقابة</a:t>
            </a:r>
          </a:p>
          <a:p>
            <a:pPr algn="r" rtl="1">
              <a:buNone/>
            </a:pPr>
            <a:r>
              <a:rPr lang="ar-AE" sz="2000" dirty="0">
                <a:cs typeface="Alexandria"/>
              </a:rPr>
              <a:t>تواجه الجهات التنظيمية تحدياً يتمثل في تحقيق التوازن بين:</a:t>
            </a:r>
          </a:p>
          <a:p>
            <a:pPr algn="r" rtl="1">
              <a:buFont typeface="Arial" panose="020B0604020202020204" pitchFamily="34" charset="0"/>
              <a:buChar char="•"/>
            </a:pPr>
            <a:r>
              <a:rPr lang="ar-AE" sz="2000" dirty="0">
                <a:cs typeface="Alexandria"/>
              </a:rPr>
              <a:t>تشجيع الابتكار المالي والاستثمار. </a:t>
            </a:r>
          </a:p>
          <a:p>
            <a:pPr algn="r" rtl="1">
              <a:buFont typeface="Arial" panose="020B0604020202020204" pitchFamily="34" charset="0"/>
              <a:buChar char="•"/>
            </a:pPr>
            <a:r>
              <a:rPr lang="ar-AE" sz="2000" dirty="0">
                <a:cs typeface="Alexandria"/>
              </a:rPr>
              <a:t>حماية المستهلكين. </a:t>
            </a:r>
          </a:p>
          <a:p>
            <a:pPr algn="r" rtl="1">
              <a:buFont typeface="Arial" panose="020B0604020202020204" pitchFamily="34" charset="0"/>
              <a:buChar char="•"/>
            </a:pPr>
            <a:r>
              <a:rPr lang="ar-AE" sz="2000" dirty="0">
                <a:cs typeface="Alexandria"/>
              </a:rPr>
              <a:t>المحافظة على استقرار النظام المالي. </a:t>
            </a:r>
          </a:p>
          <a:p>
            <a:pPr algn="r" rtl="1">
              <a:buFont typeface="Arial" panose="020B0604020202020204" pitchFamily="34" charset="0"/>
              <a:buChar char="•"/>
            </a:pPr>
            <a:r>
              <a:rPr lang="ar-AE" sz="2000" dirty="0">
                <a:cs typeface="Alexandria"/>
              </a:rPr>
              <a:t>الحد من المخاطر التقنية والقانونية. </a:t>
            </a:r>
          </a:p>
          <a:p>
            <a:pPr algn="r" rtl="1">
              <a:buNone/>
            </a:pPr>
            <a:r>
              <a:rPr lang="ar-AE" sz="2000" dirty="0">
                <a:cs typeface="Alexandria"/>
              </a:rPr>
              <a:t>فالإفراط في الرقابة قد يحد من الابتكار، بينما يؤدي ضعف التنظيم إلى زيادة المخاطر.</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D46AB358-1E95-B5F4-D56B-B194ED0A71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43279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88844-D2BC-0167-FA70-6A57EDCC056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352DEFE-DD86-2064-9521-2BE52FC342D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B3EE68-1A0C-7D7D-B5FC-647F35C3382A}"/>
              </a:ext>
            </a:extLst>
          </p:cNvPr>
          <p:cNvSpPr txBox="1"/>
          <p:nvPr/>
        </p:nvSpPr>
        <p:spPr>
          <a:xfrm>
            <a:off x="2752627" y="848413"/>
            <a:ext cx="8403053"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القانونية في تنظيم التكنولوجيا المالية - </a:t>
            </a:r>
            <a:r>
              <a:rPr kumimoji="0" lang="en-US"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CA527682-585F-C95B-A7DE-2FE7B37A80B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311ABD-7BB8-A570-531E-6E9F6F557BB2}"/>
              </a:ext>
            </a:extLst>
          </p:cNvPr>
          <p:cNvSpPr txBox="1"/>
          <p:nvPr/>
        </p:nvSpPr>
        <p:spPr>
          <a:xfrm>
            <a:off x="0" y="2041374"/>
            <a:ext cx="12088139" cy="5536837"/>
          </a:xfrm>
          <a:prstGeom prst="rect">
            <a:avLst/>
          </a:prstGeom>
          <a:noFill/>
        </p:spPr>
        <p:txBody>
          <a:bodyPr wrap="square" rtlCol="0">
            <a:spAutoFit/>
          </a:bodyPr>
          <a:lstStyle/>
          <a:p>
            <a:pPr algn="r" rtl="1">
              <a:buNone/>
            </a:pPr>
            <a:r>
              <a:rPr lang="ar-AE" sz="2000" b="1" dirty="0">
                <a:solidFill>
                  <a:srgbClr val="FF0000"/>
                </a:solidFill>
                <a:cs typeface="Alexandria"/>
              </a:rPr>
              <a:t>الحادي عشر: حماية المستهلك المالي</a:t>
            </a:r>
          </a:p>
          <a:p>
            <a:pPr algn="r" rtl="1">
              <a:buNone/>
            </a:pPr>
            <a:r>
              <a:rPr lang="ar-AE" sz="2000" dirty="0">
                <a:cs typeface="Alexandria"/>
              </a:rPr>
              <a:t>تثير الخدمات المالية الرقمية تحديات جديدة في مجال حماية المستهلك، تشمل:</a:t>
            </a:r>
          </a:p>
          <a:p>
            <a:pPr algn="r" rtl="1">
              <a:buFont typeface="Arial" panose="020B0604020202020204" pitchFamily="34" charset="0"/>
              <a:buChar char="•"/>
            </a:pPr>
            <a:r>
              <a:rPr lang="ar-AE" sz="2000" dirty="0">
                <a:cs typeface="Alexandria"/>
              </a:rPr>
              <a:t>الإفصاح عن المخاطر. </a:t>
            </a:r>
          </a:p>
          <a:p>
            <a:pPr algn="r" rtl="1">
              <a:buFont typeface="Arial" panose="020B0604020202020204" pitchFamily="34" charset="0"/>
              <a:buChar char="•"/>
            </a:pPr>
            <a:r>
              <a:rPr lang="ar-AE" sz="2000" dirty="0">
                <a:cs typeface="Alexandria"/>
              </a:rPr>
              <a:t>الشفافية في العقود الإلكترونية. </a:t>
            </a:r>
          </a:p>
          <a:p>
            <a:pPr algn="r" rtl="1">
              <a:buFont typeface="Arial" panose="020B0604020202020204" pitchFamily="34" charset="0"/>
              <a:buChar char="•"/>
            </a:pPr>
            <a:r>
              <a:rPr lang="ar-AE" sz="2000" dirty="0">
                <a:cs typeface="Alexandria"/>
              </a:rPr>
              <a:t>معالجة الشكاوى والنزاعات. </a:t>
            </a:r>
          </a:p>
          <a:p>
            <a:pPr algn="r" rtl="1">
              <a:buFont typeface="Arial" panose="020B0604020202020204" pitchFamily="34" charset="0"/>
              <a:buChar char="•"/>
            </a:pPr>
            <a:r>
              <a:rPr lang="ar-AE" sz="2000" dirty="0">
                <a:cs typeface="Alexandria"/>
              </a:rPr>
              <a:t>حماية المستخدمين من الممارسات المضللة. </a:t>
            </a:r>
          </a:p>
          <a:p>
            <a:pPr algn="r" rtl="1">
              <a:buFont typeface="Arial" panose="020B0604020202020204" pitchFamily="34" charset="0"/>
              <a:buChar char="•"/>
            </a:pPr>
            <a:r>
              <a:rPr lang="ar-AE" sz="2000" dirty="0">
                <a:cs typeface="Alexandria"/>
              </a:rPr>
              <a:t>ضمان العدالة في استخدام البيانات والخوارزميات. </a:t>
            </a:r>
          </a:p>
          <a:p>
            <a:pPr algn="r" rtl="1">
              <a:buNone/>
            </a:pPr>
            <a:r>
              <a:rPr lang="ar-AE" sz="2000" b="1" dirty="0">
                <a:solidFill>
                  <a:srgbClr val="FF0000"/>
                </a:solidFill>
                <a:cs typeface="Alexandria"/>
              </a:rPr>
              <a:t>الثاني عشر: قصور التعاون الدولي</a:t>
            </a:r>
          </a:p>
          <a:p>
            <a:pPr algn="r" rtl="1">
              <a:buNone/>
            </a:pPr>
            <a:r>
              <a:rPr lang="ar-AE" sz="2000" dirty="0">
                <a:cs typeface="Alexandria"/>
              </a:rPr>
              <a:t>نظراً للطبيعة العالمية للتكنولوجيا المالية، فإن فعالية التنظيم القانوني تتطلب تعاوناً دولياً واسعاً. إلا أن اختلاف التشريعات الوطنية وتباين مستويات التنظيم يشكلان عائقاً أمام بناء إطار قانوني عالمي موحد.</a:t>
            </a:r>
          </a:p>
          <a:p>
            <a:pPr algn="r" rtl="1">
              <a:buNone/>
            </a:pPr>
            <a:r>
              <a:rPr lang="ar-AE" sz="2000" b="1" dirty="0">
                <a:solidFill>
                  <a:srgbClr val="FF0000"/>
                </a:solidFill>
                <a:cs typeface="Alexandria"/>
              </a:rPr>
              <a:t>الخلاصة</a:t>
            </a:r>
          </a:p>
          <a:p>
            <a:pPr algn="r" rtl="1">
              <a:buNone/>
            </a:pPr>
            <a:r>
              <a:rPr lang="ar-AE" sz="2000" dirty="0">
                <a:cs typeface="Alexandria"/>
              </a:rPr>
              <a:t>تتمثل أبرز التحديات القانونية للتكنولوجيا المالية في مواكبة التطور التقني المتسارع، وحماية البيانات والخصوصية، ومكافحة الجرائم المالية، وتنظيم الذكاء الاصطناعي والعملات الرقمية، وتحديد المسؤولية القانونية، وتنظيم المعاملات العابرة للحدود. لذلك تتجه التشريعات الحديثة إلى تبني أطر تنظيمية مرنة وديناميكية توازن بين تشجيع الابتكار المالي وضمان الحماية القانونية والاستقرار المالي.</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prstClr val="black"/>
              </a:solidFill>
              <a:effectLst/>
              <a:uLnTx/>
              <a:uFillTx/>
              <a:latin typeface="Alexandria regular" pitchFamily="2" charset="-78"/>
              <a:cs typeface="Alexandria"/>
            </a:endParaRPr>
          </a:p>
        </p:txBody>
      </p:sp>
      <p:pic>
        <p:nvPicPr>
          <p:cNvPr id="6" name="Graphic 21">
            <a:extLst>
              <a:ext uri="{FF2B5EF4-FFF2-40B4-BE49-F238E27FC236}">
                <a16:creationId xmlns:a16="http://schemas.microsoft.com/office/drawing/2014/main" id="{F0FBFC5D-4BB6-D0D3-876A-1BD8F94904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7683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211E1-C0C5-86EF-9977-D1234ED9939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EF7290D-2CA4-CD9E-3E79-F50B7834B9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A159917-BB67-198A-6ABE-A31D82FACE86}"/>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توجهات التنظيم الحديث على التكنولوجيا المالية</a:t>
            </a:r>
          </a:p>
        </p:txBody>
      </p:sp>
      <p:sp>
        <p:nvSpPr>
          <p:cNvPr id="28" name="Rectangle 27">
            <a:extLst>
              <a:ext uri="{FF2B5EF4-FFF2-40B4-BE49-F238E27FC236}">
                <a16:creationId xmlns:a16="http://schemas.microsoft.com/office/drawing/2014/main" id="{D39DE77D-95AF-1C71-69F8-D01F005278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C975F7-E0A4-41DF-4E68-B7367BE624D1}"/>
              </a:ext>
            </a:extLst>
          </p:cNvPr>
          <p:cNvSpPr txBox="1"/>
          <p:nvPr/>
        </p:nvSpPr>
        <p:spPr>
          <a:xfrm>
            <a:off x="3431065" y="2041374"/>
            <a:ext cx="8248330" cy="4809265"/>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الرقابة الذكية </a:t>
            </a:r>
            <a:r>
              <a:rPr kumimoji="0" lang="en-US" sz="2400" b="1" i="0" u="none" strike="noStrike" kern="1200" cap="none" spc="0" normalizeH="0" baseline="0" noProof="0" dirty="0" err="1">
                <a:ln>
                  <a:noFill/>
                </a:ln>
                <a:solidFill>
                  <a:srgbClr val="FF0000"/>
                </a:solidFill>
                <a:effectLst/>
                <a:uLnTx/>
                <a:uFillTx/>
                <a:latin typeface="Alexandria regular" pitchFamily="2" charset="-78"/>
                <a:ea typeface="+mn-ea"/>
                <a:cs typeface="Alexandria"/>
              </a:rPr>
              <a:t>RegTech</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استخدام التكنولوجيا في الرقابة والتنظيم.</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التعاون الدولي: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لإنشاء أطر تنظيمية موحدة عبر الدول.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إشراك القطاع الخاص في صياغة السياسات التنظيمية.</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DCB62B9-E67C-AB2F-DF33-EB5FF7EFB9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92136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392F5-1BE3-FDF7-37F4-CEE2922500D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0059408-8E12-3593-6A76-4482B45CD4C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0A0ABE-EC14-1A41-3FA2-2C85F9A82892}"/>
              </a:ext>
            </a:extLst>
          </p:cNvPr>
          <p:cNvSpPr txBox="1"/>
          <p:nvPr/>
        </p:nvSpPr>
        <p:spPr>
          <a:xfrm>
            <a:off x="2771481" y="697584"/>
            <a:ext cx="651691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تعريف الرقابة الذكية وأهدافها</a:t>
            </a:r>
          </a:p>
        </p:txBody>
      </p:sp>
      <p:sp>
        <p:nvSpPr>
          <p:cNvPr id="28" name="Rectangle 27">
            <a:extLst>
              <a:ext uri="{FF2B5EF4-FFF2-40B4-BE49-F238E27FC236}">
                <a16:creationId xmlns:a16="http://schemas.microsoft.com/office/drawing/2014/main" id="{8507C60E-9083-C39F-53A5-06E82FED63B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3C3A367-52F5-0200-C435-7C1042D9C108}"/>
              </a:ext>
            </a:extLst>
          </p:cNvPr>
          <p:cNvSpPr txBox="1"/>
          <p:nvPr/>
        </p:nvSpPr>
        <p:spPr>
          <a:xfrm>
            <a:off x="1159497" y="1517715"/>
            <a:ext cx="10276426" cy="501194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 اختصار لعبارة </a:t>
            </a:r>
            <a:r>
              <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Regulatory Technology </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وتعني "التكنولوجيا التنظيمية أو الرقابية"، وهي توظيف التكنولوجيا (مثل الذكاء الاصطناعي، تحليل البيانات، وتقنية البلوك تشين) لمساعدة الجهات الرقابية والشركات المالية على الامتثال للقوانين والأنظمة بكفاءة وفعالية.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أهداف </a:t>
            </a:r>
            <a:r>
              <a:rPr kumimoji="0" lang="en-US" sz="2400" b="1" i="0" u="none" strike="noStrike" kern="1200" cap="none" spc="0" normalizeH="0" baseline="0" noProof="0" dirty="0" err="1">
                <a:ln>
                  <a:noFill/>
                </a:ln>
                <a:solidFill>
                  <a:srgbClr val="FF0000"/>
                </a:solidFill>
                <a:effectLst/>
                <a:uLnTx/>
                <a:uFillTx/>
                <a:latin typeface="Alexandria regular" pitchFamily="2" charset="-78"/>
                <a:ea typeface="+mn-ea"/>
                <a:cs typeface="Alexandria"/>
              </a:rPr>
              <a:t>RegTech</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Alexandria"/>
              </a:rPr>
              <a:t>1.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تسريع عمليات الرقابة والامتثال.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2. خفض التكاليف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3. زيادة 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4. الحد من الأخطاء البشرية.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5. كشف المخاطر والاحتيال مبكرًا.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040D861E-AC74-45AE-E800-8D70627944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017188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BDD41-7893-5CFF-D687-D5110D5D623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3127E6-0C5F-B925-79F5-D701F1503D2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42BC367-BF6D-FFB1-5F78-BD414D1B949B}"/>
              </a:ext>
            </a:extLst>
          </p:cNvPr>
          <p:cNvSpPr txBox="1"/>
          <p:nvPr/>
        </p:nvSpPr>
        <p:spPr>
          <a:xfrm>
            <a:off x="2818615" y="871237"/>
            <a:ext cx="669303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مجالات تطبيق الرقابة الذكية</a:t>
            </a:r>
          </a:p>
        </p:txBody>
      </p:sp>
      <p:sp>
        <p:nvSpPr>
          <p:cNvPr id="28" name="Rectangle 27">
            <a:extLst>
              <a:ext uri="{FF2B5EF4-FFF2-40B4-BE49-F238E27FC236}">
                <a16:creationId xmlns:a16="http://schemas.microsoft.com/office/drawing/2014/main" id="{56FED1EB-8B9D-AD46-8060-4BB39E478E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50628E1-9416-98B8-DCF9-72E57CF45FDC}"/>
              </a:ext>
            </a:extLst>
          </p:cNvPr>
          <p:cNvSpPr txBox="1"/>
          <p:nvPr/>
        </p:nvSpPr>
        <p:spPr>
          <a:xfrm>
            <a:off x="367646" y="1913642"/>
            <a:ext cx="11311750" cy="4336059"/>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الامتثال التلقائي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Automated Compliance)</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برمجيات تراقب تعاملات البنوك والشركات آليًا للتأكد من التزامها بالقوانين</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مكافحة غسل الأموال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AML)</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أنظمة تراقب التحويلات وتكشف الأنماط المشبوهة باستخدام الذكاء الاصطناعي.</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اعرف عميلك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KYC)</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تطبيقات رقمية تقوم بالتعرف والتحقق من هوية العميل بشكل فوري.</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إعداد التقارير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منصات تعد التقارير المطلوبة من الجهات الرقابية بشكل آلي ودقيق.</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التحليل التنبؤي للمخاطر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استخدام تعلم الآلة للتنبؤ بالمخاطر والاحتيال قبل وقوعها.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072DA3E-1245-EC54-D665-4F3F255049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20200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2D3A5-A843-2037-1859-29725FBAA1A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099B20-0B01-9E17-45FC-F28E89C870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EE811D-0016-FEFF-B993-E5736F576393}"/>
              </a:ext>
            </a:extLst>
          </p:cNvPr>
          <p:cNvSpPr txBox="1"/>
          <p:nvPr/>
        </p:nvSpPr>
        <p:spPr>
          <a:xfrm>
            <a:off x="2884603" y="871237"/>
            <a:ext cx="63630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uLnTx/>
                <a:uFillTx/>
                <a:latin typeface="Alexandria" pitchFamily="2" charset="-78"/>
                <a:ea typeface="+mn-ea"/>
                <a:cs typeface="Alexandria Black"/>
              </a:rPr>
              <a:t>التحديات في تطبيق الرقابة الذكية</a:t>
            </a:r>
          </a:p>
        </p:txBody>
      </p:sp>
      <p:sp>
        <p:nvSpPr>
          <p:cNvPr id="28" name="Rectangle 27">
            <a:extLst>
              <a:ext uri="{FF2B5EF4-FFF2-40B4-BE49-F238E27FC236}">
                <a16:creationId xmlns:a16="http://schemas.microsoft.com/office/drawing/2014/main" id="{4A73C2D7-5D94-52D2-9DD7-271365B196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D302EB3-E57B-BEB5-CCC0-AE6D4F73F878}"/>
              </a:ext>
            </a:extLst>
          </p:cNvPr>
          <p:cNvSpPr txBox="1"/>
          <p:nvPr/>
        </p:nvSpPr>
        <p:spPr>
          <a:xfrm>
            <a:off x="1790952" y="2041374"/>
            <a:ext cx="9888443" cy="3534622"/>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1. أمن البيانات والخصوصية.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2. تكاليف تبني التكنولوجيا الحديثة.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3. الحاجة إلى كوادر بشرية مؤهلة تقنيًا.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4. التشريعات القديمة التي لا تتماشى مع التكنولوجيا الحديثة.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CEDD2386-E6FD-4793-D846-68E4683076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213331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0B3A3-E085-C0ED-A34F-D0EB2F507E6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8F5D78B-BA49-C8AC-B9A0-09A816E3A3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7DDEF6B-3D21-A99F-871D-CB2DABB90A69}"/>
              </a:ext>
            </a:extLst>
          </p:cNvPr>
          <p:cNvSpPr txBox="1"/>
          <p:nvPr/>
        </p:nvSpPr>
        <p:spPr>
          <a:xfrm>
            <a:off x="1319753" y="762156"/>
            <a:ext cx="7805394"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مساهمة التنظيم القانوني في التكنولوجيا المالية</a:t>
            </a:r>
            <a:endParaRPr kumimoji="0" lang="ar-EG" sz="14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79BE8126-E224-CAE0-E171-ED19FB9693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A977E4A-23DC-DAD1-33AC-B5AA8B064B35}"/>
              </a:ext>
            </a:extLst>
          </p:cNvPr>
          <p:cNvSpPr txBox="1"/>
          <p:nvPr/>
        </p:nvSpPr>
        <p:spPr>
          <a:xfrm>
            <a:off x="141403" y="1418367"/>
            <a:ext cx="11946738" cy="507595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التنظيم القانوني يلعب دورًا محوريًا في تعزيز الابتكار وضمان سلامة النظام المالي، خاصة في ظل النمو السريع لتقنيات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وتظهر مساهمته في عدة </a:t>
            </a:r>
            <a:r>
              <a:rPr kumimoji="0" lang="ar-EG" sz="2400" b="1" i="0" u="none" strike="noStrike" kern="1200" cap="none" spc="0" normalizeH="0" baseline="0" noProof="0" dirty="0">
                <a:ln>
                  <a:noFill/>
                </a:ln>
                <a:solidFill>
                  <a:srgbClr val="FF0000"/>
                </a:solidFill>
                <a:effectLst/>
                <a:highlight>
                  <a:srgbClr val="FFFF00"/>
                </a:highlight>
                <a:uLnTx/>
                <a:uFillTx/>
                <a:latin typeface="Alexandria regular" pitchFamily="2" charset="-78"/>
                <a:ea typeface="+mn-ea"/>
                <a:cs typeface="Alexandria"/>
              </a:rPr>
              <a:t>جوانب رئيسية: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أولًا: خلق بيئة موثوقة وآمنة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يساهم التنظيم القانوني في بناء ثقة المستهلكين والمستثمرين في خدمات التكنولوجيا المالية، من خلال فرض ضوابط قانونية تضمن سلامة العمليات، حماية الحقوق، وشفافية التعاملات ،</a:t>
            </a:r>
            <a:r>
              <a:rPr lang="ar-EG" sz="2400" b="1" dirty="0">
                <a:solidFill>
                  <a:prstClr val="black"/>
                </a:solidFill>
                <a:latin typeface="Alexandria regular" pitchFamily="2" charset="-78"/>
                <a:cs typeface="Alexandria"/>
              </a:rPr>
              <a:t>على سبيل المثال :</a:t>
            </a:r>
            <a:endPar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يشترط البنك المركزي على شركات المدفوعات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STC 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الحصول على ترخيص، وتطبيق معايير حماية البيانات وضمان أمن العمليات.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في الاتحاد الأوروبي: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تطبق 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PSD2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التي تضمن حماية المستهلك في خدمات الدفع الإلكتروني وتفرض المصادقة الثنائية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Two-Factor Authentication)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endPar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32712CC6-ED0F-BAF2-2C93-75EC181F2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81509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88C68-F453-2C03-EF06-50FFE038516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5663276-347B-0331-DFD0-F3BB0C9D3E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66D9036-BEF9-C7DD-4937-9F526E232D53}"/>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مساهمة التنظيم القانوني في التكنولوجيا المالية</a:t>
            </a:r>
            <a:endParaRPr kumimoji="0" lang="ar-EG" sz="14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8FA3363C-9C48-0DA3-9647-52509305CA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45D1629-47FD-7DCF-DC57-63E6FF5BEF02}"/>
              </a:ext>
            </a:extLst>
          </p:cNvPr>
          <p:cNvSpPr txBox="1"/>
          <p:nvPr/>
        </p:nvSpPr>
        <p:spPr>
          <a:xfrm>
            <a:off x="829559" y="1932495"/>
            <a:ext cx="10849838"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ثانيًا: حماية المستهلكين من الاحتيال والمخاطر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التنظيم يضع قواعد لحماية المستهلكين من الاستغلال أو التضليل، كما يُلزم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بتوضيح شروط الخدمة، رسوم المعاملات، والمخاطر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هيئة السوق المالية السعودية تشترط على منصات التمويل الجماعي الإفصاح الكامل عن مشاريع التمويل والمخاطر المرتبطة بها.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في الولايات المتحدة، تُلزم لجنة الأوراق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SEC)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الشركات المالية الناشئة بتقديم بيانات دقيقة للمستثمرين، خاصة في حالة الطروحات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ICO)</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p:txBody>
      </p:sp>
      <p:pic>
        <p:nvPicPr>
          <p:cNvPr id="6" name="Graphic 21">
            <a:extLst>
              <a:ext uri="{FF2B5EF4-FFF2-40B4-BE49-F238E27FC236}">
                <a16:creationId xmlns:a16="http://schemas.microsoft.com/office/drawing/2014/main" id="{EB773022-55FC-9AAB-080A-89025537E3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687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2A502-C313-81F6-E3F0-DB065F7B02D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8AB20F-99BE-286D-BD03-361440F30C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423685-2263-0AA5-9C59-9FCCF839DC33}"/>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مساهمة التنظيم القانوني في التكنولوجيا المالية</a:t>
            </a:r>
            <a:endParaRPr kumimoji="0" lang="ar-EG" sz="14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AE5B9858-0D8C-40DF-CD3B-4548D4852DB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26E1FD-74C6-28AA-7ED4-8705A519547A}"/>
              </a:ext>
            </a:extLst>
          </p:cNvPr>
          <p:cNvSpPr txBox="1"/>
          <p:nvPr/>
        </p:nvSpPr>
        <p:spPr>
          <a:xfrm>
            <a:off x="527901" y="1720027"/>
            <a:ext cx="11151496"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ثالثًا: مكافحة غسل الأموال وتمويل الإرهاب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AML/CFT)</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النظام القانوني يفرض على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إتباع إجراءات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ومراقبة العمليات المشبوهة، والإبلاغ عنها.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يشترط البنك المركزي على شركات المحافظ الإلكترونية تسجيل بيانات العملاء وربط الحسابات بالهوية الوطنية.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في 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تطبق وحدة المعلومات المالية إرشادات إلزامية على شركات التقنية المالية للكشف عن العمليات المشبوهة باستخدام تقنيات تحليل البيانات.</a:t>
            </a:r>
          </a:p>
        </p:txBody>
      </p:sp>
      <p:pic>
        <p:nvPicPr>
          <p:cNvPr id="6" name="Graphic 21">
            <a:extLst>
              <a:ext uri="{FF2B5EF4-FFF2-40B4-BE49-F238E27FC236}">
                <a16:creationId xmlns:a16="http://schemas.microsoft.com/office/drawing/2014/main" id="{259C8153-5D63-E8BD-FFD1-CD9D96317A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38642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A3675-525E-7794-49D9-5C2AC009C2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F58B202-4579-1ABB-EF43-101BEEB364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96396F5-8BCA-052F-30C9-2EB1B9C2770B}"/>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مساهمة التنظيم القانوني في التكنولوجيا المالية</a:t>
            </a:r>
            <a:endParaRPr kumimoji="0" lang="ar-EG" sz="14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982A0CEB-DD0C-F316-AB29-144224011B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275A4CF-8E49-B07C-8AB3-B7668BEFB8AE}"/>
              </a:ext>
            </a:extLst>
          </p:cNvPr>
          <p:cNvSpPr txBox="1"/>
          <p:nvPr/>
        </p:nvSpPr>
        <p:spPr>
          <a:xfrm>
            <a:off x="622169" y="1799303"/>
            <a:ext cx="11057228" cy="334995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رابعًا: تنظيم السوق ومنع الاحتكار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يساعد التنظيم القانوني على تعزيز المنافسة العادلة بين شركات التكنولوجيا المالية والمؤسسات التقليدية، ويمنع الاحتكار واستغلال الهيمنة.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في بريطانيا: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هيئة السلوك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FCA)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تُشرف على عدم تركز السوق في يد عدد محدود من مقدمي خدمات الدفع.</a:t>
            </a:r>
          </a:p>
        </p:txBody>
      </p:sp>
      <p:pic>
        <p:nvPicPr>
          <p:cNvPr id="6" name="Graphic 21">
            <a:extLst>
              <a:ext uri="{FF2B5EF4-FFF2-40B4-BE49-F238E27FC236}">
                <a16:creationId xmlns:a16="http://schemas.microsoft.com/office/drawing/2014/main" id="{91FE18ED-F38F-B6CB-1E59-F416181A9B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21587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636951-D240-DB66-5BC7-76085AB8E95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50EE547-B81A-CE8E-7BED-2D36B467884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2DAA898-3921-A7B7-FF2F-52FFEFF519BD}"/>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مساهمة التنظيم القانوني في التكنولوجيا المالية</a:t>
            </a:r>
            <a:endParaRPr kumimoji="0" lang="ar-EG" sz="14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1990C0DB-55C7-F2C3-EDD9-8E3CF4564C2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732CA09-ADA1-FE65-6846-7C1A51ED7948}"/>
              </a:ext>
            </a:extLst>
          </p:cNvPr>
          <p:cNvSpPr txBox="1"/>
          <p:nvPr/>
        </p:nvSpPr>
        <p:spPr>
          <a:xfrm>
            <a:off x="1790952" y="1542153"/>
            <a:ext cx="9219555" cy="482728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خامسًا: دعم الابتكار من خلال بيئات تجريبية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Regulatory Sandboxes)</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يتيح التنظيم القانوني الفرصة لاختبار حلول جديدة في بيئة خاضعة للرقابة، دون الخضوع الكامل للمتطلبات التنظيمية الصارمة في البداية.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بيئة التقنية المالية السعودية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FinTech Sandbox)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تسمح للشركات الناشئة بتجريب خدمات مثل التمويل الأصغر الرقمي والتأمين الذكي تحت إشراف البنك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البحرين: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المصرف المركزي يدير بيئة تجريبية ساعدت في إطلاق أول منصة لتداول الأصول الرقمية بشكل قانوني.</a:t>
            </a: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DE7DE7B-31AE-B4FE-1127-1F7B4B6F1E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5616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39C6B-2618-2141-DB2A-62096CE110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A212190-C9C5-3122-E089-1277A0851EE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710A9C-864C-A444-A44E-BA1EC72AD1D6}"/>
              </a:ext>
            </a:extLst>
          </p:cNvPr>
          <p:cNvSpPr txBox="1"/>
          <p:nvPr/>
        </p:nvSpPr>
        <p:spPr>
          <a:xfrm>
            <a:off x="1338607" y="912987"/>
            <a:ext cx="7786540"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مساهمة التنظيم القانوني في التكنولوجيا المالية</a:t>
            </a:r>
            <a:endParaRPr kumimoji="0" lang="ar-EG" sz="14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4AD3BED8-BCD9-B403-80CA-14DFD3BB347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1D639B5-D348-6A70-4C90-38C00921C985}"/>
              </a:ext>
            </a:extLst>
          </p:cNvPr>
          <p:cNvSpPr txBox="1"/>
          <p:nvPr/>
        </p:nvSpPr>
        <p:spPr>
          <a:xfrm>
            <a:off x="159026" y="1799303"/>
            <a:ext cx="11520371" cy="477053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سادسًا: تطوير البنية التحتية القانونية والتقنية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يساعد التنظيم في تطوير البنية التشريعية والبنية التحتية الرقمية، مثل أنظمة الدفع الموحدة، الهويات الرقمية، وربط الجهات المالية إلكترونيًا.</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أمثلة: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نظام سريع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SARIE)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في 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بنية دفع فورية منظمة قانونيًا ومتصلة بكافة البنوك والمحافظ الإلكترونية.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نظام الهوية الرقمية في إستونيا</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يمكّن من تقديم خدمات مالية رقمية بالكامل وفق تشريعات مرنة.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308237F4-324B-AA19-3695-AB8D1F2592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27404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7E7EB-18E9-2D99-71C7-3F14A1FDE92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1C1F2D2-03BE-315A-FBDD-9C1958B08F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E595D4C-B629-C1E2-31E1-AF00023E910A}"/>
              </a:ext>
            </a:extLst>
          </p:cNvPr>
          <p:cNvSpPr txBox="1"/>
          <p:nvPr/>
        </p:nvSpPr>
        <p:spPr>
          <a:xfrm>
            <a:off x="480768" y="629167"/>
            <a:ext cx="918697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مراحل التنظيم القانوني للتكنولوجيا المالية - </a:t>
            </a:r>
            <a:r>
              <a:rPr kumimoji="0" lang="en-US"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 Regulation Phases</a:t>
            </a:r>
            <a:r>
              <a:rPr kumimoji="0" lang="ar-EG"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 </a:t>
            </a:r>
          </a:p>
        </p:txBody>
      </p:sp>
      <p:sp>
        <p:nvSpPr>
          <p:cNvPr id="28" name="Rectangle 27">
            <a:extLst>
              <a:ext uri="{FF2B5EF4-FFF2-40B4-BE49-F238E27FC236}">
                <a16:creationId xmlns:a16="http://schemas.microsoft.com/office/drawing/2014/main" id="{8116C6F1-AA1F-9CBB-FCE2-72BD1CD02F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7569B97-EC31-D43F-AF32-8333A45C607B}"/>
              </a:ext>
            </a:extLst>
          </p:cNvPr>
          <p:cNvSpPr txBox="1"/>
          <p:nvPr/>
        </p:nvSpPr>
        <p:spPr>
          <a:xfrm>
            <a:off x="1" y="1574276"/>
            <a:ext cx="11962614" cy="5024881"/>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تنظيم التكنولوجيا المالية لا يتم دفعة واحدة، بل يمر بعدة مراحل متدرجة تعكس تطور السوق، واحتياجات الرقابة، والنضج القانوني.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المرحلة الأولى: مرحلة الفراغ أو الغموض التشريعي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Pre-Regulation or Legal Vacuum)</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عند ظهور الابتكارات المالية الجديدة، لا تكون هناك أنظمة قانونية مخصصة تنظمها، فتعمل الشركات في بيئة غير منظمة، أو تخضع لأنظمة قديمة لا تناسب طبيعتها.</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غياب التعاريف القانونية للأنشطة.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عدم وجود جهة رقابية واضحة.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مخاطرة قانونية على المستثمرين والمستهلكين.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عند ظهور العملات المشفرة مثل "بيتكوين"، لم تكن هناك قوانين تنظم استخدامها، مما تسبب في استخدامها في عمليات غسل الأموال أو الاحتيال.</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9FFC071-00F2-4744-EDD0-4BBB32F388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6802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125CD-5420-5941-BA43-4B205CEB771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59DB6E-A2F8-656A-D782-D3D889EA02F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8864790-843C-6BF4-4B88-DD8B9FB9D8D9}"/>
              </a:ext>
            </a:extLst>
          </p:cNvPr>
          <p:cNvSpPr txBox="1"/>
          <p:nvPr/>
        </p:nvSpPr>
        <p:spPr>
          <a:xfrm>
            <a:off x="226244" y="914401"/>
            <a:ext cx="95567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مراحل التنظيم القانوني للتكنولوجيا المالية - </a:t>
            </a:r>
            <a:r>
              <a:rPr kumimoji="0" lang="en-US"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 Regulation Phases</a:t>
            </a:r>
            <a:endParaRPr kumimoji="0" lang="ar-EG"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9D0B0717-BD65-23D3-45F4-F3F0D100E0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0FDE078-0968-DFC1-E9DA-5AD757CBC7AA}"/>
              </a:ext>
            </a:extLst>
          </p:cNvPr>
          <p:cNvSpPr txBox="1"/>
          <p:nvPr/>
        </p:nvSpPr>
        <p:spPr>
          <a:xfrm>
            <a:off x="556181" y="1722856"/>
            <a:ext cx="10982227"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المرحلة الثانية: مرحلة الاعتراف والتنظيم التجريبي  </a:t>
            </a:r>
            <a:r>
              <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Recognition and Regulatory Sandboxes) </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تبدأ الجهات الرقابية بالاعتراف بالتكنولوجيا المالية، وتطلق برامج تنظيمية تجريبية مثل "البيئة التجريبية التنظيمية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(Regulatory 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لإحتواء الابتكارات دون المخاطرة بالنظام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الخصائص:</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تقييم المخاطر والفوائد.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قبول عدد محدود من الشركات لاختبار الخدمات تحت رقابة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صياغة أولية لتعليمات تنظيمية غير إلزامية.</a:t>
            </a:r>
          </a:p>
        </p:txBody>
      </p:sp>
      <p:pic>
        <p:nvPicPr>
          <p:cNvPr id="6" name="Graphic 21">
            <a:extLst>
              <a:ext uri="{FF2B5EF4-FFF2-40B4-BE49-F238E27FC236}">
                <a16:creationId xmlns:a16="http://schemas.microsoft.com/office/drawing/2014/main" id="{DC8D6625-F2E1-983C-C19F-31EAE07AEF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011530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45F92-6B0E-232F-1F3F-2F5DCDD4B93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621DE9-E297-E360-4023-333148E84CC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FDCF1D7-228E-46B2-0CBD-C0FA987E7716}"/>
              </a:ext>
            </a:extLst>
          </p:cNvPr>
          <p:cNvSpPr txBox="1"/>
          <p:nvPr/>
        </p:nvSpPr>
        <p:spPr>
          <a:xfrm>
            <a:off x="329938" y="914401"/>
            <a:ext cx="9453061"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مراحل التنظيم القانوني للتكنولوجيا المالية - </a:t>
            </a:r>
            <a:r>
              <a:rPr kumimoji="0" lang="en-US"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 Regulation Phases</a:t>
            </a:r>
            <a:endParaRPr kumimoji="0" lang="ar-EG"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18AF4221-A7FF-1C4E-0077-A47AE48449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692CB83-2C52-D089-2CC8-D502F2AFA87F}"/>
              </a:ext>
            </a:extLst>
          </p:cNvPr>
          <p:cNvSpPr txBox="1"/>
          <p:nvPr/>
        </p:nvSpPr>
        <p:spPr>
          <a:xfrm>
            <a:off x="0" y="1904214"/>
            <a:ext cx="12088140" cy="4154984"/>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المرحلة الثالثة: مرحلة التنظيم المبدئي  </a:t>
            </a:r>
            <a:r>
              <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Initial Regulatory Framework)</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تُصدر الجهات المختصة أول تنظيم رسمي لأنشطة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يتضمن تراخيص مؤقتة أو دائمة، وشروط عمل محددة للشركات.</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تحديد أنواع الأنشطة (مدفوعات، تمويل، تأمين 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وضع متطلبات الترخيص والحوكمة.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فرض معايير الالتزام  مثل متطلبات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AML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السعودية: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صدور "اللائحة التنظيمية للمدفوعات الإلكترونية" من البنك المركزي عام 2020، والتي تنظم نشاط المحافظ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إصدار رخصة “مزود خدمات مالية مبتكرة” من سلطة دبي للخدمات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DFSA)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مع متطلبات خاصة.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5272CB7-0984-75DF-6578-30F17389C3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18345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A9122-5E27-BB8D-5C82-5D9FA5A2126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156FFEF-753C-78BC-64E3-1D7E2F853C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EE181E4-5664-BD4D-E480-324D8D99AAA9}"/>
              </a:ext>
            </a:extLst>
          </p:cNvPr>
          <p:cNvSpPr txBox="1"/>
          <p:nvPr/>
        </p:nvSpPr>
        <p:spPr>
          <a:xfrm>
            <a:off x="414780" y="914401"/>
            <a:ext cx="936822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مراحل التنظيم القانوني للتكنولوجيا المالية - </a:t>
            </a:r>
            <a:r>
              <a:rPr kumimoji="0" lang="en-US"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 Regulation Phases</a:t>
            </a:r>
            <a:r>
              <a:rPr kumimoji="0" lang="ar-EG"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 </a:t>
            </a:r>
          </a:p>
        </p:txBody>
      </p:sp>
      <p:sp>
        <p:nvSpPr>
          <p:cNvPr id="28" name="Rectangle 27">
            <a:extLst>
              <a:ext uri="{FF2B5EF4-FFF2-40B4-BE49-F238E27FC236}">
                <a16:creationId xmlns:a16="http://schemas.microsoft.com/office/drawing/2014/main" id="{25524F52-023F-208C-D59C-6D91B38253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D26C454-16C3-154F-6E6A-33876D63FD53}"/>
              </a:ext>
            </a:extLst>
          </p:cNvPr>
          <p:cNvSpPr txBox="1"/>
          <p:nvPr/>
        </p:nvSpPr>
        <p:spPr>
          <a:xfrm>
            <a:off x="0" y="1799303"/>
            <a:ext cx="12088140"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المرحلة الرابعة: مرحلة التنظيم المتقدم والمركب  </a:t>
            </a:r>
            <a:r>
              <a:rPr kumimoji="0" lang="en-US" b="0" i="0" u="none" strike="noStrike" kern="1200" cap="none" spc="0" normalizeH="0" baseline="0" noProof="0" dirty="0">
                <a:ln>
                  <a:noFill/>
                </a:ln>
                <a:solidFill>
                  <a:srgbClr val="FF0000"/>
                </a:solidFill>
                <a:effectLst/>
                <a:uLnTx/>
                <a:uFillTx/>
                <a:latin typeface="Alexandria regular" pitchFamily="2" charset="-78"/>
                <a:ea typeface="+mn-ea"/>
                <a:cs typeface="Alexandria"/>
              </a:rPr>
              <a:t>Advanced Regulatory Phase)</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b="0"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تتوسع الأنظمة لتغطي المزيد من الأنشطة، وتتم مواءمتها مع المعايير الدولية، مع وجود تنسيق بين الجهات الرقابية المتعددة، والتركيز على حماية البيانات والابتكار المسؤول.</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وجود أطر شاملة لحماية المستهلك.</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تنظيم العملات المشفرة، التمويل الجماعي، الذكاء الاصطناعي المالي.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التشدد في متطلبات الأمن السيبراني، الخصوصية، والإفصاح.</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الاتحاد الأوروبي: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اعتماد لائحة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Alexandria"/>
              </a:rPr>
              <a:t>MiCA</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(الأسواق في الأصول المشفرة) عام 2023 لتنظيم الأصول الرقمية وتوحيد القواعد داخل الدول الأعضاء.</a:t>
            </a:r>
          </a:p>
        </p:txBody>
      </p:sp>
      <p:pic>
        <p:nvPicPr>
          <p:cNvPr id="6" name="Graphic 21">
            <a:extLst>
              <a:ext uri="{FF2B5EF4-FFF2-40B4-BE49-F238E27FC236}">
                <a16:creationId xmlns:a16="http://schemas.microsoft.com/office/drawing/2014/main" id="{953EA2D2-ABFB-F045-4E25-B84D824383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72355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ADABA-4C4B-838F-2D6E-C379D45BC3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4CE40F1-EE23-B2C2-95C0-2F878D823B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F03775-A244-69D1-8AFF-DFAC4A50DB25}"/>
              </a:ext>
            </a:extLst>
          </p:cNvPr>
          <p:cNvSpPr txBox="1"/>
          <p:nvPr/>
        </p:nvSpPr>
        <p:spPr>
          <a:xfrm>
            <a:off x="395926" y="914401"/>
            <a:ext cx="9387073"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مراحل التنظيم القانوني للتكنولوجيا المالية - </a:t>
            </a:r>
            <a:r>
              <a:rPr kumimoji="0" lang="en-US"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FinTech Regulation Phases</a:t>
            </a:r>
            <a:endParaRPr kumimoji="0" lang="ar-EG" sz="20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9235F0F1-BD94-7729-C8C0-8295883863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C152C3A-7148-D427-37F2-A0FE057F98D3}"/>
              </a:ext>
            </a:extLst>
          </p:cNvPr>
          <p:cNvSpPr txBox="1"/>
          <p:nvPr/>
        </p:nvSpPr>
        <p:spPr>
          <a:xfrm>
            <a:off x="320511" y="1799304"/>
            <a:ext cx="11623249"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المرحلة الخامسة: مرحلة التنظيم الاستباقي  </a:t>
            </a:r>
            <a:r>
              <a:rPr kumimoji="0" lang="en-US" sz="2000" b="0" i="0" u="none" strike="noStrike" kern="1200" cap="none" spc="0" normalizeH="0" baseline="0" noProof="0" dirty="0">
                <a:ln>
                  <a:noFill/>
                </a:ln>
                <a:solidFill>
                  <a:srgbClr val="FF0000"/>
                </a:solidFill>
                <a:effectLst/>
                <a:uLnTx/>
                <a:uFillTx/>
                <a:latin typeface="Alexandria regular" pitchFamily="2" charset="-78"/>
                <a:ea typeface="+mn-ea"/>
                <a:cs typeface="Alexandria"/>
              </a:rPr>
              <a:t>Proactive and Adaptive Regulation)</a:t>
            </a:r>
            <a:r>
              <a:rPr kumimoji="0" lang="ar-EG" sz="2000" b="0"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000" b="0"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 المرحلة التي تتبناها الدول المتقدمة، حيث يتم توقع الابتكارات وتحديث الأنظمة بشكل مستمر بالتعاون مع القطاع الخاص.</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الخصائص:</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تنظيم ديناميكي مرن ومتجدد.</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استخدام التكنولوجيا في الرقابة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Alexandria"/>
              </a:rPr>
              <a:t>RegTech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إشراك الجهات التقنية والمالية في تطوير القواعد.</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سنغافورة</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هيئة النقد </a:t>
            </a:r>
            <a:r>
              <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MAS</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تصدر تحديثات مستمرة للأطر التنظيمية وتشجع على استخدام الذكاء الاصطناعي في الرقابة المالية.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المملكة المتحدة</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هيئة السلوك المالي تطور سياسة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open finance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لتمكين مشاركة البيانات بأمان بين المؤسسات المالية.</a:t>
            </a:r>
          </a:p>
        </p:txBody>
      </p:sp>
      <p:pic>
        <p:nvPicPr>
          <p:cNvPr id="6" name="Graphic 21">
            <a:extLst>
              <a:ext uri="{FF2B5EF4-FFF2-40B4-BE49-F238E27FC236}">
                <a16:creationId xmlns:a16="http://schemas.microsoft.com/office/drawing/2014/main" id="{22384DAC-6078-687B-A123-264B4A1284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838328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40C5A-A572-E06C-1735-8CCBA418C92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033DFC0-6320-EBE9-8590-48B343757C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11618E2-B2F7-6E3A-9EF6-2B101D7D169B}"/>
              </a:ext>
            </a:extLst>
          </p:cNvPr>
          <p:cNvSpPr txBox="1"/>
          <p:nvPr/>
        </p:nvSpPr>
        <p:spPr>
          <a:xfrm>
            <a:off x="1517715" y="856424"/>
            <a:ext cx="815002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التوازن بين النظم الرقابية وأنشطة الابتكار في التكنولوجيا المالية</a:t>
            </a:r>
          </a:p>
        </p:txBody>
      </p:sp>
      <p:sp>
        <p:nvSpPr>
          <p:cNvPr id="28" name="Rectangle 27">
            <a:extLst>
              <a:ext uri="{FF2B5EF4-FFF2-40B4-BE49-F238E27FC236}">
                <a16:creationId xmlns:a16="http://schemas.microsoft.com/office/drawing/2014/main" id="{B18C5F18-4319-9382-B347-A17AA70767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8EDE099-3C72-C135-A47B-437CEACE0DC2}"/>
              </a:ext>
            </a:extLst>
          </p:cNvPr>
          <p:cNvSpPr txBox="1"/>
          <p:nvPr/>
        </p:nvSpPr>
        <p:spPr>
          <a:xfrm>
            <a:off x="593889" y="1799303"/>
            <a:ext cx="11085507"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في ظل التطور السريع في مجال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تظهر الحاجة إلى موازنة دقيقة بين: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الرقابة الصارمة: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لحماية النظام المالي والمستهلكين من 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الابتكار الحر: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لتمكين الشركات من تقديم حلول مالية جديدة وفعالة.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التحدي هنا هو: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كيف تنظم دون أن تعرقل، وتبتكر دون أن تعرض النظام المالي للخطر؟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عناصر التوازن الناجح</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1</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التنظيم المرن والمُكيَّف مع التطورات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الرقابة يجب أن تكون ديناميكية وليست جامدة.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يجب أن تسمح القوانين بالتحديث والتعديل حسب تطورات التكنولوجيا والأسواق.</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D2C3A007-F1B3-4F98-18E5-2D1C291798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9734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455EA-A6B9-39F9-4235-70A73B3DCF2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D6DFB8-AFC0-6468-1ACE-C319CF2DCA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8F72B02-101A-F875-3E92-2900B9F8C953}"/>
              </a:ext>
            </a:extLst>
          </p:cNvPr>
          <p:cNvSpPr txBox="1"/>
          <p:nvPr/>
        </p:nvSpPr>
        <p:spPr>
          <a:xfrm>
            <a:off x="1536569" y="629166"/>
            <a:ext cx="813116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التوازن بين النظم الرقابية وأنشطة الابتكار في التكنولوجيا المالية</a:t>
            </a:r>
          </a:p>
        </p:txBody>
      </p:sp>
      <p:sp>
        <p:nvSpPr>
          <p:cNvPr id="28" name="Rectangle 27">
            <a:extLst>
              <a:ext uri="{FF2B5EF4-FFF2-40B4-BE49-F238E27FC236}">
                <a16:creationId xmlns:a16="http://schemas.microsoft.com/office/drawing/2014/main" id="{BEA24057-8072-E2D3-9713-9895F9DF93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671C729-5116-1633-5DD1-69AFB7809510}"/>
              </a:ext>
            </a:extLst>
          </p:cNvPr>
          <p:cNvSpPr txBox="1"/>
          <p:nvPr/>
        </p:nvSpPr>
        <p:spPr>
          <a:xfrm>
            <a:off x="311085" y="1571446"/>
            <a:ext cx="11368313"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2. اعتماد بيئات تنظيمية تجريبية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Regulatory Sandboxes)</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تسمح للشركات بتجربة منتجات مبتكرة داخل بيئة محكومة بدون الحاجة للامتثال الكامل لجميع الشروط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تُمكِّن الجهات الرقابية من دراسة الحلول الجديدة وتحديد مخاطرها قبل السماح بنشرها في السوق.</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3</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الاستفادة من تكنولوجيا التنظيم </a:t>
            </a:r>
            <a:r>
              <a:rPr kumimoji="0" lang="en-US" sz="2400" b="1" i="0" u="none" strike="noStrike" kern="1200" cap="none" spc="0" normalizeH="0" baseline="0" noProof="0" dirty="0" err="1">
                <a:ln>
                  <a:noFill/>
                </a:ln>
                <a:solidFill>
                  <a:srgbClr val="FF0000"/>
                </a:solidFill>
                <a:effectLst/>
                <a:uLnTx/>
                <a:uFillTx/>
                <a:latin typeface="Alexandria regular" pitchFamily="2" charset="-78"/>
                <a:ea typeface="+mn-ea"/>
                <a:cs typeface="Alexandria"/>
              </a:rPr>
              <a:t>RegTech</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الجهات الرقابية نفسها تستخدم أدوات تقنية لمراقبة السوق والامتثال، مما يجعل التنظيم أكثر دقة وسرعة وشفافية.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استخدام الذكاء الاصطناعي لتحليل المعاملات المشبوهة.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•أنظمة رقابة تلقائية تتابع أنشطة شركات التمويل الإلكتروني لحظة بلحظة.</a:t>
            </a:r>
          </a:p>
        </p:txBody>
      </p:sp>
      <p:pic>
        <p:nvPicPr>
          <p:cNvPr id="6" name="Graphic 21">
            <a:extLst>
              <a:ext uri="{FF2B5EF4-FFF2-40B4-BE49-F238E27FC236}">
                <a16:creationId xmlns:a16="http://schemas.microsoft.com/office/drawing/2014/main" id="{79DED8D1-0CC2-0158-ECB2-01771F5BF2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237947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EB0A3-39FB-04E5-E09D-36EF8D39F34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4EE8DF-B87A-18E8-1657-63F67D46A6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9F46901-4A69-D30B-2D29-E0FC7203308F}"/>
              </a:ext>
            </a:extLst>
          </p:cNvPr>
          <p:cNvSpPr txBox="1"/>
          <p:nvPr/>
        </p:nvSpPr>
        <p:spPr>
          <a:xfrm>
            <a:off x="1244338" y="886120"/>
            <a:ext cx="8983744"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المنصات الرقمية -  </a:t>
            </a:r>
            <a:r>
              <a:rPr kumimoji="0" lang="en-US" sz="16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Digital Platforms</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A3AAAE87-79D3-D9CF-F3CA-982801E86A1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07C0DC0-958F-266B-B8BE-D0396E1A5FB9}"/>
              </a:ext>
            </a:extLst>
          </p:cNvPr>
          <p:cNvSpPr txBox="1"/>
          <p:nvPr/>
        </p:nvSpPr>
        <p:spPr>
          <a:xfrm>
            <a:off x="424206" y="1666294"/>
            <a:ext cx="11255189"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highlight>
                  <a:srgbClr val="FFFF00"/>
                </a:highlight>
                <a:uLnTx/>
                <a:uFillTx/>
                <a:latin typeface="Alexandria regular" pitchFamily="2" charset="-78"/>
                <a:ea typeface="+mn-ea"/>
                <a:cs typeface="Alexandria"/>
              </a:rPr>
              <a:t>المنصة الرقمية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 بيئة إلكترونية أو تطبيق أو موقع إلكتروني يربط بين أطراف متعددة (مستخدمين، مزودين، شركاء) لتبادل القيمة، سواء كانت معلومات، سلع، خدمات، بيانات أو تمويل، من خلال وسيط رقمي.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تقوم المنصات الرقمية بدور الوسيط الذي يُمكّن التفاعل المباشر أو غير المباشر بين الأطراف عبر الإنترنت.</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أنواع المنصات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يمكن تصنيف المنصات الرقمية حسب النشاط الذي تؤديه، </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ومن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أبرز أنواعها:</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منصات التجارة الإلكترونية </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Amazon، Noon، Souq</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  : تُمكن من بيع وشراء السلع والخدمات عبر الإنترنت.</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منصات الخدمات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Alexandria"/>
              </a:rPr>
              <a:t>Talabat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Uber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 تربط مقدمي الخدمات بالمستفيدين</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المنصات المالية </a:t>
            </a:r>
            <a:r>
              <a:rPr kumimoji="0" lang="en-US"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FinTech Platforms)</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STC Pay، Apple Pay، PayPal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  توفر خدمات مالية إلكترونية مثل الدفع، التحويل، التمويل.</a:t>
            </a:r>
          </a:p>
        </p:txBody>
      </p:sp>
      <p:pic>
        <p:nvPicPr>
          <p:cNvPr id="6" name="Graphic 21">
            <a:extLst>
              <a:ext uri="{FF2B5EF4-FFF2-40B4-BE49-F238E27FC236}">
                <a16:creationId xmlns:a16="http://schemas.microsoft.com/office/drawing/2014/main" id="{E4305991-05E4-502A-21A0-08B508EB71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601501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4B2C-81E3-77A7-D2D0-8F47B308C1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6C8C5AB-588D-EEB0-C16E-A99B1A9191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A3DCC8-0A17-B631-26FF-A0AE57FD9EDB}"/>
              </a:ext>
            </a:extLst>
          </p:cNvPr>
          <p:cNvSpPr txBox="1"/>
          <p:nvPr/>
        </p:nvSpPr>
        <p:spPr>
          <a:xfrm>
            <a:off x="1244338" y="886120"/>
            <a:ext cx="9294829"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المنصات الرقمية  - </a:t>
            </a:r>
            <a:r>
              <a:rPr kumimoji="0" lang="en-US" sz="16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Digital Platforms</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8E0B3B50-BD0F-9F54-E82E-9B7A8404BB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E3A04E6-B58B-5869-E873-BE861A992468}"/>
              </a:ext>
            </a:extLst>
          </p:cNvPr>
          <p:cNvSpPr txBox="1"/>
          <p:nvPr/>
        </p:nvSpPr>
        <p:spPr>
          <a:xfrm>
            <a:off x="89452" y="1666294"/>
            <a:ext cx="11998687" cy="390356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السمات الأساسية للمنصات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1</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التقنية الوسيطة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Intermediation):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المنصة لا تملك بالضرورة المنتج أو الخدمة، لكنها تربط بين من يملك ومن يحتاج.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2.</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التفاعلية</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تُمكّن التفاعل بين المستخدمين ومقدمي الخدمات بشكل مباشر.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3.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الاعتماد على البيانات: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تعتمد على جمع وتحليل البيانات لتحسين التجربة والخدمة.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4</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الانتشار السريع: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بسبب انخفاض التكلفة التشغيلية وسهولة التوسع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5</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نموذج "الشبكة</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Network Effect):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كلما زاد عدد المستخدمين، زادت قيمة المنصة.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AE33882A-71AE-3CE9-313A-43C1ABDC29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866413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7F118-9BEC-08D3-42F0-DF0FC8AC8C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11FC2B-0783-61E9-91CA-97E6FE9D608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3F09E57-62F3-84F9-2FCE-DC881523BFA9}"/>
              </a:ext>
            </a:extLst>
          </p:cNvPr>
          <p:cNvSpPr txBox="1"/>
          <p:nvPr/>
        </p:nvSpPr>
        <p:spPr>
          <a:xfrm>
            <a:off x="1244338" y="886120"/>
            <a:ext cx="993962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أثر المنصات الرقمية على الاقتصاد والمجتمع</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a:t>
            </a:r>
            <a:r>
              <a:rPr kumimoji="0" lang="en-US" sz="16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Digital Platforms)</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FDE48EE6-0A98-0BC4-37F0-9AE0FF5802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E6C2B34-3FE4-D32A-B868-F4D5087646E5}"/>
              </a:ext>
            </a:extLst>
          </p:cNvPr>
          <p:cNvSpPr txBox="1"/>
          <p:nvPr/>
        </p:nvSpPr>
        <p:spPr>
          <a:xfrm>
            <a:off x="876693" y="2022251"/>
            <a:ext cx="10802702" cy="3872599"/>
          </a:xfrm>
          <a:prstGeom prst="rect">
            <a:avLst/>
          </a:prstGeom>
          <a:noFill/>
        </p:spPr>
        <p:txBody>
          <a:bodyPr wrap="square" rtlCol="0">
            <a:spAutoFit/>
          </a:bodyPr>
          <a:lstStyle/>
          <a:p>
            <a:pPr algn="r" rtl="1">
              <a:lnSpc>
                <a:spcPct val="150000"/>
              </a:lnSpc>
              <a:spcAft>
                <a:spcPts val="800"/>
              </a:spcAft>
              <a:buNone/>
            </a:pPr>
            <a:r>
              <a:rPr lang="ar-EG" sz="2400" b="1" kern="100" dirty="0">
                <a:solidFill>
                  <a:srgbClr val="FF0000"/>
                </a:solidFill>
                <a:effectLst/>
                <a:latin typeface="Aptos" panose="020B0004020202020204" pitchFamily="34" charset="0"/>
                <a:ea typeface="Aptos" panose="020B0004020202020204" pitchFamily="34" charset="0"/>
                <a:cs typeface="Alexandria Black"/>
              </a:rPr>
              <a:t>أثرها الإيجابي على المجتمع : </a:t>
            </a:r>
            <a:endParaRPr lang="en-AE" sz="2400" kern="100" dirty="0">
              <a:solidFill>
                <a:srgbClr val="FF0000"/>
              </a:solidFill>
              <a:effectLst/>
              <a:latin typeface="Aptos" panose="020B0004020202020204" pitchFamily="34" charset="0"/>
              <a:ea typeface="Aptos" panose="020B0004020202020204" pitchFamily="34" charset="0"/>
              <a:cs typeface="Alexandria Black"/>
            </a:endParaRP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lexandria Black"/>
              </a:rPr>
              <a:t>تسهيل الوصول إلى الخدمات والسلع</a:t>
            </a:r>
            <a:r>
              <a:rPr lang="en-AE" sz="2400" kern="100" dirty="0">
                <a:effectLst/>
                <a:latin typeface="Aptos" panose="020B0004020202020204" pitchFamily="34" charset="0"/>
                <a:ea typeface="Aptos" panose="020B0004020202020204" pitchFamily="34" charset="0"/>
                <a:cs typeface="Alexandria Black"/>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lexandria Black"/>
              </a:rPr>
              <a:t>خفض التكاليف التشغيلية</a:t>
            </a:r>
            <a:r>
              <a:rPr lang="en-AE" sz="2400" kern="100" dirty="0">
                <a:effectLst/>
                <a:latin typeface="Aptos" panose="020B0004020202020204" pitchFamily="34" charset="0"/>
                <a:ea typeface="Aptos" panose="020B0004020202020204" pitchFamily="34" charset="0"/>
                <a:cs typeface="Alexandria Black"/>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lexandria Black"/>
              </a:rPr>
              <a:t>خلق فرص عمل جديدة (مستقلين، التوصيل...)</a:t>
            </a:r>
            <a:r>
              <a:rPr lang="en-AE" sz="2400" kern="100" dirty="0">
                <a:effectLst/>
                <a:latin typeface="Aptos" panose="020B0004020202020204" pitchFamily="34" charset="0"/>
                <a:ea typeface="Aptos" panose="020B0004020202020204" pitchFamily="34" charset="0"/>
                <a:cs typeface="Alexandria Black"/>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lexandria Black"/>
              </a:rPr>
              <a:t>دعم الشمول المالي من خلال المنصات المالية</a:t>
            </a:r>
            <a:r>
              <a:rPr lang="en-AE" sz="2400" kern="100" dirty="0">
                <a:effectLst/>
                <a:latin typeface="Aptos" panose="020B0004020202020204" pitchFamily="34" charset="0"/>
                <a:ea typeface="Aptos" panose="020B0004020202020204" pitchFamily="34" charset="0"/>
                <a:cs typeface="Alexandria Black"/>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100" dirty="0">
                <a:effectLst/>
                <a:latin typeface="Aptos" panose="020B0004020202020204" pitchFamily="34" charset="0"/>
                <a:ea typeface="Aptos" panose="020B0004020202020204" pitchFamily="34" charset="0"/>
                <a:cs typeface="Alexandria Black"/>
              </a:rPr>
              <a:t>تطوير المهارات الرقمية للمستخدمين</a:t>
            </a:r>
            <a:r>
              <a:rPr lang="en-AE" sz="2400" kern="100" dirty="0">
                <a:effectLst/>
                <a:latin typeface="Aptos" panose="020B0004020202020204" pitchFamily="34" charset="0"/>
                <a:ea typeface="Aptos" panose="020B0004020202020204" pitchFamily="34" charset="0"/>
                <a:cs typeface="Alexandria Black"/>
              </a:rPr>
              <a:t>.</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1F50E5EF-10A4-0BDC-E60E-5E7480CD9C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183391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A93BF-88DD-ACD0-3F82-3F0786BB751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413C3B-EA41-A96D-8A86-9C73C0A717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66E8CD-2DEE-3E29-FB61-F5A3219FA635}"/>
              </a:ext>
            </a:extLst>
          </p:cNvPr>
          <p:cNvSpPr txBox="1"/>
          <p:nvPr/>
        </p:nvSpPr>
        <p:spPr>
          <a:xfrm>
            <a:off x="1244338" y="886120"/>
            <a:ext cx="993962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المنصات الرقمية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a:t>
            </a:r>
            <a:r>
              <a:rPr kumimoji="0" lang="en-US" sz="16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Digital Platforms)</a:t>
            </a:r>
            <a:endPar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0B121879-EDAA-A854-D9C4-10D5E3BC856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A16F4FB-B801-7BDA-FA59-9305621C8958}"/>
              </a:ext>
            </a:extLst>
          </p:cNvPr>
          <p:cNvSpPr txBox="1"/>
          <p:nvPr/>
        </p:nvSpPr>
        <p:spPr>
          <a:xfrm>
            <a:off x="1074657" y="1912516"/>
            <a:ext cx="10275216" cy="25594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800"/>
              </a:spcAft>
              <a:buClrTx/>
              <a:buSzTx/>
              <a:buFontTx/>
              <a:buNone/>
              <a:tabLst/>
              <a:defRPr/>
            </a:pPr>
            <a:r>
              <a:rPr kumimoji="0" lang="ar-EG" sz="2400" b="1" i="0" u="none" strike="noStrike" kern="100" cap="none" spc="0" normalizeH="0" baseline="0" noProof="0" dirty="0">
                <a:ln>
                  <a:noFill/>
                </a:ln>
                <a:solidFill>
                  <a:srgbClr val="FF0000"/>
                </a:solidFill>
                <a:effectLst/>
                <a:uLnTx/>
                <a:uFillTx/>
                <a:latin typeface="Aptos" panose="020B0004020202020204" pitchFamily="34" charset="0"/>
                <a:ea typeface="Aptos" panose="020B0004020202020204" pitchFamily="34" charset="0"/>
                <a:cs typeface="Alexandria Black"/>
              </a:rPr>
              <a:t>أحتمال </a:t>
            </a:r>
            <a:r>
              <a:rPr kumimoji="0" lang="ar-SA" sz="2400" b="1" i="0" u="none" strike="noStrike" kern="100" cap="none" spc="0" normalizeH="0" baseline="0" noProof="0" dirty="0">
                <a:ln>
                  <a:noFill/>
                </a:ln>
                <a:solidFill>
                  <a:srgbClr val="FF0000"/>
                </a:solidFill>
                <a:effectLst/>
                <a:uLnTx/>
                <a:uFillTx/>
                <a:latin typeface="Aptos" panose="020B0004020202020204" pitchFamily="34" charset="0"/>
                <a:ea typeface="Aptos" panose="020B0004020202020204" pitchFamily="34" charset="0"/>
                <a:cs typeface="Alexandria Black"/>
              </a:rPr>
              <a:t>أثرها ا</a:t>
            </a:r>
            <a:r>
              <a:rPr kumimoji="0" lang="ar-EG" sz="2400" b="1" i="0" u="none" strike="noStrike" kern="100" cap="none" spc="0" normalizeH="0" baseline="0" noProof="0" dirty="0">
                <a:ln>
                  <a:noFill/>
                </a:ln>
                <a:solidFill>
                  <a:srgbClr val="FF0000"/>
                </a:solidFill>
                <a:effectLst/>
                <a:uLnTx/>
                <a:uFillTx/>
                <a:latin typeface="Aptos" panose="020B0004020202020204" pitchFamily="34" charset="0"/>
                <a:ea typeface="Aptos" panose="020B0004020202020204" pitchFamily="34" charset="0"/>
                <a:cs typeface="Alexandria Black"/>
              </a:rPr>
              <a:t>لسلبي </a:t>
            </a:r>
            <a:r>
              <a:rPr kumimoji="0" lang="ar-SA" sz="2400" b="1" i="0" u="none" strike="noStrike" kern="100" cap="none" spc="0" normalizeH="0" baseline="0" noProof="0" dirty="0">
                <a:ln>
                  <a:noFill/>
                </a:ln>
                <a:solidFill>
                  <a:srgbClr val="FF0000"/>
                </a:solidFill>
                <a:effectLst/>
                <a:uLnTx/>
                <a:uFillTx/>
                <a:latin typeface="Aptos" panose="020B0004020202020204" pitchFamily="34" charset="0"/>
                <a:ea typeface="Aptos" panose="020B0004020202020204" pitchFamily="34" charset="0"/>
                <a:cs typeface="Alexandria Black"/>
              </a:rPr>
              <a:t>على المجتمع : </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EG"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lexandria Black"/>
              </a:rPr>
              <a:t>في حالة ضعف </a:t>
            </a: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lexandria Black"/>
              </a:rPr>
              <a:t>حماية البيانات والخصوصية</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lexandria Black"/>
              </a:rPr>
              <a:t>.</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lexandria Black"/>
              </a:rPr>
              <a:t>تأثير سلبي على بعض الأنشطة التقليدية (مثال: إغلاق المتاجر لصالح التجارة الإلكترونية)</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lexandria Black"/>
              </a:rPr>
              <a:t>.</a:t>
            </a:r>
          </a:p>
          <a:p>
            <a:pPr marL="342900" marR="0" lvl="0" indent="-342900" algn="r" defTabSz="914400" rtl="1" eaLnBrk="1" fontAlgn="auto" latinLnBrk="0" hangingPunct="1">
              <a:lnSpc>
                <a:spcPct val="150000"/>
              </a:lnSpc>
              <a:spcBef>
                <a:spcPts val="0"/>
              </a:spcBef>
              <a:spcAft>
                <a:spcPts val="800"/>
              </a:spcAft>
              <a:buClrTx/>
              <a:buSzPts val="1000"/>
              <a:buFont typeface="Symbol" panose="05050102010706020507" pitchFamily="18" charset="2"/>
              <a:buChar char=""/>
              <a:tabLst>
                <a:tab pos="457200" algn="l"/>
              </a:tabLst>
              <a:defRPr/>
            </a:pPr>
            <a:r>
              <a:rPr kumimoji="0" lang="ar-SA"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lexandria Black"/>
              </a:rPr>
              <a:t>الاحتكار الرقمي إذا استحوذت منصة على السوق</a:t>
            </a:r>
            <a:r>
              <a:rPr kumimoji="0" lang="en-AE" sz="2400" b="0" i="0" u="none" strike="noStrike" kern="1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lexandria Black"/>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F7B149A3-C05D-B99F-C366-BC9BBC31F0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212962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52AFF-928D-2EEF-3C63-D3ED9B2043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33B704-B5D4-42C6-B665-E11B385D089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D41EC3-4F10-E847-EEF1-A506EB7E09B7}"/>
              </a:ext>
            </a:extLst>
          </p:cNvPr>
          <p:cNvSpPr txBox="1"/>
          <p:nvPr/>
        </p:nvSpPr>
        <p:spPr>
          <a:xfrm>
            <a:off x="1216058" y="763571"/>
            <a:ext cx="996790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التنظيم القانوني للمنصات الرقمية</a:t>
            </a:r>
          </a:p>
        </p:txBody>
      </p:sp>
      <p:sp>
        <p:nvSpPr>
          <p:cNvPr id="28" name="Rectangle 27">
            <a:extLst>
              <a:ext uri="{FF2B5EF4-FFF2-40B4-BE49-F238E27FC236}">
                <a16:creationId xmlns:a16="http://schemas.microsoft.com/office/drawing/2014/main" id="{B8495EFF-DDFB-6A72-F970-CF55FF0A50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B1762E4-13A7-AFEA-3F9A-61AE1D422999}"/>
              </a:ext>
            </a:extLst>
          </p:cNvPr>
          <p:cNvSpPr txBox="1"/>
          <p:nvPr/>
        </p:nvSpPr>
        <p:spPr>
          <a:xfrm>
            <a:off x="0" y="1630837"/>
            <a:ext cx="12088140" cy="4154984"/>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لضبط نشاط المنصات الرقمية، يجب أن تشمل الأنظمة ما يلي:</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التراخيص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يجب حصول المنصة على ترخيص لمزاولة النشاط.</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حماية المستهلك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التزام بالشفافية، وضمانات الخدمة، وسياسات الإرجاع.</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حماية البيانات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التقيّد بقوانين خصوصية المستخدمين.</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مكافحة الجرائم الإلكترونية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مثل الاحتيال، غسل الأموال.</a:t>
            </a:r>
          </a:p>
          <a:p>
            <a:pPr marL="285750" marR="0" lvl="0" indent="-285750" algn="r"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المنافسة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منع الاحتكار أو إساءة استخدام الموقع السوقي.</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highlight>
                  <a:srgbClr val="FFFF00"/>
                </a:highlight>
                <a:uLnTx/>
                <a:uFillTx/>
                <a:latin typeface="Alexandria regular" pitchFamily="2" charset="-78"/>
                <a:ea typeface="+mn-ea"/>
                <a:cs typeface="Alexandria"/>
              </a:rPr>
              <a:t>مثال :</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في السعودية</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أصدرت الهيئة العامة للمنشآت الصغيرة والمتوسطة "منصة إلكترونية موحدة" لتنظيم عمل منصات التمويل الجماعي.</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كما نظم البنك المركزي السعودي نشاط المحافظ الرقمية ومنصات الدفع عبر لوائح مثل "قواعد إصدار وتشغيل أدوات الدفع".</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8B38364-654C-B4EB-1C7A-B9A45C0D3F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393233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9DED9-2A87-BDD1-F970-8D22A3CA08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2CAC58-5773-E70B-61D3-83857F22F42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8E68696-7CC3-9824-0FF4-6300737D2C0F}"/>
              </a:ext>
            </a:extLst>
          </p:cNvPr>
          <p:cNvSpPr txBox="1"/>
          <p:nvPr/>
        </p:nvSpPr>
        <p:spPr>
          <a:xfrm>
            <a:off x="1140643" y="725864"/>
            <a:ext cx="1004331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مستقبل التنظيم القانوني للتكنولوجيا المالية</a:t>
            </a:r>
          </a:p>
        </p:txBody>
      </p:sp>
      <p:sp>
        <p:nvSpPr>
          <p:cNvPr id="28" name="Rectangle 27">
            <a:extLst>
              <a:ext uri="{FF2B5EF4-FFF2-40B4-BE49-F238E27FC236}">
                <a16:creationId xmlns:a16="http://schemas.microsoft.com/office/drawing/2014/main" id="{8DA51494-4727-B8B1-049A-76BFEBEDA04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3BD75C-6108-4539-45B5-AE15E91AA557}"/>
              </a:ext>
            </a:extLst>
          </p:cNvPr>
          <p:cNvSpPr txBox="1"/>
          <p:nvPr/>
        </p:nvSpPr>
        <p:spPr>
          <a:xfrm>
            <a:off x="0" y="1555423"/>
            <a:ext cx="12088139"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مع تسارع الابتكار في قطاع التكنولوجيا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أصبح من الضروري أن يتطور التنظيم القانوني بوتيرة تواكب هذا التقدم. مستقبل التنظيم القانوني لا يتمثل في مزيد من القوانين فقط، بل في بناء أطر ذكية، مرنة، وتنبؤية، تُوازن بين حماية النظام المالي، وتعزيز الابتكار.</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highlight>
                  <a:srgbClr val="FFFF00"/>
                </a:highlight>
                <a:uLnTx/>
                <a:uFillTx/>
                <a:latin typeface="Alexandria regular" pitchFamily="2" charset="-78"/>
                <a:ea typeface="+mn-ea"/>
                <a:cs typeface="Alexandria"/>
              </a:rPr>
              <a:t>خصائص مستقبل التنظيم القانوني للتكنولوجيا المالية :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1</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التنظيم القائم على التكنولوجيا </a:t>
            </a:r>
            <a:r>
              <a:rPr kumimoji="0" lang="en-US" sz="2400" b="1" i="0" u="none" strike="noStrike" kern="1200" cap="none" spc="0" normalizeH="0" baseline="0" noProof="0" dirty="0" err="1">
                <a:ln>
                  <a:noFill/>
                </a:ln>
                <a:solidFill>
                  <a:srgbClr val="FF0000"/>
                </a:solidFill>
                <a:effectLst/>
                <a:uLnTx/>
                <a:uFillTx/>
                <a:latin typeface="Alexandria regular" pitchFamily="2" charset="-78"/>
                <a:ea typeface="+mn-ea"/>
                <a:cs typeface="Alexandria"/>
              </a:rPr>
              <a:t>RegTech</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أي استخدام التكنولوجيا من قبل الهيئات التنظيمية لتسهيل عملية الإشراف والمراقبة.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استخدام الذكاء الاصطناعي لتحليل ملايين المعاملات في الوقت الفعلي لرصد عمليات غسل الأموال أو الاحتيال في البنوك الرقمية.</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2</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التنظيم الديناميكي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Adaptive Regulation)</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قوانين تتغير بمرونة وفقًا لتطورات السوق والتقنيات الجديدة.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التشريعات المتعلقة بالأصول المشفرة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cryptocurrencies)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تتغير من عام إلى آخر حسب المخاطر والتطورات التقنية.</a:t>
            </a:r>
          </a:p>
        </p:txBody>
      </p:sp>
      <p:pic>
        <p:nvPicPr>
          <p:cNvPr id="6" name="Graphic 21">
            <a:extLst>
              <a:ext uri="{FF2B5EF4-FFF2-40B4-BE49-F238E27FC236}">
                <a16:creationId xmlns:a16="http://schemas.microsoft.com/office/drawing/2014/main" id="{4D3CCF5B-9241-83E9-90F7-E72256D36F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3281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7D947A-3A3F-4D03-2ADE-7F1E83ACF5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8DB3CC-664A-8065-C74F-5C80431652F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0DF4956-2B11-2C91-8958-C49D13F72F3A}"/>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مستقبل التنظيم القانوني للتكنولوجيا المالية</a:t>
            </a:r>
          </a:p>
        </p:txBody>
      </p:sp>
      <p:sp>
        <p:nvSpPr>
          <p:cNvPr id="28" name="Rectangle 27">
            <a:extLst>
              <a:ext uri="{FF2B5EF4-FFF2-40B4-BE49-F238E27FC236}">
                <a16:creationId xmlns:a16="http://schemas.microsoft.com/office/drawing/2014/main" id="{23760A96-D05C-5E73-16EA-3D973B6D0AD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26F5568-5FEB-DB30-09C4-55E7B37441B6}"/>
              </a:ext>
            </a:extLst>
          </p:cNvPr>
          <p:cNvSpPr txBox="1"/>
          <p:nvPr/>
        </p:nvSpPr>
        <p:spPr>
          <a:xfrm>
            <a:off x="301658" y="1666294"/>
            <a:ext cx="11491274" cy="3673121"/>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3. أولوية حماية البيانات والخصوصية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ستُركز الأنظمة مستقبلاً بشكل أوسع على حماية بيانات المستخدمين الرقمية.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فرض الالتزام بقوانين مثل قانون حماية البيانات الشخصية السعودي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(PDPL)،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وقوانين شبيهة بلائحة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GDPR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الأوروبية.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4</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التعاون الدولي في التنظيم </a:t>
            </a: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مع الطابع العابر للحدود للتقنية المالية، ستنشأ اتفاقيات ومذكرات تفاهم بين الجهات التنظيمية في مختلف الدول لتبادل المعلومات والاعتراف المتبادل بالتراخيص.</a:t>
            </a:r>
          </a:p>
        </p:txBody>
      </p:sp>
      <p:pic>
        <p:nvPicPr>
          <p:cNvPr id="6" name="Graphic 21">
            <a:extLst>
              <a:ext uri="{FF2B5EF4-FFF2-40B4-BE49-F238E27FC236}">
                <a16:creationId xmlns:a16="http://schemas.microsoft.com/office/drawing/2014/main" id="{4254B3CB-3CD6-410A-ACC9-7C6613D897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84632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5363E-1694-0764-C7A4-54F0FBD683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C1C38A5-E932-22DB-D7C5-B36EB9558DA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060664-FC76-461C-0F89-A9FE77449825}"/>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السياسات المالية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8228BF3C-D182-A425-93A1-6E9CB5A571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A3EF01B-69AA-20E4-5029-102578DBE026}"/>
              </a:ext>
            </a:extLst>
          </p:cNvPr>
          <p:cNvSpPr txBox="1"/>
          <p:nvPr/>
        </p:nvSpPr>
        <p:spPr>
          <a:xfrm>
            <a:off x="235670" y="1799304"/>
            <a:ext cx="11557262"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تتجه السياسات المالية الحكومية في مختلف الدول – بما في ذلك الدول العربية – نحو تحقيق التوازن بين التحفيز على الابتكار التكنولوجي المالي، والرقابة الصارمة على المخاطر المحتملة.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مع تصاعد استخدام العملات الرقمية (مثل البيتكوين والإيثيريوم) وتوسع انتشار أدوات التكنولوجيا المالية (مثل المحافظ الرقمية، التمويل الجماعي، منصات الإقراض الإلكتروني)، بدأت الحكومات تتبنى سياسات مالية تهدف إلى:</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حماية النظام المالي والاقتصاد الوطني.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تعزيز الابتكار ودعم الاقتصاد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ضمان الشفافية ومحاربة الجرائم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تحقيق الشمول المالي مع الحفاظ على الاستقرار النقدي.</a:t>
            </a:r>
          </a:p>
        </p:txBody>
      </p:sp>
      <p:pic>
        <p:nvPicPr>
          <p:cNvPr id="6" name="Graphic 21">
            <a:extLst>
              <a:ext uri="{FF2B5EF4-FFF2-40B4-BE49-F238E27FC236}">
                <a16:creationId xmlns:a16="http://schemas.microsoft.com/office/drawing/2014/main" id="{29F06410-3FFC-B224-FE46-160DA588CF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28033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4259A-B848-A222-B4B8-21CB135EBC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0D61218-F167-4BAC-6B97-C19448506E4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68A2E48-0979-CE77-983C-13214C0BE039}"/>
              </a:ext>
            </a:extLst>
          </p:cNvPr>
          <p:cNvSpPr txBox="1"/>
          <p:nvPr/>
        </p:nvSpPr>
        <p:spPr>
          <a:xfrm>
            <a:off x="1696825" y="763571"/>
            <a:ext cx="816361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 السياسات المالية الحكومية تجاه أدوات التكنولوجيا المالية</a:t>
            </a:r>
            <a:endParaRPr kumimoji="0" lang="ar-EG"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7E0D25F5-F492-587B-366F-35B41AE2F4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611ED73-34C5-F243-76D9-03E62BA07319}"/>
              </a:ext>
            </a:extLst>
          </p:cNvPr>
          <p:cNvSpPr txBox="1"/>
          <p:nvPr/>
        </p:nvSpPr>
        <p:spPr>
          <a:xfrm>
            <a:off x="405353" y="1421196"/>
            <a:ext cx="11274042"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1</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ترخيص الشركات المالية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الحكومات تنشئ أطرًا قانونية واضحة لترخيص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أن يصدر البنك المركزي في الدولة  "دليل الأنشطة المسموح بها لشركات التقنية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هيئات السوق المالية  تنظم منصات التمويل الجماعي للأسهم.</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2</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دعم الابتكار عبر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Sandboxes</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t>
            </a:r>
            <a:endPar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تقديم بيئات تجريبية للشركات الناشئة دون التقييد الكامل بالقوانين الصارمة.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"بيئة التقنية المالية التجريبية" التى  تسمح بتجربة المنتجات المالية قبل الترخيص الكامل.</a:t>
            </a:r>
          </a:p>
        </p:txBody>
      </p:sp>
      <p:pic>
        <p:nvPicPr>
          <p:cNvPr id="6" name="Graphic 21">
            <a:extLst>
              <a:ext uri="{FF2B5EF4-FFF2-40B4-BE49-F238E27FC236}">
                <a16:creationId xmlns:a16="http://schemas.microsoft.com/office/drawing/2014/main" id="{CE2ABE9E-FC75-3C44-A8F7-E29667D6C0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12240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17142-A5E7-A98D-002E-B87492B5007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54D9067-61BE-29A6-990E-D02035A9BAD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CF73418-B9AF-B997-0CE6-6990281E9B01}"/>
              </a:ext>
            </a:extLst>
          </p:cNvPr>
          <p:cNvSpPr txBox="1"/>
          <p:nvPr/>
        </p:nvSpPr>
        <p:spPr>
          <a:xfrm>
            <a:off x="810705" y="952106"/>
            <a:ext cx="103732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 السياسات المالية الحكومية تجاه أدوات التكنولوجيا المالية</a:t>
            </a:r>
            <a:endParaRPr kumimoji="0" lang="ar-EG" sz="1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endParaRPr>
          </a:p>
        </p:txBody>
      </p:sp>
      <p:sp>
        <p:nvSpPr>
          <p:cNvPr id="28" name="Rectangle 27">
            <a:extLst>
              <a:ext uri="{FF2B5EF4-FFF2-40B4-BE49-F238E27FC236}">
                <a16:creationId xmlns:a16="http://schemas.microsoft.com/office/drawing/2014/main" id="{6F94E9F9-98C3-5584-6C87-C62726AABEE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3FA1495-F59D-AFCF-8470-9A79BC5C1FE9}"/>
              </a:ext>
            </a:extLst>
          </p:cNvPr>
          <p:cNvSpPr txBox="1"/>
          <p:nvPr/>
        </p:nvSpPr>
        <p:spPr>
          <a:xfrm>
            <a:off x="810706" y="1798266"/>
            <a:ext cx="10868690" cy="367273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3. التشجيع على الشمول المالي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استخدام التكنولوجيا للوصول إلى أكبر عدد من شرائح المجتمع ، خاصة في المناطق الريفية أو النساء والشباب.</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مثال: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دعم المحافظ الرقمية لتسهيل التحويلات للأفراد بدون حساب بنكي.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مشاريع تمويل إلكتروني لمشاريع الشباب (من خلال منصات تمويل جماعي).</a:t>
            </a:r>
          </a:p>
        </p:txBody>
      </p:sp>
      <p:pic>
        <p:nvPicPr>
          <p:cNvPr id="6" name="Graphic 21">
            <a:extLst>
              <a:ext uri="{FF2B5EF4-FFF2-40B4-BE49-F238E27FC236}">
                <a16:creationId xmlns:a16="http://schemas.microsoft.com/office/drawing/2014/main" id="{4B0ADB4A-B44C-C270-4C84-0FCB13993A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45116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5B426-BB88-6B3B-53AC-456A03AEDA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B5020DC-35CA-AB39-E5C2-87C40B61F9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8776DB-7195-2B9D-1522-69E06ABC88F7}"/>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السياسات المالية الحكومية تجاه أدوات التكنولوجيا المالية</a:t>
            </a:r>
          </a:p>
        </p:txBody>
      </p:sp>
      <p:sp>
        <p:nvSpPr>
          <p:cNvPr id="28" name="Rectangle 27">
            <a:extLst>
              <a:ext uri="{FF2B5EF4-FFF2-40B4-BE49-F238E27FC236}">
                <a16:creationId xmlns:a16="http://schemas.microsoft.com/office/drawing/2014/main" id="{0E41E012-31CD-2757-A26D-67346BB42FA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37D5782-1779-67EE-316F-360C5B1A577E}"/>
              </a:ext>
            </a:extLst>
          </p:cNvPr>
          <p:cNvSpPr txBox="1"/>
          <p:nvPr/>
        </p:nvSpPr>
        <p:spPr>
          <a:xfrm>
            <a:off x="69574" y="1583703"/>
            <a:ext cx="11946835" cy="501156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السياسات التنظيمية لمكافحة غسل الأموال وتمويل الإرهاب  </a:t>
            </a:r>
            <a:r>
              <a:rPr kumimoji="0" lang="en-US"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AML/CFT)</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إدراج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ضمن التزامات الإفصاح، والتحقق من هوية العملاء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مثال: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إلزام شركات التقنية المالية  بتطبيق سياسة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والتقارير الرقابية إلى البنك المركزي </a:t>
            </a:r>
            <a:r>
              <a:rPr lang="ar-EG" sz="2400" dirty="0">
                <a:solidFill>
                  <a:prstClr val="black"/>
                </a:solidFill>
                <a:latin typeface="Alexandria regular" pitchFamily="2" charset="-78"/>
                <a:cs typeface="Alexandria"/>
              </a:rPr>
              <a:t>في الدولة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التعاون الدولي والتنظيم العابر للحدود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نظرًا لأن أدوات التكنولوجيا المالية تعمل عبر الإنترنت، تتعاون الحكومات مع جهات دولية لوضع معايير مشتركة.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Alexandria regular" pitchFamily="2" charset="-78"/>
                <a:ea typeface="+mn-ea"/>
                <a:cs typeface="Alexandria"/>
              </a:rPr>
              <a:t> </a:t>
            </a: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أمثلة: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عضوية المملكة العربية السعودية في مجموعة العمل المالي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FATF</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التى تصدر التوصيات لمكافحة غسل الأموال.</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التعاون الخليجي في تنظيم تحويلات المحافظ الرقمية وتراخيص الشركات العابرة للحدود.</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474C9AF3-69CD-2423-D7CF-84F841AEB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6414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33E53-F82F-7F67-5C01-B57C552512B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34FA64A-83BF-EA28-9F50-863FD5DCE5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6C1D1C-0C45-872D-EED6-4FA565D79E74}"/>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المستقبلية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5B3B7F37-F22A-A387-2DBD-3935FEB0CC6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40C3954-3B39-3C03-30D2-CEB21FA19F7D}"/>
              </a:ext>
            </a:extLst>
          </p:cNvPr>
          <p:cNvSpPr txBox="1"/>
          <p:nvPr/>
        </p:nvSpPr>
        <p:spPr>
          <a:xfrm>
            <a:off x="1536569" y="2041374"/>
            <a:ext cx="10142826" cy="3516604"/>
          </a:xfrm>
          <a:prstGeom prst="rect">
            <a:avLst/>
          </a:prstGeom>
          <a:noFill/>
        </p:spPr>
        <p:txBody>
          <a:bodyPr wrap="square" rtlCol="0">
            <a:spAutoFit/>
          </a:bodyPr>
          <a:lstStyle/>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تطور التقنية أسرع من التشريعات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الفجوة الزمنية بين الابتكار وإصدار التشريعات.</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التوازن بين الابتكار والأمن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حماية المستخدمين دون التأثير السلبى على الإبداع.</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التنظيم عبر الحدود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صعوبة تنظيم خدمات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التي تعمل دوليًا.</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1725A81B-3D59-4F99-7B21-559843DB69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74588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24D9B-15D0-1262-4D7C-BBA44F28CA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6B6C50F-4609-C2A0-3C6C-C4CE8DAFA0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740FDB3-C723-12C5-254E-4FDD245961DE}"/>
              </a:ext>
            </a:extLst>
          </p:cNvPr>
          <p:cNvSpPr txBox="1"/>
          <p:nvPr/>
        </p:nvSpPr>
        <p:spPr>
          <a:xfrm>
            <a:off x="1244338" y="886120"/>
            <a:ext cx="993962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التحديات المستقبلية الحكومية تجاه العملات الرقمية وأدوات التكنولوجيا المالية</a:t>
            </a:r>
          </a:p>
        </p:txBody>
      </p:sp>
      <p:sp>
        <p:nvSpPr>
          <p:cNvPr id="28" name="Rectangle 27">
            <a:extLst>
              <a:ext uri="{FF2B5EF4-FFF2-40B4-BE49-F238E27FC236}">
                <a16:creationId xmlns:a16="http://schemas.microsoft.com/office/drawing/2014/main" id="{5D148827-BA70-C0F6-58F3-E1D428C7A9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4DADEDF-5B1D-441A-C3AE-A080F1EC79D1}"/>
              </a:ext>
            </a:extLst>
          </p:cNvPr>
          <p:cNvSpPr txBox="1"/>
          <p:nvPr/>
        </p:nvSpPr>
        <p:spPr>
          <a:xfrm>
            <a:off x="1244338" y="1799303"/>
            <a:ext cx="10231855" cy="470539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regular" pitchFamily="2" charset="-78"/>
                <a:ea typeface="+mn-ea"/>
                <a:cs typeface="Alexandria"/>
              </a:rPr>
              <a:t>أدوات المواجهة الحكومية المقترحة :</a:t>
            </a:r>
          </a:p>
          <a:p>
            <a:pPr marL="342900" marR="0" lvl="0" indent="-342900" algn="r" defTabSz="914400" rtl="1" eaLnBrk="1" fontAlgn="auto" latinLnBrk="0" hangingPunct="1">
              <a:lnSpc>
                <a:spcPct val="200000"/>
              </a:lnSpc>
              <a:spcBef>
                <a:spcPts val="0"/>
              </a:spcBef>
              <a:spcAft>
                <a:spcPts val="0"/>
              </a:spcAft>
              <a:buClrTx/>
              <a:buSzTx/>
              <a:buFontTx/>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إصدار تشريعات مرنة وتنظيمية محدثة مثل تنظيم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sandbox).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a:t>
            </a:r>
          </a:p>
          <a:p>
            <a:pPr marL="342900" marR="0" lvl="0" indent="-342900" algn="r" defTabSz="914400" rtl="1" eaLnBrk="1" fontAlgn="auto" latinLnBrk="0" hangingPunct="1">
              <a:lnSpc>
                <a:spcPct val="200000"/>
              </a:lnSpc>
              <a:spcBef>
                <a:spcPts val="0"/>
              </a:spcBef>
              <a:spcAft>
                <a:spcPts val="0"/>
              </a:spcAft>
              <a:buClrTx/>
              <a:buSzTx/>
              <a:buFontTx/>
              <a:buAutoNum type="arabicPeriod"/>
              <a:tabLst/>
              <a:defRPr/>
            </a:pPr>
            <a:r>
              <a:rPr lang="ar-EG" sz="2400" dirty="0">
                <a:solidFill>
                  <a:prstClr val="black"/>
                </a:solidFill>
                <a:latin typeface="Alexandria regular" pitchFamily="2" charset="-78"/>
                <a:cs typeface="Alexandri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التعاون الدولي لتبادل المعلومات حول الجرائم المالية الرقمية.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3. تبني البنوك المركزية للعملات الرقمية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CBDC)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 لتقليل الاعتماد على العملات اللامركزية.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4. الاستثمار في أمن المعلومات وتكنولوجيا التتبع المالي.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rPr>
              <a:t>5. توعية المستخدمين والمستثمرين بمخاطر الأصول الرقمية.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07D133C0-78C8-19D4-9948-A0AFA2DB6A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6647595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AEEF"/>
                </a:solidFill>
                <a:effectLst/>
                <a:highlight>
                  <a:srgbClr val="FFFF00"/>
                </a:highlight>
                <a:uLnTx/>
                <a:uFillTx/>
                <a:latin typeface="Alexandria" pitchFamily="2" charset="-78"/>
                <a:ea typeface="+mn-ea"/>
                <a:cs typeface="Alexandria Black"/>
              </a:rPr>
              <a:t>المراجع</a:t>
            </a:r>
            <a:r>
              <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Alexandria Black"/>
              </a:rPr>
              <a:t> </a:t>
            </a:r>
            <a:endParaRPr kumimoji="0" lang="en-US" sz="2800" b="1" i="0" u="none" strike="noStrike" kern="1200" cap="none" spc="0" normalizeH="0" baseline="0" noProof="0" dirty="0">
              <a:ln>
                <a:noFill/>
              </a:ln>
              <a:solidFill>
                <a:srgbClr val="00AEEF"/>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697584" y="2104524"/>
            <a:ext cx="11142481" cy="3349956"/>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Alexandria"/>
              </a:rPr>
              <a:t>  2022.</a:t>
            </a:r>
            <a:r>
              <a:rPr lang="en-US" sz="2400" dirty="0" err="1">
                <a:solidFill>
                  <a:prstClr val="black"/>
                </a:solidFill>
                <a:latin typeface="Alexandria regular" pitchFamily="2" charset="-78"/>
                <a:cs typeface="Alexandria"/>
              </a:rPr>
              <a:t>Zetzsche</a:t>
            </a:r>
            <a:r>
              <a:rPr lang="en-US" sz="2400" dirty="0">
                <a:solidFill>
                  <a:prstClr val="black"/>
                </a:solidFill>
                <a:latin typeface="Alexandria regular" pitchFamily="2" charset="-78"/>
                <a:cs typeface="Alexandria"/>
              </a:rPr>
              <a:t>, Dirk A., et al., The ICO Gold Rush: It's a Scam, It's a Bubble, It's a Super Challenge for Regulators, Harvard International Law Journal, 2018.</a:t>
            </a:r>
            <a:endParaRPr lang="ar-EG" sz="2400" dirty="0">
              <a:solidFill>
                <a:prstClr val="black"/>
              </a:solidFill>
              <a:latin typeface="Alexandria regular" pitchFamily="2" charset="-78"/>
              <a:cs typeface="Alexandria"/>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400" dirty="0">
                <a:solidFill>
                  <a:prstClr val="black"/>
                </a:solidFill>
                <a:latin typeface="Alexandria regular" pitchFamily="2" charset="-78"/>
                <a:cs typeface="Alexandria"/>
              </a:rPr>
              <a:t>FATF Guidance on Virtual Assets and VASPs, 2021.</a:t>
            </a:r>
            <a:endParaRPr lang="ar-EG" sz="2400" dirty="0">
              <a:solidFill>
                <a:prstClr val="black"/>
              </a:solidFill>
              <a:latin typeface="Alexandria regular" pitchFamily="2" charset="-78"/>
              <a:cs typeface="Alexandria"/>
            </a:endParaRP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d13aca44-ef33-4cf4-9980-7f0b00e6eeb9"/>
    <ds:schemaRef ds:uri="http://www.w3.org/XML/1998/namespace"/>
    <ds:schemaRef ds:uri="49100919-8a76-4266-be0c-7dc583902cb4"/>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F8F02F0D-6CA4-4BFE-8489-C7906243A8D3}"/>
</file>

<file path=docProps/app.xml><?xml version="1.0" encoding="utf-8"?>
<Properties xmlns="http://schemas.openxmlformats.org/officeDocument/2006/extended-properties" xmlns:vt="http://schemas.openxmlformats.org/officeDocument/2006/docPropsVTypes">
  <TotalTime>10662</TotalTime>
  <Words>4441</Words>
  <Application>Microsoft Office PowerPoint</Application>
  <PresentationFormat>Widescreen</PresentationFormat>
  <Paragraphs>434</Paragraphs>
  <Slides>49</Slides>
  <Notes>47</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49</vt:i4>
      </vt:variant>
    </vt:vector>
  </HeadingPairs>
  <TitlesOfParts>
    <vt:vector size="62" baseType="lpstr">
      <vt:lpstr>Alexandria</vt:lpstr>
      <vt:lpstr>Alexandria Black</vt:lpstr>
      <vt:lpstr>Alexandria regular</vt:lpstr>
      <vt:lpstr>Aptos</vt:lpstr>
      <vt:lpstr>Arial</vt:lpstr>
      <vt:lpstr>Calibri</vt:lpstr>
      <vt:lpstr>Calibri Light</vt:lpstr>
      <vt:lpstr>Symbol</vt:lpstr>
      <vt:lpstr>Wingdings</vt:lpstr>
      <vt:lpstr>Office Theme</vt:lpstr>
      <vt:lpstr>1_Office Theme</vt:lpstr>
      <vt:lpstr>2_Office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Nayel AlOmran</cp:lastModifiedBy>
  <cp:revision>116</cp:revision>
  <dcterms:created xsi:type="dcterms:W3CDTF">2023-04-29T09:08:00Z</dcterms:created>
  <dcterms:modified xsi:type="dcterms:W3CDTF">2026-06-16T03:59:53Z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