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303" r:id="rId2"/>
    <p:sldId id="276" r:id="rId3"/>
    <p:sldId id="350" r:id="rId4"/>
    <p:sldId id="355" r:id="rId5"/>
    <p:sldId id="354" r:id="rId6"/>
    <p:sldId id="353" r:id="rId7"/>
    <p:sldId id="352" r:id="rId8"/>
    <p:sldId id="351" r:id="rId9"/>
    <p:sldId id="356" r:id="rId10"/>
    <p:sldId id="357" r:id="rId11"/>
    <p:sldId id="363" r:id="rId12"/>
    <p:sldId id="362" r:id="rId13"/>
    <p:sldId id="361" r:id="rId14"/>
    <p:sldId id="360" r:id="rId15"/>
    <p:sldId id="359" r:id="rId16"/>
    <p:sldId id="358" r:id="rId17"/>
    <p:sldId id="369" r:id="rId18"/>
    <p:sldId id="368" r:id="rId19"/>
    <p:sldId id="367" r:id="rId20"/>
    <p:sldId id="366" r:id="rId21"/>
    <p:sldId id="365" r:id="rId22"/>
    <p:sldId id="370" r:id="rId23"/>
    <p:sldId id="375" r:id="rId24"/>
    <p:sldId id="374" r:id="rId25"/>
    <p:sldId id="373" r:id="rId26"/>
    <p:sldId id="372" r:id="rId27"/>
    <p:sldId id="371" r:id="rId28"/>
    <p:sldId id="364" r:id="rId29"/>
    <p:sldId id="388" r:id="rId30"/>
    <p:sldId id="387" r:id="rId31"/>
    <p:sldId id="386" r:id="rId32"/>
    <p:sldId id="385" r:id="rId33"/>
    <p:sldId id="384" r:id="rId34"/>
    <p:sldId id="383" r:id="rId35"/>
    <p:sldId id="382" r:id="rId36"/>
    <p:sldId id="381" r:id="rId37"/>
    <p:sldId id="380" r:id="rId38"/>
    <p:sldId id="379" r:id="rId39"/>
    <p:sldId id="378" r:id="rId40"/>
    <p:sldId id="377" r:id="rId41"/>
    <p:sldId id="376" r:id="rId42"/>
    <p:sldId id="397" r:id="rId43"/>
    <p:sldId id="396" r:id="rId44"/>
    <p:sldId id="395" r:id="rId45"/>
    <p:sldId id="394" r:id="rId46"/>
    <p:sldId id="398" r:id="rId47"/>
    <p:sldId id="393" r:id="rId48"/>
    <p:sldId id="392" r:id="rId49"/>
    <p:sldId id="391" r:id="rId50"/>
    <p:sldId id="390" r:id="rId51"/>
    <p:sldId id="389" r:id="rId52"/>
    <p:sldId id="39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355"/>
            <p14:sldId id="354"/>
            <p14:sldId id="353"/>
            <p14:sldId id="352"/>
            <p14:sldId id="351"/>
            <p14:sldId id="356"/>
            <p14:sldId id="357"/>
            <p14:sldId id="363"/>
            <p14:sldId id="362"/>
            <p14:sldId id="361"/>
            <p14:sldId id="360"/>
            <p14:sldId id="359"/>
            <p14:sldId id="358"/>
            <p14:sldId id="369"/>
            <p14:sldId id="368"/>
            <p14:sldId id="367"/>
            <p14:sldId id="366"/>
            <p14:sldId id="365"/>
            <p14:sldId id="370"/>
            <p14:sldId id="375"/>
            <p14:sldId id="374"/>
            <p14:sldId id="373"/>
            <p14:sldId id="372"/>
            <p14:sldId id="371"/>
            <p14:sldId id="364"/>
            <p14:sldId id="388"/>
            <p14:sldId id="387"/>
            <p14:sldId id="386"/>
            <p14:sldId id="385"/>
            <p14:sldId id="384"/>
            <p14:sldId id="383"/>
            <p14:sldId id="382"/>
            <p14:sldId id="381"/>
            <p14:sldId id="380"/>
            <p14:sldId id="379"/>
            <p14:sldId id="378"/>
            <p14:sldId id="377"/>
            <p14:sldId id="376"/>
            <p14:sldId id="397"/>
            <p14:sldId id="396"/>
            <p14:sldId id="395"/>
            <p14:sldId id="394"/>
            <p14:sldId id="398"/>
            <p14:sldId id="393"/>
            <p14:sldId id="392"/>
            <p14:sldId id="391"/>
            <p14:sldId id="390"/>
            <p14:sldId id="389"/>
            <p14:sldId id="3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ubstaff.com/tasks/project-management-deliverables" TargetMode="Externa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log.hubstaff.com/project-timeline/" TargetMode="Externa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svg"/><Relationship Id="rId2" Type="http://schemas.openxmlformats.org/officeDocument/2006/relationships/image" Target="../media/image47.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9592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89287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511</a:t>
            </a:r>
          </a:p>
          <a:p>
            <a:r>
              <a:rPr lang="en-US" sz="2000" dirty="0">
                <a:latin typeface="Times New Roman" panose="02020603050405020304" pitchFamily="18" charset="0"/>
                <a:cs typeface="Times New Roman" panose="02020603050405020304" pitchFamily="18" charset="0"/>
              </a:rPr>
              <a:t>Prioritization: The Core of Project Leadership</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Why is Prioritization So Essential?</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Estimation Methods</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Estimates vs. Commitments</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Accuracy and Precision</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Project Scheduling</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Project Tracking</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Prioritizing Stakeholders</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Summary and Conclusion</a:t>
            </a:r>
          </a:p>
          <a:p>
            <a:pPr marL="285750" indent="-28575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Assignment.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802093"/>
            <a:ext cx="590138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and Prioritizing Project Work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b="1" u="sng" dirty="0">
                <a:solidFill>
                  <a:srgbClr val="002060"/>
                </a:solidFill>
                <a:latin typeface="Times New Roman" panose="02020603050405020304" pitchFamily="18" charset="0"/>
                <a:cs typeface="Times New Roman" panose="02020603050405020304" pitchFamily="18" charset="0"/>
              </a:rPr>
              <a:t>Project prioritization </a:t>
            </a:r>
            <a:r>
              <a:rPr lang="en-US" sz="2000" dirty="0">
                <a:solidFill>
                  <a:srgbClr val="002060"/>
                </a:solidFill>
                <a:latin typeface="Times New Roman" panose="02020603050405020304" pitchFamily="18" charset="0"/>
                <a:cs typeface="Times New Roman" panose="02020603050405020304" pitchFamily="18" charset="0"/>
              </a:rPr>
              <a:t>is the foundation for successfully implementing projects. It's where you </a:t>
            </a:r>
            <a:r>
              <a:rPr lang="en-US" sz="2000" u="sng" dirty="0">
                <a:solidFill>
                  <a:srgbClr val="002060"/>
                </a:solidFill>
                <a:latin typeface="Times New Roman" panose="02020603050405020304" pitchFamily="18" charset="0"/>
                <a:cs typeface="Times New Roman" panose="02020603050405020304" pitchFamily="18" charset="0"/>
              </a:rPr>
              <a:t>align your projects to strategy</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win executive sponsorship and support</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identify and eliminate waste.</a:t>
            </a: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101600" algn="just"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Poor prioritization leads to project failure and, ultimately, missed business goals. </a:t>
            </a: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Done well, a good project prioritization process will allow the leader to strategically align resource allocation and decisions while delivering more successful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315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Project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3280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Prioritization is a process where you work out which projects are the most important so that you can focus your resources on successfully delivering those value-added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5;p5" descr="Image result for Prioritization">
            <a:extLst>
              <a:ext uri="{FF2B5EF4-FFF2-40B4-BE49-F238E27FC236}">
                <a16:creationId xmlns:a16="http://schemas.microsoft.com/office/drawing/2014/main" id="{E1299172-C710-17AC-F57F-B6C12553F2B5}"/>
              </a:ext>
            </a:extLst>
          </p:cNvPr>
          <p:cNvPicPr preferRelativeResize="0"/>
          <p:nvPr/>
        </p:nvPicPr>
        <p:blipFill rotWithShape="1">
          <a:blip r:embed="rId3">
            <a:alphaModFix/>
          </a:blip>
          <a:srcRect/>
          <a:stretch/>
        </p:blipFill>
        <p:spPr>
          <a:xfrm>
            <a:off x="7188175" y="3713956"/>
            <a:ext cx="4152900" cy="1968500"/>
          </a:xfrm>
          <a:prstGeom prst="rect">
            <a:avLst/>
          </a:prstGeom>
          <a:noFill/>
          <a:ln>
            <a:noFill/>
          </a:ln>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Eisenhower Matrix</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54;p6">
            <a:extLst>
              <a:ext uri="{FF2B5EF4-FFF2-40B4-BE49-F238E27FC236}">
                <a16:creationId xmlns:a16="http://schemas.microsoft.com/office/drawing/2014/main" id="{FB68A8D6-73AB-803A-B147-F795832AEF83}"/>
              </a:ext>
            </a:extLst>
          </p:cNvPr>
          <p:cNvPicPr preferRelativeResize="0"/>
          <p:nvPr/>
        </p:nvPicPr>
        <p:blipFill rotWithShape="1">
          <a:blip r:embed="rId3">
            <a:alphaModFix/>
          </a:blip>
          <a:srcRect/>
          <a:stretch/>
        </p:blipFill>
        <p:spPr>
          <a:xfrm>
            <a:off x="3281083" y="1725668"/>
            <a:ext cx="5540188" cy="4113263"/>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When thinking about prioritization it is important to address these six aspects: </a:t>
            </a:r>
          </a:p>
          <a:p>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1. Who wants the work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2. When do they want the delivery of the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3. Why does it fit there?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4. What do they want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5. Where does the work fit in the schedule?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6. How will this work impact the deadlines for other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EF6286-6658-97A2-1B09-E22D0F56DB68}"/>
              </a:ext>
            </a:extLst>
          </p:cNvPr>
          <p:cNvPicPr>
            <a:picLocks noChangeAspect="1"/>
          </p:cNvPicPr>
          <p:nvPr/>
        </p:nvPicPr>
        <p:blipFill>
          <a:blip r:embed="rId3"/>
          <a:stretch>
            <a:fillRect/>
          </a:stretch>
        </p:blipFill>
        <p:spPr>
          <a:xfrm>
            <a:off x="7316987" y="3106145"/>
            <a:ext cx="3023878" cy="2536156"/>
          </a:xfrm>
          <a:prstGeom prst="rect">
            <a:avLst/>
          </a:prstGeom>
        </p:spPr>
      </p:pic>
    </p:spTree>
    <p:extLst>
      <p:ext uri="{BB962C8B-B14F-4D97-AF65-F5344CB8AC3E}">
        <p14:creationId xmlns:p14="http://schemas.microsoft.com/office/powerpoint/2010/main" val="1058950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002060"/>
                </a:solidFill>
                <a:latin typeface="Times New Roman" panose="02020603050405020304" pitchFamily="18" charset="0"/>
                <a:cs typeface="Times New Roman" panose="02020603050405020304" pitchFamily="18" charset="0"/>
              </a:rPr>
              <a:t>Think about that (to </a:t>
            </a:r>
            <a:r>
              <a:rPr lang="en-US" sz="2800" b="1" u="sng" dirty="0">
                <a:solidFill>
                  <a:srgbClr val="002060"/>
                </a:solidFill>
                <a:latin typeface="Times New Roman" panose="02020603050405020304" pitchFamily="18" charset="0"/>
                <a:cs typeface="Times New Roman" panose="02020603050405020304" pitchFamily="18" charset="0"/>
              </a:rPr>
              <a:t>Prioritize</a:t>
            </a:r>
            <a:r>
              <a:rPr lang="en-US" sz="2800" b="1" dirty="0">
                <a:solidFill>
                  <a:srgbClr val="002060"/>
                </a:solidFill>
                <a:latin typeface="Times New Roman" panose="02020603050405020304" pitchFamily="18" charset="0"/>
                <a:cs typeface="Times New Roman" panose="02020603050405020304" pitchFamily="18" charset="0"/>
              </a:rPr>
              <a:t> your project work):</a:t>
            </a:r>
          </a:p>
          <a:p>
            <a:endParaRPr lang="en-US" sz="2000" b="1" dirty="0">
              <a:solidFill>
                <a:srgbClr val="00206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solidFill>
                  <a:srgbClr val="002060"/>
                </a:solidFill>
                <a:latin typeface="Times New Roman" panose="02020603050405020304" pitchFamily="18" charset="0"/>
                <a:ea typeface="Arimo"/>
                <a:cs typeface="Times New Roman" panose="02020603050405020304" pitchFamily="18" charset="0"/>
                <a:sym typeface="Arimo"/>
              </a:rPr>
              <a:t>Grab your pen and paper and think about projects you need to prioritize their work.</a:t>
            </a:r>
          </a:p>
          <a:p>
            <a:pPr marL="285750" indent="-285750">
              <a:buFont typeface="Arial" panose="020B0604020202020204" pitchFamily="34" charset="0"/>
              <a:buChar char="•"/>
            </a:pPr>
            <a:endParaRPr lang="en-US" sz="2000" dirty="0">
              <a:solidFill>
                <a:srgbClr val="002060"/>
              </a:solidFill>
              <a:latin typeface="Times New Roman" panose="02020603050405020304" pitchFamily="18" charset="0"/>
              <a:ea typeface="Arimo"/>
              <a:cs typeface="Times New Roman" panose="02020603050405020304" pitchFamily="18" charset="0"/>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Arimo"/>
              <a:ea typeface="Arimo"/>
              <a:cs typeface="Arimo"/>
              <a:sym typeface="Arimo"/>
            </a:endParaRPr>
          </a:p>
          <a:p>
            <a:pPr marL="285750" indent="-285750">
              <a:buFont typeface="Arial" panose="020B0604020202020204" pitchFamily="34" charset="0"/>
              <a:buChar char="•"/>
            </a:pPr>
            <a:endParaRPr lang="en-US" sz="2000" dirty="0">
              <a:solidFill>
                <a:srgbClr val="002060"/>
              </a:solidFill>
              <a:latin typeface="Noto Sans Symbols"/>
              <a:ea typeface="Noto Sans Symbols"/>
              <a:cs typeface="Noto Sans Symbols"/>
              <a:sym typeface="Noto Sans Symbols"/>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2961200-7206-5BD4-2B71-0CCA2006DE9C}"/>
              </a:ext>
            </a:extLst>
          </p:cNvPr>
          <p:cNvPicPr>
            <a:picLocks noChangeAspect="1"/>
          </p:cNvPicPr>
          <p:nvPr/>
        </p:nvPicPr>
        <p:blipFill>
          <a:blip r:embed="rId3"/>
          <a:stretch>
            <a:fillRect/>
          </a:stretch>
        </p:blipFill>
        <p:spPr>
          <a:xfrm>
            <a:off x="3899990" y="3552733"/>
            <a:ext cx="3426249" cy="2286198"/>
          </a:xfrm>
          <a:prstGeom prst="rect">
            <a:avLst/>
          </a:prstGeom>
        </p:spPr>
      </p:pic>
    </p:spTree>
    <p:extLst>
      <p:ext uri="{BB962C8B-B14F-4D97-AF65-F5344CB8AC3E}">
        <p14:creationId xmlns:p14="http://schemas.microsoft.com/office/powerpoint/2010/main" val="3472957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Effort concentration:</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Focus on time and resource.</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Costs:</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The right investment in the adequate product/service. </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 Better financial management.</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Strategy:</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Direct link to the strategic plan.</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Increase in strategic alignment (business objective).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to Prioritize a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What are the strategic initiatives today, this year and next year?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 Smart leaders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understand that their job requires, choosing what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not</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to do as much as what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to</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do.</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leaders often turn to rank ordering their priorities; it is natural and easy to make a list.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Priorities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002060"/>
                </a:solidFill>
                <a:latin typeface="Times New Roman" panose="02020603050405020304" pitchFamily="18" charset="0"/>
                <a:cs typeface="Times New Roman" panose="02020603050405020304" pitchFamily="18" charset="0"/>
              </a:rPr>
              <a:t>Three interdependent variables that are essential for project prioritization:</a:t>
            </a:r>
          </a:p>
          <a:p>
            <a:endParaRPr lang="en-US" sz="2000" dirty="0">
              <a:solidFill>
                <a:srgbClr val="002060"/>
              </a:solidFill>
              <a:latin typeface="Times New Roman" panose="02020603050405020304" pitchFamily="18" charset="0"/>
              <a:cs typeface="Times New Roman" panose="02020603050405020304" pitchFamily="18" charset="0"/>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1" name="Google Shape;202;p11">
            <a:extLst>
              <a:ext uri="{FF2B5EF4-FFF2-40B4-BE49-F238E27FC236}">
                <a16:creationId xmlns:a16="http://schemas.microsoft.com/office/drawing/2014/main" id="{E4B1AA90-AD6A-02E4-780F-24FC44B41F03}"/>
              </a:ext>
            </a:extLst>
          </p:cNvPr>
          <p:cNvGrpSpPr/>
          <p:nvPr/>
        </p:nvGrpSpPr>
        <p:grpSpPr>
          <a:xfrm>
            <a:off x="2958957" y="3308279"/>
            <a:ext cx="4998418" cy="2530652"/>
            <a:chOff x="262862" y="4"/>
            <a:chExt cx="5288448" cy="3139840"/>
          </a:xfrm>
        </p:grpSpPr>
        <p:sp>
          <p:nvSpPr>
            <p:cNvPr id="12" name="Google Shape;203;p11">
              <a:extLst>
                <a:ext uri="{FF2B5EF4-FFF2-40B4-BE49-F238E27FC236}">
                  <a16:creationId xmlns:a16="http://schemas.microsoft.com/office/drawing/2014/main" id="{C8641470-5BDD-F33F-76A2-31DA7AD47AAC}"/>
                </a:ext>
              </a:extLst>
            </p:cNvPr>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3" name="Google Shape;204;p11">
              <a:extLst>
                <a:ext uri="{FF2B5EF4-FFF2-40B4-BE49-F238E27FC236}">
                  <a16:creationId xmlns:a16="http://schemas.microsoft.com/office/drawing/2014/main" id="{DE17CF87-2C15-B0C8-9412-956E7700F082}"/>
                </a:ext>
              </a:extLst>
            </p:cNvPr>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Timing</a:t>
              </a:r>
              <a:endParaRPr sz="1400" kern="0" dirty="0">
                <a:solidFill>
                  <a:srgbClr val="000000"/>
                </a:solidFill>
                <a:latin typeface="Arial"/>
                <a:cs typeface="Arial"/>
                <a:sym typeface="Arial"/>
              </a:endParaRPr>
            </a:p>
          </p:txBody>
        </p:sp>
        <p:sp>
          <p:nvSpPr>
            <p:cNvPr id="14" name="Google Shape;205;p11">
              <a:extLst>
                <a:ext uri="{FF2B5EF4-FFF2-40B4-BE49-F238E27FC236}">
                  <a16:creationId xmlns:a16="http://schemas.microsoft.com/office/drawing/2014/main" id="{563700A9-C013-F89B-A828-27C618ABACFB}"/>
                </a:ext>
              </a:extLst>
            </p:cNvPr>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5" name="Google Shape;206;p11">
              <a:extLst>
                <a:ext uri="{FF2B5EF4-FFF2-40B4-BE49-F238E27FC236}">
                  <a16:creationId xmlns:a16="http://schemas.microsoft.com/office/drawing/2014/main" id="{A802AFFA-A7A1-641B-060A-D167DD5074DF}"/>
                </a:ext>
              </a:extLst>
            </p:cNvPr>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a:solidFill>
                    <a:srgbClr val="FFFFFF"/>
                  </a:solidFill>
                  <a:latin typeface="Century Gothic"/>
                  <a:ea typeface="Century Gothic"/>
                  <a:cs typeface="Century Gothic"/>
                  <a:sym typeface="Century Gothic"/>
                </a:rPr>
                <a:t>Cost</a:t>
              </a:r>
              <a:endParaRPr sz="3400" kern="0">
                <a:solidFill>
                  <a:srgbClr val="FFFFFF"/>
                </a:solidFill>
                <a:latin typeface="Century Gothic"/>
                <a:ea typeface="Century Gothic"/>
                <a:cs typeface="Century Gothic"/>
                <a:sym typeface="Century Gothic"/>
              </a:endParaRPr>
            </a:p>
          </p:txBody>
        </p:sp>
        <p:sp>
          <p:nvSpPr>
            <p:cNvPr id="16" name="Google Shape;207;p11">
              <a:extLst>
                <a:ext uri="{FF2B5EF4-FFF2-40B4-BE49-F238E27FC236}">
                  <a16:creationId xmlns:a16="http://schemas.microsoft.com/office/drawing/2014/main" id="{1918D2C1-14E9-B3A0-BA32-B06021DE7AFF}"/>
                </a:ext>
              </a:extLst>
            </p:cNvPr>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7" name="Google Shape;208;p11">
              <a:extLst>
                <a:ext uri="{FF2B5EF4-FFF2-40B4-BE49-F238E27FC236}">
                  <a16:creationId xmlns:a16="http://schemas.microsoft.com/office/drawing/2014/main" id="{102500AD-1C02-639D-4C1E-A59FCB4FF709}"/>
                </a:ext>
              </a:extLst>
            </p:cNvPr>
            <p:cNvSpPr txBox="1"/>
            <p:nvPr/>
          </p:nvSpPr>
          <p:spPr>
            <a:xfrm>
              <a:off x="1808225" y="1690908"/>
              <a:ext cx="2563614"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Resources</a:t>
              </a:r>
              <a:endParaRPr sz="1400" kern="0" dirty="0">
                <a:solidFill>
                  <a:srgbClr val="000000"/>
                </a:solidFill>
                <a:latin typeface="Arial"/>
                <a:cs typeface="Arial"/>
                <a:sym typeface="Arial"/>
              </a:endParaRPr>
            </a:p>
          </p:txBody>
        </p:sp>
      </p:grpSp>
    </p:spTree>
    <p:extLst>
      <p:ext uri="{BB962C8B-B14F-4D97-AF65-F5344CB8AC3E}">
        <p14:creationId xmlns:p14="http://schemas.microsoft.com/office/powerpoint/2010/main" val="397569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rtl="0">
              <a:lnSpc>
                <a:spcPct val="120000"/>
              </a:lnSpc>
              <a:spcBef>
                <a:spcPts val="1000"/>
              </a:spcBef>
              <a:spcAft>
                <a:spcPts val="0"/>
              </a:spcAft>
              <a:buSzPts val="2000"/>
              <a:buNone/>
            </a:pPr>
            <a:r>
              <a:rPr lang="en-US" sz="2400" dirty="0">
                <a:solidFill>
                  <a:srgbClr val="002060"/>
                </a:solidFill>
                <a:latin typeface="Times New Roman" panose="02020603050405020304" pitchFamily="18" charset="0"/>
                <a:cs typeface="Times New Roman" panose="02020603050405020304" pitchFamily="18" charset="0"/>
              </a:rPr>
              <a:t>Once a leader decides what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resources</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will be allocated to achieve which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objectives</a:t>
            </a:r>
            <a:r>
              <a:rPr lang="en-US" sz="2400" dirty="0">
                <a:solidFill>
                  <a:srgbClr val="002060"/>
                </a:solidFill>
                <a:latin typeface="Times New Roman" panose="02020603050405020304" pitchFamily="18" charset="0"/>
                <a:cs typeface="Times New Roman" panose="02020603050405020304" pitchFamily="18" charset="0"/>
              </a:rPr>
              <a:t> over what periods of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time</a:t>
            </a:r>
            <a:r>
              <a:rPr lang="en-US" sz="2400" dirty="0">
                <a:solidFill>
                  <a:srgbClr val="002060"/>
                </a:solidFill>
                <a:latin typeface="Times New Roman" panose="02020603050405020304" pitchFamily="18" charset="0"/>
                <a:cs typeface="Times New Roman" panose="02020603050405020304" pitchFamily="18" charset="0"/>
              </a:rPr>
              <a:t>, he has no more need for ranking; he will be forced to acknowledging three kinds of priorities: </a:t>
            </a:r>
            <a:r>
              <a:rPr lang="en-US" sz="2400" b="1" dirty="0">
                <a:solidFill>
                  <a:srgbClr val="002060"/>
                </a:solidFill>
                <a:latin typeface="Times New Roman" panose="02020603050405020304" pitchFamily="18" charset="0"/>
                <a:cs typeface="Times New Roman" panose="02020603050405020304" pitchFamily="18" charset="0"/>
              </a:rPr>
              <a:t>critical, important, and desirable</a:t>
            </a:r>
            <a:r>
              <a:rPr lang="en-US" sz="2400" dirty="0">
                <a:solidFill>
                  <a:srgbClr val="002060"/>
                </a:solidFill>
                <a:latin typeface="Times New Roman" panose="02020603050405020304" pitchFamily="18" charset="0"/>
                <a:cs typeface="Times New Roman" panose="02020603050405020304" pitchFamily="18" charset="0"/>
              </a:rPr>
              <a:t>..</a:t>
            </a: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6BE02B6-6C6B-7463-DD89-80EC0765BC18}"/>
              </a:ext>
            </a:extLst>
          </p:cNvPr>
          <p:cNvPicPr>
            <a:picLocks noChangeAspect="1"/>
          </p:cNvPicPr>
          <p:nvPr/>
        </p:nvPicPr>
        <p:blipFill>
          <a:blip r:embed="rId3"/>
          <a:stretch>
            <a:fillRect/>
          </a:stretch>
        </p:blipFill>
        <p:spPr>
          <a:xfrm>
            <a:off x="7540080" y="3870701"/>
            <a:ext cx="2865368" cy="1609483"/>
          </a:xfrm>
          <a:prstGeom prst="rect">
            <a:avLst/>
          </a:prstGeom>
        </p:spPr>
      </p:pic>
    </p:spTree>
    <p:extLst>
      <p:ext uri="{BB962C8B-B14F-4D97-AF65-F5344CB8AC3E}">
        <p14:creationId xmlns:p14="http://schemas.microsoft.com/office/powerpoint/2010/main" val="100561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Before work can be completed, three basic steps must take place: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Planning</a:t>
            </a:r>
            <a:r>
              <a:rPr lang="en-US" dirty="0">
                <a:solidFill>
                  <a:srgbClr val="002060"/>
                </a:solidFill>
                <a:latin typeface="Times New Roman" panose="02020603050405020304" pitchFamily="18" charset="0"/>
                <a:cs typeface="Times New Roman" panose="02020603050405020304" pitchFamily="18" charset="0"/>
              </a:rPr>
              <a:t> takes place early in the project, and determines objectives to be completed, resources available, etc.</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Estimating</a:t>
            </a:r>
            <a:r>
              <a:rPr lang="en-US" dirty="0">
                <a:solidFill>
                  <a:srgbClr val="002060"/>
                </a:solidFill>
                <a:latin typeface="Times New Roman" panose="02020603050405020304" pitchFamily="18" charset="0"/>
                <a:cs typeface="Times New Roman" panose="02020603050405020304" pitchFamily="18" charset="0"/>
              </a:rPr>
              <a:t> is the process of determining how long or how many resources each planned element will take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Scheduling</a:t>
            </a:r>
            <a:r>
              <a:rPr lang="en-US" dirty="0">
                <a:solidFill>
                  <a:srgbClr val="002060"/>
                </a:solidFill>
                <a:latin typeface="Times New Roman" panose="02020603050405020304" pitchFamily="18" charset="0"/>
                <a:cs typeface="Times New Roman" panose="02020603050405020304" pitchFamily="18" charset="0"/>
              </a:rPr>
              <a:t> is the </a:t>
            </a:r>
            <a:r>
              <a:rPr lang="en-US" b="1" dirty="0">
                <a:solidFill>
                  <a:srgbClr val="002060"/>
                </a:solidFill>
                <a:highlight>
                  <a:srgbClr val="C0C0C0"/>
                </a:highlight>
                <a:latin typeface="Times New Roman" panose="02020603050405020304" pitchFamily="18" charset="0"/>
                <a:cs typeface="Times New Roman" panose="02020603050405020304" pitchFamily="18" charset="0"/>
              </a:rPr>
              <a:t>‘calendarization’ </a:t>
            </a:r>
            <a:r>
              <a:rPr lang="en-US" dirty="0">
                <a:solidFill>
                  <a:srgbClr val="002060"/>
                </a:solidFill>
                <a:latin typeface="Times New Roman" panose="02020603050405020304" pitchFamily="18" charset="0"/>
                <a:cs typeface="Times New Roman" panose="02020603050405020304" pitchFamily="18" charset="0"/>
              </a:rPr>
              <a:t>of estimated work</a:t>
            </a:r>
          </a:p>
          <a:p>
            <a:pPr marL="228600" lvl="0" indent="-228600" algn="l" rtl="0">
              <a:lnSpc>
                <a:spcPct val="120000"/>
              </a:lnSpc>
              <a:spcBef>
                <a:spcPts val="100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Once the work begins (</a:t>
            </a:r>
            <a:r>
              <a:rPr lang="en-US" i="1" dirty="0">
                <a:solidFill>
                  <a:srgbClr val="002060"/>
                </a:solidFill>
                <a:latin typeface="Times New Roman" panose="02020603050405020304" pitchFamily="18" charset="0"/>
                <a:cs typeface="Times New Roman" panose="02020603050405020304" pitchFamily="18" charset="0"/>
              </a:rPr>
              <a:t>execution</a:t>
            </a:r>
            <a:r>
              <a:rPr lang="en-US" dirty="0">
                <a:solidFill>
                  <a:srgbClr val="002060"/>
                </a:solidFill>
                <a:latin typeface="Times New Roman" panose="02020603050405020304" pitchFamily="18" charset="0"/>
                <a:cs typeface="Times New Roman" panose="02020603050405020304" pitchFamily="18" charset="0"/>
              </a:rPr>
              <a:t> of plans):</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Tracking</a:t>
            </a:r>
            <a:r>
              <a:rPr lang="en-US" dirty="0">
                <a:solidFill>
                  <a:srgbClr val="002060"/>
                </a:solidFill>
                <a:latin typeface="Times New Roman" panose="02020603050405020304" pitchFamily="18" charset="0"/>
                <a:cs typeface="Times New Roman" panose="02020603050405020304" pitchFamily="18" charset="0"/>
              </a:rPr>
              <a:t> must occur, comparing actual results with plans, estimates, and schedules</a:t>
            </a:r>
          </a:p>
          <a:p>
            <a:pPr marL="685800" lvl="1" indent="-228600" algn="l" rtl="0">
              <a:lnSpc>
                <a:spcPct val="120000"/>
              </a:lnSpc>
              <a:spcBef>
                <a:spcPts val="500"/>
              </a:spcBef>
              <a:spcAft>
                <a:spcPts val="0"/>
              </a:spcAft>
              <a:buSzPts val="1800"/>
              <a:buChar char="•"/>
            </a:pPr>
            <a:r>
              <a:rPr lang="en-US" dirty="0">
                <a:solidFill>
                  <a:srgbClr val="002060"/>
                </a:solidFill>
                <a:latin typeface="Times New Roman" panose="02020603050405020304" pitchFamily="18" charset="0"/>
                <a:cs typeface="Times New Roman" panose="02020603050405020304" pitchFamily="18" charset="0"/>
              </a:rPr>
              <a:t>If changes occur or results vary from plans, repeat the steps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Planning and Prioritizing Project Work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50617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Is devising and maintaining a workable scheme to accomplish the business need via using  </a:t>
            </a: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a formal, approved documents used to guide both project execution and project</a:t>
            </a:r>
            <a:endParaRPr lang="en-US"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39;p14">
            <a:extLst>
              <a:ext uri="{FF2B5EF4-FFF2-40B4-BE49-F238E27FC236}">
                <a16:creationId xmlns:a16="http://schemas.microsoft.com/office/drawing/2014/main" id="{0D7FB986-0F2E-87BB-1E37-02441CAA171A}"/>
              </a:ext>
            </a:extLst>
          </p:cNvPr>
          <p:cNvPicPr preferRelativeResize="0"/>
          <p:nvPr/>
        </p:nvPicPr>
        <p:blipFill rotWithShape="1">
          <a:blip r:embed="rId3">
            <a:alphaModFix/>
          </a:blip>
          <a:srcRect/>
          <a:stretch/>
        </p:blipFill>
        <p:spPr>
          <a:xfrm>
            <a:off x="9264625" y="1740414"/>
            <a:ext cx="1964886" cy="4260574"/>
          </a:xfrm>
          <a:prstGeom prst="rect">
            <a:avLst/>
          </a:prstGeom>
          <a:noFill/>
          <a:ln>
            <a:noFill/>
          </a:ln>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1000"/>
              </a:spcBef>
              <a:spcAft>
                <a:spcPts val="0"/>
              </a:spcAft>
              <a:buSzPts val="2000"/>
              <a:buChar char="•"/>
            </a:pPr>
            <a:r>
              <a:rPr lang="en-US" sz="2000" b="1" dirty="0">
                <a:solidFill>
                  <a:srgbClr val="002060"/>
                </a:solidFill>
                <a:latin typeface="Times New Roman" panose="02020603050405020304" pitchFamily="18" charset="0"/>
                <a:cs typeface="Times New Roman" panose="02020603050405020304" pitchFamily="18" charset="0"/>
              </a:rPr>
              <a:t>Interrelates all tasks on a common time scale like: </a:t>
            </a:r>
            <a:endParaRPr lang="en-US" sz="2400" b="1"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tasks and work packages listed in the WBS (work breakdown structure). </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persons responsible for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Expected duration of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Due date of each task.</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a Project Planning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6954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Times New Roman" panose="02020603050405020304" pitchFamily="18" charset="0"/>
                <a:cs typeface="Times New Roman" panose="02020603050405020304" pitchFamily="18" charset="0"/>
              </a:rPr>
              <a:t>Why project leaders need to estimate the scope of work?</a:t>
            </a:r>
          </a:p>
          <a:p>
            <a:endParaRPr lang="en-US" sz="2000" b="1" dirty="0">
              <a:solidFill>
                <a:schemeClr val="tx1"/>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Estimating a project’s scope of work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means laying out what tasks, deliverables, and dependencies are all built into the project.</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covers all aspects of the project from technical development to catch-ups and calls.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be more accurate: estimating what the project will actually involve will help you better predict how much it will cost, how long it will take, and what potential roadblocks may slow things down.</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66;p17" descr="The Art of IT Effort Estimation – renierbotha ltd">
            <a:extLst>
              <a:ext uri="{FF2B5EF4-FFF2-40B4-BE49-F238E27FC236}">
                <a16:creationId xmlns:a16="http://schemas.microsoft.com/office/drawing/2014/main" id="{4A3F16DF-BD8E-192B-F078-766A6731DC71}"/>
              </a:ext>
            </a:extLst>
          </p:cNvPr>
          <p:cNvPicPr preferRelativeResize="0"/>
          <p:nvPr/>
        </p:nvPicPr>
        <p:blipFill rotWithShape="1">
          <a:blip r:embed="rId3">
            <a:alphaModFix/>
          </a:blip>
          <a:srcRect/>
          <a:stretch/>
        </p:blipFill>
        <p:spPr>
          <a:xfrm>
            <a:off x="7680005" y="3274887"/>
            <a:ext cx="3894715" cy="2019300"/>
          </a:xfrm>
          <a:prstGeom prst="rect">
            <a:avLst/>
          </a:prstGeom>
          <a:noFill/>
          <a:ln>
            <a:noFill/>
          </a:ln>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1">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Project estimation means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through all available data to propose the time, cost, and resources needed to complete a project.</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algn="l" rtl="1">
              <a:spcBef>
                <a:spcPts val="0"/>
              </a:spcBef>
              <a:spcAft>
                <a:spcPts val="0"/>
              </a:spcAft>
              <a:buNone/>
            </a:pP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The</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hlinkClick r:id="rId2">
                  <a:extLst>
                    <a:ext uri="{A12FA001-AC4F-418D-AE19-62706E023703}">
                      <ahyp:hlinkClr xmlns:ahyp="http://schemas.microsoft.com/office/drawing/2018/hyperlinkcolor" val="tx"/>
                    </a:ext>
                  </a:extLst>
                </a:hlinkClick>
              </a:rPr>
              <a:t> deliverables</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 of project estimation include: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Project Timeline.</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Resource Overview.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Cost Estimates.</a:t>
            </a: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 Risks</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Estimating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76;p18">
            <a:extLst>
              <a:ext uri="{FF2B5EF4-FFF2-40B4-BE49-F238E27FC236}">
                <a16:creationId xmlns:a16="http://schemas.microsoft.com/office/drawing/2014/main" id="{919E3D53-AD08-A1A7-E4C2-B8D7752C2B93}"/>
              </a:ext>
            </a:extLst>
          </p:cNvPr>
          <p:cNvPicPr preferRelativeResize="0"/>
          <p:nvPr/>
        </p:nvPicPr>
        <p:blipFill rotWithShape="1">
          <a:blip r:embed="rId4">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808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find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hlinkClick r:id="rId2">
                  <a:extLst>
                    <a:ext uri="{A12FA001-AC4F-418D-AE19-62706E023703}">
                      <ahyp:hlinkClr xmlns:ahyp="http://schemas.microsoft.com/office/drawing/2018/hyperlinkcolor" val="tx"/>
                    </a:ext>
                  </a:extLst>
                </a:hlinkClick>
              </a:rPr>
              <a:t>straightforward timeline covering all aspects of the project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the scope of work. </a:t>
            </a:r>
            <a:endParaRPr lang="en-US" sz="2000" dirty="0">
              <a:solidFill>
                <a:srgbClr val="002060"/>
              </a:solidFill>
              <a:latin typeface="Times New Roman" panose="02020603050405020304" pitchFamily="18" charset="0"/>
              <a:cs typeface="Times New Roman" panose="02020603050405020304" pitchFamily="18" charset="0"/>
            </a:endParaRPr>
          </a:p>
          <a:p>
            <a:pPr marL="285750" marR="0" lvl="0" indent="-133350" algn="l" rtl="0">
              <a:spcBef>
                <a:spcPts val="0"/>
              </a:spcBef>
              <a:spcAft>
                <a:spcPts val="0"/>
              </a:spcAft>
              <a:buClr>
                <a:schemeClr val="dk1"/>
              </a:buClr>
              <a:buSzPts val="24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should show when different parts of the project start and finish, which parts depend on other parts, and when each milestone will be finished.</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9582" y="802093"/>
            <a:ext cx="596303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Timeline?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DB09C16-551F-A99D-7D14-8B8A13732A63}"/>
              </a:ext>
            </a:extLst>
          </p:cNvPr>
          <p:cNvPicPr>
            <a:picLocks noChangeAspect="1"/>
          </p:cNvPicPr>
          <p:nvPr/>
        </p:nvPicPr>
        <p:blipFill>
          <a:blip r:embed="rId4"/>
          <a:stretch>
            <a:fillRect/>
          </a:stretch>
        </p:blipFill>
        <p:spPr>
          <a:xfrm>
            <a:off x="7971725" y="2794663"/>
            <a:ext cx="3810330" cy="2152075"/>
          </a:xfrm>
          <a:prstGeom prst="rect">
            <a:avLst/>
          </a:prstGeom>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2013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Having a clear scope of work and a timeline will allow you to understand exactly what the project requires when it comes to resources.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54735"/>
            <a:ext cx="691852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Resource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96;p20" descr="Construction Cost Estimation Software &amp; Benefits? | Medium">
            <a:extLst>
              <a:ext uri="{FF2B5EF4-FFF2-40B4-BE49-F238E27FC236}">
                <a16:creationId xmlns:a16="http://schemas.microsoft.com/office/drawing/2014/main" id="{AA005F8F-E2F5-2EBB-44C3-E2AEFE60F542}"/>
              </a:ext>
            </a:extLst>
          </p:cNvPr>
          <p:cNvPicPr preferRelativeResize="0"/>
          <p:nvPr/>
        </p:nvPicPr>
        <p:blipFill rotWithShape="1">
          <a:blip r:embed="rId3">
            <a:alphaModFix/>
          </a:blip>
          <a:srcRect/>
          <a:stretch/>
        </p:blipFill>
        <p:spPr>
          <a:xfrm>
            <a:off x="7985686" y="3265685"/>
            <a:ext cx="3225800" cy="22860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130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at the scope of work, timeline, and resource requirements will allow you to accurately forecast the project cost. With all key elements of the project mapped out, you’ll be able to clearly estimate the overall cost range.</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Review all historical data related to past project costs. Dig into previous projects for similar clients to compare and adjust as needed. The more accurate data you have, the closer project estimates will </a:t>
            </a:r>
            <a:r>
              <a:rPr lang="en-US" dirty="0">
                <a:solidFill>
                  <a:srgbClr val="002060"/>
                </a:solidFill>
                <a:latin typeface="Times New Roman" panose="02020603050405020304" pitchFamily="18" charset="0"/>
                <a:ea typeface="Lato"/>
                <a:cs typeface="Times New Roman" panose="02020603050405020304" pitchFamily="18" charset="0"/>
                <a:sym typeface="Lato"/>
              </a:rPr>
              <a:t>be.</a:t>
            </a:r>
            <a:endParaRPr lang="en-US"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802093"/>
            <a:ext cx="48431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Cost?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06;p21" descr="Estimate Drawing | Free download on ClipArtMag">
            <a:extLst>
              <a:ext uri="{FF2B5EF4-FFF2-40B4-BE49-F238E27FC236}">
                <a16:creationId xmlns:a16="http://schemas.microsoft.com/office/drawing/2014/main" id="{3A32111E-0A6A-D5D6-57A3-084FE1574B58}"/>
              </a:ext>
            </a:extLst>
          </p:cNvPr>
          <p:cNvPicPr preferRelativeResize="0"/>
          <p:nvPr/>
        </p:nvPicPr>
        <p:blipFill rotWithShape="1">
          <a:blip r:embed="rId3">
            <a:alphaModFix/>
          </a:blip>
          <a:srcRect/>
          <a:stretch/>
        </p:blipFill>
        <p:spPr>
          <a:xfrm>
            <a:off x="8768020" y="3171134"/>
            <a:ext cx="2806700" cy="2095500"/>
          </a:xfrm>
          <a:prstGeom prst="rect">
            <a:avLst/>
          </a:prstGeom>
          <a:noFill/>
          <a:ln>
            <a:noFill/>
          </a:ln>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43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After gaining a complete overview of the project, it’s time to identify the risk factors and potential roadblocks.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step should cover all aspects of the project including potential roadblocks with resourcing, scope of work difficulties, and budget constraints.</a:t>
            </a: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02093"/>
            <a:ext cx="523356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Risk Factors?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16;p22" descr="One Shot Risk Estimation Services, Estimating Job Work, अनुमान लगाने की  सेवाएं, एस्टीमेटिंग सर्विस in Madhapur, Hyderabad , Process Map Infotech  Private Limited | ID: 6500227597">
            <a:extLst>
              <a:ext uri="{FF2B5EF4-FFF2-40B4-BE49-F238E27FC236}">
                <a16:creationId xmlns:a16="http://schemas.microsoft.com/office/drawing/2014/main" id="{236DCCE7-5920-589A-1A7C-A4D2B3FC9BF7}"/>
              </a:ext>
            </a:extLst>
          </p:cNvPr>
          <p:cNvPicPr preferRelativeResize="0"/>
          <p:nvPr/>
        </p:nvPicPr>
        <p:blipFill rotWithShape="1">
          <a:blip r:embed="rId3">
            <a:alphaModFix/>
          </a:blip>
          <a:srcRect/>
          <a:stretch/>
        </p:blipFill>
        <p:spPr>
          <a:xfrm>
            <a:off x="8782025" y="2628081"/>
            <a:ext cx="3098800" cy="2286000"/>
          </a:xfrm>
          <a:prstGeom prst="rect">
            <a:avLst/>
          </a:prstGeom>
          <a:noFill/>
          <a:ln>
            <a:noFill/>
          </a:ln>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ct val="100000"/>
              <a:buNone/>
            </a:pPr>
            <a:r>
              <a:rPr lang="en-US" sz="2000" b="1" dirty="0">
                <a:solidFill>
                  <a:srgbClr val="002060"/>
                </a:solidFill>
                <a:latin typeface="Times New Roman" panose="02020603050405020304" pitchFamily="18" charset="0"/>
                <a:cs typeface="Times New Roman" panose="02020603050405020304" pitchFamily="18" charset="0"/>
              </a:rPr>
              <a:t>1- Expert Judgement</a:t>
            </a:r>
            <a:r>
              <a:rPr lang="en-US" sz="2000" dirty="0">
                <a:solidFill>
                  <a:srgbClr val="002060"/>
                </a:solidFill>
                <a:latin typeface="Times New Roman" panose="02020603050405020304" pitchFamily="18" charset="0"/>
                <a:cs typeface="Times New Roman" panose="02020603050405020304" pitchFamily="18" charset="0"/>
              </a:rPr>
              <a:t>: experience is used to estimate</a:t>
            </a:r>
          </a:p>
          <a:p>
            <a:pPr marL="0" lvl="0" indent="0" algn="l" rtl="0">
              <a:lnSpc>
                <a:spcPct val="120000"/>
              </a:lnSpc>
              <a:spcBef>
                <a:spcPts val="1000"/>
              </a:spcBef>
              <a:spcAft>
                <a:spcPts val="0"/>
              </a:spcAft>
              <a:buSzPct val="100000"/>
              <a:buNone/>
            </a:pPr>
            <a:r>
              <a:rPr lang="en-US" sz="2000" dirty="0">
                <a:solidFill>
                  <a:srgbClr val="002060"/>
                </a:solidFill>
                <a:latin typeface="Times New Roman" panose="02020603050405020304" pitchFamily="18" charset="0"/>
                <a:cs typeface="Times New Roman" panose="02020603050405020304" pitchFamily="18" charset="0"/>
              </a:rPr>
              <a:t>The basis for all other techniques.</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expert lends credibility to estimate.</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one person’s ‘expertise’ may fail.</a:t>
            </a:r>
          </a:p>
          <a:p>
            <a:pPr marL="228600" lvl="0" indent="-228600" algn="l" rtl="0">
              <a:lnSpc>
                <a:spcPct val="120000"/>
              </a:lnSpc>
              <a:spcBef>
                <a:spcPts val="1000"/>
              </a:spcBef>
              <a:spcAft>
                <a:spcPts val="0"/>
              </a:spcAft>
              <a:buSzPct val="1000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(1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324;p23">
            <a:extLst>
              <a:ext uri="{FF2B5EF4-FFF2-40B4-BE49-F238E27FC236}">
                <a16:creationId xmlns:a16="http://schemas.microsoft.com/office/drawing/2014/main" id="{2097B3FD-B725-F95A-A06E-48E9C9A7F504}"/>
              </a:ext>
            </a:extLst>
          </p:cNvPr>
          <p:cNvSpPr txBox="1">
            <a:spLocks/>
          </p:cNvSpPr>
          <p:nvPr/>
        </p:nvSpPr>
        <p:spPr>
          <a:xfrm>
            <a:off x="4059936" y="4221091"/>
            <a:ext cx="7293864" cy="1955872"/>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2- Group Consensus: </a:t>
            </a:r>
            <a:r>
              <a:rPr lang="en-US" sz="2000" dirty="0">
                <a:solidFill>
                  <a:srgbClr val="002060"/>
                </a:solidFill>
                <a:latin typeface="Times New Roman" panose="02020603050405020304" pitchFamily="18" charset="0"/>
                <a:cs typeface="Times New Roman" panose="02020603050405020304" pitchFamily="18" charset="0"/>
              </a:rPr>
              <a:t>various techniques are used to poll the group and reach consensus.</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group participation and ‘buy-in’.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bias and cultural issues manifest.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26;p23">
            <a:extLst>
              <a:ext uri="{FF2B5EF4-FFF2-40B4-BE49-F238E27FC236}">
                <a16:creationId xmlns:a16="http://schemas.microsoft.com/office/drawing/2014/main" id="{AA75331F-705A-9F19-4EC9-D57261B3D8DA}"/>
              </a:ext>
            </a:extLst>
          </p:cNvPr>
          <p:cNvPicPr preferRelativeResize="0"/>
          <p:nvPr/>
        </p:nvPicPr>
        <p:blipFill rotWithShape="1">
          <a:blip r:embed="rId3">
            <a:alphaModFix/>
          </a:blip>
          <a:srcRect/>
          <a:stretch/>
        </p:blipFill>
        <p:spPr>
          <a:xfrm>
            <a:off x="838199" y="4221090"/>
            <a:ext cx="2947712" cy="1765857"/>
          </a:xfrm>
          <a:prstGeom prst="rect">
            <a:avLst/>
          </a:prstGeom>
          <a:noFill/>
          <a:ln>
            <a:noFill/>
          </a:ln>
        </p:spPr>
      </p:pic>
      <p:pic>
        <p:nvPicPr>
          <p:cNvPr id="12" name="Google Shape;325;p23">
            <a:extLst>
              <a:ext uri="{FF2B5EF4-FFF2-40B4-BE49-F238E27FC236}">
                <a16:creationId xmlns:a16="http://schemas.microsoft.com/office/drawing/2014/main" id="{40E47A8C-BEF5-511D-855E-4371CA48D986}"/>
              </a:ext>
            </a:extLst>
          </p:cNvPr>
          <p:cNvPicPr preferRelativeResize="0"/>
          <p:nvPr/>
        </p:nvPicPr>
        <p:blipFill rotWithShape="1">
          <a:blip r:embed="rId4">
            <a:alphaModFix/>
          </a:blip>
          <a:srcRect/>
          <a:stretch/>
        </p:blipFill>
        <p:spPr>
          <a:xfrm>
            <a:off x="8747206" y="2327197"/>
            <a:ext cx="2473030" cy="1657170"/>
          </a:xfrm>
          <a:prstGeom prst="rect">
            <a:avLst/>
          </a:prstGeom>
          <a:noFill/>
          <a:ln>
            <a:noFill/>
          </a:ln>
        </p:spPr>
      </p:pic>
    </p:spTree>
    <p:extLst>
      <p:ext uri="{BB962C8B-B14F-4D97-AF65-F5344CB8AC3E}">
        <p14:creationId xmlns:p14="http://schemas.microsoft.com/office/powerpoint/2010/main" val="183319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(2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35;p24">
            <a:extLst>
              <a:ext uri="{FF2B5EF4-FFF2-40B4-BE49-F238E27FC236}">
                <a16:creationId xmlns:a16="http://schemas.microsoft.com/office/drawing/2014/main" id="{603E382F-EF3D-7B7D-278C-A87FC42E1129}"/>
              </a:ext>
            </a:extLst>
          </p:cNvPr>
          <p:cNvPicPr preferRelativeResize="0"/>
          <p:nvPr/>
        </p:nvPicPr>
        <p:blipFill rotWithShape="1">
          <a:blip r:embed="rId3">
            <a:alphaModFix/>
          </a:blip>
          <a:srcRect/>
          <a:stretch/>
        </p:blipFill>
        <p:spPr>
          <a:xfrm>
            <a:off x="8887146" y="2016276"/>
            <a:ext cx="2466654" cy="1788977"/>
          </a:xfrm>
          <a:prstGeom prst="rect">
            <a:avLst/>
          </a:prstGeom>
          <a:noFill/>
          <a:ln>
            <a:noFill/>
          </a:ln>
        </p:spPr>
      </p:pic>
      <p:sp>
        <p:nvSpPr>
          <p:cNvPr id="8" name="Google Shape;337;p24">
            <a:extLst>
              <a:ext uri="{FF2B5EF4-FFF2-40B4-BE49-F238E27FC236}">
                <a16:creationId xmlns:a16="http://schemas.microsoft.com/office/drawing/2014/main" id="{2EC1DE53-FBFF-608E-179D-B859B9741FF9}"/>
              </a:ext>
            </a:extLst>
          </p:cNvPr>
          <p:cNvSpPr txBox="1">
            <a:spLocks/>
          </p:cNvSpPr>
          <p:nvPr/>
        </p:nvSpPr>
        <p:spPr>
          <a:xfrm>
            <a:off x="862080" y="2073930"/>
            <a:ext cx="7821757" cy="1788977"/>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3- Top-Down</a:t>
            </a:r>
            <a:r>
              <a:rPr lang="en-US" sz="2000" dirty="0">
                <a:solidFill>
                  <a:srgbClr val="002060"/>
                </a:solidFill>
                <a:latin typeface="Times New Roman" panose="02020603050405020304" pitchFamily="18" charset="0"/>
                <a:cs typeface="Times New Roman" panose="02020603050405020304" pitchFamily="18" charset="0"/>
              </a:rPr>
              <a:t>: large units estimated then divided up.</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usable when less detail is known.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inaccurate if major sections of the project aren’t considered.</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9" name="Google Shape;338;p24">
            <a:extLst>
              <a:ext uri="{FF2B5EF4-FFF2-40B4-BE49-F238E27FC236}">
                <a16:creationId xmlns:a16="http://schemas.microsoft.com/office/drawing/2014/main" id="{D4C7EF3A-7A05-D131-7EC9-EFEBFEB211AA}"/>
              </a:ext>
            </a:extLst>
          </p:cNvPr>
          <p:cNvSpPr txBox="1">
            <a:spLocks/>
          </p:cNvSpPr>
          <p:nvPr/>
        </p:nvSpPr>
        <p:spPr>
          <a:xfrm>
            <a:off x="3743533" y="4004573"/>
            <a:ext cx="7610267" cy="20887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4- Bottom-Up: </a:t>
            </a:r>
            <a:r>
              <a:rPr lang="en-US" sz="2000" dirty="0">
                <a:solidFill>
                  <a:srgbClr val="002060"/>
                </a:solidFill>
                <a:latin typeface="Times New Roman" panose="02020603050405020304" pitchFamily="18" charset="0"/>
                <a:cs typeface="Times New Roman" panose="02020603050405020304" pitchFamily="18" charset="0"/>
              </a:rPr>
              <a:t>small units estimated then added together.</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can be quite precise if used properly.</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more time consuming than other techniques, changes to items can impact greatly.</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40;p24">
            <a:extLst>
              <a:ext uri="{FF2B5EF4-FFF2-40B4-BE49-F238E27FC236}">
                <a16:creationId xmlns:a16="http://schemas.microsoft.com/office/drawing/2014/main" id="{22BA75FB-EA40-A52B-1922-2EC5834F916C}"/>
              </a:ext>
            </a:extLst>
          </p:cNvPr>
          <p:cNvPicPr preferRelativeResize="0"/>
          <p:nvPr/>
        </p:nvPicPr>
        <p:blipFill rotWithShape="1">
          <a:blip r:embed="rId4">
            <a:alphaModFix/>
          </a:blip>
          <a:srcRect/>
          <a:stretch/>
        </p:blipFill>
        <p:spPr>
          <a:xfrm>
            <a:off x="844955" y="4027685"/>
            <a:ext cx="2613861" cy="1883818"/>
          </a:xfrm>
          <a:prstGeom prst="rect">
            <a:avLst/>
          </a:prstGeom>
          <a:noFill/>
          <a:ln>
            <a:noFill/>
          </a:ln>
        </p:spPr>
      </p:pic>
    </p:spTree>
    <p:extLst>
      <p:ext uri="{BB962C8B-B14F-4D97-AF65-F5344CB8AC3E}">
        <p14:creationId xmlns:p14="http://schemas.microsoft.com/office/powerpoint/2010/main" val="1511740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8636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(3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49;p25">
            <a:extLst>
              <a:ext uri="{FF2B5EF4-FFF2-40B4-BE49-F238E27FC236}">
                <a16:creationId xmlns:a16="http://schemas.microsoft.com/office/drawing/2014/main" id="{1EFDBAE6-E4AC-064C-25F2-1F3AD32A9128}"/>
              </a:ext>
            </a:extLst>
          </p:cNvPr>
          <p:cNvSpPr txBox="1">
            <a:spLocks/>
          </p:cNvSpPr>
          <p:nvPr/>
        </p:nvSpPr>
        <p:spPr>
          <a:xfrm>
            <a:off x="838199" y="2095405"/>
            <a:ext cx="7841975" cy="26091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5- Comparison or Analogy</a:t>
            </a:r>
            <a:r>
              <a:rPr lang="en-US" sz="2000" dirty="0">
                <a:solidFill>
                  <a:srgbClr val="002060"/>
                </a:solidFill>
                <a:latin typeface="Times New Roman" panose="02020603050405020304" pitchFamily="18" charset="0"/>
                <a:cs typeface="Times New Roman" panose="02020603050405020304" pitchFamily="18" charset="0"/>
              </a:rPr>
              <a:t>: projects (or components) are compared to previous work.</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based on actual results, increasing credibility and potentially accuracy.</a:t>
            </a: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Weaknesses:</a:t>
            </a:r>
            <a:r>
              <a:rPr lang="en-US" sz="2000" dirty="0">
                <a:solidFill>
                  <a:srgbClr val="002060"/>
                </a:solidFill>
                <a:latin typeface="Times New Roman" panose="02020603050405020304" pitchFamily="18" charset="0"/>
                <a:cs typeface="Times New Roman" panose="02020603050405020304" pitchFamily="18" charset="0"/>
              </a:rPr>
              <a:t> all projects are unique, may be difficult to find comparisons, data may not exist.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8" name="Google Shape;350;p25">
            <a:extLst>
              <a:ext uri="{FF2B5EF4-FFF2-40B4-BE49-F238E27FC236}">
                <a16:creationId xmlns:a16="http://schemas.microsoft.com/office/drawing/2014/main" id="{79F9800C-DCB8-FED4-E1DA-ECAA0B843D9E}"/>
              </a:ext>
            </a:extLst>
          </p:cNvPr>
          <p:cNvSpPr txBox="1">
            <a:spLocks/>
          </p:cNvSpPr>
          <p:nvPr/>
        </p:nvSpPr>
        <p:spPr>
          <a:xfrm>
            <a:off x="3723861" y="4829199"/>
            <a:ext cx="7629939" cy="1347764"/>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Other Methods: </a:t>
            </a:r>
            <a:r>
              <a:rPr lang="en-US" sz="2000" dirty="0">
                <a:solidFill>
                  <a:srgbClr val="002060"/>
                </a:solidFill>
                <a:latin typeface="Times New Roman" panose="02020603050405020304" pitchFamily="18" charset="0"/>
                <a:cs typeface="Times New Roman" panose="02020603050405020304" pitchFamily="18" charset="0"/>
              </a:rPr>
              <a:t>mathematical/statistical models, focusing on size rather than time, or industry-specific methods.</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Google Shape;352;p25">
            <a:extLst>
              <a:ext uri="{FF2B5EF4-FFF2-40B4-BE49-F238E27FC236}">
                <a16:creationId xmlns:a16="http://schemas.microsoft.com/office/drawing/2014/main" id="{70669E20-500A-D43E-C420-31E546CB619F}"/>
              </a:ext>
            </a:extLst>
          </p:cNvPr>
          <p:cNvPicPr preferRelativeResize="0"/>
          <p:nvPr/>
        </p:nvPicPr>
        <p:blipFill rotWithShape="1">
          <a:blip r:embed="rId3">
            <a:alphaModFix/>
          </a:blip>
          <a:srcRect/>
          <a:stretch/>
        </p:blipFill>
        <p:spPr>
          <a:xfrm>
            <a:off x="8712687" y="2050798"/>
            <a:ext cx="2641113" cy="1125380"/>
          </a:xfrm>
          <a:prstGeom prst="rect">
            <a:avLst/>
          </a:prstGeom>
          <a:noFill/>
          <a:ln>
            <a:noFill/>
          </a:ln>
        </p:spPr>
      </p:pic>
      <p:pic>
        <p:nvPicPr>
          <p:cNvPr id="11" name="Google Shape;353;p25">
            <a:extLst>
              <a:ext uri="{FF2B5EF4-FFF2-40B4-BE49-F238E27FC236}">
                <a16:creationId xmlns:a16="http://schemas.microsoft.com/office/drawing/2014/main" id="{290FFB90-D698-0C42-42E4-16859F75EB16}"/>
              </a:ext>
            </a:extLst>
          </p:cNvPr>
          <p:cNvPicPr preferRelativeResize="0"/>
          <p:nvPr/>
        </p:nvPicPr>
        <p:blipFill rotWithShape="1">
          <a:blip r:embed="rId4">
            <a:alphaModFix/>
          </a:blip>
          <a:srcRect/>
          <a:stretch/>
        </p:blipFill>
        <p:spPr>
          <a:xfrm>
            <a:off x="859850" y="4665499"/>
            <a:ext cx="2641113" cy="1347763"/>
          </a:xfrm>
          <a:prstGeom prst="rect">
            <a:avLst/>
          </a:prstGeom>
          <a:noFill/>
          <a:ln>
            <a:noFill/>
          </a:ln>
        </p:spPr>
      </p:pic>
    </p:spTree>
    <p:extLst>
      <p:ext uri="{BB962C8B-B14F-4D97-AF65-F5344CB8AC3E}">
        <p14:creationId xmlns:p14="http://schemas.microsoft.com/office/powerpoint/2010/main" val="182510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273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7601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9;p27">
            <a:extLst>
              <a:ext uri="{FF2B5EF4-FFF2-40B4-BE49-F238E27FC236}">
                <a16:creationId xmlns:a16="http://schemas.microsoft.com/office/drawing/2014/main" id="{6092BD52-F7F3-BD34-FD89-FE6CD80B7674}"/>
              </a:ext>
            </a:extLst>
          </p:cNvPr>
          <p:cNvSpPr txBox="1">
            <a:spLocks/>
          </p:cNvSpPr>
          <p:nvPr/>
        </p:nvSpPr>
        <p:spPr>
          <a:xfrm>
            <a:off x="838198" y="3713687"/>
            <a:ext cx="10638183" cy="234222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All parties must be careful not to confuse estimates with commitments</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Commitments: Are deadlines ‘real’ or arbitrary?</a:t>
            </a:r>
          </a:p>
          <a:p>
            <a:pPr>
              <a:lnSpc>
                <a:spcPct val="120000"/>
              </a:lnSpc>
              <a:buSzPts val="2000"/>
            </a:pPr>
            <a:r>
              <a:rPr lang="en-US" sz="2000" b="1" dirty="0">
                <a:solidFill>
                  <a:srgbClr val="002060"/>
                </a:solidFill>
                <a:latin typeface="Times New Roman" panose="02020603050405020304" pitchFamily="18" charset="0"/>
                <a:cs typeface="Times New Roman" panose="02020603050405020304" pitchFamily="18" charset="0"/>
              </a:rPr>
              <a:t>Estimates</a:t>
            </a:r>
            <a:r>
              <a:rPr lang="en-US" sz="2000" dirty="0">
                <a:solidFill>
                  <a:srgbClr val="002060"/>
                </a:solidFill>
                <a:latin typeface="Times New Roman" panose="02020603050405020304" pitchFamily="18" charset="0"/>
                <a:cs typeface="Times New Roman" panose="02020603050405020304" pitchFamily="18" charset="0"/>
              </a:rPr>
              <a:t>: Presentation can be important: </a:t>
            </a:r>
            <a:r>
              <a:rPr lang="en-US" sz="2000" b="1" dirty="0">
                <a:solidFill>
                  <a:srgbClr val="002060"/>
                </a:solidFill>
                <a:latin typeface="Times New Roman" panose="02020603050405020304" pitchFamily="18" charset="0"/>
                <a:cs typeface="Times New Roman" panose="02020603050405020304" pitchFamily="18" charset="0"/>
              </a:rPr>
              <a:t>Ranges</a:t>
            </a:r>
            <a:r>
              <a:rPr lang="en-US" sz="2000" dirty="0">
                <a:solidFill>
                  <a:srgbClr val="002060"/>
                </a:solidFill>
                <a:latin typeface="Times New Roman" panose="02020603050405020304" pitchFamily="18" charset="0"/>
                <a:cs typeface="Times New Roman" panose="02020603050405020304" pitchFamily="18" charset="0"/>
              </a:rPr>
              <a:t> (6-8 Months), </a:t>
            </a:r>
            <a:r>
              <a:rPr lang="en-US" sz="2000" b="1" dirty="0">
                <a:solidFill>
                  <a:srgbClr val="002060"/>
                </a:solidFill>
                <a:latin typeface="Times New Roman" panose="02020603050405020304" pitchFamily="18" charset="0"/>
                <a:cs typeface="Times New Roman" panose="02020603050405020304" pitchFamily="18" charset="0"/>
              </a:rPr>
              <a:t>plus/minus qualifiers </a:t>
            </a:r>
            <a:r>
              <a:rPr lang="en-US" sz="2000" dirty="0">
                <a:solidFill>
                  <a:srgbClr val="002060"/>
                </a:solidFill>
                <a:latin typeface="Times New Roman" panose="02020603050405020304" pitchFamily="18" charset="0"/>
                <a:cs typeface="Times New Roman" panose="02020603050405020304" pitchFamily="18" charset="0"/>
              </a:rPr>
              <a:t>(7 Weeks +/– 1 Week), and </a:t>
            </a:r>
            <a:r>
              <a:rPr lang="en-US" sz="2000" b="1" dirty="0">
                <a:solidFill>
                  <a:srgbClr val="002060"/>
                </a:solidFill>
                <a:latin typeface="Times New Roman" panose="02020603050405020304" pitchFamily="18" charset="0"/>
                <a:cs typeface="Times New Roman" panose="02020603050405020304" pitchFamily="18" charset="0"/>
              </a:rPr>
              <a:t>Confidence factors </a:t>
            </a:r>
            <a:r>
              <a:rPr lang="en-US" sz="2000" dirty="0">
                <a:solidFill>
                  <a:srgbClr val="002060"/>
                </a:solidFill>
                <a:latin typeface="Times New Roman" panose="02020603050405020304" pitchFamily="18" charset="0"/>
                <a:cs typeface="Times New Roman" panose="02020603050405020304" pitchFamily="18" charset="0"/>
              </a:rPr>
              <a:t>(4 weeks: 30% chance, 5 weeks: 50% chance) can be helpful.</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Don’t confuse estimation with scheduling, which sets actual dates</a:t>
            </a:r>
          </a:p>
        </p:txBody>
      </p:sp>
      <p:grpSp>
        <p:nvGrpSpPr>
          <p:cNvPr id="8" name="Google Shape;371;p27">
            <a:extLst>
              <a:ext uri="{FF2B5EF4-FFF2-40B4-BE49-F238E27FC236}">
                <a16:creationId xmlns:a16="http://schemas.microsoft.com/office/drawing/2014/main" id="{49DD9D66-6ED8-F4EC-2E0E-99D37C27AB06}"/>
              </a:ext>
            </a:extLst>
          </p:cNvPr>
          <p:cNvGrpSpPr/>
          <p:nvPr/>
        </p:nvGrpSpPr>
        <p:grpSpPr>
          <a:xfrm>
            <a:off x="2137147" y="2220143"/>
            <a:ext cx="8040286" cy="1409663"/>
            <a:chOff x="1916648" y="1789337"/>
            <a:chExt cx="8040286" cy="1409663"/>
          </a:xfrm>
        </p:grpSpPr>
        <p:pic>
          <p:nvPicPr>
            <p:cNvPr id="9" name="Google Shape;372;p27">
              <a:extLst>
                <a:ext uri="{FF2B5EF4-FFF2-40B4-BE49-F238E27FC236}">
                  <a16:creationId xmlns:a16="http://schemas.microsoft.com/office/drawing/2014/main" id="{2E40597D-D7B8-D9FA-20F8-3D21663F514B}"/>
                </a:ext>
              </a:extLst>
            </p:cNvPr>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11" name="Google Shape;373;p27">
              <a:extLst>
                <a:ext uri="{FF2B5EF4-FFF2-40B4-BE49-F238E27FC236}">
                  <a16:creationId xmlns:a16="http://schemas.microsoft.com/office/drawing/2014/main" id="{FD4AB155-6081-9BA4-C933-0C8D914F2489}"/>
                </a:ext>
              </a:extLst>
            </p:cNvPr>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12" name="Google Shape;374;p27">
              <a:extLst>
                <a:ext uri="{FF2B5EF4-FFF2-40B4-BE49-F238E27FC236}">
                  <a16:creationId xmlns:a16="http://schemas.microsoft.com/office/drawing/2014/main" id="{65D228CB-BF88-F780-4ED1-BE66CD9ECC21}"/>
                </a:ext>
              </a:extLst>
            </p:cNvPr>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Accuracy</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true</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accurate if the actual # is 5.5</a:t>
            </a:r>
          </a:p>
          <a:p>
            <a:pPr marL="228600" lvl="0" indent="-228600" rtl="0">
              <a:lnSpc>
                <a:spcPct val="120000"/>
              </a:lnSpc>
              <a:spcBef>
                <a:spcPts val="100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Precision</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exact</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less precise than ‘4.5-5.5’</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Within a project communications</a:t>
            </a:r>
            <a:br>
              <a:rPr lang="en-US" dirty="0">
                <a:solidFill>
                  <a:srgbClr val="002060"/>
                </a:solidFill>
                <a:latin typeface="Times New Roman" panose="02020603050405020304" pitchFamily="18" charset="0"/>
                <a:cs typeface="Times New Roman" panose="02020603050405020304" pitchFamily="18" charset="0"/>
              </a:rPr>
            </a:br>
            <a:r>
              <a:rPr lang="en-US" dirty="0">
                <a:solidFill>
                  <a:srgbClr val="002060"/>
                </a:solidFill>
                <a:latin typeface="Times New Roman" panose="02020603050405020304" pitchFamily="18" charset="0"/>
                <a:cs typeface="Times New Roman" panose="02020603050405020304" pitchFamily="18" charset="0"/>
              </a:rPr>
              <a:t>should </a:t>
            </a:r>
            <a:r>
              <a:rPr lang="en-US" b="1" dirty="0">
                <a:solidFill>
                  <a:srgbClr val="002060"/>
                </a:solidFill>
                <a:latin typeface="Times New Roman" panose="02020603050405020304" pitchFamily="18" charset="0"/>
                <a:cs typeface="Times New Roman" panose="02020603050405020304" pitchFamily="18" charset="0"/>
              </a:rPr>
              <a:t>always be as accurate as</a:t>
            </a:r>
            <a:br>
              <a:rPr lang="en-US" b="1" dirty="0">
                <a:solidFill>
                  <a:srgbClr val="002060"/>
                </a:solidFill>
                <a:latin typeface="Times New Roman" panose="02020603050405020304" pitchFamily="18" charset="0"/>
                <a:cs typeface="Times New Roman" panose="02020603050405020304" pitchFamily="18" charset="0"/>
              </a:rPr>
            </a:br>
            <a:r>
              <a:rPr lang="en-US" b="1" dirty="0">
                <a:solidFill>
                  <a:srgbClr val="002060"/>
                </a:solidFill>
                <a:latin typeface="Times New Roman" panose="02020603050405020304" pitchFamily="18" charset="0"/>
                <a:cs typeface="Times New Roman" panose="02020603050405020304" pitchFamily="18" charset="0"/>
              </a:rPr>
              <a:t>possible </a:t>
            </a:r>
            <a:r>
              <a:rPr lang="en-US" dirty="0">
                <a:solidFill>
                  <a:srgbClr val="002060"/>
                </a:solidFill>
                <a:latin typeface="Times New Roman" panose="02020603050405020304" pitchFamily="18" charset="0"/>
                <a:cs typeface="Times New Roman" panose="02020603050405020304" pitchFamily="18" charset="0"/>
              </a:rPr>
              <a:t>(especially in estimating)</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Because uncertainty is high at the beginning of a project, the only way to be accurate is to be </a:t>
            </a:r>
            <a:r>
              <a:rPr lang="en-US" b="1" dirty="0">
                <a:solidFill>
                  <a:srgbClr val="002060"/>
                </a:solidFill>
                <a:latin typeface="Times New Roman" panose="02020603050405020304" pitchFamily="18" charset="0"/>
                <a:cs typeface="Times New Roman" panose="02020603050405020304" pitchFamily="18" charset="0"/>
              </a:rPr>
              <a:t>less precise.</a:t>
            </a: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As the project progresses, we can be more precise while remaining accurate (ranges get smaller and smaller)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393;p29">
            <a:extLst>
              <a:ext uri="{FF2B5EF4-FFF2-40B4-BE49-F238E27FC236}">
                <a16:creationId xmlns:a16="http://schemas.microsoft.com/office/drawing/2014/main" id="{7F8B842B-9E40-E97B-6271-746E2C299397}"/>
              </a:ext>
            </a:extLst>
          </p:cNvPr>
          <p:cNvPicPr preferRelativeResize="0"/>
          <p:nvPr/>
        </p:nvPicPr>
        <p:blipFill rotWithShape="1">
          <a:blip r:embed="rId3">
            <a:alphaModFix/>
          </a:blip>
          <a:srcRect/>
          <a:stretch/>
        </p:blipFill>
        <p:spPr>
          <a:xfrm>
            <a:off x="6196530" y="1882478"/>
            <a:ext cx="5053162" cy="2730046"/>
          </a:xfrm>
          <a:prstGeom prst="rect">
            <a:avLst/>
          </a:prstGeom>
          <a:noFill/>
          <a:ln>
            <a:noFill/>
          </a:ln>
        </p:spPr>
      </p:pic>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4958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In project management, a schedule is a listing of a project milestone activities, and deliverables, usually intended </a:t>
            </a:r>
            <a:r>
              <a:rPr lang="en-US" sz="2400" b="1" dirty="0">
                <a:solidFill>
                  <a:srgbClr val="002060"/>
                </a:solidFill>
                <a:latin typeface="Times New Roman" panose="02020603050405020304" pitchFamily="18" charset="0"/>
                <a:ea typeface="Calibri"/>
                <a:cs typeface="Times New Roman" panose="02020603050405020304" pitchFamily="18" charset="0"/>
                <a:sym typeface="Calibri"/>
              </a:rPr>
              <a:t>start and finish dates. </a:t>
            </a:r>
            <a:endParaRPr lang="en-US" sz="24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12;p31">
            <a:extLst>
              <a:ext uri="{FF2B5EF4-FFF2-40B4-BE49-F238E27FC236}">
                <a16:creationId xmlns:a16="http://schemas.microsoft.com/office/drawing/2014/main" id="{DADBB5E9-8274-FA7D-A5FF-71902E1A9E08}"/>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 Breakdown Structure</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a deliverable-oriented hierarchical decomposition of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to be executed by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team to accomplish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objectives and create the required deliverables. </a:t>
            </a:r>
          </a:p>
          <a:p>
            <a:pPr marL="0" marR="0" lvl="0" indent="0" algn="just" rtl="0">
              <a:spcBef>
                <a:spcPts val="0"/>
              </a:spcBef>
              <a:spcAft>
                <a:spcPts val="0"/>
              </a:spcAft>
              <a:buNone/>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the cornerstone of effective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planning, execution, controlling, monitoring, and reporting.</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02093"/>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Organizing Tasks: 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endParaRPr lang="en-US" sz="2000" b="1" dirty="0">
              <a:solidFill>
                <a:srgbClr val="002060"/>
              </a:solidFill>
              <a:latin typeface="Times New Roman" panose="02020603050405020304" pitchFamily="18" charset="0"/>
              <a:ea typeface="Open Sans"/>
              <a:cs typeface="Times New Roman" panose="02020603050405020304" pitchFamily="18" charset="0"/>
              <a:sym typeface="Open Sans"/>
            </a:endParaRPr>
          </a:p>
          <a:p>
            <a:pPr marL="0" marR="0" lvl="0" indent="0" algn="just" rtl="0">
              <a:spcBef>
                <a:spcPts val="0"/>
              </a:spcBef>
              <a:spcAft>
                <a:spcPts val="0"/>
              </a:spcAft>
              <a:buNone/>
            </a:pPr>
            <a:r>
              <a:rPr lang="en-US" sz="2000" b="1" dirty="0">
                <a:solidFill>
                  <a:srgbClr val="002060"/>
                </a:solidFill>
                <a:latin typeface="Times New Roman" panose="02020603050405020304" pitchFamily="18" charset="0"/>
                <a:ea typeface="Open Sans"/>
                <a:cs typeface="Times New Roman" panose="02020603050405020304" pitchFamily="18" charset="0"/>
                <a:sym typeface="Open Sans"/>
              </a:rPr>
              <a:t>A good WBS should exhibit the following characteristics:</a:t>
            </a:r>
          </a:p>
          <a:p>
            <a:pPr marL="0" marR="0" lvl="0" indent="0" algn="just" rtl="0">
              <a:spcBef>
                <a:spcPts val="0"/>
              </a:spcBef>
              <a:spcAft>
                <a:spcPts val="0"/>
              </a:spcAft>
              <a:buNone/>
            </a:pP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Definable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described and easily understood by project participants.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Manageable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—a meaningful unit of work where specific responsibility and authority can be assigned to a responsible individual.</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Estimateable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—duration can be estimated in time required to complete, and cost can be estimated in resources required to complete.</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Independent</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—minimum interface with or dependence on other ongoing elements (i.e., assignable to a single control account, and clearly distinguishable from other work packages).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Integratable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—integrates with other project work elements and with higher level cost estimates and schedules to include the entire project.</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Measurable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used to measure progress; has start and completion dates and measurable interim milestones.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Adaptable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—sufficiently flexible so the addition/elimination of work scope can be readily accommodated in the WBS framework.</a:t>
            </a:r>
            <a:endParaRPr lang="en-US" sz="1700" b="0" i="0" u="none" strike="noStrike"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Organizes elements with ‘sub-</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numbers.’ 1.2.3 is part of 1.2</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Two types: product &amp; process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Product divides by components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Process divides by activities/tasks</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Can be built ‘top down,’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‘bottom-up,’ or ‘rolling-wave’</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A good way to organize brain-</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storming efforts early in the project</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Sequencing of tasks or components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isn’t needed until later in scheduling efforts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41;p34" descr="C:\Users\sam\Dropbox\Books\Project Team Leadership and Communication\curriculum\images\WorkBreakdownStructure.png">
            <a:extLst>
              <a:ext uri="{FF2B5EF4-FFF2-40B4-BE49-F238E27FC236}">
                <a16:creationId xmlns:a16="http://schemas.microsoft.com/office/drawing/2014/main" id="{81C5DBD0-AC31-9569-2F76-AF5BB380E810}"/>
              </a:ext>
            </a:extLst>
          </p:cNvPr>
          <p:cNvPicPr preferRelativeResize="0"/>
          <p:nvPr/>
        </p:nvPicPr>
        <p:blipFill rotWithShape="1">
          <a:blip r:embed="rId3">
            <a:alphaModFix/>
          </a:blip>
          <a:srcRect/>
          <a:stretch/>
        </p:blipFill>
        <p:spPr>
          <a:xfrm>
            <a:off x="4451779" y="2202066"/>
            <a:ext cx="3888670" cy="2970439"/>
          </a:xfrm>
          <a:prstGeom prst="rect">
            <a:avLst/>
          </a:prstGeom>
          <a:noFill/>
          <a:ln>
            <a:noFill/>
          </a:ln>
        </p:spPr>
      </p:pic>
      <p:pic>
        <p:nvPicPr>
          <p:cNvPr id="8" name="Google Shape;440;p34" descr="C:\Users\sam\Dropbox\Books\Project Team Leadership and Communication\curriculum\images\WorkBreakdownStructureText.png">
            <a:extLst>
              <a:ext uri="{FF2B5EF4-FFF2-40B4-BE49-F238E27FC236}">
                <a16:creationId xmlns:a16="http://schemas.microsoft.com/office/drawing/2014/main" id="{E63FD02B-687F-99D6-4761-70FEBCD7EB4A}"/>
              </a:ext>
            </a:extLst>
          </p:cNvPr>
          <p:cNvPicPr preferRelativeResize="0"/>
          <p:nvPr/>
        </p:nvPicPr>
        <p:blipFill rotWithShape="1">
          <a:blip r:embed="rId4">
            <a:alphaModFix/>
          </a:blip>
          <a:srcRect/>
          <a:stretch/>
        </p:blipFill>
        <p:spPr>
          <a:xfrm>
            <a:off x="8568771" y="2152132"/>
            <a:ext cx="2409050" cy="3333673"/>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How do you know when you’ve divided tasks into small enough ‘chunks’?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large, it becomes difficult to track progress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small, time is wasted micromanaging the project</a:t>
            </a:r>
          </a:p>
          <a:p>
            <a:pPr marL="228600" lvl="0" indent="-101600" algn="l"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Optimize with ‘The One-to-Two Rule,’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which states that tasks have been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divided enough when each requires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1-2 resources 1-2 weeks to complete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One-to-Two Rule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52;p35" descr="C:\Users\sam\Dropbox\Books\Project Team Leadership and Communication\curriculum\images\1to2Rule.png">
            <a:extLst>
              <a:ext uri="{FF2B5EF4-FFF2-40B4-BE49-F238E27FC236}">
                <a16:creationId xmlns:a16="http://schemas.microsoft.com/office/drawing/2014/main" id="{5B235BB5-8CF8-4A0D-599D-5595C62C96D5}"/>
              </a:ext>
            </a:extLst>
          </p:cNvPr>
          <p:cNvPicPr preferRelativeResize="0"/>
          <p:nvPr/>
        </p:nvPicPr>
        <p:blipFill rotWithShape="1">
          <a:blip r:embed="rId3">
            <a:alphaModFix/>
          </a:blip>
          <a:srcRect/>
          <a:stretch/>
        </p:blipFill>
        <p:spPr>
          <a:xfrm>
            <a:off x="6872632" y="3819057"/>
            <a:ext cx="4460001" cy="1531108"/>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515679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Predecessors or dependencies are determined for all tasks</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Using this information, a </a:t>
            </a:r>
            <a:r>
              <a:rPr lang="en-US" i="1" dirty="0">
                <a:solidFill>
                  <a:srgbClr val="002060"/>
                </a:solidFill>
                <a:latin typeface="Times New Roman" panose="02020603050405020304" pitchFamily="18" charset="0"/>
                <a:cs typeface="Times New Roman" panose="02020603050405020304" pitchFamily="18" charset="0"/>
              </a:rPr>
              <a:t>precedence</a:t>
            </a:r>
            <a:r>
              <a:rPr lang="en-US" dirty="0">
                <a:solidFill>
                  <a:srgbClr val="002060"/>
                </a:solidFill>
                <a:latin typeface="Times New Roman" panose="02020603050405020304" pitchFamily="18" charset="0"/>
                <a:cs typeface="Times New Roman" panose="02020603050405020304" pitchFamily="18" charset="0"/>
              </a:rPr>
              <a:t> diagram is created</a:t>
            </a:r>
          </a:p>
          <a:p>
            <a:pPr marL="685800" lvl="1" indent="-228600" algn="l" rtl="0">
              <a:lnSpc>
                <a:spcPct val="120000"/>
              </a:lnSpc>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 longest path, called the </a:t>
            </a: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critical path</a:t>
            </a:r>
            <a:r>
              <a:rPr lang="en-US" sz="1600" dirty="0">
                <a:solidFill>
                  <a:srgbClr val="002060"/>
                </a:solidFill>
                <a:highlight>
                  <a:srgbClr val="F5FAA4"/>
                </a:highlight>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determines project length.</a:t>
            </a:r>
          </a:p>
          <a:p>
            <a:pPr marL="685800" lvl="1" indent="-228600" algn="l" rtl="0">
              <a:lnSpc>
                <a:spcPct val="120000"/>
              </a:lnSpc>
              <a:spcBef>
                <a:spcPts val="500"/>
              </a:spcBef>
              <a:spcAft>
                <a:spcPts val="0"/>
              </a:spcAft>
              <a:buSzPct val="100000"/>
              <a:buChar char="•"/>
            </a:pP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Slack time</a:t>
            </a:r>
            <a:r>
              <a:rPr lang="en-US" sz="1600" dirty="0">
                <a:solidFill>
                  <a:srgbClr val="002060"/>
                </a:solidFill>
                <a:latin typeface="Times New Roman" panose="02020603050405020304" pitchFamily="18" charset="0"/>
                <a:cs typeface="Times New Roman" panose="02020603050405020304" pitchFamily="18" charset="0"/>
              </a:rPr>
              <a:t>, the ability to delay starting without impacting the schedule, is available to some tasks which are not on the critical path</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Tasks are then ‘</a:t>
            </a:r>
            <a:r>
              <a:rPr lang="en-US" b="1" dirty="0">
                <a:solidFill>
                  <a:srgbClr val="002060"/>
                </a:solidFill>
                <a:latin typeface="Times New Roman" panose="02020603050405020304" pitchFamily="18" charset="0"/>
                <a:cs typeface="Times New Roman" panose="02020603050405020304" pitchFamily="18" charset="0"/>
              </a:rPr>
              <a:t>calendarized,</a:t>
            </a:r>
            <a:r>
              <a:rPr lang="en-US" dirty="0">
                <a:solidFill>
                  <a:srgbClr val="002060"/>
                </a:solidFill>
                <a:latin typeface="Times New Roman" panose="02020603050405020304" pitchFamily="18" charset="0"/>
                <a:cs typeface="Times New Roman" panose="02020603050405020304" pitchFamily="18" charset="0"/>
              </a:rPr>
              <a:t>’ with actual dates based on resources available.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Sequencing and Scheduling Tasks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465;p36" descr="C:\Users\sam\Dropbox\Books\Project Team Leadership and Communication\curriculum\images\PrecedenceNetworkDiagram.png">
            <a:extLst>
              <a:ext uri="{FF2B5EF4-FFF2-40B4-BE49-F238E27FC236}">
                <a16:creationId xmlns:a16="http://schemas.microsoft.com/office/drawing/2014/main" id="{8E39AF49-1427-31DD-7E01-91596AF4AED5}"/>
              </a:ext>
            </a:extLst>
          </p:cNvPr>
          <p:cNvPicPr preferRelativeResize="0"/>
          <p:nvPr/>
        </p:nvPicPr>
        <p:blipFill rotWithShape="1">
          <a:blip r:embed="rId3">
            <a:alphaModFix/>
          </a:blip>
          <a:srcRect/>
          <a:stretch/>
        </p:blipFill>
        <p:spPr>
          <a:xfrm>
            <a:off x="5953205" y="3552205"/>
            <a:ext cx="6030786" cy="2321628"/>
          </a:xfrm>
          <a:prstGeom prst="rect">
            <a:avLst/>
          </a:prstGeom>
          <a:noFill/>
          <a:ln>
            <a:noFill/>
          </a:ln>
        </p:spPr>
      </p:pic>
      <p:pic>
        <p:nvPicPr>
          <p:cNvPr id="11" name="Google Shape;464;p36" descr="C:\Users\sam\Dropbox\Books\Project Team Leadership and Communication\curriculum\images\PrecedenceTasks.png">
            <a:extLst>
              <a:ext uri="{FF2B5EF4-FFF2-40B4-BE49-F238E27FC236}">
                <a16:creationId xmlns:a16="http://schemas.microsoft.com/office/drawing/2014/main" id="{B177E392-ACEC-D6F1-D09D-8F5074B55B88}"/>
              </a:ext>
            </a:extLst>
          </p:cNvPr>
          <p:cNvPicPr preferRelativeResize="0"/>
          <p:nvPr/>
        </p:nvPicPr>
        <p:blipFill rotWithShape="1">
          <a:blip r:embed="rId4">
            <a:alphaModFix/>
          </a:blip>
          <a:srcRect/>
          <a:stretch/>
        </p:blipFill>
        <p:spPr>
          <a:xfrm>
            <a:off x="6370975" y="1685494"/>
            <a:ext cx="5160467" cy="1743505"/>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l" rtl="0">
              <a:lnSpc>
                <a:spcPct val="120000"/>
              </a:lnSpc>
              <a:spcBef>
                <a:spcPts val="0"/>
              </a:spcBef>
              <a:spcAft>
                <a:spcPts val="0"/>
              </a:spcAft>
              <a:buSzPct val="100000"/>
              <a:buFont typeface="Arial" panose="020B0604020202020204" pitchFamily="34" charset="0"/>
              <a:buChar char="•"/>
            </a:pPr>
            <a:endParaRPr lang="en-US" sz="2000" b="1" dirty="0">
              <a:solidFill>
                <a:srgbClr val="002060"/>
              </a:solidFill>
              <a:latin typeface="Times New Roman" panose="02020603050405020304" pitchFamily="18" charset="0"/>
              <a:cs typeface="Times New Roman" panose="02020603050405020304" pitchFamily="18" charset="0"/>
            </a:endParaRPr>
          </a:p>
          <a:p>
            <a:pPr marL="285750" lvl="0" indent="-285750" algn="l" rtl="0">
              <a:lnSpc>
                <a:spcPct val="120000"/>
              </a:lnSpc>
              <a:spcBef>
                <a:spcPts val="0"/>
              </a:spcBef>
              <a:spcAft>
                <a:spcPts val="0"/>
              </a:spcAft>
              <a:buSzPct val="100000"/>
              <a:buFont typeface="Arial" panose="020B0604020202020204" pitchFamily="34" charset="0"/>
              <a:buChar char="•"/>
            </a:pPr>
            <a:r>
              <a:rPr lang="en-US" sz="2000" b="1" dirty="0">
                <a:solidFill>
                  <a:srgbClr val="002060"/>
                </a:solidFill>
                <a:latin typeface="Times New Roman" panose="02020603050405020304" pitchFamily="18" charset="0"/>
                <a:cs typeface="Times New Roman" panose="02020603050405020304" pitchFamily="18" charset="0"/>
              </a:rPr>
              <a:t>Consider the following scenario:</a:t>
            </a:r>
            <a:br>
              <a:rPr lang="en-US" sz="2000" b="1" dirty="0">
                <a:solidFill>
                  <a:srgbClr val="002060"/>
                </a:solidFill>
                <a:latin typeface="Times New Roman" panose="02020603050405020304" pitchFamily="18" charset="0"/>
                <a:cs typeface="Times New Roman" panose="02020603050405020304" pitchFamily="18" charset="0"/>
              </a:rPr>
            </a:br>
            <a:endParaRPr lang="en-US" sz="2000" b="1"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ct val="100000"/>
              <a:buNone/>
            </a:pPr>
            <a:r>
              <a:rPr lang="en-US" sz="2000" b="1" i="1" dirty="0">
                <a:solidFill>
                  <a:srgbClr val="002060"/>
                </a:solidFill>
                <a:latin typeface="Times New Roman" panose="02020603050405020304" pitchFamily="18" charset="0"/>
                <a:cs typeface="Times New Roman" panose="02020603050405020304" pitchFamily="18" charset="0"/>
              </a:rPr>
              <a:t>One of your best friends is graduating from college and you’ve decided to throw her a big party.  Her parents have volunteered to let you decorate and hold the event at their house, the food is to be catered, and you would like to invite as many of her friends and family as you can.</a:t>
            </a: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ct val="100000"/>
              <a:buNone/>
            </a:pPr>
            <a:endParaRPr lang="en-US" sz="2000" dirty="0">
              <a:solidFill>
                <a:srgbClr val="002060"/>
              </a:solidFill>
              <a:latin typeface="Times New Roman" panose="02020603050405020304" pitchFamily="18" charset="0"/>
              <a:cs typeface="Times New Roman" panose="02020603050405020304" pitchFamily="18" charset="0"/>
            </a:endParaRPr>
          </a:p>
          <a:p>
            <a:pPr marL="457200" lvl="0" indent="-457200" algn="l" rtl="0">
              <a:lnSpc>
                <a:spcPct val="120000"/>
              </a:lnSpc>
              <a:spcBef>
                <a:spcPts val="1000"/>
              </a:spcBef>
              <a:spcAft>
                <a:spcPts val="0"/>
              </a:spcAft>
              <a:buSzPct val="100000"/>
              <a:buFont typeface="Century Gothic"/>
              <a:buAutoNum type="arabicPeriod"/>
            </a:pPr>
            <a:r>
              <a:rPr lang="en-US" sz="2000" dirty="0">
                <a:solidFill>
                  <a:srgbClr val="002060"/>
                </a:solidFill>
                <a:latin typeface="Times New Roman" panose="02020603050405020304" pitchFamily="18" charset="0"/>
                <a:cs typeface="Times New Roman" panose="02020603050405020304" pitchFamily="18" charset="0"/>
              </a:rPr>
              <a:t>Create a basic work breakdown structure, </a:t>
            </a:r>
            <a:r>
              <a:rPr lang="en-US" sz="2000" b="1" dirty="0">
                <a:solidFill>
                  <a:srgbClr val="002060"/>
                </a:solidFill>
                <a:latin typeface="Times New Roman" panose="02020603050405020304" pitchFamily="18" charset="0"/>
                <a:cs typeface="Times New Roman" panose="02020603050405020304" pitchFamily="18" charset="0"/>
              </a:rPr>
              <a:t>listing 15 planning activities that must take place</a:t>
            </a:r>
            <a:endParaRPr lang="en-US" sz="2000" dirty="0">
              <a:solidFill>
                <a:srgbClr val="002060"/>
              </a:solidFill>
              <a:latin typeface="Times New Roman" panose="02020603050405020304" pitchFamily="18" charset="0"/>
              <a:cs typeface="Times New Roman" panose="02020603050405020304" pitchFamily="18" charset="0"/>
            </a:endParaRPr>
          </a:p>
          <a:p>
            <a:pPr marL="457200" lvl="0" indent="-457200" algn="l" rtl="0">
              <a:lnSpc>
                <a:spcPct val="120000"/>
              </a:lnSpc>
              <a:spcBef>
                <a:spcPts val="1000"/>
              </a:spcBef>
              <a:spcAft>
                <a:spcPts val="0"/>
              </a:spcAft>
              <a:buSzPct val="100000"/>
              <a:buFont typeface="Century Gothic"/>
              <a:buAutoNum type="arabicPeriod"/>
            </a:pPr>
            <a:r>
              <a:rPr lang="en-US" sz="2000" dirty="0">
                <a:solidFill>
                  <a:srgbClr val="002060"/>
                </a:solidFill>
                <a:latin typeface="Times New Roman" panose="02020603050405020304" pitchFamily="18" charset="0"/>
                <a:cs typeface="Times New Roman" panose="02020603050405020304" pitchFamily="18" charset="0"/>
              </a:rPr>
              <a:t>After determining which activities must occur before others, create a </a:t>
            </a:r>
            <a:r>
              <a:rPr lang="en-US" sz="2000" i="1" dirty="0">
                <a:solidFill>
                  <a:srgbClr val="002060"/>
                </a:solidFill>
                <a:latin typeface="Times New Roman" panose="02020603050405020304" pitchFamily="18" charset="0"/>
                <a:cs typeface="Times New Roman" panose="02020603050405020304" pitchFamily="18" charset="0"/>
              </a:rPr>
              <a:t>precedence diagram</a:t>
            </a:r>
            <a:r>
              <a:rPr lang="en-US" sz="2000" dirty="0">
                <a:solidFill>
                  <a:srgbClr val="002060"/>
                </a:solidFill>
                <a:latin typeface="Times New Roman" panose="02020603050405020304" pitchFamily="18" charset="0"/>
                <a:cs typeface="Times New Roman" panose="02020603050405020304" pitchFamily="18" charset="0"/>
              </a:rPr>
              <a:t> with the activities and tasks outlined in your work breakdown structure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0069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Organizing and Sequencing Tasks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 combination of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cost </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and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time tracking</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 will let you finish tasks earlier, delay non-critical tasks for the same of keeping to the project baseline, and find ways for reducing costs and the project scope.</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92;p39">
            <a:extLst>
              <a:ext uri="{FF2B5EF4-FFF2-40B4-BE49-F238E27FC236}">
                <a16:creationId xmlns:a16="http://schemas.microsoft.com/office/drawing/2014/main" id="{D3A66758-04AD-0AF9-D3E6-7ADF01342F9E}"/>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70C0"/>
                </a:solidFill>
                <a:latin typeface="Times New Roman" panose="02020603050405020304" pitchFamily="18" charset="0"/>
                <a:ea typeface="Source Sans Pro"/>
                <a:cs typeface="Times New Roman" panose="02020603050405020304" pitchFamily="18" charset="0"/>
                <a:sym typeface="Source Sans Pro"/>
              </a:rPr>
              <a:t>To succeed in delivering your project, you will need to get an understanding of how to track your project and what items need to be monitored.</a:t>
            </a:r>
            <a:endParaRPr lang="en-US" dirty="0">
              <a:solidFill>
                <a:srgbClr val="0070C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time and cost</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human resources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team progress and efficiency</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risks, changes, issues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project health</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03;p40" descr="Project Tracker: How can Gantt Chart do for your company | Gantt Schema">
            <a:extLst>
              <a:ext uri="{FF2B5EF4-FFF2-40B4-BE49-F238E27FC236}">
                <a16:creationId xmlns:a16="http://schemas.microsoft.com/office/drawing/2014/main" id="{A9EB02B6-DCE4-8A64-FEC4-110564F47C78}"/>
              </a:ext>
            </a:extLst>
          </p:cNvPr>
          <p:cNvPicPr preferRelativeResize="0"/>
          <p:nvPr/>
        </p:nvPicPr>
        <p:blipFill rotWithShape="1">
          <a:blip r:embed="rId3">
            <a:alphaModFix/>
          </a:blip>
          <a:srcRect/>
          <a:stretch/>
        </p:blipFill>
        <p:spPr>
          <a:xfrm>
            <a:off x="8498940" y="3429000"/>
            <a:ext cx="2845059" cy="2097810"/>
          </a:xfrm>
          <a:prstGeom prst="rect">
            <a:avLst/>
          </a:prstGeom>
          <a:noFill/>
          <a:ln>
            <a:noFill/>
          </a:ln>
        </p:spPr>
      </p:pic>
    </p:spTree>
    <p:extLst>
      <p:ext uri="{BB962C8B-B14F-4D97-AF65-F5344CB8AC3E}">
        <p14:creationId xmlns:p14="http://schemas.microsoft.com/office/powerpoint/2010/main" val="886135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Progress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4484035"/>
            <a:ext cx="10972800" cy="137694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 main concern of project tracking is </a:t>
            </a:r>
            <a:r>
              <a:rPr lang="en-US" sz="2000" dirty="0">
                <a:solidFill>
                  <a:srgbClr val="002060"/>
                </a:solidFill>
                <a:highlight>
                  <a:srgbClr val="C0C0C0"/>
                </a:highlight>
                <a:latin typeface="Times New Roman" panose="02020603050405020304" pitchFamily="18" charset="0"/>
                <a:cs typeface="Times New Roman" panose="02020603050405020304" pitchFamily="18" charset="0"/>
              </a:rPr>
              <a:t>visibility.</a:t>
            </a:r>
            <a:r>
              <a:rPr lang="en-US" sz="2000" dirty="0">
                <a:solidFill>
                  <a:srgbClr val="002060"/>
                </a:solidFill>
                <a:latin typeface="Times New Roman" panose="02020603050405020304" pitchFamily="18" charset="0"/>
                <a:cs typeface="Times New Roman" panose="02020603050405020304" pitchFamily="18" charset="0"/>
              </a:rPr>
              <a:t>  Often, the team isn’t aware of how far along they are due to long phases</a:t>
            </a:r>
          </a:p>
          <a:p>
            <a:pPr>
              <a:lnSpc>
                <a:spcPct val="120000"/>
              </a:lnSpc>
              <a:buSzPts val="2000"/>
            </a:pPr>
            <a:r>
              <a:rPr lang="en-US" sz="2000" i="1" dirty="0">
                <a:solidFill>
                  <a:srgbClr val="002060"/>
                </a:solidFill>
                <a:latin typeface="Times New Roman" panose="02020603050405020304" pitchFamily="18" charset="0"/>
                <a:cs typeface="Times New Roman" panose="02020603050405020304" pitchFamily="18" charset="0"/>
              </a:rPr>
              <a:t>Project Visibility</a:t>
            </a:r>
            <a:r>
              <a:rPr lang="en-US" sz="2000" dirty="0">
                <a:solidFill>
                  <a:srgbClr val="002060"/>
                </a:solidFill>
                <a:latin typeface="Times New Roman" panose="02020603050405020304" pitchFamily="18" charset="0"/>
                <a:cs typeface="Times New Roman" panose="02020603050405020304" pitchFamily="18" charset="0"/>
              </a:rPr>
              <a:t> is often only achieved when phases are started or completed</a:t>
            </a:r>
          </a:p>
        </p:txBody>
      </p:sp>
      <p:grpSp>
        <p:nvGrpSpPr>
          <p:cNvPr id="8" name="Google Shape;511;p41">
            <a:extLst>
              <a:ext uri="{FF2B5EF4-FFF2-40B4-BE49-F238E27FC236}">
                <a16:creationId xmlns:a16="http://schemas.microsoft.com/office/drawing/2014/main" id="{04E30B94-63D4-ED89-EE26-EDF43C14F852}"/>
              </a:ext>
            </a:extLst>
          </p:cNvPr>
          <p:cNvGrpSpPr/>
          <p:nvPr/>
        </p:nvGrpSpPr>
        <p:grpSpPr>
          <a:xfrm>
            <a:off x="2079623" y="2190472"/>
            <a:ext cx="8318678" cy="2150357"/>
            <a:chOff x="5768068" y="3834040"/>
            <a:chExt cx="5745163" cy="1485110"/>
          </a:xfrm>
        </p:grpSpPr>
        <p:pic>
          <p:nvPicPr>
            <p:cNvPr id="9" name="Google Shape;512;p41" descr="C:\Users\sam\Dropbox\Books\Project Team Leadership and Communication\curriculum\images\TrackingVisibility3.png">
              <a:extLst>
                <a:ext uri="{FF2B5EF4-FFF2-40B4-BE49-F238E27FC236}">
                  <a16:creationId xmlns:a16="http://schemas.microsoft.com/office/drawing/2014/main" id="{1CDF9820-3E9C-47EB-2E58-00908106FD20}"/>
                </a:ext>
              </a:extLst>
            </p:cNvPr>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11" name="Google Shape;513;p41" descr="C:\Users\sam\Dropbox\Books\Project Team Leadership and Communication\curriculum\images\TrackingVisibility1.png">
              <a:extLst>
                <a:ext uri="{FF2B5EF4-FFF2-40B4-BE49-F238E27FC236}">
                  <a16:creationId xmlns:a16="http://schemas.microsoft.com/office/drawing/2014/main" id="{93EC8189-E9FE-81BE-8C22-6C36A2AF9992}"/>
                </a:ext>
              </a:extLst>
            </p:cNvPr>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12" name="Google Shape;514;p41" descr="C:\Users\sam\Dropbox\Books\Project Team Leadership and Communication\curriculum\images\TrackingVisibility2.png">
              <a:extLst>
                <a:ext uri="{FF2B5EF4-FFF2-40B4-BE49-F238E27FC236}">
                  <a16:creationId xmlns:a16="http://schemas.microsoft.com/office/drawing/2014/main" id="{7E7D821C-9FAD-8E65-E2A0-E2D3619F5F05}"/>
                </a:ext>
              </a:extLst>
            </p:cNvPr>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42051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Tasks or groups of tasks are often tracked with little </a:t>
            </a:r>
            <a:r>
              <a:rPr lang="en-US" sz="2000" i="1" dirty="0">
                <a:solidFill>
                  <a:srgbClr val="002060"/>
                </a:solidFill>
                <a:latin typeface="Times New Roman" panose="02020603050405020304" pitchFamily="18" charset="0"/>
                <a:cs typeface="Times New Roman" panose="02020603050405020304" pitchFamily="18" charset="0"/>
              </a:rPr>
              <a:t>granularity</a:t>
            </a:r>
            <a:r>
              <a:rPr lang="en-US" sz="2000" dirty="0">
                <a:solidFill>
                  <a:srgbClr val="002060"/>
                </a:solidFill>
                <a:latin typeface="Times New Roman" panose="02020603050405020304" pitchFamily="18" charset="0"/>
                <a:cs typeface="Times New Roman" panose="02020603050405020304" pitchFamily="18" charset="0"/>
              </a:rPr>
              <a:t> (large chunks instead of small) and simple not-started / started / complete progress reporting</a:t>
            </a:r>
            <a:br>
              <a:rPr lang="en-US" sz="2000" dirty="0">
                <a:solidFill>
                  <a:srgbClr val="002060"/>
                </a:solidFill>
                <a:latin typeface="Times New Roman" panose="02020603050405020304" pitchFamily="18" charset="0"/>
                <a:cs typeface="Times New Roman" panose="02020603050405020304" pitchFamily="18" charset="0"/>
              </a:rPr>
            </a:b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By giving each task </a:t>
            </a:r>
            <a:r>
              <a:rPr lang="en-US" sz="2000" b="1" dirty="0">
                <a:solidFill>
                  <a:srgbClr val="002060"/>
                </a:solidFill>
                <a:latin typeface="Times New Roman" panose="02020603050405020304" pitchFamily="18" charset="0"/>
                <a:cs typeface="Times New Roman" panose="02020603050405020304" pitchFamily="18" charset="0"/>
              </a:rPr>
              <a:t>a relative weight </a:t>
            </a:r>
            <a:r>
              <a:rPr lang="en-US" sz="2000" dirty="0">
                <a:solidFill>
                  <a:srgbClr val="002060"/>
                </a:solidFill>
                <a:latin typeface="Times New Roman" panose="02020603050405020304" pitchFamily="18" charset="0"/>
                <a:cs typeface="Times New Roman" panose="02020603050405020304" pitchFamily="18" charset="0"/>
              </a:rPr>
              <a:t>and assigning </a:t>
            </a:r>
            <a:r>
              <a:rPr lang="en-US" sz="2000" i="1" dirty="0">
                <a:solidFill>
                  <a:srgbClr val="002060"/>
                </a:solidFill>
                <a:latin typeface="Times New Roman" panose="02020603050405020304" pitchFamily="18" charset="0"/>
                <a:cs typeface="Times New Roman" panose="02020603050405020304" pitchFamily="18" charset="0"/>
              </a:rPr>
              <a:t>earned value</a:t>
            </a:r>
            <a:r>
              <a:rPr lang="en-US" sz="2000" dirty="0">
                <a:solidFill>
                  <a:srgbClr val="002060"/>
                </a:solidFill>
                <a:latin typeface="Times New Roman" panose="02020603050405020304" pitchFamily="18" charset="0"/>
                <a:cs typeface="Times New Roman" panose="02020603050405020304" pitchFamily="18" charset="0"/>
              </a:rPr>
              <a:t> to sub-tasks, the percentage of progress can be calculated (example: </a:t>
            </a:r>
            <a:r>
              <a:rPr lang="en-US" sz="2000" b="1" dirty="0">
                <a:solidFill>
                  <a:srgbClr val="002060"/>
                </a:solidFill>
                <a:latin typeface="Times New Roman" panose="02020603050405020304" pitchFamily="18" charset="0"/>
                <a:cs typeface="Times New Roman" panose="02020603050405020304" pitchFamily="18" charset="0"/>
              </a:rPr>
              <a:t>660/2100=31% </a:t>
            </a:r>
            <a:r>
              <a:rPr lang="en-US" sz="2000" dirty="0">
                <a:solidFill>
                  <a:srgbClr val="002060"/>
                </a:solidFill>
                <a:latin typeface="Times New Roman" panose="02020603050405020304" pitchFamily="18" charset="0"/>
                <a:cs typeface="Times New Roman" panose="02020603050405020304" pitchFamily="18" charset="0"/>
              </a:rPr>
              <a:t>complete)</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Calculated </a:t>
            </a:r>
            <a:r>
              <a:rPr lang="en-US" sz="2000" i="1" dirty="0">
                <a:solidFill>
                  <a:srgbClr val="002060"/>
                </a:solidFill>
                <a:latin typeface="Times New Roman" panose="02020603050405020304" pitchFamily="18" charset="0"/>
                <a:cs typeface="Times New Roman" panose="02020603050405020304" pitchFamily="18" charset="0"/>
              </a:rPr>
              <a:t>earned value</a:t>
            </a:r>
            <a:r>
              <a:rPr lang="en-US" sz="2000" dirty="0">
                <a:solidFill>
                  <a:srgbClr val="002060"/>
                </a:solidFill>
                <a:latin typeface="Times New Roman" panose="02020603050405020304" pitchFamily="18" charset="0"/>
                <a:cs typeface="Times New Roman" panose="02020603050405020304" pitchFamily="18" charset="0"/>
              </a:rPr>
              <a:t> can be compared to the </a:t>
            </a:r>
            <a:r>
              <a:rPr lang="en-US" sz="2000" u="sng" dirty="0">
                <a:solidFill>
                  <a:srgbClr val="002060"/>
                </a:solidFill>
                <a:latin typeface="Times New Roman" panose="02020603050405020304" pitchFamily="18" charset="0"/>
                <a:cs typeface="Times New Roman" panose="02020603050405020304" pitchFamily="18" charset="0"/>
              </a:rPr>
              <a:t>time or resources expended</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Earned Value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25;p42" descr="C:\Users\sam\Dropbox\Books\Project Team Leadership and Communication\curriculum\images\EarnedValue1.png">
            <a:extLst>
              <a:ext uri="{FF2B5EF4-FFF2-40B4-BE49-F238E27FC236}">
                <a16:creationId xmlns:a16="http://schemas.microsoft.com/office/drawing/2014/main" id="{1E352BF9-9D74-91D6-9043-260521E0AFA7}"/>
              </a:ext>
            </a:extLst>
          </p:cNvPr>
          <p:cNvPicPr preferRelativeResize="0"/>
          <p:nvPr/>
        </p:nvPicPr>
        <p:blipFill rotWithShape="1">
          <a:blip r:embed="rId3">
            <a:alphaModFix/>
          </a:blip>
          <a:srcRect/>
          <a:stretch/>
        </p:blipFill>
        <p:spPr>
          <a:xfrm>
            <a:off x="7183542" y="1957892"/>
            <a:ext cx="4179157" cy="1613853"/>
          </a:xfrm>
          <a:prstGeom prst="rect">
            <a:avLst/>
          </a:prstGeom>
          <a:noFill/>
          <a:ln>
            <a:noFill/>
          </a:ln>
        </p:spPr>
      </p:pic>
      <p:pic>
        <p:nvPicPr>
          <p:cNvPr id="8" name="Google Shape;526;p42" descr="C:\Users\sam\Dropbox\Books\Project Team Leadership and Communication\curriculum\images\EarnedValue2.png">
            <a:extLst>
              <a:ext uri="{FF2B5EF4-FFF2-40B4-BE49-F238E27FC236}">
                <a16:creationId xmlns:a16="http://schemas.microsoft.com/office/drawing/2014/main" id="{C4C6D496-80B9-7017-502A-062EFD832789}"/>
              </a:ext>
            </a:extLst>
          </p:cNvPr>
          <p:cNvPicPr preferRelativeResize="0"/>
          <p:nvPr/>
        </p:nvPicPr>
        <p:blipFill rotWithShape="1">
          <a:blip r:embed="rId4">
            <a:alphaModFix/>
          </a:blip>
          <a:srcRect/>
          <a:stretch/>
        </p:blipFill>
        <p:spPr>
          <a:xfrm>
            <a:off x="7183542" y="4111999"/>
            <a:ext cx="4176146" cy="1610842"/>
          </a:xfrm>
          <a:prstGeom prst="rect">
            <a:avLst/>
          </a:prstGeom>
          <a:noFill/>
          <a:ln>
            <a:noFill/>
          </a:ln>
        </p:spPr>
      </p:pic>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Scheduling/Tracking Tools and Visualizations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36;p43" descr="C:\Users\sam\Dropbox\Books\Project Team Leadership and Communication\curriculum\images\MilestoneChart.png">
            <a:extLst>
              <a:ext uri="{FF2B5EF4-FFF2-40B4-BE49-F238E27FC236}">
                <a16:creationId xmlns:a16="http://schemas.microsoft.com/office/drawing/2014/main" id="{81902690-FF86-8DCD-C41A-8E3C7AA2ADDC}"/>
              </a:ext>
            </a:extLst>
          </p:cNvPr>
          <p:cNvPicPr preferRelativeResize="0"/>
          <p:nvPr/>
        </p:nvPicPr>
        <p:blipFill rotWithShape="1">
          <a:blip r:embed="rId3">
            <a:alphaModFix/>
          </a:blip>
          <a:srcRect/>
          <a:stretch/>
        </p:blipFill>
        <p:spPr>
          <a:xfrm>
            <a:off x="773477" y="2155119"/>
            <a:ext cx="4973624" cy="1486377"/>
          </a:xfrm>
          <a:prstGeom prst="rect">
            <a:avLst/>
          </a:prstGeom>
          <a:noFill/>
          <a:ln>
            <a:noFill/>
          </a:ln>
        </p:spPr>
      </p:pic>
      <p:pic>
        <p:nvPicPr>
          <p:cNvPr id="8" name="Google Shape;537;p43" descr="C:\Users\sam\Dropbox\Books\Project Team Leadership and Communication\curriculum\images\TrackingGanttChart.png">
            <a:extLst>
              <a:ext uri="{FF2B5EF4-FFF2-40B4-BE49-F238E27FC236}">
                <a16:creationId xmlns:a16="http://schemas.microsoft.com/office/drawing/2014/main" id="{CA7695E1-D126-1FDE-2D43-3B3EBE6D4B10}"/>
              </a:ext>
            </a:extLst>
          </p:cNvPr>
          <p:cNvPicPr preferRelativeResize="0"/>
          <p:nvPr/>
        </p:nvPicPr>
        <p:blipFill rotWithShape="1">
          <a:blip r:embed="rId4">
            <a:alphaModFix/>
          </a:blip>
          <a:srcRect/>
          <a:stretch/>
        </p:blipFill>
        <p:spPr>
          <a:xfrm>
            <a:off x="6258127" y="2743982"/>
            <a:ext cx="4904201" cy="1787282"/>
          </a:xfrm>
          <a:prstGeom prst="rect">
            <a:avLst/>
          </a:prstGeom>
          <a:noFill/>
          <a:ln>
            <a:noFill/>
          </a:ln>
        </p:spPr>
      </p:pic>
      <p:pic>
        <p:nvPicPr>
          <p:cNvPr id="9" name="Google Shape;538;p43" descr="C:\Users\sam\Dropbox\Books\Project Team Leadership and Communication\curriculum\images\SchedulingDashboard.png">
            <a:extLst>
              <a:ext uri="{FF2B5EF4-FFF2-40B4-BE49-F238E27FC236}">
                <a16:creationId xmlns:a16="http://schemas.microsoft.com/office/drawing/2014/main" id="{6EC63C50-E8E3-9732-ACA0-583C89830CFA}"/>
              </a:ext>
            </a:extLst>
          </p:cNvPr>
          <p:cNvPicPr preferRelativeResize="0"/>
          <p:nvPr/>
        </p:nvPicPr>
        <p:blipFill rotWithShape="1">
          <a:blip r:embed="rId5">
            <a:alphaModFix/>
          </a:blip>
          <a:srcRect/>
          <a:stretch/>
        </p:blipFill>
        <p:spPr>
          <a:xfrm>
            <a:off x="773477" y="3708421"/>
            <a:ext cx="5060782" cy="2280562"/>
          </a:xfrm>
          <a:prstGeom prst="rect">
            <a:avLst/>
          </a:prstGeom>
          <a:noFill/>
          <a:ln>
            <a:noFill/>
          </a:ln>
        </p:spPr>
      </p:pic>
      <p:sp>
        <p:nvSpPr>
          <p:cNvPr id="11" name="Google Shape;539;p43">
            <a:extLst>
              <a:ext uri="{FF2B5EF4-FFF2-40B4-BE49-F238E27FC236}">
                <a16:creationId xmlns:a16="http://schemas.microsoft.com/office/drawing/2014/main" id="{000028B7-436E-1450-F1A8-FA844503853C}"/>
              </a:ext>
            </a:extLst>
          </p:cNvPr>
          <p:cNvSpPr txBox="1"/>
          <p:nvPr/>
        </p:nvSpPr>
        <p:spPr>
          <a:xfrm>
            <a:off x="6258127" y="1821100"/>
            <a:ext cx="5066328"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Milestone Charts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list major points in time, or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milestones,</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such as phases ending </a:t>
            </a:r>
            <a:endParaRPr dirty="0">
              <a:solidFill>
                <a:srgbClr val="002060"/>
              </a:solidFill>
              <a:latin typeface="Times New Roman" panose="02020603050405020304" pitchFamily="18" charset="0"/>
              <a:cs typeface="Times New Roman" panose="02020603050405020304" pitchFamily="18" charset="0"/>
            </a:endParaRPr>
          </a:p>
        </p:txBody>
      </p:sp>
      <p:sp>
        <p:nvSpPr>
          <p:cNvPr id="12" name="Google Shape;541;p43">
            <a:extLst>
              <a:ext uri="{FF2B5EF4-FFF2-40B4-BE49-F238E27FC236}">
                <a16:creationId xmlns:a16="http://schemas.microsoft.com/office/drawing/2014/main" id="{CB19C5EC-213D-B6E9-3D00-76B1D99C51F7}"/>
              </a:ext>
            </a:extLst>
          </p:cNvPr>
          <p:cNvSpPr txBox="1"/>
          <p:nvPr/>
        </p:nvSpPr>
        <p:spPr>
          <a:xfrm>
            <a:off x="6525799" y="5216268"/>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Times New Roman" panose="02020603050405020304" pitchFamily="18" charset="0"/>
                <a:ea typeface="Century Gothic"/>
                <a:cs typeface="Times New Roman" panose="02020603050405020304" pitchFamily="18" charset="0"/>
                <a:sym typeface="Century Gothic"/>
              </a:rPr>
              <a:t>Many software packages </a:t>
            </a:r>
            <a:r>
              <a:rPr lang="en-US" sz="1800" dirty="0">
                <a:solidFill>
                  <a:srgbClr val="002060"/>
                </a:solidFill>
                <a:latin typeface="Times New Roman" panose="02020603050405020304" pitchFamily="18" charset="0"/>
                <a:ea typeface="Century Gothic"/>
                <a:cs typeface="Times New Roman" panose="02020603050405020304" pitchFamily="18" charset="0"/>
                <a:sym typeface="Century Gothic"/>
              </a:rPr>
              <a:t>and online tools are specifically designed for managing projects</a:t>
            </a:r>
            <a:endParaRPr dirty="0">
              <a:solidFill>
                <a:srgbClr val="002060"/>
              </a:solidFill>
              <a:latin typeface="Times New Roman" panose="02020603050405020304" pitchFamily="18" charset="0"/>
              <a:cs typeface="Times New Roman" panose="02020603050405020304" pitchFamily="18" charset="0"/>
            </a:endParaRPr>
          </a:p>
        </p:txBody>
      </p:sp>
      <p:sp>
        <p:nvSpPr>
          <p:cNvPr id="13" name="Google Shape;542;p43">
            <a:extLst>
              <a:ext uri="{FF2B5EF4-FFF2-40B4-BE49-F238E27FC236}">
                <a16:creationId xmlns:a16="http://schemas.microsoft.com/office/drawing/2014/main" id="{CE1BEC53-E5F1-2383-3525-306720C5C613}"/>
              </a:ext>
            </a:extLst>
          </p:cNvPr>
          <p:cNvSpPr txBox="1"/>
          <p:nvPr/>
        </p:nvSpPr>
        <p:spPr>
          <a:xfrm>
            <a:off x="6525799" y="4563578"/>
            <a:ext cx="490420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Gantt Charts</a:t>
            </a:r>
            <a:r>
              <a:rPr lang="en-US"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 </a:t>
            </a:r>
            <a:r>
              <a:rPr lang="en-US" dirty="0">
                <a:solidFill>
                  <a:srgbClr val="002060"/>
                </a:solidFill>
                <a:latin typeface="Times New Roman" panose="02020603050405020304" pitchFamily="18" charset="0"/>
                <a:ea typeface="Century Gothic"/>
                <a:cs typeface="Times New Roman" panose="02020603050405020304" pitchFamily="18" charset="0"/>
                <a:sym typeface="Century Gothic"/>
              </a:rPr>
              <a:t>provide an easy-to-understand visualization of the schedule and progress</a:t>
            </a:r>
            <a:endParaRPr i="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Examine the following project status information:</a:t>
            </a: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R="0" lvl="0" algn="l" defTabSz="914400" rtl="0" eaLnBrk="1" fontAlgn="auto" latinLnBrk="0" hangingPunct="1">
              <a:lnSpc>
                <a:spcPct val="120000"/>
              </a:lnSpc>
              <a:spcBef>
                <a:spcPts val="0"/>
              </a:spcBef>
              <a:spcAft>
                <a:spcPts val="0"/>
              </a:spcAft>
              <a:buClrTx/>
              <a:buSzPct val="100000"/>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lang="en-US" dirty="0">
              <a:solidFill>
                <a:prstClr val="black"/>
              </a:solidFill>
              <a:latin typeface="Calibri" panose="020F0502020204030204"/>
            </a:endParaRPr>
          </a:p>
          <a:p>
            <a:pPr marL="228600" marR="0" lvl="0" indent="-228600" algn="l" defTabSz="914400" rtl="0" eaLnBrk="1" fontAlgn="auto" latinLnBrk="0" hangingPunct="1">
              <a:lnSpc>
                <a:spcPct val="120000"/>
              </a:lnSpc>
              <a:spcBef>
                <a:spcPts val="0"/>
              </a:spcBef>
              <a:spcAft>
                <a:spcPts val="0"/>
              </a:spcAft>
              <a:buClrTx/>
              <a:buSzPct val="100000"/>
              <a:buFontTx/>
              <a:buChar char="•"/>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120000"/>
              </a:lnSpc>
              <a:spcBef>
                <a:spcPts val="0"/>
              </a:spcBef>
              <a:spcAft>
                <a:spcPts val="0"/>
              </a:spcAft>
              <a:buClrTx/>
              <a:buSzPct val="100000"/>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lvl="0" indent="-228600" algn="l" rtl="0">
              <a:lnSpc>
                <a:spcPct val="120000"/>
              </a:lnSpc>
              <a:spcBef>
                <a:spcPts val="1000"/>
              </a:spcBef>
              <a:spcAft>
                <a:spcPts val="0"/>
              </a:spcAft>
              <a:buSzPct val="100000"/>
              <a:buChar char="•"/>
            </a:pPr>
            <a:endParaRPr lang="en-US" dirty="0">
              <a:solidFill>
                <a:schemeClr val="tx1"/>
              </a:solidFill>
            </a:endParaRPr>
          </a:p>
          <a:p>
            <a:pPr marL="228600" lvl="0" indent="-228600" algn="l" rtl="0">
              <a:lnSpc>
                <a:spcPct val="120000"/>
              </a:lnSpc>
              <a:spcBef>
                <a:spcPts val="1000"/>
              </a:spcBef>
              <a:spcAft>
                <a:spcPts val="0"/>
              </a:spcAft>
              <a:buSzPct val="100000"/>
              <a:buChar char="•"/>
            </a:pPr>
            <a:r>
              <a:rPr lang="en-US" dirty="0">
                <a:solidFill>
                  <a:schemeClr val="tx1"/>
                </a:solidFill>
              </a:rPr>
              <a:t>Calculate the percentage complete, or </a:t>
            </a:r>
            <a:r>
              <a:rPr lang="en-US" i="1" dirty="0">
                <a:solidFill>
                  <a:schemeClr val="tx1"/>
                </a:solidFill>
              </a:rPr>
              <a:t>earned value</a:t>
            </a:r>
            <a:endParaRPr lang="en-US" dirty="0">
              <a:solidFill>
                <a:schemeClr val="tx1"/>
              </a:solidFill>
            </a:endParaRPr>
          </a:p>
          <a:p>
            <a:pPr marL="228600" lvl="0" indent="-228600" algn="l" rtl="0">
              <a:lnSpc>
                <a:spcPct val="120000"/>
              </a:lnSpc>
              <a:spcAft>
                <a:spcPts val="0"/>
              </a:spcAft>
              <a:buSzPct val="100000"/>
              <a:buChar char="•"/>
            </a:pPr>
            <a:r>
              <a:rPr lang="en-US" dirty="0">
                <a:solidFill>
                  <a:schemeClr val="tx1"/>
                </a:solidFill>
              </a:rPr>
              <a:t>Using a whiteboard or application, create a basic </a:t>
            </a:r>
            <a:r>
              <a:rPr lang="en-US" i="1" dirty="0">
                <a:solidFill>
                  <a:schemeClr val="tx1"/>
                </a:solidFill>
              </a:rPr>
              <a:t>Gantt chart.</a:t>
            </a:r>
            <a:r>
              <a:rPr lang="en-US" dirty="0">
                <a:solidFill>
                  <a:schemeClr val="tx1"/>
                </a:solidFill>
              </a:rPr>
              <a:t>  Estimate the total time elapsed for the project</a:t>
            </a: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986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Tracking Project Progress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980C7A3-09E7-6995-209E-461D8996B583}"/>
              </a:ext>
            </a:extLst>
          </p:cNvPr>
          <p:cNvPicPr>
            <a:picLocks noChangeAspect="1"/>
          </p:cNvPicPr>
          <p:nvPr/>
        </p:nvPicPr>
        <p:blipFill>
          <a:blip r:embed="rId3"/>
          <a:stretch>
            <a:fillRect/>
          </a:stretch>
        </p:blipFill>
        <p:spPr>
          <a:xfrm>
            <a:off x="2044857" y="2441585"/>
            <a:ext cx="8102286" cy="2730920"/>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101600">
              <a:lnSpc>
                <a:spcPct val="120000"/>
              </a:lnSpc>
              <a:buSzPts val="2000"/>
              <a:buFont typeface="Arial" panose="020B0604020202020204" pitchFamily="34" charset="0"/>
              <a:buNone/>
            </a:pPr>
            <a:endParaRPr lang="en-US" dirty="0">
              <a:solidFill>
                <a:srgbClr val="002060"/>
              </a:solidFill>
            </a:endParaRP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400" dirty="0">
                <a:solidFill>
                  <a:srgbClr val="002060"/>
                </a:solidFill>
                <a:latin typeface="Times New Roman" panose="02020603050405020304" pitchFamily="18" charset="0"/>
                <a:cs typeface="Times New Roman" panose="02020603050405020304" pitchFamily="18" charset="0"/>
              </a:rPr>
              <a:t>Stakeholders are people who can </a:t>
            </a:r>
            <a:r>
              <a:rPr lang="en-US" sz="2400" b="1" dirty="0">
                <a:solidFill>
                  <a:srgbClr val="002060"/>
                </a:solidFill>
                <a:latin typeface="Times New Roman" panose="02020603050405020304" pitchFamily="18" charset="0"/>
                <a:cs typeface="Times New Roman" panose="02020603050405020304" pitchFamily="18" charset="0"/>
              </a:rPr>
              <a:t>affect or are affected by the execution or outcome of a project.</a:t>
            </a:r>
            <a:r>
              <a:rPr lang="en-US" sz="2400" dirty="0">
                <a:solidFill>
                  <a:srgbClr val="002060"/>
                </a:solidFill>
                <a:latin typeface="Times New Roman" panose="02020603050405020304" pitchFamily="18" charset="0"/>
                <a:cs typeface="Times New Roman" panose="02020603050405020304" pitchFamily="18" charset="0"/>
              </a:rPr>
              <a:t>  Everyone should be involved in identifying them</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Stakeholders can be groups</a:t>
            </a:r>
          </a:p>
          <a:p>
            <a:pPr>
              <a:lnSpc>
                <a:spcPct val="120000"/>
              </a:lnSpc>
              <a:buSzPts val="2000"/>
            </a:pPr>
            <a:r>
              <a:rPr lang="en-US" sz="2400" dirty="0">
                <a:solidFill>
                  <a:srgbClr val="002060"/>
                </a:solidFill>
                <a:latin typeface="Times New Roman" panose="02020603050405020304" pitchFamily="18" charset="0"/>
                <a:cs typeface="Times New Roman" panose="02020603050405020304" pitchFamily="18" charset="0"/>
              </a:rPr>
              <a:t>Once identified, they should be analyzed</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power, or ability to affect the project</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interest, or how they’re affected by</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the projects positive or negative outcome</a:t>
            </a:r>
          </a:p>
          <a:p>
            <a:pPr indent="-101600">
              <a:lnSpc>
                <a:spcPct val="120000"/>
              </a:lnSpc>
              <a:buSzPts val="2000"/>
              <a:buFont typeface="Arial" panose="020B0604020202020204" pitchFamily="34" charset="0"/>
              <a:buNone/>
            </a:pPr>
            <a:endParaRPr lang="en-US" dirty="0">
              <a:solidFill>
                <a:srgbClr val="002060"/>
              </a:solidFill>
            </a:endParaRPr>
          </a:p>
        </p:txBody>
      </p:sp>
      <p:pic>
        <p:nvPicPr>
          <p:cNvPr id="8" name="Google Shape;571;p46" descr="C:\Users\sam\Dropbox\Books\Project Team Leadership and Communication\curriculum\images\PowerInterest.png">
            <a:extLst>
              <a:ext uri="{FF2B5EF4-FFF2-40B4-BE49-F238E27FC236}">
                <a16:creationId xmlns:a16="http://schemas.microsoft.com/office/drawing/2014/main" id="{003EC58C-16DB-E73C-CBE3-344758FC7BCE}"/>
              </a:ext>
            </a:extLst>
          </p:cNvPr>
          <p:cNvPicPr preferRelativeResize="0"/>
          <p:nvPr/>
        </p:nvPicPr>
        <p:blipFill rotWithShape="1">
          <a:blip r:embed="rId3">
            <a:alphaModFix/>
          </a:blip>
          <a:srcRect/>
          <a:stretch/>
        </p:blipFill>
        <p:spPr>
          <a:xfrm>
            <a:off x="6771389" y="3253911"/>
            <a:ext cx="4493482" cy="2043112"/>
          </a:xfrm>
          <a:prstGeom prst="rect">
            <a:avLst/>
          </a:prstGeom>
          <a:noFill/>
          <a:ln>
            <a:noFill/>
          </a:ln>
        </p:spPr>
      </p:pic>
    </p:spTree>
    <p:extLst>
      <p:ext uri="{BB962C8B-B14F-4D97-AF65-F5344CB8AC3E}">
        <p14:creationId xmlns:p14="http://schemas.microsoft.com/office/powerpoint/2010/main" val="1569694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ts val="2000"/>
              <a:buChar char="•"/>
            </a:pPr>
            <a:r>
              <a:rPr lang="en-US" sz="2400" dirty="0">
                <a:solidFill>
                  <a:srgbClr val="002060"/>
                </a:solidFill>
                <a:latin typeface="Times New Roman" panose="02020603050405020304" pitchFamily="18" charset="0"/>
                <a:cs typeface="Times New Roman" panose="02020603050405020304" pitchFamily="18" charset="0"/>
              </a:rPr>
              <a:t>All information should be recorded/tracked  in a </a:t>
            </a:r>
            <a:r>
              <a:rPr lang="en-US" sz="2400" i="1" dirty="0">
                <a:solidFill>
                  <a:srgbClr val="002060"/>
                </a:solidFill>
                <a:latin typeface="Times New Roman" panose="02020603050405020304" pitchFamily="18" charset="0"/>
                <a:cs typeface="Times New Roman" panose="02020603050405020304" pitchFamily="18" charset="0"/>
              </a:rPr>
              <a:t>stakeholder register.</a:t>
            </a: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C855BF1-DC52-4616-0ECA-D901EC4CD13B}"/>
              </a:ext>
            </a:extLst>
          </p:cNvPr>
          <p:cNvPicPr>
            <a:picLocks noChangeAspect="1"/>
          </p:cNvPicPr>
          <p:nvPr/>
        </p:nvPicPr>
        <p:blipFill>
          <a:blip r:embed="rId3"/>
          <a:stretch>
            <a:fillRect/>
          </a:stretch>
        </p:blipFill>
        <p:spPr>
          <a:xfrm>
            <a:off x="898332" y="3047379"/>
            <a:ext cx="10279951" cy="2578832"/>
          </a:xfrm>
          <a:prstGeom prst="rect">
            <a:avLst/>
          </a:prstGeom>
        </p:spPr>
      </p:pic>
    </p:spTree>
    <p:extLst>
      <p:ext uri="{BB962C8B-B14F-4D97-AF65-F5344CB8AC3E}">
        <p14:creationId xmlns:p14="http://schemas.microsoft.com/office/powerpoint/2010/main" val="333401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just" rtl="0">
              <a:lnSpc>
                <a:spcPct val="120000"/>
              </a:lnSpc>
              <a:spcBef>
                <a:spcPts val="0"/>
              </a:spcBef>
              <a:spcAft>
                <a:spcPts val="0"/>
              </a:spcAft>
              <a:buSzPts val="1600"/>
              <a:buNone/>
            </a:pPr>
            <a:r>
              <a:rPr lang="en-US" sz="2000" dirty="0">
                <a:solidFill>
                  <a:srgbClr val="002060"/>
                </a:solidFill>
                <a:latin typeface="Times New Roman" panose="02020603050405020304" pitchFamily="18" charset="0"/>
                <a:cs typeface="Times New Roman" panose="02020603050405020304" pitchFamily="18" charset="0"/>
              </a:rPr>
              <a:t>Consider the stakeholders in a typical wedding.  Remember that stakeholders with a similar stake can be listed as groups.</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b="1" dirty="0">
                <a:solidFill>
                  <a:srgbClr val="002060"/>
                </a:solidFill>
                <a:latin typeface="Times New Roman" panose="02020603050405020304" pitchFamily="18" charset="0"/>
                <a:cs typeface="Times New Roman" panose="02020603050405020304" pitchFamily="18" charset="0"/>
              </a:rPr>
              <a:t>list 15 stakeholders</a:t>
            </a:r>
            <a:r>
              <a:rPr lang="en-US" sz="2000" dirty="0">
                <a:solidFill>
                  <a:srgbClr val="002060"/>
                </a:solidFill>
                <a:latin typeface="Times New Roman" panose="02020603050405020304" pitchFamily="18" charset="0"/>
                <a:cs typeface="Times New Roman" panose="02020603050405020304" pitchFamily="18" charset="0"/>
              </a:rPr>
              <a:t>/stakeholder groups on a whiteboard.</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dirty="0">
                <a:solidFill>
                  <a:srgbClr val="002060"/>
                </a:solidFill>
                <a:latin typeface="Times New Roman" panose="02020603050405020304" pitchFamily="18" charset="0"/>
                <a:cs typeface="Times New Roman" panose="02020603050405020304" pitchFamily="18" charset="0"/>
              </a:rPr>
              <a:t>For each, </a:t>
            </a:r>
            <a:r>
              <a:rPr lang="en-US" sz="2000" b="1" dirty="0">
                <a:solidFill>
                  <a:srgbClr val="002060"/>
                </a:solidFill>
                <a:latin typeface="Times New Roman" panose="02020603050405020304" pitchFamily="18" charset="0"/>
                <a:cs typeface="Times New Roman" panose="02020603050405020304" pitchFamily="18" charset="0"/>
              </a:rPr>
              <a:t>analyze their level of interest and power</a:t>
            </a:r>
            <a:r>
              <a:rPr lang="en-US" sz="2000" dirty="0">
                <a:solidFill>
                  <a:srgbClr val="002060"/>
                </a:solidFill>
                <a:latin typeface="Times New Roman" panose="02020603050405020304" pitchFamily="18" charset="0"/>
                <a:cs typeface="Times New Roman" panose="02020603050405020304" pitchFamily="18" charset="0"/>
              </a:rPr>
              <a:t> as it pertains to the planning and execution.</a:t>
            </a:r>
            <a:endParaRPr lang="en-US" sz="28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1600"/>
              <a:buChar char="•"/>
            </a:pPr>
            <a:r>
              <a:rPr lang="en-US" sz="2000" dirty="0">
                <a:solidFill>
                  <a:srgbClr val="002060"/>
                </a:solidFill>
                <a:latin typeface="Times New Roman" panose="02020603050405020304" pitchFamily="18" charset="0"/>
                <a:cs typeface="Times New Roman" panose="02020603050405020304" pitchFamily="18" charset="0"/>
              </a:rPr>
              <a:t>Determine each stakeholder’s </a:t>
            </a:r>
            <a:r>
              <a:rPr lang="en-US" sz="2000" b="1" dirty="0">
                <a:solidFill>
                  <a:srgbClr val="002060"/>
                </a:solidFill>
                <a:latin typeface="Times New Roman" panose="02020603050405020304" pitchFamily="18" charset="0"/>
                <a:cs typeface="Times New Roman" panose="02020603050405020304" pitchFamily="18" charset="0"/>
              </a:rPr>
              <a:t>management strategy</a:t>
            </a:r>
            <a:r>
              <a:rPr lang="en-US" sz="2000" dirty="0">
                <a:solidFill>
                  <a:srgbClr val="002060"/>
                </a:solidFill>
                <a:latin typeface="Times New Roman" panose="02020603050405020304" pitchFamily="18" charset="0"/>
                <a:cs typeface="Times New Roman" panose="02020603050405020304" pitchFamily="18" charset="0"/>
              </a:rPr>
              <a:t> (monitor, keep informed, etc.)</a:t>
            </a:r>
          </a:p>
          <a:p>
            <a:pPr marL="228600" lvl="0" indent="-228600" algn="just" rtl="0">
              <a:lnSpc>
                <a:spcPct val="120000"/>
              </a:lnSpc>
              <a:spcBef>
                <a:spcPts val="1000"/>
              </a:spcBef>
              <a:spcAft>
                <a:spcPts val="0"/>
              </a:spcAft>
              <a:buSzPts val="16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just" rtl="0">
              <a:lnSpc>
                <a:spcPct val="120000"/>
              </a:lnSpc>
              <a:spcBef>
                <a:spcPts val="1000"/>
              </a:spcBef>
              <a:spcAft>
                <a:spcPts val="0"/>
              </a:spcAft>
              <a:buSzPts val="1600"/>
            </a:pP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6305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Activity – Finding and Analyzing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7A3FE8D-8205-3327-9D25-B285423866E7}"/>
              </a:ext>
            </a:extLst>
          </p:cNvPr>
          <p:cNvPicPr>
            <a:picLocks noChangeAspect="1"/>
          </p:cNvPicPr>
          <p:nvPr/>
        </p:nvPicPr>
        <p:blipFill rotWithShape="1">
          <a:blip r:embed="rId3"/>
          <a:srcRect b="7618"/>
          <a:stretch/>
        </p:blipFill>
        <p:spPr>
          <a:xfrm>
            <a:off x="1214179" y="4432979"/>
            <a:ext cx="9120406" cy="1554480"/>
          </a:xfrm>
          <a:prstGeom prst="rect">
            <a:avLst/>
          </a:prstGeom>
        </p:spPr>
      </p:pic>
    </p:spTree>
    <p:extLst>
      <p:ext uri="{BB962C8B-B14F-4D97-AF65-F5344CB8AC3E}">
        <p14:creationId xmlns:p14="http://schemas.microsoft.com/office/powerpoint/2010/main" val="305547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74040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51039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Project work requires planning, estimating, scheduling, and tracking.</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Estimating judges how long project work will take:</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There are several techniques (top-down, bottom-up, analogy, etc.)</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Teams must provide clarity between and estimate and a commitment</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Early estimations should be imprecise (ranges, etc.) to remain accurate</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In order to properly schedule tasks, they must first be sequenced</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Work Breakdown Structures assist in dividing work into smaller, estimate-able tasks</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Tasks have dependencies/</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which must be accounted for in final schedule</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Use visualizations and tools such as milestone charts, Gantt charts, and </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diagrams</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Tracking after the project begins is what makes scheduling efforts ‘worth it’</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Stakeholder prioritization starts with identification, then analyzes and formulates strategies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7506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332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0990" marR="0" lvl="0" indent="-380990" algn="l" defTabSz="914400" rtl="0" eaLnBrk="1" fontAlgn="auto" latinLnBrk="0" hangingPunct="1">
              <a:lnSpc>
                <a:spcPct val="100000"/>
              </a:lnSpc>
              <a:spcBef>
                <a:spcPts val="0"/>
              </a:spcBef>
              <a:spcAft>
                <a:spcPts val="0"/>
              </a:spcAft>
              <a:buClr>
                <a:srgbClr val="0F1111"/>
              </a:buClr>
              <a:buSzPts val="1800"/>
              <a:buFont typeface="Arial"/>
              <a:buChar char="•"/>
              <a:tabLst/>
              <a:defRPr/>
            </a:pPr>
            <a:r>
              <a:rPr kumimoji="0" lang="en-US" sz="2000" b="0" i="0" u="none" strike="noStrike" kern="0" cap="none" spc="0" normalizeH="0" baseline="0" noProof="0" dirty="0">
                <a:ln>
                  <a:noFill/>
                </a:ln>
                <a:solidFill>
                  <a:srgbClr val="0F1111"/>
                </a:solidFill>
                <a:effectLst/>
                <a:uLnTx/>
                <a:uFillTx/>
                <a:latin typeface="Times New Roman" panose="02020603050405020304" pitchFamily="18" charset="0"/>
                <a:ea typeface="Arial"/>
                <a:cs typeface="Times New Roman" panose="02020603050405020304" pitchFamily="18" charset="0"/>
                <a:sym typeface="Arial"/>
              </a:rPr>
              <a:t>Project Team Leadership and Communication by </a:t>
            </a:r>
            <a:r>
              <a:rPr kumimoji="0" lang="en-US" sz="2000" b="0" i="0" u="sng" strike="noStrike" kern="0" cap="none" spc="0" normalizeH="0" baseline="0" noProof="0" dirty="0">
                <a:ln>
                  <a:noFill/>
                </a:ln>
                <a:solidFill>
                  <a:srgbClr val="007185"/>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Samuel </a:t>
            </a:r>
            <a:r>
              <a:rPr kumimoji="0" lang="en-US" sz="2000" b="0" i="0" u="sng" strike="noStrike" kern="0" cap="none" spc="0" normalizeH="0" baseline="0" noProof="0" dirty="0" err="1">
                <a:ln>
                  <a:noFill/>
                </a:ln>
                <a:solidFill>
                  <a:srgbClr val="007185"/>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Malachowsky</a:t>
            </a:r>
            <a:r>
              <a:rPr kumimoji="0" lang="en-US" sz="2000" b="0" i="0" u="none" strike="noStrike" kern="0" cap="none" spc="0" normalizeH="0" baseline="0" noProof="0" dirty="0">
                <a:ln>
                  <a:noFill/>
                </a:ln>
                <a:solidFill>
                  <a:srgbClr val="007185"/>
                </a:solidFill>
                <a:effectLst/>
                <a:uLnTx/>
                <a:uFillTx/>
                <a:latin typeface="Times New Roman" panose="02020603050405020304" pitchFamily="18" charset="0"/>
                <a:ea typeface="Arial"/>
                <a:cs typeface="Times New Roman" panose="02020603050405020304" pitchFamily="18" charset="0"/>
                <a:sym typeface="Arial"/>
              </a:rPr>
              <a:t>, 2018.</a:t>
            </a: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380990" marR="0" lvl="0" indent="-26669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2000" b="0" i="0" u="none" strike="noStrike" kern="0" cap="none" spc="0" normalizeH="0" baseline="0" noProof="0" dirty="0">
              <a:ln>
                <a:noFill/>
              </a:ln>
              <a:solidFill>
                <a:srgbClr val="007185"/>
              </a:solidFill>
              <a:effectLst/>
              <a:uLnTx/>
              <a:uFillTx/>
              <a:latin typeface="Times New Roman" panose="02020603050405020304" pitchFamily="18" charset="0"/>
              <a:ea typeface="Arial"/>
              <a:cs typeface="Times New Roman" panose="02020603050405020304" pitchFamily="18" charset="0"/>
              <a:sym typeface="Arial"/>
            </a:endParaRPr>
          </a:p>
          <a:p>
            <a:pPr marL="380990" marR="0" lvl="0" indent="-38099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Century Gothic"/>
                <a:cs typeface="Times New Roman" panose="02020603050405020304" pitchFamily="18" charset="0"/>
                <a:sym typeface="Century Gothic"/>
              </a:rPr>
              <a:t>Leadership: Theory and Practice, 7th Edition.</a:t>
            </a: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0775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0F1111"/>
              </a:buClr>
              <a:buSzPts val="1800"/>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515265-8644-05E1-8ECD-F698ADD22EEA}"/>
              </a:ext>
            </a:extLst>
          </p:cNvPr>
          <p:cNvPicPr>
            <a:picLocks noChangeAspect="1"/>
          </p:cNvPicPr>
          <p:nvPr/>
        </p:nvPicPr>
        <p:blipFill>
          <a:blip r:embed="rId3"/>
          <a:stretch>
            <a:fillRect/>
          </a:stretch>
        </p:blipFill>
        <p:spPr>
          <a:xfrm>
            <a:off x="3328827" y="1787703"/>
            <a:ext cx="4366517" cy="4150759"/>
          </a:xfrm>
          <a:prstGeom prst="rect">
            <a:avLst/>
          </a:prstGeom>
        </p:spPr>
      </p:pic>
    </p:spTree>
    <p:extLst>
      <p:ext uri="{BB962C8B-B14F-4D97-AF65-F5344CB8AC3E}">
        <p14:creationId xmlns:p14="http://schemas.microsoft.com/office/powerpoint/2010/main" val="26353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818</TotalTime>
  <Words>3011</Words>
  <Application>Microsoft Office PowerPoint</Application>
  <PresentationFormat>Widescreen</PresentationFormat>
  <Paragraphs>428</Paragraphs>
  <Slides>53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Arial</vt:lpstr>
      <vt:lpstr>Arimo</vt:lpstr>
      <vt:lpstr>Calibri</vt:lpstr>
      <vt:lpstr>Calibri Light</vt:lpstr>
      <vt:lpstr>Century Gothic</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73</cp:revision>
  <dcterms:created xsi:type="dcterms:W3CDTF">2023-04-29T09:08:23Z</dcterms:created>
  <dcterms:modified xsi:type="dcterms:W3CDTF">2023-10-29T12:28:01Z</dcterms:modified>
</cp:coreProperties>
</file>