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9" r:id="rId3"/>
    <p:sldId id="261" r:id="rId4"/>
    <p:sldId id="262" r:id="rId5"/>
    <p:sldId id="263" r:id="rId6"/>
    <p:sldId id="264" r:id="rId7"/>
    <p:sldId id="265" r:id="rId8"/>
    <p:sldId id="266" r:id="rId9"/>
    <p:sldId id="288" r:id="rId10"/>
    <p:sldId id="267" r:id="rId11"/>
    <p:sldId id="260" r:id="rId12"/>
    <p:sldId id="268" r:id="rId13"/>
    <p:sldId id="269" r:id="rId14"/>
    <p:sldId id="270" r:id="rId15"/>
    <p:sldId id="271" r:id="rId16"/>
    <p:sldId id="272" r:id="rId17"/>
    <p:sldId id="258" r:id="rId1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9518"/>
    <a:srgbClr val="24A9E1"/>
    <a:srgbClr val="0A1F6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3971" autoAdjust="0"/>
    <p:restoredTop sz="94660"/>
  </p:normalViewPr>
  <p:slideViewPr>
    <p:cSldViewPr snapToGrid="0">
      <p:cViewPr varScale="1">
        <p:scale>
          <a:sx n="74" d="100"/>
          <a:sy n="74" d="100"/>
        </p:scale>
        <p:origin x="618"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68489363-D16F-40C2-93A1-F0AAFD4BB068}" type="doc">
      <dgm:prSet loTypeId="urn:microsoft.com/office/officeart/2005/8/layout/hierarchy1" loCatId="hierarchy" qsTypeId="urn:microsoft.com/office/officeart/2005/8/quickstyle/simple1" qsCatId="simple" csTypeId="urn:microsoft.com/office/officeart/2005/8/colors/accent1_2" csCatId="accent1" phldr="1"/>
      <dgm:spPr/>
      <dgm:t>
        <a:bodyPr/>
        <a:lstStyle/>
        <a:p>
          <a:pPr rtl="1"/>
          <a:endParaRPr lang="ar-EG"/>
        </a:p>
      </dgm:t>
    </dgm:pt>
    <dgm:pt modelId="{58884DBE-D820-430A-A068-9D8FD958CCD9}">
      <dgm:prSet phldrT="[Text]" custT="1">
        <dgm:style>
          <a:lnRef idx="1">
            <a:schemeClr val="accent4"/>
          </a:lnRef>
          <a:fillRef idx="2">
            <a:schemeClr val="accent4"/>
          </a:fillRef>
          <a:effectRef idx="1">
            <a:schemeClr val="accent4"/>
          </a:effectRef>
          <a:fontRef idx="minor">
            <a:schemeClr val="dk1"/>
          </a:fontRef>
        </dgm:style>
      </dgm:prSet>
      <dgm:spPr/>
      <dgm:t>
        <a:bodyPr/>
        <a:lstStyle/>
        <a:p>
          <a:pPr rtl="1"/>
          <a:r>
            <a:rPr lang="en-US" sz="3600" b="1" dirty="0" smtClean="0">
              <a:solidFill>
                <a:schemeClr val="accent6">
                  <a:lumMod val="75000"/>
                </a:schemeClr>
              </a:solidFill>
              <a:latin typeface="Times New Roman" panose="02020603050405020304" pitchFamily="18" charset="0"/>
            </a:rPr>
            <a:t>Switches port modes</a:t>
          </a:r>
          <a:endParaRPr lang="ar-EG" sz="3600" dirty="0">
            <a:solidFill>
              <a:schemeClr val="accent6">
                <a:lumMod val="75000"/>
              </a:schemeClr>
            </a:solidFill>
          </a:endParaRPr>
        </a:p>
      </dgm:t>
    </dgm:pt>
    <dgm:pt modelId="{5765961E-BAB1-4E7A-9B62-0508B5A8D8EA}" type="parTrans" cxnId="{C5177EC0-D9ED-4FCA-8BC6-513DA8F18804}">
      <dgm:prSet/>
      <dgm:spPr/>
      <dgm:t>
        <a:bodyPr/>
        <a:lstStyle/>
        <a:p>
          <a:pPr rtl="1"/>
          <a:endParaRPr lang="ar-EG"/>
        </a:p>
      </dgm:t>
    </dgm:pt>
    <dgm:pt modelId="{5F51B697-26E6-452F-8F00-CD3E2BF3D3A2}" type="sibTrans" cxnId="{C5177EC0-D9ED-4FCA-8BC6-513DA8F18804}">
      <dgm:prSet/>
      <dgm:spPr/>
      <dgm:t>
        <a:bodyPr/>
        <a:lstStyle/>
        <a:p>
          <a:pPr rtl="1"/>
          <a:endParaRPr lang="ar-EG"/>
        </a:p>
      </dgm:t>
    </dgm:pt>
    <dgm:pt modelId="{F338A7D3-1BE3-407D-94CD-2742F8606792}">
      <dgm:prSet phldrT="[Text]" custT="1">
        <dgm:style>
          <a:lnRef idx="1">
            <a:schemeClr val="accent1"/>
          </a:lnRef>
          <a:fillRef idx="2">
            <a:schemeClr val="accent1"/>
          </a:fillRef>
          <a:effectRef idx="1">
            <a:schemeClr val="accent1"/>
          </a:effectRef>
          <a:fontRef idx="minor">
            <a:schemeClr val="dk1"/>
          </a:fontRef>
        </dgm:style>
      </dgm:prSet>
      <dgm:spPr/>
      <dgm:t>
        <a:bodyPr/>
        <a:lstStyle/>
        <a:p>
          <a:pPr rtl="1"/>
          <a:r>
            <a:rPr lang="en-US" sz="2400" dirty="0" smtClean="0"/>
            <a:t>Administrative mode</a:t>
          </a:r>
          <a:endParaRPr lang="ar-EG" sz="2400" dirty="0"/>
        </a:p>
      </dgm:t>
    </dgm:pt>
    <dgm:pt modelId="{5C389AA0-F176-4757-B8E8-4051F1219855}" type="parTrans" cxnId="{64577874-261C-40CE-891F-F14D16C79DE1}">
      <dgm:prSet/>
      <dgm:spPr/>
      <dgm:t>
        <a:bodyPr/>
        <a:lstStyle/>
        <a:p>
          <a:pPr rtl="1"/>
          <a:endParaRPr lang="ar-EG"/>
        </a:p>
      </dgm:t>
    </dgm:pt>
    <dgm:pt modelId="{E17BDD3E-D9D5-431B-B292-E5225ABB7997}" type="sibTrans" cxnId="{64577874-261C-40CE-891F-F14D16C79DE1}">
      <dgm:prSet/>
      <dgm:spPr/>
      <dgm:t>
        <a:bodyPr/>
        <a:lstStyle/>
        <a:p>
          <a:pPr rtl="1"/>
          <a:endParaRPr lang="ar-EG"/>
        </a:p>
      </dgm:t>
    </dgm:pt>
    <dgm:pt modelId="{CD0000F1-ADB1-40F5-A095-8F04DFA7DA92}">
      <dgm:prSet phldrT="[Text]" custT="1">
        <dgm:style>
          <a:lnRef idx="1">
            <a:schemeClr val="accent4"/>
          </a:lnRef>
          <a:fillRef idx="2">
            <a:schemeClr val="accent4"/>
          </a:fillRef>
          <a:effectRef idx="1">
            <a:schemeClr val="accent4"/>
          </a:effectRef>
          <a:fontRef idx="minor">
            <a:schemeClr val="dk1"/>
          </a:fontRef>
        </dgm:style>
      </dgm:prSet>
      <dgm:spPr/>
      <dgm:t>
        <a:bodyPr/>
        <a:lstStyle/>
        <a:p>
          <a:pPr algn="l" rtl="1"/>
          <a:r>
            <a:rPr lang="en-US" sz="2400" dirty="0" smtClean="0"/>
            <a:t>1.Dynamic Desirable (default)</a:t>
          </a:r>
        </a:p>
        <a:p>
          <a:pPr algn="l" rtl="1"/>
          <a:r>
            <a:rPr lang="en-US" sz="2400" dirty="0" smtClean="0"/>
            <a:t>2.Dyanmic Auto</a:t>
          </a:r>
        </a:p>
        <a:p>
          <a:pPr algn="l" rtl="1"/>
          <a:r>
            <a:rPr lang="en-US" sz="2400" dirty="0" smtClean="0"/>
            <a:t>3.Trunk</a:t>
          </a:r>
        </a:p>
        <a:p>
          <a:pPr algn="l" rtl="1"/>
          <a:r>
            <a:rPr lang="en-US" sz="2400" dirty="0" smtClean="0"/>
            <a:t>4.Acccess </a:t>
          </a:r>
          <a:endParaRPr lang="ar-EG" sz="2400" dirty="0"/>
        </a:p>
      </dgm:t>
    </dgm:pt>
    <dgm:pt modelId="{9ED93398-E95A-4EF1-942A-71CFC94053C4}" type="parTrans" cxnId="{E4396E8A-1081-4330-88FE-CD0617FF1972}">
      <dgm:prSet/>
      <dgm:spPr/>
      <dgm:t>
        <a:bodyPr/>
        <a:lstStyle/>
        <a:p>
          <a:pPr rtl="1"/>
          <a:endParaRPr lang="ar-EG"/>
        </a:p>
      </dgm:t>
    </dgm:pt>
    <dgm:pt modelId="{99EB66ED-A0F1-4C09-A65C-F97857B29FF1}" type="sibTrans" cxnId="{E4396E8A-1081-4330-88FE-CD0617FF1972}">
      <dgm:prSet/>
      <dgm:spPr/>
      <dgm:t>
        <a:bodyPr/>
        <a:lstStyle/>
        <a:p>
          <a:pPr rtl="1"/>
          <a:endParaRPr lang="ar-EG"/>
        </a:p>
      </dgm:t>
    </dgm:pt>
    <dgm:pt modelId="{05B1A45C-BED7-499A-87C8-C26E69A75951}">
      <dgm:prSet phldrT="[Text]" custT="1">
        <dgm:style>
          <a:lnRef idx="1">
            <a:schemeClr val="accent1"/>
          </a:lnRef>
          <a:fillRef idx="2">
            <a:schemeClr val="accent1"/>
          </a:fillRef>
          <a:effectRef idx="1">
            <a:schemeClr val="accent1"/>
          </a:effectRef>
          <a:fontRef idx="minor">
            <a:schemeClr val="dk1"/>
          </a:fontRef>
        </dgm:style>
      </dgm:prSet>
      <dgm:spPr/>
      <dgm:t>
        <a:bodyPr/>
        <a:lstStyle/>
        <a:p>
          <a:pPr rtl="1"/>
          <a:r>
            <a:rPr lang="en-US" sz="2400" dirty="0" smtClean="0"/>
            <a:t>Operational mode</a:t>
          </a:r>
          <a:endParaRPr lang="ar-EG" sz="2400" dirty="0"/>
        </a:p>
      </dgm:t>
    </dgm:pt>
    <dgm:pt modelId="{C232CB98-96AC-4611-AC1C-821E96CAB93C}" type="parTrans" cxnId="{C13BBF01-556E-4A15-BD36-6FF8449AD752}">
      <dgm:prSet/>
      <dgm:spPr/>
      <dgm:t>
        <a:bodyPr/>
        <a:lstStyle/>
        <a:p>
          <a:pPr rtl="1"/>
          <a:endParaRPr lang="ar-EG"/>
        </a:p>
      </dgm:t>
    </dgm:pt>
    <dgm:pt modelId="{D3C4D80D-C201-4CF1-BFFC-EAD53429018E}" type="sibTrans" cxnId="{C13BBF01-556E-4A15-BD36-6FF8449AD752}">
      <dgm:prSet/>
      <dgm:spPr/>
      <dgm:t>
        <a:bodyPr/>
        <a:lstStyle/>
        <a:p>
          <a:pPr rtl="1"/>
          <a:endParaRPr lang="ar-EG"/>
        </a:p>
      </dgm:t>
    </dgm:pt>
    <dgm:pt modelId="{5FCD4AA7-2450-4550-8C50-91A5B708D56A}">
      <dgm:prSet phldrT="[Text]" custT="1">
        <dgm:style>
          <a:lnRef idx="1">
            <a:schemeClr val="accent4"/>
          </a:lnRef>
          <a:fillRef idx="2">
            <a:schemeClr val="accent4"/>
          </a:fillRef>
          <a:effectRef idx="1">
            <a:schemeClr val="accent4"/>
          </a:effectRef>
          <a:fontRef idx="minor">
            <a:schemeClr val="dk1"/>
          </a:fontRef>
        </dgm:style>
      </dgm:prSet>
      <dgm:spPr/>
      <dgm:t>
        <a:bodyPr/>
        <a:lstStyle/>
        <a:p>
          <a:pPr algn="l" rtl="1"/>
          <a:r>
            <a:rPr lang="en-US" sz="2400" dirty="0" smtClean="0"/>
            <a:t>1.Trunk </a:t>
          </a:r>
        </a:p>
        <a:p>
          <a:pPr algn="l" rtl="1"/>
          <a:r>
            <a:rPr lang="en-US" sz="2400" dirty="0" smtClean="0"/>
            <a:t>2.Static Access</a:t>
          </a:r>
          <a:endParaRPr lang="ar-EG" sz="2400" dirty="0"/>
        </a:p>
      </dgm:t>
    </dgm:pt>
    <dgm:pt modelId="{1C879836-2EC0-4F02-B97F-BBB20B8E2DC8}" type="parTrans" cxnId="{CFF035D3-47D2-4343-9373-7B91038CC668}">
      <dgm:prSet/>
      <dgm:spPr/>
      <dgm:t>
        <a:bodyPr/>
        <a:lstStyle/>
        <a:p>
          <a:pPr rtl="1"/>
          <a:endParaRPr lang="ar-EG"/>
        </a:p>
      </dgm:t>
    </dgm:pt>
    <dgm:pt modelId="{8228A516-CF28-4311-AC29-215DB5BAE9E4}" type="sibTrans" cxnId="{CFF035D3-47D2-4343-9373-7B91038CC668}">
      <dgm:prSet/>
      <dgm:spPr/>
      <dgm:t>
        <a:bodyPr/>
        <a:lstStyle/>
        <a:p>
          <a:pPr rtl="1"/>
          <a:endParaRPr lang="ar-EG"/>
        </a:p>
      </dgm:t>
    </dgm:pt>
    <dgm:pt modelId="{29FD735C-685F-4FD7-9423-1B99BB87339C}" type="pres">
      <dgm:prSet presAssocID="{68489363-D16F-40C2-93A1-F0AAFD4BB068}" presName="hierChild1" presStyleCnt="0">
        <dgm:presLayoutVars>
          <dgm:chPref val="1"/>
          <dgm:dir/>
          <dgm:animOne val="branch"/>
          <dgm:animLvl val="lvl"/>
          <dgm:resizeHandles/>
        </dgm:presLayoutVars>
      </dgm:prSet>
      <dgm:spPr/>
      <dgm:t>
        <a:bodyPr/>
        <a:lstStyle/>
        <a:p>
          <a:pPr rtl="1"/>
          <a:endParaRPr lang="ar-EG"/>
        </a:p>
      </dgm:t>
    </dgm:pt>
    <dgm:pt modelId="{C37B27E3-C13C-4147-A1A1-2686B2BE6BB7}" type="pres">
      <dgm:prSet presAssocID="{58884DBE-D820-430A-A068-9D8FD958CCD9}" presName="hierRoot1" presStyleCnt="0"/>
      <dgm:spPr/>
    </dgm:pt>
    <dgm:pt modelId="{33A5B609-C2E7-4161-8D81-B13D43A9798C}" type="pres">
      <dgm:prSet presAssocID="{58884DBE-D820-430A-A068-9D8FD958CCD9}" presName="composite" presStyleCnt="0"/>
      <dgm:spPr/>
    </dgm:pt>
    <dgm:pt modelId="{30471523-8DF6-4D03-AC84-485EA2B242BC}" type="pres">
      <dgm:prSet presAssocID="{58884DBE-D820-430A-A068-9D8FD958CCD9}" presName="background" presStyleLbl="node0" presStyleIdx="0" presStyleCnt="1">
        <dgm:style>
          <a:lnRef idx="1">
            <a:schemeClr val="accent6"/>
          </a:lnRef>
          <a:fillRef idx="2">
            <a:schemeClr val="accent6"/>
          </a:fillRef>
          <a:effectRef idx="1">
            <a:schemeClr val="accent6"/>
          </a:effectRef>
          <a:fontRef idx="minor">
            <a:schemeClr val="dk1"/>
          </a:fontRef>
        </dgm:style>
      </dgm:prSet>
      <dgm:spPr/>
    </dgm:pt>
    <dgm:pt modelId="{114DDEB4-D716-4451-AE23-677E6E333523}" type="pres">
      <dgm:prSet presAssocID="{58884DBE-D820-430A-A068-9D8FD958CCD9}" presName="text" presStyleLbl="fgAcc0" presStyleIdx="0" presStyleCnt="1" custScaleX="410765" custScaleY="65657" custLinFactNeighborX="-15743" custLinFactNeighborY="-3784">
        <dgm:presLayoutVars>
          <dgm:chPref val="3"/>
        </dgm:presLayoutVars>
      </dgm:prSet>
      <dgm:spPr/>
      <dgm:t>
        <a:bodyPr/>
        <a:lstStyle/>
        <a:p>
          <a:pPr rtl="1"/>
          <a:endParaRPr lang="ar-EG"/>
        </a:p>
      </dgm:t>
    </dgm:pt>
    <dgm:pt modelId="{E3D020BB-55CD-44FE-B975-BA57F54CC3A7}" type="pres">
      <dgm:prSet presAssocID="{58884DBE-D820-430A-A068-9D8FD958CCD9}" presName="hierChild2" presStyleCnt="0"/>
      <dgm:spPr/>
    </dgm:pt>
    <dgm:pt modelId="{BB778822-6761-492A-B6D8-3A1126BFF8A8}" type="pres">
      <dgm:prSet presAssocID="{5C389AA0-F176-4757-B8E8-4051F1219855}" presName="Name10" presStyleLbl="parChTrans1D2" presStyleIdx="0" presStyleCnt="2"/>
      <dgm:spPr/>
      <dgm:t>
        <a:bodyPr/>
        <a:lstStyle/>
        <a:p>
          <a:pPr rtl="1"/>
          <a:endParaRPr lang="ar-EG"/>
        </a:p>
      </dgm:t>
    </dgm:pt>
    <dgm:pt modelId="{ED3E4208-6064-4A99-9578-CCB2D6F6361A}" type="pres">
      <dgm:prSet presAssocID="{F338A7D3-1BE3-407D-94CD-2742F8606792}" presName="hierRoot2" presStyleCnt="0"/>
      <dgm:spPr/>
    </dgm:pt>
    <dgm:pt modelId="{94D40580-4514-4FA4-A1B1-17F073487CF8}" type="pres">
      <dgm:prSet presAssocID="{F338A7D3-1BE3-407D-94CD-2742F8606792}" presName="composite2" presStyleCnt="0"/>
      <dgm:spPr/>
    </dgm:pt>
    <dgm:pt modelId="{EC05D577-48C9-4B4C-8890-291175B439DA}" type="pres">
      <dgm:prSet presAssocID="{F338A7D3-1BE3-407D-94CD-2742F8606792}" presName="background2" presStyleLbl="node2" presStyleIdx="0" presStyleCnt="2">
        <dgm:style>
          <a:lnRef idx="3">
            <a:schemeClr val="lt1"/>
          </a:lnRef>
          <a:fillRef idx="1">
            <a:schemeClr val="accent3"/>
          </a:fillRef>
          <a:effectRef idx="1">
            <a:schemeClr val="accent3"/>
          </a:effectRef>
          <a:fontRef idx="minor">
            <a:schemeClr val="lt1"/>
          </a:fontRef>
        </dgm:style>
      </dgm:prSet>
      <dgm:spPr/>
    </dgm:pt>
    <dgm:pt modelId="{F66294A6-6B4B-4C31-BD77-F0925FD6D6D9}" type="pres">
      <dgm:prSet presAssocID="{F338A7D3-1BE3-407D-94CD-2742F8606792}" presName="text2" presStyleLbl="fgAcc2" presStyleIdx="0" presStyleCnt="2" custScaleX="235842">
        <dgm:presLayoutVars>
          <dgm:chPref val="3"/>
        </dgm:presLayoutVars>
      </dgm:prSet>
      <dgm:spPr/>
      <dgm:t>
        <a:bodyPr/>
        <a:lstStyle/>
        <a:p>
          <a:pPr rtl="1"/>
          <a:endParaRPr lang="ar-EG"/>
        </a:p>
      </dgm:t>
    </dgm:pt>
    <dgm:pt modelId="{FA05D106-3EC1-4BB4-BE9F-3F25B474A57B}" type="pres">
      <dgm:prSet presAssocID="{F338A7D3-1BE3-407D-94CD-2742F8606792}" presName="hierChild3" presStyleCnt="0"/>
      <dgm:spPr/>
    </dgm:pt>
    <dgm:pt modelId="{809C3FA3-BC23-4E18-8FA9-219A1E5D2535}" type="pres">
      <dgm:prSet presAssocID="{9ED93398-E95A-4EF1-942A-71CFC94053C4}" presName="Name17" presStyleLbl="parChTrans1D3" presStyleIdx="0" presStyleCnt="2"/>
      <dgm:spPr/>
      <dgm:t>
        <a:bodyPr/>
        <a:lstStyle/>
        <a:p>
          <a:pPr rtl="1"/>
          <a:endParaRPr lang="ar-EG"/>
        </a:p>
      </dgm:t>
    </dgm:pt>
    <dgm:pt modelId="{CF360497-1D7D-47A4-9DCA-733DC4A924A5}" type="pres">
      <dgm:prSet presAssocID="{CD0000F1-ADB1-40F5-A095-8F04DFA7DA92}" presName="hierRoot3" presStyleCnt="0"/>
      <dgm:spPr/>
    </dgm:pt>
    <dgm:pt modelId="{1CA3EB46-AAAE-4D66-83C5-02B14C0A06A3}" type="pres">
      <dgm:prSet presAssocID="{CD0000F1-ADB1-40F5-A095-8F04DFA7DA92}" presName="composite3" presStyleCnt="0"/>
      <dgm:spPr/>
    </dgm:pt>
    <dgm:pt modelId="{D4FEDF2E-BD8E-4599-89CF-B3FE9C903832}" type="pres">
      <dgm:prSet presAssocID="{CD0000F1-ADB1-40F5-A095-8F04DFA7DA92}" presName="background3" presStyleLbl="node3" presStyleIdx="0" presStyleCnt="2">
        <dgm:style>
          <a:lnRef idx="1">
            <a:schemeClr val="accent3"/>
          </a:lnRef>
          <a:fillRef idx="2">
            <a:schemeClr val="accent3"/>
          </a:fillRef>
          <a:effectRef idx="1">
            <a:schemeClr val="accent3"/>
          </a:effectRef>
          <a:fontRef idx="minor">
            <a:schemeClr val="dk1"/>
          </a:fontRef>
        </dgm:style>
      </dgm:prSet>
      <dgm:spPr/>
    </dgm:pt>
    <dgm:pt modelId="{85F50949-3959-42CD-848A-C1E413B0C866}" type="pres">
      <dgm:prSet presAssocID="{CD0000F1-ADB1-40F5-A095-8F04DFA7DA92}" presName="text3" presStyleLbl="fgAcc3" presStyleIdx="0" presStyleCnt="2" custScaleX="289970" custScaleY="258160">
        <dgm:presLayoutVars>
          <dgm:chPref val="3"/>
        </dgm:presLayoutVars>
      </dgm:prSet>
      <dgm:spPr/>
      <dgm:t>
        <a:bodyPr/>
        <a:lstStyle/>
        <a:p>
          <a:pPr rtl="1"/>
          <a:endParaRPr lang="ar-EG"/>
        </a:p>
      </dgm:t>
    </dgm:pt>
    <dgm:pt modelId="{33D1B905-4DA5-494F-BC04-6CED190A2A1E}" type="pres">
      <dgm:prSet presAssocID="{CD0000F1-ADB1-40F5-A095-8F04DFA7DA92}" presName="hierChild4" presStyleCnt="0"/>
      <dgm:spPr/>
    </dgm:pt>
    <dgm:pt modelId="{2196B603-C033-4CBD-A9E0-9452E24A4BF6}" type="pres">
      <dgm:prSet presAssocID="{C232CB98-96AC-4611-AC1C-821E96CAB93C}" presName="Name10" presStyleLbl="parChTrans1D2" presStyleIdx="1" presStyleCnt="2"/>
      <dgm:spPr/>
      <dgm:t>
        <a:bodyPr/>
        <a:lstStyle/>
        <a:p>
          <a:pPr rtl="1"/>
          <a:endParaRPr lang="ar-EG"/>
        </a:p>
      </dgm:t>
    </dgm:pt>
    <dgm:pt modelId="{19EFA21E-C10F-4A94-B196-388583BA3998}" type="pres">
      <dgm:prSet presAssocID="{05B1A45C-BED7-499A-87C8-C26E69A75951}" presName="hierRoot2" presStyleCnt="0"/>
      <dgm:spPr/>
    </dgm:pt>
    <dgm:pt modelId="{CCF883FC-4E06-499E-92ED-37F6B668E8B9}" type="pres">
      <dgm:prSet presAssocID="{05B1A45C-BED7-499A-87C8-C26E69A75951}" presName="composite2" presStyleCnt="0"/>
      <dgm:spPr/>
    </dgm:pt>
    <dgm:pt modelId="{5B2106B9-2451-4679-B8F4-331D786AF498}" type="pres">
      <dgm:prSet presAssocID="{05B1A45C-BED7-499A-87C8-C26E69A75951}" presName="background2" presStyleLbl="node2" presStyleIdx="1" presStyleCnt="2">
        <dgm:style>
          <a:lnRef idx="3">
            <a:schemeClr val="lt1"/>
          </a:lnRef>
          <a:fillRef idx="1">
            <a:schemeClr val="accent3"/>
          </a:fillRef>
          <a:effectRef idx="1">
            <a:schemeClr val="accent3"/>
          </a:effectRef>
          <a:fontRef idx="minor">
            <a:schemeClr val="lt1"/>
          </a:fontRef>
        </dgm:style>
      </dgm:prSet>
      <dgm:spPr/>
    </dgm:pt>
    <dgm:pt modelId="{C2E8EE7F-8394-4A6F-B7FC-282BDC419EC2}" type="pres">
      <dgm:prSet presAssocID="{05B1A45C-BED7-499A-87C8-C26E69A75951}" presName="text2" presStyleLbl="fgAcc2" presStyleIdx="1" presStyleCnt="2" custScaleX="212931">
        <dgm:presLayoutVars>
          <dgm:chPref val="3"/>
        </dgm:presLayoutVars>
      </dgm:prSet>
      <dgm:spPr/>
      <dgm:t>
        <a:bodyPr/>
        <a:lstStyle/>
        <a:p>
          <a:pPr rtl="1"/>
          <a:endParaRPr lang="ar-EG"/>
        </a:p>
      </dgm:t>
    </dgm:pt>
    <dgm:pt modelId="{17200924-8283-49E4-B70E-72A7DC3EE514}" type="pres">
      <dgm:prSet presAssocID="{05B1A45C-BED7-499A-87C8-C26E69A75951}" presName="hierChild3" presStyleCnt="0"/>
      <dgm:spPr/>
    </dgm:pt>
    <dgm:pt modelId="{AA71E670-4971-44EF-8D56-DD41EE54C395}" type="pres">
      <dgm:prSet presAssocID="{1C879836-2EC0-4F02-B97F-BBB20B8E2DC8}" presName="Name17" presStyleLbl="parChTrans1D3" presStyleIdx="1" presStyleCnt="2"/>
      <dgm:spPr/>
      <dgm:t>
        <a:bodyPr/>
        <a:lstStyle/>
        <a:p>
          <a:pPr rtl="1"/>
          <a:endParaRPr lang="ar-EG"/>
        </a:p>
      </dgm:t>
    </dgm:pt>
    <dgm:pt modelId="{3ED6E37B-F2AC-41FD-BFB1-C8E79C4B6334}" type="pres">
      <dgm:prSet presAssocID="{5FCD4AA7-2450-4550-8C50-91A5B708D56A}" presName="hierRoot3" presStyleCnt="0"/>
      <dgm:spPr/>
    </dgm:pt>
    <dgm:pt modelId="{EE0B7751-6341-444E-A950-C45AEFBE0990}" type="pres">
      <dgm:prSet presAssocID="{5FCD4AA7-2450-4550-8C50-91A5B708D56A}" presName="composite3" presStyleCnt="0"/>
      <dgm:spPr/>
    </dgm:pt>
    <dgm:pt modelId="{0D685CC4-01A7-4394-BE86-7596A2EA8348}" type="pres">
      <dgm:prSet presAssocID="{5FCD4AA7-2450-4550-8C50-91A5B708D56A}" presName="background3" presStyleLbl="node3" presStyleIdx="1" presStyleCnt="2">
        <dgm:style>
          <a:lnRef idx="1">
            <a:schemeClr val="accent3"/>
          </a:lnRef>
          <a:fillRef idx="2">
            <a:schemeClr val="accent3"/>
          </a:fillRef>
          <a:effectRef idx="1">
            <a:schemeClr val="accent3"/>
          </a:effectRef>
          <a:fontRef idx="minor">
            <a:schemeClr val="dk1"/>
          </a:fontRef>
        </dgm:style>
      </dgm:prSet>
      <dgm:spPr/>
      <dgm:t>
        <a:bodyPr/>
        <a:lstStyle/>
        <a:p>
          <a:pPr rtl="1"/>
          <a:endParaRPr lang="ar-EG"/>
        </a:p>
      </dgm:t>
    </dgm:pt>
    <dgm:pt modelId="{97E653B1-6194-4520-A96D-DA5AAA90495A}" type="pres">
      <dgm:prSet presAssocID="{5FCD4AA7-2450-4550-8C50-91A5B708D56A}" presName="text3" presStyleLbl="fgAcc3" presStyleIdx="1" presStyleCnt="2" custScaleX="207979" custLinFactNeighborX="35407" custLinFactNeighborY="5837">
        <dgm:presLayoutVars>
          <dgm:chPref val="3"/>
        </dgm:presLayoutVars>
      </dgm:prSet>
      <dgm:spPr/>
      <dgm:t>
        <a:bodyPr/>
        <a:lstStyle/>
        <a:p>
          <a:pPr rtl="1"/>
          <a:endParaRPr lang="ar-EG"/>
        </a:p>
      </dgm:t>
    </dgm:pt>
    <dgm:pt modelId="{0989F6AF-37AD-473B-B9FD-187AF5DCC848}" type="pres">
      <dgm:prSet presAssocID="{5FCD4AA7-2450-4550-8C50-91A5B708D56A}" presName="hierChild4" presStyleCnt="0"/>
      <dgm:spPr/>
    </dgm:pt>
  </dgm:ptLst>
  <dgm:cxnLst>
    <dgm:cxn modelId="{1B5EF5CC-7763-4A52-85DE-639EE7B4618E}" type="presOf" srcId="{5C389AA0-F176-4757-B8E8-4051F1219855}" destId="{BB778822-6761-492A-B6D8-3A1126BFF8A8}" srcOrd="0" destOrd="0" presId="urn:microsoft.com/office/officeart/2005/8/layout/hierarchy1"/>
    <dgm:cxn modelId="{C5177EC0-D9ED-4FCA-8BC6-513DA8F18804}" srcId="{68489363-D16F-40C2-93A1-F0AAFD4BB068}" destId="{58884DBE-D820-430A-A068-9D8FD958CCD9}" srcOrd="0" destOrd="0" parTransId="{5765961E-BAB1-4E7A-9B62-0508B5A8D8EA}" sibTransId="{5F51B697-26E6-452F-8F00-CD3E2BF3D3A2}"/>
    <dgm:cxn modelId="{765ECBA6-C44C-4B42-907D-3CCFBD6348D7}" type="presOf" srcId="{5FCD4AA7-2450-4550-8C50-91A5B708D56A}" destId="{97E653B1-6194-4520-A96D-DA5AAA90495A}" srcOrd="0" destOrd="0" presId="urn:microsoft.com/office/officeart/2005/8/layout/hierarchy1"/>
    <dgm:cxn modelId="{CFF035D3-47D2-4343-9373-7B91038CC668}" srcId="{05B1A45C-BED7-499A-87C8-C26E69A75951}" destId="{5FCD4AA7-2450-4550-8C50-91A5B708D56A}" srcOrd="0" destOrd="0" parTransId="{1C879836-2EC0-4F02-B97F-BBB20B8E2DC8}" sibTransId="{8228A516-CF28-4311-AC29-215DB5BAE9E4}"/>
    <dgm:cxn modelId="{C9304E50-AFA0-4AB9-A0E0-8AB5362F22CD}" type="presOf" srcId="{58884DBE-D820-430A-A068-9D8FD958CCD9}" destId="{114DDEB4-D716-4451-AE23-677E6E333523}" srcOrd="0" destOrd="0" presId="urn:microsoft.com/office/officeart/2005/8/layout/hierarchy1"/>
    <dgm:cxn modelId="{57AA4277-06FF-4239-910A-BD6F76B80C0F}" type="presOf" srcId="{C232CB98-96AC-4611-AC1C-821E96CAB93C}" destId="{2196B603-C033-4CBD-A9E0-9452E24A4BF6}" srcOrd="0" destOrd="0" presId="urn:microsoft.com/office/officeart/2005/8/layout/hierarchy1"/>
    <dgm:cxn modelId="{9ACCF138-DD3A-4069-BC9F-B70628F989E5}" type="presOf" srcId="{05B1A45C-BED7-499A-87C8-C26E69A75951}" destId="{C2E8EE7F-8394-4A6F-B7FC-282BDC419EC2}" srcOrd="0" destOrd="0" presId="urn:microsoft.com/office/officeart/2005/8/layout/hierarchy1"/>
    <dgm:cxn modelId="{2C8A8F97-126F-48C7-AEFA-4B530B9E9659}" type="presOf" srcId="{9ED93398-E95A-4EF1-942A-71CFC94053C4}" destId="{809C3FA3-BC23-4E18-8FA9-219A1E5D2535}" srcOrd="0" destOrd="0" presId="urn:microsoft.com/office/officeart/2005/8/layout/hierarchy1"/>
    <dgm:cxn modelId="{08B3C00D-89A0-44CB-A486-F2CD6E162EC1}" type="presOf" srcId="{F338A7D3-1BE3-407D-94CD-2742F8606792}" destId="{F66294A6-6B4B-4C31-BD77-F0925FD6D6D9}" srcOrd="0" destOrd="0" presId="urn:microsoft.com/office/officeart/2005/8/layout/hierarchy1"/>
    <dgm:cxn modelId="{64577874-261C-40CE-891F-F14D16C79DE1}" srcId="{58884DBE-D820-430A-A068-9D8FD958CCD9}" destId="{F338A7D3-1BE3-407D-94CD-2742F8606792}" srcOrd="0" destOrd="0" parTransId="{5C389AA0-F176-4757-B8E8-4051F1219855}" sibTransId="{E17BDD3E-D9D5-431B-B292-E5225ABB7997}"/>
    <dgm:cxn modelId="{1AA47012-FD03-4E2F-B37E-4C772AF8B35B}" type="presOf" srcId="{CD0000F1-ADB1-40F5-A095-8F04DFA7DA92}" destId="{85F50949-3959-42CD-848A-C1E413B0C866}" srcOrd="0" destOrd="0" presId="urn:microsoft.com/office/officeart/2005/8/layout/hierarchy1"/>
    <dgm:cxn modelId="{C13BBF01-556E-4A15-BD36-6FF8449AD752}" srcId="{58884DBE-D820-430A-A068-9D8FD958CCD9}" destId="{05B1A45C-BED7-499A-87C8-C26E69A75951}" srcOrd="1" destOrd="0" parTransId="{C232CB98-96AC-4611-AC1C-821E96CAB93C}" sibTransId="{D3C4D80D-C201-4CF1-BFFC-EAD53429018E}"/>
    <dgm:cxn modelId="{1CE79A4D-467F-4A2E-A79C-67E78E6EBC60}" type="presOf" srcId="{1C879836-2EC0-4F02-B97F-BBB20B8E2DC8}" destId="{AA71E670-4971-44EF-8D56-DD41EE54C395}" srcOrd="0" destOrd="0" presId="urn:microsoft.com/office/officeart/2005/8/layout/hierarchy1"/>
    <dgm:cxn modelId="{FE617672-AF90-4B9C-8398-DABD50A6E59B}" type="presOf" srcId="{68489363-D16F-40C2-93A1-F0AAFD4BB068}" destId="{29FD735C-685F-4FD7-9423-1B99BB87339C}" srcOrd="0" destOrd="0" presId="urn:microsoft.com/office/officeart/2005/8/layout/hierarchy1"/>
    <dgm:cxn modelId="{E4396E8A-1081-4330-88FE-CD0617FF1972}" srcId="{F338A7D3-1BE3-407D-94CD-2742F8606792}" destId="{CD0000F1-ADB1-40F5-A095-8F04DFA7DA92}" srcOrd="0" destOrd="0" parTransId="{9ED93398-E95A-4EF1-942A-71CFC94053C4}" sibTransId="{99EB66ED-A0F1-4C09-A65C-F97857B29FF1}"/>
    <dgm:cxn modelId="{4CFB3D0D-F8F8-42AC-A66B-919871F29F6B}" type="presParOf" srcId="{29FD735C-685F-4FD7-9423-1B99BB87339C}" destId="{C37B27E3-C13C-4147-A1A1-2686B2BE6BB7}" srcOrd="0" destOrd="0" presId="urn:microsoft.com/office/officeart/2005/8/layout/hierarchy1"/>
    <dgm:cxn modelId="{021B9E66-C690-46F6-ABDD-B5E41BF7A3E3}" type="presParOf" srcId="{C37B27E3-C13C-4147-A1A1-2686B2BE6BB7}" destId="{33A5B609-C2E7-4161-8D81-B13D43A9798C}" srcOrd="0" destOrd="0" presId="urn:microsoft.com/office/officeart/2005/8/layout/hierarchy1"/>
    <dgm:cxn modelId="{2CC1D181-5C82-4E96-AA67-269CD27CEA0B}" type="presParOf" srcId="{33A5B609-C2E7-4161-8D81-B13D43A9798C}" destId="{30471523-8DF6-4D03-AC84-485EA2B242BC}" srcOrd="0" destOrd="0" presId="urn:microsoft.com/office/officeart/2005/8/layout/hierarchy1"/>
    <dgm:cxn modelId="{A147A289-B15C-4E61-BAE8-3FE21F562A9F}" type="presParOf" srcId="{33A5B609-C2E7-4161-8D81-B13D43A9798C}" destId="{114DDEB4-D716-4451-AE23-677E6E333523}" srcOrd="1" destOrd="0" presId="urn:microsoft.com/office/officeart/2005/8/layout/hierarchy1"/>
    <dgm:cxn modelId="{BDD7A807-7622-4AED-A16D-2EC0CCD9BFEF}" type="presParOf" srcId="{C37B27E3-C13C-4147-A1A1-2686B2BE6BB7}" destId="{E3D020BB-55CD-44FE-B975-BA57F54CC3A7}" srcOrd="1" destOrd="0" presId="urn:microsoft.com/office/officeart/2005/8/layout/hierarchy1"/>
    <dgm:cxn modelId="{8FFB025C-1E0C-49EB-A4FD-A96F3A3BEC5E}" type="presParOf" srcId="{E3D020BB-55CD-44FE-B975-BA57F54CC3A7}" destId="{BB778822-6761-492A-B6D8-3A1126BFF8A8}" srcOrd="0" destOrd="0" presId="urn:microsoft.com/office/officeart/2005/8/layout/hierarchy1"/>
    <dgm:cxn modelId="{B65D77EF-E8B1-442C-B3BD-5B8DBE788647}" type="presParOf" srcId="{E3D020BB-55CD-44FE-B975-BA57F54CC3A7}" destId="{ED3E4208-6064-4A99-9578-CCB2D6F6361A}" srcOrd="1" destOrd="0" presId="urn:microsoft.com/office/officeart/2005/8/layout/hierarchy1"/>
    <dgm:cxn modelId="{AA962F05-A120-48F3-AD41-F3770B04AC62}" type="presParOf" srcId="{ED3E4208-6064-4A99-9578-CCB2D6F6361A}" destId="{94D40580-4514-4FA4-A1B1-17F073487CF8}" srcOrd="0" destOrd="0" presId="urn:microsoft.com/office/officeart/2005/8/layout/hierarchy1"/>
    <dgm:cxn modelId="{5F3797EC-0880-4BBF-B702-CA70754AA64E}" type="presParOf" srcId="{94D40580-4514-4FA4-A1B1-17F073487CF8}" destId="{EC05D577-48C9-4B4C-8890-291175B439DA}" srcOrd="0" destOrd="0" presId="urn:microsoft.com/office/officeart/2005/8/layout/hierarchy1"/>
    <dgm:cxn modelId="{46D7E024-2D6C-4B0C-A5CE-A603226FEF63}" type="presParOf" srcId="{94D40580-4514-4FA4-A1B1-17F073487CF8}" destId="{F66294A6-6B4B-4C31-BD77-F0925FD6D6D9}" srcOrd="1" destOrd="0" presId="urn:microsoft.com/office/officeart/2005/8/layout/hierarchy1"/>
    <dgm:cxn modelId="{602EBF3B-7AC0-4957-8EC5-EAE334A5CAE6}" type="presParOf" srcId="{ED3E4208-6064-4A99-9578-CCB2D6F6361A}" destId="{FA05D106-3EC1-4BB4-BE9F-3F25B474A57B}" srcOrd="1" destOrd="0" presId="urn:microsoft.com/office/officeart/2005/8/layout/hierarchy1"/>
    <dgm:cxn modelId="{69649FE2-638C-4321-81E3-06029F175F9D}" type="presParOf" srcId="{FA05D106-3EC1-4BB4-BE9F-3F25B474A57B}" destId="{809C3FA3-BC23-4E18-8FA9-219A1E5D2535}" srcOrd="0" destOrd="0" presId="urn:microsoft.com/office/officeart/2005/8/layout/hierarchy1"/>
    <dgm:cxn modelId="{620572EE-16E4-4084-BBF4-82D802451C24}" type="presParOf" srcId="{FA05D106-3EC1-4BB4-BE9F-3F25B474A57B}" destId="{CF360497-1D7D-47A4-9DCA-733DC4A924A5}" srcOrd="1" destOrd="0" presId="urn:microsoft.com/office/officeart/2005/8/layout/hierarchy1"/>
    <dgm:cxn modelId="{3EEC0119-322E-427D-8267-36ED7E4287A6}" type="presParOf" srcId="{CF360497-1D7D-47A4-9DCA-733DC4A924A5}" destId="{1CA3EB46-AAAE-4D66-83C5-02B14C0A06A3}" srcOrd="0" destOrd="0" presId="urn:microsoft.com/office/officeart/2005/8/layout/hierarchy1"/>
    <dgm:cxn modelId="{6D42C4C4-FFF0-472C-9277-B7295DB7B0B5}" type="presParOf" srcId="{1CA3EB46-AAAE-4D66-83C5-02B14C0A06A3}" destId="{D4FEDF2E-BD8E-4599-89CF-B3FE9C903832}" srcOrd="0" destOrd="0" presId="urn:microsoft.com/office/officeart/2005/8/layout/hierarchy1"/>
    <dgm:cxn modelId="{645012C9-F09A-4BF1-B715-56C15ED8C654}" type="presParOf" srcId="{1CA3EB46-AAAE-4D66-83C5-02B14C0A06A3}" destId="{85F50949-3959-42CD-848A-C1E413B0C866}" srcOrd="1" destOrd="0" presId="urn:microsoft.com/office/officeart/2005/8/layout/hierarchy1"/>
    <dgm:cxn modelId="{D3E7F975-924B-4925-9A09-CEA79A97B862}" type="presParOf" srcId="{CF360497-1D7D-47A4-9DCA-733DC4A924A5}" destId="{33D1B905-4DA5-494F-BC04-6CED190A2A1E}" srcOrd="1" destOrd="0" presId="urn:microsoft.com/office/officeart/2005/8/layout/hierarchy1"/>
    <dgm:cxn modelId="{A4349626-5CBD-472B-BEFB-E602F8A9203D}" type="presParOf" srcId="{E3D020BB-55CD-44FE-B975-BA57F54CC3A7}" destId="{2196B603-C033-4CBD-A9E0-9452E24A4BF6}" srcOrd="2" destOrd="0" presId="urn:microsoft.com/office/officeart/2005/8/layout/hierarchy1"/>
    <dgm:cxn modelId="{55199DE9-63E7-40D1-A280-E9A9BC8A8306}" type="presParOf" srcId="{E3D020BB-55CD-44FE-B975-BA57F54CC3A7}" destId="{19EFA21E-C10F-4A94-B196-388583BA3998}" srcOrd="3" destOrd="0" presId="urn:microsoft.com/office/officeart/2005/8/layout/hierarchy1"/>
    <dgm:cxn modelId="{5B7FF7BB-FF1E-4753-A9C3-7EFBA1AB1DC5}" type="presParOf" srcId="{19EFA21E-C10F-4A94-B196-388583BA3998}" destId="{CCF883FC-4E06-499E-92ED-37F6B668E8B9}" srcOrd="0" destOrd="0" presId="urn:microsoft.com/office/officeart/2005/8/layout/hierarchy1"/>
    <dgm:cxn modelId="{4E7AF3D6-9C14-4928-B207-13D88DAA4752}" type="presParOf" srcId="{CCF883FC-4E06-499E-92ED-37F6B668E8B9}" destId="{5B2106B9-2451-4679-B8F4-331D786AF498}" srcOrd="0" destOrd="0" presId="urn:microsoft.com/office/officeart/2005/8/layout/hierarchy1"/>
    <dgm:cxn modelId="{C8B71CFC-B063-4A92-B756-8382AF72A6C7}" type="presParOf" srcId="{CCF883FC-4E06-499E-92ED-37F6B668E8B9}" destId="{C2E8EE7F-8394-4A6F-B7FC-282BDC419EC2}" srcOrd="1" destOrd="0" presId="urn:microsoft.com/office/officeart/2005/8/layout/hierarchy1"/>
    <dgm:cxn modelId="{F6CC0269-E5D0-497A-971B-4ABDC0729B87}" type="presParOf" srcId="{19EFA21E-C10F-4A94-B196-388583BA3998}" destId="{17200924-8283-49E4-B70E-72A7DC3EE514}" srcOrd="1" destOrd="0" presId="urn:microsoft.com/office/officeart/2005/8/layout/hierarchy1"/>
    <dgm:cxn modelId="{F741C76A-C7E1-4F3D-8763-364FC5B5E88C}" type="presParOf" srcId="{17200924-8283-49E4-B70E-72A7DC3EE514}" destId="{AA71E670-4971-44EF-8D56-DD41EE54C395}" srcOrd="0" destOrd="0" presId="urn:microsoft.com/office/officeart/2005/8/layout/hierarchy1"/>
    <dgm:cxn modelId="{05FAD996-7827-45E2-8352-052E5E2DC3EF}" type="presParOf" srcId="{17200924-8283-49E4-B70E-72A7DC3EE514}" destId="{3ED6E37B-F2AC-41FD-BFB1-C8E79C4B6334}" srcOrd="1" destOrd="0" presId="urn:microsoft.com/office/officeart/2005/8/layout/hierarchy1"/>
    <dgm:cxn modelId="{BB9C6429-0DF5-4770-8830-ACAF896494DF}" type="presParOf" srcId="{3ED6E37B-F2AC-41FD-BFB1-C8E79C4B6334}" destId="{EE0B7751-6341-444E-A950-C45AEFBE0990}" srcOrd="0" destOrd="0" presId="urn:microsoft.com/office/officeart/2005/8/layout/hierarchy1"/>
    <dgm:cxn modelId="{8AED8F4A-D98F-4CF4-901B-0785767C9BA5}" type="presParOf" srcId="{EE0B7751-6341-444E-A950-C45AEFBE0990}" destId="{0D685CC4-01A7-4394-BE86-7596A2EA8348}" srcOrd="0" destOrd="0" presId="urn:microsoft.com/office/officeart/2005/8/layout/hierarchy1"/>
    <dgm:cxn modelId="{0B12B9A2-4394-45A2-82AA-B196E5140E56}" type="presParOf" srcId="{EE0B7751-6341-444E-A950-C45AEFBE0990}" destId="{97E653B1-6194-4520-A96D-DA5AAA90495A}" srcOrd="1" destOrd="0" presId="urn:microsoft.com/office/officeart/2005/8/layout/hierarchy1"/>
    <dgm:cxn modelId="{05E0050D-311A-443D-A978-CE6A801CB030}" type="presParOf" srcId="{3ED6E37B-F2AC-41FD-BFB1-C8E79C4B6334}" destId="{0989F6AF-37AD-473B-B9FD-187AF5DCC848}" srcOrd="1" destOrd="0" presId="urn:microsoft.com/office/officeart/2005/8/layout/hierarchy1"/>
  </dgm:cxnLst>
  <dgm:bg/>
  <dgm:whole/>
  <dgm:extLst>
    <a:ext uri="http://schemas.microsoft.com/office/drawing/2008/diagram">
      <dsp:dataModelExt xmlns:dsp="http://schemas.microsoft.com/office/drawing/2008/diagram" relId="rId10"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layout1.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8C74A31B-FF56-417B-8DEE-958FFCC6BCD5}" type="datetimeFigureOut">
              <a:rPr lang="en-US" smtClean="0"/>
              <a:t>4/21/2022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C74A31B-FF56-417B-8DEE-958FFCC6BCD5}" type="datetimeFigureOut">
              <a:rPr lang="en-US" smtClean="0"/>
              <a:t>4/21/2022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4/21/2022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8C74A31B-FF56-417B-8DEE-958FFCC6BCD5}" type="datetimeFigureOut">
              <a:rPr lang="en-US" smtClean="0"/>
              <a:t>4/21/2022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8C74A31B-FF56-417B-8DEE-958FFCC6BCD5}" type="datetimeFigureOut">
              <a:rPr lang="en-US" smtClean="0"/>
              <a:t>4/21/2022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8C74A31B-FF56-417B-8DEE-958FFCC6BCD5}" type="datetimeFigureOut">
              <a:rPr lang="en-US" smtClean="0"/>
              <a:t>4/21/2022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4/21/2022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4/21/2022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4/21/2022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C74A31B-FF56-417B-8DEE-958FFCC6BCD5}" type="datetimeFigureOut">
              <a:rPr lang="en-US" smtClean="0"/>
              <a:t>4/21/2022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C74A31B-FF56-417B-8DEE-958FFCC6BCD5}" type="datetimeFigureOut">
              <a:rPr lang="en-US" smtClean="0"/>
              <a:t>4/21/2022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4/21/2022</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5" Type="http://schemas.openxmlformats.org/officeDocument/2006/relationships/image" Target="../media/image9.emf"/><Relationship Id="rId4" Type="http://schemas.openxmlformats.org/officeDocument/2006/relationships/image" Target="../media/image8.emf"/></Relationships>
</file>

<file path=ppt/slides/_rels/slide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6" Type="http://schemas.openxmlformats.org/officeDocument/2006/relationships/image" Target="../media/image10.gif"/><Relationship Id="rId5" Type="http://schemas.openxmlformats.org/officeDocument/2006/relationships/image" Target="../media/image9.emf"/><Relationship Id="rId4" Type="http://schemas.openxmlformats.org/officeDocument/2006/relationships/image" Target="../media/image8.emf"/></Relationships>
</file>

<file path=ppt/slides/_rels/slide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5" Type="http://schemas.openxmlformats.org/officeDocument/2006/relationships/image" Target="../media/image9.emf"/><Relationship Id="rId4" Type="http://schemas.openxmlformats.org/officeDocument/2006/relationships/image" Target="../media/image8.emf"/></Relationships>
</file>

<file path=ppt/slides/_rels/slide5.xml.rels><?xml version="1.0" encoding="UTF-8" standalone="yes"?>
<Relationships xmlns="http://schemas.openxmlformats.org/package/2006/relationships"><Relationship Id="rId3" Type="http://schemas.openxmlformats.org/officeDocument/2006/relationships/image" Target="../media/image7.emf"/><Relationship Id="rId7" Type="http://schemas.openxmlformats.org/officeDocument/2006/relationships/image" Target="../media/image12.gif"/><Relationship Id="rId2" Type="http://schemas.openxmlformats.org/officeDocument/2006/relationships/image" Target="../media/image6.png"/><Relationship Id="rId1" Type="http://schemas.openxmlformats.org/officeDocument/2006/relationships/slideLayout" Target="../slideLayouts/slideLayout6.xml"/><Relationship Id="rId6" Type="http://schemas.openxmlformats.org/officeDocument/2006/relationships/image" Target="../media/image11.gif"/><Relationship Id="rId5" Type="http://schemas.openxmlformats.org/officeDocument/2006/relationships/image" Target="../media/image9.emf"/><Relationship Id="rId4" Type="http://schemas.openxmlformats.org/officeDocument/2006/relationships/image" Target="../media/image8.emf"/></Relationships>
</file>

<file path=ppt/slides/_rels/slide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5" Type="http://schemas.openxmlformats.org/officeDocument/2006/relationships/image" Target="../media/image9.emf"/><Relationship Id="rId4" Type="http://schemas.openxmlformats.org/officeDocument/2006/relationships/image" Target="../media/image8.emf"/></Relationships>
</file>

<file path=ppt/slides/_rels/slide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5" Type="http://schemas.openxmlformats.org/officeDocument/2006/relationships/image" Target="../media/image9.emf"/><Relationship Id="rId4" Type="http://schemas.openxmlformats.org/officeDocument/2006/relationships/image" Target="../media/image8.emf"/></Relationships>
</file>

<file path=ppt/slides/_rels/slide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5" Type="http://schemas.openxmlformats.org/officeDocument/2006/relationships/image" Target="../media/image9.emf"/><Relationship Id="rId4" Type="http://schemas.openxmlformats.org/officeDocument/2006/relationships/image" Target="../media/image8.emf"/></Relationships>
</file>

<file path=ppt/slides/_rels/slide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6" Type="http://schemas.openxmlformats.org/officeDocument/2006/relationships/image" Target="../media/image13.png"/><Relationship Id="rId5" Type="http://schemas.openxmlformats.org/officeDocument/2006/relationships/image" Target="../media/image9.emf"/><Relationship Id="rId4" Type="http://schemas.openxmlformats.org/officeDocument/2006/relationships/image" Target="../media/image8.emf"/></Relationships>
</file>

<file path=ppt/slides/_rels/slide10.xml.rels><?xml version="1.0" encoding="UTF-8" standalone="yes"?>
<Relationships xmlns="http://schemas.openxmlformats.org/package/2006/relationships"><Relationship Id="rId8" Type="http://schemas.openxmlformats.org/officeDocument/2006/relationships/diagramQuickStyle" Target="../diagrams/quickStyle1.xml"/><Relationship Id="rId3" Type="http://schemas.openxmlformats.org/officeDocument/2006/relationships/image" Target="../media/image7.emf"/><Relationship Id="rId7" Type="http://schemas.openxmlformats.org/officeDocument/2006/relationships/diagramLayout" Target="../diagrams/layout1.xml"/><Relationship Id="rId2" Type="http://schemas.openxmlformats.org/officeDocument/2006/relationships/image" Target="../media/image6.png"/><Relationship Id="rId1" Type="http://schemas.openxmlformats.org/officeDocument/2006/relationships/slideLayout" Target="../slideLayouts/slideLayout6.xml"/><Relationship Id="rId6" Type="http://schemas.openxmlformats.org/officeDocument/2006/relationships/diagramData" Target="../diagrams/data1.xml"/><Relationship Id="rId5" Type="http://schemas.openxmlformats.org/officeDocument/2006/relationships/image" Target="../media/image9.emf"/><Relationship Id="rId10" Type="http://schemas.microsoft.com/office/2007/relationships/diagramDrawing" Target="../diagrams/drawing1.xml"/><Relationship Id="rId4" Type="http://schemas.openxmlformats.org/officeDocument/2006/relationships/image" Target="../media/image8.emf"/><Relationship Id="rId9" Type="http://schemas.openxmlformats.org/officeDocument/2006/relationships/diagramColors" Target="../diagrams/colors1.xml"/></Relationships>
</file>

<file path=ppt/slides/_rels/slide1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5" Type="http://schemas.openxmlformats.org/officeDocument/2006/relationships/image" Target="../media/image9.emf"/><Relationship Id="rId4" Type="http://schemas.openxmlformats.org/officeDocument/2006/relationships/image" Target="../media/image8.emf"/></Relationships>
</file>

<file path=ppt/slides/_rels/slide1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5" Type="http://schemas.openxmlformats.org/officeDocument/2006/relationships/image" Target="../media/image9.emf"/><Relationship Id="rId4" Type="http://schemas.openxmlformats.org/officeDocument/2006/relationships/image" Target="../media/image8.emf"/></Relationships>
</file>

<file path=ppt/slides/_rels/slide1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5" Type="http://schemas.openxmlformats.org/officeDocument/2006/relationships/image" Target="../media/image9.emf"/><Relationship Id="rId4" Type="http://schemas.openxmlformats.org/officeDocument/2006/relationships/image" Target="../media/image8.emf"/></Relationships>
</file>

<file path=ppt/slides/_rels/slide1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5" Type="http://schemas.openxmlformats.org/officeDocument/2006/relationships/image" Target="../media/image9.emf"/><Relationship Id="rId4" Type="http://schemas.openxmlformats.org/officeDocument/2006/relationships/image" Target="../media/image8.emf"/></Relationships>
</file>

<file path=ppt/slides/_rels/slide1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5" Type="http://schemas.openxmlformats.org/officeDocument/2006/relationships/image" Target="../media/image9.emf"/><Relationship Id="rId4" Type="http://schemas.openxmlformats.org/officeDocument/2006/relationships/image" Target="../media/image8.emf"/></Relationships>
</file>

<file path=ppt/slides/_rels/slide1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5" Type="http://schemas.openxmlformats.org/officeDocument/2006/relationships/image" Target="../media/image9.emf"/><Relationship Id="rId4" Type="http://schemas.openxmlformats.org/officeDocument/2006/relationships/image" Target="../media/image8.emf"/></Relationships>
</file>

<file path=ppt/slides/_rels/slide17.xml.rels><?xml version="1.0" encoding="UTF-8" standalone="yes"?>
<Relationships xmlns="http://schemas.openxmlformats.org/package/2006/relationships"><Relationship Id="rId3" Type="http://schemas.openxmlformats.org/officeDocument/2006/relationships/image" Target="../media/image14.emf"/><Relationship Id="rId2" Type="http://schemas.openxmlformats.org/officeDocument/2006/relationships/image" Target="../media/image1.emf"/><Relationship Id="rId1" Type="http://schemas.openxmlformats.org/officeDocument/2006/relationships/slideLayout" Target="../slideLayouts/slideLayout1.xml"/><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9940"/>
            <a:ext cx="11616451" cy="6680068"/>
          </a:xfrm>
          <a:prstGeom prst="rect">
            <a:avLst/>
          </a:prstGeom>
        </p:spPr>
      </p:pic>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0" y="-9940"/>
            <a:ext cx="8552985" cy="1947075"/>
          </a:xfrm>
          <a:prstGeom prst="rect">
            <a:avLst/>
          </a:prstGeom>
        </p:spPr>
      </p:pic>
      <p:pic>
        <p:nvPicPr>
          <p:cNvPr id="13" name="Picture 12"/>
          <p:cNvPicPr>
            <a:picLocks noChangeAspect="1"/>
          </p:cNvPicPr>
          <p:nvPr/>
        </p:nvPicPr>
        <p:blipFill>
          <a:blip r:embed="rId6"/>
          <a:stretch>
            <a:fillRect/>
          </a:stretch>
        </p:blipFill>
        <p:spPr>
          <a:xfrm>
            <a:off x="6194739" y="3454705"/>
            <a:ext cx="5997262" cy="1034667"/>
          </a:xfrm>
          <a:prstGeom prst="rect">
            <a:avLst/>
          </a:prstGeom>
        </p:spPr>
      </p:pic>
      <p:sp>
        <p:nvSpPr>
          <p:cNvPr id="16" name="TextBox 15"/>
          <p:cNvSpPr txBox="1"/>
          <p:nvPr/>
        </p:nvSpPr>
        <p:spPr>
          <a:xfrm>
            <a:off x="6096000" y="3510373"/>
            <a:ext cx="6005970" cy="923330"/>
          </a:xfrm>
          <a:prstGeom prst="rect">
            <a:avLst/>
          </a:prstGeom>
          <a:noFill/>
        </p:spPr>
        <p:txBody>
          <a:bodyPr wrap="square" rtlCol="0">
            <a:spAutoFit/>
          </a:bodyPr>
          <a:lstStyle/>
          <a:p>
            <a:pPr algn="ctr"/>
            <a:r>
              <a:rPr lang="en-US" sz="5400" b="1" dirty="0" smtClean="0">
                <a:solidFill>
                  <a:srgbClr val="FFC000"/>
                </a:solidFill>
              </a:rPr>
              <a:t>VLAN Concepts </a:t>
            </a:r>
            <a:endParaRPr lang="en-US" sz="5400" b="1" dirty="0">
              <a:solidFill>
                <a:srgbClr val="FFC000"/>
              </a:solidFill>
            </a:endParaRPr>
          </a:p>
        </p:txBody>
      </p:sp>
      <p:sp>
        <p:nvSpPr>
          <p:cNvPr id="11" name="Rectangle 10"/>
          <p:cNvSpPr/>
          <p:nvPr/>
        </p:nvSpPr>
        <p:spPr>
          <a:xfrm>
            <a:off x="5971607" y="3244334"/>
            <a:ext cx="248786" cy="369332"/>
          </a:xfrm>
          <a:prstGeom prst="rect">
            <a:avLst/>
          </a:prstGeom>
        </p:spPr>
        <p:txBody>
          <a:bodyPr wrap="none">
            <a:spAutoFit/>
          </a:bodyPr>
          <a:lstStyle/>
          <a:p>
            <a:r>
              <a:rPr lang="ar-EG" dirty="0"/>
              <a:t> </a:t>
            </a:r>
          </a:p>
        </p:txBody>
      </p:sp>
      <p:sp>
        <p:nvSpPr>
          <p:cNvPr id="14" name="Rectangle 13"/>
          <p:cNvSpPr/>
          <p:nvPr/>
        </p:nvSpPr>
        <p:spPr>
          <a:xfrm>
            <a:off x="5971607" y="3244334"/>
            <a:ext cx="248786" cy="369332"/>
          </a:xfrm>
          <a:prstGeom prst="rect">
            <a:avLst/>
          </a:prstGeom>
        </p:spPr>
        <p:txBody>
          <a:bodyPr wrap="none">
            <a:spAutoFit/>
          </a:bodyPr>
          <a:lstStyle/>
          <a:p>
            <a:r>
              <a:rPr lang="ar-EG" dirty="0"/>
              <a:t> </a:t>
            </a:r>
          </a:p>
        </p:txBody>
      </p:sp>
      <p:sp>
        <p:nvSpPr>
          <p:cNvPr id="17" name="Rectangle 16"/>
          <p:cNvSpPr/>
          <p:nvPr/>
        </p:nvSpPr>
        <p:spPr>
          <a:xfrm>
            <a:off x="0" y="163052"/>
            <a:ext cx="8261169" cy="1938992"/>
          </a:xfrm>
          <a:prstGeom prst="rect">
            <a:avLst/>
          </a:prstGeom>
        </p:spPr>
        <p:txBody>
          <a:bodyPr wrap="square">
            <a:spAutoFit/>
          </a:bodyPr>
          <a:lstStyle/>
          <a:p>
            <a:r>
              <a:rPr lang="en-US" sz="2800" b="1" dirty="0">
                <a:solidFill>
                  <a:srgbClr val="FF9518"/>
                </a:solidFill>
                <a:latin typeface="Calibri" panose="020F0502020204030204" pitchFamily="34" charset="0"/>
              </a:rPr>
              <a:t>CCNA (200-301) Cisco Certified Network Associate</a:t>
            </a:r>
            <a:endParaRPr lang="en-US" sz="2800" dirty="0"/>
          </a:p>
          <a:p>
            <a:r>
              <a:rPr lang="en-US" sz="2800" b="1" dirty="0">
                <a:solidFill>
                  <a:srgbClr val="FFC000"/>
                </a:solidFill>
                <a:latin typeface="Tajawal"/>
              </a:rPr>
              <a:t>             </a:t>
            </a:r>
            <a:r>
              <a:rPr lang="en-US" sz="2800" b="1" dirty="0" smtClean="0">
                <a:solidFill>
                  <a:srgbClr val="FFC000"/>
                </a:solidFill>
                <a:latin typeface="Tajawal"/>
              </a:rPr>
              <a:t>Prepared </a:t>
            </a:r>
            <a:r>
              <a:rPr lang="en-US" sz="2800" b="1" dirty="0">
                <a:solidFill>
                  <a:srgbClr val="FFC000"/>
                </a:solidFill>
                <a:latin typeface="Tajawal"/>
              </a:rPr>
              <a:t>by</a:t>
            </a:r>
            <a:r>
              <a:rPr lang="en-US" sz="2800" b="1" dirty="0">
                <a:solidFill>
                  <a:srgbClr val="24A9E1"/>
                </a:solidFill>
                <a:latin typeface="Tajawal"/>
              </a:rPr>
              <a:t> Eng. Taghreed </a:t>
            </a:r>
            <a:r>
              <a:rPr lang="en-US" sz="2800" b="1" dirty="0" smtClean="0">
                <a:solidFill>
                  <a:srgbClr val="24A9E1"/>
                </a:solidFill>
                <a:latin typeface="Tajawal"/>
              </a:rPr>
              <a:t>Elsayed</a:t>
            </a:r>
          </a:p>
          <a:p>
            <a:pPr algn="ctr"/>
            <a:r>
              <a:rPr lang="en-US" sz="2800" b="1" dirty="0" smtClean="0">
                <a:solidFill>
                  <a:srgbClr val="FF9518"/>
                </a:solidFill>
                <a:latin typeface="Tajawal"/>
              </a:rPr>
              <a:t>Lecture 4</a:t>
            </a:r>
            <a:endParaRPr lang="en-US" sz="2800" dirty="0"/>
          </a:p>
          <a:p>
            <a:r>
              <a:rPr lang="en-US" dirty="0"/>
              <a:t/>
            </a:r>
            <a:br>
              <a:rPr lang="en-US" dirty="0"/>
            </a:br>
            <a:endParaRPr lang="ar-EG" dirty="0"/>
          </a:p>
        </p:txBody>
      </p:sp>
    </p:spTree>
    <p:extLst>
      <p:ext uri="{BB962C8B-B14F-4D97-AF65-F5344CB8AC3E}">
        <p14:creationId xmlns:p14="http://schemas.microsoft.com/office/powerpoint/2010/main" val="187042944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9533101"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02</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4" name="TextBox 13"/>
          <p:cNvSpPr txBox="1"/>
          <p:nvPr/>
        </p:nvSpPr>
        <p:spPr>
          <a:xfrm>
            <a:off x="1389430" y="478642"/>
            <a:ext cx="6323527" cy="769441"/>
          </a:xfrm>
          <a:prstGeom prst="rect">
            <a:avLst/>
          </a:prstGeom>
          <a:noFill/>
        </p:spPr>
        <p:txBody>
          <a:bodyPr wrap="square" rtlCol="0">
            <a:spAutoFit/>
          </a:bodyPr>
          <a:lstStyle/>
          <a:p>
            <a:r>
              <a:rPr lang="en-US" sz="2800" i="1" dirty="0" smtClean="0">
                <a:solidFill>
                  <a:schemeClr val="bg1"/>
                </a:solidFill>
                <a:latin typeface="Tajawal Medium" panose="00000600000000000000" pitchFamily="2" charset="-78"/>
                <a:cs typeface="Tajawal Medium" panose="00000600000000000000" pitchFamily="2" charset="-78"/>
              </a:rPr>
              <a:t>          </a:t>
            </a:r>
            <a:r>
              <a:rPr lang="en-US" sz="4400" b="1" dirty="0" smtClean="0">
                <a:solidFill>
                  <a:srgbClr val="FFC000"/>
                </a:solidFill>
              </a:rPr>
              <a:t>VLAN concepts</a:t>
            </a:r>
            <a:endParaRPr lang="en-US" sz="4400" b="1" dirty="0">
              <a:solidFill>
                <a:srgbClr val="FFC000"/>
              </a:solidFill>
            </a:endParaRPr>
          </a:p>
        </p:txBody>
      </p:sp>
      <p:sp>
        <p:nvSpPr>
          <p:cNvPr id="7" name="Rectangle 6"/>
          <p:cNvSpPr/>
          <p:nvPr/>
        </p:nvSpPr>
        <p:spPr>
          <a:xfrm>
            <a:off x="651740" y="1655406"/>
            <a:ext cx="10915185" cy="3539430"/>
          </a:xfrm>
          <a:prstGeom prst="rect">
            <a:avLst/>
          </a:prstGeom>
        </p:spPr>
        <p:txBody>
          <a:bodyPr wrap="square">
            <a:spAutoFit/>
          </a:bodyPr>
          <a:lstStyle/>
          <a:p>
            <a:r>
              <a:rPr lang="en-US" sz="2000" b="1" dirty="0" smtClean="0">
                <a:solidFill>
                  <a:srgbClr val="FF0000"/>
                </a:solidFill>
              </a:rPr>
              <a:t> </a:t>
            </a:r>
            <a:r>
              <a:rPr lang="en-US" sz="2400" b="1" dirty="0" smtClean="0">
                <a:solidFill>
                  <a:srgbClr val="FF0000"/>
                </a:solidFill>
              </a:rPr>
              <a:t>What </a:t>
            </a:r>
            <a:r>
              <a:rPr lang="en-US" sz="2400" b="1" dirty="0">
                <a:solidFill>
                  <a:srgbClr val="FF0000"/>
                </a:solidFill>
              </a:rPr>
              <a:t>are </a:t>
            </a:r>
            <a:r>
              <a:rPr lang="en-US" sz="2400" b="1" dirty="0" smtClean="0">
                <a:solidFill>
                  <a:srgbClr val="FF0000"/>
                </a:solidFill>
              </a:rPr>
              <a:t>VLAN's?</a:t>
            </a:r>
          </a:p>
          <a:p>
            <a:r>
              <a:rPr lang="en-US" sz="2000" b="1" dirty="0" smtClean="0">
                <a:solidFill>
                  <a:srgbClr val="FF0000"/>
                </a:solidFill>
              </a:rPr>
              <a:t> </a:t>
            </a:r>
            <a:r>
              <a:rPr lang="en-US" sz="2000" dirty="0" smtClean="0">
                <a:solidFill>
                  <a:srgbClr val="000000"/>
                </a:solidFill>
                <a:latin typeface="Times New Roman" panose="02020603050405020304" pitchFamily="18" charset="0"/>
              </a:rPr>
              <a:t>In a traditional LAN, workstations are connected to each other by means of a hub or a repeater. These devices propagate any incoming data throughout the network. However, if two people attempt to send information at the same time, a collision will occur and all the transmitted data will be lost. Once the collision has occurred, it will continue to be propagated throughout the network by hubs and repeaters. The original information will therefore need to be resent after waiting for the collision to be resolved, thereby incurring a significant wastage of time and resources. To prevent collisions from traveling through all the workstations in the network, a bridge or a switch can be used. These devices will not forward collisions, but will allow broadcasts (to every user in the network) and multicasts (to a pre-specified group of users) to pass through. A router may be used to prevent broadcasts and multicasts from traveling through the network.</a:t>
            </a:r>
            <a:endParaRPr lang="ar-EG" sz="2000" dirty="0"/>
          </a:p>
        </p:txBody>
      </p:sp>
    </p:spTree>
    <p:extLst>
      <p:ext uri="{BB962C8B-B14F-4D97-AF65-F5344CB8AC3E}">
        <p14:creationId xmlns:p14="http://schemas.microsoft.com/office/powerpoint/2010/main" val="1057141976"/>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9533101"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02</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4" name="TextBox 13"/>
          <p:cNvSpPr txBox="1"/>
          <p:nvPr/>
        </p:nvSpPr>
        <p:spPr>
          <a:xfrm>
            <a:off x="1604786" y="522563"/>
            <a:ext cx="6323527" cy="769441"/>
          </a:xfrm>
          <a:prstGeom prst="rect">
            <a:avLst/>
          </a:prstGeom>
          <a:noFill/>
        </p:spPr>
        <p:txBody>
          <a:bodyPr wrap="square" rtlCol="0">
            <a:spAutoFit/>
          </a:bodyPr>
          <a:lstStyle/>
          <a:p>
            <a:r>
              <a:rPr lang="en-US" sz="2800" i="1" dirty="0" smtClean="0">
                <a:solidFill>
                  <a:schemeClr val="bg1"/>
                </a:solidFill>
                <a:latin typeface="Tajawal Medium" panose="00000600000000000000" pitchFamily="2" charset="-78"/>
                <a:cs typeface="Tajawal Medium" panose="00000600000000000000" pitchFamily="2" charset="-78"/>
              </a:rPr>
              <a:t>          </a:t>
            </a:r>
            <a:r>
              <a:rPr lang="en-US" sz="4400" b="1" dirty="0" smtClean="0">
                <a:solidFill>
                  <a:srgbClr val="FFC000"/>
                </a:solidFill>
              </a:rPr>
              <a:t>VLAN concepts</a:t>
            </a:r>
            <a:endParaRPr lang="en-US" sz="4400" b="1" dirty="0">
              <a:solidFill>
                <a:srgbClr val="FFC000"/>
              </a:solidFill>
            </a:endParaRPr>
          </a:p>
        </p:txBody>
      </p:sp>
      <p:sp>
        <p:nvSpPr>
          <p:cNvPr id="7" name="Rectangle 1"/>
          <p:cNvSpPr>
            <a:spLocks noChangeArrowheads="1"/>
          </p:cNvSpPr>
          <p:nvPr/>
        </p:nvSpPr>
        <p:spPr bwMode="auto">
          <a:xfrm>
            <a:off x="387913" y="1707441"/>
            <a:ext cx="4934146" cy="36933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285750" marR="0" lvl="0" indent="-285750" defTabSz="914400" rtl="0" eaLnBrk="0" fontAlgn="base" latinLnBrk="0" hangingPunct="0">
              <a:lnSpc>
                <a:spcPct val="100000"/>
              </a:lnSpc>
              <a:spcBef>
                <a:spcPct val="0"/>
              </a:spcBef>
              <a:spcAft>
                <a:spcPct val="0"/>
              </a:spcAft>
              <a:buClrTx/>
              <a:buSzTx/>
              <a:buFont typeface="Wingdings" panose="05000000000000000000" pitchFamily="2" charset="2"/>
              <a:buChar char="v"/>
              <a:tabLst/>
            </a:pPr>
            <a:r>
              <a:rPr kumimoji="0" lang="ar-EG" altLang="ar-EG" sz="1800" b="0" i="0" u="none" strike="noStrike" cap="none" normalizeH="0" baseline="0" dirty="0" smtClean="0">
                <a:ln>
                  <a:noFill/>
                </a:ln>
                <a:solidFill>
                  <a:srgbClr val="000000"/>
                </a:solidFill>
                <a:effectLst/>
                <a:latin typeface="Times New Roman" panose="02020603050405020304" pitchFamily="18" charset="0"/>
                <a:cs typeface="Times New Roman" panose="02020603050405020304" pitchFamily="18" charset="0"/>
              </a:rPr>
              <a:t>The workstations, hubs, and repeaters together form a LAN segment. A LAN segment is also known as a collision domain since collisions remain within the segment. The area within which broadcasts and multicasts are confined is called a broadcast domain or LAN. </a:t>
            </a:r>
          </a:p>
          <a:p>
            <a:pPr marL="285750" marR="0" lvl="0" indent="-285750" defTabSz="914400" rtl="0" eaLnBrk="0" fontAlgn="base" latinLnBrk="0" hangingPunct="0">
              <a:lnSpc>
                <a:spcPct val="100000"/>
              </a:lnSpc>
              <a:spcBef>
                <a:spcPct val="0"/>
              </a:spcBef>
              <a:spcAft>
                <a:spcPct val="0"/>
              </a:spcAft>
              <a:buClrTx/>
              <a:buSzTx/>
              <a:buFont typeface="Wingdings" panose="05000000000000000000" pitchFamily="2" charset="2"/>
              <a:buChar char="v"/>
              <a:tabLst/>
            </a:pPr>
            <a:r>
              <a:rPr kumimoji="0" lang="ar-EG" altLang="ar-EG" sz="1800" b="0" i="0" u="none" strike="noStrike" cap="none" normalizeH="0" baseline="0" dirty="0" smtClean="0">
                <a:ln>
                  <a:noFill/>
                </a:ln>
                <a:solidFill>
                  <a:srgbClr val="000000"/>
                </a:solidFill>
                <a:effectLst/>
                <a:latin typeface="Times New Roman" panose="02020603050405020304" pitchFamily="18" charset="0"/>
                <a:cs typeface="Times New Roman" panose="02020603050405020304" pitchFamily="18" charset="0"/>
              </a:rPr>
              <a:t>Thus a LAN can consist of one or more LAN segments. Defining broadcast and collision domains in a LAN depends on how the workstations, hubs, switches, and routers are physically connected together. This means that everyone on a LAN must be located in the same area</a:t>
            </a:r>
            <a:r>
              <a:rPr kumimoji="0" lang="en-US" altLang="ar-EG" sz="1800" b="0" i="0" u="none" strike="noStrike" cap="none" normalizeH="0" baseline="0" dirty="0" smtClean="0">
                <a:ln>
                  <a:noFill/>
                </a:ln>
                <a:solidFill>
                  <a:srgbClr val="000000"/>
                </a:solidFill>
                <a:effectLst/>
                <a:latin typeface="Times New Roman" panose="02020603050405020304" pitchFamily="18" charset="0"/>
                <a:cs typeface="Times New Roman" panose="02020603050405020304" pitchFamily="18" charset="0"/>
              </a:rPr>
              <a:t>.</a:t>
            </a:r>
            <a:endParaRPr kumimoji="0" lang="ar-EG" altLang="ar-EG" sz="28400" b="0" i="0" u="none" strike="noStrike" cap="none" normalizeH="0" baseline="0" dirty="0" smtClean="0">
              <a:ln>
                <a:noFill/>
              </a:ln>
              <a:solidFill>
                <a:srgbClr val="000000"/>
              </a:solidFill>
              <a:effectLst/>
              <a:latin typeface="Times New Roman" panose="02020603050405020304" pitchFamily="18" charset="0"/>
              <a:cs typeface="Times New Roman" panose="02020603050405020304" pitchFamily="18" charset="0"/>
            </a:endParaRPr>
          </a:p>
        </p:txBody>
      </p:sp>
      <p:pic>
        <p:nvPicPr>
          <p:cNvPr id="2050" name="Picture 2" descr="pic1.gif"/>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322059" y="1566246"/>
            <a:ext cx="6145334" cy="401224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11338596"/>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9533101"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02</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9" name="Rectangle 8"/>
          <p:cNvSpPr/>
          <p:nvPr/>
        </p:nvSpPr>
        <p:spPr>
          <a:xfrm>
            <a:off x="838200" y="2229708"/>
            <a:ext cx="10783625" cy="2246769"/>
          </a:xfrm>
          <a:prstGeom prst="rect">
            <a:avLst/>
          </a:prstGeom>
        </p:spPr>
        <p:txBody>
          <a:bodyPr wrap="square">
            <a:spAutoFit/>
          </a:bodyPr>
          <a:lstStyle/>
          <a:p>
            <a:pPr marL="285750" indent="-285750">
              <a:buFont typeface="Wingdings" panose="05000000000000000000" pitchFamily="2" charset="2"/>
              <a:buChar char="v"/>
            </a:pPr>
            <a:r>
              <a:rPr lang="en-US" sz="2000" dirty="0">
                <a:solidFill>
                  <a:srgbClr val="000000"/>
                </a:solidFill>
                <a:latin typeface="Times New Roman" panose="02020603050405020304" pitchFamily="18" charset="0"/>
              </a:rPr>
              <a:t>VLAN's allow a network manager to logically segment a LAN into different broadcast </a:t>
            </a:r>
            <a:r>
              <a:rPr lang="en-US" sz="2000" dirty="0" smtClean="0">
                <a:solidFill>
                  <a:srgbClr val="000000"/>
                </a:solidFill>
                <a:latin typeface="Times New Roman" panose="02020603050405020304" pitchFamily="18" charset="0"/>
              </a:rPr>
              <a:t>domains. </a:t>
            </a:r>
            <a:r>
              <a:rPr lang="en-US" sz="2000" dirty="0">
                <a:solidFill>
                  <a:srgbClr val="000000"/>
                </a:solidFill>
                <a:latin typeface="Times New Roman" panose="02020603050405020304" pitchFamily="18" charset="0"/>
              </a:rPr>
              <a:t>Since this is a logical segmentation and not a physical one, workstations do not have to be physically located together. Users on different floors of the same building, or even in different buildings can now belong to the same LAN</a:t>
            </a:r>
            <a:r>
              <a:rPr lang="en-US" sz="2000" dirty="0" smtClean="0">
                <a:solidFill>
                  <a:srgbClr val="000000"/>
                </a:solidFill>
                <a:latin typeface="Times New Roman" panose="02020603050405020304" pitchFamily="18" charset="0"/>
              </a:rPr>
              <a:t>.</a:t>
            </a:r>
          </a:p>
          <a:p>
            <a:pPr marL="285750" indent="-285750">
              <a:buFont typeface="Wingdings" panose="05000000000000000000" pitchFamily="2" charset="2"/>
              <a:buChar char="v"/>
            </a:pPr>
            <a:r>
              <a:rPr lang="en-US" sz="2000" dirty="0">
                <a:solidFill>
                  <a:srgbClr val="000000"/>
                </a:solidFill>
                <a:latin typeface="Times New Roman" panose="02020603050405020304" pitchFamily="18" charset="0"/>
              </a:rPr>
              <a:t>VLAN's also allow broadcast domains to be defined without using routers. Bridging software is used instead to define which workstations are to be included in the broadcast domain. Routers would only have to be used to communicate between two VLAN's</a:t>
            </a:r>
            <a:endParaRPr lang="ar-EG" sz="2000" dirty="0">
              <a:solidFill>
                <a:srgbClr val="000000"/>
              </a:solidFill>
              <a:latin typeface="Times New Roman" panose="02020603050405020304" pitchFamily="18" charset="0"/>
            </a:endParaRPr>
          </a:p>
        </p:txBody>
      </p:sp>
      <p:sp>
        <p:nvSpPr>
          <p:cNvPr id="12" name="TextBox 11"/>
          <p:cNvSpPr txBox="1"/>
          <p:nvPr/>
        </p:nvSpPr>
        <p:spPr>
          <a:xfrm>
            <a:off x="1389430" y="478642"/>
            <a:ext cx="6323527" cy="769441"/>
          </a:xfrm>
          <a:prstGeom prst="rect">
            <a:avLst/>
          </a:prstGeom>
          <a:noFill/>
        </p:spPr>
        <p:txBody>
          <a:bodyPr wrap="square" rtlCol="0">
            <a:spAutoFit/>
          </a:bodyPr>
          <a:lstStyle/>
          <a:p>
            <a:r>
              <a:rPr lang="en-US" sz="2800" i="1" dirty="0" smtClean="0">
                <a:solidFill>
                  <a:schemeClr val="bg1"/>
                </a:solidFill>
                <a:latin typeface="Tajawal Medium" panose="00000600000000000000" pitchFamily="2" charset="-78"/>
                <a:cs typeface="Tajawal Medium" panose="00000600000000000000" pitchFamily="2" charset="-78"/>
              </a:rPr>
              <a:t>          </a:t>
            </a:r>
            <a:r>
              <a:rPr lang="en-US" sz="4400" b="1" dirty="0" smtClean="0">
                <a:solidFill>
                  <a:srgbClr val="FFC000"/>
                </a:solidFill>
              </a:rPr>
              <a:t>VLAN concepts</a:t>
            </a:r>
            <a:endParaRPr lang="en-US" sz="4400" b="1" dirty="0">
              <a:solidFill>
                <a:srgbClr val="FFC000"/>
              </a:solidFill>
            </a:endParaRPr>
          </a:p>
        </p:txBody>
      </p:sp>
    </p:spTree>
    <p:extLst>
      <p:ext uri="{BB962C8B-B14F-4D97-AF65-F5344CB8AC3E}">
        <p14:creationId xmlns:p14="http://schemas.microsoft.com/office/powerpoint/2010/main" val="9944212"/>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9533101"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02</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4" name="TextBox 13"/>
          <p:cNvSpPr txBox="1"/>
          <p:nvPr/>
        </p:nvSpPr>
        <p:spPr>
          <a:xfrm>
            <a:off x="2265194" y="550492"/>
            <a:ext cx="6323527" cy="769441"/>
          </a:xfrm>
          <a:prstGeom prst="rect">
            <a:avLst/>
          </a:prstGeom>
          <a:noFill/>
        </p:spPr>
        <p:txBody>
          <a:bodyPr wrap="square" rtlCol="0">
            <a:spAutoFit/>
          </a:bodyPr>
          <a:lstStyle/>
          <a:p>
            <a:r>
              <a:rPr lang="en-US" sz="2800" i="1" dirty="0" smtClean="0">
                <a:solidFill>
                  <a:schemeClr val="bg1"/>
                </a:solidFill>
                <a:latin typeface="Tajawal Medium" panose="00000600000000000000" pitchFamily="2" charset="-78"/>
                <a:cs typeface="Tajawal Medium" panose="00000600000000000000" pitchFamily="2" charset="-78"/>
              </a:rPr>
              <a:t>          </a:t>
            </a:r>
            <a:r>
              <a:rPr lang="en-US" sz="4400" b="1" dirty="0" smtClean="0">
                <a:solidFill>
                  <a:srgbClr val="FFC000"/>
                </a:solidFill>
              </a:rPr>
              <a:t>VLAN Concepts </a:t>
            </a:r>
            <a:endParaRPr lang="en-US" sz="4400" b="1" dirty="0">
              <a:solidFill>
                <a:srgbClr val="FFC000"/>
              </a:solidFill>
            </a:endParaRPr>
          </a:p>
        </p:txBody>
      </p:sp>
      <p:pic>
        <p:nvPicPr>
          <p:cNvPr id="4098" name="Picture 2" descr="pic2.gif"/>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742843" y="1975325"/>
            <a:ext cx="5775689" cy="3968675"/>
          </a:xfrm>
          <a:prstGeom prst="rect">
            <a:avLst/>
          </a:prstGeom>
          <a:noFill/>
          <a:extLst>
            <a:ext uri="{909E8E84-426E-40DD-AFC4-6F175D3DCCD1}">
              <a14:hiddenFill xmlns:a14="http://schemas.microsoft.com/office/drawing/2010/main">
                <a:solidFill>
                  <a:srgbClr val="FFFFFF"/>
                </a:solidFill>
              </a14:hiddenFill>
            </a:ext>
          </a:extLst>
        </p:spPr>
      </p:pic>
      <p:pic>
        <p:nvPicPr>
          <p:cNvPr id="4099" name="Picture 3" descr="pic2supp.gif"/>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772772" y="8241188"/>
            <a:ext cx="3524250" cy="1409700"/>
          </a:xfrm>
          <a:prstGeom prst="rect">
            <a:avLst/>
          </a:prstGeom>
          <a:noFill/>
          <a:extLst>
            <a:ext uri="{909E8E84-426E-40DD-AFC4-6F175D3DCCD1}">
              <a14:hiddenFill xmlns:a14="http://schemas.microsoft.com/office/drawing/2010/main">
                <a:solidFill>
                  <a:srgbClr val="FFFFFF"/>
                </a:solidFill>
              </a14:hiddenFill>
            </a:ext>
          </a:extLst>
        </p:spPr>
      </p:pic>
      <p:pic>
        <p:nvPicPr>
          <p:cNvPr id="4101" name="Picture 5" descr="pic2supp.gif"/>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84406" y="2888995"/>
            <a:ext cx="4963441" cy="1985376"/>
          </a:xfrm>
          <a:prstGeom prst="rect">
            <a:avLst/>
          </a:prstGeom>
          <a:noFill/>
          <a:extLst>
            <a:ext uri="{909E8E84-426E-40DD-AFC4-6F175D3DCCD1}">
              <a14:hiddenFill xmlns:a14="http://schemas.microsoft.com/office/drawing/2010/main">
                <a:solidFill>
                  <a:srgbClr val="FFFFFF"/>
                </a:solidFill>
              </a14:hiddenFill>
            </a:ext>
          </a:extLst>
        </p:spPr>
      </p:pic>
      <p:sp>
        <p:nvSpPr>
          <p:cNvPr id="9" name="Rectangle 8"/>
          <p:cNvSpPr/>
          <p:nvPr/>
        </p:nvSpPr>
        <p:spPr>
          <a:xfrm>
            <a:off x="7835341" y="1600749"/>
            <a:ext cx="1506759" cy="369332"/>
          </a:xfrm>
          <a:prstGeom prst="rect">
            <a:avLst/>
          </a:prstGeom>
        </p:spPr>
        <p:txBody>
          <a:bodyPr wrap="none">
            <a:spAutoFit/>
          </a:bodyPr>
          <a:lstStyle/>
          <a:p>
            <a:r>
              <a:rPr lang="en-US" dirty="0">
                <a:solidFill>
                  <a:srgbClr val="000000"/>
                </a:solidFill>
                <a:latin typeface="Times New Roman" panose="02020603050405020304" pitchFamily="18" charset="0"/>
              </a:rPr>
              <a:t>Physical View</a:t>
            </a:r>
            <a:endParaRPr lang="ar-EG" dirty="0"/>
          </a:p>
        </p:txBody>
      </p:sp>
      <p:sp>
        <p:nvSpPr>
          <p:cNvPr id="15" name="Rectangle 14"/>
          <p:cNvSpPr/>
          <p:nvPr/>
        </p:nvSpPr>
        <p:spPr>
          <a:xfrm>
            <a:off x="1159257" y="1947794"/>
            <a:ext cx="1429815" cy="369332"/>
          </a:xfrm>
          <a:prstGeom prst="rect">
            <a:avLst/>
          </a:prstGeom>
        </p:spPr>
        <p:txBody>
          <a:bodyPr wrap="none">
            <a:spAutoFit/>
          </a:bodyPr>
          <a:lstStyle/>
          <a:p>
            <a:r>
              <a:rPr lang="en-US" dirty="0" smtClean="0">
                <a:solidFill>
                  <a:srgbClr val="000000"/>
                </a:solidFill>
                <a:latin typeface="Times New Roman" panose="02020603050405020304" pitchFamily="18" charset="0"/>
              </a:rPr>
              <a:t>Logical View</a:t>
            </a:r>
            <a:endParaRPr lang="ar-EG" dirty="0"/>
          </a:p>
        </p:txBody>
      </p:sp>
    </p:spTree>
    <p:extLst>
      <p:ext uri="{BB962C8B-B14F-4D97-AF65-F5344CB8AC3E}">
        <p14:creationId xmlns:p14="http://schemas.microsoft.com/office/powerpoint/2010/main" val="4072317041"/>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25271"/>
            <a:ext cx="9533101"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02</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4" name="TextBox 13"/>
          <p:cNvSpPr txBox="1"/>
          <p:nvPr/>
        </p:nvSpPr>
        <p:spPr>
          <a:xfrm>
            <a:off x="2265194" y="550492"/>
            <a:ext cx="6323527" cy="769441"/>
          </a:xfrm>
          <a:prstGeom prst="rect">
            <a:avLst/>
          </a:prstGeom>
          <a:noFill/>
        </p:spPr>
        <p:txBody>
          <a:bodyPr wrap="square" rtlCol="0">
            <a:spAutoFit/>
          </a:bodyPr>
          <a:lstStyle/>
          <a:p>
            <a:r>
              <a:rPr lang="en-US" sz="2800" i="1" dirty="0" smtClean="0">
                <a:solidFill>
                  <a:schemeClr val="bg1"/>
                </a:solidFill>
                <a:latin typeface="Tajawal Medium" panose="00000600000000000000" pitchFamily="2" charset="-78"/>
                <a:cs typeface="Tajawal Medium" panose="00000600000000000000" pitchFamily="2" charset="-78"/>
              </a:rPr>
              <a:t>          </a:t>
            </a:r>
            <a:r>
              <a:rPr lang="en-US" sz="4400" b="1" dirty="0" smtClean="0">
                <a:solidFill>
                  <a:srgbClr val="FFC000"/>
                </a:solidFill>
              </a:rPr>
              <a:t>VLAN</a:t>
            </a:r>
            <a:endParaRPr lang="en-US" sz="4400" b="1" dirty="0">
              <a:solidFill>
                <a:srgbClr val="FFC000"/>
              </a:solidFill>
            </a:endParaRPr>
          </a:p>
        </p:txBody>
      </p:sp>
      <p:sp>
        <p:nvSpPr>
          <p:cNvPr id="12" name="Rectangle 11"/>
          <p:cNvSpPr/>
          <p:nvPr/>
        </p:nvSpPr>
        <p:spPr>
          <a:xfrm>
            <a:off x="968814" y="1646148"/>
            <a:ext cx="10656819" cy="3785652"/>
          </a:xfrm>
          <a:prstGeom prst="rect">
            <a:avLst/>
          </a:prstGeom>
        </p:spPr>
        <p:txBody>
          <a:bodyPr wrap="square">
            <a:spAutoFit/>
          </a:bodyPr>
          <a:lstStyle/>
          <a:p>
            <a:r>
              <a:rPr lang="en-US" sz="2000" b="1" dirty="0">
                <a:solidFill>
                  <a:srgbClr val="FF0000"/>
                </a:solidFill>
                <a:latin typeface="Times New Roman" panose="02020603050405020304" pitchFamily="18" charset="0"/>
              </a:rPr>
              <a:t>Why use VLAN's?</a:t>
            </a:r>
          </a:p>
          <a:p>
            <a:r>
              <a:rPr lang="en-US" sz="2000" dirty="0">
                <a:solidFill>
                  <a:srgbClr val="000000"/>
                </a:solidFill>
                <a:latin typeface="Times New Roman" panose="02020603050405020304" pitchFamily="18" charset="0"/>
              </a:rPr>
              <a:t>VLAN's offer a number of advantages over traditional LAN's. They are</a:t>
            </a:r>
            <a:r>
              <a:rPr lang="en-US" sz="2000" dirty="0" smtClean="0">
                <a:solidFill>
                  <a:srgbClr val="000000"/>
                </a:solidFill>
                <a:latin typeface="Times New Roman" panose="02020603050405020304" pitchFamily="18" charset="0"/>
              </a:rPr>
              <a:t>:</a:t>
            </a:r>
          </a:p>
          <a:p>
            <a:endParaRPr lang="en-US" sz="2000" dirty="0">
              <a:solidFill>
                <a:srgbClr val="000000"/>
              </a:solidFill>
              <a:latin typeface="Times New Roman" panose="02020603050405020304" pitchFamily="18" charset="0"/>
            </a:endParaRPr>
          </a:p>
          <a:p>
            <a:r>
              <a:rPr lang="en-US" sz="2000" b="1" dirty="0">
                <a:solidFill>
                  <a:srgbClr val="FF0000"/>
                </a:solidFill>
                <a:latin typeface="Times New Roman" panose="02020603050405020304" pitchFamily="18" charset="0"/>
              </a:rPr>
              <a:t>1) Performance</a:t>
            </a:r>
          </a:p>
          <a:p>
            <a:r>
              <a:rPr lang="en-US" sz="2000" dirty="0">
                <a:solidFill>
                  <a:srgbClr val="000000"/>
                </a:solidFill>
                <a:latin typeface="Times New Roman" panose="02020603050405020304" pitchFamily="18" charset="0"/>
              </a:rPr>
              <a:t>In networks where traffic consists of a high percentage of broadcasts and multicasts, VLAN's can reduce the need to send such traffic to unnecessary destinations. For example, in a broadcast domain consisting of 10 users, if the broadcast traffic is intended only for 5 of the users, then placing those 5 users on a separate VLAN can reduce traffic </a:t>
            </a:r>
            <a:r>
              <a:rPr lang="en-US" sz="2000" dirty="0" smtClean="0">
                <a:solidFill>
                  <a:srgbClr val="000000"/>
                </a:solidFill>
                <a:latin typeface="Times New Roman" panose="02020603050405020304" pitchFamily="18" charset="0"/>
              </a:rPr>
              <a:t>.</a:t>
            </a:r>
          </a:p>
          <a:p>
            <a:r>
              <a:rPr lang="en-US" sz="2000" dirty="0" smtClean="0">
                <a:solidFill>
                  <a:srgbClr val="000000"/>
                </a:solidFill>
                <a:latin typeface="Times New Roman" panose="02020603050405020304" pitchFamily="18" charset="0"/>
              </a:rPr>
              <a:t>Compared </a:t>
            </a:r>
            <a:r>
              <a:rPr lang="en-US" sz="2000" dirty="0">
                <a:solidFill>
                  <a:srgbClr val="000000"/>
                </a:solidFill>
                <a:latin typeface="Times New Roman" panose="02020603050405020304" pitchFamily="18" charset="0"/>
              </a:rPr>
              <a:t>to switches, routers require more processing of incoming traffic. As the volume of traffic passing through the routers increases, so does the latency in the routers, which results in reduced performance. The use of VLAN's reduces the number of routers needed, since VLAN's create broadcast domains using switches instead of routers.</a:t>
            </a:r>
            <a:endParaRPr lang="en-US" sz="2000" b="0" i="0" dirty="0">
              <a:solidFill>
                <a:srgbClr val="000000"/>
              </a:solidFill>
              <a:effectLst/>
              <a:latin typeface="Times New Roman" panose="02020603050405020304" pitchFamily="18" charset="0"/>
            </a:endParaRPr>
          </a:p>
        </p:txBody>
      </p:sp>
    </p:spTree>
    <p:extLst>
      <p:ext uri="{BB962C8B-B14F-4D97-AF65-F5344CB8AC3E}">
        <p14:creationId xmlns:p14="http://schemas.microsoft.com/office/powerpoint/2010/main" val="3412840914"/>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9533101"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02</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4" name="TextBox 13"/>
          <p:cNvSpPr txBox="1"/>
          <p:nvPr/>
        </p:nvSpPr>
        <p:spPr>
          <a:xfrm>
            <a:off x="2265194" y="550492"/>
            <a:ext cx="6323527" cy="769441"/>
          </a:xfrm>
          <a:prstGeom prst="rect">
            <a:avLst/>
          </a:prstGeom>
          <a:noFill/>
        </p:spPr>
        <p:txBody>
          <a:bodyPr wrap="square" rtlCol="0">
            <a:spAutoFit/>
          </a:bodyPr>
          <a:lstStyle/>
          <a:p>
            <a:r>
              <a:rPr lang="en-US" sz="2800" i="1" dirty="0" smtClean="0">
                <a:solidFill>
                  <a:schemeClr val="bg1"/>
                </a:solidFill>
                <a:latin typeface="Tajawal Medium" panose="00000600000000000000" pitchFamily="2" charset="-78"/>
                <a:cs typeface="Tajawal Medium" panose="00000600000000000000" pitchFamily="2" charset="-78"/>
              </a:rPr>
              <a:t>          </a:t>
            </a:r>
            <a:r>
              <a:rPr lang="en-US" sz="4400" b="1" dirty="0" smtClean="0">
                <a:solidFill>
                  <a:srgbClr val="FFC000"/>
                </a:solidFill>
              </a:rPr>
              <a:t>VLAN</a:t>
            </a:r>
            <a:endParaRPr lang="en-US" sz="4400" b="1" dirty="0">
              <a:solidFill>
                <a:srgbClr val="FFC000"/>
              </a:solidFill>
            </a:endParaRPr>
          </a:p>
        </p:txBody>
      </p:sp>
      <p:sp>
        <p:nvSpPr>
          <p:cNvPr id="7" name="Rectangle 6"/>
          <p:cNvSpPr/>
          <p:nvPr/>
        </p:nvSpPr>
        <p:spPr>
          <a:xfrm>
            <a:off x="1472626" y="1577853"/>
            <a:ext cx="10316737" cy="4401205"/>
          </a:xfrm>
          <a:prstGeom prst="rect">
            <a:avLst/>
          </a:prstGeom>
        </p:spPr>
        <p:txBody>
          <a:bodyPr wrap="square">
            <a:spAutoFit/>
          </a:bodyPr>
          <a:lstStyle/>
          <a:p>
            <a:r>
              <a:rPr lang="en-US" b="1" dirty="0">
                <a:solidFill>
                  <a:srgbClr val="FF0000"/>
                </a:solidFill>
                <a:latin typeface="Times New Roman" panose="02020603050405020304" pitchFamily="18" charset="0"/>
              </a:rPr>
              <a:t>2</a:t>
            </a:r>
            <a:r>
              <a:rPr lang="en-US" sz="2000" b="1" dirty="0">
                <a:solidFill>
                  <a:srgbClr val="FF0000"/>
                </a:solidFill>
                <a:latin typeface="Times New Roman" panose="02020603050405020304" pitchFamily="18" charset="0"/>
              </a:rPr>
              <a:t>) Formation of Virtual Workgroups</a:t>
            </a:r>
            <a:endParaRPr lang="en-US" sz="2000" dirty="0">
              <a:solidFill>
                <a:srgbClr val="FF0000"/>
              </a:solidFill>
              <a:latin typeface="Times New Roman" panose="02020603050405020304" pitchFamily="18" charset="0"/>
            </a:endParaRPr>
          </a:p>
          <a:p>
            <a:r>
              <a:rPr lang="en-US" sz="2000" dirty="0">
                <a:solidFill>
                  <a:srgbClr val="000000"/>
                </a:solidFill>
                <a:latin typeface="Times New Roman" panose="02020603050405020304" pitchFamily="18" charset="0"/>
              </a:rPr>
              <a:t>Nowadays, it is common to find cross-functional product development teams with members from different departments such as marketing, sales, accounting, and research. These workgroups are usually formed for a short period of time. During this period, communication between members of the workgroup will be high. To contain broadcasts and multicasts within the workgroup, a VLAN can be set up for them. With VLAN's it is easier to place members of a workgroup together. Without VLAN's, the only way this would be possible is to physically move all the members of the workgroup closer together</a:t>
            </a:r>
            <a:r>
              <a:rPr lang="en-US" sz="2000" dirty="0" smtClean="0">
                <a:solidFill>
                  <a:srgbClr val="000000"/>
                </a:solidFill>
                <a:latin typeface="Times New Roman" panose="02020603050405020304" pitchFamily="18" charset="0"/>
              </a:rPr>
              <a:t>.</a:t>
            </a:r>
          </a:p>
          <a:p>
            <a:r>
              <a:rPr lang="en-US" sz="2000" b="1" dirty="0" smtClean="0">
                <a:solidFill>
                  <a:srgbClr val="FF0000"/>
                </a:solidFill>
                <a:latin typeface="Times New Roman" panose="02020603050405020304" pitchFamily="18" charset="0"/>
              </a:rPr>
              <a:t>3) </a:t>
            </a:r>
            <a:r>
              <a:rPr lang="en-US" sz="2000" b="1" dirty="0">
                <a:solidFill>
                  <a:srgbClr val="FF0000"/>
                </a:solidFill>
                <a:latin typeface="Times New Roman" panose="02020603050405020304" pitchFamily="18" charset="0"/>
              </a:rPr>
              <a:t>Security</a:t>
            </a:r>
            <a:endParaRPr lang="en-US" sz="2000" dirty="0">
              <a:solidFill>
                <a:srgbClr val="FF0000"/>
              </a:solidFill>
              <a:latin typeface="Times New Roman" panose="02020603050405020304" pitchFamily="18" charset="0"/>
            </a:endParaRPr>
          </a:p>
          <a:p>
            <a:r>
              <a:rPr lang="en-US" sz="2000" dirty="0">
                <a:solidFill>
                  <a:srgbClr val="000000"/>
                </a:solidFill>
                <a:latin typeface="Times New Roman" panose="02020603050405020304" pitchFamily="18" charset="0"/>
              </a:rPr>
              <a:t>Periodically, sensitive data may be broadcast on a network. In such cases, placing only those users who can have access to that data on a VLAN can reduce the chances of an outsider gaining access to the data. VLAN's can also be used to control broadcast domains, set up firewalls, restrict access, and inform the network manager of an intrusion. </a:t>
            </a:r>
            <a:endParaRPr lang="en-US" sz="2000" dirty="0" smtClean="0">
              <a:solidFill>
                <a:srgbClr val="000000"/>
              </a:solidFill>
              <a:latin typeface="Times New Roman" panose="02020603050405020304" pitchFamily="18" charset="0"/>
            </a:endParaRPr>
          </a:p>
          <a:p>
            <a:endParaRPr lang="en-US" sz="2000" dirty="0">
              <a:solidFill>
                <a:srgbClr val="000000"/>
              </a:solidFill>
              <a:latin typeface="Times New Roman" panose="02020603050405020304" pitchFamily="18" charset="0"/>
            </a:endParaRPr>
          </a:p>
        </p:txBody>
      </p:sp>
    </p:spTree>
    <p:extLst>
      <p:ext uri="{BB962C8B-B14F-4D97-AF65-F5344CB8AC3E}">
        <p14:creationId xmlns:p14="http://schemas.microsoft.com/office/powerpoint/2010/main" val="3562606385"/>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9533101"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02</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4" name="TextBox 13"/>
          <p:cNvSpPr txBox="1"/>
          <p:nvPr/>
        </p:nvSpPr>
        <p:spPr>
          <a:xfrm>
            <a:off x="2265194" y="550492"/>
            <a:ext cx="6323527" cy="769441"/>
          </a:xfrm>
          <a:prstGeom prst="rect">
            <a:avLst/>
          </a:prstGeom>
          <a:noFill/>
        </p:spPr>
        <p:txBody>
          <a:bodyPr wrap="square" rtlCol="0">
            <a:spAutoFit/>
          </a:bodyPr>
          <a:lstStyle/>
          <a:p>
            <a:r>
              <a:rPr lang="en-US" sz="2800" i="1" dirty="0" smtClean="0">
                <a:solidFill>
                  <a:schemeClr val="bg1"/>
                </a:solidFill>
                <a:latin typeface="Tajawal Medium" panose="00000600000000000000" pitchFamily="2" charset="-78"/>
                <a:cs typeface="Tajawal Medium" panose="00000600000000000000" pitchFamily="2" charset="-78"/>
              </a:rPr>
              <a:t>          </a:t>
            </a:r>
            <a:r>
              <a:rPr lang="en-US" sz="4400" b="1" dirty="0" smtClean="0">
                <a:solidFill>
                  <a:srgbClr val="FFC000"/>
                </a:solidFill>
              </a:rPr>
              <a:t>VLAN</a:t>
            </a:r>
            <a:endParaRPr lang="en-US" sz="4400" b="1" dirty="0">
              <a:solidFill>
                <a:srgbClr val="FFC000"/>
              </a:solidFill>
            </a:endParaRPr>
          </a:p>
        </p:txBody>
      </p:sp>
      <p:sp>
        <p:nvSpPr>
          <p:cNvPr id="7" name="Rectangle 6"/>
          <p:cNvSpPr/>
          <p:nvPr/>
        </p:nvSpPr>
        <p:spPr>
          <a:xfrm>
            <a:off x="1071698" y="1695112"/>
            <a:ext cx="10717665" cy="4401205"/>
          </a:xfrm>
          <a:prstGeom prst="rect">
            <a:avLst/>
          </a:prstGeom>
        </p:spPr>
        <p:txBody>
          <a:bodyPr wrap="square">
            <a:spAutoFit/>
          </a:bodyPr>
          <a:lstStyle/>
          <a:p>
            <a:r>
              <a:rPr lang="en-US" sz="2000" b="1" dirty="0" smtClean="0">
                <a:solidFill>
                  <a:srgbClr val="FF0000"/>
                </a:solidFill>
                <a:latin typeface="Times New Roman" panose="02020603050405020304" pitchFamily="18" charset="0"/>
              </a:rPr>
              <a:t>4) </a:t>
            </a:r>
            <a:r>
              <a:rPr lang="en-US" sz="2000" b="1" dirty="0">
                <a:solidFill>
                  <a:srgbClr val="FF0000"/>
                </a:solidFill>
                <a:latin typeface="Times New Roman" panose="02020603050405020304" pitchFamily="18" charset="0"/>
              </a:rPr>
              <a:t>Simplified Administration</a:t>
            </a:r>
          </a:p>
          <a:p>
            <a:r>
              <a:rPr lang="en-US" sz="2000" dirty="0">
                <a:solidFill>
                  <a:srgbClr val="000000"/>
                </a:solidFill>
                <a:latin typeface="Times New Roman" panose="02020603050405020304" pitchFamily="18" charset="0"/>
              </a:rPr>
              <a:t>Seventy percent of network costs are a result of adds, moves, and changes of users in the </a:t>
            </a:r>
            <a:r>
              <a:rPr lang="en-US" sz="2000" dirty="0" smtClean="0">
                <a:solidFill>
                  <a:srgbClr val="000000"/>
                </a:solidFill>
                <a:latin typeface="Times New Roman" panose="02020603050405020304" pitchFamily="18" charset="0"/>
              </a:rPr>
              <a:t>network. </a:t>
            </a:r>
            <a:r>
              <a:rPr lang="en-US" sz="2000" dirty="0">
                <a:solidFill>
                  <a:srgbClr val="000000"/>
                </a:solidFill>
                <a:latin typeface="Times New Roman" panose="02020603050405020304" pitchFamily="18" charset="0"/>
              </a:rPr>
              <a:t>Every time a user is moved in a LAN, </a:t>
            </a:r>
            <a:r>
              <a:rPr lang="en-US" sz="2000" dirty="0" smtClean="0">
                <a:solidFill>
                  <a:srgbClr val="000000"/>
                </a:solidFill>
                <a:latin typeface="Times New Roman" panose="02020603050405020304" pitchFamily="18" charset="0"/>
              </a:rPr>
              <a:t>recabling , </a:t>
            </a:r>
            <a:r>
              <a:rPr lang="en-US" sz="2000" dirty="0">
                <a:solidFill>
                  <a:srgbClr val="000000"/>
                </a:solidFill>
                <a:latin typeface="Times New Roman" panose="02020603050405020304" pitchFamily="18" charset="0"/>
              </a:rPr>
              <a:t>new station addressing, and reconfiguration of hubs and routers becomes necessary. Some of these tasks can be simplified with the use of VLAN's. If a user is moved within a VLAN, reconfiguration of routers is unnecessary. In addition, depending on the type of VLAN, other administrative work can be reduced or </a:t>
            </a:r>
            <a:r>
              <a:rPr lang="en-US" sz="2000" dirty="0" smtClean="0">
                <a:solidFill>
                  <a:srgbClr val="000000"/>
                </a:solidFill>
                <a:latin typeface="Times New Roman" panose="02020603050405020304" pitchFamily="18" charset="0"/>
              </a:rPr>
              <a:t>eliminated. </a:t>
            </a:r>
            <a:r>
              <a:rPr lang="en-US" sz="2000" dirty="0">
                <a:solidFill>
                  <a:srgbClr val="000000"/>
                </a:solidFill>
                <a:latin typeface="Times New Roman" panose="02020603050405020304" pitchFamily="18" charset="0"/>
              </a:rPr>
              <a:t>However the full power of VLAN's will only really be felt when good management tools are created which can allow network managers to drag and drop users into different VLAN's or to set up aliases.</a:t>
            </a:r>
          </a:p>
          <a:p>
            <a:r>
              <a:rPr lang="en-US" sz="2000" dirty="0">
                <a:solidFill>
                  <a:srgbClr val="000000"/>
                </a:solidFill>
                <a:latin typeface="Times New Roman" panose="02020603050405020304" pitchFamily="18" charset="0"/>
              </a:rPr>
              <a:t>Despite this saving, VLAN's add a layer of administrative complexity, since it now becomes necessary to manage virtual </a:t>
            </a:r>
            <a:r>
              <a:rPr lang="en-US" sz="2000" dirty="0" smtClean="0">
                <a:solidFill>
                  <a:srgbClr val="000000"/>
                </a:solidFill>
                <a:latin typeface="Times New Roman" panose="02020603050405020304" pitchFamily="18" charset="0"/>
              </a:rPr>
              <a:t>workgroups.</a:t>
            </a:r>
          </a:p>
          <a:p>
            <a:r>
              <a:rPr lang="en-US" sz="2000" b="1" dirty="0">
                <a:solidFill>
                  <a:srgbClr val="FF0000"/>
                </a:solidFill>
                <a:latin typeface="Times New Roman" panose="02020603050405020304" pitchFamily="18" charset="0"/>
              </a:rPr>
              <a:t>5) Reduced Cost</a:t>
            </a:r>
          </a:p>
          <a:p>
            <a:r>
              <a:rPr lang="en-US" sz="2000" dirty="0">
                <a:solidFill>
                  <a:srgbClr val="000000"/>
                </a:solidFill>
                <a:latin typeface="Times New Roman" panose="02020603050405020304" pitchFamily="18" charset="0"/>
              </a:rPr>
              <a:t>VLAN's can be used to create broadcast domains which eliminate the need for expensive routers.</a:t>
            </a:r>
          </a:p>
          <a:p>
            <a:endParaRPr lang="en-US" sz="2000" dirty="0" smtClean="0">
              <a:solidFill>
                <a:srgbClr val="000000"/>
              </a:solidFill>
              <a:latin typeface="Times New Roman" panose="02020603050405020304" pitchFamily="18" charset="0"/>
            </a:endParaRPr>
          </a:p>
          <a:p>
            <a:endParaRPr lang="en-US" sz="2000" dirty="0">
              <a:solidFill>
                <a:srgbClr val="000000"/>
              </a:solidFill>
              <a:latin typeface="Times New Roman" panose="02020603050405020304" pitchFamily="18" charset="0"/>
            </a:endParaRPr>
          </a:p>
        </p:txBody>
      </p:sp>
    </p:spTree>
    <p:extLst>
      <p:ext uri="{BB962C8B-B14F-4D97-AF65-F5344CB8AC3E}">
        <p14:creationId xmlns:p14="http://schemas.microsoft.com/office/powerpoint/2010/main" val="7516118"/>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9533101"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02</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4" name="TextBox 13"/>
          <p:cNvSpPr txBox="1"/>
          <p:nvPr/>
        </p:nvSpPr>
        <p:spPr>
          <a:xfrm>
            <a:off x="2265194" y="550492"/>
            <a:ext cx="6323527" cy="769441"/>
          </a:xfrm>
          <a:prstGeom prst="rect">
            <a:avLst/>
          </a:prstGeom>
          <a:noFill/>
        </p:spPr>
        <p:txBody>
          <a:bodyPr wrap="square" rtlCol="0">
            <a:spAutoFit/>
          </a:bodyPr>
          <a:lstStyle/>
          <a:p>
            <a:r>
              <a:rPr lang="en-US" sz="2800" i="1" dirty="0" smtClean="0">
                <a:solidFill>
                  <a:schemeClr val="bg1"/>
                </a:solidFill>
                <a:latin typeface="Tajawal Medium" panose="00000600000000000000" pitchFamily="2" charset="-78"/>
                <a:cs typeface="Tajawal Medium" panose="00000600000000000000" pitchFamily="2" charset="-78"/>
              </a:rPr>
              <a:t>          </a:t>
            </a:r>
            <a:r>
              <a:rPr lang="en-US" sz="4400" b="1" dirty="0" smtClean="0">
                <a:solidFill>
                  <a:srgbClr val="FFC000"/>
                </a:solidFill>
              </a:rPr>
              <a:t>VLAN</a:t>
            </a:r>
            <a:endParaRPr lang="en-US" sz="4400" b="1" dirty="0">
              <a:solidFill>
                <a:srgbClr val="FFC000"/>
              </a:solidFill>
            </a:endParaRPr>
          </a:p>
        </p:txBody>
      </p:sp>
      <p:sp>
        <p:nvSpPr>
          <p:cNvPr id="7" name="Rectangle 6"/>
          <p:cNvSpPr/>
          <p:nvPr/>
        </p:nvSpPr>
        <p:spPr>
          <a:xfrm>
            <a:off x="651740" y="1830116"/>
            <a:ext cx="5418934" cy="3170099"/>
          </a:xfrm>
          <a:prstGeom prst="rect">
            <a:avLst/>
          </a:prstGeom>
        </p:spPr>
        <p:txBody>
          <a:bodyPr wrap="square">
            <a:spAutoFit/>
          </a:bodyPr>
          <a:lstStyle/>
          <a:p>
            <a:pPr marL="342900" indent="-342900">
              <a:buFont typeface="Wingdings" panose="05000000000000000000" pitchFamily="2" charset="2"/>
              <a:buChar char="q"/>
            </a:pPr>
            <a:r>
              <a:rPr lang="en-US" sz="2000" b="1" dirty="0" smtClean="0">
                <a:solidFill>
                  <a:srgbClr val="FF0000"/>
                </a:solidFill>
                <a:latin typeface="Times New Roman" panose="02020603050405020304" pitchFamily="18" charset="0"/>
              </a:rPr>
              <a:t>Saving VLAN Configuration </a:t>
            </a:r>
          </a:p>
          <a:p>
            <a:pPr marL="342900" indent="-342900">
              <a:buFont typeface="Wingdings" panose="05000000000000000000" pitchFamily="2" charset="2"/>
              <a:buChar char="v"/>
            </a:pPr>
            <a:r>
              <a:rPr lang="en-US" sz="2000" dirty="0">
                <a:latin typeface="Times New Roman" panose="02020603050405020304" pitchFamily="18" charset="0"/>
              </a:rPr>
              <a:t>VLAN Configuration </a:t>
            </a:r>
            <a:r>
              <a:rPr lang="en-US" sz="2000" dirty="0" smtClean="0">
                <a:latin typeface="Times New Roman" panose="02020603050405020304" pitchFamily="18" charset="0"/>
              </a:rPr>
              <a:t>is stored inside </a:t>
            </a:r>
            <a:r>
              <a:rPr lang="en-US" sz="2000" dirty="0">
                <a:solidFill>
                  <a:schemeClr val="accent1"/>
                </a:solidFill>
                <a:latin typeface="Times New Roman" panose="02020603050405020304" pitchFamily="18" charset="0"/>
              </a:rPr>
              <a:t>F</a:t>
            </a:r>
            <a:r>
              <a:rPr lang="en-US" sz="2000" dirty="0" smtClean="0">
                <a:solidFill>
                  <a:schemeClr val="accent1"/>
                </a:solidFill>
                <a:latin typeface="Times New Roman" panose="02020603050405020304" pitchFamily="18" charset="0"/>
              </a:rPr>
              <a:t>lash</a:t>
            </a:r>
            <a:r>
              <a:rPr lang="en-US" sz="2000" dirty="0" smtClean="0">
                <a:latin typeface="Times New Roman" panose="02020603050405020304" pitchFamily="18" charset="0"/>
              </a:rPr>
              <a:t> in a file called </a:t>
            </a:r>
            <a:r>
              <a:rPr lang="en-US" sz="2000" b="1" dirty="0" smtClean="0">
                <a:solidFill>
                  <a:schemeClr val="accent1"/>
                </a:solidFill>
                <a:latin typeface="Times New Roman" panose="02020603050405020304" pitchFamily="18" charset="0"/>
              </a:rPr>
              <a:t>VLAN.dat.</a:t>
            </a:r>
          </a:p>
          <a:p>
            <a:endParaRPr lang="en-US" sz="2000" dirty="0">
              <a:latin typeface="Times New Roman" panose="02020603050405020304" pitchFamily="18" charset="0"/>
            </a:endParaRPr>
          </a:p>
          <a:p>
            <a:pPr marL="342900" indent="-342900">
              <a:buFont typeface="Wingdings" panose="05000000000000000000" pitchFamily="2" charset="2"/>
              <a:buChar char="q"/>
            </a:pPr>
            <a:r>
              <a:rPr lang="en-US" sz="2000" b="1" dirty="0">
                <a:solidFill>
                  <a:srgbClr val="FF0000"/>
                </a:solidFill>
                <a:latin typeface="Times New Roman" panose="02020603050405020304" pitchFamily="18" charset="0"/>
              </a:rPr>
              <a:t>Default VLANS is found on CISCO device </a:t>
            </a:r>
            <a:endParaRPr lang="en-US" sz="2000" b="1" dirty="0" smtClean="0">
              <a:solidFill>
                <a:srgbClr val="FF0000"/>
              </a:solidFill>
              <a:latin typeface="Times New Roman" panose="02020603050405020304" pitchFamily="18" charset="0"/>
            </a:endParaRPr>
          </a:p>
          <a:p>
            <a:pPr marL="342900" indent="-342900">
              <a:buFont typeface="Wingdings" panose="05000000000000000000" pitchFamily="2" charset="2"/>
              <a:buChar char="v"/>
            </a:pPr>
            <a:r>
              <a:rPr lang="en-US" sz="2000" dirty="0">
                <a:latin typeface="Times New Roman" panose="02020603050405020304" pitchFamily="18" charset="0"/>
              </a:rPr>
              <a:t>For Ethernet ports all ports by default on </a:t>
            </a:r>
            <a:r>
              <a:rPr lang="en-US" sz="2000" b="1" dirty="0" smtClean="0">
                <a:solidFill>
                  <a:schemeClr val="accent1"/>
                </a:solidFill>
                <a:latin typeface="Times New Roman" panose="02020603050405020304" pitchFamily="18" charset="0"/>
              </a:rPr>
              <a:t>VLAN1.</a:t>
            </a:r>
          </a:p>
          <a:p>
            <a:pPr marL="342900" indent="-342900">
              <a:buFont typeface="Wingdings" panose="05000000000000000000" pitchFamily="2" charset="2"/>
              <a:buChar char="v"/>
            </a:pPr>
            <a:r>
              <a:rPr lang="en-US" sz="2000" dirty="0" smtClean="0">
                <a:latin typeface="Times New Roman" panose="02020603050405020304" pitchFamily="18" charset="0"/>
              </a:rPr>
              <a:t>For </a:t>
            </a:r>
            <a:r>
              <a:rPr lang="en-US" sz="2000" dirty="0">
                <a:latin typeface="Times New Roman" panose="02020603050405020304" pitchFamily="18" charset="0"/>
              </a:rPr>
              <a:t>legacy system VLANS [1002-1005] is found but, no active. </a:t>
            </a:r>
          </a:p>
          <a:p>
            <a:endParaRPr lang="en-US" sz="2000" dirty="0">
              <a:solidFill>
                <a:srgbClr val="000000"/>
              </a:solidFill>
              <a:latin typeface="Times New Roman" panose="02020603050405020304" pitchFamily="18" charset="0"/>
            </a:endParaRPr>
          </a:p>
        </p:txBody>
      </p:sp>
      <p:pic>
        <p:nvPicPr>
          <p:cNvPr id="11" name="Picture 10"/>
          <p:cNvPicPr>
            <a:picLocks noChangeAspect="1"/>
          </p:cNvPicPr>
          <p:nvPr/>
        </p:nvPicPr>
        <p:blipFill>
          <a:blip r:embed="rId6"/>
          <a:stretch>
            <a:fillRect/>
          </a:stretch>
        </p:blipFill>
        <p:spPr>
          <a:xfrm>
            <a:off x="6070674" y="1833752"/>
            <a:ext cx="5779312" cy="2776433"/>
          </a:xfrm>
          <a:prstGeom prst="rect">
            <a:avLst/>
          </a:prstGeom>
        </p:spPr>
      </p:pic>
    </p:spTree>
    <p:extLst>
      <p:ext uri="{BB962C8B-B14F-4D97-AF65-F5344CB8AC3E}">
        <p14:creationId xmlns:p14="http://schemas.microsoft.com/office/powerpoint/2010/main" val="1753837088"/>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9533101"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02</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4" name="TextBox 13"/>
          <p:cNvSpPr txBox="1"/>
          <p:nvPr/>
        </p:nvSpPr>
        <p:spPr>
          <a:xfrm>
            <a:off x="2265194" y="550492"/>
            <a:ext cx="6323527" cy="769441"/>
          </a:xfrm>
          <a:prstGeom prst="rect">
            <a:avLst/>
          </a:prstGeom>
          <a:noFill/>
        </p:spPr>
        <p:txBody>
          <a:bodyPr wrap="square" rtlCol="0">
            <a:spAutoFit/>
          </a:bodyPr>
          <a:lstStyle/>
          <a:p>
            <a:r>
              <a:rPr lang="en-US" sz="2800" i="1" dirty="0" smtClean="0">
                <a:solidFill>
                  <a:schemeClr val="bg1"/>
                </a:solidFill>
                <a:latin typeface="Tajawal Medium" panose="00000600000000000000" pitchFamily="2" charset="-78"/>
                <a:cs typeface="Tajawal Medium" panose="00000600000000000000" pitchFamily="2" charset="-78"/>
              </a:rPr>
              <a:t>          </a:t>
            </a:r>
            <a:r>
              <a:rPr lang="en-US" sz="4400" b="1" dirty="0" smtClean="0">
                <a:solidFill>
                  <a:srgbClr val="FFC000"/>
                </a:solidFill>
              </a:rPr>
              <a:t>VLAN</a:t>
            </a:r>
            <a:endParaRPr lang="en-US" sz="4400" b="1" dirty="0">
              <a:solidFill>
                <a:srgbClr val="FFC000"/>
              </a:solidFill>
            </a:endParaRPr>
          </a:p>
        </p:txBody>
      </p:sp>
      <p:graphicFrame>
        <p:nvGraphicFramePr>
          <p:cNvPr id="53" name="Diagram 52"/>
          <p:cNvGraphicFramePr/>
          <p:nvPr>
            <p:extLst>
              <p:ext uri="{D42A27DB-BD31-4B8C-83A1-F6EECF244321}">
                <p14:modId xmlns:p14="http://schemas.microsoft.com/office/powerpoint/2010/main" val="1901891220"/>
              </p:ext>
            </p:extLst>
          </p:nvPr>
        </p:nvGraphicFramePr>
        <p:xfrm>
          <a:off x="2559210" y="1408817"/>
          <a:ext cx="7421917" cy="4459939"/>
        </p:xfrm>
        <a:graphic>
          <a:graphicData uri="http://schemas.openxmlformats.org/drawingml/2006/diagram">
            <dgm:relIds xmlns:dgm="http://schemas.openxmlformats.org/drawingml/2006/diagram" xmlns:r="http://schemas.openxmlformats.org/officeDocument/2006/relationships" r:dm="rId6" r:lo="rId7" r:qs="rId8" r:cs="rId9"/>
          </a:graphicData>
        </a:graphic>
      </p:graphicFrame>
    </p:spTree>
    <p:extLst>
      <p:ext uri="{BB962C8B-B14F-4D97-AF65-F5344CB8AC3E}">
        <p14:creationId xmlns:p14="http://schemas.microsoft.com/office/powerpoint/2010/main" val="2948511982"/>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9533101"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02</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4" name="TextBox 13"/>
          <p:cNvSpPr txBox="1"/>
          <p:nvPr/>
        </p:nvSpPr>
        <p:spPr>
          <a:xfrm>
            <a:off x="2265194" y="550492"/>
            <a:ext cx="6323527" cy="769441"/>
          </a:xfrm>
          <a:prstGeom prst="rect">
            <a:avLst/>
          </a:prstGeom>
          <a:noFill/>
        </p:spPr>
        <p:txBody>
          <a:bodyPr wrap="square" rtlCol="0">
            <a:spAutoFit/>
          </a:bodyPr>
          <a:lstStyle/>
          <a:p>
            <a:r>
              <a:rPr lang="en-US" sz="2800" i="1" dirty="0" smtClean="0">
                <a:solidFill>
                  <a:schemeClr val="bg1"/>
                </a:solidFill>
                <a:latin typeface="Tajawal Medium" panose="00000600000000000000" pitchFamily="2" charset="-78"/>
                <a:cs typeface="Tajawal Medium" panose="00000600000000000000" pitchFamily="2" charset="-78"/>
              </a:rPr>
              <a:t>          </a:t>
            </a:r>
            <a:r>
              <a:rPr lang="en-US" sz="4400" b="1" dirty="0" smtClean="0">
                <a:solidFill>
                  <a:srgbClr val="FFC000"/>
                </a:solidFill>
              </a:rPr>
              <a:t>VLAN</a:t>
            </a:r>
            <a:endParaRPr lang="en-US" sz="4400" b="1" dirty="0">
              <a:solidFill>
                <a:srgbClr val="FFC000"/>
              </a:solidFill>
            </a:endParaRPr>
          </a:p>
        </p:txBody>
      </p:sp>
      <p:graphicFrame>
        <p:nvGraphicFramePr>
          <p:cNvPr id="16" name="Table 15"/>
          <p:cNvGraphicFramePr>
            <a:graphicFrameLocks noGrp="1"/>
          </p:cNvGraphicFramePr>
          <p:nvPr>
            <p:extLst>
              <p:ext uri="{D42A27DB-BD31-4B8C-83A1-F6EECF244321}">
                <p14:modId xmlns:p14="http://schemas.microsoft.com/office/powerpoint/2010/main" val="3292721353"/>
              </p:ext>
            </p:extLst>
          </p:nvPr>
        </p:nvGraphicFramePr>
        <p:xfrm>
          <a:off x="1991148" y="1319933"/>
          <a:ext cx="7658936" cy="4553566"/>
        </p:xfrm>
        <a:graphic>
          <a:graphicData uri="http://schemas.openxmlformats.org/drawingml/2006/table">
            <a:tbl>
              <a:tblPr rtl="1" firstRow="1" bandRow="1">
                <a:tableStyleId>{3B4B98B0-60AC-42C2-AFA5-B58CD77FA1E5}</a:tableStyleId>
              </a:tblPr>
              <a:tblGrid>
                <a:gridCol w="2546828"/>
                <a:gridCol w="2149112"/>
                <a:gridCol w="2962996"/>
              </a:tblGrid>
              <a:tr h="540254">
                <a:tc>
                  <a:txBody>
                    <a:bodyPr/>
                    <a:lstStyle/>
                    <a:p>
                      <a:pPr algn="ctr" rtl="1"/>
                      <a:r>
                        <a:rPr lang="en-US" sz="1400" b="1" dirty="0" smtClean="0"/>
                        <a:t>Operational mode</a:t>
                      </a:r>
                    </a:p>
                    <a:p>
                      <a:pPr rtl="1"/>
                      <a:endParaRPr lang="ar-EG" sz="1400" b="1" dirty="0"/>
                    </a:p>
                  </a:txBody>
                  <a:tcPr/>
                </a:tc>
                <a:tc>
                  <a:txBody>
                    <a:bodyPr/>
                    <a:lstStyle/>
                    <a:p>
                      <a:pPr algn="ctr" rtl="1"/>
                      <a:r>
                        <a:rPr lang="en-US" sz="1400" b="1" dirty="0" smtClean="0"/>
                        <a:t>SW2 F1/0</a:t>
                      </a:r>
                    </a:p>
                    <a:p>
                      <a:pPr algn="ctr" rtl="1"/>
                      <a:r>
                        <a:rPr lang="en-US" sz="1400" b="1" dirty="0" smtClean="0"/>
                        <a:t>Admin</a:t>
                      </a:r>
                      <a:r>
                        <a:rPr lang="en-US" sz="1400" b="1" baseline="0" dirty="0" smtClean="0"/>
                        <a:t> mode</a:t>
                      </a:r>
                      <a:endParaRPr lang="ar-EG" sz="1400" b="1" dirty="0"/>
                    </a:p>
                  </a:txBody>
                  <a:tcPr/>
                </a:tc>
                <a:tc>
                  <a:txBody>
                    <a:bodyPr/>
                    <a:lstStyle/>
                    <a:p>
                      <a:pPr algn="ctr" rtl="1"/>
                      <a:r>
                        <a:rPr lang="en-US" sz="1400" b="1" dirty="0" smtClean="0"/>
                        <a:t>SW1 F1/0</a:t>
                      </a:r>
                    </a:p>
                    <a:p>
                      <a:pPr algn="ctr" rtl="1"/>
                      <a:r>
                        <a:rPr lang="en-US" sz="1400" b="1" dirty="0" smtClean="0"/>
                        <a:t>Administrative mode</a:t>
                      </a:r>
                      <a:endParaRPr lang="ar-EG" sz="1400" b="1" dirty="0"/>
                    </a:p>
                  </a:txBody>
                  <a:tcPr/>
                </a:tc>
              </a:tr>
              <a:tr h="1003328">
                <a:tc>
                  <a:txBody>
                    <a:bodyPr/>
                    <a:lstStyle/>
                    <a:p>
                      <a:pPr algn="ctr" rtl="1"/>
                      <a:r>
                        <a:rPr lang="en-US" sz="1400" b="1" dirty="0" smtClean="0"/>
                        <a:t>Trunk</a:t>
                      </a:r>
                    </a:p>
                    <a:p>
                      <a:pPr algn="ctr" rtl="1"/>
                      <a:r>
                        <a:rPr lang="en-US" sz="1400" b="1" dirty="0" smtClean="0"/>
                        <a:t>Trunk</a:t>
                      </a:r>
                    </a:p>
                    <a:p>
                      <a:pPr algn="ctr" rtl="1"/>
                      <a:r>
                        <a:rPr lang="en-US" sz="1400" b="1" dirty="0" smtClean="0"/>
                        <a:t>Trunk</a:t>
                      </a:r>
                    </a:p>
                    <a:p>
                      <a:pPr algn="ctr" rtl="1"/>
                      <a:r>
                        <a:rPr lang="en-US" sz="1400" b="1" dirty="0" smtClean="0"/>
                        <a:t>Access</a:t>
                      </a:r>
                      <a:endParaRPr lang="ar-EG" sz="1400" b="1" dirty="0"/>
                    </a:p>
                  </a:txBody>
                  <a:tcPr/>
                </a:tc>
                <a:tc>
                  <a:txBody>
                    <a:bodyPr/>
                    <a:lstStyle/>
                    <a:p>
                      <a:pPr algn="ctr" rtl="1"/>
                      <a:r>
                        <a:rPr lang="en-US" sz="1400" b="1" dirty="0" smtClean="0"/>
                        <a:t>D.D</a:t>
                      </a:r>
                    </a:p>
                    <a:p>
                      <a:pPr algn="ctr" rtl="1"/>
                      <a:r>
                        <a:rPr lang="en-US" sz="1400" b="1" dirty="0" smtClean="0"/>
                        <a:t>D.A</a:t>
                      </a:r>
                    </a:p>
                    <a:p>
                      <a:pPr algn="ctr" rtl="1"/>
                      <a:r>
                        <a:rPr lang="en-US" sz="1400" b="1" dirty="0" smtClean="0"/>
                        <a:t>T</a:t>
                      </a:r>
                    </a:p>
                    <a:p>
                      <a:pPr algn="ctr" rtl="1"/>
                      <a:r>
                        <a:rPr lang="en-US" sz="1400" b="1" dirty="0" smtClean="0"/>
                        <a:t>A</a:t>
                      </a:r>
                      <a:endParaRPr lang="ar-EG" sz="1400" b="1" dirty="0"/>
                    </a:p>
                  </a:txBody>
                  <a:tcPr/>
                </a:tc>
                <a:tc>
                  <a:txBody>
                    <a:bodyPr/>
                    <a:lstStyle/>
                    <a:p>
                      <a:pPr rtl="1"/>
                      <a:r>
                        <a:rPr lang="en-US" sz="1400" b="1" dirty="0" smtClean="0"/>
                        <a:t>Dynamic Desirable</a:t>
                      </a:r>
                      <a:r>
                        <a:rPr lang="en-US" sz="1400" b="1" baseline="0" dirty="0" smtClean="0"/>
                        <a:t> </a:t>
                      </a:r>
                    </a:p>
                    <a:p>
                      <a:pPr rtl="1"/>
                      <a:r>
                        <a:rPr lang="en-US" sz="1400" b="1" baseline="0" dirty="0" smtClean="0"/>
                        <a:t>(active : negotiate trunking )</a:t>
                      </a:r>
                      <a:endParaRPr lang="ar-EG" sz="1400" b="1" dirty="0"/>
                    </a:p>
                  </a:txBody>
                  <a:tcPr/>
                </a:tc>
              </a:tr>
              <a:tr h="1003328">
                <a:tc>
                  <a:txBody>
                    <a:bodyPr/>
                    <a:lstStyle/>
                    <a:p>
                      <a:pPr algn="ctr" rtl="1"/>
                      <a:r>
                        <a:rPr lang="en-US" sz="1400" b="1" dirty="0" smtClean="0"/>
                        <a:t>Trunk </a:t>
                      </a:r>
                    </a:p>
                    <a:p>
                      <a:pPr algn="ctr" rtl="1"/>
                      <a:r>
                        <a:rPr lang="en-US" sz="1400" b="1" dirty="0" smtClean="0"/>
                        <a:t>Trunk</a:t>
                      </a:r>
                    </a:p>
                    <a:p>
                      <a:pPr algn="ctr" rtl="1"/>
                      <a:r>
                        <a:rPr lang="en-US" sz="1400" b="1" dirty="0" smtClean="0"/>
                        <a:t>Access</a:t>
                      </a:r>
                    </a:p>
                    <a:p>
                      <a:pPr algn="ctr" rtl="1"/>
                      <a:r>
                        <a:rPr lang="en-US" sz="1400" b="1" dirty="0" smtClean="0"/>
                        <a:t>Access</a:t>
                      </a:r>
                      <a:endParaRPr lang="ar-EG" sz="1400" b="1" dirty="0"/>
                    </a:p>
                  </a:txBody>
                  <a:tcPr/>
                </a:tc>
                <a:tc>
                  <a:txBody>
                    <a:bodyPr/>
                    <a:lstStyle/>
                    <a:p>
                      <a:pPr algn="ctr" rtl="1"/>
                      <a:r>
                        <a:rPr lang="en-US" sz="1400" b="1" dirty="0" smtClean="0"/>
                        <a:t>D.D</a:t>
                      </a:r>
                    </a:p>
                    <a:p>
                      <a:pPr algn="ctr" rtl="1"/>
                      <a:r>
                        <a:rPr lang="en-US" sz="1400" b="1" dirty="0" smtClean="0"/>
                        <a:t>T</a:t>
                      </a:r>
                    </a:p>
                    <a:p>
                      <a:pPr algn="ctr" rtl="1"/>
                      <a:r>
                        <a:rPr lang="en-US" sz="1400" b="1" dirty="0" smtClean="0"/>
                        <a:t>DA</a:t>
                      </a:r>
                    </a:p>
                    <a:p>
                      <a:pPr algn="ctr" rtl="1"/>
                      <a:r>
                        <a:rPr lang="en-US" sz="1400" b="1" dirty="0" smtClean="0"/>
                        <a:t>A</a:t>
                      </a:r>
                      <a:endParaRPr lang="ar-EG" sz="1400" b="1" dirty="0"/>
                    </a:p>
                  </a:txBody>
                  <a:tcPr/>
                </a:tc>
                <a:tc>
                  <a:txBody>
                    <a:bodyPr/>
                    <a:lstStyle/>
                    <a:p>
                      <a:pPr rtl="1"/>
                      <a:r>
                        <a:rPr lang="en-US" sz="1400" b="1" dirty="0" smtClean="0"/>
                        <a:t>Dynamic Auto</a:t>
                      </a:r>
                      <a:endParaRPr lang="ar-EG" sz="1400" b="1" dirty="0"/>
                    </a:p>
                  </a:txBody>
                  <a:tcPr/>
                </a:tc>
              </a:tr>
              <a:tr h="1003328">
                <a:tc>
                  <a:txBody>
                    <a:bodyPr/>
                    <a:lstStyle/>
                    <a:p>
                      <a:pPr algn="ctr" rtl="1"/>
                      <a:r>
                        <a:rPr lang="en-US" sz="1400" b="1" dirty="0" smtClean="0"/>
                        <a:t>Trunk</a:t>
                      </a:r>
                    </a:p>
                    <a:p>
                      <a:pPr algn="ctr" rtl="1"/>
                      <a:r>
                        <a:rPr lang="en-US" sz="1400" b="1" dirty="0" smtClean="0"/>
                        <a:t>Trunk</a:t>
                      </a:r>
                    </a:p>
                    <a:p>
                      <a:pPr algn="ctr" rtl="1"/>
                      <a:r>
                        <a:rPr lang="en-US" sz="1400" b="1" dirty="0" smtClean="0"/>
                        <a:t>Trunk</a:t>
                      </a:r>
                    </a:p>
                    <a:p>
                      <a:pPr algn="ctr" rtl="1"/>
                      <a:r>
                        <a:rPr lang="en-US" sz="1400" b="1" dirty="0" smtClean="0"/>
                        <a:t>Down</a:t>
                      </a:r>
                      <a:endParaRPr lang="ar-EG" sz="1400" b="1" dirty="0"/>
                    </a:p>
                  </a:txBody>
                  <a:tcPr/>
                </a:tc>
                <a:tc>
                  <a:txBody>
                    <a:bodyPr/>
                    <a:lstStyle/>
                    <a:p>
                      <a:pPr algn="ctr" rtl="1"/>
                      <a:r>
                        <a:rPr lang="en-US" sz="1400" b="1" dirty="0" smtClean="0"/>
                        <a:t>D.D</a:t>
                      </a:r>
                    </a:p>
                    <a:p>
                      <a:pPr algn="ctr" rtl="1"/>
                      <a:r>
                        <a:rPr lang="en-US" sz="1400" b="1" dirty="0" smtClean="0"/>
                        <a:t>D.A</a:t>
                      </a:r>
                    </a:p>
                    <a:p>
                      <a:pPr algn="ctr" rtl="1"/>
                      <a:r>
                        <a:rPr lang="en-US" sz="1400" b="1" dirty="0" smtClean="0"/>
                        <a:t>T</a:t>
                      </a:r>
                    </a:p>
                    <a:p>
                      <a:pPr algn="ctr" rtl="1"/>
                      <a:r>
                        <a:rPr lang="en-US" sz="1400" b="1" dirty="0" smtClean="0"/>
                        <a:t>A</a:t>
                      </a:r>
                      <a:endParaRPr lang="ar-EG" sz="1400" b="1" dirty="0"/>
                    </a:p>
                  </a:txBody>
                  <a:tcPr/>
                </a:tc>
                <a:tc>
                  <a:txBody>
                    <a:bodyPr/>
                    <a:lstStyle/>
                    <a:p>
                      <a:pPr rtl="1"/>
                      <a:r>
                        <a:rPr lang="en-US" sz="1400" b="1" dirty="0" smtClean="0"/>
                        <a:t>trunk</a:t>
                      </a:r>
                      <a:endParaRPr lang="ar-EG" sz="1400" b="1" dirty="0"/>
                    </a:p>
                  </a:txBody>
                  <a:tcPr/>
                </a:tc>
              </a:tr>
              <a:tr h="1003328">
                <a:tc>
                  <a:txBody>
                    <a:bodyPr/>
                    <a:lstStyle/>
                    <a:p>
                      <a:pPr algn="ctr" rtl="1"/>
                      <a:r>
                        <a:rPr lang="en-US" sz="1400" b="1" dirty="0" smtClean="0"/>
                        <a:t>Access</a:t>
                      </a:r>
                    </a:p>
                    <a:p>
                      <a:pPr algn="ctr" rtl="1"/>
                      <a:r>
                        <a:rPr lang="en-US" sz="1400" b="1" dirty="0" smtClean="0"/>
                        <a:t>Access</a:t>
                      </a:r>
                    </a:p>
                    <a:p>
                      <a:pPr algn="ctr" rtl="1"/>
                      <a:r>
                        <a:rPr lang="en-US" sz="1400" b="1" dirty="0" smtClean="0"/>
                        <a:t>Access</a:t>
                      </a:r>
                    </a:p>
                    <a:p>
                      <a:pPr algn="ctr" rtl="1"/>
                      <a:r>
                        <a:rPr lang="en-US" sz="1400" b="1" dirty="0" smtClean="0"/>
                        <a:t>Down</a:t>
                      </a:r>
                      <a:endParaRPr lang="ar-EG" sz="1400" b="1" dirty="0"/>
                    </a:p>
                  </a:txBody>
                  <a:tcPr/>
                </a:tc>
                <a:tc>
                  <a:txBody>
                    <a:bodyPr/>
                    <a:lstStyle/>
                    <a:p>
                      <a:pPr algn="ctr" rtl="1"/>
                      <a:r>
                        <a:rPr lang="en-US" sz="1400" b="1" dirty="0" smtClean="0"/>
                        <a:t>D.D</a:t>
                      </a:r>
                    </a:p>
                    <a:p>
                      <a:pPr algn="ctr" rtl="1"/>
                      <a:r>
                        <a:rPr lang="en-US" sz="1400" b="1" dirty="0" smtClean="0"/>
                        <a:t>D.A</a:t>
                      </a:r>
                    </a:p>
                    <a:p>
                      <a:pPr algn="ctr" rtl="1"/>
                      <a:r>
                        <a:rPr lang="en-US" sz="1400" b="1" dirty="0" smtClean="0"/>
                        <a:t>A</a:t>
                      </a:r>
                    </a:p>
                    <a:p>
                      <a:pPr algn="ctr" rtl="1"/>
                      <a:r>
                        <a:rPr lang="en-US" sz="1400" b="1" dirty="0" smtClean="0"/>
                        <a:t>T</a:t>
                      </a:r>
                      <a:endParaRPr lang="ar-EG" sz="1400" b="1" dirty="0"/>
                    </a:p>
                  </a:txBody>
                  <a:tcPr/>
                </a:tc>
                <a:tc>
                  <a:txBody>
                    <a:bodyPr/>
                    <a:lstStyle/>
                    <a:p>
                      <a:pPr rtl="1"/>
                      <a:r>
                        <a:rPr lang="en-US" sz="1400" b="1" dirty="0" smtClean="0"/>
                        <a:t>Access</a:t>
                      </a:r>
                      <a:endParaRPr lang="ar-EG" sz="1400" b="1" dirty="0"/>
                    </a:p>
                  </a:txBody>
                  <a:tcPr/>
                </a:tc>
              </a:tr>
            </a:tbl>
          </a:graphicData>
        </a:graphic>
      </p:graphicFrame>
    </p:spTree>
    <p:extLst>
      <p:ext uri="{BB962C8B-B14F-4D97-AF65-F5344CB8AC3E}">
        <p14:creationId xmlns:p14="http://schemas.microsoft.com/office/powerpoint/2010/main" val="44065132"/>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9533101"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02</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4" name="TextBox 13"/>
          <p:cNvSpPr txBox="1"/>
          <p:nvPr/>
        </p:nvSpPr>
        <p:spPr>
          <a:xfrm>
            <a:off x="2265194" y="550492"/>
            <a:ext cx="6323527" cy="769441"/>
          </a:xfrm>
          <a:prstGeom prst="rect">
            <a:avLst/>
          </a:prstGeom>
          <a:noFill/>
        </p:spPr>
        <p:txBody>
          <a:bodyPr wrap="square" rtlCol="0">
            <a:spAutoFit/>
          </a:bodyPr>
          <a:lstStyle/>
          <a:p>
            <a:r>
              <a:rPr lang="en-US" sz="2800" i="1" dirty="0" smtClean="0">
                <a:solidFill>
                  <a:schemeClr val="bg1"/>
                </a:solidFill>
                <a:latin typeface="Tajawal Medium" panose="00000600000000000000" pitchFamily="2" charset="-78"/>
                <a:cs typeface="Tajawal Medium" panose="00000600000000000000" pitchFamily="2" charset="-78"/>
              </a:rPr>
              <a:t>          </a:t>
            </a:r>
            <a:r>
              <a:rPr lang="en-US" sz="4400" b="1" dirty="0" smtClean="0">
                <a:solidFill>
                  <a:srgbClr val="FFC000"/>
                </a:solidFill>
              </a:rPr>
              <a:t>VLAN</a:t>
            </a:r>
            <a:endParaRPr lang="en-US" sz="4400" b="1" dirty="0">
              <a:solidFill>
                <a:srgbClr val="FFC000"/>
              </a:solidFill>
            </a:endParaRPr>
          </a:p>
        </p:txBody>
      </p:sp>
      <p:sp>
        <p:nvSpPr>
          <p:cNvPr id="11" name="Rectangle 10"/>
          <p:cNvSpPr/>
          <p:nvPr/>
        </p:nvSpPr>
        <p:spPr>
          <a:xfrm>
            <a:off x="1734307" y="1237274"/>
            <a:ext cx="10717665" cy="7971413"/>
          </a:xfrm>
          <a:prstGeom prst="rect">
            <a:avLst/>
          </a:prstGeom>
        </p:spPr>
        <p:txBody>
          <a:bodyPr wrap="square">
            <a:spAutoFit/>
          </a:bodyPr>
          <a:lstStyle/>
          <a:p>
            <a:pPr marL="342900" indent="-342900">
              <a:buFont typeface="Wingdings" panose="05000000000000000000" pitchFamily="2" charset="2"/>
              <a:buChar char="v"/>
            </a:pPr>
            <a:r>
              <a:rPr lang="en-US" sz="2400" b="1" u="sng" dirty="0" smtClean="0">
                <a:solidFill>
                  <a:srgbClr val="FF0000"/>
                </a:solidFill>
                <a:latin typeface="Times New Roman" panose="02020603050405020304" pitchFamily="18" charset="0"/>
              </a:rPr>
              <a:t>Access port </a:t>
            </a:r>
          </a:p>
          <a:p>
            <a:pPr marL="342900" indent="-342900">
              <a:buFont typeface="Wingdings" panose="05000000000000000000" pitchFamily="2" charset="2"/>
              <a:buChar char="q"/>
            </a:pPr>
            <a:r>
              <a:rPr lang="en-US" sz="2400" dirty="0" smtClean="0">
                <a:latin typeface="Times New Roman" panose="02020603050405020304" pitchFamily="18" charset="0"/>
              </a:rPr>
              <a:t>Belong to single VLAN. </a:t>
            </a:r>
          </a:p>
          <a:p>
            <a:pPr marL="342900" indent="-342900">
              <a:buFont typeface="Wingdings" panose="05000000000000000000" pitchFamily="2" charset="2"/>
              <a:buChar char="q"/>
            </a:pPr>
            <a:r>
              <a:rPr lang="en-US" sz="2400" dirty="0" smtClean="0">
                <a:latin typeface="Times New Roman" panose="02020603050405020304" pitchFamily="18" charset="0"/>
              </a:rPr>
              <a:t>NO VLAN ID attached on the packet.</a:t>
            </a:r>
          </a:p>
          <a:p>
            <a:pPr marL="342900" indent="-342900">
              <a:buFont typeface="Wingdings" panose="05000000000000000000" pitchFamily="2" charset="2"/>
              <a:buChar char="q"/>
            </a:pPr>
            <a:r>
              <a:rPr lang="en-US" sz="2400" dirty="0" smtClean="0">
                <a:latin typeface="Times New Roman" panose="02020603050405020304" pitchFamily="18" charset="0"/>
              </a:rPr>
              <a:t>(NO tagging ) so we can not use it between different  switches to connect between the same VlAN in different switches. </a:t>
            </a:r>
          </a:p>
          <a:p>
            <a:pPr marL="342900" indent="-342900">
              <a:buFont typeface="Wingdings" panose="05000000000000000000" pitchFamily="2" charset="2"/>
              <a:buChar char="q"/>
            </a:pPr>
            <a:r>
              <a:rPr lang="en-US" sz="2400" dirty="0" smtClean="0">
                <a:latin typeface="Times New Roman" panose="02020603050405020304" pitchFamily="18" charset="0"/>
              </a:rPr>
              <a:t>Used with hosts.</a:t>
            </a:r>
          </a:p>
          <a:p>
            <a:pPr marL="342900" indent="-342900">
              <a:buFont typeface="Wingdings" panose="05000000000000000000" pitchFamily="2" charset="2"/>
              <a:buChar char="v"/>
            </a:pPr>
            <a:endParaRPr lang="en-US" sz="2400" dirty="0">
              <a:latin typeface="Times New Roman" panose="02020603050405020304" pitchFamily="18" charset="0"/>
            </a:endParaRPr>
          </a:p>
          <a:p>
            <a:pPr marL="342900" indent="-342900">
              <a:buFont typeface="Wingdings" panose="05000000000000000000" pitchFamily="2" charset="2"/>
              <a:buChar char="v"/>
            </a:pPr>
            <a:r>
              <a:rPr lang="en-US" sz="2400" b="1" u="sng" dirty="0" smtClean="0">
                <a:solidFill>
                  <a:srgbClr val="FF0000"/>
                </a:solidFill>
                <a:latin typeface="Times New Roman" panose="02020603050405020304" pitchFamily="18" charset="0"/>
              </a:rPr>
              <a:t>Trunk Port </a:t>
            </a:r>
          </a:p>
          <a:p>
            <a:pPr marL="342900" indent="-342900">
              <a:buFont typeface="Wingdings" panose="05000000000000000000" pitchFamily="2" charset="2"/>
              <a:buChar char="q"/>
            </a:pPr>
            <a:r>
              <a:rPr lang="en-US" sz="2400" dirty="0" smtClean="0">
                <a:latin typeface="Times New Roman" panose="02020603050405020304" pitchFamily="18" charset="0"/>
              </a:rPr>
              <a:t>Belong all VLANS on switch </a:t>
            </a:r>
          </a:p>
          <a:p>
            <a:pPr marL="342900" indent="-342900">
              <a:buFont typeface="Wingdings" panose="05000000000000000000" pitchFamily="2" charset="2"/>
              <a:buChar char="q"/>
            </a:pPr>
            <a:r>
              <a:rPr lang="en-US" sz="2400" dirty="0" smtClean="0">
                <a:latin typeface="Times New Roman" panose="02020603050405020304" pitchFamily="18" charset="0"/>
              </a:rPr>
              <a:t>Used to tag the packets exchanged between switches with source VLAN ID Using one of two protocols:</a:t>
            </a:r>
            <a:r>
              <a:rPr lang="en-US" sz="2400" b="1" dirty="0" smtClean="0">
                <a:latin typeface="Times New Roman" panose="02020603050405020304" pitchFamily="18" charset="0"/>
              </a:rPr>
              <a:t>                                                              </a:t>
            </a:r>
          </a:p>
          <a:p>
            <a:r>
              <a:rPr lang="en-US" sz="2400" b="1" dirty="0" smtClean="0">
                <a:latin typeface="Times New Roman" panose="02020603050405020304" pitchFamily="18" charset="0"/>
              </a:rPr>
              <a:t>                                                                                    </a:t>
            </a:r>
            <a:r>
              <a:rPr lang="en-US" sz="2400" b="1" dirty="0" smtClean="0">
                <a:solidFill>
                  <a:srgbClr val="0070C0"/>
                </a:solidFill>
                <a:latin typeface="Times New Roman" panose="02020603050405020304" pitchFamily="18" charset="0"/>
              </a:rPr>
              <a:t>A. ISL</a:t>
            </a:r>
          </a:p>
          <a:p>
            <a:r>
              <a:rPr lang="en-US" sz="2400" b="1" dirty="0" smtClean="0">
                <a:solidFill>
                  <a:srgbClr val="0070C0"/>
                </a:solidFill>
                <a:latin typeface="Times New Roman" panose="02020603050405020304" pitchFamily="18" charset="0"/>
              </a:rPr>
              <a:t>                                                                                     B. IEEE 802.1Q( dot 1q )</a:t>
            </a:r>
          </a:p>
          <a:p>
            <a:pPr marL="457200" indent="-457200">
              <a:buFont typeface="+mj-lt"/>
              <a:buAutoNum type="alphaUcPeriod"/>
            </a:pPr>
            <a:endParaRPr lang="en-US" sz="2000" b="1" dirty="0" smtClean="0">
              <a:latin typeface="Times New Roman" panose="02020603050405020304" pitchFamily="18" charset="0"/>
            </a:endParaRPr>
          </a:p>
          <a:p>
            <a:pPr marL="342900" indent="-342900">
              <a:buFont typeface="Wingdings" panose="05000000000000000000" pitchFamily="2" charset="2"/>
              <a:buChar char="q"/>
            </a:pPr>
            <a:endParaRPr lang="en-US" sz="2000" b="1" dirty="0">
              <a:latin typeface="Times New Roman" panose="02020603050405020304" pitchFamily="18" charset="0"/>
            </a:endParaRPr>
          </a:p>
          <a:p>
            <a:pPr marL="342900" indent="-342900">
              <a:buFont typeface="Wingdings" panose="05000000000000000000" pitchFamily="2" charset="2"/>
              <a:buChar char="v"/>
            </a:pPr>
            <a:endParaRPr lang="en-US" sz="2000" dirty="0" smtClean="0">
              <a:latin typeface="Times New Roman" panose="02020603050405020304" pitchFamily="18" charset="0"/>
            </a:endParaRPr>
          </a:p>
          <a:p>
            <a:pPr marL="342900" indent="-342900">
              <a:buFont typeface="Wingdings" panose="05000000000000000000" pitchFamily="2" charset="2"/>
              <a:buChar char="v"/>
            </a:pPr>
            <a:endParaRPr lang="en-US" sz="2000" dirty="0">
              <a:latin typeface="Times New Roman" panose="02020603050405020304" pitchFamily="18" charset="0"/>
            </a:endParaRPr>
          </a:p>
          <a:p>
            <a:pPr marL="342900" indent="-342900">
              <a:buFont typeface="Wingdings" panose="05000000000000000000" pitchFamily="2" charset="2"/>
              <a:buChar char="v"/>
            </a:pPr>
            <a:endParaRPr lang="en-US" sz="2000" dirty="0" smtClean="0">
              <a:latin typeface="Times New Roman" panose="02020603050405020304" pitchFamily="18" charset="0"/>
            </a:endParaRPr>
          </a:p>
          <a:p>
            <a:endParaRPr lang="en-US" sz="2000" dirty="0" smtClean="0">
              <a:latin typeface="Times New Roman" panose="02020603050405020304" pitchFamily="18" charset="0"/>
            </a:endParaRPr>
          </a:p>
          <a:p>
            <a:pPr marL="342900" indent="-342900">
              <a:buFont typeface="Wingdings" panose="05000000000000000000" pitchFamily="2" charset="2"/>
              <a:buChar char="v"/>
            </a:pPr>
            <a:endParaRPr lang="en-US" sz="2000" b="1" dirty="0">
              <a:solidFill>
                <a:srgbClr val="FF0000"/>
              </a:solidFill>
              <a:latin typeface="Times New Roman" panose="02020603050405020304" pitchFamily="18" charset="0"/>
            </a:endParaRPr>
          </a:p>
          <a:p>
            <a:pPr marL="342900" indent="-342900">
              <a:buFont typeface="Wingdings" panose="05000000000000000000" pitchFamily="2" charset="2"/>
              <a:buChar char="v"/>
            </a:pPr>
            <a:endParaRPr lang="en-US" sz="2000" dirty="0">
              <a:solidFill>
                <a:srgbClr val="000000"/>
              </a:solidFill>
              <a:latin typeface="Times New Roman" panose="02020603050405020304" pitchFamily="18" charset="0"/>
            </a:endParaRPr>
          </a:p>
          <a:p>
            <a:endParaRPr lang="en-US" sz="2000" dirty="0" smtClean="0">
              <a:solidFill>
                <a:srgbClr val="000000"/>
              </a:solidFill>
              <a:latin typeface="Times New Roman" panose="02020603050405020304" pitchFamily="18" charset="0"/>
            </a:endParaRPr>
          </a:p>
          <a:p>
            <a:endParaRPr lang="en-US" sz="2000" dirty="0">
              <a:solidFill>
                <a:srgbClr val="000000"/>
              </a:solidFill>
              <a:latin typeface="Times New Roman" panose="02020603050405020304" pitchFamily="18" charset="0"/>
            </a:endParaRPr>
          </a:p>
        </p:txBody>
      </p:sp>
    </p:spTree>
    <p:extLst>
      <p:ext uri="{BB962C8B-B14F-4D97-AF65-F5344CB8AC3E}">
        <p14:creationId xmlns:p14="http://schemas.microsoft.com/office/powerpoint/2010/main" val="3499327176"/>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9533101"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02</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4" name="TextBox 13"/>
          <p:cNvSpPr txBox="1"/>
          <p:nvPr/>
        </p:nvSpPr>
        <p:spPr>
          <a:xfrm>
            <a:off x="2265194" y="550492"/>
            <a:ext cx="6323527" cy="769441"/>
          </a:xfrm>
          <a:prstGeom prst="rect">
            <a:avLst/>
          </a:prstGeom>
          <a:noFill/>
        </p:spPr>
        <p:txBody>
          <a:bodyPr wrap="square" rtlCol="0">
            <a:spAutoFit/>
          </a:bodyPr>
          <a:lstStyle/>
          <a:p>
            <a:r>
              <a:rPr lang="en-US" sz="2800" i="1" dirty="0" smtClean="0">
                <a:solidFill>
                  <a:schemeClr val="bg1"/>
                </a:solidFill>
                <a:latin typeface="Tajawal Medium" panose="00000600000000000000" pitchFamily="2" charset="-78"/>
                <a:cs typeface="Tajawal Medium" panose="00000600000000000000" pitchFamily="2" charset="-78"/>
              </a:rPr>
              <a:t>          </a:t>
            </a:r>
            <a:r>
              <a:rPr lang="en-US" sz="4400" b="1" dirty="0" smtClean="0">
                <a:solidFill>
                  <a:srgbClr val="FFC000"/>
                </a:solidFill>
              </a:rPr>
              <a:t>VLAN</a:t>
            </a:r>
            <a:endParaRPr lang="en-US" sz="4400" b="1" dirty="0">
              <a:solidFill>
                <a:srgbClr val="FFC000"/>
              </a:solidFill>
            </a:endParaRPr>
          </a:p>
        </p:txBody>
      </p:sp>
      <p:sp>
        <p:nvSpPr>
          <p:cNvPr id="11" name="Rectangle 10"/>
          <p:cNvSpPr/>
          <p:nvPr/>
        </p:nvSpPr>
        <p:spPr>
          <a:xfrm>
            <a:off x="1071698" y="1563618"/>
            <a:ext cx="10603467" cy="7478970"/>
          </a:xfrm>
          <a:prstGeom prst="rect">
            <a:avLst/>
          </a:prstGeom>
        </p:spPr>
        <p:txBody>
          <a:bodyPr wrap="square">
            <a:spAutoFit/>
          </a:bodyPr>
          <a:lstStyle/>
          <a:p>
            <a:pPr marL="342900" indent="-342900">
              <a:buFont typeface="Wingdings" panose="05000000000000000000" pitchFamily="2" charset="2"/>
              <a:buChar char="v"/>
            </a:pPr>
            <a:r>
              <a:rPr lang="en-US" sz="2400" b="1" u="sng" dirty="0" smtClean="0">
                <a:latin typeface="Times New Roman" panose="02020603050405020304" pitchFamily="18" charset="0"/>
              </a:rPr>
              <a:t>VLAN Tagging :</a:t>
            </a:r>
          </a:p>
          <a:p>
            <a:pPr marL="342900" indent="-342900">
              <a:buFont typeface="Wingdings" panose="05000000000000000000" pitchFamily="2" charset="2"/>
              <a:buChar char="v"/>
            </a:pPr>
            <a:endParaRPr lang="en-US" sz="2400" b="1" u="sng" dirty="0">
              <a:latin typeface="Times New Roman" panose="02020603050405020304" pitchFamily="18" charset="0"/>
            </a:endParaRPr>
          </a:p>
          <a:p>
            <a:r>
              <a:rPr lang="en-US" sz="2400" b="1" dirty="0" smtClean="0">
                <a:latin typeface="Times New Roman" panose="02020603050405020304" pitchFamily="18" charset="0"/>
              </a:rPr>
              <a:t>The original Ethernet packet did not contain VLAN ID</a:t>
            </a:r>
          </a:p>
          <a:p>
            <a:endParaRPr lang="en-US" sz="2400" b="1" dirty="0" smtClean="0">
              <a:latin typeface="Times New Roman" panose="02020603050405020304" pitchFamily="18" charset="0"/>
            </a:endParaRPr>
          </a:p>
          <a:p>
            <a:r>
              <a:rPr lang="en-US" sz="2400" b="1" dirty="0" smtClean="0">
                <a:latin typeface="Times New Roman" panose="02020603050405020304" pitchFamily="18" charset="0"/>
              </a:rPr>
              <a:t>                                                                                                  Frame </a:t>
            </a:r>
          </a:p>
          <a:p>
            <a:endParaRPr lang="en-US" sz="2400" b="1" dirty="0">
              <a:latin typeface="Times New Roman" panose="02020603050405020304" pitchFamily="18" charset="0"/>
            </a:endParaRPr>
          </a:p>
          <a:p>
            <a:endParaRPr lang="en-US" sz="2400" b="1" dirty="0" smtClean="0">
              <a:latin typeface="Times New Roman" panose="02020603050405020304" pitchFamily="18" charset="0"/>
            </a:endParaRPr>
          </a:p>
          <a:p>
            <a:endParaRPr lang="en-US" sz="2400" b="1" dirty="0">
              <a:latin typeface="Times New Roman" panose="02020603050405020304" pitchFamily="18" charset="0"/>
            </a:endParaRPr>
          </a:p>
          <a:p>
            <a:r>
              <a:rPr lang="en-US" sz="2400" b="1" dirty="0" smtClean="0">
                <a:solidFill>
                  <a:schemeClr val="accent2">
                    <a:lumMod val="75000"/>
                  </a:schemeClr>
                </a:solidFill>
                <a:latin typeface="Times New Roman" panose="02020603050405020304" pitchFamily="18" charset="0"/>
              </a:rPr>
              <a:t>VALN Tagging </a:t>
            </a:r>
            <a:r>
              <a:rPr lang="en-US" sz="2400" b="1" dirty="0" smtClean="0">
                <a:latin typeface="Times New Roman" panose="02020603050405020304" pitchFamily="18" charset="0"/>
              </a:rPr>
              <a:t>: means that we are using </a:t>
            </a:r>
            <a:r>
              <a:rPr lang="en-US" sz="2400" b="1" dirty="0" smtClean="0">
                <a:solidFill>
                  <a:srgbClr val="0070C0"/>
                </a:solidFill>
                <a:latin typeface="Times New Roman" panose="02020603050405020304" pitchFamily="18" charset="0"/>
              </a:rPr>
              <a:t>trunking protocols </a:t>
            </a:r>
            <a:r>
              <a:rPr lang="en-US" sz="2400" b="1" dirty="0" smtClean="0">
                <a:latin typeface="Times New Roman" panose="02020603050405020304" pitchFamily="18" charset="0"/>
              </a:rPr>
              <a:t>to insert the </a:t>
            </a:r>
            <a:r>
              <a:rPr lang="en-US" sz="2400" b="1" u="sng" dirty="0" smtClean="0">
                <a:solidFill>
                  <a:srgbClr val="0070C0"/>
                </a:solidFill>
                <a:latin typeface="Times New Roman" panose="02020603050405020304" pitchFamily="18" charset="0"/>
              </a:rPr>
              <a:t>Source VLAN ID </a:t>
            </a:r>
            <a:r>
              <a:rPr lang="en-US" sz="2400" b="1" dirty="0" smtClean="0">
                <a:latin typeface="Times New Roman" panose="02020603050405020304" pitchFamily="18" charset="0"/>
              </a:rPr>
              <a:t>on the packet</a:t>
            </a:r>
          </a:p>
          <a:p>
            <a:endParaRPr lang="en-US" sz="2000" b="1" dirty="0">
              <a:latin typeface="Times New Roman" panose="02020603050405020304" pitchFamily="18" charset="0"/>
            </a:endParaRPr>
          </a:p>
          <a:p>
            <a:r>
              <a:rPr lang="en-US" sz="2000" b="1" dirty="0" smtClean="0">
                <a:latin typeface="Times New Roman" panose="02020603050405020304" pitchFamily="18" charset="0"/>
              </a:rPr>
              <a:t> </a:t>
            </a:r>
          </a:p>
          <a:p>
            <a:endParaRPr lang="en-US" sz="2000" b="1" dirty="0" smtClean="0">
              <a:latin typeface="Times New Roman" panose="02020603050405020304" pitchFamily="18" charset="0"/>
            </a:endParaRPr>
          </a:p>
          <a:p>
            <a:pPr marL="342900" indent="-342900">
              <a:buFont typeface="Wingdings" panose="05000000000000000000" pitchFamily="2" charset="2"/>
              <a:buChar char="q"/>
            </a:pPr>
            <a:endParaRPr lang="en-US" sz="2000" b="1" dirty="0">
              <a:latin typeface="Times New Roman" panose="02020603050405020304" pitchFamily="18" charset="0"/>
            </a:endParaRPr>
          </a:p>
          <a:p>
            <a:endParaRPr lang="en-US" sz="2000" dirty="0" smtClean="0">
              <a:latin typeface="Times New Roman" panose="02020603050405020304" pitchFamily="18" charset="0"/>
            </a:endParaRPr>
          </a:p>
          <a:p>
            <a:pPr marL="342900" indent="-342900">
              <a:buFont typeface="Wingdings" panose="05000000000000000000" pitchFamily="2" charset="2"/>
              <a:buChar char="v"/>
            </a:pPr>
            <a:endParaRPr lang="en-US" sz="2000" dirty="0">
              <a:latin typeface="Times New Roman" panose="02020603050405020304" pitchFamily="18" charset="0"/>
            </a:endParaRPr>
          </a:p>
          <a:p>
            <a:pPr marL="342900" indent="-342900">
              <a:buFont typeface="Wingdings" panose="05000000000000000000" pitchFamily="2" charset="2"/>
              <a:buChar char="v"/>
            </a:pPr>
            <a:endParaRPr lang="en-US" sz="2000" dirty="0" smtClean="0">
              <a:latin typeface="Times New Roman" panose="02020603050405020304" pitchFamily="18" charset="0"/>
            </a:endParaRPr>
          </a:p>
          <a:p>
            <a:endParaRPr lang="en-US" sz="2000" dirty="0" smtClean="0">
              <a:latin typeface="Times New Roman" panose="02020603050405020304" pitchFamily="18" charset="0"/>
            </a:endParaRPr>
          </a:p>
          <a:p>
            <a:pPr marL="342900" indent="-342900">
              <a:buFont typeface="Wingdings" panose="05000000000000000000" pitchFamily="2" charset="2"/>
              <a:buChar char="v"/>
            </a:pPr>
            <a:endParaRPr lang="en-US" sz="2000" b="1" dirty="0">
              <a:solidFill>
                <a:srgbClr val="FF0000"/>
              </a:solidFill>
              <a:latin typeface="Times New Roman" panose="02020603050405020304" pitchFamily="18" charset="0"/>
            </a:endParaRPr>
          </a:p>
          <a:p>
            <a:pPr marL="342900" indent="-342900">
              <a:buFont typeface="Wingdings" panose="05000000000000000000" pitchFamily="2" charset="2"/>
              <a:buChar char="v"/>
            </a:pPr>
            <a:endParaRPr lang="en-US" sz="2000" dirty="0">
              <a:solidFill>
                <a:srgbClr val="000000"/>
              </a:solidFill>
              <a:latin typeface="Times New Roman" panose="02020603050405020304" pitchFamily="18" charset="0"/>
            </a:endParaRPr>
          </a:p>
          <a:p>
            <a:endParaRPr lang="en-US" sz="2000" dirty="0" smtClean="0">
              <a:solidFill>
                <a:srgbClr val="000000"/>
              </a:solidFill>
              <a:latin typeface="Times New Roman" panose="02020603050405020304" pitchFamily="18" charset="0"/>
            </a:endParaRPr>
          </a:p>
          <a:p>
            <a:endParaRPr lang="en-US" sz="2000" dirty="0">
              <a:solidFill>
                <a:srgbClr val="000000"/>
              </a:solidFill>
              <a:latin typeface="Times New Roman" panose="02020603050405020304" pitchFamily="18" charset="0"/>
            </a:endParaRPr>
          </a:p>
        </p:txBody>
      </p:sp>
      <p:grpSp>
        <p:nvGrpSpPr>
          <p:cNvPr id="23" name="Group 22"/>
          <p:cNvGrpSpPr/>
          <p:nvPr/>
        </p:nvGrpSpPr>
        <p:grpSpPr>
          <a:xfrm>
            <a:off x="837005" y="2941983"/>
            <a:ext cx="6731693" cy="450574"/>
            <a:chOff x="837005" y="2941983"/>
            <a:chExt cx="6731693" cy="450574"/>
          </a:xfrm>
        </p:grpSpPr>
        <p:cxnSp>
          <p:nvCxnSpPr>
            <p:cNvPr id="18" name="Straight Arrow Connector 17"/>
            <p:cNvCxnSpPr/>
            <p:nvPr/>
          </p:nvCxnSpPr>
          <p:spPr>
            <a:xfrm flipH="1">
              <a:off x="6847528" y="3183645"/>
              <a:ext cx="721170" cy="119270"/>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grpSp>
          <p:nvGrpSpPr>
            <p:cNvPr id="19" name="Group 18"/>
            <p:cNvGrpSpPr/>
            <p:nvPr/>
          </p:nvGrpSpPr>
          <p:grpSpPr>
            <a:xfrm>
              <a:off x="837005" y="2941983"/>
              <a:ext cx="6010523" cy="450574"/>
              <a:chOff x="2031584" y="1928780"/>
              <a:chExt cx="6010523" cy="450574"/>
            </a:xfrm>
          </p:grpSpPr>
          <p:sp>
            <p:nvSpPr>
              <p:cNvPr id="20" name="Rectangle 19"/>
              <p:cNvSpPr/>
              <p:nvPr/>
            </p:nvSpPr>
            <p:spPr>
              <a:xfrm>
                <a:off x="2031584" y="1928780"/>
                <a:ext cx="2129599" cy="450574"/>
              </a:xfrm>
              <a:prstGeom prst="rect">
                <a:avLst/>
              </a:prstGeom>
              <a:ln w="38100"/>
            </p:spPr>
            <p:style>
              <a:lnRef idx="2">
                <a:schemeClr val="accent6"/>
              </a:lnRef>
              <a:fillRef idx="1">
                <a:schemeClr val="lt1"/>
              </a:fillRef>
              <a:effectRef idx="0">
                <a:schemeClr val="accent6"/>
              </a:effectRef>
              <a:fontRef idx="minor">
                <a:schemeClr val="dk1"/>
              </a:fontRef>
            </p:style>
            <p:txBody>
              <a:bodyPr rtlCol="1" anchor="ctr"/>
              <a:lstStyle/>
              <a:p>
                <a:r>
                  <a:rPr lang="en-US" b="1" dirty="0" smtClean="0">
                    <a:solidFill>
                      <a:srgbClr val="0070C0"/>
                    </a:solidFill>
                  </a:rPr>
                  <a:t>Scr MAC   </a:t>
                </a:r>
                <a:r>
                  <a:rPr lang="en-US" b="1" dirty="0" smtClean="0">
                    <a:solidFill>
                      <a:srgbClr val="FF0000"/>
                    </a:solidFill>
                  </a:rPr>
                  <a:t>Des MAC</a:t>
                </a:r>
                <a:endParaRPr lang="ar-EG" b="1" dirty="0">
                  <a:solidFill>
                    <a:schemeClr val="accent2">
                      <a:lumMod val="75000"/>
                    </a:schemeClr>
                  </a:solidFill>
                </a:endParaRPr>
              </a:p>
            </p:txBody>
          </p:sp>
          <p:sp>
            <p:nvSpPr>
              <p:cNvPr id="21" name="Rectangle 20"/>
              <p:cNvSpPr/>
              <p:nvPr/>
            </p:nvSpPr>
            <p:spPr>
              <a:xfrm>
                <a:off x="4185726" y="1928780"/>
                <a:ext cx="2570920" cy="450574"/>
              </a:xfrm>
              <a:prstGeom prst="rect">
                <a:avLst/>
              </a:prstGeom>
              <a:ln w="38100"/>
            </p:spPr>
            <p:style>
              <a:lnRef idx="2">
                <a:schemeClr val="accent6"/>
              </a:lnRef>
              <a:fillRef idx="1">
                <a:schemeClr val="lt1"/>
              </a:fillRef>
              <a:effectRef idx="0">
                <a:schemeClr val="accent6"/>
              </a:effectRef>
              <a:fontRef idx="minor">
                <a:schemeClr val="dk1"/>
              </a:fontRef>
            </p:style>
            <p:txBody>
              <a:bodyPr rtlCol="1" anchor="ctr"/>
              <a:lstStyle/>
              <a:p>
                <a:r>
                  <a:rPr lang="en-US" b="1" dirty="0" smtClean="0"/>
                  <a:t>  DATA</a:t>
                </a:r>
                <a:endParaRPr lang="ar-EG" b="1" dirty="0">
                  <a:solidFill>
                    <a:schemeClr val="accent2">
                      <a:lumMod val="75000"/>
                    </a:schemeClr>
                  </a:solidFill>
                </a:endParaRPr>
              </a:p>
            </p:txBody>
          </p:sp>
          <p:sp>
            <p:nvSpPr>
              <p:cNvPr id="22" name="Rectangle 21"/>
              <p:cNvSpPr/>
              <p:nvPr/>
            </p:nvSpPr>
            <p:spPr>
              <a:xfrm>
                <a:off x="6756647" y="1928780"/>
                <a:ext cx="1285460" cy="450574"/>
              </a:xfrm>
              <a:prstGeom prst="rect">
                <a:avLst/>
              </a:prstGeom>
              <a:ln w="38100"/>
            </p:spPr>
            <p:style>
              <a:lnRef idx="2">
                <a:schemeClr val="accent6"/>
              </a:lnRef>
              <a:fillRef idx="1">
                <a:schemeClr val="lt1"/>
              </a:fillRef>
              <a:effectRef idx="0">
                <a:schemeClr val="accent6"/>
              </a:effectRef>
              <a:fontRef idx="minor">
                <a:schemeClr val="dk1"/>
              </a:fontRef>
            </p:style>
            <p:txBody>
              <a:bodyPr rtlCol="1" anchor="ctr"/>
              <a:lstStyle/>
              <a:p>
                <a:r>
                  <a:rPr lang="en-US" b="1" dirty="0" smtClean="0">
                    <a:solidFill>
                      <a:schemeClr val="accent2">
                        <a:lumMod val="75000"/>
                      </a:schemeClr>
                    </a:solidFill>
                  </a:rPr>
                  <a:t>          CRC</a:t>
                </a:r>
                <a:endParaRPr lang="ar-EG" b="1" dirty="0">
                  <a:solidFill>
                    <a:schemeClr val="accent2">
                      <a:lumMod val="75000"/>
                    </a:schemeClr>
                  </a:solidFill>
                </a:endParaRPr>
              </a:p>
            </p:txBody>
          </p:sp>
        </p:grpSp>
      </p:grpSp>
    </p:spTree>
    <p:extLst>
      <p:ext uri="{BB962C8B-B14F-4D97-AF65-F5344CB8AC3E}">
        <p14:creationId xmlns:p14="http://schemas.microsoft.com/office/powerpoint/2010/main" val="1716560628"/>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9533101"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02</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4" name="TextBox 13"/>
          <p:cNvSpPr txBox="1"/>
          <p:nvPr/>
        </p:nvSpPr>
        <p:spPr>
          <a:xfrm>
            <a:off x="2265194" y="550492"/>
            <a:ext cx="6323527" cy="769441"/>
          </a:xfrm>
          <a:prstGeom prst="rect">
            <a:avLst/>
          </a:prstGeom>
          <a:noFill/>
        </p:spPr>
        <p:txBody>
          <a:bodyPr wrap="square" rtlCol="0">
            <a:spAutoFit/>
          </a:bodyPr>
          <a:lstStyle/>
          <a:p>
            <a:r>
              <a:rPr lang="en-US" sz="2800" i="1" dirty="0" smtClean="0">
                <a:solidFill>
                  <a:schemeClr val="bg1"/>
                </a:solidFill>
                <a:latin typeface="Tajawal Medium" panose="00000600000000000000" pitchFamily="2" charset="-78"/>
                <a:cs typeface="Tajawal Medium" panose="00000600000000000000" pitchFamily="2" charset="-78"/>
              </a:rPr>
              <a:t>          </a:t>
            </a:r>
            <a:r>
              <a:rPr lang="en-US" sz="4400" b="1" dirty="0" smtClean="0">
                <a:solidFill>
                  <a:srgbClr val="FFC000"/>
                </a:solidFill>
              </a:rPr>
              <a:t>VLAN</a:t>
            </a:r>
            <a:endParaRPr lang="en-US" sz="4400" b="1" dirty="0">
              <a:solidFill>
                <a:srgbClr val="FFC000"/>
              </a:solidFill>
            </a:endParaRPr>
          </a:p>
        </p:txBody>
      </p:sp>
      <p:sp>
        <p:nvSpPr>
          <p:cNvPr id="11" name="Rectangle 10"/>
          <p:cNvSpPr/>
          <p:nvPr/>
        </p:nvSpPr>
        <p:spPr>
          <a:xfrm>
            <a:off x="1071698" y="1563618"/>
            <a:ext cx="10717665" cy="5940088"/>
          </a:xfrm>
          <a:prstGeom prst="rect">
            <a:avLst/>
          </a:prstGeom>
        </p:spPr>
        <p:txBody>
          <a:bodyPr wrap="square">
            <a:spAutoFit/>
          </a:bodyPr>
          <a:lstStyle/>
          <a:p>
            <a:pPr marL="342900" indent="-342900">
              <a:buFont typeface="Wingdings" panose="05000000000000000000" pitchFamily="2" charset="2"/>
              <a:buChar char="v"/>
            </a:pPr>
            <a:r>
              <a:rPr lang="en-US" sz="2400" b="1" u="sng" dirty="0" smtClean="0">
                <a:solidFill>
                  <a:srgbClr val="FF0000"/>
                </a:solidFill>
                <a:latin typeface="Times New Roman" panose="02020603050405020304" pitchFamily="18" charset="0"/>
              </a:rPr>
              <a:t>ISL (Inter Switch Layer) </a:t>
            </a:r>
          </a:p>
          <a:p>
            <a:pPr marL="342900" indent="-342900">
              <a:buFont typeface="Wingdings" panose="05000000000000000000" pitchFamily="2" charset="2"/>
              <a:buChar char="q"/>
            </a:pPr>
            <a:r>
              <a:rPr lang="en-US" sz="2400" dirty="0" smtClean="0">
                <a:latin typeface="Times New Roman" panose="02020603050405020304" pitchFamily="18" charset="0"/>
              </a:rPr>
              <a:t> CISCO Trunking Protocol </a:t>
            </a:r>
          </a:p>
          <a:p>
            <a:pPr marL="342900" indent="-342900">
              <a:buFont typeface="Wingdings" panose="05000000000000000000" pitchFamily="2" charset="2"/>
              <a:buChar char="q"/>
            </a:pPr>
            <a:r>
              <a:rPr lang="en-US" sz="2400" dirty="0" smtClean="0">
                <a:latin typeface="Times New Roman" panose="02020603050405020304" pitchFamily="18" charset="0"/>
              </a:rPr>
              <a:t>Used only between CISCO switches</a:t>
            </a:r>
          </a:p>
          <a:p>
            <a:pPr marL="342900" indent="-342900">
              <a:buFont typeface="Wingdings" panose="05000000000000000000" pitchFamily="2" charset="2"/>
              <a:buChar char="q"/>
            </a:pPr>
            <a:r>
              <a:rPr lang="en-US" sz="2400" dirty="0" smtClean="0">
                <a:latin typeface="Times New Roman" panose="02020603050405020304" pitchFamily="18" charset="0"/>
              </a:rPr>
              <a:t>ISL adds 26 bytes header &amp; 4 bytes trailer  to the original Ethernet packet (frame ) [ totally ,added 30 bytes ].</a:t>
            </a:r>
          </a:p>
          <a:p>
            <a:pPr marL="342900" indent="-342900">
              <a:buFont typeface="Wingdings" panose="05000000000000000000" pitchFamily="2" charset="2"/>
              <a:buChar char="q"/>
            </a:pPr>
            <a:endParaRPr lang="en-US" sz="2000" dirty="0" smtClean="0">
              <a:latin typeface="Times New Roman" panose="02020603050405020304" pitchFamily="18" charset="0"/>
            </a:endParaRPr>
          </a:p>
          <a:p>
            <a:pPr marL="342900" indent="-342900">
              <a:buFont typeface="Wingdings" panose="05000000000000000000" pitchFamily="2" charset="2"/>
              <a:buChar char="q"/>
            </a:pPr>
            <a:endParaRPr lang="en-US" sz="2000" dirty="0" smtClean="0">
              <a:latin typeface="Times New Roman" panose="02020603050405020304" pitchFamily="18" charset="0"/>
            </a:endParaRPr>
          </a:p>
          <a:p>
            <a:pPr marL="342900" indent="-342900">
              <a:buFont typeface="Wingdings" panose="05000000000000000000" pitchFamily="2" charset="2"/>
              <a:buChar char="v"/>
            </a:pPr>
            <a:endParaRPr lang="en-US" sz="2000" dirty="0">
              <a:latin typeface="Times New Roman" panose="02020603050405020304" pitchFamily="18" charset="0"/>
            </a:endParaRPr>
          </a:p>
          <a:p>
            <a:endParaRPr lang="en-US" sz="2000" b="1" dirty="0" smtClean="0">
              <a:latin typeface="Times New Roman" panose="02020603050405020304" pitchFamily="18" charset="0"/>
            </a:endParaRPr>
          </a:p>
          <a:p>
            <a:pPr marL="342900" indent="-342900">
              <a:buFont typeface="Wingdings" panose="05000000000000000000" pitchFamily="2" charset="2"/>
              <a:buChar char="q"/>
            </a:pPr>
            <a:endParaRPr lang="en-US" sz="2000" b="1" dirty="0">
              <a:latin typeface="Times New Roman" panose="02020603050405020304" pitchFamily="18" charset="0"/>
            </a:endParaRPr>
          </a:p>
          <a:p>
            <a:pPr marL="342900" indent="-342900">
              <a:buFont typeface="Wingdings" panose="05000000000000000000" pitchFamily="2" charset="2"/>
              <a:buChar char="v"/>
            </a:pPr>
            <a:endParaRPr lang="en-US" sz="2000" dirty="0" smtClean="0">
              <a:latin typeface="Times New Roman" panose="02020603050405020304" pitchFamily="18" charset="0"/>
            </a:endParaRPr>
          </a:p>
          <a:p>
            <a:pPr marL="342900" indent="-342900">
              <a:buFont typeface="Wingdings" panose="05000000000000000000" pitchFamily="2" charset="2"/>
              <a:buChar char="v"/>
            </a:pPr>
            <a:endParaRPr lang="en-US" sz="2000" dirty="0">
              <a:latin typeface="Times New Roman" panose="02020603050405020304" pitchFamily="18" charset="0"/>
            </a:endParaRPr>
          </a:p>
          <a:p>
            <a:pPr marL="342900" indent="-342900">
              <a:buFont typeface="Wingdings" panose="05000000000000000000" pitchFamily="2" charset="2"/>
              <a:buChar char="v"/>
            </a:pPr>
            <a:endParaRPr lang="en-US" sz="2000" dirty="0" smtClean="0">
              <a:latin typeface="Times New Roman" panose="02020603050405020304" pitchFamily="18" charset="0"/>
            </a:endParaRPr>
          </a:p>
          <a:p>
            <a:endParaRPr lang="en-US" sz="2000" dirty="0" smtClean="0">
              <a:latin typeface="Times New Roman" panose="02020603050405020304" pitchFamily="18" charset="0"/>
            </a:endParaRPr>
          </a:p>
          <a:p>
            <a:pPr marL="342900" indent="-342900">
              <a:buFont typeface="Wingdings" panose="05000000000000000000" pitchFamily="2" charset="2"/>
              <a:buChar char="v"/>
            </a:pPr>
            <a:endParaRPr lang="en-US" sz="2000" b="1" dirty="0">
              <a:solidFill>
                <a:srgbClr val="FF0000"/>
              </a:solidFill>
              <a:latin typeface="Times New Roman" panose="02020603050405020304" pitchFamily="18" charset="0"/>
            </a:endParaRPr>
          </a:p>
          <a:p>
            <a:pPr marL="342900" indent="-342900">
              <a:buFont typeface="Wingdings" panose="05000000000000000000" pitchFamily="2" charset="2"/>
              <a:buChar char="v"/>
            </a:pPr>
            <a:endParaRPr lang="en-US" sz="2000" dirty="0">
              <a:solidFill>
                <a:srgbClr val="000000"/>
              </a:solidFill>
              <a:latin typeface="Times New Roman" panose="02020603050405020304" pitchFamily="18" charset="0"/>
            </a:endParaRPr>
          </a:p>
          <a:p>
            <a:endParaRPr lang="en-US" sz="2000" dirty="0" smtClean="0">
              <a:solidFill>
                <a:srgbClr val="000000"/>
              </a:solidFill>
              <a:latin typeface="Times New Roman" panose="02020603050405020304" pitchFamily="18" charset="0"/>
            </a:endParaRPr>
          </a:p>
          <a:p>
            <a:endParaRPr lang="en-US" sz="2000" dirty="0">
              <a:solidFill>
                <a:srgbClr val="000000"/>
              </a:solidFill>
              <a:latin typeface="Times New Roman" panose="02020603050405020304" pitchFamily="18" charset="0"/>
            </a:endParaRPr>
          </a:p>
        </p:txBody>
      </p:sp>
      <p:grpSp>
        <p:nvGrpSpPr>
          <p:cNvPr id="12" name="Group 11"/>
          <p:cNvGrpSpPr/>
          <p:nvPr/>
        </p:nvGrpSpPr>
        <p:grpSpPr>
          <a:xfrm>
            <a:off x="1071698" y="3489751"/>
            <a:ext cx="10717665" cy="2019228"/>
            <a:chOff x="838200" y="2275002"/>
            <a:chExt cx="11102009" cy="2086706"/>
          </a:xfrm>
        </p:grpSpPr>
        <p:grpSp>
          <p:nvGrpSpPr>
            <p:cNvPr id="13" name="Group 12"/>
            <p:cNvGrpSpPr/>
            <p:nvPr/>
          </p:nvGrpSpPr>
          <p:grpSpPr>
            <a:xfrm>
              <a:off x="1014365" y="2275002"/>
              <a:ext cx="9406127" cy="450574"/>
              <a:chOff x="252745" y="1996767"/>
              <a:chExt cx="9406127" cy="450574"/>
            </a:xfrm>
          </p:grpSpPr>
          <p:grpSp>
            <p:nvGrpSpPr>
              <p:cNvPr id="21" name="Group 20"/>
              <p:cNvGrpSpPr/>
              <p:nvPr/>
            </p:nvGrpSpPr>
            <p:grpSpPr>
              <a:xfrm>
                <a:off x="2786958" y="1996767"/>
                <a:ext cx="6010523" cy="450574"/>
                <a:chOff x="2031584" y="1928780"/>
                <a:chExt cx="6010523" cy="450574"/>
              </a:xfrm>
            </p:grpSpPr>
            <p:sp>
              <p:nvSpPr>
                <p:cNvPr id="24" name="Rectangle 23"/>
                <p:cNvSpPr/>
                <p:nvPr/>
              </p:nvSpPr>
              <p:spPr>
                <a:xfrm>
                  <a:off x="2031584" y="1928780"/>
                  <a:ext cx="2129599" cy="450574"/>
                </a:xfrm>
                <a:prstGeom prst="rect">
                  <a:avLst/>
                </a:prstGeom>
                <a:ln w="38100"/>
              </p:spPr>
              <p:style>
                <a:lnRef idx="2">
                  <a:schemeClr val="accent6"/>
                </a:lnRef>
                <a:fillRef idx="1">
                  <a:schemeClr val="lt1"/>
                </a:fillRef>
                <a:effectRef idx="0">
                  <a:schemeClr val="accent6"/>
                </a:effectRef>
                <a:fontRef idx="minor">
                  <a:schemeClr val="dk1"/>
                </a:fontRef>
              </p:style>
              <p:txBody>
                <a:bodyPr rtlCol="1" anchor="ctr"/>
                <a:lstStyle/>
                <a:p>
                  <a:r>
                    <a:rPr lang="en-US" b="1" dirty="0" smtClean="0">
                      <a:solidFill>
                        <a:srgbClr val="0070C0"/>
                      </a:solidFill>
                    </a:rPr>
                    <a:t>Scr MAC   </a:t>
                  </a:r>
                  <a:r>
                    <a:rPr lang="en-US" b="1" dirty="0" smtClean="0">
                      <a:solidFill>
                        <a:srgbClr val="FF0000"/>
                      </a:solidFill>
                    </a:rPr>
                    <a:t>Des MAC</a:t>
                  </a:r>
                  <a:endParaRPr lang="ar-EG" b="1" dirty="0">
                    <a:solidFill>
                      <a:schemeClr val="accent2">
                        <a:lumMod val="75000"/>
                      </a:schemeClr>
                    </a:solidFill>
                  </a:endParaRPr>
                </a:p>
              </p:txBody>
            </p:sp>
            <p:sp>
              <p:nvSpPr>
                <p:cNvPr id="25" name="Rectangle 24"/>
                <p:cNvSpPr/>
                <p:nvPr/>
              </p:nvSpPr>
              <p:spPr>
                <a:xfrm>
                  <a:off x="4185726" y="1928780"/>
                  <a:ext cx="2570920" cy="450574"/>
                </a:xfrm>
                <a:prstGeom prst="rect">
                  <a:avLst/>
                </a:prstGeom>
                <a:ln w="38100"/>
              </p:spPr>
              <p:style>
                <a:lnRef idx="2">
                  <a:schemeClr val="accent6"/>
                </a:lnRef>
                <a:fillRef idx="1">
                  <a:schemeClr val="lt1"/>
                </a:fillRef>
                <a:effectRef idx="0">
                  <a:schemeClr val="accent6"/>
                </a:effectRef>
                <a:fontRef idx="minor">
                  <a:schemeClr val="dk1"/>
                </a:fontRef>
              </p:style>
              <p:txBody>
                <a:bodyPr rtlCol="1" anchor="ctr"/>
                <a:lstStyle/>
                <a:p>
                  <a:r>
                    <a:rPr lang="en-US" b="1" dirty="0" smtClean="0"/>
                    <a:t>                   DATA</a:t>
                  </a:r>
                  <a:endParaRPr lang="ar-EG" b="1" dirty="0">
                    <a:solidFill>
                      <a:schemeClr val="accent2">
                        <a:lumMod val="75000"/>
                      </a:schemeClr>
                    </a:solidFill>
                  </a:endParaRPr>
                </a:p>
              </p:txBody>
            </p:sp>
            <p:sp>
              <p:nvSpPr>
                <p:cNvPr id="26" name="Rectangle 25"/>
                <p:cNvSpPr/>
                <p:nvPr/>
              </p:nvSpPr>
              <p:spPr>
                <a:xfrm>
                  <a:off x="6756647" y="1928780"/>
                  <a:ext cx="1285460" cy="450574"/>
                </a:xfrm>
                <a:prstGeom prst="rect">
                  <a:avLst/>
                </a:prstGeom>
                <a:ln w="38100"/>
              </p:spPr>
              <p:style>
                <a:lnRef idx="2">
                  <a:schemeClr val="accent6"/>
                </a:lnRef>
                <a:fillRef idx="1">
                  <a:schemeClr val="lt1"/>
                </a:fillRef>
                <a:effectRef idx="0">
                  <a:schemeClr val="accent6"/>
                </a:effectRef>
                <a:fontRef idx="minor">
                  <a:schemeClr val="dk1"/>
                </a:fontRef>
              </p:style>
              <p:txBody>
                <a:bodyPr rtlCol="1" anchor="ctr"/>
                <a:lstStyle/>
                <a:p>
                  <a:r>
                    <a:rPr lang="en-US" b="1" dirty="0" smtClean="0">
                      <a:solidFill>
                        <a:schemeClr val="accent2">
                          <a:lumMod val="75000"/>
                        </a:schemeClr>
                      </a:solidFill>
                    </a:rPr>
                    <a:t>          CRC</a:t>
                  </a:r>
                  <a:endParaRPr lang="ar-EG" b="1" dirty="0">
                    <a:solidFill>
                      <a:schemeClr val="accent2">
                        <a:lumMod val="75000"/>
                      </a:schemeClr>
                    </a:solidFill>
                  </a:endParaRPr>
                </a:p>
              </p:txBody>
            </p:sp>
          </p:grpSp>
          <p:sp>
            <p:nvSpPr>
              <p:cNvPr id="22" name="Rectangle 21"/>
              <p:cNvSpPr/>
              <p:nvPr/>
            </p:nvSpPr>
            <p:spPr>
              <a:xfrm>
                <a:off x="252745" y="1996767"/>
                <a:ext cx="2521941" cy="450574"/>
              </a:xfrm>
              <a:prstGeom prst="rect">
                <a:avLst/>
              </a:prstGeom>
              <a:ln w="38100"/>
            </p:spPr>
            <p:style>
              <a:lnRef idx="2">
                <a:schemeClr val="accent6"/>
              </a:lnRef>
              <a:fillRef idx="1">
                <a:schemeClr val="lt1"/>
              </a:fillRef>
              <a:effectRef idx="0">
                <a:schemeClr val="accent6"/>
              </a:effectRef>
              <a:fontRef idx="minor">
                <a:schemeClr val="dk1"/>
              </a:fontRef>
            </p:style>
            <p:txBody>
              <a:bodyPr rtlCol="1" anchor="ctr"/>
              <a:lstStyle/>
              <a:p>
                <a:pPr algn="ctr"/>
                <a:r>
                  <a:rPr lang="en-US" b="1" dirty="0" smtClean="0"/>
                  <a:t>VLAN ID</a:t>
                </a:r>
                <a:endParaRPr lang="ar-EG" b="1" dirty="0"/>
              </a:p>
            </p:txBody>
          </p:sp>
          <p:sp>
            <p:nvSpPr>
              <p:cNvPr id="23" name="Rectangle 22"/>
              <p:cNvSpPr/>
              <p:nvPr/>
            </p:nvSpPr>
            <p:spPr>
              <a:xfrm>
                <a:off x="8797481" y="1996767"/>
                <a:ext cx="861391" cy="450574"/>
              </a:xfrm>
              <a:prstGeom prst="rect">
                <a:avLst/>
              </a:prstGeom>
              <a:ln w="38100"/>
            </p:spPr>
            <p:style>
              <a:lnRef idx="2">
                <a:schemeClr val="accent6"/>
              </a:lnRef>
              <a:fillRef idx="1">
                <a:schemeClr val="lt1"/>
              </a:fillRef>
              <a:effectRef idx="0">
                <a:schemeClr val="accent6"/>
              </a:effectRef>
              <a:fontRef idx="minor">
                <a:schemeClr val="dk1"/>
              </a:fontRef>
            </p:style>
            <p:txBody>
              <a:bodyPr rtlCol="1" anchor="ctr"/>
              <a:lstStyle/>
              <a:p>
                <a:pPr algn="ctr"/>
                <a:r>
                  <a:rPr lang="en-US" b="1" dirty="0" smtClean="0"/>
                  <a:t>CRC</a:t>
                </a:r>
                <a:endParaRPr lang="ar-EG" b="1" dirty="0"/>
              </a:p>
            </p:txBody>
          </p:sp>
        </p:grpSp>
        <p:cxnSp>
          <p:nvCxnSpPr>
            <p:cNvPr id="15" name="Straight Arrow Connector 14"/>
            <p:cNvCxnSpPr/>
            <p:nvPr/>
          </p:nvCxnSpPr>
          <p:spPr>
            <a:xfrm>
              <a:off x="3684104" y="2862470"/>
              <a:ext cx="5874997" cy="0"/>
            </a:xfrm>
            <a:prstGeom prst="straightConnector1">
              <a:avLst/>
            </a:prstGeom>
            <a:ln w="57150">
              <a:headEnd type="triangle"/>
              <a:tailEnd type="triangle"/>
            </a:ln>
          </p:spPr>
          <p:style>
            <a:lnRef idx="1">
              <a:schemeClr val="accent1"/>
            </a:lnRef>
            <a:fillRef idx="0">
              <a:schemeClr val="accent1"/>
            </a:fillRef>
            <a:effectRef idx="0">
              <a:schemeClr val="accent1"/>
            </a:effectRef>
            <a:fontRef idx="minor">
              <a:schemeClr val="tx1"/>
            </a:fontRef>
          </p:style>
        </p:cxnSp>
        <p:sp>
          <p:nvSpPr>
            <p:cNvPr id="16" name="Rectangle 15"/>
            <p:cNvSpPr/>
            <p:nvPr/>
          </p:nvSpPr>
          <p:spPr>
            <a:xfrm>
              <a:off x="4214191" y="3034748"/>
              <a:ext cx="4518992" cy="524841"/>
            </a:xfrm>
            <a:prstGeom prst="rect">
              <a:avLst/>
            </a:prstGeom>
            <a:ln>
              <a:no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dirty="0" smtClean="0"/>
                <a:t>Original Ethernet Packet</a:t>
              </a:r>
              <a:endParaRPr lang="ar-EG" dirty="0"/>
            </a:p>
          </p:txBody>
        </p:sp>
        <p:sp>
          <p:nvSpPr>
            <p:cNvPr id="17" name="Rectangle 16"/>
            <p:cNvSpPr/>
            <p:nvPr/>
          </p:nvSpPr>
          <p:spPr>
            <a:xfrm>
              <a:off x="838200" y="3836867"/>
              <a:ext cx="2710378" cy="524841"/>
            </a:xfrm>
            <a:prstGeom prst="rect">
              <a:avLst/>
            </a:prstGeom>
            <a:ln>
              <a:no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dirty="0" smtClean="0"/>
                <a:t>26 bytes ISL Header</a:t>
              </a:r>
              <a:endParaRPr lang="ar-EG" dirty="0"/>
            </a:p>
          </p:txBody>
        </p:sp>
        <p:sp>
          <p:nvSpPr>
            <p:cNvPr id="18" name="Rectangle 17"/>
            <p:cNvSpPr/>
            <p:nvPr/>
          </p:nvSpPr>
          <p:spPr>
            <a:xfrm>
              <a:off x="9559101" y="3481701"/>
              <a:ext cx="2381108" cy="831411"/>
            </a:xfrm>
            <a:prstGeom prst="rect">
              <a:avLst/>
            </a:prstGeom>
            <a:ln>
              <a:no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dirty="0" smtClean="0"/>
                <a:t>4 bytes ISL Trailer</a:t>
              </a:r>
              <a:endParaRPr lang="ar-EG" dirty="0"/>
            </a:p>
          </p:txBody>
        </p:sp>
        <p:cxnSp>
          <p:nvCxnSpPr>
            <p:cNvPr id="19" name="Straight Arrow Connector 18"/>
            <p:cNvCxnSpPr/>
            <p:nvPr/>
          </p:nvCxnSpPr>
          <p:spPr>
            <a:xfrm>
              <a:off x="2040835" y="2716221"/>
              <a:ext cx="0" cy="1181137"/>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cxnSp>
          <p:nvCxnSpPr>
            <p:cNvPr id="20" name="Straight Arrow Connector 19"/>
            <p:cNvCxnSpPr/>
            <p:nvPr/>
          </p:nvCxnSpPr>
          <p:spPr>
            <a:xfrm>
              <a:off x="10204174" y="2725576"/>
              <a:ext cx="13252" cy="985033"/>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2151855400"/>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9533101"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02</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4" name="TextBox 13"/>
          <p:cNvSpPr txBox="1"/>
          <p:nvPr/>
        </p:nvSpPr>
        <p:spPr>
          <a:xfrm>
            <a:off x="2265194" y="550492"/>
            <a:ext cx="6323527" cy="769441"/>
          </a:xfrm>
          <a:prstGeom prst="rect">
            <a:avLst/>
          </a:prstGeom>
          <a:noFill/>
        </p:spPr>
        <p:txBody>
          <a:bodyPr wrap="square" rtlCol="0">
            <a:spAutoFit/>
          </a:bodyPr>
          <a:lstStyle/>
          <a:p>
            <a:r>
              <a:rPr lang="en-US" sz="2800" i="1" dirty="0" smtClean="0">
                <a:solidFill>
                  <a:schemeClr val="bg1"/>
                </a:solidFill>
                <a:latin typeface="Tajawal Medium" panose="00000600000000000000" pitchFamily="2" charset="-78"/>
                <a:cs typeface="Tajawal Medium" panose="00000600000000000000" pitchFamily="2" charset="-78"/>
              </a:rPr>
              <a:t>          </a:t>
            </a:r>
            <a:r>
              <a:rPr lang="en-US" sz="4400" b="1" dirty="0" smtClean="0">
                <a:solidFill>
                  <a:srgbClr val="FFC000"/>
                </a:solidFill>
              </a:rPr>
              <a:t>VLAN</a:t>
            </a:r>
            <a:endParaRPr lang="en-US" sz="4400" b="1" dirty="0">
              <a:solidFill>
                <a:srgbClr val="FFC000"/>
              </a:solidFill>
            </a:endParaRPr>
          </a:p>
        </p:txBody>
      </p:sp>
      <p:sp>
        <p:nvSpPr>
          <p:cNvPr id="33" name="Rectangle 32"/>
          <p:cNvSpPr/>
          <p:nvPr/>
        </p:nvSpPr>
        <p:spPr>
          <a:xfrm>
            <a:off x="1745053" y="1577623"/>
            <a:ext cx="9207937" cy="1938992"/>
          </a:xfrm>
          <a:prstGeom prst="rect">
            <a:avLst/>
          </a:prstGeom>
        </p:spPr>
        <p:txBody>
          <a:bodyPr wrap="square">
            <a:spAutoFit/>
          </a:bodyPr>
          <a:lstStyle/>
          <a:p>
            <a:pPr marL="342900" indent="-342900">
              <a:buFont typeface="Wingdings" panose="05000000000000000000" pitchFamily="2" charset="2"/>
              <a:buChar char="v"/>
            </a:pPr>
            <a:r>
              <a:rPr lang="en-US" sz="2400" b="1" u="sng" dirty="0" smtClean="0">
                <a:solidFill>
                  <a:srgbClr val="FF0000"/>
                </a:solidFill>
                <a:latin typeface="Times New Roman" panose="02020603050405020304" pitchFamily="18" charset="0"/>
              </a:rPr>
              <a:t>IEEE 802.1q (dot 1q) </a:t>
            </a:r>
          </a:p>
          <a:p>
            <a:endParaRPr lang="en-US" sz="2400" b="1" u="sng" dirty="0">
              <a:solidFill>
                <a:srgbClr val="FF0000"/>
              </a:solidFill>
              <a:latin typeface="Times New Roman" panose="02020603050405020304" pitchFamily="18" charset="0"/>
            </a:endParaRPr>
          </a:p>
          <a:p>
            <a:pPr marL="342900" indent="-342900">
              <a:buFont typeface="Wingdings" panose="05000000000000000000" pitchFamily="2" charset="2"/>
              <a:buChar char="q"/>
            </a:pPr>
            <a:r>
              <a:rPr lang="en-US" sz="2400" dirty="0">
                <a:latin typeface="Times New Roman" panose="02020603050405020304" pitchFamily="18" charset="0"/>
              </a:rPr>
              <a:t> </a:t>
            </a:r>
            <a:r>
              <a:rPr lang="en-US" sz="2400" dirty="0" smtClean="0">
                <a:latin typeface="Times New Roman" panose="02020603050405020304" pitchFamily="18" charset="0"/>
              </a:rPr>
              <a:t>Industry standard trunking protocol</a:t>
            </a:r>
            <a:endParaRPr lang="en-US" sz="2400" dirty="0">
              <a:latin typeface="Times New Roman" panose="02020603050405020304" pitchFamily="18" charset="0"/>
            </a:endParaRPr>
          </a:p>
          <a:p>
            <a:pPr marL="342900" indent="-342900">
              <a:buFont typeface="Wingdings" panose="05000000000000000000" pitchFamily="2" charset="2"/>
              <a:buChar char="q"/>
            </a:pPr>
            <a:r>
              <a:rPr lang="en-US" sz="2400" dirty="0" smtClean="0">
                <a:latin typeface="Times New Roman" panose="02020603050405020304" pitchFamily="18" charset="0"/>
              </a:rPr>
              <a:t>Modify the original Ethernet header by adding 4 bytes field contains VLAN ID , then recalculate CRC</a:t>
            </a:r>
            <a:endParaRPr lang="en-US" sz="2400" dirty="0">
              <a:latin typeface="Times New Roman" panose="02020603050405020304" pitchFamily="18" charset="0"/>
            </a:endParaRPr>
          </a:p>
        </p:txBody>
      </p:sp>
      <p:grpSp>
        <p:nvGrpSpPr>
          <p:cNvPr id="37" name="Group 36"/>
          <p:cNvGrpSpPr/>
          <p:nvPr/>
        </p:nvGrpSpPr>
        <p:grpSpPr>
          <a:xfrm>
            <a:off x="2816660" y="3963010"/>
            <a:ext cx="7064721" cy="1615479"/>
            <a:chOff x="1858507" y="3254809"/>
            <a:chExt cx="7064721" cy="1615479"/>
          </a:xfrm>
        </p:grpSpPr>
        <p:grpSp>
          <p:nvGrpSpPr>
            <p:cNvPr id="32" name="Group 31"/>
            <p:cNvGrpSpPr/>
            <p:nvPr/>
          </p:nvGrpSpPr>
          <p:grpSpPr>
            <a:xfrm>
              <a:off x="1858507" y="3254809"/>
              <a:ext cx="7064721" cy="450574"/>
              <a:chOff x="1523999" y="1975325"/>
              <a:chExt cx="7064721" cy="450574"/>
            </a:xfrm>
          </p:grpSpPr>
          <p:grpSp>
            <p:nvGrpSpPr>
              <p:cNvPr id="7" name="Group 6"/>
              <p:cNvGrpSpPr/>
              <p:nvPr/>
            </p:nvGrpSpPr>
            <p:grpSpPr>
              <a:xfrm>
                <a:off x="1523999" y="1975325"/>
                <a:ext cx="7064721" cy="450574"/>
                <a:chOff x="977386" y="1928780"/>
                <a:chExt cx="7064721" cy="450574"/>
              </a:xfrm>
            </p:grpSpPr>
            <p:sp>
              <p:nvSpPr>
                <p:cNvPr id="11" name="Rectangle 10"/>
                <p:cNvSpPr/>
                <p:nvPr/>
              </p:nvSpPr>
              <p:spPr>
                <a:xfrm>
                  <a:off x="977386" y="1928780"/>
                  <a:ext cx="3183797" cy="450574"/>
                </a:xfrm>
                <a:prstGeom prst="rect">
                  <a:avLst/>
                </a:prstGeom>
                <a:ln w="38100"/>
              </p:spPr>
              <p:style>
                <a:lnRef idx="2">
                  <a:schemeClr val="accent6"/>
                </a:lnRef>
                <a:fillRef idx="1">
                  <a:schemeClr val="lt1"/>
                </a:fillRef>
                <a:effectRef idx="0">
                  <a:schemeClr val="accent6"/>
                </a:effectRef>
                <a:fontRef idx="minor">
                  <a:schemeClr val="dk1"/>
                </a:fontRef>
              </p:style>
              <p:txBody>
                <a:bodyPr rtlCol="1" anchor="ctr"/>
                <a:lstStyle/>
                <a:p>
                  <a:r>
                    <a:rPr lang="en-US" b="1" dirty="0" smtClean="0">
                      <a:solidFill>
                        <a:srgbClr val="0070C0"/>
                      </a:solidFill>
                    </a:rPr>
                    <a:t>Scr MAC                         </a:t>
                  </a:r>
                  <a:r>
                    <a:rPr lang="en-US" b="1" dirty="0" smtClean="0">
                      <a:solidFill>
                        <a:srgbClr val="FF0000"/>
                      </a:solidFill>
                    </a:rPr>
                    <a:t>Des MAC</a:t>
                  </a:r>
                  <a:endParaRPr lang="ar-EG" b="1" dirty="0">
                    <a:solidFill>
                      <a:schemeClr val="accent2">
                        <a:lumMod val="75000"/>
                      </a:schemeClr>
                    </a:solidFill>
                  </a:endParaRPr>
                </a:p>
              </p:txBody>
            </p:sp>
            <p:sp>
              <p:nvSpPr>
                <p:cNvPr id="12" name="Rectangle 11"/>
                <p:cNvSpPr/>
                <p:nvPr/>
              </p:nvSpPr>
              <p:spPr>
                <a:xfrm>
                  <a:off x="4185726" y="1928780"/>
                  <a:ext cx="2570920" cy="450574"/>
                </a:xfrm>
                <a:prstGeom prst="rect">
                  <a:avLst/>
                </a:prstGeom>
                <a:ln w="38100"/>
              </p:spPr>
              <p:style>
                <a:lnRef idx="2">
                  <a:schemeClr val="accent6"/>
                </a:lnRef>
                <a:fillRef idx="1">
                  <a:schemeClr val="lt1"/>
                </a:fillRef>
                <a:effectRef idx="0">
                  <a:schemeClr val="accent6"/>
                </a:effectRef>
                <a:fontRef idx="minor">
                  <a:schemeClr val="dk1"/>
                </a:fontRef>
              </p:style>
              <p:txBody>
                <a:bodyPr rtlCol="1" anchor="ctr"/>
                <a:lstStyle/>
                <a:p>
                  <a:r>
                    <a:rPr lang="en-US" b="1" dirty="0" smtClean="0"/>
                    <a:t>                   DATA</a:t>
                  </a:r>
                  <a:endParaRPr lang="ar-EG" b="1" dirty="0">
                    <a:solidFill>
                      <a:schemeClr val="accent2">
                        <a:lumMod val="75000"/>
                      </a:schemeClr>
                    </a:solidFill>
                  </a:endParaRPr>
                </a:p>
              </p:txBody>
            </p:sp>
            <p:sp>
              <p:nvSpPr>
                <p:cNvPr id="13" name="Rectangle 12"/>
                <p:cNvSpPr/>
                <p:nvPr/>
              </p:nvSpPr>
              <p:spPr>
                <a:xfrm>
                  <a:off x="6756647" y="1928780"/>
                  <a:ext cx="1285460" cy="450574"/>
                </a:xfrm>
                <a:prstGeom prst="rect">
                  <a:avLst/>
                </a:prstGeom>
                <a:ln w="38100"/>
              </p:spPr>
              <p:style>
                <a:lnRef idx="2">
                  <a:schemeClr val="accent6"/>
                </a:lnRef>
                <a:fillRef idx="1">
                  <a:schemeClr val="lt1"/>
                </a:fillRef>
                <a:effectRef idx="0">
                  <a:schemeClr val="accent6"/>
                </a:effectRef>
                <a:fontRef idx="minor">
                  <a:schemeClr val="dk1"/>
                </a:fontRef>
              </p:style>
              <p:txBody>
                <a:bodyPr rtlCol="1" anchor="ctr"/>
                <a:lstStyle/>
                <a:p>
                  <a:r>
                    <a:rPr lang="en-US" b="1" dirty="0" smtClean="0">
                      <a:solidFill>
                        <a:schemeClr val="accent2">
                          <a:lumMod val="75000"/>
                        </a:schemeClr>
                      </a:solidFill>
                    </a:rPr>
                    <a:t>          CRC</a:t>
                  </a:r>
                  <a:endParaRPr lang="ar-EG" b="1" dirty="0">
                    <a:solidFill>
                      <a:schemeClr val="accent2">
                        <a:lumMod val="75000"/>
                      </a:schemeClr>
                    </a:solidFill>
                  </a:endParaRPr>
                </a:p>
              </p:txBody>
            </p:sp>
          </p:grpSp>
          <p:sp>
            <p:nvSpPr>
              <p:cNvPr id="31" name="Rectangle 30"/>
              <p:cNvSpPr/>
              <p:nvPr/>
            </p:nvSpPr>
            <p:spPr>
              <a:xfrm>
                <a:off x="2557671" y="1975325"/>
                <a:ext cx="1056898" cy="450574"/>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en-US" b="1" dirty="0" smtClean="0"/>
                  <a:t>VALN ID</a:t>
                </a:r>
                <a:endParaRPr lang="ar-EG" b="1" dirty="0"/>
              </a:p>
            </p:txBody>
          </p:sp>
        </p:grpSp>
        <p:cxnSp>
          <p:nvCxnSpPr>
            <p:cNvPr id="35" name="Straight Arrow Connector 34"/>
            <p:cNvCxnSpPr/>
            <p:nvPr/>
          </p:nvCxnSpPr>
          <p:spPr>
            <a:xfrm>
              <a:off x="2892179" y="3873432"/>
              <a:ext cx="954157" cy="0"/>
            </a:xfrm>
            <a:prstGeom prst="straightConnector1">
              <a:avLst/>
            </a:prstGeom>
            <a:ln w="38100">
              <a:headEnd type="triangle"/>
              <a:tailEnd type="triangle"/>
            </a:ln>
          </p:spPr>
          <p:style>
            <a:lnRef idx="1">
              <a:schemeClr val="accent1"/>
            </a:lnRef>
            <a:fillRef idx="0">
              <a:schemeClr val="accent1"/>
            </a:fillRef>
            <a:effectRef idx="0">
              <a:schemeClr val="accent1"/>
            </a:effectRef>
            <a:fontRef idx="minor">
              <a:schemeClr val="tx1"/>
            </a:fontRef>
          </p:style>
        </p:cxnSp>
        <p:sp>
          <p:nvSpPr>
            <p:cNvPr id="36" name="Rectangle 35"/>
            <p:cNvSpPr/>
            <p:nvPr/>
          </p:nvSpPr>
          <p:spPr>
            <a:xfrm>
              <a:off x="2892179" y="3959382"/>
              <a:ext cx="1002251" cy="910906"/>
            </a:xfrm>
            <a:prstGeom prst="rect">
              <a:avLst/>
            </a:prstGeom>
          </p:spPr>
          <p:style>
            <a:lnRef idx="2">
              <a:schemeClr val="dk1">
                <a:shade val="50000"/>
              </a:schemeClr>
            </a:lnRef>
            <a:fillRef idx="1">
              <a:schemeClr val="dk1"/>
            </a:fillRef>
            <a:effectRef idx="0">
              <a:schemeClr val="dk1"/>
            </a:effectRef>
            <a:fontRef idx="minor">
              <a:schemeClr val="lt1"/>
            </a:fontRef>
          </p:style>
          <p:txBody>
            <a:bodyPr rtlCol="1" anchor="ctr"/>
            <a:lstStyle/>
            <a:p>
              <a:pPr algn="ctr"/>
              <a:r>
                <a:rPr lang="en-US" dirty="0" smtClean="0"/>
                <a:t>Dot 1q</a:t>
              </a:r>
            </a:p>
            <a:p>
              <a:pPr algn="ctr"/>
              <a:r>
                <a:rPr lang="en-US" dirty="0" smtClean="0"/>
                <a:t>4 bytes</a:t>
              </a:r>
            </a:p>
            <a:p>
              <a:pPr algn="ctr"/>
              <a:endParaRPr lang="ar-EG" dirty="0"/>
            </a:p>
          </p:txBody>
        </p:sp>
      </p:grpSp>
    </p:spTree>
    <p:extLst>
      <p:ext uri="{BB962C8B-B14F-4D97-AF65-F5344CB8AC3E}">
        <p14:creationId xmlns:p14="http://schemas.microsoft.com/office/powerpoint/2010/main" val="1621393440"/>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9533101"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02</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4" name="TextBox 13"/>
          <p:cNvSpPr txBox="1"/>
          <p:nvPr/>
        </p:nvSpPr>
        <p:spPr>
          <a:xfrm>
            <a:off x="2265194" y="550492"/>
            <a:ext cx="6323527" cy="769441"/>
          </a:xfrm>
          <a:prstGeom prst="rect">
            <a:avLst/>
          </a:prstGeom>
          <a:noFill/>
        </p:spPr>
        <p:txBody>
          <a:bodyPr wrap="square" rtlCol="0">
            <a:spAutoFit/>
          </a:bodyPr>
          <a:lstStyle/>
          <a:p>
            <a:r>
              <a:rPr lang="en-US" sz="2800" i="1" dirty="0" smtClean="0">
                <a:solidFill>
                  <a:schemeClr val="bg1"/>
                </a:solidFill>
                <a:latin typeface="Tajawal Medium" panose="00000600000000000000" pitchFamily="2" charset="-78"/>
                <a:cs typeface="Tajawal Medium" panose="00000600000000000000" pitchFamily="2" charset="-78"/>
              </a:rPr>
              <a:t>          </a:t>
            </a:r>
            <a:r>
              <a:rPr lang="en-US" sz="4400" b="1" dirty="0" smtClean="0">
                <a:solidFill>
                  <a:srgbClr val="FFC000"/>
                </a:solidFill>
              </a:rPr>
              <a:t>VLAN</a:t>
            </a:r>
            <a:endParaRPr lang="en-US" sz="4400" b="1" dirty="0">
              <a:solidFill>
                <a:srgbClr val="FFC000"/>
              </a:solidFill>
            </a:endParaRPr>
          </a:p>
        </p:txBody>
      </p:sp>
      <p:sp>
        <p:nvSpPr>
          <p:cNvPr id="9" name="Rectangle 8"/>
          <p:cNvSpPr/>
          <p:nvPr/>
        </p:nvSpPr>
        <p:spPr>
          <a:xfrm>
            <a:off x="1383933" y="2133852"/>
            <a:ext cx="9969867" cy="2308324"/>
          </a:xfrm>
          <a:prstGeom prst="rect">
            <a:avLst/>
          </a:prstGeom>
        </p:spPr>
        <p:txBody>
          <a:bodyPr wrap="square">
            <a:spAutoFit/>
          </a:bodyPr>
          <a:lstStyle/>
          <a:p>
            <a:pPr marL="342900" indent="-342900">
              <a:buFont typeface="Wingdings" panose="05000000000000000000" pitchFamily="2" charset="2"/>
              <a:buChar char="v"/>
            </a:pPr>
            <a:r>
              <a:rPr lang="en-US" sz="2400" b="1" u="sng" dirty="0" smtClean="0">
                <a:solidFill>
                  <a:srgbClr val="FF0000"/>
                </a:solidFill>
                <a:latin typeface="Times New Roman" panose="02020603050405020304" pitchFamily="18" charset="0"/>
              </a:rPr>
              <a:t>dot 1q </a:t>
            </a:r>
          </a:p>
          <a:p>
            <a:pPr marL="342900" indent="-342900">
              <a:buFont typeface="Wingdings" panose="05000000000000000000" pitchFamily="2" charset="2"/>
              <a:buChar char="q"/>
            </a:pPr>
            <a:r>
              <a:rPr lang="en-US" sz="2400" dirty="0" smtClean="0">
                <a:latin typeface="Times New Roman" panose="02020603050405020304" pitchFamily="18" charset="0"/>
              </a:rPr>
              <a:t>  Use Native VLAN</a:t>
            </a:r>
          </a:p>
          <a:p>
            <a:pPr marL="342900" indent="-342900">
              <a:buFont typeface="Wingdings" panose="05000000000000000000" pitchFamily="2" charset="2"/>
              <a:buChar char="q"/>
            </a:pPr>
            <a:r>
              <a:rPr lang="en-US" sz="2400" dirty="0" smtClean="0">
                <a:latin typeface="Times New Roman" panose="02020603050405020304" pitchFamily="18" charset="0"/>
              </a:rPr>
              <a:t>Packets from Native VLAN untagged </a:t>
            </a:r>
          </a:p>
          <a:p>
            <a:pPr marL="342900" indent="-342900">
              <a:buFont typeface="Wingdings" panose="05000000000000000000" pitchFamily="2" charset="2"/>
              <a:buChar char="q"/>
            </a:pPr>
            <a:r>
              <a:rPr lang="en-US" sz="2400" dirty="0" smtClean="0">
                <a:latin typeface="Times New Roman" panose="02020603050405020304" pitchFamily="18" charset="0"/>
              </a:rPr>
              <a:t>BY default VLAN1 is the Native VLAN</a:t>
            </a:r>
          </a:p>
          <a:p>
            <a:pPr marL="342900" indent="-342900">
              <a:buFont typeface="Wingdings" panose="05000000000000000000" pitchFamily="2" charset="2"/>
              <a:buChar char="q"/>
            </a:pPr>
            <a:r>
              <a:rPr lang="en-US" sz="2400" dirty="0" smtClean="0">
                <a:latin typeface="Times New Roman" panose="02020603050405020304" pitchFamily="18" charset="0"/>
              </a:rPr>
              <a:t>Only one Native VLAN is defined in the switch</a:t>
            </a:r>
          </a:p>
          <a:p>
            <a:pPr marL="342900" indent="-342900">
              <a:buFont typeface="Wingdings" panose="05000000000000000000" pitchFamily="2" charset="2"/>
              <a:buChar char="q"/>
            </a:pPr>
            <a:r>
              <a:rPr lang="en-US" sz="2400" dirty="0" smtClean="0">
                <a:latin typeface="Times New Roman" panose="02020603050405020304" pitchFamily="18" charset="0"/>
              </a:rPr>
              <a:t>If we change Native VLAN in one switch , we must change it in the others.  </a:t>
            </a:r>
            <a:endParaRPr lang="en-US" sz="2400" dirty="0">
              <a:latin typeface="Times New Roman" panose="02020603050405020304" pitchFamily="18" charset="0"/>
            </a:endParaRPr>
          </a:p>
        </p:txBody>
      </p:sp>
    </p:spTree>
    <p:extLst>
      <p:ext uri="{BB962C8B-B14F-4D97-AF65-F5344CB8AC3E}">
        <p14:creationId xmlns:p14="http://schemas.microsoft.com/office/powerpoint/2010/main" val="1410928407"/>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2"/>
          <a:stretch>
            <a:fillRect/>
          </a:stretch>
        </p:blipFill>
        <p:spPr>
          <a:xfrm>
            <a:off x="-71964" y="-117903"/>
            <a:ext cx="12335929" cy="7093806"/>
          </a:xfrm>
          <a:prstGeom prst="rect">
            <a:avLst/>
          </a:prstGeom>
        </p:spPr>
      </p:pic>
      <p:sp>
        <p:nvSpPr>
          <p:cNvPr id="17" name="Rectangle 16"/>
          <p:cNvSpPr/>
          <p:nvPr/>
        </p:nvSpPr>
        <p:spPr>
          <a:xfrm rot="10800000">
            <a:off x="-156351" y="-135287"/>
            <a:ext cx="12504703" cy="7128574"/>
          </a:xfrm>
          <a:prstGeom prst="rect">
            <a:avLst/>
          </a:prstGeom>
          <a:gradFill>
            <a:gsLst>
              <a:gs pos="0">
                <a:schemeClr val="accent1">
                  <a:lumMod val="5000"/>
                  <a:lumOff val="95000"/>
                  <a:alpha val="27000"/>
                </a:schemeClr>
              </a:gs>
              <a:gs pos="100000">
                <a:srgbClr val="FF9518">
                  <a:alpha val="39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1"/>
          <p:cNvPicPr>
            <a:picLocks noChangeAspect="1"/>
          </p:cNvPicPr>
          <p:nvPr/>
        </p:nvPicPr>
        <p:blipFill>
          <a:blip r:embed="rId3"/>
          <a:stretch>
            <a:fillRect/>
          </a:stretch>
        </p:blipFill>
        <p:spPr>
          <a:xfrm>
            <a:off x="-139261" y="-101602"/>
            <a:ext cx="4169394" cy="7137043"/>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4934428"/>
            <a:ext cx="1699476" cy="1524000"/>
          </a:xfrm>
          <a:prstGeom prst="rect">
            <a:avLst/>
          </a:prstGeom>
        </p:spPr>
      </p:pic>
    </p:spTree>
    <p:extLst>
      <p:ext uri="{BB962C8B-B14F-4D97-AF65-F5344CB8AC3E}">
        <p14:creationId xmlns:p14="http://schemas.microsoft.com/office/powerpoint/2010/main" val="1134563085"/>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4576</TotalTime>
  <Words>1351</Words>
  <Application>Microsoft Office PowerPoint</Application>
  <PresentationFormat>Widescreen</PresentationFormat>
  <Paragraphs>227</Paragraphs>
  <Slides>17</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17</vt:i4>
      </vt:variant>
    </vt:vector>
  </HeadingPairs>
  <TitlesOfParts>
    <vt:vector size="25" baseType="lpstr">
      <vt:lpstr>Arial</vt:lpstr>
      <vt:lpstr>Calibri</vt:lpstr>
      <vt:lpstr>Calibri Light</vt:lpstr>
      <vt:lpstr>Tajawal</vt:lpstr>
      <vt:lpstr>Tajawal Medium</vt:lpstr>
      <vt:lpstr>Times New Roman</vt:lpstr>
      <vt:lpstr>Wingdings</vt:lpstr>
      <vt:lpstr>Office Theme</vt:lpstr>
      <vt:lpstr>PowerPoint Presentation</vt:lpstr>
      <vt:lpstr>   </vt:lpstr>
      <vt:lpstr>   </vt:lpstr>
      <vt:lpstr>   </vt:lpstr>
      <vt:lpstr>   </vt:lpstr>
      <vt:lpstr>   </vt:lpstr>
      <vt:lpstr>   </vt:lpstr>
      <vt:lpstr>   </vt:lpstr>
      <vt:lpstr>   </vt:lpstr>
      <vt:lpstr>   </vt:lpstr>
      <vt:lpstr>   </vt:lpstr>
      <vt:lpstr>   </vt:lpstr>
      <vt:lpstr>   </vt:lpstr>
      <vt:lpstr>   </vt:lpstr>
      <vt:lpstr>   </vt:lpstr>
      <vt:lpstr>   </vt:lpstr>
      <vt:lpstr>PowerPoint Presentation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BLUE</cp:lastModifiedBy>
  <cp:revision>152</cp:revision>
  <dcterms:created xsi:type="dcterms:W3CDTF">2021-08-03T13:03:26Z</dcterms:created>
  <dcterms:modified xsi:type="dcterms:W3CDTF">2022-04-21T02:16:14Z</dcterms:modified>
</cp:coreProperties>
</file>