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notesSlides/notesSlide3.xml" ContentType="application/vnd.openxmlformats-officedocument.presentationml.notesSlide+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480" r:id="rId2"/>
    <p:sldId id="482" r:id="rId3"/>
    <p:sldId id="276" r:id="rId4"/>
    <p:sldId id="547" r:id="rId5"/>
    <p:sldId id="548" r:id="rId6"/>
    <p:sldId id="549" r:id="rId7"/>
    <p:sldId id="550" r:id="rId8"/>
    <p:sldId id="552" r:id="rId9"/>
    <p:sldId id="556" r:id="rId10"/>
    <p:sldId id="559" r:id="rId11"/>
    <p:sldId id="561" r:id="rId12"/>
    <p:sldId id="562" r:id="rId13"/>
    <p:sldId id="563" r:id="rId14"/>
    <p:sldId id="567" r:id="rId15"/>
    <p:sldId id="572" r:id="rId16"/>
    <p:sldId id="576" r:id="rId17"/>
    <p:sldId id="602" r:id="rId18"/>
    <p:sldId id="579" r:id="rId19"/>
    <p:sldId id="580" r:id="rId20"/>
    <p:sldId id="581" r:id="rId21"/>
    <p:sldId id="582" r:id="rId22"/>
    <p:sldId id="583" r:id="rId23"/>
    <p:sldId id="584" r:id="rId24"/>
    <p:sldId id="585" r:id="rId25"/>
    <p:sldId id="586" r:id="rId26"/>
    <p:sldId id="587" r:id="rId27"/>
    <p:sldId id="588" r:id="rId28"/>
    <p:sldId id="589" r:id="rId29"/>
    <p:sldId id="590" r:id="rId30"/>
    <p:sldId id="591" r:id="rId31"/>
    <p:sldId id="592" r:id="rId32"/>
    <p:sldId id="593" r:id="rId33"/>
    <p:sldId id="594" r:id="rId34"/>
    <p:sldId id="595" r:id="rId35"/>
    <p:sldId id="596" r:id="rId36"/>
    <p:sldId id="597" r:id="rId37"/>
    <p:sldId id="598" r:id="rId38"/>
    <p:sldId id="599" r:id="rId39"/>
    <p:sldId id="600" r:id="rId40"/>
    <p:sldId id="601" r:id="rId41"/>
    <p:sldId id="613" r:id="rId42"/>
    <p:sldId id="603" r:id="rId43"/>
    <p:sldId id="604" r:id="rId44"/>
    <p:sldId id="605" r:id="rId45"/>
    <p:sldId id="606" r:id="rId46"/>
    <p:sldId id="607" r:id="rId47"/>
    <p:sldId id="608" r:id="rId48"/>
    <p:sldId id="609" r:id="rId49"/>
    <p:sldId id="610" r:id="rId50"/>
    <p:sldId id="611" r:id="rId51"/>
    <p:sldId id="612" r:id="rId52"/>
    <p:sldId id="614" r:id="rId53"/>
    <p:sldId id="615" r:id="rId54"/>
    <p:sldId id="616" r:id="rId55"/>
    <p:sldId id="617" r:id="rId56"/>
    <p:sldId id="619" r:id="rId57"/>
    <p:sldId id="620" r:id="rId58"/>
    <p:sldId id="621" r:id="rId59"/>
    <p:sldId id="622" r:id="rId60"/>
    <p:sldId id="623" r:id="rId61"/>
    <p:sldId id="637" r:id="rId62"/>
    <p:sldId id="624" r:id="rId63"/>
    <p:sldId id="625" r:id="rId64"/>
    <p:sldId id="626" r:id="rId65"/>
    <p:sldId id="627" r:id="rId66"/>
    <p:sldId id="628" r:id="rId67"/>
    <p:sldId id="629" r:id="rId68"/>
    <p:sldId id="630" r:id="rId69"/>
    <p:sldId id="631" r:id="rId70"/>
    <p:sldId id="632" r:id="rId71"/>
    <p:sldId id="633" r:id="rId72"/>
    <p:sldId id="634" r:id="rId73"/>
    <p:sldId id="635" r:id="rId74"/>
    <p:sldId id="349"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76"/>
            <p14:sldId id="547"/>
            <p14:sldId id="548"/>
            <p14:sldId id="549"/>
            <p14:sldId id="550"/>
            <p14:sldId id="552"/>
            <p14:sldId id="556"/>
            <p14:sldId id="559"/>
            <p14:sldId id="561"/>
            <p14:sldId id="562"/>
            <p14:sldId id="563"/>
            <p14:sldId id="567"/>
            <p14:sldId id="572"/>
            <p14:sldId id="576"/>
            <p14:sldId id="602"/>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13"/>
            <p14:sldId id="603"/>
            <p14:sldId id="604"/>
            <p14:sldId id="605"/>
            <p14:sldId id="606"/>
            <p14:sldId id="607"/>
            <p14:sldId id="608"/>
            <p14:sldId id="609"/>
            <p14:sldId id="610"/>
            <p14:sldId id="611"/>
            <p14:sldId id="612"/>
            <p14:sldId id="614"/>
            <p14:sldId id="615"/>
            <p14:sldId id="616"/>
            <p14:sldId id="617"/>
            <p14:sldId id="619"/>
            <p14:sldId id="620"/>
            <p14:sldId id="621"/>
            <p14:sldId id="622"/>
            <p14:sldId id="623"/>
            <p14:sldId id="637"/>
            <p14:sldId id="624"/>
            <p14:sldId id="625"/>
            <p14:sldId id="626"/>
            <p14:sldId id="627"/>
            <p14:sldId id="628"/>
            <p14:sldId id="629"/>
            <p14:sldId id="630"/>
            <p14:sldId id="631"/>
            <p14:sldId id="632"/>
            <p14:sldId id="633"/>
            <p14:sldId id="634"/>
            <p14:sldId id="6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037" autoAdjust="0"/>
  </p:normalViewPr>
  <p:slideViewPr>
    <p:cSldViewPr snapToGrid="0">
      <p:cViewPr>
        <p:scale>
          <a:sx n="81" d="100"/>
          <a:sy n="81" d="100"/>
        </p:scale>
        <p:origin x="84" y="2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ink/ink1.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channel name="F" type="integer" max="32767" units="dev"/>
        </inkml:traceFormat>
        <inkml:channelProperties>
          <inkml:channelProperty channel="X" name="resolution" value="1000" units="1/dev"/>
          <inkml:channelProperty channel="Y" name="resolution" value="1000" units="1/dev"/>
          <inkml:channelProperty channel="F" name="resolution" value="0" units="1/dev"/>
        </inkml:channelProperties>
      </inkml:inkSource>
      <inkml:timestamp xml:id="ts0" timeString="2024-02-11T02:21:11.316"/>
    </inkml:context>
    <inkml:brush xml:id="br0">
      <inkml:brushProperty name="width" value="0.035" units="cm"/>
      <inkml:brushProperty name="height" value="0.035" units="cm"/>
      <inkml:brushProperty name="color" value="#E71225"/>
      <inkml:brushProperty name="fitToCurve" value="1"/>
    </inkml:brush>
  </inkml:definitions>
  <inkml:trace contextRef="#ctx0" brushRef="#br0">1687 60823 24575,'1'-6'0,"4"-2"0,2-4 0,4 1 0,6 1 0,2 3 0,5 3 0,0 2 0,-3-6 0,2-2 0,-1 1 0,-4-7 0,-1 1 0,1 3 0,4 4 0,0 4 0,2 0 0,1 2 0,-4-1 0,0 1 0,-4-6 0,-2-2 0,2 1 0,2 3 0,3 1 0,-2 0 0,0 0 0,1 2 0,2 1 0,1 1 0,-2-7 0,-1-3 0,-1 2 0,1 1 0,3 4 0,1 1 0,-4-8 0,4-3 0,2 2 0,1 4 0,3 2 0,-4 2 0,-5 0 0,-1 2 0,6-1 0,0 1 0,2 1 0,-2-1 0,2 2 0,1 2 0,0-2 0,0-2 0,2 2 0,-5 10 0,-4 4 0,-1-2 0,-2-1 0,0-1 0,-1 4 0,1-1 0,-2-1 0,0-1 0,4-3 0,-2 3 0,-3 1 0,2-2 0,1-3 0,3-3 0,-1 2 0,-3-2 0,1-1 0,-2 0 0,7-2 0,-2 0 0,2-1 0,2-1 0,1 1 0,-1 1 0,0-1 0,-2-1 0,0 1 0,-1 1 0,3-1 0,0-1 0,2 1 0,-2 1 0,4-1 0,-3-1 0,-2 1 0,0 1 0,0-1 0,-1-1 0,0 1 0,0 1 0,2-1 0,-2-1 0,1 1 0,0 1 0,2-1 0,-1-1 0,0 1 0,0 1 0,0-1 0,0-1 0,-1 1 0,-1 1 0,1-1 0,6-1 0,1 1 0,-5-1 0,-2-2 0,-3 1 0,-1-1 0,1 0 0,-3-6 0,5-1 0,0 1 0,2 1 0,2 2 0,0 0 0,1 3 0,-3 1 0,0-1 0,-3 2 0,2 0 0,0 1 0,0 1 0,-1-1 0,-2 1 0,-1 2 0,-3-1 0,6 1 0,4 0 0,1 6 0,1 1 0,-1-1 0,1-3 0,-2-2 0,0-2 0,-2 3 0,0-2 0,0 8 0,0 3 0,-5 6 0,-4 0 0,-7 3 0,-5 2 0,-2 4 0,-10-5 0,-5-1 0,-1-4 0,0-1 0,1 1 0,-1 0 0,-5 2 0,-3-3 0,2 2 0,1-2 0,4-2 0,-7 4 0,-6 1 0,-2-6 0,4 4 0,1-2 0,1-4 0,-2-4 0,2-3 0,-3-1 0,1-2 0,3 6 0,0 1 0,3 1 0,2-1 0,-2 4 0,-1-1 0,-3-3 0,-1-3 0,-3-4 0,3 1 0,3 1 0,-2-1 0,-1-2 0,-2 1 0,2-2 0,-1 0 0,-1-1 0,-1-1 0,0 1 0,-2 1 0,2-1 0,0-1 0,0 1 0,-2 1 0,2-1 0,0-1 0,2 1 0,-3 1 0,-1-1 0,-1-1 0,2 1 0,-1 1 0,2-1 0,-4-1 0,-3 1 0,1-1 0,1-2 0,3 1 0,-1-1 0,1-7 0,1-1 0,0 2 0,2 1 0,-2 4 0,0-1 0,0 0 0,2 2 0,1 1 0,-4 1 0,2 1 0,-5 0 0,5-7 0,-1-2 0,3 1 0,-3 2 0,2 0 0,-1 2 0,0-1 0,6-3 0,0-3 0,2 2 0,-5 1 0,1 1 0,1 2 0,-1 1 0,1-5 0,-1-2 0,2 0 0,0 1 0,-1 2 0,0 1 0,-1 3 0,-1 3 0,-6 1 0,-3 1 0,1 3 0,6 0 0,-2-2 0,2 1 0,5 6 0,0 1 0,2-1 0,-3-4 0,-1 0 0,4-1 0,-2 1 0,0-1 0,-3 5 0,0 2 0,-3-2 0,0-2 0,0-2 0,3 0 0,3 0 0,-1-2 0,0-1 0,-1 6 0,-1 1 0,-2-2 0,0 9 0,-1 0 0,-1-2 0,1-4 0,4-2 0,2-2 0,-2-2 0,-1-2 0,-4 1 0,2-2 0,5 6 0,-1 2 0,0 0 0,-1-2 0,1-3 0,-3-1 0,-8 0 0,1-2 0,-2-1 0,2 0 0,1 0 0,4 0 0,5-7 0,-1-2 0,2-1 0,-2 2 0,-1 2 0,3-5 0,1-2 0,2-2 0,0 2 0,-1-3 0,0-2 0,4-3 0,7-1 0,0-3 0,2 0 0,5-1 0,2 1 0,-2-2 0,-1 0 0,7-2 0,4 1 0,-1 1 0,2 5 0,0 1 0,-3-1 0,2 1 0,-1 3 0,2 5 0,4 4 0,2-4 0,-1 0 0,4 2 0,1 2 0,4 3 0,-3 2-8191</inkml:trace>
</inkml:ink>
</file>

<file path=ppt/ink/ink2.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channel name="F" type="integer" max="32767" units="dev"/>
        </inkml:traceFormat>
        <inkml:channelProperties>
          <inkml:channelProperty channel="X" name="resolution" value="1000" units="1/dev"/>
          <inkml:channelProperty channel="Y" name="resolution" value="1000" units="1/dev"/>
          <inkml:channelProperty channel="F" name="resolution" value="0" units="1/dev"/>
        </inkml:channelProperties>
      </inkml:inkSource>
      <inkml:timestamp xml:id="ts0" timeString="2024-02-11T02:28:44.586"/>
    </inkml:context>
    <inkml:brush xml:id="br0">
      <inkml:brushProperty name="width" value="0.035" units="cm"/>
      <inkml:brushProperty name="height" value="0.035" units="cm"/>
      <inkml:brushProperty name="color" value="#E71225"/>
      <inkml:brushProperty name="fitToCurve" value="1"/>
    </inkml:brush>
  </inkml:definitions>
  <inkml:trace contextRef="#ctx0" brushRef="#br0">8707 134556 24575,'-8'-10'0,"-12"-16"0,-12-15 0,0-1 0,-1-2 0,4 5 0,6 4 0,0 5 0,1 6 0,-2 2 0,-2 1 0,0 6 0,4-4 0,1 3 0,-1 5 0,2 1 0,5-4 0,3 1 0,2 1 0,-1 1 0,2-4 0,1 0 0,0-5 0,-2-1 0,-6-9 0,2-3 0,2-5 0,1-1 0,4 4 0,-3 1 0,0 1 0,-1 5 0,1 6 0,3 0 0,-7 0 0,-8-5 0,-2-3 0,2 1 0,-3-2 0,3-3 0,-2 1 0,2-1 0,4 5 0,-2-1 0,-1 3 0,-3 7 0,4 0 0,5-1 0,6-2 0,-2 3 0,3 0 0,-2-1 0,1 0 0,2-3 0,3-8 0,-4 0 0,0-1 0,0 3 0,-3 7 0,2 1 0,1 2 0,4-2 0,-4-1 0,-1-3 0,3 0 0,1 0 0,2 0 0,1 0 0,1 1 0,5 5 0,3 0 0,-1 1 0,0-4 0,-7 8 0,-1 9 0,-7 7 0,-1 8 0,1 6 0,-1 7 0,1 2 0,0 2 0,3-1 0,1 2 0,2-2 0,1 4 0,1-2 0,1 2 0,0-2 0,0 0 0,0 6 0,0-12 0,0-16 0,0-12 0,0-11 0,0-5 0,0-6 0,0 2 0,0-4 0,0 3 0,0 0 0,0 2 0,0-2 0,4 4 0,3 5 0,4 4 0,1 0 0,-2-1 0,-4-5 0,3 3 0,-1-1 0,-1-1 0,-2 8 0,2 3 0,4 9 0,1 9 0,-2 7 0,5 8 0,3 1 0,-4 7 0,4-3 0,-4 0 0,-5-2 0,-2 1 0,-3-2 0,2-5 0,-2-8-8191</inkml:trace>
  <inkml:trace contextRef="#ctx0" brushRef="#br0">9571 134416 24575,'-3'-3'0,"-2"-8"0,0-5 0,0-5 0,4-2 0,1-6 0,0-6 0,0-3 0,5 0 0,1 2 0,8 7 0,0 0 0,3 4 0,0 4 0,-4-1 0,2 3 0,0 6 0,-1 3 0,2 4 0,3 1 0,1 0 0,7 2 0,-1 2 0,1 1 0,-3 1 0,3-1 0,-2-1 0,-5 4 0,1 0 0,-4 7 0,-2 3 0,-4 0 0,-4 5 0,7 0 0,-1-3 0,-4 5 0,-3 1 0,-1 2 0,-4 6 0,-1-1 0,-1 4 0,-8-4 0,-1-4 0,1-1 0,4-2 0,2 3 0,-1 1 0,1 0 0,1 0 0,-8-3 0,-1-1 0,0-3 0,1-2 0,2 2 0,-5-2 0,-1-1 0,3 4 0,5 2 0,0-4 0,1 1 0,-6 0 0,-1-3 0,2 5 0,1-1 0,2-3 0,-4-3 0,6-4 0,4-7 0,1-8 0,3-4 0,8-2 0,6-1 0,5-5 0,1-2 0,3 2 0,0 0 0,0 2 0,-3-5 0,-3 1 0,1 5 0,1 1 0,2 2 0,0 3 0,-5-2 0,2 2 0,-1 1 0,2 4 0,-1-4 0,-3-1 0,3 3 0,-4-5 0,1 1 0,-3 2-8191</inkml:trace>
  <inkml:trace contextRef="#ctx0" brushRef="#br0">3520 135474 24575,'1'-10'0,"-1"-5"0,-1-6 0,1-1 0,-6 2 0,-2-2 0,-3-1 0,0-2 0,-4 4 0,1 2 0,1-1 0,1 3 0,3 1 0,-3 2 0,-4 0 0,3-4 0,3 0 0,-3-4 0,1-5 0,3 1 0,3-3 0,0 5 0,0 3 0,2 0 0,1 1 0,0-3 0,2 0 0,1-4 0,0 2 0,0-1 0,0 0 0,-6 4 0,-3 0 0,1 2 0,-1 5 0,2-2 0,-7 3 0,-1-2 0,2-1 0,-4 0 0,-3 0 0,2-4 0,0 3 0,2 0 0,5-1 0,2 3 0,-6 4 0,-2 4 0,2 0 0,-2 0 0,2-3 0,0 1 0,-3 3 0,2-2 0,2 4 0,4 7 0,8 4 0,6 5 0,1 4 0,4 2 0,0 1 0,4-2 0,0-1 0,3 8 0,-3 3 0,3-2 0,0 0 0,-4-1 0,-3 3 0,-2-2 0,0 5 0,-1-6 0,-4-13 0,-5-16 0,-9 0 0,-4 0 0,1-5 0,0-3 0,1-1 0,1-2 0,3-4 0,-1 3 0,1-1 0,-3 2 0,0 0 0,5 0 0,-2 0 0,1-1 0,1-1 0,4-1 0,0-1 0,7 0 0,8 5 0,5 4 0,7 11 0,2 6 0,3 1 0,0 1 0,-1-2 0,0-1 0,0-2 0,0-2 0,-6 3 0,-1 2 0,-2 0 0,6 0 0,0-2 0,1-1 0,0-1 0,-5-1-8191</inkml:trace>
  <inkml:trace contextRef="#ctx0" brushRef="#br0">3732 136355 24575,'-1'-6'0,"1"-5"0,0-6 0,0-4 0,0-3 0,0-8 0,0 1 0,0-2 0,0 2 0,0-1 0,0 3 0,0 2 0,0 0 0,0 0 0,0 0 0,0 2 0,0-2 0,0 0 0,0 0 0,0 0 0,0 0 0,0 1 0,4 4 0,1 2 0,-1 5-8191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11T02:33:21.238"/>
    </inkml:context>
    <inkml:brush xml:id="br0">
      <inkml:brushProperty name="width" value="0.05" units="cm"/>
      <inkml:brushProperty name="height" value="0.05" units="cm"/>
      <inkml:brushProperty name="color" value="#E71224"/>
    </inkml:brush>
  </inkml:definitions>
  <inkml:trace contextRef="#ctx0" brushRef="#br0">2318 1 24575,'0'0'0,"0"0"0,0 0 0,0 0 0,0 0 0,-8 5 0,-13 8 0,0 0 0,-1-2 0,0 0 0,-46 13 0,-103 18 0,49-13 0,-482 118 0,-201 9 0,723-146 0,-1-4 0,-103-5 0,84-2 0,110 0 0,0 0 0,0 0 0,-1-1 0,1 0 0,9-3 0,7-3 0,36-8 0,0-4 0,-1-2 0,80-42 0,-114 49 0,-1-2 0,0-1 0,36-36 0,2-1 0,-61 54 0,0 0 0,0 1 0,0-1 0,0 0 0,0 1 0,0-1 0,0 1 0,0-1 0,0 1 0,0-1 0,0 1 0,0 0 0,0-1 0,1 1 0,-1 0 0,0 0 0,0 0 0,0 0 0,0 0 0,3 1 0,-14 8 0,-27 28 0,-8 9 0,-79 62 0,1-27 0,49-33 0,70-46 0,0 1 0,1 0 0,-1 0 0,0 0 0,1 1 0,0-1 0,-5 7 0,8-9 0,-1-1 0,1 1 0,0 0 0,-1 0 0,1 0 0,0 0 0,-1 0 0,1-1 0,0 1 0,0 0 0,0 0 0,0 0 0,0 0 0,0 0 0,0 0 0,0 0 0,0 0 0,0 0 0,1 0 0,-1 0 0,0-1 0,1 1 0,-1 0 0,0 0 0,1 0 0,-1 0 0,1-1 0,-1 1 0,1 0 0,0-1 0,-1 1 0,1 0 0,0-1 0,-1 1 0,1-1 0,0 1 0,0-1 0,0 1 0,-1-1 0,1 1 0,0-1 0,0 0 0,0 0 0,1 1 0,46 16 0,0-2 0,98 17 0,-59-15 0,-43-8 0,218 56 0,-252-62-136,0 0-1,0 1 1,0 0-1,-1 1 1,0 0-1,0 1 1,0 0-1,-1 0 0,8 8 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11T02:34:59.350"/>
    </inkml:context>
    <inkml:brush xml:id="br0">
      <inkml:brushProperty name="width" value="0.05" units="cm"/>
      <inkml:brushProperty name="height" value="0.05" units="cm"/>
      <inkml:brushProperty name="color" value="#E71224"/>
    </inkml:brush>
  </inkml:definitions>
  <inkml:trace contextRef="#ctx0" brushRef="#br0">3352 66 24575,'23'-10'0,"16"-10"0,-28 13 0,1 0 0,0 2 0,1-1 0,20-5 0,-71 37 0,-81 45 0,-150 63 0,-139 36 0,389-162 0,-1281 482 0,299-196 0,950-280 0,-222 80 0,272-94 0,1 0 0,-1 1 0,0-1 0,1 0 0,-1 1 0,0-1 0,0 0 0,0 0 0,1 1 0,-1-1 0,0 0 0,0 0 0,0 0 0,1 0 0,-1 0 0,0-1 0,-1 1 0,1 0 0,1-1 0,0 1 0,0-1 0,0 1 0,0 0 0,0-1 0,0 1 0,0 0 0,0-1 0,0 1 0,0-1 0,0 1 0,0 0 0,0-1 0,0 1 0,0 0 0,1-1 0,-1 1 0,0-1 0,0 1 0,0 0 0,1 0 0,-1-1 0,0 1 0,1-1 0,23-28 0,-20 24 0,94-109 0,257-280 0,-325 366 0,15-14 0,-71 75 0,-38 67 0,31-45 0,-343 468 0,358-505 0,14-15 0,1 0 0,-1 0 0,1 0 0,0 1 0,0-1 0,0 1 0,1-1 0,-1 1 0,1 0 0,-4 8 0,6-11 0,0 1 0,0-1 0,0 0 0,1 0 0,-1 0 0,0 1 0,1-1 0,-1 0 0,1 0 0,-1 0 0,1 0 0,-1 0 0,1 0 0,0 0 0,0 0 0,-1 0 0,1 0 0,0 0 0,0-1 0,0 1 0,0 0 0,0 0 0,0-1 0,0 1 0,0-1 0,0 1 0,2 0 0,36 12 0,-30-11 0,102 25 0,2-4 0,0-5 0,182 6 0,91-20-1365</inkml:trace>
</inkml:ink>
</file>

<file path=ppt/ink/ink5.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channel name="F" type="integer" max="32767" units="dev"/>
        </inkml:traceFormat>
        <inkml:channelProperties>
          <inkml:channelProperty channel="X" name="resolution" value="1000" units="1/dev"/>
          <inkml:channelProperty channel="Y" name="resolution" value="1000" units="1/dev"/>
          <inkml:channelProperty channel="F" name="resolution" value="0" units="1/dev"/>
        </inkml:channelProperties>
      </inkml:inkSource>
      <inkml:timestamp xml:id="ts0" timeString="2024-02-11T02:35:54.590"/>
    </inkml:context>
    <inkml:brush xml:id="br0">
      <inkml:brushProperty name="width" value="0.035" units="cm"/>
      <inkml:brushProperty name="height" value="0.035" units="cm"/>
      <inkml:brushProperty name="color" value="#E71225"/>
      <inkml:brushProperty name="fitToCurve" value="1"/>
    </inkml:brush>
  </inkml:definitions>
  <inkml:trace contextRef="#ctx0" brushRef="#br0">15019 239682 24575,'-3'1'0,"-6"-1"0,-7-7 0,-6-1 0,-1 0 0,-5-1 0,-7-5 0,-6-2 0,-4 2 0,-2 2 0,5-4 0,1 3 0,6 3 0,2 4 0,-2 0 0,1-7 0,-4 1 0,2-4 0,5-2 0,-4 2 0,-1-1 0,-1-2 0,-1 1 0,-3 2 0,-2-4 0,-3 1 0,0-6 0,-4-2 0,-2-1 0,2 1 0,6 6 0,3-1 0,1 1 0,-1-3 0,2 4 0,3 6 0,3 2 0,2-4 0,8-1 0,-1 2 0,-1 4 0,-4-1 0,-6-3 0,1-5 0,1-1 0,-13-13 0,-7-8 0,3-3 0,3 6 0,2 6 0,7 4 0,-4 4 0,2 0 0,-1 0 0,-1 0 0,-3 4 0,1 8 0,-1 5 0,1-3 0,1-1 0,5 1 0,0 1 0,-1 2 0,4 4 0,-2-5 0,0 0 0,5 0 0,-3 3 0,-2 1 0,-2 2 0,0 1 0,4 1 0,3 1 0,1 0 0,3 0 0,-2 0 0,-6-2 0,3-1 0,-2 2 0,-1-6 0,-4-4 0,3 2 0,2 1 0,-2 4 0,1 0 0,2 0 0,3-1 0,-3 3 0,-1 0 0,2 1 0,2 0 0,-3 1 0,1 1 0,-1-1 0,3-1 0,-1 1 0,3 1 0,-1-1 0,-3-1 0,2 1 0,-1 1 0,4-1 0,7 1 0,-1 1 0,-5 0 0,1 2 0,-3-1 0,5 6 0,1 1 0,0-1 0,3-2 0,1 0 0,5 5 0,-2 0 0,0-1 0,1-1 0,0-2 0,2 5 0,3 3 0,-1 3 0,1 5 0,1 1 0,3 1 0,4 1 0,1 6 0,1 0 0,1 1 0,-1-2 0,-1 1 0,1 2 0,-3 4 0,-2 5 0,0-3 0,-4-1 0,-1-6 0,1-3 0,4-4 0,3 2 0,-5-4 0,-1 1 0,3 0 0,0 2 0,-8-2 0,-2-1 0,2 4 0,0-1 0,2 4 0,-3-2 0,1-4 0,2 2 0,0-2 0,3-2 0,3-1 0,2 3 0,1-2 0,1 2 0,0 0 0,1 0 0,1-1 0,-1 4 0,-1 4 0,1 8 0,1 6 0,-1 2 0,-1-5 0,1 5 0,1-3 0,-1-2 0,-1-8 0,1-3 0,1-5 0,-1 1 0,-1-4 0,1 0 0,1 0 0,-1 0 0,-1 0 0,1 2 0,1 5 0,-1-1 0,-1 3 0,1 5 0,1 4 0,-1 6 0,-1 3 0,1 1 0,1 0 0,-1 2 0,-1-5 0,3-7 0,1-2 0,1 8 0,-2-3 0,-1-2 0,0 1 0,1-5 0,-1-4 0,1-5 0,-2 5 0,-2-1 0,2-2 0,2-2 0,-2-1 0,5 3 0,4 1 0,-1-3 0,-2 1 0,2-6 0,-3-5 0,0 3 0,-3 4 0,0-1 0,-1 4 0,0 3 0,-3-1 0,-1 2 0,0-7 0,0 2 0,2 0 0,2-1 0,8-4 0,7-6 0,4-2 0,-2 3 0,5 2 0,4 1 0,0-3 0,2-6 0,-1-2 0,-4 0 0,4-2 0,-1 1 0,4 0 0,-4-4 0,4-1 0,6 3 0,2-3 0,-1-1 0,-3 2 0,-5 2 0,-1-1 0,5-1 0,-6 1 0,4 2 0,0-1 0,-1-6 0,-1-3 0,-1-1 0,3 1 0,-1 1 0,2-1 0,-3-1 0,2 6 0,6 0 0,1 2 0,5-2 0,2-1 0,2 4 0,2 1 0,-6 0 0,-3-2 0,-6-3 0,-2-1 0,-2 0 0,-3-2 0,-2-1 0,0 0 0,-2 0 0,3 0 0,1 0 0,1-7 0,-2-6 0,-6-6 0,1-1 0,-2 4 0,2-2 0,6 5 0,0 0 0,2-3 0,-1 1 0,2-2 0,3-6 0,-1-3 0,1-5 0,1 4 0,2-1 0,2 1 0,-2-3 0,0 4 0,7-4 0,-1 4 0,1-3 0,-1 3 0,-5-4 0,-1-3 0,0 1 0,-5 1 0,1-2 0,-4 0 0,-1 1 0,3 0 0,0 8 0,-7-4 0,5-4 0,0-5 0,1 2 0,-1-1 0,3-1 0,2-3 0,-1 4 0,5 0 0,-4-2 0,2 2 0,2 0 0,-3-6 0,-8 1 0,0 2 0,-4 2 0,1 4 0,1 3 0,-7 2 0,-6 1 0,4 6 0,-1 4 0,-3-2 0,5 4 0,-2-2 0,-2-4 0,-4 3 0,-2-3 0,-3-3 0,6-3 0,1 0 0,2-1 0,0 1 0,-2 0 0,2-7 0,-1 2 0,1-3 0,4-1 0,-2-4 0,1 4 0,-4 0 0,2 3 0,-3 3 0,3 4 0,-2 0 0,-4-6 0,5-1 0,0 1 0,0 4 0,-2 4 0,2-4 0,-1-4 0,2 4 0,-2 5 0,1 6 0,-2-1 0,2 1 0,-1-3 0,2 0 0,2 4 0,0-3 0,1 1 0,0 3 0,-4-5 0,6 3 0,-2 3 0,0 3 0,-4-4 0,4 0 0,-2 1 0,-2 3 0,4 3 0,1 3 0,5 2 0,1 3 0,1 2 0,1-2 0,0-2 0,2 2 0,-2 2 0,-1-2 0,2-2 0,0 2 0,-4 2-8191</inkml:trace>
</inkml:ink>
</file>

<file path=ppt/ink/ink6.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0" timeString="2024-02-11T02:36:22.642"/>
    </inkml:context>
    <inkml:brush xml:id="br0">
      <inkml:brushProperty name="width" value="0.035" units="cm"/>
      <inkml:brushProperty name="height" value="0.035" units="cm"/>
      <inkml:brushProperty name="color" value="#E71225"/>
    </inkml:brush>
  </inkml:definitions>
  <inkml:trace contextRef="#ctx0" brushRef="#br0">7402 236950,'-2116'1481</inkml:trace>
  <inkml:trace contextRef="#ctx0" brushRef="#br0">5541 238393,'-255'38,"378"-265</inkml:trace>
</inkml:ink>
</file>

<file path=ppt/ink/ink7.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channel name="F" type="integer" max="32767" units="dev"/>
        </inkml:traceFormat>
        <inkml:channelProperties>
          <inkml:channelProperty channel="X" name="resolution" value="1000" units="1/dev"/>
          <inkml:channelProperty channel="Y" name="resolution" value="1000" units="1/dev"/>
          <inkml:channelProperty channel="F" name="resolution" value="0" units="1/dev"/>
        </inkml:channelProperties>
      </inkml:inkSource>
      <inkml:timestamp xml:id="ts0" timeString="2024-02-11T02:44:35.041"/>
    </inkml:context>
    <inkml:brush xml:id="br0">
      <inkml:brushProperty name="width" value="0.035" units="cm"/>
      <inkml:brushProperty name="height" value="0.035" units="cm"/>
      <inkml:brushProperty name="color" value="#E71225"/>
      <inkml:brushProperty name="fitToCurve" value="1"/>
    </inkml:brush>
  </inkml:definitions>
  <inkml:trace contextRef="#ctx0" brushRef="#br0">4208 330980 24575,'1'1'0,"-10"10"0,-12 13 0,-12 26 0,-19 26 0,-14 19 0,-5 10 0,0 2 0,4-8 0,12-7 0,8-13 0,9-18 0,4-13 0,5-4 0,1-9 0,7-4 0,2-5 0,-3-6 0,3 0 0,3-3 0,4-3 0,-3 4 0,-1-1 0,2 5 0,-2 0 0,-2 5 0,-4-3 0,2 3 0,2-2 0,-3 1 0,4 2 0,2 1 0,4-2 0,4-6 0,1 1 0,4 0 0,0 0 0,-6 0 0,-4 3 0,1-1 0,1 1 0,2-8 0,4-13 0,4-5 0,2-8 0,0-5 0,2-6 0,-1-4 0,6 3 0,1 0 0,-2-1 0,-2-6 0,-2-5 0,1 6 0,-1 2 0,1 0 0,3 4 0,3 3 0,-2 0 0,-1-9 0,-4 0 0,0-2 0,-2 3 0,-2-2 0,-1-1 0,3 6 0,1 1 0,-3 3 0,-1 11 0,-8 6 0,-1 9 0,2 9 0,1 2 0,3 8 0,0 0 0,0 3 0,-2-3 0,2 2 0,1-2 0,1 2 0,0-4 0,-4 3 0,-3-2 0,1 1 0,2 2 0,0 1 0,4-11 0,2-12 0,1-13 0,6-5 0,0-4 0,4 2 0,0-2 0,4-2 0,-1-5 0,1 1 0,-2 3 0,1 4 0,8 5 0,2 3 0,-2-3 0,1 0 0,0 2 0,0 2 0,-1 2 0,4 3 0,1 1 0,-5 0-8191</inkml:trace>
</inkml:ink>
</file>

<file path=ppt/ink/ink8.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0" timeString="2024-02-11T02:50:13.803"/>
    </inkml:context>
    <inkml:brush xml:id="br0">
      <inkml:brushProperty name="width" value="0.035" units="cm"/>
      <inkml:brushProperty name="height" value="0.035" units="cm"/>
      <inkml:brushProperty name="color" value="#E71225"/>
    </inkml:brush>
  </inkml:definitions>
  <inkml:trace contextRef="#ctx0" brushRef="#br0">7084 377672,'-1658'1444</inkml:trace>
  <inkml:trace contextRef="#ctx0" brushRef="#br0">5675 379052,'-249'64,"347"-302</inkml:trace>
</inkml:ink>
</file>

<file path=ppt/ink/ink9.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0" timeString="2024-02-11T02:50:31.632"/>
    </inkml:context>
    <inkml:brush xml:id="br0">
      <inkml:brushProperty name="width" value="0.035" units="cm"/>
      <inkml:brushProperty name="height" value="0.035" units="cm"/>
      <inkml:brushProperty name="color" value="#E71225"/>
    </inkml:brush>
  </inkml:definitions>
  <inkml:trace contextRef="#ctx0" brushRef="#br0">22956 374655,'2470'2469</inkml:trace>
  <inkml:trace contextRef="#ctx0" brushRef="#br0">25344 376880,'82'244,"-327"-325</inkml:trace>
</inkml:ink>
</file>

<file path=ppt/ink/ink10.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0" timeString="2024-02-11T02:51:29.979"/>
    </inkml:context>
    <inkml:brush xml:id="br0">
      <inkml:brushProperty name="width" value="0.035" units="cm"/>
      <inkml:brushProperty name="height" value="0.035" units="cm"/>
      <inkml:brushProperty name="color" value="#E71225"/>
    </inkml:brush>
  </inkml:definitions>
  <inkml:trace contextRef="#ctx0" brushRef="#br0">18388 389808,'-3688'3688</inkml:trace>
</inkml:ink>
</file>

<file path=ppt/ink/ink11.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0" timeString="2024-02-11T02:53:33.116"/>
    </inkml:context>
    <inkml:brush xml:id="br0">
      <inkml:brushProperty name="width" value="0.035" units="cm"/>
      <inkml:brushProperty name="height" value="0.035" units="cm"/>
      <inkml:brushProperty name="color" value="#E71225"/>
    </inkml:brush>
  </inkml:definitions>
  <inkml:trace contextRef="#ctx0" brushRef="#br0">7084 403496,'-2134'1658</inkml:trace>
  <inkml:trace contextRef="#ctx0" brushRef="#br0">5203 405104,'-253'50,"364"-282</inkml:trace>
</inkml:ink>
</file>

<file path=ppt/ink/ink12.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channel name="F" type="integer" max="32767" units="dev"/>
        </inkml:traceFormat>
        <inkml:channelProperties>
          <inkml:channelProperty channel="X" name="resolution" value="1000" units="1/dev"/>
          <inkml:channelProperty channel="Y" name="resolution" value="1000" units="1/dev"/>
          <inkml:channelProperty channel="F" name="resolution" value="0" units="1/dev"/>
        </inkml:channelProperties>
      </inkml:inkSource>
      <inkml:timestamp xml:id="ts0" timeString="2024-02-11T02:57:33.021"/>
    </inkml:context>
    <inkml:brush xml:id="br0">
      <inkml:brushProperty name="width" value="0.035" units="cm"/>
      <inkml:brushProperty name="height" value="0.035" units="cm"/>
      <inkml:brushProperty name="color" value="#E71225"/>
      <inkml:brushProperty name="fitToCurve" value="1"/>
    </inkml:brush>
    <inkml:context xml:id="ctx1">
      <inkml:inkSource xml:id="inkSrc1">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1" timeString="2024-02-11T02:57:33.021"/>
    </inkml:context>
    <inkml:brush xml:id="br1">
      <inkml:brushProperty name="width" value="0.035" units="cm"/>
      <inkml:brushProperty name="height" value="0.035" units="cm"/>
      <inkml:brushProperty name="color" value="#E71225"/>
    </inkml:brush>
  </inkml:definitions>
  <inkml:trace contextRef="#ctx0" brushRef="#br0">5467 448272 24575,'3'1'0,"2"5"0,-2 3 0,-1 6 0,8-2 0,0 5 0,2 0 0,-1-3 0,-2 6 0,-4 0 0,-2 4 0,-1 3 0,-2 0 0,-2-9 0,2-12 0,2-14 0,-2-9 0,-2-8 0,2-4 0,-1-3 0,-2 0 0,1 0 0,-1 3 0,-1-1 0,2 3 0,1-1 0,0 2 0,1-4 0,1 3 0,-1-1 0,-1 6 0,1 14 0,1 15 0,-1 7 0,-1 9 0,1 2 0,1 4 0,-1-1 0,-1 3 0,1-2 0,1 0 0,-1-3 0,-1 0 0,1-1 0,3-6 0,2-6-8191</inkml:trace>
  <inkml:trace contextRef="#ctx1" brushRef="#br1">14363 450028,'-576'576</inkml:trace>
  <inkml:trace contextRef="#ctx1" brushRef="#br1">13710 450063,'672'0</inkml:trace>
  <inkml:trace contextRef="#ctx0" brushRef="#br0">11228 450120 24575,'-9'1'0,"-2"4"0,-7 1 0,-2 3 0,1 2 0,-1-2 0,0 0 0,1 0 0,-2-1 0,3 3 0,3 2 0,-3-2 0,-4-4 0,3-1 0,-1 1 0,2 3 0,0 2 0,5 1 0,2 4 0,5 2 0,1 5 0,3 1 0,2 5 0,1-3 0,5-4 0,-1 0 0,4-3 0,7-6 0,8-6 0,0-4 0,4 1 0,-1-3 0,1-2 0,-1-1 0,4-1 0,-5-7 0,-5-2 0,-6-1 0,-4-6 0,-4-1 0,-4-4 0,-2-2 0,-3-2 0,-2 1 0,-10 7 0,-2 7 0,-6 4 0,-1 5 0,-4 3 0,1 1 0,-3-1 0,1-1 0,-2 1 0,5 9 0,-1 0 0,4 2 0,4-3-8191</inkml:trace>
  <inkml:trace contextRef="#ctx0" brushRef="#br0">2277 450566 24575,'3'1'0,"6"-1"0,9-1 0,0-6 0,3 0 0,0-3 0,6 3 0,-3 0 0,3 1 0,-2 1 0,5-1 0,-4 3 0,5 1 0,-6 3 0,-8 11 0,-6 3 0,-6 7 0,-3 6 0,-9-2 0,-6-8 0,0 0 0,4-2 0,-6 0 0,1 5 0,2-1 0,2 2 0,-10-4 0,1-2 0,-3 0 0,4-2 0,0 0 0,4 2 0,-4-2 0,-2-4 0,1 4 0,-1 0 0,4 7 0,0 0 0,2-4 0,9-3 0,9-6 0,11-1 0,9-5 0,1-1 0,0-1 0,2-1 0,3 1 0,1 1 0,0-1 0,-2-1 0,2 1 0,-4 1 0,3-1 0,-7-1-8191</inkml:trace>
  <inkml:trace contextRef="#ctx0" brushRef="#br0">1940 453549 24575,'3'-1'0,"9"1"0,5 1 0,-2 7 0,5-1 0,-2 5 0,0-1 0,3 0 0,1-3 0,-6 2 0,-8 4 0,-4 5 0,-11 2 0,-3 4 0,-3-3 0,1-2 0,-5-4 0,1-4 0,0 3 0,4 1 0,-2-3 0,2 4 0,-2 0 0,1-2 0,-4-3 0,10-3 0,9-2 0,9-5 0,2-3 0,2-3 0,6 2 0,1-1 0,0-7 0,1-2 0,-1 2 0,1 2 0,0 11 0,-8 5 0,-3 11 0,-6 2 0,-2 4 0,-2 2 0,-2 2 0,-1-1 0,-1 2 0,0-1 0,-7-7 0,-2 1 0,0-4 0,-7-4 0,-2-5 0,-7-3 0,3-4 0,-3 0 0,2 0 0,-3-2 0,1 0 0,-1-1 0,1-1 0,-4 1 0,6 1-8191</inkml:trace>
  <inkml:trace contextRef="#ctx0" brushRef="#br1">19035 453596 24524,'-813'265'0,"813"591"0,813-591 0,-310-958 0,-1006 0 0</inkml:trace>
  <inkml:trace contextRef="#ctx0" brushRef="#br0">10129 454503 24575,'1'8'0,"6"0"0,1 3 0,-2 6 0,-2 3 0,0 7 0,-8 0 0,-1 1 0,-1-1 0,-3-6 0,-1 0 0,-5-1 0,-2-3 0,0 4 0,4 0 0,6 4 0,7-11 0,7-6 0,10-7 0,0-4 0,4-3 0,2 1 0,1 0 0,1 2 0,4 1 0,5 0 0,-1 1 0,0 1 0,-5 1-8191</inkml:trace>
  <inkml:trace contextRef="#ctx1" brushRef="#br1">10352 454614,'0'672</inkml:trace>
  <inkml:trace contextRef="#ctx0" brushRef="#br0">10669 454950 24575,'0'0'0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تسليط الضوء على أجهزة الاستشعار التي تسمح للروبوتات "بالشعور" ببيئتها والاستجابة للتفاعلات الجسدية أو التغييرات في محيطها.الأنواع:أجهزة الاستشعار اللمسية: تمكن الروبوتات من اكتشاف الاتصال الجسدي والضغط والأنسجة. المفتاح في التطبيقات التي تتطلب معالجة أو معالجة دقيقة، مثل الأيدي الآلية.أجهزة الاستشعار البيئية: قياس درجة الحرارة أو الرطوبة أو تركيزات الغاز، وهو أمر بالغ الأهمية للروبوتات التي تعمل في ظروف مختلفة أو قاسية، مثل روبوتات الاستجابة للكوارث.التطبيقات:كشف المخاطر ومعالجة المواد والتكيف مع الظروف البيئية.</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89599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اجعله قابلاً للاستخدام بعد ذلك، يتعين علينا تغيير الكائن المحيط، وسيكون هذا هو نفس الشكل الخاص بك، لذا الآن بدلاً من الاضطرار إلى القيام بذلك مرة أخرى، يمكنك إعادة استخدام نفس الشكل، لذا انقر على الشكل واستخدم </a:t>
            </a:r>
            <a:r>
              <a:rPr lang="en-CA" dirty="0"/>
              <a:t>def </a:t>
            </a:r>
            <a:r>
              <a:rPr lang="ar-SA" dirty="0"/>
              <a:t>بتسميته شيئًا ما يمكنك إعادة الاستخدام، لذا دعنا نسميها كرة الآن على الكائن المحيط بك، فعندما تنقر نقرًا مزدوجًا، يمكنك النقر فوق "استخدام" لاستخدام هذا الشكل الذي أنشأناه للتو وهو في هذه الحالة كرة، وأخيرًا دعنا نضيف الفيزياء، لذا في هذه الحالة إنها مجرد فيزياء بسيطة يساعد في أشياء مثل الجاذبية، وكلما انتقلت إلى مشاريع أكثر تقدمًا، يمكنك تغيير هذا لميزات مختلفة</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138932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spcBef>
                <a:spcPts val="0"/>
              </a:spcBef>
              <a:spcAft>
                <a:spcPts val="0"/>
              </a:spcAft>
              <a:buFont typeface="+mj-lt"/>
              <a:buAutoNum type="arabicPeriod"/>
            </a:pPr>
            <a:r>
              <a:rPr lang="en-CA" sz="1400" b="0" i="0" dirty="0" err="1">
                <a:effectLst/>
                <a:latin typeface="Times New Roman" panose="02020603050405020304" pitchFamily="18" charset="0"/>
              </a:rPr>
              <a:t>ابدأ</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بعقدة</a:t>
            </a:r>
            <a:r>
              <a:rPr lang="en-CA" sz="1400" b="0" i="0" dirty="0">
                <a:effectLst/>
                <a:latin typeface="Times New Roman" panose="02020603050405020304" pitchFamily="18" charset="0"/>
              </a:rPr>
              <a:t> Solid:</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الخطوة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الأولى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إنشاء</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Solid، </a:t>
            </a:r>
            <a:r>
              <a:rPr lang="en-CA" sz="1400" b="0" i="0" dirty="0" err="1">
                <a:effectLst/>
                <a:latin typeface="Times New Roman" panose="02020603050405020304" pitchFamily="18" charset="0"/>
              </a:rPr>
              <a:t>التي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تعمل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كتمثيل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صلب</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داخل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بيئة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المحاكاة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يتم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ذلك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بالنقر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أيقونة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الزائد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والتنقل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أساسية</a:t>
            </a:r>
            <a:r>
              <a:rPr lang="en-CA" sz="1400" b="0" i="0" dirty="0">
                <a:effectLst/>
                <a:latin typeface="Times New Roman" panose="02020603050405020304" pitchFamily="18" charset="0"/>
              </a:rPr>
              <a:t>" &gt; "Solid" </a:t>
            </a:r>
            <a:r>
              <a:rPr lang="en-CA" sz="1400" b="0" i="0" dirty="0" err="1">
                <a:effectLst/>
                <a:latin typeface="Times New Roman" panose="02020603050405020304" pitchFamily="18" charset="0"/>
              </a:rPr>
              <a:t>لإضافة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Solid.</a:t>
            </a:r>
          </a:p>
          <a:p>
            <a:pPr algn="r" rtl="1">
              <a:spcBef>
                <a:spcPts val="0"/>
              </a:spcBef>
              <a:spcAft>
                <a:spcPts val="0"/>
              </a:spcAft>
              <a:buFont typeface="+mj-lt"/>
              <a:buAutoNum type="arabicPeriod" startAt="2"/>
            </a:pPr>
            <a:r>
              <a:rPr lang="en-CA" sz="1400" b="0" i="0" dirty="0" err="1">
                <a:effectLst/>
                <a:latin typeface="Times New Roman" panose="02020603050405020304" pitchFamily="18" charset="0"/>
              </a:rPr>
              <a:t>أضف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فرعية</a:t>
            </a:r>
            <a:r>
              <a:rPr lang="en-CA" sz="1400" b="0" i="0" dirty="0">
                <a:effectLst/>
                <a:latin typeface="Times New Roman" panose="02020603050405020304" pitchFamily="18" charset="0"/>
              </a:rPr>
              <a:t> (Shape):</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داخل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Solid، </a:t>
            </a:r>
            <a:r>
              <a:rPr lang="en-CA" sz="1400" b="0" i="0" dirty="0" err="1">
                <a:effectLst/>
                <a:latin typeface="Times New Roman" panose="02020603050405020304" pitchFamily="18" charset="0"/>
              </a:rPr>
              <a:t>تُضاف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فرعية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لتحديد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الشكل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البصري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والفيزيائي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يتم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ذلك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بإضافة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"Shape" </a:t>
            </a:r>
            <a:r>
              <a:rPr lang="en-CA" sz="1400" b="0" i="0" dirty="0" err="1">
                <a:effectLst/>
                <a:latin typeface="Times New Roman" panose="02020603050405020304" pitchFamily="18" charset="0"/>
              </a:rPr>
              <a:t>كعقدة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فرعية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لعقدة</a:t>
            </a:r>
            <a:r>
              <a:rPr lang="en-CA" sz="1400" b="0" i="0" dirty="0">
                <a:effectLst/>
                <a:latin typeface="Times New Roman" panose="02020603050405020304" pitchFamily="18" charset="0"/>
              </a:rPr>
              <a:t> Solid.</a:t>
            </a:r>
          </a:p>
          <a:p>
            <a:pPr algn="r" rtl="1">
              <a:spcBef>
                <a:spcPts val="0"/>
              </a:spcBef>
              <a:spcAft>
                <a:spcPts val="0"/>
              </a:spcAft>
              <a:buFont typeface="+mj-lt"/>
              <a:buAutoNum type="arabicPeriod"/>
            </a:pPr>
            <a:r>
              <a:rPr lang="en-CA" sz="1400" b="0" i="0" dirty="0" err="1">
                <a:effectLst/>
                <a:latin typeface="Times New Roman" panose="02020603050405020304" pitchFamily="18" charset="0"/>
              </a:rPr>
              <a:t>حدد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الهندسة</a:t>
            </a:r>
            <a:r>
              <a:rPr lang="en-CA" sz="1400" b="0" i="0" dirty="0">
                <a:effectLst/>
                <a:latin typeface="Times New Roman" panose="02020603050405020304" pitchFamily="18" charset="0"/>
              </a:rPr>
              <a:t>:</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تحت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Shape، </a:t>
            </a:r>
            <a:r>
              <a:rPr lang="en-CA" sz="1400" b="0" i="0" dirty="0" err="1">
                <a:effectLst/>
                <a:latin typeface="Times New Roman" panose="02020603050405020304" pitchFamily="18" charset="0"/>
              </a:rPr>
              <a:t>يتم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تحديد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هندسة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إذا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كنت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تنشئ</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كرة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سبيل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المثال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تختار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هندسة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ثم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تختار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خيار</a:t>
            </a:r>
            <a:r>
              <a:rPr lang="en-CA" sz="1400" b="0" i="0" dirty="0">
                <a:effectLst/>
                <a:latin typeface="Times New Roman" panose="02020603050405020304" pitchFamily="18" charset="0"/>
              </a:rPr>
              <a:t> "Sphere". </a:t>
            </a:r>
            <a:r>
              <a:rPr lang="en-CA" sz="1400" b="0" i="0" dirty="0" err="1">
                <a:effectLst/>
                <a:latin typeface="Times New Roman" panose="02020603050405020304" pitchFamily="18" charset="0"/>
              </a:rPr>
              <a:t>يمكن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تخصيص</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هذه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الهندسة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أكثر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خلال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تعديل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المعلمات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مثل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نصف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قطر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الكرة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لتغيير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حجمها</a:t>
            </a:r>
            <a:r>
              <a:rPr lang="en-CA" sz="1400" b="0" i="0" dirty="0">
                <a:effectLst/>
                <a:latin typeface="Times New Roman" panose="02020603050405020304" pitchFamily="18" charset="0"/>
              </a:rPr>
              <a:t>.</a:t>
            </a:r>
          </a:p>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8088280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spcBef>
                <a:spcPts val="0"/>
              </a:spcBef>
              <a:spcAft>
                <a:spcPts val="0"/>
              </a:spcAft>
              <a:buFont typeface="+mj-lt"/>
              <a:buAutoNum type="arabicPeriod"/>
            </a:pPr>
            <a:r>
              <a:rPr lang="en-CA" sz="1400" b="0" i="0" dirty="0" err="1">
                <a:effectLst/>
                <a:latin typeface="Times New Roman" panose="02020603050405020304" pitchFamily="18" charset="0"/>
              </a:rPr>
              <a:t>ضبط</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المظهر</a:t>
            </a:r>
            <a:r>
              <a:rPr lang="en-CA" sz="1400" b="0" i="0" dirty="0">
                <a:effectLst/>
                <a:latin typeface="Times New Roman" panose="02020603050405020304" pitchFamily="18" charset="0"/>
              </a:rPr>
              <a:t>:</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لتحديد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الخصائص</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البصرية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تنقر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مظهر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وتختار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PBRAppearance</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كعقدة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أساسية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يتيح</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المظهر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المبني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العرض</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الفيزيائي</a:t>
            </a:r>
            <a:r>
              <a:rPr lang="en-CA" sz="1400" b="0" i="0" dirty="0">
                <a:effectLst/>
                <a:latin typeface="Times New Roman" panose="02020603050405020304" pitchFamily="18" charset="0"/>
              </a:rPr>
              <a:t> (PBR) </a:t>
            </a:r>
            <a:r>
              <a:rPr lang="en-CA" sz="1400" b="0" i="0" dirty="0" err="1">
                <a:effectLst/>
                <a:latin typeface="Times New Roman" panose="02020603050405020304" pitchFamily="18" charset="0"/>
              </a:rPr>
              <a:t>ضبط</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خصائص</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بصرية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مثل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اللون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والخشونة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والمعدنية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للحصول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المظهر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المرغوب</a:t>
            </a:r>
            <a:r>
              <a:rPr lang="en-CA" sz="1400" b="0" i="0" dirty="0">
                <a:effectLst/>
                <a:latin typeface="Times New Roman" panose="02020603050405020304" pitchFamily="18" charset="0"/>
              </a:rPr>
              <a:t>.</a:t>
            </a:r>
          </a:p>
          <a:p>
            <a:pPr algn="r" rtl="1">
              <a:spcBef>
                <a:spcPts val="0"/>
              </a:spcBef>
              <a:spcAft>
                <a:spcPts val="0"/>
              </a:spcAft>
              <a:buFont typeface="+mj-lt"/>
              <a:buAutoNum type="arabicPeriod"/>
            </a:pPr>
            <a:r>
              <a:rPr lang="en-CA" sz="1400" b="0" i="0" dirty="0" err="1">
                <a:effectLst/>
                <a:latin typeface="Times New Roman" panose="02020603050405020304" pitchFamily="18" charset="0"/>
              </a:rPr>
              <a:t>تحديد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لإعادة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الاستخدام</a:t>
            </a:r>
            <a:r>
              <a:rPr lang="en-CA" sz="1400" b="0" i="0" dirty="0">
                <a:effectLst/>
                <a:latin typeface="Times New Roman" panose="02020603050405020304" pitchFamily="18" charset="0"/>
              </a:rPr>
              <a:t> (DEF):</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إذا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كنت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تنوي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إعادة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استخدام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الشكل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ضمن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محاكاتك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يمكنك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تحديده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باستخدام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كلمة</a:t>
            </a:r>
            <a:r>
              <a:rPr lang="en-CA" sz="1400" b="0" i="0" dirty="0">
                <a:effectLst/>
                <a:latin typeface="Times New Roman" panose="02020603050405020304" pitchFamily="18" charset="0"/>
              </a:rPr>
              <a:t> "DEF". </a:t>
            </a:r>
            <a:r>
              <a:rPr lang="en-CA" sz="1400" b="0" i="0" dirty="0" err="1">
                <a:effectLst/>
                <a:latin typeface="Times New Roman" panose="02020603050405020304" pitchFamily="18" charset="0"/>
              </a:rPr>
              <a:t>تتضمن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هذه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الخطوة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إعطاء</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فريد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لشكلك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مما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يتيح</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الإشارة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إليه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وإعادة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استخدامه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أماكن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أخرى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ضمن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محاكاتك</a:t>
            </a:r>
            <a:r>
              <a:rPr lang="en-CA" sz="1400" b="0" i="0" dirty="0">
                <a:effectLst/>
                <a:latin typeface="Times New Roman" panose="02020603050405020304" pitchFamily="18" charset="0"/>
              </a:rPr>
              <a:t>.</a:t>
            </a:r>
          </a:p>
          <a:p>
            <a:pPr algn="r" rtl="1">
              <a:spcBef>
                <a:spcPts val="0"/>
              </a:spcBef>
              <a:spcAft>
                <a:spcPts val="0"/>
              </a:spcAft>
              <a:buFont typeface="+mj-lt"/>
              <a:buAutoNum type="arabicPeriod"/>
            </a:pPr>
            <a:r>
              <a:rPr lang="en-CA" sz="1400" b="0" i="0" dirty="0" err="1">
                <a:effectLst/>
                <a:latin typeface="Times New Roman" panose="02020603050405020304" pitchFamily="18" charset="0"/>
              </a:rPr>
              <a:t>حدد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الحدودي</a:t>
            </a:r>
            <a:r>
              <a:rPr lang="en-CA" sz="1400" b="0" i="0" dirty="0">
                <a:effectLst/>
                <a:latin typeface="Times New Roman" panose="02020603050405020304" pitchFamily="18" charset="0"/>
              </a:rPr>
              <a:t>:</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الجسم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الحدودي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ضروري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لتحديد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حدود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التصادم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لجسمك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يمكنك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ضبط</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Shape </a:t>
            </a:r>
            <a:r>
              <a:rPr lang="en-CA" sz="1400" b="0" i="0" dirty="0" err="1">
                <a:effectLst/>
                <a:latin typeface="Times New Roman" panose="02020603050405020304" pitchFamily="18" charset="0"/>
              </a:rPr>
              <a:t>التي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قمت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بتعريفها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بالفعل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حدودي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لضمان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يعمل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كشف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التصادم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كما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هو</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متوقع</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ضمن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بيئة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المحاكاة</a:t>
            </a:r>
            <a:r>
              <a:rPr lang="en-CA" sz="1400" b="0" i="0" dirty="0">
                <a:effectLst/>
                <a:latin typeface="Times New Roman" panose="02020603050405020304" pitchFamily="18" charset="0"/>
              </a:rPr>
              <a:t>.</a:t>
            </a:r>
          </a:p>
          <a:p>
            <a:pPr algn="r" rtl="1">
              <a:spcBef>
                <a:spcPts val="0"/>
              </a:spcBef>
              <a:spcAft>
                <a:spcPts val="0"/>
              </a:spcAft>
              <a:buFont typeface="+mj-lt"/>
              <a:buAutoNum type="arabicPeriod"/>
            </a:pPr>
            <a:r>
              <a:rPr lang="en-CA" sz="1400" b="0" i="0" dirty="0" err="1">
                <a:effectLst/>
                <a:latin typeface="Times New Roman" panose="02020603050405020304" pitchFamily="18" charset="0"/>
              </a:rPr>
              <a:t>أضف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الفيزياء</a:t>
            </a:r>
            <a:r>
              <a:rPr lang="en-CA" sz="1400" b="0" i="0" dirty="0">
                <a:effectLst/>
                <a:latin typeface="Times New Roman" panose="02020603050405020304" pitchFamily="18" charset="0"/>
              </a:rPr>
              <a:t>:</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لجعل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جسمك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ديناميكيًا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قادرًا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الحركة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والتفاعل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مع</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الأجسام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والبيئة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الأخرى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تُضاف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خصائص</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الفيزياء</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إليه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يميز</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هذا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العناصر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الثابتة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المحاكاة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مثل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الساحة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المستطيلة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خلال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تمكينه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امتلاك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سلوكيات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فيزيائية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مثل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الارتداد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الدوران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أو</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التصادم</a:t>
            </a:r>
            <a:r>
              <a:rPr lang="en-CA" sz="1400" b="0" i="0" dirty="0">
                <a:effectLst/>
                <a:latin typeface="Times New Roman" panose="02020603050405020304" pitchFamily="18" charset="0"/>
              </a:rPr>
              <a:t>.</a:t>
            </a:r>
          </a:p>
          <a:p>
            <a:pPr marL="182880" marR="0" algn="r" rtl="1">
              <a:spcBef>
                <a:spcPts val="0"/>
              </a:spcBef>
              <a:spcAft>
                <a:spcPts val="0"/>
              </a:spcAft>
            </a:pPr>
            <a:r>
              <a:rPr lang="en-CA" sz="1400" dirty="0" err="1">
                <a:effectLst/>
                <a:latin typeface="Times New Roman" panose="02020603050405020304" pitchFamily="18" charset="0"/>
              </a:rPr>
              <a:t>من</a:t>
            </a:r>
            <a:r>
              <a:rPr lang="en-CA" sz="1400" dirty="0">
                <a:effectLst/>
                <a:latin typeface="Times New Roman" panose="02020603050405020304" pitchFamily="18" charset="0"/>
              </a:rPr>
              <a:t> </a:t>
            </a:r>
            <a:r>
              <a:rPr lang="en-CA" sz="1400" dirty="0" err="1">
                <a:effectLst/>
                <a:latin typeface="Times New Roman" panose="02020603050405020304" pitchFamily="18" charset="0"/>
              </a:rPr>
              <a:t>خلال</a:t>
            </a:r>
            <a:r>
              <a:rPr lang="en-CA" sz="1400" dirty="0">
                <a:effectLst/>
                <a:latin typeface="Times New Roman" panose="02020603050405020304" pitchFamily="18" charset="0"/>
              </a:rPr>
              <a:t> </a:t>
            </a:r>
            <a:r>
              <a:rPr lang="en-CA" sz="1400" dirty="0" err="1">
                <a:effectLst/>
                <a:latin typeface="Times New Roman" panose="02020603050405020304" pitchFamily="18" charset="0"/>
              </a:rPr>
              <a:t>هذه</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الخطوات</a:t>
            </a:r>
            <a:r>
              <a:rPr lang="en-CA" sz="1400" dirty="0">
                <a:effectLst/>
                <a:latin typeface="Times New Roman" panose="02020603050405020304" pitchFamily="18" charset="0"/>
              </a:rPr>
              <a:t>، </a:t>
            </a:r>
            <a:r>
              <a:rPr lang="en-CA" sz="1400" dirty="0" err="1">
                <a:effectLst/>
                <a:latin typeface="Times New Roman" panose="02020603050405020304" pitchFamily="18" charset="0"/>
              </a:rPr>
              <a:t>تصنع</a:t>
            </a:r>
            <a:r>
              <a:rPr lang="en-CA" sz="1400" dirty="0">
                <a:effectLst/>
                <a:latin typeface="Times New Roman" panose="02020603050405020304" pitchFamily="18" charset="0"/>
              </a:rPr>
              <a:t> </a:t>
            </a:r>
            <a:r>
              <a:rPr lang="en-CA" sz="1400" dirty="0" err="1">
                <a:effectLst/>
                <a:latin typeface="Times New Roman" panose="02020603050405020304" pitchFamily="18" charset="0"/>
              </a:rPr>
              <a:t>جسمًا</a:t>
            </a:r>
            <a:r>
              <a:rPr lang="en-CA" sz="1400" dirty="0">
                <a:effectLst/>
                <a:latin typeface="Times New Roman" panose="02020603050405020304" pitchFamily="18" charset="0"/>
              </a:rPr>
              <a:t> </a:t>
            </a:r>
            <a:r>
              <a:rPr lang="en-CA" sz="1400" dirty="0" err="1">
                <a:effectLst/>
                <a:latin typeface="Times New Roman" panose="02020603050405020304" pitchFamily="18" charset="0"/>
              </a:rPr>
              <a:t>ديناميكيًا</a:t>
            </a:r>
            <a:r>
              <a:rPr lang="en-CA" sz="1400" dirty="0">
                <a:effectLst/>
                <a:latin typeface="Times New Roman" panose="02020603050405020304" pitchFamily="18" charset="0"/>
              </a:rPr>
              <a:t> </a:t>
            </a:r>
            <a:r>
              <a:rPr lang="en-CA" sz="1400" dirty="0" err="1">
                <a:effectLst/>
                <a:latin typeface="Times New Roman" panose="02020603050405020304" pitchFamily="18" charset="0"/>
              </a:rPr>
              <a:t>في</a:t>
            </a:r>
            <a:r>
              <a:rPr lang="en-CA" sz="1400" dirty="0">
                <a:effectLst/>
                <a:latin typeface="Times New Roman" panose="02020603050405020304" pitchFamily="18" charset="0"/>
              </a:rPr>
              <a:t> </a:t>
            </a:r>
            <a:r>
              <a:rPr lang="en-CA" sz="1400" dirty="0" err="1">
                <a:effectLst/>
                <a:latin typeface="Times New Roman" panose="02020603050405020304" pitchFamily="18" charset="0"/>
              </a:rPr>
              <a:t>Webots</a:t>
            </a:r>
            <a:r>
              <a:rPr lang="en-CA" sz="1400" dirty="0">
                <a:effectLst/>
                <a:latin typeface="Times New Roman" panose="02020603050405020304" pitchFamily="18" charset="0"/>
              </a:rPr>
              <a:t>، </a:t>
            </a:r>
            <a:r>
              <a:rPr lang="en-CA" sz="1400" dirty="0" err="1">
                <a:effectLst/>
                <a:latin typeface="Times New Roman" panose="02020603050405020304" pitchFamily="18" charset="0"/>
              </a:rPr>
              <a:t>بدءًا</a:t>
            </a:r>
            <a:r>
              <a:rPr lang="en-CA" sz="1400" dirty="0">
                <a:effectLst/>
                <a:latin typeface="Times New Roman" panose="02020603050405020304" pitchFamily="18" charset="0"/>
              </a:rPr>
              <a:t> </a:t>
            </a:r>
            <a:r>
              <a:rPr lang="en-CA" sz="1400" dirty="0" err="1">
                <a:effectLst/>
                <a:latin typeface="Times New Roman" panose="02020603050405020304" pitchFamily="18" charset="0"/>
              </a:rPr>
              <a:t>من</a:t>
            </a:r>
            <a:r>
              <a:rPr lang="en-CA" sz="1400" dirty="0">
                <a:effectLst/>
                <a:latin typeface="Times New Roman" panose="02020603050405020304" pitchFamily="18" charset="0"/>
              </a:rPr>
              <a:t> </a:t>
            </a:r>
            <a:r>
              <a:rPr lang="en-CA" sz="1400" dirty="0" err="1">
                <a:effectLst/>
                <a:latin typeface="Times New Roman" panose="02020603050405020304" pitchFamily="18" charset="0"/>
              </a:rPr>
              <a:t>تعريف</a:t>
            </a:r>
            <a:r>
              <a:rPr lang="en-CA" sz="1400" dirty="0">
                <a:effectLst/>
                <a:latin typeface="Times New Roman" panose="02020603050405020304" pitchFamily="18" charset="0"/>
              </a:rPr>
              <a:t> </a:t>
            </a:r>
            <a:r>
              <a:rPr lang="en-CA" sz="1400" dirty="0" err="1">
                <a:effectLst/>
                <a:latin typeface="Times New Roman" panose="02020603050405020304" pitchFamily="18" charset="0"/>
              </a:rPr>
              <a:t>هيكله</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الأساسي</a:t>
            </a:r>
            <a:r>
              <a:rPr lang="en-CA" sz="1400" dirty="0">
                <a:effectLst/>
                <a:latin typeface="Times New Roman" panose="02020603050405020304" pitchFamily="18" charset="0"/>
              </a:rPr>
              <a:t> </a:t>
            </a:r>
            <a:r>
              <a:rPr lang="en-CA" sz="1400" dirty="0" err="1">
                <a:effectLst/>
                <a:latin typeface="Times New Roman" panose="02020603050405020304" pitchFamily="18" charset="0"/>
              </a:rPr>
              <a:t>إلى</a:t>
            </a:r>
            <a:r>
              <a:rPr lang="en-CA" sz="1400" dirty="0">
                <a:effectLst/>
                <a:latin typeface="Times New Roman" panose="02020603050405020304" pitchFamily="18" charset="0"/>
              </a:rPr>
              <a:t> </a:t>
            </a:r>
            <a:r>
              <a:rPr lang="en-CA" sz="1400" dirty="0" err="1">
                <a:effectLst/>
                <a:latin typeface="Times New Roman" panose="02020603050405020304" pitchFamily="18" charset="0"/>
              </a:rPr>
              <a:t>ضبط</a:t>
            </a:r>
            <a:r>
              <a:rPr lang="en-CA" sz="1400" dirty="0">
                <a:effectLst/>
                <a:latin typeface="Times New Roman" panose="02020603050405020304" pitchFamily="18" charset="0"/>
              </a:rPr>
              <a:t> </a:t>
            </a:r>
            <a:r>
              <a:rPr lang="en-CA" sz="1400" dirty="0" err="1">
                <a:effectLst/>
                <a:latin typeface="Times New Roman" panose="02020603050405020304" pitchFamily="18" charset="0"/>
              </a:rPr>
              <a:t>خصائصه</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الفيزيائية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والبصرية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للمحاكاة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تعرض</a:t>
            </a:r>
            <a:r>
              <a:rPr lang="en-CA" sz="1400" dirty="0">
                <a:effectLst/>
                <a:latin typeface="Times New Roman" panose="02020603050405020304" pitchFamily="18" charset="0"/>
              </a:rPr>
              <a:t> </a:t>
            </a:r>
            <a:r>
              <a:rPr lang="en-CA" sz="1400" dirty="0" err="1">
                <a:effectLst/>
                <a:latin typeface="Times New Roman" panose="02020603050405020304" pitchFamily="18" charset="0"/>
              </a:rPr>
              <a:t>هذه</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العملية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عمق</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التخصيص</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المتاح</a:t>
            </a:r>
            <a:r>
              <a:rPr lang="en-CA" sz="1400" dirty="0">
                <a:effectLst/>
                <a:latin typeface="Times New Roman" panose="02020603050405020304" pitchFamily="18" charset="0"/>
              </a:rPr>
              <a:t> </a:t>
            </a:r>
            <a:r>
              <a:rPr lang="en-CA" sz="1400" dirty="0" err="1">
                <a:effectLst/>
                <a:latin typeface="Times New Roman" panose="02020603050405020304" pitchFamily="18" charset="0"/>
              </a:rPr>
              <a:t>في</a:t>
            </a:r>
            <a:r>
              <a:rPr lang="en-CA" sz="1400" dirty="0">
                <a:effectLst/>
                <a:latin typeface="Times New Roman" panose="02020603050405020304" pitchFamily="18" charset="0"/>
              </a:rPr>
              <a:t> </a:t>
            </a:r>
            <a:r>
              <a:rPr lang="en-CA" sz="1400" dirty="0" err="1">
                <a:effectLst/>
                <a:latin typeface="Times New Roman" panose="02020603050405020304" pitchFamily="18" charset="0"/>
              </a:rPr>
              <a:t>Webots</a:t>
            </a:r>
            <a:r>
              <a:rPr lang="en-CA" sz="1400" dirty="0">
                <a:effectLst/>
                <a:latin typeface="Times New Roman" panose="02020603050405020304" pitchFamily="18" charset="0"/>
              </a:rPr>
              <a:t> </a:t>
            </a:r>
            <a:r>
              <a:rPr lang="en-CA" sz="1400" dirty="0" err="1">
                <a:effectLst/>
                <a:latin typeface="Times New Roman" panose="02020603050405020304" pitchFamily="18" charset="0"/>
              </a:rPr>
              <a:t>لإنشاء</a:t>
            </a:r>
            <a:r>
              <a:rPr lang="en-CA" sz="1400" dirty="0">
                <a:effectLst/>
                <a:latin typeface="Times New Roman" panose="02020603050405020304" pitchFamily="18" charset="0"/>
              </a:rPr>
              <a:t> </a:t>
            </a:r>
            <a:r>
              <a:rPr lang="en-CA" sz="1400" dirty="0" err="1">
                <a:effectLst/>
                <a:latin typeface="Times New Roman" panose="02020603050405020304" pitchFamily="18" charset="0"/>
              </a:rPr>
              <a:t>ومعالجة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الأجسام</a:t>
            </a:r>
            <a:r>
              <a:rPr lang="en-CA" sz="1400" dirty="0">
                <a:effectLst/>
                <a:latin typeface="Times New Roman" panose="02020603050405020304" pitchFamily="18" charset="0"/>
              </a:rPr>
              <a:t> </a:t>
            </a:r>
            <a:r>
              <a:rPr lang="en-CA" sz="1400" dirty="0" err="1">
                <a:effectLst/>
                <a:latin typeface="Times New Roman" panose="02020603050405020304" pitchFamily="18" charset="0"/>
              </a:rPr>
              <a:t>ضمن</a:t>
            </a:r>
            <a:r>
              <a:rPr lang="en-CA" sz="1400" dirty="0">
                <a:effectLst/>
                <a:latin typeface="Times New Roman" panose="02020603050405020304" pitchFamily="18" charset="0"/>
              </a:rPr>
              <a:t> </a:t>
            </a:r>
            <a:r>
              <a:rPr lang="en-CA" sz="1400" dirty="0" err="1">
                <a:effectLst/>
                <a:latin typeface="Times New Roman" panose="02020603050405020304" pitchFamily="18" charset="0"/>
              </a:rPr>
              <a:t>بيئة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افتراضية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للروبوتات</a:t>
            </a:r>
            <a:r>
              <a:rPr lang="en-CA" sz="1400" dirty="0">
                <a:effectLst/>
                <a:latin typeface="Times New Roman" panose="02020603050405020304" pitchFamily="18" charset="0"/>
              </a:rPr>
              <a:t> </a:t>
            </a:r>
            <a:r>
              <a:rPr lang="en-CA" sz="1400" dirty="0" err="1">
                <a:effectLst/>
                <a:latin typeface="Times New Roman" panose="02020603050405020304" pitchFamily="18" charset="0"/>
              </a:rPr>
              <a:t>والمحاكاة</a:t>
            </a:r>
            <a:r>
              <a:rPr lang="en-CA" sz="1400" dirty="0">
                <a:effectLst/>
                <a:latin typeface="Times New Roman" panose="02020603050405020304" pitchFamily="18" charset="0"/>
              </a:rPr>
              <a:t>.</a:t>
            </a:r>
          </a:p>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115374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729F8-91E8-CA74-C4DE-294EEC9A8D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40A127-028F-7F35-B492-2BDDB5FFFA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1EE961-43A8-EDE0-5580-D3F24143A00A}"/>
              </a:ext>
            </a:extLst>
          </p:cNvPr>
          <p:cNvSpPr>
            <a:spLocks noGrp="1"/>
          </p:cNvSpPr>
          <p:nvPr>
            <p:ph type="body" idx="1"/>
          </p:nvPr>
        </p:nvSpPr>
        <p:spPr/>
        <p:txBody>
          <a:bodyPr/>
          <a:lstStyle/>
          <a:p>
            <a:r>
              <a:rPr lang="ar-SA" dirty="0"/>
              <a:t>الروبوتات الاجتماعية بأنها آلات مصممة للتعامل مع البشر بطريقة اجتماعية وتفاعلية</a:t>
            </a:r>
            <a:endParaRPr lang="en-CA" dirty="0"/>
          </a:p>
        </p:txBody>
      </p:sp>
      <p:sp>
        <p:nvSpPr>
          <p:cNvPr id="4" name="Slide Number Placeholder 3">
            <a:extLst>
              <a:ext uri="{FF2B5EF4-FFF2-40B4-BE49-F238E27FC236}">
                <a16:creationId xmlns:a16="http://schemas.microsoft.com/office/drawing/2014/main" id="{F2BEB40F-6D91-ED04-833C-6E9ADBF582EA}"/>
              </a:ext>
            </a:extLst>
          </p:cNvPr>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1364249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تعريف الروبوتات الاجتماعية بأنها آلات مصممة للتعامل مع البشر بطريقة اجتماعية وتفاعلية. مقدمة لمفهوم الروبوتات ليس فقط أداء المهام ولكن أيضًا تتعلق بالبشر على المستوى الاجتماعي.</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13983940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كيف ترى الروبوتات الاجتماعية العالم؟</a:t>
            </a:r>
            <a:endParaRPr lang="en-US" dirty="0"/>
          </a:p>
          <a:p>
            <a:r>
              <a:rPr lang="ar-SA" dirty="0"/>
              <a:t>نظرة عامة على أجهزة الاستشعار وتقنيات الذكاء الاصطناعي التي تمكن الروبوتات الاجتماعية من إدراك وفهم المشاعر البشرية والنوايا والإشارات الاجتماعية.</a:t>
            </a:r>
            <a:endParaRPr lang="en-US" dirty="0"/>
          </a:p>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588610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استكشاف كيفية استخدام الروبوتات الاجتماعية للذكاء الاصطناعي للتعرف على المشاعر البشرية والاستجابة لها، مع أمثلة مثل </a:t>
            </a:r>
            <a:r>
              <a:rPr lang="en-CA" dirty="0" err="1"/>
              <a:t>Jibo</a:t>
            </a:r>
            <a:r>
              <a:rPr lang="en-CA" dirty="0"/>
              <a:t> </a:t>
            </a:r>
            <a:r>
              <a:rPr lang="ar-SA" dirty="0"/>
              <a:t>و</a:t>
            </a:r>
            <a:r>
              <a:rPr lang="en-CA" dirty="0" err="1"/>
              <a:t>Zenbo</a:t>
            </a:r>
            <a:r>
              <a:rPr lang="en-CA" dirty="0"/>
              <a:t>.</a:t>
            </a:r>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4407081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التحديات التقنية والاجتماعية والأخلاقية في تطوير ودمج الروبوتات الاجتماعية في المجتمع.</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1360310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الاعتبارات الاخلاقية</a:t>
            </a:r>
          </a:p>
          <a:p>
            <a:r>
              <a:rPr lang="ar-SA" dirty="0"/>
              <a:t>دراسة القضايا الأخلاقية، بما في ذلك الخصوصية والاستقلالية والتأثير على التوظيف. أسئلة التبعية ودور الروبوتات في المجتمع.</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5007155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مخاوف الخصوصية: يمكن للروبوت المساعد المنزلي الذي يتعلم الإجراءات المنزلية والتفضيلات الشخصية أن يكشف عن غير قصد معلومات حساسة دون اتخاذ تدابير قوية لحماية البيانات.</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890184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الاستقلالية والوكالة الإنسانية: تقوم الروبوتات في أماكن رعاية المسنين باتخاذ خيارات للمقيمين بشأن الأنشطة اليومية، مما يقلل من استقلاليتهم وقدراتهم على اتخاذ القرار.</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72</a:t>
            </a:fld>
            <a:endParaRPr lang="en-US"/>
          </a:p>
        </p:txBody>
      </p:sp>
    </p:spTree>
    <p:extLst>
      <p:ext uri="{BB962C8B-B14F-4D97-AF65-F5344CB8AC3E}">
        <p14:creationId xmlns:p14="http://schemas.microsoft.com/office/powerpoint/2010/main" val="5077514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التأثير على التوظيف والهياكل الاجتماعية: يمكن أن يؤدي استخدام الروبوتات في أدوار التدريس أو تقديم الرعاية إلى تغيير فرص العمل في هذه القطاعات، مما يستلزم إعادة تقييم أدوار العمال البشريين وتنمية مهاراتهم في أسواق العمل المستقبلية.</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73</a:t>
            </a:fld>
            <a:endParaRPr lang="en-US"/>
          </a:p>
        </p:txBody>
      </p:sp>
    </p:spTree>
    <p:extLst>
      <p:ext uri="{BB962C8B-B14F-4D97-AF65-F5344CB8AC3E}">
        <p14:creationId xmlns:p14="http://schemas.microsoft.com/office/powerpoint/2010/main" val="30139942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7922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https://blog.wokwi.com/explore-pwm-with-logic-analyzer/" TargetMode="Externa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8.png"/><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customXml" Target="../ink/ink1.xml"/><Relationship Id="rId5" Type="http://schemas.openxmlformats.org/officeDocument/2006/relationships/image" Target="../media/image41.pn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7.png"/></Relationships>
</file>

<file path=ppt/slides/_rels/slide3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61.png"/><Relationship Id="rId4" Type="http://schemas.openxmlformats.org/officeDocument/2006/relationships/customXml" Target="../ink/ink2.xm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68.png"/><Relationship Id="rId4" Type="http://schemas.openxmlformats.org/officeDocument/2006/relationships/customXml" Target="../ink/ink3.xml"/></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70.png"/><Relationship Id="rId4" Type="http://schemas.openxmlformats.org/officeDocument/2006/relationships/customXml" Target="../ink/ink4.xml"/></Relationships>
</file>

<file path=ppt/slides/_rels/slide41.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73.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customXml" Target="../ink/ink6.xml"/><Relationship Id="rId5" Type="http://schemas.openxmlformats.org/officeDocument/2006/relationships/image" Target="../media/image72.png"/><Relationship Id="rId4" Type="http://schemas.openxmlformats.org/officeDocument/2006/relationships/customXml" Target="../ink/ink5.xml"/></Relationships>
</file>

<file path=ppt/slides/_rels/slide4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80.png"/><Relationship Id="rId5" Type="http://schemas.openxmlformats.org/officeDocument/2006/relationships/customXml" Target="../ink/ink7.xml"/><Relationship Id="rId4" Type="http://schemas.openxmlformats.org/officeDocument/2006/relationships/image" Target="../media/image64.png"/></Relationships>
</file>

<file path=ppt/slides/_rels/slide4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66.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69.png"/></Relationships>
</file>

<file path=ppt/slides/_rels/slide50.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87.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customXml" Target="../ink/ink9.xml"/><Relationship Id="rId5" Type="http://schemas.openxmlformats.org/officeDocument/2006/relationships/image" Target="../media/image86.png"/><Relationship Id="rId4" Type="http://schemas.openxmlformats.org/officeDocument/2006/relationships/customXml" Target="../ink/ink8.xml"/></Relationships>
</file>

<file path=ppt/slides/_rels/slide5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89.png"/><Relationship Id="rId4" Type="http://schemas.openxmlformats.org/officeDocument/2006/relationships/customXml" Target="../ink/ink10.xml"/></Relationships>
</file>

<file path=ppt/slides/_rels/slide5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91.png"/><Relationship Id="rId4" Type="http://schemas.openxmlformats.org/officeDocument/2006/relationships/customXml" Target="../ink/ink11.xml"/></Relationships>
</file>

<file path=ppt/slides/_rels/slide5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95.png"/><Relationship Id="rId4" Type="http://schemas.openxmlformats.org/officeDocument/2006/relationships/customXml" Target="../ink/ink12.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81.png"/></Relationships>
</file>

<file path=ppt/slides/_rels/slide59.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4.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5.jpeg"/></Relationships>
</file>

<file path=ppt/slides/_rels/slide63.xml.rels><?xml version="1.0" encoding="UTF-8" standalone="yes"?>
<Relationships xmlns="http://schemas.openxmlformats.org/package/2006/relationships"><Relationship Id="rId3" Type="http://schemas.openxmlformats.org/officeDocument/2006/relationships/hyperlink" Target="https://www.aventine.org/robotics/history-of-robotics" TargetMode="External"/><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6.jpeg"/></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9.jpe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88.jpeg"/><Relationship Id="rId5" Type="http://schemas.openxmlformats.org/officeDocument/2006/relationships/hyperlink" Target="https://robotsguide.com/robots/jibo" TargetMode="External"/><Relationship Id="rId4" Type="http://schemas.openxmlformats.org/officeDocument/2006/relationships/image" Target="../media/image87.jpeg"/></Relationships>
</file>

<file path=ppt/slides/_rels/slide6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92.png"/></Relationships>
</file>

<file path=ppt/slides/_rels/slide6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94.jpeg"/></Relationships>
</file>

<file path=ppt/slides/_rels/slide68.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96.jpeg"/></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98.jpeg"/><Relationship Id="rId4" Type="http://schemas.openxmlformats.org/officeDocument/2006/relationships/image" Target="../media/image97.jpeg"/></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99.jpeg"/></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00.png"/></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01.jpeg"/></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02.jpeg"/></Relationships>
</file>

<file path=ppt/slides/_rels/slide74.xml.rels><?xml version="1.0" encoding="UTF-8" standalone="yes"?>
<Relationships xmlns="http://schemas.openxmlformats.org/package/2006/relationships"><Relationship Id="rId3" Type="http://schemas.openxmlformats.org/officeDocument/2006/relationships/image" Target="../media/image104.png"/><Relationship Id="rId7" Type="http://schemas.openxmlformats.org/officeDocument/2006/relationships/image" Target="../media/image107.svg"/><Relationship Id="rId2" Type="http://schemas.openxmlformats.org/officeDocument/2006/relationships/image" Target="../media/image103.jpeg"/><Relationship Id="rId1" Type="http://schemas.openxmlformats.org/officeDocument/2006/relationships/slideLayout" Target="../slideLayouts/slideLayout14.xml"/><Relationship Id="rId6" Type="http://schemas.openxmlformats.org/officeDocument/2006/relationships/image" Target="../media/image106.png"/><Relationship Id="rId5" Type="http://schemas.openxmlformats.org/officeDocument/2006/relationships/image" Target="../media/image3.png"/><Relationship Id="rId4" Type="http://schemas.openxmlformats.org/officeDocument/2006/relationships/image" Target="../media/image10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65830" y="522580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6289" y="1401360"/>
            <a:ext cx="4996004" cy="2800767"/>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Human-Robot Interaction and Autonomous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34143" y="4131354"/>
            <a:ext cx="90441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AI 616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D915862-A0FF-7927-C809-FBF15D05B163}"/>
              </a:ext>
            </a:extLst>
          </p:cNvPr>
          <p:cNvSpPr txBox="1"/>
          <p:nvPr/>
        </p:nvSpPr>
        <p:spPr>
          <a:xfrm>
            <a:off x="365128" y="4678753"/>
            <a:ext cx="4834799" cy="400110"/>
          </a:xfrm>
          <a:prstGeom prst="rect">
            <a:avLst/>
          </a:prstGeom>
          <a:noFill/>
        </p:spPr>
        <p:txBody>
          <a:bodyPr wrap="square">
            <a:spAutoFit/>
          </a:bodyPr>
          <a:lstStyle/>
          <a:p>
            <a:pPr algn="l" fontAlgn="base"/>
            <a:r>
              <a:rPr lang="en-US" sz="2000" b="1" i="0" dirty="0">
                <a:solidFill>
                  <a:srgbClr val="000000"/>
                </a:solidFill>
                <a:effectLst/>
                <a:latin typeface="Times New Roman" panose="02020603050405020304" pitchFamily="18" charset="0"/>
                <a:cs typeface="Times New Roman" panose="02020603050405020304" pitchFamily="18" charset="0"/>
              </a:rPr>
              <a:t>Master of Science in Artificial intelligence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9C0EC52-4922-7350-D18E-3C46D62B6C12}"/>
              </a:ext>
            </a:extLst>
          </p:cNvPr>
          <p:cNvPicPr>
            <a:picLocks noChangeAspect="1"/>
          </p:cNvPicPr>
          <p:nvPr/>
        </p:nvPicPr>
        <p:blipFill>
          <a:blip r:embed="rId3"/>
          <a:stretch>
            <a:fillRect/>
          </a:stretch>
        </p:blipFill>
        <p:spPr>
          <a:xfrm>
            <a:off x="2809613" y="19431"/>
            <a:ext cx="5995720" cy="6838569"/>
          </a:xfrm>
          <a:prstGeom prst="rect">
            <a:avLst/>
          </a:prstGeom>
        </p:spPr>
      </p:pic>
      <p:sp>
        <p:nvSpPr>
          <p:cNvPr id="2" name="TextBox 1">
            <a:extLst>
              <a:ext uri="{FF2B5EF4-FFF2-40B4-BE49-F238E27FC236}">
                <a16:creationId xmlns:a16="http://schemas.microsoft.com/office/drawing/2014/main" id="{8822FDDA-0E40-0640-2225-D9D135894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532B716F-BBBB-C587-9CD3-9C34B8CA92A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5460D678-6A56-98FB-6B9D-30786C563956}"/>
              </a:ext>
            </a:extLst>
          </p:cNvPr>
          <p:cNvSpPr/>
          <p:nvPr/>
        </p:nvSpPr>
        <p:spPr>
          <a:xfrm>
            <a:off x="2459421" y="1658431"/>
            <a:ext cx="6805204" cy="86710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extLst>
      <p:ext uri="{BB962C8B-B14F-4D97-AF65-F5344CB8AC3E}">
        <p14:creationId xmlns:p14="http://schemas.microsoft.com/office/powerpoint/2010/main" val="1786006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vision: Reference list &lt;br/&gt;&lt;br/&gt; — PEER UK">
            <a:extLst>
              <a:ext uri="{FF2B5EF4-FFF2-40B4-BE49-F238E27FC236}">
                <a16:creationId xmlns:a16="http://schemas.microsoft.com/office/drawing/2014/main" id="{1F01EE3B-242E-D85A-4BDC-9E3581209E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995" y="1857274"/>
            <a:ext cx="5073234" cy="3143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A8C33-FCFF-BEF4-8C49-2D05A16F47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056B9A-C1A6-3B7F-2678-48424866B9DC}"/>
              </a:ext>
            </a:extLst>
          </p:cNvPr>
          <p:cNvSpPr/>
          <p:nvPr/>
        </p:nvSpPr>
        <p:spPr>
          <a:xfrm>
            <a:off x="588456"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CC9ACD-73DE-BE40-9CBA-9E75F26A72F0}"/>
              </a:ext>
            </a:extLst>
          </p:cNvPr>
          <p:cNvSpPr txBox="1"/>
          <p:nvPr/>
        </p:nvSpPr>
        <p:spPr>
          <a:xfrm>
            <a:off x="2513150" y="1019069"/>
            <a:ext cx="5462008" cy="523220"/>
          </a:xfrm>
          <a:prstGeom prst="rect">
            <a:avLst/>
          </a:prstGeom>
          <a:noFill/>
        </p:spPr>
        <p:txBody>
          <a:bodyPr wrap="square" rtlCol="0">
            <a:spAutoFit/>
          </a:bodyPr>
          <a:lstStyle/>
          <a:p>
            <a:r>
              <a:rPr lang="en-US" sz="2800" b="1" i="0" dirty="0">
                <a:solidFill>
                  <a:srgbClr val="374151"/>
                </a:solidFill>
                <a:effectLst/>
                <a:latin typeface="Söhne"/>
              </a:rPr>
              <a:t>The Core Components of a Robot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6B5F774-6EA6-FEAC-AEE1-F51C575B4C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968748-72B2-1095-F8EF-994D0AD0364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AA49B9-1DAC-B79A-7D99-F05212CE5F8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DA205F-605B-9098-5A95-622B746209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E7865C-2EDE-D479-ADBE-27719DCC6E0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A91C6E6-1240-A89B-6C6D-2403BB751CEC}"/>
              </a:ext>
            </a:extLst>
          </p:cNvPr>
          <p:cNvSpPr txBox="1"/>
          <p:nvPr/>
        </p:nvSpPr>
        <p:spPr>
          <a:xfrm>
            <a:off x="788173" y="2262578"/>
            <a:ext cx="10613003" cy="646331"/>
          </a:xfrm>
          <a:prstGeom prst="rect">
            <a:avLst/>
          </a:prstGeom>
          <a:noFill/>
        </p:spPr>
        <p:txBody>
          <a:bodyPr wrap="square">
            <a:spAutoFit/>
          </a:bodyPr>
          <a:lstStyle/>
          <a:p>
            <a:r>
              <a:rPr lang="en-US" b="0" i="0" dirty="0">
                <a:solidFill>
                  <a:srgbClr val="374151"/>
                </a:solidFill>
                <a:effectLst/>
                <a:latin typeface="Söhne"/>
              </a:rPr>
              <a:t>An illustrative diagram showing the robot's core components: Computer Parts, Mechanical Components, Sensors, and Embedded Systems, leading to Human-Robot Interaction.</a:t>
            </a:r>
            <a:endParaRPr lang="en-CA" dirty="0"/>
          </a:p>
        </p:txBody>
      </p:sp>
      <p:pic>
        <p:nvPicPr>
          <p:cNvPr id="11" name="Picture 10">
            <a:extLst>
              <a:ext uri="{FF2B5EF4-FFF2-40B4-BE49-F238E27FC236}">
                <a16:creationId xmlns:a16="http://schemas.microsoft.com/office/drawing/2014/main" id="{CE87CA8A-D59C-EEA4-04E8-50E003D7D04D}"/>
              </a:ext>
            </a:extLst>
          </p:cNvPr>
          <p:cNvPicPr>
            <a:picLocks noChangeAspect="1"/>
          </p:cNvPicPr>
          <p:nvPr/>
        </p:nvPicPr>
        <p:blipFill>
          <a:blip r:embed="rId3"/>
          <a:stretch>
            <a:fillRect/>
          </a:stretch>
        </p:blipFill>
        <p:spPr>
          <a:xfrm>
            <a:off x="5116169" y="2908909"/>
            <a:ext cx="3526899" cy="2822563"/>
          </a:xfrm>
          <a:prstGeom prst="rect">
            <a:avLst/>
          </a:prstGeom>
        </p:spPr>
      </p:pic>
      <p:sp>
        <p:nvSpPr>
          <p:cNvPr id="13" name="TextBox 12">
            <a:extLst>
              <a:ext uri="{FF2B5EF4-FFF2-40B4-BE49-F238E27FC236}">
                <a16:creationId xmlns:a16="http://schemas.microsoft.com/office/drawing/2014/main" id="{B6F2E414-1DD8-719F-FFA0-0EBC647D9BEB}"/>
              </a:ext>
            </a:extLst>
          </p:cNvPr>
          <p:cNvSpPr txBox="1"/>
          <p:nvPr/>
        </p:nvSpPr>
        <p:spPr>
          <a:xfrm>
            <a:off x="4240033" y="62767"/>
            <a:ext cx="3735125" cy="523220"/>
          </a:xfrm>
          <a:prstGeom prst="rect">
            <a:avLst/>
          </a:prstGeom>
          <a:noFill/>
        </p:spPr>
        <p:txBody>
          <a:bodyPr wrap="square">
            <a:spAutoFit/>
          </a:bodyPr>
          <a:lstStyle/>
          <a:p>
            <a:pPr algn="l"/>
            <a:r>
              <a:rPr lang="en-CA" sz="2800" b="1" i="0" dirty="0">
                <a:effectLst/>
                <a:latin typeface="Söhne"/>
              </a:rPr>
              <a:t>The Core of Robotics</a:t>
            </a:r>
          </a:p>
        </p:txBody>
      </p:sp>
    </p:spTree>
    <p:extLst>
      <p:ext uri="{BB962C8B-B14F-4D97-AF65-F5344CB8AC3E}">
        <p14:creationId xmlns:p14="http://schemas.microsoft.com/office/powerpoint/2010/main" val="2363514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C109C-FA54-B35A-26C4-C3FE665C19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B0C489-D174-A621-AD4F-79EE32FD4D3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B3E820-881C-2BCF-0325-9A1B7AC28DBA}"/>
              </a:ext>
            </a:extLst>
          </p:cNvPr>
          <p:cNvSpPr txBox="1"/>
          <p:nvPr/>
        </p:nvSpPr>
        <p:spPr>
          <a:xfrm>
            <a:off x="2513150" y="1019069"/>
            <a:ext cx="4666878" cy="523220"/>
          </a:xfrm>
          <a:prstGeom prst="rect">
            <a:avLst/>
          </a:prstGeom>
          <a:noFill/>
        </p:spPr>
        <p:txBody>
          <a:bodyPr wrap="square" rtlCol="0">
            <a:spAutoFit/>
          </a:bodyPr>
          <a:lstStyle/>
          <a:p>
            <a:r>
              <a:rPr lang="en-CA" sz="2800" b="0" i="0" dirty="0">
                <a:solidFill>
                  <a:srgbClr val="374151"/>
                </a:solidFill>
                <a:effectLst/>
                <a:latin typeface="Söhne"/>
              </a:rPr>
              <a:t>Computer Parts in Robotics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C3A8CB7-9931-BE24-AC5F-D96B1AAA75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269F75-09F5-77E9-B535-6B7C11243B3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B8F268-0F85-89E1-5355-538B53CB09A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7D5180A-47A9-0866-94EE-82D2C678AE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BA6F662-D393-0C1B-7090-7AEA2CD75E5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B20099-19BE-E7E2-2A70-264CAC6F3422}"/>
              </a:ext>
            </a:extLst>
          </p:cNvPr>
          <p:cNvSpPr txBox="1"/>
          <p:nvPr/>
        </p:nvSpPr>
        <p:spPr>
          <a:xfrm>
            <a:off x="1379281" y="62767"/>
            <a:ext cx="10812720" cy="523220"/>
          </a:xfrm>
          <a:prstGeom prst="rect">
            <a:avLst/>
          </a:prstGeom>
          <a:noFill/>
        </p:spPr>
        <p:txBody>
          <a:bodyPr wrap="square">
            <a:spAutoFit/>
          </a:bodyPr>
          <a:lstStyle/>
          <a:p>
            <a:r>
              <a:rPr lang="en-CA" sz="2800" b="1" i="0" dirty="0">
                <a:effectLst/>
                <a:latin typeface="Söhne"/>
              </a:rPr>
              <a:t>The Core of Robotics : Understanding Computer Parts</a:t>
            </a:r>
          </a:p>
        </p:txBody>
      </p:sp>
      <p:sp>
        <p:nvSpPr>
          <p:cNvPr id="9" name="TextBox 8">
            <a:extLst>
              <a:ext uri="{FF2B5EF4-FFF2-40B4-BE49-F238E27FC236}">
                <a16:creationId xmlns:a16="http://schemas.microsoft.com/office/drawing/2014/main" id="{684B6B2F-8F42-4E9C-8709-41E10A797632}"/>
              </a:ext>
            </a:extLst>
          </p:cNvPr>
          <p:cNvSpPr txBox="1"/>
          <p:nvPr/>
        </p:nvSpPr>
        <p:spPr>
          <a:xfrm>
            <a:off x="762000" y="2357211"/>
            <a:ext cx="10668000" cy="646331"/>
          </a:xfrm>
          <a:prstGeom prst="rect">
            <a:avLst/>
          </a:prstGeom>
          <a:noFill/>
        </p:spPr>
        <p:txBody>
          <a:bodyPr wrap="square">
            <a:spAutoFit/>
          </a:bodyPr>
          <a:lstStyle/>
          <a:p>
            <a:r>
              <a:rPr lang="en-US" b="0" i="0" dirty="0">
                <a:solidFill>
                  <a:srgbClr val="374151"/>
                </a:solidFill>
                <a:effectLst/>
                <a:latin typeface="Söhne"/>
              </a:rPr>
              <a:t>Simplified explanations of CPUs, Memory, and Storage, using metaphors like the robot's "brain" and "memory bank."</a:t>
            </a:r>
            <a:endParaRPr lang="en-CA" dirty="0"/>
          </a:p>
        </p:txBody>
      </p:sp>
      <p:pic>
        <p:nvPicPr>
          <p:cNvPr id="1026" name="Picture 2" descr="mBot Ranger – Transformable STEM Educational Robot Kit">
            <a:extLst>
              <a:ext uri="{FF2B5EF4-FFF2-40B4-BE49-F238E27FC236}">
                <a16:creationId xmlns:a16="http://schemas.microsoft.com/office/drawing/2014/main" id="{9C61F576-18B1-093D-DB23-17E6EDC2AE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741" y="3200904"/>
            <a:ext cx="3180522" cy="2776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8643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E5F58-3C91-88FD-7CEC-1B76F4E4EE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48B927-15B8-CFA6-B5B0-82C14A9BF0DB}"/>
              </a:ext>
            </a:extLst>
          </p:cNvPr>
          <p:cNvSpPr/>
          <p:nvPr/>
        </p:nvSpPr>
        <p:spPr>
          <a:xfrm>
            <a:off x="617280" y="1685494"/>
            <a:ext cx="10812720" cy="46675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259052C-44A1-A3B8-6AEA-C8130439F44A}"/>
              </a:ext>
            </a:extLst>
          </p:cNvPr>
          <p:cNvSpPr txBox="1"/>
          <p:nvPr/>
        </p:nvSpPr>
        <p:spPr>
          <a:xfrm>
            <a:off x="2513149" y="1019069"/>
            <a:ext cx="5684645" cy="523220"/>
          </a:xfrm>
          <a:prstGeom prst="rect">
            <a:avLst/>
          </a:prstGeom>
          <a:noFill/>
        </p:spPr>
        <p:txBody>
          <a:bodyPr wrap="square" rtlCol="0">
            <a:spAutoFit/>
          </a:bodyPr>
          <a:lstStyle/>
          <a:p>
            <a:r>
              <a:rPr lang="en-US" sz="2800" b="0" i="0" dirty="0">
                <a:solidFill>
                  <a:srgbClr val="374151"/>
                </a:solidFill>
                <a:effectLst/>
                <a:latin typeface="Söhne"/>
              </a:rPr>
              <a:t>Actuators: The Muscles of Robots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6ED5469-E4DB-20A9-159C-F51F078949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5030D7-0B50-BF6B-1BA3-E54C57BF3A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85DC9B3-5231-6E45-4024-03F1349305B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D9DF40-1882-E5DC-66CB-D0A5D56265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8B9A8C-C2C6-EC84-C452-EAF7344FCDD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93D2B14-FC65-4447-57D4-FCA0E83C4F78}"/>
              </a:ext>
            </a:extLst>
          </p:cNvPr>
          <p:cNvSpPr txBox="1"/>
          <p:nvPr/>
        </p:nvSpPr>
        <p:spPr>
          <a:xfrm>
            <a:off x="3373342" y="157239"/>
            <a:ext cx="3367844" cy="369332"/>
          </a:xfrm>
          <a:prstGeom prst="rect">
            <a:avLst/>
          </a:prstGeom>
          <a:noFill/>
        </p:spPr>
        <p:txBody>
          <a:bodyPr wrap="square">
            <a:spAutoFit/>
          </a:bodyPr>
          <a:lstStyle/>
          <a:p>
            <a:pPr algn="l"/>
            <a:r>
              <a:rPr lang="en-CA" b="1" i="0" dirty="0">
                <a:effectLst/>
                <a:latin typeface="Söhne"/>
              </a:rPr>
              <a:t>The Robot's Muscles - Actuators</a:t>
            </a:r>
          </a:p>
        </p:txBody>
      </p:sp>
      <p:sp>
        <p:nvSpPr>
          <p:cNvPr id="13" name="TextBox 12">
            <a:extLst>
              <a:ext uri="{FF2B5EF4-FFF2-40B4-BE49-F238E27FC236}">
                <a16:creationId xmlns:a16="http://schemas.microsoft.com/office/drawing/2014/main" id="{14C87A35-AD7F-FCCA-8447-5D0C93A074B6}"/>
              </a:ext>
            </a:extLst>
          </p:cNvPr>
          <p:cNvSpPr txBox="1"/>
          <p:nvPr/>
        </p:nvSpPr>
        <p:spPr>
          <a:xfrm>
            <a:off x="646512" y="2061522"/>
            <a:ext cx="10783488" cy="3139321"/>
          </a:xfrm>
          <a:prstGeom prst="rect">
            <a:avLst/>
          </a:prstGeom>
          <a:noFill/>
        </p:spPr>
        <p:txBody>
          <a:bodyPr wrap="square">
            <a:spAutoFit/>
          </a:bodyPr>
          <a:lstStyle/>
          <a:p>
            <a:pPr algn="l">
              <a:buFont typeface="+mj-lt"/>
              <a:buAutoNum type="arabicPeriod"/>
            </a:pPr>
            <a:r>
              <a:rPr lang="en-US" b="1" i="0" dirty="0">
                <a:solidFill>
                  <a:srgbClr val="374151"/>
                </a:solidFill>
                <a:effectLst/>
                <a:latin typeface="Söhne"/>
              </a:rPr>
              <a:t>What Are Actuators?</a:t>
            </a:r>
            <a:endParaRPr lang="en-US" b="0" i="0" dirty="0">
              <a:solidFill>
                <a:srgbClr val="374151"/>
              </a:solidFill>
              <a:effectLst/>
              <a:latin typeface="Söhne"/>
            </a:endParaRPr>
          </a:p>
          <a:p>
            <a:pPr marL="742950" lvl="1" indent="-285750" algn="l">
              <a:buFont typeface="+mj-lt"/>
              <a:buAutoNum type="arabicPeriod"/>
            </a:pPr>
            <a:r>
              <a:rPr lang="en-US" b="0" i="0" dirty="0">
                <a:solidFill>
                  <a:srgbClr val="374151"/>
                </a:solidFill>
                <a:effectLst/>
                <a:latin typeface="Söhne"/>
              </a:rPr>
              <a:t>Brief Definition: Devices that convert electrical energy into physical motion.</a:t>
            </a:r>
          </a:p>
          <a:p>
            <a:pPr marL="742950" lvl="1" indent="-285750" algn="l">
              <a:buFont typeface="+mj-lt"/>
              <a:buAutoNum type="arabicPeriod"/>
            </a:pPr>
            <a:r>
              <a:rPr lang="en-US" b="0" i="0" dirty="0">
                <a:solidFill>
                  <a:srgbClr val="374151"/>
                </a:solidFill>
                <a:effectLst/>
                <a:latin typeface="Söhne"/>
              </a:rPr>
              <a:t>Analogy: Just as muscles allow humans and animals to move, actuators enable robots to walk, grasp, lift, and perform other actions.</a:t>
            </a:r>
          </a:p>
          <a:p>
            <a:pPr algn="l">
              <a:buFont typeface="+mj-lt"/>
              <a:buAutoNum type="arabicPeriod"/>
            </a:pPr>
            <a:r>
              <a:rPr lang="en-US" b="1" i="0" dirty="0">
                <a:solidFill>
                  <a:srgbClr val="374151"/>
                </a:solidFill>
                <a:effectLst/>
                <a:latin typeface="Söhne"/>
              </a:rPr>
              <a:t>Types of Actuators</a:t>
            </a:r>
            <a:endParaRPr lang="en-US" b="0" i="0" dirty="0">
              <a:solidFill>
                <a:srgbClr val="374151"/>
              </a:solidFill>
              <a:effectLst/>
              <a:latin typeface="Söhne"/>
            </a:endParaRPr>
          </a:p>
          <a:p>
            <a:pPr lvl="1" algn="l"/>
            <a:r>
              <a:rPr lang="en-US" b="1" i="0" dirty="0">
                <a:solidFill>
                  <a:srgbClr val="374151"/>
                </a:solidFill>
                <a:effectLst/>
                <a:latin typeface="Söhne"/>
              </a:rPr>
              <a:t>Electric Motors</a:t>
            </a:r>
            <a:r>
              <a:rPr lang="en-US" b="0" i="0" dirty="0">
                <a:solidFill>
                  <a:srgbClr val="374151"/>
                </a:solidFill>
                <a:effectLst/>
                <a:latin typeface="Söhne"/>
              </a:rPr>
              <a:t>: The most common type, used in robotic arms, drones, and more. Illustrate with a snippet showing an electric motor in a robotic arm.</a:t>
            </a:r>
            <a:endParaRPr lang="en-US" dirty="0">
              <a:solidFill>
                <a:srgbClr val="374151"/>
              </a:solidFill>
              <a:latin typeface="Söhne"/>
            </a:endParaRPr>
          </a:p>
          <a:p>
            <a:pPr algn="l"/>
            <a:r>
              <a:rPr lang="en-US" b="1" i="0" dirty="0">
                <a:solidFill>
                  <a:srgbClr val="374151"/>
                </a:solidFill>
                <a:effectLst/>
                <a:latin typeface="Söhne"/>
              </a:rPr>
              <a:t>3. Why Actuators Are Important</a:t>
            </a:r>
            <a:endParaRPr lang="en-US" b="0" i="0" dirty="0">
              <a:solidFill>
                <a:srgbClr val="374151"/>
              </a:solidFill>
              <a:effectLst/>
              <a:latin typeface="Söhne"/>
            </a:endParaRPr>
          </a:p>
          <a:p>
            <a:pPr algn="l"/>
            <a:r>
              <a:rPr lang="en-US" b="0" i="0" dirty="0">
                <a:solidFill>
                  <a:srgbClr val="374151"/>
                </a:solidFill>
                <a:effectLst/>
                <a:latin typeface="Söhne"/>
              </a:rPr>
              <a:t>	Emphasize the role of actuators in expanding what robots can do, making them capable of interacting with the physical world in diverse and complex ways.</a:t>
            </a:r>
          </a:p>
          <a:p>
            <a:pPr lvl="1" algn="l"/>
            <a:endParaRPr lang="en-US" b="0" i="0" dirty="0">
              <a:solidFill>
                <a:srgbClr val="374151"/>
              </a:solidFill>
              <a:effectLst/>
              <a:latin typeface="Söhne"/>
            </a:endParaRPr>
          </a:p>
        </p:txBody>
      </p:sp>
      <p:pic>
        <p:nvPicPr>
          <p:cNvPr id="16" name="Picture 15">
            <a:extLst>
              <a:ext uri="{FF2B5EF4-FFF2-40B4-BE49-F238E27FC236}">
                <a16:creationId xmlns:a16="http://schemas.microsoft.com/office/drawing/2014/main" id="{4366758E-3F2C-2D0C-0C91-4DEFDCCE5711}"/>
              </a:ext>
            </a:extLst>
          </p:cNvPr>
          <p:cNvPicPr>
            <a:picLocks noChangeAspect="1"/>
          </p:cNvPicPr>
          <p:nvPr/>
        </p:nvPicPr>
        <p:blipFill>
          <a:blip r:embed="rId3"/>
          <a:stretch>
            <a:fillRect/>
          </a:stretch>
        </p:blipFill>
        <p:spPr>
          <a:xfrm>
            <a:off x="7571495" y="4707868"/>
            <a:ext cx="2423295" cy="1584763"/>
          </a:xfrm>
          <a:prstGeom prst="rect">
            <a:avLst/>
          </a:prstGeom>
        </p:spPr>
      </p:pic>
    </p:spTree>
    <p:extLst>
      <p:ext uri="{BB962C8B-B14F-4D97-AF65-F5344CB8AC3E}">
        <p14:creationId xmlns:p14="http://schemas.microsoft.com/office/powerpoint/2010/main" val="258588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79209-7F9A-631F-BF67-B1E4F2CA47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6F11B9-8650-6B90-EBBB-0D88476EF618}"/>
              </a:ext>
            </a:extLst>
          </p:cNvPr>
          <p:cNvSpPr/>
          <p:nvPr/>
        </p:nvSpPr>
        <p:spPr>
          <a:xfrm>
            <a:off x="135173" y="1685495"/>
            <a:ext cx="1184881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87575D-A780-3E70-D0B9-785410BC3C5E}"/>
              </a:ext>
            </a:extLst>
          </p:cNvPr>
          <p:cNvSpPr txBox="1"/>
          <p:nvPr/>
        </p:nvSpPr>
        <p:spPr>
          <a:xfrm>
            <a:off x="2513150" y="1019069"/>
            <a:ext cx="6241236" cy="523220"/>
          </a:xfrm>
          <a:prstGeom prst="rect">
            <a:avLst/>
          </a:prstGeom>
          <a:noFill/>
        </p:spPr>
        <p:txBody>
          <a:bodyPr wrap="square" rtlCol="0">
            <a:spAutoFit/>
          </a:bodyPr>
          <a:lstStyle/>
          <a:p>
            <a:r>
              <a:rPr lang="en-CA" sz="2800" b="0" i="0" dirty="0">
                <a:solidFill>
                  <a:srgbClr val="374151"/>
                </a:solidFill>
                <a:effectLst/>
                <a:latin typeface="Söhne"/>
              </a:rPr>
              <a:t>Motors: Powering Robotic Movement</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FA291A5-03D0-763D-7131-E8136E8321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22E953-D72E-6814-12F2-6CA03D9DCEA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087D7F2-0020-B2B0-C2DE-7B0F6D6EFB6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4A6CDEF-7B2F-4196-3595-8E8B101B89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9FF7FB-4389-7136-611B-EA33ED74C8E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B1BFF2C-5D0A-9180-FEFC-5933CB95C27A}"/>
              </a:ext>
            </a:extLst>
          </p:cNvPr>
          <p:cNvSpPr txBox="1"/>
          <p:nvPr/>
        </p:nvSpPr>
        <p:spPr>
          <a:xfrm>
            <a:off x="3390569" y="84297"/>
            <a:ext cx="3280575" cy="369332"/>
          </a:xfrm>
          <a:prstGeom prst="rect">
            <a:avLst/>
          </a:prstGeom>
          <a:noFill/>
        </p:spPr>
        <p:txBody>
          <a:bodyPr wrap="square">
            <a:spAutoFit/>
          </a:bodyPr>
          <a:lstStyle/>
          <a:p>
            <a:pPr algn="l"/>
            <a:r>
              <a:rPr lang="en-CA" b="1" i="0" dirty="0">
                <a:effectLst/>
                <a:latin typeface="Söhne"/>
              </a:rPr>
              <a:t>Motors - Powering Movement</a:t>
            </a:r>
          </a:p>
        </p:txBody>
      </p:sp>
      <p:sp>
        <p:nvSpPr>
          <p:cNvPr id="11" name="TextBox 10">
            <a:extLst>
              <a:ext uri="{FF2B5EF4-FFF2-40B4-BE49-F238E27FC236}">
                <a16:creationId xmlns:a16="http://schemas.microsoft.com/office/drawing/2014/main" id="{0CBBBEB6-8D7E-6AF4-A334-F46BAF58E185}"/>
              </a:ext>
            </a:extLst>
          </p:cNvPr>
          <p:cNvSpPr txBox="1"/>
          <p:nvPr/>
        </p:nvSpPr>
        <p:spPr>
          <a:xfrm>
            <a:off x="208009" y="2188707"/>
            <a:ext cx="11775982" cy="3693319"/>
          </a:xfrm>
          <a:prstGeom prst="rect">
            <a:avLst/>
          </a:prstGeom>
          <a:noFill/>
        </p:spPr>
        <p:txBody>
          <a:bodyPr wrap="square">
            <a:spAutoFit/>
          </a:bodyPr>
          <a:lstStyle/>
          <a:p>
            <a:pPr algn="l">
              <a:buFont typeface="+mj-lt"/>
              <a:buAutoNum type="arabicPeriod"/>
            </a:pPr>
            <a:r>
              <a:rPr lang="en-US" b="1" i="0" dirty="0">
                <a:solidFill>
                  <a:srgbClr val="374151"/>
                </a:solidFill>
                <a:effectLst/>
                <a:latin typeface="Söhne"/>
              </a:rPr>
              <a:t>Introduction to Motors in Robotics</a:t>
            </a:r>
            <a:endParaRPr lang="en-US" b="0" i="0" dirty="0">
              <a:solidFill>
                <a:srgbClr val="374151"/>
              </a:solidFill>
              <a:effectLst/>
              <a:latin typeface="Söhne"/>
            </a:endParaRPr>
          </a:p>
          <a:p>
            <a:pPr marL="742950" lvl="1" indent="-285750" algn="l">
              <a:buFont typeface="+mj-lt"/>
              <a:buAutoNum type="arabicPeriod"/>
            </a:pPr>
            <a:r>
              <a:rPr lang="en-US" b="0" i="0" dirty="0">
                <a:solidFill>
                  <a:srgbClr val="374151"/>
                </a:solidFill>
                <a:effectLst/>
                <a:latin typeface="Söhne"/>
              </a:rPr>
              <a:t>Brief explanation of how motors are the driving force behind robotic movement, acting as the "muscle" that powers everything from robotic arms to autonomous vehicles.</a:t>
            </a:r>
          </a:p>
          <a:p>
            <a:pPr algn="l">
              <a:buFont typeface="+mj-lt"/>
              <a:buAutoNum type="arabicPeriod"/>
            </a:pPr>
            <a:r>
              <a:rPr lang="en-US" b="1" i="0" dirty="0">
                <a:solidFill>
                  <a:srgbClr val="374151"/>
                </a:solidFill>
                <a:effectLst/>
                <a:latin typeface="Söhne"/>
              </a:rPr>
              <a:t>Types of Motors</a:t>
            </a:r>
            <a:endParaRPr lang="en-US" b="0" i="0" dirty="0">
              <a:solidFill>
                <a:srgbClr val="374151"/>
              </a:solidFill>
              <a:effectLst/>
              <a:latin typeface="Söhne"/>
            </a:endParaRPr>
          </a:p>
          <a:p>
            <a:pPr marL="742950" lvl="1" indent="-285750" algn="l">
              <a:buFont typeface="+mj-lt"/>
              <a:buAutoNum type="arabicPeriod"/>
            </a:pPr>
            <a:r>
              <a:rPr lang="en-US" b="1" i="0" dirty="0">
                <a:solidFill>
                  <a:srgbClr val="374151"/>
                </a:solidFill>
                <a:effectLst/>
                <a:latin typeface="Söhne"/>
              </a:rPr>
              <a:t>Servo Motors</a:t>
            </a:r>
            <a:r>
              <a:rPr lang="en-US" b="0" i="0" dirty="0">
                <a:solidFill>
                  <a:srgbClr val="374151"/>
                </a:solidFill>
                <a:effectLst/>
                <a:latin typeface="Söhne"/>
              </a:rPr>
              <a:t>:</a:t>
            </a:r>
          </a:p>
          <a:p>
            <a:pPr marL="1143000" lvl="2" indent="-228600" algn="l">
              <a:buFont typeface="+mj-lt"/>
              <a:buAutoNum type="arabicPeriod"/>
            </a:pPr>
            <a:r>
              <a:rPr lang="en-US" b="0" i="0" dirty="0">
                <a:solidFill>
                  <a:srgbClr val="374151"/>
                </a:solidFill>
                <a:effectLst/>
                <a:latin typeface="Söhne"/>
              </a:rPr>
              <a:t>Characterized by their ability to control angular position with precision. Commonly used in robotic arms, antennas, or any application where precise positioning is required.</a:t>
            </a:r>
          </a:p>
          <a:p>
            <a:pPr marL="742950" lvl="1" indent="-285750" algn="l">
              <a:buFont typeface="+mj-lt"/>
              <a:buAutoNum type="arabicPeriod"/>
            </a:pPr>
            <a:r>
              <a:rPr lang="en-US" b="1" i="0" dirty="0">
                <a:solidFill>
                  <a:srgbClr val="374151"/>
                </a:solidFill>
                <a:effectLst/>
                <a:latin typeface="Söhne"/>
              </a:rPr>
              <a:t>Stepper Motors</a:t>
            </a:r>
            <a:r>
              <a:rPr lang="en-US" b="0" i="0" dirty="0">
                <a:solidFill>
                  <a:srgbClr val="374151"/>
                </a:solidFill>
                <a:effectLst/>
                <a:latin typeface="Söhne"/>
              </a:rPr>
              <a:t>:</a:t>
            </a:r>
          </a:p>
          <a:p>
            <a:pPr marL="1143000" lvl="2" indent="-228600" algn="l">
              <a:buFont typeface="+mj-lt"/>
              <a:buAutoNum type="arabicPeriod"/>
            </a:pPr>
            <a:r>
              <a:rPr lang="en-US" b="0" i="0" dirty="0">
                <a:solidFill>
                  <a:srgbClr val="374151"/>
                </a:solidFill>
                <a:effectLst/>
                <a:latin typeface="Söhne"/>
              </a:rPr>
              <a:t>Known for their accuracy in controlling steps, making them ideal for applications requiring exact movements, such as 3D printers and CNC machines.</a:t>
            </a:r>
          </a:p>
          <a:p>
            <a:pPr marL="742950" lvl="1" indent="-285750" algn="l">
              <a:buFont typeface="+mj-lt"/>
              <a:buAutoNum type="arabicPeriod"/>
            </a:pPr>
            <a:r>
              <a:rPr lang="en-US" b="1" i="0" dirty="0">
                <a:solidFill>
                  <a:srgbClr val="374151"/>
                </a:solidFill>
                <a:effectLst/>
                <a:latin typeface="Söhne"/>
              </a:rPr>
              <a:t>DC Motors</a:t>
            </a:r>
            <a:r>
              <a:rPr lang="en-US" b="0" i="0" dirty="0">
                <a:solidFill>
                  <a:srgbClr val="374151"/>
                </a:solidFill>
                <a:effectLst/>
                <a:latin typeface="Söhne"/>
              </a:rPr>
              <a:t>:</a:t>
            </a:r>
          </a:p>
          <a:p>
            <a:pPr marL="1143000" lvl="2" indent="-228600" algn="l">
              <a:buFont typeface="+mj-lt"/>
              <a:buAutoNum type="arabicPeriod"/>
            </a:pPr>
            <a:r>
              <a:rPr lang="en-US" b="0" i="0" dirty="0">
                <a:solidFill>
                  <a:srgbClr val="374151"/>
                </a:solidFill>
                <a:effectLst/>
                <a:latin typeface="Söhne"/>
              </a:rPr>
              <a:t>Direct Current motors offer simple control and are used in a wide range of applications due to their speed variability and torque. Examples include hobby robots, drones, and electric vehicles.</a:t>
            </a:r>
          </a:p>
        </p:txBody>
      </p:sp>
    </p:spTree>
    <p:extLst>
      <p:ext uri="{BB962C8B-B14F-4D97-AF65-F5344CB8AC3E}">
        <p14:creationId xmlns:p14="http://schemas.microsoft.com/office/powerpoint/2010/main" val="2167068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FEA52-C7C8-782A-53B2-ED421822C9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71BF82-D36C-3F7C-1867-B5FCE0517233}"/>
              </a:ext>
            </a:extLst>
          </p:cNvPr>
          <p:cNvSpPr/>
          <p:nvPr/>
        </p:nvSpPr>
        <p:spPr>
          <a:xfrm>
            <a:off x="246490" y="1685495"/>
            <a:ext cx="11805604"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51B443-161D-FD9C-42B1-6BB8BA67C9D5}"/>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Servo motor</a:t>
            </a:r>
          </a:p>
        </p:txBody>
      </p:sp>
      <p:sp>
        <p:nvSpPr>
          <p:cNvPr id="5" name="Rectangle 4">
            <a:extLst>
              <a:ext uri="{FF2B5EF4-FFF2-40B4-BE49-F238E27FC236}">
                <a16:creationId xmlns:a16="http://schemas.microsoft.com/office/drawing/2014/main" id="{6D9572E1-3710-84C1-0DA9-EC0712DA8D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B587A9-9AD5-C6C9-4591-49CAF733FC9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A6FB2B-42B6-34E1-4A93-80BE467C18B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C0E856-2E9C-8241-E8ED-E666CA0623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31DFAE7-17E1-A5FA-5F14-903F788137C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1DE6F489-9AA7-167F-F336-B28357A1BF76}"/>
              </a:ext>
            </a:extLst>
          </p:cNvPr>
          <p:cNvSpPr>
            <a:spLocks noChangeArrowheads="1"/>
          </p:cNvSpPr>
          <p:nvPr/>
        </p:nvSpPr>
        <p:spPr bwMode="auto">
          <a:xfrm>
            <a:off x="2513150" y="1765731"/>
            <a:ext cx="8828458" cy="246221"/>
          </a:xfrm>
          <a:prstGeom prst="rect">
            <a:avLst/>
          </a:prstGeom>
          <a:solidFill>
            <a:srgbClr val="F0F6F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5171A"/>
                </a:solidFill>
                <a:effectLst/>
                <a:latin typeface="Times New Roman" panose="02020603050405020304" pitchFamily="18" charset="0"/>
                <a:cs typeface="Times New Roman" panose="02020603050405020304" pitchFamily="18" charset="0"/>
              </a:rPr>
              <a:t>You can rotate the servo motor shaft from 0°</a:t>
            </a:r>
            <a:r>
              <a:rPr kumimoji="0" lang="en-US" altLang="en-US" sz="1600" b="1" i="0" u="none" strike="noStrike" cap="none" normalizeH="0" baseline="0" dirty="0">
                <a:ln>
                  <a:noFill/>
                </a:ln>
                <a:solidFill>
                  <a:srgbClr val="15171A"/>
                </a:solidFill>
                <a:effectLst/>
                <a:latin typeface="Times New Roman" panose="02020603050405020304" pitchFamily="18" charset="0"/>
                <a:cs typeface="Times New Roman" panose="02020603050405020304" pitchFamily="18" charset="0"/>
              </a:rPr>
              <a:t> </a:t>
            </a:r>
            <a:r>
              <a:rPr kumimoji="0" lang="en-US" altLang="en-US" sz="1600" b="0" i="0" u="none" strike="noStrike" cap="none" normalizeH="0" baseline="0" dirty="0">
                <a:ln>
                  <a:noFill/>
                </a:ln>
                <a:solidFill>
                  <a:srgbClr val="15171A"/>
                </a:solidFill>
                <a:effectLst/>
                <a:latin typeface="Times New Roman" panose="02020603050405020304" pitchFamily="18" charset="0"/>
                <a:cs typeface="Times New Roman" panose="02020603050405020304" pitchFamily="18" charset="0"/>
              </a:rPr>
              <a:t>to 180° by varying the PWM pulse width from 1 </a:t>
            </a:r>
            <a:r>
              <a:rPr kumimoji="0" lang="en-US" altLang="en-US" sz="1600" b="0" i="0" u="none" strike="noStrike" cap="none" normalizeH="0" baseline="0" dirty="0" err="1">
                <a:ln>
                  <a:noFill/>
                </a:ln>
                <a:solidFill>
                  <a:srgbClr val="15171A"/>
                </a:solidFill>
                <a:effectLst/>
                <a:latin typeface="Times New Roman" panose="02020603050405020304" pitchFamily="18" charset="0"/>
                <a:cs typeface="Times New Roman" panose="02020603050405020304" pitchFamily="18" charset="0"/>
              </a:rPr>
              <a:t>ms</a:t>
            </a:r>
            <a:r>
              <a:rPr kumimoji="0" lang="en-US" altLang="en-US" sz="1600" b="0" i="0" u="none" strike="noStrike" cap="none" normalizeH="0" baseline="0" dirty="0">
                <a:ln>
                  <a:noFill/>
                </a:ln>
                <a:solidFill>
                  <a:srgbClr val="15171A"/>
                </a:solidFill>
                <a:effectLst/>
                <a:latin typeface="Times New Roman" panose="02020603050405020304" pitchFamily="18" charset="0"/>
                <a:cs typeface="Times New Roman" panose="02020603050405020304" pitchFamily="18" charset="0"/>
              </a:rPr>
              <a:t> to 2 </a:t>
            </a:r>
            <a:r>
              <a:rPr kumimoji="0" lang="en-US" altLang="en-US" sz="1600" b="0" i="0" u="none" strike="noStrike" cap="none" normalizeH="0" baseline="0" dirty="0" err="1">
                <a:ln>
                  <a:noFill/>
                </a:ln>
                <a:solidFill>
                  <a:srgbClr val="15171A"/>
                </a:solidFill>
                <a:effectLst/>
                <a:latin typeface="Times New Roman" panose="02020603050405020304" pitchFamily="18" charset="0"/>
                <a:cs typeface="Times New Roman" panose="02020603050405020304" pitchFamily="18" charset="0"/>
              </a:rPr>
              <a:t>ms</a:t>
            </a:r>
            <a:r>
              <a:rPr kumimoji="0" lang="en-US" altLang="en-US" sz="1400" b="0" i="0" u="none" strike="noStrike" cap="none" normalizeH="0" baseline="0" dirty="0" err="1">
                <a:ln>
                  <a:noFill/>
                </a:ln>
                <a:solidFill>
                  <a:srgbClr val="15171A"/>
                </a:solidFill>
                <a:effectLst/>
                <a:latin typeface="Times New Roman" panose="02020603050405020304" pitchFamily="18" charset="0"/>
                <a:cs typeface="Times New Roman" panose="02020603050405020304" pitchFamily="18" charset="0"/>
              </a:rPr>
              <a:t>.</a:t>
            </a:r>
            <a:r>
              <a:rPr kumimoji="0" lang="en-US" altLang="en-US" sz="1400" b="0" i="0" u="none" strike="noStrike" cap="none" normalizeH="0" baseline="0" dirty="0">
                <a:ln>
                  <a:noFill/>
                </a:ln>
                <a:solidFill>
                  <a:srgbClr val="15171A"/>
                </a:solidFill>
                <a:effectLst/>
                <a:latin typeface="Times New Roman" panose="02020603050405020304" pitchFamily="18" charset="0"/>
                <a:cs typeface="Times New Roman" panose="02020603050405020304" pitchFamily="18" charset="0"/>
              </a:rPr>
              <a:t>  </a:t>
            </a: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p:txBody>
      </p:sp>
      <p:sp>
        <p:nvSpPr>
          <p:cNvPr id="9" name="TextBox 8">
            <a:extLst>
              <a:ext uri="{FF2B5EF4-FFF2-40B4-BE49-F238E27FC236}">
                <a16:creationId xmlns:a16="http://schemas.microsoft.com/office/drawing/2014/main" id="{5A08CDDC-4E95-22AD-4689-45E7ACF6B929}"/>
              </a:ext>
            </a:extLst>
          </p:cNvPr>
          <p:cNvSpPr txBox="1"/>
          <p:nvPr/>
        </p:nvSpPr>
        <p:spPr>
          <a:xfrm>
            <a:off x="7937739" y="2064010"/>
            <a:ext cx="3817289" cy="369332"/>
          </a:xfrm>
          <a:prstGeom prst="rect">
            <a:avLst/>
          </a:prstGeom>
          <a:noFill/>
        </p:spPr>
        <p:txBody>
          <a:bodyPr wrap="square">
            <a:spAutoFit/>
          </a:bodyPr>
          <a:lstStyle/>
          <a:p>
            <a:r>
              <a:rPr lang="en-CA" b="0" i="0" u="sng" dirty="0">
                <a:effectLst/>
                <a:latin typeface="Georgia" panose="02040502050405020303" pitchFamily="18" charset="0"/>
                <a:hlinkClick r:id="rId3"/>
              </a:rPr>
              <a:t>PWM</a:t>
            </a:r>
            <a:r>
              <a:rPr lang="en-CA" b="0" i="0" dirty="0">
                <a:solidFill>
                  <a:srgbClr val="15171A"/>
                </a:solidFill>
                <a:effectLst/>
                <a:latin typeface="Georgia" panose="02040502050405020303" pitchFamily="18" charset="0"/>
              </a:rPr>
              <a:t> (Pulse Width Modulation)</a:t>
            </a:r>
            <a:endParaRPr lang="en-CA" dirty="0"/>
          </a:p>
        </p:txBody>
      </p:sp>
      <p:graphicFrame>
        <p:nvGraphicFramePr>
          <p:cNvPr id="11" name="Table 10">
            <a:extLst>
              <a:ext uri="{FF2B5EF4-FFF2-40B4-BE49-F238E27FC236}">
                <a16:creationId xmlns:a16="http://schemas.microsoft.com/office/drawing/2014/main" id="{877C48FE-64AD-7A7E-9CB9-AF458759CE33}"/>
              </a:ext>
            </a:extLst>
          </p:cNvPr>
          <p:cNvGraphicFramePr>
            <a:graphicFrameLocks noGrp="1"/>
          </p:cNvGraphicFramePr>
          <p:nvPr>
            <p:extLst>
              <p:ext uri="{D42A27DB-BD31-4B8C-83A1-F6EECF244321}">
                <p14:modId xmlns:p14="http://schemas.microsoft.com/office/powerpoint/2010/main" val="458250466"/>
              </p:ext>
            </p:extLst>
          </p:nvPr>
        </p:nvGraphicFramePr>
        <p:xfrm>
          <a:off x="7919478" y="4397975"/>
          <a:ext cx="3518743" cy="1624502"/>
        </p:xfrm>
        <a:graphic>
          <a:graphicData uri="http://schemas.openxmlformats.org/drawingml/2006/table">
            <a:tbl>
              <a:tblPr/>
              <a:tblGrid>
                <a:gridCol w="738505">
                  <a:extLst>
                    <a:ext uri="{9D8B030D-6E8A-4147-A177-3AD203B41FA5}">
                      <a16:colId xmlns:a16="http://schemas.microsoft.com/office/drawing/2014/main" val="3782584069"/>
                    </a:ext>
                  </a:extLst>
                </a:gridCol>
                <a:gridCol w="1133793">
                  <a:extLst>
                    <a:ext uri="{9D8B030D-6E8A-4147-A177-3AD203B41FA5}">
                      <a16:colId xmlns:a16="http://schemas.microsoft.com/office/drawing/2014/main" val="1877547222"/>
                    </a:ext>
                  </a:extLst>
                </a:gridCol>
                <a:gridCol w="1646445">
                  <a:extLst>
                    <a:ext uri="{9D8B030D-6E8A-4147-A177-3AD203B41FA5}">
                      <a16:colId xmlns:a16="http://schemas.microsoft.com/office/drawing/2014/main" val="791927848"/>
                    </a:ext>
                  </a:extLst>
                </a:gridCol>
              </a:tblGrid>
              <a:tr h="211468">
                <a:tc>
                  <a:txBody>
                    <a:bodyPr/>
                    <a:lstStyle/>
                    <a:p>
                      <a:pPr algn="l" fontAlgn="base"/>
                      <a:r>
                        <a:rPr lang="en-CA" sz="1400" b="1" cap="all">
                          <a:effectLst/>
                          <a:latin typeface="inherit"/>
                        </a:rPr>
                        <a:t>NAME</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4F8FB"/>
                    </a:solidFill>
                  </a:tcPr>
                </a:tc>
                <a:tc>
                  <a:txBody>
                    <a:bodyPr/>
                    <a:lstStyle/>
                    <a:p>
                      <a:pPr algn="l" fontAlgn="base"/>
                      <a:r>
                        <a:rPr lang="en-CA" sz="1400" b="1" cap="all">
                          <a:effectLst/>
                          <a:latin typeface="inherit"/>
                        </a:rPr>
                        <a:t>WIRE COLOR</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4F8FB"/>
                    </a:solidFill>
                  </a:tcPr>
                </a:tc>
                <a:tc>
                  <a:txBody>
                    <a:bodyPr/>
                    <a:lstStyle/>
                    <a:p>
                      <a:pPr algn="l" fontAlgn="base"/>
                      <a:r>
                        <a:rPr lang="en-CA" sz="1400" b="1" cap="all">
                          <a:effectLst/>
                          <a:latin typeface="inherit"/>
                        </a:rPr>
                        <a:t>DESCRIPTION</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4F8FB"/>
                    </a:solidFill>
                  </a:tcPr>
                </a:tc>
                <a:extLst>
                  <a:ext uri="{0D108BD9-81ED-4DB2-BD59-A6C34878D82A}">
                    <a16:rowId xmlns:a16="http://schemas.microsoft.com/office/drawing/2014/main" val="798380857"/>
                  </a:ext>
                </a:extLst>
              </a:tr>
              <a:tr h="542462">
                <a:tc>
                  <a:txBody>
                    <a:bodyPr/>
                    <a:lstStyle/>
                    <a:p>
                      <a:pPr fontAlgn="base"/>
                      <a:r>
                        <a:rPr lang="en-CA" sz="1400" dirty="0">
                          <a:effectLst/>
                          <a:latin typeface="inherit"/>
                        </a:rPr>
                        <a:t>PWM</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tc>
                  <a:txBody>
                    <a:bodyPr/>
                    <a:lstStyle/>
                    <a:p>
                      <a:pPr fontAlgn="base"/>
                      <a:r>
                        <a:rPr lang="en-CA" sz="1400">
                          <a:effectLst/>
                          <a:latin typeface="inherit"/>
                        </a:rPr>
                        <a:t>Yellow</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tc>
                  <a:txBody>
                    <a:bodyPr/>
                    <a:lstStyle/>
                    <a:p>
                      <a:pPr fontAlgn="base"/>
                      <a:r>
                        <a:rPr lang="en-US" sz="1400">
                          <a:effectLst/>
                          <a:latin typeface="inherit"/>
                        </a:rPr>
                        <a:t>Input control signal for the motor</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extLst>
                  <a:ext uri="{0D108BD9-81ED-4DB2-BD59-A6C34878D82A}">
                    <a16:rowId xmlns:a16="http://schemas.microsoft.com/office/drawing/2014/main" val="1888993748"/>
                  </a:ext>
                </a:extLst>
              </a:tr>
              <a:tr h="376965">
                <a:tc>
                  <a:txBody>
                    <a:bodyPr/>
                    <a:lstStyle/>
                    <a:p>
                      <a:pPr fontAlgn="base"/>
                      <a:r>
                        <a:rPr lang="en-CA" sz="1400">
                          <a:effectLst/>
                          <a:latin typeface="inherit"/>
                        </a:rPr>
                        <a:t>V+</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6F8FA"/>
                    </a:solidFill>
                  </a:tcPr>
                </a:tc>
                <a:tc>
                  <a:txBody>
                    <a:bodyPr/>
                    <a:lstStyle/>
                    <a:p>
                      <a:pPr fontAlgn="base"/>
                      <a:r>
                        <a:rPr lang="en-CA" sz="1400">
                          <a:effectLst/>
                          <a:latin typeface="inherit"/>
                        </a:rPr>
                        <a:t>Red</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6F8FA"/>
                    </a:solidFill>
                  </a:tcPr>
                </a:tc>
                <a:tc>
                  <a:txBody>
                    <a:bodyPr/>
                    <a:lstStyle/>
                    <a:p>
                      <a:pPr fontAlgn="base"/>
                      <a:r>
                        <a:rPr lang="en-CA" sz="1400">
                          <a:effectLst/>
                          <a:latin typeface="inherit"/>
                        </a:rPr>
                        <a:t>Positive supply terminal</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solidFill>
                      <a:srgbClr val="F6F8FA"/>
                    </a:solidFill>
                  </a:tcPr>
                </a:tc>
                <a:extLst>
                  <a:ext uri="{0D108BD9-81ED-4DB2-BD59-A6C34878D82A}">
                    <a16:rowId xmlns:a16="http://schemas.microsoft.com/office/drawing/2014/main" val="1198606699"/>
                  </a:ext>
                </a:extLst>
              </a:tr>
              <a:tr h="211468">
                <a:tc>
                  <a:txBody>
                    <a:bodyPr/>
                    <a:lstStyle/>
                    <a:p>
                      <a:pPr fontAlgn="base"/>
                      <a:r>
                        <a:rPr lang="en-CA" sz="1400" dirty="0">
                          <a:effectLst/>
                          <a:latin typeface="inherit"/>
                        </a:rPr>
                        <a:t>Ground</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tc>
                  <a:txBody>
                    <a:bodyPr/>
                    <a:lstStyle/>
                    <a:p>
                      <a:pPr fontAlgn="base"/>
                      <a:r>
                        <a:rPr lang="en-CA" sz="1400" dirty="0">
                          <a:effectLst/>
                          <a:latin typeface="inherit"/>
                        </a:rPr>
                        <a:t>Brown</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tc>
                  <a:txBody>
                    <a:bodyPr/>
                    <a:lstStyle/>
                    <a:p>
                      <a:pPr fontAlgn="base"/>
                      <a:r>
                        <a:rPr lang="en-CA" sz="1400" dirty="0">
                          <a:effectLst/>
                          <a:latin typeface="inherit"/>
                        </a:rPr>
                        <a:t>Ground terminal</a:t>
                      </a:r>
                    </a:p>
                  </a:txBody>
                  <a:tcPr marL="76200" marR="76200" marT="38100" marB="38100">
                    <a:lnL w="6350" cap="flat" cmpd="sng" algn="ctr">
                      <a:solidFill>
                        <a:srgbClr val="E2ECF3"/>
                      </a:solidFill>
                      <a:prstDash val="solid"/>
                      <a:round/>
                      <a:headEnd type="none" w="med" len="med"/>
                      <a:tailEnd type="none" w="med" len="med"/>
                    </a:lnL>
                    <a:lnR w="6350" cap="flat" cmpd="sng" algn="ctr">
                      <a:solidFill>
                        <a:srgbClr val="E2ECF3"/>
                      </a:solidFill>
                      <a:prstDash val="solid"/>
                      <a:round/>
                      <a:headEnd type="none" w="med" len="med"/>
                      <a:tailEnd type="none" w="med" len="med"/>
                    </a:lnR>
                    <a:lnT w="6350" cap="flat" cmpd="sng" algn="ctr">
                      <a:solidFill>
                        <a:srgbClr val="E2ECF3"/>
                      </a:solidFill>
                      <a:prstDash val="solid"/>
                      <a:round/>
                      <a:headEnd type="none" w="med" len="med"/>
                      <a:tailEnd type="none" w="med" len="med"/>
                    </a:lnT>
                    <a:lnB w="6350" cap="flat" cmpd="sng" algn="ctr">
                      <a:solidFill>
                        <a:srgbClr val="E2ECF3"/>
                      </a:solidFill>
                      <a:prstDash val="solid"/>
                      <a:round/>
                      <a:headEnd type="none" w="med" len="med"/>
                      <a:tailEnd type="none" w="med" len="med"/>
                    </a:lnB>
                    <a:noFill/>
                  </a:tcPr>
                </a:tc>
                <a:extLst>
                  <a:ext uri="{0D108BD9-81ED-4DB2-BD59-A6C34878D82A}">
                    <a16:rowId xmlns:a16="http://schemas.microsoft.com/office/drawing/2014/main" val="2202678795"/>
                  </a:ext>
                </a:extLst>
              </a:tr>
            </a:tbl>
          </a:graphicData>
        </a:graphic>
      </p:graphicFrame>
      <p:pic>
        <p:nvPicPr>
          <p:cNvPr id="12" name="Picture 11">
            <a:extLst>
              <a:ext uri="{FF2B5EF4-FFF2-40B4-BE49-F238E27FC236}">
                <a16:creationId xmlns:a16="http://schemas.microsoft.com/office/drawing/2014/main" id="{5090B9BD-A787-5DD8-4CE8-5BA14B1B3BB3}"/>
              </a:ext>
            </a:extLst>
          </p:cNvPr>
          <p:cNvPicPr>
            <a:picLocks noChangeAspect="1"/>
          </p:cNvPicPr>
          <p:nvPr/>
        </p:nvPicPr>
        <p:blipFill>
          <a:blip r:embed="rId4"/>
          <a:stretch>
            <a:fillRect/>
          </a:stretch>
        </p:blipFill>
        <p:spPr>
          <a:xfrm>
            <a:off x="1153149" y="2716522"/>
            <a:ext cx="4505325" cy="2571750"/>
          </a:xfrm>
          <a:prstGeom prst="rect">
            <a:avLst/>
          </a:prstGeom>
        </p:spPr>
      </p:pic>
    </p:spTree>
    <p:extLst>
      <p:ext uri="{BB962C8B-B14F-4D97-AF65-F5344CB8AC3E}">
        <p14:creationId xmlns:p14="http://schemas.microsoft.com/office/powerpoint/2010/main" val="93194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25363-BB56-4119-91C9-B813084E0E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661FA0-898A-E41E-6B7A-6956FA3D66E3}"/>
              </a:ext>
            </a:extLst>
          </p:cNvPr>
          <p:cNvSpPr/>
          <p:nvPr/>
        </p:nvSpPr>
        <p:spPr>
          <a:xfrm>
            <a:off x="151075" y="1685495"/>
            <a:ext cx="11832915"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BC0CB6-2067-EAD1-525E-C6B4C919F770}"/>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Stepper Motor</a:t>
            </a:r>
          </a:p>
        </p:txBody>
      </p:sp>
      <p:sp>
        <p:nvSpPr>
          <p:cNvPr id="5" name="Rectangle 4">
            <a:extLst>
              <a:ext uri="{FF2B5EF4-FFF2-40B4-BE49-F238E27FC236}">
                <a16:creationId xmlns:a16="http://schemas.microsoft.com/office/drawing/2014/main" id="{67DFD0DA-CA84-5BBA-1B82-ABC602F509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C4248B-489C-5BE4-21A8-E0C7FD71D48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EF6F23-0C69-6845-8458-D6C3EAD24F9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1605E9D-2D4F-B857-43CD-2E69DB856F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3AC0D5-BEC6-A1D9-BF65-870181D2C5A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A051D49-52CB-04EA-07EC-106DA5F8CE49}"/>
              </a:ext>
            </a:extLst>
          </p:cNvPr>
          <p:cNvPicPr>
            <a:picLocks noChangeAspect="1"/>
          </p:cNvPicPr>
          <p:nvPr/>
        </p:nvPicPr>
        <p:blipFill>
          <a:blip r:embed="rId3"/>
          <a:stretch>
            <a:fillRect/>
          </a:stretch>
        </p:blipFill>
        <p:spPr>
          <a:xfrm>
            <a:off x="358939" y="2244602"/>
            <a:ext cx="3376988" cy="3666221"/>
          </a:xfrm>
          <a:prstGeom prst="rect">
            <a:avLst/>
          </a:prstGeom>
        </p:spPr>
      </p:pic>
      <p:graphicFrame>
        <p:nvGraphicFramePr>
          <p:cNvPr id="9" name="Table 8">
            <a:extLst>
              <a:ext uri="{FF2B5EF4-FFF2-40B4-BE49-F238E27FC236}">
                <a16:creationId xmlns:a16="http://schemas.microsoft.com/office/drawing/2014/main" id="{988A540D-B285-5C0C-03DD-0079906CA15B}"/>
              </a:ext>
            </a:extLst>
          </p:cNvPr>
          <p:cNvGraphicFramePr>
            <a:graphicFrameLocks noGrp="1"/>
          </p:cNvGraphicFramePr>
          <p:nvPr>
            <p:extLst>
              <p:ext uri="{D42A27DB-BD31-4B8C-83A1-F6EECF244321}">
                <p14:modId xmlns:p14="http://schemas.microsoft.com/office/powerpoint/2010/main" val="3616639418"/>
              </p:ext>
            </p:extLst>
          </p:nvPr>
        </p:nvGraphicFramePr>
        <p:xfrm>
          <a:off x="3943791" y="2963354"/>
          <a:ext cx="3810000" cy="1371600"/>
        </p:xfrm>
        <a:graphic>
          <a:graphicData uri="http://schemas.openxmlformats.org/drawingml/2006/table">
            <a:tbl>
              <a:tblPr/>
              <a:tblGrid>
                <a:gridCol w="635000">
                  <a:extLst>
                    <a:ext uri="{9D8B030D-6E8A-4147-A177-3AD203B41FA5}">
                      <a16:colId xmlns:a16="http://schemas.microsoft.com/office/drawing/2014/main" val="3554744151"/>
                    </a:ext>
                  </a:extLst>
                </a:gridCol>
                <a:gridCol w="635000">
                  <a:extLst>
                    <a:ext uri="{9D8B030D-6E8A-4147-A177-3AD203B41FA5}">
                      <a16:colId xmlns:a16="http://schemas.microsoft.com/office/drawing/2014/main" val="2307430214"/>
                    </a:ext>
                  </a:extLst>
                </a:gridCol>
                <a:gridCol w="635000">
                  <a:extLst>
                    <a:ext uri="{9D8B030D-6E8A-4147-A177-3AD203B41FA5}">
                      <a16:colId xmlns:a16="http://schemas.microsoft.com/office/drawing/2014/main" val="3675930519"/>
                    </a:ext>
                  </a:extLst>
                </a:gridCol>
                <a:gridCol w="635000">
                  <a:extLst>
                    <a:ext uri="{9D8B030D-6E8A-4147-A177-3AD203B41FA5}">
                      <a16:colId xmlns:a16="http://schemas.microsoft.com/office/drawing/2014/main" val="888996503"/>
                    </a:ext>
                  </a:extLst>
                </a:gridCol>
                <a:gridCol w="635000">
                  <a:extLst>
                    <a:ext uri="{9D8B030D-6E8A-4147-A177-3AD203B41FA5}">
                      <a16:colId xmlns:a16="http://schemas.microsoft.com/office/drawing/2014/main" val="1135983669"/>
                    </a:ext>
                  </a:extLst>
                </a:gridCol>
                <a:gridCol w="635000">
                  <a:extLst>
                    <a:ext uri="{9D8B030D-6E8A-4147-A177-3AD203B41FA5}">
                      <a16:colId xmlns:a16="http://schemas.microsoft.com/office/drawing/2014/main" val="2148364992"/>
                    </a:ext>
                  </a:extLst>
                </a:gridCol>
              </a:tblGrid>
              <a:tr h="190500">
                <a:tc>
                  <a:txBody>
                    <a:bodyPr/>
                    <a:lstStyle/>
                    <a:p>
                      <a:pPr algn="ctr"/>
                      <a:r>
                        <a:rPr lang="en-CA" b="1">
                          <a:effectLst/>
                        </a:rPr>
                        <a:t>Steps</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b="1">
                          <a:effectLst/>
                        </a:rPr>
                        <a:t>A</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b="1">
                          <a:effectLst/>
                        </a:rPr>
                        <a:t>B</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b="1">
                          <a:effectLst/>
                        </a:rPr>
                        <a:t>C</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b="1">
                          <a:effectLst/>
                        </a:rPr>
                        <a:t>D</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b="1">
                          <a:effectLst/>
                        </a:rPr>
                        <a:t>HEX</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2760140394"/>
                  </a:ext>
                </a:extLst>
              </a:tr>
              <a:tr h="182880">
                <a:tc>
                  <a:txBody>
                    <a:bodyPr/>
                    <a:lstStyle/>
                    <a:p>
                      <a:pPr algn="ctr"/>
                      <a:r>
                        <a:rPr lang="en-CA" b="1">
                          <a:effectLst/>
                        </a:rPr>
                        <a:t>1</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1</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0x08</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extLst>
                  <a:ext uri="{0D108BD9-81ED-4DB2-BD59-A6C34878D82A}">
                    <a16:rowId xmlns:a16="http://schemas.microsoft.com/office/drawing/2014/main" val="2033619237"/>
                  </a:ext>
                </a:extLst>
              </a:tr>
              <a:tr h="182880">
                <a:tc>
                  <a:txBody>
                    <a:bodyPr/>
                    <a:lstStyle/>
                    <a:p>
                      <a:pPr algn="ctr"/>
                      <a:r>
                        <a:rPr lang="en-CA" b="1">
                          <a:effectLst/>
                        </a:rPr>
                        <a:t>2</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1</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0x04</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577568256"/>
                  </a:ext>
                </a:extLst>
              </a:tr>
              <a:tr h="182880">
                <a:tc>
                  <a:txBody>
                    <a:bodyPr/>
                    <a:lstStyle/>
                    <a:p>
                      <a:pPr algn="ctr"/>
                      <a:r>
                        <a:rPr lang="en-CA" b="1">
                          <a:effectLst/>
                        </a:rPr>
                        <a:t>3</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1</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dirty="0">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tc>
                  <a:txBody>
                    <a:bodyPr/>
                    <a:lstStyle/>
                    <a:p>
                      <a:pPr algn="ctr"/>
                      <a:r>
                        <a:rPr lang="en-CA">
                          <a:effectLst/>
                        </a:rPr>
                        <a:t>0x02</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7F7F7"/>
                    </a:solidFill>
                  </a:tcPr>
                </a:tc>
                <a:extLst>
                  <a:ext uri="{0D108BD9-81ED-4DB2-BD59-A6C34878D82A}">
                    <a16:rowId xmlns:a16="http://schemas.microsoft.com/office/drawing/2014/main" val="2397531189"/>
                  </a:ext>
                </a:extLst>
              </a:tr>
              <a:tr h="190500">
                <a:tc>
                  <a:txBody>
                    <a:bodyPr/>
                    <a:lstStyle/>
                    <a:p>
                      <a:pPr algn="ctr"/>
                      <a:r>
                        <a:rPr lang="en-CA" b="1">
                          <a:effectLst/>
                        </a:rPr>
                        <a:t>4</a:t>
                      </a:r>
                      <a:endParaRPr lang="en-CA">
                        <a:effectLst/>
                      </a:endParaRP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0</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a:effectLst/>
                        </a:rPr>
                        <a:t>1</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tc>
                  <a:txBody>
                    <a:bodyPr/>
                    <a:lstStyle/>
                    <a:p>
                      <a:pPr algn="ctr"/>
                      <a:r>
                        <a:rPr lang="en-CA" dirty="0">
                          <a:effectLst/>
                        </a:rPr>
                        <a:t>0x01</a:t>
                      </a:r>
                    </a:p>
                  </a:txBody>
                  <a:tcPr marL="0" marR="0" marT="0" marB="0" anchor="ctr">
                    <a:lnL w="6350" cap="flat" cmpd="sng" algn="ctr">
                      <a:solidFill>
                        <a:srgbClr val="CCCCCC"/>
                      </a:solidFill>
                      <a:prstDash val="solid"/>
                      <a:round/>
                      <a:headEnd type="none" w="med" len="med"/>
                      <a:tailEnd type="none" w="med" len="med"/>
                    </a:lnL>
                    <a:lnR w="6350" cap="flat" cmpd="sng" algn="ctr">
                      <a:solidFill>
                        <a:srgbClr val="CCCCCC"/>
                      </a:solidFill>
                      <a:prstDash val="solid"/>
                      <a:round/>
                      <a:headEnd type="none" w="med" len="med"/>
                      <a:tailEnd type="none" w="med" len="med"/>
                    </a:lnR>
                    <a:lnT w="6350" cap="flat" cmpd="sng" algn="ctr">
                      <a:solidFill>
                        <a:srgbClr val="CCCCCC"/>
                      </a:solidFill>
                      <a:prstDash val="solid"/>
                      <a:round/>
                      <a:headEnd type="none" w="med" len="med"/>
                      <a:tailEnd type="none" w="med" len="med"/>
                    </a:lnT>
                    <a:lnB w="635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587587125"/>
                  </a:ext>
                </a:extLst>
              </a:tr>
            </a:tbl>
          </a:graphicData>
        </a:graphic>
      </p:graphicFrame>
      <p:sp>
        <p:nvSpPr>
          <p:cNvPr id="11" name="Rectangle 1">
            <a:extLst>
              <a:ext uri="{FF2B5EF4-FFF2-40B4-BE49-F238E27FC236}">
                <a16:creationId xmlns:a16="http://schemas.microsoft.com/office/drawing/2014/main" id="{95BDD96C-D6CA-21A8-CDA1-32BA74617E2F}"/>
              </a:ext>
            </a:extLst>
          </p:cNvPr>
          <p:cNvSpPr>
            <a:spLocks noChangeArrowheads="1"/>
          </p:cNvSpPr>
          <p:nvPr/>
        </p:nvSpPr>
        <p:spPr bwMode="auto">
          <a:xfrm>
            <a:off x="3954428" y="1791059"/>
            <a:ext cx="626486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404040"/>
                </a:solidFill>
                <a:effectLst/>
                <a:latin typeface="Times New Roman" panose="02020603050405020304" pitchFamily="18" charset="0"/>
                <a:cs typeface="Times New Roman" panose="02020603050405020304" pitchFamily="18" charset="0"/>
              </a:rPr>
              <a:t>In the following table, A-B-C-D refers to the stator coils, that are to be energized sequentially in the manner and ‘1’s and ‘0’s refers to ‘HIGH‘ and ‘LOW’ states.</a:t>
            </a:r>
            <a:endPar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82455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CCE6-D60A-C97A-4ED0-4A8762C55D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D00DCD-2620-8A95-E5A2-3005A00C08FE}"/>
              </a:ext>
            </a:extLst>
          </p:cNvPr>
          <p:cNvSpPr/>
          <p:nvPr/>
        </p:nvSpPr>
        <p:spPr>
          <a:xfrm>
            <a:off x="119269" y="1685495"/>
            <a:ext cx="11864721" cy="46835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930B41-1749-BC29-80A1-014A7C6BC6DF}"/>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DC Motor</a:t>
            </a:r>
          </a:p>
        </p:txBody>
      </p:sp>
      <p:sp>
        <p:nvSpPr>
          <p:cNvPr id="5" name="Rectangle 4">
            <a:extLst>
              <a:ext uri="{FF2B5EF4-FFF2-40B4-BE49-F238E27FC236}">
                <a16:creationId xmlns:a16="http://schemas.microsoft.com/office/drawing/2014/main" id="{C2844715-1FBE-ACE0-E3C1-1019F5F936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8ED3D3-2364-8C5D-CFA9-FFCC9DBF911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D41AAF8-9C92-666B-D1F3-1E98EE84B40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F10558E-3A8C-2D43-EF79-EF8B8B70CA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E65C6D2-26B9-FD08-3777-E6C16E93ABD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EED124B-D050-4652-741C-9A64961A6293}"/>
              </a:ext>
            </a:extLst>
          </p:cNvPr>
          <p:cNvSpPr txBox="1"/>
          <p:nvPr/>
        </p:nvSpPr>
        <p:spPr>
          <a:xfrm>
            <a:off x="5978057" y="4361603"/>
            <a:ext cx="3700793" cy="1200329"/>
          </a:xfrm>
          <a:prstGeom prst="rect">
            <a:avLst/>
          </a:prstGeom>
          <a:noFill/>
        </p:spPr>
        <p:txBody>
          <a:bodyPr wrap="square">
            <a:spAutoFit/>
          </a:bodyPr>
          <a:lstStyle/>
          <a:p>
            <a:pPr algn="just"/>
            <a:r>
              <a:rPr lang="en-CA" b="0" i="0" dirty="0">
                <a:solidFill>
                  <a:srgbClr val="000000"/>
                </a:solidFill>
                <a:effectLst/>
                <a:latin typeface="Open Sans" panose="020B0606030504020204" pitchFamily="34" charset="0"/>
              </a:rPr>
              <a:t>Arduino uno            Motor driver</a:t>
            </a:r>
          </a:p>
          <a:p>
            <a:pPr algn="just"/>
            <a:r>
              <a:rPr lang="en-CA" b="0" i="0" dirty="0">
                <a:solidFill>
                  <a:srgbClr val="000000"/>
                </a:solidFill>
                <a:effectLst/>
                <a:latin typeface="Open Sans" panose="020B0606030504020204" pitchFamily="34" charset="0"/>
              </a:rPr>
              <a:t>D5                             IN1</a:t>
            </a:r>
          </a:p>
          <a:p>
            <a:pPr algn="just"/>
            <a:r>
              <a:rPr lang="en-CA" b="0" i="0" dirty="0">
                <a:solidFill>
                  <a:srgbClr val="000000"/>
                </a:solidFill>
                <a:effectLst/>
                <a:latin typeface="Open Sans" panose="020B0606030504020204" pitchFamily="34" charset="0"/>
              </a:rPr>
              <a:t>D4                             IN2</a:t>
            </a:r>
          </a:p>
          <a:p>
            <a:pPr algn="just"/>
            <a:r>
              <a:rPr lang="en-CA" b="0" i="0" dirty="0">
                <a:solidFill>
                  <a:srgbClr val="000000"/>
                </a:solidFill>
                <a:effectLst/>
                <a:latin typeface="Open Sans" panose="020B0606030504020204" pitchFamily="34" charset="0"/>
              </a:rPr>
              <a:t>GND                          </a:t>
            </a:r>
            <a:r>
              <a:rPr lang="en-CA" b="0" i="0" dirty="0" err="1">
                <a:solidFill>
                  <a:srgbClr val="000000"/>
                </a:solidFill>
                <a:effectLst/>
                <a:latin typeface="Open Sans" panose="020B0606030504020204" pitchFamily="34" charset="0"/>
              </a:rPr>
              <a:t>GND</a:t>
            </a:r>
            <a:endParaRPr lang="en-CA" b="0" i="0" dirty="0">
              <a:solidFill>
                <a:srgbClr val="000000"/>
              </a:solidFill>
              <a:effectLst/>
              <a:latin typeface="Open Sans" panose="020B0606030504020204" pitchFamily="34" charset="0"/>
            </a:endParaRPr>
          </a:p>
        </p:txBody>
      </p:sp>
      <p:pic>
        <p:nvPicPr>
          <p:cNvPr id="9" name="Picture 8">
            <a:extLst>
              <a:ext uri="{FF2B5EF4-FFF2-40B4-BE49-F238E27FC236}">
                <a16:creationId xmlns:a16="http://schemas.microsoft.com/office/drawing/2014/main" id="{D250EB7E-788B-F73E-3F85-1D72EE99F516}"/>
              </a:ext>
            </a:extLst>
          </p:cNvPr>
          <p:cNvPicPr>
            <a:picLocks noChangeAspect="1"/>
          </p:cNvPicPr>
          <p:nvPr/>
        </p:nvPicPr>
        <p:blipFill>
          <a:blip r:embed="rId3"/>
          <a:stretch>
            <a:fillRect/>
          </a:stretch>
        </p:blipFill>
        <p:spPr>
          <a:xfrm>
            <a:off x="774123" y="2495308"/>
            <a:ext cx="4305300" cy="2419350"/>
          </a:xfrm>
          <a:prstGeom prst="rect">
            <a:avLst/>
          </a:prstGeom>
        </p:spPr>
      </p:pic>
    </p:spTree>
    <p:extLst>
      <p:ext uri="{BB962C8B-B14F-4D97-AF65-F5344CB8AC3E}">
        <p14:creationId xmlns:p14="http://schemas.microsoft.com/office/powerpoint/2010/main" val="1623371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1548B-DA11-4BEA-B05E-B031ECBB07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D62ADE-0009-3C26-945F-D6FEC8E1C7D5}"/>
              </a:ext>
            </a:extLst>
          </p:cNvPr>
          <p:cNvSpPr/>
          <p:nvPr/>
        </p:nvSpPr>
        <p:spPr>
          <a:xfrm>
            <a:off x="87465" y="1542289"/>
            <a:ext cx="12014420" cy="4818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DFED609-055B-7CC0-0BC4-34828B1CC0F9}"/>
              </a:ext>
            </a:extLst>
          </p:cNvPr>
          <p:cNvSpPr txBox="1"/>
          <p:nvPr/>
        </p:nvSpPr>
        <p:spPr>
          <a:xfrm>
            <a:off x="2257339" y="1019069"/>
            <a:ext cx="9747761" cy="523220"/>
          </a:xfrm>
          <a:prstGeom prst="rect">
            <a:avLst/>
          </a:prstGeom>
          <a:noFill/>
        </p:spPr>
        <p:txBody>
          <a:bodyPr wrap="square" rtlCol="0">
            <a:spAutoFit/>
          </a:bodyPr>
          <a:lstStyle/>
          <a:p>
            <a:r>
              <a:rPr lang="en-US" sz="2800" b="0" i="0" dirty="0">
                <a:solidFill>
                  <a:srgbClr val="374151"/>
                </a:solidFill>
                <a:effectLst/>
                <a:latin typeface="Söhne"/>
              </a:rPr>
              <a:t>fundamental differences between DC, Servo, and Stepper motors </a:t>
            </a:r>
            <a:endParaRPr lang="en-US" sz="2800" b="1"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DE2561A4-D810-8C13-3624-34AFEF0AD0E9}"/>
              </a:ext>
            </a:extLst>
          </p:cNvPr>
          <p:cNvGrpSpPr/>
          <p:nvPr/>
        </p:nvGrpSpPr>
        <p:grpSpPr>
          <a:xfrm>
            <a:off x="958210" y="496957"/>
            <a:ext cx="1404457" cy="1219723"/>
            <a:chOff x="942308" y="935396"/>
            <a:chExt cx="1404457" cy="1219723"/>
          </a:xfrm>
        </p:grpSpPr>
        <p:sp>
          <p:nvSpPr>
            <p:cNvPr id="5" name="Rectangle 4">
              <a:extLst>
                <a:ext uri="{FF2B5EF4-FFF2-40B4-BE49-F238E27FC236}">
                  <a16:creationId xmlns:a16="http://schemas.microsoft.com/office/drawing/2014/main" id="{FE5ACFC5-CBE8-34B1-1812-BDEEC15162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084F86-AD9D-370E-1CF5-F305332539E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78A5D93-0A1E-1718-FF8A-3CF37E819AD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grpSp>
      <p:sp>
        <p:nvSpPr>
          <p:cNvPr id="4" name="TextBox 3">
            <a:extLst>
              <a:ext uri="{FF2B5EF4-FFF2-40B4-BE49-F238E27FC236}">
                <a16:creationId xmlns:a16="http://schemas.microsoft.com/office/drawing/2014/main" id="{87336E6B-0936-ADE9-F7AA-35C53D5C83D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C8C96E-9B45-D6D0-09CC-E874A7D3E59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84E6BA9C-0D28-D05B-150D-3F898668B1BC}"/>
              </a:ext>
            </a:extLst>
          </p:cNvPr>
          <p:cNvGraphicFramePr>
            <a:graphicFrameLocks noGrp="1"/>
          </p:cNvGraphicFramePr>
          <p:nvPr>
            <p:extLst>
              <p:ext uri="{D42A27DB-BD31-4B8C-83A1-F6EECF244321}">
                <p14:modId xmlns:p14="http://schemas.microsoft.com/office/powerpoint/2010/main" val="2284534536"/>
              </p:ext>
            </p:extLst>
          </p:nvPr>
        </p:nvGraphicFramePr>
        <p:xfrm>
          <a:off x="504328" y="1793453"/>
          <a:ext cx="10327092" cy="4329360"/>
        </p:xfrm>
        <a:graphic>
          <a:graphicData uri="http://schemas.openxmlformats.org/drawingml/2006/table">
            <a:tbl>
              <a:tblPr>
                <a:tableStyleId>{BDBED569-4797-4DF1-A0F4-6AAB3CD982D8}</a:tableStyleId>
              </a:tblPr>
              <a:tblGrid>
                <a:gridCol w="1721182">
                  <a:extLst>
                    <a:ext uri="{9D8B030D-6E8A-4147-A177-3AD203B41FA5}">
                      <a16:colId xmlns:a16="http://schemas.microsoft.com/office/drawing/2014/main" val="3934405759"/>
                    </a:ext>
                  </a:extLst>
                </a:gridCol>
                <a:gridCol w="1721182">
                  <a:extLst>
                    <a:ext uri="{9D8B030D-6E8A-4147-A177-3AD203B41FA5}">
                      <a16:colId xmlns:a16="http://schemas.microsoft.com/office/drawing/2014/main" val="3329340905"/>
                    </a:ext>
                  </a:extLst>
                </a:gridCol>
                <a:gridCol w="1721182">
                  <a:extLst>
                    <a:ext uri="{9D8B030D-6E8A-4147-A177-3AD203B41FA5}">
                      <a16:colId xmlns:a16="http://schemas.microsoft.com/office/drawing/2014/main" val="3231906616"/>
                    </a:ext>
                  </a:extLst>
                </a:gridCol>
                <a:gridCol w="1721182">
                  <a:extLst>
                    <a:ext uri="{9D8B030D-6E8A-4147-A177-3AD203B41FA5}">
                      <a16:colId xmlns:a16="http://schemas.microsoft.com/office/drawing/2014/main" val="1042812577"/>
                    </a:ext>
                  </a:extLst>
                </a:gridCol>
                <a:gridCol w="1721182">
                  <a:extLst>
                    <a:ext uri="{9D8B030D-6E8A-4147-A177-3AD203B41FA5}">
                      <a16:colId xmlns:a16="http://schemas.microsoft.com/office/drawing/2014/main" val="894005051"/>
                    </a:ext>
                  </a:extLst>
                </a:gridCol>
                <a:gridCol w="1721182">
                  <a:extLst>
                    <a:ext uri="{9D8B030D-6E8A-4147-A177-3AD203B41FA5}">
                      <a16:colId xmlns:a16="http://schemas.microsoft.com/office/drawing/2014/main" val="1791715975"/>
                    </a:ext>
                  </a:extLst>
                </a:gridCol>
              </a:tblGrid>
              <a:tr h="376226">
                <a:tc>
                  <a:txBody>
                    <a:bodyPr/>
                    <a:lstStyle/>
                    <a:p>
                      <a:pPr fontAlgn="b"/>
                      <a:r>
                        <a:rPr lang="en-CA" sz="1400" b="1" dirty="0">
                          <a:effectLst/>
                        </a:rPr>
                        <a:t>Motor Type</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tc>
                  <a:txBody>
                    <a:bodyPr/>
                    <a:lstStyle/>
                    <a:p>
                      <a:pPr fontAlgn="b"/>
                      <a:r>
                        <a:rPr lang="en-CA" sz="1400" b="1" dirty="0">
                          <a:effectLst/>
                        </a:rPr>
                        <a:t>Control</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tc>
                  <a:txBody>
                    <a:bodyPr/>
                    <a:lstStyle/>
                    <a:p>
                      <a:pPr fontAlgn="b"/>
                      <a:r>
                        <a:rPr lang="en-CA" sz="1400" b="1" dirty="0">
                          <a:effectLst/>
                        </a:rPr>
                        <a:t>Precision</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tc>
                  <a:txBody>
                    <a:bodyPr/>
                    <a:lstStyle/>
                    <a:p>
                      <a:pPr fontAlgn="b"/>
                      <a:r>
                        <a:rPr lang="en-CA" sz="1400" b="1" dirty="0">
                          <a:effectLst/>
                        </a:rPr>
                        <a:t>Speed</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tc>
                  <a:txBody>
                    <a:bodyPr/>
                    <a:lstStyle/>
                    <a:p>
                      <a:pPr fontAlgn="b"/>
                      <a:r>
                        <a:rPr lang="en-CA" sz="1400" b="1" dirty="0">
                          <a:effectLst/>
                        </a:rPr>
                        <a:t>Torque</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tc>
                  <a:txBody>
                    <a:bodyPr/>
                    <a:lstStyle/>
                    <a:p>
                      <a:pPr fontAlgn="b"/>
                      <a:r>
                        <a:rPr lang="en-CA" sz="1400" b="1" dirty="0">
                          <a:effectLst/>
                        </a:rPr>
                        <a:t>Primary Use in Robotics</a:t>
                      </a:r>
                      <a:endParaRPr lang="en-CA" sz="1400" b="1" dirty="0">
                        <a:effectLst/>
                        <a:latin typeface="Times New Roman" panose="02020603050405020304" pitchFamily="18" charset="0"/>
                        <a:cs typeface="Times New Roman" panose="02020603050405020304" pitchFamily="18" charset="0"/>
                      </a:endParaRPr>
                    </a:p>
                  </a:txBody>
                  <a:tcPr marL="15540" marR="15540" marT="7770" marB="7770" anchor="b">
                    <a:solidFill>
                      <a:schemeClr val="bg2">
                        <a:lumMod val="90000"/>
                      </a:schemeClr>
                    </a:solidFill>
                  </a:tcPr>
                </a:tc>
                <a:extLst>
                  <a:ext uri="{0D108BD9-81ED-4DB2-BD59-A6C34878D82A}">
                    <a16:rowId xmlns:a16="http://schemas.microsoft.com/office/drawing/2014/main" val="111955802"/>
                  </a:ext>
                </a:extLst>
              </a:tr>
              <a:tr h="920735">
                <a:tc>
                  <a:txBody>
                    <a:bodyPr/>
                    <a:lstStyle/>
                    <a:p>
                      <a:pPr fontAlgn="base"/>
                      <a:r>
                        <a:rPr lang="en-CA" sz="1400" b="1">
                          <a:effectLst/>
                        </a:rPr>
                        <a:t>DC Motor</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dirty="0">
                          <a:effectLst/>
                        </a:rPr>
                        <a:t>Variable speed control</a:t>
                      </a:r>
                      <a:endParaRPr lang="en-CA" sz="1400" dirty="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dirty="0">
                          <a:effectLst/>
                        </a:rPr>
                        <a:t>Low</a:t>
                      </a:r>
                      <a:endParaRPr lang="en-CA" sz="1400" dirty="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dirty="0">
                          <a:effectLst/>
                        </a:rPr>
                        <a:t>High</a:t>
                      </a:r>
                      <a:endParaRPr lang="en-CA" sz="1400" dirty="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Medium</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US" sz="1400">
                          <a:effectLst/>
                        </a:rPr>
                        <a:t>Ideal for applications requiring variable speed and direction, such as robot wheels or drones.</a:t>
                      </a:r>
                      <a:endParaRPr lang="en-US" sz="1400">
                        <a:effectLst/>
                        <a:latin typeface="Times New Roman" panose="02020603050405020304" pitchFamily="18" charset="0"/>
                        <a:cs typeface="Times New Roman" panose="02020603050405020304" pitchFamily="18" charset="0"/>
                      </a:endParaRPr>
                    </a:p>
                  </a:txBody>
                  <a:tcPr marL="15540" marR="15540" marT="7770" marB="7770" anchor="ctr"/>
                </a:tc>
                <a:extLst>
                  <a:ext uri="{0D108BD9-81ED-4DB2-BD59-A6C34878D82A}">
                    <a16:rowId xmlns:a16="http://schemas.microsoft.com/office/drawing/2014/main" val="2825646567"/>
                  </a:ext>
                </a:extLst>
              </a:tr>
              <a:tr h="920735">
                <a:tc>
                  <a:txBody>
                    <a:bodyPr/>
                    <a:lstStyle/>
                    <a:p>
                      <a:pPr fontAlgn="base"/>
                      <a:r>
                        <a:rPr lang="en-CA" sz="1400" b="1">
                          <a:effectLst/>
                        </a:rPr>
                        <a:t>Servo Motor</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Positional control</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High</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dirty="0">
                          <a:effectLst/>
                        </a:rPr>
                        <a:t>Medium</a:t>
                      </a:r>
                      <a:endParaRPr lang="en-CA" sz="1400" dirty="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High at low speeds</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US" sz="1400">
                          <a:effectLst/>
                        </a:rPr>
                        <a:t>Best for precise control of movement, such as robotic arms or where specific positioning is crucial.</a:t>
                      </a:r>
                      <a:endParaRPr lang="en-US" sz="1400">
                        <a:effectLst/>
                        <a:latin typeface="Times New Roman" panose="02020603050405020304" pitchFamily="18" charset="0"/>
                        <a:cs typeface="Times New Roman" panose="02020603050405020304" pitchFamily="18" charset="0"/>
                      </a:endParaRPr>
                    </a:p>
                  </a:txBody>
                  <a:tcPr marL="15540" marR="15540" marT="7770" marB="7770" anchor="ctr"/>
                </a:tc>
                <a:extLst>
                  <a:ext uri="{0D108BD9-81ED-4DB2-BD59-A6C34878D82A}">
                    <a16:rowId xmlns:a16="http://schemas.microsoft.com/office/drawing/2014/main" val="1356426936"/>
                  </a:ext>
                </a:extLst>
              </a:tr>
              <a:tr h="1465243">
                <a:tc>
                  <a:txBody>
                    <a:bodyPr/>
                    <a:lstStyle/>
                    <a:p>
                      <a:pPr fontAlgn="base"/>
                      <a:r>
                        <a:rPr lang="en-CA" sz="1400" b="1">
                          <a:effectLst/>
                        </a:rPr>
                        <a:t>Stepper Motor</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Step control</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High</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a:effectLst/>
                        </a:rPr>
                        <a:t>Low to Medium</a:t>
                      </a:r>
                      <a:endParaRPr lang="en-CA" sz="140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CA" sz="1400" dirty="0">
                          <a:effectLst/>
                        </a:rPr>
                        <a:t>High at low speeds</a:t>
                      </a:r>
                      <a:endParaRPr lang="en-CA" sz="1400" dirty="0">
                        <a:effectLst/>
                        <a:latin typeface="Times New Roman" panose="02020603050405020304" pitchFamily="18" charset="0"/>
                        <a:cs typeface="Times New Roman" panose="02020603050405020304" pitchFamily="18" charset="0"/>
                      </a:endParaRPr>
                    </a:p>
                  </a:txBody>
                  <a:tcPr marL="15540" marR="15540" marT="7770" marB="7770" anchor="ctr"/>
                </a:tc>
                <a:tc>
                  <a:txBody>
                    <a:bodyPr/>
                    <a:lstStyle/>
                    <a:p>
                      <a:pPr fontAlgn="base"/>
                      <a:r>
                        <a:rPr lang="en-US" sz="1400" dirty="0">
                          <a:effectLst/>
                        </a:rPr>
                        <a:t>Suited for precise steps in motion, making them perfect for 3D printers, CNC machines, and robots requiring detailed positioning without feedback.</a:t>
                      </a:r>
                      <a:endParaRPr lang="en-US" sz="1400" dirty="0">
                        <a:effectLst/>
                        <a:latin typeface="Times New Roman" panose="02020603050405020304" pitchFamily="18" charset="0"/>
                        <a:cs typeface="Times New Roman" panose="02020603050405020304" pitchFamily="18" charset="0"/>
                      </a:endParaRPr>
                    </a:p>
                  </a:txBody>
                  <a:tcPr marL="15540" marR="15540" marT="7770" marB="7770" anchor="ctr"/>
                </a:tc>
                <a:extLst>
                  <a:ext uri="{0D108BD9-81ED-4DB2-BD59-A6C34878D82A}">
                    <a16:rowId xmlns:a16="http://schemas.microsoft.com/office/drawing/2014/main" val="545788928"/>
                  </a:ext>
                </a:extLst>
              </a:tr>
            </a:tbl>
          </a:graphicData>
        </a:graphic>
      </p:graphicFrame>
    </p:spTree>
    <p:extLst>
      <p:ext uri="{BB962C8B-B14F-4D97-AF65-F5344CB8AC3E}">
        <p14:creationId xmlns:p14="http://schemas.microsoft.com/office/powerpoint/2010/main" val="636594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C277C-0CEE-FA06-C6C1-29D6EF3EB2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BF07FA-C854-5329-1C55-0215D08355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7E97CF1-BBA0-616E-5765-B9256053501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Sensors</a:t>
            </a:r>
          </a:p>
        </p:txBody>
      </p:sp>
      <p:sp>
        <p:nvSpPr>
          <p:cNvPr id="5" name="Rectangle 4">
            <a:extLst>
              <a:ext uri="{FF2B5EF4-FFF2-40B4-BE49-F238E27FC236}">
                <a16:creationId xmlns:a16="http://schemas.microsoft.com/office/drawing/2014/main" id="{9AB855F7-571A-8371-BD00-0A2AA75DF0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857890-CBE7-C24A-D4AA-DFD9AB786A2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1B2BD9-FC02-C512-A6F4-6DB084D4B42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FEE5E4F-E2CD-F6B6-4C3E-5C330B23F8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DF15F5D-AA25-9437-C3E0-93CCF2AAE60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314" name="Picture 2" descr="Robot Sensors: Types, Characteristics and Applications">
            <a:extLst>
              <a:ext uri="{FF2B5EF4-FFF2-40B4-BE49-F238E27FC236}">
                <a16:creationId xmlns:a16="http://schemas.microsoft.com/office/drawing/2014/main" id="{84D5FBE0-7CCC-4962-01CC-0A15F8F4E9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8636" y="1826927"/>
            <a:ext cx="6573072" cy="4071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310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D1326C-3D12-899D-5046-A94A8E051B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09D5D0-7830-3BC7-5F57-18839E871198}"/>
              </a:ext>
            </a:extLst>
          </p:cNvPr>
          <p:cNvSpPr/>
          <p:nvPr/>
        </p:nvSpPr>
        <p:spPr>
          <a:xfrm>
            <a:off x="151075" y="1161436"/>
            <a:ext cx="11974663" cy="5207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2DC478-2168-72B5-3D49-EE9B351DD2B3}"/>
              </a:ext>
            </a:extLst>
          </p:cNvPr>
          <p:cNvSpPr txBox="1"/>
          <p:nvPr/>
        </p:nvSpPr>
        <p:spPr>
          <a:xfrm>
            <a:off x="2618662" y="548785"/>
            <a:ext cx="5867525" cy="523220"/>
          </a:xfrm>
          <a:prstGeom prst="rect">
            <a:avLst/>
          </a:prstGeom>
          <a:noFill/>
        </p:spPr>
        <p:txBody>
          <a:bodyPr wrap="square" rtlCol="0">
            <a:spAutoFit/>
          </a:bodyPr>
          <a:lstStyle/>
          <a:p>
            <a:r>
              <a:rPr lang="en-US" sz="2800" b="0" i="0" dirty="0">
                <a:solidFill>
                  <a:srgbClr val="374151"/>
                </a:solidFill>
                <a:effectLst/>
                <a:latin typeface="Söhne"/>
              </a:rPr>
              <a:t>Vision Sensors: The Eyes of Robots</a:t>
            </a:r>
            <a:endParaRPr lang="en-US" sz="2800" b="1"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762E57AA-CC30-9226-4841-37109370F709}"/>
              </a:ext>
            </a:extLst>
          </p:cNvPr>
          <p:cNvGrpSpPr/>
          <p:nvPr/>
        </p:nvGrpSpPr>
        <p:grpSpPr>
          <a:xfrm>
            <a:off x="1229658" y="159027"/>
            <a:ext cx="1404457" cy="1219723"/>
            <a:chOff x="942308" y="935396"/>
            <a:chExt cx="1404457" cy="1219723"/>
          </a:xfrm>
        </p:grpSpPr>
        <p:sp>
          <p:nvSpPr>
            <p:cNvPr id="5" name="Rectangle 4">
              <a:extLst>
                <a:ext uri="{FF2B5EF4-FFF2-40B4-BE49-F238E27FC236}">
                  <a16:creationId xmlns:a16="http://schemas.microsoft.com/office/drawing/2014/main" id="{27F86E24-B4C8-685F-A128-2870039407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27A773-FB9E-8EA6-124D-226D05D2512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00E740E-0D2C-4683-F8FF-FB0269FB9BA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grpSp>
      <p:sp>
        <p:nvSpPr>
          <p:cNvPr id="4" name="TextBox 3">
            <a:extLst>
              <a:ext uri="{FF2B5EF4-FFF2-40B4-BE49-F238E27FC236}">
                <a16:creationId xmlns:a16="http://schemas.microsoft.com/office/drawing/2014/main" id="{CD626B21-FDD6-2C3E-5635-AD2DAA8939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B16282-89CD-5CE1-C023-0010853190A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EF40AF6-E149-5328-5D85-ACADAAE1BA5B}"/>
              </a:ext>
            </a:extLst>
          </p:cNvPr>
          <p:cNvSpPr txBox="1"/>
          <p:nvPr/>
        </p:nvSpPr>
        <p:spPr>
          <a:xfrm>
            <a:off x="4391108" y="90022"/>
            <a:ext cx="2733260" cy="369332"/>
          </a:xfrm>
          <a:prstGeom prst="rect">
            <a:avLst/>
          </a:prstGeom>
          <a:noFill/>
        </p:spPr>
        <p:txBody>
          <a:bodyPr wrap="square">
            <a:spAutoFit/>
          </a:bodyPr>
          <a:lstStyle/>
          <a:p>
            <a:pPr algn="l"/>
            <a:r>
              <a:rPr lang="en-CA" b="1" i="0" dirty="0">
                <a:effectLst/>
                <a:latin typeface="Söhne"/>
              </a:rPr>
              <a:t>Vision Sensors in Robotics</a:t>
            </a:r>
          </a:p>
        </p:txBody>
      </p:sp>
      <p:sp>
        <p:nvSpPr>
          <p:cNvPr id="12" name="TextBox 11">
            <a:extLst>
              <a:ext uri="{FF2B5EF4-FFF2-40B4-BE49-F238E27FC236}">
                <a16:creationId xmlns:a16="http://schemas.microsoft.com/office/drawing/2014/main" id="{D9EDC163-A5A1-0D9F-FEAE-4B412006503C}"/>
              </a:ext>
            </a:extLst>
          </p:cNvPr>
          <p:cNvSpPr txBox="1"/>
          <p:nvPr/>
        </p:nvSpPr>
        <p:spPr>
          <a:xfrm>
            <a:off x="208010" y="1382053"/>
            <a:ext cx="11775981" cy="2308324"/>
          </a:xfrm>
          <a:prstGeom prst="rect">
            <a:avLst/>
          </a:prstGeom>
          <a:noFill/>
        </p:spPr>
        <p:txBody>
          <a:bodyPr wrap="square">
            <a:spAutoFit/>
          </a:bodyPr>
          <a:lstStyle/>
          <a:p>
            <a:pPr algn="l">
              <a:buFont typeface="Arial" panose="020B0604020202020204" pitchFamily="34" charset="0"/>
              <a:buChar char="•"/>
            </a:pPr>
            <a:r>
              <a:rPr lang="en-US" b="1" i="0" dirty="0">
                <a:solidFill>
                  <a:srgbClr val="374151"/>
                </a:solidFill>
                <a:effectLst/>
                <a:latin typeface="Söhne"/>
              </a:rPr>
              <a:t>Overview</a:t>
            </a:r>
            <a:r>
              <a:rPr lang="en-US" b="0" i="0" dirty="0">
                <a:solidFill>
                  <a:srgbClr val="374151"/>
                </a:solidFill>
                <a:effectLst/>
                <a:latin typeface="Söhne"/>
              </a:rPr>
              <a:t>: Introduction to how vision sensors allow robots to perceive their environment visually, simulate human sight.</a:t>
            </a:r>
          </a:p>
          <a:p>
            <a:pPr algn="l">
              <a:buFont typeface="Arial" panose="020B0604020202020204" pitchFamily="34" charset="0"/>
              <a:buChar char="•"/>
            </a:pPr>
            <a:r>
              <a:rPr lang="en-US" b="1" i="0" dirty="0">
                <a:solidFill>
                  <a:srgbClr val="374151"/>
                </a:solidFill>
                <a:effectLst/>
                <a:latin typeface="Söhne"/>
              </a:rPr>
              <a:t>Types</a:t>
            </a:r>
            <a:r>
              <a:rPr lang="en-US" b="0" i="0" dirty="0">
                <a:solidFill>
                  <a:srgbClr val="374151"/>
                </a:solidFill>
                <a:effectLst/>
                <a:latin typeface="Söhne"/>
              </a:rPr>
              <a:t>:</a:t>
            </a:r>
          </a:p>
          <a:p>
            <a:pPr marL="742950" lvl="1" indent="-285750" algn="l">
              <a:buFont typeface="Arial" panose="020B0604020202020204" pitchFamily="34" charset="0"/>
              <a:buChar char="•"/>
            </a:pPr>
            <a:r>
              <a:rPr lang="en-US" b="1" i="0" dirty="0">
                <a:solidFill>
                  <a:srgbClr val="374151"/>
                </a:solidFill>
                <a:effectLst/>
                <a:latin typeface="Söhne"/>
              </a:rPr>
              <a:t>Cameras (2D and 3D)</a:t>
            </a:r>
            <a:r>
              <a:rPr lang="en-US" b="0" i="0" dirty="0">
                <a:solidFill>
                  <a:srgbClr val="374151"/>
                </a:solidFill>
                <a:effectLst/>
                <a:latin typeface="Söhne"/>
              </a:rPr>
              <a:t>: Capture visual information. 2D cameras provide flat images, while 3D cameras add depth perception, crucial for tasks requiring spatial understanding.</a:t>
            </a:r>
          </a:p>
          <a:p>
            <a:pPr marL="742950" lvl="1" indent="-285750" algn="l">
              <a:buFont typeface="Arial" panose="020B0604020202020204" pitchFamily="34" charset="0"/>
              <a:buChar char="•"/>
            </a:pPr>
            <a:r>
              <a:rPr lang="en-US" b="1" i="0" dirty="0">
                <a:solidFill>
                  <a:srgbClr val="374151"/>
                </a:solidFill>
                <a:effectLst/>
                <a:latin typeface="Söhne"/>
              </a:rPr>
              <a:t>LIDAR (Light Detection and Ranging)</a:t>
            </a:r>
            <a:r>
              <a:rPr lang="en-US" b="0" i="0" dirty="0">
                <a:solidFill>
                  <a:srgbClr val="374151"/>
                </a:solidFill>
                <a:effectLst/>
                <a:latin typeface="Söhne"/>
              </a:rPr>
              <a:t>: Uses laser pulses to map out the robot's surroundings in high detail, essential for navigation and obstacle avoidance.</a:t>
            </a:r>
          </a:p>
          <a:p>
            <a:pPr algn="l">
              <a:buFont typeface="Arial" panose="020B0604020202020204" pitchFamily="34" charset="0"/>
              <a:buChar char="•"/>
            </a:pPr>
            <a:r>
              <a:rPr lang="en-US" b="1" i="0" dirty="0">
                <a:solidFill>
                  <a:srgbClr val="374151"/>
                </a:solidFill>
                <a:effectLst/>
                <a:latin typeface="Söhne"/>
              </a:rPr>
              <a:t>Applications</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Object recognition, navigation, and environmental mapping.</a:t>
            </a:r>
          </a:p>
        </p:txBody>
      </p:sp>
      <p:pic>
        <p:nvPicPr>
          <p:cNvPr id="15" name="Picture 14">
            <a:extLst>
              <a:ext uri="{FF2B5EF4-FFF2-40B4-BE49-F238E27FC236}">
                <a16:creationId xmlns:a16="http://schemas.microsoft.com/office/drawing/2014/main" id="{CD6C3AE2-5354-6FEF-9475-2EEC79181776}"/>
              </a:ext>
            </a:extLst>
          </p:cNvPr>
          <p:cNvPicPr>
            <a:picLocks noChangeAspect="1"/>
          </p:cNvPicPr>
          <p:nvPr/>
        </p:nvPicPr>
        <p:blipFill>
          <a:blip r:embed="rId3"/>
          <a:stretch>
            <a:fillRect/>
          </a:stretch>
        </p:blipFill>
        <p:spPr>
          <a:xfrm>
            <a:off x="328158" y="3910994"/>
            <a:ext cx="2643990" cy="1967948"/>
          </a:xfrm>
          <a:prstGeom prst="rect">
            <a:avLst/>
          </a:prstGeom>
        </p:spPr>
      </p:pic>
      <p:pic>
        <p:nvPicPr>
          <p:cNvPr id="14344" name="Picture 8" descr="Robot-mounted 3D vision robotics">
            <a:extLst>
              <a:ext uri="{FF2B5EF4-FFF2-40B4-BE49-F238E27FC236}">
                <a16:creationId xmlns:a16="http://schemas.microsoft.com/office/drawing/2014/main" id="{49A0EBA5-07DF-D63A-BDCC-EDF1597EAC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3785" y="3910994"/>
            <a:ext cx="3547906" cy="196794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CAD8A64C-8341-A477-5444-3E2800FDFB55}"/>
              </a:ext>
            </a:extLst>
          </p:cNvPr>
          <p:cNvPicPr>
            <a:picLocks noChangeAspect="1"/>
          </p:cNvPicPr>
          <p:nvPr/>
        </p:nvPicPr>
        <p:blipFill>
          <a:blip r:embed="rId5"/>
          <a:stretch>
            <a:fillRect/>
          </a:stretch>
        </p:blipFill>
        <p:spPr>
          <a:xfrm>
            <a:off x="8347354" y="3910994"/>
            <a:ext cx="3309258" cy="1932745"/>
          </a:xfrm>
          <a:prstGeom prst="rect">
            <a:avLst/>
          </a:prstGeom>
        </p:spPr>
      </p:pic>
    </p:spTree>
    <p:extLst>
      <p:ext uri="{BB962C8B-B14F-4D97-AF65-F5344CB8AC3E}">
        <p14:creationId xmlns:p14="http://schemas.microsoft.com/office/powerpoint/2010/main" val="4145426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EECBF-B7FD-F6E4-C84C-C5E5EA29F6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4C7553-0FF1-5DA4-1C01-4A5135A35814}"/>
              </a:ext>
            </a:extLst>
          </p:cNvPr>
          <p:cNvSpPr/>
          <p:nvPr/>
        </p:nvSpPr>
        <p:spPr>
          <a:xfrm>
            <a:off x="124570" y="1242574"/>
            <a:ext cx="11942859" cy="51088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4F4CDA-7384-CAFA-56A0-DE757E8B7000}"/>
              </a:ext>
            </a:extLst>
          </p:cNvPr>
          <p:cNvSpPr txBox="1"/>
          <p:nvPr/>
        </p:nvSpPr>
        <p:spPr>
          <a:xfrm>
            <a:off x="2441587" y="660522"/>
            <a:ext cx="6280993" cy="375552"/>
          </a:xfrm>
          <a:prstGeom prst="rect">
            <a:avLst/>
          </a:prstGeom>
          <a:noFill/>
        </p:spPr>
        <p:txBody>
          <a:bodyPr wrap="square" rtlCol="0">
            <a:spAutoFit/>
          </a:bodyPr>
          <a:lstStyle/>
          <a:p>
            <a:pPr>
              <a:lnSpc>
                <a:spcPct val="107000"/>
              </a:lnSpc>
              <a:spcAft>
                <a:spcPts val="1500"/>
              </a:spcAft>
            </a:pPr>
            <a:r>
              <a:rPr lang="en-CA" sz="1800" kern="0" dirty="0">
                <a:solidFill>
                  <a:srgbClr val="374151"/>
                </a:solidFill>
                <a:effectLst/>
                <a:latin typeface="Söhne"/>
                <a:ea typeface="Times New Roman" panose="02020603050405020304" pitchFamily="18" charset="0"/>
                <a:cs typeface="Times New Roman" panose="02020603050405020304" pitchFamily="18" charset="0"/>
              </a:rPr>
              <a:t>Navigating Space: Proximity and Distance Sensors</a:t>
            </a:r>
            <a:endParaRPr lang="en-CA"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2DD8F649-4880-7237-F8B6-B5437B92B0B4}"/>
              </a:ext>
            </a:extLst>
          </p:cNvPr>
          <p:cNvSpPr/>
          <p:nvPr/>
        </p:nvSpPr>
        <p:spPr>
          <a:xfrm>
            <a:off x="870746" y="5768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6EE9AA-B428-5C1F-BA60-553E08278ABD}"/>
              </a:ext>
            </a:extLst>
          </p:cNvPr>
          <p:cNvSpPr txBox="1"/>
          <p:nvPr/>
        </p:nvSpPr>
        <p:spPr>
          <a:xfrm>
            <a:off x="1081587" y="61742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60F21EE-662F-7857-BFAC-BC05626EE9C5}"/>
              </a:ext>
            </a:extLst>
          </p:cNvPr>
          <p:cNvSpPr txBox="1"/>
          <p:nvPr/>
        </p:nvSpPr>
        <p:spPr>
          <a:xfrm>
            <a:off x="1142617" y="87324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DF73A3-727A-CAC6-5AE4-FA6AB1B93B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85CE4B4-4699-E240-A6C4-94E3E992DF4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0775E65-DF96-D345-3D88-12D87B72F122}"/>
              </a:ext>
            </a:extLst>
          </p:cNvPr>
          <p:cNvSpPr txBox="1"/>
          <p:nvPr/>
        </p:nvSpPr>
        <p:spPr>
          <a:xfrm>
            <a:off x="4812527" y="84297"/>
            <a:ext cx="3361413" cy="369332"/>
          </a:xfrm>
          <a:prstGeom prst="rect">
            <a:avLst/>
          </a:prstGeom>
          <a:noFill/>
        </p:spPr>
        <p:txBody>
          <a:bodyPr wrap="square">
            <a:spAutoFit/>
          </a:bodyPr>
          <a:lstStyle/>
          <a:p>
            <a:r>
              <a:rPr lang="en-CA" sz="1800" b="1" kern="0" dirty="0">
                <a:effectLst/>
                <a:latin typeface="Söhne"/>
                <a:ea typeface="Times New Roman" panose="02020603050405020304" pitchFamily="18" charset="0"/>
                <a:cs typeface="Times New Roman" panose="02020603050405020304" pitchFamily="18" charset="0"/>
              </a:rPr>
              <a:t>Proximity and Distance Sensors</a:t>
            </a:r>
            <a:endParaRPr lang="en-CA" dirty="0"/>
          </a:p>
        </p:txBody>
      </p:sp>
      <p:sp>
        <p:nvSpPr>
          <p:cNvPr id="11" name="TextBox 10">
            <a:extLst>
              <a:ext uri="{FF2B5EF4-FFF2-40B4-BE49-F238E27FC236}">
                <a16:creationId xmlns:a16="http://schemas.microsoft.com/office/drawing/2014/main" id="{8F38E9A1-D2A9-0733-40D3-AE6B5B612229}"/>
              </a:ext>
            </a:extLst>
          </p:cNvPr>
          <p:cNvSpPr txBox="1"/>
          <p:nvPr/>
        </p:nvSpPr>
        <p:spPr>
          <a:xfrm>
            <a:off x="124570" y="1998664"/>
            <a:ext cx="11762628" cy="2585323"/>
          </a:xfrm>
          <a:prstGeom prst="rect">
            <a:avLst/>
          </a:prstGeom>
          <a:noFill/>
        </p:spPr>
        <p:txBody>
          <a:bodyPr wrap="square">
            <a:spAutoFit/>
          </a:bodyPr>
          <a:lstStyle/>
          <a:p>
            <a:pPr algn="l">
              <a:buFont typeface="Arial" panose="020B0604020202020204" pitchFamily="34" charset="0"/>
              <a:buChar char="•"/>
            </a:pPr>
            <a:r>
              <a:rPr lang="en-US" b="1" i="0" dirty="0">
                <a:solidFill>
                  <a:srgbClr val="374151"/>
                </a:solidFill>
                <a:effectLst/>
                <a:latin typeface="Söhne"/>
              </a:rPr>
              <a:t>Overview</a:t>
            </a:r>
            <a:r>
              <a:rPr lang="en-US" b="0" i="0" dirty="0">
                <a:solidFill>
                  <a:srgbClr val="374151"/>
                </a:solidFill>
                <a:effectLst/>
                <a:latin typeface="Söhne"/>
              </a:rPr>
              <a:t>: Explaining the role of proximity and distance sensors in detecting the presence of objects and measuring the distance to them.</a:t>
            </a:r>
          </a:p>
          <a:p>
            <a:pPr algn="l">
              <a:buFont typeface="Arial" panose="020B0604020202020204" pitchFamily="34" charset="0"/>
              <a:buChar char="•"/>
            </a:pPr>
            <a:r>
              <a:rPr lang="en-US" b="1" i="0" dirty="0">
                <a:solidFill>
                  <a:srgbClr val="374151"/>
                </a:solidFill>
                <a:effectLst/>
                <a:latin typeface="Söhne"/>
              </a:rPr>
              <a:t>Types</a:t>
            </a:r>
            <a:r>
              <a:rPr lang="en-US" b="0" i="0" dirty="0">
                <a:solidFill>
                  <a:srgbClr val="374151"/>
                </a:solidFill>
                <a:effectLst/>
                <a:latin typeface="Söhne"/>
              </a:rPr>
              <a:t>:</a:t>
            </a:r>
          </a:p>
          <a:p>
            <a:pPr marL="742950" lvl="1" indent="-285750" algn="l">
              <a:buFont typeface="Arial" panose="020B0604020202020204" pitchFamily="34" charset="0"/>
              <a:buChar char="•"/>
            </a:pPr>
            <a:r>
              <a:rPr lang="en-US" b="1" i="0" dirty="0">
                <a:solidFill>
                  <a:srgbClr val="374151"/>
                </a:solidFill>
                <a:effectLst/>
                <a:latin typeface="Söhne"/>
              </a:rPr>
              <a:t>Ultrasonic Sensors</a:t>
            </a:r>
            <a:r>
              <a:rPr lang="en-US" b="0" i="0" dirty="0">
                <a:solidFill>
                  <a:srgbClr val="374151"/>
                </a:solidFill>
                <a:effectLst/>
                <a:latin typeface="Söhne"/>
              </a:rPr>
              <a:t>: Emit ultrasonic waves and measure the reflection time to determine distance to objects. Widely used in robotic cars for obstacle detection.</a:t>
            </a:r>
          </a:p>
          <a:p>
            <a:pPr marL="742950" lvl="1" indent="-285750" algn="l">
              <a:buFont typeface="Arial" panose="020B0604020202020204" pitchFamily="34" charset="0"/>
              <a:buChar char="•"/>
            </a:pPr>
            <a:r>
              <a:rPr lang="en-US" b="1" i="0" dirty="0">
                <a:solidFill>
                  <a:srgbClr val="374151"/>
                </a:solidFill>
                <a:effectLst/>
                <a:latin typeface="Söhne"/>
              </a:rPr>
              <a:t>Infrared Sensors</a:t>
            </a:r>
            <a:r>
              <a:rPr lang="en-US" b="0" i="0" dirty="0">
                <a:solidFill>
                  <a:srgbClr val="374151"/>
                </a:solidFill>
                <a:effectLst/>
                <a:latin typeface="Söhne"/>
              </a:rPr>
              <a:t>: Use infrared light to detect objects and estimate distance, useful in line-following robots and simple navigation tasks.</a:t>
            </a:r>
          </a:p>
          <a:p>
            <a:pPr algn="l">
              <a:buFont typeface="Arial" panose="020B0604020202020204" pitchFamily="34" charset="0"/>
              <a:buChar char="•"/>
            </a:pPr>
            <a:r>
              <a:rPr lang="en-US" b="1" i="0" dirty="0">
                <a:solidFill>
                  <a:srgbClr val="374151"/>
                </a:solidFill>
                <a:effectLst/>
                <a:latin typeface="Söhne"/>
              </a:rPr>
              <a:t>Applications</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Collision avoidance, area scanning, and precise movements in tight spaces.</a:t>
            </a:r>
          </a:p>
        </p:txBody>
      </p:sp>
      <p:pic>
        <p:nvPicPr>
          <p:cNvPr id="19458" name="Picture 2" descr="The Ultrasonic Sensor — Micromelon Robotics">
            <a:extLst>
              <a:ext uri="{FF2B5EF4-FFF2-40B4-BE49-F238E27FC236}">
                <a16:creationId xmlns:a16="http://schemas.microsoft.com/office/drawing/2014/main" id="{58DEC286-EFCF-24A5-FB7C-7CF6A56120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155" y="4583987"/>
            <a:ext cx="3029009" cy="1876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874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38129-1BFA-15F5-F60D-40AFB623E7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DEC99D-9B2C-F40A-2922-4C486A6F224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0FD17B-B595-F4CC-6236-19820044E1A7}"/>
              </a:ext>
            </a:extLst>
          </p:cNvPr>
          <p:cNvSpPr txBox="1"/>
          <p:nvPr/>
        </p:nvSpPr>
        <p:spPr>
          <a:xfrm>
            <a:off x="1321047" y="319502"/>
            <a:ext cx="7791741" cy="954107"/>
          </a:xfrm>
          <a:prstGeom prst="rect">
            <a:avLst/>
          </a:prstGeom>
          <a:noFill/>
        </p:spPr>
        <p:txBody>
          <a:bodyPr wrap="square" rtlCol="0">
            <a:spAutoFit/>
          </a:bodyPr>
          <a:lstStyle/>
          <a:p>
            <a:pPr algn="ctr"/>
            <a:r>
              <a:rPr lang="en-US" sz="2800" b="0" i="0" dirty="0">
                <a:solidFill>
                  <a:srgbClr val="374151"/>
                </a:solidFill>
                <a:effectLst/>
                <a:latin typeface="Söhne"/>
              </a:rPr>
              <a:t>Feeling and Interacting: Tactile and Environmental Sensors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9DD07DC-7C55-45DF-C69D-F53B48DB0448}"/>
              </a:ext>
            </a:extLst>
          </p:cNvPr>
          <p:cNvSpPr/>
          <p:nvPr/>
        </p:nvSpPr>
        <p:spPr>
          <a:xfrm>
            <a:off x="149895" y="1076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4D6740-7C97-E492-0E57-7F98E3366E49}"/>
              </a:ext>
            </a:extLst>
          </p:cNvPr>
          <p:cNvSpPr txBox="1"/>
          <p:nvPr/>
        </p:nvSpPr>
        <p:spPr>
          <a:xfrm>
            <a:off x="360736" y="14818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5939F8-0E6B-E3C7-F247-BA140F7D1350}"/>
              </a:ext>
            </a:extLst>
          </p:cNvPr>
          <p:cNvSpPr txBox="1"/>
          <p:nvPr/>
        </p:nvSpPr>
        <p:spPr>
          <a:xfrm>
            <a:off x="421766" y="40400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B351AC5-64B7-2C08-0504-59428E19EF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DA8F89-D4D7-6F5A-D5CF-60601562718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61184E1-656B-D8BB-4044-5F0998A3A86B}"/>
              </a:ext>
            </a:extLst>
          </p:cNvPr>
          <p:cNvSpPr txBox="1"/>
          <p:nvPr/>
        </p:nvSpPr>
        <p:spPr>
          <a:xfrm>
            <a:off x="3345379" y="0"/>
            <a:ext cx="3743076" cy="369332"/>
          </a:xfrm>
          <a:prstGeom prst="rect">
            <a:avLst/>
          </a:prstGeom>
          <a:noFill/>
        </p:spPr>
        <p:txBody>
          <a:bodyPr wrap="square">
            <a:spAutoFit/>
          </a:bodyPr>
          <a:lstStyle/>
          <a:p>
            <a:pPr algn="l"/>
            <a:r>
              <a:rPr lang="en-CA" b="1" i="0" dirty="0">
                <a:effectLst/>
                <a:latin typeface="Söhne"/>
              </a:rPr>
              <a:t>Tactile and Environmental Sensors</a:t>
            </a:r>
          </a:p>
        </p:txBody>
      </p:sp>
      <p:sp>
        <p:nvSpPr>
          <p:cNvPr id="11" name="TextBox 10">
            <a:extLst>
              <a:ext uri="{FF2B5EF4-FFF2-40B4-BE49-F238E27FC236}">
                <a16:creationId xmlns:a16="http://schemas.microsoft.com/office/drawing/2014/main" id="{FD8386B0-A54A-630B-12CC-C65BF377F353}"/>
              </a:ext>
            </a:extLst>
          </p:cNvPr>
          <p:cNvSpPr txBox="1"/>
          <p:nvPr/>
        </p:nvSpPr>
        <p:spPr>
          <a:xfrm>
            <a:off x="208009" y="1291427"/>
            <a:ext cx="11775982" cy="2585323"/>
          </a:xfrm>
          <a:prstGeom prst="rect">
            <a:avLst/>
          </a:prstGeom>
          <a:noFill/>
        </p:spPr>
        <p:txBody>
          <a:bodyPr wrap="square">
            <a:spAutoFit/>
          </a:bodyPr>
          <a:lstStyle/>
          <a:p>
            <a:pPr algn="l">
              <a:buFont typeface="Arial" panose="020B0604020202020204" pitchFamily="34" charset="0"/>
              <a:buChar char="•"/>
            </a:pPr>
            <a:r>
              <a:rPr lang="en-US" b="1" i="0" dirty="0">
                <a:solidFill>
                  <a:srgbClr val="374151"/>
                </a:solidFill>
                <a:effectLst/>
                <a:latin typeface="Söhne"/>
              </a:rPr>
              <a:t>Overview</a:t>
            </a:r>
            <a:r>
              <a:rPr lang="en-US" b="0" i="0" dirty="0">
                <a:solidFill>
                  <a:srgbClr val="374151"/>
                </a:solidFill>
                <a:effectLst/>
                <a:latin typeface="Söhne"/>
              </a:rPr>
              <a:t>: Highlighting sensors that allow robots to 'feel' their environment and respond to physical interactions or changes in their surroundings.</a:t>
            </a:r>
          </a:p>
          <a:p>
            <a:pPr algn="l">
              <a:buFont typeface="Arial" panose="020B0604020202020204" pitchFamily="34" charset="0"/>
              <a:buChar char="•"/>
            </a:pPr>
            <a:r>
              <a:rPr lang="en-US" b="1" i="0" dirty="0">
                <a:solidFill>
                  <a:srgbClr val="374151"/>
                </a:solidFill>
                <a:effectLst/>
                <a:latin typeface="Söhne"/>
              </a:rPr>
              <a:t>Types</a:t>
            </a:r>
            <a:r>
              <a:rPr lang="en-US" b="0" i="0" dirty="0">
                <a:solidFill>
                  <a:srgbClr val="374151"/>
                </a:solidFill>
                <a:effectLst/>
                <a:latin typeface="Söhne"/>
              </a:rPr>
              <a:t>:</a:t>
            </a:r>
          </a:p>
          <a:p>
            <a:pPr marL="742950" lvl="1" indent="-285750" algn="l">
              <a:buFont typeface="Arial" panose="020B0604020202020204" pitchFamily="34" charset="0"/>
              <a:buChar char="•"/>
            </a:pPr>
            <a:r>
              <a:rPr lang="en-US" b="1" i="0" dirty="0">
                <a:solidFill>
                  <a:srgbClr val="374151"/>
                </a:solidFill>
                <a:effectLst/>
                <a:latin typeface="Söhne"/>
              </a:rPr>
              <a:t>Tactile Sensors</a:t>
            </a:r>
            <a:r>
              <a:rPr lang="en-US" b="0" i="0" dirty="0">
                <a:solidFill>
                  <a:srgbClr val="374151"/>
                </a:solidFill>
                <a:effectLst/>
                <a:latin typeface="Söhne"/>
              </a:rPr>
              <a:t>: Enable robots to detect physical contact, pressure, and textures. Key in applications requiring delicate handling or manipulation, like robotic hands.</a:t>
            </a:r>
          </a:p>
          <a:p>
            <a:pPr marL="742950" lvl="1" indent="-285750" algn="l">
              <a:buFont typeface="Arial" panose="020B0604020202020204" pitchFamily="34" charset="0"/>
              <a:buChar char="•"/>
            </a:pPr>
            <a:r>
              <a:rPr lang="en-US" b="1" i="0" dirty="0">
                <a:solidFill>
                  <a:srgbClr val="374151"/>
                </a:solidFill>
                <a:effectLst/>
                <a:latin typeface="Söhne"/>
              </a:rPr>
              <a:t>Environmental Sensors</a:t>
            </a:r>
            <a:r>
              <a:rPr lang="en-US" b="0" i="0" dirty="0">
                <a:solidFill>
                  <a:srgbClr val="374151"/>
                </a:solidFill>
                <a:effectLst/>
                <a:latin typeface="Söhne"/>
              </a:rPr>
              <a:t>: Measure temperature, humidity, or gas concentrations, critical for robots operating in varying or extreme conditions, such as disaster response robots.</a:t>
            </a:r>
          </a:p>
          <a:p>
            <a:pPr algn="l">
              <a:buFont typeface="Arial" panose="020B0604020202020204" pitchFamily="34" charset="0"/>
              <a:buChar char="•"/>
            </a:pPr>
            <a:r>
              <a:rPr lang="en-US" b="1" i="0" dirty="0">
                <a:solidFill>
                  <a:srgbClr val="374151"/>
                </a:solidFill>
                <a:effectLst/>
                <a:latin typeface="Söhne"/>
              </a:rPr>
              <a:t>Applications</a:t>
            </a:r>
            <a:r>
              <a:rPr lang="en-US" b="0" i="0" dirty="0">
                <a:solidFill>
                  <a:srgbClr val="374151"/>
                </a:solidFill>
                <a:effectLst/>
                <a:latin typeface="Söhne"/>
              </a:rPr>
              <a:t>:</a:t>
            </a:r>
          </a:p>
          <a:p>
            <a:pPr marL="742950" lvl="1" indent="-285750" algn="l">
              <a:buFont typeface="Arial" panose="020B0604020202020204" pitchFamily="34" charset="0"/>
              <a:buChar char="•"/>
            </a:pPr>
            <a:r>
              <a:rPr lang="en-US" b="0" i="0" dirty="0">
                <a:solidFill>
                  <a:srgbClr val="374151"/>
                </a:solidFill>
                <a:effectLst/>
                <a:latin typeface="Söhne"/>
              </a:rPr>
              <a:t>Hazard detection, material handling, and adapting to environmental conditions.</a:t>
            </a:r>
          </a:p>
        </p:txBody>
      </p:sp>
    </p:spTree>
    <p:extLst>
      <p:ext uri="{BB962C8B-B14F-4D97-AF65-F5344CB8AC3E}">
        <p14:creationId xmlns:p14="http://schemas.microsoft.com/office/powerpoint/2010/main" val="3119258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2B975-19FB-A912-BB32-FC3B6D4FA6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590FAF-D3D3-BB5C-D3FE-98E2EFC1F47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785EF1B-DFF5-473E-EB36-E558A603B640}"/>
              </a:ext>
            </a:extLst>
          </p:cNvPr>
          <p:cNvSpPr txBox="1"/>
          <p:nvPr/>
        </p:nvSpPr>
        <p:spPr>
          <a:xfrm>
            <a:off x="2473393" y="312721"/>
            <a:ext cx="6861438" cy="954107"/>
          </a:xfrm>
          <a:prstGeom prst="rect">
            <a:avLst/>
          </a:prstGeom>
          <a:noFill/>
        </p:spPr>
        <p:txBody>
          <a:bodyPr wrap="square" rtlCol="0">
            <a:spAutoFit/>
          </a:bodyPr>
          <a:lstStyle/>
          <a:p>
            <a:pPr algn="l"/>
            <a:r>
              <a:rPr lang="en-US" sz="2800" b="1" i="0" dirty="0">
                <a:effectLst/>
                <a:latin typeface="Söhne"/>
              </a:rPr>
              <a:t>Introduction to Human-Robot Interaction (HRI)</a:t>
            </a:r>
          </a:p>
        </p:txBody>
      </p:sp>
      <p:sp>
        <p:nvSpPr>
          <p:cNvPr id="5" name="Rectangle 4">
            <a:extLst>
              <a:ext uri="{FF2B5EF4-FFF2-40B4-BE49-F238E27FC236}">
                <a16:creationId xmlns:a16="http://schemas.microsoft.com/office/drawing/2014/main" id="{9518D606-2324-9C1E-8577-C40F3D5F7D44}"/>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C2279D-CFC5-10EE-206A-65D544B4BDE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7CA75A-D336-848B-0F06-387C6D23F4B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3ED797F-A4B9-C707-0112-C40EC39688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3E5F44-9A92-80EC-4B21-E86C2E2E69B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B5D7189-DFEA-35CD-93A3-7079D8AB727F}"/>
              </a:ext>
            </a:extLst>
          </p:cNvPr>
          <p:cNvSpPr txBox="1"/>
          <p:nvPr/>
        </p:nvSpPr>
        <p:spPr>
          <a:xfrm>
            <a:off x="288235" y="1638262"/>
            <a:ext cx="11592590" cy="646331"/>
          </a:xfrm>
          <a:prstGeom prst="rect">
            <a:avLst/>
          </a:prstGeom>
          <a:noFill/>
        </p:spPr>
        <p:txBody>
          <a:bodyPr wrap="square">
            <a:spAutoFit/>
          </a:bodyPr>
          <a:lstStyle/>
          <a:p>
            <a:pPr algn="l">
              <a:buFont typeface="Arial" panose="020B0604020202020204" pitchFamily="34" charset="0"/>
              <a:buChar char="•"/>
            </a:pPr>
            <a:r>
              <a:rPr lang="en-US" b="0" i="0" dirty="0">
                <a:solidFill>
                  <a:srgbClr val="374151"/>
                </a:solidFill>
                <a:effectLst/>
                <a:latin typeface="Söhne"/>
              </a:rPr>
              <a:t>Brief introduction to HRI as the study of how humans and robots interact and communicate.</a:t>
            </a:r>
          </a:p>
          <a:p>
            <a:pPr algn="l">
              <a:buFont typeface="Arial" panose="020B0604020202020204" pitchFamily="34" charset="0"/>
              <a:buChar char="•"/>
            </a:pPr>
            <a:r>
              <a:rPr lang="en-US" b="0" i="0" dirty="0">
                <a:solidFill>
                  <a:srgbClr val="374151"/>
                </a:solidFill>
                <a:effectLst/>
                <a:latin typeface="Söhne"/>
              </a:rPr>
              <a:t>Highlight the importance of HRI in integrating robots into human environments, from homes to workplaces.</a:t>
            </a:r>
          </a:p>
        </p:txBody>
      </p:sp>
      <p:pic>
        <p:nvPicPr>
          <p:cNvPr id="26628" name="Picture 4" descr="The humanoid robot Nao, from Aldebaran robotics. | Download Scientific  Diagram">
            <a:extLst>
              <a:ext uri="{FF2B5EF4-FFF2-40B4-BE49-F238E27FC236}">
                <a16:creationId xmlns:a16="http://schemas.microsoft.com/office/drawing/2014/main" id="{A8FEEB7E-FF52-3F7B-2D0A-3E4FF31965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235" y="2326732"/>
            <a:ext cx="5507870" cy="345386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A6C9039F-A7CB-06F9-4D0D-624E662CDEDF}"/>
              </a:ext>
            </a:extLst>
          </p:cNvPr>
          <p:cNvPicPr>
            <a:picLocks noChangeAspect="1"/>
          </p:cNvPicPr>
          <p:nvPr/>
        </p:nvPicPr>
        <p:blipFill>
          <a:blip r:embed="rId4"/>
          <a:stretch>
            <a:fillRect/>
          </a:stretch>
        </p:blipFill>
        <p:spPr>
          <a:xfrm>
            <a:off x="5904112" y="2474084"/>
            <a:ext cx="5718479" cy="3467478"/>
          </a:xfrm>
          <a:prstGeom prst="rect">
            <a:avLst/>
          </a:prstGeom>
        </p:spPr>
      </p:pic>
    </p:spTree>
    <p:extLst>
      <p:ext uri="{BB962C8B-B14F-4D97-AF65-F5344CB8AC3E}">
        <p14:creationId xmlns:p14="http://schemas.microsoft.com/office/powerpoint/2010/main" val="2096265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A6D94-FED5-3CFC-2A84-573BC8D49B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F2652-2749-4E15-2354-503792E31D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AD7AD8-2E00-9F4E-0B8F-2219284A1DE0}"/>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Week 3 Outlines</a:t>
            </a:r>
          </a:p>
        </p:txBody>
      </p:sp>
      <p:sp>
        <p:nvSpPr>
          <p:cNvPr id="5" name="Rectangle 4">
            <a:extLst>
              <a:ext uri="{FF2B5EF4-FFF2-40B4-BE49-F238E27FC236}">
                <a16:creationId xmlns:a16="http://schemas.microsoft.com/office/drawing/2014/main" id="{2484A5DC-95C5-01FC-A32F-D11FFB0241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15089D-3103-BD67-4CF6-1A7CB1D8814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7AC11D-6C68-5B97-13A4-B9FADD037C1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D61361-5666-2B5F-3D16-3A137A0DCB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BD0A12-67D5-08E8-DA6C-D6F59ABD05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BFCC914E-6B2C-FAE4-A681-E20F66971C74}"/>
              </a:ext>
            </a:extLst>
          </p:cNvPr>
          <p:cNvPicPr>
            <a:picLocks noChangeAspect="1"/>
          </p:cNvPicPr>
          <p:nvPr/>
        </p:nvPicPr>
        <p:blipFill>
          <a:blip r:embed="rId3"/>
          <a:stretch>
            <a:fillRect/>
          </a:stretch>
        </p:blipFill>
        <p:spPr>
          <a:xfrm>
            <a:off x="1847724" y="2554454"/>
            <a:ext cx="8496551" cy="2285579"/>
          </a:xfrm>
          <a:prstGeom prst="rect">
            <a:avLst/>
          </a:prstGeom>
        </p:spPr>
      </p:pic>
    </p:spTree>
    <p:extLst>
      <p:ext uri="{BB962C8B-B14F-4D97-AF65-F5344CB8AC3E}">
        <p14:creationId xmlns:p14="http://schemas.microsoft.com/office/powerpoint/2010/main" val="4159530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192A6-F240-9470-AB37-AFE22C599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03E3D1-301A-0FAF-4005-B85D95F5183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F72BE32-BBE6-22E5-6824-294197F8C017}"/>
              </a:ext>
            </a:extLst>
          </p:cNvPr>
          <p:cNvSpPr txBox="1"/>
          <p:nvPr/>
        </p:nvSpPr>
        <p:spPr>
          <a:xfrm>
            <a:off x="2473393" y="3127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to </a:t>
            </a:r>
            <a:r>
              <a:rPr lang="en-US" sz="2800" b="1" dirty="0" err="1">
                <a:latin typeface="Times New Roman" panose="02020603050405020304" pitchFamily="18" charset="0"/>
                <a:cs typeface="Times New Roman" panose="02020603050405020304" pitchFamily="18" charset="0"/>
              </a:rPr>
              <a:t>Webots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FBDBF9D-19E5-5C99-6355-64DA02A3057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A1DAF5-BF04-8A71-5620-0DFA2C48E2D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0323F6-A67D-3F7D-D7DB-D1ACD86F108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A79423E-BB8F-6C1D-99FE-E1EC3D3CFC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2BE0935-FB2E-F3AE-FC88-8C98F6E9D7E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4" descr="GitHub - cyberbotics/webots: Webots Robot Simulator">
            <a:extLst>
              <a:ext uri="{FF2B5EF4-FFF2-40B4-BE49-F238E27FC236}">
                <a16:creationId xmlns:a16="http://schemas.microsoft.com/office/drawing/2014/main" id="{B2EF8F8B-F666-11E2-4BEC-2DA095F8BC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886" y="1435626"/>
            <a:ext cx="3028950" cy="15144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Picture 6" descr="Webots documentation: Webots User Guide">
            <a:extLst>
              <a:ext uri="{FF2B5EF4-FFF2-40B4-BE49-F238E27FC236}">
                <a16:creationId xmlns:a16="http://schemas.microsoft.com/office/drawing/2014/main" id="{338DABDF-98AA-14B6-572D-DCDB9A2840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5680" y="2003900"/>
            <a:ext cx="3581400" cy="2850198"/>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5758DB0F-2693-EA0A-380E-62A727634165}"/>
              </a:ext>
            </a:extLst>
          </p:cNvPr>
          <p:cNvSpPr txBox="1"/>
          <p:nvPr/>
        </p:nvSpPr>
        <p:spPr>
          <a:xfrm>
            <a:off x="358996" y="2828835"/>
            <a:ext cx="6096000" cy="1200329"/>
          </a:xfrm>
          <a:prstGeom prst="rect">
            <a:avLst/>
          </a:prstGeom>
          <a:noFill/>
        </p:spPr>
        <p:txBody>
          <a:bodyPr wrap="square">
            <a:spAutoFit/>
          </a:bodyPr>
          <a:lstStyle/>
          <a:p>
            <a:r>
              <a:rPr lang="en-US" b="1" i="0" dirty="0" err="1">
                <a:solidFill>
                  <a:srgbClr val="5F6368"/>
                </a:solidFill>
                <a:effectLst/>
                <a:latin typeface="arial" panose="020B0604020202020204" pitchFamily="34" charset="0"/>
              </a:rPr>
              <a:t>Webots</a:t>
            </a:r>
            <a:r>
              <a:rPr lang="en-US" b="0" i="0" dirty="0">
                <a:solidFill>
                  <a:srgbClr val="4D5156"/>
                </a:solidFill>
                <a:effectLst/>
                <a:latin typeface="arial" panose="020B0604020202020204" pitchFamily="34" charset="0"/>
              </a:rPr>
              <a:t> is an open source and multi-platform desktop application used to </a:t>
            </a:r>
            <a:r>
              <a:rPr lang="en-US" b="1" i="0" dirty="0">
                <a:solidFill>
                  <a:srgbClr val="5F6368"/>
                </a:solidFill>
                <a:effectLst/>
                <a:latin typeface="arial" panose="020B0604020202020204" pitchFamily="34" charset="0"/>
              </a:rPr>
              <a:t>simulate</a:t>
            </a:r>
            <a:r>
              <a:rPr lang="en-US" b="0" i="0" dirty="0">
                <a:solidFill>
                  <a:srgbClr val="4D5156"/>
                </a:solidFill>
                <a:effectLst/>
                <a:latin typeface="arial" panose="020B0604020202020204" pitchFamily="34" charset="0"/>
              </a:rPr>
              <a:t> robots</a:t>
            </a:r>
            <a:endParaRPr lang="en-CA" dirty="0">
              <a:solidFill>
                <a:schemeClr val="tx1"/>
              </a:solidFill>
            </a:endParaRPr>
          </a:p>
          <a:p>
            <a:endParaRPr lang="en-CA" dirty="0"/>
          </a:p>
          <a:p>
            <a:r>
              <a:rPr lang="en-CA" dirty="0">
                <a:solidFill>
                  <a:schemeClr val="tx1"/>
                </a:solidFill>
              </a:rPr>
              <a:t>https://cyberbotics.com/</a:t>
            </a:r>
          </a:p>
        </p:txBody>
      </p:sp>
      <p:pic>
        <p:nvPicPr>
          <p:cNvPr id="16" name="Picture 15">
            <a:extLst>
              <a:ext uri="{FF2B5EF4-FFF2-40B4-BE49-F238E27FC236}">
                <a16:creationId xmlns:a16="http://schemas.microsoft.com/office/drawing/2014/main" id="{9BFECA68-F349-E043-0994-1474A5B434DB}"/>
              </a:ext>
            </a:extLst>
          </p:cNvPr>
          <p:cNvPicPr>
            <a:picLocks noChangeAspect="1"/>
          </p:cNvPicPr>
          <p:nvPr/>
        </p:nvPicPr>
        <p:blipFill>
          <a:blip r:embed="rId5"/>
          <a:stretch>
            <a:fillRect/>
          </a:stretch>
        </p:blipFill>
        <p:spPr>
          <a:xfrm>
            <a:off x="358996" y="4851732"/>
            <a:ext cx="502570" cy="5574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8" name="TextBox 17">
            <a:extLst>
              <a:ext uri="{FF2B5EF4-FFF2-40B4-BE49-F238E27FC236}">
                <a16:creationId xmlns:a16="http://schemas.microsoft.com/office/drawing/2014/main" id="{BD43D347-5B36-9CF7-766A-924BCEF5A6B2}"/>
              </a:ext>
            </a:extLst>
          </p:cNvPr>
          <p:cNvSpPr txBox="1"/>
          <p:nvPr/>
        </p:nvSpPr>
        <p:spPr>
          <a:xfrm>
            <a:off x="902551" y="4945814"/>
            <a:ext cx="2963596" cy="369332"/>
          </a:xfrm>
          <a:prstGeom prst="rect">
            <a:avLst/>
          </a:prstGeom>
          <a:noFill/>
        </p:spPr>
        <p:txBody>
          <a:bodyPr wrap="square">
            <a:spAutoFit/>
          </a:bodyPr>
          <a:lstStyle/>
          <a:p>
            <a:r>
              <a:rPr lang="en-CA" dirty="0" err="1"/>
              <a:t>Webots</a:t>
            </a:r>
            <a:r>
              <a:rPr lang="en-CA" dirty="0"/>
              <a:t> Open Source</a:t>
            </a:r>
          </a:p>
        </p:txBody>
      </p:sp>
    </p:spTree>
    <p:extLst>
      <p:ext uri="{BB962C8B-B14F-4D97-AF65-F5344CB8AC3E}">
        <p14:creationId xmlns:p14="http://schemas.microsoft.com/office/powerpoint/2010/main" val="1032279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0F59E-9952-60C8-DBA7-6186B3E497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83CD4B-E9E8-C940-97E6-61006195E5B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0E59F7-F872-14BD-2FAD-463E67C3BDC2}"/>
              </a:ext>
            </a:extLst>
          </p:cNvPr>
          <p:cNvSpPr txBox="1"/>
          <p:nvPr/>
        </p:nvSpPr>
        <p:spPr>
          <a:xfrm>
            <a:off x="2473393" y="3127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to </a:t>
            </a:r>
            <a:r>
              <a:rPr lang="en-US" sz="2800" b="1" dirty="0" err="1">
                <a:latin typeface="Times New Roman" panose="02020603050405020304" pitchFamily="18" charset="0"/>
                <a:cs typeface="Times New Roman" panose="02020603050405020304" pitchFamily="18" charset="0"/>
              </a:rPr>
              <a:t>Webots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75B90C1-19A2-2B8E-4425-3E2C01E98F5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C1F424-64E9-3D86-DEBC-95D70DFA22A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AF5027C-67E7-4CD9-C04D-2C5CE77D26E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659673F-2D09-A9BF-37F6-53564FBB2F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63A4B1-4209-D466-F4F5-C10ECC4A1AF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2191BC3-8BBD-BB88-F1C0-11CD39D1CAE5}"/>
              </a:ext>
            </a:extLst>
          </p:cNvPr>
          <p:cNvPicPr>
            <a:picLocks noChangeAspect="1"/>
          </p:cNvPicPr>
          <p:nvPr/>
        </p:nvPicPr>
        <p:blipFill>
          <a:blip r:embed="rId3"/>
          <a:stretch>
            <a:fillRect/>
          </a:stretch>
        </p:blipFill>
        <p:spPr>
          <a:xfrm>
            <a:off x="302087" y="1610557"/>
            <a:ext cx="5680402" cy="2898164"/>
          </a:xfrm>
          <a:prstGeom prst="rect">
            <a:avLst/>
          </a:prstGeom>
        </p:spPr>
      </p:pic>
      <p:pic>
        <p:nvPicPr>
          <p:cNvPr id="11" name="Picture 10">
            <a:extLst>
              <a:ext uri="{FF2B5EF4-FFF2-40B4-BE49-F238E27FC236}">
                <a16:creationId xmlns:a16="http://schemas.microsoft.com/office/drawing/2014/main" id="{6E50878F-126C-87AC-472E-DB7E98CA3E77}"/>
              </a:ext>
            </a:extLst>
          </p:cNvPr>
          <p:cNvPicPr>
            <a:picLocks noChangeAspect="1"/>
          </p:cNvPicPr>
          <p:nvPr/>
        </p:nvPicPr>
        <p:blipFill>
          <a:blip r:embed="rId4"/>
          <a:stretch>
            <a:fillRect/>
          </a:stretch>
        </p:blipFill>
        <p:spPr>
          <a:xfrm>
            <a:off x="6254360" y="1345306"/>
            <a:ext cx="5217508" cy="3242460"/>
          </a:xfrm>
          <a:prstGeom prst="rect">
            <a:avLst/>
          </a:prstGeom>
        </p:spPr>
      </p:pic>
    </p:spTree>
    <p:extLst>
      <p:ext uri="{BB962C8B-B14F-4D97-AF65-F5344CB8AC3E}">
        <p14:creationId xmlns:p14="http://schemas.microsoft.com/office/powerpoint/2010/main" val="1437102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D6A81-D3AF-9AF0-BB8F-6D00CD9663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D7D01E-446F-11BA-7E53-69271B51A36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E040AD-D7EE-5FD8-4F06-CF6425FEAB74}"/>
              </a:ext>
            </a:extLst>
          </p:cNvPr>
          <p:cNvSpPr txBox="1"/>
          <p:nvPr/>
        </p:nvSpPr>
        <p:spPr>
          <a:xfrm>
            <a:off x="2473393" y="3127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to </a:t>
            </a:r>
            <a:r>
              <a:rPr lang="en-US" sz="2800" b="1" dirty="0" err="1">
                <a:latin typeface="Times New Roman" panose="02020603050405020304" pitchFamily="18" charset="0"/>
                <a:cs typeface="Times New Roman" panose="02020603050405020304" pitchFamily="18" charset="0"/>
              </a:rPr>
              <a:t>Webots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0D4606-861A-6E2E-0932-A6FF63A6F364}"/>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6ADF00-EE27-F252-8E57-AF44A16A392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FF68ED5-4D6B-98D2-AC88-1EE1F070F09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5EC963B-BE81-B675-39C0-64F78B085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B4D360-71CC-7868-2885-833418EB463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CE34DB5-4C05-4E93-DF24-A37C7C9CCDB5}"/>
              </a:ext>
            </a:extLst>
          </p:cNvPr>
          <p:cNvPicPr>
            <a:picLocks noChangeAspect="1"/>
          </p:cNvPicPr>
          <p:nvPr/>
        </p:nvPicPr>
        <p:blipFill>
          <a:blip r:embed="rId3"/>
          <a:stretch>
            <a:fillRect/>
          </a:stretch>
        </p:blipFill>
        <p:spPr>
          <a:xfrm>
            <a:off x="268013" y="1448771"/>
            <a:ext cx="6024111" cy="3174736"/>
          </a:xfrm>
          <a:prstGeom prst="rect">
            <a:avLst/>
          </a:prstGeom>
        </p:spPr>
      </p:pic>
      <p:pic>
        <p:nvPicPr>
          <p:cNvPr id="11" name="Picture 10">
            <a:extLst>
              <a:ext uri="{FF2B5EF4-FFF2-40B4-BE49-F238E27FC236}">
                <a16:creationId xmlns:a16="http://schemas.microsoft.com/office/drawing/2014/main" id="{40FC4EBD-C194-86A6-FE9F-E524B0ECB188}"/>
              </a:ext>
            </a:extLst>
          </p:cNvPr>
          <p:cNvPicPr>
            <a:picLocks noChangeAspect="1"/>
          </p:cNvPicPr>
          <p:nvPr/>
        </p:nvPicPr>
        <p:blipFill>
          <a:blip r:embed="rId4"/>
          <a:stretch>
            <a:fillRect/>
          </a:stretch>
        </p:blipFill>
        <p:spPr>
          <a:xfrm>
            <a:off x="6375424" y="1448771"/>
            <a:ext cx="5346237" cy="3174736"/>
          </a:xfrm>
          <a:prstGeom prst="rect">
            <a:avLst/>
          </a:prstGeom>
        </p:spPr>
      </p:pic>
    </p:spTree>
    <p:extLst>
      <p:ext uri="{BB962C8B-B14F-4D97-AF65-F5344CB8AC3E}">
        <p14:creationId xmlns:p14="http://schemas.microsoft.com/office/powerpoint/2010/main" val="2630244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8E20A-1B3C-21AC-04F8-98D5F01FCA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544DAC-6B14-7B8C-D150-6B0CBC34D4B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6C0F1B0-77FB-74AB-FC9E-D28F44210BF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42E21F-19FC-F6B3-875A-9AA50EA547A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4A1973E-60F9-702A-7D7C-22892DA2498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76C3CE-06C6-F643-3E63-DEF4388977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BE6BAF-4DBB-CD54-241D-8AF3CD10C94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8D7AF4F-D13A-6F24-C54B-6239FDA047AB}"/>
              </a:ext>
            </a:extLst>
          </p:cNvPr>
          <p:cNvSpPr txBox="1"/>
          <p:nvPr/>
        </p:nvSpPr>
        <p:spPr>
          <a:xfrm>
            <a:off x="2473393" y="3127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to </a:t>
            </a:r>
            <a:r>
              <a:rPr lang="en-US" sz="2800" b="1" dirty="0" err="1">
                <a:latin typeface="Times New Roman" panose="02020603050405020304" pitchFamily="18" charset="0"/>
                <a:cs typeface="Times New Roman" panose="02020603050405020304" pitchFamily="18" charset="0"/>
              </a:rPr>
              <a:t>Webots</a:t>
            </a:r>
            <a:endParaRPr lang="en-US" sz="2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3FDAE387-E031-6512-F4A0-041EE170E9EE}"/>
              </a:ext>
            </a:extLst>
          </p:cNvPr>
          <p:cNvPicPr>
            <a:picLocks noChangeAspect="1"/>
          </p:cNvPicPr>
          <p:nvPr/>
        </p:nvPicPr>
        <p:blipFill>
          <a:blip r:embed="rId3"/>
          <a:stretch>
            <a:fillRect/>
          </a:stretch>
        </p:blipFill>
        <p:spPr>
          <a:xfrm>
            <a:off x="226159" y="1435509"/>
            <a:ext cx="5869841" cy="2559048"/>
          </a:xfrm>
          <a:prstGeom prst="rect">
            <a:avLst/>
          </a:prstGeom>
        </p:spPr>
      </p:pic>
      <p:pic>
        <p:nvPicPr>
          <p:cNvPr id="12" name="Picture 11">
            <a:extLst>
              <a:ext uri="{FF2B5EF4-FFF2-40B4-BE49-F238E27FC236}">
                <a16:creationId xmlns:a16="http://schemas.microsoft.com/office/drawing/2014/main" id="{5B849630-AE27-E972-8AE3-69651CC6B344}"/>
              </a:ext>
            </a:extLst>
          </p:cNvPr>
          <p:cNvPicPr>
            <a:picLocks noChangeAspect="1"/>
          </p:cNvPicPr>
          <p:nvPr/>
        </p:nvPicPr>
        <p:blipFill>
          <a:blip r:embed="rId4"/>
          <a:stretch>
            <a:fillRect/>
          </a:stretch>
        </p:blipFill>
        <p:spPr>
          <a:xfrm>
            <a:off x="6461422" y="1448771"/>
            <a:ext cx="5419403" cy="2605943"/>
          </a:xfrm>
          <a:prstGeom prst="rect">
            <a:avLst/>
          </a:prstGeom>
        </p:spPr>
      </p:pic>
    </p:spTree>
    <p:extLst>
      <p:ext uri="{BB962C8B-B14F-4D97-AF65-F5344CB8AC3E}">
        <p14:creationId xmlns:p14="http://schemas.microsoft.com/office/powerpoint/2010/main" val="3496616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C9CF6-3DE4-E813-5C4C-39201767A8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6F55A6-595D-74AC-D0BC-017C53910F7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2AEA57D-FF66-B85D-6135-4FAE6109FFD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A3469D-6D09-2BE9-95A1-3A7A576EE7A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F359A3-C33C-E1D9-AE26-8C94EC6790C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2EBE5DE-01CE-AD51-9BB9-7A5F16EAF9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805DAC8-D0BE-3204-D63D-04EF122ABC7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5597B3-3A28-570F-6F81-1D2715C0685E}"/>
              </a:ext>
            </a:extLst>
          </p:cNvPr>
          <p:cNvSpPr txBox="1"/>
          <p:nvPr/>
        </p:nvSpPr>
        <p:spPr>
          <a:xfrm>
            <a:off x="2473393" y="3127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to </a:t>
            </a:r>
            <a:r>
              <a:rPr lang="en-US" sz="2800" b="1" dirty="0" err="1">
                <a:latin typeface="Times New Roman" panose="02020603050405020304" pitchFamily="18" charset="0"/>
                <a:cs typeface="Times New Roman" panose="02020603050405020304" pitchFamily="18" charset="0"/>
              </a:rPr>
              <a:t>Webots</a:t>
            </a:r>
            <a:endParaRPr lang="en-US" sz="2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C5A62665-B351-5CBE-57B8-B01715307063}"/>
              </a:ext>
            </a:extLst>
          </p:cNvPr>
          <p:cNvPicPr>
            <a:picLocks noChangeAspect="1"/>
          </p:cNvPicPr>
          <p:nvPr/>
        </p:nvPicPr>
        <p:blipFill>
          <a:blip r:embed="rId3"/>
          <a:stretch>
            <a:fillRect/>
          </a:stretch>
        </p:blipFill>
        <p:spPr>
          <a:xfrm>
            <a:off x="244366" y="1610557"/>
            <a:ext cx="5573110" cy="2494447"/>
          </a:xfrm>
          <a:prstGeom prst="rect">
            <a:avLst/>
          </a:prstGeom>
        </p:spPr>
      </p:pic>
      <p:pic>
        <p:nvPicPr>
          <p:cNvPr id="12" name="Picture 11">
            <a:extLst>
              <a:ext uri="{FF2B5EF4-FFF2-40B4-BE49-F238E27FC236}">
                <a16:creationId xmlns:a16="http://schemas.microsoft.com/office/drawing/2014/main" id="{A12B3315-46B3-18DA-7DD9-5745B6740BBB}"/>
              </a:ext>
            </a:extLst>
          </p:cNvPr>
          <p:cNvPicPr>
            <a:picLocks noChangeAspect="1"/>
          </p:cNvPicPr>
          <p:nvPr/>
        </p:nvPicPr>
        <p:blipFill>
          <a:blip r:embed="rId4"/>
          <a:stretch>
            <a:fillRect/>
          </a:stretch>
        </p:blipFill>
        <p:spPr>
          <a:xfrm>
            <a:off x="6838412" y="1610557"/>
            <a:ext cx="4654650" cy="2481066"/>
          </a:xfrm>
          <a:prstGeom prst="rect">
            <a:avLst/>
          </a:prstGeom>
        </p:spPr>
      </p:pic>
    </p:spTree>
    <p:extLst>
      <p:ext uri="{BB962C8B-B14F-4D97-AF65-F5344CB8AC3E}">
        <p14:creationId xmlns:p14="http://schemas.microsoft.com/office/powerpoint/2010/main" val="308800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FDB4C-0CD2-7BA3-4F1C-FF89A3F808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2AAF58-FB16-C73E-F002-E41ACC609ACE}"/>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20278B5-3224-C2BD-6D37-137DD994527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F443C3-AD7A-90BE-DE9C-DB77C3B3078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216F7A-9F6E-5020-D1DA-33590B2F246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D9E293B-488A-39AC-EE55-F5162792B1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A2300FB-37F4-7DF2-22C1-6D802EB806B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AB44F0-1029-9B58-543F-40B15B3D1DFB}"/>
              </a:ext>
            </a:extLst>
          </p:cNvPr>
          <p:cNvSpPr txBox="1"/>
          <p:nvPr/>
        </p:nvSpPr>
        <p:spPr>
          <a:xfrm>
            <a:off x="2517849" y="622468"/>
            <a:ext cx="4765820" cy="461665"/>
          </a:xfrm>
          <a:prstGeom prst="rect">
            <a:avLst/>
          </a:prstGeom>
          <a:noFill/>
        </p:spPr>
        <p:txBody>
          <a:bodyPr wrap="square">
            <a:spAutoFit/>
          </a:bodyPr>
          <a:lstStyle/>
          <a:p>
            <a:r>
              <a:rPr lang="en-CA" sz="2400" b="1" dirty="0" err="1">
                <a:solidFill>
                  <a:srgbClr val="2E75B5"/>
                </a:solidFill>
                <a:effectLst/>
                <a:latin typeface="Times New Roman" panose="02020603050405020304" pitchFamily="18" charset="0"/>
              </a:rPr>
              <a:t>Webots</a:t>
            </a:r>
            <a:r>
              <a:rPr lang="en-CA" sz="2400" b="1" dirty="0">
                <a:solidFill>
                  <a:srgbClr val="2E75B5"/>
                </a:solidFill>
                <a:effectLst/>
                <a:latin typeface="Times New Roman" panose="02020603050405020304" pitchFamily="18" charset="0"/>
              </a:rPr>
              <a:t> is Amazing Because:</a:t>
            </a:r>
            <a:endParaRPr lang="en-CA" sz="2400" dirty="0"/>
          </a:p>
        </p:txBody>
      </p:sp>
      <p:sp>
        <p:nvSpPr>
          <p:cNvPr id="11" name="TextBox 10">
            <a:extLst>
              <a:ext uri="{FF2B5EF4-FFF2-40B4-BE49-F238E27FC236}">
                <a16:creationId xmlns:a16="http://schemas.microsoft.com/office/drawing/2014/main" id="{83B21C34-DD27-0303-53E8-3F348E50F07C}"/>
              </a:ext>
            </a:extLst>
          </p:cNvPr>
          <p:cNvSpPr txBox="1"/>
          <p:nvPr/>
        </p:nvSpPr>
        <p:spPr>
          <a:xfrm>
            <a:off x="303621" y="1448771"/>
            <a:ext cx="11566205" cy="4524315"/>
          </a:xfrm>
          <a:prstGeom prst="rect">
            <a:avLst/>
          </a:prstGeom>
          <a:noFill/>
        </p:spPr>
        <p:txBody>
          <a:bodyPr wrap="square">
            <a:spAutoFit/>
          </a:bodyPr>
          <a:lstStyle/>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Real Robots on Your Screen</a:t>
            </a:r>
            <a:r>
              <a:rPr lang="en-CA" sz="1800" dirty="0">
                <a:solidFill>
                  <a:srgbClr val="374151"/>
                </a:solidFill>
                <a:effectLst/>
                <a:latin typeface="Times New Roman" panose="02020603050405020304" pitchFamily="18" charset="0"/>
              </a:rPr>
              <a:t>: Your virtual robots in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move just like real ones. It’s like having a robot pal in your computer!</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Create Your Own Robot Places</a:t>
            </a:r>
            <a:r>
              <a:rPr lang="en-CA" sz="1800" dirty="0">
                <a:solidFill>
                  <a:srgbClr val="374151"/>
                </a:solidFill>
                <a:effectLst/>
                <a:latin typeface="Times New Roman" panose="02020603050405020304" pitchFamily="18" charset="0"/>
              </a:rPr>
              <a:t>: Make all sorts of places for your robots to explore, like cities, parks, or space stations!</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Loads of Ready-Made Robots</a:t>
            </a:r>
            <a:r>
              <a:rPr lang="en-CA" sz="1800" dirty="0">
                <a:solidFill>
                  <a:srgbClr val="374151"/>
                </a:solidFill>
                <a:effectLst/>
                <a:latin typeface="Times New Roman" panose="02020603050405020304" pitchFamily="18" charset="0"/>
              </a:rPr>
              <a:t>: Choose from many robots that are already built in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Start playing and learning right away.</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Works on Any Computer</a:t>
            </a:r>
            <a:r>
              <a:rPr lang="en-CA" sz="1800" dirty="0">
                <a:solidFill>
                  <a:srgbClr val="374151"/>
                </a:solidFill>
                <a:effectLst/>
                <a:latin typeface="Times New Roman" panose="02020603050405020304" pitchFamily="18" charset="0"/>
              </a:rPr>
              <a:t>: You can use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on Windows, Mac, or Linux. It's super flexible!</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Easy Robot Coding with Python</a:t>
            </a:r>
            <a:r>
              <a:rPr lang="en-CA" sz="1800" dirty="0">
                <a:solidFill>
                  <a:srgbClr val="374151"/>
                </a:solidFill>
                <a:effectLst/>
                <a:latin typeface="Times New Roman" panose="02020603050405020304" pitchFamily="18" charset="0"/>
              </a:rPr>
              <a:t>: Use Python, a simple programming language, to tell your robots what to do. Perfect for beginners and experts!</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Teach Robots to Think</a:t>
            </a:r>
            <a:r>
              <a:rPr lang="en-CA" sz="1800" dirty="0">
                <a:solidFill>
                  <a:srgbClr val="374151"/>
                </a:solidFill>
                <a:effectLst/>
                <a:latin typeface="Times New Roman" panose="02020603050405020304" pitchFamily="18" charset="0"/>
              </a:rPr>
              <a:t>: Make your robots smart with Python. They can learn to solve problems by themselves, like real AI!</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Robots with Cool Parts</a:t>
            </a:r>
            <a:r>
              <a:rPr lang="en-CA" sz="1800" dirty="0">
                <a:solidFill>
                  <a:srgbClr val="374151"/>
                </a:solidFill>
                <a:effectLst/>
                <a:latin typeface="Times New Roman" panose="02020603050405020304" pitchFamily="18" charset="0"/>
              </a:rPr>
              <a:t>: Add neat parts to your robots, like cameras, hands, or sensors, so they can see, touch, and feel.</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All-in-One Robot Kit</a:t>
            </a:r>
            <a:r>
              <a:rPr lang="en-CA" sz="1800" dirty="0">
                <a:solidFill>
                  <a:srgbClr val="374151"/>
                </a:solidFill>
                <a:effectLst/>
                <a:latin typeface="Times New Roman" panose="02020603050405020304" pitchFamily="18" charset="0"/>
              </a:rPr>
              <a:t>: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has everything you need to create and control amazing robots.</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For School, Research, and Business</a:t>
            </a:r>
            <a:r>
              <a:rPr lang="en-CA" sz="1800" dirty="0">
                <a:solidFill>
                  <a:srgbClr val="374151"/>
                </a:solidFill>
                <a:effectLst/>
                <a:latin typeface="Times New Roman" panose="02020603050405020304" pitchFamily="18" charset="0"/>
              </a:rPr>
              <a:t>: You can play with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alone, use it in school, or even in big research projects and businesses.</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Used by Top Universities and Companies</a:t>
            </a:r>
            <a:r>
              <a:rPr lang="en-CA" sz="1800" dirty="0">
                <a:solidFill>
                  <a:srgbClr val="374151"/>
                </a:solidFill>
                <a:effectLst/>
                <a:latin typeface="Times New Roman" panose="02020603050405020304" pitchFamily="18" charset="0"/>
              </a:rPr>
              <a:t>: Many of the best universities and big companies in America use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Places like MIT, Stanford, and tech giants in Silicon Valley trust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for their robot projects.</a:t>
            </a:r>
            <a:endParaRPr lang="en-CA" sz="1400" dirty="0">
              <a:solidFill>
                <a:srgbClr val="374151"/>
              </a:solidFill>
              <a:effectLst/>
              <a:latin typeface="Calibri" panose="020F0502020204030204" pitchFamily="34" charset="0"/>
            </a:endParaRPr>
          </a:p>
        </p:txBody>
      </p:sp>
    </p:spTree>
    <p:extLst>
      <p:ext uri="{BB962C8B-B14F-4D97-AF65-F5344CB8AC3E}">
        <p14:creationId xmlns:p14="http://schemas.microsoft.com/office/powerpoint/2010/main" val="4006328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201B5-9873-06A8-6AB8-F9FEA77356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54A976-A3D6-1B8A-A88B-146FFC1BC49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1F32DBA-D03D-3B86-2F60-47A0D9DFA93A}"/>
              </a:ext>
            </a:extLst>
          </p:cNvPr>
          <p:cNvSpPr txBox="1"/>
          <p:nvPr/>
        </p:nvSpPr>
        <p:spPr>
          <a:xfrm>
            <a:off x="2473393" y="312721"/>
            <a:ext cx="3902032" cy="523220"/>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WeBots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2DC4C62-D266-6D71-D61B-8A07930FA79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0D85F0-5FB6-A4F9-246E-8B9CE0D7FED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FFB2757-7235-20FD-FE70-0F772F5866E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1F2AE90-603B-F9FE-81B8-21650E1C8C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253CD0B-234A-490D-65E9-7C57A9DB742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4BBB360-69FD-8C77-7E08-8AB87261FD89}"/>
              </a:ext>
            </a:extLst>
          </p:cNvPr>
          <p:cNvPicPr>
            <a:picLocks noChangeAspect="1"/>
          </p:cNvPicPr>
          <p:nvPr/>
        </p:nvPicPr>
        <p:blipFill>
          <a:blip r:embed="rId3"/>
          <a:stretch>
            <a:fillRect/>
          </a:stretch>
        </p:blipFill>
        <p:spPr>
          <a:xfrm>
            <a:off x="718024" y="2394029"/>
            <a:ext cx="3893389" cy="3123461"/>
          </a:xfrm>
          <a:prstGeom prst="rect">
            <a:avLst/>
          </a:prstGeom>
        </p:spPr>
      </p:pic>
      <p:graphicFrame>
        <p:nvGraphicFramePr>
          <p:cNvPr id="9" name="Table 8">
            <a:extLst>
              <a:ext uri="{FF2B5EF4-FFF2-40B4-BE49-F238E27FC236}">
                <a16:creationId xmlns:a16="http://schemas.microsoft.com/office/drawing/2014/main" id="{198C9C5B-68BE-7F41-CD23-D9C33E7A8712}"/>
              </a:ext>
            </a:extLst>
          </p:cNvPr>
          <p:cNvGraphicFramePr>
            <a:graphicFrameLocks noGrp="1"/>
          </p:cNvGraphicFramePr>
          <p:nvPr>
            <p:extLst>
              <p:ext uri="{D42A27DB-BD31-4B8C-83A1-F6EECF244321}">
                <p14:modId xmlns:p14="http://schemas.microsoft.com/office/powerpoint/2010/main" val="2997987943"/>
              </p:ext>
            </p:extLst>
          </p:nvPr>
        </p:nvGraphicFramePr>
        <p:xfrm>
          <a:off x="6059214" y="2843239"/>
          <a:ext cx="4064000" cy="111252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37402208"/>
                    </a:ext>
                  </a:extLst>
                </a:gridCol>
              </a:tblGrid>
              <a:tr h="370840">
                <a:tc>
                  <a:txBody>
                    <a:bodyPr/>
                    <a:lstStyle/>
                    <a:p>
                      <a:r>
                        <a:rPr lang="en-US" dirty="0"/>
                        <a:t>Objective</a:t>
                      </a:r>
                      <a:endParaRPr lang="en-CA" dirty="0"/>
                    </a:p>
                  </a:txBody>
                  <a:tcPr/>
                </a:tc>
                <a:extLst>
                  <a:ext uri="{0D108BD9-81ED-4DB2-BD59-A6C34878D82A}">
                    <a16:rowId xmlns:a16="http://schemas.microsoft.com/office/drawing/2014/main" val="1030850588"/>
                  </a:ext>
                </a:extLst>
              </a:tr>
              <a:tr h="370840">
                <a:tc>
                  <a:txBody>
                    <a:bodyPr/>
                    <a:lstStyle/>
                    <a:p>
                      <a:r>
                        <a:rPr lang="en-US" dirty="0"/>
                        <a:t>User Interface (UI)</a:t>
                      </a:r>
                      <a:endParaRPr lang="en-CA" dirty="0"/>
                    </a:p>
                  </a:txBody>
                  <a:tcPr/>
                </a:tc>
                <a:extLst>
                  <a:ext uri="{0D108BD9-81ED-4DB2-BD59-A6C34878D82A}">
                    <a16:rowId xmlns:a16="http://schemas.microsoft.com/office/drawing/2014/main" val="3025375919"/>
                  </a:ext>
                </a:extLst>
              </a:tr>
              <a:tr h="370840">
                <a:tc>
                  <a:txBody>
                    <a:bodyPr/>
                    <a:lstStyle/>
                    <a:p>
                      <a:r>
                        <a:rPr lang="en-US" dirty="0"/>
                        <a:t>Create your first Project</a:t>
                      </a:r>
                      <a:endParaRPr lang="en-CA" dirty="0"/>
                    </a:p>
                  </a:txBody>
                  <a:tcPr/>
                </a:tc>
                <a:extLst>
                  <a:ext uri="{0D108BD9-81ED-4DB2-BD59-A6C34878D82A}">
                    <a16:rowId xmlns:a16="http://schemas.microsoft.com/office/drawing/2014/main" val="1723501193"/>
                  </a:ext>
                </a:extLst>
              </a:tr>
            </a:tbl>
          </a:graphicData>
        </a:graphic>
      </p:graphicFrame>
    </p:spTree>
    <p:extLst>
      <p:ext uri="{BB962C8B-B14F-4D97-AF65-F5344CB8AC3E}">
        <p14:creationId xmlns:p14="http://schemas.microsoft.com/office/powerpoint/2010/main" val="890440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DED08-BE21-CFCA-1000-544C635C41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64A02-BC8A-67D5-268C-BEF20BF65E2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6E7E5C-182F-D2D2-796C-4807C37EE698}"/>
              </a:ext>
            </a:extLst>
          </p:cNvPr>
          <p:cNvSpPr txBox="1"/>
          <p:nvPr/>
        </p:nvSpPr>
        <p:spPr>
          <a:xfrm>
            <a:off x="2473393" y="312721"/>
            <a:ext cx="3902032" cy="523220"/>
          </a:xfrm>
          <a:prstGeom prst="rect">
            <a:avLst/>
          </a:prstGeom>
          <a:noFill/>
        </p:spPr>
        <p:txBody>
          <a:bodyPr wrap="square" rtlCol="0">
            <a:spAutoFit/>
          </a:bodyPr>
          <a:lstStyle/>
          <a:p>
            <a:r>
              <a:rPr lang="en-US" sz="2800" dirty="0"/>
              <a:t>User Interface (UI)</a:t>
            </a:r>
            <a:endParaRPr lang="en-CA" sz="2800" dirty="0"/>
          </a:p>
        </p:txBody>
      </p:sp>
      <p:sp>
        <p:nvSpPr>
          <p:cNvPr id="5" name="Rectangle 4">
            <a:extLst>
              <a:ext uri="{FF2B5EF4-FFF2-40B4-BE49-F238E27FC236}">
                <a16:creationId xmlns:a16="http://schemas.microsoft.com/office/drawing/2014/main" id="{D891CCE2-5719-855A-99CA-3784535213C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2786FB-BF28-8C42-2185-FBF1DF61AA9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189A33-B6B0-0281-2D9B-99778867C3F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B21520C-0477-025C-6307-B4A90FB511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F27529D-339E-0405-1BDE-3B8E99FAE5C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A580E2AB-C766-8B02-48C8-1F0C05A917C8}"/>
              </a:ext>
            </a:extLst>
          </p:cNvPr>
          <p:cNvGraphicFramePr>
            <a:graphicFrameLocks noGrp="1"/>
          </p:cNvGraphicFramePr>
          <p:nvPr>
            <p:extLst>
              <p:ext uri="{D42A27DB-BD31-4B8C-83A1-F6EECF244321}">
                <p14:modId xmlns:p14="http://schemas.microsoft.com/office/powerpoint/2010/main" val="538857428"/>
              </p:ext>
            </p:extLst>
          </p:nvPr>
        </p:nvGraphicFramePr>
        <p:xfrm>
          <a:off x="4885504" y="3721488"/>
          <a:ext cx="7098487" cy="1183640"/>
        </p:xfrm>
        <a:graphic>
          <a:graphicData uri="http://schemas.openxmlformats.org/drawingml/2006/table">
            <a:tbl>
              <a:tblPr/>
              <a:tblGrid>
                <a:gridCol w="7098487">
                  <a:extLst>
                    <a:ext uri="{9D8B030D-6E8A-4147-A177-3AD203B41FA5}">
                      <a16:colId xmlns:a16="http://schemas.microsoft.com/office/drawing/2014/main" val="1985163581"/>
                    </a:ext>
                  </a:extLst>
                </a:gridCol>
              </a:tblGrid>
              <a:tr h="0">
                <a:tc>
                  <a:txBody>
                    <a:bodyPr/>
                    <a:lstStyle/>
                    <a:p>
                      <a:pPr marL="0" marR="0" fontAlgn="t">
                        <a:spcBef>
                          <a:spcPts val="0"/>
                        </a:spcBef>
                        <a:spcAft>
                          <a:spcPts val="0"/>
                        </a:spcAft>
                      </a:pPr>
                      <a:r>
                        <a:rPr lang="en-CA" sz="1100">
                          <a:effectLst/>
                          <a:latin typeface="Calibri" panose="020F0502020204030204" pitchFamily="34" charset="0"/>
                        </a:rPr>
                        <a:t>User Interface</a:t>
                      </a:r>
                    </a:p>
                  </a:txBody>
                  <a:tcPr marL="38100" marR="38100" marT="25400" marB="254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noFill/>
                  </a:tcPr>
                </a:tc>
                <a:extLst>
                  <a:ext uri="{0D108BD9-81ED-4DB2-BD59-A6C34878D82A}">
                    <a16:rowId xmlns:a16="http://schemas.microsoft.com/office/drawing/2014/main" val="4238754623"/>
                  </a:ext>
                </a:extLst>
              </a:tr>
              <a:tr h="0">
                <a:tc>
                  <a:txBody>
                    <a:bodyPr/>
                    <a:lstStyle/>
                    <a:p>
                      <a:pPr marL="0" marR="0" fontAlgn="t">
                        <a:spcBef>
                          <a:spcPts val="0"/>
                        </a:spcBef>
                        <a:spcAft>
                          <a:spcPts val="0"/>
                        </a:spcAft>
                      </a:pPr>
                      <a:endParaRPr lang="en-CA" dirty="0">
                        <a:effectLst/>
                      </a:endParaRPr>
                    </a:p>
                    <a:p>
                      <a:pPr marL="0" marR="0" fontAlgn="t">
                        <a:spcBef>
                          <a:spcPts val="0"/>
                        </a:spcBef>
                        <a:spcAft>
                          <a:spcPts val="0"/>
                        </a:spcAft>
                      </a:pPr>
                      <a:r>
                        <a:rPr lang="en-CA" sz="1100" dirty="0">
                          <a:effectLst/>
                          <a:latin typeface="Calibri" panose="020F0502020204030204" pitchFamily="34" charset="0"/>
                        </a:rPr>
                        <a:t> </a:t>
                      </a:r>
                    </a:p>
                    <a:p>
                      <a:pPr fontAlgn="t"/>
                      <a:r>
                        <a:rPr lang="en-CA" sz="900" i="1" dirty="0">
                          <a:solidFill>
                            <a:srgbClr val="595959"/>
                          </a:solidFill>
                          <a:effectLst/>
                          <a:latin typeface="Calibri" panose="020F0502020204030204" pitchFamily="34" charset="0"/>
                        </a:rPr>
                        <a:t> </a:t>
                      </a:r>
                      <a:endParaRPr lang="en-CA" dirty="0">
                        <a:effectLst/>
                      </a:endParaRPr>
                    </a:p>
                    <a:p>
                      <a:pPr marL="0" marR="0" fontAlgn="t">
                        <a:spcBef>
                          <a:spcPts val="0"/>
                        </a:spcBef>
                        <a:spcAft>
                          <a:spcPts val="0"/>
                        </a:spcAft>
                      </a:pPr>
                      <a:r>
                        <a:rPr lang="en-CA" sz="1100" dirty="0">
                          <a:effectLst/>
                          <a:latin typeface="Calibri" panose="020F0502020204030204" pitchFamily="34" charset="0"/>
                        </a:rPr>
                        <a:t> </a:t>
                      </a:r>
                    </a:p>
                    <a:p>
                      <a:pPr marL="0" marR="0" fontAlgn="t">
                        <a:spcBef>
                          <a:spcPts val="0"/>
                        </a:spcBef>
                        <a:spcAft>
                          <a:spcPts val="0"/>
                        </a:spcAft>
                      </a:pPr>
                      <a:r>
                        <a:rPr lang="en-CA" sz="1100" dirty="0">
                          <a:effectLst/>
                          <a:latin typeface="Calibri" panose="020F0502020204030204" pitchFamily="34" charset="0"/>
                        </a:rPr>
                        <a:t> </a:t>
                      </a:r>
                    </a:p>
                  </a:txBody>
                  <a:tcPr marL="38100" marR="38100" marT="25400" marB="254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noFill/>
                  </a:tcPr>
                </a:tc>
                <a:extLst>
                  <a:ext uri="{0D108BD9-81ED-4DB2-BD59-A6C34878D82A}">
                    <a16:rowId xmlns:a16="http://schemas.microsoft.com/office/drawing/2014/main" val="1322800411"/>
                  </a:ext>
                </a:extLst>
              </a:tr>
            </a:tbl>
          </a:graphicData>
        </a:graphic>
      </p:graphicFrame>
      <p:pic>
        <p:nvPicPr>
          <p:cNvPr id="1025" name="Picture 1">
            <a:extLst>
              <a:ext uri="{FF2B5EF4-FFF2-40B4-BE49-F238E27FC236}">
                <a16:creationId xmlns:a16="http://schemas.microsoft.com/office/drawing/2014/main" id="{7AAFEE93-E681-D1F5-1E91-157E4E40B9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5098" y="3721964"/>
            <a:ext cx="6867525" cy="20859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2A287688-83D4-8A28-7926-A470CCD5E3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5098" y="3721964"/>
            <a:ext cx="6962775" cy="24098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3DF4D357-672A-28F5-EED8-C763D4E7DA23}"/>
              </a:ext>
            </a:extLst>
          </p:cNvPr>
          <p:cNvPicPr>
            <a:picLocks noChangeAspect="1"/>
          </p:cNvPicPr>
          <p:nvPr/>
        </p:nvPicPr>
        <p:blipFill>
          <a:blip r:embed="rId5"/>
          <a:stretch>
            <a:fillRect/>
          </a:stretch>
        </p:blipFill>
        <p:spPr>
          <a:xfrm>
            <a:off x="317766" y="1407744"/>
            <a:ext cx="7402677" cy="2251307"/>
          </a:xfrm>
          <a:prstGeom prst="rect">
            <a:avLst/>
          </a:prstGeom>
        </p:spPr>
      </p:pic>
    </p:spTree>
    <p:extLst>
      <p:ext uri="{BB962C8B-B14F-4D97-AF65-F5344CB8AC3E}">
        <p14:creationId xmlns:p14="http://schemas.microsoft.com/office/powerpoint/2010/main" val="2840744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50062-3DBA-C6B1-F574-4B3251E1A9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40AE74-0659-5AA5-C42F-4D7697DE007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998FE98-C934-7747-6EF5-B61DADFF801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6F1B80-A7D4-D38C-A5BA-E417C09E510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ED4282F-1974-EB4F-BDA2-56DEBB42657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6377062-F358-DAEA-552E-0ED760E43B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09BBC72-5B20-4006-AC27-853335235D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5F61043-1F25-2C02-BA07-261AE1B9D8FA}"/>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pic>
        <p:nvPicPr>
          <p:cNvPr id="2050" name="Picture 2">
            <a:extLst>
              <a:ext uri="{FF2B5EF4-FFF2-40B4-BE49-F238E27FC236}">
                <a16:creationId xmlns:a16="http://schemas.microsoft.com/office/drawing/2014/main" id="{880F8F28-FA8A-EE2F-4280-594CE0BAED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009" y="1293666"/>
            <a:ext cx="5648325" cy="208597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6C3E66E2-7FA6-5C7C-AB49-63BFA1171F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324323"/>
            <a:ext cx="3248025" cy="21907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277B727B-3D30-5537-42DF-CD472B2B079A}"/>
              </a:ext>
            </a:extLst>
          </p:cNvPr>
          <p:cNvPicPr>
            <a:picLocks noChangeAspect="1"/>
          </p:cNvPicPr>
          <p:nvPr/>
        </p:nvPicPr>
        <p:blipFill>
          <a:blip r:embed="rId5"/>
          <a:stretch>
            <a:fillRect/>
          </a:stretch>
        </p:blipFill>
        <p:spPr>
          <a:xfrm>
            <a:off x="1039685" y="3470231"/>
            <a:ext cx="3384724" cy="2679838"/>
          </a:xfrm>
          <a:prstGeom prst="rect">
            <a:avLst/>
          </a:prstGeom>
        </p:spPr>
      </p:pic>
    </p:spTree>
    <p:extLst>
      <p:ext uri="{BB962C8B-B14F-4D97-AF65-F5344CB8AC3E}">
        <p14:creationId xmlns:p14="http://schemas.microsoft.com/office/powerpoint/2010/main" val="4192065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2C28D-3F61-402F-B4C2-F584C31BAC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B0ADFF-4052-0977-A483-5A6B7460481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B3BA8D-961F-D9F7-175B-E01168A45CF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00A5A1-35CE-2E24-4C0C-7F15461D906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A478ED-1489-76A6-093C-5A817E63075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11DD79-F526-3FE8-CED9-10F9A5A292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C15903F-03C7-E0B5-AB94-41BF6DE3695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074" name="Picture 2">
            <a:extLst>
              <a:ext uri="{FF2B5EF4-FFF2-40B4-BE49-F238E27FC236}">
                <a16:creationId xmlns:a16="http://schemas.microsoft.com/office/drawing/2014/main" id="{C38B8B35-826F-683F-2A4D-56378B3642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6238" y="1498697"/>
            <a:ext cx="4905375" cy="196215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a:extLst>
              <a:ext uri="{FF2B5EF4-FFF2-40B4-BE49-F238E27FC236}">
                <a16:creationId xmlns:a16="http://schemas.microsoft.com/office/drawing/2014/main" id="{83FD0E75-448C-2E24-2379-67A0AA1379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337" y="3702918"/>
            <a:ext cx="4829175" cy="187642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80AEC019-F601-B9F0-8214-8CCD29DA30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96679" y="1448771"/>
            <a:ext cx="3524250" cy="2724151"/>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6">
            <p14:nvContentPartPr>
              <p14:cNvPr id="2" name="Ink 1">
                <a:extLst>
                  <a:ext uri="{FF2B5EF4-FFF2-40B4-BE49-F238E27FC236}">
                    <a16:creationId xmlns:a16="http://schemas.microsoft.com/office/drawing/2014/main" id="{D8F59825-B3F8-B03A-96FE-7E70D4AFC9F9}"/>
                  </a:ext>
                </a:extLst>
              </p14:cNvPr>
              <p14:cNvContentPartPr/>
              <p14:nvPr/>
            </p14:nvContentPartPr>
            <p14:xfrm>
              <a:off x="6375425" y="2724863"/>
              <a:ext cx="1295400" cy="288925"/>
            </p14:xfrm>
          </p:contentPart>
        </mc:Choice>
        <mc:Fallback xmlns="">
          <p:pic>
            <p:nvPicPr>
              <p:cNvPr id="2" name="Ink 1">
                <a:extLst>
                  <a:ext uri="{FF2B5EF4-FFF2-40B4-BE49-F238E27FC236}">
                    <a16:creationId xmlns:a16="http://schemas.microsoft.com/office/drawing/2014/main" id="{D8F59825-B3F8-B03A-96FE-7E70D4AFC9F9}"/>
                  </a:ext>
                </a:extLst>
              </p:cNvPr>
              <p:cNvPicPr/>
              <p:nvPr/>
            </p:nvPicPr>
            <p:blipFill>
              <a:blip r:embed="rId7"/>
              <a:stretch>
                <a:fillRect/>
              </a:stretch>
            </p:blipFill>
            <p:spPr>
              <a:xfrm>
                <a:off x="6369306" y="2718746"/>
                <a:ext cx="1307638" cy="301158"/>
              </a:xfrm>
              <a:prstGeom prst="rect">
                <a:avLst/>
              </a:prstGeom>
            </p:spPr>
          </p:pic>
        </mc:Fallback>
      </mc:AlternateContent>
      <p:sp>
        <p:nvSpPr>
          <p:cNvPr id="8" name="TextBox 7">
            <a:extLst>
              <a:ext uri="{FF2B5EF4-FFF2-40B4-BE49-F238E27FC236}">
                <a16:creationId xmlns:a16="http://schemas.microsoft.com/office/drawing/2014/main" id="{92C5F54C-6DEA-79ED-7266-EBCF65EB278E}"/>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spTree>
    <p:extLst>
      <p:ext uri="{BB962C8B-B14F-4D97-AF65-F5344CB8AC3E}">
        <p14:creationId xmlns:p14="http://schemas.microsoft.com/office/powerpoint/2010/main" val="1903547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E7A704-1420-C99C-8DE4-D70002D511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7C0FA5-FB86-B52A-D82B-D55FF746D2D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B8F669C-35ED-7615-53DD-7720322E4AC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9D754D-65DD-5CA6-DE1F-F0B607023B4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AEF9C2D-57F6-3306-2F57-2A8BF98E077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D50C760-97E4-3A5C-D387-4D51681E84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9D2C451-DA2F-D8B9-50CC-9CC8D3257F3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F04E860-A633-5463-0529-72A85B350A95}"/>
              </a:ext>
            </a:extLst>
          </p:cNvPr>
          <p:cNvPicPr>
            <a:picLocks noChangeAspect="1"/>
          </p:cNvPicPr>
          <p:nvPr/>
        </p:nvPicPr>
        <p:blipFill>
          <a:blip r:embed="rId3"/>
          <a:stretch>
            <a:fillRect/>
          </a:stretch>
        </p:blipFill>
        <p:spPr>
          <a:xfrm>
            <a:off x="377573" y="1650863"/>
            <a:ext cx="5524784" cy="3632387"/>
          </a:xfrm>
          <a:prstGeom prst="rect">
            <a:avLst/>
          </a:prstGeom>
        </p:spPr>
      </p:pic>
      <p:sp>
        <p:nvSpPr>
          <p:cNvPr id="9" name="TextBox 8">
            <a:extLst>
              <a:ext uri="{FF2B5EF4-FFF2-40B4-BE49-F238E27FC236}">
                <a16:creationId xmlns:a16="http://schemas.microsoft.com/office/drawing/2014/main" id="{64E391A6-E527-C69E-0668-919E7F4ED9AF}"/>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sp>
        <p:nvSpPr>
          <p:cNvPr id="12" name="TextBox 11">
            <a:extLst>
              <a:ext uri="{FF2B5EF4-FFF2-40B4-BE49-F238E27FC236}">
                <a16:creationId xmlns:a16="http://schemas.microsoft.com/office/drawing/2014/main" id="{2C57D6B6-1A66-C52E-DBD7-4885DD25CC2D}"/>
              </a:ext>
            </a:extLst>
          </p:cNvPr>
          <p:cNvSpPr txBox="1"/>
          <p:nvPr/>
        </p:nvSpPr>
        <p:spPr>
          <a:xfrm>
            <a:off x="6289645" y="1953824"/>
            <a:ext cx="3801460" cy="646331"/>
          </a:xfrm>
          <a:prstGeom prst="rect">
            <a:avLst/>
          </a:prstGeom>
          <a:noFill/>
        </p:spPr>
        <p:txBody>
          <a:bodyPr wrap="square">
            <a:spAutoFit/>
          </a:bodyPr>
          <a:lstStyle/>
          <a:p>
            <a:r>
              <a:rPr lang="en-CA" sz="1800" dirty="0">
                <a:effectLst/>
                <a:latin typeface="Calibri" panose="020F0502020204030204" pitchFamily="34" charset="0"/>
              </a:rPr>
              <a:t>Loaded with a rectangular arena essentially a floor with four walls.</a:t>
            </a:r>
            <a:endParaRPr lang="en-CA" dirty="0"/>
          </a:p>
        </p:txBody>
      </p:sp>
    </p:spTree>
    <p:extLst>
      <p:ext uri="{BB962C8B-B14F-4D97-AF65-F5344CB8AC3E}">
        <p14:creationId xmlns:p14="http://schemas.microsoft.com/office/powerpoint/2010/main" val="2357094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E2003-C521-6C9E-A52A-D55CB46764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75744A-51D8-A780-E08A-687BE1BC8D2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AB227E0-E2F4-AC1C-8D22-16C12FE6064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0A9D3A-03C0-911C-2A67-AB1052BAA12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98DBB4C-8EB5-45CE-23A1-BBE28964A7A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6742AA8-301C-F048-008A-C8F61C1AF8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8A5667-B3F2-1557-D109-BD2F5968335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EBE5DB2-AD7C-09D3-D996-441D6917AE1E}"/>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pic>
        <p:nvPicPr>
          <p:cNvPr id="9" name="Picture 8">
            <a:extLst>
              <a:ext uri="{FF2B5EF4-FFF2-40B4-BE49-F238E27FC236}">
                <a16:creationId xmlns:a16="http://schemas.microsoft.com/office/drawing/2014/main" id="{3F48581B-48C0-B076-5E5B-2EB9C570F571}"/>
              </a:ext>
            </a:extLst>
          </p:cNvPr>
          <p:cNvPicPr>
            <a:picLocks noChangeAspect="1"/>
          </p:cNvPicPr>
          <p:nvPr/>
        </p:nvPicPr>
        <p:blipFill>
          <a:blip r:embed="rId3"/>
          <a:stretch>
            <a:fillRect/>
          </a:stretch>
        </p:blipFill>
        <p:spPr>
          <a:xfrm>
            <a:off x="233193" y="1485392"/>
            <a:ext cx="8382431" cy="4572235"/>
          </a:xfrm>
          <a:prstGeom prst="rect">
            <a:avLst/>
          </a:prstGeom>
        </p:spPr>
      </p:pic>
      <p:sp>
        <p:nvSpPr>
          <p:cNvPr id="12" name="TextBox 11">
            <a:extLst>
              <a:ext uri="{FF2B5EF4-FFF2-40B4-BE49-F238E27FC236}">
                <a16:creationId xmlns:a16="http://schemas.microsoft.com/office/drawing/2014/main" id="{75799DB7-1FEB-DC98-43ED-93638996F0D0}"/>
              </a:ext>
            </a:extLst>
          </p:cNvPr>
          <p:cNvSpPr txBox="1"/>
          <p:nvPr/>
        </p:nvSpPr>
        <p:spPr>
          <a:xfrm>
            <a:off x="9109016" y="1676825"/>
            <a:ext cx="2451769" cy="1200329"/>
          </a:xfrm>
          <a:prstGeom prst="rect">
            <a:avLst/>
          </a:prstGeom>
          <a:noFill/>
        </p:spPr>
        <p:txBody>
          <a:bodyPr wrap="square">
            <a:spAutoFit/>
          </a:bodyPr>
          <a:lstStyle/>
          <a:p>
            <a:r>
              <a:rPr lang="en-CA" sz="1800" dirty="0">
                <a:effectLst/>
                <a:latin typeface="Calibri" panose="020F0502020204030204" pitchFamily="34" charset="0"/>
              </a:rPr>
              <a:t>learn how to zoom in and zoom out this is simply done by scrolling in and out</a:t>
            </a:r>
            <a:endParaRPr lang="en-CA" dirty="0"/>
          </a:p>
        </p:txBody>
      </p:sp>
    </p:spTree>
    <p:extLst>
      <p:ext uri="{BB962C8B-B14F-4D97-AF65-F5344CB8AC3E}">
        <p14:creationId xmlns:p14="http://schemas.microsoft.com/office/powerpoint/2010/main" val="2243658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1FA0BA-7B10-E069-5223-555CB20B90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8561EE-C754-2A45-6FD4-867392B8B190}"/>
              </a:ext>
            </a:extLst>
          </p:cNvPr>
          <p:cNvSpPr/>
          <p:nvPr/>
        </p:nvSpPr>
        <p:spPr>
          <a:xfrm>
            <a:off x="257094" y="1254370"/>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6424476-F271-1948-2548-D18905EF138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9EE35F-FB73-8CD9-BE18-0CDFC9D7B44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DEFF57-B19D-3BD1-14E1-48A6573E902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5FCFA1E-CA17-6F3C-C8E9-AEABAB9C91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DFDA2D-1D89-83CC-22A3-2372CD38947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F09734-FCC2-55A1-9A3D-78CE6FF21171}"/>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pic>
        <p:nvPicPr>
          <p:cNvPr id="9" name="Picture 8">
            <a:extLst>
              <a:ext uri="{FF2B5EF4-FFF2-40B4-BE49-F238E27FC236}">
                <a16:creationId xmlns:a16="http://schemas.microsoft.com/office/drawing/2014/main" id="{4AFC75E6-F5C2-C997-0F99-5AAB3880075E}"/>
              </a:ext>
            </a:extLst>
          </p:cNvPr>
          <p:cNvPicPr>
            <a:picLocks noChangeAspect="1"/>
          </p:cNvPicPr>
          <p:nvPr/>
        </p:nvPicPr>
        <p:blipFill>
          <a:blip r:embed="rId3"/>
          <a:stretch>
            <a:fillRect/>
          </a:stretch>
        </p:blipFill>
        <p:spPr>
          <a:xfrm>
            <a:off x="344509" y="1691862"/>
            <a:ext cx="5512083" cy="2787793"/>
          </a:xfrm>
          <a:prstGeom prst="rect">
            <a:avLst/>
          </a:prstGeom>
        </p:spPr>
      </p:pic>
      <p:sp>
        <p:nvSpPr>
          <p:cNvPr id="12" name="TextBox 11">
            <a:extLst>
              <a:ext uri="{FF2B5EF4-FFF2-40B4-BE49-F238E27FC236}">
                <a16:creationId xmlns:a16="http://schemas.microsoft.com/office/drawing/2014/main" id="{33311A8F-0836-FB56-600D-9AC2F4AA3BFE}"/>
              </a:ext>
            </a:extLst>
          </p:cNvPr>
          <p:cNvSpPr txBox="1"/>
          <p:nvPr/>
        </p:nvSpPr>
        <p:spPr>
          <a:xfrm>
            <a:off x="6438243" y="2215083"/>
            <a:ext cx="4337488" cy="646331"/>
          </a:xfrm>
          <a:prstGeom prst="rect">
            <a:avLst/>
          </a:prstGeom>
          <a:noFill/>
        </p:spPr>
        <p:txBody>
          <a:bodyPr wrap="square">
            <a:spAutoFit/>
          </a:bodyPr>
          <a:lstStyle/>
          <a:p>
            <a:pPr marL="0" marR="0">
              <a:spcBef>
                <a:spcPts val="0"/>
              </a:spcBef>
              <a:spcAft>
                <a:spcPts val="0"/>
              </a:spcAft>
            </a:pPr>
            <a:r>
              <a:rPr lang="en-CA" sz="1800" dirty="0">
                <a:effectLst/>
                <a:latin typeface="Calibri" panose="020F0502020204030204" pitchFamily="34" charset="0"/>
              </a:rPr>
              <a:t>you can click on it and you can move it around to look at different views.</a:t>
            </a:r>
          </a:p>
        </p:txBody>
      </p:sp>
    </p:spTree>
    <p:extLst>
      <p:ext uri="{BB962C8B-B14F-4D97-AF65-F5344CB8AC3E}">
        <p14:creationId xmlns:p14="http://schemas.microsoft.com/office/powerpoint/2010/main" val="4226967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9C8B9-A73F-F7CF-B1FC-250FD079AD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A3396C-C7DC-515C-20D4-58A282A5D8A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D08E315-BB47-6EF6-D5FE-DC2BCBE193D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A9911-8176-E4D1-83CE-9149C75BA39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E75B1F-4533-2EB8-BD4E-41D50E5AE4B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6F6F2D0-D718-2190-B33B-2D7139E1E9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0DBA80-2E9A-859E-DC5C-407B183354E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4E4A866-0186-0AFB-A8D4-33337A03C20C}"/>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pic>
        <p:nvPicPr>
          <p:cNvPr id="9" name="Picture 8">
            <a:extLst>
              <a:ext uri="{FF2B5EF4-FFF2-40B4-BE49-F238E27FC236}">
                <a16:creationId xmlns:a16="http://schemas.microsoft.com/office/drawing/2014/main" id="{EE8DEFBB-1F50-BF06-D084-2A8EAB0113C7}"/>
              </a:ext>
            </a:extLst>
          </p:cNvPr>
          <p:cNvPicPr>
            <a:picLocks noChangeAspect="1"/>
          </p:cNvPicPr>
          <p:nvPr/>
        </p:nvPicPr>
        <p:blipFill>
          <a:blip r:embed="rId3"/>
          <a:stretch>
            <a:fillRect/>
          </a:stretch>
        </p:blipFill>
        <p:spPr>
          <a:xfrm>
            <a:off x="440833" y="1570642"/>
            <a:ext cx="6375728" cy="3486329"/>
          </a:xfrm>
          <a:prstGeom prst="rect">
            <a:avLst/>
          </a:prstGeom>
        </p:spPr>
      </p:pic>
    </p:spTree>
    <p:extLst>
      <p:ext uri="{BB962C8B-B14F-4D97-AF65-F5344CB8AC3E}">
        <p14:creationId xmlns:p14="http://schemas.microsoft.com/office/powerpoint/2010/main" val="2648779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CF6F5-D932-E9CE-4D47-D405679B90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9CBEC9-6A7A-0814-2D9B-097615275F3C}"/>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318606-2EAB-9DCC-E4A3-458B8386B6BA}"/>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Change the Floor Size</a:t>
            </a:r>
            <a:endParaRPr lang="en-US" sz="36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E3FEA02-F973-7879-CFE8-B0E876324FD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08A50B-4BE8-BDCA-339C-C2F25FE5ABD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D568503-68BE-F11C-031D-E53AC78D917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A38AE7C-251B-5EE3-AACA-71B422267D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8650BD-7696-7DE0-33C9-8067DB155A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4097" name="Picture 1">
            <a:extLst>
              <a:ext uri="{FF2B5EF4-FFF2-40B4-BE49-F238E27FC236}">
                <a16:creationId xmlns:a16="http://schemas.microsoft.com/office/drawing/2014/main" id="{5D64F981-D6D0-B6F0-7FA5-69F039AC27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170" y="1407359"/>
            <a:ext cx="5377249" cy="450118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28A843A4-2EF9-380D-D8D3-52B268F100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2221" y="1407358"/>
            <a:ext cx="5980386" cy="4480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9798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EB173-BB09-60BC-D744-F0DBE40EEB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53DEAF-DF65-2825-7631-AB750430F2B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C5AB8C-BB12-1C44-148D-B1DEE6D15835}"/>
              </a:ext>
            </a:extLst>
          </p:cNvPr>
          <p:cNvSpPr txBox="1"/>
          <p:nvPr/>
        </p:nvSpPr>
        <p:spPr>
          <a:xfrm>
            <a:off x="306566" y="2011409"/>
            <a:ext cx="3902032" cy="923330"/>
          </a:xfrm>
          <a:prstGeom prst="rect">
            <a:avLst/>
          </a:prstGeom>
          <a:noFill/>
        </p:spPr>
        <p:txBody>
          <a:bodyPr wrap="square" rtlCol="0">
            <a:spAutoFit/>
          </a:bodyPr>
          <a:lstStyle/>
          <a:p>
            <a:pPr marL="0" marR="0">
              <a:spcBef>
                <a:spcPts val="0"/>
              </a:spcBef>
              <a:spcAft>
                <a:spcPts val="0"/>
              </a:spcAft>
            </a:pPr>
            <a:r>
              <a:rPr lang="en-CA" sz="1800">
                <a:effectLst/>
                <a:latin typeface="Calibri" panose="020F0502020204030204" pitchFamily="34" charset="0"/>
              </a:rPr>
              <a:t>create an object of our own we will</a:t>
            </a:r>
          </a:p>
          <a:p>
            <a:pPr marL="0" marR="0">
              <a:spcBef>
                <a:spcPts val="0"/>
              </a:spcBef>
              <a:spcAft>
                <a:spcPts val="0"/>
              </a:spcAft>
            </a:pPr>
            <a:r>
              <a:rPr lang="en-CA" sz="1800">
                <a:effectLst/>
                <a:latin typeface="Calibri" panose="020F0502020204030204" pitchFamily="34" charset="0"/>
              </a:rPr>
              <a:t>first go over the steps to create an object</a:t>
            </a:r>
          </a:p>
        </p:txBody>
      </p:sp>
      <p:sp>
        <p:nvSpPr>
          <p:cNvPr id="5" name="Rectangle 4">
            <a:extLst>
              <a:ext uri="{FF2B5EF4-FFF2-40B4-BE49-F238E27FC236}">
                <a16:creationId xmlns:a16="http://schemas.microsoft.com/office/drawing/2014/main" id="{321A86AC-94AF-6940-4E8A-F8243C2FBD5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EFA1C5-27AB-43A9-C7C7-736814D2ACE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0E6E515-06E9-FF27-E85F-99AE9B74339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729FF2-9012-6110-20D9-DEF2AF4755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89A9FB2-7A66-A7FC-D9C5-484C98F4987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3D845877-4EE1-02EA-5363-FB4E0A65123F}"/>
              </a:ext>
            </a:extLst>
          </p:cNvPr>
          <p:cNvPicPr>
            <a:picLocks noChangeAspect="1"/>
          </p:cNvPicPr>
          <p:nvPr/>
        </p:nvPicPr>
        <p:blipFill>
          <a:blip r:embed="rId3"/>
          <a:stretch>
            <a:fillRect/>
          </a:stretch>
        </p:blipFill>
        <p:spPr>
          <a:xfrm>
            <a:off x="3992786" y="1333861"/>
            <a:ext cx="7888039" cy="4825556"/>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Ink 10">
                <a:extLst>
                  <a:ext uri="{FF2B5EF4-FFF2-40B4-BE49-F238E27FC236}">
                    <a16:creationId xmlns:a16="http://schemas.microsoft.com/office/drawing/2014/main" id="{9DD1354E-0372-8D2C-9856-51ACB9F0A29F}"/>
                  </a:ext>
                </a:extLst>
              </p14:cNvPr>
              <p14:cNvContentPartPr/>
              <p14:nvPr/>
            </p14:nvContentPartPr>
            <p14:xfrm>
              <a:off x="4424409" y="1767625"/>
              <a:ext cx="2651125" cy="1336675"/>
            </p14:xfrm>
          </p:contentPart>
        </mc:Choice>
        <mc:Fallback xmlns="">
          <p:pic>
            <p:nvPicPr>
              <p:cNvPr id="11" name="Ink 10">
                <a:extLst>
                  <a:ext uri="{FF2B5EF4-FFF2-40B4-BE49-F238E27FC236}">
                    <a16:creationId xmlns:a16="http://schemas.microsoft.com/office/drawing/2014/main" id="{9DD1354E-0372-8D2C-9856-51ACB9F0A29F}"/>
                  </a:ext>
                </a:extLst>
              </p:cNvPr>
              <p:cNvPicPr/>
              <p:nvPr/>
            </p:nvPicPr>
            <p:blipFill>
              <a:blip r:embed="rId5"/>
              <a:stretch>
                <a:fillRect/>
              </a:stretch>
            </p:blipFill>
            <p:spPr>
              <a:xfrm>
                <a:off x="4418289" y="1761503"/>
                <a:ext cx="2663365" cy="1348918"/>
              </a:xfrm>
              <a:prstGeom prst="rect">
                <a:avLst/>
              </a:prstGeom>
            </p:spPr>
          </p:pic>
        </mc:Fallback>
      </mc:AlternateContent>
    </p:spTree>
    <p:extLst>
      <p:ext uri="{BB962C8B-B14F-4D97-AF65-F5344CB8AC3E}">
        <p14:creationId xmlns:p14="http://schemas.microsoft.com/office/powerpoint/2010/main" val="1959740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E4ED1-68F3-22C0-03F5-408AF3CDEA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3900A7-A5EA-8589-224C-27989305B47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17D67BF-CA8A-3962-14EB-77A7DC64636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61ED70-6134-2AD8-0F48-FB46CF419EF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B58E85-31F6-6C7C-B15F-AC3799BFEBF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D8F9B85-6F9A-508D-B364-5533A361AF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1F8AACD-6B26-31A0-1468-7D9F7752024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B49219A-7C44-D051-3094-5D61CC497A14}"/>
              </a:ext>
            </a:extLst>
          </p:cNvPr>
          <p:cNvPicPr>
            <a:picLocks noChangeAspect="1"/>
          </p:cNvPicPr>
          <p:nvPr/>
        </p:nvPicPr>
        <p:blipFill>
          <a:blip r:embed="rId3"/>
          <a:stretch>
            <a:fillRect/>
          </a:stretch>
        </p:blipFill>
        <p:spPr>
          <a:xfrm>
            <a:off x="352723" y="1570642"/>
            <a:ext cx="6891531" cy="4524335"/>
          </a:xfrm>
          <a:prstGeom prst="rect">
            <a:avLst/>
          </a:prstGeom>
        </p:spPr>
      </p:pic>
    </p:spTree>
    <p:extLst>
      <p:ext uri="{BB962C8B-B14F-4D97-AF65-F5344CB8AC3E}">
        <p14:creationId xmlns:p14="http://schemas.microsoft.com/office/powerpoint/2010/main" val="1029097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A4960-9956-8320-1C52-BA4144A54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DCAFB4-66D8-BE8F-2264-3D8AB4B3348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D040229-00EC-05FB-85B9-37C5A0872F8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943777-5B16-1E5C-6E1C-8643645AE3E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EE6A8E2-A5EB-A3DA-BC8D-F8AE0CDC127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9945DDF-E554-F872-344C-A8F6AAC04CD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461E5AF-A7EF-8C35-FD87-2EF898994C0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63BB71F-DCE0-C700-7FAE-CD987F4EB5D9}"/>
              </a:ext>
            </a:extLst>
          </p:cNvPr>
          <p:cNvPicPr>
            <a:picLocks noChangeAspect="1"/>
          </p:cNvPicPr>
          <p:nvPr/>
        </p:nvPicPr>
        <p:blipFill>
          <a:blip r:embed="rId3"/>
          <a:stretch>
            <a:fillRect/>
          </a:stretch>
        </p:blipFill>
        <p:spPr>
          <a:xfrm>
            <a:off x="291112" y="1395047"/>
            <a:ext cx="10207686" cy="4191235"/>
          </a:xfrm>
          <a:prstGeom prst="rect">
            <a:avLst/>
          </a:prstGeom>
        </p:spPr>
      </p:pic>
    </p:spTree>
    <p:extLst>
      <p:ext uri="{BB962C8B-B14F-4D97-AF65-F5344CB8AC3E}">
        <p14:creationId xmlns:p14="http://schemas.microsoft.com/office/powerpoint/2010/main" val="3985377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14F87-F71C-A8A4-3DC0-71587D2722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3991CC-BCB3-79B9-B8C5-B87FCE7F5E32}"/>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2EA7AF1-5157-E1D6-B0CD-C225F32750D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EAED38-29D1-9F6A-4A5A-6BEEBFE41DB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576CACF-60DF-0E0A-F178-3988DE8CB53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D0C0625-F4CD-B91E-5953-9A761D9F48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9F5796-2FBB-F704-707A-188AC590340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82C0954-FEBA-0A73-6F4C-C647EF112488}"/>
              </a:ext>
            </a:extLst>
          </p:cNvPr>
          <p:cNvPicPr>
            <a:picLocks noChangeAspect="1"/>
          </p:cNvPicPr>
          <p:nvPr/>
        </p:nvPicPr>
        <p:blipFill>
          <a:blip r:embed="rId3"/>
          <a:stretch>
            <a:fillRect/>
          </a:stretch>
        </p:blipFill>
        <p:spPr>
          <a:xfrm>
            <a:off x="670669" y="1448771"/>
            <a:ext cx="6920428" cy="4676662"/>
          </a:xfrm>
          <a:prstGeom prst="rect">
            <a:avLst/>
          </a:prstGeom>
        </p:spPr>
      </p:pic>
    </p:spTree>
    <p:extLst>
      <p:ext uri="{BB962C8B-B14F-4D97-AF65-F5344CB8AC3E}">
        <p14:creationId xmlns:p14="http://schemas.microsoft.com/office/powerpoint/2010/main" val="2211643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A93CC-FBB1-DE8C-B82D-EB4C606E17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A17B85-CE81-7A57-2B0F-10484A7E463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E85621-FE06-C6D9-D83D-616168CD58B0}"/>
              </a:ext>
            </a:extLst>
          </p:cNvPr>
          <p:cNvSpPr txBox="1"/>
          <p:nvPr/>
        </p:nvSpPr>
        <p:spPr>
          <a:xfrm>
            <a:off x="2473393" y="312721"/>
            <a:ext cx="3902032" cy="523220"/>
          </a:xfrm>
          <a:prstGeom prst="rect">
            <a:avLst/>
          </a:prstGeom>
          <a:noFill/>
        </p:spPr>
        <p:txBody>
          <a:bodyPr wrap="square" rtlCol="0">
            <a:spAutoFit/>
          </a:bodyPr>
          <a:lstStyle/>
          <a:p>
            <a:r>
              <a:rPr lang="en-CA" sz="2800" b="1" dirty="0">
                <a:effectLst/>
                <a:latin typeface="Calibri" panose="020F0502020204030204" pitchFamily="34" charset="0"/>
              </a:rPr>
              <a:t>Create a NEW Object:</a:t>
            </a:r>
            <a:endParaRPr lang="en-US" sz="40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6C927AC-2319-27C0-18E1-D4C354A7E18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3FAB60-F145-EC3D-E50E-C0F4BE65585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21420D3-2915-C599-EE35-F4C43521D76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844A2B-D6A3-143D-E92E-D754898467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C5EFFC4-3028-C9E0-3512-69C90707B82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B4562D0-28C2-A972-EF36-5800B4D88C85}"/>
              </a:ext>
            </a:extLst>
          </p:cNvPr>
          <p:cNvPicPr>
            <a:picLocks noChangeAspect="1"/>
          </p:cNvPicPr>
          <p:nvPr/>
        </p:nvPicPr>
        <p:blipFill>
          <a:blip r:embed="rId3"/>
          <a:stretch>
            <a:fillRect/>
          </a:stretch>
        </p:blipFill>
        <p:spPr>
          <a:xfrm>
            <a:off x="1339240" y="1767625"/>
            <a:ext cx="9513519" cy="3890922"/>
          </a:xfrm>
          <a:prstGeom prst="rect">
            <a:avLst/>
          </a:prstGeom>
        </p:spPr>
      </p:pic>
    </p:spTree>
    <p:extLst>
      <p:ext uri="{BB962C8B-B14F-4D97-AF65-F5344CB8AC3E}">
        <p14:creationId xmlns:p14="http://schemas.microsoft.com/office/powerpoint/2010/main" val="3160984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A2C70-33AE-041B-533C-58AC715489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D96965-77BB-2105-76A8-902A0C42E8C6}"/>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07CAC3D-6B26-F819-E4DD-D37FEB04134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B11EF2-9B65-2610-3D05-C6C49B805CD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014036-89F1-2A74-D7A8-8B0C8746657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EF56A77-92F6-AC4C-257D-6E04BA13C1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48CE389-5B39-D49A-E0C6-A85E52AE0FB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B420567-4DDD-F233-ADF7-FCC32C530960}"/>
              </a:ext>
            </a:extLst>
          </p:cNvPr>
          <p:cNvPicPr>
            <a:picLocks noChangeAspect="1"/>
          </p:cNvPicPr>
          <p:nvPr/>
        </p:nvPicPr>
        <p:blipFill>
          <a:blip r:embed="rId3"/>
          <a:stretch>
            <a:fillRect/>
          </a:stretch>
        </p:blipFill>
        <p:spPr>
          <a:xfrm>
            <a:off x="731152" y="1429061"/>
            <a:ext cx="10856503" cy="4557268"/>
          </a:xfrm>
          <a:prstGeom prst="rect">
            <a:avLst/>
          </a:prstGeom>
        </p:spPr>
      </p:pic>
    </p:spTree>
    <p:extLst>
      <p:ext uri="{BB962C8B-B14F-4D97-AF65-F5344CB8AC3E}">
        <p14:creationId xmlns:p14="http://schemas.microsoft.com/office/powerpoint/2010/main" val="322180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03652-E0A4-02BB-773D-ED582EC41F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136E9-B490-D53D-281A-BC936519894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375D4CC-D06C-4A58-F399-70D46A812CE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0CD9C6-6DED-C617-B292-5E9E5514D86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0A64E8-945D-9E39-B517-B4580325C8C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F179A60-79B1-BB45-F55D-7EF4BC516F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B3BC51-33BB-E79E-F37C-B26C365C390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8C76898-7320-AC33-FEC0-19CFF96982B7}"/>
              </a:ext>
            </a:extLst>
          </p:cNvPr>
          <p:cNvPicPr>
            <a:picLocks noChangeAspect="1"/>
          </p:cNvPicPr>
          <p:nvPr/>
        </p:nvPicPr>
        <p:blipFill>
          <a:blip r:embed="rId3"/>
          <a:stretch>
            <a:fillRect/>
          </a:stretch>
        </p:blipFill>
        <p:spPr>
          <a:xfrm>
            <a:off x="384131" y="1420260"/>
            <a:ext cx="11405186" cy="4743694"/>
          </a:xfrm>
          <a:prstGeom prst="rect">
            <a:avLst/>
          </a:prstGeom>
        </p:spPr>
      </p:pic>
      <mc:AlternateContent xmlns:mc="http://schemas.openxmlformats.org/markup-compatibility/2006" xmlns:p14="http://schemas.microsoft.com/office/powerpoint/2010/main">
        <mc:Choice Requires="p14">
          <p:contentPart p14:bwMode="auto" r:id="rId4">
            <p14:nvContentPartPr>
              <p14:cNvPr id="9" name="Ink 8">
                <a:extLst>
                  <a:ext uri="{FF2B5EF4-FFF2-40B4-BE49-F238E27FC236}">
                    <a16:creationId xmlns:a16="http://schemas.microsoft.com/office/drawing/2014/main" id="{FD3AFAED-8DFA-73F9-9B10-584E3C768D83}"/>
                  </a:ext>
                </a:extLst>
              </p14:cNvPr>
              <p14:cNvContentPartPr/>
              <p14:nvPr/>
            </p14:nvContentPartPr>
            <p14:xfrm>
              <a:off x="4306618" y="3792107"/>
              <a:ext cx="834480" cy="275040"/>
            </p14:xfrm>
          </p:contentPart>
        </mc:Choice>
        <mc:Fallback xmlns="">
          <p:pic>
            <p:nvPicPr>
              <p:cNvPr id="9" name="Ink 8">
                <a:extLst>
                  <a:ext uri="{FF2B5EF4-FFF2-40B4-BE49-F238E27FC236}">
                    <a16:creationId xmlns:a16="http://schemas.microsoft.com/office/drawing/2014/main" id="{FD3AFAED-8DFA-73F9-9B10-584E3C768D83}"/>
                  </a:ext>
                </a:extLst>
              </p:cNvPr>
              <p:cNvPicPr/>
              <p:nvPr/>
            </p:nvPicPr>
            <p:blipFill>
              <a:blip r:embed="rId5"/>
              <a:stretch>
                <a:fillRect/>
              </a:stretch>
            </p:blipFill>
            <p:spPr>
              <a:xfrm>
                <a:off x="4297978" y="3783467"/>
                <a:ext cx="852120" cy="292680"/>
              </a:xfrm>
              <a:prstGeom prst="rect">
                <a:avLst/>
              </a:prstGeom>
            </p:spPr>
          </p:pic>
        </mc:Fallback>
      </mc:AlternateContent>
    </p:spTree>
    <p:extLst>
      <p:ext uri="{BB962C8B-B14F-4D97-AF65-F5344CB8AC3E}">
        <p14:creationId xmlns:p14="http://schemas.microsoft.com/office/powerpoint/2010/main" val="2844596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8CC21-59D2-5C01-C08F-D8D0F68AE3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0DD821-435B-11E3-BEB0-EEB9F67A3F1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07E8DEB-092D-BA63-A8A1-43B80AE41D8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957F47-33BD-D4EB-20B9-CD919439CA2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0628E4-8E50-457A-C6CF-9164342B5AA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26D62E5-2A52-B620-444B-D60C48AC09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ABD4D3-507A-15C7-6687-8AC4C0139D4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7CAEAD4-B9BA-94C7-6BAE-1CA1BFCB145D}"/>
              </a:ext>
            </a:extLst>
          </p:cNvPr>
          <p:cNvPicPr>
            <a:picLocks noChangeAspect="1"/>
          </p:cNvPicPr>
          <p:nvPr/>
        </p:nvPicPr>
        <p:blipFill>
          <a:blip r:embed="rId3"/>
          <a:stretch>
            <a:fillRect/>
          </a:stretch>
        </p:blipFill>
        <p:spPr>
          <a:xfrm>
            <a:off x="291801" y="1385884"/>
            <a:ext cx="11608397" cy="4445228"/>
          </a:xfrm>
          <a:prstGeom prst="rect">
            <a:avLst/>
          </a:prstGeom>
        </p:spPr>
      </p:pic>
      <mc:AlternateContent xmlns:mc="http://schemas.openxmlformats.org/markup-compatibility/2006" xmlns:p14="http://schemas.microsoft.com/office/powerpoint/2010/main">
        <mc:Choice Requires="p14">
          <p:contentPart p14:bwMode="auto" r:id="rId4">
            <p14:nvContentPartPr>
              <p14:cNvPr id="9" name="Ink 8">
                <a:extLst>
                  <a:ext uri="{FF2B5EF4-FFF2-40B4-BE49-F238E27FC236}">
                    <a16:creationId xmlns:a16="http://schemas.microsoft.com/office/drawing/2014/main" id="{722DEEE5-D5D5-1CB5-823D-0FC4E4CED66E}"/>
                  </a:ext>
                </a:extLst>
              </p14:cNvPr>
              <p14:cNvContentPartPr/>
              <p14:nvPr/>
            </p14:nvContentPartPr>
            <p14:xfrm>
              <a:off x="1688102" y="1975879"/>
              <a:ext cx="1258200" cy="574200"/>
            </p14:xfrm>
          </p:contentPart>
        </mc:Choice>
        <mc:Fallback xmlns="">
          <p:pic>
            <p:nvPicPr>
              <p:cNvPr id="9" name="Ink 8">
                <a:extLst>
                  <a:ext uri="{FF2B5EF4-FFF2-40B4-BE49-F238E27FC236}">
                    <a16:creationId xmlns:a16="http://schemas.microsoft.com/office/drawing/2014/main" id="{722DEEE5-D5D5-1CB5-823D-0FC4E4CED66E}"/>
                  </a:ext>
                </a:extLst>
              </p:cNvPr>
              <p:cNvPicPr/>
              <p:nvPr/>
            </p:nvPicPr>
            <p:blipFill>
              <a:blip r:embed="rId5"/>
              <a:stretch>
                <a:fillRect/>
              </a:stretch>
            </p:blipFill>
            <p:spPr>
              <a:xfrm>
                <a:off x="1679462" y="1966879"/>
                <a:ext cx="1275840" cy="591840"/>
              </a:xfrm>
              <a:prstGeom prst="rect">
                <a:avLst/>
              </a:prstGeom>
            </p:spPr>
          </p:pic>
        </mc:Fallback>
      </mc:AlternateContent>
    </p:spTree>
    <p:extLst>
      <p:ext uri="{BB962C8B-B14F-4D97-AF65-F5344CB8AC3E}">
        <p14:creationId xmlns:p14="http://schemas.microsoft.com/office/powerpoint/2010/main" val="3403821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B206E-C9BC-32B6-09F9-605C019C3E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C75B6B-1E24-DC54-29F1-E9093D3D6A4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45A9106-E68B-4DC8-4831-545DCBA29A03}"/>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260DF7-CEA3-44B5-5380-49814104CC2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B9E23B-CA6E-B2A4-677E-DCE0687D4FB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F499227-6C08-DDAC-24DE-37C5003C87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4FE1FE-F8B8-AF7A-18E9-4B73A88C8E6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ED0D61DF-E0A2-0577-5F43-918551C98C6A}"/>
              </a:ext>
            </a:extLst>
          </p:cNvPr>
          <p:cNvPicPr>
            <a:picLocks noChangeAspect="1"/>
          </p:cNvPicPr>
          <p:nvPr/>
        </p:nvPicPr>
        <p:blipFill>
          <a:blip r:embed="rId3"/>
          <a:stretch>
            <a:fillRect/>
          </a:stretch>
        </p:blipFill>
        <p:spPr>
          <a:xfrm>
            <a:off x="202575" y="1283728"/>
            <a:ext cx="11678250" cy="5016758"/>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9482DBDC-2406-B1AF-2A63-BC34A31A4D4D}"/>
                  </a:ext>
                </a:extLst>
              </p14:cNvPr>
              <p14:cNvContentPartPr/>
              <p14:nvPr/>
            </p14:nvContentPartPr>
            <p14:xfrm>
              <a:off x="3659626" y="3090432"/>
              <a:ext cx="1544637" cy="1403350"/>
            </p14:xfrm>
          </p:contentPart>
        </mc:Choice>
        <mc:Fallback xmlns="">
          <p:pic>
            <p:nvPicPr>
              <p:cNvPr id="8" name="Ink 7">
                <a:extLst>
                  <a:ext uri="{FF2B5EF4-FFF2-40B4-BE49-F238E27FC236}">
                    <a16:creationId xmlns:a16="http://schemas.microsoft.com/office/drawing/2014/main" id="{9482DBDC-2406-B1AF-2A63-BC34A31A4D4D}"/>
                  </a:ext>
                </a:extLst>
              </p:cNvPr>
              <p:cNvPicPr/>
              <p:nvPr/>
            </p:nvPicPr>
            <p:blipFill>
              <a:blip r:embed="rId5"/>
              <a:stretch>
                <a:fillRect/>
              </a:stretch>
            </p:blipFill>
            <p:spPr>
              <a:xfrm>
                <a:off x="3653505" y="3084313"/>
                <a:ext cx="1556879" cy="1415587"/>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9" name="Ink 8">
                <a:extLst>
                  <a:ext uri="{FF2B5EF4-FFF2-40B4-BE49-F238E27FC236}">
                    <a16:creationId xmlns:a16="http://schemas.microsoft.com/office/drawing/2014/main" id="{00137849-69FC-55AB-9F5D-CC949D1315BF}"/>
                  </a:ext>
                </a:extLst>
              </p14:cNvPr>
              <p14:cNvContentPartPr/>
              <p14:nvPr/>
            </p14:nvContentPartPr>
            <p14:xfrm>
              <a:off x="1657536" y="2557032"/>
              <a:ext cx="762000" cy="533400"/>
            </p14:xfrm>
          </p:contentPart>
        </mc:Choice>
        <mc:Fallback xmlns="">
          <p:pic>
            <p:nvPicPr>
              <p:cNvPr id="9" name="Ink 8">
                <a:extLst>
                  <a:ext uri="{FF2B5EF4-FFF2-40B4-BE49-F238E27FC236}">
                    <a16:creationId xmlns:a16="http://schemas.microsoft.com/office/drawing/2014/main" id="{00137849-69FC-55AB-9F5D-CC949D1315BF}"/>
                  </a:ext>
                </a:extLst>
              </p:cNvPr>
              <p:cNvPicPr/>
              <p:nvPr/>
            </p:nvPicPr>
            <p:blipFill>
              <a:blip r:embed="rId7"/>
              <a:stretch>
                <a:fillRect/>
              </a:stretch>
            </p:blipFill>
            <p:spPr>
              <a:xfrm>
                <a:off x="1651417" y="2550913"/>
                <a:ext cx="774238" cy="545637"/>
              </a:xfrm>
              <a:prstGeom prst="rect">
                <a:avLst/>
              </a:prstGeom>
            </p:spPr>
          </p:pic>
        </mc:Fallback>
      </mc:AlternateContent>
    </p:spTree>
    <p:extLst>
      <p:ext uri="{BB962C8B-B14F-4D97-AF65-F5344CB8AC3E}">
        <p14:creationId xmlns:p14="http://schemas.microsoft.com/office/powerpoint/2010/main" val="39422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C9155-6DF7-4788-0787-CBAC82D789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3CBE53-FC46-1D91-2D95-1A7109A8739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19E5A02-2C24-CC5F-992B-E0341D22A4D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7D094A-F751-6413-BDE0-CD790DF9163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FFA94CF-DD6C-04E6-3E3A-D229AB89172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540EF6-C45A-AFFA-D173-C4F6D7E9CC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C00EBE-AC19-29C3-2702-06A0A942C39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DC5992D-4BB8-951A-F7B0-C6837949CBEA}"/>
              </a:ext>
            </a:extLst>
          </p:cNvPr>
          <p:cNvPicPr>
            <a:picLocks noChangeAspect="1"/>
          </p:cNvPicPr>
          <p:nvPr/>
        </p:nvPicPr>
        <p:blipFill>
          <a:blip r:embed="rId3"/>
          <a:stretch>
            <a:fillRect/>
          </a:stretch>
        </p:blipFill>
        <p:spPr>
          <a:xfrm>
            <a:off x="208009" y="1301719"/>
            <a:ext cx="11729053" cy="4990911"/>
          </a:xfrm>
          <a:prstGeom prst="rect">
            <a:avLst/>
          </a:prstGeom>
        </p:spPr>
      </p:pic>
    </p:spTree>
    <p:extLst>
      <p:ext uri="{BB962C8B-B14F-4D97-AF65-F5344CB8AC3E}">
        <p14:creationId xmlns:p14="http://schemas.microsoft.com/office/powerpoint/2010/main" val="2321678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195D6-4646-C064-BAB4-4D8654242A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C99FEC-2E1F-AE35-F35F-1FC871D48D62}"/>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56B61DA-7911-3C13-2E33-4A329B0F0F8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58B207-818B-3F75-45C9-9841E77F72F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90F2877-3389-B89D-9977-74B2FB6C7EB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7C4DDCB-9B86-766C-78D2-8D794B9028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C51CA7-BF1F-87C2-090B-EA6E15270DE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A188CC8-3EDB-2AB2-7272-5869FE5C108D}"/>
              </a:ext>
            </a:extLst>
          </p:cNvPr>
          <p:cNvPicPr>
            <a:picLocks noChangeAspect="1"/>
          </p:cNvPicPr>
          <p:nvPr/>
        </p:nvPicPr>
        <p:blipFill>
          <a:blip r:embed="rId3"/>
          <a:stretch>
            <a:fillRect/>
          </a:stretch>
        </p:blipFill>
        <p:spPr>
          <a:xfrm>
            <a:off x="358661" y="1345306"/>
            <a:ext cx="8699947" cy="4819898"/>
          </a:xfrm>
          <a:prstGeom prst="rect">
            <a:avLst/>
          </a:prstGeom>
        </p:spPr>
      </p:pic>
      <p:sp>
        <p:nvSpPr>
          <p:cNvPr id="9" name="TextBox 8">
            <a:extLst>
              <a:ext uri="{FF2B5EF4-FFF2-40B4-BE49-F238E27FC236}">
                <a16:creationId xmlns:a16="http://schemas.microsoft.com/office/drawing/2014/main" id="{239434FE-EC83-AE45-46A7-CCE718CD6B84}"/>
              </a:ext>
            </a:extLst>
          </p:cNvPr>
          <p:cNvSpPr txBox="1"/>
          <p:nvPr/>
        </p:nvSpPr>
        <p:spPr>
          <a:xfrm>
            <a:off x="9272379" y="2316905"/>
            <a:ext cx="2800350" cy="369332"/>
          </a:xfrm>
          <a:prstGeom prst="rect">
            <a:avLst/>
          </a:prstGeom>
          <a:noFill/>
        </p:spPr>
        <p:txBody>
          <a:bodyPr wrap="square">
            <a:spAutoFit/>
          </a:bodyPr>
          <a:lstStyle/>
          <a:p>
            <a:r>
              <a:rPr lang="en-CA" sz="1800" dirty="0">
                <a:effectLst/>
                <a:latin typeface="Calibri" panose="020F0502020204030204" pitchFamily="34" charset="0"/>
              </a:rPr>
              <a:t>All objects added at (0,0,0).</a:t>
            </a:r>
            <a:endParaRPr lang="en-CA" dirty="0"/>
          </a:p>
        </p:txBody>
      </p:sp>
    </p:spTree>
    <p:extLst>
      <p:ext uri="{BB962C8B-B14F-4D97-AF65-F5344CB8AC3E}">
        <p14:creationId xmlns:p14="http://schemas.microsoft.com/office/powerpoint/2010/main" val="1714381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02FEA-51E8-2D34-581F-6BE723421F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A14578-2AB3-050E-103B-0005D920E43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0FB9CA9-217E-671B-EE55-03F6B0AB089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389F0D-1547-66A2-F714-DC85D151419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1CEC00-E597-04B3-155F-51FB940361D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63E6FC0-8747-11EE-71E0-1C0362741F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747124-52A9-F102-8492-00B1918BAF3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EE7C8D4-90DA-D556-C0CA-2592253E196D}"/>
              </a:ext>
            </a:extLst>
          </p:cNvPr>
          <p:cNvPicPr>
            <a:picLocks noChangeAspect="1"/>
          </p:cNvPicPr>
          <p:nvPr/>
        </p:nvPicPr>
        <p:blipFill>
          <a:blip r:embed="rId3"/>
          <a:stretch>
            <a:fillRect/>
          </a:stretch>
        </p:blipFill>
        <p:spPr>
          <a:xfrm>
            <a:off x="275235" y="1345306"/>
            <a:ext cx="8661845" cy="4864350"/>
          </a:xfrm>
          <a:prstGeom prst="rect">
            <a:avLst/>
          </a:prstGeom>
        </p:spPr>
      </p:pic>
      <p:graphicFrame>
        <p:nvGraphicFramePr>
          <p:cNvPr id="8" name="Table 7">
            <a:extLst>
              <a:ext uri="{FF2B5EF4-FFF2-40B4-BE49-F238E27FC236}">
                <a16:creationId xmlns:a16="http://schemas.microsoft.com/office/drawing/2014/main" id="{4B3A9DB8-C84F-6516-8D1D-7C6E160E9789}"/>
              </a:ext>
            </a:extLst>
          </p:cNvPr>
          <p:cNvGraphicFramePr>
            <a:graphicFrameLocks noGrp="1"/>
          </p:cNvGraphicFramePr>
          <p:nvPr>
            <p:extLst>
              <p:ext uri="{D42A27DB-BD31-4B8C-83A1-F6EECF244321}">
                <p14:modId xmlns:p14="http://schemas.microsoft.com/office/powerpoint/2010/main" val="1902866823"/>
              </p:ext>
            </p:extLst>
          </p:nvPr>
        </p:nvGraphicFramePr>
        <p:xfrm>
          <a:off x="9132139" y="1688555"/>
          <a:ext cx="2748686" cy="1076960"/>
        </p:xfrm>
        <a:graphic>
          <a:graphicData uri="http://schemas.openxmlformats.org/drawingml/2006/table">
            <a:tbl>
              <a:tblPr/>
              <a:tblGrid>
                <a:gridCol w="2748686">
                  <a:extLst>
                    <a:ext uri="{9D8B030D-6E8A-4147-A177-3AD203B41FA5}">
                      <a16:colId xmlns:a16="http://schemas.microsoft.com/office/drawing/2014/main" val="4259678311"/>
                    </a:ext>
                  </a:extLst>
                </a:gridCol>
              </a:tblGrid>
              <a:tr h="0">
                <a:tc>
                  <a:txBody>
                    <a:bodyPr/>
                    <a:lstStyle/>
                    <a:p>
                      <a:pPr marL="0" marR="0" algn="ctr" fontAlgn="t">
                        <a:spcBef>
                          <a:spcPts val="0"/>
                        </a:spcBef>
                        <a:spcAft>
                          <a:spcPts val="0"/>
                        </a:spcAft>
                      </a:pPr>
                      <a:r>
                        <a:rPr lang="en-CA" sz="1600" dirty="0">
                          <a:effectLst/>
                          <a:latin typeface="Calibri" panose="020F0502020204030204" pitchFamily="34" charset="0"/>
                        </a:rPr>
                        <a:t>the dimensions so we could go from 0.1 to</a:t>
                      </a:r>
                    </a:p>
                    <a:p>
                      <a:pPr marL="0" marR="0" algn="ctr" fontAlgn="t">
                        <a:spcBef>
                          <a:spcPts val="0"/>
                        </a:spcBef>
                        <a:spcAft>
                          <a:spcPts val="0"/>
                        </a:spcAft>
                      </a:pPr>
                      <a:r>
                        <a:rPr lang="en-CA" sz="1600" dirty="0">
                          <a:effectLst/>
                          <a:latin typeface="Calibri" panose="020F0502020204030204" pitchFamily="34" charset="0"/>
                        </a:rPr>
                        <a:t>0.05 and you can see the sphere has reduced</a:t>
                      </a: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noFill/>
                  </a:tcPr>
                </a:tc>
                <a:extLst>
                  <a:ext uri="{0D108BD9-81ED-4DB2-BD59-A6C34878D82A}">
                    <a16:rowId xmlns:a16="http://schemas.microsoft.com/office/drawing/2014/main" val="886614971"/>
                  </a:ext>
                </a:extLst>
              </a:tr>
            </a:tbl>
          </a:graphicData>
        </a:graphic>
      </p:graphicFrame>
    </p:spTree>
    <p:extLst>
      <p:ext uri="{BB962C8B-B14F-4D97-AF65-F5344CB8AC3E}">
        <p14:creationId xmlns:p14="http://schemas.microsoft.com/office/powerpoint/2010/main" val="1974391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21014-224E-7649-2B41-27DD8C7CFE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6209B9-F33C-7A1F-3DF3-CDEC1423D8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8D1C88F-9BE8-DEAE-FA24-7F2141E4B6A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FEA901-32B6-E27D-599E-16DEC645037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6E4A05-0996-1AE7-9973-3AB70D7B072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0D9F3F8-48D8-6658-A512-053E809D0F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3F07D9D-E7E3-ED2E-B7D4-93331542BEE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353D221-2A8C-F9CD-390B-BDA0DC98A7EE}"/>
              </a:ext>
            </a:extLst>
          </p:cNvPr>
          <p:cNvSpPr txBox="1"/>
          <p:nvPr/>
        </p:nvSpPr>
        <p:spPr>
          <a:xfrm>
            <a:off x="2517849" y="437802"/>
            <a:ext cx="1691544" cy="369332"/>
          </a:xfrm>
          <a:prstGeom prst="rect">
            <a:avLst/>
          </a:prstGeom>
          <a:noFill/>
        </p:spPr>
        <p:txBody>
          <a:bodyPr wrap="square">
            <a:spAutoFit/>
          </a:bodyPr>
          <a:lstStyle/>
          <a:p>
            <a:r>
              <a:rPr lang="en-CA" sz="1800" dirty="0">
                <a:effectLst/>
                <a:latin typeface="Calibri" panose="020F0502020204030204" pitchFamily="34" charset="0"/>
              </a:rPr>
              <a:t>appearances</a:t>
            </a:r>
            <a:endParaRPr lang="en-CA" dirty="0"/>
          </a:p>
        </p:txBody>
      </p:sp>
      <p:pic>
        <p:nvPicPr>
          <p:cNvPr id="9" name="Picture 8">
            <a:extLst>
              <a:ext uri="{FF2B5EF4-FFF2-40B4-BE49-F238E27FC236}">
                <a16:creationId xmlns:a16="http://schemas.microsoft.com/office/drawing/2014/main" id="{DD317609-B196-1E5D-3E73-DE5B58A2C310}"/>
              </a:ext>
            </a:extLst>
          </p:cNvPr>
          <p:cNvPicPr>
            <a:picLocks noChangeAspect="1"/>
          </p:cNvPicPr>
          <p:nvPr/>
        </p:nvPicPr>
        <p:blipFill>
          <a:blip r:embed="rId3"/>
          <a:stretch>
            <a:fillRect/>
          </a:stretch>
        </p:blipFill>
        <p:spPr>
          <a:xfrm>
            <a:off x="1414072" y="1501352"/>
            <a:ext cx="9578029" cy="4229590"/>
          </a:xfrm>
          <a:prstGeom prst="rect">
            <a:avLst/>
          </a:prstGeom>
        </p:spPr>
      </p:pic>
    </p:spTree>
    <p:extLst>
      <p:ext uri="{BB962C8B-B14F-4D97-AF65-F5344CB8AC3E}">
        <p14:creationId xmlns:p14="http://schemas.microsoft.com/office/powerpoint/2010/main" val="1904622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DFAD8-A6E7-64A6-1376-A750BCE3B5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B42CDB-050A-26A7-832C-036B434E134E}"/>
              </a:ext>
            </a:extLst>
          </p:cNvPr>
          <p:cNvSpPr/>
          <p:nvPr/>
        </p:nvSpPr>
        <p:spPr>
          <a:xfrm>
            <a:off x="231452" y="1090288"/>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3D6FD7C-DF50-3060-0D46-E19C348DA95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C4EF88-628D-511A-12F6-125562CF7E0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B79171-7CFE-BFD7-58D4-FFE5FD9FBDE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BAF1724-C660-3551-620E-D74CC77B64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A14B18-1E5B-B2D4-0F8C-F110B461AA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2B173C6-5426-34FF-C7AB-8AA5FBB1576F}"/>
              </a:ext>
            </a:extLst>
          </p:cNvPr>
          <p:cNvPicPr>
            <a:picLocks noChangeAspect="1"/>
          </p:cNvPicPr>
          <p:nvPr/>
        </p:nvPicPr>
        <p:blipFill>
          <a:blip r:embed="rId3"/>
          <a:stretch>
            <a:fillRect/>
          </a:stretch>
        </p:blipFill>
        <p:spPr>
          <a:xfrm>
            <a:off x="231452" y="1448771"/>
            <a:ext cx="4019757" cy="2825895"/>
          </a:xfrm>
          <a:prstGeom prst="rect">
            <a:avLst/>
          </a:prstGeom>
        </p:spPr>
      </p:pic>
      <p:sp>
        <p:nvSpPr>
          <p:cNvPr id="9" name="TextBox 8">
            <a:extLst>
              <a:ext uri="{FF2B5EF4-FFF2-40B4-BE49-F238E27FC236}">
                <a16:creationId xmlns:a16="http://schemas.microsoft.com/office/drawing/2014/main" id="{2D15C6AA-F44C-E8D0-2827-479724402298}"/>
              </a:ext>
            </a:extLst>
          </p:cNvPr>
          <p:cNvSpPr txBox="1"/>
          <p:nvPr/>
        </p:nvSpPr>
        <p:spPr>
          <a:xfrm>
            <a:off x="5397719" y="1448771"/>
            <a:ext cx="3296964" cy="369332"/>
          </a:xfrm>
          <a:prstGeom prst="rect">
            <a:avLst/>
          </a:prstGeom>
          <a:noFill/>
        </p:spPr>
        <p:txBody>
          <a:bodyPr wrap="square">
            <a:spAutoFit/>
          </a:bodyPr>
          <a:lstStyle/>
          <a:p>
            <a:r>
              <a:rPr lang="en-CA" sz="1800" i="1" dirty="0">
                <a:solidFill>
                  <a:srgbClr val="595959"/>
                </a:solidFill>
                <a:effectLst/>
                <a:latin typeface="Calibri" panose="020F0502020204030204" pitchFamily="34" charset="0"/>
              </a:rPr>
              <a:t>You have different options:</a:t>
            </a:r>
            <a:endParaRPr lang="en-CA" sz="2800" dirty="0">
              <a:effectLst/>
              <a:latin typeface="Calibri" panose="020F0502020204030204" pitchFamily="34" charset="0"/>
            </a:endParaRPr>
          </a:p>
        </p:txBody>
      </p:sp>
      <p:pic>
        <p:nvPicPr>
          <p:cNvPr id="12" name="Picture 11">
            <a:extLst>
              <a:ext uri="{FF2B5EF4-FFF2-40B4-BE49-F238E27FC236}">
                <a16:creationId xmlns:a16="http://schemas.microsoft.com/office/drawing/2014/main" id="{8454710A-A18C-8DE6-8BE1-4481A35CC361}"/>
              </a:ext>
            </a:extLst>
          </p:cNvPr>
          <p:cNvPicPr>
            <a:picLocks noChangeAspect="1"/>
          </p:cNvPicPr>
          <p:nvPr/>
        </p:nvPicPr>
        <p:blipFill>
          <a:blip r:embed="rId4"/>
          <a:stretch>
            <a:fillRect/>
          </a:stretch>
        </p:blipFill>
        <p:spPr>
          <a:xfrm>
            <a:off x="5185284" y="1905286"/>
            <a:ext cx="6798707" cy="4154348"/>
          </a:xfrm>
          <a:prstGeom prst="rect">
            <a:avLst/>
          </a:prstGeom>
        </p:spPr>
      </p:pic>
      <mc:AlternateContent xmlns:mc="http://schemas.openxmlformats.org/markup-compatibility/2006" xmlns:p14="http://schemas.microsoft.com/office/powerpoint/2010/main">
        <mc:Choice Requires="p14">
          <p:contentPart p14:bwMode="auto" r:id="rId5">
            <p14:nvContentPartPr>
              <p14:cNvPr id="13" name="Ink 12">
                <a:extLst>
                  <a:ext uri="{FF2B5EF4-FFF2-40B4-BE49-F238E27FC236}">
                    <a16:creationId xmlns:a16="http://schemas.microsoft.com/office/drawing/2014/main" id="{38058E46-2A8F-E7C2-FB96-5370C99D6D7E}"/>
                  </a:ext>
                </a:extLst>
              </p14:cNvPr>
              <p14:cNvContentPartPr/>
              <p14:nvPr/>
            </p14:nvContentPartPr>
            <p14:xfrm>
              <a:off x="6096000" y="4450255"/>
              <a:ext cx="360363" cy="558800"/>
            </p14:xfrm>
          </p:contentPart>
        </mc:Choice>
        <mc:Fallback xmlns="">
          <p:pic>
            <p:nvPicPr>
              <p:cNvPr id="13" name="Ink 12">
                <a:extLst>
                  <a:ext uri="{FF2B5EF4-FFF2-40B4-BE49-F238E27FC236}">
                    <a16:creationId xmlns:a16="http://schemas.microsoft.com/office/drawing/2014/main" id="{38058E46-2A8F-E7C2-FB96-5370C99D6D7E}"/>
                  </a:ext>
                </a:extLst>
              </p:cNvPr>
              <p:cNvPicPr/>
              <p:nvPr/>
            </p:nvPicPr>
            <p:blipFill>
              <a:blip r:embed="rId6"/>
              <a:stretch>
                <a:fillRect/>
              </a:stretch>
            </p:blipFill>
            <p:spPr>
              <a:xfrm>
                <a:off x="6089892" y="4444134"/>
                <a:ext cx="372579" cy="571042"/>
              </a:xfrm>
              <a:prstGeom prst="rect">
                <a:avLst/>
              </a:prstGeom>
            </p:spPr>
          </p:pic>
        </mc:Fallback>
      </mc:AlternateContent>
    </p:spTree>
    <p:extLst>
      <p:ext uri="{BB962C8B-B14F-4D97-AF65-F5344CB8AC3E}">
        <p14:creationId xmlns:p14="http://schemas.microsoft.com/office/powerpoint/2010/main" val="3209445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350BB-E959-4309-05FB-58848ABAA5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8F506D-8A83-25FD-962D-1252BCD50C26}"/>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0395242-2A57-6BBE-8CEC-7372B0D351B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621E5D-C7B1-5DE4-A2AB-B04EE61C3DE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D582C5-29C2-1681-BCD8-D7D5DF1526B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C16908-1B9F-D9BD-5C7C-9CE6C41F23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9889B14-EF04-8439-B432-E52EB054127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035BA536-DF94-C215-3A34-DDEAED4BD959}"/>
              </a:ext>
            </a:extLst>
          </p:cNvPr>
          <p:cNvPicPr>
            <a:picLocks noChangeAspect="1"/>
          </p:cNvPicPr>
          <p:nvPr/>
        </p:nvPicPr>
        <p:blipFill>
          <a:blip r:embed="rId3"/>
          <a:stretch>
            <a:fillRect/>
          </a:stretch>
        </p:blipFill>
        <p:spPr>
          <a:xfrm>
            <a:off x="241902" y="1435626"/>
            <a:ext cx="3797495" cy="3219615"/>
          </a:xfrm>
          <a:prstGeom prst="rect">
            <a:avLst/>
          </a:prstGeom>
        </p:spPr>
      </p:pic>
      <p:pic>
        <p:nvPicPr>
          <p:cNvPr id="9" name="Picture 8">
            <a:extLst>
              <a:ext uri="{FF2B5EF4-FFF2-40B4-BE49-F238E27FC236}">
                <a16:creationId xmlns:a16="http://schemas.microsoft.com/office/drawing/2014/main" id="{B73B5C8F-5F0E-F0A0-05D5-A040EAE32625}"/>
              </a:ext>
            </a:extLst>
          </p:cNvPr>
          <p:cNvPicPr>
            <a:picLocks noChangeAspect="1"/>
          </p:cNvPicPr>
          <p:nvPr/>
        </p:nvPicPr>
        <p:blipFill>
          <a:blip r:embed="rId4"/>
          <a:stretch>
            <a:fillRect/>
          </a:stretch>
        </p:blipFill>
        <p:spPr>
          <a:xfrm>
            <a:off x="4366138" y="1906996"/>
            <a:ext cx="7547363" cy="4217908"/>
          </a:xfrm>
          <a:prstGeom prst="rect">
            <a:avLst/>
          </a:prstGeom>
        </p:spPr>
      </p:pic>
    </p:spTree>
    <p:extLst>
      <p:ext uri="{BB962C8B-B14F-4D97-AF65-F5344CB8AC3E}">
        <p14:creationId xmlns:p14="http://schemas.microsoft.com/office/powerpoint/2010/main" val="271967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DFB84-355E-3E72-77CA-A7064E7B4D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5EC3E7-8FF8-FA6C-E5C9-C134516BA76C}"/>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FA039A6-B418-C761-FD5F-D69778BA9E4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27E4E3-AAFB-048C-E7EB-CCE478BF11D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2C73BA-64CF-3540-BD62-EFDF262734C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FB9867D-D4B1-5C06-9EE1-93852D80AB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2681D4-5C35-4B2C-C77F-42541022728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F3A5FD2-8B44-66FF-6280-12A3C7C15EB4}"/>
              </a:ext>
            </a:extLst>
          </p:cNvPr>
          <p:cNvSpPr txBox="1"/>
          <p:nvPr/>
        </p:nvSpPr>
        <p:spPr>
          <a:xfrm>
            <a:off x="137823" y="1448771"/>
            <a:ext cx="11623253" cy="3903954"/>
          </a:xfrm>
          <a:prstGeom prst="rect">
            <a:avLst/>
          </a:prstGeom>
          <a:noFill/>
        </p:spPr>
        <p:txBody>
          <a:bodyPr wrap="square">
            <a:spAutoFit/>
          </a:bodyPr>
          <a:lstStyle/>
          <a:p>
            <a:pPr marL="0" marR="0">
              <a:lnSpc>
                <a:spcPct val="150000"/>
              </a:lnSpc>
              <a:spcBef>
                <a:spcPts val="0"/>
              </a:spcBef>
              <a:spcAft>
                <a:spcPts val="0"/>
              </a:spcAft>
            </a:pPr>
            <a:r>
              <a:rPr lang="en-CA" sz="2400" dirty="0">
                <a:effectLst/>
                <a:latin typeface="Times New Roman" panose="02020603050405020304" pitchFamily="18" charset="0"/>
                <a:cs typeface="Times New Roman" panose="02020603050405020304" pitchFamily="18" charset="0"/>
              </a:rPr>
              <a:t>make it usable next we have to change the bounding object this is going to be the same  thing as your shape so now instead of having to do it all over again you can reuse the same shape so click on shape and using def name it something that you can reuse so let's call it ball now on your bounding object when you double click you can click on use to use  this shape that we just created which in this case is ball lastly let's add physics so in  this case it's just a simple physics this helps with things like gravity and as you go into more advanced projects you can change this for different features </a:t>
            </a:r>
          </a:p>
        </p:txBody>
      </p:sp>
    </p:spTree>
    <p:extLst>
      <p:ext uri="{BB962C8B-B14F-4D97-AF65-F5344CB8AC3E}">
        <p14:creationId xmlns:p14="http://schemas.microsoft.com/office/powerpoint/2010/main" val="3896547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F37A2-E294-A245-856A-94437572E4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4CAEE4-B9CE-96F2-C4C2-8054887FE58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ECE54E0-9366-7504-0275-DFD834F07C14}"/>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EE0885-46EB-0915-90A4-DB195CBB5DF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2801B5A-9533-6535-2CC3-9EC426DA0FD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A1B21C1-4E24-95BC-AF6C-5BFC0EFD5F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6673BA-BE06-DC1C-737F-A1E029E93A7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98930DF-ECFD-5AC8-EF3E-1250D2812EEC}"/>
              </a:ext>
            </a:extLst>
          </p:cNvPr>
          <p:cNvPicPr>
            <a:picLocks noChangeAspect="1"/>
          </p:cNvPicPr>
          <p:nvPr/>
        </p:nvPicPr>
        <p:blipFill>
          <a:blip r:embed="rId3"/>
          <a:stretch>
            <a:fillRect/>
          </a:stretch>
        </p:blipFill>
        <p:spPr>
          <a:xfrm>
            <a:off x="262630" y="1501352"/>
            <a:ext cx="6674198" cy="4205082"/>
          </a:xfrm>
          <a:prstGeom prst="rect">
            <a:avLst/>
          </a:prstGeom>
        </p:spPr>
      </p:pic>
      <p:graphicFrame>
        <p:nvGraphicFramePr>
          <p:cNvPr id="8" name="Table 7">
            <a:extLst>
              <a:ext uri="{FF2B5EF4-FFF2-40B4-BE49-F238E27FC236}">
                <a16:creationId xmlns:a16="http://schemas.microsoft.com/office/drawing/2014/main" id="{ADBE352A-BECC-CD8E-BD19-E977B9672BA1}"/>
              </a:ext>
            </a:extLst>
          </p:cNvPr>
          <p:cNvGraphicFramePr>
            <a:graphicFrameLocks noGrp="1"/>
          </p:cNvGraphicFramePr>
          <p:nvPr>
            <p:extLst>
              <p:ext uri="{D42A27DB-BD31-4B8C-83A1-F6EECF244321}">
                <p14:modId xmlns:p14="http://schemas.microsoft.com/office/powerpoint/2010/main" val="102558354"/>
              </p:ext>
            </p:extLst>
          </p:nvPr>
        </p:nvGraphicFramePr>
        <p:xfrm>
          <a:off x="7215140" y="1613956"/>
          <a:ext cx="4560724" cy="459209"/>
        </p:xfrm>
        <a:graphic>
          <a:graphicData uri="http://schemas.openxmlformats.org/drawingml/2006/table">
            <a:tbl>
              <a:tblPr/>
              <a:tblGrid>
                <a:gridCol w="4560724">
                  <a:extLst>
                    <a:ext uri="{9D8B030D-6E8A-4147-A177-3AD203B41FA5}">
                      <a16:colId xmlns:a16="http://schemas.microsoft.com/office/drawing/2014/main" val="824410857"/>
                    </a:ext>
                  </a:extLst>
                </a:gridCol>
              </a:tblGrid>
              <a:tr h="459209">
                <a:tc>
                  <a:txBody>
                    <a:bodyPr/>
                    <a:lstStyle/>
                    <a:p>
                      <a:pPr marL="0" marR="0" fontAlgn="t">
                        <a:spcBef>
                          <a:spcPts val="0"/>
                        </a:spcBef>
                        <a:spcAft>
                          <a:spcPts val="0"/>
                        </a:spcAft>
                      </a:pPr>
                      <a:r>
                        <a:rPr lang="en-CA" sz="1600" dirty="0">
                          <a:effectLst/>
                          <a:latin typeface="Calibri" panose="020F0502020204030204" pitchFamily="34" charset="0"/>
                        </a:rPr>
                        <a:t>"DEF" refers to a "</a:t>
                      </a:r>
                      <a:r>
                        <a:rPr lang="en-CA" sz="1600" dirty="0" err="1">
                          <a:effectLst/>
                          <a:latin typeface="Calibri" panose="020F0502020204030204" pitchFamily="34" charset="0"/>
                        </a:rPr>
                        <a:t>DEFinition</a:t>
                      </a:r>
                      <a:r>
                        <a:rPr lang="en-CA" sz="1600" dirty="0">
                          <a:effectLst/>
                          <a:latin typeface="Calibri" panose="020F0502020204030204" pitchFamily="34" charset="0"/>
                        </a:rPr>
                        <a:t>" statement</a:t>
                      </a:r>
                    </a:p>
                  </a:txBody>
                  <a:tcPr marL="38100" marR="38100" marT="25400" marB="254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noFill/>
                  </a:tcPr>
                </a:tc>
                <a:extLst>
                  <a:ext uri="{0D108BD9-81ED-4DB2-BD59-A6C34878D82A}">
                    <a16:rowId xmlns:a16="http://schemas.microsoft.com/office/drawing/2014/main" val="3464752118"/>
                  </a:ext>
                </a:extLst>
              </a:tr>
            </a:tbl>
          </a:graphicData>
        </a:graphic>
      </p:graphicFrame>
      <p:pic>
        <p:nvPicPr>
          <p:cNvPr id="11" name="Picture 10">
            <a:extLst>
              <a:ext uri="{FF2B5EF4-FFF2-40B4-BE49-F238E27FC236}">
                <a16:creationId xmlns:a16="http://schemas.microsoft.com/office/drawing/2014/main" id="{95453D56-F307-623B-6F08-22B133C7E238}"/>
              </a:ext>
            </a:extLst>
          </p:cNvPr>
          <p:cNvPicPr>
            <a:picLocks noChangeAspect="1"/>
          </p:cNvPicPr>
          <p:nvPr/>
        </p:nvPicPr>
        <p:blipFill>
          <a:blip r:embed="rId4"/>
          <a:stretch>
            <a:fillRect/>
          </a:stretch>
        </p:blipFill>
        <p:spPr>
          <a:xfrm>
            <a:off x="7182456" y="2278900"/>
            <a:ext cx="4626092" cy="1725688"/>
          </a:xfrm>
          <a:prstGeom prst="rect">
            <a:avLst/>
          </a:prstGeom>
        </p:spPr>
      </p:pic>
    </p:spTree>
    <p:extLst>
      <p:ext uri="{BB962C8B-B14F-4D97-AF65-F5344CB8AC3E}">
        <p14:creationId xmlns:p14="http://schemas.microsoft.com/office/powerpoint/2010/main" val="1038033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1390F-284C-6D46-E47A-D563E0266D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A13923-F171-113B-E7D4-AFC2A18D50C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0DE3BF8-3E26-842D-ED39-278B3C8DDD8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3ED439-E46A-F42C-C522-7C6E9D8884C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0D36D14-E8C1-4A29-9933-C9B411F67AE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D59647F-621C-F5F7-9D77-F9A9A74B61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9CB877-4CA1-4536-1F01-C838CF66DDF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4703181-011D-CD04-D58D-D14561529D94}"/>
              </a:ext>
            </a:extLst>
          </p:cNvPr>
          <p:cNvPicPr>
            <a:picLocks noChangeAspect="1"/>
          </p:cNvPicPr>
          <p:nvPr/>
        </p:nvPicPr>
        <p:blipFill>
          <a:blip r:embed="rId3"/>
          <a:stretch>
            <a:fillRect/>
          </a:stretch>
        </p:blipFill>
        <p:spPr>
          <a:xfrm>
            <a:off x="259728" y="1236341"/>
            <a:ext cx="11762090" cy="4833383"/>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DDC38994-6B19-CDA1-4935-B51D53016815}"/>
                  </a:ext>
                </a:extLst>
              </p14:cNvPr>
              <p14:cNvContentPartPr/>
              <p14:nvPr/>
            </p14:nvContentPartPr>
            <p14:xfrm>
              <a:off x="1783639" y="2689084"/>
              <a:ext cx="598487" cy="520700"/>
            </p14:xfrm>
          </p:contentPart>
        </mc:Choice>
        <mc:Fallback xmlns="">
          <p:pic>
            <p:nvPicPr>
              <p:cNvPr id="8" name="Ink 7">
                <a:extLst>
                  <a:ext uri="{FF2B5EF4-FFF2-40B4-BE49-F238E27FC236}">
                    <a16:creationId xmlns:a16="http://schemas.microsoft.com/office/drawing/2014/main" id="{DDC38994-6B19-CDA1-4935-B51D53016815}"/>
                  </a:ext>
                </a:extLst>
              </p:cNvPr>
              <p:cNvPicPr/>
              <p:nvPr/>
            </p:nvPicPr>
            <p:blipFill>
              <a:blip r:embed="rId5"/>
              <a:stretch>
                <a:fillRect/>
              </a:stretch>
            </p:blipFill>
            <p:spPr>
              <a:xfrm>
                <a:off x="1777506" y="2682958"/>
                <a:ext cx="610753" cy="532952"/>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9" name="Ink 8">
                <a:extLst>
                  <a:ext uri="{FF2B5EF4-FFF2-40B4-BE49-F238E27FC236}">
                    <a16:creationId xmlns:a16="http://schemas.microsoft.com/office/drawing/2014/main" id="{1FEE97E9-21CE-E111-1E4F-8E50B2CEA4F4}"/>
                  </a:ext>
                </a:extLst>
              </p14:cNvPr>
              <p14:cNvContentPartPr/>
              <p14:nvPr/>
            </p14:nvContentPartPr>
            <p14:xfrm>
              <a:off x="8284341" y="1800084"/>
              <a:ext cx="889000" cy="889000"/>
            </p14:xfrm>
          </p:contentPart>
        </mc:Choice>
        <mc:Fallback xmlns="">
          <p:pic>
            <p:nvPicPr>
              <p:cNvPr id="9" name="Ink 8">
                <a:extLst>
                  <a:ext uri="{FF2B5EF4-FFF2-40B4-BE49-F238E27FC236}">
                    <a16:creationId xmlns:a16="http://schemas.microsoft.com/office/drawing/2014/main" id="{1FEE97E9-21CE-E111-1E4F-8E50B2CEA4F4}"/>
                  </a:ext>
                </a:extLst>
              </p:cNvPr>
              <p:cNvPicPr/>
              <p:nvPr/>
            </p:nvPicPr>
            <p:blipFill>
              <a:blip r:embed="rId7"/>
              <a:stretch>
                <a:fillRect/>
              </a:stretch>
            </p:blipFill>
            <p:spPr>
              <a:xfrm>
                <a:off x="8278225" y="1793965"/>
                <a:ext cx="901232" cy="901237"/>
              </a:xfrm>
              <a:prstGeom prst="rect">
                <a:avLst/>
              </a:prstGeom>
            </p:spPr>
          </p:pic>
        </mc:Fallback>
      </mc:AlternateContent>
    </p:spTree>
    <p:extLst>
      <p:ext uri="{BB962C8B-B14F-4D97-AF65-F5344CB8AC3E}">
        <p14:creationId xmlns:p14="http://schemas.microsoft.com/office/powerpoint/2010/main" val="1672646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DB3D0-2FEC-3F6B-4BD6-2F615D93FB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C415F1-ACBD-AE53-A406-7E5E22E2D14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36E7521-6C60-749F-CB39-0FDD8FA94BF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A21B4F-FD07-9DD3-FCD5-363C09293B2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F86BDFC-862E-15D4-C216-7D03D9EC9C5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E7B653F-0261-61AA-4574-4274567BD9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6E4AF63-96DE-A3E3-FE89-CCD2D83E235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67F51E79-9DC3-7DF3-5283-39BC9FCBD8BF}"/>
              </a:ext>
            </a:extLst>
          </p:cNvPr>
          <p:cNvPicPr>
            <a:picLocks noChangeAspect="1"/>
          </p:cNvPicPr>
          <p:nvPr/>
        </p:nvPicPr>
        <p:blipFill>
          <a:blip r:embed="rId3"/>
          <a:stretch>
            <a:fillRect/>
          </a:stretch>
        </p:blipFill>
        <p:spPr>
          <a:xfrm>
            <a:off x="296687" y="1244122"/>
            <a:ext cx="11392485" cy="5048509"/>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2CBFCE18-60A0-D282-3E11-9CF00B0291EC}"/>
                  </a:ext>
                </a:extLst>
              </p14:cNvPr>
              <p14:cNvContentPartPr/>
              <p14:nvPr/>
            </p14:nvContentPartPr>
            <p14:xfrm>
              <a:off x="5077701" y="2040211"/>
              <a:ext cx="1327150" cy="1328738"/>
            </p14:xfrm>
          </p:contentPart>
        </mc:Choice>
        <mc:Fallback xmlns="">
          <p:pic>
            <p:nvPicPr>
              <p:cNvPr id="8" name="Ink 7">
                <a:extLst>
                  <a:ext uri="{FF2B5EF4-FFF2-40B4-BE49-F238E27FC236}">
                    <a16:creationId xmlns:a16="http://schemas.microsoft.com/office/drawing/2014/main" id="{2CBFCE18-60A0-D282-3E11-9CF00B0291EC}"/>
                  </a:ext>
                </a:extLst>
              </p:cNvPr>
              <p:cNvPicPr/>
              <p:nvPr/>
            </p:nvPicPr>
            <p:blipFill>
              <a:blip r:embed="rId5"/>
              <a:stretch>
                <a:fillRect/>
              </a:stretch>
            </p:blipFill>
            <p:spPr>
              <a:xfrm>
                <a:off x="5071585" y="2034088"/>
                <a:ext cx="1339382" cy="1340984"/>
              </a:xfrm>
              <a:prstGeom prst="rect">
                <a:avLst/>
              </a:prstGeom>
            </p:spPr>
          </p:pic>
        </mc:Fallback>
      </mc:AlternateContent>
    </p:spTree>
    <p:extLst>
      <p:ext uri="{BB962C8B-B14F-4D97-AF65-F5344CB8AC3E}">
        <p14:creationId xmlns:p14="http://schemas.microsoft.com/office/powerpoint/2010/main" val="1643169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1F7F3-7EB8-D829-4B04-F7C3E0D1AA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1D7FF6-FDC0-B03F-0DD7-3FC05652DB9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65721CA-E552-C813-0B66-30A9580E529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EBF638-4BFE-B6E8-78C6-857562C501C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7FFF286-F35F-7C38-E5B8-19AB851A989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B54C8A7-5CBA-4DCE-223C-1E6C664B7F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4E7E14-8E30-B7B9-BF7F-49B4EB05D6D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2E5BF847-4058-DEA4-1147-4EF582AEE9A8}"/>
              </a:ext>
            </a:extLst>
          </p:cNvPr>
          <p:cNvGraphicFramePr>
            <a:graphicFrameLocks noGrp="1"/>
          </p:cNvGraphicFramePr>
          <p:nvPr>
            <p:extLst>
              <p:ext uri="{D42A27DB-BD31-4B8C-83A1-F6EECF244321}">
                <p14:modId xmlns:p14="http://schemas.microsoft.com/office/powerpoint/2010/main" val="3553636937"/>
              </p:ext>
            </p:extLst>
          </p:nvPr>
        </p:nvGraphicFramePr>
        <p:xfrm>
          <a:off x="2517849" y="445608"/>
          <a:ext cx="6531558" cy="345440"/>
        </p:xfrm>
        <a:graphic>
          <a:graphicData uri="http://schemas.openxmlformats.org/drawingml/2006/table">
            <a:tbl>
              <a:tblPr/>
              <a:tblGrid>
                <a:gridCol w="6531558">
                  <a:extLst>
                    <a:ext uri="{9D8B030D-6E8A-4147-A177-3AD203B41FA5}">
                      <a16:colId xmlns:a16="http://schemas.microsoft.com/office/drawing/2014/main" val="4247174405"/>
                    </a:ext>
                  </a:extLst>
                </a:gridCol>
              </a:tblGrid>
              <a:tr h="0">
                <a:tc>
                  <a:txBody>
                    <a:bodyPr/>
                    <a:lstStyle/>
                    <a:p>
                      <a:pPr marL="0" marR="0" fontAlgn="t">
                        <a:spcBef>
                          <a:spcPts val="0"/>
                        </a:spcBef>
                        <a:spcAft>
                          <a:spcPts val="0"/>
                        </a:spcAft>
                      </a:pPr>
                      <a:r>
                        <a:rPr lang="en-CA" sz="1600" dirty="0">
                          <a:effectLst/>
                          <a:latin typeface="Calibri" panose="020F0502020204030204" pitchFamily="34" charset="0"/>
                        </a:rPr>
                        <a:t>You can see the shape that you just create it</a:t>
                      </a: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noFill/>
                  </a:tcPr>
                </a:tc>
                <a:extLst>
                  <a:ext uri="{0D108BD9-81ED-4DB2-BD59-A6C34878D82A}">
                    <a16:rowId xmlns:a16="http://schemas.microsoft.com/office/drawing/2014/main" val="3529214822"/>
                  </a:ext>
                </a:extLst>
              </a:tr>
            </a:tbl>
          </a:graphicData>
        </a:graphic>
      </p:graphicFrame>
      <p:pic>
        <p:nvPicPr>
          <p:cNvPr id="8" name="Picture 7">
            <a:extLst>
              <a:ext uri="{FF2B5EF4-FFF2-40B4-BE49-F238E27FC236}">
                <a16:creationId xmlns:a16="http://schemas.microsoft.com/office/drawing/2014/main" id="{E9D42F56-B203-F7AE-F3FB-60543D4E760F}"/>
              </a:ext>
            </a:extLst>
          </p:cNvPr>
          <p:cNvPicPr>
            <a:picLocks noChangeAspect="1"/>
          </p:cNvPicPr>
          <p:nvPr/>
        </p:nvPicPr>
        <p:blipFill>
          <a:blip r:embed="rId3"/>
          <a:stretch>
            <a:fillRect/>
          </a:stretch>
        </p:blipFill>
        <p:spPr>
          <a:xfrm>
            <a:off x="443590" y="1448771"/>
            <a:ext cx="6847962" cy="4565308"/>
          </a:xfrm>
          <a:prstGeom prst="rect">
            <a:avLst/>
          </a:prstGeom>
        </p:spPr>
      </p:pic>
      <mc:AlternateContent xmlns:mc="http://schemas.openxmlformats.org/markup-compatibility/2006" xmlns:p14="http://schemas.microsoft.com/office/powerpoint/2010/main">
        <mc:Choice Requires="p14">
          <p:contentPart p14:bwMode="auto" r:id="rId4">
            <p14:nvContentPartPr>
              <p14:cNvPr id="9" name="Ink 8">
                <a:extLst>
                  <a:ext uri="{FF2B5EF4-FFF2-40B4-BE49-F238E27FC236}">
                    <a16:creationId xmlns:a16="http://schemas.microsoft.com/office/drawing/2014/main" id="{DE25B6BD-E22B-8A77-3EC9-75201E58D329}"/>
                  </a:ext>
                </a:extLst>
              </p14:cNvPr>
              <p14:cNvContentPartPr/>
              <p14:nvPr/>
            </p14:nvContentPartPr>
            <p14:xfrm>
              <a:off x="2307008" y="1722732"/>
              <a:ext cx="768350" cy="598488"/>
            </p14:xfrm>
          </p:contentPart>
        </mc:Choice>
        <mc:Fallback xmlns="">
          <p:pic>
            <p:nvPicPr>
              <p:cNvPr id="9" name="Ink 8">
                <a:extLst>
                  <a:ext uri="{FF2B5EF4-FFF2-40B4-BE49-F238E27FC236}">
                    <a16:creationId xmlns:a16="http://schemas.microsoft.com/office/drawing/2014/main" id="{DE25B6BD-E22B-8A77-3EC9-75201E58D329}"/>
                  </a:ext>
                </a:extLst>
              </p:cNvPr>
              <p:cNvPicPr/>
              <p:nvPr/>
            </p:nvPicPr>
            <p:blipFill>
              <a:blip r:embed="rId5"/>
              <a:stretch>
                <a:fillRect/>
              </a:stretch>
            </p:blipFill>
            <p:spPr>
              <a:xfrm>
                <a:off x="2300890" y="1716599"/>
                <a:ext cx="780586" cy="610754"/>
              </a:xfrm>
              <a:prstGeom prst="rect">
                <a:avLst/>
              </a:prstGeom>
            </p:spPr>
          </p:pic>
        </mc:Fallback>
      </mc:AlternateContent>
    </p:spTree>
    <p:extLst>
      <p:ext uri="{BB962C8B-B14F-4D97-AF65-F5344CB8AC3E}">
        <p14:creationId xmlns:p14="http://schemas.microsoft.com/office/powerpoint/2010/main" val="3443218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AB256-AD7E-87A1-F53F-9BBCF1B534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31D8AB-124C-7672-A588-7BD60A24D8D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C371875-CB79-104B-5AC7-E045DB21A1C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C915F7-F430-7D34-1C7F-08B84D3D24E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474CDE1-F40A-1E92-B3D0-3838F04CB6F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F5F3EFC-D563-209B-88C6-BD88C85477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BBDFEF-5084-5CFE-0D96-5B789B8A1C6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D0B02ED-2216-00C4-45EE-877893DCFA91}"/>
              </a:ext>
            </a:extLst>
          </p:cNvPr>
          <p:cNvSpPr txBox="1"/>
          <p:nvPr/>
        </p:nvSpPr>
        <p:spPr>
          <a:xfrm>
            <a:off x="2420085" y="550471"/>
            <a:ext cx="6097314" cy="369332"/>
          </a:xfrm>
          <a:prstGeom prst="rect">
            <a:avLst/>
          </a:prstGeom>
          <a:noFill/>
        </p:spPr>
        <p:txBody>
          <a:bodyPr wrap="square">
            <a:spAutoFit/>
          </a:bodyPr>
          <a:lstStyle/>
          <a:p>
            <a:r>
              <a:rPr lang="en-CA" sz="1800" dirty="0">
                <a:effectLst/>
                <a:latin typeface="Calibri" panose="020F0502020204030204" pitchFamily="34" charset="0"/>
              </a:rPr>
              <a:t>ADD Physics</a:t>
            </a:r>
            <a:endParaRPr lang="en-CA" dirty="0"/>
          </a:p>
        </p:txBody>
      </p:sp>
      <p:pic>
        <p:nvPicPr>
          <p:cNvPr id="9" name="Picture 8">
            <a:extLst>
              <a:ext uri="{FF2B5EF4-FFF2-40B4-BE49-F238E27FC236}">
                <a16:creationId xmlns:a16="http://schemas.microsoft.com/office/drawing/2014/main" id="{856684ED-DE74-9348-E0A5-4025DD77579E}"/>
              </a:ext>
            </a:extLst>
          </p:cNvPr>
          <p:cNvPicPr>
            <a:picLocks noChangeAspect="1"/>
          </p:cNvPicPr>
          <p:nvPr/>
        </p:nvPicPr>
        <p:blipFill>
          <a:blip r:embed="rId3"/>
          <a:stretch>
            <a:fillRect/>
          </a:stretch>
        </p:blipFill>
        <p:spPr>
          <a:xfrm>
            <a:off x="247350" y="1288111"/>
            <a:ext cx="11442782" cy="5019418"/>
          </a:xfrm>
          <a:prstGeom prst="rect">
            <a:avLst/>
          </a:prstGeom>
        </p:spPr>
      </p:pic>
    </p:spTree>
    <p:extLst>
      <p:ext uri="{BB962C8B-B14F-4D97-AF65-F5344CB8AC3E}">
        <p14:creationId xmlns:p14="http://schemas.microsoft.com/office/powerpoint/2010/main" val="2341638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DBFBD-0504-AC6D-3B24-E69B869A44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105B9B-DEA4-4921-433D-CDBE1286949C}"/>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EAF08B3-5D1A-1407-B412-5CD544884A0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949083-96A1-EFDC-F1FD-24A085F91BF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EF4383-5A54-ED32-B7B2-A16B1277B16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F97B879-613F-E1D3-AC9F-6AECDE25FD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26401B3-011A-493D-514A-FEAFF5ABACE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FC5B751-25BD-0A2F-A907-5A2D8F9CAD1F}"/>
              </a:ext>
            </a:extLst>
          </p:cNvPr>
          <p:cNvSpPr txBox="1"/>
          <p:nvPr/>
        </p:nvSpPr>
        <p:spPr>
          <a:xfrm>
            <a:off x="2578879" y="515627"/>
            <a:ext cx="6097314" cy="369332"/>
          </a:xfrm>
          <a:prstGeom prst="rect">
            <a:avLst/>
          </a:prstGeom>
          <a:noFill/>
        </p:spPr>
        <p:txBody>
          <a:bodyPr wrap="square">
            <a:spAutoFit/>
          </a:bodyPr>
          <a:lstStyle/>
          <a:p>
            <a:r>
              <a:rPr lang="en-CA" sz="1800" i="1" dirty="0">
                <a:solidFill>
                  <a:srgbClr val="595959"/>
                </a:solidFill>
                <a:effectLst/>
                <a:latin typeface="Calibri" panose="020F0502020204030204" pitchFamily="34" charset="0"/>
              </a:rPr>
              <a:t>Now we will add a simple physics:</a:t>
            </a:r>
            <a:endParaRPr lang="en-CA" sz="2800" dirty="0">
              <a:effectLst/>
              <a:latin typeface="Calibri" panose="020F0502020204030204" pitchFamily="34" charset="0"/>
            </a:endParaRPr>
          </a:p>
        </p:txBody>
      </p:sp>
      <p:pic>
        <p:nvPicPr>
          <p:cNvPr id="9" name="Picture 8">
            <a:extLst>
              <a:ext uri="{FF2B5EF4-FFF2-40B4-BE49-F238E27FC236}">
                <a16:creationId xmlns:a16="http://schemas.microsoft.com/office/drawing/2014/main" id="{870F0666-9F62-E96E-AECB-276589644B06}"/>
              </a:ext>
            </a:extLst>
          </p:cNvPr>
          <p:cNvPicPr>
            <a:picLocks noChangeAspect="1"/>
          </p:cNvPicPr>
          <p:nvPr/>
        </p:nvPicPr>
        <p:blipFill>
          <a:blip r:embed="rId3"/>
          <a:stretch>
            <a:fillRect/>
          </a:stretch>
        </p:blipFill>
        <p:spPr>
          <a:xfrm>
            <a:off x="654379" y="1512390"/>
            <a:ext cx="9167537" cy="4780363"/>
          </a:xfrm>
          <a:prstGeom prst="rect">
            <a:avLst/>
          </a:prstGeom>
        </p:spPr>
      </p:pic>
    </p:spTree>
    <p:extLst>
      <p:ext uri="{BB962C8B-B14F-4D97-AF65-F5344CB8AC3E}">
        <p14:creationId xmlns:p14="http://schemas.microsoft.com/office/powerpoint/2010/main" val="2745498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BC5E7-EC31-B7DF-AF59-B81104B47D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211753-D0AE-14C2-9261-15F888AE5E6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47CDC69-9F9D-D34C-EC85-AF65A9327E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5DA2CC-EDEE-E24B-07D4-FC62D44D3AB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EAE7ED-188E-DA2A-2ECD-2BF8930F3EF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2755C03-5708-14D5-659F-885FDA24D7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A5EF1A-CEF1-DB95-EA92-A2FBB186343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FCAD345-F6B2-82E2-FD51-BF1E2D70AA09}"/>
              </a:ext>
            </a:extLst>
          </p:cNvPr>
          <p:cNvSpPr txBox="1"/>
          <p:nvPr/>
        </p:nvSpPr>
        <p:spPr>
          <a:xfrm>
            <a:off x="2420085" y="515627"/>
            <a:ext cx="1655301" cy="461665"/>
          </a:xfrm>
          <a:prstGeom prst="rect">
            <a:avLst/>
          </a:prstGeom>
          <a:noFill/>
        </p:spPr>
        <p:txBody>
          <a:bodyPr wrap="square">
            <a:spAutoFit/>
          </a:bodyPr>
          <a:lstStyle/>
          <a:p>
            <a:r>
              <a:rPr lang="en-CA" sz="2400" dirty="0">
                <a:effectLst/>
                <a:latin typeface="Calibri" panose="020F0502020204030204" pitchFamily="34" charset="0"/>
              </a:rPr>
              <a:t>Summary</a:t>
            </a:r>
            <a:endParaRPr lang="en-CA" sz="2400" dirty="0"/>
          </a:p>
        </p:txBody>
      </p:sp>
      <p:pic>
        <p:nvPicPr>
          <p:cNvPr id="9" name="Picture 8">
            <a:extLst>
              <a:ext uri="{FF2B5EF4-FFF2-40B4-BE49-F238E27FC236}">
                <a16:creationId xmlns:a16="http://schemas.microsoft.com/office/drawing/2014/main" id="{4D3E30F0-B561-AAE0-3405-D00FC51B6B5E}"/>
              </a:ext>
            </a:extLst>
          </p:cNvPr>
          <p:cNvPicPr>
            <a:picLocks noChangeAspect="1"/>
          </p:cNvPicPr>
          <p:nvPr/>
        </p:nvPicPr>
        <p:blipFill>
          <a:blip r:embed="rId3"/>
          <a:stretch>
            <a:fillRect/>
          </a:stretch>
        </p:blipFill>
        <p:spPr>
          <a:xfrm>
            <a:off x="230601" y="1537212"/>
            <a:ext cx="11753390" cy="4193730"/>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Ink 10">
                <a:extLst>
                  <a:ext uri="{FF2B5EF4-FFF2-40B4-BE49-F238E27FC236}">
                    <a16:creationId xmlns:a16="http://schemas.microsoft.com/office/drawing/2014/main" id="{FBA22B8C-5988-825F-368D-19629FE8CBAF}"/>
                  </a:ext>
                </a:extLst>
              </p14:cNvPr>
              <p14:cNvContentPartPr/>
              <p14:nvPr/>
            </p14:nvContentPartPr>
            <p14:xfrm>
              <a:off x="480703" y="2010461"/>
              <a:ext cx="6377297" cy="2585844"/>
            </p14:xfrm>
          </p:contentPart>
        </mc:Choice>
        <mc:Fallback xmlns="">
          <p:pic>
            <p:nvPicPr>
              <p:cNvPr id="11" name="Ink 10">
                <a:extLst>
                  <a:ext uri="{FF2B5EF4-FFF2-40B4-BE49-F238E27FC236}">
                    <a16:creationId xmlns:a16="http://schemas.microsoft.com/office/drawing/2014/main" id="{FBA22B8C-5988-825F-368D-19629FE8CBAF}"/>
                  </a:ext>
                </a:extLst>
              </p:cNvPr>
              <p:cNvPicPr/>
              <p:nvPr/>
            </p:nvPicPr>
            <p:blipFill>
              <a:blip r:embed="rId5"/>
              <a:stretch>
                <a:fillRect/>
              </a:stretch>
            </p:blipFill>
            <p:spPr>
              <a:xfrm>
                <a:off x="474582" y="2004342"/>
                <a:ext cx="6389539" cy="2598082"/>
              </a:xfrm>
              <a:prstGeom prst="rect">
                <a:avLst/>
              </a:prstGeom>
            </p:spPr>
          </p:pic>
        </mc:Fallback>
      </mc:AlternateContent>
    </p:spTree>
    <p:extLst>
      <p:ext uri="{BB962C8B-B14F-4D97-AF65-F5344CB8AC3E}">
        <p14:creationId xmlns:p14="http://schemas.microsoft.com/office/powerpoint/2010/main" val="311921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0DB3B-1835-5D80-D353-0BD15800BC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18D071-4FFD-D11D-A922-DD57A797A4D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0577AD7-FEAD-5841-51C7-8095DE57C95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F2737D-C9EB-FDD1-F361-D38A34AD707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C80F43-8053-338F-A66E-B7E00D07E35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F44E50C-9EF1-1BB7-2387-909265E169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11D557-8105-A9E1-D642-7433B170C47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9134852-06AF-B0FB-4264-352736D15128}"/>
              </a:ext>
            </a:extLst>
          </p:cNvPr>
          <p:cNvSpPr txBox="1"/>
          <p:nvPr/>
        </p:nvSpPr>
        <p:spPr>
          <a:xfrm>
            <a:off x="278195" y="1554774"/>
            <a:ext cx="11775982" cy="3416320"/>
          </a:xfrm>
          <a:prstGeom prst="rect">
            <a:avLst/>
          </a:prstGeom>
          <a:noFill/>
        </p:spPr>
        <p:txBody>
          <a:bodyPr wrap="square">
            <a:spAutoFit/>
          </a:bodyPr>
          <a:lstStyle/>
          <a:p>
            <a:pPr algn="l"/>
            <a:r>
              <a:rPr lang="en-US" b="0" i="0" dirty="0">
                <a:solidFill>
                  <a:srgbClr val="0D0D0D"/>
                </a:solidFill>
                <a:effectLst/>
                <a:latin typeface="Söhne"/>
              </a:rPr>
              <a:t>Creating an object in </a:t>
            </a:r>
            <a:r>
              <a:rPr lang="en-US" b="0" i="0" dirty="0" err="1">
                <a:solidFill>
                  <a:srgbClr val="0D0D0D"/>
                </a:solidFill>
                <a:effectLst/>
                <a:latin typeface="Söhne"/>
              </a:rPr>
              <a:t>Webots</a:t>
            </a:r>
            <a:r>
              <a:rPr lang="en-US" b="0" i="0" dirty="0">
                <a:solidFill>
                  <a:srgbClr val="0D0D0D"/>
                </a:solidFill>
                <a:effectLst/>
                <a:latin typeface="Söhne"/>
              </a:rPr>
              <a:t> involves a series of steps within its graphical interface, focusing on hierarchical node management and property adjustments. Here's a concise overview of the process:</a:t>
            </a:r>
          </a:p>
          <a:p>
            <a:pPr algn="l">
              <a:buFont typeface="+mj-lt"/>
              <a:buAutoNum type="arabicPeriod"/>
            </a:pPr>
            <a:r>
              <a:rPr lang="en-US" b="1" i="0" dirty="0">
                <a:solidFill>
                  <a:srgbClr val="0D0D0D"/>
                </a:solidFill>
                <a:effectLst/>
                <a:latin typeface="Söhne"/>
              </a:rPr>
              <a:t>Start with a Solid Node</a:t>
            </a:r>
            <a:r>
              <a:rPr lang="en-US" b="0" i="0" dirty="0">
                <a:solidFill>
                  <a:srgbClr val="0D0D0D"/>
                </a:solidFill>
                <a:effectLst/>
                <a:latin typeface="Söhne"/>
              </a:rPr>
              <a:t>:</a:t>
            </a:r>
          </a:p>
          <a:p>
            <a:pPr marL="742950" lvl="1" indent="-285750" algn="l">
              <a:buFont typeface="+mj-lt"/>
              <a:buAutoNum type="arabicPeriod"/>
            </a:pPr>
            <a:r>
              <a:rPr lang="en-US" b="0" i="0" dirty="0">
                <a:solidFill>
                  <a:srgbClr val="0D0D0D"/>
                </a:solidFill>
                <a:effectLst/>
                <a:latin typeface="Söhne"/>
              </a:rPr>
              <a:t>The initial step is to create a Solid node, which acts as a representation of a rigid body within the simulation environment. This is done by clicking the plus icon and navigating to "Base Nodes" &gt; "Solid" to add a Solid node.</a:t>
            </a:r>
          </a:p>
          <a:p>
            <a:pPr algn="l">
              <a:buFont typeface="+mj-lt"/>
              <a:buAutoNum type="arabicPeriod"/>
            </a:pPr>
            <a:r>
              <a:rPr lang="en-US" b="1" i="0" dirty="0">
                <a:solidFill>
                  <a:srgbClr val="0D0D0D"/>
                </a:solidFill>
                <a:effectLst/>
                <a:latin typeface="Söhne"/>
              </a:rPr>
              <a:t>Add a Child Node (Shape)</a:t>
            </a:r>
            <a:r>
              <a:rPr lang="en-US" b="0" i="0" dirty="0">
                <a:solidFill>
                  <a:srgbClr val="0D0D0D"/>
                </a:solidFill>
                <a:effectLst/>
                <a:latin typeface="Söhne"/>
              </a:rPr>
              <a:t>:</a:t>
            </a:r>
          </a:p>
          <a:p>
            <a:pPr marL="742950" lvl="1" indent="-285750" algn="l">
              <a:buFont typeface="+mj-lt"/>
              <a:buAutoNum type="arabicPeriod"/>
            </a:pPr>
            <a:r>
              <a:rPr lang="en-US" b="0" i="0" dirty="0">
                <a:solidFill>
                  <a:srgbClr val="0D0D0D"/>
                </a:solidFill>
                <a:effectLst/>
                <a:latin typeface="Söhne"/>
              </a:rPr>
              <a:t>Within the Solid node, you add a child node to define the visual and physical form of your object. This is achieved by adding a "Shape" node as a child of the Solid node.</a:t>
            </a:r>
          </a:p>
          <a:p>
            <a:pPr algn="l">
              <a:buFont typeface="+mj-lt"/>
              <a:buAutoNum type="arabicPeriod"/>
            </a:pPr>
            <a:r>
              <a:rPr lang="en-US" b="1" i="0" dirty="0">
                <a:solidFill>
                  <a:srgbClr val="0D0D0D"/>
                </a:solidFill>
                <a:effectLst/>
                <a:latin typeface="Söhne"/>
              </a:rPr>
              <a:t>Define the Geometry</a:t>
            </a:r>
            <a:r>
              <a:rPr lang="en-US" b="0" i="0" dirty="0">
                <a:solidFill>
                  <a:srgbClr val="0D0D0D"/>
                </a:solidFill>
                <a:effectLst/>
                <a:latin typeface="Söhne"/>
              </a:rPr>
              <a:t>:</a:t>
            </a:r>
          </a:p>
          <a:p>
            <a:pPr marL="742950" lvl="1" indent="-285750" algn="l">
              <a:buFont typeface="+mj-lt"/>
              <a:buAutoNum type="arabicPeriod"/>
            </a:pPr>
            <a:r>
              <a:rPr lang="en-US" b="0" i="0" dirty="0">
                <a:solidFill>
                  <a:srgbClr val="0D0D0D"/>
                </a:solidFill>
                <a:effectLst/>
                <a:latin typeface="Söhne"/>
              </a:rPr>
              <a:t>Under the Shape node, you specify the object's geometry. If you're creating a sphere, for instance, you select "Geometry" and then choose the "Sphere" option. This geometry can be customized further by modifying parameters such as the sphere's radius to alter its size.</a:t>
            </a:r>
          </a:p>
        </p:txBody>
      </p:sp>
      <p:sp>
        <p:nvSpPr>
          <p:cNvPr id="9" name="TextBox 8">
            <a:extLst>
              <a:ext uri="{FF2B5EF4-FFF2-40B4-BE49-F238E27FC236}">
                <a16:creationId xmlns:a16="http://schemas.microsoft.com/office/drawing/2014/main" id="{BCF7EE41-E058-428E-FC4B-BAFDBC53B416}"/>
              </a:ext>
            </a:extLst>
          </p:cNvPr>
          <p:cNvSpPr txBox="1"/>
          <p:nvPr/>
        </p:nvSpPr>
        <p:spPr>
          <a:xfrm>
            <a:off x="2578879" y="365805"/>
            <a:ext cx="6097314" cy="369332"/>
          </a:xfrm>
          <a:prstGeom prst="rect">
            <a:avLst/>
          </a:prstGeom>
          <a:noFill/>
        </p:spPr>
        <p:txBody>
          <a:bodyPr wrap="square">
            <a:spAutoFit/>
          </a:bodyPr>
          <a:lstStyle/>
          <a:p>
            <a:pPr marL="0" marR="0">
              <a:spcBef>
                <a:spcPts val="0"/>
              </a:spcBef>
              <a:spcAft>
                <a:spcPts val="0"/>
              </a:spcAft>
            </a:pPr>
            <a:r>
              <a:rPr lang="en-CA" sz="1800" dirty="0">
                <a:effectLst/>
                <a:latin typeface="Times New Roman" panose="02020603050405020304" pitchFamily="18" charset="0"/>
                <a:cs typeface="Times New Roman" panose="02020603050405020304" pitchFamily="18" charset="0"/>
              </a:rPr>
              <a:t>Quick recap on how to create an object in </a:t>
            </a:r>
            <a:r>
              <a:rPr lang="en-CA" sz="1800" dirty="0" err="1">
                <a:effectLst/>
                <a:latin typeface="Times New Roman" panose="02020603050405020304" pitchFamily="18" charset="0"/>
                <a:cs typeface="Times New Roman" panose="02020603050405020304" pitchFamily="18" charset="0"/>
              </a:rPr>
              <a:t>Webots</a:t>
            </a:r>
            <a:r>
              <a:rPr lang="en-CA" sz="1800" dirty="0">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462222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7E03D-BB9E-4753-9CD0-7682FB03E6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57512E-2783-2787-9125-F19BF8DC00F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FBB355D-9115-B76F-CD2C-B470EA429E3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BF8E42-7E6D-F0FD-D78C-6855B118B1B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6A80A7-1254-E07F-5203-93AA6016B03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9F271E3-9AEB-41EC-B3AE-7B0F15C975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5AD852-96BC-B253-3A7D-9C95B5E6439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1AD890D-27A3-2A0E-7948-99510184B9B4}"/>
              </a:ext>
            </a:extLst>
          </p:cNvPr>
          <p:cNvSpPr txBox="1"/>
          <p:nvPr/>
        </p:nvSpPr>
        <p:spPr>
          <a:xfrm>
            <a:off x="226561" y="1417948"/>
            <a:ext cx="11846168" cy="4247317"/>
          </a:xfrm>
          <a:prstGeom prst="rect">
            <a:avLst/>
          </a:prstGeom>
          <a:noFill/>
        </p:spPr>
        <p:txBody>
          <a:bodyPr wrap="square">
            <a:spAutoFit/>
          </a:bodyPr>
          <a:lstStyle/>
          <a:p>
            <a:pPr marL="342900" indent="-342900" algn="l">
              <a:buFont typeface="+mj-lt"/>
              <a:buAutoNum type="arabicPeriod" startAt="4"/>
            </a:pPr>
            <a:r>
              <a:rPr lang="en-US" b="1" i="0" dirty="0">
                <a:solidFill>
                  <a:srgbClr val="0D0D0D"/>
                </a:solidFill>
                <a:effectLst/>
                <a:latin typeface="Söhne"/>
              </a:rPr>
              <a:t>Set the Appearance</a:t>
            </a:r>
            <a:r>
              <a:rPr lang="en-US" b="0" i="0" dirty="0">
                <a:solidFill>
                  <a:srgbClr val="0D0D0D"/>
                </a:solidFill>
                <a:effectLst/>
                <a:latin typeface="Söhne"/>
              </a:rPr>
              <a:t>:</a:t>
            </a:r>
          </a:p>
          <a:p>
            <a:pPr lvl="1" algn="l"/>
            <a:r>
              <a:rPr lang="en-US" b="0" i="0" dirty="0">
                <a:solidFill>
                  <a:srgbClr val="0D0D0D"/>
                </a:solidFill>
                <a:effectLst/>
                <a:latin typeface="Söhne"/>
              </a:rPr>
              <a:t>To define the object's visual characteristics, you click on "Appearance" and choose "</a:t>
            </a:r>
            <a:r>
              <a:rPr lang="en-US" b="0" i="0" dirty="0" err="1">
                <a:solidFill>
                  <a:srgbClr val="0D0D0D"/>
                </a:solidFill>
                <a:effectLst/>
                <a:latin typeface="Söhne"/>
              </a:rPr>
              <a:t>PBRAppearance</a:t>
            </a:r>
            <a:r>
              <a:rPr lang="en-US" b="0" i="0" dirty="0">
                <a:solidFill>
                  <a:srgbClr val="0D0D0D"/>
                </a:solidFill>
                <a:effectLst/>
                <a:latin typeface="Söhne"/>
              </a:rPr>
              <a:t>" as the base node. PBR (Physically Based Rendering) Appearance allows you to adjust visual properties like color, roughness, and </a:t>
            </a:r>
            <a:r>
              <a:rPr lang="en-US" b="0" i="0" dirty="0" err="1">
                <a:solidFill>
                  <a:srgbClr val="0D0D0D"/>
                </a:solidFill>
                <a:effectLst/>
                <a:latin typeface="Söhne"/>
              </a:rPr>
              <a:t>metalness</a:t>
            </a:r>
            <a:r>
              <a:rPr lang="en-US" b="0" i="0" dirty="0">
                <a:solidFill>
                  <a:srgbClr val="0D0D0D"/>
                </a:solidFill>
                <a:effectLst/>
                <a:latin typeface="Söhne"/>
              </a:rPr>
              <a:t> to achieve the desired look.</a:t>
            </a:r>
          </a:p>
          <a:p>
            <a:pPr marL="342900" indent="-342900" algn="l">
              <a:buFont typeface="+mj-lt"/>
              <a:buAutoNum type="arabicPeriod" startAt="4"/>
            </a:pPr>
            <a:r>
              <a:rPr lang="en-US" b="1" i="0" dirty="0">
                <a:solidFill>
                  <a:srgbClr val="0D0D0D"/>
                </a:solidFill>
                <a:effectLst/>
                <a:latin typeface="Söhne"/>
              </a:rPr>
              <a:t>Define the Object for Reuse (DEF)</a:t>
            </a:r>
            <a:r>
              <a:rPr lang="en-US" b="0" i="0" dirty="0">
                <a:solidFill>
                  <a:srgbClr val="0D0D0D"/>
                </a:solidFill>
                <a:effectLst/>
                <a:latin typeface="Söhne"/>
              </a:rPr>
              <a:t>:</a:t>
            </a:r>
          </a:p>
          <a:p>
            <a:pPr lvl="1" algn="l"/>
            <a:r>
              <a:rPr lang="en-US" b="0" i="0" dirty="0">
                <a:solidFill>
                  <a:srgbClr val="0D0D0D"/>
                </a:solidFill>
                <a:effectLst/>
                <a:latin typeface="Söhne"/>
              </a:rPr>
              <a:t>If you intend to reuse the shape within your simulation, you can define it as an object using the "DEF" keyword. This step involves giving a unique name to your shape, which allows you to reference and reuse it elsewhere in your simulation.</a:t>
            </a:r>
          </a:p>
          <a:p>
            <a:pPr marL="342900" indent="-342900" algn="l">
              <a:buFont typeface="+mj-lt"/>
              <a:buAutoNum type="arabicPeriod" startAt="4"/>
            </a:pPr>
            <a:r>
              <a:rPr lang="en-US" b="1" i="0" dirty="0">
                <a:solidFill>
                  <a:srgbClr val="0D0D0D"/>
                </a:solidFill>
                <a:effectLst/>
                <a:latin typeface="Söhne"/>
              </a:rPr>
              <a:t>Specify the Bounding Object</a:t>
            </a:r>
            <a:r>
              <a:rPr lang="en-US" b="0" i="0" dirty="0">
                <a:solidFill>
                  <a:srgbClr val="0D0D0D"/>
                </a:solidFill>
                <a:effectLst/>
                <a:latin typeface="Söhne"/>
              </a:rPr>
              <a:t>:</a:t>
            </a:r>
          </a:p>
          <a:p>
            <a:pPr lvl="1" algn="l"/>
            <a:r>
              <a:rPr lang="en-US" b="0" i="0" dirty="0">
                <a:solidFill>
                  <a:srgbClr val="0D0D0D"/>
                </a:solidFill>
                <a:effectLst/>
                <a:latin typeface="Söhne"/>
              </a:rPr>
              <a:t>The bounding object is crucial for defining the collision boundaries of your object. You can set the Shape node you've already defined as the bounding object to ensure that collision detection works as expected within the simulation environment.</a:t>
            </a:r>
          </a:p>
          <a:p>
            <a:pPr marL="342900" indent="-342900" algn="l">
              <a:buFont typeface="+mj-lt"/>
              <a:buAutoNum type="arabicPeriod" startAt="4"/>
            </a:pPr>
            <a:r>
              <a:rPr lang="en-US" b="1" i="0" dirty="0">
                <a:solidFill>
                  <a:srgbClr val="0D0D0D"/>
                </a:solidFill>
                <a:effectLst/>
                <a:latin typeface="Söhne"/>
              </a:rPr>
              <a:t>Add Physics</a:t>
            </a:r>
            <a:r>
              <a:rPr lang="en-US" b="0" i="0" dirty="0">
                <a:solidFill>
                  <a:srgbClr val="0D0D0D"/>
                </a:solidFill>
                <a:effectLst/>
                <a:latin typeface="Söhne"/>
              </a:rPr>
              <a:t>:</a:t>
            </a:r>
          </a:p>
          <a:p>
            <a:pPr lvl="1" algn="l"/>
            <a:r>
              <a:rPr lang="en-US" b="0" i="0" dirty="0">
                <a:solidFill>
                  <a:srgbClr val="0D0D0D"/>
                </a:solidFill>
                <a:effectLst/>
                <a:latin typeface="Söhne"/>
              </a:rPr>
              <a:t>To make your object dynamic (capable of moving and interacting with other objects and the environment), you add physics properties to it. This distinguishes it from static elements in the simulation, like a rectangular arena, by enabling it to have physical behaviors such as bouncing, rolling, or colliding.</a:t>
            </a:r>
          </a:p>
        </p:txBody>
      </p:sp>
    </p:spTree>
    <p:extLst>
      <p:ext uri="{BB962C8B-B14F-4D97-AF65-F5344CB8AC3E}">
        <p14:creationId xmlns:p14="http://schemas.microsoft.com/office/powerpoint/2010/main" val="521198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7390E-9B76-BADD-6341-0B60B8E15F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F76F8A-C633-E78E-400B-8C067130628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BCA1801-FF5E-3170-53B9-AA496F80B7A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9A3374-DFD3-D95B-9108-D8CAA00F023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4DEE48F-A624-4306-C607-DEFDC942828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DAB67B-5223-6FD7-A8DA-FC24344EEC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D7EBA54-13AE-7F24-2F3B-80427E5EDFF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AF2B0A5E-2D1E-3540-BDE0-E8941B68BFE8}"/>
              </a:ext>
            </a:extLst>
          </p:cNvPr>
          <p:cNvPicPr>
            <a:picLocks noChangeAspect="1"/>
          </p:cNvPicPr>
          <p:nvPr/>
        </p:nvPicPr>
        <p:blipFill>
          <a:blip r:embed="rId3"/>
          <a:stretch>
            <a:fillRect/>
          </a:stretch>
        </p:blipFill>
        <p:spPr>
          <a:xfrm>
            <a:off x="250688" y="1435627"/>
            <a:ext cx="6224721" cy="3033898"/>
          </a:xfrm>
          <a:prstGeom prst="rect">
            <a:avLst/>
          </a:prstGeom>
        </p:spPr>
      </p:pic>
      <p:pic>
        <p:nvPicPr>
          <p:cNvPr id="9" name="Picture 8">
            <a:extLst>
              <a:ext uri="{FF2B5EF4-FFF2-40B4-BE49-F238E27FC236}">
                <a16:creationId xmlns:a16="http://schemas.microsoft.com/office/drawing/2014/main" id="{83E14DF6-361A-0074-0157-596EB3668DF3}"/>
              </a:ext>
            </a:extLst>
          </p:cNvPr>
          <p:cNvPicPr>
            <a:picLocks noChangeAspect="1"/>
          </p:cNvPicPr>
          <p:nvPr/>
        </p:nvPicPr>
        <p:blipFill>
          <a:blip r:embed="rId4"/>
          <a:stretch>
            <a:fillRect/>
          </a:stretch>
        </p:blipFill>
        <p:spPr>
          <a:xfrm>
            <a:off x="6536439" y="1395048"/>
            <a:ext cx="5442230" cy="3314870"/>
          </a:xfrm>
          <a:prstGeom prst="rect">
            <a:avLst/>
          </a:prstGeom>
        </p:spPr>
      </p:pic>
    </p:spTree>
    <p:extLst>
      <p:ext uri="{BB962C8B-B14F-4D97-AF65-F5344CB8AC3E}">
        <p14:creationId xmlns:p14="http://schemas.microsoft.com/office/powerpoint/2010/main" val="214168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592F1-764C-8365-14B6-FE0310CC6E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BECCBD-BDCF-89BD-D0F0-1E77F019BC3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DEFB5F0-05F0-C936-3DF3-BFE3D29C677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974DD6-DC5B-AB4F-9073-6041EF34116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2163F7D-20BC-2AB1-0774-B8C9E374399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051064B-95FF-5320-5AC2-CA29D69F8B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DB96003-CA5A-62B5-CE58-E7AA68A5A64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2E3B3EF3-3559-8581-135E-4E8B0536B042}"/>
              </a:ext>
            </a:extLst>
          </p:cNvPr>
          <p:cNvPicPr>
            <a:picLocks noChangeAspect="1"/>
          </p:cNvPicPr>
          <p:nvPr/>
        </p:nvPicPr>
        <p:blipFill>
          <a:blip r:embed="rId3"/>
          <a:stretch>
            <a:fillRect/>
          </a:stretch>
        </p:blipFill>
        <p:spPr>
          <a:xfrm>
            <a:off x="276310" y="1435626"/>
            <a:ext cx="6731461" cy="4369256"/>
          </a:xfrm>
          <a:prstGeom prst="rect">
            <a:avLst/>
          </a:prstGeom>
        </p:spPr>
      </p:pic>
    </p:spTree>
    <p:extLst>
      <p:ext uri="{BB962C8B-B14F-4D97-AF65-F5344CB8AC3E}">
        <p14:creationId xmlns:p14="http://schemas.microsoft.com/office/powerpoint/2010/main" val="424796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C67DD6-7FDA-49AE-F571-AEB369C539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26B978-7357-9BCD-91D0-78D87AC9139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9D48986-A3A5-062C-A252-8832263CF8A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15F607-6530-F8CD-47D0-1F1DE3A7B7C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968AAE-DBEF-729A-3353-3EFFF99C09A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A1D8477-565D-C82F-743D-D9F0ECDB9B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A977948-6DD3-8110-DB14-C551ABDF41F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4E2DADB-6547-F0E2-CD50-262A0286F4B6}"/>
              </a:ext>
            </a:extLst>
          </p:cNvPr>
          <p:cNvSpPr txBox="1"/>
          <p:nvPr/>
        </p:nvSpPr>
        <p:spPr>
          <a:xfrm>
            <a:off x="2578879" y="248442"/>
            <a:ext cx="6097314" cy="738664"/>
          </a:xfrm>
          <a:prstGeom prst="rect">
            <a:avLst/>
          </a:prstGeom>
          <a:noFill/>
        </p:spPr>
        <p:txBody>
          <a:bodyPr wrap="square">
            <a:spAutoFit/>
          </a:bodyPr>
          <a:lstStyle/>
          <a:p>
            <a:r>
              <a:rPr lang="en-CA" sz="2400" b="1" i="1" dirty="0">
                <a:solidFill>
                  <a:srgbClr val="595959"/>
                </a:solidFill>
                <a:effectLst/>
                <a:latin typeface="Calibri" panose="020F0502020204030204" pitchFamily="34" charset="0"/>
              </a:rPr>
              <a:t>RUN the simulation:</a:t>
            </a:r>
            <a:endParaRPr lang="en-CA" sz="1800" dirty="0">
              <a:effectLst/>
              <a:latin typeface="Calibri" panose="020F0502020204030204" pitchFamily="34" charset="0"/>
            </a:endParaRPr>
          </a:p>
          <a:p>
            <a:pPr marL="0" marR="0">
              <a:spcBef>
                <a:spcPts val="0"/>
              </a:spcBef>
              <a:spcAft>
                <a:spcPts val="0"/>
              </a:spcAft>
            </a:pPr>
            <a:r>
              <a:rPr lang="en-CA" sz="1800" dirty="0">
                <a:effectLst/>
                <a:latin typeface="Calibri" panose="020F0502020204030204" pitchFamily="34" charset="0"/>
              </a:rPr>
              <a:t>The ball will drop on the floor, because the flood is static</a:t>
            </a:r>
          </a:p>
        </p:txBody>
      </p:sp>
      <p:pic>
        <p:nvPicPr>
          <p:cNvPr id="9" name="Picture 8">
            <a:extLst>
              <a:ext uri="{FF2B5EF4-FFF2-40B4-BE49-F238E27FC236}">
                <a16:creationId xmlns:a16="http://schemas.microsoft.com/office/drawing/2014/main" id="{378FF2E2-D064-0C1D-42B5-D28B29C34F76}"/>
              </a:ext>
            </a:extLst>
          </p:cNvPr>
          <p:cNvPicPr>
            <a:picLocks noChangeAspect="1"/>
          </p:cNvPicPr>
          <p:nvPr/>
        </p:nvPicPr>
        <p:blipFill>
          <a:blip r:embed="rId3"/>
          <a:stretch>
            <a:fillRect/>
          </a:stretch>
        </p:blipFill>
        <p:spPr>
          <a:xfrm>
            <a:off x="2251818" y="1526201"/>
            <a:ext cx="7223258" cy="4667062"/>
          </a:xfrm>
          <a:prstGeom prst="rect">
            <a:avLst/>
          </a:prstGeom>
        </p:spPr>
      </p:pic>
    </p:spTree>
    <p:extLst>
      <p:ext uri="{BB962C8B-B14F-4D97-AF65-F5344CB8AC3E}">
        <p14:creationId xmlns:p14="http://schemas.microsoft.com/office/powerpoint/2010/main" val="3596430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2AB91-BC2A-60CF-AD05-667D7448FC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FED7FA-10F7-A573-977D-90F30D896F2F}"/>
              </a:ext>
            </a:extLst>
          </p:cNvPr>
          <p:cNvSpPr/>
          <p:nvPr/>
        </p:nvSpPr>
        <p:spPr>
          <a:xfrm>
            <a:off x="49085" y="1150905"/>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141328B-F26B-1885-3A06-F7C641CBEF0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9ED326-6FCD-C528-BD7C-98CE24F071D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8150B1-D0F4-5CEF-7FB8-037FFC78EE4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4D619B-6322-96A4-306A-C8DD3CC8D8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ABEC28B-0DE4-27C1-794D-5AEF329F773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950C96B-6CC6-A51F-481C-19D91696CFCE}"/>
              </a:ext>
            </a:extLst>
          </p:cNvPr>
          <p:cNvSpPr txBox="1"/>
          <p:nvPr/>
        </p:nvSpPr>
        <p:spPr>
          <a:xfrm>
            <a:off x="2517849" y="515627"/>
            <a:ext cx="5908820" cy="646331"/>
          </a:xfrm>
          <a:prstGeom prst="rect">
            <a:avLst/>
          </a:prstGeom>
          <a:noFill/>
        </p:spPr>
        <p:txBody>
          <a:bodyPr wrap="square">
            <a:spAutoFit/>
          </a:bodyPr>
          <a:lstStyle/>
          <a:p>
            <a:pPr algn="l"/>
            <a:r>
              <a:rPr lang="en-CA" sz="3600" b="1" i="0" dirty="0">
                <a:solidFill>
                  <a:srgbClr val="0D0D0D"/>
                </a:solidFill>
                <a:effectLst/>
                <a:latin typeface="Times New Roman" panose="02020603050405020304" pitchFamily="18" charset="0"/>
                <a:cs typeface="Times New Roman" panose="02020603050405020304" pitchFamily="18" charset="0"/>
              </a:rPr>
              <a:t>What Are Social Robots?</a:t>
            </a:r>
          </a:p>
        </p:txBody>
      </p:sp>
      <p:pic>
        <p:nvPicPr>
          <p:cNvPr id="8" name="Picture 7">
            <a:extLst>
              <a:ext uri="{FF2B5EF4-FFF2-40B4-BE49-F238E27FC236}">
                <a16:creationId xmlns:a16="http://schemas.microsoft.com/office/drawing/2014/main" id="{0695A70E-F883-B8C5-3EE3-30BE07F8C7AF}"/>
              </a:ext>
            </a:extLst>
          </p:cNvPr>
          <p:cNvPicPr>
            <a:picLocks noChangeAspect="1"/>
          </p:cNvPicPr>
          <p:nvPr/>
        </p:nvPicPr>
        <p:blipFill>
          <a:blip r:embed="rId4"/>
          <a:stretch>
            <a:fillRect/>
          </a:stretch>
        </p:blipFill>
        <p:spPr>
          <a:xfrm>
            <a:off x="2378543" y="1917664"/>
            <a:ext cx="6507710" cy="3619261"/>
          </a:xfrm>
          <a:prstGeom prst="rect">
            <a:avLst/>
          </a:prstGeom>
          <a:ln>
            <a:noFill/>
          </a:ln>
          <a:effectLst>
            <a:softEdge rad="112500"/>
          </a:effectLst>
        </p:spPr>
      </p:pic>
    </p:spTree>
    <p:extLst>
      <p:ext uri="{BB962C8B-B14F-4D97-AF65-F5344CB8AC3E}">
        <p14:creationId xmlns:p14="http://schemas.microsoft.com/office/powerpoint/2010/main" val="1624801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53D4A-6254-8705-99B6-E8084E3E3B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1B9BDB-9421-B0DA-C141-4FCC2592FF1B}"/>
              </a:ext>
            </a:extLst>
          </p:cNvPr>
          <p:cNvSpPr/>
          <p:nvPr/>
        </p:nvSpPr>
        <p:spPr>
          <a:xfrm>
            <a:off x="49085" y="1150905"/>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DC7FD0-70E3-074E-E106-D60E71279CF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CE4614-4901-5E27-E6E0-A9DEB813895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B8789A-6206-9B33-AE94-15BB6A89077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DA07B48-224C-DC5E-EDD8-33C39899D3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CA3913-7619-8DB0-EB32-5F3AC77DB1A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93ACFED-469B-776F-DC15-E4C2C2F60EDC}"/>
              </a:ext>
            </a:extLst>
          </p:cNvPr>
          <p:cNvSpPr txBox="1"/>
          <p:nvPr/>
        </p:nvSpPr>
        <p:spPr>
          <a:xfrm>
            <a:off x="2517849" y="515627"/>
            <a:ext cx="2771482" cy="369332"/>
          </a:xfrm>
          <a:prstGeom prst="rect">
            <a:avLst/>
          </a:prstGeom>
          <a:noFill/>
        </p:spPr>
        <p:txBody>
          <a:bodyPr wrap="square">
            <a:spAutoFit/>
          </a:bodyPr>
          <a:lstStyle/>
          <a:p>
            <a:pPr algn="l"/>
            <a:r>
              <a:rPr lang="en-CA" b="1" i="0" dirty="0">
                <a:solidFill>
                  <a:srgbClr val="0D0D0D"/>
                </a:solidFill>
                <a:effectLst/>
                <a:latin typeface="Söhne"/>
              </a:rPr>
              <a:t>What Are Social Robots?</a:t>
            </a:r>
          </a:p>
        </p:txBody>
      </p:sp>
      <p:sp>
        <p:nvSpPr>
          <p:cNvPr id="9" name="TextBox 8">
            <a:extLst>
              <a:ext uri="{FF2B5EF4-FFF2-40B4-BE49-F238E27FC236}">
                <a16:creationId xmlns:a16="http://schemas.microsoft.com/office/drawing/2014/main" id="{124349F7-E7E2-B896-94D5-9E76FA153B21}"/>
              </a:ext>
            </a:extLst>
          </p:cNvPr>
          <p:cNvSpPr txBox="1"/>
          <p:nvPr/>
        </p:nvSpPr>
        <p:spPr>
          <a:xfrm>
            <a:off x="352753" y="1466197"/>
            <a:ext cx="2965888" cy="369332"/>
          </a:xfrm>
          <a:prstGeom prst="rect">
            <a:avLst/>
          </a:prstGeom>
          <a:noFill/>
        </p:spPr>
        <p:txBody>
          <a:bodyPr wrap="square">
            <a:spAutoFit/>
          </a:bodyPr>
          <a:lstStyle/>
          <a:p>
            <a:r>
              <a:rPr lang="en-CA" b="0" i="0" dirty="0">
                <a:solidFill>
                  <a:srgbClr val="0D0D0D"/>
                </a:solidFill>
                <a:effectLst/>
                <a:latin typeface="Söhne"/>
              </a:rPr>
              <a:t>Understanding Social Robots</a:t>
            </a:r>
            <a:endParaRPr lang="en-CA" dirty="0"/>
          </a:p>
        </p:txBody>
      </p:sp>
      <p:sp>
        <p:nvSpPr>
          <p:cNvPr id="12" name="TextBox 11">
            <a:extLst>
              <a:ext uri="{FF2B5EF4-FFF2-40B4-BE49-F238E27FC236}">
                <a16:creationId xmlns:a16="http://schemas.microsoft.com/office/drawing/2014/main" id="{3F5A1F03-4EEE-B208-C8C0-04E14B60E878}"/>
              </a:ext>
            </a:extLst>
          </p:cNvPr>
          <p:cNvSpPr txBox="1"/>
          <p:nvPr/>
        </p:nvSpPr>
        <p:spPr>
          <a:xfrm>
            <a:off x="269983" y="2228671"/>
            <a:ext cx="11610841" cy="646331"/>
          </a:xfrm>
          <a:prstGeom prst="rect">
            <a:avLst/>
          </a:prstGeom>
          <a:noFill/>
        </p:spPr>
        <p:txBody>
          <a:bodyPr wrap="square">
            <a:spAutoFit/>
          </a:bodyPr>
          <a:lstStyle/>
          <a:p>
            <a:r>
              <a:rPr lang="en-US" b="0" i="0" dirty="0">
                <a:solidFill>
                  <a:srgbClr val="0D0D0D"/>
                </a:solidFill>
                <a:effectLst/>
                <a:latin typeface="Söhne"/>
              </a:rPr>
              <a:t>Definition of social robots as machines designed to engage with humans in a social and interactive manner. Introduction to the concept of robots not just performing tasks but also relating to humans on a social level.</a:t>
            </a:r>
            <a:endParaRPr lang="en-CA" dirty="0"/>
          </a:p>
        </p:txBody>
      </p:sp>
      <p:pic>
        <p:nvPicPr>
          <p:cNvPr id="12290" name="Picture 2" descr="Human-like robot tricks people into thinking it has a mind of its own |  Live Science">
            <a:extLst>
              <a:ext uri="{FF2B5EF4-FFF2-40B4-BE49-F238E27FC236}">
                <a16:creationId xmlns:a16="http://schemas.microsoft.com/office/drawing/2014/main" id="{66133D72-CF91-53EB-20A7-C20609D8E9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4953" y="3264508"/>
            <a:ext cx="4341812" cy="2442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6033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9293C-D1F3-3D13-B7D9-61079ADBD5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46C63A-5837-BABD-4F08-8716C31452A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132995E-FC59-0B84-622C-3876B5BBF6B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99F2A8-3A65-8138-982C-78BF03EF888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3E74945-1361-9FFE-0EC3-D66C981C189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58CF136-6292-E52B-FF13-243D1C55CC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C8828D2-D200-9E5F-57A3-6BC62ED2545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40AB85F-B206-55EE-6A12-97CE7396B972}"/>
              </a:ext>
            </a:extLst>
          </p:cNvPr>
          <p:cNvSpPr txBox="1"/>
          <p:nvPr/>
        </p:nvSpPr>
        <p:spPr>
          <a:xfrm>
            <a:off x="2359055" y="437802"/>
            <a:ext cx="3316531" cy="369332"/>
          </a:xfrm>
          <a:prstGeom prst="rect">
            <a:avLst/>
          </a:prstGeom>
          <a:noFill/>
        </p:spPr>
        <p:txBody>
          <a:bodyPr wrap="square">
            <a:spAutoFit/>
          </a:bodyPr>
          <a:lstStyle/>
          <a:p>
            <a:pPr algn="l"/>
            <a:r>
              <a:rPr lang="en-US" b="1" i="0" dirty="0">
                <a:solidFill>
                  <a:srgbClr val="0D0D0D"/>
                </a:solidFill>
                <a:effectLst/>
                <a:latin typeface="Söhne"/>
              </a:rPr>
              <a:t>The Evolution of Social Robots</a:t>
            </a:r>
          </a:p>
        </p:txBody>
      </p:sp>
      <p:sp>
        <p:nvSpPr>
          <p:cNvPr id="9" name="TextBox 8">
            <a:extLst>
              <a:ext uri="{FF2B5EF4-FFF2-40B4-BE49-F238E27FC236}">
                <a16:creationId xmlns:a16="http://schemas.microsoft.com/office/drawing/2014/main" id="{AAC2341E-91A3-08ED-CFFD-42291CEC7321}"/>
              </a:ext>
            </a:extLst>
          </p:cNvPr>
          <p:cNvSpPr txBox="1"/>
          <p:nvPr/>
        </p:nvSpPr>
        <p:spPr>
          <a:xfrm>
            <a:off x="581354" y="1956737"/>
            <a:ext cx="6097314" cy="369332"/>
          </a:xfrm>
          <a:prstGeom prst="rect">
            <a:avLst/>
          </a:prstGeom>
          <a:noFill/>
        </p:spPr>
        <p:txBody>
          <a:bodyPr wrap="square">
            <a:spAutoFit/>
          </a:bodyPr>
          <a:lstStyle/>
          <a:p>
            <a:r>
              <a:rPr lang="en-CA" dirty="0">
                <a:hlinkClick r:id="rId3"/>
              </a:rPr>
              <a:t>https://www.aventine.org/robotics/history-of-robotics</a:t>
            </a:r>
            <a:endParaRPr lang="en-CA" dirty="0"/>
          </a:p>
        </p:txBody>
      </p:sp>
    </p:spTree>
    <p:extLst>
      <p:ext uri="{BB962C8B-B14F-4D97-AF65-F5344CB8AC3E}">
        <p14:creationId xmlns:p14="http://schemas.microsoft.com/office/powerpoint/2010/main" val="3171082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3F4B5-4E3E-82BA-17FC-A85D65CD9E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06F469-894A-7D3B-2A1F-176055699BC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BE4CE16-627F-84A4-2BF0-0C4F50084E14}"/>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F4F50A-1A83-24E0-5C76-BC3CEFABB88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2463FA6-0D18-A3D2-1B4E-AE8BB0E00E5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5AC028A-8860-7D0C-62E3-94F380AE19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FC267D-9F11-90AA-13F5-DFBA874F043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556F42D-6240-98AE-4F7A-CE22214BE4A5}"/>
              </a:ext>
            </a:extLst>
          </p:cNvPr>
          <p:cNvSpPr txBox="1"/>
          <p:nvPr/>
        </p:nvSpPr>
        <p:spPr>
          <a:xfrm>
            <a:off x="2420085" y="365805"/>
            <a:ext cx="4518791" cy="369332"/>
          </a:xfrm>
          <a:prstGeom prst="rect">
            <a:avLst/>
          </a:prstGeom>
          <a:noFill/>
        </p:spPr>
        <p:txBody>
          <a:bodyPr wrap="square">
            <a:spAutoFit/>
          </a:bodyPr>
          <a:lstStyle/>
          <a:p>
            <a:pPr algn="l"/>
            <a:r>
              <a:rPr lang="en-US" b="1" i="0" dirty="0">
                <a:solidFill>
                  <a:srgbClr val="0D0D0D"/>
                </a:solidFill>
                <a:effectLst/>
                <a:latin typeface="Söhne"/>
              </a:rPr>
              <a:t>How Do Social Robots Perceive the World?</a:t>
            </a:r>
          </a:p>
        </p:txBody>
      </p:sp>
      <p:sp>
        <p:nvSpPr>
          <p:cNvPr id="9" name="TextBox 8">
            <a:extLst>
              <a:ext uri="{FF2B5EF4-FFF2-40B4-BE49-F238E27FC236}">
                <a16:creationId xmlns:a16="http://schemas.microsoft.com/office/drawing/2014/main" id="{0F12105C-1106-1C66-07AE-6737CF439533}"/>
              </a:ext>
            </a:extLst>
          </p:cNvPr>
          <p:cNvSpPr txBox="1"/>
          <p:nvPr/>
        </p:nvSpPr>
        <p:spPr>
          <a:xfrm>
            <a:off x="137823" y="1457125"/>
            <a:ext cx="11846168" cy="646331"/>
          </a:xfrm>
          <a:prstGeom prst="rect">
            <a:avLst/>
          </a:prstGeom>
          <a:noFill/>
        </p:spPr>
        <p:txBody>
          <a:bodyPr wrap="square">
            <a:spAutoFit/>
          </a:bodyPr>
          <a:lstStyle/>
          <a:p>
            <a:r>
              <a:rPr lang="en-US" b="0" i="0" dirty="0">
                <a:solidFill>
                  <a:srgbClr val="0D0D0D"/>
                </a:solidFill>
                <a:effectLst/>
                <a:latin typeface="Söhne"/>
              </a:rPr>
              <a:t>Overview of the sensors and AI technologies that enable social robots to perceive and understand human emotions, intentions, and social cues.</a:t>
            </a:r>
            <a:endParaRPr lang="en-CA" dirty="0"/>
          </a:p>
        </p:txBody>
      </p:sp>
      <p:pic>
        <p:nvPicPr>
          <p:cNvPr id="14338" name="Picture 2" descr="Artificial emotional intelligence could change senior users' perceptions of social  robots">
            <a:extLst>
              <a:ext uri="{FF2B5EF4-FFF2-40B4-BE49-F238E27FC236}">
                <a16:creationId xmlns:a16="http://schemas.microsoft.com/office/drawing/2014/main" id="{3E592739-C80C-5143-EB06-A244DB8D78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2779" y="1761943"/>
            <a:ext cx="5872656" cy="4249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87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27940-97EE-8BB0-A27E-3FDF9FCED1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1903CC-6824-4E54-AF99-D933498C228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C452AAA-A92A-9B2B-73D2-98B29621730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C85AC6-3A94-6BED-EDF2-4552C50B56D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AF064EA-0696-4E1A-08F9-8C91A48084A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E7EEEB5-6B1E-72AB-0A9D-3C131AD79D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683D93-407D-5F29-BF75-B9D241BCA5A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B6E19CE-3253-4F4B-FF15-F3736BF21032}"/>
              </a:ext>
            </a:extLst>
          </p:cNvPr>
          <p:cNvSpPr txBox="1"/>
          <p:nvPr/>
        </p:nvSpPr>
        <p:spPr>
          <a:xfrm>
            <a:off x="2578879" y="638958"/>
            <a:ext cx="3344260" cy="369332"/>
          </a:xfrm>
          <a:prstGeom prst="rect">
            <a:avLst/>
          </a:prstGeom>
          <a:noFill/>
        </p:spPr>
        <p:txBody>
          <a:bodyPr wrap="square">
            <a:spAutoFit/>
          </a:bodyPr>
          <a:lstStyle/>
          <a:p>
            <a:pPr algn="l"/>
            <a:r>
              <a:rPr lang="en-CA" b="1" i="0" dirty="0">
                <a:solidFill>
                  <a:srgbClr val="0D0D0D"/>
                </a:solidFill>
                <a:effectLst/>
                <a:latin typeface="Söhne"/>
              </a:rPr>
              <a:t>Emotional Intelligence in Robots</a:t>
            </a:r>
          </a:p>
        </p:txBody>
      </p:sp>
      <p:pic>
        <p:nvPicPr>
          <p:cNvPr id="15362" name="Picture 2" descr="Jibo - ROBOTS: Your Guide to the World of Robotics">
            <a:extLst>
              <a:ext uri="{FF2B5EF4-FFF2-40B4-BE49-F238E27FC236}">
                <a16:creationId xmlns:a16="http://schemas.microsoft.com/office/drawing/2014/main" id="{CF9BF9CD-E653-B34E-1160-0E129AA5A1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63827" y="2389799"/>
            <a:ext cx="4358290" cy="245153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B14582B-9304-828C-20B9-EB5E0C2701B8}"/>
              </a:ext>
            </a:extLst>
          </p:cNvPr>
          <p:cNvSpPr txBox="1"/>
          <p:nvPr/>
        </p:nvSpPr>
        <p:spPr>
          <a:xfrm>
            <a:off x="234513" y="1610557"/>
            <a:ext cx="11187604" cy="369332"/>
          </a:xfrm>
          <a:prstGeom prst="rect">
            <a:avLst/>
          </a:prstGeom>
          <a:noFill/>
        </p:spPr>
        <p:txBody>
          <a:bodyPr wrap="square">
            <a:spAutoFit/>
          </a:bodyPr>
          <a:lstStyle/>
          <a:p>
            <a:r>
              <a:rPr lang="en-US" b="0" i="0" dirty="0">
                <a:solidFill>
                  <a:srgbClr val="0D0D0D"/>
                </a:solidFill>
                <a:effectLst/>
                <a:latin typeface="Söhne"/>
              </a:rPr>
              <a:t>Exploring how social robots use AI to recognize and respond to human emotions, with examples like </a:t>
            </a:r>
            <a:r>
              <a:rPr lang="en-US" b="0" i="0" dirty="0" err="1">
                <a:solidFill>
                  <a:srgbClr val="0D0D0D"/>
                </a:solidFill>
                <a:effectLst/>
                <a:latin typeface="Söhne"/>
              </a:rPr>
              <a:t>Jibo</a:t>
            </a:r>
            <a:r>
              <a:rPr lang="en-US" b="0" i="0" dirty="0">
                <a:solidFill>
                  <a:srgbClr val="0D0D0D"/>
                </a:solidFill>
                <a:effectLst/>
                <a:latin typeface="Söhne"/>
              </a:rPr>
              <a:t> and </a:t>
            </a:r>
            <a:r>
              <a:rPr lang="en-US" b="0" i="0" dirty="0" err="1">
                <a:solidFill>
                  <a:srgbClr val="0D0D0D"/>
                </a:solidFill>
                <a:effectLst/>
                <a:latin typeface="Söhne"/>
              </a:rPr>
              <a:t>Zenbo</a:t>
            </a:r>
            <a:r>
              <a:rPr lang="en-US" b="0" i="0" dirty="0">
                <a:solidFill>
                  <a:srgbClr val="0D0D0D"/>
                </a:solidFill>
                <a:effectLst/>
                <a:latin typeface="Söhne"/>
              </a:rPr>
              <a:t>.</a:t>
            </a:r>
            <a:endParaRPr lang="en-CA" dirty="0"/>
          </a:p>
        </p:txBody>
      </p:sp>
      <p:sp>
        <p:nvSpPr>
          <p:cNvPr id="12" name="TextBox 11">
            <a:extLst>
              <a:ext uri="{FF2B5EF4-FFF2-40B4-BE49-F238E27FC236}">
                <a16:creationId xmlns:a16="http://schemas.microsoft.com/office/drawing/2014/main" id="{20EFE24E-1287-D45D-1C60-4DB8B06A9AE2}"/>
              </a:ext>
            </a:extLst>
          </p:cNvPr>
          <p:cNvSpPr txBox="1"/>
          <p:nvPr/>
        </p:nvSpPr>
        <p:spPr>
          <a:xfrm>
            <a:off x="8582354" y="4812727"/>
            <a:ext cx="1515460" cy="369332"/>
          </a:xfrm>
          <a:prstGeom prst="rect">
            <a:avLst/>
          </a:prstGeom>
          <a:noFill/>
        </p:spPr>
        <p:txBody>
          <a:bodyPr wrap="square">
            <a:spAutoFit/>
          </a:bodyPr>
          <a:lstStyle/>
          <a:p>
            <a:pPr algn="l"/>
            <a:r>
              <a:rPr lang="en-CA" b="0" i="0" u="none" strike="noStrike" dirty="0" err="1">
                <a:effectLst/>
                <a:latin typeface="Google Sans"/>
              </a:rPr>
              <a:t>Jibo</a:t>
            </a:r>
            <a:r>
              <a:rPr lang="en-CA" b="0" i="0" u="none" strike="noStrike" dirty="0">
                <a:effectLst/>
                <a:latin typeface="Google Sans"/>
              </a:rPr>
              <a:t> - ROBOTS</a:t>
            </a:r>
            <a:endParaRPr lang="en-CA" b="0" i="0" u="none" strike="noStrike" dirty="0">
              <a:effectLst/>
              <a:latin typeface="Google Sans"/>
              <a:hlinkClick r:id="rId5"/>
            </a:endParaRPr>
          </a:p>
        </p:txBody>
      </p:sp>
      <p:pic>
        <p:nvPicPr>
          <p:cNvPr id="15364" name="Picture 4" descr="ai robot for adults for Sale OFF 63%">
            <a:extLst>
              <a:ext uri="{FF2B5EF4-FFF2-40B4-BE49-F238E27FC236}">
                <a16:creationId xmlns:a16="http://schemas.microsoft.com/office/drawing/2014/main" id="{2C98B677-1C2D-39D6-EB1D-D3874D2DC78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84173" y="2252749"/>
            <a:ext cx="3162300" cy="144780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The $599 ASUS Zenbo robot is just trying to help out around the house |  TechCrunch">
            <a:extLst>
              <a:ext uri="{FF2B5EF4-FFF2-40B4-BE49-F238E27FC236}">
                <a16:creationId xmlns:a16="http://schemas.microsoft.com/office/drawing/2014/main" id="{0C423F3A-87A2-0ED9-DB49-D84A364739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07008" y="3948248"/>
            <a:ext cx="4284641" cy="223187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8C3AF5BE-6A88-708C-D681-381E1F266C32}"/>
              </a:ext>
            </a:extLst>
          </p:cNvPr>
          <p:cNvSpPr txBox="1"/>
          <p:nvPr/>
        </p:nvSpPr>
        <p:spPr>
          <a:xfrm>
            <a:off x="1453699" y="4878111"/>
            <a:ext cx="853309" cy="369332"/>
          </a:xfrm>
          <a:prstGeom prst="rect">
            <a:avLst/>
          </a:prstGeom>
          <a:noFill/>
        </p:spPr>
        <p:txBody>
          <a:bodyPr wrap="square">
            <a:spAutoFit/>
          </a:bodyPr>
          <a:lstStyle/>
          <a:p>
            <a:r>
              <a:rPr lang="en-US" b="0" i="0" dirty="0" err="1">
                <a:solidFill>
                  <a:srgbClr val="0D0D0D"/>
                </a:solidFill>
                <a:effectLst/>
                <a:latin typeface="Söhne"/>
              </a:rPr>
              <a:t>Zenbo</a:t>
            </a:r>
            <a:r>
              <a:rPr lang="en-US" b="0" i="0" dirty="0">
                <a:solidFill>
                  <a:srgbClr val="0D0D0D"/>
                </a:solidFill>
                <a:effectLst/>
                <a:latin typeface="Söhne"/>
              </a:rPr>
              <a:t>.</a:t>
            </a:r>
            <a:endParaRPr lang="en-CA" dirty="0"/>
          </a:p>
        </p:txBody>
      </p:sp>
    </p:spTree>
    <p:extLst>
      <p:ext uri="{BB962C8B-B14F-4D97-AF65-F5344CB8AC3E}">
        <p14:creationId xmlns:p14="http://schemas.microsoft.com/office/powerpoint/2010/main" val="3930003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06344-BF35-B835-5759-C7155B7E9D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5A55BA-16D5-2345-FAC6-ADD063A6CCB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B6215A8-80FB-7B5B-B79C-D60AA9612B7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A0B61D-93B1-0CA6-C2C3-86A36E6F715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28A932-F234-A576-349F-237304B7AFD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6DD118-7090-2A9C-553D-3633E2C011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CE6046-5E26-9D78-D9F4-807271EAEE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BB73C71-FF6E-642C-FB8A-B83AC3FC726E}"/>
              </a:ext>
            </a:extLst>
          </p:cNvPr>
          <p:cNvSpPr txBox="1"/>
          <p:nvPr/>
        </p:nvSpPr>
        <p:spPr>
          <a:xfrm>
            <a:off x="2359055" y="638958"/>
            <a:ext cx="2839764" cy="369332"/>
          </a:xfrm>
          <a:prstGeom prst="rect">
            <a:avLst/>
          </a:prstGeom>
          <a:noFill/>
        </p:spPr>
        <p:txBody>
          <a:bodyPr wrap="square">
            <a:spAutoFit/>
          </a:bodyPr>
          <a:lstStyle/>
          <a:p>
            <a:pPr algn="l"/>
            <a:r>
              <a:rPr lang="en-CA" b="1" i="0" dirty="0">
                <a:solidFill>
                  <a:srgbClr val="0D0D0D"/>
                </a:solidFill>
                <a:effectLst/>
                <a:latin typeface="Söhne"/>
              </a:rPr>
              <a:t>Social Robots in Healthcare</a:t>
            </a:r>
          </a:p>
        </p:txBody>
      </p:sp>
      <p:sp>
        <p:nvSpPr>
          <p:cNvPr id="9" name="TextBox 8">
            <a:extLst>
              <a:ext uri="{FF2B5EF4-FFF2-40B4-BE49-F238E27FC236}">
                <a16:creationId xmlns:a16="http://schemas.microsoft.com/office/drawing/2014/main" id="{F10E88C4-5C9F-98A4-09F3-08901353E1A2}"/>
              </a:ext>
            </a:extLst>
          </p:cNvPr>
          <p:cNvSpPr txBox="1"/>
          <p:nvPr/>
        </p:nvSpPr>
        <p:spPr>
          <a:xfrm>
            <a:off x="305457" y="1548795"/>
            <a:ext cx="11575368" cy="646331"/>
          </a:xfrm>
          <a:prstGeom prst="rect">
            <a:avLst/>
          </a:prstGeom>
          <a:noFill/>
        </p:spPr>
        <p:txBody>
          <a:bodyPr wrap="square">
            <a:spAutoFit/>
          </a:bodyPr>
          <a:lstStyle/>
          <a:p>
            <a:r>
              <a:rPr lang="en-US" b="0" i="0" dirty="0">
                <a:solidFill>
                  <a:srgbClr val="0D0D0D"/>
                </a:solidFill>
                <a:effectLst/>
                <a:latin typeface="Söhne"/>
              </a:rPr>
              <a:t>How social robots assist in healthcare settings, such as providing companionship to the elderly or support to children with autism. Example: PARO therapeutic robot.</a:t>
            </a:r>
            <a:endParaRPr lang="en-CA" dirty="0"/>
          </a:p>
        </p:txBody>
      </p:sp>
      <p:pic>
        <p:nvPicPr>
          <p:cNvPr id="16386" name="Picture 2" descr="Paro - ROBOTS: Your Guide to the World of Robotics">
            <a:extLst>
              <a:ext uri="{FF2B5EF4-FFF2-40B4-BE49-F238E27FC236}">
                <a16:creationId xmlns:a16="http://schemas.microsoft.com/office/drawing/2014/main" id="{FF18057B-9118-0408-7571-F8CE79DE56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309" y="2348873"/>
            <a:ext cx="3329809" cy="249735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0AB725C-0924-A718-E894-3C6E848C3E82}"/>
              </a:ext>
            </a:extLst>
          </p:cNvPr>
          <p:cNvSpPr txBox="1"/>
          <p:nvPr/>
        </p:nvSpPr>
        <p:spPr>
          <a:xfrm>
            <a:off x="328259" y="4899525"/>
            <a:ext cx="4061591" cy="923330"/>
          </a:xfrm>
          <a:prstGeom prst="rect">
            <a:avLst/>
          </a:prstGeom>
          <a:noFill/>
        </p:spPr>
        <p:txBody>
          <a:bodyPr wrap="square">
            <a:spAutoFit/>
          </a:bodyPr>
          <a:lstStyle/>
          <a:p>
            <a:r>
              <a:rPr lang="en-US" b="0" i="0" dirty="0">
                <a:effectLst/>
                <a:latin typeface="ABC Favorit Pro"/>
              </a:rPr>
              <a:t>Paro is a robotic baby harp seal designed as a therapeutic tool for use in hospitals and nursing homes.</a:t>
            </a:r>
            <a:endParaRPr lang="en-CA" dirty="0"/>
          </a:p>
        </p:txBody>
      </p:sp>
      <p:pic>
        <p:nvPicPr>
          <p:cNvPr id="16388" name="Picture 4" descr="Overcoming Social Isolation with PARO">
            <a:extLst>
              <a:ext uri="{FF2B5EF4-FFF2-40B4-BE49-F238E27FC236}">
                <a16:creationId xmlns:a16="http://schemas.microsoft.com/office/drawing/2014/main" id="{0B346D93-9146-4BCA-A300-338BA8DFAB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4413" y="2316905"/>
            <a:ext cx="4730282" cy="2378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0272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708BB-4425-46CC-8E23-012F333ECD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327D6-E8A2-86F8-E5AC-71941B9BDCF5}"/>
              </a:ext>
            </a:extLst>
          </p:cNvPr>
          <p:cNvSpPr/>
          <p:nvPr/>
        </p:nvSpPr>
        <p:spPr>
          <a:xfrm>
            <a:off x="86710" y="1140774"/>
            <a:ext cx="12005442" cy="5191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CFE9DCB-96AA-7744-8ED3-B8CBEAB0CF6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F12064-0481-CC32-E9C6-A58469C873C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94B6248-5AC6-BECA-0C0A-807A82C26BC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32CF379-F089-D564-3CDC-DC6CCAC2B4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39C9C8-0F3E-C513-235C-B9689098C6B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407A25-F46F-F5CC-DCB1-54E9FC8428C5}"/>
              </a:ext>
            </a:extLst>
          </p:cNvPr>
          <p:cNvSpPr txBox="1"/>
          <p:nvPr/>
        </p:nvSpPr>
        <p:spPr>
          <a:xfrm>
            <a:off x="2517849" y="515627"/>
            <a:ext cx="2855529" cy="369332"/>
          </a:xfrm>
          <a:prstGeom prst="rect">
            <a:avLst/>
          </a:prstGeom>
          <a:noFill/>
        </p:spPr>
        <p:txBody>
          <a:bodyPr wrap="square">
            <a:spAutoFit/>
          </a:bodyPr>
          <a:lstStyle/>
          <a:p>
            <a:pPr algn="l"/>
            <a:r>
              <a:rPr lang="en-CA" b="1" i="0" dirty="0">
                <a:solidFill>
                  <a:srgbClr val="0D0D0D"/>
                </a:solidFill>
                <a:effectLst/>
                <a:latin typeface="Söhne"/>
              </a:rPr>
              <a:t>Social Robots in Education</a:t>
            </a:r>
          </a:p>
        </p:txBody>
      </p:sp>
      <p:sp>
        <p:nvSpPr>
          <p:cNvPr id="9" name="TextBox 8">
            <a:extLst>
              <a:ext uri="{FF2B5EF4-FFF2-40B4-BE49-F238E27FC236}">
                <a16:creationId xmlns:a16="http://schemas.microsoft.com/office/drawing/2014/main" id="{8D23C47B-6963-0A50-E146-92ADAD16B01A}"/>
              </a:ext>
            </a:extLst>
          </p:cNvPr>
          <p:cNvSpPr txBox="1"/>
          <p:nvPr/>
        </p:nvSpPr>
        <p:spPr>
          <a:xfrm>
            <a:off x="234513" y="1570642"/>
            <a:ext cx="11749478" cy="646331"/>
          </a:xfrm>
          <a:prstGeom prst="rect">
            <a:avLst/>
          </a:prstGeom>
          <a:noFill/>
        </p:spPr>
        <p:txBody>
          <a:bodyPr wrap="square">
            <a:spAutoFit/>
          </a:bodyPr>
          <a:lstStyle/>
          <a:p>
            <a:r>
              <a:rPr lang="en-US" b="0" i="0" dirty="0">
                <a:solidFill>
                  <a:srgbClr val="0D0D0D"/>
                </a:solidFill>
                <a:effectLst/>
                <a:latin typeface="Söhne"/>
              </a:rPr>
              <a:t>Overview of the use of social robots in educational settings, from language tutoring to STEM education. Example: The use of robots like </a:t>
            </a:r>
            <a:r>
              <a:rPr lang="en-US" b="0" i="0" dirty="0" err="1">
                <a:solidFill>
                  <a:srgbClr val="0D0D0D"/>
                </a:solidFill>
                <a:effectLst/>
                <a:latin typeface="Söhne"/>
              </a:rPr>
              <a:t>Cozmo</a:t>
            </a:r>
            <a:r>
              <a:rPr lang="en-US" b="0" i="0" dirty="0">
                <a:solidFill>
                  <a:srgbClr val="0D0D0D"/>
                </a:solidFill>
                <a:effectLst/>
                <a:latin typeface="Söhne"/>
              </a:rPr>
              <a:t> in teaching coding.</a:t>
            </a:r>
            <a:endParaRPr lang="en-CA" dirty="0"/>
          </a:p>
        </p:txBody>
      </p:sp>
      <p:pic>
        <p:nvPicPr>
          <p:cNvPr id="17412" name="Picture 4" descr="Cozmo update makes it easy to write code for robots – East Bay Times">
            <a:extLst>
              <a:ext uri="{FF2B5EF4-FFF2-40B4-BE49-F238E27FC236}">
                <a16:creationId xmlns:a16="http://schemas.microsoft.com/office/drawing/2014/main" id="{6DC83A4A-9EA7-1935-B240-1497077E0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439" y="2216973"/>
            <a:ext cx="5001939" cy="3329512"/>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a:extLst>
              <a:ext uri="{FF2B5EF4-FFF2-40B4-BE49-F238E27FC236}">
                <a16:creationId xmlns:a16="http://schemas.microsoft.com/office/drawing/2014/main" id="{D9A8D84D-BE35-9C00-2BAA-7B3888AB82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80295" y="2216973"/>
            <a:ext cx="4943803" cy="3295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3387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57AB5-4E23-6733-03E1-4BC1DED48E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65709E-4CBB-81B0-4974-F21F6CEEA643}"/>
              </a:ext>
            </a:extLst>
          </p:cNvPr>
          <p:cNvSpPr/>
          <p:nvPr/>
        </p:nvSpPr>
        <p:spPr>
          <a:xfrm>
            <a:off x="119271" y="1140775"/>
            <a:ext cx="11934906" cy="5201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215C5D5-6EEA-828D-6906-96D77F18A44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8B38F2-AC34-173C-1779-3F65509D8B9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3B35ACE-7C83-C441-4264-C28172B41F1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2E11F52-FBEC-063B-6B9D-BB3E71EA36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9BD2118-FB17-F4F4-887F-CD8A4CDA5F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703E366-662A-04E6-DCDE-2C1C9BC755F6}"/>
              </a:ext>
            </a:extLst>
          </p:cNvPr>
          <p:cNvSpPr txBox="1"/>
          <p:nvPr/>
        </p:nvSpPr>
        <p:spPr>
          <a:xfrm>
            <a:off x="2420085" y="515627"/>
            <a:ext cx="6097314" cy="369332"/>
          </a:xfrm>
          <a:prstGeom prst="rect">
            <a:avLst/>
          </a:prstGeom>
          <a:noFill/>
        </p:spPr>
        <p:txBody>
          <a:bodyPr wrap="square">
            <a:spAutoFit/>
          </a:bodyPr>
          <a:lstStyle/>
          <a:p>
            <a:pPr algn="l"/>
            <a:r>
              <a:rPr lang="en-US" b="1" i="0" dirty="0">
                <a:solidFill>
                  <a:srgbClr val="0D0D0D"/>
                </a:solidFill>
                <a:effectLst/>
                <a:latin typeface="Söhne"/>
              </a:rPr>
              <a:t>Social Robots in Customer Service</a:t>
            </a:r>
          </a:p>
        </p:txBody>
      </p:sp>
      <p:pic>
        <p:nvPicPr>
          <p:cNvPr id="18436" name="Picture 4" descr="How a Robot Concierge Transforms the Front Desk Experience - PROVEN Robotics">
            <a:extLst>
              <a:ext uri="{FF2B5EF4-FFF2-40B4-BE49-F238E27FC236}">
                <a16:creationId xmlns:a16="http://schemas.microsoft.com/office/drawing/2014/main" id="{47CEB55D-42D4-6928-5E0E-E810C1F86D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841" y="2573333"/>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Bellhops, busboys and butlers: the robots serving up high-tech hospitality  | CNN">
            <a:extLst>
              <a:ext uri="{FF2B5EF4-FFF2-40B4-BE49-F238E27FC236}">
                <a16:creationId xmlns:a16="http://schemas.microsoft.com/office/drawing/2014/main" id="{41685C89-02EB-6C4F-38E8-7D05A895EC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2431" y="1756771"/>
            <a:ext cx="4529083" cy="302733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850DC7D-57B8-08AF-83D3-E3D169004C58}"/>
              </a:ext>
            </a:extLst>
          </p:cNvPr>
          <p:cNvSpPr txBox="1"/>
          <p:nvPr/>
        </p:nvSpPr>
        <p:spPr>
          <a:xfrm>
            <a:off x="137823" y="1383445"/>
            <a:ext cx="6097314" cy="923330"/>
          </a:xfrm>
          <a:prstGeom prst="rect">
            <a:avLst/>
          </a:prstGeom>
          <a:noFill/>
        </p:spPr>
        <p:txBody>
          <a:bodyPr wrap="square">
            <a:spAutoFit/>
          </a:bodyPr>
          <a:lstStyle/>
          <a:p>
            <a:r>
              <a:rPr lang="en-US" b="0" i="0" dirty="0">
                <a:solidFill>
                  <a:srgbClr val="0D0D0D"/>
                </a:solidFill>
                <a:effectLst/>
                <a:latin typeface="Söhne"/>
              </a:rPr>
              <a:t>social robots in customer service and hospitality, such as greeting guests or providing information. Example: Robots in hotels and retail.</a:t>
            </a:r>
            <a:endParaRPr lang="en-CA" dirty="0"/>
          </a:p>
        </p:txBody>
      </p:sp>
    </p:spTree>
    <p:extLst>
      <p:ext uri="{BB962C8B-B14F-4D97-AF65-F5344CB8AC3E}">
        <p14:creationId xmlns:p14="http://schemas.microsoft.com/office/powerpoint/2010/main" val="2666632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04192-C60D-70A6-1884-DCC7B8E759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E63BE5-2672-8BB6-A7BB-A50127AFEED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69D6D04-8CB2-734B-5257-A8FD09ACA83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DF350C-C96C-1D59-FA3A-39124BE3ED7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185BBFE-D4BF-AD2B-02BF-77B3B754BCE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0483A5-E7CB-BEF8-66CC-EA80A3125D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0F3A35-9E6D-1E62-421B-E14D55D8EA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967D33E-209D-F0D4-041F-C0FF2FB99203}"/>
              </a:ext>
            </a:extLst>
          </p:cNvPr>
          <p:cNvSpPr txBox="1"/>
          <p:nvPr/>
        </p:nvSpPr>
        <p:spPr>
          <a:xfrm>
            <a:off x="2359055" y="550471"/>
            <a:ext cx="3047343" cy="369332"/>
          </a:xfrm>
          <a:prstGeom prst="rect">
            <a:avLst/>
          </a:prstGeom>
          <a:noFill/>
        </p:spPr>
        <p:txBody>
          <a:bodyPr wrap="square">
            <a:spAutoFit/>
          </a:bodyPr>
          <a:lstStyle/>
          <a:p>
            <a:pPr algn="l"/>
            <a:r>
              <a:rPr lang="en-CA" b="1" i="0" dirty="0">
                <a:solidFill>
                  <a:srgbClr val="0D0D0D"/>
                </a:solidFill>
                <a:effectLst/>
                <a:latin typeface="Söhne"/>
              </a:rPr>
              <a:t>Challenges in Social Robotics</a:t>
            </a:r>
          </a:p>
        </p:txBody>
      </p:sp>
      <p:sp>
        <p:nvSpPr>
          <p:cNvPr id="9" name="TextBox 8">
            <a:extLst>
              <a:ext uri="{FF2B5EF4-FFF2-40B4-BE49-F238E27FC236}">
                <a16:creationId xmlns:a16="http://schemas.microsoft.com/office/drawing/2014/main" id="{7E10A16E-614E-80F3-8939-461BF24ADBC4}"/>
              </a:ext>
            </a:extLst>
          </p:cNvPr>
          <p:cNvSpPr txBox="1"/>
          <p:nvPr/>
        </p:nvSpPr>
        <p:spPr>
          <a:xfrm>
            <a:off x="234511" y="1610557"/>
            <a:ext cx="11542329" cy="369332"/>
          </a:xfrm>
          <a:prstGeom prst="rect">
            <a:avLst/>
          </a:prstGeom>
          <a:noFill/>
        </p:spPr>
        <p:txBody>
          <a:bodyPr wrap="square">
            <a:spAutoFit/>
          </a:bodyPr>
          <a:lstStyle/>
          <a:p>
            <a:r>
              <a:rPr lang="en-US" b="0" i="0" dirty="0">
                <a:solidFill>
                  <a:srgbClr val="0D0D0D"/>
                </a:solidFill>
                <a:effectLst/>
                <a:latin typeface="Söhne"/>
              </a:rPr>
              <a:t>The technical, social, and ethical challenges in developing and integrating social robots into society.</a:t>
            </a:r>
            <a:endParaRPr lang="en-CA" dirty="0"/>
          </a:p>
        </p:txBody>
      </p:sp>
      <p:pic>
        <p:nvPicPr>
          <p:cNvPr id="19458" name="Picture 2" descr="Robots May Care For You In Old Age – And Your Children">
            <a:extLst>
              <a:ext uri="{FF2B5EF4-FFF2-40B4-BE49-F238E27FC236}">
                <a16:creationId xmlns:a16="http://schemas.microsoft.com/office/drawing/2014/main" id="{B65557B5-CFF4-31E3-0BF4-66EF9EC049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876" y="2353673"/>
            <a:ext cx="4251434" cy="2835673"/>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Must do better: Japan eyes AI robots in class to boost English">
            <a:extLst>
              <a:ext uri="{FF2B5EF4-FFF2-40B4-BE49-F238E27FC236}">
                <a16:creationId xmlns:a16="http://schemas.microsoft.com/office/drawing/2014/main" id="{2806FF07-BE75-4CD0-418B-B322C7EC1E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2301139"/>
            <a:ext cx="4064876" cy="2969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88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879D9-F653-CF02-628A-ECA68DD433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83BBFB-80CC-4E28-5943-0BA62C65B5A3}"/>
              </a:ext>
            </a:extLst>
          </p:cNvPr>
          <p:cNvSpPr/>
          <p:nvPr/>
        </p:nvSpPr>
        <p:spPr>
          <a:xfrm>
            <a:off x="137823" y="1098500"/>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7B462D2-F06C-4569-AE7A-5D98AE10F7F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955868-4D45-D177-4E84-1347E88499E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2784475-F9B2-4D60-3617-2FDACE0DA3A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9070C60-5C5C-6E6B-E0BC-257BBC6DFF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4C74396-59C5-7AE0-0E68-0DA4C567DC3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AE6C0A1-9C77-AA1D-5206-6C13E4FA3A3C}"/>
              </a:ext>
            </a:extLst>
          </p:cNvPr>
          <p:cNvSpPr txBox="1"/>
          <p:nvPr/>
        </p:nvSpPr>
        <p:spPr>
          <a:xfrm>
            <a:off x="2473216" y="617774"/>
            <a:ext cx="2965888" cy="369332"/>
          </a:xfrm>
          <a:prstGeom prst="rect">
            <a:avLst/>
          </a:prstGeom>
          <a:noFill/>
        </p:spPr>
        <p:txBody>
          <a:bodyPr wrap="square">
            <a:spAutoFit/>
          </a:bodyPr>
          <a:lstStyle/>
          <a:p>
            <a:pPr algn="l"/>
            <a:r>
              <a:rPr lang="en-CA" b="1" i="0" dirty="0">
                <a:solidFill>
                  <a:srgbClr val="0D0D0D"/>
                </a:solidFill>
                <a:effectLst/>
                <a:latin typeface="Söhne"/>
              </a:rPr>
              <a:t>Ethical Considerations</a:t>
            </a:r>
          </a:p>
        </p:txBody>
      </p:sp>
      <p:sp>
        <p:nvSpPr>
          <p:cNvPr id="9" name="TextBox 8">
            <a:extLst>
              <a:ext uri="{FF2B5EF4-FFF2-40B4-BE49-F238E27FC236}">
                <a16:creationId xmlns:a16="http://schemas.microsoft.com/office/drawing/2014/main" id="{B0496619-F0C4-AF98-44CE-F04F01DEE87E}"/>
              </a:ext>
            </a:extLst>
          </p:cNvPr>
          <p:cNvSpPr txBox="1"/>
          <p:nvPr/>
        </p:nvSpPr>
        <p:spPr>
          <a:xfrm>
            <a:off x="137823" y="1662312"/>
            <a:ext cx="11615370" cy="646331"/>
          </a:xfrm>
          <a:prstGeom prst="rect">
            <a:avLst/>
          </a:prstGeom>
          <a:noFill/>
        </p:spPr>
        <p:txBody>
          <a:bodyPr wrap="square">
            <a:spAutoFit/>
          </a:bodyPr>
          <a:lstStyle/>
          <a:p>
            <a:r>
              <a:rPr lang="en-US" b="0" i="0" dirty="0">
                <a:solidFill>
                  <a:srgbClr val="0D0D0D"/>
                </a:solidFill>
                <a:effectLst/>
                <a:latin typeface="Söhne"/>
              </a:rPr>
              <a:t>Examination of ethical issues, including privacy, autonomy, and the impact on employment. Questions of dependency and the role of robots in society.</a:t>
            </a:r>
            <a:endParaRPr lang="en-CA" dirty="0"/>
          </a:p>
        </p:txBody>
      </p:sp>
      <p:sp>
        <p:nvSpPr>
          <p:cNvPr id="12" name="TextBox 11">
            <a:extLst>
              <a:ext uri="{FF2B5EF4-FFF2-40B4-BE49-F238E27FC236}">
                <a16:creationId xmlns:a16="http://schemas.microsoft.com/office/drawing/2014/main" id="{7EAC64F0-C418-54E6-FB74-B3B677DE214C}"/>
              </a:ext>
            </a:extLst>
          </p:cNvPr>
          <p:cNvSpPr txBox="1"/>
          <p:nvPr/>
        </p:nvSpPr>
        <p:spPr>
          <a:xfrm>
            <a:off x="452553" y="2723126"/>
            <a:ext cx="1862302" cy="369332"/>
          </a:xfrm>
          <a:prstGeom prst="rect">
            <a:avLst/>
          </a:prstGeom>
          <a:noFill/>
        </p:spPr>
        <p:txBody>
          <a:bodyPr wrap="square">
            <a:spAutoFit/>
          </a:bodyPr>
          <a:lstStyle/>
          <a:p>
            <a:r>
              <a:rPr lang="en-CA" b="1" i="0" dirty="0">
                <a:solidFill>
                  <a:srgbClr val="0D0D0D"/>
                </a:solidFill>
                <a:effectLst/>
                <a:latin typeface="Söhne"/>
              </a:rPr>
              <a:t>Privacy Concerns</a:t>
            </a:r>
            <a:r>
              <a:rPr lang="en-CA" b="0" i="0" dirty="0">
                <a:solidFill>
                  <a:srgbClr val="0D0D0D"/>
                </a:solidFill>
                <a:effectLst/>
                <a:latin typeface="Söhne"/>
              </a:rPr>
              <a:t>:</a:t>
            </a:r>
            <a:endParaRPr lang="en-CA" dirty="0"/>
          </a:p>
        </p:txBody>
      </p:sp>
      <p:sp>
        <p:nvSpPr>
          <p:cNvPr id="15" name="TextBox 14">
            <a:extLst>
              <a:ext uri="{FF2B5EF4-FFF2-40B4-BE49-F238E27FC236}">
                <a16:creationId xmlns:a16="http://schemas.microsoft.com/office/drawing/2014/main" id="{F776B2D7-DB8B-D00D-C967-8D66A4CA3671}"/>
              </a:ext>
            </a:extLst>
          </p:cNvPr>
          <p:cNvSpPr txBox="1"/>
          <p:nvPr/>
        </p:nvSpPr>
        <p:spPr>
          <a:xfrm>
            <a:off x="452553" y="3329219"/>
            <a:ext cx="3249667" cy="369332"/>
          </a:xfrm>
          <a:prstGeom prst="rect">
            <a:avLst/>
          </a:prstGeom>
          <a:noFill/>
        </p:spPr>
        <p:txBody>
          <a:bodyPr wrap="square">
            <a:spAutoFit/>
          </a:bodyPr>
          <a:lstStyle/>
          <a:p>
            <a:r>
              <a:rPr lang="en-CA" b="1" i="0" dirty="0">
                <a:solidFill>
                  <a:srgbClr val="0D0D0D"/>
                </a:solidFill>
                <a:effectLst/>
                <a:latin typeface="Söhne"/>
              </a:rPr>
              <a:t>Autonomy and Human Agency</a:t>
            </a:r>
            <a:r>
              <a:rPr lang="en-CA" b="0" i="0" dirty="0">
                <a:solidFill>
                  <a:srgbClr val="0D0D0D"/>
                </a:solidFill>
                <a:effectLst/>
                <a:latin typeface="Söhne"/>
              </a:rPr>
              <a:t>:</a:t>
            </a:r>
            <a:endParaRPr lang="en-CA" dirty="0"/>
          </a:p>
        </p:txBody>
      </p:sp>
      <p:sp>
        <p:nvSpPr>
          <p:cNvPr id="19" name="TextBox 18">
            <a:extLst>
              <a:ext uri="{FF2B5EF4-FFF2-40B4-BE49-F238E27FC236}">
                <a16:creationId xmlns:a16="http://schemas.microsoft.com/office/drawing/2014/main" id="{889115F1-C677-835F-BDDA-F8DDC988CF61}"/>
              </a:ext>
            </a:extLst>
          </p:cNvPr>
          <p:cNvSpPr txBox="1"/>
          <p:nvPr/>
        </p:nvSpPr>
        <p:spPr>
          <a:xfrm>
            <a:off x="452553" y="4158093"/>
            <a:ext cx="4986551" cy="369332"/>
          </a:xfrm>
          <a:prstGeom prst="rect">
            <a:avLst/>
          </a:prstGeom>
          <a:noFill/>
        </p:spPr>
        <p:txBody>
          <a:bodyPr wrap="square">
            <a:spAutoFit/>
          </a:bodyPr>
          <a:lstStyle/>
          <a:p>
            <a:r>
              <a:rPr lang="en-US" b="1" i="0" dirty="0">
                <a:solidFill>
                  <a:srgbClr val="0D0D0D"/>
                </a:solidFill>
                <a:effectLst/>
                <a:latin typeface="Söhne"/>
              </a:rPr>
              <a:t>Impact on Employment and Social Structures</a:t>
            </a:r>
            <a:r>
              <a:rPr lang="en-US" b="0" i="0" dirty="0">
                <a:solidFill>
                  <a:srgbClr val="0D0D0D"/>
                </a:solidFill>
                <a:effectLst/>
                <a:latin typeface="Söhne"/>
              </a:rPr>
              <a:t>:</a:t>
            </a:r>
            <a:endParaRPr lang="en-CA" dirty="0"/>
          </a:p>
        </p:txBody>
      </p:sp>
      <p:pic>
        <p:nvPicPr>
          <p:cNvPr id="20482" name="Picture 2" descr="Different scenarios in which robots are implicated by ethical... | Download  Scientific Diagram">
            <a:extLst>
              <a:ext uri="{FF2B5EF4-FFF2-40B4-BE49-F238E27FC236}">
                <a16:creationId xmlns:a16="http://schemas.microsoft.com/office/drawing/2014/main" id="{E3A8489E-636C-5276-7170-9E4ED3D0AC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2898" y="2212249"/>
            <a:ext cx="4361815" cy="3161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9673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C24B9-5E73-9C7D-BFAF-99BAF167C1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5B2C42-063C-6230-B5AF-F9DF4854720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19B979F-4484-D29D-2136-FFF12CE1A47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E16ED3-1B88-909C-2E02-888D31CC991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B12658-95A2-3387-9D4C-40E67CA42D3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0D1FCE9-C7C8-0711-B42A-845CE80AE5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91B2408-D199-A85A-CFC1-968C2E0608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CE070FE-311C-723D-305E-11CF63106087}"/>
              </a:ext>
            </a:extLst>
          </p:cNvPr>
          <p:cNvSpPr txBox="1"/>
          <p:nvPr/>
        </p:nvSpPr>
        <p:spPr>
          <a:xfrm>
            <a:off x="402652" y="1662969"/>
            <a:ext cx="1862302" cy="369332"/>
          </a:xfrm>
          <a:prstGeom prst="rect">
            <a:avLst/>
          </a:prstGeom>
          <a:noFill/>
        </p:spPr>
        <p:txBody>
          <a:bodyPr wrap="square">
            <a:spAutoFit/>
          </a:bodyPr>
          <a:lstStyle/>
          <a:p>
            <a:r>
              <a:rPr lang="en-CA" b="1" i="0" dirty="0">
                <a:solidFill>
                  <a:srgbClr val="0D0D0D"/>
                </a:solidFill>
                <a:effectLst/>
                <a:latin typeface="Söhne"/>
              </a:rPr>
              <a:t>Privacy Concerns</a:t>
            </a:r>
            <a:r>
              <a:rPr lang="en-CA" b="0" i="0" dirty="0">
                <a:solidFill>
                  <a:srgbClr val="0D0D0D"/>
                </a:solidFill>
                <a:effectLst/>
                <a:latin typeface="Söhne"/>
              </a:rPr>
              <a:t>:</a:t>
            </a:r>
            <a:endParaRPr lang="en-CA" dirty="0"/>
          </a:p>
        </p:txBody>
      </p:sp>
      <p:sp>
        <p:nvSpPr>
          <p:cNvPr id="8" name="TextBox 7">
            <a:extLst>
              <a:ext uri="{FF2B5EF4-FFF2-40B4-BE49-F238E27FC236}">
                <a16:creationId xmlns:a16="http://schemas.microsoft.com/office/drawing/2014/main" id="{C707D43F-9585-2C4B-FBE4-97A8943096D6}"/>
              </a:ext>
            </a:extLst>
          </p:cNvPr>
          <p:cNvSpPr txBox="1"/>
          <p:nvPr/>
        </p:nvSpPr>
        <p:spPr>
          <a:xfrm>
            <a:off x="321223" y="2198003"/>
            <a:ext cx="11662768" cy="646331"/>
          </a:xfrm>
          <a:prstGeom prst="rect">
            <a:avLst/>
          </a:prstGeom>
          <a:noFill/>
        </p:spPr>
        <p:txBody>
          <a:bodyPr wrap="square">
            <a:spAutoFit/>
          </a:bodyPr>
          <a:lstStyle/>
          <a:p>
            <a:r>
              <a:rPr lang="en-CA" dirty="0"/>
              <a:t>A home assistant robot that learns household routines and personal preferences could unintentionally expose sensitive information without robust data protection measures.</a:t>
            </a:r>
          </a:p>
        </p:txBody>
      </p:sp>
      <p:pic>
        <p:nvPicPr>
          <p:cNvPr id="21506" name="Picture 2" descr="Companionship How Social Robots are Transforming Lives">
            <a:extLst>
              <a:ext uri="{FF2B5EF4-FFF2-40B4-BE49-F238E27FC236}">
                <a16:creationId xmlns:a16="http://schemas.microsoft.com/office/drawing/2014/main" id="{485FAC80-D2B2-4E43-069D-034FD69F69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3917" y="2707844"/>
            <a:ext cx="3118945" cy="3118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2219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2BD5CE-166B-6FCA-97B4-815D61192A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6D5510-9C1B-3767-BCEC-8311923039B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84B60D-D285-E133-EC34-4BE0B2F3F05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9E5E66-5A5E-5BE9-6935-0B649CFBEC7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878D69-4C78-089F-A085-D402D657138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48BC146-145D-85B5-EB2F-2B757DF373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52CA3AD-863B-32F9-5598-7744B8A17FA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3AEF461-0EE2-799D-0BBE-60936B5A8A19}"/>
              </a:ext>
            </a:extLst>
          </p:cNvPr>
          <p:cNvSpPr txBox="1"/>
          <p:nvPr/>
        </p:nvSpPr>
        <p:spPr>
          <a:xfrm>
            <a:off x="265934" y="1704586"/>
            <a:ext cx="3249667" cy="369332"/>
          </a:xfrm>
          <a:prstGeom prst="rect">
            <a:avLst/>
          </a:prstGeom>
          <a:noFill/>
        </p:spPr>
        <p:txBody>
          <a:bodyPr wrap="square">
            <a:spAutoFit/>
          </a:bodyPr>
          <a:lstStyle/>
          <a:p>
            <a:r>
              <a:rPr lang="en-CA" b="1" i="0" dirty="0">
                <a:solidFill>
                  <a:srgbClr val="0D0D0D"/>
                </a:solidFill>
                <a:effectLst/>
                <a:latin typeface="Söhne"/>
              </a:rPr>
              <a:t>Autonomy and Human Agency</a:t>
            </a:r>
            <a:r>
              <a:rPr lang="en-CA" b="0" i="0" dirty="0">
                <a:solidFill>
                  <a:srgbClr val="0D0D0D"/>
                </a:solidFill>
                <a:effectLst/>
                <a:latin typeface="Söhne"/>
              </a:rPr>
              <a:t>:</a:t>
            </a:r>
            <a:endParaRPr lang="en-CA" dirty="0"/>
          </a:p>
        </p:txBody>
      </p:sp>
      <p:sp>
        <p:nvSpPr>
          <p:cNvPr id="8" name="TextBox 7">
            <a:extLst>
              <a:ext uri="{FF2B5EF4-FFF2-40B4-BE49-F238E27FC236}">
                <a16:creationId xmlns:a16="http://schemas.microsoft.com/office/drawing/2014/main" id="{98755583-6F06-7D63-D12A-F40742FA5C7E}"/>
              </a:ext>
            </a:extLst>
          </p:cNvPr>
          <p:cNvSpPr txBox="1"/>
          <p:nvPr/>
        </p:nvSpPr>
        <p:spPr>
          <a:xfrm>
            <a:off x="305457" y="2185965"/>
            <a:ext cx="11575368" cy="646331"/>
          </a:xfrm>
          <a:prstGeom prst="rect">
            <a:avLst/>
          </a:prstGeom>
          <a:noFill/>
        </p:spPr>
        <p:txBody>
          <a:bodyPr wrap="square">
            <a:spAutoFit/>
          </a:bodyPr>
          <a:lstStyle/>
          <a:p>
            <a:r>
              <a:rPr lang="en-CA" dirty="0"/>
              <a:t>Robots in elderly care settings making choices for residents about daily activities, thereby reducing their independence and decision-making capabilities.</a:t>
            </a:r>
          </a:p>
        </p:txBody>
      </p:sp>
      <p:pic>
        <p:nvPicPr>
          <p:cNvPr id="22530" name="Picture 2" descr="there is a robot for Sale,Up To OFF 71%">
            <a:extLst>
              <a:ext uri="{FF2B5EF4-FFF2-40B4-BE49-F238E27FC236}">
                <a16:creationId xmlns:a16="http://schemas.microsoft.com/office/drawing/2014/main" id="{A7EF838C-ADEA-FAFE-EF2A-D01C224D94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8317" y="3127671"/>
            <a:ext cx="6096000" cy="2529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44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B938D-AA57-E529-9110-BB7CD804AE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FBF653-7FB8-C4B2-3584-6F0D94E7589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0579BD7-FD8F-F124-B899-9467D84B8B8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3F9AFF-4BED-9650-49B7-97B3D0B1D9B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213E36-DBD8-ADDA-AF37-6E6A8071ADE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2340D5C-7E76-CE85-D89A-42BD87B28E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9AB8AE-9F95-FA29-5D05-3C18AFD07A3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3EBD3A1-8A3C-331F-6E09-7892EEA174B5}"/>
              </a:ext>
            </a:extLst>
          </p:cNvPr>
          <p:cNvSpPr txBox="1"/>
          <p:nvPr/>
        </p:nvSpPr>
        <p:spPr>
          <a:xfrm>
            <a:off x="525903" y="1570642"/>
            <a:ext cx="5646297" cy="369332"/>
          </a:xfrm>
          <a:prstGeom prst="rect">
            <a:avLst/>
          </a:prstGeom>
          <a:noFill/>
        </p:spPr>
        <p:txBody>
          <a:bodyPr wrap="square">
            <a:spAutoFit/>
          </a:bodyPr>
          <a:lstStyle/>
          <a:p>
            <a:r>
              <a:rPr lang="en-US" b="1" i="0" dirty="0">
                <a:solidFill>
                  <a:srgbClr val="0D0D0D"/>
                </a:solidFill>
                <a:effectLst/>
                <a:latin typeface="Söhne"/>
              </a:rPr>
              <a:t>Impact on Employment and Social Structures</a:t>
            </a:r>
            <a:r>
              <a:rPr lang="en-US" b="0" i="0" dirty="0">
                <a:solidFill>
                  <a:srgbClr val="0D0D0D"/>
                </a:solidFill>
                <a:effectLst/>
                <a:latin typeface="Söhne"/>
              </a:rPr>
              <a:t>:</a:t>
            </a:r>
            <a:endParaRPr lang="en-CA" dirty="0"/>
          </a:p>
        </p:txBody>
      </p:sp>
      <p:sp>
        <p:nvSpPr>
          <p:cNvPr id="8" name="TextBox 7">
            <a:extLst>
              <a:ext uri="{FF2B5EF4-FFF2-40B4-BE49-F238E27FC236}">
                <a16:creationId xmlns:a16="http://schemas.microsoft.com/office/drawing/2014/main" id="{3498819D-6FAC-3B5E-8EB7-2EA30ADCC683}"/>
              </a:ext>
            </a:extLst>
          </p:cNvPr>
          <p:cNvSpPr txBox="1"/>
          <p:nvPr/>
        </p:nvSpPr>
        <p:spPr>
          <a:xfrm>
            <a:off x="300393" y="2340680"/>
            <a:ext cx="11580431" cy="646331"/>
          </a:xfrm>
          <a:prstGeom prst="rect">
            <a:avLst/>
          </a:prstGeom>
          <a:noFill/>
        </p:spPr>
        <p:txBody>
          <a:bodyPr wrap="square">
            <a:spAutoFit/>
          </a:bodyPr>
          <a:lstStyle/>
          <a:p>
            <a:r>
              <a:rPr lang="en-CA" dirty="0"/>
              <a:t>The use of robots for teaching or caregiving roles could alter employment opportunities in these sectors, necessitating a re-evaluation of human workers' roles and skills development for future job markets.</a:t>
            </a:r>
          </a:p>
        </p:txBody>
      </p:sp>
      <p:pic>
        <p:nvPicPr>
          <p:cNvPr id="23554" name="Picture 2" descr="Robot ethics - tough questions in system design">
            <a:extLst>
              <a:ext uri="{FF2B5EF4-FFF2-40B4-BE49-F238E27FC236}">
                <a16:creationId xmlns:a16="http://schemas.microsoft.com/office/drawing/2014/main" id="{28D19D7F-95EB-11F8-22C5-D6F0A1FB26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9051" y="3162312"/>
            <a:ext cx="5063888" cy="2955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1533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6544</TotalTime>
  <Words>3649</Words>
  <Application>Microsoft Office PowerPoint</Application>
  <PresentationFormat>Widescreen</PresentationFormat>
  <Paragraphs>499</Paragraphs>
  <Slides>74</Slides>
  <Notes>14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74</vt:i4>
      </vt:variant>
    </vt:vector>
  </HeadingPairs>
  <TitlesOfParts>
    <vt:vector size="87" baseType="lpstr">
      <vt:lpstr>ABC Favorit Pro</vt:lpstr>
      <vt:lpstr>Arial</vt:lpstr>
      <vt:lpstr>Arial</vt:lpstr>
      <vt:lpstr>Calibri</vt:lpstr>
      <vt:lpstr>Calibri Light</vt:lpstr>
      <vt:lpstr>Georgia</vt:lpstr>
      <vt:lpstr>Google Sans</vt:lpstr>
      <vt:lpstr>inherit</vt:lpstr>
      <vt:lpstr>Open Sans</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165</cp:revision>
  <dcterms:created xsi:type="dcterms:W3CDTF">2023-04-29T09:08:23Z</dcterms:created>
  <dcterms:modified xsi:type="dcterms:W3CDTF">2024-02-16T15:20:32Z</dcterms:modified>
</cp:coreProperties>
</file>