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708" r:id="rId2"/>
  </p:sldMasterIdLst>
  <p:notesMasterIdLst>
    <p:notesMasterId r:id="rId24"/>
  </p:notesMasterIdLst>
  <p:sldIdLst>
    <p:sldId id="264" r:id="rId3"/>
    <p:sldId id="327" r:id="rId4"/>
    <p:sldId id="328" r:id="rId5"/>
    <p:sldId id="329" r:id="rId6"/>
    <p:sldId id="320" r:id="rId7"/>
    <p:sldId id="319" r:id="rId8"/>
    <p:sldId id="321" r:id="rId9"/>
    <p:sldId id="322" r:id="rId10"/>
    <p:sldId id="326" r:id="rId11"/>
    <p:sldId id="265" r:id="rId12"/>
    <p:sldId id="271" r:id="rId13"/>
    <p:sldId id="294" r:id="rId14"/>
    <p:sldId id="297" r:id="rId15"/>
    <p:sldId id="281" r:id="rId16"/>
    <p:sldId id="305" r:id="rId17"/>
    <p:sldId id="282" r:id="rId18"/>
    <p:sldId id="283" r:id="rId19"/>
    <p:sldId id="284" r:id="rId20"/>
    <p:sldId id="285" r:id="rId21"/>
    <p:sldId id="318" r:id="rId22"/>
    <p:sldId id="330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99BDD"/>
    <a:srgbClr val="FFFF00"/>
    <a:srgbClr val="24A9E1"/>
    <a:srgbClr val="53728A"/>
    <a:srgbClr val="1C3746"/>
    <a:srgbClr val="838383"/>
    <a:srgbClr val="B989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13" autoAdjust="0"/>
    <p:restoredTop sz="94660"/>
  </p:normalViewPr>
  <p:slideViewPr>
    <p:cSldViewPr snapToGrid="0">
      <p:cViewPr varScale="1">
        <p:scale>
          <a:sx n="74" d="100"/>
          <a:sy n="74" d="100"/>
        </p:scale>
        <p:origin x="4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AC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5"/>
                <c:pt idx="0">
                  <c:v>Month 1</c:v>
                </c:pt>
                <c:pt idx="1">
                  <c:v>Month 2</c:v>
                </c:pt>
                <c:pt idx="2">
                  <c:v>Month 3</c:v>
                </c:pt>
                <c:pt idx="3">
                  <c:v>TODAY</c:v>
                </c:pt>
                <c:pt idx="4">
                  <c:v>Month 5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700</c:v>
                </c:pt>
                <c:pt idx="1">
                  <c:v>1700</c:v>
                </c:pt>
                <c:pt idx="2">
                  <c:v>3900</c:v>
                </c:pt>
                <c:pt idx="3">
                  <c:v>4800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B2AD-4075-BA53-6C6A16C17AC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BCWS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5"/>
                <c:pt idx="0">
                  <c:v>Month 1</c:v>
                </c:pt>
                <c:pt idx="1">
                  <c:v>Month 2</c:v>
                </c:pt>
                <c:pt idx="2">
                  <c:v>Month 3</c:v>
                </c:pt>
                <c:pt idx="3">
                  <c:v>TODAY</c:v>
                </c:pt>
                <c:pt idx="4">
                  <c:v>Month 5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  <c:pt idx="0">
                  <c:v>500</c:v>
                </c:pt>
                <c:pt idx="1">
                  <c:v>1500</c:v>
                </c:pt>
                <c:pt idx="2">
                  <c:v>3500</c:v>
                </c:pt>
                <c:pt idx="3">
                  <c:v>4500</c:v>
                </c:pt>
                <c:pt idx="4">
                  <c:v>5000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B2AD-4075-BA53-6C6A16C17AC4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BCWP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5"/>
                <c:pt idx="0">
                  <c:v>Month 1</c:v>
                </c:pt>
                <c:pt idx="1">
                  <c:v>Month 2</c:v>
                </c:pt>
                <c:pt idx="2">
                  <c:v>Month 3</c:v>
                </c:pt>
                <c:pt idx="3">
                  <c:v>TODAY</c:v>
                </c:pt>
                <c:pt idx="4">
                  <c:v>Month 5</c:v>
                </c:pt>
              </c:strCache>
            </c:strRef>
          </c:cat>
          <c:val>
            <c:numRef>
              <c:f>Sheet1!$D$2:$D$7</c:f>
              <c:numCache>
                <c:formatCode>General</c:formatCode>
                <c:ptCount val="6"/>
                <c:pt idx="0">
                  <c:v>300</c:v>
                </c:pt>
                <c:pt idx="1">
                  <c:v>1200</c:v>
                </c:pt>
                <c:pt idx="2">
                  <c:v>3200</c:v>
                </c:pt>
                <c:pt idx="3">
                  <c:v>4000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B2AD-4075-BA53-6C6A16C17AC4}"/>
            </c:ext>
          </c:extLst>
        </c:ser>
        <c:dLbls>
          <c:dLblPos val="r"/>
          <c:showLegendKey val="0"/>
          <c:showVal val="1"/>
          <c:showCatName val="0"/>
          <c:showSerName val="0"/>
          <c:showPercent val="0"/>
          <c:showBubbleSize val="0"/>
        </c:dLbls>
        <c:dropLines>
          <c:spPr>
            <a:ln w="9525" cap="flat" cmpd="sng" algn="ctr">
              <a:solidFill>
                <a:schemeClr val="tx1"/>
              </a:solidFill>
              <a:round/>
            </a:ln>
            <a:effectLst/>
          </c:spPr>
        </c:dropLines>
        <c:smooth val="0"/>
        <c:axId val="71616656"/>
        <c:axId val="71617488"/>
      </c:lineChart>
      <c:catAx>
        <c:axId val="71616656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33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dirty="0" smtClean="0"/>
                  <a:t>Duration</a:t>
                </a:r>
                <a:endParaRPr lang="en-US" dirty="0"/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33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1617488"/>
        <c:crosses val="autoZero"/>
        <c:auto val="1"/>
        <c:lblAlgn val="ctr"/>
        <c:lblOffset val="100"/>
        <c:noMultiLvlLbl val="0"/>
      </c:catAx>
      <c:valAx>
        <c:axId val="716174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33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dirty="0" smtClean="0"/>
                  <a:t>Cost</a:t>
                </a:r>
                <a:endParaRPr lang="en-US" dirty="0"/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33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1616656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dTable>
      <c:spPr>
        <a:noFill/>
        <a:ln>
          <a:noFill/>
        </a:ln>
        <a:effectLst/>
      </c:spPr>
    </c:plotArea>
    <c:legend>
      <c:legendPos val="r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299FE04-2888-4192-A5A9-6813B57EF7F8}" type="doc">
      <dgm:prSet loTypeId="urn:microsoft.com/office/officeart/2005/8/layout/arrow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920758F-9462-458B-9157-E67BFC7C2FED}">
      <dgm:prSet phldrT="[Text]"/>
      <dgm:spPr/>
      <dgm:t>
        <a:bodyPr/>
        <a:lstStyle/>
        <a:p>
          <a:r>
            <a:rPr lang="en-US" dirty="0" smtClean="0"/>
            <a:t>PLAN</a:t>
          </a:r>
          <a:endParaRPr lang="en-US" dirty="0"/>
        </a:p>
      </dgm:t>
    </dgm:pt>
    <dgm:pt modelId="{6871A320-0727-4001-B2DE-41D6990B10BA}" type="parTrans" cxnId="{E8AF6910-1B3C-4E4F-88AA-C049F9A90E9D}">
      <dgm:prSet/>
      <dgm:spPr/>
      <dgm:t>
        <a:bodyPr/>
        <a:lstStyle/>
        <a:p>
          <a:endParaRPr lang="en-US"/>
        </a:p>
      </dgm:t>
    </dgm:pt>
    <dgm:pt modelId="{BA02C9D1-E497-4CF8-8BB2-B3FDD9593E83}" type="sibTrans" cxnId="{E8AF6910-1B3C-4E4F-88AA-C049F9A90E9D}">
      <dgm:prSet/>
      <dgm:spPr/>
      <dgm:t>
        <a:bodyPr/>
        <a:lstStyle/>
        <a:p>
          <a:endParaRPr lang="en-US"/>
        </a:p>
      </dgm:t>
    </dgm:pt>
    <dgm:pt modelId="{FA13D4E6-49F5-4587-A5D2-D5DAAB314B60}">
      <dgm:prSet phldrT="[Text]"/>
      <dgm:spPr/>
      <dgm:t>
        <a:bodyPr/>
        <a:lstStyle/>
        <a:p>
          <a:r>
            <a:rPr lang="en-US" dirty="0" smtClean="0"/>
            <a:t>ACTUAL</a:t>
          </a:r>
          <a:endParaRPr lang="en-US" dirty="0"/>
        </a:p>
      </dgm:t>
    </dgm:pt>
    <dgm:pt modelId="{4A8EFC7B-5C9F-44F2-95BE-CE5E3964A8CE}" type="parTrans" cxnId="{70A131FF-8198-423E-AB96-EC91D2CDFC45}">
      <dgm:prSet/>
      <dgm:spPr/>
      <dgm:t>
        <a:bodyPr/>
        <a:lstStyle/>
        <a:p>
          <a:endParaRPr lang="en-US"/>
        </a:p>
      </dgm:t>
    </dgm:pt>
    <dgm:pt modelId="{6E838B82-211F-4C1B-B241-A5D4F675BCF5}" type="sibTrans" cxnId="{70A131FF-8198-423E-AB96-EC91D2CDFC45}">
      <dgm:prSet/>
      <dgm:spPr/>
      <dgm:t>
        <a:bodyPr/>
        <a:lstStyle/>
        <a:p>
          <a:endParaRPr lang="en-US"/>
        </a:p>
      </dgm:t>
    </dgm:pt>
    <dgm:pt modelId="{E25CD8BF-BA7B-4FAE-A4B4-E4F8EA8C9392}" type="pres">
      <dgm:prSet presAssocID="{3299FE04-2888-4192-A5A9-6813B57EF7F8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B74AFE7-88A1-4D85-9C8F-2933210E23E1}" type="pres">
      <dgm:prSet presAssocID="{3299FE04-2888-4192-A5A9-6813B57EF7F8}" presName="divider" presStyleLbl="fgShp" presStyleIdx="0" presStyleCnt="1"/>
      <dgm:spPr/>
    </dgm:pt>
    <dgm:pt modelId="{EB502932-2E36-4D8E-9653-3D9AC4656406}" type="pres">
      <dgm:prSet presAssocID="{0920758F-9462-458B-9157-E67BFC7C2FED}" presName="downArrow" presStyleLbl="node1" presStyleIdx="0" presStyleCnt="2"/>
      <dgm:spPr/>
    </dgm:pt>
    <dgm:pt modelId="{23AB77B8-4356-49C5-9443-467B3CCD882E}" type="pres">
      <dgm:prSet presAssocID="{0920758F-9462-458B-9157-E67BFC7C2FED}" presName="downArrow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C7E3D7C-1247-4265-A901-F9B50161C3F3}" type="pres">
      <dgm:prSet presAssocID="{FA13D4E6-49F5-4587-A5D2-D5DAAB314B60}" presName="upArrow" presStyleLbl="node1" presStyleIdx="1" presStyleCnt="2"/>
      <dgm:spPr/>
    </dgm:pt>
    <dgm:pt modelId="{58C43DA0-A1B9-4982-9340-6BF063336F18}" type="pres">
      <dgm:prSet presAssocID="{FA13D4E6-49F5-4587-A5D2-D5DAAB314B60}" presName="upArrow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06E1D4F-A815-4B66-9C74-91A761441536}" type="presOf" srcId="{0920758F-9462-458B-9157-E67BFC7C2FED}" destId="{23AB77B8-4356-49C5-9443-467B3CCD882E}" srcOrd="0" destOrd="0" presId="urn:microsoft.com/office/officeart/2005/8/layout/arrow3"/>
    <dgm:cxn modelId="{225F5C05-8E34-4F7A-B385-D75A698D5696}" type="presOf" srcId="{3299FE04-2888-4192-A5A9-6813B57EF7F8}" destId="{E25CD8BF-BA7B-4FAE-A4B4-E4F8EA8C9392}" srcOrd="0" destOrd="0" presId="urn:microsoft.com/office/officeart/2005/8/layout/arrow3"/>
    <dgm:cxn modelId="{E8AF6910-1B3C-4E4F-88AA-C049F9A90E9D}" srcId="{3299FE04-2888-4192-A5A9-6813B57EF7F8}" destId="{0920758F-9462-458B-9157-E67BFC7C2FED}" srcOrd="0" destOrd="0" parTransId="{6871A320-0727-4001-B2DE-41D6990B10BA}" sibTransId="{BA02C9D1-E497-4CF8-8BB2-B3FDD9593E83}"/>
    <dgm:cxn modelId="{70A131FF-8198-423E-AB96-EC91D2CDFC45}" srcId="{3299FE04-2888-4192-A5A9-6813B57EF7F8}" destId="{FA13D4E6-49F5-4587-A5D2-D5DAAB314B60}" srcOrd="1" destOrd="0" parTransId="{4A8EFC7B-5C9F-44F2-95BE-CE5E3964A8CE}" sibTransId="{6E838B82-211F-4C1B-B241-A5D4F675BCF5}"/>
    <dgm:cxn modelId="{5E480F64-9E61-4A71-A675-E47F67207072}" type="presOf" srcId="{FA13D4E6-49F5-4587-A5D2-D5DAAB314B60}" destId="{58C43DA0-A1B9-4982-9340-6BF063336F18}" srcOrd="0" destOrd="0" presId="urn:microsoft.com/office/officeart/2005/8/layout/arrow3"/>
    <dgm:cxn modelId="{5DE1C231-4809-4CF5-8161-71785AFBE2E5}" type="presParOf" srcId="{E25CD8BF-BA7B-4FAE-A4B4-E4F8EA8C9392}" destId="{0B74AFE7-88A1-4D85-9C8F-2933210E23E1}" srcOrd="0" destOrd="0" presId="urn:microsoft.com/office/officeart/2005/8/layout/arrow3"/>
    <dgm:cxn modelId="{2D9D4F89-4254-4579-ADCF-D54744451F46}" type="presParOf" srcId="{E25CD8BF-BA7B-4FAE-A4B4-E4F8EA8C9392}" destId="{EB502932-2E36-4D8E-9653-3D9AC4656406}" srcOrd="1" destOrd="0" presId="urn:microsoft.com/office/officeart/2005/8/layout/arrow3"/>
    <dgm:cxn modelId="{3522C1A3-0CA0-4276-8476-426F988ECF13}" type="presParOf" srcId="{E25CD8BF-BA7B-4FAE-A4B4-E4F8EA8C9392}" destId="{23AB77B8-4356-49C5-9443-467B3CCD882E}" srcOrd="2" destOrd="0" presId="urn:microsoft.com/office/officeart/2005/8/layout/arrow3"/>
    <dgm:cxn modelId="{445E1D1C-B9F6-49BA-9835-3623593E8695}" type="presParOf" srcId="{E25CD8BF-BA7B-4FAE-A4B4-E4F8EA8C9392}" destId="{BC7E3D7C-1247-4265-A901-F9B50161C3F3}" srcOrd="3" destOrd="0" presId="urn:microsoft.com/office/officeart/2005/8/layout/arrow3"/>
    <dgm:cxn modelId="{49CBE053-1CC8-4AA9-AF0D-0F001B6A907F}" type="presParOf" srcId="{E25CD8BF-BA7B-4FAE-A4B4-E4F8EA8C9392}" destId="{58C43DA0-A1B9-4982-9340-6BF063336F18}" srcOrd="4" destOrd="0" presId="urn:microsoft.com/office/officeart/2005/8/layout/arrow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74AFE7-88A1-4D85-9C8F-2933210E23E1}">
      <dsp:nvSpPr>
        <dsp:cNvPr id="0" name=""/>
        <dsp:cNvSpPr/>
      </dsp:nvSpPr>
      <dsp:spPr>
        <a:xfrm rot="21300000">
          <a:off x="17261" y="1698741"/>
          <a:ext cx="5590546" cy="640201"/>
        </a:xfrm>
        <a:prstGeom prst="mathMinus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502932-2E36-4D8E-9653-3D9AC4656406}">
      <dsp:nvSpPr>
        <dsp:cNvPr id="0" name=""/>
        <dsp:cNvSpPr/>
      </dsp:nvSpPr>
      <dsp:spPr>
        <a:xfrm>
          <a:off x="675008" y="201884"/>
          <a:ext cx="1687521" cy="1615073"/>
        </a:xfrm>
        <a:prstGeom prst="downArrow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AB77B8-4356-49C5-9443-467B3CCD882E}">
      <dsp:nvSpPr>
        <dsp:cNvPr id="0" name=""/>
        <dsp:cNvSpPr/>
      </dsp:nvSpPr>
      <dsp:spPr>
        <a:xfrm>
          <a:off x="2981287" y="0"/>
          <a:ext cx="1800022" cy="16958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PLAN</a:t>
          </a:r>
          <a:endParaRPr lang="en-US" sz="3000" kern="1200" dirty="0"/>
        </a:p>
      </dsp:txBody>
      <dsp:txXfrm>
        <a:off x="2981287" y="0"/>
        <a:ext cx="1800022" cy="1695827"/>
      </dsp:txXfrm>
    </dsp:sp>
    <dsp:sp modelId="{BC7E3D7C-1247-4265-A901-F9B50161C3F3}">
      <dsp:nvSpPr>
        <dsp:cNvPr id="0" name=""/>
        <dsp:cNvSpPr/>
      </dsp:nvSpPr>
      <dsp:spPr>
        <a:xfrm>
          <a:off x="3262540" y="2220726"/>
          <a:ext cx="1687521" cy="1615073"/>
        </a:xfrm>
        <a:prstGeom prst="upArrow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C43DA0-A1B9-4982-9340-6BF063336F18}">
      <dsp:nvSpPr>
        <dsp:cNvPr id="0" name=""/>
        <dsp:cNvSpPr/>
      </dsp:nvSpPr>
      <dsp:spPr>
        <a:xfrm>
          <a:off x="843760" y="2341856"/>
          <a:ext cx="1800022" cy="16958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ACTUAL</a:t>
          </a:r>
          <a:endParaRPr lang="en-US" sz="3000" kern="1200" dirty="0"/>
        </a:p>
      </dsp:txBody>
      <dsp:txXfrm>
        <a:off x="843760" y="2341856"/>
        <a:ext cx="1800022" cy="169582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3">
  <dgm:title val=""/>
  <dgm:desc val=""/>
  <dgm:catLst>
    <dgm:cat type="relationship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none"/>
      <dgm:param type="vertAlign" val="none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l" for="ch" forName="downArrow" refType="w" fact="0.1"/>
              <dgm:constr type="t" for="ch" forName="downArrow" refType="h" fact="0.05"/>
              <dgm:constr type="lOff" for="ch" forName="downArrow" refType="w" fact="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r" for="ch" forName="downArrowText" refType="w" fact="0.8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r" for="ch" forName="upArrow" refType="w" fact="0.9"/>
              <dgm:constr type="rOff" for="ch" forName="upArrow" refType="w" fact="-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l" for="ch" forName="upArrowText" refType="w" fact="0.15"/>
              <dgm:constr type="primFontSz" for="ch" ptType="node" op="equ" val="65"/>
            </dgm:constrLst>
          </dgm:if>
          <dgm:else name="Name4">
            <dgm:constrLst>
              <dgm:constr type="w" for="ch" forName="downArrow" refType="w" fact="0.4"/>
              <dgm:constr type="h" for="ch" forName="downArrow" refType="h" fact="0.8"/>
              <dgm:constr type="l" for="ch" forName="downArrow" refType="w" fact="0.02"/>
              <dgm:constr type="t" for="ch" forName="downArrow" refType="h" fact="0.05"/>
              <dgm:constr type="lOff" for="ch" forName="downArrow" refType="w" fact="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r" for="ch" forName="downArrowText" refType="w"/>
              <dgm:constr type="primFontSz" for="ch" ptType="node" op="equ" val="65"/>
            </dgm:constrLst>
          </dgm:else>
        </dgm:choose>
      </dgm:if>
      <dgm:else name="Name5">
        <dgm:choose name="Name6">
          <dgm:if name="Name7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r" for="ch" forName="downArrow" refType="w" fact="0.9"/>
              <dgm:constr type="t" for="ch" forName="downArrow" refType="h" fact="0.05"/>
              <dgm:constr type="rOff" for="ch" forName="downArrow" refType="w" fact="-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l" for="ch" forName="downArrowText" refType="w" fact="0.1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l" for="ch" forName="upArrow" refType="w" fact="0.1"/>
              <dgm:constr type="lOff" for="ch" forName="upArrow" refType="w" fact="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r" for="ch" forName="upArrowText" refType="w" fact="0.85"/>
              <dgm:constr type="primFontSz" for="ch" ptType="node" op="equ" val="65"/>
            </dgm:constrLst>
          </dgm:if>
          <dgm:else name="Name8">
            <dgm:constrLst>
              <dgm:constr type="w" for="ch" forName="downArrow" refType="w" fact="0.4"/>
              <dgm:constr type="h" for="ch" forName="downArrow" refType="h" fact="0.8"/>
              <dgm:constr type="r" for="ch" forName="downArrow" refType="w" fact="0.98"/>
              <dgm:constr type="t" for="ch" forName="downArrow" refType="h" fact="0.05"/>
              <dgm:constr type="rOff" for="ch" forName="downArrow" refType="w" fact="-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l" for="ch" forName="downArrowText"/>
              <dgm:constr type="primFontSz" for="ch" ptType="node" op="equ" val="65"/>
            </dgm:constrLst>
          </dgm:else>
        </dgm:choose>
      </dgm:else>
    </dgm:choose>
    <dgm:ruleLst/>
    <dgm:choose name="Name9">
      <dgm:if name="Name10" axis="ch" ptType="node" func="cnt" op="gte" val="2">
        <dgm:layoutNode name="divider" styleLbl="fgShp">
          <dgm:alg type="sp"/>
          <dgm:choose name="Name11">
            <dgm:if name="Name12" func="var" arg="dir" op="equ" val="norm">
              <dgm:shape xmlns:r="http://schemas.openxmlformats.org/officeDocument/2006/relationships" rot="-5" type="mathMinus" r:blip="">
                <dgm:adjLst/>
              </dgm:shape>
            </dgm:if>
            <dgm:else name="Name13">
              <dgm:shape xmlns:r="http://schemas.openxmlformats.org/officeDocument/2006/relationships" rot="5" type="mathMinus" r:blip="">
                <dgm:adjLst/>
              </dgm:shape>
            </dgm:else>
          </dgm:choose>
          <dgm:presOf/>
          <dgm:constrLst/>
          <dgm:ruleLst/>
        </dgm:layoutNode>
      </dgm:if>
      <dgm:else name="Name14"/>
    </dgm:choose>
    <dgm:forEach name="Name15" axis="ch" ptType="node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  <dgm:forEach name="Name16" axis="ch" ptType="node" st="2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636C00-BD70-4D95-AD9F-FAB21D293F69}" type="datetimeFigureOut">
              <a:rPr lang="en-US" smtClean="0"/>
              <a:t>14-Apr-21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9753EB-3111-4158-8CAC-CD2E18EACE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52780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12330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380016-F6CF-474F-B219-FC9B85A0E4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879D928-6CE4-4979-829B-864D9303F7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F4ECAF-7F2B-429F-AC2F-070674A60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April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2EE017-2E88-43CA-A48A-D1C6BEA15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95734C-BB6C-4998-A8BB-7F5B6160B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591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B476EB-1355-4B6B-BAB4-D8D74FBDEB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50380F-D3AE-4874-AF6D-0BB7662073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33B2AD-86AA-4164-A176-B9A306099B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April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2890EF-4AFE-4C01-838E-56677ECFF5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200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3FB7BC-0A82-4370-8381-56BFF26CE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006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C2C4E-6914-486D-ACE5-A6D095E6FD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F9D91E-F449-482E-8418-0487EF4EDA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657F48-A08D-4E7C-A9B7-EE1C619E01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April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B9FD46-3234-443A-9D01-89520031F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66282A-1DC9-4DC6-9B19-06ABE74E99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632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51BE38-3C19-4899-9557-93CAE0AB77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477C09-3EE9-467D-9521-761974FA6B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CE6601-614C-400B-8516-2365794B0D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C1119B-A48F-4299-A3C1-E7350591D8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April 2021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A60ADF-F158-4F0D-B23A-04FB36F84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B2FBB4-6760-43E0-8730-437537041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00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689FE3-AB87-4E18-A63A-CC600D6C8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BE197A-E923-4C03-84D1-C776937604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551361-1C30-482D-836B-BBECA04162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E811D56-82EF-44D3-A89D-C767318EDA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EB94B3-752C-4DA8-AE4B-DD61B69287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1BF96B1-45EE-46B0-A45A-BF15329413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April 2021</a:t>
            </a:r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0C9D8E-8E32-4DBF-B89B-EA0448AE52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DD667C-E9EE-47F4-A14F-7C031C6C0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146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D88EF1-8A8C-43FB-AFD1-38AD30F48C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C5A830-4BE7-443E-BA7F-CBE5EF10DC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April 2021</a:t>
            </a:r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30EA6A3-7C31-423F-993A-E4AAD2018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D5ADD4-0B37-4742-8665-FBD31993F2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8567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45A76EC-6DA5-4F0D-9BB4-2B8EECCD3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April 2021</a:t>
            </a:r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B949424-003F-48B4-8FEA-8A6BFEAAA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D007D9-E50F-485A-A330-2874D323EC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991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B9D5E-76B9-448A-8E91-3A12816DA2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0223B2-C352-4F0E-A0CF-6BB2DAFCA9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736218-9046-4904-A478-29AD620CBC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291F3D-DB4C-4C43-8A00-782C7E74CA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April 2021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8E78FD-C676-42DB-85CA-3EA9A8BB8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A2F6C6-381A-443D-A3D6-4A06C0D2E0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3137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7569E6-5C29-47A0-B5D7-A52D27481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DB99370-6D33-4C13-A03A-AC0842D0C6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0FE90C-F565-40EB-84A9-9127B9EA6A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489353-6A66-4B72-8D54-0E604356C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April 2021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60BF95-2765-4D16-8D1C-C8D081A06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34A4CB-EFA1-4370-824F-54B992B05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810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42D3D-38A2-46E1-8364-4B994B46F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B587A4-C5B9-4EDE-9449-6042C0B7A7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247B2D-FAA4-4441-9C2A-F5A1138675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April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B039E6-9E52-428D-B425-93B9656E4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16C17-C040-4B3A-A7D0-49CD88078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0660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4EE0452-43F5-49EA-A2E5-7454497442E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293091-1BE4-4E9E-9C9C-79BE85DCF9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B8EE1C-8BD0-42FD-A7AA-E4BFBF835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April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E4D64A-328B-4942-8C01-AB57D08EAB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635525-3115-4CE9-905D-65BFEDB56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9680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5759" y="2166364"/>
            <a:ext cx="11471565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96250"/>
            <a:ext cx="9144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April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9314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April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54326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191" y="2208879"/>
            <a:ext cx="10515600" cy="16764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6000" b="0" spc="150" baseline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3191" y="4010334"/>
            <a:ext cx="10515600" cy="1174639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April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37767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1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April 2021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57978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7008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7008" y="2656566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31230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31230" y="2656564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April 2021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800775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April 2021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31505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April 2021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408952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7008" y="2120054"/>
            <a:ext cx="6126480" cy="4114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89023" y="2147486"/>
            <a:ext cx="320040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April 2021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773941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0160" y="2211494"/>
            <a:ext cx="6126480" cy="393192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0688" y="2150621"/>
            <a:ext cx="320040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April 2021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353519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April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710747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19312" y="0"/>
            <a:ext cx="2743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0624" y="274638"/>
            <a:ext cx="2402380" cy="58975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274638"/>
            <a:ext cx="7973291" cy="5897562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22854"/>
            <a:ext cx="2743196" cy="365125"/>
          </a:xfrm>
        </p:spPr>
        <p:txBody>
          <a:bodyPr/>
          <a:lstStyle/>
          <a:p>
            <a:r>
              <a:rPr lang="en-US" smtClean="0"/>
              <a:t>April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776135" y="6422854"/>
            <a:ext cx="4279669" cy="365125"/>
          </a:xfrm>
        </p:spPr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3048" y="6422854"/>
            <a:ext cx="879759" cy="365125"/>
          </a:xfrm>
        </p:spPr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02859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23433E4-C324-4DDE-A6BF-B2826CF085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A25399-0F28-4FA1-871B-C6AEB6FF14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7058E9-D024-4C07-BCD3-EE75CC86B3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April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EF40AE-35D1-45E1-9964-F10B8EE48F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DFCE6D-87E2-464B-9727-7C3A2E0223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1862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83" y="176109"/>
            <a:ext cx="12188952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April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0348994" y="255084"/>
            <a:ext cx="1627773" cy="14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420380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24263" y="878540"/>
            <a:ext cx="8567738" cy="3242699"/>
          </a:xfrm>
          <a:solidFill>
            <a:srgbClr val="53728A"/>
          </a:solidFill>
        </p:spPr>
        <p:txBody>
          <a:bodyPr lIns="274320" tIns="91440" rIns="182880" bIns="91440">
            <a:normAutofit fontScale="90000"/>
          </a:bodyPr>
          <a:lstStyle/>
          <a:p>
            <a:pPr algn="l"/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400" b="1" dirty="0">
                <a:solidFill>
                  <a:schemeClr val="bg1"/>
                </a:solidFill>
                <a:ea typeface="+mj-ea"/>
                <a:cs typeface="+mj-cs"/>
              </a:rPr>
              <a:t>PMG 506</a:t>
            </a:r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300" b="1" dirty="0">
                <a:solidFill>
                  <a:schemeClr val="bg1"/>
                </a:solidFill>
                <a:latin typeface="+mn-lt"/>
              </a:rPr>
              <a:t>Advanced Project Management</a:t>
            </a:r>
            <a:r>
              <a:rPr lang="en-US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b="1" dirty="0">
                <a:solidFill>
                  <a:schemeClr val="bg1"/>
                </a:solidFill>
                <a:latin typeface="+mn-lt"/>
              </a:rPr>
            </a:br>
            <a:r>
              <a:rPr lang="en-US" sz="5400" dirty="0" smtClean="0">
                <a:solidFill>
                  <a:srgbClr val="FFFF00"/>
                </a:solidFill>
                <a:latin typeface="+mn-lt"/>
              </a:rPr>
              <a:t>LECTURE 10:</a:t>
            </a:r>
            <a:r>
              <a:rPr lang="ar-EG" sz="5400" dirty="0" smtClean="0">
                <a:solidFill>
                  <a:srgbClr val="FFFF00"/>
                </a:solidFill>
                <a:latin typeface="+mn-lt"/>
              </a:rPr>
              <a:t> </a:t>
            </a:r>
            <a:r>
              <a:rPr lang="en-US" sz="4000" b="1" dirty="0" smtClean="0"/>
              <a:t>PROJECT </a:t>
            </a:r>
            <a:r>
              <a:rPr lang="en-US" sz="4000" b="1" dirty="0"/>
              <a:t>MONTITORING AND </a:t>
            </a:r>
            <a:r>
              <a:rPr lang="en-US" sz="4000" b="1" dirty="0" smtClean="0"/>
              <a:t>CONTROLLING – </a:t>
            </a:r>
            <a:r>
              <a:rPr lang="en-US" sz="4000" b="1" dirty="0" smtClean="0">
                <a:solidFill>
                  <a:srgbClr val="FF0000"/>
                </a:solidFill>
              </a:rPr>
              <a:t>REVIEW 14 APR 2021</a:t>
            </a:r>
            <a:endParaRPr lang="en-US" sz="54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141668" y="878540"/>
            <a:ext cx="3373283" cy="547781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 dirty="0" smtClean="0">
              <a:ln>
                <a:noFill/>
              </a:ln>
              <a:solidFill>
                <a:srgbClr val="53728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Everyone’s 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Smart</a:t>
            </a:r>
            <a:b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University</a:t>
            </a:r>
          </a:p>
        </p:txBody>
      </p:sp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7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204" y="1331445"/>
            <a:ext cx="2694542" cy="2286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April 2021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</a:t>
            </a:fld>
            <a:endParaRPr lang="en-US" dirty="0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 txBox="1">
            <a:spLocks/>
          </p:cNvSpPr>
          <p:nvPr/>
        </p:nvSpPr>
        <p:spPr>
          <a:xfrm>
            <a:off x="3624263" y="4224271"/>
            <a:ext cx="8567738" cy="213208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vert="horz" lIns="274320" tIns="91440" rIns="182880" bIns="9144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</a:pPr>
            <a:endParaRPr lang="en-US" sz="1050" b="1" dirty="0" smtClean="0">
              <a:solidFill>
                <a:srgbClr val="FFFF00"/>
              </a:solidFill>
            </a:endParaRPr>
          </a:p>
          <a:p>
            <a:pPr>
              <a:spcBef>
                <a:spcPts val="600"/>
              </a:spcBef>
            </a:pPr>
            <a:r>
              <a:rPr lang="ar-EG" b="1" dirty="0" smtClean="0">
                <a:solidFill>
                  <a:srgbClr val="002060"/>
                </a:solidFill>
              </a:rPr>
              <a:t>دكتور مهندس استشاري ادارة المشروعات</a:t>
            </a:r>
            <a:endParaRPr lang="en-US" b="1" dirty="0" smtClean="0">
              <a:solidFill>
                <a:srgbClr val="002060"/>
              </a:solidFill>
            </a:endParaRPr>
          </a:p>
          <a:p>
            <a:pPr>
              <a:spcBef>
                <a:spcPts val="600"/>
              </a:spcBef>
            </a:pPr>
            <a:r>
              <a:rPr lang="en-US" b="1" dirty="0" smtClean="0">
                <a:solidFill>
                  <a:srgbClr val="002060"/>
                </a:solidFill>
              </a:rPr>
              <a:t>Eng. Dr. </a:t>
            </a:r>
            <a:r>
              <a:rPr lang="en-US" b="1" dirty="0" err="1" smtClean="0">
                <a:solidFill>
                  <a:srgbClr val="002060"/>
                </a:solidFill>
              </a:rPr>
              <a:t>Akram</a:t>
            </a:r>
            <a:r>
              <a:rPr lang="en-US" b="1" dirty="0" smtClean="0">
                <a:solidFill>
                  <a:srgbClr val="002060"/>
                </a:solidFill>
              </a:rPr>
              <a:t> Mustafa </a:t>
            </a:r>
            <a:r>
              <a:rPr lang="en-US" b="1" dirty="0" err="1" smtClean="0">
                <a:solidFill>
                  <a:srgbClr val="002060"/>
                </a:solidFill>
              </a:rPr>
              <a:t>Suliman</a:t>
            </a:r>
            <a:r>
              <a:rPr lang="en-US" b="1" dirty="0" smtClean="0">
                <a:solidFill>
                  <a:srgbClr val="002060"/>
                </a:solidFill>
              </a:rPr>
              <a:t> Ali,</a:t>
            </a:r>
          </a:p>
          <a:p>
            <a:r>
              <a:rPr lang="en-US" sz="2300" b="1" i="1" dirty="0" smtClean="0">
                <a:solidFill>
                  <a:srgbClr val="002060"/>
                </a:solidFill>
              </a:rPr>
              <a:t>PhD. AU, BEng. &amp; MSc. AAST, CEng </a:t>
            </a:r>
            <a:r>
              <a:rPr lang="en-US" sz="2300" b="1" i="1" dirty="0" err="1" smtClean="0">
                <a:solidFill>
                  <a:srgbClr val="002060"/>
                </a:solidFill>
              </a:rPr>
              <a:t>CMarEng</a:t>
            </a:r>
            <a:r>
              <a:rPr lang="en-US" sz="2300" b="1" i="1" dirty="0" smtClean="0">
                <a:solidFill>
                  <a:srgbClr val="002060"/>
                </a:solidFill>
              </a:rPr>
              <a:t> </a:t>
            </a:r>
            <a:r>
              <a:rPr lang="en-US" sz="2300" b="1" i="1" dirty="0" err="1" smtClean="0">
                <a:solidFill>
                  <a:srgbClr val="002060"/>
                </a:solidFill>
              </a:rPr>
              <a:t>MIMarEST</a:t>
            </a:r>
            <a:r>
              <a:rPr lang="en-US" sz="2300" b="1" i="1" dirty="0" smtClean="0">
                <a:solidFill>
                  <a:srgbClr val="002060"/>
                </a:solidFill>
              </a:rPr>
              <a:t>, PE, PMP®,</a:t>
            </a:r>
          </a:p>
          <a:p>
            <a:r>
              <a:rPr lang="en-US" sz="2300" b="1" i="1" dirty="0" smtClean="0">
                <a:solidFill>
                  <a:srgbClr val="002060"/>
                </a:solidFill>
              </a:rPr>
              <a:t>ASQ CSSBB, ISO Lead Auditor, NDT Level II,</a:t>
            </a:r>
            <a:endParaRPr lang="en-US" sz="23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8494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32"/>
    </mc:Choice>
    <mc:Fallback xmlns="">
      <p:transition spd="slow" advTm="3632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Qa</a:t>
            </a:r>
            <a:r>
              <a:rPr lang="en-US" dirty="0" smtClean="0"/>
              <a:t> VS QC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orbel" panose="020B0503020204020204"/>
                <a:ea typeface="+mn-ea"/>
                <a:cs typeface="+mn-cs"/>
              </a:rPr>
              <a:t>April 2021</a:t>
            </a:r>
            <a:endParaRPr kumimoji="0" lang="en-US" sz="10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orbel" panose="020B0503020204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orbel" panose="020B0503020204020204"/>
                <a:ea typeface="+mn-ea"/>
                <a:cs typeface="+mn-cs"/>
              </a:rPr>
              <a:t>Eng. Dr. Akram Ali</a:t>
            </a:r>
            <a:endParaRPr kumimoji="0" lang="en-US" sz="10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orbel" panose="020B0503020204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9CA7F0-1DB2-4EC7-8938-616CB065880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orbel" panose="020B0503020204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orbel" panose="020B0503020204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12599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STUDENT QUESTION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rtl="1"/>
            <a:r>
              <a:rPr lang="en-US" dirty="0" smtClean="0"/>
              <a:t>Activities </a:t>
            </a:r>
            <a:r>
              <a:rPr lang="en-US" dirty="0"/>
              <a:t>and management processes that take place to make sure that the project and project deliverables are at the required quality level is known as:</a:t>
            </a:r>
          </a:p>
          <a:p>
            <a:pPr rtl="1"/>
            <a:r>
              <a:rPr lang="en-US" dirty="0"/>
              <a:t>‫</a:t>
            </a:r>
            <a:r>
              <a:rPr lang="ar-EG" dirty="0"/>
              <a:t>تُعرف الأنشطة وعمليات الإدارة التي تتم للتأكد من أن نواتج المشروع والمشروع بمستوى الجودة المطلوب باسم:‬</a:t>
            </a:r>
          </a:p>
          <a:p>
            <a:pPr rtl="1"/>
            <a:r>
              <a:rPr lang="en-US" dirty="0"/>
              <a:t>a. Quality defect‫ </a:t>
            </a:r>
            <a:r>
              <a:rPr lang="ar-EG" dirty="0"/>
              <a:t>عيب الجودة‬</a:t>
            </a:r>
          </a:p>
          <a:p>
            <a:pPr rtl="1"/>
            <a:r>
              <a:rPr lang="en-US" dirty="0"/>
              <a:t>b. Quality Assurance‫ </a:t>
            </a:r>
            <a:r>
              <a:rPr lang="ar-EG" dirty="0"/>
              <a:t>ضمان الجودة‬</a:t>
            </a:r>
          </a:p>
          <a:p>
            <a:pPr rtl="1"/>
            <a:r>
              <a:rPr lang="en-US" dirty="0"/>
              <a:t>c. Quality failure‫ </a:t>
            </a:r>
            <a:r>
              <a:rPr lang="ar-EG" dirty="0"/>
              <a:t>فشل الجودة‬</a:t>
            </a:r>
          </a:p>
          <a:p>
            <a:pPr rtl="1"/>
            <a:r>
              <a:rPr lang="en-US" dirty="0"/>
              <a:t>d. Quality control‫ </a:t>
            </a:r>
            <a:r>
              <a:rPr lang="ar-EG" dirty="0"/>
              <a:t>مراقبة الجودة‬</a:t>
            </a:r>
          </a:p>
          <a:p>
            <a:pPr marL="0" indent="0" rtl="1">
              <a:buNone/>
            </a:pPr>
            <a:r>
              <a:rPr lang="ar-EG" dirty="0"/>
              <a:t/>
            </a:r>
            <a:br>
              <a:rPr lang="ar-EG" dirty="0"/>
            </a:br>
            <a:r>
              <a:rPr lang="en-US" dirty="0" smtClean="0"/>
              <a:t>Internal </a:t>
            </a:r>
            <a:r>
              <a:rPr lang="en-US" dirty="0"/>
              <a:t>monitoring and control of project deliverables, to ensure that they meet the quality targets set for the project is known as:</a:t>
            </a:r>
          </a:p>
          <a:p>
            <a:pPr rtl="1"/>
            <a:r>
              <a:rPr lang="ar-EG" dirty="0"/>
              <a:t>يُعرف الرصد والمراقبة الداخليان لنواتج المشروع ، للتأكد من أنها تلبي أهداف الجودة المحددة للمشروع باسم‪:‬</a:t>
            </a:r>
          </a:p>
          <a:p>
            <a:pPr rtl="1"/>
            <a:r>
              <a:rPr lang="en-US" dirty="0"/>
              <a:t>a. Quality Assurance‫ </a:t>
            </a:r>
            <a:r>
              <a:rPr lang="ar-EG" dirty="0"/>
              <a:t>ضمان الجودة‬</a:t>
            </a:r>
          </a:p>
          <a:p>
            <a:pPr rtl="1"/>
            <a:r>
              <a:rPr lang="en-US" dirty="0"/>
              <a:t>b. Quality defect‫ </a:t>
            </a:r>
            <a:r>
              <a:rPr lang="ar-EG" dirty="0"/>
              <a:t>عيب الجودة‬</a:t>
            </a:r>
          </a:p>
          <a:p>
            <a:pPr rtl="1"/>
            <a:r>
              <a:rPr lang="en-US" dirty="0"/>
              <a:t>c. Quality control‫ </a:t>
            </a:r>
            <a:r>
              <a:rPr lang="ar-EG" dirty="0"/>
              <a:t>مراقبة الجودة‬</a:t>
            </a:r>
          </a:p>
          <a:p>
            <a:pPr rtl="1"/>
            <a:r>
              <a:rPr lang="en-US" dirty="0"/>
              <a:t>d. Quality failure‫ </a:t>
            </a:r>
            <a:r>
              <a:rPr lang="ar-EG" dirty="0"/>
              <a:t>عيب الجودة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orbel" panose="020B0503020204020204"/>
                <a:ea typeface="+mn-ea"/>
                <a:cs typeface="+mn-cs"/>
              </a:rPr>
              <a:t>April 2021</a:t>
            </a:r>
            <a:endParaRPr kumimoji="0" lang="en-US" sz="10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orbel" panose="020B0503020204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1200" cap="none" spc="0" normalizeH="0" baseline="0" noProof="0" smtClean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orbel" panose="020B0503020204020204"/>
                <a:ea typeface="+mn-ea"/>
                <a:cs typeface="+mn-cs"/>
              </a:rPr>
              <a:t>Eng. Dr. Akram Ali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53728A"/>
              </a:solidFill>
              <a:effectLst/>
              <a:uLnTx/>
              <a:uFillTx/>
              <a:latin typeface="Corbel" panose="020B0503020204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9CA7F0-1DB2-4EC7-8938-616CB065880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orbel" panose="020B0503020204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orbel" panose="020B0503020204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7446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My REPLY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Dear Mr. Bandar,</a:t>
            </a:r>
          </a:p>
          <a:p>
            <a:r>
              <a:rPr lang="en-US" dirty="0"/>
              <a:t/>
            </a:r>
            <a:br>
              <a:rPr lang="en-US" dirty="0"/>
            </a:br>
            <a:endParaRPr lang="en-US" dirty="0"/>
          </a:p>
          <a:p>
            <a:r>
              <a:rPr lang="en-US" dirty="0"/>
              <a:t>Please share with your </a:t>
            </a:r>
            <a:r>
              <a:rPr lang="en-US" dirty="0" err="1"/>
              <a:t>collegues</a:t>
            </a:r>
            <a:r>
              <a:rPr lang="en-US" dirty="0"/>
              <a:t> </a:t>
            </a:r>
            <a:br>
              <a:rPr lang="en-US" dirty="0"/>
            </a:br>
            <a:endParaRPr lang="en-US" dirty="0"/>
          </a:p>
          <a:p>
            <a:r>
              <a:rPr lang="en-US" dirty="0"/>
              <a:t> First question: The answer is Quality Assurance and the key words here are "project and project deliverables</a:t>
            </a:r>
            <a:r>
              <a:rPr lang="en-US" dirty="0" smtClean="0"/>
              <a:t>".</a:t>
            </a:r>
          </a:p>
          <a:p>
            <a:r>
              <a:rPr lang="en-US" dirty="0" smtClean="0"/>
              <a:t>Second </a:t>
            </a:r>
            <a:r>
              <a:rPr lang="en-US" dirty="0"/>
              <a:t>question: The answer is Quality Control and the words here are "project deliverable" and "meet quality targets"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orbel" panose="020B0503020204020204"/>
                <a:ea typeface="+mn-ea"/>
                <a:cs typeface="+mn-cs"/>
              </a:rPr>
              <a:t>April 2021</a:t>
            </a:r>
            <a:endParaRPr kumimoji="0" lang="en-US" sz="10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orbel" panose="020B0503020204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1200" cap="none" spc="0" normalizeH="0" baseline="0" noProof="0" smtClean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orbel" panose="020B0503020204020204"/>
                <a:ea typeface="+mn-ea"/>
                <a:cs typeface="+mn-cs"/>
              </a:rPr>
              <a:t>Eng. Dr. Akram Ali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53728A"/>
              </a:solidFill>
              <a:effectLst/>
              <a:uLnTx/>
              <a:uFillTx/>
              <a:latin typeface="Corbel" panose="020B0503020204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9CA7F0-1DB2-4EC7-8938-616CB065880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orbel" panose="020B0503020204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orbel" panose="020B0503020204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39026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PROJECT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April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600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project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11680"/>
            <a:ext cx="10516856" cy="4543666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Instructions: </a:t>
            </a:r>
          </a:p>
          <a:p>
            <a:endParaRPr lang="en-US" dirty="0"/>
          </a:p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SzPts val="1000"/>
              <a:buFont typeface="Arial" panose="020B0604020202020204" pitchFamily="34" charset="0"/>
              <a:buChar char="●"/>
            </a:pPr>
            <a:r>
              <a:rPr lang="ar-SA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اخر موعد للتسليم هو  يوم الخميس  </a:t>
            </a:r>
            <a:r>
              <a:rPr lang="ar-EG" sz="2400" dirty="0">
                <a:solidFill>
                  <a:srgbClr val="FF0000"/>
                </a:solidFill>
                <a:latin typeface="Noto Sans Symbols"/>
                <a:ea typeface="Noto Sans Symbols"/>
                <a:cs typeface="Noto Sans Symbols"/>
              </a:rPr>
              <a:t>8</a:t>
            </a:r>
            <a:r>
              <a:rPr lang="ar-SA" sz="2400" strike="dblStrike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20</a:t>
            </a:r>
            <a:r>
              <a:rPr lang="ar-SA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-05-2021  في تمام الساعة ٩ مساءً.</a:t>
            </a:r>
            <a:endParaRPr lang="en-US" sz="2400" dirty="0">
              <a:latin typeface="Noto Sans Symbols"/>
              <a:ea typeface="Noto Sans Symbols"/>
              <a:cs typeface="Noto Sans Symbols"/>
            </a:endParaRPr>
          </a:p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SzPts val="1000"/>
              <a:buFont typeface="Arial" panose="020B0604020202020204" pitchFamily="34" charset="0"/>
              <a:buChar char="●"/>
            </a:pPr>
            <a:r>
              <a:rPr lang="ar-SA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الإجابة متاحة باللغة الإنجليزية أو اللغة العربية مع مراعاة أن تكون المصطلحات العلمية باللغة الانجليزية.</a:t>
            </a:r>
            <a:endParaRPr lang="en-US" sz="2400" dirty="0">
              <a:latin typeface="Noto Sans Symbols"/>
              <a:ea typeface="Noto Sans Symbols"/>
              <a:cs typeface="Noto Sans Symbols"/>
            </a:endParaRPr>
          </a:p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SzPts val="1000"/>
              <a:buFont typeface="Arial" panose="020B0604020202020204" pitchFamily="34" charset="0"/>
              <a:buChar char="●"/>
            </a:pPr>
            <a:r>
              <a:rPr lang="ar-SA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يتم تسليم المشروع في صيغة ملف . </a:t>
            </a:r>
            <a:r>
              <a:rPr lang="en-US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pdf</a:t>
            </a:r>
            <a:r>
              <a:rPr lang="ar-SA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 مع الالتزام نموذج الجامعة ولن تقبل أي مستندات أخري.</a:t>
            </a:r>
            <a:endParaRPr lang="en-US" sz="2400" dirty="0">
              <a:latin typeface="Noto Sans Symbols"/>
              <a:ea typeface="Noto Sans Symbols"/>
              <a:cs typeface="Noto Sans Symbols"/>
            </a:endParaRPr>
          </a:p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SzPts val="1000"/>
              <a:buFont typeface="Arial" panose="020B0604020202020204" pitchFamily="34" charset="0"/>
              <a:buChar char="●"/>
            </a:pPr>
            <a:r>
              <a:rPr lang="ar-SA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يجب مراعاة أقسام البحث الرئيسية (مقدمة </a:t>
            </a:r>
            <a:r>
              <a:rPr lang="en-US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Introduction</a:t>
            </a:r>
            <a:r>
              <a:rPr lang="ar-SA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، دراسات علمية سابقة </a:t>
            </a:r>
            <a:r>
              <a:rPr lang="en-US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Literature Review</a:t>
            </a:r>
            <a:r>
              <a:rPr lang="ar-SA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، طريقة البحث </a:t>
            </a:r>
            <a:r>
              <a:rPr lang="en-US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Methodology</a:t>
            </a:r>
            <a:r>
              <a:rPr lang="ar-SA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 ،النتائج والمناقشة </a:t>
            </a:r>
            <a:r>
              <a:rPr lang="en-US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Results and Discussion</a:t>
            </a:r>
            <a:r>
              <a:rPr lang="ar-SA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  ، وأخيراً  المراجع </a:t>
            </a:r>
            <a:r>
              <a:rPr lang="en-US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References</a:t>
            </a:r>
            <a:r>
              <a:rPr lang="ar-SA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 . وان كان هناك ملحقات </a:t>
            </a:r>
            <a:r>
              <a:rPr lang="en-US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Appendices</a:t>
            </a:r>
            <a:r>
              <a:rPr lang="ar-SA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 يتم إضافتها)</a:t>
            </a:r>
            <a:endParaRPr lang="en-US" sz="2400" dirty="0">
              <a:latin typeface="Noto Sans Symbols"/>
              <a:ea typeface="Noto Sans Symbols"/>
              <a:cs typeface="Noto Sans Symbols"/>
            </a:endParaRPr>
          </a:p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SzPts val="1000"/>
              <a:buFont typeface="Arial" panose="020B0604020202020204" pitchFamily="34" charset="0"/>
              <a:buChar char="●"/>
            </a:pPr>
            <a:r>
              <a:rPr lang="ar-SA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يجب الالتزام بـ </a:t>
            </a:r>
            <a:r>
              <a:rPr lang="en-US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Theme</a:t>
            </a:r>
            <a:r>
              <a:rPr lang="ar-SA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 موحّد كما يلي:</a:t>
            </a:r>
            <a:endParaRPr lang="en-US" sz="2400" dirty="0">
              <a:latin typeface="Noto Sans Symbols"/>
              <a:ea typeface="Noto Sans Symbols"/>
              <a:cs typeface="Noto Sans Symbols"/>
            </a:endParaRPr>
          </a:p>
          <a:p>
            <a:pPr marL="342900" marR="45720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SzPts val="1000"/>
              <a:buFont typeface="Arial" panose="020B0604020202020204" pitchFamily="34" charset="0"/>
              <a:buChar char="●"/>
            </a:pPr>
            <a:r>
              <a:rPr lang="ar-SA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حجم الخط 12.</a:t>
            </a:r>
            <a:endParaRPr lang="en-US" sz="2400" dirty="0">
              <a:latin typeface="Noto Sans Symbols"/>
              <a:ea typeface="Noto Sans Symbols"/>
              <a:cs typeface="Noto Sans Symbols"/>
            </a:endParaRPr>
          </a:p>
          <a:p>
            <a:pPr marL="342900" marR="45720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SzPts val="1000"/>
              <a:buFont typeface="Arial" panose="020B0604020202020204" pitchFamily="34" charset="0"/>
              <a:buChar char="●"/>
            </a:pPr>
            <a:r>
              <a:rPr lang="ar-SA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نوع الخط </a:t>
            </a:r>
            <a:r>
              <a:rPr lang="en-US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Arial</a:t>
            </a:r>
            <a:r>
              <a:rPr lang="ar-SA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.</a:t>
            </a:r>
            <a:endParaRPr lang="en-US" sz="2400" dirty="0">
              <a:latin typeface="Noto Sans Symbols"/>
              <a:ea typeface="Noto Sans Symbols"/>
              <a:cs typeface="Noto Sans Symbols"/>
            </a:endParaRPr>
          </a:p>
          <a:p>
            <a:pPr marL="342900" marR="45720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SzPts val="1000"/>
              <a:buFont typeface="Arial" panose="020B0604020202020204" pitchFamily="34" charset="0"/>
              <a:buChar char="●"/>
            </a:pPr>
            <a:r>
              <a:rPr lang="ar-SA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لون الخط أسود.</a:t>
            </a:r>
            <a:endParaRPr lang="en-US" sz="2400" dirty="0">
              <a:latin typeface="Noto Sans Symbols"/>
              <a:ea typeface="Noto Sans Symbols"/>
              <a:cs typeface="Noto Sans Symbols"/>
            </a:endParaRPr>
          </a:p>
          <a:p>
            <a:pPr marL="342900" marR="45720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SzPts val="1000"/>
              <a:buFont typeface="Arial" panose="020B0604020202020204" pitchFamily="34" charset="0"/>
              <a:buChar char="●"/>
            </a:pPr>
            <a:r>
              <a:rPr lang="ar-SA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المسافة بين الأسطر </a:t>
            </a:r>
            <a:r>
              <a:rPr lang="en-US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line spacing</a:t>
            </a:r>
            <a:r>
              <a:rPr lang="ar-SA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 1.5</a:t>
            </a:r>
            <a:endParaRPr lang="en-US" sz="2400" dirty="0">
              <a:latin typeface="Noto Sans Symbols"/>
              <a:ea typeface="Noto Sans Symbols"/>
              <a:cs typeface="Noto Sans Symbols"/>
            </a:endParaRPr>
          </a:p>
          <a:p>
            <a:pPr marL="342900" marR="45720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SzPts val="1000"/>
              <a:buFont typeface="Arial" panose="020B0604020202020204" pitchFamily="34" charset="0"/>
              <a:buChar char="●"/>
            </a:pPr>
            <a:r>
              <a:rPr lang="ar-SA" sz="2400" dirty="0">
                <a:solidFill>
                  <a:srgbClr val="202124"/>
                </a:solidFill>
                <a:latin typeface="Noto Sans Symbols"/>
                <a:ea typeface="Noto Sans Symbols"/>
                <a:cs typeface="Noto Sans Symbols"/>
              </a:rPr>
              <a:t>عدد صفحات البحث (لا يقل عن ثلاث صفحات ولا يزيد عن ست صفحات).</a:t>
            </a:r>
            <a:endParaRPr lang="en-US" sz="2400" dirty="0">
              <a:latin typeface="Noto Sans Symbols"/>
              <a:ea typeface="Noto Sans Symbols"/>
              <a:cs typeface="Noto Sans Symbols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April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079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PROJECT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</a:rPr>
              <a:t>You are required to document your role in administering a project. </a:t>
            </a:r>
            <a:endParaRPr lang="en-US" sz="2400" dirty="0" smtClean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dirty="0" smtClean="0">
                <a:latin typeface="Calibri" panose="020F0502020204030204" pitchFamily="34" charset="0"/>
                <a:ea typeface="Calibri" panose="020F0502020204030204" pitchFamily="34" charset="0"/>
              </a:rPr>
              <a:t>The </a:t>
            </a: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</a:rPr>
              <a:t>project may be set in a business, social, sporting, or family environment but must be of a significant size and scale. </a:t>
            </a:r>
            <a:endParaRPr lang="en-US" sz="2400" dirty="0" smtClean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dirty="0" smtClean="0">
                <a:latin typeface="Calibri" panose="020F0502020204030204" pitchFamily="34" charset="0"/>
                <a:ea typeface="Calibri" panose="020F0502020204030204" pitchFamily="34" charset="0"/>
              </a:rPr>
              <a:t>If </a:t>
            </a: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</a:rPr>
              <a:t>you do not have an actual project to write about you may complete the project hypothetically. </a:t>
            </a:r>
            <a:endParaRPr lang="en-US" sz="2400" dirty="0" smtClean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b="1" i="1" u="sng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This </a:t>
            </a:r>
            <a:r>
              <a:rPr lang="en-US" sz="2400" b="1" i="1" u="sng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report will be between three to six pages in length</a:t>
            </a: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</a:rPr>
              <a:t>. </a:t>
            </a:r>
            <a:endParaRPr lang="en-US" sz="2400" dirty="0" smtClean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dirty="0" smtClean="0">
                <a:latin typeface="Calibri" panose="020F0502020204030204" pitchFamily="34" charset="0"/>
                <a:ea typeface="Calibri" panose="020F0502020204030204" pitchFamily="34" charset="0"/>
              </a:rPr>
              <a:t>This </a:t>
            </a: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</a:rPr>
              <a:t>is a significant research project.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April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2083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Project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</a:rPr>
              <a:t>Your report must address </a:t>
            </a:r>
            <a:r>
              <a:rPr lang="en-US" sz="2400" strike="dblStrike" dirty="0">
                <a:latin typeface="Calibri" panose="020F0502020204030204" pitchFamily="34" charset="0"/>
                <a:ea typeface="Calibri" panose="020F0502020204030204" pitchFamily="34" charset="0"/>
              </a:rPr>
              <a:t>each</a:t>
            </a: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ONE </a:t>
            </a: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</a:rPr>
              <a:t>of the following issues: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en-US" dirty="0" smtClean="0"/>
              <a:t>Identify </a:t>
            </a:r>
            <a:r>
              <a:rPr lang="en-US" dirty="0"/>
              <a:t>and describe the purpose, scope, and objectives of the project. </a:t>
            </a:r>
            <a:r>
              <a:rPr lang="en-US" b="1" dirty="0"/>
              <a:t>Display this information using an appropriate tool.</a:t>
            </a:r>
            <a:endParaRPr lang="en-US" dirty="0"/>
          </a:p>
          <a:p>
            <a:pPr marL="457200" lvl="0" indent="-457200">
              <a:buFont typeface="+mj-lt"/>
              <a:buAutoNum type="arabicPeriod"/>
            </a:pPr>
            <a:r>
              <a:rPr lang="en-US" dirty="0"/>
              <a:t>Describe how the team is given an outline of the project. 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US" dirty="0"/>
              <a:t>Describe the strategies that are going to be set up to maintain communication with the team members.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US" dirty="0"/>
              <a:t>Describe the tools that are going to be used to monitor the goals, time frames or milestones.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US" dirty="0"/>
              <a:t>Identify project milestones and activities. </a:t>
            </a:r>
            <a:r>
              <a:rPr lang="en-US" b="1" dirty="0"/>
              <a:t>Display this information using an appropriate tool.</a:t>
            </a:r>
            <a:endParaRPr lang="en-US" dirty="0"/>
          </a:p>
          <a:p>
            <a:pPr marL="457200" lvl="0" indent="-457200">
              <a:buFont typeface="+mj-lt"/>
              <a:buAutoNum type="arabicPeriod"/>
            </a:pPr>
            <a:r>
              <a:rPr lang="en-US" dirty="0"/>
              <a:t>Create a budget and link the costs to the key milestones for a project. 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US" dirty="0"/>
              <a:t> Describe how you are going to divide tasks and resources amongst a project team. </a:t>
            </a:r>
            <a:r>
              <a:rPr lang="en-US" b="1" dirty="0"/>
              <a:t>Display this information using an appropriate tool.</a:t>
            </a:r>
            <a:endParaRPr lang="en-US" dirty="0"/>
          </a:p>
          <a:p>
            <a:pPr marL="457200" lvl="0" indent="-457200">
              <a:buFont typeface="+mj-lt"/>
              <a:buAutoNum type="arabicPeriod"/>
            </a:pPr>
            <a:r>
              <a:rPr lang="en-US" dirty="0"/>
              <a:t>Briefly describe how the progress will be monitored.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US" dirty="0"/>
              <a:t> How are current project records maintained? Who has responsibility for this? provide some recommendations on how this process could be improved.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US" dirty="0"/>
              <a:t>Describe the current procedure for finalizing projects. Create your own procedure and identify how you will evaluate the success of the project.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US" dirty="0"/>
              <a:t>Legislation that may affect the project including health and safety, and anti-discrimination legislation.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April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446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LECTURE REVISION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April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74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Project performance management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Schedule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Budget</a:t>
            </a:r>
          </a:p>
          <a:p>
            <a:r>
              <a:rPr lang="en-US" dirty="0" smtClean="0">
                <a:solidFill>
                  <a:srgbClr val="FFFF00"/>
                </a:solidFill>
              </a:rPr>
              <a:t>Scope</a:t>
            </a:r>
          </a:p>
          <a:p>
            <a:r>
              <a:rPr lang="en-US" dirty="0" smtClean="0">
                <a:solidFill>
                  <a:srgbClr val="FFFF00"/>
                </a:solidFill>
              </a:rPr>
              <a:t>Quality</a:t>
            </a:r>
          </a:p>
          <a:p>
            <a:r>
              <a:rPr lang="en-US" dirty="0" smtClean="0"/>
              <a:t>Communications</a:t>
            </a:r>
          </a:p>
          <a:p>
            <a:r>
              <a:rPr lang="en-US" dirty="0" smtClean="0"/>
              <a:t>Risk</a:t>
            </a:r>
          </a:p>
          <a:p>
            <a:r>
              <a:rPr lang="en-US" dirty="0" smtClean="0"/>
              <a:t>Procurement</a:t>
            </a:r>
          </a:p>
          <a:p>
            <a:r>
              <a:rPr lang="en-US" dirty="0" smtClean="0"/>
              <a:t>Stake Holder Engagement</a:t>
            </a:r>
          </a:p>
          <a:p>
            <a:r>
              <a:rPr lang="en-US" dirty="0" smtClean="0">
                <a:solidFill>
                  <a:schemeClr val="accent4">
                    <a:lumMod val="75000"/>
                  </a:schemeClr>
                </a:solidFill>
              </a:rPr>
              <a:t>Change</a:t>
            </a:r>
            <a:endParaRPr lang="en-US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April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10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953983254"/>
              </p:ext>
            </p:extLst>
          </p:nvPr>
        </p:nvGraphicFramePr>
        <p:xfrm>
          <a:off x="4534930" y="2100649"/>
          <a:ext cx="5625070" cy="40376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/>
          <p:cNvSpPr txBox="1"/>
          <p:nvPr/>
        </p:nvSpPr>
        <p:spPr>
          <a:xfrm rot="21279005">
            <a:off x="6080898" y="3930134"/>
            <a:ext cx="25331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C00000"/>
                </a:solidFill>
              </a:rPr>
              <a:t>Variance Analysis</a:t>
            </a:r>
            <a:endParaRPr lang="en-US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8364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88"/>
    </mc:Choice>
    <mc:Fallback xmlns="">
      <p:transition spd="slow" advTm="51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8" grpId="0"/>
    </p:bldLst>
  </p:timing>
  <p:extLst>
    <p:ext uri="{3A86A75C-4F4B-4683-9AE1-C65F6400EC91}">
      <p14:laserTraceLst xmlns:p14="http://schemas.microsoft.com/office/powerpoint/2010/main">
        <p14:tracePtLst>
          <p14:tracePt t="75" x="500063" y="839788"/>
          <p14:tracePt t="92" x="536575" y="847725"/>
          <p14:tracePt t="108" x="554038" y="857250"/>
          <p14:tracePt t="125" x="588963" y="857250"/>
          <p14:tracePt t="142" x="615950" y="866775"/>
          <p14:tracePt t="159" x="642938" y="874713"/>
          <p14:tracePt t="176" x="714375" y="893763"/>
          <p14:tracePt t="192" x="795338" y="919163"/>
          <p14:tracePt t="209" x="874713" y="946150"/>
          <p14:tracePt t="225" x="938213" y="955675"/>
          <p14:tracePt t="242" x="1036638" y="990600"/>
          <p14:tracePt t="259" x="1160463" y="1017588"/>
          <p14:tracePt t="275" x="1303338" y="1062038"/>
          <p14:tracePt t="292" x="1438275" y="1108075"/>
          <p14:tracePt t="309" x="1608138" y="1179513"/>
          <p14:tracePt t="326" x="1731963" y="1231900"/>
          <p14:tracePt t="342" x="1847850" y="1285875"/>
          <p14:tracePt t="359" x="2089150" y="1393825"/>
          <p14:tracePt t="376" x="2268538" y="1473200"/>
          <p14:tracePt t="392" x="2554288" y="1598613"/>
          <p14:tracePt t="409" x="2759075" y="1633538"/>
          <p14:tracePt t="426" x="3268663" y="1751013"/>
          <p14:tracePt t="442" x="3857625" y="1839913"/>
          <p14:tracePt t="459" x="4562475" y="1938338"/>
          <p14:tracePt t="476" x="5232400" y="2000250"/>
          <p14:tracePt t="493" x="5822950" y="2125663"/>
          <p14:tracePt t="509" x="6340475" y="2214563"/>
          <p14:tracePt t="526" x="6724650" y="2251075"/>
          <p14:tracePt t="542" x="7170738" y="2330450"/>
          <p14:tracePt t="560" x="7572375" y="2393950"/>
          <p14:tracePt t="576" x="7777163" y="2393950"/>
          <p14:tracePt t="593" x="7974013" y="2393950"/>
          <p14:tracePt t="609" x="8180388" y="2393950"/>
          <p14:tracePt t="626" x="8375650" y="2393950"/>
          <p14:tracePt t="643" x="8537575" y="2393950"/>
          <p14:tracePt t="659" x="8643938" y="2393950"/>
          <p14:tracePt t="676" x="8697913" y="2393950"/>
          <p14:tracePt t="693" x="8724900" y="2393950"/>
          <p14:tracePt t="709" x="8732838" y="2393950"/>
          <p14:tracePt t="793" x="8742363" y="2393950"/>
          <p14:tracePt t="2601" x="8732838" y="2393950"/>
          <p14:tracePt t="2657" x="8724900" y="2393950"/>
          <p14:tracePt t="2689" x="8724900" y="2401888"/>
          <p14:tracePt t="2721" x="8724900" y="2411413"/>
          <p14:tracePt t="2729" x="8724900" y="2419350"/>
          <p14:tracePt t="2737" x="8724900" y="2428875"/>
          <p14:tracePt t="2745" x="8705850" y="2465388"/>
          <p14:tracePt t="2761" x="8626475" y="2465388"/>
          <p14:tracePt t="2778" x="8277225" y="2473325"/>
          <p14:tracePt t="2795" x="7742238" y="2401888"/>
          <p14:tracePt t="2812" x="7018338" y="2108200"/>
          <p14:tracePt t="2828" x="5884863" y="1785938"/>
          <p14:tracePt t="2845" x="4751388" y="1438275"/>
          <p14:tracePt t="2862" x="3554413" y="1169988"/>
          <p14:tracePt t="2878" x="2768600" y="965200"/>
          <p14:tracePt t="2895" x="2152650" y="768350"/>
          <p14:tracePt t="2898" x="1768475" y="679450"/>
          <p14:tracePt t="2912" x="1268413" y="625475"/>
          <p14:tracePt t="2928" x="955675" y="588963"/>
          <p14:tracePt t="2945" x="758825" y="536575"/>
          <p14:tracePt t="2962" x="625475" y="500063"/>
          <p14:tracePt t="2978" x="500063" y="455613"/>
          <p14:tracePt t="2995" x="393700" y="411163"/>
          <p14:tracePt t="3012" x="303213" y="366713"/>
          <p14:tracePt t="3905" x="6126163" y="4010025"/>
          <p14:tracePt t="3913" x="6116638" y="4010025"/>
          <p14:tracePt t="3930" x="6089650" y="3990975"/>
          <p14:tracePt t="3945" x="6027738" y="3946525"/>
          <p14:tracePt t="3961" x="5884863" y="3840163"/>
          <p14:tracePt t="3977" x="5705475" y="3724275"/>
          <p14:tracePt t="3994" x="5018088" y="3232150"/>
          <p14:tracePt t="4011" x="4044950" y="2633663"/>
          <p14:tracePt t="4027" x="3133725" y="2108200"/>
          <p14:tracePt t="4044" x="2303463" y="1687513"/>
          <p14:tracePt t="4061" x="1839913" y="1438275"/>
          <p14:tracePt t="4078" x="1643063" y="1312863"/>
          <p14:tracePt t="4095" x="1598613" y="1223963"/>
          <p14:tracePt t="4111" x="1571625" y="1152525"/>
          <p14:tracePt t="4128" x="1562100" y="1116013"/>
          <p14:tracePt t="4170" x="1562100" y="1098550"/>
          <p14:tracePt t="4186" x="1554163" y="1089025"/>
          <p14:tracePt t="4194" x="1544638" y="1054100"/>
          <p14:tracePt t="4211" x="1527175" y="1009650"/>
          <p14:tracePt t="4228" x="1500188" y="965200"/>
          <p14:tracePt t="4245" x="1446213" y="866775"/>
          <p14:tracePt t="4261" x="1366838" y="723900"/>
          <p14:tracePt t="4278" x="1312863" y="608013"/>
          <p14:tracePt t="4295" x="1268413" y="490538"/>
          <p14:tracePt t="4311" x="1258888" y="393700"/>
          <p14:tracePt t="5131" x="1419225" y="53975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Project recovery technique</a:t>
            </a:r>
            <a:endParaRPr lang="en-US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498501" y="2055214"/>
            <a:ext cx="5405675" cy="4330971"/>
          </a:xfrm>
          <a:prstGeom prst="rect">
            <a:avLst/>
          </a:prstGeo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023537" y="2004775"/>
            <a:ext cx="3581653" cy="4206240"/>
          </a:xfrm>
        </p:spPr>
        <p:txBody>
          <a:bodyPr/>
          <a:lstStyle/>
          <a:p>
            <a:r>
              <a:rPr lang="en-US" dirty="0" smtClean="0"/>
              <a:t>Re-plan Quality </a:t>
            </a:r>
          </a:p>
          <a:p>
            <a:pPr lvl="1"/>
            <a:r>
              <a:rPr lang="en-US" dirty="0" smtClean="0"/>
              <a:t>(Less Testing)</a:t>
            </a:r>
          </a:p>
          <a:p>
            <a:pPr lvl="1"/>
            <a:r>
              <a:rPr lang="en-US" dirty="0"/>
              <a:t>(Lower </a:t>
            </a:r>
            <a:r>
              <a:rPr lang="en-US" dirty="0" smtClean="0"/>
              <a:t>Grade)</a:t>
            </a:r>
          </a:p>
          <a:p>
            <a:pPr lvl="1"/>
            <a:r>
              <a:rPr lang="en-US" dirty="0" smtClean="0"/>
              <a:t>(Cheaper Resources)</a:t>
            </a:r>
          </a:p>
          <a:p>
            <a:pPr lvl="1"/>
            <a:r>
              <a:rPr lang="en-US" dirty="0" smtClean="0"/>
              <a:t>(Available Resources)</a:t>
            </a:r>
          </a:p>
          <a:p>
            <a:pPr lvl="1"/>
            <a:r>
              <a:rPr lang="en-US" dirty="0" smtClean="0"/>
              <a:t>(Replace Suppliers)</a:t>
            </a:r>
          </a:p>
          <a:p>
            <a:pPr lvl="1"/>
            <a:r>
              <a:rPr lang="en-US" dirty="0" smtClean="0"/>
              <a:t>(Re-negotiate sub-contractors)</a:t>
            </a:r>
          </a:p>
          <a:p>
            <a:r>
              <a:rPr lang="en-US" dirty="0" smtClean="0"/>
              <a:t>Re-plan Risk</a:t>
            </a:r>
          </a:p>
          <a:p>
            <a:r>
              <a:rPr lang="en-US" dirty="0" smtClean="0"/>
              <a:t>Reassign Management Resources</a:t>
            </a:r>
          </a:p>
          <a:p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April 2021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11</a:t>
            </a:fld>
            <a:endParaRPr lang="en-US"/>
          </a:p>
        </p:txBody>
      </p:sp>
      <p:sp>
        <p:nvSpPr>
          <p:cNvPr id="9" name="Content Placeholder 3"/>
          <p:cNvSpPr txBox="1">
            <a:spLocks/>
          </p:cNvSpPr>
          <p:nvPr/>
        </p:nvSpPr>
        <p:spPr>
          <a:xfrm>
            <a:off x="156813" y="2114465"/>
            <a:ext cx="2222328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tx1"/>
              </a:buClr>
              <a:buFont typeface="Wingdings" pitchFamily="2" charset="2"/>
              <a:buChar char="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1148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008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6868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9728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46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718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29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062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solidFill>
                  <a:srgbClr val="FF0000"/>
                </a:solidFill>
              </a:rPr>
              <a:t>Cost Crashing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Fast Tracking</a:t>
            </a:r>
          </a:p>
          <a:p>
            <a:r>
              <a:rPr lang="en-US" dirty="0" smtClean="0">
                <a:solidFill>
                  <a:srgbClr val="FFFF00"/>
                </a:solidFill>
              </a:rPr>
              <a:t>Redefine Scope </a:t>
            </a:r>
          </a:p>
          <a:p>
            <a:pPr lvl="1"/>
            <a:r>
              <a:rPr lang="en-US" dirty="0" smtClean="0"/>
              <a:t>(Less Features)</a:t>
            </a:r>
          </a:p>
          <a:p>
            <a:pPr lvl="1"/>
            <a:r>
              <a:rPr lang="en-US" dirty="0" smtClean="0"/>
              <a:t>(Control Changes)</a:t>
            </a:r>
          </a:p>
          <a:p>
            <a:pPr marL="2286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1537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EARNED VALUE MANAGEMENT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Combines Scope, Schedule and Budget</a:t>
            </a:r>
          </a:p>
          <a:p>
            <a:r>
              <a:rPr lang="en-US" dirty="0" smtClean="0"/>
              <a:t>Provides a true “Project Health Indicator”</a:t>
            </a:r>
          </a:p>
          <a:p>
            <a:r>
              <a:rPr lang="en-US" dirty="0" smtClean="0"/>
              <a:t>Uses past to predict the future</a:t>
            </a:r>
          </a:p>
          <a:p>
            <a:r>
              <a:rPr lang="en-US" dirty="0" smtClean="0">
                <a:solidFill>
                  <a:srgbClr val="C00000"/>
                </a:solidFill>
              </a:rPr>
              <a:t>Only as reliable as the </a:t>
            </a:r>
            <a:r>
              <a:rPr lang="en-US" dirty="0" smtClean="0">
                <a:solidFill>
                  <a:srgbClr val="C00000"/>
                </a:solidFill>
              </a:rPr>
              <a:t>FACTS</a:t>
            </a:r>
            <a:endParaRPr lang="ar-EG" dirty="0" smtClean="0">
              <a:solidFill>
                <a:srgbClr val="C00000"/>
              </a:solidFill>
            </a:endParaRPr>
          </a:p>
          <a:p>
            <a:endParaRPr lang="ar-EG" dirty="0">
              <a:solidFill>
                <a:srgbClr val="C00000"/>
              </a:solidFill>
            </a:endParaRPr>
          </a:p>
          <a:p>
            <a:r>
              <a:rPr lang="en-US" dirty="0" smtClean="0">
                <a:solidFill>
                  <a:srgbClr val="C00000"/>
                </a:solidFill>
              </a:rPr>
              <a:t>GIGO = Garbage in garbage out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April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0853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Earned value basics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PV = Planned Value = Baseline </a:t>
            </a:r>
            <a:r>
              <a:rPr lang="en-US" dirty="0" smtClean="0">
                <a:solidFill>
                  <a:schemeClr val="bg1"/>
                </a:solidFill>
              </a:rPr>
              <a:t>= BCWS (Budgeted Cost of Work Scheduled)</a:t>
            </a:r>
          </a:p>
          <a:p>
            <a:endParaRPr lang="en-US" dirty="0" smtClean="0"/>
          </a:p>
          <a:p>
            <a:r>
              <a:rPr lang="en-US" dirty="0" smtClean="0"/>
              <a:t>AC = Actual Cost = Actual Costs Incurred </a:t>
            </a:r>
            <a:r>
              <a:rPr lang="en-US" dirty="0" smtClean="0">
                <a:solidFill>
                  <a:schemeClr val="bg1"/>
                </a:solidFill>
              </a:rPr>
              <a:t>= ACWP (Actual Cost of Work Performed)</a:t>
            </a:r>
          </a:p>
          <a:p>
            <a:endParaRPr lang="en-US" dirty="0" smtClean="0"/>
          </a:p>
          <a:p>
            <a:r>
              <a:rPr lang="en-US" dirty="0" smtClean="0"/>
              <a:t>EV = Earned Value = Cost of Value Delivered </a:t>
            </a:r>
            <a:r>
              <a:rPr lang="en-US" dirty="0" smtClean="0">
                <a:solidFill>
                  <a:schemeClr val="bg1"/>
                </a:solidFill>
              </a:rPr>
              <a:t>=</a:t>
            </a:r>
            <a:r>
              <a:rPr lang="en-US" dirty="0" smtClean="0"/>
              <a:t> </a:t>
            </a:r>
            <a:r>
              <a:rPr lang="en-US" dirty="0" smtClean="0">
                <a:solidFill>
                  <a:schemeClr val="bg1"/>
                </a:solidFill>
              </a:rPr>
              <a:t>BCWP (Budgeted Cost of Work Performed)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April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1786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Variables </a:t>
            </a:r>
            <a:r>
              <a:rPr lang="en-US" dirty="0"/>
              <a:t>used in EVA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79587845"/>
              </p:ext>
            </p:extLst>
          </p:nvPr>
        </p:nvGraphicFramePr>
        <p:xfrm>
          <a:off x="1962539" y="2010747"/>
          <a:ext cx="7620000" cy="3662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1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248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Acronym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Variable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/>
                        <a:t>BCWS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Budgeted</a:t>
                      </a:r>
                      <a:r>
                        <a:rPr lang="en-US" b="1" baseline="0" dirty="0"/>
                        <a:t> Cost for Work Scheduled:</a:t>
                      </a:r>
                      <a:r>
                        <a:rPr lang="en-US" baseline="0" dirty="0"/>
                        <a:t> The amount budgeted for a task between its start day and today. For example, say that you expected a task to take 10 days and $1000. Today is day 3. The BCWS on day 3 is $300</a:t>
                      </a:r>
                      <a:r>
                        <a:rPr lang="en-US" baseline="0" dirty="0" smtClean="0"/>
                        <a:t>. </a:t>
                      </a:r>
                      <a:r>
                        <a:rPr lang="en-US" b="1" u="sng" baseline="0" dirty="0" smtClean="0"/>
                        <a:t>Planned Value</a:t>
                      </a:r>
                      <a:endParaRPr lang="en-US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/>
                        <a:t>BCWP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Budgeted</a:t>
                      </a:r>
                      <a:r>
                        <a:rPr lang="en-US" b="1" baseline="0" dirty="0"/>
                        <a:t> Cost for Work Performed/ </a:t>
                      </a:r>
                      <a:r>
                        <a:rPr lang="en-US" b="1" u="sng" baseline="0" dirty="0"/>
                        <a:t>Earned Value</a:t>
                      </a:r>
                      <a:r>
                        <a:rPr lang="en-US" b="1" baseline="0" dirty="0"/>
                        <a:t>: </a:t>
                      </a:r>
                      <a:r>
                        <a:rPr lang="en-US" baseline="0" dirty="0"/>
                        <a:t>The percentage of the task budget that corresponds to the task’s completion status. For example, if the $1000 task is only 10% complete on day 3, its BCWP is $100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/>
                        <a:t>ACWP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Actual Cost for Work Performed:</a:t>
                      </a:r>
                      <a:r>
                        <a:rPr lang="en-US" b="1" baseline="0" dirty="0"/>
                        <a:t> </a:t>
                      </a:r>
                      <a:r>
                        <a:rPr lang="en-US" baseline="0" dirty="0"/>
                        <a:t>The actual cost of the task so far. Fore example, if have spent $500 of your $1000 by day 3, the ACWP is $500</a:t>
                      </a:r>
                      <a:r>
                        <a:rPr lang="en-US" baseline="0" dirty="0" smtClean="0"/>
                        <a:t>. </a:t>
                      </a:r>
                      <a:r>
                        <a:rPr lang="en-US" b="1" u="sng" baseline="0" dirty="0" smtClean="0"/>
                        <a:t>Actual Cost</a:t>
                      </a:r>
                      <a:endParaRPr lang="en-US" b="1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April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Eng. Dr. Akram Ali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CAF21-ECD4-4960-B772-799989C8D634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7183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 – Curves</a:t>
            </a:r>
            <a:endParaRPr lang="en-US" dirty="0"/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34941148"/>
              </p:ext>
            </p:extLst>
          </p:nvPr>
        </p:nvGraphicFramePr>
        <p:xfrm>
          <a:off x="0" y="2004457"/>
          <a:ext cx="9783763" cy="42068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99BDD"/>
                </a:solidFill>
              </a:rPr>
              <a:t>April 2021</a:t>
            </a:r>
            <a:endParaRPr lang="en-US" dirty="0">
              <a:solidFill>
                <a:srgbClr val="099BD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15</a:t>
            </a:fld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9235479" y="1806897"/>
            <a:ext cx="23697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CV = BCWP – ACWP</a:t>
            </a:r>
          </a:p>
          <a:p>
            <a:r>
              <a:rPr lang="en-US" dirty="0" smtClean="0"/>
              <a:t>CV = 4000 – 4800</a:t>
            </a:r>
          </a:p>
          <a:p>
            <a:r>
              <a:rPr lang="en-US" dirty="0" smtClean="0"/>
              <a:t>CV = -800 </a:t>
            </a:r>
          </a:p>
          <a:p>
            <a:r>
              <a:rPr lang="en-US" dirty="0" smtClean="0">
                <a:sym typeface="Wingdings" panose="05000000000000000000" pitchFamily="2" charset="2"/>
              </a:rPr>
              <a:t>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9947203" y="2922703"/>
            <a:ext cx="23697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</a:t>
            </a:r>
            <a:r>
              <a:rPr lang="en-US" dirty="0" smtClean="0"/>
              <a:t>V = BCWP – BCWS</a:t>
            </a:r>
          </a:p>
          <a:p>
            <a:r>
              <a:rPr lang="en-US" dirty="0" smtClean="0"/>
              <a:t>CV = 4000 – 4500</a:t>
            </a:r>
          </a:p>
          <a:p>
            <a:r>
              <a:rPr lang="en-US" dirty="0" smtClean="0"/>
              <a:t>CV = -500 </a:t>
            </a:r>
          </a:p>
          <a:p>
            <a:r>
              <a:rPr lang="en-US" dirty="0" smtClean="0">
                <a:sym typeface="Wingdings" panose="05000000000000000000" pitchFamily="2" charset="2"/>
              </a:rPr>
              <a:t>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9947203" y="4094671"/>
            <a:ext cx="23697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SPI = BCWP / BCWS</a:t>
            </a:r>
          </a:p>
          <a:p>
            <a:r>
              <a:rPr lang="en-US" dirty="0" smtClean="0"/>
              <a:t>SPI = 4000 / 4500</a:t>
            </a:r>
          </a:p>
          <a:p>
            <a:r>
              <a:rPr lang="en-US" dirty="0" smtClean="0"/>
              <a:t>SPI= 0.89</a:t>
            </a:r>
          </a:p>
          <a:p>
            <a:r>
              <a:rPr lang="en-US" dirty="0" smtClean="0">
                <a:sym typeface="Wingdings" panose="05000000000000000000" pitchFamily="2" charset="2"/>
              </a:rPr>
              <a:t>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9235479" y="5208564"/>
            <a:ext cx="23697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CPI = BCWP /  ACWP</a:t>
            </a:r>
          </a:p>
          <a:p>
            <a:r>
              <a:rPr lang="en-US" dirty="0" smtClean="0"/>
              <a:t>CPI = 4000 / 4800</a:t>
            </a:r>
          </a:p>
          <a:p>
            <a:r>
              <a:rPr lang="en-US" dirty="0" smtClean="0"/>
              <a:t>CPI = 0.83</a:t>
            </a:r>
          </a:p>
          <a:p>
            <a:r>
              <a:rPr lang="en-US" dirty="0" smtClean="0">
                <a:sym typeface="Wingdings" panose="05000000000000000000" pitchFamily="2" charset="2"/>
              </a:rPr>
              <a:t>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6094959" y="6085727"/>
            <a:ext cx="1526747" cy="646331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CV = EV – AC</a:t>
            </a:r>
          </a:p>
          <a:p>
            <a:r>
              <a:rPr lang="en-US" dirty="0">
                <a:solidFill>
                  <a:schemeClr val="bg1"/>
                </a:solidFill>
              </a:rPr>
              <a:t>SV = PV – </a:t>
            </a:r>
            <a:r>
              <a:rPr lang="en-US" dirty="0" smtClean="0">
                <a:solidFill>
                  <a:schemeClr val="bg1"/>
                </a:solidFill>
              </a:rPr>
              <a:t>PV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710634" y="6085727"/>
            <a:ext cx="1506829" cy="646331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CPI = EV / AC</a:t>
            </a:r>
          </a:p>
          <a:p>
            <a:r>
              <a:rPr lang="en-US" dirty="0">
                <a:solidFill>
                  <a:schemeClr val="bg1"/>
                </a:solidFill>
              </a:rPr>
              <a:t>SPI = EV / PV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621706" y="5295000"/>
            <a:ext cx="452820" cy="338554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bg1"/>
                </a:solidFill>
              </a:rPr>
              <a:t>PV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621706" y="5547085"/>
            <a:ext cx="452820" cy="338554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</a:rPr>
              <a:t>E</a:t>
            </a:r>
            <a:r>
              <a:rPr lang="en-US" sz="1600" dirty="0" smtClean="0">
                <a:solidFill>
                  <a:schemeClr val="bg1"/>
                </a:solidFill>
              </a:rPr>
              <a:t>V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979496" y="6085726"/>
            <a:ext cx="3026535" cy="646331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EAC = BAC / CPI</a:t>
            </a:r>
          </a:p>
          <a:p>
            <a:r>
              <a:rPr lang="en-US" dirty="0" smtClean="0"/>
              <a:t>EAC = 5,000 / 0.83 = 6,025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714038" y="6079634"/>
            <a:ext cx="2176530" cy="646331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STC = Duration / SPI</a:t>
            </a:r>
          </a:p>
          <a:p>
            <a:r>
              <a:rPr lang="en-US" dirty="0" smtClean="0"/>
              <a:t>STC = 5 / 0.89 = 5.62</a:t>
            </a:r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31849" y="1317132"/>
            <a:ext cx="3640190" cy="92333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TCPI = (BAC – BCWP) / ( BAC – AC) </a:t>
            </a:r>
          </a:p>
          <a:p>
            <a:r>
              <a:rPr lang="en-US" dirty="0" smtClean="0"/>
              <a:t>TCPI = (5000 – 4000) / (5000 – 4800)</a:t>
            </a:r>
          </a:p>
          <a:p>
            <a:r>
              <a:rPr lang="en-US" dirty="0" smtClean="0"/>
              <a:t>TCPI = 1000 / 200 = 5 </a:t>
            </a:r>
            <a:r>
              <a:rPr lang="en-US" dirty="0" smtClean="0">
                <a:sym typeface="Wingdings" panose="05000000000000000000" pitchFamily="2" charset="2"/>
              </a:rPr>
              <a:t>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0537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 uiExpand="1">
        <p:bldSub>
          <a:bldChart bld="series"/>
        </p:bldSub>
      </p:bldGraphic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Earned </a:t>
            </a:r>
            <a:r>
              <a:rPr lang="en-US" dirty="0"/>
              <a:t>Value Calculations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83985580"/>
              </p:ext>
            </p:extLst>
          </p:nvPr>
        </p:nvGraphicFramePr>
        <p:xfrm>
          <a:off x="1773593" y="2026518"/>
          <a:ext cx="8220414" cy="4516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30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936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936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Acronym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Variance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Calculation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CV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Cost Variance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BCWP - ACWP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SV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Schedule Variance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BCWP - BCWS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CVP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Cost Variance Percentage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CV / BCWP %</a:t>
                      </a:r>
                      <a:r>
                        <a:rPr lang="en-US" baseline="0" dirty="0"/>
                        <a:t> (-</a:t>
                      </a:r>
                      <a:r>
                        <a:rPr lang="en-US" baseline="0" dirty="0" err="1"/>
                        <a:t>ve</a:t>
                      </a:r>
                      <a:r>
                        <a:rPr lang="en-US" baseline="0" dirty="0"/>
                        <a:t> value means cost overrun</a:t>
                      </a:r>
                      <a:r>
                        <a:rPr lang="en-US" baseline="0" dirty="0" smtClean="0"/>
                        <a:t>) </a:t>
                      </a:r>
                      <a:r>
                        <a:rPr lang="en-US" baseline="0" dirty="0" smtClean="0">
                          <a:sym typeface="Wingdings" panose="05000000000000000000" pitchFamily="2" charset="2"/>
                        </a:rPr>
                        <a:t>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SVP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Schedule Variance Percentage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SV/</a:t>
                      </a:r>
                      <a:r>
                        <a:rPr lang="en-US" baseline="0" dirty="0"/>
                        <a:t> BCWP % (-</a:t>
                      </a:r>
                      <a:r>
                        <a:rPr lang="en-US" baseline="0" dirty="0" err="1"/>
                        <a:t>ve</a:t>
                      </a:r>
                      <a:r>
                        <a:rPr lang="en-US" baseline="0" dirty="0"/>
                        <a:t> value means work is behind schedule</a:t>
                      </a:r>
                      <a:r>
                        <a:rPr lang="en-US" baseline="0" dirty="0" smtClean="0"/>
                        <a:t>) </a:t>
                      </a:r>
                      <a:r>
                        <a:rPr lang="en-US" baseline="0" dirty="0" smtClean="0">
                          <a:sym typeface="Wingdings" panose="05000000000000000000" pitchFamily="2" charset="2"/>
                        </a:rPr>
                        <a:t>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EAC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Estimate</a:t>
                      </a:r>
                      <a:r>
                        <a:rPr lang="en-US" baseline="0" dirty="0"/>
                        <a:t> At Completion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BAC </a:t>
                      </a:r>
                      <a:r>
                        <a:rPr lang="en-US" baseline="0" dirty="0" smtClean="0"/>
                        <a:t>/ (CPI)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STC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Schedule to Complete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Original duration  / (SPI)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51115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SPI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Schedule Performance Index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BCWP/ BCWS (&gt;1</a:t>
                      </a:r>
                      <a:r>
                        <a:rPr lang="en-US" baseline="0" dirty="0" smtClean="0">
                          <a:solidFill>
                            <a:srgbClr val="FF0000"/>
                          </a:solidFill>
                        </a:rPr>
                        <a:t> = Leading) </a:t>
                      </a:r>
                      <a:r>
                        <a:rPr lang="en-US" baseline="0" dirty="0" smtClean="0">
                          <a:solidFill>
                            <a:srgbClr val="FF0000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34657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CPI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Cost Performance Index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BCWP/ AC (&gt; 1 = cost underrun) </a:t>
                      </a:r>
                      <a:r>
                        <a:rPr lang="en-US" dirty="0" smtClean="0">
                          <a:solidFill>
                            <a:srgbClr val="FF0000"/>
                          </a:solidFill>
                          <a:sym typeface="Wingdings" panose="05000000000000000000" pitchFamily="2" charset="2"/>
                        </a:rPr>
                        <a:t>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18016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>TCPI</a:t>
                      </a:r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>To Complete Performance Index</a:t>
                      </a:r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>(BAC</a:t>
                      </a:r>
                      <a:r>
                        <a:rPr lang="en-US" baseline="0" dirty="0" smtClean="0">
                          <a:solidFill>
                            <a:schemeClr val="bg1"/>
                          </a:solidFill>
                        </a:rPr>
                        <a:t> – BCWP) / (BAC – AC) (&gt;1 = BAD) </a:t>
                      </a:r>
                      <a:r>
                        <a:rPr lang="en-US" baseline="0" dirty="0" smtClean="0">
                          <a:solidFill>
                            <a:schemeClr val="bg1"/>
                          </a:solidFill>
                          <a:sym typeface="Wingdings" panose="05000000000000000000" pitchFamily="2" charset="2"/>
                        </a:rPr>
                        <a:t></a:t>
                      </a:r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349800"/>
                  </a:ext>
                </a:extLst>
              </a:tr>
            </a:tbl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April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Eng. Dr. Akram Ali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CAF21-ECD4-4960-B772-799989C8D634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246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Task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571500" indent="-457200">
              <a:buFont typeface="+mj-lt"/>
              <a:buAutoNum type="arabicPeriod"/>
            </a:pPr>
            <a:r>
              <a:rPr lang="en-US" dirty="0"/>
              <a:t>Your team has presented you with the following status data for the Develop Recipes work package: Actual work performed = 40%; actual cost to date =$ 2,500; budgeted cost for work packages = $ 7,500; number of days scheduled = 30 days; actual number of days = 20 days</a:t>
            </a:r>
          </a:p>
          <a:p>
            <a:pPr lvl="1"/>
            <a:r>
              <a:rPr lang="en-US" dirty="0"/>
              <a:t>What are</a:t>
            </a:r>
          </a:p>
          <a:p>
            <a:pPr marL="1234440" lvl="2" indent="-457200">
              <a:buFont typeface="+mj-lt"/>
              <a:buAutoNum type="alphaLcParenR"/>
            </a:pPr>
            <a:r>
              <a:rPr lang="en-US" dirty="0"/>
              <a:t>BCWS </a:t>
            </a:r>
          </a:p>
          <a:p>
            <a:pPr marL="777240" lvl="2" indent="0">
              <a:buNone/>
            </a:pPr>
            <a:r>
              <a:rPr lang="en-US" dirty="0"/>
              <a:t>		$5000</a:t>
            </a:r>
          </a:p>
          <a:p>
            <a:pPr marL="1234440" lvl="2" indent="-457200">
              <a:buFont typeface="+mj-lt"/>
              <a:buAutoNum type="alphaLcParenR" startAt="2"/>
            </a:pPr>
            <a:r>
              <a:rPr lang="en-US" dirty="0"/>
              <a:t>BCWP</a:t>
            </a:r>
          </a:p>
          <a:p>
            <a:pPr marL="777240" lvl="2" indent="0">
              <a:buNone/>
            </a:pPr>
            <a:r>
              <a:rPr lang="en-US" dirty="0"/>
              <a:t>		$3000</a:t>
            </a:r>
          </a:p>
          <a:p>
            <a:pPr marL="1234440" lvl="2" indent="-457200">
              <a:buFont typeface="+mj-lt"/>
              <a:buAutoNum type="alphaLcParenR" startAt="3"/>
            </a:pPr>
            <a:r>
              <a:rPr lang="en-US" dirty="0"/>
              <a:t>ACWP</a:t>
            </a:r>
          </a:p>
          <a:p>
            <a:pPr marL="777240" lvl="2" indent="0">
              <a:buNone/>
            </a:pPr>
            <a:r>
              <a:rPr lang="en-US" dirty="0"/>
              <a:t>		$2500</a:t>
            </a:r>
          </a:p>
          <a:p>
            <a:pPr marL="571500" indent="-457200">
              <a:buFont typeface="+mj-lt"/>
              <a:buAutoNum type="arabicPeriod"/>
            </a:pPr>
            <a:r>
              <a:rPr lang="en-US" dirty="0"/>
              <a:t>What is the cost variance for this work package? What does this number mean?</a:t>
            </a:r>
          </a:p>
          <a:p>
            <a:pPr lvl="1" indent="0">
              <a:buNone/>
            </a:pPr>
            <a:r>
              <a:rPr lang="en-US" dirty="0"/>
              <a:t>BCWP-ACWP =  $500</a:t>
            </a:r>
          </a:p>
          <a:p>
            <a:pPr marL="571500" indent="-457200">
              <a:buFont typeface="+mj-lt"/>
              <a:buAutoNum type="arabicPeriod"/>
            </a:pPr>
            <a:r>
              <a:rPr lang="en-US" dirty="0"/>
              <a:t>What is the schedule variance for this work package? What does this number mean? What calculations can you use to provide a more meaningful schedule variance number?</a:t>
            </a:r>
          </a:p>
          <a:p>
            <a:pPr lvl="1" indent="0">
              <a:buNone/>
            </a:pPr>
            <a:r>
              <a:rPr lang="en-US" dirty="0"/>
              <a:t>BCWP – BCWS = - $2000</a:t>
            </a:r>
          </a:p>
          <a:p>
            <a:pPr marL="571500" indent="-457200">
              <a:buFont typeface="+mj-lt"/>
              <a:buAutoNum type="arabicPeriod"/>
            </a:pPr>
            <a:r>
              <a:rPr lang="en-US" dirty="0"/>
              <a:t>What is the cost variance percentage? </a:t>
            </a:r>
          </a:p>
          <a:p>
            <a:pPr lvl="1" indent="0">
              <a:buNone/>
            </a:pPr>
            <a:r>
              <a:rPr lang="en-US" b="1" dirty="0"/>
              <a:t>{(BCWP – ACWP)/BCWP} X 100% </a:t>
            </a:r>
            <a:r>
              <a:rPr lang="en-US" dirty="0"/>
              <a:t>= 16%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April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Eng. Dr. Akram Ali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CAF21-ECD4-4960-B772-799989C8D634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6029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Getting </a:t>
            </a:r>
            <a:r>
              <a:rPr lang="en-US" dirty="0"/>
              <a:t>Back on Track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en-US" dirty="0"/>
              <a:t>When do you check for variances?</a:t>
            </a:r>
          </a:p>
          <a:p>
            <a:pPr marL="457200" indent="-342900">
              <a:buFont typeface="Wingdings" panose="05000000000000000000" pitchFamily="2" charset="2"/>
              <a:buChar char="ü"/>
            </a:pPr>
            <a:r>
              <a:rPr lang="en-US" dirty="0" smtClean="0"/>
              <a:t>	Before </a:t>
            </a:r>
            <a:r>
              <a:rPr lang="en-US" dirty="0"/>
              <a:t>each project status report is due.</a:t>
            </a:r>
          </a:p>
          <a:p>
            <a:pPr marL="114300" indent="0">
              <a:buNone/>
            </a:pPr>
            <a:endParaRPr lang="en-US" dirty="0"/>
          </a:p>
          <a:p>
            <a:pPr>
              <a:buFont typeface="Wingdings" panose="05000000000000000000" pitchFamily="2" charset="2"/>
              <a:buChar char="v"/>
            </a:pPr>
            <a:r>
              <a:rPr lang="en-US" dirty="0"/>
              <a:t>Methodology for dealing with variance</a:t>
            </a:r>
          </a:p>
          <a:p>
            <a:pPr marL="457200" indent="-342900">
              <a:buFont typeface="Wingdings" panose="05000000000000000000" pitchFamily="2" charset="2"/>
              <a:buChar char="ü"/>
            </a:pPr>
            <a:r>
              <a:rPr lang="en-US" dirty="0" smtClean="0"/>
              <a:t>	Face </a:t>
            </a:r>
            <a:r>
              <a:rPr lang="en-US" dirty="0"/>
              <a:t>the issue and deal with it as it emerges.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April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Eng. Dr. Akram Ali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CAF21-ECD4-4960-B772-799989C8D634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0424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Task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71500" indent="-457200">
              <a:buFont typeface="+mj-lt"/>
              <a:buAutoNum type="arabicPeriod"/>
            </a:pPr>
            <a:r>
              <a:rPr lang="en-US" dirty="0"/>
              <a:t>The first step in dealing with variance is to </a:t>
            </a:r>
            <a:r>
              <a:rPr lang="en-US" dirty="0" smtClean="0"/>
              <a:t>a) </a:t>
            </a:r>
            <a:r>
              <a:rPr lang="en-US" b="1" u="sng" dirty="0" smtClean="0"/>
              <a:t>Find </a:t>
            </a:r>
            <a:r>
              <a:rPr lang="en-US" b="1" u="sng" dirty="0"/>
              <a:t>its cause</a:t>
            </a:r>
            <a:r>
              <a:rPr lang="en-US" dirty="0"/>
              <a:t>.</a:t>
            </a:r>
          </a:p>
          <a:p>
            <a:pPr marL="800100" lvl="1" indent="-457200">
              <a:buFont typeface="+mj-lt"/>
              <a:buAutoNum type="alphaLcParenR" startAt="2"/>
            </a:pPr>
            <a:r>
              <a:rPr lang="en-US" b="1" u="sng" dirty="0"/>
              <a:t>Plan to take corrective action</a:t>
            </a:r>
          </a:p>
          <a:p>
            <a:pPr marL="800100" lvl="1" indent="-457200">
              <a:buFont typeface="+mj-lt"/>
              <a:buAutoNum type="alphaLcParenR" startAt="2"/>
            </a:pPr>
            <a:r>
              <a:rPr lang="en-US" b="1" u="sng" dirty="0"/>
              <a:t>Determine overall project impact or repetition</a:t>
            </a:r>
          </a:p>
          <a:p>
            <a:pPr marL="800100" lvl="1" indent="-457200">
              <a:buFont typeface="+mj-lt"/>
              <a:buAutoNum type="alphaLcParenR" startAt="2"/>
            </a:pPr>
            <a:r>
              <a:rPr lang="en-US" b="1" u="sng" dirty="0"/>
              <a:t>Present the information to stakeholders</a:t>
            </a:r>
          </a:p>
          <a:p>
            <a:pPr marL="800100" lvl="1" indent="-457200">
              <a:buFont typeface="+mj-lt"/>
              <a:buAutoNum type="alphaLcParenR" startAt="2"/>
            </a:pPr>
            <a:r>
              <a:rPr lang="en-US" b="1" u="sng" dirty="0"/>
              <a:t>Prepare to negotiate trade-offs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April 2021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Eng. Dr. Akram Ali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CAF21-ECD4-4960-B772-799989C8D634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1478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			Review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24576" y="1898095"/>
            <a:ext cx="7463973" cy="4419600"/>
          </a:xfrm>
        </p:spPr>
        <p:txBody>
          <a:bodyPr>
            <a:normAutofit fontScale="85000" lnSpcReduction="20000"/>
          </a:bodyPr>
          <a:lstStyle/>
          <a:p>
            <a:pPr marL="571500" indent="-457200">
              <a:buFont typeface="+mj-lt"/>
              <a:buAutoNum type="alphaUcPeriod"/>
            </a:pPr>
            <a:r>
              <a:rPr lang="en-US" dirty="0"/>
              <a:t>List 3 skills that a project manager needs to establish project momentum</a:t>
            </a:r>
          </a:p>
          <a:p>
            <a:pPr marL="571500" indent="-457200">
              <a:buFont typeface="+mj-lt"/>
              <a:buAutoNum type="alphaUcPeriod"/>
            </a:pPr>
            <a:endParaRPr lang="en-US" dirty="0"/>
          </a:p>
          <a:p>
            <a:pPr marL="571500" indent="-457200">
              <a:buFont typeface="+mj-lt"/>
              <a:buAutoNum type="alphaUcPeriod"/>
            </a:pPr>
            <a:r>
              <a:rPr lang="en-US" dirty="0"/>
              <a:t>What is the word for the difference between actual and estimated costs or time</a:t>
            </a:r>
          </a:p>
          <a:p>
            <a:pPr marL="571500" indent="-457200">
              <a:buFont typeface="+mj-lt"/>
              <a:buAutoNum type="alphaUcPeriod"/>
            </a:pPr>
            <a:endParaRPr lang="en-US" dirty="0"/>
          </a:p>
          <a:p>
            <a:pPr marL="571500" indent="-457200">
              <a:buFont typeface="+mj-lt"/>
              <a:buAutoNum type="alphaUcPeriod"/>
            </a:pPr>
            <a:r>
              <a:rPr lang="en-US" dirty="0"/>
              <a:t>The benefit of conducting EVA is</a:t>
            </a:r>
          </a:p>
          <a:p>
            <a:pPr marL="868680" lvl="1" indent="-457200">
              <a:buFont typeface="+mj-lt"/>
              <a:buAutoNum type="alphaLcParenR"/>
            </a:pPr>
            <a:r>
              <a:rPr lang="en-US" dirty="0"/>
              <a:t>It provides a more accurate project baseline that other tracking methods</a:t>
            </a:r>
          </a:p>
          <a:p>
            <a:pPr marL="868680" lvl="1" indent="-457200">
              <a:buFont typeface="+mj-lt"/>
              <a:buAutoNum type="alphaLcParenR"/>
            </a:pPr>
            <a:r>
              <a:rPr lang="en-US" dirty="0"/>
              <a:t>Management can understand EVA better than other measures</a:t>
            </a:r>
          </a:p>
          <a:p>
            <a:pPr marL="868680" lvl="1" indent="-457200">
              <a:buFont typeface="+mj-lt"/>
              <a:buAutoNum type="alphaLcParenR"/>
            </a:pPr>
            <a:r>
              <a:rPr lang="en-US" dirty="0"/>
              <a:t>It allows you to see interrelationships between cost and schedule</a:t>
            </a:r>
          </a:p>
          <a:p>
            <a:pPr marL="868680" lvl="1" indent="-457200">
              <a:buFont typeface="+mj-lt"/>
              <a:buAutoNum type="alphaLcParenR"/>
            </a:pPr>
            <a:r>
              <a:rPr lang="en-US" dirty="0"/>
              <a:t>It shows you how to get a project back on track</a:t>
            </a:r>
          </a:p>
          <a:p>
            <a:pPr marL="571500" indent="-457200">
              <a:buFont typeface="+mj-lt"/>
              <a:buAutoNum type="alphaUcPeriod"/>
            </a:pPr>
            <a:endParaRPr lang="en-US" dirty="0"/>
          </a:p>
          <a:p>
            <a:pPr marL="571500" indent="-457200">
              <a:buFont typeface="+mj-lt"/>
              <a:buAutoNum type="alphaUcPeriod"/>
            </a:pPr>
            <a:r>
              <a:rPr lang="en-US" dirty="0"/>
              <a:t>Why is it important to monitor for cost or schedule variances systematically?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April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Eng. Dr. Akram Ali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CAF21-ECD4-4960-B772-799989C8D634}" type="slidenum">
              <a:rPr lang="en-US" smtClean="0"/>
              <a:t>20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2057401" y="2389049"/>
            <a:ext cx="7696199" cy="36933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Boundary Management; Team Building; Conflict Management; Communication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024576" y="3276600"/>
            <a:ext cx="7696199" cy="36933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Variance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006560" y="6238188"/>
            <a:ext cx="7696199" cy="36933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Recover project using Cost, Quality and Time “Trade Offs”</a:t>
            </a:r>
          </a:p>
        </p:txBody>
      </p:sp>
    </p:spTree>
    <p:extLst>
      <p:ext uri="{BB962C8B-B14F-4D97-AF65-F5344CB8AC3E}">
        <p14:creationId xmlns:p14="http://schemas.microsoft.com/office/powerpoint/2010/main" val="911845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mph" presetSubtype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22" dur="indefinite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solidFill>
            <a:schemeClr val="tx1">
              <a:lumMod val="95000"/>
            </a:schemeClr>
          </a:solidFill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April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4554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Banded">
  <a:themeElements>
    <a:clrScheme name="Banded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1684</TotalTime>
  <Words>1395</Words>
  <Application>Microsoft Office PowerPoint</Application>
  <PresentationFormat>Widescreen</PresentationFormat>
  <Paragraphs>283</Paragraphs>
  <Slides>21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21</vt:i4>
      </vt:variant>
    </vt:vector>
  </HeadingPairs>
  <TitlesOfParts>
    <vt:vector size="31" baseType="lpstr">
      <vt:lpstr>Arial</vt:lpstr>
      <vt:lpstr>Calibri</vt:lpstr>
      <vt:lpstr>Calibri Light</vt:lpstr>
      <vt:lpstr>Corbel</vt:lpstr>
      <vt:lpstr>Noto Sans Symbols</vt:lpstr>
      <vt:lpstr>Tahoma</vt:lpstr>
      <vt:lpstr>Times New Roman</vt:lpstr>
      <vt:lpstr>Wingdings</vt:lpstr>
      <vt:lpstr>1_Office Theme</vt:lpstr>
      <vt:lpstr>Banded</vt:lpstr>
      <vt:lpstr> PMG 506 Advanced Project Management LECTURE 10: PROJECT MONTITORING AND CONTROLLING – REVIEW 14 APR 2021</vt:lpstr>
      <vt:lpstr>Qa VS QC</vt:lpstr>
      <vt:lpstr>STUDENT QUESTION</vt:lpstr>
      <vt:lpstr>My REPLY</vt:lpstr>
      <vt:lpstr>PROJECT</vt:lpstr>
      <vt:lpstr>project</vt:lpstr>
      <vt:lpstr>PROJECT</vt:lpstr>
      <vt:lpstr>Project</vt:lpstr>
      <vt:lpstr>LECTURE REVISION</vt:lpstr>
      <vt:lpstr>Project performance management</vt:lpstr>
      <vt:lpstr>Project recovery technique</vt:lpstr>
      <vt:lpstr>EARNED VALUE MANAGEMENT</vt:lpstr>
      <vt:lpstr>Earned value basics</vt:lpstr>
      <vt:lpstr>Variables used in EVA</vt:lpstr>
      <vt:lpstr>S – Curves</vt:lpstr>
      <vt:lpstr>Earned Value Calculations</vt:lpstr>
      <vt:lpstr>Task</vt:lpstr>
      <vt:lpstr>Getting Back on Track</vt:lpstr>
      <vt:lpstr>Task</vt:lpstr>
      <vt:lpstr>   Review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Abdul AlMohaimeed</dc:creator>
  <cp:lastModifiedBy>Windows User</cp:lastModifiedBy>
  <cp:revision>161</cp:revision>
  <dcterms:created xsi:type="dcterms:W3CDTF">2020-10-15T07:04:09Z</dcterms:created>
  <dcterms:modified xsi:type="dcterms:W3CDTF">2021-04-14T20:58:20Z</dcterms:modified>
</cp:coreProperties>
</file>