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259" r:id="rId3"/>
    <p:sldId id="260" r:id="rId4"/>
    <p:sldId id="311" r:id="rId5"/>
    <p:sldId id="312" r:id="rId6"/>
    <p:sldId id="314" r:id="rId7"/>
    <p:sldId id="315" r:id="rId8"/>
    <p:sldId id="313" r:id="rId9"/>
    <p:sldId id="316" r:id="rId10"/>
    <p:sldId id="317" r:id="rId11"/>
    <p:sldId id="318" r:id="rId12"/>
    <p:sldId id="319" r:id="rId13"/>
    <p:sldId id="354" r:id="rId14"/>
    <p:sldId id="372" r:id="rId15"/>
    <p:sldId id="320" r:id="rId16"/>
    <p:sldId id="321" r:id="rId17"/>
    <p:sldId id="356" r:id="rId18"/>
    <p:sldId id="322" r:id="rId19"/>
    <p:sldId id="324" r:id="rId20"/>
    <p:sldId id="325" r:id="rId21"/>
    <p:sldId id="326" r:id="rId22"/>
    <p:sldId id="357" r:id="rId23"/>
    <p:sldId id="358" r:id="rId24"/>
    <p:sldId id="359" r:id="rId25"/>
    <p:sldId id="360" r:id="rId26"/>
    <p:sldId id="361" r:id="rId27"/>
    <p:sldId id="373" r:id="rId28"/>
    <p:sldId id="327" r:id="rId29"/>
    <p:sldId id="370" r:id="rId30"/>
    <p:sldId id="362" r:id="rId31"/>
    <p:sldId id="363" r:id="rId32"/>
    <p:sldId id="364" r:id="rId33"/>
    <p:sldId id="365" r:id="rId34"/>
    <p:sldId id="366" r:id="rId35"/>
    <p:sldId id="367" r:id="rId36"/>
    <p:sldId id="374" r:id="rId37"/>
    <p:sldId id="375" r:id="rId38"/>
    <p:sldId id="379" r:id="rId39"/>
    <p:sldId id="376" r:id="rId40"/>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0" d="100"/>
          <a:sy n="50" d="100"/>
        </p:scale>
        <p:origin x="133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D0361801-EADD-444D-B1E7-8181C5B87EAD}" type="datetimeFigureOut">
              <a:rPr lang="ar-SA" smtClean="0"/>
              <a:t>05/12/1444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6FEE8C70-5422-4ECA-B49B-B7A9E63C90F1}" type="slidenum">
              <a:rPr lang="ar-SA" smtClean="0"/>
              <a:t>‹#›</a:t>
            </a:fld>
            <a:endParaRPr lang="ar-SA"/>
          </a:p>
        </p:txBody>
      </p:sp>
    </p:spTree>
    <p:extLst>
      <p:ext uri="{BB962C8B-B14F-4D97-AF65-F5344CB8AC3E}">
        <p14:creationId xmlns:p14="http://schemas.microsoft.com/office/powerpoint/2010/main" val="37344392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13824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304589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4992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65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33105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62248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00401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07623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29468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0042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445233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985711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58182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43158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250197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68164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057520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052669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884342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45478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58668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36803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71669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817422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20104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720545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703617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49909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153358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859877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663629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557883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29290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94429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759908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042582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90769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0865071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47953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DA88F03-582F-40EC-9B2B-991EDFA258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xmlns="" id="{02735D43-6010-4BFB-9070-73CD7A29B4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xmlns="" id="{0EB90C54-7751-4284-B7C1-ACBDCDF7B97D}"/>
              </a:ext>
            </a:extLst>
          </p:cNvPr>
          <p:cNvSpPr>
            <a:spLocks noGrp="1"/>
          </p:cNvSpPr>
          <p:nvPr>
            <p:ph type="dt" sz="half" idx="10"/>
          </p:nvPr>
        </p:nvSpPr>
        <p:spPr/>
        <p:txBody>
          <a:bodyPr/>
          <a:lstStyle/>
          <a:p>
            <a:fld id="{E46C418C-8D6F-4333-B73D-0098539FEFB4}" type="datetimeFigureOut">
              <a:rPr lang="ar-SA" smtClean="0"/>
              <a:t>05/12/1444</a:t>
            </a:fld>
            <a:endParaRPr lang="ar-SA"/>
          </a:p>
        </p:txBody>
      </p:sp>
      <p:sp>
        <p:nvSpPr>
          <p:cNvPr id="5" name="Footer Placeholder 4">
            <a:extLst>
              <a:ext uri="{FF2B5EF4-FFF2-40B4-BE49-F238E27FC236}">
                <a16:creationId xmlns:a16="http://schemas.microsoft.com/office/drawing/2014/main" xmlns="" id="{B8B7350F-9A88-4FF9-8590-F11272491DB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2327DC32-5EE6-43AD-BAA7-3BCE0D12601E}"/>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3334843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406B09-794D-4673-963E-9ECEA45F1DEF}"/>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6246FB3B-4ABE-44DC-BFF7-9F28CDE13F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3F2E8518-7D55-4009-85E4-CC282457E07A}"/>
              </a:ext>
            </a:extLst>
          </p:cNvPr>
          <p:cNvSpPr>
            <a:spLocks noGrp="1"/>
          </p:cNvSpPr>
          <p:nvPr>
            <p:ph type="dt" sz="half" idx="10"/>
          </p:nvPr>
        </p:nvSpPr>
        <p:spPr/>
        <p:txBody>
          <a:bodyPr/>
          <a:lstStyle/>
          <a:p>
            <a:fld id="{E46C418C-8D6F-4333-B73D-0098539FEFB4}" type="datetimeFigureOut">
              <a:rPr lang="ar-SA" smtClean="0"/>
              <a:t>05/12/1444</a:t>
            </a:fld>
            <a:endParaRPr lang="ar-SA"/>
          </a:p>
        </p:txBody>
      </p:sp>
      <p:sp>
        <p:nvSpPr>
          <p:cNvPr id="5" name="Footer Placeholder 4">
            <a:extLst>
              <a:ext uri="{FF2B5EF4-FFF2-40B4-BE49-F238E27FC236}">
                <a16:creationId xmlns:a16="http://schemas.microsoft.com/office/drawing/2014/main" xmlns="" id="{6FD3EB49-6F4B-4807-9038-1408910E81A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05E29098-1461-4DFB-AFF5-A56053BAD7A6}"/>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549513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9CE18ED-DE1D-40A4-93D8-96D83A449B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xmlns="" id="{9A0C3513-F553-4A01-95F9-C0133C0427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C9553718-75A3-4EC4-A92D-116CA019CF3A}"/>
              </a:ext>
            </a:extLst>
          </p:cNvPr>
          <p:cNvSpPr>
            <a:spLocks noGrp="1"/>
          </p:cNvSpPr>
          <p:nvPr>
            <p:ph type="dt" sz="half" idx="10"/>
          </p:nvPr>
        </p:nvSpPr>
        <p:spPr/>
        <p:txBody>
          <a:bodyPr/>
          <a:lstStyle/>
          <a:p>
            <a:fld id="{E46C418C-8D6F-4333-B73D-0098539FEFB4}" type="datetimeFigureOut">
              <a:rPr lang="ar-SA" smtClean="0"/>
              <a:t>05/12/1444</a:t>
            </a:fld>
            <a:endParaRPr lang="ar-SA"/>
          </a:p>
        </p:txBody>
      </p:sp>
      <p:sp>
        <p:nvSpPr>
          <p:cNvPr id="5" name="Footer Placeholder 4">
            <a:extLst>
              <a:ext uri="{FF2B5EF4-FFF2-40B4-BE49-F238E27FC236}">
                <a16:creationId xmlns:a16="http://schemas.microsoft.com/office/drawing/2014/main" xmlns="" id="{1598116F-203D-49DC-8DB8-ADC493DF988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D3CC542A-9807-46C0-A933-63AD36EB1672}"/>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164329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AC986B-CA13-4A8A-9A0C-77B0FD50DE0A}"/>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20FDE687-D815-4FAC-901D-EEFC871B3AF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xmlns="" id="{B8A83F05-3012-46DE-9C52-392DE20C81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xmlns="" id="{B0DD3D7F-11AC-450F-9DE9-E48300266EEA}"/>
              </a:ext>
            </a:extLst>
          </p:cNvPr>
          <p:cNvSpPr>
            <a:spLocks noGrp="1"/>
          </p:cNvSpPr>
          <p:nvPr>
            <p:ph type="dt" sz="half" idx="10"/>
          </p:nvPr>
        </p:nvSpPr>
        <p:spPr/>
        <p:txBody>
          <a:bodyPr/>
          <a:lstStyle/>
          <a:p>
            <a:fld id="{E46C418C-8D6F-4333-B73D-0098539FEFB4}" type="datetimeFigureOut">
              <a:rPr lang="ar-SA" smtClean="0"/>
              <a:t>05/12/1444</a:t>
            </a:fld>
            <a:endParaRPr lang="ar-SA"/>
          </a:p>
        </p:txBody>
      </p:sp>
      <p:sp>
        <p:nvSpPr>
          <p:cNvPr id="6" name="Footer Placeholder 5">
            <a:extLst>
              <a:ext uri="{FF2B5EF4-FFF2-40B4-BE49-F238E27FC236}">
                <a16:creationId xmlns:a16="http://schemas.microsoft.com/office/drawing/2014/main" xmlns="" id="{8583593A-CD4D-464A-AF0A-2782D718046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E3586E26-82F0-4C42-BAD9-842DB695D5D4}"/>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574313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C25E3B3-B985-46DE-9F7B-3A2809C0223B}"/>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23579732-E21E-43B9-B7C3-45ABD2E30D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C1F83D59-0981-4A2B-8D13-6E48ACB47C6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xmlns="" id="{66547AB8-AC1B-4677-9916-AE632F9091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43F26913-9717-4102-A634-A17135FCEE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xmlns="" id="{0BA31973-2E9D-412C-988F-49F74E2E043A}"/>
              </a:ext>
            </a:extLst>
          </p:cNvPr>
          <p:cNvSpPr>
            <a:spLocks noGrp="1"/>
          </p:cNvSpPr>
          <p:nvPr>
            <p:ph type="dt" sz="half" idx="10"/>
          </p:nvPr>
        </p:nvSpPr>
        <p:spPr/>
        <p:txBody>
          <a:bodyPr/>
          <a:lstStyle/>
          <a:p>
            <a:fld id="{E46C418C-8D6F-4333-B73D-0098539FEFB4}" type="datetimeFigureOut">
              <a:rPr lang="ar-SA" smtClean="0"/>
              <a:t>05/12/1444</a:t>
            </a:fld>
            <a:endParaRPr lang="ar-SA"/>
          </a:p>
        </p:txBody>
      </p:sp>
      <p:sp>
        <p:nvSpPr>
          <p:cNvPr id="8" name="Footer Placeholder 7">
            <a:extLst>
              <a:ext uri="{FF2B5EF4-FFF2-40B4-BE49-F238E27FC236}">
                <a16:creationId xmlns:a16="http://schemas.microsoft.com/office/drawing/2014/main" xmlns="" id="{6DA3E695-BCF8-4A92-B5F7-4A073A7DBF26}"/>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xmlns="" id="{1FF316A1-5CE2-4932-B6EC-BEFBF2A14F1E}"/>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419522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514A4EB-78B2-40A8-BAA9-7B4A52AA24C0}"/>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xmlns="" id="{852B704E-499C-4B02-BD1B-8CB8B06BC6C6}"/>
              </a:ext>
            </a:extLst>
          </p:cNvPr>
          <p:cNvSpPr>
            <a:spLocks noGrp="1"/>
          </p:cNvSpPr>
          <p:nvPr>
            <p:ph type="dt" sz="half" idx="10"/>
          </p:nvPr>
        </p:nvSpPr>
        <p:spPr/>
        <p:txBody>
          <a:bodyPr/>
          <a:lstStyle/>
          <a:p>
            <a:fld id="{E46C418C-8D6F-4333-B73D-0098539FEFB4}" type="datetimeFigureOut">
              <a:rPr lang="ar-SA" smtClean="0"/>
              <a:t>05/12/1444</a:t>
            </a:fld>
            <a:endParaRPr lang="ar-SA"/>
          </a:p>
        </p:txBody>
      </p:sp>
      <p:sp>
        <p:nvSpPr>
          <p:cNvPr id="4" name="Footer Placeholder 3">
            <a:extLst>
              <a:ext uri="{FF2B5EF4-FFF2-40B4-BE49-F238E27FC236}">
                <a16:creationId xmlns:a16="http://schemas.microsoft.com/office/drawing/2014/main" xmlns="" id="{91592E29-60DF-4C9E-8C7B-FD65E5D9867B}"/>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xmlns="" id="{978B22E3-6AD2-42D8-BC44-6E8889BD0BB3}"/>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411469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D3C3C49A-8C8E-42FF-A6F5-AB2688B152A9}"/>
              </a:ext>
            </a:extLst>
          </p:cNvPr>
          <p:cNvSpPr>
            <a:spLocks noGrp="1"/>
          </p:cNvSpPr>
          <p:nvPr>
            <p:ph type="dt" sz="half" idx="10"/>
          </p:nvPr>
        </p:nvSpPr>
        <p:spPr/>
        <p:txBody>
          <a:bodyPr/>
          <a:lstStyle/>
          <a:p>
            <a:fld id="{E46C418C-8D6F-4333-B73D-0098539FEFB4}" type="datetimeFigureOut">
              <a:rPr lang="ar-SA" smtClean="0"/>
              <a:t>05/12/1444</a:t>
            </a:fld>
            <a:endParaRPr lang="ar-SA"/>
          </a:p>
        </p:txBody>
      </p:sp>
      <p:sp>
        <p:nvSpPr>
          <p:cNvPr id="3" name="Footer Placeholder 2">
            <a:extLst>
              <a:ext uri="{FF2B5EF4-FFF2-40B4-BE49-F238E27FC236}">
                <a16:creationId xmlns:a16="http://schemas.microsoft.com/office/drawing/2014/main" xmlns="" id="{41C17ACB-D3B3-492A-ADF5-141699865E08}"/>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xmlns="" id="{5295D6B6-8BBC-442C-AA61-6406BDF93999}"/>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790771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6DFFF1-CC31-466A-8697-927205E71A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179CE2B4-85A2-485C-838A-894EBB4CAF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xmlns="" id="{B5BD99F4-B64C-4FE6-A805-0E0040DC74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365F6AB0-CC61-499A-B1C5-9C8FFADEBE2E}"/>
              </a:ext>
            </a:extLst>
          </p:cNvPr>
          <p:cNvSpPr>
            <a:spLocks noGrp="1"/>
          </p:cNvSpPr>
          <p:nvPr>
            <p:ph type="dt" sz="half" idx="10"/>
          </p:nvPr>
        </p:nvSpPr>
        <p:spPr/>
        <p:txBody>
          <a:bodyPr/>
          <a:lstStyle/>
          <a:p>
            <a:fld id="{E46C418C-8D6F-4333-B73D-0098539FEFB4}" type="datetimeFigureOut">
              <a:rPr lang="ar-SA" smtClean="0"/>
              <a:t>05/12/1444</a:t>
            </a:fld>
            <a:endParaRPr lang="ar-SA"/>
          </a:p>
        </p:txBody>
      </p:sp>
      <p:sp>
        <p:nvSpPr>
          <p:cNvPr id="6" name="Footer Placeholder 5">
            <a:extLst>
              <a:ext uri="{FF2B5EF4-FFF2-40B4-BE49-F238E27FC236}">
                <a16:creationId xmlns:a16="http://schemas.microsoft.com/office/drawing/2014/main" xmlns="" id="{C6FD4630-2FDA-4E4D-8EED-DCFA17CA9B28}"/>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CF6CF2DB-48B8-49BD-92F6-3A7E731C8354}"/>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998588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95314D7-B5BB-4C29-B1D9-9F05AB2A37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xmlns="" id="{E23D7048-F300-4BC6-8A79-294D01D9B4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xmlns="" id="{F693224E-2EEC-4461-B6B6-9BE002F31D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16DBFCA7-97BB-4B5F-AA1B-B5AC2DE79BEE}"/>
              </a:ext>
            </a:extLst>
          </p:cNvPr>
          <p:cNvSpPr>
            <a:spLocks noGrp="1"/>
          </p:cNvSpPr>
          <p:nvPr>
            <p:ph type="dt" sz="half" idx="10"/>
          </p:nvPr>
        </p:nvSpPr>
        <p:spPr/>
        <p:txBody>
          <a:bodyPr/>
          <a:lstStyle/>
          <a:p>
            <a:fld id="{E46C418C-8D6F-4333-B73D-0098539FEFB4}" type="datetimeFigureOut">
              <a:rPr lang="ar-SA" smtClean="0"/>
              <a:t>05/12/1444</a:t>
            </a:fld>
            <a:endParaRPr lang="ar-SA"/>
          </a:p>
        </p:txBody>
      </p:sp>
      <p:sp>
        <p:nvSpPr>
          <p:cNvPr id="6" name="Footer Placeholder 5">
            <a:extLst>
              <a:ext uri="{FF2B5EF4-FFF2-40B4-BE49-F238E27FC236}">
                <a16:creationId xmlns:a16="http://schemas.microsoft.com/office/drawing/2014/main" xmlns="" id="{40B3BF5D-9326-4617-B6C7-DE3C8F5B2E4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C3125286-E3B7-4314-A1E1-D6FDA59E3EAD}"/>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902201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26C4F5A-3591-42B0-9A4B-EAB782124EF4}"/>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8846D439-C352-4476-9339-AB78BD3E8C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D9B9FF5D-9504-49CF-9421-9311F6FD1A38}"/>
              </a:ext>
            </a:extLst>
          </p:cNvPr>
          <p:cNvSpPr>
            <a:spLocks noGrp="1"/>
          </p:cNvSpPr>
          <p:nvPr>
            <p:ph type="dt" sz="half" idx="10"/>
          </p:nvPr>
        </p:nvSpPr>
        <p:spPr/>
        <p:txBody>
          <a:bodyPr/>
          <a:lstStyle/>
          <a:p>
            <a:fld id="{E46C418C-8D6F-4333-B73D-0098539FEFB4}" type="datetimeFigureOut">
              <a:rPr lang="ar-SA" smtClean="0"/>
              <a:t>05/12/1444</a:t>
            </a:fld>
            <a:endParaRPr lang="ar-SA"/>
          </a:p>
        </p:txBody>
      </p:sp>
      <p:sp>
        <p:nvSpPr>
          <p:cNvPr id="5" name="Footer Placeholder 4">
            <a:extLst>
              <a:ext uri="{FF2B5EF4-FFF2-40B4-BE49-F238E27FC236}">
                <a16:creationId xmlns:a16="http://schemas.microsoft.com/office/drawing/2014/main" xmlns="" id="{9AA89B95-263F-4FED-A19C-00C55E84DDE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D1199381-D49A-4859-9B95-39A40829FDE1}"/>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3683121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A96400C-B8DA-4C11-8CA5-0472224D4C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C3AE2FE7-9870-4548-8944-36755D9FCA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9E7B1591-2044-4E6B-A658-541B07E9844A}"/>
              </a:ext>
            </a:extLst>
          </p:cNvPr>
          <p:cNvSpPr>
            <a:spLocks noGrp="1"/>
          </p:cNvSpPr>
          <p:nvPr>
            <p:ph type="dt" sz="half" idx="10"/>
          </p:nvPr>
        </p:nvSpPr>
        <p:spPr/>
        <p:txBody>
          <a:bodyPr/>
          <a:lstStyle/>
          <a:p>
            <a:fld id="{E46C418C-8D6F-4333-B73D-0098539FEFB4}" type="datetimeFigureOut">
              <a:rPr lang="ar-SA" smtClean="0"/>
              <a:t>05/12/1444</a:t>
            </a:fld>
            <a:endParaRPr lang="ar-SA"/>
          </a:p>
        </p:txBody>
      </p:sp>
      <p:sp>
        <p:nvSpPr>
          <p:cNvPr id="5" name="Footer Placeholder 4">
            <a:extLst>
              <a:ext uri="{FF2B5EF4-FFF2-40B4-BE49-F238E27FC236}">
                <a16:creationId xmlns:a16="http://schemas.microsoft.com/office/drawing/2014/main" xmlns="" id="{F69C5732-E752-49C0-BD2A-F1343664CA8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8479B820-62C0-4CFC-B72F-47246E4D15B9}"/>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639771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6B35CC68-9EA0-4A35-86FC-6EF6946D43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D0E793D8-411D-47A4-A611-7EEBD8AB59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84A87039-7E78-41FA-A9B6-896783D6B0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6C418C-8D6F-4333-B73D-0098539FEFB4}" type="datetimeFigureOut">
              <a:rPr lang="ar-SA" smtClean="0"/>
              <a:t>05/12/1444</a:t>
            </a:fld>
            <a:endParaRPr lang="ar-SA"/>
          </a:p>
        </p:txBody>
      </p:sp>
      <p:sp>
        <p:nvSpPr>
          <p:cNvPr id="5" name="Footer Placeholder 4">
            <a:extLst>
              <a:ext uri="{FF2B5EF4-FFF2-40B4-BE49-F238E27FC236}">
                <a16:creationId xmlns:a16="http://schemas.microsoft.com/office/drawing/2014/main" xmlns="" id="{F1EF7A39-616F-44B4-9867-0AE342B531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xmlns="" id="{32704CAF-8C17-4E1A-B9EE-5F58478AA67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648A2-7F9B-4BA1-AC22-3434EF70CC5E}" type="slidenum">
              <a:rPr lang="ar-SA" smtClean="0"/>
              <a:t>‹#›</a:t>
            </a:fld>
            <a:endParaRPr lang="ar-SA"/>
          </a:p>
        </p:txBody>
      </p:sp>
    </p:spTree>
    <p:extLst>
      <p:ext uri="{BB962C8B-B14F-4D97-AF65-F5344CB8AC3E}">
        <p14:creationId xmlns:p14="http://schemas.microsoft.com/office/powerpoint/2010/main" val="2398135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33594" y="357522"/>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49967" y="402258"/>
            <a:ext cx="6714451" cy="197233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433777" y="3125529"/>
            <a:ext cx="5882401" cy="1034667"/>
          </a:xfrm>
          <a:prstGeom prst="rect">
            <a:avLst/>
          </a:prstGeom>
          <a:noFill/>
          <a:ln>
            <a:noFill/>
          </a:ln>
        </p:spPr>
      </p:pic>
      <p:sp>
        <p:nvSpPr>
          <p:cNvPr id="90" name="Google Shape;90;p1"/>
          <p:cNvSpPr txBox="1"/>
          <p:nvPr/>
        </p:nvSpPr>
        <p:spPr>
          <a:xfrm>
            <a:off x="474133" y="715791"/>
            <a:ext cx="5250155"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Ahmed </a:t>
            </a:r>
            <a:r>
              <a:rPr lang="en-US" sz="2800" dirty="0" err="1">
                <a:solidFill>
                  <a:srgbClr val="24A9E1"/>
                </a:solidFill>
                <a:latin typeface="Tajawal Medium"/>
                <a:ea typeface="Tajawal Medium"/>
                <a:cs typeface="Tajawal Medium"/>
                <a:sym typeface="Tajawal Medium"/>
              </a:rPr>
              <a:t>Alqarni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3</a:t>
            </a:r>
            <a:endParaRPr sz="2800" dirty="0">
              <a:solidFill>
                <a:srgbClr val="FF9518"/>
              </a:solidFill>
              <a:latin typeface="Tajawal Medium"/>
              <a:ea typeface="Tajawal Medium"/>
              <a:cs typeface="Tajawal Medium"/>
              <a:sym typeface="Tajawal Medium"/>
            </a:endParaRPr>
          </a:p>
        </p:txBody>
      </p:sp>
      <p:sp>
        <p:nvSpPr>
          <p:cNvPr id="91" name="Google Shape;91;p1"/>
          <p:cNvSpPr txBox="1"/>
          <p:nvPr/>
        </p:nvSpPr>
        <p:spPr>
          <a:xfrm>
            <a:off x="6995710" y="3159395"/>
            <a:ext cx="4155305"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MGM115 </a:t>
            </a:r>
          </a:p>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p:txBody>
      </p:sp>
    </p:spTree>
  </p:cSld>
  <p:clrMapOvr>
    <a:masterClrMapping/>
  </p:clrMapOvr>
  <mc:AlternateContent xmlns:mc="http://schemas.openxmlformats.org/markup-compatibility/2006" xmlns:p14="http://schemas.microsoft.com/office/powerpoint/2010/main">
    <mc:Choice Requires="p14">
      <p:transition spd="slow" p14:dur="2000" advTm="100369"/>
    </mc:Choice>
    <mc:Fallback xmlns="">
      <p:transition spd="slow" advTm="10036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614" y="1"/>
            <a:ext cx="9533101" cy="2204822"/>
          </a:xfrm>
          <a:prstGeom prst="rect">
            <a:avLst/>
          </a:prstGeom>
          <a:noFill/>
          <a:ln>
            <a:noFill/>
          </a:ln>
        </p:spPr>
      </p:pic>
      <p:sp>
        <p:nvSpPr>
          <p:cNvPr id="127" name="Google Shape;127;p4"/>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11" name="TextBox 10">
            <a:extLst>
              <a:ext uri="{FF2B5EF4-FFF2-40B4-BE49-F238E27FC236}">
                <a16:creationId xmlns:a16="http://schemas.microsoft.com/office/drawing/2014/main" xmlns="" id="{5D87A11F-C44E-4CCC-B84F-9813EA234879}"/>
              </a:ext>
            </a:extLst>
          </p:cNvPr>
          <p:cNvSpPr txBox="1"/>
          <p:nvPr/>
        </p:nvSpPr>
        <p:spPr>
          <a:xfrm>
            <a:off x="2984500" y="379137"/>
            <a:ext cx="6223000" cy="1446550"/>
          </a:xfrm>
          <a:prstGeom prst="rect">
            <a:avLst/>
          </a:prstGeom>
          <a:noFill/>
        </p:spPr>
        <p:txBody>
          <a:bodyPr wrap="square">
            <a:spAutoFit/>
          </a:bodyPr>
          <a:lstStyle/>
          <a:p>
            <a:r>
              <a:rPr lang="en-US" sz="8800" dirty="0">
                <a:solidFill>
                  <a:schemeClr val="bg1"/>
                </a:solidFill>
              </a:rPr>
              <a:t>Language</a:t>
            </a:r>
            <a:endParaRPr lang="ar-SA" sz="32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32953"/>
    </mc:Choice>
    <mc:Fallback xmlns="">
      <p:transition spd="slow" advTm="3295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28" name="Google Shape;128;p4"/>
          <p:cNvSpPr txBox="1"/>
          <p:nvPr/>
        </p:nvSpPr>
        <p:spPr>
          <a:xfrm>
            <a:off x="2012248" y="2293741"/>
            <a:ext cx="9666288" cy="44934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b="1" dirty="0">
                <a:solidFill>
                  <a:srgbClr val="0A1F61"/>
                </a:solidFill>
                <a:latin typeface="Tajawal ExtraBold"/>
                <a:ea typeface="Tajawal ExtraBold"/>
                <a:cs typeface="Tajawal ExtraBold"/>
                <a:sym typeface="Tajawal ExtraBold"/>
              </a:rPr>
              <a:t>(1) Finding the right words</a:t>
            </a:r>
          </a:p>
          <a:p>
            <a:pPr marL="0" marR="0" lvl="0" indent="0" algn="l" rtl="0">
              <a:spcBef>
                <a:spcPts val="0"/>
              </a:spcBef>
              <a:spcAft>
                <a:spcPts val="0"/>
              </a:spcAft>
              <a:buNone/>
            </a:pPr>
            <a:r>
              <a:rPr lang="en-US" sz="2600" b="1" dirty="0">
                <a:solidFill>
                  <a:srgbClr val="0A1F61"/>
                </a:solidFill>
                <a:latin typeface="Tajawal ExtraBold"/>
                <a:ea typeface="Tajawal ExtraBold"/>
                <a:cs typeface="Tajawal ExtraBold"/>
                <a:sym typeface="Tajawal ExtraBold"/>
              </a:rPr>
              <a:t>(2) The importance of precise definitions</a:t>
            </a:r>
          </a:p>
          <a:p>
            <a:r>
              <a:rPr lang="en-US" sz="2600" b="1" dirty="0">
                <a:solidFill>
                  <a:srgbClr val="0A1F61"/>
                </a:solidFill>
                <a:latin typeface="Tajawal ExtraBold"/>
                <a:ea typeface="Tajawal ExtraBold"/>
                <a:cs typeface="Tajawal ExtraBold"/>
                <a:sym typeface="Tajawal ExtraBold"/>
              </a:rPr>
              <a:t>(3) Types of Definitions</a:t>
            </a:r>
          </a:p>
          <a:p>
            <a:r>
              <a:rPr lang="en-US" sz="2600" b="1" dirty="0">
                <a:solidFill>
                  <a:srgbClr val="0A1F61"/>
                </a:solidFill>
                <a:latin typeface="Tajawal ExtraBold"/>
                <a:ea typeface="Tajawal ExtraBold"/>
                <a:cs typeface="Tajawal ExtraBold"/>
                <a:sym typeface="Tajawal ExtraBold"/>
              </a:rPr>
              <a:t>(4) Strategies for Defining</a:t>
            </a:r>
          </a:p>
          <a:p>
            <a:pPr marL="0" marR="0" lvl="0" indent="0" algn="l" rtl="0">
              <a:spcBef>
                <a:spcPts val="0"/>
              </a:spcBef>
              <a:spcAft>
                <a:spcPts val="0"/>
              </a:spcAft>
              <a:buNone/>
            </a:pPr>
            <a:r>
              <a:rPr lang="en-US" sz="2600" b="1" dirty="0">
                <a:solidFill>
                  <a:srgbClr val="0A1F61"/>
                </a:solidFill>
                <a:latin typeface="Tajawal ExtraBold"/>
                <a:ea typeface="Tajawal ExtraBold"/>
                <a:cs typeface="Tajawal ExtraBold"/>
                <a:sym typeface="Tajawal ExtraBold"/>
              </a:rPr>
              <a:t>(5) Rules for Constructing Good Lexical Definitions</a:t>
            </a: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
        <p:nvSpPr>
          <p:cNvPr id="10" name="TextBox 9">
            <a:extLst>
              <a:ext uri="{FF2B5EF4-FFF2-40B4-BE49-F238E27FC236}">
                <a16:creationId xmlns:a16="http://schemas.microsoft.com/office/drawing/2014/main" xmlns="" id="{DC5B34E4-8614-4150-8E56-186C8B2C8ED4}"/>
              </a:ext>
            </a:extLst>
          </p:cNvPr>
          <p:cNvSpPr txBox="1"/>
          <p:nvPr/>
        </p:nvSpPr>
        <p:spPr>
          <a:xfrm>
            <a:off x="2774156" y="707406"/>
            <a:ext cx="6324600" cy="584775"/>
          </a:xfrm>
          <a:prstGeom prst="rect">
            <a:avLst/>
          </a:prstGeom>
          <a:noFill/>
        </p:spPr>
        <p:txBody>
          <a:bodyPr wrap="square">
            <a:spAutoFit/>
          </a:bodyPr>
          <a:lstStyle/>
          <a:p>
            <a:r>
              <a:rPr lang="en-US" sz="3200" b="1" dirty="0">
                <a:solidFill>
                  <a:schemeClr val="bg1"/>
                </a:solidFill>
              </a:rPr>
              <a:t>This lecture includes: </a:t>
            </a:r>
            <a:endParaRPr lang="ar-SA" sz="3200" b="1" dirty="0">
              <a:solidFill>
                <a:schemeClr val="bg1"/>
              </a:solidFill>
            </a:endParaRPr>
          </a:p>
        </p:txBody>
      </p:sp>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1754749887"/>
      </p:ext>
    </p:extLst>
  </p:cSld>
  <p:clrMapOvr>
    <a:masterClrMapping/>
  </p:clrMapOvr>
  <mc:AlternateContent xmlns:mc="http://schemas.openxmlformats.org/markup-compatibility/2006" xmlns:p14="http://schemas.microsoft.com/office/powerpoint/2010/main">
    <mc:Choice Requires="p14">
      <p:transition spd="slow" p14:dur="2000" advTm="37822"/>
    </mc:Choice>
    <mc:Fallback xmlns="">
      <p:transition spd="slow" advTm="3782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AD15A2B3-F87D-4C46-BAD9-D071903DC039}"/>
              </a:ext>
            </a:extLst>
          </p:cNvPr>
          <p:cNvSpPr txBox="1"/>
          <p:nvPr/>
        </p:nvSpPr>
        <p:spPr>
          <a:xfrm>
            <a:off x="2209196" y="453265"/>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solidFill>
                  <a:schemeClr val="bg1"/>
                </a:solidFill>
              </a:rPr>
              <a:t>Introduction</a:t>
            </a:r>
          </a:p>
        </p:txBody>
      </p:sp>
      <p:sp>
        <p:nvSpPr>
          <p:cNvPr id="12" name="TextBox 11">
            <a:extLst>
              <a:ext uri="{FF2B5EF4-FFF2-40B4-BE49-F238E27FC236}">
                <a16:creationId xmlns:a16="http://schemas.microsoft.com/office/drawing/2014/main" xmlns="" id="{581D6F3B-D419-4327-BD29-EF8553506330}"/>
              </a:ext>
            </a:extLst>
          </p:cNvPr>
          <p:cNvSpPr txBox="1"/>
          <p:nvPr/>
        </p:nvSpPr>
        <p:spPr>
          <a:xfrm>
            <a:off x="1429397" y="2137898"/>
            <a:ext cx="9902229" cy="1815882"/>
          </a:xfrm>
          <a:prstGeom prst="rect">
            <a:avLst/>
          </a:prstGeom>
          <a:noFill/>
        </p:spPr>
        <p:txBody>
          <a:bodyPr wrap="square">
            <a:spAutoFit/>
          </a:bodyPr>
          <a:lstStyle/>
          <a:p>
            <a:pPr algn="l"/>
            <a:r>
              <a:rPr lang="en-US" sz="2800" b="1" i="0" u="none" strike="noStrike" baseline="0" dirty="0"/>
              <a:t>Thought and language create our world, and so to think critically about the world we must pay careful attention to words—the words we choose and the words others use. In this chapter we focus on the skills of choosing the right word and defining words.</a:t>
            </a:r>
            <a:endParaRPr lang="ar-SA" sz="2800" b="1" dirty="0"/>
          </a:p>
        </p:txBody>
      </p:sp>
    </p:spTree>
    <p:extLst>
      <p:ext uri="{BB962C8B-B14F-4D97-AF65-F5344CB8AC3E}">
        <p14:creationId xmlns:p14="http://schemas.microsoft.com/office/powerpoint/2010/main" val="862614098"/>
      </p:ext>
    </p:extLst>
  </p:cSld>
  <p:clrMapOvr>
    <a:masterClrMapping/>
  </p:clrMapOvr>
  <mc:AlternateContent xmlns:mc="http://schemas.openxmlformats.org/markup-compatibility/2006" xmlns:p14="http://schemas.microsoft.com/office/powerpoint/2010/main">
    <mc:Choice Requires="p14">
      <p:transition spd="slow" p14:dur="2000" advTm="77309"/>
    </mc:Choice>
    <mc:Fallback xmlns="">
      <p:transition spd="slow" advTm="7730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pic>
        <p:nvPicPr>
          <p:cNvPr id="12" name="Google Shape;125;p4">
            <a:extLst>
              <a:ext uri="{FF2B5EF4-FFF2-40B4-BE49-F238E27FC236}">
                <a16:creationId xmlns:a16="http://schemas.microsoft.com/office/drawing/2014/main" xmlns="" id="{32173233-4818-4AD6-B209-E5AB8CE8D1A0}"/>
              </a:ext>
            </a:extLst>
          </p:cNvPr>
          <p:cNvPicPr preferRelativeResize="0"/>
          <p:nvPr/>
        </p:nvPicPr>
        <p:blipFill rotWithShape="1">
          <a:blip r:embed="rId6">
            <a:alphaModFix/>
          </a:blip>
          <a:srcRect/>
          <a:stretch/>
        </p:blipFill>
        <p:spPr>
          <a:xfrm>
            <a:off x="-130338" y="-45196"/>
            <a:ext cx="9533101" cy="1610200"/>
          </a:xfrm>
          <a:prstGeom prst="rect">
            <a:avLst/>
          </a:prstGeom>
          <a:noFill/>
          <a:ln>
            <a:noFill/>
          </a:ln>
        </p:spPr>
      </p:pic>
      <p:sp>
        <p:nvSpPr>
          <p:cNvPr id="14" name="TextBox 13">
            <a:extLst>
              <a:ext uri="{FF2B5EF4-FFF2-40B4-BE49-F238E27FC236}">
                <a16:creationId xmlns:a16="http://schemas.microsoft.com/office/drawing/2014/main" xmlns="" id="{AF8268B7-2729-4FC5-AE2C-F681AA16740B}"/>
              </a:ext>
            </a:extLst>
          </p:cNvPr>
          <p:cNvSpPr txBox="1"/>
          <p:nvPr/>
        </p:nvSpPr>
        <p:spPr>
          <a:xfrm>
            <a:off x="2789237" y="436738"/>
            <a:ext cx="6311590" cy="646331"/>
          </a:xfrm>
          <a:prstGeom prst="rect">
            <a:avLst/>
          </a:prstGeom>
          <a:noFill/>
        </p:spPr>
        <p:txBody>
          <a:bodyPr wrap="square">
            <a:spAutoFit/>
          </a:bodyPr>
          <a:lstStyle/>
          <a:p>
            <a:r>
              <a:rPr lang="en-US" sz="3600" b="0" i="0" u="none" strike="noStrike" baseline="0" dirty="0">
                <a:solidFill>
                  <a:schemeClr val="bg1"/>
                </a:solidFill>
              </a:rPr>
              <a:t>FINDING THE RIGHT WORDS</a:t>
            </a:r>
            <a:endParaRPr lang="ar-SA" sz="3600" dirty="0">
              <a:solidFill>
                <a:schemeClr val="bg1"/>
              </a:solidFill>
            </a:endParaRPr>
          </a:p>
        </p:txBody>
      </p:sp>
      <p:sp>
        <p:nvSpPr>
          <p:cNvPr id="15" name="TextBox 14">
            <a:extLst>
              <a:ext uri="{FF2B5EF4-FFF2-40B4-BE49-F238E27FC236}">
                <a16:creationId xmlns:a16="http://schemas.microsoft.com/office/drawing/2014/main" xmlns="" id="{A7E6F699-4CCD-4A86-985F-375489AE32F7}"/>
              </a:ext>
            </a:extLst>
          </p:cNvPr>
          <p:cNvSpPr txBox="1"/>
          <p:nvPr/>
        </p:nvSpPr>
        <p:spPr>
          <a:xfrm>
            <a:off x="651740" y="1421092"/>
            <a:ext cx="11343188" cy="3970318"/>
          </a:xfrm>
          <a:prstGeom prst="rect">
            <a:avLst/>
          </a:prstGeom>
          <a:noFill/>
        </p:spPr>
        <p:txBody>
          <a:bodyPr wrap="square">
            <a:spAutoFit/>
          </a:bodyPr>
          <a:lstStyle/>
          <a:p>
            <a:pPr algn="l"/>
            <a:r>
              <a:rPr lang="en-US" sz="2800" b="1" i="0" u="none" strike="noStrike" baseline="0" dirty="0"/>
              <a:t>Failure to be precise in communicating can result in confusion and misunderstanding. What makes perfectly good sense to one person might be confusing to someone else.</a:t>
            </a:r>
          </a:p>
          <a:p>
            <a:pPr algn="l"/>
            <a:r>
              <a:rPr lang="en-US" sz="2800" b="1" i="0" u="none" strike="noStrike" baseline="0" dirty="0"/>
              <a:t>“My </a:t>
            </a:r>
            <a:r>
              <a:rPr lang="en-US" sz="2800" b="1" dirty="0"/>
              <a:t>brother </a:t>
            </a:r>
            <a:r>
              <a:rPr lang="en-US" sz="2800" b="1" i="0" u="none" strike="noStrike" baseline="0" dirty="0"/>
              <a:t>is a painter,” you tell a friend, but does your brother paint houses or paintings?</a:t>
            </a:r>
          </a:p>
          <a:p>
            <a:pPr algn="l"/>
            <a:r>
              <a:rPr lang="en-US" sz="2800" b="1" i="0" u="none" strike="noStrike" baseline="0" dirty="0"/>
              <a:t>To communicate clearly, to defend our claims without confusing or misleading anyone, and to assess the truth of premises presented to us in the arguments of others, we must insist that language in the context of argumentation be clear and precise.</a:t>
            </a:r>
            <a:endParaRPr lang="ar-SA" sz="2800" b="1" dirty="0"/>
          </a:p>
        </p:txBody>
      </p:sp>
    </p:spTree>
    <p:extLst>
      <p:ext uri="{BB962C8B-B14F-4D97-AF65-F5344CB8AC3E}">
        <p14:creationId xmlns:p14="http://schemas.microsoft.com/office/powerpoint/2010/main" val="339126986"/>
      </p:ext>
    </p:extLst>
  </p:cSld>
  <p:clrMapOvr>
    <a:masterClrMapping/>
  </p:clrMapOvr>
  <mc:AlternateContent xmlns:mc="http://schemas.openxmlformats.org/markup-compatibility/2006" xmlns:p14="http://schemas.microsoft.com/office/powerpoint/2010/main">
    <mc:Choice Requires="p14">
      <p:transition spd="slow" p14:dur="2000" advTm="119964"/>
    </mc:Choice>
    <mc:Fallback xmlns="">
      <p:transition spd="slow" advTm="11996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651740" y="1991296"/>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3300" b="1" i="0" u="none" strike="noStrike" baseline="0" dirty="0">
                <a:latin typeface="+mn-lt"/>
              </a:rPr>
              <a:t>Thinking critically and arguing effectively often depend on recognizing imprecise language—that is, language that is vague, </a:t>
            </a:r>
            <a:r>
              <a:rPr lang="en-US" sz="3300" b="1" i="0" u="none" strike="noStrike" baseline="0" dirty="0" err="1">
                <a:latin typeface="+mn-lt"/>
              </a:rPr>
              <a:t>overgeneral</a:t>
            </a:r>
            <a:r>
              <a:rPr lang="en-US" sz="3300" b="1" i="0" u="none" strike="noStrike" baseline="0" dirty="0">
                <a:latin typeface="+mn-lt"/>
              </a:rPr>
              <a:t>, or ambiguous.</a:t>
            </a:r>
            <a:endParaRPr kumimoji="0" lang="en-US" sz="33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4217957802"/>
      </p:ext>
    </p:extLst>
  </p:cSld>
  <p:clrMapOvr>
    <a:masterClrMapping/>
  </p:clrMapOvr>
  <mc:AlternateContent xmlns:mc="http://schemas.openxmlformats.org/markup-compatibility/2006" xmlns:p14="http://schemas.microsoft.com/office/powerpoint/2010/main">
    <mc:Choice Requires="p14">
      <p:transition spd="slow" p14:dur="2000" advTm="82208"/>
    </mc:Choice>
    <mc:Fallback xmlns="">
      <p:transition spd="slow" advTm="8220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338" y="-45196"/>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651740" y="2712184"/>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latin typeface="+mn-lt"/>
              </a:rPr>
              <a:t>One kind of imprecision in language is vagueness. A word (or group of words) is vague when its meaning is fuzzy and inexact. </a:t>
            </a:r>
          </a:p>
          <a:p>
            <a:pPr algn="l"/>
            <a:endParaRPr lang="en-US" sz="2800" b="1" i="0" u="none" strike="noStrike" baseline="0" dirty="0">
              <a:latin typeface="+mn-lt"/>
            </a:endParaRPr>
          </a:p>
          <a:p>
            <a:pPr algn="l"/>
            <a:r>
              <a:rPr lang="en-US" sz="2800" b="1" dirty="0">
                <a:latin typeface="+mn-lt"/>
              </a:rPr>
              <a:t>Co</a:t>
            </a:r>
            <a:r>
              <a:rPr lang="en-US" sz="2800" b="1" i="0" u="none" strike="noStrike" baseline="0" dirty="0">
                <a:latin typeface="+mn-lt"/>
              </a:rPr>
              <a:t>nsider the word </a:t>
            </a:r>
            <a:r>
              <a:rPr lang="en-US" sz="2800" b="1" i="1" u="none" strike="noStrike" baseline="0" dirty="0">
                <a:latin typeface="+mn-lt"/>
              </a:rPr>
              <a:t>rich. </a:t>
            </a:r>
            <a:r>
              <a:rPr lang="en-US" sz="2800" b="1" i="0" u="none" strike="noStrike" baseline="0" dirty="0">
                <a:latin typeface="+mn-lt"/>
              </a:rPr>
              <a:t>It is clear that Bill Gates is rich. It is equally clear that most welfare recipients are not rich. But what about a basketball player who earns $400,000 a year? Or a plastic surgeon who earns $1 million a year but has large debts? Are such people rich? It is hard to say because the word </a:t>
            </a:r>
            <a:r>
              <a:rPr lang="en-US" sz="2800" b="1" i="1" u="none" strike="noStrike" baseline="0" dirty="0">
                <a:latin typeface="+mn-lt"/>
              </a:rPr>
              <a:t>rich </a:t>
            </a:r>
            <a:r>
              <a:rPr lang="en-US" sz="2800" b="1" i="0" u="none" strike="noStrike" baseline="0" dirty="0">
                <a:latin typeface="+mn-lt"/>
              </a:rPr>
              <a:t>isn’t precise enough to provide a clear answer. </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10" name="TextBox 9">
            <a:extLst>
              <a:ext uri="{FF2B5EF4-FFF2-40B4-BE49-F238E27FC236}">
                <a16:creationId xmlns:a16="http://schemas.microsoft.com/office/drawing/2014/main" xmlns="" id="{FADF29AF-7FF1-4227-8660-3147B0E6D4C3}"/>
              </a:ext>
            </a:extLst>
          </p:cNvPr>
          <p:cNvSpPr txBox="1"/>
          <p:nvPr/>
        </p:nvSpPr>
        <p:spPr>
          <a:xfrm>
            <a:off x="2940205" y="564065"/>
            <a:ext cx="6311590" cy="646331"/>
          </a:xfrm>
          <a:prstGeom prst="rect">
            <a:avLst/>
          </a:prstGeom>
          <a:noFill/>
        </p:spPr>
        <p:txBody>
          <a:bodyPr wrap="square">
            <a:spAutoFit/>
          </a:bodyPr>
          <a:lstStyle/>
          <a:p>
            <a:r>
              <a:rPr lang="en-US" sz="3600" b="1" i="0" u="none" strike="noStrike" baseline="0" dirty="0">
                <a:solidFill>
                  <a:schemeClr val="bg1"/>
                </a:solidFill>
                <a:latin typeface="HumanaSansITCStd-Medium"/>
              </a:rPr>
              <a:t>Vagueness</a:t>
            </a:r>
            <a:endParaRPr lang="ar-SA" sz="3600" b="1" dirty="0">
              <a:solidFill>
                <a:schemeClr val="bg1"/>
              </a:solidFill>
            </a:endParaRPr>
          </a:p>
        </p:txBody>
      </p:sp>
    </p:spTree>
    <p:extLst>
      <p:ext uri="{BB962C8B-B14F-4D97-AF65-F5344CB8AC3E}">
        <p14:creationId xmlns:p14="http://schemas.microsoft.com/office/powerpoint/2010/main" val="179940916"/>
      </p:ext>
    </p:extLst>
  </p:cSld>
  <p:clrMapOvr>
    <a:masterClrMapping/>
  </p:clrMapOvr>
  <mc:AlternateContent xmlns:mc="http://schemas.openxmlformats.org/markup-compatibility/2006" xmlns:p14="http://schemas.microsoft.com/office/powerpoint/2010/main">
    <mc:Choice Requires="p14">
      <p:transition spd="slow" p14:dur="2000" advTm="109701"/>
    </mc:Choice>
    <mc:Fallback xmlns="">
      <p:transition spd="slow" advTm="10970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4B1B6AD7-9AC1-41CA-9397-5D05337492C9}"/>
              </a:ext>
            </a:extLst>
          </p:cNvPr>
          <p:cNvSpPr txBox="1"/>
          <p:nvPr/>
        </p:nvSpPr>
        <p:spPr>
          <a:xfrm>
            <a:off x="843844" y="2145281"/>
            <a:ext cx="10564836" cy="2246769"/>
          </a:xfrm>
          <a:prstGeom prst="rect">
            <a:avLst/>
          </a:prstGeom>
          <a:noFill/>
        </p:spPr>
        <p:txBody>
          <a:bodyPr wrap="square">
            <a:spAutoFit/>
          </a:bodyPr>
          <a:lstStyle/>
          <a:p>
            <a:pPr algn="l"/>
            <a:r>
              <a:rPr lang="en-US" sz="2800" b="1" i="0" u="none" strike="noStrike" baseline="0" dirty="0"/>
              <a:t>A vague word divides things into </a:t>
            </a:r>
            <a:r>
              <a:rPr lang="en-US" sz="2800" b="1" i="0" u="none" strike="noStrike" baseline="0" dirty="0">
                <a:solidFill>
                  <a:srgbClr val="FF0000"/>
                </a:solidFill>
              </a:rPr>
              <a:t>three classes</a:t>
            </a:r>
            <a:r>
              <a:rPr lang="en-US" sz="2800" b="1" i="0" u="none" strike="noStrike" baseline="0" dirty="0"/>
              <a:t>: those things to which the word </a:t>
            </a:r>
            <a:r>
              <a:rPr lang="en-US" sz="2800" b="1" i="0" u="none" strike="noStrike" baseline="0" dirty="0">
                <a:solidFill>
                  <a:srgbClr val="FF0000"/>
                </a:solidFill>
              </a:rPr>
              <a:t>clearly applies</a:t>
            </a:r>
            <a:r>
              <a:rPr lang="en-US" sz="2800" b="1" i="0" u="none" strike="noStrike" baseline="0" dirty="0"/>
              <a:t>, those things to which it </a:t>
            </a:r>
            <a:r>
              <a:rPr lang="en-US" sz="2800" b="1" i="0" u="none" strike="noStrike" baseline="0" dirty="0">
                <a:solidFill>
                  <a:srgbClr val="FF0000"/>
                </a:solidFill>
              </a:rPr>
              <a:t>clearly does not apply</a:t>
            </a:r>
            <a:r>
              <a:rPr lang="en-US" sz="2800" b="1" i="0" u="none" strike="noStrike" baseline="0" dirty="0"/>
              <a:t>, and those things to which </a:t>
            </a:r>
            <a:r>
              <a:rPr lang="en-US" sz="2800" b="1" i="0" u="none" strike="noStrike" baseline="0" dirty="0">
                <a:solidFill>
                  <a:srgbClr val="FF0000"/>
                </a:solidFill>
              </a:rPr>
              <a:t>it may or may not apply</a:t>
            </a:r>
            <a:r>
              <a:rPr lang="en-US" sz="2800" b="1" i="0" u="none" strike="noStrike" baseline="0" dirty="0"/>
              <a:t>.</a:t>
            </a:r>
          </a:p>
          <a:p>
            <a:pPr algn="l"/>
            <a:r>
              <a:rPr lang="en-US" sz="2800" b="1" i="0" u="none" strike="noStrike" baseline="0" dirty="0"/>
              <a:t>In such borderline cases, it is hard to say whether the word refers to those things or not. </a:t>
            </a:r>
            <a:endParaRPr lang="ar-SA" sz="2800" b="1" dirty="0"/>
          </a:p>
        </p:txBody>
      </p:sp>
    </p:spTree>
    <p:extLst>
      <p:ext uri="{BB962C8B-B14F-4D97-AF65-F5344CB8AC3E}">
        <p14:creationId xmlns:p14="http://schemas.microsoft.com/office/powerpoint/2010/main" val="1662957816"/>
      </p:ext>
    </p:extLst>
  </p:cSld>
  <p:clrMapOvr>
    <a:masterClrMapping/>
  </p:clrMapOvr>
  <mc:AlternateContent xmlns:mc="http://schemas.openxmlformats.org/markup-compatibility/2006" xmlns:p14="http://schemas.microsoft.com/office/powerpoint/2010/main">
    <mc:Choice Requires="p14">
      <p:transition spd="slow" p14:dur="2000" advTm="76612"/>
    </mc:Choice>
    <mc:Fallback xmlns="">
      <p:transition spd="slow" advTm="7661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2" name="TextBox 11">
            <a:extLst>
              <a:ext uri="{FF2B5EF4-FFF2-40B4-BE49-F238E27FC236}">
                <a16:creationId xmlns:a16="http://schemas.microsoft.com/office/drawing/2014/main" xmlns="" id="{71DBFB48-C599-443E-A713-D2643BB01C58}"/>
              </a:ext>
            </a:extLst>
          </p:cNvPr>
          <p:cNvSpPr txBox="1"/>
          <p:nvPr/>
        </p:nvSpPr>
        <p:spPr>
          <a:xfrm>
            <a:off x="468351" y="1427114"/>
            <a:ext cx="11071909" cy="3970318"/>
          </a:xfrm>
          <a:prstGeom prst="rect">
            <a:avLst/>
          </a:prstGeom>
          <a:noFill/>
        </p:spPr>
        <p:txBody>
          <a:bodyPr wrap="square">
            <a:spAutoFit/>
          </a:bodyPr>
          <a:lstStyle/>
          <a:p>
            <a:pPr algn="l"/>
            <a:r>
              <a:rPr lang="en-US" sz="2800" b="1" i="0" u="none" strike="noStrike" baseline="0" dirty="0"/>
              <a:t>Vague language is </a:t>
            </a:r>
            <a:r>
              <a:rPr lang="en-US" sz="2800" b="1" i="0" u="none" strike="noStrike" baseline="0" dirty="0">
                <a:solidFill>
                  <a:srgbClr val="FF0000"/>
                </a:solidFill>
              </a:rPr>
              <a:t>useful and appropriate in many contexts</a:t>
            </a:r>
            <a:r>
              <a:rPr lang="en-US" sz="2800" b="1" i="0" u="none" strike="noStrike" baseline="0" dirty="0"/>
              <a:t>. It lets us</a:t>
            </a:r>
          </a:p>
          <a:p>
            <a:pPr algn="l"/>
            <a:r>
              <a:rPr lang="en-US" sz="2800" b="1" i="0" u="none" strike="noStrike" baseline="0" dirty="0"/>
              <a:t>speak with suitable caution when we </a:t>
            </a:r>
            <a:r>
              <a:rPr lang="en-US" sz="2800" b="1" i="0" u="none" strike="noStrike" baseline="0" dirty="0">
                <a:solidFill>
                  <a:srgbClr val="FF0000"/>
                </a:solidFill>
              </a:rPr>
              <a:t>lack precise information</a:t>
            </a:r>
            <a:r>
              <a:rPr lang="en-US" sz="2800" b="1" i="0" u="none" strike="noStrike" baseline="0" dirty="0"/>
              <a:t>. (“I think I</a:t>
            </a:r>
          </a:p>
          <a:p>
            <a:pPr algn="l"/>
            <a:r>
              <a:rPr lang="en-US" sz="2800" b="1" i="0" u="none" strike="noStrike" baseline="0" dirty="0"/>
              <a:t>did pretty well on the exam.”) It frequently adds richness, subtlety, and complexity to </a:t>
            </a:r>
            <a:r>
              <a:rPr lang="en-US" sz="2800" b="1" i="0" u="none" strike="noStrike" baseline="0" dirty="0">
                <a:solidFill>
                  <a:srgbClr val="FF0000"/>
                </a:solidFill>
              </a:rPr>
              <a:t>poetry and other literary </a:t>
            </a:r>
            <a:r>
              <a:rPr lang="en-US" sz="2800" b="1" i="0" u="none" strike="noStrike" baseline="0" dirty="0"/>
              <a:t>forms (“a slumber did my spirit seal”). </a:t>
            </a:r>
            <a:r>
              <a:rPr lang="en-US" sz="2800" b="1" i="0" u="none" strike="noStrike" baseline="0" dirty="0">
                <a:solidFill>
                  <a:srgbClr val="FF0000"/>
                </a:solidFill>
              </a:rPr>
              <a:t>In diplomacy </a:t>
            </a:r>
            <a:r>
              <a:rPr lang="en-US" sz="2800" b="1" i="0" u="none" strike="noStrike" baseline="0" dirty="0"/>
              <a:t>a certain deliberate vagueness may be needed to avoid disclosing important information. And vague language is useful—indeed probably indispensable—</a:t>
            </a:r>
            <a:r>
              <a:rPr lang="en-US" sz="2800" b="1" i="0" u="none" strike="noStrike" baseline="0" dirty="0">
                <a:solidFill>
                  <a:srgbClr val="FF0000"/>
                </a:solidFill>
              </a:rPr>
              <a:t>in formulating suitably broad legal standards </a:t>
            </a:r>
            <a:r>
              <a:rPr lang="en-US" sz="2800" b="1" i="0" u="none" strike="noStrike" baseline="0" dirty="0"/>
              <a:t>(“freedom of speech”) in contexts in which it would be unwise to attempt to enact a detailed code of laws.</a:t>
            </a:r>
            <a:endParaRPr lang="ar-SA" sz="2800" b="1" dirty="0"/>
          </a:p>
        </p:txBody>
      </p:sp>
    </p:spTree>
    <p:extLst>
      <p:ext uri="{BB962C8B-B14F-4D97-AF65-F5344CB8AC3E}">
        <p14:creationId xmlns:p14="http://schemas.microsoft.com/office/powerpoint/2010/main" val="3004610801"/>
      </p:ext>
    </p:extLst>
  </p:cSld>
  <p:clrMapOvr>
    <a:masterClrMapping/>
  </p:clrMapOvr>
  <mc:AlternateContent xmlns:mc="http://schemas.openxmlformats.org/markup-compatibility/2006" xmlns:p14="http://schemas.microsoft.com/office/powerpoint/2010/main">
    <mc:Choice Requires="p14">
      <p:transition spd="slow" p14:dur="2000" advTm="185421"/>
    </mc:Choice>
    <mc:Fallback xmlns="">
      <p:transition spd="slow" advTm="18542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338" y="-45196"/>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1773004" y="3003191"/>
            <a:ext cx="10299671"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latin typeface="+mn-lt"/>
              </a:rPr>
              <a:t>Vagueness is often confused with </a:t>
            </a:r>
            <a:r>
              <a:rPr lang="en-US" sz="2800" b="1" i="0" u="none" strike="noStrike" baseline="0" dirty="0" err="1">
                <a:latin typeface="+mn-lt"/>
              </a:rPr>
              <a:t>overgenerality</a:t>
            </a:r>
            <a:r>
              <a:rPr lang="en-US" sz="2800" b="1" i="0" u="none" strike="noStrike" baseline="0" dirty="0">
                <a:latin typeface="+mn-lt"/>
              </a:rPr>
              <a:t>. There is, however, an important distinction between the two. Words are vague if they have </a:t>
            </a:r>
            <a:r>
              <a:rPr lang="en-US" sz="2800" b="1" i="0" u="none" strike="noStrike" baseline="0" dirty="0">
                <a:solidFill>
                  <a:srgbClr val="FF0000"/>
                </a:solidFill>
                <a:latin typeface="+mn-lt"/>
              </a:rPr>
              <a:t>fuzzy or inexact boundaries </a:t>
            </a:r>
            <a:r>
              <a:rPr lang="en-US" sz="2800" b="1" i="0" u="none" strike="noStrike" baseline="0" dirty="0">
                <a:latin typeface="+mn-lt"/>
              </a:rPr>
              <a:t>and hence give rise to unclear borderline cases. In contrast, words are </a:t>
            </a:r>
            <a:r>
              <a:rPr lang="en-US" sz="2800" b="1" i="0" u="none" strike="noStrike" baseline="0" dirty="0" err="1">
                <a:latin typeface="+mn-lt"/>
              </a:rPr>
              <a:t>overgeneral</a:t>
            </a:r>
            <a:r>
              <a:rPr lang="en-US" sz="2800" b="1" i="0" u="none" strike="noStrike" baseline="0" dirty="0">
                <a:latin typeface="+mn-lt"/>
              </a:rPr>
              <a:t> if the information they provide </a:t>
            </a:r>
            <a:r>
              <a:rPr lang="en-US" sz="2800" b="1" i="0" u="none" strike="noStrike" baseline="0" dirty="0">
                <a:solidFill>
                  <a:srgbClr val="FF0000"/>
                </a:solidFill>
                <a:latin typeface="+mn-lt"/>
              </a:rPr>
              <a:t>is too broad and unspecifi</a:t>
            </a:r>
            <a:r>
              <a:rPr lang="en-US" sz="2800" b="1" dirty="0">
                <a:solidFill>
                  <a:srgbClr val="FF0000"/>
                </a:solidFill>
                <a:latin typeface="+mn-lt"/>
              </a:rPr>
              <a:t>c</a:t>
            </a:r>
            <a:r>
              <a:rPr lang="en-US" sz="2800" b="1" i="0" u="none" strike="noStrike" baseline="0" dirty="0">
                <a:solidFill>
                  <a:srgbClr val="FF0000"/>
                </a:solidFill>
                <a:latin typeface="+mn-lt"/>
              </a:rPr>
              <a:t> </a:t>
            </a:r>
            <a:r>
              <a:rPr lang="en-US" sz="2800" b="1" i="0" u="none" strike="noStrike" baseline="0" dirty="0">
                <a:latin typeface="+mn-lt"/>
              </a:rPr>
              <a:t>in a given context.</a:t>
            </a:r>
          </a:p>
          <a:p>
            <a:pPr algn="l"/>
            <a:endParaRPr lang="en-US" sz="2800" b="1" dirty="0">
              <a:latin typeface="+mn-lt"/>
            </a:endParaRPr>
          </a:p>
          <a:p>
            <a:pPr algn="l"/>
            <a:r>
              <a:rPr lang="en-US" sz="2800" b="1" i="0" u="none" strike="noStrike" baseline="0" dirty="0">
                <a:latin typeface="+mn-lt"/>
              </a:rPr>
              <a:t>Example:</a:t>
            </a:r>
          </a:p>
          <a:p>
            <a:pPr algn="l"/>
            <a:r>
              <a:rPr lang="en-US" sz="2800" b="1" i="0" u="none" strike="noStrike" baseline="0" dirty="0">
                <a:latin typeface="+mn-lt"/>
              </a:rPr>
              <a:t>Mother: Where are you going?</a:t>
            </a:r>
          </a:p>
          <a:p>
            <a:pPr algn="l"/>
            <a:r>
              <a:rPr lang="en-US" sz="2800" b="1" i="0" u="none" strike="noStrike" baseline="0" dirty="0">
                <a:latin typeface="+mn-lt"/>
              </a:rPr>
              <a:t>Teenager: Out.</a:t>
            </a:r>
          </a:p>
          <a:p>
            <a:pPr algn="l"/>
            <a:endParaRPr kumimoji="0" lang="en-US" sz="2800" b="1" kern="1200" cap="none" spc="0" normalizeH="0" noProof="0" dirty="0">
              <a:ln>
                <a:noFill/>
              </a:ln>
              <a:solidFill>
                <a:sysClr val="windowText" lastClr="000000"/>
              </a:solidFill>
              <a:effectLst/>
              <a:uLnTx/>
              <a:uFillTx/>
              <a:latin typeface="+mn-lt"/>
              <a:ea typeface="+mj-ea"/>
              <a:cs typeface="+mj-cs"/>
            </a:endParaRPr>
          </a:p>
          <a:p>
            <a:pPr algn="l"/>
            <a:r>
              <a:rPr kumimoji="0" lang="en-US" sz="2800" b="1" i="0" u="none" strike="noStrike" kern="1200" cap="none" spc="0" normalizeH="0" baseline="0" noProof="0" dirty="0">
                <a:ln>
                  <a:noFill/>
                </a:ln>
                <a:solidFill>
                  <a:sysClr val="windowText" lastClr="000000"/>
                </a:solidFill>
                <a:effectLst/>
                <a:uLnTx/>
                <a:uFillTx/>
                <a:latin typeface="+mn-lt"/>
                <a:ea typeface="+mj-ea"/>
                <a:cs typeface="+mj-cs"/>
              </a:rPr>
              <a:t>Sometimes, of course, words may be both vague and </a:t>
            </a:r>
            <a:r>
              <a:rPr kumimoji="0" lang="en-US" sz="2800" b="1" i="0" u="none" strike="noStrike" kern="1200" cap="none" spc="0" normalizeH="0" baseline="0" noProof="0" dirty="0" err="1">
                <a:ln>
                  <a:noFill/>
                </a:ln>
                <a:solidFill>
                  <a:sysClr val="windowText" lastClr="000000"/>
                </a:solidFill>
                <a:effectLst/>
                <a:uLnTx/>
                <a:uFillTx/>
                <a:latin typeface="+mn-lt"/>
                <a:ea typeface="+mj-ea"/>
                <a:cs typeface="+mj-cs"/>
              </a:rPr>
              <a:t>overgeneral</a:t>
            </a:r>
            <a:r>
              <a:rPr kumimoji="0" lang="en-US" sz="2800" b="1" i="0" u="none" strike="noStrike" kern="1200" cap="none" spc="0" normalizeH="0" baseline="0" noProof="0" dirty="0">
                <a:ln>
                  <a:noFill/>
                </a:ln>
                <a:solidFill>
                  <a:sysClr val="windowText" lastClr="000000"/>
                </a:solidFill>
                <a:effectLst/>
                <a:uLnTx/>
                <a:uFillTx/>
                <a:latin typeface="+mn-lt"/>
                <a:ea typeface="+mj-ea"/>
                <a:cs typeface="+mj-cs"/>
              </a:rPr>
              <a:t>.</a:t>
            </a:r>
          </a:p>
        </p:txBody>
      </p:sp>
      <p:sp>
        <p:nvSpPr>
          <p:cNvPr id="10" name="TextBox 9">
            <a:extLst>
              <a:ext uri="{FF2B5EF4-FFF2-40B4-BE49-F238E27FC236}">
                <a16:creationId xmlns:a16="http://schemas.microsoft.com/office/drawing/2014/main" xmlns="" id="{40496EAC-FB8C-4F69-8D22-0A5FFB3D713C}"/>
              </a:ext>
            </a:extLst>
          </p:cNvPr>
          <p:cNvSpPr txBox="1"/>
          <p:nvPr/>
        </p:nvSpPr>
        <p:spPr>
          <a:xfrm>
            <a:off x="2789237" y="519252"/>
            <a:ext cx="6311590" cy="646331"/>
          </a:xfrm>
          <a:prstGeom prst="rect">
            <a:avLst/>
          </a:prstGeom>
          <a:noFill/>
        </p:spPr>
        <p:txBody>
          <a:bodyPr wrap="square">
            <a:spAutoFit/>
          </a:bodyPr>
          <a:lstStyle/>
          <a:p>
            <a:r>
              <a:rPr lang="en-US" sz="3600" b="1" i="0" u="none" strike="noStrike" baseline="0" dirty="0" err="1">
                <a:solidFill>
                  <a:schemeClr val="bg1"/>
                </a:solidFill>
                <a:latin typeface="HumanaSansITCStd-Medium"/>
              </a:rPr>
              <a:t>Overgenerality</a:t>
            </a:r>
            <a:endParaRPr lang="ar-SA" sz="3600" b="1" dirty="0">
              <a:solidFill>
                <a:schemeClr val="bg1"/>
              </a:solidFill>
            </a:endParaRPr>
          </a:p>
        </p:txBody>
      </p:sp>
    </p:spTree>
    <p:extLst>
      <p:ext uri="{BB962C8B-B14F-4D97-AF65-F5344CB8AC3E}">
        <p14:creationId xmlns:p14="http://schemas.microsoft.com/office/powerpoint/2010/main" val="2827074176"/>
      </p:ext>
    </p:extLst>
  </p:cSld>
  <p:clrMapOvr>
    <a:masterClrMapping/>
  </p:clrMapOvr>
  <mc:AlternateContent xmlns:mc="http://schemas.openxmlformats.org/markup-compatibility/2006" xmlns:p14="http://schemas.microsoft.com/office/powerpoint/2010/main">
    <mc:Choice Requires="p14">
      <p:transition spd="slow" p14:dur="2000" advTm="90846"/>
    </mc:Choice>
    <mc:Fallback xmlns="">
      <p:transition spd="slow" advTm="9084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339" y="-45196"/>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4E3B821C-5EA5-4776-AAC1-94DCB4EA9EF4}"/>
              </a:ext>
            </a:extLst>
          </p:cNvPr>
          <p:cNvSpPr txBox="1"/>
          <p:nvPr/>
        </p:nvSpPr>
        <p:spPr>
          <a:xfrm>
            <a:off x="3091172" y="380752"/>
            <a:ext cx="6311590" cy="646331"/>
          </a:xfrm>
          <a:prstGeom prst="rect">
            <a:avLst/>
          </a:prstGeom>
          <a:noFill/>
        </p:spPr>
        <p:txBody>
          <a:bodyPr wrap="square">
            <a:spAutoFit/>
          </a:bodyPr>
          <a:lstStyle/>
          <a:p>
            <a:r>
              <a:rPr lang="en-US" sz="3600" b="1" i="0" u="none" strike="noStrike" baseline="0" dirty="0">
                <a:solidFill>
                  <a:schemeClr val="bg1"/>
                </a:solidFill>
                <a:latin typeface="+mj-lt"/>
              </a:rPr>
              <a:t>Ambiguity</a:t>
            </a:r>
            <a:endParaRPr lang="ar-SA" sz="3600" b="1" dirty="0">
              <a:solidFill>
                <a:schemeClr val="bg1"/>
              </a:solidFill>
              <a:latin typeface="+mj-lt"/>
            </a:endParaRPr>
          </a:p>
        </p:txBody>
      </p:sp>
      <p:sp>
        <p:nvSpPr>
          <p:cNvPr id="12" name="TextBox 11">
            <a:extLst>
              <a:ext uri="{FF2B5EF4-FFF2-40B4-BE49-F238E27FC236}">
                <a16:creationId xmlns:a16="http://schemas.microsoft.com/office/drawing/2014/main" xmlns="" id="{E91AE055-7D60-41C5-97FC-F744294299CB}"/>
              </a:ext>
            </a:extLst>
          </p:cNvPr>
          <p:cNvSpPr txBox="1"/>
          <p:nvPr/>
        </p:nvSpPr>
        <p:spPr>
          <a:xfrm>
            <a:off x="1262952" y="1835751"/>
            <a:ext cx="10453983" cy="2677656"/>
          </a:xfrm>
          <a:prstGeom prst="rect">
            <a:avLst/>
          </a:prstGeom>
          <a:noFill/>
        </p:spPr>
        <p:txBody>
          <a:bodyPr wrap="square">
            <a:spAutoFit/>
          </a:bodyPr>
          <a:lstStyle/>
          <a:p>
            <a:pPr algn="l"/>
            <a:r>
              <a:rPr lang="en-US" sz="2800" b="1" i="0" u="none" strike="noStrike" baseline="0" dirty="0"/>
              <a:t>Ambiguity refers to a doubtful sense of a word or phrase. Many words have more than one meaning. The word </a:t>
            </a:r>
            <a:r>
              <a:rPr lang="en-US" sz="2800" b="1" i="1" u="none" strike="noStrike" baseline="0" dirty="0"/>
              <a:t>star, </a:t>
            </a:r>
            <a:r>
              <a:rPr lang="en-US" sz="2800" b="1" i="0" u="none" strike="noStrike" baseline="0" dirty="0"/>
              <a:t>for example, can mean, among other things, a Hollywood celebrity or a twinkling celestial object. A word or expression is ambiguous if it has two or more distinct meanings and the context does not make clear which meaning is intended.</a:t>
            </a:r>
            <a:endParaRPr lang="ar-SA" sz="2800" b="1" dirty="0"/>
          </a:p>
        </p:txBody>
      </p:sp>
    </p:spTree>
    <p:extLst>
      <p:ext uri="{BB962C8B-B14F-4D97-AF65-F5344CB8AC3E}">
        <p14:creationId xmlns:p14="http://schemas.microsoft.com/office/powerpoint/2010/main" val="2500153307"/>
      </p:ext>
    </p:extLst>
  </p:cSld>
  <p:clrMapOvr>
    <a:masterClrMapping/>
  </p:clrMapOvr>
  <mc:AlternateContent xmlns:mc="http://schemas.openxmlformats.org/markup-compatibility/2006" xmlns:p14="http://schemas.microsoft.com/office/powerpoint/2010/main">
    <mc:Choice Requires="p14">
      <p:transition spd="slow" p14:dur="2000" advTm="95931"/>
    </mc:Choice>
    <mc:Fallback xmlns="">
      <p:transition spd="slow" advTm="9593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5329259A-F99D-4F4B-AD74-B9B267F8922C}"/>
              </a:ext>
            </a:extLst>
          </p:cNvPr>
          <p:cNvSpPr txBox="1"/>
          <p:nvPr/>
        </p:nvSpPr>
        <p:spPr>
          <a:xfrm>
            <a:off x="2209196" y="487141"/>
            <a:ext cx="6300438" cy="1200329"/>
          </a:xfrm>
          <a:prstGeom prst="rect">
            <a:avLst/>
          </a:prstGeom>
          <a:noFill/>
        </p:spPr>
        <p:txBody>
          <a:bodyPr wrap="square">
            <a:spAutoFit/>
          </a:bodyPr>
          <a:lstStyle/>
          <a:p>
            <a:r>
              <a:rPr lang="en-US" sz="3600" b="1" i="0" u="none" strike="noStrike" baseline="0" dirty="0">
                <a:solidFill>
                  <a:schemeClr val="bg1"/>
                </a:solidFill>
              </a:rPr>
              <a:t>THE IMPORTANCE OF PRECISE DEFINITIONS</a:t>
            </a:r>
            <a:endParaRPr lang="ar-SA" sz="3600" b="1" dirty="0">
              <a:solidFill>
                <a:schemeClr val="bg1"/>
              </a:solidFill>
            </a:endParaRPr>
          </a:p>
        </p:txBody>
      </p:sp>
      <p:sp>
        <p:nvSpPr>
          <p:cNvPr id="14" name="TextBox 13">
            <a:extLst>
              <a:ext uri="{FF2B5EF4-FFF2-40B4-BE49-F238E27FC236}">
                <a16:creationId xmlns:a16="http://schemas.microsoft.com/office/drawing/2014/main" xmlns="" id="{FAA70E9A-9532-43F5-B168-4FD130F7C055}"/>
              </a:ext>
            </a:extLst>
          </p:cNvPr>
          <p:cNvSpPr txBox="1"/>
          <p:nvPr/>
        </p:nvSpPr>
        <p:spPr>
          <a:xfrm>
            <a:off x="782513" y="1789874"/>
            <a:ext cx="10638263" cy="3539430"/>
          </a:xfrm>
          <a:prstGeom prst="rect">
            <a:avLst/>
          </a:prstGeom>
          <a:noFill/>
        </p:spPr>
        <p:txBody>
          <a:bodyPr wrap="square">
            <a:spAutoFit/>
          </a:bodyPr>
          <a:lstStyle/>
          <a:p>
            <a:r>
              <a:rPr lang="en-US" sz="2800" b="1" dirty="0"/>
              <a:t>Convincing argument often depends on the clear and accurate definition of language. The failure to define terms carefully can result in a messy battle, with some participants struggling to find the truth and others fighting to avoid it. You would be very aware of the need for clarity if, for example, you were arrested and charged with an offense. Our radar for undefined terms seems to kick in quickest when we are on the defensive: “What, exactly,” you might ask, “is ‘reckless driving’?”</a:t>
            </a:r>
            <a:endParaRPr lang="ar-SA" sz="2800" b="1" dirty="0"/>
          </a:p>
        </p:txBody>
      </p:sp>
    </p:spTree>
    <p:extLst>
      <p:ext uri="{BB962C8B-B14F-4D97-AF65-F5344CB8AC3E}">
        <p14:creationId xmlns:p14="http://schemas.microsoft.com/office/powerpoint/2010/main" val="2578922438"/>
      </p:ext>
    </p:extLst>
  </p:cSld>
  <p:clrMapOvr>
    <a:masterClrMapping/>
  </p:clrMapOvr>
  <mc:AlternateContent xmlns:mc="http://schemas.openxmlformats.org/markup-compatibility/2006" xmlns:p14="http://schemas.microsoft.com/office/powerpoint/2010/main">
    <mc:Choice Requires="p14">
      <p:transition spd="slow" p14:dur="2000" advTm="94909"/>
    </mc:Choice>
    <mc:Fallback xmlns="">
      <p:transition spd="slow" advTm="9490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5329259A-F99D-4F4B-AD74-B9B267F8922C}"/>
              </a:ext>
            </a:extLst>
          </p:cNvPr>
          <p:cNvSpPr txBox="1"/>
          <p:nvPr/>
        </p:nvSpPr>
        <p:spPr>
          <a:xfrm>
            <a:off x="2209196" y="487141"/>
            <a:ext cx="6300438" cy="1200329"/>
          </a:xfrm>
          <a:prstGeom prst="rect">
            <a:avLst/>
          </a:prstGeom>
          <a:noFill/>
        </p:spPr>
        <p:txBody>
          <a:bodyPr wrap="square">
            <a:spAutoFit/>
          </a:bodyPr>
          <a:lstStyle/>
          <a:p>
            <a:r>
              <a:rPr lang="en-US" sz="3600" b="1" i="0" u="none" strike="noStrike" baseline="0" dirty="0">
                <a:solidFill>
                  <a:schemeClr val="bg1"/>
                </a:solidFill>
              </a:rPr>
              <a:t>THE IMPORTANCE OF PRECISE DEFINITIONS</a:t>
            </a:r>
            <a:endParaRPr lang="ar-SA" sz="3600" b="1" dirty="0">
              <a:solidFill>
                <a:schemeClr val="bg1"/>
              </a:solidFill>
            </a:endParaRPr>
          </a:p>
        </p:txBody>
      </p:sp>
      <p:sp>
        <p:nvSpPr>
          <p:cNvPr id="14" name="TextBox 13">
            <a:extLst>
              <a:ext uri="{FF2B5EF4-FFF2-40B4-BE49-F238E27FC236}">
                <a16:creationId xmlns:a16="http://schemas.microsoft.com/office/drawing/2014/main" xmlns="" id="{FAA70E9A-9532-43F5-B168-4FD130F7C055}"/>
              </a:ext>
            </a:extLst>
          </p:cNvPr>
          <p:cNvSpPr txBox="1"/>
          <p:nvPr/>
        </p:nvSpPr>
        <p:spPr>
          <a:xfrm>
            <a:off x="688349" y="2461161"/>
            <a:ext cx="10638263" cy="1815882"/>
          </a:xfrm>
          <a:prstGeom prst="rect">
            <a:avLst/>
          </a:prstGeom>
          <a:noFill/>
        </p:spPr>
        <p:txBody>
          <a:bodyPr wrap="square">
            <a:spAutoFit/>
          </a:bodyPr>
          <a:lstStyle/>
          <a:p>
            <a:r>
              <a:rPr lang="en-US" sz="2800" b="1" dirty="0"/>
              <a:t>In almost any argument, the definition of words can be at the heart of the debate. In fact, whereas some arguments take place over the truth or falseness of a claim , other arguments center on the meaning of the words used to express the claim.</a:t>
            </a:r>
          </a:p>
        </p:txBody>
      </p:sp>
    </p:spTree>
    <p:extLst>
      <p:ext uri="{BB962C8B-B14F-4D97-AF65-F5344CB8AC3E}">
        <p14:creationId xmlns:p14="http://schemas.microsoft.com/office/powerpoint/2010/main" val="1838493431"/>
      </p:ext>
    </p:extLst>
  </p:cSld>
  <p:clrMapOvr>
    <a:masterClrMapping/>
  </p:clrMapOvr>
  <mc:AlternateContent xmlns:mc="http://schemas.openxmlformats.org/markup-compatibility/2006" xmlns:p14="http://schemas.microsoft.com/office/powerpoint/2010/main">
    <mc:Choice Requires="p14">
      <p:transition spd="slow" p14:dur="2000" advTm="15451"/>
    </mc:Choice>
    <mc:Fallback xmlns="">
      <p:transition spd="slow" advTm="1545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5329259A-F99D-4F4B-AD74-B9B267F8922C}"/>
              </a:ext>
            </a:extLst>
          </p:cNvPr>
          <p:cNvSpPr txBox="1"/>
          <p:nvPr/>
        </p:nvSpPr>
        <p:spPr>
          <a:xfrm>
            <a:off x="2209196" y="487141"/>
            <a:ext cx="6300438" cy="1200329"/>
          </a:xfrm>
          <a:prstGeom prst="rect">
            <a:avLst/>
          </a:prstGeom>
          <a:noFill/>
        </p:spPr>
        <p:txBody>
          <a:bodyPr wrap="square">
            <a:spAutoFit/>
          </a:bodyPr>
          <a:lstStyle/>
          <a:p>
            <a:r>
              <a:rPr lang="en-US" sz="3600" b="1" i="0" u="none" strike="noStrike" baseline="0" dirty="0">
                <a:solidFill>
                  <a:schemeClr val="bg1"/>
                </a:solidFill>
              </a:rPr>
              <a:t>THE IMPORTANCE OF PRECISE DEFINITIONS</a:t>
            </a:r>
            <a:endParaRPr lang="ar-SA" sz="3600" b="1" dirty="0">
              <a:solidFill>
                <a:schemeClr val="bg1"/>
              </a:solidFill>
            </a:endParaRPr>
          </a:p>
        </p:txBody>
      </p:sp>
      <p:sp>
        <p:nvSpPr>
          <p:cNvPr id="14" name="TextBox 13">
            <a:extLst>
              <a:ext uri="{FF2B5EF4-FFF2-40B4-BE49-F238E27FC236}">
                <a16:creationId xmlns:a16="http://schemas.microsoft.com/office/drawing/2014/main" xmlns="" id="{FAA70E9A-9532-43F5-B168-4FD130F7C055}"/>
              </a:ext>
            </a:extLst>
          </p:cNvPr>
          <p:cNvSpPr txBox="1"/>
          <p:nvPr/>
        </p:nvSpPr>
        <p:spPr>
          <a:xfrm>
            <a:off x="782513" y="1789874"/>
            <a:ext cx="10638263" cy="3539430"/>
          </a:xfrm>
          <a:prstGeom prst="rect">
            <a:avLst/>
          </a:prstGeom>
          <a:noFill/>
        </p:spPr>
        <p:txBody>
          <a:bodyPr wrap="square">
            <a:spAutoFit/>
          </a:bodyPr>
          <a:lstStyle/>
          <a:p>
            <a:r>
              <a:rPr lang="en-US" sz="2800" b="1" dirty="0"/>
              <a:t>Because many of us disagree on the definition of violence, those parents suggesting must clearly define what they mean by “violent movie.” If the PTA’s proposition were accepted without a clear definition, teachers would never know whether a film they intended to show fit the category “violent movie.” Driver-education teachers could be charged with violating the rule if, in an effort to encourage safer driving, they were to show driving students films depicting the aftermath of traffic accidents.</a:t>
            </a:r>
            <a:endParaRPr lang="ar-SA" sz="2800" b="1" dirty="0"/>
          </a:p>
        </p:txBody>
      </p:sp>
    </p:spTree>
    <p:extLst>
      <p:ext uri="{BB962C8B-B14F-4D97-AF65-F5344CB8AC3E}">
        <p14:creationId xmlns:p14="http://schemas.microsoft.com/office/powerpoint/2010/main" val="1978681525"/>
      </p:ext>
    </p:extLst>
  </p:cSld>
  <p:clrMapOvr>
    <a:masterClrMapping/>
  </p:clrMapOvr>
  <mc:AlternateContent xmlns:mc="http://schemas.openxmlformats.org/markup-compatibility/2006" xmlns:p14="http://schemas.microsoft.com/office/powerpoint/2010/main">
    <mc:Choice Requires="p14">
      <p:transition spd="slow" p14:dur="2000" advTm="137541"/>
    </mc:Choice>
    <mc:Fallback xmlns="">
      <p:transition spd="slow" advTm="13754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D56534D9-F40C-4EFC-9FC6-81EB47A2B0B5}"/>
              </a:ext>
            </a:extLst>
          </p:cNvPr>
          <p:cNvSpPr txBox="1"/>
          <p:nvPr/>
        </p:nvSpPr>
        <p:spPr>
          <a:xfrm>
            <a:off x="3230293" y="487141"/>
            <a:ext cx="6300438" cy="646331"/>
          </a:xfrm>
          <a:prstGeom prst="rect">
            <a:avLst/>
          </a:prstGeom>
          <a:noFill/>
        </p:spPr>
        <p:txBody>
          <a:bodyPr wrap="square">
            <a:spAutoFit/>
          </a:bodyPr>
          <a:lstStyle/>
          <a:p>
            <a:r>
              <a:rPr lang="en-US" sz="3600" b="1" i="0" u="none" strike="noStrike" baseline="0" dirty="0">
                <a:solidFill>
                  <a:schemeClr val="bg1"/>
                </a:solidFill>
              </a:rPr>
              <a:t>Types of Definitions</a:t>
            </a:r>
            <a:endParaRPr lang="ar-SA" sz="3600" b="1" dirty="0">
              <a:solidFill>
                <a:schemeClr val="bg1"/>
              </a:solidFill>
            </a:endParaRPr>
          </a:p>
        </p:txBody>
      </p:sp>
      <p:sp>
        <p:nvSpPr>
          <p:cNvPr id="12" name="TextBox 11">
            <a:extLst>
              <a:ext uri="{FF2B5EF4-FFF2-40B4-BE49-F238E27FC236}">
                <a16:creationId xmlns:a16="http://schemas.microsoft.com/office/drawing/2014/main" xmlns="" id="{2514C454-D8E5-4852-BB27-94A997539AFE}"/>
              </a:ext>
            </a:extLst>
          </p:cNvPr>
          <p:cNvSpPr txBox="1"/>
          <p:nvPr/>
        </p:nvSpPr>
        <p:spPr>
          <a:xfrm>
            <a:off x="843844" y="1553831"/>
            <a:ext cx="10696415" cy="3539430"/>
          </a:xfrm>
          <a:prstGeom prst="rect">
            <a:avLst/>
          </a:prstGeom>
          <a:noFill/>
        </p:spPr>
        <p:txBody>
          <a:bodyPr wrap="square">
            <a:spAutoFit/>
          </a:bodyPr>
          <a:lstStyle/>
          <a:p>
            <a:pPr algn="l"/>
            <a:r>
              <a:rPr lang="en-US" sz="2800" b="1" i="0" u="none" strike="noStrike" baseline="0" dirty="0"/>
              <a:t>To use language correctly in an argument, it is important to remain aware that not everyone reading or listening to your claims has the same background, experience, and values that you do. Your audience, therefore, might not understand completely what you mean by certain terms. In fact, your audience may have very different definitions of the terms you are using. Therefore, you need to present definitions of words that might be misunderstood. There are several types of definitions you can use.</a:t>
            </a:r>
            <a:endParaRPr lang="ar-SA" sz="2800" b="1" dirty="0"/>
          </a:p>
        </p:txBody>
      </p:sp>
    </p:spTree>
    <p:extLst>
      <p:ext uri="{BB962C8B-B14F-4D97-AF65-F5344CB8AC3E}">
        <p14:creationId xmlns:p14="http://schemas.microsoft.com/office/powerpoint/2010/main" val="2576935651"/>
      </p:ext>
    </p:extLst>
  </p:cSld>
  <p:clrMapOvr>
    <a:masterClrMapping/>
  </p:clrMapOvr>
  <mc:AlternateContent xmlns:mc="http://schemas.openxmlformats.org/markup-compatibility/2006" xmlns:p14="http://schemas.microsoft.com/office/powerpoint/2010/main">
    <mc:Choice Requires="p14">
      <p:transition spd="slow" p14:dur="2000" advTm="151775"/>
    </mc:Choice>
    <mc:Fallback xmlns="">
      <p:transition spd="slow" advTm="15177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13DE0BF0-93A4-4240-90D3-7CB2D863ECD1}"/>
              </a:ext>
            </a:extLst>
          </p:cNvPr>
          <p:cNvSpPr txBox="1"/>
          <p:nvPr/>
        </p:nvSpPr>
        <p:spPr>
          <a:xfrm>
            <a:off x="651740" y="2396611"/>
            <a:ext cx="10696416" cy="1815882"/>
          </a:xfrm>
          <a:prstGeom prst="rect">
            <a:avLst/>
          </a:prstGeom>
          <a:noFill/>
        </p:spPr>
        <p:txBody>
          <a:bodyPr wrap="square">
            <a:spAutoFit/>
          </a:bodyPr>
          <a:lstStyle/>
          <a:p>
            <a:pPr algn="l"/>
            <a:r>
              <a:rPr lang="en-US" sz="2800" b="1" i="0" u="none" strike="noStrike" baseline="0" dirty="0"/>
              <a:t>If you’ve ever created a new word or used an old word in an entirely new way, you have provided a stipulative definition; that is, you tell your readers or listeners what it is </a:t>
            </a:r>
            <a:r>
              <a:rPr lang="en-US" sz="2800" b="1" i="1" u="none" strike="noStrike" baseline="0" dirty="0"/>
              <a:t>you </a:t>
            </a:r>
            <a:r>
              <a:rPr lang="en-US" sz="2800" b="1" i="0" u="none" strike="noStrike" baseline="0" dirty="0"/>
              <a:t>mean by the term. For example:</a:t>
            </a:r>
          </a:p>
          <a:p>
            <a:pPr algn="l"/>
            <a:r>
              <a:rPr lang="en-US" sz="2800" b="1" dirty="0"/>
              <a:t>“Buddy-dumped” means dropped from a person’s Internet Buddy List.</a:t>
            </a:r>
            <a:endParaRPr lang="ar-SA" sz="2800" b="1" dirty="0"/>
          </a:p>
        </p:txBody>
      </p:sp>
      <p:sp>
        <p:nvSpPr>
          <p:cNvPr id="12" name="TextBox 11">
            <a:extLst>
              <a:ext uri="{FF2B5EF4-FFF2-40B4-BE49-F238E27FC236}">
                <a16:creationId xmlns:a16="http://schemas.microsoft.com/office/drawing/2014/main" xmlns="" id="{BD2985B1-EE82-411B-A2F1-8F830F4BBA5B}"/>
              </a:ext>
            </a:extLst>
          </p:cNvPr>
          <p:cNvSpPr txBox="1"/>
          <p:nvPr/>
        </p:nvSpPr>
        <p:spPr>
          <a:xfrm>
            <a:off x="3230293" y="575238"/>
            <a:ext cx="6300438" cy="646331"/>
          </a:xfrm>
          <a:prstGeom prst="rect">
            <a:avLst/>
          </a:prstGeom>
          <a:noFill/>
        </p:spPr>
        <p:txBody>
          <a:bodyPr wrap="square">
            <a:spAutoFit/>
          </a:bodyPr>
          <a:lstStyle/>
          <a:p>
            <a:r>
              <a:rPr lang="en-US" sz="3600" b="1" i="0" u="none" strike="noStrike" baseline="0" dirty="0">
                <a:solidFill>
                  <a:schemeClr val="bg1"/>
                </a:solidFill>
              </a:rPr>
              <a:t>Stipulative Definitions </a:t>
            </a:r>
            <a:endParaRPr lang="ar-SA" sz="3600" b="1" dirty="0">
              <a:solidFill>
                <a:schemeClr val="bg1"/>
              </a:solidFill>
            </a:endParaRPr>
          </a:p>
        </p:txBody>
      </p:sp>
    </p:spTree>
    <p:extLst>
      <p:ext uri="{BB962C8B-B14F-4D97-AF65-F5344CB8AC3E}">
        <p14:creationId xmlns:p14="http://schemas.microsoft.com/office/powerpoint/2010/main" val="1465726837"/>
      </p:ext>
    </p:extLst>
  </p:cSld>
  <p:clrMapOvr>
    <a:masterClrMapping/>
  </p:clrMapOvr>
  <mc:AlternateContent xmlns:mc="http://schemas.openxmlformats.org/markup-compatibility/2006" xmlns:p14="http://schemas.microsoft.com/office/powerpoint/2010/main">
    <mc:Choice Requires="p14">
      <p:transition spd="slow" p14:dur="2000" advTm="73839"/>
    </mc:Choice>
    <mc:Fallback xmlns="">
      <p:transition spd="slow" advTm="7383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13DE0BF0-93A4-4240-90D3-7CB2D863ECD1}"/>
              </a:ext>
            </a:extLst>
          </p:cNvPr>
          <p:cNvSpPr txBox="1"/>
          <p:nvPr/>
        </p:nvSpPr>
        <p:spPr>
          <a:xfrm>
            <a:off x="539517" y="2173955"/>
            <a:ext cx="11377663" cy="2246769"/>
          </a:xfrm>
          <a:prstGeom prst="rect">
            <a:avLst/>
          </a:prstGeom>
          <a:noFill/>
        </p:spPr>
        <p:txBody>
          <a:bodyPr wrap="square">
            <a:spAutoFit/>
          </a:bodyPr>
          <a:lstStyle/>
          <a:p>
            <a:pPr algn="l"/>
            <a:r>
              <a:rPr lang="en-US" sz="2800" b="1" dirty="0"/>
              <a:t>A stipulative definition cannot be true or false, though it can, of course, be more or less fitting or appropriate. Writers frequently stipulate definitions when they give labels to cultural trends, political movements, schools of thought, and so forth. Similarly, scientists and technologists often stipulate definitions when they make new discoveries or invent new products. </a:t>
            </a:r>
            <a:endParaRPr lang="ar-SA" sz="2800" b="1" dirty="0"/>
          </a:p>
        </p:txBody>
      </p:sp>
      <p:sp>
        <p:nvSpPr>
          <p:cNvPr id="12" name="TextBox 11">
            <a:extLst>
              <a:ext uri="{FF2B5EF4-FFF2-40B4-BE49-F238E27FC236}">
                <a16:creationId xmlns:a16="http://schemas.microsoft.com/office/drawing/2014/main" xmlns="" id="{BD2985B1-EE82-411B-A2F1-8F830F4BBA5B}"/>
              </a:ext>
            </a:extLst>
          </p:cNvPr>
          <p:cNvSpPr txBox="1"/>
          <p:nvPr/>
        </p:nvSpPr>
        <p:spPr>
          <a:xfrm>
            <a:off x="3230293" y="575238"/>
            <a:ext cx="6300438" cy="646331"/>
          </a:xfrm>
          <a:prstGeom prst="rect">
            <a:avLst/>
          </a:prstGeom>
          <a:noFill/>
        </p:spPr>
        <p:txBody>
          <a:bodyPr wrap="square">
            <a:spAutoFit/>
          </a:bodyPr>
          <a:lstStyle/>
          <a:p>
            <a:r>
              <a:rPr lang="en-US" sz="3600" b="1" i="0" u="none" strike="noStrike" baseline="0" dirty="0">
                <a:solidFill>
                  <a:schemeClr val="bg1"/>
                </a:solidFill>
              </a:rPr>
              <a:t>Stipulative Definitions </a:t>
            </a:r>
            <a:endParaRPr lang="ar-SA" sz="3600" b="1" dirty="0">
              <a:solidFill>
                <a:schemeClr val="bg1"/>
              </a:solidFill>
            </a:endParaRPr>
          </a:p>
        </p:txBody>
      </p:sp>
    </p:spTree>
    <p:extLst>
      <p:ext uri="{BB962C8B-B14F-4D97-AF65-F5344CB8AC3E}">
        <p14:creationId xmlns:p14="http://schemas.microsoft.com/office/powerpoint/2010/main" val="2204316831"/>
      </p:ext>
    </p:extLst>
  </p:cSld>
  <p:clrMapOvr>
    <a:masterClrMapping/>
  </p:clrMapOvr>
  <mc:AlternateContent xmlns:mc="http://schemas.openxmlformats.org/markup-compatibility/2006" xmlns:p14="http://schemas.microsoft.com/office/powerpoint/2010/main">
    <mc:Choice Requires="p14">
      <p:transition spd="slow" p14:dur="2000" advTm="81236"/>
    </mc:Choice>
    <mc:Fallback xmlns="">
      <p:transition spd="slow" advTm="8123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09096" y="5930081"/>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52640" y="-45196"/>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DC25528C-5A05-4F38-AD6B-93B4C7BB9DC6}"/>
              </a:ext>
            </a:extLst>
          </p:cNvPr>
          <p:cNvSpPr txBox="1"/>
          <p:nvPr/>
        </p:nvSpPr>
        <p:spPr>
          <a:xfrm>
            <a:off x="3091173" y="327303"/>
            <a:ext cx="6311590" cy="677108"/>
          </a:xfrm>
          <a:prstGeom prst="rect">
            <a:avLst/>
          </a:prstGeom>
          <a:noFill/>
        </p:spPr>
        <p:txBody>
          <a:bodyPr wrap="square">
            <a:spAutoFit/>
          </a:bodyPr>
          <a:lstStyle/>
          <a:p>
            <a:r>
              <a:rPr lang="en-US" sz="3800" b="1" i="0" u="none" strike="noStrike" baseline="0" dirty="0">
                <a:solidFill>
                  <a:schemeClr val="bg1"/>
                </a:solidFill>
              </a:rPr>
              <a:t>Persuasive Definitions</a:t>
            </a:r>
            <a:endParaRPr lang="ar-SA" sz="3800" dirty="0">
              <a:solidFill>
                <a:schemeClr val="bg1"/>
              </a:solidFill>
            </a:endParaRPr>
          </a:p>
        </p:txBody>
      </p:sp>
      <p:sp>
        <p:nvSpPr>
          <p:cNvPr id="12" name="TextBox 11">
            <a:extLst>
              <a:ext uri="{FF2B5EF4-FFF2-40B4-BE49-F238E27FC236}">
                <a16:creationId xmlns:a16="http://schemas.microsoft.com/office/drawing/2014/main" xmlns="" id="{4264C85E-844E-42AD-9457-65C1CA0DDA28}"/>
              </a:ext>
            </a:extLst>
          </p:cNvPr>
          <p:cNvSpPr txBox="1"/>
          <p:nvPr/>
        </p:nvSpPr>
        <p:spPr>
          <a:xfrm>
            <a:off x="1255031" y="1447229"/>
            <a:ext cx="10093125" cy="3539430"/>
          </a:xfrm>
          <a:prstGeom prst="rect">
            <a:avLst/>
          </a:prstGeom>
          <a:noFill/>
        </p:spPr>
        <p:txBody>
          <a:bodyPr wrap="square">
            <a:spAutoFit/>
          </a:bodyPr>
          <a:lstStyle/>
          <a:p>
            <a:pPr algn="l"/>
            <a:r>
              <a:rPr lang="en-US" sz="2800" b="1" i="0" u="none" strike="noStrike" baseline="0" dirty="0"/>
              <a:t>An arguer defines a term in an effort to persuade a reader</a:t>
            </a:r>
          </a:p>
          <a:p>
            <a:pPr algn="l"/>
            <a:r>
              <a:rPr lang="en-US" sz="2800" b="1" i="0" u="none" strike="noStrike" baseline="0" dirty="0"/>
              <a:t>or listener to agree with the arguer’s point of view regarding the thing being defined. Persuasive definitions usually contain emotional appeals and slanted terms and are often given in arguments over highly charged political and social topics on which people have firm views.</a:t>
            </a:r>
          </a:p>
          <a:p>
            <a:pPr algn="l"/>
            <a:r>
              <a:rPr lang="en-US" sz="2800" b="1" dirty="0"/>
              <a:t>Example: Advertising is the means by which companies convince unsuspecting consumers to buy defective or unnecessary products.</a:t>
            </a:r>
            <a:endParaRPr lang="ar-SA" sz="2800" b="1" dirty="0"/>
          </a:p>
        </p:txBody>
      </p:sp>
    </p:spTree>
    <p:extLst>
      <p:ext uri="{BB962C8B-B14F-4D97-AF65-F5344CB8AC3E}">
        <p14:creationId xmlns:p14="http://schemas.microsoft.com/office/powerpoint/2010/main" val="3158977450"/>
      </p:ext>
    </p:extLst>
  </p:cSld>
  <p:clrMapOvr>
    <a:masterClrMapping/>
  </p:clrMapOvr>
  <mc:AlternateContent xmlns:mc="http://schemas.openxmlformats.org/markup-compatibility/2006" xmlns:p14="http://schemas.microsoft.com/office/powerpoint/2010/main">
    <mc:Choice Requires="p14">
      <p:transition spd="slow" p14:dur="2000" advTm="170676"/>
    </mc:Choice>
    <mc:Fallback xmlns="">
      <p:transition spd="slow" advTm="17067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2" name="TextBox 11">
            <a:extLst>
              <a:ext uri="{FF2B5EF4-FFF2-40B4-BE49-F238E27FC236}">
                <a16:creationId xmlns:a16="http://schemas.microsoft.com/office/drawing/2014/main" xmlns="" id="{AA6A9326-2B26-4DD0-8358-5067562DF6CE}"/>
              </a:ext>
            </a:extLst>
          </p:cNvPr>
          <p:cNvSpPr txBox="1"/>
          <p:nvPr/>
        </p:nvSpPr>
        <p:spPr>
          <a:xfrm>
            <a:off x="3202685" y="487141"/>
            <a:ext cx="6222380" cy="646331"/>
          </a:xfrm>
          <a:prstGeom prst="rect">
            <a:avLst/>
          </a:prstGeom>
          <a:noFill/>
        </p:spPr>
        <p:txBody>
          <a:bodyPr wrap="square">
            <a:spAutoFit/>
          </a:bodyPr>
          <a:lstStyle/>
          <a:p>
            <a:r>
              <a:rPr lang="en-US" sz="3600" b="1" dirty="0">
                <a:solidFill>
                  <a:schemeClr val="bg1"/>
                </a:solidFill>
              </a:rPr>
              <a:t>Lexical</a:t>
            </a:r>
            <a:endParaRPr lang="ar-SA" sz="3600" b="1" dirty="0">
              <a:solidFill>
                <a:schemeClr val="bg1"/>
              </a:solidFill>
            </a:endParaRPr>
          </a:p>
        </p:txBody>
      </p:sp>
      <p:sp>
        <p:nvSpPr>
          <p:cNvPr id="14" name="TextBox 13">
            <a:extLst>
              <a:ext uri="{FF2B5EF4-FFF2-40B4-BE49-F238E27FC236}">
                <a16:creationId xmlns:a16="http://schemas.microsoft.com/office/drawing/2014/main" xmlns="" id="{9A727336-2B2A-4EA9-9D43-AFC72361F33D}"/>
              </a:ext>
            </a:extLst>
          </p:cNvPr>
          <p:cNvSpPr txBox="1"/>
          <p:nvPr/>
        </p:nvSpPr>
        <p:spPr>
          <a:xfrm>
            <a:off x="1003610" y="2812109"/>
            <a:ext cx="9902228" cy="1384995"/>
          </a:xfrm>
          <a:prstGeom prst="rect">
            <a:avLst/>
          </a:prstGeom>
          <a:noFill/>
        </p:spPr>
        <p:txBody>
          <a:bodyPr wrap="square">
            <a:spAutoFit/>
          </a:bodyPr>
          <a:lstStyle/>
          <a:p>
            <a:pPr algn="l"/>
            <a:r>
              <a:rPr lang="en-US" sz="2800" b="1" i="0" u="none" strike="noStrike" baseline="0" dirty="0"/>
              <a:t>A definition in which terms are defined in the way they are generally used in the language. </a:t>
            </a:r>
            <a:r>
              <a:rPr lang="en-US" sz="2800" b="1" i="1" u="none" strike="noStrike" baseline="0" dirty="0"/>
              <a:t>Example: </a:t>
            </a:r>
            <a:r>
              <a:rPr lang="en-US" sz="2800" b="1" i="0" u="none" strike="noStrike" baseline="0" dirty="0"/>
              <a:t>Blue jeans are pants</a:t>
            </a:r>
          </a:p>
          <a:p>
            <a:pPr algn="l"/>
            <a:r>
              <a:rPr lang="en-US" sz="2800" b="1" i="0" u="none" strike="noStrike" baseline="0" dirty="0"/>
              <a:t>made of blue denim.</a:t>
            </a:r>
            <a:endParaRPr lang="ar-SA" sz="2800" b="1" dirty="0"/>
          </a:p>
        </p:txBody>
      </p:sp>
    </p:spTree>
    <p:extLst>
      <p:ext uri="{BB962C8B-B14F-4D97-AF65-F5344CB8AC3E}">
        <p14:creationId xmlns:p14="http://schemas.microsoft.com/office/powerpoint/2010/main" val="2750252836"/>
      </p:ext>
    </p:extLst>
  </p:cSld>
  <p:clrMapOvr>
    <a:masterClrMapping/>
  </p:clrMapOvr>
  <mc:AlternateContent xmlns:mc="http://schemas.openxmlformats.org/markup-compatibility/2006" xmlns:p14="http://schemas.microsoft.com/office/powerpoint/2010/main">
    <mc:Choice Requires="p14">
      <p:transition spd="slow" p14:dur="2000" advTm="52316"/>
    </mc:Choice>
    <mc:Fallback xmlns="">
      <p:transition spd="slow" advTm="5231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01467"/>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999339" y="2625942"/>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latin typeface="+mn-lt"/>
              </a:rPr>
              <a:t>A definition in which the writer or speaker assigns a precise meaning to a vague term so that the word’s meaning is not left to the interpretation of the reader or listener. </a:t>
            </a:r>
          </a:p>
          <a:p>
            <a:pPr algn="l"/>
            <a:r>
              <a:rPr lang="en-US" sz="2800" b="1" i="0" u="none" strike="noStrike" baseline="0" dirty="0">
                <a:latin typeface="+mn-lt"/>
              </a:rPr>
              <a:t>Example: From a class syllabus: “Class participation” means attending class, listening attentively, answering and asking questions, and participating in class discussions.</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10" name="TextBox 9">
            <a:extLst>
              <a:ext uri="{FF2B5EF4-FFF2-40B4-BE49-F238E27FC236}">
                <a16:creationId xmlns:a16="http://schemas.microsoft.com/office/drawing/2014/main" xmlns="" id="{BF96AF27-3F4F-4AD2-8209-336039A6D23D}"/>
              </a:ext>
            </a:extLst>
          </p:cNvPr>
          <p:cNvSpPr txBox="1"/>
          <p:nvPr/>
        </p:nvSpPr>
        <p:spPr>
          <a:xfrm>
            <a:off x="3398912" y="334301"/>
            <a:ext cx="6274190" cy="646331"/>
          </a:xfrm>
          <a:prstGeom prst="rect">
            <a:avLst/>
          </a:prstGeom>
          <a:noFill/>
        </p:spPr>
        <p:txBody>
          <a:bodyPr wrap="square">
            <a:spAutoFit/>
          </a:bodyPr>
          <a:lstStyle/>
          <a:p>
            <a:r>
              <a:rPr lang="en-US" sz="3600" b="1" i="0" u="none" strike="noStrike" baseline="0" dirty="0">
                <a:solidFill>
                  <a:schemeClr val="bg1"/>
                </a:solidFill>
                <a:latin typeface="+mn-lt"/>
              </a:rPr>
              <a:t>Precising</a:t>
            </a:r>
            <a:endParaRPr lang="ar-SA" sz="3600" dirty="0">
              <a:solidFill>
                <a:schemeClr val="bg1"/>
              </a:solidFill>
            </a:endParaRPr>
          </a:p>
        </p:txBody>
      </p:sp>
    </p:spTree>
    <p:extLst>
      <p:ext uri="{BB962C8B-B14F-4D97-AF65-F5344CB8AC3E}">
        <p14:creationId xmlns:p14="http://schemas.microsoft.com/office/powerpoint/2010/main" val="3946449546"/>
      </p:ext>
    </p:extLst>
  </p:cSld>
  <p:clrMapOvr>
    <a:masterClrMapping/>
  </p:clrMapOvr>
  <mc:AlternateContent xmlns:mc="http://schemas.openxmlformats.org/markup-compatibility/2006" xmlns:p14="http://schemas.microsoft.com/office/powerpoint/2010/main">
    <mc:Choice Requires="p14">
      <p:transition spd="slow" p14:dur="2000" advTm="113114"/>
    </mc:Choice>
    <mc:Fallback xmlns="">
      <p:transition spd="slow" advTm="11311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999339" y="3088756"/>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F70601D9-BAAB-4103-9083-B5A431076FD5}"/>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solidFill>
                  <a:schemeClr val="bg1"/>
                </a:solidFill>
                <a:latin typeface="HumanaSansITCStd-Medium"/>
              </a:rPr>
              <a:t>Strategies for Defining</a:t>
            </a:r>
            <a:endParaRPr lang="ar-SA" sz="3800" b="1" dirty="0">
              <a:solidFill>
                <a:schemeClr val="bg1"/>
              </a:solidFill>
            </a:endParaRPr>
          </a:p>
        </p:txBody>
      </p:sp>
      <p:sp>
        <p:nvSpPr>
          <p:cNvPr id="12" name="TextBox 11">
            <a:extLst>
              <a:ext uri="{FF2B5EF4-FFF2-40B4-BE49-F238E27FC236}">
                <a16:creationId xmlns:a16="http://schemas.microsoft.com/office/drawing/2014/main" xmlns="" id="{262F078E-3718-497B-8B92-FBE38CEACF2E}"/>
              </a:ext>
            </a:extLst>
          </p:cNvPr>
          <p:cNvSpPr txBox="1"/>
          <p:nvPr/>
        </p:nvSpPr>
        <p:spPr>
          <a:xfrm>
            <a:off x="999339" y="1452105"/>
            <a:ext cx="10193322" cy="2677656"/>
          </a:xfrm>
          <a:prstGeom prst="rect">
            <a:avLst/>
          </a:prstGeom>
          <a:noFill/>
        </p:spPr>
        <p:txBody>
          <a:bodyPr wrap="square">
            <a:spAutoFit/>
          </a:bodyPr>
          <a:lstStyle/>
          <a:p>
            <a:pPr algn="l"/>
            <a:r>
              <a:rPr lang="en-US" sz="2800" b="1" i="0" u="none" strike="noStrike" baseline="0" dirty="0">
                <a:solidFill>
                  <a:srgbClr val="FF0000"/>
                </a:solidFill>
              </a:rPr>
              <a:t>Ostensive Definitions </a:t>
            </a:r>
            <a:r>
              <a:rPr lang="en-US" sz="2800" b="1" i="0" u="none" strike="noStrike" baseline="0" dirty="0"/>
              <a:t>Sometimes the simplest way to explain the meaning of a word is to give an ostensive definition, which consists in simply pointing to, or demonstrating, the thing being defined. </a:t>
            </a:r>
            <a:r>
              <a:rPr lang="en-US" sz="2800" b="1" dirty="0"/>
              <a:t>E</a:t>
            </a:r>
            <a:r>
              <a:rPr lang="en-US" sz="2800" b="1" i="0" u="none" strike="noStrike" baseline="0" dirty="0"/>
              <a:t>xamples:</a:t>
            </a:r>
          </a:p>
          <a:p>
            <a:pPr algn="l"/>
            <a:r>
              <a:rPr lang="en-US" sz="2800" b="1" i="1" u="none" strike="noStrike" baseline="0" dirty="0"/>
              <a:t>Door </a:t>
            </a:r>
            <a:r>
              <a:rPr lang="en-US" sz="2800" b="1" i="0" u="none" strike="noStrike" baseline="0" dirty="0"/>
              <a:t>means </a:t>
            </a:r>
            <a:r>
              <a:rPr lang="en-US" sz="2800" b="1" i="1" u="none" strike="noStrike" baseline="0" dirty="0"/>
              <a:t>this. </a:t>
            </a:r>
            <a:r>
              <a:rPr lang="en-US" sz="2800" b="1" i="0" u="none" strike="noStrike" baseline="0" dirty="0"/>
              <a:t>(as you point to one for the benefit of a foreign visitor)</a:t>
            </a:r>
            <a:endParaRPr lang="ar-SA" sz="2800" b="1" dirty="0"/>
          </a:p>
        </p:txBody>
      </p:sp>
    </p:spTree>
    <p:extLst>
      <p:ext uri="{BB962C8B-B14F-4D97-AF65-F5344CB8AC3E}">
        <p14:creationId xmlns:p14="http://schemas.microsoft.com/office/powerpoint/2010/main" val="1976638981"/>
      </p:ext>
    </p:extLst>
  </p:cSld>
  <p:clrMapOvr>
    <a:masterClrMapping/>
  </p:clrMapOvr>
  <mc:AlternateContent xmlns:mc="http://schemas.openxmlformats.org/markup-compatibility/2006" xmlns:p14="http://schemas.microsoft.com/office/powerpoint/2010/main">
    <mc:Choice Requires="p14">
      <p:transition spd="slow" p14:dur="2000" advTm="143787"/>
    </mc:Choice>
    <mc:Fallback xmlns="">
      <p:transition spd="slow" advTm="14378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999339" y="3088756"/>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Enumerative Definitions </a:t>
            </a:r>
            <a:r>
              <a:rPr lang="en-US" sz="2800" b="1" i="0" u="none" strike="noStrike" baseline="0" dirty="0">
                <a:latin typeface="+mn-lt"/>
              </a:rPr>
              <a:t>Another simple way to clarify what you mean</a:t>
            </a:r>
          </a:p>
          <a:p>
            <a:pPr algn="l"/>
            <a:r>
              <a:rPr lang="en-US" sz="2800" b="1" i="0" u="none" strike="noStrike" baseline="0" dirty="0">
                <a:latin typeface="+mn-lt"/>
              </a:rPr>
              <a:t>by a word is to use an enumerative definition, that is, to provide specific</a:t>
            </a:r>
          </a:p>
          <a:p>
            <a:pPr algn="l"/>
            <a:r>
              <a:rPr lang="en-US" sz="2800" b="1" i="0" u="none" strike="noStrike" baseline="0" dirty="0">
                <a:latin typeface="+mn-lt"/>
              </a:rPr>
              <a:t>examples of what the word refers to. </a:t>
            </a:r>
          </a:p>
          <a:p>
            <a:pPr algn="l"/>
            <a:r>
              <a:rPr lang="en-US" sz="2800" b="1" i="0" u="none" strike="noStrike" baseline="0" dirty="0">
                <a:latin typeface="+mn-lt"/>
              </a:rPr>
              <a:t>For example, to define </a:t>
            </a:r>
            <a:r>
              <a:rPr lang="en-US" sz="2800" b="1" i="1" u="none" strike="noStrike" baseline="0" dirty="0">
                <a:latin typeface="+mn-lt"/>
              </a:rPr>
              <a:t>river </a:t>
            </a:r>
            <a:r>
              <a:rPr lang="en-US" sz="2800" b="1" i="0" u="none" strike="noStrike" baseline="0" dirty="0">
                <a:latin typeface="+mn-lt"/>
              </a:rPr>
              <a:t>you could mention the Nile, the Mississippi, the Thames, and so forth. </a:t>
            </a:r>
          </a:p>
          <a:p>
            <a:pPr algn="l"/>
            <a:endParaRPr lang="en-US" sz="2800" b="1" dirty="0">
              <a:latin typeface="+mn-lt"/>
            </a:endParaRPr>
          </a:p>
        </p:txBody>
      </p:sp>
      <p:sp>
        <p:nvSpPr>
          <p:cNvPr id="10" name="TextBox 9">
            <a:extLst>
              <a:ext uri="{FF2B5EF4-FFF2-40B4-BE49-F238E27FC236}">
                <a16:creationId xmlns:a16="http://schemas.microsoft.com/office/drawing/2014/main" xmlns="" id="{F70601D9-BAAB-4103-9083-B5A431076FD5}"/>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solidFill>
                  <a:schemeClr val="bg1"/>
                </a:solidFill>
                <a:latin typeface="HumanaSansITCStd-Medium"/>
              </a:rPr>
              <a:t>Strategies for Defining</a:t>
            </a:r>
            <a:endParaRPr lang="ar-SA" sz="3800" b="1" dirty="0">
              <a:solidFill>
                <a:schemeClr val="bg1"/>
              </a:solidFill>
            </a:endParaRPr>
          </a:p>
        </p:txBody>
      </p:sp>
    </p:spTree>
    <p:extLst>
      <p:ext uri="{BB962C8B-B14F-4D97-AF65-F5344CB8AC3E}">
        <p14:creationId xmlns:p14="http://schemas.microsoft.com/office/powerpoint/2010/main" val="651216677"/>
      </p:ext>
    </p:extLst>
  </p:cSld>
  <p:clrMapOvr>
    <a:masterClrMapping/>
  </p:clrMapOvr>
  <mc:AlternateContent xmlns:mc="http://schemas.openxmlformats.org/markup-compatibility/2006" xmlns:p14="http://schemas.microsoft.com/office/powerpoint/2010/main">
    <mc:Choice Requires="p14">
      <p:transition spd="slow" p14:dur="2000" advTm="59383"/>
    </mc:Choice>
    <mc:Fallback xmlns="">
      <p:transition spd="slow" advTm="5938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999339" y="3088756"/>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F70601D9-BAAB-4103-9083-B5A431076FD5}"/>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solidFill>
                  <a:schemeClr val="bg1"/>
                </a:solidFill>
                <a:latin typeface="HumanaSansITCStd-Medium"/>
              </a:rPr>
              <a:t>Strategies for Defining</a:t>
            </a:r>
            <a:endParaRPr lang="ar-SA" sz="3800" b="1" dirty="0">
              <a:solidFill>
                <a:schemeClr val="bg1"/>
              </a:solidFill>
            </a:endParaRPr>
          </a:p>
        </p:txBody>
      </p:sp>
      <p:sp>
        <p:nvSpPr>
          <p:cNvPr id="12" name="TextBox 11">
            <a:extLst>
              <a:ext uri="{FF2B5EF4-FFF2-40B4-BE49-F238E27FC236}">
                <a16:creationId xmlns:a16="http://schemas.microsoft.com/office/drawing/2014/main" xmlns="" id="{B0A06141-7D92-4226-8CCD-B367BA47C8D6}"/>
              </a:ext>
            </a:extLst>
          </p:cNvPr>
          <p:cNvSpPr txBox="1"/>
          <p:nvPr/>
        </p:nvSpPr>
        <p:spPr>
          <a:xfrm>
            <a:off x="999339" y="2015079"/>
            <a:ext cx="10193321" cy="1815882"/>
          </a:xfrm>
          <a:prstGeom prst="rect">
            <a:avLst/>
          </a:prstGeom>
          <a:noFill/>
        </p:spPr>
        <p:txBody>
          <a:bodyPr wrap="square">
            <a:spAutoFit/>
          </a:bodyPr>
          <a:lstStyle/>
          <a:p>
            <a:pPr algn="l"/>
            <a:r>
              <a:rPr lang="en-US" sz="2800" b="1" i="0" u="none" strike="noStrike" baseline="0" dirty="0">
                <a:solidFill>
                  <a:srgbClr val="FF0000"/>
                </a:solidFill>
              </a:rPr>
              <a:t>Definitions by Subclass </a:t>
            </a:r>
            <a:r>
              <a:rPr lang="en-US" sz="2800" b="1" i="0" u="none" strike="noStrike" baseline="0" dirty="0"/>
              <a:t>A definition by subclass assigns a meaning to a word by listing subclasses of the general class to which the word refers. Two examples:</a:t>
            </a:r>
          </a:p>
          <a:p>
            <a:pPr algn="l"/>
            <a:r>
              <a:rPr lang="en-US" sz="2800" b="1" i="1" u="none" strike="noStrike" baseline="0" dirty="0"/>
              <a:t>Mammal </a:t>
            </a:r>
            <a:r>
              <a:rPr lang="en-US" sz="2800" b="1" i="0" u="none" strike="noStrike" baseline="0" dirty="0"/>
              <a:t>means gorilla, horse, lion, whale, and so forth.</a:t>
            </a:r>
          </a:p>
        </p:txBody>
      </p:sp>
    </p:spTree>
    <p:extLst>
      <p:ext uri="{BB962C8B-B14F-4D97-AF65-F5344CB8AC3E}">
        <p14:creationId xmlns:p14="http://schemas.microsoft.com/office/powerpoint/2010/main" val="2804193505"/>
      </p:ext>
    </p:extLst>
  </p:cSld>
  <p:clrMapOvr>
    <a:masterClrMapping/>
  </p:clrMapOvr>
  <mc:AlternateContent xmlns:mc="http://schemas.openxmlformats.org/markup-compatibility/2006" xmlns:p14="http://schemas.microsoft.com/office/powerpoint/2010/main">
    <mc:Choice Requires="p14">
      <p:transition spd="slow" p14:dur="2000" advTm="101109"/>
    </mc:Choice>
    <mc:Fallback xmlns="">
      <p:transition spd="slow" advTm="10110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651740" y="2353988"/>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Etymological Definitions </a:t>
            </a:r>
            <a:r>
              <a:rPr lang="en-US" sz="2800" b="1" i="0" u="none" strike="noStrike" baseline="0" dirty="0">
                <a:latin typeface="+mn-lt"/>
              </a:rPr>
              <a:t>A good dictionary tells what part of speech a</a:t>
            </a:r>
          </a:p>
          <a:p>
            <a:pPr algn="l"/>
            <a:r>
              <a:rPr lang="en-US" sz="2800" b="1" i="0" u="none" strike="noStrike" baseline="0" dirty="0">
                <a:latin typeface="+mn-lt"/>
              </a:rPr>
              <a:t>word is, how it is commonly pronounced, and whence it came—its ancestry, or etymology.</a:t>
            </a:r>
          </a:p>
          <a:p>
            <a:pPr algn="l"/>
            <a:endParaRPr lang="en-US" sz="2800" b="1" dirty="0">
              <a:latin typeface="+mn-lt"/>
            </a:endParaRPr>
          </a:p>
          <a:p>
            <a:pPr algn="l"/>
            <a:r>
              <a:rPr lang="en-US" sz="2800" b="1" i="1" u="none" strike="noStrike" baseline="0" dirty="0">
                <a:latin typeface="+mn-lt"/>
              </a:rPr>
              <a:t>Automobile, </a:t>
            </a:r>
            <a:r>
              <a:rPr lang="en-US" sz="2800" b="1" i="0" u="none" strike="noStrike" baseline="0" dirty="0">
                <a:latin typeface="+mn-lt"/>
              </a:rPr>
              <a:t>for example </a:t>
            </a:r>
            <a:r>
              <a:rPr lang="en-US" sz="2800" b="1" i="1" u="none" strike="noStrike" baseline="0" dirty="0">
                <a:latin typeface="+mn-lt"/>
              </a:rPr>
              <a:t>, </a:t>
            </a:r>
            <a:r>
              <a:rPr lang="en-US" sz="2800" b="1" i="0" u="none" strike="noStrike" baseline="0" dirty="0">
                <a:latin typeface="+mn-lt"/>
              </a:rPr>
              <a:t>comes from the Greek </a:t>
            </a:r>
            <a:r>
              <a:rPr lang="en-US" sz="2800" b="1" i="1" u="none" strike="noStrike" baseline="0" dirty="0">
                <a:latin typeface="+mn-lt"/>
              </a:rPr>
              <a:t>autos, </a:t>
            </a:r>
            <a:r>
              <a:rPr lang="en-US" sz="2800" b="1" i="0" u="none" strike="noStrike" baseline="0" dirty="0">
                <a:latin typeface="+mn-lt"/>
              </a:rPr>
              <a:t>meaning “self,” and the French </a:t>
            </a:r>
            <a:r>
              <a:rPr lang="en-US" sz="2800" b="1" i="1" u="none" strike="noStrike" baseline="0" dirty="0">
                <a:latin typeface="+mn-lt"/>
              </a:rPr>
              <a:t>mobile </a:t>
            </a:r>
            <a:r>
              <a:rPr lang="en-US" sz="2800" b="1" i="0" u="none" strike="noStrike" baseline="0" dirty="0">
                <a:latin typeface="+mn-lt"/>
              </a:rPr>
              <a:t>(from the Latin </a:t>
            </a:r>
            <a:r>
              <a:rPr lang="en-US" sz="2800" b="1" i="1" u="none" strike="noStrike" baseline="0" dirty="0" err="1">
                <a:latin typeface="+mn-lt"/>
              </a:rPr>
              <a:t>mobilis</a:t>
            </a:r>
            <a:r>
              <a:rPr lang="en-US" sz="2800" b="1" i="1" u="none" strike="noStrike" baseline="0" dirty="0">
                <a:latin typeface="+mn-lt"/>
              </a:rPr>
              <a:t> </a:t>
            </a:r>
            <a:r>
              <a:rPr lang="en-US" sz="2800" b="1" i="0" u="none" strike="noStrike" baseline="0" dirty="0">
                <a:latin typeface="+mn-lt"/>
              </a:rPr>
              <a:t>), meaning “move.” An automobile is self-moving.</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10" name="TextBox 9">
            <a:extLst>
              <a:ext uri="{FF2B5EF4-FFF2-40B4-BE49-F238E27FC236}">
                <a16:creationId xmlns:a16="http://schemas.microsoft.com/office/drawing/2014/main" xmlns="" id="{F70601D9-BAAB-4103-9083-B5A431076FD5}"/>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solidFill>
                  <a:schemeClr val="bg1"/>
                </a:solidFill>
                <a:latin typeface="HumanaSansITCStd-Medium"/>
              </a:rPr>
              <a:t>Strategies for Defining</a:t>
            </a:r>
            <a:endParaRPr lang="ar-SA" sz="3800" b="1" dirty="0">
              <a:solidFill>
                <a:schemeClr val="bg1"/>
              </a:solidFill>
            </a:endParaRPr>
          </a:p>
        </p:txBody>
      </p:sp>
    </p:spTree>
    <p:extLst>
      <p:ext uri="{BB962C8B-B14F-4D97-AF65-F5344CB8AC3E}">
        <p14:creationId xmlns:p14="http://schemas.microsoft.com/office/powerpoint/2010/main" val="3685304154"/>
      </p:ext>
    </p:extLst>
  </p:cSld>
  <p:clrMapOvr>
    <a:masterClrMapping/>
  </p:clrMapOvr>
  <mc:AlternateContent xmlns:mc="http://schemas.openxmlformats.org/markup-compatibility/2006" xmlns:p14="http://schemas.microsoft.com/office/powerpoint/2010/main">
    <mc:Choice Requires="p14">
      <p:transition spd="slow" p14:dur="2000" advTm="127278"/>
    </mc:Choice>
    <mc:Fallback xmlns="">
      <p:transition spd="slow" advTm="12727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651740" y="2704115"/>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Synonymous Definitions </a:t>
            </a:r>
            <a:r>
              <a:rPr lang="en-US" sz="2800" b="1" i="0" u="none" strike="noStrike" baseline="0" dirty="0">
                <a:latin typeface="+mn-lt"/>
              </a:rPr>
              <a:t>A synonymous definition assigns a meaning to a</a:t>
            </a:r>
          </a:p>
          <a:p>
            <a:pPr algn="l"/>
            <a:r>
              <a:rPr lang="en-US" sz="2800" b="1" i="0" u="none" strike="noStrike" baseline="0" dirty="0">
                <a:latin typeface="+mn-lt"/>
              </a:rPr>
              <a:t>word by offering a synonym—that is, another word that has the same meaning as the word being defined. </a:t>
            </a:r>
          </a:p>
          <a:p>
            <a:pPr algn="l"/>
            <a:endParaRPr lang="en-US" sz="2800" b="1" dirty="0">
              <a:latin typeface="+mn-lt"/>
            </a:endParaRPr>
          </a:p>
          <a:p>
            <a:pPr algn="l"/>
            <a:r>
              <a:rPr lang="en-US" sz="2800" b="1" i="0" u="none" strike="noStrike" baseline="0" dirty="0">
                <a:latin typeface="+mn-lt"/>
              </a:rPr>
              <a:t>Two examples:</a:t>
            </a:r>
          </a:p>
          <a:p>
            <a:pPr algn="l"/>
            <a:r>
              <a:rPr lang="en-US" sz="2800" b="1" i="1" u="none" strike="noStrike" baseline="0" dirty="0">
                <a:latin typeface="+mn-lt"/>
              </a:rPr>
              <a:t>Loquacious </a:t>
            </a:r>
            <a:r>
              <a:rPr lang="en-US" sz="2800" b="1" i="0" u="none" strike="noStrike" baseline="0" dirty="0">
                <a:latin typeface="+mn-lt"/>
              </a:rPr>
              <a:t>means talkative.</a:t>
            </a:r>
          </a:p>
          <a:p>
            <a:pPr algn="l"/>
            <a:r>
              <a:rPr lang="en-US" sz="2800" b="1" i="1" u="none" strike="noStrike" baseline="0" dirty="0">
                <a:latin typeface="+mn-lt"/>
              </a:rPr>
              <a:t>Deleterious </a:t>
            </a:r>
            <a:r>
              <a:rPr lang="en-US" sz="2800" b="1" i="0" u="none" strike="noStrike" baseline="0" dirty="0">
                <a:latin typeface="+mn-lt"/>
              </a:rPr>
              <a:t>means harmful.</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10" name="TextBox 9">
            <a:extLst>
              <a:ext uri="{FF2B5EF4-FFF2-40B4-BE49-F238E27FC236}">
                <a16:creationId xmlns:a16="http://schemas.microsoft.com/office/drawing/2014/main" xmlns="" id="{F70601D9-BAAB-4103-9083-B5A431076FD5}"/>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solidFill>
                  <a:schemeClr val="bg1"/>
                </a:solidFill>
                <a:latin typeface="HumanaSansITCStd-Medium"/>
              </a:rPr>
              <a:t>Strategies for Defining</a:t>
            </a:r>
            <a:endParaRPr lang="ar-SA" sz="3800" b="1" dirty="0">
              <a:solidFill>
                <a:schemeClr val="bg1"/>
              </a:solidFill>
            </a:endParaRPr>
          </a:p>
        </p:txBody>
      </p:sp>
    </p:spTree>
    <p:extLst>
      <p:ext uri="{BB962C8B-B14F-4D97-AF65-F5344CB8AC3E}">
        <p14:creationId xmlns:p14="http://schemas.microsoft.com/office/powerpoint/2010/main" val="1178818616"/>
      </p:ext>
    </p:extLst>
  </p:cSld>
  <p:clrMapOvr>
    <a:masterClrMapping/>
  </p:clrMapOvr>
  <mc:AlternateContent xmlns:mc="http://schemas.openxmlformats.org/markup-compatibility/2006" xmlns:p14="http://schemas.microsoft.com/office/powerpoint/2010/main">
    <mc:Choice Requires="p14">
      <p:transition spd="slow" p14:dur="2000" advTm="136845"/>
    </mc:Choice>
    <mc:Fallback xmlns="">
      <p:transition spd="slow" advTm="13684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1118664" y="289680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Definition by Genus and Difference </a:t>
            </a:r>
            <a:r>
              <a:rPr lang="en-US" sz="2800" b="1" i="0" u="none" strike="noStrike" baseline="0" dirty="0">
                <a:latin typeface="+mn-lt"/>
              </a:rPr>
              <a:t>One of the most useful strategies</a:t>
            </a:r>
          </a:p>
          <a:p>
            <a:pPr algn="l"/>
            <a:r>
              <a:rPr lang="en-US" sz="2800" b="1" i="0" u="none" strike="noStrike" baseline="0" dirty="0">
                <a:latin typeface="+mn-lt"/>
              </a:rPr>
              <a:t>for defining terms is to define by genus and difference, a method that dictionary writers often use to create definitions. A definition by genus and difference assigns a meaning to a word by identifying a general class (genus) to which things named by the word belong and then specifying a differentiating quality (difference) that distinguishes those things from all other things in the class. </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10" name="TextBox 9">
            <a:extLst>
              <a:ext uri="{FF2B5EF4-FFF2-40B4-BE49-F238E27FC236}">
                <a16:creationId xmlns:a16="http://schemas.microsoft.com/office/drawing/2014/main" xmlns="" id="{F70601D9-BAAB-4103-9083-B5A431076FD5}"/>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solidFill>
                  <a:schemeClr val="bg1"/>
                </a:solidFill>
                <a:latin typeface="HumanaSansITCStd-Medium"/>
              </a:rPr>
              <a:t>Strategies for Defining</a:t>
            </a:r>
            <a:endParaRPr lang="ar-SA" sz="3800" b="1" dirty="0">
              <a:solidFill>
                <a:schemeClr val="bg1"/>
              </a:solidFill>
            </a:endParaRPr>
          </a:p>
        </p:txBody>
      </p:sp>
    </p:spTree>
    <p:extLst>
      <p:ext uri="{BB962C8B-B14F-4D97-AF65-F5344CB8AC3E}">
        <p14:creationId xmlns:p14="http://schemas.microsoft.com/office/powerpoint/2010/main" val="2175066732"/>
      </p:ext>
    </p:extLst>
  </p:cSld>
  <p:clrMapOvr>
    <a:masterClrMapping/>
  </p:clrMapOvr>
  <mc:AlternateContent xmlns:mc="http://schemas.openxmlformats.org/markup-compatibility/2006" xmlns:p14="http://schemas.microsoft.com/office/powerpoint/2010/main">
    <mc:Choice Requires="p14">
      <p:transition spd="slow" p14:dur="2000" advTm="42920"/>
    </mc:Choice>
    <mc:Fallback xmlns="">
      <p:transition spd="slow" advTm="4292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9533101"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1118664" y="289680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solidFill>
                  <a:srgbClr val="FF0000"/>
                </a:solidFill>
                <a:latin typeface="+mn-lt"/>
              </a:rPr>
              <a:t>Definition by Genus and Difference</a:t>
            </a:r>
            <a:endParaRPr lang="en-US" sz="2800" b="1" dirty="0">
              <a:latin typeface="+mn-lt"/>
            </a:endParaRPr>
          </a:p>
          <a:p>
            <a:pPr algn="l"/>
            <a:r>
              <a:rPr lang="en-US" sz="2800" b="1" dirty="0">
                <a:latin typeface="+mn-lt"/>
              </a:rPr>
              <a:t>For</a:t>
            </a:r>
            <a:r>
              <a:rPr lang="en-US" sz="2800" b="1" i="0" u="none" strike="noStrike" baseline="0" dirty="0">
                <a:latin typeface="+mn-lt"/>
              </a:rPr>
              <a:t> example:</a:t>
            </a:r>
          </a:p>
          <a:p>
            <a:pPr algn="l"/>
            <a:r>
              <a:rPr lang="en-US" sz="2800" b="1" i="1" u="none" strike="noStrike" baseline="0" dirty="0">
                <a:latin typeface="+mn-lt"/>
              </a:rPr>
              <a:t>Buck </a:t>
            </a:r>
            <a:r>
              <a:rPr lang="en-US" sz="2800" b="1" i="0" u="none" strike="noStrike" baseline="0" dirty="0">
                <a:latin typeface="+mn-lt"/>
              </a:rPr>
              <a:t>means male deer.</a:t>
            </a:r>
          </a:p>
          <a:p>
            <a:pPr algn="l"/>
            <a:r>
              <a:rPr lang="en-US" sz="2800" b="1" i="0" u="none" strike="noStrike" baseline="0" dirty="0">
                <a:latin typeface="+mn-lt"/>
              </a:rPr>
              <a:t>In this example, </a:t>
            </a:r>
            <a:r>
              <a:rPr lang="en-US" sz="2800" b="1" i="1" u="none" strike="noStrike" baseline="0" dirty="0">
                <a:latin typeface="+mn-lt"/>
              </a:rPr>
              <a:t>deer </a:t>
            </a:r>
            <a:r>
              <a:rPr lang="en-US" sz="2800" b="1" i="0" u="none" strike="noStrike" baseline="0" dirty="0">
                <a:latin typeface="+mn-lt"/>
              </a:rPr>
              <a:t>names the general class (genus) to which bucks belong, and </a:t>
            </a:r>
            <a:r>
              <a:rPr lang="en-US" sz="2800" b="1" i="1" u="none" strike="noStrike" baseline="0" dirty="0">
                <a:latin typeface="+mn-lt"/>
              </a:rPr>
              <a:t>male </a:t>
            </a:r>
            <a:r>
              <a:rPr lang="en-US" sz="2800" b="1" i="0" u="none" strike="noStrike" baseline="0" dirty="0">
                <a:latin typeface="+mn-lt"/>
              </a:rPr>
              <a:t>names the differentiating characteristic that distinguishes bucks from all other deer.</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10" name="TextBox 9">
            <a:extLst>
              <a:ext uri="{FF2B5EF4-FFF2-40B4-BE49-F238E27FC236}">
                <a16:creationId xmlns:a16="http://schemas.microsoft.com/office/drawing/2014/main" xmlns="" id="{F70601D9-BAAB-4103-9083-B5A431076FD5}"/>
              </a:ext>
            </a:extLst>
          </p:cNvPr>
          <p:cNvSpPr txBox="1"/>
          <p:nvPr/>
        </p:nvSpPr>
        <p:spPr>
          <a:xfrm>
            <a:off x="2766935" y="564065"/>
            <a:ext cx="6300438" cy="677108"/>
          </a:xfrm>
          <a:prstGeom prst="rect">
            <a:avLst/>
          </a:prstGeom>
          <a:noFill/>
        </p:spPr>
        <p:txBody>
          <a:bodyPr wrap="square">
            <a:spAutoFit/>
          </a:bodyPr>
          <a:lstStyle/>
          <a:p>
            <a:r>
              <a:rPr lang="en-US" sz="3800" b="1" i="0" u="none" strike="noStrike" baseline="0" dirty="0">
                <a:solidFill>
                  <a:schemeClr val="bg1"/>
                </a:solidFill>
                <a:latin typeface="HumanaSansITCStd-Medium"/>
              </a:rPr>
              <a:t>Strategies for Defining</a:t>
            </a:r>
            <a:endParaRPr lang="ar-SA" sz="3800" b="1" dirty="0">
              <a:solidFill>
                <a:schemeClr val="bg1"/>
              </a:solidFill>
            </a:endParaRPr>
          </a:p>
        </p:txBody>
      </p:sp>
    </p:spTree>
    <p:extLst>
      <p:ext uri="{BB962C8B-B14F-4D97-AF65-F5344CB8AC3E}">
        <p14:creationId xmlns:p14="http://schemas.microsoft.com/office/powerpoint/2010/main" val="2450101876"/>
      </p:ext>
    </p:extLst>
  </p:cSld>
  <p:clrMapOvr>
    <a:masterClrMapping/>
  </p:clrMapOvr>
  <mc:AlternateContent xmlns:mc="http://schemas.openxmlformats.org/markup-compatibility/2006" xmlns:p14="http://schemas.microsoft.com/office/powerpoint/2010/main">
    <mc:Choice Requires="p14">
      <p:transition spd="slow" p14:dur="2000" advTm="165150"/>
    </mc:Choice>
    <mc:Fallback xmlns="">
      <p:transition spd="slow" advTm="16515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999339" y="3088756"/>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l">
              <a:buFont typeface="Arial" panose="020B0604020202020204" pitchFamily="34" charset="0"/>
              <a:buChar char="•"/>
            </a:pPr>
            <a:r>
              <a:rPr lang="en-US" sz="2800" b="1" i="0" u="none" strike="noStrike" baseline="0" dirty="0">
                <a:latin typeface="+mn-lt"/>
              </a:rPr>
              <a:t>Don’t make the definition too broad or too narrow. A definition is too broad if it includes too much and is too narrow if it includes too little. A good definition applies to </a:t>
            </a:r>
            <a:r>
              <a:rPr lang="en-US" sz="2800" b="1" i="1" u="none" strike="noStrike" baseline="0" dirty="0">
                <a:latin typeface="+mn-lt"/>
              </a:rPr>
              <a:t>all and only </a:t>
            </a:r>
            <a:r>
              <a:rPr lang="en-US" sz="2800" b="1" i="0" u="none" strike="noStrike" baseline="0" dirty="0">
                <a:latin typeface="+mn-lt"/>
              </a:rPr>
              <a:t>the things being defied. A definition of </a:t>
            </a:r>
            <a:r>
              <a:rPr lang="en-US" sz="2800" b="1" i="1" u="none" strike="noStrike" baseline="0" dirty="0">
                <a:latin typeface="+mn-lt"/>
              </a:rPr>
              <a:t>automobile </a:t>
            </a:r>
            <a:r>
              <a:rPr lang="en-US" sz="2800" b="1" i="0" u="none" strike="noStrike" baseline="0" dirty="0">
                <a:latin typeface="+mn-lt"/>
              </a:rPr>
              <a:t>as “a vehicle with four wheels” would be too broad because it would include golf carts and lawn mowers. A definition of </a:t>
            </a:r>
            <a:r>
              <a:rPr lang="en-US" sz="2800" b="1" i="1" u="none" strike="noStrike" baseline="0" dirty="0">
                <a:latin typeface="+mn-lt"/>
              </a:rPr>
              <a:t>sibling </a:t>
            </a:r>
            <a:r>
              <a:rPr lang="en-US" sz="2800" b="1" i="0" u="none" strike="noStrike" baseline="0" dirty="0">
                <a:latin typeface="+mn-lt"/>
              </a:rPr>
              <a:t>as “brother” would be too narrow because it fails to include sisters.</a:t>
            </a:r>
          </a:p>
        </p:txBody>
      </p:sp>
      <p:sp>
        <p:nvSpPr>
          <p:cNvPr id="10" name="TextBox 9">
            <a:extLst>
              <a:ext uri="{FF2B5EF4-FFF2-40B4-BE49-F238E27FC236}">
                <a16:creationId xmlns:a16="http://schemas.microsoft.com/office/drawing/2014/main" xmlns="" id="{A5018AA5-4F46-4868-804E-B53852EC3281}"/>
              </a:ext>
            </a:extLst>
          </p:cNvPr>
          <p:cNvSpPr txBox="1"/>
          <p:nvPr/>
        </p:nvSpPr>
        <p:spPr>
          <a:xfrm>
            <a:off x="2440788" y="439459"/>
            <a:ext cx="9751213" cy="677108"/>
          </a:xfrm>
          <a:prstGeom prst="rect">
            <a:avLst/>
          </a:prstGeom>
          <a:noFill/>
        </p:spPr>
        <p:txBody>
          <a:bodyPr wrap="square">
            <a:spAutoFit/>
          </a:bodyPr>
          <a:lstStyle/>
          <a:p>
            <a:r>
              <a:rPr lang="en-US" sz="3800" b="1" i="0" u="none" strike="noStrike" baseline="0" dirty="0">
                <a:solidFill>
                  <a:schemeClr val="bg1"/>
                </a:solidFill>
              </a:rPr>
              <a:t>Rules for Constructing Good Lexical Definitions</a:t>
            </a:r>
            <a:endParaRPr lang="ar-SA" sz="3800" b="1" dirty="0">
              <a:solidFill>
                <a:schemeClr val="bg1"/>
              </a:solidFill>
            </a:endParaRPr>
          </a:p>
        </p:txBody>
      </p:sp>
    </p:spTree>
    <p:extLst>
      <p:ext uri="{BB962C8B-B14F-4D97-AF65-F5344CB8AC3E}">
        <p14:creationId xmlns:p14="http://schemas.microsoft.com/office/powerpoint/2010/main" val="121038995"/>
      </p:ext>
    </p:extLst>
  </p:cSld>
  <p:clrMapOvr>
    <a:masterClrMapping/>
  </p:clrMapOvr>
  <mc:AlternateContent xmlns:mc="http://schemas.openxmlformats.org/markup-compatibility/2006" xmlns:p14="http://schemas.microsoft.com/office/powerpoint/2010/main">
    <mc:Choice Requires="p14">
      <p:transition spd="slow" p14:dur="2000" advTm="102"/>
    </mc:Choice>
    <mc:Fallback xmlns="">
      <p:transition spd="slow" advTm="10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651740" y="2642086"/>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l">
              <a:buFont typeface="Arial" panose="020B0604020202020204" pitchFamily="34" charset="0"/>
              <a:buChar char="•"/>
            </a:pPr>
            <a:r>
              <a:rPr lang="en-US" sz="2800" b="1" i="0" u="none" strike="noStrike" baseline="0" dirty="0">
                <a:latin typeface="+mn-lt"/>
              </a:rPr>
              <a:t>Convey the essential meaning of the word being defined. A good definition should do more than just pick out some uniquely identifying properties of the thing being defined. Defining </a:t>
            </a:r>
            <a:r>
              <a:rPr lang="en-US" sz="2800" b="1" i="1" u="none" strike="noStrike" baseline="0" dirty="0">
                <a:latin typeface="+mn-lt"/>
              </a:rPr>
              <a:t>horse, </a:t>
            </a:r>
            <a:r>
              <a:rPr lang="en-US" sz="2800" b="1" i="0" u="none" strike="noStrike" baseline="0" dirty="0">
                <a:latin typeface="+mn-lt"/>
              </a:rPr>
              <a:t>for example, as “the animal ridden by Napoleon during the battle of Waterloo” is clearly a poor definition, even though the defining expression does apply uniquely to horses.</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10" name="TextBox 9">
            <a:extLst>
              <a:ext uri="{FF2B5EF4-FFF2-40B4-BE49-F238E27FC236}">
                <a16:creationId xmlns:a16="http://schemas.microsoft.com/office/drawing/2014/main" xmlns="" id="{A5018AA5-4F46-4868-804E-B53852EC3281}"/>
              </a:ext>
            </a:extLst>
          </p:cNvPr>
          <p:cNvSpPr txBox="1"/>
          <p:nvPr/>
        </p:nvSpPr>
        <p:spPr>
          <a:xfrm>
            <a:off x="2440788" y="439459"/>
            <a:ext cx="9751213" cy="677108"/>
          </a:xfrm>
          <a:prstGeom prst="rect">
            <a:avLst/>
          </a:prstGeom>
          <a:noFill/>
        </p:spPr>
        <p:txBody>
          <a:bodyPr wrap="square">
            <a:spAutoFit/>
          </a:bodyPr>
          <a:lstStyle/>
          <a:p>
            <a:r>
              <a:rPr lang="en-US" sz="3800" b="1" i="0" u="none" strike="noStrike" baseline="0" dirty="0">
                <a:solidFill>
                  <a:schemeClr val="bg1"/>
                </a:solidFill>
              </a:rPr>
              <a:t>Rules for Constructing Good Lexical Definitions</a:t>
            </a:r>
            <a:endParaRPr lang="ar-SA" sz="3800" b="1" dirty="0">
              <a:solidFill>
                <a:schemeClr val="bg1"/>
              </a:solidFill>
            </a:endParaRPr>
          </a:p>
        </p:txBody>
      </p:sp>
    </p:spTree>
    <p:extLst>
      <p:ext uri="{BB962C8B-B14F-4D97-AF65-F5344CB8AC3E}">
        <p14:creationId xmlns:p14="http://schemas.microsoft.com/office/powerpoint/2010/main" val="2492802730"/>
      </p:ext>
    </p:extLst>
  </p:cSld>
  <p:clrMapOvr>
    <a:masterClrMapping/>
  </p:clrMapOvr>
  <mc:AlternateContent xmlns:mc="http://schemas.openxmlformats.org/markup-compatibility/2006" xmlns:p14="http://schemas.microsoft.com/office/powerpoint/2010/main">
    <mc:Choice Requires="p14">
      <p:transition spd="slow" p14:dur="2000" advTm="250762"/>
    </mc:Choice>
    <mc:Fallback xmlns="">
      <p:transition spd="slow" advTm="25076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564976" y="2766218"/>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l">
              <a:buFont typeface="Arial" panose="020B0604020202020204" pitchFamily="34" charset="0"/>
              <a:buChar char="•"/>
            </a:pPr>
            <a:r>
              <a:rPr lang="en-US" sz="2800" b="1" i="0" u="none" strike="noStrike" baseline="0" dirty="0">
                <a:latin typeface="+mn-lt"/>
              </a:rPr>
              <a:t>Provide a context for ambiguous words. Many words are ambiguous; that is, they have two or more distinct meanings. For example, a “walk” in baseball is different from a “walk” in the park. To prevent confusion, therefore, a good definition should indicate the context in which an ambiguous word is being used. Thus, we might say, “‘Walk’ means (in baseball) an award of first base to a batter who receives four pitched balls that are outside the strike zone and are not swung at by the batter.”</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
        <p:nvSpPr>
          <p:cNvPr id="10" name="TextBox 9">
            <a:extLst>
              <a:ext uri="{FF2B5EF4-FFF2-40B4-BE49-F238E27FC236}">
                <a16:creationId xmlns:a16="http://schemas.microsoft.com/office/drawing/2014/main" xmlns="" id="{A5018AA5-4F46-4868-804E-B53852EC3281}"/>
              </a:ext>
            </a:extLst>
          </p:cNvPr>
          <p:cNvSpPr txBox="1"/>
          <p:nvPr/>
        </p:nvSpPr>
        <p:spPr>
          <a:xfrm>
            <a:off x="2440788" y="439459"/>
            <a:ext cx="9751213" cy="677108"/>
          </a:xfrm>
          <a:prstGeom prst="rect">
            <a:avLst/>
          </a:prstGeom>
          <a:noFill/>
        </p:spPr>
        <p:txBody>
          <a:bodyPr wrap="square">
            <a:spAutoFit/>
          </a:bodyPr>
          <a:lstStyle/>
          <a:p>
            <a:r>
              <a:rPr lang="en-US" sz="3800" b="1" i="0" u="none" strike="noStrike" baseline="0" dirty="0">
                <a:solidFill>
                  <a:schemeClr val="bg1"/>
                </a:solidFill>
              </a:rPr>
              <a:t>Rules for Constructing Good Lexical Definitions</a:t>
            </a:r>
            <a:endParaRPr lang="ar-SA" sz="3800" b="1" dirty="0">
              <a:solidFill>
                <a:schemeClr val="bg1"/>
              </a:solidFill>
            </a:endParaRPr>
          </a:p>
        </p:txBody>
      </p:sp>
    </p:spTree>
    <p:extLst>
      <p:ext uri="{BB962C8B-B14F-4D97-AF65-F5344CB8AC3E}">
        <p14:creationId xmlns:p14="http://schemas.microsoft.com/office/powerpoint/2010/main" val="205820859"/>
      </p:ext>
    </p:extLst>
  </p:cSld>
  <p:clrMapOvr>
    <a:masterClrMapping/>
  </p:clrMapOvr>
  <mc:AlternateContent xmlns:mc="http://schemas.openxmlformats.org/markup-compatibility/2006" xmlns:p14="http://schemas.microsoft.com/office/powerpoint/2010/main">
    <mc:Choice Requires="p14">
      <p:transition spd="slow" p14:dur="2000" advTm="129879"/>
    </mc:Choice>
    <mc:Fallback xmlns="">
      <p:transition spd="slow" advTm="12987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A5018AA5-4F46-4868-804E-B53852EC3281}"/>
              </a:ext>
            </a:extLst>
          </p:cNvPr>
          <p:cNvSpPr txBox="1"/>
          <p:nvPr/>
        </p:nvSpPr>
        <p:spPr>
          <a:xfrm>
            <a:off x="2440788" y="439459"/>
            <a:ext cx="9751213" cy="677108"/>
          </a:xfrm>
          <a:prstGeom prst="rect">
            <a:avLst/>
          </a:prstGeom>
          <a:noFill/>
        </p:spPr>
        <p:txBody>
          <a:bodyPr wrap="square">
            <a:spAutoFit/>
          </a:bodyPr>
          <a:lstStyle/>
          <a:p>
            <a:r>
              <a:rPr lang="en-US" sz="3800" b="1" i="0" u="none" strike="noStrike" baseline="0" dirty="0">
                <a:solidFill>
                  <a:schemeClr val="bg1"/>
                </a:solidFill>
              </a:rPr>
              <a:t>Rules for Constructing Good Lexical Definitions</a:t>
            </a:r>
            <a:endParaRPr lang="ar-SA" sz="3800" b="1" dirty="0">
              <a:solidFill>
                <a:schemeClr val="bg1"/>
              </a:solidFill>
            </a:endParaRPr>
          </a:p>
        </p:txBody>
      </p:sp>
      <p:sp>
        <p:nvSpPr>
          <p:cNvPr id="12" name="TextBox 11">
            <a:extLst>
              <a:ext uri="{FF2B5EF4-FFF2-40B4-BE49-F238E27FC236}">
                <a16:creationId xmlns:a16="http://schemas.microsoft.com/office/drawing/2014/main" xmlns="" id="{1971C894-E560-4C4E-BB65-E73B463963E3}"/>
              </a:ext>
            </a:extLst>
          </p:cNvPr>
          <p:cNvSpPr txBox="1"/>
          <p:nvPr/>
        </p:nvSpPr>
        <p:spPr>
          <a:xfrm>
            <a:off x="697237" y="1692962"/>
            <a:ext cx="10342415" cy="3539430"/>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Avoid slanted definitions. Don’t let personal preferences or attitudes interfere with your definition. Avoid slanted definitions—that is, biased or emotionally charged definitions that improperly play on the emotions or attitudes of an audience. Slanted definitions may be OK for a laugh, as in Woodrow Wilson’s famous definition of a conservative as “a man who sits and thinks, mostly sits.” But don’t try to win a debate by a definition that can rightly be won only by an argument.</a:t>
            </a:r>
            <a:endParaRPr lang="ar-SA" sz="2800" b="1" dirty="0"/>
          </a:p>
        </p:txBody>
      </p:sp>
    </p:spTree>
    <p:extLst>
      <p:ext uri="{BB962C8B-B14F-4D97-AF65-F5344CB8AC3E}">
        <p14:creationId xmlns:p14="http://schemas.microsoft.com/office/powerpoint/2010/main" val="725075731"/>
      </p:ext>
    </p:extLst>
  </p:cSld>
  <p:clrMapOvr>
    <a:masterClrMapping/>
  </p:clrMapOvr>
  <mc:AlternateContent xmlns:mc="http://schemas.openxmlformats.org/markup-compatibility/2006" xmlns:p14="http://schemas.microsoft.com/office/powerpoint/2010/main">
    <mc:Choice Requires="p14">
      <p:transition spd="slow" p14:dur="2000" advTm="162990"/>
    </mc:Choice>
    <mc:Fallback xmlns="">
      <p:transition spd="slow" advTm="16299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A5018AA5-4F46-4868-804E-B53852EC3281}"/>
              </a:ext>
            </a:extLst>
          </p:cNvPr>
          <p:cNvSpPr txBox="1"/>
          <p:nvPr/>
        </p:nvSpPr>
        <p:spPr>
          <a:xfrm>
            <a:off x="2440788" y="439459"/>
            <a:ext cx="9751213" cy="677108"/>
          </a:xfrm>
          <a:prstGeom prst="rect">
            <a:avLst/>
          </a:prstGeom>
          <a:noFill/>
        </p:spPr>
        <p:txBody>
          <a:bodyPr wrap="square">
            <a:spAutoFit/>
          </a:bodyPr>
          <a:lstStyle/>
          <a:p>
            <a:r>
              <a:rPr lang="en-US" sz="3800" b="1" i="0" u="none" strike="noStrike" baseline="0" dirty="0">
                <a:solidFill>
                  <a:schemeClr val="bg1"/>
                </a:solidFill>
              </a:rPr>
              <a:t>Rules for Constructing Good Lexical Definitions</a:t>
            </a:r>
            <a:endParaRPr lang="ar-SA" sz="3800" b="1" dirty="0">
              <a:solidFill>
                <a:schemeClr val="bg1"/>
              </a:solidFill>
            </a:endParaRPr>
          </a:p>
        </p:txBody>
      </p:sp>
      <p:sp>
        <p:nvSpPr>
          <p:cNvPr id="12" name="TextBox 11">
            <a:extLst>
              <a:ext uri="{FF2B5EF4-FFF2-40B4-BE49-F238E27FC236}">
                <a16:creationId xmlns:a16="http://schemas.microsoft.com/office/drawing/2014/main" xmlns="" id="{D0CC93E6-C532-4B1B-80C4-C575B6CE2E36}"/>
              </a:ext>
            </a:extLst>
          </p:cNvPr>
          <p:cNvSpPr txBox="1"/>
          <p:nvPr/>
        </p:nvSpPr>
        <p:spPr>
          <a:xfrm>
            <a:off x="843843" y="1553831"/>
            <a:ext cx="10696417" cy="3539430"/>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Avoid figurative definitions. A good definition should express clearly the conventional meaning of a word, not be couched in figurative or metaphorical language. Consider these examples: </a:t>
            </a:r>
          </a:p>
          <a:p>
            <a:pPr algn="l"/>
            <a:r>
              <a:rPr lang="en-US" sz="2800" b="1" i="1" u="none" strike="noStrike" baseline="0" dirty="0"/>
              <a:t>	Slot machine </a:t>
            </a:r>
            <a:r>
              <a:rPr lang="en-US" sz="2800" b="1" i="0" u="none" strike="noStrike" baseline="0" dirty="0"/>
              <a:t>means one-armed bandit. </a:t>
            </a:r>
          </a:p>
          <a:p>
            <a:pPr algn="l"/>
            <a:r>
              <a:rPr lang="en-US" sz="2800" b="1" i="1" u="none" strike="noStrike" baseline="0" dirty="0"/>
              <a:t>     	Advertising </a:t>
            </a:r>
            <a:r>
              <a:rPr lang="en-US" sz="2800" b="1" i="0" u="none" strike="noStrike" baseline="0" dirty="0"/>
              <a:t>means legalized lying. </a:t>
            </a:r>
          </a:p>
          <a:p>
            <a:pPr algn="l"/>
            <a:r>
              <a:rPr lang="en-US" sz="2800" b="1" dirty="0"/>
              <a:t>	</a:t>
            </a:r>
            <a:r>
              <a:rPr lang="en-US" sz="2800" b="1" i="0" u="none" strike="noStrike" baseline="0" dirty="0"/>
              <a:t>“Definitions” such as these may have their place (they may be 	humorous or clever, for example); but if a straightforward 	definition is in order, such figurative language should be avoided.</a:t>
            </a:r>
            <a:endParaRPr lang="ar-SA" sz="2800" b="1" dirty="0"/>
          </a:p>
        </p:txBody>
      </p:sp>
    </p:spTree>
    <p:extLst>
      <p:ext uri="{BB962C8B-B14F-4D97-AF65-F5344CB8AC3E}">
        <p14:creationId xmlns:p14="http://schemas.microsoft.com/office/powerpoint/2010/main" val="3140427638"/>
      </p:ext>
    </p:extLst>
  </p:cSld>
  <p:clrMapOvr>
    <a:masterClrMapping/>
  </p:clrMapOvr>
  <mc:AlternateContent xmlns:mc="http://schemas.openxmlformats.org/markup-compatibility/2006" xmlns:p14="http://schemas.microsoft.com/office/powerpoint/2010/main">
    <mc:Choice Requires="p14">
      <p:transition spd="slow" p14:dur="2000" advTm="109306"/>
    </mc:Choice>
    <mc:Fallback xmlns="">
      <p:transition spd="slow" advTm="10930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A5018AA5-4F46-4868-804E-B53852EC3281}"/>
              </a:ext>
            </a:extLst>
          </p:cNvPr>
          <p:cNvSpPr txBox="1"/>
          <p:nvPr/>
        </p:nvSpPr>
        <p:spPr>
          <a:xfrm>
            <a:off x="2440788" y="439459"/>
            <a:ext cx="9751213" cy="677108"/>
          </a:xfrm>
          <a:prstGeom prst="rect">
            <a:avLst/>
          </a:prstGeom>
          <a:noFill/>
        </p:spPr>
        <p:txBody>
          <a:bodyPr wrap="square">
            <a:spAutoFit/>
          </a:bodyPr>
          <a:lstStyle/>
          <a:p>
            <a:r>
              <a:rPr lang="en-US" sz="3800" b="1" i="0" u="none" strike="noStrike" baseline="0" dirty="0">
                <a:solidFill>
                  <a:schemeClr val="bg1"/>
                </a:solidFill>
              </a:rPr>
              <a:t>Rules for Constructing Good Lexical Definitions</a:t>
            </a:r>
            <a:endParaRPr lang="ar-SA" sz="3800" b="1" dirty="0">
              <a:solidFill>
                <a:schemeClr val="bg1"/>
              </a:solidFill>
            </a:endParaRPr>
          </a:p>
        </p:txBody>
      </p:sp>
      <p:sp>
        <p:nvSpPr>
          <p:cNvPr id="12" name="TextBox 11">
            <a:extLst>
              <a:ext uri="{FF2B5EF4-FFF2-40B4-BE49-F238E27FC236}">
                <a16:creationId xmlns:a16="http://schemas.microsoft.com/office/drawing/2014/main" xmlns="" id="{A6EDD699-5FE8-45BF-8FDD-8A269BDEAAA8}"/>
              </a:ext>
            </a:extLst>
          </p:cNvPr>
          <p:cNvSpPr txBox="1"/>
          <p:nvPr/>
        </p:nvSpPr>
        <p:spPr>
          <a:xfrm>
            <a:off x="532415" y="1835751"/>
            <a:ext cx="11659585" cy="3539430"/>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Avoid needlessly obscure definitions. A good definition should clarify the meaning of a word for someone who may be unfamiliar with the term. Thus, a definition should not include a lot of big words or technical jargon that readers aren’t likely to understand. For example:</a:t>
            </a:r>
          </a:p>
          <a:p>
            <a:pPr algn="l"/>
            <a:r>
              <a:rPr lang="en-US" sz="2800" b="1" dirty="0"/>
              <a:t>     </a:t>
            </a:r>
            <a:r>
              <a:rPr lang="en-US" sz="2800" b="1" i="1" u="none" strike="noStrike" baseline="0" dirty="0"/>
              <a:t>Mouse </a:t>
            </a:r>
            <a:r>
              <a:rPr lang="en-US" sz="2800" b="1" i="0" u="none" strike="noStrike" baseline="0" dirty="0"/>
              <a:t>means a quadrupedal mammalian of any of the more </a:t>
            </a:r>
            <a:r>
              <a:rPr lang="en-US" sz="2800" b="1" dirty="0"/>
              <a:t> </a:t>
            </a:r>
            <a:r>
              <a:rPr lang="en-US" sz="2800" b="1" i="0" u="none" strike="noStrike" baseline="0" dirty="0"/>
              <a:t>diminutive 	species of the genus </a:t>
            </a:r>
            <a:r>
              <a:rPr lang="en-US" sz="2800" b="1" i="1" u="none" strike="noStrike" baseline="0" dirty="0"/>
              <a:t>Mus </a:t>
            </a:r>
            <a:r>
              <a:rPr lang="en-US" sz="2800" b="1" i="0" u="none" strike="noStrike" baseline="0" dirty="0"/>
              <a:t>of the order </a:t>
            </a:r>
            <a:r>
              <a:rPr lang="en-US" sz="2800" b="1" i="1" u="none" strike="noStrike" baseline="0" dirty="0"/>
              <a:t>Rodentia.</a:t>
            </a:r>
          </a:p>
          <a:p>
            <a:pPr algn="l"/>
            <a:r>
              <a:rPr lang="en-US" sz="2800" b="1" i="0" u="none" strike="noStrike" baseline="0" dirty="0"/>
              <a:t>	For people not trained in biology, this definition is likely to be more 	confusing than helpful.</a:t>
            </a:r>
            <a:endParaRPr lang="ar-SA" sz="2800" b="1" dirty="0"/>
          </a:p>
        </p:txBody>
      </p:sp>
    </p:spTree>
    <p:extLst>
      <p:ext uri="{BB962C8B-B14F-4D97-AF65-F5344CB8AC3E}">
        <p14:creationId xmlns:p14="http://schemas.microsoft.com/office/powerpoint/2010/main" val="769069378"/>
      </p:ext>
    </p:extLst>
  </p:cSld>
  <p:clrMapOvr>
    <a:masterClrMapping/>
  </p:clrMapOvr>
  <mc:AlternateContent xmlns:mc="http://schemas.openxmlformats.org/markup-compatibility/2006" xmlns:p14="http://schemas.microsoft.com/office/powerpoint/2010/main">
    <mc:Choice Requires="p14">
      <p:transition spd="slow" p14:dur="2000" advTm="68090"/>
    </mc:Choice>
    <mc:Fallback xmlns="">
      <p:transition spd="slow" advTm="6809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A5018AA5-4F46-4868-804E-B53852EC3281}"/>
              </a:ext>
            </a:extLst>
          </p:cNvPr>
          <p:cNvSpPr txBox="1"/>
          <p:nvPr/>
        </p:nvSpPr>
        <p:spPr>
          <a:xfrm>
            <a:off x="2440788" y="439459"/>
            <a:ext cx="9751213" cy="677108"/>
          </a:xfrm>
          <a:prstGeom prst="rect">
            <a:avLst/>
          </a:prstGeom>
          <a:noFill/>
        </p:spPr>
        <p:txBody>
          <a:bodyPr wrap="square">
            <a:spAutoFit/>
          </a:bodyPr>
          <a:lstStyle/>
          <a:p>
            <a:r>
              <a:rPr lang="en-US" sz="3800" b="1" i="0" u="none" strike="noStrike" baseline="0" dirty="0">
                <a:solidFill>
                  <a:schemeClr val="bg1"/>
                </a:solidFill>
              </a:rPr>
              <a:t>Rules for Constructing Good Lexical Definitions</a:t>
            </a:r>
            <a:endParaRPr lang="ar-SA" sz="3800" b="1" dirty="0">
              <a:solidFill>
                <a:schemeClr val="bg1"/>
              </a:solidFill>
            </a:endParaRPr>
          </a:p>
        </p:txBody>
      </p:sp>
      <p:sp>
        <p:nvSpPr>
          <p:cNvPr id="12" name="TextBox 11">
            <a:extLst>
              <a:ext uri="{FF2B5EF4-FFF2-40B4-BE49-F238E27FC236}">
                <a16:creationId xmlns:a16="http://schemas.microsoft.com/office/drawing/2014/main" xmlns="" id="{22BDC2A0-C046-483F-9B1B-C11A47BEA298}"/>
              </a:ext>
            </a:extLst>
          </p:cNvPr>
          <p:cNvSpPr txBox="1"/>
          <p:nvPr/>
        </p:nvSpPr>
        <p:spPr>
          <a:xfrm>
            <a:off x="1234068" y="1835751"/>
            <a:ext cx="9723864" cy="3539430"/>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Avoid circular definitions. A definition is circular if a person would need to know what the defined word means in order to understand the word or words used to define it:</a:t>
            </a:r>
          </a:p>
          <a:p>
            <a:pPr algn="l"/>
            <a:r>
              <a:rPr lang="en-US" sz="2800" b="1" i="1" u="none" strike="noStrike" baseline="0" dirty="0"/>
              <a:t>    	Entomologist </a:t>
            </a:r>
            <a:r>
              <a:rPr lang="en-US" sz="2800" b="1" i="0" u="none" strike="noStrike" baseline="0" dirty="0"/>
              <a:t>means someone who engages in the science 	of entomology.</a:t>
            </a:r>
          </a:p>
          <a:p>
            <a:pPr algn="l"/>
            <a:r>
              <a:rPr lang="en-US" sz="2800" b="1" i="1" u="none" strike="noStrike" baseline="0" dirty="0"/>
              <a:t>	Gambler </a:t>
            </a:r>
            <a:r>
              <a:rPr lang="en-US" sz="2800" b="1" i="0" u="none" strike="noStrike" baseline="0" dirty="0"/>
              <a:t>means someone who gambles.</a:t>
            </a:r>
          </a:p>
          <a:p>
            <a:pPr algn="l"/>
            <a:r>
              <a:rPr lang="en-US" sz="2800" b="1" dirty="0"/>
              <a:t>Such definitions are likely to be unhelpful because the defining phrases are just slight variants of the words being defined.</a:t>
            </a:r>
            <a:endParaRPr lang="ar-SA" sz="2800" b="1" dirty="0"/>
          </a:p>
        </p:txBody>
      </p:sp>
    </p:spTree>
    <p:extLst>
      <p:ext uri="{BB962C8B-B14F-4D97-AF65-F5344CB8AC3E}">
        <p14:creationId xmlns:p14="http://schemas.microsoft.com/office/powerpoint/2010/main" val="3079200468"/>
      </p:ext>
    </p:extLst>
  </p:cSld>
  <p:clrMapOvr>
    <a:masterClrMapping/>
  </p:clrMapOvr>
  <mc:AlternateContent xmlns:mc="http://schemas.openxmlformats.org/markup-compatibility/2006" xmlns:p14="http://schemas.microsoft.com/office/powerpoint/2010/main">
    <mc:Choice Requires="p14">
      <p:transition spd="slow" p14:dur="2000" advTm="67788"/>
    </mc:Choice>
    <mc:Fallback xmlns="">
      <p:transition spd="slow" advTm="6778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A5018AA5-4F46-4868-804E-B53852EC3281}"/>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solidFill>
                  <a:schemeClr val="bg1"/>
                </a:solidFill>
              </a:rPr>
              <a:t>SUMMARY</a:t>
            </a:r>
            <a:endParaRPr lang="ar-SA" sz="3800" b="1" dirty="0">
              <a:solidFill>
                <a:schemeClr val="bg1"/>
              </a:solidFill>
            </a:endParaRPr>
          </a:p>
        </p:txBody>
      </p:sp>
      <p:sp>
        <p:nvSpPr>
          <p:cNvPr id="12" name="TextBox 11">
            <a:extLst>
              <a:ext uri="{FF2B5EF4-FFF2-40B4-BE49-F238E27FC236}">
                <a16:creationId xmlns:a16="http://schemas.microsoft.com/office/drawing/2014/main" xmlns="" id="{FED46971-CE38-424C-A086-D301353443ED}"/>
              </a:ext>
            </a:extLst>
          </p:cNvPr>
          <p:cNvSpPr txBox="1"/>
          <p:nvPr/>
        </p:nvSpPr>
        <p:spPr>
          <a:xfrm>
            <a:off x="479813" y="1691290"/>
            <a:ext cx="10868343" cy="3108543"/>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t>Failing to be precise can lead to miscommunication. </a:t>
            </a:r>
            <a:r>
              <a:rPr lang="en-US" sz="2800" b="1" i="1" u="none" strike="noStrike" baseline="0" dirty="0"/>
              <a:t>Vague </a:t>
            </a:r>
            <a:r>
              <a:rPr lang="en-US" sz="2800" b="1" i="0" u="none" strike="noStrike" baseline="0" dirty="0"/>
              <a:t>words have meanings that are </a:t>
            </a:r>
            <a:r>
              <a:rPr lang="en-US" sz="2800" b="1" i="0" u="none" strike="noStrike" baseline="0" dirty="0">
                <a:solidFill>
                  <a:srgbClr val="FF0000"/>
                </a:solidFill>
              </a:rPr>
              <a:t>fuzzy and inexact </a:t>
            </a:r>
            <a:r>
              <a:rPr lang="en-US" sz="2800" b="1" i="0" u="none" strike="noStrike" baseline="0" dirty="0"/>
              <a:t>and thus have debatable, borderline applications. </a:t>
            </a:r>
            <a:r>
              <a:rPr lang="en-US" sz="2800" b="1" i="1" u="none" strike="noStrike" baseline="0" dirty="0" err="1">
                <a:solidFill>
                  <a:srgbClr val="FF0000"/>
                </a:solidFill>
              </a:rPr>
              <a:t>Overgenerality</a:t>
            </a:r>
            <a:r>
              <a:rPr lang="en-US" sz="2800" b="1" i="1" u="none" strike="noStrike" baseline="0" dirty="0"/>
              <a:t> </a:t>
            </a:r>
            <a:r>
              <a:rPr lang="en-US" sz="2800" b="1" i="0" u="none" strike="noStrike" baseline="0" dirty="0"/>
              <a:t>occurs when language is </a:t>
            </a:r>
            <a:r>
              <a:rPr lang="en-US" sz="2800" b="1" i="0" u="none" strike="noStrike" baseline="0" dirty="0">
                <a:solidFill>
                  <a:srgbClr val="FF0000"/>
                </a:solidFill>
              </a:rPr>
              <a:t>too broad and unspecific.</a:t>
            </a:r>
            <a:r>
              <a:rPr lang="en-US" sz="2800" b="1" i="0" u="none" strike="noStrike" baseline="0" dirty="0"/>
              <a:t> </a:t>
            </a:r>
            <a:r>
              <a:rPr lang="en-US" sz="2800" b="1" i="1" u="none" strike="noStrike" baseline="0" dirty="0">
                <a:solidFill>
                  <a:srgbClr val="FF0000"/>
                </a:solidFill>
              </a:rPr>
              <a:t>Ambiguous </a:t>
            </a:r>
            <a:r>
              <a:rPr lang="en-US" sz="2800" b="1" i="0" u="none" strike="noStrike" baseline="0" dirty="0"/>
              <a:t>words have </a:t>
            </a:r>
            <a:r>
              <a:rPr lang="en-US" sz="2800" b="1" i="0" u="none" strike="noStrike" baseline="0" dirty="0">
                <a:solidFill>
                  <a:srgbClr val="FF0000"/>
                </a:solidFill>
              </a:rPr>
              <a:t>two or more distinct meanings</a:t>
            </a:r>
            <a:r>
              <a:rPr lang="en-US" sz="2800" b="1" i="0" u="none" strike="noStrike" baseline="0" dirty="0"/>
              <a:t> in a particular context, making it difficult if not impossible for the reader or listener to decide which is intended. Ambiguity can also occur because of faulty sentence structure.</a:t>
            </a:r>
            <a:endParaRPr lang="ar-SA" sz="2800" b="1" dirty="0"/>
          </a:p>
        </p:txBody>
      </p:sp>
    </p:spTree>
    <p:extLst>
      <p:ext uri="{BB962C8B-B14F-4D97-AF65-F5344CB8AC3E}">
        <p14:creationId xmlns:p14="http://schemas.microsoft.com/office/powerpoint/2010/main" val="2764906384"/>
      </p:ext>
    </p:extLst>
  </p:cSld>
  <p:clrMapOvr>
    <a:masterClrMapping/>
  </p:clrMapOvr>
  <mc:AlternateContent xmlns:mc="http://schemas.openxmlformats.org/markup-compatibility/2006" xmlns:p14="http://schemas.microsoft.com/office/powerpoint/2010/main">
    <mc:Choice Requires="p14">
      <p:transition spd="slow" p14:dur="2000" advTm="136450"/>
    </mc:Choice>
    <mc:Fallback xmlns="">
      <p:transition spd="slow" advTm="13645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A5018AA5-4F46-4868-804E-B53852EC3281}"/>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solidFill>
                  <a:schemeClr val="bg1"/>
                </a:solidFill>
              </a:rPr>
              <a:t>SUMMARY</a:t>
            </a:r>
            <a:endParaRPr lang="ar-SA" sz="3800" b="1" dirty="0">
              <a:solidFill>
                <a:schemeClr val="bg1"/>
              </a:solidFill>
            </a:endParaRPr>
          </a:p>
        </p:txBody>
      </p:sp>
      <p:sp>
        <p:nvSpPr>
          <p:cNvPr id="14" name="TextBox 13">
            <a:extLst>
              <a:ext uri="{FF2B5EF4-FFF2-40B4-BE49-F238E27FC236}">
                <a16:creationId xmlns:a16="http://schemas.microsoft.com/office/drawing/2014/main" xmlns="" id="{3287443C-94F4-4434-A0C4-DA54B643EE2E}"/>
              </a:ext>
            </a:extLst>
          </p:cNvPr>
          <p:cNvSpPr txBox="1"/>
          <p:nvPr/>
        </p:nvSpPr>
        <p:spPr>
          <a:xfrm>
            <a:off x="300867" y="1867599"/>
            <a:ext cx="11771808" cy="2677656"/>
          </a:xfrm>
          <a:prstGeom prst="rect">
            <a:avLst/>
          </a:prstGeom>
          <a:noFill/>
        </p:spPr>
        <p:txBody>
          <a:bodyPr wrap="square">
            <a:spAutoFit/>
          </a:bodyPr>
          <a:lstStyle/>
          <a:p>
            <a:pPr marL="457200" indent="-457200" algn="l">
              <a:buFont typeface="Arial" panose="020B0604020202020204" pitchFamily="34" charset="0"/>
              <a:buChar char="•"/>
            </a:pPr>
            <a:r>
              <a:rPr lang="en-US" sz="2800" b="1" i="0" u="none" strike="noStrike" baseline="0" dirty="0">
                <a:latin typeface="Calibri" panose="020F0502020204030204" pitchFamily="34" charset="0"/>
                <a:cs typeface="Calibri" panose="020F0502020204030204" pitchFamily="34" charset="0"/>
              </a:rPr>
              <a:t>Very often, good arguments will depend on the precise definition of words and phrases that opponents in an argument might define differently.</a:t>
            </a:r>
          </a:p>
          <a:p>
            <a:pPr marL="457200" indent="-457200" algn="l">
              <a:buFont typeface="Arial" panose="020B0604020202020204" pitchFamily="34" charset="0"/>
              <a:buChar char="•"/>
            </a:pPr>
            <a:endParaRPr lang="en-US" sz="2800" b="1" dirty="0">
              <a:latin typeface="Calibri" panose="020F0502020204030204" pitchFamily="34" charset="0"/>
              <a:cs typeface="Calibri" panose="020F0502020204030204" pitchFamily="34" charset="0"/>
            </a:endParaRPr>
          </a:p>
          <a:p>
            <a:pPr marL="457200" indent="-457200" algn="l">
              <a:buFont typeface="Arial" panose="020B0604020202020204" pitchFamily="34" charset="0"/>
              <a:buChar char="•"/>
            </a:pPr>
            <a:r>
              <a:rPr lang="en-US" sz="2800" b="1" dirty="0">
                <a:latin typeface="Calibri" panose="020F0502020204030204" pitchFamily="34" charset="0"/>
                <a:cs typeface="Calibri" panose="020F0502020204030204" pitchFamily="34" charset="0"/>
              </a:rPr>
              <a:t>A good definition should be neither too broad nor too narrow, convey the essential meaning of a word, provide a context where needed, and not be slanted, figurative, obscure, or circular.</a:t>
            </a:r>
            <a:endParaRPr lang="ar-SA" sz="28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80520168"/>
      </p:ext>
    </p:extLst>
  </p:cSld>
  <p:clrMapOvr>
    <a:masterClrMapping/>
  </p:clrMapOvr>
  <mc:AlternateContent xmlns:mc="http://schemas.openxmlformats.org/markup-compatibility/2006" xmlns:p14="http://schemas.microsoft.com/office/powerpoint/2010/main">
    <mc:Choice Requires="p14">
      <p:transition spd="slow" p14:dur="2000" advTm="95072"/>
    </mc:Choice>
    <mc:Fallback xmlns="">
      <p:transition spd="slow" advTm="9507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A5018AA5-4F46-4868-804E-B53852EC3281}"/>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solidFill>
                  <a:schemeClr val="bg1"/>
                </a:solidFill>
              </a:rPr>
              <a:t>SUMMARY</a:t>
            </a:r>
            <a:endParaRPr lang="ar-SA" sz="3800" b="1" dirty="0">
              <a:solidFill>
                <a:schemeClr val="bg1"/>
              </a:solidFill>
            </a:endParaRPr>
          </a:p>
        </p:txBody>
      </p:sp>
      <p:sp>
        <p:nvSpPr>
          <p:cNvPr id="12" name="TextBox 11">
            <a:extLst>
              <a:ext uri="{FF2B5EF4-FFF2-40B4-BE49-F238E27FC236}">
                <a16:creationId xmlns:a16="http://schemas.microsoft.com/office/drawing/2014/main" xmlns="" id="{3BCBE0E5-2974-4069-BCC4-8CB128080DFA}"/>
              </a:ext>
            </a:extLst>
          </p:cNvPr>
          <p:cNvSpPr txBox="1"/>
          <p:nvPr/>
        </p:nvSpPr>
        <p:spPr>
          <a:xfrm>
            <a:off x="563529" y="2174410"/>
            <a:ext cx="11353651" cy="1815882"/>
          </a:xfrm>
          <a:prstGeom prst="rect">
            <a:avLst/>
          </a:prstGeom>
          <a:noFill/>
        </p:spPr>
        <p:txBody>
          <a:bodyPr wrap="square">
            <a:spAutoFit/>
          </a:bodyPr>
          <a:lstStyle/>
          <a:p>
            <a:pPr algn="l"/>
            <a:r>
              <a:rPr lang="en-US" sz="2800" b="1" i="0" u="none" strike="noStrike" baseline="0" dirty="0"/>
              <a:t>Definitions can be </a:t>
            </a:r>
            <a:r>
              <a:rPr lang="en-US" sz="2800" b="1" i="1" u="none" strike="noStrike" baseline="0" dirty="0">
                <a:solidFill>
                  <a:srgbClr val="FF0000"/>
                </a:solidFill>
              </a:rPr>
              <a:t>stipulative </a:t>
            </a:r>
            <a:r>
              <a:rPr lang="en-US" sz="2800" b="1" i="0" u="none" strike="noStrike" baseline="0" dirty="0">
                <a:solidFill>
                  <a:srgbClr val="FF0000"/>
                </a:solidFill>
              </a:rPr>
              <a:t>(</a:t>
            </a:r>
            <a:r>
              <a:rPr lang="en-US" sz="2800" b="1" i="0" u="none" strike="noStrike" baseline="0" dirty="0"/>
              <a:t>a word’s meaning is determined by the writer), </a:t>
            </a:r>
            <a:r>
              <a:rPr lang="en-US" sz="2800" b="1" i="1" u="none" strike="noStrike" baseline="0" dirty="0">
                <a:solidFill>
                  <a:srgbClr val="FF0000"/>
                </a:solidFill>
              </a:rPr>
              <a:t>persuasive</a:t>
            </a:r>
            <a:r>
              <a:rPr lang="en-US" sz="2800" b="1" i="1" u="none" strike="noStrike" baseline="0" dirty="0"/>
              <a:t> </a:t>
            </a:r>
            <a:r>
              <a:rPr lang="en-US" sz="2800" b="1" i="0" u="none" strike="noStrike" baseline="0" dirty="0"/>
              <a:t>(the writer reveals bias or a point of view in the definition), </a:t>
            </a:r>
            <a:r>
              <a:rPr lang="en-US" sz="2800" b="1" i="1" u="none" strike="noStrike" baseline="0" dirty="0">
                <a:solidFill>
                  <a:srgbClr val="FF0000"/>
                </a:solidFill>
              </a:rPr>
              <a:t>lexical </a:t>
            </a:r>
            <a:r>
              <a:rPr lang="en-US" sz="2800" b="1" i="0" u="none" strike="noStrike" baseline="0" dirty="0"/>
              <a:t>(the word is defined in the way it is generally used), or </a:t>
            </a:r>
            <a:r>
              <a:rPr lang="en-US" sz="2800" b="1" i="1" u="none" strike="noStrike" baseline="0" dirty="0">
                <a:solidFill>
                  <a:srgbClr val="FF0000"/>
                </a:solidFill>
              </a:rPr>
              <a:t>precising</a:t>
            </a:r>
            <a:r>
              <a:rPr lang="en-US" sz="2800" b="1" i="1" u="none" strike="noStrike" baseline="0" dirty="0"/>
              <a:t> </a:t>
            </a:r>
            <a:r>
              <a:rPr lang="en-US" sz="2800" b="1" i="0" u="none" strike="noStrike" baseline="0" dirty="0"/>
              <a:t>(a vague word is given a clear, precise meaning). </a:t>
            </a:r>
            <a:endParaRPr lang="ar-SA" sz="2800" b="1" dirty="0"/>
          </a:p>
        </p:txBody>
      </p:sp>
    </p:spTree>
    <p:extLst>
      <p:ext uri="{BB962C8B-B14F-4D97-AF65-F5344CB8AC3E}">
        <p14:creationId xmlns:p14="http://schemas.microsoft.com/office/powerpoint/2010/main" val="973339390"/>
      </p:ext>
    </p:extLst>
  </p:cSld>
  <p:clrMapOvr>
    <a:masterClrMapping/>
  </p:clrMapOvr>
  <mc:AlternateContent xmlns:mc="http://schemas.openxmlformats.org/markup-compatibility/2006" xmlns:p14="http://schemas.microsoft.com/office/powerpoint/2010/main">
    <mc:Choice Requires="p14">
      <p:transition spd="slow" p14:dur="2000" advTm="98207"/>
    </mc:Choice>
    <mc:Fallback xmlns="">
      <p:transition spd="slow" advTm="9820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843844" y="309516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xmlns="" id="{A5018AA5-4F46-4868-804E-B53852EC3281}"/>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solidFill>
                  <a:schemeClr val="bg1"/>
                </a:solidFill>
              </a:rPr>
              <a:t>SUMMARY</a:t>
            </a:r>
            <a:endParaRPr lang="ar-SA" sz="3800" b="1" dirty="0">
              <a:solidFill>
                <a:schemeClr val="bg1"/>
              </a:solidFill>
            </a:endParaRPr>
          </a:p>
        </p:txBody>
      </p:sp>
      <p:sp>
        <p:nvSpPr>
          <p:cNvPr id="12" name="TextBox 11">
            <a:extLst>
              <a:ext uri="{FF2B5EF4-FFF2-40B4-BE49-F238E27FC236}">
                <a16:creationId xmlns:a16="http://schemas.microsoft.com/office/drawing/2014/main" xmlns="" id="{3BCBE0E5-2974-4069-BCC4-8CB128080DFA}"/>
              </a:ext>
            </a:extLst>
          </p:cNvPr>
          <p:cNvSpPr txBox="1"/>
          <p:nvPr/>
        </p:nvSpPr>
        <p:spPr>
          <a:xfrm>
            <a:off x="563529" y="1579967"/>
            <a:ext cx="11353651" cy="3539430"/>
          </a:xfrm>
          <a:prstGeom prst="rect">
            <a:avLst/>
          </a:prstGeom>
          <a:noFill/>
        </p:spPr>
        <p:txBody>
          <a:bodyPr wrap="square">
            <a:spAutoFit/>
          </a:bodyPr>
          <a:lstStyle/>
          <a:p>
            <a:pPr algn="l"/>
            <a:r>
              <a:rPr lang="en-US" sz="2800" b="1" i="0" u="none" strike="noStrike" baseline="0" dirty="0"/>
              <a:t>A writer might provide concrete examples of what is meant by a word by pointing to the object being defined ( </a:t>
            </a:r>
            <a:r>
              <a:rPr lang="en-US" sz="2800" b="1" i="1" u="none" strike="noStrike" baseline="0" dirty="0">
                <a:solidFill>
                  <a:srgbClr val="FF0000"/>
                </a:solidFill>
              </a:rPr>
              <a:t>ostensive definition </a:t>
            </a:r>
            <a:r>
              <a:rPr lang="en-US" sz="2800" b="1" i="0" u="none" strike="noStrike" baseline="0" dirty="0"/>
              <a:t>), by listing members of the class ( </a:t>
            </a:r>
            <a:r>
              <a:rPr lang="en-US" sz="2800" b="1" i="1" u="none" strike="noStrike" baseline="0" dirty="0">
                <a:solidFill>
                  <a:srgbClr val="FF0000"/>
                </a:solidFill>
              </a:rPr>
              <a:t>enumerative definition </a:t>
            </a:r>
            <a:r>
              <a:rPr lang="en-US" sz="2800" b="1" i="0" u="none" strike="noStrike" baseline="0" dirty="0"/>
              <a:t>), or by indicating what subclasses the word contains (</a:t>
            </a:r>
            <a:r>
              <a:rPr lang="en-US" sz="2800" b="1" i="1" u="none" strike="noStrike" baseline="0" dirty="0">
                <a:solidFill>
                  <a:srgbClr val="FF0000"/>
                </a:solidFill>
              </a:rPr>
              <a:t>definition by subclass </a:t>
            </a:r>
            <a:r>
              <a:rPr lang="en-US" sz="2800" b="1" i="0" u="none" strike="noStrike" baseline="0" dirty="0"/>
              <a:t>). </a:t>
            </a:r>
            <a:r>
              <a:rPr lang="en-US" sz="2800" b="1" i="1" u="none" strike="noStrike" baseline="0" dirty="0">
                <a:solidFill>
                  <a:srgbClr val="FF0000"/>
                </a:solidFill>
              </a:rPr>
              <a:t>Etymological </a:t>
            </a:r>
            <a:r>
              <a:rPr lang="en-US" sz="2800" b="1" i="1" u="none" strike="noStrike" baseline="0" dirty="0"/>
              <a:t>definitions </a:t>
            </a:r>
            <a:r>
              <a:rPr lang="en-US" sz="2800" b="1" i="0" u="none" strike="noStrike" baseline="0" dirty="0"/>
              <a:t>give a word’s history, whereas </a:t>
            </a:r>
            <a:r>
              <a:rPr lang="en-US" sz="2800" b="1" i="1" u="none" strike="noStrike" baseline="0" dirty="0">
                <a:solidFill>
                  <a:srgbClr val="FF0000"/>
                </a:solidFill>
              </a:rPr>
              <a:t>synonymous </a:t>
            </a:r>
            <a:r>
              <a:rPr lang="en-US" sz="2800" b="1" i="1" u="none" strike="noStrike" baseline="0" dirty="0"/>
              <a:t>definitions </a:t>
            </a:r>
            <a:r>
              <a:rPr lang="en-US" sz="2800" b="1" i="0" u="none" strike="noStrike" baseline="0" dirty="0"/>
              <a:t>provide more-familiar equivalent terms. A </a:t>
            </a:r>
            <a:r>
              <a:rPr lang="en-US" sz="2800" b="1" i="1" u="none" strike="noStrike" baseline="0" dirty="0"/>
              <a:t>definition by </a:t>
            </a:r>
            <a:r>
              <a:rPr lang="en-US" sz="2800" b="1" i="1" u="none" strike="noStrike" baseline="0" dirty="0">
                <a:solidFill>
                  <a:srgbClr val="FF0000"/>
                </a:solidFill>
              </a:rPr>
              <a:t>genus and difference </a:t>
            </a:r>
            <a:r>
              <a:rPr lang="en-US" sz="2800" b="1" i="0" u="none" strike="noStrike" baseline="0" dirty="0"/>
              <a:t>records the characteristics that distinguish one thing from the other things in its class.</a:t>
            </a:r>
            <a:endParaRPr lang="ar-SA" sz="2800" b="1" dirty="0"/>
          </a:p>
        </p:txBody>
      </p:sp>
    </p:spTree>
    <p:extLst>
      <p:ext uri="{BB962C8B-B14F-4D97-AF65-F5344CB8AC3E}">
        <p14:creationId xmlns:p14="http://schemas.microsoft.com/office/powerpoint/2010/main" val="2637961827"/>
      </p:ext>
    </p:extLst>
  </p:cSld>
  <p:clrMapOvr>
    <a:masterClrMapping/>
  </p:clrMapOvr>
  <mc:AlternateContent xmlns:mc="http://schemas.openxmlformats.org/markup-compatibility/2006" xmlns:p14="http://schemas.microsoft.com/office/powerpoint/2010/main">
    <mc:Choice Requires="p14">
      <p:transition spd="slow" p14:dur="2000" advTm="247323"/>
    </mc:Choice>
    <mc:Fallback xmlns="">
      <p:transition spd="slow" advTm="24732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56369"/>
            <a:ext cx="12300036" cy="1610200"/>
          </a:xfrm>
          <a:prstGeom prst="rect">
            <a:avLst/>
          </a:prstGeom>
          <a:noFill/>
          <a:ln>
            <a:noFill/>
          </a:ln>
        </p:spPr>
      </p:pic>
      <p:sp>
        <p:nvSpPr>
          <p:cNvPr id="11" name="Google Shape;127;p4">
            <a:extLst>
              <a:ext uri="{FF2B5EF4-FFF2-40B4-BE49-F238E27FC236}">
                <a16:creationId xmlns:a16="http://schemas.microsoft.com/office/drawing/2014/main" xmlns=""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3</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xmlns="" id="{01BB6965-4672-46A9-AEE1-F706DE4C87B0}"/>
              </a:ext>
            </a:extLst>
          </p:cNvPr>
          <p:cNvSpPr txBox="1">
            <a:spLocks/>
          </p:cNvSpPr>
          <p:nvPr/>
        </p:nvSpPr>
        <p:spPr>
          <a:xfrm>
            <a:off x="774256" y="2205841"/>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endParaRPr lang="en-US" sz="7800" b="1" dirty="0"/>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78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rPr>
              <a:t>Thank you </a:t>
            </a:r>
          </a:p>
        </p:txBody>
      </p:sp>
      <p:sp>
        <p:nvSpPr>
          <p:cNvPr id="10" name="TextBox 9">
            <a:extLst>
              <a:ext uri="{FF2B5EF4-FFF2-40B4-BE49-F238E27FC236}">
                <a16:creationId xmlns:a16="http://schemas.microsoft.com/office/drawing/2014/main" xmlns="" id="{A5018AA5-4F46-4868-804E-B53852EC3281}"/>
              </a:ext>
            </a:extLst>
          </p:cNvPr>
          <p:cNvSpPr txBox="1"/>
          <p:nvPr/>
        </p:nvSpPr>
        <p:spPr>
          <a:xfrm>
            <a:off x="3622818" y="487141"/>
            <a:ext cx="9751213" cy="677108"/>
          </a:xfrm>
          <a:prstGeom prst="rect">
            <a:avLst/>
          </a:prstGeom>
          <a:noFill/>
        </p:spPr>
        <p:txBody>
          <a:bodyPr wrap="square">
            <a:spAutoFit/>
          </a:bodyPr>
          <a:lstStyle/>
          <a:p>
            <a:r>
              <a:rPr lang="en-US" sz="3800" b="1" i="0" u="none" strike="noStrike" baseline="0" dirty="0">
                <a:solidFill>
                  <a:schemeClr val="bg1"/>
                </a:solidFill>
              </a:rPr>
              <a:t>SUMMARY</a:t>
            </a:r>
            <a:endParaRPr lang="ar-SA" sz="3800" b="1" dirty="0">
              <a:solidFill>
                <a:schemeClr val="bg1"/>
              </a:solidFill>
            </a:endParaRPr>
          </a:p>
        </p:txBody>
      </p:sp>
    </p:spTree>
    <p:extLst>
      <p:ext uri="{BB962C8B-B14F-4D97-AF65-F5344CB8AC3E}">
        <p14:creationId xmlns:p14="http://schemas.microsoft.com/office/powerpoint/2010/main" val="18957688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2104</TotalTime>
  <Words>2586</Words>
  <Application>Microsoft Office PowerPoint</Application>
  <PresentationFormat>Widescreen</PresentationFormat>
  <Paragraphs>167</Paragraphs>
  <Slides>39</Slides>
  <Notes>39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vt:lpstr>
      <vt:lpstr>Calibri</vt:lpstr>
      <vt:lpstr>Calibri Light</vt:lpstr>
      <vt:lpstr>HumanaSansITCStd-Medium</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2: Basic locial concepts</dc:title>
  <dc:creator>Ahmed Mohammed</dc:creator>
  <cp:lastModifiedBy>PC</cp:lastModifiedBy>
  <cp:revision>20</cp:revision>
  <dcterms:created xsi:type="dcterms:W3CDTF">2022-01-21T13:27:16Z</dcterms:created>
  <dcterms:modified xsi:type="dcterms:W3CDTF">2023-06-23T14:14:59Z</dcterms:modified>
</cp:coreProperties>
</file>