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1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63"/>
  </p:notesMasterIdLst>
  <p:sldIdLst>
    <p:sldId id="480" r:id="rId3"/>
    <p:sldId id="586" r:id="rId4"/>
    <p:sldId id="313" r:id="rId5"/>
    <p:sldId id="319" r:id="rId6"/>
    <p:sldId id="4639" r:id="rId7"/>
    <p:sldId id="4638" r:id="rId8"/>
    <p:sldId id="4637" r:id="rId9"/>
    <p:sldId id="4636" r:id="rId10"/>
    <p:sldId id="4635" r:id="rId11"/>
    <p:sldId id="4641" r:id="rId12"/>
    <p:sldId id="320" r:id="rId13"/>
    <p:sldId id="4643" r:id="rId14"/>
    <p:sldId id="321" r:id="rId15"/>
    <p:sldId id="324" r:id="rId16"/>
    <p:sldId id="4645" r:id="rId17"/>
    <p:sldId id="4658" r:id="rId18"/>
    <p:sldId id="4659" r:id="rId19"/>
    <p:sldId id="570" r:id="rId20"/>
    <p:sldId id="573" r:id="rId21"/>
    <p:sldId id="574" r:id="rId22"/>
    <p:sldId id="575" r:id="rId23"/>
    <p:sldId id="576" r:id="rId24"/>
    <p:sldId id="4660" r:id="rId25"/>
    <p:sldId id="4661" r:id="rId26"/>
    <p:sldId id="4662" r:id="rId27"/>
    <p:sldId id="4663" r:id="rId28"/>
    <p:sldId id="340" r:id="rId29"/>
    <p:sldId id="341" r:id="rId30"/>
    <p:sldId id="4664" r:id="rId31"/>
    <p:sldId id="327" r:id="rId32"/>
    <p:sldId id="328" r:id="rId33"/>
    <p:sldId id="329" r:id="rId34"/>
    <p:sldId id="330" r:id="rId35"/>
    <p:sldId id="331" r:id="rId36"/>
    <p:sldId id="332" r:id="rId37"/>
    <p:sldId id="333" r:id="rId38"/>
    <p:sldId id="334" r:id="rId39"/>
    <p:sldId id="4665" r:id="rId40"/>
    <p:sldId id="335" r:id="rId41"/>
    <p:sldId id="336" r:id="rId42"/>
    <p:sldId id="337" r:id="rId43"/>
    <p:sldId id="4647" r:id="rId44"/>
    <p:sldId id="4649" r:id="rId45"/>
    <p:sldId id="4651" r:id="rId46"/>
    <p:sldId id="4653" r:id="rId47"/>
    <p:sldId id="4657" r:id="rId48"/>
    <p:sldId id="4655" r:id="rId49"/>
    <p:sldId id="4617" r:id="rId50"/>
    <p:sldId id="4619" r:id="rId51"/>
    <p:sldId id="4621" r:id="rId52"/>
    <p:sldId id="4623" r:id="rId53"/>
    <p:sldId id="4625" r:id="rId54"/>
    <p:sldId id="4629" r:id="rId55"/>
    <p:sldId id="4631" r:id="rId56"/>
    <p:sldId id="4633" r:id="rId57"/>
    <p:sldId id="4616" r:id="rId58"/>
    <p:sldId id="4627" r:id="rId59"/>
    <p:sldId id="566" r:id="rId60"/>
    <p:sldId id="499" r:id="rId61"/>
    <p:sldId id="349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86"/>
            <p14:sldId id="313"/>
            <p14:sldId id="319"/>
            <p14:sldId id="4639"/>
            <p14:sldId id="4638"/>
            <p14:sldId id="4637"/>
            <p14:sldId id="4636"/>
            <p14:sldId id="4635"/>
            <p14:sldId id="4641"/>
            <p14:sldId id="320"/>
            <p14:sldId id="4643"/>
            <p14:sldId id="321"/>
            <p14:sldId id="324"/>
            <p14:sldId id="4645"/>
            <p14:sldId id="4658"/>
            <p14:sldId id="4659"/>
            <p14:sldId id="570"/>
            <p14:sldId id="573"/>
            <p14:sldId id="574"/>
            <p14:sldId id="575"/>
            <p14:sldId id="576"/>
            <p14:sldId id="4660"/>
            <p14:sldId id="4661"/>
            <p14:sldId id="4662"/>
            <p14:sldId id="4663"/>
            <p14:sldId id="340"/>
            <p14:sldId id="341"/>
            <p14:sldId id="4664"/>
            <p14:sldId id="327"/>
            <p14:sldId id="328"/>
            <p14:sldId id="329"/>
            <p14:sldId id="330"/>
            <p14:sldId id="331"/>
            <p14:sldId id="332"/>
            <p14:sldId id="333"/>
            <p14:sldId id="334"/>
            <p14:sldId id="4665"/>
            <p14:sldId id="335"/>
            <p14:sldId id="336"/>
            <p14:sldId id="337"/>
            <p14:sldId id="4647"/>
            <p14:sldId id="4649"/>
            <p14:sldId id="4651"/>
            <p14:sldId id="4653"/>
            <p14:sldId id="4657"/>
            <p14:sldId id="4655"/>
            <p14:sldId id="4617"/>
            <p14:sldId id="4619"/>
            <p14:sldId id="4621"/>
            <p14:sldId id="4623"/>
            <p14:sldId id="4625"/>
            <p14:sldId id="4629"/>
            <p14:sldId id="4631"/>
            <p14:sldId id="4633"/>
            <p14:sldId id="4616"/>
            <p14:sldId id="4627"/>
            <p14:sldId id="566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6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notesMaster" Target="notesMasters/notesMaster1.xml"/><Relationship Id="rId68" Type="http://schemas.openxmlformats.org/officeDocument/2006/relationships/customXml" Target="../customXml/item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69" Type="http://schemas.openxmlformats.org/officeDocument/2006/relationships/customXml" Target="../customXml/item2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7">
            <a:extLst>
              <a:ext uri="{FF2B5EF4-FFF2-40B4-BE49-F238E27FC236}">
                <a16:creationId xmlns:a16="http://schemas.microsoft.com/office/drawing/2014/main" id="{410D04D9-7440-D6B7-8802-EB0BAD50E9C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699A0A9-0C5B-4AD8-B97B-E2C31037B267}" type="slidenum">
              <a:rPr lang="ar-SA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27</a:t>
            </a:fld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40643" name="Rectangle 2">
            <a:extLst>
              <a:ext uri="{FF2B5EF4-FFF2-40B4-BE49-F238E27FC236}">
                <a16:creationId xmlns:a16="http://schemas.microsoft.com/office/drawing/2014/main" id="{FFA32156-8EB3-E913-8861-B2DF0BA0DD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0644" name="Rectangle 3">
            <a:extLst>
              <a:ext uri="{FF2B5EF4-FFF2-40B4-BE49-F238E27FC236}">
                <a16:creationId xmlns:a16="http://schemas.microsoft.com/office/drawing/2014/main" id="{621DFC3A-C60D-18CA-46D5-1C66F02B54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7">
            <a:extLst>
              <a:ext uri="{FF2B5EF4-FFF2-40B4-BE49-F238E27FC236}">
                <a16:creationId xmlns:a16="http://schemas.microsoft.com/office/drawing/2014/main" id="{4F3F1D40-C2E8-B989-3014-F9B420392F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0FBD7AC-3CC1-4025-934C-F09B66837F04}" type="slidenum">
              <a:rPr lang="ar-SA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28</a:t>
            </a:fld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42691" name="Rectangle 2">
            <a:extLst>
              <a:ext uri="{FF2B5EF4-FFF2-40B4-BE49-F238E27FC236}">
                <a16:creationId xmlns:a16="http://schemas.microsoft.com/office/drawing/2014/main" id="{94F19C4F-5320-1E38-FC76-0C6F65A194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2692" name="Rectangle 3">
            <a:extLst>
              <a:ext uri="{FF2B5EF4-FFF2-40B4-BE49-F238E27FC236}">
                <a16:creationId xmlns:a16="http://schemas.microsoft.com/office/drawing/2014/main" id="{BB0665DC-858A-3599-8001-5DA4DB429D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173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334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750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496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0578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71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543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0528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3718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6352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1453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1607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304739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67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053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502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098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906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49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e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766733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9267" y="218041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1895771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72814" y="106448"/>
            <a:ext cx="2954655" cy="1152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35434" y="-58058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" y="-328671"/>
            <a:ext cx="7964189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221258" y="3383896"/>
            <a:ext cx="85376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Sustainability and the Supply Chain &amp;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New trends in Supply Chains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221258" y="4456741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221258" y="5110541"/>
            <a:ext cx="1839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7010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2659111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5702133" flipV="1">
            <a:off x="-2000068" y="4909453"/>
            <a:ext cx="5395682" cy="1652456"/>
          </a:xfrm>
          <a:prstGeom prst="parallelogram">
            <a:avLst>
              <a:gd name="adj" fmla="val 105882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560175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Course Agenda</a:t>
            </a:r>
            <a:endParaRPr lang="en-US" sz="3600" dirty="0">
              <a:solidFill>
                <a:srgbClr val="00B0F0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524001" y="2222438"/>
            <a:ext cx="1056639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supply chain sustainability.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three pillars of sustainability.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benefits and challenges of sustainable supply chains.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how sustainability affects procurement, manufacturing, logistics, and reverse logistics.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real-world company examples of sustainable supply chain practices.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What’s trending right now in Supply chains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Major research themes in Supply-chain Academia &amp; Practice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7126EBE-4742-15B7-8418-EA00C6EDD0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92217" y="188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5969" y="-1057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What is a Sustainable Supply Chain?</a:t>
            </a:r>
            <a:endParaRPr lang="en-AU" sz="3200" b="1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431" y="1405089"/>
            <a:ext cx="11747409" cy="5373385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US" dirty="0"/>
              <a:t>A sustainable supply chain is the management of material, information, and</a:t>
            </a:r>
          </a:p>
          <a:p>
            <a:pPr>
              <a:buNone/>
            </a:pPr>
            <a:r>
              <a:rPr lang="en-US" dirty="0"/>
              <a:t>financial flows while considering: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Environmental protection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Social responsibility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Economic performance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b="1" dirty="0"/>
              <a:t>The objective </a:t>
            </a:r>
            <a:r>
              <a:rPr lang="en-US" dirty="0"/>
              <a:t>is to create value throughout the supply chain while minimizing</a:t>
            </a:r>
          </a:p>
          <a:p>
            <a:pPr>
              <a:buNone/>
            </a:pPr>
            <a:r>
              <a:rPr lang="en-US" dirty="0"/>
              <a:t>negative environmental and social impacts.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b="1" dirty="0"/>
              <a:t>Improving sustainability performance </a:t>
            </a:r>
            <a:r>
              <a:rPr lang="en-US" dirty="0"/>
              <a:t>may require accepting higher short-term</a:t>
            </a:r>
          </a:p>
          <a:p>
            <a:pPr>
              <a:buNone/>
            </a:pPr>
            <a:r>
              <a:rPr lang="en-US" dirty="0"/>
              <a:t>costs to achieve long-term strategic benefits.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A91D2EA5-252D-5E6F-518D-999384378C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1871889" cy="966954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3C72BFF-9E49-556A-2ECC-7660C8BA6625}"/>
              </a:ext>
            </a:extLst>
          </p:cNvPr>
          <p:cNvSpPr/>
          <p:nvPr/>
        </p:nvSpPr>
        <p:spPr>
          <a:xfrm>
            <a:off x="11673840" y="1155869"/>
            <a:ext cx="12598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9DE4A2-DEC1-B06D-5F3C-6CC41A76C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790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46BDF3-B735-DA07-C9D4-ED097F2151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ECC8A-94D5-9E15-C54E-601F61935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969" y="-704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</a:rPr>
              <a:t>Sustainability Across Supply Chain Activities</a:t>
            </a:r>
            <a:endParaRPr lang="en-AU" sz="3000" b="1" dirty="0">
              <a:solidFill>
                <a:srgbClr val="00B0F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8047CC-BEC9-0422-9294-91B804C7A7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031" y="1541568"/>
            <a:ext cx="12275729" cy="4751070"/>
          </a:xfrm>
        </p:spPr>
        <p:txBody>
          <a:bodyPr/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1. Sustainable Procurement</a:t>
            </a:r>
          </a:p>
          <a:p>
            <a:pPr>
              <a:buNone/>
            </a:pPr>
            <a:r>
              <a:rPr lang="en-US" dirty="0"/>
              <a:t>Focuses on purchasing from suppliers that meet environmental and social standards.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Examples: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Selecting ISO 14001-certified suppliers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Purchasing recyclable materials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Choosing local suppliers to reduce transportation emissions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Ethical sourcing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DBFEDDC-A4CA-2E6C-CA42-DD92533FEF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6D4297A-C5FA-005C-6A6B-797AD98EB12C}"/>
              </a:ext>
            </a:extLst>
          </p:cNvPr>
          <p:cNvSpPr/>
          <p:nvPr/>
        </p:nvSpPr>
        <p:spPr>
          <a:xfrm>
            <a:off x="12011569" y="1089829"/>
            <a:ext cx="92211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C5154A-2881-6A2D-3531-A7233E73D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693321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19AE23-3976-9943-ED52-B99CCBC869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4CCEB-8BCF-9E37-1FD3-A7BE0C4D1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5599" y="-9742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</a:rPr>
              <a:t>Sustainability Across Supply Chain Activities</a:t>
            </a:r>
            <a:endParaRPr lang="en-AU" sz="3000" b="1" dirty="0">
              <a:solidFill>
                <a:srgbClr val="00B0F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3FD206-3709-248C-62E0-FAEA2F1377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295" y="1155869"/>
            <a:ext cx="11747409" cy="47510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2. Sustainable Manufacturing</a:t>
            </a:r>
          </a:p>
          <a:p>
            <a:pPr>
              <a:buNone/>
            </a:pPr>
            <a:r>
              <a:rPr lang="en-US" b="1" dirty="0"/>
              <a:t>Objectives include: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Reducing waste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Improving energy efficiency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Using renewable energy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Water conservation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Cleaner production technologies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Examples: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Solar-powered factories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Lean manufacturing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Zero-waste initiatives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8E4588D-A092-D5DC-EBB1-67703E0BD8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976A37F-04B7-8012-1123-7ED70DB09A01}"/>
              </a:ext>
            </a:extLst>
          </p:cNvPr>
          <p:cNvSpPr/>
          <p:nvPr/>
        </p:nvSpPr>
        <p:spPr>
          <a:xfrm>
            <a:off x="11673840" y="1155869"/>
            <a:ext cx="12598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A82D08-5CE8-B5ED-482C-CBA6D06D8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07991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E4C7F2-1046-7F08-F61C-8C5CE7308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7C5B4E-7DDA-4250-90DB-964266755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8160" y="-22169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Sustainability Across Supply Chain Activities</a:t>
            </a:r>
            <a:endParaRPr lang="en-AU" sz="3000" b="1" dirty="0">
              <a:solidFill>
                <a:srgbClr val="00B0F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478674-50C2-28EE-2811-AB3A403E8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175" y="1155869"/>
            <a:ext cx="11747409" cy="47510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3. Sustainable Transportation</a:t>
            </a:r>
          </a:p>
          <a:p>
            <a:pPr>
              <a:buNone/>
            </a:pPr>
            <a:r>
              <a:rPr lang="en-US" b="1" dirty="0"/>
              <a:t>Strategies include: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Route optimization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Electric vehicles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Alternative fuels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Intermodal transportation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Consolidated shipments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Benefits: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Lower fuel costs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Reduced carbon emissions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Improved delivery efficiency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4C522AA-F63D-5744-91DE-DA3548A8E5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8831" y="0"/>
            <a:ext cx="2305141" cy="885674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E288779-3742-8BB3-A8A8-B3CF90452444}"/>
              </a:ext>
            </a:extLst>
          </p:cNvPr>
          <p:cNvSpPr/>
          <p:nvPr/>
        </p:nvSpPr>
        <p:spPr>
          <a:xfrm>
            <a:off x="11673840" y="1155869"/>
            <a:ext cx="12598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BF31AA-9B75-DAE9-D1C5-3C615B023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643717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FC64FE-7CA2-45B8-F141-8648D55591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DBEC4-E56A-88A4-3398-35AB480B9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969" y="-704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Sustainability Across Supply Chain Activities</a:t>
            </a:r>
            <a:endParaRPr lang="en-AU" sz="3000" b="1" dirty="0">
              <a:solidFill>
                <a:srgbClr val="00B0F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49B56D-06A1-3A4B-5668-AF280C1B0E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605280"/>
            <a:ext cx="11747409" cy="4751070"/>
          </a:xfrm>
        </p:spPr>
        <p:txBody>
          <a:bodyPr/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4. Sustainable Warehousing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b="1" dirty="0"/>
              <a:t>Examples include: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LED lighting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Smart energy management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Solar panels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Green buildings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Automated inventory systems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9A9EEB1-A50C-FF22-A9F7-DB3A194E1A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3D37763-72AB-C69B-4AEC-56059A3D81F5}"/>
              </a:ext>
            </a:extLst>
          </p:cNvPr>
          <p:cNvSpPr/>
          <p:nvPr/>
        </p:nvSpPr>
        <p:spPr>
          <a:xfrm>
            <a:off x="11673840" y="1155869"/>
            <a:ext cx="12598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C6FD99-41D9-2E39-4207-80BF5421C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732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29CCEF-7E27-1B25-C6F6-6FDC1CC733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65BE8-A882-1F63-4D62-B3BA623D9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969" y="-704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Sustainability Across Supply Chain Activities</a:t>
            </a:r>
            <a:endParaRPr lang="en-AU" sz="3000" b="1" dirty="0">
              <a:solidFill>
                <a:srgbClr val="00B0F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7E3119-32DB-57B5-F52A-DBEB5055CC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405089"/>
            <a:ext cx="11049000" cy="435133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5. Sustainable Packaging</a:t>
            </a:r>
          </a:p>
          <a:p>
            <a:pPr>
              <a:buNone/>
            </a:pPr>
            <a:r>
              <a:rPr lang="en-US" b="1" dirty="0"/>
              <a:t>Objectives: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Reduce packaging material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Recyclable packaging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Biodegradable materials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Reusable containers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Benefits: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Lower waste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Lower transportation cost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Better customer perception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5AC3F5D-80ED-4CA4-EEA3-6330333284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7D56BDD-1D0A-7596-8827-5C2739BF2E69}"/>
              </a:ext>
            </a:extLst>
          </p:cNvPr>
          <p:cNvSpPr/>
          <p:nvPr/>
        </p:nvSpPr>
        <p:spPr>
          <a:xfrm>
            <a:off x="11480800" y="1155869"/>
            <a:ext cx="16154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E8E020-FD04-661A-3D98-3729004B5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65731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CF23F-F93D-842F-0FED-74070A0597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EBB17-F363-6572-51A3-E5D63D147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969" y="-704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Sustainability Across Supply Chain Activities</a:t>
            </a:r>
            <a:endParaRPr lang="en-AU" sz="3000" b="1" dirty="0">
              <a:solidFill>
                <a:srgbClr val="00B0F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1BA2C4-8477-53E8-681A-1AF41BF54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189358"/>
            <a:ext cx="11049000" cy="435133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6. Reverse Logistics</a:t>
            </a:r>
          </a:p>
          <a:p>
            <a:pPr>
              <a:buNone/>
            </a:pPr>
            <a:r>
              <a:rPr lang="en-US" b="1" dirty="0"/>
              <a:t>Activities include: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Product returns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Recycling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Remanufacturing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Refurbishment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Proper disposal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Benefits: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Recover product value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Reduce landfill waste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Improve sustainability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162F314-00B2-2968-0FDD-32CCBDAE58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557284B-4F29-F019-4338-26EF3D57B5AC}"/>
              </a:ext>
            </a:extLst>
          </p:cNvPr>
          <p:cNvSpPr/>
          <p:nvPr/>
        </p:nvSpPr>
        <p:spPr>
          <a:xfrm>
            <a:off x="11480800" y="1155869"/>
            <a:ext cx="16154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8D9311-84DC-AB27-99E3-FF59F7729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839103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4960" y="-16970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2900" b="1" dirty="0">
                <a:solidFill>
                  <a:srgbClr val="00B0F0"/>
                </a:solidFill>
              </a:rPr>
              <a:t>Role of Sustainability in a Supply Chain</a:t>
            </a:r>
            <a:endParaRPr lang="en-AU" sz="2900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61" y="830741"/>
            <a:ext cx="11718599" cy="5017991"/>
          </a:xfrm>
        </p:spPr>
        <p:txBody>
          <a:bodyPr>
            <a:noAutofit/>
          </a:bodyPr>
          <a:lstStyle/>
          <a:p>
            <a:r>
              <a:rPr lang="en-US" sz="2600" dirty="0">
                <a:effectLst/>
                <a:ea typeface="Times New Roman" panose="02020603050405020304" pitchFamily="18" charset="0"/>
              </a:rPr>
              <a:t>Focusing on sustainability allows a supply chain to better serve more conscious customers while often improving supply chain performance</a:t>
            </a:r>
          </a:p>
          <a:p>
            <a:pPr marR="0" lvl="0" rtl="0"/>
            <a:r>
              <a:rPr lang="en-US" sz="26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Palatino Linotype" panose="02040502050505030304" pitchFamily="18" charset="0"/>
              </a:rPr>
              <a:t>Customers have usually backed up words about the importance of sustainability without a willingness to pay more for sustainable products.</a:t>
            </a:r>
          </a:p>
          <a:p>
            <a:pPr lvl="0"/>
            <a:r>
              <a:rPr lang="en-US" sz="2600" dirty="0"/>
              <a:t>Sustainable supply chain management can create competitive advantage while supporting environmental and social responsibility</a:t>
            </a:r>
            <a:endParaRPr lang="en-US" sz="2600" dirty="0">
              <a:solidFill>
                <a:srgbClr val="000000"/>
              </a:solidFill>
              <a:effectLst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r>
              <a:rPr lang="en-US" sz="2600" b="1" dirty="0">
                <a:solidFill>
                  <a:srgbClr val="00B0F0"/>
                </a:solidFill>
              </a:rPr>
              <a:t>Three pillars of sustainable development</a:t>
            </a:r>
          </a:p>
          <a:p>
            <a:pPr lvl="1"/>
            <a:r>
              <a:rPr lang="en-US" sz="2600" dirty="0"/>
              <a:t>Economic sustainability</a:t>
            </a:r>
          </a:p>
          <a:p>
            <a:pPr lvl="1"/>
            <a:r>
              <a:rPr lang="en-US" sz="2600" dirty="0"/>
              <a:t>Environmental sustainability</a:t>
            </a:r>
          </a:p>
          <a:p>
            <a:pPr lvl="1"/>
            <a:r>
              <a:rPr lang="en-US" sz="2600" dirty="0"/>
              <a:t>Social sustainability</a:t>
            </a:r>
          </a:p>
          <a:p>
            <a:r>
              <a:rPr lang="en-US" sz="2600" b="1" dirty="0">
                <a:solidFill>
                  <a:srgbClr val="00B0F0"/>
                </a:solidFill>
              </a:rPr>
              <a:t>Factor categories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600" dirty="0"/>
              <a:t>Reducing risk and improving the financial performance of the supply chain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600" dirty="0"/>
              <a:t>Community pressures and government mandates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600" dirty="0"/>
              <a:t>Attracting customers that value sustainability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6A373CE-175C-A354-805F-EC8E3B79EB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151330"/>
            <a:ext cx="2085249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01C365E-4394-4496-A793-F6F35EDD030C}"/>
              </a:ext>
            </a:extLst>
          </p:cNvPr>
          <p:cNvSpPr/>
          <p:nvPr/>
        </p:nvSpPr>
        <p:spPr>
          <a:xfrm>
            <a:off x="11744960" y="1155862"/>
            <a:ext cx="15138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51622A-253E-631B-12E0-473C4AA90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6793184"/>
      </p:ext>
    </p:extLst>
  </p:cSld>
  <p:clrMapOvr>
    <a:masterClrMapping/>
  </p:clrMapOvr>
  <p:transition spd="slow">
    <p:strip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82043-040D-29B6-27FF-D81997DD9C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5D6B0-0382-751D-53BF-A18741425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1"/>
            <a:ext cx="10515600" cy="1008324"/>
          </a:xfrm>
        </p:spPr>
        <p:txBody>
          <a:bodyPr>
            <a:normAutofit/>
          </a:bodyPr>
          <a:lstStyle/>
          <a:p>
            <a:pPr algn="ctr"/>
            <a:r>
              <a:rPr lang="en-AU" sz="3000" b="1" dirty="0">
                <a:solidFill>
                  <a:srgbClr val="00B0F0"/>
                </a:solidFill>
              </a:rPr>
              <a:t>Role of Sustainability in a Supply Chain</a:t>
            </a:r>
            <a:endParaRPr lang="en-AU" sz="3000" dirty="0">
              <a:solidFill>
                <a:srgbClr val="00B0F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3CAE60-5FA0-D3D8-632A-0826BFF40D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0" y="1958788"/>
            <a:ext cx="5214530" cy="489921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b="1" dirty="0">
                <a:solidFill>
                  <a:srgbClr val="00B0F0"/>
                </a:solidFill>
              </a:rPr>
              <a:t>Environmental Sustainability</a:t>
            </a:r>
          </a:p>
          <a:p>
            <a:pPr>
              <a:buNone/>
            </a:pPr>
            <a:endParaRPr lang="en-US" sz="2400" b="1" dirty="0"/>
          </a:p>
          <a:p>
            <a:pPr>
              <a:buNone/>
            </a:pPr>
            <a:r>
              <a:rPr lang="en-US" sz="2400" b="1" dirty="0"/>
              <a:t>     Examples: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Carbon footprint reduction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Renewable energy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Water conservation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Waste reduction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Circular economy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Green procurement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sz="1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606A55E-3123-5B90-66A4-6ACC3808EF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136049" cy="1008325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703B25F-CD6B-FF9D-0ABE-FD12D38889F5}"/>
              </a:ext>
            </a:extLst>
          </p:cNvPr>
          <p:cNvSpPr/>
          <p:nvPr/>
        </p:nvSpPr>
        <p:spPr>
          <a:xfrm>
            <a:off x="11744960" y="1155862"/>
            <a:ext cx="15138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27990B-5E7F-2964-A7A6-E3259F049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D1341AF-70BF-FB75-ABDC-A25F0448CC36}"/>
              </a:ext>
            </a:extLst>
          </p:cNvPr>
          <p:cNvSpPr txBox="1"/>
          <p:nvPr/>
        </p:nvSpPr>
        <p:spPr>
          <a:xfrm>
            <a:off x="4437379" y="1958788"/>
            <a:ext cx="3611880" cy="3447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500" b="1" dirty="0">
                <a:solidFill>
                  <a:srgbClr val="00B0F0"/>
                </a:solidFill>
              </a:rPr>
              <a:t>Social Sustainability</a:t>
            </a:r>
          </a:p>
          <a:p>
            <a:pPr>
              <a:buNone/>
            </a:pPr>
            <a:endParaRPr lang="en-US" sz="2400" b="1" dirty="0"/>
          </a:p>
          <a:p>
            <a:pPr>
              <a:buNone/>
            </a:pPr>
            <a:r>
              <a:rPr lang="en-US" sz="2400" b="1" dirty="0"/>
              <a:t>    Includes: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Safe working conditions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Fair wages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Human rights protection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Supplier code of conduct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Diversity and inclusion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Community engagement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AA4776-6F75-E37A-3D45-5E91A50EB4D6}"/>
              </a:ext>
            </a:extLst>
          </p:cNvPr>
          <p:cNvSpPr txBox="1"/>
          <p:nvPr/>
        </p:nvSpPr>
        <p:spPr>
          <a:xfrm>
            <a:off x="8123010" y="1958788"/>
            <a:ext cx="4378870" cy="3447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500" b="1" dirty="0">
                <a:solidFill>
                  <a:srgbClr val="00B0F0"/>
                </a:solidFill>
              </a:rPr>
              <a:t>Economic Sustainability</a:t>
            </a:r>
          </a:p>
          <a:p>
            <a:pPr>
              <a:buNone/>
            </a:pPr>
            <a:endParaRPr lang="en-US" sz="2400" b="1" dirty="0"/>
          </a:p>
          <a:p>
            <a:pPr>
              <a:buNone/>
            </a:pPr>
            <a:r>
              <a:rPr lang="en-US" sz="2400" b="1" dirty="0"/>
              <a:t>    Focuses on: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Long-term profitability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Operational efficiency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Innovation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Risk management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Cost reduction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Business continuity</a:t>
            </a:r>
          </a:p>
        </p:txBody>
      </p:sp>
    </p:spTree>
    <p:extLst>
      <p:ext uri="{BB962C8B-B14F-4D97-AF65-F5344CB8AC3E}">
        <p14:creationId xmlns:p14="http://schemas.microsoft.com/office/powerpoint/2010/main" val="91788032"/>
      </p:ext>
    </p:extLst>
  </p:cSld>
  <p:clrMapOvr>
    <a:masterClrMapping/>
  </p:clrMapOvr>
  <p:transition spd="slow">
    <p:strip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5969" y="-45085"/>
            <a:ext cx="10515600" cy="1200947"/>
          </a:xfrm>
        </p:spPr>
        <p:txBody>
          <a:bodyPr>
            <a:normAutofit/>
          </a:bodyPr>
          <a:lstStyle/>
          <a:p>
            <a:pPr algn="ctr"/>
            <a:r>
              <a:rPr kumimoji="0" lang="en-AU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Role of Sustainability in a Supply Chain</a:t>
            </a:r>
            <a:endParaRPr lang="en-AU" sz="3000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431" y="1766668"/>
            <a:ext cx="11696609" cy="4525963"/>
          </a:xfrm>
        </p:spPr>
        <p:txBody>
          <a:bodyPr>
            <a:normAutofit/>
          </a:bodyPr>
          <a:lstStyle/>
          <a:p>
            <a:pPr marR="0" lvl="0" rtl="0"/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 reality, actions in a supply chain improve both sustainability and supply chain surplus.</a:t>
            </a:r>
            <a:endParaRPr lang="en-US" sz="16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r>
              <a:rPr lang="en-US" dirty="0"/>
              <a:t>Most effort expended in reducing risk</a:t>
            </a:r>
          </a:p>
          <a:p>
            <a:r>
              <a:rPr lang="en-US" dirty="0"/>
              <a:t>Activity slow as actions may require upfront investment</a:t>
            </a:r>
          </a:p>
          <a:p>
            <a:r>
              <a:rPr lang="en-US" dirty="0"/>
              <a:t>Barriers to increased focus on sustainability</a:t>
            </a:r>
          </a:p>
          <a:p>
            <a:pPr lvl="1"/>
            <a:r>
              <a:rPr lang="en-US" sz="2600" b="1" dirty="0"/>
              <a:t>Insufficient return on investment</a:t>
            </a:r>
          </a:p>
          <a:p>
            <a:pPr lvl="1"/>
            <a:r>
              <a:rPr lang="en-US" sz="2600" b="1" dirty="0"/>
              <a:t>Customers’ unwillingness to pay a premium for green products</a:t>
            </a:r>
          </a:p>
          <a:p>
            <a:pPr lvl="1"/>
            <a:r>
              <a:rPr lang="en-US" sz="2600" b="1" dirty="0"/>
              <a:t>Difficulty evaluating sustainability across a product life cycle </a:t>
            </a:r>
          </a:p>
          <a:p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4B6A213-E153-AA27-C524-8BE8EAAD0E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F591B4C-75EA-3FCC-5E2B-28B37A69CBC0}"/>
              </a:ext>
            </a:extLst>
          </p:cNvPr>
          <p:cNvSpPr/>
          <p:nvPr/>
        </p:nvSpPr>
        <p:spPr>
          <a:xfrm>
            <a:off x="11439022" y="1155862"/>
            <a:ext cx="1525138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09A15A-F25C-6E22-F6AB-4411D8B3B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0034106"/>
      </p:ext>
    </p:extLst>
  </p:cSld>
  <p:clrMapOvr>
    <a:masterClrMapping/>
  </p:clrMapOvr>
  <p:transition spd="slow">
    <p:strips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5225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000" b="1" dirty="0">
                <a:solidFill>
                  <a:srgbClr val="00B0F0"/>
                </a:solidFill>
              </a:rPr>
              <a:t>Key Pillars of Sustainability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431" y="1270001"/>
            <a:ext cx="11401969" cy="5508474"/>
          </a:xfrm>
        </p:spPr>
        <p:txBody>
          <a:bodyPr>
            <a:normAutofit/>
          </a:bodyPr>
          <a:lstStyle/>
          <a:p>
            <a:r>
              <a:rPr lang="en-US" dirty="0"/>
              <a:t>Measuring performance along all three pillars may be required to evaluate the impact of sustainability-related efforts</a:t>
            </a:r>
          </a:p>
          <a:p>
            <a:r>
              <a:rPr lang="en-US" dirty="0"/>
              <a:t>Companies that invest in sustainability may improve both profitability and brand reputation</a:t>
            </a:r>
          </a:p>
          <a:p>
            <a:r>
              <a:rPr lang="en-US" dirty="0"/>
              <a:t>Sustainability initiatives often require collaboration across multiple supply chain partners.</a:t>
            </a:r>
          </a:p>
          <a:p>
            <a:r>
              <a:rPr lang="en-US" dirty="0"/>
              <a:t>Sustainability should be integrated into every stage of the supply chain, from sourcing to product disposal.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Two fundamental challenges for social and environmental pillars</a:t>
            </a:r>
          </a:p>
          <a:p>
            <a:pPr lvl="1"/>
            <a:r>
              <a:rPr lang="en-US" sz="2800" b="1" dirty="0"/>
              <a:t>Scope of measurement</a:t>
            </a:r>
          </a:p>
          <a:p>
            <a:pPr lvl="1"/>
            <a:r>
              <a:rPr lang="en-US" sz="2800" b="1" dirty="0"/>
              <a:t>Absolute of relative measures</a:t>
            </a:r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8CFEA9C-39A7-3F03-0994-5A4B5E850B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FB4A88E-2CEF-1066-0AF0-730666346DAA}"/>
              </a:ext>
            </a:extLst>
          </p:cNvPr>
          <p:cNvSpPr/>
          <p:nvPr/>
        </p:nvSpPr>
        <p:spPr>
          <a:xfrm>
            <a:off x="11582401" y="1155862"/>
            <a:ext cx="12700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B32CEF-4DDB-7FA0-5808-18643B0A6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07917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A89F20-FAB5-0AB3-9C31-4977D76EB2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37B21-309B-8C59-EB66-DA12D2E8E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5225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</a:rPr>
              <a:t>Circular Economy vs. Linear Economy</a:t>
            </a:r>
            <a:endParaRPr lang="en-AU" sz="3000" b="1" dirty="0">
              <a:solidFill>
                <a:srgbClr val="00B0F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64EED4-2577-C48B-33C9-F5227016AB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483360"/>
            <a:ext cx="11401969" cy="4978399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3000" b="1" dirty="0">
                <a:solidFill>
                  <a:srgbClr val="00B0F0"/>
                </a:solidFill>
              </a:rPr>
              <a:t>Linear Economy</a:t>
            </a:r>
          </a:p>
          <a:p>
            <a:pPr>
              <a:buNone/>
            </a:pPr>
            <a:r>
              <a:rPr lang="en-US" sz="3000" b="1" dirty="0"/>
              <a:t>Take → Make → Use → Dispose</a:t>
            </a:r>
          </a:p>
          <a:p>
            <a:pPr>
              <a:buNone/>
            </a:pPr>
            <a:endParaRPr lang="en-US" sz="3000" b="1" dirty="0"/>
          </a:p>
          <a:p>
            <a:pPr>
              <a:buNone/>
            </a:pPr>
            <a:r>
              <a:rPr lang="en-US" sz="3000" b="1" dirty="0">
                <a:solidFill>
                  <a:srgbClr val="00B0F0"/>
                </a:solidFill>
              </a:rPr>
              <a:t>Circular Economy</a:t>
            </a:r>
          </a:p>
          <a:p>
            <a:pPr>
              <a:buNone/>
            </a:pPr>
            <a:r>
              <a:rPr lang="en-US" sz="3000" b="1" dirty="0"/>
              <a:t>Take → Make → Use → Reuse → Repair → Refurbish → Recycle</a:t>
            </a:r>
          </a:p>
          <a:p>
            <a:pPr>
              <a:buNone/>
            </a:pPr>
            <a:endParaRPr lang="en-US" sz="3000" dirty="0"/>
          </a:p>
          <a:p>
            <a:pPr>
              <a:buNone/>
            </a:pPr>
            <a:r>
              <a:rPr lang="en-US" sz="3000" b="1" dirty="0">
                <a:solidFill>
                  <a:srgbClr val="00B0F0"/>
                </a:solidFill>
              </a:rPr>
              <a:t>Benefits: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/>
              <a:t>Less waste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/>
              <a:t>Better resource utilization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/>
              <a:t>Lower environmental impact </a:t>
            </a:r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AD73B5E-5BCA-60EC-1B10-1455C8B97C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480BC09-ED1F-34CB-4BE3-4CA5B9E61D68}"/>
              </a:ext>
            </a:extLst>
          </p:cNvPr>
          <p:cNvSpPr/>
          <p:nvPr/>
        </p:nvSpPr>
        <p:spPr>
          <a:xfrm>
            <a:off x="11409680" y="1155862"/>
            <a:ext cx="1655939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99A6A4-C363-A5F1-7CCB-1C1E59B02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001161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8E8983-1CF5-61C3-789D-9E801A2C7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CBED34F-F111-2889-91F5-6D3661386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16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4C39E7-E988-850F-8DE2-B256899EE9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70080" cy="67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1153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824CC3A-D6F1-2EB3-F2DC-14F4E62D7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17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21DE08-EFE9-1B1B-4A74-B612D8A5B6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1988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522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5335F548-D529-CEA0-416C-AE5B5F075B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136525"/>
            <a:ext cx="8229600" cy="715962"/>
          </a:xfrm>
        </p:spPr>
        <p:txBody>
          <a:bodyPr>
            <a:normAutofit/>
          </a:bodyPr>
          <a:lstStyle/>
          <a:p>
            <a:pPr algn="ctr"/>
            <a:r>
              <a:rPr lang="en-CA" alt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Reverse Logistics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0F8A7D16-174E-327A-B038-D56FA09F78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0431" y="1419392"/>
            <a:ext cx="11351169" cy="558227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altLang="en-US" dirty="0"/>
              <a:t>“A complete supply chain dedicated to the reverse flow of products and materials for the purpose of returns, repair, remanufacture, and/or recycling.”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Can represent major costs to a company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Amount of goods returned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up to 50% in the publishing industry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90% of automotive starter motors or alternators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Companies are taking responsibility of the return of packaging materials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CA" altLang="en-US" b="1" dirty="0"/>
              <a:t>Reverse Logistics – Information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Goods are returned to supplier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Information is also needed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reason / approval for the return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credit information</a:t>
            </a:r>
            <a:endParaRPr lang="en-CA" alt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6FDB59D-12BF-CBD8-B986-1A7D999E93BF}"/>
              </a:ext>
            </a:extLst>
          </p:cNvPr>
          <p:cNvSpPr/>
          <p:nvPr/>
        </p:nvSpPr>
        <p:spPr>
          <a:xfrm>
            <a:off x="11450320" y="1155862"/>
            <a:ext cx="173736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7964FD9-4EAF-5DFF-254A-E9409A6600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772961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C90ECA-AE0E-D698-6E73-DF87D1323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18</a:t>
            </a:fld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8">
            <a:extLst>
              <a:ext uri="{FF2B5EF4-FFF2-40B4-BE49-F238E27FC236}">
                <a16:creationId xmlns:a16="http://schemas.microsoft.com/office/drawing/2014/main" id="{6CD9F4C4-67EE-F470-1A0A-78B02CA76838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810000" y="5029200"/>
            <a:ext cx="3733800" cy="1066800"/>
          </a:xfrm>
          <a:prstGeom prst="rightArrow">
            <a:avLst>
              <a:gd name="adj1" fmla="val 50000"/>
              <a:gd name="adj2" fmla="val 87500"/>
            </a:avLst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>
                <a:solidFill>
                  <a:schemeClr val="bg1"/>
                </a:solidFill>
                <a:latin typeface="Tahoma" panose="020B0604030504040204" pitchFamily="34" charset="0"/>
              </a:rPr>
              <a:t>Information</a:t>
            </a:r>
            <a:endParaRPr lang="en-CA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BE2D6ABB-F2C0-5D8F-2C57-99BEF38491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62590" y="79526"/>
            <a:ext cx="7793037" cy="1143000"/>
          </a:xfrm>
        </p:spPr>
        <p:txBody>
          <a:bodyPr>
            <a:normAutofit/>
          </a:bodyPr>
          <a:lstStyle/>
          <a:p>
            <a:pPr algn="ctr"/>
            <a:r>
              <a:rPr lang="en-CA" altLang="en-US" sz="3000" b="1" dirty="0">
                <a:solidFill>
                  <a:srgbClr val="00B0F0"/>
                </a:solidFill>
              </a:rPr>
              <a:t>Reverse Logistics</a:t>
            </a:r>
          </a:p>
        </p:txBody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18C67691-10E9-59F5-C203-46B692B58B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0" y="1905000"/>
            <a:ext cx="2514600" cy="1981200"/>
          </a:xfrm>
          <a:prstGeom prst="rect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 sz="3600">
                <a:solidFill>
                  <a:schemeClr val="bg1"/>
                </a:solidFill>
                <a:latin typeface="Tahoma" panose="020B0604030504040204" pitchFamily="34" charset="0"/>
              </a:rPr>
              <a:t>Supplier</a:t>
            </a:r>
            <a:endParaRPr lang="en-CA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1" name="Rectangle 5">
            <a:extLst>
              <a:ext uri="{FF2B5EF4-FFF2-40B4-BE49-F238E27FC236}">
                <a16:creationId xmlns:a16="http://schemas.microsoft.com/office/drawing/2014/main" id="{8B38652B-49C9-9CAA-30B1-2E496952ED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1905000"/>
            <a:ext cx="2590800" cy="1981200"/>
          </a:xfrm>
          <a:prstGeom prst="rect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 sz="3600">
                <a:solidFill>
                  <a:schemeClr val="bg1"/>
                </a:solidFill>
                <a:latin typeface="Tahoma" panose="020B0604030504040204" pitchFamily="34" charset="0"/>
              </a:rPr>
              <a:t>Customer</a:t>
            </a:r>
            <a:endParaRPr lang="en-CA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2" name="AutoShape 6">
            <a:extLst>
              <a:ext uri="{FF2B5EF4-FFF2-40B4-BE49-F238E27FC236}">
                <a16:creationId xmlns:a16="http://schemas.microsoft.com/office/drawing/2014/main" id="{07C9579A-7661-F011-A8D6-C856CF16983A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876800" y="4191000"/>
            <a:ext cx="3429000" cy="1066800"/>
          </a:xfrm>
          <a:prstGeom prst="rightArrow">
            <a:avLst>
              <a:gd name="adj1" fmla="val 50000"/>
              <a:gd name="adj2" fmla="val 80357"/>
            </a:avLst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>
                <a:solidFill>
                  <a:schemeClr val="bg1"/>
                </a:solidFill>
                <a:latin typeface="Tahoma" panose="020B0604030504040204" pitchFamily="34" charset="0"/>
              </a:rPr>
              <a:t>Returned Goods</a:t>
            </a:r>
            <a:endParaRPr lang="en-CA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6174AA3-B692-05F5-4CED-2E270F49DE1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B6F49A7-5F2B-B584-CF95-59A19ACC63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CDD097-80F1-F964-E21F-396E99CB3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19</a:t>
            </a:fld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C98CAE3C-555E-1AA0-B64B-588BD980EF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715962"/>
          </a:xfrm>
        </p:spPr>
        <p:txBody>
          <a:bodyPr>
            <a:normAutofit/>
          </a:bodyPr>
          <a:lstStyle/>
          <a:p>
            <a:pPr algn="ctr"/>
            <a:r>
              <a:rPr lang="en-CA" altLang="en-US" sz="3000" b="1" dirty="0">
                <a:solidFill>
                  <a:srgbClr val="00B0F0"/>
                </a:solidFill>
              </a:rPr>
              <a:t>Green Logistics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4202F047-B7F3-9E4F-922A-60932E46423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0431" y="1656080"/>
            <a:ext cx="11493409" cy="4520883"/>
          </a:xfrm>
        </p:spPr>
        <p:txBody>
          <a:bodyPr>
            <a:normAutofit/>
          </a:bodyPr>
          <a:lstStyle/>
          <a:p>
            <a:pPr rtl="0"/>
            <a:r>
              <a:rPr lang="en-US" altLang="en-US" dirty="0"/>
              <a:t>Green supply chain management includes environmental considerations throughout the product life cycle.</a:t>
            </a:r>
            <a:endParaRPr lang="en-CA" altLang="en-US" dirty="0"/>
          </a:p>
          <a:p>
            <a:pPr rtl="0"/>
            <a:r>
              <a:rPr lang="en-CA" altLang="en-US" dirty="0"/>
              <a:t>Return and disposal of packaging materials</a:t>
            </a:r>
          </a:p>
          <a:p>
            <a:pPr rtl="0"/>
            <a:r>
              <a:rPr lang="en-CA" altLang="en-US" dirty="0"/>
              <a:t>Return and disposal of environmentally sensitive materials</a:t>
            </a:r>
          </a:p>
          <a:p>
            <a:pPr lvl="1" rtl="0"/>
            <a:r>
              <a:rPr lang="en-CA" altLang="en-US" sz="2800" b="1" dirty="0"/>
              <a:t>heavy metals</a:t>
            </a:r>
          </a:p>
          <a:p>
            <a:pPr lvl="1" rtl="0"/>
            <a:r>
              <a:rPr lang="en-CA" altLang="en-US" sz="2800" b="1" dirty="0"/>
              <a:t>solvents</a:t>
            </a:r>
          </a:p>
          <a:p>
            <a:pPr rtl="0"/>
            <a:r>
              <a:rPr lang="en-CA" altLang="en-US" dirty="0"/>
              <a:t>Use of reusable (returnable) packaging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90C7483-07C1-FE59-2225-A6A491F7B41D}"/>
              </a:ext>
            </a:extLst>
          </p:cNvPr>
          <p:cNvSpPr/>
          <p:nvPr/>
        </p:nvSpPr>
        <p:spPr>
          <a:xfrm>
            <a:off x="11511280" y="1155862"/>
            <a:ext cx="12598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F12CBA2-6156-6E2E-AEAB-E5BC1784D4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DC6115-A4A8-D997-8AD2-A8D01E291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20</a:t>
            </a:fld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72ED57CF-0E9E-81C5-7836-212D95A16E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792162"/>
          </a:xfrm>
        </p:spPr>
        <p:txBody>
          <a:bodyPr>
            <a:normAutofit/>
          </a:bodyPr>
          <a:lstStyle/>
          <a:p>
            <a:pPr algn="ctr"/>
            <a:r>
              <a:rPr lang="en-CA" altLang="en-US" sz="3000" b="1" dirty="0">
                <a:solidFill>
                  <a:srgbClr val="00B0F0"/>
                </a:solidFill>
              </a:rPr>
              <a:t>Returned Goods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227BD8BF-42DC-3A7F-6EBC-B0DFC87E1D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86080" y="1825625"/>
            <a:ext cx="10967720" cy="4351338"/>
          </a:xfrm>
        </p:spPr>
        <p:txBody>
          <a:bodyPr/>
          <a:lstStyle/>
          <a:p>
            <a:pPr rtl="0"/>
            <a:r>
              <a:rPr lang="en-CA" altLang="en-US" dirty="0"/>
              <a:t>Quality demands by customers</a:t>
            </a:r>
          </a:p>
          <a:p>
            <a:pPr rtl="0"/>
            <a:r>
              <a:rPr lang="en-CA" altLang="en-US" dirty="0"/>
              <a:t>Damage or defects</a:t>
            </a:r>
          </a:p>
          <a:p>
            <a:pPr rtl="0"/>
            <a:r>
              <a:rPr lang="en-CA" altLang="en-US" dirty="0"/>
              <a:t>Excessive inventories</a:t>
            </a:r>
          </a:p>
          <a:p>
            <a:pPr rtl="0"/>
            <a:r>
              <a:rPr lang="en-CA" altLang="en-US" dirty="0"/>
              <a:t>Seasonal inventories</a:t>
            </a:r>
          </a:p>
          <a:p>
            <a:pPr rtl="0"/>
            <a:r>
              <a:rPr lang="en-CA" altLang="en-US" dirty="0"/>
              <a:t>Out-of-date inventories</a:t>
            </a:r>
          </a:p>
          <a:p>
            <a:pPr rtl="0"/>
            <a:r>
              <a:rPr lang="en-CA" altLang="en-US" dirty="0"/>
              <a:t>Remanufacturing or refurbishment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BA784B8-49BE-854B-252D-85C00CB9A71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D465733-CED8-397E-DD0E-81BE783E4D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7B59EA-AC2B-5BFC-FA93-0DF608CDB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21</a:t>
            </a:fld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179CA08C-7A87-CE73-3F5F-01CD5D85BC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868362"/>
          </a:xfrm>
        </p:spPr>
        <p:txBody>
          <a:bodyPr>
            <a:normAutofit/>
          </a:bodyPr>
          <a:lstStyle/>
          <a:p>
            <a:pPr algn="ctr"/>
            <a:r>
              <a:rPr lang="en-CA" alt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Returned Goods - Disposition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9F2F2262-5369-F8B3-AFE6-C5232F86ED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94640" y="2017713"/>
            <a:ext cx="9839960" cy="4114800"/>
          </a:xfrm>
        </p:spPr>
        <p:txBody>
          <a:bodyPr/>
          <a:lstStyle/>
          <a:p>
            <a:pPr rtl="0"/>
            <a:r>
              <a:rPr lang="en-CA" altLang="en-US" dirty="0"/>
              <a:t>Returned to inventory</a:t>
            </a:r>
          </a:p>
          <a:p>
            <a:pPr rtl="0"/>
            <a:r>
              <a:rPr lang="en-CA" altLang="en-US" dirty="0"/>
              <a:t>Refurbished for resale</a:t>
            </a:r>
          </a:p>
          <a:p>
            <a:pPr rtl="0"/>
            <a:r>
              <a:rPr lang="en-CA" altLang="en-US" dirty="0"/>
              <a:t>Sold into alternate markets</a:t>
            </a:r>
          </a:p>
          <a:p>
            <a:pPr rtl="0"/>
            <a:r>
              <a:rPr lang="en-CA" altLang="en-US" dirty="0"/>
              <a:t>Disassembled to retrieve components</a:t>
            </a:r>
          </a:p>
          <a:p>
            <a:pPr rtl="0"/>
            <a:r>
              <a:rPr lang="en-CA" altLang="en-US" dirty="0"/>
              <a:t>Sorted for material recovery</a:t>
            </a:r>
          </a:p>
        </p:txBody>
      </p:sp>
      <p:sp>
        <p:nvSpPr>
          <p:cNvPr id="17412" name="AutoShape 4">
            <a:extLst>
              <a:ext uri="{FF2B5EF4-FFF2-40B4-BE49-F238E27FC236}">
                <a16:creationId xmlns:a16="http://schemas.microsoft.com/office/drawing/2014/main" id="{CFB520AA-1E87-C7CC-4617-891156B5BC09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8305800" y="3200400"/>
            <a:ext cx="3429000" cy="990600"/>
          </a:xfrm>
          <a:prstGeom prst="leftArrow">
            <a:avLst>
              <a:gd name="adj1" fmla="val 50000"/>
              <a:gd name="adj2" fmla="val 86538"/>
            </a:avLst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 sz="2800" b="1">
                <a:solidFill>
                  <a:schemeClr val="bg1"/>
                </a:solidFill>
                <a:latin typeface="Tahoma" panose="020B0604030504040204" pitchFamily="34" charset="0"/>
              </a:rPr>
              <a:t>Value</a:t>
            </a:r>
            <a:endParaRPr lang="en-CA" altLang="en-US" sz="2400">
              <a:solidFill>
                <a:schemeClr val="bg1"/>
              </a:solidFill>
              <a:latin typeface="Tahoma" panose="020B0604030504040204" pitchFamily="34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0F9C9F7-A27B-D1AB-F8F3-2F172DE1A6C4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F8482E8-50A7-B2E9-8C20-2A27CEA97B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EE2FB6-CEDF-6A35-BC56-3A8D21F1A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22</a:t>
            </a:fld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1549B8B-B192-A176-2B5E-7AD0D1344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23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CCF2C2-90EB-F3E2-6290-83F6BBF0C6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647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809BFF9-1813-81FA-BA1A-DAC783315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24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D4170F-685E-C1B1-B778-29E49BD854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1119"/>
            <a:ext cx="12192000" cy="692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8982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E7A96-D421-5AC9-0520-FEBF711F3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ABFBA06-77D1-F54B-B7E9-A75FAE749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25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CEBBB2-CD0A-27C6-EC6A-660E9902BA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1919"/>
            <a:ext cx="12192000" cy="708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1695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70DD6-2EAF-3F93-5928-53A610480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F0BD6A5-8CB5-CF69-30BE-669567527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26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03DE0A-8F8B-518B-2875-BA1786BEF0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2966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>
            <a:extLst>
              <a:ext uri="{FF2B5EF4-FFF2-40B4-BE49-F238E27FC236}">
                <a16:creationId xmlns:a16="http://schemas.microsoft.com/office/drawing/2014/main" id="{2E65A544-A9BF-0C28-9FEF-CD1C56AA0C9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524000" y="-511176"/>
            <a:ext cx="9144000" cy="1295401"/>
          </a:xfrm>
        </p:spPr>
        <p:txBody>
          <a:bodyPr/>
          <a:lstStyle/>
          <a:p>
            <a:pPr algn="ctr" eaLnBrk="1" hangingPunct="1"/>
            <a:r>
              <a:rPr lang="en-US" altLang="en-US" sz="3600" b="1" dirty="0">
                <a:solidFill>
                  <a:srgbClr val="00B0F0"/>
                </a:solidFill>
                <a:ea typeface="MS PGothic" panose="020B0600070205080204" pitchFamily="34" charset="-128"/>
              </a:rPr>
              <a:t> </a:t>
            </a:r>
            <a:br>
              <a:rPr lang="en-US" altLang="en-US" sz="4000" b="1" dirty="0">
                <a:solidFill>
                  <a:srgbClr val="00B0F0"/>
                </a:solidFill>
                <a:ea typeface="MS PGothic" panose="020B0600070205080204" pitchFamily="34" charset="-128"/>
              </a:rPr>
            </a:br>
            <a:r>
              <a:rPr lang="en-US" altLang="en-US" sz="3200" b="1" dirty="0">
                <a:solidFill>
                  <a:srgbClr val="00B0F0"/>
                </a:solidFill>
                <a:ea typeface="MS PGothic" panose="020B0600070205080204" pitchFamily="34" charset="-128"/>
              </a:rPr>
              <a:t>Reverse Logistics</a:t>
            </a:r>
          </a:p>
        </p:txBody>
      </p:sp>
      <p:sp>
        <p:nvSpPr>
          <p:cNvPr id="239619" name="Rectangle 3">
            <a:extLst>
              <a:ext uri="{FF2B5EF4-FFF2-40B4-BE49-F238E27FC236}">
                <a16:creationId xmlns:a16="http://schemas.microsoft.com/office/drawing/2014/main" id="{B7AEBCD7-2FBB-B0C7-21BB-02AB1ACE30A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4071" y="1071628"/>
            <a:ext cx="11259729" cy="5786372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altLang="en-US" b="1" dirty="0">
                <a:solidFill>
                  <a:srgbClr val="00B0F0"/>
                </a:solidFill>
                <a:ea typeface="MS PGothic" panose="020B0600070205080204" pitchFamily="34" charset="-128"/>
              </a:rPr>
              <a:t>Supply chain design for reverse logistics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n-US" sz="1600" b="1" dirty="0">
              <a:ea typeface="MS PGothic" panose="020B0600070205080204" pitchFamily="34" charset="-128"/>
            </a:endParaRPr>
          </a:p>
          <a:p>
            <a:pPr marL="344488" lvl="1" indent="-230188">
              <a:lnSpc>
                <a:spcPct val="120000"/>
              </a:lnSpc>
            </a:pPr>
            <a:r>
              <a:rPr lang="en-US" altLang="en-US" sz="2600" b="1" dirty="0">
                <a:ea typeface="MS PGothic" panose="020B0600070205080204" pitchFamily="34" charset="-128"/>
              </a:rPr>
              <a:t>Reverse flows require their own systems.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sz="2600" dirty="0">
                <a:ea typeface="MS PGothic" panose="020B0600070205080204" pitchFamily="34" charset="-128"/>
              </a:rPr>
              <a:t>Information flows need worldwide data warehouse.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sz="2600" dirty="0">
                <a:ea typeface="MS PGothic" panose="020B0600070205080204" pitchFamily="34" charset="-128"/>
              </a:rPr>
              <a:t>Cash flows (credits, etc.) need customer-centered approach.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sz="2600" dirty="0">
                <a:ea typeface="MS PGothic" panose="020B0600070205080204" pitchFamily="34" charset="-128"/>
              </a:rPr>
              <a:t>Product flows need reverse forecasting, special collection locations, processing centers, and transportation.</a:t>
            </a:r>
          </a:p>
          <a:p>
            <a:pPr marL="344488" lvl="1" indent="-230188">
              <a:lnSpc>
                <a:spcPct val="120000"/>
              </a:lnSpc>
            </a:pPr>
            <a:r>
              <a:rPr lang="en-US" altLang="en-US" sz="2600" b="1" dirty="0">
                <a:ea typeface="MS PGothic" panose="020B0600070205080204" pitchFamily="34" charset="-128"/>
              </a:rPr>
              <a:t>Reverse revenues minus reverse expenses can bring profits.</a:t>
            </a:r>
          </a:p>
          <a:p>
            <a:pPr marL="344488" lvl="1" indent="-230188">
              <a:lnSpc>
                <a:spcPct val="120000"/>
              </a:lnSpc>
            </a:pPr>
            <a:r>
              <a:rPr lang="en-US" altLang="en-US" sz="2600" b="1" dirty="0">
                <a:ea typeface="MS PGothic" panose="020B0600070205080204" pitchFamily="34" charset="-128"/>
              </a:rPr>
              <a:t>Life cycle design considers the 4 Rs in all phases of product life.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sz="2600" dirty="0">
                <a:ea typeface="MS PGothic" panose="020B0600070205080204" pitchFamily="34" charset="-128"/>
              </a:rPr>
              <a:t>Design for wise use of resources, reuse of old products.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sz="2600" dirty="0">
                <a:ea typeface="MS PGothic" panose="020B0600070205080204" pitchFamily="34" charset="-128"/>
              </a:rPr>
              <a:t>Prepare for returns before introduction.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sz="2600" dirty="0">
                <a:ea typeface="MS PGothic" panose="020B0600070205080204" pitchFamily="34" charset="-128"/>
              </a:rPr>
              <a:t>Develop systems to support continued use, upgrades in maturity.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sz="2600" dirty="0">
                <a:ea typeface="MS PGothic" panose="020B0600070205080204" pitchFamily="34" charset="-128"/>
              </a:rPr>
              <a:t>Be prepared for end-of-life cycle, especially with dangerous goods.</a:t>
            </a:r>
          </a:p>
          <a:p>
            <a:pPr marL="344488" lvl="1" indent="-230188">
              <a:lnSpc>
                <a:spcPct val="80000"/>
              </a:lnSpc>
            </a:pPr>
            <a:endParaRPr lang="en-US" altLang="en-US" sz="1600" b="1" dirty="0">
              <a:ea typeface="MS PGothic" panose="020B0600070205080204" pitchFamily="34" charset="-128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A66D968-E3C8-7F1D-E6C5-C657C9A687D0}"/>
              </a:ext>
            </a:extLst>
          </p:cNvPr>
          <p:cNvSpPr/>
          <p:nvPr/>
        </p:nvSpPr>
        <p:spPr>
          <a:xfrm>
            <a:off x="11541760" y="1155862"/>
            <a:ext cx="155448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3CBE875-634C-365E-29DD-6C5232A25A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845034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EA1B6C-0F70-E31C-D87D-8762D8DB5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27</a:t>
            </a:fld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>
            <a:extLst>
              <a:ext uri="{FF2B5EF4-FFF2-40B4-BE49-F238E27FC236}">
                <a16:creationId xmlns:a16="http://schemas.microsoft.com/office/drawing/2014/main" id="{633CC5BF-4EB1-16A7-018E-F4EA5D176D0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524000" y="-320097"/>
            <a:ext cx="9144000" cy="1295400"/>
          </a:xfrm>
        </p:spPr>
        <p:txBody>
          <a:bodyPr/>
          <a:lstStyle/>
          <a:p>
            <a:pPr algn="ctr" eaLnBrk="1" hangingPunct="1"/>
            <a:r>
              <a:rPr lang="en-US" altLang="en-US" sz="3600" b="1" dirty="0">
                <a:solidFill>
                  <a:srgbClr val="00B0F0"/>
                </a:solidFill>
                <a:ea typeface="MS PGothic" panose="020B0600070205080204" pitchFamily="34" charset="-128"/>
              </a:rPr>
              <a:t> </a:t>
            </a:r>
            <a:br>
              <a:rPr lang="en-US" altLang="en-US" sz="3600" b="1" dirty="0">
                <a:solidFill>
                  <a:srgbClr val="00B0F0"/>
                </a:solidFill>
                <a:ea typeface="MS PGothic" panose="020B0600070205080204" pitchFamily="34" charset="-128"/>
              </a:rPr>
            </a:br>
            <a:r>
              <a:rPr lang="en-US" altLang="en-US" sz="3200" b="1" dirty="0">
                <a:solidFill>
                  <a:srgbClr val="00B0F0"/>
                </a:solidFill>
                <a:ea typeface="MS PGothic" panose="020B0600070205080204" pitchFamily="34" charset="-128"/>
              </a:rPr>
              <a:t>Reverse Logistics</a:t>
            </a:r>
          </a:p>
        </p:txBody>
      </p:sp>
      <p:sp>
        <p:nvSpPr>
          <p:cNvPr id="241667" name="Rectangle 5">
            <a:extLst>
              <a:ext uri="{FF2B5EF4-FFF2-40B4-BE49-F238E27FC236}">
                <a16:creationId xmlns:a16="http://schemas.microsoft.com/office/drawing/2014/main" id="{90F5505F-3FEA-1056-7F3D-5093F69CC4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3001" y="2525713"/>
            <a:ext cx="9833973" cy="4087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Lucrative customer service contracts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Fewer, or no, costly returns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Enhanced customer loyalty and reputation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Revenues for materials in product returns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More efficient products and logistical tactics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New types of jobs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More sustainable use of energy and resources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Reduction of harmful emissions and pollutants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Reduced need for landfills and incinerators</a:t>
            </a:r>
          </a:p>
        </p:txBody>
      </p:sp>
      <p:sp>
        <p:nvSpPr>
          <p:cNvPr id="241668" name="Rectangle 6">
            <a:extLst>
              <a:ext uri="{FF2B5EF4-FFF2-40B4-BE49-F238E27FC236}">
                <a16:creationId xmlns:a16="http://schemas.microsoft.com/office/drawing/2014/main" id="{F7381F0D-BEF1-E322-351E-EB660C8093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0404" y="1579181"/>
            <a:ext cx="2204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800" b="1" dirty="0">
                <a:solidFill>
                  <a:srgbClr val="00B0F0"/>
                </a:solidFill>
                <a:latin typeface="Arial" panose="020B0604020202020204" pitchFamily="34" charset="0"/>
              </a:rPr>
              <a:t>The payoffs</a:t>
            </a:r>
          </a:p>
        </p:txBody>
      </p:sp>
      <p:grpSp>
        <p:nvGrpSpPr>
          <p:cNvPr id="241669" name="Group 16">
            <a:extLst>
              <a:ext uri="{FF2B5EF4-FFF2-40B4-BE49-F238E27FC236}">
                <a16:creationId xmlns:a16="http://schemas.microsoft.com/office/drawing/2014/main" id="{0F8DE57B-7B52-408B-432B-630E19FB8A85}"/>
              </a:ext>
            </a:extLst>
          </p:cNvPr>
          <p:cNvGrpSpPr>
            <a:grpSpLocks/>
          </p:cNvGrpSpPr>
          <p:nvPr/>
        </p:nvGrpSpPr>
        <p:grpSpPr bwMode="auto">
          <a:xfrm>
            <a:off x="985198" y="2636618"/>
            <a:ext cx="307975" cy="3656013"/>
            <a:chOff x="492" y="1600"/>
            <a:chExt cx="194" cy="2303"/>
          </a:xfrm>
        </p:grpSpPr>
        <p:sp>
          <p:nvSpPr>
            <p:cNvPr id="241671" name="AutoShape 7">
              <a:extLst>
                <a:ext uri="{FF2B5EF4-FFF2-40B4-BE49-F238E27FC236}">
                  <a16:creationId xmlns:a16="http://schemas.microsoft.com/office/drawing/2014/main" id="{79164C1A-2158-25FF-8010-76B73930C9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1600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2" name="AutoShape 8">
              <a:extLst>
                <a:ext uri="{FF2B5EF4-FFF2-40B4-BE49-F238E27FC236}">
                  <a16:creationId xmlns:a16="http://schemas.microsoft.com/office/drawing/2014/main" id="{CF4CF40D-B681-CDFB-2B68-A0663DA7CD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1852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3" name="AutoShape 9">
              <a:extLst>
                <a:ext uri="{FF2B5EF4-FFF2-40B4-BE49-F238E27FC236}">
                  <a16:creationId xmlns:a16="http://schemas.microsoft.com/office/drawing/2014/main" id="{4F290B56-98C8-3A0A-5074-A75C3E19DB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2116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4" name="AutoShape 10">
              <a:extLst>
                <a:ext uri="{FF2B5EF4-FFF2-40B4-BE49-F238E27FC236}">
                  <a16:creationId xmlns:a16="http://schemas.microsoft.com/office/drawing/2014/main" id="{A1B84C0F-EBD6-93E7-D679-5453421148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2374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5" name="AutoShape 11">
              <a:extLst>
                <a:ext uri="{FF2B5EF4-FFF2-40B4-BE49-F238E27FC236}">
                  <a16:creationId xmlns:a16="http://schemas.microsoft.com/office/drawing/2014/main" id="{6F6EADDA-F495-ADF6-7F46-3F048FE2F6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2638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6" name="AutoShape 12">
              <a:extLst>
                <a:ext uri="{FF2B5EF4-FFF2-40B4-BE49-F238E27FC236}">
                  <a16:creationId xmlns:a16="http://schemas.microsoft.com/office/drawing/2014/main" id="{D3EC138A-B050-9AF1-600C-66B47E8ECC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2890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7" name="AutoShape 13">
              <a:extLst>
                <a:ext uri="{FF2B5EF4-FFF2-40B4-BE49-F238E27FC236}">
                  <a16:creationId xmlns:a16="http://schemas.microsoft.com/office/drawing/2014/main" id="{DB426D66-9C43-CD8A-6D4D-469B068C1E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3148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8" name="AutoShape 14">
              <a:extLst>
                <a:ext uri="{FF2B5EF4-FFF2-40B4-BE49-F238E27FC236}">
                  <a16:creationId xmlns:a16="http://schemas.microsoft.com/office/drawing/2014/main" id="{634BBB66-604E-2DA0-A335-E038DC289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3406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9" name="AutoShape 15">
              <a:extLst>
                <a:ext uri="{FF2B5EF4-FFF2-40B4-BE49-F238E27FC236}">
                  <a16:creationId xmlns:a16="http://schemas.microsoft.com/office/drawing/2014/main" id="{BD22D277-AC4F-D73A-A38B-5B08C6AC11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3670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8B8ACC3-2735-5989-B92E-E496719E58CB}"/>
              </a:ext>
            </a:extLst>
          </p:cNvPr>
          <p:cNvSpPr/>
          <p:nvPr/>
        </p:nvSpPr>
        <p:spPr>
          <a:xfrm>
            <a:off x="11246629" y="1155862"/>
            <a:ext cx="154481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AE46592-AA49-99B9-4ED8-705E224C4F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04255A-98CB-AD4B-7C55-F8EAA3EA8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28</a:t>
            </a:fld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4FF96-24BC-45E7-3A4B-2D1C0D63B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5564D-4090-E7A5-7CC1-152A005ADD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9E84EA-F7A6-F877-9E8E-A69A08218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29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8D8AEA4-0362-90AB-8C90-8E33E54537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1280" y="1"/>
            <a:ext cx="12273280" cy="692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8068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4286E3-B004-8109-8FE4-81B7B3B5B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4D06C-7B68-4191-A438-0F64308A55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-24940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000" b="1" dirty="0">
                <a:solidFill>
                  <a:srgbClr val="00B0F0"/>
                </a:solidFill>
              </a:rPr>
              <a:t>Sustainability and Supply Chain Drivers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AE63DA-BC56-C021-5F8F-CEFFF327AC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930117"/>
            <a:ext cx="11798209" cy="618744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Supply Chain Drivers</a:t>
            </a:r>
          </a:p>
          <a:p>
            <a:pPr>
              <a:buNone/>
            </a:pPr>
            <a:r>
              <a:rPr lang="en-US" dirty="0"/>
              <a:t>Supply chain drivers are classified into two categories: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A. Logistics Drivers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Facilities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Inventory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Transportation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B. Cross-Functional Drivers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Sourcing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Information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Pricing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Match pillars with drivers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sz="2600" b="1" dirty="0"/>
              <a:t>Measure environmental impact for each driver along each of the social and environmental categories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F200A6C-949D-FC32-DD6E-5CD5998CD4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770892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06497A2-DE99-988D-D8AD-DDCC3C711681}"/>
              </a:ext>
            </a:extLst>
          </p:cNvPr>
          <p:cNvSpPr/>
          <p:nvPr/>
        </p:nvSpPr>
        <p:spPr>
          <a:xfrm>
            <a:off x="11663680" y="1155862"/>
            <a:ext cx="12090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EB612F-ED7C-7892-3842-812E6EFC6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288927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20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B0F0"/>
                </a:solidFill>
              </a:rPr>
              <a:t>Facilities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575" y="1031549"/>
            <a:ext cx="11474425" cy="591665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Consumers of energy and water and emitters of waste and green- house gases </a:t>
            </a:r>
          </a:p>
          <a:p>
            <a:r>
              <a:rPr lang="en-US" dirty="0"/>
              <a:t>Separate the improvement opportunities into those that generate positive cash flows and those that do not</a:t>
            </a:r>
          </a:p>
          <a:p>
            <a:r>
              <a:rPr lang="en-US" dirty="0"/>
              <a:t>Facilities often offer the best opportunity to simultaneously improve the environmental and financial performances through innovation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Sustainable Practices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Green building design (LEED-certified facilities)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Solar panels and renewable energy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LED lighting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Smart energy management systems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Water recycling systems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Waste reduction programs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Energy-efficient equipment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D45C817-8067-27C0-F748-5AD4BD0CA0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702794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841DB1B-58B7-98E3-7DCD-AD02D20DDE7A}"/>
              </a:ext>
            </a:extLst>
          </p:cNvPr>
          <p:cNvSpPr/>
          <p:nvPr/>
        </p:nvSpPr>
        <p:spPr>
          <a:xfrm>
            <a:off x="11765280" y="1155862"/>
            <a:ext cx="178649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D06117-6FBD-2AB2-F68C-F99E077B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44070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79526"/>
            <a:ext cx="10515600" cy="790737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B0F0"/>
                </a:solidFill>
              </a:rPr>
              <a:t>Inventory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" y="1155862"/>
            <a:ext cx="11409680" cy="591487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Most supply chains focus on raw materials, work in process, finished goods </a:t>
            </a:r>
          </a:p>
          <a:p>
            <a:r>
              <a:rPr lang="en-US" dirty="0"/>
              <a:t>Inventory in a landfill</a:t>
            </a:r>
          </a:p>
          <a:p>
            <a:r>
              <a:rPr lang="en-US" dirty="0"/>
              <a:t>Cost borne collectively by society </a:t>
            </a:r>
          </a:p>
          <a:p>
            <a:r>
              <a:rPr lang="en-US" dirty="0"/>
              <a:t>Reduce harmful inventory, unlock unused value</a:t>
            </a:r>
          </a:p>
          <a:p>
            <a:r>
              <a:rPr lang="en-US" dirty="0"/>
              <a:t>“Cradle to cradle” design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Sustainable Inventory Strategies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Just-in-Time (JIT)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Better demand forecasting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AI-based inventory optimization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Product life-cycle management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Inventory sharing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Reduced safety stock where appropriate</a:t>
            </a:r>
          </a:p>
          <a:p>
            <a:endParaRPr lang="en-US" dirty="0"/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4494C2E-F33D-4362-FFB3-8CD0428B47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D899687-7ACA-59EC-5037-8AEBA6E27847}"/>
              </a:ext>
            </a:extLst>
          </p:cNvPr>
          <p:cNvSpPr/>
          <p:nvPr/>
        </p:nvSpPr>
        <p:spPr>
          <a:xfrm>
            <a:off x="11623040" y="1155862"/>
            <a:ext cx="145288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D6D679-C833-E30D-E77B-1722C236A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424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760" y="148268"/>
            <a:ext cx="10515600" cy="790737"/>
          </a:xfrm>
        </p:spPr>
        <p:txBody>
          <a:bodyPr>
            <a:normAutofit/>
          </a:bodyPr>
          <a:lstStyle/>
          <a:p>
            <a:pPr algn="ctr"/>
            <a:r>
              <a:rPr lang="en-AU" sz="3000" b="1" dirty="0">
                <a:solidFill>
                  <a:srgbClr val="00B0F0"/>
                </a:solidFill>
              </a:rPr>
              <a:t>Transportation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047" y="1351503"/>
            <a:ext cx="11623039" cy="5506497"/>
          </a:xfrm>
        </p:spPr>
        <p:txBody>
          <a:bodyPr>
            <a:normAutofit/>
          </a:bodyPr>
          <a:lstStyle/>
          <a:p>
            <a:r>
              <a:rPr lang="en-US" dirty="0"/>
              <a:t>Improve environmental performance through resource and emission reduction </a:t>
            </a:r>
          </a:p>
          <a:p>
            <a:r>
              <a:rPr lang="en-US" dirty="0"/>
              <a:t>Product design can play a significant role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Sustainable Transportation Strategies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Electric vehicles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Alternative fuels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Route optimization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Shipment consolidation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Intermodal transportation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Local sourcing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Autonomous delivery technologies</a:t>
            </a:r>
          </a:p>
          <a:p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34CE2CF-2949-B5A6-9314-0B6EF3F5F6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79526"/>
            <a:ext cx="2305141" cy="859479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971124E-D2F2-BABD-15EE-309CD219EF14}"/>
              </a:ext>
            </a:extLst>
          </p:cNvPr>
          <p:cNvSpPr/>
          <p:nvPr/>
        </p:nvSpPr>
        <p:spPr>
          <a:xfrm>
            <a:off x="11717087" y="1155862"/>
            <a:ext cx="1155634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1FBD841-F32E-0FA7-5766-ACBDF468F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2719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3560" y="233045"/>
            <a:ext cx="10515600" cy="528955"/>
          </a:xfrm>
        </p:spPr>
        <p:txBody>
          <a:bodyPr>
            <a:noAutofit/>
          </a:bodyPr>
          <a:lstStyle/>
          <a:p>
            <a:pPr algn="ctr"/>
            <a:r>
              <a:rPr lang="en-AU" sz="3200" b="1" dirty="0">
                <a:solidFill>
                  <a:srgbClr val="00B0F0"/>
                </a:solidFill>
              </a:rPr>
              <a:t>Sourcing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431" y="1179680"/>
            <a:ext cx="11700394" cy="5621238"/>
          </a:xfrm>
        </p:spPr>
        <p:txBody>
          <a:bodyPr>
            <a:normAutofit/>
          </a:bodyPr>
          <a:lstStyle/>
          <a:p>
            <a:r>
              <a:rPr lang="en-US" dirty="0"/>
              <a:t>Greatest social and environmental impact occurs in the extended supply chain </a:t>
            </a:r>
          </a:p>
          <a:p>
            <a:r>
              <a:rPr lang="en-US" dirty="0"/>
              <a:t>Impact has grown with increased global sourcing </a:t>
            </a:r>
          </a:p>
          <a:p>
            <a:r>
              <a:rPr lang="en-US" dirty="0"/>
              <a:t>Verifying and tracking supplier performance with regard to sustainability a major challenge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Sustainable Procurement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Supplier environmental audits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Ethical sourcing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Local sourcing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Fair labor practices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Supplier sustainability scorecards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Supplier collaboration</a:t>
            </a:r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862AE67-93CE-53E8-A9CB-B29690E752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FDB94D8-2560-94A4-1DBA-B23E3204AEC3}"/>
              </a:ext>
            </a:extLst>
          </p:cNvPr>
          <p:cNvSpPr/>
          <p:nvPr/>
        </p:nvSpPr>
        <p:spPr>
          <a:xfrm>
            <a:off x="11640172" y="1155869"/>
            <a:ext cx="1103655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D595E3-F0CD-BDBF-9B64-ADC15060B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6599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00110"/>
          </a:xfrm>
        </p:spPr>
        <p:txBody>
          <a:bodyPr>
            <a:noAutofit/>
          </a:bodyPr>
          <a:lstStyle/>
          <a:p>
            <a:pPr algn="ctr"/>
            <a:r>
              <a:rPr lang="en-AU" sz="3200" b="1" dirty="0">
                <a:solidFill>
                  <a:srgbClr val="00B0F0"/>
                </a:solidFill>
              </a:rPr>
              <a:t>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110" y="1534102"/>
            <a:ext cx="11513729" cy="4834648"/>
          </a:xfrm>
        </p:spPr>
        <p:txBody>
          <a:bodyPr>
            <a:normAutofit fontScale="92500" lnSpcReduction="20000"/>
          </a:bodyPr>
          <a:lstStyle/>
          <a:p>
            <a:r>
              <a:rPr lang="en-US" sz="3000" dirty="0"/>
              <a:t>One of the biggest challenges to improved supply chain sustainability </a:t>
            </a:r>
          </a:p>
          <a:p>
            <a:r>
              <a:rPr lang="en-US" sz="3000" dirty="0"/>
              <a:t>Absence of standards for measurement and reporting means that some claims of environmental improvement are not verifiable</a:t>
            </a:r>
          </a:p>
          <a:p>
            <a:pPr>
              <a:buNone/>
            </a:pPr>
            <a:endParaRPr lang="en-US" sz="3000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sz="3000" b="1" dirty="0">
                <a:solidFill>
                  <a:srgbClr val="00B0F0"/>
                </a:solidFill>
              </a:rPr>
              <a:t>Sustainable Information Systems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/>
              <a:t>ERP systems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/>
              <a:t>IoT sensors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/>
              <a:t>AI analytics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/>
              <a:t>Blockchain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/>
              <a:t>Digital twins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000" dirty="0"/>
              <a:t>Carbon tracking software</a:t>
            </a:r>
          </a:p>
          <a:p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00A7514-828F-E296-AA4D-7B3B1AE4CB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B937ACC-32F0-4116-DB45-BB5C7328EFA1}"/>
              </a:ext>
            </a:extLst>
          </p:cNvPr>
          <p:cNvSpPr/>
          <p:nvPr/>
        </p:nvSpPr>
        <p:spPr>
          <a:xfrm>
            <a:off x="11673839" y="1155869"/>
            <a:ext cx="124968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32AD72-DA61-CE0C-40F8-BE2EA7483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902281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5909" y="-24860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000" b="1" dirty="0">
                <a:solidFill>
                  <a:srgbClr val="00B0F0"/>
                </a:solidFill>
              </a:rPr>
              <a:t>Pricing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2587" y="1155869"/>
            <a:ext cx="11626826" cy="600455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Differential pricing can improve the utilization of assets, leading to resource reduction </a:t>
            </a:r>
          </a:p>
          <a:p>
            <a:pPr lvl="1"/>
            <a:r>
              <a:rPr lang="en-US" sz="2400" dirty="0"/>
              <a:t>Delays the need for additional capacity </a:t>
            </a:r>
          </a:p>
          <a:p>
            <a:r>
              <a:rPr lang="en-US" sz="2800" dirty="0"/>
              <a:t>Consumption visibility and differential pricing potentially lead to reduce resource consumption</a:t>
            </a:r>
          </a:p>
          <a:p>
            <a:r>
              <a:rPr lang="en-US" sz="2800" dirty="0"/>
              <a:t>Biggest challenge is changing the customer’s willingness to pay </a:t>
            </a:r>
          </a:p>
          <a:p>
            <a:r>
              <a:rPr lang="en-US" sz="2800" dirty="0"/>
              <a:t>Government incentives can encourage customers and firms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Sustainable Pricing Strategies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Dynamic pricing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Carbon pricing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Discounts for eco-friendly products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Deposit-refund systems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Incentives for reusable packaging </a:t>
            </a:r>
          </a:p>
          <a:p>
            <a:endParaRPr lang="en-AU" sz="28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77F844D-80F2-FAE8-8130-6416D63472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186849" cy="82471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3FAEF1F-A4BD-5741-8D72-8600A2A4A26A}"/>
              </a:ext>
            </a:extLst>
          </p:cNvPr>
          <p:cNvSpPr/>
          <p:nvPr/>
        </p:nvSpPr>
        <p:spPr>
          <a:xfrm>
            <a:off x="11653519" y="1155869"/>
            <a:ext cx="133096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CB8A91-178A-56C6-E3D9-FC963B431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83072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00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000" b="1" dirty="0">
                <a:solidFill>
                  <a:srgbClr val="00B0F0"/>
                </a:solidFill>
              </a:rPr>
              <a:t>Closed-Loop Supply Chains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431" y="1405089"/>
            <a:ext cx="11700394" cy="5169029"/>
          </a:xfrm>
        </p:spPr>
        <p:txBody>
          <a:bodyPr>
            <a:normAutofit/>
          </a:bodyPr>
          <a:lstStyle/>
          <a:p>
            <a:r>
              <a:rPr lang="en-US" dirty="0"/>
              <a:t>Improve sustainability by designing products that use fewer resources and can be recycled and remanufactured </a:t>
            </a:r>
          </a:p>
          <a:p>
            <a:r>
              <a:rPr lang="en-US" b="1" dirty="0">
                <a:solidFill>
                  <a:srgbClr val="00B0F0"/>
                </a:solidFill>
              </a:rPr>
              <a:t>Depends on</a:t>
            </a:r>
          </a:p>
          <a:p>
            <a:pPr lvl="1"/>
            <a:r>
              <a:rPr lang="en-US" sz="2800" dirty="0"/>
              <a:t>The incentive to recycle or remanufacture</a:t>
            </a:r>
          </a:p>
          <a:p>
            <a:pPr lvl="1"/>
            <a:r>
              <a:rPr lang="en-US" sz="2800" dirty="0"/>
              <a:t>The cost to recycle or remanufacture </a:t>
            </a:r>
          </a:p>
          <a:p>
            <a:r>
              <a:rPr lang="en-US" dirty="0"/>
              <a:t>Cannibalization of demand for new products </a:t>
            </a:r>
          </a:p>
          <a:p>
            <a:r>
              <a:rPr lang="en-US" dirty="0"/>
              <a:t>Cost of recycling or remanufacturing has a significant impact on the process of recycling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9D19BBE-8732-E351-9E6D-8C0D2C6C66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51060AD-1D5D-EE27-350A-20B707179976}"/>
              </a:ext>
            </a:extLst>
          </p:cNvPr>
          <p:cNvSpPr/>
          <p:nvPr/>
        </p:nvSpPr>
        <p:spPr>
          <a:xfrm>
            <a:off x="11880825" y="1155862"/>
            <a:ext cx="1276376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E6E7C3E-3E9D-024A-0B34-C4BF88F76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69694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2630E-F62C-6246-BA3A-C0F1EE91C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AA943-9760-A613-E96A-322E78A0F2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807419-12E3-D8D0-EAA5-7793DE3FB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38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F51658-F3C3-0B2D-EDA2-1AC283D6DB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1280"/>
            <a:ext cx="12192000" cy="693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8260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3960" y="-974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000" b="1" dirty="0">
                <a:solidFill>
                  <a:srgbClr val="00B0F0"/>
                </a:solidFill>
              </a:rPr>
              <a:t>Pricing of Sustainability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831" y="1611855"/>
            <a:ext cx="12275729" cy="4525963"/>
          </a:xfrm>
        </p:spPr>
        <p:txBody>
          <a:bodyPr/>
          <a:lstStyle/>
          <a:p>
            <a:r>
              <a:rPr lang="en-US" dirty="0"/>
              <a:t>Internalize the “monetary value” of the social or environmental cost </a:t>
            </a:r>
          </a:p>
          <a:p>
            <a:r>
              <a:rPr lang="en-US" dirty="0"/>
              <a:t>Incorporate suitable prices for the social and environmental impacts of different actions </a:t>
            </a:r>
          </a:p>
          <a:p>
            <a:r>
              <a:rPr lang="en-US" dirty="0"/>
              <a:t>Significant challenges to setting these prices </a:t>
            </a:r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6BA58DC-B5A2-7D8D-A4E2-D08A12B311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F9B166C-1990-A2C7-FFEA-B92F8A43FC07}"/>
              </a:ext>
            </a:extLst>
          </p:cNvPr>
          <p:cNvSpPr/>
          <p:nvPr/>
        </p:nvSpPr>
        <p:spPr>
          <a:xfrm>
            <a:off x="11868195" y="1074582"/>
            <a:ext cx="1175929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7DEB7A-A855-174F-DEEA-D798C903D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66883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9480" y="-450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B0F0"/>
                </a:solidFill>
              </a:rPr>
              <a:t>Pricing Emissions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431" y="1825625"/>
            <a:ext cx="11838849" cy="4351338"/>
          </a:xfrm>
        </p:spPr>
        <p:txBody>
          <a:bodyPr>
            <a:normAutofit/>
          </a:bodyPr>
          <a:lstStyle/>
          <a:p>
            <a:r>
              <a:rPr lang="en-US" dirty="0"/>
              <a:t>Firms will not put sufficient effort into reducing GHGs unless they are “forced” to reduce emissions or required to pay for the social cost of their emission </a:t>
            </a:r>
          </a:p>
          <a:p>
            <a:r>
              <a:rPr lang="en-US" b="1" dirty="0">
                <a:solidFill>
                  <a:srgbClr val="00B0F0"/>
                </a:solidFill>
              </a:rPr>
              <a:t>T</a:t>
            </a:r>
            <a:r>
              <a:rPr lang="en-AU" b="1" dirty="0">
                <a:solidFill>
                  <a:srgbClr val="00B0F0"/>
                </a:solidFill>
              </a:rPr>
              <a:t>wo approaches</a:t>
            </a:r>
          </a:p>
          <a:p>
            <a:pPr lvl="1"/>
            <a:r>
              <a:rPr lang="en-AU" sz="2800" dirty="0"/>
              <a:t>Carbon tax  </a:t>
            </a:r>
          </a:p>
          <a:p>
            <a:pPr lvl="1"/>
            <a:r>
              <a:rPr lang="en-AU" sz="2800" dirty="0"/>
              <a:t>Cap-and-trade system</a:t>
            </a:r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46F2169-7422-4002-7770-F1AE1A0BC7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4E4A8E3-6749-2C6D-AEC5-819F0173A816}"/>
              </a:ext>
            </a:extLst>
          </p:cNvPr>
          <p:cNvSpPr/>
          <p:nvPr/>
        </p:nvSpPr>
        <p:spPr>
          <a:xfrm>
            <a:off x="11846560" y="1155862"/>
            <a:ext cx="11074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485B8F-8E2E-099A-4A2F-B85D75165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02387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029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B0F0"/>
                </a:solidFill>
              </a:rPr>
              <a:t>Pricing Emissions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629" y="1693545"/>
            <a:ext cx="11049000" cy="4351338"/>
          </a:xfrm>
        </p:spPr>
        <p:txBody>
          <a:bodyPr>
            <a:normAutofit/>
          </a:bodyPr>
          <a:lstStyle/>
          <a:p>
            <a:r>
              <a:rPr lang="en-AU" b="1" dirty="0">
                <a:solidFill>
                  <a:srgbClr val="00B0F0"/>
                </a:solidFill>
              </a:rPr>
              <a:t>Evaluating pricing mechanisms</a:t>
            </a:r>
          </a:p>
          <a:p>
            <a:pPr lvl="1"/>
            <a:r>
              <a:rPr lang="en-AU" sz="2800" dirty="0"/>
              <a:t>Cost of administration</a:t>
            </a:r>
          </a:p>
          <a:p>
            <a:pPr lvl="1"/>
            <a:r>
              <a:rPr lang="en-AU" sz="2800" dirty="0"/>
              <a:t>Price volatility</a:t>
            </a:r>
          </a:p>
          <a:p>
            <a:pPr lvl="1"/>
            <a:r>
              <a:rPr lang="en-AU" sz="2800" dirty="0"/>
              <a:t>Emission uncertainty</a:t>
            </a:r>
          </a:p>
          <a:p>
            <a:pPr lvl="1"/>
            <a:r>
              <a:rPr lang="en-AU" sz="2800" dirty="0"/>
              <a:t>New information uncertainty</a:t>
            </a:r>
          </a:p>
          <a:p>
            <a:pPr lvl="1"/>
            <a:r>
              <a:rPr lang="en-AU" sz="2800" dirty="0"/>
              <a:t>Industry competitiveness</a:t>
            </a:r>
          </a:p>
          <a:p>
            <a:pPr lvl="1"/>
            <a:r>
              <a:rPr lang="en-AU" sz="2800" dirty="0"/>
              <a:t>Wealth transfer to energy-exporting countries</a:t>
            </a:r>
          </a:p>
          <a:p>
            <a:pPr lvl="1"/>
            <a:r>
              <a:rPr lang="en-AU" sz="2800" dirty="0"/>
              <a:t>Revenue neutrality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A353E69-E731-6CCE-F6B3-AB32A0C261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7B0E3B7-4ED4-F85D-248C-5F0A6C29B1F9}"/>
              </a:ext>
            </a:extLst>
          </p:cNvPr>
          <p:cNvSpPr/>
          <p:nvPr/>
        </p:nvSpPr>
        <p:spPr>
          <a:xfrm>
            <a:off x="11663679" y="1155862"/>
            <a:ext cx="10668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27B9B2-03BC-C2B7-519C-A4D560A8D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956781"/>
      </p:ext>
    </p:extLst>
  </p:cSld>
  <p:clrMapOvr>
    <a:masterClrMapping/>
  </p:clrMapOvr>
  <p:transition spd="slow">
    <p:strips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C1034B-18D5-81FF-A00B-EC3FC20CFD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25908-36C2-1EE3-CD2A-938154C16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9554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B0F0"/>
                </a:solidFill>
              </a:rPr>
              <a:t>Challenges of Sustainability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A1076-F20E-652E-0B15-05E96603D4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629" y="1693545"/>
            <a:ext cx="11049000" cy="4351338"/>
          </a:xfrm>
        </p:spPr>
        <p:txBody>
          <a:bodyPr>
            <a:norm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High initial investment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Supplier resistance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Lack of sustainability data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Global supply chain complexity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Measuring sustainability performance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Balancing cost and environmental go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475973A-E32C-A083-3CCE-950EA70B8C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0F61DDE-EB69-997D-4FAB-C83B5B77B9DD}"/>
              </a:ext>
            </a:extLst>
          </p:cNvPr>
          <p:cNvSpPr/>
          <p:nvPr/>
        </p:nvSpPr>
        <p:spPr>
          <a:xfrm>
            <a:off x="11663679" y="1155862"/>
            <a:ext cx="10668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8F2CB0-43B9-BFA0-605F-DCCAC5638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49409895"/>
      </p:ext>
    </p:extLst>
  </p:cSld>
  <p:clrMapOvr>
    <a:masterClrMapping/>
  </p:clrMapOvr>
  <p:transition spd="slow">
    <p:strips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94DDAF-52A6-A174-8A9A-C1EDE5D8CB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DF4BD-92E7-085C-AF33-0241F98A5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9554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B0F0"/>
                </a:solidFill>
              </a:rPr>
              <a:t>Key Sustainability Metrics (KPIs)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EA4670-8E7E-FE3D-F46A-3E2387EB75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629" y="1693545"/>
            <a:ext cx="11049000" cy="4351338"/>
          </a:xfrm>
        </p:spPr>
        <p:txBody>
          <a:bodyPr>
            <a:norm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Carbon emissions (CO₂)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Energy consumption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Water usage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Waste generation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Recycling rate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Supplier sustainability score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Percentage of renewable energy used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On-time delivery with reduced emissions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566C6F9-81D1-54FA-CD36-913F268565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29FDC93-015A-7AA1-87F8-7DBF8EBD55DA}"/>
              </a:ext>
            </a:extLst>
          </p:cNvPr>
          <p:cNvSpPr/>
          <p:nvPr/>
        </p:nvSpPr>
        <p:spPr>
          <a:xfrm>
            <a:off x="11663679" y="1155862"/>
            <a:ext cx="10668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EA48CD-5524-B2F1-D293-E9DCF97D5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0538778"/>
      </p:ext>
    </p:extLst>
  </p:cSld>
  <p:clrMapOvr>
    <a:masterClrMapping/>
  </p:clrMapOvr>
  <p:transition spd="slow">
    <p:strips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067012-BD5F-4B21-B3E6-B7FAF9129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EF46B-B7AA-629D-0864-E4573F4C8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9554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000" b="1" dirty="0">
                <a:solidFill>
                  <a:srgbClr val="00B0F0"/>
                </a:solidFill>
              </a:rPr>
              <a:t>Real-World Company Examples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49CF8C-02F1-BA8C-3EE4-7E3CB87139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473616"/>
            <a:ext cx="11049000" cy="481901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1. Patagonia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Uses recycled materials in clothing.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Repairs and resells used garments through circular economy initiatives.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Promotes responsible sourcing and environmental conservation. </a:t>
            </a:r>
          </a:p>
          <a:p>
            <a:pPr>
              <a:buNone/>
            </a:pPr>
            <a:br>
              <a:rPr lang="en-US" dirty="0"/>
            </a:br>
            <a:endParaRPr lang="en-US" dirty="0"/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2. Unilever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Works with suppliers to reduce greenhouse gas emissions.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Promotes sustainable agriculture.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Reduces plastic packaging across many product lines.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C20DDA2-B2C4-1E28-5A2D-B2AACB9FDE2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B13D8DE-FF67-7582-F735-7D2B89A9CD93}"/>
              </a:ext>
            </a:extLst>
          </p:cNvPr>
          <p:cNvSpPr/>
          <p:nvPr/>
        </p:nvSpPr>
        <p:spPr>
          <a:xfrm>
            <a:off x="11663679" y="1155862"/>
            <a:ext cx="10668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6B97EA-2AA2-17C8-8A55-210166342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64552139"/>
      </p:ext>
    </p:extLst>
  </p:cSld>
  <p:clrMapOvr>
    <a:masterClrMapping/>
  </p:clrMapOvr>
  <p:transition spd="slow">
    <p:strips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CD8E88-0CEF-7214-1327-1E7D496307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E4225-81D9-88D0-963B-5164E8C9C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0194" y="-29431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000" b="1" dirty="0">
                <a:solidFill>
                  <a:srgbClr val="00B0F0"/>
                </a:solidFill>
              </a:rPr>
              <a:t>Real-World Company Examples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C5D879-5587-A71A-90F5-B9500101E9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965200"/>
            <a:ext cx="11483248" cy="5892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3. IKEA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600" dirty="0"/>
              <a:t>Uses renewable energy.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600" dirty="0"/>
              <a:t>Sources wood from responsibly managed forests.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600" dirty="0"/>
              <a:t>Designs products for recycling and reuse. 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4. DHL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600" dirty="0"/>
              <a:t>Invests in electric delivery vehicles.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600" dirty="0"/>
              <a:t>Optimizes transportation routes using digital technologies.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600" dirty="0"/>
              <a:t>Targets significant reductions in logistics-related emissions. 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5. Apple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600" dirty="0"/>
              <a:t>Expands the use of recycled materials in devices.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600" dirty="0"/>
              <a:t>Uses renewable electricity in many operations.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600" dirty="0"/>
              <a:t>Encourages supplier adoption of clean energy.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sz="2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DA996D6-D022-AF62-98DC-D451AD4E3E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-83729" y="-169701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BA12E12-61D1-59B5-C396-0598D5968E38}"/>
              </a:ext>
            </a:extLst>
          </p:cNvPr>
          <p:cNvSpPr/>
          <p:nvPr/>
        </p:nvSpPr>
        <p:spPr>
          <a:xfrm>
            <a:off x="11663679" y="1155862"/>
            <a:ext cx="10668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D310C1-008E-48EA-9359-278224578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80043754"/>
      </p:ext>
    </p:extLst>
  </p:cSld>
  <p:clrMapOvr>
    <a:masterClrMapping/>
  </p:clrMapOvr>
  <p:transition spd="slow">
    <p:strips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4F581C-6F59-1D73-9887-5413D73816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45989-3E54-CFD5-18FE-177138B12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4994" y="-13922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</a:rPr>
              <a:t>Technology Supporting Sustainable Supply Chains</a:t>
            </a:r>
            <a:endParaRPr lang="en-AU" sz="2800" b="1" dirty="0">
              <a:solidFill>
                <a:srgbClr val="00B0F0"/>
              </a:solidFill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4A8F270-028B-3CD4-932C-A89E9B520ED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918446"/>
              </p:ext>
            </p:extLst>
          </p:nvPr>
        </p:nvGraphicFramePr>
        <p:xfrm>
          <a:off x="197874" y="1950720"/>
          <a:ext cx="11602720" cy="3413760"/>
        </p:xfrm>
        <a:graphic>
          <a:graphicData uri="http://schemas.openxmlformats.org/drawingml/2006/table">
            <a:tbl>
              <a:tblPr/>
              <a:tblGrid>
                <a:gridCol w="4435086">
                  <a:extLst>
                    <a:ext uri="{9D8B030D-6E8A-4147-A177-3AD203B41FA5}">
                      <a16:colId xmlns:a16="http://schemas.microsoft.com/office/drawing/2014/main" val="2182975796"/>
                    </a:ext>
                  </a:extLst>
                </a:gridCol>
                <a:gridCol w="7167634">
                  <a:extLst>
                    <a:ext uri="{9D8B030D-6E8A-4147-A177-3AD203B41FA5}">
                      <a16:colId xmlns:a16="http://schemas.microsoft.com/office/drawing/2014/main" val="2833062905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/>
                        <a:t>Technology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/>
                        <a:t>Sustainability Contribution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79063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Artificial Intelligence (AI)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Forecasting, route optimization, demand planning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927467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Internet of Things (IoT)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Energy monitoring, predictive maintenance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0307791"/>
                  </a:ext>
                </a:extLst>
              </a:tr>
              <a:tr h="4165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Blockchain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Traceability and ethical sourcing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447161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Big Data Analytics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Waste reduction and demand forecasting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16983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Robotics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Energy-efficient automation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21983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Digital Twins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Supply chain simulation and optimization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1188294"/>
                  </a:ext>
                </a:extLst>
              </a:tr>
            </a:tbl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51D0FE63-8E85-541B-E16D-EAC3E5B785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-124369" y="-139221"/>
            <a:ext cx="2305141" cy="140922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753DAF-8D7F-000E-3407-33BF951CB544}"/>
              </a:ext>
            </a:extLst>
          </p:cNvPr>
          <p:cNvSpPr/>
          <p:nvPr/>
        </p:nvSpPr>
        <p:spPr>
          <a:xfrm>
            <a:off x="11623039" y="1186342"/>
            <a:ext cx="10668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8AAC82-5044-8AD1-8819-C62CFF46D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9960" y="638683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65374051"/>
      </p:ext>
    </p:extLst>
  </p:cSld>
  <p:clrMapOvr>
    <a:masterClrMapping/>
  </p:clrMapOvr>
  <p:transition spd="slow">
    <p:strips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E4A6CC-48D8-0752-E4C6-FD6E0E224A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9DE47-FB63-2DDE-5B31-68CB3C6BE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354" y="-17807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B0F0"/>
                </a:solidFill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EA34DA-C2ED-0007-C513-D1689D040C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27" y="1371600"/>
            <a:ext cx="12865010" cy="58928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600" dirty="0"/>
              <a:t>Sustainability has become a strategic requirement rather than an optional initiative.</a:t>
            </a:r>
          </a:p>
          <a:p>
            <a:pPr marL="0" indent="0">
              <a:buNone/>
            </a:pPr>
            <a:r>
              <a:rPr lang="en-US" sz="2600" dirty="0"/>
              <a:t> </a:t>
            </a:r>
          </a:p>
          <a:p>
            <a:r>
              <a:rPr lang="en-US" sz="2600" dirty="0"/>
              <a:t>Organizations that integrate environmental protection, social responsibility,</a:t>
            </a:r>
          </a:p>
          <a:p>
            <a:pPr>
              <a:buNone/>
            </a:pPr>
            <a:r>
              <a:rPr lang="en-US" sz="2600" dirty="0"/>
              <a:t>   and economic performance throughout procurement, production, logistics, warehousing,      and reverse logistics can reduce costs, strengthen resilience, comply with regulations,    enhance their reputation, and achieve long-term  competitive advantage. </a:t>
            </a:r>
          </a:p>
          <a:p>
            <a:pPr>
              <a:buNone/>
            </a:pPr>
            <a:endParaRPr lang="en-US" sz="2600" dirty="0"/>
          </a:p>
          <a:p>
            <a:r>
              <a:rPr lang="en-US" sz="2600" dirty="0"/>
              <a:t>Successful supply chains balance the needs of </a:t>
            </a:r>
            <a:r>
              <a:rPr lang="en-US" sz="2600" b="1" dirty="0"/>
              <a:t>People, Planet, and Profit </a:t>
            </a:r>
            <a:r>
              <a:rPr lang="en-US" sz="2600" dirty="0"/>
              <a:t>while creating value for customers and society.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EE878C1-77C3-1257-3207-10C4FF1C4F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027" y="66360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B51E457-B7B6-4000-A10A-5BDAA0D79E48}"/>
              </a:ext>
            </a:extLst>
          </p:cNvPr>
          <p:cNvSpPr/>
          <p:nvPr/>
        </p:nvSpPr>
        <p:spPr>
          <a:xfrm>
            <a:off x="12417477" y="860615"/>
            <a:ext cx="10668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0A95A-9AA2-58A0-0E8E-7B6C0BFC4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86994444"/>
      </p:ext>
    </p:extLst>
  </p:cSld>
  <p:clrMapOvr>
    <a:masterClrMapping/>
  </p:clrMapOvr>
  <p:transition spd="slow">
    <p:strips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8F21CC-F681-FDE2-42AA-763EC432F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8418BC4-49BF-4D65-E4CB-770368E7CF68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D01DBC-DB75-8A80-5228-B047D6CEBE4D}"/>
              </a:ext>
            </a:extLst>
          </p:cNvPr>
          <p:cNvSpPr/>
          <p:nvPr/>
        </p:nvSpPr>
        <p:spPr>
          <a:xfrm>
            <a:off x="180431" y="1263124"/>
            <a:ext cx="11655969" cy="50932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it-IT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Artificial Intelligence (AI) &amp; Generative AI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AI-powered demand forecasting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Inventory optimization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risk prediction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procurement assistants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Warehouse automation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Generative AI for supply chain planning and reporting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Amazon, Walmart, Unilever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F8C6D72-0AB7-AA56-02D5-C04B19BA2F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905A072-587A-B5D6-A3F4-FFBA5A717A7C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What’s Trending Right Now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3C1C62-559C-B652-9F36-2901F34E1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38321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C2660B-DB67-BC75-478F-C10B5A46C9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A2E70DB-C083-66D1-9EDE-BB21C107D154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D66C9C7-06F6-2AAA-64F6-98B51D45131E}"/>
              </a:ext>
            </a:extLst>
          </p:cNvPr>
          <p:cNvSpPr/>
          <p:nvPr/>
        </p:nvSpPr>
        <p:spPr>
          <a:xfrm>
            <a:off x="180431" y="1079992"/>
            <a:ext cx="1142228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Supply Chain Resilience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Multi-sourcing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Nearshoring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Regional manufacturing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continuity planning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management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Drivers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COVID-19 lessons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Geopolitical conflicts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Climate disruptions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3BDD215-4E5A-B3B4-DA09-2A7CFF3017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3B116FB-3284-414E-0EB0-AA7B4DA0A5EF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What’s Trending Right Now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284E-DAC9-B31B-4F14-11E081BB3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55130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21DF1D-E65D-F64F-971F-4C46E83F7A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0D009EA-685C-6BDB-FF39-48A156FCA7DE}"/>
              </a:ext>
            </a:extLst>
          </p:cNvPr>
          <p:cNvSpPr/>
          <p:nvPr/>
        </p:nvSpPr>
        <p:spPr>
          <a:xfrm>
            <a:off x="9300030" y="922678"/>
            <a:ext cx="3582850" cy="561623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B81B4F-3ECB-C7A7-9567-C67A291314AD}"/>
              </a:ext>
            </a:extLst>
          </p:cNvPr>
          <p:cNvSpPr/>
          <p:nvPr/>
        </p:nvSpPr>
        <p:spPr>
          <a:xfrm>
            <a:off x="180431" y="1046398"/>
            <a:ext cx="11584849" cy="56162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Sustainability &amp; Green Supply Chains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Net-zero supply chains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Carbon footprint reduction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Circular economy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Reverse logistics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 procurement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ESG reporting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KPIs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CO₂ emissions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Energy consumption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Waste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reductionWater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usage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556311E-48A1-2F4B-4951-ACF0EE10B8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-83729" y="-135408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6487871-3A52-64AF-6693-899A1CBAD16B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What’s Trending Right Now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1754DF-F569-7EBC-BB00-95E48E545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46671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A37C4-C697-3E9F-0E7D-BCAB12728D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FA85C9B-3612-3108-D1BB-41513EB2CAD3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4D26183-D200-2087-D57D-EEC783D51902}"/>
              </a:ext>
            </a:extLst>
          </p:cNvPr>
          <p:cNvSpPr/>
          <p:nvPr/>
        </p:nvSpPr>
        <p:spPr>
          <a:xfrm>
            <a:off x="180431" y="1079992"/>
            <a:ext cx="11808369" cy="5575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Digital Supply Chains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transformation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Cloud-based ERP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twins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End-to-end visibility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Real-time monitoring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Technologies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IoT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Computing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Big Data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ABD7963-282D-7B61-2807-C4D810A627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8F39FE5-E0C2-5896-13C4-D91044E0518A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What’s Trending Right Now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C612B9-08F6-EF59-1CFB-3E8853B88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25263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4F58DD-72B7-160F-7E01-03B31A7F09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9379A7E-9662-AD7D-D8AA-8556A0675FBB}"/>
              </a:ext>
            </a:extLst>
          </p:cNvPr>
          <p:cNvSpPr/>
          <p:nvPr/>
        </p:nvSpPr>
        <p:spPr>
          <a:xfrm>
            <a:off x="9056190" y="856621"/>
            <a:ext cx="357269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164C93F-6850-C855-9467-270C917903CC}"/>
              </a:ext>
            </a:extLst>
          </p:cNvPr>
          <p:cNvSpPr/>
          <p:nvPr/>
        </p:nvSpPr>
        <p:spPr>
          <a:xfrm>
            <a:off x="180431" y="1079992"/>
            <a:ext cx="1147308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7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Supply Chain Visibility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7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Real-time shipment tracking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Inventory visibility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visibility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 towers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Benefits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Faster decisions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Better customer service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Reduced disruptions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84AE528-9CF5-9AAE-887C-ECEA2F943E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8E75528-EEE2-EEFE-036B-60F7615FDC41}"/>
              </a:ext>
            </a:extLst>
          </p:cNvPr>
          <p:cNvSpPr/>
          <p:nvPr/>
        </p:nvSpPr>
        <p:spPr>
          <a:xfrm>
            <a:off x="2758292" y="188922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What’s Trending Right Now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0C5D6A-F8F7-727F-9325-4C4C9D47E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77746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201820-79BA-5BE9-09D8-7082EAE5E5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34BAF87-53CD-6831-E130-666809E51B22}"/>
              </a:ext>
            </a:extLst>
          </p:cNvPr>
          <p:cNvSpPr/>
          <p:nvPr/>
        </p:nvSpPr>
        <p:spPr>
          <a:xfrm>
            <a:off x="9056190" y="856621"/>
            <a:ext cx="357269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A04E22-6074-4C51-8960-8BC66FCF157A}"/>
              </a:ext>
            </a:extLst>
          </p:cNvPr>
          <p:cNvSpPr/>
          <p:nvPr/>
        </p:nvSpPr>
        <p:spPr>
          <a:xfrm>
            <a:off x="180431" y="1418590"/>
            <a:ext cx="11473089" cy="49377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6. Internet of Things (IoT)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Applications include: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Smart warehouses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Smart shelves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Temperature monitoring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Fleet tracking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Predictive maintenance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DFA9B4A-C2E8-2413-C16E-7EE71BB364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AD1FA12-2F99-A7D4-5845-47B532613362}"/>
              </a:ext>
            </a:extLst>
          </p:cNvPr>
          <p:cNvSpPr/>
          <p:nvPr/>
        </p:nvSpPr>
        <p:spPr>
          <a:xfrm>
            <a:off x="2758292" y="188922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What’s Trending Right Now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F717A7-B976-C046-D816-FA3133213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2830775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88E5A-C302-1306-4B94-7B352DB6F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3789070-A147-5115-4F1E-DC8782E5C04D}"/>
              </a:ext>
            </a:extLst>
          </p:cNvPr>
          <p:cNvSpPr/>
          <p:nvPr/>
        </p:nvSpPr>
        <p:spPr>
          <a:xfrm>
            <a:off x="9056190" y="856622"/>
            <a:ext cx="3572690" cy="560698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A68A535-332F-32CB-B556-F501AEA368C1}"/>
              </a:ext>
            </a:extLst>
          </p:cNvPr>
          <p:cNvSpPr/>
          <p:nvPr/>
        </p:nvSpPr>
        <p:spPr>
          <a:xfrm>
            <a:off x="180431" y="1079993"/>
            <a:ext cx="11473089" cy="55756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7. Blockchain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Applications: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 traceability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Food safety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Counterfeit prevention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Smart contracts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Supplier transparency</a:t>
            </a:r>
          </a:p>
          <a:p>
            <a:pPr marR="0" lvl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Industries:</a:t>
            </a:r>
          </a:p>
          <a:p>
            <a:pPr marR="0" lvl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Food</a:t>
            </a:r>
          </a:p>
          <a:p>
            <a:pPr marR="0" lvl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Pharmaceuticals</a:t>
            </a:r>
          </a:p>
          <a:p>
            <a:pPr marR="0" lvl="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Luxury goods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C878A8B-FAC2-94C0-D1C6-D314950E56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8EBC9FD-7115-4BD8-DDE8-D33E03FD89E3}"/>
              </a:ext>
            </a:extLst>
          </p:cNvPr>
          <p:cNvSpPr/>
          <p:nvPr/>
        </p:nvSpPr>
        <p:spPr>
          <a:xfrm>
            <a:off x="2758292" y="188922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What’s Trending Right Now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068FBE-37D5-D28B-FA58-E2616C3F7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4426617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C4ED94-BFA5-C5E4-2D36-BD2EC5572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06DC465-EA9B-7377-D547-4D91482FF622}"/>
              </a:ext>
            </a:extLst>
          </p:cNvPr>
          <p:cNvSpPr/>
          <p:nvPr/>
        </p:nvSpPr>
        <p:spPr>
          <a:xfrm>
            <a:off x="9056190" y="856621"/>
            <a:ext cx="357269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571561-09B5-F240-25A5-D5FDDD6EAD65}"/>
              </a:ext>
            </a:extLst>
          </p:cNvPr>
          <p:cNvSpPr/>
          <p:nvPr/>
        </p:nvSpPr>
        <p:spPr>
          <a:xfrm>
            <a:off x="359455" y="1328577"/>
            <a:ext cx="11473089" cy="50213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8. Last-Mile Delivery Innovation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7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Delivery lockers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Electric vehicles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Delivery drones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Delivery robots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Crowd shipping</a:t>
            </a:r>
          </a:p>
          <a:p>
            <a:pPr marL="457200" marR="0" lvl="0" indent="-457200" algn="just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Route optimization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66408D0-5181-D6DB-6F98-BF11964124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52B8BEB-DA26-2524-5767-EC9390F30993}"/>
              </a:ext>
            </a:extLst>
          </p:cNvPr>
          <p:cNvSpPr/>
          <p:nvPr/>
        </p:nvSpPr>
        <p:spPr>
          <a:xfrm>
            <a:off x="2758292" y="188922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What’s Trending Right Now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404BDB-4CEF-2915-9584-2E6EB6C7C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3696588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65B1C-FD0F-747C-E50C-8D62587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A79091-3CDF-4D5D-7C15-0B9B71426140}"/>
              </a:ext>
            </a:extLst>
          </p:cNvPr>
          <p:cNvSpPr/>
          <p:nvPr/>
        </p:nvSpPr>
        <p:spPr>
          <a:xfrm>
            <a:off x="9056190" y="856621"/>
            <a:ext cx="3745410" cy="586485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D0C3B-58DF-39AA-1C20-9AB7B4B9E126}"/>
              </a:ext>
            </a:extLst>
          </p:cNvPr>
          <p:cNvSpPr/>
          <p:nvPr/>
        </p:nvSpPr>
        <p:spPr>
          <a:xfrm>
            <a:off x="180431" y="1079992"/>
            <a:ext cx="1180836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optimizes inventory management</a:t>
            </a:r>
            <a:r>
              <a:rPr lang="en-US" sz="2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This is done by analyzing sales data, supply chain dynamics, and external variables to maintain ideal stock.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forecasting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AI-powered demand forecasting enables companies to predict future demand for products with high accuracy by analyzing a wide range of data sources.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warehouse efficiency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AI, specifically ML models, helps lay out warehouses more efficiently by being able to evaluate the quantity of materials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More-timely deliveries</a:t>
            </a:r>
            <a:r>
              <a:rPr lang="en-US" sz="27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Manufacturers that assemble products via complex supply chains are especially dependent on timely and well-coordinated deliveries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can help make supply chains more sustainable</a:t>
            </a:r>
            <a:r>
              <a:rPr lang="en-US" sz="27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optimizing routes and reducing carbon emissions through smart logistics.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13FC1A-3366-4021-7822-FE91F4004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8E1842-7DBA-BC92-D76F-EEF088807217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Applications of Artificial Intelligence in the SC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13289-F09E-23FE-8DE1-2A479246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26270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062251-B31E-1F76-72AB-782C628687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AD3AEC9-BC97-F5DF-F6EE-00A691781505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B1BF24-640A-445E-5034-40419B95EE45}"/>
              </a:ext>
            </a:extLst>
          </p:cNvPr>
          <p:cNvSpPr/>
          <p:nvPr/>
        </p:nvSpPr>
        <p:spPr>
          <a:xfrm>
            <a:off x="180431" y="1079992"/>
            <a:ext cx="1180836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CBD4508-C1A7-DC50-C3EF-9E93B2088C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-73569" y="41587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2CED975-C86A-EF93-4D04-5950A1CB8113}"/>
              </a:ext>
            </a:extLst>
          </p:cNvPr>
          <p:cNvSpPr/>
          <p:nvPr/>
        </p:nvSpPr>
        <p:spPr>
          <a:xfrm>
            <a:off x="2231572" y="241535"/>
            <a:ext cx="98884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Major Research Themes in Supply-Chain Academia &amp; Practice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731E06-E6CC-8E76-C901-E6F45A792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57</a:t>
            </a:fld>
            <a:endParaRPr lang="en-US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57D7D4AF-13AE-1C39-8306-6D4670E0686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8463701"/>
              </p:ext>
            </p:extLst>
          </p:nvPr>
        </p:nvGraphicFramePr>
        <p:xfrm>
          <a:off x="203200" y="1155869"/>
          <a:ext cx="11704320" cy="53077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321473" imgH="2514468" progId="Excel.Sheet.12">
                  <p:embed/>
                </p:oleObj>
              </mc:Choice>
              <mc:Fallback>
                <p:oleObj name="Worksheet" r:id="rId3" imgW="5321473" imgH="2514468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3200" y="1155869"/>
                        <a:ext cx="11704320" cy="53077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4324911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236581"/>
            <a:ext cx="2062480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5687428" flipV="1">
            <a:off x="-1957792" y="5003221"/>
            <a:ext cx="5573486" cy="138228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551297" y="607264"/>
            <a:ext cx="7231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611655" y="1923671"/>
            <a:ext cx="1058034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supply chain sustainability.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three pillars of sustainability.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benefits and challenges of sustainable supply chains.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how sustainability affects procurement, manufacturing, logistics, and reverse logistics.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real-world company examples of sustainable supply chain practices.</a:t>
            </a:r>
          </a:p>
          <a:p>
            <a:pPr marL="514350" lvl="0" indent="-514350" algn="just">
              <a:buSzPct val="100000"/>
              <a:buFont typeface="+mj-lt"/>
              <a:buAutoNum type="arabicPeriod"/>
              <a:defRPr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What’s trending right now in Supply chains</a:t>
            </a:r>
          </a:p>
          <a:p>
            <a:pPr marL="514350" lvl="0" indent="-514350" algn="just">
              <a:buSzPct val="100000"/>
              <a:buFont typeface="+mj-lt"/>
              <a:buAutoNum type="arabicPeriod"/>
              <a:defRPr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Major research themes in Supply-chain Academia &amp; Practice</a:t>
            </a:r>
          </a:p>
          <a:p>
            <a:pPr marL="514350" lvl="0" indent="-514350" algn="just">
              <a:buSzPct val="100000"/>
              <a:buFont typeface="Arial" panose="020B0604020202020204" pitchFamily="34" charset="0"/>
              <a:buAutoNum type="arabicPeriod"/>
              <a:defRPr/>
            </a:pPr>
            <a:endParaRPr lang="en-US" altLang="en-US" sz="2800" dirty="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L="514350" lvl="0" indent="-514350" algn="just">
              <a:buSzPct val="100000"/>
              <a:buFont typeface="Arial" panose="020B0604020202020204" pitchFamily="34" charset="0"/>
              <a:buAutoNum type="arabicPeriod"/>
              <a:defRPr/>
            </a:pPr>
            <a:endParaRPr lang="en-US" altLang="en-US" sz="2800" dirty="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68983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46481"/>
            <a:ext cx="4128422" cy="53025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86080" y="1388538"/>
            <a:ext cx="11389360" cy="49604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/>
              </a:rPr>
              <a:t> 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Lysons, K., &amp; Farrington, B. (2020). </a:t>
            </a: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chain management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Pearson UK.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Chopra, S., &amp; Meindl, P. (2016). Global Edition. Pearson Education Limited.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Chapter 18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Schwalbe, K. (2015). Information technology project management. Cengage Learning.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Supply Chain Council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23840" y="21660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538557" y="2953796"/>
            <a:ext cx="3801492" cy="15603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B0E2C3E-746D-478A-B522-B605CD24C04E}"/>
</file>

<file path=customXml/itemProps2.xml><?xml version="1.0" encoding="utf-8"?>
<ds:datastoreItem xmlns:ds="http://schemas.openxmlformats.org/officeDocument/2006/customXml" ds:itemID="{8B9D9DD9-C523-40AB-BF0B-E9A8DA58BABC}"/>
</file>

<file path=customXml/itemProps3.xml><?xml version="1.0" encoding="utf-8"?>
<ds:datastoreItem xmlns:ds="http://schemas.openxmlformats.org/officeDocument/2006/customXml" ds:itemID="{73BBFE6F-1344-41C4-B65E-28581D092A0B}"/>
</file>

<file path=docProps/app.xml><?xml version="1.0" encoding="utf-8"?>
<Properties xmlns="http://schemas.openxmlformats.org/officeDocument/2006/extended-properties" xmlns:vt="http://schemas.openxmlformats.org/officeDocument/2006/docPropsVTypes">
  <TotalTime>13232</TotalTime>
  <Words>2487</Words>
  <Application>Microsoft Office PowerPoint</Application>
  <PresentationFormat>Widescreen</PresentationFormat>
  <Paragraphs>571</Paragraphs>
  <Slides>60</Slides>
  <Notes>6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71" baseType="lpstr">
      <vt:lpstr>MS PGothic</vt:lpstr>
      <vt:lpstr>Arial</vt:lpstr>
      <vt:lpstr>Calibri</vt:lpstr>
      <vt:lpstr>Calibri Light</vt:lpstr>
      <vt:lpstr>Palatino Linotype</vt:lpstr>
      <vt:lpstr>Tahoma</vt:lpstr>
      <vt:lpstr>Times New Roman</vt:lpstr>
      <vt:lpstr>Wingdings</vt:lpstr>
      <vt:lpstr>Office Theme</vt:lpstr>
      <vt:lpstr>1_Office Theme</vt:lpstr>
      <vt:lpstr>Worksheet</vt:lpstr>
      <vt:lpstr>PowerPoint Presentation</vt:lpstr>
      <vt:lpstr>PowerPoint Presentation</vt:lpstr>
      <vt:lpstr>PowerPoint Presentation</vt:lpstr>
      <vt:lpstr>What is a Sustainable Supply Chain?</vt:lpstr>
      <vt:lpstr>Sustainability Across Supply Chain Activities</vt:lpstr>
      <vt:lpstr>Sustainability Across Supply Chain Activities</vt:lpstr>
      <vt:lpstr>Sustainability Across Supply Chain Activities</vt:lpstr>
      <vt:lpstr>Sustainability Across Supply Chain Activities</vt:lpstr>
      <vt:lpstr>Sustainability Across Supply Chain Activities</vt:lpstr>
      <vt:lpstr>Sustainability Across Supply Chain Activities</vt:lpstr>
      <vt:lpstr>Role of Sustainability in a Supply Chain</vt:lpstr>
      <vt:lpstr>Role of Sustainability in a Supply Chain</vt:lpstr>
      <vt:lpstr>Role of Sustainability in a Supply Chain</vt:lpstr>
      <vt:lpstr>Key Pillars of Sustainability</vt:lpstr>
      <vt:lpstr>Circular Economy vs. Linear Economy</vt:lpstr>
      <vt:lpstr>PowerPoint Presentation</vt:lpstr>
      <vt:lpstr>PowerPoint Presentation</vt:lpstr>
      <vt:lpstr>Reverse Logistics</vt:lpstr>
      <vt:lpstr>Reverse Logistics</vt:lpstr>
      <vt:lpstr>Green Logistics</vt:lpstr>
      <vt:lpstr>Returned Goods</vt:lpstr>
      <vt:lpstr>Returned Goods - Disposition</vt:lpstr>
      <vt:lpstr>PowerPoint Presentation</vt:lpstr>
      <vt:lpstr>PowerPoint Presentation</vt:lpstr>
      <vt:lpstr>PowerPoint Presentation</vt:lpstr>
      <vt:lpstr>PowerPoint Presentation</vt:lpstr>
      <vt:lpstr>  Reverse Logistics</vt:lpstr>
      <vt:lpstr>  Reverse Logistics</vt:lpstr>
      <vt:lpstr>PowerPoint Presentation</vt:lpstr>
      <vt:lpstr>Sustainability and Supply Chain Drivers</vt:lpstr>
      <vt:lpstr>Facilities</vt:lpstr>
      <vt:lpstr>Inventory</vt:lpstr>
      <vt:lpstr>Transportation</vt:lpstr>
      <vt:lpstr>Sourcing</vt:lpstr>
      <vt:lpstr>Information</vt:lpstr>
      <vt:lpstr>Pricing</vt:lpstr>
      <vt:lpstr>Closed-Loop Supply Chains</vt:lpstr>
      <vt:lpstr>PowerPoint Presentation</vt:lpstr>
      <vt:lpstr>Pricing of Sustainability</vt:lpstr>
      <vt:lpstr>Pricing Emissions</vt:lpstr>
      <vt:lpstr>Pricing Emissions</vt:lpstr>
      <vt:lpstr>Challenges of Sustainability</vt:lpstr>
      <vt:lpstr>Key Sustainability Metrics (KPIs)</vt:lpstr>
      <vt:lpstr>Real-World Company Examples</vt:lpstr>
      <vt:lpstr>Real-World Company Examples</vt:lpstr>
      <vt:lpstr>Technology Supporting Sustainable Supply Chains</vt:lpstr>
      <vt:lpstr>Summary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</dc:creator>
  <cp:lastModifiedBy>Dr.Tarek Mohamed</cp:lastModifiedBy>
  <cp:revision>256</cp:revision>
  <dcterms:created xsi:type="dcterms:W3CDTF">2023-04-29T09:08:23Z</dcterms:created>
  <dcterms:modified xsi:type="dcterms:W3CDTF">2026-08-02T01:58:57Z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