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2"/>
  </p:notesMasterIdLst>
  <p:sldIdLst>
    <p:sldId id="480" r:id="rId5"/>
    <p:sldId id="303" r:id="rId6"/>
    <p:sldId id="633" r:id="rId7"/>
    <p:sldId id="638" r:id="rId8"/>
    <p:sldId id="504" r:id="rId9"/>
    <p:sldId id="642" r:id="rId10"/>
    <p:sldId id="736" r:id="rId11"/>
    <p:sldId id="737" r:id="rId12"/>
    <p:sldId id="747" r:id="rId13"/>
    <p:sldId id="748" r:id="rId14"/>
    <p:sldId id="738" r:id="rId15"/>
    <p:sldId id="749" r:id="rId16"/>
    <p:sldId id="763" r:id="rId17"/>
    <p:sldId id="764" r:id="rId18"/>
    <p:sldId id="765" r:id="rId19"/>
    <p:sldId id="766" r:id="rId20"/>
    <p:sldId id="767" r:id="rId21"/>
    <p:sldId id="768" r:id="rId22"/>
    <p:sldId id="769" r:id="rId23"/>
    <p:sldId id="770" r:id="rId24"/>
    <p:sldId id="771" r:id="rId25"/>
    <p:sldId id="772" r:id="rId26"/>
    <p:sldId id="773" r:id="rId27"/>
    <p:sldId id="774" r:id="rId28"/>
    <p:sldId id="775" r:id="rId29"/>
    <p:sldId id="790" r:id="rId30"/>
    <p:sldId id="776" r:id="rId31"/>
    <p:sldId id="777" r:id="rId32"/>
    <p:sldId id="674" r:id="rId33"/>
    <p:sldId id="639" r:id="rId34"/>
    <p:sldId id="739" r:id="rId35"/>
    <p:sldId id="740" r:id="rId36"/>
    <p:sldId id="741" r:id="rId37"/>
    <p:sldId id="742" r:id="rId38"/>
    <p:sldId id="743" r:id="rId39"/>
    <p:sldId id="744" r:id="rId40"/>
    <p:sldId id="745" r:id="rId41"/>
    <p:sldId id="644" r:id="rId42"/>
    <p:sldId id="700" r:id="rId43"/>
    <p:sldId id="680" r:id="rId44"/>
    <p:sldId id="641" r:id="rId45"/>
    <p:sldId id="746" r:id="rId46"/>
    <p:sldId id="698" r:id="rId47"/>
    <p:sldId id="778" r:id="rId48"/>
    <p:sldId id="702" r:id="rId49"/>
    <p:sldId id="779" r:id="rId50"/>
    <p:sldId id="780" r:id="rId51"/>
    <p:sldId id="781" r:id="rId52"/>
    <p:sldId id="782" r:id="rId53"/>
    <p:sldId id="783" r:id="rId54"/>
    <p:sldId id="321" r:id="rId55"/>
    <p:sldId id="785" r:id="rId56"/>
    <p:sldId id="786" r:id="rId57"/>
    <p:sldId id="787" r:id="rId58"/>
    <p:sldId id="788" r:id="rId59"/>
    <p:sldId id="789" r:id="rId60"/>
    <p:sldId id="34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504"/>
            <p14:sldId id="642"/>
            <p14:sldId id="736"/>
            <p14:sldId id="737"/>
            <p14:sldId id="747"/>
            <p14:sldId id="748"/>
            <p14:sldId id="738"/>
            <p14:sldId id="749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90"/>
            <p14:sldId id="776"/>
            <p14:sldId id="777"/>
            <p14:sldId id="674"/>
            <p14:sldId id="639"/>
            <p14:sldId id="739"/>
            <p14:sldId id="740"/>
            <p14:sldId id="741"/>
            <p14:sldId id="742"/>
            <p14:sldId id="743"/>
            <p14:sldId id="744"/>
            <p14:sldId id="745"/>
            <p14:sldId id="644"/>
            <p14:sldId id="700"/>
            <p14:sldId id="680"/>
            <p14:sldId id="641"/>
            <p14:sldId id="746"/>
            <p14:sldId id="698"/>
            <p14:sldId id="778"/>
            <p14:sldId id="702"/>
            <p14:sldId id="779"/>
            <p14:sldId id="780"/>
            <p14:sldId id="781"/>
            <p14:sldId id="782"/>
            <p14:sldId id="783"/>
            <p14:sldId id="321"/>
            <p14:sldId id="785"/>
            <p14:sldId id="786"/>
            <p14:sldId id="787"/>
            <p14:sldId id="788"/>
            <p14:sldId id="7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0654" autoAdjust="0"/>
  </p:normalViewPr>
  <p:slideViewPr>
    <p:cSldViewPr snapToGrid="0">
      <p:cViewPr varScale="1">
        <p:scale>
          <a:sx n="66" d="100"/>
          <a:sy n="66" d="100"/>
        </p:scale>
        <p:origin x="1301" y="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27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06376-E067-F420-A1B2-309ACE9556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8C74DF-3EFF-6BF0-B66C-DF9438D8D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FA23EF-34E3-E672-1D29-7EB1544C6C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B671EC-1A3C-167D-FB57-4713385B1F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4672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ED03F-2E95-09EF-DF6E-D62DD58A4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1F160B-1AF1-B922-98FB-04E3FB067B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BCAC01-C8B0-58F4-69A4-ECB0674967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44F41F-A1F3-FF51-C3D8-76401DF669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77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3EE63-45A5-57B9-A3F2-8E52FCDEF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5FD38F-8049-8F4B-C75A-20E38C9ADA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8FEF2C-620C-5E11-E7D0-E6C55EE43C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837C24-B34E-1523-3CDB-E97231CBA9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578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EF3D4E-7DFB-5DFC-8F3D-4C4724474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D4FA7E-AC42-D231-9643-3AD6A2384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878E0B-5791-FFA9-7B5C-918F1138D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4425D3-3C7F-BC39-AC9A-A29859CBA1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296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074C1-E220-CC60-1A20-2443BC733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FBC629-C2F7-83FB-B6A7-5B0B66603A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4A60AC-1679-723D-2DA0-32337439CE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5A654-03F7-1535-FD9C-463CFC429E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4474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D25C3-3216-A5A7-EE88-5125DDAF8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F73A80-74FC-4884-657F-CAC6D8C17D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6FE40-F16E-8341-00D8-BA61AD0BD1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5D003D-6986-D25F-C311-16BA021B4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050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DE41D-9545-89CC-C989-3E5B965D4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3E6F51-9A21-080D-3FE6-B717B02436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34AF50-C156-7C0B-D912-07AA29C609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08ECBC-5F1F-612A-7230-70DB9551B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148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93596-6D37-3A9E-F685-AFB9DDC3C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27BF15-2B2B-3F00-3477-CF25114242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3AF2EF-9E8D-0439-BF68-7439A46A6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4F170-85CE-738D-8874-BED2BBB15E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669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14AB8-8E21-A241-1122-911EC473C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DEC199-6E57-CED4-7FD9-F0C4933332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68CEBE-ED96-3C1C-B386-A3F6F7CDD5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B48FA5-FC77-7307-9DE8-4E88C1C8B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8166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9D5F1-43E8-8EE3-9632-EB187C392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DDA7C1-196E-6BE3-D891-19BE001373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F8E6EA-42E1-23B0-69B3-2329A0C1A6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7DB5A1-0563-2622-6DA5-DFBE60729C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0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E1003C-B609-A17E-FE05-A46D0D3E5E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CA53BC-0DA4-3D10-03F9-A901F7ED83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E13456-06F5-5407-30C6-D9C3FCB970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CFC9-E1DA-57C2-F1C3-605BEC38AC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8243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FFB55A-49B0-84F6-E2D3-4F7136438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40039F-14DC-520F-A899-934F6B61A5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31CAC5-EC3E-081D-EEEB-DBC92D7F9C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808342-2DC6-664B-30ED-C32E39586A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3074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BB45F-4DBF-CE72-E0B5-1A0B37855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F39AA5-61D9-16A0-9901-2E25CE5905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05A413-4337-4317-F6F8-FD519AA52C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A427B-0106-95C8-7BEE-D55BF5E1AA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863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8F46B-14C0-E897-9341-BFB5A7443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4819A2-87E9-7498-82CB-3C3A095EB6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C9C4F4-E648-B01D-200F-1D3F3A52B1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768B96-A3D7-D52E-1FCB-B0BE5450F7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1660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6E5F8-E221-5C9C-D9EF-1BD2F72CE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BC026D-1172-6B4E-6A3C-883341B7FC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B307E3-844A-99BA-6213-B4324BB897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5593B-1591-A823-4FFE-377D549ED6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864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3F83A-563E-45C4-D9B9-9E6D4A46F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3F39DB-C9F7-D7CC-1127-7EB4340F77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AA820D-6E09-4F99-148C-A37CB56A66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86D36E-EF76-4120-4055-8741F8C90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6385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DB2FE-A379-CF2C-01F3-EC92A61D4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03077A-4433-E209-88EE-D48DB939B0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191845-3047-9E40-F028-D7974DC23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0717FA-0354-6F75-13B0-DA1CB39227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0440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3686B-4ACC-9BA1-4568-1A39C76FD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0F2CA5-AF30-0298-E442-CC8225A887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D37022-49CA-9455-BEA7-0B1565C14C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4BF33-5B20-A6AD-D84E-96627846F5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3896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28E03-25F7-B194-7531-6DB78F088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0A1B07-12BB-EBD7-76D6-9FCA0A7C48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196514-0B5A-A78D-F563-DBEE6FA67A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2F2F3C-16CE-37AD-D3C6-511B022413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478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79804-CC9C-BAA9-1838-6A7CE96AD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B0A206-92D6-69CA-16E3-E4D84DCFD7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4A171F-9B94-392F-55B7-432D7E676F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355D9E-5600-9EDC-4CE7-10904125FA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7786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419EB-D503-CEBB-1831-ABE77DBCC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ED8975-74FB-34AE-9BC4-DE89690C77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01BE73-C031-983B-492E-2199EC9D54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CB50B-D353-23EB-79AA-08D55521BF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9998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ABDC0-4B9E-06BE-F8A6-D9F18778E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3163A9-282B-658E-0F07-B37EEDBBF0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8A46B7-DC2A-4B06-169E-9FCCD29672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51DC83-590D-126D-51C6-FE0140C116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384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1792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9338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A8EE9-9A92-7EF4-A8DD-7DED170E4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99E606-3B88-F669-F2EB-1054610E55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9D4509-86D5-1313-3728-CCBD872F7B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4A7B5-0ABE-BD81-8412-E72277D5D6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3618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FD593-A47A-0F81-A525-576C635C5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AA0F75-BDA6-5E80-18E7-B1F0D62460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606D02-CC3C-CC27-7169-3F15A163A5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95C84-FCDB-E992-8A9F-E9F0446EB7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1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DE575-A144-B038-834F-471BB697E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9D3BA7-FF7E-3CCE-A0F8-07B86EE21C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DA7B81-C3E1-594C-C2D4-1B264680EC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F6AC8D-0181-A930-F218-5B45C803D5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688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E6B03E-1156-8D79-7A43-36685F631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CE5A99-3F66-DADB-0D38-883BDFDBBA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791BA4-F2B6-92D0-E2A6-7D2EC2D1E0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E965CB-53A2-E1F1-B6A0-798B4EEFFB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1392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E3102-B086-23CB-50D3-83FE5079E8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777E34-F1E3-1615-C37F-A3312B358F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A3E242-949F-DDC6-5ECB-C972309615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40BBFE-C0E4-AE26-2688-C191C3374A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0812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93343-F91A-1D04-0C5F-7B9DB7EA5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1627E6-8960-A8B3-1A94-BA23C4A8A4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6E63E-D321-235C-5C59-8C7F8AC19D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9C84CB-EF5B-0669-FE01-5C4F12444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64702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F8A58-1F66-CF14-4F51-3BA5ECE3C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67556D-C79C-B5B1-7B93-372FB30DF6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01760B-737F-2EB9-6813-7C6B4BA742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B1CE6-88B3-27E3-F1A2-3B3EBF5E78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71592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3AB83-4D16-7962-D9B1-61AC38EC2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8F0831-9E21-2550-8AEB-DC36DDBAE3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F1D3F-58C0-A15D-E165-72CE276A9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C3157-8C97-6C61-EA92-3718FE2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658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9B769-13E5-808D-F94E-16A17BD53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088418-DC7F-13C5-BEC0-4B4B9B997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B41F5F-983C-E46C-C319-98A6FB1F29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2FF17-24B3-1516-4483-E8EB455864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4638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0105B-0293-4862-1CD6-294E67F1A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1A10E7-AC2D-E5D1-14EE-874C2FDED9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EB2652-655A-2EEC-B21F-51D7531B5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C25EE-C22D-10F6-4EFE-2FA550EE4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455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8426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E6CA0-B04D-7FC5-ED16-4853F0F3C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C5D5B-E992-A88F-9FCF-5F8551C0F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8F20D-A175-4806-CB62-17979F307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91111-5EB4-029D-946A-9586F133A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83497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ED377-D495-C485-43F9-1C4C29BC5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0B1C4D-094B-55A7-75CD-4DB187C65B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C91E0C-F7EE-A7FA-C9B9-AFB385827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DB5483-C1B6-A9EE-CA60-4ED827AA56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3591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AFD12-4FFA-5553-8B7D-4B137EE79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F5DB89-66C4-F0B2-E863-51CD959E60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8371CC-6398-9A28-3FC8-030A22C6F6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4B79F2-1963-338F-7586-54FA236BDC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7848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BBE5A-A583-AE0E-602F-18B1C4324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D3FAF2-BD1F-0D4F-2C90-2FF7A0C198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F530C1-5030-33B6-527D-2C6A76564B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AF52F0-40FB-7841-729F-6C8F958372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90480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76DB1-D9EF-21E4-1732-4E0CE28A2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0976D2-63D9-7F90-A55E-8379948800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383337-7B28-1EA2-F3AE-ED2E12B14D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C4C6DC-35A4-7108-BEF4-72CF85BA5B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73060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68AE2-F92D-2666-622E-5D1EB0B8B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26E387-3B59-A266-54D3-C6D85E2449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C69854-029E-06A9-E952-D28C193398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5A72D1-96AB-E94B-2742-C1A00FCC52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645357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E2F23-8FC0-6D11-16C2-3997BFBE7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7768C0-FFA9-338B-1AD7-5CC79542EB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6FF138-0289-6389-884E-D0BD4B4F8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825AC5-472C-6725-1267-190F25A5EB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93573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2ED89-0DF2-9B53-AAFF-67D0EAF80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8E9CB6-17F4-FB8F-79AF-C2833EDC68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431CF7-793B-8888-E6EF-C9C554F4ED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F9FCF3-617F-7549-3C22-45F4D5E815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97599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701675" y="4860924"/>
            <a:ext cx="5676900" cy="4792885"/>
          </a:xfrm>
        </p:spPr>
        <p:txBody>
          <a:bodyPr/>
          <a:lstStyle/>
          <a:p>
            <a:pPr algn="r" rtl="1"/>
            <a:endParaRPr lang="ar-IQ" dirty="0"/>
          </a:p>
        </p:txBody>
      </p:sp>
      <p:sp>
        <p:nvSpPr>
          <p:cNvPr id="5" name="幻灯片图像占位符 4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80798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97B568-000D-75C3-4021-6BFFD9FA7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F306A4-B914-8018-7BB4-2DB7C134B2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85242D-5515-5B90-9252-FCC4341A50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4CF32B-08B8-4AAC-86FA-9434A6BF1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84157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08C6F-61B0-4731-641B-6AD8C180A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4A6560-50EF-55CB-8743-57344779B8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F9DFEE-FB45-C38A-8C50-F941CC4549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1C39A-409E-93ED-8EBE-7D1E544944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58859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84E6A9-0DA2-4E72-288A-756E3A5EA6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D80936-4CF4-BB29-D228-B8086C19D7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A2B39A-8C80-1195-4138-95757F0BAF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B9FC43-BB89-A35E-6FB9-9B3973F6EF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8856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66499-5B6B-46FB-FE13-7B5FCE42A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4AC97F-886D-E667-9168-A3E91DF8E2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49413D-348F-8F33-7462-5F46F3DB38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316F48-E25E-4DC5-3EDF-96B32C4CB7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60313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835FF-1E81-0AE1-2AC7-D87DC971D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2270C9-7761-186E-0B1F-F2C6D371C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F920FE-AD08-E88A-07D9-E95A7131F0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410238-2159-ED87-225A-9B003DC74E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894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#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12284" y="387351"/>
            <a:ext cx="10560049" cy="868363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Title</a:t>
            </a:r>
            <a:endParaRPr lang="zh-CN" altLang="en-US" dirty="0"/>
          </a:p>
        </p:txBody>
      </p:sp>
      <p:sp>
        <p:nvSpPr>
          <p:cNvPr id="3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912285" y="1376363"/>
            <a:ext cx="10560049" cy="39243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here to edit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5307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  <p:sldLayoutId id="214748367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2.png"/><Relationship Id="rId5" Type="http://schemas.openxmlformats.org/officeDocument/2006/relationships/image" Target="../media/image61.sv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Storage Reliability Technologies</a:t>
            </a:r>
          </a:p>
          <a:p>
            <a:pPr algn="ctr"/>
            <a:r>
              <a:rPr lang="en-US" altLang="zh-CN" sz="2000" dirty="0"/>
              <a:t>Common Advanced Storage Technologies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algn="ctr"/>
            <a:endParaRPr lang="en-US" sz="2000" dirty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948001" y="2162971"/>
            <a:ext cx="9754590" cy="3047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Describe the concepts, principles and types of RAID technologies.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Describe the principles of RAID 2.0+ technologies.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Understand the Multipathing technologies of hosts.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Understand the technologies implemented for ensuring the reliability of hard disk.</a:t>
            </a:r>
          </a:p>
          <a:p>
            <a:pPr marL="401637" marR="0" lvl="1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tabLst/>
              <a:defRPr/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6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2712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Traditional RAID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RAID 2.0+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Multipathing</a:t>
            </a:r>
            <a:r>
              <a:rPr lang="fr-FR" sz="2300" dirty="0"/>
              <a:t>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Disk </a:t>
            </a:r>
            <a:r>
              <a:rPr lang="fr-FR" sz="2300" dirty="0" err="1"/>
              <a:t>Reliability</a:t>
            </a:r>
            <a:r>
              <a:rPr lang="fr-FR" sz="2300" dirty="0"/>
              <a:t> Technologies.</a:t>
            </a:r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20975" y="1321979"/>
            <a:ext cx="48956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Traditional RAID Technologies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Traditional RAID Technologies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0910AE8-3A6C-DEC6-332F-916FA3253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382" y="2063776"/>
            <a:ext cx="8286750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35C43-6208-AC7B-CFFD-2C3AA87A2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94C49-C75C-B89E-2C68-3463A1041701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8EB368-2B48-DF5B-9F10-4F24E58AC991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Traditional RAID Technologies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ED1A05-F125-1CD8-516E-B5D0F8E323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F73C20-CD19-8B1A-348B-850363E759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975" y="1798435"/>
            <a:ext cx="82486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8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C97C3-B49F-CA7D-64CA-0018CCB2B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D1852A-6453-67F5-1808-AA0E1B344A09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EE1814-A5D2-7B06-463E-64CBBE4FA226}"/>
              </a:ext>
            </a:extLst>
          </p:cNvPr>
          <p:cNvSpPr txBox="1"/>
          <p:nvPr/>
        </p:nvSpPr>
        <p:spPr>
          <a:xfrm>
            <a:off x="617280" y="1068307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Basic Concepts and Implementation of RAID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9CB05-3455-ED47-CADB-CB4826AA30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815D5F-DC3C-C41B-429B-2CA0952CA0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089" y="2023875"/>
            <a:ext cx="7520416" cy="399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9FF4C-ED8A-F6D7-A167-DFAB2D4EF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EFFB1F-39B4-50C4-7C2D-14A2A52AD320}"/>
              </a:ext>
            </a:extLst>
          </p:cNvPr>
          <p:cNvSpPr/>
          <p:nvPr/>
        </p:nvSpPr>
        <p:spPr>
          <a:xfrm>
            <a:off x="617279" y="1446835"/>
            <a:ext cx="9279075" cy="49655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C3A950-9775-1C61-7F7F-7B34A0A158A1}"/>
              </a:ext>
            </a:extLst>
          </p:cNvPr>
          <p:cNvSpPr txBox="1"/>
          <p:nvPr/>
        </p:nvSpPr>
        <p:spPr>
          <a:xfrm>
            <a:off x="617279" y="912801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Forms of RAID Data Organization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F643B6-6250-6763-B13E-87081716ED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234811-AD9F-A60E-9E95-68C4054720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291" y="1622305"/>
            <a:ext cx="8086065" cy="46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04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3F08F-8A57-1E79-1C8F-C207354BD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F611B1-2D4E-17E5-DF5B-4E9C53A627AB}"/>
              </a:ext>
            </a:extLst>
          </p:cNvPr>
          <p:cNvSpPr/>
          <p:nvPr/>
        </p:nvSpPr>
        <p:spPr>
          <a:xfrm>
            <a:off x="617280" y="1622305"/>
            <a:ext cx="9061570" cy="4670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DAEB0C-1503-3EB8-9102-11B90D33CE04}"/>
              </a:ext>
            </a:extLst>
          </p:cNvPr>
          <p:cNvSpPr txBox="1"/>
          <p:nvPr/>
        </p:nvSpPr>
        <p:spPr>
          <a:xfrm>
            <a:off x="617280" y="1068307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RAID Data Protection Methods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E5E3FF-C21D-1E49-0327-4171E44330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843215-943F-983E-531D-E58320A075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66" y="1685495"/>
            <a:ext cx="7507889" cy="451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87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86243-A412-7895-E02A-59D21083C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7FB24D-7CE3-78CB-2C77-19E21ED00EB5}"/>
              </a:ext>
            </a:extLst>
          </p:cNvPr>
          <p:cNvSpPr/>
          <p:nvPr/>
        </p:nvSpPr>
        <p:spPr>
          <a:xfrm>
            <a:off x="617279" y="1590490"/>
            <a:ext cx="10205049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58B7C8-D02A-7263-907E-6FF64D3A6C5F}"/>
              </a:ext>
            </a:extLst>
          </p:cNvPr>
          <p:cNvSpPr txBox="1"/>
          <p:nvPr/>
        </p:nvSpPr>
        <p:spPr>
          <a:xfrm>
            <a:off x="617279" y="88312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RAID Technologies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F68BDB-7DA7-317C-EEF5-859987AF68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3894ED-7E98-ACA1-4B68-83BEDC992A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685" y="1835674"/>
            <a:ext cx="8703821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8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BE911-D514-713B-DD37-F1383C803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79B38B-A775-F3DA-FAF6-576E99612BBA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F4A1D3-F241-5CAF-4C36-92CCA4480C3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Working Principles of RAID 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2CDC2B-9AB6-1C96-DEAC-908BEC106D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263CF6-5A0F-05A6-26B1-A1CFBCD5A1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3903" y="1524590"/>
            <a:ext cx="7064593" cy="448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0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F49CE-E5D9-6D21-58C1-F9A4E65CE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CB3410-8FF1-54F2-19C2-4BBFB9A6ABFE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EDEF0D-A4E0-9EE5-68BC-0F7EF237D11C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2346C7-2F18-EC80-8FCD-083CAEDC03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45161B-23EB-8B84-34B6-ABE75C749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606" y="1741869"/>
            <a:ext cx="7246128" cy="423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14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75DF1-36B8-E66B-EDA5-4078DFE34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7C834E-B81C-6213-FEEF-90A1BD6F8E9B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5D8735-B6AD-43F7-0801-5054F18EE26A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00E42C-1423-88F9-2901-1C4B809B2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599DC7-D407-0D35-3718-F274AB234A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6283" y="1841680"/>
            <a:ext cx="7502055" cy="432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3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F7050-F23D-A412-D021-B6BE71134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AAC8FD-F3BE-4A8E-F587-272622BCCFB1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87F617-D3E7-9DB3-AD9C-E426EDF9C0C0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Working Principles of RAID 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E1A636-E19B-C622-F621-C082701BDC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C8BF13-0A57-DA3D-B549-E19DAEA0B4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300" y="1571232"/>
            <a:ext cx="6853495" cy="440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51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F4373-8BAD-EFB1-A354-735E09A19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D34699-7D3D-27C6-853A-0B178C865BF5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ED30BA-86A0-1C57-9090-F0CAB05414B9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5823F3-B849-31B6-6875-C523390AD2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91589B-8686-3E72-386D-E438A6B4EA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756" y="1587829"/>
            <a:ext cx="7207209" cy="455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71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151D9-96C3-7F24-21F3-FDE87DA79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120BB2-418B-3050-1100-B0919E5DA034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E65E14-EFAF-BA79-629A-F9F6EBB775F9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C81BCA-0443-7907-F92C-4A5559A099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B811ED-E0E5-2D7F-F83D-81E90B1824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6673" y="1621810"/>
            <a:ext cx="6757375" cy="447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49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AC6A1-EE8D-680F-45CC-FD641BDFF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E8621-35E7-AA51-0138-CD556433F3A0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8F0729-3B0F-CC66-334A-7A61F3095447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Working Principles of RAID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75ABEF-E4BF-6BA1-FD2E-64B8C19509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46C555-191A-4C5D-692C-A3E88DFF2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8801" y="1542366"/>
            <a:ext cx="6618527" cy="464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4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0965F-D777-4FD3-277C-AC5FE76AD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E7C2D0-FEF6-A87E-6189-EDE173A52413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07F6E2-C719-43A9-1AEF-15A84483D85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025E04-56C8-1F80-EA07-7BA5C0FD61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7744E5-1240-AC33-1ECC-F14E8ED3E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114" y="1524590"/>
            <a:ext cx="7134047" cy="436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19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0F784-B745-598D-F359-1BA102307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4DDE6A-13E9-EBDF-BCF6-8837DE443902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F9FD2B-5EDA-E033-18B0-A27AF5B1B147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435A28-A7D2-93DD-AFD4-450E3B185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C389B7-A122-FFC9-94CF-3D298573E1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112" y="1545245"/>
            <a:ext cx="7653908" cy="443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26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1130C-651F-2C6A-28BA-8B39340C1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2145EB-608B-69EB-BC71-CF93EE53A95B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F65060-0263-BC5A-2BE0-F5B71CD7330C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RAID 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7102F0-79F5-EEBD-5210-43D49A9BCE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46E0DE-393A-D097-FC9F-B08C90D340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150" y="1703443"/>
            <a:ext cx="5151600" cy="427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8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9E766-F352-A4E2-F4B1-FAEC27DE9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E39992-323E-9862-4537-334AA7402C26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753F97-7AAF-BF83-2063-94230BE81A4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84B364-85A6-5E4B-AABB-8FA6C1E958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936F0B-24DF-D1AE-1AA5-F5EB409A73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071" y="1732934"/>
            <a:ext cx="6903040" cy="4452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93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C3A0C-54A9-07E2-4523-C68EDDCAD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B0F1ED-D9E8-1569-5DDD-37126B3DBC6A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1355BB-A0B6-FAF1-0399-8E327F9E27A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19FA07-BFB4-756C-48E2-8FD33CDC05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EF2491-B6A4-A909-66BC-F659D6CA4C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443" y="1623168"/>
            <a:ext cx="6347547" cy="448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6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57391-5DC8-71F2-BFF7-1B225DF8F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EDA9C6-AC45-B5E8-953A-6D34220C07EC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A3B172-DF4A-1367-B6D8-E6DCF9FA97F2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Overview of RAID 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B59730-2A07-0389-D7A1-195931382C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B64455-8DF3-0CDE-D462-E18D5E4F18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464" y="1706462"/>
            <a:ext cx="7765698" cy="427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9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634B3-DD3F-57B9-DFCD-A753E41CF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CE7A97-6DDF-4B58-844E-6E5F50E4C2DC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F49DB8-5E00-9B1B-D6C0-003F0A94D21F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RAID 6 P+Q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3701D8-53CD-D558-25CD-2F138255E1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CC7C77-3A30-43CF-7088-0334F27441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305" y="1599780"/>
            <a:ext cx="7376707" cy="4377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16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7991-3A8F-1EBD-7CFB-DBCBF0F2D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3F98B0-44E1-FA32-20C5-8742FF43D0E3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62C6F4-426C-0675-C53D-5FB0CC606CE2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Working Principles of RAID 6 DP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75BB50-BC47-F629-D70B-E28EA29963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C0C61D-0627-DDFF-2982-151C1945B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95" y="1637481"/>
            <a:ext cx="7693487" cy="440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56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D61E5-CE85-1371-00D7-D85F22226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AC8F36-6942-1FF5-5A5D-307D1873AB51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3AAD68-8EE7-0934-25DF-29B028FF5C09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Hybrid RAID - RAID 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FF668B-B3B2-4C96-7955-3D7C5168BA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3B387E-A69E-1B24-B5A6-B7A5F6B90E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2387" y="1524590"/>
            <a:ext cx="7388210" cy="449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6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2D715-B8BF-C20A-DB4D-70148450BE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AD7566-1BA4-EB9F-B1E0-4925AF1A6C4C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08DCBB-2BA5-5F5C-B326-C03C985C6C20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Hybrid RAID - RAID 50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26446-5B7C-82AA-8183-7C49DCDD4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BF7AAE-06E3-A01B-F577-5FBC84FFFF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422" y="1600306"/>
            <a:ext cx="7821285" cy="452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78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334691" y="1292245"/>
            <a:ext cx="39175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RAID 2.0+ Technologies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298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3DD7C-9679-191D-E66D-820D1D5D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830670-E03D-D60A-2D3A-33AE3AFCD671}"/>
              </a:ext>
            </a:extLst>
          </p:cNvPr>
          <p:cNvSpPr/>
          <p:nvPr/>
        </p:nvSpPr>
        <p:spPr>
          <a:xfrm>
            <a:off x="617280" y="1685494"/>
            <a:ext cx="9840513" cy="46071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00F08F-5785-E755-B29F-BE5E5051FA8A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Development of RAID Technologies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D0F58A-5DDB-4989-FAEB-3F0821CE5E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7F9954-9621-8B6C-E658-A0BC53DA91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4207" y="1977881"/>
            <a:ext cx="7232046" cy="413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2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812D1-0B3C-3B6D-3032-51ADAF7C4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FB5368-A4ED-A952-7386-555E092CD568}"/>
              </a:ext>
            </a:extLst>
          </p:cNvPr>
          <p:cNvSpPr/>
          <p:nvPr/>
        </p:nvSpPr>
        <p:spPr>
          <a:xfrm>
            <a:off x="617279" y="1059910"/>
            <a:ext cx="8503572" cy="5632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8A8F28-0336-8229-27DE-7515A5DCD87D}"/>
              </a:ext>
            </a:extLst>
          </p:cNvPr>
          <p:cNvSpPr txBox="1"/>
          <p:nvPr/>
        </p:nvSpPr>
        <p:spPr>
          <a:xfrm>
            <a:off x="566604" y="475135"/>
            <a:ext cx="91122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Logical Objects of RAID 2.0+ Software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83B1C5-DE16-7EC4-DFC7-44F531D1A6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F9CA22-0D74-786D-1F45-42913D0ED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7372" y="1154439"/>
            <a:ext cx="5012162" cy="542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7482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A4B46-0567-74BF-6B6A-A9F47470AE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A5AE7-F64E-0A72-208E-B114AE329AFD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BBE7BD-2D28-1EE1-E7EA-3C439522673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Basic Principles of RAID 2.0+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460B7D-A2AC-D770-0A33-DDDED18B9F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DEAC61-E54E-2611-5BED-C8878AF3E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691" y="1926612"/>
            <a:ext cx="6782747" cy="412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4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9084D5-D54A-6C19-8D9F-E59E9BC88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B4EB6C-E8F8-FED5-DA0E-26BFCAA2EDA3}"/>
              </a:ext>
            </a:extLst>
          </p:cNvPr>
          <p:cNvSpPr/>
          <p:nvPr/>
        </p:nvSpPr>
        <p:spPr>
          <a:xfrm>
            <a:off x="617280" y="1685495"/>
            <a:ext cx="86473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7B503E-8693-BAF7-6E3D-0E84BCCA7CB0}"/>
              </a:ext>
            </a:extLst>
          </p:cNvPr>
          <p:cNvSpPr txBox="1"/>
          <p:nvPr/>
        </p:nvSpPr>
        <p:spPr>
          <a:xfrm>
            <a:off x="771469" y="992997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Disk Domain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45056B-9671-1D69-18B9-EF1685FCD7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8105A0-E6B3-0B8B-B3C3-C404BEAF1D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490" y="1801303"/>
            <a:ext cx="7266557" cy="442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30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C34CE-9E83-438B-71C5-E9490208E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E7A87E-713E-8A39-5616-414288A049AC}"/>
              </a:ext>
            </a:extLst>
          </p:cNvPr>
          <p:cNvSpPr/>
          <p:nvPr/>
        </p:nvSpPr>
        <p:spPr>
          <a:xfrm>
            <a:off x="617280" y="1685495"/>
            <a:ext cx="832995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FE98DF-3BFA-41A1-5F97-96DA65F44171}"/>
              </a:ext>
            </a:extLst>
          </p:cNvPr>
          <p:cNvSpPr txBox="1"/>
          <p:nvPr/>
        </p:nvSpPr>
        <p:spPr>
          <a:xfrm>
            <a:off x="617280" y="1052918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Storage Pool &amp; Tier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5D8AFA-226B-0AB8-1F89-3F69749FEC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6329B3-8FEC-2476-CDCF-289780EDF5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285" y="1888421"/>
            <a:ext cx="7291039" cy="426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87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6D8A4-300D-98AF-D538-178DD1686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5E64AA-6D63-68F4-1FC6-8784351F649C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B24504-BE9C-1A55-1459-DC4755310498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Disk Group (DG)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8B308B-4F9B-4605-A0B2-7F585C0863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BF2855-D3A0-155F-E6E1-6A340B8AC1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296" y="1859928"/>
            <a:ext cx="7313522" cy="441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02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32156-6E7E-1675-575F-477B3FB82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9751D8-F90E-F20F-9050-F44E24A83D61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5BB4B7-A29E-F486-AAD8-6C6BC611977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Logical Drive (LD)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76C320-60EC-1009-9E06-7D36B3C149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525B94-6874-A3C3-91C4-FB567906FA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430" y="1925359"/>
            <a:ext cx="7354664" cy="423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6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F19F69-C963-0896-24F5-A40E973D6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5752BB-37ED-DBF3-BA81-40253B024D60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71C4BE-88AC-1B2A-6E75-9E92B0F874E5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Chunk (CK)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3554A8-807A-0A47-955A-E9CEAEE650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ADC937-B71E-582A-3205-67CF9BCFC4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532" y="1827852"/>
            <a:ext cx="7212114" cy="432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5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C7E7-9F4A-6120-6645-0C1A5FA0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E19469-DE47-C188-F2AC-9EF67682B831}"/>
              </a:ext>
            </a:extLst>
          </p:cNvPr>
          <p:cNvSpPr/>
          <p:nvPr/>
        </p:nvSpPr>
        <p:spPr>
          <a:xfrm>
            <a:off x="617280" y="1685495"/>
            <a:ext cx="9201634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01E02-E72F-72CF-4FDB-0805E16BBBD5}"/>
              </a:ext>
            </a:extLst>
          </p:cNvPr>
          <p:cNvSpPr txBox="1"/>
          <p:nvPr/>
        </p:nvSpPr>
        <p:spPr>
          <a:xfrm>
            <a:off x="956663" y="1005715"/>
            <a:ext cx="886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Chunk Group (CKG)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F2A5BD-BD0D-2BFE-8B76-719841BC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0DC33A-3F43-00A3-9E27-B381988582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084" y="1801740"/>
            <a:ext cx="7422457" cy="43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79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E5025-B4CD-8596-2E6F-19D61C7E5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152C2B-69DC-ADA5-8201-6B8D5287E83A}"/>
              </a:ext>
            </a:extLst>
          </p:cNvPr>
          <p:cNvSpPr/>
          <p:nvPr/>
        </p:nvSpPr>
        <p:spPr>
          <a:xfrm>
            <a:off x="617280" y="1685495"/>
            <a:ext cx="8850811" cy="46837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C1D795-6537-0FD8-6D62-B86ADF6EA480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Extent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D34C2E-3BD9-1CEF-E24C-E12DE9C19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95806E-7736-736B-16B9-6DE3488B2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9330" y="1869024"/>
            <a:ext cx="7263890" cy="438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56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85D83-E510-6E49-0CD1-AB013905E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EACBF2-5B81-EC0C-3946-CFD3AC86B2A5}"/>
              </a:ext>
            </a:extLst>
          </p:cNvPr>
          <p:cNvSpPr/>
          <p:nvPr/>
        </p:nvSpPr>
        <p:spPr>
          <a:xfrm>
            <a:off x="617281" y="1685494"/>
            <a:ext cx="9406396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47954-7F62-42A6-8FFD-809BD6B48F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A2A43-82D8-73C1-B35F-11EED01B37D6}"/>
              </a:ext>
            </a:extLst>
          </p:cNvPr>
          <p:cNvSpPr txBox="1"/>
          <p:nvPr/>
        </p:nvSpPr>
        <p:spPr>
          <a:xfrm>
            <a:off x="767751" y="992996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Grain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EAB802-FC11-1114-A3F1-DA5CF55FA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3590" y="1962190"/>
            <a:ext cx="7930411" cy="426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8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543C7-B4A5-8CF9-52D2-EB6864EA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8C7250-D3F8-23F6-8074-ED8467DCA53E}"/>
              </a:ext>
            </a:extLst>
          </p:cNvPr>
          <p:cNvSpPr/>
          <p:nvPr/>
        </p:nvSpPr>
        <p:spPr>
          <a:xfrm>
            <a:off x="617280" y="1685495"/>
            <a:ext cx="864734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C49EAE-F4C7-4BC4-94EA-F25E6954D1AE}"/>
              </a:ext>
            </a:extLst>
          </p:cNvPr>
          <p:cNvSpPr txBox="1"/>
          <p:nvPr/>
        </p:nvSpPr>
        <p:spPr>
          <a:xfrm>
            <a:off x="817292" y="957457"/>
            <a:ext cx="59983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Volume &amp; LUN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E56E00-699D-F6B0-160A-A02E5FC413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3527F2-887E-A872-B43B-3112A4FA0B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018" y="1784435"/>
            <a:ext cx="6982799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6449154" y="1324927"/>
            <a:ext cx="416851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Multipathing Technologies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487BB-230B-0D3F-DF4A-AC7435AF1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F4DB87-80F2-7B1E-70CA-D5CB94E1A848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3F5E9-D95E-A6CE-6E1F-EF940D6CA48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Multipathing Technologies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8E26F-27C2-7BE3-695B-A3078424F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2D7851-2D27-F522-020C-58B567ACB4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5201" y="1930679"/>
            <a:ext cx="7963649" cy="4236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7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27BFD7-C03B-D7A3-3830-D45632E9B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3A98D4-19E6-C801-F8BD-B08603CEF187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3FB348-FF88-4946-D4B8-51AF4C456104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Multipathing Technologies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052015-D8DF-5CBA-8C10-00DBF99A77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53130C-F11A-0303-3995-AF751576ED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068" y="1862397"/>
            <a:ext cx="5936523" cy="425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320E1-BA76-749E-1C59-F13D809BF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8FA56F-0CDA-2A9C-5EBA-9A5D6CE7A622}"/>
              </a:ext>
            </a:extLst>
          </p:cNvPr>
          <p:cNvSpPr/>
          <p:nvPr/>
        </p:nvSpPr>
        <p:spPr>
          <a:xfrm>
            <a:off x="617280" y="1481960"/>
            <a:ext cx="9788362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B9ADC-760B-7BDF-85C7-B210EC203E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E166D6-CB4E-4235-5B70-E98EF0D6E02D}"/>
              </a:ext>
            </a:extLst>
          </p:cNvPr>
          <p:cNvSpPr txBox="1"/>
          <p:nvPr/>
        </p:nvSpPr>
        <p:spPr>
          <a:xfrm>
            <a:off x="930223" y="404742"/>
            <a:ext cx="82713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3200" dirty="0"/>
              <a:t>Integration Method Of Multipathing Software with the Operating System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9ADE1E-6F97-FC9E-DF08-4DB5AF12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6359" y="1618614"/>
            <a:ext cx="6940952" cy="459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52218-BD12-B972-C86E-6439606E0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15EDDF-BD9B-C0BD-C8D8-8ED925528925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D9EA02-247A-1481-FE69-5079ED69DD2A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UltraPath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Feature - Failover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E04B81-D51F-2177-43E1-46BCC7A124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DDFB3FA-17DF-CCF0-8793-DC0FFF7F8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150" y="1810447"/>
            <a:ext cx="5369519" cy="448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0644C-02F5-3A77-42D2-CD1B72046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72D42D-0E97-6BAE-55F6-0835E87A8035}"/>
              </a:ext>
            </a:extLst>
          </p:cNvPr>
          <p:cNvSpPr/>
          <p:nvPr/>
        </p:nvSpPr>
        <p:spPr>
          <a:xfrm>
            <a:off x="617280" y="1685495"/>
            <a:ext cx="9061570" cy="43763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3C656F-05CE-2B32-688A-E4155A7A7F89}"/>
              </a:ext>
            </a:extLst>
          </p:cNvPr>
          <p:cNvSpPr txBox="1"/>
          <p:nvPr/>
        </p:nvSpPr>
        <p:spPr>
          <a:xfrm>
            <a:off x="617280" y="991363"/>
            <a:ext cx="9599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zh-CN" sz="3200" dirty="0"/>
              <a:t>UltraPath Feature - Failback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927286-C6E8-1242-E52A-3440D1F749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1D7275-0502-B8CB-D753-35FD4CF38C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21" y="1929270"/>
            <a:ext cx="8686077" cy="371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0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E206F-673F-691E-8489-BF7862715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3466FEA-23DC-6DFD-9176-DC7055E5F16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80108E1-482D-325B-D72F-0F9755CD0D5F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474DF1D-D4D2-9928-9B73-793D37FFB12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565CB1-09DE-9967-420E-29BF4E68061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5325027-2F61-CEAC-7320-8B93C3006C2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CCDF32-B564-B45A-8600-821F4C632CB2}"/>
              </a:ext>
            </a:extLst>
          </p:cNvPr>
          <p:cNvSpPr txBox="1"/>
          <p:nvPr/>
        </p:nvSpPr>
        <p:spPr>
          <a:xfrm>
            <a:off x="6334475" y="1324927"/>
            <a:ext cx="4397872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Disk Reliability Technologies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95EF1C-BD68-570E-B8FD-148D989E6B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B6F9749-A289-E8C3-4CF8-17C519A69AE8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412CCD-6877-FF51-5037-6ED5FF588520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85124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00CB72-61FE-60DD-0E34-9C6581147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934AB2-AFC4-EAC2-4163-CF366093C53A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140807-0463-BAD6-BF41-C61AB90EBE69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Disk Reliability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7D5562-EE86-73F7-C18D-5BD11892AD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ABE329-72C4-6B1B-ACB1-7F5501AC7F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894" y="2145388"/>
            <a:ext cx="8340731" cy="372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3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72640-8158-A85D-ABCA-C82352556E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25C817-209E-D3D8-7979-84D09025BAFB}"/>
              </a:ext>
            </a:extLst>
          </p:cNvPr>
          <p:cNvSpPr/>
          <p:nvPr/>
        </p:nvSpPr>
        <p:spPr>
          <a:xfrm>
            <a:off x="617280" y="1685495"/>
            <a:ext cx="86473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7F46DD-CFD4-545B-C136-9190A174CAE9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Types of Disk Failures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037DF3-1702-847C-D2BF-A556438D45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3877D9-2E6C-179A-C5F9-098037402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617" y="1827473"/>
            <a:ext cx="7415030" cy="436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3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文本占位符 140"/>
          <p:cNvSpPr>
            <a:spLocks noGrp="1"/>
          </p:cNvSpPr>
          <p:nvPr>
            <p:ph type="body" sz="quarter" idx="10"/>
          </p:nvPr>
        </p:nvSpPr>
        <p:spPr>
          <a:xfrm>
            <a:off x="6164669" y="1607615"/>
            <a:ext cx="5942689" cy="4860924"/>
          </a:xfrm>
        </p:spPr>
        <p:txBody>
          <a:bodyPr>
            <a:normAutofit/>
          </a:bodyPr>
          <a:lstStyle/>
          <a:p>
            <a:r>
              <a:rPr lang="en-US" altLang="zh-CN" sz="1700" b="1" dirty="0"/>
              <a:t>Technical Principle:</a:t>
            </a:r>
          </a:p>
          <a:p>
            <a:pPr lvl="1"/>
            <a:r>
              <a:rPr lang="en-US" altLang="zh-CN" sz="1700" dirty="0"/>
              <a:t>Characteristics that produces bad sectors: Temporal Locality, Spatial Locality, Data Decay.</a:t>
            </a:r>
          </a:p>
          <a:p>
            <a:pPr lvl="1"/>
            <a:r>
              <a:rPr lang="en-US" altLang="zh-CN" sz="1700" dirty="0"/>
              <a:t>Storage systems periodically scans all the storage media to find any hidden errors.</a:t>
            </a:r>
          </a:p>
          <a:p>
            <a:pPr lvl="1"/>
            <a:r>
              <a:rPr lang="en-US" altLang="zh-CN" sz="1700" dirty="0"/>
              <a:t>Scanning algorithm: cross scanning, dynamic rate adjustment.</a:t>
            </a:r>
          </a:p>
          <a:p>
            <a:pPr lvl="1"/>
            <a:r>
              <a:rPr lang="en-US" altLang="zh-CN" sz="1700" dirty="0"/>
              <a:t>When the system founds a bad sector, it tries to restore the data using the redundancy capability of RAID, after it recovers the data, it writes it back to the disk.</a:t>
            </a:r>
          </a:p>
          <a:p>
            <a:r>
              <a:rPr lang="en-US" altLang="zh-CN" sz="1700" b="1" dirty="0"/>
              <a:t>Technical Advantage:</a:t>
            </a:r>
          </a:p>
          <a:p>
            <a:pPr lvl="1"/>
            <a:r>
              <a:rPr lang="en-US" altLang="zh-CN" sz="1700" dirty="0"/>
              <a:t>Detect hidden data safety risks and run recovery actions to minimize the overall system risks due to faulty drives.</a:t>
            </a:r>
          </a:p>
          <a:p>
            <a:pPr lvl="1"/>
            <a:r>
              <a:rPr lang="en-US" altLang="zh-CN" sz="1700" dirty="0"/>
              <a:t>Increases the disk drives service life and protects the user investment.</a:t>
            </a:r>
          </a:p>
          <a:p>
            <a:endParaRPr lang="en-US" altLang="zh-CN" sz="1700" dirty="0"/>
          </a:p>
          <a:p>
            <a:endParaRPr lang="zh-CN" altLang="en-US" sz="17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932022" y="4636815"/>
            <a:ext cx="24329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787505" y="2812610"/>
            <a:ext cx="2089150" cy="184666"/>
          </a:xfrm>
          <a:prstGeom prst="rect">
            <a:avLst/>
          </a:prstGeom>
          <a:solidFill>
            <a:srgbClr val="F28A67"/>
          </a:solidFill>
          <a:ln w="12700" algn="ctr">
            <a:solidFill>
              <a:srgbClr val="777777"/>
            </a:solidFill>
            <a:prstDash val="dash"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defTabSz="914341">
              <a:defRPr/>
            </a:pPr>
            <a:endParaRPr lang="zh-CN" altLang="en-US" sz="1200" kern="0" dirty="0">
              <a:solidFill>
                <a:srgbClr val="FFFFFF"/>
              </a:solidFill>
            </a:endParaRPr>
          </a:p>
        </p:txBody>
      </p:sp>
      <p:pic>
        <p:nvPicPr>
          <p:cNvPr id="6" name="Picture 4" descr="npo00015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607" y="4389594"/>
            <a:ext cx="2663825" cy="7392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276116" y="1851395"/>
            <a:ext cx="3824287" cy="359945"/>
          </a:xfrm>
          <a:prstGeom prst="rect">
            <a:avLst/>
          </a:prstGeom>
          <a:solidFill>
            <a:srgbClr val="0070C0"/>
          </a:solidFill>
          <a:ln w="9525" algn="ctr">
            <a:solidFill>
              <a:srgbClr val="DDDDDD"/>
            </a:solidFill>
            <a:miter lim="800000"/>
            <a:headEnd/>
            <a:tailEnd/>
          </a:ln>
        </p:spPr>
        <p:txBody>
          <a:bodyPr lIns="78310" tIns="39156" rIns="78310" bIns="39156" anchor="ctr"/>
          <a:lstStyle/>
          <a:p>
            <a:pPr algn="ctr" defTabSz="687344">
              <a:spcBef>
                <a:spcPct val="50000"/>
              </a:spcBef>
            </a:pPr>
            <a:r>
              <a:rPr lang="en-US" altLang="zh-CN" sz="1200" dirty="0">
                <a:solidFill>
                  <a:schemeClr val="bg1"/>
                </a:solidFill>
              </a:rPr>
              <a:t>Disk Bad Sector Recovery Technology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3041504" y="2338471"/>
            <a:ext cx="1604962" cy="440464"/>
            <a:chOff x="4351" y="958"/>
            <a:chExt cx="1011" cy="370"/>
          </a:xfrm>
        </p:grpSpPr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4993" y="1231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5274" y="1231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4713" y="1231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4351" y="1328"/>
              <a:ext cx="1011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>
              <a:off x="4431" y="1232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grpSp>
          <p:nvGrpSpPr>
            <p:cNvPr id="15" name="Group 15"/>
            <p:cNvGrpSpPr>
              <a:grpSpLocks noChangeAspect="1"/>
            </p:cNvGrpSpPr>
            <p:nvPr/>
          </p:nvGrpSpPr>
          <p:grpSpPr bwMode="auto">
            <a:xfrm>
              <a:off x="4351" y="958"/>
              <a:ext cx="169" cy="300"/>
              <a:chOff x="5506" y="5440"/>
              <a:chExt cx="312" cy="502"/>
            </a:xfrm>
          </p:grpSpPr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6" name="Freeform 17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7" name="Freeform 18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8" name="Freeform 19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9" name="Freeform 20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0" name="Freeform 21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1" name="Freeform 22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2" name="Freeform 23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3" name="Freeform 24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4" name="Freeform 25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5" name="Freeform 26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6" name="Freeform 27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7" name="Freeform 28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8" name="Freeform 29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9" name="Freeform 30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0" name="Freeform 31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1" name="Freeform 32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2" name="Freeform 33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3" name="Freeform 34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4" name="Freeform 35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5" name="Freeform 36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6" name="Freeform 37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" name="Group 38"/>
            <p:cNvGrpSpPr>
              <a:grpSpLocks noChangeAspect="1"/>
            </p:cNvGrpSpPr>
            <p:nvPr/>
          </p:nvGrpSpPr>
          <p:grpSpPr bwMode="auto">
            <a:xfrm>
              <a:off x="4632" y="958"/>
              <a:ext cx="166" cy="300"/>
              <a:chOff x="5506" y="5440"/>
              <a:chExt cx="312" cy="502"/>
            </a:xfrm>
          </p:grpSpPr>
          <p:sp>
            <p:nvSpPr>
              <p:cNvPr id="63" name="Freeform 39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4" name="Freeform 40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5" name="Freeform 41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6" name="Freeform 42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7" name="Freeform 43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8" name="Freeform 44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9" name="Freeform 45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0" name="Freeform 46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1" name="Freeform 47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2" name="Freeform 48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3" name="Freeform 49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4" name="Freeform 50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5" name="Freeform 51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6" name="Freeform 52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7" name="Freeform 53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8" name="Freeform 54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Freeform 55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0" name="Freeform 56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1" name="Freeform 57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Freeform 58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3" name="Freeform 59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Freeform 60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" name="Group 61"/>
            <p:cNvGrpSpPr>
              <a:grpSpLocks noChangeAspect="1"/>
            </p:cNvGrpSpPr>
            <p:nvPr/>
          </p:nvGrpSpPr>
          <p:grpSpPr bwMode="auto">
            <a:xfrm>
              <a:off x="4912" y="958"/>
              <a:ext cx="167" cy="300"/>
              <a:chOff x="5506" y="5440"/>
              <a:chExt cx="312" cy="502"/>
            </a:xfrm>
          </p:grpSpPr>
          <p:sp>
            <p:nvSpPr>
              <p:cNvPr id="41" name="Freeform 62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Freeform 63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Freeform 64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4" name="Freeform 65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Freeform 66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Freeform 67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7" name="Freeform 68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Freeform 69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Freeform 70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Freeform 71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Freeform 72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Freeform 73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3" name="Freeform 74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4" name="Freeform 75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5" name="Freeform 76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Freeform 77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7" name="Freeform 78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8" name="Freeform 79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Freeform 80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Freeform 81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1" name="Freeform 82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2" name="Freeform 83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" name="Group 84"/>
            <p:cNvGrpSpPr>
              <a:grpSpLocks noChangeAspect="1"/>
            </p:cNvGrpSpPr>
            <p:nvPr/>
          </p:nvGrpSpPr>
          <p:grpSpPr bwMode="auto">
            <a:xfrm>
              <a:off x="5193" y="958"/>
              <a:ext cx="167" cy="300"/>
              <a:chOff x="5506" y="5440"/>
              <a:chExt cx="312" cy="502"/>
            </a:xfrm>
          </p:grpSpPr>
          <p:sp>
            <p:nvSpPr>
              <p:cNvPr id="19" name="Freeform 85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Freeform 86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1" name="Freeform 87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2" name="Freeform 88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Freeform 89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Freeform 90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5" name="Freeform 91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6" name="Freeform 92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7" name="Freeform 93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Freeform 94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9" name="Freeform 95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" name="Freeform 96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1" name="Freeform 97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2" name="Freeform 98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Freeform 99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4" name="Freeform 100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5" name="Freeform 101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Freeform 102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7" name="Freeform 103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Freeform 104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9" name="Freeform 105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0" name="Freeform 106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107" name="Line 107"/>
          <p:cNvSpPr>
            <a:spLocks noChangeShapeType="1"/>
          </p:cNvSpPr>
          <p:nvPr/>
        </p:nvSpPr>
        <p:spPr bwMode="auto">
          <a:xfrm flipH="1">
            <a:off x="3833666" y="2770604"/>
            <a:ext cx="0" cy="673791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lIns="79196" tIns="39598" rIns="79196" bIns="3959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08" name="Line 108"/>
          <p:cNvSpPr>
            <a:spLocks noChangeShapeType="1"/>
          </p:cNvSpPr>
          <p:nvPr/>
        </p:nvSpPr>
        <p:spPr bwMode="auto">
          <a:xfrm flipH="1">
            <a:off x="3832089" y="4065806"/>
            <a:ext cx="1587" cy="351181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lIns="79196" tIns="39598" rIns="79196" bIns="3959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grpSp>
        <p:nvGrpSpPr>
          <p:cNvPr id="109" name="Group 109"/>
          <p:cNvGrpSpPr>
            <a:grpSpLocks/>
          </p:cNvGrpSpPr>
          <p:nvPr/>
        </p:nvGrpSpPr>
        <p:grpSpPr bwMode="auto">
          <a:xfrm>
            <a:off x="3149464" y="3399147"/>
            <a:ext cx="1584325" cy="685695"/>
            <a:chOff x="4083" y="1872"/>
            <a:chExt cx="998" cy="576"/>
          </a:xfrm>
        </p:grpSpPr>
        <p:pic>
          <p:nvPicPr>
            <p:cNvPr id="110" name="Picture 110" descr="npo00015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83" y="1872"/>
              <a:ext cx="953" cy="5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sp>
          <p:nvSpPr>
            <p:cNvPr id="111" name="Text Box 111"/>
            <p:cNvSpPr txBox="1">
              <a:spLocks noChangeArrowheads="1"/>
            </p:cNvSpPr>
            <p:nvPr/>
          </p:nvSpPr>
          <p:spPr bwMode="auto">
            <a:xfrm>
              <a:off x="4083" y="2031"/>
              <a:ext cx="998" cy="2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62162" tIns="31082" rIns="62162" bIns="31082" anchor="ctr">
              <a:spAutoFit/>
            </a:bodyPr>
            <a:lstStyle/>
            <a:p>
              <a:pPr algn="ctr" defTabSz="784175">
                <a:spcBef>
                  <a:spcPct val="50000"/>
                </a:spcBef>
                <a:defRPr/>
              </a:pPr>
              <a:r>
                <a:rPr lang="en-US" altLang="zh-CN" sz="1200" kern="0" dirty="0">
                  <a:solidFill>
                    <a:srgbClr val="FFFFFF"/>
                  </a:solidFill>
                </a:rPr>
                <a:t>IP/FC SAN</a:t>
              </a:r>
              <a:endParaRPr lang="zh-CN" altLang="en-US" sz="1200" kern="0" dirty="0">
                <a:solidFill>
                  <a:srgbClr val="FFFFFF"/>
                </a:solidFill>
              </a:endParaRPr>
            </a:p>
          </p:txBody>
        </p:sp>
      </p:grpSp>
      <p:sp>
        <p:nvSpPr>
          <p:cNvPr id="112" name="Rectangle 112"/>
          <p:cNvSpPr>
            <a:spLocks noChangeArrowheads="1"/>
          </p:cNvSpPr>
          <p:nvPr/>
        </p:nvSpPr>
        <p:spPr bwMode="auto">
          <a:xfrm>
            <a:off x="6338524" y="4524150"/>
            <a:ext cx="6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13" name="Rectangle 113"/>
          <p:cNvSpPr>
            <a:spLocks noChangeArrowheads="1"/>
          </p:cNvSpPr>
          <p:nvPr/>
        </p:nvSpPr>
        <p:spPr bwMode="auto">
          <a:xfrm>
            <a:off x="3111359" y="4594702"/>
            <a:ext cx="6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14" name="Rectangle 114"/>
          <p:cNvSpPr>
            <a:spLocks noChangeArrowheads="1"/>
          </p:cNvSpPr>
          <p:nvPr/>
        </p:nvSpPr>
        <p:spPr bwMode="auto">
          <a:xfrm>
            <a:off x="3112945" y="2785230"/>
            <a:ext cx="6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15" name="Line 115"/>
          <p:cNvSpPr>
            <a:spLocks noChangeShapeType="1"/>
          </p:cNvSpPr>
          <p:nvPr/>
        </p:nvSpPr>
        <p:spPr bwMode="auto">
          <a:xfrm>
            <a:off x="4119416" y="4687205"/>
            <a:ext cx="1588" cy="29642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grpSp>
        <p:nvGrpSpPr>
          <p:cNvPr id="116" name="Group 116"/>
          <p:cNvGrpSpPr>
            <a:grpSpLocks/>
          </p:cNvGrpSpPr>
          <p:nvPr/>
        </p:nvGrpSpPr>
        <p:grpSpPr bwMode="auto">
          <a:xfrm>
            <a:off x="2750991" y="4595231"/>
            <a:ext cx="1770628" cy="260105"/>
            <a:chOff x="4445" y="3266"/>
            <a:chExt cx="771" cy="118"/>
          </a:xfrm>
        </p:grpSpPr>
        <p:sp>
          <p:nvSpPr>
            <p:cNvPr id="117" name="Rectangle 117"/>
            <p:cNvSpPr>
              <a:spLocks noChangeArrowheads="1"/>
            </p:cNvSpPr>
            <p:nvPr/>
          </p:nvSpPr>
          <p:spPr bwMode="auto">
            <a:xfrm>
              <a:off x="4445" y="3266"/>
              <a:ext cx="55" cy="113"/>
            </a:xfrm>
            <a:prstGeom prst="rect">
              <a:avLst/>
            </a:prstGeom>
            <a:solidFill>
              <a:srgbClr val="339966">
                <a:alpha val="72156"/>
              </a:srgbClr>
            </a:solidFill>
            <a:ln w="9525" algn="ctr">
              <a:solidFill>
                <a:srgbClr val="339966"/>
              </a:solidFill>
              <a:miter lim="800000"/>
              <a:headEnd/>
              <a:tailEnd/>
            </a:ln>
          </p:spPr>
          <p:txBody>
            <a:bodyPr wrap="none" lIns="62854" tIns="31427" rIns="62854" bIns="31427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18" name="Text Box 118"/>
            <p:cNvSpPr txBox="1">
              <a:spLocks noChangeArrowheads="1"/>
            </p:cNvSpPr>
            <p:nvPr/>
          </p:nvSpPr>
          <p:spPr bwMode="auto">
            <a:xfrm>
              <a:off x="4513" y="3271"/>
              <a:ext cx="703" cy="1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defTabSz="801637">
                <a:spcBef>
                  <a:spcPct val="50000"/>
                </a:spcBef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19" name="Rectangle 119"/>
          <p:cNvSpPr>
            <a:spLocks noChangeArrowheads="1"/>
          </p:cNvSpPr>
          <p:nvPr/>
        </p:nvSpPr>
        <p:spPr bwMode="auto">
          <a:xfrm>
            <a:off x="2966893" y="4584661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120" name="Rectangle 120"/>
          <p:cNvSpPr>
            <a:spLocks noChangeArrowheads="1"/>
          </p:cNvSpPr>
          <p:nvPr/>
        </p:nvSpPr>
        <p:spPr bwMode="auto">
          <a:xfrm>
            <a:off x="3290747" y="4584661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21" name="Rectangle 121"/>
          <p:cNvSpPr>
            <a:spLocks noChangeArrowheads="1"/>
          </p:cNvSpPr>
          <p:nvPr/>
        </p:nvSpPr>
        <p:spPr bwMode="auto">
          <a:xfrm>
            <a:off x="3614594" y="4584661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22" name="Rectangle 122"/>
          <p:cNvSpPr>
            <a:spLocks noChangeArrowheads="1"/>
          </p:cNvSpPr>
          <p:nvPr/>
        </p:nvSpPr>
        <p:spPr bwMode="auto">
          <a:xfrm>
            <a:off x="3940035" y="4584661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123" name="Rectangle 123"/>
          <p:cNvSpPr>
            <a:spLocks noChangeArrowheads="1"/>
          </p:cNvSpPr>
          <p:nvPr/>
        </p:nvSpPr>
        <p:spPr bwMode="auto">
          <a:xfrm>
            <a:off x="2895454" y="2837339"/>
            <a:ext cx="144462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a</a:t>
            </a:r>
          </a:p>
        </p:txBody>
      </p:sp>
      <p:sp>
        <p:nvSpPr>
          <p:cNvPr id="124" name="Rectangle 127"/>
          <p:cNvSpPr>
            <a:spLocks noChangeArrowheads="1"/>
          </p:cNvSpPr>
          <p:nvPr/>
        </p:nvSpPr>
        <p:spPr bwMode="auto">
          <a:xfrm>
            <a:off x="4262295" y="4584661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125" name="Rectangle 128"/>
          <p:cNvSpPr>
            <a:spLocks noChangeArrowheads="1"/>
          </p:cNvSpPr>
          <p:nvPr/>
        </p:nvSpPr>
        <p:spPr bwMode="auto">
          <a:xfrm>
            <a:off x="3327254" y="2837339"/>
            <a:ext cx="144462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c</a:t>
            </a:r>
          </a:p>
        </p:txBody>
      </p:sp>
      <p:sp>
        <p:nvSpPr>
          <p:cNvPr id="126" name="Rectangle 129"/>
          <p:cNvSpPr>
            <a:spLocks noChangeArrowheads="1"/>
          </p:cNvSpPr>
          <p:nvPr/>
        </p:nvSpPr>
        <p:spPr bwMode="auto">
          <a:xfrm>
            <a:off x="2960470" y="4872098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127" name="Rectangle 130"/>
          <p:cNvSpPr>
            <a:spLocks noChangeArrowheads="1"/>
          </p:cNvSpPr>
          <p:nvPr/>
        </p:nvSpPr>
        <p:spPr bwMode="auto">
          <a:xfrm>
            <a:off x="3284324" y="4872098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128" name="Rectangle 131"/>
          <p:cNvSpPr>
            <a:spLocks noChangeArrowheads="1"/>
          </p:cNvSpPr>
          <p:nvPr/>
        </p:nvSpPr>
        <p:spPr bwMode="auto">
          <a:xfrm>
            <a:off x="3608171" y="4872098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8</a:t>
            </a:r>
          </a:p>
        </p:txBody>
      </p:sp>
      <p:sp>
        <p:nvSpPr>
          <p:cNvPr id="129" name="Rectangle 132"/>
          <p:cNvSpPr>
            <a:spLocks noChangeArrowheads="1"/>
          </p:cNvSpPr>
          <p:nvPr/>
        </p:nvSpPr>
        <p:spPr bwMode="auto">
          <a:xfrm>
            <a:off x="3932022" y="4872098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130" name="Rectangle 134"/>
          <p:cNvSpPr>
            <a:spLocks noChangeArrowheads="1"/>
          </p:cNvSpPr>
          <p:nvPr/>
        </p:nvSpPr>
        <p:spPr bwMode="auto">
          <a:xfrm>
            <a:off x="3111354" y="2837339"/>
            <a:ext cx="144462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b</a:t>
            </a:r>
          </a:p>
        </p:txBody>
      </p:sp>
      <p:pic>
        <p:nvPicPr>
          <p:cNvPr id="131" name="Picture 135" descr="npo00015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655" y="4093176"/>
            <a:ext cx="576262" cy="4321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32" name="Rectangle 136"/>
          <p:cNvSpPr>
            <a:spLocks noChangeArrowheads="1"/>
          </p:cNvSpPr>
          <p:nvPr/>
        </p:nvSpPr>
        <p:spPr bwMode="auto">
          <a:xfrm>
            <a:off x="35447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d</a:t>
            </a:r>
          </a:p>
        </p:txBody>
      </p:sp>
      <p:sp>
        <p:nvSpPr>
          <p:cNvPr id="133" name="Rectangle 141"/>
          <p:cNvSpPr>
            <a:spLocks noChangeArrowheads="1"/>
          </p:cNvSpPr>
          <p:nvPr/>
        </p:nvSpPr>
        <p:spPr bwMode="auto">
          <a:xfrm>
            <a:off x="4264059" y="4872098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endParaRPr lang="en-US" altLang="zh-CN" sz="1200" kern="0" dirty="0">
              <a:solidFill>
                <a:srgbClr val="000000"/>
              </a:solidFill>
            </a:endParaRPr>
          </a:p>
        </p:txBody>
      </p:sp>
      <p:sp>
        <p:nvSpPr>
          <p:cNvPr id="134" name="AutoShape 142"/>
          <p:cNvSpPr>
            <a:spLocks noChangeArrowheads="1"/>
          </p:cNvSpPr>
          <p:nvPr/>
        </p:nvSpPr>
        <p:spPr bwMode="auto">
          <a:xfrm rot="356245">
            <a:off x="4587739" y="4743678"/>
            <a:ext cx="358775" cy="184666"/>
          </a:xfrm>
          <a:prstGeom prst="curvedLeftArrow">
            <a:avLst>
              <a:gd name="adj1" fmla="val 22124"/>
              <a:gd name="adj2" fmla="val 44248"/>
              <a:gd name="adj3" fmla="val 33333"/>
            </a:avLst>
          </a:prstGeom>
          <a:solidFill>
            <a:srgbClr val="8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35" name="Rectangle 143"/>
          <p:cNvSpPr>
            <a:spLocks noChangeArrowheads="1"/>
          </p:cNvSpPr>
          <p:nvPr/>
        </p:nvSpPr>
        <p:spPr bwMode="auto">
          <a:xfrm>
            <a:off x="37606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e</a:t>
            </a:r>
          </a:p>
        </p:txBody>
      </p:sp>
      <p:sp>
        <p:nvSpPr>
          <p:cNvPr id="136" name="Rectangle 144"/>
          <p:cNvSpPr>
            <a:spLocks noChangeArrowheads="1"/>
          </p:cNvSpPr>
          <p:nvPr/>
        </p:nvSpPr>
        <p:spPr bwMode="auto">
          <a:xfrm>
            <a:off x="39765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f</a:t>
            </a:r>
          </a:p>
        </p:txBody>
      </p:sp>
      <p:sp>
        <p:nvSpPr>
          <p:cNvPr id="137" name="Rectangle 145"/>
          <p:cNvSpPr>
            <a:spLocks noChangeArrowheads="1"/>
          </p:cNvSpPr>
          <p:nvPr/>
        </p:nvSpPr>
        <p:spPr bwMode="auto">
          <a:xfrm>
            <a:off x="41924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g</a:t>
            </a:r>
          </a:p>
        </p:txBody>
      </p:sp>
      <p:sp>
        <p:nvSpPr>
          <p:cNvPr id="138" name="Rectangle 146"/>
          <p:cNvSpPr>
            <a:spLocks noChangeArrowheads="1"/>
          </p:cNvSpPr>
          <p:nvPr/>
        </p:nvSpPr>
        <p:spPr bwMode="auto">
          <a:xfrm>
            <a:off x="44083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h</a:t>
            </a:r>
          </a:p>
        </p:txBody>
      </p:sp>
      <p:sp>
        <p:nvSpPr>
          <p:cNvPr id="139" name="Rectangle 147"/>
          <p:cNvSpPr>
            <a:spLocks noChangeArrowheads="1"/>
          </p:cNvSpPr>
          <p:nvPr/>
        </p:nvSpPr>
        <p:spPr bwMode="auto">
          <a:xfrm>
            <a:off x="46242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I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66F165DE-BF89-71C2-8790-967B761BA80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0" name="TextBox 139">
            <a:extLst>
              <a:ext uri="{FF2B5EF4-FFF2-40B4-BE49-F238E27FC236}">
                <a16:creationId xmlns:a16="http://schemas.microsoft.com/office/drawing/2014/main" id="{A42F1389-0589-4AE2-66F3-45D6F1877C59}"/>
              </a:ext>
            </a:extLst>
          </p:cNvPr>
          <p:cNvSpPr txBox="1"/>
          <p:nvPr/>
        </p:nvSpPr>
        <p:spPr>
          <a:xfrm>
            <a:off x="435708" y="551779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Disk Smart Scan &amp; Bad Sector Recovery</a:t>
            </a:r>
          </a:p>
        </p:txBody>
      </p:sp>
    </p:spTree>
    <p:extLst>
      <p:ext uri="{BB962C8B-B14F-4D97-AF65-F5344CB8AC3E}">
        <p14:creationId xmlns:p14="http://schemas.microsoft.com/office/powerpoint/2010/main" val="128443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3 0.04745 C -0.07101 0.00439 -0.12136 -0.01413 -0.17014 0.00277 C -0.21893 0.02037 -0.25625 0.06828 -0.2757 0.13148 C -0.23577 0.17361 -0.18542 0.19259 -0.13698 0.17523 C -0.08785 0.15833 -0.0507 0.10995 -0.03143 0.04745 Z " pathEditMode="relative" rAng="9933093" ptsTypes="fffff">
                                      <p:cBhvr>
                                        <p:cTn id="6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1198 0.346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2.59259E-6 L 0.02378 0.346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2.59259E-6 L 0.03559 0.346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0.05121 0.3463 " pathEditMode="relative" ptsTypes="AA">
                                      <p:cBhvr>
                                        <p:cTn id="18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4.32932E-6 L 0.06301 0.38806 " pathEditMode="relative" ptsTypes="AA">
                                      <p:cBhvr>
                                        <p:cTn id="39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32932E-6 L -0.10625 0.3880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00" y="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32932E-6 L -0.09445 0.38806 " pathEditMode="relative" ptsTypes="AA">
                                      <p:cBhvr>
                                        <p:cTn id="45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32932E-6 L -0.08264 0.388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0" y="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104 L -0.06684 0.3880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0" y="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animBg="1"/>
      <p:bldP spid="124" grpId="1" animBg="1"/>
      <p:bldP spid="125" grpId="0" animBg="1"/>
      <p:bldP spid="130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03EF5-6D4D-8C4B-5F8B-F3E565C76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C76F8E-4120-7ECF-E698-9A52D108320C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6A39AC-4CC7-3047-B26A-B3F74F6D7CE6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Smart Online Disk Diagnostics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B7390C-464A-F582-F432-35B87AFB0E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2C93E4-D5CC-122F-D16A-06D3A88FB1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013" y="1789826"/>
            <a:ext cx="7510104" cy="439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6A8EC-BD25-F243-C50E-801515A16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A9E108-9AD8-E0B7-2F46-07AEF2594E9E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969540-29AC-FA58-642C-0C7269F4CBB5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Disk </a:t>
            </a:r>
            <a:r>
              <a:rPr lang="en-US" sz="3000" b="1" dirty="0" err="1">
                <a:solidFill>
                  <a:srgbClr val="273239"/>
                </a:solidFill>
                <a:latin typeface="Nunito" pitchFamily="2" charset="0"/>
              </a:rPr>
              <a:t>PreCopy</a:t>
            </a:r>
            <a:endParaRPr lang="en-US" sz="30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A00342-9C68-CB30-B68B-59987E8E7C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434BD4-CDAE-6330-BB08-9E2051DB4D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7616" y="1904781"/>
            <a:ext cx="6135870" cy="416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36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3AD2D-6086-B330-8941-1F1A85A43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09E088-73BA-A5F5-D9E9-B668BCF5F33C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A33FE6-B377-9913-DCC8-B8C2A1BD8033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Fast Response to Slow I/O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83A8C9-1922-2D7B-31F9-8AB3F8EE24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BA874C-0E0E-183E-F9B4-C58BDC9C1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052" y="1928670"/>
            <a:ext cx="6530026" cy="412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01675-59E0-11AE-364C-CD18E5F49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C175AA-A5F2-F976-ABFF-D0F126D0425B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798768-9A69-1207-8563-156A4FDBE510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Overview of RAID Reconstruction Technologies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6F6085-41D5-0B0F-76B3-87D612F117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13DBB5-5A5B-3728-9DBC-AD0B759C99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392" y="1934285"/>
            <a:ext cx="7181345" cy="410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38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D13F5-EB78-A0FA-F912-627AFB9E0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3BAF6A-57D2-D74A-1990-A7A23D6A15A6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880E09-2B3A-E07F-8705-0799213DA39F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Technical Principles of RAID Reconstruction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63FB76-02C1-7059-7A4A-4AFB14B9DE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33BE68-3AC6-E858-0C0E-FC05B96B4C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233" y="1711538"/>
            <a:ext cx="7182314" cy="444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0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2006/documentManagement/types"/>
    <ds:schemaRef ds:uri="http://purl.org/dc/dcmitype/"/>
    <ds:schemaRef ds:uri="d13aca44-ef33-4cf4-9980-7f0b00e6eeb9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13514</TotalTime>
  <Words>543</Words>
  <Application>Microsoft Office PowerPoint</Application>
  <PresentationFormat>Widescreen</PresentationFormat>
  <Paragraphs>171</Paragraphs>
  <Slides>57</Slides>
  <Notes>57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7" baseType="lpstr">
      <vt:lpstr>Alexandria</vt:lpstr>
      <vt:lpstr>Arial</vt:lpstr>
      <vt:lpstr>Calibri</vt:lpstr>
      <vt:lpstr>Calibri Light</vt:lpstr>
      <vt:lpstr>FrutigerNext LT Regular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277</cp:revision>
  <dcterms:created xsi:type="dcterms:W3CDTF">2023-04-29T09:08:00Z</dcterms:created>
  <dcterms:modified xsi:type="dcterms:W3CDTF">2026-02-04T11:16:56Z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