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77" r:id="rId3"/>
    <p:sldId id="278" r:id="rId4"/>
    <p:sldId id="279" r:id="rId5"/>
    <p:sldId id="280" r:id="rId6"/>
    <p:sldId id="283" r:id="rId7"/>
    <p:sldId id="284" r:id="rId8"/>
    <p:sldId id="285" r:id="rId9"/>
    <p:sldId id="287" r:id="rId10"/>
    <p:sldId id="288" r:id="rId11"/>
    <p:sldId id="289" r:id="rId12"/>
    <p:sldId id="290" r:id="rId13"/>
    <p:sldId id="291" r:id="rId14"/>
    <p:sldId id="293" r:id="rId15"/>
    <p:sldId id="294" r:id="rId16"/>
    <p:sldId id="258" r:id="rId17"/>
    <p:sldId id="259" r:id="rId18"/>
    <p:sldId id="260" r:id="rId19"/>
    <p:sldId id="292" r:id="rId20"/>
    <p:sldId id="261" r:id="rId21"/>
    <p:sldId id="262" r:id="rId22"/>
    <p:sldId id="263" r:id="rId23"/>
    <p:sldId id="264" r:id="rId24"/>
    <p:sldId id="295" r:id="rId25"/>
    <p:sldId id="298" r:id="rId26"/>
    <p:sldId id="297" r:id="rId27"/>
    <p:sldId id="296" r:id="rId28"/>
    <p:sldId id="265" r:id="rId29"/>
    <p:sldId id="266" r:id="rId30"/>
    <p:sldId id="267" r:id="rId31"/>
    <p:sldId id="268" r:id="rId32"/>
    <p:sldId id="269" r:id="rId33"/>
    <p:sldId id="270" r:id="rId34"/>
    <p:sldId id="271" r:id="rId35"/>
    <p:sldId id="272" r:id="rId36"/>
    <p:sldId id="273" r:id="rId37"/>
    <p:sldId id="274" r:id="rId38"/>
    <p:sldId id="275" r:id="rId39"/>
    <p:sldId id="286" r:id="rId40"/>
    <p:sldId id="29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9" d="100"/>
          <a:sy n="79" d="100"/>
        </p:scale>
        <p:origin x="15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EE1EA-54D9-416D-9B46-3122AE2F914D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6785E-E63D-4BE1-8C7E-AEF1F557D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494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EE1EA-54D9-416D-9B46-3122AE2F914D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6785E-E63D-4BE1-8C7E-AEF1F557D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443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EE1EA-54D9-416D-9B46-3122AE2F914D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6785E-E63D-4BE1-8C7E-AEF1F557D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700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EE1EA-54D9-416D-9B46-3122AE2F914D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6785E-E63D-4BE1-8C7E-AEF1F557D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990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EE1EA-54D9-416D-9B46-3122AE2F914D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6785E-E63D-4BE1-8C7E-AEF1F557D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059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EE1EA-54D9-416D-9B46-3122AE2F914D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6785E-E63D-4BE1-8C7E-AEF1F557D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8556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EE1EA-54D9-416D-9B46-3122AE2F914D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6785E-E63D-4BE1-8C7E-AEF1F557D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747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EE1EA-54D9-416D-9B46-3122AE2F914D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6785E-E63D-4BE1-8C7E-AEF1F557D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470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EE1EA-54D9-416D-9B46-3122AE2F914D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6785E-E63D-4BE1-8C7E-AEF1F557D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270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EE1EA-54D9-416D-9B46-3122AE2F914D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6785E-E63D-4BE1-8C7E-AEF1F557D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066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EE1EA-54D9-416D-9B46-3122AE2F914D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6785E-E63D-4BE1-8C7E-AEF1F557D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44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1EE1EA-54D9-416D-9B46-3122AE2F914D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6785E-E63D-4BE1-8C7E-AEF1F557D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583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hyperlink" Target="https://lms.esu.ac.ae/course/view.php?id=1262" TargetMode="External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16253" y="4600368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587971"/>
            <a:ext cx="641393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Consumer Behavior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Noha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El Aswad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963323" y="4743875"/>
            <a:ext cx="2970172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u="sng" dirty="0" smtClean="0">
                <a:hlinkClick r:id="rId7"/>
              </a:rPr>
              <a:t>MKT713_</a:t>
            </a:r>
            <a:endParaRPr lang="en-US" u="sng" dirty="0" smtClean="0"/>
          </a:p>
          <a:p>
            <a:r>
              <a:rPr lang="en-US" dirty="0" smtClean="0"/>
              <a:t>Master </a:t>
            </a:r>
            <a:r>
              <a:rPr lang="en-US" dirty="0"/>
              <a:t>of Digital Marketing</a:t>
            </a:r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227936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224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Buying, Having, Being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19">
            <a:extLst>
              <a:ext uri="{FF2B5EF4-FFF2-40B4-BE49-F238E27FC236}">
                <a16:creationId xmlns:a16="http://schemas.microsoft.com/office/drawing/2014/main" id="{0B03ED97-E46A-0BDD-483F-840D583BB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0788" y="3101329"/>
            <a:ext cx="3276600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en-US" sz="3000" b="1" dirty="0">
                <a:solidFill>
                  <a:srgbClr val="000066"/>
                </a:solidFill>
              </a:rPr>
              <a:t>CONSUMER BEHAVIOR, 10e</a:t>
            </a:r>
            <a:br>
              <a:rPr lang="en-US" sz="3000" b="1" dirty="0">
                <a:solidFill>
                  <a:srgbClr val="000066"/>
                </a:solidFill>
              </a:rPr>
            </a:br>
            <a:r>
              <a:rPr lang="en-US" sz="2200" b="1" dirty="0">
                <a:solidFill>
                  <a:srgbClr val="000066"/>
                </a:solidFill>
              </a:rPr>
              <a:t>Michael R. Solomon</a:t>
            </a:r>
            <a:endParaRPr lang="en-US" sz="3300" b="1" dirty="0">
              <a:solidFill>
                <a:srgbClr val="CC0066"/>
              </a:solidFill>
            </a:endParaRPr>
          </a:p>
        </p:txBody>
      </p:sp>
      <p:pic>
        <p:nvPicPr>
          <p:cNvPr id="10" name="Picture 9" descr="0132671840_i.jpg">
            <a:extLst>
              <a:ext uri="{FF2B5EF4-FFF2-40B4-BE49-F238E27FC236}">
                <a16:creationId xmlns:a16="http://schemas.microsoft.com/office/drawing/2014/main" id="{BE8953B7-8B5A-4BE9-BA4D-177C81F098AD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88988" y="2263128"/>
            <a:ext cx="2335742" cy="3033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0293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259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Chapter Objectives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3200" dirty="0">
                <a:solidFill>
                  <a:srgbClr val="0070C0"/>
                </a:solidFill>
              </a:rPr>
              <a:t>When you finish this chapter, you should understand why:</a:t>
            </a:r>
            <a:endParaRPr lang="en-US" sz="3200" dirty="0">
              <a:solidFill>
                <a:srgbClr val="0070C0"/>
              </a:solidFill>
              <a:sym typeface="Wingdings" pitchFamily="2" charset="2"/>
            </a:endParaRPr>
          </a:p>
          <a:p>
            <a:pPr marL="514350" indent="-514350">
              <a:buClr>
                <a:srgbClr val="002060"/>
              </a:buClr>
              <a:buFont typeface="+mj-lt"/>
              <a:buAutoNum type="arabicPeriod"/>
            </a:pPr>
            <a:r>
              <a:rPr lang="en-US" sz="3200" dirty="0">
                <a:solidFill>
                  <a:srgbClr val="0070C0"/>
                </a:solidFill>
              </a:rPr>
              <a:t>Consumers use products to help them define their identities in different settings.</a:t>
            </a:r>
          </a:p>
          <a:p>
            <a:pPr marL="514350" indent="-514350">
              <a:buClr>
                <a:srgbClr val="002060"/>
              </a:buClr>
              <a:buFont typeface="+mj-lt"/>
              <a:buAutoNum type="arabicPeriod"/>
            </a:pPr>
            <a:r>
              <a:rPr lang="en-US" sz="3200" dirty="0">
                <a:solidFill>
                  <a:srgbClr val="0070C0"/>
                </a:solidFill>
              </a:rPr>
              <a:t>Consumer behavior is a process.</a:t>
            </a:r>
          </a:p>
          <a:p>
            <a:pPr marL="514350" indent="-514350">
              <a:buClr>
                <a:srgbClr val="002060"/>
              </a:buClr>
              <a:buFont typeface="+mj-lt"/>
              <a:buAutoNum type="arabicPeriod"/>
            </a:pPr>
            <a:r>
              <a:rPr lang="en-US" sz="3200" dirty="0">
                <a:solidFill>
                  <a:srgbClr val="0070C0"/>
                </a:solidFill>
              </a:rPr>
              <a:t>Marketers need to understand the wants and needs of different consumer segments.</a:t>
            </a:r>
            <a:r>
              <a:rPr lang="en-US" sz="3200" dirty="0">
                <a:solidFill>
                  <a:srgbClr val="0070C0"/>
                </a:solidFill>
                <a:sym typeface="Wingdings" pitchFamily="2" charset="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778528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187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Chapter Objectives (continued)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Clr>
                <a:srgbClr val="002060"/>
              </a:buClr>
              <a:buFont typeface="+mj-lt"/>
              <a:buAutoNum type="arabicPeriod" startAt="4"/>
            </a:pPr>
            <a:r>
              <a:rPr lang="en-US" sz="3200" dirty="0"/>
              <a:t>The Web is changing consumer behavior.</a:t>
            </a:r>
          </a:p>
          <a:p>
            <a:pPr marL="514350" indent="-514350">
              <a:buClr>
                <a:srgbClr val="002060"/>
              </a:buClr>
              <a:buFont typeface="+mj-lt"/>
              <a:buAutoNum type="arabicPeriod" startAt="4"/>
            </a:pPr>
            <a:r>
              <a:rPr lang="en-US" sz="3200" dirty="0"/>
              <a:t>Consumer behavior relates to other issues in our lives.</a:t>
            </a:r>
            <a:r>
              <a:rPr lang="en-US" sz="3200" dirty="0">
                <a:sym typeface="Wingdings" pitchFamily="2" charset="2"/>
              </a:rPr>
              <a:t> </a:t>
            </a:r>
            <a:endParaRPr lang="en-US" sz="3200" dirty="0"/>
          </a:p>
          <a:p>
            <a:pPr marL="514350" indent="-514350">
              <a:buClr>
                <a:srgbClr val="002060"/>
              </a:buClr>
              <a:buFont typeface="+mj-lt"/>
              <a:buAutoNum type="arabicPeriod" startAt="4"/>
            </a:pPr>
            <a:r>
              <a:rPr lang="en-US" sz="3200" dirty="0"/>
              <a:t>Many different types of specialists study consumer behavior.</a:t>
            </a:r>
          </a:p>
          <a:p>
            <a:pPr marL="514350" indent="-514350">
              <a:buClr>
                <a:srgbClr val="002060"/>
              </a:buClr>
              <a:buFont typeface="+mj-lt"/>
              <a:buAutoNum type="arabicPeriod" startAt="4"/>
            </a:pPr>
            <a:r>
              <a:rPr lang="en-US" sz="3200" dirty="0"/>
              <a:t>There are two major perspectives that seek to understand and study consumer behavior</a:t>
            </a:r>
            <a:r>
              <a:rPr lang="en-US" b="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448409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77197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8293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Lecture objectives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When you finish </a:t>
            </a:r>
            <a:r>
              <a:rPr lang="en-US" dirty="0" smtClean="0"/>
              <a:t>this lecture, </a:t>
            </a:r>
            <a:r>
              <a:rPr lang="en-US" dirty="0"/>
              <a:t>you should </a:t>
            </a:r>
            <a:r>
              <a:rPr lang="en-US" dirty="0" smtClean="0"/>
              <a:t>understand:</a:t>
            </a:r>
          </a:p>
          <a:p>
            <a:pPr marL="0" indent="0">
              <a:buNone/>
            </a:pPr>
            <a:r>
              <a:rPr lang="en-US" b="1" u="sng" dirty="0" smtClean="0">
                <a:solidFill>
                  <a:srgbClr val="FF0000"/>
                </a:solidFill>
              </a:rPr>
              <a:t>The rest of Learning </a:t>
            </a:r>
            <a:r>
              <a:rPr lang="en-US" b="1" u="sng" dirty="0">
                <a:solidFill>
                  <a:srgbClr val="FF0000"/>
                </a:solidFill>
              </a:rPr>
              <a:t>Objective </a:t>
            </a:r>
            <a:r>
              <a:rPr lang="en-US" b="1" u="sng" dirty="0" smtClean="0">
                <a:solidFill>
                  <a:srgbClr val="FF0000"/>
                </a:solidFill>
              </a:rPr>
              <a:t>2</a:t>
            </a:r>
          </a:p>
          <a:p>
            <a:r>
              <a:rPr lang="en-US" dirty="0">
                <a:solidFill>
                  <a:srgbClr val="0070C0"/>
                </a:solidFill>
              </a:rPr>
              <a:t>Quick revision on Learning Objective 1&amp;2</a:t>
            </a:r>
          </a:p>
          <a:p>
            <a:r>
              <a:rPr lang="en-US" altLang="en-US" dirty="0">
                <a:solidFill>
                  <a:srgbClr val="0070C0"/>
                </a:solidFill>
              </a:rPr>
              <a:t>Roles in the buying process</a:t>
            </a:r>
          </a:p>
          <a:p>
            <a:r>
              <a:rPr lang="en-US" altLang="en-US" dirty="0">
                <a:solidFill>
                  <a:srgbClr val="0070C0"/>
                </a:solidFill>
              </a:rPr>
              <a:t>Consumers’ Impact</a:t>
            </a:r>
          </a:p>
          <a:p>
            <a:r>
              <a:rPr lang="en-GB" altLang="en-US" dirty="0">
                <a:solidFill>
                  <a:srgbClr val="0070C0"/>
                </a:solidFill>
              </a:rPr>
              <a:t>The role of consumer behaviour in the marketing process</a:t>
            </a:r>
          </a:p>
          <a:p>
            <a:r>
              <a:rPr lang="en-GB" altLang="en-US" dirty="0">
                <a:solidFill>
                  <a:srgbClr val="0070C0"/>
                </a:solidFill>
              </a:rPr>
              <a:t>The definitions of marketing</a:t>
            </a: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034401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77197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8293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Lecture objectives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u="sng" dirty="0" smtClean="0">
                <a:solidFill>
                  <a:srgbClr val="FF0000"/>
                </a:solidFill>
              </a:rPr>
              <a:t>Learning </a:t>
            </a:r>
            <a:r>
              <a:rPr lang="en-US" b="1" u="sng" dirty="0">
                <a:solidFill>
                  <a:srgbClr val="FF0000"/>
                </a:solidFill>
              </a:rPr>
              <a:t>Objective </a:t>
            </a:r>
            <a:r>
              <a:rPr lang="en-US" b="1" u="sng" dirty="0" smtClean="0">
                <a:solidFill>
                  <a:srgbClr val="FF0000"/>
                </a:solidFill>
              </a:rPr>
              <a:t>3</a:t>
            </a:r>
          </a:p>
          <a:p>
            <a:r>
              <a:rPr lang="en-US" dirty="0">
                <a:solidFill>
                  <a:srgbClr val="0070C0"/>
                </a:solidFill>
              </a:rPr>
              <a:t>Quick revision on Learning Objective 1&amp;2</a:t>
            </a:r>
          </a:p>
          <a:p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US" dirty="0">
                <a:solidFill>
                  <a:srgbClr val="0070C0"/>
                </a:solidFill>
              </a:rPr>
              <a:t>Segmenting Consumers: Demographics</a:t>
            </a:r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dirty="0">
                <a:solidFill>
                  <a:srgbClr val="0070C0"/>
                </a:solidFill>
              </a:rPr>
              <a:t>Popular Culture</a:t>
            </a:r>
          </a:p>
          <a:p>
            <a:r>
              <a:rPr lang="en-US" dirty="0">
                <a:solidFill>
                  <a:srgbClr val="0070C0"/>
                </a:solidFill>
              </a:rPr>
              <a:t>Consumer-Brand Relationships</a:t>
            </a:r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811543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7707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00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Lecture objectives (continued)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u="sng" dirty="0" smtClean="0">
                <a:solidFill>
                  <a:srgbClr val="FF0000"/>
                </a:solidFill>
              </a:rPr>
              <a:t>Learning </a:t>
            </a:r>
            <a:r>
              <a:rPr lang="en-US" b="1" u="sng" dirty="0">
                <a:solidFill>
                  <a:srgbClr val="FF0000"/>
                </a:solidFill>
              </a:rPr>
              <a:t>Objective </a:t>
            </a:r>
            <a:r>
              <a:rPr lang="en-US" b="1" u="sng" dirty="0" smtClean="0">
                <a:solidFill>
                  <a:srgbClr val="FF0000"/>
                </a:solidFill>
              </a:rPr>
              <a:t>4</a:t>
            </a:r>
            <a:endParaRPr lang="en-US" b="1" u="sng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GB" altLang="en-US" dirty="0" smtClean="0">
                <a:solidFill>
                  <a:srgbClr val="0070C0"/>
                </a:solidFill>
              </a:rPr>
              <a:t> </a:t>
            </a:r>
            <a:r>
              <a:rPr lang="en-US" dirty="0">
                <a:solidFill>
                  <a:srgbClr val="0070C0"/>
                </a:solidFill>
              </a:rPr>
              <a:t>Social </a:t>
            </a:r>
            <a:r>
              <a:rPr lang="en-US" dirty="0" smtClean="0">
                <a:solidFill>
                  <a:srgbClr val="0070C0"/>
                </a:solidFill>
              </a:rPr>
              <a:t>Media</a:t>
            </a:r>
          </a:p>
          <a:p>
            <a:pPr marL="0" indent="0">
              <a:buNone/>
            </a:pPr>
            <a:r>
              <a:rPr lang="en-US" u="sng" dirty="0">
                <a:solidFill>
                  <a:srgbClr val="FF0000"/>
                </a:solidFill>
              </a:rPr>
              <a:t>Learning Objective 5</a:t>
            </a:r>
            <a:endParaRPr lang="en-US" u="sng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dirty="0">
                <a:solidFill>
                  <a:srgbClr val="0070C0"/>
                </a:solidFill>
              </a:rPr>
              <a:t>Marketing Ethics and Public </a:t>
            </a:r>
            <a:r>
              <a:rPr lang="en-US" dirty="0" smtClean="0">
                <a:solidFill>
                  <a:srgbClr val="0070C0"/>
                </a:solidFill>
              </a:rPr>
              <a:t>Policy</a:t>
            </a:r>
          </a:p>
          <a:p>
            <a:r>
              <a:rPr lang="en-US" dirty="0">
                <a:solidFill>
                  <a:srgbClr val="0070C0"/>
                </a:solidFill>
              </a:rPr>
              <a:t>Do Marketers Create Artificial Needs</a:t>
            </a:r>
            <a:r>
              <a:rPr lang="en-US" dirty="0" smtClean="0">
                <a:solidFill>
                  <a:srgbClr val="0070C0"/>
                </a:solidFill>
              </a:rPr>
              <a:t>?</a:t>
            </a:r>
          </a:p>
          <a:p>
            <a:r>
              <a:rPr lang="en-US" dirty="0">
                <a:solidFill>
                  <a:srgbClr val="0070C0"/>
                </a:solidFill>
              </a:rPr>
              <a:t>Do Marketers Promise Miracles</a:t>
            </a:r>
            <a:r>
              <a:rPr lang="en-US" dirty="0" smtClean="0">
                <a:solidFill>
                  <a:srgbClr val="0070C0"/>
                </a:solidFill>
              </a:rPr>
              <a:t>?</a:t>
            </a: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 smtClean="0">
              <a:solidFill>
                <a:srgbClr val="0070C0"/>
              </a:solidFill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85675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7707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00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Lecture objectives (continued)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u="sng" dirty="0" smtClean="0">
                <a:solidFill>
                  <a:srgbClr val="FF0000"/>
                </a:solidFill>
              </a:rPr>
              <a:t>Learning </a:t>
            </a:r>
            <a:r>
              <a:rPr lang="en-US" b="1" u="sng" dirty="0">
                <a:solidFill>
                  <a:srgbClr val="FF0000"/>
                </a:solidFill>
              </a:rPr>
              <a:t>Objective </a:t>
            </a:r>
            <a:r>
              <a:rPr lang="en-US" b="1" u="sng" dirty="0" smtClean="0">
                <a:solidFill>
                  <a:srgbClr val="FF0000"/>
                </a:solidFill>
              </a:rPr>
              <a:t>6</a:t>
            </a:r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</a:rPr>
              <a:t>Many specialists study consumer behavior</a:t>
            </a:r>
            <a:r>
              <a:rPr lang="en-US" dirty="0" smtClean="0">
                <a:solidFill>
                  <a:srgbClr val="0070C0"/>
                </a:solidFill>
              </a:rPr>
              <a:t>.</a:t>
            </a:r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</a:rPr>
              <a:t>Disciplines in  Consumer </a:t>
            </a:r>
            <a:r>
              <a:rPr lang="en-US" dirty="0" smtClean="0">
                <a:solidFill>
                  <a:srgbClr val="0070C0"/>
                </a:solidFill>
              </a:rPr>
              <a:t>Research</a:t>
            </a:r>
          </a:p>
          <a:p>
            <a:pPr marL="0" indent="0">
              <a:buNone/>
            </a:pPr>
            <a:r>
              <a:rPr lang="en-US" b="1" u="sng" dirty="0">
                <a:solidFill>
                  <a:srgbClr val="FF0000"/>
                </a:solidFill>
              </a:rPr>
              <a:t>Learning </a:t>
            </a:r>
            <a:r>
              <a:rPr lang="en-US" b="1" u="sng" dirty="0" smtClean="0">
                <a:solidFill>
                  <a:srgbClr val="FF0000"/>
                </a:solidFill>
              </a:rPr>
              <a:t>Objective 7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0070C0"/>
                </a:solidFill>
              </a:rPr>
              <a:t>Major </a:t>
            </a:r>
            <a:r>
              <a:rPr lang="en-US" dirty="0">
                <a:solidFill>
                  <a:srgbClr val="0070C0"/>
                </a:solidFill>
              </a:rPr>
              <a:t>perspectives on consumer behavior:</a:t>
            </a:r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 smtClean="0">
              <a:solidFill>
                <a:srgbClr val="0070C0"/>
              </a:solidFill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075459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7707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13392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b="1" dirty="0">
                <a:solidFill>
                  <a:schemeClr val="bg1"/>
                </a:solidFill>
              </a:rPr>
              <a:t>Quick revision of learning objective 1&amp;2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u="sng" dirty="0" smtClean="0">
                <a:solidFill>
                  <a:srgbClr val="FF0000"/>
                </a:solidFill>
              </a:rPr>
              <a:t>Learning </a:t>
            </a:r>
            <a:r>
              <a:rPr lang="en-US" b="1" u="sng" dirty="0">
                <a:solidFill>
                  <a:srgbClr val="FF0000"/>
                </a:solidFill>
              </a:rPr>
              <a:t>Objective </a:t>
            </a:r>
            <a:r>
              <a:rPr lang="en-US" b="1" u="sng" dirty="0" smtClean="0">
                <a:solidFill>
                  <a:srgbClr val="FF0000"/>
                </a:solidFill>
              </a:rPr>
              <a:t>1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>
                <a:solidFill>
                  <a:srgbClr val="0070C0"/>
                </a:solidFill>
              </a:rPr>
              <a:t>Consumers </a:t>
            </a:r>
            <a:r>
              <a:rPr lang="en-US" dirty="0">
                <a:solidFill>
                  <a:srgbClr val="0070C0"/>
                </a:solidFill>
              </a:rPr>
              <a:t>use products to help them define their identities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Consumers segmented by demographics and </a:t>
            </a:r>
            <a:r>
              <a:rPr lang="en-US" dirty="0" smtClean="0">
                <a:solidFill>
                  <a:srgbClr val="0070C0"/>
                </a:solidFill>
              </a:rPr>
              <a:t>psychographics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Consumers understood in part based on their consumption communities and reference groups.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The concept of consumption community</a:t>
            </a:r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 smtClean="0">
              <a:solidFill>
                <a:srgbClr val="0070C0"/>
              </a:solidFill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52157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7707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13392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b="1" dirty="0">
                <a:solidFill>
                  <a:schemeClr val="bg1"/>
                </a:solidFill>
              </a:rPr>
              <a:t>Quick revision of learning objective 1&amp;2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u="sng" dirty="0" smtClean="0">
                <a:solidFill>
                  <a:srgbClr val="FF0000"/>
                </a:solidFill>
              </a:rPr>
              <a:t>Learning </a:t>
            </a:r>
            <a:r>
              <a:rPr lang="en-US" b="1" u="sng" dirty="0">
                <a:solidFill>
                  <a:srgbClr val="FF0000"/>
                </a:solidFill>
              </a:rPr>
              <a:t>Objective </a:t>
            </a:r>
            <a:r>
              <a:rPr lang="en-US" b="1" u="sng" dirty="0" smtClean="0">
                <a:solidFill>
                  <a:srgbClr val="FF0000"/>
                </a:solidFill>
              </a:rPr>
              <a:t>1</a:t>
            </a:r>
          </a:p>
          <a:p>
            <a:pPr marL="514350" indent="-514350">
              <a:buFont typeface="+mj-lt"/>
              <a:buAutoNum type="arabicPeriod" startAt="5"/>
            </a:pPr>
            <a:r>
              <a:rPr lang="en-US" dirty="0" smtClean="0">
                <a:solidFill>
                  <a:srgbClr val="0070C0"/>
                </a:solidFill>
              </a:rPr>
              <a:t>Consumer </a:t>
            </a:r>
            <a:r>
              <a:rPr lang="en-US" dirty="0">
                <a:solidFill>
                  <a:srgbClr val="0070C0"/>
                </a:solidFill>
              </a:rPr>
              <a:t>identity theory</a:t>
            </a:r>
          </a:p>
          <a:p>
            <a:pPr marL="514350" indent="-514350">
              <a:buFont typeface="+mj-lt"/>
              <a:buAutoNum type="arabicPeriod" startAt="5"/>
            </a:pPr>
            <a:r>
              <a:rPr lang="en-US" dirty="0">
                <a:solidFill>
                  <a:srgbClr val="0070C0"/>
                </a:solidFill>
              </a:rPr>
              <a:t>Brands target consumers using market segmentation strategies.</a:t>
            </a:r>
          </a:p>
          <a:p>
            <a:pPr marL="514350" indent="-514350">
              <a:buFont typeface="+mj-lt"/>
              <a:buAutoNum type="arabicPeriod" startAt="5"/>
            </a:pPr>
            <a:r>
              <a:rPr lang="en-US" dirty="0">
                <a:solidFill>
                  <a:srgbClr val="0070C0"/>
                </a:solidFill>
              </a:rPr>
              <a:t>Consumers may choose brands that match with their own identities.</a:t>
            </a:r>
          </a:p>
          <a:p>
            <a:pPr marL="514350" indent="-514350">
              <a:buFont typeface="+mj-lt"/>
              <a:buAutoNum type="arabicPeriod" startAt="5"/>
            </a:pPr>
            <a:r>
              <a:rPr lang="en-US" dirty="0">
                <a:solidFill>
                  <a:srgbClr val="0070C0"/>
                </a:solidFill>
              </a:rPr>
              <a:t>Consumer behavior: the study of the processes involved when individuals or groups select, purchase, use, or dispose of products, services, ideas, or experiences to satisfy needs and desires.</a:t>
            </a:r>
          </a:p>
          <a:p>
            <a:endParaRPr lang="en-US" dirty="0">
              <a:solidFill>
                <a:srgbClr val="00206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00206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 smtClean="0">
              <a:solidFill>
                <a:srgbClr val="0070C0"/>
              </a:solidFill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166640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75414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13392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b="1" dirty="0">
                <a:solidFill>
                  <a:schemeClr val="bg1"/>
                </a:solidFill>
              </a:rPr>
              <a:t>Quick revision of learning objective 1&amp;2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u="sng" dirty="0" smtClean="0">
                <a:solidFill>
                  <a:srgbClr val="FF0000"/>
                </a:solidFill>
              </a:rPr>
              <a:t>Learning </a:t>
            </a:r>
            <a:r>
              <a:rPr lang="en-US" b="1" u="sng" dirty="0">
                <a:solidFill>
                  <a:srgbClr val="FF0000"/>
                </a:solidFill>
              </a:rPr>
              <a:t>Objective </a:t>
            </a:r>
            <a:r>
              <a:rPr lang="en-US" b="1" u="sng" dirty="0" smtClean="0">
                <a:solidFill>
                  <a:srgbClr val="FF0000"/>
                </a:solidFill>
              </a:rPr>
              <a:t>2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Consumer behavior is a process.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Consumer behavior is an ongoing </a:t>
            </a:r>
            <a:r>
              <a:rPr lang="en-US" dirty="0" smtClean="0">
                <a:solidFill>
                  <a:srgbClr val="0070C0"/>
                </a:solidFill>
              </a:rPr>
              <a:t>process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The exchange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Expanded view</a:t>
            </a:r>
          </a:p>
          <a:p>
            <a:endParaRPr lang="en-US" dirty="0"/>
          </a:p>
          <a:p>
            <a:endParaRPr lang="en-US" dirty="0"/>
          </a:p>
          <a:p>
            <a:endParaRPr lang="en-US" dirty="0">
              <a:solidFill>
                <a:srgbClr val="00206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 smtClean="0">
              <a:solidFill>
                <a:srgbClr val="0070C0"/>
              </a:solidFill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56578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75414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13392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b="1" dirty="0">
                <a:solidFill>
                  <a:schemeClr val="bg1"/>
                </a:solidFill>
              </a:rPr>
              <a:t>Quick revision of learning objective 1&amp;2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u="sng" dirty="0" smtClean="0">
                <a:solidFill>
                  <a:srgbClr val="FF0000"/>
                </a:solidFill>
              </a:rPr>
              <a:t>Learning </a:t>
            </a:r>
            <a:r>
              <a:rPr lang="en-US" b="1" u="sng" dirty="0">
                <a:solidFill>
                  <a:srgbClr val="FF0000"/>
                </a:solidFill>
              </a:rPr>
              <a:t>Objective </a:t>
            </a:r>
            <a:r>
              <a:rPr lang="en-US" b="1" u="sng" dirty="0" smtClean="0">
                <a:solidFill>
                  <a:srgbClr val="FF0000"/>
                </a:solidFill>
              </a:rPr>
              <a:t>2</a:t>
            </a:r>
          </a:p>
          <a:p>
            <a:pPr marL="514350" indent="-514350">
              <a:buFont typeface="+mj-lt"/>
              <a:buAutoNum type="arabicPeriod" startAt="5"/>
            </a:pPr>
            <a:r>
              <a:rPr lang="en-US" dirty="0">
                <a:solidFill>
                  <a:srgbClr val="0070C0"/>
                </a:solidFill>
              </a:rPr>
              <a:t>A consumer</a:t>
            </a:r>
          </a:p>
          <a:p>
            <a:pPr marL="514350" indent="-514350">
              <a:buFont typeface="+mj-lt"/>
              <a:buAutoNum type="arabicPeriod" startAt="5"/>
            </a:pPr>
            <a:r>
              <a:rPr lang="en-US" dirty="0">
                <a:solidFill>
                  <a:srgbClr val="0070C0"/>
                </a:solidFill>
              </a:rPr>
              <a:t>The purchaser and the user of a product</a:t>
            </a:r>
          </a:p>
          <a:p>
            <a:pPr marL="514350" indent="-514350">
              <a:buFont typeface="+mj-lt"/>
              <a:buAutoNum type="arabicPeriod" startAt="5"/>
            </a:pPr>
            <a:r>
              <a:rPr lang="en-US" dirty="0" smtClean="0">
                <a:solidFill>
                  <a:srgbClr val="0070C0"/>
                </a:solidFill>
              </a:rPr>
              <a:t>Stages </a:t>
            </a:r>
            <a:r>
              <a:rPr lang="en-US" dirty="0">
                <a:solidFill>
                  <a:srgbClr val="0070C0"/>
                </a:solidFill>
              </a:rPr>
              <a:t>in the Consumption Process</a:t>
            </a:r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514350" indent="-514350">
              <a:buFont typeface="+mj-lt"/>
              <a:buAutoNum type="arabicPeriod" startAt="5"/>
            </a:pPr>
            <a:r>
              <a:rPr lang="en-US" dirty="0">
                <a:solidFill>
                  <a:srgbClr val="0070C0"/>
                </a:solidFill>
              </a:rPr>
              <a:t>Consumers’ Impact on Marketing Strategy 1/3</a:t>
            </a:r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514350" indent="-514350">
              <a:buFont typeface="+mj-lt"/>
              <a:buAutoNum type="arabicPeriod" startAt="5"/>
            </a:pPr>
            <a:r>
              <a:rPr lang="en-US" dirty="0">
                <a:solidFill>
                  <a:srgbClr val="0070C0"/>
                </a:solidFill>
              </a:rPr>
              <a:t>Consumers Are Different! How We Divide them </a:t>
            </a:r>
            <a:r>
              <a:rPr lang="en-US" dirty="0" smtClean="0">
                <a:solidFill>
                  <a:srgbClr val="0070C0"/>
                </a:solidFill>
              </a:rPr>
              <a:t>Up.1/2</a:t>
            </a:r>
          </a:p>
          <a:p>
            <a:pPr marL="0" indent="0">
              <a:buNone/>
            </a:pPr>
            <a:endParaRPr lang="en-US" dirty="0">
              <a:solidFill>
                <a:srgbClr val="002060"/>
              </a:solidFill>
            </a:endParaRPr>
          </a:p>
          <a:p>
            <a:endParaRPr lang="en-US" dirty="0">
              <a:solidFill>
                <a:srgbClr val="002060"/>
              </a:solidFill>
            </a:endParaRPr>
          </a:p>
          <a:p>
            <a:endParaRPr lang="en-US" dirty="0">
              <a:solidFill>
                <a:srgbClr val="00206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 smtClean="0">
              <a:solidFill>
                <a:srgbClr val="0070C0"/>
              </a:solidFill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660176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75414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13392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b="1" dirty="0">
                <a:solidFill>
                  <a:schemeClr val="bg1"/>
                </a:solidFill>
              </a:rPr>
              <a:t>Quick revision of learning objective 1&amp;2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u="sng" dirty="0" smtClean="0">
                <a:solidFill>
                  <a:srgbClr val="FF0000"/>
                </a:solidFill>
              </a:rPr>
              <a:t>Learning </a:t>
            </a:r>
            <a:r>
              <a:rPr lang="en-US" b="1" u="sng" dirty="0">
                <a:solidFill>
                  <a:srgbClr val="FF0000"/>
                </a:solidFill>
              </a:rPr>
              <a:t>Objective </a:t>
            </a:r>
            <a:r>
              <a:rPr lang="en-US" b="1" u="sng" dirty="0" smtClean="0">
                <a:solidFill>
                  <a:srgbClr val="FF0000"/>
                </a:solidFill>
              </a:rPr>
              <a:t>2</a:t>
            </a:r>
          </a:p>
          <a:p>
            <a:pPr marL="514350" indent="-514350">
              <a:buFont typeface="+mj-lt"/>
              <a:buAutoNum type="arabicPeriod" startAt="10"/>
            </a:pPr>
            <a:r>
              <a:rPr lang="en-US" altLang="en-US" dirty="0" smtClean="0">
                <a:solidFill>
                  <a:srgbClr val="0070C0"/>
                </a:solidFill>
              </a:rPr>
              <a:t>Factors </a:t>
            </a:r>
            <a:r>
              <a:rPr lang="en-US" altLang="en-US" dirty="0">
                <a:solidFill>
                  <a:srgbClr val="0070C0"/>
                </a:solidFill>
              </a:rPr>
              <a:t>and trends shaping consumer </a:t>
            </a:r>
            <a:r>
              <a:rPr lang="en-US" altLang="en-US" dirty="0" smtClean="0">
                <a:solidFill>
                  <a:srgbClr val="0070C0"/>
                </a:solidFill>
              </a:rPr>
              <a:t>behavior</a:t>
            </a:r>
          </a:p>
          <a:p>
            <a:pPr marL="514350" indent="-514350">
              <a:buFont typeface="+mj-lt"/>
              <a:buAutoNum type="arabicPeriod" startAt="10"/>
            </a:pPr>
            <a:r>
              <a:rPr lang="en-US" altLang="en-US" dirty="0">
                <a:solidFill>
                  <a:srgbClr val="0070C0"/>
                </a:solidFill>
              </a:rPr>
              <a:t>Types of Buying Decision Behavior</a:t>
            </a:r>
          </a:p>
          <a:p>
            <a:pPr marL="514350" indent="-514350">
              <a:buFont typeface="+mj-lt"/>
              <a:buAutoNum type="arabicPeriod" startAt="10"/>
            </a:pPr>
            <a:r>
              <a:rPr lang="en-US" dirty="0">
                <a:solidFill>
                  <a:srgbClr val="0070C0"/>
                </a:solidFill>
              </a:rPr>
              <a:t>Adopter Categories for New Products </a:t>
            </a:r>
          </a:p>
          <a:p>
            <a:pPr marL="514350" indent="-514350">
              <a:buFont typeface="+mj-lt"/>
              <a:buAutoNum type="arabicPeriod" startAt="10"/>
            </a:pPr>
            <a:r>
              <a:rPr lang="en-US" altLang="en-US" dirty="0">
                <a:solidFill>
                  <a:srgbClr val="0070C0"/>
                </a:solidFill>
              </a:rPr>
              <a:t>Types of buyers</a:t>
            </a:r>
          </a:p>
          <a:p>
            <a:pPr marL="514350" indent="-514350">
              <a:buFont typeface="+mj-lt"/>
              <a:buAutoNum type="arabicPeriod" startAt="10"/>
            </a:pPr>
            <a:endParaRPr lang="en-US" altLang="en-US" dirty="0">
              <a:solidFill>
                <a:srgbClr val="0070C0"/>
              </a:solidFill>
            </a:endParaRPr>
          </a:p>
          <a:p>
            <a:pPr marL="514350" indent="-514350">
              <a:buFont typeface="+mj-lt"/>
              <a:buAutoNum type="arabicPeriod" startAt="10"/>
            </a:pPr>
            <a:endParaRPr lang="en-US" dirty="0">
              <a:solidFill>
                <a:srgbClr val="00206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002060"/>
              </a:solidFill>
            </a:endParaRPr>
          </a:p>
          <a:p>
            <a:endParaRPr lang="en-US" dirty="0">
              <a:solidFill>
                <a:srgbClr val="002060"/>
              </a:solidFill>
            </a:endParaRPr>
          </a:p>
          <a:p>
            <a:endParaRPr lang="en-US" dirty="0">
              <a:solidFill>
                <a:srgbClr val="00206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 smtClean="0">
              <a:solidFill>
                <a:srgbClr val="0070C0"/>
              </a:solidFill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835102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822730" cy="6924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100" b="1" dirty="0">
                <a:solidFill>
                  <a:schemeClr val="bg1"/>
                </a:solidFill>
              </a:rPr>
              <a:t/>
            </a:r>
            <a:br>
              <a:rPr lang="en-US" altLang="en-US" sz="1100" b="1" dirty="0">
                <a:solidFill>
                  <a:schemeClr val="bg1"/>
                </a:solidFill>
              </a:rPr>
            </a:br>
            <a:r>
              <a:rPr lang="en-US" altLang="en-US" sz="2800" b="1" dirty="0">
                <a:solidFill>
                  <a:schemeClr val="bg1"/>
                </a:solidFill>
              </a:rPr>
              <a:t>Roles in the buying </a:t>
            </a:r>
            <a:r>
              <a:rPr lang="en-US" altLang="en-US" sz="2800" b="1" dirty="0" smtClean="0">
                <a:solidFill>
                  <a:schemeClr val="bg1"/>
                </a:solidFill>
              </a:rPr>
              <a:t>process 1/2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063044" y="1610200"/>
            <a:ext cx="8077200" cy="49831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dirty="0" smtClean="0">
                <a:solidFill>
                  <a:srgbClr val="0070C0"/>
                </a:solidFill>
              </a:rPr>
              <a:t>A no. of </a:t>
            </a:r>
            <a:r>
              <a:rPr lang="en-US" b="1" dirty="0" smtClean="0">
                <a:solidFill>
                  <a:srgbClr val="0070C0"/>
                </a:solidFill>
              </a:rPr>
              <a:t>different individuals </a:t>
            </a:r>
            <a:r>
              <a:rPr lang="en-US" dirty="0" smtClean="0">
                <a:solidFill>
                  <a:srgbClr val="0070C0"/>
                </a:solidFill>
              </a:rPr>
              <a:t>might contribute in the consumer market in the buying decision. Marketers need to be aware of the charge in-order to exert influence</a:t>
            </a:r>
            <a:r>
              <a:rPr lang="en-US" dirty="0" smtClean="0">
                <a:solidFill>
                  <a:srgbClr val="0070C0"/>
                </a:solidFill>
              </a:rPr>
              <a:t>:</a:t>
            </a:r>
            <a:endParaRPr lang="en-US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7909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221605" cy="6924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100" b="1" dirty="0">
                <a:solidFill>
                  <a:schemeClr val="bg1"/>
                </a:solidFill>
              </a:rPr>
              <a:t/>
            </a:r>
            <a:br>
              <a:rPr lang="en-US" altLang="en-US" sz="1100" b="1" dirty="0">
                <a:solidFill>
                  <a:schemeClr val="bg1"/>
                </a:solidFill>
              </a:rPr>
            </a:br>
            <a:r>
              <a:rPr lang="en-US" altLang="en-US" sz="2800" b="1" dirty="0">
                <a:solidFill>
                  <a:schemeClr val="bg1"/>
                </a:solidFill>
              </a:rPr>
              <a:t>Roles in the buying process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063044" y="1610200"/>
            <a:ext cx="8077200" cy="49831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2">
              <a:lnSpc>
                <a:spcPct val="150000"/>
              </a:lnSpc>
              <a:buClr>
                <a:schemeClr val="tx2"/>
              </a:buClr>
              <a:buFont typeface="Wingdings" pitchFamily="2" charset="2"/>
              <a:buChar char="v"/>
              <a:defRPr/>
            </a:pPr>
            <a:r>
              <a:rPr lang="en-US" sz="2800" b="1" dirty="0" smtClean="0">
                <a:solidFill>
                  <a:srgbClr val="0070C0"/>
                </a:solidFill>
              </a:rPr>
              <a:t>Initiator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smtClean="0">
                <a:solidFill>
                  <a:srgbClr val="0070C0"/>
                </a:solidFill>
              </a:rPr>
              <a:t>– suggests the purchase</a:t>
            </a:r>
          </a:p>
          <a:p>
            <a:pPr lvl="2">
              <a:lnSpc>
                <a:spcPct val="150000"/>
              </a:lnSpc>
              <a:buClr>
                <a:schemeClr val="tx2"/>
              </a:buClr>
              <a:buFont typeface="Wingdings" pitchFamily="2" charset="2"/>
              <a:buChar char="v"/>
              <a:defRPr/>
            </a:pPr>
            <a:r>
              <a:rPr lang="en-US" sz="2800" b="1" dirty="0" smtClean="0">
                <a:solidFill>
                  <a:srgbClr val="0070C0"/>
                </a:solidFill>
              </a:rPr>
              <a:t>Influencer</a:t>
            </a:r>
            <a:r>
              <a:rPr lang="en-US" sz="2800" dirty="0" smtClean="0">
                <a:solidFill>
                  <a:srgbClr val="0070C0"/>
                </a:solidFill>
              </a:rPr>
              <a:t> – has knowledge &amp; personal  authority influences the outcome</a:t>
            </a:r>
          </a:p>
          <a:p>
            <a:pPr lvl="2">
              <a:lnSpc>
                <a:spcPct val="150000"/>
              </a:lnSpc>
              <a:buClr>
                <a:schemeClr val="tx2"/>
              </a:buClr>
              <a:buFont typeface="Wingdings" pitchFamily="2" charset="2"/>
              <a:buChar char="v"/>
              <a:defRPr/>
            </a:pPr>
            <a:r>
              <a:rPr lang="en-US" sz="2800" b="1" dirty="0" smtClean="0">
                <a:solidFill>
                  <a:srgbClr val="0070C0"/>
                </a:solidFill>
              </a:rPr>
              <a:t>Decider</a:t>
            </a:r>
            <a:r>
              <a:rPr lang="en-US" sz="2800" dirty="0" smtClean="0">
                <a:solidFill>
                  <a:srgbClr val="0070C0"/>
                </a:solidFill>
              </a:rPr>
              <a:t> – decides what, where &amp; how to buy.</a:t>
            </a:r>
          </a:p>
          <a:p>
            <a:pPr lvl="2">
              <a:lnSpc>
                <a:spcPct val="150000"/>
              </a:lnSpc>
              <a:buClr>
                <a:schemeClr val="tx2"/>
              </a:buClr>
              <a:buFont typeface="Wingdings" pitchFamily="2" charset="2"/>
              <a:buChar char="v"/>
              <a:defRPr/>
            </a:pPr>
            <a:r>
              <a:rPr lang="en-US" sz="2800" b="1" dirty="0" smtClean="0">
                <a:solidFill>
                  <a:srgbClr val="0070C0"/>
                </a:solidFill>
              </a:rPr>
              <a:t>Buyer</a:t>
            </a:r>
            <a:r>
              <a:rPr lang="en-US" sz="2800" dirty="0" smtClean="0">
                <a:solidFill>
                  <a:srgbClr val="0070C0"/>
                </a:solidFill>
              </a:rPr>
              <a:t> – makes the purchase</a:t>
            </a:r>
          </a:p>
          <a:p>
            <a:pPr lvl="2">
              <a:lnSpc>
                <a:spcPct val="150000"/>
              </a:lnSpc>
              <a:buClr>
                <a:schemeClr val="tx2"/>
              </a:buClr>
              <a:buFont typeface="Wingdings" pitchFamily="2" charset="2"/>
              <a:buChar char="v"/>
              <a:defRPr/>
            </a:pPr>
            <a:r>
              <a:rPr lang="en-US" sz="2800" b="1" dirty="0" smtClean="0">
                <a:solidFill>
                  <a:srgbClr val="0070C0"/>
                </a:solidFill>
              </a:rPr>
              <a:t>End user </a:t>
            </a:r>
            <a:endParaRPr lang="en-US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2356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9901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</a:rPr>
              <a:t>Consumers’ Impact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978026" y="1663700"/>
            <a:ext cx="8423275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defRPr/>
            </a:pPr>
            <a:r>
              <a:rPr lang="en-US" smtClean="0">
                <a:solidFill>
                  <a:srgbClr val="0070C0"/>
                </a:solidFill>
              </a:rPr>
              <a:t>Understanding consumer behavior is good business…</a:t>
            </a:r>
          </a:p>
          <a:p>
            <a:pPr lvl="1" algn="just">
              <a:defRPr/>
            </a:pPr>
            <a:r>
              <a:rPr lang="en-US" smtClean="0">
                <a:solidFill>
                  <a:schemeClr val="accent6">
                    <a:lumMod val="75000"/>
                  </a:schemeClr>
                </a:solidFill>
              </a:rPr>
              <a:t>Understanding people/organizations to satisfy consumers’ needs…</a:t>
            </a:r>
          </a:p>
          <a:p>
            <a:pPr lvl="2" algn="just">
              <a:defRPr/>
            </a:pPr>
            <a:r>
              <a:rPr lang="en-US" sz="2800" smtClean="0">
                <a:solidFill>
                  <a:srgbClr val="00B050"/>
                </a:solidFill>
              </a:rPr>
              <a:t>Knowledge and data about customers help to define the market…</a:t>
            </a:r>
          </a:p>
          <a:p>
            <a:pPr lvl="4" algn="just">
              <a:defRPr/>
            </a:pPr>
            <a:r>
              <a:rPr lang="en-US" sz="2800" smtClean="0"/>
              <a:t>Identify threats/opportunities to a brand…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680179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6256" y="0"/>
            <a:ext cx="12098931" cy="204358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04901" y="723398"/>
            <a:ext cx="86287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en-US" sz="2800" b="1" dirty="0" smtClean="0">
                <a:solidFill>
                  <a:schemeClr val="bg1"/>
                </a:solidFill>
              </a:rPr>
              <a:t>The </a:t>
            </a:r>
            <a:r>
              <a:rPr lang="en-GB" altLang="en-US" sz="2800" b="1" dirty="0">
                <a:solidFill>
                  <a:schemeClr val="bg1"/>
                </a:solidFill>
              </a:rPr>
              <a:t>role of consumer behaviour in the marketing process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1014365" y="2300535"/>
            <a:ext cx="10515600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altLang="en-US" b="1" dirty="0" smtClean="0">
                <a:solidFill>
                  <a:srgbClr val="FF0000"/>
                </a:solidFill>
              </a:rPr>
              <a:t>Marketing is concerned with the relationship between consumer or buyer and seller. </a:t>
            </a:r>
          </a:p>
          <a:p>
            <a:pPr algn="just"/>
            <a:endParaRPr lang="en-GB" altLang="en-US" b="1" dirty="0" smtClean="0"/>
          </a:p>
          <a:p>
            <a:pPr algn="just"/>
            <a:r>
              <a:rPr lang="en-GB" altLang="en-US" b="1" dirty="0" smtClean="0">
                <a:solidFill>
                  <a:srgbClr val="00B050"/>
                </a:solidFill>
              </a:rPr>
              <a:t>Organizations often consider their consumer's wants and needs and </a:t>
            </a:r>
            <a:r>
              <a:rPr lang="en-GB" altLang="en-US" b="1" dirty="0" smtClean="0">
                <a:solidFill>
                  <a:srgbClr val="FF0000"/>
                </a:solidFill>
              </a:rPr>
              <a:t>persuading them to buy their products and services.</a:t>
            </a:r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6440494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9132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562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en-US" sz="2800" dirty="0">
                <a:solidFill>
                  <a:schemeClr val="bg1"/>
                </a:solidFill>
              </a:rPr>
              <a:t>The definitions of </a:t>
            </a:r>
            <a:r>
              <a:rPr lang="en-GB" altLang="en-US" sz="2800" dirty="0" smtClean="0">
                <a:solidFill>
                  <a:schemeClr val="bg1"/>
                </a:solidFill>
              </a:rPr>
              <a:t>marketing 1/2 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2004307" y="1181361"/>
            <a:ext cx="8194675" cy="51054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GB" dirty="0" smtClean="0"/>
          </a:p>
          <a:p>
            <a:pPr algn="just">
              <a:defRPr/>
            </a:pPr>
            <a:r>
              <a:rPr lang="en-GB" dirty="0" smtClean="0">
                <a:solidFill>
                  <a:srgbClr val="FF0000"/>
                </a:solidFill>
              </a:rPr>
              <a:t>‘A truly marketing minded firm tries to create value satisfying goods and services that consumers will want to buy'. </a:t>
            </a:r>
            <a:r>
              <a:rPr lang="en-GB" dirty="0" smtClean="0"/>
              <a:t>This definition high­lights the importance of consumer needs and wants as being central to the marketing function.</a:t>
            </a:r>
          </a:p>
          <a:p>
            <a:pPr algn="just">
              <a:defRPr/>
            </a:pPr>
            <a:endParaRPr lang="en-GB" dirty="0" smtClean="0"/>
          </a:p>
          <a:p>
            <a:pPr algn="just"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05498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9132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562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en-US" sz="2800" dirty="0">
                <a:solidFill>
                  <a:schemeClr val="bg1"/>
                </a:solidFill>
              </a:rPr>
              <a:t>The definitions of </a:t>
            </a:r>
            <a:r>
              <a:rPr lang="en-GB" altLang="en-US" sz="2800" dirty="0" smtClean="0">
                <a:solidFill>
                  <a:schemeClr val="bg1"/>
                </a:solidFill>
              </a:rPr>
              <a:t>marketing 2/2 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2004307" y="1181361"/>
            <a:ext cx="8194675" cy="51054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GB" dirty="0" smtClean="0"/>
          </a:p>
          <a:p>
            <a:pPr algn="just">
              <a:defRPr/>
            </a:pPr>
            <a:r>
              <a:rPr lang="en-GB" dirty="0" smtClean="0">
                <a:solidFill>
                  <a:srgbClr val="FF0000"/>
                </a:solidFill>
              </a:rPr>
              <a:t>‘</a:t>
            </a:r>
            <a:r>
              <a:rPr lang="en-GB" b="1" dirty="0" smtClean="0">
                <a:solidFill>
                  <a:srgbClr val="0033CC"/>
                </a:solidFill>
              </a:rPr>
              <a:t>‘</a:t>
            </a:r>
            <a:r>
              <a:rPr lang="en-GB" b="1" dirty="0" smtClean="0">
                <a:solidFill>
                  <a:srgbClr val="0033CC"/>
                </a:solidFill>
              </a:rPr>
              <a:t>Identifying, anticipating, and satisfying customer requirements profitably’.</a:t>
            </a:r>
          </a:p>
          <a:p>
            <a:pPr algn="just">
              <a:defRPr/>
            </a:pPr>
            <a:endParaRPr lang="en-US" b="1" dirty="0" smtClean="0">
              <a:solidFill>
                <a:srgbClr val="FF0000"/>
              </a:solidFill>
            </a:endParaRPr>
          </a:p>
          <a:p>
            <a:pPr algn="just">
              <a:defRPr/>
            </a:pPr>
            <a:r>
              <a:rPr lang="en-GB" b="1" dirty="0" smtClean="0">
                <a:solidFill>
                  <a:srgbClr val="FF0000"/>
                </a:solidFill>
              </a:rPr>
              <a:t>So we can say that the deeper understanding of the consumer behaviour process will help with the marketing of products and services. </a:t>
            </a:r>
            <a:endParaRPr lang="en-GB" dirty="0" smtClean="0">
              <a:solidFill>
                <a:srgbClr val="FF0000"/>
              </a:solidFill>
            </a:endParaRPr>
          </a:p>
          <a:p>
            <a:pPr algn="just"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3404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659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Objective 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057400" y="1371601"/>
            <a:ext cx="4419600" cy="45720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smtClean="0"/>
              <a:t>Marketers need to understand the wants and needs of different consumer segments. </a:t>
            </a:r>
            <a:endParaRPr lang="en-US" sz="32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81800" y="1676400"/>
            <a:ext cx="3018622" cy="4267200"/>
          </a:xfrm>
          <a:prstGeom prst="rect">
            <a:avLst/>
          </a:prstGeom>
          <a:noFill/>
          <a:ln w="25400" cap="flat" cmpd="sng" algn="ctr">
            <a:noFill/>
            <a:prstDash val="solid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108878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6" y="543490"/>
            <a:ext cx="61636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Segmenting Consumers: Demographics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286000" y="1371600"/>
            <a:ext cx="4267200" cy="4343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smtClean="0"/>
              <a:t>Demographics:</a:t>
            </a:r>
          </a:p>
          <a:p>
            <a:pPr marL="0" indent="0">
              <a:spcBef>
                <a:spcPts val="600"/>
              </a:spcBef>
            </a:pPr>
            <a:r>
              <a:rPr lang="en-US" smtClean="0"/>
              <a:t> Age</a:t>
            </a:r>
          </a:p>
          <a:p>
            <a:pPr marL="0" indent="0">
              <a:spcBef>
                <a:spcPts val="600"/>
              </a:spcBef>
            </a:pPr>
            <a:r>
              <a:rPr lang="en-US" smtClean="0"/>
              <a:t> Gender</a:t>
            </a:r>
          </a:p>
          <a:p>
            <a:pPr marL="0" indent="0">
              <a:spcBef>
                <a:spcPts val="600"/>
              </a:spcBef>
            </a:pPr>
            <a:r>
              <a:rPr lang="en-US" smtClean="0"/>
              <a:t> Family structure</a:t>
            </a:r>
          </a:p>
          <a:p>
            <a:pPr marL="0" indent="0">
              <a:spcBef>
                <a:spcPts val="600"/>
              </a:spcBef>
            </a:pPr>
            <a:r>
              <a:rPr lang="en-US" smtClean="0"/>
              <a:t> Social class/income</a:t>
            </a:r>
          </a:p>
          <a:p>
            <a:pPr marL="0" indent="0">
              <a:spcBef>
                <a:spcPts val="600"/>
              </a:spcBef>
            </a:pPr>
            <a:r>
              <a:rPr lang="en-US" smtClean="0"/>
              <a:t> Race/ethnicity</a:t>
            </a:r>
          </a:p>
          <a:p>
            <a:pPr marL="0" indent="0">
              <a:spcBef>
                <a:spcPts val="600"/>
              </a:spcBef>
            </a:pPr>
            <a:r>
              <a:rPr lang="en-US" smtClean="0"/>
              <a:t> Geography</a:t>
            </a:r>
            <a:endParaRPr lang="en-US" dirty="0"/>
          </a:p>
        </p:txBody>
      </p:sp>
      <p:pic>
        <p:nvPicPr>
          <p:cNvPr id="10" name="Picture 11" descr="MPj0422216000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87325" y="1300954"/>
            <a:ext cx="2949575" cy="4419600"/>
          </a:xfrm>
          <a:prstGeom prst="rect">
            <a:avLst/>
          </a:prstGeom>
          <a:noFill/>
          <a:ln w="38100">
            <a:solidFill>
              <a:srgbClr val="996633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57183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602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Popular Culture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2209800" y="1371601"/>
            <a:ext cx="3810000" cy="47593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mtClean="0"/>
              <a:t>Music</a:t>
            </a:r>
          </a:p>
          <a:p>
            <a:r>
              <a:rPr lang="en-US" smtClean="0"/>
              <a:t>Movies</a:t>
            </a:r>
          </a:p>
          <a:p>
            <a:r>
              <a:rPr lang="en-US" smtClean="0"/>
              <a:t>Sports</a:t>
            </a:r>
          </a:p>
          <a:p>
            <a:r>
              <a:rPr lang="en-US" smtClean="0"/>
              <a:t>Books</a:t>
            </a:r>
          </a:p>
          <a:p>
            <a:r>
              <a:rPr lang="en-US" smtClean="0"/>
              <a:t>Celebrities</a:t>
            </a:r>
          </a:p>
          <a:p>
            <a:r>
              <a:rPr lang="en-US" smtClean="0"/>
              <a:t>Entertainment</a:t>
            </a:r>
            <a:endParaRPr lang="en-US" dirty="0"/>
          </a:p>
        </p:txBody>
      </p:sp>
      <p:sp>
        <p:nvSpPr>
          <p:cNvPr id="10" name="Content Placeholder 8"/>
          <p:cNvSpPr txBox="1">
            <a:spLocks/>
          </p:cNvSpPr>
          <p:nvPr/>
        </p:nvSpPr>
        <p:spPr>
          <a:xfrm>
            <a:off x="5791200" y="1524001"/>
            <a:ext cx="4038600" cy="47593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mtClean="0"/>
              <a:t>Marketers influence preferences for movie and music heroes, fashions, food, and decorating choices.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99787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67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Consumer-Brand Relationships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mtClean="0"/>
              <a:t>Self-concept attachment</a:t>
            </a:r>
          </a:p>
          <a:p>
            <a:r>
              <a:rPr lang="en-US" smtClean="0"/>
              <a:t>Nostalgic attachment</a:t>
            </a:r>
          </a:p>
          <a:p>
            <a:r>
              <a:rPr lang="en-US" smtClean="0"/>
              <a:t>Interdependence</a:t>
            </a:r>
          </a:p>
          <a:p>
            <a:r>
              <a:rPr lang="en-US" smtClean="0"/>
              <a:t>Love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18621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67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Consumer-Brand Relationships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 smtClean="0"/>
              <a:t>Self-concept </a:t>
            </a:r>
            <a:r>
              <a:rPr lang="en-US" dirty="0" smtClean="0"/>
              <a:t>attachment </a:t>
            </a:r>
          </a:p>
          <a:p>
            <a:r>
              <a:rPr lang="en-US" dirty="0"/>
              <a:t>The product helps to establish the user’s identity.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0955686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67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Consumer-Brand Relationships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 smtClean="0"/>
              <a:t>Nostalgic attachment</a:t>
            </a:r>
          </a:p>
          <a:p>
            <a:pPr marL="0" indent="0">
              <a:buNone/>
            </a:pPr>
            <a:r>
              <a:rPr lang="en-US" dirty="0"/>
              <a:t>The product serves as a link with a past self.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343187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67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Consumer-Brand Relationships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 smtClean="0"/>
              <a:t>Interdependence</a:t>
            </a:r>
          </a:p>
          <a:p>
            <a:r>
              <a:rPr lang="en-US" dirty="0"/>
              <a:t>The product is a part of the user’s daily routine.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8967088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67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Consumer-Brand Relationships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 smtClean="0"/>
              <a:t>Love</a:t>
            </a:r>
          </a:p>
          <a:p>
            <a:r>
              <a:rPr lang="en-US" dirty="0"/>
              <a:t>The product elicits emotional bonds of warmth, passion, or other strong emotion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02125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2061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For Reflection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mtClean="0"/>
              <a:t>What kind of relationship do you have with your car? </a:t>
            </a:r>
          </a:p>
          <a:p>
            <a:r>
              <a:rPr lang="en-US" smtClean="0"/>
              <a:t>Do these feelings correspond to the types of relationships consumers may develop with products? </a:t>
            </a:r>
          </a:p>
          <a:p>
            <a:r>
              <a:rPr lang="en-US" smtClean="0"/>
              <a:t>How do these relationships affect your behavior?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679743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659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Objective 4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057400" y="1371601"/>
            <a:ext cx="8153400" cy="45720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smtClean="0"/>
              <a:t>The Web is changing consumer behavior.</a:t>
            </a:r>
            <a:endParaRPr lang="en-US" sz="32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33801" y="2209800"/>
            <a:ext cx="5310187" cy="3737314"/>
          </a:xfrm>
          <a:prstGeom prst="rect">
            <a:avLst/>
          </a:prstGeom>
          <a:noFill/>
          <a:ln w="25400" cap="flat" cmpd="sng" algn="ctr">
            <a:noFill/>
            <a:prstDash val="solid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934225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5508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0361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Social Media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1981200" y="1752601"/>
            <a:ext cx="8229600" cy="43783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mtClean="0"/>
              <a:t>Social media are the online means of communication, conveyance, collaboration, and cultivation among interconnected and interdependent networks of people, communities, and organizations enhanced by technological capabilities and mobility.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63855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7707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2061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For Reflection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mtClean="0"/>
              <a:t>Did you know</a:t>
            </a:r>
          </a:p>
          <a:p>
            <a:pPr lvl="1"/>
            <a:r>
              <a:rPr lang="en-US" smtClean="0"/>
              <a:t>80% of companies use LinkedIn as their primary recruiting tool?</a:t>
            </a:r>
          </a:p>
          <a:p>
            <a:pPr lvl="1"/>
            <a:r>
              <a:rPr lang="en-US" smtClean="0"/>
              <a:t>More than 1.5 billion pieces of content are shared on Facebook daily?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442042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659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Objective 5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057400" y="1371601"/>
            <a:ext cx="8153400" cy="45720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smtClean="0"/>
              <a:t>Our beliefs and actions as consumers strongly connect to other issues in our lives.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3612106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1339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Marketing Ethics and Public Policy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981200" y="1371601"/>
            <a:ext cx="8077200" cy="47593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mtClean="0"/>
              <a:t>Business ethics are rules of conduct that guide actions in the marketplace</a:t>
            </a:r>
          </a:p>
          <a:p>
            <a:r>
              <a:rPr lang="en-US" smtClean="0"/>
              <a:t>There are cultural differences in what is considered ethical.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35148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6587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Do Marketers Create Artificial Needs?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2986571" y="1152437"/>
            <a:ext cx="6144246" cy="1200329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wrap="none" tIns="228600" bIns="228600" anchor="ctr">
            <a:spAutoFit/>
          </a:bodyPr>
          <a:lstStyle/>
          <a:p>
            <a:pPr algn="ctr">
              <a:buClr>
                <a:schemeClr val="folHlink"/>
              </a:buClr>
              <a:buSzPct val="120000"/>
            </a:pPr>
            <a:r>
              <a:rPr lang="en-US" sz="2400" b="1" dirty="0">
                <a:solidFill>
                  <a:srgbClr val="000066"/>
                </a:solidFill>
              </a:rPr>
              <a:t>Objective of marketing: create awareness that </a:t>
            </a:r>
          </a:p>
          <a:p>
            <a:pPr algn="ctr">
              <a:buClr>
                <a:schemeClr val="folHlink"/>
              </a:buClr>
              <a:buSzPct val="120000"/>
            </a:pPr>
            <a:r>
              <a:rPr lang="en-US" sz="2400" b="1" dirty="0">
                <a:solidFill>
                  <a:srgbClr val="000066"/>
                </a:solidFill>
              </a:rPr>
              <a:t>needs exist, </a:t>
            </a:r>
            <a:r>
              <a:rPr lang="en-US" sz="2400" b="1" u="sng" dirty="0">
                <a:solidFill>
                  <a:srgbClr val="000066"/>
                </a:solidFill>
              </a:rPr>
              <a:t>not</a:t>
            </a:r>
            <a:r>
              <a:rPr lang="en-US" sz="2400" b="1" dirty="0">
                <a:solidFill>
                  <a:srgbClr val="000066"/>
                </a:solidFill>
              </a:rPr>
              <a:t> to create needs</a:t>
            </a:r>
            <a:endParaRPr lang="en-US" sz="2400" b="1" dirty="0"/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2286000" y="2667001"/>
            <a:ext cx="2971800" cy="34639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smtClean="0"/>
              <a:t>Need: a basic biological motive</a:t>
            </a:r>
            <a:endParaRPr lang="en-US" sz="2000" dirty="0"/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5334000" y="2514601"/>
            <a:ext cx="1000338" cy="830997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wrap="none" tIns="228600" bIns="228600">
            <a:spAutoFit/>
          </a:bodyPr>
          <a:lstStyle/>
          <a:p>
            <a:r>
              <a:rPr lang="en-US" sz="2400" b="1" dirty="0">
                <a:solidFill>
                  <a:srgbClr val="CC3300"/>
                </a:solidFill>
              </a:rPr>
              <a:t>versus</a:t>
            </a: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6934200" y="2713038"/>
            <a:ext cx="3276600" cy="34639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smtClean="0"/>
              <a:t>Want: one way that society has taught us that the need can be satisfied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02171005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073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Do Marketers Promise Miracles?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981200" y="1600201"/>
            <a:ext cx="38862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mtClean="0"/>
              <a:t>Advertisers simply do not know enough about people to manipulate them</a:t>
            </a:r>
            <a:endParaRPr lang="en-US" dirty="0"/>
          </a:p>
        </p:txBody>
      </p:sp>
      <p:pic>
        <p:nvPicPr>
          <p:cNvPr id="10" name="Picture 8" descr="MPj0386296000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48400" y="1752600"/>
            <a:ext cx="3657600" cy="2432050"/>
          </a:xfrm>
          <a:prstGeom prst="rect">
            <a:avLst/>
          </a:prstGeom>
          <a:solidFill>
            <a:srgbClr val="CC3300"/>
          </a:solidFill>
          <a:ln w="38100">
            <a:solidFill>
              <a:srgbClr val="996633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7055842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659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Objective 6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981200" y="1371602"/>
            <a:ext cx="8458200" cy="68579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US" sz="3200" dirty="0" smtClean="0"/>
              <a:t>Many specialists study consumer behavior.</a:t>
            </a:r>
          </a:p>
          <a:p>
            <a:endParaRPr lang="en-US" sz="3200" dirty="0"/>
          </a:p>
        </p:txBody>
      </p:sp>
      <p:graphicFrame>
        <p:nvGraphicFramePr>
          <p:cNvPr id="10" name="Group 251"/>
          <p:cNvGraphicFramePr>
            <a:graphicFrameLocks/>
          </p:cNvGraphicFramePr>
          <p:nvPr>
            <p:extLst/>
          </p:nvPr>
        </p:nvGraphicFramePr>
        <p:xfrm>
          <a:off x="1981200" y="2194560"/>
          <a:ext cx="8382000" cy="3825236"/>
        </p:xfrm>
        <a:graphic>
          <a:graphicData uri="http://schemas.openxmlformats.org/drawingml/2006/table">
            <a:tbl>
              <a:tblPr/>
              <a:tblGrid>
                <a:gridCol w="26638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181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23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6600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Disciplinary Focus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6600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Product Role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66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62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6600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</a:rPr>
                        <a:t>Experimental Psychology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6600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</a:rPr>
                        <a:t>Perception, learning, and memory processes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23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6600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</a:rPr>
                        <a:t>Clinical Psychology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6600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</a:rPr>
                        <a:t>Psychological adjustment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92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6600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</a:rPr>
                        <a:t>Human Ecology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6600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</a:rPr>
                        <a:t>Allocation of individual or family resources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31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6600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</a:rPr>
                        <a:t>Social Psychology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6600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</a:rPr>
                        <a:t>Behavior of individuals as members of social groups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23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6600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</a:rPr>
                        <a:t>Sociology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6600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</a:rPr>
                        <a:t>Social institutions and group relationships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23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6600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</a:rPr>
                        <a:t>Macroeconomics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6600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</a:rPr>
                        <a:t>Consumers’ relations with the marketplace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23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6600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</a:rPr>
                        <a:t>Demography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6600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</a:rPr>
                        <a:t>Measurable characteristics of a population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23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6600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</a:rPr>
                        <a:t>History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6600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</a:rPr>
                        <a:t>Societal changes over time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23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6600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</a:rPr>
                        <a:t>Cultural Anthropology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6600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</a:rPr>
                        <a:t>Society’s beliefs and practices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906304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6" y="543490"/>
            <a:ext cx="63805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Disciplines in </a:t>
            </a:r>
            <a:r>
              <a:rPr lang="en-US" sz="2800" dirty="0" smtClean="0">
                <a:solidFill>
                  <a:schemeClr val="bg1"/>
                </a:solidFill>
              </a:rPr>
              <a:t> Consumer </a:t>
            </a:r>
            <a:r>
              <a:rPr lang="en-US" sz="2800" dirty="0">
                <a:solidFill>
                  <a:schemeClr val="bg1"/>
                </a:solidFill>
              </a:rPr>
              <a:t>Research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373800" y="1295401"/>
            <a:ext cx="7837000" cy="4809529"/>
            <a:chOff x="2373800" y="1295401"/>
            <a:chExt cx="7837000" cy="4809529"/>
          </a:xfrm>
        </p:grpSpPr>
        <p:sp>
          <p:nvSpPr>
            <p:cNvPr id="10" name="AutoShape 4"/>
            <p:cNvSpPr>
              <a:spLocks noChangeArrowheads="1"/>
            </p:cNvSpPr>
            <p:nvPr/>
          </p:nvSpPr>
          <p:spPr bwMode="auto">
            <a:xfrm>
              <a:off x="4800600" y="1600200"/>
              <a:ext cx="5410200" cy="4495800"/>
            </a:xfrm>
            <a:prstGeom prst="triangle">
              <a:avLst>
                <a:gd name="adj" fmla="val 50000"/>
              </a:avLst>
            </a:prstGeom>
            <a:solidFill>
              <a:srgbClr val="CC0066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1400" b="1" dirty="0">
                <a:solidFill>
                  <a:schemeClr val="bg1"/>
                </a:solidFill>
              </a:endParaRPr>
            </a:p>
            <a:p>
              <a:pPr algn="ctr"/>
              <a:endParaRPr lang="en-US" sz="1400" b="1" dirty="0">
                <a:solidFill>
                  <a:schemeClr val="bg1"/>
                </a:solidFill>
              </a:endParaRPr>
            </a:p>
            <a:p>
              <a:pPr algn="ctr"/>
              <a:r>
                <a:rPr lang="en-US" sz="1400" b="1" dirty="0">
                  <a:solidFill>
                    <a:schemeClr val="bg1"/>
                  </a:solidFill>
                </a:rPr>
                <a:t>Experimental Psych</a:t>
              </a:r>
            </a:p>
            <a:p>
              <a:pPr algn="ctr"/>
              <a:r>
                <a:rPr lang="en-US" sz="1400" b="1" dirty="0">
                  <a:solidFill>
                    <a:schemeClr val="bg1"/>
                  </a:solidFill>
                </a:rPr>
                <a:t>Clinical Psychology</a:t>
              </a:r>
            </a:p>
            <a:p>
              <a:pPr algn="ctr"/>
              <a:r>
                <a:rPr lang="en-US" sz="1400" b="1" dirty="0">
                  <a:solidFill>
                    <a:schemeClr val="bg1"/>
                  </a:solidFill>
                </a:rPr>
                <a:t>Developmental Psych</a:t>
              </a:r>
            </a:p>
            <a:p>
              <a:pPr algn="ctr"/>
              <a:r>
                <a:rPr lang="en-US" sz="1400" b="1" dirty="0">
                  <a:solidFill>
                    <a:schemeClr val="bg1"/>
                  </a:solidFill>
                </a:rPr>
                <a:t>Human Ecology</a:t>
              </a:r>
            </a:p>
            <a:p>
              <a:pPr algn="ctr"/>
              <a:r>
                <a:rPr lang="en-US" sz="1400" b="1" dirty="0">
                  <a:solidFill>
                    <a:schemeClr val="bg1"/>
                  </a:solidFill>
                </a:rPr>
                <a:t>Microeconomics</a:t>
              </a:r>
            </a:p>
            <a:p>
              <a:pPr algn="ctr"/>
              <a:r>
                <a:rPr lang="en-US" sz="1400" b="1" dirty="0">
                  <a:solidFill>
                    <a:schemeClr val="bg1"/>
                  </a:solidFill>
                </a:rPr>
                <a:t>Social Psychology</a:t>
              </a:r>
            </a:p>
            <a:p>
              <a:pPr algn="ctr"/>
              <a:r>
                <a:rPr lang="en-US" sz="1400" b="1" dirty="0">
                  <a:solidFill>
                    <a:schemeClr val="bg1"/>
                  </a:solidFill>
                </a:rPr>
                <a:t>Sociology</a:t>
              </a:r>
            </a:p>
            <a:p>
              <a:pPr algn="ctr"/>
              <a:r>
                <a:rPr lang="en-US" sz="1400" b="1" dirty="0">
                  <a:solidFill>
                    <a:schemeClr val="bg1"/>
                  </a:solidFill>
                </a:rPr>
                <a:t>Macroeconomics</a:t>
              </a:r>
            </a:p>
            <a:p>
              <a:pPr algn="ctr"/>
              <a:r>
                <a:rPr lang="en-US" sz="1400" b="1" dirty="0">
                  <a:solidFill>
                    <a:schemeClr val="bg1"/>
                  </a:solidFill>
                </a:rPr>
                <a:t>Semiotics/Literary Criticism</a:t>
              </a:r>
            </a:p>
            <a:p>
              <a:pPr algn="ctr"/>
              <a:r>
                <a:rPr lang="en-US" sz="1400" b="1" dirty="0">
                  <a:solidFill>
                    <a:schemeClr val="bg1"/>
                  </a:solidFill>
                </a:rPr>
                <a:t>Demography</a:t>
              </a:r>
            </a:p>
            <a:p>
              <a:pPr algn="ctr"/>
              <a:r>
                <a:rPr lang="en-US" sz="1400" b="1" dirty="0">
                  <a:solidFill>
                    <a:schemeClr val="bg1"/>
                  </a:solidFill>
                </a:rPr>
                <a:t>History</a:t>
              </a:r>
            </a:p>
            <a:p>
              <a:pPr algn="ctr"/>
              <a:r>
                <a:rPr lang="en-US" sz="1400" b="1" dirty="0">
                  <a:solidFill>
                    <a:schemeClr val="bg1"/>
                  </a:solidFill>
                </a:rPr>
                <a:t>Cultural Anthropology</a:t>
              </a:r>
            </a:p>
            <a:p>
              <a:pPr algn="ctr"/>
              <a:endParaRPr lang="en-US" sz="1400" b="1" dirty="0">
                <a:solidFill>
                  <a:schemeClr val="bg1"/>
                </a:solidFill>
              </a:endParaRPr>
            </a:p>
            <a:p>
              <a:pPr algn="ctr"/>
              <a:endParaRPr lang="en-US" sz="1400" b="1" dirty="0">
                <a:solidFill>
                  <a:schemeClr val="bg1"/>
                </a:solidFill>
              </a:endParaRPr>
            </a:p>
            <a:p>
              <a:pPr algn="ctr"/>
              <a:endParaRPr lang="en-US" sz="1400" b="1" dirty="0">
                <a:solidFill>
                  <a:schemeClr val="bg1"/>
                </a:solidFill>
              </a:endParaRPr>
            </a:p>
            <a:p>
              <a:pPr algn="ctr"/>
              <a:endParaRPr lang="en-US" sz="1400" b="1" dirty="0"/>
            </a:p>
          </p:txBody>
        </p:sp>
        <p:sp>
          <p:nvSpPr>
            <p:cNvPr id="11" name="Text Box 5"/>
            <p:cNvSpPr txBox="1">
              <a:spLocks noChangeArrowheads="1"/>
            </p:cNvSpPr>
            <p:nvPr/>
          </p:nvSpPr>
          <p:spPr bwMode="auto">
            <a:xfrm>
              <a:off x="4170090" y="1295401"/>
              <a:ext cx="3087960" cy="6463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/>
              <a:r>
                <a:rPr lang="en-US" b="1" dirty="0">
                  <a:solidFill>
                    <a:srgbClr val="000066"/>
                  </a:solidFill>
                </a:rPr>
                <a:t>MICRO CONSUMER BEHAVIOR</a:t>
              </a:r>
            </a:p>
            <a:p>
              <a:pPr algn="r"/>
              <a:r>
                <a:rPr lang="en-US" b="1" dirty="0">
                  <a:solidFill>
                    <a:srgbClr val="000066"/>
                  </a:solidFill>
                </a:rPr>
                <a:t>(INDIVIDUAL FOCUS)</a:t>
              </a:r>
            </a:p>
          </p:txBody>
        </p:sp>
        <p:sp>
          <p:nvSpPr>
            <p:cNvPr id="12" name="Text Box 6"/>
            <p:cNvSpPr txBox="1">
              <a:spLocks noChangeArrowheads="1"/>
            </p:cNvSpPr>
            <p:nvPr/>
          </p:nvSpPr>
          <p:spPr bwMode="auto">
            <a:xfrm>
              <a:off x="2528964" y="5181600"/>
              <a:ext cx="2112886" cy="92333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/>
              <a:r>
                <a:rPr lang="en-US" b="1" dirty="0">
                  <a:solidFill>
                    <a:srgbClr val="000066"/>
                  </a:solidFill>
                </a:rPr>
                <a:t>MACRO CONSUMER</a:t>
              </a:r>
            </a:p>
            <a:p>
              <a:pPr algn="r"/>
              <a:r>
                <a:rPr lang="en-US" b="1" dirty="0">
                  <a:solidFill>
                    <a:srgbClr val="000066"/>
                  </a:solidFill>
                </a:rPr>
                <a:t>BEHAVIOR</a:t>
              </a:r>
            </a:p>
            <a:p>
              <a:pPr algn="r"/>
              <a:r>
                <a:rPr lang="en-US" b="1" dirty="0">
                  <a:solidFill>
                    <a:srgbClr val="000066"/>
                  </a:solidFill>
                </a:rPr>
                <a:t>(SOCIAL FOCUS)</a:t>
              </a:r>
            </a:p>
          </p:txBody>
        </p:sp>
        <p:cxnSp>
          <p:nvCxnSpPr>
            <p:cNvPr id="13" name="AutoShape 7"/>
            <p:cNvCxnSpPr>
              <a:cxnSpLocks noChangeShapeType="1"/>
            </p:cNvCxnSpPr>
            <p:nvPr/>
          </p:nvCxnSpPr>
          <p:spPr bwMode="auto">
            <a:xfrm flipV="1">
              <a:off x="4648200" y="1981200"/>
              <a:ext cx="2063750" cy="3244850"/>
            </a:xfrm>
            <a:prstGeom prst="straightConnector1">
              <a:avLst/>
            </a:prstGeom>
            <a:noFill/>
            <a:ln w="57150">
              <a:solidFill>
                <a:srgbClr val="CC9900"/>
              </a:solidFill>
              <a:round/>
              <a:headEnd type="triangle" w="lg" len="med"/>
              <a:tailEnd type="triangle" w="lg" len="med"/>
            </a:ln>
          </p:spPr>
        </p:cxnSp>
        <p:sp>
          <p:nvSpPr>
            <p:cNvPr id="14" name="Rectangle 10"/>
            <p:cNvSpPr>
              <a:spLocks noChangeArrowheads="1"/>
            </p:cNvSpPr>
            <p:nvPr/>
          </p:nvSpPr>
          <p:spPr bwMode="auto">
            <a:xfrm>
              <a:off x="2373800" y="2355504"/>
              <a:ext cx="2689839" cy="1384995"/>
            </a:xfrm>
            <a:prstGeom prst="rect">
              <a:avLst/>
            </a:prstGeom>
            <a:solidFill>
              <a:srgbClr val="009999"/>
            </a:solidFill>
            <a:ln w="25400" algn="ctr">
              <a:noFill/>
              <a:miter lim="800000"/>
              <a:headEnd/>
              <a:tailEnd/>
            </a:ln>
          </p:spPr>
          <p:txBody>
            <a:bodyPr wrap="none" tIns="228600" bIns="228600" anchor="ctr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</a:rPr>
                <a:t>Consumer behavior</a:t>
              </a:r>
            </a:p>
            <a:p>
              <a:pPr algn="ctr"/>
              <a:r>
                <a:rPr lang="en-US" sz="2000" b="1" dirty="0">
                  <a:solidFill>
                    <a:schemeClr val="bg1"/>
                  </a:solidFill>
                </a:rPr>
                <a:t>involves many different</a:t>
              </a:r>
            </a:p>
            <a:p>
              <a:pPr algn="ctr"/>
              <a:r>
                <a:rPr lang="en-US" sz="2000" b="1" dirty="0">
                  <a:solidFill>
                    <a:schemeClr val="bg1"/>
                  </a:solidFill>
                </a:rPr>
                <a:t>disciplines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4989497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659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Objective 7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There are two major perspectives on consumer behavior:</a:t>
            </a:r>
          </a:p>
          <a:p>
            <a:pPr lvl="1"/>
            <a:r>
              <a:rPr lang="en-US" dirty="0" smtClean="0"/>
              <a:t>Positivist approach</a:t>
            </a:r>
          </a:p>
          <a:p>
            <a:pPr lvl="1"/>
            <a:r>
              <a:rPr lang="en-US" dirty="0" err="1" smtClean="0"/>
              <a:t>Interpretivist</a:t>
            </a:r>
            <a:r>
              <a:rPr lang="en-US" dirty="0" smtClean="0"/>
              <a:t> approach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207014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8130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Chapter Summary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1981200" y="1219201"/>
            <a:ext cx="8382000" cy="4911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Consumer behavior is a process.</a:t>
            </a:r>
          </a:p>
          <a:p>
            <a:r>
              <a:rPr lang="en-US" dirty="0" smtClean="0"/>
              <a:t>Consumer use products and brands to define their identity to others.</a:t>
            </a:r>
          </a:p>
          <a:p>
            <a:r>
              <a:rPr lang="en-US" dirty="0" smtClean="0"/>
              <a:t>Consumers from different segments have different needs and wants.</a:t>
            </a:r>
          </a:p>
          <a:p>
            <a:r>
              <a:rPr lang="en-US" dirty="0" smtClean="0"/>
              <a:t>Consumer behavior benefits from several fields.</a:t>
            </a:r>
          </a:p>
          <a:p>
            <a:r>
              <a:rPr lang="en-US" dirty="0" smtClean="0"/>
              <a:t>There are two major perspectives guiding our study of consumer behavior.</a:t>
            </a:r>
          </a:p>
          <a:p>
            <a:pPr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663633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D411AC3C-D568-D066-0CD2-4318DF970DA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39"/>
          <a:stretch/>
        </p:blipFill>
        <p:spPr>
          <a:xfrm>
            <a:off x="2489812" y="2073233"/>
            <a:ext cx="7778668" cy="2568865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4" y="1588"/>
            <a:ext cx="3450689" cy="2356022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6" y="1588"/>
            <a:ext cx="3450689" cy="2356022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4" y="1588"/>
            <a:ext cx="3484277" cy="2356022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099" y="141689"/>
            <a:ext cx="1997713" cy="17914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1805" y="5949244"/>
            <a:ext cx="10515600" cy="21752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1084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1281</Words>
  <Application>Microsoft Office PowerPoint</Application>
  <PresentationFormat>Widescreen</PresentationFormat>
  <Paragraphs>395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Arial</vt:lpstr>
      <vt:lpstr>Calibri</vt:lpstr>
      <vt:lpstr>Calibri Light</vt:lpstr>
      <vt:lpstr>Tajawal Medium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mohamed.ekram.afifi@gmail.com</dc:creator>
  <cp:lastModifiedBy>mohamed.ekram.afifi@gmail.com</cp:lastModifiedBy>
  <cp:revision>5</cp:revision>
  <dcterms:created xsi:type="dcterms:W3CDTF">2023-02-12T15:56:21Z</dcterms:created>
  <dcterms:modified xsi:type="dcterms:W3CDTF">2023-02-12T23:53:57Z</dcterms:modified>
</cp:coreProperties>
</file>