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14.xml" ContentType="application/vnd.openxmlformats-officedocument.presentationml.notesSlide+xml"/>
  <Override PartName="/ppt/notesSlides/notesSlide4.xml" ContentType="application/vnd.openxmlformats-officedocument.presentationml.notesSlide+xml"/>
  <Override PartName="/ppt/notesSlides/notesSlide1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quickStyle2.xml" ContentType="application/vnd.openxmlformats-officedocument.drawingml.diagramStyl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2.xml" ContentType="application/vnd.openxmlformats-officedocument.drawingml.diagramLayout+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colors2.xml" ContentType="application/vnd.openxmlformats-officedocument.drawingml.diagramColors+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3"/>
  </p:notesMasterIdLst>
  <p:sldIdLst>
    <p:sldId id="494" r:id="rId2"/>
    <p:sldId id="303" r:id="rId3"/>
    <p:sldId id="313" r:id="rId4"/>
    <p:sldId id="258" r:id="rId5"/>
    <p:sldId id="497" r:id="rId6"/>
    <p:sldId id="498" r:id="rId7"/>
    <p:sldId id="499" r:id="rId8"/>
    <p:sldId id="261" r:id="rId9"/>
    <p:sldId id="501" r:id="rId10"/>
    <p:sldId id="262" r:id="rId11"/>
    <p:sldId id="276" r:id="rId12"/>
    <p:sldId id="3495" r:id="rId13"/>
    <p:sldId id="3494" r:id="rId14"/>
    <p:sldId id="3496" r:id="rId15"/>
    <p:sldId id="3497" r:id="rId16"/>
    <p:sldId id="3505" r:id="rId17"/>
    <p:sldId id="3498" r:id="rId18"/>
    <p:sldId id="3469" r:id="rId19"/>
    <p:sldId id="3470" r:id="rId20"/>
    <p:sldId id="3471" r:id="rId21"/>
    <p:sldId id="3507" r:id="rId22"/>
    <p:sldId id="3474" r:id="rId23"/>
    <p:sldId id="3499" r:id="rId24"/>
    <p:sldId id="256" r:id="rId25"/>
    <p:sldId id="3478" r:id="rId26"/>
    <p:sldId id="3500" r:id="rId27"/>
    <p:sldId id="3479" r:id="rId28"/>
    <p:sldId id="3480" r:id="rId29"/>
    <p:sldId id="3481" r:id="rId30"/>
    <p:sldId id="3483" r:id="rId31"/>
    <p:sldId id="3489" r:id="rId32"/>
    <p:sldId id="3490" r:id="rId33"/>
    <p:sldId id="3484" r:id="rId34"/>
    <p:sldId id="3487" r:id="rId35"/>
    <p:sldId id="3491" r:id="rId36"/>
    <p:sldId id="3486" r:id="rId37"/>
    <p:sldId id="3485" r:id="rId38"/>
    <p:sldId id="3502" r:id="rId39"/>
    <p:sldId id="3482" r:id="rId40"/>
    <p:sldId id="3506" r:id="rId41"/>
    <p:sldId id="350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258"/>
            <p14:sldId id="497"/>
            <p14:sldId id="498"/>
            <p14:sldId id="499"/>
            <p14:sldId id="261"/>
            <p14:sldId id="501"/>
            <p14:sldId id="262"/>
            <p14:sldId id="276"/>
            <p14:sldId id="3495"/>
            <p14:sldId id="3494"/>
            <p14:sldId id="3496"/>
            <p14:sldId id="3497"/>
            <p14:sldId id="3505"/>
            <p14:sldId id="3498"/>
            <p14:sldId id="3469"/>
            <p14:sldId id="3470"/>
            <p14:sldId id="3471"/>
            <p14:sldId id="3507"/>
            <p14:sldId id="3474"/>
            <p14:sldId id="3499"/>
            <p14:sldId id="256"/>
            <p14:sldId id="3478"/>
            <p14:sldId id="3500"/>
            <p14:sldId id="3479"/>
            <p14:sldId id="3480"/>
            <p14:sldId id="3481"/>
            <p14:sldId id="3483"/>
            <p14:sldId id="3489"/>
            <p14:sldId id="3490"/>
            <p14:sldId id="3484"/>
            <p14:sldId id="3487"/>
            <p14:sldId id="3491"/>
            <p14:sldId id="3486"/>
            <p14:sldId id="3485"/>
            <p14:sldId id="3502"/>
            <p14:sldId id="3482"/>
            <p14:sldId id="3506"/>
            <p14:sldId id="350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496"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3A617B-56E1-47CD-9799-B1BDCCC73A6E}" type="doc">
      <dgm:prSet loTypeId="urn:microsoft.com/office/officeart/2005/8/layout/hProcess11" loCatId="process" qsTypeId="urn:microsoft.com/office/officeart/2005/8/quickstyle/simple1" qsCatId="simple" csTypeId="urn:microsoft.com/office/officeart/2005/8/colors/colorful1" csCatId="colorful" phldr="1"/>
      <dgm:spPr/>
    </dgm:pt>
    <dgm:pt modelId="{13D97CC7-9C7D-4C05-9684-A4745AAF95B0}">
      <dgm:prSet phldrT="[Text]"/>
      <dgm:spPr/>
      <dgm:t>
        <a:bodyPr/>
        <a:lstStyle/>
        <a:p>
          <a:r>
            <a:rPr lang="en-CA" dirty="0"/>
            <a:t>Self-assessment</a:t>
          </a:r>
        </a:p>
      </dgm:t>
    </dgm:pt>
    <dgm:pt modelId="{6B66E9D7-9EB8-4B87-A781-32D3976FC278}" type="parTrans" cxnId="{0F68922D-8618-4228-B5A6-2F93D1F806CC}">
      <dgm:prSet/>
      <dgm:spPr/>
      <dgm:t>
        <a:bodyPr/>
        <a:lstStyle/>
        <a:p>
          <a:endParaRPr lang="en-CA"/>
        </a:p>
      </dgm:t>
    </dgm:pt>
    <dgm:pt modelId="{29A80DC5-BAB0-4077-88D2-AD50F4C1E38A}" type="sibTrans" cxnId="{0F68922D-8618-4228-B5A6-2F93D1F806CC}">
      <dgm:prSet/>
      <dgm:spPr/>
      <dgm:t>
        <a:bodyPr/>
        <a:lstStyle/>
        <a:p>
          <a:endParaRPr lang="en-CA"/>
        </a:p>
      </dgm:t>
    </dgm:pt>
    <dgm:pt modelId="{31945A4A-AE22-46CF-AA3D-016C100B1015}">
      <dgm:prSet phldrT="[Text]"/>
      <dgm:spPr/>
      <dgm:t>
        <a:bodyPr/>
        <a:lstStyle/>
        <a:p>
          <a:r>
            <a:rPr lang="en-CA" dirty="0"/>
            <a:t>Feedback on reality </a:t>
          </a:r>
        </a:p>
      </dgm:t>
    </dgm:pt>
    <dgm:pt modelId="{272355E8-A806-46AE-8D81-DD4E9D4E1F8F}" type="parTrans" cxnId="{C1257BEE-9C28-4936-AF07-4D2B0E63BF2D}">
      <dgm:prSet/>
      <dgm:spPr/>
      <dgm:t>
        <a:bodyPr/>
        <a:lstStyle/>
        <a:p>
          <a:endParaRPr lang="en-CA"/>
        </a:p>
      </dgm:t>
    </dgm:pt>
    <dgm:pt modelId="{1D413DAA-A2F2-42F4-AD5C-7B772E65302B}" type="sibTrans" cxnId="{C1257BEE-9C28-4936-AF07-4D2B0E63BF2D}">
      <dgm:prSet/>
      <dgm:spPr/>
      <dgm:t>
        <a:bodyPr/>
        <a:lstStyle/>
        <a:p>
          <a:endParaRPr lang="en-CA"/>
        </a:p>
      </dgm:t>
    </dgm:pt>
    <dgm:pt modelId="{3988F6CD-1410-4791-8DB3-A3A1DC75940B}">
      <dgm:prSet phldrT="[Text]"/>
      <dgm:spPr/>
      <dgm:t>
        <a:bodyPr/>
        <a:lstStyle/>
        <a:p>
          <a:r>
            <a:rPr lang="en-CA" dirty="0"/>
            <a:t>Setting of career goals</a:t>
          </a:r>
        </a:p>
      </dgm:t>
    </dgm:pt>
    <dgm:pt modelId="{8CE63D8B-FD61-4CAD-92D7-88F2852D26FE}" type="parTrans" cxnId="{154855E4-1F44-4CB2-A2B9-9A63B139981E}">
      <dgm:prSet/>
      <dgm:spPr/>
      <dgm:t>
        <a:bodyPr/>
        <a:lstStyle/>
        <a:p>
          <a:endParaRPr lang="en-CA"/>
        </a:p>
      </dgm:t>
    </dgm:pt>
    <dgm:pt modelId="{59526BD5-234C-4D7B-9116-9A7F8B49CF7A}" type="sibTrans" cxnId="{154855E4-1F44-4CB2-A2B9-9A63B139981E}">
      <dgm:prSet/>
      <dgm:spPr/>
      <dgm:t>
        <a:bodyPr/>
        <a:lstStyle/>
        <a:p>
          <a:endParaRPr lang="en-CA"/>
        </a:p>
      </dgm:t>
    </dgm:pt>
    <dgm:pt modelId="{155E7620-D263-4978-B312-4B333B580E3E}" type="pres">
      <dgm:prSet presAssocID="{143A617B-56E1-47CD-9799-B1BDCCC73A6E}" presName="Name0" presStyleCnt="0">
        <dgm:presLayoutVars>
          <dgm:dir/>
          <dgm:resizeHandles val="exact"/>
        </dgm:presLayoutVars>
      </dgm:prSet>
      <dgm:spPr/>
    </dgm:pt>
    <dgm:pt modelId="{370DC920-E0E6-44CD-B301-9D8E75760739}" type="pres">
      <dgm:prSet presAssocID="{143A617B-56E1-47CD-9799-B1BDCCC73A6E}" presName="arrow" presStyleLbl="bgShp" presStyleIdx="0" presStyleCnt="1"/>
      <dgm:spPr/>
    </dgm:pt>
    <dgm:pt modelId="{0C03FC67-184D-437A-96D4-7859E63E6E04}" type="pres">
      <dgm:prSet presAssocID="{143A617B-56E1-47CD-9799-B1BDCCC73A6E}" presName="points" presStyleCnt="0"/>
      <dgm:spPr/>
    </dgm:pt>
    <dgm:pt modelId="{79B708AA-792B-45C4-9C40-ACA9C768401C}" type="pres">
      <dgm:prSet presAssocID="{13D97CC7-9C7D-4C05-9684-A4745AAF95B0}" presName="compositeA" presStyleCnt="0"/>
      <dgm:spPr/>
    </dgm:pt>
    <dgm:pt modelId="{A8F6CBC6-775F-4BB6-AF9D-B35F7C508118}" type="pres">
      <dgm:prSet presAssocID="{13D97CC7-9C7D-4C05-9684-A4745AAF95B0}" presName="textA" presStyleLbl="revTx" presStyleIdx="0" presStyleCnt="3">
        <dgm:presLayoutVars>
          <dgm:bulletEnabled val="1"/>
        </dgm:presLayoutVars>
      </dgm:prSet>
      <dgm:spPr/>
    </dgm:pt>
    <dgm:pt modelId="{25AA67C5-EDCA-43A4-85E8-A60F25B56837}" type="pres">
      <dgm:prSet presAssocID="{13D97CC7-9C7D-4C05-9684-A4745AAF95B0}" presName="circleA" presStyleLbl="node1" presStyleIdx="0" presStyleCnt="3"/>
      <dgm:spPr/>
    </dgm:pt>
    <dgm:pt modelId="{D5320BFB-83C6-44BD-A729-E8E2FDE51804}" type="pres">
      <dgm:prSet presAssocID="{13D97CC7-9C7D-4C05-9684-A4745AAF95B0}" presName="spaceA" presStyleCnt="0"/>
      <dgm:spPr/>
    </dgm:pt>
    <dgm:pt modelId="{651AE9FA-6E81-4873-96E0-5FA6E312A884}" type="pres">
      <dgm:prSet presAssocID="{29A80DC5-BAB0-4077-88D2-AD50F4C1E38A}" presName="space" presStyleCnt="0"/>
      <dgm:spPr/>
    </dgm:pt>
    <dgm:pt modelId="{941A7FCA-9F73-481A-A883-B49DCD0F95A2}" type="pres">
      <dgm:prSet presAssocID="{31945A4A-AE22-46CF-AA3D-016C100B1015}" presName="compositeB" presStyleCnt="0"/>
      <dgm:spPr/>
    </dgm:pt>
    <dgm:pt modelId="{4758B2E7-0A25-4D34-8395-2E8654CA6064}" type="pres">
      <dgm:prSet presAssocID="{31945A4A-AE22-46CF-AA3D-016C100B1015}" presName="textB" presStyleLbl="revTx" presStyleIdx="1" presStyleCnt="3">
        <dgm:presLayoutVars>
          <dgm:bulletEnabled val="1"/>
        </dgm:presLayoutVars>
      </dgm:prSet>
      <dgm:spPr/>
    </dgm:pt>
    <dgm:pt modelId="{594910FE-236C-4A3D-A141-1A00C8AD1150}" type="pres">
      <dgm:prSet presAssocID="{31945A4A-AE22-46CF-AA3D-016C100B1015}" presName="circleB" presStyleLbl="node1" presStyleIdx="1" presStyleCnt="3"/>
      <dgm:spPr/>
    </dgm:pt>
    <dgm:pt modelId="{16ACA9E7-471F-447F-BFA3-A356349481CD}" type="pres">
      <dgm:prSet presAssocID="{31945A4A-AE22-46CF-AA3D-016C100B1015}" presName="spaceB" presStyleCnt="0"/>
      <dgm:spPr/>
    </dgm:pt>
    <dgm:pt modelId="{A0D990D6-63AC-4123-890A-D89DE2433B11}" type="pres">
      <dgm:prSet presAssocID="{1D413DAA-A2F2-42F4-AD5C-7B772E65302B}" presName="space" presStyleCnt="0"/>
      <dgm:spPr/>
    </dgm:pt>
    <dgm:pt modelId="{3A1AA193-079D-4DF7-9EF2-ABFE5DEA4631}" type="pres">
      <dgm:prSet presAssocID="{3988F6CD-1410-4791-8DB3-A3A1DC75940B}" presName="compositeA" presStyleCnt="0"/>
      <dgm:spPr/>
    </dgm:pt>
    <dgm:pt modelId="{AD08C7B4-2D4D-4520-8D15-5275CCEE0B35}" type="pres">
      <dgm:prSet presAssocID="{3988F6CD-1410-4791-8DB3-A3A1DC75940B}" presName="textA" presStyleLbl="revTx" presStyleIdx="2" presStyleCnt="3">
        <dgm:presLayoutVars>
          <dgm:bulletEnabled val="1"/>
        </dgm:presLayoutVars>
      </dgm:prSet>
      <dgm:spPr/>
    </dgm:pt>
    <dgm:pt modelId="{6EA2130E-6F6F-412F-BDF4-966A4BA32F5B}" type="pres">
      <dgm:prSet presAssocID="{3988F6CD-1410-4791-8DB3-A3A1DC75940B}" presName="circleA" presStyleLbl="node1" presStyleIdx="2" presStyleCnt="3"/>
      <dgm:spPr/>
    </dgm:pt>
    <dgm:pt modelId="{B3D55EED-CADA-4F09-8941-FF117093C5CD}" type="pres">
      <dgm:prSet presAssocID="{3988F6CD-1410-4791-8DB3-A3A1DC75940B}" presName="spaceA" presStyleCnt="0"/>
      <dgm:spPr/>
    </dgm:pt>
  </dgm:ptLst>
  <dgm:cxnLst>
    <dgm:cxn modelId="{0F68922D-8618-4228-B5A6-2F93D1F806CC}" srcId="{143A617B-56E1-47CD-9799-B1BDCCC73A6E}" destId="{13D97CC7-9C7D-4C05-9684-A4745AAF95B0}" srcOrd="0" destOrd="0" parTransId="{6B66E9D7-9EB8-4B87-A781-32D3976FC278}" sibTransId="{29A80DC5-BAB0-4077-88D2-AD50F4C1E38A}"/>
    <dgm:cxn modelId="{685FBFA9-F812-4A9D-9FA8-892B65B9CF61}" type="presOf" srcId="{31945A4A-AE22-46CF-AA3D-016C100B1015}" destId="{4758B2E7-0A25-4D34-8395-2E8654CA6064}" srcOrd="0" destOrd="0" presId="urn:microsoft.com/office/officeart/2005/8/layout/hProcess11"/>
    <dgm:cxn modelId="{B6E56AC5-3238-4B30-96B2-511C1F5314DD}" type="presOf" srcId="{3988F6CD-1410-4791-8DB3-A3A1DC75940B}" destId="{AD08C7B4-2D4D-4520-8D15-5275CCEE0B35}" srcOrd="0" destOrd="0" presId="urn:microsoft.com/office/officeart/2005/8/layout/hProcess11"/>
    <dgm:cxn modelId="{A40A65DE-FEF6-4889-AE7D-52916593F49B}" type="presOf" srcId="{13D97CC7-9C7D-4C05-9684-A4745AAF95B0}" destId="{A8F6CBC6-775F-4BB6-AF9D-B35F7C508118}" srcOrd="0" destOrd="0" presId="urn:microsoft.com/office/officeart/2005/8/layout/hProcess11"/>
    <dgm:cxn modelId="{154855E4-1F44-4CB2-A2B9-9A63B139981E}" srcId="{143A617B-56E1-47CD-9799-B1BDCCC73A6E}" destId="{3988F6CD-1410-4791-8DB3-A3A1DC75940B}" srcOrd="2" destOrd="0" parTransId="{8CE63D8B-FD61-4CAD-92D7-88F2852D26FE}" sibTransId="{59526BD5-234C-4D7B-9116-9A7F8B49CF7A}"/>
    <dgm:cxn modelId="{F64BA3EB-7CC1-4482-86FA-DFC1382D7B2D}" type="presOf" srcId="{143A617B-56E1-47CD-9799-B1BDCCC73A6E}" destId="{155E7620-D263-4978-B312-4B333B580E3E}" srcOrd="0" destOrd="0" presId="urn:microsoft.com/office/officeart/2005/8/layout/hProcess11"/>
    <dgm:cxn modelId="{C1257BEE-9C28-4936-AF07-4D2B0E63BF2D}" srcId="{143A617B-56E1-47CD-9799-B1BDCCC73A6E}" destId="{31945A4A-AE22-46CF-AA3D-016C100B1015}" srcOrd="1" destOrd="0" parTransId="{272355E8-A806-46AE-8D81-DD4E9D4E1F8F}" sibTransId="{1D413DAA-A2F2-42F4-AD5C-7B772E65302B}"/>
    <dgm:cxn modelId="{0978C6B1-3BF1-4959-83E2-AB809E2E8537}" type="presParOf" srcId="{155E7620-D263-4978-B312-4B333B580E3E}" destId="{370DC920-E0E6-44CD-B301-9D8E75760739}" srcOrd="0" destOrd="0" presId="urn:microsoft.com/office/officeart/2005/8/layout/hProcess11"/>
    <dgm:cxn modelId="{78FA6861-B307-4B2B-8878-6F079E9943E8}" type="presParOf" srcId="{155E7620-D263-4978-B312-4B333B580E3E}" destId="{0C03FC67-184D-437A-96D4-7859E63E6E04}" srcOrd="1" destOrd="0" presId="urn:microsoft.com/office/officeart/2005/8/layout/hProcess11"/>
    <dgm:cxn modelId="{A211D69B-8201-43FF-BEDD-CBD10B07D656}" type="presParOf" srcId="{0C03FC67-184D-437A-96D4-7859E63E6E04}" destId="{79B708AA-792B-45C4-9C40-ACA9C768401C}" srcOrd="0" destOrd="0" presId="urn:microsoft.com/office/officeart/2005/8/layout/hProcess11"/>
    <dgm:cxn modelId="{6DA6EE65-9C31-4934-9DC2-9D8583B897A3}" type="presParOf" srcId="{79B708AA-792B-45C4-9C40-ACA9C768401C}" destId="{A8F6CBC6-775F-4BB6-AF9D-B35F7C508118}" srcOrd="0" destOrd="0" presId="urn:microsoft.com/office/officeart/2005/8/layout/hProcess11"/>
    <dgm:cxn modelId="{91A4DD26-F6C1-4459-B5CF-A1315B071FC3}" type="presParOf" srcId="{79B708AA-792B-45C4-9C40-ACA9C768401C}" destId="{25AA67C5-EDCA-43A4-85E8-A60F25B56837}" srcOrd="1" destOrd="0" presId="urn:microsoft.com/office/officeart/2005/8/layout/hProcess11"/>
    <dgm:cxn modelId="{45804006-CC7A-4C46-A529-5AC568967A84}" type="presParOf" srcId="{79B708AA-792B-45C4-9C40-ACA9C768401C}" destId="{D5320BFB-83C6-44BD-A729-E8E2FDE51804}" srcOrd="2" destOrd="0" presId="urn:microsoft.com/office/officeart/2005/8/layout/hProcess11"/>
    <dgm:cxn modelId="{2BDBD2FE-08D5-43CA-9C14-C09C14DE2447}" type="presParOf" srcId="{0C03FC67-184D-437A-96D4-7859E63E6E04}" destId="{651AE9FA-6E81-4873-96E0-5FA6E312A884}" srcOrd="1" destOrd="0" presId="urn:microsoft.com/office/officeart/2005/8/layout/hProcess11"/>
    <dgm:cxn modelId="{0A4D2F35-B388-4B02-88ED-C0731F3F64D7}" type="presParOf" srcId="{0C03FC67-184D-437A-96D4-7859E63E6E04}" destId="{941A7FCA-9F73-481A-A883-B49DCD0F95A2}" srcOrd="2" destOrd="0" presId="urn:microsoft.com/office/officeart/2005/8/layout/hProcess11"/>
    <dgm:cxn modelId="{695E1927-E439-4BAD-92F6-DA1D6485006E}" type="presParOf" srcId="{941A7FCA-9F73-481A-A883-B49DCD0F95A2}" destId="{4758B2E7-0A25-4D34-8395-2E8654CA6064}" srcOrd="0" destOrd="0" presId="urn:microsoft.com/office/officeart/2005/8/layout/hProcess11"/>
    <dgm:cxn modelId="{3054ACA2-B77A-4939-8403-27CA71F814A8}" type="presParOf" srcId="{941A7FCA-9F73-481A-A883-B49DCD0F95A2}" destId="{594910FE-236C-4A3D-A141-1A00C8AD1150}" srcOrd="1" destOrd="0" presId="urn:microsoft.com/office/officeart/2005/8/layout/hProcess11"/>
    <dgm:cxn modelId="{646672D8-A56E-4D07-BDAB-E5867F32B76D}" type="presParOf" srcId="{941A7FCA-9F73-481A-A883-B49DCD0F95A2}" destId="{16ACA9E7-471F-447F-BFA3-A356349481CD}" srcOrd="2" destOrd="0" presId="urn:microsoft.com/office/officeart/2005/8/layout/hProcess11"/>
    <dgm:cxn modelId="{8FA6B9B0-28A9-4592-8229-8CF844054511}" type="presParOf" srcId="{0C03FC67-184D-437A-96D4-7859E63E6E04}" destId="{A0D990D6-63AC-4123-890A-D89DE2433B11}" srcOrd="3" destOrd="0" presId="urn:microsoft.com/office/officeart/2005/8/layout/hProcess11"/>
    <dgm:cxn modelId="{B474C32E-E7D7-45D8-ACE8-F0B0B3296FBF}" type="presParOf" srcId="{0C03FC67-184D-437A-96D4-7859E63E6E04}" destId="{3A1AA193-079D-4DF7-9EF2-ABFE5DEA4631}" srcOrd="4" destOrd="0" presId="urn:microsoft.com/office/officeart/2005/8/layout/hProcess11"/>
    <dgm:cxn modelId="{8B8BA52E-E92E-4A92-B4E6-697887CD5675}" type="presParOf" srcId="{3A1AA193-079D-4DF7-9EF2-ABFE5DEA4631}" destId="{AD08C7B4-2D4D-4520-8D15-5275CCEE0B35}" srcOrd="0" destOrd="0" presId="urn:microsoft.com/office/officeart/2005/8/layout/hProcess11"/>
    <dgm:cxn modelId="{95B50689-C61C-4BB6-BC9A-9312AEF1D6A8}" type="presParOf" srcId="{3A1AA193-079D-4DF7-9EF2-ABFE5DEA4631}" destId="{6EA2130E-6F6F-412F-BDF4-966A4BA32F5B}" srcOrd="1" destOrd="0" presId="urn:microsoft.com/office/officeart/2005/8/layout/hProcess11"/>
    <dgm:cxn modelId="{11DE689A-E09B-4A0E-AEF8-7085576C9D5F}" type="presParOf" srcId="{3A1AA193-079D-4DF7-9EF2-ABFE5DEA4631}" destId="{B3D55EED-CADA-4F09-8941-FF117093C5CD}" srcOrd="2" destOrd="0" presId="urn:microsoft.com/office/officeart/2005/8/layout/hProcess1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09A23CE-CA1A-4D04-AA73-1FB054E9439A}"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CA"/>
        </a:p>
      </dgm:t>
    </dgm:pt>
    <dgm:pt modelId="{166A1298-6C4E-49BD-AA33-08FE1B3D974B}">
      <dgm:prSet phldrT="[Text]" custT="1"/>
      <dgm:spPr/>
      <dgm:t>
        <a:bodyPr/>
        <a:lstStyle/>
        <a:p>
          <a:r>
            <a:rPr lang="en-CA" sz="3200" dirty="0">
              <a:latin typeface="Times New Roman" panose="02020603050405020304" pitchFamily="18" charset="0"/>
              <a:cs typeface="Times New Roman" panose="02020603050405020304" pitchFamily="18" charset="0"/>
            </a:rPr>
            <a:t>Work, Family, and Careers</a:t>
          </a:r>
        </a:p>
      </dgm:t>
    </dgm:pt>
    <dgm:pt modelId="{9B0CF84E-4F58-431E-AF16-08A6D4B12241}" type="parTrans" cxnId="{6E7BA8E3-83A0-460F-AD4D-030022A338CA}">
      <dgm:prSet/>
      <dgm:spPr/>
      <dgm:t>
        <a:bodyPr/>
        <a:lstStyle/>
        <a:p>
          <a:endParaRPr lang="en-CA"/>
        </a:p>
      </dgm:t>
    </dgm:pt>
    <dgm:pt modelId="{41D4BBF8-721C-4102-B922-DAD09F602D6D}" type="sibTrans" cxnId="{6E7BA8E3-83A0-460F-AD4D-030022A338CA}">
      <dgm:prSet/>
      <dgm:spPr/>
      <dgm:t>
        <a:bodyPr/>
        <a:lstStyle/>
        <a:p>
          <a:endParaRPr lang="en-CA"/>
        </a:p>
      </dgm:t>
    </dgm:pt>
    <dgm:pt modelId="{08763E96-43B6-4ACE-8E56-8E7672720255}">
      <dgm:prSet phldrT="[Text]"/>
      <dgm:spPr/>
      <dgm:t>
        <a:bodyPr/>
        <a:lstStyle/>
        <a:p>
          <a:r>
            <a:rPr lang="en-US" dirty="0">
              <a:latin typeface="Times New Roman" panose="02020603050405020304" pitchFamily="18" charset="0"/>
              <a:cs typeface="Times New Roman" panose="02020603050405020304" pitchFamily="18" charset="0"/>
            </a:rPr>
            <a:t>The interaction and conflicts among home, family, and a career affect the average woman differently than they do men.</a:t>
          </a:r>
          <a:endParaRPr lang="en-CA" dirty="0">
            <a:latin typeface="Times New Roman" panose="02020603050405020304" pitchFamily="18" charset="0"/>
            <a:cs typeface="Times New Roman" panose="02020603050405020304" pitchFamily="18" charset="0"/>
          </a:endParaRPr>
        </a:p>
      </dgm:t>
    </dgm:pt>
    <dgm:pt modelId="{6CBD27CA-B1F3-4C78-95ED-9C7F53996374}" type="parTrans" cxnId="{8DEE2403-5EE9-4C24-9255-944014CCD931}">
      <dgm:prSet/>
      <dgm:spPr/>
      <dgm:t>
        <a:bodyPr/>
        <a:lstStyle/>
        <a:p>
          <a:endParaRPr lang="en-CA"/>
        </a:p>
      </dgm:t>
    </dgm:pt>
    <dgm:pt modelId="{E1E828CC-2A03-44AA-A201-0232318FBB59}" type="sibTrans" cxnId="{8DEE2403-5EE9-4C24-9255-944014CCD931}">
      <dgm:prSet/>
      <dgm:spPr/>
      <dgm:t>
        <a:bodyPr/>
        <a:lstStyle/>
        <a:p>
          <a:endParaRPr lang="en-CA"/>
        </a:p>
      </dgm:t>
    </dgm:pt>
    <dgm:pt modelId="{8B038818-96BA-418F-A346-ECA48334195B}">
      <dgm:prSet phldrT="[Text]" custT="1"/>
      <dgm:spPr/>
      <dgm:t>
        <a:bodyPr/>
        <a:lstStyle/>
        <a:p>
          <a:r>
            <a:rPr lang="en-CA" sz="3200" dirty="0">
              <a:latin typeface="Times New Roman" panose="02020603050405020304" pitchFamily="18" charset="0"/>
              <a:cs typeface="Times New Roman" panose="02020603050405020304" pitchFamily="18" charset="0"/>
            </a:rPr>
            <a:t>Glass Ceiling</a:t>
          </a:r>
        </a:p>
      </dgm:t>
    </dgm:pt>
    <dgm:pt modelId="{3E558FE7-2D09-4242-8C4A-DA54C1002DA2}" type="parTrans" cxnId="{D2EA7BB9-E577-4330-A8DF-EBD3CCBFF7E8}">
      <dgm:prSet/>
      <dgm:spPr/>
      <dgm:t>
        <a:bodyPr/>
        <a:lstStyle/>
        <a:p>
          <a:endParaRPr lang="en-CA"/>
        </a:p>
      </dgm:t>
    </dgm:pt>
    <dgm:pt modelId="{993E38F0-D10E-4CEC-B1E1-7FC611CAF37A}" type="sibTrans" cxnId="{D2EA7BB9-E577-4330-A8DF-EBD3CCBFF7E8}">
      <dgm:prSet/>
      <dgm:spPr/>
      <dgm:t>
        <a:bodyPr/>
        <a:lstStyle/>
        <a:p>
          <a:endParaRPr lang="en-CA"/>
        </a:p>
      </dgm:t>
    </dgm:pt>
    <dgm:pt modelId="{E9E28AAA-BCE8-405E-9CE6-80A8FE1FFB11}">
      <dgm:prSet phldrT="[Text]" custT="1"/>
      <dgm:spPr/>
      <dgm:t>
        <a:bodyPr/>
        <a:lstStyle/>
        <a:p>
          <a:pPr marL="228600" lvl="1" indent="-228600" algn="l" defTabSz="889000">
            <a:lnSpc>
              <a:spcPct val="90000"/>
            </a:lnSpc>
            <a:spcBef>
              <a:spcPct val="0"/>
            </a:spcBef>
            <a:spcAft>
              <a:spcPct val="15000"/>
            </a:spcAft>
            <a:buChar char="•"/>
          </a:pPr>
          <a:r>
            <a:rPr lang="en-US" sz="2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This issue describes the situation in which women fail to progress into top and senior management positions. </a:t>
          </a:r>
          <a:endParaRPr lang="en-CA" sz="2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966EA99D-F6B7-469F-B088-8EBA7DA470A1}" type="parTrans" cxnId="{E9DDD499-E514-4F1F-AD68-F3751A8F500E}">
      <dgm:prSet/>
      <dgm:spPr/>
      <dgm:t>
        <a:bodyPr/>
        <a:lstStyle/>
        <a:p>
          <a:endParaRPr lang="en-CA"/>
        </a:p>
      </dgm:t>
    </dgm:pt>
    <dgm:pt modelId="{88526732-AC55-40E9-92F9-6D9B969DF71E}" type="sibTrans" cxnId="{E9DDD499-E514-4F1F-AD68-F3751A8F500E}">
      <dgm:prSet/>
      <dgm:spPr/>
      <dgm:t>
        <a:bodyPr/>
        <a:lstStyle/>
        <a:p>
          <a:endParaRPr lang="en-CA"/>
        </a:p>
      </dgm:t>
    </dgm:pt>
    <dgm:pt modelId="{8CD96E3A-AFF6-4EA3-89A4-A1F428187A7D}" type="pres">
      <dgm:prSet presAssocID="{909A23CE-CA1A-4D04-AA73-1FB054E9439A}" presName="Name0" presStyleCnt="0">
        <dgm:presLayoutVars>
          <dgm:dir/>
          <dgm:animLvl val="lvl"/>
          <dgm:resizeHandles/>
        </dgm:presLayoutVars>
      </dgm:prSet>
      <dgm:spPr/>
    </dgm:pt>
    <dgm:pt modelId="{0F3A6267-4543-4CC2-A506-7331E2044F29}" type="pres">
      <dgm:prSet presAssocID="{166A1298-6C4E-49BD-AA33-08FE1B3D974B}" presName="linNode" presStyleCnt="0"/>
      <dgm:spPr/>
    </dgm:pt>
    <dgm:pt modelId="{2CA9C946-7EA2-475C-A4E9-9DB3E2889265}" type="pres">
      <dgm:prSet presAssocID="{166A1298-6C4E-49BD-AA33-08FE1B3D974B}" presName="parentShp" presStyleLbl="node1" presStyleIdx="0" presStyleCnt="2">
        <dgm:presLayoutVars>
          <dgm:bulletEnabled val="1"/>
        </dgm:presLayoutVars>
      </dgm:prSet>
      <dgm:spPr/>
    </dgm:pt>
    <dgm:pt modelId="{7D5CD86F-EDF3-4FD0-92C3-D8A1B61BE5D9}" type="pres">
      <dgm:prSet presAssocID="{166A1298-6C4E-49BD-AA33-08FE1B3D974B}" presName="childShp" presStyleLbl="bgAccFollowNode1" presStyleIdx="0" presStyleCnt="2">
        <dgm:presLayoutVars>
          <dgm:bulletEnabled val="1"/>
        </dgm:presLayoutVars>
      </dgm:prSet>
      <dgm:spPr/>
    </dgm:pt>
    <dgm:pt modelId="{B07D997A-533E-45B5-8DBE-1B14582151D1}" type="pres">
      <dgm:prSet presAssocID="{41D4BBF8-721C-4102-B922-DAD09F602D6D}" presName="spacing" presStyleCnt="0"/>
      <dgm:spPr/>
    </dgm:pt>
    <dgm:pt modelId="{91F92CCF-410E-4457-86CD-0D105481883B}" type="pres">
      <dgm:prSet presAssocID="{8B038818-96BA-418F-A346-ECA48334195B}" presName="linNode" presStyleCnt="0"/>
      <dgm:spPr/>
    </dgm:pt>
    <dgm:pt modelId="{A3CEB49F-1C92-4213-9B09-1404113A730F}" type="pres">
      <dgm:prSet presAssocID="{8B038818-96BA-418F-A346-ECA48334195B}" presName="parentShp" presStyleLbl="node1" presStyleIdx="1" presStyleCnt="2">
        <dgm:presLayoutVars>
          <dgm:bulletEnabled val="1"/>
        </dgm:presLayoutVars>
      </dgm:prSet>
      <dgm:spPr/>
    </dgm:pt>
    <dgm:pt modelId="{6CFB0A6F-551E-43BE-86E3-61E54F4C7C5E}" type="pres">
      <dgm:prSet presAssocID="{8B038818-96BA-418F-A346-ECA48334195B}" presName="childShp" presStyleLbl="bgAccFollowNode1" presStyleIdx="1" presStyleCnt="2">
        <dgm:presLayoutVars>
          <dgm:bulletEnabled val="1"/>
        </dgm:presLayoutVars>
      </dgm:prSet>
      <dgm:spPr/>
    </dgm:pt>
  </dgm:ptLst>
  <dgm:cxnLst>
    <dgm:cxn modelId="{8DEE2403-5EE9-4C24-9255-944014CCD931}" srcId="{166A1298-6C4E-49BD-AA33-08FE1B3D974B}" destId="{08763E96-43B6-4ACE-8E56-8E7672720255}" srcOrd="0" destOrd="0" parTransId="{6CBD27CA-B1F3-4C78-95ED-9C7F53996374}" sibTransId="{E1E828CC-2A03-44AA-A201-0232318FBB59}"/>
    <dgm:cxn modelId="{D599101F-9550-4280-822A-D6FC4CE172AD}" type="presOf" srcId="{166A1298-6C4E-49BD-AA33-08FE1B3D974B}" destId="{2CA9C946-7EA2-475C-A4E9-9DB3E2889265}" srcOrd="0" destOrd="0" presId="urn:microsoft.com/office/officeart/2005/8/layout/vList6"/>
    <dgm:cxn modelId="{D963E933-2CCF-442F-BDF3-0BC74FFF3901}" type="presOf" srcId="{8B038818-96BA-418F-A346-ECA48334195B}" destId="{A3CEB49F-1C92-4213-9B09-1404113A730F}" srcOrd="0" destOrd="0" presId="urn:microsoft.com/office/officeart/2005/8/layout/vList6"/>
    <dgm:cxn modelId="{A2C1ED40-2D67-4AF4-89B2-4CD063560D6A}" type="presOf" srcId="{08763E96-43B6-4ACE-8E56-8E7672720255}" destId="{7D5CD86F-EDF3-4FD0-92C3-D8A1B61BE5D9}" srcOrd="0" destOrd="0" presId="urn:microsoft.com/office/officeart/2005/8/layout/vList6"/>
    <dgm:cxn modelId="{E9DDD499-E514-4F1F-AD68-F3751A8F500E}" srcId="{8B038818-96BA-418F-A346-ECA48334195B}" destId="{E9E28AAA-BCE8-405E-9CE6-80A8FE1FFB11}" srcOrd="0" destOrd="0" parTransId="{966EA99D-F6B7-469F-B088-8EBA7DA470A1}" sibTransId="{88526732-AC55-40E9-92F9-6D9B969DF71E}"/>
    <dgm:cxn modelId="{629DE3B5-3334-4471-9389-AB06D47522E6}" type="presOf" srcId="{E9E28AAA-BCE8-405E-9CE6-80A8FE1FFB11}" destId="{6CFB0A6F-551E-43BE-86E3-61E54F4C7C5E}" srcOrd="0" destOrd="0" presId="urn:microsoft.com/office/officeart/2005/8/layout/vList6"/>
    <dgm:cxn modelId="{D2EA7BB9-E577-4330-A8DF-EBD3CCBFF7E8}" srcId="{909A23CE-CA1A-4D04-AA73-1FB054E9439A}" destId="{8B038818-96BA-418F-A346-ECA48334195B}" srcOrd="1" destOrd="0" parTransId="{3E558FE7-2D09-4242-8C4A-DA54C1002DA2}" sibTransId="{993E38F0-D10E-4CEC-B1E1-7FC611CAF37A}"/>
    <dgm:cxn modelId="{E8A2E0CA-6548-41FD-B6C9-4D41AA32ED72}" type="presOf" srcId="{909A23CE-CA1A-4D04-AA73-1FB054E9439A}" destId="{8CD96E3A-AFF6-4EA3-89A4-A1F428187A7D}" srcOrd="0" destOrd="0" presId="urn:microsoft.com/office/officeart/2005/8/layout/vList6"/>
    <dgm:cxn modelId="{6E7BA8E3-83A0-460F-AD4D-030022A338CA}" srcId="{909A23CE-CA1A-4D04-AA73-1FB054E9439A}" destId="{166A1298-6C4E-49BD-AA33-08FE1B3D974B}" srcOrd="0" destOrd="0" parTransId="{9B0CF84E-4F58-431E-AF16-08A6D4B12241}" sibTransId="{41D4BBF8-721C-4102-B922-DAD09F602D6D}"/>
    <dgm:cxn modelId="{BF902DBB-91A2-48D6-BE17-F938787E05B7}" type="presParOf" srcId="{8CD96E3A-AFF6-4EA3-89A4-A1F428187A7D}" destId="{0F3A6267-4543-4CC2-A506-7331E2044F29}" srcOrd="0" destOrd="0" presId="urn:microsoft.com/office/officeart/2005/8/layout/vList6"/>
    <dgm:cxn modelId="{B1747BAF-8C71-4385-AD89-D69BCEC4EA41}" type="presParOf" srcId="{0F3A6267-4543-4CC2-A506-7331E2044F29}" destId="{2CA9C946-7EA2-475C-A4E9-9DB3E2889265}" srcOrd="0" destOrd="0" presId="urn:microsoft.com/office/officeart/2005/8/layout/vList6"/>
    <dgm:cxn modelId="{44CBD13B-1D7C-476F-B3DD-BA7929CEEC2E}" type="presParOf" srcId="{0F3A6267-4543-4CC2-A506-7331E2044F29}" destId="{7D5CD86F-EDF3-4FD0-92C3-D8A1B61BE5D9}" srcOrd="1" destOrd="0" presId="urn:microsoft.com/office/officeart/2005/8/layout/vList6"/>
    <dgm:cxn modelId="{C423B440-A901-416C-B011-20F5639FDD8C}" type="presParOf" srcId="{8CD96E3A-AFF6-4EA3-89A4-A1F428187A7D}" destId="{B07D997A-533E-45B5-8DBE-1B14582151D1}" srcOrd="1" destOrd="0" presId="urn:microsoft.com/office/officeart/2005/8/layout/vList6"/>
    <dgm:cxn modelId="{A8FF08CA-A7D5-4448-8EF5-AD7979A2EB29}" type="presParOf" srcId="{8CD96E3A-AFF6-4EA3-89A4-A1F428187A7D}" destId="{91F92CCF-410E-4457-86CD-0D105481883B}" srcOrd="2" destOrd="0" presId="urn:microsoft.com/office/officeart/2005/8/layout/vList6"/>
    <dgm:cxn modelId="{7EE45212-73CE-4682-B0A0-CDF5144E6D53}" type="presParOf" srcId="{91F92CCF-410E-4457-86CD-0D105481883B}" destId="{A3CEB49F-1C92-4213-9B09-1404113A730F}" srcOrd="0" destOrd="0" presId="urn:microsoft.com/office/officeart/2005/8/layout/vList6"/>
    <dgm:cxn modelId="{85FC5A4F-CD51-4983-AF3B-C14F37495F19}" type="presParOf" srcId="{91F92CCF-410E-4457-86CD-0D105481883B}" destId="{6CFB0A6F-551E-43BE-86E3-61E54F4C7C5E}"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6B6E0B-3BEB-435D-A85D-DB15AD4783A1}"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en-CA"/>
        </a:p>
      </dgm:t>
    </dgm:pt>
    <dgm:pt modelId="{F1CD52E6-5D40-44DF-930B-B8529DBE4376}">
      <dgm:prSet phldrT="[Text]" custT="1"/>
      <dgm:spPr/>
      <dgm:t>
        <a:bodyPr/>
        <a:lstStyle/>
        <a:p>
          <a:r>
            <a:rPr lang="en-CA" sz="2400" b="1" dirty="0">
              <a:latin typeface="Times New Roman" panose="02020603050405020304" pitchFamily="18" charset="0"/>
              <a:cs typeface="Times New Roman" panose="02020603050405020304" pitchFamily="18" charset="0"/>
            </a:rPr>
            <a:t>Classroom Courses and Seminars</a:t>
          </a:r>
        </a:p>
      </dgm:t>
    </dgm:pt>
    <dgm:pt modelId="{9439BEAE-675A-4AAA-8B94-CFE0EC2B8E70}" type="parTrans" cxnId="{9F8DBD9F-ED4D-4558-AB14-923FE93922B8}">
      <dgm:prSet/>
      <dgm:spPr/>
      <dgm:t>
        <a:bodyPr/>
        <a:lstStyle/>
        <a:p>
          <a:endParaRPr lang="en-CA" sz="2800">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sz="2800">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2400" b="1" dirty="0">
              <a:latin typeface="Times New Roman" panose="02020603050405020304" pitchFamily="18" charset="0"/>
              <a:cs typeface="Times New Roman" panose="02020603050405020304" pitchFamily="18" charset="0"/>
            </a:rPr>
            <a:t>Outdoor Development Experiences</a:t>
          </a:r>
        </a:p>
      </dgm:t>
    </dgm:pt>
    <dgm:pt modelId="{DE4317B5-8DD7-4ABF-98AE-074FC0F708F4}" type="parTrans" cxnId="{15D21489-93EF-4AE8-BFB0-395319F91834}">
      <dgm:prSet/>
      <dgm:spPr/>
      <dgm:t>
        <a:bodyPr/>
        <a:lstStyle/>
        <a:p>
          <a:endParaRPr lang="en-CA" sz="2800">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sz="2800">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marL="285750" lvl="1" indent="-285750" algn="ctr" defTabSz="1466850">
            <a:lnSpc>
              <a:spcPct val="90000"/>
            </a:lnSpc>
            <a:spcBef>
              <a:spcPct val="0"/>
            </a:spcBef>
            <a:spcAft>
              <a:spcPct val="15000"/>
            </a:spcAft>
            <a:buChar char="•"/>
          </a:pPr>
          <a:r>
            <a:rPr lang="en-US" sz="2400" b="1" kern="1200">
              <a:latin typeface="Times New Roman" panose="02020603050405020304" pitchFamily="18" charset="0"/>
              <a:ea typeface="+mn-ea"/>
              <a:cs typeface="Times New Roman" panose="02020603050405020304" pitchFamily="18" charset="0"/>
            </a:rPr>
            <a:t>Sabbaticals and Leaves of Absence</a:t>
          </a:r>
          <a:endParaRPr lang="en-CA" sz="2400" b="1" kern="1200" dirty="0">
            <a:latin typeface="Times New Roman" panose="02020603050405020304" pitchFamily="18" charset="0"/>
            <a:ea typeface="+mn-ea"/>
            <a:cs typeface="Times New Roman" panose="02020603050405020304" pitchFamily="18" charset="0"/>
          </a:endParaRPr>
        </a:p>
      </dgm:t>
    </dgm:pt>
    <dgm:pt modelId="{48FAB24C-44FC-458A-8998-B3A161C91241}" type="parTrans" cxnId="{17A07CB3-0D12-4D91-80E0-5B4FEAFC5FBA}">
      <dgm:prSet/>
      <dgm:spPr/>
      <dgm:t>
        <a:bodyPr/>
        <a:lstStyle/>
        <a:p>
          <a:endParaRPr lang="en-CA" sz="2800">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sz="2800">
            <a:latin typeface="Times New Roman" panose="02020603050405020304" pitchFamily="18" charset="0"/>
            <a:cs typeface="Times New Roman" panose="02020603050405020304" pitchFamily="18" charset="0"/>
          </a:endParaRPr>
        </a:p>
      </dgm:t>
    </dgm:pt>
    <dgm:pt modelId="{0C025F06-D752-46F8-AB59-B353DE532D80}">
      <dgm:prSet custT="1"/>
      <dgm:spPr/>
      <dgm:t>
        <a:bodyPr/>
        <a:lstStyle/>
        <a:p>
          <a:r>
            <a:rPr lang="en-US" sz="2000" b="1" dirty="0">
              <a:latin typeface="Times New Roman" panose="02020603050405020304" pitchFamily="18" charset="0"/>
              <a:cs typeface="Times New Roman" panose="02020603050405020304" pitchFamily="18" charset="0"/>
            </a:rPr>
            <a:t>Most people are familiar with classroom training, which gives it the advantage of being widely accepted.</a:t>
          </a:r>
          <a:endParaRPr lang="en-CA" sz="2000" b="1" dirty="0">
            <a:latin typeface="Times New Roman" panose="02020603050405020304" pitchFamily="18" charset="0"/>
            <a:cs typeface="Times New Roman" panose="02020603050405020304" pitchFamily="18" charset="0"/>
          </a:endParaRPr>
        </a:p>
      </dgm:t>
    </dgm:pt>
    <dgm:pt modelId="{5CDE7331-0C2E-45BA-BE80-F9708C3CA76C}" type="parTrans" cxnId="{273ADF5B-F21C-4FA0-A736-55817EEA6AB7}">
      <dgm:prSet/>
      <dgm:spPr/>
      <dgm:t>
        <a:bodyPr/>
        <a:lstStyle/>
        <a:p>
          <a:endParaRPr lang="en-CA">
            <a:latin typeface="Times New Roman" panose="02020603050405020304" pitchFamily="18" charset="0"/>
            <a:cs typeface="Times New Roman" panose="02020603050405020304" pitchFamily="18" charset="0"/>
          </a:endParaRPr>
        </a:p>
      </dgm:t>
    </dgm:pt>
    <dgm:pt modelId="{8A802769-3EEF-4CC6-9C10-674036A62B5C}" type="sibTrans" cxnId="{273ADF5B-F21C-4FA0-A736-55817EEA6AB7}">
      <dgm:prSet/>
      <dgm:spPr/>
      <dgm:t>
        <a:bodyPr/>
        <a:lstStyle/>
        <a:p>
          <a:endParaRPr lang="en-CA">
            <a:latin typeface="Times New Roman" panose="02020603050405020304" pitchFamily="18" charset="0"/>
            <a:cs typeface="Times New Roman" panose="02020603050405020304" pitchFamily="18" charset="0"/>
          </a:endParaRPr>
        </a:p>
      </dgm:t>
    </dgm:pt>
    <dgm:pt modelId="{76978500-363A-4768-9794-9BB0F8229774}">
      <dgm:prSet/>
      <dgm:spPr/>
      <dgm:t>
        <a:bodyPr/>
        <a:lstStyle/>
        <a:p>
          <a:endParaRPr lang="en-CA" sz="1800" dirty="0">
            <a:latin typeface="Times New Roman" panose="02020603050405020304" pitchFamily="18" charset="0"/>
            <a:cs typeface="Times New Roman" panose="02020603050405020304" pitchFamily="18" charset="0"/>
          </a:endParaRPr>
        </a:p>
      </dgm:t>
    </dgm:pt>
    <dgm:pt modelId="{9C32F33F-0438-4A74-8ED0-7B95963DCACE}" type="parTrans" cxnId="{143BD0D2-CC7B-4EE7-90A6-6F2D56E825B5}">
      <dgm:prSet/>
      <dgm:spPr/>
      <dgm:t>
        <a:bodyPr/>
        <a:lstStyle/>
        <a:p>
          <a:endParaRPr lang="en-CA">
            <a:latin typeface="Times New Roman" panose="02020603050405020304" pitchFamily="18" charset="0"/>
            <a:cs typeface="Times New Roman" panose="02020603050405020304" pitchFamily="18" charset="0"/>
          </a:endParaRPr>
        </a:p>
      </dgm:t>
    </dgm:pt>
    <dgm:pt modelId="{826AD7C7-D5C2-4783-A6A4-7CB431013D4E}" type="sibTrans" cxnId="{143BD0D2-CC7B-4EE7-90A6-6F2D56E825B5}">
      <dgm:prSet/>
      <dgm:spPr/>
      <dgm:t>
        <a:bodyPr/>
        <a:lstStyle/>
        <a:p>
          <a:endParaRPr lang="en-CA">
            <a:latin typeface="Times New Roman" panose="02020603050405020304" pitchFamily="18" charset="0"/>
            <a:cs typeface="Times New Roman" panose="02020603050405020304" pitchFamily="18" charset="0"/>
          </a:endParaRPr>
        </a:p>
      </dgm:t>
    </dgm:pt>
    <dgm:pt modelId="{9967407C-5C47-481C-A27A-7391FA7C419F}">
      <dgm:prSet custT="1"/>
      <dgm:spPr/>
      <dgm:t>
        <a:bodyPr/>
        <a:lstStyle/>
        <a:p>
          <a:r>
            <a:rPr lang="en-US" sz="2000" b="1" dirty="0">
              <a:latin typeface="Times New Roman" panose="02020603050405020304" pitchFamily="18" charset="0"/>
              <a:cs typeface="Times New Roman" panose="02020603050405020304" pitchFamily="18" charset="0"/>
            </a:rPr>
            <a:t>Some organizations send executives and managers off </a:t>
          </a:r>
          <a:r>
            <a:rPr lang="en-US" sz="2000" b="1">
              <a:latin typeface="Times New Roman" panose="02020603050405020304" pitchFamily="18" charset="0"/>
              <a:cs typeface="Times New Roman" panose="02020603050405020304" pitchFamily="18" charset="0"/>
            </a:rPr>
            <a:t>to or deals </a:t>
          </a:r>
          <a:r>
            <a:rPr lang="en-US" sz="2000" b="1" dirty="0">
              <a:latin typeface="Times New Roman" panose="02020603050405020304" pitchFamily="18" charset="0"/>
              <a:cs typeface="Times New Roman" panose="02020603050405020304" pitchFamily="18" charset="0"/>
            </a:rPr>
            <a:t>in the wilderness, called outdoor training or outdoor </a:t>
          </a:r>
          <a:r>
            <a:rPr lang="en-CA" sz="2000" b="1" dirty="0">
              <a:latin typeface="Times New Roman" panose="02020603050405020304" pitchFamily="18" charset="0"/>
              <a:cs typeface="Times New Roman" panose="02020603050405020304" pitchFamily="18" charset="0"/>
            </a:rPr>
            <a:t>development. </a:t>
          </a:r>
        </a:p>
      </dgm:t>
    </dgm:pt>
    <dgm:pt modelId="{FD084AE8-282B-4EE1-B9C6-D5495F6CD2E7}" type="parTrans" cxnId="{A8927804-7987-4624-B231-AABB3939B9EF}">
      <dgm:prSet/>
      <dgm:spPr/>
      <dgm:t>
        <a:bodyPr/>
        <a:lstStyle/>
        <a:p>
          <a:endParaRPr lang="en-CA">
            <a:latin typeface="Times New Roman" panose="02020603050405020304" pitchFamily="18" charset="0"/>
            <a:cs typeface="Times New Roman" panose="02020603050405020304" pitchFamily="18" charset="0"/>
          </a:endParaRPr>
        </a:p>
      </dgm:t>
    </dgm:pt>
    <dgm:pt modelId="{00E86137-CC73-4778-AF0D-0DF1FEA47D69}" type="sibTrans" cxnId="{A8927804-7987-4624-B231-AABB3939B9EF}">
      <dgm:prSet/>
      <dgm:spPr/>
      <dgm:t>
        <a:bodyPr/>
        <a:lstStyle/>
        <a:p>
          <a:endParaRPr lang="en-CA">
            <a:latin typeface="Times New Roman" panose="02020603050405020304" pitchFamily="18" charset="0"/>
            <a:cs typeface="Times New Roman" panose="02020603050405020304" pitchFamily="18" charset="0"/>
          </a:endParaRPr>
        </a:p>
      </dgm:t>
    </dgm:pt>
    <dgm:pt modelId="{D076881E-D79A-4D62-A952-AFBC21CEEBBA}">
      <dgm:prSet custT="1"/>
      <dgm:spPr/>
      <dgm:t>
        <a:bodyPr/>
        <a:lstStyle/>
        <a:p>
          <a:r>
            <a:rPr lang="en-CA" sz="2000" b="1" dirty="0">
              <a:latin typeface="Times New Roman" panose="02020603050405020304" pitchFamily="18" charset="0"/>
              <a:cs typeface="Times New Roman" panose="02020603050405020304" pitchFamily="18" charset="0"/>
            </a:rPr>
            <a:t>Time off the job to develop oneself</a:t>
          </a:r>
        </a:p>
      </dgm:t>
    </dgm:pt>
    <dgm:pt modelId="{E7852A02-1328-4A0D-9C71-0AD574F81B34}" type="parTrans" cxnId="{2A2CB7F4-0EB1-4E00-B023-B3E10D7BD20D}">
      <dgm:prSet/>
      <dgm:spPr/>
      <dgm:t>
        <a:bodyPr/>
        <a:lstStyle/>
        <a:p>
          <a:endParaRPr lang="en-CA">
            <a:latin typeface="Times New Roman" panose="02020603050405020304" pitchFamily="18" charset="0"/>
            <a:cs typeface="Times New Roman" panose="02020603050405020304" pitchFamily="18" charset="0"/>
          </a:endParaRPr>
        </a:p>
      </dgm:t>
    </dgm:pt>
    <dgm:pt modelId="{0D53F034-0543-4CF7-831E-6A7E4CA2FB7A}" type="sibTrans" cxnId="{2A2CB7F4-0EB1-4E00-B023-B3E10D7BD20D}">
      <dgm:prSet/>
      <dgm:spPr/>
      <dgm:t>
        <a:bodyPr/>
        <a:lstStyle/>
        <a:p>
          <a:endParaRPr lang="en-CA">
            <a:latin typeface="Times New Roman" panose="02020603050405020304" pitchFamily="18" charset="0"/>
            <a:cs typeface="Times New Roman" panose="02020603050405020304" pitchFamily="18" charset="0"/>
          </a:endParaRPr>
        </a:p>
      </dgm:t>
    </dgm:pt>
    <dgm:pt modelId="{3169731A-AF55-4FB0-8E1E-50404E73C094}" type="pres">
      <dgm:prSet presAssocID="{026B6E0B-3BEB-435D-A85D-DB15AD4783A1}" presName="Name0" presStyleCnt="0">
        <dgm:presLayoutVars>
          <dgm:dir/>
          <dgm:animLvl val="lvl"/>
          <dgm:resizeHandles val="exact"/>
        </dgm:presLayoutVars>
      </dgm:prSet>
      <dgm:spPr/>
    </dgm:pt>
    <dgm:pt modelId="{AF41F56A-FB55-4F7C-AD0A-D180BA519094}" type="pres">
      <dgm:prSet presAssocID="{F1CD52E6-5D40-44DF-930B-B8529DBE4376}" presName="linNode" presStyleCnt="0"/>
      <dgm:spPr/>
    </dgm:pt>
    <dgm:pt modelId="{80DE3F77-39D0-4C33-83E6-A3F3DB664A2A}" type="pres">
      <dgm:prSet presAssocID="{F1CD52E6-5D40-44DF-930B-B8529DBE4376}" presName="parentText" presStyleLbl="node1" presStyleIdx="0" presStyleCnt="3">
        <dgm:presLayoutVars>
          <dgm:chMax val="1"/>
          <dgm:bulletEnabled val="1"/>
        </dgm:presLayoutVars>
      </dgm:prSet>
      <dgm:spPr/>
    </dgm:pt>
    <dgm:pt modelId="{8C163884-6543-4EAD-BE30-C0006D1E0EC5}" type="pres">
      <dgm:prSet presAssocID="{F1CD52E6-5D40-44DF-930B-B8529DBE4376}" presName="descendantText" presStyleLbl="alignAccFollowNode1" presStyleIdx="0" presStyleCnt="3">
        <dgm:presLayoutVars>
          <dgm:bulletEnabled val="1"/>
        </dgm:presLayoutVars>
      </dgm:prSet>
      <dgm:spPr/>
    </dgm:pt>
    <dgm:pt modelId="{DB21E80B-73AB-4142-B0C4-51DC9B57BCD8}" type="pres">
      <dgm:prSet presAssocID="{5B4F4D56-60D5-4540-9CE3-98BA60566238}" presName="sp" presStyleCnt="0"/>
      <dgm:spPr/>
    </dgm:pt>
    <dgm:pt modelId="{B0D1BFDE-871D-4843-AADA-5AE7C0F9B83C}" type="pres">
      <dgm:prSet presAssocID="{DD4BAFBA-72A5-43C9-8346-A929C0720C63}" presName="linNode" presStyleCnt="0"/>
      <dgm:spPr/>
    </dgm:pt>
    <dgm:pt modelId="{3D409445-16EC-4FDA-8927-A37E680721C1}" type="pres">
      <dgm:prSet presAssocID="{DD4BAFBA-72A5-43C9-8346-A929C0720C63}" presName="parentText" presStyleLbl="node1" presStyleIdx="1" presStyleCnt="3">
        <dgm:presLayoutVars>
          <dgm:chMax val="1"/>
          <dgm:bulletEnabled val="1"/>
        </dgm:presLayoutVars>
      </dgm:prSet>
      <dgm:spPr/>
    </dgm:pt>
    <dgm:pt modelId="{BBF311B2-C783-4353-8F2B-F296EABFE21C}" type="pres">
      <dgm:prSet presAssocID="{DD4BAFBA-72A5-43C9-8346-A929C0720C63}" presName="descendantText" presStyleLbl="alignAccFollowNode1" presStyleIdx="1" presStyleCnt="3">
        <dgm:presLayoutVars>
          <dgm:bulletEnabled val="1"/>
        </dgm:presLayoutVars>
      </dgm:prSet>
      <dgm:spPr/>
    </dgm:pt>
    <dgm:pt modelId="{1718E99E-C583-45E8-B805-AC24820EE518}" type="pres">
      <dgm:prSet presAssocID="{26A21384-A955-48CF-B86A-3D217A59E2EF}" presName="sp" presStyleCnt="0"/>
      <dgm:spPr/>
    </dgm:pt>
    <dgm:pt modelId="{B1F861C3-2085-4AAB-B262-2A050DD08F97}" type="pres">
      <dgm:prSet presAssocID="{CD1A2630-5DD9-4742-A615-7BA167B0CC17}" presName="linNode" presStyleCnt="0"/>
      <dgm:spPr/>
    </dgm:pt>
    <dgm:pt modelId="{FDAEAD22-DE00-4288-A294-01DF5D71E636}" type="pres">
      <dgm:prSet presAssocID="{CD1A2630-5DD9-4742-A615-7BA167B0CC17}" presName="parentText" presStyleLbl="node1" presStyleIdx="2" presStyleCnt="3">
        <dgm:presLayoutVars>
          <dgm:chMax val="1"/>
          <dgm:bulletEnabled val="1"/>
        </dgm:presLayoutVars>
      </dgm:prSet>
      <dgm:spPr/>
    </dgm:pt>
    <dgm:pt modelId="{0BDEA068-0927-4722-B2C1-C0DC957E9F22}" type="pres">
      <dgm:prSet presAssocID="{CD1A2630-5DD9-4742-A615-7BA167B0CC17}" presName="descendantText" presStyleLbl="alignAccFollowNode1" presStyleIdx="2" presStyleCnt="3">
        <dgm:presLayoutVars>
          <dgm:bulletEnabled val="1"/>
        </dgm:presLayoutVars>
      </dgm:prSet>
      <dgm:spPr/>
    </dgm:pt>
  </dgm:ptLst>
  <dgm:cxnLst>
    <dgm:cxn modelId="{A8927804-7987-4624-B231-AABB3939B9EF}" srcId="{DD4BAFBA-72A5-43C9-8346-A929C0720C63}" destId="{9967407C-5C47-481C-A27A-7391FA7C419F}" srcOrd="0" destOrd="0" parTransId="{FD084AE8-282B-4EE1-B9C6-D5495F6CD2E7}" sibTransId="{00E86137-CC73-4778-AF0D-0DF1FEA47D69}"/>
    <dgm:cxn modelId="{20923506-D254-499A-91D2-D81CF0802EFD}" type="presOf" srcId="{76978500-363A-4768-9794-9BB0F8229774}" destId="{8C163884-6543-4EAD-BE30-C0006D1E0EC5}" srcOrd="0" destOrd="1" presId="urn:microsoft.com/office/officeart/2005/8/layout/vList5"/>
    <dgm:cxn modelId="{7758E022-6E42-4990-B661-AFDAE1DD3135}" type="presOf" srcId="{026B6E0B-3BEB-435D-A85D-DB15AD4783A1}" destId="{3169731A-AF55-4FB0-8E1E-50404E73C094}" srcOrd="0" destOrd="0" presId="urn:microsoft.com/office/officeart/2005/8/layout/vList5"/>
    <dgm:cxn modelId="{273ADF5B-F21C-4FA0-A736-55817EEA6AB7}" srcId="{F1CD52E6-5D40-44DF-930B-B8529DBE4376}" destId="{0C025F06-D752-46F8-AB59-B353DE532D80}" srcOrd="0" destOrd="0" parTransId="{5CDE7331-0C2E-45BA-BE80-F9708C3CA76C}" sibTransId="{8A802769-3EEF-4CC6-9C10-674036A62B5C}"/>
    <dgm:cxn modelId="{EA99056E-EEFD-4FA0-A0E6-BCC87804ACDE}" type="presOf" srcId="{F1CD52E6-5D40-44DF-930B-B8529DBE4376}" destId="{80DE3F77-39D0-4C33-83E6-A3F3DB664A2A}" srcOrd="0" destOrd="0" presId="urn:microsoft.com/office/officeart/2005/8/layout/vList5"/>
    <dgm:cxn modelId="{87C37B79-813D-4DCA-8124-5B8FC674DA5E}" type="presOf" srcId="{9967407C-5C47-481C-A27A-7391FA7C419F}" destId="{BBF311B2-C783-4353-8F2B-F296EABFE21C}" srcOrd="0" destOrd="0" presId="urn:microsoft.com/office/officeart/2005/8/layout/vList5"/>
    <dgm:cxn modelId="{15D21489-93EF-4AE8-BFB0-395319F91834}" srcId="{026B6E0B-3BEB-435D-A85D-DB15AD4783A1}" destId="{DD4BAFBA-72A5-43C9-8346-A929C0720C63}" srcOrd="1" destOrd="0" parTransId="{DE4317B5-8DD7-4ABF-98AE-074FC0F708F4}" sibTransId="{26A21384-A955-48CF-B86A-3D217A59E2EF}"/>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026B6E0B-3BEB-435D-A85D-DB15AD4783A1}" destId="{CD1A2630-5DD9-4742-A615-7BA167B0CC17}" srcOrd="2" destOrd="0" parTransId="{48FAB24C-44FC-458A-8998-B3A161C91241}" sibTransId="{5356C3BE-0DF7-4A7C-B531-2B3DBD934D59}"/>
    <dgm:cxn modelId="{B4513DCE-D67B-47C2-8772-82F8A8286F48}" type="presOf" srcId="{CD1A2630-5DD9-4742-A615-7BA167B0CC17}" destId="{FDAEAD22-DE00-4288-A294-01DF5D71E636}" srcOrd="0" destOrd="0" presId="urn:microsoft.com/office/officeart/2005/8/layout/vList5"/>
    <dgm:cxn modelId="{143BD0D2-CC7B-4EE7-90A6-6F2D56E825B5}" srcId="{F1CD52E6-5D40-44DF-930B-B8529DBE4376}" destId="{76978500-363A-4768-9794-9BB0F8229774}" srcOrd="1" destOrd="0" parTransId="{9C32F33F-0438-4A74-8ED0-7B95963DCACE}" sibTransId="{826AD7C7-D5C2-4783-A6A4-7CB431013D4E}"/>
    <dgm:cxn modelId="{627836EA-F475-4B5D-981B-7B04976276AD}" type="presOf" srcId="{D076881E-D79A-4D62-A952-AFBC21CEEBBA}" destId="{0BDEA068-0927-4722-B2C1-C0DC957E9F22}" srcOrd="0" destOrd="0" presId="urn:microsoft.com/office/officeart/2005/8/layout/vList5"/>
    <dgm:cxn modelId="{D2D43CEF-7C36-456B-B22D-A73E452BD233}" type="presOf" srcId="{DD4BAFBA-72A5-43C9-8346-A929C0720C63}" destId="{3D409445-16EC-4FDA-8927-A37E680721C1}" srcOrd="0" destOrd="0" presId="urn:microsoft.com/office/officeart/2005/8/layout/vList5"/>
    <dgm:cxn modelId="{2A2CB7F4-0EB1-4E00-B023-B3E10D7BD20D}" srcId="{CD1A2630-5DD9-4742-A615-7BA167B0CC17}" destId="{D076881E-D79A-4D62-A952-AFBC21CEEBBA}" srcOrd="0" destOrd="0" parTransId="{E7852A02-1328-4A0D-9C71-0AD574F81B34}" sibTransId="{0D53F034-0543-4CF7-831E-6A7E4CA2FB7A}"/>
    <dgm:cxn modelId="{7195DFFD-92C3-4927-8E04-9EA6061EE8C0}" type="presOf" srcId="{0C025F06-D752-46F8-AB59-B353DE532D80}" destId="{8C163884-6543-4EAD-BE30-C0006D1E0EC5}" srcOrd="0" destOrd="0" presId="urn:microsoft.com/office/officeart/2005/8/layout/vList5"/>
    <dgm:cxn modelId="{D40BC1AB-1096-49D3-863E-2EB087E51224}" type="presParOf" srcId="{3169731A-AF55-4FB0-8E1E-50404E73C094}" destId="{AF41F56A-FB55-4F7C-AD0A-D180BA519094}" srcOrd="0" destOrd="0" presId="urn:microsoft.com/office/officeart/2005/8/layout/vList5"/>
    <dgm:cxn modelId="{D45E4A51-48AB-4083-B2A4-8D93808C054E}" type="presParOf" srcId="{AF41F56A-FB55-4F7C-AD0A-D180BA519094}" destId="{80DE3F77-39D0-4C33-83E6-A3F3DB664A2A}" srcOrd="0" destOrd="0" presId="urn:microsoft.com/office/officeart/2005/8/layout/vList5"/>
    <dgm:cxn modelId="{220C2018-285D-4AA1-BD72-CC08FB8004D7}" type="presParOf" srcId="{AF41F56A-FB55-4F7C-AD0A-D180BA519094}" destId="{8C163884-6543-4EAD-BE30-C0006D1E0EC5}" srcOrd="1" destOrd="0" presId="urn:microsoft.com/office/officeart/2005/8/layout/vList5"/>
    <dgm:cxn modelId="{A0A226C1-224D-4ED2-89CF-813B76D50A7B}" type="presParOf" srcId="{3169731A-AF55-4FB0-8E1E-50404E73C094}" destId="{DB21E80B-73AB-4142-B0C4-51DC9B57BCD8}" srcOrd="1" destOrd="0" presId="urn:microsoft.com/office/officeart/2005/8/layout/vList5"/>
    <dgm:cxn modelId="{8B66D68D-0316-496F-BAA4-BAB6C67B7398}" type="presParOf" srcId="{3169731A-AF55-4FB0-8E1E-50404E73C094}" destId="{B0D1BFDE-871D-4843-AADA-5AE7C0F9B83C}" srcOrd="2" destOrd="0" presId="urn:microsoft.com/office/officeart/2005/8/layout/vList5"/>
    <dgm:cxn modelId="{EA8B9639-0382-4633-AC2B-08CE314D1B17}" type="presParOf" srcId="{B0D1BFDE-871D-4843-AADA-5AE7C0F9B83C}" destId="{3D409445-16EC-4FDA-8927-A37E680721C1}" srcOrd="0" destOrd="0" presId="urn:microsoft.com/office/officeart/2005/8/layout/vList5"/>
    <dgm:cxn modelId="{61FA5E6A-C249-4BFF-9FB3-42A809441CF8}" type="presParOf" srcId="{B0D1BFDE-871D-4843-AADA-5AE7C0F9B83C}" destId="{BBF311B2-C783-4353-8F2B-F296EABFE21C}" srcOrd="1" destOrd="0" presId="urn:microsoft.com/office/officeart/2005/8/layout/vList5"/>
    <dgm:cxn modelId="{E73974A6-2EBB-4770-998E-9BBAA383C936}" type="presParOf" srcId="{3169731A-AF55-4FB0-8E1E-50404E73C094}" destId="{1718E99E-C583-45E8-B805-AC24820EE518}" srcOrd="3" destOrd="0" presId="urn:microsoft.com/office/officeart/2005/8/layout/vList5"/>
    <dgm:cxn modelId="{9154BFB8-4384-466B-BE54-C7B6241F92A3}" type="presParOf" srcId="{3169731A-AF55-4FB0-8E1E-50404E73C094}" destId="{B1F861C3-2085-4AAB-B262-2A050DD08F97}" srcOrd="4" destOrd="0" presId="urn:microsoft.com/office/officeart/2005/8/layout/vList5"/>
    <dgm:cxn modelId="{3B10C3D8-F7D1-433E-8EBB-F3C6488CDD74}" type="presParOf" srcId="{B1F861C3-2085-4AAB-B262-2A050DD08F97}" destId="{FDAEAD22-DE00-4288-A294-01DF5D71E636}" srcOrd="0" destOrd="0" presId="urn:microsoft.com/office/officeart/2005/8/layout/vList5"/>
    <dgm:cxn modelId="{34E24341-1649-4E02-9E0D-6103BB272524}" type="presParOf" srcId="{B1F861C3-2085-4AAB-B262-2A050DD08F97}" destId="{0BDEA068-0927-4722-B2C1-C0DC957E9F2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3" qsCatId="simple" csTypeId="urn:microsoft.com/office/officeart/2005/8/colors/colorful4" csCatId="colorful" phldr="1"/>
      <dgm:spPr/>
      <dgm:t>
        <a:bodyPr/>
        <a:lstStyle/>
        <a:p>
          <a:endParaRPr lang="en-CA"/>
        </a:p>
      </dgm:t>
    </dgm:pt>
    <dgm:pt modelId="{F1CD52E6-5D40-44DF-930B-B8529DBE4376}">
      <dgm:prSet phldrT="[Text]" custT="1"/>
      <dgm:spPr>
        <a:solidFill>
          <a:srgbClr val="FFC000"/>
        </a:solidFill>
      </dgm:spPr>
      <dgm:t>
        <a:bodyPr/>
        <a:lstStyle/>
        <a:p>
          <a:pPr algn="l"/>
          <a:r>
            <a:rPr lang="en-US" sz="2400" b="1" dirty="0">
              <a:latin typeface="Times New Roman" panose="02020603050405020304" pitchFamily="18" charset="0"/>
              <a:cs typeface="Times New Roman" panose="02020603050405020304" pitchFamily="18" charset="0"/>
            </a:rPr>
            <a:t>Corporate Universities and Career Development Centers</a:t>
          </a:r>
          <a:endParaRPr lang="en-CA" sz="2400" b="1" dirty="0">
            <a:latin typeface="Times New Roman" panose="02020603050405020304" pitchFamily="18" charset="0"/>
            <a:cs typeface="Times New Roman" panose="02020603050405020304" pitchFamily="18" charset="0"/>
          </a:endParaRP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a:solidFill>
          <a:srgbClr val="00B0F0"/>
        </a:solidFill>
      </dgm:spPr>
      <dgm:t>
        <a:bodyPr/>
        <a:lstStyle/>
        <a:p>
          <a:pPr marL="0" lvl="0" indent="0" algn="l" defTabSz="1066800">
            <a:lnSpc>
              <a:spcPct val="90000"/>
            </a:lnSpc>
            <a:spcBef>
              <a:spcPct val="0"/>
            </a:spcBef>
            <a:spcAft>
              <a:spcPct val="35000"/>
            </a:spcAft>
            <a:buNone/>
          </a:pPr>
          <a:r>
            <a:rPr lang="en-CA" sz="2400" b="1" kern="1200" dirty="0">
              <a:solidFill>
                <a:prstClr val="black"/>
              </a:solidFill>
              <a:latin typeface="Times New Roman" panose="02020603050405020304" pitchFamily="18" charset="0"/>
              <a:ea typeface="+mn-ea"/>
              <a:cs typeface="Times New Roman" panose="02020603050405020304" pitchFamily="18" charset="0"/>
            </a:rPr>
            <a:t>E-Development </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CBE5720-E4DB-4434-BB95-FE84A7762487}">
      <dgm:prSet custT="1"/>
      <dgm:spPr/>
      <dgm:t>
        <a:bodyPr/>
        <a:lstStyle/>
        <a:p>
          <a:pPr marL="285750" lvl="1" indent="-285750" algn="l" defTabSz="1466850">
            <a:lnSpc>
              <a:spcPct val="90000"/>
            </a:lnSpc>
            <a:spcBef>
              <a:spcPct val="0"/>
            </a:spcBef>
            <a:spcAft>
              <a:spcPct val="15000"/>
            </a:spcAft>
            <a:buChar char="•"/>
          </a:pPr>
          <a:r>
            <a:rPr lang="en-US" sz="2400" kern="1200" dirty="0">
              <a:latin typeface="Times New Roman" panose="02020603050405020304" pitchFamily="18" charset="0"/>
              <a:ea typeface="+mn-ea"/>
              <a:cs typeface="Times New Roman" panose="02020603050405020304" pitchFamily="18" charset="0"/>
            </a:rPr>
            <a:t>The rapid growth in technology has led to more use of e-development. On-line development can take many forms, such as video conferencing, live chat rooms, document sharing, video and audio streaming, and </a:t>
          </a:r>
          <a:r>
            <a:rPr lang="en-CA" sz="2400" kern="1200" dirty="0">
              <a:latin typeface="Times New Roman" panose="02020603050405020304" pitchFamily="18" charset="0"/>
              <a:ea typeface="+mn-ea"/>
              <a:cs typeface="Times New Roman" panose="02020603050405020304" pitchFamily="18" charset="0"/>
            </a:rPr>
            <a:t>Web-based courses.</a:t>
          </a:r>
        </a:p>
      </dgm:t>
    </dgm:pt>
    <dgm:pt modelId="{44E16289-331E-4E76-805E-E715185FAC0A}" type="sib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E37380E6-4DEF-47A1-8DE8-20BF3E320375}" type="par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2400" kern="1200" dirty="0">
              <a:latin typeface="Times New Roman" panose="02020603050405020304" pitchFamily="18" charset="0"/>
              <a:ea typeface="+mn-ea"/>
              <a:cs typeface="Times New Roman" panose="02020603050405020304" pitchFamily="18" charset="0"/>
            </a:rPr>
            <a:t>Large organizations may use corporate universities to develop managers or other employees</a:t>
          </a:r>
          <a:endParaRPr lang="en-CA" sz="2400" kern="1200" dirty="0">
            <a:latin typeface="Times New Roman" panose="02020603050405020304" pitchFamily="18" charset="0"/>
            <a:ea typeface="+mn-ea"/>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713D1E58-532A-41D5-A513-DDC773121834}" type="pres">
      <dgm:prSet presAssocID="{026B6E0B-3BEB-435D-A85D-DB15AD4783A1}" presName="linear" presStyleCnt="0">
        <dgm:presLayoutVars>
          <dgm:dir/>
          <dgm:animLvl val="lvl"/>
          <dgm:resizeHandles val="exact"/>
        </dgm:presLayoutVars>
      </dgm:prSet>
      <dgm:spPr/>
    </dgm:pt>
    <dgm:pt modelId="{7BADFA10-67D3-448D-BFD9-E555352C6782}" type="pres">
      <dgm:prSet presAssocID="{F1CD52E6-5D40-44DF-930B-B8529DBE4376}" presName="parentLin" presStyleCnt="0"/>
      <dgm:spPr/>
    </dgm:pt>
    <dgm:pt modelId="{1268471E-A2B3-4195-AC2F-9E7245331CFD}" type="pres">
      <dgm:prSet presAssocID="{F1CD52E6-5D40-44DF-930B-B8529DBE4376}" presName="parentLeftMargin" presStyleLbl="node1" presStyleIdx="0" presStyleCnt="2"/>
      <dgm:spPr/>
    </dgm:pt>
    <dgm:pt modelId="{2BB4C667-D516-480F-88D0-42776EDB82E4}" type="pres">
      <dgm:prSet presAssocID="{F1CD52E6-5D40-44DF-930B-B8529DBE4376}" presName="parentText" presStyleLbl="node1" presStyleIdx="0" presStyleCnt="2" custScaleX="117857">
        <dgm:presLayoutVars>
          <dgm:chMax val="0"/>
          <dgm:bulletEnabled val="1"/>
        </dgm:presLayoutVars>
      </dgm:prSet>
      <dgm:spPr/>
    </dgm:pt>
    <dgm:pt modelId="{B55EC3B6-77E1-4B7C-A683-7E9DA65F0E77}" type="pres">
      <dgm:prSet presAssocID="{F1CD52E6-5D40-44DF-930B-B8529DBE4376}" presName="negativeSpace" presStyleCnt="0"/>
      <dgm:spPr/>
    </dgm:pt>
    <dgm:pt modelId="{2DE16058-479E-44C8-A1A8-932FCCB67102}" type="pres">
      <dgm:prSet presAssocID="{F1CD52E6-5D40-44DF-930B-B8529DBE4376}" presName="childText" presStyleLbl="conFgAcc1" presStyleIdx="0" presStyleCnt="2">
        <dgm:presLayoutVars>
          <dgm:bulletEnabled val="1"/>
        </dgm:presLayoutVars>
      </dgm:prSet>
      <dgm:spPr/>
    </dgm:pt>
    <dgm:pt modelId="{8C35E5D7-D539-41C4-ADFB-9B52EDB0BB3D}" type="pres">
      <dgm:prSet presAssocID="{5B4F4D56-60D5-4540-9CE3-98BA60566238}" presName="spaceBetweenRectangles" presStyleCnt="0"/>
      <dgm:spPr/>
    </dgm:pt>
    <dgm:pt modelId="{5966C654-0CB4-445B-8768-3F8571F1B369}" type="pres">
      <dgm:prSet presAssocID="{DD4BAFBA-72A5-43C9-8346-A929C0720C63}" presName="parentLin" presStyleCnt="0"/>
      <dgm:spPr/>
    </dgm:pt>
    <dgm:pt modelId="{B8F9DD10-AC98-46EF-8BD8-DFE6AEDD1C25}" type="pres">
      <dgm:prSet presAssocID="{DD4BAFBA-72A5-43C9-8346-A929C0720C63}" presName="parentLeftMargin" presStyleLbl="node1" presStyleIdx="0" presStyleCnt="2"/>
      <dgm:spPr/>
    </dgm:pt>
    <dgm:pt modelId="{141ABB4C-2375-42E8-A72F-96571FBDE026}" type="pres">
      <dgm:prSet presAssocID="{DD4BAFBA-72A5-43C9-8346-A929C0720C63}" presName="parentText" presStyleLbl="node1" presStyleIdx="1" presStyleCnt="2" custScaleX="117026">
        <dgm:presLayoutVars>
          <dgm:chMax val="0"/>
          <dgm:bulletEnabled val="1"/>
        </dgm:presLayoutVars>
      </dgm:prSet>
      <dgm:spPr/>
    </dgm:pt>
    <dgm:pt modelId="{DABB1411-EBE4-4548-83F8-D33EEDE4B213}" type="pres">
      <dgm:prSet presAssocID="{DD4BAFBA-72A5-43C9-8346-A929C0720C63}" presName="negativeSpace" presStyleCnt="0"/>
      <dgm:spPr/>
    </dgm:pt>
    <dgm:pt modelId="{C8951F41-FF7E-45AC-B995-40AC6E43D3D7}" type="pres">
      <dgm:prSet presAssocID="{DD4BAFBA-72A5-43C9-8346-A929C0720C63}" presName="childText" presStyleLbl="conFgAcc1" presStyleIdx="1" presStyleCnt="2">
        <dgm:presLayoutVars>
          <dgm:bulletEnabled val="1"/>
        </dgm:presLayoutVars>
      </dgm:prSet>
      <dgm:spPr/>
    </dgm:pt>
  </dgm:ptLst>
  <dgm:cxnLst>
    <dgm:cxn modelId="{91B36A07-78CE-4CC8-AAB6-60426D88EA05}" type="presOf" srcId="{CCBE5720-E4DB-4434-BB95-FE84A7762487}" destId="{C8951F41-FF7E-45AC-B995-40AC6E43D3D7}" srcOrd="0" destOrd="0" presId="urn:microsoft.com/office/officeart/2005/8/layout/list1"/>
    <dgm:cxn modelId="{14BD8123-9FA8-42C6-ABB5-4143074EAECA}" type="presOf" srcId="{DD4BAFBA-72A5-43C9-8346-A929C0720C63}" destId="{141ABB4C-2375-42E8-A72F-96571FBDE026}" srcOrd="1"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0B9F8E35-61E2-4D30-A34F-3B0B18C4CD20}" type="presOf" srcId="{F1CD52E6-5D40-44DF-930B-B8529DBE4376}" destId="{2BB4C667-D516-480F-88D0-42776EDB82E4}" srcOrd="1" destOrd="0" presId="urn:microsoft.com/office/officeart/2005/8/layout/list1"/>
    <dgm:cxn modelId="{3FC0AE40-FC39-45E3-8978-06BD6848EC03}" type="presOf" srcId="{F1CD52E6-5D40-44DF-930B-B8529DBE4376}" destId="{1268471E-A2B3-4195-AC2F-9E7245331CFD}" srcOrd="0" destOrd="0" presId="urn:microsoft.com/office/officeart/2005/8/layout/list1"/>
    <dgm:cxn modelId="{575FE255-EA1D-47DD-8DAB-4D1CAE0A2B11}" type="presOf" srcId="{026B6E0B-3BEB-435D-A85D-DB15AD4783A1}" destId="{713D1E58-532A-41D5-A513-DDC773121834}" srcOrd="0" destOrd="0" presId="urn:microsoft.com/office/officeart/2005/8/layout/list1"/>
    <dgm:cxn modelId="{90D31878-E036-4693-A31F-B1ED24412448}" type="presOf" srcId="{DD4BAFBA-72A5-43C9-8346-A929C0720C63}" destId="{B8F9DD10-AC98-46EF-8BD8-DFE6AEDD1C25}" srcOrd="0"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5F10B593-B138-4EAE-BB35-1AC72EC80A87}" type="presOf" srcId="{BEA7506E-5414-47D9-B1EF-D5737F97A27D}" destId="{2DE16058-479E-44C8-A1A8-932FCCB67102}"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96B307F3-0782-46FE-AB8F-074BC1DBD48D}" srcId="{DD4BAFBA-72A5-43C9-8346-A929C0720C63}" destId="{CCBE5720-E4DB-4434-BB95-FE84A7762487}" srcOrd="0" destOrd="0" parTransId="{E37380E6-4DEF-47A1-8DE8-20BF3E320375}" sibTransId="{44E16289-331E-4E76-805E-E715185FAC0A}"/>
    <dgm:cxn modelId="{9496984D-89A3-4174-BA94-21F02E890491}" type="presParOf" srcId="{713D1E58-532A-41D5-A513-DDC773121834}" destId="{7BADFA10-67D3-448D-BFD9-E555352C6782}" srcOrd="0" destOrd="0" presId="urn:microsoft.com/office/officeart/2005/8/layout/list1"/>
    <dgm:cxn modelId="{999DB7A0-7B78-4E35-8704-405826729022}" type="presParOf" srcId="{7BADFA10-67D3-448D-BFD9-E555352C6782}" destId="{1268471E-A2B3-4195-AC2F-9E7245331CFD}" srcOrd="0" destOrd="0" presId="urn:microsoft.com/office/officeart/2005/8/layout/list1"/>
    <dgm:cxn modelId="{1ED4B133-FEDF-4D58-8133-CA0D7C713945}" type="presParOf" srcId="{7BADFA10-67D3-448D-BFD9-E555352C6782}" destId="{2BB4C667-D516-480F-88D0-42776EDB82E4}" srcOrd="1" destOrd="0" presId="urn:microsoft.com/office/officeart/2005/8/layout/list1"/>
    <dgm:cxn modelId="{E6BF5FB6-EAC4-4DCE-A74F-B9CA4CB67B1C}" type="presParOf" srcId="{713D1E58-532A-41D5-A513-DDC773121834}" destId="{B55EC3B6-77E1-4B7C-A683-7E9DA65F0E77}" srcOrd="1" destOrd="0" presId="urn:microsoft.com/office/officeart/2005/8/layout/list1"/>
    <dgm:cxn modelId="{89B460EC-99F8-4B29-94FA-82FEBB12C83E}" type="presParOf" srcId="{713D1E58-532A-41D5-A513-DDC773121834}" destId="{2DE16058-479E-44C8-A1A8-932FCCB67102}" srcOrd="2" destOrd="0" presId="urn:microsoft.com/office/officeart/2005/8/layout/list1"/>
    <dgm:cxn modelId="{DCBA5FF6-5C26-4A9C-BFB7-73EB26CC9A43}" type="presParOf" srcId="{713D1E58-532A-41D5-A513-DDC773121834}" destId="{8C35E5D7-D539-41C4-ADFB-9B52EDB0BB3D}" srcOrd="3" destOrd="0" presId="urn:microsoft.com/office/officeart/2005/8/layout/list1"/>
    <dgm:cxn modelId="{44794AE1-36B7-4434-8C3C-E17968D915CC}" type="presParOf" srcId="{713D1E58-532A-41D5-A513-DDC773121834}" destId="{5966C654-0CB4-445B-8768-3F8571F1B369}" srcOrd="4" destOrd="0" presId="urn:microsoft.com/office/officeart/2005/8/layout/list1"/>
    <dgm:cxn modelId="{1AF7F072-6F19-41F6-9EE6-7BC18B9676F0}" type="presParOf" srcId="{5966C654-0CB4-445B-8768-3F8571F1B369}" destId="{B8F9DD10-AC98-46EF-8BD8-DFE6AEDD1C25}" srcOrd="0" destOrd="0" presId="urn:microsoft.com/office/officeart/2005/8/layout/list1"/>
    <dgm:cxn modelId="{49B4BE40-EF20-42E8-A8DC-438D7AE37CB3}" type="presParOf" srcId="{5966C654-0CB4-445B-8768-3F8571F1B369}" destId="{141ABB4C-2375-42E8-A72F-96571FBDE026}" srcOrd="1" destOrd="0" presId="urn:microsoft.com/office/officeart/2005/8/layout/list1"/>
    <dgm:cxn modelId="{66D64B82-8081-413C-A158-E6AC791BB707}" type="presParOf" srcId="{713D1E58-532A-41D5-A513-DDC773121834}" destId="{DABB1411-EBE4-4548-83F8-D33EEDE4B213}" srcOrd="5" destOrd="0" presId="urn:microsoft.com/office/officeart/2005/8/layout/list1"/>
    <dgm:cxn modelId="{A21630DC-5296-4CCA-9494-BD4FF15A8391}" type="presParOf" srcId="{713D1E58-532A-41D5-A513-DDC773121834}" destId="{C8951F41-FF7E-45AC-B995-40AC6E43D3D7}"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D3933D1-0526-4F4E-B175-919661AD9EED}" type="doc">
      <dgm:prSet loTypeId="urn:microsoft.com/office/officeart/2005/8/layout/radial3" loCatId="cycle" qsTypeId="urn:microsoft.com/office/officeart/2005/8/quickstyle/simple1" qsCatId="simple" csTypeId="urn:microsoft.com/office/officeart/2005/8/colors/colorful1" csCatId="colorful" phldr="1"/>
      <dgm:spPr/>
      <dgm:t>
        <a:bodyPr/>
        <a:lstStyle/>
        <a:p>
          <a:endParaRPr lang="en-CA"/>
        </a:p>
      </dgm:t>
    </dgm:pt>
    <dgm:pt modelId="{D27CD876-48CB-4811-A0C5-4DE644FA2E6D}">
      <dgm:prSet phldrT="[Text]" custT="1"/>
      <dgm:spPr/>
      <dgm:t>
        <a:bodyPr/>
        <a:lstStyle/>
        <a:p>
          <a:r>
            <a:rPr lang="en-CA" sz="2000" b="1" dirty="0">
              <a:latin typeface="Times New Roman" panose="02020603050405020304" pitchFamily="18" charset="0"/>
              <a:cs typeface="Times New Roman" panose="02020603050405020304" pitchFamily="18" charset="0"/>
            </a:rPr>
            <a:t>MANAGEMENT DEVELOPMENT</a:t>
          </a:r>
        </a:p>
      </dgm:t>
    </dgm:pt>
    <dgm:pt modelId="{A496AE43-9335-4AE4-80DF-36B7F6DF9AD2}" type="parTrans" cxnId="{CB82DFBA-B3D5-4C83-B692-7890F69EE75D}">
      <dgm:prSet/>
      <dgm:spPr/>
      <dgm:t>
        <a:bodyPr/>
        <a:lstStyle/>
        <a:p>
          <a:endParaRPr lang="en-CA" sz="1800" b="1">
            <a:latin typeface="Times New Roman" panose="02020603050405020304" pitchFamily="18" charset="0"/>
            <a:cs typeface="Times New Roman" panose="02020603050405020304" pitchFamily="18" charset="0"/>
          </a:endParaRPr>
        </a:p>
      </dgm:t>
    </dgm:pt>
    <dgm:pt modelId="{0806212A-C9CD-400E-A4B7-3CCACE7BEF2D}" type="sibTrans" cxnId="{CB82DFBA-B3D5-4C83-B692-7890F69EE75D}">
      <dgm:prSet/>
      <dgm:spPr/>
      <dgm:t>
        <a:bodyPr/>
        <a:lstStyle/>
        <a:p>
          <a:endParaRPr lang="en-CA" sz="1800" b="1">
            <a:latin typeface="Times New Roman" panose="02020603050405020304" pitchFamily="18" charset="0"/>
            <a:cs typeface="Times New Roman" panose="02020603050405020304" pitchFamily="18" charset="0"/>
          </a:endParaRPr>
        </a:p>
      </dgm:t>
    </dgm:pt>
    <dgm:pt modelId="{669D54A4-C4BF-4991-98FE-9D7C722C26E1}">
      <dgm:prSet phldrT="[Text]" custT="1"/>
      <dgm:spPr/>
      <dgm:t>
        <a:bodyPr/>
        <a:lstStyle/>
        <a:p>
          <a:r>
            <a:rPr lang="en-CA" sz="1400" b="1" dirty="0">
              <a:latin typeface="Times New Roman" panose="02020603050405020304" pitchFamily="18" charset="0"/>
              <a:cs typeface="Times New Roman" panose="02020603050405020304" pitchFamily="18" charset="0"/>
            </a:rPr>
            <a:t>Supervisor Development</a:t>
          </a:r>
        </a:p>
      </dgm:t>
    </dgm:pt>
    <dgm:pt modelId="{19D94268-CE98-49E8-A530-7FC7849A573C}" type="parTrans" cxnId="{2DA03F1F-FAF8-4A72-8DE1-B82999B49DED}">
      <dgm:prSet/>
      <dgm:spPr/>
      <dgm:t>
        <a:bodyPr/>
        <a:lstStyle/>
        <a:p>
          <a:endParaRPr lang="en-CA" sz="1800" b="1">
            <a:latin typeface="Times New Roman" panose="02020603050405020304" pitchFamily="18" charset="0"/>
            <a:cs typeface="Times New Roman" panose="02020603050405020304" pitchFamily="18" charset="0"/>
          </a:endParaRPr>
        </a:p>
      </dgm:t>
    </dgm:pt>
    <dgm:pt modelId="{18753BAF-876B-4624-8B4C-7F78EC5BA645}" type="sibTrans" cxnId="{2DA03F1F-FAF8-4A72-8DE1-B82999B49DED}">
      <dgm:prSet/>
      <dgm:spPr/>
      <dgm:t>
        <a:bodyPr/>
        <a:lstStyle/>
        <a:p>
          <a:endParaRPr lang="en-CA" sz="1800" b="1">
            <a:latin typeface="Times New Roman" panose="02020603050405020304" pitchFamily="18" charset="0"/>
            <a:cs typeface="Times New Roman" panose="02020603050405020304" pitchFamily="18" charset="0"/>
          </a:endParaRPr>
        </a:p>
      </dgm:t>
    </dgm:pt>
    <dgm:pt modelId="{D87C9A46-D1EC-4D28-A687-4963CAAA9D65}">
      <dgm:prSet phldrT="[Text]" phldr="1"/>
      <dgm:spPr/>
      <dgm:t>
        <a:bodyPr/>
        <a:lstStyle/>
        <a:p>
          <a:endParaRPr lang="en-CA" sz="1800" b="1" dirty="0">
            <a:latin typeface="Times New Roman" panose="02020603050405020304" pitchFamily="18" charset="0"/>
            <a:cs typeface="Times New Roman" panose="02020603050405020304" pitchFamily="18" charset="0"/>
          </a:endParaRPr>
        </a:p>
      </dgm:t>
    </dgm:pt>
    <dgm:pt modelId="{7A7F0F92-23D5-417A-BE8F-CE12EBE86CE6}" type="parTrans" cxnId="{456634D1-4E13-49AB-9DB9-BD8498E73DED}">
      <dgm:prSet/>
      <dgm:spPr/>
      <dgm:t>
        <a:bodyPr/>
        <a:lstStyle/>
        <a:p>
          <a:endParaRPr lang="en-CA" sz="1800" b="1">
            <a:latin typeface="Times New Roman" panose="02020603050405020304" pitchFamily="18" charset="0"/>
            <a:cs typeface="Times New Roman" panose="02020603050405020304" pitchFamily="18" charset="0"/>
          </a:endParaRPr>
        </a:p>
      </dgm:t>
    </dgm:pt>
    <dgm:pt modelId="{66E736FE-A760-4BA7-84DF-74EAD31F09E7}" type="sibTrans" cxnId="{456634D1-4E13-49AB-9DB9-BD8498E73DED}">
      <dgm:prSet/>
      <dgm:spPr/>
      <dgm:t>
        <a:bodyPr/>
        <a:lstStyle/>
        <a:p>
          <a:endParaRPr lang="en-CA" sz="1800" b="1">
            <a:latin typeface="Times New Roman" panose="02020603050405020304" pitchFamily="18" charset="0"/>
            <a:cs typeface="Times New Roman" panose="02020603050405020304" pitchFamily="18" charset="0"/>
          </a:endParaRPr>
        </a:p>
      </dgm:t>
    </dgm:pt>
    <dgm:pt modelId="{6913BD8F-25D0-44E4-AF7F-224137B7506D}">
      <dgm:prSet custT="1"/>
      <dgm:spPr/>
      <dgm:t>
        <a:bodyPr/>
        <a:lstStyle/>
        <a:p>
          <a:r>
            <a:rPr lang="en-CA" sz="1400" b="1" dirty="0">
              <a:latin typeface="Times New Roman" panose="02020603050405020304" pitchFamily="18" charset="0"/>
              <a:cs typeface="Times New Roman" panose="02020603050405020304" pitchFamily="18" charset="0"/>
            </a:rPr>
            <a:t>Leadership Development</a:t>
          </a:r>
        </a:p>
      </dgm:t>
    </dgm:pt>
    <dgm:pt modelId="{DE88937C-AC75-4501-8678-55A3F1F807CF}" type="parTrans" cxnId="{1CCBCB9A-5B69-45A4-81AB-EB1B8C7AC002}">
      <dgm:prSet/>
      <dgm:spPr/>
      <dgm:t>
        <a:bodyPr/>
        <a:lstStyle/>
        <a:p>
          <a:endParaRPr lang="en-CA" sz="1800" b="1">
            <a:latin typeface="Times New Roman" panose="02020603050405020304" pitchFamily="18" charset="0"/>
            <a:cs typeface="Times New Roman" panose="02020603050405020304" pitchFamily="18" charset="0"/>
          </a:endParaRPr>
        </a:p>
      </dgm:t>
    </dgm:pt>
    <dgm:pt modelId="{814A1D86-606C-4447-A4A6-2BB777C9A7E0}" type="sibTrans" cxnId="{1CCBCB9A-5B69-45A4-81AB-EB1B8C7AC002}">
      <dgm:prSet/>
      <dgm:spPr/>
      <dgm:t>
        <a:bodyPr/>
        <a:lstStyle/>
        <a:p>
          <a:endParaRPr lang="en-CA" sz="1800" b="1">
            <a:latin typeface="Times New Roman" panose="02020603050405020304" pitchFamily="18" charset="0"/>
            <a:cs typeface="Times New Roman" panose="02020603050405020304" pitchFamily="18" charset="0"/>
          </a:endParaRPr>
        </a:p>
      </dgm:t>
    </dgm:pt>
    <dgm:pt modelId="{21E3256F-227B-45F9-AAA6-8D70B66B5D50}">
      <dgm:prSet custT="1"/>
      <dgm:spPr/>
      <dgm:t>
        <a:bodyPr/>
        <a:lstStyle/>
        <a:p>
          <a:r>
            <a:rPr lang="en-CA" sz="1400" b="1" dirty="0">
              <a:latin typeface="Times New Roman" panose="02020603050405020304" pitchFamily="18" charset="0"/>
              <a:cs typeface="Times New Roman" panose="02020603050405020304" pitchFamily="18" charset="0"/>
            </a:rPr>
            <a:t>Management Modeling</a:t>
          </a:r>
        </a:p>
      </dgm:t>
    </dgm:pt>
    <dgm:pt modelId="{F9E71CD4-9E85-47CA-8A2F-78903EA380ED}" type="sibTrans" cxnId="{9148694A-904C-4630-AC9E-91A07AC395A5}">
      <dgm:prSet/>
      <dgm:spPr/>
      <dgm:t>
        <a:bodyPr/>
        <a:lstStyle/>
        <a:p>
          <a:endParaRPr lang="en-CA" sz="1800" b="1">
            <a:latin typeface="Times New Roman" panose="02020603050405020304" pitchFamily="18" charset="0"/>
            <a:cs typeface="Times New Roman" panose="02020603050405020304" pitchFamily="18" charset="0"/>
          </a:endParaRPr>
        </a:p>
      </dgm:t>
    </dgm:pt>
    <dgm:pt modelId="{99D843C9-2FFF-4808-BB87-505FFCB47F70}" type="parTrans" cxnId="{9148694A-904C-4630-AC9E-91A07AC395A5}">
      <dgm:prSet/>
      <dgm:spPr/>
      <dgm:t>
        <a:bodyPr/>
        <a:lstStyle/>
        <a:p>
          <a:endParaRPr lang="en-CA" sz="1800" b="1">
            <a:latin typeface="Times New Roman" panose="02020603050405020304" pitchFamily="18" charset="0"/>
            <a:cs typeface="Times New Roman" panose="02020603050405020304" pitchFamily="18" charset="0"/>
          </a:endParaRPr>
        </a:p>
      </dgm:t>
    </dgm:pt>
    <dgm:pt modelId="{D1F34DC3-4BEF-4D48-B19B-455C2A24534D}">
      <dgm:prSet custT="1"/>
      <dgm:spPr/>
      <dgm:t>
        <a:bodyPr/>
        <a:lstStyle/>
        <a:p>
          <a:r>
            <a:rPr lang="en-CA" sz="1400" b="1" dirty="0">
              <a:latin typeface="Times New Roman" panose="02020603050405020304" pitchFamily="18" charset="0"/>
              <a:cs typeface="Times New Roman" panose="02020603050405020304" pitchFamily="18" charset="0"/>
            </a:rPr>
            <a:t>Management Coaching</a:t>
          </a:r>
        </a:p>
      </dgm:t>
    </dgm:pt>
    <dgm:pt modelId="{26E16314-830D-4CEF-A9A0-B3318B57C1BE}" type="parTrans" cxnId="{82752C40-CA1E-491B-B97C-C275659C6780}">
      <dgm:prSet/>
      <dgm:spPr/>
      <dgm:t>
        <a:bodyPr/>
        <a:lstStyle/>
        <a:p>
          <a:endParaRPr lang="en-CA" sz="1800" b="1">
            <a:latin typeface="Times New Roman" panose="02020603050405020304" pitchFamily="18" charset="0"/>
            <a:cs typeface="Times New Roman" panose="02020603050405020304" pitchFamily="18" charset="0"/>
          </a:endParaRPr>
        </a:p>
      </dgm:t>
    </dgm:pt>
    <dgm:pt modelId="{C7ABE02F-D5E0-4569-A4F8-50F92807BE6B}" type="sibTrans" cxnId="{82752C40-CA1E-491B-B97C-C275659C6780}">
      <dgm:prSet/>
      <dgm:spPr/>
      <dgm:t>
        <a:bodyPr/>
        <a:lstStyle/>
        <a:p>
          <a:endParaRPr lang="en-CA" sz="1800" b="1">
            <a:latin typeface="Times New Roman" panose="02020603050405020304" pitchFamily="18" charset="0"/>
            <a:cs typeface="Times New Roman" panose="02020603050405020304" pitchFamily="18" charset="0"/>
          </a:endParaRPr>
        </a:p>
      </dgm:t>
    </dgm:pt>
    <dgm:pt modelId="{EF93DC5C-CC70-444A-9EC1-7A72980B8D9D}">
      <dgm:prSet custT="1"/>
      <dgm:spPr/>
      <dgm:t>
        <a:bodyPr/>
        <a:lstStyle/>
        <a:p>
          <a:r>
            <a:rPr lang="en-CA" sz="1400" b="1" dirty="0">
              <a:latin typeface="Times New Roman" panose="02020603050405020304" pitchFamily="18" charset="0"/>
              <a:cs typeface="Times New Roman" panose="02020603050405020304" pitchFamily="18" charset="0"/>
            </a:rPr>
            <a:t>Management Mentoring</a:t>
          </a:r>
        </a:p>
      </dgm:t>
    </dgm:pt>
    <dgm:pt modelId="{EB5BC364-66C8-48D7-A872-52573BC7C59C}" type="parTrans" cxnId="{7E38CEA7-ED70-4CD7-BD46-172D51EE4395}">
      <dgm:prSet/>
      <dgm:spPr/>
      <dgm:t>
        <a:bodyPr/>
        <a:lstStyle/>
        <a:p>
          <a:endParaRPr lang="en-CA" sz="1800" b="1">
            <a:latin typeface="Times New Roman" panose="02020603050405020304" pitchFamily="18" charset="0"/>
            <a:cs typeface="Times New Roman" panose="02020603050405020304" pitchFamily="18" charset="0"/>
          </a:endParaRPr>
        </a:p>
      </dgm:t>
    </dgm:pt>
    <dgm:pt modelId="{2D36D81B-03E5-4BC8-8C92-86F9ACECA175}" type="sibTrans" cxnId="{7E38CEA7-ED70-4CD7-BD46-172D51EE4395}">
      <dgm:prSet/>
      <dgm:spPr/>
      <dgm:t>
        <a:bodyPr/>
        <a:lstStyle/>
        <a:p>
          <a:endParaRPr lang="en-CA" sz="1800" b="1">
            <a:latin typeface="Times New Roman" panose="02020603050405020304" pitchFamily="18" charset="0"/>
            <a:cs typeface="Times New Roman" panose="02020603050405020304" pitchFamily="18" charset="0"/>
          </a:endParaRPr>
        </a:p>
      </dgm:t>
    </dgm:pt>
    <dgm:pt modelId="{D59578C9-C6E2-4489-9B07-AB81ABD919B4}">
      <dgm:prSet custT="1"/>
      <dgm:spPr/>
      <dgm:t>
        <a:bodyPr/>
        <a:lstStyle/>
        <a:p>
          <a:r>
            <a:rPr lang="en-CA" sz="1400" b="1" dirty="0">
              <a:latin typeface="Times New Roman" panose="02020603050405020304" pitchFamily="18" charset="0"/>
              <a:cs typeface="Times New Roman" panose="02020603050405020304" pitchFamily="18" charset="0"/>
            </a:rPr>
            <a:t>Executive Education</a:t>
          </a:r>
        </a:p>
      </dgm:t>
    </dgm:pt>
    <dgm:pt modelId="{B66098F7-5DEB-4E0D-B7A0-4AB3E392FF18}" type="parTrans" cxnId="{4616D2C1-2F28-4345-9C7F-175CE21B6264}">
      <dgm:prSet/>
      <dgm:spPr/>
      <dgm:t>
        <a:bodyPr/>
        <a:lstStyle/>
        <a:p>
          <a:endParaRPr lang="en-CA" sz="1800" b="1">
            <a:latin typeface="Times New Roman" panose="02020603050405020304" pitchFamily="18" charset="0"/>
            <a:cs typeface="Times New Roman" panose="02020603050405020304" pitchFamily="18" charset="0"/>
          </a:endParaRPr>
        </a:p>
      </dgm:t>
    </dgm:pt>
    <dgm:pt modelId="{966D36D4-1D13-4167-9DE6-F00DAFCB5616}" type="sibTrans" cxnId="{4616D2C1-2F28-4345-9C7F-175CE21B6264}">
      <dgm:prSet/>
      <dgm:spPr/>
      <dgm:t>
        <a:bodyPr/>
        <a:lstStyle/>
        <a:p>
          <a:endParaRPr lang="en-CA" sz="1800" b="1">
            <a:latin typeface="Times New Roman" panose="02020603050405020304" pitchFamily="18" charset="0"/>
            <a:cs typeface="Times New Roman" panose="02020603050405020304" pitchFamily="18" charset="0"/>
          </a:endParaRPr>
        </a:p>
      </dgm:t>
    </dgm:pt>
    <dgm:pt modelId="{28AFD7FF-5541-4EA2-B1A9-069C8B87AFDA}" type="pres">
      <dgm:prSet presAssocID="{0D3933D1-0526-4F4E-B175-919661AD9EED}" presName="composite" presStyleCnt="0">
        <dgm:presLayoutVars>
          <dgm:chMax val="1"/>
          <dgm:dir/>
          <dgm:resizeHandles val="exact"/>
        </dgm:presLayoutVars>
      </dgm:prSet>
      <dgm:spPr/>
    </dgm:pt>
    <dgm:pt modelId="{5E0E2582-4D16-4B95-B016-822706E86A5C}" type="pres">
      <dgm:prSet presAssocID="{0D3933D1-0526-4F4E-B175-919661AD9EED}" presName="radial" presStyleCnt="0">
        <dgm:presLayoutVars>
          <dgm:animLvl val="ctr"/>
        </dgm:presLayoutVars>
      </dgm:prSet>
      <dgm:spPr/>
    </dgm:pt>
    <dgm:pt modelId="{DC3DF653-A918-439C-AD89-C5F713ADDB3D}" type="pres">
      <dgm:prSet presAssocID="{D27CD876-48CB-4811-A0C5-4DE644FA2E6D}" presName="centerShape" presStyleLbl="vennNode1" presStyleIdx="0" presStyleCnt="7"/>
      <dgm:spPr/>
    </dgm:pt>
    <dgm:pt modelId="{7BBC748B-70B0-48C2-B17E-505A90FBF901}" type="pres">
      <dgm:prSet presAssocID="{669D54A4-C4BF-4991-98FE-9D7C722C26E1}" presName="node" presStyleLbl="vennNode1" presStyleIdx="1" presStyleCnt="7">
        <dgm:presLayoutVars>
          <dgm:bulletEnabled val="1"/>
        </dgm:presLayoutVars>
      </dgm:prSet>
      <dgm:spPr/>
    </dgm:pt>
    <dgm:pt modelId="{1F2D1113-336F-4928-9051-F10A29D12DC6}" type="pres">
      <dgm:prSet presAssocID="{6913BD8F-25D0-44E4-AF7F-224137B7506D}" presName="node" presStyleLbl="vennNode1" presStyleIdx="2" presStyleCnt="7">
        <dgm:presLayoutVars>
          <dgm:bulletEnabled val="1"/>
        </dgm:presLayoutVars>
      </dgm:prSet>
      <dgm:spPr/>
    </dgm:pt>
    <dgm:pt modelId="{EB52ED16-4CFB-45FC-A844-1862B6D23A4A}" type="pres">
      <dgm:prSet presAssocID="{21E3256F-227B-45F9-AAA6-8D70B66B5D50}" presName="node" presStyleLbl="vennNode1" presStyleIdx="3" presStyleCnt="7">
        <dgm:presLayoutVars>
          <dgm:bulletEnabled val="1"/>
        </dgm:presLayoutVars>
      </dgm:prSet>
      <dgm:spPr/>
    </dgm:pt>
    <dgm:pt modelId="{138C6BCF-03AC-4448-9D39-E801B39333E7}" type="pres">
      <dgm:prSet presAssocID="{D1F34DC3-4BEF-4D48-B19B-455C2A24534D}" presName="node" presStyleLbl="vennNode1" presStyleIdx="4" presStyleCnt="7">
        <dgm:presLayoutVars>
          <dgm:bulletEnabled val="1"/>
        </dgm:presLayoutVars>
      </dgm:prSet>
      <dgm:spPr/>
    </dgm:pt>
    <dgm:pt modelId="{E845094E-132B-46E3-88CE-4EFEE5DAAF6D}" type="pres">
      <dgm:prSet presAssocID="{EF93DC5C-CC70-444A-9EC1-7A72980B8D9D}" presName="node" presStyleLbl="vennNode1" presStyleIdx="5" presStyleCnt="7">
        <dgm:presLayoutVars>
          <dgm:bulletEnabled val="1"/>
        </dgm:presLayoutVars>
      </dgm:prSet>
      <dgm:spPr/>
    </dgm:pt>
    <dgm:pt modelId="{9D31945D-8F75-4B0B-9564-1A5D0A7C755F}" type="pres">
      <dgm:prSet presAssocID="{D59578C9-C6E2-4489-9B07-AB81ABD919B4}" presName="node" presStyleLbl="vennNode1" presStyleIdx="6" presStyleCnt="7">
        <dgm:presLayoutVars>
          <dgm:bulletEnabled val="1"/>
        </dgm:presLayoutVars>
      </dgm:prSet>
      <dgm:spPr/>
    </dgm:pt>
  </dgm:ptLst>
  <dgm:cxnLst>
    <dgm:cxn modelId="{403CEE11-C9FC-4E3C-BBFE-432E0CF5079D}" type="presOf" srcId="{669D54A4-C4BF-4991-98FE-9D7C722C26E1}" destId="{7BBC748B-70B0-48C2-B17E-505A90FBF901}" srcOrd="0" destOrd="0" presId="urn:microsoft.com/office/officeart/2005/8/layout/radial3"/>
    <dgm:cxn modelId="{9C216A14-AB78-4AE1-9EE8-8E44BD2F7A7C}" type="presOf" srcId="{D27CD876-48CB-4811-A0C5-4DE644FA2E6D}" destId="{DC3DF653-A918-439C-AD89-C5F713ADDB3D}" srcOrd="0" destOrd="0" presId="urn:microsoft.com/office/officeart/2005/8/layout/radial3"/>
    <dgm:cxn modelId="{2DA03F1F-FAF8-4A72-8DE1-B82999B49DED}" srcId="{D27CD876-48CB-4811-A0C5-4DE644FA2E6D}" destId="{669D54A4-C4BF-4991-98FE-9D7C722C26E1}" srcOrd="0" destOrd="0" parTransId="{19D94268-CE98-49E8-A530-7FC7849A573C}" sibTransId="{18753BAF-876B-4624-8B4C-7F78EC5BA645}"/>
    <dgm:cxn modelId="{36288B25-1566-46AD-AFAF-19C858B669B6}" type="presOf" srcId="{21E3256F-227B-45F9-AAA6-8D70B66B5D50}" destId="{EB52ED16-4CFB-45FC-A844-1862B6D23A4A}" srcOrd="0" destOrd="0" presId="urn:microsoft.com/office/officeart/2005/8/layout/radial3"/>
    <dgm:cxn modelId="{82752C40-CA1E-491B-B97C-C275659C6780}" srcId="{D27CD876-48CB-4811-A0C5-4DE644FA2E6D}" destId="{D1F34DC3-4BEF-4D48-B19B-455C2A24534D}" srcOrd="3" destOrd="0" parTransId="{26E16314-830D-4CEF-A9A0-B3318B57C1BE}" sibTransId="{C7ABE02F-D5E0-4569-A4F8-50F92807BE6B}"/>
    <dgm:cxn modelId="{9148694A-904C-4630-AC9E-91A07AC395A5}" srcId="{D27CD876-48CB-4811-A0C5-4DE644FA2E6D}" destId="{21E3256F-227B-45F9-AAA6-8D70B66B5D50}" srcOrd="2" destOrd="0" parTransId="{99D843C9-2FFF-4808-BB87-505FFCB47F70}" sibTransId="{F9E71CD4-9E85-47CA-8A2F-78903EA380ED}"/>
    <dgm:cxn modelId="{6444CE77-CA04-4851-8696-43EC14E05EBA}" type="presOf" srcId="{EF93DC5C-CC70-444A-9EC1-7A72980B8D9D}" destId="{E845094E-132B-46E3-88CE-4EFEE5DAAF6D}" srcOrd="0" destOrd="0" presId="urn:microsoft.com/office/officeart/2005/8/layout/radial3"/>
    <dgm:cxn modelId="{D800CE7E-C8F8-4EFF-858D-7C1050028D00}" type="presOf" srcId="{6913BD8F-25D0-44E4-AF7F-224137B7506D}" destId="{1F2D1113-336F-4928-9051-F10A29D12DC6}" srcOrd="0" destOrd="0" presId="urn:microsoft.com/office/officeart/2005/8/layout/radial3"/>
    <dgm:cxn modelId="{484BAC8C-2E12-4854-923B-9814F2FB6953}" type="presOf" srcId="{0D3933D1-0526-4F4E-B175-919661AD9EED}" destId="{28AFD7FF-5541-4EA2-B1A9-069C8B87AFDA}" srcOrd="0" destOrd="0" presId="urn:microsoft.com/office/officeart/2005/8/layout/radial3"/>
    <dgm:cxn modelId="{1CCBCB9A-5B69-45A4-81AB-EB1B8C7AC002}" srcId="{D27CD876-48CB-4811-A0C5-4DE644FA2E6D}" destId="{6913BD8F-25D0-44E4-AF7F-224137B7506D}" srcOrd="1" destOrd="0" parTransId="{DE88937C-AC75-4501-8678-55A3F1F807CF}" sibTransId="{814A1D86-606C-4447-A4A6-2BB777C9A7E0}"/>
    <dgm:cxn modelId="{842F829C-896B-4834-8EE6-55016F3D8423}" type="presOf" srcId="{D59578C9-C6E2-4489-9B07-AB81ABD919B4}" destId="{9D31945D-8F75-4B0B-9564-1A5D0A7C755F}" srcOrd="0" destOrd="0" presId="urn:microsoft.com/office/officeart/2005/8/layout/radial3"/>
    <dgm:cxn modelId="{7E38CEA7-ED70-4CD7-BD46-172D51EE4395}" srcId="{D27CD876-48CB-4811-A0C5-4DE644FA2E6D}" destId="{EF93DC5C-CC70-444A-9EC1-7A72980B8D9D}" srcOrd="4" destOrd="0" parTransId="{EB5BC364-66C8-48D7-A872-52573BC7C59C}" sibTransId="{2D36D81B-03E5-4BC8-8C92-86F9ACECA175}"/>
    <dgm:cxn modelId="{CB82DFBA-B3D5-4C83-B692-7890F69EE75D}" srcId="{0D3933D1-0526-4F4E-B175-919661AD9EED}" destId="{D27CD876-48CB-4811-A0C5-4DE644FA2E6D}" srcOrd="0" destOrd="0" parTransId="{A496AE43-9335-4AE4-80DF-36B7F6DF9AD2}" sibTransId="{0806212A-C9CD-400E-A4B7-3CCACE7BEF2D}"/>
    <dgm:cxn modelId="{4616D2C1-2F28-4345-9C7F-175CE21B6264}" srcId="{D27CD876-48CB-4811-A0C5-4DE644FA2E6D}" destId="{D59578C9-C6E2-4489-9B07-AB81ABD919B4}" srcOrd="5" destOrd="0" parTransId="{B66098F7-5DEB-4E0D-B7A0-4AB3E392FF18}" sibTransId="{966D36D4-1D13-4167-9DE6-F00DAFCB5616}"/>
    <dgm:cxn modelId="{D9F8F6C4-A5B6-4072-B321-8C3BEB343FAC}" type="presOf" srcId="{D1F34DC3-4BEF-4D48-B19B-455C2A24534D}" destId="{138C6BCF-03AC-4448-9D39-E801B39333E7}" srcOrd="0" destOrd="0" presId="urn:microsoft.com/office/officeart/2005/8/layout/radial3"/>
    <dgm:cxn modelId="{456634D1-4E13-49AB-9DB9-BD8498E73DED}" srcId="{0D3933D1-0526-4F4E-B175-919661AD9EED}" destId="{D87C9A46-D1EC-4D28-A687-4963CAAA9D65}" srcOrd="1" destOrd="0" parTransId="{7A7F0F92-23D5-417A-BE8F-CE12EBE86CE6}" sibTransId="{66E736FE-A760-4BA7-84DF-74EAD31F09E7}"/>
    <dgm:cxn modelId="{57E4EFE1-A563-4842-8941-C6BED61D5BDA}" type="presParOf" srcId="{28AFD7FF-5541-4EA2-B1A9-069C8B87AFDA}" destId="{5E0E2582-4D16-4B95-B016-822706E86A5C}" srcOrd="0" destOrd="0" presId="urn:microsoft.com/office/officeart/2005/8/layout/radial3"/>
    <dgm:cxn modelId="{1BC3934E-A2B7-4119-966B-A736E2E9DFB1}" type="presParOf" srcId="{5E0E2582-4D16-4B95-B016-822706E86A5C}" destId="{DC3DF653-A918-439C-AD89-C5F713ADDB3D}" srcOrd="0" destOrd="0" presId="urn:microsoft.com/office/officeart/2005/8/layout/radial3"/>
    <dgm:cxn modelId="{AA4957D7-FA04-43CB-B6D8-5168F9B2E1D0}" type="presParOf" srcId="{5E0E2582-4D16-4B95-B016-822706E86A5C}" destId="{7BBC748B-70B0-48C2-B17E-505A90FBF901}" srcOrd="1" destOrd="0" presId="urn:microsoft.com/office/officeart/2005/8/layout/radial3"/>
    <dgm:cxn modelId="{9D8CBB42-EE8C-4BFA-8F54-784E8CCE360D}" type="presParOf" srcId="{5E0E2582-4D16-4B95-B016-822706E86A5C}" destId="{1F2D1113-336F-4928-9051-F10A29D12DC6}" srcOrd="2" destOrd="0" presId="urn:microsoft.com/office/officeart/2005/8/layout/radial3"/>
    <dgm:cxn modelId="{7EFE7656-6DB4-4027-ABD3-F8309FE71278}" type="presParOf" srcId="{5E0E2582-4D16-4B95-B016-822706E86A5C}" destId="{EB52ED16-4CFB-45FC-A844-1862B6D23A4A}" srcOrd="3" destOrd="0" presId="urn:microsoft.com/office/officeart/2005/8/layout/radial3"/>
    <dgm:cxn modelId="{EBED6852-7BC7-4787-BA77-2E4B73B7F6F4}" type="presParOf" srcId="{5E0E2582-4D16-4B95-B016-822706E86A5C}" destId="{138C6BCF-03AC-4448-9D39-E801B39333E7}" srcOrd="4" destOrd="0" presId="urn:microsoft.com/office/officeart/2005/8/layout/radial3"/>
    <dgm:cxn modelId="{37755EDA-D344-4848-9D49-0E1327AB8BA0}" type="presParOf" srcId="{5E0E2582-4D16-4B95-B016-822706E86A5C}" destId="{E845094E-132B-46E3-88CE-4EFEE5DAAF6D}" srcOrd="5" destOrd="0" presId="urn:microsoft.com/office/officeart/2005/8/layout/radial3"/>
    <dgm:cxn modelId="{4219EF8B-A85C-4CC6-8BB7-B7BFC3AAB521}" type="presParOf" srcId="{5E0E2582-4D16-4B95-B016-822706E86A5C}" destId="{9D31945D-8F75-4B0B-9564-1A5D0A7C755F}" srcOrd="6"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0DC920-E0E6-44CD-B301-9D8E75760739}">
      <dsp:nvSpPr>
        <dsp:cNvPr id="0" name=""/>
        <dsp:cNvSpPr/>
      </dsp:nvSpPr>
      <dsp:spPr>
        <a:xfrm>
          <a:off x="0" y="864524"/>
          <a:ext cx="4967494" cy="1152698"/>
        </a:xfrm>
        <a:prstGeom prst="notched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F6CBC6-775F-4BB6-AF9D-B35F7C508118}">
      <dsp:nvSpPr>
        <dsp:cNvPr id="0" name=""/>
        <dsp:cNvSpPr/>
      </dsp:nvSpPr>
      <dsp:spPr>
        <a:xfrm>
          <a:off x="2182" y="0"/>
          <a:ext cx="1440767" cy="11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b" anchorCtr="0">
          <a:noAutofit/>
        </a:bodyPr>
        <a:lstStyle/>
        <a:p>
          <a:pPr marL="0" lvl="0" indent="0" algn="ctr" defTabSz="844550">
            <a:lnSpc>
              <a:spcPct val="90000"/>
            </a:lnSpc>
            <a:spcBef>
              <a:spcPct val="0"/>
            </a:spcBef>
            <a:spcAft>
              <a:spcPct val="35000"/>
            </a:spcAft>
            <a:buNone/>
          </a:pPr>
          <a:r>
            <a:rPr lang="en-CA" sz="1900" kern="1200" dirty="0"/>
            <a:t>Self-assessment</a:t>
          </a:r>
        </a:p>
      </dsp:txBody>
      <dsp:txXfrm>
        <a:off x="2182" y="0"/>
        <a:ext cx="1440767" cy="1152698"/>
      </dsp:txXfrm>
    </dsp:sp>
    <dsp:sp modelId="{25AA67C5-EDCA-43A4-85E8-A60F25B56837}">
      <dsp:nvSpPr>
        <dsp:cNvPr id="0" name=""/>
        <dsp:cNvSpPr/>
      </dsp:nvSpPr>
      <dsp:spPr>
        <a:xfrm>
          <a:off x="578479" y="1296786"/>
          <a:ext cx="288174" cy="288174"/>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58B2E7-0A25-4D34-8395-2E8654CA6064}">
      <dsp:nvSpPr>
        <dsp:cNvPr id="0" name=""/>
        <dsp:cNvSpPr/>
      </dsp:nvSpPr>
      <dsp:spPr>
        <a:xfrm>
          <a:off x="1514988" y="1729048"/>
          <a:ext cx="1440767" cy="11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t" anchorCtr="0">
          <a:noAutofit/>
        </a:bodyPr>
        <a:lstStyle/>
        <a:p>
          <a:pPr marL="0" lvl="0" indent="0" algn="ctr" defTabSz="844550">
            <a:lnSpc>
              <a:spcPct val="90000"/>
            </a:lnSpc>
            <a:spcBef>
              <a:spcPct val="0"/>
            </a:spcBef>
            <a:spcAft>
              <a:spcPct val="35000"/>
            </a:spcAft>
            <a:buNone/>
          </a:pPr>
          <a:r>
            <a:rPr lang="en-CA" sz="1900" kern="1200" dirty="0"/>
            <a:t>Feedback on reality </a:t>
          </a:r>
        </a:p>
      </dsp:txBody>
      <dsp:txXfrm>
        <a:off x="1514988" y="1729048"/>
        <a:ext cx="1440767" cy="1152698"/>
      </dsp:txXfrm>
    </dsp:sp>
    <dsp:sp modelId="{594910FE-236C-4A3D-A141-1A00C8AD1150}">
      <dsp:nvSpPr>
        <dsp:cNvPr id="0" name=""/>
        <dsp:cNvSpPr/>
      </dsp:nvSpPr>
      <dsp:spPr>
        <a:xfrm>
          <a:off x="2091284" y="1296786"/>
          <a:ext cx="288174" cy="288174"/>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08C7B4-2D4D-4520-8D15-5275CCEE0B35}">
      <dsp:nvSpPr>
        <dsp:cNvPr id="0" name=""/>
        <dsp:cNvSpPr/>
      </dsp:nvSpPr>
      <dsp:spPr>
        <a:xfrm>
          <a:off x="3027794" y="0"/>
          <a:ext cx="1440767" cy="11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b" anchorCtr="0">
          <a:noAutofit/>
        </a:bodyPr>
        <a:lstStyle/>
        <a:p>
          <a:pPr marL="0" lvl="0" indent="0" algn="ctr" defTabSz="844550">
            <a:lnSpc>
              <a:spcPct val="90000"/>
            </a:lnSpc>
            <a:spcBef>
              <a:spcPct val="0"/>
            </a:spcBef>
            <a:spcAft>
              <a:spcPct val="35000"/>
            </a:spcAft>
            <a:buNone/>
          </a:pPr>
          <a:r>
            <a:rPr lang="en-CA" sz="1900" kern="1200" dirty="0"/>
            <a:t>Setting of career goals</a:t>
          </a:r>
        </a:p>
      </dsp:txBody>
      <dsp:txXfrm>
        <a:off x="3027794" y="0"/>
        <a:ext cx="1440767" cy="1152698"/>
      </dsp:txXfrm>
    </dsp:sp>
    <dsp:sp modelId="{6EA2130E-6F6F-412F-BDF4-966A4BA32F5B}">
      <dsp:nvSpPr>
        <dsp:cNvPr id="0" name=""/>
        <dsp:cNvSpPr/>
      </dsp:nvSpPr>
      <dsp:spPr>
        <a:xfrm>
          <a:off x="3604090" y="1296786"/>
          <a:ext cx="288174" cy="288174"/>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5CD86F-EDF3-4FD0-92C3-D8A1B61BE5D9}">
      <dsp:nvSpPr>
        <dsp:cNvPr id="0" name=""/>
        <dsp:cNvSpPr/>
      </dsp:nvSpPr>
      <dsp:spPr>
        <a:xfrm>
          <a:off x="3001626" y="434"/>
          <a:ext cx="4502439" cy="169525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 tIns="13335" rIns="13335" bIns="13335" numCol="1" spcCol="1270" anchor="t" anchorCtr="0">
          <a:noAutofit/>
        </a:bodyPr>
        <a:lstStyle/>
        <a:p>
          <a:pPr marL="228600" lvl="1" indent="-228600" algn="l" defTabSz="933450">
            <a:lnSpc>
              <a:spcPct val="90000"/>
            </a:lnSpc>
            <a:spcBef>
              <a:spcPct val="0"/>
            </a:spcBef>
            <a:spcAft>
              <a:spcPct val="15000"/>
            </a:spcAft>
            <a:buChar char="•"/>
          </a:pPr>
          <a:r>
            <a:rPr lang="en-US" sz="2100" kern="1200" dirty="0">
              <a:latin typeface="Times New Roman" panose="02020603050405020304" pitchFamily="18" charset="0"/>
              <a:cs typeface="Times New Roman" panose="02020603050405020304" pitchFamily="18" charset="0"/>
            </a:rPr>
            <a:t>The interaction and conflicts among home, family, and a career affect the average woman differently than they do men.</a:t>
          </a:r>
          <a:endParaRPr lang="en-CA" sz="2100" kern="1200" dirty="0">
            <a:latin typeface="Times New Roman" panose="02020603050405020304" pitchFamily="18" charset="0"/>
            <a:cs typeface="Times New Roman" panose="02020603050405020304" pitchFamily="18" charset="0"/>
          </a:endParaRPr>
        </a:p>
      </dsp:txBody>
      <dsp:txXfrm>
        <a:off x="3001626" y="212341"/>
        <a:ext cx="3866718" cy="1271441"/>
      </dsp:txXfrm>
    </dsp:sp>
    <dsp:sp modelId="{2CA9C946-7EA2-475C-A4E9-9DB3E2889265}">
      <dsp:nvSpPr>
        <dsp:cNvPr id="0" name=""/>
        <dsp:cNvSpPr/>
      </dsp:nvSpPr>
      <dsp:spPr>
        <a:xfrm>
          <a:off x="0" y="434"/>
          <a:ext cx="3001626" cy="169525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Work, Family, and Careers</a:t>
          </a:r>
        </a:p>
      </dsp:txBody>
      <dsp:txXfrm>
        <a:off x="82756" y="83190"/>
        <a:ext cx="2836114" cy="1529743"/>
      </dsp:txXfrm>
    </dsp:sp>
    <dsp:sp modelId="{6CFB0A6F-551E-43BE-86E3-61E54F4C7C5E}">
      <dsp:nvSpPr>
        <dsp:cNvPr id="0" name=""/>
        <dsp:cNvSpPr/>
      </dsp:nvSpPr>
      <dsp:spPr>
        <a:xfrm>
          <a:off x="3001626" y="1865215"/>
          <a:ext cx="4502439" cy="1695255"/>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This issue describes the situation in which women fail to progress into top and senior management positions. </a:t>
          </a:r>
          <a:endParaRPr lang="en-CA" sz="20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3001626" y="2077122"/>
        <a:ext cx="3866718" cy="1271441"/>
      </dsp:txXfrm>
    </dsp:sp>
    <dsp:sp modelId="{A3CEB49F-1C92-4213-9B09-1404113A730F}">
      <dsp:nvSpPr>
        <dsp:cNvPr id="0" name=""/>
        <dsp:cNvSpPr/>
      </dsp:nvSpPr>
      <dsp:spPr>
        <a:xfrm>
          <a:off x="0" y="1865215"/>
          <a:ext cx="3001626" cy="169525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CA" sz="3200" kern="1200" dirty="0">
              <a:latin typeface="Times New Roman" panose="02020603050405020304" pitchFamily="18" charset="0"/>
              <a:cs typeface="Times New Roman" panose="02020603050405020304" pitchFamily="18" charset="0"/>
            </a:rPr>
            <a:t>Glass Ceiling</a:t>
          </a:r>
        </a:p>
      </dsp:txBody>
      <dsp:txXfrm>
        <a:off x="82756" y="1947971"/>
        <a:ext cx="2836114" cy="15297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63884-6543-4EAD-BE30-C0006D1E0EC5}">
      <dsp:nvSpPr>
        <dsp:cNvPr id="0" name=""/>
        <dsp:cNvSpPr/>
      </dsp:nvSpPr>
      <dsp:spPr>
        <a:xfrm rot="5400000">
          <a:off x="6527358" y="-2681145"/>
          <a:ext cx="997326" cy="6612725"/>
        </a:xfrm>
        <a:prstGeom prst="round2Same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a:latin typeface="Times New Roman" panose="02020603050405020304" pitchFamily="18" charset="0"/>
              <a:cs typeface="Times New Roman" panose="02020603050405020304" pitchFamily="18" charset="0"/>
            </a:rPr>
            <a:t>Most people are familiar with classroom training, which gives it the advantage of being widely accepted.</a:t>
          </a:r>
          <a:endParaRPr lang="en-CA" sz="2000" b="1" kern="1200" dirty="0">
            <a:latin typeface="Times New Roman" panose="02020603050405020304" pitchFamily="18" charset="0"/>
            <a:cs typeface="Times New Roman" panose="02020603050405020304" pitchFamily="18" charset="0"/>
          </a:endParaRPr>
        </a:p>
        <a:p>
          <a:pPr marL="171450" lvl="1" indent="-171450" algn="l" defTabSz="800100">
            <a:lnSpc>
              <a:spcPct val="90000"/>
            </a:lnSpc>
            <a:spcBef>
              <a:spcPct val="0"/>
            </a:spcBef>
            <a:spcAft>
              <a:spcPct val="15000"/>
            </a:spcAft>
            <a:buChar char="•"/>
          </a:pPr>
          <a:endParaRPr lang="en-CA" sz="1800" kern="1200" dirty="0">
            <a:latin typeface="Times New Roman" panose="02020603050405020304" pitchFamily="18" charset="0"/>
            <a:cs typeface="Times New Roman" panose="02020603050405020304" pitchFamily="18" charset="0"/>
          </a:endParaRPr>
        </a:p>
      </dsp:txBody>
      <dsp:txXfrm rot="-5400000">
        <a:off x="3719659" y="175239"/>
        <a:ext cx="6564040" cy="899956"/>
      </dsp:txXfrm>
    </dsp:sp>
    <dsp:sp modelId="{80DE3F77-39D0-4C33-83E6-A3F3DB664A2A}">
      <dsp:nvSpPr>
        <dsp:cNvPr id="0" name=""/>
        <dsp:cNvSpPr/>
      </dsp:nvSpPr>
      <dsp:spPr>
        <a:xfrm>
          <a:off x="0" y="1888"/>
          <a:ext cx="3719658" cy="1246657"/>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Classroom Courses and Seminars</a:t>
          </a:r>
        </a:p>
      </dsp:txBody>
      <dsp:txXfrm>
        <a:off x="60857" y="62745"/>
        <a:ext cx="3597944" cy="1124943"/>
      </dsp:txXfrm>
    </dsp:sp>
    <dsp:sp modelId="{BBF311B2-C783-4353-8F2B-F296EABFE21C}">
      <dsp:nvSpPr>
        <dsp:cNvPr id="0" name=""/>
        <dsp:cNvSpPr/>
      </dsp:nvSpPr>
      <dsp:spPr>
        <a:xfrm rot="5400000">
          <a:off x="6527358" y="-1372154"/>
          <a:ext cx="997326" cy="6612725"/>
        </a:xfrm>
        <a:prstGeom prst="round2SameRect">
          <a:avLst/>
        </a:prstGeom>
        <a:solidFill>
          <a:schemeClr val="accent5">
            <a:tint val="40000"/>
            <a:alpha val="90000"/>
            <a:hueOff val="-3369881"/>
            <a:satOff val="-11416"/>
            <a:lumOff val="-1464"/>
            <a:alphaOff val="0"/>
          </a:schemeClr>
        </a:solidFill>
        <a:ln w="12700" cap="flat" cmpd="sng" algn="ctr">
          <a:solidFill>
            <a:schemeClr val="accent5">
              <a:tint val="40000"/>
              <a:alpha val="90000"/>
              <a:hueOff val="-3369881"/>
              <a:satOff val="-11416"/>
              <a:lumOff val="-146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US" sz="2000" b="1" kern="1200" dirty="0">
              <a:latin typeface="Times New Roman" panose="02020603050405020304" pitchFamily="18" charset="0"/>
              <a:cs typeface="Times New Roman" panose="02020603050405020304" pitchFamily="18" charset="0"/>
            </a:rPr>
            <a:t>Some organizations send executives and managers off </a:t>
          </a:r>
          <a:r>
            <a:rPr lang="en-US" sz="2000" b="1" kern="1200">
              <a:latin typeface="Times New Roman" panose="02020603050405020304" pitchFamily="18" charset="0"/>
              <a:cs typeface="Times New Roman" panose="02020603050405020304" pitchFamily="18" charset="0"/>
            </a:rPr>
            <a:t>to or deals </a:t>
          </a:r>
          <a:r>
            <a:rPr lang="en-US" sz="2000" b="1" kern="1200" dirty="0">
              <a:latin typeface="Times New Roman" panose="02020603050405020304" pitchFamily="18" charset="0"/>
              <a:cs typeface="Times New Roman" panose="02020603050405020304" pitchFamily="18" charset="0"/>
            </a:rPr>
            <a:t>in the wilderness, called outdoor training or outdoor </a:t>
          </a:r>
          <a:r>
            <a:rPr lang="en-CA" sz="2000" b="1" kern="1200" dirty="0">
              <a:latin typeface="Times New Roman" panose="02020603050405020304" pitchFamily="18" charset="0"/>
              <a:cs typeface="Times New Roman" panose="02020603050405020304" pitchFamily="18" charset="0"/>
            </a:rPr>
            <a:t>development. </a:t>
          </a:r>
        </a:p>
      </dsp:txBody>
      <dsp:txXfrm rot="-5400000">
        <a:off x="3719659" y="1484230"/>
        <a:ext cx="6564040" cy="899956"/>
      </dsp:txXfrm>
    </dsp:sp>
    <dsp:sp modelId="{3D409445-16EC-4FDA-8927-A37E680721C1}">
      <dsp:nvSpPr>
        <dsp:cNvPr id="0" name=""/>
        <dsp:cNvSpPr/>
      </dsp:nvSpPr>
      <dsp:spPr>
        <a:xfrm>
          <a:off x="0" y="1310879"/>
          <a:ext cx="3719658" cy="1246657"/>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Outdoor Development Experiences</a:t>
          </a:r>
        </a:p>
      </dsp:txBody>
      <dsp:txXfrm>
        <a:off x="60857" y="1371736"/>
        <a:ext cx="3597944" cy="1124943"/>
      </dsp:txXfrm>
    </dsp:sp>
    <dsp:sp modelId="{0BDEA068-0927-4722-B2C1-C0DC957E9F22}">
      <dsp:nvSpPr>
        <dsp:cNvPr id="0" name=""/>
        <dsp:cNvSpPr/>
      </dsp:nvSpPr>
      <dsp:spPr>
        <a:xfrm rot="5400000">
          <a:off x="6527358" y="-63164"/>
          <a:ext cx="997326" cy="6612725"/>
        </a:xfrm>
        <a:prstGeom prst="round2Same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en-CA" sz="2000" b="1" kern="1200" dirty="0">
              <a:latin typeface="Times New Roman" panose="02020603050405020304" pitchFamily="18" charset="0"/>
              <a:cs typeface="Times New Roman" panose="02020603050405020304" pitchFamily="18" charset="0"/>
            </a:rPr>
            <a:t>Time off the job to develop oneself</a:t>
          </a:r>
        </a:p>
      </dsp:txBody>
      <dsp:txXfrm rot="-5400000">
        <a:off x="3719659" y="2793220"/>
        <a:ext cx="6564040" cy="899956"/>
      </dsp:txXfrm>
    </dsp:sp>
    <dsp:sp modelId="{FDAEAD22-DE00-4288-A294-01DF5D71E636}">
      <dsp:nvSpPr>
        <dsp:cNvPr id="0" name=""/>
        <dsp:cNvSpPr/>
      </dsp:nvSpPr>
      <dsp:spPr>
        <a:xfrm>
          <a:off x="0" y="2619869"/>
          <a:ext cx="3719658" cy="1246657"/>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285750" lvl="1" indent="-285750" algn="ctr" defTabSz="1466850">
            <a:lnSpc>
              <a:spcPct val="90000"/>
            </a:lnSpc>
            <a:spcBef>
              <a:spcPct val="0"/>
            </a:spcBef>
            <a:spcAft>
              <a:spcPct val="15000"/>
            </a:spcAft>
            <a:buNone/>
          </a:pPr>
          <a:r>
            <a:rPr lang="en-US" sz="2400" b="1" kern="1200">
              <a:latin typeface="Times New Roman" panose="02020603050405020304" pitchFamily="18" charset="0"/>
              <a:ea typeface="+mn-ea"/>
              <a:cs typeface="Times New Roman" panose="02020603050405020304" pitchFamily="18" charset="0"/>
            </a:rPr>
            <a:t>Sabbaticals and Leaves of Absence</a:t>
          </a:r>
          <a:endParaRPr lang="en-CA" sz="2400" b="1" kern="1200" dirty="0">
            <a:latin typeface="Times New Roman" panose="02020603050405020304" pitchFamily="18" charset="0"/>
            <a:ea typeface="+mn-ea"/>
            <a:cs typeface="Times New Roman" panose="02020603050405020304" pitchFamily="18" charset="0"/>
          </a:endParaRPr>
        </a:p>
      </dsp:txBody>
      <dsp:txXfrm>
        <a:off x="60857" y="2680726"/>
        <a:ext cx="3597944" cy="11249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E16058-479E-44C8-A1A8-932FCCB67102}">
      <dsp:nvSpPr>
        <dsp:cNvPr id="0" name=""/>
        <dsp:cNvSpPr/>
      </dsp:nvSpPr>
      <dsp:spPr>
        <a:xfrm>
          <a:off x="0" y="369322"/>
          <a:ext cx="10779071" cy="130410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36576" tIns="479044" rIns="836576" bIns="170688" numCol="1" spcCol="1270" anchor="t" anchorCtr="0">
          <a:noAutofit/>
        </a:bodyPr>
        <a:lstStyle/>
        <a:p>
          <a:pPr marL="285750" lvl="1" indent="-285750" algn="l" defTabSz="1466850">
            <a:lnSpc>
              <a:spcPct val="90000"/>
            </a:lnSpc>
            <a:spcBef>
              <a:spcPct val="0"/>
            </a:spcBef>
            <a:spcAft>
              <a:spcPct val="15000"/>
            </a:spcAft>
            <a:buChar char="•"/>
          </a:pPr>
          <a:r>
            <a:rPr lang="en-US" sz="2400" kern="1200" dirty="0">
              <a:latin typeface="Times New Roman" panose="02020603050405020304" pitchFamily="18" charset="0"/>
              <a:ea typeface="+mn-ea"/>
              <a:cs typeface="Times New Roman" panose="02020603050405020304" pitchFamily="18" charset="0"/>
            </a:rPr>
            <a:t>Large organizations may use corporate universities to develop managers or other employees</a:t>
          </a:r>
          <a:endParaRPr lang="en-CA" sz="2400" kern="1200" dirty="0">
            <a:latin typeface="Times New Roman" panose="02020603050405020304" pitchFamily="18" charset="0"/>
            <a:ea typeface="+mn-ea"/>
            <a:cs typeface="Times New Roman" panose="02020603050405020304" pitchFamily="18" charset="0"/>
          </a:endParaRPr>
        </a:p>
      </dsp:txBody>
      <dsp:txXfrm>
        <a:off x="0" y="369322"/>
        <a:ext cx="10779071" cy="1304100"/>
      </dsp:txXfrm>
    </dsp:sp>
    <dsp:sp modelId="{2BB4C667-D516-480F-88D0-42776EDB82E4}">
      <dsp:nvSpPr>
        <dsp:cNvPr id="0" name=""/>
        <dsp:cNvSpPr/>
      </dsp:nvSpPr>
      <dsp:spPr>
        <a:xfrm>
          <a:off x="538953" y="29842"/>
          <a:ext cx="8892722" cy="678960"/>
        </a:xfrm>
        <a:prstGeom prst="roundRect">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85196" tIns="0" rIns="285196" bIns="0" numCol="1" spcCol="1270" anchor="ctr" anchorCtr="0">
          <a:noAutofit/>
        </a:bodyPr>
        <a:lstStyle/>
        <a:p>
          <a:pPr marL="0" lvl="0" indent="0" algn="l"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Corporate Universities and Career Development Centers</a:t>
          </a:r>
          <a:endParaRPr lang="en-CA" sz="2400" b="1" kern="1200" dirty="0">
            <a:latin typeface="Times New Roman" panose="02020603050405020304" pitchFamily="18" charset="0"/>
            <a:cs typeface="Times New Roman" panose="02020603050405020304" pitchFamily="18" charset="0"/>
          </a:endParaRPr>
        </a:p>
      </dsp:txBody>
      <dsp:txXfrm>
        <a:off x="572097" y="62986"/>
        <a:ext cx="8826434" cy="612672"/>
      </dsp:txXfrm>
    </dsp:sp>
    <dsp:sp modelId="{C8951F41-FF7E-45AC-B995-40AC6E43D3D7}">
      <dsp:nvSpPr>
        <dsp:cNvPr id="0" name=""/>
        <dsp:cNvSpPr/>
      </dsp:nvSpPr>
      <dsp:spPr>
        <a:xfrm>
          <a:off x="0" y="2137103"/>
          <a:ext cx="10779071" cy="1919925"/>
        </a:xfrm>
        <a:prstGeom prst="rect">
          <a:avLst/>
        </a:prstGeom>
        <a:solidFill>
          <a:schemeClr val="lt1">
            <a:alpha val="90000"/>
            <a:hueOff val="0"/>
            <a:satOff val="0"/>
            <a:lumOff val="0"/>
            <a:alphaOff val="0"/>
          </a:schemeClr>
        </a:solidFill>
        <a:ln w="6350" cap="flat" cmpd="sng" algn="ctr">
          <a:solidFill>
            <a:schemeClr val="accent4">
              <a:hueOff val="9800891"/>
              <a:satOff val="-40777"/>
              <a:lumOff val="960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36576" tIns="479044" rIns="836576" bIns="170688" numCol="1" spcCol="1270" anchor="t" anchorCtr="0">
          <a:noAutofit/>
        </a:bodyPr>
        <a:lstStyle/>
        <a:p>
          <a:pPr marL="285750" lvl="1" indent="-285750" algn="l" defTabSz="1466850">
            <a:lnSpc>
              <a:spcPct val="90000"/>
            </a:lnSpc>
            <a:spcBef>
              <a:spcPct val="0"/>
            </a:spcBef>
            <a:spcAft>
              <a:spcPct val="15000"/>
            </a:spcAft>
            <a:buChar char="•"/>
          </a:pPr>
          <a:r>
            <a:rPr lang="en-US" sz="2400" kern="1200" dirty="0">
              <a:latin typeface="Times New Roman" panose="02020603050405020304" pitchFamily="18" charset="0"/>
              <a:ea typeface="+mn-ea"/>
              <a:cs typeface="Times New Roman" panose="02020603050405020304" pitchFamily="18" charset="0"/>
            </a:rPr>
            <a:t>The rapid growth in technology has led to more use of e-development. On-line development can take many forms, such as video conferencing, live chat rooms, document sharing, video and audio streaming, and </a:t>
          </a:r>
          <a:r>
            <a:rPr lang="en-CA" sz="2400" kern="1200" dirty="0">
              <a:latin typeface="Times New Roman" panose="02020603050405020304" pitchFamily="18" charset="0"/>
              <a:ea typeface="+mn-ea"/>
              <a:cs typeface="Times New Roman" panose="02020603050405020304" pitchFamily="18" charset="0"/>
            </a:rPr>
            <a:t>Web-based courses.</a:t>
          </a:r>
        </a:p>
      </dsp:txBody>
      <dsp:txXfrm>
        <a:off x="0" y="2137103"/>
        <a:ext cx="10779071" cy="1919925"/>
      </dsp:txXfrm>
    </dsp:sp>
    <dsp:sp modelId="{141ABB4C-2375-42E8-A72F-96571FBDE026}">
      <dsp:nvSpPr>
        <dsp:cNvPr id="0" name=""/>
        <dsp:cNvSpPr/>
      </dsp:nvSpPr>
      <dsp:spPr>
        <a:xfrm>
          <a:off x="538953" y="1797623"/>
          <a:ext cx="8830020" cy="678960"/>
        </a:xfrm>
        <a:prstGeom prst="roundRect">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85196" tIns="0" rIns="285196" bIns="0" numCol="1" spcCol="1270" anchor="ctr" anchorCtr="0">
          <a:noAutofit/>
        </a:bodyPr>
        <a:lstStyle/>
        <a:p>
          <a:pPr marL="0" lvl="0" indent="0" algn="l" defTabSz="1066800">
            <a:lnSpc>
              <a:spcPct val="90000"/>
            </a:lnSpc>
            <a:spcBef>
              <a:spcPct val="0"/>
            </a:spcBef>
            <a:spcAft>
              <a:spcPct val="35000"/>
            </a:spcAft>
            <a:buNone/>
          </a:pPr>
          <a:r>
            <a:rPr lang="en-CA" sz="2400" b="1" kern="1200" dirty="0">
              <a:solidFill>
                <a:prstClr val="black"/>
              </a:solidFill>
              <a:latin typeface="Times New Roman" panose="02020603050405020304" pitchFamily="18" charset="0"/>
              <a:ea typeface="+mn-ea"/>
              <a:cs typeface="Times New Roman" panose="02020603050405020304" pitchFamily="18" charset="0"/>
            </a:rPr>
            <a:t>E-Development </a:t>
          </a:r>
        </a:p>
      </dsp:txBody>
      <dsp:txXfrm>
        <a:off x="572097" y="1830767"/>
        <a:ext cx="8763732" cy="6126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3DF653-A918-439C-AD89-C5F713ADDB3D}">
      <dsp:nvSpPr>
        <dsp:cNvPr id="0" name=""/>
        <dsp:cNvSpPr/>
      </dsp:nvSpPr>
      <dsp:spPr>
        <a:xfrm>
          <a:off x="2416564" y="1203633"/>
          <a:ext cx="2998524" cy="2998524"/>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CA" sz="2000" b="1" kern="1200" dirty="0">
              <a:latin typeface="Times New Roman" panose="02020603050405020304" pitchFamily="18" charset="0"/>
              <a:cs typeface="Times New Roman" panose="02020603050405020304" pitchFamily="18" charset="0"/>
            </a:rPr>
            <a:t>MANAGEMENT DEVELOPMENT</a:t>
          </a:r>
        </a:p>
      </dsp:txBody>
      <dsp:txXfrm>
        <a:off x="2855688" y="1642757"/>
        <a:ext cx="2120276" cy="2120276"/>
      </dsp:txXfrm>
    </dsp:sp>
    <dsp:sp modelId="{7BBC748B-70B0-48C2-B17E-505A90FBF901}">
      <dsp:nvSpPr>
        <dsp:cNvPr id="0" name=""/>
        <dsp:cNvSpPr/>
      </dsp:nvSpPr>
      <dsp:spPr>
        <a:xfrm>
          <a:off x="3166195" y="535"/>
          <a:ext cx="1499262" cy="1499262"/>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Supervisor Development</a:t>
          </a:r>
        </a:p>
      </dsp:txBody>
      <dsp:txXfrm>
        <a:off x="3385757" y="220097"/>
        <a:ext cx="1060138" cy="1060138"/>
      </dsp:txXfrm>
    </dsp:sp>
    <dsp:sp modelId="{1F2D1113-336F-4928-9051-F10A29D12DC6}">
      <dsp:nvSpPr>
        <dsp:cNvPr id="0" name=""/>
        <dsp:cNvSpPr/>
      </dsp:nvSpPr>
      <dsp:spPr>
        <a:xfrm>
          <a:off x="4857308" y="976899"/>
          <a:ext cx="1499262" cy="1499262"/>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Leadership Development</a:t>
          </a:r>
        </a:p>
      </dsp:txBody>
      <dsp:txXfrm>
        <a:off x="5076870" y="1196461"/>
        <a:ext cx="1060138" cy="1060138"/>
      </dsp:txXfrm>
    </dsp:sp>
    <dsp:sp modelId="{EB52ED16-4CFB-45FC-A844-1862B6D23A4A}">
      <dsp:nvSpPr>
        <dsp:cNvPr id="0" name=""/>
        <dsp:cNvSpPr/>
      </dsp:nvSpPr>
      <dsp:spPr>
        <a:xfrm>
          <a:off x="4857308" y="2929628"/>
          <a:ext cx="1499262" cy="1499262"/>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Management Modeling</a:t>
          </a:r>
        </a:p>
      </dsp:txBody>
      <dsp:txXfrm>
        <a:off x="5076870" y="3149190"/>
        <a:ext cx="1060138" cy="1060138"/>
      </dsp:txXfrm>
    </dsp:sp>
    <dsp:sp modelId="{138C6BCF-03AC-4448-9D39-E801B39333E7}">
      <dsp:nvSpPr>
        <dsp:cNvPr id="0" name=""/>
        <dsp:cNvSpPr/>
      </dsp:nvSpPr>
      <dsp:spPr>
        <a:xfrm>
          <a:off x="3166195" y="3905993"/>
          <a:ext cx="1499262" cy="1499262"/>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Management Coaching</a:t>
          </a:r>
        </a:p>
      </dsp:txBody>
      <dsp:txXfrm>
        <a:off x="3385757" y="4125555"/>
        <a:ext cx="1060138" cy="1060138"/>
      </dsp:txXfrm>
    </dsp:sp>
    <dsp:sp modelId="{E845094E-132B-46E3-88CE-4EFEE5DAAF6D}">
      <dsp:nvSpPr>
        <dsp:cNvPr id="0" name=""/>
        <dsp:cNvSpPr/>
      </dsp:nvSpPr>
      <dsp:spPr>
        <a:xfrm>
          <a:off x="1475082" y="2929628"/>
          <a:ext cx="1499262" cy="1499262"/>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Management Mentoring</a:t>
          </a:r>
        </a:p>
      </dsp:txBody>
      <dsp:txXfrm>
        <a:off x="1694644" y="3149190"/>
        <a:ext cx="1060138" cy="1060138"/>
      </dsp:txXfrm>
    </dsp:sp>
    <dsp:sp modelId="{9D31945D-8F75-4B0B-9564-1A5D0A7C755F}">
      <dsp:nvSpPr>
        <dsp:cNvPr id="0" name=""/>
        <dsp:cNvSpPr/>
      </dsp:nvSpPr>
      <dsp:spPr>
        <a:xfrm>
          <a:off x="1475082" y="976899"/>
          <a:ext cx="1499262" cy="1499262"/>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CA" sz="1400" b="1" kern="1200" dirty="0">
              <a:latin typeface="Times New Roman" panose="02020603050405020304" pitchFamily="18" charset="0"/>
              <a:cs typeface="Times New Roman" panose="02020603050405020304" pitchFamily="18" charset="0"/>
            </a:rPr>
            <a:t>Executive Education</a:t>
          </a:r>
        </a:p>
      </dsp:txBody>
      <dsp:txXfrm>
        <a:off x="1694644" y="1196461"/>
        <a:ext cx="1060138" cy="106013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timeline" pri="103"/>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4630129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16403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7130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46182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65974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8360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225074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134241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5073564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351355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334050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9322406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323005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607520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11263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089686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569879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862337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38981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366208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956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54563364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49260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2691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4.gif"/><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40.png"/><Relationship Id="rId11" Type="http://schemas.openxmlformats.org/officeDocument/2006/relationships/image" Target="../media/image45.png"/><Relationship Id="rId5" Type="http://schemas.openxmlformats.org/officeDocument/2006/relationships/image" Target="../media/image39.pn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png"/></Relationships>
</file>

<file path=ppt/slides/_rels/slide1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54.gif"/><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8" Type="http://schemas.openxmlformats.org/officeDocument/2006/relationships/image" Target="../media/image55.gif"/><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56.jpeg"/></Relationships>
</file>

<file path=ppt/slides/_rels/slide23.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58.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microsoft.com/office/2007/relationships/hdphoto" Target="../media/hdphoto2.wdp"/></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4.png"/></Relationships>
</file>

<file path=ppt/slides/_rels/slide3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7.svg"/><Relationship Id="rId2" Type="http://schemas.openxmlformats.org/officeDocument/2006/relationships/image" Target="../media/image66.jpeg"/><Relationship Id="rId1" Type="http://schemas.openxmlformats.org/officeDocument/2006/relationships/slideLayout" Target="../slideLayouts/slideLayout17.xml"/><Relationship Id="rId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07</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mc:AlternateContent xmlns:mc="http://schemas.openxmlformats.org/markup-compatibility/2006" xmlns:p14="http://schemas.microsoft.com/office/powerpoint/2010/main">
    <mc:Choice Requires="p14">
      <p:transition spd="slow" p14:dur="2000" advTm="14172"/>
    </mc:Choice>
    <mc:Fallback xmlns="">
      <p:transition spd="slow" advTm="141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52253" y="3220170"/>
            <a:ext cx="6539747" cy="1754326"/>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   Part 3: Developing HRM</a:t>
            </a:r>
          </a:p>
          <a:p>
            <a:r>
              <a:rPr lang="en-US" sz="3200" b="1" dirty="0">
                <a:solidFill>
                  <a:srgbClr val="00B0F0"/>
                </a:solidFill>
                <a:latin typeface="Times New Roman" panose="02020603050405020304" pitchFamily="18" charset="0"/>
                <a:cs typeface="Times New Roman" panose="02020603050405020304" pitchFamily="18" charset="0"/>
              </a:rPr>
              <a:t>         </a:t>
            </a:r>
            <a:r>
              <a:rPr lang="en-US" sz="3600" b="1" dirty="0">
                <a:solidFill>
                  <a:srgbClr val="00B0F0"/>
                </a:solidFill>
                <a:latin typeface="Times New Roman" panose="02020603050405020304" pitchFamily="18" charset="0"/>
                <a:cs typeface="Times New Roman" panose="02020603050405020304" pitchFamily="18" charset="0"/>
              </a:rPr>
              <a:t>Talent Management and </a:t>
            </a:r>
          </a:p>
          <a:p>
            <a:pPr algn="ctr"/>
            <a:r>
              <a:rPr lang="en-US" sz="3600" b="1" dirty="0">
                <a:solidFill>
                  <a:srgbClr val="00B0F0"/>
                </a:solidFill>
                <a:latin typeface="Times New Roman" panose="02020603050405020304" pitchFamily="18" charset="0"/>
                <a:cs typeface="Times New Roman" panose="02020603050405020304" pitchFamily="18" charset="0"/>
              </a:rPr>
              <a:t>          Development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7671660" y="5007188"/>
            <a:ext cx="302838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07</a:t>
            </a:r>
          </a:p>
        </p:txBody>
      </p:sp>
      <p:sp>
        <p:nvSpPr>
          <p:cNvPr id="11" name="TextBox 10"/>
          <p:cNvSpPr txBox="1"/>
          <p:nvPr/>
        </p:nvSpPr>
        <p:spPr>
          <a:xfrm>
            <a:off x="6193829" y="5421297"/>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9388"/>
    </mc:Choice>
    <mc:Fallback xmlns="">
      <p:transition spd="slow" advTm="3938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22040"/>
            <a:ext cx="8702666" cy="415498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the importance of talent management and discuss two issues it addresses.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Differentiate between organization-centered and individual centered career planning.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three career issues that organizations and employees must address.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List options for development needs analyses.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several management development methods.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what succession planning is and its components.</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9258"/>
    </mc:Choice>
    <mc:Fallback xmlns="">
      <p:transition spd="slow" advTm="8925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Rounded Corners 31">
            <a:extLst>
              <a:ext uri="{FF2B5EF4-FFF2-40B4-BE49-F238E27FC236}">
                <a16:creationId xmlns:a16="http://schemas.microsoft.com/office/drawing/2014/main" id="{13B1442B-6375-F408-37AD-864E386697A7}"/>
              </a:ext>
            </a:extLst>
          </p:cNvPr>
          <p:cNvSpPr/>
          <p:nvPr/>
        </p:nvSpPr>
        <p:spPr>
          <a:xfrm>
            <a:off x="149999" y="1699382"/>
            <a:ext cx="4602856" cy="35354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2597536" y="653869"/>
            <a:ext cx="6630300" cy="469872"/>
          </a:xfrm>
          <a:prstGeom prst="rect">
            <a:avLst/>
          </a:prstGeom>
          <a:noFill/>
        </p:spPr>
        <p:txBody>
          <a:bodyPr wrap="square" lIns="73152" tIns="54864" rIns="73152" bIns="54864" anchor="ctr">
            <a:spAutoFit/>
          </a:bodyPr>
          <a:lstStyle/>
          <a:p>
            <a:pPr algn="l">
              <a:lnSpc>
                <a:spcPts val="2795"/>
              </a:lnSpc>
              <a:spcBef>
                <a:spcPts val="1560"/>
              </a:spcBef>
              <a:spcAft>
                <a:spcPts val="1300"/>
              </a:spcAft>
            </a:pPr>
            <a:r>
              <a:rPr sz="2800" b="1" dirty="0">
                <a:latin typeface="Times New Roman" panose="02020603050405020304" pitchFamily="18" charset="0"/>
                <a:cs typeface="Times New Roman" panose="02020603050405020304" pitchFamily="18" charset="0"/>
              </a:rPr>
              <a:t>The Importance of Talent Management</a:t>
            </a:r>
          </a:p>
        </p:txBody>
      </p:sp>
      <p:sp>
        <p:nvSpPr>
          <p:cNvPr id="6" name="TextBox 5"/>
          <p:cNvSpPr txBox="1"/>
          <p:nvPr/>
        </p:nvSpPr>
        <p:spPr>
          <a:xfrm>
            <a:off x="492281" y="2139742"/>
            <a:ext cx="4312649" cy="2696123"/>
          </a:xfrm>
          <a:prstGeom prst="rect">
            <a:avLst/>
          </a:prstGeom>
          <a:noFill/>
        </p:spPr>
        <p:txBody>
          <a:bodyPr wrap="square" lIns="73152" tIns="54864" rIns="73152" bIns="54864" anchor="ctr">
            <a:spAutoFit/>
          </a:bodyPr>
          <a:lstStyle/>
          <a:p>
            <a:pPr>
              <a:spcBef>
                <a:spcPts val="1170"/>
              </a:spcBef>
              <a:spcAft>
                <a:spcPts val="1170"/>
              </a:spcAft>
            </a:pPr>
            <a:r>
              <a:rPr sz="2400" dirty="0">
                <a:solidFill>
                  <a:srgbClr val="333333"/>
                </a:solidFill>
                <a:latin typeface="Times New Roman" panose="02020603050405020304" pitchFamily="18" charset="0"/>
                <a:cs typeface="Times New Roman" panose="02020603050405020304" pitchFamily="18" charset="0"/>
              </a:rPr>
              <a:t>Recent emphasis on talent management has emerged as organizations face extraordinary challenges in </a:t>
            </a:r>
            <a:r>
              <a:rPr sz="2400" dirty="0">
                <a:solidFill>
                  <a:srgbClr val="FF0000"/>
                </a:solidFill>
                <a:latin typeface="Times New Roman" panose="02020603050405020304" pitchFamily="18" charset="0"/>
                <a:cs typeface="Times New Roman" panose="02020603050405020304" pitchFamily="18" charset="0"/>
              </a:rPr>
              <a:t>attracting</a:t>
            </a:r>
            <a:r>
              <a:rPr sz="2400" dirty="0">
                <a:solidFill>
                  <a:srgbClr val="333333"/>
                </a:solidFill>
                <a:latin typeface="Times New Roman" panose="02020603050405020304" pitchFamily="18" charset="0"/>
                <a:cs typeface="Times New Roman" panose="02020603050405020304" pitchFamily="18" charset="0"/>
              </a:rPr>
              <a:t>, </a:t>
            </a:r>
            <a:r>
              <a:rPr sz="2400" dirty="0">
                <a:solidFill>
                  <a:srgbClr val="FF0000"/>
                </a:solidFill>
                <a:latin typeface="Times New Roman" panose="02020603050405020304" pitchFamily="18" charset="0"/>
                <a:cs typeface="Times New Roman" panose="02020603050405020304" pitchFamily="18" charset="0"/>
              </a:rPr>
              <a:t>developing</a:t>
            </a:r>
            <a:r>
              <a:rPr sz="2400" dirty="0">
                <a:solidFill>
                  <a:srgbClr val="333333"/>
                </a:solidFill>
                <a:latin typeface="Times New Roman" panose="02020603050405020304" pitchFamily="18" charset="0"/>
                <a:cs typeface="Times New Roman" panose="02020603050405020304" pitchFamily="18" charset="0"/>
              </a:rPr>
              <a:t>, and </a:t>
            </a:r>
            <a:r>
              <a:rPr sz="2400" dirty="0">
                <a:solidFill>
                  <a:srgbClr val="FF0000"/>
                </a:solidFill>
                <a:latin typeface="Times New Roman" panose="02020603050405020304" pitchFamily="18" charset="0"/>
                <a:cs typeface="Times New Roman" panose="02020603050405020304" pitchFamily="18" charset="0"/>
              </a:rPr>
              <a:t>retaining</a:t>
            </a:r>
            <a:r>
              <a:rPr sz="2400" dirty="0">
                <a:solidFill>
                  <a:srgbClr val="333333"/>
                </a:solidFill>
                <a:latin typeface="Times New Roman" panose="02020603050405020304" pitchFamily="18" charset="0"/>
                <a:cs typeface="Times New Roman" panose="02020603050405020304" pitchFamily="18" charset="0"/>
              </a:rPr>
              <a:t> key human resources in a rapidly evolving business landscape.</a:t>
            </a:r>
          </a:p>
        </p:txBody>
      </p:sp>
      <p:sp>
        <p:nvSpPr>
          <p:cNvPr id="7" name="Rounded Rectangle 6"/>
          <p:cNvSpPr/>
          <p:nvPr/>
        </p:nvSpPr>
        <p:spPr>
          <a:xfrm>
            <a:off x="5162420" y="1143000"/>
            <a:ext cx="6457788" cy="819149"/>
          </a:xfrm>
          <a:prstGeom prst="roundRect">
            <a:avLst>
              <a:gd name="adj" fmla="val 1860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
        <p:nvSpPr>
          <p:cNvPr id="8" name="Rounded Rectangle 7"/>
          <p:cNvSpPr/>
          <p:nvPr/>
        </p:nvSpPr>
        <p:spPr>
          <a:xfrm>
            <a:off x="5333866" y="1314450"/>
            <a:ext cx="476238" cy="476249"/>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pic>
        <p:nvPicPr>
          <p:cNvPr id="9" name="Picture 8" descr="image.png"/>
          <p:cNvPicPr>
            <a:picLocks noChangeAspect="1"/>
          </p:cNvPicPr>
          <p:nvPr/>
        </p:nvPicPr>
        <p:blipFill>
          <a:blip r:embed="rId2">
            <a:alphaModFix/>
          </a:blip>
          <a:stretch>
            <a:fillRect/>
          </a:stretch>
        </p:blipFill>
        <p:spPr>
          <a:xfrm>
            <a:off x="5438639" y="1458981"/>
            <a:ext cx="266693" cy="168136"/>
          </a:xfrm>
          <a:prstGeom prst="rect">
            <a:avLst/>
          </a:prstGeom>
        </p:spPr>
      </p:pic>
      <p:sp>
        <p:nvSpPr>
          <p:cNvPr id="10" name="TextBox 9"/>
          <p:cNvSpPr txBox="1"/>
          <p:nvPr/>
        </p:nvSpPr>
        <p:spPr>
          <a:xfrm>
            <a:off x="5981550" y="1239615"/>
            <a:ext cx="3377784" cy="387798"/>
          </a:xfrm>
          <a:prstGeom prst="rect">
            <a:avLst/>
          </a:prstGeom>
          <a:noFill/>
        </p:spPr>
        <p:txBody>
          <a:bodyPr wrap="none" lIns="73152" tIns="54864" rIns="73152" bIns="54864" anchor="ctr">
            <a:spAutoFit/>
          </a:bodyPr>
          <a:lstStyle/>
          <a:p>
            <a:pPr algn="l">
              <a:spcBef>
                <a:spcPts val="0"/>
              </a:spcBef>
              <a:spcAft>
                <a:spcPts val="325"/>
              </a:spcAft>
            </a:pPr>
            <a:r>
              <a:rPr b="1" dirty="0">
                <a:solidFill>
                  <a:srgbClr val="003366"/>
                </a:solidFill>
                <a:latin typeface="Times New Roman" panose="02020603050405020304" pitchFamily="18" charset="0"/>
                <a:cs typeface="Times New Roman" panose="02020603050405020304" pitchFamily="18" charset="0"/>
              </a:rPr>
              <a:t>Baby Boomer Retirement Wave</a:t>
            </a:r>
          </a:p>
        </p:txBody>
      </p:sp>
      <p:sp>
        <p:nvSpPr>
          <p:cNvPr id="11" name="TextBox 10"/>
          <p:cNvSpPr txBox="1"/>
          <p:nvPr/>
        </p:nvSpPr>
        <p:spPr>
          <a:xfrm>
            <a:off x="5981550" y="1477740"/>
            <a:ext cx="5097806"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0066CC"/>
                </a:solidFill>
                <a:latin typeface="Times New Roman" panose="02020603050405020304" pitchFamily="18" charset="0"/>
                <a:cs typeface="Times New Roman" panose="02020603050405020304" pitchFamily="18" charset="0"/>
              </a:rPr>
              <a:t>10,000 daily</a:t>
            </a:r>
            <a:r>
              <a:rPr b="0">
                <a:solidFill>
                  <a:srgbClr val="666666"/>
                </a:solidFill>
                <a:latin typeface="Times New Roman" panose="02020603050405020304" pitchFamily="18" charset="0"/>
                <a:cs typeface="Times New Roman" panose="02020603050405020304" pitchFamily="18" charset="0"/>
              </a:rPr>
              <a:t> in US alone; Knowledge transfer critical</a:t>
            </a:r>
          </a:p>
        </p:txBody>
      </p:sp>
      <p:sp>
        <p:nvSpPr>
          <p:cNvPr id="12" name="Rounded Rectangle 11"/>
          <p:cNvSpPr/>
          <p:nvPr/>
        </p:nvSpPr>
        <p:spPr>
          <a:xfrm>
            <a:off x="5162420" y="2095499"/>
            <a:ext cx="6457788" cy="819149"/>
          </a:xfrm>
          <a:prstGeom prst="roundRect">
            <a:avLst>
              <a:gd name="adj" fmla="val 1860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
        <p:nvSpPr>
          <p:cNvPr id="13" name="Rounded Rectangle 12"/>
          <p:cNvSpPr/>
          <p:nvPr/>
        </p:nvSpPr>
        <p:spPr>
          <a:xfrm>
            <a:off x="5333866" y="2266950"/>
            <a:ext cx="476238" cy="476249"/>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pic>
        <p:nvPicPr>
          <p:cNvPr id="14" name="Picture 13" descr="image.png"/>
          <p:cNvPicPr>
            <a:picLocks noChangeAspect="1"/>
          </p:cNvPicPr>
          <p:nvPr/>
        </p:nvPicPr>
        <p:blipFill>
          <a:blip r:embed="rId3">
            <a:alphaModFix/>
          </a:blip>
          <a:stretch>
            <a:fillRect/>
          </a:stretch>
        </p:blipFill>
        <p:spPr>
          <a:xfrm>
            <a:off x="5438639" y="2418935"/>
            <a:ext cx="266693" cy="191328"/>
          </a:xfrm>
          <a:prstGeom prst="rect">
            <a:avLst/>
          </a:prstGeom>
        </p:spPr>
      </p:pic>
      <p:sp>
        <p:nvSpPr>
          <p:cNvPr id="15" name="TextBox 14"/>
          <p:cNvSpPr txBox="1"/>
          <p:nvPr/>
        </p:nvSpPr>
        <p:spPr>
          <a:xfrm>
            <a:off x="5981550" y="2201640"/>
            <a:ext cx="1907830" cy="387798"/>
          </a:xfrm>
          <a:prstGeom prst="rect">
            <a:avLst/>
          </a:prstGeom>
          <a:noFill/>
        </p:spPr>
        <p:txBody>
          <a:bodyPr wrap="none" lIns="73152" tIns="54864" rIns="73152" bIns="54864" anchor="ctr">
            <a:spAutoFit/>
          </a:bodyPr>
          <a:lstStyle/>
          <a:p>
            <a:pPr algn="l">
              <a:spcBef>
                <a:spcPts val="0"/>
              </a:spcBef>
              <a:spcAft>
                <a:spcPts val="325"/>
              </a:spcAft>
            </a:pPr>
            <a:r>
              <a:rPr b="1">
                <a:solidFill>
                  <a:srgbClr val="003366"/>
                </a:solidFill>
                <a:latin typeface="Times New Roman" panose="02020603050405020304" pitchFamily="18" charset="0"/>
                <a:cs typeface="Times New Roman" panose="02020603050405020304" pitchFamily="18" charset="0"/>
              </a:rPr>
              <a:t>Digital Skills Gap</a:t>
            </a:r>
          </a:p>
        </p:txBody>
      </p:sp>
      <p:sp>
        <p:nvSpPr>
          <p:cNvPr id="16" name="TextBox 15"/>
          <p:cNvSpPr txBox="1"/>
          <p:nvPr/>
        </p:nvSpPr>
        <p:spPr>
          <a:xfrm>
            <a:off x="5981550" y="2439766"/>
            <a:ext cx="4674613"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0066CC"/>
                </a:solidFill>
                <a:latin typeface="Times New Roman" panose="02020603050405020304" pitchFamily="18" charset="0"/>
                <a:cs typeface="Times New Roman" panose="02020603050405020304" pitchFamily="18" charset="0"/>
              </a:rPr>
              <a:t>85% of jobs</a:t>
            </a:r>
            <a:r>
              <a:rPr b="0">
                <a:solidFill>
                  <a:srgbClr val="666666"/>
                </a:solidFill>
                <a:latin typeface="Times New Roman" panose="02020603050405020304" pitchFamily="18" charset="0"/>
                <a:cs typeface="Times New Roman" panose="02020603050405020304" pitchFamily="18" charset="0"/>
              </a:rPr>
              <a:t> by 2030 require digital skills (WEF)</a:t>
            </a:r>
          </a:p>
        </p:txBody>
      </p:sp>
      <p:sp>
        <p:nvSpPr>
          <p:cNvPr id="17" name="Rounded Rectangle 16"/>
          <p:cNvSpPr/>
          <p:nvPr/>
        </p:nvSpPr>
        <p:spPr>
          <a:xfrm>
            <a:off x="5162420" y="3067050"/>
            <a:ext cx="6457788" cy="819149"/>
          </a:xfrm>
          <a:prstGeom prst="roundRect">
            <a:avLst>
              <a:gd name="adj" fmla="val 1860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
        <p:nvSpPr>
          <p:cNvPr id="18" name="Rounded Rectangle 17"/>
          <p:cNvSpPr/>
          <p:nvPr/>
        </p:nvSpPr>
        <p:spPr>
          <a:xfrm>
            <a:off x="5333866" y="3238500"/>
            <a:ext cx="476238" cy="476249"/>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pic>
        <p:nvPicPr>
          <p:cNvPr id="19" name="Picture 18" descr="image.png"/>
          <p:cNvPicPr>
            <a:picLocks noChangeAspect="1"/>
          </p:cNvPicPr>
          <p:nvPr/>
        </p:nvPicPr>
        <p:blipFill>
          <a:blip r:embed="rId4">
            <a:alphaModFix/>
          </a:blip>
          <a:stretch>
            <a:fillRect/>
          </a:stretch>
        </p:blipFill>
        <p:spPr>
          <a:xfrm>
            <a:off x="5438639" y="3367087"/>
            <a:ext cx="266693" cy="200025"/>
          </a:xfrm>
          <a:prstGeom prst="rect">
            <a:avLst/>
          </a:prstGeom>
        </p:spPr>
      </p:pic>
      <p:sp>
        <p:nvSpPr>
          <p:cNvPr id="20" name="TextBox 19"/>
          <p:cNvSpPr txBox="1"/>
          <p:nvPr/>
        </p:nvSpPr>
        <p:spPr>
          <a:xfrm>
            <a:off x="5981550" y="3163665"/>
            <a:ext cx="3651897" cy="387798"/>
          </a:xfrm>
          <a:prstGeom prst="rect">
            <a:avLst/>
          </a:prstGeom>
          <a:noFill/>
        </p:spPr>
        <p:txBody>
          <a:bodyPr wrap="none" lIns="73152" tIns="54864" rIns="73152" bIns="54864" anchor="ctr">
            <a:spAutoFit/>
          </a:bodyPr>
          <a:lstStyle/>
          <a:p>
            <a:pPr algn="l">
              <a:spcBef>
                <a:spcPts val="0"/>
              </a:spcBef>
              <a:spcAft>
                <a:spcPts val="325"/>
              </a:spcAft>
            </a:pPr>
            <a:r>
              <a:rPr b="1">
                <a:solidFill>
                  <a:srgbClr val="003366"/>
                </a:solidFill>
                <a:latin typeface="Times New Roman" panose="02020603050405020304" pitchFamily="18" charset="0"/>
                <a:cs typeface="Times New Roman" panose="02020603050405020304" pitchFamily="18" charset="0"/>
              </a:rPr>
              <a:t>AI &amp; Analytics Talent Competition</a:t>
            </a:r>
          </a:p>
        </p:txBody>
      </p:sp>
      <p:sp>
        <p:nvSpPr>
          <p:cNvPr id="21" name="TextBox 20"/>
          <p:cNvSpPr txBox="1"/>
          <p:nvPr/>
        </p:nvSpPr>
        <p:spPr>
          <a:xfrm>
            <a:off x="5981550" y="3401790"/>
            <a:ext cx="5354286" cy="387798"/>
          </a:xfrm>
          <a:prstGeom prst="rect">
            <a:avLst/>
          </a:prstGeom>
          <a:noFill/>
        </p:spPr>
        <p:txBody>
          <a:bodyPr wrap="none" lIns="73152" tIns="54864" rIns="73152" bIns="54864" anchor="ctr">
            <a:spAutoFit/>
          </a:bodyPr>
          <a:lstStyle/>
          <a:p>
            <a:pPr algn="l">
              <a:spcBef>
                <a:spcPts val="0"/>
              </a:spcBef>
              <a:spcAft>
                <a:spcPts val="0"/>
              </a:spcAft>
            </a:pPr>
            <a:r>
              <a:rPr b="0" dirty="0">
                <a:solidFill>
                  <a:srgbClr val="0066CC"/>
                </a:solidFill>
                <a:latin typeface="Times New Roman" panose="02020603050405020304" pitchFamily="18" charset="0"/>
                <a:cs typeface="Times New Roman" panose="02020603050405020304" pitchFamily="18" charset="0"/>
              </a:rPr>
              <a:t>3.4M unfilled</a:t>
            </a:r>
            <a:r>
              <a:rPr b="0" dirty="0">
                <a:solidFill>
                  <a:srgbClr val="666666"/>
                </a:solidFill>
                <a:latin typeface="Times New Roman" panose="02020603050405020304" pitchFamily="18" charset="0"/>
                <a:cs typeface="Times New Roman" panose="02020603050405020304" pitchFamily="18" charset="0"/>
              </a:rPr>
              <a:t> data roles globally; Critical capability gap</a:t>
            </a:r>
          </a:p>
        </p:txBody>
      </p:sp>
      <p:sp>
        <p:nvSpPr>
          <p:cNvPr id="22" name="Rounded Rectangle 21"/>
          <p:cNvSpPr/>
          <p:nvPr/>
        </p:nvSpPr>
        <p:spPr>
          <a:xfrm>
            <a:off x="5162420" y="4019549"/>
            <a:ext cx="6457788" cy="819149"/>
          </a:xfrm>
          <a:prstGeom prst="roundRect">
            <a:avLst>
              <a:gd name="adj" fmla="val 1860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
        <p:nvSpPr>
          <p:cNvPr id="23" name="Rounded Rectangle 22"/>
          <p:cNvSpPr/>
          <p:nvPr/>
        </p:nvSpPr>
        <p:spPr>
          <a:xfrm>
            <a:off x="5333866" y="4190999"/>
            <a:ext cx="476238" cy="476249"/>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pic>
        <p:nvPicPr>
          <p:cNvPr id="24" name="Picture 23" descr="image.png"/>
          <p:cNvPicPr>
            <a:picLocks noChangeAspect="1"/>
          </p:cNvPicPr>
          <p:nvPr/>
        </p:nvPicPr>
        <p:blipFill>
          <a:blip r:embed="rId5">
            <a:alphaModFix/>
          </a:blip>
          <a:stretch>
            <a:fillRect/>
          </a:stretch>
        </p:blipFill>
        <p:spPr>
          <a:xfrm>
            <a:off x="5438639" y="4334289"/>
            <a:ext cx="266693" cy="208721"/>
          </a:xfrm>
          <a:prstGeom prst="rect">
            <a:avLst/>
          </a:prstGeom>
        </p:spPr>
      </p:pic>
      <p:sp>
        <p:nvSpPr>
          <p:cNvPr id="25" name="TextBox 24"/>
          <p:cNvSpPr txBox="1"/>
          <p:nvPr/>
        </p:nvSpPr>
        <p:spPr>
          <a:xfrm>
            <a:off x="5981550" y="4125690"/>
            <a:ext cx="3108480" cy="387798"/>
          </a:xfrm>
          <a:prstGeom prst="rect">
            <a:avLst/>
          </a:prstGeom>
          <a:noFill/>
        </p:spPr>
        <p:txBody>
          <a:bodyPr wrap="none" lIns="73152" tIns="54864" rIns="73152" bIns="54864" anchor="ctr">
            <a:spAutoFit/>
          </a:bodyPr>
          <a:lstStyle/>
          <a:p>
            <a:pPr algn="l">
              <a:spcBef>
                <a:spcPts val="0"/>
              </a:spcBef>
              <a:spcAft>
                <a:spcPts val="325"/>
              </a:spcAft>
            </a:pPr>
            <a:r>
              <a:rPr b="1">
                <a:solidFill>
                  <a:srgbClr val="003366"/>
                </a:solidFill>
                <a:latin typeface="Times New Roman" panose="02020603050405020304" pitchFamily="18" charset="0"/>
                <a:cs typeface="Times New Roman" panose="02020603050405020304" pitchFamily="18" charset="0"/>
              </a:rPr>
              <a:t>Hybrid Work Transformation</a:t>
            </a:r>
          </a:p>
        </p:txBody>
      </p:sp>
      <p:sp>
        <p:nvSpPr>
          <p:cNvPr id="26" name="TextBox 25"/>
          <p:cNvSpPr txBox="1"/>
          <p:nvPr/>
        </p:nvSpPr>
        <p:spPr>
          <a:xfrm>
            <a:off x="5981550" y="4363815"/>
            <a:ext cx="5136278"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0066CC"/>
                </a:solidFill>
                <a:latin typeface="Times New Roman" panose="02020603050405020304" pitchFamily="18" charset="0"/>
                <a:cs typeface="Times New Roman" panose="02020603050405020304" pitchFamily="18" charset="0"/>
              </a:rPr>
              <a:t>83% of workers</a:t>
            </a:r>
            <a:r>
              <a:rPr b="0">
                <a:solidFill>
                  <a:srgbClr val="666666"/>
                </a:solidFill>
                <a:latin typeface="Times New Roman" panose="02020603050405020304" pitchFamily="18" charset="0"/>
                <a:cs typeface="Times New Roman" panose="02020603050405020304" pitchFamily="18" charset="0"/>
              </a:rPr>
              <a:t> prefer flexible arrangements (Gallup)</a:t>
            </a:r>
          </a:p>
        </p:txBody>
      </p:sp>
      <p:sp>
        <p:nvSpPr>
          <p:cNvPr id="27" name="Rounded Rectangle 26"/>
          <p:cNvSpPr/>
          <p:nvPr/>
        </p:nvSpPr>
        <p:spPr>
          <a:xfrm>
            <a:off x="5162420" y="4991100"/>
            <a:ext cx="6457788" cy="819149"/>
          </a:xfrm>
          <a:prstGeom prst="roundRect">
            <a:avLst>
              <a:gd name="adj" fmla="val 1860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
        <p:nvSpPr>
          <p:cNvPr id="28" name="Rounded Rectangle 27"/>
          <p:cNvSpPr/>
          <p:nvPr/>
        </p:nvSpPr>
        <p:spPr>
          <a:xfrm>
            <a:off x="5333866" y="5162550"/>
            <a:ext cx="476238" cy="476249"/>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pic>
        <p:nvPicPr>
          <p:cNvPr id="29" name="Picture 28" descr="image.png"/>
          <p:cNvPicPr>
            <a:picLocks noChangeAspect="1"/>
          </p:cNvPicPr>
          <p:nvPr/>
        </p:nvPicPr>
        <p:blipFill>
          <a:blip r:embed="rId6">
            <a:alphaModFix/>
          </a:blip>
          <a:stretch>
            <a:fillRect/>
          </a:stretch>
        </p:blipFill>
        <p:spPr>
          <a:xfrm>
            <a:off x="5438639" y="5295485"/>
            <a:ext cx="266693" cy="191328"/>
          </a:xfrm>
          <a:prstGeom prst="rect">
            <a:avLst/>
          </a:prstGeom>
        </p:spPr>
      </p:pic>
      <p:sp>
        <p:nvSpPr>
          <p:cNvPr id="30" name="TextBox 29"/>
          <p:cNvSpPr txBox="1"/>
          <p:nvPr/>
        </p:nvSpPr>
        <p:spPr>
          <a:xfrm>
            <a:off x="5981550" y="5087714"/>
            <a:ext cx="1859740" cy="387798"/>
          </a:xfrm>
          <a:prstGeom prst="rect">
            <a:avLst/>
          </a:prstGeom>
          <a:noFill/>
        </p:spPr>
        <p:txBody>
          <a:bodyPr wrap="none" lIns="73152" tIns="54864" rIns="73152" bIns="54864" anchor="ctr">
            <a:spAutoFit/>
          </a:bodyPr>
          <a:lstStyle/>
          <a:p>
            <a:pPr algn="l">
              <a:spcBef>
                <a:spcPts val="0"/>
              </a:spcBef>
              <a:spcAft>
                <a:spcPts val="325"/>
              </a:spcAft>
            </a:pPr>
            <a:r>
              <a:rPr b="1">
                <a:solidFill>
                  <a:srgbClr val="003366"/>
                </a:solidFill>
                <a:latin typeface="Times New Roman" panose="02020603050405020304" pitchFamily="18" charset="0"/>
                <a:cs typeface="Times New Roman" panose="02020603050405020304" pitchFamily="18" charset="0"/>
              </a:rPr>
              <a:t>DEIB Imperative</a:t>
            </a:r>
          </a:p>
        </p:txBody>
      </p:sp>
      <p:sp>
        <p:nvSpPr>
          <p:cNvPr id="31" name="TextBox 30"/>
          <p:cNvSpPr txBox="1"/>
          <p:nvPr/>
        </p:nvSpPr>
        <p:spPr>
          <a:xfrm>
            <a:off x="5981550" y="5325841"/>
            <a:ext cx="4693849" cy="387798"/>
          </a:xfrm>
          <a:prstGeom prst="rect">
            <a:avLst/>
          </a:prstGeom>
          <a:noFill/>
        </p:spPr>
        <p:txBody>
          <a:bodyPr wrap="none" lIns="73152" tIns="54864" rIns="73152" bIns="54864" anchor="ctr">
            <a:spAutoFit/>
          </a:bodyPr>
          <a:lstStyle/>
          <a:p>
            <a:pPr algn="l">
              <a:spcBef>
                <a:spcPts val="0"/>
              </a:spcBef>
              <a:spcAft>
                <a:spcPts val="0"/>
              </a:spcAft>
            </a:pPr>
            <a:r>
              <a:rPr b="0">
                <a:solidFill>
                  <a:srgbClr val="666666"/>
                </a:solidFill>
                <a:latin typeface="Times New Roman" panose="02020603050405020304" pitchFamily="18" charset="0"/>
                <a:cs typeface="Times New Roman" panose="02020603050405020304" pitchFamily="18" charset="0"/>
              </a:rPr>
              <a:t>Diverse teams </a:t>
            </a:r>
            <a:r>
              <a:rPr b="0">
                <a:solidFill>
                  <a:srgbClr val="0066CC"/>
                </a:solidFill>
                <a:latin typeface="Times New Roman" panose="02020603050405020304" pitchFamily="18" charset="0"/>
                <a:cs typeface="Times New Roman" panose="02020603050405020304" pitchFamily="18" charset="0"/>
              </a:rPr>
              <a:t>35% more productive</a:t>
            </a:r>
            <a:r>
              <a:rPr b="0">
                <a:solidFill>
                  <a:srgbClr val="666666"/>
                </a:solidFill>
                <a:latin typeface="Times New Roman" panose="02020603050405020304" pitchFamily="18" charset="0"/>
                <a:cs typeface="Times New Roman" panose="02020603050405020304" pitchFamily="18" charset="0"/>
              </a:rPr>
              <a:t> (McKinsey)</a:t>
            </a:r>
          </a:p>
        </p:txBody>
      </p:sp>
      <p:sp>
        <p:nvSpPr>
          <p:cNvPr id="2" name="Rectangle 1">
            <a:extLst>
              <a:ext uri="{FF2B5EF4-FFF2-40B4-BE49-F238E27FC236}">
                <a16:creationId xmlns:a16="http://schemas.microsoft.com/office/drawing/2014/main" id="{E2187ED6-4460-D49F-D850-AD72E061E1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8E3EE171-61C8-C97A-20EA-F5C61B66799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65AAE16-BFD9-589F-377D-DBE714AE63E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18812"/>
    </mc:Choice>
    <mc:Fallback xmlns="">
      <p:transition spd="slow" advTm="31881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Talent management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1130388" y="2180930"/>
            <a:ext cx="10185312" cy="1957118"/>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indent="-342900">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Talent management concerned with enhancing the attraction, development, and retention of key human resources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Talent management must be linked to strategic organizational plans.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Key areas that are important in talent management as part of strategic HR planning are:</a:t>
            </a:r>
          </a:p>
          <a:p>
            <a:pPr marL="342900" indent="-342900">
              <a:buFont typeface="Arial" panose="020B0604020202020204" pitchFamily="34" charset="0"/>
              <a:buChar char="•"/>
            </a:pPr>
            <a:endParaRPr lang="en-CA"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F02D0575-CD1C-4F35-8BEE-845B97B7210E}"/>
              </a:ext>
            </a:extLst>
          </p:cNvPr>
          <p:cNvPicPr>
            <a:picLocks noChangeAspect="1"/>
          </p:cNvPicPr>
          <p:nvPr/>
        </p:nvPicPr>
        <p:blipFill>
          <a:blip r:embed="rId2"/>
          <a:stretch>
            <a:fillRect/>
          </a:stretch>
        </p:blipFill>
        <p:spPr>
          <a:xfrm>
            <a:off x="1130387" y="4017227"/>
            <a:ext cx="10185311" cy="2043609"/>
          </a:xfrm>
          <a:prstGeom prst="rect">
            <a:avLst/>
          </a:prstGeom>
        </p:spPr>
      </p:pic>
    </p:spTree>
    <p:extLst>
      <p:ext uri="{BB962C8B-B14F-4D97-AF65-F5344CB8AC3E}">
        <p14:creationId xmlns:p14="http://schemas.microsoft.com/office/powerpoint/2010/main" val="2804114129"/>
      </p:ext>
    </p:extLst>
  </p:cSld>
  <p:clrMapOvr>
    <a:masterClrMapping/>
  </p:clrMapOvr>
  <mc:AlternateContent xmlns:mc="http://schemas.openxmlformats.org/markup-compatibility/2006" xmlns:p14="http://schemas.microsoft.com/office/powerpoint/2010/main">
    <mc:Choice Requires="p14">
      <p:transition p14:dur="10" advTm="221389"/>
    </mc:Choice>
    <mc:Fallback xmlns="">
      <p:transition advTm="22138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909973" y="378583"/>
            <a:ext cx="531962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Talent Management</a:t>
            </a:r>
          </a:p>
        </p:txBody>
      </p:sp>
      <p:pic>
        <p:nvPicPr>
          <p:cNvPr id="7" name="Picture 6">
            <a:extLst>
              <a:ext uri="{FF2B5EF4-FFF2-40B4-BE49-F238E27FC236}">
                <a16:creationId xmlns:a16="http://schemas.microsoft.com/office/drawing/2014/main" id="{A1D0D75B-8248-4522-8F72-4A0D816B9E25}"/>
              </a:ext>
            </a:extLst>
          </p:cNvPr>
          <p:cNvPicPr>
            <a:picLocks noChangeAspect="1"/>
          </p:cNvPicPr>
          <p:nvPr/>
        </p:nvPicPr>
        <p:blipFill>
          <a:blip r:embed="rId2">
            <a:clrChange>
              <a:clrFrom>
                <a:srgbClr val="FEFEFE"/>
              </a:clrFrom>
              <a:clrTo>
                <a:srgbClr val="FEFEFE">
                  <a:alpha val="0"/>
                </a:srgbClr>
              </a:clrTo>
            </a:clrChange>
          </a:blip>
          <a:srcRect t="15071"/>
          <a:stretch>
            <a:fillRect/>
          </a:stretch>
        </p:blipFill>
        <p:spPr>
          <a:xfrm>
            <a:off x="604435" y="2330109"/>
            <a:ext cx="11276390" cy="3626088"/>
          </a:xfrm>
          <a:prstGeom prst="rect">
            <a:avLst/>
          </a:prstGeom>
        </p:spPr>
      </p:pic>
      <p:sp>
        <p:nvSpPr>
          <p:cNvPr id="13" name="TextBox 12">
            <a:extLst>
              <a:ext uri="{FF2B5EF4-FFF2-40B4-BE49-F238E27FC236}">
                <a16:creationId xmlns:a16="http://schemas.microsoft.com/office/drawing/2014/main" id="{AB45678E-EAEE-46B9-8E18-4009C2A4B0B0}"/>
              </a:ext>
            </a:extLst>
          </p:cNvPr>
          <p:cNvSpPr txBox="1"/>
          <p:nvPr/>
        </p:nvSpPr>
        <p:spPr>
          <a:xfrm>
            <a:off x="604435" y="901803"/>
            <a:ext cx="11096785" cy="1015663"/>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Talent management can be seen as a bridge. As illustrated in Figure 10-1, talent management activities provide the means to ensure that individuals who have been recruited and selected are retained as well-performing human resources. </a:t>
            </a:r>
            <a:endParaRPr lang="en-CA"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4D0746E-0CAD-26E4-6F11-53D273C80CF4}"/>
              </a:ext>
            </a:extLst>
          </p:cNvPr>
          <p:cNvSpPr txBox="1"/>
          <p:nvPr/>
        </p:nvSpPr>
        <p:spPr>
          <a:xfrm>
            <a:off x="5185742" y="6097865"/>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10-1 </a:t>
            </a:r>
            <a:endParaRPr lang="en-US" dirty="0"/>
          </a:p>
        </p:txBody>
      </p:sp>
    </p:spTree>
    <p:extLst>
      <p:ext uri="{BB962C8B-B14F-4D97-AF65-F5344CB8AC3E}">
        <p14:creationId xmlns:p14="http://schemas.microsoft.com/office/powerpoint/2010/main" val="2546446655"/>
      </p:ext>
    </p:extLst>
  </p:cSld>
  <p:clrMapOvr>
    <a:masterClrMapping/>
  </p:clrMapOvr>
  <mc:AlternateContent xmlns:mc="http://schemas.openxmlformats.org/markup-compatibility/2006" xmlns:p14="http://schemas.microsoft.com/office/powerpoint/2010/main">
    <mc:Choice Requires="p14">
      <p:transition p14:dur="10" advTm="274128"/>
    </mc:Choice>
    <mc:Fallback xmlns="">
      <p:transition advTm="27412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Talent Management Information Systems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517389"/>
            <a:ext cx="10541000"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A vital part of talent management is the implementation and use of electronic, Web-based, computer software.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Vendors have developed software for various parts of talent management, such as tracking training, providing succession planning replacement charts, or online performance appraisal systems. But these systems must be integrated, rather than run as separate programs. </a:t>
            </a:r>
          </a:p>
        </p:txBody>
      </p:sp>
    </p:spTree>
    <p:extLst>
      <p:ext uri="{BB962C8B-B14F-4D97-AF65-F5344CB8AC3E}">
        <p14:creationId xmlns:p14="http://schemas.microsoft.com/office/powerpoint/2010/main" val="255530025"/>
      </p:ext>
    </p:extLst>
  </p:cSld>
  <p:clrMapOvr>
    <a:masterClrMapping/>
  </p:clrMapOvr>
  <mc:AlternateContent xmlns:mc="http://schemas.openxmlformats.org/markup-compatibility/2006" xmlns:p14="http://schemas.microsoft.com/office/powerpoint/2010/main">
    <mc:Choice Requires="p14">
      <p:transition p14:dur="10" advTm="172223"/>
    </mc:Choice>
    <mc:Fallback xmlns="">
      <p:transition advTm="1722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1ED9695-EE34-9054-3F37-BBABEF9C38B1}"/>
              </a:ext>
            </a:extLst>
          </p:cNvPr>
          <p:cNvSpPr/>
          <p:nvPr/>
        </p:nvSpPr>
        <p:spPr>
          <a:xfrm>
            <a:off x="447261" y="1725236"/>
            <a:ext cx="113803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571485" y="2007157"/>
            <a:ext cx="3197991" cy="603242"/>
          </a:xfrm>
          <a:prstGeom prst="rect">
            <a:avLst/>
          </a:prstGeom>
          <a:noFill/>
        </p:spPr>
        <p:txBody>
          <a:bodyPr wrap="none" lIns="73152" tIns="54864" rIns="73152" bIns="54864" anchor="ctr">
            <a:spAutoFit/>
          </a:bodyPr>
          <a:lstStyle/>
          <a:p>
            <a:pPr algn="l">
              <a:spcBef>
                <a:spcPts val="0"/>
              </a:spcBef>
              <a:spcAft>
                <a:spcPts val="1300"/>
              </a:spcAft>
            </a:pPr>
            <a:r>
              <a:rPr sz="3200" b="1">
                <a:solidFill>
                  <a:srgbClr val="003366"/>
                </a:solidFill>
                <a:latin typeface="Times New Roman" panose="02020603050405020304" pitchFamily="18" charset="0"/>
                <a:cs typeface="Times New Roman" panose="02020603050405020304" pitchFamily="18" charset="0"/>
              </a:rPr>
              <a:t> </a:t>
            </a:r>
            <a:r>
              <a:rPr sz="2400">
                <a:latin typeface="Times New Roman" panose="02020603050405020304" pitchFamily="18" charset="0"/>
                <a:cs typeface="Times New Roman" panose="02020603050405020304" pitchFamily="18" charset="0"/>
              </a:rPr>
              <a:t>  </a:t>
            </a:r>
            <a:r>
              <a:rPr sz="3200" b="1">
                <a:solidFill>
                  <a:srgbClr val="003366"/>
                </a:solidFill>
                <a:latin typeface="Times New Roman" panose="02020603050405020304" pitchFamily="18" charset="0"/>
                <a:cs typeface="Times New Roman" panose="02020603050405020304" pitchFamily="18" charset="0"/>
              </a:rPr>
              <a:t> Targeting Jobs </a:t>
            </a:r>
          </a:p>
        </p:txBody>
      </p:sp>
      <p:pic>
        <p:nvPicPr>
          <p:cNvPr id="6" name="Picture 5" descr="image.png"/>
          <p:cNvPicPr>
            <a:picLocks noChangeAspect="1"/>
          </p:cNvPicPr>
          <p:nvPr/>
        </p:nvPicPr>
        <p:blipFill>
          <a:blip r:embed="rId2">
            <a:alphaModFix/>
          </a:blip>
          <a:stretch>
            <a:fillRect/>
          </a:stretch>
        </p:blipFill>
        <p:spPr>
          <a:xfrm>
            <a:off x="571485" y="2200067"/>
            <a:ext cx="266693" cy="217418"/>
          </a:xfrm>
          <a:prstGeom prst="rect">
            <a:avLst/>
          </a:prstGeom>
        </p:spPr>
      </p:pic>
      <p:sp>
        <p:nvSpPr>
          <p:cNvPr id="7" name="Rounded Rectangle 6"/>
          <p:cNvSpPr/>
          <p:nvPr/>
        </p:nvSpPr>
        <p:spPr>
          <a:xfrm>
            <a:off x="571485" y="2642151"/>
            <a:ext cx="5286242" cy="1676400"/>
          </a:xfrm>
          <a:prstGeom prst="roundRect">
            <a:avLst>
              <a:gd name="adj" fmla="val 909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8" name="TextBox 7"/>
          <p:cNvSpPr txBox="1"/>
          <p:nvPr/>
        </p:nvSpPr>
        <p:spPr>
          <a:xfrm>
            <a:off x="761980" y="2771003"/>
            <a:ext cx="2520626" cy="418576"/>
          </a:xfrm>
          <a:prstGeom prst="rect">
            <a:avLst/>
          </a:prstGeom>
          <a:noFill/>
        </p:spPr>
        <p:txBody>
          <a:bodyPr wrap="none" lIns="73152" tIns="54864" rIns="73152" bIns="54864" anchor="ctr">
            <a:spAutoFit/>
          </a:bodyPr>
          <a:lstStyle/>
          <a:p>
            <a:pPr algn="l">
              <a:spcBef>
                <a:spcPts val="0"/>
              </a:spcBef>
              <a:spcAft>
                <a:spcPts val="780"/>
              </a:spcAft>
            </a:pPr>
            <a:r>
              <a:rPr sz="2000" b="1" dirty="0">
                <a:solidFill>
                  <a:srgbClr val="0066CC"/>
                </a:solidFill>
                <a:latin typeface="Times New Roman" panose="02020603050405020304" pitchFamily="18" charset="0"/>
                <a:cs typeface="Times New Roman" panose="02020603050405020304" pitchFamily="18" charset="0"/>
              </a:rPr>
              <a:t>Strategic Focus Areas</a:t>
            </a:r>
          </a:p>
        </p:txBody>
      </p:sp>
      <p:pic>
        <p:nvPicPr>
          <p:cNvPr id="9" name="Picture 8" descr="image.png"/>
          <p:cNvPicPr>
            <a:picLocks noChangeAspect="1"/>
          </p:cNvPicPr>
          <p:nvPr/>
        </p:nvPicPr>
        <p:blipFill>
          <a:blip r:embed="rId3">
            <a:alphaModFix/>
          </a:blip>
          <a:stretch>
            <a:fillRect/>
          </a:stretch>
        </p:blipFill>
        <p:spPr>
          <a:xfrm>
            <a:off x="761980" y="3297994"/>
            <a:ext cx="171445" cy="88490"/>
          </a:xfrm>
          <a:prstGeom prst="rect">
            <a:avLst/>
          </a:prstGeom>
        </p:spPr>
      </p:pic>
      <p:sp>
        <p:nvSpPr>
          <p:cNvPr id="10" name="TextBox 9"/>
          <p:cNvSpPr txBox="1"/>
          <p:nvPr/>
        </p:nvSpPr>
        <p:spPr>
          <a:xfrm>
            <a:off x="1028674" y="3197072"/>
            <a:ext cx="4825295"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dirty="0">
                <a:solidFill>
                  <a:srgbClr val="333333"/>
                </a:solidFill>
                <a:latin typeface="Times New Roman" panose="02020603050405020304" pitchFamily="18" charset="0"/>
                <a:cs typeface="Times New Roman" panose="02020603050405020304" pitchFamily="18" charset="0"/>
              </a:rPr>
              <a:t>Focus on </a:t>
            </a:r>
            <a:r>
              <a:rPr sz="1400" b="0" dirty="0">
                <a:solidFill>
                  <a:srgbClr val="0066CC"/>
                </a:solidFill>
                <a:latin typeface="Times New Roman" panose="02020603050405020304" pitchFamily="18" charset="0"/>
                <a:cs typeface="Times New Roman" panose="02020603050405020304" pitchFamily="18" charset="0"/>
              </a:rPr>
              <a:t>critical roles</a:t>
            </a:r>
            <a:r>
              <a:rPr sz="1400" b="0" dirty="0">
                <a:solidFill>
                  <a:srgbClr val="333333"/>
                </a:solidFill>
                <a:latin typeface="Times New Roman" panose="02020603050405020304" pitchFamily="18" charset="0"/>
                <a:cs typeface="Times New Roman" panose="02020603050405020304" pitchFamily="18" charset="0"/>
              </a:rPr>
              <a:t> </a:t>
            </a:r>
            <a:r>
              <a:rPr lang="en-US" sz="1400" b="0" dirty="0">
                <a:solidFill>
                  <a:srgbClr val="333333"/>
                </a:solidFill>
                <a:latin typeface="Times New Roman" panose="02020603050405020304" pitchFamily="18" charset="0"/>
                <a:cs typeface="Times New Roman" panose="02020603050405020304" pitchFamily="18" charset="0"/>
              </a:rPr>
              <a:t>were</a:t>
            </a:r>
            <a:r>
              <a:rPr sz="1400" b="0" dirty="0">
                <a:solidFill>
                  <a:srgbClr val="333333"/>
                </a:solidFill>
                <a:latin typeface="Times New Roman" panose="02020603050405020304" pitchFamily="18" charset="0"/>
                <a:cs typeface="Times New Roman" panose="02020603050405020304" pitchFamily="18" charset="0"/>
              </a:rPr>
              <a:t> vacancies impact operations/strategy</a:t>
            </a:r>
          </a:p>
        </p:txBody>
      </p:sp>
      <p:pic>
        <p:nvPicPr>
          <p:cNvPr id="11" name="Picture 10" descr="image.png"/>
          <p:cNvPicPr>
            <a:picLocks noChangeAspect="1"/>
          </p:cNvPicPr>
          <p:nvPr/>
        </p:nvPicPr>
        <p:blipFill>
          <a:blip r:embed="rId3">
            <a:alphaModFix/>
          </a:blip>
          <a:stretch>
            <a:fillRect/>
          </a:stretch>
        </p:blipFill>
        <p:spPr>
          <a:xfrm>
            <a:off x="761980" y="3593269"/>
            <a:ext cx="171445" cy="88490"/>
          </a:xfrm>
          <a:prstGeom prst="rect">
            <a:avLst/>
          </a:prstGeom>
        </p:spPr>
      </p:pic>
      <p:sp>
        <p:nvSpPr>
          <p:cNvPr id="12" name="TextBox 11"/>
          <p:cNvSpPr txBox="1"/>
          <p:nvPr/>
        </p:nvSpPr>
        <p:spPr>
          <a:xfrm>
            <a:off x="1028674" y="3492347"/>
            <a:ext cx="4459811"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dirty="0">
                <a:solidFill>
                  <a:srgbClr val="333333"/>
                </a:solidFill>
                <a:latin typeface="Times New Roman" panose="02020603050405020304" pitchFamily="18" charset="0"/>
                <a:cs typeface="Times New Roman" panose="02020603050405020304" pitchFamily="18" charset="0"/>
              </a:rPr>
              <a:t>Use </a:t>
            </a:r>
            <a:r>
              <a:rPr sz="1400" b="0" dirty="0">
                <a:solidFill>
                  <a:srgbClr val="0066CC"/>
                </a:solidFill>
                <a:latin typeface="Times New Roman" panose="02020603050405020304" pitchFamily="18" charset="0"/>
                <a:cs typeface="Times New Roman" panose="02020603050405020304" pitchFamily="18" charset="0"/>
              </a:rPr>
              <a:t>skills-based role architecture</a:t>
            </a:r>
            <a:r>
              <a:rPr sz="1400" b="0" dirty="0">
                <a:solidFill>
                  <a:srgbClr val="333333"/>
                </a:solidFill>
                <a:latin typeface="Times New Roman" panose="02020603050405020304" pitchFamily="18" charset="0"/>
                <a:cs typeface="Times New Roman" panose="02020603050405020304" pitchFamily="18" charset="0"/>
              </a:rPr>
              <a:t> rather than job titles alone</a:t>
            </a:r>
          </a:p>
        </p:txBody>
      </p:sp>
      <p:pic>
        <p:nvPicPr>
          <p:cNvPr id="13" name="Picture 12" descr="image.png"/>
          <p:cNvPicPr>
            <a:picLocks noChangeAspect="1"/>
          </p:cNvPicPr>
          <p:nvPr/>
        </p:nvPicPr>
        <p:blipFill>
          <a:blip r:embed="rId3">
            <a:alphaModFix/>
          </a:blip>
          <a:stretch>
            <a:fillRect/>
          </a:stretch>
        </p:blipFill>
        <p:spPr>
          <a:xfrm>
            <a:off x="761980" y="3888544"/>
            <a:ext cx="171445" cy="88490"/>
          </a:xfrm>
          <a:prstGeom prst="rect">
            <a:avLst/>
          </a:prstGeom>
        </p:spPr>
      </p:pic>
      <p:sp>
        <p:nvSpPr>
          <p:cNvPr id="14" name="TextBox 13"/>
          <p:cNvSpPr txBox="1"/>
          <p:nvPr/>
        </p:nvSpPr>
        <p:spPr>
          <a:xfrm>
            <a:off x="1028674" y="3787623"/>
            <a:ext cx="4318746"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a:solidFill>
                  <a:srgbClr val="333333"/>
                </a:solidFill>
                <a:latin typeface="Times New Roman" panose="02020603050405020304" pitchFamily="18" charset="0"/>
                <a:cs typeface="Times New Roman" panose="02020603050405020304" pitchFamily="18" charset="0"/>
              </a:rPr>
              <a:t>Identify future capability needs, not just current vacancies</a:t>
            </a:r>
          </a:p>
        </p:txBody>
      </p:sp>
      <p:sp>
        <p:nvSpPr>
          <p:cNvPr id="15" name="Rounded Rectangle 14"/>
          <p:cNvSpPr/>
          <p:nvPr/>
        </p:nvSpPr>
        <p:spPr>
          <a:xfrm>
            <a:off x="571485" y="4509051"/>
            <a:ext cx="5286242" cy="1381124"/>
          </a:xfrm>
          <a:prstGeom prst="roundRect">
            <a:avLst>
              <a:gd name="adj" fmla="val 1103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16" name="TextBox 15"/>
          <p:cNvSpPr txBox="1"/>
          <p:nvPr/>
        </p:nvSpPr>
        <p:spPr>
          <a:xfrm>
            <a:off x="761980" y="4637903"/>
            <a:ext cx="2628027" cy="418576"/>
          </a:xfrm>
          <a:prstGeom prst="rect">
            <a:avLst/>
          </a:prstGeom>
          <a:noFill/>
        </p:spPr>
        <p:txBody>
          <a:bodyPr wrap="none" lIns="73152" tIns="54864" rIns="73152" bIns="54864" anchor="ctr">
            <a:spAutoFit/>
          </a:bodyPr>
          <a:lstStyle/>
          <a:p>
            <a:pPr algn="l">
              <a:spcBef>
                <a:spcPts val="0"/>
              </a:spcBef>
              <a:spcAft>
                <a:spcPts val="780"/>
              </a:spcAft>
            </a:pPr>
            <a:r>
              <a:rPr sz="2000" b="1" dirty="0">
                <a:solidFill>
                  <a:srgbClr val="0066CC"/>
                </a:solidFill>
                <a:latin typeface="Times New Roman" panose="02020603050405020304" pitchFamily="18" charset="0"/>
                <a:cs typeface="Times New Roman" panose="02020603050405020304" pitchFamily="18" charset="0"/>
              </a:rPr>
              <a:t>Skills-Based Approach</a:t>
            </a:r>
          </a:p>
        </p:txBody>
      </p:sp>
      <p:pic>
        <p:nvPicPr>
          <p:cNvPr id="17" name="Picture 16" descr="image.png"/>
          <p:cNvPicPr>
            <a:picLocks noChangeAspect="1"/>
          </p:cNvPicPr>
          <p:nvPr/>
        </p:nvPicPr>
        <p:blipFill>
          <a:blip r:embed="rId4">
            <a:alphaModFix/>
          </a:blip>
          <a:stretch>
            <a:fillRect/>
          </a:stretch>
        </p:blipFill>
        <p:spPr>
          <a:xfrm>
            <a:off x="761980" y="5140006"/>
            <a:ext cx="171445" cy="138266"/>
          </a:xfrm>
          <a:prstGeom prst="rect">
            <a:avLst/>
          </a:prstGeom>
        </p:spPr>
      </p:pic>
      <p:sp>
        <p:nvSpPr>
          <p:cNvPr id="18" name="TextBox 17"/>
          <p:cNvSpPr txBox="1"/>
          <p:nvPr/>
        </p:nvSpPr>
        <p:spPr>
          <a:xfrm>
            <a:off x="1028674" y="5063972"/>
            <a:ext cx="4235390"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a:solidFill>
                  <a:srgbClr val="333333"/>
                </a:solidFill>
                <a:latin typeface="Times New Roman" panose="02020603050405020304" pitchFamily="18" charset="0"/>
                <a:cs typeface="Times New Roman" panose="02020603050405020304" pitchFamily="18" charset="0"/>
              </a:rPr>
              <a:t>Map roles to required </a:t>
            </a:r>
            <a:r>
              <a:rPr sz="1400" b="0">
                <a:solidFill>
                  <a:srgbClr val="0066CC"/>
                </a:solidFill>
                <a:latin typeface="Times New Roman" panose="02020603050405020304" pitchFamily="18" charset="0"/>
                <a:cs typeface="Times New Roman" panose="02020603050405020304" pitchFamily="18" charset="0"/>
              </a:rPr>
              <a:t>competencies &amp; proficiency levels</a:t>
            </a:r>
          </a:p>
        </p:txBody>
      </p:sp>
      <p:pic>
        <p:nvPicPr>
          <p:cNvPr id="19" name="Picture 18" descr="image.png"/>
          <p:cNvPicPr>
            <a:picLocks noChangeAspect="1"/>
          </p:cNvPicPr>
          <p:nvPr/>
        </p:nvPicPr>
        <p:blipFill>
          <a:blip r:embed="rId5">
            <a:alphaModFix/>
          </a:blip>
          <a:stretch>
            <a:fillRect/>
          </a:stretch>
        </p:blipFill>
        <p:spPr>
          <a:xfrm>
            <a:off x="761980" y="5421454"/>
            <a:ext cx="171445" cy="165919"/>
          </a:xfrm>
          <a:prstGeom prst="rect">
            <a:avLst/>
          </a:prstGeom>
        </p:spPr>
      </p:pic>
      <p:sp>
        <p:nvSpPr>
          <p:cNvPr id="20" name="TextBox 19"/>
          <p:cNvSpPr txBox="1"/>
          <p:nvPr/>
        </p:nvSpPr>
        <p:spPr>
          <a:xfrm>
            <a:off x="1028674" y="5359248"/>
            <a:ext cx="4612096"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a:solidFill>
                  <a:srgbClr val="333333"/>
                </a:solidFill>
                <a:latin typeface="Times New Roman" panose="02020603050405020304" pitchFamily="18" charset="0"/>
                <a:cs typeface="Times New Roman" panose="02020603050405020304" pitchFamily="18" charset="0"/>
              </a:rPr>
              <a:t>Create </a:t>
            </a:r>
            <a:r>
              <a:rPr sz="1400" b="0">
                <a:solidFill>
                  <a:srgbClr val="0066CC"/>
                </a:solidFill>
                <a:latin typeface="Times New Roman" panose="02020603050405020304" pitchFamily="18" charset="0"/>
                <a:cs typeface="Times New Roman" panose="02020603050405020304" pitchFamily="18" charset="0"/>
              </a:rPr>
              <a:t>agile role architectures</a:t>
            </a:r>
            <a:r>
              <a:rPr sz="1400" b="0">
                <a:solidFill>
                  <a:srgbClr val="333333"/>
                </a:solidFill>
                <a:latin typeface="Times New Roman" panose="02020603050405020304" pitchFamily="18" charset="0"/>
                <a:cs typeface="Times New Roman" panose="02020603050405020304" pitchFamily="18" charset="0"/>
              </a:rPr>
              <a:t> that evolve with business needs</a:t>
            </a:r>
          </a:p>
        </p:txBody>
      </p:sp>
      <p:sp>
        <p:nvSpPr>
          <p:cNvPr id="21" name="TextBox 20"/>
          <p:cNvSpPr txBox="1"/>
          <p:nvPr/>
        </p:nvSpPr>
        <p:spPr>
          <a:xfrm>
            <a:off x="6333966" y="2007157"/>
            <a:ext cx="4382610" cy="603242"/>
          </a:xfrm>
          <a:prstGeom prst="rect">
            <a:avLst/>
          </a:prstGeom>
          <a:noFill/>
        </p:spPr>
        <p:txBody>
          <a:bodyPr wrap="none" lIns="73152" tIns="54864" rIns="73152" bIns="54864" anchor="ctr">
            <a:spAutoFit/>
          </a:bodyPr>
          <a:lstStyle/>
          <a:p>
            <a:pPr algn="l">
              <a:spcBef>
                <a:spcPts val="0"/>
              </a:spcBef>
              <a:spcAft>
                <a:spcPts val="1300"/>
              </a:spcAft>
            </a:pPr>
            <a:r>
              <a:rPr sz="3200" b="1" dirty="0">
                <a:solidFill>
                  <a:srgbClr val="003366"/>
                </a:solidFill>
                <a:latin typeface="Times New Roman" panose="02020603050405020304" pitchFamily="18" charset="0"/>
                <a:cs typeface="Times New Roman" panose="02020603050405020304" pitchFamily="18" charset="0"/>
              </a:rPr>
              <a:t> </a:t>
            </a:r>
            <a:r>
              <a:rPr sz="2400" dirty="0">
                <a:latin typeface="Times New Roman" panose="02020603050405020304" pitchFamily="18" charset="0"/>
                <a:cs typeface="Times New Roman" panose="02020603050405020304" pitchFamily="18" charset="0"/>
              </a:rPr>
              <a:t>  </a:t>
            </a:r>
            <a:r>
              <a:rPr sz="3200" b="1" dirty="0">
                <a:solidFill>
                  <a:srgbClr val="003366"/>
                </a:solidFill>
                <a:latin typeface="Times New Roman" panose="02020603050405020304" pitchFamily="18" charset="0"/>
                <a:cs typeface="Times New Roman" panose="02020603050405020304" pitchFamily="18" charset="0"/>
              </a:rPr>
              <a:t> Targeting Individuals </a:t>
            </a:r>
          </a:p>
        </p:txBody>
      </p:sp>
      <p:pic>
        <p:nvPicPr>
          <p:cNvPr id="22" name="Picture 21" descr="image.png"/>
          <p:cNvPicPr>
            <a:picLocks noChangeAspect="1"/>
          </p:cNvPicPr>
          <p:nvPr/>
        </p:nvPicPr>
        <p:blipFill>
          <a:blip r:embed="rId6">
            <a:alphaModFix/>
          </a:blip>
          <a:stretch>
            <a:fillRect/>
          </a:stretch>
        </p:blipFill>
        <p:spPr>
          <a:xfrm>
            <a:off x="6333966" y="2204416"/>
            <a:ext cx="266693" cy="208721"/>
          </a:xfrm>
          <a:prstGeom prst="rect">
            <a:avLst/>
          </a:prstGeom>
        </p:spPr>
      </p:pic>
      <p:sp>
        <p:nvSpPr>
          <p:cNvPr id="23" name="Rounded Rectangle 22"/>
          <p:cNvSpPr/>
          <p:nvPr/>
        </p:nvSpPr>
        <p:spPr>
          <a:xfrm>
            <a:off x="6333966" y="2642151"/>
            <a:ext cx="5286242" cy="1676400"/>
          </a:xfrm>
          <a:prstGeom prst="roundRect">
            <a:avLst>
              <a:gd name="adj" fmla="val 909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24" name="TextBox 23"/>
          <p:cNvSpPr txBox="1"/>
          <p:nvPr/>
        </p:nvSpPr>
        <p:spPr>
          <a:xfrm>
            <a:off x="6524461" y="2771003"/>
            <a:ext cx="2738378" cy="418576"/>
          </a:xfrm>
          <a:prstGeom prst="rect">
            <a:avLst/>
          </a:prstGeom>
          <a:noFill/>
        </p:spPr>
        <p:txBody>
          <a:bodyPr wrap="none" lIns="73152" tIns="54864" rIns="73152" bIns="54864" anchor="ctr">
            <a:spAutoFit/>
          </a:bodyPr>
          <a:lstStyle/>
          <a:p>
            <a:pPr algn="l">
              <a:spcBef>
                <a:spcPts val="0"/>
              </a:spcBef>
              <a:spcAft>
                <a:spcPts val="780"/>
              </a:spcAft>
            </a:pPr>
            <a:r>
              <a:rPr sz="2000" b="1" dirty="0">
                <a:solidFill>
                  <a:srgbClr val="0066CC"/>
                </a:solidFill>
                <a:latin typeface="Times New Roman" panose="02020603050405020304" pitchFamily="18" charset="0"/>
                <a:cs typeface="Times New Roman" panose="02020603050405020304" pitchFamily="18" charset="0"/>
              </a:rPr>
              <a:t>From Potential to Skills</a:t>
            </a:r>
          </a:p>
        </p:txBody>
      </p:sp>
      <p:pic>
        <p:nvPicPr>
          <p:cNvPr id="25" name="Picture 24" descr="image.png"/>
          <p:cNvPicPr>
            <a:picLocks noChangeAspect="1"/>
          </p:cNvPicPr>
          <p:nvPr/>
        </p:nvPicPr>
        <p:blipFill>
          <a:blip r:embed="rId7">
            <a:alphaModFix/>
          </a:blip>
          <a:stretch>
            <a:fillRect/>
          </a:stretch>
        </p:blipFill>
        <p:spPr>
          <a:xfrm>
            <a:off x="6524461" y="3292463"/>
            <a:ext cx="171445" cy="99551"/>
          </a:xfrm>
          <a:prstGeom prst="rect">
            <a:avLst/>
          </a:prstGeom>
        </p:spPr>
      </p:pic>
      <p:sp>
        <p:nvSpPr>
          <p:cNvPr id="26" name="TextBox 25"/>
          <p:cNvSpPr txBox="1"/>
          <p:nvPr/>
        </p:nvSpPr>
        <p:spPr>
          <a:xfrm>
            <a:off x="6791155" y="3197072"/>
            <a:ext cx="4477444"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a:solidFill>
                  <a:srgbClr val="333333"/>
                </a:solidFill>
                <a:latin typeface="Times New Roman" panose="02020603050405020304" pitchFamily="18" charset="0"/>
                <a:cs typeface="Times New Roman" panose="02020603050405020304" pitchFamily="18" charset="0"/>
              </a:rPr>
              <a:t>Shift from "high-potential" labels to </a:t>
            </a:r>
            <a:r>
              <a:rPr sz="1400" b="0">
                <a:solidFill>
                  <a:srgbClr val="0066CC"/>
                </a:solidFill>
                <a:latin typeface="Times New Roman" panose="02020603050405020304" pitchFamily="18" charset="0"/>
                <a:cs typeface="Times New Roman" panose="02020603050405020304" pitchFamily="18" charset="0"/>
              </a:rPr>
              <a:t>skills-based assessment</a:t>
            </a:r>
          </a:p>
        </p:txBody>
      </p:sp>
      <p:pic>
        <p:nvPicPr>
          <p:cNvPr id="27" name="Picture 26" descr="image.png"/>
          <p:cNvPicPr>
            <a:picLocks noChangeAspect="1"/>
          </p:cNvPicPr>
          <p:nvPr/>
        </p:nvPicPr>
        <p:blipFill>
          <a:blip r:embed="rId8">
            <a:alphaModFix/>
          </a:blip>
          <a:stretch>
            <a:fillRect/>
          </a:stretch>
        </p:blipFill>
        <p:spPr>
          <a:xfrm>
            <a:off x="6524461" y="3565616"/>
            <a:ext cx="171445" cy="143796"/>
          </a:xfrm>
          <a:prstGeom prst="rect">
            <a:avLst/>
          </a:prstGeom>
        </p:spPr>
      </p:pic>
      <p:sp>
        <p:nvSpPr>
          <p:cNvPr id="28" name="TextBox 27"/>
          <p:cNvSpPr txBox="1"/>
          <p:nvPr/>
        </p:nvSpPr>
        <p:spPr>
          <a:xfrm>
            <a:off x="6791155" y="3492347"/>
            <a:ext cx="3893951"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a:solidFill>
                  <a:srgbClr val="333333"/>
                </a:solidFill>
                <a:latin typeface="Times New Roman" panose="02020603050405020304" pitchFamily="18" charset="0"/>
                <a:cs typeface="Times New Roman" panose="02020603050405020304" pitchFamily="18" charset="0"/>
              </a:rPr>
              <a:t>Address </a:t>
            </a:r>
            <a:r>
              <a:rPr sz="1400" b="0">
                <a:solidFill>
                  <a:srgbClr val="0066CC"/>
                </a:solidFill>
                <a:latin typeface="Times New Roman" panose="02020603050405020304" pitchFamily="18" charset="0"/>
                <a:cs typeface="Times New Roman" panose="02020603050405020304" pitchFamily="18" charset="0"/>
              </a:rPr>
              <a:t>visibility bias</a:t>
            </a:r>
            <a:r>
              <a:rPr sz="1400" b="0">
                <a:solidFill>
                  <a:srgbClr val="333333"/>
                </a:solidFill>
                <a:latin typeface="Times New Roman" panose="02020603050405020304" pitchFamily="18" charset="0"/>
                <a:cs typeface="Times New Roman" panose="02020603050405020304" pitchFamily="18" charset="0"/>
              </a:rPr>
              <a:t> (remote workers overlooked)</a:t>
            </a:r>
          </a:p>
        </p:txBody>
      </p:sp>
      <p:pic>
        <p:nvPicPr>
          <p:cNvPr id="29" name="Picture 28" descr="image.png"/>
          <p:cNvPicPr>
            <a:picLocks noChangeAspect="1"/>
          </p:cNvPicPr>
          <p:nvPr/>
        </p:nvPicPr>
        <p:blipFill>
          <a:blip r:embed="rId9">
            <a:alphaModFix/>
          </a:blip>
          <a:stretch>
            <a:fillRect/>
          </a:stretch>
        </p:blipFill>
        <p:spPr>
          <a:xfrm>
            <a:off x="6524461" y="3877483"/>
            <a:ext cx="171445" cy="110612"/>
          </a:xfrm>
          <a:prstGeom prst="rect">
            <a:avLst/>
          </a:prstGeom>
        </p:spPr>
      </p:pic>
      <p:sp>
        <p:nvSpPr>
          <p:cNvPr id="30" name="TextBox 29"/>
          <p:cNvSpPr txBox="1"/>
          <p:nvPr/>
        </p:nvSpPr>
        <p:spPr>
          <a:xfrm>
            <a:off x="6791155" y="3787623"/>
            <a:ext cx="4746749" cy="290336"/>
          </a:xfrm>
          <a:prstGeom prst="rect">
            <a:avLst/>
          </a:prstGeom>
          <a:noFill/>
        </p:spPr>
        <p:txBody>
          <a:bodyPr wrap="none" lIns="73152" tIns="54864" rIns="73152" bIns="54864" anchor="ctr">
            <a:spAutoFit/>
          </a:bodyPr>
          <a:lstStyle/>
          <a:p>
            <a:pPr algn="l">
              <a:lnSpc>
                <a:spcPts val="1365"/>
              </a:lnSpc>
              <a:spcBef>
                <a:spcPts val="0"/>
              </a:spcBef>
              <a:spcAft>
                <a:spcPts val="0"/>
              </a:spcAft>
            </a:pPr>
            <a:r>
              <a:rPr sz="1400" b="0" dirty="0">
                <a:solidFill>
                  <a:srgbClr val="333333"/>
                </a:solidFill>
                <a:latin typeface="Times New Roman" panose="02020603050405020304" pitchFamily="18" charset="0"/>
                <a:cs typeface="Times New Roman" panose="02020603050405020304" pitchFamily="18" charset="0"/>
              </a:rPr>
              <a:t>Overcome </a:t>
            </a:r>
            <a:r>
              <a:rPr sz="1400" b="0" dirty="0">
                <a:solidFill>
                  <a:srgbClr val="0066CC"/>
                </a:solidFill>
                <a:latin typeface="Times New Roman" panose="02020603050405020304" pitchFamily="18" charset="0"/>
                <a:cs typeface="Times New Roman" panose="02020603050405020304" pitchFamily="18" charset="0"/>
              </a:rPr>
              <a:t>similarity bias</a:t>
            </a:r>
            <a:r>
              <a:rPr sz="1400" b="0" dirty="0">
                <a:solidFill>
                  <a:srgbClr val="333333"/>
                </a:solidFill>
                <a:latin typeface="Times New Roman" panose="02020603050405020304" pitchFamily="18" charset="0"/>
                <a:cs typeface="Times New Roman" panose="02020603050405020304" pitchFamily="18" charset="0"/>
              </a:rPr>
              <a:t> (managers nominating similar people)</a:t>
            </a:r>
          </a:p>
        </p:txBody>
      </p:sp>
      <p:sp>
        <p:nvSpPr>
          <p:cNvPr id="31" name="Rounded Rectangle 30"/>
          <p:cNvSpPr/>
          <p:nvPr/>
        </p:nvSpPr>
        <p:spPr>
          <a:xfrm>
            <a:off x="6333966" y="4509051"/>
            <a:ext cx="2552636" cy="1285875"/>
          </a:xfrm>
          <a:prstGeom prst="roundRect">
            <a:avLst>
              <a:gd name="adj" fmla="val 8888"/>
            </a:avLst>
          </a:prstGeom>
          <a:solidFill>
            <a:srgbClr val="F9F9F9"/>
          </a:solidFill>
          <a:ln w="33020">
            <a:solidFill>
              <a:srgbClr val="00336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32" name="TextBox 31"/>
          <p:cNvSpPr txBox="1"/>
          <p:nvPr/>
        </p:nvSpPr>
        <p:spPr>
          <a:xfrm>
            <a:off x="7041508" y="4602006"/>
            <a:ext cx="1137554" cy="357021"/>
          </a:xfrm>
          <a:prstGeom prst="rect">
            <a:avLst/>
          </a:prstGeom>
          <a:noFill/>
        </p:spPr>
        <p:txBody>
          <a:bodyPr wrap="none" lIns="73152" tIns="54864" rIns="73152" bIns="54864" anchor="ctr">
            <a:spAutoFit/>
          </a:bodyPr>
          <a:lstStyle/>
          <a:p>
            <a:pPr algn="ctr">
              <a:spcBef>
                <a:spcPts val="0"/>
              </a:spcBef>
              <a:spcAft>
                <a:spcPts val="650"/>
              </a:spcAft>
            </a:pPr>
            <a:r>
              <a:rPr sz="1600" b="1">
                <a:solidFill>
                  <a:srgbClr val="003366"/>
                </a:solidFill>
                <a:latin typeface="Times New Roman" panose="02020603050405020304" pitchFamily="18" charset="0"/>
                <a:cs typeface="Times New Roman" panose="02020603050405020304" pitchFamily="18" charset="0"/>
              </a:rPr>
              <a:t>Traditional</a:t>
            </a:r>
          </a:p>
        </p:txBody>
      </p:sp>
      <p:sp>
        <p:nvSpPr>
          <p:cNvPr id="33" name="TextBox 32"/>
          <p:cNvSpPr txBox="1"/>
          <p:nvPr/>
        </p:nvSpPr>
        <p:spPr>
          <a:xfrm>
            <a:off x="6476838" y="4802387"/>
            <a:ext cx="990912" cy="480131"/>
          </a:xfrm>
          <a:prstGeom prst="rect">
            <a:avLst/>
          </a:prstGeom>
          <a:noFill/>
        </p:spPr>
        <p:txBody>
          <a:bodyPr wrap="none" lIns="73152" tIns="54864" rIns="73152" bIns="54864" anchor="ctr">
            <a:spAutoFit/>
          </a:bodyPr>
          <a:lstStyle/>
          <a:p>
            <a:pPr algn="l">
              <a:spcBef>
                <a:spcPts val="0"/>
              </a:spcBef>
              <a:spcAft>
                <a:spcPts val="520"/>
              </a:spcAft>
            </a:pPr>
            <a:r>
              <a:rPr sz="2400">
                <a:latin typeface="Times New Roman" panose="02020603050405020304" pitchFamily="18" charset="0"/>
                <a:cs typeface="Times New Roman" panose="02020603050405020304" pitchFamily="18" charset="0"/>
              </a:rPr>
              <a:t>  </a:t>
            </a:r>
            <a:r>
              <a:rPr sz="1400" b="0">
                <a:solidFill>
                  <a:srgbClr val="555555"/>
                </a:solidFill>
                <a:latin typeface="Times New Roman" panose="02020603050405020304" pitchFamily="18" charset="0"/>
                <a:cs typeface="Times New Roman" panose="02020603050405020304" pitchFamily="18" charset="0"/>
              </a:rPr>
              <a:t> Job titles</a:t>
            </a:r>
          </a:p>
        </p:txBody>
      </p:sp>
      <p:pic>
        <p:nvPicPr>
          <p:cNvPr id="34" name="Picture 33" descr="image.png"/>
          <p:cNvPicPr>
            <a:picLocks noChangeAspect="1"/>
          </p:cNvPicPr>
          <p:nvPr/>
        </p:nvPicPr>
        <p:blipFill>
          <a:blip r:embed="rId10">
            <a:alphaModFix/>
          </a:blip>
          <a:stretch>
            <a:fillRect/>
          </a:stretch>
        </p:blipFill>
        <p:spPr>
          <a:xfrm>
            <a:off x="6476838" y="4993466"/>
            <a:ext cx="152396" cy="97971"/>
          </a:xfrm>
          <a:prstGeom prst="rect">
            <a:avLst/>
          </a:prstGeom>
        </p:spPr>
      </p:pic>
      <p:sp>
        <p:nvSpPr>
          <p:cNvPr id="35" name="TextBox 34"/>
          <p:cNvSpPr txBox="1"/>
          <p:nvPr/>
        </p:nvSpPr>
        <p:spPr>
          <a:xfrm>
            <a:off x="6476838" y="5030987"/>
            <a:ext cx="1919051" cy="480131"/>
          </a:xfrm>
          <a:prstGeom prst="rect">
            <a:avLst/>
          </a:prstGeom>
          <a:noFill/>
        </p:spPr>
        <p:txBody>
          <a:bodyPr wrap="none" lIns="73152" tIns="54864" rIns="73152" bIns="54864" anchor="ctr">
            <a:spAutoFit/>
          </a:bodyPr>
          <a:lstStyle/>
          <a:p>
            <a:pPr algn="l">
              <a:spcBef>
                <a:spcPts val="0"/>
              </a:spcBef>
              <a:spcAft>
                <a:spcPts val="520"/>
              </a:spcAft>
            </a:pPr>
            <a:r>
              <a:rPr sz="2400">
                <a:latin typeface="Times New Roman" panose="02020603050405020304" pitchFamily="18" charset="0"/>
                <a:cs typeface="Times New Roman" panose="02020603050405020304" pitchFamily="18" charset="0"/>
              </a:rPr>
              <a:t>  </a:t>
            </a:r>
            <a:r>
              <a:rPr sz="1400" b="0">
                <a:solidFill>
                  <a:srgbClr val="555555"/>
                </a:solidFill>
                <a:latin typeface="Times New Roman" panose="02020603050405020304" pitchFamily="18" charset="0"/>
                <a:cs typeface="Times New Roman" panose="02020603050405020304" pitchFamily="18" charset="0"/>
              </a:rPr>
              <a:t> Manager nominations</a:t>
            </a:r>
          </a:p>
        </p:txBody>
      </p:sp>
      <p:pic>
        <p:nvPicPr>
          <p:cNvPr id="36" name="Picture 35" descr="image.png"/>
          <p:cNvPicPr>
            <a:picLocks noChangeAspect="1"/>
          </p:cNvPicPr>
          <p:nvPr/>
        </p:nvPicPr>
        <p:blipFill>
          <a:blip r:embed="rId10">
            <a:alphaModFix/>
          </a:blip>
          <a:stretch>
            <a:fillRect/>
          </a:stretch>
        </p:blipFill>
        <p:spPr>
          <a:xfrm>
            <a:off x="6476838" y="5222066"/>
            <a:ext cx="152396" cy="97971"/>
          </a:xfrm>
          <a:prstGeom prst="rect">
            <a:avLst/>
          </a:prstGeom>
        </p:spPr>
      </p:pic>
      <p:sp>
        <p:nvSpPr>
          <p:cNvPr id="37" name="TextBox 36"/>
          <p:cNvSpPr txBox="1"/>
          <p:nvPr/>
        </p:nvSpPr>
        <p:spPr>
          <a:xfrm>
            <a:off x="6476838" y="5259587"/>
            <a:ext cx="1777987" cy="480131"/>
          </a:xfrm>
          <a:prstGeom prst="rect">
            <a:avLst/>
          </a:prstGeom>
          <a:noFill/>
        </p:spPr>
        <p:txBody>
          <a:bodyPr wrap="none" lIns="73152" tIns="54864" rIns="73152" bIns="54864" anchor="ctr">
            <a:spAutoFit/>
          </a:bodyPr>
          <a:lstStyle/>
          <a:p>
            <a:pPr algn="l">
              <a:spcBef>
                <a:spcPts val="0"/>
              </a:spcBef>
              <a:spcAft>
                <a:spcPts val="520"/>
              </a:spcAft>
            </a:pPr>
            <a:r>
              <a:rPr sz="2400">
                <a:latin typeface="Times New Roman" panose="02020603050405020304" pitchFamily="18" charset="0"/>
                <a:cs typeface="Times New Roman" panose="02020603050405020304" pitchFamily="18" charset="0"/>
              </a:rPr>
              <a:t>  </a:t>
            </a:r>
            <a:r>
              <a:rPr sz="1400" b="0">
                <a:solidFill>
                  <a:srgbClr val="555555"/>
                </a:solidFill>
                <a:latin typeface="Times New Roman" panose="02020603050405020304" pitchFamily="18" charset="0"/>
                <a:cs typeface="Times New Roman" panose="02020603050405020304" pitchFamily="18" charset="0"/>
              </a:rPr>
              <a:t> Subjective potential</a:t>
            </a:r>
          </a:p>
        </p:txBody>
      </p:sp>
      <p:pic>
        <p:nvPicPr>
          <p:cNvPr id="38" name="Picture 37" descr="image.png"/>
          <p:cNvPicPr>
            <a:picLocks noChangeAspect="1"/>
          </p:cNvPicPr>
          <p:nvPr/>
        </p:nvPicPr>
        <p:blipFill>
          <a:blip r:embed="rId10">
            <a:alphaModFix/>
          </a:blip>
          <a:stretch>
            <a:fillRect/>
          </a:stretch>
        </p:blipFill>
        <p:spPr>
          <a:xfrm>
            <a:off x="6476838" y="5450666"/>
            <a:ext cx="152396" cy="97971"/>
          </a:xfrm>
          <a:prstGeom prst="rect">
            <a:avLst/>
          </a:prstGeom>
        </p:spPr>
      </p:pic>
      <p:sp>
        <p:nvSpPr>
          <p:cNvPr id="39" name="Rounded Rectangle 38"/>
          <p:cNvSpPr/>
          <p:nvPr/>
        </p:nvSpPr>
        <p:spPr>
          <a:xfrm>
            <a:off x="9067573" y="4509051"/>
            <a:ext cx="2552636" cy="1285875"/>
          </a:xfrm>
          <a:prstGeom prst="roundRect">
            <a:avLst>
              <a:gd name="adj" fmla="val 8888"/>
            </a:avLst>
          </a:prstGeom>
          <a:solidFill>
            <a:srgbClr val="F9F9F9"/>
          </a:solidFill>
          <a:ln w="33020">
            <a:solidFill>
              <a:srgbClr val="00336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40" name="TextBox 39"/>
          <p:cNvSpPr txBox="1"/>
          <p:nvPr/>
        </p:nvSpPr>
        <p:spPr>
          <a:xfrm>
            <a:off x="9742543" y="4602006"/>
            <a:ext cx="1221745" cy="357021"/>
          </a:xfrm>
          <a:prstGeom prst="rect">
            <a:avLst/>
          </a:prstGeom>
          <a:noFill/>
        </p:spPr>
        <p:txBody>
          <a:bodyPr wrap="none" lIns="73152" tIns="54864" rIns="73152" bIns="54864" anchor="ctr">
            <a:spAutoFit/>
          </a:bodyPr>
          <a:lstStyle/>
          <a:p>
            <a:pPr algn="ctr">
              <a:spcBef>
                <a:spcPts val="0"/>
              </a:spcBef>
              <a:spcAft>
                <a:spcPts val="650"/>
              </a:spcAft>
            </a:pPr>
            <a:r>
              <a:rPr sz="1600" b="1">
                <a:solidFill>
                  <a:srgbClr val="003366"/>
                </a:solidFill>
                <a:latin typeface="Times New Roman" panose="02020603050405020304" pitchFamily="18" charset="0"/>
                <a:cs typeface="Times New Roman" panose="02020603050405020304" pitchFamily="18" charset="0"/>
              </a:rPr>
              <a:t>Skills-Based</a:t>
            </a:r>
          </a:p>
        </p:txBody>
      </p:sp>
      <p:sp>
        <p:nvSpPr>
          <p:cNvPr id="41" name="TextBox 40"/>
          <p:cNvSpPr txBox="1"/>
          <p:nvPr/>
        </p:nvSpPr>
        <p:spPr>
          <a:xfrm>
            <a:off x="9219969" y="4802387"/>
            <a:ext cx="1848519" cy="480131"/>
          </a:xfrm>
          <a:prstGeom prst="rect">
            <a:avLst/>
          </a:prstGeom>
          <a:noFill/>
        </p:spPr>
        <p:txBody>
          <a:bodyPr wrap="none" lIns="73152" tIns="54864" rIns="73152" bIns="54864" anchor="ctr">
            <a:spAutoFit/>
          </a:bodyPr>
          <a:lstStyle/>
          <a:p>
            <a:pPr algn="l">
              <a:spcBef>
                <a:spcPts val="0"/>
              </a:spcBef>
              <a:spcAft>
                <a:spcPts val="520"/>
              </a:spcAft>
            </a:pPr>
            <a:r>
              <a:rPr sz="2400">
                <a:latin typeface="Times New Roman" panose="02020603050405020304" pitchFamily="18" charset="0"/>
                <a:cs typeface="Times New Roman" panose="02020603050405020304" pitchFamily="18" charset="0"/>
              </a:rPr>
              <a:t>  </a:t>
            </a:r>
            <a:r>
              <a:rPr sz="1400" b="0">
                <a:solidFill>
                  <a:srgbClr val="555555"/>
                </a:solidFill>
                <a:latin typeface="Times New Roman" panose="02020603050405020304" pitchFamily="18" charset="0"/>
                <a:cs typeface="Times New Roman" panose="02020603050405020304" pitchFamily="18" charset="0"/>
              </a:rPr>
              <a:t> Competency profiles</a:t>
            </a:r>
          </a:p>
        </p:txBody>
      </p:sp>
      <p:pic>
        <p:nvPicPr>
          <p:cNvPr id="42" name="Picture 41" descr="image.png"/>
          <p:cNvPicPr>
            <a:picLocks noChangeAspect="1"/>
          </p:cNvPicPr>
          <p:nvPr/>
        </p:nvPicPr>
        <p:blipFill>
          <a:blip r:embed="rId11">
            <a:alphaModFix/>
          </a:blip>
          <a:stretch>
            <a:fillRect/>
          </a:stretch>
        </p:blipFill>
        <p:spPr>
          <a:xfrm>
            <a:off x="9219969" y="4994826"/>
            <a:ext cx="152396" cy="95249"/>
          </a:xfrm>
          <a:prstGeom prst="rect">
            <a:avLst/>
          </a:prstGeom>
        </p:spPr>
      </p:pic>
      <p:sp>
        <p:nvSpPr>
          <p:cNvPr id="43" name="TextBox 42"/>
          <p:cNvSpPr txBox="1"/>
          <p:nvPr/>
        </p:nvSpPr>
        <p:spPr>
          <a:xfrm>
            <a:off x="9219969" y="5030987"/>
            <a:ext cx="2050498" cy="480131"/>
          </a:xfrm>
          <a:prstGeom prst="rect">
            <a:avLst/>
          </a:prstGeom>
          <a:noFill/>
        </p:spPr>
        <p:txBody>
          <a:bodyPr wrap="none" lIns="73152" tIns="54864" rIns="73152" bIns="54864" anchor="ctr">
            <a:spAutoFit/>
          </a:bodyPr>
          <a:lstStyle/>
          <a:p>
            <a:pPr algn="l">
              <a:spcBef>
                <a:spcPts val="0"/>
              </a:spcBef>
              <a:spcAft>
                <a:spcPts val="520"/>
              </a:spcAft>
            </a:pPr>
            <a:r>
              <a:rPr sz="2400">
                <a:latin typeface="Times New Roman" panose="02020603050405020304" pitchFamily="18" charset="0"/>
                <a:cs typeface="Times New Roman" panose="02020603050405020304" pitchFamily="18" charset="0"/>
              </a:rPr>
              <a:t>  </a:t>
            </a:r>
            <a:r>
              <a:rPr sz="1400" b="0">
                <a:solidFill>
                  <a:srgbClr val="555555"/>
                </a:solidFill>
                <a:latin typeface="Times New Roman" panose="02020603050405020304" pitchFamily="18" charset="0"/>
                <a:cs typeface="Times New Roman" panose="02020603050405020304" pitchFamily="18" charset="0"/>
              </a:rPr>
              <a:t> Data-driven assessment</a:t>
            </a:r>
          </a:p>
        </p:txBody>
      </p:sp>
      <p:pic>
        <p:nvPicPr>
          <p:cNvPr id="44" name="Picture 43" descr="image.png"/>
          <p:cNvPicPr>
            <a:picLocks noChangeAspect="1"/>
          </p:cNvPicPr>
          <p:nvPr/>
        </p:nvPicPr>
        <p:blipFill>
          <a:blip r:embed="rId11">
            <a:alphaModFix/>
          </a:blip>
          <a:stretch>
            <a:fillRect/>
          </a:stretch>
        </p:blipFill>
        <p:spPr>
          <a:xfrm>
            <a:off x="9219969" y="5223426"/>
            <a:ext cx="152396" cy="95249"/>
          </a:xfrm>
          <a:prstGeom prst="rect">
            <a:avLst/>
          </a:prstGeom>
        </p:spPr>
      </p:pic>
      <p:sp>
        <p:nvSpPr>
          <p:cNvPr id="45" name="TextBox 44"/>
          <p:cNvSpPr txBox="1"/>
          <p:nvPr/>
        </p:nvSpPr>
        <p:spPr>
          <a:xfrm>
            <a:off x="9219969" y="5259587"/>
            <a:ext cx="1771575" cy="480131"/>
          </a:xfrm>
          <a:prstGeom prst="rect">
            <a:avLst/>
          </a:prstGeom>
          <a:noFill/>
        </p:spPr>
        <p:txBody>
          <a:bodyPr wrap="none" lIns="73152" tIns="54864" rIns="73152" bIns="54864" anchor="ctr">
            <a:spAutoFit/>
          </a:bodyPr>
          <a:lstStyle/>
          <a:p>
            <a:pPr algn="l">
              <a:spcBef>
                <a:spcPts val="0"/>
              </a:spcBef>
              <a:spcAft>
                <a:spcPts val="520"/>
              </a:spcAft>
            </a:pPr>
            <a:r>
              <a:rPr sz="2400">
                <a:latin typeface="Times New Roman" panose="02020603050405020304" pitchFamily="18" charset="0"/>
                <a:cs typeface="Times New Roman" panose="02020603050405020304" pitchFamily="18" charset="0"/>
              </a:rPr>
              <a:t>  </a:t>
            </a:r>
            <a:r>
              <a:rPr sz="1400" b="0">
                <a:solidFill>
                  <a:srgbClr val="555555"/>
                </a:solidFill>
                <a:latin typeface="Times New Roman" panose="02020603050405020304" pitchFamily="18" charset="0"/>
                <a:cs typeface="Times New Roman" panose="02020603050405020304" pitchFamily="18" charset="0"/>
              </a:rPr>
              <a:t> Measured readiness</a:t>
            </a:r>
          </a:p>
        </p:txBody>
      </p:sp>
      <p:pic>
        <p:nvPicPr>
          <p:cNvPr id="46" name="Picture 45" descr="image.png"/>
          <p:cNvPicPr>
            <a:picLocks noChangeAspect="1"/>
          </p:cNvPicPr>
          <p:nvPr/>
        </p:nvPicPr>
        <p:blipFill>
          <a:blip r:embed="rId11">
            <a:alphaModFix/>
          </a:blip>
          <a:stretch>
            <a:fillRect/>
          </a:stretch>
        </p:blipFill>
        <p:spPr>
          <a:xfrm>
            <a:off x="9219969" y="5452027"/>
            <a:ext cx="152396" cy="95249"/>
          </a:xfrm>
          <a:prstGeom prst="rect">
            <a:avLst/>
          </a:prstGeom>
        </p:spPr>
      </p:pic>
      <p:sp>
        <p:nvSpPr>
          <p:cNvPr id="2" name="TextBox 1">
            <a:extLst>
              <a:ext uri="{FF2B5EF4-FFF2-40B4-BE49-F238E27FC236}">
                <a16:creationId xmlns:a16="http://schemas.microsoft.com/office/drawing/2014/main" id="{104BF949-DAA4-BFC0-A2A8-5594DBC23801}"/>
              </a:ext>
            </a:extLst>
          </p:cNvPr>
          <p:cNvSpPr txBox="1"/>
          <p:nvPr/>
        </p:nvSpPr>
        <p:spPr>
          <a:xfrm>
            <a:off x="3042559" y="837041"/>
            <a:ext cx="489185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Scope of Talent Management</a:t>
            </a:r>
          </a:p>
        </p:txBody>
      </p:sp>
      <p:sp>
        <p:nvSpPr>
          <p:cNvPr id="4" name="Rectangle 3">
            <a:extLst>
              <a:ext uri="{FF2B5EF4-FFF2-40B4-BE49-F238E27FC236}">
                <a16:creationId xmlns:a16="http://schemas.microsoft.com/office/drawing/2014/main" id="{F40907D6-0CC8-9742-AB20-1933B76E1C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7" name="TextBox 46">
            <a:extLst>
              <a:ext uri="{FF2B5EF4-FFF2-40B4-BE49-F238E27FC236}">
                <a16:creationId xmlns:a16="http://schemas.microsoft.com/office/drawing/2014/main" id="{828C9D34-6450-3FFD-CABE-0F86A3EEC82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4B002BF-A86B-2C8A-E331-8F73A89971D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73403"/>
    </mc:Choice>
    <mc:Fallback xmlns="">
      <p:transition spd="slow" advTm="47340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p:cNvSpPr txBox="1"/>
          <p:nvPr/>
        </p:nvSpPr>
        <p:spPr>
          <a:xfrm>
            <a:off x="154983" y="5276968"/>
            <a:ext cx="11840705" cy="1015663"/>
          </a:xfrm>
          <a:prstGeom prst="rect">
            <a:avLst/>
          </a:prstGeom>
          <a:noFill/>
        </p:spPr>
        <p:txBody>
          <a:bodyPr wrap="square" rtlCol="0">
            <a:spAutoFit/>
          </a:bodyPr>
          <a:lstStyle/>
          <a:p>
            <a:pPr algn="ctr"/>
            <a:r>
              <a:rPr lang="en-US" sz="2000" b="1" dirty="0">
                <a:solidFill>
                  <a:srgbClr val="C00000"/>
                </a:solidFill>
                <a:latin typeface="Times New Roman" panose="02020603050405020304" pitchFamily="18" charset="0"/>
                <a:cs typeface="Times New Roman" panose="02020603050405020304" pitchFamily="18" charset="0"/>
              </a:rPr>
              <a:t>Regardless of the focus, effective talent management must be linked to HR planning. This means having the right number of human resources, with the right capabilities, at the right times, and in the right places, both short term and longer term, as Figure 10-2 indicates.</a:t>
            </a:r>
            <a:endParaRPr lang="en-US" sz="2000" dirty="0">
              <a:solidFill>
                <a:srgbClr val="C00000"/>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199C82A-7FFA-47C9-B20E-141D20FAB577}"/>
              </a:ext>
            </a:extLst>
          </p:cNvPr>
          <p:cNvPicPr>
            <a:picLocks noChangeAspect="1"/>
          </p:cNvPicPr>
          <p:nvPr/>
        </p:nvPicPr>
        <p:blipFill>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colorTemperature colorTemp="5900"/>
                    </a14:imgEffect>
                    <a14:imgEffect>
                      <a14:saturation sat="200000"/>
                    </a14:imgEffect>
                  </a14:imgLayer>
                </a14:imgProps>
              </a:ext>
            </a:extLst>
          </a:blip>
          <a:srcRect l="24407" t="18561" r="4490"/>
          <a:stretch>
            <a:fillRect/>
          </a:stretch>
        </p:blipFill>
        <p:spPr>
          <a:xfrm>
            <a:off x="3042559" y="1640410"/>
            <a:ext cx="5823146" cy="3636558"/>
          </a:xfrm>
          <a:prstGeom prst="rect">
            <a:avLst/>
          </a:prstGeom>
        </p:spPr>
      </p:pic>
      <p:sp>
        <p:nvSpPr>
          <p:cNvPr id="3" name="TextBox 2">
            <a:extLst>
              <a:ext uri="{FF2B5EF4-FFF2-40B4-BE49-F238E27FC236}">
                <a16:creationId xmlns:a16="http://schemas.microsoft.com/office/drawing/2014/main" id="{94B40B9A-4656-2FAE-3114-74C31684619C}"/>
              </a:ext>
            </a:extLst>
          </p:cNvPr>
          <p:cNvSpPr txBox="1"/>
          <p:nvPr/>
        </p:nvSpPr>
        <p:spPr>
          <a:xfrm>
            <a:off x="3042559" y="837041"/>
            <a:ext cx="489185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Talent Management</a:t>
            </a:r>
          </a:p>
        </p:txBody>
      </p:sp>
      <p:sp>
        <p:nvSpPr>
          <p:cNvPr id="5" name="TextBox 4">
            <a:extLst>
              <a:ext uri="{FF2B5EF4-FFF2-40B4-BE49-F238E27FC236}">
                <a16:creationId xmlns:a16="http://schemas.microsoft.com/office/drawing/2014/main" id="{D22CDB50-F478-5349-7AEA-84CD7F726AD1}"/>
              </a:ext>
            </a:extLst>
          </p:cNvPr>
          <p:cNvSpPr txBox="1"/>
          <p:nvPr/>
        </p:nvSpPr>
        <p:spPr>
          <a:xfrm>
            <a:off x="5145985" y="6337300"/>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10-2 </a:t>
            </a:r>
            <a:endParaRPr lang="en-US" dirty="0"/>
          </a:p>
        </p:txBody>
      </p:sp>
      <p:sp>
        <p:nvSpPr>
          <p:cNvPr id="6" name="Rectangle 5">
            <a:extLst>
              <a:ext uri="{FF2B5EF4-FFF2-40B4-BE49-F238E27FC236}">
                <a16:creationId xmlns:a16="http://schemas.microsoft.com/office/drawing/2014/main" id="{C7111B27-E7C5-0C17-C1D8-BD6B73B61C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7003B1E3-01FA-986D-26DE-D2BE15D232F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CDCBDD7-E0AD-AA2B-8E48-E138B365AE0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3375668"/>
      </p:ext>
    </p:extLst>
  </p:cSld>
  <p:clrMapOvr>
    <a:masterClrMapping/>
  </p:clrMapOvr>
  <mc:AlternateContent xmlns:mc="http://schemas.openxmlformats.org/markup-compatibility/2006" xmlns:p14="http://schemas.microsoft.com/office/powerpoint/2010/main">
    <mc:Choice Requires="p14">
      <p:transition p14:dur="10" advTm="55956"/>
    </mc:Choice>
    <mc:Fallback xmlns="">
      <p:transition advTm="5595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571485" y="3075746"/>
            <a:ext cx="4848103" cy="904874"/>
          </a:xfrm>
          <a:prstGeom prst="roundRect">
            <a:avLst>
              <a:gd name="adj" fmla="val 16842"/>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7" name="Rounded Rectangle 6"/>
          <p:cNvSpPr/>
          <p:nvPr/>
        </p:nvSpPr>
        <p:spPr>
          <a:xfrm>
            <a:off x="714357" y="3218621"/>
            <a:ext cx="380990" cy="380999"/>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8" name="Picture 7" descr="image.png"/>
          <p:cNvPicPr>
            <a:picLocks noChangeAspect="1"/>
          </p:cNvPicPr>
          <p:nvPr/>
        </p:nvPicPr>
        <p:blipFill>
          <a:blip r:embed="rId3">
            <a:alphaModFix/>
          </a:blip>
          <a:stretch>
            <a:fillRect/>
          </a:stretch>
        </p:blipFill>
        <p:spPr>
          <a:xfrm>
            <a:off x="790555" y="3320538"/>
            <a:ext cx="228594" cy="177164"/>
          </a:xfrm>
          <a:prstGeom prst="rect">
            <a:avLst/>
          </a:prstGeom>
        </p:spPr>
      </p:pic>
      <p:sp>
        <p:nvSpPr>
          <p:cNvPr id="9" name="TextBox 8"/>
          <p:cNvSpPr txBox="1"/>
          <p:nvPr/>
        </p:nvSpPr>
        <p:spPr>
          <a:xfrm>
            <a:off x="1238219" y="3124736"/>
            <a:ext cx="1761636" cy="387798"/>
          </a:xfrm>
          <a:prstGeom prst="rect">
            <a:avLst/>
          </a:prstGeom>
          <a:noFill/>
        </p:spPr>
        <p:txBody>
          <a:bodyPr wrap="none" lIns="73152" tIns="54864" rIns="73152" bIns="54864" anchor="ctr">
            <a:spAutoFit/>
          </a:bodyPr>
          <a:lstStyle/>
          <a:p>
            <a:pPr algn="l">
              <a:spcBef>
                <a:spcPts val="0"/>
              </a:spcBef>
              <a:spcAft>
                <a:spcPts val="325"/>
              </a:spcAft>
            </a:pPr>
            <a:r>
              <a:rPr b="1" dirty="0">
                <a:solidFill>
                  <a:srgbClr val="003366"/>
                </a:solidFill>
                <a:latin typeface="Times New Roman" panose="02020603050405020304" pitchFamily="18" charset="0"/>
                <a:cs typeface="Times New Roman" panose="02020603050405020304" pitchFamily="18" charset="0"/>
              </a:rPr>
              <a:t>Protean Careers</a:t>
            </a:r>
          </a:p>
        </p:txBody>
      </p:sp>
      <p:sp>
        <p:nvSpPr>
          <p:cNvPr id="10" name="TextBox 9"/>
          <p:cNvSpPr txBox="1"/>
          <p:nvPr/>
        </p:nvSpPr>
        <p:spPr>
          <a:xfrm>
            <a:off x="1150161" y="3472818"/>
            <a:ext cx="4126558" cy="428194"/>
          </a:xfrm>
          <a:prstGeom prst="rect">
            <a:avLst/>
          </a:prstGeom>
          <a:noFill/>
        </p:spPr>
        <p:txBody>
          <a:bodyPr wrap="square" lIns="73152" tIns="54864" rIns="73152" bIns="54864" anchor="ctr">
            <a:spAutoFit/>
          </a:bodyPr>
          <a:lstStyle/>
          <a:p>
            <a:pPr algn="l">
              <a:lnSpc>
                <a:spcPts val="1235"/>
              </a:lnSpc>
              <a:spcBef>
                <a:spcPts val="0"/>
              </a:spcBef>
              <a:spcAft>
                <a:spcPts val="0"/>
              </a:spcAft>
            </a:pPr>
            <a:r>
              <a:rPr sz="1600" b="0" dirty="0">
                <a:solidFill>
                  <a:srgbClr val="555555"/>
                </a:solidFill>
                <a:latin typeface="Times New Roman" panose="02020603050405020304" pitchFamily="18" charset="0"/>
                <a:cs typeface="Times New Roman" panose="02020603050405020304" pitchFamily="18" charset="0"/>
              </a:rPr>
              <a:t>Self-directed career paths driven by personal values rather than organizational needs</a:t>
            </a:r>
          </a:p>
        </p:txBody>
      </p:sp>
      <p:sp>
        <p:nvSpPr>
          <p:cNvPr id="11" name="Rounded Rectangle 10"/>
          <p:cNvSpPr/>
          <p:nvPr/>
        </p:nvSpPr>
        <p:spPr>
          <a:xfrm>
            <a:off x="571485" y="4104446"/>
            <a:ext cx="4848103" cy="723900"/>
          </a:xfrm>
          <a:prstGeom prst="roundRect">
            <a:avLst>
              <a:gd name="adj" fmla="val 21052"/>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12" name="Rounded Rectangle 11"/>
          <p:cNvSpPr/>
          <p:nvPr/>
        </p:nvSpPr>
        <p:spPr>
          <a:xfrm>
            <a:off x="714357" y="4247321"/>
            <a:ext cx="380990" cy="380999"/>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13" name="Picture 12" descr="image.png"/>
          <p:cNvPicPr>
            <a:picLocks noChangeAspect="1"/>
          </p:cNvPicPr>
          <p:nvPr/>
        </p:nvPicPr>
        <p:blipFill>
          <a:blip r:embed="rId4">
            <a:alphaModFix/>
          </a:blip>
          <a:stretch>
            <a:fillRect/>
          </a:stretch>
        </p:blipFill>
        <p:spPr>
          <a:xfrm>
            <a:off x="790555" y="4340666"/>
            <a:ext cx="228594" cy="194309"/>
          </a:xfrm>
          <a:prstGeom prst="rect">
            <a:avLst/>
          </a:prstGeom>
        </p:spPr>
      </p:pic>
      <p:sp>
        <p:nvSpPr>
          <p:cNvPr id="14" name="TextBox 13"/>
          <p:cNvSpPr txBox="1"/>
          <p:nvPr/>
        </p:nvSpPr>
        <p:spPr>
          <a:xfrm>
            <a:off x="1285842" y="4153436"/>
            <a:ext cx="2317237" cy="387798"/>
          </a:xfrm>
          <a:prstGeom prst="rect">
            <a:avLst/>
          </a:prstGeom>
          <a:noFill/>
        </p:spPr>
        <p:txBody>
          <a:bodyPr wrap="none" lIns="73152" tIns="54864" rIns="73152" bIns="54864" anchor="ctr">
            <a:spAutoFit/>
          </a:bodyPr>
          <a:lstStyle/>
          <a:p>
            <a:pPr algn="l">
              <a:spcBef>
                <a:spcPts val="0"/>
              </a:spcBef>
              <a:spcAft>
                <a:spcPts val="325"/>
              </a:spcAft>
            </a:pPr>
            <a:r>
              <a:rPr b="1" dirty="0">
                <a:solidFill>
                  <a:srgbClr val="003366"/>
                </a:solidFill>
                <a:latin typeface="Times New Roman" panose="02020603050405020304" pitchFamily="18" charset="0"/>
                <a:cs typeface="Times New Roman" panose="02020603050405020304" pitchFamily="18" charset="0"/>
              </a:rPr>
              <a:t>Boundaryless Careers</a:t>
            </a:r>
          </a:p>
        </p:txBody>
      </p:sp>
      <p:sp>
        <p:nvSpPr>
          <p:cNvPr id="15" name="TextBox 14"/>
          <p:cNvSpPr txBox="1"/>
          <p:nvPr/>
        </p:nvSpPr>
        <p:spPr>
          <a:xfrm>
            <a:off x="1238219" y="4444876"/>
            <a:ext cx="3550396" cy="428194"/>
          </a:xfrm>
          <a:prstGeom prst="rect">
            <a:avLst/>
          </a:prstGeom>
          <a:noFill/>
        </p:spPr>
        <p:txBody>
          <a:bodyPr wrap="none" lIns="73152" tIns="54864" rIns="73152" bIns="54864" anchor="ctr">
            <a:spAutoFit/>
          </a:bodyPr>
          <a:lstStyle/>
          <a:p>
            <a:pPr algn="l">
              <a:lnSpc>
                <a:spcPts val="1235"/>
              </a:lnSpc>
              <a:spcBef>
                <a:spcPts val="0"/>
              </a:spcBef>
              <a:spcAft>
                <a:spcPts val="0"/>
              </a:spcAft>
            </a:pPr>
            <a:r>
              <a:rPr sz="1600" b="0" dirty="0">
                <a:solidFill>
                  <a:srgbClr val="555555"/>
                </a:solidFill>
                <a:latin typeface="Times New Roman" panose="02020603050405020304" pitchFamily="18" charset="0"/>
                <a:cs typeface="Times New Roman" panose="02020603050405020304" pitchFamily="18" charset="0"/>
              </a:rPr>
              <a:t>Career progression across organizational </a:t>
            </a:r>
            <a:endParaRPr lang="en-US" sz="1600" b="0" dirty="0">
              <a:solidFill>
                <a:srgbClr val="555555"/>
              </a:solidFill>
              <a:latin typeface="Times New Roman" panose="02020603050405020304" pitchFamily="18" charset="0"/>
              <a:cs typeface="Times New Roman" panose="02020603050405020304" pitchFamily="18" charset="0"/>
            </a:endParaRPr>
          </a:p>
          <a:p>
            <a:pPr algn="l">
              <a:lnSpc>
                <a:spcPts val="1235"/>
              </a:lnSpc>
              <a:spcBef>
                <a:spcPts val="0"/>
              </a:spcBef>
              <a:spcAft>
                <a:spcPts val="0"/>
              </a:spcAft>
            </a:pPr>
            <a:r>
              <a:rPr sz="1600" b="0" dirty="0">
                <a:solidFill>
                  <a:srgbClr val="555555"/>
                </a:solidFill>
                <a:latin typeface="Times New Roman" panose="02020603050405020304" pitchFamily="18" charset="0"/>
                <a:cs typeface="Times New Roman" panose="02020603050405020304" pitchFamily="18" charset="0"/>
              </a:rPr>
              <a:t>boundaries and industries</a:t>
            </a:r>
          </a:p>
        </p:txBody>
      </p:sp>
      <p:sp>
        <p:nvSpPr>
          <p:cNvPr id="16" name="Rounded Rectangle 15"/>
          <p:cNvSpPr/>
          <p:nvPr/>
        </p:nvSpPr>
        <p:spPr>
          <a:xfrm>
            <a:off x="571485" y="4933120"/>
            <a:ext cx="4848103" cy="723900"/>
          </a:xfrm>
          <a:prstGeom prst="roundRect">
            <a:avLst>
              <a:gd name="adj" fmla="val 21052"/>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17" name="Rounded Rectangle 16"/>
          <p:cNvSpPr/>
          <p:nvPr/>
        </p:nvSpPr>
        <p:spPr>
          <a:xfrm>
            <a:off x="714357" y="5075995"/>
            <a:ext cx="380990" cy="380999"/>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18" name="Picture 17" descr="image.png"/>
          <p:cNvPicPr>
            <a:picLocks noChangeAspect="1"/>
          </p:cNvPicPr>
          <p:nvPr/>
        </p:nvPicPr>
        <p:blipFill>
          <a:blip r:embed="rId5">
            <a:alphaModFix/>
          </a:blip>
          <a:stretch>
            <a:fillRect/>
          </a:stretch>
        </p:blipFill>
        <p:spPr>
          <a:xfrm>
            <a:off x="790555" y="5173627"/>
            <a:ext cx="228594" cy="185737"/>
          </a:xfrm>
          <a:prstGeom prst="rect">
            <a:avLst/>
          </a:prstGeom>
        </p:spPr>
      </p:pic>
      <p:sp>
        <p:nvSpPr>
          <p:cNvPr id="19" name="TextBox 18"/>
          <p:cNvSpPr txBox="1"/>
          <p:nvPr/>
        </p:nvSpPr>
        <p:spPr>
          <a:xfrm>
            <a:off x="1238219" y="4982110"/>
            <a:ext cx="3298339" cy="387798"/>
          </a:xfrm>
          <a:prstGeom prst="rect">
            <a:avLst/>
          </a:prstGeom>
          <a:noFill/>
        </p:spPr>
        <p:txBody>
          <a:bodyPr wrap="none" lIns="73152" tIns="54864" rIns="73152" bIns="54864" anchor="ctr">
            <a:spAutoFit/>
          </a:bodyPr>
          <a:lstStyle/>
          <a:p>
            <a:pPr algn="l">
              <a:spcBef>
                <a:spcPts val="0"/>
              </a:spcBef>
              <a:spcAft>
                <a:spcPts val="325"/>
              </a:spcAft>
            </a:pPr>
            <a:r>
              <a:rPr b="1" dirty="0">
                <a:solidFill>
                  <a:srgbClr val="003366"/>
                </a:solidFill>
                <a:latin typeface="Times New Roman" panose="02020603050405020304" pitchFamily="18" charset="0"/>
                <a:cs typeface="Times New Roman" panose="02020603050405020304" pitchFamily="18" charset="0"/>
              </a:rPr>
              <a:t>Gig Economy &amp; Platform Work</a:t>
            </a:r>
          </a:p>
        </p:txBody>
      </p:sp>
      <p:sp>
        <p:nvSpPr>
          <p:cNvPr id="20" name="TextBox 19"/>
          <p:cNvSpPr txBox="1"/>
          <p:nvPr/>
        </p:nvSpPr>
        <p:spPr>
          <a:xfrm>
            <a:off x="1295367" y="5280408"/>
            <a:ext cx="3493247" cy="428194"/>
          </a:xfrm>
          <a:prstGeom prst="rect">
            <a:avLst/>
          </a:prstGeom>
          <a:noFill/>
        </p:spPr>
        <p:txBody>
          <a:bodyPr wrap="square" lIns="73152" tIns="54864" rIns="73152" bIns="54864" anchor="ctr">
            <a:spAutoFit/>
          </a:bodyPr>
          <a:lstStyle/>
          <a:p>
            <a:pPr algn="l">
              <a:lnSpc>
                <a:spcPts val="1235"/>
              </a:lnSpc>
              <a:spcBef>
                <a:spcPts val="0"/>
              </a:spcBef>
              <a:spcAft>
                <a:spcPts val="0"/>
              </a:spcAft>
            </a:pPr>
            <a:r>
              <a:rPr sz="1600" b="0" dirty="0">
                <a:solidFill>
                  <a:srgbClr val="555555"/>
                </a:solidFill>
                <a:latin typeface="Times New Roman" panose="02020603050405020304" pitchFamily="18" charset="0"/>
                <a:cs typeface="Times New Roman" panose="02020603050405020304" pitchFamily="18" charset="0"/>
              </a:rPr>
              <a:t>Freelancing, contract work, </a:t>
            </a:r>
            <a:endParaRPr lang="en-US" sz="1600" b="0" dirty="0">
              <a:solidFill>
                <a:srgbClr val="555555"/>
              </a:solidFill>
              <a:latin typeface="Times New Roman" panose="02020603050405020304" pitchFamily="18" charset="0"/>
              <a:cs typeface="Times New Roman" panose="02020603050405020304" pitchFamily="18" charset="0"/>
            </a:endParaRPr>
          </a:p>
          <a:p>
            <a:pPr algn="l">
              <a:lnSpc>
                <a:spcPts val="1235"/>
              </a:lnSpc>
              <a:spcBef>
                <a:spcPts val="0"/>
              </a:spcBef>
              <a:spcAft>
                <a:spcPts val="0"/>
              </a:spcAft>
            </a:pPr>
            <a:r>
              <a:rPr sz="1600" b="0" dirty="0">
                <a:solidFill>
                  <a:srgbClr val="555555"/>
                </a:solidFill>
                <a:latin typeface="Times New Roman" panose="02020603050405020304" pitchFamily="18" charset="0"/>
                <a:cs typeface="Times New Roman" panose="02020603050405020304" pitchFamily="18" charset="0"/>
              </a:rPr>
              <a:t>and project-based engagements</a:t>
            </a:r>
          </a:p>
        </p:txBody>
      </p:sp>
      <p:sp>
        <p:nvSpPr>
          <p:cNvPr id="21" name="Rounded Rectangle 20"/>
          <p:cNvSpPr/>
          <p:nvPr/>
        </p:nvSpPr>
        <p:spPr>
          <a:xfrm>
            <a:off x="571485" y="5771321"/>
            <a:ext cx="4848103" cy="723900"/>
          </a:xfrm>
          <a:prstGeom prst="roundRect">
            <a:avLst>
              <a:gd name="adj" fmla="val 21052"/>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sp>
        <p:nvSpPr>
          <p:cNvPr id="22" name="Rounded Rectangle 21"/>
          <p:cNvSpPr/>
          <p:nvPr/>
        </p:nvSpPr>
        <p:spPr>
          <a:xfrm>
            <a:off x="714357" y="5914196"/>
            <a:ext cx="380990" cy="380999"/>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a:latin typeface="Times New Roman" panose="02020603050405020304" pitchFamily="18" charset="0"/>
              <a:cs typeface="Times New Roman" panose="02020603050405020304" pitchFamily="18" charset="0"/>
            </a:endParaRPr>
          </a:p>
        </p:txBody>
      </p:sp>
      <p:pic>
        <p:nvPicPr>
          <p:cNvPr id="23" name="Picture 22" descr="image.png"/>
          <p:cNvPicPr>
            <a:picLocks noChangeAspect="1"/>
          </p:cNvPicPr>
          <p:nvPr/>
        </p:nvPicPr>
        <p:blipFill>
          <a:blip r:embed="rId6">
            <a:alphaModFix/>
          </a:blip>
          <a:stretch>
            <a:fillRect/>
          </a:stretch>
        </p:blipFill>
        <p:spPr>
          <a:xfrm>
            <a:off x="790555" y="5996111"/>
            <a:ext cx="228594" cy="217170"/>
          </a:xfrm>
          <a:prstGeom prst="rect">
            <a:avLst/>
          </a:prstGeom>
        </p:spPr>
      </p:pic>
      <p:sp>
        <p:nvSpPr>
          <p:cNvPr id="24" name="TextBox 23"/>
          <p:cNvSpPr txBox="1"/>
          <p:nvPr/>
        </p:nvSpPr>
        <p:spPr>
          <a:xfrm>
            <a:off x="1238219" y="5820311"/>
            <a:ext cx="2018117" cy="387798"/>
          </a:xfrm>
          <a:prstGeom prst="rect">
            <a:avLst/>
          </a:prstGeom>
          <a:noFill/>
        </p:spPr>
        <p:txBody>
          <a:bodyPr wrap="none" lIns="73152" tIns="54864" rIns="73152" bIns="54864" anchor="ctr">
            <a:spAutoFit/>
          </a:bodyPr>
          <a:lstStyle/>
          <a:p>
            <a:pPr algn="l">
              <a:spcBef>
                <a:spcPts val="0"/>
              </a:spcBef>
              <a:spcAft>
                <a:spcPts val="325"/>
              </a:spcAft>
            </a:pPr>
            <a:r>
              <a:rPr b="1" dirty="0">
                <a:solidFill>
                  <a:srgbClr val="003366"/>
                </a:solidFill>
                <a:latin typeface="Times New Roman" panose="02020603050405020304" pitchFamily="18" charset="0"/>
                <a:cs typeface="Times New Roman" panose="02020603050405020304" pitchFamily="18" charset="0"/>
              </a:rPr>
              <a:t>Career Cushioning</a:t>
            </a:r>
          </a:p>
        </p:txBody>
      </p:sp>
      <p:sp>
        <p:nvSpPr>
          <p:cNvPr id="25" name="TextBox 24"/>
          <p:cNvSpPr txBox="1"/>
          <p:nvPr/>
        </p:nvSpPr>
        <p:spPr>
          <a:xfrm>
            <a:off x="1276318" y="6116017"/>
            <a:ext cx="4181369" cy="428194"/>
          </a:xfrm>
          <a:prstGeom prst="rect">
            <a:avLst/>
          </a:prstGeom>
          <a:noFill/>
        </p:spPr>
        <p:txBody>
          <a:bodyPr wrap="square" lIns="73152" tIns="54864" rIns="73152" bIns="54864" anchor="ctr">
            <a:spAutoFit/>
          </a:bodyPr>
          <a:lstStyle/>
          <a:p>
            <a:pPr algn="l">
              <a:lnSpc>
                <a:spcPts val="1235"/>
              </a:lnSpc>
              <a:spcBef>
                <a:spcPts val="0"/>
              </a:spcBef>
              <a:spcAft>
                <a:spcPts val="0"/>
              </a:spcAft>
            </a:pPr>
            <a:r>
              <a:rPr sz="1600" b="0" dirty="0">
                <a:solidFill>
                  <a:srgbClr val="555555"/>
                </a:solidFill>
                <a:latin typeface="Times New Roman" panose="02020603050405020304" pitchFamily="18" charset="0"/>
                <a:cs typeface="Times New Roman" panose="02020603050405020304" pitchFamily="18" charset="0"/>
              </a:rPr>
              <a:t>Preparing for uncertainty by maintaining</a:t>
            </a:r>
            <a:endParaRPr lang="en-US" sz="1600" b="0" dirty="0">
              <a:solidFill>
                <a:srgbClr val="555555"/>
              </a:solidFill>
              <a:latin typeface="Times New Roman" panose="02020603050405020304" pitchFamily="18" charset="0"/>
              <a:cs typeface="Times New Roman" panose="02020603050405020304" pitchFamily="18" charset="0"/>
            </a:endParaRPr>
          </a:p>
          <a:p>
            <a:pPr algn="l">
              <a:lnSpc>
                <a:spcPts val="1235"/>
              </a:lnSpc>
              <a:spcBef>
                <a:spcPts val="0"/>
              </a:spcBef>
              <a:spcAft>
                <a:spcPts val="0"/>
              </a:spcAft>
            </a:pPr>
            <a:r>
              <a:rPr sz="1600" b="0" dirty="0">
                <a:solidFill>
                  <a:srgbClr val="555555"/>
                </a:solidFill>
                <a:latin typeface="Times New Roman" panose="02020603050405020304" pitchFamily="18" charset="0"/>
                <a:cs typeface="Times New Roman" panose="02020603050405020304" pitchFamily="18" charset="0"/>
              </a:rPr>
              <a:t> networks and skills</a:t>
            </a:r>
          </a:p>
        </p:txBody>
      </p:sp>
      <p:sp>
        <p:nvSpPr>
          <p:cNvPr id="26" name="Rounded Rectangle 25"/>
          <p:cNvSpPr/>
          <p:nvPr/>
        </p:nvSpPr>
        <p:spPr>
          <a:xfrm>
            <a:off x="5695807" y="3102456"/>
            <a:ext cx="5924401" cy="950485"/>
          </a:xfrm>
          <a:prstGeom prst="roundRect">
            <a:avLst>
              <a:gd name="adj" fmla="val 1019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latin typeface="Times New Roman" panose="02020603050405020304" pitchFamily="18" charset="0"/>
              <a:cs typeface="Times New Roman" panose="02020603050405020304" pitchFamily="18" charset="0"/>
            </a:endParaRPr>
          </a:p>
        </p:txBody>
      </p:sp>
      <p:sp>
        <p:nvSpPr>
          <p:cNvPr id="27" name="TextBox 26"/>
          <p:cNvSpPr txBox="1"/>
          <p:nvPr/>
        </p:nvSpPr>
        <p:spPr>
          <a:xfrm>
            <a:off x="5909166" y="3109347"/>
            <a:ext cx="2548133" cy="418576"/>
          </a:xfrm>
          <a:prstGeom prst="rect">
            <a:avLst/>
          </a:prstGeom>
          <a:noFill/>
        </p:spPr>
        <p:txBody>
          <a:bodyPr wrap="none" lIns="73152" tIns="54864" rIns="73152" bIns="54864" anchor="ctr">
            <a:spAutoFit/>
          </a:bodyPr>
          <a:lstStyle/>
          <a:p>
            <a:pPr algn="l">
              <a:spcBef>
                <a:spcPts val="0"/>
              </a:spcBef>
              <a:spcAft>
                <a:spcPts val="650"/>
              </a:spcAft>
            </a:pPr>
            <a:r>
              <a:rPr b="1" dirty="0">
                <a:solidFill>
                  <a:srgbClr val="003366"/>
                </a:solidFill>
                <a:latin typeface="Times New Roman" panose="02020603050405020304" pitchFamily="18" charset="0"/>
                <a:cs typeface="Times New Roman" panose="02020603050405020304" pitchFamily="18" charset="0"/>
              </a:rPr>
              <a:t> </a:t>
            </a:r>
            <a:r>
              <a:rPr sz="2000" b="1" dirty="0">
                <a:latin typeface="Times New Roman" panose="02020603050405020304" pitchFamily="18" charset="0"/>
                <a:cs typeface="Times New Roman" panose="02020603050405020304" pitchFamily="18" charset="0"/>
              </a:rPr>
              <a:t>  </a:t>
            </a:r>
            <a:r>
              <a:rPr b="1" dirty="0">
                <a:solidFill>
                  <a:srgbClr val="003366"/>
                </a:solidFill>
                <a:latin typeface="Times New Roman" panose="02020603050405020304" pitchFamily="18" charset="0"/>
                <a:cs typeface="Times New Roman" panose="02020603050405020304" pitchFamily="18" charset="0"/>
              </a:rPr>
              <a:t> Hybrid Work Impact </a:t>
            </a:r>
          </a:p>
        </p:txBody>
      </p:sp>
      <p:pic>
        <p:nvPicPr>
          <p:cNvPr id="28" name="Picture 27" descr="image.png"/>
          <p:cNvPicPr>
            <a:picLocks noChangeAspect="1"/>
          </p:cNvPicPr>
          <p:nvPr/>
        </p:nvPicPr>
        <p:blipFill>
          <a:blip r:embed="rId7">
            <a:alphaModFix/>
          </a:blip>
          <a:stretch>
            <a:fillRect/>
          </a:stretch>
        </p:blipFill>
        <p:spPr>
          <a:xfrm>
            <a:off x="5886301" y="3257376"/>
            <a:ext cx="190495" cy="151279"/>
          </a:xfrm>
          <a:prstGeom prst="rect">
            <a:avLst/>
          </a:prstGeom>
        </p:spPr>
      </p:pic>
      <p:sp>
        <p:nvSpPr>
          <p:cNvPr id="31" name="TextBox 30"/>
          <p:cNvSpPr txBox="1"/>
          <p:nvPr/>
        </p:nvSpPr>
        <p:spPr>
          <a:xfrm>
            <a:off x="5909166" y="3522093"/>
            <a:ext cx="4328364" cy="387798"/>
          </a:xfrm>
          <a:prstGeom prst="rect">
            <a:avLst/>
          </a:prstGeom>
          <a:noFill/>
        </p:spPr>
        <p:txBody>
          <a:bodyPr wrap="none" lIns="73152" tIns="54864" rIns="73152" bIns="54864" anchor="ctr">
            <a:spAutoFit/>
          </a:bodyPr>
          <a:lstStyle/>
          <a:p>
            <a:pPr algn="ctr">
              <a:spcBef>
                <a:spcPts val="195"/>
              </a:spcBef>
              <a:spcAft>
                <a:spcPts val="0"/>
              </a:spcAft>
            </a:pPr>
            <a:r>
              <a:rPr lang="en-US" b="0" dirty="0">
                <a:solidFill>
                  <a:srgbClr val="666666"/>
                </a:solidFill>
                <a:latin typeface="Times New Roman" panose="02020603050405020304" pitchFamily="18" charset="0"/>
                <a:cs typeface="Times New Roman" panose="02020603050405020304" pitchFamily="18" charset="0"/>
              </a:rPr>
              <a:t>Most employees </a:t>
            </a:r>
            <a:r>
              <a:rPr b="0" dirty="0">
                <a:solidFill>
                  <a:srgbClr val="666666"/>
                </a:solidFill>
                <a:latin typeface="Times New Roman" panose="02020603050405020304" pitchFamily="18" charset="0"/>
                <a:cs typeface="Times New Roman" panose="02020603050405020304" pitchFamily="18" charset="0"/>
              </a:rPr>
              <a:t>Favor flexible arrangements</a:t>
            </a:r>
          </a:p>
        </p:txBody>
      </p:sp>
      <p:sp>
        <p:nvSpPr>
          <p:cNvPr id="36" name="Rounded Rectangle 35"/>
          <p:cNvSpPr/>
          <p:nvPr/>
        </p:nvSpPr>
        <p:spPr>
          <a:xfrm>
            <a:off x="5695807" y="4140058"/>
            <a:ext cx="5924401" cy="1047749"/>
          </a:xfrm>
          <a:prstGeom prst="roundRect">
            <a:avLst>
              <a:gd name="adj" fmla="val 1454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sp>
        <p:nvSpPr>
          <p:cNvPr id="37" name="TextBox 36"/>
          <p:cNvSpPr txBox="1"/>
          <p:nvPr/>
        </p:nvSpPr>
        <p:spPr>
          <a:xfrm>
            <a:off x="5886302" y="4221285"/>
            <a:ext cx="2657138" cy="418576"/>
          </a:xfrm>
          <a:prstGeom prst="rect">
            <a:avLst/>
          </a:prstGeom>
          <a:noFill/>
        </p:spPr>
        <p:txBody>
          <a:bodyPr wrap="none" lIns="73152" tIns="54864" rIns="73152" bIns="54864" anchor="ctr">
            <a:spAutoFit/>
          </a:bodyPr>
          <a:lstStyle/>
          <a:p>
            <a:pPr algn="l">
              <a:spcBef>
                <a:spcPts val="0"/>
              </a:spcBef>
              <a:spcAft>
                <a:spcPts val="650"/>
              </a:spcAft>
            </a:pPr>
            <a:r>
              <a:rPr b="1" dirty="0">
                <a:solidFill>
                  <a:srgbClr val="003366"/>
                </a:solidFill>
                <a:latin typeface="Times New Roman" panose="02020603050405020304" pitchFamily="18" charset="0"/>
                <a:cs typeface="Times New Roman" panose="02020603050405020304" pitchFamily="18" charset="0"/>
              </a:rPr>
              <a:t> </a:t>
            </a:r>
            <a:r>
              <a:rPr sz="2000" b="1" dirty="0">
                <a:latin typeface="Times New Roman" panose="02020603050405020304" pitchFamily="18" charset="0"/>
                <a:cs typeface="Times New Roman" panose="02020603050405020304" pitchFamily="18" charset="0"/>
              </a:rPr>
              <a:t>  </a:t>
            </a:r>
            <a:r>
              <a:rPr b="1" dirty="0">
                <a:solidFill>
                  <a:srgbClr val="003366"/>
                </a:solidFill>
                <a:latin typeface="Times New Roman" panose="02020603050405020304" pitchFamily="18" charset="0"/>
                <a:cs typeface="Times New Roman" panose="02020603050405020304" pitchFamily="18" charset="0"/>
              </a:rPr>
              <a:t> Work-Life Integration </a:t>
            </a:r>
          </a:p>
        </p:txBody>
      </p:sp>
      <p:pic>
        <p:nvPicPr>
          <p:cNvPr id="38" name="Picture 37" descr="image.png"/>
          <p:cNvPicPr>
            <a:picLocks noChangeAspect="1"/>
          </p:cNvPicPr>
          <p:nvPr/>
        </p:nvPicPr>
        <p:blipFill>
          <a:blip r:embed="rId8">
            <a:alphaModFix/>
          </a:blip>
          <a:stretch>
            <a:fillRect/>
          </a:stretch>
        </p:blipFill>
        <p:spPr>
          <a:xfrm>
            <a:off x="5886302" y="4356892"/>
            <a:ext cx="190495" cy="156882"/>
          </a:xfrm>
          <a:prstGeom prst="rect">
            <a:avLst/>
          </a:prstGeom>
        </p:spPr>
      </p:pic>
      <p:sp>
        <p:nvSpPr>
          <p:cNvPr id="39" name="TextBox 38"/>
          <p:cNvSpPr txBox="1"/>
          <p:nvPr/>
        </p:nvSpPr>
        <p:spPr>
          <a:xfrm>
            <a:off x="5900229" y="4661400"/>
            <a:ext cx="5719979" cy="585288"/>
          </a:xfrm>
          <a:prstGeom prst="rect">
            <a:avLst/>
          </a:prstGeom>
          <a:noFill/>
        </p:spPr>
        <p:txBody>
          <a:bodyPr wrap="square" lIns="73152" tIns="54864" rIns="73152" bIns="54864" anchor="ctr">
            <a:spAutoFit/>
          </a:bodyPr>
          <a:lstStyle/>
          <a:p>
            <a:pPr algn="l">
              <a:lnSpc>
                <a:spcPts val="1235"/>
              </a:lnSpc>
              <a:spcBef>
                <a:spcPts val="0"/>
              </a:spcBef>
              <a:spcAft>
                <a:spcPts val="0"/>
              </a:spcAft>
            </a:pPr>
            <a:r>
              <a:rPr sz="1600" b="0" dirty="0">
                <a:solidFill>
                  <a:srgbClr val="555555"/>
                </a:solidFill>
                <a:latin typeface="Times New Roman" panose="02020603050405020304" pitchFamily="18" charset="0"/>
                <a:cs typeface="Times New Roman" panose="02020603050405020304" pitchFamily="18" charset="0"/>
              </a:rPr>
              <a:t>Shift from </a:t>
            </a:r>
            <a:r>
              <a:rPr sz="1600" b="1" dirty="0">
                <a:solidFill>
                  <a:srgbClr val="555555"/>
                </a:solidFill>
                <a:latin typeface="Times New Roman" panose="02020603050405020304" pitchFamily="18" charset="0"/>
                <a:cs typeface="Times New Roman" panose="02020603050405020304" pitchFamily="18" charset="0"/>
              </a:rPr>
              <a:t>balance</a:t>
            </a:r>
            <a:r>
              <a:rPr sz="1600" b="0" dirty="0">
                <a:solidFill>
                  <a:srgbClr val="555555"/>
                </a:solidFill>
                <a:latin typeface="Times New Roman" panose="02020603050405020304" pitchFamily="18" charset="0"/>
                <a:cs typeface="Times New Roman" panose="02020603050405020304" pitchFamily="18" charset="0"/>
              </a:rPr>
              <a:t> (competing demands) to </a:t>
            </a:r>
            <a:r>
              <a:rPr sz="1600" b="1" dirty="0">
                <a:solidFill>
                  <a:srgbClr val="555555"/>
                </a:solidFill>
                <a:latin typeface="Times New Roman" panose="02020603050405020304" pitchFamily="18" charset="0"/>
                <a:cs typeface="Times New Roman" panose="02020603050405020304" pitchFamily="18" charset="0"/>
              </a:rPr>
              <a:t>integration</a:t>
            </a:r>
            <a:r>
              <a:rPr sz="1600" b="0" dirty="0">
                <a:solidFill>
                  <a:srgbClr val="555555"/>
                </a:solidFill>
                <a:latin typeface="Times New Roman" panose="02020603050405020304" pitchFamily="18" charset="0"/>
                <a:cs typeface="Times New Roman" panose="02020603050405020304" pitchFamily="18" charset="0"/>
              </a:rPr>
              <a:t> (harmonious blend), focusing on employee wellbeing and mental health support.</a:t>
            </a:r>
          </a:p>
        </p:txBody>
      </p:sp>
      <p:sp>
        <p:nvSpPr>
          <p:cNvPr id="40" name="Rounded Rectangle 39"/>
          <p:cNvSpPr/>
          <p:nvPr/>
        </p:nvSpPr>
        <p:spPr>
          <a:xfrm>
            <a:off x="5695807" y="5330683"/>
            <a:ext cx="5924401" cy="1238249"/>
          </a:xfrm>
          <a:prstGeom prst="roundRect">
            <a:avLst>
              <a:gd name="adj" fmla="val 1230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sp>
        <p:nvSpPr>
          <p:cNvPr id="41" name="TextBox 40"/>
          <p:cNvSpPr txBox="1"/>
          <p:nvPr/>
        </p:nvSpPr>
        <p:spPr>
          <a:xfrm>
            <a:off x="5886302" y="5411910"/>
            <a:ext cx="2135456" cy="418576"/>
          </a:xfrm>
          <a:prstGeom prst="rect">
            <a:avLst/>
          </a:prstGeom>
          <a:noFill/>
        </p:spPr>
        <p:txBody>
          <a:bodyPr wrap="none" lIns="73152" tIns="54864" rIns="73152" bIns="54864" anchor="ctr">
            <a:spAutoFit/>
          </a:bodyPr>
          <a:lstStyle/>
          <a:p>
            <a:pPr algn="l">
              <a:spcBef>
                <a:spcPts val="0"/>
              </a:spcBef>
              <a:spcAft>
                <a:spcPts val="650"/>
              </a:spcAft>
            </a:pPr>
            <a:r>
              <a:rPr b="1" dirty="0">
                <a:solidFill>
                  <a:srgbClr val="003366"/>
                </a:solidFill>
                <a:latin typeface="Times New Roman" panose="02020603050405020304" pitchFamily="18" charset="0"/>
                <a:cs typeface="Times New Roman" panose="02020603050405020304" pitchFamily="18" charset="0"/>
              </a:rPr>
              <a:t> </a:t>
            </a:r>
            <a:r>
              <a:rPr sz="2000" b="1" dirty="0">
                <a:latin typeface="Times New Roman" panose="02020603050405020304" pitchFamily="18" charset="0"/>
                <a:cs typeface="Times New Roman" panose="02020603050405020304" pitchFamily="18" charset="0"/>
              </a:rPr>
              <a:t>  </a:t>
            </a:r>
            <a:r>
              <a:rPr b="1" dirty="0">
                <a:solidFill>
                  <a:srgbClr val="003366"/>
                </a:solidFill>
                <a:latin typeface="Times New Roman" panose="02020603050405020304" pitchFamily="18" charset="0"/>
                <a:cs typeface="Times New Roman" panose="02020603050405020304" pitchFamily="18" charset="0"/>
              </a:rPr>
              <a:t> Global Evolution </a:t>
            </a:r>
          </a:p>
        </p:txBody>
      </p:sp>
      <p:pic>
        <p:nvPicPr>
          <p:cNvPr id="42" name="Picture 41" descr="image.png"/>
          <p:cNvPicPr>
            <a:picLocks noChangeAspect="1"/>
          </p:cNvPicPr>
          <p:nvPr/>
        </p:nvPicPr>
        <p:blipFill>
          <a:blip r:embed="rId9">
            <a:alphaModFix/>
          </a:blip>
          <a:stretch>
            <a:fillRect/>
          </a:stretch>
        </p:blipFill>
        <p:spPr>
          <a:xfrm>
            <a:off x="5886302" y="5544716"/>
            <a:ext cx="190495" cy="162485"/>
          </a:xfrm>
          <a:prstGeom prst="rect">
            <a:avLst/>
          </a:prstGeom>
        </p:spPr>
      </p:pic>
      <p:sp>
        <p:nvSpPr>
          <p:cNvPr id="43" name="TextBox 42"/>
          <p:cNvSpPr txBox="1"/>
          <p:nvPr/>
        </p:nvSpPr>
        <p:spPr>
          <a:xfrm>
            <a:off x="5886302" y="5804801"/>
            <a:ext cx="5543411" cy="585288"/>
          </a:xfrm>
          <a:prstGeom prst="rect">
            <a:avLst/>
          </a:prstGeom>
          <a:noFill/>
        </p:spPr>
        <p:txBody>
          <a:bodyPr wrap="square" lIns="73152" tIns="54864" rIns="73152" bIns="54864" anchor="ctr">
            <a:spAutoFit/>
          </a:bodyPr>
          <a:lstStyle/>
          <a:p>
            <a:pPr algn="l">
              <a:lnSpc>
                <a:spcPts val="1235"/>
              </a:lnSpc>
              <a:spcBef>
                <a:spcPts val="0"/>
              </a:spcBef>
              <a:spcAft>
                <a:spcPts val="0"/>
              </a:spcAft>
            </a:pPr>
            <a:r>
              <a:rPr sz="1600" b="0" dirty="0">
                <a:solidFill>
                  <a:srgbClr val="555555"/>
                </a:solidFill>
                <a:latin typeface="Times New Roman" panose="02020603050405020304" pitchFamily="18" charset="0"/>
                <a:cs typeface="Times New Roman" panose="02020603050405020304" pitchFamily="18" charset="0"/>
              </a:rPr>
              <a:t> </a:t>
            </a:r>
            <a:r>
              <a:rPr sz="1600" b="1" dirty="0">
                <a:solidFill>
                  <a:srgbClr val="555555"/>
                </a:solidFill>
                <a:latin typeface="Times New Roman" panose="02020603050405020304" pitchFamily="18" charset="0"/>
                <a:cs typeface="Times New Roman" panose="02020603050405020304" pitchFamily="18" charset="0"/>
              </a:rPr>
              <a:t>•</a:t>
            </a:r>
            <a:r>
              <a:rPr sz="1600" b="0" dirty="0">
                <a:solidFill>
                  <a:srgbClr val="555555"/>
                </a:solidFill>
                <a:latin typeface="Times New Roman" panose="02020603050405020304" pitchFamily="18" charset="0"/>
                <a:cs typeface="Times New Roman" panose="02020603050405020304" pitchFamily="18" charset="0"/>
              </a:rPr>
              <a:t> Virtual assignments </a:t>
            </a:r>
            <a:r>
              <a:rPr sz="2800" dirty="0">
                <a:latin typeface="Times New Roman" panose="02020603050405020304" pitchFamily="18" charset="0"/>
                <a:cs typeface="Times New Roman" panose="02020603050405020304" pitchFamily="18" charset="0"/>
              </a:rPr>
              <a:t>
</a:t>
            </a:r>
            <a:r>
              <a:rPr sz="1600" b="0" dirty="0">
                <a:solidFill>
                  <a:srgbClr val="555555"/>
                </a:solidFill>
                <a:latin typeface="Times New Roman" panose="02020603050405020304" pitchFamily="18" charset="0"/>
                <a:cs typeface="Times New Roman" panose="02020603050405020304" pitchFamily="18" charset="0"/>
              </a:rPr>
              <a:t> </a:t>
            </a:r>
            <a:r>
              <a:rPr sz="1600" b="1" dirty="0">
                <a:solidFill>
                  <a:srgbClr val="555555"/>
                </a:solidFill>
                <a:latin typeface="Times New Roman" panose="02020603050405020304" pitchFamily="18" charset="0"/>
                <a:cs typeface="Times New Roman" panose="02020603050405020304" pitchFamily="18" charset="0"/>
              </a:rPr>
              <a:t>•</a:t>
            </a:r>
            <a:r>
              <a:rPr sz="1600" b="0" dirty="0">
                <a:solidFill>
                  <a:srgbClr val="555555"/>
                </a:solidFill>
                <a:latin typeface="Times New Roman" panose="02020603050405020304" pitchFamily="18" charset="0"/>
                <a:cs typeface="Times New Roman" panose="02020603050405020304" pitchFamily="18" charset="0"/>
              </a:rPr>
              <a:t> Cross-cultural career development</a:t>
            </a:r>
            <a:r>
              <a:rPr sz="2800" dirty="0">
                <a:latin typeface="Times New Roman" panose="02020603050405020304" pitchFamily="18" charset="0"/>
                <a:cs typeface="Times New Roman" panose="02020603050405020304" pitchFamily="18" charset="0"/>
              </a:rPr>
              <a:t>
</a:t>
            </a:r>
            <a:r>
              <a:rPr sz="1600" b="0" dirty="0">
                <a:solidFill>
                  <a:srgbClr val="555555"/>
                </a:solidFill>
                <a:latin typeface="Times New Roman" panose="02020603050405020304" pitchFamily="18" charset="0"/>
                <a:cs typeface="Times New Roman" panose="02020603050405020304" pitchFamily="18" charset="0"/>
              </a:rPr>
              <a:t> </a:t>
            </a:r>
            <a:r>
              <a:rPr sz="1600" b="1" dirty="0">
                <a:solidFill>
                  <a:srgbClr val="555555"/>
                </a:solidFill>
                <a:latin typeface="Times New Roman" panose="02020603050405020304" pitchFamily="18" charset="0"/>
                <a:cs typeface="Times New Roman" panose="02020603050405020304" pitchFamily="18" charset="0"/>
              </a:rPr>
              <a:t>•</a:t>
            </a:r>
            <a:r>
              <a:rPr sz="1600" b="0" dirty="0">
                <a:solidFill>
                  <a:srgbClr val="555555"/>
                </a:solidFill>
                <a:latin typeface="Times New Roman" panose="02020603050405020304" pitchFamily="18" charset="0"/>
                <a:cs typeface="Times New Roman" panose="02020603050405020304" pitchFamily="18" charset="0"/>
              </a:rPr>
              <a:t> Repatriation planning with remote options </a:t>
            </a:r>
          </a:p>
        </p:txBody>
      </p:sp>
      <p:sp>
        <p:nvSpPr>
          <p:cNvPr id="50" name="TextBox 49">
            <a:extLst>
              <a:ext uri="{FF2B5EF4-FFF2-40B4-BE49-F238E27FC236}">
                <a16:creationId xmlns:a16="http://schemas.microsoft.com/office/drawing/2014/main" id="{254E4A5D-799F-E01E-0463-6B276F532740}"/>
              </a:ext>
            </a:extLst>
          </p:cNvPr>
          <p:cNvSpPr txBox="1"/>
          <p:nvPr/>
        </p:nvSpPr>
        <p:spPr>
          <a:xfrm>
            <a:off x="2346764" y="1394104"/>
            <a:ext cx="7483035" cy="369332"/>
          </a:xfrm>
          <a:prstGeom prst="rect">
            <a:avLst/>
          </a:prstGeom>
          <a:noFill/>
        </p:spPr>
        <p:txBody>
          <a:bodyPr wrap="square">
            <a:spAutoFit/>
          </a:bodyPr>
          <a:lstStyle/>
          <a:p>
            <a:pPr marL="285750" indent="-285750">
              <a:buFont typeface="Courier New" panose="02070309020205020404" pitchFamily="49" charset="0"/>
              <a:buChar char="o"/>
            </a:pPr>
            <a:r>
              <a:rPr lang="en-US" b="1" dirty="0">
                <a:solidFill>
                  <a:srgbClr val="C00000"/>
                </a:solidFill>
                <a:latin typeface="Times New Roman" panose="02020603050405020304" pitchFamily="18" charset="0"/>
                <a:cs typeface="Times New Roman" panose="02020603050405020304" pitchFamily="18" charset="0"/>
              </a:rPr>
              <a:t>Career Series : </a:t>
            </a:r>
            <a:r>
              <a:rPr lang="en-US" dirty="0">
                <a:latin typeface="Times New Roman" panose="02020603050405020304" pitchFamily="18" charset="0"/>
                <a:cs typeface="Times New Roman" panose="02020603050405020304" pitchFamily="18" charset="0"/>
              </a:rPr>
              <a:t>of work-related positions a person occupies throughout life.</a:t>
            </a:r>
          </a:p>
        </p:txBody>
      </p:sp>
      <p:sp>
        <p:nvSpPr>
          <p:cNvPr id="51" name="TextBox 50">
            <a:extLst>
              <a:ext uri="{FF2B5EF4-FFF2-40B4-BE49-F238E27FC236}">
                <a16:creationId xmlns:a16="http://schemas.microsoft.com/office/drawing/2014/main" id="{74BACE29-52C0-790E-27DD-59F2445A0AEA}"/>
              </a:ext>
            </a:extLst>
          </p:cNvPr>
          <p:cNvSpPr txBox="1"/>
          <p:nvPr/>
        </p:nvSpPr>
        <p:spPr>
          <a:xfrm>
            <a:off x="3102235" y="74705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Careers and Career Planning</a:t>
            </a:r>
          </a:p>
        </p:txBody>
      </p:sp>
      <p:sp>
        <p:nvSpPr>
          <p:cNvPr id="53" name="TextBox 52">
            <a:extLst>
              <a:ext uri="{FF2B5EF4-FFF2-40B4-BE49-F238E27FC236}">
                <a16:creationId xmlns:a16="http://schemas.microsoft.com/office/drawing/2014/main" id="{82BC0B94-4247-9E47-F74D-1C7372AFF2CB}"/>
              </a:ext>
            </a:extLst>
          </p:cNvPr>
          <p:cNvSpPr txBox="1"/>
          <p:nvPr/>
        </p:nvSpPr>
        <p:spPr>
          <a:xfrm>
            <a:off x="2346764" y="1892340"/>
            <a:ext cx="4511236" cy="369332"/>
          </a:xfrm>
          <a:prstGeom prst="rect">
            <a:avLst/>
          </a:prstGeom>
          <a:noFill/>
        </p:spPr>
        <p:txBody>
          <a:bodyPr wrap="square">
            <a:spAutoFit/>
          </a:bodyPr>
          <a:lstStyle/>
          <a:p>
            <a:pPr marL="285750" indent="-285750">
              <a:buFont typeface="Courier New" panose="02070309020205020404" pitchFamily="49" charset="0"/>
              <a:buChar char="o"/>
            </a:pPr>
            <a:r>
              <a:rPr lang="en-US" b="1" dirty="0">
                <a:solidFill>
                  <a:srgbClr val="C00000"/>
                </a:solidFill>
                <a:latin typeface="Times New Roman" panose="02020603050405020304" pitchFamily="18" charset="0"/>
                <a:cs typeface="Times New Roman" panose="02020603050405020304" pitchFamily="18" charset="0"/>
              </a:rPr>
              <a:t>Changing Nature of Careers: </a:t>
            </a:r>
          </a:p>
        </p:txBody>
      </p:sp>
      <p:sp>
        <p:nvSpPr>
          <p:cNvPr id="2" name="Rectangle 1">
            <a:extLst>
              <a:ext uri="{FF2B5EF4-FFF2-40B4-BE49-F238E27FC236}">
                <a16:creationId xmlns:a16="http://schemas.microsoft.com/office/drawing/2014/main" id="{3166CD46-8E46-0DA9-70AC-DC3166A83C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9E4FA127-6B15-431A-7E09-A03F2912F2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00EADC3-E1D5-8E55-6EE1-B0417C9FC68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9" name="TextBox 28">
            <a:extLst>
              <a:ext uri="{FF2B5EF4-FFF2-40B4-BE49-F238E27FC236}">
                <a16:creationId xmlns:a16="http://schemas.microsoft.com/office/drawing/2014/main" id="{301B39D9-6F42-5FB7-A069-A04D300552D0}"/>
              </a:ext>
            </a:extLst>
          </p:cNvPr>
          <p:cNvSpPr txBox="1"/>
          <p:nvPr/>
        </p:nvSpPr>
        <p:spPr>
          <a:xfrm>
            <a:off x="0" y="2251169"/>
            <a:ext cx="12192000" cy="646331"/>
          </a:xfrm>
          <a:prstGeom prst="rect">
            <a:avLst/>
          </a:prstGeom>
          <a:noFill/>
        </p:spPr>
        <p:txBody>
          <a:bodyPr wrap="square">
            <a:spAutoFit/>
          </a:bodyPr>
          <a:lstStyle/>
          <a:p>
            <a:pPr marL="800100" lvl="1"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old model of a career in which a person worked his or her way up the ladder in one organization is becoming rarer.</a:t>
            </a:r>
          </a:p>
          <a:p>
            <a:pPr marL="800100" lvl="1" indent="-3429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Changing jobs and companies every year or two is becoming more common.</a:t>
            </a:r>
            <a:endParaRPr lang="en-US" sz="20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59634"/>
    </mc:Choice>
    <mc:Fallback xmlns="">
      <p:transition spd="slow" advTm="3596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56595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Organization-Centered Career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013523"/>
            <a:ext cx="5659534" cy="4401205"/>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FFC000"/>
                </a:solidFill>
                <a:latin typeface="Times New Roman" panose="02020603050405020304" pitchFamily="18" charset="0"/>
                <a:cs typeface="Times New Roman" panose="02020603050405020304" pitchFamily="18" charset="0"/>
              </a:rPr>
              <a:t>Organization-centered career planning </a:t>
            </a:r>
            <a:r>
              <a:rPr lang="en-US" sz="2800" dirty="0">
                <a:latin typeface="Times New Roman" panose="02020603050405020304" pitchFamily="18" charset="0"/>
                <a:cs typeface="Times New Roman" panose="02020603050405020304" pitchFamily="18" charset="0"/>
              </a:rPr>
              <a:t>Career planning that focuses on identifying career paths that provide for the logical progression of people between jobs in an organization.</a:t>
            </a:r>
          </a:p>
          <a:p>
            <a:pPr marL="457200" indent="-457200">
              <a:buFont typeface="Arial" panose="020B0604020202020204" pitchFamily="34" charset="0"/>
              <a:buChar char="•"/>
            </a:pPr>
            <a:r>
              <a:rPr lang="en-US" sz="2800" b="1" dirty="0">
                <a:solidFill>
                  <a:srgbClr val="FFC000"/>
                </a:solidFill>
                <a:latin typeface="Times New Roman" panose="02020603050405020304" pitchFamily="18" charset="0"/>
                <a:cs typeface="Times New Roman" panose="02020603050405020304" pitchFamily="18" charset="0"/>
              </a:rPr>
              <a:t>Career paths: </a:t>
            </a:r>
            <a:r>
              <a:rPr lang="en-US" sz="2800" dirty="0">
                <a:latin typeface="Times New Roman" panose="02020603050405020304" pitchFamily="18" charset="0"/>
                <a:cs typeface="Times New Roman" panose="02020603050405020304" pitchFamily="18" charset="0"/>
              </a:rPr>
              <a:t>Represent employees’ movements through opportunities over time.</a:t>
            </a:r>
          </a:p>
          <a:p>
            <a:pPr marL="457200" indent="-4572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p:txBody>
      </p:sp>
      <p:pic>
        <p:nvPicPr>
          <p:cNvPr id="2" name="Picture 6" descr="Why Career Planning Is Important - CareerGuide">
            <a:extLst>
              <a:ext uri="{FF2B5EF4-FFF2-40B4-BE49-F238E27FC236}">
                <a16:creationId xmlns:a16="http://schemas.microsoft.com/office/drawing/2014/main" id="{424761A5-BC3E-48EF-BE09-B065B4545EB4}"/>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337844" y="1857804"/>
            <a:ext cx="5347878" cy="40109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Tm="133691"/>
    </mc:Choice>
    <mc:Fallback xmlns="">
      <p:transition advTm="13369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Individual-Centered Career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232475" y="2013523"/>
            <a:ext cx="6044339" cy="1938992"/>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Individual-centered career planning</a:t>
            </a:r>
            <a:r>
              <a:rPr lang="en-US" sz="2400" dirty="0">
                <a:latin typeface="Times New Roman" panose="02020603050405020304" pitchFamily="18" charset="0"/>
                <a:cs typeface="Times New Roman" panose="02020603050405020304" pitchFamily="18" charset="0"/>
              </a:rPr>
              <a:t> Career planning that focuses on an individual’s responsibility for a career rather than on organizational needs. </a:t>
            </a:r>
          </a:p>
          <a:p>
            <a:pPr marL="457200" indent="-457200">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Individual Career Planning Components</a:t>
            </a:r>
          </a:p>
        </p:txBody>
      </p:sp>
      <p:pic>
        <p:nvPicPr>
          <p:cNvPr id="1028" name="Picture 4" descr="Getting Started With Building a Career">
            <a:extLst>
              <a:ext uri="{FF2B5EF4-FFF2-40B4-BE49-F238E27FC236}">
                <a16:creationId xmlns:a16="http://schemas.microsoft.com/office/drawing/2014/main" id="{22567759-E1BC-47B8-8929-6507BB9AE174}"/>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41788" y="1729436"/>
            <a:ext cx="4967494" cy="39968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Diagram 1">
            <a:extLst>
              <a:ext uri="{FF2B5EF4-FFF2-40B4-BE49-F238E27FC236}">
                <a16:creationId xmlns:a16="http://schemas.microsoft.com/office/drawing/2014/main" id="{C2CF4A1C-C747-49A3-87F5-07C24C44BBC4}"/>
              </a:ext>
            </a:extLst>
          </p:cNvPr>
          <p:cNvGraphicFramePr/>
          <p:nvPr>
            <p:extLst>
              <p:ext uri="{D42A27DB-BD31-4B8C-83A1-F6EECF244321}">
                <p14:modId xmlns:p14="http://schemas.microsoft.com/office/powerpoint/2010/main" val="3390720257"/>
              </p:ext>
            </p:extLst>
          </p:nvPr>
        </p:nvGraphicFramePr>
        <p:xfrm>
          <a:off x="1128506" y="4045058"/>
          <a:ext cx="4967494" cy="288174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09217751"/>
      </p:ext>
    </p:extLst>
  </p:cSld>
  <p:clrMapOvr>
    <a:masterClrMapping/>
  </p:clrMapOvr>
  <mc:AlternateContent xmlns:mc="http://schemas.openxmlformats.org/markup-compatibility/2006" xmlns:p14="http://schemas.microsoft.com/office/powerpoint/2010/main">
    <mc:Choice Requires="p14">
      <p:transition p14:dur="10" advTm="142349"/>
    </mc:Choice>
    <mc:Fallback xmlns="">
      <p:transition advTm="1423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3DE3C06-5E14-4FF8-B22B-95EC559197F8}"/>
              </a:ext>
            </a:extLst>
          </p:cNvPr>
          <p:cNvPicPr>
            <a:picLocks noChangeAspect="1"/>
          </p:cNvPicPr>
          <p:nvPr/>
        </p:nvPicPr>
        <p:blipFill>
          <a:blip r:embed="rId2">
            <a:clrChange>
              <a:clrFrom>
                <a:srgbClr val="FFFFFF"/>
              </a:clrFrom>
              <a:clrTo>
                <a:srgbClr val="FFFFFF">
                  <a:alpha val="0"/>
                </a:srgbClr>
              </a:clrTo>
            </a:clrChange>
          </a:blip>
          <a:srcRect l="24226" t="14221"/>
          <a:stretch>
            <a:fillRect/>
          </a:stretch>
        </p:blipFill>
        <p:spPr>
          <a:xfrm>
            <a:off x="1516283" y="2007704"/>
            <a:ext cx="9139712" cy="4411120"/>
          </a:xfrm>
          <a:prstGeom prst="rect">
            <a:avLst/>
          </a:prstGeom>
        </p:spPr>
      </p:pic>
      <p:sp>
        <p:nvSpPr>
          <p:cNvPr id="5" name="TextBox 4">
            <a:extLst>
              <a:ext uri="{FF2B5EF4-FFF2-40B4-BE49-F238E27FC236}">
                <a16:creationId xmlns:a16="http://schemas.microsoft.com/office/drawing/2014/main" id="{40034C32-1519-58C5-1BEC-C95ACCD90682}"/>
              </a:ext>
            </a:extLst>
          </p:cNvPr>
          <p:cNvSpPr txBox="1"/>
          <p:nvPr/>
        </p:nvSpPr>
        <p:spPr>
          <a:xfrm>
            <a:off x="2398812" y="1295672"/>
            <a:ext cx="772980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V.s Individual Career Planning</a:t>
            </a:r>
          </a:p>
        </p:txBody>
      </p:sp>
      <p:sp>
        <p:nvSpPr>
          <p:cNvPr id="4" name="TextBox 3">
            <a:extLst>
              <a:ext uri="{FF2B5EF4-FFF2-40B4-BE49-F238E27FC236}">
                <a16:creationId xmlns:a16="http://schemas.microsoft.com/office/drawing/2014/main" id="{2B289207-B3EA-F5E6-727E-A13A1990102F}"/>
              </a:ext>
            </a:extLst>
          </p:cNvPr>
          <p:cNvSpPr txBox="1"/>
          <p:nvPr/>
        </p:nvSpPr>
        <p:spPr>
          <a:xfrm>
            <a:off x="5145985" y="6337300"/>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10-3 </a:t>
            </a:r>
            <a:endParaRPr lang="en-US" dirty="0"/>
          </a:p>
        </p:txBody>
      </p:sp>
      <p:sp>
        <p:nvSpPr>
          <p:cNvPr id="6" name="Rectangle 5">
            <a:extLst>
              <a:ext uri="{FF2B5EF4-FFF2-40B4-BE49-F238E27FC236}">
                <a16:creationId xmlns:a16="http://schemas.microsoft.com/office/drawing/2014/main" id="{C91AD828-6143-E8EA-8D9C-3C7234608E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ED6B389-B68D-DD41-E4AC-2E88B4AD4DA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31353FD-30F9-78C4-9774-8813DF615CA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0870039"/>
      </p:ext>
    </p:extLst>
  </p:cSld>
  <p:clrMapOvr>
    <a:masterClrMapping/>
  </p:clrMapOvr>
  <mc:AlternateContent xmlns:mc="http://schemas.openxmlformats.org/markup-compatibility/2006" xmlns:p14="http://schemas.microsoft.com/office/powerpoint/2010/main">
    <mc:Choice Requires="p14">
      <p:transition p14:dur="10" advTm="160973"/>
    </mc:Choice>
    <mc:Fallback xmlns="">
      <p:transition advTm="16097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734377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Individual-Centered Career Planning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244602"/>
            <a:ext cx="10632412" cy="3416320"/>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Individual Career Choices</a:t>
            </a:r>
          </a:p>
          <a:p>
            <a:pPr marL="457200" indent="-457200">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Four general individual characteristics affect how people make career choices:</a:t>
            </a:r>
          </a:p>
          <a:p>
            <a:pPr marL="514350" indent="-514350">
              <a:buFont typeface="+mj-lt"/>
              <a:buAutoNum type="arabicPeriod"/>
            </a:pPr>
            <a:r>
              <a:rPr lang="en-US" sz="2400" b="1" dirty="0">
                <a:solidFill>
                  <a:srgbClr val="00B0F0"/>
                </a:solidFill>
                <a:latin typeface="Times New Roman" panose="02020603050405020304" pitchFamily="18" charset="0"/>
                <a:cs typeface="Times New Roman" panose="02020603050405020304" pitchFamily="18" charset="0"/>
              </a:rPr>
              <a:t>Interests: </a:t>
            </a:r>
            <a:r>
              <a:rPr lang="en-US" sz="2400" dirty="0">
                <a:latin typeface="Times New Roman" panose="02020603050405020304" pitchFamily="18" charset="0"/>
                <a:cs typeface="Times New Roman" panose="02020603050405020304" pitchFamily="18" charset="0"/>
              </a:rPr>
              <a:t>People tend to pursue careers that they believe match their interests.</a:t>
            </a:r>
          </a:p>
          <a:p>
            <a:pPr marL="514350" indent="-514350">
              <a:buFont typeface="+mj-lt"/>
              <a:buAutoNum type="arabicPeriod"/>
            </a:pPr>
            <a:r>
              <a:rPr lang="en-US" sz="2400" b="1" dirty="0">
                <a:solidFill>
                  <a:srgbClr val="00B0F0"/>
                </a:solidFill>
                <a:latin typeface="Times New Roman" panose="02020603050405020304" pitchFamily="18" charset="0"/>
                <a:cs typeface="Times New Roman" panose="02020603050405020304" pitchFamily="18" charset="0"/>
              </a:rPr>
              <a:t>Self-image:</a:t>
            </a:r>
            <a:r>
              <a:rPr lang="en-US" sz="2400" dirty="0">
                <a:latin typeface="Times New Roman" panose="02020603050405020304" pitchFamily="18" charset="0"/>
                <a:cs typeface="Times New Roman" panose="02020603050405020304" pitchFamily="18" charset="0"/>
              </a:rPr>
              <a:t> A career is an extension of a person’s self-image.</a:t>
            </a:r>
          </a:p>
          <a:p>
            <a:pPr marL="514350" indent="-514350">
              <a:buFont typeface="+mj-lt"/>
              <a:buAutoNum type="arabicPeriod"/>
            </a:pPr>
            <a:r>
              <a:rPr lang="en-US" sz="2400" b="1" dirty="0">
                <a:solidFill>
                  <a:srgbClr val="00B0F0"/>
                </a:solidFill>
                <a:latin typeface="Times New Roman" panose="02020603050405020304" pitchFamily="18" charset="0"/>
                <a:cs typeface="Times New Roman" panose="02020603050405020304" pitchFamily="18" charset="0"/>
              </a:rPr>
              <a:t>Personality: </a:t>
            </a:r>
            <a:r>
              <a:rPr lang="en-US" sz="2400" dirty="0">
                <a:latin typeface="Times New Roman" panose="02020603050405020304" pitchFamily="18" charset="0"/>
                <a:cs typeface="Times New Roman" panose="02020603050405020304" pitchFamily="18" charset="0"/>
              </a:rPr>
              <a:t>An employee’s personality includes her or his personal orientation (for example, inclination to be realistic, enterprising, or artistic)</a:t>
            </a:r>
          </a:p>
          <a:p>
            <a:pPr marL="514350" indent="-514350">
              <a:buFont typeface="+mj-lt"/>
              <a:buAutoNum type="arabicPeriod"/>
            </a:pPr>
            <a:r>
              <a:rPr lang="en-US" sz="2400" b="1" dirty="0">
                <a:solidFill>
                  <a:srgbClr val="00B0F0"/>
                </a:solidFill>
                <a:latin typeface="Times New Roman" panose="02020603050405020304" pitchFamily="18" charset="0"/>
                <a:cs typeface="Times New Roman" panose="02020603050405020304" pitchFamily="18" charset="0"/>
              </a:rPr>
              <a:t>Social backgrounds: </a:t>
            </a:r>
            <a:r>
              <a:rPr lang="en-US" sz="2400" dirty="0">
                <a:latin typeface="Times New Roman" panose="02020603050405020304" pitchFamily="18" charset="0"/>
                <a:cs typeface="Times New Roman" panose="02020603050405020304" pitchFamily="18" charset="0"/>
              </a:rPr>
              <a:t>Socioeconomic status and the educational levels and  occupations of a person’s parents are included in that person’s social background.</a:t>
            </a:r>
          </a:p>
          <a:p>
            <a:pPr marL="514350" indent="-514350">
              <a:buFont typeface="+mj-lt"/>
              <a:buAutoNum type="arabicPeriod"/>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8489043"/>
      </p:ext>
    </p:extLst>
  </p:cSld>
  <p:clrMapOvr>
    <a:masterClrMapping/>
  </p:clrMapOvr>
  <mc:AlternateContent xmlns:mc="http://schemas.openxmlformats.org/markup-compatibility/2006" xmlns:p14="http://schemas.microsoft.com/office/powerpoint/2010/main">
    <mc:Choice Requires="p14">
      <p:transition p14:dur="10" advTm="146541"/>
    </mc:Choice>
    <mc:Fallback xmlns="">
      <p:transition advTm="1465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D53C80A-9DD2-4A59-A514-9F6E3188A343}"/>
              </a:ext>
            </a:extLst>
          </p:cNvPr>
          <p:cNvSpPr txBox="1"/>
          <p:nvPr/>
        </p:nvSpPr>
        <p:spPr>
          <a:xfrm>
            <a:off x="3898441" y="1534180"/>
            <a:ext cx="4116821" cy="523220"/>
          </a:xfrm>
          <a:prstGeom prst="rect">
            <a:avLst/>
          </a:prstGeom>
          <a:noFill/>
        </p:spPr>
        <p:txBody>
          <a:bodyPr wrap="square">
            <a:spAutoFit/>
          </a:bodyPr>
          <a:lstStyle/>
          <a:p>
            <a:r>
              <a:rPr lang="en-CA" sz="2800" b="1" dirty="0">
                <a:latin typeface="Times New Roman" panose="02020603050405020304" pitchFamily="18" charset="0"/>
                <a:cs typeface="Times New Roman" panose="02020603050405020304" pitchFamily="18" charset="0"/>
              </a:rPr>
              <a:t>General Career Periods</a:t>
            </a:r>
          </a:p>
        </p:txBody>
      </p:sp>
      <p:pic>
        <p:nvPicPr>
          <p:cNvPr id="9" name="Picture 8">
            <a:extLst>
              <a:ext uri="{FF2B5EF4-FFF2-40B4-BE49-F238E27FC236}">
                <a16:creationId xmlns:a16="http://schemas.microsoft.com/office/drawing/2014/main" id="{CC650205-FCCF-4F4D-9A68-08CFBF130504}"/>
              </a:ext>
            </a:extLst>
          </p:cNvPr>
          <p:cNvPicPr>
            <a:picLocks noChangeAspect="1"/>
          </p:cNvPicPr>
          <p:nvPr/>
        </p:nvPicPr>
        <p:blipFill>
          <a:blip r:embed="rId2">
            <a:clrChange>
              <a:clrFrom>
                <a:srgbClr val="FFFFFF"/>
              </a:clrFrom>
              <a:clrTo>
                <a:srgbClr val="FFFFFF">
                  <a:alpha val="0"/>
                </a:srgbClr>
              </a:clrTo>
            </a:clrChange>
          </a:blip>
          <a:srcRect t="17770"/>
          <a:stretch>
            <a:fillRect/>
          </a:stretch>
        </p:blipFill>
        <p:spPr>
          <a:xfrm>
            <a:off x="508809" y="2057400"/>
            <a:ext cx="11467292" cy="3769964"/>
          </a:xfrm>
          <a:prstGeom prst="rect">
            <a:avLst/>
          </a:prstGeom>
        </p:spPr>
      </p:pic>
      <p:sp>
        <p:nvSpPr>
          <p:cNvPr id="4" name="TextBox 3">
            <a:extLst>
              <a:ext uri="{FF2B5EF4-FFF2-40B4-BE49-F238E27FC236}">
                <a16:creationId xmlns:a16="http://schemas.microsoft.com/office/drawing/2014/main" id="{FEFB0187-45F3-C66B-9F41-AE4CB45647E2}"/>
              </a:ext>
            </a:extLst>
          </p:cNvPr>
          <p:cNvSpPr txBox="1"/>
          <p:nvPr/>
        </p:nvSpPr>
        <p:spPr>
          <a:xfrm>
            <a:off x="2474339" y="749350"/>
            <a:ext cx="677275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Career Progression Considerations</a:t>
            </a:r>
          </a:p>
        </p:txBody>
      </p:sp>
      <p:sp>
        <p:nvSpPr>
          <p:cNvPr id="3" name="TextBox 2">
            <a:extLst>
              <a:ext uri="{FF2B5EF4-FFF2-40B4-BE49-F238E27FC236}">
                <a16:creationId xmlns:a16="http://schemas.microsoft.com/office/drawing/2014/main" id="{53C1A4C3-0284-934B-5995-08932BFF751C}"/>
              </a:ext>
            </a:extLst>
          </p:cNvPr>
          <p:cNvSpPr txBox="1"/>
          <p:nvPr/>
        </p:nvSpPr>
        <p:spPr>
          <a:xfrm>
            <a:off x="5145985" y="6337300"/>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10-4 </a:t>
            </a:r>
            <a:endParaRPr lang="en-US" dirty="0"/>
          </a:p>
        </p:txBody>
      </p:sp>
      <p:sp>
        <p:nvSpPr>
          <p:cNvPr id="5" name="Rectangle 4">
            <a:extLst>
              <a:ext uri="{FF2B5EF4-FFF2-40B4-BE49-F238E27FC236}">
                <a16:creationId xmlns:a16="http://schemas.microsoft.com/office/drawing/2014/main" id="{8659D252-319E-D303-02E6-EA99F7275F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3D3B2A-4AD6-A774-BF04-980A216FAE1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0D9874D-79C9-865E-C516-ACC79BCA32C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2708121"/>
      </p:ext>
    </p:extLst>
  </p:cSld>
  <p:clrMapOvr>
    <a:masterClrMapping/>
  </p:clrMapOvr>
  <mc:AlternateContent xmlns:mc="http://schemas.openxmlformats.org/markup-compatibility/2006" xmlns:p14="http://schemas.microsoft.com/office/powerpoint/2010/main">
    <mc:Choice Requires="p14">
      <p:transition spd="slow" p14:dur="2000" advTm="342421"/>
    </mc:Choice>
    <mc:Fallback xmlns="">
      <p:transition spd="slow" advTm="34242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D72159A-CFA1-458F-1FCE-8BC5A347AEEB}"/>
              </a:ext>
            </a:extLst>
          </p:cNvPr>
          <p:cNvSpPr txBox="1"/>
          <p:nvPr/>
        </p:nvSpPr>
        <p:spPr>
          <a:xfrm>
            <a:off x="782365" y="2274148"/>
            <a:ext cx="2595390" cy="396904"/>
          </a:xfrm>
          <a:prstGeom prst="rect">
            <a:avLst/>
          </a:prstGeom>
          <a:noFill/>
        </p:spPr>
        <p:txBody>
          <a:bodyPr wrap="none" lIns="73152" tIns="54864" rIns="73152" bIns="54864" anchor="ctr">
            <a:spAutoFit/>
          </a:bodyPr>
          <a:lstStyle/>
          <a:p>
            <a:pPr algn="l">
              <a:lnSpc>
                <a:spcPts val="2145"/>
              </a:lnSpc>
              <a:spcBef>
                <a:spcPts val="1170"/>
              </a:spcBef>
              <a:spcAft>
                <a:spcPts val="1300"/>
              </a:spcAft>
            </a:pPr>
            <a:r>
              <a:rPr sz="2800" b="1" dirty="0">
                <a:solidFill>
                  <a:srgbClr val="003366"/>
                </a:solidFill>
                <a:latin typeface="Times New Roman" panose="02020603050405020304" pitchFamily="18" charset="0"/>
                <a:cs typeface="Times New Roman" panose="02020603050405020304" pitchFamily="18" charset="0"/>
              </a:rPr>
              <a:t>Career Plateaus</a:t>
            </a:r>
          </a:p>
        </p:txBody>
      </p:sp>
      <p:sp>
        <p:nvSpPr>
          <p:cNvPr id="4" name="TextBox 3">
            <a:extLst>
              <a:ext uri="{FF2B5EF4-FFF2-40B4-BE49-F238E27FC236}">
                <a16:creationId xmlns:a16="http://schemas.microsoft.com/office/drawing/2014/main" id="{253754B1-0F24-EA17-A00C-1DA60F2EC5D2}"/>
              </a:ext>
            </a:extLst>
          </p:cNvPr>
          <p:cNvSpPr txBox="1"/>
          <p:nvPr/>
        </p:nvSpPr>
        <p:spPr>
          <a:xfrm>
            <a:off x="571484" y="2573474"/>
            <a:ext cx="5524515" cy="529953"/>
          </a:xfrm>
          <a:prstGeom prst="rect">
            <a:avLst/>
          </a:prstGeom>
          <a:noFill/>
        </p:spPr>
        <p:txBody>
          <a:bodyPr wrap="square" lIns="73152" tIns="54864" rIns="73152" bIns="54864" anchor="ctr">
            <a:spAutoFit/>
          </a:bodyPr>
          <a:lstStyle/>
          <a:p>
            <a:pPr algn="l">
              <a:lnSpc>
                <a:spcPts val="1560"/>
              </a:lnSpc>
              <a:spcBef>
                <a:spcPts val="0"/>
              </a:spcBef>
              <a:spcAft>
                <a:spcPts val="1625"/>
              </a:spcAft>
            </a:pPr>
            <a:r>
              <a:rPr sz="2000" b="0" dirty="0">
                <a:solidFill>
                  <a:srgbClr val="333333"/>
                </a:solidFill>
                <a:latin typeface="Times New Roman" panose="02020603050405020304" pitchFamily="18" charset="0"/>
                <a:cs typeface="Times New Roman" panose="02020603050405020304" pitchFamily="18" charset="0"/>
              </a:rPr>
              <a:t>When opportunities to move up decrease, employees may face career plateaus where advancement stalls.</a:t>
            </a:r>
          </a:p>
        </p:txBody>
      </p:sp>
      <p:sp>
        <p:nvSpPr>
          <p:cNvPr id="5" name="Rounded Rectangle 6">
            <a:extLst>
              <a:ext uri="{FF2B5EF4-FFF2-40B4-BE49-F238E27FC236}">
                <a16:creationId xmlns:a16="http://schemas.microsoft.com/office/drawing/2014/main" id="{53FA5816-81B3-6A28-E830-23F4E6557B17}"/>
              </a:ext>
            </a:extLst>
          </p:cNvPr>
          <p:cNvSpPr/>
          <p:nvPr/>
        </p:nvSpPr>
        <p:spPr>
          <a:xfrm>
            <a:off x="263372" y="3305174"/>
            <a:ext cx="5669759" cy="1666874"/>
          </a:xfrm>
          <a:prstGeom prst="roundRect">
            <a:avLst>
              <a:gd name="adj" fmla="val 9142"/>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6E5654B-1303-FE78-1589-BB7D99C52303}"/>
              </a:ext>
            </a:extLst>
          </p:cNvPr>
          <p:cNvSpPr txBox="1"/>
          <p:nvPr/>
        </p:nvSpPr>
        <p:spPr>
          <a:xfrm>
            <a:off x="453868" y="3339133"/>
            <a:ext cx="2738185" cy="541687"/>
          </a:xfrm>
          <a:prstGeom prst="rect">
            <a:avLst/>
          </a:prstGeom>
          <a:noFill/>
        </p:spPr>
        <p:txBody>
          <a:bodyPr wrap="none" lIns="73152" tIns="54864" rIns="73152" bIns="54864" anchor="ctr">
            <a:spAutoFit/>
          </a:bodyPr>
          <a:lstStyle/>
          <a:p>
            <a:pPr algn="l">
              <a:spcBef>
                <a:spcPts val="0"/>
              </a:spcBef>
              <a:spcAft>
                <a:spcPts val="975"/>
              </a:spcAft>
            </a:pPr>
            <a:r>
              <a:rPr sz="2400" b="1" dirty="0">
                <a:solidFill>
                  <a:srgbClr val="003366"/>
                </a:solidFill>
                <a:latin typeface="Times New Roman" panose="02020603050405020304" pitchFamily="18" charset="0"/>
                <a:cs typeface="Times New Roman" panose="02020603050405020304" pitchFamily="18" charset="0"/>
              </a:rPr>
              <a:t> </a:t>
            </a:r>
            <a:r>
              <a:rPr sz="2800" b="1" dirty="0">
                <a:latin typeface="Times New Roman" panose="02020603050405020304" pitchFamily="18" charset="0"/>
                <a:cs typeface="Times New Roman" panose="02020603050405020304" pitchFamily="18" charset="0"/>
              </a:rPr>
              <a:t>  </a:t>
            </a:r>
            <a:r>
              <a:rPr sz="2400" b="1" dirty="0">
                <a:solidFill>
                  <a:srgbClr val="003366"/>
                </a:solidFill>
                <a:latin typeface="Times New Roman" panose="02020603050405020304" pitchFamily="18" charset="0"/>
                <a:cs typeface="Times New Roman" panose="02020603050405020304" pitchFamily="18" charset="0"/>
              </a:rPr>
              <a:t> Digital Solutions </a:t>
            </a:r>
          </a:p>
        </p:txBody>
      </p:sp>
      <p:pic>
        <p:nvPicPr>
          <p:cNvPr id="7" name="Picture 6" descr="image.png">
            <a:extLst>
              <a:ext uri="{FF2B5EF4-FFF2-40B4-BE49-F238E27FC236}">
                <a16:creationId xmlns:a16="http://schemas.microsoft.com/office/drawing/2014/main" id="{DB5DAAEA-E8FE-0827-8F0E-D03DF2A8E093}"/>
              </a:ext>
            </a:extLst>
          </p:cNvPr>
          <p:cNvPicPr>
            <a:picLocks noChangeAspect="1"/>
          </p:cNvPicPr>
          <p:nvPr/>
        </p:nvPicPr>
        <p:blipFill>
          <a:blip r:embed="rId3">
            <a:alphaModFix/>
          </a:blip>
          <a:stretch>
            <a:fillRect/>
          </a:stretch>
        </p:blipFill>
        <p:spPr>
          <a:xfrm>
            <a:off x="453868" y="3527107"/>
            <a:ext cx="228594" cy="165734"/>
          </a:xfrm>
          <a:prstGeom prst="rect">
            <a:avLst/>
          </a:prstGeom>
        </p:spPr>
      </p:pic>
      <p:pic>
        <p:nvPicPr>
          <p:cNvPr id="8" name="Picture 7" descr="image.png">
            <a:extLst>
              <a:ext uri="{FF2B5EF4-FFF2-40B4-BE49-F238E27FC236}">
                <a16:creationId xmlns:a16="http://schemas.microsoft.com/office/drawing/2014/main" id="{F08EDEB4-09FB-126C-0116-09991833BED0}"/>
              </a:ext>
            </a:extLst>
          </p:cNvPr>
          <p:cNvPicPr>
            <a:picLocks noChangeAspect="1"/>
          </p:cNvPicPr>
          <p:nvPr/>
        </p:nvPicPr>
        <p:blipFill>
          <a:blip r:embed="rId4">
            <a:alphaModFix/>
          </a:blip>
          <a:stretch>
            <a:fillRect/>
          </a:stretch>
        </p:blipFill>
        <p:spPr>
          <a:xfrm>
            <a:off x="453868" y="3900026"/>
            <a:ext cx="171445" cy="143796"/>
          </a:xfrm>
          <a:prstGeom prst="rect">
            <a:avLst/>
          </a:prstGeom>
        </p:spPr>
      </p:pic>
      <p:sp>
        <p:nvSpPr>
          <p:cNvPr id="9" name="TextBox 8">
            <a:extLst>
              <a:ext uri="{FF2B5EF4-FFF2-40B4-BE49-F238E27FC236}">
                <a16:creationId xmlns:a16="http://schemas.microsoft.com/office/drawing/2014/main" id="{6A84F841-D381-A739-9BE2-B41FD2DDA2D7}"/>
              </a:ext>
            </a:extLst>
          </p:cNvPr>
          <p:cNvSpPr txBox="1"/>
          <p:nvPr/>
        </p:nvSpPr>
        <p:spPr>
          <a:xfrm>
            <a:off x="720562" y="3825247"/>
            <a:ext cx="5222840" cy="274306"/>
          </a:xfrm>
          <a:prstGeom prst="rect">
            <a:avLst/>
          </a:prstGeom>
          <a:noFill/>
        </p:spPr>
        <p:txBody>
          <a:bodyPr wrap="none" lIns="73152" tIns="54864" rIns="73152" bIns="54864" anchor="ctr">
            <a:spAutoFit/>
          </a:bodyPr>
          <a:lstStyle/>
          <a:p>
            <a:pPr algn="l">
              <a:lnSpc>
                <a:spcPts val="1235"/>
              </a:lnSpc>
              <a:spcBef>
                <a:spcPts val="0"/>
              </a:spcBef>
              <a:spcAft>
                <a:spcPts val="0"/>
              </a:spcAft>
            </a:pPr>
            <a:r>
              <a:rPr sz="1600" b="0">
                <a:solidFill>
                  <a:srgbClr val="0066CC"/>
                </a:solidFill>
                <a:latin typeface="Times New Roman" panose="02020603050405020304" pitchFamily="18" charset="0"/>
                <a:cs typeface="Times New Roman" panose="02020603050405020304" pitchFamily="18" charset="0"/>
              </a:rPr>
              <a:t>AI-powered career pathing tools</a:t>
            </a:r>
            <a:r>
              <a:rPr sz="1600" b="0">
                <a:solidFill>
                  <a:srgbClr val="555555"/>
                </a:solidFill>
                <a:latin typeface="Times New Roman" panose="02020603050405020304" pitchFamily="18" charset="0"/>
                <a:cs typeface="Times New Roman" panose="02020603050405020304" pitchFamily="18" charset="0"/>
              </a:rPr>
              <a:t> suggesting alternative routes</a:t>
            </a:r>
          </a:p>
        </p:txBody>
      </p:sp>
      <p:pic>
        <p:nvPicPr>
          <p:cNvPr id="10" name="Picture 9" descr="image.png">
            <a:extLst>
              <a:ext uri="{FF2B5EF4-FFF2-40B4-BE49-F238E27FC236}">
                <a16:creationId xmlns:a16="http://schemas.microsoft.com/office/drawing/2014/main" id="{780BC5B4-FFBB-9022-6746-7428503F1D06}"/>
              </a:ext>
            </a:extLst>
          </p:cNvPr>
          <p:cNvPicPr>
            <a:picLocks noChangeAspect="1"/>
          </p:cNvPicPr>
          <p:nvPr/>
        </p:nvPicPr>
        <p:blipFill>
          <a:blip r:embed="rId5">
            <a:alphaModFix/>
          </a:blip>
          <a:stretch>
            <a:fillRect/>
          </a:stretch>
        </p:blipFill>
        <p:spPr>
          <a:xfrm>
            <a:off x="453868" y="4204826"/>
            <a:ext cx="171445" cy="143796"/>
          </a:xfrm>
          <a:prstGeom prst="rect">
            <a:avLst/>
          </a:prstGeom>
        </p:spPr>
      </p:pic>
      <p:sp>
        <p:nvSpPr>
          <p:cNvPr id="11" name="TextBox 10">
            <a:extLst>
              <a:ext uri="{FF2B5EF4-FFF2-40B4-BE49-F238E27FC236}">
                <a16:creationId xmlns:a16="http://schemas.microsoft.com/office/drawing/2014/main" id="{9DD7C0E4-2BF3-DAFE-02AE-F28F04A7ADC0}"/>
              </a:ext>
            </a:extLst>
          </p:cNvPr>
          <p:cNvSpPr txBox="1"/>
          <p:nvPr/>
        </p:nvSpPr>
        <p:spPr>
          <a:xfrm>
            <a:off x="625313" y="4160542"/>
            <a:ext cx="5352684" cy="274306"/>
          </a:xfrm>
          <a:prstGeom prst="rect">
            <a:avLst/>
          </a:prstGeom>
          <a:noFill/>
        </p:spPr>
        <p:txBody>
          <a:bodyPr wrap="none" lIns="73152" tIns="54864" rIns="73152" bIns="54864" anchor="ctr">
            <a:spAutoFit/>
          </a:bodyPr>
          <a:lstStyle/>
          <a:p>
            <a:pPr algn="l">
              <a:lnSpc>
                <a:spcPts val="1235"/>
              </a:lnSpc>
              <a:spcBef>
                <a:spcPts val="0"/>
              </a:spcBef>
              <a:spcAft>
                <a:spcPts val="0"/>
              </a:spcAft>
            </a:pPr>
            <a:r>
              <a:rPr sz="1600" b="0" dirty="0">
                <a:solidFill>
                  <a:srgbClr val="0066CC"/>
                </a:solidFill>
                <a:latin typeface="Times New Roman" panose="02020603050405020304" pitchFamily="18" charset="0"/>
                <a:cs typeface="Times New Roman" panose="02020603050405020304" pitchFamily="18" charset="0"/>
              </a:rPr>
              <a:t>Internal gig platforms</a:t>
            </a:r>
            <a:r>
              <a:rPr sz="1600" b="0" dirty="0">
                <a:solidFill>
                  <a:srgbClr val="555555"/>
                </a:solidFill>
                <a:latin typeface="Times New Roman" panose="02020603050405020304" pitchFamily="18" charset="0"/>
                <a:cs typeface="Times New Roman" panose="02020603050405020304" pitchFamily="18" charset="0"/>
              </a:rPr>
              <a:t> for project variety and skill development</a:t>
            </a:r>
          </a:p>
        </p:txBody>
      </p:sp>
      <p:pic>
        <p:nvPicPr>
          <p:cNvPr id="12" name="Picture 11" descr="image.png">
            <a:extLst>
              <a:ext uri="{FF2B5EF4-FFF2-40B4-BE49-F238E27FC236}">
                <a16:creationId xmlns:a16="http://schemas.microsoft.com/office/drawing/2014/main" id="{3ADFE370-C4FA-9322-9194-73CD7FF2FDD2}"/>
              </a:ext>
            </a:extLst>
          </p:cNvPr>
          <p:cNvPicPr>
            <a:picLocks noChangeAspect="1"/>
          </p:cNvPicPr>
          <p:nvPr/>
        </p:nvPicPr>
        <p:blipFill>
          <a:blip r:embed="rId6">
            <a:alphaModFix/>
          </a:blip>
          <a:stretch>
            <a:fillRect/>
          </a:stretch>
        </p:blipFill>
        <p:spPr>
          <a:xfrm>
            <a:off x="453868" y="4512391"/>
            <a:ext cx="171445" cy="138266"/>
          </a:xfrm>
          <a:prstGeom prst="rect">
            <a:avLst/>
          </a:prstGeom>
        </p:spPr>
      </p:pic>
      <p:sp>
        <p:nvSpPr>
          <p:cNvPr id="13" name="TextBox 12">
            <a:extLst>
              <a:ext uri="{FF2B5EF4-FFF2-40B4-BE49-F238E27FC236}">
                <a16:creationId xmlns:a16="http://schemas.microsoft.com/office/drawing/2014/main" id="{092967AC-ADB6-598D-2006-F9E2C3FF300B}"/>
              </a:ext>
            </a:extLst>
          </p:cNvPr>
          <p:cNvSpPr txBox="1"/>
          <p:nvPr/>
        </p:nvSpPr>
        <p:spPr>
          <a:xfrm>
            <a:off x="720562" y="4434848"/>
            <a:ext cx="5131469" cy="274306"/>
          </a:xfrm>
          <a:prstGeom prst="rect">
            <a:avLst/>
          </a:prstGeom>
          <a:noFill/>
        </p:spPr>
        <p:txBody>
          <a:bodyPr wrap="none" lIns="73152" tIns="54864" rIns="73152" bIns="54864" anchor="ctr">
            <a:spAutoFit/>
          </a:bodyPr>
          <a:lstStyle/>
          <a:p>
            <a:pPr algn="l">
              <a:lnSpc>
                <a:spcPts val="1235"/>
              </a:lnSpc>
              <a:spcBef>
                <a:spcPts val="0"/>
              </a:spcBef>
              <a:spcAft>
                <a:spcPts val="0"/>
              </a:spcAft>
            </a:pPr>
            <a:r>
              <a:rPr sz="1600" b="0">
                <a:solidFill>
                  <a:srgbClr val="0066CC"/>
                </a:solidFill>
                <a:latin typeface="Times New Roman" panose="02020603050405020304" pitchFamily="18" charset="0"/>
                <a:cs typeface="Times New Roman" panose="02020603050405020304" pitchFamily="18" charset="0"/>
              </a:rPr>
              <a:t>Personalized learning recommendations</a:t>
            </a:r>
            <a:r>
              <a:rPr sz="1600" b="0">
                <a:solidFill>
                  <a:srgbClr val="555555"/>
                </a:solidFill>
                <a:latin typeface="Times New Roman" panose="02020603050405020304" pitchFamily="18" charset="0"/>
                <a:cs typeface="Times New Roman" panose="02020603050405020304" pitchFamily="18" charset="0"/>
              </a:rPr>
              <a:t> based on skills gaps</a:t>
            </a:r>
          </a:p>
        </p:txBody>
      </p:sp>
      <p:sp>
        <p:nvSpPr>
          <p:cNvPr id="14" name="Rounded Rectangle 15">
            <a:extLst>
              <a:ext uri="{FF2B5EF4-FFF2-40B4-BE49-F238E27FC236}">
                <a16:creationId xmlns:a16="http://schemas.microsoft.com/office/drawing/2014/main" id="{90738504-87E2-E812-06FE-B3EF1EB11616}"/>
              </a:ext>
            </a:extLst>
          </p:cNvPr>
          <p:cNvSpPr/>
          <p:nvPr/>
        </p:nvSpPr>
        <p:spPr>
          <a:xfrm>
            <a:off x="6286342" y="1619250"/>
            <a:ext cx="2600259" cy="1057275"/>
          </a:xfrm>
          <a:prstGeom prst="roundRect">
            <a:avLst>
              <a:gd name="adj" fmla="val 1441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sp>
        <p:nvSpPr>
          <p:cNvPr id="15" name="Rounded Rectangle 16">
            <a:extLst>
              <a:ext uri="{FF2B5EF4-FFF2-40B4-BE49-F238E27FC236}">
                <a16:creationId xmlns:a16="http://schemas.microsoft.com/office/drawing/2014/main" id="{C3893DAA-FC28-0CDD-1B93-F539C8322348}"/>
              </a:ext>
            </a:extLst>
          </p:cNvPr>
          <p:cNvSpPr/>
          <p:nvPr/>
        </p:nvSpPr>
        <p:spPr>
          <a:xfrm>
            <a:off x="6429214" y="1762125"/>
            <a:ext cx="304792" cy="304800"/>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16" name="Picture 15" descr="image.png">
            <a:extLst>
              <a:ext uri="{FF2B5EF4-FFF2-40B4-BE49-F238E27FC236}">
                <a16:creationId xmlns:a16="http://schemas.microsoft.com/office/drawing/2014/main" id="{AB191FE8-679E-F5C0-79E3-9BEE55B96B84}"/>
              </a:ext>
            </a:extLst>
          </p:cNvPr>
          <p:cNvPicPr>
            <a:picLocks noChangeAspect="1"/>
          </p:cNvPicPr>
          <p:nvPr/>
        </p:nvPicPr>
        <p:blipFill>
          <a:blip r:embed="rId7">
            <a:alphaModFix/>
          </a:blip>
          <a:stretch>
            <a:fillRect/>
          </a:stretch>
        </p:blipFill>
        <p:spPr>
          <a:xfrm>
            <a:off x="6486362" y="1838885"/>
            <a:ext cx="190495" cy="151279"/>
          </a:xfrm>
          <a:prstGeom prst="rect">
            <a:avLst/>
          </a:prstGeom>
        </p:spPr>
      </p:pic>
      <p:sp>
        <p:nvSpPr>
          <p:cNvPr id="17" name="TextBox 16">
            <a:extLst>
              <a:ext uri="{FF2B5EF4-FFF2-40B4-BE49-F238E27FC236}">
                <a16:creationId xmlns:a16="http://schemas.microsoft.com/office/drawing/2014/main" id="{376D2A0C-9E20-9ED6-DA08-CB79CC436C20}"/>
              </a:ext>
            </a:extLst>
          </p:cNvPr>
          <p:cNvSpPr txBox="1"/>
          <p:nvPr/>
        </p:nvSpPr>
        <p:spPr>
          <a:xfrm>
            <a:off x="6829254" y="1715866"/>
            <a:ext cx="2212401" cy="387798"/>
          </a:xfrm>
          <a:prstGeom prst="rect">
            <a:avLst/>
          </a:prstGeom>
          <a:noFill/>
        </p:spPr>
        <p:txBody>
          <a:bodyPr wrap="none" lIns="73152" tIns="54864" rIns="73152" bIns="54864" anchor="ctr">
            <a:spAutoFit/>
          </a:bodyPr>
          <a:lstStyle/>
          <a:p>
            <a:pPr algn="l">
              <a:spcBef>
                <a:spcPts val="0"/>
              </a:spcBef>
              <a:spcAft>
                <a:spcPts val="0"/>
              </a:spcAft>
            </a:pPr>
            <a:r>
              <a:rPr b="1" dirty="0">
                <a:solidFill>
                  <a:srgbClr val="003366"/>
                </a:solidFill>
                <a:latin typeface="Times New Roman" panose="02020603050405020304" pitchFamily="18" charset="0"/>
                <a:cs typeface="Times New Roman" panose="02020603050405020304" pitchFamily="18" charset="0"/>
              </a:rPr>
              <a:t>Reskilling/Upskilling</a:t>
            </a:r>
          </a:p>
        </p:txBody>
      </p:sp>
      <p:sp>
        <p:nvSpPr>
          <p:cNvPr id="18" name="TextBox 17">
            <a:extLst>
              <a:ext uri="{FF2B5EF4-FFF2-40B4-BE49-F238E27FC236}">
                <a16:creationId xmlns:a16="http://schemas.microsoft.com/office/drawing/2014/main" id="{60A063DD-BC79-0F30-CC56-2032591B1E5B}"/>
              </a:ext>
            </a:extLst>
          </p:cNvPr>
          <p:cNvSpPr txBox="1"/>
          <p:nvPr/>
        </p:nvSpPr>
        <p:spPr>
          <a:xfrm>
            <a:off x="6429214" y="2056871"/>
            <a:ext cx="2314517" cy="582082"/>
          </a:xfrm>
          <a:prstGeom prst="rect">
            <a:avLst/>
          </a:prstGeom>
          <a:noFill/>
        </p:spPr>
        <p:txBody>
          <a:bodyPr wrap="square" lIns="73152" tIns="54864" rIns="73152" bIns="54864" anchor="ctr">
            <a:spAutoFit/>
          </a:bodyPr>
          <a:lstStyle/>
          <a:p>
            <a:pPr algn="l">
              <a:lnSpc>
                <a:spcPts val="1235"/>
              </a:lnSpc>
              <a:spcBef>
                <a:spcPts val="0"/>
              </a:spcBef>
              <a:spcAft>
                <a:spcPts val="0"/>
              </a:spcAft>
            </a:pPr>
            <a:r>
              <a:rPr sz="1600" b="0">
                <a:solidFill>
                  <a:srgbClr val="555555"/>
                </a:solidFill>
                <a:latin typeface="Times New Roman" panose="02020603050405020304" pitchFamily="18" charset="0"/>
                <a:cs typeface="Times New Roman" panose="02020603050405020304" pitchFamily="18" charset="0"/>
              </a:rPr>
              <a:t>Programs to develop new capabilities for future roles</a:t>
            </a:r>
          </a:p>
        </p:txBody>
      </p:sp>
      <p:sp>
        <p:nvSpPr>
          <p:cNvPr id="19" name="Rounded Rectangle 20">
            <a:extLst>
              <a:ext uri="{FF2B5EF4-FFF2-40B4-BE49-F238E27FC236}">
                <a16:creationId xmlns:a16="http://schemas.microsoft.com/office/drawing/2014/main" id="{D920D4B5-7E3E-849F-B463-05BA7A8093FC}"/>
              </a:ext>
            </a:extLst>
          </p:cNvPr>
          <p:cNvSpPr/>
          <p:nvPr/>
        </p:nvSpPr>
        <p:spPr>
          <a:xfrm>
            <a:off x="9029474" y="1619250"/>
            <a:ext cx="2600259" cy="1057275"/>
          </a:xfrm>
          <a:prstGeom prst="roundRect">
            <a:avLst>
              <a:gd name="adj" fmla="val 1441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sp>
        <p:nvSpPr>
          <p:cNvPr id="20" name="Rounded Rectangle 21">
            <a:extLst>
              <a:ext uri="{FF2B5EF4-FFF2-40B4-BE49-F238E27FC236}">
                <a16:creationId xmlns:a16="http://schemas.microsoft.com/office/drawing/2014/main" id="{32214CD6-EC21-7176-7B6F-851891835E79}"/>
              </a:ext>
            </a:extLst>
          </p:cNvPr>
          <p:cNvSpPr/>
          <p:nvPr/>
        </p:nvSpPr>
        <p:spPr>
          <a:xfrm>
            <a:off x="9162820" y="1762125"/>
            <a:ext cx="304792" cy="304800"/>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21" name="Picture 20" descr="image.png">
            <a:extLst>
              <a:ext uri="{FF2B5EF4-FFF2-40B4-BE49-F238E27FC236}">
                <a16:creationId xmlns:a16="http://schemas.microsoft.com/office/drawing/2014/main" id="{867D3B82-4945-DD2B-ABBD-75EFF78956B4}"/>
              </a:ext>
            </a:extLst>
          </p:cNvPr>
          <p:cNvPicPr>
            <a:picLocks noChangeAspect="1"/>
          </p:cNvPicPr>
          <p:nvPr/>
        </p:nvPicPr>
        <p:blipFill>
          <a:blip r:embed="rId8">
            <a:alphaModFix/>
          </a:blip>
          <a:stretch>
            <a:fillRect/>
          </a:stretch>
        </p:blipFill>
        <p:spPr>
          <a:xfrm>
            <a:off x="9219969" y="1852892"/>
            <a:ext cx="190495" cy="123264"/>
          </a:xfrm>
          <a:prstGeom prst="rect">
            <a:avLst/>
          </a:prstGeom>
        </p:spPr>
      </p:pic>
      <p:sp>
        <p:nvSpPr>
          <p:cNvPr id="22" name="TextBox 21">
            <a:extLst>
              <a:ext uri="{FF2B5EF4-FFF2-40B4-BE49-F238E27FC236}">
                <a16:creationId xmlns:a16="http://schemas.microsoft.com/office/drawing/2014/main" id="{D196F2DF-983B-87DE-9D30-6F2B2BF2F170}"/>
              </a:ext>
            </a:extLst>
          </p:cNvPr>
          <p:cNvSpPr txBox="1"/>
          <p:nvPr/>
        </p:nvSpPr>
        <p:spPr>
          <a:xfrm>
            <a:off x="9562860" y="1715866"/>
            <a:ext cx="1577611" cy="387798"/>
          </a:xfrm>
          <a:prstGeom prst="rect">
            <a:avLst/>
          </a:prstGeom>
          <a:noFill/>
        </p:spPr>
        <p:txBody>
          <a:bodyPr wrap="none" lIns="73152" tIns="54864" rIns="73152" bIns="54864" anchor="ctr">
            <a:spAutoFit/>
          </a:bodyPr>
          <a:lstStyle/>
          <a:p>
            <a:pPr algn="l">
              <a:spcBef>
                <a:spcPts val="0"/>
              </a:spcBef>
              <a:spcAft>
                <a:spcPts val="0"/>
              </a:spcAft>
            </a:pPr>
            <a:r>
              <a:rPr b="1" dirty="0">
                <a:solidFill>
                  <a:srgbClr val="003366"/>
                </a:solidFill>
                <a:latin typeface="Times New Roman" panose="02020603050405020304" pitchFamily="18" charset="0"/>
                <a:cs typeface="Times New Roman" panose="02020603050405020304" pitchFamily="18" charset="0"/>
              </a:rPr>
              <a:t>Lateral Moves</a:t>
            </a:r>
          </a:p>
        </p:txBody>
      </p:sp>
      <p:sp>
        <p:nvSpPr>
          <p:cNvPr id="23" name="TextBox 22">
            <a:extLst>
              <a:ext uri="{FF2B5EF4-FFF2-40B4-BE49-F238E27FC236}">
                <a16:creationId xmlns:a16="http://schemas.microsoft.com/office/drawing/2014/main" id="{32F7C1B9-8BC6-E0F0-5144-59E3500FE771}"/>
              </a:ext>
            </a:extLst>
          </p:cNvPr>
          <p:cNvSpPr txBox="1"/>
          <p:nvPr/>
        </p:nvSpPr>
        <p:spPr>
          <a:xfrm>
            <a:off x="9162820" y="2056871"/>
            <a:ext cx="2314517" cy="582082"/>
          </a:xfrm>
          <a:prstGeom prst="rect">
            <a:avLst/>
          </a:prstGeom>
          <a:noFill/>
        </p:spPr>
        <p:txBody>
          <a:bodyPr wrap="square" lIns="73152" tIns="54864" rIns="73152" bIns="54864" anchor="ctr">
            <a:spAutoFit/>
          </a:bodyPr>
          <a:lstStyle/>
          <a:p>
            <a:pPr algn="l">
              <a:lnSpc>
                <a:spcPts val="1235"/>
              </a:lnSpc>
              <a:spcBef>
                <a:spcPts val="0"/>
              </a:spcBef>
              <a:spcAft>
                <a:spcPts val="0"/>
              </a:spcAft>
            </a:pPr>
            <a:r>
              <a:rPr sz="1600" b="0">
                <a:solidFill>
                  <a:srgbClr val="555555"/>
                </a:solidFill>
                <a:latin typeface="Times New Roman" panose="02020603050405020304" pitchFamily="18" charset="0"/>
                <a:cs typeface="Times New Roman" panose="02020603050405020304" pitchFamily="18" charset="0"/>
              </a:rPr>
              <a:t>Expand skills across departments, not just consolation</a:t>
            </a:r>
          </a:p>
        </p:txBody>
      </p:sp>
      <p:sp>
        <p:nvSpPr>
          <p:cNvPr id="24" name="Rounded Rectangle 25">
            <a:extLst>
              <a:ext uri="{FF2B5EF4-FFF2-40B4-BE49-F238E27FC236}">
                <a16:creationId xmlns:a16="http://schemas.microsoft.com/office/drawing/2014/main" id="{D7B46D4F-0DE1-5110-D6C3-0823B3AFE77B}"/>
              </a:ext>
            </a:extLst>
          </p:cNvPr>
          <p:cNvSpPr/>
          <p:nvPr/>
        </p:nvSpPr>
        <p:spPr>
          <a:xfrm>
            <a:off x="6286342" y="2819399"/>
            <a:ext cx="2600259" cy="1057275"/>
          </a:xfrm>
          <a:prstGeom prst="roundRect">
            <a:avLst>
              <a:gd name="adj" fmla="val 1441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sp>
        <p:nvSpPr>
          <p:cNvPr id="25" name="Rounded Rectangle 26">
            <a:extLst>
              <a:ext uri="{FF2B5EF4-FFF2-40B4-BE49-F238E27FC236}">
                <a16:creationId xmlns:a16="http://schemas.microsoft.com/office/drawing/2014/main" id="{DB8CBED9-D9B9-77D7-DD64-4AAFF0922624}"/>
              </a:ext>
            </a:extLst>
          </p:cNvPr>
          <p:cNvSpPr/>
          <p:nvPr/>
        </p:nvSpPr>
        <p:spPr>
          <a:xfrm>
            <a:off x="6429214" y="2962274"/>
            <a:ext cx="304792" cy="304800"/>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26" name="Picture 25" descr="image.png">
            <a:extLst>
              <a:ext uri="{FF2B5EF4-FFF2-40B4-BE49-F238E27FC236}">
                <a16:creationId xmlns:a16="http://schemas.microsoft.com/office/drawing/2014/main" id="{C87E16EB-3FAC-DC56-CE9A-30F94A24F948}"/>
              </a:ext>
            </a:extLst>
          </p:cNvPr>
          <p:cNvPicPr>
            <a:picLocks noChangeAspect="1"/>
          </p:cNvPicPr>
          <p:nvPr/>
        </p:nvPicPr>
        <p:blipFill>
          <a:blip r:embed="rId9">
            <a:alphaModFix/>
          </a:blip>
          <a:stretch>
            <a:fillRect/>
          </a:stretch>
        </p:blipFill>
        <p:spPr>
          <a:xfrm>
            <a:off x="6486362" y="3032031"/>
            <a:ext cx="190495" cy="165286"/>
          </a:xfrm>
          <a:prstGeom prst="rect">
            <a:avLst/>
          </a:prstGeom>
        </p:spPr>
      </p:pic>
      <p:sp>
        <p:nvSpPr>
          <p:cNvPr id="27" name="TextBox 26">
            <a:extLst>
              <a:ext uri="{FF2B5EF4-FFF2-40B4-BE49-F238E27FC236}">
                <a16:creationId xmlns:a16="http://schemas.microsoft.com/office/drawing/2014/main" id="{54EBBC74-271E-0C26-2EE8-03D5B9960564}"/>
              </a:ext>
            </a:extLst>
          </p:cNvPr>
          <p:cNvSpPr txBox="1"/>
          <p:nvPr/>
        </p:nvSpPr>
        <p:spPr>
          <a:xfrm>
            <a:off x="6829254" y="2925541"/>
            <a:ext cx="2146421" cy="387798"/>
          </a:xfrm>
          <a:prstGeom prst="rect">
            <a:avLst/>
          </a:prstGeom>
          <a:noFill/>
        </p:spPr>
        <p:txBody>
          <a:bodyPr wrap="none" lIns="73152" tIns="54864" rIns="73152" bIns="54864" anchor="ctr">
            <a:spAutoFit/>
          </a:bodyPr>
          <a:lstStyle/>
          <a:p>
            <a:pPr algn="l">
              <a:spcBef>
                <a:spcPts val="0"/>
              </a:spcBef>
              <a:spcAft>
                <a:spcPts val="0"/>
              </a:spcAft>
            </a:pPr>
            <a:r>
              <a:rPr b="1" dirty="0">
                <a:solidFill>
                  <a:srgbClr val="003366"/>
                </a:solidFill>
                <a:latin typeface="Times New Roman" panose="02020603050405020304" pitchFamily="18" charset="0"/>
                <a:cs typeface="Times New Roman" panose="02020603050405020304" pitchFamily="18" charset="0"/>
              </a:rPr>
              <a:t>Project-Based Work</a:t>
            </a:r>
          </a:p>
        </p:txBody>
      </p:sp>
      <p:sp>
        <p:nvSpPr>
          <p:cNvPr id="28" name="TextBox 27">
            <a:extLst>
              <a:ext uri="{FF2B5EF4-FFF2-40B4-BE49-F238E27FC236}">
                <a16:creationId xmlns:a16="http://schemas.microsoft.com/office/drawing/2014/main" id="{7F72EEE2-0565-152A-35F4-73443FA3F72D}"/>
              </a:ext>
            </a:extLst>
          </p:cNvPr>
          <p:cNvSpPr txBox="1"/>
          <p:nvPr/>
        </p:nvSpPr>
        <p:spPr>
          <a:xfrm>
            <a:off x="6429214" y="3333965"/>
            <a:ext cx="2314517" cy="428194"/>
          </a:xfrm>
          <a:prstGeom prst="rect">
            <a:avLst/>
          </a:prstGeom>
          <a:noFill/>
        </p:spPr>
        <p:txBody>
          <a:bodyPr wrap="square" lIns="73152" tIns="54864" rIns="73152" bIns="54864" anchor="ctr">
            <a:spAutoFit/>
          </a:bodyPr>
          <a:lstStyle/>
          <a:p>
            <a:pPr algn="l">
              <a:lnSpc>
                <a:spcPts val="1235"/>
              </a:lnSpc>
              <a:spcBef>
                <a:spcPts val="0"/>
              </a:spcBef>
              <a:spcAft>
                <a:spcPts val="0"/>
              </a:spcAft>
            </a:pPr>
            <a:r>
              <a:rPr sz="1600" b="0">
                <a:solidFill>
                  <a:srgbClr val="555555"/>
                </a:solidFill>
                <a:latin typeface="Times New Roman" panose="02020603050405020304" pitchFamily="18" charset="0"/>
                <a:cs typeface="Times New Roman" panose="02020603050405020304" pitchFamily="18" charset="0"/>
              </a:rPr>
              <a:t>Short-term assignments to build new competencies</a:t>
            </a:r>
          </a:p>
        </p:txBody>
      </p:sp>
      <p:sp>
        <p:nvSpPr>
          <p:cNvPr id="29" name="Rounded Rectangle 30">
            <a:extLst>
              <a:ext uri="{FF2B5EF4-FFF2-40B4-BE49-F238E27FC236}">
                <a16:creationId xmlns:a16="http://schemas.microsoft.com/office/drawing/2014/main" id="{F9E9D820-B503-EF0F-812C-1B885159171A}"/>
              </a:ext>
            </a:extLst>
          </p:cNvPr>
          <p:cNvSpPr/>
          <p:nvPr/>
        </p:nvSpPr>
        <p:spPr>
          <a:xfrm>
            <a:off x="9029474" y="2819399"/>
            <a:ext cx="2600259" cy="1057275"/>
          </a:xfrm>
          <a:prstGeom prst="roundRect">
            <a:avLst>
              <a:gd name="adj" fmla="val 1441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sp>
        <p:nvSpPr>
          <p:cNvPr id="30" name="Rounded Rectangle 31">
            <a:extLst>
              <a:ext uri="{FF2B5EF4-FFF2-40B4-BE49-F238E27FC236}">
                <a16:creationId xmlns:a16="http://schemas.microsoft.com/office/drawing/2014/main" id="{43A26C17-12EF-E6FE-3FDF-C114EB2A5113}"/>
              </a:ext>
            </a:extLst>
          </p:cNvPr>
          <p:cNvSpPr/>
          <p:nvPr/>
        </p:nvSpPr>
        <p:spPr>
          <a:xfrm>
            <a:off x="9162820" y="2962274"/>
            <a:ext cx="304792" cy="304800"/>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a:latin typeface="Times New Roman" panose="02020603050405020304" pitchFamily="18" charset="0"/>
              <a:cs typeface="Times New Roman" panose="02020603050405020304" pitchFamily="18" charset="0"/>
            </a:endParaRPr>
          </a:p>
        </p:txBody>
      </p:sp>
      <p:pic>
        <p:nvPicPr>
          <p:cNvPr id="31" name="Picture 30" descr="image.png">
            <a:extLst>
              <a:ext uri="{FF2B5EF4-FFF2-40B4-BE49-F238E27FC236}">
                <a16:creationId xmlns:a16="http://schemas.microsoft.com/office/drawing/2014/main" id="{271A6CEF-ACE5-B2EE-B985-1A1128CF51D7}"/>
              </a:ext>
            </a:extLst>
          </p:cNvPr>
          <p:cNvPicPr>
            <a:picLocks noChangeAspect="1"/>
          </p:cNvPicPr>
          <p:nvPr/>
        </p:nvPicPr>
        <p:blipFill>
          <a:blip r:embed="rId10">
            <a:alphaModFix/>
          </a:blip>
          <a:stretch>
            <a:fillRect/>
          </a:stretch>
        </p:blipFill>
        <p:spPr>
          <a:xfrm>
            <a:off x="9219969" y="3053042"/>
            <a:ext cx="190495" cy="123264"/>
          </a:xfrm>
          <a:prstGeom prst="rect">
            <a:avLst/>
          </a:prstGeom>
        </p:spPr>
      </p:pic>
      <p:sp>
        <p:nvSpPr>
          <p:cNvPr id="32" name="TextBox 31">
            <a:extLst>
              <a:ext uri="{FF2B5EF4-FFF2-40B4-BE49-F238E27FC236}">
                <a16:creationId xmlns:a16="http://schemas.microsoft.com/office/drawing/2014/main" id="{CFB6DBB1-32A9-3BFF-3F31-5A44134A821A}"/>
              </a:ext>
            </a:extLst>
          </p:cNvPr>
          <p:cNvSpPr txBox="1"/>
          <p:nvPr/>
        </p:nvSpPr>
        <p:spPr>
          <a:xfrm>
            <a:off x="9562860" y="2925541"/>
            <a:ext cx="2039276" cy="387798"/>
          </a:xfrm>
          <a:prstGeom prst="rect">
            <a:avLst/>
          </a:prstGeom>
          <a:noFill/>
        </p:spPr>
        <p:txBody>
          <a:bodyPr wrap="none" lIns="73152" tIns="54864" rIns="73152" bIns="54864" anchor="ctr">
            <a:spAutoFit/>
          </a:bodyPr>
          <a:lstStyle/>
          <a:p>
            <a:pPr algn="l">
              <a:spcBef>
                <a:spcPts val="0"/>
              </a:spcBef>
              <a:spcAft>
                <a:spcPts val="0"/>
              </a:spcAft>
            </a:pPr>
            <a:r>
              <a:rPr b="1" dirty="0">
                <a:solidFill>
                  <a:srgbClr val="003366"/>
                </a:solidFill>
                <a:latin typeface="Times New Roman" panose="02020603050405020304" pitchFamily="18" charset="0"/>
                <a:cs typeface="Times New Roman" panose="02020603050405020304" pitchFamily="18" charset="0"/>
              </a:rPr>
              <a:t>Reverse Mentoring</a:t>
            </a:r>
          </a:p>
        </p:txBody>
      </p:sp>
      <p:sp>
        <p:nvSpPr>
          <p:cNvPr id="33" name="TextBox 32">
            <a:extLst>
              <a:ext uri="{FF2B5EF4-FFF2-40B4-BE49-F238E27FC236}">
                <a16:creationId xmlns:a16="http://schemas.microsoft.com/office/drawing/2014/main" id="{170965B4-B174-859D-9B9D-07A86ADDC269}"/>
              </a:ext>
            </a:extLst>
          </p:cNvPr>
          <p:cNvSpPr txBox="1"/>
          <p:nvPr/>
        </p:nvSpPr>
        <p:spPr>
          <a:xfrm>
            <a:off x="9162820" y="3257021"/>
            <a:ext cx="2314517" cy="582082"/>
          </a:xfrm>
          <a:prstGeom prst="rect">
            <a:avLst/>
          </a:prstGeom>
          <a:noFill/>
        </p:spPr>
        <p:txBody>
          <a:bodyPr wrap="square" lIns="73152" tIns="54864" rIns="73152" bIns="54864" anchor="ctr">
            <a:spAutoFit/>
          </a:bodyPr>
          <a:lstStyle/>
          <a:p>
            <a:pPr algn="l">
              <a:lnSpc>
                <a:spcPts val="1235"/>
              </a:lnSpc>
              <a:spcBef>
                <a:spcPts val="0"/>
              </a:spcBef>
              <a:spcAft>
                <a:spcPts val="0"/>
              </a:spcAft>
            </a:pPr>
            <a:r>
              <a:rPr sz="1600" b="0">
                <a:solidFill>
                  <a:srgbClr val="555555"/>
                </a:solidFill>
                <a:latin typeface="Times New Roman" panose="02020603050405020304" pitchFamily="18" charset="0"/>
                <a:cs typeface="Times New Roman" panose="02020603050405020304" pitchFamily="18" charset="0"/>
              </a:rPr>
              <a:t>Learning from junior colleagues on new technologies</a:t>
            </a:r>
          </a:p>
        </p:txBody>
      </p:sp>
      <p:sp>
        <p:nvSpPr>
          <p:cNvPr id="34" name="Rounded Rectangle 35">
            <a:extLst>
              <a:ext uri="{FF2B5EF4-FFF2-40B4-BE49-F238E27FC236}">
                <a16:creationId xmlns:a16="http://schemas.microsoft.com/office/drawing/2014/main" id="{E1E1DA95-8768-FBDF-AF4C-157D38167C2F}"/>
              </a:ext>
            </a:extLst>
          </p:cNvPr>
          <p:cNvSpPr/>
          <p:nvPr/>
        </p:nvSpPr>
        <p:spPr>
          <a:xfrm>
            <a:off x="6339938" y="3955693"/>
            <a:ext cx="5333866" cy="2032710"/>
          </a:xfrm>
          <a:prstGeom prst="roundRect">
            <a:avLst>
              <a:gd name="adj" fmla="val 958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latin typeface="Times New Roman" panose="02020603050405020304" pitchFamily="18" charset="0"/>
              <a:cs typeface="Times New Roman" panose="02020603050405020304" pitchFamily="18" charset="0"/>
            </a:endParaRPr>
          </a:p>
        </p:txBody>
      </p:sp>
      <p:sp>
        <p:nvSpPr>
          <p:cNvPr id="35" name="TextBox 34">
            <a:extLst>
              <a:ext uri="{FF2B5EF4-FFF2-40B4-BE49-F238E27FC236}">
                <a16:creationId xmlns:a16="http://schemas.microsoft.com/office/drawing/2014/main" id="{5DF4DEC0-47FE-7E59-8234-3FDCB1753925}"/>
              </a:ext>
            </a:extLst>
          </p:cNvPr>
          <p:cNvSpPr txBox="1"/>
          <p:nvPr/>
        </p:nvSpPr>
        <p:spPr>
          <a:xfrm>
            <a:off x="7722974" y="3969612"/>
            <a:ext cx="2253117" cy="387798"/>
          </a:xfrm>
          <a:prstGeom prst="rect">
            <a:avLst/>
          </a:prstGeom>
          <a:noFill/>
        </p:spPr>
        <p:txBody>
          <a:bodyPr wrap="none" lIns="73152" tIns="54864" rIns="73152" bIns="54864" anchor="ctr">
            <a:spAutoFit/>
          </a:bodyPr>
          <a:lstStyle/>
          <a:p>
            <a:pPr algn="ctr">
              <a:spcBef>
                <a:spcPts val="0"/>
              </a:spcBef>
              <a:spcAft>
                <a:spcPts val="975"/>
              </a:spcAft>
            </a:pPr>
            <a:r>
              <a:rPr b="1" dirty="0">
                <a:solidFill>
                  <a:srgbClr val="003366"/>
                </a:solidFill>
                <a:latin typeface="Times New Roman" panose="02020603050405020304" pitchFamily="18" charset="0"/>
                <a:cs typeface="Times New Roman" panose="02020603050405020304" pitchFamily="18" charset="0"/>
              </a:rPr>
              <a:t>Overcoming Plateaus</a:t>
            </a:r>
          </a:p>
        </p:txBody>
      </p:sp>
      <p:pic>
        <p:nvPicPr>
          <p:cNvPr id="36" name="Picture 35" descr="image.png">
            <a:extLst>
              <a:ext uri="{FF2B5EF4-FFF2-40B4-BE49-F238E27FC236}">
                <a16:creationId xmlns:a16="http://schemas.microsoft.com/office/drawing/2014/main" id="{40F48AAE-FB1C-EDFB-CA48-F8C07A2123B6}"/>
              </a:ext>
            </a:extLst>
          </p:cNvPr>
          <p:cNvPicPr>
            <a:picLocks noChangeAspect="1"/>
          </p:cNvPicPr>
          <p:nvPr/>
        </p:nvPicPr>
        <p:blipFill>
          <a:blip r:embed="rId11">
            <a:alphaModFix/>
          </a:blip>
          <a:stretch>
            <a:fillRect/>
          </a:stretch>
        </p:blipFill>
        <p:spPr>
          <a:xfrm>
            <a:off x="7210244" y="4441507"/>
            <a:ext cx="228594" cy="165734"/>
          </a:xfrm>
          <a:prstGeom prst="rect">
            <a:avLst/>
          </a:prstGeom>
        </p:spPr>
      </p:pic>
      <p:sp>
        <p:nvSpPr>
          <p:cNvPr id="37" name="TextBox 36">
            <a:extLst>
              <a:ext uri="{FF2B5EF4-FFF2-40B4-BE49-F238E27FC236}">
                <a16:creationId xmlns:a16="http://schemas.microsoft.com/office/drawing/2014/main" id="{E4A2AFCB-BD95-6F48-DCFA-4193965AB6C2}"/>
              </a:ext>
            </a:extLst>
          </p:cNvPr>
          <p:cNvSpPr txBox="1"/>
          <p:nvPr/>
        </p:nvSpPr>
        <p:spPr>
          <a:xfrm>
            <a:off x="6833812" y="4570094"/>
            <a:ext cx="1038199" cy="464743"/>
          </a:xfrm>
          <a:prstGeom prst="rect">
            <a:avLst/>
          </a:prstGeom>
          <a:noFill/>
        </p:spPr>
        <p:txBody>
          <a:bodyPr wrap="square" lIns="73152" tIns="54864" rIns="73152" bIns="54864" anchor="ctr">
            <a:spAutoFit/>
          </a:bodyPr>
          <a:lstStyle/>
          <a:p>
            <a:pPr algn="ctr">
              <a:spcBef>
                <a:spcPts val="0"/>
              </a:spcBef>
              <a:spcAft>
                <a:spcPts val="0"/>
              </a:spcAft>
            </a:pPr>
            <a:r>
              <a:rPr sz="900" b="1" dirty="0">
                <a:solidFill>
                  <a:srgbClr val="333333"/>
                </a:solidFill>
                <a:latin typeface="Times New Roman" panose="02020603050405020304" pitchFamily="18" charset="0"/>
                <a:cs typeface="Times New Roman" panose="02020603050405020304" pitchFamily="18" charset="0"/>
              </a:rPr>
              <a:t>Traditional</a:t>
            </a:r>
            <a:r>
              <a:rPr sz="1400" b="1" dirty="0">
                <a:latin typeface="Times New Roman" panose="02020603050405020304" pitchFamily="18" charset="0"/>
                <a:cs typeface="Times New Roman" panose="02020603050405020304" pitchFamily="18" charset="0"/>
              </a:rPr>
              <a:t>
</a:t>
            </a:r>
            <a:r>
              <a:rPr sz="900" b="1" dirty="0">
                <a:solidFill>
                  <a:srgbClr val="333333"/>
                </a:solidFill>
                <a:latin typeface="Times New Roman" panose="02020603050405020304" pitchFamily="18" charset="0"/>
                <a:cs typeface="Times New Roman" panose="02020603050405020304" pitchFamily="18" charset="0"/>
              </a:rPr>
              <a:t>Advancement</a:t>
            </a:r>
          </a:p>
        </p:txBody>
      </p:sp>
      <p:pic>
        <p:nvPicPr>
          <p:cNvPr id="38" name="Picture 37" descr="image.png">
            <a:extLst>
              <a:ext uri="{FF2B5EF4-FFF2-40B4-BE49-F238E27FC236}">
                <a16:creationId xmlns:a16="http://schemas.microsoft.com/office/drawing/2014/main" id="{4C44E421-F771-B615-FC7A-5FB1DFD343F7}"/>
              </a:ext>
            </a:extLst>
          </p:cNvPr>
          <p:cNvPicPr>
            <a:picLocks noChangeAspect="1"/>
          </p:cNvPicPr>
          <p:nvPr/>
        </p:nvPicPr>
        <p:blipFill>
          <a:blip r:embed="rId12">
            <a:alphaModFix/>
          </a:blip>
          <a:stretch>
            <a:fillRect/>
          </a:stretch>
        </p:blipFill>
        <p:spPr>
          <a:xfrm>
            <a:off x="8877078" y="4478655"/>
            <a:ext cx="228594" cy="91439"/>
          </a:xfrm>
          <a:prstGeom prst="rect">
            <a:avLst/>
          </a:prstGeom>
        </p:spPr>
      </p:pic>
      <p:sp>
        <p:nvSpPr>
          <p:cNvPr id="39" name="TextBox 38">
            <a:extLst>
              <a:ext uri="{FF2B5EF4-FFF2-40B4-BE49-F238E27FC236}">
                <a16:creationId xmlns:a16="http://schemas.microsoft.com/office/drawing/2014/main" id="{43252D8C-4897-D083-B670-F1BC97FF0527}"/>
              </a:ext>
            </a:extLst>
          </p:cNvPr>
          <p:cNvSpPr txBox="1"/>
          <p:nvPr/>
        </p:nvSpPr>
        <p:spPr>
          <a:xfrm>
            <a:off x="8477170" y="4402438"/>
            <a:ext cx="975079" cy="480131"/>
          </a:xfrm>
          <a:prstGeom prst="rect">
            <a:avLst/>
          </a:prstGeom>
          <a:noFill/>
        </p:spPr>
        <p:txBody>
          <a:bodyPr wrap="square" lIns="73152" tIns="54864" rIns="73152" bIns="54864" anchor="ctr">
            <a:spAutoFit/>
          </a:bodyPr>
          <a:lstStyle/>
          <a:p>
            <a:pPr algn="ctr">
              <a:spcBef>
                <a:spcPts val="0"/>
              </a:spcBef>
              <a:spcAft>
                <a:spcPts val="0"/>
              </a:spcAft>
            </a:pPr>
            <a:r>
              <a:rPr sz="900" b="1" dirty="0">
                <a:solidFill>
                  <a:srgbClr val="333333"/>
                </a:solidFill>
                <a:latin typeface="Times New Roman" panose="02020603050405020304" pitchFamily="18" charset="0"/>
                <a:cs typeface="Times New Roman" panose="02020603050405020304" pitchFamily="18" charset="0"/>
              </a:rPr>
              <a:t>Career</a:t>
            </a:r>
            <a:r>
              <a:rPr sz="1400" b="1" dirty="0">
                <a:latin typeface="Times New Roman" panose="02020603050405020304" pitchFamily="18" charset="0"/>
                <a:cs typeface="Times New Roman" panose="02020603050405020304" pitchFamily="18" charset="0"/>
              </a:rPr>
              <a:t>
</a:t>
            </a:r>
            <a:r>
              <a:rPr sz="900" b="1" dirty="0">
                <a:solidFill>
                  <a:srgbClr val="333333"/>
                </a:solidFill>
                <a:latin typeface="Times New Roman" panose="02020603050405020304" pitchFamily="18" charset="0"/>
                <a:cs typeface="Times New Roman" panose="02020603050405020304" pitchFamily="18" charset="0"/>
              </a:rPr>
              <a:t>Plateau</a:t>
            </a:r>
          </a:p>
        </p:txBody>
      </p:sp>
      <p:pic>
        <p:nvPicPr>
          <p:cNvPr id="40" name="Picture 39" descr="image.png">
            <a:extLst>
              <a:ext uri="{FF2B5EF4-FFF2-40B4-BE49-F238E27FC236}">
                <a16:creationId xmlns:a16="http://schemas.microsoft.com/office/drawing/2014/main" id="{79FFC7CB-69E7-3F5D-E1B1-5201A6B838F1}"/>
              </a:ext>
            </a:extLst>
          </p:cNvPr>
          <p:cNvPicPr>
            <a:picLocks noChangeAspect="1"/>
          </p:cNvPicPr>
          <p:nvPr/>
        </p:nvPicPr>
        <p:blipFill>
          <a:blip r:embed="rId13">
            <a:alphaModFix/>
          </a:blip>
          <a:stretch>
            <a:fillRect/>
          </a:stretch>
        </p:blipFill>
        <p:spPr>
          <a:xfrm>
            <a:off x="10515337" y="4461510"/>
            <a:ext cx="228594" cy="125729"/>
          </a:xfrm>
          <a:prstGeom prst="rect">
            <a:avLst/>
          </a:prstGeom>
        </p:spPr>
      </p:pic>
      <p:sp>
        <p:nvSpPr>
          <p:cNvPr id="41" name="TextBox 40">
            <a:extLst>
              <a:ext uri="{FF2B5EF4-FFF2-40B4-BE49-F238E27FC236}">
                <a16:creationId xmlns:a16="http://schemas.microsoft.com/office/drawing/2014/main" id="{1046B6A0-7CCB-058A-F9A3-CFAD015DDF6C}"/>
              </a:ext>
            </a:extLst>
          </p:cNvPr>
          <p:cNvSpPr txBox="1"/>
          <p:nvPr/>
        </p:nvSpPr>
        <p:spPr>
          <a:xfrm>
            <a:off x="10027020" y="4583506"/>
            <a:ext cx="995540" cy="464743"/>
          </a:xfrm>
          <a:prstGeom prst="rect">
            <a:avLst/>
          </a:prstGeom>
          <a:noFill/>
        </p:spPr>
        <p:txBody>
          <a:bodyPr wrap="square" lIns="73152" tIns="54864" rIns="73152" bIns="54864" anchor="ctr">
            <a:spAutoFit/>
          </a:bodyPr>
          <a:lstStyle/>
          <a:p>
            <a:pPr algn="ctr">
              <a:spcBef>
                <a:spcPts val="0"/>
              </a:spcBef>
              <a:spcAft>
                <a:spcPts val="0"/>
              </a:spcAft>
            </a:pPr>
            <a:r>
              <a:rPr sz="900" b="1" dirty="0">
                <a:solidFill>
                  <a:srgbClr val="333333"/>
                </a:solidFill>
                <a:latin typeface="Times New Roman" panose="02020603050405020304" pitchFamily="18" charset="0"/>
                <a:cs typeface="Times New Roman" panose="02020603050405020304" pitchFamily="18" charset="0"/>
              </a:rPr>
              <a:t>Skills-Based</a:t>
            </a:r>
            <a:r>
              <a:rPr sz="1400" b="1" dirty="0">
                <a:latin typeface="Times New Roman" panose="02020603050405020304" pitchFamily="18" charset="0"/>
                <a:cs typeface="Times New Roman" panose="02020603050405020304" pitchFamily="18" charset="0"/>
              </a:rPr>
              <a:t>
</a:t>
            </a:r>
            <a:r>
              <a:rPr sz="900" b="1" dirty="0">
                <a:solidFill>
                  <a:srgbClr val="333333"/>
                </a:solidFill>
                <a:latin typeface="Times New Roman" panose="02020603050405020304" pitchFamily="18" charset="0"/>
                <a:cs typeface="Times New Roman" panose="02020603050405020304" pitchFamily="18" charset="0"/>
              </a:rPr>
              <a:t>Progression</a:t>
            </a:r>
          </a:p>
        </p:txBody>
      </p:sp>
      <p:sp>
        <p:nvSpPr>
          <p:cNvPr id="42" name="Rectangle 41">
            <a:extLst>
              <a:ext uri="{FF2B5EF4-FFF2-40B4-BE49-F238E27FC236}">
                <a16:creationId xmlns:a16="http://schemas.microsoft.com/office/drawing/2014/main" id="{0E9EF13D-B4B0-3FFA-26B3-D8ECF53CFBAD}"/>
              </a:ext>
            </a:extLst>
          </p:cNvPr>
          <p:cNvSpPr/>
          <p:nvPr/>
        </p:nvSpPr>
        <p:spPr>
          <a:xfrm>
            <a:off x="6972125" y="5095874"/>
            <a:ext cx="3962300" cy="38100"/>
          </a:xfrm>
          <a:prstGeom prst="rect">
            <a:avLst/>
          </a:prstGeom>
          <a:solidFill>
            <a:srgbClr val="0033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sp>
        <p:nvSpPr>
          <p:cNvPr id="43" name="Rounded Rectangle 44">
            <a:extLst>
              <a:ext uri="{FF2B5EF4-FFF2-40B4-BE49-F238E27FC236}">
                <a16:creationId xmlns:a16="http://schemas.microsoft.com/office/drawing/2014/main" id="{2E606DED-3BE8-E4A6-AF99-A380130C4AF8}"/>
              </a:ext>
            </a:extLst>
          </p:cNvPr>
          <p:cNvSpPr/>
          <p:nvPr/>
        </p:nvSpPr>
        <p:spPr>
          <a:xfrm>
            <a:off x="8429414" y="4857750"/>
            <a:ext cx="1038199" cy="190499"/>
          </a:xfrm>
          <a:prstGeom prst="roundRect">
            <a:avLst>
              <a:gd name="adj" fmla="val 100000"/>
            </a:avLst>
          </a:prstGeom>
          <a:solidFill>
            <a:srgbClr val="003366"/>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latin typeface="Times New Roman" panose="02020603050405020304" pitchFamily="18" charset="0"/>
              <a:cs typeface="Times New Roman" panose="02020603050405020304" pitchFamily="18" charset="0"/>
            </a:endParaRPr>
          </a:p>
        </p:txBody>
      </p:sp>
      <p:sp>
        <p:nvSpPr>
          <p:cNvPr id="44" name="TextBox 43">
            <a:extLst>
              <a:ext uri="{FF2B5EF4-FFF2-40B4-BE49-F238E27FC236}">
                <a16:creationId xmlns:a16="http://schemas.microsoft.com/office/drawing/2014/main" id="{CDD574FD-1071-0E93-F958-57CE39816FF1}"/>
              </a:ext>
            </a:extLst>
          </p:cNvPr>
          <p:cNvSpPr txBox="1"/>
          <p:nvPr/>
        </p:nvSpPr>
        <p:spPr>
          <a:xfrm>
            <a:off x="8429414" y="4828352"/>
            <a:ext cx="913968" cy="249299"/>
          </a:xfrm>
          <a:prstGeom prst="rect">
            <a:avLst/>
          </a:prstGeom>
          <a:noFill/>
        </p:spPr>
        <p:txBody>
          <a:bodyPr wrap="none" lIns="73152" tIns="54864" rIns="73152" bIns="54864" anchor="ctr">
            <a:spAutoFit/>
          </a:bodyPr>
          <a:lstStyle/>
          <a:p>
            <a:pPr algn="l">
              <a:spcBef>
                <a:spcPts val="0"/>
              </a:spcBef>
              <a:spcAft>
                <a:spcPts val="0"/>
              </a:spcAft>
            </a:pPr>
            <a:r>
              <a:rPr sz="900" b="0" dirty="0">
                <a:solidFill>
                  <a:srgbClr val="FFFFFF"/>
                </a:solidFill>
                <a:latin typeface="Times New Roman" panose="02020603050405020304" pitchFamily="18" charset="0"/>
                <a:cs typeface="Times New Roman" panose="02020603050405020304" pitchFamily="18" charset="0"/>
              </a:rPr>
              <a:t>Stagnation Point</a:t>
            </a:r>
          </a:p>
        </p:txBody>
      </p:sp>
      <p:sp>
        <p:nvSpPr>
          <p:cNvPr id="45" name="TextBox 44">
            <a:extLst>
              <a:ext uri="{FF2B5EF4-FFF2-40B4-BE49-F238E27FC236}">
                <a16:creationId xmlns:a16="http://schemas.microsoft.com/office/drawing/2014/main" id="{2434E95F-473C-7485-ABFD-50FDECD52B30}"/>
              </a:ext>
            </a:extLst>
          </p:cNvPr>
          <p:cNvSpPr txBox="1"/>
          <p:nvPr/>
        </p:nvSpPr>
        <p:spPr>
          <a:xfrm>
            <a:off x="2447211" y="925699"/>
            <a:ext cx="677275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Career Progression Considerations(Cont.)</a:t>
            </a:r>
          </a:p>
        </p:txBody>
      </p:sp>
      <p:sp>
        <p:nvSpPr>
          <p:cNvPr id="2" name="Rectangle 1">
            <a:extLst>
              <a:ext uri="{FF2B5EF4-FFF2-40B4-BE49-F238E27FC236}">
                <a16:creationId xmlns:a16="http://schemas.microsoft.com/office/drawing/2014/main" id="{E5E568B3-3DC5-95A7-FD7B-FB02EA5853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6" name="TextBox 45">
            <a:extLst>
              <a:ext uri="{FF2B5EF4-FFF2-40B4-BE49-F238E27FC236}">
                <a16:creationId xmlns:a16="http://schemas.microsoft.com/office/drawing/2014/main" id="{AC1B77E3-737F-91AB-BA36-307D5C3313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29D1F39D-C9A5-797C-FA04-09C2186D4FF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0392885"/>
      </p:ext>
    </p:extLst>
  </p:cSld>
  <p:clrMapOvr>
    <a:masterClrMapping/>
  </p:clrMapOvr>
  <mc:AlternateContent xmlns:mc="http://schemas.openxmlformats.org/markup-compatibility/2006" xmlns:p14="http://schemas.microsoft.com/office/powerpoint/2010/main">
    <mc:Choice Requires="p14">
      <p:transition spd="slow" p14:dur="2000" advTm="280863"/>
    </mc:Choice>
    <mc:Fallback xmlns="">
      <p:transition spd="slow" advTm="2808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83F58EB-D5E9-4647-9E75-C8A973149C7D}"/>
              </a:ext>
            </a:extLst>
          </p:cNvPr>
          <p:cNvPicPr>
            <a:picLocks noChangeAspect="1"/>
          </p:cNvPicPr>
          <p:nvPr/>
        </p:nvPicPr>
        <p:blipFill>
          <a:blip r:embed="rId2">
            <a:clrChange>
              <a:clrFrom>
                <a:srgbClr val="FFFFFF"/>
              </a:clrFrom>
              <a:clrTo>
                <a:srgbClr val="FFFFFF">
                  <a:alpha val="0"/>
                </a:srgbClr>
              </a:clrTo>
            </a:clrChange>
          </a:blip>
          <a:srcRect l="5734" t="19148" r="5514"/>
          <a:stretch>
            <a:fillRect/>
          </a:stretch>
        </p:blipFill>
        <p:spPr>
          <a:xfrm>
            <a:off x="942308" y="2289884"/>
            <a:ext cx="10296940" cy="4047416"/>
          </a:xfrm>
          <a:prstGeom prst="rect">
            <a:avLst/>
          </a:prstGeom>
        </p:spPr>
      </p:pic>
      <p:sp>
        <p:nvSpPr>
          <p:cNvPr id="3" name="TextBox 2">
            <a:extLst>
              <a:ext uri="{FF2B5EF4-FFF2-40B4-BE49-F238E27FC236}">
                <a16:creationId xmlns:a16="http://schemas.microsoft.com/office/drawing/2014/main" id="{FF5C7CE0-6CFA-6435-50AD-6E5594B266E0}"/>
              </a:ext>
            </a:extLst>
          </p:cNvPr>
          <p:cNvSpPr txBox="1"/>
          <p:nvPr/>
        </p:nvSpPr>
        <p:spPr>
          <a:xfrm>
            <a:off x="5145985" y="6337300"/>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10-5 </a:t>
            </a:r>
            <a:endParaRPr lang="en-US" dirty="0"/>
          </a:p>
        </p:txBody>
      </p:sp>
      <p:sp>
        <p:nvSpPr>
          <p:cNvPr id="4" name="TextBox 3">
            <a:extLst>
              <a:ext uri="{FF2B5EF4-FFF2-40B4-BE49-F238E27FC236}">
                <a16:creationId xmlns:a16="http://schemas.microsoft.com/office/drawing/2014/main" id="{530636B0-F587-B9A0-1C8C-5406D7F6B934}"/>
              </a:ext>
            </a:extLst>
          </p:cNvPr>
          <p:cNvSpPr txBox="1"/>
          <p:nvPr/>
        </p:nvSpPr>
        <p:spPr>
          <a:xfrm>
            <a:off x="2471496" y="1225376"/>
            <a:ext cx="677275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Portable Career Path</a:t>
            </a:r>
          </a:p>
        </p:txBody>
      </p:sp>
      <p:sp>
        <p:nvSpPr>
          <p:cNvPr id="7" name="Rectangle 6">
            <a:extLst>
              <a:ext uri="{FF2B5EF4-FFF2-40B4-BE49-F238E27FC236}">
                <a16:creationId xmlns:a16="http://schemas.microsoft.com/office/drawing/2014/main" id="{FF496A37-9A8D-DB6D-2128-629B5FBF69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0A6E613-1847-C59B-A380-57571AA2EE3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CA1302D-9BEE-9640-5722-D7D70AD36DE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9814157"/>
      </p:ext>
    </p:extLst>
  </p:cSld>
  <p:clrMapOvr>
    <a:masterClrMapping/>
  </p:clrMapOvr>
  <mc:AlternateContent xmlns:mc="http://schemas.openxmlformats.org/markup-compatibility/2006" xmlns:p14="http://schemas.microsoft.com/office/powerpoint/2010/main">
    <mc:Choice Requires="p14">
      <p:transition spd="slow" p14:dur="2000" advTm="162189"/>
    </mc:Choice>
    <mc:Fallback xmlns="">
      <p:transition spd="slow" advTm="16218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62949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Career Transitions and HR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244601"/>
            <a:ext cx="6093486" cy="3046988"/>
          </a:xfrm>
          <a:prstGeom prst="rect">
            <a:avLst/>
          </a:prstGeom>
          <a:noFill/>
        </p:spPr>
        <p:txBody>
          <a:bodyPr wrap="square" rtlCol="0">
            <a:spAutoFit/>
          </a:bodyPr>
          <a:lstStyle/>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Three career transitions are of special interests to HR:</a:t>
            </a:r>
            <a:r>
              <a:rPr lang="en-US" sz="2400" dirty="0">
                <a:latin typeface="Times New Roman" panose="02020603050405020304" pitchFamily="18" charset="0"/>
                <a:cs typeface="Times New Roman" panose="02020603050405020304" pitchFamily="18" charset="0"/>
              </a:rPr>
              <a:t> </a:t>
            </a:r>
            <a:r>
              <a:rPr lang="en-US"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entry and</a:t>
            </a:r>
            <a:r>
              <a:rPr lang="en-US" sz="2400" b="1" dirty="0">
                <a:latin typeface="Times New Roman" panose="02020603050405020304" pitchFamily="18" charset="0"/>
                <a:cs typeface="Times New Roman" panose="02020603050405020304" pitchFamily="18" charset="0"/>
              </a:rPr>
              <a:t> </a:t>
            </a:r>
            <a:r>
              <a:rPr lang="en-US" sz="2400" b="1" i="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socialization</a:t>
            </a:r>
            <a:r>
              <a:rPr lang="en-US" sz="2400" b="1" dirty="0">
                <a:latin typeface="Times New Roman" panose="02020603050405020304" pitchFamily="18" charset="0"/>
                <a:cs typeface="Times New Roman" panose="02020603050405020304" pitchFamily="18" charset="0"/>
              </a:rPr>
              <a:t>, </a:t>
            </a:r>
            <a:r>
              <a:rPr lang="en-US" sz="2400" b="1" i="1" dirty="0">
                <a:solidFill>
                  <a:srgbClr val="FFC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transfers and promotions, </a:t>
            </a:r>
            <a:r>
              <a:rPr lang="en-US" sz="2400" b="1" i="1" dirty="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and job loss.</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Starting as a new employee can be overwhelming. </a:t>
            </a:r>
            <a:r>
              <a:rPr lang="en-US" sz="2400" dirty="0">
                <a:solidFill>
                  <a:srgbClr val="FF0000"/>
                </a:solidFill>
                <a:latin typeface="Times New Roman" panose="02020603050405020304" pitchFamily="18" charset="0"/>
                <a:cs typeface="Times New Roman" panose="02020603050405020304" pitchFamily="18" charset="0"/>
              </a:rPr>
              <a:t>“Entry shock” </a:t>
            </a:r>
            <a:r>
              <a:rPr lang="en-US" sz="2400" dirty="0">
                <a:latin typeface="Times New Roman" panose="02020603050405020304" pitchFamily="18" charset="0"/>
                <a:cs typeface="Times New Roman" panose="02020603050405020304" pitchFamily="18" charset="0"/>
              </a:rPr>
              <a:t>is especially difficult for younger new hires who find the work world very different from school. </a:t>
            </a:r>
          </a:p>
        </p:txBody>
      </p:sp>
      <p:pic>
        <p:nvPicPr>
          <p:cNvPr id="1026" name="Picture 2" descr="Oh No GIFs | Tenor">
            <a:extLst>
              <a:ext uri="{FF2B5EF4-FFF2-40B4-BE49-F238E27FC236}">
                <a16:creationId xmlns:a16="http://schemas.microsoft.com/office/drawing/2014/main" id="{A4FCF505-9BE7-449B-AD73-ED1117B22C2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509143" y="1755285"/>
            <a:ext cx="3913108" cy="3913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087636"/>
      </p:ext>
    </p:extLst>
  </p:cSld>
  <p:clrMapOvr>
    <a:masterClrMapping/>
  </p:clrMapOvr>
  <mc:AlternateContent xmlns:mc="http://schemas.openxmlformats.org/markup-compatibility/2006" xmlns:p14="http://schemas.microsoft.com/office/powerpoint/2010/main">
    <mc:Choice Requires="p14">
      <p:transition p14:dur="10" advTm="95446"/>
    </mc:Choice>
    <mc:Fallback xmlns="">
      <p:transition advTm="9544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Career Transitions and HR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44602"/>
            <a:ext cx="10604500"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Entry shock includes the following concerns:</a:t>
            </a:r>
          </a:p>
        </p:txBody>
      </p:sp>
      <p:pic>
        <p:nvPicPr>
          <p:cNvPr id="7" name="Picture 6">
            <a:extLst>
              <a:ext uri="{FF2B5EF4-FFF2-40B4-BE49-F238E27FC236}">
                <a16:creationId xmlns:a16="http://schemas.microsoft.com/office/drawing/2014/main" id="{BDDE26A7-DF8F-4FBB-9980-796D85416F05}"/>
              </a:ext>
            </a:extLst>
          </p:cNvPr>
          <p:cNvPicPr>
            <a:picLocks noChangeAspect="1"/>
          </p:cNvPicPr>
          <p:nvPr/>
        </p:nvPicPr>
        <p:blipFill>
          <a:blip r:embed="rId3"/>
          <a:stretch>
            <a:fillRect/>
          </a:stretch>
        </p:blipFill>
        <p:spPr>
          <a:xfrm>
            <a:off x="779794" y="2890762"/>
            <a:ext cx="10487692" cy="2939544"/>
          </a:xfrm>
          <a:prstGeom prst="rect">
            <a:avLst/>
          </a:prstGeom>
        </p:spPr>
      </p:pic>
    </p:spTree>
    <p:extLst>
      <p:ext uri="{BB962C8B-B14F-4D97-AF65-F5344CB8AC3E}">
        <p14:creationId xmlns:p14="http://schemas.microsoft.com/office/powerpoint/2010/main" val="1872238708"/>
      </p:ext>
    </p:extLst>
  </p:cSld>
  <p:clrMapOvr>
    <a:masterClrMapping/>
  </p:clrMapOvr>
  <mc:AlternateContent xmlns:mc="http://schemas.openxmlformats.org/markup-compatibility/2006" xmlns:p14="http://schemas.microsoft.com/office/powerpoint/2010/main">
    <mc:Choice Requires="p14">
      <p:transition p14:dur="10" advTm="167886"/>
    </mc:Choice>
    <mc:Fallback xmlns="">
      <p:transition advTm="16788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Rounded Corners 32">
            <a:extLst>
              <a:ext uri="{FF2B5EF4-FFF2-40B4-BE49-F238E27FC236}">
                <a16:creationId xmlns:a16="http://schemas.microsoft.com/office/drawing/2014/main" id="{6CC89693-11D4-3E2A-46ED-7640E8DC93E4}"/>
              </a:ext>
            </a:extLst>
          </p:cNvPr>
          <p:cNvSpPr/>
          <p:nvPr/>
        </p:nvSpPr>
        <p:spPr>
          <a:xfrm>
            <a:off x="383185" y="1841200"/>
            <a:ext cx="10748250" cy="4040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Special Individual Career Issues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ounded Rectangle 6">
            <a:extLst>
              <a:ext uri="{FF2B5EF4-FFF2-40B4-BE49-F238E27FC236}">
                <a16:creationId xmlns:a16="http://schemas.microsoft.com/office/drawing/2014/main" id="{86AD81CF-7681-C4B4-7DD5-EAEB415239E4}"/>
              </a:ext>
            </a:extLst>
          </p:cNvPr>
          <p:cNvSpPr/>
          <p:nvPr/>
        </p:nvSpPr>
        <p:spPr>
          <a:xfrm>
            <a:off x="705677" y="2733674"/>
            <a:ext cx="5463938" cy="533399"/>
          </a:xfrm>
          <a:prstGeom prst="roundRect">
            <a:avLst>
              <a:gd name="adj" fmla="val 2857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b="1">
              <a:latin typeface="Times New Roman" panose="02020603050405020304" pitchFamily="18" charset="0"/>
              <a:cs typeface="Times New Roman" panose="02020603050405020304" pitchFamily="18" charset="0"/>
            </a:endParaRPr>
          </a:p>
        </p:txBody>
      </p:sp>
      <p:sp>
        <p:nvSpPr>
          <p:cNvPr id="9" name="Rounded Rectangle 7">
            <a:extLst>
              <a:ext uri="{FF2B5EF4-FFF2-40B4-BE49-F238E27FC236}">
                <a16:creationId xmlns:a16="http://schemas.microsoft.com/office/drawing/2014/main" id="{37A65DE4-2F8D-5B8A-2CC8-F6049EFB4678}"/>
              </a:ext>
            </a:extLst>
          </p:cNvPr>
          <p:cNvSpPr/>
          <p:nvPr/>
        </p:nvSpPr>
        <p:spPr>
          <a:xfrm>
            <a:off x="993891" y="2847974"/>
            <a:ext cx="304792" cy="304800"/>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b="1">
              <a:latin typeface="Times New Roman" panose="02020603050405020304" pitchFamily="18" charset="0"/>
              <a:cs typeface="Times New Roman" panose="02020603050405020304" pitchFamily="18" charset="0"/>
            </a:endParaRPr>
          </a:p>
        </p:txBody>
      </p:sp>
      <p:pic>
        <p:nvPicPr>
          <p:cNvPr id="11" name="Picture 10" descr="image.png">
            <a:extLst>
              <a:ext uri="{FF2B5EF4-FFF2-40B4-BE49-F238E27FC236}">
                <a16:creationId xmlns:a16="http://schemas.microsoft.com/office/drawing/2014/main" id="{0FA8B635-5808-441A-BAC7-4624B6E38C06}"/>
              </a:ext>
            </a:extLst>
          </p:cNvPr>
          <p:cNvPicPr>
            <a:picLocks noChangeAspect="1"/>
          </p:cNvPicPr>
          <p:nvPr/>
        </p:nvPicPr>
        <p:blipFill>
          <a:blip r:embed="rId3">
            <a:alphaModFix/>
          </a:blip>
          <a:stretch>
            <a:fillRect/>
          </a:stretch>
        </p:blipFill>
        <p:spPr>
          <a:xfrm>
            <a:off x="1060565" y="2936772"/>
            <a:ext cx="171445" cy="127204"/>
          </a:xfrm>
          <a:prstGeom prst="rect">
            <a:avLst/>
          </a:prstGeom>
        </p:spPr>
      </p:pic>
      <p:sp>
        <p:nvSpPr>
          <p:cNvPr id="12" name="TextBox 11">
            <a:extLst>
              <a:ext uri="{FF2B5EF4-FFF2-40B4-BE49-F238E27FC236}">
                <a16:creationId xmlns:a16="http://schemas.microsoft.com/office/drawing/2014/main" id="{2FA899C5-D6EC-C847-376B-E32AEE3AF93D}"/>
              </a:ext>
            </a:extLst>
          </p:cNvPr>
          <p:cNvSpPr txBox="1"/>
          <p:nvPr/>
        </p:nvSpPr>
        <p:spPr>
          <a:xfrm>
            <a:off x="1146287" y="2770411"/>
            <a:ext cx="4909193" cy="480131"/>
          </a:xfrm>
          <a:prstGeom prst="rect">
            <a:avLst/>
          </a:prstGeom>
          <a:noFill/>
        </p:spPr>
        <p:txBody>
          <a:bodyPr wrap="square" lIns="73152" tIns="54864" rIns="73152" bIns="54864" anchor="ctr">
            <a:spAutoFit/>
          </a:bodyPr>
          <a:lstStyle/>
          <a:p>
            <a:pPr algn="ctr">
              <a:spcBef>
                <a:spcPts val="0"/>
              </a:spcBef>
              <a:spcAft>
                <a:spcPts val="0"/>
              </a:spcAft>
            </a:pPr>
            <a:r>
              <a:rPr lang="en-US" sz="2400" b="1" dirty="0">
                <a:solidFill>
                  <a:srgbClr val="003366"/>
                </a:solidFill>
                <a:latin typeface="Times New Roman" panose="02020603050405020304" pitchFamily="18" charset="0"/>
                <a:cs typeface="Times New Roman" panose="02020603050405020304" pitchFamily="18" charset="0"/>
              </a:rPr>
              <a:t>Technical and Professional Workers</a:t>
            </a:r>
          </a:p>
        </p:txBody>
      </p:sp>
      <p:sp>
        <p:nvSpPr>
          <p:cNvPr id="13" name="Rounded Rectangle 10">
            <a:extLst>
              <a:ext uri="{FF2B5EF4-FFF2-40B4-BE49-F238E27FC236}">
                <a16:creationId xmlns:a16="http://schemas.microsoft.com/office/drawing/2014/main" id="{1F335926-B4AD-4052-0559-439C0FDD5489}"/>
              </a:ext>
            </a:extLst>
          </p:cNvPr>
          <p:cNvSpPr/>
          <p:nvPr/>
        </p:nvSpPr>
        <p:spPr>
          <a:xfrm>
            <a:off x="6525779" y="2733674"/>
            <a:ext cx="4417204" cy="533399"/>
          </a:xfrm>
          <a:prstGeom prst="roundRect">
            <a:avLst>
              <a:gd name="adj" fmla="val 2857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b="1">
              <a:latin typeface="Times New Roman" panose="02020603050405020304" pitchFamily="18" charset="0"/>
              <a:cs typeface="Times New Roman" panose="02020603050405020304" pitchFamily="18" charset="0"/>
            </a:endParaRPr>
          </a:p>
        </p:txBody>
      </p:sp>
      <p:sp>
        <p:nvSpPr>
          <p:cNvPr id="14" name="Rounded Rectangle 11">
            <a:extLst>
              <a:ext uri="{FF2B5EF4-FFF2-40B4-BE49-F238E27FC236}">
                <a16:creationId xmlns:a16="http://schemas.microsoft.com/office/drawing/2014/main" id="{C9CC19FC-C3A5-2D7F-F301-6A5757842DD9}"/>
              </a:ext>
            </a:extLst>
          </p:cNvPr>
          <p:cNvSpPr/>
          <p:nvPr/>
        </p:nvSpPr>
        <p:spPr>
          <a:xfrm>
            <a:off x="6640076" y="2847974"/>
            <a:ext cx="304792" cy="304800"/>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b="1">
              <a:latin typeface="Times New Roman" panose="02020603050405020304" pitchFamily="18" charset="0"/>
              <a:cs typeface="Times New Roman" panose="02020603050405020304" pitchFamily="18" charset="0"/>
            </a:endParaRPr>
          </a:p>
        </p:txBody>
      </p:sp>
      <p:pic>
        <p:nvPicPr>
          <p:cNvPr id="15" name="Picture 14" descr="image.png">
            <a:extLst>
              <a:ext uri="{FF2B5EF4-FFF2-40B4-BE49-F238E27FC236}">
                <a16:creationId xmlns:a16="http://schemas.microsoft.com/office/drawing/2014/main" id="{7DB3D9FE-86E2-9B4D-897A-662E67466B51}"/>
              </a:ext>
            </a:extLst>
          </p:cNvPr>
          <p:cNvPicPr>
            <a:picLocks noChangeAspect="1"/>
          </p:cNvPicPr>
          <p:nvPr/>
        </p:nvPicPr>
        <p:blipFill>
          <a:blip r:embed="rId4">
            <a:alphaModFix/>
          </a:blip>
          <a:stretch>
            <a:fillRect/>
          </a:stretch>
        </p:blipFill>
        <p:spPr>
          <a:xfrm>
            <a:off x="6706750" y="2931241"/>
            <a:ext cx="171445" cy="138266"/>
          </a:xfrm>
          <a:prstGeom prst="rect">
            <a:avLst/>
          </a:prstGeom>
        </p:spPr>
      </p:pic>
      <p:sp>
        <p:nvSpPr>
          <p:cNvPr id="16" name="TextBox 15">
            <a:extLst>
              <a:ext uri="{FF2B5EF4-FFF2-40B4-BE49-F238E27FC236}">
                <a16:creationId xmlns:a16="http://schemas.microsoft.com/office/drawing/2014/main" id="{1E8BD3D0-450B-843A-CB68-1B15BC1285DC}"/>
              </a:ext>
            </a:extLst>
          </p:cNvPr>
          <p:cNvSpPr txBox="1"/>
          <p:nvPr/>
        </p:nvSpPr>
        <p:spPr>
          <a:xfrm>
            <a:off x="6640076" y="2770412"/>
            <a:ext cx="4072270" cy="480131"/>
          </a:xfrm>
          <a:prstGeom prst="rect">
            <a:avLst/>
          </a:prstGeom>
          <a:noFill/>
        </p:spPr>
        <p:txBody>
          <a:bodyPr wrap="square" lIns="73152" tIns="54864" rIns="73152" bIns="54864" anchor="ctr">
            <a:spAutoFit/>
          </a:bodyPr>
          <a:lstStyle/>
          <a:p>
            <a:pPr algn="ctr">
              <a:spcBef>
                <a:spcPts val="0"/>
              </a:spcBef>
              <a:spcAft>
                <a:spcPts val="0"/>
              </a:spcAft>
            </a:pPr>
            <a:r>
              <a:rPr lang="en-US" sz="2400" b="1" dirty="0">
                <a:solidFill>
                  <a:srgbClr val="003366"/>
                </a:solidFill>
                <a:latin typeface="Times New Roman" panose="02020603050405020304" pitchFamily="18" charset="0"/>
                <a:cs typeface="Times New Roman" panose="02020603050405020304" pitchFamily="18" charset="0"/>
              </a:rPr>
              <a:t>Global Career Concerns</a:t>
            </a:r>
          </a:p>
        </p:txBody>
      </p:sp>
      <p:sp>
        <p:nvSpPr>
          <p:cNvPr id="17" name="Rounded Rectangle 14">
            <a:extLst>
              <a:ext uri="{FF2B5EF4-FFF2-40B4-BE49-F238E27FC236}">
                <a16:creationId xmlns:a16="http://schemas.microsoft.com/office/drawing/2014/main" id="{AC6871E8-F6B9-CAA7-EA7D-A53AB4F073A6}"/>
              </a:ext>
            </a:extLst>
          </p:cNvPr>
          <p:cNvSpPr/>
          <p:nvPr/>
        </p:nvSpPr>
        <p:spPr>
          <a:xfrm>
            <a:off x="780202" y="3379718"/>
            <a:ext cx="3632772" cy="533399"/>
          </a:xfrm>
          <a:prstGeom prst="roundRect">
            <a:avLst>
              <a:gd name="adj" fmla="val 2857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b="1">
              <a:latin typeface="Times New Roman" panose="02020603050405020304" pitchFamily="18" charset="0"/>
              <a:cs typeface="Times New Roman" panose="02020603050405020304" pitchFamily="18" charset="0"/>
            </a:endParaRPr>
          </a:p>
        </p:txBody>
      </p:sp>
      <p:sp>
        <p:nvSpPr>
          <p:cNvPr id="18" name="Rounded Rectangle 15">
            <a:extLst>
              <a:ext uri="{FF2B5EF4-FFF2-40B4-BE49-F238E27FC236}">
                <a16:creationId xmlns:a16="http://schemas.microsoft.com/office/drawing/2014/main" id="{D4004E58-1FB0-96D4-DFCD-C4A7B0F98C8C}"/>
              </a:ext>
            </a:extLst>
          </p:cNvPr>
          <p:cNvSpPr/>
          <p:nvPr/>
        </p:nvSpPr>
        <p:spPr>
          <a:xfrm>
            <a:off x="894499" y="3495675"/>
            <a:ext cx="304792" cy="304800"/>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b="1">
              <a:latin typeface="Times New Roman" panose="02020603050405020304" pitchFamily="18" charset="0"/>
              <a:cs typeface="Times New Roman" panose="02020603050405020304" pitchFamily="18" charset="0"/>
            </a:endParaRPr>
          </a:p>
        </p:txBody>
      </p:sp>
      <p:pic>
        <p:nvPicPr>
          <p:cNvPr id="19" name="Picture 18" descr="image.png">
            <a:extLst>
              <a:ext uri="{FF2B5EF4-FFF2-40B4-BE49-F238E27FC236}">
                <a16:creationId xmlns:a16="http://schemas.microsoft.com/office/drawing/2014/main" id="{0CBF24B7-6B6C-97A7-6DF1-31A5F50CA9B3}"/>
              </a:ext>
            </a:extLst>
          </p:cNvPr>
          <p:cNvPicPr>
            <a:picLocks noChangeAspect="1"/>
          </p:cNvPicPr>
          <p:nvPr/>
        </p:nvPicPr>
        <p:blipFill>
          <a:blip r:embed="rId5">
            <a:alphaModFix/>
          </a:blip>
          <a:stretch>
            <a:fillRect/>
          </a:stretch>
        </p:blipFill>
        <p:spPr>
          <a:xfrm>
            <a:off x="961173" y="3573411"/>
            <a:ext cx="171445" cy="149327"/>
          </a:xfrm>
          <a:prstGeom prst="rect">
            <a:avLst/>
          </a:prstGeom>
        </p:spPr>
      </p:pic>
      <p:sp>
        <p:nvSpPr>
          <p:cNvPr id="20" name="TextBox 19">
            <a:extLst>
              <a:ext uri="{FF2B5EF4-FFF2-40B4-BE49-F238E27FC236}">
                <a16:creationId xmlns:a16="http://schemas.microsoft.com/office/drawing/2014/main" id="{06D56D48-5A28-B837-0341-6B234B61FAC9}"/>
              </a:ext>
            </a:extLst>
          </p:cNvPr>
          <p:cNvSpPr txBox="1"/>
          <p:nvPr/>
        </p:nvSpPr>
        <p:spPr>
          <a:xfrm>
            <a:off x="1243297" y="3406351"/>
            <a:ext cx="2843856" cy="480131"/>
          </a:xfrm>
          <a:prstGeom prst="rect">
            <a:avLst/>
          </a:prstGeom>
          <a:noFill/>
        </p:spPr>
        <p:txBody>
          <a:bodyPr wrap="none" lIns="73152" tIns="54864" rIns="73152" bIns="54864" anchor="ctr">
            <a:spAutoFit/>
          </a:bodyPr>
          <a:lstStyle/>
          <a:p>
            <a:pPr algn="ctr">
              <a:spcBef>
                <a:spcPts val="0"/>
              </a:spcBef>
              <a:spcAft>
                <a:spcPts val="0"/>
              </a:spcAft>
            </a:pPr>
            <a:r>
              <a:rPr lang="en-US" sz="2400" b="1" dirty="0">
                <a:solidFill>
                  <a:srgbClr val="003366"/>
                </a:solidFill>
                <a:latin typeface="Times New Roman" panose="02020603050405020304" pitchFamily="18" charset="0"/>
                <a:cs typeface="Times New Roman" panose="02020603050405020304" pitchFamily="18" charset="0"/>
              </a:rPr>
              <a:t>Women and Careers</a:t>
            </a:r>
          </a:p>
        </p:txBody>
      </p:sp>
      <p:sp>
        <p:nvSpPr>
          <p:cNvPr id="29" name="Rounded Rectangle 26">
            <a:extLst>
              <a:ext uri="{FF2B5EF4-FFF2-40B4-BE49-F238E27FC236}">
                <a16:creationId xmlns:a16="http://schemas.microsoft.com/office/drawing/2014/main" id="{8FC9A508-16A7-0F0D-6F33-554047EE5937}"/>
              </a:ext>
            </a:extLst>
          </p:cNvPr>
          <p:cNvSpPr/>
          <p:nvPr/>
        </p:nvSpPr>
        <p:spPr>
          <a:xfrm>
            <a:off x="6525779" y="3412847"/>
            <a:ext cx="3786815" cy="533399"/>
          </a:xfrm>
          <a:prstGeom prst="roundRect">
            <a:avLst>
              <a:gd name="adj" fmla="val 2857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b="1">
              <a:latin typeface="Times New Roman" panose="02020603050405020304" pitchFamily="18" charset="0"/>
              <a:cs typeface="Times New Roman" panose="02020603050405020304" pitchFamily="18" charset="0"/>
            </a:endParaRPr>
          </a:p>
        </p:txBody>
      </p:sp>
      <p:sp>
        <p:nvSpPr>
          <p:cNvPr id="30" name="Rounded Rectangle 27">
            <a:extLst>
              <a:ext uri="{FF2B5EF4-FFF2-40B4-BE49-F238E27FC236}">
                <a16:creationId xmlns:a16="http://schemas.microsoft.com/office/drawing/2014/main" id="{BB690278-73D9-DD80-B2D3-74C641524544}"/>
              </a:ext>
            </a:extLst>
          </p:cNvPr>
          <p:cNvSpPr/>
          <p:nvPr/>
        </p:nvSpPr>
        <p:spPr>
          <a:xfrm>
            <a:off x="6719591" y="3527148"/>
            <a:ext cx="304792" cy="304800"/>
          </a:xfrm>
          <a:prstGeom prst="roundRect">
            <a:avLst>
              <a:gd name="adj" fmla="val 50000"/>
            </a:avLst>
          </a:prstGeom>
          <a:solidFill>
            <a:srgbClr val="E6F0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b="1">
              <a:latin typeface="Times New Roman" panose="02020603050405020304" pitchFamily="18" charset="0"/>
              <a:cs typeface="Times New Roman" panose="02020603050405020304" pitchFamily="18" charset="0"/>
            </a:endParaRPr>
          </a:p>
        </p:txBody>
      </p:sp>
      <p:pic>
        <p:nvPicPr>
          <p:cNvPr id="31" name="Picture 30" descr="image.png">
            <a:extLst>
              <a:ext uri="{FF2B5EF4-FFF2-40B4-BE49-F238E27FC236}">
                <a16:creationId xmlns:a16="http://schemas.microsoft.com/office/drawing/2014/main" id="{F1BABD74-8842-79D9-93BA-D715785C1CB1}"/>
              </a:ext>
            </a:extLst>
          </p:cNvPr>
          <p:cNvPicPr>
            <a:picLocks noChangeAspect="1"/>
          </p:cNvPicPr>
          <p:nvPr/>
        </p:nvPicPr>
        <p:blipFill>
          <a:blip r:embed="rId6">
            <a:alphaModFix/>
          </a:blip>
          <a:stretch>
            <a:fillRect/>
          </a:stretch>
        </p:blipFill>
        <p:spPr>
          <a:xfrm>
            <a:off x="6786265" y="3610414"/>
            <a:ext cx="171445" cy="138266"/>
          </a:xfrm>
          <a:prstGeom prst="rect">
            <a:avLst/>
          </a:prstGeom>
        </p:spPr>
      </p:pic>
      <p:sp>
        <p:nvSpPr>
          <p:cNvPr id="32" name="TextBox 31">
            <a:extLst>
              <a:ext uri="{FF2B5EF4-FFF2-40B4-BE49-F238E27FC236}">
                <a16:creationId xmlns:a16="http://schemas.microsoft.com/office/drawing/2014/main" id="{8EAF10BC-9D10-800B-0D2B-B117A29B3928}"/>
              </a:ext>
            </a:extLst>
          </p:cNvPr>
          <p:cNvSpPr txBox="1"/>
          <p:nvPr/>
        </p:nvSpPr>
        <p:spPr>
          <a:xfrm>
            <a:off x="7274069" y="3458817"/>
            <a:ext cx="2932213" cy="480131"/>
          </a:xfrm>
          <a:prstGeom prst="rect">
            <a:avLst/>
          </a:prstGeom>
          <a:noFill/>
        </p:spPr>
        <p:txBody>
          <a:bodyPr wrap="none" lIns="73152" tIns="54864" rIns="73152" bIns="54864" anchor="ctr">
            <a:spAutoFit/>
          </a:bodyPr>
          <a:lstStyle/>
          <a:p>
            <a:pPr algn="ctr">
              <a:spcBef>
                <a:spcPts val="0"/>
              </a:spcBef>
              <a:spcAft>
                <a:spcPts val="0"/>
              </a:spcAft>
            </a:pPr>
            <a:r>
              <a:rPr lang="en-US" sz="2400" b="1" dirty="0">
                <a:solidFill>
                  <a:srgbClr val="003366"/>
                </a:solidFill>
                <a:latin typeface="Times New Roman" panose="02020603050405020304" pitchFamily="18" charset="0"/>
                <a:cs typeface="Times New Roman" panose="02020603050405020304" pitchFamily="18" charset="0"/>
              </a:rPr>
              <a:t>Dual-Career Couples</a:t>
            </a:r>
          </a:p>
        </p:txBody>
      </p:sp>
    </p:spTree>
    <p:extLst>
      <p:ext uri="{BB962C8B-B14F-4D97-AF65-F5344CB8AC3E}">
        <p14:creationId xmlns:p14="http://schemas.microsoft.com/office/powerpoint/2010/main" val="1991042377"/>
      </p:ext>
    </p:extLst>
  </p:cSld>
  <p:clrMapOvr>
    <a:masterClrMapping/>
  </p:clrMapOvr>
  <mc:AlternateContent xmlns:mc="http://schemas.openxmlformats.org/markup-compatibility/2006" xmlns:p14="http://schemas.microsoft.com/office/powerpoint/2010/main">
    <mc:Choice Requires="p14">
      <p:transition p14:dur="10" advTm="42691"/>
    </mc:Choice>
    <mc:Fallback xmlns="">
      <p:transition advTm="4269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4396" y="1798105"/>
            <a:ext cx="8956791" cy="4040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Technical and Professional Workers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25809" y="2199772"/>
            <a:ext cx="8769291"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Technical and professional workers, such as </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engineers</a:t>
            </a:r>
            <a:r>
              <a:rPr lang="en-US" sz="2400" dirty="0">
                <a:latin typeface="Times New Roman" panose="02020603050405020304" pitchFamily="18" charset="0"/>
                <a:cs typeface="Times New Roman" panose="02020603050405020304" pitchFamily="18" charset="0"/>
              </a:rPr>
              <a:t>, </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scientists</a:t>
            </a:r>
            <a:r>
              <a:rPr lang="en-US" sz="2400" dirty="0">
                <a:latin typeface="Times New Roman" panose="02020603050405020304" pitchFamily="18" charset="0"/>
                <a:cs typeface="Times New Roman" panose="02020603050405020304" pitchFamily="18" charset="0"/>
              </a:rPr>
              <a:t>, </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physical therapists, and IT systems experts, </a:t>
            </a:r>
            <a:r>
              <a:rPr lang="en-US" sz="2400" dirty="0">
                <a:latin typeface="Times New Roman" panose="02020603050405020304" pitchFamily="18" charset="0"/>
                <a:cs typeface="Times New Roman" panose="02020603050405020304" pitchFamily="18" charset="0"/>
              </a:rPr>
              <a:t>present a special challenge for organizations.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Many of these individuals want to stay in their technical areas rather than enter management; yet advancement in many organizations requires a move into management.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An attempt to solve this problem</a:t>
            </a:r>
            <a:r>
              <a:rPr lang="en-US" sz="2400" b="1" dirty="0">
                <a:solidFill>
                  <a:srgbClr val="FF0000"/>
                </a:solidFill>
                <a:latin typeface="Times New Roman" panose="02020603050405020304" pitchFamily="18" charset="0"/>
                <a:cs typeface="Times New Roman" panose="02020603050405020304" pitchFamily="18" charset="0"/>
              </a:rPr>
              <a:t>, a dual-career ladder</a:t>
            </a:r>
            <a:r>
              <a:rPr lang="en-US" sz="2400" dirty="0">
                <a:latin typeface="Times New Roman" panose="02020603050405020304" pitchFamily="18" charset="0"/>
                <a:cs typeface="Times New Roman" panose="02020603050405020304" pitchFamily="18" charset="0"/>
              </a:rPr>
              <a:t>, is a system that allows a person to advance up either a management or a technical/professional ladder.</a:t>
            </a:r>
          </a:p>
        </p:txBody>
      </p:sp>
      <p:pic>
        <p:nvPicPr>
          <p:cNvPr id="1026" name="Picture 2" descr="Career Ladder GIFs - Find &amp; Share on GIPHY">
            <a:extLst>
              <a:ext uri="{FF2B5EF4-FFF2-40B4-BE49-F238E27FC236}">
                <a16:creationId xmlns:a16="http://schemas.microsoft.com/office/drawing/2014/main" id="{2F751C88-17E0-433E-B085-A875DA3D493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629329" y="2271910"/>
            <a:ext cx="2314180" cy="2314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1200499"/>
      </p:ext>
    </p:extLst>
  </p:cSld>
  <p:clrMapOvr>
    <a:masterClrMapping/>
  </p:clrMapOvr>
  <mc:AlternateContent xmlns:mc="http://schemas.openxmlformats.org/markup-compatibility/2006" xmlns:p14="http://schemas.microsoft.com/office/powerpoint/2010/main">
    <mc:Choice Requires="p14">
      <p:transition p14:dur="10" advTm="211718"/>
    </mc:Choice>
    <mc:Fallback xmlns="">
      <p:transition advTm="2117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50" y="1019069"/>
            <a:ext cx="35828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Women and Careers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88D8B069-5641-4BFF-8221-3508C3E7886E}"/>
              </a:ext>
            </a:extLst>
          </p:cNvPr>
          <p:cNvGraphicFramePr/>
          <p:nvPr>
            <p:extLst>
              <p:ext uri="{D42A27DB-BD31-4B8C-83A1-F6EECF244321}">
                <p14:modId xmlns:p14="http://schemas.microsoft.com/office/powerpoint/2010/main" val="3608122659"/>
              </p:ext>
            </p:extLst>
          </p:nvPr>
        </p:nvGraphicFramePr>
        <p:xfrm>
          <a:off x="455290" y="2540357"/>
          <a:ext cx="7504066" cy="35609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Picture 2" descr="Where Women Fall Behind at Work: The First Step Into Management - WSJ">
            <a:extLst>
              <a:ext uri="{FF2B5EF4-FFF2-40B4-BE49-F238E27FC236}">
                <a16:creationId xmlns:a16="http://schemas.microsoft.com/office/drawing/2014/main" id="{A84FB007-4766-425B-8CB6-3517C0D9D222}"/>
              </a:ext>
            </a:extLst>
          </p:cNvPr>
          <p:cNvPicPr>
            <a:picLocks noChangeAspect="1" noChangeArrowheads="1" noCrop="1"/>
          </p:cNvPicPr>
          <p:nvPr/>
        </p:nvPicPr>
        <p:blipFill>
          <a:blip r:embed="rId8" cstate="print">
            <a:clrChange>
              <a:clrFrom>
                <a:srgbClr val="DBD8C1"/>
              </a:clrFrom>
              <a:clrTo>
                <a:srgbClr val="DBD8C1">
                  <a:alpha val="0"/>
                </a:srgbClr>
              </a:clrTo>
            </a:clrChange>
            <a:extLst>
              <a:ext uri="{28A0092B-C50C-407E-A947-70E740481C1C}">
                <a14:useLocalDpi xmlns:a14="http://schemas.microsoft.com/office/drawing/2010/main" val="0"/>
              </a:ext>
            </a:extLst>
          </a:blip>
          <a:srcRect/>
          <a:stretch>
            <a:fillRect/>
          </a:stretch>
        </p:blipFill>
        <p:spPr bwMode="auto">
          <a:xfrm>
            <a:off x="8030017" y="1231789"/>
            <a:ext cx="3582850" cy="261713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e Glass Ceiling: Definition, History, Effects, and Examples">
            <a:extLst>
              <a:ext uri="{FF2B5EF4-FFF2-40B4-BE49-F238E27FC236}">
                <a16:creationId xmlns:a16="http://schemas.microsoft.com/office/drawing/2014/main" id="{7851A117-9E9A-4B59-A8C6-18DF740B66CE}"/>
              </a:ext>
            </a:extLst>
          </p:cNvPr>
          <p:cNvPicPr>
            <a:picLocks noChangeAspect="1" noChangeArrowheads="1"/>
          </p:cNvPicPr>
          <p:nvPr/>
        </p:nvPicPr>
        <p:blipFill>
          <a:blip r:embed="rId9" cstate="print">
            <a:clrChange>
              <a:clrFrom>
                <a:srgbClr val="8AB9FF"/>
              </a:clrFrom>
              <a:clrTo>
                <a:srgbClr val="8AB9FF">
                  <a:alpha val="0"/>
                </a:srgbClr>
              </a:clrTo>
            </a:clrChange>
            <a:extLst>
              <a:ext uri="{28A0092B-C50C-407E-A947-70E740481C1C}">
                <a14:useLocalDpi xmlns:a14="http://schemas.microsoft.com/office/drawing/2010/main" val="0"/>
              </a:ext>
            </a:extLst>
          </a:blip>
          <a:srcRect/>
          <a:stretch>
            <a:fillRect/>
          </a:stretch>
        </p:blipFill>
        <p:spPr bwMode="auto">
          <a:xfrm>
            <a:off x="8030017" y="3748775"/>
            <a:ext cx="3875422" cy="2617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880423"/>
      </p:ext>
    </p:extLst>
  </p:cSld>
  <p:clrMapOvr>
    <a:masterClrMapping/>
  </p:clrMapOvr>
  <mc:AlternateContent xmlns:mc="http://schemas.openxmlformats.org/markup-compatibility/2006" xmlns:p14="http://schemas.microsoft.com/office/powerpoint/2010/main">
    <mc:Choice Requires="p14">
      <p:transition p14:dur="10" advTm="100171"/>
    </mc:Choice>
    <mc:Fallback xmlns="">
      <p:transition advTm="10017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76898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Dual-Career Couples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8331" y="2265075"/>
            <a:ext cx="7488761" cy="3416320"/>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Family-Career Issues </a:t>
            </a:r>
            <a:r>
              <a:rPr lang="en-US" sz="2400" dirty="0">
                <a:latin typeface="Times New Roman" panose="02020603050405020304" pitchFamily="18" charset="0"/>
                <a:cs typeface="Times New Roman" panose="02020603050405020304" pitchFamily="18" charset="0"/>
              </a:rPr>
              <a:t>For dual-career couples with children, family issues may conflict with career progression. Thus, one partner’s flexibility may depend on what is “best” for the family.</a:t>
            </a:r>
          </a:p>
          <a:p>
            <a:r>
              <a:rPr lang="en-US" sz="2400" b="1" dirty="0">
                <a:solidFill>
                  <a:srgbClr val="FF0000"/>
                </a:solidFill>
                <a:latin typeface="Times New Roman" panose="02020603050405020304" pitchFamily="18" charset="0"/>
                <a:cs typeface="Times New Roman" panose="02020603050405020304" pitchFamily="18" charset="0"/>
              </a:rPr>
              <a:t>Relocation of Dual-Career Couples </a:t>
            </a:r>
            <a:r>
              <a:rPr lang="en-US" sz="2400" dirty="0">
                <a:latin typeface="Times New Roman" panose="02020603050405020304" pitchFamily="18" charset="0"/>
                <a:cs typeface="Times New Roman" panose="02020603050405020304" pitchFamily="18" charset="0"/>
              </a:rPr>
              <a:t>Traditionally, employees accepted transfers as part of upward mobility in organizations. However, for some dual career couples, the mobility required because of one partner’s transfer often interferes with the other’s career.</a:t>
            </a:r>
          </a:p>
        </p:txBody>
      </p:sp>
      <p:pic>
        <p:nvPicPr>
          <p:cNvPr id="11" name="Picture 4" descr="Working Families GIFs - Find &amp; Share on GIPHY">
            <a:extLst>
              <a:ext uri="{FF2B5EF4-FFF2-40B4-BE49-F238E27FC236}">
                <a16:creationId xmlns:a16="http://schemas.microsoft.com/office/drawing/2014/main" id="{3D7885AE-7D5E-4ED4-9118-BF4B5D946005}"/>
              </a:ext>
            </a:extLst>
          </p:cNvPr>
          <p:cNvPicPr>
            <a:picLocks noChangeAspect="1" noChangeArrowheads="1" noCrop="1"/>
          </p:cNvPicPr>
          <p:nvPr/>
        </p:nvPicPr>
        <p:blipFill>
          <a:blip r:embed="rId3">
            <a:clrChange>
              <a:clrFrom>
                <a:srgbClr val="FDEBB6"/>
              </a:clrFrom>
              <a:clrTo>
                <a:srgbClr val="FDEBB6">
                  <a:alpha val="0"/>
                </a:srgbClr>
              </a:clrTo>
            </a:clrChange>
            <a:extLst>
              <a:ext uri="{28A0092B-C50C-407E-A947-70E740481C1C}">
                <a14:useLocalDpi xmlns:a14="http://schemas.microsoft.com/office/drawing/2010/main" val="0"/>
              </a:ext>
            </a:extLst>
          </a:blip>
          <a:srcRect/>
          <a:stretch>
            <a:fillRect/>
          </a:stretch>
        </p:blipFill>
        <p:spPr bwMode="auto">
          <a:xfrm>
            <a:off x="8385945" y="2798766"/>
            <a:ext cx="3494880" cy="349386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The Pros and Cons of Relocating for a Job">
            <a:extLst>
              <a:ext uri="{FF2B5EF4-FFF2-40B4-BE49-F238E27FC236}">
                <a16:creationId xmlns:a16="http://schemas.microsoft.com/office/drawing/2014/main" id="{F9B3A706-39D7-412A-89D0-189FF6C89C18}"/>
              </a:ext>
            </a:extLst>
          </p:cNvPr>
          <p:cNvPicPr>
            <a:picLocks noChangeAspect="1" noChangeArrowheads="1"/>
          </p:cNvPicPr>
          <p:nvPr/>
        </p:nvPicPr>
        <p:blipFill>
          <a:blip r:embed="rId4" cstate="print">
            <a:clrChange>
              <a:clrFrom>
                <a:srgbClr val="44C0CC"/>
              </a:clrFrom>
              <a:clrTo>
                <a:srgbClr val="44C0CC">
                  <a:alpha val="0"/>
                </a:srgbClr>
              </a:clrTo>
            </a:clrChange>
            <a:extLst>
              <a:ext uri="{28A0092B-C50C-407E-A947-70E740481C1C}">
                <a14:useLocalDpi xmlns:a14="http://schemas.microsoft.com/office/drawing/2010/main" val="0"/>
              </a:ext>
            </a:extLst>
          </a:blip>
          <a:srcRect/>
          <a:stretch>
            <a:fillRect/>
          </a:stretch>
        </p:blipFill>
        <p:spPr bwMode="auto">
          <a:xfrm>
            <a:off x="8604005" y="1280679"/>
            <a:ext cx="2829497" cy="1583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876786"/>
      </p:ext>
    </p:extLst>
  </p:cSld>
  <p:clrMapOvr>
    <a:masterClrMapping/>
  </p:clrMapOvr>
  <mc:AlternateContent xmlns:mc="http://schemas.openxmlformats.org/markup-compatibility/2006" xmlns:p14="http://schemas.microsoft.com/office/powerpoint/2010/main">
    <mc:Choice Requires="p14">
      <p:transition p14:dur="10" advTm="120583"/>
    </mc:Choice>
    <mc:Fallback xmlns="">
      <p:transition advTm="1205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140810"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Many global employees experience anxiety about their continued career progression.</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Firms some time address this issue by </a:t>
            </a:r>
            <a:r>
              <a:rPr lang="en-US" sz="2400" b="1" dirty="0">
                <a:solidFill>
                  <a:srgbClr val="FF0000"/>
                </a:solidFill>
                <a:latin typeface="Times New Roman" panose="02020603050405020304" pitchFamily="18" charset="0"/>
                <a:cs typeface="Times New Roman" panose="02020603050405020304" pitchFamily="18" charset="0"/>
              </a:rPr>
              <a:t>Repatriation Planning</a:t>
            </a:r>
            <a:r>
              <a:rPr lang="en-US" sz="2400" dirty="0">
                <a:latin typeface="Times New Roman" panose="02020603050405020304" pitchFamily="18" charset="0"/>
                <a:cs typeface="Times New Roman" panose="02020603050405020304" pitchFamily="18" charset="0"/>
              </a:rPr>
              <a:t>, which is training, and reassignment of global employees to their home countries.</a:t>
            </a:r>
          </a:p>
          <a:p>
            <a:pPr marL="342900" indent="-3429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Global Development Issues </a:t>
            </a:r>
            <a:r>
              <a:rPr lang="en-US" sz="2400" dirty="0">
                <a:latin typeface="Times New Roman" panose="02020603050405020304" pitchFamily="18" charset="0"/>
                <a:cs typeface="Times New Roman" panose="02020603050405020304" pitchFamily="18" charset="0"/>
              </a:rPr>
              <a:t>Global managers are more expensive than home-country managers, and more problematic as well. Most global firms have learned that it is often a mistake to staff foreign operations with only personnel from headquarters, and they quickly hire nationals to work in a country. </a:t>
            </a:r>
          </a:p>
        </p:txBody>
      </p:sp>
      <p:sp>
        <p:nvSpPr>
          <p:cNvPr id="8" name="TextBox 7">
            <a:extLst>
              <a:ext uri="{FF2B5EF4-FFF2-40B4-BE49-F238E27FC236}">
                <a16:creationId xmlns:a16="http://schemas.microsoft.com/office/drawing/2014/main" id="{3F78AA6E-AD00-47C1-B9E7-B81733ED995B}"/>
              </a:ext>
            </a:extLst>
          </p:cNvPr>
          <p:cNvSpPr txBox="1"/>
          <p:nvPr/>
        </p:nvSpPr>
        <p:spPr>
          <a:xfrm>
            <a:off x="3253978" y="740614"/>
            <a:ext cx="51184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Global Career Concerns</a:t>
            </a:r>
          </a:p>
        </p:txBody>
      </p:sp>
    </p:spTree>
    <p:extLst>
      <p:ext uri="{BB962C8B-B14F-4D97-AF65-F5344CB8AC3E}">
        <p14:creationId xmlns:p14="http://schemas.microsoft.com/office/powerpoint/2010/main" val="1676743406"/>
      </p:ext>
    </p:extLst>
  </p:cSld>
  <p:clrMapOvr>
    <a:masterClrMapping/>
  </p:clrMapOvr>
  <mc:AlternateContent xmlns:mc="http://schemas.openxmlformats.org/markup-compatibility/2006" xmlns:p14="http://schemas.microsoft.com/office/powerpoint/2010/main">
    <mc:Choice Requires="p14">
      <p:transition spd="slow" p14:dur="2000" advTm="110017"/>
    </mc:Choice>
    <mc:Fallback xmlns="">
      <p:transition spd="slow" advTm="11001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C00000"/>
                </a:solidFill>
                <a:latin typeface="Times New Roman" panose="02020603050405020304" pitchFamily="18" charset="0"/>
                <a:cs typeface="Times New Roman" panose="02020603050405020304" pitchFamily="18" charset="0"/>
              </a:rPr>
              <a:t>DEVELOPING HUMAN RESOURCES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1933581"/>
            <a:ext cx="11011546" cy="4216539"/>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Development Efforts</a:t>
            </a:r>
            <a:r>
              <a:rPr lang="en-US" sz="2800" b="1"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to improve employees’ abilities to handle a variety of assignments and to cultivate employees’ capabilities beyond those required by the current job.</a:t>
            </a:r>
          </a:p>
          <a:p>
            <a:pPr marL="457200" indent="-4572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Developing Specific Capabilities/Competencies</a:t>
            </a:r>
          </a:p>
          <a:p>
            <a:pPr marL="914400" lvl="1" indent="-457200">
              <a:buFont typeface="Wingdings" panose="05000000000000000000" pitchFamily="2" charset="2"/>
              <a:buChar char="ü"/>
            </a:pPr>
            <a:r>
              <a:rPr lang="en-US" sz="2400" b="1" dirty="0">
                <a:latin typeface="Times New Roman" panose="02020603050405020304" pitchFamily="18" charset="0"/>
                <a:cs typeface="Times New Roman" panose="02020603050405020304" pitchFamily="18" charset="0"/>
              </a:rPr>
              <a:t>Lifelong Learning: </a:t>
            </a:r>
            <a:r>
              <a:rPr lang="en-US" sz="2400" dirty="0">
                <a:latin typeface="Times New Roman" panose="02020603050405020304" pitchFamily="18" charset="0"/>
                <a:cs typeface="Times New Roman" panose="02020603050405020304" pitchFamily="18" charset="0"/>
              </a:rPr>
              <a:t>Learning</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development are closely linked. For many professionals, lifelong learning may mean meeting continuing education requirements to retain certificates.</a:t>
            </a:r>
          </a:p>
          <a:p>
            <a:pPr marL="914400" lvl="1" indent="-457200">
              <a:buFont typeface="Wingdings" panose="05000000000000000000" pitchFamily="2" charset="2"/>
              <a:buChar char="ü"/>
            </a:pPr>
            <a:r>
              <a:rPr lang="en-CA" sz="2400" b="1" dirty="0">
                <a:latin typeface="Times New Roman" panose="02020603050405020304" pitchFamily="18" charset="0"/>
                <a:cs typeface="Times New Roman" panose="02020603050405020304" pitchFamily="18" charset="0"/>
              </a:rPr>
              <a:t>Re-Development:</a:t>
            </a:r>
            <a:r>
              <a:rPr lang="en-US" sz="2400" dirty="0">
                <a:latin typeface="Times New Roman" panose="02020603050405020304" pitchFamily="18" charset="0"/>
                <a:cs typeface="Times New Roman" panose="02020603050405020304" pitchFamily="18" charset="0"/>
              </a:rPr>
              <a:t>Whether due to a desire for career change or because the employer needs different capabilities, people may shift jobs in mid-life or midcareer</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4230367"/>
      </p:ext>
    </p:extLst>
  </p:cSld>
  <p:clrMapOvr>
    <a:masterClrMapping/>
  </p:clrMapOvr>
  <mc:AlternateContent xmlns:mc="http://schemas.openxmlformats.org/markup-compatibility/2006" xmlns:p14="http://schemas.microsoft.com/office/powerpoint/2010/main">
    <mc:Choice Requires="p14">
      <p:transition p14:dur="10" advTm="224145"/>
    </mc:Choice>
    <mc:Fallback xmlns="">
      <p:transition advTm="22414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B9E0B9C-D7DD-405A-9DE1-4ABB55D39C8C}"/>
              </a:ext>
            </a:extLst>
          </p:cNvPr>
          <p:cNvPicPr>
            <a:picLocks noChangeAspect="1"/>
          </p:cNvPicPr>
          <p:nvPr/>
        </p:nvPicPr>
        <p:blipFill>
          <a:blip r:embed="rId2">
            <a:clrChange>
              <a:clrFrom>
                <a:srgbClr val="FFFFFF"/>
              </a:clrFrom>
              <a:clrTo>
                <a:srgbClr val="FFFFFF">
                  <a:alpha val="0"/>
                </a:srgbClr>
              </a:clrTo>
            </a:clrChange>
          </a:blip>
          <a:srcRect l="28110"/>
          <a:stretch>
            <a:fillRect/>
          </a:stretch>
        </p:blipFill>
        <p:spPr>
          <a:xfrm>
            <a:off x="2407795" y="660798"/>
            <a:ext cx="7632073" cy="5794820"/>
          </a:xfrm>
          <a:prstGeom prst="rect">
            <a:avLst/>
          </a:prstGeom>
        </p:spPr>
      </p:pic>
      <p:sp>
        <p:nvSpPr>
          <p:cNvPr id="3" name="TextBox 2">
            <a:extLst>
              <a:ext uri="{FF2B5EF4-FFF2-40B4-BE49-F238E27FC236}">
                <a16:creationId xmlns:a16="http://schemas.microsoft.com/office/drawing/2014/main" id="{9AD8709A-35A9-2DA2-D880-5D5DCECE742C}"/>
              </a:ext>
            </a:extLst>
          </p:cNvPr>
          <p:cNvSpPr txBox="1"/>
          <p:nvPr/>
        </p:nvSpPr>
        <p:spPr>
          <a:xfrm>
            <a:off x="6223831" y="6451324"/>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10-6 </a:t>
            </a:r>
            <a:endParaRPr lang="en-US" dirty="0"/>
          </a:p>
        </p:txBody>
      </p:sp>
      <p:sp>
        <p:nvSpPr>
          <p:cNvPr id="4" name="Rectangle 3">
            <a:extLst>
              <a:ext uri="{FF2B5EF4-FFF2-40B4-BE49-F238E27FC236}">
                <a16:creationId xmlns:a16="http://schemas.microsoft.com/office/drawing/2014/main" id="{3FA85319-7E8D-EEED-0B38-0768510ADB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7B908E-115F-5699-19B0-A0B4BBC4AB3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EAFEF8B-06FA-8192-F750-1090205BCCD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657795"/>
      </p:ext>
    </p:extLst>
  </p:cSld>
  <p:clrMapOvr>
    <a:masterClrMapping/>
  </p:clrMapOvr>
  <mc:AlternateContent xmlns:mc="http://schemas.openxmlformats.org/markup-compatibility/2006" xmlns:p14="http://schemas.microsoft.com/office/powerpoint/2010/main">
    <mc:Choice Requires="p14">
      <p:transition spd="slow" p14:dur="2000" advTm="237433"/>
    </mc:Choice>
    <mc:Fallback xmlns="">
      <p:transition spd="slow" advTm="23743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0963" y="1735678"/>
            <a:ext cx="11510074" cy="4186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Development Needs Analyses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D922BD6-73C0-4EB8-8FDB-20115AAE2DA2}"/>
              </a:ext>
            </a:extLst>
          </p:cNvPr>
          <p:cNvSpPr txBox="1"/>
          <p:nvPr/>
        </p:nvSpPr>
        <p:spPr>
          <a:xfrm>
            <a:off x="498529" y="1990851"/>
            <a:ext cx="11352508" cy="3908762"/>
          </a:xfrm>
          <a:prstGeom prst="rect">
            <a:avLst/>
          </a:prstGeom>
          <a:noFill/>
        </p:spPr>
        <p:txBody>
          <a:bodyPr wrap="square" rtlCol="0">
            <a:spAutoFit/>
          </a:bodyPr>
          <a:lstStyle/>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Methods that organizations use to assess development needs include </a:t>
            </a:r>
            <a:r>
              <a:rPr lang="en-US" sz="2400" dirty="0">
                <a:solidFill>
                  <a:srgbClr val="C00000"/>
                </a:solidFill>
                <a:latin typeface="Times New Roman" panose="02020603050405020304" pitchFamily="18" charset="0"/>
                <a:cs typeface="Times New Roman" panose="02020603050405020304" pitchFamily="18" charset="0"/>
              </a:rPr>
              <a:t>assessment centers, psychological testing, </a:t>
            </a:r>
            <a:r>
              <a:rPr lang="en-US" sz="2400" dirty="0">
                <a:latin typeface="Times New Roman" panose="02020603050405020304" pitchFamily="18" charset="0"/>
                <a:cs typeface="Times New Roman" panose="02020603050405020304" pitchFamily="18" charset="0"/>
              </a:rPr>
              <a:t>and </a:t>
            </a:r>
            <a:r>
              <a:rPr lang="en-US" sz="2400" dirty="0">
                <a:solidFill>
                  <a:srgbClr val="C00000"/>
                </a:solidFill>
                <a:latin typeface="Times New Roman" panose="02020603050405020304" pitchFamily="18" charset="0"/>
                <a:cs typeface="Times New Roman" panose="02020603050405020304" pitchFamily="18" charset="0"/>
              </a:rPr>
              <a:t>performance appraisals.</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Assessment centers </a:t>
            </a:r>
            <a:r>
              <a:rPr lang="en-US" sz="2400" dirty="0">
                <a:latin typeface="Times New Roman" panose="02020603050405020304" pitchFamily="18" charset="0"/>
                <a:cs typeface="Times New Roman" panose="02020603050405020304" pitchFamily="18" charset="0"/>
              </a:rPr>
              <a:t>Collections of instruments and exercises designed to diagnose individuals’ development needs. </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Psychological Testing </a:t>
            </a:r>
            <a:r>
              <a:rPr lang="en-US" sz="2400" dirty="0">
                <a:latin typeface="Times New Roman" panose="02020603050405020304" pitchFamily="18" charset="0"/>
                <a:cs typeface="Times New Roman" panose="02020603050405020304" pitchFamily="18" charset="0"/>
              </a:rPr>
              <a:t>have been used for several years to determine employees’ development potential and needs. Intelligence tests, verbal and mathematical reasoning tests, and personality tests are often given.</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Performance Appraisals </a:t>
            </a:r>
            <a:r>
              <a:rPr lang="en-US" sz="2400" dirty="0">
                <a:latin typeface="Times New Roman" panose="02020603050405020304" pitchFamily="18" charset="0"/>
                <a:cs typeface="Times New Roman" panose="02020603050405020304" pitchFamily="18" charset="0"/>
              </a:rPr>
              <a:t>Well-done performance appraisals can be a source of development information. Performance data on productivity, employee relations, job knowledge, and other relevant dimensions can be gathered in such assessments.</a:t>
            </a:r>
          </a:p>
        </p:txBody>
      </p:sp>
    </p:spTree>
    <p:extLst>
      <p:ext uri="{BB962C8B-B14F-4D97-AF65-F5344CB8AC3E}">
        <p14:creationId xmlns:p14="http://schemas.microsoft.com/office/powerpoint/2010/main" val="921654567"/>
      </p:ext>
    </p:extLst>
  </p:cSld>
  <p:clrMapOvr>
    <a:masterClrMapping/>
  </p:clrMapOvr>
  <mc:AlternateContent xmlns:mc="http://schemas.openxmlformats.org/markup-compatibility/2006" xmlns:p14="http://schemas.microsoft.com/office/powerpoint/2010/main">
    <mc:Choice Requires="p14">
      <p:transition p14:dur="10" advTm="190410"/>
    </mc:Choice>
    <mc:Fallback xmlns="">
      <p:transition advTm="19041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601981" y="785099"/>
            <a:ext cx="6988038"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HR Development Approaches</a:t>
            </a:r>
          </a:p>
        </p:txBody>
      </p:sp>
      <p:pic>
        <p:nvPicPr>
          <p:cNvPr id="7" name="Picture 6">
            <a:extLst>
              <a:ext uri="{FF2B5EF4-FFF2-40B4-BE49-F238E27FC236}">
                <a16:creationId xmlns:a16="http://schemas.microsoft.com/office/drawing/2014/main" id="{C8543D08-66DC-4C12-9ECC-EC24B1EF648A}"/>
              </a:ext>
            </a:extLst>
          </p:cNvPr>
          <p:cNvPicPr>
            <a:picLocks noChangeAspect="1"/>
          </p:cNvPicPr>
          <p:nvPr/>
        </p:nvPicPr>
        <p:blipFill>
          <a:blip r:embed="rId3">
            <a:clrChange>
              <a:clrFrom>
                <a:srgbClr val="FFFFFF"/>
              </a:clrFrom>
              <a:clrTo>
                <a:srgbClr val="FFFFFF">
                  <a:alpha val="0"/>
                </a:srgbClr>
              </a:clrTo>
            </a:clrChange>
          </a:blip>
          <a:srcRect l="23862" t="14804" r="5496"/>
          <a:stretch>
            <a:fillRect/>
          </a:stretch>
        </p:blipFill>
        <p:spPr>
          <a:xfrm>
            <a:off x="2241437" y="2007705"/>
            <a:ext cx="8120269" cy="4253635"/>
          </a:xfrm>
          <a:prstGeom prst="rect">
            <a:avLst/>
          </a:prstGeom>
        </p:spPr>
      </p:pic>
      <p:sp>
        <p:nvSpPr>
          <p:cNvPr id="4" name="TextBox 3">
            <a:extLst>
              <a:ext uri="{FF2B5EF4-FFF2-40B4-BE49-F238E27FC236}">
                <a16:creationId xmlns:a16="http://schemas.microsoft.com/office/drawing/2014/main" id="{592D7831-D739-B7EC-24F4-A05707AF75FE}"/>
              </a:ext>
            </a:extLst>
          </p:cNvPr>
          <p:cNvSpPr txBox="1"/>
          <p:nvPr/>
        </p:nvSpPr>
        <p:spPr>
          <a:xfrm>
            <a:off x="5702576" y="6337300"/>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10-7 </a:t>
            </a:r>
            <a:endParaRPr lang="en-US" dirty="0"/>
          </a:p>
        </p:txBody>
      </p:sp>
      <p:sp>
        <p:nvSpPr>
          <p:cNvPr id="5" name="Rectangle 4">
            <a:extLst>
              <a:ext uri="{FF2B5EF4-FFF2-40B4-BE49-F238E27FC236}">
                <a16:creationId xmlns:a16="http://schemas.microsoft.com/office/drawing/2014/main" id="{338DA5C9-46CE-B6C5-5631-4B10BEE3C3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927D06-170E-4CEA-9C75-9DADE427C63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B1AA904-016D-E099-5075-2AD8ADF5C7D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3581438"/>
      </p:ext>
    </p:extLst>
  </p:cSld>
  <p:clrMapOvr>
    <a:masterClrMapping/>
  </p:clrMapOvr>
  <mc:AlternateContent xmlns:mc="http://schemas.openxmlformats.org/markup-compatibility/2006" xmlns:p14="http://schemas.microsoft.com/office/powerpoint/2010/main">
    <mc:Choice Requires="p14">
      <p:transition p14:dur="10" advTm="99131"/>
    </mc:Choice>
    <mc:Fallback xmlns="">
      <p:transition advTm="9913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355092" cy="4468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1981" y="1791242"/>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Job-Site Development Approaches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51765" y="2427901"/>
            <a:ext cx="10910807" cy="3785652"/>
          </a:xfrm>
          <a:prstGeom prst="rect">
            <a:avLst/>
          </a:prstGeom>
          <a:noFill/>
        </p:spPr>
        <p:txBody>
          <a:bodyPr wrap="square" rtlCol="0">
            <a:spAutoFit/>
          </a:bodyPr>
          <a:lstStyle/>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Coaching</a:t>
            </a:r>
            <a:r>
              <a:rPr lang="en-US" sz="2400" dirty="0">
                <a:latin typeface="Times New Roman" panose="02020603050405020304" pitchFamily="18" charset="0"/>
                <a:cs typeface="Times New Roman" panose="02020603050405020304" pitchFamily="18" charset="0"/>
              </a:rPr>
              <a:t> </a:t>
            </a:r>
            <a:r>
              <a:rPr lang="en-US" sz="2400" b="1" dirty="0">
                <a:solidFill>
                  <a:srgbClr val="C00000"/>
                </a:solidFill>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Training and feedback given to employees by immediate supervisors.</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Committee assignments :</a:t>
            </a:r>
            <a:r>
              <a:rPr lang="en-US" sz="2400" dirty="0">
                <a:latin typeface="Times New Roman" panose="02020603050405020304" pitchFamily="18" charset="0"/>
                <a:cs typeface="Times New Roman" panose="02020603050405020304" pitchFamily="18" charset="0"/>
              </a:rPr>
              <a:t>Assigning promising employees to important committees may broaden their experiences and help them understand the personalities, issues, and processes governing the organization.</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Job rotation: </a:t>
            </a:r>
            <a:r>
              <a:rPr lang="en-US" sz="2400" dirty="0">
                <a:latin typeface="Times New Roman" panose="02020603050405020304" pitchFamily="18" charset="0"/>
                <a:cs typeface="Times New Roman" panose="02020603050405020304" pitchFamily="18" charset="0"/>
              </a:rPr>
              <a:t>Process of shifting a person from job to job.</a:t>
            </a:r>
          </a:p>
          <a:p>
            <a:pPr marL="457200" indent="-457200">
              <a:buFont typeface="+mj-lt"/>
              <a:buAutoNum type="arabicPeriod"/>
            </a:pPr>
            <a:r>
              <a:rPr lang="en-US" sz="2400" b="1" dirty="0">
                <a:solidFill>
                  <a:srgbClr val="C00000"/>
                </a:solidFill>
                <a:latin typeface="Times New Roman" panose="02020603050405020304" pitchFamily="18" charset="0"/>
                <a:cs typeface="Times New Roman" panose="02020603050405020304" pitchFamily="18" charset="0"/>
              </a:rPr>
              <a:t>“Assistant-To” Positions </a:t>
            </a:r>
            <a:r>
              <a:rPr lang="en-US" sz="2400" dirty="0">
                <a:latin typeface="Times New Roman" panose="02020603050405020304" pitchFamily="18" charset="0"/>
                <a:cs typeface="Times New Roman" panose="02020603050405020304" pitchFamily="18" charset="0"/>
              </a:rPr>
              <a:t>Some firms create “assistant-to” positions, which are staff positions immediately under a manager. Through such jobs, trainees can work with outstanding managers they might not otherwise have met.</a:t>
            </a:r>
          </a:p>
          <a:p>
            <a:pPr marL="457200" indent="-457200">
              <a:buFont typeface="+mj-lt"/>
              <a:buAutoNum type="arabicPeriod"/>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FF84FA7-C9D9-426A-BDF5-76113AE90673}"/>
              </a:ext>
            </a:extLst>
          </p:cNvPr>
          <p:cNvSpPr txBox="1"/>
          <p:nvPr/>
        </p:nvSpPr>
        <p:spPr>
          <a:xfrm>
            <a:off x="2452278" y="949693"/>
            <a:ext cx="6230577" cy="523220"/>
          </a:xfrm>
          <a:prstGeom prst="rect">
            <a:avLst/>
          </a:prstGeom>
          <a:noFill/>
        </p:spPr>
        <p:txBody>
          <a:bodyPr wrap="square">
            <a:spAutoFit/>
          </a:bodyPr>
          <a:lstStyle/>
          <a:p>
            <a:r>
              <a:rPr lang="en-US" sz="2800" b="1" dirty="0">
                <a:solidFill>
                  <a:srgbClr val="C00000"/>
                </a:solidFill>
                <a:latin typeface="Times New Roman" panose="02020603050405020304" pitchFamily="18" charset="0"/>
                <a:cs typeface="Times New Roman" panose="02020603050405020304" pitchFamily="18" charset="0"/>
              </a:rPr>
              <a:t>HR DEVELOPMENT APPROACHES</a:t>
            </a:r>
          </a:p>
        </p:txBody>
      </p:sp>
    </p:spTree>
    <p:extLst>
      <p:ext uri="{BB962C8B-B14F-4D97-AF65-F5344CB8AC3E}">
        <p14:creationId xmlns:p14="http://schemas.microsoft.com/office/powerpoint/2010/main" val="1046005756"/>
      </p:ext>
    </p:extLst>
  </p:cSld>
  <p:clrMapOvr>
    <a:masterClrMapping/>
  </p:clrMapOvr>
  <mc:AlternateContent xmlns:mc="http://schemas.openxmlformats.org/markup-compatibility/2006" xmlns:p14="http://schemas.microsoft.com/office/powerpoint/2010/main">
    <mc:Choice Requires="p14">
      <p:transition p14:dur="10" advTm="294577"/>
    </mc:Choice>
    <mc:Fallback xmlns="">
      <p:transition advTm="29457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15775" y="1493274"/>
            <a:ext cx="61415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Off-Site Development Approaches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1460549001"/>
              </p:ext>
            </p:extLst>
          </p:nvPr>
        </p:nvGraphicFramePr>
        <p:xfrm>
          <a:off x="1260348" y="2141975"/>
          <a:ext cx="10332384" cy="38684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05DA9AB3-D225-42E2-9E32-34BBF5524ADC}"/>
              </a:ext>
            </a:extLst>
          </p:cNvPr>
          <p:cNvSpPr txBox="1"/>
          <p:nvPr/>
        </p:nvSpPr>
        <p:spPr>
          <a:xfrm>
            <a:off x="3142489" y="970054"/>
            <a:ext cx="7272371" cy="523220"/>
          </a:xfrm>
          <a:prstGeom prst="rect">
            <a:avLst/>
          </a:prstGeom>
          <a:noFill/>
        </p:spPr>
        <p:txBody>
          <a:bodyPr wrap="square">
            <a:spAutoFit/>
          </a:bodyPr>
          <a:lstStyle/>
          <a:p>
            <a:r>
              <a:rPr lang="en-US" sz="2800" b="1" dirty="0">
                <a:solidFill>
                  <a:srgbClr val="C00000"/>
                </a:solidFill>
                <a:latin typeface="Times New Roman" panose="02020603050405020304" pitchFamily="18" charset="0"/>
                <a:cs typeface="Times New Roman" panose="02020603050405020304" pitchFamily="18" charset="0"/>
              </a:rPr>
              <a:t>HR Development Approaches (Cont.)</a:t>
            </a:r>
          </a:p>
        </p:txBody>
      </p:sp>
    </p:spTree>
    <p:extLst>
      <p:ext uri="{BB962C8B-B14F-4D97-AF65-F5344CB8AC3E}">
        <p14:creationId xmlns:p14="http://schemas.microsoft.com/office/powerpoint/2010/main" val="3276345421"/>
      </p:ext>
    </p:extLst>
  </p:cSld>
  <p:clrMapOvr>
    <a:masterClrMapping/>
  </p:clrMapOvr>
  <mc:AlternateContent xmlns:mc="http://schemas.openxmlformats.org/markup-compatibility/2006" xmlns:p14="http://schemas.microsoft.com/office/powerpoint/2010/main">
    <mc:Choice Requires="p14">
      <p:transition p14:dur="10" advTm="155545"/>
    </mc:Choice>
    <mc:Fallback xmlns="">
      <p:transition advTm="15554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405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Organization Development Efforts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215821" cy="3539430"/>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As talent management becomes more important, employers may attempt to become learning organizations.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These organizations encourage development efforts through </a:t>
            </a:r>
            <a:r>
              <a:rPr lang="en-US" sz="28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shared information, culture, and leadership that stresses the importance of individual learning.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Developing such individuals requires an </a:t>
            </a: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learning capacity”</a:t>
            </a:r>
            <a:r>
              <a:rPr lang="en-US" sz="2800" dirty="0">
                <a:latin typeface="Times New Roman" panose="02020603050405020304" pitchFamily="18" charset="0"/>
                <a:cs typeface="Times New Roman" panose="02020603050405020304" pitchFamily="18" charset="0"/>
              </a:rPr>
              <a:t> based on solving problems and learning new ways not previously used.</a:t>
            </a:r>
          </a:p>
        </p:txBody>
      </p:sp>
      <p:sp>
        <p:nvSpPr>
          <p:cNvPr id="2" name="TextBox 1">
            <a:extLst>
              <a:ext uri="{FF2B5EF4-FFF2-40B4-BE49-F238E27FC236}">
                <a16:creationId xmlns:a16="http://schemas.microsoft.com/office/drawing/2014/main" id="{BEFE545B-7BAB-4B7C-DAF3-A778CF9F5AC2}"/>
              </a:ext>
            </a:extLst>
          </p:cNvPr>
          <p:cNvSpPr txBox="1"/>
          <p:nvPr/>
        </p:nvSpPr>
        <p:spPr>
          <a:xfrm>
            <a:off x="2774742" y="611010"/>
            <a:ext cx="7272371" cy="523220"/>
          </a:xfrm>
          <a:prstGeom prst="rect">
            <a:avLst/>
          </a:prstGeom>
          <a:noFill/>
        </p:spPr>
        <p:txBody>
          <a:bodyPr wrap="square">
            <a:spAutoFit/>
          </a:bodyPr>
          <a:lstStyle/>
          <a:p>
            <a:r>
              <a:rPr lang="en-US" sz="2800" b="1" dirty="0">
                <a:solidFill>
                  <a:srgbClr val="C00000"/>
                </a:solidFill>
                <a:latin typeface="Times New Roman" panose="02020603050405020304" pitchFamily="18" charset="0"/>
                <a:cs typeface="Times New Roman" panose="02020603050405020304" pitchFamily="18" charset="0"/>
              </a:rPr>
              <a:t>HR Development Approaches (Cont.)</a:t>
            </a:r>
          </a:p>
        </p:txBody>
      </p:sp>
    </p:spTree>
    <p:extLst>
      <p:ext uri="{BB962C8B-B14F-4D97-AF65-F5344CB8AC3E}">
        <p14:creationId xmlns:p14="http://schemas.microsoft.com/office/powerpoint/2010/main" val="2462998889"/>
      </p:ext>
    </p:extLst>
  </p:cSld>
  <p:clrMapOvr>
    <a:masterClrMapping/>
  </p:clrMapOvr>
  <mc:AlternateContent xmlns:mc="http://schemas.openxmlformats.org/markup-compatibility/2006" xmlns:p14="http://schemas.microsoft.com/office/powerpoint/2010/main">
    <mc:Choice Requires="p14">
      <p:transition p14:dur="10" advTm="165854"/>
    </mc:Choice>
    <mc:Fallback xmlns="">
      <p:transition advTm="16585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558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825817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Organization Development Efforts(Cont.)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2574800049"/>
              </p:ext>
            </p:extLst>
          </p:nvPr>
        </p:nvGraphicFramePr>
        <p:xfrm>
          <a:off x="650928" y="2155119"/>
          <a:ext cx="10779071" cy="40868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7728225"/>
      </p:ext>
    </p:extLst>
  </p:cSld>
  <p:clrMapOvr>
    <a:masterClrMapping/>
  </p:clrMapOvr>
  <mc:AlternateContent xmlns:mc="http://schemas.openxmlformats.org/markup-compatibility/2006" xmlns:p14="http://schemas.microsoft.com/office/powerpoint/2010/main">
    <mc:Choice Requires="p14">
      <p:transition p14:dur="10" advTm="98213"/>
    </mc:Choice>
    <mc:Fallback xmlns="">
      <p:transition advTm="9821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D0F9A18-C397-41C4-AAB4-10242482CD87}"/>
              </a:ext>
            </a:extLst>
          </p:cNvPr>
          <p:cNvPicPr>
            <a:picLocks noChangeAspect="1"/>
          </p:cNvPicPr>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colorTemperature colorTemp="5300"/>
                    </a14:imgEffect>
                    <a14:imgEffect>
                      <a14:saturation sat="200000"/>
                    </a14:imgEffect>
                  </a14:imgLayer>
                </a14:imgProps>
              </a:ext>
            </a:extLst>
          </a:blip>
          <a:srcRect l="30923" t="14504"/>
          <a:stretch>
            <a:fillRect/>
          </a:stretch>
        </p:blipFill>
        <p:spPr>
          <a:xfrm>
            <a:off x="2077277" y="1928191"/>
            <a:ext cx="7680661" cy="4319657"/>
          </a:xfrm>
          <a:prstGeom prst="rect">
            <a:avLst/>
          </a:prstGeom>
        </p:spPr>
      </p:pic>
      <p:sp>
        <p:nvSpPr>
          <p:cNvPr id="12" name="TextBox 11">
            <a:extLst>
              <a:ext uri="{FF2B5EF4-FFF2-40B4-BE49-F238E27FC236}">
                <a16:creationId xmlns:a16="http://schemas.microsoft.com/office/drawing/2014/main" id="{0DA1A7F9-9168-4A4A-B067-A5AD014B5C96}"/>
              </a:ext>
            </a:extLst>
          </p:cNvPr>
          <p:cNvSpPr txBox="1"/>
          <p:nvPr/>
        </p:nvSpPr>
        <p:spPr>
          <a:xfrm>
            <a:off x="1495420" y="610152"/>
            <a:ext cx="8512442"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Learning Organization Development Efforts(Cont.)</a:t>
            </a:r>
          </a:p>
        </p:txBody>
      </p:sp>
      <p:sp>
        <p:nvSpPr>
          <p:cNvPr id="2" name="TextBox 1">
            <a:extLst>
              <a:ext uri="{FF2B5EF4-FFF2-40B4-BE49-F238E27FC236}">
                <a16:creationId xmlns:a16="http://schemas.microsoft.com/office/drawing/2014/main" id="{81BDF426-ADAB-B328-F17E-BB5A9C4C2275}"/>
              </a:ext>
            </a:extLst>
          </p:cNvPr>
          <p:cNvSpPr txBox="1"/>
          <p:nvPr/>
        </p:nvSpPr>
        <p:spPr>
          <a:xfrm>
            <a:off x="5205716" y="6451324"/>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10-8 </a:t>
            </a:r>
            <a:endParaRPr lang="en-US" dirty="0"/>
          </a:p>
        </p:txBody>
      </p:sp>
      <p:sp>
        <p:nvSpPr>
          <p:cNvPr id="4" name="TextBox 3">
            <a:extLst>
              <a:ext uri="{FF2B5EF4-FFF2-40B4-BE49-F238E27FC236}">
                <a16:creationId xmlns:a16="http://schemas.microsoft.com/office/drawing/2014/main" id="{4C5890FF-A557-A7CA-4CD2-5992C7B60699}"/>
              </a:ext>
            </a:extLst>
          </p:cNvPr>
          <p:cNvSpPr txBox="1"/>
          <p:nvPr/>
        </p:nvSpPr>
        <p:spPr>
          <a:xfrm>
            <a:off x="1146824" y="1466526"/>
            <a:ext cx="9541565" cy="461665"/>
          </a:xfrm>
          <a:prstGeom prst="rect">
            <a:avLst/>
          </a:prstGeom>
          <a:noFill/>
        </p:spPr>
        <p:txBody>
          <a:bodyPr wrap="square">
            <a:spAutoFit/>
          </a:bodyPr>
          <a:lstStyle/>
          <a:p>
            <a:r>
              <a:rPr lang="en-US" sz="2400" b="1" dirty="0">
                <a:latin typeface="Times New Roman" panose="02020603050405020304" pitchFamily="18" charset="0"/>
                <a:cs typeface="Times New Roman" panose="02020603050405020304" pitchFamily="18" charset="0"/>
              </a:rPr>
              <a:t>Possible Means for Developing Employees in a Learning Organizations</a:t>
            </a:r>
          </a:p>
        </p:txBody>
      </p:sp>
    </p:spTree>
    <p:extLst>
      <p:ext uri="{BB962C8B-B14F-4D97-AF65-F5344CB8AC3E}">
        <p14:creationId xmlns:p14="http://schemas.microsoft.com/office/powerpoint/2010/main" val="2677623303"/>
      </p:ext>
    </p:extLst>
  </p:cSld>
  <p:clrMapOvr>
    <a:masterClrMapping/>
  </p:clrMapOvr>
  <mc:AlternateContent xmlns:mc="http://schemas.openxmlformats.org/markup-compatibility/2006" xmlns:p14="http://schemas.microsoft.com/office/powerpoint/2010/main">
    <mc:Choice Requires="p14">
      <p:transition p14:dur="10" advTm="84715"/>
    </mc:Choice>
    <mc:Fallback xmlns="">
      <p:transition advTm="8471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08964" y="627419"/>
            <a:ext cx="45740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Management Development</a:t>
            </a:r>
          </a:p>
        </p:txBody>
      </p:sp>
      <p:graphicFrame>
        <p:nvGraphicFramePr>
          <p:cNvPr id="8" name="Diagram 7">
            <a:extLst>
              <a:ext uri="{FF2B5EF4-FFF2-40B4-BE49-F238E27FC236}">
                <a16:creationId xmlns:a16="http://schemas.microsoft.com/office/drawing/2014/main" id="{F5E80FB9-CFCC-4D42-86C3-002F2D4A7507}"/>
              </a:ext>
            </a:extLst>
          </p:cNvPr>
          <p:cNvGraphicFramePr/>
          <p:nvPr>
            <p:extLst>
              <p:ext uri="{D42A27DB-BD31-4B8C-83A1-F6EECF244321}">
                <p14:modId xmlns:p14="http://schemas.microsoft.com/office/powerpoint/2010/main" val="1365429025"/>
              </p:ext>
            </p:extLst>
          </p:nvPr>
        </p:nvGraphicFramePr>
        <p:xfrm>
          <a:off x="2087261" y="1150639"/>
          <a:ext cx="7831654" cy="5405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ABDDEA85-5F72-13DE-D479-848898E9B0B1}"/>
              </a:ext>
            </a:extLst>
          </p:cNvPr>
          <p:cNvSpPr txBox="1"/>
          <p:nvPr/>
        </p:nvSpPr>
        <p:spPr>
          <a:xfrm>
            <a:off x="5205716" y="6451324"/>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10-9 </a:t>
            </a:r>
            <a:endParaRPr lang="en-US" dirty="0"/>
          </a:p>
        </p:txBody>
      </p:sp>
    </p:spTree>
    <p:extLst>
      <p:ext uri="{BB962C8B-B14F-4D97-AF65-F5344CB8AC3E}">
        <p14:creationId xmlns:p14="http://schemas.microsoft.com/office/powerpoint/2010/main" val="70192043"/>
      </p:ext>
    </p:extLst>
  </p:cSld>
  <p:clrMapOvr>
    <a:masterClrMapping/>
  </p:clrMapOvr>
  <mc:AlternateContent xmlns:mc="http://schemas.openxmlformats.org/markup-compatibility/2006" xmlns:p14="http://schemas.microsoft.com/office/powerpoint/2010/main">
    <mc:Choice Requires="p14">
      <p:transition p14:dur="10" advTm="72257"/>
    </mc:Choice>
    <mc:Fallback xmlns="">
      <p:transition advTm="7225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E62E8B-E382-43A4-8B51-BEE806561D8E}"/>
              </a:ext>
            </a:extLst>
          </p:cNvPr>
          <p:cNvPicPr>
            <a:picLocks noChangeAspect="1"/>
          </p:cNvPicPr>
          <p:nvPr/>
        </p:nvPicPr>
        <p:blipFill>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colorTemperature colorTemp="5900"/>
                    </a14:imgEffect>
                  </a14:imgLayer>
                </a14:imgProps>
              </a:ext>
            </a:extLst>
          </a:blip>
          <a:srcRect l="25590" t="8051" r="2765" b="3324"/>
          <a:stretch>
            <a:fillRect/>
          </a:stretch>
        </p:blipFill>
        <p:spPr>
          <a:xfrm>
            <a:off x="2393673" y="1570383"/>
            <a:ext cx="7404652" cy="4932846"/>
          </a:xfrm>
          <a:prstGeom prst="rect">
            <a:avLst/>
          </a:prstGeom>
        </p:spPr>
      </p:pic>
      <p:sp>
        <p:nvSpPr>
          <p:cNvPr id="3" name="TextBox 2">
            <a:extLst>
              <a:ext uri="{FF2B5EF4-FFF2-40B4-BE49-F238E27FC236}">
                <a16:creationId xmlns:a16="http://schemas.microsoft.com/office/drawing/2014/main" id="{013DA03C-3A6A-E931-5492-1A27608C6057}"/>
              </a:ext>
            </a:extLst>
          </p:cNvPr>
          <p:cNvSpPr txBox="1"/>
          <p:nvPr/>
        </p:nvSpPr>
        <p:spPr>
          <a:xfrm>
            <a:off x="5524914" y="6476448"/>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10-10 </a:t>
            </a:r>
            <a:endParaRPr lang="en-US" dirty="0"/>
          </a:p>
        </p:txBody>
      </p:sp>
      <p:sp>
        <p:nvSpPr>
          <p:cNvPr id="5" name="TextBox 4">
            <a:extLst>
              <a:ext uri="{FF2B5EF4-FFF2-40B4-BE49-F238E27FC236}">
                <a16:creationId xmlns:a16="http://schemas.microsoft.com/office/drawing/2014/main" id="{B1E24696-20EF-FB18-C5F5-DDA2DC0D0DF2}"/>
              </a:ext>
            </a:extLst>
          </p:cNvPr>
          <p:cNvSpPr txBox="1"/>
          <p:nvPr/>
        </p:nvSpPr>
        <p:spPr>
          <a:xfrm>
            <a:off x="1692965" y="729915"/>
            <a:ext cx="880606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Management Lessons Learned from Job Experience</a:t>
            </a:r>
          </a:p>
        </p:txBody>
      </p:sp>
    </p:spTree>
    <p:extLst>
      <p:ext uri="{BB962C8B-B14F-4D97-AF65-F5344CB8AC3E}">
        <p14:creationId xmlns:p14="http://schemas.microsoft.com/office/powerpoint/2010/main" val="2414361063"/>
      </p:ext>
    </p:extLst>
  </p:cSld>
  <p:clrMapOvr>
    <a:masterClrMapping/>
  </p:clrMapOvr>
  <mc:AlternateContent xmlns:mc="http://schemas.openxmlformats.org/markup-compatibility/2006" xmlns:p14="http://schemas.microsoft.com/office/powerpoint/2010/main">
    <mc:Choice Requires="p14">
      <p:transition spd="slow" p14:dur="2000" advTm="252875"/>
    </mc:Choice>
    <mc:Fallback xmlns="">
      <p:transition spd="slow" advTm="25287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44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9327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Problems with Management Development Efforts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2095404"/>
            <a:ext cx="11011546"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of the management development problems in firms have resulted from inadequate HR planning and a lack of coordination of HR development efforts.</a:t>
            </a:r>
          </a:p>
          <a:p>
            <a:pPr marL="457200" indent="-457200">
              <a:buFont typeface="Arial" panose="020B0604020202020204" pitchFamily="34" charset="0"/>
              <a:buChar char="•"/>
            </a:pPr>
            <a:r>
              <a:rPr lang="en-US" sz="2800" b="1" dirty="0">
                <a:solidFill>
                  <a:srgbClr val="FF0000"/>
                </a:solidFill>
                <a:latin typeface="Times New Roman" panose="02020603050405020304" pitchFamily="18" charset="0"/>
                <a:cs typeface="Times New Roman" panose="02020603050405020304" pitchFamily="18" charset="0"/>
              </a:rPr>
              <a:t>Common problems include the following:</a:t>
            </a:r>
          </a:p>
          <a:p>
            <a:pPr marL="1371600" lvl="2"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Failing to conduct adequate needs analysis</a:t>
            </a:r>
          </a:p>
          <a:p>
            <a:pPr marL="1371600" lvl="2"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Trying out fad programs or training methods</a:t>
            </a:r>
          </a:p>
          <a:p>
            <a:pPr marL="1371600" lvl="2"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Substituting training instead of selecting qualified individuals</a:t>
            </a:r>
          </a:p>
        </p:txBody>
      </p:sp>
    </p:spTree>
    <p:extLst>
      <p:ext uri="{BB962C8B-B14F-4D97-AF65-F5344CB8AC3E}">
        <p14:creationId xmlns:p14="http://schemas.microsoft.com/office/powerpoint/2010/main" val="1244384548"/>
      </p:ext>
    </p:extLst>
  </p:cSld>
  <p:clrMapOvr>
    <a:masterClrMapping/>
  </p:clrMapOvr>
  <mc:AlternateContent xmlns:mc="http://schemas.openxmlformats.org/markup-compatibility/2006" xmlns:p14="http://schemas.microsoft.com/office/powerpoint/2010/main">
    <mc:Choice Requires="p14">
      <p:transition p14:dur="10" advTm="140770"/>
    </mc:Choice>
    <mc:Fallback xmlns="">
      <p:transition advTm="14077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DD983E9E-46AB-4172-90B0-66E4406D5A6C}"/>
              </a:ext>
            </a:extLst>
          </p:cNvPr>
          <p:cNvSpPr/>
          <p:nvPr/>
        </p:nvSpPr>
        <p:spPr>
          <a:xfrm>
            <a:off x="418454" y="1685494"/>
            <a:ext cx="7299702" cy="4888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8077" y="1006909"/>
            <a:ext cx="371047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Succession Planning</a:t>
            </a:r>
          </a:p>
        </p:txBody>
      </p:sp>
      <p:sp>
        <p:nvSpPr>
          <p:cNvPr id="48" name="TextBox 47"/>
          <p:cNvSpPr txBox="1"/>
          <p:nvPr/>
        </p:nvSpPr>
        <p:spPr>
          <a:xfrm>
            <a:off x="526942" y="2126155"/>
            <a:ext cx="7051728" cy="1200329"/>
          </a:xfrm>
          <a:prstGeom prst="rect">
            <a:avLst/>
          </a:prstGeom>
          <a:noFill/>
        </p:spPr>
        <p:txBody>
          <a:bodyPr wrap="square" rtlCol="0">
            <a:spAutoFit/>
          </a:bodyPr>
          <a:lstStyle/>
          <a:p>
            <a:pPr marL="457200" indent="-457200">
              <a:buFont typeface="Arial" panose="020B0604020202020204" pitchFamily="34" charset="0"/>
              <a:buChar char="•"/>
            </a:pPr>
            <a:r>
              <a:rPr lang="en-US" sz="2400" b="1" dirty="0">
                <a:solidFill>
                  <a:srgbClr val="FF0000"/>
                </a:solidFill>
                <a:latin typeface="Times New Roman" panose="02020603050405020304" pitchFamily="18" charset="0"/>
                <a:cs typeface="Times New Roman" panose="02020603050405020304" pitchFamily="18" charset="0"/>
              </a:rPr>
              <a:t>Succession planning Process of identifying a long-term plan for the orderly replacement of key employees. </a:t>
            </a:r>
          </a:p>
        </p:txBody>
      </p:sp>
      <p:pic>
        <p:nvPicPr>
          <p:cNvPr id="7" name="Picture 6">
            <a:extLst>
              <a:ext uri="{FF2B5EF4-FFF2-40B4-BE49-F238E27FC236}">
                <a16:creationId xmlns:a16="http://schemas.microsoft.com/office/drawing/2014/main" id="{77E0CD8C-8B04-419C-B9DB-6209244EA1CA}"/>
              </a:ext>
            </a:extLst>
          </p:cNvPr>
          <p:cNvPicPr>
            <a:picLocks noChangeAspect="1"/>
          </p:cNvPicPr>
          <p:nvPr/>
        </p:nvPicPr>
        <p:blipFill>
          <a:blip r:embed="rId3">
            <a:clrChange>
              <a:clrFrom>
                <a:srgbClr val="FFFFFF"/>
              </a:clrFrom>
              <a:clrTo>
                <a:srgbClr val="FFFFFF">
                  <a:alpha val="0"/>
                </a:srgbClr>
              </a:clrTo>
            </a:clrChange>
          </a:blip>
          <a:srcRect l="28112"/>
          <a:stretch>
            <a:fillRect/>
          </a:stretch>
        </p:blipFill>
        <p:spPr>
          <a:xfrm>
            <a:off x="7954587" y="1203554"/>
            <a:ext cx="3710471" cy="5037647"/>
          </a:xfrm>
          <a:prstGeom prst="rect">
            <a:avLst/>
          </a:prstGeom>
        </p:spPr>
      </p:pic>
      <p:sp>
        <p:nvSpPr>
          <p:cNvPr id="12" name="TextBox 11">
            <a:extLst>
              <a:ext uri="{FF2B5EF4-FFF2-40B4-BE49-F238E27FC236}">
                <a16:creationId xmlns:a16="http://schemas.microsoft.com/office/drawing/2014/main" id="{F3174DF5-08DC-48F5-81C9-32AE5E1BF5D9}"/>
              </a:ext>
            </a:extLst>
          </p:cNvPr>
          <p:cNvSpPr txBox="1"/>
          <p:nvPr/>
        </p:nvSpPr>
        <p:spPr>
          <a:xfrm>
            <a:off x="526942" y="3330359"/>
            <a:ext cx="6094542" cy="461665"/>
          </a:xfrm>
          <a:prstGeom prst="rect">
            <a:avLst/>
          </a:prstGeom>
          <a:noFill/>
        </p:spPr>
        <p:txBody>
          <a:bodyPr wrap="square">
            <a:spAutoFit/>
          </a:bodyPr>
          <a:lstStyle/>
          <a:p>
            <a:pPr marL="342900" indent="-342900">
              <a:buFont typeface="Arial" panose="020B0604020202020204" pitchFamily="34" charset="0"/>
              <a:buChar char="•"/>
            </a:pPr>
            <a:r>
              <a:rPr lang="en-CA" sz="2400" b="1" dirty="0">
                <a:solidFill>
                  <a:srgbClr val="FF0000"/>
                </a:solidFill>
                <a:latin typeface="Times New Roman" panose="02020603050405020304" pitchFamily="18" charset="0"/>
                <a:cs typeface="Times New Roman" panose="02020603050405020304" pitchFamily="18" charset="0"/>
              </a:rPr>
              <a:t>Values of Succession Planning </a:t>
            </a:r>
          </a:p>
        </p:txBody>
      </p:sp>
      <p:pic>
        <p:nvPicPr>
          <p:cNvPr id="11" name="Picture 10">
            <a:extLst>
              <a:ext uri="{FF2B5EF4-FFF2-40B4-BE49-F238E27FC236}">
                <a16:creationId xmlns:a16="http://schemas.microsoft.com/office/drawing/2014/main" id="{16B6DC9D-EC73-4B69-89C6-6DB5DD3D442B}"/>
              </a:ext>
            </a:extLst>
          </p:cNvPr>
          <p:cNvPicPr>
            <a:picLocks noChangeAspect="1"/>
          </p:cNvPicPr>
          <p:nvPr/>
        </p:nvPicPr>
        <p:blipFill>
          <a:blip r:embed="rId4"/>
          <a:stretch>
            <a:fillRect/>
          </a:stretch>
        </p:blipFill>
        <p:spPr>
          <a:xfrm>
            <a:off x="526942" y="3886200"/>
            <a:ext cx="6895792" cy="2355000"/>
          </a:xfrm>
          <a:prstGeom prst="rect">
            <a:avLst/>
          </a:prstGeom>
        </p:spPr>
      </p:pic>
      <p:sp>
        <p:nvSpPr>
          <p:cNvPr id="16" name="Rectangle 15">
            <a:extLst>
              <a:ext uri="{FF2B5EF4-FFF2-40B4-BE49-F238E27FC236}">
                <a16:creationId xmlns:a16="http://schemas.microsoft.com/office/drawing/2014/main" id="{9BDEEB1E-42F5-4642-A733-495C07A2F7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8B1EC7C8-2622-4A2B-A384-A3945EF097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C9DB78FA-C58F-43C1-99D9-56655EE5648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7046E71-2F9A-9244-DFE4-FC2A03AC6E21}"/>
              </a:ext>
            </a:extLst>
          </p:cNvPr>
          <p:cNvSpPr txBox="1"/>
          <p:nvPr/>
        </p:nvSpPr>
        <p:spPr>
          <a:xfrm>
            <a:off x="9500566" y="6383478"/>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10-11 </a:t>
            </a:r>
            <a:endParaRPr lang="en-US" dirty="0"/>
          </a:p>
        </p:txBody>
      </p:sp>
    </p:spTree>
    <p:extLst>
      <p:ext uri="{BB962C8B-B14F-4D97-AF65-F5344CB8AC3E}">
        <p14:creationId xmlns:p14="http://schemas.microsoft.com/office/powerpoint/2010/main" val="2484498725"/>
      </p:ext>
    </p:extLst>
  </p:cSld>
  <p:clrMapOvr>
    <a:masterClrMapping/>
  </p:clrMapOvr>
  <mc:AlternateContent xmlns:mc="http://schemas.openxmlformats.org/markup-compatibility/2006" xmlns:p14="http://schemas.microsoft.com/office/powerpoint/2010/main">
    <mc:Choice Requires="p14">
      <p:transition p14:dur="10" advTm="240423"/>
    </mc:Choice>
    <mc:Fallback xmlns="">
      <p:transition advTm="24042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5B17DEE-566A-4017-83FF-503E88E8160A}"/>
              </a:ext>
            </a:extLst>
          </p:cNvPr>
          <p:cNvSpPr/>
          <p:nvPr/>
        </p:nvSpPr>
        <p:spPr>
          <a:xfrm>
            <a:off x="248404" y="1667670"/>
            <a:ext cx="6229887" cy="44929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34116675-9E9C-43B2-A8C7-FB2C80E5416A}"/>
              </a:ext>
            </a:extLst>
          </p:cNvPr>
          <p:cNvPicPr>
            <a:picLocks noChangeAspect="1"/>
          </p:cNvPicPr>
          <p:nvPr/>
        </p:nvPicPr>
        <p:blipFill>
          <a:blip r:embed="rId3">
            <a:clrChange>
              <a:clrFrom>
                <a:srgbClr val="FFFFFF"/>
              </a:clrFrom>
              <a:clrTo>
                <a:srgbClr val="FFFFFF">
                  <a:alpha val="0"/>
                </a:srgbClr>
              </a:clrTo>
            </a:clrChange>
          </a:blip>
          <a:srcRect l="26416"/>
          <a:stretch>
            <a:fillRect/>
          </a:stretch>
        </p:blipFill>
        <p:spPr>
          <a:xfrm>
            <a:off x="6927344" y="1345306"/>
            <a:ext cx="5016252" cy="5011068"/>
          </a:xfrm>
          <a:prstGeom prst="rect">
            <a:avLst/>
          </a:prstGeom>
        </p:spPr>
      </p:pic>
      <p:sp>
        <p:nvSpPr>
          <p:cNvPr id="8" name="TextBox 7">
            <a:extLst>
              <a:ext uri="{FF2B5EF4-FFF2-40B4-BE49-F238E27FC236}">
                <a16:creationId xmlns:a16="http://schemas.microsoft.com/office/drawing/2014/main" id="{EBDFB391-05F5-432A-8724-858DF10C6D56}"/>
              </a:ext>
            </a:extLst>
          </p:cNvPr>
          <p:cNvSpPr txBox="1"/>
          <p:nvPr/>
        </p:nvSpPr>
        <p:spPr>
          <a:xfrm>
            <a:off x="248405" y="2077580"/>
            <a:ext cx="6229886" cy="3785652"/>
          </a:xfrm>
          <a:prstGeom prst="rect">
            <a:avLst/>
          </a:prstGeom>
          <a:noFill/>
        </p:spPr>
        <p:txBody>
          <a:bodyPr wrap="square">
            <a:spAutoFit/>
          </a:bodyPr>
          <a:lstStyle/>
          <a:p>
            <a:r>
              <a:rPr lang="en-CA" sz="2400" b="1" dirty="0">
                <a:solidFill>
                  <a:srgbClr val="FF0000"/>
                </a:solidFill>
                <a:latin typeface="Times New Roman" panose="02020603050405020304" pitchFamily="18" charset="0"/>
                <a:cs typeface="Times New Roman" panose="02020603050405020304" pitchFamily="18" charset="0"/>
              </a:rPr>
              <a:t>Common Succession Planning Mistakes:</a:t>
            </a:r>
          </a:p>
          <a:p>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Focusing only on CEO and top management succession is one of the most common mistakes made.</a:t>
            </a:r>
            <a:r>
              <a:rPr lang="en-US" sz="2400" b="1" dirty="0">
                <a:latin typeface="Times New Roman" panose="02020603050405020304" pitchFamily="18" charset="0"/>
                <a:cs typeface="Times New Roman" panose="02020603050405020304" pitchFamily="18" charset="0"/>
              </a:rPr>
              <a:t> Other mistakes include:</a:t>
            </a:r>
          </a:p>
          <a:p>
            <a:pPr marL="342900" indent="-342900">
              <a:buFont typeface="Courier New" panose="02070309020205020404" pitchFamily="49" charset="0"/>
              <a:buChar char="o"/>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Starting too late, when openings are occurring</a:t>
            </a:r>
          </a:p>
          <a:p>
            <a:pPr marL="342900" indent="-342900">
              <a:buFont typeface="Courier New" panose="02070309020205020404" pitchFamily="49" charset="0"/>
              <a:buChar char="o"/>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Not linking well to strategic plans</a:t>
            </a:r>
          </a:p>
          <a:p>
            <a:pPr marL="342900" indent="-342900">
              <a:buFont typeface="Courier New" panose="02070309020205020404" pitchFamily="49" charset="0"/>
              <a:buChar char="o"/>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Allowing the CEO to direct the planning and make all succession decisions</a:t>
            </a:r>
          </a:p>
          <a:p>
            <a:pPr marL="342900" indent="-342900">
              <a:buFont typeface="Courier New" panose="02070309020205020404" pitchFamily="49" charset="0"/>
              <a:buChar char="o"/>
            </a:pP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Looking only internally for succession candidates</a:t>
            </a:r>
            <a:endParaRPr lang="en-CA"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77D51898-766D-43C5-9977-83736B66677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FB4B7D41-8EDA-4089-B84F-434BCB38EB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0E39BFA6-5A20-4564-B5EB-4A21F22DA84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373716BA-A56F-F0DF-6D48-06D77C6FB5DD}"/>
              </a:ext>
            </a:extLst>
          </p:cNvPr>
          <p:cNvSpPr txBox="1"/>
          <p:nvPr/>
        </p:nvSpPr>
        <p:spPr>
          <a:xfrm>
            <a:off x="8861100" y="6356375"/>
            <a:ext cx="1423780" cy="38155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10-12 </a:t>
            </a:r>
            <a:endParaRPr lang="en-US" dirty="0"/>
          </a:p>
        </p:txBody>
      </p:sp>
      <p:sp>
        <p:nvSpPr>
          <p:cNvPr id="7" name="TextBox 6">
            <a:extLst>
              <a:ext uri="{FF2B5EF4-FFF2-40B4-BE49-F238E27FC236}">
                <a16:creationId xmlns:a16="http://schemas.microsoft.com/office/drawing/2014/main" id="{9FC294C4-F5C8-224B-D96E-BEEBF8012E4C}"/>
              </a:ext>
            </a:extLst>
          </p:cNvPr>
          <p:cNvSpPr txBox="1"/>
          <p:nvPr/>
        </p:nvSpPr>
        <p:spPr>
          <a:xfrm>
            <a:off x="2637024" y="939495"/>
            <a:ext cx="501625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Succession Planning (Cont.)</a:t>
            </a:r>
          </a:p>
        </p:txBody>
      </p:sp>
    </p:spTree>
    <p:extLst>
      <p:ext uri="{BB962C8B-B14F-4D97-AF65-F5344CB8AC3E}">
        <p14:creationId xmlns:p14="http://schemas.microsoft.com/office/powerpoint/2010/main" val="3197477512"/>
      </p:ext>
    </p:extLst>
  </p:cSld>
  <p:clrMapOvr>
    <a:masterClrMapping/>
  </p:clrMapOvr>
  <mc:AlternateContent xmlns:mc="http://schemas.openxmlformats.org/markup-compatibility/2006" xmlns:p14="http://schemas.microsoft.com/office/powerpoint/2010/main">
    <mc:Choice Requires="p14">
      <p:transition spd="slow" p14:dur="2000" advTm="272190"/>
    </mc:Choice>
    <mc:Fallback xmlns="">
      <p:transition spd="slow" advTm="27219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436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052877" y="2305798"/>
            <a:ext cx="10213384" cy="3108543"/>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The Importance of Talent Management</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Nature &amp; Scope of Talent Management</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Careers and Career Planning</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Special Individual Career Issues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Developing Human Resources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HR Development Approaches</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Succession Planning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9D655-4EE0-48AB-B75A-6C8A148B378D}"/>
              </a:ext>
            </a:extLst>
          </p:cNvPr>
          <p:cNvSpPr txBox="1"/>
          <p:nvPr/>
        </p:nvSpPr>
        <p:spPr>
          <a:xfrm>
            <a:off x="2665550" y="1048835"/>
            <a:ext cx="6988038" cy="523220"/>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SUMMARY</a:t>
            </a:r>
          </a:p>
        </p:txBody>
      </p:sp>
    </p:spTree>
    <p:extLst>
      <p:ext uri="{BB962C8B-B14F-4D97-AF65-F5344CB8AC3E}">
        <p14:creationId xmlns:p14="http://schemas.microsoft.com/office/powerpoint/2010/main" val="117283647"/>
      </p:ext>
    </p:extLst>
  </p:cSld>
  <p:clrMapOvr>
    <a:masterClrMapping/>
  </p:clrMapOvr>
  <mc:AlternateContent xmlns:mc="http://schemas.openxmlformats.org/markup-compatibility/2006" xmlns:p14="http://schemas.microsoft.com/office/powerpoint/2010/main">
    <mc:Choice Requires="p14">
      <p:transition p14:dur="10" advTm="156613"/>
    </mc:Choice>
    <mc:Fallback xmlns="">
      <p:transition advTm="15661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70C872D-0B90-A57C-8A48-6273F9B7CEE3}"/>
              </a:ext>
            </a:extLst>
          </p:cNvPr>
          <p:cNvSpPr txBox="1"/>
          <p:nvPr/>
        </p:nvSpPr>
        <p:spPr>
          <a:xfrm>
            <a:off x="142461" y="1657440"/>
            <a:ext cx="11907078" cy="4734629"/>
          </a:xfrm>
          <a:prstGeom prst="rect">
            <a:avLst/>
          </a:prstGeom>
          <a:noFill/>
        </p:spPr>
        <p:txBody>
          <a:bodyPr wrap="square">
            <a:spAutoFit/>
          </a:bodyPr>
          <a:lstStyle/>
          <a:p>
            <a:pPr marL="285750" indent="-285750">
              <a:spcAft>
                <a:spcPts val="1125"/>
              </a:spcAft>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Mathis, R. L., &amp; Jackson, J. H. (2011). </a:t>
            </a:r>
            <a:r>
              <a:rPr lang="en-US" sz="1400" i="1" dirty="0">
                <a:latin typeface="Times New Roman" panose="02020603050405020304" pitchFamily="18" charset="0"/>
                <a:cs typeface="Times New Roman" panose="02020603050405020304" pitchFamily="18" charset="0"/>
              </a:rPr>
              <a:t>Human resource management</a:t>
            </a:r>
            <a:r>
              <a:rPr lang="en-US" sz="1400" dirty="0">
                <a:latin typeface="Times New Roman" panose="02020603050405020304" pitchFamily="18" charset="0"/>
                <a:cs typeface="Times New Roman" panose="02020603050405020304" pitchFamily="18" charset="0"/>
              </a:rPr>
              <a:t> (13th ed.). South-Western Cengage Learning.</a:t>
            </a:r>
            <a:endParaRPr lang="en-US" sz="1400" b="0" i="0" dirty="0">
              <a:solidFill>
                <a:srgbClr val="333333"/>
              </a:solidFill>
              <a:effectLst/>
              <a:latin typeface="Times New Roman" panose="02020603050405020304" pitchFamily="18" charset="0"/>
              <a:cs typeface="Times New Roman" panose="02020603050405020304" pitchFamily="18" charset="0"/>
            </a:endParaRPr>
          </a:p>
          <a:p>
            <a:pPr marL="285750" indent="-285750" algn="l">
              <a:spcAft>
                <a:spcPts val="1125"/>
              </a:spcAft>
              <a:buFont typeface="Arial" panose="020B0604020202020204" pitchFamily="34" charset="0"/>
              <a:buChar char="•"/>
            </a:pPr>
            <a:r>
              <a:rPr lang="en-US" sz="1400" b="0" i="0" dirty="0">
                <a:solidFill>
                  <a:srgbClr val="333333"/>
                </a:solidFill>
                <a:effectLst/>
                <a:latin typeface="Times New Roman" panose="02020603050405020304" pitchFamily="18" charset="0"/>
                <a:cs typeface="Times New Roman" panose="02020603050405020304" pitchFamily="18" charset="0"/>
              </a:rPr>
              <a:t>Catalyst. (2025). </a:t>
            </a:r>
            <a:r>
              <a:rPr lang="en-US" sz="1400" b="0" i="1" dirty="0">
                <a:solidFill>
                  <a:srgbClr val="333333"/>
                </a:solidFill>
                <a:effectLst/>
                <a:latin typeface="Times New Roman" panose="02020603050405020304" pitchFamily="18" charset="0"/>
                <a:cs typeface="Times New Roman" panose="02020603050405020304" pitchFamily="18" charset="0"/>
              </a:rPr>
              <a:t>Inclusion works: 2025 trends</a:t>
            </a:r>
            <a:r>
              <a:rPr lang="en-US" sz="1400" b="0" i="0" dirty="0">
                <a:solidFill>
                  <a:srgbClr val="333333"/>
                </a:solidFill>
                <a:effectLst/>
                <a:latin typeface="Times New Roman" panose="02020603050405020304" pitchFamily="18" charset="0"/>
                <a:cs typeface="Times New Roman" panose="02020603050405020304" pitchFamily="18" charset="0"/>
              </a:rPr>
              <a:t>. https://www.catalyst.org/en-us/insights/2025/10-inclusive-workplace-trends</a:t>
            </a:r>
          </a:p>
          <a:p>
            <a:pPr marL="285750" indent="-285750" algn="l">
              <a:spcAft>
                <a:spcPts val="1125"/>
              </a:spcAft>
              <a:buFont typeface="Arial" panose="020B0604020202020204" pitchFamily="34" charset="0"/>
              <a:buChar char="•"/>
            </a:pPr>
            <a:r>
              <a:rPr lang="en-US" sz="1400" b="0" i="0" dirty="0">
                <a:solidFill>
                  <a:srgbClr val="333333"/>
                </a:solidFill>
                <a:effectLst/>
                <a:latin typeface="Times New Roman" panose="02020603050405020304" pitchFamily="18" charset="0"/>
                <a:cs typeface="Times New Roman" panose="02020603050405020304" pitchFamily="18" charset="0"/>
              </a:rPr>
              <a:t>Chartered Institute of Personnel and Development. (2024). </a:t>
            </a:r>
            <a:r>
              <a:rPr lang="en-US" sz="1400" b="0" i="1" dirty="0">
                <a:solidFill>
                  <a:srgbClr val="333333"/>
                </a:solidFill>
                <a:effectLst/>
                <a:latin typeface="Times New Roman" panose="02020603050405020304" pitchFamily="18" charset="0"/>
                <a:cs typeface="Times New Roman" panose="02020603050405020304" pitchFamily="18" charset="0"/>
              </a:rPr>
              <a:t>Resourcing and talent planning report 2024</a:t>
            </a:r>
            <a:r>
              <a:rPr lang="en-US" sz="1400" b="0" i="0" dirty="0">
                <a:solidFill>
                  <a:srgbClr val="333333"/>
                </a:solidFill>
                <a:effectLst/>
                <a:latin typeface="Times New Roman" panose="02020603050405020304" pitchFamily="18" charset="0"/>
                <a:cs typeface="Times New Roman" panose="02020603050405020304" pitchFamily="18" charset="0"/>
              </a:rPr>
              <a:t>. CIPD. https://www.cipd.org/globalassets/media/knowledge/knowledge-hub/reports/2024-pdfs/8662-resource-and-talent-planning-2024-report-web.pdf</a:t>
            </a:r>
          </a:p>
          <a:p>
            <a:pPr marL="285750" indent="-285750" algn="l">
              <a:spcAft>
                <a:spcPts val="1125"/>
              </a:spcAft>
              <a:buFont typeface="Arial" panose="020B0604020202020204" pitchFamily="34" charset="0"/>
              <a:buChar char="•"/>
            </a:pPr>
            <a:r>
              <a:rPr lang="en-US" sz="1400" b="0" i="0" dirty="0">
                <a:solidFill>
                  <a:srgbClr val="333333"/>
                </a:solidFill>
                <a:effectLst/>
                <a:latin typeface="Times New Roman" panose="02020603050405020304" pitchFamily="18" charset="0"/>
                <a:cs typeface="Times New Roman" panose="02020603050405020304" pitchFamily="18" charset="0"/>
              </a:rPr>
              <a:t>Deloitte. (2026). </a:t>
            </a:r>
            <a:r>
              <a:rPr lang="en-US" sz="1400" b="0" i="1" dirty="0">
                <a:solidFill>
                  <a:srgbClr val="333333"/>
                </a:solidFill>
                <a:effectLst/>
                <a:latin typeface="Times New Roman" panose="02020603050405020304" pitchFamily="18" charset="0"/>
                <a:cs typeface="Times New Roman" panose="02020603050405020304" pitchFamily="18" charset="0"/>
              </a:rPr>
              <a:t>Global human capital trends</a:t>
            </a:r>
            <a:r>
              <a:rPr lang="en-US" sz="1400" b="0" i="0" dirty="0">
                <a:solidFill>
                  <a:srgbClr val="333333"/>
                </a:solidFill>
                <a:effectLst/>
                <a:latin typeface="Times New Roman" panose="02020603050405020304" pitchFamily="18" charset="0"/>
                <a:cs typeface="Times New Roman" panose="02020603050405020304" pitchFamily="18" charset="0"/>
              </a:rPr>
              <a:t>. Deloitte Insights. https://www.deloitte.com/us/en/insights/topics/talent/human-capital-trends.html</a:t>
            </a:r>
          </a:p>
          <a:p>
            <a:pPr marL="285750" indent="-285750" algn="l">
              <a:spcAft>
                <a:spcPts val="1125"/>
              </a:spcAft>
              <a:buFont typeface="Arial" panose="020B0604020202020204" pitchFamily="34" charset="0"/>
              <a:buChar char="•"/>
            </a:pPr>
            <a:r>
              <a:rPr lang="en-US" sz="1400" b="0" i="0" dirty="0">
                <a:solidFill>
                  <a:srgbClr val="333333"/>
                </a:solidFill>
                <a:effectLst/>
                <a:latin typeface="Times New Roman" panose="02020603050405020304" pitchFamily="18" charset="0"/>
                <a:cs typeface="Times New Roman" panose="02020603050405020304" pitchFamily="18" charset="0"/>
              </a:rPr>
              <a:t>Gallup. (2025). </a:t>
            </a:r>
            <a:r>
              <a:rPr lang="en-US" sz="1400" b="0" i="1" dirty="0">
                <a:solidFill>
                  <a:srgbClr val="333333"/>
                </a:solidFill>
                <a:effectLst/>
                <a:latin typeface="Times New Roman" panose="02020603050405020304" pitchFamily="18" charset="0"/>
                <a:cs typeface="Times New Roman" panose="02020603050405020304" pitchFamily="18" charset="0"/>
              </a:rPr>
              <a:t>Future of the office has arrived: It's hybrid</a:t>
            </a:r>
            <a:r>
              <a:rPr lang="en-US" sz="1400" b="0" i="0" dirty="0">
                <a:solidFill>
                  <a:srgbClr val="333333"/>
                </a:solidFill>
                <a:effectLst/>
                <a:latin typeface="Times New Roman" panose="02020603050405020304" pitchFamily="18" charset="0"/>
                <a:cs typeface="Times New Roman" panose="02020603050405020304" pitchFamily="18" charset="0"/>
              </a:rPr>
              <a:t>. Gallup, Inc. https://www.gallup.com/401384/indicator-hybrid-work.aspx</a:t>
            </a:r>
          </a:p>
          <a:p>
            <a:pPr marL="285750" indent="-285750" algn="l">
              <a:spcAft>
                <a:spcPts val="1125"/>
              </a:spcAft>
              <a:buFont typeface="Arial" panose="020B0604020202020204" pitchFamily="34" charset="0"/>
              <a:buChar char="•"/>
            </a:pPr>
            <a:r>
              <a:rPr lang="en-US" sz="1400" b="0" i="0" dirty="0">
                <a:solidFill>
                  <a:srgbClr val="333333"/>
                </a:solidFill>
                <a:effectLst/>
                <a:latin typeface="Times New Roman" panose="02020603050405020304" pitchFamily="18" charset="0"/>
                <a:cs typeface="Times New Roman" panose="02020603050405020304" pitchFamily="18" charset="0"/>
              </a:rPr>
              <a:t>Insight222. (2025). </a:t>
            </a:r>
            <a:r>
              <a:rPr lang="en-US" sz="1400" b="0" i="1" dirty="0">
                <a:solidFill>
                  <a:srgbClr val="333333"/>
                </a:solidFill>
                <a:effectLst/>
                <a:latin typeface="Times New Roman" panose="02020603050405020304" pitchFamily="18" charset="0"/>
                <a:cs typeface="Times New Roman" panose="02020603050405020304" pitchFamily="18" charset="0"/>
              </a:rPr>
              <a:t>People analytics trends 2025/26: Navigating AI and people analytics from ambition to action</a:t>
            </a:r>
            <a:r>
              <a:rPr lang="en-US" sz="1400" b="0" i="0" dirty="0">
                <a:solidFill>
                  <a:srgbClr val="333333"/>
                </a:solidFill>
                <a:effectLst/>
                <a:latin typeface="Times New Roman" panose="02020603050405020304" pitchFamily="18" charset="0"/>
                <a:cs typeface="Times New Roman" panose="02020603050405020304" pitchFamily="18" charset="0"/>
              </a:rPr>
              <a:t>. Insight222. https://go.insight222.com/insight222-people-analytics-trends-report-2025/26</a:t>
            </a:r>
          </a:p>
          <a:p>
            <a:pPr marL="285750" indent="-285750" algn="l">
              <a:spcAft>
                <a:spcPts val="1125"/>
              </a:spcAft>
              <a:buFont typeface="Arial" panose="020B0604020202020204" pitchFamily="34" charset="0"/>
              <a:buChar char="•"/>
            </a:pPr>
            <a:r>
              <a:rPr lang="en-US" sz="1400" b="0" i="0" dirty="0">
                <a:solidFill>
                  <a:srgbClr val="333333"/>
                </a:solidFill>
                <a:effectLst/>
                <a:latin typeface="Times New Roman" panose="02020603050405020304" pitchFamily="18" charset="0"/>
                <a:cs typeface="Times New Roman" panose="02020603050405020304" pitchFamily="18" charset="0"/>
              </a:rPr>
              <a:t>McKinsey &amp; Company. (2024). </a:t>
            </a:r>
            <a:r>
              <a:rPr lang="en-US" sz="1400" b="0" i="1" dirty="0">
                <a:solidFill>
                  <a:srgbClr val="333333"/>
                </a:solidFill>
                <a:effectLst/>
                <a:latin typeface="Times New Roman" panose="02020603050405020304" pitchFamily="18" charset="0"/>
                <a:cs typeface="Times New Roman" panose="02020603050405020304" pitchFamily="18" charset="0"/>
              </a:rPr>
              <a:t>Women in the workplace 2024</a:t>
            </a:r>
            <a:r>
              <a:rPr lang="en-US" sz="1400" b="0" i="0" dirty="0">
                <a:solidFill>
                  <a:srgbClr val="333333"/>
                </a:solidFill>
                <a:effectLst/>
                <a:latin typeface="Times New Roman" panose="02020603050405020304" pitchFamily="18" charset="0"/>
                <a:cs typeface="Times New Roman" panose="02020603050405020304" pitchFamily="18" charset="0"/>
              </a:rPr>
              <a:t>. McKinsey &amp; Company. https://wiw-report.s3.us-east-1.amazonaws.com/Women_in_the_Workplace_2025.pdf</a:t>
            </a:r>
          </a:p>
          <a:p>
            <a:pPr marL="285750" indent="-285750" algn="l">
              <a:spcAft>
                <a:spcPts val="1125"/>
              </a:spcAft>
              <a:buFont typeface="Arial" panose="020B0604020202020204" pitchFamily="34" charset="0"/>
              <a:buChar char="•"/>
            </a:pPr>
            <a:r>
              <a:rPr lang="en-US" sz="1400" b="0" i="0" dirty="0">
                <a:solidFill>
                  <a:srgbClr val="333333"/>
                </a:solidFill>
                <a:effectLst/>
                <a:latin typeface="Times New Roman" panose="02020603050405020304" pitchFamily="18" charset="0"/>
                <a:cs typeface="Times New Roman" panose="02020603050405020304" pitchFamily="18" charset="0"/>
              </a:rPr>
              <a:t>Society for Human Resource Management. (2024). </a:t>
            </a:r>
            <a:r>
              <a:rPr lang="en-US" sz="1400" b="0" i="1" dirty="0">
                <a:solidFill>
                  <a:srgbClr val="333333"/>
                </a:solidFill>
                <a:effectLst/>
                <a:latin typeface="Times New Roman" panose="02020603050405020304" pitchFamily="18" charset="0"/>
                <a:cs typeface="Times New Roman" panose="02020603050405020304" pitchFamily="18" charset="0"/>
              </a:rPr>
              <a:t>2024 talent trends: Artificial intelligence in HR</a:t>
            </a:r>
            <a:r>
              <a:rPr lang="en-US" sz="1400" b="0" i="0" dirty="0">
                <a:solidFill>
                  <a:srgbClr val="333333"/>
                </a:solidFill>
                <a:effectLst/>
                <a:latin typeface="Times New Roman" panose="02020603050405020304" pitchFamily="18" charset="0"/>
                <a:cs typeface="Times New Roman" panose="02020603050405020304" pitchFamily="18" charset="0"/>
              </a:rPr>
              <a:t>. SHRM. https://www.shrm.org/topics-tools/research/2024-talent-trends-report</a:t>
            </a:r>
          </a:p>
          <a:p>
            <a:pPr marL="285750" indent="-285750" algn="l">
              <a:spcAft>
                <a:spcPts val="1125"/>
              </a:spcAft>
              <a:buFont typeface="Arial" panose="020B0604020202020204" pitchFamily="34" charset="0"/>
              <a:buChar char="•"/>
            </a:pPr>
            <a:r>
              <a:rPr lang="en-US" sz="1400" b="0" i="0" dirty="0" err="1">
                <a:solidFill>
                  <a:srgbClr val="333333"/>
                </a:solidFill>
                <a:effectLst/>
                <a:latin typeface="Times New Roman" panose="02020603050405020304" pitchFamily="18" charset="0"/>
                <a:cs typeface="Times New Roman" panose="02020603050405020304" pitchFamily="18" charset="0"/>
              </a:rPr>
              <a:t>SkillsDB</a:t>
            </a:r>
            <a:r>
              <a:rPr lang="en-US" sz="1400" b="0" i="0" dirty="0">
                <a:solidFill>
                  <a:srgbClr val="333333"/>
                </a:solidFill>
                <a:effectLst/>
                <a:latin typeface="Times New Roman" panose="02020603050405020304" pitchFamily="18" charset="0"/>
                <a:cs typeface="Times New Roman" panose="02020603050405020304" pitchFamily="18" charset="0"/>
              </a:rPr>
              <a:t>. (2024). </a:t>
            </a:r>
            <a:r>
              <a:rPr lang="en-US" sz="1400" b="0" i="1" dirty="0">
                <a:solidFill>
                  <a:srgbClr val="333333"/>
                </a:solidFill>
                <a:effectLst/>
                <a:latin typeface="Times New Roman" panose="02020603050405020304" pitchFamily="18" charset="0"/>
                <a:cs typeface="Times New Roman" panose="02020603050405020304" pitchFamily="18" charset="0"/>
              </a:rPr>
              <a:t>Skills-based succession planning: Move from gut feel to data</a:t>
            </a:r>
            <a:r>
              <a:rPr lang="en-US" sz="1400" b="0" i="0" dirty="0">
                <a:solidFill>
                  <a:srgbClr val="333333"/>
                </a:solidFill>
                <a:effectLst/>
                <a:latin typeface="Times New Roman" panose="02020603050405020304" pitchFamily="18" charset="0"/>
                <a:cs typeface="Times New Roman" panose="02020603050405020304" pitchFamily="18" charset="0"/>
              </a:rPr>
              <a:t>. </a:t>
            </a:r>
            <a:r>
              <a:rPr lang="en-US" sz="1400" b="0" i="0" dirty="0" err="1">
                <a:solidFill>
                  <a:srgbClr val="333333"/>
                </a:solidFill>
                <a:effectLst/>
                <a:latin typeface="Times New Roman" panose="02020603050405020304" pitchFamily="18" charset="0"/>
                <a:cs typeface="Times New Roman" panose="02020603050405020304" pitchFamily="18" charset="0"/>
              </a:rPr>
              <a:t>SkillsDB</a:t>
            </a:r>
            <a:r>
              <a:rPr lang="en-US" sz="1400" b="0" i="0" dirty="0">
                <a:solidFill>
                  <a:srgbClr val="333333"/>
                </a:solidFill>
                <a:effectLst/>
                <a:latin typeface="Times New Roman" panose="02020603050405020304" pitchFamily="18" charset="0"/>
                <a:cs typeface="Times New Roman" panose="02020603050405020304" pitchFamily="18" charset="0"/>
              </a:rPr>
              <a:t>. https://skillsdb.com/blog/skills-based-succession-planning</a:t>
            </a:r>
          </a:p>
          <a:p>
            <a:pPr marL="285750" indent="-285750" algn="l">
              <a:spcAft>
                <a:spcPts val="1125"/>
              </a:spcAft>
              <a:buFont typeface="Arial" panose="020B0604020202020204" pitchFamily="34" charset="0"/>
              <a:buChar char="•"/>
            </a:pPr>
            <a:r>
              <a:rPr lang="en-US" sz="1400" b="0" i="0" dirty="0">
                <a:solidFill>
                  <a:srgbClr val="333333"/>
                </a:solidFill>
                <a:effectLst/>
                <a:latin typeface="Times New Roman" panose="02020603050405020304" pitchFamily="18" charset="0"/>
                <a:cs typeface="Times New Roman" panose="02020603050405020304" pitchFamily="18" charset="0"/>
              </a:rPr>
              <a:t>Stanford University. (2025). </a:t>
            </a:r>
            <a:r>
              <a:rPr lang="en-US" sz="1400" b="0" i="1" dirty="0">
                <a:solidFill>
                  <a:srgbClr val="333333"/>
                </a:solidFill>
                <a:effectLst/>
                <a:latin typeface="Times New Roman" panose="02020603050405020304" pitchFamily="18" charset="0"/>
                <a:cs typeface="Times New Roman" panose="02020603050405020304" pitchFamily="18" charset="0"/>
              </a:rPr>
              <a:t>Survey of working arrangements and attitudes</a:t>
            </a:r>
            <a:r>
              <a:rPr lang="en-US" sz="1400" b="0" i="0" dirty="0">
                <a:solidFill>
                  <a:srgbClr val="333333"/>
                </a:solidFill>
                <a:effectLst/>
                <a:latin typeface="Times New Roman" panose="02020603050405020304" pitchFamily="18" charset="0"/>
                <a:cs typeface="Times New Roman" panose="02020603050405020304" pitchFamily="18" charset="0"/>
              </a:rPr>
              <a:t>. WFH Research. https://wfhresearch.com/</a:t>
            </a:r>
          </a:p>
          <a:p>
            <a:pPr marL="285750" indent="-285750" algn="l">
              <a:buFont typeface="Arial" panose="020B0604020202020204" pitchFamily="34" charset="0"/>
              <a:buChar char="•"/>
            </a:pPr>
            <a:r>
              <a:rPr lang="en-US" sz="1400" b="0" i="0" dirty="0">
                <a:solidFill>
                  <a:srgbClr val="333333"/>
                </a:solidFill>
                <a:effectLst/>
                <a:latin typeface="Times New Roman" panose="02020603050405020304" pitchFamily="18" charset="0"/>
                <a:cs typeface="Times New Roman" panose="02020603050405020304" pitchFamily="18" charset="0"/>
              </a:rPr>
              <a:t>World Economic Forum. (2025). </a:t>
            </a:r>
            <a:r>
              <a:rPr lang="en-US" sz="1400" b="0" i="1" dirty="0">
                <a:solidFill>
                  <a:srgbClr val="333333"/>
                </a:solidFill>
                <a:effectLst/>
                <a:latin typeface="Times New Roman" panose="02020603050405020304" pitchFamily="18" charset="0"/>
                <a:cs typeface="Times New Roman" panose="02020603050405020304" pitchFamily="18" charset="0"/>
              </a:rPr>
              <a:t>The future of jobs report 2025</a:t>
            </a:r>
            <a:r>
              <a:rPr lang="en-US" sz="1400" b="0" i="0" dirty="0">
                <a:solidFill>
                  <a:srgbClr val="333333"/>
                </a:solidFill>
                <a:effectLst/>
                <a:latin typeface="Times New Roman" panose="02020603050405020304" pitchFamily="18" charset="0"/>
                <a:cs typeface="Times New Roman" panose="02020603050405020304" pitchFamily="18" charset="0"/>
              </a:rPr>
              <a:t>. World Economic Forum. https://www.weforum.org/reports/the-future-of-jobs-report-2025</a:t>
            </a:r>
          </a:p>
        </p:txBody>
      </p:sp>
      <p:sp>
        <p:nvSpPr>
          <p:cNvPr id="5" name="TextBox 4">
            <a:extLst>
              <a:ext uri="{FF2B5EF4-FFF2-40B4-BE49-F238E27FC236}">
                <a16:creationId xmlns:a16="http://schemas.microsoft.com/office/drawing/2014/main" id="{33A89314-C0E7-F235-8C26-7197FA06CF1E}"/>
              </a:ext>
            </a:extLst>
          </p:cNvPr>
          <p:cNvSpPr txBox="1"/>
          <p:nvPr/>
        </p:nvSpPr>
        <p:spPr>
          <a:xfrm>
            <a:off x="1393341" y="591635"/>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20885620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21443017"/>
      </p:ext>
    </p:extLst>
  </p:cSld>
  <p:clrMapOvr>
    <a:masterClrMapping/>
  </p:clrMapOvr>
  <mc:AlternateContent xmlns:mc="http://schemas.openxmlformats.org/markup-compatibility/2006" xmlns:p14="http://schemas.microsoft.com/office/powerpoint/2010/main">
    <mc:Choice Requires="p14">
      <p:transition spd="slow" p14:dur="2000" advTm="21094"/>
    </mc:Choice>
    <mc:Fallback xmlns="">
      <p:transition spd="slow" advTm="2109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2FE0E81-13E6-44F3-8EA4-1D5BD1A83ABC}"/>
</file>

<file path=customXml/itemProps2.xml><?xml version="1.0" encoding="utf-8"?>
<ds:datastoreItem xmlns:ds="http://schemas.openxmlformats.org/officeDocument/2006/customXml" ds:itemID="{27AC54D0-18C6-44E1-AFEA-CB3F49528D12}"/>
</file>

<file path=customXml/itemProps3.xml><?xml version="1.0" encoding="utf-8"?>
<ds:datastoreItem xmlns:ds="http://schemas.openxmlformats.org/officeDocument/2006/customXml" ds:itemID="{02B59BDB-F4C8-460F-833D-CC35D2D8D1CD}"/>
</file>

<file path=docProps/app.xml><?xml version="1.0" encoding="utf-8"?>
<Properties xmlns="http://schemas.openxmlformats.org/officeDocument/2006/extended-properties" xmlns:vt="http://schemas.openxmlformats.org/officeDocument/2006/docPropsVTypes">
  <TotalTime>2407</TotalTime>
  <Words>2532</Words>
  <Application>Microsoft Office PowerPoint</Application>
  <PresentationFormat>Widescreen</PresentationFormat>
  <Paragraphs>343</Paragraphs>
  <Slides>41</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Aiya M Elhakim</cp:lastModifiedBy>
  <cp:revision>98</cp:revision>
  <dcterms:created xsi:type="dcterms:W3CDTF">2023-04-29T09:08:00Z</dcterms:created>
  <dcterms:modified xsi:type="dcterms:W3CDTF">2026-06-07T20:43:04Z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