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6"/>
  </p:notesMasterIdLst>
  <p:sldIdLst>
    <p:sldId id="257" r:id="rId2"/>
    <p:sldId id="262" r:id="rId3"/>
    <p:sldId id="456" r:id="rId4"/>
    <p:sldId id="306" r:id="rId5"/>
    <p:sldId id="317" r:id="rId6"/>
    <p:sldId id="381" r:id="rId7"/>
    <p:sldId id="322" r:id="rId8"/>
    <p:sldId id="309" r:id="rId9"/>
    <p:sldId id="324" r:id="rId10"/>
    <p:sldId id="438" r:id="rId11"/>
    <p:sldId id="460" r:id="rId12"/>
    <p:sldId id="361" r:id="rId13"/>
    <p:sldId id="310" r:id="rId14"/>
    <p:sldId id="313" r:id="rId15"/>
    <p:sldId id="461" r:id="rId16"/>
    <p:sldId id="474" r:id="rId17"/>
    <p:sldId id="366" r:id="rId18"/>
    <p:sldId id="351" r:id="rId19"/>
    <p:sldId id="350" r:id="rId20"/>
    <p:sldId id="424" r:id="rId21"/>
    <p:sldId id="429" r:id="rId22"/>
    <p:sldId id="430" r:id="rId23"/>
    <p:sldId id="475" r:id="rId24"/>
    <p:sldId id="454" r:id="rId25"/>
    <p:sldId id="476" r:id="rId26"/>
    <p:sldId id="542" r:id="rId27"/>
    <p:sldId id="466" r:id="rId28"/>
    <p:sldId id="539" r:id="rId29"/>
    <p:sldId id="550" r:id="rId30"/>
    <p:sldId id="483" r:id="rId31"/>
    <p:sldId id="519" r:id="rId32"/>
    <p:sldId id="551" r:id="rId33"/>
    <p:sldId id="571" r:id="rId34"/>
    <p:sldId id="553" r:id="rId35"/>
    <p:sldId id="572" r:id="rId36"/>
    <p:sldId id="484" r:id="rId37"/>
    <p:sldId id="485" r:id="rId38"/>
    <p:sldId id="503" r:id="rId39"/>
    <p:sldId id="513" r:id="rId40"/>
    <p:sldId id="573" r:id="rId41"/>
    <p:sldId id="522" r:id="rId42"/>
    <p:sldId id="524" r:id="rId43"/>
    <p:sldId id="521" r:id="rId44"/>
    <p:sldId id="535" r:id="rId45"/>
    <p:sldId id="536" r:id="rId46"/>
    <p:sldId id="574" r:id="rId47"/>
    <p:sldId id="575" r:id="rId48"/>
    <p:sldId id="622" r:id="rId49"/>
    <p:sldId id="621" r:id="rId50"/>
    <p:sldId id="587" r:id="rId51"/>
    <p:sldId id="624" r:id="rId52"/>
    <p:sldId id="625" r:id="rId53"/>
    <p:sldId id="626" r:id="rId54"/>
    <p:sldId id="630" r:id="rId55"/>
    <p:sldId id="631" r:id="rId56"/>
    <p:sldId id="583" r:id="rId57"/>
    <p:sldId id="584" r:id="rId58"/>
    <p:sldId id="632" r:id="rId59"/>
    <p:sldId id="588" r:id="rId60"/>
    <p:sldId id="567" r:id="rId61"/>
    <p:sldId id="614" r:id="rId62"/>
    <p:sldId id="633" r:id="rId63"/>
    <p:sldId id="556" r:id="rId64"/>
    <p:sldId id="557" r:id="rId65"/>
    <p:sldId id="558" r:id="rId66"/>
    <p:sldId id="561" r:id="rId67"/>
    <p:sldId id="597" r:id="rId68"/>
    <p:sldId id="601" r:id="rId69"/>
    <p:sldId id="602" r:id="rId70"/>
    <p:sldId id="636" r:id="rId71"/>
    <p:sldId id="604" r:id="rId72"/>
    <p:sldId id="637" r:id="rId73"/>
    <p:sldId id="638" r:id="rId74"/>
    <p:sldId id="576" r:id="rId75"/>
    <p:sldId id="581" r:id="rId76"/>
    <p:sldId id="607" r:id="rId77"/>
    <p:sldId id="608" r:id="rId78"/>
    <p:sldId id="612" r:id="rId79"/>
    <p:sldId id="639" r:id="rId80"/>
    <p:sldId id="640" r:id="rId81"/>
    <p:sldId id="641" r:id="rId82"/>
    <p:sldId id="609" r:id="rId83"/>
    <p:sldId id="620" r:id="rId84"/>
    <p:sldId id="629" r:id="rId85"/>
    <p:sldId id="642" r:id="rId86"/>
    <p:sldId id="646" r:id="rId87"/>
    <p:sldId id="647" r:id="rId88"/>
    <p:sldId id="648" r:id="rId89"/>
    <p:sldId id="650" r:id="rId90"/>
    <p:sldId id="585" r:id="rId91"/>
    <p:sldId id="649" r:id="rId92"/>
    <p:sldId id="589" r:id="rId93"/>
    <p:sldId id="593" r:id="rId94"/>
    <p:sldId id="292"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8C0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5/4/2023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1731129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92</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93</a:t>
            </a:fld>
            <a:endParaRPr lang="en-US"/>
          </a:p>
        </p:txBody>
      </p:sp>
    </p:spTree>
    <p:extLst>
      <p:ext uri="{BB962C8B-B14F-4D97-AF65-F5344CB8AC3E}">
        <p14:creationId xmlns:p14="http://schemas.microsoft.com/office/powerpoint/2010/main" val="392138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jpeg"/></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NULL"/><Relationship Id="rId3" Type="http://schemas.openxmlformats.org/officeDocument/2006/relationships/image" Target="../media/image7.emf"/><Relationship Id="rId7" Type="http://schemas.microsoft.com/office/2007/relationships/hdphoto" Target="../media/hdphoto3.wdp"/><Relationship Id="rId12" Type="http://schemas.openxmlformats.org/officeDocument/2006/relationships/customXml" Target="../ink/ink2.xml"/><Relationship Id="rId17" Type="http://schemas.openxmlformats.org/officeDocument/2006/relationships/image" Target="NULL"/><Relationship Id="rId2" Type="http://schemas.openxmlformats.org/officeDocument/2006/relationships/image" Target="../media/image6.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NULL"/><Relationship Id="rId5" Type="http://schemas.openxmlformats.org/officeDocument/2006/relationships/image" Target="../media/image9.emf"/><Relationship Id="rId15" Type="http://schemas.openxmlformats.org/officeDocument/2006/relationships/image" Target="NULL"/><Relationship Id="rId4" Type="http://schemas.openxmlformats.org/officeDocument/2006/relationships/image" Target="../media/image8.emf"/><Relationship Id="rId14" Type="http://schemas.openxmlformats.org/officeDocument/2006/relationships/customXml" Target="../ink/ink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4.wdp"/><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jp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6.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26.png"/><Relationship Id="rId4" Type="http://schemas.openxmlformats.org/officeDocument/2006/relationships/image" Target="../media/image9.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emf"/><Relationship Id="rId5" Type="http://schemas.openxmlformats.org/officeDocument/2006/relationships/image" Target="../media/image9.emf"/><Relationship Id="rId4" Type="http://schemas.openxmlformats.org/officeDocument/2006/relationships/image" Target="../media/image8.emf"/></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emf"/><Relationship Id="rId5" Type="http://schemas.openxmlformats.org/officeDocument/2006/relationships/image" Target="../media/image9.emf"/><Relationship Id="rId4" Type="http://schemas.openxmlformats.org/officeDocument/2006/relationships/image" Target="../media/image8.emf"/></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9.emf"/></Relationships>
</file>

<file path=ppt/slides/_rels/slide7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9.emf"/></Relationships>
</file>

<file path=ppt/slides/_rels/slide7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31.png"/><Relationship Id="rId4" Type="http://schemas.openxmlformats.org/officeDocument/2006/relationships/image" Target="../media/image9.emf"/></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7.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9.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emf"/><Relationship Id="rId5" Type="http://schemas.openxmlformats.org/officeDocument/2006/relationships/image" Target="../media/image9.emf"/><Relationship Id="rId4" Type="http://schemas.openxmlformats.org/officeDocument/2006/relationships/image" Target="../media/image8.emf"/></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emf"/><Relationship Id="rId5" Type="http://schemas.openxmlformats.org/officeDocument/2006/relationships/image" Target="../media/image9.emf"/><Relationship Id="rId4" Type="http://schemas.openxmlformats.org/officeDocument/2006/relationships/image" Target="../media/image8.emf"/></Relationships>
</file>

<file path=ppt/slides/_rels/slide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8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gif"/><Relationship Id="rId5" Type="http://schemas.openxmlformats.org/officeDocument/2006/relationships/image" Target="../media/image9.emf"/><Relationship Id="rId4" Type="http://schemas.openxmlformats.org/officeDocument/2006/relationships/image" Target="../media/image8.emf"/></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8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Revision – Final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8040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Exam </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10" name="TextBox 9">
            <a:extLst>
              <a:ext uri="{FF2B5EF4-FFF2-40B4-BE49-F238E27FC236}">
                <a16:creationId xmlns:a16="http://schemas.microsoft.com/office/drawing/2014/main" id="{BA11B522-BBBA-09DC-9C85-E8B8A247AF3D}"/>
              </a:ext>
            </a:extLst>
          </p:cNvPr>
          <p:cNvSpPr txBox="1"/>
          <p:nvPr/>
        </p:nvSpPr>
        <p:spPr>
          <a:xfrm>
            <a:off x="5026650" y="2099520"/>
            <a:ext cx="2506135" cy="1323439"/>
          </a:xfrm>
          <a:prstGeom prst="rect">
            <a:avLst/>
          </a:prstGeom>
          <a:noFill/>
        </p:spPr>
        <p:txBody>
          <a:bodyPr wrap="none" rtlCol="0">
            <a:spAutoFit/>
          </a:bodyPr>
          <a:lstStyle/>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Audio Questions</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True or False </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MCQ</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Models (T or F , MCQ)</a:t>
            </a:r>
          </a:p>
        </p:txBody>
      </p:sp>
      <p:sp>
        <p:nvSpPr>
          <p:cNvPr id="11" name="Left Brace 10">
            <a:extLst>
              <a:ext uri="{FF2B5EF4-FFF2-40B4-BE49-F238E27FC236}">
                <a16:creationId xmlns:a16="http://schemas.microsoft.com/office/drawing/2014/main" id="{4AD77224-EDB0-12CA-08DB-9CC7AED34121}"/>
              </a:ext>
            </a:extLst>
          </p:cNvPr>
          <p:cNvSpPr/>
          <p:nvPr/>
        </p:nvSpPr>
        <p:spPr>
          <a:xfrm>
            <a:off x="4721280" y="2090614"/>
            <a:ext cx="332509" cy="1323439"/>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
        <p:nvSpPr>
          <p:cNvPr id="12" name="Rectangle 11">
            <a:extLst>
              <a:ext uri="{FF2B5EF4-FFF2-40B4-BE49-F238E27FC236}">
                <a16:creationId xmlns:a16="http://schemas.microsoft.com/office/drawing/2014/main" id="{2D4BED2F-0545-9621-B0E8-0C4BFB333316}"/>
              </a:ext>
            </a:extLst>
          </p:cNvPr>
          <p:cNvSpPr/>
          <p:nvPr/>
        </p:nvSpPr>
        <p:spPr>
          <a:xfrm>
            <a:off x="3486733" y="4785469"/>
            <a:ext cx="6382325" cy="646331"/>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الخميس 11 مايو 2023 </a:t>
            </a:r>
            <a:r>
              <a:rPr lang="en-US" sz="3600" b="1" cap="none" spc="0" dirty="0">
                <a:ln w="0"/>
                <a:solidFill>
                  <a:srgbClr val="FF0000"/>
                </a:solidFill>
                <a:effectLst>
                  <a:outerShdw blurRad="38100" dist="19050" dir="2700000" algn="tl" rotWithShape="0">
                    <a:schemeClr val="dk1">
                      <a:alpha val="40000"/>
                    </a:schemeClr>
                  </a:outerShdw>
                </a:effectLst>
              </a:rPr>
              <a:t> </a:t>
            </a:r>
          </a:p>
        </p:txBody>
      </p:sp>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4086208"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W2 – Lecture 1</a:t>
            </a:r>
          </a:p>
        </p:txBody>
      </p:sp>
    </p:spTree>
    <p:extLst>
      <p:ext uri="{BB962C8B-B14F-4D97-AF65-F5344CB8AC3E}">
        <p14:creationId xmlns:p14="http://schemas.microsoft.com/office/powerpoint/2010/main" val="720726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a:t>
            </a:r>
            <a:r>
              <a:rPr lang="en-US" sz="2400" b="1" dirty="0">
                <a:solidFill>
                  <a:srgbClr val="FF0000"/>
                </a:solidFill>
                <a:latin typeface="Tajawal ExtraBold" panose="00000800000000000000" pitchFamily="2" charset="-78"/>
                <a:cs typeface="Tajawal ExtraBold" panose="00000800000000000000" pitchFamily="2" charset="-78"/>
              </a:rPr>
              <a:t>more efficient and effective </a:t>
            </a:r>
            <a:r>
              <a:rPr lang="en-US" sz="2400" b="1" dirty="0">
                <a:solidFill>
                  <a:srgbClr val="0A1F61"/>
                </a:solidFill>
                <a:latin typeface="Tajawal ExtraBold" panose="00000800000000000000" pitchFamily="2" charset="-78"/>
                <a:cs typeface="Tajawal ExtraBold" panose="00000800000000000000" pitchFamily="2" charset="-78"/>
              </a:rPr>
              <a:t>use of </a:t>
            </a:r>
            <a:r>
              <a:rPr lang="en-US" sz="2400" b="1" u="sng" dirty="0">
                <a:solidFill>
                  <a:srgbClr val="0A1F61"/>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that organizations make of those resources, </a:t>
            </a:r>
            <a:r>
              <a:rPr lang="en-US" sz="2400" b="1" dirty="0">
                <a:solidFill>
                  <a:srgbClr val="FF000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well-being and </a:t>
            </a:r>
            <a:r>
              <a:rPr lang="en-US" sz="2400" b="1" dirty="0">
                <a:solidFill>
                  <a:srgbClr val="FF0000"/>
                </a:solidFill>
                <a:latin typeface="Tajawal ExtraBold" panose="00000800000000000000" pitchFamily="2" charset="-78"/>
                <a:cs typeface="Tajawal ExtraBold" panose="00000800000000000000" pitchFamily="2" charset="-78"/>
              </a:rPr>
              <a:t>prosperity</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a:t>
            </a:r>
            <a:r>
              <a:rPr lang="en-US" sz="2400" b="1" u="sng" dirty="0">
                <a:solidFill>
                  <a:srgbClr val="0A1F61"/>
                </a:solidFill>
                <a:latin typeface="Tajawal ExtraBold" panose="00000800000000000000" pitchFamily="2" charset="-78"/>
                <a:cs typeface="Tajawal ExtraBold" panose="00000800000000000000" pitchFamily="2" charset="-78"/>
              </a:rPr>
              <a:t>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t>
            </a:r>
            <a:r>
              <a:rPr lang="en-US" sz="2400" b="1" u="sng" dirty="0">
                <a:solidFill>
                  <a:srgbClr val="0A1F61"/>
                </a:solidFill>
                <a:latin typeface="Tajawal ExtraBold" panose="00000800000000000000" pitchFamily="2" charset="-78"/>
                <a:cs typeface="Tajawal ExtraBold" panose="00000800000000000000" pitchFamily="2" charset="-78"/>
              </a:rPr>
              <a:t>a 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a:t>
            </a:r>
            <a:r>
              <a:rPr lang="en-US" sz="2400" b="1" dirty="0">
                <a:solidFill>
                  <a:srgbClr val="FF0000"/>
                </a:solidFill>
                <a:latin typeface="Tajawal ExtraBold" panose="00000800000000000000" pitchFamily="2" charset="-78"/>
                <a:cs typeface="Tajawal ExtraBold" panose="00000800000000000000" pitchFamily="2" charset="-78"/>
              </a:rPr>
              <a:t>supervision of the non-managerial employees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Middle managers</a:t>
            </a:r>
            <a:r>
              <a:rPr lang="en-US" sz="2400" b="1" dirty="0">
                <a:solidFill>
                  <a:srgbClr val="0A1F61"/>
                </a:solidFill>
                <a:latin typeface="Tajawal ExtraBold" panose="00000800000000000000" pitchFamily="2" charset="-78"/>
                <a:cs typeface="Tajawal ExtraBold" panose="00000800000000000000" pitchFamily="2" charset="-78"/>
              </a:rPr>
              <a:t> - </a:t>
            </a:r>
            <a:r>
              <a:rPr lang="en-US" sz="2400" b="1" dirty="0">
                <a:solidFill>
                  <a:srgbClr val="FF0000"/>
                </a:solidFill>
                <a:latin typeface="Tajawal ExtraBold" panose="00000800000000000000" pitchFamily="2" charset="-78"/>
                <a:cs typeface="Tajawal ExtraBold" panose="00000800000000000000" pitchFamily="2" charset="-78"/>
              </a:rPr>
              <a:t>Supervise first-line managers</a:t>
            </a:r>
            <a:r>
              <a:rPr lang="en-US" sz="2400" b="1" dirty="0">
                <a:solidFill>
                  <a:srgbClr val="0A1F61"/>
                </a:solidFill>
                <a:latin typeface="Tajawal ExtraBold" panose="00000800000000000000" pitchFamily="2" charset="-78"/>
                <a:cs typeface="Tajawal ExtraBold" panose="00000800000000000000" pitchFamily="2" charset="-78"/>
              </a:rPr>
              <a:t>. Responsible for finding the best way to organize human and other resources </a:t>
            </a:r>
            <a:r>
              <a:rPr lang="en-US" sz="2400" b="1" u="sng" dirty="0">
                <a:solidFill>
                  <a:srgbClr val="0A1F61"/>
                </a:solidFill>
                <a:latin typeface="Tajawal ExtraBold" panose="00000800000000000000" pitchFamily="2" charset="-78"/>
                <a:cs typeface="Tajawal ExtraBold" panose="00000800000000000000" pitchFamily="2" charset="-78"/>
              </a:rPr>
              <a:t>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a:t>
            </a:r>
            <a:r>
              <a:rPr lang="en-US" sz="2400" b="1" dirty="0">
                <a:solidFill>
                  <a:srgbClr val="FF0000"/>
                </a:solidFill>
                <a:latin typeface="Tajawal ExtraBold" panose="00000800000000000000" pitchFamily="2" charset="-78"/>
                <a:cs typeface="Tajawal ExtraBold" panose="00000800000000000000" pitchFamily="2" charset="-78"/>
              </a:rPr>
              <a:t>for the performance of all departments </a:t>
            </a:r>
            <a:r>
              <a:rPr lang="en-US" sz="2400" b="1" dirty="0">
                <a:solidFill>
                  <a:srgbClr val="0A1F61"/>
                </a:solidFill>
                <a:latin typeface="Tajawal ExtraBold" panose="00000800000000000000" pitchFamily="2" charset="-78"/>
                <a:cs typeface="Tajawal ExtraBold" panose="00000800000000000000" pitchFamily="2" charset="-78"/>
              </a:rPr>
              <a:t>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u="sng"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FF0000"/>
                </a:solidFill>
                <a:latin typeface="Tajawal ExtraBold" panose="00000800000000000000" pitchFamily="2" charset="-78"/>
                <a:cs typeface="Tajawal ExtraBold" panose="00000800000000000000" pitchFamily="2" charset="-78"/>
              </a:rPr>
              <a:t>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858966" y="1300176"/>
            <a:ext cx="8232586" cy="5511571"/>
          </a:xfrm>
          <a:prstGeom prst="rect">
            <a:avLst/>
          </a:prstGeom>
        </p:spPr>
      </p:pic>
      <p:sp>
        <p:nvSpPr>
          <p:cNvPr id="3" name="Rectangle 2">
            <a:extLst>
              <a:ext uri="{FF2B5EF4-FFF2-40B4-BE49-F238E27FC236}">
                <a16:creationId xmlns:a16="http://schemas.microsoft.com/office/drawing/2014/main" id="{4F5C044D-FB09-42EB-2C49-65AF82DF6829}"/>
              </a:ext>
            </a:extLst>
          </p:cNvPr>
          <p:cNvSpPr/>
          <p:nvPr/>
        </p:nvSpPr>
        <p:spPr>
          <a:xfrm rot="20439738">
            <a:off x="177143" y="1853772"/>
            <a:ext cx="4304255" cy="646331"/>
          </a:xfrm>
          <a:prstGeom prst="rect">
            <a:avLst/>
          </a:prstGeom>
          <a:noFill/>
        </p:spPr>
        <p:txBody>
          <a:bodyPr wrap="none" lIns="91440" tIns="45720" rIns="91440" bIns="45720">
            <a:spAutoFit/>
          </a:bodyPr>
          <a:lstStyle/>
          <a:p>
            <a:pPr algn="ctr"/>
            <a:r>
              <a:rPr lang="en-US" sz="3600" b="0" cap="none" spc="0" dirty="0">
                <a:ln w="0"/>
                <a:solidFill>
                  <a:srgbClr val="FF0000"/>
                </a:solidFill>
                <a:effectLst>
                  <a:outerShdw blurRad="38100" dist="19050" dir="2700000" algn="tl" rotWithShape="0">
                    <a:schemeClr val="dk1">
                      <a:alpha val="40000"/>
                    </a:schemeClr>
                  </a:outerShdw>
                </a:effectLst>
              </a:rPr>
              <a:t>Remember Mind Map</a:t>
            </a:r>
          </a:p>
        </p:txBody>
      </p:sp>
    </p:spTree>
    <p:extLst>
      <p:ext uri="{BB962C8B-B14F-4D97-AF65-F5344CB8AC3E}">
        <p14:creationId xmlns:p14="http://schemas.microsoft.com/office/powerpoint/2010/main" val="3280750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a:t>
            </a:r>
            <a:r>
              <a:rPr lang="en-US" sz="2400" b="1" dirty="0">
                <a:solidFill>
                  <a:srgbClr val="FF0000"/>
                </a:solidFill>
                <a:latin typeface="Tajawal ExtraBold" panose="00000800000000000000" pitchFamily="2" charset="-78"/>
                <a:cs typeface="Tajawal ExtraBold" panose="00000800000000000000" pitchFamily="2" charset="-78"/>
              </a:rPr>
              <a:t>efficiently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effectively</a:t>
            </a:r>
            <a:r>
              <a:rPr lang="en-US" sz="2400" b="1" dirty="0">
                <a:solidFill>
                  <a:srgbClr val="0A1F61"/>
                </a:solidFill>
                <a:latin typeface="Tajawal ExtraBold" panose="00000800000000000000" pitchFamily="2" charset="-78"/>
                <a:cs typeface="Tajawal ExtraBold" panose="00000800000000000000" pitchFamily="2" charset="-78"/>
              </a:rPr>
              <a:t> managers </a:t>
            </a:r>
            <a:r>
              <a:rPr lang="en-US" sz="2400" b="1" dirty="0">
                <a:solidFill>
                  <a:srgbClr val="FF0000"/>
                </a:solidFill>
                <a:latin typeface="Tajawal ExtraBold" panose="00000800000000000000" pitchFamily="2" charset="-78"/>
                <a:cs typeface="Tajawal ExtraBold" panose="00000800000000000000" pitchFamily="2" charset="-78"/>
              </a:rPr>
              <a:t>use available resources to satisfy customers</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u="sng" dirty="0">
                <a:solidFill>
                  <a:srgbClr val="0A1F61"/>
                </a:solidFill>
                <a:latin typeface="Tajawal ExtraBold" panose="00000800000000000000" pitchFamily="2" charset="-78"/>
                <a:cs typeface="Tajawal ExtraBold" panose="00000800000000000000" pitchFamily="2" charset="-78"/>
              </a:rPr>
              <a:t>achieve organizational goals</a:t>
            </a:r>
            <a:r>
              <a:rPr lang="en-US" sz="2400" b="1" dirty="0">
                <a:solidFill>
                  <a:srgbClr val="0A1F61"/>
                </a:solidFill>
                <a:latin typeface="Tajawal ExtraBold" panose="00000800000000000000" pitchFamily="2" charset="-78"/>
                <a:cs typeface="Tajawal ExtraBold" panose="00000800000000000000" pitchFamily="2" charset="-78"/>
              </a:rPr>
              <a:t>.</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Efficiency </a:t>
            </a:r>
            <a:r>
              <a:rPr lang="ar-EG" sz="2400" b="1" dirty="0">
                <a:solidFill>
                  <a:srgbClr val="FF0000"/>
                </a:solidFill>
                <a:latin typeface="Tajawal ExtraBold" panose="00000800000000000000" pitchFamily="2" charset="-78"/>
                <a:cs typeface="Tajawal ExtraBold" panose="00000800000000000000" pitchFamily="2" charset="-78"/>
              </a:rPr>
              <a:t>كفاءة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Effectiveness </a:t>
            </a:r>
            <a:r>
              <a:rPr lang="ar-EG" sz="2400" b="1" dirty="0">
                <a:solidFill>
                  <a:srgbClr val="FF0000"/>
                </a:solidFill>
                <a:latin typeface="Tajawal ExtraBold" panose="00000800000000000000" pitchFamily="2" charset="-78"/>
                <a:cs typeface="Tajawal ExtraBold" panose="00000800000000000000" pitchFamily="2" charset="-78"/>
              </a:rPr>
              <a:t>فعالية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561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579474" y="1318022"/>
            <a:ext cx="10209890" cy="4832092"/>
          </a:xfrm>
          <a:prstGeom prst="rect">
            <a:avLst/>
          </a:prstGeom>
          <a:noFill/>
        </p:spPr>
        <p:txBody>
          <a:bodyPr wrap="square">
            <a:spAutoFit/>
          </a:bodyPr>
          <a:lstStyle/>
          <a:p>
            <a:pPr marL="342900" indent="-342900">
              <a:buFont typeface="Wingdings" panose="05000000000000000000" pitchFamily="2" charset="2"/>
              <a:buChar char="q"/>
            </a:pPr>
            <a:r>
              <a:rPr lang="en-US" sz="2800" b="1" dirty="0">
                <a:solidFill>
                  <a:srgbClr val="FF0000"/>
                </a:solidFill>
                <a:cs typeface="Tajawal ExtraBold" panose="00000800000000000000" pitchFamily="2" charset="-78"/>
              </a:rPr>
              <a:t>Digital leadership </a:t>
            </a:r>
            <a:r>
              <a:rPr lang="en-US" sz="2800" b="1" u="sng" dirty="0">
                <a:solidFill>
                  <a:srgbClr val="0A1F61"/>
                </a:solidFill>
                <a:cs typeface="Tajawal ExtraBold" panose="00000800000000000000" pitchFamily="2" charset="-78"/>
              </a:rPr>
              <a:t>is</a:t>
            </a:r>
            <a:r>
              <a:rPr lang="en-US" sz="2800" b="1" dirty="0">
                <a:solidFill>
                  <a:srgbClr val="0A1F61"/>
                </a:solidFill>
                <a:cs typeface="Tajawal ExtraBold" panose="00000800000000000000" pitchFamily="2" charset="-78"/>
              </a:rPr>
              <a:t> currently considered </a:t>
            </a:r>
            <a:r>
              <a:rPr lang="en-US" sz="2800" b="1" u="sng" dirty="0">
                <a:solidFill>
                  <a:srgbClr val="0A1F61"/>
                </a:solidFill>
                <a:cs typeface="Tajawal ExtraBold" panose="00000800000000000000" pitchFamily="2" charset="-78"/>
              </a:rPr>
              <a:t>a necessity in improving organizational performance</a:t>
            </a:r>
            <a:r>
              <a:rPr lang="en-US" sz="2800" b="1" dirty="0">
                <a:solidFill>
                  <a:srgbClr val="0A1F61"/>
                </a:solidFill>
                <a:cs typeface="Tajawal ExtraBold" panose="00000800000000000000" pitchFamily="2" charset="-78"/>
              </a:rPr>
              <a:t> by </a:t>
            </a:r>
            <a:r>
              <a:rPr lang="en-US" sz="2800" b="1" dirty="0">
                <a:solidFill>
                  <a:srgbClr val="FF0000"/>
                </a:solidFill>
                <a:cs typeface="Tajawal ExtraBold" panose="00000800000000000000" pitchFamily="2" charset="-78"/>
              </a:rPr>
              <a:t>creating competitive advantage</a:t>
            </a:r>
            <a:r>
              <a:rPr lang="en-US" sz="2800" b="1" dirty="0">
                <a:solidFill>
                  <a:srgbClr val="0A1F61"/>
                </a:solidFill>
                <a:cs typeface="Tajawal ExtraBold" panose="00000800000000000000" pitchFamily="2" charset="-78"/>
              </a:rPr>
              <a:t> in the </a:t>
            </a:r>
            <a:r>
              <a:rPr lang="en-US" sz="2800" b="1" dirty="0">
                <a:solidFill>
                  <a:srgbClr val="FF0000"/>
                </a:solidFill>
                <a:cs typeface="Tajawal ExtraBold" panose="00000800000000000000" pitchFamily="2" charset="-78"/>
              </a:rPr>
              <a:t>era of the industrial revolution 4.0</a:t>
            </a:r>
            <a:r>
              <a:rPr lang="en-US" sz="2800" b="1" dirty="0">
                <a:solidFill>
                  <a:srgbClr val="0A1F61"/>
                </a:solidFill>
                <a:cs typeface="Tajawal ExtraBold" panose="00000800000000000000" pitchFamily="2" charset="-78"/>
              </a:rPr>
              <a:t>.</a:t>
            </a:r>
          </a:p>
          <a:p>
            <a:pPr algn="just"/>
            <a:endParaRPr lang="en-US" sz="28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dirty="0">
                <a:solidFill>
                  <a:srgbClr val="0A1F61"/>
                </a:solidFill>
                <a:cs typeface="Tajawal ExtraBold" panose="00000800000000000000" pitchFamily="2" charset="-78"/>
              </a:rPr>
              <a:t>practice-oriented research has linked </a:t>
            </a:r>
            <a:r>
              <a:rPr lang="en-US" sz="2800" dirty="0">
                <a:solidFill>
                  <a:srgbClr val="FF0000"/>
                </a:solidFill>
                <a:cs typeface="Tajawal ExtraBold" panose="00000800000000000000" pitchFamily="2" charset="-78"/>
              </a:rPr>
              <a:t>digitization and leadership</a:t>
            </a:r>
            <a:r>
              <a:rPr lang="en-US" sz="2800"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b="1" u="sng" dirty="0">
                <a:solidFill>
                  <a:srgbClr val="FF0000"/>
                </a:solidFill>
                <a:cs typeface="Tajawal ExtraBold" panose="00000800000000000000" pitchFamily="2" charset="-78"/>
              </a:rPr>
              <a:t>refers to </a:t>
            </a:r>
            <a:r>
              <a:rPr lang="en-US" sz="2800" dirty="0">
                <a:solidFill>
                  <a:srgbClr val="FF0000"/>
                </a:solidFill>
                <a:cs typeface="Tajawal ExtraBold" panose="00000800000000000000" pitchFamily="2" charset="-78"/>
              </a:rPr>
              <a:t>the leadership abilities to manage the staff’s online activities</a:t>
            </a:r>
            <a:r>
              <a:rPr lang="en-US" sz="2800" dirty="0">
                <a:solidFill>
                  <a:srgbClr val="0A1F61"/>
                </a:solidFill>
                <a:cs typeface="Tajawal ExtraBold" panose="00000800000000000000" pitchFamily="2" charset="-78"/>
              </a:rPr>
              <a:t> (e.g., posting product descriptions &amp; handling customer queries), </a:t>
            </a:r>
            <a:r>
              <a:rPr lang="en-US" sz="2800" dirty="0">
                <a:solidFill>
                  <a:srgbClr val="FF0000"/>
                </a:solidFill>
                <a:cs typeface="Tajawal ExtraBold" panose="00000800000000000000" pitchFamily="2" charset="-78"/>
              </a:rPr>
              <a:t>leading marketing activities, problem-solving, and decision-making concerning online activities of the business.</a:t>
            </a:r>
          </a:p>
        </p:txBody>
      </p:sp>
    </p:spTree>
    <p:extLst>
      <p:ext uri="{BB962C8B-B14F-4D97-AF65-F5344CB8AC3E}">
        <p14:creationId xmlns:p14="http://schemas.microsoft.com/office/powerpoint/2010/main" val="3560562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0A1F61"/>
                </a:solidFill>
              </a:rPr>
              <a:t>The Audience: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0A1F61"/>
                </a:solidFill>
              </a:rPr>
              <a:t>The Advertiser: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
        <p:nvSpPr>
          <p:cNvPr id="11" name="Rectangle 10">
            <a:extLst>
              <a:ext uri="{FF2B5EF4-FFF2-40B4-BE49-F238E27FC236}">
                <a16:creationId xmlns:a16="http://schemas.microsoft.com/office/drawing/2014/main" id="{6AA6006A-5711-A702-6D97-66F14A0857F8}"/>
              </a:ext>
            </a:extLst>
          </p:cNvPr>
          <p:cNvSpPr/>
          <p:nvPr/>
        </p:nvSpPr>
        <p:spPr>
          <a:xfrm>
            <a:off x="4800965" y="1661980"/>
            <a:ext cx="5325240" cy="584775"/>
          </a:xfrm>
          <a:prstGeom prst="rect">
            <a:avLst/>
          </a:prstGeom>
          <a:noFill/>
        </p:spPr>
        <p:txBody>
          <a:bodyPr wrap="none" lIns="91440" tIns="45720" rIns="91440" bIns="45720">
            <a:spAutoFit/>
          </a:bodyPr>
          <a:lstStyle/>
          <a:p>
            <a:pPr algn="ctr"/>
            <a:r>
              <a:rPr lang="en-US" sz="3200" b="0" cap="none" spc="0" dirty="0">
                <a:ln w="0"/>
                <a:solidFill>
                  <a:srgbClr val="24A9E1"/>
                </a:solidFill>
                <a:effectLst>
                  <a:outerShdw blurRad="38100" dist="19050" dir="2700000" algn="tl" rotWithShape="0">
                    <a:schemeClr val="dk1">
                      <a:alpha val="40000"/>
                    </a:schemeClr>
                  </a:outerShdw>
                </a:effectLst>
              </a:rPr>
              <a:t>To achieve organizational goals</a:t>
            </a:r>
          </a:p>
        </p:txBody>
      </p:sp>
    </p:spTree>
    <p:extLst>
      <p:ext uri="{BB962C8B-B14F-4D97-AF65-F5344CB8AC3E}">
        <p14:creationId xmlns:p14="http://schemas.microsoft.com/office/powerpoint/2010/main" val="2421162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772852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W3 – Lecture 2</a:t>
            </a:r>
          </a:p>
        </p:txBody>
      </p:sp>
    </p:spTree>
    <p:extLst>
      <p:ext uri="{BB962C8B-B14F-4D97-AF65-F5344CB8AC3E}">
        <p14:creationId xmlns:p14="http://schemas.microsoft.com/office/powerpoint/2010/main" val="3904633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Integrity: </a:t>
            </a:r>
            <a:r>
              <a:rPr lang="en-US" sz="2200" b="1" dirty="0">
                <a:solidFill>
                  <a:srgbClr val="0A1F61"/>
                </a:solidFill>
                <a:latin typeface="Tajawal ExtraBold" panose="00000800000000000000" pitchFamily="2" charset="-78"/>
                <a:cs typeface="Tajawal ExtraBold" panose="00000800000000000000" pitchFamily="2" charset="-78"/>
              </a:rPr>
              <a:t>To trust you, people have to know that </a:t>
            </a:r>
            <a:r>
              <a:rPr lang="en-US" sz="2200" b="1" dirty="0">
                <a:solidFill>
                  <a:srgbClr val="C00000"/>
                </a:solidFill>
                <a:latin typeface="Tajawal ExtraBold" panose="00000800000000000000" pitchFamily="2" charset="-78"/>
                <a:cs typeface="Tajawal ExtraBold" panose="00000800000000000000" pitchFamily="2" charset="-78"/>
              </a:rPr>
              <a:t>you say what you believe and act </a:t>
            </a:r>
            <a:r>
              <a:rPr lang="en-US" sz="2200" b="1" dirty="0">
                <a:solidFill>
                  <a:srgbClr val="0A1F61"/>
                </a:solidFill>
                <a:latin typeface="Tajawal ExtraBold" panose="00000800000000000000" pitchFamily="2" charset="-78"/>
                <a:cs typeface="Tajawal ExtraBold" panose="00000800000000000000" pitchFamily="2" charset="-78"/>
              </a:rPr>
              <a:t>accordingly. If people trust you, they may follow you to the ends of the earth.</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Courage: </a:t>
            </a:r>
            <a:r>
              <a:rPr lang="en-US" sz="2200" b="1" dirty="0">
                <a:solidFill>
                  <a:srgbClr val="0A1F61"/>
                </a:solidFill>
                <a:latin typeface="Tajawal ExtraBold" panose="00000800000000000000" pitchFamily="2" charset="-78"/>
                <a:cs typeface="Tajawal ExtraBold" panose="00000800000000000000" pitchFamily="2" charset="-78"/>
              </a:rPr>
              <a:t>Leadership means that you show others the way through the dark, scary, forest. </a:t>
            </a:r>
            <a:r>
              <a:rPr lang="en-US" sz="2200" b="1" dirty="0">
                <a:solidFill>
                  <a:srgbClr val="C00000"/>
                </a:solidFill>
                <a:latin typeface="Tajawal ExtraBold" panose="00000800000000000000" pitchFamily="2" charset="-78"/>
                <a:cs typeface="Tajawal ExtraBold" panose="00000800000000000000" pitchFamily="2" charset="-78"/>
              </a:rPr>
              <a:t>Go ahead and speak the truth-</a:t>
            </a:r>
            <a:r>
              <a:rPr lang="en-US" sz="2200" b="1" dirty="0">
                <a:solidFill>
                  <a:srgbClr val="0A1F61"/>
                </a:solidFill>
                <a:latin typeface="Tajawal ExtraBold" panose="00000800000000000000" pitchFamily="2" charset="-78"/>
                <a:cs typeface="Tajawal ExtraBold" panose="00000800000000000000" pitchFamily="2" charset="-78"/>
              </a:rPr>
              <a:t>-even when it's not popular.</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Commitment:</a:t>
            </a:r>
            <a:r>
              <a:rPr lang="en-US" sz="2200" b="1" dirty="0">
                <a:solidFill>
                  <a:srgbClr val="0A1F61"/>
                </a:solidFill>
                <a:latin typeface="Tajawal ExtraBold" panose="00000800000000000000" pitchFamily="2" charset="-78"/>
                <a:cs typeface="Tajawal ExtraBold" panose="00000800000000000000" pitchFamily="2" charset="-78"/>
              </a:rPr>
              <a:t> You have </a:t>
            </a:r>
            <a:r>
              <a:rPr lang="en-US" sz="2200" b="1" dirty="0">
                <a:solidFill>
                  <a:srgbClr val="C00000"/>
                </a:solidFill>
                <a:latin typeface="Tajawal ExtraBold" panose="00000800000000000000" pitchFamily="2" charset="-78"/>
                <a:cs typeface="Tajawal ExtraBold" panose="00000800000000000000" pitchFamily="2" charset="-78"/>
              </a:rPr>
              <a:t>to stick with a task through the good times and the bad</a:t>
            </a:r>
            <a:r>
              <a:rPr lang="en-US" sz="2200" b="1" dirty="0">
                <a:solidFill>
                  <a:srgbClr val="0A1F61"/>
                </a:solidFill>
                <a:latin typeface="Tajawal ExtraBold" panose="00000800000000000000" pitchFamily="2" charset="-78"/>
                <a:cs typeface="Tajawal ExtraBold" panose="00000800000000000000" pitchFamily="2" charset="-78"/>
              </a:rPr>
              <a:t>. Your commitment will serve as a model.</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Ability to care about others: </a:t>
            </a:r>
            <a:r>
              <a:rPr lang="en-US" sz="2200" b="1" dirty="0">
                <a:solidFill>
                  <a:srgbClr val="0A1F61"/>
                </a:solidFill>
                <a:latin typeface="Tajawal ExtraBold" panose="00000800000000000000" pitchFamily="2" charset="-78"/>
                <a:cs typeface="Tajawal ExtraBold" panose="00000800000000000000" pitchFamily="2" charset="-78"/>
              </a:rPr>
              <a:t>People will follow you if they know you care about them and about others. </a:t>
            </a:r>
            <a:r>
              <a:rPr lang="en-US" sz="2200" b="1" dirty="0">
                <a:solidFill>
                  <a:srgbClr val="C00000"/>
                </a:solidFill>
                <a:latin typeface="Tajawal ExtraBold" panose="00000800000000000000" pitchFamily="2" charset="-78"/>
                <a:cs typeface="Tajawal ExtraBold" panose="00000800000000000000" pitchFamily="2" charset="-78"/>
              </a:rPr>
              <a:t>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Creativity and flexibility: </a:t>
            </a:r>
            <a:r>
              <a:rPr lang="en-US" sz="2200" b="1" dirty="0">
                <a:solidFill>
                  <a:srgbClr val="0A1F61"/>
                </a:solidFill>
                <a:latin typeface="Tajawal ExtraBold" panose="00000800000000000000" pitchFamily="2" charset="-78"/>
                <a:cs typeface="Tajawal ExtraBold" panose="00000800000000000000" pitchFamily="2" charset="-78"/>
              </a:rPr>
              <a:t>Every situation will call for a different response. </a:t>
            </a:r>
            <a:r>
              <a:rPr lang="en-US" sz="2200" b="1" dirty="0">
                <a:solidFill>
                  <a:srgbClr val="C00000"/>
                </a:solidFill>
                <a:latin typeface="Tajawal ExtraBold" panose="00000800000000000000" pitchFamily="2" charset="-78"/>
                <a:cs typeface="Tajawal ExtraBold" panose="00000800000000000000" pitchFamily="2" charset="-78"/>
              </a:rPr>
              <a:t>Be ready to change and come up with new solutions</a:t>
            </a:r>
            <a:r>
              <a:rPr lang="en-US" sz="2200" b="1" dirty="0">
                <a:solidFill>
                  <a:srgbClr val="0A1F61"/>
                </a:solidFill>
                <a:latin typeface="Tajawal ExtraBold" panose="00000800000000000000" pitchFamily="2" charset="-78"/>
                <a:cs typeface="Tajawal ExtraBold" panose="00000800000000000000" pitchFamily="2" charset="-78"/>
              </a:rPr>
              <a:t>.</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It is a statement </a:t>
            </a:r>
            <a:r>
              <a:rPr lang="en-US" sz="2000" b="1" dirty="0">
                <a:solidFill>
                  <a:srgbClr val="0A1F61"/>
                </a:solidFill>
                <a:latin typeface="Tajawal ExtraBold" panose="00000800000000000000" pitchFamily="2" charset="-78"/>
                <a:cs typeface="Tajawal ExtraBold" panose="00000800000000000000" pitchFamily="2" charset="-78"/>
              </a:rPr>
              <a:t>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a:t>
            </a:r>
            <a:r>
              <a:rPr lang="en-US" sz="2000" b="1" dirty="0">
                <a:solidFill>
                  <a:srgbClr val="FF0000"/>
                </a:solidFill>
                <a:latin typeface="Tajawal ExtraBold" panose="00000800000000000000" pitchFamily="2" charset="-78"/>
                <a:cs typeface="Tajawal ExtraBold" panose="00000800000000000000" pitchFamily="2" charset="-78"/>
              </a:rPr>
              <a:t>big picture </a:t>
            </a:r>
            <a:r>
              <a:rPr lang="en-US" sz="2000" b="1" dirty="0">
                <a:solidFill>
                  <a:srgbClr val="0A1F61"/>
                </a:solidFill>
                <a:latin typeface="Tajawal ExtraBold" panose="00000800000000000000" pitchFamily="2" charset="-78"/>
                <a:cs typeface="Tajawal ExtraBold" panose="00000800000000000000" pitchFamily="2" charset="-78"/>
              </a:rPr>
              <a:t>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a:t>
            </a:r>
            <a:r>
              <a:rPr lang="en-US" sz="2400" b="1" dirty="0">
                <a:solidFill>
                  <a:srgbClr val="FF0000"/>
                </a:solidFill>
                <a:latin typeface="Tajawal ExtraBold" panose="00000800000000000000" pitchFamily="2" charset="-78"/>
                <a:cs typeface="Tajawal ExtraBold" panose="00000800000000000000" pitchFamily="2" charset="-78"/>
              </a:rPr>
              <a:t>shared and desired goals</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strengthen connections </a:t>
            </a:r>
            <a:r>
              <a:rPr lang="en-US" sz="2400" b="1" dirty="0">
                <a:solidFill>
                  <a:srgbClr val="0A1F61"/>
                </a:solidFill>
                <a:latin typeface="Tajawal ExtraBold" panose="00000800000000000000" pitchFamily="2" charset="-78"/>
                <a:cs typeface="Tajawal ExtraBold" panose="00000800000000000000" pitchFamily="2" charset="-78"/>
              </a:rPr>
              <a:t>with the group and increase the likelihood of </a:t>
            </a:r>
            <a:r>
              <a:rPr lang="en-US" sz="2400" b="1" dirty="0">
                <a:solidFill>
                  <a:srgbClr val="FF0000"/>
                </a:solidFill>
                <a:latin typeface="Tajawal ExtraBold" panose="00000800000000000000" pitchFamily="2" charset="-78"/>
                <a:cs typeface="Tajawal ExtraBold" panose="00000800000000000000" pitchFamily="2" charset="-78"/>
              </a:rPr>
              <a:t>success</a:t>
            </a:r>
            <a:r>
              <a:rPr lang="en-US" sz="2400" b="1" dirty="0">
                <a:solidFill>
                  <a:srgbClr val="0A1F61"/>
                </a:solidFill>
                <a:latin typeface="Tajawal ExtraBold" panose="00000800000000000000" pitchFamily="2" charset="-78"/>
                <a:cs typeface="Tajawal ExtraBold" panose="00000800000000000000" pitchFamily="2" charset="-78"/>
              </a:rPr>
              <a:t>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a:t>
            </a:r>
            <a:r>
              <a:rPr lang="en-US" sz="2400" b="1" dirty="0">
                <a:solidFill>
                  <a:srgbClr val="FF0000"/>
                </a:solidFill>
                <a:latin typeface="Tajawal ExtraBold" panose="00000800000000000000" pitchFamily="2" charset="-78"/>
                <a:cs typeface="Tajawal ExtraBold" panose="00000800000000000000" pitchFamily="2" charset="-78"/>
              </a:rPr>
              <a:t>morale high</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reinforce members' belief </a:t>
            </a:r>
            <a:r>
              <a:rPr lang="en-US" sz="2400" b="1" dirty="0">
                <a:solidFill>
                  <a:srgbClr val="0A1F61"/>
                </a:solidFill>
                <a:latin typeface="Tajawal ExtraBold" panose="00000800000000000000" pitchFamily="2" charset="-78"/>
                <a:cs typeface="Tajawal ExtraBold" panose="00000800000000000000" pitchFamily="2" charset="-78"/>
              </a:rPr>
              <a:t>in the leader.</a:t>
            </a:r>
          </a:p>
        </p:txBody>
      </p:sp>
    </p:spTree>
    <p:extLst>
      <p:ext uri="{BB962C8B-B14F-4D97-AF65-F5344CB8AC3E}">
        <p14:creationId xmlns:p14="http://schemas.microsoft.com/office/powerpoint/2010/main" val="12306378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“mass’’ in mass communication is defined as a large, heterogeneous, assorted, anonymous audience.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Tree>
    <p:extLst>
      <p:ext uri="{BB962C8B-B14F-4D97-AF65-F5344CB8AC3E}">
        <p14:creationId xmlns:p14="http://schemas.microsoft.com/office/powerpoint/2010/main" val="3164501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538888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459418"/>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W4 – Lecture 3</a:t>
            </a:r>
          </a:p>
        </p:txBody>
      </p:sp>
    </p:spTree>
    <p:extLst>
      <p:ext uri="{BB962C8B-B14F-4D97-AF65-F5344CB8AC3E}">
        <p14:creationId xmlns:p14="http://schemas.microsoft.com/office/powerpoint/2010/main" val="6978824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t>
            </a:r>
            <a:r>
              <a:rPr lang="en-US" sz="2200" b="1" dirty="0">
                <a:solidFill>
                  <a:srgbClr val="0A1F61"/>
                </a:solidFill>
                <a:latin typeface="Tajawal ExtraBold" panose="00000800000000000000" pitchFamily="2" charset="-78"/>
                <a:cs typeface="Tajawal ExtraBold" panose="00000800000000000000" pitchFamily="2" charset="-78"/>
              </a:rPr>
              <a:t>and differentiated leaders from non-leaders.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FF0000"/>
                </a:solidFill>
                <a:latin typeface="Tajawal ExtraBold" panose="00000800000000000000" pitchFamily="2" charset="-78"/>
                <a:cs typeface="Tajawal ExtraBold" panose="00000800000000000000" pitchFamily="2" charset="-78"/>
              </a:rPr>
              <a:t>research</a:t>
            </a:r>
            <a:r>
              <a:rPr lang="en-US" sz="2200" b="1" dirty="0">
                <a:solidFill>
                  <a:srgbClr val="0A1F61"/>
                </a:solidFill>
                <a:latin typeface="Tajawal ExtraBold" panose="00000800000000000000" pitchFamily="2" charset="-78"/>
                <a:cs typeface="Tajawal ExtraBold" panose="00000800000000000000" pitchFamily="2" charset="-78"/>
              </a:rPr>
              <a:t> was successful in </a:t>
            </a:r>
            <a:r>
              <a:rPr lang="en-US" sz="2200" b="1" dirty="0">
                <a:solidFill>
                  <a:srgbClr val="FF0000"/>
                </a:solidFill>
                <a:latin typeface="Tajawal ExtraBold" panose="00000800000000000000" pitchFamily="2" charset="-78"/>
                <a:cs typeface="Tajawal ExtraBold" panose="00000800000000000000" pitchFamily="2" charset="-78"/>
              </a:rPr>
              <a:t>identifying traits </a:t>
            </a:r>
            <a:r>
              <a:rPr lang="en-US" sz="2200" b="1" dirty="0">
                <a:solidFill>
                  <a:srgbClr val="0A1F61"/>
                </a:solidFill>
                <a:latin typeface="Tajawal ExtraBold" panose="00000800000000000000" pitchFamily="2" charset="-78"/>
                <a:cs typeface="Tajawal ExtraBold" panose="00000800000000000000" pitchFamily="2" charset="-78"/>
              </a:rPr>
              <a:t>that were </a:t>
            </a:r>
            <a:r>
              <a:rPr lang="en-US" sz="2200" b="1" dirty="0">
                <a:solidFill>
                  <a:srgbClr val="FF0000"/>
                </a:solidFill>
                <a:latin typeface="Tajawal ExtraBold" panose="00000800000000000000" pitchFamily="2" charset="-78"/>
                <a:cs typeface="Tajawal ExtraBold" panose="00000800000000000000" pitchFamily="2" charset="-78"/>
              </a:rPr>
              <a:t>CONSISTENTLY ASSOCIATED WITH LEADERS</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Rectangle 9">
            <a:extLst>
              <a:ext uri="{FF2B5EF4-FFF2-40B4-BE49-F238E27FC236}">
                <a16:creationId xmlns:a16="http://schemas.microsoft.com/office/drawing/2014/main" id="{6DC0F7FE-4D78-DDE8-AE69-AB4B5F1D23B4}"/>
              </a:ext>
            </a:extLst>
          </p:cNvPr>
          <p:cNvSpPr/>
          <p:nvPr/>
        </p:nvSpPr>
        <p:spPr>
          <a:xfrm>
            <a:off x="9468082" y="523605"/>
            <a:ext cx="2257348"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نظرية السمات</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a:t>
            </a:r>
            <a:r>
              <a:rPr lang="en-US" sz="2400" b="1" dirty="0">
                <a:solidFill>
                  <a:srgbClr val="FF0000"/>
                </a:solidFill>
                <a:latin typeface="Tajawal ExtraBold" panose="00000800000000000000" pitchFamily="2" charset="-78"/>
                <a:cs typeface="Tajawal ExtraBold" panose="00000800000000000000" pitchFamily="2" charset="-78"/>
              </a:rPr>
              <a:t>focuses on a leader’s actions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the theory also </a:t>
            </a:r>
            <a:r>
              <a:rPr lang="en-US" sz="2400" b="1" dirty="0">
                <a:solidFill>
                  <a:srgbClr val="FF0000"/>
                </a:solidFill>
                <a:latin typeface="Tajawal ExtraBold" panose="00000800000000000000" pitchFamily="2" charset="-78"/>
                <a:cs typeface="Tajawal ExtraBold" panose="00000800000000000000" pitchFamily="2" charset="-78"/>
              </a:rPr>
              <a:t>considers that an individual can learn skills 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
        <p:nvSpPr>
          <p:cNvPr id="10" name="Rectangle 9">
            <a:extLst>
              <a:ext uri="{FF2B5EF4-FFF2-40B4-BE49-F238E27FC236}">
                <a16:creationId xmlns:a16="http://schemas.microsoft.com/office/drawing/2014/main" id="{BAF19E6B-0879-3B31-142D-C23B73F2FB90}"/>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Rectangle 8">
            <a:extLst>
              <a:ext uri="{FF2B5EF4-FFF2-40B4-BE49-F238E27FC236}">
                <a16:creationId xmlns:a16="http://schemas.microsoft.com/office/drawing/2014/main" id="{C5BC42A5-2ED7-9B9C-65DD-8149B280B6B5}"/>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a:t>
            </a:r>
            <a:r>
              <a:rPr lang="en-US" sz="2400" b="1" dirty="0">
                <a:solidFill>
                  <a:srgbClr val="FF0000"/>
                </a:solidFill>
                <a:latin typeface="Tajawal ExtraBold" panose="00000800000000000000" pitchFamily="2" charset="-78"/>
                <a:cs typeface="Tajawal ExtraBold" panose="00000800000000000000" pitchFamily="2" charset="-78"/>
              </a:rPr>
              <a:t>guides or motivates </a:t>
            </a:r>
            <a:r>
              <a:rPr lang="en-US" sz="2400" b="1" dirty="0">
                <a:solidFill>
                  <a:srgbClr val="0A1F61"/>
                </a:solidFill>
                <a:latin typeface="Tajawal ExtraBold" panose="00000800000000000000" pitchFamily="2" charset="-78"/>
                <a:cs typeface="Tajawal ExtraBold" panose="00000800000000000000" pitchFamily="2" charset="-78"/>
              </a:rPr>
              <a:t>their followers in the direction of established goals by </a:t>
            </a:r>
            <a:r>
              <a:rPr lang="en-US" sz="2400" b="1" dirty="0">
                <a:solidFill>
                  <a:srgbClr val="FF0000"/>
                </a:solidFill>
                <a:latin typeface="Tajawal ExtraBold" panose="00000800000000000000" pitchFamily="2" charset="-78"/>
                <a:cs typeface="Tajawal ExtraBold" panose="00000800000000000000" pitchFamily="2" charset="-78"/>
              </a:rPr>
              <a:t>clarifying role and task requirements</a:t>
            </a:r>
            <a:r>
              <a:rPr lang="en-US" sz="2400" b="1" dirty="0">
                <a:solidFill>
                  <a:srgbClr val="0A1F61"/>
                </a:solidFill>
                <a:latin typeface="Tajawal ExtraBold" panose="00000800000000000000" pitchFamily="2" charset="-78"/>
                <a:cs typeface="Tajawal ExtraBold" panose="00000800000000000000" pitchFamily="2" charset="-78"/>
              </a:rPr>
              <a:t>.</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a:t>
            </a:r>
            <a:r>
              <a:rPr lang="en-US" sz="2400" b="1" u="sng" dirty="0">
                <a:solidFill>
                  <a:srgbClr val="FF0000"/>
                </a:solidFill>
                <a:latin typeface="Tajawal ExtraBold" panose="00000800000000000000" pitchFamily="2" charset="-78"/>
                <a:cs typeface="Tajawal ExtraBold" panose="00000800000000000000" pitchFamily="2" charset="-78"/>
              </a:rPr>
              <a:t>transactions </a:t>
            </a:r>
            <a:r>
              <a:rPr lang="en-US" sz="2400" b="1" u="sng" dirty="0">
                <a:solidFill>
                  <a:srgbClr val="0A1F61"/>
                </a:solidFill>
                <a:latin typeface="Tajawal ExtraBold" panose="00000800000000000000" pitchFamily="2" charset="-78"/>
                <a:cs typeface="Tajawal ExtraBold" panose="00000800000000000000" pitchFamily="2" charset="-78"/>
              </a:rPr>
              <a:t>between </a:t>
            </a:r>
            <a:r>
              <a:rPr lang="en-US" sz="2400" b="1" u="sng" dirty="0">
                <a:solidFill>
                  <a:srgbClr val="FF0000"/>
                </a:solidFill>
                <a:latin typeface="Tajawal ExtraBold" panose="00000800000000000000" pitchFamily="2" charset="-78"/>
                <a:cs typeface="Tajawal ExtraBold" panose="00000800000000000000" pitchFamily="2" charset="-78"/>
              </a:rPr>
              <a:t>leader and followers</a:t>
            </a:r>
            <a:r>
              <a:rPr lang="en-US" sz="2400" b="1" dirty="0">
                <a:solidFill>
                  <a:srgbClr val="0A1F61"/>
                </a:solidFill>
                <a:latin typeface="Tajawal ExtraBold" panose="00000800000000000000" pitchFamily="2" charset="-78"/>
                <a:cs typeface="Tajawal ExtraBold" panose="00000800000000000000" pitchFamily="2" charset="-78"/>
              </a:rPr>
              <a:t>. Thus rewards, punishments, exchanges (economic, emotional, physical) and other such "transactions" are the basis of leadership. </a:t>
            </a:r>
          </a:p>
          <a:p>
            <a:pPr marL="1430338" lvl="2" indent="-403225" algn="just">
              <a:lnSpc>
                <a:spcPts val="3200"/>
              </a:lnSpc>
              <a:buFont typeface="Wingdings" panose="05000000000000000000" pitchFamily="2" charset="2"/>
              <a:buChar char="§"/>
            </a:pPr>
            <a:r>
              <a:rPr lang="en-US" sz="2400" b="1" i="1" dirty="0">
                <a:solidFill>
                  <a:srgbClr val="7030A0"/>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
        <p:nvSpPr>
          <p:cNvPr id="10" name="Rectangle 9">
            <a:extLst>
              <a:ext uri="{FF2B5EF4-FFF2-40B4-BE49-F238E27FC236}">
                <a16:creationId xmlns:a16="http://schemas.microsoft.com/office/drawing/2014/main" id="{C6C4F09A-A2DE-8ED6-1525-CA5B0F7C5E2A}"/>
              </a:ext>
            </a:extLst>
          </p:cNvPr>
          <p:cNvSpPr/>
          <p:nvPr/>
        </p:nvSpPr>
        <p:spPr>
          <a:xfrm>
            <a:off x="9007154" y="97214"/>
            <a:ext cx="3225562" cy="954107"/>
          </a:xfrm>
          <a:prstGeom prst="rect">
            <a:avLst/>
          </a:prstGeom>
          <a:noFill/>
        </p:spPr>
        <p:txBody>
          <a:bodyPr wrap="none" lIns="91440" tIns="45720" rIns="91440" bIns="45720">
            <a:spAutoFit/>
          </a:bodyPr>
          <a:lstStyle/>
          <a:p>
            <a:pPr algn="ctr"/>
            <a:r>
              <a:rPr lang="ar-EG" sz="2800" dirty="0">
                <a:ln w="0"/>
                <a:solidFill>
                  <a:srgbClr val="FF0000"/>
                </a:solidFill>
                <a:effectLst>
                  <a:outerShdw blurRad="38100" dist="19050" dir="2700000" algn="tl" rotWithShape="0">
                    <a:schemeClr val="dk1">
                      <a:alpha val="40000"/>
                    </a:schemeClr>
                  </a:outerShdw>
                </a:effectLst>
              </a:rPr>
              <a:t>نظرية المعاملات/ التبادلية </a:t>
            </a:r>
          </a:p>
          <a:p>
            <a:pPr algn="ctr"/>
            <a:r>
              <a:rPr lang="ar-EG" sz="2800" dirty="0">
                <a:ln w="0"/>
                <a:solidFill>
                  <a:srgbClr val="FF0000"/>
                </a:solidFill>
                <a:effectLst>
                  <a:outerShdw blurRad="38100" dist="19050" dir="2700000" algn="tl" rotWithShape="0">
                    <a:schemeClr val="dk1">
                      <a:alpha val="40000"/>
                    </a:schemeClr>
                  </a:outerShdw>
                </a:effectLst>
              </a:rPr>
              <a:t>والتحولية</a:t>
            </a:r>
            <a:endParaRPr lang="en-US" sz="28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6754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a:t>
            </a:r>
            <a:r>
              <a:rPr lang="en-US" sz="2400" b="1" dirty="0">
                <a:solidFill>
                  <a:srgbClr val="FF0000"/>
                </a:solidFill>
                <a:latin typeface="Tajawal ExtraBold" panose="00000800000000000000" pitchFamily="2" charset="-78"/>
                <a:cs typeface="Tajawal ExtraBold" panose="00000800000000000000" pitchFamily="2" charset="-78"/>
              </a:rPr>
              <a:t>inspires followers </a:t>
            </a:r>
            <a:r>
              <a:rPr lang="en-US" sz="2400" b="1" dirty="0">
                <a:solidFill>
                  <a:srgbClr val="0A1F61"/>
                </a:solidFill>
                <a:latin typeface="Tajawal ExtraBold" panose="00000800000000000000" pitchFamily="2" charset="-78"/>
                <a:cs typeface="Tajawal ExtraBold" panose="00000800000000000000" pitchFamily="2" charset="-78"/>
              </a:rPr>
              <a:t>to transcend (go beyond) </a:t>
            </a:r>
            <a:r>
              <a:rPr lang="en-US" sz="2400" b="1" dirty="0">
                <a:solidFill>
                  <a:srgbClr val="FF0000"/>
                </a:solidFill>
                <a:latin typeface="Tajawal ExtraBold" panose="00000800000000000000" pitchFamily="2" charset="-78"/>
                <a:cs typeface="Tajawal ExtraBold" panose="00000800000000000000" pitchFamily="2" charset="-78"/>
              </a:rPr>
              <a:t>their own self-interests </a:t>
            </a:r>
            <a:r>
              <a:rPr lang="en-US" sz="2400" b="1" dirty="0">
                <a:solidFill>
                  <a:srgbClr val="0A1F61"/>
                </a:solidFill>
                <a:latin typeface="Tajawal ExtraBold" panose="00000800000000000000" pitchFamily="2" charset="-78"/>
                <a:cs typeface="Tajawal ExtraBold" panose="00000800000000000000" pitchFamily="2" charset="-78"/>
              </a:rPr>
              <a:t>for the good of the organization, provide personal consideration and intellectual stimulation, and who possess charisma (heroic or extraordinary leadership abilities observed by the followers).</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2E98D85-93EF-C7F0-0564-BCCE9AA76BAE}"/>
              </a:ext>
            </a:extLst>
          </p:cNvPr>
          <p:cNvSpPr/>
          <p:nvPr/>
        </p:nvSpPr>
        <p:spPr>
          <a:xfrm>
            <a:off x="9345350" y="535480"/>
            <a:ext cx="2906565"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الكاريزمية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
        <p:nvSpPr>
          <p:cNvPr id="9" name="Rectangle 8">
            <a:extLst>
              <a:ext uri="{FF2B5EF4-FFF2-40B4-BE49-F238E27FC236}">
                <a16:creationId xmlns:a16="http://schemas.microsoft.com/office/drawing/2014/main" id="{5E6BCC60-78E3-6CD7-26CB-B944F2549EC9}"/>
              </a:ext>
            </a:extLst>
          </p:cNvPr>
          <p:cNvSpPr/>
          <p:nvPr/>
        </p:nvSpPr>
        <p:spPr>
          <a:xfrm>
            <a:off x="2981528" y="1245852"/>
            <a:ext cx="3443571" cy="523220"/>
          </a:xfrm>
          <a:prstGeom prst="rect">
            <a:avLst/>
          </a:prstGeom>
          <a:noFill/>
        </p:spPr>
        <p:txBody>
          <a:bodyPr wrap="none" lIns="91440" tIns="45720" rIns="91440" bIns="45720">
            <a:spAutoFit/>
          </a:bodyPr>
          <a:lstStyle/>
          <a:p>
            <a:pPr algn="ctr"/>
            <a:r>
              <a:rPr lang="ar-EG" sz="2800" b="1" cap="none" spc="0" dirty="0">
                <a:ln w="0"/>
                <a:solidFill>
                  <a:srgbClr val="FF0000"/>
                </a:solidFill>
                <a:effectLst>
                  <a:outerShdw blurRad="38100" dist="19050" dir="2700000" algn="tl" rotWithShape="0">
                    <a:schemeClr val="dk1">
                      <a:alpha val="40000"/>
                    </a:schemeClr>
                  </a:outerShdw>
                </a:effectLst>
              </a:rPr>
              <a:t>القيادة المتبصرة /  </a:t>
            </a:r>
            <a:r>
              <a:rPr lang="ar-EG" sz="2800" b="1" cap="none" spc="0" dirty="0" err="1">
                <a:ln w="0"/>
                <a:solidFill>
                  <a:srgbClr val="FF0000"/>
                </a:solidFill>
                <a:effectLst>
                  <a:outerShdw blurRad="38100" dist="19050" dir="2700000" algn="tl" rotWithShape="0">
                    <a:schemeClr val="dk1">
                      <a:alpha val="40000"/>
                    </a:schemeClr>
                  </a:outerShdw>
                </a:effectLst>
              </a:rPr>
              <a:t>الرؤيوية</a:t>
            </a:r>
            <a:endParaRPr lang="en-US" sz="28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W5 – Lecture 4</a:t>
            </a:r>
          </a:p>
        </p:txBody>
      </p:sp>
    </p:spTree>
    <p:extLst>
      <p:ext uri="{BB962C8B-B14F-4D97-AF65-F5344CB8AC3E}">
        <p14:creationId xmlns:p14="http://schemas.microsoft.com/office/powerpoint/2010/main" val="24168569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a:t>
            </a:r>
            <a:r>
              <a:rPr lang="en-US" sz="2400" b="1" u="sng" dirty="0">
                <a:solidFill>
                  <a:srgbClr val="0A1F61"/>
                </a:solidFill>
                <a:latin typeface="Tajawal ExtraBold" panose="00000800000000000000" pitchFamily="2" charset="-78"/>
                <a:cs typeface="Tajawal ExtraBold" panose="00000800000000000000" pitchFamily="2" charset="-78"/>
              </a:rPr>
              <a:t>encompass 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how they view themselves and their position,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a:t>
            </a:r>
            <a:r>
              <a:rPr lang="en-US" sz="2400" b="1" dirty="0">
                <a:solidFill>
                  <a:srgbClr val="FF0000"/>
                </a:solidFill>
                <a:latin typeface="Tajawal ExtraBold" panose="00000800000000000000" pitchFamily="2" charset="-78"/>
                <a:cs typeface="Tajawal ExtraBold" panose="00000800000000000000" pitchFamily="2" charset="-78"/>
              </a:rPr>
              <a:t>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a:t>
            </a:r>
            <a:r>
              <a:rPr lang="en-US" sz="2400" b="1" dirty="0">
                <a:solidFill>
                  <a:srgbClr val="FF0000"/>
                </a:solidFill>
                <a:latin typeface="Tajawal ExtraBold" panose="00000800000000000000" pitchFamily="2" charset="-78"/>
                <a:cs typeface="Tajawal ExtraBold" panose="00000800000000000000" pitchFamily="2" charset="-78"/>
              </a:rPr>
              <a:t>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a:t>
            </a:r>
            <a:r>
              <a:rPr lang="en-US" sz="2400" b="1" dirty="0">
                <a:solidFill>
                  <a:srgbClr val="FF0000"/>
                </a:solidFill>
                <a:latin typeface="Tajawal ExtraBold" panose="00000800000000000000" pitchFamily="2" charset="-78"/>
                <a:cs typeface="Tajawal ExtraBold" panose="00000800000000000000" pitchFamily="2" charset="-78"/>
              </a:rPr>
              <a:t>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a:t>
            </a:r>
            <a:r>
              <a:rPr lang="en-US" sz="2400" b="1" dirty="0">
                <a:solidFill>
                  <a:srgbClr val="FF0000"/>
                </a:solidFill>
                <a:latin typeface="Tajawal ExtraBold" panose="00000800000000000000" pitchFamily="2" charset="-78"/>
                <a:cs typeface="Tajawal ExtraBold" panose="00000800000000000000" pitchFamily="2" charset="-78"/>
              </a:rPr>
              <a:t>use a combination of styles</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Autocratic</a:t>
            </a:r>
            <a:r>
              <a:rPr lang="en-US" sz="2400" b="1" dirty="0">
                <a:solidFill>
                  <a:srgbClr val="0A1F61"/>
                </a:solidFill>
                <a:latin typeface="Tajawal ExtraBold" panose="00000800000000000000" pitchFamily="2" charset="-78"/>
                <a:cs typeface="Tajawal ExtraBold" panose="00000800000000000000" pitchFamily="2" charset="-78"/>
              </a:rPr>
              <a:t> - totally in control, making all decisions himself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Managerial </a:t>
            </a:r>
            <a:r>
              <a:rPr lang="en-US" sz="2400" b="1" dirty="0">
                <a:solidFill>
                  <a:srgbClr val="0A1F61"/>
                </a:solidFill>
                <a:latin typeface="Tajawal ExtraBold" panose="00000800000000000000" pitchFamily="2" charset="-78"/>
                <a:cs typeface="Tajawal ExtraBold" panose="00000800000000000000" pitchFamily="2" charset="-78"/>
              </a:rPr>
              <a:t>-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4711674"/>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W6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5</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8335598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is revolutionizing </a:t>
            </a:r>
            <a:r>
              <a:rPr lang="en-US" sz="2400" b="1" dirty="0">
                <a:solidFill>
                  <a:srgbClr val="0A1F61"/>
                </a:solidFill>
                <a:latin typeface="Tajawal ExtraBold" panose="00000800000000000000" pitchFamily="2" charset="-78"/>
                <a:cs typeface="Tajawal ExtraBold" panose="00000800000000000000" pitchFamily="2" charset="-78"/>
              </a:rPr>
              <a:t>the way companies manufacture, improve and distribute their products. It focuses on the combination of Digital Transformation and Digitalization.</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6">
              <a:lumMod val="20000"/>
              <a:lumOff val="80000"/>
            </a:schemeClr>
          </a:solidFill>
          <a:ln>
            <a:solidFill>
              <a:schemeClr val="accent6">
                <a:lumMod val="50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W7 – Lecture 6</a:t>
            </a:r>
          </a:p>
        </p:txBody>
      </p:sp>
    </p:spTree>
    <p:extLst>
      <p:ext uri="{BB962C8B-B14F-4D97-AF65-F5344CB8AC3E}">
        <p14:creationId xmlns:p14="http://schemas.microsoft.com/office/powerpoint/2010/main" val="6207903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a:t>
            </a:r>
            <a:r>
              <a:rPr lang="en-US" sz="2400" b="1" dirty="0">
                <a:solidFill>
                  <a:srgbClr val="FF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a:t>
            </a:r>
            <a:r>
              <a:rPr lang="en-US" sz="2400" b="1" dirty="0">
                <a:solidFill>
                  <a:srgbClr val="FF0000"/>
                </a:solidFill>
                <a:latin typeface="Tajawal ExtraBold" panose="00000800000000000000" pitchFamily="2" charset="-78"/>
                <a:cs typeface="Tajawal ExtraBold" panose="00000800000000000000" pitchFamily="2" charset="-78"/>
              </a:rPr>
              <a:t>organization</a:t>
            </a:r>
            <a:r>
              <a:rPr lang="en-US" sz="2400" b="1" dirty="0">
                <a:solidFill>
                  <a:srgbClr val="0A1F61"/>
                </a:solidFill>
                <a:latin typeface="Tajawal ExtraBold" panose="00000800000000000000" pitchFamily="2" charset="-78"/>
                <a:cs typeface="Tajawal ExtraBold" panose="00000800000000000000" pitchFamily="2" charset="-78"/>
              </a:rPr>
              <a:t>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effective communication with employees, the executive team, and the information technology team inside the business, as well as </a:t>
            </a:r>
            <a:r>
              <a:rPr lang="en-US" sz="2400" b="1" dirty="0">
                <a:solidFill>
                  <a:srgbClr val="FF0000"/>
                </a:solidFill>
                <a:latin typeface="Tajawal ExtraBold" panose="00000800000000000000" pitchFamily="2" charset="-78"/>
                <a:cs typeface="Tajawal ExtraBold" panose="00000800000000000000" pitchFamily="2" charset="-78"/>
              </a:rPr>
              <a:t>coordinating</a:t>
            </a:r>
            <a:r>
              <a:rPr lang="en-US" sz="2400" b="1" dirty="0">
                <a:solidFill>
                  <a:srgbClr val="0A1F61"/>
                </a:solidFill>
                <a:latin typeface="Tajawal ExtraBold" panose="00000800000000000000" pitchFamily="2" charset="-78"/>
                <a:cs typeface="Tajawal ExtraBold" panose="00000800000000000000" pitchFamily="2" charset="-78"/>
              </a:rPr>
              <a:t> across these </a:t>
            </a:r>
            <a:r>
              <a:rPr lang="en-US" sz="2400" b="1" dirty="0">
                <a:solidFill>
                  <a:srgbClr val="FF0000"/>
                </a:solidFill>
                <a:latin typeface="Tajawal ExtraBold" panose="00000800000000000000" pitchFamily="2" charset="-78"/>
                <a:cs typeface="Tajawal ExtraBold" panose="00000800000000000000" pitchFamily="2" charset="-78"/>
              </a:rPr>
              <a:t>three groups </a:t>
            </a:r>
            <a:r>
              <a:rPr lang="en-US" sz="2400" b="1" dirty="0">
                <a:solidFill>
                  <a:srgbClr val="0A1F61"/>
                </a:solidFill>
                <a:latin typeface="Tajawal ExtraBold" panose="00000800000000000000" pitchFamily="2" charset="-78"/>
                <a:cs typeface="Tajawal ExtraBold" panose="00000800000000000000" pitchFamily="2" charset="-78"/>
              </a:rPr>
              <a:t>in order to realize digitalization or digital applications.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vision for businesses to achieve their digital goals, and the ability to adjust their ideas and policies to changing situations.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a:solidFill>
            <a:srgbClr val="24A9E1"/>
          </a:solidFill>
          <a:ln>
            <a:solidFill>
              <a:srgbClr val="0A1F6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Media competence: </a:t>
            </a:r>
            <a:r>
              <a:rPr lang="en-US" sz="2000" b="1" dirty="0">
                <a:solidFill>
                  <a:srgbClr val="0A1F61"/>
                </a:solidFill>
                <a:latin typeface="Tajawal ExtraBold" panose="00000800000000000000" pitchFamily="2" charset="-78"/>
                <a:cs typeface="Tajawal ExtraBold" panose="00000800000000000000" pitchFamily="2" charset="-78"/>
              </a:rPr>
              <a:t>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Agility:</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a:t>
            </a:r>
            <a:r>
              <a:rPr lang="en-US" sz="2000" b="1" dirty="0">
                <a:solidFill>
                  <a:srgbClr val="FF0000"/>
                </a:solidFill>
                <a:latin typeface="Tajawal ExtraBold" panose="00000800000000000000" pitchFamily="2" charset="-78"/>
                <a:cs typeface="Tajawal ExtraBold" panose="00000800000000000000" pitchFamily="2" charset="-78"/>
              </a:rPr>
              <a:t>to react flexibly to these changes </a:t>
            </a:r>
            <a:r>
              <a:rPr lang="en-US" sz="2000" b="1" dirty="0">
                <a:solidFill>
                  <a:srgbClr val="0A1F61"/>
                </a:solidFill>
                <a:latin typeface="Tajawal ExtraBold" panose="00000800000000000000" pitchFamily="2" charset="-78"/>
                <a:cs typeface="Tajawal ExtraBold" panose="00000800000000000000" pitchFamily="2" charset="-78"/>
              </a:rPr>
              <a:t>is essential to remain competitive. Complex tasks 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Understand an argument‘s structure </a:t>
            </a:r>
            <a:r>
              <a:rPr lang="en-US" sz="2000" b="1" dirty="0">
                <a:solidFill>
                  <a:srgbClr val="0A1F61"/>
                </a:solidFill>
                <a:latin typeface="Tajawal ExtraBold" panose="00000800000000000000" pitchFamily="2" charset="-78"/>
                <a:cs typeface="Tajawal ExtraBold" panose="00000800000000000000" pitchFamily="2" charset="-78"/>
              </a:rPr>
              <a:t>(including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a:t>
            </a:r>
            <a:r>
              <a:rPr lang="en-US" sz="2000" b="1" dirty="0">
                <a:solidFill>
                  <a:srgbClr val="FF0000"/>
                </a:solidFill>
                <a:latin typeface="Tajawal ExtraBold" panose="00000800000000000000" pitchFamily="2" charset="-78"/>
                <a:cs typeface="Tajawal ExtraBold" panose="00000800000000000000" pitchFamily="2" charset="-78"/>
              </a:rPr>
              <a:t>language and persuasion </a:t>
            </a:r>
            <a:r>
              <a:rPr lang="en-US" sz="2000" b="1" dirty="0">
                <a:solidFill>
                  <a:srgbClr val="0A1F61"/>
                </a:solidFill>
                <a:latin typeface="Tajawal ExtraBold" panose="00000800000000000000" pitchFamily="2" charset="-78"/>
                <a:cs typeface="Tajawal ExtraBold" panose="00000800000000000000" pitchFamily="2" charset="-78"/>
              </a:rPr>
              <a:t>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a:t>
            </a:r>
            <a:r>
              <a:rPr lang="en-US" sz="2000" b="1" dirty="0">
                <a:solidFill>
                  <a:srgbClr val="FF0000"/>
                </a:solidFill>
                <a:latin typeface="Tajawal ExtraBold" panose="00000800000000000000" pitchFamily="2" charset="-78"/>
                <a:cs typeface="Tajawal ExtraBold" panose="00000800000000000000" pitchFamily="2" charset="-78"/>
              </a:rPr>
              <a:t>between co-workers, managers and employees</a:t>
            </a:r>
            <a:r>
              <a:rPr lang="en-US" sz="2000" b="1" dirty="0">
                <a:solidFill>
                  <a:srgbClr val="0A1F61"/>
                </a:solidFill>
                <a:latin typeface="Tajawal ExtraBold" panose="00000800000000000000" pitchFamily="2" charset="-78"/>
                <a:cs typeface="Tajawal ExtraBold" panose="00000800000000000000" pitchFamily="2" charset="-78"/>
              </a:rPr>
              <a:t>, or different departments within the company. While conflict can </a:t>
            </a:r>
            <a:r>
              <a:rPr lang="en-US" sz="2000" b="1" dirty="0">
                <a:solidFill>
                  <a:srgbClr val="FF0000"/>
                </a:solidFill>
                <a:latin typeface="Tajawal ExtraBold" panose="00000800000000000000" pitchFamily="2" charset="-78"/>
                <a:cs typeface="Tajawal ExtraBold" panose="00000800000000000000" pitchFamily="2" charset="-78"/>
              </a:rPr>
              <a:t>sometimes be beneficial, allowing for creativity </a:t>
            </a:r>
            <a:r>
              <a:rPr lang="en-US" sz="2000" b="1" dirty="0">
                <a:solidFill>
                  <a:srgbClr val="0A1F61"/>
                </a:solidFill>
                <a:latin typeface="Tajawal ExtraBold" panose="00000800000000000000" pitchFamily="2" charset="-78"/>
                <a:cs typeface="Tajawal ExtraBold" panose="00000800000000000000" pitchFamily="2" charset="-78"/>
              </a:rPr>
              <a:t>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W8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7</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4251997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t>
            </a:r>
            <a:r>
              <a:rPr lang="en-US" sz="2400" b="1" dirty="0">
                <a:solidFill>
                  <a:srgbClr val="FF0000"/>
                </a:solidFill>
                <a:latin typeface="Tajawal ExtraBold" panose="00000800000000000000" pitchFamily="2" charset="-78"/>
                <a:cs typeface="Tajawal ExtraBold" panose="00000800000000000000" pitchFamily="2" charset="-78"/>
              </a:rPr>
              <a:t>as a capacity to understand and comprehend changes</a:t>
            </a:r>
            <a:r>
              <a:rPr lang="en-US" sz="2400" b="1" dirty="0">
                <a:solidFill>
                  <a:srgbClr val="0A1F61"/>
                </a:solidFill>
                <a:latin typeface="Tajawal ExtraBold" panose="00000800000000000000" pitchFamily="2" charset="-78"/>
                <a:cs typeface="Tajawal ExtraBold" panose="00000800000000000000" pitchFamily="2" charset="-78"/>
              </a:rPr>
              <a:t> and as a willingness to being </a:t>
            </a:r>
            <a:r>
              <a:rPr lang="en-US" sz="2400" b="1" dirty="0">
                <a:solidFill>
                  <a:srgbClr val="FF0000"/>
                </a:solidFill>
                <a:latin typeface="Tajawal ExtraBold" panose="00000800000000000000" pitchFamily="2" charset="-78"/>
                <a:cs typeface="Tajawal ExtraBold" panose="00000800000000000000" pitchFamily="2" charset="-78"/>
              </a:rPr>
              <a:t>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t>
            </a:r>
            <a:r>
              <a:rPr lang="en-US" sz="2400" b="1" dirty="0">
                <a:solidFill>
                  <a:srgbClr val="FF0000"/>
                </a:solidFill>
                <a:latin typeface="Tajawal ExtraBold" panose="00000800000000000000" pitchFamily="2" charset="-78"/>
                <a:cs typeface="Tajawal ExtraBold" panose="00000800000000000000" pitchFamily="2" charset="-78"/>
              </a:rPr>
              <a:t>adaptive team members </a:t>
            </a:r>
            <a:r>
              <a:rPr lang="en-US" sz="2400" b="1" dirty="0">
                <a:solidFill>
                  <a:srgbClr val="0A1F61"/>
                </a:solidFill>
                <a:latin typeface="Tajawal ExtraBold" panose="00000800000000000000" pitchFamily="2" charset="-78"/>
                <a:cs typeface="Tajawal ExtraBold" panose="00000800000000000000" pitchFamily="2" charset="-78"/>
              </a:rPr>
              <a:t>form an adaptive virtual time, which in turn </a:t>
            </a:r>
            <a:r>
              <a:rPr lang="en-US" sz="2400" b="1" dirty="0">
                <a:solidFill>
                  <a:srgbClr val="FF0000"/>
                </a:solidFill>
                <a:latin typeface="Tajawal ExtraBold" panose="00000800000000000000" pitchFamily="2" charset="-78"/>
                <a:cs typeface="Tajawal ExtraBold" panose="00000800000000000000" pitchFamily="2" charset="-78"/>
              </a:rPr>
              <a:t>contributes to the organization’s goals and outcomes</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t>
            </a:r>
            <a:r>
              <a:rPr lang="en-US" sz="2200" b="1" dirty="0">
                <a:solidFill>
                  <a:srgbClr val="FF0000"/>
                </a:solidFill>
                <a:latin typeface="Tajawal ExtraBold" panose="00000800000000000000" pitchFamily="2" charset="-78"/>
                <a:cs typeface="Tajawal ExtraBold" panose="00000800000000000000" pitchFamily="2" charset="-78"/>
              </a:rPr>
              <a:t>a strong connection between leadership skills and trust</a:t>
            </a:r>
            <a:r>
              <a:rPr lang="en-US" sz="2200" b="1" dirty="0">
                <a:solidFill>
                  <a:srgbClr val="0A1F61"/>
                </a:solidFill>
                <a:latin typeface="Tajawal ExtraBold" panose="00000800000000000000" pitchFamily="2" charset="-78"/>
                <a:cs typeface="Tajawal ExtraBold" panose="00000800000000000000" pitchFamily="2" charset="-78"/>
              </a:rPr>
              <a:t>. The study examined how lack of in-person interactions affect trust in teams. Results showed that in order for </a:t>
            </a:r>
            <a:r>
              <a:rPr lang="en-US" sz="2200" b="1" dirty="0">
                <a:solidFill>
                  <a:srgbClr val="FF0000"/>
                </a:solidFill>
                <a:latin typeface="Tajawal ExtraBold" panose="00000800000000000000" pitchFamily="2" charset="-78"/>
                <a:cs typeface="Tajawal ExtraBold" panose="00000800000000000000" pitchFamily="2" charset="-78"/>
              </a:rPr>
              <a:t>a virtual team to be efficient </a:t>
            </a:r>
            <a:r>
              <a:rPr lang="en-US" sz="2200" b="1" dirty="0">
                <a:solidFill>
                  <a:srgbClr val="0A1F61"/>
                </a:solidFill>
                <a:latin typeface="Tajawal ExtraBold" panose="00000800000000000000" pitchFamily="2" charset="-78"/>
                <a:cs typeface="Tajawal ExtraBold" panose="00000800000000000000" pitchFamily="2" charset="-78"/>
              </a:rPr>
              <a:t>and effective, lack of in-person interaction must be replaced by a leader’s effectiveness and proper use of </a:t>
            </a:r>
            <a:r>
              <a:rPr lang="en-US" sz="2200" b="1" dirty="0">
                <a:solidFill>
                  <a:srgbClr val="FF0000"/>
                </a:solidFill>
                <a:latin typeface="Tajawal ExtraBold" panose="00000800000000000000" pitchFamily="2" charset="-78"/>
                <a:cs typeface="Tajawal ExtraBold" panose="00000800000000000000" pitchFamily="2" charset="-78"/>
              </a:rPr>
              <a:t>correct communication tools </a:t>
            </a:r>
            <a:r>
              <a:rPr lang="en-US" sz="2200" b="1" dirty="0">
                <a:solidFill>
                  <a:srgbClr val="0A1F61"/>
                </a:solidFill>
                <a:latin typeface="Tajawal ExtraBold" panose="00000800000000000000" pitchFamily="2" charset="-78"/>
                <a:cs typeface="Tajawal ExtraBold" panose="00000800000000000000" pitchFamily="2" charset="-78"/>
              </a:rPr>
              <a:t>and techniques.</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W9 – Lecture 8</a:t>
            </a:r>
          </a:p>
        </p:txBody>
      </p:sp>
    </p:spTree>
    <p:extLst>
      <p:ext uri="{BB962C8B-B14F-4D97-AF65-F5344CB8AC3E}">
        <p14:creationId xmlns:p14="http://schemas.microsoft.com/office/powerpoint/2010/main" val="7558645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3662541"/>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1971305" y="5589522"/>
            <a:ext cx="3291643" cy="1015663"/>
          </a:xfrm>
          <a:prstGeom prst="rect">
            <a:avLst/>
          </a:prstGeom>
          <a:noFill/>
        </p:spPr>
        <p:txBody>
          <a:bodyPr wrap="square" rtlCol="0">
            <a:spAutoFit/>
          </a:bodyPr>
          <a:lstStyle/>
          <a:p>
            <a:r>
              <a:rPr lang="en-US" sz="2000" b="1" dirty="0">
                <a:solidFill>
                  <a:srgbClr val="C00000"/>
                </a:solidFill>
              </a:rPr>
              <a:t>Figure: Digital leadership: customer centric, service driven and agility focused</a:t>
            </a:r>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communicate via ICT (e.g.,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skills includes “The ability to convey information effectively and efficiently through verbal and non-verbal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W10 – Lecture 9</a:t>
            </a:r>
          </a:p>
        </p:txBody>
      </p:sp>
    </p:spTree>
    <p:extLst>
      <p:ext uri="{BB962C8B-B14F-4D97-AF65-F5344CB8AC3E}">
        <p14:creationId xmlns:p14="http://schemas.microsoft.com/office/powerpoint/2010/main" val="341491874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many aspects of our lives leak into cyberspace. New tools such as cell phones and digital cameras can invade one’s privacy, unbeknownst to the victim.</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others can capture images without consent, and share them online without the knowledge of the victim, risking their reputation, credibility, and relationships.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cultures have different standards and expectations of communicative practices and privacy than others.</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83" y="1439368"/>
            <a:ext cx="8171374" cy="509671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C0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9045057" y="1718835"/>
            <a:ext cx="3146943" cy="4183201"/>
          </a:xfrm>
          <a:prstGeom prst="verticalScroll">
            <a:avLst/>
          </a:prstGeom>
          <a:solidFill>
            <a:schemeClr val="accent6">
              <a:lumMod val="40000"/>
              <a:lumOff val="60000"/>
            </a:schemeClr>
          </a:solidFill>
          <a:ln>
            <a:solidFill>
              <a:srgbClr val="0A1F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a:t>
            </a:r>
            <a:endParaRPr lang="ar-EG" sz="2000" b="1" dirty="0">
              <a:ln w="6350">
                <a:noFill/>
              </a:ln>
              <a:solidFill>
                <a:srgbClr val="C00000"/>
              </a:solidFill>
              <a:effectLst>
                <a:outerShdw blurRad="38100" dist="19050" dir="2700000" algn="tl" rotWithShape="0">
                  <a:schemeClr val="dk1">
                    <a:alpha val="40000"/>
                  </a:schemeClr>
                </a:outerShdw>
              </a:effectLst>
            </a:endParaRPr>
          </a:p>
          <a:p>
            <a:pPr algn="ctr"/>
            <a:r>
              <a:rPr lang="ar-EG" sz="2000" b="1" dirty="0">
                <a:ln w="6350">
                  <a:noFill/>
                </a:ln>
                <a:solidFill>
                  <a:srgbClr val="C00000"/>
                </a:solidFill>
                <a:effectLst>
                  <a:outerShdw blurRad="38100" dist="19050" dir="2700000" algn="tl" rotWithShape="0">
                    <a:schemeClr val="dk1">
                      <a:alpha val="40000"/>
                    </a:schemeClr>
                  </a:outerShdw>
                </a:effectLst>
              </a:rPr>
              <a:t>الأثر الرجعي أو المرتد</a:t>
            </a:r>
          </a:p>
          <a:p>
            <a:pPr algn="ctr"/>
            <a:r>
              <a:rPr lang="en-US" sz="2000" b="1" dirty="0">
                <a:ln w="6350">
                  <a:noFill/>
                </a:ln>
                <a:solidFill>
                  <a:srgbClr val="C00000"/>
                </a:solidFill>
                <a:effectLst>
                  <a:outerShdw blurRad="38100" dist="19050" dir="2700000" algn="tl" rotWithShape="0">
                    <a:schemeClr val="dk1">
                      <a:alpha val="40000"/>
                    </a:schemeClr>
                  </a:outerShdw>
                </a:effectLst>
              </a:rPr>
              <a: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13164" y="1303434"/>
            <a:ext cx="10486088" cy="4679935"/>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models ethical behavior </a:t>
            </a:r>
            <a:r>
              <a:rPr lang="en-US" sz="2300" b="1" dirty="0">
                <a:solidFill>
                  <a:srgbClr val="0A1F61"/>
                </a:solidFill>
                <a:latin typeface="Tajawal ExtraBold" panose="00000800000000000000" pitchFamily="2" charset="-78"/>
                <a:cs typeface="Tajawal ExtraBold" panose="00000800000000000000" pitchFamily="2" charset="-78"/>
              </a:rPr>
              <a:t>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builds trust</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brings credibility and respect</a:t>
            </a:r>
            <a:r>
              <a:rPr lang="en-US" sz="2300" b="1" dirty="0">
                <a:solidFill>
                  <a:srgbClr val="0A1F61"/>
                </a:solidFill>
                <a:latin typeface="Tajawal ExtraBold" panose="00000800000000000000" pitchFamily="2" charset="-78"/>
                <a:cs typeface="Tajawal ExtraBold" panose="00000800000000000000" pitchFamily="2" charset="-78"/>
              </a:rPr>
              <a: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a:t>
            </a:r>
            <a:r>
              <a:rPr lang="en-US" sz="2300" b="1" dirty="0">
                <a:solidFill>
                  <a:srgbClr val="FF0000"/>
                </a:solidFill>
                <a:latin typeface="Tajawal ExtraBold" panose="00000800000000000000" pitchFamily="2" charset="-78"/>
                <a:cs typeface="Tajawal ExtraBold" panose="00000800000000000000" pitchFamily="2" charset="-78"/>
              </a:rPr>
              <a:t>collaboration</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creates a </a:t>
            </a:r>
            <a:r>
              <a:rPr lang="en-US" sz="2300" b="1" dirty="0">
                <a:solidFill>
                  <a:srgbClr val="FF0000"/>
                </a:solidFill>
                <a:latin typeface="Tajawal ExtraBold" panose="00000800000000000000" pitchFamily="2" charset="-78"/>
                <a:cs typeface="Tajawal ExtraBold" panose="00000800000000000000" pitchFamily="2" charset="-78"/>
              </a:rPr>
              <a:t>good climate </a:t>
            </a:r>
            <a:r>
              <a:rPr lang="en-US" sz="2300" b="1" dirty="0">
                <a:solidFill>
                  <a:srgbClr val="0A1F61"/>
                </a:solidFill>
                <a:latin typeface="Tajawal ExtraBold" panose="00000800000000000000" pitchFamily="2" charset="-78"/>
                <a:cs typeface="Tajawal ExtraBold" panose="00000800000000000000" pitchFamily="2" charset="-78"/>
              </a:rPr>
              <a:t>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a:t>
            </a:r>
            <a:r>
              <a:rPr lang="en-US" sz="2300" b="1" dirty="0">
                <a:solidFill>
                  <a:srgbClr val="FF0000"/>
                </a:solidFill>
                <a:latin typeface="Tajawal ExtraBold" panose="00000800000000000000" pitchFamily="2" charset="-78"/>
                <a:cs typeface="Tajawal ExtraBold" panose="00000800000000000000" pitchFamily="2" charset="-78"/>
              </a:rPr>
              <a:t>to occupy the moral high ground</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a:t>
            </a:r>
            <a:r>
              <a:rPr lang="en-US" sz="2300" b="1" dirty="0">
                <a:solidFill>
                  <a:srgbClr val="FF0000"/>
                </a:solidFill>
                <a:latin typeface="Tajawal ExtraBold" panose="00000800000000000000" pitchFamily="2" charset="-78"/>
                <a:cs typeface="Tajawal ExtraBold" panose="00000800000000000000" pitchFamily="2" charset="-78"/>
              </a:rPr>
              <a:t>the right way to go</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affords self-respect</a:t>
            </a:r>
            <a:r>
              <a:rPr lang="en-US" sz="23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1901" y="1469133"/>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 media companies </a:t>
            </a:r>
            <a:r>
              <a:rPr lang="en-US" sz="2000" b="1" dirty="0">
                <a:solidFill>
                  <a:srgbClr val="FF0000"/>
                </a:solidFill>
                <a:latin typeface="Tajawal ExtraBold" panose="00000800000000000000" pitchFamily="2" charset="-78"/>
                <a:cs typeface="Tajawal ExtraBold" panose="00000800000000000000" pitchFamily="2" charset="-78"/>
              </a:rPr>
              <a:t>requires making-decisions </a:t>
            </a:r>
            <a:r>
              <a:rPr lang="en-US" sz="2000" b="1" dirty="0">
                <a:solidFill>
                  <a:srgbClr val="0A1F61"/>
                </a:solidFill>
                <a:latin typeface="Tajawal ExtraBold" panose="00000800000000000000" pitchFamily="2" charset="-78"/>
                <a:cs typeface="Tajawal ExtraBold" panose="00000800000000000000" pitchFamily="2" charset="-78"/>
              </a:rPr>
              <a:t>that incorporate </a:t>
            </a:r>
            <a:r>
              <a:rPr lang="en-US" sz="2000" b="1" dirty="0">
                <a:solidFill>
                  <a:srgbClr val="FF0000"/>
                </a:solidFill>
                <a:latin typeface="Tajawal ExtraBold" panose="00000800000000000000" pitchFamily="2" charset="-78"/>
                <a:cs typeface="Tajawal ExtraBold" panose="00000800000000000000" pitchFamily="2" charset="-78"/>
              </a:rPr>
              <a:t>efficiently the content and the audience</a:t>
            </a:r>
            <a:r>
              <a:rPr lang="en-US" sz="2000" b="1" dirty="0">
                <a:solidFill>
                  <a:srgbClr val="0A1F61"/>
                </a:solidFill>
                <a:latin typeface="Tajawal ExtraBold" panose="00000800000000000000" pitchFamily="2" charset="-78"/>
                <a:cs typeface="Tajawal ExtraBold" panose="00000800000000000000" pitchFamily="2" charset="-78"/>
              </a:rPr>
              <a:t>, 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33153" y="1469133"/>
            <a:ext cx="10925475" cy="4837927"/>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a:t>
            </a:r>
            <a:r>
              <a:rPr lang="en-US" sz="2000" b="1" dirty="0">
                <a:solidFill>
                  <a:srgbClr val="FF0000"/>
                </a:solidFill>
                <a:latin typeface="Tajawal ExtraBold" panose="00000800000000000000" pitchFamily="2" charset="-78"/>
                <a:cs typeface="Tajawal ExtraBold" panose="00000800000000000000" pitchFamily="2" charset="-78"/>
              </a:rPr>
              <a:t>the important aspect in media products is the capacity to satisfy the needs and wishes of the potential clients </a:t>
            </a:r>
            <a:r>
              <a:rPr lang="en-US" sz="2000" b="1" dirty="0">
                <a:solidFill>
                  <a:srgbClr val="0A1F61"/>
                </a:solidFill>
                <a:latin typeface="Tajawal ExtraBold" panose="00000800000000000000" pitchFamily="2" charset="-78"/>
                <a:cs typeface="Tajawal ExtraBold" panose="00000800000000000000" pitchFamily="2" charset="-78"/>
              </a:rPr>
              <a:t>by means of providing informative, persuasive or entertaining content and not during the material process which tend to be similar. Furthermore, one of the main characteristics that the assets share, such as content,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communication media 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W11 – Lecture 10</a:t>
            </a:r>
          </a:p>
        </p:txBody>
      </p:sp>
    </p:spTree>
    <p:extLst>
      <p:ext uri="{BB962C8B-B14F-4D97-AF65-F5344CB8AC3E}">
        <p14:creationId xmlns:p14="http://schemas.microsoft.com/office/powerpoint/2010/main" val="358253897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
            </a:r>
            <a:r>
              <a:rPr lang="en-US" sz="2400" b="1" dirty="0">
                <a:solidFill>
                  <a:srgbClr val="FF0000"/>
                </a:solidFill>
                <a:latin typeface="Tajawal ExtraBold" panose="00000800000000000000" pitchFamily="2" charset="-78"/>
                <a:cs typeface="Tajawal ExtraBold" panose="00000800000000000000" pitchFamily="2" charset="-78"/>
              </a:rPr>
              <a:t>attract talented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t>
            </a:r>
            <a:r>
              <a:rPr lang="en-US" sz="2400" b="1" dirty="0">
                <a:solidFill>
                  <a:srgbClr val="FF0000"/>
                </a:solidFill>
                <a:latin typeface="Tajawal ExtraBold" panose="00000800000000000000" pitchFamily="2" charset="-78"/>
                <a:cs typeface="Tajawal ExtraBold" panose="00000800000000000000" pitchFamily="2" charset="-78"/>
              </a:rPr>
              <a:t>a situation </a:t>
            </a:r>
            <a:r>
              <a:rPr lang="en-US" sz="2400" b="1" dirty="0">
                <a:solidFill>
                  <a:srgbClr val="0A1F61"/>
                </a:solidFill>
                <a:latin typeface="Tajawal ExtraBold" panose="00000800000000000000" pitchFamily="2" charset="-78"/>
                <a:cs typeface="Tajawal ExtraBold" panose="00000800000000000000" pitchFamily="2" charset="-78"/>
              </a:rPr>
              <a:t>in which people </a:t>
            </a:r>
            <a:r>
              <a:rPr lang="en-US" sz="2400" b="1" dirty="0">
                <a:solidFill>
                  <a:srgbClr val="FF0000"/>
                </a:solidFill>
                <a:latin typeface="Tajawal ExtraBold" panose="00000800000000000000" pitchFamily="2" charset="-78"/>
                <a:cs typeface="Tajawal ExtraBold" panose="00000800000000000000" pitchFamily="2" charset="-78"/>
              </a:rPr>
              <a:t>can apply their talents</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C0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a:t>
            </a:r>
            <a:r>
              <a:rPr lang="en-US" sz="2400" b="1" dirty="0">
                <a:solidFill>
                  <a:srgbClr val="FF0000"/>
                </a:solidFill>
                <a:latin typeface="Tajawal ExtraBold" panose="00000800000000000000" pitchFamily="2" charset="-78"/>
                <a:cs typeface="Tajawal ExtraBold" panose="00000800000000000000" pitchFamily="2" charset="-78"/>
              </a:rPr>
              <a:t>theory, attitude, principles and behavior</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2183</TotalTime>
  <Words>6930</Words>
  <Application>Microsoft Office PowerPoint</Application>
  <PresentationFormat>Widescreen</PresentationFormat>
  <Paragraphs>544</Paragraphs>
  <Slides>94</Slides>
  <Notes>18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94</vt:i4>
      </vt:variant>
    </vt:vector>
  </HeadingPairs>
  <TitlesOfParts>
    <vt:vector size="105" baseType="lpstr">
      <vt:lpstr>Arial</vt:lpstr>
      <vt:lpstr>Book Antiqua</vt:lpstr>
      <vt:lpstr>Calibri</vt:lpstr>
      <vt:lpstr>Calibri Light</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57</cp:revision>
  <dcterms:created xsi:type="dcterms:W3CDTF">2021-08-03T13:03:26Z</dcterms:created>
  <dcterms:modified xsi:type="dcterms:W3CDTF">2023-05-04T18:06:28Z</dcterms:modified>
</cp:coreProperties>
</file>