
<file path=[Content_Types].xml><?xml version="1.0" encoding="utf-8"?>
<Types xmlns="http://schemas.openxmlformats.org/package/2006/content-types">
  <Default Extension="png" ContentType="image/png"/>
  <Default Extension="tmp"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303" r:id="rId5"/>
    <p:sldId id="313" r:id="rId6"/>
    <p:sldId id="496" r:id="rId7"/>
    <p:sldId id="565" r:id="rId8"/>
    <p:sldId id="497" r:id="rId9"/>
    <p:sldId id="498" r:id="rId10"/>
    <p:sldId id="502" r:id="rId11"/>
    <p:sldId id="499" r:id="rId12"/>
    <p:sldId id="559" r:id="rId13"/>
    <p:sldId id="503" r:id="rId14"/>
    <p:sldId id="510" r:id="rId15"/>
    <p:sldId id="544" r:id="rId16"/>
    <p:sldId id="545" r:id="rId17"/>
    <p:sldId id="560" r:id="rId18"/>
    <p:sldId id="561" r:id="rId19"/>
    <p:sldId id="562" r:id="rId20"/>
    <p:sldId id="564" r:id="rId21"/>
    <p:sldId id="546" r:id="rId22"/>
    <p:sldId id="549" r:id="rId23"/>
    <p:sldId id="567" r:id="rId24"/>
    <p:sldId id="547" r:id="rId25"/>
    <p:sldId id="550" r:id="rId26"/>
    <p:sldId id="507" r:id="rId27"/>
    <p:sldId id="542" r:id="rId28"/>
    <p:sldId id="509" r:id="rId29"/>
    <p:sldId id="511" r:id="rId30"/>
    <p:sldId id="513" r:id="rId31"/>
    <p:sldId id="553" r:id="rId32"/>
    <p:sldId id="514" r:id="rId33"/>
    <p:sldId id="557" r:id="rId34"/>
    <p:sldId id="515" r:id="rId35"/>
    <p:sldId id="516" r:id="rId36"/>
    <p:sldId id="558" r:id="rId37"/>
    <p:sldId id="534" r:id="rId38"/>
    <p:sldId id="554" r:id="rId39"/>
    <p:sldId id="517" r:id="rId40"/>
    <p:sldId id="518" r:id="rId41"/>
    <p:sldId id="505" r:id="rId42"/>
    <p:sldId id="556" r:id="rId43"/>
    <p:sldId id="537" r:id="rId44"/>
    <p:sldId id="566" r:id="rId45"/>
    <p:sldId id="551" r:id="rId46"/>
    <p:sldId id="552"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96"/>
            <p14:sldId id="565"/>
            <p14:sldId id="497"/>
            <p14:sldId id="498"/>
            <p14:sldId id="502"/>
            <p14:sldId id="499"/>
            <p14:sldId id="559"/>
            <p14:sldId id="503"/>
            <p14:sldId id="510"/>
            <p14:sldId id="544"/>
            <p14:sldId id="545"/>
            <p14:sldId id="560"/>
            <p14:sldId id="561"/>
            <p14:sldId id="562"/>
            <p14:sldId id="564"/>
            <p14:sldId id="546"/>
            <p14:sldId id="549"/>
            <p14:sldId id="567"/>
            <p14:sldId id="547"/>
            <p14:sldId id="550"/>
            <p14:sldId id="507"/>
            <p14:sldId id="542"/>
            <p14:sldId id="509"/>
            <p14:sldId id="511"/>
            <p14:sldId id="513"/>
            <p14:sldId id="553"/>
            <p14:sldId id="514"/>
            <p14:sldId id="557"/>
            <p14:sldId id="515"/>
            <p14:sldId id="516"/>
            <p14:sldId id="558"/>
            <p14:sldId id="534"/>
            <p14:sldId id="554"/>
            <p14:sldId id="517"/>
            <p14:sldId id="518"/>
            <p14:sldId id="505"/>
            <p14:sldId id="556"/>
            <p14:sldId id="537"/>
            <p14:sldId id="566"/>
            <p14:sldId id="551"/>
          </p14:sldIdLst>
        </p14:section>
        <p14:section name="Untitled Section" id="{2F6AD2C2-46A9-4BC4-94FF-3A698A8E8EFB}">
          <p14:sldIdLst>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32" autoAdjust="0"/>
    <p:restoredTop sz="93738" autoAdjust="0"/>
  </p:normalViewPr>
  <p:slideViewPr>
    <p:cSldViewPr snapToGrid="0">
      <p:cViewPr varScale="1">
        <p:scale>
          <a:sx n="70" d="100"/>
          <a:sy n="70" d="100"/>
        </p:scale>
        <p:origin x="65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8A66EB-7DDA-4D2C-B3A6-3F26E3E99EF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pPr rtl="1"/>
          <a:endParaRPr lang="ar-EG"/>
        </a:p>
      </dgm:t>
    </dgm:pt>
    <dgm:pt modelId="{AD8C7ADE-18FB-4563-93CE-29B782FF73B9}">
      <dgm:prSet phldrT="[نص]" custT="1"/>
      <dgm:spPr/>
      <dgm:t>
        <a:bodyPr/>
        <a:lstStyle/>
        <a:p>
          <a:pPr rtl="1"/>
          <a:r>
            <a:rPr lang="ar-EG" sz="3200" b="1" smtClean="0">
              <a:latin typeface="Simplified Arabic" panose="02020603050405020304" pitchFamily="18" charset="-78"/>
              <a:cs typeface="Simplified Arabic" panose="02020603050405020304" pitchFamily="18" charset="-78"/>
            </a:rPr>
            <a:t>تأثيرات الإعلام الرقمي الثقافية على المستخدمين</a:t>
          </a:r>
          <a:endParaRPr lang="ar-EG" sz="3200" b="1">
            <a:latin typeface="Simplified Arabic" panose="02020603050405020304" pitchFamily="18" charset="-78"/>
            <a:cs typeface="Simplified Arabic" panose="02020603050405020304" pitchFamily="18" charset="-78"/>
          </a:endParaRPr>
        </a:p>
      </dgm:t>
    </dgm:pt>
    <dgm:pt modelId="{11C89ADA-1037-464B-8215-DADD61AEA366}" type="parTrans" cxnId="{69AF9440-7A3B-46FC-9F53-593EC28729A8}">
      <dgm:prSet/>
      <dgm:spPr/>
      <dgm:t>
        <a:bodyPr/>
        <a:lstStyle/>
        <a:p>
          <a:pPr rtl="1"/>
          <a:endParaRPr lang="ar-EG"/>
        </a:p>
      </dgm:t>
    </dgm:pt>
    <dgm:pt modelId="{876ADEF9-99CC-4687-8AF3-AA5CF5B0280E}" type="sibTrans" cxnId="{69AF9440-7A3B-46FC-9F53-593EC28729A8}">
      <dgm:prSet/>
      <dgm:spPr/>
      <dgm:t>
        <a:bodyPr/>
        <a:lstStyle/>
        <a:p>
          <a:pPr rtl="1"/>
          <a:endParaRPr lang="ar-EG"/>
        </a:p>
      </dgm:t>
    </dgm:pt>
    <dgm:pt modelId="{553B6D9B-86E3-45B1-88B1-0676D6A10AB6}">
      <dgm:prSet phldrT="[نص]" custT="1"/>
      <dgm:spPr/>
      <dgm:t>
        <a:bodyPr/>
        <a:lstStyle/>
        <a:p>
          <a:pPr rtl="1"/>
          <a:r>
            <a:rPr lang="ar-EG" sz="2000" b="1" smtClean="0">
              <a:latin typeface="Simplified Arabic" panose="02020603050405020304" pitchFamily="18" charset="-78"/>
              <a:cs typeface="Simplified Arabic" panose="02020603050405020304" pitchFamily="18" charset="-78"/>
            </a:rPr>
            <a:t>إشكالية الهوية</a:t>
          </a:r>
          <a:endParaRPr lang="ar-EG" sz="2000" b="1">
            <a:latin typeface="Simplified Arabic" panose="02020603050405020304" pitchFamily="18" charset="-78"/>
            <a:cs typeface="Simplified Arabic" panose="02020603050405020304" pitchFamily="18" charset="-78"/>
          </a:endParaRPr>
        </a:p>
      </dgm:t>
    </dgm:pt>
    <dgm:pt modelId="{EE05A057-D86A-4634-9F6D-3ED43322408B}" type="parTrans" cxnId="{40C9F574-C3B9-42D1-930C-AD71474721DF}">
      <dgm:prSet/>
      <dgm:spPr/>
      <dgm:t>
        <a:bodyPr/>
        <a:lstStyle/>
        <a:p>
          <a:pPr rtl="1"/>
          <a:endParaRPr lang="ar-EG"/>
        </a:p>
      </dgm:t>
    </dgm:pt>
    <dgm:pt modelId="{4CF89D6B-674C-4735-819D-A7909D7237D7}" type="sibTrans" cxnId="{40C9F574-C3B9-42D1-930C-AD71474721DF}">
      <dgm:prSet/>
      <dgm:spPr/>
      <dgm:t>
        <a:bodyPr/>
        <a:lstStyle/>
        <a:p>
          <a:pPr rtl="1"/>
          <a:endParaRPr lang="ar-EG"/>
        </a:p>
      </dgm:t>
    </dgm:pt>
    <dgm:pt modelId="{86F99762-F52A-47CD-958A-FC167C4D6B93}">
      <dgm:prSet phldrT="[نص]" custT="1"/>
      <dgm:spPr/>
      <dgm:t>
        <a:bodyPr/>
        <a:lstStyle/>
        <a:p>
          <a:pPr rtl="1"/>
          <a:r>
            <a:rPr lang="ar-EG" sz="2000" b="1" smtClean="0">
              <a:latin typeface="Simplified Arabic" panose="02020603050405020304" pitchFamily="18" charset="-78"/>
              <a:cs typeface="Simplified Arabic" panose="02020603050405020304" pitchFamily="18" charset="-78"/>
            </a:rPr>
            <a:t>تفتت مقومات الهوية الوطنية</a:t>
          </a:r>
          <a:endParaRPr lang="ar-EG" sz="2000" b="1">
            <a:latin typeface="Simplified Arabic" panose="02020603050405020304" pitchFamily="18" charset="-78"/>
            <a:cs typeface="Simplified Arabic" panose="02020603050405020304" pitchFamily="18" charset="-78"/>
          </a:endParaRPr>
        </a:p>
      </dgm:t>
    </dgm:pt>
    <dgm:pt modelId="{2C272A4A-0023-4E1D-8AA9-5A05B113521B}" type="parTrans" cxnId="{BD581212-AC4A-426D-AC0F-87C51FFD60F1}">
      <dgm:prSet/>
      <dgm:spPr/>
      <dgm:t>
        <a:bodyPr/>
        <a:lstStyle/>
        <a:p>
          <a:pPr rtl="1"/>
          <a:endParaRPr lang="ar-EG"/>
        </a:p>
      </dgm:t>
    </dgm:pt>
    <dgm:pt modelId="{EFD28C67-52B9-4D3A-BD43-906FB1FC75DC}" type="sibTrans" cxnId="{BD581212-AC4A-426D-AC0F-87C51FFD60F1}">
      <dgm:prSet/>
      <dgm:spPr/>
      <dgm:t>
        <a:bodyPr/>
        <a:lstStyle/>
        <a:p>
          <a:pPr rtl="1"/>
          <a:endParaRPr lang="ar-EG"/>
        </a:p>
      </dgm:t>
    </dgm:pt>
    <dgm:pt modelId="{0A8D0B0E-8EF7-415C-B984-ACEBDDC99E82}">
      <dgm:prSet custT="1"/>
      <dgm:spPr/>
      <dgm:t>
        <a:bodyPr/>
        <a:lstStyle/>
        <a:p>
          <a:pPr rtl="1"/>
          <a:r>
            <a:rPr lang="ar-EG" sz="2000" b="1" smtClean="0">
              <a:latin typeface="Simplified Arabic" panose="02020603050405020304" pitchFamily="18" charset="-78"/>
              <a:cs typeface="Simplified Arabic" panose="02020603050405020304" pitchFamily="18" charset="-78"/>
            </a:rPr>
            <a:t>تغليب</a:t>
          </a:r>
          <a:r>
            <a:rPr lang="ar-EG" sz="2000" b="1" baseline="0" smtClean="0">
              <a:latin typeface="Simplified Arabic" panose="02020603050405020304" pitchFamily="18" charset="-78"/>
              <a:cs typeface="Simplified Arabic" panose="02020603050405020304" pitchFamily="18" charset="-78"/>
            </a:rPr>
            <a:t> الهوية الفردية على الهوية الجمعية</a:t>
          </a:r>
          <a:endParaRPr lang="ar-EG" sz="2000" b="1">
            <a:latin typeface="Simplified Arabic" panose="02020603050405020304" pitchFamily="18" charset="-78"/>
            <a:cs typeface="Simplified Arabic" panose="02020603050405020304" pitchFamily="18" charset="-78"/>
          </a:endParaRPr>
        </a:p>
      </dgm:t>
    </dgm:pt>
    <dgm:pt modelId="{ACE4309B-6F85-4CE2-8805-21E6047195A5}" type="parTrans" cxnId="{C4B78860-14C1-4FB7-9B4F-3521D7E8F64B}">
      <dgm:prSet/>
      <dgm:spPr/>
      <dgm:t>
        <a:bodyPr/>
        <a:lstStyle/>
        <a:p>
          <a:pPr rtl="1"/>
          <a:endParaRPr lang="ar-EG"/>
        </a:p>
      </dgm:t>
    </dgm:pt>
    <dgm:pt modelId="{F48C9D7A-B60B-4C87-B0E0-07ADEF9A0297}" type="sibTrans" cxnId="{C4B78860-14C1-4FB7-9B4F-3521D7E8F64B}">
      <dgm:prSet/>
      <dgm:spPr/>
      <dgm:t>
        <a:bodyPr/>
        <a:lstStyle/>
        <a:p>
          <a:pPr rtl="1"/>
          <a:endParaRPr lang="ar-EG"/>
        </a:p>
      </dgm:t>
    </dgm:pt>
    <dgm:pt modelId="{1273D6F2-4F02-47E3-89B3-389341208AEA}">
      <dgm:prSet custT="1"/>
      <dgm:spPr/>
      <dgm:t>
        <a:bodyPr/>
        <a:lstStyle/>
        <a:p>
          <a:pPr rtl="1"/>
          <a:r>
            <a:rPr lang="ar-EG" sz="2000" b="1" smtClean="0">
              <a:solidFill>
                <a:schemeClr val="tx1"/>
              </a:solidFill>
              <a:latin typeface="Simplified Arabic" panose="02020603050405020304" pitchFamily="18" charset="-78"/>
              <a:cs typeface="Simplified Arabic" panose="02020603050405020304" pitchFamily="18" charset="-78"/>
            </a:rPr>
            <a:t>الهجمة الثقافية الشرسة على ثقافة الأسرة العربية</a:t>
          </a:r>
          <a:endParaRPr lang="ar-EG" sz="2000" b="1">
            <a:solidFill>
              <a:schemeClr val="tx1"/>
            </a:solidFill>
            <a:latin typeface="Simplified Arabic" panose="02020603050405020304" pitchFamily="18" charset="-78"/>
            <a:cs typeface="Simplified Arabic" panose="02020603050405020304" pitchFamily="18" charset="-78"/>
          </a:endParaRPr>
        </a:p>
      </dgm:t>
    </dgm:pt>
    <dgm:pt modelId="{2EEC3BA4-2582-40ED-8366-B930A83D67BB}" type="parTrans" cxnId="{845E8B7F-9FEE-4BC9-89BE-59947979B43B}">
      <dgm:prSet/>
      <dgm:spPr/>
      <dgm:t>
        <a:bodyPr/>
        <a:lstStyle/>
        <a:p>
          <a:pPr rtl="1"/>
          <a:endParaRPr lang="ar-EG"/>
        </a:p>
      </dgm:t>
    </dgm:pt>
    <dgm:pt modelId="{C775866F-60EC-4161-966D-9C296ADE2230}" type="sibTrans" cxnId="{845E8B7F-9FEE-4BC9-89BE-59947979B43B}">
      <dgm:prSet/>
      <dgm:spPr/>
      <dgm:t>
        <a:bodyPr/>
        <a:lstStyle/>
        <a:p>
          <a:pPr rtl="1"/>
          <a:endParaRPr lang="ar-EG"/>
        </a:p>
      </dgm:t>
    </dgm:pt>
    <dgm:pt modelId="{D383874B-DBB5-412B-A53E-20291531FF3E}">
      <dgm:prSet custT="1"/>
      <dgm:spPr/>
      <dgm:t>
        <a:bodyPr/>
        <a:lstStyle/>
        <a:p>
          <a:pPr rtl="1"/>
          <a:r>
            <a:rPr lang="ar-EG" sz="2000" b="1" smtClean="0">
              <a:solidFill>
                <a:schemeClr val="tx1"/>
              </a:solidFill>
              <a:latin typeface="Simplified Arabic" panose="02020603050405020304" pitchFamily="18" charset="-78"/>
              <a:cs typeface="Simplified Arabic" panose="02020603050405020304" pitchFamily="18" charset="-78"/>
            </a:rPr>
            <a:t>انعدام التكافؤ في نشر الثقافات المختلفة</a:t>
          </a:r>
          <a:endParaRPr lang="ar-EG" sz="2000" b="1">
            <a:solidFill>
              <a:schemeClr val="tx1"/>
            </a:solidFill>
            <a:latin typeface="Simplified Arabic" panose="02020603050405020304" pitchFamily="18" charset="-78"/>
            <a:cs typeface="Simplified Arabic" panose="02020603050405020304" pitchFamily="18" charset="-78"/>
          </a:endParaRPr>
        </a:p>
      </dgm:t>
    </dgm:pt>
    <dgm:pt modelId="{0439C033-C3A0-4E7C-9466-DDFE3D251921}" type="parTrans" cxnId="{A0E0097C-2F3C-45C7-94F8-9CCFB56BA97F}">
      <dgm:prSet/>
      <dgm:spPr/>
      <dgm:t>
        <a:bodyPr/>
        <a:lstStyle/>
        <a:p>
          <a:pPr rtl="1"/>
          <a:endParaRPr lang="ar-EG"/>
        </a:p>
      </dgm:t>
    </dgm:pt>
    <dgm:pt modelId="{41D584DA-B438-4C8B-92FA-BB5748C6AB86}" type="sibTrans" cxnId="{A0E0097C-2F3C-45C7-94F8-9CCFB56BA97F}">
      <dgm:prSet/>
      <dgm:spPr/>
      <dgm:t>
        <a:bodyPr/>
        <a:lstStyle/>
        <a:p>
          <a:pPr rtl="1"/>
          <a:endParaRPr lang="ar-EG"/>
        </a:p>
      </dgm:t>
    </dgm:pt>
    <dgm:pt modelId="{3D607441-92A0-4802-80C0-E9EDEA0041BD}">
      <dgm:prSet custT="1"/>
      <dgm:spPr/>
      <dgm:t>
        <a:bodyPr/>
        <a:lstStyle/>
        <a:p>
          <a:pPr rtl="1"/>
          <a:r>
            <a:rPr lang="ar-EG" sz="2000" b="1" smtClean="0">
              <a:solidFill>
                <a:schemeClr val="tx1"/>
              </a:solidFill>
              <a:latin typeface="Simplified Arabic" panose="02020603050405020304" pitchFamily="18" charset="-78"/>
              <a:cs typeface="Simplified Arabic" panose="02020603050405020304" pitchFamily="18" charset="-78"/>
            </a:rPr>
            <a:t>تفشي ظاهرة الثقافة الهابطة</a:t>
          </a:r>
          <a:endParaRPr lang="ar-EG" sz="2000" b="1">
            <a:solidFill>
              <a:schemeClr val="tx1"/>
            </a:solidFill>
            <a:latin typeface="Simplified Arabic" panose="02020603050405020304" pitchFamily="18" charset="-78"/>
            <a:cs typeface="Simplified Arabic" panose="02020603050405020304" pitchFamily="18" charset="-78"/>
          </a:endParaRPr>
        </a:p>
      </dgm:t>
    </dgm:pt>
    <dgm:pt modelId="{87931C73-A47F-4BC1-B717-3E2B2D54D113}" type="parTrans" cxnId="{699043C9-D833-489B-B12E-CA1DCA4CDAC6}">
      <dgm:prSet/>
      <dgm:spPr/>
      <dgm:t>
        <a:bodyPr/>
        <a:lstStyle/>
        <a:p>
          <a:pPr rtl="1"/>
          <a:endParaRPr lang="ar-EG"/>
        </a:p>
      </dgm:t>
    </dgm:pt>
    <dgm:pt modelId="{FB6D9819-3134-453C-A981-4A8A93ED2BBF}" type="sibTrans" cxnId="{699043C9-D833-489B-B12E-CA1DCA4CDAC6}">
      <dgm:prSet/>
      <dgm:spPr/>
      <dgm:t>
        <a:bodyPr/>
        <a:lstStyle/>
        <a:p>
          <a:pPr rtl="1"/>
          <a:endParaRPr lang="ar-EG"/>
        </a:p>
      </dgm:t>
    </dgm:pt>
    <dgm:pt modelId="{EB81385C-B0E3-4CA3-99B2-FFAE89586E47}">
      <dgm:prSet custT="1"/>
      <dgm:spPr/>
      <dgm:t>
        <a:bodyPr/>
        <a:lstStyle/>
        <a:p>
          <a:pPr rtl="1"/>
          <a:r>
            <a:rPr lang="ar-EG" sz="2000" b="1" smtClean="0">
              <a:solidFill>
                <a:schemeClr val="tx1"/>
              </a:solidFill>
              <a:latin typeface="Simplified Arabic" panose="02020603050405020304" pitchFamily="18" charset="-78"/>
              <a:cs typeface="Simplified Arabic" panose="02020603050405020304" pitchFamily="18" charset="-78"/>
            </a:rPr>
            <a:t>محاكاة وتقليد ثقافة الآخرين</a:t>
          </a:r>
          <a:endParaRPr lang="ar-EG" sz="2000" b="1">
            <a:solidFill>
              <a:schemeClr val="tx1"/>
            </a:solidFill>
            <a:latin typeface="Simplified Arabic" panose="02020603050405020304" pitchFamily="18" charset="-78"/>
            <a:cs typeface="Simplified Arabic" panose="02020603050405020304" pitchFamily="18" charset="-78"/>
          </a:endParaRPr>
        </a:p>
      </dgm:t>
    </dgm:pt>
    <dgm:pt modelId="{9A94386F-7B1C-4309-B645-ED7BE3EA2256}" type="parTrans" cxnId="{60A36DE2-C480-4AD6-96C7-AAAD018A1260}">
      <dgm:prSet/>
      <dgm:spPr/>
      <dgm:t>
        <a:bodyPr/>
        <a:lstStyle/>
        <a:p>
          <a:pPr rtl="1"/>
          <a:endParaRPr lang="ar-EG"/>
        </a:p>
      </dgm:t>
    </dgm:pt>
    <dgm:pt modelId="{79A6D8BD-DA46-4991-89ED-E2187F29B3F5}" type="sibTrans" cxnId="{60A36DE2-C480-4AD6-96C7-AAAD018A1260}">
      <dgm:prSet/>
      <dgm:spPr/>
      <dgm:t>
        <a:bodyPr/>
        <a:lstStyle/>
        <a:p>
          <a:pPr rtl="1"/>
          <a:endParaRPr lang="ar-EG"/>
        </a:p>
      </dgm:t>
    </dgm:pt>
    <dgm:pt modelId="{4641B04C-9C73-42E5-8AB1-20A2BD27392B}">
      <dgm:prSet custT="1"/>
      <dgm:spPr/>
      <dgm:t>
        <a:bodyPr/>
        <a:lstStyle/>
        <a:p>
          <a:pPr rtl="1"/>
          <a:r>
            <a:rPr lang="ar-EG" sz="2000" b="1" smtClean="0">
              <a:solidFill>
                <a:schemeClr val="tx1"/>
              </a:solidFill>
              <a:latin typeface="Simplified Arabic" panose="02020603050405020304" pitchFamily="18" charset="-78"/>
              <a:cs typeface="Simplified Arabic" panose="02020603050405020304" pitchFamily="18" charset="-78"/>
            </a:rPr>
            <a:t>تشكيل وعي ثقافي جديد لدى الأسرة العربية</a:t>
          </a:r>
          <a:endParaRPr lang="ar-EG" sz="2000" b="1">
            <a:solidFill>
              <a:schemeClr val="tx1"/>
            </a:solidFill>
            <a:latin typeface="Simplified Arabic" panose="02020603050405020304" pitchFamily="18" charset="-78"/>
            <a:cs typeface="Simplified Arabic" panose="02020603050405020304" pitchFamily="18" charset="-78"/>
          </a:endParaRPr>
        </a:p>
      </dgm:t>
    </dgm:pt>
    <dgm:pt modelId="{24F6BFA0-1F2C-4B12-B7BF-5603041E89A7}" type="parTrans" cxnId="{0F5CAA7B-7BF6-4988-B629-5F0CC12A0BAD}">
      <dgm:prSet/>
      <dgm:spPr/>
      <dgm:t>
        <a:bodyPr/>
        <a:lstStyle/>
        <a:p>
          <a:pPr rtl="1"/>
          <a:endParaRPr lang="ar-EG"/>
        </a:p>
      </dgm:t>
    </dgm:pt>
    <dgm:pt modelId="{381CFF0C-5B3A-42B0-8700-1A78DA708A94}" type="sibTrans" cxnId="{0F5CAA7B-7BF6-4988-B629-5F0CC12A0BAD}">
      <dgm:prSet/>
      <dgm:spPr/>
      <dgm:t>
        <a:bodyPr/>
        <a:lstStyle/>
        <a:p>
          <a:pPr rtl="1"/>
          <a:endParaRPr lang="ar-EG"/>
        </a:p>
      </dgm:t>
    </dgm:pt>
    <dgm:pt modelId="{22F2E64E-939F-4FE6-845A-D477C95AB031}" type="pres">
      <dgm:prSet presAssocID="{C58A66EB-7DDA-4D2C-B3A6-3F26E3E99EF3}" presName="hierChild1" presStyleCnt="0">
        <dgm:presLayoutVars>
          <dgm:chPref val="1"/>
          <dgm:dir/>
          <dgm:animOne val="branch"/>
          <dgm:animLvl val="lvl"/>
          <dgm:resizeHandles/>
        </dgm:presLayoutVars>
      </dgm:prSet>
      <dgm:spPr/>
      <dgm:t>
        <a:bodyPr/>
        <a:lstStyle/>
        <a:p>
          <a:pPr rtl="1"/>
          <a:endParaRPr lang="ar-EG"/>
        </a:p>
      </dgm:t>
    </dgm:pt>
    <dgm:pt modelId="{68CB5F8E-64A6-48AE-99FC-09C23CD6FD34}" type="pres">
      <dgm:prSet presAssocID="{AD8C7ADE-18FB-4563-93CE-29B782FF73B9}" presName="hierRoot1" presStyleCnt="0"/>
      <dgm:spPr/>
    </dgm:pt>
    <dgm:pt modelId="{9C44F5CF-77D6-4B56-A130-8CFEB94DF968}" type="pres">
      <dgm:prSet presAssocID="{AD8C7ADE-18FB-4563-93CE-29B782FF73B9}" presName="composite" presStyleCnt="0"/>
      <dgm:spPr/>
    </dgm:pt>
    <dgm:pt modelId="{F5612FE9-0271-4882-9F15-E0E6150D7189}" type="pres">
      <dgm:prSet presAssocID="{AD8C7ADE-18FB-4563-93CE-29B782FF73B9}" presName="background" presStyleLbl="node0" presStyleIdx="0" presStyleCnt="1"/>
      <dgm:spPr>
        <a:solidFill>
          <a:srgbClr val="00AEEF"/>
        </a:solidFill>
      </dgm:spPr>
      <dgm:t>
        <a:bodyPr/>
        <a:lstStyle/>
        <a:p>
          <a:pPr rtl="1"/>
          <a:endParaRPr lang="ar-EG"/>
        </a:p>
      </dgm:t>
    </dgm:pt>
    <dgm:pt modelId="{B987BA6E-B001-401E-8A26-37452700DB99}" type="pres">
      <dgm:prSet presAssocID="{AD8C7ADE-18FB-4563-93CE-29B782FF73B9}" presName="text" presStyleLbl="fgAcc0" presStyleIdx="0" presStyleCnt="1" custScaleX="530193" custScaleY="77672" custLinFactNeighborX="54683" custLinFactNeighborY="-18196">
        <dgm:presLayoutVars>
          <dgm:chPref val="3"/>
        </dgm:presLayoutVars>
      </dgm:prSet>
      <dgm:spPr/>
      <dgm:t>
        <a:bodyPr/>
        <a:lstStyle/>
        <a:p>
          <a:pPr rtl="1"/>
          <a:endParaRPr lang="ar-EG"/>
        </a:p>
      </dgm:t>
    </dgm:pt>
    <dgm:pt modelId="{49339F21-0D9B-42C4-B948-E44529F54E18}" type="pres">
      <dgm:prSet presAssocID="{AD8C7ADE-18FB-4563-93CE-29B782FF73B9}" presName="hierChild2" presStyleCnt="0"/>
      <dgm:spPr/>
    </dgm:pt>
    <dgm:pt modelId="{A684E891-BEBE-4156-B944-A1196811939A}" type="pres">
      <dgm:prSet presAssocID="{EE05A057-D86A-4634-9F6D-3ED43322408B}" presName="Name10" presStyleLbl="parChTrans1D2" presStyleIdx="0" presStyleCnt="6"/>
      <dgm:spPr/>
      <dgm:t>
        <a:bodyPr/>
        <a:lstStyle/>
        <a:p>
          <a:pPr rtl="1"/>
          <a:endParaRPr lang="ar-EG"/>
        </a:p>
      </dgm:t>
    </dgm:pt>
    <dgm:pt modelId="{CC50B2E4-8384-49B8-8255-AB001BC10117}" type="pres">
      <dgm:prSet presAssocID="{553B6D9B-86E3-45B1-88B1-0676D6A10AB6}" presName="hierRoot2" presStyleCnt="0"/>
      <dgm:spPr/>
    </dgm:pt>
    <dgm:pt modelId="{A671402B-5FEA-410B-A7B3-F8EE6307AFF2}" type="pres">
      <dgm:prSet presAssocID="{553B6D9B-86E3-45B1-88B1-0676D6A10AB6}" presName="composite2" presStyleCnt="0"/>
      <dgm:spPr/>
    </dgm:pt>
    <dgm:pt modelId="{DDBC58F3-ED9F-4EBD-8B04-DE139D047A27}" type="pres">
      <dgm:prSet presAssocID="{553B6D9B-86E3-45B1-88B1-0676D6A10AB6}" presName="background2" presStyleLbl="node2" presStyleIdx="0" presStyleCnt="6"/>
      <dgm:spPr>
        <a:solidFill>
          <a:srgbClr val="00AEEF"/>
        </a:solidFill>
      </dgm:spPr>
      <dgm:t>
        <a:bodyPr/>
        <a:lstStyle/>
        <a:p>
          <a:pPr rtl="1"/>
          <a:endParaRPr lang="ar-EG"/>
        </a:p>
      </dgm:t>
    </dgm:pt>
    <dgm:pt modelId="{0BA2BD6D-D44B-40D7-A8DA-AA3B2E5E2EBC}" type="pres">
      <dgm:prSet presAssocID="{553B6D9B-86E3-45B1-88B1-0676D6A10AB6}" presName="text2" presStyleLbl="fgAcc2" presStyleIdx="0" presStyleCnt="6" custScaleX="88732">
        <dgm:presLayoutVars>
          <dgm:chPref val="3"/>
        </dgm:presLayoutVars>
      </dgm:prSet>
      <dgm:spPr/>
      <dgm:t>
        <a:bodyPr/>
        <a:lstStyle/>
        <a:p>
          <a:pPr rtl="1"/>
          <a:endParaRPr lang="ar-EG"/>
        </a:p>
      </dgm:t>
    </dgm:pt>
    <dgm:pt modelId="{CF116200-B4B0-496F-8099-1CA6C9EB6F18}" type="pres">
      <dgm:prSet presAssocID="{553B6D9B-86E3-45B1-88B1-0676D6A10AB6}" presName="hierChild3" presStyleCnt="0"/>
      <dgm:spPr/>
    </dgm:pt>
    <dgm:pt modelId="{16123BAC-6F5A-4112-AD76-B31664DEE0C9}" type="pres">
      <dgm:prSet presAssocID="{2C272A4A-0023-4E1D-8AA9-5A05B113521B}" presName="Name17" presStyleLbl="parChTrans1D3" presStyleIdx="0" presStyleCnt="2"/>
      <dgm:spPr/>
      <dgm:t>
        <a:bodyPr/>
        <a:lstStyle/>
        <a:p>
          <a:pPr rtl="1"/>
          <a:endParaRPr lang="ar-EG"/>
        </a:p>
      </dgm:t>
    </dgm:pt>
    <dgm:pt modelId="{23168318-EC53-47EC-9758-E9898F8B7883}" type="pres">
      <dgm:prSet presAssocID="{86F99762-F52A-47CD-958A-FC167C4D6B93}" presName="hierRoot3" presStyleCnt="0"/>
      <dgm:spPr/>
    </dgm:pt>
    <dgm:pt modelId="{F03694E3-D95C-4B66-93C9-6CADC9F02F7D}" type="pres">
      <dgm:prSet presAssocID="{86F99762-F52A-47CD-958A-FC167C4D6B93}" presName="composite3" presStyleCnt="0"/>
      <dgm:spPr/>
    </dgm:pt>
    <dgm:pt modelId="{8B4F6A96-7807-4F9A-9BE3-2EACD09BB368}" type="pres">
      <dgm:prSet presAssocID="{86F99762-F52A-47CD-958A-FC167C4D6B93}" presName="background3" presStyleLbl="node3" presStyleIdx="0" presStyleCnt="2"/>
      <dgm:spPr>
        <a:solidFill>
          <a:srgbClr val="00AEEF"/>
        </a:solidFill>
      </dgm:spPr>
      <dgm:t>
        <a:bodyPr/>
        <a:lstStyle/>
        <a:p>
          <a:pPr rtl="1"/>
          <a:endParaRPr lang="ar-EG"/>
        </a:p>
      </dgm:t>
    </dgm:pt>
    <dgm:pt modelId="{EAFF0665-3358-4310-A6FA-7EB408D4AD10}" type="pres">
      <dgm:prSet presAssocID="{86F99762-F52A-47CD-958A-FC167C4D6B93}" presName="text3" presStyleLbl="fgAcc3" presStyleIdx="0" presStyleCnt="2" custScaleX="72293" custScaleY="229361" custLinFactNeighborX="21345" custLinFactNeighborY="-2211">
        <dgm:presLayoutVars>
          <dgm:chPref val="3"/>
        </dgm:presLayoutVars>
      </dgm:prSet>
      <dgm:spPr/>
      <dgm:t>
        <a:bodyPr/>
        <a:lstStyle/>
        <a:p>
          <a:pPr rtl="1"/>
          <a:endParaRPr lang="ar-EG"/>
        </a:p>
      </dgm:t>
    </dgm:pt>
    <dgm:pt modelId="{C2F6045B-5596-4B24-BBDB-B754CF8721D4}" type="pres">
      <dgm:prSet presAssocID="{86F99762-F52A-47CD-958A-FC167C4D6B93}" presName="hierChild4" presStyleCnt="0"/>
      <dgm:spPr/>
    </dgm:pt>
    <dgm:pt modelId="{AC0FAA81-7E3A-480C-B718-0AF73E08E1B3}" type="pres">
      <dgm:prSet presAssocID="{ACE4309B-6F85-4CE2-8805-21E6047195A5}" presName="Name17" presStyleLbl="parChTrans1D3" presStyleIdx="1" presStyleCnt="2"/>
      <dgm:spPr/>
      <dgm:t>
        <a:bodyPr/>
        <a:lstStyle/>
        <a:p>
          <a:pPr rtl="1"/>
          <a:endParaRPr lang="ar-EG"/>
        </a:p>
      </dgm:t>
    </dgm:pt>
    <dgm:pt modelId="{B5837E5B-452C-4BA3-8EDB-C43D951F1268}" type="pres">
      <dgm:prSet presAssocID="{0A8D0B0E-8EF7-415C-B984-ACEBDDC99E82}" presName="hierRoot3" presStyleCnt="0"/>
      <dgm:spPr/>
    </dgm:pt>
    <dgm:pt modelId="{0EB27002-5CBD-469D-B0D7-BD65C355BCD4}" type="pres">
      <dgm:prSet presAssocID="{0A8D0B0E-8EF7-415C-B984-ACEBDDC99E82}" presName="composite3" presStyleCnt="0"/>
      <dgm:spPr/>
    </dgm:pt>
    <dgm:pt modelId="{A4774A55-C26E-4778-8348-32397C5CA5DF}" type="pres">
      <dgm:prSet presAssocID="{0A8D0B0E-8EF7-415C-B984-ACEBDDC99E82}" presName="background3" presStyleLbl="node3" presStyleIdx="1" presStyleCnt="2"/>
      <dgm:spPr>
        <a:solidFill>
          <a:srgbClr val="00AEEF"/>
        </a:solidFill>
      </dgm:spPr>
      <dgm:t>
        <a:bodyPr/>
        <a:lstStyle/>
        <a:p>
          <a:pPr rtl="1"/>
          <a:endParaRPr lang="ar-EG"/>
        </a:p>
      </dgm:t>
    </dgm:pt>
    <dgm:pt modelId="{F4CF0EAE-9B31-46D3-915F-537671E3F63B}" type="pres">
      <dgm:prSet presAssocID="{0A8D0B0E-8EF7-415C-B984-ACEBDDC99E82}" presName="text3" presStyleLbl="fgAcc3" presStyleIdx="1" presStyleCnt="2" custScaleX="106229" custScaleY="225257" custLinFactNeighborX="16771" custLinFactNeighborY="-1651">
        <dgm:presLayoutVars>
          <dgm:chPref val="3"/>
        </dgm:presLayoutVars>
      </dgm:prSet>
      <dgm:spPr/>
      <dgm:t>
        <a:bodyPr/>
        <a:lstStyle/>
        <a:p>
          <a:pPr rtl="1"/>
          <a:endParaRPr lang="ar-EG"/>
        </a:p>
      </dgm:t>
    </dgm:pt>
    <dgm:pt modelId="{FFAFCE73-76CD-43D2-80F3-29C0F51EE222}" type="pres">
      <dgm:prSet presAssocID="{0A8D0B0E-8EF7-415C-B984-ACEBDDC99E82}" presName="hierChild4" presStyleCnt="0"/>
      <dgm:spPr/>
    </dgm:pt>
    <dgm:pt modelId="{4025572D-5368-463B-9F36-FCD6C9A83689}" type="pres">
      <dgm:prSet presAssocID="{24F6BFA0-1F2C-4B12-B7BF-5603041E89A7}" presName="Name10" presStyleLbl="parChTrans1D2" presStyleIdx="1" presStyleCnt="6"/>
      <dgm:spPr/>
      <dgm:t>
        <a:bodyPr/>
        <a:lstStyle/>
        <a:p>
          <a:pPr rtl="1"/>
          <a:endParaRPr lang="ar-EG"/>
        </a:p>
      </dgm:t>
    </dgm:pt>
    <dgm:pt modelId="{A0280956-5BF5-4E5D-A672-623BB73C96F5}" type="pres">
      <dgm:prSet presAssocID="{4641B04C-9C73-42E5-8AB1-20A2BD27392B}" presName="hierRoot2" presStyleCnt="0"/>
      <dgm:spPr/>
    </dgm:pt>
    <dgm:pt modelId="{1804E9A2-196C-4579-BDB5-FA8B21BD055A}" type="pres">
      <dgm:prSet presAssocID="{4641B04C-9C73-42E5-8AB1-20A2BD27392B}" presName="composite2" presStyleCnt="0"/>
      <dgm:spPr/>
    </dgm:pt>
    <dgm:pt modelId="{06FF5CCE-4829-403A-9BFA-28333B4956B8}" type="pres">
      <dgm:prSet presAssocID="{4641B04C-9C73-42E5-8AB1-20A2BD27392B}" presName="background2" presStyleLbl="node2" presStyleIdx="1" presStyleCnt="6"/>
      <dgm:spPr>
        <a:solidFill>
          <a:srgbClr val="00AEEF"/>
        </a:solidFill>
      </dgm:spPr>
      <dgm:t>
        <a:bodyPr/>
        <a:lstStyle/>
        <a:p>
          <a:pPr rtl="1"/>
          <a:endParaRPr lang="ar-EG"/>
        </a:p>
      </dgm:t>
    </dgm:pt>
    <dgm:pt modelId="{2C0DA5B2-53DA-443F-A8D5-C10D99EA68DC}" type="pres">
      <dgm:prSet presAssocID="{4641B04C-9C73-42E5-8AB1-20A2BD27392B}" presName="text2" presStyleLbl="fgAcc2" presStyleIdx="1" presStyleCnt="6" custScaleX="113226" custScaleY="136569">
        <dgm:presLayoutVars>
          <dgm:chPref val="3"/>
        </dgm:presLayoutVars>
      </dgm:prSet>
      <dgm:spPr/>
      <dgm:t>
        <a:bodyPr/>
        <a:lstStyle/>
        <a:p>
          <a:pPr rtl="1"/>
          <a:endParaRPr lang="ar-EG"/>
        </a:p>
      </dgm:t>
    </dgm:pt>
    <dgm:pt modelId="{58CFD3AD-61F8-40D1-8F60-03A64C81DADE}" type="pres">
      <dgm:prSet presAssocID="{4641B04C-9C73-42E5-8AB1-20A2BD27392B}" presName="hierChild3" presStyleCnt="0"/>
      <dgm:spPr/>
    </dgm:pt>
    <dgm:pt modelId="{5C41E817-CEC6-4F24-8549-C357D7760908}" type="pres">
      <dgm:prSet presAssocID="{9A94386F-7B1C-4309-B645-ED7BE3EA2256}" presName="Name10" presStyleLbl="parChTrans1D2" presStyleIdx="2" presStyleCnt="6"/>
      <dgm:spPr/>
      <dgm:t>
        <a:bodyPr/>
        <a:lstStyle/>
        <a:p>
          <a:pPr rtl="1"/>
          <a:endParaRPr lang="ar-EG"/>
        </a:p>
      </dgm:t>
    </dgm:pt>
    <dgm:pt modelId="{9791C28E-8E8F-440C-BE6E-C543AF25105E}" type="pres">
      <dgm:prSet presAssocID="{EB81385C-B0E3-4CA3-99B2-FFAE89586E47}" presName="hierRoot2" presStyleCnt="0"/>
      <dgm:spPr/>
    </dgm:pt>
    <dgm:pt modelId="{37F79C5D-DE25-44C4-91F8-23F18DA13F74}" type="pres">
      <dgm:prSet presAssocID="{EB81385C-B0E3-4CA3-99B2-FFAE89586E47}" presName="composite2" presStyleCnt="0"/>
      <dgm:spPr/>
    </dgm:pt>
    <dgm:pt modelId="{C7D78161-2BEF-4182-9AF8-D6373B66E73B}" type="pres">
      <dgm:prSet presAssocID="{EB81385C-B0E3-4CA3-99B2-FFAE89586E47}" presName="background2" presStyleLbl="node2" presStyleIdx="2" presStyleCnt="6"/>
      <dgm:spPr>
        <a:solidFill>
          <a:srgbClr val="00AEEF"/>
        </a:solidFill>
      </dgm:spPr>
      <dgm:t>
        <a:bodyPr/>
        <a:lstStyle/>
        <a:p>
          <a:pPr rtl="1"/>
          <a:endParaRPr lang="ar-EG"/>
        </a:p>
      </dgm:t>
    </dgm:pt>
    <dgm:pt modelId="{2FFEA6D6-E72C-41FC-969C-78B37E95FE4D}" type="pres">
      <dgm:prSet presAssocID="{EB81385C-B0E3-4CA3-99B2-FFAE89586E47}" presName="text2" presStyleLbl="fgAcc2" presStyleIdx="2" presStyleCnt="6" custScaleY="275711">
        <dgm:presLayoutVars>
          <dgm:chPref val="3"/>
        </dgm:presLayoutVars>
      </dgm:prSet>
      <dgm:spPr/>
      <dgm:t>
        <a:bodyPr/>
        <a:lstStyle/>
        <a:p>
          <a:pPr rtl="1"/>
          <a:endParaRPr lang="ar-EG"/>
        </a:p>
      </dgm:t>
    </dgm:pt>
    <dgm:pt modelId="{1023F64E-5CB0-4F5B-B059-6994AE97B13B}" type="pres">
      <dgm:prSet presAssocID="{EB81385C-B0E3-4CA3-99B2-FFAE89586E47}" presName="hierChild3" presStyleCnt="0"/>
      <dgm:spPr/>
    </dgm:pt>
    <dgm:pt modelId="{5F27176E-6492-46F7-A836-A11896B8903F}" type="pres">
      <dgm:prSet presAssocID="{87931C73-A47F-4BC1-B717-3E2B2D54D113}" presName="Name10" presStyleLbl="parChTrans1D2" presStyleIdx="3" presStyleCnt="6"/>
      <dgm:spPr/>
      <dgm:t>
        <a:bodyPr/>
        <a:lstStyle/>
        <a:p>
          <a:pPr rtl="1"/>
          <a:endParaRPr lang="ar-EG"/>
        </a:p>
      </dgm:t>
    </dgm:pt>
    <dgm:pt modelId="{8CB44E87-9CCD-4ED9-881B-8EA20B09519A}" type="pres">
      <dgm:prSet presAssocID="{3D607441-92A0-4802-80C0-E9EDEA0041BD}" presName="hierRoot2" presStyleCnt="0"/>
      <dgm:spPr/>
    </dgm:pt>
    <dgm:pt modelId="{B0A37C7A-B689-47F1-B89E-DD57BA84C339}" type="pres">
      <dgm:prSet presAssocID="{3D607441-92A0-4802-80C0-E9EDEA0041BD}" presName="composite2" presStyleCnt="0"/>
      <dgm:spPr/>
    </dgm:pt>
    <dgm:pt modelId="{22B53B5E-FC45-47B3-AF19-4893B10081DC}" type="pres">
      <dgm:prSet presAssocID="{3D607441-92A0-4802-80C0-E9EDEA0041BD}" presName="background2" presStyleLbl="node2" presStyleIdx="3" presStyleCnt="6"/>
      <dgm:spPr>
        <a:solidFill>
          <a:srgbClr val="00AEEF"/>
        </a:solidFill>
      </dgm:spPr>
      <dgm:t>
        <a:bodyPr/>
        <a:lstStyle/>
        <a:p>
          <a:pPr rtl="1"/>
          <a:endParaRPr lang="ar-EG"/>
        </a:p>
      </dgm:t>
    </dgm:pt>
    <dgm:pt modelId="{ED0D3693-6F63-4B3C-A006-5E2586E84733}" type="pres">
      <dgm:prSet presAssocID="{3D607441-92A0-4802-80C0-E9EDEA0041BD}" presName="text2" presStyleLbl="fgAcc2" presStyleIdx="3" presStyleCnt="6" custScaleY="236542">
        <dgm:presLayoutVars>
          <dgm:chPref val="3"/>
        </dgm:presLayoutVars>
      </dgm:prSet>
      <dgm:spPr/>
      <dgm:t>
        <a:bodyPr/>
        <a:lstStyle/>
        <a:p>
          <a:pPr rtl="1"/>
          <a:endParaRPr lang="ar-EG"/>
        </a:p>
      </dgm:t>
    </dgm:pt>
    <dgm:pt modelId="{AF9CBC1F-F18D-4DD8-A628-4A24516899C0}" type="pres">
      <dgm:prSet presAssocID="{3D607441-92A0-4802-80C0-E9EDEA0041BD}" presName="hierChild3" presStyleCnt="0"/>
      <dgm:spPr/>
    </dgm:pt>
    <dgm:pt modelId="{124E8156-2203-44A6-ABA3-D47186993526}" type="pres">
      <dgm:prSet presAssocID="{0439C033-C3A0-4E7C-9466-DDFE3D251921}" presName="Name10" presStyleLbl="parChTrans1D2" presStyleIdx="4" presStyleCnt="6"/>
      <dgm:spPr/>
      <dgm:t>
        <a:bodyPr/>
        <a:lstStyle/>
        <a:p>
          <a:pPr rtl="1"/>
          <a:endParaRPr lang="ar-EG"/>
        </a:p>
      </dgm:t>
    </dgm:pt>
    <dgm:pt modelId="{0847B12A-A86B-410F-A3E1-C49697A34F0F}" type="pres">
      <dgm:prSet presAssocID="{D383874B-DBB5-412B-A53E-20291531FF3E}" presName="hierRoot2" presStyleCnt="0"/>
      <dgm:spPr/>
    </dgm:pt>
    <dgm:pt modelId="{0526D6B9-2A29-4263-81C6-6D5E9AA01D74}" type="pres">
      <dgm:prSet presAssocID="{D383874B-DBB5-412B-A53E-20291531FF3E}" presName="composite2" presStyleCnt="0"/>
      <dgm:spPr/>
    </dgm:pt>
    <dgm:pt modelId="{3B677680-0A03-46D9-A15A-E71FDFF3BEF5}" type="pres">
      <dgm:prSet presAssocID="{D383874B-DBB5-412B-A53E-20291531FF3E}" presName="background2" presStyleLbl="node2" presStyleIdx="4" presStyleCnt="6"/>
      <dgm:spPr>
        <a:solidFill>
          <a:srgbClr val="00AEEF"/>
        </a:solidFill>
      </dgm:spPr>
      <dgm:t>
        <a:bodyPr/>
        <a:lstStyle/>
        <a:p>
          <a:pPr rtl="1"/>
          <a:endParaRPr lang="ar-EG"/>
        </a:p>
      </dgm:t>
    </dgm:pt>
    <dgm:pt modelId="{0EC59353-C896-41BA-B8CC-C2B5198FA258}" type="pres">
      <dgm:prSet presAssocID="{D383874B-DBB5-412B-A53E-20291531FF3E}" presName="text2" presStyleLbl="fgAcc2" presStyleIdx="4" presStyleCnt="6" custScaleY="236328">
        <dgm:presLayoutVars>
          <dgm:chPref val="3"/>
        </dgm:presLayoutVars>
      </dgm:prSet>
      <dgm:spPr/>
      <dgm:t>
        <a:bodyPr/>
        <a:lstStyle/>
        <a:p>
          <a:pPr rtl="1"/>
          <a:endParaRPr lang="ar-EG"/>
        </a:p>
      </dgm:t>
    </dgm:pt>
    <dgm:pt modelId="{D7819230-FC28-49D0-B739-61C780654781}" type="pres">
      <dgm:prSet presAssocID="{D383874B-DBB5-412B-A53E-20291531FF3E}" presName="hierChild3" presStyleCnt="0"/>
      <dgm:spPr/>
    </dgm:pt>
    <dgm:pt modelId="{743C4E9F-A433-49DD-8D6E-1C35A123609A}" type="pres">
      <dgm:prSet presAssocID="{2EEC3BA4-2582-40ED-8366-B930A83D67BB}" presName="Name10" presStyleLbl="parChTrans1D2" presStyleIdx="5" presStyleCnt="6"/>
      <dgm:spPr/>
      <dgm:t>
        <a:bodyPr/>
        <a:lstStyle/>
        <a:p>
          <a:pPr rtl="1"/>
          <a:endParaRPr lang="ar-EG"/>
        </a:p>
      </dgm:t>
    </dgm:pt>
    <dgm:pt modelId="{1B813696-1E71-4025-9B8C-05CBF294DA15}" type="pres">
      <dgm:prSet presAssocID="{1273D6F2-4F02-47E3-89B3-389341208AEA}" presName="hierRoot2" presStyleCnt="0"/>
      <dgm:spPr/>
    </dgm:pt>
    <dgm:pt modelId="{E12552B8-A913-4F0D-B4B3-1CA3A23AA45D}" type="pres">
      <dgm:prSet presAssocID="{1273D6F2-4F02-47E3-89B3-389341208AEA}" presName="composite2" presStyleCnt="0"/>
      <dgm:spPr/>
    </dgm:pt>
    <dgm:pt modelId="{DD28CE0B-5838-4B93-AB76-DEA2C18458BB}" type="pres">
      <dgm:prSet presAssocID="{1273D6F2-4F02-47E3-89B3-389341208AEA}" presName="background2" presStyleLbl="node2" presStyleIdx="5" presStyleCnt="6"/>
      <dgm:spPr>
        <a:solidFill>
          <a:srgbClr val="00AEEF"/>
        </a:solidFill>
      </dgm:spPr>
      <dgm:t>
        <a:bodyPr/>
        <a:lstStyle/>
        <a:p>
          <a:pPr rtl="1"/>
          <a:endParaRPr lang="ar-EG"/>
        </a:p>
      </dgm:t>
    </dgm:pt>
    <dgm:pt modelId="{8E2A0A02-A587-46B9-9A1E-E9E86938F279}" type="pres">
      <dgm:prSet presAssocID="{1273D6F2-4F02-47E3-89B3-389341208AEA}" presName="text2" presStyleLbl="fgAcc2" presStyleIdx="5" presStyleCnt="6" custScaleY="216581">
        <dgm:presLayoutVars>
          <dgm:chPref val="3"/>
        </dgm:presLayoutVars>
      </dgm:prSet>
      <dgm:spPr/>
      <dgm:t>
        <a:bodyPr/>
        <a:lstStyle/>
        <a:p>
          <a:pPr rtl="1"/>
          <a:endParaRPr lang="ar-EG"/>
        </a:p>
      </dgm:t>
    </dgm:pt>
    <dgm:pt modelId="{0C31E182-182C-4F76-8AD4-ABF9215F07EA}" type="pres">
      <dgm:prSet presAssocID="{1273D6F2-4F02-47E3-89B3-389341208AEA}" presName="hierChild3" presStyleCnt="0"/>
      <dgm:spPr/>
    </dgm:pt>
  </dgm:ptLst>
  <dgm:cxnLst>
    <dgm:cxn modelId="{57EBDD26-FA7C-4674-B909-B711FE9909D4}" type="presOf" srcId="{2EEC3BA4-2582-40ED-8366-B930A83D67BB}" destId="{743C4E9F-A433-49DD-8D6E-1C35A123609A}" srcOrd="0" destOrd="0" presId="urn:microsoft.com/office/officeart/2005/8/layout/hierarchy1"/>
    <dgm:cxn modelId="{F7051419-153E-4140-AFCB-DA505E4638B1}" type="presOf" srcId="{C58A66EB-7DDA-4D2C-B3A6-3F26E3E99EF3}" destId="{22F2E64E-939F-4FE6-845A-D477C95AB031}" srcOrd="0" destOrd="0" presId="urn:microsoft.com/office/officeart/2005/8/layout/hierarchy1"/>
    <dgm:cxn modelId="{291940DA-879E-4C89-99DF-EFB4B9200B6B}" type="presOf" srcId="{9A94386F-7B1C-4309-B645-ED7BE3EA2256}" destId="{5C41E817-CEC6-4F24-8549-C357D7760908}" srcOrd="0" destOrd="0" presId="urn:microsoft.com/office/officeart/2005/8/layout/hierarchy1"/>
    <dgm:cxn modelId="{5B5B0F4A-8FBA-4EA7-983C-53E06EA238C1}" type="presOf" srcId="{3D607441-92A0-4802-80C0-E9EDEA0041BD}" destId="{ED0D3693-6F63-4B3C-A006-5E2586E84733}" srcOrd="0" destOrd="0" presId="urn:microsoft.com/office/officeart/2005/8/layout/hierarchy1"/>
    <dgm:cxn modelId="{40C9F574-C3B9-42D1-930C-AD71474721DF}" srcId="{AD8C7ADE-18FB-4563-93CE-29B782FF73B9}" destId="{553B6D9B-86E3-45B1-88B1-0676D6A10AB6}" srcOrd="0" destOrd="0" parTransId="{EE05A057-D86A-4634-9F6D-3ED43322408B}" sibTransId="{4CF89D6B-674C-4735-819D-A7909D7237D7}"/>
    <dgm:cxn modelId="{846B183C-3239-4C21-8543-D0D5A8B6DB2E}" type="presOf" srcId="{86F99762-F52A-47CD-958A-FC167C4D6B93}" destId="{EAFF0665-3358-4310-A6FA-7EB408D4AD10}" srcOrd="0" destOrd="0" presId="urn:microsoft.com/office/officeart/2005/8/layout/hierarchy1"/>
    <dgm:cxn modelId="{247F5E5A-8A89-47B6-905B-FA69F26C8D62}" type="presOf" srcId="{D383874B-DBB5-412B-A53E-20291531FF3E}" destId="{0EC59353-C896-41BA-B8CC-C2B5198FA258}" srcOrd="0" destOrd="0" presId="urn:microsoft.com/office/officeart/2005/8/layout/hierarchy1"/>
    <dgm:cxn modelId="{699043C9-D833-489B-B12E-CA1DCA4CDAC6}" srcId="{AD8C7ADE-18FB-4563-93CE-29B782FF73B9}" destId="{3D607441-92A0-4802-80C0-E9EDEA0041BD}" srcOrd="3" destOrd="0" parTransId="{87931C73-A47F-4BC1-B717-3E2B2D54D113}" sibTransId="{FB6D9819-3134-453C-A981-4A8A93ED2BBF}"/>
    <dgm:cxn modelId="{A0E0097C-2F3C-45C7-94F8-9CCFB56BA97F}" srcId="{AD8C7ADE-18FB-4563-93CE-29B782FF73B9}" destId="{D383874B-DBB5-412B-A53E-20291531FF3E}" srcOrd="4" destOrd="0" parTransId="{0439C033-C3A0-4E7C-9466-DDFE3D251921}" sibTransId="{41D584DA-B438-4C8B-92FA-BB5748C6AB86}"/>
    <dgm:cxn modelId="{80B552A8-495E-47D1-A282-B46ABAB52743}" type="presOf" srcId="{ACE4309B-6F85-4CE2-8805-21E6047195A5}" destId="{AC0FAA81-7E3A-480C-B718-0AF73E08E1B3}" srcOrd="0" destOrd="0" presId="urn:microsoft.com/office/officeart/2005/8/layout/hierarchy1"/>
    <dgm:cxn modelId="{7833F3C8-DFC7-49B8-B390-1D96E36D10ED}" type="presOf" srcId="{4641B04C-9C73-42E5-8AB1-20A2BD27392B}" destId="{2C0DA5B2-53DA-443F-A8D5-C10D99EA68DC}" srcOrd="0" destOrd="0" presId="urn:microsoft.com/office/officeart/2005/8/layout/hierarchy1"/>
    <dgm:cxn modelId="{3061DAD2-CA79-4AA8-8BC8-7FDF105D4D2F}" type="presOf" srcId="{0A8D0B0E-8EF7-415C-B984-ACEBDDC99E82}" destId="{F4CF0EAE-9B31-46D3-915F-537671E3F63B}" srcOrd="0" destOrd="0" presId="urn:microsoft.com/office/officeart/2005/8/layout/hierarchy1"/>
    <dgm:cxn modelId="{7872621C-DB3E-4812-9E1D-32F5EFFE0287}" type="presOf" srcId="{EE05A057-D86A-4634-9F6D-3ED43322408B}" destId="{A684E891-BEBE-4156-B944-A1196811939A}" srcOrd="0" destOrd="0" presId="urn:microsoft.com/office/officeart/2005/8/layout/hierarchy1"/>
    <dgm:cxn modelId="{60A36DE2-C480-4AD6-96C7-AAAD018A1260}" srcId="{AD8C7ADE-18FB-4563-93CE-29B782FF73B9}" destId="{EB81385C-B0E3-4CA3-99B2-FFAE89586E47}" srcOrd="2" destOrd="0" parTransId="{9A94386F-7B1C-4309-B645-ED7BE3EA2256}" sibTransId="{79A6D8BD-DA46-4991-89ED-E2187F29B3F5}"/>
    <dgm:cxn modelId="{1054BBC1-BFD5-4FA0-A5AA-49E3753FA14C}" type="presOf" srcId="{0439C033-C3A0-4E7C-9466-DDFE3D251921}" destId="{124E8156-2203-44A6-ABA3-D47186993526}" srcOrd="0" destOrd="0" presId="urn:microsoft.com/office/officeart/2005/8/layout/hierarchy1"/>
    <dgm:cxn modelId="{F80B5354-3F4B-44F5-AF5D-DF5F1F285B57}" type="presOf" srcId="{AD8C7ADE-18FB-4563-93CE-29B782FF73B9}" destId="{B987BA6E-B001-401E-8A26-37452700DB99}" srcOrd="0" destOrd="0" presId="urn:microsoft.com/office/officeart/2005/8/layout/hierarchy1"/>
    <dgm:cxn modelId="{845E8B7F-9FEE-4BC9-89BE-59947979B43B}" srcId="{AD8C7ADE-18FB-4563-93CE-29B782FF73B9}" destId="{1273D6F2-4F02-47E3-89B3-389341208AEA}" srcOrd="5" destOrd="0" parTransId="{2EEC3BA4-2582-40ED-8366-B930A83D67BB}" sibTransId="{C775866F-60EC-4161-966D-9C296ADE2230}"/>
    <dgm:cxn modelId="{BD581212-AC4A-426D-AC0F-87C51FFD60F1}" srcId="{553B6D9B-86E3-45B1-88B1-0676D6A10AB6}" destId="{86F99762-F52A-47CD-958A-FC167C4D6B93}" srcOrd="0" destOrd="0" parTransId="{2C272A4A-0023-4E1D-8AA9-5A05B113521B}" sibTransId="{EFD28C67-52B9-4D3A-BD43-906FB1FC75DC}"/>
    <dgm:cxn modelId="{0F5CAA7B-7BF6-4988-B629-5F0CC12A0BAD}" srcId="{AD8C7ADE-18FB-4563-93CE-29B782FF73B9}" destId="{4641B04C-9C73-42E5-8AB1-20A2BD27392B}" srcOrd="1" destOrd="0" parTransId="{24F6BFA0-1F2C-4B12-B7BF-5603041E89A7}" sibTransId="{381CFF0C-5B3A-42B0-8700-1A78DA708A94}"/>
    <dgm:cxn modelId="{914E5CE3-E965-46A6-B377-931CF61F6C1F}" type="presOf" srcId="{1273D6F2-4F02-47E3-89B3-389341208AEA}" destId="{8E2A0A02-A587-46B9-9A1E-E9E86938F279}" srcOrd="0" destOrd="0" presId="urn:microsoft.com/office/officeart/2005/8/layout/hierarchy1"/>
    <dgm:cxn modelId="{96776542-6890-48B4-8E46-D77CA8C9EAC9}" type="presOf" srcId="{2C272A4A-0023-4E1D-8AA9-5A05B113521B}" destId="{16123BAC-6F5A-4112-AD76-B31664DEE0C9}" srcOrd="0" destOrd="0" presId="urn:microsoft.com/office/officeart/2005/8/layout/hierarchy1"/>
    <dgm:cxn modelId="{31C6FAF7-2C51-4CDB-AE3B-F9596DD72A77}" type="presOf" srcId="{87931C73-A47F-4BC1-B717-3E2B2D54D113}" destId="{5F27176E-6492-46F7-A836-A11896B8903F}" srcOrd="0" destOrd="0" presId="urn:microsoft.com/office/officeart/2005/8/layout/hierarchy1"/>
    <dgm:cxn modelId="{C4B78860-14C1-4FB7-9B4F-3521D7E8F64B}" srcId="{553B6D9B-86E3-45B1-88B1-0676D6A10AB6}" destId="{0A8D0B0E-8EF7-415C-B984-ACEBDDC99E82}" srcOrd="1" destOrd="0" parTransId="{ACE4309B-6F85-4CE2-8805-21E6047195A5}" sibTransId="{F48C9D7A-B60B-4C87-B0E0-07ADEF9A0297}"/>
    <dgm:cxn modelId="{590ACD69-89FD-49D5-8F90-6E25DA8EB438}" type="presOf" srcId="{24F6BFA0-1F2C-4B12-B7BF-5603041E89A7}" destId="{4025572D-5368-463B-9F36-FCD6C9A83689}" srcOrd="0" destOrd="0" presId="urn:microsoft.com/office/officeart/2005/8/layout/hierarchy1"/>
    <dgm:cxn modelId="{69AF9440-7A3B-46FC-9F53-593EC28729A8}" srcId="{C58A66EB-7DDA-4D2C-B3A6-3F26E3E99EF3}" destId="{AD8C7ADE-18FB-4563-93CE-29B782FF73B9}" srcOrd="0" destOrd="0" parTransId="{11C89ADA-1037-464B-8215-DADD61AEA366}" sibTransId="{876ADEF9-99CC-4687-8AF3-AA5CF5B0280E}"/>
    <dgm:cxn modelId="{27496D47-E403-42AB-8F4D-81C424F30FF5}" type="presOf" srcId="{EB81385C-B0E3-4CA3-99B2-FFAE89586E47}" destId="{2FFEA6D6-E72C-41FC-969C-78B37E95FE4D}" srcOrd="0" destOrd="0" presId="urn:microsoft.com/office/officeart/2005/8/layout/hierarchy1"/>
    <dgm:cxn modelId="{2EA2828B-7B7D-4AC8-A279-4D84DDAFE28C}" type="presOf" srcId="{553B6D9B-86E3-45B1-88B1-0676D6A10AB6}" destId="{0BA2BD6D-D44B-40D7-A8DA-AA3B2E5E2EBC}" srcOrd="0" destOrd="0" presId="urn:microsoft.com/office/officeart/2005/8/layout/hierarchy1"/>
    <dgm:cxn modelId="{C3B9B3A2-1769-4136-B76E-F8F1206E340B}" type="presParOf" srcId="{22F2E64E-939F-4FE6-845A-D477C95AB031}" destId="{68CB5F8E-64A6-48AE-99FC-09C23CD6FD34}" srcOrd="0" destOrd="0" presId="urn:microsoft.com/office/officeart/2005/8/layout/hierarchy1"/>
    <dgm:cxn modelId="{13C4CA75-D050-4700-ABFF-5C16825491FC}" type="presParOf" srcId="{68CB5F8E-64A6-48AE-99FC-09C23CD6FD34}" destId="{9C44F5CF-77D6-4B56-A130-8CFEB94DF968}" srcOrd="0" destOrd="0" presId="urn:microsoft.com/office/officeart/2005/8/layout/hierarchy1"/>
    <dgm:cxn modelId="{964CAA0C-C351-487C-991D-C06C7B06FB0C}" type="presParOf" srcId="{9C44F5CF-77D6-4B56-A130-8CFEB94DF968}" destId="{F5612FE9-0271-4882-9F15-E0E6150D7189}" srcOrd="0" destOrd="0" presId="urn:microsoft.com/office/officeart/2005/8/layout/hierarchy1"/>
    <dgm:cxn modelId="{9CA2C793-6D66-4183-A4BB-C66A63CCDFD1}" type="presParOf" srcId="{9C44F5CF-77D6-4B56-A130-8CFEB94DF968}" destId="{B987BA6E-B001-401E-8A26-37452700DB99}" srcOrd="1" destOrd="0" presId="urn:microsoft.com/office/officeart/2005/8/layout/hierarchy1"/>
    <dgm:cxn modelId="{D1ADB9CD-A9F1-40E7-AACC-28DC7CF6E137}" type="presParOf" srcId="{68CB5F8E-64A6-48AE-99FC-09C23CD6FD34}" destId="{49339F21-0D9B-42C4-B948-E44529F54E18}" srcOrd="1" destOrd="0" presId="urn:microsoft.com/office/officeart/2005/8/layout/hierarchy1"/>
    <dgm:cxn modelId="{49DA0B41-42CC-4CC7-9C3A-1FC904D5DD29}" type="presParOf" srcId="{49339F21-0D9B-42C4-B948-E44529F54E18}" destId="{A684E891-BEBE-4156-B944-A1196811939A}" srcOrd="0" destOrd="0" presId="urn:microsoft.com/office/officeart/2005/8/layout/hierarchy1"/>
    <dgm:cxn modelId="{87B0E82D-0E35-4B8C-B323-881C55D25BD2}" type="presParOf" srcId="{49339F21-0D9B-42C4-B948-E44529F54E18}" destId="{CC50B2E4-8384-49B8-8255-AB001BC10117}" srcOrd="1" destOrd="0" presId="urn:microsoft.com/office/officeart/2005/8/layout/hierarchy1"/>
    <dgm:cxn modelId="{A77FD11C-FFB9-4867-8499-75A6CF8A3DD7}" type="presParOf" srcId="{CC50B2E4-8384-49B8-8255-AB001BC10117}" destId="{A671402B-5FEA-410B-A7B3-F8EE6307AFF2}" srcOrd="0" destOrd="0" presId="urn:microsoft.com/office/officeart/2005/8/layout/hierarchy1"/>
    <dgm:cxn modelId="{0C0AA5D0-34C2-4274-9472-4654DBA1F015}" type="presParOf" srcId="{A671402B-5FEA-410B-A7B3-F8EE6307AFF2}" destId="{DDBC58F3-ED9F-4EBD-8B04-DE139D047A27}" srcOrd="0" destOrd="0" presId="urn:microsoft.com/office/officeart/2005/8/layout/hierarchy1"/>
    <dgm:cxn modelId="{70240791-C64B-4706-A390-85C3BDF15168}" type="presParOf" srcId="{A671402B-5FEA-410B-A7B3-F8EE6307AFF2}" destId="{0BA2BD6D-D44B-40D7-A8DA-AA3B2E5E2EBC}" srcOrd="1" destOrd="0" presId="urn:microsoft.com/office/officeart/2005/8/layout/hierarchy1"/>
    <dgm:cxn modelId="{D5554375-BAEF-416E-BC68-BAD66C31CD0C}" type="presParOf" srcId="{CC50B2E4-8384-49B8-8255-AB001BC10117}" destId="{CF116200-B4B0-496F-8099-1CA6C9EB6F18}" srcOrd="1" destOrd="0" presId="urn:microsoft.com/office/officeart/2005/8/layout/hierarchy1"/>
    <dgm:cxn modelId="{55A109E5-E2F1-47FB-B554-F47E989639B8}" type="presParOf" srcId="{CF116200-B4B0-496F-8099-1CA6C9EB6F18}" destId="{16123BAC-6F5A-4112-AD76-B31664DEE0C9}" srcOrd="0" destOrd="0" presId="urn:microsoft.com/office/officeart/2005/8/layout/hierarchy1"/>
    <dgm:cxn modelId="{A02CD078-45DD-41C0-9239-9144AB9A75BB}" type="presParOf" srcId="{CF116200-B4B0-496F-8099-1CA6C9EB6F18}" destId="{23168318-EC53-47EC-9758-E9898F8B7883}" srcOrd="1" destOrd="0" presId="urn:microsoft.com/office/officeart/2005/8/layout/hierarchy1"/>
    <dgm:cxn modelId="{F0F05A92-9B19-4A31-9947-D1EB8EDE8AB0}" type="presParOf" srcId="{23168318-EC53-47EC-9758-E9898F8B7883}" destId="{F03694E3-D95C-4B66-93C9-6CADC9F02F7D}" srcOrd="0" destOrd="0" presId="urn:microsoft.com/office/officeart/2005/8/layout/hierarchy1"/>
    <dgm:cxn modelId="{B4414332-2E2F-48A1-B612-0F67F465B259}" type="presParOf" srcId="{F03694E3-D95C-4B66-93C9-6CADC9F02F7D}" destId="{8B4F6A96-7807-4F9A-9BE3-2EACD09BB368}" srcOrd="0" destOrd="0" presId="urn:microsoft.com/office/officeart/2005/8/layout/hierarchy1"/>
    <dgm:cxn modelId="{33272CA9-476C-4F74-A1C6-1900CFFFFEA0}" type="presParOf" srcId="{F03694E3-D95C-4B66-93C9-6CADC9F02F7D}" destId="{EAFF0665-3358-4310-A6FA-7EB408D4AD10}" srcOrd="1" destOrd="0" presId="urn:microsoft.com/office/officeart/2005/8/layout/hierarchy1"/>
    <dgm:cxn modelId="{E549F047-5B60-47E2-8340-4089B36172C1}" type="presParOf" srcId="{23168318-EC53-47EC-9758-E9898F8B7883}" destId="{C2F6045B-5596-4B24-BBDB-B754CF8721D4}" srcOrd="1" destOrd="0" presId="urn:microsoft.com/office/officeart/2005/8/layout/hierarchy1"/>
    <dgm:cxn modelId="{08123F13-52FF-4F05-BF7B-CC3051D9C79C}" type="presParOf" srcId="{CF116200-B4B0-496F-8099-1CA6C9EB6F18}" destId="{AC0FAA81-7E3A-480C-B718-0AF73E08E1B3}" srcOrd="2" destOrd="0" presId="urn:microsoft.com/office/officeart/2005/8/layout/hierarchy1"/>
    <dgm:cxn modelId="{0D178998-1C27-4029-BB7F-1799A0693B47}" type="presParOf" srcId="{CF116200-B4B0-496F-8099-1CA6C9EB6F18}" destId="{B5837E5B-452C-4BA3-8EDB-C43D951F1268}" srcOrd="3" destOrd="0" presId="urn:microsoft.com/office/officeart/2005/8/layout/hierarchy1"/>
    <dgm:cxn modelId="{9BA6A852-A685-4F3B-ACDE-93FFACF26B0F}" type="presParOf" srcId="{B5837E5B-452C-4BA3-8EDB-C43D951F1268}" destId="{0EB27002-5CBD-469D-B0D7-BD65C355BCD4}" srcOrd="0" destOrd="0" presId="urn:microsoft.com/office/officeart/2005/8/layout/hierarchy1"/>
    <dgm:cxn modelId="{CE75C6C0-CBF7-457F-8DCF-CC61012B0F16}" type="presParOf" srcId="{0EB27002-5CBD-469D-B0D7-BD65C355BCD4}" destId="{A4774A55-C26E-4778-8348-32397C5CA5DF}" srcOrd="0" destOrd="0" presId="urn:microsoft.com/office/officeart/2005/8/layout/hierarchy1"/>
    <dgm:cxn modelId="{37922E03-867D-4E5A-8453-7D89649C0D4A}" type="presParOf" srcId="{0EB27002-5CBD-469D-B0D7-BD65C355BCD4}" destId="{F4CF0EAE-9B31-46D3-915F-537671E3F63B}" srcOrd="1" destOrd="0" presId="urn:microsoft.com/office/officeart/2005/8/layout/hierarchy1"/>
    <dgm:cxn modelId="{A9FB79C6-EC4C-4677-853C-73A2636E0FD2}" type="presParOf" srcId="{B5837E5B-452C-4BA3-8EDB-C43D951F1268}" destId="{FFAFCE73-76CD-43D2-80F3-29C0F51EE222}" srcOrd="1" destOrd="0" presId="urn:microsoft.com/office/officeart/2005/8/layout/hierarchy1"/>
    <dgm:cxn modelId="{879903B2-91E6-4D9F-84BC-8194A4943D7E}" type="presParOf" srcId="{49339F21-0D9B-42C4-B948-E44529F54E18}" destId="{4025572D-5368-463B-9F36-FCD6C9A83689}" srcOrd="2" destOrd="0" presId="urn:microsoft.com/office/officeart/2005/8/layout/hierarchy1"/>
    <dgm:cxn modelId="{A9148A6B-695E-4D91-B175-3F3E33EC293B}" type="presParOf" srcId="{49339F21-0D9B-42C4-B948-E44529F54E18}" destId="{A0280956-5BF5-4E5D-A672-623BB73C96F5}" srcOrd="3" destOrd="0" presId="urn:microsoft.com/office/officeart/2005/8/layout/hierarchy1"/>
    <dgm:cxn modelId="{E391A25B-9C80-45B5-A45D-BBF3C159459D}" type="presParOf" srcId="{A0280956-5BF5-4E5D-A672-623BB73C96F5}" destId="{1804E9A2-196C-4579-BDB5-FA8B21BD055A}" srcOrd="0" destOrd="0" presId="urn:microsoft.com/office/officeart/2005/8/layout/hierarchy1"/>
    <dgm:cxn modelId="{45DA9E6F-825D-4051-B68D-B2ECE2534C5C}" type="presParOf" srcId="{1804E9A2-196C-4579-BDB5-FA8B21BD055A}" destId="{06FF5CCE-4829-403A-9BFA-28333B4956B8}" srcOrd="0" destOrd="0" presId="urn:microsoft.com/office/officeart/2005/8/layout/hierarchy1"/>
    <dgm:cxn modelId="{EA24E0D9-0FD8-4684-A0A9-705C0927BB5E}" type="presParOf" srcId="{1804E9A2-196C-4579-BDB5-FA8B21BD055A}" destId="{2C0DA5B2-53DA-443F-A8D5-C10D99EA68DC}" srcOrd="1" destOrd="0" presId="urn:microsoft.com/office/officeart/2005/8/layout/hierarchy1"/>
    <dgm:cxn modelId="{52189FBD-880A-47A0-B623-4D31BE7A2C72}" type="presParOf" srcId="{A0280956-5BF5-4E5D-A672-623BB73C96F5}" destId="{58CFD3AD-61F8-40D1-8F60-03A64C81DADE}" srcOrd="1" destOrd="0" presId="urn:microsoft.com/office/officeart/2005/8/layout/hierarchy1"/>
    <dgm:cxn modelId="{86A5D807-B9EE-49FD-B9B7-E08013103AB1}" type="presParOf" srcId="{49339F21-0D9B-42C4-B948-E44529F54E18}" destId="{5C41E817-CEC6-4F24-8549-C357D7760908}" srcOrd="4" destOrd="0" presId="urn:microsoft.com/office/officeart/2005/8/layout/hierarchy1"/>
    <dgm:cxn modelId="{F993E1C9-B98C-4172-9348-C028767DA144}" type="presParOf" srcId="{49339F21-0D9B-42C4-B948-E44529F54E18}" destId="{9791C28E-8E8F-440C-BE6E-C543AF25105E}" srcOrd="5" destOrd="0" presId="urn:microsoft.com/office/officeart/2005/8/layout/hierarchy1"/>
    <dgm:cxn modelId="{1FBF6212-A161-49BB-A943-E078C61E546F}" type="presParOf" srcId="{9791C28E-8E8F-440C-BE6E-C543AF25105E}" destId="{37F79C5D-DE25-44C4-91F8-23F18DA13F74}" srcOrd="0" destOrd="0" presId="urn:microsoft.com/office/officeart/2005/8/layout/hierarchy1"/>
    <dgm:cxn modelId="{BDE02A50-8ED4-4705-9E90-738B2922F6CC}" type="presParOf" srcId="{37F79C5D-DE25-44C4-91F8-23F18DA13F74}" destId="{C7D78161-2BEF-4182-9AF8-D6373B66E73B}" srcOrd="0" destOrd="0" presId="urn:microsoft.com/office/officeart/2005/8/layout/hierarchy1"/>
    <dgm:cxn modelId="{CBD9E15A-BFBC-4BBE-9769-A8F89221FF4A}" type="presParOf" srcId="{37F79C5D-DE25-44C4-91F8-23F18DA13F74}" destId="{2FFEA6D6-E72C-41FC-969C-78B37E95FE4D}" srcOrd="1" destOrd="0" presId="urn:microsoft.com/office/officeart/2005/8/layout/hierarchy1"/>
    <dgm:cxn modelId="{16F1D146-A485-470A-9C7C-889E82C998F4}" type="presParOf" srcId="{9791C28E-8E8F-440C-BE6E-C543AF25105E}" destId="{1023F64E-5CB0-4F5B-B059-6994AE97B13B}" srcOrd="1" destOrd="0" presId="urn:microsoft.com/office/officeart/2005/8/layout/hierarchy1"/>
    <dgm:cxn modelId="{C968AAC9-440E-489D-97A5-7CCCD60E80CD}" type="presParOf" srcId="{49339F21-0D9B-42C4-B948-E44529F54E18}" destId="{5F27176E-6492-46F7-A836-A11896B8903F}" srcOrd="6" destOrd="0" presId="urn:microsoft.com/office/officeart/2005/8/layout/hierarchy1"/>
    <dgm:cxn modelId="{83B4F372-12E8-490F-9530-8FC5BDF84023}" type="presParOf" srcId="{49339F21-0D9B-42C4-B948-E44529F54E18}" destId="{8CB44E87-9CCD-4ED9-881B-8EA20B09519A}" srcOrd="7" destOrd="0" presId="urn:microsoft.com/office/officeart/2005/8/layout/hierarchy1"/>
    <dgm:cxn modelId="{F1FB7BDE-53CE-4EF4-ABA1-80B3AE34984F}" type="presParOf" srcId="{8CB44E87-9CCD-4ED9-881B-8EA20B09519A}" destId="{B0A37C7A-B689-47F1-B89E-DD57BA84C339}" srcOrd="0" destOrd="0" presId="urn:microsoft.com/office/officeart/2005/8/layout/hierarchy1"/>
    <dgm:cxn modelId="{438BA07D-A221-4CE0-942D-9141512EEF34}" type="presParOf" srcId="{B0A37C7A-B689-47F1-B89E-DD57BA84C339}" destId="{22B53B5E-FC45-47B3-AF19-4893B10081DC}" srcOrd="0" destOrd="0" presId="urn:microsoft.com/office/officeart/2005/8/layout/hierarchy1"/>
    <dgm:cxn modelId="{12CCFB66-9A20-4EE8-8752-A8BCF28F0484}" type="presParOf" srcId="{B0A37C7A-B689-47F1-B89E-DD57BA84C339}" destId="{ED0D3693-6F63-4B3C-A006-5E2586E84733}" srcOrd="1" destOrd="0" presId="urn:microsoft.com/office/officeart/2005/8/layout/hierarchy1"/>
    <dgm:cxn modelId="{99D0C151-7606-4382-8F6B-44B34E386911}" type="presParOf" srcId="{8CB44E87-9CCD-4ED9-881B-8EA20B09519A}" destId="{AF9CBC1F-F18D-4DD8-A628-4A24516899C0}" srcOrd="1" destOrd="0" presId="urn:microsoft.com/office/officeart/2005/8/layout/hierarchy1"/>
    <dgm:cxn modelId="{91339365-4AAE-439B-BD65-06A3E15C0880}" type="presParOf" srcId="{49339F21-0D9B-42C4-B948-E44529F54E18}" destId="{124E8156-2203-44A6-ABA3-D47186993526}" srcOrd="8" destOrd="0" presId="urn:microsoft.com/office/officeart/2005/8/layout/hierarchy1"/>
    <dgm:cxn modelId="{7DB85398-FA6B-4C85-ABDF-84D6983EEF8A}" type="presParOf" srcId="{49339F21-0D9B-42C4-B948-E44529F54E18}" destId="{0847B12A-A86B-410F-A3E1-C49697A34F0F}" srcOrd="9" destOrd="0" presId="urn:microsoft.com/office/officeart/2005/8/layout/hierarchy1"/>
    <dgm:cxn modelId="{C0B909E8-0B07-48CA-A5C5-7CFC4437C492}" type="presParOf" srcId="{0847B12A-A86B-410F-A3E1-C49697A34F0F}" destId="{0526D6B9-2A29-4263-81C6-6D5E9AA01D74}" srcOrd="0" destOrd="0" presId="urn:microsoft.com/office/officeart/2005/8/layout/hierarchy1"/>
    <dgm:cxn modelId="{A15AFC52-5DE6-45BB-AEFD-AFF9207C8BD2}" type="presParOf" srcId="{0526D6B9-2A29-4263-81C6-6D5E9AA01D74}" destId="{3B677680-0A03-46D9-A15A-E71FDFF3BEF5}" srcOrd="0" destOrd="0" presId="urn:microsoft.com/office/officeart/2005/8/layout/hierarchy1"/>
    <dgm:cxn modelId="{273620E5-0283-4FB6-B984-E5F78682A650}" type="presParOf" srcId="{0526D6B9-2A29-4263-81C6-6D5E9AA01D74}" destId="{0EC59353-C896-41BA-B8CC-C2B5198FA258}" srcOrd="1" destOrd="0" presId="urn:microsoft.com/office/officeart/2005/8/layout/hierarchy1"/>
    <dgm:cxn modelId="{BB85F606-976A-47CC-9810-28AF6F5C643A}" type="presParOf" srcId="{0847B12A-A86B-410F-A3E1-C49697A34F0F}" destId="{D7819230-FC28-49D0-B739-61C780654781}" srcOrd="1" destOrd="0" presId="urn:microsoft.com/office/officeart/2005/8/layout/hierarchy1"/>
    <dgm:cxn modelId="{30BDF5A5-7CBC-4CBC-A35F-C374590BA3C9}" type="presParOf" srcId="{49339F21-0D9B-42C4-B948-E44529F54E18}" destId="{743C4E9F-A433-49DD-8D6E-1C35A123609A}" srcOrd="10" destOrd="0" presId="urn:microsoft.com/office/officeart/2005/8/layout/hierarchy1"/>
    <dgm:cxn modelId="{9FD6D255-97C5-41CC-9CAE-87C55AE03494}" type="presParOf" srcId="{49339F21-0D9B-42C4-B948-E44529F54E18}" destId="{1B813696-1E71-4025-9B8C-05CBF294DA15}" srcOrd="11" destOrd="0" presId="urn:microsoft.com/office/officeart/2005/8/layout/hierarchy1"/>
    <dgm:cxn modelId="{D02C4A57-AE2A-422B-B9D9-CC33A3F4C5A2}" type="presParOf" srcId="{1B813696-1E71-4025-9B8C-05CBF294DA15}" destId="{E12552B8-A913-4F0D-B4B3-1CA3A23AA45D}" srcOrd="0" destOrd="0" presId="urn:microsoft.com/office/officeart/2005/8/layout/hierarchy1"/>
    <dgm:cxn modelId="{9BE88141-CBC7-4A56-B426-3A2021990139}" type="presParOf" srcId="{E12552B8-A913-4F0D-B4B3-1CA3A23AA45D}" destId="{DD28CE0B-5838-4B93-AB76-DEA2C18458BB}" srcOrd="0" destOrd="0" presId="urn:microsoft.com/office/officeart/2005/8/layout/hierarchy1"/>
    <dgm:cxn modelId="{02C64D34-74A7-4C0F-A4F1-DA512CCCD51E}" type="presParOf" srcId="{E12552B8-A913-4F0D-B4B3-1CA3A23AA45D}" destId="{8E2A0A02-A587-46B9-9A1E-E9E86938F279}" srcOrd="1" destOrd="0" presId="urn:microsoft.com/office/officeart/2005/8/layout/hierarchy1"/>
    <dgm:cxn modelId="{2A4E7E4A-DF3D-4F42-AD7A-983A0F3E16D6}" type="presParOf" srcId="{1B813696-1E71-4025-9B8C-05CBF294DA15}" destId="{0C31E182-182C-4F76-8AD4-ABF9215F07E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42.tmp"/><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44.tmp"/><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4.xml"/><Relationship Id="rId5" Type="http://schemas.openxmlformats.org/officeDocument/2006/relationships/image" Target="../media/image48.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2057"/>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latin typeface="Alexandria" charset="0"/>
                <a:cs typeface="Alexandria" charset="0"/>
              </a:rPr>
              <a:t>DGM 266</a:t>
            </a:r>
            <a:endParaRPr lang="en-US" b="1" dirty="0">
              <a:latin typeface="Alexandria" charset="0"/>
              <a:cs typeface="Alexandria" charset="0"/>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337356" cy="830997"/>
          </a:xfrm>
          <a:prstGeom prst="rect">
            <a:avLst/>
          </a:prstGeom>
          <a:noFill/>
        </p:spPr>
        <p:txBody>
          <a:bodyPr wrap="square" rtlCol="0">
            <a:spAutoFit/>
          </a:bodyPr>
          <a:lstStyle/>
          <a:p>
            <a:pPr algn="ctr"/>
            <a:r>
              <a:rPr lang="ar-EG" sz="4800" b="1" smtClean="0">
                <a:solidFill>
                  <a:srgbClr val="00B0F0"/>
                </a:solidFill>
                <a:latin typeface="Alexandria" charset="0"/>
                <a:cs typeface="Alexandria" charset="0"/>
              </a:rPr>
              <a:t>الإعلام والمجتمع</a:t>
            </a:r>
            <a:endParaRPr lang="en-US" sz="4800" b="1" dirty="0">
              <a:solidFill>
                <a:srgbClr val="00B0F0"/>
              </a:solidFill>
              <a:latin typeface="Alexandria" charset="0"/>
              <a:cs typeface="Alexandria" charset="0"/>
            </a:endParaRPr>
          </a:p>
        </p:txBody>
      </p:sp>
      <p:sp>
        <p:nvSpPr>
          <p:cNvPr id="10" name="Rectangle: Rounded Corners 9"/>
          <p:cNvSpPr/>
          <p:nvPr/>
        </p:nvSpPr>
        <p:spPr>
          <a:xfrm>
            <a:off x="6718272" y="387703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solidFill>
                  <a:schemeClr val="tx1"/>
                </a:solidFill>
                <a:latin typeface="Simplified Arabic" panose="02020603050405020304" pitchFamily="18" charset="-78"/>
                <a:cs typeface="Simplified Arabic" panose="02020603050405020304" pitchFamily="18" charset="-78"/>
              </a:rPr>
              <a:t>المحاضرة الرابعة</a:t>
            </a:r>
            <a:endParaRPr lang="en-US" sz="2800" b="1" dirty="0">
              <a:solidFill>
                <a:schemeClr val="tx1"/>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131640" y="6291341"/>
            <a:ext cx="2092946" cy="521970"/>
          </a:xfrm>
          <a:prstGeom prst="rect">
            <a:avLst/>
          </a:prstGeom>
          <a:noFill/>
        </p:spPr>
        <p:txBody>
          <a:bodyPr wrap="square" rtlCol="0">
            <a:spAutoFit/>
          </a:bodyPr>
          <a:lstStyle/>
          <a:p>
            <a:r>
              <a:rPr lang="ar-EG" sz="2800" b="1" smtClean="0">
                <a:solidFill>
                  <a:srgbClr val="00B0F0"/>
                </a:solidFill>
                <a:latin typeface="Simplified Arabic" panose="02020603050405020304" pitchFamily="18" charset="-78"/>
                <a:cs typeface="Simplified Arabic" panose="02020603050405020304" pitchFamily="18" charset="-78"/>
              </a:rPr>
              <a:t>د/ نهلة صلاح</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13" name="TextBox 12"/>
          <p:cNvSpPr txBox="1"/>
          <p:nvPr/>
        </p:nvSpPr>
        <p:spPr>
          <a:xfrm>
            <a:off x="459185" y="5830966"/>
            <a:ext cx="5081806" cy="584775"/>
          </a:xfrm>
          <a:prstGeom prst="rect">
            <a:avLst/>
          </a:prstGeom>
          <a:noFill/>
        </p:spPr>
        <p:txBody>
          <a:bodyPr wrap="square" rtlCol="0">
            <a:spAutoFit/>
          </a:bodyPr>
          <a:lstStyle/>
          <a:p>
            <a:r>
              <a:rPr lang="ar-EG" sz="3200" smtClean="0">
                <a:solidFill>
                  <a:srgbClr val="00B0F0"/>
                </a:solidFill>
                <a:latin typeface="Simplified Arabic" panose="02020603050405020304" pitchFamily="18" charset="-78"/>
                <a:cs typeface="Simplified Arabic" panose="02020603050405020304" pitchFamily="18" charset="-78"/>
              </a:rPr>
              <a:t>إعداد</a:t>
            </a:r>
            <a:endParaRPr lang="en-US" sz="3200" dirty="0">
              <a:solidFill>
                <a:srgbClr val="00B0F0"/>
              </a:solidFill>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45"/>
          <p:cNvSpPr txBox="1"/>
          <p:nvPr/>
        </p:nvSpPr>
        <p:spPr>
          <a:xfrm>
            <a:off x="7808697" y="4843408"/>
            <a:ext cx="1744736" cy="461665"/>
          </a:xfrm>
          <a:prstGeom prst="rect">
            <a:avLst/>
          </a:prstGeom>
          <a:noFill/>
        </p:spPr>
        <p:txBody>
          <a:bodyPr wrap="square" rtlCol="0">
            <a:spAutoFit/>
          </a:bodyPr>
          <a:lstStyle/>
          <a:p>
            <a:r>
              <a:rPr lang="en-US" sz="2400" b="1" smtClean="0">
                <a:latin typeface="Alexandria" charset="0"/>
                <a:cs typeface="+mj-cs"/>
              </a:rPr>
              <a:t>DGM 226</a:t>
            </a:r>
            <a:endParaRPr lang="en-US" sz="2400" b="1" dirty="0">
              <a:latin typeface="Alexandria" charset="0"/>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38563" y="1602370"/>
            <a:ext cx="7397006" cy="5707203"/>
          </a:xfrm>
          <a:prstGeom prst="rect">
            <a:avLst/>
          </a:prstGeom>
          <a:noFill/>
        </p:spPr>
        <p:txBody>
          <a:bodyPr wrap="square" rtlCol="0">
            <a:spAutoFit/>
          </a:bodyPr>
          <a:lstStyle/>
          <a:p>
            <a:pPr algn="just" rtl="1">
              <a:lnSpc>
                <a:spcPct val="110000"/>
              </a:lnSpc>
              <a:spcBef>
                <a:spcPts val="110"/>
              </a:spcBef>
              <a:spcAft>
                <a:spcPts val="110"/>
              </a:spcAft>
            </a:pPr>
            <a:r>
              <a:rPr lang="ar-EG" sz="2400" b="1" smtClean="0">
                <a:latin typeface="Simplified Arabic" panose="02020603050405020304" pitchFamily="18" charset="-78"/>
                <a:cs typeface="Simplified Arabic" panose="02020603050405020304" pitchFamily="18" charset="-78"/>
              </a:rPr>
              <a:t>أولًا: تأثيرات الإعلام الرقمي الثقافية على المستخدمين.</a:t>
            </a:r>
            <a:r>
              <a:rPr lang="ar-EG" sz="2800" b="1" smtClean="0">
                <a:latin typeface="Simplified Arabic" panose="02020603050405020304" pitchFamily="18" charset="-78"/>
                <a:cs typeface="Simplified Arabic" panose="02020603050405020304" pitchFamily="18" charset="-78"/>
              </a:rPr>
              <a:t> </a:t>
            </a:r>
          </a:p>
          <a:p>
            <a:pPr algn="just" rtl="1">
              <a:lnSpc>
                <a:spcPct val="110000"/>
              </a:lnSpc>
              <a:spcBef>
                <a:spcPts val="110"/>
              </a:spcBef>
              <a:spcAft>
                <a:spcPts val="110"/>
              </a:spcAft>
            </a:pPr>
            <a:r>
              <a:rPr lang="en-US" sz="2400" b="1" smtClean="0">
                <a:latin typeface="Simplified Arabic" panose="02020603050405020304" pitchFamily="18" charset="-78"/>
                <a:cs typeface="Simplified Arabic" panose="02020603050405020304" pitchFamily="18" charset="-78"/>
              </a:rPr>
              <a:t>.</a:t>
            </a:r>
            <a:r>
              <a:rPr lang="en-US" sz="2000" b="1" smtClean="0">
                <a:latin typeface="Simplified Arabic" panose="02020603050405020304" pitchFamily="18" charset="-78"/>
                <a:cs typeface="Simplified Arabic" panose="02020603050405020304" pitchFamily="18" charset="-78"/>
              </a:rPr>
              <a:t>1</a:t>
            </a:r>
            <a:r>
              <a:rPr lang="ar-EG" sz="2000" b="1" smtClean="0">
                <a:latin typeface="Simplified Arabic" panose="02020603050405020304" pitchFamily="18" charset="-78"/>
                <a:cs typeface="Simplified Arabic" panose="02020603050405020304" pitchFamily="18" charset="-78"/>
              </a:rPr>
              <a:t>الهجمة الشرسة على ثقافة الأسرة العربية.</a:t>
            </a:r>
          </a:p>
          <a:p>
            <a:pPr algn="just" rtl="1">
              <a:lnSpc>
                <a:spcPct val="110000"/>
              </a:lnSpc>
              <a:spcBef>
                <a:spcPts val="110"/>
              </a:spcBef>
              <a:spcAft>
                <a:spcPts val="110"/>
              </a:spcAft>
            </a:pPr>
            <a:r>
              <a:rPr lang="en-US" sz="2000" b="1" smtClean="0">
                <a:latin typeface="Simplified Arabic" panose="02020603050405020304" pitchFamily="18" charset="-78"/>
                <a:cs typeface="Simplified Arabic" panose="02020603050405020304" pitchFamily="18" charset="-78"/>
              </a:rPr>
              <a:t>.2</a:t>
            </a:r>
            <a:r>
              <a:rPr lang="ar-EG" sz="2000" b="1" smtClean="0">
                <a:latin typeface="Simplified Arabic" panose="02020603050405020304" pitchFamily="18" charset="-78"/>
                <a:cs typeface="Simplified Arabic" panose="02020603050405020304" pitchFamily="18" charset="-78"/>
              </a:rPr>
              <a:t>انعدام التكافؤ في نشر الثقافات المختلفة.</a:t>
            </a:r>
            <a:r>
              <a:rPr lang="en-US" sz="2000" b="1" smtClean="0">
                <a:latin typeface="Simplified Arabic" panose="02020603050405020304" pitchFamily="18" charset="-78"/>
                <a:cs typeface="Simplified Arabic" panose="02020603050405020304" pitchFamily="18" charset="-78"/>
              </a:rPr>
              <a:t>   </a:t>
            </a:r>
            <a:endParaRPr lang="ar-EG" sz="2000" b="1"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en-US" sz="2000" b="1" smtClean="0">
                <a:latin typeface="Simplified Arabic" panose="02020603050405020304" pitchFamily="18" charset="-78"/>
                <a:cs typeface="Simplified Arabic" panose="02020603050405020304" pitchFamily="18" charset="-78"/>
              </a:rPr>
              <a:t>3</a:t>
            </a:r>
            <a:r>
              <a:rPr lang="ar-EG" sz="2000" b="1" smtClean="0">
                <a:latin typeface="Simplified Arabic" panose="02020603050405020304" pitchFamily="18" charset="-78"/>
                <a:cs typeface="Simplified Arabic" panose="02020603050405020304" pitchFamily="18" charset="-78"/>
              </a:rPr>
              <a:t>. محاكاة </a:t>
            </a:r>
            <a:r>
              <a:rPr lang="ar-EG" sz="2000" b="1">
                <a:latin typeface="Simplified Arabic" panose="02020603050405020304" pitchFamily="18" charset="-78"/>
                <a:cs typeface="Simplified Arabic" panose="02020603050405020304" pitchFamily="18" charset="-78"/>
              </a:rPr>
              <a:t>وتقليد ثقافة </a:t>
            </a:r>
            <a:r>
              <a:rPr lang="ar-EG" sz="2000" b="1" smtClean="0">
                <a:latin typeface="Simplified Arabic" panose="02020603050405020304" pitchFamily="18" charset="-78"/>
                <a:cs typeface="Simplified Arabic" panose="02020603050405020304" pitchFamily="18" charset="-78"/>
              </a:rPr>
              <a:t>الآخرين.</a:t>
            </a:r>
          </a:p>
          <a:p>
            <a:pPr algn="just" rtl="1">
              <a:lnSpc>
                <a:spcPct val="110000"/>
              </a:lnSpc>
              <a:spcBef>
                <a:spcPts val="110"/>
              </a:spcBef>
              <a:spcAft>
                <a:spcPts val="110"/>
              </a:spcAft>
            </a:pPr>
            <a:r>
              <a:rPr lang="en-US" sz="2000" b="1" smtClean="0">
                <a:latin typeface="Simplified Arabic" panose="02020603050405020304" pitchFamily="18" charset="-78"/>
                <a:cs typeface="Simplified Arabic" panose="02020603050405020304" pitchFamily="18" charset="-78"/>
              </a:rPr>
              <a:t>.4</a:t>
            </a:r>
            <a:r>
              <a:rPr lang="ar-EG" sz="2000" b="1" smtClean="0">
                <a:latin typeface="Simplified Arabic" panose="02020603050405020304" pitchFamily="18" charset="-78"/>
                <a:cs typeface="Simplified Arabic" panose="02020603050405020304" pitchFamily="18" charset="-78"/>
              </a:rPr>
              <a:t>تشكيل وعي ثقافي جديد لدى الأسرة العربية.</a:t>
            </a:r>
            <a:endParaRPr lang="en-US" sz="2000" b="1"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en-US" sz="2000" b="1" smtClean="0">
                <a:latin typeface="Simplified Arabic" panose="02020603050405020304" pitchFamily="18" charset="-78"/>
                <a:cs typeface="Simplified Arabic" panose="02020603050405020304" pitchFamily="18" charset="-78"/>
              </a:rPr>
              <a:t>5</a:t>
            </a:r>
            <a:r>
              <a:rPr lang="ar-EG" sz="2000" b="1" smtClean="0">
                <a:latin typeface="Simplified Arabic" panose="02020603050405020304" pitchFamily="18" charset="-78"/>
                <a:cs typeface="Simplified Arabic" panose="02020603050405020304" pitchFamily="18" charset="-78"/>
              </a:rPr>
              <a:t>. تفشي ظاهرة الثقافة الهابطة (تسطيح الثقافة).</a:t>
            </a:r>
          </a:p>
          <a:p>
            <a:pPr algn="just" rtl="1">
              <a:lnSpc>
                <a:spcPct val="110000"/>
              </a:lnSpc>
              <a:spcBef>
                <a:spcPts val="110"/>
              </a:spcBef>
              <a:spcAft>
                <a:spcPts val="110"/>
              </a:spcAft>
            </a:pPr>
            <a:r>
              <a:rPr lang="en-US" sz="2000" b="1" smtClean="0">
                <a:latin typeface="Simplified Arabic" panose="02020603050405020304" pitchFamily="18" charset="-78"/>
                <a:cs typeface="Simplified Arabic" panose="02020603050405020304" pitchFamily="18" charset="-78"/>
              </a:rPr>
              <a:t> .6</a:t>
            </a:r>
            <a:r>
              <a:rPr lang="ar-EG" sz="2000" b="1" smtClean="0">
                <a:latin typeface="Simplified Arabic" panose="02020603050405020304" pitchFamily="18" charset="-78"/>
                <a:cs typeface="Simplified Arabic" panose="02020603050405020304" pitchFamily="18" charset="-78"/>
              </a:rPr>
              <a:t>إشكالية الهوية.</a:t>
            </a:r>
          </a:p>
          <a:p>
            <a:pPr algn="just" rtl="1">
              <a:lnSpc>
                <a:spcPct val="110000"/>
              </a:lnSpc>
              <a:spcBef>
                <a:spcPts val="110"/>
              </a:spcBef>
              <a:spcAft>
                <a:spcPts val="110"/>
              </a:spcAft>
            </a:pPr>
            <a:r>
              <a:rPr lang="ar-EG" sz="2400" b="1" smtClean="0">
                <a:latin typeface="Simplified Arabic" panose="02020603050405020304" pitchFamily="18" charset="-78"/>
                <a:cs typeface="Simplified Arabic" panose="02020603050405020304" pitchFamily="18" charset="-78"/>
              </a:rPr>
              <a:t>ثانيًا: تأثيرات </a:t>
            </a:r>
            <a:r>
              <a:rPr lang="ar-EG" sz="2400" b="1">
                <a:latin typeface="Simplified Arabic" panose="02020603050405020304" pitchFamily="18" charset="-78"/>
                <a:cs typeface="Simplified Arabic" panose="02020603050405020304" pitchFamily="18" charset="-78"/>
              </a:rPr>
              <a:t>الإعلام الرقمي </a:t>
            </a:r>
            <a:r>
              <a:rPr lang="ar-EG" sz="2400" b="1" smtClean="0">
                <a:latin typeface="Simplified Arabic" panose="02020603050405020304" pitchFamily="18" charset="-78"/>
                <a:cs typeface="Simplified Arabic" panose="02020603050405020304" pitchFamily="18" charset="-78"/>
              </a:rPr>
              <a:t>الاقتصادية على المستخدمين.</a:t>
            </a:r>
          </a:p>
          <a:p>
            <a:pPr algn="just" rtl="1">
              <a:lnSpc>
                <a:spcPct val="110000"/>
              </a:lnSpc>
              <a:spcBef>
                <a:spcPts val="110"/>
              </a:spcBef>
              <a:spcAft>
                <a:spcPts val="110"/>
              </a:spcAft>
            </a:pPr>
            <a:r>
              <a:rPr lang="en-US" sz="2400" b="1" smtClean="0">
                <a:latin typeface="Simplified Arabic" panose="02020603050405020304" pitchFamily="18" charset="-78"/>
                <a:cs typeface="Simplified Arabic" panose="02020603050405020304" pitchFamily="18" charset="-78"/>
              </a:rPr>
              <a:t> .</a:t>
            </a:r>
            <a:r>
              <a:rPr lang="en-US" sz="2000" b="1" smtClean="0">
                <a:latin typeface="Simplified Arabic" panose="02020603050405020304" pitchFamily="18" charset="-78"/>
                <a:cs typeface="Simplified Arabic" panose="02020603050405020304" pitchFamily="18" charset="-78"/>
              </a:rPr>
              <a:t>1</a:t>
            </a:r>
            <a:r>
              <a:rPr lang="ar-EG" sz="2000" b="1" smtClean="0">
                <a:latin typeface="Simplified Arabic" panose="02020603050405020304" pitchFamily="18" charset="-78"/>
                <a:cs typeface="Simplified Arabic" panose="02020603050405020304" pitchFamily="18" charset="-78"/>
              </a:rPr>
              <a:t>تأثيرات الإعلام الرقمي الاقتصادية على العمل.</a:t>
            </a:r>
          </a:p>
          <a:p>
            <a:pPr algn="just" rtl="1">
              <a:lnSpc>
                <a:spcPct val="110000"/>
              </a:lnSpc>
              <a:spcBef>
                <a:spcPts val="110"/>
              </a:spcBef>
              <a:spcAft>
                <a:spcPts val="110"/>
              </a:spcAft>
            </a:pPr>
            <a:r>
              <a:rPr lang="en-US" sz="2000" b="1" smtClean="0">
                <a:latin typeface="Simplified Arabic" panose="02020603050405020304" pitchFamily="18" charset="-78"/>
                <a:cs typeface="Simplified Arabic" panose="02020603050405020304" pitchFamily="18" charset="-78"/>
              </a:rPr>
              <a:t>2</a:t>
            </a:r>
            <a:r>
              <a:rPr lang="ar-EG" sz="2000" b="1" smtClean="0">
                <a:latin typeface="Simplified Arabic" panose="02020603050405020304" pitchFamily="18" charset="-78"/>
                <a:cs typeface="Simplified Arabic" panose="02020603050405020304" pitchFamily="18" charset="-78"/>
              </a:rPr>
              <a:t>. تأثيرات الإعلام الرقمي الاقتصادية على التسويق والإعلان.</a:t>
            </a:r>
          </a:p>
          <a:p>
            <a:pPr algn="just" rtl="1">
              <a:lnSpc>
                <a:spcPct val="110000"/>
              </a:lnSpc>
              <a:spcBef>
                <a:spcPts val="110"/>
              </a:spcBef>
              <a:spcAft>
                <a:spcPts val="110"/>
              </a:spcAft>
            </a:pPr>
            <a:r>
              <a:rPr lang="en-US" sz="2000" b="1" smtClean="0">
                <a:latin typeface="Simplified Arabic" panose="02020603050405020304" pitchFamily="18" charset="-78"/>
                <a:cs typeface="Simplified Arabic" panose="02020603050405020304" pitchFamily="18" charset="-78"/>
              </a:rPr>
              <a:t>. 3</a:t>
            </a:r>
            <a:r>
              <a:rPr lang="ar-EG" sz="2000" b="1" smtClean="0">
                <a:latin typeface="Simplified Arabic" panose="02020603050405020304" pitchFamily="18" charset="-78"/>
                <a:cs typeface="Simplified Arabic" panose="02020603050405020304" pitchFamily="18" charset="-78"/>
              </a:rPr>
              <a:t>تأثيرات الإعلام الرقمي الاقتصادية على استهلاك المنتجات والخدمات.</a:t>
            </a:r>
          </a:p>
          <a:p>
            <a:pPr algn="just" rtl="1">
              <a:lnSpc>
                <a:spcPct val="110000"/>
              </a:lnSpc>
              <a:spcBef>
                <a:spcPts val="110"/>
              </a:spcBef>
              <a:spcAft>
                <a:spcPts val="110"/>
              </a:spcAft>
            </a:pPr>
            <a:r>
              <a:rPr lang="en-US" sz="2000" b="1" smtClean="0">
                <a:latin typeface="Simplified Arabic" panose="02020603050405020304" pitchFamily="18" charset="-78"/>
                <a:cs typeface="Simplified Arabic" panose="02020603050405020304" pitchFamily="18" charset="-78"/>
              </a:rPr>
              <a:t>.4</a:t>
            </a:r>
            <a:r>
              <a:rPr lang="ar-EG" sz="2000" b="1" smtClean="0">
                <a:latin typeface="Simplified Arabic" panose="02020603050405020304" pitchFamily="18" charset="-78"/>
                <a:cs typeface="Simplified Arabic" panose="02020603050405020304" pitchFamily="18" charset="-78"/>
              </a:rPr>
              <a:t>المؤثرين وتأثيرهم على القرارات الشرائية لمستخدمي الإعلام الرقمي.</a:t>
            </a:r>
          </a:p>
          <a:p>
            <a:pPr marL="514350" indent="-514350" algn="just" rtl="1">
              <a:lnSpc>
                <a:spcPct val="110000"/>
              </a:lnSpc>
              <a:spcBef>
                <a:spcPts val="110"/>
              </a:spcBef>
              <a:spcAft>
                <a:spcPts val="110"/>
              </a:spcAft>
              <a:buAutoNum type="arabicPeriod"/>
            </a:pP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400" b="1" smtClean="0">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96475" y="877562"/>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smtClean="0">
                <a:solidFill>
                  <a:schemeClr val="bg1"/>
                </a:solidFill>
                <a:latin typeface="Simplified Arabic" panose="02020603050405020304" pitchFamily="18" charset="-78"/>
                <a:cs typeface="Simplified Arabic" panose="02020603050405020304" pitchFamily="18" charset="-78"/>
              </a:rPr>
              <a:t>محاور المحاضرة</a:t>
            </a:r>
            <a:endParaRPr lang="en-US" sz="36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445457" y="1586389"/>
            <a:ext cx="5758218" cy="4418626"/>
          </a:xfrm>
        </p:spPr>
        <p:txBody>
          <a:bodyPr>
            <a:noAutofit/>
          </a:bodyPr>
          <a:lstStyle/>
          <a:p>
            <a:pPr algn="just" rtl="1">
              <a:lnSpc>
                <a:spcPct val="110000"/>
              </a:lnSpc>
              <a:spcBef>
                <a:spcPts val="110"/>
              </a:spcBef>
              <a:spcAft>
                <a:spcPts val="110"/>
              </a:spcAft>
            </a:pPr>
            <a:r>
              <a:rPr lang="ar-EG" sz="2400" smtClean="0">
                <a:latin typeface="Simplified Arabic" panose="02020603050405020304" pitchFamily="18" charset="-78"/>
                <a:cs typeface="Simplified Arabic" panose="02020603050405020304" pitchFamily="18" charset="-78"/>
              </a:rPr>
              <a:t>لكل </a:t>
            </a:r>
            <a:r>
              <a:rPr lang="ar-EG" sz="2400" b="1">
                <a:latin typeface="Simplified Arabic" panose="02020603050405020304" pitchFamily="18" charset="-78"/>
                <a:cs typeface="Simplified Arabic" panose="02020603050405020304" pitchFamily="18" charset="-78"/>
              </a:rPr>
              <a:t>مجتمع من المجتمعات ثقافته الخاصة وتورث هذه الثقافة عبر الأسرة من جيل إلى جيل</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فالأسرة العربية لها ثقافتها المنبثقة من </a:t>
            </a:r>
            <a:r>
              <a:rPr lang="ar-EG" sz="2400" b="1" smtClean="0">
                <a:latin typeface="Simplified Arabic" panose="02020603050405020304" pitchFamily="18" charset="-78"/>
                <a:cs typeface="Simplified Arabic" panose="02020603050405020304" pitchFamily="18" charset="-78"/>
              </a:rPr>
              <a:t>حضاراتها </a:t>
            </a:r>
            <a:r>
              <a:rPr lang="ar-EG" sz="2400" b="1">
                <a:latin typeface="Simplified Arabic" panose="02020603050405020304" pitchFamily="18" charset="-78"/>
                <a:cs typeface="Simplified Arabic" panose="02020603050405020304" pitchFamily="18" charset="-78"/>
              </a:rPr>
              <a:t>العربية الإسلامية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والأسرة العربية كنظام اجتماعي ما هى إلى إحدى تجليات هذه الثقافة الموروثة عبر الأجيال</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ودور الأسرة هو الحفاظ على المكونات الثقافية الأصيلة للأسرة العربية وتوريثها للأبناء</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ومواجهة التيارات الثقافية الوافدة وتحصين الهوية الثقافية من الاختراق والاحتواء من ثقافات أخرى </a:t>
            </a:r>
            <a:r>
              <a:rPr lang="ar-EG" sz="2400" b="1" smtClean="0">
                <a:latin typeface="Simplified Arabic" panose="02020603050405020304" pitchFamily="18" charset="-78"/>
                <a:cs typeface="Simplified Arabic" panose="02020603050405020304" pitchFamily="18" charset="-78"/>
              </a:rPr>
              <a:t>خارجية</a:t>
            </a:r>
            <a:r>
              <a:rPr lang="ar-EG" sz="2400">
                <a:latin typeface="Simplified Arabic" panose="02020603050405020304" pitchFamily="18" charset="-78"/>
                <a:cs typeface="Simplified Arabic" panose="02020603050405020304" pitchFamily="18" charset="-78"/>
              </a:rPr>
              <a:t>.</a:t>
            </a:r>
            <a:endParaRPr lang="en-US" sz="2400" b="1">
              <a:latin typeface="Simplified Arabic" panose="02020603050405020304" pitchFamily="18" charset="-78"/>
              <a:cs typeface="Simplified Arabic" panose="02020603050405020304" pitchFamily="18" charset="-78"/>
            </a:endParaRPr>
          </a:p>
        </p:txBody>
      </p:sp>
      <p:sp>
        <p:nvSpPr>
          <p:cNvPr id="5" name="TextBox 3"/>
          <p:cNvSpPr txBox="1"/>
          <p:nvPr/>
        </p:nvSpPr>
        <p:spPr>
          <a:xfrm>
            <a:off x="9264625" y="6266748"/>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1871595" y="365126"/>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smtClean="0">
                <a:solidFill>
                  <a:schemeClr val="bg1"/>
                </a:solidFill>
                <a:latin typeface="Simplified Arabic" panose="02020603050405020304" pitchFamily="18" charset="-78"/>
                <a:cs typeface="Simplified Arabic" panose="02020603050405020304" pitchFamily="18" charset="-78"/>
              </a:rPr>
              <a:t>مقدمة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4" name="عنصر نائب للمحتوى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50375" y="1440533"/>
            <a:ext cx="4653887" cy="4826215"/>
          </a:xfrm>
        </p:spPr>
      </p:pic>
    </p:spTree>
    <p:extLst>
      <p:ext uri="{BB962C8B-B14F-4D97-AF65-F5344CB8AC3E}">
        <p14:creationId xmlns:p14="http://schemas.microsoft.com/office/powerpoint/2010/main" val="17336234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472753" y="1222739"/>
            <a:ext cx="5881048" cy="4730300"/>
          </a:xfrm>
        </p:spPr>
        <p:txBody>
          <a:bodyPr>
            <a:noAutofit/>
          </a:bodyPr>
          <a:lstStyle/>
          <a:p>
            <a:pPr marL="0" indent="0" algn="just" rtl="1">
              <a:lnSpc>
                <a:spcPct val="110000"/>
              </a:lnSpc>
              <a:spcBef>
                <a:spcPts val="110"/>
              </a:spcBef>
              <a:spcAft>
                <a:spcPts val="110"/>
              </a:spcAft>
              <a:buNone/>
            </a:pPr>
            <a:r>
              <a:rPr lang="ar-EG" sz="2400" smtClean="0">
                <a:latin typeface="Simplified Arabic" panose="02020603050405020304" pitchFamily="18" charset="-78"/>
                <a:cs typeface="Simplified Arabic" panose="02020603050405020304" pitchFamily="18" charset="-78"/>
              </a:rPr>
              <a:t>‏ </a:t>
            </a:r>
          </a:p>
          <a:p>
            <a:pPr algn="just" rtl="1">
              <a:lnSpc>
                <a:spcPct val="110000"/>
              </a:lnSpc>
              <a:spcBef>
                <a:spcPts val="110"/>
              </a:spcBef>
              <a:spcAft>
                <a:spcPts val="110"/>
              </a:spcAft>
            </a:pPr>
            <a:r>
              <a:rPr lang="ar-EG" sz="2400" b="1" smtClean="0">
                <a:latin typeface="Simplified Arabic" panose="02020603050405020304" pitchFamily="18" charset="-78"/>
                <a:cs typeface="Simplified Arabic" panose="02020603050405020304" pitchFamily="18" charset="-78"/>
              </a:rPr>
              <a:t>ولا </a:t>
            </a:r>
            <a:r>
              <a:rPr lang="ar-EG" sz="2400" b="1">
                <a:latin typeface="Simplified Arabic" panose="02020603050405020304" pitchFamily="18" charset="-78"/>
                <a:cs typeface="Simplified Arabic" panose="02020603050405020304" pitchFamily="18" charset="-78"/>
              </a:rPr>
              <a:t>شك أنه في ظل الثورة الاتصالية التي يعيشها العالم الآن أصبح الإعلام الاجتماعي ظاهرة واسعة الانتشار ومؤثرة على طريقة تفكير الأفراد وتحدثهم مع </a:t>
            </a:r>
            <a:r>
              <a:rPr lang="ar-EG" sz="2400" b="1" smtClean="0">
                <a:latin typeface="Simplified Arabic" panose="02020603050405020304" pitchFamily="18" charset="-78"/>
                <a:cs typeface="Simplified Arabic" panose="02020603050405020304" pitchFamily="18" charset="-78"/>
              </a:rPr>
              <a:t>الآخرين</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وهذا ما يجعل صانعي شبكات التواصل الاجتماعي و مطوريها يقودون العالم الجديد ويصوغون ثقافة العولمة ويضعون سياساته ويتحكمون باقتصاده بأدواتهم </a:t>
            </a:r>
            <a:r>
              <a:rPr lang="ar-EG" sz="2400" b="1" smtClean="0">
                <a:latin typeface="Simplified Arabic" panose="02020603050405020304" pitchFamily="18" charset="-78"/>
                <a:cs typeface="Simplified Arabic" panose="02020603050405020304" pitchFamily="18" charset="-78"/>
              </a:rPr>
              <a:t>الاتصالية،</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التي أصبحت وسيلة للسيطرة على العالم وفرض ثقافة العولمة وقيامها</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ومن الطبيعي في ظل الهيمنة ‏أن تتأثر المجتمعات بثقافة مغايرة لثقافاتها.</a:t>
            </a:r>
            <a:endParaRPr lang="en-US" sz="24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b="1">
              <a:latin typeface="Simplified Arabic" panose="02020603050405020304" pitchFamily="18" charset="-78"/>
              <a:cs typeface="Simplified Arabic" panose="02020603050405020304" pitchFamily="18" charset="-78"/>
            </a:endParaRPr>
          </a:p>
        </p:txBody>
      </p:sp>
      <p:sp>
        <p:nvSpPr>
          <p:cNvPr id="5" name="TextBox 3"/>
          <p:cNvSpPr txBox="1"/>
          <p:nvPr/>
        </p:nvSpPr>
        <p:spPr>
          <a:xfrm>
            <a:off x="9264625" y="6266748"/>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1871595" y="365126"/>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smtClean="0">
                <a:solidFill>
                  <a:schemeClr val="bg1"/>
                </a:solidFill>
                <a:latin typeface="Simplified Arabic" panose="02020603050405020304" pitchFamily="18" charset="-78"/>
                <a:cs typeface="Simplified Arabic" panose="02020603050405020304" pitchFamily="18" charset="-78"/>
              </a:rPr>
              <a:t>مقدمة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0" name="عنصر نائب للمحتوى 9" descr="https://dabapress.com/wp-content/uploads/2024/02/%D9%88%D8%B3%D8%A7%D8%A6%D9%84-%D8%A7%D9%84%D8%A7%D8%AA%D8%B5%D8%A7%D9%84-%D8%A7%D9%84%D8%A7%D8%AC%D8%AA%D9%85%D8%A7%D8%B9%D9%8A-780x470.jp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32013" y="1564478"/>
            <a:ext cx="4990531" cy="4902325"/>
          </a:xfrm>
          <a:prstGeom prst="rect">
            <a:avLst/>
          </a:prstGeom>
          <a:noFill/>
          <a:ln>
            <a:noFill/>
          </a:ln>
        </p:spPr>
      </p:pic>
    </p:spTree>
    <p:extLst>
      <p:ext uri="{BB962C8B-B14F-4D97-AF65-F5344CB8AC3E}">
        <p14:creationId xmlns:p14="http://schemas.microsoft.com/office/powerpoint/2010/main" val="31572004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54137" y="1559890"/>
            <a:ext cx="6823879" cy="4503760"/>
          </a:xfrm>
        </p:spPr>
        <p:txBody>
          <a:bodyPr>
            <a:noAutofit/>
          </a:bodyPr>
          <a:lstStyle/>
          <a:p>
            <a:pPr algn="just" rtl="1">
              <a:lnSpc>
                <a:spcPct val="110000"/>
              </a:lnSpc>
              <a:spcBef>
                <a:spcPts val="110"/>
              </a:spcBef>
              <a:spcAft>
                <a:spcPts val="110"/>
              </a:spcAft>
            </a:pPr>
            <a:r>
              <a:rPr lang="ar-EG" sz="2400"/>
              <a:t>‏</a:t>
            </a:r>
            <a:r>
              <a:rPr lang="ar-EG" b="1" u="sng">
                <a:solidFill>
                  <a:srgbClr val="203E5F"/>
                </a:solidFill>
                <a:latin typeface="Simplified Arabic" panose="02020603050405020304" pitchFamily="18" charset="-78"/>
                <a:cs typeface="Simplified Arabic" panose="02020603050405020304" pitchFamily="18" charset="-78"/>
              </a:rPr>
              <a:t>وتتمثل مخاطر الإعلام الاجتماعي على ثقافة الأسرة العربية في ما يلي</a:t>
            </a:r>
            <a:r>
              <a:rPr lang="ar-EG" b="1" u="sng" smtClean="0">
                <a:solidFill>
                  <a:srgbClr val="203E5F"/>
                </a:solidFill>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en-US" sz="2400" b="1" u="sng" smtClean="0">
                <a:solidFill>
                  <a:srgbClr val="203E5F"/>
                </a:solidFill>
                <a:latin typeface="Simplified Arabic" panose="02020603050405020304" pitchFamily="18" charset="-78"/>
                <a:cs typeface="Simplified Arabic" panose="02020603050405020304" pitchFamily="18" charset="-78"/>
              </a:rPr>
              <a:t> .1</a:t>
            </a:r>
            <a:r>
              <a:rPr lang="ar-EG" sz="2400" b="1" u="sng" smtClean="0">
                <a:solidFill>
                  <a:srgbClr val="203E5F"/>
                </a:solidFill>
                <a:latin typeface="Simplified Arabic" panose="02020603050405020304" pitchFamily="18" charset="-78"/>
                <a:cs typeface="Simplified Arabic" panose="02020603050405020304" pitchFamily="18" charset="-78"/>
              </a:rPr>
              <a:t>الهجمة </a:t>
            </a:r>
            <a:r>
              <a:rPr lang="ar-EG" sz="2400" b="1" u="sng">
                <a:solidFill>
                  <a:srgbClr val="203E5F"/>
                </a:solidFill>
                <a:latin typeface="Simplified Arabic" panose="02020603050405020304" pitchFamily="18" charset="-78"/>
                <a:cs typeface="Simplified Arabic" panose="02020603050405020304" pitchFamily="18" charset="-78"/>
              </a:rPr>
              <a:t>الثقافية الشرسة على ثقافة الأسرة العربية: </a:t>
            </a:r>
            <a:endParaRPr lang="ar-EG" sz="2400"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الأسرة العربية </a:t>
            </a:r>
            <a:r>
              <a:rPr lang="ar-EG" sz="2400" b="1">
                <a:latin typeface="Simplified Arabic" panose="02020603050405020304" pitchFamily="18" charset="-78"/>
                <a:cs typeface="Simplified Arabic" panose="02020603050405020304" pitchFamily="18" charset="-78"/>
              </a:rPr>
              <a:t>تواجه اليوم هجمة شرسة من الغرب من خلال تصدير ثقافته عبر الإعلام الاجتماعي</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والتي عادة ما تتناقض وفي أغلب الأحيان مع ثقافتنا الأصيلة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وفي الواقع نجد أن الثقافة الغربية قد بدأت تغلغل في أوساط الأطفال والبالغين والشباب عبر منصات التواصل الاجتماعي، وهذا قد يؤدي إلى عملية ذوبان ثقافي، بحيث تلجأ الناشئة العربية إلى رفض ثقافتها الاصيلة والتشبث بثقافة الغرب والاعتزاز بها</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32613" y="6209732"/>
            <a:ext cx="2616200"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776074"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306472" y="365126"/>
            <a:ext cx="9047328"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الثقافية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2012" y="1433016"/>
            <a:ext cx="4599295" cy="5081292"/>
          </a:xfrm>
        </p:spPr>
      </p:pic>
    </p:spTree>
    <p:extLst>
      <p:ext uri="{BB962C8B-B14F-4D97-AF65-F5344CB8AC3E}">
        <p14:creationId xmlns:p14="http://schemas.microsoft.com/office/powerpoint/2010/main" val="1090124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81683" y="1532771"/>
            <a:ext cx="5921991" cy="4165742"/>
          </a:xfrm>
        </p:spPr>
        <p:txBody>
          <a:bodyPr>
            <a:normAutofit/>
          </a:bodyPr>
          <a:lstStyle/>
          <a:p>
            <a:pPr marL="0" indent="0" algn="just" rtl="1">
              <a:lnSpc>
                <a:spcPct val="110000"/>
              </a:lnSpc>
              <a:spcBef>
                <a:spcPts val="110"/>
              </a:spcBef>
              <a:spcAft>
                <a:spcPts val="110"/>
              </a:spcAft>
              <a:buNone/>
            </a:pPr>
            <a:r>
              <a:rPr lang="en-US" b="1" u="sng" smtClean="0">
                <a:solidFill>
                  <a:srgbClr val="203E5F"/>
                </a:solidFill>
                <a:latin typeface="Simplified Arabic" panose="02020603050405020304" pitchFamily="18" charset="-78"/>
                <a:cs typeface="Simplified Arabic" panose="02020603050405020304" pitchFamily="18" charset="-78"/>
              </a:rPr>
              <a:t>. 2</a:t>
            </a:r>
            <a:r>
              <a:rPr lang="ar-EG" b="1" u="sng" smtClean="0">
                <a:solidFill>
                  <a:srgbClr val="203E5F"/>
                </a:solidFill>
                <a:latin typeface="Simplified Arabic" panose="02020603050405020304" pitchFamily="18" charset="-78"/>
                <a:cs typeface="Simplified Arabic" panose="02020603050405020304" pitchFamily="18" charset="-78"/>
              </a:rPr>
              <a:t>انعدام </a:t>
            </a:r>
            <a:r>
              <a:rPr lang="ar-EG" b="1" u="sng">
                <a:solidFill>
                  <a:srgbClr val="203E5F"/>
                </a:solidFill>
                <a:latin typeface="Simplified Arabic" panose="02020603050405020304" pitchFamily="18" charset="-78"/>
                <a:cs typeface="Simplified Arabic" panose="02020603050405020304" pitchFamily="18" charset="-78"/>
              </a:rPr>
              <a:t>التكافؤ في نشر الثقافات المختلفة:</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إن ما يهدد البنية الثقافية للأسرة العربية </a:t>
            </a:r>
            <a:r>
              <a:rPr lang="ar-EG" sz="2400" b="1">
                <a:latin typeface="Simplified Arabic" panose="02020603050405020304" pitchFamily="18" charset="-78"/>
                <a:cs typeface="Simplified Arabic" panose="02020603050405020304" pitchFamily="18" charset="-78"/>
              </a:rPr>
              <a:t>هو انعدام التكافؤ في نشر الثقافة عبر وسائل التواصل الاجتماعي</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فالثقافة السائدة ‏هى ثقافة الغالب الأقوى </a:t>
            </a:r>
            <a:r>
              <a:rPr lang="ar-EG" sz="2400">
                <a:latin typeface="Simplified Arabic" panose="02020603050405020304" pitchFamily="18" charset="-78"/>
                <a:cs typeface="Simplified Arabic" panose="02020603050405020304" pitchFamily="18" charset="-78"/>
              </a:rPr>
              <a:t>(</a:t>
            </a:r>
            <a:r>
              <a:rPr lang="ar-EG" sz="2400" b="1">
                <a:latin typeface="Simplified Arabic" panose="02020603050405020304" pitchFamily="18" charset="-78"/>
                <a:cs typeface="Simplified Arabic" panose="02020603050405020304" pitchFamily="18" charset="-78"/>
              </a:rPr>
              <a:t>ثقافة النظام العالمي الجديد</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ثقافة العولمة التي تتسرب إلى الأسرة العربية من خلال وسائل التواصل الرقمي بحيث أصبحت الأسرة العربية متلقية ثقافة موجهة أصلًا لإلغاء الآخر وفي نفس الوقت ثقافة قائمة على السطحية والاستهلاك وتعظيم شأن الاقتصاد والربح</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776074"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347414" y="365126"/>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الثقافية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0251" y="1437236"/>
            <a:ext cx="4840406" cy="5069571"/>
          </a:xfrm>
        </p:spPr>
      </p:pic>
    </p:spTree>
    <p:extLst>
      <p:ext uri="{BB962C8B-B14F-4D97-AF65-F5344CB8AC3E}">
        <p14:creationId xmlns:p14="http://schemas.microsoft.com/office/powerpoint/2010/main" val="82399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756314" y="298568"/>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4</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عنصر نائب للمحتوى 1"/>
          <p:cNvSpPr>
            <a:spLocks noGrp="1"/>
          </p:cNvSpPr>
          <p:nvPr>
            <p:ph sz="half" idx="2"/>
          </p:nvPr>
        </p:nvSpPr>
        <p:spPr>
          <a:xfrm>
            <a:off x="5308979" y="1460310"/>
            <a:ext cx="6044820" cy="4449171"/>
          </a:xfrm>
        </p:spPr>
        <p:txBody>
          <a:bodyPr>
            <a:normAutofit/>
          </a:bodyPr>
          <a:lstStyle/>
          <a:p>
            <a:pPr marL="0" indent="0" algn="just" rtl="1">
              <a:lnSpc>
                <a:spcPct val="110000"/>
              </a:lnSpc>
              <a:spcBef>
                <a:spcPts val="110"/>
              </a:spcBef>
              <a:spcAft>
                <a:spcPts val="110"/>
              </a:spcAft>
              <a:buNone/>
            </a:pPr>
            <a:r>
              <a:rPr lang="ar-EG" sz="2400" smtClean="0"/>
              <a:t>‏</a:t>
            </a:r>
            <a:r>
              <a:rPr lang="en-US" sz="2400" smtClean="0"/>
              <a:t> </a:t>
            </a:r>
            <a:r>
              <a:rPr lang="en-US" b="1" u="sng" smtClean="0">
                <a:solidFill>
                  <a:srgbClr val="203E5F"/>
                </a:solidFill>
                <a:latin typeface="Simplified Arabic" panose="02020603050405020304" pitchFamily="18" charset="-78"/>
                <a:cs typeface="Simplified Arabic" panose="02020603050405020304" pitchFamily="18" charset="-78"/>
              </a:rPr>
              <a:t>.3</a:t>
            </a:r>
            <a:r>
              <a:rPr lang="ar-EG" b="1" u="sng" smtClean="0">
                <a:solidFill>
                  <a:srgbClr val="203E5F"/>
                </a:solidFill>
                <a:latin typeface="Simplified Arabic" panose="02020603050405020304" pitchFamily="18" charset="-78"/>
                <a:cs typeface="Simplified Arabic" panose="02020603050405020304" pitchFamily="18" charset="-78"/>
              </a:rPr>
              <a:t>محاكاة </a:t>
            </a:r>
            <a:r>
              <a:rPr lang="ar-EG" b="1" u="sng">
                <a:solidFill>
                  <a:srgbClr val="203E5F"/>
                </a:solidFill>
                <a:latin typeface="Simplified Arabic" panose="02020603050405020304" pitchFamily="18" charset="-78"/>
                <a:cs typeface="Simplified Arabic" panose="02020603050405020304" pitchFamily="18" charset="-78"/>
              </a:rPr>
              <a:t>وتقليد ثقافة الآخرين: </a:t>
            </a:r>
            <a:endParaRPr lang="ar-EG"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ثمة مخاطر ناتجة </a:t>
            </a:r>
            <a:r>
              <a:rPr lang="ar-EG" sz="2400" b="1">
                <a:latin typeface="Simplified Arabic" panose="02020603050405020304" pitchFamily="18" charset="-78"/>
                <a:cs typeface="Simplified Arabic" panose="02020603050405020304" pitchFamily="18" charset="-78"/>
              </a:rPr>
              <a:t>عن الإعلام الاجتماعي تواجه الأسرة العربية في بنيتها الثقافية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فالأطفال خاصة من خلال تواصلهم مع أصدقائهم الافتراضيين يميلون إلى محاكاتهم والتأثر بثقافة أصدقائهم المغايرة لثقافتهم </a:t>
            </a:r>
            <a:r>
              <a:rPr lang="ar-EG" sz="2400" b="1" smtClean="0">
                <a:latin typeface="Simplified Arabic" panose="02020603050405020304" pitchFamily="18" charset="-78"/>
                <a:cs typeface="Simplified Arabic" panose="02020603050405020304" pitchFamily="18" charset="-78"/>
              </a:rPr>
              <a:t>الأصيلة،</a:t>
            </a:r>
            <a:r>
              <a:rPr lang="ar-EG" sz="2400" smtClean="0">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ويظهر </a:t>
            </a:r>
            <a:r>
              <a:rPr lang="ar-EG" sz="2400" b="1">
                <a:latin typeface="Simplified Arabic" panose="02020603050405020304" pitchFamily="18" charset="-78"/>
                <a:cs typeface="Simplified Arabic" panose="02020603050405020304" pitchFamily="18" charset="-78"/>
              </a:rPr>
              <a:t>ذلك من خلال تقليد الملبس والمأكل وإضافة إلى احتمالية وقوع الأطفال تحت تأثير ثقافة أصدقائهم الافتراضي كثقافة العنف والابتزاز والتهديد وتشويه صورة الآخر وغير ذلك</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10" name="Rectangle: Rounded Corners 33"/>
          <p:cNvSpPr txBox="1">
            <a:spLocks noGrp="1"/>
          </p:cNvSpPr>
          <p:nvPr>
            <p:ph type="title"/>
          </p:nvPr>
        </p:nvSpPr>
        <p:spPr>
          <a:xfrm>
            <a:off x="2333766" y="365125"/>
            <a:ext cx="902003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الثقافية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77958" y="1460310"/>
            <a:ext cx="4746240" cy="4815361"/>
          </a:xfrm>
        </p:spPr>
      </p:pic>
    </p:spTree>
    <p:extLst>
      <p:ext uri="{BB962C8B-B14F-4D97-AF65-F5344CB8AC3E}">
        <p14:creationId xmlns:p14="http://schemas.microsoft.com/office/powerpoint/2010/main" val="24635358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rtl="1"/>
            <a:r>
              <a:rPr lang="ar-EG" smtClean="0"/>
              <a:t>‏</a:t>
            </a:r>
            <a:endParaRPr lang="en-US"/>
          </a:p>
        </p:txBody>
      </p:sp>
      <p:sp>
        <p:nvSpPr>
          <p:cNvPr id="4" name="عنصر نائب للمحتوى 3"/>
          <p:cNvSpPr>
            <a:spLocks noGrp="1"/>
          </p:cNvSpPr>
          <p:nvPr>
            <p:ph sz="half" idx="2"/>
          </p:nvPr>
        </p:nvSpPr>
        <p:spPr>
          <a:xfrm>
            <a:off x="4946177" y="1382443"/>
            <a:ext cx="6653282" cy="4594465"/>
          </a:xfrm>
        </p:spPr>
        <p:txBody>
          <a:bodyPr>
            <a:normAutofit fontScale="25000" lnSpcReduction="20000"/>
          </a:bodyPr>
          <a:lstStyle/>
          <a:p>
            <a:pPr marL="0" indent="0" algn="r" rtl="1">
              <a:lnSpc>
                <a:spcPct val="130000"/>
              </a:lnSpc>
              <a:spcBef>
                <a:spcPts val="110"/>
              </a:spcBef>
              <a:spcAft>
                <a:spcPts val="110"/>
              </a:spcAft>
              <a:buNone/>
            </a:pPr>
            <a:r>
              <a:rPr lang="en-US" sz="4500" b="1" u="sng" smtClean="0">
                <a:latin typeface="Simplified Arabic" panose="02020603050405020304" pitchFamily="18" charset="-78"/>
                <a:cs typeface="Simplified Arabic" panose="02020603050405020304" pitchFamily="18" charset="-78"/>
              </a:rPr>
              <a:t> </a:t>
            </a:r>
            <a:r>
              <a:rPr lang="en-US" sz="8600" b="1" u="sng" smtClean="0">
                <a:solidFill>
                  <a:srgbClr val="203E5F"/>
                </a:solidFill>
                <a:latin typeface="Simplified Arabic" panose="02020603050405020304" pitchFamily="18" charset="-78"/>
                <a:cs typeface="Simplified Arabic" panose="02020603050405020304" pitchFamily="18" charset="-78"/>
              </a:rPr>
              <a:t>.</a:t>
            </a:r>
            <a:r>
              <a:rPr lang="en-US" sz="11200" b="1" u="sng" smtClean="0">
                <a:solidFill>
                  <a:srgbClr val="203E5F"/>
                </a:solidFill>
                <a:latin typeface="Simplified Arabic" panose="02020603050405020304" pitchFamily="18" charset="-78"/>
                <a:cs typeface="Simplified Arabic" panose="02020603050405020304" pitchFamily="18" charset="-78"/>
              </a:rPr>
              <a:t> 4</a:t>
            </a:r>
            <a:r>
              <a:rPr lang="ar-EG" sz="11200" b="1" u="sng" smtClean="0">
                <a:solidFill>
                  <a:srgbClr val="203E5F"/>
                </a:solidFill>
                <a:latin typeface="Simplified Arabic" panose="02020603050405020304" pitchFamily="18" charset="-78"/>
                <a:cs typeface="Simplified Arabic" panose="02020603050405020304" pitchFamily="18" charset="-78"/>
              </a:rPr>
              <a:t>تشكيل </a:t>
            </a:r>
            <a:r>
              <a:rPr lang="ar-EG" sz="11200" b="1" u="sng">
                <a:solidFill>
                  <a:srgbClr val="203E5F"/>
                </a:solidFill>
                <a:latin typeface="Simplified Arabic" panose="02020603050405020304" pitchFamily="18" charset="-78"/>
                <a:cs typeface="Simplified Arabic" panose="02020603050405020304" pitchFamily="18" charset="-78"/>
              </a:rPr>
              <a:t>وعي ثقافي جديد لدى الأسرة العربية</a:t>
            </a:r>
            <a:r>
              <a:rPr lang="ar-EG" sz="11200" b="1" u="sng" smtClean="0">
                <a:solidFill>
                  <a:srgbClr val="203E5F"/>
                </a:solidFill>
                <a:latin typeface="Simplified Arabic" panose="02020603050405020304" pitchFamily="18" charset="-78"/>
                <a:cs typeface="Simplified Arabic" panose="02020603050405020304" pitchFamily="18" charset="-78"/>
              </a:rPr>
              <a:t>:</a:t>
            </a:r>
          </a:p>
          <a:p>
            <a:pPr marL="0" indent="0" algn="just" rtl="1">
              <a:lnSpc>
                <a:spcPct val="130000"/>
              </a:lnSpc>
              <a:spcBef>
                <a:spcPts val="110"/>
              </a:spcBef>
              <a:spcAft>
                <a:spcPts val="110"/>
              </a:spcAft>
              <a:buNone/>
            </a:pPr>
            <a:r>
              <a:rPr lang="ar-EG" sz="9600">
                <a:latin typeface="Simplified Arabic" panose="02020603050405020304" pitchFamily="18" charset="-78"/>
                <a:cs typeface="Simplified Arabic" panose="02020603050405020304" pitchFamily="18" charset="-78"/>
              </a:rPr>
              <a:t>لقد </a:t>
            </a:r>
            <a:r>
              <a:rPr lang="ar-EG" sz="9600" b="1">
                <a:latin typeface="Simplified Arabic" panose="02020603050405020304" pitchFamily="18" charset="-78"/>
                <a:cs typeface="Simplified Arabic" panose="02020603050405020304" pitchFamily="18" charset="-78"/>
              </a:rPr>
              <a:t>ساعدت وسائل الاتصال الحديثة ومواقع التواصل الاجتماعي في خلق وعي ثقافي جديد داخل الأسرة ‏حول قضايا مختلفة سواء سياسية أو اجتماعية</a:t>
            </a:r>
            <a:r>
              <a:rPr lang="ar-EG" sz="9600">
                <a:latin typeface="Simplified Arabic" panose="02020603050405020304" pitchFamily="18" charset="-78"/>
                <a:cs typeface="Simplified Arabic" panose="02020603050405020304" pitchFamily="18" charset="-78"/>
              </a:rPr>
              <a:t> أو </a:t>
            </a:r>
            <a:r>
              <a:rPr lang="ar-EG" sz="9600" b="1">
                <a:latin typeface="Simplified Arabic" panose="02020603050405020304" pitchFamily="18" charset="-78"/>
                <a:cs typeface="Simplified Arabic" panose="02020603050405020304" pitchFamily="18" charset="-78"/>
              </a:rPr>
              <a:t>غير ذلك</a:t>
            </a:r>
            <a:r>
              <a:rPr lang="ar-EG" sz="9600">
                <a:latin typeface="Simplified Arabic" panose="02020603050405020304" pitchFamily="18" charset="-78"/>
                <a:cs typeface="Simplified Arabic" panose="02020603050405020304" pitchFamily="18" charset="-78"/>
              </a:rPr>
              <a:t>، ‏</a:t>
            </a:r>
            <a:r>
              <a:rPr lang="ar-EG" sz="9600" b="1">
                <a:latin typeface="Simplified Arabic" panose="02020603050405020304" pitchFamily="18" charset="-78"/>
                <a:cs typeface="Simplified Arabic" panose="02020603050405020304" pitchFamily="18" charset="-78"/>
              </a:rPr>
              <a:t>وتشكل هذا الوعي الثقافي بشقيه الإيجابي والسلبي</a:t>
            </a:r>
            <a:r>
              <a:rPr lang="ar-EG" sz="9600">
                <a:latin typeface="Simplified Arabic" panose="02020603050405020304" pitchFamily="18" charset="-78"/>
                <a:cs typeface="Simplified Arabic" panose="02020603050405020304" pitchFamily="18" charset="-78"/>
              </a:rPr>
              <a:t>، </a:t>
            </a:r>
            <a:r>
              <a:rPr lang="ar-EG" sz="9600" b="1">
                <a:latin typeface="Simplified Arabic" panose="02020603050405020304" pitchFamily="18" charset="-78"/>
                <a:cs typeface="Simplified Arabic" panose="02020603050405020304" pitchFamily="18" charset="-78"/>
              </a:rPr>
              <a:t>فمن ناحية إيجابية هناك </a:t>
            </a:r>
            <a:r>
              <a:rPr lang="ar-EG" sz="9600" b="1" smtClean="0">
                <a:latin typeface="Simplified Arabic" panose="02020603050405020304" pitchFamily="18" charset="-78"/>
                <a:cs typeface="Simplified Arabic" panose="02020603050405020304" pitchFamily="18" charset="-78"/>
              </a:rPr>
              <a:t>انفتاح </a:t>
            </a:r>
            <a:r>
              <a:rPr lang="ar-EG" sz="9600" b="1">
                <a:latin typeface="Simplified Arabic" panose="02020603050405020304" pitchFamily="18" charset="-78"/>
                <a:cs typeface="Simplified Arabic" panose="02020603050405020304" pitchFamily="18" charset="-78"/>
              </a:rPr>
              <a:t>على ثقافات المجتمعات </a:t>
            </a:r>
            <a:r>
              <a:rPr lang="ar-EG" sz="9600" b="1" smtClean="0">
                <a:latin typeface="Simplified Arabic" panose="02020603050405020304" pitchFamily="18" charset="-78"/>
                <a:cs typeface="Simplified Arabic" panose="02020603050405020304" pitchFamily="18" charset="-78"/>
              </a:rPr>
              <a:t>الأخرى، </a:t>
            </a:r>
            <a:r>
              <a:rPr lang="ar-EG" sz="9600" b="1">
                <a:latin typeface="Simplified Arabic" panose="02020603050405020304" pitchFamily="18" charset="-78"/>
                <a:cs typeface="Simplified Arabic" panose="02020603050405020304" pitchFamily="18" charset="-78"/>
              </a:rPr>
              <a:t>وهناك من يختار الأفضل من هذه الثقافات</a:t>
            </a:r>
            <a:r>
              <a:rPr lang="ar-EG" sz="9600">
                <a:latin typeface="Simplified Arabic" panose="02020603050405020304" pitchFamily="18" charset="-78"/>
                <a:cs typeface="Simplified Arabic" panose="02020603050405020304" pitchFamily="18" charset="-78"/>
              </a:rPr>
              <a:t>، ‏</a:t>
            </a:r>
            <a:r>
              <a:rPr lang="ar-EG" sz="9600" b="1">
                <a:latin typeface="Simplified Arabic" panose="02020603050405020304" pitchFamily="18" charset="-78"/>
                <a:cs typeface="Simplified Arabic" panose="02020603050405020304" pitchFamily="18" charset="-78"/>
              </a:rPr>
              <a:t>ولكن في نفس الوقت هناك اكتساب لثقافات سلبية منها التطرف ونبذ الآخر ونشر الإشاعات الكاذبة والتنمر، ‏وأوجدت وسائل الإعلام الاجتماعي أنماطا جديدة وغريبة من الجرائم الإلكترونية </a:t>
            </a:r>
            <a:r>
              <a:rPr lang="ar-EG" sz="9600" b="1" smtClean="0">
                <a:latin typeface="Simplified Arabic" panose="02020603050405020304" pitchFamily="18" charset="-78"/>
                <a:cs typeface="Simplified Arabic" panose="02020603050405020304" pitchFamily="18" charset="-78"/>
              </a:rPr>
              <a:t>مثل: </a:t>
            </a:r>
            <a:r>
              <a:rPr lang="ar-EG" sz="9600" b="1">
                <a:latin typeface="Simplified Arabic" panose="02020603050405020304" pitchFamily="18" charset="-78"/>
                <a:cs typeface="Simplified Arabic" panose="02020603050405020304" pitchFamily="18" charset="-78"/>
              </a:rPr>
              <a:t>سحب الأرصدة والقرصنة والابتزاز من خلال الصور</a:t>
            </a:r>
            <a:r>
              <a:rPr lang="ar-EG" sz="9600">
                <a:latin typeface="Simplified Arabic" panose="02020603050405020304" pitchFamily="18" charset="-78"/>
                <a:cs typeface="Simplified Arabic" panose="02020603050405020304" pitchFamily="18" charset="-78"/>
              </a:rPr>
              <a:t>. </a:t>
            </a:r>
            <a:endParaRPr lang="en-US" sz="9600">
              <a:latin typeface="Simplified Arabic" panose="02020603050405020304" pitchFamily="18" charset="-78"/>
              <a:cs typeface="Simplified Arabic" panose="02020603050405020304" pitchFamily="18" charset="-78"/>
            </a:endParaRPr>
          </a:p>
          <a:p>
            <a:pPr marL="0" indent="0" algn="r" rtl="1">
              <a:lnSpc>
                <a:spcPct val="130000"/>
              </a:lnSpc>
              <a:spcBef>
                <a:spcPts val="110"/>
              </a:spcBef>
              <a:spcAft>
                <a:spcPts val="110"/>
              </a:spcAft>
              <a:buNone/>
            </a:pPr>
            <a:r>
              <a:rPr lang="ar-EG" sz="9600" b="1" u="sng" smtClean="0">
                <a:latin typeface="Simplified Arabic" panose="02020603050405020304" pitchFamily="18" charset="-78"/>
                <a:cs typeface="Simplified Arabic" panose="02020603050405020304" pitchFamily="18" charset="-78"/>
              </a:rPr>
              <a:t> </a:t>
            </a:r>
            <a:endParaRPr lang="en-US" sz="9600" b="1" u="sng">
              <a:latin typeface="Simplified Arabic" panose="02020603050405020304" pitchFamily="18" charset="-78"/>
              <a:cs typeface="Simplified Arabic" panose="02020603050405020304" pitchFamily="18" charset="-78"/>
            </a:endParaRPr>
          </a:p>
          <a:p>
            <a:pPr marL="0" indent="0" algn="r" rtl="1">
              <a:buNone/>
            </a:pPr>
            <a:endParaRPr lang="en-US" sz="96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4</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p:cNvSpPr>
          <p:nvPr/>
        </p:nvSpPr>
        <p:spPr>
          <a:xfrm>
            <a:off x="2347414" y="365126"/>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الثقافية على المستخدمين</a:t>
            </a:r>
            <a:endParaRPr lang="en-US" sz="3600" b="1" dirty="0">
              <a:solidFill>
                <a:schemeClr val="bg1"/>
              </a:solidFill>
              <a:latin typeface="Alexandria" charset="0"/>
              <a:cs typeface="Alexandria" charset="0"/>
            </a:endParaRPr>
          </a:p>
        </p:txBody>
      </p:sp>
      <p:pic>
        <p:nvPicPr>
          <p:cNvPr id="11"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85418" y="3840439"/>
            <a:ext cx="4435523" cy="2698402"/>
          </a:xfrm>
        </p:spPr>
      </p:pic>
      <p:pic>
        <p:nvPicPr>
          <p:cNvPr id="12" name="عنصر نائب للمحتوى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419" y="1383502"/>
            <a:ext cx="4435522" cy="2296173"/>
          </a:xfrm>
          <a:prstGeom prst="rect">
            <a:avLst/>
          </a:prstGeom>
        </p:spPr>
      </p:pic>
    </p:spTree>
    <p:extLst>
      <p:ext uri="{BB962C8B-B14F-4D97-AF65-F5344CB8AC3E}">
        <p14:creationId xmlns:p14="http://schemas.microsoft.com/office/powerpoint/2010/main" val="11242872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rtl="1"/>
            <a:r>
              <a:rPr lang="ar-EG" smtClean="0"/>
              <a:t>‏</a:t>
            </a:r>
            <a:endParaRPr lang="en-US"/>
          </a:p>
        </p:txBody>
      </p:sp>
      <p:sp>
        <p:nvSpPr>
          <p:cNvPr id="4" name="عنصر نائب للمحتوى 3"/>
          <p:cNvSpPr>
            <a:spLocks noGrp="1"/>
          </p:cNvSpPr>
          <p:nvPr>
            <p:ph sz="half" idx="2"/>
          </p:nvPr>
        </p:nvSpPr>
        <p:spPr>
          <a:xfrm>
            <a:off x="5049671" y="1382443"/>
            <a:ext cx="6440605" cy="4594465"/>
          </a:xfrm>
        </p:spPr>
        <p:txBody>
          <a:bodyPr>
            <a:normAutofit fontScale="92500" lnSpcReduction="10000"/>
          </a:bodyPr>
          <a:lstStyle/>
          <a:p>
            <a:pPr marL="0" indent="0" algn="r" rtl="1">
              <a:lnSpc>
                <a:spcPct val="130000"/>
              </a:lnSpc>
              <a:spcBef>
                <a:spcPts val="110"/>
              </a:spcBef>
              <a:spcAft>
                <a:spcPts val="110"/>
              </a:spcAft>
              <a:buNone/>
            </a:pPr>
            <a:r>
              <a:rPr lang="en-US" sz="3000" b="1" u="sng" smtClean="0">
                <a:solidFill>
                  <a:srgbClr val="203E5F"/>
                </a:solidFill>
                <a:latin typeface="Simplified Arabic" panose="02020603050405020304" pitchFamily="18" charset="-78"/>
                <a:cs typeface="Simplified Arabic" panose="02020603050405020304" pitchFamily="18" charset="-78"/>
              </a:rPr>
              <a:t> .5</a:t>
            </a:r>
            <a:r>
              <a:rPr lang="ar-EG" sz="3000" b="1" u="sng" smtClean="0">
                <a:solidFill>
                  <a:srgbClr val="203E5F"/>
                </a:solidFill>
                <a:latin typeface="Simplified Arabic" panose="02020603050405020304" pitchFamily="18" charset="-78"/>
                <a:cs typeface="Simplified Arabic" panose="02020603050405020304" pitchFamily="18" charset="-78"/>
              </a:rPr>
              <a:t>تفشي </a:t>
            </a:r>
            <a:r>
              <a:rPr lang="ar-EG" sz="3000" b="1" u="sng">
                <a:solidFill>
                  <a:srgbClr val="203E5F"/>
                </a:solidFill>
                <a:latin typeface="Simplified Arabic" panose="02020603050405020304" pitchFamily="18" charset="-78"/>
                <a:cs typeface="Simplified Arabic" panose="02020603050405020304" pitchFamily="18" charset="-78"/>
              </a:rPr>
              <a:t>ظاهرة الثقافة الهابطة: (تسطيح الثقافة</a:t>
            </a:r>
            <a:r>
              <a:rPr lang="ar-EG" sz="3000" b="1" u="sng" smtClean="0">
                <a:solidFill>
                  <a:srgbClr val="203E5F"/>
                </a:solidFill>
                <a:latin typeface="Simplified Arabic" panose="02020603050405020304" pitchFamily="18" charset="-78"/>
                <a:cs typeface="Simplified Arabic" panose="02020603050405020304" pitchFamily="18" charset="-78"/>
              </a:rPr>
              <a:t>):</a:t>
            </a:r>
          </a:p>
          <a:p>
            <a:pPr marL="0" indent="0" algn="just" rtl="1">
              <a:lnSpc>
                <a:spcPct val="130000"/>
              </a:lnSpc>
              <a:spcBef>
                <a:spcPts val="110"/>
              </a:spcBef>
              <a:spcAft>
                <a:spcPts val="110"/>
              </a:spcAft>
              <a:buNone/>
            </a:pPr>
            <a:r>
              <a:rPr lang="ar-EG" sz="2600">
                <a:latin typeface="Simplified Arabic" panose="02020603050405020304" pitchFamily="18" charset="-78"/>
                <a:cs typeface="Simplified Arabic" panose="02020603050405020304" pitchFamily="18" charset="-78"/>
              </a:rPr>
              <a:t>تعتبر </a:t>
            </a:r>
            <a:r>
              <a:rPr lang="ar-EG" sz="2600" b="1">
                <a:latin typeface="Simplified Arabic" panose="02020603050405020304" pitchFamily="18" charset="-78"/>
                <a:cs typeface="Simplified Arabic" panose="02020603050405020304" pitchFamily="18" charset="-78"/>
              </a:rPr>
              <a:t>وسائل التواصل الاجتماعي </a:t>
            </a:r>
            <a:r>
              <a:rPr lang="ar-EG" sz="2600">
                <a:latin typeface="Simplified Arabic" panose="02020603050405020304" pitchFamily="18" charset="-78"/>
                <a:cs typeface="Simplified Arabic" panose="02020603050405020304" pitchFamily="18" charset="-78"/>
              </a:rPr>
              <a:t>أو </a:t>
            </a:r>
            <a:r>
              <a:rPr lang="ar-EG" sz="2600" b="1">
                <a:latin typeface="Simplified Arabic" panose="02020603050405020304" pitchFamily="18" charset="-78"/>
                <a:cs typeface="Simplified Arabic" panose="02020603050405020304" pitchFamily="18" charset="-78"/>
              </a:rPr>
              <a:t>ما يعرف بالإعلام الاجتماعي سلاح ذو حدين</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فبالرغم من الجانب الإيجابي للإعلام الاجتماعي إذا ما أحسن استخدامه فإن له أثر سلبي آخر على ثقافة الأسرة والمجتمع العربي</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وخاصة على قطاع الشباب العربي الذي يمثل طليعة الأمة</a:t>
            </a:r>
            <a:r>
              <a:rPr lang="ar-EG" sz="2600" smtClean="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ويتجلى ذلك باهتمامهم </a:t>
            </a:r>
            <a:r>
              <a:rPr lang="ar-EG" sz="2600" b="1" smtClean="0">
                <a:latin typeface="Simplified Arabic" panose="02020603050405020304" pitchFamily="18" charset="-78"/>
                <a:cs typeface="Simplified Arabic" panose="02020603050405020304" pitchFamily="18" charset="-78"/>
              </a:rPr>
              <a:t>بصيحات </a:t>
            </a:r>
            <a:r>
              <a:rPr lang="ar-EG" sz="2600" b="1">
                <a:latin typeface="Simplified Arabic" panose="02020603050405020304" pitchFamily="18" charset="-78"/>
                <a:cs typeface="Simplified Arabic" panose="02020603050405020304" pitchFamily="18" charset="-78"/>
              </a:rPr>
              <a:t>الموضة من </a:t>
            </a:r>
            <a:r>
              <a:rPr lang="ar-EG" sz="2600" b="1" smtClean="0">
                <a:latin typeface="Simplified Arabic" panose="02020603050405020304" pitchFamily="18" charset="-78"/>
                <a:cs typeface="Simplified Arabic" panose="02020603050405020304" pitchFamily="18" charset="-78"/>
              </a:rPr>
              <a:t>ملابس، وقصات </a:t>
            </a:r>
            <a:r>
              <a:rPr lang="ar-EG" sz="2600" b="1">
                <a:latin typeface="Simplified Arabic" panose="02020603050405020304" pitchFamily="18" charset="-78"/>
                <a:cs typeface="Simplified Arabic" panose="02020603050405020304" pitchFamily="18" charset="-78"/>
              </a:rPr>
              <a:t>شعر وعمليات تجميل والتوجه نحو الفن وتقليد الفنانين والاهتمام بالثقافة الغربية وتقليدها على حساب الثقافة الملتزمة التي تطور شخصية الأفراد وترفع من شأن أمتهم</a:t>
            </a:r>
            <a:r>
              <a:rPr lang="ar-EG" sz="2600">
                <a:latin typeface="Simplified Arabic" panose="02020603050405020304" pitchFamily="18" charset="-78"/>
                <a:cs typeface="Simplified Arabic" panose="02020603050405020304" pitchFamily="18" charset="-78"/>
              </a:rPr>
              <a:t>.</a:t>
            </a:r>
            <a:endParaRPr lang="en-US" sz="2600">
              <a:latin typeface="Simplified Arabic" panose="02020603050405020304" pitchFamily="18" charset="-78"/>
              <a:cs typeface="Simplified Arabic" panose="02020603050405020304" pitchFamily="18" charset="-78"/>
            </a:endParaRPr>
          </a:p>
          <a:p>
            <a:pPr marL="0" indent="0" algn="r" rtl="1">
              <a:lnSpc>
                <a:spcPct val="13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r" rtl="1">
              <a:lnSpc>
                <a:spcPct val="130000"/>
              </a:lnSpc>
              <a:spcBef>
                <a:spcPts val="110"/>
              </a:spcBef>
              <a:spcAft>
                <a:spcPts val="110"/>
              </a:spcAft>
              <a:buNone/>
            </a:pPr>
            <a:endParaRPr lang="en-US" sz="9600" b="1" u="sng">
              <a:latin typeface="Simplified Arabic" panose="02020603050405020304" pitchFamily="18" charset="-78"/>
              <a:cs typeface="Simplified Arabic" panose="02020603050405020304" pitchFamily="18" charset="-78"/>
            </a:endParaRPr>
          </a:p>
          <a:p>
            <a:pPr marL="0" indent="0" algn="r" rtl="1">
              <a:buNone/>
            </a:pPr>
            <a:endParaRPr lang="en-US" sz="96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4</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p:cNvSpPr>
          <p:nvPr/>
        </p:nvSpPr>
        <p:spPr>
          <a:xfrm>
            <a:off x="2347414" y="365126"/>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الثقافية على المستخدمين</a:t>
            </a:r>
            <a:endParaRPr lang="en-US" sz="3600" b="1" dirty="0">
              <a:solidFill>
                <a:schemeClr val="bg1"/>
              </a:solidFill>
              <a:latin typeface="Alexandria" charset="0"/>
              <a:cs typeface="Alexandria" charset="0"/>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71734" y="1382443"/>
            <a:ext cx="4741461" cy="5003899"/>
          </a:xfrm>
        </p:spPr>
      </p:pic>
    </p:spTree>
    <p:extLst>
      <p:ext uri="{BB962C8B-B14F-4D97-AF65-F5344CB8AC3E}">
        <p14:creationId xmlns:p14="http://schemas.microsoft.com/office/powerpoint/2010/main" val="36768647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عنصر نائب للمحتوى 2"/>
          <p:cNvSpPr>
            <a:spLocks noGrp="1"/>
          </p:cNvSpPr>
          <p:nvPr>
            <p:ph sz="half" idx="2"/>
          </p:nvPr>
        </p:nvSpPr>
        <p:spPr>
          <a:xfrm>
            <a:off x="4926842" y="1336592"/>
            <a:ext cx="6426957" cy="4738148"/>
          </a:xfrm>
        </p:spPr>
        <p:txBody>
          <a:bodyPr>
            <a:normAutofit fontScale="77500" lnSpcReduction="20000"/>
          </a:bodyPr>
          <a:lstStyle/>
          <a:p>
            <a:pPr marL="0" indent="0" algn="just" rtl="1">
              <a:lnSpc>
                <a:spcPct val="130000"/>
              </a:lnSpc>
              <a:spcBef>
                <a:spcPts val="110"/>
              </a:spcBef>
              <a:spcAft>
                <a:spcPts val="110"/>
              </a:spcAft>
              <a:buNone/>
            </a:pPr>
            <a:r>
              <a:rPr lang="en-US" sz="3600" b="1" u="sng" smtClean="0">
                <a:solidFill>
                  <a:srgbClr val="203E5F"/>
                </a:solidFill>
                <a:latin typeface="Simplified Arabic" panose="02020603050405020304" pitchFamily="18" charset="-78"/>
                <a:cs typeface="Simplified Arabic" panose="02020603050405020304" pitchFamily="18" charset="-78"/>
              </a:rPr>
              <a:t>.</a:t>
            </a:r>
            <a:r>
              <a:rPr lang="en-US" sz="3600" b="1" u="sng">
                <a:solidFill>
                  <a:srgbClr val="203E5F"/>
                </a:solidFill>
                <a:latin typeface="Simplified Arabic" panose="02020603050405020304" pitchFamily="18" charset="-78"/>
                <a:cs typeface="Simplified Arabic" panose="02020603050405020304" pitchFamily="18" charset="-78"/>
              </a:rPr>
              <a:t>6</a:t>
            </a:r>
            <a:r>
              <a:rPr lang="ar-EG" sz="3600" b="1" u="sng">
                <a:solidFill>
                  <a:srgbClr val="203E5F"/>
                </a:solidFill>
                <a:latin typeface="Simplified Arabic" panose="02020603050405020304" pitchFamily="18" charset="-78"/>
                <a:cs typeface="Simplified Arabic" panose="02020603050405020304" pitchFamily="18" charset="-78"/>
              </a:rPr>
              <a:t>إشكالية الهوية: </a:t>
            </a:r>
            <a:endParaRPr lang="en-US" sz="36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r>
              <a:rPr lang="ar-EG" sz="3100" smtClean="0">
                <a:latin typeface="Simplified Arabic" panose="02020603050405020304" pitchFamily="18" charset="-78"/>
                <a:cs typeface="Simplified Arabic" panose="02020603050405020304" pitchFamily="18" charset="-78"/>
              </a:rPr>
              <a:t>لفظ الهوية ليس واضحًا </a:t>
            </a:r>
            <a:r>
              <a:rPr lang="ar-EG" sz="3100">
                <a:latin typeface="Simplified Arabic" panose="02020603050405020304" pitchFamily="18" charset="-78"/>
                <a:cs typeface="Simplified Arabic" panose="02020603050405020304" pitchFamily="18" charset="-78"/>
              </a:rPr>
              <a:t>فهو مفهوم أيديولوجي أكثر منه </a:t>
            </a:r>
            <a:r>
              <a:rPr lang="ar-EG" sz="3100" smtClean="0">
                <a:latin typeface="Simplified Arabic" panose="02020603050405020304" pitchFamily="18" charset="-78"/>
                <a:cs typeface="Simplified Arabic" panose="02020603050405020304" pitchFamily="18" charset="-78"/>
              </a:rPr>
              <a:t>مستندًا </a:t>
            </a:r>
            <a:r>
              <a:rPr lang="ar-EG" sz="3100">
                <a:latin typeface="Simplified Arabic" panose="02020603050405020304" pitchFamily="18" charset="-78"/>
                <a:cs typeface="Simplified Arabic" panose="02020603050405020304" pitchFamily="18" charset="-78"/>
              </a:rPr>
              <a:t>على أسس </a:t>
            </a:r>
            <a:r>
              <a:rPr lang="ar-EG" sz="3100" smtClean="0">
                <a:latin typeface="Simplified Arabic" panose="02020603050405020304" pitchFamily="18" charset="-78"/>
                <a:cs typeface="Simplified Arabic" panose="02020603050405020304" pitchFamily="18" charset="-78"/>
              </a:rPr>
              <a:t>علمية، </a:t>
            </a:r>
            <a:r>
              <a:rPr lang="ar-EG" sz="3100" b="1">
                <a:latin typeface="Simplified Arabic" panose="02020603050405020304" pitchFamily="18" charset="-78"/>
                <a:cs typeface="Simplified Arabic" panose="02020603050405020304" pitchFamily="18" charset="-78"/>
              </a:rPr>
              <a:t>وإن كان التعبير عن الهوية يتم من خلال خصائص تشترك فيها الجماعة الواحدة كالدين واللغة والتاريخ والمعتقدات و الثقافة الواحدة</a:t>
            </a:r>
            <a:r>
              <a:rPr lang="ar-EG" sz="3100">
                <a:latin typeface="Simplified Arabic" panose="02020603050405020304" pitchFamily="18" charset="-78"/>
                <a:cs typeface="Simplified Arabic" panose="02020603050405020304" pitchFamily="18" charset="-78"/>
              </a:rPr>
              <a:t>، </a:t>
            </a:r>
            <a:r>
              <a:rPr lang="ar-EG" sz="3100" b="1">
                <a:latin typeface="Simplified Arabic" panose="02020603050405020304" pitchFamily="18" charset="-78"/>
                <a:cs typeface="Simplified Arabic" panose="02020603050405020304" pitchFamily="18" charset="-78"/>
              </a:rPr>
              <a:t>وقد أصبحت الهوية في وضع بالغ الصعوبة اليوم </a:t>
            </a:r>
            <a:r>
              <a:rPr lang="ar-EG" sz="3100" b="1" smtClean="0">
                <a:latin typeface="Simplified Arabic" panose="02020603050405020304" pitchFamily="18" charset="-78"/>
                <a:cs typeface="Simplified Arabic" panose="02020603050405020304" pitchFamily="18" charset="-78"/>
              </a:rPr>
              <a:t>نظرًا </a:t>
            </a:r>
            <a:r>
              <a:rPr lang="ar-EG" sz="3100" b="1">
                <a:latin typeface="Simplified Arabic" panose="02020603050405020304" pitchFamily="18" charset="-78"/>
                <a:cs typeface="Simplified Arabic" panose="02020603050405020304" pitchFamily="18" charset="-78"/>
              </a:rPr>
              <a:t>للتطور التكنولوجي الذي اختزل بشدة العلاقة بين المجتمعات وخلق لغة خاصة وهوية مختلفة تسلك طريقا آخر غير الذي اعتادت </a:t>
            </a:r>
            <a:r>
              <a:rPr lang="ar-EG" sz="3100" b="1" smtClean="0">
                <a:latin typeface="Simplified Arabic" panose="02020603050405020304" pitchFamily="18" charset="-78"/>
                <a:cs typeface="Simplified Arabic" panose="02020603050405020304" pitchFamily="18" charset="-78"/>
              </a:rPr>
              <a:t>عليه، </a:t>
            </a:r>
            <a:r>
              <a:rPr lang="ar-EG" sz="3100">
                <a:latin typeface="Simplified Arabic" panose="02020603050405020304" pitchFamily="18" charset="-78"/>
                <a:cs typeface="Simplified Arabic" panose="02020603050405020304" pitchFamily="18" charset="-78"/>
              </a:rPr>
              <a:t>ومن ثم أصبح </a:t>
            </a:r>
            <a:r>
              <a:rPr lang="ar-EG" sz="3100" b="1">
                <a:latin typeface="Simplified Arabic" panose="02020603050405020304" pitchFamily="18" charset="-78"/>
                <a:cs typeface="Simplified Arabic" panose="02020603050405020304" pitchFamily="18" charset="-78"/>
              </a:rPr>
              <a:t>من اليسير أن يخسر الفرد </a:t>
            </a:r>
            <a:r>
              <a:rPr lang="ar-EG" sz="3100" b="1" smtClean="0">
                <a:latin typeface="Simplified Arabic" panose="02020603050405020304" pitchFamily="18" charset="-78"/>
                <a:cs typeface="Simplified Arabic" panose="02020603050405020304" pitchFamily="18" charset="-78"/>
              </a:rPr>
              <a:t>هويته وشخصيته، ويصبح </a:t>
            </a:r>
            <a:r>
              <a:rPr lang="ar-EG" sz="3100" b="1">
                <a:latin typeface="Simplified Arabic" panose="02020603050405020304" pitchFamily="18" charset="-78"/>
                <a:cs typeface="Simplified Arabic" panose="02020603050405020304" pitchFamily="18" charset="-78"/>
              </a:rPr>
              <a:t>الفرد في هذه البيئة الجديدة بدون هوية أو ثقافة مميزة له بل أصبح يتحدث باللغة </a:t>
            </a:r>
            <a:r>
              <a:rPr lang="ar-EG" sz="3100" b="1" smtClean="0">
                <a:latin typeface="Simplified Arabic" panose="02020603050405020304" pitchFamily="18" charset="-78"/>
                <a:cs typeface="Simplified Arabic" panose="02020603050405020304" pitchFamily="18" charset="-78"/>
              </a:rPr>
              <a:t>العالمية.</a:t>
            </a:r>
            <a:endParaRPr lang="en-US" sz="3100" b="1" u="sng">
              <a:solidFill>
                <a:srgbClr val="203E5F"/>
              </a:solidFill>
              <a:latin typeface="Simplified Arabic" panose="02020603050405020304" pitchFamily="18" charset="-78"/>
              <a:cs typeface="Simplified Arabic" panose="02020603050405020304" pitchFamily="18" charset="-78"/>
            </a:endParaRPr>
          </a:p>
        </p:txBody>
      </p:sp>
      <p:sp>
        <p:nvSpPr>
          <p:cNvPr id="11" name="Rectangle: Rounded Corners 33"/>
          <p:cNvSpPr txBox="1">
            <a:spLocks noGrp="1"/>
          </p:cNvSpPr>
          <p:nvPr>
            <p:ph type="title"/>
          </p:nvPr>
        </p:nvSpPr>
        <p:spPr>
          <a:xfrm>
            <a:off x="2374710" y="365125"/>
            <a:ext cx="8979090"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الثقافية على المستخدمين</a:t>
            </a:r>
            <a:endParaRPr lang="en-US" sz="3600" b="1" dirty="0">
              <a:solidFill>
                <a:schemeClr val="bg1"/>
              </a:solidFill>
              <a:latin typeface="Alexandria" charset="0"/>
              <a:cs typeface="Alexandria" charset="0"/>
            </a:endParaRPr>
          </a:p>
        </p:txBody>
      </p:sp>
      <p:pic>
        <p:nvPicPr>
          <p:cNvPr id="10" name="عنصر نائب للمحتوى 9"/>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38837" y="1336592"/>
            <a:ext cx="4648200" cy="5035526"/>
          </a:xfrm>
          <a:prstGeom prst="rect">
            <a:avLst/>
          </a:prstGeom>
        </p:spPr>
      </p:pic>
    </p:spTree>
    <p:extLst>
      <p:ext uri="{BB962C8B-B14F-4D97-AF65-F5344CB8AC3E}">
        <p14:creationId xmlns:p14="http://schemas.microsoft.com/office/powerpoint/2010/main" val="24010335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517409" y="1678674"/>
            <a:ext cx="6836390" cy="4396065"/>
          </a:xfrm>
        </p:spPr>
        <p:txBody>
          <a:bodyPr>
            <a:normAutofit lnSpcReduction="10000"/>
          </a:bodyPr>
          <a:lstStyle/>
          <a:p>
            <a:pPr algn="just" rtl="1">
              <a:lnSpc>
                <a:spcPct val="120000"/>
              </a:lnSpc>
              <a:spcBef>
                <a:spcPts val="110"/>
              </a:spcBef>
              <a:spcAft>
                <a:spcPts val="110"/>
              </a:spcAft>
              <a:buFont typeface="Wingdings" panose="05000000000000000000" pitchFamily="2" charset="2"/>
              <a:buChar char="§"/>
            </a:pPr>
            <a:r>
              <a:rPr lang="ar-EG" sz="2400" b="1">
                <a:latin typeface="Simplified Arabic" panose="02020603050405020304" pitchFamily="18" charset="-78"/>
                <a:cs typeface="Simplified Arabic" panose="02020603050405020304" pitchFamily="18" charset="-78"/>
              </a:rPr>
              <a:t>وللهوية</a:t>
            </a:r>
            <a:r>
              <a:rPr lang="ar-EG" sz="2400">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مستويان</a:t>
            </a:r>
            <a:r>
              <a:rPr lang="ar-EG" sz="2400" smtClean="0">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الأول شخصي والآخر جماعي </a:t>
            </a:r>
            <a:r>
              <a:rPr lang="ar-EG" sz="2400" b="1">
                <a:latin typeface="Simplified Arabic" panose="02020603050405020304" pitchFamily="18" charset="-78"/>
                <a:cs typeface="Simplified Arabic" panose="02020603050405020304" pitchFamily="18" charset="-78"/>
              </a:rPr>
              <a:t>ويخلق الأول التنوع بين ‏الأفراد داخل المجتمع </a:t>
            </a:r>
            <a:r>
              <a:rPr lang="ar-EG" sz="2400" b="1" smtClean="0">
                <a:latin typeface="Simplified Arabic" panose="02020603050405020304" pitchFamily="18" charset="-78"/>
                <a:cs typeface="Simplified Arabic" panose="02020603050405020304" pitchFamily="18" charset="-78"/>
              </a:rPr>
              <a:t>الواحد، </a:t>
            </a:r>
            <a:r>
              <a:rPr lang="ar-EG" sz="2400" b="1">
                <a:latin typeface="Simplified Arabic" panose="02020603050405020304" pitchFamily="18" charset="-78"/>
                <a:cs typeface="Simplified Arabic" panose="02020603050405020304" pitchFamily="18" charset="-78"/>
              </a:rPr>
              <a:t>أما الآخر فهو يخلق التنوع  بين الجماعات والمجتمعات المتعددة</a:t>
            </a:r>
            <a:r>
              <a:rPr lang="ar-EG" sz="2400" smtClean="0">
                <a:latin typeface="Simplified Arabic" panose="02020603050405020304" pitchFamily="18" charset="-78"/>
                <a:cs typeface="Simplified Arabic" panose="02020603050405020304" pitchFamily="18" charset="-78"/>
              </a:rPr>
              <a:t>.</a:t>
            </a:r>
          </a:p>
          <a:p>
            <a:pPr algn="just" rtl="1">
              <a:lnSpc>
                <a:spcPct val="120000"/>
              </a:lnSpc>
              <a:spcBef>
                <a:spcPts val="110"/>
              </a:spcBef>
              <a:spcAft>
                <a:spcPts val="110"/>
              </a:spcAft>
              <a:buFont typeface="Wingdings" panose="05000000000000000000" pitchFamily="2" charset="2"/>
              <a:buChar char="§"/>
            </a:pPr>
            <a:r>
              <a:rPr lang="ar-EG" sz="2400">
                <a:latin typeface="Simplified Arabic" panose="02020603050405020304" pitchFamily="18" charset="-78"/>
                <a:cs typeface="Simplified Arabic" panose="02020603050405020304" pitchFamily="18" charset="-78"/>
              </a:rPr>
              <a:t>وكان للإعلام الجديد </a:t>
            </a:r>
            <a:r>
              <a:rPr lang="ar-EG" sz="2400" b="1">
                <a:latin typeface="Simplified Arabic" panose="02020603050405020304" pitchFamily="18" charset="-78"/>
                <a:cs typeface="Simplified Arabic" panose="02020603050405020304" pitchFamily="18" charset="-78"/>
              </a:rPr>
              <a:t>بصمته الواضحة على الهوية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حيث أدت هذه الوسائل التكنولوجية الحديثة إلى خلق مجتمعات افتراضية بشكل ضخم إلى حد لا يمكن الإلمام به وتقييده</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وبالتالي كان لذلك تداعيات واضحة إلى تغيير نمط تفكير الأفراد والجماعات وأصبحت المسافات والحدود </a:t>
            </a:r>
            <a:r>
              <a:rPr lang="ar-EG" sz="2400" b="1" smtClean="0">
                <a:latin typeface="Simplified Arabic" panose="02020603050405020304" pitchFamily="18" charset="-78"/>
                <a:cs typeface="Simplified Arabic" panose="02020603050405020304" pitchFamily="18" charset="-78"/>
              </a:rPr>
              <a:t>الجغرافية </a:t>
            </a:r>
            <a:r>
              <a:rPr lang="ar-EG" sz="2400" b="1">
                <a:latin typeface="Simplified Arabic" panose="02020603050405020304" pitchFamily="18" charset="-78"/>
                <a:cs typeface="Simplified Arabic" panose="02020603050405020304" pitchFamily="18" charset="-78"/>
              </a:rPr>
              <a:t>أشكال وهمية لا تستطيع إيقاف هذا الغزو التكنولوجي الافتراضي وأضحت هذه المجتمعات الافتراضية هى الواقع الجديد الذي يشكل حياة </a:t>
            </a:r>
            <a:r>
              <a:rPr lang="ar-EG" sz="2400" b="1" smtClean="0">
                <a:latin typeface="Simplified Arabic" panose="02020603050405020304" pitchFamily="18" charset="-78"/>
                <a:cs typeface="Simplified Arabic" panose="02020603050405020304" pitchFamily="18" charset="-78"/>
              </a:rPr>
              <a:t>الأفراد. </a:t>
            </a: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2" name="Rectangle: Rounded Corners 33"/>
          <p:cNvSpPr txBox="1">
            <a:spLocks noGrp="1"/>
          </p:cNvSpPr>
          <p:nvPr>
            <p:ph type="title"/>
          </p:nvPr>
        </p:nvSpPr>
        <p:spPr>
          <a:xfrm>
            <a:off x="2361062" y="365126"/>
            <a:ext cx="8992737"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الثقافية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10536" y="1398049"/>
            <a:ext cx="3999931" cy="4957313"/>
          </a:xfrm>
        </p:spPr>
      </p:pic>
    </p:spTree>
    <p:extLst>
      <p:ext uri="{BB962C8B-B14F-4D97-AF65-F5344CB8AC3E}">
        <p14:creationId xmlns:p14="http://schemas.microsoft.com/office/powerpoint/2010/main" val="33901418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26842" y="1446664"/>
            <a:ext cx="6426958" cy="4628076"/>
          </a:xfrm>
        </p:spPr>
        <p:txBody>
          <a:bodyPr>
            <a:normAutofit/>
          </a:bodyPr>
          <a:lstStyle/>
          <a:p>
            <a:pPr marL="0" indent="0" algn="just" rtl="1">
              <a:lnSpc>
                <a:spcPct val="110000"/>
              </a:lnSpc>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buNone/>
            </a:pPr>
            <a:endParaRPr lang="ar-EG" sz="2400" smtClean="0">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1"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374710" y="365126"/>
            <a:ext cx="8979090"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الثقافية على المستخدمين</a:t>
            </a:r>
            <a:endParaRPr lang="en-US" sz="3600" b="1" dirty="0">
              <a:solidFill>
                <a:schemeClr val="bg1"/>
              </a:solidFill>
              <a:latin typeface="Alexandria" charset="0"/>
              <a:cs typeface="Alexandria" charset="0"/>
            </a:endParaRPr>
          </a:p>
        </p:txBody>
      </p:sp>
      <p:pic>
        <p:nvPicPr>
          <p:cNvPr id="10" name="عنصر نائب للمحتوى 9"/>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17795" y="1307281"/>
            <a:ext cx="4313830" cy="5393770"/>
          </a:xfrm>
          <a:prstGeom prst="rect">
            <a:avLst/>
          </a:prstGeom>
        </p:spPr>
      </p:pic>
      <p:sp>
        <p:nvSpPr>
          <p:cNvPr id="3" name="مستطيل 2"/>
          <p:cNvSpPr/>
          <p:nvPr/>
        </p:nvSpPr>
        <p:spPr>
          <a:xfrm>
            <a:off x="4692555" y="1307281"/>
            <a:ext cx="6673755" cy="4967514"/>
          </a:xfrm>
          <a:prstGeom prst="rect">
            <a:avLst/>
          </a:prstGeom>
        </p:spPr>
        <p:txBody>
          <a:bodyPr wrap="square">
            <a:spAutoFit/>
          </a:bodyPr>
          <a:lstStyle/>
          <a:p>
            <a:pPr algn="just" rtl="1">
              <a:lnSpc>
                <a:spcPct val="110000"/>
              </a:lnSpc>
              <a:spcBef>
                <a:spcPts val="110"/>
              </a:spcBef>
              <a:spcAft>
                <a:spcPts val="110"/>
              </a:spcAft>
              <a:buFont typeface="Wingdings" panose="05000000000000000000" pitchFamily="2" charset="2"/>
              <a:buChar char="§"/>
            </a:pPr>
            <a:r>
              <a:rPr lang="ar-EG" smtClean="0"/>
              <a:t> </a:t>
            </a:r>
            <a:r>
              <a:rPr lang="ar-EG" sz="2400" b="1" smtClean="0">
                <a:latin typeface="Simplified Arabic" panose="02020603050405020304" pitchFamily="18" charset="-78"/>
                <a:cs typeface="Simplified Arabic" panose="02020603050405020304" pitchFamily="18" charset="-78"/>
              </a:rPr>
              <a:t>وأصبحوا </a:t>
            </a:r>
            <a:r>
              <a:rPr lang="ar-EG" sz="2400" b="1">
                <a:latin typeface="Simplified Arabic" panose="02020603050405020304" pitchFamily="18" charset="-78"/>
                <a:cs typeface="Simplified Arabic" panose="02020603050405020304" pitchFamily="18" charset="-78"/>
              </a:rPr>
              <a:t>مرتبطين إلى حد كبير بالأجهزة </a:t>
            </a:r>
            <a:r>
              <a:rPr lang="ar-EG" sz="2400" b="1" smtClean="0">
                <a:latin typeface="Simplified Arabic" panose="02020603050405020304" pitchFamily="18" charset="-78"/>
                <a:cs typeface="Simplified Arabic" panose="02020603050405020304" pitchFamily="18" charset="-78"/>
              </a:rPr>
              <a:t>الحديثة: كالحاسوب </a:t>
            </a:r>
            <a:r>
              <a:rPr lang="ar-EG" sz="2400" b="1">
                <a:latin typeface="Simplified Arabic" panose="02020603050405020304" pitchFamily="18" charset="-78"/>
                <a:cs typeface="Simplified Arabic" panose="02020603050405020304" pitchFamily="18" charset="-78"/>
              </a:rPr>
              <a:t>والهاتف المحمول والأدوات الأخرى وذلك </a:t>
            </a:r>
            <a:r>
              <a:rPr lang="ar-EG" sz="2400" b="1" smtClean="0">
                <a:latin typeface="Simplified Arabic" panose="02020603050405020304" pitchFamily="18" charset="-78"/>
                <a:cs typeface="Simplified Arabic" panose="02020603050405020304" pitchFamily="18" charset="-78"/>
              </a:rPr>
              <a:t>أنتج </a:t>
            </a:r>
            <a:r>
              <a:rPr lang="ar-EG" sz="2400" b="1">
                <a:latin typeface="Simplified Arabic" panose="02020603050405020304" pitchFamily="18" charset="-78"/>
                <a:cs typeface="Simplified Arabic" panose="02020603050405020304" pitchFamily="18" charset="-78"/>
              </a:rPr>
              <a:t>ما يسمى بالفرد </a:t>
            </a:r>
            <a:r>
              <a:rPr lang="ar-EG" sz="2400" b="1" smtClean="0">
                <a:latin typeface="Simplified Arabic" panose="02020603050405020304" pitchFamily="18" charset="-78"/>
                <a:cs typeface="Simplified Arabic" panose="02020603050405020304" pitchFamily="18" charset="-78"/>
              </a:rPr>
              <a:t>الحاسوب، </a:t>
            </a:r>
            <a:r>
              <a:rPr lang="ar-EG" sz="2400" b="1">
                <a:latin typeface="Simplified Arabic" panose="02020603050405020304" pitchFamily="18" charset="-78"/>
                <a:cs typeface="Simplified Arabic" panose="02020603050405020304" pitchFamily="18" charset="-78"/>
              </a:rPr>
              <a:t>وذلك إشارة لكونه أصبح مبرمجًا و إفراز نوعا جديدًا من الهوية لم يكن </a:t>
            </a:r>
            <a:r>
              <a:rPr lang="ar-EG" sz="2400" b="1" smtClean="0">
                <a:latin typeface="Simplified Arabic" panose="02020603050405020304" pitchFamily="18" charset="-78"/>
                <a:cs typeface="Simplified Arabic" panose="02020603050405020304" pitchFamily="18" charset="-78"/>
              </a:rPr>
              <a:t>موجودًا، </a:t>
            </a:r>
            <a:r>
              <a:rPr lang="ar-EG" sz="2400" b="1">
                <a:latin typeface="Simplified Arabic" panose="02020603050405020304" pitchFamily="18" charset="-78"/>
                <a:cs typeface="Simplified Arabic" panose="02020603050405020304" pitchFamily="18" charset="-78"/>
              </a:rPr>
              <a:t>ولا يتم تحديده فهو خليط ناتج عن مزيد من الانفتاحات </a:t>
            </a:r>
            <a:r>
              <a:rPr lang="ar-EG" sz="2400" b="1" smtClean="0">
                <a:latin typeface="Simplified Arabic" panose="02020603050405020304" pitchFamily="18" charset="-78"/>
                <a:cs typeface="Simplified Arabic" panose="02020603050405020304" pitchFamily="18" charset="-78"/>
              </a:rPr>
              <a:t>والتداخل،</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وتظهر الهوية الافتراضية ‏في ثقافات غيرها حتى وإن كان على حساب </a:t>
            </a:r>
            <a:r>
              <a:rPr lang="ar-EG" sz="2400" b="1" smtClean="0">
                <a:latin typeface="Simplified Arabic" panose="02020603050405020304" pitchFamily="18" charset="-78"/>
                <a:cs typeface="Simplified Arabic" panose="02020603050405020304" pitchFamily="18" charset="-78"/>
              </a:rPr>
              <a:t>هويتها، </a:t>
            </a:r>
            <a:r>
              <a:rPr lang="ar-EG" sz="2400" b="1">
                <a:latin typeface="Simplified Arabic" panose="02020603050405020304" pitchFamily="18" charset="-78"/>
                <a:cs typeface="Simplified Arabic" panose="02020603050405020304" pitchFamily="18" charset="-78"/>
              </a:rPr>
              <a:t>وإن كان هذا قد يشبع رغبات وحاجات نفسية لدى الأفراد إلى أنه يخلق قلق الانتماء لكونهم منغمسين ‏في ثقافات وأفكار وهوايات مختلفة غير قادرين على تحديد ذاتهم </a:t>
            </a:r>
            <a:r>
              <a:rPr lang="ar-EG" sz="2400" b="1" smtClean="0">
                <a:latin typeface="Simplified Arabic" panose="02020603050405020304" pitchFamily="18" charset="-78"/>
                <a:cs typeface="Simplified Arabic" panose="02020603050405020304" pitchFamily="18" charset="-78"/>
              </a:rPr>
              <a:t>الأصيلة </a:t>
            </a:r>
            <a:r>
              <a:rPr lang="ar-EG" sz="2400" b="1">
                <a:latin typeface="Simplified Arabic" panose="02020603050405020304" pitchFamily="18" charset="-78"/>
                <a:cs typeface="Simplified Arabic" panose="02020603050405020304" pitchFamily="18" charset="-78"/>
              </a:rPr>
              <a:t>التي يجب الانتباه </a:t>
            </a:r>
            <a:r>
              <a:rPr lang="ar-EG" sz="2400" b="1" smtClean="0">
                <a:latin typeface="Simplified Arabic" panose="02020603050405020304" pitchFamily="18" charset="-78"/>
                <a:cs typeface="Simplified Arabic" panose="02020603050405020304" pitchFamily="18" charset="-78"/>
              </a:rPr>
              <a:t>لها،</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والحديث عن إشكالية الهوية لا ينفصل عن اللغة فلا نجد جماعة من البشر لها نفس الهوية إلا ولها نفس اللغة وفي كثير من الأحيان تسعى لفرض لغتها </a:t>
            </a:r>
            <a:r>
              <a:rPr lang="ar-EG" sz="2400" b="1" smtClean="0">
                <a:latin typeface="Simplified Arabic" panose="02020603050405020304" pitchFamily="18" charset="-78"/>
                <a:cs typeface="Simplified Arabic" panose="02020603050405020304" pitchFamily="18" charset="-78"/>
              </a:rPr>
              <a:t>هذه.</a:t>
            </a:r>
            <a:endParaRPr lang="en-US" sz="24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4187199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04012" y="1392814"/>
            <a:ext cx="6509982" cy="4737259"/>
          </a:xfrm>
        </p:spPr>
        <p:txBody>
          <a:bodyPr>
            <a:noAutofit/>
          </a:bodyPr>
          <a:lstStyle/>
          <a:p>
            <a:pPr algn="just" rtl="1">
              <a:lnSpc>
                <a:spcPct val="110000"/>
              </a:lnSpc>
              <a:spcBef>
                <a:spcPts val="110"/>
              </a:spcBef>
              <a:spcAft>
                <a:spcPts val="110"/>
              </a:spcAft>
              <a:buFont typeface="Wingdings" panose="05000000000000000000" pitchFamily="2" charset="2"/>
              <a:buChar char="§"/>
            </a:pPr>
            <a:r>
              <a:rPr lang="ar-EG" sz="2400" b="1">
                <a:latin typeface="Simplified Arabic" panose="02020603050405020304" pitchFamily="18" charset="-78"/>
                <a:cs typeface="Simplified Arabic" panose="02020603050405020304" pitchFamily="18" charset="-78"/>
              </a:rPr>
              <a:t>ولعل النموذج الشهير على ذلك </a:t>
            </a:r>
            <a:r>
              <a:rPr lang="ar-EG" sz="2400" b="1" smtClean="0">
                <a:latin typeface="Simplified Arabic" panose="02020603050405020304" pitchFamily="18" charset="-78"/>
                <a:cs typeface="Simplified Arabic" panose="02020603050405020304" pitchFamily="18" charset="-78"/>
              </a:rPr>
              <a:t>الأكراد </a:t>
            </a:r>
            <a:r>
              <a:rPr lang="ar-EG" sz="2400" b="1">
                <a:latin typeface="Simplified Arabic" panose="02020603050405020304" pitchFamily="18" charset="-78"/>
                <a:cs typeface="Simplified Arabic" panose="02020603050405020304" pitchFamily="18" charset="-78"/>
              </a:rPr>
              <a:t>فرغم أنهم يتوزعون على أكثر من دولة إلى أنهم ينتمون فقط لقوميتهم وهويتهم ويتحدثون لغة </a:t>
            </a:r>
            <a:r>
              <a:rPr lang="ar-EG" sz="2400" b="1" smtClean="0">
                <a:latin typeface="Simplified Arabic" panose="02020603050405020304" pitchFamily="18" charset="-78"/>
                <a:cs typeface="Simplified Arabic" panose="02020603050405020304" pitchFamily="18" charset="-78"/>
              </a:rPr>
              <a:t>واحدة،</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رغم اختلافها عن باقي أقاليم الدول المتواجدين فيها، ‏فاللغة هى التي تصون وتحمي </a:t>
            </a:r>
            <a:r>
              <a:rPr lang="ar-EG" sz="2400" b="1" smtClean="0">
                <a:latin typeface="Simplified Arabic" panose="02020603050405020304" pitchFamily="18" charset="-78"/>
                <a:cs typeface="Simplified Arabic" panose="02020603050405020304" pitchFamily="18" charset="-78"/>
              </a:rPr>
              <a:t>الهوية، </a:t>
            </a:r>
            <a:r>
              <a:rPr lang="ar-EG" sz="2400" b="1">
                <a:latin typeface="Simplified Arabic" panose="02020603050405020304" pitchFamily="18" charset="-78"/>
                <a:cs typeface="Simplified Arabic" panose="02020603050405020304" pitchFamily="18" charset="-78"/>
              </a:rPr>
              <a:t>وهى تحيا بالاستعمال والتداول ونتيجة للوسائل التكنولوجيا الحديثة هذه تبعثرت </a:t>
            </a:r>
            <a:r>
              <a:rPr lang="ar-EG" sz="2400" b="1" smtClean="0">
                <a:latin typeface="Simplified Arabic" panose="02020603050405020304" pitchFamily="18" charset="-78"/>
                <a:cs typeface="Simplified Arabic" panose="02020603050405020304" pitchFamily="18" charset="-78"/>
              </a:rPr>
              <a:t>الهويات، </a:t>
            </a:r>
            <a:r>
              <a:rPr lang="ar-EG" sz="2400" b="1">
                <a:latin typeface="Simplified Arabic" panose="02020603050405020304" pitchFamily="18" charset="-78"/>
                <a:cs typeface="Simplified Arabic" panose="02020603050405020304" pitchFamily="18" charset="-78"/>
              </a:rPr>
              <a:t>ليسود نموذج ثقافي وحيد ويصبح هو المركز وهو ما يعرف باسم المثاقفة حيث انحسار الهويات المختلفة في ثوب جديد، وهذا بالتأكيد سلبي حيث ما هو </a:t>
            </a:r>
            <a:r>
              <a:rPr lang="ar-EG" sz="2400" b="1" smtClean="0">
                <a:latin typeface="Simplified Arabic" panose="02020603050405020304" pitchFamily="18" charset="-78"/>
                <a:cs typeface="Simplified Arabic" panose="02020603050405020304" pitchFamily="18" charset="-78"/>
              </a:rPr>
              <a:t>إلا قضاء </a:t>
            </a:r>
            <a:r>
              <a:rPr lang="ar-EG" sz="2400" b="1">
                <a:latin typeface="Simplified Arabic" panose="02020603050405020304" pitchFamily="18" charset="-78"/>
                <a:cs typeface="Simplified Arabic" panose="02020603050405020304" pitchFamily="18" charset="-78"/>
              </a:rPr>
              <a:t>على ثقافة لصالح </a:t>
            </a:r>
            <a:r>
              <a:rPr lang="ar-EG" sz="2400" b="1" smtClean="0">
                <a:latin typeface="Simplified Arabic" panose="02020603050405020304" pitchFamily="18" charset="-78"/>
                <a:cs typeface="Simplified Arabic" panose="02020603050405020304" pitchFamily="18" charset="-78"/>
              </a:rPr>
              <a:t>أخرى، </a:t>
            </a:r>
            <a:r>
              <a:rPr lang="ar-EG" sz="2400" b="1">
                <a:latin typeface="Simplified Arabic" panose="02020603050405020304" pitchFamily="18" charset="-78"/>
                <a:cs typeface="Simplified Arabic" panose="02020603050405020304" pitchFamily="18" charset="-78"/>
              </a:rPr>
              <a:t>ومثال على ذلك نجد ضعف اللغة العربية بسبب هيمنة اللغة الإنجليزية على الشبكة المعلوماتية (الإنترنت).</a:t>
            </a:r>
            <a:endParaRPr lang="en-US" sz="2400" b="1">
              <a:latin typeface="Simplified Arabic" panose="02020603050405020304" pitchFamily="18" charset="-78"/>
              <a:cs typeface="Simplified Arabic" panose="02020603050405020304" pitchFamily="18" charset="-78"/>
            </a:endParaRPr>
          </a:p>
          <a:p>
            <a:pPr algn="just" rtl="1">
              <a:lnSpc>
                <a:spcPct val="120000"/>
              </a:lnSpc>
              <a:spcBef>
                <a:spcPts val="110"/>
              </a:spcBef>
              <a:spcAft>
                <a:spcPts val="110"/>
              </a:spcAft>
              <a:buFont typeface="Wingdings" panose="05000000000000000000" pitchFamily="2" charset="2"/>
              <a:buChar char="§"/>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442948" y="365126"/>
            <a:ext cx="8910851"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الثقافية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13898" y="1392812"/>
            <a:ext cx="4481727" cy="5082037"/>
          </a:xfrm>
        </p:spPr>
      </p:pic>
    </p:spTree>
    <p:extLst>
      <p:ext uri="{BB962C8B-B14F-4D97-AF65-F5344CB8AC3E}">
        <p14:creationId xmlns:p14="http://schemas.microsoft.com/office/powerpoint/2010/main" val="8055981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421875" y="1337481"/>
            <a:ext cx="6892119" cy="4737259"/>
          </a:xfrm>
        </p:spPr>
        <p:txBody>
          <a:bodyPr>
            <a:noAutofit/>
          </a:bodyPr>
          <a:lstStyle/>
          <a:p>
            <a:pPr marL="0" indent="0" algn="just" rtl="1">
              <a:lnSpc>
                <a:spcPct val="120000"/>
              </a:lnSpc>
              <a:spcBef>
                <a:spcPts val="110"/>
              </a:spcBef>
              <a:spcAft>
                <a:spcPts val="110"/>
              </a:spcAft>
              <a:buNone/>
            </a:pPr>
            <a:r>
              <a:rPr lang="ar-EG" sz="2400" smtClean="0"/>
              <a:t>‏</a:t>
            </a:r>
            <a:r>
              <a:rPr lang="ar-EG" b="1" u="sng" smtClean="0">
                <a:solidFill>
                  <a:srgbClr val="203E5F"/>
                </a:solidFill>
                <a:latin typeface="Simplified Arabic" panose="02020603050405020304" pitchFamily="18" charset="-78"/>
                <a:cs typeface="Simplified Arabic" panose="02020603050405020304" pitchFamily="18" charset="-78"/>
              </a:rPr>
              <a:t>أ. تغليب </a:t>
            </a:r>
            <a:r>
              <a:rPr lang="ar-EG" b="1" u="sng">
                <a:solidFill>
                  <a:srgbClr val="203E5F"/>
                </a:solidFill>
                <a:latin typeface="Simplified Arabic" panose="02020603050405020304" pitchFamily="18" charset="-78"/>
                <a:cs typeface="Simplified Arabic" panose="02020603050405020304" pitchFamily="18" charset="-78"/>
              </a:rPr>
              <a:t>الهوية الفردية على الهوية الجمعية</a:t>
            </a:r>
            <a:r>
              <a:rPr lang="ar-EG" b="1" u="sng" smtClean="0">
                <a:solidFill>
                  <a:srgbClr val="203E5F"/>
                </a:solidFill>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من </a:t>
            </a:r>
            <a:r>
              <a:rPr lang="ar-EG" sz="2400" b="1">
                <a:latin typeface="Simplified Arabic" panose="02020603050405020304" pitchFamily="18" charset="-78"/>
                <a:cs typeface="Simplified Arabic" panose="02020603050405020304" pitchFamily="18" charset="-78"/>
              </a:rPr>
              <a:t>مخاطر الإعلام الاجتماعي على ثقافة الأسرة العربية أن الهوية الفردية المنتمية للعالم الافتراضي حلت مكان الهوية الجمعية الوطنية والقومية المتشكلة </a:t>
            </a:r>
            <a:r>
              <a:rPr lang="ar-EG" sz="2400" b="1" smtClean="0">
                <a:latin typeface="Simplified Arabic" panose="02020603050405020304" pitchFamily="18" charset="-78"/>
                <a:cs typeface="Simplified Arabic" panose="02020603050405020304" pitchFamily="18" charset="-78"/>
              </a:rPr>
              <a:t>أصلًا </a:t>
            </a:r>
            <a:r>
              <a:rPr lang="ar-EG" sz="2400" b="1">
                <a:latin typeface="Simplified Arabic" panose="02020603050405020304" pitchFamily="18" charset="-78"/>
                <a:cs typeface="Simplified Arabic" panose="02020603050405020304" pitchFamily="18" charset="-78"/>
              </a:rPr>
              <a:t>من الحضارة العربية الإسلامية والقائمة على وحدة اللغة والدين والتاريخ والجغرافيا والأهداف والمصير المشترك</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وما يشاهد اليوم على أرض الواقع العربي من تعصب ديني و عرقي وطائفي وصراعات </a:t>
            </a:r>
            <a:r>
              <a:rPr lang="ar-EG" sz="2400" b="1" smtClean="0">
                <a:latin typeface="Simplified Arabic" panose="02020603050405020304" pitchFamily="18" charset="-78"/>
                <a:cs typeface="Simplified Arabic" panose="02020603050405020304" pitchFamily="18" charset="-78"/>
              </a:rPr>
              <a:t>داخلية، </a:t>
            </a:r>
            <a:r>
              <a:rPr lang="ar-EG" sz="2400" b="1">
                <a:latin typeface="Simplified Arabic" panose="02020603050405020304" pitchFamily="18" charset="-78"/>
                <a:cs typeface="Simplified Arabic" panose="02020603050405020304" pitchFamily="18" charset="-78"/>
              </a:rPr>
              <a:t>قد جاء نتيجة لتفكك الهوية الجمعية الوطنية لصالح الفردية والإقليمية الضيقة </a:t>
            </a:r>
            <a:r>
              <a:rPr lang="ar-EG" sz="2400" b="1" smtClean="0">
                <a:latin typeface="Simplified Arabic" panose="02020603050405020304" pitchFamily="18" charset="-78"/>
                <a:cs typeface="Simplified Arabic" panose="02020603050405020304" pitchFamily="18" charset="-78"/>
              </a:rPr>
              <a:t>بديلًا </a:t>
            </a:r>
            <a:r>
              <a:rPr lang="ar-EG" sz="2400" b="1">
                <a:latin typeface="Simplified Arabic" panose="02020603050405020304" pitchFamily="18" charset="-78"/>
                <a:cs typeface="Simplified Arabic" panose="02020603050405020304" pitchFamily="18" charset="-78"/>
              </a:rPr>
              <a:t>عن وحدة الأمة </a:t>
            </a:r>
            <a:r>
              <a:rPr lang="ar-EG" sz="2400" b="1" smtClean="0">
                <a:latin typeface="Simplified Arabic" panose="02020603050405020304" pitchFamily="18" charset="-78"/>
                <a:cs typeface="Simplified Arabic" panose="02020603050405020304" pitchFamily="18" charset="-78"/>
              </a:rPr>
              <a:t>العربية</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وفي ظل هذا ‏الفضاء المفتوح فإن سلطة الفرد على نفسه أصبحت أقوى من سلطة الأسرة والمجتمع على الفرد مما قد يؤدي على المدى البعيد إلى انهيار الهويات الوطنية </a:t>
            </a:r>
            <a:r>
              <a:rPr lang="ar-EG" sz="2400" b="1" smtClean="0">
                <a:latin typeface="Simplified Arabic" panose="02020603050405020304" pitchFamily="18" charset="-78"/>
                <a:cs typeface="Simplified Arabic" panose="02020603050405020304" pitchFamily="18" charset="-78"/>
              </a:rPr>
              <a:t>والقومية.</a:t>
            </a:r>
            <a:endParaRPr lang="en-US" sz="24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442948" y="365126"/>
            <a:ext cx="8910851"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الثقافية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60980" y="1454962"/>
            <a:ext cx="4012441" cy="5019888"/>
          </a:xfrm>
        </p:spPr>
      </p:pic>
    </p:spTree>
    <p:extLst>
      <p:ext uri="{BB962C8B-B14F-4D97-AF65-F5344CB8AC3E}">
        <p14:creationId xmlns:p14="http://schemas.microsoft.com/office/powerpoint/2010/main" val="32184189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08478" y="1448149"/>
            <a:ext cx="6605516" cy="4737259"/>
          </a:xfrm>
        </p:spPr>
        <p:txBody>
          <a:bodyPr>
            <a:noAutofit/>
          </a:bodyPr>
          <a:lstStyle/>
          <a:p>
            <a:pPr algn="just" rtl="1">
              <a:lnSpc>
                <a:spcPct val="110000"/>
              </a:lnSpc>
              <a:spcBef>
                <a:spcPts val="110"/>
              </a:spcBef>
              <a:spcAft>
                <a:spcPts val="110"/>
              </a:spcAft>
              <a:buFont typeface="Wingdings" panose="05000000000000000000" pitchFamily="2" charset="2"/>
              <a:buChar char="§"/>
            </a:pPr>
            <a:r>
              <a:rPr lang="ar-EG" sz="2400" smtClean="0"/>
              <a:t>‏</a:t>
            </a:r>
            <a:r>
              <a:rPr lang="ar-EG" sz="2400" b="1">
                <a:latin typeface="Simplified Arabic" panose="02020603050405020304" pitchFamily="18" charset="-78"/>
                <a:cs typeface="Simplified Arabic" panose="02020603050405020304" pitchFamily="18" charset="-78"/>
              </a:rPr>
              <a:t>وهذا يجعل الأسرة العربية يقع على عاتقها حماية أمنها الثقافي من تأثيرات الإعلام </a:t>
            </a:r>
            <a:r>
              <a:rPr lang="ar-EG" sz="2400" b="1" smtClean="0">
                <a:latin typeface="Simplified Arabic" panose="02020603050405020304" pitchFamily="18" charset="-78"/>
                <a:cs typeface="Simplified Arabic" panose="02020603050405020304" pitchFamily="18" charset="-78"/>
              </a:rPr>
              <a:t>الاجتماعي، </a:t>
            </a:r>
            <a:r>
              <a:rPr lang="ar-EG" sz="2400" b="1">
                <a:latin typeface="Simplified Arabic" panose="02020603050405020304" pitchFamily="18" charset="-78"/>
                <a:cs typeface="Simplified Arabic" panose="02020603050405020304" pitchFamily="18" charset="-78"/>
              </a:rPr>
              <a:t>من خلال المحافظة على الهوية الوطنية و مكوناتها </a:t>
            </a:r>
            <a:r>
              <a:rPr lang="ar-EG" sz="2400" b="1" smtClean="0">
                <a:latin typeface="Simplified Arabic" panose="02020603050405020304" pitchFamily="18" charset="-78"/>
                <a:cs typeface="Simplified Arabic" panose="02020603050405020304" pitchFamily="18" charset="-78"/>
              </a:rPr>
              <a:t>وخاصة </a:t>
            </a:r>
            <a:r>
              <a:rPr lang="ar-EG" sz="2400" b="1">
                <a:latin typeface="Simplified Arabic" panose="02020603050405020304" pitchFamily="18" charset="-78"/>
                <a:cs typeface="Simplified Arabic" panose="02020603050405020304" pitchFamily="18" charset="-78"/>
              </a:rPr>
              <a:t>حماية لغة أبنائها من الضياع والتهميش، فاللغة العربية هى إحدى مكونات الهوية العربية</a:t>
            </a:r>
            <a:r>
              <a:rPr lang="ar-EG" sz="2400" smtClean="0"/>
              <a:t>.</a:t>
            </a:r>
          </a:p>
          <a:p>
            <a:pPr marL="0" indent="0" algn="just" rtl="1">
              <a:lnSpc>
                <a:spcPct val="110000"/>
              </a:lnSpc>
              <a:spcBef>
                <a:spcPts val="110"/>
              </a:spcBef>
              <a:spcAft>
                <a:spcPts val="110"/>
              </a:spcAft>
              <a:buNone/>
            </a:pPr>
            <a:r>
              <a:rPr lang="ar-EG" sz="2400" smtClean="0"/>
              <a:t>‏</a:t>
            </a:r>
            <a:r>
              <a:rPr lang="ar-EG" b="1" u="sng" smtClean="0">
                <a:solidFill>
                  <a:srgbClr val="203E5F"/>
                </a:solidFill>
                <a:latin typeface="Simplified Arabic" panose="02020603050405020304" pitchFamily="18" charset="-78"/>
                <a:cs typeface="Simplified Arabic" panose="02020603050405020304" pitchFamily="18" charset="-78"/>
              </a:rPr>
              <a:t>ب. تفتت </a:t>
            </a:r>
            <a:r>
              <a:rPr lang="ar-EG" b="1" u="sng">
                <a:solidFill>
                  <a:srgbClr val="203E5F"/>
                </a:solidFill>
                <a:latin typeface="Simplified Arabic" panose="02020603050405020304" pitchFamily="18" charset="-78"/>
                <a:cs typeface="Simplified Arabic" panose="02020603050405020304" pitchFamily="18" charset="-78"/>
              </a:rPr>
              <a:t>مقومات الهوية الوطنية: </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b="1">
                <a:latin typeface="Simplified Arabic" panose="02020603050405020304" pitchFamily="18" charset="-78"/>
                <a:cs typeface="Simplified Arabic" panose="02020603050405020304" pitchFamily="18" charset="-78"/>
              </a:rPr>
              <a:t>إن الإعلام الاجتماعي بانتشاره الواسع قد أثر على مكونات هوية الأسرة </a:t>
            </a:r>
            <a:r>
              <a:rPr lang="ar-EG" sz="2400" b="1" smtClean="0">
                <a:latin typeface="Simplified Arabic" panose="02020603050405020304" pitchFamily="18" charset="-78"/>
                <a:cs typeface="Simplified Arabic" panose="02020603050405020304" pitchFamily="18" charset="-78"/>
              </a:rPr>
              <a:t>العربية وبصفة خاصة اللغة، </a:t>
            </a:r>
            <a:r>
              <a:rPr lang="ar-EG" sz="2400" b="1">
                <a:latin typeface="Simplified Arabic" panose="02020603050405020304" pitchFamily="18" charset="-78"/>
                <a:cs typeface="Simplified Arabic" panose="02020603050405020304" pitchFamily="18" charset="-78"/>
              </a:rPr>
              <a:t>فبمتابعة وسائل التواصل الاجتماعي ورصد طرق التواصل الافتراضي بين الشباب في هذه الصفحات تبين أن هذه طرق تشتمل على:</a:t>
            </a: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p>
          <a:p>
            <a:pPr marL="0" indent="0" algn="just" rtl="1">
              <a:lnSpc>
                <a:spcPct val="12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442948" y="365126"/>
            <a:ext cx="8910851"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الثقافية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8363" y="1448149"/>
            <a:ext cx="4354773" cy="5026701"/>
          </a:xfrm>
        </p:spPr>
      </p:pic>
    </p:spTree>
    <p:extLst>
      <p:ext uri="{BB962C8B-B14F-4D97-AF65-F5344CB8AC3E}">
        <p14:creationId xmlns:p14="http://schemas.microsoft.com/office/powerpoint/2010/main" val="42911439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08478" y="1448149"/>
            <a:ext cx="6605516" cy="4515923"/>
          </a:xfrm>
        </p:spPr>
        <p:txBody>
          <a:bodyPr>
            <a:noAutofit/>
          </a:bodyPr>
          <a:lstStyle/>
          <a:p>
            <a:pPr marL="0" indent="0" algn="just" rtl="1">
              <a:lnSpc>
                <a:spcPct val="110000"/>
              </a:lnSpc>
              <a:spcBef>
                <a:spcPts val="110"/>
              </a:spcBef>
              <a:spcAft>
                <a:spcPts val="110"/>
              </a:spcAft>
              <a:buNone/>
            </a:pPr>
            <a:r>
              <a:rPr lang="en-US" b="1" u="sng" smtClean="0">
                <a:solidFill>
                  <a:srgbClr val="203E5F"/>
                </a:solidFill>
                <a:latin typeface="Simplified Arabic" panose="02020603050405020304" pitchFamily="18" charset="-78"/>
                <a:cs typeface="Simplified Arabic" panose="02020603050405020304" pitchFamily="18" charset="-78"/>
              </a:rPr>
              <a:t> .1</a:t>
            </a:r>
            <a:r>
              <a:rPr lang="ar-EG" b="1" u="sng" smtClean="0">
                <a:solidFill>
                  <a:srgbClr val="203E5F"/>
                </a:solidFill>
                <a:latin typeface="Simplified Arabic" panose="02020603050405020304" pitchFamily="18" charset="-78"/>
                <a:cs typeface="Simplified Arabic" panose="02020603050405020304" pitchFamily="18" charset="-78"/>
              </a:rPr>
              <a:t>الفرنكوا </a:t>
            </a:r>
            <a:r>
              <a:rPr lang="ar-EG" b="1" u="sng">
                <a:solidFill>
                  <a:srgbClr val="203E5F"/>
                </a:solidFill>
                <a:latin typeface="Simplified Arabic" panose="02020603050405020304" pitchFamily="18" charset="-78"/>
                <a:cs typeface="Simplified Arabic" panose="02020603050405020304" pitchFamily="18" charset="-78"/>
              </a:rPr>
              <a:t>أراب (اللغات المختلطة</a:t>
            </a:r>
            <a:r>
              <a:rPr lang="ar-EG" b="1" u="sng" smtClean="0">
                <a:solidFill>
                  <a:srgbClr val="203E5F"/>
                </a:solidFill>
                <a:latin typeface="Simplified Arabic" panose="02020603050405020304" pitchFamily="18" charset="-78"/>
                <a:cs typeface="Simplified Arabic" panose="02020603050405020304" pitchFamily="18" charset="-78"/>
              </a:rPr>
              <a:t>):</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smtClean="0">
                <a:latin typeface="Simplified Arabic" panose="02020603050405020304" pitchFamily="18" charset="-78"/>
                <a:cs typeface="Simplified Arabic" panose="02020603050405020304" pitchFamily="18" charset="-78"/>
              </a:rPr>
              <a:t>هناك </a:t>
            </a:r>
            <a:r>
              <a:rPr lang="ar-EG" sz="2400">
                <a:latin typeface="Simplified Arabic" panose="02020603050405020304" pitchFamily="18" charset="-78"/>
                <a:cs typeface="Simplified Arabic" panose="02020603050405020304" pitchFamily="18" charset="-78"/>
              </a:rPr>
              <a:t>تأثير مباشر على اللغة الأم (</a:t>
            </a:r>
            <a:r>
              <a:rPr lang="ar-EG" sz="2400" b="1">
                <a:latin typeface="Simplified Arabic" panose="02020603050405020304" pitchFamily="18" charset="-78"/>
                <a:cs typeface="Simplified Arabic" panose="02020603050405020304" pitchFamily="18" charset="-78"/>
              </a:rPr>
              <a:t>اللغة العربية</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حيث ظهرت لغة جديدة بين المستخدمين للإعلام الاجتماعي</a:t>
            </a:r>
            <a:r>
              <a:rPr lang="ar-EG" sz="2400">
                <a:latin typeface="Simplified Arabic" panose="02020603050405020304" pitchFamily="18" charset="-78"/>
                <a:cs typeface="Simplified Arabic" panose="02020603050405020304" pitchFamily="18" charset="-78"/>
              </a:rPr>
              <a:t> </a:t>
            </a:r>
            <a:r>
              <a:rPr lang="ar-EG" sz="2400" smtClean="0">
                <a:latin typeface="Simplified Arabic" panose="02020603050405020304" pitchFamily="18" charset="-78"/>
                <a:cs typeface="Simplified Arabic" panose="02020603050405020304" pitchFamily="18" charset="-78"/>
              </a:rPr>
              <a:t>تعرف </a:t>
            </a:r>
            <a:r>
              <a:rPr lang="ar-EG" sz="2400" b="1" smtClean="0">
                <a:latin typeface="Simplified Arabic" panose="02020603050405020304" pitchFamily="18" charset="-78"/>
                <a:cs typeface="Simplified Arabic" panose="02020603050405020304" pitchFamily="18" charset="-78"/>
              </a:rPr>
              <a:t>بالعربي </a:t>
            </a:r>
            <a:r>
              <a:rPr lang="ar-EG" sz="2400" b="1">
                <a:latin typeface="Simplified Arabic" panose="02020603050405020304" pitchFamily="18" charset="-78"/>
                <a:cs typeface="Simplified Arabic" panose="02020603050405020304" pitchFamily="18" charset="-78"/>
              </a:rPr>
              <a:t>السهل </a:t>
            </a:r>
            <a:r>
              <a:rPr lang="ar-EG" sz="2400">
                <a:latin typeface="Simplified Arabic" panose="02020603050405020304" pitchFamily="18" charset="-78"/>
                <a:cs typeface="Simplified Arabic" panose="02020603050405020304" pitchFamily="18" charset="-78"/>
              </a:rPr>
              <a:t>أو (</a:t>
            </a:r>
            <a:r>
              <a:rPr lang="en-US" sz="2400" b="1">
                <a:latin typeface="Simplified Arabic" panose="02020603050405020304" pitchFamily="18" charset="-78"/>
                <a:cs typeface="Simplified Arabic" panose="02020603050405020304" pitchFamily="18" charset="-78"/>
              </a:rPr>
              <a:t>Arab easy</a:t>
            </a:r>
            <a:r>
              <a:rPr lang="ar-EG" sz="2400">
                <a:latin typeface="Simplified Arabic" panose="02020603050405020304" pitchFamily="18" charset="-78"/>
                <a:cs typeface="Simplified Arabic" panose="02020603050405020304" pitchFamily="18" charset="-78"/>
              </a:rPr>
              <a:t>) </a:t>
            </a:r>
            <a:r>
              <a:rPr lang="ar-EG" sz="2400" smtClean="0">
                <a:latin typeface="Simplified Arabic" panose="02020603050405020304" pitchFamily="18" charset="-78"/>
                <a:cs typeface="Simplified Arabic" panose="02020603050405020304" pitchFamily="18" charset="-78"/>
              </a:rPr>
              <a:t>أو </a:t>
            </a:r>
            <a:r>
              <a:rPr lang="ar-EG" sz="2400" b="1">
                <a:solidFill>
                  <a:srgbClr val="203E5F"/>
                </a:solidFill>
                <a:latin typeface="Simplified Arabic" panose="02020603050405020304" pitchFamily="18" charset="-78"/>
                <a:cs typeface="Simplified Arabic" panose="02020603050405020304" pitchFamily="18" charset="-78"/>
              </a:rPr>
              <a:t>الفرنكوا </a:t>
            </a:r>
            <a:r>
              <a:rPr lang="ar-EG" sz="2400" b="1" smtClean="0">
                <a:solidFill>
                  <a:srgbClr val="203E5F"/>
                </a:solidFill>
                <a:latin typeface="Simplified Arabic" panose="02020603050405020304" pitchFamily="18" charset="-78"/>
                <a:cs typeface="Simplified Arabic" panose="02020603050405020304" pitchFamily="18" charset="-78"/>
              </a:rPr>
              <a:t>أراب، </a:t>
            </a:r>
            <a:r>
              <a:rPr lang="ar-EG" sz="2400" b="1">
                <a:solidFill>
                  <a:srgbClr val="203E5F"/>
                </a:solidFill>
                <a:latin typeface="Simplified Arabic" panose="02020603050405020304" pitchFamily="18" charset="-78"/>
                <a:cs typeface="Simplified Arabic" panose="02020603050405020304" pitchFamily="18" charset="-78"/>
              </a:rPr>
              <a:t>و</a:t>
            </a:r>
            <a:r>
              <a:rPr lang="ar-EG" sz="2400" b="1" smtClean="0">
                <a:latin typeface="Simplified Arabic" panose="02020603050405020304" pitchFamily="18" charset="-78"/>
                <a:cs typeface="Simplified Arabic" panose="02020603050405020304" pitchFamily="18" charset="-78"/>
              </a:rPr>
              <a:t>هى </a:t>
            </a:r>
            <a:r>
              <a:rPr lang="ar-EG" sz="2400" b="1">
                <a:latin typeface="Simplified Arabic" panose="02020603050405020304" pitchFamily="18" charset="-78"/>
                <a:cs typeface="Simplified Arabic" panose="02020603050405020304" pitchFamily="18" charset="-78"/>
              </a:rPr>
              <a:t>أبجدية </a:t>
            </a:r>
            <a:r>
              <a:rPr lang="ar-EG" sz="2400" b="1" smtClean="0">
                <a:latin typeface="Simplified Arabic" panose="02020603050405020304" pitchFamily="18" charset="-78"/>
                <a:cs typeface="Simplified Arabic" panose="02020603050405020304" pitchFamily="18" charset="-78"/>
              </a:rPr>
              <a:t>مستحدثة </a:t>
            </a:r>
            <a:r>
              <a:rPr lang="ar-EG" sz="2400" b="1">
                <a:latin typeface="Simplified Arabic" panose="02020603050405020304" pitchFamily="18" charset="-78"/>
                <a:cs typeface="Simplified Arabic" panose="02020603050405020304" pitchFamily="18" charset="-78"/>
              </a:rPr>
              <a:t>غير رسمية ظهرت منذ بضعة سنوات، ‏وتستخدم هذه الأبجدية على نطاق واسع بين الشباب في الكتابة أو عبر الرسائل المحمول وتعد من </a:t>
            </a:r>
            <a:r>
              <a:rPr lang="ar-EG" sz="2400" b="1" smtClean="0">
                <a:latin typeface="Simplified Arabic" panose="02020603050405020304" pitchFamily="18" charset="-78"/>
                <a:cs typeface="Simplified Arabic" panose="02020603050405020304" pitchFamily="18" charset="-78"/>
              </a:rPr>
              <a:t>نواتج التهجين اللغوي، وهى </a:t>
            </a:r>
            <a:r>
              <a:rPr lang="ar-EG" sz="2400" b="1">
                <a:latin typeface="Simplified Arabic" panose="02020603050405020304" pitchFamily="18" charset="-78"/>
                <a:cs typeface="Simplified Arabic" panose="02020603050405020304" pitchFamily="18" charset="-78"/>
              </a:rPr>
              <a:t>مزيج من الحروف العربية واللاتينية </a:t>
            </a:r>
            <a:r>
              <a:rPr lang="ar-EG" sz="2400" b="1" smtClean="0">
                <a:latin typeface="Simplified Arabic" panose="02020603050405020304" pitchFamily="18" charset="-78"/>
                <a:cs typeface="Simplified Arabic" panose="02020603050405020304" pitchFamily="18" charset="-78"/>
              </a:rPr>
              <a:t>والأرقام</a:t>
            </a:r>
            <a:r>
              <a:rPr lang="ar-EG" sz="2400">
                <a:latin typeface="Simplified Arabic" panose="02020603050405020304" pitchFamily="18" charset="-78"/>
                <a:cs typeface="Simplified Arabic" panose="02020603050405020304" pitchFamily="18" charset="-78"/>
              </a:rPr>
              <a:t>؛</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حيث يتم التعبير عن بعض الحروف العربية  بأرقام </a:t>
            </a:r>
            <a:r>
              <a:rPr lang="ar-EG" sz="2400" b="1" smtClean="0">
                <a:latin typeface="Simplified Arabic" panose="02020603050405020304" pitchFamily="18" charset="-78"/>
                <a:cs typeface="Simplified Arabic" panose="02020603050405020304" pitchFamily="18" charset="-78"/>
              </a:rPr>
              <a:t>إنجليزية،</a:t>
            </a:r>
            <a:r>
              <a:rPr lang="ar-EG" sz="2400" smtClean="0">
                <a:latin typeface="Simplified Arabic" panose="02020603050405020304" pitchFamily="18" charset="-78"/>
                <a:cs typeface="Simplified Arabic" panose="02020603050405020304" pitchFamily="18" charset="-78"/>
              </a:rPr>
              <a:t> </a:t>
            </a:r>
            <a:r>
              <a:rPr lang="ar-EG" sz="2400">
                <a:latin typeface="Simplified Arabic" panose="02020603050405020304" pitchFamily="18" charset="-78"/>
                <a:cs typeface="Simplified Arabic" panose="02020603050405020304" pitchFamily="18" charset="-78"/>
              </a:rPr>
              <a:t>فعلى سبيل المثال </a:t>
            </a:r>
            <a:r>
              <a:rPr lang="ar-EG" sz="2400" b="1">
                <a:latin typeface="Simplified Arabic" panose="02020603050405020304" pitchFamily="18" charset="-78"/>
                <a:cs typeface="Simplified Arabic" panose="02020603050405020304" pitchFamily="18" charset="-78"/>
              </a:rPr>
              <a:t>حرف الحاء(ح</a:t>
            </a:r>
            <a:r>
              <a:rPr lang="ar-EG" sz="2400" b="1" smtClean="0">
                <a:latin typeface="Simplified Arabic" panose="02020603050405020304" pitchFamily="18" charset="-78"/>
                <a:cs typeface="Simplified Arabic" panose="02020603050405020304" pitchFamily="18" charset="-78"/>
              </a:rPr>
              <a:t>) يعبر </a:t>
            </a:r>
            <a:r>
              <a:rPr lang="ar-EG" sz="2400" b="1">
                <a:latin typeface="Simplified Arabic" panose="02020603050405020304" pitchFamily="18" charset="-78"/>
                <a:cs typeface="Simplified Arabic" panose="02020603050405020304" pitchFamily="18" charset="-78"/>
              </a:rPr>
              <a:t>عنه </a:t>
            </a:r>
            <a:r>
              <a:rPr lang="ar-EG" sz="2400" b="1" smtClean="0">
                <a:latin typeface="Simplified Arabic" panose="02020603050405020304" pitchFamily="18" charset="-78"/>
                <a:cs typeface="Simplified Arabic" panose="02020603050405020304" pitchFamily="18" charset="-78"/>
              </a:rPr>
              <a:t>(</a:t>
            </a:r>
            <a:r>
              <a:rPr lang="en-US" sz="2400" b="1" smtClean="0">
                <a:latin typeface="Simplified Arabic" panose="02020603050405020304" pitchFamily="18" charset="-78"/>
                <a:cs typeface="Simplified Arabic" panose="02020603050405020304" pitchFamily="18" charset="-78"/>
              </a:rPr>
              <a:t>7</a:t>
            </a:r>
            <a:r>
              <a:rPr lang="ar-EG" sz="2400" smtClean="0">
                <a:latin typeface="Simplified Arabic" panose="02020603050405020304" pitchFamily="18" charset="-78"/>
                <a:cs typeface="Simplified Arabic" panose="02020603050405020304" pitchFamily="18" charset="-78"/>
              </a:rPr>
              <a:t>)، </a:t>
            </a:r>
            <a:r>
              <a:rPr lang="ar-EG" sz="2400">
                <a:latin typeface="Simplified Arabic" panose="02020603050405020304" pitchFamily="18" charset="-78"/>
                <a:cs typeface="Simplified Arabic" panose="02020603050405020304" pitchFamily="18" charset="-78"/>
              </a:rPr>
              <a:t>‏</a:t>
            </a:r>
            <a:r>
              <a:rPr lang="ar-EG" sz="2400" b="1">
                <a:latin typeface="Simplified Arabic" panose="02020603050405020304" pitchFamily="18" charset="-78"/>
                <a:cs typeface="Simplified Arabic" panose="02020603050405020304" pitchFamily="18" charset="-78"/>
              </a:rPr>
              <a:t>وهذه اللغة الطارئة تشكل </a:t>
            </a:r>
            <a:r>
              <a:rPr lang="ar-EG" sz="2400" b="1" smtClean="0">
                <a:latin typeface="Simplified Arabic" panose="02020603050405020304" pitchFamily="18" charset="-78"/>
                <a:cs typeface="Simplified Arabic" panose="02020603050405020304" pitchFamily="18" charset="-78"/>
              </a:rPr>
              <a:t>تحديًا واختراقًا وتدميرًا </a:t>
            </a:r>
            <a:r>
              <a:rPr lang="ar-EG" sz="2400" b="1">
                <a:latin typeface="Simplified Arabic" panose="02020603050405020304" pitchFamily="18" charset="-78"/>
                <a:cs typeface="Simplified Arabic" panose="02020603050405020304" pitchFamily="18" charset="-78"/>
              </a:rPr>
              <a:t>لأهم مكونات الهوية </a:t>
            </a:r>
            <a:r>
              <a:rPr lang="ar-EG" sz="2400" b="1" smtClean="0">
                <a:latin typeface="Simplified Arabic" panose="02020603050405020304" pitchFamily="18" charset="-78"/>
                <a:cs typeface="Simplified Arabic" panose="02020603050405020304" pitchFamily="18" charset="-78"/>
              </a:rPr>
              <a:t>العربية</a:t>
            </a:r>
            <a:r>
              <a:rPr lang="ar-EG" sz="2400" smtClean="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442948" y="365126"/>
            <a:ext cx="8910851"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الثقافية على المستخدمين</a:t>
            </a:r>
            <a:endParaRPr lang="en-US" sz="3600" b="1" dirty="0">
              <a:solidFill>
                <a:schemeClr val="bg1"/>
              </a:solidFill>
              <a:latin typeface="Alexandria" charset="0"/>
              <a:cs typeface="Alexandria" charset="0"/>
            </a:endParaRPr>
          </a:p>
        </p:txBody>
      </p:sp>
      <p:pic>
        <p:nvPicPr>
          <p:cNvPr id="12" name="عنصر نائب للمحتوى 11"/>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166155" y="1576789"/>
            <a:ext cx="4419493" cy="4898061"/>
          </a:xfrm>
          <a:prstGeom prst="rect">
            <a:avLst/>
          </a:prstGeom>
        </p:spPr>
      </p:pic>
    </p:spTree>
    <p:extLst>
      <p:ext uri="{BB962C8B-B14F-4D97-AF65-F5344CB8AC3E}">
        <p14:creationId xmlns:p14="http://schemas.microsoft.com/office/powerpoint/2010/main" val="26175666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08478" y="1448149"/>
            <a:ext cx="6605516" cy="4515923"/>
          </a:xfrm>
        </p:spPr>
        <p:txBody>
          <a:bodyPr>
            <a:noAutofit/>
          </a:bodyPr>
          <a:lstStyle/>
          <a:p>
            <a:pPr marL="0" indent="0" algn="just" rtl="1">
              <a:lnSpc>
                <a:spcPct val="110000"/>
              </a:lnSpc>
              <a:spcBef>
                <a:spcPts val="110"/>
              </a:spcBef>
              <a:spcAft>
                <a:spcPts val="110"/>
              </a:spcAft>
              <a:buNone/>
            </a:pPr>
            <a:r>
              <a:rPr lang="en-US" b="1" u="sng" smtClean="0">
                <a:solidFill>
                  <a:srgbClr val="203E5F"/>
                </a:solidFill>
                <a:latin typeface="Simplified Arabic" panose="02020603050405020304" pitchFamily="18" charset="-78"/>
                <a:cs typeface="Simplified Arabic" panose="02020603050405020304" pitchFamily="18" charset="-78"/>
              </a:rPr>
              <a:t>.2 </a:t>
            </a:r>
            <a:r>
              <a:rPr lang="ar-EG" b="1" u="sng" smtClean="0">
                <a:solidFill>
                  <a:srgbClr val="203E5F"/>
                </a:solidFill>
                <a:latin typeface="Simplified Arabic" panose="02020603050405020304" pitchFamily="18" charset="-78"/>
                <a:cs typeface="Simplified Arabic" panose="02020603050405020304" pitchFamily="18" charset="-78"/>
              </a:rPr>
              <a:t>‏</a:t>
            </a:r>
            <a:r>
              <a:rPr lang="ar-EG" b="1" u="sng">
                <a:solidFill>
                  <a:srgbClr val="203E5F"/>
                </a:solidFill>
                <a:latin typeface="Simplified Arabic" panose="02020603050405020304" pitchFamily="18" charset="-78"/>
                <a:cs typeface="Simplified Arabic" panose="02020603050405020304" pitchFamily="18" charset="-78"/>
              </a:rPr>
              <a:t>الرموز التعبيرية (الإيموجي</a:t>
            </a:r>
            <a:r>
              <a:rPr lang="ar-EG" b="1" u="sng" smtClean="0">
                <a:solidFill>
                  <a:srgbClr val="203E5F"/>
                </a:solidFill>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الايموجي </a:t>
            </a:r>
            <a:r>
              <a:rPr lang="en-US" sz="2400">
                <a:latin typeface="Simplified Arabic" panose="02020603050405020304" pitchFamily="18" charset="-78"/>
                <a:cs typeface="Simplified Arabic" panose="02020603050405020304" pitchFamily="18" charset="-78"/>
              </a:rPr>
              <a:t>Emoji</a:t>
            </a:r>
            <a:r>
              <a:rPr lang="ar-EG" sz="2400">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هى </a:t>
            </a:r>
            <a:r>
              <a:rPr lang="ar-EG" sz="2400" b="1">
                <a:latin typeface="Simplified Arabic" panose="02020603050405020304" pitchFamily="18" charset="-78"/>
                <a:cs typeface="Simplified Arabic" panose="02020603050405020304" pitchFamily="18" charset="-78"/>
              </a:rPr>
              <a:t>في الأصل كلمة إنجليزية مشتقة من كلمة يابانية الحرف الأول منها </a:t>
            </a:r>
            <a:r>
              <a:rPr lang="en-US" sz="2400" b="1">
                <a:latin typeface="Simplified Arabic" panose="02020603050405020304" pitchFamily="18" charset="-78"/>
                <a:cs typeface="Simplified Arabic" panose="02020603050405020304" pitchFamily="18" charset="-78"/>
              </a:rPr>
              <a:t>E</a:t>
            </a:r>
            <a:r>
              <a:rPr lang="ar-EG" sz="2400" b="1">
                <a:latin typeface="Simplified Arabic" panose="02020603050405020304" pitchFamily="18" charset="-78"/>
                <a:cs typeface="Simplified Arabic" panose="02020603050405020304" pitchFamily="18" charset="-78"/>
              </a:rPr>
              <a:t> يعني الصورة والثاني </a:t>
            </a:r>
            <a:r>
              <a:rPr lang="en-US" sz="2400" b="1">
                <a:latin typeface="Simplified Arabic" panose="02020603050405020304" pitchFamily="18" charset="-78"/>
                <a:cs typeface="Simplified Arabic" panose="02020603050405020304" pitchFamily="18" charset="-78"/>
              </a:rPr>
              <a:t>Moji</a:t>
            </a:r>
            <a:r>
              <a:rPr lang="ar-EG" sz="2400" b="1">
                <a:latin typeface="Simplified Arabic" panose="02020603050405020304" pitchFamily="18" charset="-78"/>
                <a:cs typeface="Simplified Arabic" panose="02020603050405020304" pitchFamily="18" charset="-78"/>
              </a:rPr>
              <a:t> يعني حرف</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وقد تم ابتكارها في اليابان عام </a:t>
            </a:r>
            <a:r>
              <a:rPr lang="ar-EG" sz="2400" b="1" smtClean="0">
                <a:latin typeface="Simplified Arabic" panose="02020603050405020304" pitchFamily="18" charset="-78"/>
                <a:cs typeface="Simplified Arabic" panose="02020603050405020304" pitchFamily="18" charset="-78"/>
              </a:rPr>
              <a:t>١٩٩٥، </a:t>
            </a:r>
            <a:r>
              <a:rPr lang="ar-EG" sz="2400" b="1">
                <a:latin typeface="Simplified Arabic" panose="02020603050405020304" pitchFamily="18" charset="-78"/>
                <a:cs typeface="Simplified Arabic" panose="02020603050405020304" pitchFamily="18" charset="-78"/>
              </a:rPr>
              <a:t>فالنموذج المبدئي  لهذه الرموز كان عبارة عن مجموعة تتكون من 176 صورة صممت بهدف استخدامها في أول نظام أساسي لخدمة الإنترنت الخاصة بالهاتف المحمول </a:t>
            </a:r>
            <a:r>
              <a:rPr lang="en-US" sz="2400" b="1">
                <a:latin typeface="Simplified Arabic" panose="02020603050405020304" pitchFamily="18" charset="-78"/>
                <a:cs typeface="Simplified Arabic" panose="02020603050405020304" pitchFamily="18" charset="-78"/>
              </a:rPr>
              <a:t>imode</a:t>
            </a:r>
            <a:r>
              <a:rPr lang="ar-EG" sz="2400" b="1">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 ثم </a:t>
            </a:r>
            <a:r>
              <a:rPr lang="ar-EG" sz="2400" b="1">
                <a:latin typeface="Simplified Arabic" panose="02020603050405020304" pitchFamily="18" charset="-78"/>
                <a:cs typeface="Simplified Arabic" panose="02020603050405020304" pitchFamily="18" charset="-78"/>
              </a:rPr>
              <a:t>تطورت </a:t>
            </a:r>
            <a:r>
              <a:rPr lang="ar-EG" sz="2400" b="1" smtClean="0">
                <a:latin typeface="Simplified Arabic" panose="02020603050405020304" pitchFamily="18" charset="-78"/>
                <a:cs typeface="Simplified Arabic" panose="02020603050405020304" pitchFamily="18" charset="-78"/>
              </a:rPr>
              <a:t>تدريجيًا </a:t>
            </a:r>
            <a:r>
              <a:rPr lang="ar-EG" sz="2400" b="1">
                <a:latin typeface="Simplified Arabic" panose="02020603050405020304" pitchFamily="18" charset="-78"/>
                <a:cs typeface="Simplified Arabic" panose="02020603050405020304" pitchFamily="18" charset="-78"/>
              </a:rPr>
              <a:t>حتى أصبحت بالشكل الذي نستخدمه </a:t>
            </a:r>
            <a:r>
              <a:rPr lang="ar-EG" sz="2400" b="1" smtClean="0">
                <a:latin typeface="Simplified Arabic" panose="02020603050405020304" pitchFamily="18" charset="-78"/>
                <a:cs typeface="Simplified Arabic" panose="02020603050405020304" pitchFamily="18" charset="-78"/>
              </a:rPr>
              <a:t>حاليًا وهى </a:t>
            </a:r>
            <a:r>
              <a:rPr lang="ar-EG" sz="2400" b="1">
                <a:latin typeface="Simplified Arabic" panose="02020603050405020304" pitchFamily="18" charset="-78"/>
                <a:cs typeface="Simplified Arabic" panose="02020603050405020304" pitchFamily="18" charset="-78"/>
              </a:rPr>
              <a:t>صور </a:t>
            </a:r>
            <a:r>
              <a:rPr lang="ar-EG" sz="2400" b="1" smtClean="0">
                <a:latin typeface="Simplified Arabic" panose="02020603050405020304" pitchFamily="18" charset="-78"/>
                <a:cs typeface="Simplified Arabic" panose="02020603050405020304" pitchFamily="18" charset="-78"/>
              </a:rPr>
              <a:t>تعبيرية</a:t>
            </a:r>
            <a:r>
              <a:rPr lang="ar-EG" sz="2400" smtClean="0">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endParaRPr lang="en-US"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442948" y="365126"/>
            <a:ext cx="8910851"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الثقافية على المستخدمين</a:t>
            </a:r>
            <a:endParaRPr lang="en-US" sz="3600" b="1" dirty="0">
              <a:solidFill>
                <a:schemeClr val="bg1"/>
              </a:solidFill>
              <a:latin typeface="Alexandria" charset="0"/>
              <a:cs typeface="Alexandria" charset="0"/>
            </a:endParaRPr>
          </a:p>
        </p:txBody>
      </p:sp>
      <p:pic>
        <p:nvPicPr>
          <p:cNvPr id="9" name="عنصر نائب للمحتوى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67279" y="1473070"/>
            <a:ext cx="4351338" cy="5001780"/>
          </a:xfrm>
        </p:spPr>
      </p:pic>
    </p:spTree>
    <p:extLst>
      <p:ext uri="{BB962C8B-B14F-4D97-AF65-F5344CB8AC3E}">
        <p14:creationId xmlns:p14="http://schemas.microsoft.com/office/powerpoint/2010/main" val="42857858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3" name="عنصر نائب للمحتوى 2"/>
          <p:cNvSpPr>
            <a:spLocks noGrp="1"/>
          </p:cNvSpPr>
          <p:nvPr>
            <p:ph sz="half" idx="2"/>
          </p:nvPr>
        </p:nvSpPr>
        <p:spPr>
          <a:xfrm>
            <a:off x="4899546" y="1378728"/>
            <a:ext cx="6414447" cy="4249115"/>
          </a:xfrm>
        </p:spPr>
        <p:txBody>
          <a:bodyPr>
            <a:normAutofit/>
          </a:bodyPr>
          <a:lstStyle/>
          <a:p>
            <a:pPr marL="0" indent="0" algn="just" rtl="1">
              <a:lnSpc>
                <a:spcPct val="110000"/>
              </a:lnSpc>
              <a:spcBef>
                <a:spcPts val="110"/>
              </a:spcBef>
              <a:spcAft>
                <a:spcPts val="110"/>
              </a:spcAft>
              <a:buNone/>
            </a:pPr>
            <a:r>
              <a:rPr lang="ar-EG" sz="3000" b="1" u="sng">
                <a:solidFill>
                  <a:srgbClr val="203E5F"/>
                </a:solidFill>
                <a:latin typeface="Simplified Arabic" panose="02020603050405020304" pitchFamily="18" charset="-78"/>
                <a:cs typeface="Simplified Arabic" panose="02020603050405020304" pitchFamily="18" charset="-78"/>
              </a:rPr>
              <a:t>مفهوم الرموز التعبيرية:</a:t>
            </a:r>
            <a:endParaRPr lang="en-US" sz="30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وتعد </a:t>
            </a:r>
            <a:r>
              <a:rPr lang="ar-EG" sz="2400" b="1">
                <a:latin typeface="Simplified Arabic" panose="02020603050405020304" pitchFamily="18" charset="-78"/>
                <a:cs typeface="Simplified Arabic" panose="02020603050405020304" pitchFamily="18" charset="-78"/>
              </a:rPr>
              <a:t>الرموز التعبيرية من أهم أدوات نقل الأفكار والمشاعر في وقتنا </a:t>
            </a:r>
            <a:r>
              <a:rPr lang="ar-EG" sz="2400" b="1" smtClean="0">
                <a:latin typeface="Simplified Arabic" panose="02020603050405020304" pitchFamily="18" charset="-78"/>
                <a:cs typeface="Simplified Arabic" panose="02020603050405020304" pitchFamily="18" charset="-78"/>
              </a:rPr>
              <a:t>الحاضر،</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باعتبارها نوع من </a:t>
            </a:r>
            <a:r>
              <a:rPr lang="ar-EG" sz="2400" b="1" smtClean="0">
                <a:latin typeface="Simplified Arabic" panose="02020603050405020304" pitchFamily="18" charset="-78"/>
                <a:cs typeface="Simplified Arabic" panose="02020603050405020304" pitchFamily="18" charset="-78"/>
              </a:rPr>
              <a:t>أنواع </a:t>
            </a:r>
            <a:r>
              <a:rPr lang="ar-EG" sz="2400" b="1">
                <a:latin typeface="Simplified Arabic" panose="02020603050405020304" pitchFamily="18" charset="-78"/>
                <a:cs typeface="Simplified Arabic" panose="02020603050405020304" pitchFamily="18" charset="-78"/>
              </a:rPr>
              <a:t>اللغة غير اللفظية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حتى </a:t>
            </a:r>
            <a:r>
              <a:rPr lang="ar-EG" sz="2400" b="1" smtClean="0">
                <a:latin typeface="Simplified Arabic" panose="02020603050405020304" pitchFamily="18" charset="-78"/>
                <a:cs typeface="Simplified Arabic" panose="02020603050405020304" pitchFamily="18" charset="-78"/>
              </a:rPr>
              <a:t>أن </a:t>
            </a:r>
            <a:r>
              <a:rPr lang="ar-EG" sz="2400" b="1">
                <a:latin typeface="Simplified Arabic" panose="02020603050405020304" pitchFamily="18" charset="-78"/>
                <a:cs typeface="Simplified Arabic" panose="02020603050405020304" pitchFamily="18" charset="-78"/>
              </a:rPr>
              <a:t>بعض الباحثين </a:t>
            </a:r>
            <a:r>
              <a:rPr lang="ar-EG" sz="2400" b="1" smtClean="0">
                <a:latin typeface="Simplified Arabic" panose="02020603050405020304" pitchFamily="18" charset="-78"/>
                <a:cs typeface="Simplified Arabic" panose="02020603050405020304" pitchFamily="18" charset="-78"/>
              </a:rPr>
              <a:t>ذهب </a:t>
            </a:r>
            <a:r>
              <a:rPr lang="ar-EG" sz="2400" b="1">
                <a:latin typeface="Simplified Arabic" panose="02020603050405020304" pitchFamily="18" charset="-78"/>
                <a:cs typeface="Simplified Arabic" panose="02020603050405020304" pitchFamily="18" charset="-78"/>
              </a:rPr>
              <a:t>إلى اعتبار أن الرموز التعبيرية (الإيموجي) ستكون لغة المستقبل</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مستندين على إحصائية تفيد بأن هناك 41 مليار رسالة نصية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ترسل كل يوم حول العالم منها 6 مليارات رسالة تتضمن واحدة من هذه الرموز التعبيرية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وقد أصبحت شعوب العالم تحتفل باليوم العالمي للرموز التعبيرية </a:t>
            </a:r>
            <a:r>
              <a:rPr lang="en-US" sz="2400" b="1" smtClean="0">
                <a:latin typeface="Simplified Arabic" panose="02020603050405020304" pitchFamily="18" charset="-78"/>
                <a:cs typeface="Simplified Arabic" panose="02020603050405020304" pitchFamily="18" charset="-78"/>
              </a:rPr>
              <a:t>Emoji</a:t>
            </a:r>
            <a:r>
              <a:rPr lang="ar-EG" sz="2400" b="1" smtClean="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12" name="Rectangle: Rounded Corners 33"/>
          <p:cNvSpPr txBox="1">
            <a:spLocks noGrp="1"/>
          </p:cNvSpPr>
          <p:nvPr>
            <p:ph type="title"/>
          </p:nvPr>
        </p:nvSpPr>
        <p:spPr>
          <a:xfrm>
            <a:off x="2388358" y="365126"/>
            <a:ext cx="8965442"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الثقافية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504966" y="1597250"/>
            <a:ext cx="4109113" cy="4677545"/>
          </a:xfrm>
        </p:spPr>
      </p:pic>
    </p:spTree>
    <p:extLst>
      <p:ext uri="{BB962C8B-B14F-4D97-AF65-F5344CB8AC3E}">
        <p14:creationId xmlns:p14="http://schemas.microsoft.com/office/powerpoint/2010/main" val="38004071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585648" y="1447244"/>
            <a:ext cx="6768151" cy="4627496"/>
          </a:xfrm>
        </p:spPr>
        <p:txBody>
          <a:bodyPr>
            <a:normAutofit fontScale="92500"/>
          </a:bodyPr>
          <a:lstStyle/>
          <a:p>
            <a:pPr algn="just" rtl="1">
              <a:lnSpc>
                <a:spcPct val="130000"/>
              </a:lnSpc>
              <a:spcBef>
                <a:spcPts val="110"/>
              </a:spcBef>
              <a:spcAft>
                <a:spcPts val="110"/>
              </a:spcAft>
              <a:buFont typeface="Wingdings" panose="05000000000000000000" pitchFamily="2" charset="2"/>
              <a:buChar char="q"/>
            </a:pP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والإيموجي لا تعبر عن تعبيرات الوجه فقط، ‏ولكنها أيضا تعبر عن مفاهيم وأفكار أوسع مثل: الاحتفال والطقس ووسائل النقل وأشكال المباني والمشاعر والأحاسيس </a:t>
            </a:r>
            <a:r>
              <a:rPr lang="ar-EG" sz="2400" b="1" smtClean="0">
                <a:latin typeface="Simplified Arabic" panose="02020603050405020304" pitchFamily="18" charset="-78"/>
                <a:cs typeface="Simplified Arabic" panose="02020603050405020304" pitchFamily="18" charset="-78"/>
              </a:rPr>
              <a:t>وغيرها، </a:t>
            </a:r>
            <a:r>
              <a:rPr lang="ar-EG" sz="2400" b="1">
                <a:latin typeface="Simplified Arabic" panose="02020603050405020304" pitchFamily="18" charset="-78"/>
                <a:cs typeface="Simplified Arabic" panose="02020603050405020304" pitchFamily="18" charset="-78"/>
              </a:rPr>
              <a:t>فبعضها يكون </a:t>
            </a:r>
            <a:r>
              <a:rPr lang="ar-EG" sz="2400" b="1" smtClean="0">
                <a:latin typeface="Simplified Arabic" panose="02020603050405020304" pitchFamily="18" charset="-78"/>
                <a:cs typeface="Simplified Arabic" panose="02020603050405020304" pitchFamily="18" charset="-78"/>
              </a:rPr>
              <a:t>متحركًا </a:t>
            </a:r>
            <a:r>
              <a:rPr lang="ar-EG" sz="2400" b="1">
                <a:latin typeface="Simplified Arabic" panose="02020603050405020304" pitchFamily="18" charset="-78"/>
                <a:cs typeface="Simplified Arabic" panose="02020603050405020304" pitchFamily="18" charset="-78"/>
              </a:rPr>
              <a:t>على سبيل </a:t>
            </a:r>
            <a:r>
              <a:rPr lang="ar-EG" sz="2400" b="1" smtClean="0">
                <a:latin typeface="Simplified Arabic" panose="02020603050405020304" pitchFamily="18" charset="-78"/>
                <a:cs typeface="Simplified Arabic" panose="02020603050405020304" pitchFamily="18" charset="-78"/>
              </a:rPr>
              <a:t>المثال: </a:t>
            </a:r>
            <a:r>
              <a:rPr lang="ar-EG" sz="2400" b="1">
                <a:latin typeface="Simplified Arabic" panose="02020603050405020304" pitchFamily="18" charset="-78"/>
                <a:cs typeface="Simplified Arabic" panose="02020603050405020304" pitchFamily="18" charset="-78"/>
              </a:rPr>
              <a:t>قلب نابض أو نجوم لامعة، وهى غالبا ما تستخدم لأغراض تشكيلية، ولكنها أيضا لها أغراض وظيفية تخدم المعنى</a:t>
            </a:r>
            <a:r>
              <a:rPr lang="ar-EG" sz="2400">
                <a:latin typeface="Simplified Arabic" panose="02020603050405020304" pitchFamily="18" charset="-78"/>
                <a:cs typeface="Simplified Arabic" panose="02020603050405020304" pitchFamily="18" charset="-78"/>
              </a:rPr>
              <a:t>.</a:t>
            </a:r>
          </a:p>
          <a:p>
            <a:pPr algn="just" rtl="1">
              <a:lnSpc>
                <a:spcPct val="130000"/>
              </a:lnSpc>
              <a:spcBef>
                <a:spcPts val="110"/>
              </a:spcBef>
              <a:spcAft>
                <a:spcPts val="110"/>
              </a:spcAft>
              <a:buFont typeface="Wingdings" panose="05000000000000000000" pitchFamily="2" charset="2"/>
              <a:buChar char="q"/>
            </a:pPr>
            <a:r>
              <a:rPr lang="ar-EG" sz="2400" smtClean="0">
                <a:latin typeface="Simplified Arabic" panose="02020603050405020304" pitchFamily="18" charset="-78"/>
                <a:cs typeface="Simplified Arabic" panose="02020603050405020304" pitchFamily="18" charset="-78"/>
              </a:rPr>
              <a:t>إلا أن </a:t>
            </a:r>
            <a:r>
              <a:rPr lang="ar-EG" sz="2400">
                <a:latin typeface="Simplified Arabic" panose="02020603050405020304" pitchFamily="18" charset="-78"/>
                <a:cs typeface="Simplified Arabic" panose="02020603050405020304" pitchFamily="18" charset="-78"/>
              </a:rPr>
              <a:t>استخدام لغة الايموجي </a:t>
            </a:r>
            <a:r>
              <a:rPr lang="en-US" sz="2400">
                <a:latin typeface="Simplified Arabic" panose="02020603050405020304" pitchFamily="18" charset="-78"/>
                <a:cs typeface="Simplified Arabic" panose="02020603050405020304" pitchFamily="18" charset="-78"/>
              </a:rPr>
              <a:t>Emoji</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بالصور الرمزية والوجوه الضاحكة التي أصبحت تستخدم ‏في مواقع التواصل </a:t>
            </a:r>
            <a:r>
              <a:rPr lang="ar-EG" sz="2400" b="1" smtClean="0">
                <a:latin typeface="Simplified Arabic" panose="02020603050405020304" pitchFamily="18" charset="-78"/>
                <a:cs typeface="Simplified Arabic" panose="02020603050405020304" pitchFamily="18" charset="-78"/>
              </a:rPr>
              <a:t>الاجتماعي،</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سيضعف استخدام اللغة العربية الأم على المدى البعيد لأن الناشئة يميلون لاستخدام هذه اللغة التي تستطيع إيصال الرسالة بطريقة أسرع من خلال الصورة وتكسر حاجز اللغة بين أفراد المجتمعات </a:t>
            </a:r>
            <a:r>
              <a:rPr lang="ar-EG" sz="2400" b="1" smtClean="0">
                <a:latin typeface="Simplified Arabic" panose="02020603050405020304" pitchFamily="18" charset="-78"/>
                <a:cs typeface="Simplified Arabic" panose="02020603050405020304" pitchFamily="18" charset="-78"/>
              </a:rPr>
              <a:t>المختلفة</a:t>
            </a:r>
            <a:r>
              <a:rPr lang="ar-EG" sz="2400" smtClean="0">
                <a:latin typeface="Simplified Arabic" panose="02020603050405020304" pitchFamily="18" charset="-78"/>
                <a:cs typeface="Simplified Arabic" panose="02020603050405020304" pitchFamily="18" charset="-78"/>
              </a:rPr>
              <a:t>.</a:t>
            </a:r>
          </a:p>
          <a:p>
            <a:pPr marL="0" indent="0" algn="just" rtl="1">
              <a:lnSpc>
                <a:spcPct val="13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q"/>
            </a:pPr>
            <a:endParaRPr lang="en-US">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مستطيل 2"/>
          <p:cNvSpPr/>
          <p:nvPr/>
        </p:nvSpPr>
        <p:spPr>
          <a:xfrm>
            <a:off x="4831306" y="1602024"/>
            <a:ext cx="6346209" cy="517065"/>
          </a:xfrm>
          <a:prstGeom prst="rect">
            <a:avLst/>
          </a:prstGeom>
        </p:spPr>
        <p:txBody>
          <a:bodyPr wrap="square">
            <a:spAutoFit/>
          </a:bodyPr>
          <a:lstStyle/>
          <a:p>
            <a:pPr algn="just" rtl="1">
              <a:lnSpc>
                <a:spcPct val="12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p:txBody>
      </p:sp>
      <p:sp>
        <p:nvSpPr>
          <p:cNvPr id="12" name="Rectangle: Rounded Corners 33"/>
          <p:cNvSpPr txBox="1">
            <a:spLocks noGrp="1"/>
          </p:cNvSpPr>
          <p:nvPr>
            <p:ph type="title"/>
          </p:nvPr>
        </p:nvSpPr>
        <p:spPr>
          <a:xfrm>
            <a:off x="2347414" y="365126"/>
            <a:ext cx="9006385"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الثقافية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73738" y="1447244"/>
            <a:ext cx="3964176" cy="2210356"/>
          </a:xfrm>
        </p:spPr>
      </p:pic>
      <p:pic>
        <p:nvPicPr>
          <p:cNvPr id="6" name="صورة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3738" y="3813865"/>
            <a:ext cx="3964176" cy="2778003"/>
          </a:xfrm>
          <a:prstGeom prst="rect">
            <a:avLst/>
          </a:prstGeom>
        </p:spPr>
      </p:pic>
    </p:spTree>
    <p:extLst>
      <p:ext uri="{BB962C8B-B14F-4D97-AF65-F5344CB8AC3E}">
        <p14:creationId xmlns:p14="http://schemas.microsoft.com/office/powerpoint/2010/main" val="32863266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صورة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94" y="0"/>
            <a:ext cx="12141411" cy="6858000"/>
          </a:xfrm>
          <a:prstGeom prst="rect">
            <a:avLst/>
          </a:prstGeom>
        </p:spPr>
      </p:pic>
    </p:spTree>
    <p:extLst>
      <p:ext uri="{BB962C8B-B14F-4D97-AF65-F5344CB8AC3E}">
        <p14:creationId xmlns:p14="http://schemas.microsoft.com/office/powerpoint/2010/main" val="14395692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04012" y="1596787"/>
            <a:ext cx="6535004" cy="4299045"/>
          </a:xfrm>
        </p:spPr>
        <p:txBody>
          <a:bodyPr>
            <a:normAutofit fontScale="92500" lnSpcReduction="20000"/>
          </a:bodyPr>
          <a:lstStyle/>
          <a:p>
            <a:pPr marL="0" indent="0" algn="r" rtl="1">
              <a:buNone/>
            </a:pPr>
            <a:r>
              <a:rPr lang="en-US" sz="3000" smtClean="0">
                <a:solidFill>
                  <a:srgbClr val="203E5F"/>
                </a:solidFill>
                <a:latin typeface="Simplified Arabic" panose="02020603050405020304" pitchFamily="18" charset="-78"/>
                <a:cs typeface="Simplified Arabic" panose="02020603050405020304" pitchFamily="18" charset="-78"/>
              </a:rPr>
              <a:t>.</a:t>
            </a:r>
            <a:r>
              <a:rPr lang="en-US" sz="3000" b="1" u="sng" smtClean="0">
                <a:solidFill>
                  <a:srgbClr val="203E5F"/>
                </a:solidFill>
                <a:latin typeface="Simplified Arabic" panose="02020603050405020304" pitchFamily="18" charset="-78"/>
                <a:cs typeface="Simplified Arabic" panose="02020603050405020304" pitchFamily="18" charset="-78"/>
              </a:rPr>
              <a:t>3</a:t>
            </a:r>
            <a:r>
              <a:rPr lang="ar-EG" sz="3000" b="1" u="sng" smtClean="0">
                <a:solidFill>
                  <a:srgbClr val="203E5F"/>
                </a:solidFill>
                <a:latin typeface="Simplified Arabic" panose="02020603050405020304" pitchFamily="18" charset="-78"/>
                <a:cs typeface="Simplified Arabic" panose="02020603050405020304" pitchFamily="18" charset="-78"/>
              </a:rPr>
              <a:t>الميمز:</a:t>
            </a:r>
          </a:p>
          <a:p>
            <a:pPr marL="0" indent="0" algn="just" rtl="1">
              <a:lnSpc>
                <a:spcPct val="110000"/>
              </a:lnSpc>
              <a:spcBef>
                <a:spcPts val="110"/>
              </a:spcBef>
              <a:spcAft>
                <a:spcPts val="110"/>
              </a:spcAft>
              <a:buNone/>
            </a:pPr>
            <a:r>
              <a:rPr lang="ar-EG" sz="2600">
                <a:latin typeface="Simplified Arabic" panose="02020603050405020304" pitchFamily="18" charset="-78"/>
                <a:cs typeface="Simplified Arabic" panose="02020603050405020304" pitchFamily="18" charset="-78"/>
              </a:rPr>
              <a:t>ميم إنترنت( </a:t>
            </a:r>
            <a:r>
              <a:rPr lang="ar-EG" sz="2600" b="1">
                <a:latin typeface="Simplified Arabic" panose="02020603050405020304" pitchFamily="18" charset="-78"/>
                <a:cs typeface="Simplified Arabic" panose="02020603050405020304" pitchFamily="18" charset="-78"/>
              </a:rPr>
              <a:t>بالإنجليزية </a:t>
            </a:r>
            <a:r>
              <a:rPr lang="en-US" sz="2600" b="1">
                <a:latin typeface="Simplified Arabic" panose="02020603050405020304" pitchFamily="18" charset="-78"/>
                <a:cs typeface="Simplified Arabic" panose="02020603050405020304" pitchFamily="18" charset="-78"/>
              </a:rPr>
              <a:t>Internet Meme</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ويطلق عليها بالجمع (ميمز)</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وهو مصطلح يستخدم لوصف شعار أو فكرة تنتشر بسرعة من شخص إلى آخر من خلال الإنترنت</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ويمكن اعتبار الميم ثمة</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تشمل العبارات البسيطة أو الإيماءات</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قد يكون ميم الإنترنت على شكل صورة</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رابط تشعيبي فيديو </a:t>
            </a:r>
            <a:r>
              <a:rPr lang="ar-EG" sz="2600" b="1" smtClean="0">
                <a:latin typeface="Simplified Arabic" panose="02020603050405020304" pitchFamily="18" charset="-78"/>
                <a:cs typeface="Simplified Arabic" panose="02020603050405020304" pitchFamily="18" charset="-78"/>
              </a:rPr>
              <a:t>أو صور أو موقع </a:t>
            </a:r>
            <a:r>
              <a:rPr lang="ar-EG" sz="2600" b="1">
                <a:latin typeface="Simplified Arabic" panose="02020603050405020304" pitchFamily="18" charset="-78"/>
                <a:cs typeface="Simplified Arabic" panose="02020603050405020304" pitchFamily="18" charset="-78"/>
              </a:rPr>
              <a:t>أو هشتاج أو مجرد كلمة أو </a:t>
            </a:r>
            <a:r>
              <a:rPr lang="ar-EG" sz="2600" b="1" smtClean="0">
                <a:latin typeface="Simplified Arabic" panose="02020603050405020304" pitchFamily="18" charset="-78"/>
                <a:cs typeface="Simplified Arabic" panose="02020603050405020304" pitchFamily="18" charset="-78"/>
              </a:rPr>
              <a:t>عبارة</a:t>
            </a:r>
            <a:r>
              <a:rPr lang="ar-EG" sz="2600" smtClean="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هذه الحركات الصغيرة تميل إلى الانتشار من شخص إلى آخر عن طريق الشبكة الاجتماعية أو المدونات أو البريد الإلكتروني أو مصادر الأخبار</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قد يكون لها علاقة بثقافة الإنترنت الموجودة والمتنوعة أو ثقافة فرعية </a:t>
            </a:r>
            <a:r>
              <a:rPr lang="ar-EG" sz="2600" b="1" smtClean="0">
                <a:latin typeface="Simplified Arabic" panose="02020603050405020304" pitchFamily="18" charset="-78"/>
                <a:cs typeface="Simplified Arabic" panose="02020603050405020304" pitchFamily="18" charset="-78"/>
              </a:rPr>
              <a:t>كثيرًا </a:t>
            </a:r>
            <a:r>
              <a:rPr lang="ar-EG" sz="2600" b="1">
                <a:latin typeface="Simplified Arabic" panose="02020603050405020304" pitchFamily="18" charset="-78"/>
                <a:cs typeface="Simplified Arabic" panose="02020603050405020304" pitchFamily="18" charset="-78"/>
              </a:rPr>
              <a:t>ما تنشأ أو تنتشر على مواقع وذلك لأن الاتصالات الفورية تسهل انتقال الكلمات المحكية</a:t>
            </a:r>
            <a:r>
              <a:rPr lang="ar-EG" sz="2600">
                <a:latin typeface="Simplified Arabic" panose="02020603050405020304" pitchFamily="18" charset="-78"/>
                <a:cs typeface="Simplified Arabic" panose="02020603050405020304" pitchFamily="18" charset="-78"/>
              </a:rPr>
              <a:t>.</a:t>
            </a:r>
            <a:endParaRPr lang="en-US" sz="2600">
              <a:latin typeface="Simplified Arabic" panose="02020603050405020304" pitchFamily="18" charset="-78"/>
              <a:cs typeface="Simplified Arabic" panose="02020603050405020304" pitchFamily="18" charset="-78"/>
            </a:endParaRPr>
          </a:p>
          <a:p>
            <a:pPr marL="0" indent="0" algn="r" rtl="1">
              <a:buNone/>
            </a:pPr>
            <a:endParaRPr lang="en-US" b="1" u="sng">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723331" y="365126"/>
            <a:ext cx="1481495"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511187" y="365126"/>
            <a:ext cx="8827827"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الثقافية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6602" y="1705948"/>
            <a:ext cx="4382069" cy="4599317"/>
          </a:xfrm>
        </p:spPr>
      </p:pic>
    </p:spTree>
    <p:extLst>
      <p:ext uri="{BB962C8B-B14F-4D97-AF65-F5344CB8AC3E}">
        <p14:creationId xmlns:p14="http://schemas.microsoft.com/office/powerpoint/2010/main" val="8860232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203511" y="1825625"/>
            <a:ext cx="7150290" cy="4179390"/>
          </a:xfrm>
        </p:spPr>
        <p:txBody>
          <a:bodyPr>
            <a:normAutofit/>
          </a:bodyPr>
          <a:lstStyle/>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429300" y="365126"/>
            <a:ext cx="8924499"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الثقافية على المستخدمين</a:t>
            </a:r>
            <a:endParaRPr lang="en-US" sz="3600" b="1" dirty="0">
              <a:solidFill>
                <a:schemeClr val="bg1"/>
              </a:solidFill>
              <a:latin typeface="Alexandria" charset="0"/>
              <a:cs typeface="Alexandria" charset="0"/>
            </a:endParaRPr>
          </a:p>
        </p:txBody>
      </p:sp>
      <p:sp>
        <p:nvSpPr>
          <p:cNvPr id="2" name="مستطيل 1"/>
          <p:cNvSpPr/>
          <p:nvPr/>
        </p:nvSpPr>
        <p:spPr>
          <a:xfrm>
            <a:off x="5214583" y="1459017"/>
            <a:ext cx="6113059" cy="6175024"/>
          </a:xfrm>
          <a:prstGeom prst="rect">
            <a:avLst/>
          </a:prstGeom>
        </p:spPr>
        <p:txBody>
          <a:bodyPr wrap="square">
            <a:spAutoFit/>
          </a:bodyPr>
          <a:lstStyle/>
          <a:p>
            <a:pPr algn="just" rtl="1">
              <a:lnSpc>
                <a:spcPct val="110000"/>
              </a:lnSpc>
              <a:spcBef>
                <a:spcPts val="110"/>
              </a:spcBef>
              <a:spcAft>
                <a:spcPts val="110"/>
              </a:spcAft>
            </a:pPr>
            <a:r>
              <a:rPr lang="en-US" sz="2800" b="1" u="sng" smtClean="0">
                <a:solidFill>
                  <a:srgbClr val="203E5F"/>
                </a:solidFill>
                <a:latin typeface="Simplified Arabic" panose="02020603050405020304" pitchFamily="18" charset="-78"/>
                <a:cs typeface="Simplified Arabic" panose="02020603050405020304" pitchFamily="18" charset="-78"/>
              </a:rPr>
              <a:t>. 4</a:t>
            </a:r>
            <a:r>
              <a:rPr lang="ar-EG" sz="2800" b="1" u="sng" smtClean="0">
                <a:solidFill>
                  <a:srgbClr val="203E5F"/>
                </a:solidFill>
                <a:latin typeface="Simplified Arabic" panose="02020603050405020304" pitchFamily="18" charset="-78"/>
                <a:cs typeface="Simplified Arabic" panose="02020603050405020304" pitchFamily="18" charset="-78"/>
              </a:rPr>
              <a:t>الاختصارات</a:t>
            </a:r>
            <a:r>
              <a:rPr lang="ar-EG" sz="2800" b="1" u="sng">
                <a:solidFill>
                  <a:srgbClr val="203E5F"/>
                </a:solidFill>
                <a:latin typeface="Simplified Arabic" panose="02020603050405020304" pitchFamily="18" charset="-78"/>
                <a:cs typeface="Simplified Arabic" panose="02020603050405020304" pitchFamily="18" charset="-78"/>
              </a:rPr>
              <a:t>: </a:t>
            </a:r>
            <a:endParaRPr lang="en-US" sz="28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400" b="1">
                <a:latin typeface="Simplified Arabic" panose="02020603050405020304" pitchFamily="18" charset="-78"/>
                <a:cs typeface="Simplified Arabic" panose="02020603050405020304" pitchFamily="18" charset="-78"/>
              </a:rPr>
              <a:t>وتعني كتابة الفرنسية أو الإنجليزية في أغلب الأحيان المختصرة </a:t>
            </a:r>
            <a:r>
              <a:rPr lang="ar-EG" sz="2400" b="1" smtClean="0">
                <a:latin typeface="Simplified Arabic" panose="02020603050405020304" pitchFamily="18" charset="-78"/>
                <a:cs typeface="Simplified Arabic" panose="02020603050405020304" pitchFamily="18" charset="-78"/>
              </a:rPr>
              <a:t>بواسطة </a:t>
            </a:r>
            <a:r>
              <a:rPr lang="ar-EG" sz="2400" b="1">
                <a:latin typeface="Simplified Arabic" panose="02020603050405020304" pitchFamily="18" charset="-78"/>
                <a:cs typeface="Simplified Arabic" panose="02020603050405020304" pitchFamily="18" charset="-78"/>
              </a:rPr>
              <a:t>نصوص عربية </a:t>
            </a:r>
            <a:r>
              <a:rPr lang="ar-EG" sz="2400" b="1" smtClean="0">
                <a:latin typeface="Simplified Arabic" panose="02020603050405020304" pitchFamily="18" charset="-78"/>
                <a:cs typeface="Simplified Arabic" panose="02020603050405020304" pitchFamily="18" charset="-78"/>
              </a:rPr>
              <a:t>مثل: </a:t>
            </a:r>
            <a:r>
              <a:rPr lang="ar-EG" sz="2400" b="1">
                <a:latin typeface="Simplified Arabic" panose="02020603050405020304" pitchFamily="18" charset="-78"/>
                <a:cs typeface="Simplified Arabic" panose="02020603050405020304" pitchFamily="18" charset="-78"/>
              </a:rPr>
              <a:t>(أوك) اوكي = </a:t>
            </a:r>
            <a:r>
              <a:rPr lang="en-US" sz="2400" b="1">
                <a:latin typeface="Simplified Arabic" panose="02020603050405020304" pitchFamily="18" charset="-78"/>
                <a:cs typeface="Simplified Arabic" panose="02020603050405020304" pitchFamily="18" charset="-78"/>
              </a:rPr>
              <a:t>ok</a:t>
            </a:r>
          </a:p>
          <a:p>
            <a:pPr algn="just" rtl="1">
              <a:lnSpc>
                <a:spcPct val="110000"/>
              </a:lnSpc>
              <a:spcBef>
                <a:spcPts val="110"/>
              </a:spcBef>
              <a:spcAft>
                <a:spcPts val="110"/>
              </a:spcAft>
            </a:pPr>
            <a:r>
              <a:rPr lang="ar-EG" sz="2400" b="1">
                <a:latin typeface="Simplified Arabic" panose="02020603050405020304" pitchFamily="18" charset="-78"/>
                <a:cs typeface="Simplified Arabic" panose="02020603050405020304" pitchFamily="18" charset="-78"/>
              </a:rPr>
              <a:t> </a:t>
            </a:r>
            <a:r>
              <a:rPr lang="en-US" sz="2400" b="1">
                <a:latin typeface="Simplified Arabic" panose="02020603050405020304" pitchFamily="18" charset="-78"/>
                <a:cs typeface="Simplified Arabic" panose="02020603050405020304" pitchFamily="18" charset="-78"/>
              </a:rPr>
              <a:t>NP  No Problem</a:t>
            </a:r>
            <a:r>
              <a:rPr lang="ar-EG" sz="2400" b="1">
                <a:latin typeface="Simplified Arabic" panose="02020603050405020304" pitchFamily="18" charset="-78"/>
                <a:cs typeface="Simplified Arabic" panose="02020603050405020304" pitchFamily="18" charset="-78"/>
              </a:rPr>
              <a:t>= يعني : لا مشكل </a:t>
            </a:r>
            <a:endParaRPr lang="en-US" sz="24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en-US" sz="2400" b="1">
                <a:latin typeface="Simplified Arabic" panose="02020603050405020304" pitchFamily="18" charset="-78"/>
                <a:cs typeface="Simplified Arabic" panose="02020603050405020304" pitchFamily="18" charset="-78"/>
              </a:rPr>
              <a:t>OMG</a:t>
            </a:r>
            <a:r>
              <a:rPr lang="ar-EG" sz="2400" b="1">
                <a:latin typeface="Simplified Arabic" panose="02020603050405020304" pitchFamily="18" charset="-78"/>
                <a:cs typeface="Simplified Arabic" panose="02020603050405020304" pitchFamily="18" charset="-78"/>
              </a:rPr>
              <a:t> كيف صار هذا الشئ ؟= </a:t>
            </a:r>
            <a:r>
              <a:rPr lang="en-US" sz="2400" b="1">
                <a:latin typeface="Simplified Arabic" panose="02020603050405020304" pitchFamily="18" charset="-78"/>
                <a:cs typeface="Simplified Arabic" panose="02020603050405020304" pitchFamily="18" charset="-78"/>
              </a:rPr>
              <a:t>OMG</a:t>
            </a:r>
            <a:r>
              <a:rPr lang="ar-EG" sz="2400" b="1">
                <a:latin typeface="Simplified Arabic" panose="02020603050405020304" pitchFamily="18" charset="-78"/>
                <a:cs typeface="Simplified Arabic" panose="02020603050405020304" pitchFamily="18" charset="-78"/>
              </a:rPr>
              <a:t>=  </a:t>
            </a:r>
            <a:endParaRPr lang="en-US" sz="2400" b="1">
              <a:latin typeface="Simplified Arabic" panose="02020603050405020304" pitchFamily="18" charset="-78"/>
              <a:cs typeface="Simplified Arabic" panose="02020603050405020304" pitchFamily="18" charset="-78"/>
            </a:endParaRPr>
          </a:p>
          <a:p>
            <a:pPr algn="r" rtl="1">
              <a:lnSpc>
                <a:spcPct val="110000"/>
              </a:lnSpc>
              <a:spcBef>
                <a:spcPts val="110"/>
              </a:spcBef>
              <a:spcAft>
                <a:spcPts val="110"/>
              </a:spcAft>
            </a:pPr>
            <a:r>
              <a:rPr lang="ar-EG" sz="2400" b="1">
                <a:latin typeface="Simplified Arabic" panose="02020603050405020304" pitchFamily="18" charset="-78"/>
                <a:cs typeface="Simplified Arabic" panose="02020603050405020304" pitchFamily="18" charset="-78"/>
              </a:rPr>
              <a:t>  </a:t>
            </a:r>
            <a:r>
              <a:rPr lang="en-US" sz="2400" b="1">
                <a:latin typeface="Simplified Arabic" panose="02020603050405020304" pitchFamily="18" charset="-78"/>
                <a:cs typeface="Simplified Arabic" panose="02020603050405020304" pitchFamily="18" charset="-78"/>
              </a:rPr>
              <a:t>oh my god</a:t>
            </a:r>
            <a:r>
              <a:rPr lang="ar-EG" sz="2400" b="1">
                <a:latin typeface="Simplified Arabic" panose="02020603050405020304" pitchFamily="18" charset="-78"/>
                <a:cs typeface="Simplified Arabic" panose="02020603050405020304" pitchFamily="18" charset="-78"/>
              </a:rPr>
              <a:t> يا إلهى</a:t>
            </a:r>
            <a:r>
              <a:rPr lang="ar-EG" sz="2400" b="1" smtClean="0">
                <a:latin typeface="Simplified Arabic" panose="02020603050405020304" pitchFamily="18" charset="-78"/>
                <a:cs typeface="Simplified Arabic" panose="02020603050405020304" pitchFamily="18" charset="-78"/>
              </a:rPr>
              <a:t>.</a:t>
            </a:r>
          </a:p>
          <a:p>
            <a:pPr algn="r" rtl="1">
              <a:lnSpc>
                <a:spcPct val="110000"/>
              </a:lnSpc>
              <a:spcBef>
                <a:spcPts val="110"/>
              </a:spcBef>
              <a:spcAft>
                <a:spcPts val="110"/>
              </a:spcAft>
            </a:pPr>
            <a:r>
              <a:rPr lang="ar-EG" sz="2400" smtClean="0"/>
              <a:t>‏</a:t>
            </a:r>
            <a:r>
              <a:rPr lang="en-US" sz="2800" b="1" u="sng" smtClean="0">
                <a:solidFill>
                  <a:srgbClr val="203E5F"/>
                </a:solidFill>
                <a:latin typeface="Simplified Arabic" panose="02020603050405020304" pitchFamily="18" charset="-78"/>
                <a:cs typeface="Simplified Arabic" panose="02020603050405020304" pitchFamily="18" charset="-78"/>
              </a:rPr>
              <a:t>5</a:t>
            </a:r>
            <a:r>
              <a:rPr lang="ar-EG" sz="2800" b="1" u="sng" smtClean="0">
                <a:solidFill>
                  <a:srgbClr val="203E5F"/>
                </a:solidFill>
                <a:latin typeface="Simplified Arabic" panose="02020603050405020304" pitchFamily="18" charset="-78"/>
                <a:cs typeface="Simplified Arabic" panose="02020603050405020304" pitchFamily="18" charset="-78"/>
              </a:rPr>
              <a:t>. مقاطع </a:t>
            </a:r>
            <a:r>
              <a:rPr lang="ar-EG" sz="2800" b="1" u="sng">
                <a:solidFill>
                  <a:srgbClr val="203E5F"/>
                </a:solidFill>
                <a:latin typeface="Simplified Arabic" panose="02020603050405020304" pitchFamily="18" charset="-78"/>
                <a:cs typeface="Simplified Arabic" panose="02020603050405020304" pitchFamily="18" charset="-78"/>
              </a:rPr>
              <a:t>الفيديو </a:t>
            </a:r>
            <a:r>
              <a:rPr lang="ar-EG" sz="2800" b="1" u="sng" smtClean="0">
                <a:solidFill>
                  <a:srgbClr val="203E5F"/>
                </a:solidFill>
                <a:latin typeface="Simplified Arabic" panose="02020603050405020304" pitchFamily="18" charset="-78"/>
                <a:cs typeface="Simplified Arabic" panose="02020603050405020304" pitchFamily="18" charset="-78"/>
              </a:rPr>
              <a:t>المجتزءة: </a:t>
            </a:r>
          </a:p>
          <a:p>
            <a:pPr algn="just" rtl="1">
              <a:lnSpc>
                <a:spcPct val="110000"/>
              </a:lnSpc>
              <a:spcBef>
                <a:spcPts val="110"/>
              </a:spcBef>
              <a:spcAft>
                <a:spcPts val="110"/>
              </a:spcAft>
            </a:pPr>
            <a:r>
              <a:rPr lang="ar-EG" sz="2400" b="1">
                <a:latin typeface="Simplified Arabic" panose="02020603050405020304" pitchFamily="18" charset="-78"/>
                <a:cs typeface="Simplified Arabic" panose="02020603050405020304" pitchFamily="18" charset="-78"/>
              </a:rPr>
              <a:t>ونعني بها المقاطع الشهيرة في الأعمال الدرامية أو البرامج أو الأغاني وبخاصة تلك التي تتعلق في ذهن الجمهور ويتداولونها في أحاديثهم اليومية</a:t>
            </a:r>
            <a:r>
              <a:rPr lang="ar-EG" sz="2400"/>
              <a:t>.</a:t>
            </a:r>
            <a:endParaRPr lang="en-US" sz="2400"/>
          </a:p>
          <a:p>
            <a:pPr algn="r" rtl="1"/>
            <a:endParaRPr lang="ar-EG" sz="2800" b="1" u="sng" smtClean="0">
              <a:solidFill>
                <a:srgbClr val="203E5F"/>
              </a:solidFill>
              <a:latin typeface="Simplified Arabic" panose="02020603050405020304" pitchFamily="18" charset="-78"/>
              <a:cs typeface="Simplified Arabic" panose="02020603050405020304" pitchFamily="18" charset="-78"/>
            </a:endParaRPr>
          </a:p>
          <a:p>
            <a:pPr algn="r" rtl="1"/>
            <a:endParaRPr lang="en-US" sz="2800" b="1">
              <a:solidFill>
                <a:srgbClr val="203E5F"/>
              </a:solidFill>
              <a:latin typeface="Simplified Arabic" panose="02020603050405020304" pitchFamily="18" charset="-78"/>
              <a:cs typeface="Simplified Arabic" panose="02020603050405020304" pitchFamily="18" charset="-78"/>
            </a:endParaRPr>
          </a:p>
          <a:p>
            <a:pPr algn="r" rtl="1"/>
            <a:endParaRPr lang="en-US"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59306" y="1405281"/>
            <a:ext cx="4929118" cy="5186588"/>
          </a:xfrm>
        </p:spPr>
      </p:pic>
    </p:spTree>
    <p:extLst>
      <p:ext uri="{BB962C8B-B14F-4D97-AF65-F5344CB8AC3E}">
        <p14:creationId xmlns:p14="http://schemas.microsoft.com/office/powerpoint/2010/main" val="26341258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773004" y="1415568"/>
            <a:ext cx="5390866" cy="4601218"/>
          </a:xfrm>
        </p:spPr>
        <p:txBody>
          <a:bodyPr>
            <a:normAutofit/>
          </a:bodyPr>
          <a:lstStyle/>
          <a:p>
            <a:pPr marL="0" indent="0" algn="r" rtl="1">
              <a:buNone/>
            </a:pPr>
            <a:r>
              <a:rPr lang="en-US" b="1" u="sng" smtClean="0">
                <a:solidFill>
                  <a:srgbClr val="203E5F"/>
                </a:solidFill>
                <a:latin typeface="Simplified Arabic" panose="02020603050405020304" pitchFamily="18" charset="-78"/>
                <a:cs typeface="Simplified Arabic" panose="02020603050405020304" pitchFamily="18" charset="-78"/>
              </a:rPr>
              <a:t>. 6</a:t>
            </a:r>
            <a:r>
              <a:rPr lang="ar-EG" b="1" u="sng" smtClean="0">
                <a:solidFill>
                  <a:srgbClr val="203E5F"/>
                </a:solidFill>
                <a:latin typeface="Simplified Arabic" panose="02020603050405020304" pitchFamily="18" charset="-78"/>
                <a:cs typeface="Simplified Arabic" panose="02020603050405020304" pitchFamily="18" charset="-78"/>
              </a:rPr>
              <a:t>الكوميكس</a:t>
            </a:r>
            <a:r>
              <a:rPr lang="ar-EG" b="1" u="sng">
                <a:solidFill>
                  <a:srgbClr val="203E5F"/>
                </a:solidFill>
                <a:latin typeface="Simplified Arabic" panose="02020603050405020304" pitchFamily="18" charset="-78"/>
                <a:cs typeface="Simplified Arabic" panose="02020603050405020304" pitchFamily="18" charset="-78"/>
              </a:rPr>
              <a:t>: </a:t>
            </a:r>
            <a:r>
              <a:rPr lang="ar-EG" smtClean="0">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ar-EG" b="1">
                <a:latin typeface="Simplified Arabic" panose="02020603050405020304" pitchFamily="18" charset="-78"/>
                <a:cs typeface="Simplified Arabic" panose="02020603050405020304" pitchFamily="18" charset="-78"/>
              </a:rPr>
              <a:t>يعبر هذا المصطلح الإلكتروني عن صورة مركبة تحمل تعليقًا قصيرًا أو ساخرًا</a:t>
            </a:r>
            <a:r>
              <a:rPr lang="ar-EG">
                <a:latin typeface="Simplified Arabic" panose="02020603050405020304" pitchFamily="18" charset="-78"/>
                <a:cs typeface="Simplified Arabic" panose="02020603050405020304" pitchFamily="18" charset="-78"/>
              </a:rPr>
              <a:t>، </a:t>
            </a:r>
            <a:r>
              <a:rPr lang="ar-EG" b="1" smtClean="0">
                <a:latin typeface="Simplified Arabic" panose="02020603050405020304" pitchFamily="18" charset="-78"/>
                <a:cs typeface="Simplified Arabic" panose="02020603050405020304" pitchFamily="18" charset="-78"/>
              </a:rPr>
              <a:t>يحدد </a:t>
            </a:r>
            <a:r>
              <a:rPr lang="ar-EG" b="1">
                <a:latin typeface="Simplified Arabic" panose="02020603050405020304" pitchFamily="18" charset="-78"/>
                <a:cs typeface="Simplified Arabic" panose="02020603050405020304" pitchFamily="18" charset="-78"/>
              </a:rPr>
              <a:t>الفكرة المراد إيصالها، وأول انتشار عالمي له كان على الفيس </a:t>
            </a:r>
            <a:r>
              <a:rPr lang="ar-EG" b="1" smtClean="0">
                <a:latin typeface="Simplified Arabic" panose="02020603050405020304" pitchFamily="18" charset="-78"/>
                <a:cs typeface="Simplified Arabic" panose="02020603050405020304" pitchFamily="18" charset="-78"/>
              </a:rPr>
              <a:t>بوك </a:t>
            </a:r>
            <a:r>
              <a:rPr lang="ar-EG" b="1">
                <a:latin typeface="Simplified Arabic" panose="02020603050405020304" pitchFamily="18" charset="-78"/>
                <a:cs typeface="Simplified Arabic" panose="02020603050405020304" pitchFamily="18" charset="-78"/>
              </a:rPr>
              <a:t>لتقديم النكات </a:t>
            </a:r>
            <a:r>
              <a:rPr lang="ar-EG" b="1" smtClean="0">
                <a:latin typeface="Simplified Arabic" panose="02020603050405020304" pitchFamily="18" charset="-78"/>
                <a:cs typeface="Simplified Arabic" panose="02020603050405020304" pitchFamily="18" charset="-78"/>
              </a:rPr>
              <a:t>وخصوصًا </a:t>
            </a:r>
            <a:r>
              <a:rPr lang="ar-EG" b="1">
                <a:latin typeface="Simplified Arabic" panose="02020603050405020304" pitchFamily="18" charset="-78"/>
                <a:cs typeface="Simplified Arabic" panose="02020603050405020304" pitchFamily="18" charset="-78"/>
              </a:rPr>
              <a:t>تلك التي تتناول المشاهير سواء في الفن أو في السياسة</a:t>
            </a:r>
            <a:r>
              <a:rPr lang="ar-EG">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a:latin typeface="Simplified Arabic" panose="02020603050405020304" pitchFamily="18" charset="-78"/>
              <a:cs typeface="Simplified Arabic" panose="02020603050405020304" pitchFamily="18" charset="-78"/>
            </a:endParaRPr>
          </a:p>
          <a:p>
            <a:pPr marL="0" indent="0" algn="r" rtl="1">
              <a:buNone/>
            </a:pPr>
            <a:endParaRPr lang="en-US" sz="2400"/>
          </a:p>
        </p:txBody>
      </p:sp>
      <p:sp>
        <p:nvSpPr>
          <p:cNvPr id="7" name="TextBox 3"/>
          <p:cNvSpPr txBox="1"/>
          <p:nvPr/>
        </p:nvSpPr>
        <p:spPr>
          <a:xfrm>
            <a:off x="8731226" y="6074740"/>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334906" y="365126"/>
            <a:ext cx="8951794"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الثقافية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838199" y="1631006"/>
            <a:ext cx="4702791" cy="4346713"/>
          </a:xfrm>
        </p:spPr>
      </p:pic>
    </p:spTree>
    <p:extLst>
      <p:ext uri="{BB962C8B-B14F-4D97-AF65-F5344CB8AC3E}">
        <p14:creationId xmlns:p14="http://schemas.microsoft.com/office/powerpoint/2010/main" val="20304522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565244" y="433364"/>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graphicFrame>
        <p:nvGraphicFramePr>
          <p:cNvPr id="10" name="عنصر نائب للمحتوى 6"/>
          <p:cNvGraphicFramePr>
            <a:graphicFrameLocks noGrp="1"/>
          </p:cNvGraphicFramePr>
          <p:nvPr>
            <p:ph sz="half" idx="1"/>
            <p:extLst>
              <p:ext uri="{D42A27DB-BD31-4B8C-83A1-F6EECF244321}">
                <p14:modId xmlns:p14="http://schemas.microsoft.com/office/powerpoint/2010/main" val="883504114"/>
              </p:ext>
            </p:extLst>
          </p:nvPr>
        </p:nvGraphicFramePr>
        <p:xfrm>
          <a:off x="565244" y="822965"/>
          <a:ext cx="11076299" cy="50006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043379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81684" y="1422568"/>
            <a:ext cx="5935636" cy="4652172"/>
          </a:xfrm>
        </p:spPr>
        <p:txBody>
          <a:bodyPr>
            <a:normAutofit lnSpcReduction="10000"/>
          </a:bodyPr>
          <a:lstStyle/>
          <a:p>
            <a:pPr marL="0" indent="0" algn="just" rtl="1">
              <a:lnSpc>
                <a:spcPct val="130000"/>
              </a:lnSpc>
              <a:spcBef>
                <a:spcPts val="110"/>
              </a:spcBef>
              <a:spcAft>
                <a:spcPts val="110"/>
              </a:spcAft>
              <a:buNone/>
            </a:pPr>
            <a:r>
              <a:rPr lang="en-US" b="1" u="sng" smtClean="0">
                <a:solidFill>
                  <a:srgbClr val="203E5F"/>
                </a:solidFill>
                <a:latin typeface="Simplified Arabic" panose="02020603050405020304" pitchFamily="18" charset="-78"/>
                <a:cs typeface="Simplified Arabic" panose="02020603050405020304" pitchFamily="18" charset="-78"/>
              </a:rPr>
              <a:t> . 1</a:t>
            </a:r>
            <a:r>
              <a:rPr lang="ar-SA" b="1" u="sng" smtClean="0">
                <a:solidFill>
                  <a:srgbClr val="203E5F"/>
                </a:solidFill>
                <a:latin typeface="Simplified Arabic" panose="02020603050405020304" pitchFamily="18" charset="-78"/>
                <a:cs typeface="Simplified Arabic" panose="02020603050405020304" pitchFamily="18" charset="-78"/>
              </a:rPr>
              <a:t>تأثيرات </a:t>
            </a:r>
            <a:r>
              <a:rPr lang="ar-SA" b="1" u="sng">
                <a:solidFill>
                  <a:srgbClr val="203E5F"/>
                </a:solidFill>
                <a:latin typeface="Simplified Arabic" panose="02020603050405020304" pitchFamily="18" charset="-78"/>
                <a:cs typeface="Simplified Arabic" panose="02020603050405020304" pitchFamily="18" charset="-78"/>
              </a:rPr>
              <a:t>الإعلام الرقمي الاقتصادية على العمل</a:t>
            </a:r>
            <a:r>
              <a:rPr lang="ar-SA" b="1" u="sng" smtClean="0">
                <a:solidFill>
                  <a:srgbClr val="203E5F"/>
                </a:solidFill>
                <a:latin typeface="Simplified Arabic" panose="02020603050405020304" pitchFamily="18" charset="-78"/>
                <a:cs typeface="Simplified Arabic" panose="02020603050405020304" pitchFamily="18" charset="-78"/>
              </a:rPr>
              <a:t>:</a:t>
            </a:r>
            <a:endParaRPr lang="en-US" b="1" u="sng" smtClean="0">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SA" sz="2400" b="1">
                <a:latin typeface="Simplified Arabic" panose="02020603050405020304" pitchFamily="18" charset="-78"/>
                <a:cs typeface="Simplified Arabic" panose="02020603050405020304" pitchFamily="18" charset="-78"/>
              </a:rPr>
              <a:t>لقد غيرت وسائل الإعلام الرقمية بشكل كبير الطريقة التي تعمل بها الشركات وتتواصل</a:t>
            </a:r>
            <a:r>
              <a:rPr lang="ar-SA" sz="240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مما أدى إلى تأثير عميق على الاقتصاد</a:t>
            </a:r>
            <a:r>
              <a:rPr lang="ar-SA" sz="240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فلقد أحدثت ثورة في الصناعات</a:t>
            </a:r>
            <a:r>
              <a:rPr lang="ar-SA" sz="240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وخلقت نماذج أعمال جديدة</a:t>
            </a:r>
            <a:r>
              <a:rPr lang="ar-SA" sz="240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وفتحت فرصًا للتجارة العالمية وخلق فرص العمل</a:t>
            </a:r>
            <a:r>
              <a:rPr lang="ar-SA" sz="2400">
                <a:latin typeface="Simplified Arabic" panose="02020603050405020304" pitchFamily="18" charset="-78"/>
                <a:cs typeface="Simplified Arabic" panose="02020603050405020304" pitchFamily="18" charset="-78"/>
              </a:rPr>
              <a:t>. </a:t>
            </a:r>
            <a:endParaRPr lang="ar-EG" sz="2400"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SA" sz="2400" b="1">
                <a:latin typeface="Simplified Arabic" panose="02020603050405020304" pitchFamily="18" charset="-78"/>
                <a:cs typeface="Simplified Arabic" panose="02020603050405020304" pitchFamily="18" charset="-78"/>
              </a:rPr>
              <a:t>ويتمثل أحد التأثيرات الرئيسية لوسائل الإعلام الرقمية على الاقتصاد في دورها في توسيع نطاق الوصول </a:t>
            </a:r>
            <a:r>
              <a:rPr lang="ar-SA" sz="2400" b="1" smtClean="0">
                <a:latin typeface="Simplified Arabic" panose="02020603050405020304" pitchFamily="18" charset="-78"/>
                <a:cs typeface="Simplified Arabic" panose="02020603050405020304" pitchFamily="18" charset="-78"/>
              </a:rPr>
              <a:t>العالمي</a:t>
            </a:r>
            <a:r>
              <a:rPr lang="ar-EG" sz="2400" b="1">
                <a:latin typeface="Simplified Arabic" panose="02020603050405020304" pitchFamily="18" charset="-78"/>
                <a:cs typeface="Simplified Arabic" panose="02020603050405020304" pitchFamily="18" charset="-78"/>
              </a:rPr>
              <a:t> </a:t>
            </a:r>
            <a:r>
              <a:rPr lang="ar-SA" sz="2400" b="1" smtClean="0">
                <a:latin typeface="Simplified Arabic" panose="02020603050405020304" pitchFamily="18" charset="-78"/>
                <a:cs typeface="Simplified Arabic" panose="02020603050405020304" pitchFamily="18" charset="-78"/>
              </a:rPr>
              <a:t>وزيادة </a:t>
            </a:r>
            <a:r>
              <a:rPr lang="ar-SA" sz="2400" b="1">
                <a:latin typeface="Simplified Arabic" panose="02020603050405020304" pitchFamily="18" charset="-78"/>
                <a:cs typeface="Simplified Arabic" panose="02020603050405020304" pitchFamily="18" charset="-78"/>
              </a:rPr>
              <a:t>وصول المستهلك إلى المنتجات والخدمات من خلال المنصات </a:t>
            </a:r>
            <a:r>
              <a:rPr lang="ar-SA" sz="2400" b="1" smtClean="0">
                <a:latin typeface="Simplified Arabic" panose="02020603050405020304" pitchFamily="18" charset="-78"/>
                <a:cs typeface="Simplified Arabic" panose="02020603050405020304" pitchFamily="18" charset="-78"/>
              </a:rPr>
              <a:t>الرقمية</a:t>
            </a:r>
            <a:r>
              <a:rPr lang="ar-EG" sz="2400">
                <a:latin typeface="Simplified Arabic" panose="02020603050405020304" pitchFamily="18" charset="-78"/>
                <a:cs typeface="Simplified Arabic" panose="02020603050405020304" pitchFamily="18" charset="-78"/>
              </a:rPr>
              <a:t>؛</a:t>
            </a:r>
            <a:r>
              <a:rPr lang="ar-SA" sz="2400" smtClean="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حيث يمكن للشركات الوصول إلى جمهور أوسع خارج أسواقها </a:t>
            </a:r>
            <a:r>
              <a:rPr lang="ar-SA" sz="2400" b="1" smtClean="0">
                <a:latin typeface="Simplified Arabic" panose="02020603050405020304" pitchFamily="18" charset="-78"/>
                <a:cs typeface="Simplified Arabic" panose="02020603050405020304" pitchFamily="18" charset="-78"/>
              </a:rPr>
              <a:t>المحلية</a:t>
            </a:r>
            <a:r>
              <a:rPr lang="ar-EG" sz="2400" b="1">
                <a:latin typeface="Simplified Arabic" panose="02020603050405020304" pitchFamily="18" charset="-78"/>
                <a:cs typeface="Simplified Arabic" panose="02020603050405020304" pitchFamily="18" charset="-78"/>
              </a:rPr>
              <a:t>.</a:t>
            </a:r>
            <a:endParaRPr lang="en-US" sz="2400" b="1">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pPr>
            <a:endParaRPr lang="en-US"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ar-EG" sz="26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6" y="6074740"/>
            <a:ext cx="2555474"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660779"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320118" y="365126"/>
            <a:ext cx="903368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الاقتصادية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41194" y="1422568"/>
            <a:ext cx="4840406" cy="5052282"/>
          </a:xfrm>
        </p:spPr>
      </p:pic>
    </p:spTree>
    <p:extLst>
      <p:ext uri="{BB962C8B-B14F-4D97-AF65-F5344CB8AC3E}">
        <p14:creationId xmlns:p14="http://schemas.microsoft.com/office/powerpoint/2010/main" val="5734464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49922" y="1590707"/>
            <a:ext cx="5758217" cy="4179390"/>
          </a:xfrm>
        </p:spPr>
        <p:txBody>
          <a:bodyPr>
            <a:normAutofit/>
          </a:bodyPr>
          <a:lstStyle/>
          <a:p>
            <a:pPr algn="just" rtl="1">
              <a:lnSpc>
                <a:spcPct val="110000"/>
              </a:lnSpc>
              <a:spcBef>
                <a:spcPts val="110"/>
              </a:spcBef>
              <a:spcAft>
                <a:spcPts val="110"/>
              </a:spcAft>
            </a:pPr>
            <a:r>
              <a:rPr lang="ar-SA" sz="2400" b="1">
                <a:latin typeface="Simplified Arabic" panose="02020603050405020304" pitchFamily="18" charset="-78"/>
                <a:cs typeface="Simplified Arabic" panose="02020603050405020304" pitchFamily="18" charset="-78"/>
              </a:rPr>
              <a:t>وقد مكن ذلك الشركات الصغيرة والشركات الناشئة من التنافس مع الشركات الأكبر على نطاق عالمي</a:t>
            </a:r>
            <a:r>
              <a:rPr lang="ar-SA" sz="240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مما أدى إلى تكافؤ الفرص وتعزيز ريادة الأعمال</a:t>
            </a:r>
            <a:r>
              <a:rPr lang="ar-SA" sz="240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علاوة على ذلك سهلت الوسائط الرقمية التجارة الإلكترونية</a:t>
            </a:r>
            <a:r>
              <a:rPr lang="ar-SA" sz="240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مما سمح للمستهلكين بالتسوق عبر الإنترنت والوصول إلى المنتجات والخدمات من أي مكان في </a:t>
            </a:r>
            <a:r>
              <a:rPr lang="ar-SA" sz="2400" b="1" smtClean="0">
                <a:latin typeface="Simplified Arabic" panose="02020603050405020304" pitchFamily="18" charset="-78"/>
                <a:cs typeface="Simplified Arabic" panose="02020603050405020304" pitchFamily="18" charset="-78"/>
              </a:rPr>
              <a:t>العالم</a:t>
            </a:r>
            <a:r>
              <a:rPr lang="ar-EG" sz="2400">
                <a:latin typeface="Simplified Arabic" panose="02020603050405020304" pitchFamily="18" charset="-78"/>
                <a:cs typeface="Simplified Arabic" panose="02020603050405020304" pitchFamily="18" charset="-78"/>
              </a:rPr>
              <a:t>،</a:t>
            </a:r>
            <a:r>
              <a:rPr lang="ar-SA" sz="2400" smtClean="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وقد أدى ذلك إلى نمو التجارة عبر الحدود، وتعزيز النشاط الاقتصادي وخلق وظائف جديدة في الخدمات اللوجستية والنقل ودعم العملاء</a:t>
            </a:r>
            <a:r>
              <a:rPr lang="en-US" sz="2400">
                <a:latin typeface="Simplified Arabic" panose="02020603050405020304" pitchFamily="18" charset="-78"/>
                <a:cs typeface="Simplified Arabic" panose="02020603050405020304" pitchFamily="18" charset="-78"/>
              </a:rPr>
              <a:t>.</a:t>
            </a:r>
          </a:p>
        </p:txBody>
      </p:sp>
      <p:sp>
        <p:nvSpPr>
          <p:cNvPr id="7" name="TextBox 3"/>
          <p:cNvSpPr txBox="1"/>
          <p:nvPr/>
        </p:nvSpPr>
        <p:spPr>
          <a:xfrm>
            <a:off x="8798326" y="6074740"/>
            <a:ext cx="2555474"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86860"/>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1" name="Rectangle: Rounded Corners 33"/>
          <p:cNvSpPr txBox="1">
            <a:spLocks noGrp="1"/>
          </p:cNvSpPr>
          <p:nvPr>
            <p:ph type="title"/>
          </p:nvPr>
        </p:nvSpPr>
        <p:spPr>
          <a:xfrm>
            <a:off x="2402006" y="386860"/>
            <a:ext cx="8951794" cy="92093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الاقتصادية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54841" y="1590707"/>
            <a:ext cx="4790365" cy="4728206"/>
          </a:xfrm>
        </p:spPr>
      </p:pic>
    </p:spTree>
    <p:extLst>
      <p:ext uri="{BB962C8B-B14F-4D97-AF65-F5344CB8AC3E}">
        <p14:creationId xmlns:p14="http://schemas.microsoft.com/office/powerpoint/2010/main" val="35059983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650173" y="1459127"/>
            <a:ext cx="5813945" cy="4518592"/>
          </a:xfrm>
        </p:spPr>
        <p:txBody>
          <a:bodyPr>
            <a:normAutofit/>
          </a:bodyPr>
          <a:lstStyle/>
          <a:p>
            <a:pPr algn="just" rtl="1">
              <a:lnSpc>
                <a:spcPct val="110000"/>
              </a:lnSpc>
              <a:spcBef>
                <a:spcPts val="110"/>
              </a:spcBef>
              <a:spcAft>
                <a:spcPts val="110"/>
              </a:spcAft>
            </a:pPr>
            <a:r>
              <a:rPr lang="ar-SA" sz="2400" b="1" u="sng">
                <a:latin typeface="Simplified Arabic" panose="02020603050405020304" pitchFamily="18" charset="-78"/>
                <a:cs typeface="Simplified Arabic" panose="02020603050405020304" pitchFamily="18" charset="-78"/>
              </a:rPr>
              <a:t>فالإعلام الرقمي يعزز من نمو التجارة الإلكترونية</a:t>
            </a:r>
            <a:r>
              <a:rPr lang="ar-SA" sz="240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مما يفتح فرصًا جديدة للشركات لتوسيع عملياتها وبيع منتجاتها عبر </a:t>
            </a:r>
            <a:r>
              <a:rPr lang="ar-SA" sz="2400" b="1" smtClean="0">
                <a:latin typeface="Simplified Arabic" panose="02020603050405020304" pitchFamily="18" charset="-78"/>
                <a:cs typeface="Simplified Arabic" panose="02020603050405020304" pitchFamily="18" charset="-78"/>
              </a:rPr>
              <a:t>الإنترنت</a:t>
            </a:r>
            <a:r>
              <a:rPr lang="ar-EG" sz="2400" smtClean="0">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و</a:t>
            </a:r>
            <a:r>
              <a:rPr lang="ar-SA" sz="2400" b="1" smtClean="0">
                <a:latin typeface="Simplified Arabic" panose="02020603050405020304" pitchFamily="18" charset="-78"/>
                <a:cs typeface="Simplified Arabic" panose="02020603050405020304" pitchFamily="18" charset="-78"/>
              </a:rPr>
              <a:t>هذا </a:t>
            </a:r>
            <a:r>
              <a:rPr lang="ar-SA" sz="2400" b="1">
                <a:latin typeface="Simplified Arabic" panose="02020603050405020304" pitchFamily="18" charset="-78"/>
                <a:cs typeface="Simplified Arabic" panose="02020603050405020304" pitchFamily="18" charset="-78"/>
              </a:rPr>
              <a:t>يسهم في نمو الاقتصاد الرقمي بشكل عام</a:t>
            </a:r>
            <a:r>
              <a:rPr lang="ar-EG" sz="2400">
                <a:latin typeface="Simplified Arabic" panose="02020603050405020304" pitchFamily="18" charset="-78"/>
                <a:cs typeface="Simplified Arabic" panose="02020603050405020304" pitchFamily="18" charset="-78"/>
              </a:rPr>
              <a:t>، </a:t>
            </a:r>
            <a:r>
              <a:rPr lang="ar-SA" sz="2400" b="1" u="sng">
                <a:latin typeface="Simplified Arabic" panose="02020603050405020304" pitchFamily="18" charset="-78"/>
                <a:cs typeface="Simplified Arabic" panose="02020603050405020304" pitchFamily="18" charset="-78"/>
              </a:rPr>
              <a:t>ومثال على ذلك أمازون: </a:t>
            </a:r>
            <a:r>
              <a:rPr lang="ar-SA" sz="2400" b="1">
                <a:latin typeface="Simplified Arabic" panose="02020603050405020304" pitchFamily="18" charset="-78"/>
                <a:cs typeface="Simplified Arabic" panose="02020603050405020304" pitchFamily="18" charset="-78"/>
              </a:rPr>
              <a:t>أثر نمو التجارة الإلكترونية</a:t>
            </a:r>
            <a:r>
              <a:rPr lang="ar-SA" sz="240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الذي تغذيه منصات مثل أمازون</a:t>
            </a:r>
            <a:r>
              <a:rPr lang="ar-SA" sz="240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بشكل كبير على صناعات البيع </a:t>
            </a:r>
            <a:r>
              <a:rPr lang="ar-SA" sz="2400" b="1" smtClean="0">
                <a:latin typeface="Simplified Arabic" panose="02020603050405020304" pitchFamily="18" charset="-78"/>
                <a:cs typeface="Simplified Arabic" panose="02020603050405020304" pitchFamily="18" charset="-78"/>
              </a:rPr>
              <a:t>بالتجزئة</a:t>
            </a:r>
            <a:r>
              <a:rPr lang="ar-EG" sz="2400">
                <a:latin typeface="Simplified Arabic" panose="02020603050405020304" pitchFamily="18" charset="-78"/>
                <a:cs typeface="Simplified Arabic" panose="02020603050405020304" pitchFamily="18" charset="-78"/>
              </a:rPr>
              <a:t>؛</a:t>
            </a:r>
            <a:r>
              <a:rPr lang="ar-SA" sz="2400" smtClean="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حيث يمكن للمستهلكين الآن التسوق عبر الإنترنت وتوصيل المنتجات مباشرة </a:t>
            </a:r>
            <a:r>
              <a:rPr lang="ar-SA" sz="2400" b="1" smtClean="0">
                <a:latin typeface="Simplified Arabic" panose="02020603050405020304" pitchFamily="18" charset="-78"/>
                <a:cs typeface="Simplified Arabic" panose="02020603050405020304" pitchFamily="18" charset="-78"/>
              </a:rPr>
              <a:t>إلى</a:t>
            </a:r>
            <a:r>
              <a:rPr lang="ar-EG" sz="2400" b="1" smtClean="0">
                <a:latin typeface="Simplified Arabic" panose="02020603050405020304" pitchFamily="18" charset="-78"/>
                <a:cs typeface="Simplified Arabic" panose="02020603050405020304" pitchFamily="18" charset="-78"/>
              </a:rPr>
              <a:t> منازلهم</a:t>
            </a:r>
            <a:r>
              <a:rPr lang="ar-SA" sz="2400" smtClean="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وقد أدى ذلك إلى انخفاض في متاجر البيع بالتجزئة التقليدية وخلق فرص عمل في مجال الخدمات اللوجستية والنقل</a:t>
            </a:r>
            <a:r>
              <a:rPr lang="en-US" sz="2400">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245660"/>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42949" y="361842"/>
            <a:ext cx="8897203" cy="78046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الاقتصادية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73206" y="1459127"/>
            <a:ext cx="4817660" cy="4730389"/>
          </a:xfrm>
        </p:spPr>
      </p:pic>
    </p:spTree>
    <p:extLst>
      <p:ext uri="{BB962C8B-B14F-4D97-AF65-F5344CB8AC3E}">
        <p14:creationId xmlns:p14="http://schemas.microsoft.com/office/powerpoint/2010/main" val="42366184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85263" y="1493198"/>
            <a:ext cx="5854889" cy="4429929"/>
          </a:xfrm>
        </p:spPr>
        <p:txBody>
          <a:bodyPr>
            <a:normAutofit/>
          </a:bodyPr>
          <a:lstStyle/>
          <a:p>
            <a:pPr algn="just" rtl="1">
              <a:lnSpc>
                <a:spcPct val="110000"/>
              </a:lnSpc>
              <a:spcBef>
                <a:spcPts val="110"/>
              </a:spcBef>
              <a:spcAft>
                <a:spcPts val="110"/>
              </a:spcAft>
            </a:pPr>
            <a:r>
              <a:rPr lang="ar-SA" sz="2400" b="1" u="sng">
                <a:latin typeface="Simplified Arabic" panose="02020603050405020304" pitchFamily="18" charset="-78"/>
                <a:cs typeface="Simplified Arabic" panose="02020603050405020304" pitchFamily="18" charset="-78"/>
              </a:rPr>
              <a:t>ولكن على الرغم من الفوائد العديدة للإعلام الرقمي على الوظائف</a:t>
            </a:r>
            <a:r>
              <a:rPr lang="ar-SA" sz="240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قد يؤدي الإعلام الرقمي إلى استبدال بعض الوظائف التقليدية بأخرى تعتمد على التكنولوجيا</a:t>
            </a:r>
            <a:r>
              <a:rPr lang="ar-SA" sz="240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وهذا يتطلب من العاملين تطوير مهارات جديدة لمواكبة التغيرات في سوق العمل</a:t>
            </a:r>
            <a:r>
              <a:rPr lang="en-US" sz="2400" smtClean="0">
                <a:latin typeface="Simplified Arabic" panose="02020603050405020304" pitchFamily="18" charset="-78"/>
                <a:cs typeface="Simplified Arabic" panose="02020603050405020304" pitchFamily="18" charset="-78"/>
              </a:rPr>
              <a:t>.</a:t>
            </a:r>
            <a:endParaRPr lang="ar-EG" sz="2400"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400" b="1" u="sng">
                <a:latin typeface="Simplified Arabic" panose="02020603050405020304" pitchFamily="18" charset="-78"/>
                <a:cs typeface="Simplified Arabic" panose="02020603050405020304" pitchFamily="18" charset="-78"/>
              </a:rPr>
              <a:t>فالإعلام الرقمي له تأثيرات اقتصادية كبيرة على العمل </a:t>
            </a:r>
            <a:r>
              <a:rPr lang="ar-EG" sz="2400" b="1">
                <a:latin typeface="Simplified Arabic" panose="02020603050405020304" pitchFamily="18" charset="-78"/>
                <a:cs typeface="Simplified Arabic" panose="02020603050405020304" pitchFamily="18" charset="-78"/>
              </a:rPr>
              <a:t>منها تحسين الإنتاجية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وخفض التكاليف</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 تعزيز الابتكار</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ومع ذلك يتطلب التكيف مع هذه التحولات تبني استراتيجيات جديدة وتطوير المهارات لضمان الاستفادة القصوى من هذه الفرص الاقتصادية</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245660"/>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388358" y="266954"/>
            <a:ext cx="8951794" cy="89664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الاقتصادية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96236" y="1379288"/>
            <a:ext cx="4658152" cy="4994216"/>
          </a:xfrm>
        </p:spPr>
      </p:pic>
    </p:spTree>
    <p:extLst>
      <p:ext uri="{BB962C8B-B14F-4D97-AF65-F5344CB8AC3E}">
        <p14:creationId xmlns:p14="http://schemas.microsoft.com/office/powerpoint/2010/main" val="3697647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95330" y="1637968"/>
            <a:ext cx="5853753" cy="4326104"/>
          </a:xfrm>
        </p:spPr>
        <p:txBody>
          <a:bodyPr>
            <a:normAutofit fontScale="62500" lnSpcReduction="20000"/>
          </a:bodyPr>
          <a:lstStyle/>
          <a:p>
            <a:pPr marL="0" indent="0" algn="just" rtl="1">
              <a:lnSpc>
                <a:spcPct val="130000"/>
              </a:lnSpc>
              <a:spcBef>
                <a:spcPts val="110"/>
              </a:spcBef>
              <a:spcAft>
                <a:spcPts val="110"/>
              </a:spcAft>
              <a:buNone/>
            </a:pPr>
            <a:r>
              <a:rPr lang="ar-EG" sz="2400" b="1" smtClean="0"/>
              <a:t>‏</a:t>
            </a:r>
            <a:r>
              <a:rPr lang="en-US" sz="2400" b="1" smtClean="0"/>
              <a:t> </a:t>
            </a:r>
            <a:r>
              <a:rPr lang="en-US" sz="4500" b="1" smtClean="0">
                <a:solidFill>
                  <a:srgbClr val="203E5F"/>
                </a:solidFill>
                <a:latin typeface="Simplified Arabic" panose="02020603050405020304" pitchFamily="18" charset="-78"/>
                <a:cs typeface="Simplified Arabic" panose="02020603050405020304" pitchFamily="18" charset="-78"/>
              </a:rPr>
              <a:t>.2</a:t>
            </a:r>
            <a:r>
              <a:rPr lang="ar-SA" sz="4500" b="1" u="sng" smtClean="0">
                <a:solidFill>
                  <a:srgbClr val="203E5F"/>
                </a:solidFill>
                <a:latin typeface="Simplified Arabic" panose="02020603050405020304" pitchFamily="18" charset="-78"/>
                <a:cs typeface="Simplified Arabic" panose="02020603050405020304" pitchFamily="18" charset="-78"/>
              </a:rPr>
              <a:t>تأثيرات </a:t>
            </a:r>
            <a:r>
              <a:rPr lang="ar-SA" sz="4500" b="1" u="sng">
                <a:solidFill>
                  <a:srgbClr val="203E5F"/>
                </a:solidFill>
                <a:latin typeface="Simplified Arabic" panose="02020603050405020304" pitchFamily="18" charset="-78"/>
                <a:cs typeface="Simplified Arabic" panose="02020603050405020304" pitchFamily="18" charset="-78"/>
              </a:rPr>
              <a:t>الإعلام الرقمي الاقتصادية على التسويق والإعلان</a:t>
            </a:r>
            <a:r>
              <a:rPr lang="ar-SA" sz="4500" b="1" u="sng" smtClean="0">
                <a:solidFill>
                  <a:srgbClr val="203E5F"/>
                </a:solidFill>
                <a:latin typeface="Simplified Arabic" panose="02020603050405020304" pitchFamily="18" charset="-78"/>
                <a:cs typeface="Simplified Arabic" panose="02020603050405020304" pitchFamily="18" charset="-78"/>
              </a:rPr>
              <a:t>:</a:t>
            </a:r>
            <a:endParaRPr lang="ar-EG" sz="4500" b="1" u="sng" smtClean="0">
              <a:solidFill>
                <a:srgbClr val="203E5F"/>
              </a:solidFill>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
            </a:pPr>
            <a:r>
              <a:rPr lang="ar-SA" sz="3800" b="1">
                <a:latin typeface="Simplified Arabic" panose="02020603050405020304" pitchFamily="18" charset="-78"/>
                <a:cs typeface="Simplified Arabic" panose="02020603050405020304" pitchFamily="18" charset="-78"/>
              </a:rPr>
              <a:t>مع الإشارة </a:t>
            </a:r>
            <a:r>
              <a:rPr lang="ar-EG" sz="3800" b="1" smtClean="0">
                <a:latin typeface="Simplified Arabic" panose="02020603050405020304" pitchFamily="18" charset="-78"/>
                <a:cs typeface="Simplified Arabic" panose="02020603050405020304" pitchFamily="18" charset="-78"/>
              </a:rPr>
              <a:t>إلى </a:t>
            </a:r>
            <a:r>
              <a:rPr lang="ar-SA" sz="3800" b="1" smtClean="0">
                <a:latin typeface="Simplified Arabic" panose="02020603050405020304" pitchFamily="18" charset="-78"/>
                <a:cs typeface="Simplified Arabic" panose="02020603050405020304" pitchFamily="18" charset="-78"/>
              </a:rPr>
              <a:t>وجود </a:t>
            </a:r>
            <a:r>
              <a:rPr lang="ar-SA" sz="3800" b="1">
                <a:latin typeface="Simplified Arabic" panose="02020603050405020304" pitchFamily="18" charset="-78"/>
                <a:cs typeface="Simplified Arabic" panose="02020603050405020304" pitchFamily="18" charset="-78"/>
              </a:rPr>
              <a:t>تأثير مهم آخر لوسائل الإعلام الرقمية على </a:t>
            </a:r>
            <a:r>
              <a:rPr lang="ar-SA" sz="3800" b="1" smtClean="0">
                <a:latin typeface="Simplified Arabic" panose="02020603050405020304" pitchFamily="18" charset="-78"/>
                <a:cs typeface="Simplified Arabic" panose="02020603050405020304" pitchFamily="18" charset="-78"/>
              </a:rPr>
              <a:t>الاقتصاد</a:t>
            </a:r>
            <a:r>
              <a:rPr lang="ar-EG" sz="3800" b="1" smtClean="0">
                <a:latin typeface="Simplified Arabic" panose="02020603050405020304" pitchFamily="18" charset="-78"/>
                <a:cs typeface="Simplified Arabic" panose="02020603050405020304" pitchFamily="18" charset="-78"/>
              </a:rPr>
              <a:t>،</a:t>
            </a:r>
            <a:r>
              <a:rPr lang="ar-SA" sz="3800" smtClean="0">
                <a:latin typeface="Simplified Arabic" panose="02020603050405020304" pitchFamily="18" charset="-78"/>
                <a:cs typeface="Simplified Arabic" panose="02020603050405020304" pitchFamily="18" charset="-78"/>
              </a:rPr>
              <a:t> </a:t>
            </a:r>
            <a:r>
              <a:rPr lang="ar-SA" sz="3800" b="1">
                <a:latin typeface="Simplified Arabic" panose="02020603050405020304" pitchFamily="18" charset="-78"/>
                <a:cs typeface="Simplified Arabic" panose="02020603050405020304" pitchFamily="18" charset="-78"/>
              </a:rPr>
              <a:t>وهو تحول ممارسات التسويق والإعلان</a:t>
            </a:r>
            <a:r>
              <a:rPr lang="ar-SA" sz="3800">
                <a:latin typeface="Simplified Arabic" panose="02020603050405020304" pitchFamily="18" charset="-78"/>
                <a:cs typeface="Simplified Arabic" panose="02020603050405020304" pitchFamily="18" charset="-78"/>
              </a:rPr>
              <a:t>؛ </a:t>
            </a:r>
            <a:r>
              <a:rPr lang="ar-EG" sz="3800" smtClean="0">
                <a:latin typeface="Simplified Arabic" panose="02020603050405020304" pitchFamily="18" charset="-78"/>
                <a:cs typeface="Simplified Arabic" panose="02020603050405020304" pitchFamily="18" charset="-78"/>
              </a:rPr>
              <a:t>والتوقف عن استخدام </a:t>
            </a:r>
            <a:r>
              <a:rPr lang="ar-SA" sz="3800" b="1" smtClean="0">
                <a:latin typeface="Simplified Arabic" panose="02020603050405020304" pitchFamily="18" charset="-78"/>
                <a:cs typeface="Simplified Arabic" panose="02020603050405020304" pitchFamily="18" charset="-78"/>
              </a:rPr>
              <a:t>طرق </a:t>
            </a:r>
            <a:r>
              <a:rPr lang="ar-SA" sz="3800" b="1">
                <a:latin typeface="Simplified Arabic" panose="02020603050405020304" pitchFamily="18" charset="-78"/>
                <a:cs typeface="Simplified Arabic" panose="02020603050405020304" pitchFamily="18" charset="-78"/>
              </a:rPr>
              <a:t>الإعلان التقليدية مثل الطباعة والراديو والتلفزيون</a:t>
            </a:r>
            <a:r>
              <a:rPr lang="ar-SA" sz="3800">
                <a:latin typeface="Simplified Arabic" panose="02020603050405020304" pitchFamily="18" charset="-78"/>
                <a:cs typeface="Simplified Arabic" panose="02020603050405020304" pitchFamily="18" charset="-78"/>
              </a:rPr>
              <a:t>، </a:t>
            </a:r>
            <a:r>
              <a:rPr lang="ar-SA" sz="3800" b="1">
                <a:latin typeface="Simplified Arabic" panose="02020603050405020304" pitchFamily="18" charset="-78"/>
                <a:cs typeface="Simplified Arabic" panose="02020603050405020304" pitchFamily="18" charset="-78"/>
              </a:rPr>
              <a:t>وتم استبدالها بالإعلانات الرقمية</a:t>
            </a:r>
            <a:r>
              <a:rPr lang="ar-SA" sz="3800">
                <a:latin typeface="Simplified Arabic" panose="02020603050405020304" pitchFamily="18" charset="-78"/>
                <a:cs typeface="Simplified Arabic" panose="02020603050405020304" pitchFamily="18" charset="-78"/>
              </a:rPr>
              <a:t>؛ </a:t>
            </a:r>
            <a:r>
              <a:rPr lang="ar-SA" sz="3800" b="1">
                <a:latin typeface="Simplified Arabic" panose="02020603050405020304" pitchFamily="18" charset="-78"/>
                <a:cs typeface="Simplified Arabic" panose="02020603050405020304" pitchFamily="18" charset="-78"/>
              </a:rPr>
              <a:t>حيث توفر الوسائط الرقمية للشركات القدرة على استهداف ديموغرافيات محددة، وتخصيص الرسائل التسويقية، وتتبع فعالية الحملات في الوقت </a:t>
            </a:r>
            <a:r>
              <a:rPr lang="ar-SA" sz="3800" b="1" smtClean="0">
                <a:latin typeface="Simplified Arabic" panose="02020603050405020304" pitchFamily="18" charset="-78"/>
                <a:cs typeface="Simplified Arabic" panose="02020603050405020304" pitchFamily="18" charset="-78"/>
              </a:rPr>
              <a:t>الفعلي</a:t>
            </a:r>
            <a:r>
              <a:rPr lang="ar-EG" sz="3800" b="1">
                <a:latin typeface="Simplified Arabic" panose="02020603050405020304" pitchFamily="18" charset="-78"/>
                <a:cs typeface="Simplified Arabic" panose="02020603050405020304" pitchFamily="18" charset="-78"/>
              </a:rPr>
              <a:t>.</a:t>
            </a:r>
            <a:r>
              <a:rPr lang="ar-SA" sz="3800" b="1" smtClean="0">
                <a:latin typeface="Simplified Arabic" panose="02020603050405020304" pitchFamily="18" charset="-78"/>
                <a:cs typeface="Simplified Arabic" panose="02020603050405020304" pitchFamily="18" charset="-78"/>
              </a:rPr>
              <a:t> </a:t>
            </a:r>
            <a:endParaRPr lang="en-US" sz="3800" b="1" u="sng" smtClean="0">
              <a:solidFill>
                <a:srgbClr val="203E5F"/>
              </a:solidFill>
              <a:latin typeface="Simplified Arabic" panose="02020603050405020304" pitchFamily="18" charset="-78"/>
              <a:cs typeface="Simplified Arabic" panose="02020603050405020304" pitchFamily="18" charset="-78"/>
            </a:endParaRPr>
          </a:p>
          <a:p>
            <a:pPr marL="0" indent="0" algn="just" rtl="1">
              <a:buNone/>
            </a:pPr>
            <a:endParaRPr lang="en-US" sz="3400">
              <a:solidFill>
                <a:srgbClr val="203E5F"/>
              </a:solidFill>
              <a:latin typeface="Simplified Arabic" panose="02020603050405020304" pitchFamily="18" charset="-78"/>
              <a:cs typeface="Simplified Arabic" panose="02020603050405020304" pitchFamily="18" charset="-78"/>
            </a:endParaRPr>
          </a:p>
          <a:p>
            <a:pPr marL="0" indent="0" algn="just" rtl="1">
              <a:buNone/>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386860"/>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15654" y="365126"/>
            <a:ext cx="8938146" cy="97634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الاقتصادية على المستخدمين</a:t>
            </a:r>
            <a:endParaRPr lang="en-US" sz="3600" b="1" dirty="0">
              <a:solidFill>
                <a:schemeClr val="bg1"/>
              </a:solidFill>
              <a:latin typeface="Alexandria" charset="0"/>
              <a:cs typeface="Alexandria" charset="0"/>
            </a:endParaRPr>
          </a:p>
        </p:txBody>
      </p:sp>
      <p:pic>
        <p:nvPicPr>
          <p:cNvPr id="2" name="عنصر نائب للمحتوى 1"/>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14622" y="1533786"/>
            <a:ext cx="4575993" cy="4749184"/>
          </a:xfrm>
        </p:spPr>
      </p:pic>
    </p:spTree>
    <p:extLst>
      <p:ext uri="{BB962C8B-B14F-4D97-AF65-F5344CB8AC3E}">
        <p14:creationId xmlns:p14="http://schemas.microsoft.com/office/powerpoint/2010/main" val="42677925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40489" y="1497267"/>
            <a:ext cx="6413310" cy="4585648"/>
          </a:xfrm>
        </p:spPr>
        <p:txBody>
          <a:bodyPr>
            <a:normAutofit/>
          </a:bodyPr>
          <a:lstStyle/>
          <a:p>
            <a:pPr marL="0" indent="0" algn="r" rtl="1">
              <a:buNone/>
            </a:pPr>
            <a:r>
              <a:rPr lang="ar-EG" sz="2400" b="1" smtClean="0"/>
              <a:t>‏</a:t>
            </a:r>
            <a:endParaRPr lang="en-US" sz="2400" b="1" u="sng">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647131"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306472" y="365126"/>
            <a:ext cx="9047328" cy="87934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الاقتصادية على المستخدمين</a:t>
            </a:r>
            <a:endParaRPr lang="en-US" sz="3600" b="1" dirty="0">
              <a:solidFill>
                <a:schemeClr val="bg1"/>
              </a:solidFill>
              <a:latin typeface="Alexandria" charset="0"/>
              <a:cs typeface="Alexandria" charset="0"/>
            </a:endParaRPr>
          </a:p>
        </p:txBody>
      </p:sp>
      <p:sp>
        <p:nvSpPr>
          <p:cNvPr id="3" name="مستطيل 2"/>
          <p:cNvSpPr/>
          <p:nvPr/>
        </p:nvSpPr>
        <p:spPr>
          <a:xfrm>
            <a:off x="4708477" y="1424204"/>
            <a:ext cx="6473373" cy="5092676"/>
          </a:xfrm>
          <a:prstGeom prst="rect">
            <a:avLst/>
          </a:prstGeom>
        </p:spPr>
        <p:txBody>
          <a:bodyPr wrap="square">
            <a:spAutoFit/>
          </a:bodyPr>
          <a:lstStyle/>
          <a:p>
            <a:pPr marL="285750" indent="-285750" algn="just" rtl="1">
              <a:lnSpc>
                <a:spcPct val="110000"/>
              </a:lnSpc>
              <a:spcBef>
                <a:spcPts val="110"/>
              </a:spcBef>
              <a:spcAft>
                <a:spcPts val="110"/>
              </a:spcAft>
              <a:buFont typeface="Wingdings" panose="05000000000000000000" pitchFamily="2" charset="2"/>
              <a:buChar char="§"/>
            </a:pPr>
            <a:r>
              <a:rPr lang="ar-SA" sz="2400" b="1" u="sng">
                <a:latin typeface="Simplified Arabic" panose="02020603050405020304" pitchFamily="18" charset="-78"/>
                <a:cs typeface="Simplified Arabic" panose="02020603050405020304" pitchFamily="18" charset="-78"/>
              </a:rPr>
              <a:t>وقد أدى ذلك إلى استراتيجيات تسويق أكثر كفاءة وفعالية من حيث التكلفة والعائد</a:t>
            </a:r>
            <a:r>
              <a:rPr lang="ar-SA" sz="2400" b="1">
                <a:latin typeface="Simplified Arabic" panose="02020603050405020304" pitchFamily="18" charset="-78"/>
                <a:cs typeface="Simplified Arabic" panose="02020603050405020304" pitchFamily="18" charset="-78"/>
              </a:rPr>
              <a:t>، مما مكن الشركات من الوصول إلى جمهورها المستهدف بدقة أكبر ونتيجة لذلك؛ يمكن للشركات تخصيص مواردها بشكل أكثر فعالية، مما يؤدي إلى زيادة العائد على الاستثمار والنمو الاقتصادي العام</a:t>
            </a:r>
            <a:r>
              <a:rPr lang="ar-SA" sz="2400" b="1" smtClean="0">
                <a:latin typeface="Simplified Arabic" panose="02020603050405020304" pitchFamily="18" charset="-78"/>
                <a:cs typeface="Simplified Arabic" panose="02020603050405020304" pitchFamily="18" charset="-78"/>
              </a:rPr>
              <a:t>.</a:t>
            </a:r>
            <a:endParaRPr lang="ar-EG" sz="2400" b="1" smtClean="0">
              <a:latin typeface="Simplified Arabic" panose="02020603050405020304" pitchFamily="18" charset="-78"/>
              <a:cs typeface="Simplified Arabic" panose="02020603050405020304" pitchFamily="18" charset="-78"/>
            </a:endParaRPr>
          </a:p>
          <a:p>
            <a:pPr marL="285750" indent="-285750" algn="just" rtl="1">
              <a:lnSpc>
                <a:spcPct val="110000"/>
              </a:lnSpc>
              <a:spcBef>
                <a:spcPts val="110"/>
              </a:spcBef>
              <a:spcAft>
                <a:spcPts val="110"/>
              </a:spcAft>
              <a:buFont typeface="Wingdings" panose="05000000000000000000" pitchFamily="2" charset="2"/>
              <a:buChar char="§"/>
            </a:pPr>
            <a:r>
              <a:rPr lang="ar-SA" sz="2400" b="1" u="sng">
                <a:latin typeface="Simplified Arabic" panose="02020603050405020304" pitchFamily="18" charset="-78"/>
                <a:cs typeface="Simplified Arabic" panose="02020603050405020304" pitchFamily="18" charset="-78"/>
              </a:rPr>
              <a:t>والإعلان على وسائل التواصل الاجتماعي</a:t>
            </a:r>
            <a:r>
              <a:rPr lang="ar-SA" sz="240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فلقد أحدثت منصات </a:t>
            </a:r>
            <a:r>
              <a:rPr lang="ar-SA" sz="2400" b="1" smtClean="0">
                <a:latin typeface="Simplified Arabic" panose="02020603050405020304" pitchFamily="18" charset="-78"/>
                <a:cs typeface="Simplified Arabic" panose="02020603050405020304" pitchFamily="18" charset="-78"/>
              </a:rPr>
              <a:t>مثل</a:t>
            </a:r>
            <a:r>
              <a:rPr lang="ar-EG" sz="2400" b="1" smtClean="0">
                <a:latin typeface="Simplified Arabic" panose="02020603050405020304" pitchFamily="18" charset="-78"/>
                <a:cs typeface="Simplified Arabic" panose="02020603050405020304" pitchFamily="18" charset="-78"/>
              </a:rPr>
              <a:t>:</a:t>
            </a:r>
            <a:r>
              <a:rPr lang="ar-SA" sz="2400" b="1" smtClean="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الفيس بوك و الانستجرام ثورة في ممارسات الإعلان من خلال السماح للشركات باستهداف مجموعات سكانية </a:t>
            </a:r>
            <a:r>
              <a:rPr lang="ar-SA" sz="2400" b="1" smtClean="0">
                <a:latin typeface="Simplified Arabic" panose="02020603050405020304" pitchFamily="18" charset="-78"/>
                <a:cs typeface="Simplified Arabic" panose="02020603050405020304" pitchFamily="18" charset="-78"/>
              </a:rPr>
              <a:t>محددة</a:t>
            </a:r>
            <a:r>
              <a:rPr lang="ar-EG" sz="2400" b="1" smtClean="0">
                <a:latin typeface="Simplified Arabic" panose="02020603050405020304" pitchFamily="18" charset="-78"/>
                <a:cs typeface="Simplified Arabic" panose="02020603050405020304" pitchFamily="18" charset="-78"/>
              </a:rPr>
              <a:t>،</a:t>
            </a:r>
            <a:r>
              <a:rPr lang="ar-SA" sz="2400" b="1" smtClean="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وتتبع فعالية حملاتها في الوقت الفعلي</a:t>
            </a:r>
            <a:r>
              <a:rPr lang="ar-SA" sz="240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وقد أدى ذلك إلى استراتيجيات تسويق أكثر كفاءة وفعالية من حيث التكلفة</a:t>
            </a:r>
            <a:r>
              <a:rPr lang="en-US" sz="2400">
                <a:latin typeface="Simplified Arabic" panose="02020603050405020304" pitchFamily="18" charset="-78"/>
                <a:cs typeface="Simplified Arabic" panose="02020603050405020304" pitchFamily="18" charset="-78"/>
              </a:rPr>
              <a:t>.</a:t>
            </a:r>
          </a:p>
          <a:p>
            <a:pPr marL="285750" indent="-285750" algn="just" rtl="1">
              <a:lnSpc>
                <a:spcPct val="130000"/>
              </a:lnSpc>
              <a:spcBef>
                <a:spcPts val="110"/>
              </a:spcBef>
              <a:spcAft>
                <a:spcPts val="110"/>
              </a:spcAft>
              <a:buFont typeface="Wingdings" panose="05000000000000000000" pitchFamily="2" charset="2"/>
              <a:buChar char="§"/>
            </a:pPr>
            <a:endParaRPr lang="en-US" sz="2400" b="1">
              <a:latin typeface="Simplified Arabic" panose="02020603050405020304" pitchFamily="18" charset="-78"/>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68489" y="1497266"/>
            <a:ext cx="4086153" cy="4767055"/>
          </a:xfrm>
        </p:spPr>
      </p:pic>
    </p:spTree>
    <p:extLst>
      <p:ext uri="{BB962C8B-B14F-4D97-AF65-F5344CB8AC3E}">
        <p14:creationId xmlns:p14="http://schemas.microsoft.com/office/powerpoint/2010/main" val="39361763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6469039" y="1366940"/>
            <a:ext cx="4884758" cy="4474302"/>
          </a:xfrm>
        </p:spPr>
        <p:txBody>
          <a:bodyPr>
            <a:normAutofit fontScale="92500" lnSpcReduction="10000"/>
          </a:bodyPr>
          <a:lstStyle/>
          <a:p>
            <a:pPr marL="0" indent="0" algn="just" rtl="1" fontAlgn="base">
              <a:lnSpc>
                <a:spcPct val="110000"/>
              </a:lnSpc>
              <a:spcBef>
                <a:spcPts val="110"/>
              </a:spcBef>
              <a:spcAft>
                <a:spcPts val="110"/>
              </a:spcAft>
              <a:buNone/>
            </a:pPr>
            <a:r>
              <a:rPr lang="ar-EG" b="1" smtClean="0"/>
              <a:t>‏</a:t>
            </a:r>
            <a:r>
              <a:rPr lang="en-US" sz="3000" b="1" u="sng" smtClean="0">
                <a:solidFill>
                  <a:srgbClr val="203E5F"/>
                </a:solidFill>
                <a:latin typeface="Simplified Arabic" panose="02020603050405020304" pitchFamily="18" charset="-78"/>
                <a:cs typeface="Simplified Arabic" panose="02020603050405020304" pitchFamily="18" charset="-78"/>
              </a:rPr>
              <a:t>3</a:t>
            </a:r>
            <a:r>
              <a:rPr lang="ar-EG" sz="3000" b="1" u="sng" smtClean="0">
                <a:solidFill>
                  <a:srgbClr val="203E5F"/>
                </a:solidFill>
                <a:latin typeface="Simplified Arabic" panose="02020603050405020304" pitchFamily="18" charset="-78"/>
                <a:cs typeface="Simplified Arabic" panose="02020603050405020304" pitchFamily="18" charset="-78"/>
              </a:rPr>
              <a:t>.</a:t>
            </a:r>
            <a:r>
              <a:rPr lang="ar-SA" sz="3000" b="1" u="sng">
                <a:solidFill>
                  <a:srgbClr val="203E5F"/>
                </a:solidFill>
                <a:latin typeface="Simplified Arabic" panose="02020603050405020304" pitchFamily="18" charset="-78"/>
                <a:cs typeface="Simplified Arabic" panose="02020603050405020304" pitchFamily="18" charset="-78"/>
              </a:rPr>
              <a:t>تأثيرات الإعلام الرقمي الاقتصادية على استهلاك المنتجات والخدمات</a:t>
            </a:r>
            <a:r>
              <a:rPr lang="ar-SA" sz="3000" b="1" u="sng" smtClean="0">
                <a:solidFill>
                  <a:srgbClr val="203E5F"/>
                </a:solidFill>
                <a:latin typeface="Simplified Arabic" panose="02020603050405020304" pitchFamily="18" charset="-78"/>
                <a:cs typeface="Simplified Arabic" panose="02020603050405020304" pitchFamily="18" charset="-78"/>
              </a:rPr>
              <a:t>:</a:t>
            </a:r>
            <a:endParaRPr lang="en-US" sz="3000" b="1" u="sng" smtClean="0">
              <a:solidFill>
                <a:srgbClr val="203E5F"/>
              </a:solidFill>
              <a:latin typeface="Simplified Arabic" panose="02020603050405020304" pitchFamily="18" charset="-78"/>
              <a:cs typeface="Simplified Arabic" panose="02020603050405020304" pitchFamily="18" charset="-78"/>
            </a:endParaRPr>
          </a:p>
          <a:p>
            <a:pPr algn="just" rtl="1" fontAlgn="base">
              <a:lnSpc>
                <a:spcPct val="110000"/>
              </a:lnSpc>
              <a:spcBef>
                <a:spcPts val="110"/>
              </a:spcBef>
              <a:spcAft>
                <a:spcPts val="110"/>
              </a:spcAft>
              <a:buFont typeface="Wingdings" panose="05000000000000000000" pitchFamily="2" charset="2"/>
              <a:buChar char="Ø"/>
            </a:pPr>
            <a:r>
              <a:rPr lang="ar-SA" sz="2600" b="1">
                <a:latin typeface="Simplified Arabic" panose="02020603050405020304" pitchFamily="18" charset="-78"/>
                <a:cs typeface="Simplified Arabic" panose="02020603050405020304" pitchFamily="18" charset="-78"/>
              </a:rPr>
              <a:t>أحدثت الوسائط الرقمية ثورة في طريقة استهلاك المنتجات والخدمات وتسليمها مع </a:t>
            </a:r>
            <a:r>
              <a:rPr lang="ar-SA" sz="2600" b="1" smtClean="0">
                <a:latin typeface="Simplified Arabic" panose="02020603050405020304" pitchFamily="18" charset="-78"/>
                <a:cs typeface="Simplified Arabic" panose="02020603050405020304" pitchFamily="18" charset="-78"/>
              </a:rPr>
              <a:t>ظهور</a:t>
            </a:r>
            <a:r>
              <a:rPr lang="ar-EG" sz="2600" b="1" smtClean="0">
                <a:latin typeface="Simplified Arabic" panose="02020603050405020304" pitchFamily="18" charset="-78"/>
                <a:cs typeface="Simplified Arabic" panose="02020603050405020304" pitchFamily="18" charset="-78"/>
              </a:rPr>
              <a:t> </a:t>
            </a:r>
            <a:r>
              <a:rPr lang="ar-SA" sz="2600" b="1" smtClean="0">
                <a:latin typeface="Simplified Arabic" panose="02020603050405020304" pitchFamily="18" charset="-78"/>
                <a:cs typeface="Simplified Arabic" panose="02020603050405020304" pitchFamily="18" charset="-78"/>
              </a:rPr>
              <a:t>خدمات </a:t>
            </a:r>
            <a:r>
              <a:rPr lang="ar-SA" sz="2600" b="1">
                <a:latin typeface="Simplified Arabic" panose="02020603050405020304" pitchFamily="18" charset="-78"/>
                <a:cs typeface="Simplified Arabic" panose="02020603050405020304" pitchFamily="18" charset="-78"/>
              </a:rPr>
              <a:t>البث والتنزيلات الرقمية والاشتراكات عبر الإنترنت</a:t>
            </a:r>
            <a:r>
              <a:rPr lang="ar-SA" sz="2600">
                <a:latin typeface="Simplified Arabic" panose="02020603050405020304" pitchFamily="18" charset="-78"/>
                <a:cs typeface="Simplified Arabic" panose="02020603050405020304" pitchFamily="18" charset="-78"/>
              </a:rPr>
              <a:t>؛ </a:t>
            </a:r>
            <a:r>
              <a:rPr lang="ar-SA" sz="2600" b="1">
                <a:latin typeface="Simplified Arabic" panose="02020603050405020304" pitchFamily="18" charset="-78"/>
                <a:cs typeface="Simplified Arabic" panose="02020603050405020304" pitchFamily="18" charset="-78"/>
              </a:rPr>
              <a:t>حيث شهدت الصناعات التقليدية مثل</a:t>
            </a:r>
            <a:r>
              <a:rPr lang="ar-SA" sz="2600">
                <a:latin typeface="Simplified Arabic" panose="02020603050405020304" pitchFamily="18" charset="-78"/>
                <a:cs typeface="Simplified Arabic" panose="02020603050405020304" pitchFamily="18" charset="-78"/>
              </a:rPr>
              <a:t>: </a:t>
            </a:r>
            <a:r>
              <a:rPr lang="ar-SA" sz="2600" b="1">
                <a:latin typeface="Simplified Arabic" panose="02020603050405020304" pitchFamily="18" charset="-78"/>
                <a:cs typeface="Simplified Arabic" panose="02020603050405020304" pitchFamily="18" charset="-78"/>
              </a:rPr>
              <a:t>النشر والبث تغييرات كبيرة، يمكن للمستهلكين الآن الوصول إلى مجموعة واسعة من المحتوى عند الطلب</a:t>
            </a:r>
            <a:r>
              <a:rPr lang="ar-SA" sz="2600">
                <a:latin typeface="Simplified Arabic" panose="02020603050405020304" pitchFamily="18" charset="-78"/>
                <a:cs typeface="Simplified Arabic" panose="02020603050405020304" pitchFamily="18" charset="-78"/>
              </a:rPr>
              <a:t>، </a:t>
            </a:r>
            <a:r>
              <a:rPr lang="ar-SA" sz="2600" b="1">
                <a:latin typeface="Simplified Arabic" panose="02020603050405020304" pitchFamily="18" charset="-78"/>
                <a:cs typeface="Simplified Arabic" panose="02020603050405020304" pitchFamily="18" charset="-78"/>
              </a:rPr>
              <a:t>وقد أدى هذا التحول في عادات الاستهلاك إلى تعطيل نماذج الأعمال </a:t>
            </a:r>
            <a:r>
              <a:rPr lang="ar-SA" sz="2600" b="1" smtClean="0">
                <a:latin typeface="Simplified Arabic" panose="02020603050405020304" pitchFamily="18" charset="-78"/>
                <a:cs typeface="Simplified Arabic" panose="02020603050405020304" pitchFamily="18" charset="-78"/>
              </a:rPr>
              <a:t>الراسخة</a:t>
            </a:r>
            <a:r>
              <a:rPr lang="ar-EG" sz="2600">
                <a:latin typeface="Simplified Arabic" panose="02020603050405020304" pitchFamily="18" charset="-78"/>
                <a:cs typeface="Simplified Arabic" panose="02020603050405020304" pitchFamily="18" charset="-78"/>
              </a:rPr>
              <a:t>.</a:t>
            </a:r>
            <a:endParaRPr lang="en-US" sz="2600">
              <a:latin typeface="Simplified Arabic" panose="02020603050405020304" pitchFamily="18" charset="-78"/>
              <a:cs typeface="Simplified Arabic" panose="02020603050405020304" pitchFamily="18" charset="-78"/>
            </a:endParaRPr>
          </a:p>
          <a:p>
            <a:pPr algn="just" rtl="1" fontAlgn="base">
              <a:buFont typeface="Wingdings" panose="05000000000000000000" pitchFamily="2" charset="2"/>
              <a:buChar char="Ø"/>
            </a:pPr>
            <a:endParaRPr lang="en-US" b="1">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524301"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333766" y="365125"/>
            <a:ext cx="902003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الاقتصادية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40259" y="1366940"/>
            <a:ext cx="6065006" cy="5429579"/>
          </a:xfrm>
        </p:spPr>
      </p:pic>
    </p:spTree>
    <p:extLst>
      <p:ext uri="{BB962C8B-B14F-4D97-AF65-F5344CB8AC3E}">
        <p14:creationId xmlns:p14="http://schemas.microsoft.com/office/powerpoint/2010/main" val="17901630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08729" y="1675093"/>
            <a:ext cx="6122158" cy="4407822"/>
          </a:xfrm>
        </p:spPr>
        <p:txBody>
          <a:bodyPr>
            <a:normAutofit lnSpcReduction="10000"/>
          </a:bodyPr>
          <a:lstStyle/>
          <a:p>
            <a:pPr algn="just" rtl="1">
              <a:lnSpc>
                <a:spcPct val="120000"/>
              </a:lnSpc>
              <a:spcBef>
                <a:spcPts val="110"/>
              </a:spcBef>
              <a:spcAft>
                <a:spcPts val="110"/>
              </a:spcAft>
              <a:buFont typeface="Wingdings" panose="05000000000000000000" pitchFamily="2" charset="2"/>
              <a:buChar char="Ø"/>
            </a:pPr>
            <a:r>
              <a:rPr lang="ar-SA" sz="2400" b="1">
                <a:latin typeface="Simplified Arabic" panose="02020603050405020304" pitchFamily="18" charset="-78"/>
                <a:cs typeface="Simplified Arabic" panose="02020603050405020304" pitchFamily="18" charset="-78"/>
              </a:rPr>
              <a:t>وقد أدى ذلك إلى انخفاض مبيعات الوسائط المادية وظهور النماذج القائمة على الاشتراك</a:t>
            </a:r>
            <a:r>
              <a:rPr lang="ar-SA" sz="240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مما أدى إلى خلق تدفقات إيرادات جديدة لمنشئي المحتوى والموزعين</a:t>
            </a:r>
            <a:r>
              <a:rPr lang="en-US" sz="2400" smtClean="0">
                <a:latin typeface="Simplified Arabic" panose="02020603050405020304" pitchFamily="18" charset="-78"/>
                <a:cs typeface="Simplified Arabic" panose="02020603050405020304" pitchFamily="18" charset="-78"/>
              </a:rPr>
              <a:t>.</a:t>
            </a:r>
            <a:endParaRPr lang="ar-EG" sz="2400" smtClean="0">
              <a:latin typeface="Simplified Arabic" panose="02020603050405020304" pitchFamily="18" charset="-78"/>
              <a:cs typeface="Simplified Arabic" panose="02020603050405020304" pitchFamily="18" charset="-78"/>
            </a:endParaRPr>
          </a:p>
          <a:p>
            <a:pPr algn="just" rtl="1">
              <a:lnSpc>
                <a:spcPct val="120000"/>
              </a:lnSpc>
              <a:spcBef>
                <a:spcPts val="110"/>
              </a:spcBef>
              <a:spcAft>
                <a:spcPts val="110"/>
              </a:spcAft>
              <a:buFont typeface="Wingdings" panose="05000000000000000000" pitchFamily="2" charset="2"/>
              <a:buChar char="Ø"/>
            </a:pPr>
            <a:r>
              <a:rPr lang="ar-SA" sz="2400" b="1" smtClean="0">
                <a:latin typeface="Simplified Arabic" panose="02020603050405020304" pitchFamily="18" charset="-78"/>
                <a:cs typeface="Simplified Arabic" panose="02020603050405020304" pitchFamily="18" charset="-78"/>
              </a:rPr>
              <a:t>المنشورات </a:t>
            </a:r>
            <a:r>
              <a:rPr lang="ar-SA" sz="2400" b="1">
                <a:latin typeface="Simplified Arabic" panose="02020603050405020304" pitchFamily="18" charset="-78"/>
                <a:cs typeface="Simplified Arabic" panose="02020603050405020304" pitchFamily="18" charset="-78"/>
              </a:rPr>
              <a:t>الإخبارية عبر الإنترنت</a:t>
            </a:r>
            <a:r>
              <a:rPr lang="ar-SA" sz="240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حيث واجهت وسائل الإعلام المطبوعة </a:t>
            </a:r>
            <a:r>
              <a:rPr lang="ar-SA" sz="2400" b="1" smtClean="0">
                <a:latin typeface="Simplified Arabic" panose="02020603050405020304" pitchFamily="18" charset="-78"/>
                <a:cs typeface="Simplified Arabic" panose="02020603050405020304" pitchFamily="18" charset="-78"/>
              </a:rPr>
              <a:t>تحديات</a:t>
            </a:r>
            <a:r>
              <a:rPr lang="ar-EG" sz="2400" b="1" smtClean="0">
                <a:latin typeface="Simplified Arabic" panose="02020603050405020304" pitchFamily="18" charset="-78"/>
                <a:cs typeface="Simplified Arabic" panose="02020603050405020304" pitchFamily="18" charset="-78"/>
              </a:rPr>
              <a:t>؛</a:t>
            </a:r>
            <a:r>
              <a:rPr lang="ar-SA" sz="2400" b="1" smtClean="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بسبب ظهور المنشورات الإخبارية عبر الإنترنت</a:t>
            </a:r>
            <a:r>
              <a:rPr lang="ar-SA" sz="240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فكان على الصحف والمجلات التكيف من خلال إنشاء نسخ رقمية وتنفيذ نظام حظر الاشتراك غير المدفوع للمحتوى عبر الإنترنت</a:t>
            </a:r>
            <a:r>
              <a:rPr lang="ar-SA" sz="2400">
                <a:latin typeface="Simplified Arabic" panose="02020603050405020304" pitchFamily="18" charset="-78"/>
                <a:cs typeface="Simplified Arabic" panose="02020603050405020304" pitchFamily="18" charset="-78"/>
              </a:rPr>
              <a:t>، </a:t>
            </a:r>
            <a:r>
              <a:rPr lang="ar-SA" sz="2400" b="1">
                <a:latin typeface="Simplified Arabic" panose="02020603050405020304" pitchFamily="18" charset="-78"/>
                <a:cs typeface="Simplified Arabic" panose="02020603050405020304" pitchFamily="18" charset="-78"/>
              </a:rPr>
              <a:t>وقد أثر هذا التحول على صناعة النشر وطريقة وصول المستهلكين إلى الأخبار</a:t>
            </a:r>
            <a:r>
              <a:rPr lang="en-US" sz="2400" b="1">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endParaRPr lang="en-US" sz="2400"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91320" y="365127"/>
            <a:ext cx="1366626" cy="9218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1" name="Rectangle: Rounded Corners 33"/>
          <p:cNvSpPr txBox="1">
            <a:spLocks noGrp="1"/>
          </p:cNvSpPr>
          <p:nvPr>
            <p:ph type="title"/>
          </p:nvPr>
        </p:nvSpPr>
        <p:spPr>
          <a:xfrm>
            <a:off x="2361062" y="365126"/>
            <a:ext cx="8992737" cy="98600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الاقتصادية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91320" y="1475038"/>
            <a:ext cx="4341126" cy="4807932"/>
          </a:xfrm>
        </p:spPr>
      </p:pic>
    </p:spTree>
    <p:extLst>
      <p:ext uri="{BB962C8B-B14F-4D97-AF65-F5344CB8AC3E}">
        <p14:creationId xmlns:p14="http://schemas.microsoft.com/office/powerpoint/2010/main" val="16109059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72501" y="1554083"/>
            <a:ext cx="6070976" cy="4230343"/>
          </a:xfrm>
        </p:spPr>
        <p:txBody>
          <a:bodyPr>
            <a:noAutofit/>
          </a:bodyPr>
          <a:lstStyle/>
          <a:p>
            <a:pPr marL="0" indent="0" algn="just" rtl="1">
              <a:lnSpc>
                <a:spcPct val="110000"/>
              </a:lnSpc>
              <a:spcBef>
                <a:spcPts val="110"/>
              </a:spcBef>
              <a:spcAft>
                <a:spcPts val="110"/>
              </a:spcAft>
              <a:buNone/>
            </a:pPr>
            <a:r>
              <a:rPr lang="ar-EG" sz="2400" b="1"/>
              <a:t> </a:t>
            </a:r>
            <a:r>
              <a:rPr lang="en-US" b="1" smtClean="0">
                <a:solidFill>
                  <a:srgbClr val="203E5F"/>
                </a:solidFill>
                <a:latin typeface="Simplified Arabic" panose="02020603050405020304" pitchFamily="18" charset="-78"/>
                <a:cs typeface="Simplified Arabic" panose="02020603050405020304" pitchFamily="18" charset="-78"/>
              </a:rPr>
              <a:t>.4</a:t>
            </a:r>
            <a:r>
              <a:rPr lang="ar-EG" b="1" u="sng" smtClean="0">
                <a:solidFill>
                  <a:srgbClr val="203E5F"/>
                </a:solidFill>
                <a:latin typeface="Simplified Arabic" panose="02020603050405020304" pitchFamily="18" charset="-78"/>
                <a:cs typeface="Simplified Arabic" panose="02020603050405020304" pitchFamily="18" charset="-78"/>
              </a:rPr>
              <a:t>المؤثرين </a:t>
            </a:r>
            <a:r>
              <a:rPr lang="ar-EG" b="1" u="sng">
                <a:solidFill>
                  <a:srgbClr val="203E5F"/>
                </a:solidFill>
                <a:latin typeface="Simplified Arabic" panose="02020603050405020304" pitchFamily="18" charset="-78"/>
                <a:cs typeface="Simplified Arabic" panose="02020603050405020304" pitchFamily="18" charset="-78"/>
              </a:rPr>
              <a:t>وتأثيرهم على القرارات الشرائية لمستخدمي الإعلام </a:t>
            </a:r>
            <a:r>
              <a:rPr lang="ar-EG" b="1" u="sng" smtClean="0">
                <a:solidFill>
                  <a:srgbClr val="203E5F"/>
                </a:solidFill>
                <a:latin typeface="Simplified Arabic" panose="02020603050405020304" pitchFamily="18" charset="-78"/>
                <a:cs typeface="Simplified Arabic" panose="02020603050405020304" pitchFamily="18" charset="-78"/>
              </a:rPr>
              <a:t>الرقمي:</a:t>
            </a:r>
          </a:p>
          <a:p>
            <a:pPr algn="just" rtl="1">
              <a:lnSpc>
                <a:spcPct val="110000"/>
              </a:lnSpc>
              <a:spcBef>
                <a:spcPts val="110"/>
              </a:spcBef>
              <a:spcAft>
                <a:spcPts val="110"/>
              </a:spcAft>
              <a:buFont typeface="Wingdings" panose="05000000000000000000" pitchFamily="2" charset="2"/>
              <a:buChar char="ü"/>
            </a:pPr>
            <a:r>
              <a:rPr lang="ar-EG" sz="2400" b="1" smtClean="0">
                <a:latin typeface="Simplified Arabic" panose="02020603050405020304" pitchFamily="18" charset="-78"/>
                <a:cs typeface="Simplified Arabic" panose="02020603050405020304" pitchFamily="18" charset="-78"/>
              </a:rPr>
              <a:t> لقد </a:t>
            </a:r>
            <a:r>
              <a:rPr lang="ar-EG" sz="2400" b="1">
                <a:latin typeface="Simplified Arabic" panose="02020603050405020304" pitchFamily="18" charset="-78"/>
                <a:cs typeface="Simplified Arabic" panose="02020603050405020304" pitchFamily="18" charset="-78"/>
              </a:rPr>
              <a:t>ألقت منصات التواصل الاجتماعي بتداعياتها القوية على قطاع كبير من البشر</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ومن هذه التداعيات التأثير على طريقة بعض الأفراد في اتخاذ القرارات</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حيث أصبح قطاع كبير من البشر لا يمكنه أن يقرر بنفسه </a:t>
            </a:r>
            <a:r>
              <a:rPr lang="ar-EG" sz="2400" b="1" smtClean="0">
                <a:latin typeface="Simplified Arabic" panose="02020603050405020304" pitchFamily="18" charset="-78"/>
                <a:cs typeface="Simplified Arabic" panose="02020603050405020304" pitchFamily="18" charset="-78"/>
              </a:rPr>
              <a:t>تمامًا، </a:t>
            </a:r>
            <a:r>
              <a:rPr lang="ar-EG" sz="2400" b="1">
                <a:latin typeface="Simplified Arabic" panose="02020603050405020304" pitchFamily="18" charset="-78"/>
                <a:cs typeface="Simplified Arabic" panose="02020603050405020304" pitchFamily="18" charset="-78"/>
              </a:rPr>
              <a:t>ولكن أصبح يحتاج دائما إلى الرجوع </a:t>
            </a:r>
            <a:r>
              <a:rPr lang="ar-EG" sz="2400" b="1" smtClean="0">
                <a:latin typeface="Simplified Arabic" panose="02020603050405020304" pitchFamily="18" charset="-78"/>
                <a:cs typeface="Simplified Arabic" panose="02020603050405020304" pitchFamily="18" charset="-78"/>
              </a:rPr>
              <a:t>للإنترنت، </a:t>
            </a:r>
            <a:r>
              <a:rPr lang="ar-EG" sz="2400" b="1">
                <a:latin typeface="Simplified Arabic" panose="02020603050405020304" pitchFamily="18" charset="-78"/>
                <a:cs typeface="Simplified Arabic" panose="02020603050405020304" pitchFamily="18" charset="-78"/>
              </a:rPr>
              <a:t>لجمع المعلومات حول أمر مهم </a:t>
            </a:r>
            <a:r>
              <a:rPr lang="ar-EG" sz="2400" b="1" smtClean="0">
                <a:latin typeface="Simplified Arabic" panose="02020603050405020304" pitchFamily="18" charset="-78"/>
                <a:cs typeface="Simplified Arabic" panose="02020603050405020304" pitchFamily="18" charset="-78"/>
              </a:rPr>
              <a:t>مثل: </a:t>
            </a:r>
            <a:r>
              <a:rPr lang="ar-EG" sz="2400" b="1">
                <a:latin typeface="Simplified Arabic" panose="02020603050405020304" pitchFamily="18" charset="-78"/>
                <a:cs typeface="Simplified Arabic" panose="02020603050405020304" pitchFamily="18" charset="-78"/>
              </a:rPr>
              <a:t>شراء أحدث جهاز ‏اختيار أفضل مدرسة حتى الوصول إلى عنوان جديد أصبح يتم من خلال تطبيقات </a:t>
            </a:r>
            <a:r>
              <a:rPr lang="ar-EG" sz="2400" b="1" smtClean="0">
                <a:latin typeface="Simplified Arabic" panose="02020603050405020304" pitchFamily="18" charset="-78"/>
                <a:cs typeface="Simplified Arabic" panose="02020603050405020304" pitchFamily="18" charset="-78"/>
              </a:rPr>
              <a:t>الإنترنت.</a:t>
            </a:r>
            <a:endParaRPr lang="en-US" sz="2400" b="1">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67019" y="269592"/>
            <a:ext cx="1501254" cy="10132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361062" y="269592"/>
            <a:ext cx="8992737" cy="98600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الاقتصادية على المستخدمين</a:t>
            </a:r>
            <a:endParaRPr lang="en-US" sz="3600" b="1" dirty="0">
              <a:solidFill>
                <a:schemeClr val="bg1"/>
              </a:solidFill>
              <a:latin typeface="Alexandria" charset="0"/>
              <a:cs typeface="Alexandria" charset="0"/>
            </a:endParaRPr>
          </a:p>
        </p:txBody>
      </p:sp>
      <p:pic>
        <p:nvPicPr>
          <p:cNvPr id="9" name="عنصر نائب للمحتوى 3"/>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54842" y="1554083"/>
            <a:ext cx="4597020" cy="4928942"/>
          </a:xfrm>
        </p:spPr>
      </p:pic>
    </p:spTree>
    <p:extLst>
      <p:ext uri="{BB962C8B-B14F-4D97-AF65-F5344CB8AC3E}">
        <p14:creationId xmlns:p14="http://schemas.microsoft.com/office/powerpoint/2010/main" val="2159707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3713330" y="1419828"/>
            <a:ext cx="7640469" cy="4663087"/>
          </a:xfrm>
        </p:spPr>
        <p:txBody>
          <a:bodyPr>
            <a:noAutofit/>
          </a:bodyPr>
          <a:lstStyle/>
          <a:p>
            <a:pPr algn="just" rtl="1">
              <a:lnSpc>
                <a:spcPct val="110000"/>
              </a:lnSpc>
              <a:spcBef>
                <a:spcPts val="110"/>
              </a:spcBef>
              <a:spcAft>
                <a:spcPts val="110"/>
              </a:spcAft>
              <a:buFont typeface="Wingdings" panose="05000000000000000000" pitchFamily="2" charset="2"/>
              <a:buChar char="ü"/>
            </a:pPr>
            <a:r>
              <a:rPr lang="ar-EG" sz="2400" b="1" smtClean="0">
                <a:latin typeface="Simplified Arabic" panose="02020603050405020304" pitchFamily="18" charset="-78"/>
                <a:cs typeface="Simplified Arabic" panose="02020603050405020304" pitchFamily="18" charset="-78"/>
              </a:rPr>
              <a:t> ومن </a:t>
            </a:r>
            <a:r>
              <a:rPr lang="ar-EG" sz="2400" b="1">
                <a:latin typeface="Simplified Arabic" panose="02020603050405020304" pitchFamily="18" charset="-78"/>
                <a:cs typeface="Simplified Arabic" panose="02020603050405020304" pitchFamily="18" charset="-78"/>
              </a:rPr>
              <a:t>ثم أصبح بعض الأفراد لا يعتمدون على تصوراتهم وعواطفهم بقدر ما يعتمدون على الحقائق التي </a:t>
            </a:r>
            <a:r>
              <a:rPr lang="ar-EG" sz="2400" b="1" smtClean="0">
                <a:latin typeface="Simplified Arabic" panose="02020603050405020304" pitchFamily="18" charset="-78"/>
                <a:cs typeface="Simplified Arabic" panose="02020603050405020304" pitchFamily="18" charset="-78"/>
              </a:rPr>
              <a:t>جمعوها </a:t>
            </a:r>
            <a:r>
              <a:rPr lang="ar-EG" sz="2400" b="1">
                <a:latin typeface="Simplified Arabic" panose="02020603050405020304" pitchFamily="18" charset="-78"/>
                <a:cs typeface="Simplified Arabic" panose="02020603050405020304" pitchFamily="18" charset="-78"/>
              </a:rPr>
              <a:t>من الإنترنت وتطبيقات التواصل </a:t>
            </a:r>
            <a:r>
              <a:rPr lang="ar-EG" sz="2400" b="1" smtClean="0">
                <a:latin typeface="Simplified Arabic" panose="02020603050405020304" pitchFamily="18" charset="-78"/>
                <a:cs typeface="Simplified Arabic" panose="02020603050405020304" pitchFamily="18" charset="-78"/>
              </a:rPr>
              <a:t>الاجتماعي، </a:t>
            </a:r>
            <a:r>
              <a:rPr lang="ar-EG" sz="2400" b="1">
                <a:latin typeface="Simplified Arabic" panose="02020603050405020304" pitchFamily="18" charset="-78"/>
                <a:cs typeface="Simplified Arabic" panose="02020603050405020304" pitchFamily="18" charset="-78"/>
              </a:rPr>
              <a:t>وهنا أصبحت منصات التواصل الاجتماعي بمثابة آلة لإعادة تجميع المجتمع وترتيبه في جماعات صغيرة (المتابعين)</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تشبه العلامة التجارية دون الحاجة إلى تدخل الإنسان</a:t>
            </a:r>
            <a:r>
              <a:rPr lang="ar-EG" sz="2400" smtClean="0">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buFont typeface="Wingdings" panose="05000000000000000000" pitchFamily="2" charset="2"/>
              <a:buChar char="ü"/>
            </a:pPr>
            <a:r>
              <a:rPr lang="ar-EG" sz="2400" b="1" smtClean="0">
                <a:latin typeface="Simplified Arabic" panose="02020603050405020304" pitchFamily="18" charset="-78"/>
                <a:cs typeface="Simplified Arabic" panose="02020603050405020304" pitchFamily="18" charset="-78"/>
              </a:rPr>
              <a:t> وقد </a:t>
            </a:r>
            <a:r>
              <a:rPr lang="ar-EG" sz="2400" b="1">
                <a:latin typeface="Simplified Arabic" panose="02020603050405020304" pitchFamily="18" charset="-78"/>
                <a:cs typeface="Simplified Arabic" panose="02020603050405020304" pitchFamily="18" charset="-78"/>
              </a:rPr>
              <a:t>خلق هذا التبدل ظاهرة المؤثرين عبر الإنترنت</a:t>
            </a:r>
            <a:r>
              <a:rPr lang="ar-EG" sz="2400">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وهم الأشخاص الذين لديهم </a:t>
            </a:r>
            <a:r>
              <a:rPr lang="ar-EG" sz="2400" b="1" u="sng" smtClean="0">
                <a:latin typeface="Simplified Arabic" panose="02020603050405020304" pitchFamily="18" charset="-78"/>
                <a:cs typeface="Simplified Arabic" panose="02020603050405020304" pitchFamily="18" charset="-78"/>
              </a:rPr>
              <a:t>جمهور ومتابعون </a:t>
            </a:r>
            <a:r>
              <a:rPr lang="ar-EG" sz="2400" b="1" u="sng">
                <a:latin typeface="Simplified Arabic" panose="02020603050405020304" pitchFamily="18" charset="-78"/>
                <a:cs typeface="Simplified Arabic" panose="02020603050405020304" pitchFamily="18" charset="-78"/>
              </a:rPr>
              <a:t>بأعداد كبيرة على وسائل التواصل الاجتماعي ويمتلكون القدرة على الاستفادة من </a:t>
            </a:r>
            <a:r>
              <a:rPr lang="ar-EG" sz="2400" b="1" u="sng" smtClean="0">
                <a:latin typeface="Simplified Arabic" panose="02020603050405020304" pitchFamily="18" charset="-78"/>
                <a:cs typeface="Simplified Arabic" panose="02020603050405020304" pitchFamily="18" charset="-78"/>
              </a:rPr>
              <a:t>شعبيتهم </a:t>
            </a:r>
            <a:r>
              <a:rPr lang="ar-EG" sz="2400" b="1" u="sng">
                <a:latin typeface="Simplified Arabic" panose="02020603050405020304" pitchFamily="18" charset="-78"/>
                <a:cs typeface="Simplified Arabic" panose="02020603050405020304" pitchFamily="18" charset="-78"/>
              </a:rPr>
              <a:t>لإقناع الآخرين بفكرة أو سلعة أي أنهم يستطيعون توجيه شعبيتهم لأغراض ترويجية أو لتحقيق </a:t>
            </a:r>
            <a:r>
              <a:rPr lang="ar-EG" sz="2400" b="1" u="sng" smtClean="0">
                <a:latin typeface="Simplified Arabic" panose="02020603050405020304" pitchFamily="18" charset="-78"/>
                <a:cs typeface="Simplified Arabic" panose="02020603050405020304" pitchFamily="18" charset="-78"/>
              </a:rPr>
              <a:t>أهداف </a:t>
            </a:r>
            <a:r>
              <a:rPr lang="ar-EG" sz="2400" b="1" u="sng">
                <a:latin typeface="Simplified Arabic" panose="02020603050405020304" pitchFamily="18" charset="-78"/>
                <a:cs typeface="Simplified Arabic" panose="02020603050405020304" pitchFamily="18" charset="-78"/>
              </a:rPr>
              <a:t>محددة سواء ارتبط هذا الترويج </a:t>
            </a:r>
            <a:r>
              <a:rPr lang="ar-EG" sz="2400" b="1" u="sng" smtClean="0">
                <a:latin typeface="Simplified Arabic" panose="02020603050405020304" pitchFamily="18" charset="-78"/>
                <a:cs typeface="Simplified Arabic" panose="02020603050405020304" pitchFamily="18" charset="-78"/>
              </a:rPr>
              <a:t>بفكرة </a:t>
            </a:r>
            <a:r>
              <a:rPr lang="ar-EG" sz="2400" b="1" u="sng">
                <a:latin typeface="Simplified Arabic" panose="02020603050405020304" pitchFamily="18" charset="-78"/>
                <a:cs typeface="Simplified Arabic" panose="02020603050405020304" pitchFamily="18" charset="-78"/>
              </a:rPr>
              <a:t>معينة أو سلعة معينة أو قضايا اجتماعية </a:t>
            </a:r>
            <a:r>
              <a:rPr lang="ar-EG" sz="2400" b="1" u="sng" smtClean="0">
                <a:latin typeface="Simplified Arabic" panose="02020603050405020304" pitchFamily="18" charset="-78"/>
                <a:cs typeface="Simplified Arabic" panose="02020603050405020304" pitchFamily="18" charset="-78"/>
              </a:rPr>
              <a:t>وسياسية.</a:t>
            </a:r>
            <a:endParaRPr lang="en-US" sz="2400" b="1" u="sng">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696036" y="283239"/>
            <a:ext cx="1392071" cy="10132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361062" y="269592"/>
            <a:ext cx="8992737" cy="101329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الاقتصادية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9306" y="1419827"/>
            <a:ext cx="3343703" cy="5063197"/>
          </a:xfrm>
        </p:spPr>
      </p:pic>
    </p:spTree>
    <p:extLst>
      <p:ext uri="{BB962C8B-B14F-4D97-AF65-F5344CB8AC3E}">
        <p14:creationId xmlns:p14="http://schemas.microsoft.com/office/powerpoint/2010/main" val="12101285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90363" y="1675093"/>
            <a:ext cx="6563436" cy="4083856"/>
          </a:xfrm>
        </p:spPr>
        <p:txBody>
          <a:bodyPr/>
          <a:lstStyle/>
          <a:p>
            <a:pPr marL="0" indent="0" algn="r" rtl="1">
              <a:lnSpc>
                <a:spcPct val="11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 </a:t>
            </a:r>
            <a:r>
              <a:rPr lang="en-US" smtClean="0"/>
              <a:t> </a:t>
            </a:r>
            <a:endParaRPr lang="ar-EG"/>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565244"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2" name="مستطيل 1"/>
          <p:cNvSpPr/>
          <p:nvPr/>
        </p:nvSpPr>
        <p:spPr>
          <a:xfrm>
            <a:off x="5295331" y="1466082"/>
            <a:ext cx="6043682" cy="4832092"/>
          </a:xfrm>
          <a:prstGeom prst="rect">
            <a:avLst/>
          </a:prstGeom>
        </p:spPr>
        <p:txBody>
          <a:bodyPr wrap="square">
            <a:spAutoFit/>
          </a:bodyPr>
          <a:lstStyle/>
          <a:p>
            <a:pPr marL="457200" indent="-457200" algn="just" rtl="1">
              <a:lnSpc>
                <a:spcPct val="110000"/>
              </a:lnSpc>
              <a:spcBef>
                <a:spcPts val="110"/>
              </a:spcBef>
              <a:spcAft>
                <a:spcPts val="110"/>
              </a:spcAft>
              <a:buFont typeface="Wingdings" panose="05000000000000000000" pitchFamily="2" charset="2"/>
              <a:buChar char="ü"/>
            </a:pPr>
            <a:r>
              <a:rPr lang="ar-EG" sz="2800" b="1" smtClean="0"/>
              <a:t>‏</a:t>
            </a:r>
            <a:r>
              <a:rPr lang="ar-EG" sz="2800" b="1" u="sng">
                <a:latin typeface="Simplified Arabic" panose="02020603050405020304" pitchFamily="18" charset="-78"/>
                <a:cs typeface="Simplified Arabic" panose="02020603050405020304" pitchFamily="18" charset="-78"/>
              </a:rPr>
              <a:t>ويشير مفهوم المؤثرين أيضًا إلى مجموعة المشاهير الذين </a:t>
            </a:r>
            <a:r>
              <a:rPr lang="ar-EG" sz="2800" b="1" u="sng" smtClean="0">
                <a:latin typeface="Simplified Arabic" panose="02020603050405020304" pitchFamily="18" charset="-78"/>
                <a:cs typeface="Simplified Arabic" panose="02020603050405020304" pitchFamily="18" charset="-78"/>
              </a:rPr>
              <a:t>اكتسبوا </a:t>
            </a:r>
            <a:r>
              <a:rPr lang="ar-EG" sz="2800" b="1" u="sng">
                <a:latin typeface="Simplified Arabic" panose="02020603050405020304" pitchFamily="18" charset="-78"/>
                <a:cs typeface="Simplified Arabic" panose="02020603050405020304" pitchFamily="18" charset="-78"/>
              </a:rPr>
              <a:t>عددًا </a:t>
            </a:r>
            <a:r>
              <a:rPr lang="ar-EG" sz="2800" b="1" u="sng" smtClean="0">
                <a:latin typeface="Simplified Arabic" panose="02020603050405020304" pitchFamily="18" charset="-78"/>
                <a:cs typeface="Simplified Arabic" panose="02020603050405020304" pitchFamily="18" charset="-78"/>
              </a:rPr>
              <a:t>كبيًرا </a:t>
            </a:r>
            <a:r>
              <a:rPr lang="ar-EG" sz="2800" b="1" u="sng">
                <a:latin typeface="Simplified Arabic" panose="02020603050405020304" pitchFamily="18" charset="-78"/>
                <a:cs typeface="Simplified Arabic" panose="02020603050405020304" pitchFamily="18" charset="-78"/>
              </a:rPr>
              <a:t>من المتابعين على وسائل التواصل </a:t>
            </a:r>
            <a:r>
              <a:rPr lang="ar-EG" sz="2800" b="1" u="sng" smtClean="0">
                <a:latin typeface="Simplified Arabic" panose="02020603050405020304" pitchFamily="18" charset="-78"/>
                <a:cs typeface="Simplified Arabic" panose="02020603050405020304" pitchFamily="18" charset="-78"/>
              </a:rPr>
              <a:t>الاجتماعي، </a:t>
            </a:r>
            <a:r>
              <a:rPr lang="ar-EG" sz="2800" b="1">
                <a:latin typeface="Simplified Arabic" panose="02020603050405020304" pitchFamily="18" charset="-78"/>
                <a:cs typeface="Simplified Arabic" panose="02020603050405020304" pitchFamily="18" charset="-78"/>
              </a:rPr>
              <a:t>وكثيرًا ما يستخدمون رأسمالهم </a:t>
            </a:r>
            <a:r>
              <a:rPr lang="ar-EG" sz="2800" b="1" smtClean="0">
                <a:latin typeface="Simplified Arabic" panose="02020603050405020304" pitchFamily="18" charset="-78"/>
                <a:cs typeface="Simplified Arabic" panose="02020603050405020304" pitchFamily="18" charset="-78"/>
              </a:rPr>
              <a:t>الاجتماعي </a:t>
            </a:r>
            <a:r>
              <a:rPr lang="ar-EG" sz="2800" b="1">
                <a:latin typeface="Simplified Arabic" panose="02020603050405020304" pitchFamily="18" charset="-78"/>
                <a:cs typeface="Simplified Arabic" panose="02020603050405020304" pitchFamily="18" charset="-78"/>
              </a:rPr>
              <a:t>الافتراضي </a:t>
            </a:r>
            <a:r>
              <a:rPr lang="ar-EG" sz="2800" b="1" smtClean="0">
                <a:latin typeface="Simplified Arabic" panose="02020603050405020304" pitchFamily="18" charset="-78"/>
                <a:cs typeface="Simplified Arabic" panose="02020603050405020304" pitchFamily="18" charset="-78"/>
              </a:rPr>
              <a:t>(شبكة متابعيهم) </a:t>
            </a:r>
            <a:r>
              <a:rPr lang="ar-EG" sz="2800" b="1">
                <a:latin typeface="Simplified Arabic" panose="02020603050405020304" pitchFamily="18" charset="-78"/>
                <a:cs typeface="Simplified Arabic" panose="02020603050405020304" pitchFamily="18" charset="-78"/>
              </a:rPr>
              <a:t>للوصول إلى الموارد المالية </a:t>
            </a:r>
            <a:r>
              <a:rPr lang="ar-EG" sz="2800" b="1" smtClean="0">
                <a:latin typeface="Simplified Arabic" panose="02020603050405020304" pitchFamily="18" charset="-78"/>
                <a:cs typeface="Simplified Arabic" panose="02020603050405020304" pitchFamily="18" charset="-78"/>
              </a:rPr>
              <a:t>ورأس </a:t>
            </a:r>
            <a:r>
              <a:rPr lang="ar-EG" sz="2800" b="1">
                <a:latin typeface="Simplified Arabic" panose="02020603050405020304" pitchFamily="18" charset="-78"/>
                <a:cs typeface="Simplified Arabic" panose="02020603050405020304" pitchFamily="18" charset="-78"/>
              </a:rPr>
              <a:t>المال </a:t>
            </a:r>
            <a:r>
              <a:rPr lang="ar-EG" sz="2800" b="1" smtClean="0">
                <a:latin typeface="Simplified Arabic" panose="02020603050405020304" pitchFamily="18" charset="-78"/>
                <a:cs typeface="Simplified Arabic" panose="02020603050405020304" pitchFamily="18" charset="-78"/>
              </a:rPr>
              <a:t>الرمزي (الشهرة)، والمؤثر وفق هذا المفهوم، </a:t>
            </a:r>
            <a:r>
              <a:rPr lang="ar-EG" sz="2800" b="1">
                <a:latin typeface="Simplified Arabic" panose="02020603050405020304" pitchFamily="18" charset="-78"/>
                <a:cs typeface="Simplified Arabic" panose="02020603050405020304" pitchFamily="18" charset="-78"/>
              </a:rPr>
              <a:t>هو الشخص الذي لديه القدرة على التأثير ويمتلك من أساليب الإقناع </a:t>
            </a:r>
            <a:r>
              <a:rPr lang="ar-EG" sz="2800" b="1" smtClean="0">
                <a:latin typeface="Simplified Arabic" panose="02020603050405020304" pitchFamily="18" charset="-78"/>
                <a:cs typeface="Simplified Arabic" panose="02020603050405020304" pitchFamily="18" charset="-78"/>
              </a:rPr>
              <a:t>ما </a:t>
            </a:r>
            <a:r>
              <a:rPr lang="ar-EG" sz="2800" b="1">
                <a:latin typeface="Simplified Arabic" panose="02020603050405020304" pitchFamily="18" charset="-78"/>
                <a:cs typeface="Simplified Arabic" panose="02020603050405020304" pitchFamily="18" charset="-78"/>
              </a:rPr>
              <a:t>يجعل </a:t>
            </a:r>
            <a:r>
              <a:rPr lang="ar-EG" sz="2800" b="1" smtClean="0">
                <a:latin typeface="Simplified Arabic" panose="02020603050405020304" pitchFamily="18" charset="-78"/>
                <a:cs typeface="Simplified Arabic" panose="02020603050405020304" pitchFamily="18" charset="-78"/>
              </a:rPr>
              <a:t>تأثيره ماضيًا </a:t>
            </a:r>
            <a:r>
              <a:rPr lang="ar-EG" sz="2800" b="1">
                <a:latin typeface="Simplified Arabic" panose="02020603050405020304" pitchFamily="18" charset="-78"/>
                <a:cs typeface="Simplified Arabic" panose="02020603050405020304" pitchFamily="18" charset="-78"/>
              </a:rPr>
              <a:t>في عدد كبير من الأفراد بما </a:t>
            </a:r>
            <a:r>
              <a:rPr lang="ar-EG" sz="2800" b="1" smtClean="0">
                <a:latin typeface="Simplified Arabic" panose="02020603050405020304" pitchFamily="18" charset="-78"/>
                <a:cs typeface="Simplified Arabic" panose="02020603050405020304" pitchFamily="18" charset="-78"/>
              </a:rPr>
              <a:t>يؤهله لتوجيههم </a:t>
            </a:r>
            <a:r>
              <a:rPr lang="ar-EG" sz="2800" b="1">
                <a:latin typeface="Simplified Arabic" panose="02020603050405020304" pitchFamily="18" charset="-78"/>
                <a:cs typeface="Simplified Arabic" panose="02020603050405020304" pitchFamily="18" charset="-78"/>
              </a:rPr>
              <a:t>نحو سلوك معين</a:t>
            </a:r>
            <a:r>
              <a:rPr lang="ar-EG" sz="2800">
                <a:latin typeface="Simplified Arabic" panose="02020603050405020304" pitchFamily="18" charset="-78"/>
                <a:cs typeface="Simplified Arabic" panose="02020603050405020304" pitchFamily="18" charset="-78"/>
              </a:rPr>
              <a:t>. </a:t>
            </a:r>
            <a:endParaRPr lang="ar-EG" sz="2800" smtClean="0">
              <a:latin typeface="Simplified Arabic" panose="02020603050405020304" pitchFamily="18" charset="-78"/>
              <a:cs typeface="Simplified Arabic" panose="02020603050405020304" pitchFamily="18" charset="-78"/>
            </a:endParaRPr>
          </a:p>
        </p:txBody>
      </p:sp>
      <p:sp>
        <p:nvSpPr>
          <p:cNvPr id="10" name="Rectangle: Rounded Corners 33"/>
          <p:cNvSpPr txBox="1">
            <a:spLocks noGrp="1"/>
          </p:cNvSpPr>
          <p:nvPr>
            <p:ph type="title"/>
          </p:nvPr>
        </p:nvSpPr>
        <p:spPr>
          <a:xfrm>
            <a:off x="2333766" y="365126"/>
            <a:ext cx="9020033" cy="90704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الاقتصادية على المستخدمين</a:t>
            </a:r>
            <a:endParaRPr lang="en-US" sz="3600" b="1" dirty="0">
              <a:solidFill>
                <a:schemeClr val="bg1"/>
              </a:solidFill>
              <a:latin typeface="Alexandria" charset="0"/>
              <a:cs typeface="Alexandria" charset="0"/>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24300" y="1504165"/>
            <a:ext cx="4470781" cy="4978860"/>
          </a:xfrm>
        </p:spPr>
      </p:pic>
    </p:spTree>
    <p:extLst>
      <p:ext uri="{BB962C8B-B14F-4D97-AF65-F5344CB8AC3E}">
        <p14:creationId xmlns:p14="http://schemas.microsoft.com/office/powerpoint/2010/main" val="26715812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63319" y="1620503"/>
            <a:ext cx="6275694" cy="4206685"/>
          </a:xfrm>
        </p:spPr>
        <p:txBody>
          <a:bodyPr>
            <a:normAutofit/>
          </a:bodyPr>
          <a:lstStyle/>
          <a:p>
            <a:pPr marL="0" indent="0" algn="just" rtl="1">
              <a:lnSpc>
                <a:spcPct val="110000"/>
              </a:lnSpc>
              <a:spcBef>
                <a:spcPts val="110"/>
              </a:spcBef>
              <a:spcAft>
                <a:spcPts val="110"/>
              </a:spcAft>
              <a:buNone/>
            </a:pPr>
            <a:r>
              <a:rPr lang="ar-EG" b="1" smtClean="0"/>
              <a:t>‏</a:t>
            </a:r>
            <a:endParaRPr lang="en-US"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1" y="412892"/>
            <a:ext cx="1366626" cy="90411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8" name="Rectangle: Rounded Corners 33"/>
          <p:cNvSpPr txBox="1">
            <a:spLocks noGrp="1"/>
          </p:cNvSpPr>
          <p:nvPr>
            <p:ph type="title"/>
          </p:nvPr>
        </p:nvSpPr>
        <p:spPr>
          <a:xfrm>
            <a:off x="2444086" y="412892"/>
            <a:ext cx="8910851" cy="99965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الاقتصادية على المستخدمين</a:t>
            </a:r>
            <a:endParaRPr lang="en-US" sz="3600" b="1" dirty="0">
              <a:solidFill>
                <a:schemeClr val="bg1"/>
              </a:solidFill>
              <a:latin typeface="Alexandria" charset="0"/>
              <a:cs typeface="Alexandria" charset="0"/>
            </a:endParaRPr>
          </a:p>
        </p:txBody>
      </p:sp>
      <p:sp>
        <p:nvSpPr>
          <p:cNvPr id="2" name="مستطيل 1"/>
          <p:cNvSpPr/>
          <p:nvPr/>
        </p:nvSpPr>
        <p:spPr>
          <a:xfrm>
            <a:off x="5063319" y="1620503"/>
            <a:ext cx="6275694" cy="4586897"/>
          </a:xfrm>
          <a:prstGeom prst="rect">
            <a:avLst/>
          </a:prstGeom>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ü"/>
            </a:pPr>
            <a:r>
              <a:rPr lang="ar-EG" sz="2400" b="1" u="sng">
                <a:latin typeface="Simplified Arabic" panose="02020603050405020304" pitchFamily="18" charset="-78"/>
                <a:cs typeface="Simplified Arabic" panose="02020603050405020304" pitchFamily="18" charset="-78"/>
              </a:rPr>
              <a:t>فأصحاب السلع والشركات أصبحوا يعتمدون بشكل كبير في تسويق منتجاتهم والترويج لها على المؤثرين ومشاهير منصات التواصل </a:t>
            </a:r>
            <a:r>
              <a:rPr lang="ar-EG" sz="2400" b="1" u="sng" smtClean="0">
                <a:latin typeface="Simplified Arabic" panose="02020603050405020304" pitchFamily="18" charset="-78"/>
                <a:cs typeface="Simplified Arabic" panose="02020603050405020304" pitchFamily="18" charset="-78"/>
              </a:rPr>
              <a:t>الاجتماعي</a:t>
            </a:r>
            <a:r>
              <a:rPr lang="ar-EG" sz="2400" b="1"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وبالتبادل يستفيد المؤثرين من القيام بهذا الدور التسويقي ويكسبون أمولا طائلة</a:t>
            </a:r>
            <a:r>
              <a:rPr lang="ar-EG" sz="2400" smtClean="0">
                <a:latin typeface="Simplified Arabic" panose="02020603050405020304" pitchFamily="18" charset="-78"/>
                <a:cs typeface="Simplified Arabic" panose="02020603050405020304" pitchFamily="18" charset="-78"/>
              </a:rPr>
              <a:t>.</a:t>
            </a:r>
          </a:p>
          <a:p>
            <a:pPr marL="342900" indent="-342900" algn="just" rtl="1">
              <a:lnSpc>
                <a:spcPct val="110000"/>
              </a:lnSpc>
              <a:spcBef>
                <a:spcPts val="110"/>
              </a:spcBef>
              <a:spcAft>
                <a:spcPts val="110"/>
              </a:spcAft>
              <a:buFont typeface="Wingdings" panose="05000000000000000000" pitchFamily="2" charset="2"/>
              <a:buChar char="ü"/>
            </a:pPr>
            <a:r>
              <a:rPr lang="ar-EG" sz="2400" b="1">
                <a:latin typeface="Simplified Arabic" panose="02020603050405020304" pitchFamily="18" charset="-78"/>
                <a:cs typeface="Simplified Arabic" panose="02020603050405020304" pitchFamily="18" charset="-78"/>
              </a:rPr>
              <a:t>ومع ذلك التحول أصبحت  منصات التواصل الاجتماعي بالفعل وسيلة الإعلان المهيمن وفي قلب هذا التحول في نظام الترويج </a:t>
            </a:r>
            <a:r>
              <a:rPr lang="ar-EG" sz="2400" b="1" smtClean="0">
                <a:latin typeface="Simplified Arabic" panose="02020603050405020304" pitchFamily="18" charset="-78"/>
                <a:cs typeface="Simplified Arabic" panose="02020603050405020304" pitchFamily="18" charset="-78"/>
              </a:rPr>
              <a:t>والإعلان، </a:t>
            </a:r>
            <a:r>
              <a:rPr lang="ar-EG" sz="2400" b="1">
                <a:latin typeface="Simplified Arabic" panose="02020603050405020304" pitchFamily="18" charset="-78"/>
                <a:cs typeface="Simplified Arabic" panose="02020603050405020304" pitchFamily="18" charset="-78"/>
              </a:rPr>
              <a:t>زادت أهمية وفعالية وجود المؤثرين ويتلاءم  النظام الإعلاني الجديد مع المستهلكين المتوقعين الذين يحتاجون إلى مثل هذا النهج التسويقي لأنهم يقضون  الكثير من الوقت على منصات التواصل الاجتماعي و يتابعون عن طيب خاطر الأشخاص الذين يثقون </a:t>
            </a:r>
            <a:r>
              <a:rPr lang="ar-EG" sz="2400" b="1" smtClean="0">
                <a:latin typeface="Simplified Arabic" panose="02020603050405020304" pitchFamily="18" charset="-78"/>
                <a:cs typeface="Simplified Arabic" panose="02020603050405020304" pitchFamily="18" charset="-78"/>
              </a:rPr>
              <a:t>بهم.</a:t>
            </a:r>
            <a:endParaRPr lang="en-US" sz="2400" b="1">
              <a:latin typeface="Simplified Arabic" panose="02020603050405020304" pitchFamily="18" charset="-78"/>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1245" y="1514400"/>
            <a:ext cx="4530062" cy="4968625"/>
          </a:xfrm>
        </p:spPr>
      </p:pic>
    </p:spTree>
    <p:extLst>
      <p:ext uri="{BB962C8B-B14F-4D97-AF65-F5344CB8AC3E}">
        <p14:creationId xmlns:p14="http://schemas.microsoft.com/office/powerpoint/2010/main" val="4105042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616924" y="1614995"/>
            <a:ext cx="6735738" cy="4351338"/>
          </a:xfrm>
        </p:spPr>
        <p:txBody>
          <a:bodyPr>
            <a:normAutofit fontScale="70000" lnSpcReduction="20000"/>
          </a:bodyPr>
          <a:lstStyle/>
          <a:p>
            <a:pPr algn="just" rtl="1">
              <a:lnSpc>
                <a:spcPct val="130000"/>
              </a:lnSpc>
              <a:spcBef>
                <a:spcPts val="110"/>
              </a:spcBef>
              <a:spcAft>
                <a:spcPts val="110"/>
              </a:spcAft>
              <a:buFont typeface="Wingdings" panose="05000000000000000000" pitchFamily="2" charset="2"/>
              <a:buChar char="ü"/>
            </a:pPr>
            <a:r>
              <a:rPr lang="ar-EG" sz="2600" b="1" smtClean="0">
                <a:latin typeface="Simplified Arabic" panose="02020603050405020304" pitchFamily="18" charset="-78"/>
                <a:cs typeface="Simplified Arabic" panose="02020603050405020304" pitchFamily="18" charset="-78"/>
              </a:rPr>
              <a:t> </a:t>
            </a:r>
            <a:r>
              <a:rPr lang="ar-EG" sz="3400" b="1" smtClean="0">
                <a:latin typeface="Simplified Arabic" panose="02020603050405020304" pitchFamily="18" charset="-78"/>
                <a:cs typeface="Simplified Arabic" panose="02020603050405020304" pitchFamily="18" charset="-78"/>
              </a:rPr>
              <a:t>لذلك </a:t>
            </a:r>
            <a:r>
              <a:rPr lang="ar-EG" sz="3400" b="1">
                <a:latin typeface="Simplified Arabic" panose="02020603050405020304" pitchFamily="18" charset="-78"/>
                <a:cs typeface="Simplified Arabic" panose="02020603050405020304" pitchFamily="18" charset="-78"/>
              </a:rPr>
              <a:t>بدأت المنظمات التجارية في البحث عن طرق بديلة للتأثير على المستهلكين</a:t>
            </a:r>
            <a:r>
              <a:rPr lang="ar-EG" sz="3400">
                <a:latin typeface="Simplified Arabic" panose="02020603050405020304" pitchFamily="18" charset="-78"/>
                <a:cs typeface="Simplified Arabic" panose="02020603050405020304" pitchFamily="18" charset="-78"/>
              </a:rPr>
              <a:t>، </a:t>
            </a:r>
            <a:r>
              <a:rPr lang="ar-EG" sz="3400" b="1" u="sng">
                <a:latin typeface="Simplified Arabic" panose="02020603050405020304" pitchFamily="18" charset="-78"/>
                <a:cs typeface="Simplified Arabic" panose="02020603050405020304" pitchFamily="18" charset="-78"/>
              </a:rPr>
              <a:t>وهو </a:t>
            </a:r>
            <a:r>
              <a:rPr lang="ar-EG" sz="3400" b="1" u="sng" smtClean="0">
                <a:latin typeface="Simplified Arabic" panose="02020603050405020304" pitchFamily="18" charset="-78"/>
                <a:cs typeface="Simplified Arabic" panose="02020603050405020304" pitchFamily="18" charset="-78"/>
              </a:rPr>
              <a:t>ما </a:t>
            </a:r>
            <a:r>
              <a:rPr lang="ar-EG" sz="3400" b="1" u="sng">
                <a:latin typeface="Simplified Arabic" panose="02020603050405020304" pitchFamily="18" charset="-78"/>
                <a:cs typeface="Simplified Arabic" panose="02020603050405020304" pitchFamily="18" charset="-78"/>
              </a:rPr>
              <a:t>أطلق عليه التسويق المؤثر</a:t>
            </a:r>
            <a:r>
              <a:rPr lang="ar-EG" sz="3400">
                <a:latin typeface="Simplified Arabic" panose="02020603050405020304" pitchFamily="18" charset="-78"/>
                <a:cs typeface="Simplified Arabic" panose="02020603050405020304" pitchFamily="18" charset="-78"/>
              </a:rPr>
              <a:t>، ‏</a:t>
            </a:r>
            <a:r>
              <a:rPr lang="ar-EG" sz="3400" b="1">
                <a:latin typeface="Simplified Arabic" panose="02020603050405020304" pitchFamily="18" charset="-78"/>
                <a:cs typeface="Simplified Arabic" panose="02020603050405020304" pitchFamily="18" charset="-78"/>
              </a:rPr>
              <a:t>الذي يشير إلى ممارسة تسويقية تستفيد من المستخدمين المتابعين جيدًا للإنترنت والمؤثرين القادرين على التأثير في مواقف </a:t>
            </a:r>
            <a:r>
              <a:rPr lang="ar-EG" sz="3400" b="1" smtClean="0">
                <a:latin typeface="Simplified Arabic" panose="02020603050405020304" pitchFamily="18" charset="-78"/>
                <a:cs typeface="Simplified Arabic" panose="02020603050405020304" pitchFamily="18" charset="-78"/>
              </a:rPr>
              <a:t>المستهلكين، </a:t>
            </a:r>
            <a:r>
              <a:rPr lang="ar-EG" sz="3400" b="1">
                <a:latin typeface="Simplified Arabic" panose="02020603050405020304" pitchFamily="18" charset="-78"/>
                <a:cs typeface="Simplified Arabic" panose="02020603050405020304" pitchFamily="18" charset="-78"/>
              </a:rPr>
              <a:t>وعمليات صنع قرارات الشراء لصالح العلامات التجارية</a:t>
            </a:r>
            <a:r>
              <a:rPr lang="ar-EG" sz="3400">
                <a:latin typeface="Simplified Arabic" panose="02020603050405020304" pitchFamily="18" charset="-78"/>
                <a:cs typeface="Simplified Arabic" panose="02020603050405020304" pitchFamily="18" charset="-78"/>
              </a:rPr>
              <a:t>. </a:t>
            </a:r>
            <a:endParaRPr lang="ar-EG" sz="3400" smtClean="0">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ü"/>
            </a:pPr>
            <a:r>
              <a:rPr lang="ar-EG" sz="3400" b="1" smtClean="0">
                <a:latin typeface="Simplified Arabic" panose="02020603050405020304" pitchFamily="18" charset="-78"/>
                <a:cs typeface="Simplified Arabic" panose="02020603050405020304" pitchFamily="18" charset="-78"/>
              </a:rPr>
              <a:t> لقد </a:t>
            </a:r>
            <a:r>
              <a:rPr lang="ar-EG" sz="3400" b="1">
                <a:latin typeface="Simplified Arabic" panose="02020603050405020304" pitchFamily="18" charset="-78"/>
                <a:cs typeface="Simplified Arabic" panose="02020603050405020304" pitchFamily="18" charset="-78"/>
              </a:rPr>
              <a:t>أصبح من الصعب على قطاع كبير من البشر ‏الحفاظ على استقلاليته في الفكر </a:t>
            </a:r>
            <a:r>
              <a:rPr lang="ar-EG" sz="3400" b="1" smtClean="0">
                <a:latin typeface="Simplified Arabic" panose="02020603050405020304" pitchFamily="18" charset="-78"/>
                <a:cs typeface="Simplified Arabic" panose="02020603050405020304" pitchFamily="18" charset="-78"/>
              </a:rPr>
              <a:t>والفعل؛ </a:t>
            </a:r>
            <a:r>
              <a:rPr lang="ar-EG" sz="3400" b="1">
                <a:latin typeface="Simplified Arabic" panose="02020603050405020304" pitchFamily="18" charset="-78"/>
                <a:cs typeface="Simplified Arabic" panose="02020603050405020304" pitchFamily="18" charset="-78"/>
              </a:rPr>
              <a:t>حيث أصبحت الشبكات الاجتماعية ذات تأثير اجتماعي عميق</a:t>
            </a:r>
            <a:r>
              <a:rPr lang="ar-EG" sz="3400">
                <a:latin typeface="Simplified Arabic" panose="02020603050405020304" pitchFamily="18" charset="-78"/>
                <a:cs typeface="Simplified Arabic" panose="02020603050405020304" pitchFamily="18" charset="-78"/>
              </a:rPr>
              <a:t>، </a:t>
            </a:r>
            <a:r>
              <a:rPr lang="ar-EG" sz="3400" b="1">
                <a:latin typeface="Simplified Arabic" panose="02020603050405020304" pitchFamily="18" charset="-78"/>
                <a:cs typeface="Simplified Arabic" panose="02020603050405020304" pitchFamily="18" charset="-78"/>
              </a:rPr>
              <a:t>وأصبح الوضع الإنساني على مستوى غير اعتيادي من الضعف والهشاشة عبر المجتمع </a:t>
            </a:r>
            <a:r>
              <a:rPr lang="ar-EG" sz="3400" b="1" smtClean="0">
                <a:latin typeface="Simplified Arabic" panose="02020603050405020304" pitchFamily="18" charset="-78"/>
                <a:cs typeface="Simplified Arabic" panose="02020603050405020304" pitchFamily="18" charset="-78"/>
              </a:rPr>
              <a:t>الرقمي.</a:t>
            </a:r>
            <a:endParaRPr lang="en-US" sz="3400" b="1">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7187" y="6155814"/>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592540" y="466513"/>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470244" y="365126"/>
            <a:ext cx="8883555" cy="106038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الاقتصادية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65586" y="1614995"/>
            <a:ext cx="4224527" cy="4940929"/>
          </a:xfrm>
        </p:spPr>
      </p:pic>
    </p:spTree>
    <p:extLst>
      <p:ext uri="{BB962C8B-B14F-4D97-AF65-F5344CB8AC3E}">
        <p14:creationId xmlns:p14="http://schemas.microsoft.com/office/powerpoint/2010/main" val="35444526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6"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عنصر نائب للمحتوى 9"/>
          <p:cNvSpPr>
            <a:spLocks noGrp="1"/>
          </p:cNvSpPr>
          <p:nvPr>
            <p:ph sz="half" idx="2"/>
          </p:nvPr>
        </p:nvSpPr>
        <p:spPr>
          <a:xfrm>
            <a:off x="4708477" y="1584476"/>
            <a:ext cx="6645323" cy="4490264"/>
          </a:xfrm>
        </p:spPr>
        <p:txBody>
          <a:bodyPr>
            <a:normAutofit fontScale="92500" lnSpcReduction="20000"/>
          </a:bodyPr>
          <a:lstStyle/>
          <a:p>
            <a:pPr algn="just" rtl="1">
              <a:lnSpc>
                <a:spcPct val="130000"/>
              </a:lnSpc>
              <a:spcBef>
                <a:spcPts val="110"/>
              </a:spcBef>
              <a:spcAft>
                <a:spcPts val="110"/>
              </a:spcAft>
              <a:buFont typeface="Wingdings" panose="05000000000000000000" pitchFamily="2" charset="2"/>
              <a:buChar char="ü"/>
            </a:pPr>
            <a:r>
              <a:rPr lang="ar-EG" sz="2400" b="1" smtClean="0">
                <a:latin typeface="Simplified Arabic" panose="02020603050405020304" pitchFamily="18" charset="-78"/>
                <a:cs typeface="Simplified Arabic" panose="02020603050405020304" pitchFamily="18" charset="-78"/>
              </a:rPr>
              <a:t> </a:t>
            </a:r>
            <a:r>
              <a:rPr lang="ar-EG" sz="2600" b="1" smtClean="0">
                <a:latin typeface="Simplified Arabic" panose="02020603050405020304" pitchFamily="18" charset="-78"/>
                <a:cs typeface="Simplified Arabic" panose="02020603050405020304" pitchFamily="18" charset="-78"/>
              </a:rPr>
              <a:t>وأصبح </a:t>
            </a:r>
            <a:r>
              <a:rPr lang="ar-EG" sz="2600" b="1">
                <a:latin typeface="Simplified Arabic" panose="02020603050405020304" pitchFamily="18" charset="-78"/>
                <a:cs typeface="Simplified Arabic" panose="02020603050405020304" pitchFamily="18" charset="-78"/>
              </a:rPr>
              <a:t>بعض الأشخاص في حالة استسلام لمنصات التواصل و المؤثرين عليها للدرجة التي أصبحت معها حالة الضعف والهشاشة مصدر للقلق المجتمعي</a:t>
            </a:r>
            <a:r>
              <a:rPr lang="ar-EG" sz="2600" smtClean="0">
                <a:latin typeface="Simplified Arabic" panose="02020603050405020304" pitchFamily="18" charset="-78"/>
                <a:cs typeface="Simplified Arabic" panose="02020603050405020304" pitchFamily="18" charset="-78"/>
              </a:rPr>
              <a:t>.</a:t>
            </a:r>
          </a:p>
          <a:p>
            <a:pPr algn="just" rtl="1">
              <a:lnSpc>
                <a:spcPct val="130000"/>
              </a:lnSpc>
              <a:spcBef>
                <a:spcPts val="110"/>
              </a:spcBef>
              <a:spcAft>
                <a:spcPts val="110"/>
              </a:spcAft>
              <a:buFont typeface="Wingdings" panose="05000000000000000000" pitchFamily="2" charset="2"/>
              <a:buChar char="ü"/>
            </a:pPr>
            <a:r>
              <a:rPr lang="ar-EG" sz="2600" smtClean="0">
                <a:latin typeface="Simplified Arabic" panose="02020603050405020304" pitchFamily="18" charset="-78"/>
                <a:cs typeface="Simplified Arabic" panose="02020603050405020304" pitchFamily="18" charset="-78"/>
              </a:rPr>
              <a:t> </a:t>
            </a:r>
            <a:r>
              <a:rPr lang="ar-EG" sz="2600" b="1" smtClean="0">
                <a:latin typeface="Simplified Arabic" panose="02020603050405020304" pitchFamily="18" charset="-78"/>
                <a:cs typeface="Simplified Arabic" panose="02020603050405020304" pitchFamily="18" charset="-78"/>
              </a:rPr>
              <a:t>وتزداد </a:t>
            </a:r>
            <a:r>
              <a:rPr lang="ar-EG" sz="2600" b="1">
                <a:latin typeface="Simplified Arabic" panose="02020603050405020304" pitchFamily="18" charset="-78"/>
                <a:cs typeface="Simplified Arabic" panose="02020603050405020304" pitchFamily="18" charset="-78"/>
              </a:rPr>
              <a:t>نقاط الضعف هذه عندما يستغل هذه المنصات أفراد وجماعات تفتقد الحد الأدنى من </a:t>
            </a:r>
            <a:r>
              <a:rPr lang="ar-EG" sz="2600" b="1" smtClean="0">
                <a:latin typeface="Simplified Arabic" panose="02020603050405020304" pitchFamily="18" charset="-78"/>
                <a:cs typeface="Simplified Arabic" panose="02020603050405020304" pitchFamily="18" charset="-78"/>
              </a:rPr>
              <a:t>الأخلاقيات،</a:t>
            </a:r>
            <a:r>
              <a:rPr lang="ar-EG" sz="2600" smtClean="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وفي كثير من الأحيان يتم التأثير على طريقة تفكير بعض الأشخاص وسلوكياتهم وتصوراتهم للأشياء </a:t>
            </a:r>
            <a:r>
              <a:rPr lang="ar-EG" sz="2600" b="1" smtClean="0">
                <a:latin typeface="Simplified Arabic" panose="02020603050405020304" pitchFamily="18" charset="-78"/>
                <a:cs typeface="Simplified Arabic" panose="02020603050405020304" pitchFamily="18" charset="-78"/>
              </a:rPr>
              <a:t>والمواقف </a:t>
            </a:r>
            <a:r>
              <a:rPr lang="ar-EG" sz="2600" b="1">
                <a:latin typeface="Simplified Arabic" panose="02020603050405020304" pitchFamily="18" charset="-78"/>
                <a:cs typeface="Simplified Arabic" panose="02020603050405020304" pitchFamily="18" charset="-78"/>
              </a:rPr>
              <a:t>من حولهم وفي حين أن هناك العديد من حالات التأثير </a:t>
            </a:r>
            <a:r>
              <a:rPr lang="ar-EG" sz="2600" b="1" smtClean="0">
                <a:latin typeface="Simplified Arabic" panose="02020603050405020304" pitchFamily="18" charset="-78"/>
                <a:cs typeface="Simplified Arabic" panose="02020603050405020304" pitchFamily="18" charset="-78"/>
              </a:rPr>
              <a:t>الإيجابي، </a:t>
            </a:r>
            <a:r>
              <a:rPr lang="ar-EG" sz="2600" b="1">
                <a:latin typeface="Simplified Arabic" panose="02020603050405020304" pitchFamily="18" charset="-78"/>
                <a:cs typeface="Simplified Arabic" panose="02020603050405020304" pitchFamily="18" charset="-78"/>
              </a:rPr>
              <a:t>هناك أيضًا حالات أكثر من التأثير السلبي، والتي تؤدي إلى تداعيات ضاره وتقلل من قدرة بعض الأفراد على التفكير واتخاذ </a:t>
            </a:r>
            <a:r>
              <a:rPr lang="ar-EG" sz="2600" b="1" smtClean="0">
                <a:latin typeface="Simplified Arabic" panose="02020603050405020304" pitchFamily="18" charset="-78"/>
                <a:cs typeface="Simplified Arabic" panose="02020603050405020304" pitchFamily="18" charset="-78"/>
              </a:rPr>
              <a:t>القرارات</a:t>
            </a:r>
            <a:r>
              <a:rPr lang="ar-EG" sz="2600" smtClean="0">
                <a:latin typeface="Simplified Arabic" panose="02020603050405020304" pitchFamily="18" charset="-78"/>
                <a:cs typeface="Simplified Arabic" panose="02020603050405020304" pitchFamily="18" charset="-78"/>
              </a:rPr>
              <a:t>.</a:t>
            </a:r>
            <a:endParaRPr lang="en-US" sz="2600">
              <a:latin typeface="Simplified Arabic" panose="02020603050405020304" pitchFamily="18" charset="-78"/>
              <a:cs typeface="Simplified Arabic" panose="02020603050405020304" pitchFamily="18" charset="-78"/>
            </a:endParaRPr>
          </a:p>
        </p:txBody>
      </p:sp>
      <p:sp>
        <p:nvSpPr>
          <p:cNvPr id="14" name="Rectangle: Rounded Corners 33"/>
          <p:cNvSpPr txBox="1">
            <a:spLocks noGrp="1"/>
          </p:cNvSpPr>
          <p:nvPr>
            <p:ph type="title"/>
          </p:nvPr>
        </p:nvSpPr>
        <p:spPr>
          <a:xfrm>
            <a:off x="2511188" y="365126"/>
            <a:ext cx="8842612" cy="97235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الاقتصادية على المستخدمين</a:t>
            </a:r>
            <a:endParaRPr lang="en-US" sz="3600" b="1" dirty="0">
              <a:solidFill>
                <a:schemeClr val="bg1"/>
              </a:solidFill>
              <a:latin typeface="Alexandria" charset="0"/>
              <a:cs typeface="Alexandria" charset="0"/>
            </a:endParaRPr>
          </a:p>
        </p:txBody>
      </p:sp>
      <p:pic>
        <p:nvPicPr>
          <p:cNvPr id="11" name="عنصر نائب للمحتوى 10"/>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05854" y="1469732"/>
            <a:ext cx="4462817" cy="5005118"/>
          </a:xfrm>
          <a:prstGeom prst="rect">
            <a:avLst/>
          </a:prstGeom>
        </p:spPr>
      </p:pic>
    </p:spTree>
    <p:extLst>
      <p:ext uri="{BB962C8B-B14F-4D97-AF65-F5344CB8AC3E}">
        <p14:creationId xmlns:p14="http://schemas.microsoft.com/office/powerpoint/2010/main" val="3568315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6" name="Rectangle 4"/>
          <p:cNvSpPr/>
          <p:nvPr/>
        </p:nvSpPr>
        <p:spPr>
          <a:xfrm>
            <a:off x="45606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عنصر نائب للمحتوى 9"/>
          <p:cNvSpPr>
            <a:spLocks noGrp="1"/>
          </p:cNvSpPr>
          <p:nvPr>
            <p:ph sz="half" idx="2"/>
          </p:nvPr>
        </p:nvSpPr>
        <p:spPr>
          <a:xfrm>
            <a:off x="4558351" y="1473070"/>
            <a:ext cx="6619165" cy="4351338"/>
          </a:xfrm>
        </p:spPr>
        <p:txBody>
          <a:bodyPr>
            <a:normAutofit fontScale="70000" lnSpcReduction="20000"/>
          </a:bodyPr>
          <a:lstStyle/>
          <a:p>
            <a:pPr algn="just" rtl="1">
              <a:lnSpc>
                <a:spcPct val="130000"/>
              </a:lnSpc>
              <a:spcBef>
                <a:spcPts val="110"/>
              </a:spcBef>
              <a:spcAft>
                <a:spcPts val="110"/>
              </a:spcAft>
              <a:buFont typeface="Wingdings" panose="05000000000000000000" pitchFamily="2" charset="2"/>
              <a:buChar char="ü"/>
            </a:pPr>
            <a:r>
              <a:rPr lang="ar-EG" sz="2400" smtClean="0">
                <a:latin typeface="Simplified Arabic" panose="02020603050405020304" pitchFamily="18" charset="-78"/>
                <a:cs typeface="Simplified Arabic" panose="02020603050405020304" pitchFamily="18" charset="-78"/>
              </a:rPr>
              <a:t> </a:t>
            </a:r>
            <a:r>
              <a:rPr lang="ar-EG" sz="3400" b="1" u="sng" smtClean="0">
                <a:latin typeface="Simplified Arabic" panose="02020603050405020304" pitchFamily="18" charset="-78"/>
                <a:cs typeface="Simplified Arabic" panose="02020603050405020304" pitchFamily="18" charset="-78"/>
              </a:rPr>
              <a:t>والحقيقة </a:t>
            </a:r>
            <a:r>
              <a:rPr lang="ar-EG" sz="3400" b="1" u="sng">
                <a:latin typeface="Simplified Arabic" panose="02020603050405020304" pitchFamily="18" charset="-78"/>
                <a:cs typeface="Simplified Arabic" panose="02020603050405020304" pitchFamily="18" charset="-78"/>
              </a:rPr>
              <a:t>أن الانتشار المتزايد للمنصات الرقمية</a:t>
            </a:r>
            <a:r>
              <a:rPr lang="ar-EG" sz="3400">
                <a:latin typeface="Simplified Arabic" panose="02020603050405020304" pitchFamily="18" charset="-78"/>
                <a:cs typeface="Simplified Arabic" panose="02020603050405020304" pitchFamily="18" charset="-78"/>
              </a:rPr>
              <a:t>، </a:t>
            </a:r>
            <a:r>
              <a:rPr lang="ar-EG" sz="3400" b="1">
                <a:latin typeface="Simplified Arabic" panose="02020603050405020304" pitchFamily="18" charset="-78"/>
                <a:cs typeface="Simplified Arabic" panose="02020603050405020304" pitchFamily="18" charset="-78"/>
              </a:rPr>
              <a:t>و تنامي أعداد المؤثرين عليها أدى إلى تضخيم القوي الاجتماعية التي يواجهها الفرد وفي هذا السياق</a:t>
            </a:r>
            <a:r>
              <a:rPr lang="ar-EG" sz="3400">
                <a:latin typeface="Simplified Arabic" panose="02020603050405020304" pitchFamily="18" charset="-78"/>
                <a:cs typeface="Simplified Arabic" panose="02020603050405020304" pitchFamily="18" charset="-78"/>
              </a:rPr>
              <a:t>، </a:t>
            </a:r>
            <a:r>
              <a:rPr lang="ar-EG" sz="3400" b="1" smtClean="0">
                <a:latin typeface="Simplified Arabic" panose="02020603050405020304" pitchFamily="18" charset="-78"/>
                <a:cs typeface="Simplified Arabic" panose="02020603050405020304" pitchFamily="18" charset="-78"/>
              </a:rPr>
              <a:t>غالبًا </a:t>
            </a:r>
            <a:r>
              <a:rPr lang="ar-EG" sz="3400" b="1">
                <a:latin typeface="Simplified Arabic" panose="02020603050405020304" pitchFamily="18" charset="-78"/>
                <a:cs typeface="Simplified Arabic" panose="02020603050405020304" pitchFamily="18" charset="-78"/>
              </a:rPr>
              <a:t>ما يكون فهم الفرد ‏للمواقف مشوشًا خاصة عندما يحاول الآخرون التأثير على الروايات والسلوكيات </a:t>
            </a:r>
            <a:r>
              <a:rPr lang="ar-EG" sz="3400" b="1" smtClean="0">
                <a:latin typeface="Simplified Arabic" panose="02020603050405020304" pitchFamily="18" charset="-78"/>
                <a:cs typeface="Simplified Arabic" panose="02020603050405020304" pitchFamily="18" charset="-78"/>
              </a:rPr>
              <a:t>الاجتماعية</a:t>
            </a:r>
            <a:r>
              <a:rPr lang="ar-EG" sz="3400" smtClean="0">
                <a:latin typeface="Simplified Arabic" panose="02020603050405020304" pitchFamily="18" charset="-78"/>
                <a:cs typeface="Simplified Arabic" panose="02020603050405020304" pitchFamily="18" charset="-78"/>
              </a:rPr>
              <a:t>، </a:t>
            </a:r>
            <a:r>
              <a:rPr lang="ar-EG" sz="3400" b="1" smtClean="0">
                <a:latin typeface="Simplified Arabic" panose="02020603050405020304" pitchFamily="18" charset="-78"/>
                <a:cs typeface="Simplified Arabic" panose="02020603050405020304" pitchFamily="18" charset="-78"/>
              </a:rPr>
              <a:t>ويتم </a:t>
            </a:r>
            <a:r>
              <a:rPr lang="ar-EG" sz="3400" b="1">
                <a:latin typeface="Simplified Arabic" panose="02020603050405020304" pitchFamily="18" charset="-78"/>
                <a:cs typeface="Simplified Arabic" panose="02020603050405020304" pitchFamily="18" charset="-78"/>
              </a:rPr>
              <a:t>دفع جهود التأثير من خلال قدرات منصات التواصل</a:t>
            </a:r>
            <a:r>
              <a:rPr lang="ar-EG" sz="3400">
                <a:latin typeface="Simplified Arabic" panose="02020603050405020304" pitchFamily="18" charset="-78"/>
                <a:cs typeface="Simplified Arabic" panose="02020603050405020304" pitchFamily="18" charset="-78"/>
              </a:rPr>
              <a:t>، </a:t>
            </a:r>
            <a:r>
              <a:rPr lang="ar-EG" sz="3400" b="1">
                <a:latin typeface="Simplified Arabic" panose="02020603050405020304" pitchFamily="18" charset="-78"/>
                <a:cs typeface="Simplified Arabic" panose="02020603050405020304" pitchFamily="18" charset="-78"/>
              </a:rPr>
              <a:t>وهنا يزداد دور المؤثرين وأنشطة التلاعب  الاجتماعي بالعقول للتأثير على آراء الناس وسلوكياتهم</a:t>
            </a:r>
            <a:r>
              <a:rPr lang="ar-EG" sz="3400">
                <a:latin typeface="Simplified Arabic" panose="02020603050405020304" pitchFamily="18" charset="-78"/>
                <a:cs typeface="Simplified Arabic" panose="02020603050405020304" pitchFamily="18" charset="-78"/>
              </a:rPr>
              <a:t> </a:t>
            </a:r>
            <a:r>
              <a:rPr lang="ar-EG" sz="3400" b="1">
                <a:latin typeface="Simplified Arabic" panose="02020603050405020304" pitchFamily="18" charset="-78"/>
                <a:cs typeface="Simplified Arabic" panose="02020603050405020304" pitchFamily="18" charset="-78"/>
              </a:rPr>
              <a:t>و خياراتهم وتفضيلاتهم</a:t>
            </a:r>
            <a:r>
              <a:rPr lang="ar-EG" sz="3400">
                <a:latin typeface="Simplified Arabic" panose="02020603050405020304" pitchFamily="18" charset="-78"/>
                <a:cs typeface="Simplified Arabic" panose="02020603050405020304" pitchFamily="18" charset="-78"/>
              </a:rPr>
              <a:t>، </a:t>
            </a:r>
            <a:r>
              <a:rPr lang="ar-EG" sz="3400" b="1">
                <a:latin typeface="Simplified Arabic" panose="02020603050405020304" pitchFamily="18" charset="-78"/>
                <a:cs typeface="Simplified Arabic" panose="02020603050405020304" pitchFamily="18" charset="-78"/>
              </a:rPr>
              <a:t>و ‏يمكن أن تتضمن هذه المحاولات أحيانًا الترويج له أخبار </a:t>
            </a:r>
            <a:r>
              <a:rPr lang="ar-EG" sz="3400" b="1" smtClean="0">
                <a:latin typeface="Simplified Arabic" panose="02020603050405020304" pitchFamily="18" charset="-78"/>
                <a:cs typeface="Simplified Arabic" panose="02020603050405020304" pitchFamily="18" charset="-78"/>
              </a:rPr>
              <a:t>مزيفة ومعلومات </a:t>
            </a:r>
            <a:r>
              <a:rPr lang="ar-EG" sz="3400" b="1">
                <a:latin typeface="Simplified Arabic" panose="02020603050405020304" pitchFamily="18" charset="-78"/>
                <a:cs typeface="Simplified Arabic" panose="02020603050405020304" pitchFamily="18" charset="-78"/>
              </a:rPr>
              <a:t>مضللة؛ مما يعزز حالة الضعف والهشاشة في الوجود </a:t>
            </a:r>
            <a:r>
              <a:rPr lang="ar-EG" sz="3400" b="1" smtClean="0">
                <a:latin typeface="Simplified Arabic" panose="02020603050405020304" pitchFamily="18" charset="-78"/>
                <a:cs typeface="Simplified Arabic" panose="02020603050405020304" pitchFamily="18" charset="-78"/>
              </a:rPr>
              <a:t>الإنساني.</a:t>
            </a:r>
            <a:endParaRPr lang="en-US" sz="3400" b="1">
              <a:latin typeface="Simplified Arabic" panose="02020603050405020304" pitchFamily="18" charset="-78"/>
              <a:cs typeface="Simplified Arabic" panose="02020603050405020304" pitchFamily="18" charset="-78"/>
            </a:endParaRPr>
          </a:p>
        </p:txBody>
      </p:sp>
      <p:sp>
        <p:nvSpPr>
          <p:cNvPr id="14" name="Rectangle: Rounded Corners 33"/>
          <p:cNvSpPr txBox="1">
            <a:spLocks noGrp="1"/>
          </p:cNvSpPr>
          <p:nvPr>
            <p:ph type="title"/>
          </p:nvPr>
        </p:nvSpPr>
        <p:spPr>
          <a:xfrm>
            <a:off x="2511188" y="365126"/>
            <a:ext cx="8842612"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الاقتصادية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67694" y="1450731"/>
            <a:ext cx="4167828" cy="5024119"/>
          </a:xfrm>
        </p:spPr>
      </p:pic>
    </p:spTree>
    <p:extLst>
      <p:ext uri="{BB962C8B-B14F-4D97-AF65-F5344CB8AC3E}">
        <p14:creationId xmlns:p14="http://schemas.microsoft.com/office/powerpoint/2010/main" val="10431725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22125" y="1372063"/>
            <a:ext cx="6575947" cy="4319053"/>
          </a:xfrm>
        </p:spPr>
        <p:txBody>
          <a:bodyPr>
            <a:normAutofit lnSpcReduction="10000"/>
          </a:bodyPr>
          <a:lstStyle/>
          <a:p>
            <a:pPr algn="just" rtl="1">
              <a:lnSpc>
                <a:spcPct val="130000"/>
              </a:lnSpc>
              <a:spcBef>
                <a:spcPts val="110"/>
              </a:spcBef>
              <a:spcAft>
                <a:spcPts val="110"/>
              </a:spcAft>
              <a:buFont typeface="Wingdings" panose="05000000000000000000" pitchFamily="2" charset="2"/>
              <a:buChar char="ü"/>
            </a:pPr>
            <a:r>
              <a:rPr lang="ar-EG" sz="2400" smtClean="0"/>
              <a:t> </a:t>
            </a:r>
            <a:r>
              <a:rPr lang="ar-EG" sz="2400" b="1" smtClean="0">
                <a:latin typeface="Simplified Arabic" panose="02020603050405020304" pitchFamily="18" charset="-78"/>
                <a:cs typeface="Simplified Arabic" panose="02020603050405020304" pitchFamily="18" charset="-78"/>
              </a:rPr>
              <a:t>وتفاقمت </a:t>
            </a:r>
            <a:r>
              <a:rPr lang="ar-EG" sz="2400" b="1">
                <a:latin typeface="Simplified Arabic" panose="02020603050405020304" pitchFamily="18" charset="-78"/>
                <a:cs typeface="Simplified Arabic" panose="02020603050405020304" pitchFamily="18" charset="-78"/>
              </a:rPr>
              <a:t>هذه الحالة من خلال ما يمكن أن نطلق عليه </a:t>
            </a:r>
            <a:r>
              <a:rPr lang="ar-EG" sz="2400">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ثقافة الاستسهال</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التي يمكن تلخيصها في فكرة أسأل جوجل وكأن الإنترنت أصبح الملاذ الأول </a:t>
            </a:r>
            <a:r>
              <a:rPr lang="ar-EG" sz="2400" b="1" smtClean="0">
                <a:latin typeface="Simplified Arabic" panose="02020603050405020304" pitchFamily="18" charset="-78"/>
                <a:cs typeface="Simplified Arabic" panose="02020603050405020304" pitchFamily="18" charset="-78"/>
              </a:rPr>
              <a:t>و</a:t>
            </a:r>
            <a:r>
              <a:rPr lang="ar-EG" sz="2400" b="1">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الآمن للمعرفة </a:t>
            </a:r>
            <a:r>
              <a:rPr lang="ar-EG" sz="2400" b="1">
                <a:latin typeface="Simplified Arabic" panose="02020603050405020304" pitchFamily="18" charset="-78"/>
                <a:cs typeface="Simplified Arabic" panose="02020603050405020304" pitchFamily="18" charset="-78"/>
              </a:rPr>
              <a:t>دون وعي بما يحتويه من مغالطات ومعلومات مضللة، وبدون حرص من غالبية المستخدمين على التحقق من مصداقية وموثوقية، ما يتداول من باب إعمال العقل و التدبر</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ü"/>
            </a:pP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لقد استحوذ المؤثرين على مساحة كبيرة داخل الإنترنت ومجتمع </a:t>
            </a:r>
            <a:r>
              <a:rPr lang="ar-EG" sz="2400" b="1" smtClean="0">
                <a:latin typeface="Simplified Arabic" panose="02020603050405020304" pitchFamily="18" charset="-78"/>
                <a:cs typeface="Simplified Arabic" panose="02020603050405020304" pitchFamily="18" charset="-78"/>
              </a:rPr>
              <a:t>المنصات، </a:t>
            </a:r>
            <a:r>
              <a:rPr lang="ar-EG" sz="2400" b="1">
                <a:latin typeface="Simplified Arabic" panose="02020603050405020304" pitchFamily="18" charset="-78"/>
                <a:cs typeface="Simplified Arabic" panose="02020603050405020304" pitchFamily="18" charset="-78"/>
              </a:rPr>
              <a:t>وعلى أموال طائلة من التسويق والترويج للسلع </a:t>
            </a:r>
            <a:r>
              <a:rPr lang="ar-EG" sz="2400" b="1" smtClean="0">
                <a:latin typeface="Simplified Arabic" panose="02020603050405020304" pitchFamily="18" charset="-78"/>
                <a:cs typeface="Simplified Arabic" panose="02020603050405020304" pitchFamily="18" charset="-78"/>
              </a:rPr>
              <a:t>والمنتجات.</a:t>
            </a:r>
          </a:p>
          <a:p>
            <a:pPr algn="just" rtl="1">
              <a:lnSpc>
                <a:spcPct val="110000"/>
              </a:lnSpc>
              <a:spcBef>
                <a:spcPts val="110"/>
              </a:spcBef>
              <a:spcAft>
                <a:spcPts val="110"/>
              </a:spcAft>
              <a:buFont typeface="Wingdings" panose="05000000000000000000" pitchFamily="2" charset="2"/>
              <a:buChar char="ü"/>
            </a:pPr>
            <a:endParaRPr lang="en-US" sz="26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ü"/>
            </a:pPr>
            <a:endParaRPr lang="en-US" sz="26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56063"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15654" y="365125"/>
            <a:ext cx="8938146"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الاقتصادية على المستخدمين</a:t>
            </a:r>
            <a:endParaRPr lang="en-US" sz="3600" b="1" dirty="0">
              <a:solidFill>
                <a:schemeClr val="bg1"/>
              </a:solidFill>
              <a:latin typeface="Alexandria" charset="0"/>
              <a:cs typeface="Alexandria" charset="0"/>
            </a:endParaRPr>
          </a:p>
        </p:txBody>
      </p:sp>
      <p:pic>
        <p:nvPicPr>
          <p:cNvPr id="9" name="عنصر نائب للمحتوى 9"/>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456062" y="1471293"/>
            <a:ext cx="4089779" cy="4847620"/>
          </a:xfrm>
          <a:prstGeom prst="rect">
            <a:avLst/>
          </a:prstGeom>
        </p:spPr>
      </p:pic>
    </p:spTree>
    <p:extLst>
      <p:ext uri="{BB962C8B-B14F-4D97-AF65-F5344CB8AC3E}">
        <p14:creationId xmlns:p14="http://schemas.microsoft.com/office/powerpoint/2010/main" val="6249760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64206" y="1493300"/>
            <a:ext cx="6589594" cy="4319053"/>
          </a:xfrm>
        </p:spPr>
        <p:txBody>
          <a:bodyPr>
            <a:normAutofit lnSpcReduction="10000"/>
          </a:bodyPr>
          <a:lstStyle/>
          <a:p>
            <a:pPr algn="just" rtl="1">
              <a:lnSpc>
                <a:spcPct val="130000"/>
              </a:lnSpc>
              <a:spcBef>
                <a:spcPts val="110"/>
              </a:spcBef>
              <a:spcAft>
                <a:spcPts val="110"/>
              </a:spcAft>
              <a:buFont typeface="Wingdings" panose="05000000000000000000" pitchFamily="2" charset="2"/>
              <a:buChar char="ü"/>
            </a:pPr>
            <a:r>
              <a:rPr lang="ar-EG" sz="2400" b="1" smtClean="0">
                <a:latin typeface="Simplified Arabic" panose="02020603050405020304" pitchFamily="18" charset="-78"/>
                <a:cs typeface="Simplified Arabic" panose="02020603050405020304" pitchFamily="18" charset="-78"/>
              </a:rPr>
              <a:t> ومن </a:t>
            </a:r>
            <a:r>
              <a:rPr lang="ar-EG" sz="2400" b="1">
                <a:latin typeface="Simplified Arabic" panose="02020603050405020304" pitchFamily="18" charset="-78"/>
                <a:cs typeface="Simplified Arabic" panose="02020603050405020304" pitchFamily="18" charset="-78"/>
              </a:rPr>
              <a:t>المتوقع زيادة فعاليتهم وقوتهم مستقبلًا في هذا </a:t>
            </a:r>
            <a:r>
              <a:rPr lang="ar-EG" sz="2400" b="1" smtClean="0">
                <a:latin typeface="Simplified Arabic" panose="02020603050405020304" pitchFamily="18" charset="-78"/>
                <a:cs typeface="Simplified Arabic" panose="02020603050405020304" pitchFamily="18" charset="-78"/>
              </a:rPr>
              <a:t>الفضاء، </a:t>
            </a:r>
            <a:r>
              <a:rPr lang="ar-EG" sz="2400" b="1">
                <a:latin typeface="Simplified Arabic" panose="02020603050405020304" pitchFamily="18" charset="-78"/>
                <a:cs typeface="Simplified Arabic" panose="02020603050405020304" pitchFamily="18" charset="-78"/>
              </a:rPr>
              <a:t>وزيادة اصطفاف أصحاب العلامات التجارية ‏والسلع للعمل معهم للاستفادة </a:t>
            </a:r>
            <a:r>
              <a:rPr lang="ar-EG" sz="2400" b="1" smtClean="0">
                <a:latin typeface="Simplified Arabic" panose="02020603050405020304" pitchFamily="18" charset="-78"/>
                <a:cs typeface="Simplified Arabic" panose="02020603050405020304" pitchFamily="18" charset="-78"/>
              </a:rPr>
              <a:t>منهم، </a:t>
            </a:r>
            <a:r>
              <a:rPr lang="ar-EG" sz="2400" b="1">
                <a:latin typeface="Simplified Arabic" panose="02020603050405020304" pitchFamily="18" charset="-78"/>
                <a:cs typeface="Simplified Arabic" panose="02020603050405020304" pitchFamily="18" charset="-78"/>
              </a:rPr>
              <a:t>ومن هذه الوسائل المستقبلية والمثيرة للتسويق والإعلان هذه العلاقة </a:t>
            </a:r>
            <a:r>
              <a:rPr lang="ar-EG" sz="2400" b="1" smtClean="0">
                <a:latin typeface="Simplified Arabic" panose="02020603050405020304" pitchFamily="18" charset="-78"/>
                <a:cs typeface="Simplified Arabic" panose="02020603050405020304" pitchFamily="18" charset="-78"/>
              </a:rPr>
              <a:t>الطفيلية </a:t>
            </a:r>
            <a:r>
              <a:rPr lang="ar-EG" sz="2400" b="1">
                <a:latin typeface="Simplified Arabic" panose="02020603050405020304" pitchFamily="18" charset="-78"/>
                <a:cs typeface="Simplified Arabic" panose="02020603050405020304" pitchFamily="18" charset="-78"/>
              </a:rPr>
              <a:t>التي ستجعل المستقبل </a:t>
            </a:r>
            <a:r>
              <a:rPr lang="ar-EG" sz="2400" b="1" smtClean="0">
                <a:latin typeface="Simplified Arabic" panose="02020603050405020304" pitchFamily="18" charset="-78"/>
                <a:cs typeface="Simplified Arabic" panose="02020603050405020304" pitchFamily="18" charset="-78"/>
              </a:rPr>
              <a:t>آمنًا ومجهزًا </a:t>
            </a:r>
            <a:r>
              <a:rPr lang="ar-EG" sz="2400" b="1">
                <a:latin typeface="Simplified Arabic" panose="02020603050405020304" pitchFamily="18" charset="-78"/>
                <a:cs typeface="Simplified Arabic" panose="02020603050405020304" pitchFamily="18" charset="-78"/>
              </a:rPr>
              <a:t>لاستمرارية المؤثرين وتنامي دورهم</a:t>
            </a:r>
            <a:r>
              <a:rPr lang="ar-EG" sz="2400">
                <a:latin typeface="Simplified Arabic" panose="02020603050405020304" pitchFamily="18" charset="-78"/>
                <a:cs typeface="Simplified Arabic" panose="02020603050405020304" pitchFamily="18" charset="-78"/>
              </a:rPr>
              <a:t>. </a:t>
            </a:r>
            <a:endParaRPr lang="ar-EG" sz="2400" smtClean="0">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ü"/>
            </a:pPr>
            <a:r>
              <a:rPr lang="ar-EG" sz="2400" smtClean="0"/>
              <a:t> </a:t>
            </a:r>
            <a:r>
              <a:rPr lang="ar-SA" sz="2400" b="1" smtClean="0">
                <a:solidFill>
                  <a:srgbClr val="203E5F"/>
                </a:solidFill>
                <a:latin typeface="Simplified Arabic" panose="02020603050405020304" pitchFamily="18" charset="-78"/>
                <a:cs typeface="Simplified Arabic" panose="02020603050405020304" pitchFamily="18" charset="-78"/>
              </a:rPr>
              <a:t>فالإعلام </a:t>
            </a:r>
            <a:r>
              <a:rPr lang="ar-SA" sz="2400" b="1">
                <a:solidFill>
                  <a:srgbClr val="203E5F"/>
                </a:solidFill>
                <a:latin typeface="Simplified Arabic" panose="02020603050405020304" pitchFamily="18" charset="-78"/>
                <a:cs typeface="Simplified Arabic" panose="02020603050405020304" pitchFamily="18" charset="-78"/>
              </a:rPr>
              <a:t>الرقمي له تأثيرات اقتصادية كبيرة على المستخدمين، منها الإيجابية مثل: </a:t>
            </a:r>
            <a:r>
              <a:rPr lang="ar-SA" sz="2400" b="1" u="sng">
                <a:solidFill>
                  <a:srgbClr val="203E5F"/>
                </a:solidFill>
                <a:latin typeface="Simplified Arabic" panose="02020603050405020304" pitchFamily="18" charset="-78"/>
                <a:cs typeface="Simplified Arabic" panose="02020603050405020304" pitchFamily="18" charset="-78"/>
              </a:rPr>
              <a:t>توفير التكاليف وخلق فرص عمل جديدة</a:t>
            </a:r>
            <a:r>
              <a:rPr lang="ar-SA" sz="2400" b="1">
                <a:solidFill>
                  <a:srgbClr val="203E5F"/>
                </a:solidFill>
                <a:latin typeface="Simplified Arabic" panose="02020603050405020304" pitchFamily="18" charset="-78"/>
                <a:cs typeface="Simplified Arabic" panose="02020603050405020304" pitchFamily="18" charset="-78"/>
              </a:rPr>
              <a:t>، وأخرى </a:t>
            </a:r>
            <a:r>
              <a:rPr lang="ar-SA" sz="2400" b="1" u="sng">
                <a:solidFill>
                  <a:srgbClr val="203E5F"/>
                </a:solidFill>
                <a:latin typeface="Simplified Arabic" panose="02020603050405020304" pitchFamily="18" charset="-78"/>
                <a:cs typeface="Simplified Arabic" panose="02020603050405020304" pitchFamily="18" charset="-78"/>
              </a:rPr>
              <a:t>قد تكون سلبية إذا لم تُدار بحكمة، </a:t>
            </a:r>
            <a:r>
              <a:rPr lang="ar-SA" sz="2400" b="1" u="sng" smtClean="0">
                <a:solidFill>
                  <a:srgbClr val="203E5F"/>
                </a:solidFill>
                <a:latin typeface="Simplified Arabic" panose="02020603050405020304" pitchFamily="18" charset="-78"/>
                <a:cs typeface="Simplified Arabic" panose="02020603050405020304" pitchFamily="18" charset="-78"/>
              </a:rPr>
              <a:t>مثل</a:t>
            </a:r>
            <a:r>
              <a:rPr lang="ar-EG" sz="2400" b="1" u="sng" smtClean="0">
                <a:solidFill>
                  <a:srgbClr val="203E5F"/>
                </a:solidFill>
                <a:latin typeface="Simplified Arabic" panose="02020603050405020304" pitchFamily="18" charset="-78"/>
                <a:cs typeface="Simplified Arabic" panose="02020603050405020304" pitchFamily="18" charset="-78"/>
              </a:rPr>
              <a:t>:</a:t>
            </a:r>
            <a:r>
              <a:rPr lang="ar-SA" sz="2400" b="1" u="sng" smtClean="0">
                <a:solidFill>
                  <a:srgbClr val="203E5F"/>
                </a:solidFill>
                <a:latin typeface="Simplified Arabic" panose="02020603050405020304" pitchFamily="18" charset="-78"/>
                <a:cs typeface="Simplified Arabic" panose="02020603050405020304" pitchFamily="18" charset="-78"/>
              </a:rPr>
              <a:t> </a:t>
            </a:r>
            <a:r>
              <a:rPr lang="ar-SA" sz="2400" b="1" u="sng">
                <a:solidFill>
                  <a:srgbClr val="203E5F"/>
                </a:solidFill>
                <a:latin typeface="Simplified Arabic" panose="02020603050405020304" pitchFamily="18" charset="-78"/>
                <a:cs typeface="Simplified Arabic" panose="02020603050405020304" pitchFamily="18" charset="-78"/>
              </a:rPr>
              <a:t>زيادة الإنفاق الاستهلاكي</a:t>
            </a:r>
            <a:r>
              <a:rPr lang="ar-EG" sz="2400" b="1">
                <a:solidFill>
                  <a:srgbClr val="203E5F"/>
                </a:solidFill>
                <a:latin typeface="Simplified Arabic" panose="02020603050405020304" pitchFamily="18" charset="-78"/>
                <a:cs typeface="Simplified Arabic" panose="02020603050405020304" pitchFamily="18" charset="-78"/>
              </a:rPr>
              <a:t>.</a:t>
            </a:r>
            <a:endParaRPr lang="en-US" sz="2400" b="1">
              <a:solidFill>
                <a:srgbClr val="203E5F"/>
              </a:solidFill>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56063"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15654" y="365125"/>
            <a:ext cx="8938146"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الاقتصادية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23565" y="1443709"/>
            <a:ext cx="4184177" cy="4839261"/>
          </a:xfrm>
        </p:spPr>
      </p:pic>
    </p:spTree>
    <p:extLst>
      <p:ext uri="{BB962C8B-B14F-4D97-AF65-F5344CB8AC3E}">
        <p14:creationId xmlns:p14="http://schemas.microsoft.com/office/powerpoint/2010/main" val="20089682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3"/>
          <p:cNvSpPr txBox="1">
            <a:spLocks noGrp="1"/>
          </p:cNvSpPr>
          <p:nvPr>
            <p:ph type="title"/>
          </p:nvPr>
        </p:nvSpPr>
        <p:spPr>
          <a:xfrm>
            <a:off x="2524836" y="409655"/>
            <a:ext cx="8037394" cy="765137"/>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ملخص المحاضرة</a:t>
            </a:r>
            <a:endParaRPr lang="en-US" sz="3600" b="1" dirty="0">
              <a:solidFill>
                <a:schemeClr val="bg1"/>
              </a:solidFill>
              <a:latin typeface="Alexandria" charset="0"/>
              <a:cs typeface="Alexandria" charset="0"/>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592539" y="313900"/>
            <a:ext cx="1366626" cy="8608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4</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3" name="عنصر نائب للمحتوى 2"/>
          <p:cNvSpPr>
            <a:spLocks noGrp="1"/>
          </p:cNvSpPr>
          <p:nvPr>
            <p:ph sz="half" idx="2"/>
          </p:nvPr>
        </p:nvSpPr>
        <p:spPr>
          <a:xfrm>
            <a:off x="846162" y="1275326"/>
            <a:ext cx="10139149" cy="4807589"/>
          </a:xfrm>
        </p:spPr>
        <p:txBody>
          <a:bodyPr>
            <a:normAutofit fontScale="47500" lnSpcReduction="20000"/>
          </a:bodyPr>
          <a:lstStyle/>
          <a:p>
            <a:pPr marL="0" indent="0" algn="just" rtl="1">
              <a:lnSpc>
                <a:spcPct val="130000"/>
              </a:lnSpc>
              <a:spcBef>
                <a:spcPts val="110"/>
              </a:spcBef>
              <a:spcAft>
                <a:spcPts val="110"/>
              </a:spcAft>
              <a:buNone/>
            </a:pPr>
            <a:r>
              <a:rPr lang="ar-EG" sz="5000" b="1" smtClean="0">
                <a:latin typeface="Simplified Arabic" panose="02020603050405020304" pitchFamily="18" charset="-78"/>
                <a:cs typeface="Simplified Arabic" panose="02020603050405020304" pitchFamily="18" charset="-78"/>
              </a:rPr>
              <a:t>أولًا: تأثيرات </a:t>
            </a:r>
            <a:r>
              <a:rPr lang="ar-EG" sz="5000" b="1">
                <a:latin typeface="Simplified Arabic" panose="02020603050405020304" pitchFamily="18" charset="-78"/>
                <a:cs typeface="Simplified Arabic" panose="02020603050405020304" pitchFamily="18" charset="-78"/>
              </a:rPr>
              <a:t>الإعلام الرقمي </a:t>
            </a:r>
            <a:r>
              <a:rPr lang="ar-EG" sz="5000" b="1" smtClean="0">
                <a:latin typeface="Simplified Arabic" panose="02020603050405020304" pitchFamily="18" charset="-78"/>
                <a:cs typeface="Simplified Arabic" panose="02020603050405020304" pitchFamily="18" charset="-78"/>
              </a:rPr>
              <a:t>الثقافية </a:t>
            </a:r>
            <a:r>
              <a:rPr lang="ar-EG" sz="5000" b="1">
                <a:latin typeface="Simplified Arabic" panose="02020603050405020304" pitchFamily="18" charset="-78"/>
                <a:cs typeface="Simplified Arabic" panose="02020603050405020304" pitchFamily="18" charset="-78"/>
              </a:rPr>
              <a:t>على المستخدمين. </a:t>
            </a:r>
            <a:endParaRPr lang="ar-EG" sz="5000" b="1" smtClean="0">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ü"/>
            </a:pPr>
            <a:r>
              <a:rPr lang="ar-EG" sz="4200" b="1" smtClean="0">
                <a:solidFill>
                  <a:srgbClr val="203E5F"/>
                </a:solidFill>
                <a:latin typeface="Simplified Arabic" panose="02020603050405020304" pitchFamily="18" charset="-78"/>
                <a:cs typeface="Simplified Arabic" panose="02020603050405020304" pitchFamily="18" charset="-78"/>
              </a:rPr>
              <a:t> </a:t>
            </a:r>
            <a:r>
              <a:rPr lang="ar-EG" sz="4200" b="1">
                <a:solidFill>
                  <a:srgbClr val="203E5F"/>
                </a:solidFill>
                <a:latin typeface="Simplified Arabic" panose="02020603050405020304" pitchFamily="18" charset="-78"/>
                <a:cs typeface="Simplified Arabic" panose="02020603050405020304" pitchFamily="18" charset="-78"/>
              </a:rPr>
              <a:t>الهجمة الشرسة على ثقافة الأسرة العربية</a:t>
            </a:r>
            <a:r>
              <a:rPr lang="ar-EG" sz="4200" b="1" smtClean="0">
                <a:solidFill>
                  <a:srgbClr val="203E5F"/>
                </a:solidFill>
                <a:latin typeface="Simplified Arabic" panose="02020603050405020304" pitchFamily="18" charset="-78"/>
                <a:cs typeface="Simplified Arabic" panose="02020603050405020304" pitchFamily="18" charset="-78"/>
              </a:rPr>
              <a:t>.</a:t>
            </a:r>
          </a:p>
          <a:p>
            <a:pPr algn="just" rtl="1">
              <a:lnSpc>
                <a:spcPct val="130000"/>
              </a:lnSpc>
              <a:spcBef>
                <a:spcPts val="110"/>
              </a:spcBef>
              <a:spcAft>
                <a:spcPts val="110"/>
              </a:spcAft>
              <a:buFont typeface="Wingdings" panose="05000000000000000000" pitchFamily="2" charset="2"/>
              <a:buChar char="ü"/>
            </a:pPr>
            <a:r>
              <a:rPr lang="ar-EG" sz="4500" b="1" smtClean="0">
                <a:solidFill>
                  <a:srgbClr val="203E5F"/>
                </a:solidFill>
                <a:latin typeface="Simplified Arabic" panose="02020603050405020304" pitchFamily="18" charset="-78"/>
                <a:cs typeface="Simplified Arabic" panose="02020603050405020304" pitchFamily="18" charset="-78"/>
              </a:rPr>
              <a:t> انعدام التكافؤ في نشر الثقافات المختلفة.</a:t>
            </a:r>
          </a:p>
          <a:p>
            <a:pPr algn="just" rtl="1">
              <a:lnSpc>
                <a:spcPct val="130000"/>
              </a:lnSpc>
              <a:spcBef>
                <a:spcPts val="110"/>
              </a:spcBef>
              <a:spcAft>
                <a:spcPts val="110"/>
              </a:spcAft>
              <a:buFont typeface="Wingdings" panose="05000000000000000000" pitchFamily="2" charset="2"/>
              <a:buChar char="ü"/>
            </a:pPr>
            <a:r>
              <a:rPr lang="ar-EG" sz="4500" b="1" smtClean="0">
                <a:solidFill>
                  <a:srgbClr val="203E5F"/>
                </a:solidFill>
                <a:latin typeface="Simplified Arabic" panose="02020603050405020304" pitchFamily="18" charset="-78"/>
                <a:cs typeface="Simplified Arabic" panose="02020603050405020304" pitchFamily="18" charset="-78"/>
              </a:rPr>
              <a:t> محاكاة </a:t>
            </a:r>
            <a:r>
              <a:rPr lang="ar-EG" sz="4500" b="1">
                <a:solidFill>
                  <a:srgbClr val="203E5F"/>
                </a:solidFill>
                <a:latin typeface="Simplified Arabic" panose="02020603050405020304" pitchFamily="18" charset="-78"/>
                <a:cs typeface="Simplified Arabic" panose="02020603050405020304" pitchFamily="18" charset="-78"/>
              </a:rPr>
              <a:t>وتقليد ثقافة </a:t>
            </a:r>
            <a:r>
              <a:rPr lang="ar-EG" sz="4500" b="1" smtClean="0">
                <a:solidFill>
                  <a:srgbClr val="203E5F"/>
                </a:solidFill>
                <a:latin typeface="Simplified Arabic" panose="02020603050405020304" pitchFamily="18" charset="-78"/>
                <a:cs typeface="Simplified Arabic" panose="02020603050405020304" pitchFamily="18" charset="-78"/>
              </a:rPr>
              <a:t>الآخرين.</a:t>
            </a:r>
          </a:p>
          <a:p>
            <a:pPr algn="just" rtl="1">
              <a:lnSpc>
                <a:spcPct val="130000"/>
              </a:lnSpc>
              <a:spcBef>
                <a:spcPts val="110"/>
              </a:spcBef>
              <a:spcAft>
                <a:spcPts val="110"/>
              </a:spcAft>
              <a:buFont typeface="Wingdings" panose="05000000000000000000" pitchFamily="2" charset="2"/>
              <a:buChar char="ü"/>
            </a:pPr>
            <a:r>
              <a:rPr lang="ar-EG" sz="4500" b="1" smtClean="0">
                <a:solidFill>
                  <a:srgbClr val="203E5F"/>
                </a:solidFill>
                <a:latin typeface="Simplified Arabic" panose="02020603050405020304" pitchFamily="18" charset="-78"/>
                <a:cs typeface="Simplified Arabic" panose="02020603050405020304" pitchFamily="18" charset="-78"/>
              </a:rPr>
              <a:t> تشكيل </a:t>
            </a:r>
            <a:r>
              <a:rPr lang="ar-EG" sz="4500" b="1">
                <a:solidFill>
                  <a:srgbClr val="203E5F"/>
                </a:solidFill>
                <a:latin typeface="Simplified Arabic" panose="02020603050405020304" pitchFamily="18" charset="-78"/>
                <a:cs typeface="Simplified Arabic" panose="02020603050405020304" pitchFamily="18" charset="-78"/>
              </a:rPr>
              <a:t>وعي ثقافي جديد لدى الأسرة العربية</a:t>
            </a:r>
            <a:r>
              <a:rPr lang="ar-EG" sz="4500" b="1" smtClean="0">
                <a:solidFill>
                  <a:srgbClr val="203E5F"/>
                </a:solidFill>
                <a:latin typeface="Simplified Arabic" panose="02020603050405020304" pitchFamily="18" charset="-78"/>
                <a:cs typeface="Simplified Arabic" panose="02020603050405020304" pitchFamily="18" charset="-78"/>
              </a:rPr>
              <a:t>.</a:t>
            </a:r>
          </a:p>
          <a:p>
            <a:pPr algn="just" rtl="1">
              <a:lnSpc>
                <a:spcPct val="130000"/>
              </a:lnSpc>
              <a:spcBef>
                <a:spcPts val="110"/>
              </a:spcBef>
              <a:spcAft>
                <a:spcPts val="110"/>
              </a:spcAft>
              <a:buFont typeface="Wingdings" panose="05000000000000000000" pitchFamily="2" charset="2"/>
              <a:buChar char="ü"/>
            </a:pPr>
            <a:r>
              <a:rPr lang="ar-EG" sz="4500" b="1" smtClean="0">
                <a:solidFill>
                  <a:srgbClr val="203E5F"/>
                </a:solidFill>
                <a:latin typeface="Simplified Arabic" panose="02020603050405020304" pitchFamily="18" charset="-78"/>
                <a:cs typeface="Simplified Arabic" panose="02020603050405020304" pitchFamily="18" charset="-78"/>
              </a:rPr>
              <a:t> تفشي </a:t>
            </a:r>
            <a:r>
              <a:rPr lang="ar-EG" sz="4500" b="1">
                <a:solidFill>
                  <a:srgbClr val="203E5F"/>
                </a:solidFill>
                <a:latin typeface="Simplified Arabic" panose="02020603050405020304" pitchFamily="18" charset="-78"/>
                <a:cs typeface="Simplified Arabic" panose="02020603050405020304" pitchFamily="18" charset="-78"/>
              </a:rPr>
              <a:t>ظاهرة الثقافة الهابطة: (تسطيح الثقافة</a:t>
            </a:r>
            <a:r>
              <a:rPr lang="ar-EG" sz="4500" b="1" smtClean="0">
                <a:solidFill>
                  <a:srgbClr val="203E5F"/>
                </a:solidFill>
                <a:latin typeface="Simplified Arabic" panose="02020603050405020304" pitchFamily="18" charset="-78"/>
                <a:cs typeface="Simplified Arabic" panose="02020603050405020304" pitchFamily="18" charset="-78"/>
              </a:rPr>
              <a:t>).</a:t>
            </a:r>
          </a:p>
          <a:p>
            <a:pPr algn="just" rtl="1">
              <a:lnSpc>
                <a:spcPct val="130000"/>
              </a:lnSpc>
              <a:spcBef>
                <a:spcPts val="110"/>
              </a:spcBef>
              <a:spcAft>
                <a:spcPts val="110"/>
              </a:spcAft>
              <a:buFont typeface="Wingdings" panose="05000000000000000000" pitchFamily="2" charset="2"/>
              <a:buChar char="ü"/>
            </a:pPr>
            <a:r>
              <a:rPr lang="ar-EG" sz="4500" b="1" smtClean="0">
                <a:solidFill>
                  <a:srgbClr val="203E5F"/>
                </a:solidFill>
                <a:latin typeface="Simplified Arabic" panose="02020603050405020304" pitchFamily="18" charset="-78"/>
                <a:cs typeface="Simplified Arabic" panose="02020603050405020304" pitchFamily="18" charset="-78"/>
              </a:rPr>
              <a:t>إشكالية الهوية.</a:t>
            </a:r>
          </a:p>
          <a:p>
            <a:pPr marL="0" indent="0" algn="just" rtl="1">
              <a:lnSpc>
                <a:spcPct val="130000"/>
              </a:lnSpc>
              <a:spcBef>
                <a:spcPts val="110"/>
              </a:spcBef>
              <a:spcAft>
                <a:spcPts val="110"/>
              </a:spcAft>
              <a:buNone/>
            </a:pPr>
            <a:r>
              <a:rPr lang="ar-EG" sz="5000" b="1" smtClean="0">
                <a:latin typeface="Simplified Arabic" panose="02020603050405020304" pitchFamily="18" charset="-78"/>
                <a:cs typeface="Simplified Arabic" panose="02020603050405020304" pitchFamily="18" charset="-78"/>
              </a:rPr>
              <a:t>ثانيًا: تأثيرات </a:t>
            </a:r>
            <a:r>
              <a:rPr lang="ar-EG" sz="5000" b="1">
                <a:latin typeface="Simplified Arabic" panose="02020603050405020304" pitchFamily="18" charset="-78"/>
                <a:cs typeface="Simplified Arabic" panose="02020603050405020304" pitchFamily="18" charset="-78"/>
              </a:rPr>
              <a:t>الإعلام الرقمي </a:t>
            </a:r>
            <a:r>
              <a:rPr lang="ar-EG" sz="5000" b="1" smtClean="0">
                <a:latin typeface="Simplified Arabic" panose="02020603050405020304" pitchFamily="18" charset="-78"/>
                <a:cs typeface="Simplified Arabic" panose="02020603050405020304" pitchFamily="18" charset="-78"/>
              </a:rPr>
              <a:t>الاقتصادية </a:t>
            </a:r>
            <a:r>
              <a:rPr lang="ar-EG" sz="5000" b="1">
                <a:latin typeface="Simplified Arabic" panose="02020603050405020304" pitchFamily="18" charset="-78"/>
                <a:cs typeface="Simplified Arabic" panose="02020603050405020304" pitchFamily="18" charset="-78"/>
              </a:rPr>
              <a:t>على المستخدمين </a:t>
            </a:r>
            <a:r>
              <a:rPr lang="ar-EG" sz="5000" b="1" smtClean="0">
                <a:latin typeface="Simplified Arabic" panose="02020603050405020304" pitchFamily="18" charset="-78"/>
                <a:cs typeface="Simplified Arabic" panose="02020603050405020304" pitchFamily="18" charset="-78"/>
              </a:rPr>
              <a:t>.</a:t>
            </a:r>
          </a:p>
          <a:p>
            <a:pPr algn="just" rtl="1">
              <a:lnSpc>
                <a:spcPct val="130000"/>
              </a:lnSpc>
              <a:spcBef>
                <a:spcPts val="110"/>
              </a:spcBef>
              <a:spcAft>
                <a:spcPts val="110"/>
              </a:spcAft>
            </a:pPr>
            <a:r>
              <a:rPr lang="ar-EG" sz="4500" b="1">
                <a:solidFill>
                  <a:srgbClr val="203E5F"/>
                </a:solidFill>
                <a:latin typeface="Simplified Arabic" panose="02020603050405020304" pitchFamily="18" charset="-78"/>
                <a:cs typeface="Simplified Arabic" panose="02020603050405020304" pitchFamily="18" charset="-78"/>
              </a:rPr>
              <a:t>تأثيرات الإعلام </a:t>
            </a:r>
            <a:r>
              <a:rPr lang="ar-EG" sz="4500" b="1" smtClean="0">
                <a:solidFill>
                  <a:srgbClr val="203E5F"/>
                </a:solidFill>
                <a:latin typeface="Simplified Arabic" panose="02020603050405020304" pitchFamily="18" charset="-78"/>
                <a:cs typeface="Simplified Arabic" panose="02020603050405020304" pitchFamily="18" charset="-78"/>
              </a:rPr>
              <a:t>الرقمي الاقتصادية </a:t>
            </a:r>
            <a:r>
              <a:rPr lang="ar-EG" sz="4500" b="1">
                <a:solidFill>
                  <a:srgbClr val="203E5F"/>
                </a:solidFill>
                <a:latin typeface="Simplified Arabic" panose="02020603050405020304" pitchFamily="18" charset="-78"/>
                <a:cs typeface="Simplified Arabic" panose="02020603050405020304" pitchFamily="18" charset="-78"/>
              </a:rPr>
              <a:t>على العمل.</a:t>
            </a:r>
          </a:p>
          <a:p>
            <a:pPr algn="just" rtl="1">
              <a:lnSpc>
                <a:spcPct val="130000"/>
              </a:lnSpc>
              <a:spcBef>
                <a:spcPts val="110"/>
              </a:spcBef>
              <a:spcAft>
                <a:spcPts val="110"/>
              </a:spcAft>
            </a:pPr>
            <a:r>
              <a:rPr lang="ar-EG" sz="4500" b="1" smtClean="0">
                <a:solidFill>
                  <a:srgbClr val="203E5F"/>
                </a:solidFill>
                <a:latin typeface="Simplified Arabic" panose="02020603050405020304" pitchFamily="18" charset="-78"/>
                <a:cs typeface="Simplified Arabic" panose="02020603050405020304" pitchFamily="18" charset="-78"/>
              </a:rPr>
              <a:t>تأثيرات </a:t>
            </a:r>
            <a:r>
              <a:rPr lang="ar-EG" sz="4500" b="1">
                <a:solidFill>
                  <a:srgbClr val="203E5F"/>
                </a:solidFill>
                <a:latin typeface="Simplified Arabic" panose="02020603050405020304" pitchFamily="18" charset="-78"/>
                <a:cs typeface="Simplified Arabic" panose="02020603050405020304" pitchFamily="18" charset="-78"/>
              </a:rPr>
              <a:t>الإعلام الرقمي </a:t>
            </a:r>
            <a:r>
              <a:rPr lang="ar-EG" sz="4500" b="1" smtClean="0">
                <a:solidFill>
                  <a:srgbClr val="203E5F"/>
                </a:solidFill>
                <a:latin typeface="Simplified Arabic" panose="02020603050405020304" pitchFamily="18" charset="-78"/>
                <a:cs typeface="Simplified Arabic" panose="02020603050405020304" pitchFamily="18" charset="-78"/>
              </a:rPr>
              <a:t>الاقتصادية على </a:t>
            </a:r>
            <a:r>
              <a:rPr lang="ar-EG" sz="4500" b="1">
                <a:solidFill>
                  <a:srgbClr val="203E5F"/>
                </a:solidFill>
                <a:latin typeface="Simplified Arabic" panose="02020603050405020304" pitchFamily="18" charset="-78"/>
                <a:cs typeface="Simplified Arabic" panose="02020603050405020304" pitchFamily="18" charset="-78"/>
              </a:rPr>
              <a:t>التسويق والإعلان.</a:t>
            </a:r>
          </a:p>
          <a:p>
            <a:pPr algn="just" rtl="1">
              <a:lnSpc>
                <a:spcPct val="130000"/>
              </a:lnSpc>
              <a:spcBef>
                <a:spcPts val="110"/>
              </a:spcBef>
              <a:spcAft>
                <a:spcPts val="110"/>
              </a:spcAft>
            </a:pPr>
            <a:r>
              <a:rPr lang="ar-EG" sz="4500" b="1">
                <a:solidFill>
                  <a:srgbClr val="203E5F"/>
                </a:solidFill>
                <a:latin typeface="Simplified Arabic" panose="02020603050405020304" pitchFamily="18" charset="-78"/>
                <a:cs typeface="Simplified Arabic" panose="02020603050405020304" pitchFamily="18" charset="-78"/>
              </a:rPr>
              <a:t>تأثيرات الإعلام </a:t>
            </a:r>
            <a:r>
              <a:rPr lang="ar-EG" sz="4500" b="1" smtClean="0">
                <a:solidFill>
                  <a:srgbClr val="203E5F"/>
                </a:solidFill>
                <a:latin typeface="Simplified Arabic" panose="02020603050405020304" pitchFamily="18" charset="-78"/>
                <a:cs typeface="Simplified Arabic" panose="02020603050405020304" pitchFamily="18" charset="-78"/>
              </a:rPr>
              <a:t>الرقمي الاقتصادية </a:t>
            </a:r>
            <a:r>
              <a:rPr lang="ar-EG" sz="4500" b="1">
                <a:solidFill>
                  <a:srgbClr val="203E5F"/>
                </a:solidFill>
                <a:latin typeface="Simplified Arabic" panose="02020603050405020304" pitchFamily="18" charset="-78"/>
                <a:cs typeface="Simplified Arabic" panose="02020603050405020304" pitchFamily="18" charset="-78"/>
              </a:rPr>
              <a:t>على استهلاك المنتجات والخدمات.</a:t>
            </a:r>
          </a:p>
          <a:p>
            <a:pPr algn="just" rtl="1">
              <a:lnSpc>
                <a:spcPct val="130000"/>
              </a:lnSpc>
              <a:spcBef>
                <a:spcPts val="110"/>
              </a:spcBef>
              <a:spcAft>
                <a:spcPts val="110"/>
              </a:spcAft>
            </a:pPr>
            <a:r>
              <a:rPr lang="ar-EG" sz="4500" b="1">
                <a:solidFill>
                  <a:srgbClr val="203E5F"/>
                </a:solidFill>
                <a:latin typeface="Simplified Arabic" panose="02020603050405020304" pitchFamily="18" charset="-78"/>
                <a:cs typeface="Simplified Arabic" panose="02020603050405020304" pitchFamily="18" charset="-78"/>
              </a:rPr>
              <a:t>المؤثرين وتأثيرهم على القرارات الشرائية لمستخدمي الإعلام الرقمي</a:t>
            </a:r>
            <a:r>
              <a:rPr lang="ar-EG" sz="4500" b="1" smtClean="0">
                <a:solidFill>
                  <a:srgbClr val="203E5F"/>
                </a:solidFill>
                <a:latin typeface="Simplified Arabic" panose="02020603050405020304" pitchFamily="18" charset="-78"/>
                <a:cs typeface="Simplified Arabic" panose="02020603050405020304" pitchFamily="18" charset="-78"/>
              </a:rPr>
              <a:t>.</a:t>
            </a:r>
            <a:endParaRPr lang="ar-EG" sz="4500" b="1">
              <a:solidFill>
                <a:srgbClr val="203E5F"/>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633972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smtClean="0">
                <a:solidFill>
                  <a:schemeClr val="bg1"/>
                </a:solidFill>
                <a:latin typeface="Alexandria" charset="0"/>
                <a:cs typeface="Alexandria" charset="0"/>
              </a:rPr>
              <a:t>شكرًا لاستماعكم</a:t>
            </a:r>
            <a:endParaRPr lang="en-US" sz="5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http://purl.org/dc/elements/1.1/"/>
    <ds:schemaRef ds:uri="http://schemas.openxmlformats.org/package/2006/metadata/core-properties"/>
    <ds:schemaRef ds:uri="http://schemas.microsoft.com/office/infopath/2007/PartnerControls"/>
    <ds:schemaRef ds:uri="http://purl.org/dc/terms/"/>
    <ds:schemaRef ds:uri="http://schemas.microsoft.com/office/2006/documentManagement/types"/>
    <ds:schemaRef ds:uri="aca13214-df29-4e3c-a050-857c0bf7bd8e"/>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2872</TotalTime>
  <Words>3838</Words>
  <Application>Microsoft Office PowerPoint</Application>
  <PresentationFormat>ملء الشاشة</PresentationFormat>
  <Paragraphs>290</Paragraphs>
  <Slides>43</Slides>
  <Notes>2</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43</vt:i4>
      </vt:variant>
    </vt:vector>
  </HeadingPairs>
  <TitlesOfParts>
    <vt:vector size="52" baseType="lpstr">
      <vt:lpstr>Alexandria</vt:lpstr>
      <vt:lpstr>Arial</vt:lpstr>
      <vt:lpstr>Calibri</vt:lpstr>
      <vt:lpstr>Calibri Light</vt:lpstr>
      <vt:lpstr>Roboto Light</vt:lpstr>
      <vt:lpstr>Simplified Arabic</vt:lpstr>
      <vt:lpstr>Times New Roman</vt:lpstr>
      <vt:lpstr>Wingdings</vt:lpstr>
      <vt:lpstr>Office Theme</vt:lpstr>
      <vt:lpstr>عرض تقديمي في PowerPoint</vt:lpstr>
      <vt:lpstr>عرض تقديمي في PowerPoint</vt:lpstr>
      <vt:lpstr>مقدمة</vt:lpstr>
      <vt:lpstr>مقدمة</vt:lpstr>
      <vt:lpstr>تأثيرات الإعلام الرقمي الثقافية على المستخدمين</vt:lpstr>
      <vt:lpstr>تأثيرات الإعلام الرقمي الثقافية على المستخدمين</vt:lpstr>
      <vt:lpstr>تأثيرات الإعلام الرقمي الثقافية على المستخدمين</vt:lpstr>
      <vt:lpstr>‏</vt:lpstr>
      <vt:lpstr>‏</vt:lpstr>
      <vt:lpstr>تأثيرات الإعلام الرقمي الثقافية على المستخدمين</vt:lpstr>
      <vt:lpstr>تأثيرات الإعلام الرقمي الثقافية على المستخدمين</vt:lpstr>
      <vt:lpstr>تأثيرات الإعلام الرقمي الثقافية على المستخدمين</vt:lpstr>
      <vt:lpstr>تأثيرات الإعلام الرقمي الثقافية على المستخدمين</vt:lpstr>
      <vt:lpstr>تأثيرات الإعلام الرقمي الثقافية على المستخدمين</vt:lpstr>
      <vt:lpstr>تأثيرات الإعلام الرقمي الثقافية على المستخدمين</vt:lpstr>
      <vt:lpstr>تأثيرات الإعلام الرقمي الثقافية على المستخدمين</vt:lpstr>
      <vt:lpstr>تأثيرات الإعلام الرقمي الثقافية على المستخدمين</vt:lpstr>
      <vt:lpstr>تأثيرات الإعلام الرقمي الثقافية على المستخدمين</vt:lpstr>
      <vt:lpstr>تأثيرات الإعلام الرقمي الثقافية على المستخدمين</vt:lpstr>
      <vt:lpstr>عرض تقديمي في PowerPoint</vt:lpstr>
      <vt:lpstr>تأثيرات الإعلام الرقمي الثقافية على المستخدمين</vt:lpstr>
      <vt:lpstr>تأثيرات الإعلام الرقمي الثقافية على المستخدمين</vt:lpstr>
      <vt:lpstr>تأثيرات الإعلام الرقمي الثقافية على المستخدمين</vt:lpstr>
      <vt:lpstr>عرض تقديمي في PowerPoint</vt:lpstr>
      <vt:lpstr>تأثيرات الإعلام الرقمي الاقتصادية على المستخدمين</vt:lpstr>
      <vt:lpstr>تأثيرات الإعلام الرقمي الاقتصادية على المستخدمين</vt:lpstr>
      <vt:lpstr>تأثيرات الإعلام الرقمي الاقتصادية على المستخدمين</vt:lpstr>
      <vt:lpstr>تأثيرات الإعلام الرقمي الاقتصادية على المستخدمين</vt:lpstr>
      <vt:lpstr>تأثيرات الإعلام الرقمي الاقتصادية على المستخدمين</vt:lpstr>
      <vt:lpstr>تأثيرات الإعلام الرقمي الاقتصادية على المستخدمين</vt:lpstr>
      <vt:lpstr>تأثيرات الإعلام الرقمي الاقتصادية على المستخدمين</vt:lpstr>
      <vt:lpstr>تأثيرات الإعلام الرقمي الاقتصادية على المستخدمين</vt:lpstr>
      <vt:lpstr>تأثيرات الإعلام الرقمي الاقتصادية على المستخدمين</vt:lpstr>
      <vt:lpstr>تأثيرات الإعلام الرقمي الاقتصادية على المستخدمين</vt:lpstr>
      <vt:lpstr>تأثيرات الإعلام الرقمي الاقتصادية على المستخدمين</vt:lpstr>
      <vt:lpstr>تأثيرات الإعلام الرقمي الاقتصادية على المستخدمين</vt:lpstr>
      <vt:lpstr>تأثيرات الإعلام الرقمي الاقتصادية على المستخدمين</vt:lpstr>
      <vt:lpstr>تأثيرات الإعلام الرقمي الاقتصادية على المستخدمين</vt:lpstr>
      <vt:lpstr>تأثيرات الإعلام الرقمي الاقتصادية على المستخدمين</vt:lpstr>
      <vt:lpstr>تأثيرات الإعلام الرقمي الاقتصادية على المستخدمين</vt:lpstr>
      <vt:lpstr>تأثيرات الإعلام الرقمي الاقتصادية على المستخدمين</vt:lpstr>
      <vt:lpstr>ملخص المحاضرة</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elfady</cp:lastModifiedBy>
  <cp:revision>429</cp:revision>
  <dcterms:created xsi:type="dcterms:W3CDTF">2023-04-29T09:08:00Z</dcterms:created>
  <dcterms:modified xsi:type="dcterms:W3CDTF">2024-06-20T02:38:54Z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